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7.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handoutMasters/handoutMaster1.xml" ContentType="application/vnd.openxmlformats-officedocument.presentationml.handoutMaster+xml"/>
  <Override PartName="/ppt/theme/theme2.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 id="2147483686" r:id="rId2"/>
  </p:sldMasterIdLst>
  <p:notesMasterIdLst>
    <p:notesMasterId r:id="rId10"/>
  </p:notesMasterIdLst>
  <p:handoutMasterIdLst>
    <p:handoutMasterId r:id="rId11"/>
  </p:handoutMasterIdLst>
  <p:sldIdLst>
    <p:sldId id="256" r:id="rId3"/>
    <p:sldId id="262" r:id="rId4"/>
    <p:sldId id="269" r:id="rId5"/>
    <p:sldId id="267" r:id="rId6"/>
    <p:sldId id="278" r:id="rId7"/>
    <p:sldId id="310" r:id="rId8"/>
    <p:sldId id="313" r:id="rId9"/>
  </p:sldIdLst>
  <p:sldSz cx="18288000" cy="10287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6C7B85C-4784-467C-BD4B-5A98FF9336B3}">
          <p14:sldIdLst>
            <p14:sldId id="256"/>
            <p14:sldId id="262"/>
            <p14:sldId id="269"/>
            <p14:sldId id="267"/>
            <p14:sldId id="278"/>
            <p14:sldId id="310"/>
            <p14:sldId id="313"/>
          </p14:sldIdLst>
        </p14:section>
        <p14:section name="Backup Slides" id="{6D9E2E12-7945-4E32-A961-15ECFEDFC7C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543964"/>
    <a:srgbClr val="B0D271"/>
    <a:srgbClr val="0064EA"/>
    <a:srgbClr val="EBEB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272" autoAdjust="0"/>
    <p:restoredTop sz="69333" autoAdjust="0"/>
  </p:normalViewPr>
  <p:slideViewPr>
    <p:cSldViewPr snapToGrid="0">
      <p:cViewPr varScale="1">
        <p:scale>
          <a:sx n="74" d="100"/>
          <a:sy n="74" d="100"/>
        </p:scale>
        <p:origin x="1032" y="283"/>
      </p:cViewPr>
      <p:guideLst/>
    </p:cSldViewPr>
  </p:slideViewPr>
  <p:notesTextViewPr>
    <p:cViewPr>
      <p:scale>
        <a:sx n="1" d="1"/>
        <a:sy n="1" d="1"/>
      </p:scale>
      <p:origin x="0" y="0"/>
    </p:cViewPr>
  </p:notesTextViewPr>
  <p:notesViewPr>
    <p:cSldViewPr snapToGrid="0">
      <p:cViewPr varScale="1">
        <p:scale>
          <a:sx n="92" d="100"/>
          <a:sy n="92" d="100"/>
        </p:scale>
        <p:origin x="364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Master" Target="slideMasters/slideMaster2.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657B434-5093-43A7-A205-4314DA8B53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140C2D1-8D4E-4306-87CF-A903F16C2BA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FFDF1F-5201-4F81-AC00-653A2B653D6B}" type="datetimeFigureOut">
              <a:rPr lang="en-US" smtClean="0"/>
              <a:t>8/17/2026</a:t>
            </a:fld>
            <a:endParaRPr lang="en-US"/>
          </a:p>
        </p:txBody>
      </p:sp>
      <p:sp>
        <p:nvSpPr>
          <p:cNvPr id="4" name="Footer Placeholder 3">
            <a:extLst>
              <a:ext uri="{FF2B5EF4-FFF2-40B4-BE49-F238E27FC236}">
                <a16:creationId xmlns:a16="http://schemas.microsoft.com/office/drawing/2014/main" id="{CD05CE8B-75CE-4AC7-924D-CF9756D4CD2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45C4683-F59D-44D8-8C23-149C2175526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67DBA5F-6406-4DB8-AD71-CEEA71E92485}" type="slidenum">
              <a:rPr lang="en-US" smtClean="0"/>
              <a:t>‹#›</a:t>
            </a:fld>
            <a:endParaRPr lang="en-US"/>
          </a:p>
        </p:txBody>
      </p:sp>
    </p:spTree>
    <p:extLst>
      <p:ext uri="{BB962C8B-B14F-4D97-AF65-F5344CB8AC3E}">
        <p14:creationId xmlns:p14="http://schemas.microsoft.com/office/powerpoint/2010/main" val="86029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87C423-6720-401F-9419-E1D787572EE0}" type="datetimeFigureOut">
              <a:rPr lang="en-US" smtClean="0"/>
              <a:t>8/17/2026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7AE796-97CE-4335-9D88-5F0EBDF33482}" type="slidenum">
              <a:rPr lang="en-US" smtClean="0"/>
              <a:t>‹#›</a:t>
            </a:fld>
            <a:endParaRPr lang="en-US"/>
          </a:p>
        </p:txBody>
      </p:sp>
    </p:spTree>
    <p:extLst>
      <p:ext uri="{BB962C8B-B14F-4D97-AF65-F5344CB8AC3E}">
        <p14:creationId xmlns:p14="http://schemas.microsoft.com/office/powerpoint/2010/main" val="2328253603"/>
      </p:ext>
    </p:extLst>
  </p:cSld>
  <p:clrMap bg1="lt1" tx1="dk1" bg2="lt2" tx2="dk2" accent1="accent1" accent2="accent2" accent3="accent3" accent4="accent4" accent5="accent5" accent6="accent6" hlink="hlink" folHlink="folHlink"/>
  <p:notesStyle>
    <a:lvl1pPr marL="0" algn="l" defTabSz="1371600" rtl="0" eaLnBrk="1" latinLnBrk="0" hangingPunct="1">
      <a:defRPr sz="1800" kern="1200">
        <a:solidFill>
          <a:schemeClr val="tx1"/>
        </a:solidFill>
        <a:latin typeface="+mn-lt"/>
        <a:ea typeface="+mn-ea"/>
        <a:cs typeface="+mn-cs"/>
      </a:defRPr>
    </a:lvl1pPr>
    <a:lvl2pPr marL="685800" algn="l" defTabSz="1371600" rtl="0" eaLnBrk="1" latinLnBrk="0" hangingPunct="1">
      <a:defRPr sz="1800" kern="1200">
        <a:solidFill>
          <a:schemeClr val="tx1"/>
        </a:solidFill>
        <a:latin typeface="+mn-lt"/>
        <a:ea typeface="+mn-ea"/>
        <a:cs typeface="+mn-cs"/>
      </a:defRPr>
    </a:lvl2pPr>
    <a:lvl3pPr marL="1371600" algn="l" defTabSz="1371600" rtl="0" eaLnBrk="1" latinLnBrk="0" hangingPunct="1">
      <a:defRPr sz="1800" kern="1200">
        <a:solidFill>
          <a:schemeClr val="tx1"/>
        </a:solidFill>
        <a:latin typeface="+mn-lt"/>
        <a:ea typeface="+mn-ea"/>
        <a:cs typeface="+mn-cs"/>
      </a:defRPr>
    </a:lvl3pPr>
    <a:lvl4pPr marL="2057400" algn="l" defTabSz="1371600" rtl="0" eaLnBrk="1" latinLnBrk="0" hangingPunct="1">
      <a:defRPr sz="1800" kern="1200">
        <a:solidFill>
          <a:schemeClr val="tx1"/>
        </a:solidFill>
        <a:latin typeface="+mn-lt"/>
        <a:ea typeface="+mn-ea"/>
        <a:cs typeface="+mn-cs"/>
      </a:defRPr>
    </a:lvl4pPr>
    <a:lvl5pPr marL="2743200" algn="l" defTabSz="1371600" rtl="0" eaLnBrk="1" latinLnBrk="0" hangingPunct="1">
      <a:defRPr sz="1800" kern="1200">
        <a:solidFill>
          <a:schemeClr val="tx1"/>
        </a:solidFill>
        <a:latin typeface="+mn-lt"/>
        <a:ea typeface="+mn-ea"/>
        <a:cs typeface="+mn-cs"/>
      </a:defRPr>
    </a:lvl5pPr>
    <a:lvl6pPr marL="3429000" algn="l" defTabSz="1371600" rtl="0" eaLnBrk="1" latinLnBrk="0" hangingPunct="1">
      <a:defRPr sz="1800" kern="1200">
        <a:solidFill>
          <a:schemeClr val="tx1"/>
        </a:solidFill>
        <a:latin typeface="+mn-lt"/>
        <a:ea typeface="+mn-ea"/>
        <a:cs typeface="+mn-cs"/>
      </a:defRPr>
    </a:lvl6pPr>
    <a:lvl7pPr marL="4114800" algn="l" defTabSz="1371600" rtl="0" eaLnBrk="1" latinLnBrk="0" hangingPunct="1">
      <a:defRPr sz="1800" kern="1200">
        <a:solidFill>
          <a:schemeClr val="tx1"/>
        </a:solidFill>
        <a:latin typeface="+mn-lt"/>
        <a:ea typeface="+mn-ea"/>
        <a:cs typeface="+mn-cs"/>
      </a:defRPr>
    </a:lvl7pPr>
    <a:lvl8pPr marL="4800600" algn="l" defTabSz="1371600" rtl="0" eaLnBrk="1" latinLnBrk="0" hangingPunct="1">
      <a:defRPr sz="1800" kern="1200">
        <a:solidFill>
          <a:schemeClr val="tx1"/>
        </a:solidFill>
        <a:latin typeface="+mn-lt"/>
        <a:ea typeface="+mn-ea"/>
        <a:cs typeface="+mn-cs"/>
      </a:defRPr>
    </a:lvl8pPr>
    <a:lvl9pPr marL="5486400" algn="l" defTabSz="13716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kern="1200" dirty="0">
                <a:solidFill>
                  <a:schemeClr val="tx1"/>
                </a:solidFill>
                <a:effectLst/>
                <a:latin typeface="+mn-lt"/>
                <a:ea typeface="+mn-ea"/>
                <a:cs typeface="+mn-cs"/>
              </a:rPr>
              <a:t>Good afternoon, everyone! I know what you might be thinking: “I'm a cost and schedule analyst, why am I listening to a presentation on a risk management app?” My goal today is to bridge that gap. </a:t>
            </a:r>
          </a:p>
          <a:p>
            <a:endParaRPr lang="en-US" sz="1800" b="0" i="0" kern="1200" dirty="0">
              <a:solidFill>
                <a:schemeClr val="tx1"/>
              </a:solidFill>
              <a:effectLst/>
              <a:latin typeface="+mn-lt"/>
              <a:ea typeface="+mn-ea"/>
              <a:cs typeface="+mn-cs"/>
            </a:endParaRPr>
          </a:p>
          <a:p>
            <a:r>
              <a:rPr lang="en-US" sz="1800" b="0" i="0" kern="1200" dirty="0">
                <a:solidFill>
                  <a:schemeClr val="tx1"/>
                </a:solidFill>
                <a:effectLst/>
                <a:latin typeface="+mn-lt"/>
                <a:ea typeface="+mn-ea"/>
                <a:cs typeface="+mn-cs"/>
              </a:rPr>
              <a:t>I want you to rethink how you look at risks, not a tool for risk and project managers, but as an early warning radar for your cost and schedule baselines.</a:t>
            </a:r>
            <a:endParaRPr lang="en-US" i="0" dirty="0"/>
          </a:p>
        </p:txBody>
      </p:sp>
      <p:sp>
        <p:nvSpPr>
          <p:cNvPr id="4" name="Slide Number Placeholder 3"/>
          <p:cNvSpPr>
            <a:spLocks noGrp="1"/>
          </p:cNvSpPr>
          <p:nvPr>
            <p:ph type="sldNum" sz="quarter" idx="5"/>
          </p:nvPr>
        </p:nvSpPr>
        <p:spPr/>
        <p:txBody>
          <a:bodyPr/>
          <a:lstStyle/>
          <a:p>
            <a:fld id="{237AE796-97CE-4335-9D88-5F0EBDF33482}" type="slidenum">
              <a:rPr lang="en-US" smtClean="0"/>
              <a:t>1</a:t>
            </a:fld>
            <a:endParaRPr lang="en-US"/>
          </a:p>
        </p:txBody>
      </p:sp>
    </p:spTree>
    <p:extLst>
      <p:ext uri="{BB962C8B-B14F-4D97-AF65-F5344CB8AC3E}">
        <p14:creationId xmlns:p14="http://schemas.microsoft.com/office/powerpoint/2010/main" val="2177594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7AE796-97CE-4335-9D88-5F0EBDF33482}" type="slidenum">
              <a:rPr lang="en-US" smtClean="0"/>
              <a:t>2</a:t>
            </a:fld>
            <a:endParaRPr lang="en-US"/>
          </a:p>
        </p:txBody>
      </p:sp>
    </p:spTree>
    <p:extLst>
      <p:ext uri="{BB962C8B-B14F-4D97-AF65-F5344CB8AC3E}">
        <p14:creationId xmlns:p14="http://schemas.microsoft.com/office/powerpoint/2010/main" val="137773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800" b="0" i="0" kern="1200" dirty="0">
                <a:solidFill>
                  <a:schemeClr val="tx1"/>
                </a:solidFill>
                <a:effectLst/>
                <a:latin typeface="+mn-lt"/>
                <a:ea typeface="+mn-ea"/>
                <a:cs typeface="+mn-cs"/>
              </a:rPr>
              <a:t>As analysts, you build incredible baselines. But the reality is that those baselines are under constant threat. Traditionally, risk managers work in one silo, and cost/schedule analysts work in another. The problem is that when a risk is realized, it lands right in your lap as a schedule delay or a cost variance. By integrating our data, we can start playing offense instead of defense.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F7902C-C5CC-6846-84C7-31C090D2E9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01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800" b="0" i="0" kern="1200" dirty="0">
                <a:solidFill>
                  <a:schemeClr val="tx1"/>
                </a:solidFill>
                <a:effectLst/>
                <a:latin typeface="+mn-lt"/>
                <a:ea typeface="+mn-ea"/>
                <a:cs typeface="+mn-cs"/>
              </a:rPr>
              <a:t>To put it plainly, our risk data was messy. It was buried in fifty different Excel spreadsheets or locked inside a bullet point on a monthly PowerPoint slide. You can’t run trend analysis on a PowerPoint slide. What we’re trying to do is force risks into a structured format, and turn static text into more dynamic, analyzable data.</a:t>
            </a:r>
            <a:endParaRPr lang="en-US" sz="1800" b="1" i="0" kern="1200" dirty="0">
              <a:solidFill>
                <a:schemeClr val="tx1"/>
              </a:solidFill>
              <a:effectLst/>
              <a:latin typeface="+mn-lt"/>
              <a:ea typeface="+mn-ea"/>
              <a:cs typeface="+mn-cs"/>
            </a:endParaRPr>
          </a:p>
          <a:p>
            <a:endParaRPr lang="en-US" sz="1800" b="1" i="0" kern="1200" dirty="0">
              <a:solidFill>
                <a:schemeClr val="tx1"/>
              </a:solidFill>
              <a:effectLst/>
              <a:latin typeface="+mn-lt"/>
              <a:ea typeface="+mn-ea"/>
              <a:cs typeface="+mn-cs"/>
            </a:endParaRPr>
          </a:p>
          <a:p>
            <a:r>
              <a:rPr lang="en-US" sz="1800" b="1" i="0" kern="1200" dirty="0">
                <a:solidFill>
                  <a:schemeClr val="tx1"/>
                </a:solidFill>
                <a:effectLst/>
                <a:latin typeface="+mn-lt"/>
                <a:ea typeface="+mn-ea"/>
                <a:cs typeface="+mn-cs"/>
              </a:rPr>
              <a:t>Pain Point: </a:t>
            </a:r>
            <a:r>
              <a:rPr lang="en-US" sz="1800" b="0" i="0" kern="1200" dirty="0">
                <a:solidFill>
                  <a:schemeClr val="tx1"/>
                </a:solidFill>
                <a:effectLst/>
                <a:latin typeface="+mn-lt"/>
                <a:ea typeface="+mn-ea"/>
                <a:cs typeface="+mn-cs"/>
              </a:rPr>
              <a:t>I don't have to tell a room full of cost and schedule analysts how frustrating it is when critical project data is locked inside a PowerPoint. You can't run a trend analysis on a PowerPoint slide.</a:t>
            </a:r>
          </a:p>
          <a:p>
            <a:endParaRPr lang="en-US" sz="1800" b="1" i="0" kern="1200" dirty="0">
              <a:solidFill>
                <a:schemeClr val="tx1"/>
              </a:solidFill>
              <a:effectLst/>
              <a:latin typeface="+mn-lt"/>
              <a:ea typeface="+mn-ea"/>
              <a:cs typeface="+mn-cs"/>
            </a:endParaRPr>
          </a:p>
          <a:p>
            <a:r>
              <a:rPr lang="en-US" sz="1800" b="1" i="0" kern="1200" dirty="0">
                <a:solidFill>
                  <a:schemeClr val="tx1"/>
                </a:solidFill>
                <a:effectLst/>
                <a:latin typeface="+mn-lt"/>
                <a:ea typeface="+mn-ea"/>
                <a:cs typeface="+mn-cs"/>
              </a:rPr>
              <a:t>Why:</a:t>
            </a:r>
            <a:r>
              <a:rPr lang="en-US" sz="1800" b="0" i="0" kern="1200" dirty="0">
                <a:solidFill>
                  <a:schemeClr val="tx1"/>
                </a:solidFill>
                <a:effectLst/>
                <a:latin typeface="+mn-lt"/>
                <a:ea typeface="+mn-ea"/>
                <a:cs typeface="+mn-cs"/>
              </a:rPr>
              <a:t> Excel is great, but when everyone has their own spreadsheet, we have 50 versions of the truth. We built RiskMAP because we needed one single source of truth that leadership, risk managers, and you analysts could all look at simultaneously.</a:t>
            </a:r>
          </a:p>
          <a:p>
            <a:endParaRPr lang="en-US" sz="1800" b="0" i="0" kern="1200" dirty="0">
              <a:solidFill>
                <a:schemeClr val="tx1"/>
              </a:solidFill>
              <a:effectLst/>
              <a:latin typeface="+mn-lt"/>
              <a:ea typeface="+mn-ea"/>
              <a:cs typeface="+mn-cs"/>
            </a:endParaRPr>
          </a:p>
          <a:p>
            <a:r>
              <a:rPr lang="en-US" sz="1800" b="1" i="0" kern="1200" dirty="0">
                <a:solidFill>
                  <a:schemeClr val="tx1"/>
                </a:solidFill>
                <a:effectLst/>
                <a:latin typeface="+mn-lt"/>
                <a:ea typeface="+mn-ea"/>
                <a:cs typeface="+mn-cs"/>
              </a:rPr>
              <a:t>Cost/Schedule:</a:t>
            </a:r>
            <a:r>
              <a:rPr lang="en-US" sz="1800" b="0" i="0" kern="1200" dirty="0">
                <a:solidFill>
                  <a:schemeClr val="tx1"/>
                </a:solidFill>
                <a:effectLst/>
                <a:latin typeface="+mn-lt"/>
                <a:ea typeface="+mn-ea"/>
                <a:cs typeface="+mn-cs"/>
              </a:rPr>
              <a:t> By moving risks out of PowerPoint and into a structured database like RiskMAP, we suddenly have data that we can export, track over time, and eventually overlay with your cost and schedule metrics.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F7902C-C5CC-6846-84C7-31C090D2E9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00639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Because we capture the data cleanly, we can feed it directly into Power BI. Leadership can now see aggregate risk across the board. But here is the most important part for you: Escalation. When a risk is growing, we use this data to escalate it and request external mitigation funding, like CESO funding. If we can secure funding to mitigate a risk today, we don't have to touch your project's internal management reserves tomorrow.</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F7902C-C5CC-6846-84C7-31C090D2E9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4266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800" b="0" i="0" kern="1200" dirty="0">
                <a:solidFill>
                  <a:schemeClr val="tx1"/>
                </a:solidFill>
                <a:effectLst/>
                <a:latin typeface="+mn-lt"/>
                <a:ea typeface="+mn-ea"/>
                <a:cs typeface="+mn-cs"/>
              </a:rPr>
              <a:t>**RiskMAP in Action: Turning Data into Insight**</a:t>
            </a:r>
          </a:p>
          <a:p>
            <a:endParaRPr lang="en-US" sz="1800" b="0" i="0" kern="1200" dirty="0">
              <a:solidFill>
                <a:schemeClr val="tx1"/>
              </a:solidFill>
              <a:effectLst/>
              <a:latin typeface="+mn-lt"/>
              <a:ea typeface="+mn-ea"/>
              <a:cs typeface="+mn-cs"/>
            </a:endParaRPr>
          </a:p>
          <a:p>
            <a:r>
              <a:rPr lang="en-US" sz="1800" b="0" i="0" kern="1200" dirty="0">
                <a:solidFill>
                  <a:schemeClr val="tx1"/>
                </a:solidFill>
                <a:effectLst/>
                <a:latin typeface="+mn-lt"/>
                <a:ea typeface="+mn-ea"/>
                <a:cs typeface="+mn-cs"/>
              </a:rPr>
              <a:t>Visualizing the Threat: Show the app. Explain how leadership uses these dashboards to see aggregated risks.</a:t>
            </a:r>
          </a:p>
          <a:p>
            <a:endParaRPr lang="en-US" sz="1800" b="0" i="0" kern="1200" dirty="0">
              <a:solidFill>
                <a:schemeClr val="tx1"/>
              </a:solidFill>
              <a:effectLst/>
              <a:latin typeface="+mn-lt"/>
              <a:ea typeface="+mn-ea"/>
              <a:cs typeface="+mn-cs"/>
            </a:endParaRPr>
          </a:p>
          <a:p>
            <a:r>
              <a:rPr lang="en-US" sz="1800" b="0" i="0" kern="1200" dirty="0">
                <a:solidFill>
                  <a:schemeClr val="tx1"/>
                </a:solidFill>
                <a:effectLst/>
                <a:latin typeface="+mn-lt"/>
                <a:ea typeface="+mn-ea"/>
                <a:cs typeface="+mn-cs"/>
              </a:rPr>
              <a:t>The Escalation Pathway: Walk through a scenario. A risk is identified -&gt; It is tracked in RiskMAP -&gt; The data shows it's growing -&gt; It gets escalated to the Center/Enterprise level to secure mitigation funding (CESO).</a:t>
            </a:r>
          </a:p>
          <a:p>
            <a:endParaRPr lang="en-US" sz="18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F7902C-C5CC-6846-84C7-31C090D2E9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2910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F7902C-C5CC-6846-84C7-31C090D2E9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4347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 Id="rId4" Type="http://schemas.microsoft.com/office/2007/relationships/hdphoto" Target="../media/hdphoto1.wdp"/></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8/17/2026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83467376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9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0409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B85C6865-E900-4E58-894F-9619F873B849}"/>
              </a:ext>
            </a:extLst>
          </p:cNvPr>
          <p:cNvSpPr>
            <a:spLocks noGrp="1"/>
          </p:cNvSpPr>
          <p:nvPr>
            <p:ph type="sldNum" sz="quarter" idx="4"/>
          </p:nvPr>
        </p:nvSpPr>
        <p:spPr>
          <a:xfrm>
            <a:off x="16648780" y="781448"/>
            <a:ext cx="760667" cy="602457"/>
          </a:xfrm>
          <a:prstGeom prst="rect">
            <a:avLst/>
          </a:prstGeom>
        </p:spPr>
        <p:txBody>
          <a:bodyPr vert="horz" lIns="91440" tIns="45720" rIns="91440" bIns="45720" rtlCol="0" anchor="ctr"/>
          <a:lstStyle>
            <a:lvl1pPr algn="ctr">
              <a:defRPr sz="2250" b="1">
                <a:solidFill>
                  <a:schemeClr val="bg1"/>
                </a:solidFill>
                <a:latin typeface="Arial" panose="020B0604020202020204" pitchFamily="34" charset="0"/>
                <a:cs typeface="Arial" panose="020B0604020202020204" pitchFamily="34" charset="0"/>
              </a:defRPr>
            </a:lvl1pPr>
          </a:lstStyle>
          <a:p>
            <a:fld id="{FE6444CC-FEB2-47C7-9B2D-2BC3404A0D8A}" type="slidenum">
              <a:rPr lang="en-US" smtClean="0"/>
              <a:pPr/>
              <a:t>‹#›</a:t>
            </a:fld>
            <a:endParaRPr lang="en-US" sz="2250" dirty="0"/>
          </a:p>
        </p:txBody>
      </p:sp>
    </p:spTree>
    <p:extLst>
      <p:ext uri="{BB962C8B-B14F-4D97-AF65-F5344CB8AC3E}">
        <p14:creationId xmlns:p14="http://schemas.microsoft.com/office/powerpoint/2010/main" val="819934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0EFA686-97CB-4470-864B-27A06C88A075}"/>
              </a:ext>
            </a:extLst>
          </p:cNvPr>
          <p:cNvSpPr/>
          <p:nvPr userDrawn="1"/>
        </p:nvSpPr>
        <p:spPr>
          <a:xfrm>
            <a:off x="0" y="0"/>
            <a:ext cx="18288000" cy="10287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6" name="Picture Placeholder 5">
            <a:extLst>
              <a:ext uri="{FF2B5EF4-FFF2-40B4-BE49-F238E27FC236}">
                <a16:creationId xmlns:a16="http://schemas.microsoft.com/office/drawing/2014/main" id="{45656463-6147-4923-911F-8A8BE5543AD1}"/>
              </a:ext>
            </a:extLst>
          </p:cNvPr>
          <p:cNvSpPr>
            <a:spLocks noGrp="1"/>
          </p:cNvSpPr>
          <p:nvPr>
            <p:ph type="pic" sz="quarter" idx="10"/>
          </p:nvPr>
        </p:nvSpPr>
        <p:spPr>
          <a:xfrm>
            <a:off x="1404940" y="1162052"/>
            <a:ext cx="8567738" cy="7958138"/>
          </a:xfrm>
          <a:custGeom>
            <a:avLst/>
            <a:gdLst>
              <a:gd name="connsiteX0" fmla="*/ 3027363 w 5711825"/>
              <a:gd name="connsiteY0" fmla="*/ 0 h 5305425"/>
              <a:gd name="connsiteX1" fmla="*/ 5711825 w 5711825"/>
              <a:gd name="connsiteY1" fmla="*/ 0 h 5305425"/>
              <a:gd name="connsiteX2" fmla="*/ 2684463 w 5711825"/>
              <a:gd name="connsiteY2" fmla="*/ 5305425 h 5305425"/>
              <a:gd name="connsiteX3" fmla="*/ 0 w 5711825"/>
              <a:gd name="connsiteY3" fmla="*/ 5305425 h 5305425"/>
            </a:gdLst>
            <a:ahLst/>
            <a:cxnLst>
              <a:cxn ang="0">
                <a:pos x="connsiteX0" y="connsiteY0"/>
              </a:cxn>
              <a:cxn ang="0">
                <a:pos x="connsiteX1" y="connsiteY1"/>
              </a:cxn>
              <a:cxn ang="0">
                <a:pos x="connsiteX2" y="connsiteY2"/>
              </a:cxn>
              <a:cxn ang="0">
                <a:pos x="connsiteX3" y="connsiteY3"/>
              </a:cxn>
            </a:cxnLst>
            <a:rect l="l" t="t" r="r" b="b"/>
            <a:pathLst>
              <a:path w="5711825" h="5305425">
                <a:moveTo>
                  <a:pt x="3027363" y="0"/>
                </a:moveTo>
                <a:lnTo>
                  <a:pt x="5711825" y="0"/>
                </a:lnTo>
                <a:lnTo>
                  <a:pt x="2684463" y="5305425"/>
                </a:lnTo>
                <a:lnTo>
                  <a:pt x="0" y="5305425"/>
                </a:lnTo>
                <a:close/>
              </a:path>
            </a:pathLst>
          </a:custGeom>
        </p:spPr>
        <p:txBody>
          <a:bodyPr wrap="square">
            <a:noAutofit/>
          </a:bodyPr>
          <a:lstStyle>
            <a:lvl1pPr>
              <a:defRPr>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154099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US" dirty="0"/>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F87D367-2487-D84A-8AD1-8682883B4973}" type="datetime1">
              <a:rPr lang="en-US" smtClean="0"/>
              <a:t>8/17/2026</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FC607-2D29-5E4F-BC9D-5014249E18D8}" type="slidenum">
              <a:rPr lang="en-US" smtClean="0"/>
              <a:pPr/>
              <a:t>‹#›</a:t>
            </a:fld>
            <a:endParaRPr lang="en-US" dirty="0"/>
          </a:p>
        </p:txBody>
      </p:sp>
    </p:spTree>
    <p:extLst>
      <p:ext uri="{BB962C8B-B14F-4D97-AF65-F5344CB8AC3E}">
        <p14:creationId xmlns:p14="http://schemas.microsoft.com/office/powerpoint/2010/main" val="2664201874"/>
      </p:ext>
    </p:extLst>
  </p:cSld>
  <p:clrMapOvr>
    <a:masterClrMapping/>
  </p:clrMapOvr>
  <p:hf hdr="0" ftr="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87D367-2487-D84A-8AD1-8682883B4973}" type="datetime1">
              <a:rPr lang="en-US" smtClean="0"/>
              <a:t>8/17/2026</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FC607-2D29-5E4F-BC9D-5014249E18D8}" type="slidenum">
              <a:rPr lang="en-US" smtClean="0"/>
              <a:pPr/>
              <a:t>‹#›</a:t>
            </a:fld>
            <a:endParaRPr lang="en-US" dirty="0"/>
          </a:p>
        </p:txBody>
      </p:sp>
    </p:spTree>
    <p:extLst>
      <p:ext uri="{BB962C8B-B14F-4D97-AF65-F5344CB8AC3E}">
        <p14:creationId xmlns:p14="http://schemas.microsoft.com/office/powerpoint/2010/main" val="1522094430"/>
      </p:ext>
    </p:extLst>
  </p:cSld>
  <p:clrMapOvr>
    <a:masterClrMapping/>
  </p:clrMapOvr>
  <p:hf hdr="0" ftr="0"/>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endParaRPr lang="en-US" dirty="0"/>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E1ACA71-DEA7-7A40-BE87-5475125A4D9E}" type="datetime1">
              <a:rPr lang="en-US" smtClean="0"/>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FC607-2D29-5E4F-BC9D-5014249E18D8}" type="slidenum">
              <a:rPr lang="en-US" smtClean="0"/>
              <a:t>‹#›</a:t>
            </a:fld>
            <a:endParaRPr lang="en-US"/>
          </a:p>
        </p:txBody>
      </p:sp>
    </p:spTree>
    <p:extLst>
      <p:ext uri="{BB962C8B-B14F-4D97-AF65-F5344CB8AC3E}">
        <p14:creationId xmlns:p14="http://schemas.microsoft.com/office/powerpoint/2010/main" val="3917038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738438"/>
            <a:ext cx="7772400" cy="65270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258300" y="2738438"/>
            <a:ext cx="7772400" cy="65270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F87D367-2487-D84A-8AD1-8682883B4973}" type="datetime1">
              <a:rPr lang="en-US" smtClean="0"/>
              <a:t>8/17/2026</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9FC607-2D29-5E4F-BC9D-5014249E18D8}" type="slidenum">
              <a:rPr lang="en-US" smtClean="0"/>
              <a:pPr/>
              <a:t>‹#›</a:t>
            </a:fld>
            <a:endParaRPr lang="en-US" dirty="0"/>
          </a:p>
        </p:txBody>
      </p:sp>
    </p:spTree>
    <p:extLst>
      <p:ext uri="{BB962C8B-B14F-4D97-AF65-F5344CB8AC3E}">
        <p14:creationId xmlns:p14="http://schemas.microsoft.com/office/powerpoint/2010/main" val="2862200408"/>
      </p:ext>
    </p:extLst>
  </p:cSld>
  <p:clrMapOvr>
    <a:masterClrMapping/>
  </p:clrMapOvr>
  <p:hf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F87D367-2487-D84A-8AD1-8682883B4973}" type="datetime1">
              <a:rPr lang="en-US" smtClean="0"/>
              <a:t>8/17/2026</a:t>
            </a:fld>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9FC607-2D29-5E4F-BC9D-5014249E18D8}" type="slidenum">
              <a:rPr lang="en-US" smtClean="0"/>
              <a:pPr/>
              <a:t>‹#›</a:t>
            </a:fld>
            <a:endParaRPr lang="en-US" dirty="0"/>
          </a:p>
        </p:txBody>
      </p:sp>
    </p:spTree>
    <p:extLst>
      <p:ext uri="{BB962C8B-B14F-4D97-AF65-F5344CB8AC3E}">
        <p14:creationId xmlns:p14="http://schemas.microsoft.com/office/powerpoint/2010/main" val="1636485830"/>
      </p:ext>
    </p:extLst>
  </p:cSld>
  <p:clrMapOvr>
    <a:masterClrMapping/>
  </p:clrMapOvr>
  <p:hf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F87D367-2487-D84A-8AD1-8682883B4973}" type="datetime1">
              <a:rPr lang="en-US" smtClean="0"/>
              <a:t>8/17/2026</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9FC607-2D29-5E4F-BC9D-5014249E18D8}" type="slidenum">
              <a:rPr lang="en-US" smtClean="0"/>
              <a:pPr/>
              <a:t>‹#›</a:t>
            </a:fld>
            <a:endParaRPr lang="en-US" dirty="0"/>
          </a:p>
        </p:txBody>
      </p:sp>
    </p:spTree>
    <p:extLst>
      <p:ext uri="{BB962C8B-B14F-4D97-AF65-F5344CB8AC3E}">
        <p14:creationId xmlns:p14="http://schemas.microsoft.com/office/powerpoint/2010/main" val="4109900350"/>
      </p:ext>
    </p:extLst>
  </p:cSld>
  <p:clrMapOvr>
    <a:masterClrMapping/>
  </p:clrMapOvr>
  <p:hf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87D367-2487-D84A-8AD1-8682883B4973}" type="datetime1">
              <a:rPr lang="en-US" smtClean="0"/>
              <a:t>8/17/2026</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9FC607-2D29-5E4F-BC9D-5014249E18D8}" type="slidenum">
              <a:rPr lang="en-US" smtClean="0"/>
              <a:pPr/>
              <a:t>‹#›</a:t>
            </a:fld>
            <a:endParaRPr lang="en-US" dirty="0"/>
          </a:p>
        </p:txBody>
      </p:sp>
    </p:spTree>
    <p:extLst>
      <p:ext uri="{BB962C8B-B14F-4D97-AF65-F5344CB8AC3E}">
        <p14:creationId xmlns:p14="http://schemas.microsoft.com/office/powerpoint/2010/main" val="888975327"/>
      </p:ext>
    </p:extLst>
  </p:cSld>
  <p:clrMapOvr>
    <a:masterClrMapping/>
  </p:clrMapOvr>
  <p:hf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5" name="Date Placeholder 4"/>
          <p:cNvSpPr>
            <a:spLocks noGrp="1"/>
          </p:cNvSpPr>
          <p:nvPr>
            <p:ph type="dt" sz="half" idx="10"/>
          </p:nvPr>
        </p:nvSpPr>
        <p:spPr/>
        <p:txBody>
          <a:bodyPr/>
          <a:lstStyle/>
          <a:p>
            <a:fld id="{6F87D367-2487-D84A-8AD1-8682883B4973}" type="datetime1">
              <a:rPr lang="en-US" smtClean="0"/>
              <a:t>8/17/2026</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9FC607-2D29-5E4F-BC9D-5014249E18D8}" type="slidenum">
              <a:rPr lang="en-US" smtClean="0"/>
              <a:pPr/>
              <a:t>‹#›</a:t>
            </a:fld>
            <a:endParaRPr lang="en-US" dirty="0"/>
          </a:p>
        </p:txBody>
      </p:sp>
    </p:spTree>
    <p:extLst>
      <p:ext uri="{BB962C8B-B14F-4D97-AF65-F5344CB8AC3E}">
        <p14:creationId xmlns:p14="http://schemas.microsoft.com/office/powerpoint/2010/main" val="12479730"/>
      </p:ext>
    </p:extLst>
  </p:cSld>
  <p:clrMapOvr>
    <a:masterClrMapping/>
  </p:clrMapOvr>
  <p:hf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774782" y="1481138"/>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5" name="Date Placeholder 4"/>
          <p:cNvSpPr>
            <a:spLocks noGrp="1"/>
          </p:cNvSpPr>
          <p:nvPr>
            <p:ph type="dt" sz="half" idx="10"/>
          </p:nvPr>
        </p:nvSpPr>
        <p:spPr/>
        <p:txBody>
          <a:bodyPr/>
          <a:lstStyle/>
          <a:p>
            <a:fld id="{6F87D367-2487-D84A-8AD1-8682883B4973}" type="datetime1">
              <a:rPr lang="en-US" smtClean="0"/>
              <a:t>8/17/2026</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9FC607-2D29-5E4F-BC9D-5014249E18D8}" type="slidenum">
              <a:rPr lang="en-US" smtClean="0"/>
              <a:pPr/>
              <a:t>‹#›</a:t>
            </a:fld>
            <a:endParaRPr lang="en-US" dirty="0"/>
          </a:p>
        </p:txBody>
      </p:sp>
    </p:spTree>
    <p:extLst>
      <p:ext uri="{BB962C8B-B14F-4D97-AF65-F5344CB8AC3E}">
        <p14:creationId xmlns:p14="http://schemas.microsoft.com/office/powerpoint/2010/main" val="2286495946"/>
      </p:ext>
    </p:extLst>
  </p:cSld>
  <p:clrMapOvr>
    <a:masterClrMapping/>
  </p:clrMapOvr>
  <p:hf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87D367-2487-D84A-8AD1-8682883B4973}" type="datetime1">
              <a:rPr lang="en-US" smtClean="0"/>
              <a:t>8/17/2026</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FC607-2D29-5E4F-BC9D-5014249E18D8}" type="slidenum">
              <a:rPr lang="en-US" smtClean="0"/>
              <a:pPr/>
              <a:t>‹#›</a:t>
            </a:fld>
            <a:endParaRPr lang="en-US" dirty="0"/>
          </a:p>
        </p:txBody>
      </p:sp>
    </p:spTree>
    <p:extLst>
      <p:ext uri="{BB962C8B-B14F-4D97-AF65-F5344CB8AC3E}">
        <p14:creationId xmlns:p14="http://schemas.microsoft.com/office/powerpoint/2010/main" val="2254926256"/>
      </p:ext>
    </p:extLst>
  </p:cSld>
  <p:clrMapOvr>
    <a:masterClrMapping/>
  </p:clrMapOvr>
  <p:hf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138C09-B113-AE42-93C5-7944F5147763}"/>
              </a:ext>
            </a:extLst>
          </p:cNvPr>
          <p:cNvPicPr>
            <a:picLocks noChangeAspect="1"/>
          </p:cNvPicPr>
          <p:nvPr userDrawn="1"/>
        </p:nvPicPr>
        <p:blipFill>
          <a:blip r:embed="rId2"/>
          <a:stretch>
            <a:fillRect/>
          </a:stretch>
        </p:blipFill>
        <p:spPr>
          <a:xfrm>
            <a:off x="0" y="0"/>
            <a:ext cx="18288000" cy="10287000"/>
          </a:xfrm>
          <a:prstGeom prst="rect">
            <a:avLst/>
          </a:prstGeom>
        </p:spPr>
      </p:pic>
      <p:sp>
        <p:nvSpPr>
          <p:cNvPr id="4" name="Text Placeholder 3"/>
          <p:cNvSpPr>
            <a:spLocks noGrp="1"/>
          </p:cNvSpPr>
          <p:nvPr>
            <p:ph type="body" sz="quarter" idx="10" hasCustomPrompt="1"/>
          </p:nvPr>
        </p:nvSpPr>
        <p:spPr>
          <a:xfrm>
            <a:off x="9144001" y="3805238"/>
            <a:ext cx="8608742" cy="2676525"/>
          </a:xfrm>
        </p:spPr>
        <p:txBody>
          <a:bodyPr anchor="ctr">
            <a:normAutofit/>
          </a:bodyPr>
          <a:lstStyle>
            <a:lvl1pPr marL="0" indent="0" algn="r">
              <a:buNone/>
              <a:defRPr sz="5400" b="1">
                <a:ln>
                  <a:solidFill>
                    <a:schemeClr val="accent4"/>
                  </a:solidFill>
                </a:ln>
                <a:solidFill>
                  <a:schemeClr val="bg1"/>
                </a:solidFill>
              </a:defRPr>
            </a:lvl1pPr>
          </a:lstStyle>
          <a:p>
            <a:pPr lvl="0"/>
            <a:r>
              <a:rPr lang="en-US" dirty="0"/>
              <a:t>Title</a:t>
            </a:r>
          </a:p>
        </p:txBody>
      </p:sp>
      <p:sp>
        <p:nvSpPr>
          <p:cNvPr id="6" name="Text Placeholder 5"/>
          <p:cNvSpPr>
            <a:spLocks noGrp="1"/>
          </p:cNvSpPr>
          <p:nvPr>
            <p:ph type="body" sz="quarter" idx="11" hasCustomPrompt="1"/>
          </p:nvPr>
        </p:nvSpPr>
        <p:spPr>
          <a:xfrm>
            <a:off x="9144001" y="8184996"/>
            <a:ext cx="8608742" cy="1471962"/>
          </a:xfrm>
        </p:spPr>
        <p:txBody>
          <a:bodyPr anchor="b">
            <a:normAutofit/>
          </a:bodyPr>
          <a:lstStyle>
            <a:lvl1pPr marL="0" indent="0" algn="r">
              <a:spcBef>
                <a:spcPts val="0"/>
              </a:spcBef>
              <a:buNone/>
              <a:defRPr sz="3600" b="1">
                <a:solidFill>
                  <a:schemeClr val="accent5">
                    <a:lumMod val="40000"/>
                    <a:lumOff val="60000"/>
                  </a:schemeClr>
                </a:solidFill>
              </a:defRPr>
            </a:lvl1pPr>
          </a:lstStyle>
          <a:p>
            <a:pPr lvl="0"/>
            <a:r>
              <a:rPr lang="en-US" dirty="0"/>
              <a:t>Name</a:t>
            </a:r>
          </a:p>
          <a:p>
            <a:pPr lvl="0"/>
            <a:r>
              <a:rPr lang="en-US" dirty="0"/>
              <a:t>Date</a:t>
            </a:r>
          </a:p>
        </p:txBody>
      </p:sp>
    </p:spTree>
    <p:extLst>
      <p:ext uri="{BB962C8B-B14F-4D97-AF65-F5344CB8AC3E}">
        <p14:creationId xmlns:p14="http://schemas.microsoft.com/office/powerpoint/2010/main" val="2133444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4EB2C9-31DE-4E43-A349-5BEC8AB7858D}"/>
              </a:ext>
            </a:extLst>
          </p:cNvPr>
          <p:cNvPicPr>
            <a:picLocks noChangeAspect="1"/>
          </p:cNvPicPr>
          <p:nvPr userDrawn="1"/>
        </p:nvPicPr>
        <p:blipFill>
          <a:blip r:embed="rId2"/>
          <a:stretch>
            <a:fillRect/>
          </a:stretch>
        </p:blipFill>
        <p:spPr>
          <a:xfrm>
            <a:off x="0" y="0"/>
            <a:ext cx="18288000" cy="10287000"/>
          </a:xfrm>
          <a:prstGeom prst="rect">
            <a:avLst/>
          </a:prstGeom>
        </p:spPr>
      </p:pic>
      <p:sp>
        <p:nvSpPr>
          <p:cNvPr id="3" name="Content Placeholder 2"/>
          <p:cNvSpPr>
            <a:spLocks noGrp="1"/>
          </p:cNvSpPr>
          <p:nvPr>
            <p:ph idx="1"/>
          </p:nvPr>
        </p:nvSpPr>
        <p:spPr>
          <a:xfrm>
            <a:off x="1257300" y="2196790"/>
            <a:ext cx="15773400" cy="7214840"/>
          </a:xfrm>
        </p:spPr>
        <p:txBody>
          <a:bodyPr/>
          <a:lstStyle>
            <a:lvl1pPr>
              <a:spcBef>
                <a:spcPts val="2700"/>
              </a:spcBef>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1" name="Straight Connector 10">
            <a:extLst>
              <a:ext uri="{FF2B5EF4-FFF2-40B4-BE49-F238E27FC236}">
                <a16:creationId xmlns:a16="http://schemas.microsoft.com/office/drawing/2014/main" id="{FD2163F8-AF1D-1E49-979B-B7724817CA1D}"/>
              </a:ext>
            </a:extLst>
          </p:cNvPr>
          <p:cNvCxnSpPr>
            <a:cxnSpLocks/>
          </p:cNvCxnSpPr>
          <p:nvPr userDrawn="1"/>
        </p:nvCxnSpPr>
        <p:spPr>
          <a:xfrm>
            <a:off x="3320717" y="1862345"/>
            <a:ext cx="12156707"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F850DB16-9334-054D-AC15-BA2883FA838B}"/>
              </a:ext>
            </a:extLst>
          </p:cNvPr>
          <p:cNvPicPr>
            <a:picLocks noChangeAspect="1"/>
          </p:cNvPicPr>
          <p:nvPr userDrawn="1"/>
        </p:nvPicPr>
        <p:blipFill>
          <a:blip r:embed="rId3"/>
          <a:stretch>
            <a:fillRect/>
          </a:stretch>
        </p:blipFill>
        <p:spPr>
          <a:xfrm>
            <a:off x="851772" y="767565"/>
            <a:ext cx="2033808" cy="1205448"/>
          </a:xfrm>
          <a:prstGeom prst="rect">
            <a:avLst/>
          </a:prstGeom>
        </p:spPr>
      </p:pic>
      <p:sp>
        <p:nvSpPr>
          <p:cNvPr id="2" name="Title 1"/>
          <p:cNvSpPr>
            <a:spLocks noGrp="1"/>
          </p:cNvSpPr>
          <p:nvPr>
            <p:ph type="title"/>
          </p:nvPr>
        </p:nvSpPr>
        <p:spPr>
          <a:xfrm>
            <a:off x="3320717" y="685872"/>
            <a:ext cx="12156708" cy="1176474"/>
          </a:xfrm>
        </p:spPr>
        <p:txBody>
          <a:bodyPr anchor="ctr">
            <a:normAutofit/>
          </a:bodyPr>
          <a:lstStyle>
            <a:lvl1pPr algn="ctr">
              <a:defRPr sz="4800" b="1"/>
            </a:lvl1pPr>
          </a:lstStyle>
          <a:p>
            <a:r>
              <a:rPr lang="en-US" dirty="0"/>
              <a:t>Click to edit Master title style</a:t>
            </a:r>
          </a:p>
        </p:txBody>
      </p:sp>
      <p:sp>
        <p:nvSpPr>
          <p:cNvPr id="8" name="Date Placeholder 7"/>
          <p:cNvSpPr>
            <a:spLocks noGrp="1"/>
          </p:cNvSpPr>
          <p:nvPr>
            <p:ph type="dt" sz="half" idx="10"/>
          </p:nvPr>
        </p:nvSpPr>
        <p:spPr>
          <a:xfrm>
            <a:off x="599382" y="9835280"/>
            <a:ext cx="4114800" cy="336141"/>
          </a:xfrm>
        </p:spPr>
        <p:txBody>
          <a:bodyPr/>
          <a:lstStyle>
            <a:lvl1pPr>
              <a:defRPr b="1">
                <a:solidFill>
                  <a:schemeClr val="bg1"/>
                </a:solidFill>
              </a:defRPr>
            </a:lvl1pPr>
          </a:lstStyle>
          <a:p>
            <a:fld id="{6F87D367-2487-D84A-8AD1-8682883B4973}" type="datetime1">
              <a:rPr lang="en-US" smtClean="0"/>
              <a:pPr/>
              <a:t>8/17/2026</a:t>
            </a:fld>
            <a:endParaRPr lang="en-US" dirty="0"/>
          </a:p>
        </p:txBody>
      </p:sp>
      <p:sp>
        <p:nvSpPr>
          <p:cNvPr id="12" name="Slide Number Placeholder 11"/>
          <p:cNvSpPr>
            <a:spLocks noGrp="1"/>
          </p:cNvSpPr>
          <p:nvPr>
            <p:ph type="sldNum" sz="quarter" idx="12"/>
          </p:nvPr>
        </p:nvSpPr>
        <p:spPr>
          <a:xfrm>
            <a:off x="12915900" y="9835280"/>
            <a:ext cx="2743200" cy="336141"/>
          </a:xfrm>
        </p:spPr>
        <p:txBody>
          <a:bodyPr/>
          <a:lstStyle>
            <a:lvl1pPr>
              <a:defRPr b="1">
                <a:solidFill>
                  <a:schemeClr val="bg1"/>
                </a:solidFill>
              </a:defRPr>
            </a:lvl1pPr>
          </a:lstStyle>
          <a:p>
            <a:fld id="{869FC607-2D29-5E4F-BC9D-5014249E18D8}" type="slidenum">
              <a:rPr lang="en-US" smtClean="0"/>
              <a:pPr/>
              <a:t>‹#›</a:t>
            </a:fld>
            <a:endParaRPr lang="en-US" dirty="0"/>
          </a:p>
        </p:txBody>
      </p:sp>
      <p:sp>
        <p:nvSpPr>
          <p:cNvPr id="14" name="Footer Placeholder 9"/>
          <p:cNvSpPr txBox="1">
            <a:spLocks/>
          </p:cNvSpPr>
          <p:nvPr userDrawn="1"/>
        </p:nvSpPr>
        <p:spPr>
          <a:xfrm>
            <a:off x="5454621" y="9835280"/>
            <a:ext cx="6720840" cy="336141"/>
          </a:xfrm>
          <a:prstGeom prst="rect">
            <a:avLst/>
          </a:prstGeom>
        </p:spPr>
        <p:txBody>
          <a:bodyPr vert="horz" lIns="137160" tIns="68580" rIns="137160" bIns="68580" rtlCol="0" anchor="ctr"/>
          <a:lstStyle>
            <a:defPPr>
              <a:defRPr lang="en-US"/>
            </a:defPPr>
            <a:lvl1pPr marL="0" algn="ct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dirty="0"/>
              <a:t>NASA Langley Internal Use Only</a:t>
            </a:r>
          </a:p>
        </p:txBody>
      </p:sp>
      <p:pic>
        <p:nvPicPr>
          <p:cNvPr id="16" name="Picture 15" descr="Logo, company name&#10;&#10;Description automatically generated">
            <a:extLst>
              <a:ext uri="{FF2B5EF4-FFF2-40B4-BE49-F238E27FC236}">
                <a16:creationId xmlns:a16="http://schemas.microsoft.com/office/drawing/2014/main" id="{8B7AE1ED-BA1F-4330-9E4B-417FF356E8AF}"/>
              </a:ext>
            </a:extLst>
          </p:cNvPr>
          <p:cNvPicPr>
            <a:picLocks noChangeAspect="1"/>
          </p:cNvPicPr>
          <p:nvPr userDrawn="1"/>
        </p:nvPicPr>
        <p:blipFill rotWithShape="1">
          <a:blip r:embed="rId4">
            <a:alphaModFix/>
            <a:extLst>
              <a:ext uri="{BEBA8EAE-BF5A-486C-A8C5-ECC9F3942E4B}">
                <a14:imgProps xmlns:a14="http://schemas.microsoft.com/office/drawing/2010/main">
                  <a14:imgLayer r:embed="rId5">
                    <a14:imgEffect>
                      <a14:backgroundRemoval t="2649" b="92053" l="9375" r="89286">
                        <a14:foregroundMark x1="47321" y1="3311" x2="47321" y2="3311"/>
                        <a14:foregroundMark x1="71875" y1="48344" x2="71875" y2="48344"/>
                        <a14:foregroundMark x1="68750" y1="48344" x2="48214" y2="53642"/>
                        <a14:foregroundMark x1="48214" y1="53642" x2="19643" y2="45033"/>
                        <a14:foregroundMark x1="54464" y1="41722" x2="54464" y2="41722"/>
                        <a14:foregroundMark x1="53125" y1="48344" x2="53125" y2="48344"/>
                        <a14:foregroundMark x1="47321" y1="66887" x2="47321" y2="66887"/>
                        <a14:foregroundMark x1="48214" y1="92053" x2="48214" y2="92053"/>
                      </a14:backgroundRemoval>
                    </a14:imgEffect>
                  </a14:imgLayer>
                </a14:imgProps>
              </a:ext>
              <a:ext uri="{28A0092B-C50C-407E-A947-70E740481C1C}">
                <a14:useLocalDpi xmlns:a14="http://schemas.microsoft.com/office/drawing/2010/main" val="0"/>
              </a:ext>
            </a:extLst>
          </a:blip>
          <a:srcRect t="-299"/>
          <a:stretch/>
        </p:blipFill>
        <p:spPr>
          <a:xfrm>
            <a:off x="15467446" y="547688"/>
            <a:ext cx="2115704" cy="1599368"/>
          </a:xfrm>
          <a:prstGeom prst="rect">
            <a:avLst/>
          </a:prstGeom>
        </p:spPr>
      </p:pic>
    </p:spTree>
    <p:extLst>
      <p:ext uri="{BB962C8B-B14F-4D97-AF65-F5344CB8AC3E}">
        <p14:creationId xmlns:p14="http://schemas.microsoft.com/office/powerpoint/2010/main" val="22975096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A8329B8-000C-4DA8-8845-5C0DE08275F0}"/>
              </a:ext>
            </a:extLst>
          </p:cNvPr>
          <p:cNvPicPr>
            <a:picLocks noChangeAspect="1"/>
          </p:cNvPicPr>
          <p:nvPr userDrawn="1"/>
        </p:nvPicPr>
        <p:blipFill>
          <a:blip r:embed="rId2"/>
          <a:stretch>
            <a:fillRect/>
          </a:stretch>
        </p:blipFill>
        <p:spPr>
          <a:xfrm>
            <a:off x="0" y="9034"/>
            <a:ext cx="18288000" cy="10268933"/>
          </a:xfrm>
          <a:prstGeom prst="rect">
            <a:avLst/>
          </a:prstGeom>
        </p:spPr>
      </p:pic>
      <p:sp>
        <p:nvSpPr>
          <p:cNvPr id="2" name="Title 1"/>
          <p:cNvSpPr>
            <a:spLocks noGrp="1"/>
          </p:cNvSpPr>
          <p:nvPr>
            <p:ph type="title"/>
          </p:nvPr>
        </p:nvSpPr>
        <p:spPr>
          <a:xfrm>
            <a:off x="1257300" y="547688"/>
            <a:ext cx="11986752" cy="1988345"/>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87D367-2487-D84A-8AD1-8682883B4973}" type="datetime1">
              <a:rPr lang="en-US" smtClean="0"/>
              <a:t>8/17/2026</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FC607-2D29-5E4F-BC9D-5014249E18D8}" type="slidenum">
              <a:rPr lang="en-US" smtClean="0"/>
              <a:pPr/>
              <a:t>‹#›</a:t>
            </a:fld>
            <a:endParaRPr lang="en-US" dirty="0"/>
          </a:p>
        </p:txBody>
      </p:sp>
      <p:pic>
        <p:nvPicPr>
          <p:cNvPr id="9" name="Picture 8" descr="Logo, company name&#10;&#10;Description automatically generated">
            <a:extLst>
              <a:ext uri="{FF2B5EF4-FFF2-40B4-BE49-F238E27FC236}">
                <a16:creationId xmlns:a16="http://schemas.microsoft.com/office/drawing/2014/main" id="{7AEDC5B0-0F61-4709-A0EB-1298373A90F4}"/>
              </a:ext>
            </a:extLst>
          </p:cNvPr>
          <p:cNvPicPr>
            <a:picLocks noChangeAspect="1"/>
          </p:cNvPicPr>
          <p:nvPr userDrawn="1"/>
        </p:nvPicPr>
        <p:blipFill rotWithShape="1">
          <a:blip r:embed="rId3">
            <a:alphaModFix/>
            <a:extLst>
              <a:ext uri="{BEBA8EAE-BF5A-486C-A8C5-ECC9F3942E4B}">
                <a14:imgProps xmlns:a14="http://schemas.microsoft.com/office/drawing/2010/main">
                  <a14:imgLayer r:embed="rId4">
                    <a14:imgEffect>
                      <a14:backgroundRemoval t="2649" b="92053" l="9375" r="89286">
                        <a14:foregroundMark x1="47321" y1="3311" x2="47321" y2="3311"/>
                        <a14:foregroundMark x1="71875" y1="48344" x2="71875" y2="48344"/>
                        <a14:foregroundMark x1="68750" y1="48344" x2="48214" y2="53642"/>
                        <a14:foregroundMark x1="48214" y1="53642" x2="19643" y2="45033"/>
                        <a14:foregroundMark x1="54464" y1="41722" x2="54464" y2="41722"/>
                        <a14:foregroundMark x1="53125" y1="48344" x2="53125" y2="48344"/>
                        <a14:foregroundMark x1="47321" y1="66887" x2="47321" y2="66887"/>
                        <a14:foregroundMark x1="48214" y1="92053" x2="48214" y2="92053"/>
                      </a14:backgroundRemoval>
                    </a14:imgEffect>
                  </a14:imgLayer>
                </a14:imgProps>
              </a:ext>
              <a:ext uri="{28A0092B-C50C-407E-A947-70E740481C1C}">
                <a14:useLocalDpi xmlns:a14="http://schemas.microsoft.com/office/drawing/2010/main" val="0"/>
              </a:ext>
            </a:extLst>
          </a:blip>
          <a:srcRect t="-299"/>
          <a:stretch/>
        </p:blipFill>
        <p:spPr>
          <a:xfrm>
            <a:off x="15467446" y="547688"/>
            <a:ext cx="2115704" cy="1599368"/>
          </a:xfrm>
          <a:prstGeom prst="rect">
            <a:avLst/>
          </a:prstGeom>
        </p:spPr>
      </p:pic>
    </p:spTree>
    <p:extLst>
      <p:ext uri="{BB962C8B-B14F-4D97-AF65-F5344CB8AC3E}">
        <p14:creationId xmlns:p14="http://schemas.microsoft.com/office/powerpoint/2010/main" val="2539742796"/>
      </p:ext>
    </p:extLst>
  </p:cSld>
  <p:clrMapOvr>
    <a:masterClrMapping/>
  </p:clrMapOvr>
  <p:hf hdr="0" ftr="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C764DE79-268F-4C1A-8933-263129D2AF90}" type="datetimeFigureOut">
              <a:rPr lang="en-US" dirty="0"/>
              <a:t>8/17/2026</a:t>
            </a:fld>
            <a:endParaRPr lang="en-US" dirty="0"/>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075982770"/>
      </p:ext>
    </p:extLst>
  </p:cSld>
  <p:clrMap bg1="lt1" tx1="dk1" bg2="lt2" tx2="dk2" accent1="accent1" accent2="accent2" accent3="accent3" accent4="accent4" accent5="accent5" accent6="accent6" hlink="hlink" folHlink="folHlink"/>
  <p:sldLayoutIdLst>
    <p:sldLayoutId id="2147483673" r:id="rId1"/>
    <p:sldLayoutId id="2147483678" r:id="rId2"/>
    <p:sldLayoutId id="2147483683" r:id="rId3"/>
    <p:sldLayoutId id="2147483661" r:id="rId4"/>
  </p:sldLayoutIdLst>
  <p:hf hdr="0" ftr="0" dt="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6F87D367-2487-D84A-8AD1-8682883B4973}" type="datetime1">
              <a:rPr lang="en-US" smtClean="0"/>
              <a:t>8/17/2026</a:t>
            </a:fld>
            <a:endParaRPr lang="en-US" dirty="0"/>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869FC607-2D29-5E4F-BC9D-5014249E18D8}" type="slidenum">
              <a:rPr lang="en-US" smtClean="0"/>
              <a:pPr/>
              <a:t>‹#›</a:t>
            </a:fld>
            <a:endParaRPr lang="en-US" dirty="0"/>
          </a:p>
        </p:txBody>
      </p:sp>
    </p:spTree>
    <p:extLst>
      <p:ext uri="{BB962C8B-B14F-4D97-AF65-F5344CB8AC3E}">
        <p14:creationId xmlns:p14="http://schemas.microsoft.com/office/powerpoint/2010/main" val="82523198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hf hdr="0" ftr="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6.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hyperlink" Target="https://oneplace.nasa.gov/risk_mgmt" TargetMode="External"/><Relationship Id="rId2" Type="http://schemas.openxmlformats.org/officeDocument/2006/relationships/notesSlide" Target="../notesSlides/notesSlide6.xml"/><Relationship Id="rId1" Type="http://schemas.openxmlformats.org/officeDocument/2006/relationships/slideLayout" Target="../slideLayouts/slideLayout16.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58ABC1E-9CAF-450B-B9C7-EA398F624C8A}"/>
              </a:ext>
            </a:extLst>
          </p:cNvPr>
          <p:cNvSpPr/>
          <p:nvPr/>
        </p:nvSpPr>
        <p:spPr>
          <a:xfrm>
            <a:off x="0" y="1"/>
            <a:ext cx="18288000" cy="10287000"/>
          </a:xfrm>
          <a:prstGeom prst="rect">
            <a:avLst/>
          </a:prstGeom>
          <a:gradFill>
            <a:gsLst>
              <a:gs pos="0">
                <a:schemeClr val="bg1">
                  <a:alpha val="0"/>
                </a:schemeClr>
              </a:gs>
              <a:gs pos="91000">
                <a:schemeClr val="bg1">
                  <a:alpha val="9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arallelogram 7">
            <a:extLst>
              <a:ext uri="{FF2B5EF4-FFF2-40B4-BE49-F238E27FC236}">
                <a16:creationId xmlns:a16="http://schemas.microsoft.com/office/drawing/2014/main" id="{2C61DD70-4065-40D4-82FD-6200007364FE}"/>
              </a:ext>
            </a:extLst>
          </p:cNvPr>
          <p:cNvSpPr/>
          <p:nvPr/>
        </p:nvSpPr>
        <p:spPr>
          <a:xfrm>
            <a:off x="3496819" y="3920711"/>
            <a:ext cx="11308328" cy="2188256"/>
          </a:xfrm>
          <a:prstGeom prst="parallelogram">
            <a:avLst>
              <a:gd name="adj" fmla="val 26778"/>
            </a:avLst>
          </a:prstGeom>
          <a:gradFill flip="none" rotWithShape="1">
            <a:gsLst>
              <a:gs pos="0">
                <a:schemeClr val="accent3">
                  <a:alpha val="95000"/>
                </a:schemeClr>
              </a:gs>
              <a:gs pos="100000">
                <a:schemeClr val="accent4">
                  <a:lumMod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87" name="Title 6">
            <a:extLst>
              <a:ext uri="{FF2B5EF4-FFF2-40B4-BE49-F238E27FC236}">
                <a16:creationId xmlns:a16="http://schemas.microsoft.com/office/drawing/2014/main" id="{FC19E2B4-717A-4211-A508-9D79DBC8603D}"/>
              </a:ext>
            </a:extLst>
          </p:cNvPr>
          <p:cNvSpPr txBox="1">
            <a:spLocks/>
          </p:cNvSpPr>
          <p:nvPr/>
        </p:nvSpPr>
        <p:spPr>
          <a:xfrm>
            <a:off x="4010020" y="3767775"/>
            <a:ext cx="10499516" cy="2494128"/>
          </a:xfrm>
          <a:prstGeom prst="rect">
            <a:avLst/>
          </a:prstGeom>
        </p:spPr>
        <p:txBody>
          <a:bodyPr vert="horz" lIns="137160" tIns="68580" rIns="137160" bIns="68580" rtlCol="0" anchor="ctr">
            <a:noAutofit/>
          </a:bodyPr>
          <a:lstStyle>
            <a:lvl1pPr algn="ctr" defTabSz="914400" rtl="0" eaLnBrk="1" latinLnBrk="0" hangingPunct="1">
              <a:lnSpc>
                <a:spcPct val="100000"/>
              </a:lnSpc>
              <a:spcBef>
                <a:spcPct val="0"/>
              </a:spcBef>
              <a:buNone/>
              <a:defRPr sz="2800" kern="1200" spc="200" baseline="0">
                <a:solidFill>
                  <a:schemeClr val="tx1"/>
                </a:solidFill>
                <a:latin typeface="Raleway Black" panose="020B0A03030101060003" pitchFamily="34" charset="0"/>
                <a:ea typeface="Lato Bold" panose="020F0502020204030203" pitchFamily="34" charset="0"/>
                <a:cs typeface="Lato Bold" panose="020F0502020204030203" pitchFamily="34" charset="0"/>
              </a:defRPr>
            </a:lvl1pPr>
          </a:lstStyle>
          <a:p>
            <a:pPr algn="l"/>
            <a:r>
              <a:rPr lang="en-US" sz="7000" b="1" i="1" spc="1050" dirty="0">
                <a:solidFill>
                  <a:schemeClr val="bg1"/>
                </a:solidFill>
                <a:effectLst>
                  <a:outerShdw dist="38100" dir="2700000" algn="tl">
                    <a:srgbClr val="000000">
                      <a:alpha val="20000"/>
                    </a:srgbClr>
                  </a:outerShdw>
                </a:effectLst>
                <a:latin typeface="Arial" panose="020B0604020202020204" pitchFamily="34" charset="0"/>
                <a:ea typeface="Roboto" panose="02000000000000000000" pitchFamily="2" charset="0"/>
                <a:cs typeface="Arial" panose="020B0604020202020204" pitchFamily="34" charset="0"/>
              </a:rPr>
              <a:t>RiskMAP in Action</a:t>
            </a:r>
          </a:p>
        </p:txBody>
      </p:sp>
      <p:grpSp>
        <p:nvGrpSpPr>
          <p:cNvPr id="2" name="Group 1">
            <a:extLst>
              <a:ext uri="{FF2B5EF4-FFF2-40B4-BE49-F238E27FC236}">
                <a16:creationId xmlns:a16="http://schemas.microsoft.com/office/drawing/2014/main" id="{37F2D2A6-75D8-C22A-2D95-DA3360B91444}"/>
              </a:ext>
            </a:extLst>
          </p:cNvPr>
          <p:cNvGrpSpPr/>
          <p:nvPr/>
        </p:nvGrpSpPr>
        <p:grpSpPr>
          <a:xfrm>
            <a:off x="4131305" y="6227537"/>
            <a:ext cx="9268280" cy="1070708"/>
            <a:chOff x="4121348" y="6169302"/>
            <a:chExt cx="9268280" cy="1070708"/>
          </a:xfrm>
        </p:grpSpPr>
        <p:sp>
          <p:nvSpPr>
            <p:cNvPr id="16" name="Parallelogram 15">
              <a:extLst>
                <a:ext uri="{FF2B5EF4-FFF2-40B4-BE49-F238E27FC236}">
                  <a16:creationId xmlns:a16="http://schemas.microsoft.com/office/drawing/2014/main" id="{3AF5B225-8993-4249-A183-71DE7BE0D90D}"/>
                </a:ext>
              </a:extLst>
            </p:cNvPr>
            <p:cNvSpPr/>
            <p:nvPr/>
          </p:nvSpPr>
          <p:spPr>
            <a:xfrm>
              <a:off x="4121348" y="6169302"/>
              <a:ext cx="9268280" cy="1070708"/>
            </a:xfrm>
            <a:prstGeom prst="parallelogram">
              <a:avLst>
                <a:gd name="adj" fmla="val 26778"/>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91" name="TextBox 90">
              <a:extLst>
                <a:ext uri="{FF2B5EF4-FFF2-40B4-BE49-F238E27FC236}">
                  <a16:creationId xmlns:a16="http://schemas.microsoft.com/office/drawing/2014/main" id="{C2D5C7EF-328E-4150-ABCC-C408715DB595}"/>
                </a:ext>
              </a:extLst>
            </p:cNvPr>
            <p:cNvSpPr txBox="1"/>
            <p:nvPr/>
          </p:nvSpPr>
          <p:spPr>
            <a:xfrm>
              <a:off x="4215275" y="6343020"/>
              <a:ext cx="9080427" cy="707886"/>
            </a:xfrm>
            <a:prstGeom prst="rect">
              <a:avLst/>
            </a:prstGeom>
            <a:noFill/>
          </p:spPr>
          <p:txBody>
            <a:bodyPr wrap="square" rtlCol="0">
              <a:spAutoFit/>
            </a:bodyPr>
            <a:lstStyle/>
            <a:p>
              <a:pPr algn="ctr"/>
              <a:r>
                <a:rPr lang="en-US" sz="2000" b="1" i="1" cap="small" dirty="0">
                  <a:solidFill>
                    <a:schemeClr val="bg1"/>
                  </a:solidFill>
                  <a:latin typeface="Arial" panose="020B0604020202020204" pitchFamily="34" charset="0"/>
                  <a:cs typeface="Arial" panose="020B0604020202020204" pitchFamily="34" charset="0"/>
                </a:rPr>
                <a:t>Leveraging Risk Management as an Early Warning System </a:t>
              </a:r>
            </a:p>
            <a:p>
              <a:pPr algn="ctr"/>
              <a:r>
                <a:rPr lang="en-US" sz="2000" b="1" i="1" cap="small" dirty="0">
                  <a:solidFill>
                    <a:schemeClr val="bg1"/>
                  </a:solidFill>
                  <a:latin typeface="Arial" panose="020B0604020202020204" pitchFamily="34" charset="0"/>
                  <a:cs typeface="Arial" panose="020B0604020202020204" pitchFamily="34" charset="0"/>
                </a:rPr>
                <a:t>for Cost and Schedule Baselines</a:t>
              </a:r>
            </a:p>
          </p:txBody>
        </p:sp>
      </p:grpSp>
      <p:sp>
        <p:nvSpPr>
          <p:cNvPr id="9" name="TextBox 8">
            <a:extLst>
              <a:ext uri="{FF2B5EF4-FFF2-40B4-BE49-F238E27FC236}">
                <a16:creationId xmlns:a16="http://schemas.microsoft.com/office/drawing/2014/main" id="{2F8D1C2A-7F5B-4DB1-97B2-B52C3ED6F1C5}"/>
              </a:ext>
            </a:extLst>
          </p:cNvPr>
          <p:cNvSpPr txBox="1"/>
          <p:nvPr/>
        </p:nvSpPr>
        <p:spPr>
          <a:xfrm>
            <a:off x="2916264" y="2657563"/>
            <a:ext cx="12455471" cy="854080"/>
          </a:xfrm>
          <a:prstGeom prst="rect">
            <a:avLst/>
          </a:prstGeom>
          <a:noFill/>
        </p:spPr>
        <p:txBody>
          <a:bodyPr wrap="square" rtlCol="0">
            <a:spAutoFit/>
          </a:bodyPr>
          <a:lstStyle/>
          <a:p>
            <a:pPr algn="ctr"/>
            <a:r>
              <a:rPr lang="en-US" sz="4950" b="1" i="1" cap="small" dirty="0">
                <a:solidFill>
                  <a:srgbClr val="543964"/>
                </a:solidFill>
                <a:latin typeface="Arial" panose="020B0604020202020204" pitchFamily="34" charset="0"/>
                <a:cs typeface="Arial" panose="020B0604020202020204" pitchFamily="34" charset="0"/>
              </a:rPr>
              <a:t>NASA 2026 Cost &amp; Schedule Symposium</a:t>
            </a:r>
          </a:p>
        </p:txBody>
      </p:sp>
      <p:pic>
        <p:nvPicPr>
          <p:cNvPr id="15" name="Picture 14">
            <a:extLst>
              <a:ext uri="{FF2B5EF4-FFF2-40B4-BE49-F238E27FC236}">
                <a16:creationId xmlns:a16="http://schemas.microsoft.com/office/drawing/2014/main" id="{3465573B-2BBF-46A9-9C21-52BA7638F223}"/>
              </a:ext>
            </a:extLst>
          </p:cNvPr>
          <p:cNvPicPr>
            <a:picLocks noChangeAspect="1"/>
          </p:cNvPicPr>
          <p:nvPr/>
        </p:nvPicPr>
        <p:blipFill rotWithShape="1">
          <a:blip r:embed="rId4"/>
          <a:srcRect t="96276"/>
          <a:stretch/>
        </p:blipFill>
        <p:spPr>
          <a:xfrm>
            <a:off x="0" y="9895569"/>
            <a:ext cx="18288000" cy="382398"/>
          </a:xfrm>
          <a:prstGeom prst="rect">
            <a:avLst/>
          </a:prstGeom>
        </p:spPr>
      </p:pic>
      <p:pic>
        <p:nvPicPr>
          <p:cNvPr id="17" name="Picture 16">
            <a:extLst>
              <a:ext uri="{FF2B5EF4-FFF2-40B4-BE49-F238E27FC236}">
                <a16:creationId xmlns:a16="http://schemas.microsoft.com/office/drawing/2014/main" id="{C26CBA65-1C48-4BF8-BFE9-7C56B55E16AC}"/>
              </a:ext>
            </a:extLst>
          </p:cNvPr>
          <p:cNvPicPr>
            <a:picLocks noChangeAspect="1"/>
          </p:cNvPicPr>
          <p:nvPr/>
        </p:nvPicPr>
        <p:blipFill rotWithShape="1">
          <a:blip r:embed="rId4"/>
          <a:srcRect t="96276"/>
          <a:stretch/>
        </p:blipFill>
        <p:spPr>
          <a:xfrm rot="10800000">
            <a:off x="0" y="-61669"/>
            <a:ext cx="18288000" cy="382398"/>
          </a:xfrm>
          <a:prstGeom prst="rect">
            <a:avLst/>
          </a:prstGeom>
        </p:spPr>
      </p:pic>
      <p:pic>
        <p:nvPicPr>
          <p:cNvPr id="18" name="Picture 17">
            <a:extLst>
              <a:ext uri="{FF2B5EF4-FFF2-40B4-BE49-F238E27FC236}">
                <a16:creationId xmlns:a16="http://schemas.microsoft.com/office/drawing/2014/main" id="{1B0CEE1B-B552-498C-9BB8-C7518CA9DD29}"/>
              </a:ext>
            </a:extLst>
          </p:cNvPr>
          <p:cNvPicPr>
            <a:picLocks noChangeAspect="1"/>
          </p:cNvPicPr>
          <p:nvPr/>
        </p:nvPicPr>
        <p:blipFill rotWithShape="1">
          <a:blip r:embed="rId4"/>
          <a:srcRect t="96276" r="43750" b="196"/>
          <a:stretch/>
        </p:blipFill>
        <p:spPr>
          <a:xfrm rot="16200000">
            <a:off x="12963372" y="4962372"/>
            <a:ext cx="10287000" cy="362256"/>
          </a:xfrm>
          <a:prstGeom prst="rect">
            <a:avLst/>
          </a:prstGeom>
        </p:spPr>
      </p:pic>
      <p:pic>
        <p:nvPicPr>
          <p:cNvPr id="19" name="Picture 18">
            <a:extLst>
              <a:ext uri="{FF2B5EF4-FFF2-40B4-BE49-F238E27FC236}">
                <a16:creationId xmlns:a16="http://schemas.microsoft.com/office/drawing/2014/main" id="{536DE7FF-22BE-4950-8722-D1A774CFEF7C}"/>
              </a:ext>
            </a:extLst>
          </p:cNvPr>
          <p:cNvPicPr>
            <a:picLocks noChangeAspect="1"/>
          </p:cNvPicPr>
          <p:nvPr/>
        </p:nvPicPr>
        <p:blipFill rotWithShape="1">
          <a:blip r:embed="rId4"/>
          <a:srcRect t="96276" r="43750" b="196"/>
          <a:stretch/>
        </p:blipFill>
        <p:spPr>
          <a:xfrm rot="5400000">
            <a:off x="-4962030" y="4913398"/>
            <a:ext cx="10313320" cy="363183"/>
          </a:xfrm>
          <a:prstGeom prst="rect">
            <a:avLst/>
          </a:prstGeom>
        </p:spPr>
      </p:pic>
    </p:spTree>
    <p:extLst>
      <p:ext uri="{BB962C8B-B14F-4D97-AF65-F5344CB8AC3E}">
        <p14:creationId xmlns:p14="http://schemas.microsoft.com/office/powerpoint/2010/main" val="574197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Picture Placeholder 7" descr="Business man pulling a block from Jenga tower">
            <a:extLst>
              <a:ext uri="{FF2B5EF4-FFF2-40B4-BE49-F238E27FC236}">
                <a16:creationId xmlns:a16="http://schemas.microsoft.com/office/drawing/2014/main" id="{4C0E1F7F-23BF-4E54-B380-8F5C9FC705DA}"/>
              </a:ext>
            </a:extLst>
          </p:cNvPr>
          <p:cNvPicPr>
            <a:picLocks noChangeAspect="1"/>
          </p:cNvPicPr>
          <p:nvPr/>
        </p:nvPicPr>
        <p:blipFill>
          <a:blip r:embed="rId3">
            <a:extLst>
              <a:ext uri="{28A0092B-C50C-407E-A947-70E740481C1C}">
                <a14:useLocalDpi xmlns:a14="http://schemas.microsoft.com/office/drawing/2010/main" val="0"/>
              </a:ext>
            </a:extLst>
          </a:blip>
          <a:srcRect l="31538" r="10168"/>
          <a:stretch>
            <a:fillRect/>
          </a:stretch>
        </p:blipFill>
        <p:spPr>
          <a:xfrm>
            <a:off x="-1" y="9033"/>
            <a:ext cx="8993229" cy="10282238"/>
          </a:xfrm>
          <a:custGeom>
            <a:avLst/>
            <a:gdLst>
              <a:gd name="connsiteX0" fmla="*/ 0 w 8193311"/>
              <a:gd name="connsiteY0" fmla="*/ 0 h 6854825"/>
              <a:gd name="connsiteX1" fmla="*/ 8193311 w 8193311"/>
              <a:gd name="connsiteY1" fmla="*/ 0 h 6854825"/>
              <a:gd name="connsiteX2" fmla="*/ 4146268 w 8193311"/>
              <a:gd name="connsiteY2" fmla="*/ 6854825 h 6854825"/>
              <a:gd name="connsiteX3" fmla="*/ 0 w 8193311"/>
              <a:gd name="connsiteY3" fmla="*/ 6854825 h 6854825"/>
            </a:gdLst>
            <a:ahLst/>
            <a:cxnLst>
              <a:cxn ang="0">
                <a:pos x="connsiteX0" y="connsiteY0"/>
              </a:cxn>
              <a:cxn ang="0">
                <a:pos x="connsiteX1" y="connsiteY1"/>
              </a:cxn>
              <a:cxn ang="0">
                <a:pos x="connsiteX2" y="connsiteY2"/>
              </a:cxn>
              <a:cxn ang="0">
                <a:pos x="connsiteX3" y="connsiteY3"/>
              </a:cxn>
            </a:cxnLst>
            <a:rect l="l" t="t" r="r" b="b"/>
            <a:pathLst>
              <a:path w="8193311" h="6854825">
                <a:moveTo>
                  <a:pt x="0" y="0"/>
                </a:moveTo>
                <a:lnTo>
                  <a:pt x="8193311" y="0"/>
                </a:lnTo>
                <a:lnTo>
                  <a:pt x="4146268" y="6854825"/>
                </a:lnTo>
                <a:lnTo>
                  <a:pt x="0" y="6854825"/>
                </a:lnTo>
                <a:close/>
              </a:path>
            </a:pathLst>
          </a:custGeom>
        </p:spPr>
      </p:pic>
      <p:grpSp>
        <p:nvGrpSpPr>
          <p:cNvPr id="10" name="Group 9">
            <a:extLst>
              <a:ext uri="{FF2B5EF4-FFF2-40B4-BE49-F238E27FC236}">
                <a16:creationId xmlns:a16="http://schemas.microsoft.com/office/drawing/2014/main" id="{99CBDD24-7282-3AC5-4D26-50352E781DD8}"/>
              </a:ext>
            </a:extLst>
          </p:cNvPr>
          <p:cNvGrpSpPr/>
          <p:nvPr/>
        </p:nvGrpSpPr>
        <p:grpSpPr>
          <a:xfrm>
            <a:off x="8276257" y="1601970"/>
            <a:ext cx="9378222" cy="1487171"/>
            <a:chOff x="8231288" y="1662866"/>
            <a:chExt cx="9378222" cy="1487171"/>
          </a:xfrm>
        </p:grpSpPr>
        <p:grpSp>
          <p:nvGrpSpPr>
            <p:cNvPr id="65" name="Group 64">
              <a:extLst>
                <a:ext uri="{FF2B5EF4-FFF2-40B4-BE49-F238E27FC236}">
                  <a16:creationId xmlns:a16="http://schemas.microsoft.com/office/drawing/2014/main" id="{7CE6B9C0-A8F9-4123-9443-76213D83A98B}"/>
                </a:ext>
              </a:extLst>
            </p:cNvPr>
            <p:cNvGrpSpPr/>
            <p:nvPr/>
          </p:nvGrpSpPr>
          <p:grpSpPr>
            <a:xfrm>
              <a:off x="8231288" y="1662866"/>
              <a:ext cx="1128713" cy="1128713"/>
              <a:chOff x="6639057" y="1476742"/>
              <a:chExt cx="752475" cy="752475"/>
            </a:xfrm>
          </p:grpSpPr>
          <p:sp>
            <p:nvSpPr>
              <p:cNvPr id="38" name="Oval 37">
                <a:extLst>
                  <a:ext uri="{FF2B5EF4-FFF2-40B4-BE49-F238E27FC236}">
                    <a16:creationId xmlns:a16="http://schemas.microsoft.com/office/drawing/2014/main" id="{4B7EF3FB-E0EF-47E0-B525-37E8D13073AD}"/>
                  </a:ext>
                </a:extLst>
              </p:cNvPr>
              <p:cNvSpPr/>
              <p:nvPr/>
            </p:nvSpPr>
            <p:spPr>
              <a:xfrm>
                <a:off x="6639057" y="1476742"/>
                <a:ext cx="752475" cy="752475"/>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dirty="0"/>
              </a:p>
            </p:txBody>
          </p:sp>
          <p:sp>
            <p:nvSpPr>
              <p:cNvPr id="45" name="Freeform: Shape 44">
                <a:extLst>
                  <a:ext uri="{FF2B5EF4-FFF2-40B4-BE49-F238E27FC236}">
                    <a16:creationId xmlns:a16="http://schemas.microsoft.com/office/drawing/2014/main" id="{717B211A-15AA-4639-9EB8-5BA1B48D6610}"/>
                  </a:ext>
                </a:extLst>
              </p:cNvPr>
              <p:cNvSpPr>
                <a:spLocks/>
              </p:cNvSpPr>
              <p:nvPr/>
            </p:nvSpPr>
            <p:spPr bwMode="auto">
              <a:xfrm>
                <a:off x="6799863" y="1659046"/>
                <a:ext cx="430863" cy="387866"/>
              </a:xfrm>
              <a:custGeom>
                <a:avLst/>
                <a:gdLst>
                  <a:gd name="connsiteX0" fmla="*/ 3897312 w 3897312"/>
                  <a:gd name="connsiteY0" fmla="*/ 268288 h 3508375"/>
                  <a:gd name="connsiteX1" fmla="*/ 2772693 w 3897312"/>
                  <a:gd name="connsiteY1" fmla="*/ 1280546 h 3508375"/>
                  <a:gd name="connsiteX2" fmla="*/ 2719859 w 3897312"/>
                  <a:gd name="connsiteY2" fmla="*/ 1337202 h 3508375"/>
                  <a:gd name="connsiteX3" fmla="*/ 2508521 w 3897312"/>
                  <a:gd name="connsiteY3" fmla="*/ 1586489 h 3508375"/>
                  <a:gd name="connsiteX4" fmla="*/ 2127359 w 3897312"/>
                  <a:gd name="connsiteY4" fmla="*/ 2115281 h 3508375"/>
                  <a:gd name="connsiteX5" fmla="*/ 1791483 w 3897312"/>
                  <a:gd name="connsiteY5" fmla="*/ 2659180 h 3508375"/>
                  <a:gd name="connsiteX6" fmla="*/ 1704683 w 3897312"/>
                  <a:gd name="connsiteY6" fmla="*/ 2817817 h 3508375"/>
                  <a:gd name="connsiteX7" fmla="*/ 1659397 w 3897312"/>
                  <a:gd name="connsiteY7" fmla="*/ 2878251 h 3508375"/>
                  <a:gd name="connsiteX8" fmla="*/ 1580145 w 3897312"/>
                  <a:gd name="connsiteY8" fmla="*/ 2946238 h 3508375"/>
                  <a:gd name="connsiteX9" fmla="*/ 1093314 w 3897312"/>
                  <a:gd name="connsiteY9" fmla="*/ 2768715 h 3508375"/>
                  <a:gd name="connsiteX10" fmla="*/ 625352 w 3897312"/>
                  <a:gd name="connsiteY10" fmla="*/ 1960420 h 3508375"/>
                  <a:gd name="connsiteX11" fmla="*/ 568743 w 3897312"/>
                  <a:gd name="connsiteY11" fmla="*/ 1643145 h 3508375"/>
                  <a:gd name="connsiteX12" fmla="*/ 598934 w 3897312"/>
                  <a:gd name="connsiteY12" fmla="*/ 1556273 h 3508375"/>
                  <a:gd name="connsiteX13" fmla="*/ 602708 w 3897312"/>
                  <a:gd name="connsiteY13" fmla="*/ 1552496 h 3508375"/>
                  <a:gd name="connsiteX14" fmla="*/ 651769 w 3897312"/>
                  <a:gd name="connsiteY14" fmla="*/ 1492062 h 3508375"/>
                  <a:gd name="connsiteX15" fmla="*/ 708377 w 3897312"/>
                  <a:gd name="connsiteY15" fmla="*/ 1450514 h 3508375"/>
                  <a:gd name="connsiteX16" fmla="*/ 931037 w 3897312"/>
                  <a:gd name="connsiteY16" fmla="*/ 1420298 h 3508375"/>
                  <a:gd name="connsiteX17" fmla="*/ 1070670 w 3897312"/>
                  <a:gd name="connsiteY17" fmla="*/ 1488285 h 3508375"/>
                  <a:gd name="connsiteX18" fmla="*/ 1074444 w 3897312"/>
                  <a:gd name="connsiteY18" fmla="*/ 1488285 h 3508375"/>
                  <a:gd name="connsiteX19" fmla="*/ 1081992 w 3897312"/>
                  <a:gd name="connsiteY19" fmla="*/ 1495839 h 3508375"/>
                  <a:gd name="connsiteX20" fmla="*/ 1195209 w 3897312"/>
                  <a:gd name="connsiteY20" fmla="*/ 1628037 h 3508375"/>
                  <a:gd name="connsiteX21" fmla="*/ 1297104 w 3897312"/>
                  <a:gd name="connsiteY21" fmla="*/ 1805560 h 3508375"/>
                  <a:gd name="connsiteX22" fmla="*/ 1372581 w 3897312"/>
                  <a:gd name="connsiteY22" fmla="*/ 1933981 h 3508375"/>
                  <a:gd name="connsiteX23" fmla="*/ 1455607 w 3897312"/>
                  <a:gd name="connsiteY23" fmla="*/ 1986860 h 3508375"/>
                  <a:gd name="connsiteX24" fmla="*/ 1546180 w 3897312"/>
                  <a:gd name="connsiteY24" fmla="*/ 1865993 h 3508375"/>
                  <a:gd name="connsiteX25" fmla="*/ 1738648 w 3897312"/>
                  <a:gd name="connsiteY25" fmla="*/ 1597821 h 3508375"/>
                  <a:gd name="connsiteX26" fmla="*/ 1863187 w 3897312"/>
                  <a:gd name="connsiteY26" fmla="*/ 1454291 h 3508375"/>
                  <a:gd name="connsiteX27" fmla="*/ 2168872 w 3897312"/>
                  <a:gd name="connsiteY27" fmla="*/ 1174787 h 3508375"/>
                  <a:gd name="connsiteX28" fmla="*/ 2172645 w 3897312"/>
                  <a:gd name="connsiteY28" fmla="*/ 1171010 h 3508375"/>
                  <a:gd name="connsiteX29" fmla="*/ 2840623 w 3897312"/>
                  <a:gd name="connsiteY29" fmla="*/ 706429 h 3508375"/>
                  <a:gd name="connsiteX30" fmla="*/ 2946293 w 3897312"/>
                  <a:gd name="connsiteY30" fmla="*/ 649773 h 3508375"/>
                  <a:gd name="connsiteX31" fmla="*/ 3897312 w 3897312"/>
                  <a:gd name="connsiteY31" fmla="*/ 268288 h 3508375"/>
                  <a:gd name="connsiteX32" fmla="*/ 1750219 w 3897312"/>
                  <a:gd name="connsiteY32" fmla="*/ 0 h 3508375"/>
                  <a:gd name="connsiteX33" fmla="*/ 2893141 w 3897312"/>
                  <a:gd name="connsiteY33" fmla="*/ 426745 h 3508375"/>
                  <a:gd name="connsiteX34" fmla="*/ 2859193 w 3897312"/>
                  <a:gd name="connsiteY34" fmla="*/ 445628 h 3508375"/>
                  <a:gd name="connsiteX35" fmla="*/ 2821473 w 3897312"/>
                  <a:gd name="connsiteY35" fmla="*/ 464511 h 3508375"/>
                  <a:gd name="connsiteX36" fmla="*/ 1750219 w 3897312"/>
                  <a:gd name="connsiteY36" fmla="*/ 75530 h 3508375"/>
                  <a:gd name="connsiteX37" fmla="*/ 75441 w 3897312"/>
                  <a:gd name="connsiteY37" fmla="*/ 1756076 h 3508375"/>
                  <a:gd name="connsiteX38" fmla="*/ 1750219 w 3897312"/>
                  <a:gd name="connsiteY38" fmla="*/ 3432845 h 3508375"/>
                  <a:gd name="connsiteX39" fmla="*/ 3424997 w 3897312"/>
                  <a:gd name="connsiteY39" fmla="*/ 1756076 h 3508375"/>
                  <a:gd name="connsiteX40" fmla="*/ 3285432 w 3897312"/>
                  <a:gd name="connsiteY40" fmla="*/ 1083858 h 3508375"/>
                  <a:gd name="connsiteX41" fmla="*/ 3345784 w 3897312"/>
                  <a:gd name="connsiteY41" fmla="*/ 1030987 h 3508375"/>
                  <a:gd name="connsiteX42" fmla="*/ 3500437 w 3897312"/>
                  <a:gd name="connsiteY42" fmla="*/ 1756076 h 3508375"/>
                  <a:gd name="connsiteX43" fmla="*/ 1750219 w 3897312"/>
                  <a:gd name="connsiteY43" fmla="*/ 3508375 h 3508375"/>
                  <a:gd name="connsiteX44" fmla="*/ 0 w 3897312"/>
                  <a:gd name="connsiteY44" fmla="*/ 1756076 h 3508375"/>
                  <a:gd name="connsiteX45" fmla="*/ 1750219 w 3897312"/>
                  <a:gd name="connsiteY45" fmla="*/ 0 h 350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897312" h="3508375">
                    <a:moveTo>
                      <a:pt x="3897312" y="268288"/>
                    </a:moveTo>
                    <a:cubicBezTo>
                      <a:pt x="3493506" y="570455"/>
                      <a:pt x="3119891" y="910392"/>
                      <a:pt x="2772693" y="1280546"/>
                    </a:cubicBezTo>
                    <a:cubicBezTo>
                      <a:pt x="2757598" y="1299431"/>
                      <a:pt x="2738729" y="1318317"/>
                      <a:pt x="2719859" y="1337202"/>
                    </a:cubicBezTo>
                    <a:cubicBezTo>
                      <a:pt x="2648155" y="1420298"/>
                      <a:pt x="2580225" y="1503394"/>
                      <a:pt x="2508521" y="1586489"/>
                    </a:cubicBezTo>
                    <a:cubicBezTo>
                      <a:pt x="2368888" y="1752681"/>
                      <a:pt x="2248123" y="1933981"/>
                      <a:pt x="2127359" y="2115281"/>
                    </a:cubicBezTo>
                    <a:cubicBezTo>
                      <a:pt x="2010368" y="2292803"/>
                      <a:pt x="1889604" y="2474103"/>
                      <a:pt x="1791483" y="2659180"/>
                    </a:cubicBezTo>
                    <a:cubicBezTo>
                      <a:pt x="1761292" y="2712059"/>
                      <a:pt x="1734875" y="2764938"/>
                      <a:pt x="1704683" y="2817817"/>
                    </a:cubicBezTo>
                    <a:cubicBezTo>
                      <a:pt x="1689588" y="2840480"/>
                      <a:pt x="1674492" y="2859365"/>
                      <a:pt x="1659397" y="2878251"/>
                    </a:cubicBezTo>
                    <a:cubicBezTo>
                      <a:pt x="1636753" y="2904690"/>
                      <a:pt x="1610336" y="2927353"/>
                      <a:pt x="1580145" y="2946238"/>
                    </a:cubicBezTo>
                    <a:cubicBezTo>
                      <a:pt x="1421642" y="3036888"/>
                      <a:pt x="1206530" y="2957569"/>
                      <a:pt x="1093314" y="2768715"/>
                    </a:cubicBezTo>
                    <a:cubicBezTo>
                      <a:pt x="1093314" y="2768715"/>
                      <a:pt x="1093314" y="2768715"/>
                      <a:pt x="625352" y="1960420"/>
                    </a:cubicBezTo>
                    <a:cubicBezTo>
                      <a:pt x="564969" y="1854662"/>
                      <a:pt x="546100" y="1741350"/>
                      <a:pt x="568743" y="1643145"/>
                    </a:cubicBezTo>
                    <a:cubicBezTo>
                      <a:pt x="576291" y="1616706"/>
                      <a:pt x="583839" y="1586489"/>
                      <a:pt x="598934" y="1556273"/>
                    </a:cubicBezTo>
                    <a:cubicBezTo>
                      <a:pt x="598934" y="1556273"/>
                      <a:pt x="598934" y="1556273"/>
                      <a:pt x="602708" y="1552496"/>
                    </a:cubicBezTo>
                    <a:cubicBezTo>
                      <a:pt x="617804" y="1529833"/>
                      <a:pt x="632899" y="1510948"/>
                      <a:pt x="651769" y="1492062"/>
                    </a:cubicBezTo>
                    <a:cubicBezTo>
                      <a:pt x="670638" y="1476954"/>
                      <a:pt x="689508" y="1461846"/>
                      <a:pt x="708377" y="1450514"/>
                    </a:cubicBezTo>
                    <a:cubicBezTo>
                      <a:pt x="776307" y="1408966"/>
                      <a:pt x="855559" y="1401412"/>
                      <a:pt x="931037" y="1420298"/>
                    </a:cubicBezTo>
                    <a:cubicBezTo>
                      <a:pt x="980097" y="1431629"/>
                      <a:pt x="1029158" y="1454291"/>
                      <a:pt x="1070670" y="1488285"/>
                    </a:cubicBezTo>
                    <a:cubicBezTo>
                      <a:pt x="1070670" y="1488285"/>
                      <a:pt x="1074444" y="1488285"/>
                      <a:pt x="1074444" y="1488285"/>
                    </a:cubicBezTo>
                    <a:cubicBezTo>
                      <a:pt x="1078218" y="1492062"/>
                      <a:pt x="1078218" y="1495839"/>
                      <a:pt x="1081992" y="1495839"/>
                    </a:cubicBezTo>
                    <a:cubicBezTo>
                      <a:pt x="1123505" y="1529833"/>
                      <a:pt x="1165018" y="1575158"/>
                      <a:pt x="1195209" y="1628037"/>
                    </a:cubicBezTo>
                    <a:cubicBezTo>
                      <a:pt x="1229174" y="1688470"/>
                      <a:pt x="1263139" y="1745127"/>
                      <a:pt x="1297104" y="1805560"/>
                    </a:cubicBezTo>
                    <a:cubicBezTo>
                      <a:pt x="1323521" y="1847108"/>
                      <a:pt x="1346164" y="1892433"/>
                      <a:pt x="1372581" y="1933981"/>
                    </a:cubicBezTo>
                    <a:cubicBezTo>
                      <a:pt x="1395225" y="1967974"/>
                      <a:pt x="1410320" y="2013299"/>
                      <a:pt x="1455607" y="1986860"/>
                    </a:cubicBezTo>
                    <a:cubicBezTo>
                      <a:pt x="1493346" y="1967974"/>
                      <a:pt x="1523537" y="1899987"/>
                      <a:pt x="1546180" y="1865993"/>
                    </a:cubicBezTo>
                    <a:cubicBezTo>
                      <a:pt x="1610336" y="1775343"/>
                      <a:pt x="1666945" y="1680916"/>
                      <a:pt x="1738648" y="1597821"/>
                    </a:cubicBezTo>
                    <a:cubicBezTo>
                      <a:pt x="1780161" y="1548718"/>
                      <a:pt x="1825448" y="1503394"/>
                      <a:pt x="1863187" y="1454291"/>
                    </a:cubicBezTo>
                    <a:cubicBezTo>
                      <a:pt x="1953760" y="1348533"/>
                      <a:pt x="2055655" y="1250329"/>
                      <a:pt x="2168872" y="1174787"/>
                    </a:cubicBezTo>
                    <a:cubicBezTo>
                      <a:pt x="2168872" y="1174787"/>
                      <a:pt x="2172645" y="1171010"/>
                      <a:pt x="2172645" y="1171010"/>
                    </a:cubicBezTo>
                    <a:cubicBezTo>
                      <a:pt x="2376435" y="989711"/>
                      <a:pt x="2602869" y="834850"/>
                      <a:pt x="2840623" y="706429"/>
                    </a:cubicBezTo>
                    <a:cubicBezTo>
                      <a:pt x="2874589" y="687544"/>
                      <a:pt x="2912327" y="668659"/>
                      <a:pt x="2946293" y="649773"/>
                    </a:cubicBezTo>
                    <a:cubicBezTo>
                      <a:pt x="3248203" y="491136"/>
                      <a:pt x="3546341" y="309836"/>
                      <a:pt x="3897312" y="268288"/>
                    </a:cubicBezTo>
                    <a:close/>
                    <a:moveTo>
                      <a:pt x="1750219" y="0"/>
                    </a:moveTo>
                    <a:cubicBezTo>
                      <a:pt x="2187773" y="0"/>
                      <a:pt x="2587607" y="162390"/>
                      <a:pt x="2893141" y="426745"/>
                    </a:cubicBezTo>
                    <a:cubicBezTo>
                      <a:pt x="2881825" y="434298"/>
                      <a:pt x="2870509" y="438075"/>
                      <a:pt x="2859193" y="445628"/>
                    </a:cubicBezTo>
                    <a:cubicBezTo>
                      <a:pt x="2847877" y="449404"/>
                      <a:pt x="2832789" y="456957"/>
                      <a:pt x="2821473" y="464511"/>
                    </a:cubicBezTo>
                    <a:cubicBezTo>
                      <a:pt x="2531027" y="222814"/>
                      <a:pt x="2157597" y="75530"/>
                      <a:pt x="1750219" y="75530"/>
                    </a:cubicBezTo>
                    <a:cubicBezTo>
                      <a:pt x="826073" y="75530"/>
                      <a:pt x="75441" y="830832"/>
                      <a:pt x="75441" y="1756076"/>
                    </a:cubicBezTo>
                    <a:cubicBezTo>
                      <a:pt x="75441" y="2677544"/>
                      <a:pt x="826073" y="3432845"/>
                      <a:pt x="1750219" y="3432845"/>
                    </a:cubicBezTo>
                    <a:cubicBezTo>
                      <a:pt x="2674364" y="3432845"/>
                      <a:pt x="3424997" y="2677544"/>
                      <a:pt x="3424997" y="1756076"/>
                    </a:cubicBezTo>
                    <a:cubicBezTo>
                      <a:pt x="3424997" y="1514379"/>
                      <a:pt x="3375960" y="1287789"/>
                      <a:pt x="3285432" y="1083858"/>
                    </a:cubicBezTo>
                    <a:cubicBezTo>
                      <a:pt x="3304292" y="1064975"/>
                      <a:pt x="3323152" y="1046093"/>
                      <a:pt x="3345784" y="1030987"/>
                    </a:cubicBezTo>
                    <a:cubicBezTo>
                      <a:pt x="3443857" y="1250024"/>
                      <a:pt x="3500437" y="1495497"/>
                      <a:pt x="3500437" y="1756076"/>
                    </a:cubicBezTo>
                    <a:cubicBezTo>
                      <a:pt x="3500437" y="2719085"/>
                      <a:pt x="2715856" y="3508375"/>
                      <a:pt x="1750219" y="3508375"/>
                    </a:cubicBezTo>
                    <a:cubicBezTo>
                      <a:pt x="784581" y="3508375"/>
                      <a:pt x="0" y="2719085"/>
                      <a:pt x="0" y="1756076"/>
                    </a:cubicBezTo>
                    <a:cubicBezTo>
                      <a:pt x="0" y="789290"/>
                      <a:pt x="784581" y="0"/>
                      <a:pt x="1750219" y="0"/>
                    </a:cubicBezTo>
                    <a:close/>
                  </a:path>
                </a:pathLst>
              </a:custGeom>
              <a:solidFill>
                <a:schemeClr val="bg1"/>
              </a:solidFill>
              <a:ln>
                <a:noFill/>
              </a:ln>
            </p:spPr>
            <p:txBody>
              <a:bodyPr vert="horz" wrap="square" lIns="137160" tIns="68580" rIns="137160" bIns="68580" numCol="1" anchor="t" anchorCtr="0" compatLnSpc="1">
                <a:prstTxWarp prst="textNoShape">
                  <a:avLst/>
                </a:prstTxWarp>
                <a:noAutofit/>
              </a:bodyPr>
              <a:lstStyle/>
              <a:p>
                <a:endParaRPr lang="en-US" sz="4050"/>
              </a:p>
            </p:txBody>
          </p:sp>
        </p:grpSp>
        <p:grpSp>
          <p:nvGrpSpPr>
            <p:cNvPr id="52" name="Group 51">
              <a:extLst>
                <a:ext uri="{FF2B5EF4-FFF2-40B4-BE49-F238E27FC236}">
                  <a16:creationId xmlns:a16="http://schemas.microsoft.com/office/drawing/2014/main" id="{014C1844-6720-42FA-8EE5-EEE4994373CF}"/>
                </a:ext>
              </a:extLst>
            </p:cNvPr>
            <p:cNvGrpSpPr/>
            <p:nvPr/>
          </p:nvGrpSpPr>
          <p:grpSpPr>
            <a:xfrm>
              <a:off x="9671717" y="1741025"/>
              <a:ext cx="7937793" cy="1409012"/>
              <a:chOff x="7577149" y="1343392"/>
              <a:chExt cx="5347057" cy="939341"/>
            </a:xfrm>
          </p:grpSpPr>
          <p:sp>
            <p:nvSpPr>
              <p:cNvPr id="50" name="TextBox 49">
                <a:extLst>
                  <a:ext uri="{FF2B5EF4-FFF2-40B4-BE49-F238E27FC236}">
                    <a16:creationId xmlns:a16="http://schemas.microsoft.com/office/drawing/2014/main" id="{0BDBA8FD-F3CF-44FC-9AAA-E0182D56BABF}"/>
                  </a:ext>
                </a:extLst>
              </p:cNvPr>
              <p:cNvSpPr txBox="1"/>
              <p:nvPr/>
            </p:nvSpPr>
            <p:spPr>
              <a:xfrm>
                <a:off x="7577149" y="1343392"/>
                <a:ext cx="5347057" cy="369332"/>
              </a:xfrm>
              <a:prstGeom prst="rect">
                <a:avLst/>
              </a:prstGeom>
              <a:noFill/>
            </p:spPr>
            <p:txBody>
              <a:bodyPr wrap="square" rtlCol="0">
                <a:spAutoFit/>
              </a:bodyPr>
              <a:lstStyle/>
              <a:p>
                <a:pPr algn="l"/>
                <a:r>
                  <a:rPr lang="en-US" sz="3000" b="1" dirty="0">
                    <a:solidFill>
                      <a:schemeClr val="accent1"/>
                    </a:solidFill>
                    <a:latin typeface="Arial" panose="020B0604020202020204" pitchFamily="34" charset="0"/>
                    <a:ea typeface="Open Sans" panose="020B0606030504020204" pitchFamily="34" charset="0"/>
                    <a:cs typeface="Arial" panose="020B0604020202020204" pitchFamily="34" charset="0"/>
                  </a:rPr>
                  <a:t>The Intersection of Risk, Cost, &amp; Sched.</a:t>
                </a:r>
              </a:p>
            </p:txBody>
          </p:sp>
          <p:sp>
            <p:nvSpPr>
              <p:cNvPr id="51" name="Subtitle 6">
                <a:extLst>
                  <a:ext uri="{FF2B5EF4-FFF2-40B4-BE49-F238E27FC236}">
                    <a16:creationId xmlns:a16="http://schemas.microsoft.com/office/drawing/2014/main" id="{EDE041D8-F5F0-4CAA-87E0-22BDB6CC1497}"/>
                  </a:ext>
                </a:extLst>
              </p:cNvPr>
              <p:cNvSpPr txBox="1">
                <a:spLocks/>
              </p:cNvSpPr>
              <p:nvPr/>
            </p:nvSpPr>
            <p:spPr>
              <a:xfrm>
                <a:off x="7577149" y="1638702"/>
                <a:ext cx="5318710" cy="644031"/>
              </a:xfrm>
              <a:prstGeom prst="rect">
                <a:avLst/>
              </a:prstGeom>
            </p:spPr>
            <p:txBody>
              <a:bodyPr vert="horz" lIns="137160" tIns="68580" rIns="137160" bIns="68580" numCol="1" spcCol="365760" rtlCol="0" anchor="t">
                <a:noAutofit/>
              </a:bodyPr>
              <a:lstStyle>
                <a:lvl1pPr marL="0" indent="0" algn="ctr" defTabSz="914400" rtl="0" eaLnBrk="1" latinLnBrk="0" hangingPunct="1">
                  <a:lnSpc>
                    <a:spcPct val="90000"/>
                  </a:lnSpc>
                  <a:spcBef>
                    <a:spcPts val="1000"/>
                  </a:spcBef>
                  <a:buFont typeface="Arial"/>
                  <a:buNone/>
                  <a:defRPr sz="1200" b="0" i="0" kern="1200">
                    <a:solidFill>
                      <a:schemeClr val="accent1"/>
                    </a:solidFill>
                    <a:latin typeface="Montserrat Light" charset="0"/>
                    <a:ea typeface="Montserrat Light" charset="0"/>
                    <a:cs typeface="Montserrat Light" charset="0"/>
                  </a:defRPr>
                </a:lvl1pPr>
                <a:lvl2pPr marL="457200" indent="0" algn="ctr" defTabSz="914400" rtl="0" eaLnBrk="1" latinLnBrk="0" hangingPunct="1">
                  <a:lnSpc>
                    <a:spcPct val="90000"/>
                  </a:lnSpc>
                  <a:spcBef>
                    <a:spcPts val="500"/>
                  </a:spcBef>
                  <a:buFont typeface="Arial"/>
                  <a:buNone/>
                  <a:defRPr sz="2000" b="0" i="0" kern="1200">
                    <a:solidFill>
                      <a:schemeClr val="tx1"/>
                    </a:solidFill>
                    <a:latin typeface="Montserrat Light" charset="0"/>
                    <a:ea typeface="Montserrat Light" charset="0"/>
                    <a:cs typeface="Montserrat Light" charset="0"/>
                  </a:defRPr>
                </a:lvl2pPr>
                <a:lvl3pPr marL="914400" indent="0" algn="ctr" defTabSz="914400" rtl="0" eaLnBrk="1" latinLnBrk="0" hangingPunct="1">
                  <a:lnSpc>
                    <a:spcPct val="90000"/>
                  </a:lnSpc>
                  <a:spcBef>
                    <a:spcPts val="500"/>
                  </a:spcBef>
                  <a:buFont typeface="Arial"/>
                  <a:buNone/>
                  <a:defRPr sz="1800" b="0" i="0" kern="1200">
                    <a:solidFill>
                      <a:schemeClr val="tx1"/>
                    </a:solidFill>
                    <a:latin typeface="Montserrat Light" charset="0"/>
                    <a:ea typeface="Montserrat Light" charset="0"/>
                    <a:cs typeface="Montserrat Light" charset="0"/>
                  </a:defRPr>
                </a:lvl3pPr>
                <a:lvl4pPr marL="13716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4pPr>
                <a:lvl5pPr marL="18288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lnSpc>
                    <a:spcPts val="3300"/>
                  </a:lnSpc>
                  <a:spcBef>
                    <a:spcPts val="0"/>
                  </a:spcBef>
                </a:pPr>
                <a:r>
                  <a:rPr lang="en-US" sz="2250" dirty="0">
                    <a:solidFill>
                      <a:schemeClr val="tx2">
                        <a:lumMod val="75000"/>
                        <a:lumOff val="25000"/>
                      </a:schemeClr>
                    </a:solidFill>
                    <a:latin typeface="Arial" panose="020B0604020202020204" pitchFamily="34" charset="0"/>
                    <a:cs typeface="Arial" panose="020B0604020202020204" pitchFamily="34" charset="0"/>
                  </a:rPr>
                  <a:t>Why risk data is your earliest leading indicator for variance.</a:t>
                </a:r>
              </a:p>
            </p:txBody>
          </p:sp>
        </p:grpSp>
      </p:grpSp>
      <p:grpSp>
        <p:nvGrpSpPr>
          <p:cNvPr id="13" name="Group 12">
            <a:extLst>
              <a:ext uri="{FF2B5EF4-FFF2-40B4-BE49-F238E27FC236}">
                <a16:creationId xmlns:a16="http://schemas.microsoft.com/office/drawing/2014/main" id="{8DF5F6AD-8275-EF74-60EB-97E6D442201B}"/>
              </a:ext>
            </a:extLst>
          </p:cNvPr>
          <p:cNvGrpSpPr/>
          <p:nvPr/>
        </p:nvGrpSpPr>
        <p:grpSpPr>
          <a:xfrm>
            <a:off x="8276257" y="3197915"/>
            <a:ext cx="8905955" cy="1532400"/>
            <a:chOff x="8276258" y="3155593"/>
            <a:chExt cx="8905955" cy="1532400"/>
          </a:xfrm>
        </p:grpSpPr>
        <p:grpSp>
          <p:nvGrpSpPr>
            <p:cNvPr id="69" name="Group 68">
              <a:extLst>
                <a:ext uri="{FF2B5EF4-FFF2-40B4-BE49-F238E27FC236}">
                  <a16:creationId xmlns:a16="http://schemas.microsoft.com/office/drawing/2014/main" id="{8151EBD9-B78B-4EF8-B50F-4A91D725EC36}"/>
                </a:ext>
              </a:extLst>
            </p:cNvPr>
            <p:cNvGrpSpPr/>
            <p:nvPr/>
          </p:nvGrpSpPr>
          <p:grpSpPr>
            <a:xfrm>
              <a:off x="8276258" y="3155593"/>
              <a:ext cx="1128713" cy="1128713"/>
              <a:chOff x="6639057" y="2445529"/>
              <a:chExt cx="752475" cy="752475"/>
            </a:xfrm>
          </p:grpSpPr>
          <p:sp>
            <p:nvSpPr>
              <p:cNvPr id="40" name="Oval 39">
                <a:extLst>
                  <a:ext uri="{FF2B5EF4-FFF2-40B4-BE49-F238E27FC236}">
                    <a16:creationId xmlns:a16="http://schemas.microsoft.com/office/drawing/2014/main" id="{210267A7-1796-4434-8AA6-A959E9EF6EBB}"/>
                  </a:ext>
                </a:extLst>
              </p:cNvPr>
              <p:cNvSpPr/>
              <p:nvPr/>
            </p:nvSpPr>
            <p:spPr>
              <a:xfrm>
                <a:off x="6639057" y="2445529"/>
                <a:ext cx="752475" cy="752475"/>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46" name="Freeform: Shape 45">
                <a:extLst>
                  <a:ext uri="{FF2B5EF4-FFF2-40B4-BE49-F238E27FC236}">
                    <a16:creationId xmlns:a16="http://schemas.microsoft.com/office/drawing/2014/main" id="{5E5C4E87-1338-45C6-9500-252C4558EBF0}"/>
                  </a:ext>
                </a:extLst>
              </p:cNvPr>
              <p:cNvSpPr>
                <a:spLocks/>
              </p:cNvSpPr>
              <p:nvPr/>
            </p:nvSpPr>
            <p:spPr bwMode="auto">
              <a:xfrm>
                <a:off x="6799863" y="2612777"/>
                <a:ext cx="430863" cy="387866"/>
              </a:xfrm>
              <a:custGeom>
                <a:avLst/>
                <a:gdLst>
                  <a:gd name="connsiteX0" fmla="*/ 3897312 w 3897312"/>
                  <a:gd name="connsiteY0" fmla="*/ 268288 h 3508375"/>
                  <a:gd name="connsiteX1" fmla="*/ 2772693 w 3897312"/>
                  <a:gd name="connsiteY1" fmla="*/ 1280546 h 3508375"/>
                  <a:gd name="connsiteX2" fmla="*/ 2719859 w 3897312"/>
                  <a:gd name="connsiteY2" fmla="*/ 1337202 h 3508375"/>
                  <a:gd name="connsiteX3" fmla="*/ 2508521 w 3897312"/>
                  <a:gd name="connsiteY3" fmla="*/ 1586489 h 3508375"/>
                  <a:gd name="connsiteX4" fmla="*/ 2127359 w 3897312"/>
                  <a:gd name="connsiteY4" fmla="*/ 2115281 h 3508375"/>
                  <a:gd name="connsiteX5" fmla="*/ 1791483 w 3897312"/>
                  <a:gd name="connsiteY5" fmla="*/ 2659180 h 3508375"/>
                  <a:gd name="connsiteX6" fmla="*/ 1704683 w 3897312"/>
                  <a:gd name="connsiteY6" fmla="*/ 2817817 h 3508375"/>
                  <a:gd name="connsiteX7" fmla="*/ 1659397 w 3897312"/>
                  <a:gd name="connsiteY7" fmla="*/ 2878251 h 3508375"/>
                  <a:gd name="connsiteX8" fmla="*/ 1580145 w 3897312"/>
                  <a:gd name="connsiteY8" fmla="*/ 2946238 h 3508375"/>
                  <a:gd name="connsiteX9" fmla="*/ 1093314 w 3897312"/>
                  <a:gd name="connsiteY9" fmla="*/ 2768715 h 3508375"/>
                  <a:gd name="connsiteX10" fmla="*/ 625352 w 3897312"/>
                  <a:gd name="connsiteY10" fmla="*/ 1960420 h 3508375"/>
                  <a:gd name="connsiteX11" fmla="*/ 568743 w 3897312"/>
                  <a:gd name="connsiteY11" fmla="*/ 1643145 h 3508375"/>
                  <a:gd name="connsiteX12" fmla="*/ 598934 w 3897312"/>
                  <a:gd name="connsiteY12" fmla="*/ 1556273 h 3508375"/>
                  <a:gd name="connsiteX13" fmla="*/ 602708 w 3897312"/>
                  <a:gd name="connsiteY13" fmla="*/ 1552496 h 3508375"/>
                  <a:gd name="connsiteX14" fmla="*/ 651769 w 3897312"/>
                  <a:gd name="connsiteY14" fmla="*/ 1492062 h 3508375"/>
                  <a:gd name="connsiteX15" fmla="*/ 708377 w 3897312"/>
                  <a:gd name="connsiteY15" fmla="*/ 1450514 h 3508375"/>
                  <a:gd name="connsiteX16" fmla="*/ 931037 w 3897312"/>
                  <a:gd name="connsiteY16" fmla="*/ 1420298 h 3508375"/>
                  <a:gd name="connsiteX17" fmla="*/ 1070670 w 3897312"/>
                  <a:gd name="connsiteY17" fmla="*/ 1488285 h 3508375"/>
                  <a:gd name="connsiteX18" fmla="*/ 1074444 w 3897312"/>
                  <a:gd name="connsiteY18" fmla="*/ 1488285 h 3508375"/>
                  <a:gd name="connsiteX19" fmla="*/ 1081992 w 3897312"/>
                  <a:gd name="connsiteY19" fmla="*/ 1495839 h 3508375"/>
                  <a:gd name="connsiteX20" fmla="*/ 1195209 w 3897312"/>
                  <a:gd name="connsiteY20" fmla="*/ 1628037 h 3508375"/>
                  <a:gd name="connsiteX21" fmla="*/ 1297104 w 3897312"/>
                  <a:gd name="connsiteY21" fmla="*/ 1805560 h 3508375"/>
                  <a:gd name="connsiteX22" fmla="*/ 1372581 w 3897312"/>
                  <a:gd name="connsiteY22" fmla="*/ 1933981 h 3508375"/>
                  <a:gd name="connsiteX23" fmla="*/ 1455607 w 3897312"/>
                  <a:gd name="connsiteY23" fmla="*/ 1986860 h 3508375"/>
                  <a:gd name="connsiteX24" fmla="*/ 1546180 w 3897312"/>
                  <a:gd name="connsiteY24" fmla="*/ 1865993 h 3508375"/>
                  <a:gd name="connsiteX25" fmla="*/ 1738648 w 3897312"/>
                  <a:gd name="connsiteY25" fmla="*/ 1597821 h 3508375"/>
                  <a:gd name="connsiteX26" fmla="*/ 1863187 w 3897312"/>
                  <a:gd name="connsiteY26" fmla="*/ 1454291 h 3508375"/>
                  <a:gd name="connsiteX27" fmla="*/ 2168872 w 3897312"/>
                  <a:gd name="connsiteY27" fmla="*/ 1174787 h 3508375"/>
                  <a:gd name="connsiteX28" fmla="*/ 2172645 w 3897312"/>
                  <a:gd name="connsiteY28" fmla="*/ 1171010 h 3508375"/>
                  <a:gd name="connsiteX29" fmla="*/ 2840623 w 3897312"/>
                  <a:gd name="connsiteY29" fmla="*/ 706429 h 3508375"/>
                  <a:gd name="connsiteX30" fmla="*/ 2946293 w 3897312"/>
                  <a:gd name="connsiteY30" fmla="*/ 649773 h 3508375"/>
                  <a:gd name="connsiteX31" fmla="*/ 3897312 w 3897312"/>
                  <a:gd name="connsiteY31" fmla="*/ 268288 h 3508375"/>
                  <a:gd name="connsiteX32" fmla="*/ 1750219 w 3897312"/>
                  <a:gd name="connsiteY32" fmla="*/ 0 h 3508375"/>
                  <a:gd name="connsiteX33" fmla="*/ 2893141 w 3897312"/>
                  <a:gd name="connsiteY33" fmla="*/ 426745 h 3508375"/>
                  <a:gd name="connsiteX34" fmla="*/ 2859193 w 3897312"/>
                  <a:gd name="connsiteY34" fmla="*/ 445628 h 3508375"/>
                  <a:gd name="connsiteX35" fmla="*/ 2821473 w 3897312"/>
                  <a:gd name="connsiteY35" fmla="*/ 464511 h 3508375"/>
                  <a:gd name="connsiteX36" fmla="*/ 1750219 w 3897312"/>
                  <a:gd name="connsiteY36" fmla="*/ 75530 h 3508375"/>
                  <a:gd name="connsiteX37" fmla="*/ 75441 w 3897312"/>
                  <a:gd name="connsiteY37" fmla="*/ 1756076 h 3508375"/>
                  <a:gd name="connsiteX38" fmla="*/ 1750219 w 3897312"/>
                  <a:gd name="connsiteY38" fmla="*/ 3432845 h 3508375"/>
                  <a:gd name="connsiteX39" fmla="*/ 3424997 w 3897312"/>
                  <a:gd name="connsiteY39" fmla="*/ 1756076 h 3508375"/>
                  <a:gd name="connsiteX40" fmla="*/ 3285432 w 3897312"/>
                  <a:gd name="connsiteY40" fmla="*/ 1083858 h 3508375"/>
                  <a:gd name="connsiteX41" fmla="*/ 3345784 w 3897312"/>
                  <a:gd name="connsiteY41" fmla="*/ 1030987 h 3508375"/>
                  <a:gd name="connsiteX42" fmla="*/ 3500437 w 3897312"/>
                  <a:gd name="connsiteY42" fmla="*/ 1756076 h 3508375"/>
                  <a:gd name="connsiteX43" fmla="*/ 1750219 w 3897312"/>
                  <a:gd name="connsiteY43" fmla="*/ 3508375 h 3508375"/>
                  <a:gd name="connsiteX44" fmla="*/ 0 w 3897312"/>
                  <a:gd name="connsiteY44" fmla="*/ 1756076 h 3508375"/>
                  <a:gd name="connsiteX45" fmla="*/ 1750219 w 3897312"/>
                  <a:gd name="connsiteY45" fmla="*/ 0 h 350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897312" h="3508375">
                    <a:moveTo>
                      <a:pt x="3897312" y="268288"/>
                    </a:moveTo>
                    <a:cubicBezTo>
                      <a:pt x="3493506" y="570455"/>
                      <a:pt x="3119891" y="910392"/>
                      <a:pt x="2772693" y="1280546"/>
                    </a:cubicBezTo>
                    <a:cubicBezTo>
                      <a:pt x="2757598" y="1299431"/>
                      <a:pt x="2738729" y="1318317"/>
                      <a:pt x="2719859" y="1337202"/>
                    </a:cubicBezTo>
                    <a:cubicBezTo>
                      <a:pt x="2648155" y="1420298"/>
                      <a:pt x="2580225" y="1503394"/>
                      <a:pt x="2508521" y="1586489"/>
                    </a:cubicBezTo>
                    <a:cubicBezTo>
                      <a:pt x="2368888" y="1752681"/>
                      <a:pt x="2248123" y="1933981"/>
                      <a:pt x="2127359" y="2115281"/>
                    </a:cubicBezTo>
                    <a:cubicBezTo>
                      <a:pt x="2010368" y="2292803"/>
                      <a:pt x="1889604" y="2474103"/>
                      <a:pt x="1791483" y="2659180"/>
                    </a:cubicBezTo>
                    <a:cubicBezTo>
                      <a:pt x="1761292" y="2712059"/>
                      <a:pt x="1734875" y="2764938"/>
                      <a:pt x="1704683" y="2817817"/>
                    </a:cubicBezTo>
                    <a:cubicBezTo>
                      <a:pt x="1689588" y="2840480"/>
                      <a:pt x="1674492" y="2859365"/>
                      <a:pt x="1659397" y="2878251"/>
                    </a:cubicBezTo>
                    <a:cubicBezTo>
                      <a:pt x="1636753" y="2904690"/>
                      <a:pt x="1610336" y="2927353"/>
                      <a:pt x="1580145" y="2946238"/>
                    </a:cubicBezTo>
                    <a:cubicBezTo>
                      <a:pt x="1421642" y="3036888"/>
                      <a:pt x="1206530" y="2957569"/>
                      <a:pt x="1093314" y="2768715"/>
                    </a:cubicBezTo>
                    <a:cubicBezTo>
                      <a:pt x="1093314" y="2768715"/>
                      <a:pt x="1093314" y="2768715"/>
                      <a:pt x="625352" y="1960420"/>
                    </a:cubicBezTo>
                    <a:cubicBezTo>
                      <a:pt x="564969" y="1854662"/>
                      <a:pt x="546100" y="1741350"/>
                      <a:pt x="568743" y="1643145"/>
                    </a:cubicBezTo>
                    <a:cubicBezTo>
                      <a:pt x="576291" y="1616706"/>
                      <a:pt x="583839" y="1586489"/>
                      <a:pt x="598934" y="1556273"/>
                    </a:cubicBezTo>
                    <a:cubicBezTo>
                      <a:pt x="598934" y="1556273"/>
                      <a:pt x="598934" y="1556273"/>
                      <a:pt x="602708" y="1552496"/>
                    </a:cubicBezTo>
                    <a:cubicBezTo>
                      <a:pt x="617804" y="1529833"/>
                      <a:pt x="632899" y="1510948"/>
                      <a:pt x="651769" y="1492062"/>
                    </a:cubicBezTo>
                    <a:cubicBezTo>
                      <a:pt x="670638" y="1476954"/>
                      <a:pt x="689508" y="1461846"/>
                      <a:pt x="708377" y="1450514"/>
                    </a:cubicBezTo>
                    <a:cubicBezTo>
                      <a:pt x="776307" y="1408966"/>
                      <a:pt x="855559" y="1401412"/>
                      <a:pt x="931037" y="1420298"/>
                    </a:cubicBezTo>
                    <a:cubicBezTo>
                      <a:pt x="980097" y="1431629"/>
                      <a:pt x="1029158" y="1454291"/>
                      <a:pt x="1070670" y="1488285"/>
                    </a:cubicBezTo>
                    <a:cubicBezTo>
                      <a:pt x="1070670" y="1488285"/>
                      <a:pt x="1074444" y="1488285"/>
                      <a:pt x="1074444" y="1488285"/>
                    </a:cubicBezTo>
                    <a:cubicBezTo>
                      <a:pt x="1078218" y="1492062"/>
                      <a:pt x="1078218" y="1495839"/>
                      <a:pt x="1081992" y="1495839"/>
                    </a:cubicBezTo>
                    <a:cubicBezTo>
                      <a:pt x="1123505" y="1529833"/>
                      <a:pt x="1165018" y="1575158"/>
                      <a:pt x="1195209" y="1628037"/>
                    </a:cubicBezTo>
                    <a:cubicBezTo>
                      <a:pt x="1229174" y="1688470"/>
                      <a:pt x="1263139" y="1745127"/>
                      <a:pt x="1297104" y="1805560"/>
                    </a:cubicBezTo>
                    <a:cubicBezTo>
                      <a:pt x="1323521" y="1847108"/>
                      <a:pt x="1346164" y="1892433"/>
                      <a:pt x="1372581" y="1933981"/>
                    </a:cubicBezTo>
                    <a:cubicBezTo>
                      <a:pt x="1395225" y="1967974"/>
                      <a:pt x="1410320" y="2013299"/>
                      <a:pt x="1455607" y="1986860"/>
                    </a:cubicBezTo>
                    <a:cubicBezTo>
                      <a:pt x="1493346" y="1967974"/>
                      <a:pt x="1523537" y="1899987"/>
                      <a:pt x="1546180" y="1865993"/>
                    </a:cubicBezTo>
                    <a:cubicBezTo>
                      <a:pt x="1610336" y="1775343"/>
                      <a:pt x="1666945" y="1680916"/>
                      <a:pt x="1738648" y="1597821"/>
                    </a:cubicBezTo>
                    <a:cubicBezTo>
                      <a:pt x="1780161" y="1548718"/>
                      <a:pt x="1825448" y="1503394"/>
                      <a:pt x="1863187" y="1454291"/>
                    </a:cubicBezTo>
                    <a:cubicBezTo>
                      <a:pt x="1953760" y="1348533"/>
                      <a:pt x="2055655" y="1250329"/>
                      <a:pt x="2168872" y="1174787"/>
                    </a:cubicBezTo>
                    <a:cubicBezTo>
                      <a:pt x="2168872" y="1174787"/>
                      <a:pt x="2172645" y="1171010"/>
                      <a:pt x="2172645" y="1171010"/>
                    </a:cubicBezTo>
                    <a:cubicBezTo>
                      <a:pt x="2376435" y="989711"/>
                      <a:pt x="2602869" y="834850"/>
                      <a:pt x="2840623" y="706429"/>
                    </a:cubicBezTo>
                    <a:cubicBezTo>
                      <a:pt x="2874589" y="687544"/>
                      <a:pt x="2912327" y="668659"/>
                      <a:pt x="2946293" y="649773"/>
                    </a:cubicBezTo>
                    <a:cubicBezTo>
                      <a:pt x="3248203" y="491136"/>
                      <a:pt x="3546341" y="309836"/>
                      <a:pt x="3897312" y="268288"/>
                    </a:cubicBezTo>
                    <a:close/>
                    <a:moveTo>
                      <a:pt x="1750219" y="0"/>
                    </a:moveTo>
                    <a:cubicBezTo>
                      <a:pt x="2187773" y="0"/>
                      <a:pt x="2587607" y="162390"/>
                      <a:pt x="2893141" y="426745"/>
                    </a:cubicBezTo>
                    <a:cubicBezTo>
                      <a:pt x="2881825" y="434298"/>
                      <a:pt x="2870509" y="438075"/>
                      <a:pt x="2859193" y="445628"/>
                    </a:cubicBezTo>
                    <a:cubicBezTo>
                      <a:pt x="2847877" y="449404"/>
                      <a:pt x="2832789" y="456957"/>
                      <a:pt x="2821473" y="464511"/>
                    </a:cubicBezTo>
                    <a:cubicBezTo>
                      <a:pt x="2531027" y="222814"/>
                      <a:pt x="2157597" y="75530"/>
                      <a:pt x="1750219" y="75530"/>
                    </a:cubicBezTo>
                    <a:cubicBezTo>
                      <a:pt x="826073" y="75530"/>
                      <a:pt x="75441" y="830832"/>
                      <a:pt x="75441" y="1756076"/>
                    </a:cubicBezTo>
                    <a:cubicBezTo>
                      <a:pt x="75441" y="2677544"/>
                      <a:pt x="826073" y="3432845"/>
                      <a:pt x="1750219" y="3432845"/>
                    </a:cubicBezTo>
                    <a:cubicBezTo>
                      <a:pt x="2674364" y="3432845"/>
                      <a:pt x="3424997" y="2677544"/>
                      <a:pt x="3424997" y="1756076"/>
                    </a:cubicBezTo>
                    <a:cubicBezTo>
                      <a:pt x="3424997" y="1514379"/>
                      <a:pt x="3375960" y="1287789"/>
                      <a:pt x="3285432" y="1083858"/>
                    </a:cubicBezTo>
                    <a:cubicBezTo>
                      <a:pt x="3304292" y="1064975"/>
                      <a:pt x="3323152" y="1046093"/>
                      <a:pt x="3345784" y="1030987"/>
                    </a:cubicBezTo>
                    <a:cubicBezTo>
                      <a:pt x="3443857" y="1250024"/>
                      <a:pt x="3500437" y="1495497"/>
                      <a:pt x="3500437" y="1756076"/>
                    </a:cubicBezTo>
                    <a:cubicBezTo>
                      <a:pt x="3500437" y="2719085"/>
                      <a:pt x="2715856" y="3508375"/>
                      <a:pt x="1750219" y="3508375"/>
                    </a:cubicBezTo>
                    <a:cubicBezTo>
                      <a:pt x="784581" y="3508375"/>
                      <a:pt x="0" y="2719085"/>
                      <a:pt x="0" y="1756076"/>
                    </a:cubicBezTo>
                    <a:cubicBezTo>
                      <a:pt x="0" y="789290"/>
                      <a:pt x="784581" y="0"/>
                      <a:pt x="1750219" y="0"/>
                    </a:cubicBezTo>
                    <a:close/>
                  </a:path>
                </a:pathLst>
              </a:custGeom>
              <a:solidFill>
                <a:schemeClr val="bg1"/>
              </a:solidFill>
              <a:ln>
                <a:noFill/>
              </a:ln>
            </p:spPr>
            <p:txBody>
              <a:bodyPr vert="horz" wrap="square" lIns="137160" tIns="68580" rIns="137160" bIns="68580" numCol="1" anchor="t" anchorCtr="0" compatLnSpc="1">
                <a:prstTxWarp prst="textNoShape">
                  <a:avLst/>
                </a:prstTxWarp>
                <a:noAutofit/>
              </a:bodyPr>
              <a:lstStyle/>
              <a:p>
                <a:endParaRPr lang="en-US" sz="4050"/>
              </a:p>
            </p:txBody>
          </p:sp>
        </p:grpSp>
        <p:grpSp>
          <p:nvGrpSpPr>
            <p:cNvPr id="53" name="Group 52">
              <a:extLst>
                <a:ext uri="{FF2B5EF4-FFF2-40B4-BE49-F238E27FC236}">
                  <a16:creationId xmlns:a16="http://schemas.microsoft.com/office/drawing/2014/main" id="{E067A84A-5AB5-4B74-AF7B-45B5E7D56072}"/>
                </a:ext>
              </a:extLst>
            </p:cNvPr>
            <p:cNvGrpSpPr/>
            <p:nvPr/>
          </p:nvGrpSpPr>
          <p:grpSpPr>
            <a:xfrm>
              <a:off x="9740546" y="3278982"/>
              <a:ext cx="7441667" cy="1409011"/>
              <a:chOff x="7577148" y="1343390"/>
              <a:chExt cx="5012856" cy="939340"/>
            </a:xfrm>
          </p:grpSpPr>
          <p:sp>
            <p:nvSpPr>
              <p:cNvPr id="54" name="TextBox 53">
                <a:extLst>
                  <a:ext uri="{FF2B5EF4-FFF2-40B4-BE49-F238E27FC236}">
                    <a16:creationId xmlns:a16="http://schemas.microsoft.com/office/drawing/2014/main" id="{47CAA8E1-5F9C-4000-9218-8D655F9AE0BA}"/>
                  </a:ext>
                </a:extLst>
              </p:cNvPr>
              <p:cNvSpPr txBox="1"/>
              <p:nvPr/>
            </p:nvSpPr>
            <p:spPr>
              <a:xfrm>
                <a:off x="7577149" y="1343390"/>
                <a:ext cx="3920583" cy="369332"/>
              </a:xfrm>
              <a:prstGeom prst="rect">
                <a:avLst/>
              </a:prstGeom>
              <a:noFill/>
            </p:spPr>
            <p:txBody>
              <a:bodyPr wrap="square" rtlCol="0">
                <a:spAutoFit/>
              </a:bodyPr>
              <a:lstStyle/>
              <a:p>
                <a:pPr algn="l"/>
                <a:r>
                  <a:rPr lang="en-US" sz="3000" b="1" dirty="0">
                    <a:solidFill>
                      <a:schemeClr val="accent2"/>
                    </a:solidFill>
                    <a:latin typeface="Arial" panose="020B0604020202020204" pitchFamily="34" charset="0"/>
                    <a:ea typeface="Open Sans" panose="020B0606030504020204" pitchFamily="34" charset="0"/>
                    <a:cs typeface="Arial" panose="020B0604020202020204" pitchFamily="34" charset="0"/>
                  </a:rPr>
                  <a:t>The RiskMAP Ecosystem</a:t>
                </a:r>
              </a:p>
            </p:txBody>
          </p:sp>
          <p:sp>
            <p:nvSpPr>
              <p:cNvPr id="55" name="Subtitle 6">
                <a:extLst>
                  <a:ext uri="{FF2B5EF4-FFF2-40B4-BE49-F238E27FC236}">
                    <a16:creationId xmlns:a16="http://schemas.microsoft.com/office/drawing/2014/main" id="{9E0417B3-7761-405B-82D2-4DDF262A6A04}"/>
                  </a:ext>
                </a:extLst>
              </p:cNvPr>
              <p:cNvSpPr txBox="1">
                <a:spLocks/>
              </p:cNvSpPr>
              <p:nvPr/>
            </p:nvSpPr>
            <p:spPr>
              <a:xfrm>
                <a:off x="7577148" y="1638699"/>
                <a:ext cx="5012856" cy="644031"/>
              </a:xfrm>
              <a:prstGeom prst="rect">
                <a:avLst/>
              </a:prstGeom>
            </p:spPr>
            <p:txBody>
              <a:bodyPr vert="horz" lIns="137160" tIns="68580" rIns="137160" bIns="68580" numCol="1" spcCol="365760" rtlCol="0" anchor="t">
                <a:noAutofit/>
              </a:bodyPr>
              <a:lstStyle>
                <a:lvl1pPr marL="0" indent="0" algn="ctr" defTabSz="914400" rtl="0" eaLnBrk="1" latinLnBrk="0" hangingPunct="1">
                  <a:lnSpc>
                    <a:spcPct val="90000"/>
                  </a:lnSpc>
                  <a:spcBef>
                    <a:spcPts val="1000"/>
                  </a:spcBef>
                  <a:buFont typeface="Arial"/>
                  <a:buNone/>
                  <a:defRPr sz="1200" b="0" i="0" kern="1200">
                    <a:solidFill>
                      <a:schemeClr val="accent1"/>
                    </a:solidFill>
                    <a:latin typeface="Montserrat Light" charset="0"/>
                    <a:ea typeface="Montserrat Light" charset="0"/>
                    <a:cs typeface="Montserrat Light" charset="0"/>
                  </a:defRPr>
                </a:lvl1pPr>
                <a:lvl2pPr marL="457200" indent="0" algn="ctr" defTabSz="914400" rtl="0" eaLnBrk="1" latinLnBrk="0" hangingPunct="1">
                  <a:lnSpc>
                    <a:spcPct val="90000"/>
                  </a:lnSpc>
                  <a:spcBef>
                    <a:spcPts val="500"/>
                  </a:spcBef>
                  <a:buFont typeface="Arial"/>
                  <a:buNone/>
                  <a:defRPr sz="2000" b="0" i="0" kern="1200">
                    <a:solidFill>
                      <a:schemeClr val="tx1"/>
                    </a:solidFill>
                    <a:latin typeface="Montserrat Light" charset="0"/>
                    <a:ea typeface="Montserrat Light" charset="0"/>
                    <a:cs typeface="Montserrat Light" charset="0"/>
                  </a:defRPr>
                </a:lvl2pPr>
                <a:lvl3pPr marL="914400" indent="0" algn="ctr" defTabSz="914400" rtl="0" eaLnBrk="1" latinLnBrk="0" hangingPunct="1">
                  <a:lnSpc>
                    <a:spcPct val="90000"/>
                  </a:lnSpc>
                  <a:spcBef>
                    <a:spcPts val="500"/>
                  </a:spcBef>
                  <a:buFont typeface="Arial"/>
                  <a:buNone/>
                  <a:defRPr sz="1800" b="0" i="0" kern="1200">
                    <a:solidFill>
                      <a:schemeClr val="tx1"/>
                    </a:solidFill>
                    <a:latin typeface="Montserrat Light" charset="0"/>
                    <a:ea typeface="Montserrat Light" charset="0"/>
                    <a:cs typeface="Montserrat Light" charset="0"/>
                  </a:defRPr>
                </a:lvl3pPr>
                <a:lvl4pPr marL="13716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4pPr>
                <a:lvl5pPr marL="18288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lnSpc>
                    <a:spcPts val="3300"/>
                  </a:lnSpc>
                  <a:spcBef>
                    <a:spcPts val="0"/>
                  </a:spcBef>
                </a:pPr>
                <a:r>
                  <a:rPr lang="en-US" sz="2250" dirty="0">
                    <a:solidFill>
                      <a:schemeClr val="tx2">
                        <a:lumMod val="75000"/>
                        <a:lumOff val="25000"/>
                      </a:schemeClr>
                    </a:solidFill>
                    <a:latin typeface="Arial" panose="020B0604020202020204" pitchFamily="34" charset="0"/>
                    <a:cs typeface="Arial" panose="020B0604020202020204" pitchFamily="34" charset="0"/>
                  </a:rPr>
                  <a:t>Moving from fragmented data to a single source of truth.</a:t>
                </a:r>
              </a:p>
            </p:txBody>
          </p:sp>
        </p:grpSp>
      </p:grpSp>
      <p:grpSp>
        <p:nvGrpSpPr>
          <p:cNvPr id="9" name="Group 8">
            <a:extLst>
              <a:ext uri="{FF2B5EF4-FFF2-40B4-BE49-F238E27FC236}">
                <a16:creationId xmlns:a16="http://schemas.microsoft.com/office/drawing/2014/main" id="{CD5DF943-F738-197B-4CE6-A88E6EB637C6}"/>
              </a:ext>
            </a:extLst>
          </p:cNvPr>
          <p:cNvGrpSpPr/>
          <p:nvPr/>
        </p:nvGrpSpPr>
        <p:grpSpPr>
          <a:xfrm>
            <a:off x="8276257" y="6356876"/>
            <a:ext cx="8860985" cy="1415098"/>
            <a:chOff x="8276259" y="4648321"/>
            <a:chExt cx="8860985" cy="1415098"/>
          </a:xfrm>
        </p:grpSpPr>
        <p:grpSp>
          <p:nvGrpSpPr>
            <p:cNvPr id="68" name="Group 67">
              <a:extLst>
                <a:ext uri="{FF2B5EF4-FFF2-40B4-BE49-F238E27FC236}">
                  <a16:creationId xmlns:a16="http://schemas.microsoft.com/office/drawing/2014/main" id="{15506CDE-6B02-43AB-ACE7-855B10BABA25}"/>
                </a:ext>
              </a:extLst>
            </p:cNvPr>
            <p:cNvGrpSpPr/>
            <p:nvPr/>
          </p:nvGrpSpPr>
          <p:grpSpPr>
            <a:xfrm>
              <a:off x="8276259" y="4648321"/>
              <a:ext cx="1128713" cy="1128713"/>
              <a:chOff x="6639057" y="3414316"/>
              <a:chExt cx="752475" cy="752475"/>
            </a:xfrm>
          </p:grpSpPr>
          <p:sp>
            <p:nvSpPr>
              <p:cNvPr id="41" name="Oval 40">
                <a:extLst>
                  <a:ext uri="{FF2B5EF4-FFF2-40B4-BE49-F238E27FC236}">
                    <a16:creationId xmlns:a16="http://schemas.microsoft.com/office/drawing/2014/main" id="{94036BB9-F544-4328-BB84-99CC4124D0AA}"/>
                  </a:ext>
                </a:extLst>
              </p:cNvPr>
              <p:cNvSpPr/>
              <p:nvPr/>
            </p:nvSpPr>
            <p:spPr>
              <a:xfrm>
                <a:off x="6639057" y="3414316"/>
                <a:ext cx="752475" cy="752475"/>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47" name="Freeform: Shape 46">
                <a:extLst>
                  <a:ext uri="{FF2B5EF4-FFF2-40B4-BE49-F238E27FC236}">
                    <a16:creationId xmlns:a16="http://schemas.microsoft.com/office/drawing/2014/main" id="{2BA31C15-69B5-43B1-BF57-E7550A6D3865}"/>
                  </a:ext>
                </a:extLst>
              </p:cNvPr>
              <p:cNvSpPr>
                <a:spLocks/>
              </p:cNvSpPr>
              <p:nvPr/>
            </p:nvSpPr>
            <p:spPr bwMode="auto">
              <a:xfrm>
                <a:off x="6799863" y="3581041"/>
                <a:ext cx="430863" cy="387866"/>
              </a:xfrm>
              <a:custGeom>
                <a:avLst/>
                <a:gdLst>
                  <a:gd name="connsiteX0" fmla="*/ 3897312 w 3897312"/>
                  <a:gd name="connsiteY0" fmla="*/ 268288 h 3508375"/>
                  <a:gd name="connsiteX1" fmla="*/ 2772693 w 3897312"/>
                  <a:gd name="connsiteY1" fmla="*/ 1280546 h 3508375"/>
                  <a:gd name="connsiteX2" fmla="*/ 2719859 w 3897312"/>
                  <a:gd name="connsiteY2" fmla="*/ 1337202 h 3508375"/>
                  <a:gd name="connsiteX3" fmla="*/ 2508521 w 3897312"/>
                  <a:gd name="connsiteY3" fmla="*/ 1586489 h 3508375"/>
                  <a:gd name="connsiteX4" fmla="*/ 2127359 w 3897312"/>
                  <a:gd name="connsiteY4" fmla="*/ 2115281 h 3508375"/>
                  <a:gd name="connsiteX5" fmla="*/ 1791483 w 3897312"/>
                  <a:gd name="connsiteY5" fmla="*/ 2659180 h 3508375"/>
                  <a:gd name="connsiteX6" fmla="*/ 1704683 w 3897312"/>
                  <a:gd name="connsiteY6" fmla="*/ 2817817 h 3508375"/>
                  <a:gd name="connsiteX7" fmla="*/ 1659397 w 3897312"/>
                  <a:gd name="connsiteY7" fmla="*/ 2878251 h 3508375"/>
                  <a:gd name="connsiteX8" fmla="*/ 1580145 w 3897312"/>
                  <a:gd name="connsiteY8" fmla="*/ 2946238 h 3508375"/>
                  <a:gd name="connsiteX9" fmla="*/ 1093314 w 3897312"/>
                  <a:gd name="connsiteY9" fmla="*/ 2768715 h 3508375"/>
                  <a:gd name="connsiteX10" fmla="*/ 625352 w 3897312"/>
                  <a:gd name="connsiteY10" fmla="*/ 1960420 h 3508375"/>
                  <a:gd name="connsiteX11" fmla="*/ 568743 w 3897312"/>
                  <a:gd name="connsiteY11" fmla="*/ 1643145 h 3508375"/>
                  <a:gd name="connsiteX12" fmla="*/ 598934 w 3897312"/>
                  <a:gd name="connsiteY12" fmla="*/ 1556273 h 3508375"/>
                  <a:gd name="connsiteX13" fmla="*/ 602708 w 3897312"/>
                  <a:gd name="connsiteY13" fmla="*/ 1552496 h 3508375"/>
                  <a:gd name="connsiteX14" fmla="*/ 651769 w 3897312"/>
                  <a:gd name="connsiteY14" fmla="*/ 1492062 h 3508375"/>
                  <a:gd name="connsiteX15" fmla="*/ 708377 w 3897312"/>
                  <a:gd name="connsiteY15" fmla="*/ 1450514 h 3508375"/>
                  <a:gd name="connsiteX16" fmla="*/ 931037 w 3897312"/>
                  <a:gd name="connsiteY16" fmla="*/ 1420298 h 3508375"/>
                  <a:gd name="connsiteX17" fmla="*/ 1070670 w 3897312"/>
                  <a:gd name="connsiteY17" fmla="*/ 1488285 h 3508375"/>
                  <a:gd name="connsiteX18" fmla="*/ 1074444 w 3897312"/>
                  <a:gd name="connsiteY18" fmla="*/ 1488285 h 3508375"/>
                  <a:gd name="connsiteX19" fmla="*/ 1081992 w 3897312"/>
                  <a:gd name="connsiteY19" fmla="*/ 1495839 h 3508375"/>
                  <a:gd name="connsiteX20" fmla="*/ 1195209 w 3897312"/>
                  <a:gd name="connsiteY20" fmla="*/ 1628037 h 3508375"/>
                  <a:gd name="connsiteX21" fmla="*/ 1297104 w 3897312"/>
                  <a:gd name="connsiteY21" fmla="*/ 1805560 h 3508375"/>
                  <a:gd name="connsiteX22" fmla="*/ 1372581 w 3897312"/>
                  <a:gd name="connsiteY22" fmla="*/ 1933981 h 3508375"/>
                  <a:gd name="connsiteX23" fmla="*/ 1455607 w 3897312"/>
                  <a:gd name="connsiteY23" fmla="*/ 1986860 h 3508375"/>
                  <a:gd name="connsiteX24" fmla="*/ 1546180 w 3897312"/>
                  <a:gd name="connsiteY24" fmla="*/ 1865993 h 3508375"/>
                  <a:gd name="connsiteX25" fmla="*/ 1738648 w 3897312"/>
                  <a:gd name="connsiteY25" fmla="*/ 1597821 h 3508375"/>
                  <a:gd name="connsiteX26" fmla="*/ 1863187 w 3897312"/>
                  <a:gd name="connsiteY26" fmla="*/ 1454291 h 3508375"/>
                  <a:gd name="connsiteX27" fmla="*/ 2168872 w 3897312"/>
                  <a:gd name="connsiteY27" fmla="*/ 1174787 h 3508375"/>
                  <a:gd name="connsiteX28" fmla="*/ 2172645 w 3897312"/>
                  <a:gd name="connsiteY28" fmla="*/ 1171010 h 3508375"/>
                  <a:gd name="connsiteX29" fmla="*/ 2840623 w 3897312"/>
                  <a:gd name="connsiteY29" fmla="*/ 706429 h 3508375"/>
                  <a:gd name="connsiteX30" fmla="*/ 2946293 w 3897312"/>
                  <a:gd name="connsiteY30" fmla="*/ 649773 h 3508375"/>
                  <a:gd name="connsiteX31" fmla="*/ 3897312 w 3897312"/>
                  <a:gd name="connsiteY31" fmla="*/ 268288 h 3508375"/>
                  <a:gd name="connsiteX32" fmla="*/ 1750219 w 3897312"/>
                  <a:gd name="connsiteY32" fmla="*/ 0 h 3508375"/>
                  <a:gd name="connsiteX33" fmla="*/ 2893141 w 3897312"/>
                  <a:gd name="connsiteY33" fmla="*/ 426745 h 3508375"/>
                  <a:gd name="connsiteX34" fmla="*/ 2859193 w 3897312"/>
                  <a:gd name="connsiteY34" fmla="*/ 445628 h 3508375"/>
                  <a:gd name="connsiteX35" fmla="*/ 2821473 w 3897312"/>
                  <a:gd name="connsiteY35" fmla="*/ 464511 h 3508375"/>
                  <a:gd name="connsiteX36" fmla="*/ 1750219 w 3897312"/>
                  <a:gd name="connsiteY36" fmla="*/ 75530 h 3508375"/>
                  <a:gd name="connsiteX37" fmla="*/ 75441 w 3897312"/>
                  <a:gd name="connsiteY37" fmla="*/ 1756076 h 3508375"/>
                  <a:gd name="connsiteX38" fmla="*/ 1750219 w 3897312"/>
                  <a:gd name="connsiteY38" fmla="*/ 3432845 h 3508375"/>
                  <a:gd name="connsiteX39" fmla="*/ 3424997 w 3897312"/>
                  <a:gd name="connsiteY39" fmla="*/ 1756076 h 3508375"/>
                  <a:gd name="connsiteX40" fmla="*/ 3285432 w 3897312"/>
                  <a:gd name="connsiteY40" fmla="*/ 1083858 h 3508375"/>
                  <a:gd name="connsiteX41" fmla="*/ 3345784 w 3897312"/>
                  <a:gd name="connsiteY41" fmla="*/ 1030987 h 3508375"/>
                  <a:gd name="connsiteX42" fmla="*/ 3500437 w 3897312"/>
                  <a:gd name="connsiteY42" fmla="*/ 1756076 h 3508375"/>
                  <a:gd name="connsiteX43" fmla="*/ 1750219 w 3897312"/>
                  <a:gd name="connsiteY43" fmla="*/ 3508375 h 3508375"/>
                  <a:gd name="connsiteX44" fmla="*/ 0 w 3897312"/>
                  <a:gd name="connsiteY44" fmla="*/ 1756076 h 3508375"/>
                  <a:gd name="connsiteX45" fmla="*/ 1750219 w 3897312"/>
                  <a:gd name="connsiteY45" fmla="*/ 0 h 350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897312" h="3508375">
                    <a:moveTo>
                      <a:pt x="3897312" y="268288"/>
                    </a:moveTo>
                    <a:cubicBezTo>
                      <a:pt x="3493506" y="570455"/>
                      <a:pt x="3119891" y="910392"/>
                      <a:pt x="2772693" y="1280546"/>
                    </a:cubicBezTo>
                    <a:cubicBezTo>
                      <a:pt x="2757598" y="1299431"/>
                      <a:pt x="2738729" y="1318317"/>
                      <a:pt x="2719859" y="1337202"/>
                    </a:cubicBezTo>
                    <a:cubicBezTo>
                      <a:pt x="2648155" y="1420298"/>
                      <a:pt x="2580225" y="1503394"/>
                      <a:pt x="2508521" y="1586489"/>
                    </a:cubicBezTo>
                    <a:cubicBezTo>
                      <a:pt x="2368888" y="1752681"/>
                      <a:pt x="2248123" y="1933981"/>
                      <a:pt x="2127359" y="2115281"/>
                    </a:cubicBezTo>
                    <a:cubicBezTo>
                      <a:pt x="2010368" y="2292803"/>
                      <a:pt x="1889604" y="2474103"/>
                      <a:pt x="1791483" y="2659180"/>
                    </a:cubicBezTo>
                    <a:cubicBezTo>
                      <a:pt x="1761292" y="2712059"/>
                      <a:pt x="1734875" y="2764938"/>
                      <a:pt x="1704683" y="2817817"/>
                    </a:cubicBezTo>
                    <a:cubicBezTo>
                      <a:pt x="1689588" y="2840480"/>
                      <a:pt x="1674492" y="2859365"/>
                      <a:pt x="1659397" y="2878251"/>
                    </a:cubicBezTo>
                    <a:cubicBezTo>
                      <a:pt x="1636753" y="2904690"/>
                      <a:pt x="1610336" y="2927353"/>
                      <a:pt x="1580145" y="2946238"/>
                    </a:cubicBezTo>
                    <a:cubicBezTo>
                      <a:pt x="1421642" y="3036888"/>
                      <a:pt x="1206530" y="2957569"/>
                      <a:pt x="1093314" y="2768715"/>
                    </a:cubicBezTo>
                    <a:cubicBezTo>
                      <a:pt x="1093314" y="2768715"/>
                      <a:pt x="1093314" y="2768715"/>
                      <a:pt x="625352" y="1960420"/>
                    </a:cubicBezTo>
                    <a:cubicBezTo>
                      <a:pt x="564969" y="1854662"/>
                      <a:pt x="546100" y="1741350"/>
                      <a:pt x="568743" y="1643145"/>
                    </a:cubicBezTo>
                    <a:cubicBezTo>
                      <a:pt x="576291" y="1616706"/>
                      <a:pt x="583839" y="1586489"/>
                      <a:pt x="598934" y="1556273"/>
                    </a:cubicBezTo>
                    <a:cubicBezTo>
                      <a:pt x="598934" y="1556273"/>
                      <a:pt x="598934" y="1556273"/>
                      <a:pt x="602708" y="1552496"/>
                    </a:cubicBezTo>
                    <a:cubicBezTo>
                      <a:pt x="617804" y="1529833"/>
                      <a:pt x="632899" y="1510948"/>
                      <a:pt x="651769" y="1492062"/>
                    </a:cubicBezTo>
                    <a:cubicBezTo>
                      <a:pt x="670638" y="1476954"/>
                      <a:pt x="689508" y="1461846"/>
                      <a:pt x="708377" y="1450514"/>
                    </a:cubicBezTo>
                    <a:cubicBezTo>
                      <a:pt x="776307" y="1408966"/>
                      <a:pt x="855559" y="1401412"/>
                      <a:pt x="931037" y="1420298"/>
                    </a:cubicBezTo>
                    <a:cubicBezTo>
                      <a:pt x="980097" y="1431629"/>
                      <a:pt x="1029158" y="1454291"/>
                      <a:pt x="1070670" y="1488285"/>
                    </a:cubicBezTo>
                    <a:cubicBezTo>
                      <a:pt x="1070670" y="1488285"/>
                      <a:pt x="1074444" y="1488285"/>
                      <a:pt x="1074444" y="1488285"/>
                    </a:cubicBezTo>
                    <a:cubicBezTo>
                      <a:pt x="1078218" y="1492062"/>
                      <a:pt x="1078218" y="1495839"/>
                      <a:pt x="1081992" y="1495839"/>
                    </a:cubicBezTo>
                    <a:cubicBezTo>
                      <a:pt x="1123505" y="1529833"/>
                      <a:pt x="1165018" y="1575158"/>
                      <a:pt x="1195209" y="1628037"/>
                    </a:cubicBezTo>
                    <a:cubicBezTo>
                      <a:pt x="1229174" y="1688470"/>
                      <a:pt x="1263139" y="1745127"/>
                      <a:pt x="1297104" y="1805560"/>
                    </a:cubicBezTo>
                    <a:cubicBezTo>
                      <a:pt x="1323521" y="1847108"/>
                      <a:pt x="1346164" y="1892433"/>
                      <a:pt x="1372581" y="1933981"/>
                    </a:cubicBezTo>
                    <a:cubicBezTo>
                      <a:pt x="1395225" y="1967974"/>
                      <a:pt x="1410320" y="2013299"/>
                      <a:pt x="1455607" y="1986860"/>
                    </a:cubicBezTo>
                    <a:cubicBezTo>
                      <a:pt x="1493346" y="1967974"/>
                      <a:pt x="1523537" y="1899987"/>
                      <a:pt x="1546180" y="1865993"/>
                    </a:cubicBezTo>
                    <a:cubicBezTo>
                      <a:pt x="1610336" y="1775343"/>
                      <a:pt x="1666945" y="1680916"/>
                      <a:pt x="1738648" y="1597821"/>
                    </a:cubicBezTo>
                    <a:cubicBezTo>
                      <a:pt x="1780161" y="1548718"/>
                      <a:pt x="1825448" y="1503394"/>
                      <a:pt x="1863187" y="1454291"/>
                    </a:cubicBezTo>
                    <a:cubicBezTo>
                      <a:pt x="1953760" y="1348533"/>
                      <a:pt x="2055655" y="1250329"/>
                      <a:pt x="2168872" y="1174787"/>
                    </a:cubicBezTo>
                    <a:cubicBezTo>
                      <a:pt x="2168872" y="1174787"/>
                      <a:pt x="2172645" y="1171010"/>
                      <a:pt x="2172645" y="1171010"/>
                    </a:cubicBezTo>
                    <a:cubicBezTo>
                      <a:pt x="2376435" y="989711"/>
                      <a:pt x="2602869" y="834850"/>
                      <a:pt x="2840623" y="706429"/>
                    </a:cubicBezTo>
                    <a:cubicBezTo>
                      <a:pt x="2874589" y="687544"/>
                      <a:pt x="2912327" y="668659"/>
                      <a:pt x="2946293" y="649773"/>
                    </a:cubicBezTo>
                    <a:cubicBezTo>
                      <a:pt x="3248203" y="491136"/>
                      <a:pt x="3546341" y="309836"/>
                      <a:pt x="3897312" y="268288"/>
                    </a:cubicBezTo>
                    <a:close/>
                    <a:moveTo>
                      <a:pt x="1750219" y="0"/>
                    </a:moveTo>
                    <a:cubicBezTo>
                      <a:pt x="2187773" y="0"/>
                      <a:pt x="2587607" y="162390"/>
                      <a:pt x="2893141" y="426745"/>
                    </a:cubicBezTo>
                    <a:cubicBezTo>
                      <a:pt x="2881825" y="434298"/>
                      <a:pt x="2870509" y="438075"/>
                      <a:pt x="2859193" y="445628"/>
                    </a:cubicBezTo>
                    <a:cubicBezTo>
                      <a:pt x="2847877" y="449404"/>
                      <a:pt x="2832789" y="456957"/>
                      <a:pt x="2821473" y="464511"/>
                    </a:cubicBezTo>
                    <a:cubicBezTo>
                      <a:pt x="2531027" y="222814"/>
                      <a:pt x="2157597" y="75530"/>
                      <a:pt x="1750219" y="75530"/>
                    </a:cubicBezTo>
                    <a:cubicBezTo>
                      <a:pt x="826073" y="75530"/>
                      <a:pt x="75441" y="830832"/>
                      <a:pt x="75441" y="1756076"/>
                    </a:cubicBezTo>
                    <a:cubicBezTo>
                      <a:pt x="75441" y="2677544"/>
                      <a:pt x="826073" y="3432845"/>
                      <a:pt x="1750219" y="3432845"/>
                    </a:cubicBezTo>
                    <a:cubicBezTo>
                      <a:pt x="2674364" y="3432845"/>
                      <a:pt x="3424997" y="2677544"/>
                      <a:pt x="3424997" y="1756076"/>
                    </a:cubicBezTo>
                    <a:cubicBezTo>
                      <a:pt x="3424997" y="1514379"/>
                      <a:pt x="3375960" y="1287789"/>
                      <a:pt x="3285432" y="1083858"/>
                    </a:cubicBezTo>
                    <a:cubicBezTo>
                      <a:pt x="3304292" y="1064975"/>
                      <a:pt x="3323152" y="1046093"/>
                      <a:pt x="3345784" y="1030987"/>
                    </a:cubicBezTo>
                    <a:cubicBezTo>
                      <a:pt x="3443857" y="1250024"/>
                      <a:pt x="3500437" y="1495497"/>
                      <a:pt x="3500437" y="1756076"/>
                    </a:cubicBezTo>
                    <a:cubicBezTo>
                      <a:pt x="3500437" y="2719085"/>
                      <a:pt x="2715856" y="3508375"/>
                      <a:pt x="1750219" y="3508375"/>
                    </a:cubicBezTo>
                    <a:cubicBezTo>
                      <a:pt x="784581" y="3508375"/>
                      <a:pt x="0" y="2719085"/>
                      <a:pt x="0" y="1756076"/>
                    </a:cubicBezTo>
                    <a:cubicBezTo>
                      <a:pt x="0" y="789290"/>
                      <a:pt x="784581" y="0"/>
                      <a:pt x="1750219" y="0"/>
                    </a:cubicBezTo>
                    <a:close/>
                  </a:path>
                </a:pathLst>
              </a:custGeom>
              <a:solidFill>
                <a:schemeClr val="bg1"/>
              </a:solidFill>
              <a:ln>
                <a:noFill/>
              </a:ln>
            </p:spPr>
            <p:txBody>
              <a:bodyPr vert="horz" wrap="square" lIns="137160" tIns="68580" rIns="137160" bIns="68580" numCol="1" anchor="t" anchorCtr="0" compatLnSpc="1">
                <a:prstTxWarp prst="textNoShape">
                  <a:avLst/>
                </a:prstTxWarp>
                <a:noAutofit/>
              </a:bodyPr>
              <a:lstStyle/>
              <a:p>
                <a:endParaRPr lang="en-US" sz="4050"/>
              </a:p>
            </p:txBody>
          </p:sp>
        </p:grpSp>
        <p:grpSp>
          <p:nvGrpSpPr>
            <p:cNvPr id="56" name="Group 55">
              <a:extLst>
                <a:ext uri="{FF2B5EF4-FFF2-40B4-BE49-F238E27FC236}">
                  <a16:creationId xmlns:a16="http://schemas.microsoft.com/office/drawing/2014/main" id="{67C227A9-0479-491A-8817-AD725F60EFFF}"/>
                </a:ext>
              </a:extLst>
            </p:cNvPr>
            <p:cNvGrpSpPr/>
            <p:nvPr/>
          </p:nvGrpSpPr>
          <p:grpSpPr>
            <a:xfrm>
              <a:off x="9695578" y="4654407"/>
              <a:ext cx="7441666" cy="1409012"/>
              <a:chOff x="7577148" y="1343392"/>
              <a:chExt cx="5012855" cy="939341"/>
            </a:xfrm>
          </p:grpSpPr>
          <p:sp>
            <p:nvSpPr>
              <p:cNvPr id="57" name="TextBox 56">
                <a:extLst>
                  <a:ext uri="{FF2B5EF4-FFF2-40B4-BE49-F238E27FC236}">
                    <a16:creationId xmlns:a16="http://schemas.microsoft.com/office/drawing/2014/main" id="{01397FA9-D006-437E-84BE-EA84885524E6}"/>
                  </a:ext>
                </a:extLst>
              </p:cNvPr>
              <p:cNvSpPr txBox="1"/>
              <p:nvPr/>
            </p:nvSpPr>
            <p:spPr>
              <a:xfrm>
                <a:off x="7577148" y="1343392"/>
                <a:ext cx="4755013" cy="369332"/>
              </a:xfrm>
              <a:prstGeom prst="rect">
                <a:avLst/>
              </a:prstGeom>
              <a:noFill/>
            </p:spPr>
            <p:txBody>
              <a:bodyPr wrap="square" rtlCol="0">
                <a:spAutoFit/>
              </a:bodyPr>
              <a:lstStyle/>
              <a:p>
                <a:pPr algn="l"/>
                <a:r>
                  <a:rPr lang="en-US" sz="3000" b="1" dirty="0">
                    <a:solidFill>
                      <a:schemeClr val="accent3"/>
                    </a:solidFill>
                    <a:latin typeface="Arial" panose="020B0604020202020204" pitchFamily="34" charset="0"/>
                    <a:ea typeface="Open Sans" panose="020B0606030504020204" pitchFamily="34" charset="0"/>
                    <a:cs typeface="Arial" panose="020B0604020202020204" pitchFamily="34" charset="0"/>
                  </a:rPr>
                  <a:t>RiskMAP in Action: Inside the App</a:t>
                </a:r>
              </a:p>
            </p:txBody>
          </p:sp>
          <p:sp>
            <p:nvSpPr>
              <p:cNvPr id="58" name="Subtitle 6">
                <a:extLst>
                  <a:ext uri="{FF2B5EF4-FFF2-40B4-BE49-F238E27FC236}">
                    <a16:creationId xmlns:a16="http://schemas.microsoft.com/office/drawing/2014/main" id="{53CD234E-E855-4277-858C-1F52351A54FA}"/>
                  </a:ext>
                </a:extLst>
              </p:cNvPr>
              <p:cNvSpPr txBox="1">
                <a:spLocks/>
              </p:cNvSpPr>
              <p:nvPr/>
            </p:nvSpPr>
            <p:spPr>
              <a:xfrm>
                <a:off x="7577149" y="1638702"/>
                <a:ext cx="5012854" cy="644031"/>
              </a:xfrm>
              <a:prstGeom prst="rect">
                <a:avLst/>
              </a:prstGeom>
            </p:spPr>
            <p:txBody>
              <a:bodyPr vert="horz" lIns="137160" tIns="68580" rIns="137160" bIns="68580" numCol="1" spcCol="365760" rtlCol="0" anchor="t">
                <a:noAutofit/>
              </a:bodyPr>
              <a:lstStyle>
                <a:lvl1pPr marL="0" indent="0" algn="ctr" defTabSz="914400" rtl="0" eaLnBrk="1" latinLnBrk="0" hangingPunct="1">
                  <a:lnSpc>
                    <a:spcPct val="90000"/>
                  </a:lnSpc>
                  <a:spcBef>
                    <a:spcPts val="1000"/>
                  </a:spcBef>
                  <a:buFont typeface="Arial"/>
                  <a:buNone/>
                  <a:defRPr sz="1200" b="0" i="0" kern="1200">
                    <a:solidFill>
                      <a:schemeClr val="accent1"/>
                    </a:solidFill>
                    <a:latin typeface="Montserrat Light" charset="0"/>
                    <a:ea typeface="Montserrat Light" charset="0"/>
                    <a:cs typeface="Montserrat Light" charset="0"/>
                  </a:defRPr>
                </a:lvl1pPr>
                <a:lvl2pPr marL="457200" indent="0" algn="ctr" defTabSz="914400" rtl="0" eaLnBrk="1" latinLnBrk="0" hangingPunct="1">
                  <a:lnSpc>
                    <a:spcPct val="90000"/>
                  </a:lnSpc>
                  <a:spcBef>
                    <a:spcPts val="500"/>
                  </a:spcBef>
                  <a:buFont typeface="Arial"/>
                  <a:buNone/>
                  <a:defRPr sz="2000" b="0" i="0" kern="1200">
                    <a:solidFill>
                      <a:schemeClr val="tx1"/>
                    </a:solidFill>
                    <a:latin typeface="Montserrat Light" charset="0"/>
                    <a:ea typeface="Montserrat Light" charset="0"/>
                    <a:cs typeface="Montserrat Light" charset="0"/>
                  </a:defRPr>
                </a:lvl2pPr>
                <a:lvl3pPr marL="914400" indent="0" algn="ctr" defTabSz="914400" rtl="0" eaLnBrk="1" latinLnBrk="0" hangingPunct="1">
                  <a:lnSpc>
                    <a:spcPct val="90000"/>
                  </a:lnSpc>
                  <a:spcBef>
                    <a:spcPts val="500"/>
                  </a:spcBef>
                  <a:buFont typeface="Arial"/>
                  <a:buNone/>
                  <a:defRPr sz="1800" b="0" i="0" kern="1200">
                    <a:solidFill>
                      <a:schemeClr val="tx1"/>
                    </a:solidFill>
                    <a:latin typeface="Montserrat Light" charset="0"/>
                    <a:ea typeface="Montserrat Light" charset="0"/>
                    <a:cs typeface="Montserrat Light" charset="0"/>
                  </a:defRPr>
                </a:lvl3pPr>
                <a:lvl4pPr marL="13716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4pPr>
                <a:lvl5pPr marL="18288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lnSpc>
                    <a:spcPts val="3300"/>
                  </a:lnSpc>
                  <a:spcBef>
                    <a:spcPts val="0"/>
                  </a:spcBef>
                </a:pPr>
                <a:r>
                  <a:rPr lang="en-US" sz="2250" dirty="0">
                    <a:solidFill>
                      <a:schemeClr val="tx2">
                        <a:lumMod val="75000"/>
                        <a:lumOff val="25000"/>
                      </a:schemeClr>
                    </a:solidFill>
                    <a:latin typeface="Arial" panose="020B0604020202020204" pitchFamily="34" charset="0"/>
                    <a:cs typeface="Arial" panose="020B0604020202020204" pitchFamily="34" charset="0"/>
                  </a:rPr>
                  <a:t>The User Interface: Standardizing how we track risks.</a:t>
                </a:r>
              </a:p>
            </p:txBody>
          </p:sp>
        </p:grpSp>
      </p:grpSp>
      <p:grpSp>
        <p:nvGrpSpPr>
          <p:cNvPr id="12" name="Group 11">
            <a:extLst>
              <a:ext uri="{FF2B5EF4-FFF2-40B4-BE49-F238E27FC236}">
                <a16:creationId xmlns:a16="http://schemas.microsoft.com/office/drawing/2014/main" id="{8EB6CE2F-8324-B286-42C0-AFA928C37653}"/>
              </a:ext>
            </a:extLst>
          </p:cNvPr>
          <p:cNvGrpSpPr/>
          <p:nvPr/>
        </p:nvGrpSpPr>
        <p:grpSpPr>
          <a:xfrm>
            <a:off x="8276257" y="4839090"/>
            <a:ext cx="10011743" cy="1409012"/>
            <a:chOff x="8276257" y="6127173"/>
            <a:chExt cx="10011743" cy="1409012"/>
          </a:xfrm>
        </p:grpSpPr>
        <p:grpSp>
          <p:nvGrpSpPr>
            <p:cNvPr id="67" name="Group 66">
              <a:extLst>
                <a:ext uri="{FF2B5EF4-FFF2-40B4-BE49-F238E27FC236}">
                  <a16:creationId xmlns:a16="http://schemas.microsoft.com/office/drawing/2014/main" id="{B0054DE8-9D1F-48E3-893A-E9618BA8B9CB}"/>
                </a:ext>
              </a:extLst>
            </p:cNvPr>
            <p:cNvGrpSpPr/>
            <p:nvPr/>
          </p:nvGrpSpPr>
          <p:grpSpPr>
            <a:xfrm>
              <a:off x="8276257" y="6159097"/>
              <a:ext cx="1128712" cy="1128713"/>
              <a:chOff x="6639057" y="4383103"/>
              <a:chExt cx="752475" cy="752475"/>
            </a:xfrm>
          </p:grpSpPr>
          <p:sp>
            <p:nvSpPr>
              <p:cNvPr id="42" name="Oval 41">
                <a:extLst>
                  <a:ext uri="{FF2B5EF4-FFF2-40B4-BE49-F238E27FC236}">
                    <a16:creationId xmlns:a16="http://schemas.microsoft.com/office/drawing/2014/main" id="{7B8AF1B3-3263-4EBB-BBE1-7BE6AB116A33}"/>
                  </a:ext>
                </a:extLst>
              </p:cNvPr>
              <p:cNvSpPr/>
              <p:nvPr/>
            </p:nvSpPr>
            <p:spPr>
              <a:xfrm>
                <a:off x="6639057" y="4383103"/>
                <a:ext cx="752475" cy="752475"/>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48" name="Freeform: Shape 47">
                <a:extLst>
                  <a:ext uri="{FF2B5EF4-FFF2-40B4-BE49-F238E27FC236}">
                    <a16:creationId xmlns:a16="http://schemas.microsoft.com/office/drawing/2014/main" id="{FC26FB5A-590C-4CCA-B8F9-04E31C7A0BC1}"/>
                  </a:ext>
                </a:extLst>
              </p:cNvPr>
              <p:cNvSpPr>
                <a:spLocks/>
              </p:cNvSpPr>
              <p:nvPr/>
            </p:nvSpPr>
            <p:spPr bwMode="auto">
              <a:xfrm>
                <a:off x="6799863" y="4565406"/>
                <a:ext cx="430863" cy="387866"/>
              </a:xfrm>
              <a:custGeom>
                <a:avLst/>
                <a:gdLst>
                  <a:gd name="connsiteX0" fmla="*/ 3897312 w 3897312"/>
                  <a:gd name="connsiteY0" fmla="*/ 268288 h 3508375"/>
                  <a:gd name="connsiteX1" fmla="*/ 2772693 w 3897312"/>
                  <a:gd name="connsiteY1" fmla="*/ 1280546 h 3508375"/>
                  <a:gd name="connsiteX2" fmla="*/ 2719859 w 3897312"/>
                  <a:gd name="connsiteY2" fmla="*/ 1337202 h 3508375"/>
                  <a:gd name="connsiteX3" fmla="*/ 2508521 w 3897312"/>
                  <a:gd name="connsiteY3" fmla="*/ 1586489 h 3508375"/>
                  <a:gd name="connsiteX4" fmla="*/ 2127359 w 3897312"/>
                  <a:gd name="connsiteY4" fmla="*/ 2115281 h 3508375"/>
                  <a:gd name="connsiteX5" fmla="*/ 1791483 w 3897312"/>
                  <a:gd name="connsiteY5" fmla="*/ 2659180 h 3508375"/>
                  <a:gd name="connsiteX6" fmla="*/ 1704683 w 3897312"/>
                  <a:gd name="connsiteY6" fmla="*/ 2817817 h 3508375"/>
                  <a:gd name="connsiteX7" fmla="*/ 1659397 w 3897312"/>
                  <a:gd name="connsiteY7" fmla="*/ 2878251 h 3508375"/>
                  <a:gd name="connsiteX8" fmla="*/ 1580145 w 3897312"/>
                  <a:gd name="connsiteY8" fmla="*/ 2946238 h 3508375"/>
                  <a:gd name="connsiteX9" fmla="*/ 1093314 w 3897312"/>
                  <a:gd name="connsiteY9" fmla="*/ 2768715 h 3508375"/>
                  <a:gd name="connsiteX10" fmla="*/ 625352 w 3897312"/>
                  <a:gd name="connsiteY10" fmla="*/ 1960420 h 3508375"/>
                  <a:gd name="connsiteX11" fmla="*/ 568743 w 3897312"/>
                  <a:gd name="connsiteY11" fmla="*/ 1643145 h 3508375"/>
                  <a:gd name="connsiteX12" fmla="*/ 598934 w 3897312"/>
                  <a:gd name="connsiteY12" fmla="*/ 1556273 h 3508375"/>
                  <a:gd name="connsiteX13" fmla="*/ 602708 w 3897312"/>
                  <a:gd name="connsiteY13" fmla="*/ 1552496 h 3508375"/>
                  <a:gd name="connsiteX14" fmla="*/ 651769 w 3897312"/>
                  <a:gd name="connsiteY14" fmla="*/ 1492062 h 3508375"/>
                  <a:gd name="connsiteX15" fmla="*/ 708377 w 3897312"/>
                  <a:gd name="connsiteY15" fmla="*/ 1450514 h 3508375"/>
                  <a:gd name="connsiteX16" fmla="*/ 931037 w 3897312"/>
                  <a:gd name="connsiteY16" fmla="*/ 1420298 h 3508375"/>
                  <a:gd name="connsiteX17" fmla="*/ 1070670 w 3897312"/>
                  <a:gd name="connsiteY17" fmla="*/ 1488285 h 3508375"/>
                  <a:gd name="connsiteX18" fmla="*/ 1074444 w 3897312"/>
                  <a:gd name="connsiteY18" fmla="*/ 1488285 h 3508375"/>
                  <a:gd name="connsiteX19" fmla="*/ 1081992 w 3897312"/>
                  <a:gd name="connsiteY19" fmla="*/ 1495839 h 3508375"/>
                  <a:gd name="connsiteX20" fmla="*/ 1195209 w 3897312"/>
                  <a:gd name="connsiteY20" fmla="*/ 1628037 h 3508375"/>
                  <a:gd name="connsiteX21" fmla="*/ 1297104 w 3897312"/>
                  <a:gd name="connsiteY21" fmla="*/ 1805560 h 3508375"/>
                  <a:gd name="connsiteX22" fmla="*/ 1372581 w 3897312"/>
                  <a:gd name="connsiteY22" fmla="*/ 1933981 h 3508375"/>
                  <a:gd name="connsiteX23" fmla="*/ 1455607 w 3897312"/>
                  <a:gd name="connsiteY23" fmla="*/ 1986860 h 3508375"/>
                  <a:gd name="connsiteX24" fmla="*/ 1546180 w 3897312"/>
                  <a:gd name="connsiteY24" fmla="*/ 1865993 h 3508375"/>
                  <a:gd name="connsiteX25" fmla="*/ 1738648 w 3897312"/>
                  <a:gd name="connsiteY25" fmla="*/ 1597821 h 3508375"/>
                  <a:gd name="connsiteX26" fmla="*/ 1863187 w 3897312"/>
                  <a:gd name="connsiteY26" fmla="*/ 1454291 h 3508375"/>
                  <a:gd name="connsiteX27" fmla="*/ 2168872 w 3897312"/>
                  <a:gd name="connsiteY27" fmla="*/ 1174787 h 3508375"/>
                  <a:gd name="connsiteX28" fmla="*/ 2172645 w 3897312"/>
                  <a:gd name="connsiteY28" fmla="*/ 1171010 h 3508375"/>
                  <a:gd name="connsiteX29" fmla="*/ 2840623 w 3897312"/>
                  <a:gd name="connsiteY29" fmla="*/ 706429 h 3508375"/>
                  <a:gd name="connsiteX30" fmla="*/ 2946293 w 3897312"/>
                  <a:gd name="connsiteY30" fmla="*/ 649773 h 3508375"/>
                  <a:gd name="connsiteX31" fmla="*/ 3897312 w 3897312"/>
                  <a:gd name="connsiteY31" fmla="*/ 268288 h 3508375"/>
                  <a:gd name="connsiteX32" fmla="*/ 1750219 w 3897312"/>
                  <a:gd name="connsiteY32" fmla="*/ 0 h 3508375"/>
                  <a:gd name="connsiteX33" fmla="*/ 2893141 w 3897312"/>
                  <a:gd name="connsiteY33" fmla="*/ 426745 h 3508375"/>
                  <a:gd name="connsiteX34" fmla="*/ 2859193 w 3897312"/>
                  <a:gd name="connsiteY34" fmla="*/ 445628 h 3508375"/>
                  <a:gd name="connsiteX35" fmla="*/ 2821473 w 3897312"/>
                  <a:gd name="connsiteY35" fmla="*/ 464511 h 3508375"/>
                  <a:gd name="connsiteX36" fmla="*/ 1750219 w 3897312"/>
                  <a:gd name="connsiteY36" fmla="*/ 75530 h 3508375"/>
                  <a:gd name="connsiteX37" fmla="*/ 75441 w 3897312"/>
                  <a:gd name="connsiteY37" fmla="*/ 1756076 h 3508375"/>
                  <a:gd name="connsiteX38" fmla="*/ 1750219 w 3897312"/>
                  <a:gd name="connsiteY38" fmla="*/ 3432845 h 3508375"/>
                  <a:gd name="connsiteX39" fmla="*/ 3424997 w 3897312"/>
                  <a:gd name="connsiteY39" fmla="*/ 1756076 h 3508375"/>
                  <a:gd name="connsiteX40" fmla="*/ 3285432 w 3897312"/>
                  <a:gd name="connsiteY40" fmla="*/ 1083858 h 3508375"/>
                  <a:gd name="connsiteX41" fmla="*/ 3345784 w 3897312"/>
                  <a:gd name="connsiteY41" fmla="*/ 1030987 h 3508375"/>
                  <a:gd name="connsiteX42" fmla="*/ 3500437 w 3897312"/>
                  <a:gd name="connsiteY42" fmla="*/ 1756076 h 3508375"/>
                  <a:gd name="connsiteX43" fmla="*/ 1750219 w 3897312"/>
                  <a:gd name="connsiteY43" fmla="*/ 3508375 h 3508375"/>
                  <a:gd name="connsiteX44" fmla="*/ 0 w 3897312"/>
                  <a:gd name="connsiteY44" fmla="*/ 1756076 h 3508375"/>
                  <a:gd name="connsiteX45" fmla="*/ 1750219 w 3897312"/>
                  <a:gd name="connsiteY45" fmla="*/ 0 h 350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897312" h="3508375">
                    <a:moveTo>
                      <a:pt x="3897312" y="268288"/>
                    </a:moveTo>
                    <a:cubicBezTo>
                      <a:pt x="3493506" y="570455"/>
                      <a:pt x="3119891" y="910392"/>
                      <a:pt x="2772693" y="1280546"/>
                    </a:cubicBezTo>
                    <a:cubicBezTo>
                      <a:pt x="2757598" y="1299431"/>
                      <a:pt x="2738729" y="1318317"/>
                      <a:pt x="2719859" y="1337202"/>
                    </a:cubicBezTo>
                    <a:cubicBezTo>
                      <a:pt x="2648155" y="1420298"/>
                      <a:pt x="2580225" y="1503394"/>
                      <a:pt x="2508521" y="1586489"/>
                    </a:cubicBezTo>
                    <a:cubicBezTo>
                      <a:pt x="2368888" y="1752681"/>
                      <a:pt x="2248123" y="1933981"/>
                      <a:pt x="2127359" y="2115281"/>
                    </a:cubicBezTo>
                    <a:cubicBezTo>
                      <a:pt x="2010368" y="2292803"/>
                      <a:pt x="1889604" y="2474103"/>
                      <a:pt x="1791483" y="2659180"/>
                    </a:cubicBezTo>
                    <a:cubicBezTo>
                      <a:pt x="1761292" y="2712059"/>
                      <a:pt x="1734875" y="2764938"/>
                      <a:pt x="1704683" y="2817817"/>
                    </a:cubicBezTo>
                    <a:cubicBezTo>
                      <a:pt x="1689588" y="2840480"/>
                      <a:pt x="1674492" y="2859365"/>
                      <a:pt x="1659397" y="2878251"/>
                    </a:cubicBezTo>
                    <a:cubicBezTo>
                      <a:pt x="1636753" y="2904690"/>
                      <a:pt x="1610336" y="2927353"/>
                      <a:pt x="1580145" y="2946238"/>
                    </a:cubicBezTo>
                    <a:cubicBezTo>
                      <a:pt x="1421642" y="3036888"/>
                      <a:pt x="1206530" y="2957569"/>
                      <a:pt x="1093314" y="2768715"/>
                    </a:cubicBezTo>
                    <a:cubicBezTo>
                      <a:pt x="1093314" y="2768715"/>
                      <a:pt x="1093314" y="2768715"/>
                      <a:pt x="625352" y="1960420"/>
                    </a:cubicBezTo>
                    <a:cubicBezTo>
                      <a:pt x="564969" y="1854662"/>
                      <a:pt x="546100" y="1741350"/>
                      <a:pt x="568743" y="1643145"/>
                    </a:cubicBezTo>
                    <a:cubicBezTo>
                      <a:pt x="576291" y="1616706"/>
                      <a:pt x="583839" y="1586489"/>
                      <a:pt x="598934" y="1556273"/>
                    </a:cubicBezTo>
                    <a:cubicBezTo>
                      <a:pt x="598934" y="1556273"/>
                      <a:pt x="598934" y="1556273"/>
                      <a:pt x="602708" y="1552496"/>
                    </a:cubicBezTo>
                    <a:cubicBezTo>
                      <a:pt x="617804" y="1529833"/>
                      <a:pt x="632899" y="1510948"/>
                      <a:pt x="651769" y="1492062"/>
                    </a:cubicBezTo>
                    <a:cubicBezTo>
                      <a:pt x="670638" y="1476954"/>
                      <a:pt x="689508" y="1461846"/>
                      <a:pt x="708377" y="1450514"/>
                    </a:cubicBezTo>
                    <a:cubicBezTo>
                      <a:pt x="776307" y="1408966"/>
                      <a:pt x="855559" y="1401412"/>
                      <a:pt x="931037" y="1420298"/>
                    </a:cubicBezTo>
                    <a:cubicBezTo>
                      <a:pt x="980097" y="1431629"/>
                      <a:pt x="1029158" y="1454291"/>
                      <a:pt x="1070670" y="1488285"/>
                    </a:cubicBezTo>
                    <a:cubicBezTo>
                      <a:pt x="1070670" y="1488285"/>
                      <a:pt x="1074444" y="1488285"/>
                      <a:pt x="1074444" y="1488285"/>
                    </a:cubicBezTo>
                    <a:cubicBezTo>
                      <a:pt x="1078218" y="1492062"/>
                      <a:pt x="1078218" y="1495839"/>
                      <a:pt x="1081992" y="1495839"/>
                    </a:cubicBezTo>
                    <a:cubicBezTo>
                      <a:pt x="1123505" y="1529833"/>
                      <a:pt x="1165018" y="1575158"/>
                      <a:pt x="1195209" y="1628037"/>
                    </a:cubicBezTo>
                    <a:cubicBezTo>
                      <a:pt x="1229174" y="1688470"/>
                      <a:pt x="1263139" y="1745127"/>
                      <a:pt x="1297104" y="1805560"/>
                    </a:cubicBezTo>
                    <a:cubicBezTo>
                      <a:pt x="1323521" y="1847108"/>
                      <a:pt x="1346164" y="1892433"/>
                      <a:pt x="1372581" y="1933981"/>
                    </a:cubicBezTo>
                    <a:cubicBezTo>
                      <a:pt x="1395225" y="1967974"/>
                      <a:pt x="1410320" y="2013299"/>
                      <a:pt x="1455607" y="1986860"/>
                    </a:cubicBezTo>
                    <a:cubicBezTo>
                      <a:pt x="1493346" y="1967974"/>
                      <a:pt x="1523537" y="1899987"/>
                      <a:pt x="1546180" y="1865993"/>
                    </a:cubicBezTo>
                    <a:cubicBezTo>
                      <a:pt x="1610336" y="1775343"/>
                      <a:pt x="1666945" y="1680916"/>
                      <a:pt x="1738648" y="1597821"/>
                    </a:cubicBezTo>
                    <a:cubicBezTo>
                      <a:pt x="1780161" y="1548718"/>
                      <a:pt x="1825448" y="1503394"/>
                      <a:pt x="1863187" y="1454291"/>
                    </a:cubicBezTo>
                    <a:cubicBezTo>
                      <a:pt x="1953760" y="1348533"/>
                      <a:pt x="2055655" y="1250329"/>
                      <a:pt x="2168872" y="1174787"/>
                    </a:cubicBezTo>
                    <a:cubicBezTo>
                      <a:pt x="2168872" y="1174787"/>
                      <a:pt x="2172645" y="1171010"/>
                      <a:pt x="2172645" y="1171010"/>
                    </a:cubicBezTo>
                    <a:cubicBezTo>
                      <a:pt x="2376435" y="989711"/>
                      <a:pt x="2602869" y="834850"/>
                      <a:pt x="2840623" y="706429"/>
                    </a:cubicBezTo>
                    <a:cubicBezTo>
                      <a:pt x="2874589" y="687544"/>
                      <a:pt x="2912327" y="668659"/>
                      <a:pt x="2946293" y="649773"/>
                    </a:cubicBezTo>
                    <a:cubicBezTo>
                      <a:pt x="3248203" y="491136"/>
                      <a:pt x="3546341" y="309836"/>
                      <a:pt x="3897312" y="268288"/>
                    </a:cubicBezTo>
                    <a:close/>
                    <a:moveTo>
                      <a:pt x="1750219" y="0"/>
                    </a:moveTo>
                    <a:cubicBezTo>
                      <a:pt x="2187773" y="0"/>
                      <a:pt x="2587607" y="162390"/>
                      <a:pt x="2893141" y="426745"/>
                    </a:cubicBezTo>
                    <a:cubicBezTo>
                      <a:pt x="2881825" y="434298"/>
                      <a:pt x="2870509" y="438075"/>
                      <a:pt x="2859193" y="445628"/>
                    </a:cubicBezTo>
                    <a:cubicBezTo>
                      <a:pt x="2847877" y="449404"/>
                      <a:pt x="2832789" y="456957"/>
                      <a:pt x="2821473" y="464511"/>
                    </a:cubicBezTo>
                    <a:cubicBezTo>
                      <a:pt x="2531027" y="222814"/>
                      <a:pt x="2157597" y="75530"/>
                      <a:pt x="1750219" y="75530"/>
                    </a:cubicBezTo>
                    <a:cubicBezTo>
                      <a:pt x="826073" y="75530"/>
                      <a:pt x="75441" y="830832"/>
                      <a:pt x="75441" y="1756076"/>
                    </a:cubicBezTo>
                    <a:cubicBezTo>
                      <a:pt x="75441" y="2677544"/>
                      <a:pt x="826073" y="3432845"/>
                      <a:pt x="1750219" y="3432845"/>
                    </a:cubicBezTo>
                    <a:cubicBezTo>
                      <a:pt x="2674364" y="3432845"/>
                      <a:pt x="3424997" y="2677544"/>
                      <a:pt x="3424997" y="1756076"/>
                    </a:cubicBezTo>
                    <a:cubicBezTo>
                      <a:pt x="3424997" y="1514379"/>
                      <a:pt x="3375960" y="1287789"/>
                      <a:pt x="3285432" y="1083858"/>
                    </a:cubicBezTo>
                    <a:cubicBezTo>
                      <a:pt x="3304292" y="1064975"/>
                      <a:pt x="3323152" y="1046093"/>
                      <a:pt x="3345784" y="1030987"/>
                    </a:cubicBezTo>
                    <a:cubicBezTo>
                      <a:pt x="3443857" y="1250024"/>
                      <a:pt x="3500437" y="1495497"/>
                      <a:pt x="3500437" y="1756076"/>
                    </a:cubicBezTo>
                    <a:cubicBezTo>
                      <a:pt x="3500437" y="2719085"/>
                      <a:pt x="2715856" y="3508375"/>
                      <a:pt x="1750219" y="3508375"/>
                    </a:cubicBezTo>
                    <a:cubicBezTo>
                      <a:pt x="784581" y="3508375"/>
                      <a:pt x="0" y="2719085"/>
                      <a:pt x="0" y="1756076"/>
                    </a:cubicBezTo>
                    <a:cubicBezTo>
                      <a:pt x="0" y="789290"/>
                      <a:pt x="784581" y="0"/>
                      <a:pt x="1750219" y="0"/>
                    </a:cubicBezTo>
                    <a:close/>
                  </a:path>
                </a:pathLst>
              </a:custGeom>
              <a:solidFill>
                <a:schemeClr val="bg1"/>
              </a:solidFill>
              <a:ln>
                <a:noFill/>
              </a:ln>
            </p:spPr>
            <p:txBody>
              <a:bodyPr vert="horz" wrap="square" lIns="137160" tIns="68580" rIns="137160" bIns="68580" numCol="1" anchor="t" anchorCtr="0" compatLnSpc="1">
                <a:prstTxWarp prst="textNoShape">
                  <a:avLst/>
                </a:prstTxWarp>
                <a:noAutofit/>
              </a:bodyPr>
              <a:lstStyle/>
              <a:p>
                <a:endParaRPr lang="en-US" sz="4050"/>
              </a:p>
            </p:txBody>
          </p:sp>
        </p:grpSp>
        <p:grpSp>
          <p:nvGrpSpPr>
            <p:cNvPr id="59" name="Group 58">
              <a:extLst>
                <a:ext uri="{FF2B5EF4-FFF2-40B4-BE49-F238E27FC236}">
                  <a16:creationId xmlns:a16="http://schemas.microsoft.com/office/drawing/2014/main" id="{41C2ED22-A227-4AFF-B769-347658EE873D}"/>
                </a:ext>
              </a:extLst>
            </p:cNvPr>
            <p:cNvGrpSpPr/>
            <p:nvPr/>
          </p:nvGrpSpPr>
          <p:grpSpPr>
            <a:xfrm>
              <a:off x="9740546" y="6127173"/>
              <a:ext cx="8547454" cy="1409012"/>
              <a:chOff x="7577148" y="1343392"/>
              <a:chExt cx="5757738" cy="939341"/>
            </a:xfrm>
          </p:grpSpPr>
          <p:sp>
            <p:nvSpPr>
              <p:cNvPr id="60" name="TextBox 59">
                <a:extLst>
                  <a:ext uri="{FF2B5EF4-FFF2-40B4-BE49-F238E27FC236}">
                    <a16:creationId xmlns:a16="http://schemas.microsoft.com/office/drawing/2014/main" id="{C5618B5B-DF44-41B9-9482-A7EFD724851D}"/>
                  </a:ext>
                </a:extLst>
              </p:cNvPr>
              <p:cNvSpPr txBox="1"/>
              <p:nvPr/>
            </p:nvSpPr>
            <p:spPr>
              <a:xfrm>
                <a:off x="7577148" y="1343392"/>
                <a:ext cx="5757738" cy="369332"/>
              </a:xfrm>
              <a:prstGeom prst="rect">
                <a:avLst/>
              </a:prstGeom>
              <a:noFill/>
            </p:spPr>
            <p:txBody>
              <a:bodyPr wrap="square" rtlCol="0">
                <a:spAutoFit/>
              </a:bodyPr>
              <a:lstStyle/>
              <a:p>
                <a:pPr algn="l"/>
                <a:r>
                  <a:rPr lang="en-US" sz="3000" b="1" dirty="0">
                    <a:solidFill>
                      <a:schemeClr val="accent4"/>
                    </a:solidFill>
                    <a:latin typeface="Arial" panose="020B0604020202020204" pitchFamily="34" charset="0"/>
                    <a:ea typeface="Open Sans" panose="020B0606030504020204" pitchFamily="34" charset="0"/>
                    <a:cs typeface="Arial" panose="020B0604020202020204" pitchFamily="34" charset="0"/>
                  </a:rPr>
                  <a:t>The "So What?" for C &amp; S Analysts</a:t>
                </a:r>
              </a:p>
            </p:txBody>
          </p:sp>
          <p:sp>
            <p:nvSpPr>
              <p:cNvPr id="61" name="Subtitle 6">
                <a:extLst>
                  <a:ext uri="{FF2B5EF4-FFF2-40B4-BE49-F238E27FC236}">
                    <a16:creationId xmlns:a16="http://schemas.microsoft.com/office/drawing/2014/main" id="{808FD3CD-4E53-4214-9820-4796589BBCE9}"/>
                  </a:ext>
                </a:extLst>
              </p:cNvPr>
              <p:cNvSpPr txBox="1">
                <a:spLocks/>
              </p:cNvSpPr>
              <p:nvPr/>
            </p:nvSpPr>
            <p:spPr>
              <a:xfrm>
                <a:off x="7577148" y="1638702"/>
                <a:ext cx="5302638" cy="644031"/>
              </a:xfrm>
              <a:prstGeom prst="rect">
                <a:avLst/>
              </a:prstGeom>
            </p:spPr>
            <p:txBody>
              <a:bodyPr vert="horz" lIns="137160" tIns="68580" rIns="137160" bIns="68580" numCol="1" spcCol="365760" rtlCol="0" anchor="t">
                <a:noAutofit/>
              </a:bodyPr>
              <a:lstStyle>
                <a:lvl1pPr marL="0" indent="0" algn="ctr" defTabSz="914400" rtl="0" eaLnBrk="1" latinLnBrk="0" hangingPunct="1">
                  <a:lnSpc>
                    <a:spcPct val="90000"/>
                  </a:lnSpc>
                  <a:spcBef>
                    <a:spcPts val="1000"/>
                  </a:spcBef>
                  <a:buFont typeface="Arial"/>
                  <a:buNone/>
                  <a:defRPr sz="1200" b="0" i="0" kern="1200">
                    <a:solidFill>
                      <a:schemeClr val="accent1"/>
                    </a:solidFill>
                    <a:latin typeface="Montserrat Light" charset="0"/>
                    <a:ea typeface="Montserrat Light" charset="0"/>
                    <a:cs typeface="Montserrat Light" charset="0"/>
                  </a:defRPr>
                </a:lvl1pPr>
                <a:lvl2pPr marL="457200" indent="0" algn="ctr" defTabSz="914400" rtl="0" eaLnBrk="1" latinLnBrk="0" hangingPunct="1">
                  <a:lnSpc>
                    <a:spcPct val="90000"/>
                  </a:lnSpc>
                  <a:spcBef>
                    <a:spcPts val="500"/>
                  </a:spcBef>
                  <a:buFont typeface="Arial"/>
                  <a:buNone/>
                  <a:defRPr sz="2000" b="0" i="0" kern="1200">
                    <a:solidFill>
                      <a:schemeClr val="tx1"/>
                    </a:solidFill>
                    <a:latin typeface="Montserrat Light" charset="0"/>
                    <a:ea typeface="Montserrat Light" charset="0"/>
                    <a:cs typeface="Montserrat Light" charset="0"/>
                  </a:defRPr>
                </a:lvl2pPr>
                <a:lvl3pPr marL="914400" indent="0" algn="ctr" defTabSz="914400" rtl="0" eaLnBrk="1" latinLnBrk="0" hangingPunct="1">
                  <a:lnSpc>
                    <a:spcPct val="90000"/>
                  </a:lnSpc>
                  <a:spcBef>
                    <a:spcPts val="500"/>
                  </a:spcBef>
                  <a:buFont typeface="Arial"/>
                  <a:buNone/>
                  <a:defRPr sz="1800" b="0" i="0" kern="1200">
                    <a:solidFill>
                      <a:schemeClr val="tx1"/>
                    </a:solidFill>
                    <a:latin typeface="Montserrat Light" charset="0"/>
                    <a:ea typeface="Montserrat Light" charset="0"/>
                    <a:cs typeface="Montserrat Light" charset="0"/>
                  </a:defRPr>
                </a:lvl3pPr>
                <a:lvl4pPr marL="13716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4pPr>
                <a:lvl5pPr marL="18288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lnSpc>
                    <a:spcPts val="3300"/>
                  </a:lnSpc>
                  <a:spcBef>
                    <a:spcPts val="0"/>
                  </a:spcBef>
                </a:pPr>
                <a:r>
                  <a:rPr lang="en-US" sz="2250" dirty="0">
                    <a:solidFill>
                      <a:schemeClr val="tx2">
                        <a:lumMod val="75000"/>
                        <a:lumOff val="25000"/>
                      </a:schemeClr>
                    </a:solidFill>
                    <a:latin typeface="Arial" panose="020B0604020202020204" pitchFamily="34" charset="0"/>
                    <a:cs typeface="Arial" panose="020B0604020202020204" pitchFamily="34" charset="0"/>
                  </a:rPr>
                  <a:t>Defending schedule margin and preserving cost reserves.</a:t>
                </a:r>
              </a:p>
            </p:txBody>
          </p:sp>
        </p:grpSp>
      </p:grpSp>
      <p:grpSp>
        <p:nvGrpSpPr>
          <p:cNvPr id="11" name="Group 10">
            <a:extLst>
              <a:ext uri="{FF2B5EF4-FFF2-40B4-BE49-F238E27FC236}">
                <a16:creationId xmlns:a16="http://schemas.microsoft.com/office/drawing/2014/main" id="{AE1B5C14-7472-F01F-16A9-5BC70E2EE325}"/>
              </a:ext>
            </a:extLst>
          </p:cNvPr>
          <p:cNvGrpSpPr/>
          <p:nvPr/>
        </p:nvGrpSpPr>
        <p:grpSpPr>
          <a:xfrm>
            <a:off x="8276257" y="7880749"/>
            <a:ext cx="7284460" cy="1447234"/>
            <a:chOff x="8231288" y="8021045"/>
            <a:chExt cx="7284460" cy="1447234"/>
          </a:xfrm>
        </p:grpSpPr>
        <p:grpSp>
          <p:nvGrpSpPr>
            <p:cNvPr id="66" name="Group 65">
              <a:extLst>
                <a:ext uri="{FF2B5EF4-FFF2-40B4-BE49-F238E27FC236}">
                  <a16:creationId xmlns:a16="http://schemas.microsoft.com/office/drawing/2014/main" id="{75A1E12E-6030-42B4-ADA3-E765138B684B}"/>
                </a:ext>
              </a:extLst>
            </p:cNvPr>
            <p:cNvGrpSpPr/>
            <p:nvPr/>
          </p:nvGrpSpPr>
          <p:grpSpPr>
            <a:xfrm>
              <a:off x="8231288" y="8021045"/>
              <a:ext cx="1128713" cy="1128713"/>
              <a:chOff x="6639057" y="5351891"/>
              <a:chExt cx="752475" cy="752475"/>
            </a:xfrm>
          </p:grpSpPr>
          <p:sp>
            <p:nvSpPr>
              <p:cNvPr id="43" name="Oval 42">
                <a:extLst>
                  <a:ext uri="{FF2B5EF4-FFF2-40B4-BE49-F238E27FC236}">
                    <a16:creationId xmlns:a16="http://schemas.microsoft.com/office/drawing/2014/main" id="{B456C259-18DA-4507-8F8C-FB82E9BCA444}"/>
                  </a:ext>
                </a:extLst>
              </p:cNvPr>
              <p:cNvSpPr/>
              <p:nvPr/>
            </p:nvSpPr>
            <p:spPr>
              <a:xfrm>
                <a:off x="6639057" y="5351891"/>
                <a:ext cx="752475" cy="752475"/>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49" name="Freeform: Shape 48">
                <a:extLst>
                  <a:ext uri="{FF2B5EF4-FFF2-40B4-BE49-F238E27FC236}">
                    <a16:creationId xmlns:a16="http://schemas.microsoft.com/office/drawing/2014/main" id="{CF645079-CEC7-4CE5-A333-5F28B22B4229}"/>
                  </a:ext>
                </a:extLst>
              </p:cNvPr>
              <p:cNvSpPr>
                <a:spLocks/>
              </p:cNvSpPr>
              <p:nvPr/>
            </p:nvSpPr>
            <p:spPr bwMode="auto">
              <a:xfrm>
                <a:off x="6799863" y="5534194"/>
                <a:ext cx="430863" cy="387866"/>
              </a:xfrm>
              <a:custGeom>
                <a:avLst/>
                <a:gdLst>
                  <a:gd name="connsiteX0" fmla="*/ 3897312 w 3897312"/>
                  <a:gd name="connsiteY0" fmla="*/ 268288 h 3508375"/>
                  <a:gd name="connsiteX1" fmla="*/ 2772693 w 3897312"/>
                  <a:gd name="connsiteY1" fmla="*/ 1280546 h 3508375"/>
                  <a:gd name="connsiteX2" fmla="*/ 2719859 w 3897312"/>
                  <a:gd name="connsiteY2" fmla="*/ 1337202 h 3508375"/>
                  <a:gd name="connsiteX3" fmla="*/ 2508521 w 3897312"/>
                  <a:gd name="connsiteY3" fmla="*/ 1586489 h 3508375"/>
                  <a:gd name="connsiteX4" fmla="*/ 2127359 w 3897312"/>
                  <a:gd name="connsiteY4" fmla="*/ 2115281 h 3508375"/>
                  <a:gd name="connsiteX5" fmla="*/ 1791483 w 3897312"/>
                  <a:gd name="connsiteY5" fmla="*/ 2659180 h 3508375"/>
                  <a:gd name="connsiteX6" fmla="*/ 1704683 w 3897312"/>
                  <a:gd name="connsiteY6" fmla="*/ 2817817 h 3508375"/>
                  <a:gd name="connsiteX7" fmla="*/ 1659397 w 3897312"/>
                  <a:gd name="connsiteY7" fmla="*/ 2878251 h 3508375"/>
                  <a:gd name="connsiteX8" fmla="*/ 1580145 w 3897312"/>
                  <a:gd name="connsiteY8" fmla="*/ 2946238 h 3508375"/>
                  <a:gd name="connsiteX9" fmla="*/ 1093314 w 3897312"/>
                  <a:gd name="connsiteY9" fmla="*/ 2768715 h 3508375"/>
                  <a:gd name="connsiteX10" fmla="*/ 625352 w 3897312"/>
                  <a:gd name="connsiteY10" fmla="*/ 1960420 h 3508375"/>
                  <a:gd name="connsiteX11" fmla="*/ 568743 w 3897312"/>
                  <a:gd name="connsiteY11" fmla="*/ 1643145 h 3508375"/>
                  <a:gd name="connsiteX12" fmla="*/ 598934 w 3897312"/>
                  <a:gd name="connsiteY12" fmla="*/ 1556273 h 3508375"/>
                  <a:gd name="connsiteX13" fmla="*/ 602708 w 3897312"/>
                  <a:gd name="connsiteY13" fmla="*/ 1552496 h 3508375"/>
                  <a:gd name="connsiteX14" fmla="*/ 651769 w 3897312"/>
                  <a:gd name="connsiteY14" fmla="*/ 1492062 h 3508375"/>
                  <a:gd name="connsiteX15" fmla="*/ 708377 w 3897312"/>
                  <a:gd name="connsiteY15" fmla="*/ 1450514 h 3508375"/>
                  <a:gd name="connsiteX16" fmla="*/ 931037 w 3897312"/>
                  <a:gd name="connsiteY16" fmla="*/ 1420298 h 3508375"/>
                  <a:gd name="connsiteX17" fmla="*/ 1070670 w 3897312"/>
                  <a:gd name="connsiteY17" fmla="*/ 1488285 h 3508375"/>
                  <a:gd name="connsiteX18" fmla="*/ 1074444 w 3897312"/>
                  <a:gd name="connsiteY18" fmla="*/ 1488285 h 3508375"/>
                  <a:gd name="connsiteX19" fmla="*/ 1081992 w 3897312"/>
                  <a:gd name="connsiteY19" fmla="*/ 1495839 h 3508375"/>
                  <a:gd name="connsiteX20" fmla="*/ 1195209 w 3897312"/>
                  <a:gd name="connsiteY20" fmla="*/ 1628037 h 3508375"/>
                  <a:gd name="connsiteX21" fmla="*/ 1297104 w 3897312"/>
                  <a:gd name="connsiteY21" fmla="*/ 1805560 h 3508375"/>
                  <a:gd name="connsiteX22" fmla="*/ 1372581 w 3897312"/>
                  <a:gd name="connsiteY22" fmla="*/ 1933981 h 3508375"/>
                  <a:gd name="connsiteX23" fmla="*/ 1455607 w 3897312"/>
                  <a:gd name="connsiteY23" fmla="*/ 1986860 h 3508375"/>
                  <a:gd name="connsiteX24" fmla="*/ 1546180 w 3897312"/>
                  <a:gd name="connsiteY24" fmla="*/ 1865993 h 3508375"/>
                  <a:gd name="connsiteX25" fmla="*/ 1738648 w 3897312"/>
                  <a:gd name="connsiteY25" fmla="*/ 1597821 h 3508375"/>
                  <a:gd name="connsiteX26" fmla="*/ 1863187 w 3897312"/>
                  <a:gd name="connsiteY26" fmla="*/ 1454291 h 3508375"/>
                  <a:gd name="connsiteX27" fmla="*/ 2168872 w 3897312"/>
                  <a:gd name="connsiteY27" fmla="*/ 1174787 h 3508375"/>
                  <a:gd name="connsiteX28" fmla="*/ 2172645 w 3897312"/>
                  <a:gd name="connsiteY28" fmla="*/ 1171010 h 3508375"/>
                  <a:gd name="connsiteX29" fmla="*/ 2840623 w 3897312"/>
                  <a:gd name="connsiteY29" fmla="*/ 706429 h 3508375"/>
                  <a:gd name="connsiteX30" fmla="*/ 2946293 w 3897312"/>
                  <a:gd name="connsiteY30" fmla="*/ 649773 h 3508375"/>
                  <a:gd name="connsiteX31" fmla="*/ 3897312 w 3897312"/>
                  <a:gd name="connsiteY31" fmla="*/ 268288 h 3508375"/>
                  <a:gd name="connsiteX32" fmla="*/ 1750219 w 3897312"/>
                  <a:gd name="connsiteY32" fmla="*/ 0 h 3508375"/>
                  <a:gd name="connsiteX33" fmla="*/ 2893141 w 3897312"/>
                  <a:gd name="connsiteY33" fmla="*/ 426745 h 3508375"/>
                  <a:gd name="connsiteX34" fmla="*/ 2859193 w 3897312"/>
                  <a:gd name="connsiteY34" fmla="*/ 445628 h 3508375"/>
                  <a:gd name="connsiteX35" fmla="*/ 2821473 w 3897312"/>
                  <a:gd name="connsiteY35" fmla="*/ 464511 h 3508375"/>
                  <a:gd name="connsiteX36" fmla="*/ 1750219 w 3897312"/>
                  <a:gd name="connsiteY36" fmla="*/ 75530 h 3508375"/>
                  <a:gd name="connsiteX37" fmla="*/ 75441 w 3897312"/>
                  <a:gd name="connsiteY37" fmla="*/ 1756076 h 3508375"/>
                  <a:gd name="connsiteX38" fmla="*/ 1750219 w 3897312"/>
                  <a:gd name="connsiteY38" fmla="*/ 3432845 h 3508375"/>
                  <a:gd name="connsiteX39" fmla="*/ 3424997 w 3897312"/>
                  <a:gd name="connsiteY39" fmla="*/ 1756076 h 3508375"/>
                  <a:gd name="connsiteX40" fmla="*/ 3285432 w 3897312"/>
                  <a:gd name="connsiteY40" fmla="*/ 1083858 h 3508375"/>
                  <a:gd name="connsiteX41" fmla="*/ 3345784 w 3897312"/>
                  <a:gd name="connsiteY41" fmla="*/ 1030987 h 3508375"/>
                  <a:gd name="connsiteX42" fmla="*/ 3500437 w 3897312"/>
                  <a:gd name="connsiteY42" fmla="*/ 1756076 h 3508375"/>
                  <a:gd name="connsiteX43" fmla="*/ 1750219 w 3897312"/>
                  <a:gd name="connsiteY43" fmla="*/ 3508375 h 3508375"/>
                  <a:gd name="connsiteX44" fmla="*/ 0 w 3897312"/>
                  <a:gd name="connsiteY44" fmla="*/ 1756076 h 3508375"/>
                  <a:gd name="connsiteX45" fmla="*/ 1750219 w 3897312"/>
                  <a:gd name="connsiteY45" fmla="*/ 0 h 350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897312" h="3508375">
                    <a:moveTo>
                      <a:pt x="3897312" y="268288"/>
                    </a:moveTo>
                    <a:cubicBezTo>
                      <a:pt x="3493506" y="570455"/>
                      <a:pt x="3119891" y="910392"/>
                      <a:pt x="2772693" y="1280546"/>
                    </a:cubicBezTo>
                    <a:cubicBezTo>
                      <a:pt x="2757598" y="1299431"/>
                      <a:pt x="2738729" y="1318317"/>
                      <a:pt x="2719859" y="1337202"/>
                    </a:cubicBezTo>
                    <a:cubicBezTo>
                      <a:pt x="2648155" y="1420298"/>
                      <a:pt x="2580225" y="1503394"/>
                      <a:pt x="2508521" y="1586489"/>
                    </a:cubicBezTo>
                    <a:cubicBezTo>
                      <a:pt x="2368888" y="1752681"/>
                      <a:pt x="2248123" y="1933981"/>
                      <a:pt x="2127359" y="2115281"/>
                    </a:cubicBezTo>
                    <a:cubicBezTo>
                      <a:pt x="2010368" y="2292803"/>
                      <a:pt x="1889604" y="2474103"/>
                      <a:pt x="1791483" y="2659180"/>
                    </a:cubicBezTo>
                    <a:cubicBezTo>
                      <a:pt x="1761292" y="2712059"/>
                      <a:pt x="1734875" y="2764938"/>
                      <a:pt x="1704683" y="2817817"/>
                    </a:cubicBezTo>
                    <a:cubicBezTo>
                      <a:pt x="1689588" y="2840480"/>
                      <a:pt x="1674492" y="2859365"/>
                      <a:pt x="1659397" y="2878251"/>
                    </a:cubicBezTo>
                    <a:cubicBezTo>
                      <a:pt x="1636753" y="2904690"/>
                      <a:pt x="1610336" y="2927353"/>
                      <a:pt x="1580145" y="2946238"/>
                    </a:cubicBezTo>
                    <a:cubicBezTo>
                      <a:pt x="1421642" y="3036888"/>
                      <a:pt x="1206530" y="2957569"/>
                      <a:pt x="1093314" y="2768715"/>
                    </a:cubicBezTo>
                    <a:cubicBezTo>
                      <a:pt x="1093314" y="2768715"/>
                      <a:pt x="1093314" y="2768715"/>
                      <a:pt x="625352" y="1960420"/>
                    </a:cubicBezTo>
                    <a:cubicBezTo>
                      <a:pt x="564969" y="1854662"/>
                      <a:pt x="546100" y="1741350"/>
                      <a:pt x="568743" y="1643145"/>
                    </a:cubicBezTo>
                    <a:cubicBezTo>
                      <a:pt x="576291" y="1616706"/>
                      <a:pt x="583839" y="1586489"/>
                      <a:pt x="598934" y="1556273"/>
                    </a:cubicBezTo>
                    <a:cubicBezTo>
                      <a:pt x="598934" y="1556273"/>
                      <a:pt x="598934" y="1556273"/>
                      <a:pt x="602708" y="1552496"/>
                    </a:cubicBezTo>
                    <a:cubicBezTo>
                      <a:pt x="617804" y="1529833"/>
                      <a:pt x="632899" y="1510948"/>
                      <a:pt x="651769" y="1492062"/>
                    </a:cubicBezTo>
                    <a:cubicBezTo>
                      <a:pt x="670638" y="1476954"/>
                      <a:pt x="689508" y="1461846"/>
                      <a:pt x="708377" y="1450514"/>
                    </a:cubicBezTo>
                    <a:cubicBezTo>
                      <a:pt x="776307" y="1408966"/>
                      <a:pt x="855559" y="1401412"/>
                      <a:pt x="931037" y="1420298"/>
                    </a:cubicBezTo>
                    <a:cubicBezTo>
                      <a:pt x="980097" y="1431629"/>
                      <a:pt x="1029158" y="1454291"/>
                      <a:pt x="1070670" y="1488285"/>
                    </a:cubicBezTo>
                    <a:cubicBezTo>
                      <a:pt x="1070670" y="1488285"/>
                      <a:pt x="1074444" y="1488285"/>
                      <a:pt x="1074444" y="1488285"/>
                    </a:cubicBezTo>
                    <a:cubicBezTo>
                      <a:pt x="1078218" y="1492062"/>
                      <a:pt x="1078218" y="1495839"/>
                      <a:pt x="1081992" y="1495839"/>
                    </a:cubicBezTo>
                    <a:cubicBezTo>
                      <a:pt x="1123505" y="1529833"/>
                      <a:pt x="1165018" y="1575158"/>
                      <a:pt x="1195209" y="1628037"/>
                    </a:cubicBezTo>
                    <a:cubicBezTo>
                      <a:pt x="1229174" y="1688470"/>
                      <a:pt x="1263139" y="1745127"/>
                      <a:pt x="1297104" y="1805560"/>
                    </a:cubicBezTo>
                    <a:cubicBezTo>
                      <a:pt x="1323521" y="1847108"/>
                      <a:pt x="1346164" y="1892433"/>
                      <a:pt x="1372581" y="1933981"/>
                    </a:cubicBezTo>
                    <a:cubicBezTo>
                      <a:pt x="1395225" y="1967974"/>
                      <a:pt x="1410320" y="2013299"/>
                      <a:pt x="1455607" y="1986860"/>
                    </a:cubicBezTo>
                    <a:cubicBezTo>
                      <a:pt x="1493346" y="1967974"/>
                      <a:pt x="1523537" y="1899987"/>
                      <a:pt x="1546180" y="1865993"/>
                    </a:cubicBezTo>
                    <a:cubicBezTo>
                      <a:pt x="1610336" y="1775343"/>
                      <a:pt x="1666945" y="1680916"/>
                      <a:pt x="1738648" y="1597821"/>
                    </a:cubicBezTo>
                    <a:cubicBezTo>
                      <a:pt x="1780161" y="1548718"/>
                      <a:pt x="1825448" y="1503394"/>
                      <a:pt x="1863187" y="1454291"/>
                    </a:cubicBezTo>
                    <a:cubicBezTo>
                      <a:pt x="1953760" y="1348533"/>
                      <a:pt x="2055655" y="1250329"/>
                      <a:pt x="2168872" y="1174787"/>
                    </a:cubicBezTo>
                    <a:cubicBezTo>
                      <a:pt x="2168872" y="1174787"/>
                      <a:pt x="2172645" y="1171010"/>
                      <a:pt x="2172645" y="1171010"/>
                    </a:cubicBezTo>
                    <a:cubicBezTo>
                      <a:pt x="2376435" y="989711"/>
                      <a:pt x="2602869" y="834850"/>
                      <a:pt x="2840623" y="706429"/>
                    </a:cubicBezTo>
                    <a:cubicBezTo>
                      <a:pt x="2874589" y="687544"/>
                      <a:pt x="2912327" y="668659"/>
                      <a:pt x="2946293" y="649773"/>
                    </a:cubicBezTo>
                    <a:cubicBezTo>
                      <a:pt x="3248203" y="491136"/>
                      <a:pt x="3546341" y="309836"/>
                      <a:pt x="3897312" y="268288"/>
                    </a:cubicBezTo>
                    <a:close/>
                    <a:moveTo>
                      <a:pt x="1750219" y="0"/>
                    </a:moveTo>
                    <a:cubicBezTo>
                      <a:pt x="2187773" y="0"/>
                      <a:pt x="2587607" y="162390"/>
                      <a:pt x="2893141" y="426745"/>
                    </a:cubicBezTo>
                    <a:cubicBezTo>
                      <a:pt x="2881825" y="434298"/>
                      <a:pt x="2870509" y="438075"/>
                      <a:pt x="2859193" y="445628"/>
                    </a:cubicBezTo>
                    <a:cubicBezTo>
                      <a:pt x="2847877" y="449404"/>
                      <a:pt x="2832789" y="456957"/>
                      <a:pt x="2821473" y="464511"/>
                    </a:cubicBezTo>
                    <a:cubicBezTo>
                      <a:pt x="2531027" y="222814"/>
                      <a:pt x="2157597" y="75530"/>
                      <a:pt x="1750219" y="75530"/>
                    </a:cubicBezTo>
                    <a:cubicBezTo>
                      <a:pt x="826073" y="75530"/>
                      <a:pt x="75441" y="830832"/>
                      <a:pt x="75441" y="1756076"/>
                    </a:cubicBezTo>
                    <a:cubicBezTo>
                      <a:pt x="75441" y="2677544"/>
                      <a:pt x="826073" y="3432845"/>
                      <a:pt x="1750219" y="3432845"/>
                    </a:cubicBezTo>
                    <a:cubicBezTo>
                      <a:pt x="2674364" y="3432845"/>
                      <a:pt x="3424997" y="2677544"/>
                      <a:pt x="3424997" y="1756076"/>
                    </a:cubicBezTo>
                    <a:cubicBezTo>
                      <a:pt x="3424997" y="1514379"/>
                      <a:pt x="3375960" y="1287789"/>
                      <a:pt x="3285432" y="1083858"/>
                    </a:cubicBezTo>
                    <a:cubicBezTo>
                      <a:pt x="3304292" y="1064975"/>
                      <a:pt x="3323152" y="1046093"/>
                      <a:pt x="3345784" y="1030987"/>
                    </a:cubicBezTo>
                    <a:cubicBezTo>
                      <a:pt x="3443857" y="1250024"/>
                      <a:pt x="3500437" y="1495497"/>
                      <a:pt x="3500437" y="1756076"/>
                    </a:cubicBezTo>
                    <a:cubicBezTo>
                      <a:pt x="3500437" y="2719085"/>
                      <a:pt x="2715856" y="3508375"/>
                      <a:pt x="1750219" y="3508375"/>
                    </a:cubicBezTo>
                    <a:cubicBezTo>
                      <a:pt x="784581" y="3508375"/>
                      <a:pt x="0" y="2719085"/>
                      <a:pt x="0" y="1756076"/>
                    </a:cubicBezTo>
                    <a:cubicBezTo>
                      <a:pt x="0" y="789290"/>
                      <a:pt x="784581" y="0"/>
                      <a:pt x="1750219" y="0"/>
                    </a:cubicBezTo>
                    <a:close/>
                  </a:path>
                </a:pathLst>
              </a:custGeom>
              <a:solidFill>
                <a:schemeClr val="bg1"/>
              </a:solidFill>
              <a:ln>
                <a:noFill/>
              </a:ln>
            </p:spPr>
            <p:txBody>
              <a:bodyPr vert="horz" wrap="square" lIns="137160" tIns="68580" rIns="137160" bIns="68580" numCol="1" anchor="t" anchorCtr="0" compatLnSpc="1">
                <a:prstTxWarp prst="textNoShape">
                  <a:avLst/>
                </a:prstTxWarp>
                <a:noAutofit/>
              </a:bodyPr>
              <a:lstStyle/>
              <a:p>
                <a:endParaRPr lang="en-US" sz="4050"/>
              </a:p>
            </p:txBody>
          </p:sp>
        </p:grpSp>
        <p:grpSp>
          <p:nvGrpSpPr>
            <p:cNvPr id="62" name="Group 61">
              <a:extLst>
                <a:ext uri="{FF2B5EF4-FFF2-40B4-BE49-F238E27FC236}">
                  <a16:creationId xmlns:a16="http://schemas.microsoft.com/office/drawing/2014/main" id="{A6E02DA0-3AD1-47F2-AA77-AACC9614675E}"/>
                </a:ext>
              </a:extLst>
            </p:cNvPr>
            <p:cNvGrpSpPr/>
            <p:nvPr/>
          </p:nvGrpSpPr>
          <p:grpSpPr>
            <a:xfrm>
              <a:off x="9695578" y="8059267"/>
              <a:ext cx="5820170" cy="1409012"/>
              <a:chOff x="7577149" y="1343392"/>
              <a:chExt cx="3920583" cy="939341"/>
            </a:xfrm>
          </p:grpSpPr>
          <p:sp>
            <p:nvSpPr>
              <p:cNvPr id="63" name="TextBox 62">
                <a:extLst>
                  <a:ext uri="{FF2B5EF4-FFF2-40B4-BE49-F238E27FC236}">
                    <a16:creationId xmlns:a16="http://schemas.microsoft.com/office/drawing/2014/main" id="{48F628DF-02B9-4CDA-8D0E-F3DF07B22552}"/>
                  </a:ext>
                </a:extLst>
              </p:cNvPr>
              <p:cNvSpPr txBox="1"/>
              <p:nvPr/>
            </p:nvSpPr>
            <p:spPr>
              <a:xfrm>
                <a:off x="7577149" y="1343392"/>
                <a:ext cx="3920583" cy="369332"/>
              </a:xfrm>
              <a:prstGeom prst="rect">
                <a:avLst/>
              </a:prstGeom>
              <a:noFill/>
            </p:spPr>
            <p:txBody>
              <a:bodyPr wrap="square" rtlCol="0">
                <a:spAutoFit/>
              </a:bodyPr>
              <a:lstStyle/>
              <a:p>
                <a:pPr algn="l"/>
                <a:r>
                  <a:rPr lang="en-US" sz="3000" b="1" dirty="0">
                    <a:solidFill>
                      <a:schemeClr val="accent5"/>
                    </a:solidFill>
                    <a:latin typeface="Arial" panose="020B0604020202020204" pitchFamily="34" charset="0"/>
                    <a:ea typeface="Open Sans" panose="020B0606030504020204" pitchFamily="34" charset="0"/>
                    <a:cs typeface="Arial" panose="020B0604020202020204" pitchFamily="34" charset="0"/>
                  </a:rPr>
                  <a:t>Questions &amp; Discussions</a:t>
                </a:r>
              </a:p>
            </p:txBody>
          </p:sp>
          <p:sp>
            <p:nvSpPr>
              <p:cNvPr id="64" name="Subtitle 6">
                <a:extLst>
                  <a:ext uri="{FF2B5EF4-FFF2-40B4-BE49-F238E27FC236}">
                    <a16:creationId xmlns:a16="http://schemas.microsoft.com/office/drawing/2014/main" id="{C203C3F4-3DEF-4D55-9E02-6E37A64AD4FB}"/>
                  </a:ext>
                </a:extLst>
              </p:cNvPr>
              <p:cNvSpPr txBox="1">
                <a:spLocks/>
              </p:cNvSpPr>
              <p:nvPr/>
            </p:nvSpPr>
            <p:spPr>
              <a:xfrm>
                <a:off x="7577149" y="1638702"/>
                <a:ext cx="3920583" cy="644031"/>
              </a:xfrm>
              <a:prstGeom prst="rect">
                <a:avLst/>
              </a:prstGeom>
            </p:spPr>
            <p:txBody>
              <a:bodyPr vert="horz" lIns="137160" tIns="68580" rIns="137160" bIns="68580" numCol="1" spcCol="365760" rtlCol="0" anchor="t">
                <a:noAutofit/>
              </a:bodyPr>
              <a:lstStyle>
                <a:lvl1pPr marL="0" indent="0" algn="ctr" defTabSz="914400" rtl="0" eaLnBrk="1" latinLnBrk="0" hangingPunct="1">
                  <a:lnSpc>
                    <a:spcPct val="90000"/>
                  </a:lnSpc>
                  <a:spcBef>
                    <a:spcPts val="1000"/>
                  </a:spcBef>
                  <a:buFont typeface="Arial"/>
                  <a:buNone/>
                  <a:defRPr sz="1200" b="0" i="0" kern="1200">
                    <a:solidFill>
                      <a:schemeClr val="accent1"/>
                    </a:solidFill>
                    <a:latin typeface="Montserrat Light" charset="0"/>
                    <a:ea typeface="Montserrat Light" charset="0"/>
                    <a:cs typeface="Montserrat Light" charset="0"/>
                  </a:defRPr>
                </a:lvl1pPr>
                <a:lvl2pPr marL="457200" indent="0" algn="ctr" defTabSz="914400" rtl="0" eaLnBrk="1" latinLnBrk="0" hangingPunct="1">
                  <a:lnSpc>
                    <a:spcPct val="90000"/>
                  </a:lnSpc>
                  <a:spcBef>
                    <a:spcPts val="500"/>
                  </a:spcBef>
                  <a:buFont typeface="Arial"/>
                  <a:buNone/>
                  <a:defRPr sz="2000" b="0" i="0" kern="1200">
                    <a:solidFill>
                      <a:schemeClr val="tx1"/>
                    </a:solidFill>
                    <a:latin typeface="Montserrat Light" charset="0"/>
                    <a:ea typeface="Montserrat Light" charset="0"/>
                    <a:cs typeface="Montserrat Light" charset="0"/>
                  </a:defRPr>
                </a:lvl2pPr>
                <a:lvl3pPr marL="914400" indent="0" algn="ctr" defTabSz="914400" rtl="0" eaLnBrk="1" latinLnBrk="0" hangingPunct="1">
                  <a:lnSpc>
                    <a:spcPct val="90000"/>
                  </a:lnSpc>
                  <a:spcBef>
                    <a:spcPts val="500"/>
                  </a:spcBef>
                  <a:buFont typeface="Arial"/>
                  <a:buNone/>
                  <a:defRPr sz="1800" b="0" i="0" kern="1200">
                    <a:solidFill>
                      <a:schemeClr val="tx1"/>
                    </a:solidFill>
                    <a:latin typeface="Montserrat Light" charset="0"/>
                    <a:ea typeface="Montserrat Light" charset="0"/>
                    <a:cs typeface="Montserrat Light" charset="0"/>
                  </a:defRPr>
                </a:lvl3pPr>
                <a:lvl4pPr marL="13716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4pPr>
                <a:lvl5pPr marL="1828800" indent="0" algn="ctr" defTabSz="914400" rtl="0" eaLnBrk="1" latinLnBrk="0" hangingPunct="1">
                  <a:lnSpc>
                    <a:spcPct val="90000"/>
                  </a:lnSpc>
                  <a:spcBef>
                    <a:spcPts val="500"/>
                  </a:spcBef>
                  <a:buFont typeface="Arial"/>
                  <a:buNone/>
                  <a:defRPr sz="1600" b="0" i="0" kern="1200">
                    <a:solidFill>
                      <a:schemeClr val="tx1"/>
                    </a:solidFill>
                    <a:latin typeface="Montserrat Light" charset="0"/>
                    <a:ea typeface="Montserrat Light" charset="0"/>
                    <a:cs typeface="Montserrat Light"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lnSpc>
                    <a:spcPts val="3300"/>
                  </a:lnSpc>
                  <a:spcBef>
                    <a:spcPts val="0"/>
                  </a:spcBef>
                </a:pPr>
                <a:r>
                  <a:rPr lang="en-US" sz="2250" dirty="0">
                    <a:solidFill>
                      <a:schemeClr val="tx2">
                        <a:lumMod val="75000"/>
                        <a:lumOff val="25000"/>
                      </a:schemeClr>
                    </a:solidFill>
                    <a:latin typeface="Arial" panose="020B0604020202020204" pitchFamily="34" charset="0"/>
                    <a:cs typeface="Arial" panose="020B0604020202020204" pitchFamily="34" charset="0"/>
                  </a:rPr>
                  <a:t>Open forum on RiskMAP</a:t>
                </a:r>
              </a:p>
            </p:txBody>
          </p:sp>
        </p:grpSp>
      </p:grpSp>
      <p:sp>
        <p:nvSpPr>
          <p:cNvPr id="70" name="Title 110">
            <a:extLst>
              <a:ext uri="{FF2B5EF4-FFF2-40B4-BE49-F238E27FC236}">
                <a16:creationId xmlns:a16="http://schemas.microsoft.com/office/drawing/2014/main" id="{FBC007A7-A80B-4462-8D22-3A0848460B41}"/>
              </a:ext>
            </a:extLst>
          </p:cNvPr>
          <p:cNvSpPr txBox="1">
            <a:spLocks/>
          </p:cNvSpPr>
          <p:nvPr/>
        </p:nvSpPr>
        <p:spPr>
          <a:xfrm>
            <a:off x="902437" y="225996"/>
            <a:ext cx="15587663" cy="808388"/>
          </a:xfrm>
          <a:prstGeom prst="rect">
            <a:avLst/>
          </a:prstGeom>
        </p:spPr>
        <p:txBody>
          <a:bodyPr>
            <a:noAutofit/>
          </a:bodyPr>
          <a:lstStyle>
            <a:lvl1pPr algn="ctr" defTabSz="914400" rtl="0" eaLnBrk="1" latinLnBrk="0" hangingPunct="1">
              <a:lnSpc>
                <a:spcPct val="90000"/>
              </a:lnSpc>
              <a:spcBef>
                <a:spcPct val="0"/>
              </a:spcBef>
              <a:buNone/>
              <a:defRPr sz="3200" kern="1200">
                <a:solidFill>
                  <a:schemeClr val="tx1"/>
                </a:solidFill>
                <a:latin typeface="Arial Black" panose="020B0A04020102020204" pitchFamily="34" charset="0"/>
                <a:ea typeface="+mj-ea"/>
                <a:cs typeface="Arial" panose="020B0604020202020204" pitchFamily="34" charset="0"/>
              </a:defRPr>
            </a:lvl1pPr>
          </a:lstStyle>
          <a:p>
            <a:pPr algn="l"/>
            <a:r>
              <a:rPr lang="en-US" sz="6000" b="1" i="1" dirty="0">
                <a:solidFill>
                  <a:schemeClr val="accent1"/>
                </a:solidFill>
                <a:latin typeface="Arial" panose="020B0604020202020204" pitchFamily="34" charset="0"/>
              </a:rPr>
              <a:t>Agenda</a:t>
            </a:r>
            <a:endParaRPr lang="en-US" sz="6000" b="1" i="1" dirty="0">
              <a:solidFill>
                <a:schemeClr val="accent3"/>
              </a:solidFill>
              <a:latin typeface="Arial" panose="020B0604020202020204" pitchFamily="34" charset="0"/>
            </a:endParaRPr>
          </a:p>
        </p:txBody>
      </p:sp>
      <p:pic>
        <p:nvPicPr>
          <p:cNvPr id="85" name="Picture 84">
            <a:extLst>
              <a:ext uri="{FF2B5EF4-FFF2-40B4-BE49-F238E27FC236}">
                <a16:creationId xmlns:a16="http://schemas.microsoft.com/office/drawing/2014/main" id="{3403C25E-F912-4EA5-9143-D4112BF75CEF}"/>
              </a:ext>
            </a:extLst>
          </p:cNvPr>
          <p:cNvPicPr>
            <a:picLocks noChangeAspect="1"/>
          </p:cNvPicPr>
          <p:nvPr/>
        </p:nvPicPr>
        <p:blipFill rotWithShape="1">
          <a:blip r:embed="rId4"/>
          <a:srcRect t="96276"/>
          <a:stretch/>
        </p:blipFill>
        <p:spPr>
          <a:xfrm>
            <a:off x="0" y="9895569"/>
            <a:ext cx="18288000" cy="382398"/>
          </a:xfrm>
          <a:prstGeom prst="rect">
            <a:avLst/>
          </a:prstGeom>
        </p:spPr>
      </p:pic>
    </p:spTree>
    <p:extLst>
      <p:ext uri="{BB962C8B-B14F-4D97-AF65-F5344CB8AC3E}">
        <p14:creationId xmlns:p14="http://schemas.microsoft.com/office/powerpoint/2010/main" val="3605080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41" name="Rectangle 4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2"/>
            <a:ext cx="18287997" cy="2386113"/>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43" name="Rectangle 4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5" y="0"/>
            <a:ext cx="12172959" cy="2386113"/>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45" name="Rectangle 4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172949" y="-2"/>
            <a:ext cx="6115047" cy="2386113"/>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47" name="Rectangle 4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025" y="-1"/>
            <a:ext cx="17598969" cy="2396150"/>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2" name="Title 1">
            <a:extLst>
              <a:ext uri="{FF2B5EF4-FFF2-40B4-BE49-F238E27FC236}">
                <a16:creationId xmlns:a16="http://schemas.microsoft.com/office/drawing/2014/main" id="{2C3F585A-F87E-A844-B85B-7836AEC0BB8D}"/>
              </a:ext>
            </a:extLst>
          </p:cNvPr>
          <p:cNvSpPr>
            <a:spLocks noGrp="1"/>
          </p:cNvSpPr>
          <p:nvPr>
            <p:ph type="title"/>
          </p:nvPr>
        </p:nvSpPr>
        <p:spPr>
          <a:xfrm>
            <a:off x="907022" y="388019"/>
            <a:ext cx="12548374" cy="1550504"/>
          </a:xfrm>
        </p:spPr>
        <p:txBody>
          <a:bodyPr vert="horz" lIns="137160" tIns="68580" rIns="137160" bIns="68580" rtlCol="0" anchor="ctr">
            <a:normAutofit fontScale="90000"/>
          </a:bodyPr>
          <a:lstStyle/>
          <a:p>
            <a:pPr algn="l"/>
            <a:r>
              <a:rPr lang="en-US" sz="6000" dirty="0">
                <a:solidFill>
                  <a:srgbClr val="FFFFFF"/>
                </a:solidFill>
              </a:rPr>
              <a:t>The Intersection of Risk, Cost, &amp; Schedule</a:t>
            </a:r>
          </a:p>
        </p:txBody>
      </p:sp>
      <p:sp>
        <p:nvSpPr>
          <p:cNvPr id="10" name="Content Placeholder 9">
            <a:extLst>
              <a:ext uri="{FF2B5EF4-FFF2-40B4-BE49-F238E27FC236}">
                <a16:creationId xmlns:a16="http://schemas.microsoft.com/office/drawing/2014/main" id="{DD1F3718-31D9-4EE8-BCF6-4FB0E93DD743}"/>
              </a:ext>
            </a:extLst>
          </p:cNvPr>
          <p:cNvSpPr>
            <a:spLocks noGrp="1"/>
          </p:cNvSpPr>
          <p:nvPr>
            <p:ph idx="1"/>
          </p:nvPr>
        </p:nvSpPr>
        <p:spPr>
          <a:xfrm>
            <a:off x="121483" y="2648514"/>
            <a:ext cx="11488991" cy="6774441"/>
          </a:xfrm>
        </p:spPr>
        <p:txBody>
          <a:bodyPr>
            <a:normAutofit/>
          </a:bodyPr>
          <a:lstStyle/>
          <a:p>
            <a:pPr marL="685800" indent="-592932">
              <a:lnSpc>
                <a:spcPct val="100000"/>
              </a:lnSpc>
              <a:buClr>
                <a:schemeClr val="accent1">
                  <a:lumMod val="50000"/>
                </a:schemeClr>
              </a:buClr>
              <a:buFont typeface="Wingdings" panose="05000000000000000000" pitchFamily="2" charset="2"/>
              <a:buChar char="Ø"/>
            </a:pPr>
            <a:r>
              <a:rPr lang="en-US" dirty="0"/>
              <a:t>A perfect schedule and budget only exists until reality hits. </a:t>
            </a:r>
            <a:r>
              <a:rPr lang="en-US" b="1" dirty="0"/>
              <a:t>What is "reality"?</a:t>
            </a:r>
            <a:r>
              <a:rPr lang="en-US" dirty="0"/>
              <a:t> It's risk.</a:t>
            </a:r>
          </a:p>
          <a:p>
            <a:pPr marL="685800" indent="-592932">
              <a:lnSpc>
                <a:spcPct val="100000"/>
              </a:lnSpc>
              <a:buClr>
                <a:schemeClr val="accent1">
                  <a:lumMod val="50000"/>
                </a:schemeClr>
              </a:buClr>
              <a:buFont typeface="Wingdings" panose="05000000000000000000" pitchFamily="2" charset="2"/>
              <a:buChar char="Ø"/>
            </a:pPr>
            <a:r>
              <a:rPr lang="en-US" dirty="0"/>
              <a:t>Risk managers, schedulers, and cost analysts </a:t>
            </a:r>
            <a:r>
              <a:rPr lang="en-US" b="1" dirty="0"/>
              <a:t>often work in silos</a:t>
            </a:r>
            <a:r>
              <a:rPr lang="en-US" dirty="0"/>
              <a:t>. Risks are tracked in one place, while the impacts are felt in the Master Schedule and the budget.</a:t>
            </a:r>
          </a:p>
          <a:p>
            <a:pPr marL="685800" indent="-592932">
              <a:lnSpc>
                <a:spcPct val="100000"/>
              </a:lnSpc>
              <a:buClr>
                <a:schemeClr val="accent1">
                  <a:lumMod val="50000"/>
                </a:schemeClr>
              </a:buClr>
              <a:buFont typeface="Wingdings" panose="05000000000000000000" pitchFamily="2" charset="2"/>
              <a:buChar char="Ø"/>
            </a:pPr>
            <a:r>
              <a:rPr lang="en-US" dirty="0"/>
              <a:t>Transforming raw risk data into actionable insight is the key to protecting the critical path and cost baselines. </a:t>
            </a:r>
          </a:p>
        </p:txBody>
      </p:sp>
      <p:pic>
        <p:nvPicPr>
          <p:cNvPr id="38" name="Picture 37">
            <a:extLst>
              <a:ext uri="{FF2B5EF4-FFF2-40B4-BE49-F238E27FC236}">
                <a16:creationId xmlns:a16="http://schemas.microsoft.com/office/drawing/2014/main" id="{79C70790-C8C9-4E2F-9FBD-8B23F38B23E0}"/>
              </a:ext>
            </a:extLst>
          </p:cNvPr>
          <p:cNvPicPr>
            <a:picLocks noChangeAspect="1"/>
          </p:cNvPicPr>
          <p:nvPr/>
        </p:nvPicPr>
        <p:blipFill>
          <a:blip r:embed="rId3"/>
          <a:stretch>
            <a:fillRect/>
          </a:stretch>
        </p:blipFill>
        <p:spPr>
          <a:xfrm>
            <a:off x="-12584" y="9870548"/>
            <a:ext cx="18310860" cy="407120"/>
          </a:xfrm>
          <a:prstGeom prst="rect">
            <a:avLst/>
          </a:prstGeom>
        </p:spPr>
      </p:pic>
      <p:sp>
        <p:nvSpPr>
          <p:cNvPr id="6" name="Date Placeholder 5">
            <a:extLst>
              <a:ext uri="{FF2B5EF4-FFF2-40B4-BE49-F238E27FC236}">
                <a16:creationId xmlns:a16="http://schemas.microsoft.com/office/drawing/2014/main" id="{184D0B74-5EE9-6F43-9758-1DD0DC392E3E}"/>
              </a:ext>
            </a:extLst>
          </p:cNvPr>
          <p:cNvSpPr>
            <a:spLocks noGrp="1"/>
          </p:cNvSpPr>
          <p:nvPr>
            <p:ph type="dt" sz="half" idx="10"/>
          </p:nvPr>
        </p:nvSpPr>
        <p:spPr>
          <a:xfrm>
            <a:off x="13455396" y="9796748"/>
            <a:ext cx="4114800" cy="547688"/>
          </a:xfrm>
        </p:spPr>
        <p:txBody>
          <a:bodyPr vert="horz" lIns="137160" tIns="68580" rIns="137160" bIns="68580" rtlCol="0" anchor="ctr">
            <a:normAutofit/>
          </a:bodyPr>
          <a:lstStyle/>
          <a:p>
            <a:pPr algn="r" defTabSz="1371600">
              <a:spcAft>
                <a:spcPts val="900"/>
              </a:spcAft>
            </a:pPr>
            <a:fld id="{6E7F485A-8AF2-AB42-B34C-F66AFFB57086}" type="datetime1">
              <a:rPr lang="en-US" sz="1650">
                <a:solidFill>
                  <a:prstClr val="white"/>
                </a:solidFill>
                <a:latin typeface="Calibri" panose="020F0502020204030204"/>
              </a:rPr>
              <a:pPr algn="r" defTabSz="1371600">
                <a:spcAft>
                  <a:spcPts val="900"/>
                </a:spcAft>
              </a:pPr>
              <a:t>8/17/2026</a:t>
            </a:fld>
            <a:endParaRPr lang="en-US" sz="1650" dirty="0">
              <a:solidFill>
                <a:prstClr val="white"/>
              </a:solidFill>
              <a:latin typeface="Calibri" panose="020F0502020204030204"/>
            </a:endParaRPr>
          </a:p>
        </p:txBody>
      </p:sp>
      <p:sp>
        <p:nvSpPr>
          <p:cNvPr id="7" name="Slide Number Placeholder 6">
            <a:extLst>
              <a:ext uri="{FF2B5EF4-FFF2-40B4-BE49-F238E27FC236}">
                <a16:creationId xmlns:a16="http://schemas.microsoft.com/office/drawing/2014/main" id="{410C061B-B464-3F48-B37B-5056A0FA08BC}"/>
              </a:ext>
            </a:extLst>
          </p:cNvPr>
          <p:cNvSpPr>
            <a:spLocks noGrp="1"/>
          </p:cNvSpPr>
          <p:nvPr>
            <p:ph type="sldNum" sz="quarter" idx="12"/>
          </p:nvPr>
        </p:nvSpPr>
        <p:spPr>
          <a:xfrm>
            <a:off x="17556480" y="9796748"/>
            <a:ext cx="672084" cy="547688"/>
          </a:xfrm>
        </p:spPr>
        <p:txBody>
          <a:bodyPr vert="horz" lIns="137160" tIns="68580" rIns="137160" bIns="68580" rtlCol="0" anchor="ctr">
            <a:normAutofit/>
          </a:bodyPr>
          <a:lstStyle/>
          <a:p>
            <a:pPr defTabSz="1371600">
              <a:spcAft>
                <a:spcPts val="900"/>
              </a:spcAft>
            </a:pPr>
            <a:fld id="{869FC607-2D29-5E4F-BC9D-5014249E18D8}" type="slidenum">
              <a:rPr lang="en-US" sz="1650">
                <a:solidFill>
                  <a:prstClr val="white"/>
                </a:solidFill>
                <a:latin typeface="Calibri" panose="020F0502020204030204"/>
              </a:rPr>
              <a:pPr defTabSz="1371600">
                <a:spcAft>
                  <a:spcPts val="900"/>
                </a:spcAft>
              </a:pPr>
              <a:t>3</a:t>
            </a:fld>
            <a:endParaRPr lang="en-US" sz="1650">
              <a:solidFill>
                <a:prstClr val="white"/>
              </a:solidFill>
              <a:latin typeface="Calibri" panose="020F0502020204030204"/>
            </a:endParaRPr>
          </a:p>
        </p:txBody>
      </p:sp>
      <p:pic>
        <p:nvPicPr>
          <p:cNvPr id="13" name="Picture 12" descr="Icon&#10;&#10;Description automatically generated">
            <a:extLst>
              <a:ext uri="{FF2B5EF4-FFF2-40B4-BE49-F238E27FC236}">
                <a16:creationId xmlns:a16="http://schemas.microsoft.com/office/drawing/2014/main" id="{A6DAF556-FA71-4F9C-A22D-95265F7D9250}"/>
              </a:ext>
            </a:extLst>
          </p:cNvPr>
          <p:cNvPicPr>
            <a:picLocks noChangeAspect="1"/>
          </p:cNvPicPr>
          <p:nvPr/>
        </p:nvPicPr>
        <p:blipFill>
          <a:blip r:embed="rId4"/>
          <a:stretch>
            <a:fillRect/>
          </a:stretch>
        </p:blipFill>
        <p:spPr>
          <a:xfrm>
            <a:off x="15559560" y="421449"/>
            <a:ext cx="1681692" cy="1517074"/>
          </a:xfrm>
          <a:prstGeom prst="rect">
            <a:avLst/>
          </a:prstGeom>
        </p:spPr>
      </p:pic>
      <p:pic>
        <p:nvPicPr>
          <p:cNvPr id="20" name="Picture 19" descr="Shape, arrow&#10;&#10;Description automatically generated">
            <a:extLst>
              <a:ext uri="{FF2B5EF4-FFF2-40B4-BE49-F238E27FC236}">
                <a16:creationId xmlns:a16="http://schemas.microsoft.com/office/drawing/2014/main" id="{5BD11BFD-BA5C-4975-A0D6-96E86CB19349}"/>
              </a:ext>
            </a:extLst>
          </p:cNvPr>
          <p:cNvPicPr>
            <a:picLocks noChangeAspect="1"/>
          </p:cNvPicPr>
          <p:nvPr/>
        </p:nvPicPr>
        <p:blipFill>
          <a:blip r:embed="rId5"/>
          <a:stretch>
            <a:fillRect/>
          </a:stretch>
        </p:blipFill>
        <p:spPr>
          <a:xfrm>
            <a:off x="10086538" y="1836306"/>
            <a:ext cx="8841881" cy="7736646"/>
          </a:xfrm>
          <a:prstGeom prst="rect">
            <a:avLst/>
          </a:prstGeom>
        </p:spPr>
      </p:pic>
    </p:spTree>
    <p:extLst>
      <p:ext uri="{BB962C8B-B14F-4D97-AF65-F5344CB8AC3E}">
        <p14:creationId xmlns:p14="http://schemas.microsoft.com/office/powerpoint/2010/main" val="2808281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41" name="Rectangle 4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2"/>
            <a:ext cx="18287997" cy="2386113"/>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43" name="Rectangle 4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5" y="0"/>
            <a:ext cx="12172959" cy="2386113"/>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45" name="Rectangle 4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172949" y="-2"/>
            <a:ext cx="6115047" cy="2386113"/>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47" name="Rectangle 4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025" y="-1"/>
            <a:ext cx="17598969" cy="2396150"/>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2" name="Title 1">
            <a:extLst>
              <a:ext uri="{FF2B5EF4-FFF2-40B4-BE49-F238E27FC236}">
                <a16:creationId xmlns:a16="http://schemas.microsoft.com/office/drawing/2014/main" id="{2C3F585A-F87E-A844-B85B-7836AEC0BB8D}"/>
              </a:ext>
            </a:extLst>
          </p:cNvPr>
          <p:cNvSpPr>
            <a:spLocks noGrp="1"/>
          </p:cNvSpPr>
          <p:nvPr>
            <p:ph type="title"/>
          </p:nvPr>
        </p:nvSpPr>
        <p:spPr>
          <a:xfrm>
            <a:off x="1005272" y="406123"/>
            <a:ext cx="10105274" cy="1550504"/>
          </a:xfrm>
        </p:spPr>
        <p:txBody>
          <a:bodyPr vert="horz" lIns="137160" tIns="68580" rIns="137160" bIns="68580" rtlCol="0" anchor="ctr">
            <a:normAutofit/>
          </a:bodyPr>
          <a:lstStyle/>
          <a:p>
            <a:pPr algn="l"/>
            <a:r>
              <a:rPr lang="en-US" sz="6000" dirty="0">
                <a:solidFill>
                  <a:srgbClr val="FFFFFF"/>
                </a:solidFill>
              </a:rPr>
              <a:t>What Is RiskMAP?</a:t>
            </a:r>
          </a:p>
        </p:txBody>
      </p:sp>
      <p:sp>
        <p:nvSpPr>
          <p:cNvPr id="10" name="Content Placeholder 9">
            <a:extLst>
              <a:ext uri="{FF2B5EF4-FFF2-40B4-BE49-F238E27FC236}">
                <a16:creationId xmlns:a16="http://schemas.microsoft.com/office/drawing/2014/main" id="{DD1F3718-31D9-4EE8-BCF6-4FB0E93DD743}"/>
              </a:ext>
            </a:extLst>
          </p:cNvPr>
          <p:cNvSpPr>
            <a:spLocks noGrp="1"/>
          </p:cNvSpPr>
          <p:nvPr>
            <p:ph idx="1"/>
          </p:nvPr>
        </p:nvSpPr>
        <p:spPr>
          <a:xfrm>
            <a:off x="689019" y="2362749"/>
            <a:ext cx="16660512" cy="7394900"/>
          </a:xfrm>
        </p:spPr>
        <p:txBody>
          <a:bodyPr>
            <a:normAutofit fontScale="92500"/>
          </a:bodyPr>
          <a:lstStyle/>
          <a:p>
            <a:pPr marL="92868" indent="0">
              <a:lnSpc>
                <a:spcPct val="100000"/>
              </a:lnSpc>
              <a:spcBef>
                <a:spcPts val="0"/>
              </a:spcBef>
              <a:spcAft>
                <a:spcPts val="1800"/>
              </a:spcAft>
              <a:buClr>
                <a:schemeClr val="accent1">
                  <a:lumMod val="50000"/>
                </a:schemeClr>
              </a:buClr>
              <a:buNone/>
            </a:pPr>
            <a:r>
              <a:rPr lang="en-US" sz="4800" b="1" dirty="0"/>
              <a:t>The Before:</a:t>
            </a:r>
          </a:p>
          <a:p>
            <a:pPr marL="1204913" indent="-592138">
              <a:lnSpc>
                <a:spcPct val="100000"/>
              </a:lnSpc>
              <a:spcBef>
                <a:spcPts val="0"/>
              </a:spcBef>
              <a:spcAft>
                <a:spcPts val="1800"/>
              </a:spcAft>
              <a:buClr>
                <a:schemeClr val="accent1">
                  <a:lumMod val="50000"/>
                </a:schemeClr>
              </a:buClr>
              <a:buFont typeface="Wingdings" panose="05000000000000000000" pitchFamily="2" charset="2"/>
              <a:buChar char="Ø"/>
            </a:pPr>
            <a:r>
              <a:rPr lang="en-US" dirty="0"/>
              <a:t>No centralized repository for capturing or managing risks.</a:t>
            </a:r>
          </a:p>
          <a:p>
            <a:pPr marL="1204913" indent="-592138">
              <a:lnSpc>
                <a:spcPct val="100000"/>
              </a:lnSpc>
              <a:spcBef>
                <a:spcPts val="0"/>
              </a:spcBef>
              <a:spcAft>
                <a:spcPts val="1800"/>
              </a:spcAft>
              <a:buClr>
                <a:schemeClr val="accent1">
                  <a:lumMod val="50000"/>
                </a:schemeClr>
              </a:buClr>
              <a:buFont typeface="Wingdings" panose="05000000000000000000" pitchFamily="2" charset="2"/>
              <a:buChar char="Ø"/>
            </a:pPr>
            <a:r>
              <a:rPr lang="en-US" dirty="0"/>
              <a:t>Data trapped in static formats (Excel at best, PowerPoint at worst).</a:t>
            </a:r>
          </a:p>
          <a:p>
            <a:pPr marL="1204913" indent="-592138">
              <a:lnSpc>
                <a:spcPct val="100000"/>
              </a:lnSpc>
              <a:spcBef>
                <a:spcPts val="0"/>
              </a:spcBef>
              <a:spcAft>
                <a:spcPts val="1800"/>
              </a:spcAft>
              <a:buClr>
                <a:schemeClr val="accent1">
                  <a:lumMod val="50000"/>
                </a:schemeClr>
              </a:buClr>
              <a:buFont typeface="Wingdings" panose="05000000000000000000" pitchFamily="2" charset="2"/>
              <a:buChar char="Ø"/>
            </a:pPr>
            <a:r>
              <a:rPr lang="en-US" b="1" dirty="0"/>
              <a:t>Result:</a:t>
            </a:r>
            <a:r>
              <a:rPr lang="en-US" dirty="0"/>
              <a:t> Poor visibility, version control nightmares, and data that cannot be easily analyzed or modeled.</a:t>
            </a:r>
          </a:p>
          <a:p>
            <a:pPr marL="92868" indent="0">
              <a:lnSpc>
                <a:spcPct val="100000"/>
              </a:lnSpc>
              <a:spcBef>
                <a:spcPts val="0"/>
              </a:spcBef>
              <a:spcAft>
                <a:spcPts val="1800"/>
              </a:spcAft>
              <a:buClr>
                <a:schemeClr val="accent1">
                  <a:lumMod val="50000"/>
                </a:schemeClr>
              </a:buClr>
              <a:buNone/>
            </a:pPr>
            <a:r>
              <a:rPr lang="en-US" sz="4800" b="1" dirty="0"/>
              <a:t>The Solution:</a:t>
            </a:r>
          </a:p>
          <a:p>
            <a:pPr marL="1257300" indent="-592138">
              <a:lnSpc>
                <a:spcPct val="100000"/>
              </a:lnSpc>
              <a:spcBef>
                <a:spcPts val="0"/>
              </a:spcBef>
              <a:spcAft>
                <a:spcPts val="1800"/>
              </a:spcAft>
              <a:buClr>
                <a:schemeClr val="accent1">
                  <a:lumMod val="50000"/>
                </a:schemeClr>
              </a:buClr>
              <a:buFont typeface="Wingdings" panose="05000000000000000000" pitchFamily="2" charset="2"/>
              <a:buChar char="Ø"/>
            </a:pPr>
            <a:r>
              <a:rPr lang="en-US" dirty="0"/>
              <a:t>A single, centralized application for all risk management.</a:t>
            </a:r>
          </a:p>
          <a:p>
            <a:pPr marL="1257300" indent="-592138">
              <a:lnSpc>
                <a:spcPct val="100000"/>
              </a:lnSpc>
              <a:spcBef>
                <a:spcPts val="0"/>
              </a:spcBef>
              <a:spcAft>
                <a:spcPts val="1800"/>
              </a:spcAft>
              <a:buClr>
                <a:schemeClr val="accent1">
                  <a:lumMod val="50000"/>
                </a:schemeClr>
              </a:buClr>
              <a:buFont typeface="Wingdings" panose="05000000000000000000" pitchFamily="2" charset="2"/>
              <a:buChar char="Ø"/>
            </a:pPr>
            <a:r>
              <a:rPr lang="en-US" dirty="0"/>
              <a:t>Standardized data entry and consistent risk scoring.</a:t>
            </a:r>
          </a:p>
          <a:p>
            <a:pPr marL="1257300" indent="-592138">
              <a:lnSpc>
                <a:spcPct val="100000"/>
              </a:lnSpc>
              <a:spcBef>
                <a:spcPts val="0"/>
              </a:spcBef>
              <a:spcAft>
                <a:spcPts val="1800"/>
              </a:spcAft>
              <a:buClr>
                <a:schemeClr val="accent1">
                  <a:lumMod val="50000"/>
                </a:schemeClr>
              </a:buClr>
              <a:buFont typeface="Wingdings" panose="05000000000000000000" pitchFamily="2" charset="2"/>
              <a:buChar char="Ø"/>
            </a:pPr>
            <a:r>
              <a:rPr lang="en-US" b="1" dirty="0"/>
              <a:t>Result:</a:t>
            </a:r>
            <a:r>
              <a:rPr lang="en-US" dirty="0"/>
              <a:t> Visibility and structured data ready for analysis and dashboards.</a:t>
            </a:r>
          </a:p>
        </p:txBody>
      </p:sp>
      <p:pic>
        <p:nvPicPr>
          <p:cNvPr id="38" name="Picture 37">
            <a:extLst>
              <a:ext uri="{FF2B5EF4-FFF2-40B4-BE49-F238E27FC236}">
                <a16:creationId xmlns:a16="http://schemas.microsoft.com/office/drawing/2014/main" id="{79C70790-C8C9-4E2F-9FBD-8B23F38B23E0}"/>
              </a:ext>
            </a:extLst>
          </p:cNvPr>
          <p:cNvPicPr>
            <a:picLocks noChangeAspect="1"/>
          </p:cNvPicPr>
          <p:nvPr/>
        </p:nvPicPr>
        <p:blipFill>
          <a:blip r:embed="rId3"/>
          <a:stretch>
            <a:fillRect/>
          </a:stretch>
        </p:blipFill>
        <p:spPr>
          <a:xfrm>
            <a:off x="-12584" y="9926446"/>
            <a:ext cx="18310860" cy="407120"/>
          </a:xfrm>
          <a:prstGeom prst="rect">
            <a:avLst/>
          </a:prstGeom>
        </p:spPr>
      </p:pic>
      <p:sp>
        <p:nvSpPr>
          <p:cNvPr id="6" name="Date Placeholder 5">
            <a:extLst>
              <a:ext uri="{FF2B5EF4-FFF2-40B4-BE49-F238E27FC236}">
                <a16:creationId xmlns:a16="http://schemas.microsoft.com/office/drawing/2014/main" id="{184D0B74-5EE9-6F43-9758-1DD0DC392E3E}"/>
              </a:ext>
            </a:extLst>
          </p:cNvPr>
          <p:cNvSpPr>
            <a:spLocks noGrp="1"/>
          </p:cNvSpPr>
          <p:nvPr>
            <p:ph type="dt" sz="half" idx="10"/>
          </p:nvPr>
        </p:nvSpPr>
        <p:spPr>
          <a:xfrm>
            <a:off x="13455396" y="9855740"/>
            <a:ext cx="4114800" cy="547688"/>
          </a:xfrm>
        </p:spPr>
        <p:txBody>
          <a:bodyPr vert="horz" lIns="137160" tIns="68580" rIns="137160" bIns="68580" rtlCol="0" anchor="ctr">
            <a:normAutofit/>
          </a:bodyPr>
          <a:lstStyle/>
          <a:p>
            <a:pPr algn="r" defTabSz="1371600">
              <a:spcAft>
                <a:spcPts val="900"/>
              </a:spcAft>
            </a:pPr>
            <a:fld id="{6E7F485A-8AF2-AB42-B34C-F66AFFB57086}" type="datetime1">
              <a:rPr lang="en-US" sz="1650">
                <a:solidFill>
                  <a:prstClr val="white"/>
                </a:solidFill>
                <a:latin typeface="Calibri" panose="020F0502020204030204"/>
              </a:rPr>
              <a:pPr algn="r" defTabSz="1371600">
                <a:spcAft>
                  <a:spcPts val="900"/>
                </a:spcAft>
              </a:pPr>
              <a:t>8/17/2026</a:t>
            </a:fld>
            <a:endParaRPr lang="en-US" sz="1650" dirty="0">
              <a:solidFill>
                <a:prstClr val="white"/>
              </a:solidFill>
              <a:latin typeface="Calibri" panose="020F0502020204030204"/>
            </a:endParaRPr>
          </a:p>
        </p:txBody>
      </p:sp>
      <p:sp>
        <p:nvSpPr>
          <p:cNvPr id="7" name="Slide Number Placeholder 6">
            <a:extLst>
              <a:ext uri="{FF2B5EF4-FFF2-40B4-BE49-F238E27FC236}">
                <a16:creationId xmlns:a16="http://schemas.microsoft.com/office/drawing/2014/main" id="{410C061B-B464-3F48-B37B-5056A0FA08BC}"/>
              </a:ext>
            </a:extLst>
          </p:cNvPr>
          <p:cNvSpPr>
            <a:spLocks noGrp="1"/>
          </p:cNvSpPr>
          <p:nvPr>
            <p:ph type="sldNum" sz="quarter" idx="12"/>
          </p:nvPr>
        </p:nvSpPr>
        <p:spPr>
          <a:xfrm>
            <a:off x="17556480" y="9855740"/>
            <a:ext cx="672084" cy="547688"/>
          </a:xfrm>
        </p:spPr>
        <p:txBody>
          <a:bodyPr vert="horz" lIns="137160" tIns="68580" rIns="137160" bIns="68580" rtlCol="0" anchor="ctr">
            <a:normAutofit/>
          </a:bodyPr>
          <a:lstStyle/>
          <a:p>
            <a:pPr defTabSz="1371600">
              <a:spcAft>
                <a:spcPts val="900"/>
              </a:spcAft>
            </a:pPr>
            <a:fld id="{869FC607-2D29-5E4F-BC9D-5014249E18D8}" type="slidenum">
              <a:rPr lang="en-US" sz="1650">
                <a:solidFill>
                  <a:prstClr val="white"/>
                </a:solidFill>
                <a:latin typeface="Calibri" panose="020F0502020204030204"/>
              </a:rPr>
              <a:pPr defTabSz="1371600">
                <a:spcAft>
                  <a:spcPts val="900"/>
                </a:spcAft>
              </a:pPr>
              <a:t>4</a:t>
            </a:fld>
            <a:endParaRPr lang="en-US" sz="1650">
              <a:solidFill>
                <a:prstClr val="white"/>
              </a:solidFill>
              <a:latin typeface="Calibri" panose="020F0502020204030204"/>
            </a:endParaRPr>
          </a:p>
        </p:txBody>
      </p:sp>
      <p:pic>
        <p:nvPicPr>
          <p:cNvPr id="14" name="Picture 13" descr="Icon&#10;&#10;Description automatically generated">
            <a:extLst>
              <a:ext uri="{FF2B5EF4-FFF2-40B4-BE49-F238E27FC236}">
                <a16:creationId xmlns:a16="http://schemas.microsoft.com/office/drawing/2014/main" id="{BBE2CAC3-3C55-4D23-8AE9-E8DF990A3B22}"/>
              </a:ext>
            </a:extLst>
          </p:cNvPr>
          <p:cNvPicPr>
            <a:picLocks noChangeAspect="1"/>
          </p:cNvPicPr>
          <p:nvPr/>
        </p:nvPicPr>
        <p:blipFill>
          <a:blip r:embed="rId4"/>
          <a:stretch>
            <a:fillRect/>
          </a:stretch>
        </p:blipFill>
        <p:spPr>
          <a:xfrm>
            <a:off x="15451276" y="424226"/>
            <a:ext cx="1774841" cy="1554650"/>
          </a:xfrm>
          <a:prstGeom prst="rect">
            <a:avLst/>
          </a:prstGeom>
        </p:spPr>
      </p:pic>
    </p:spTree>
    <p:extLst>
      <p:ext uri="{BB962C8B-B14F-4D97-AF65-F5344CB8AC3E}">
        <p14:creationId xmlns:p14="http://schemas.microsoft.com/office/powerpoint/2010/main" val="2187722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41" name="Rectangle 4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2"/>
            <a:ext cx="18287997" cy="2386113"/>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43" name="Rectangle 4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5" y="0"/>
            <a:ext cx="12172959" cy="2386113"/>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45" name="Rectangle 4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172949" y="-2"/>
            <a:ext cx="6115047" cy="2386113"/>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47" name="Rectangle 4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025" y="-1"/>
            <a:ext cx="17598969" cy="2396150"/>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2" name="Title 1">
            <a:extLst>
              <a:ext uri="{FF2B5EF4-FFF2-40B4-BE49-F238E27FC236}">
                <a16:creationId xmlns:a16="http://schemas.microsoft.com/office/drawing/2014/main" id="{2C3F585A-F87E-A844-B85B-7836AEC0BB8D}"/>
              </a:ext>
            </a:extLst>
          </p:cNvPr>
          <p:cNvSpPr>
            <a:spLocks noGrp="1"/>
          </p:cNvSpPr>
          <p:nvPr>
            <p:ph type="title"/>
          </p:nvPr>
        </p:nvSpPr>
        <p:spPr>
          <a:xfrm>
            <a:off x="689019" y="395157"/>
            <a:ext cx="12666519" cy="1550504"/>
          </a:xfrm>
        </p:spPr>
        <p:txBody>
          <a:bodyPr vert="horz" lIns="137160" tIns="68580" rIns="137160" bIns="68580" rtlCol="0" anchor="ctr">
            <a:normAutofit fontScale="90000"/>
          </a:bodyPr>
          <a:lstStyle/>
          <a:p>
            <a:pPr algn="l"/>
            <a:r>
              <a:rPr lang="en-US" sz="6000" dirty="0">
                <a:solidFill>
                  <a:srgbClr val="FFFFFF"/>
                </a:solidFill>
              </a:rPr>
              <a:t>The "So What?" for Cost &amp; Schedule Analysts</a:t>
            </a:r>
          </a:p>
        </p:txBody>
      </p:sp>
      <p:sp>
        <p:nvSpPr>
          <p:cNvPr id="10" name="Content Placeholder 9">
            <a:extLst>
              <a:ext uri="{FF2B5EF4-FFF2-40B4-BE49-F238E27FC236}">
                <a16:creationId xmlns:a16="http://schemas.microsoft.com/office/drawing/2014/main" id="{DD1F3718-31D9-4EE8-BCF6-4FB0E93DD743}"/>
              </a:ext>
            </a:extLst>
          </p:cNvPr>
          <p:cNvSpPr>
            <a:spLocks noGrp="1"/>
          </p:cNvSpPr>
          <p:nvPr>
            <p:ph idx="1"/>
          </p:nvPr>
        </p:nvSpPr>
        <p:spPr>
          <a:xfrm>
            <a:off x="689025" y="2670464"/>
            <a:ext cx="15773400" cy="6098399"/>
          </a:xfrm>
        </p:spPr>
        <p:txBody>
          <a:bodyPr>
            <a:normAutofit fontScale="92500" lnSpcReduction="10000"/>
          </a:bodyPr>
          <a:lstStyle/>
          <a:p>
            <a:pPr marL="92868" indent="0">
              <a:lnSpc>
                <a:spcPct val="100000"/>
              </a:lnSpc>
              <a:spcBef>
                <a:spcPts val="0"/>
              </a:spcBef>
              <a:spcAft>
                <a:spcPts val="1800"/>
              </a:spcAft>
              <a:buClr>
                <a:schemeClr val="accent1">
                  <a:lumMod val="50000"/>
                </a:schemeClr>
              </a:buClr>
              <a:buNone/>
            </a:pPr>
            <a:r>
              <a:rPr lang="en-US" b="1" dirty="0"/>
              <a:t>How does good risk data help them do their jobs better?</a:t>
            </a:r>
          </a:p>
          <a:p>
            <a:pPr marL="685800" indent="-592932">
              <a:lnSpc>
                <a:spcPct val="100000"/>
              </a:lnSpc>
              <a:spcBef>
                <a:spcPts val="0"/>
              </a:spcBef>
              <a:spcAft>
                <a:spcPts val="1800"/>
              </a:spcAft>
              <a:buClr>
                <a:schemeClr val="accent1">
                  <a:lumMod val="50000"/>
                </a:schemeClr>
              </a:buClr>
              <a:buFont typeface="Wingdings" panose="05000000000000000000" pitchFamily="2" charset="2"/>
              <a:buChar char="Ø"/>
            </a:pPr>
            <a:r>
              <a:rPr lang="en-US" dirty="0"/>
              <a:t>Better JCLs (Joint Cost and Schedule Confidence Levels): Garbage in, garbage out. High-quality, centralized risk data makes modeling much more accurate.</a:t>
            </a:r>
          </a:p>
          <a:p>
            <a:pPr marL="685800" indent="-592932">
              <a:lnSpc>
                <a:spcPct val="100000"/>
              </a:lnSpc>
              <a:spcBef>
                <a:spcPts val="0"/>
              </a:spcBef>
              <a:spcAft>
                <a:spcPts val="1800"/>
              </a:spcAft>
              <a:buClr>
                <a:schemeClr val="accent1">
                  <a:lumMod val="50000"/>
                </a:schemeClr>
              </a:buClr>
              <a:buFont typeface="Wingdings" panose="05000000000000000000" pitchFamily="2" charset="2"/>
              <a:buChar char="Ø"/>
            </a:pPr>
            <a:r>
              <a:rPr lang="en-US" dirty="0"/>
              <a:t>Defending Estimates: When stakeholders ask why a project needs so much schedule margin, analysts can point to the data in RiskMAP.</a:t>
            </a:r>
          </a:p>
          <a:p>
            <a:pPr marL="685800" indent="-592932">
              <a:lnSpc>
                <a:spcPct val="100000"/>
              </a:lnSpc>
              <a:spcBef>
                <a:spcPts val="0"/>
              </a:spcBef>
              <a:spcAft>
                <a:spcPts val="1800"/>
              </a:spcAft>
              <a:buClr>
                <a:schemeClr val="accent1">
                  <a:lumMod val="50000"/>
                </a:schemeClr>
              </a:buClr>
              <a:buFont typeface="Wingdings" panose="05000000000000000000" pitchFamily="2" charset="2"/>
              <a:buChar char="Ø"/>
            </a:pPr>
            <a:r>
              <a:rPr lang="en-US" dirty="0"/>
              <a:t>Proactive vs. Reactive: Shifting the conversation from "Why did we go over budget last month?" to "How do we fund this mitigation next month to stay on budget?"</a:t>
            </a:r>
          </a:p>
        </p:txBody>
      </p:sp>
      <p:pic>
        <p:nvPicPr>
          <p:cNvPr id="38" name="Picture 37">
            <a:extLst>
              <a:ext uri="{FF2B5EF4-FFF2-40B4-BE49-F238E27FC236}">
                <a16:creationId xmlns:a16="http://schemas.microsoft.com/office/drawing/2014/main" id="{79C70790-C8C9-4E2F-9FBD-8B23F38B23E0}"/>
              </a:ext>
            </a:extLst>
          </p:cNvPr>
          <p:cNvPicPr>
            <a:picLocks noChangeAspect="1"/>
          </p:cNvPicPr>
          <p:nvPr/>
        </p:nvPicPr>
        <p:blipFill>
          <a:blip r:embed="rId3"/>
          <a:stretch>
            <a:fillRect/>
          </a:stretch>
        </p:blipFill>
        <p:spPr>
          <a:xfrm>
            <a:off x="-12584" y="9926446"/>
            <a:ext cx="18310860" cy="407120"/>
          </a:xfrm>
          <a:prstGeom prst="rect">
            <a:avLst/>
          </a:prstGeom>
        </p:spPr>
      </p:pic>
      <p:sp>
        <p:nvSpPr>
          <p:cNvPr id="6" name="Date Placeholder 5">
            <a:extLst>
              <a:ext uri="{FF2B5EF4-FFF2-40B4-BE49-F238E27FC236}">
                <a16:creationId xmlns:a16="http://schemas.microsoft.com/office/drawing/2014/main" id="{184D0B74-5EE9-6F43-9758-1DD0DC392E3E}"/>
              </a:ext>
            </a:extLst>
          </p:cNvPr>
          <p:cNvSpPr>
            <a:spLocks noGrp="1"/>
          </p:cNvSpPr>
          <p:nvPr>
            <p:ph type="dt" sz="half" idx="10"/>
          </p:nvPr>
        </p:nvSpPr>
        <p:spPr>
          <a:xfrm>
            <a:off x="13455396" y="9855740"/>
            <a:ext cx="4114800" cy="547688"/>
          </a:xfrm>
        </p:spPr>
        <p:txBody>
          <a:bodyPr vert="horz" lIns="137160" tIns="68580" rIns="137160" bIns="68580" rtlCol="0" anchor="ctr">
            <a:normAutofit/>
          </a:bodyPr>
          <a:lstStyle/>
          <a:p>
            <a:pPr algn="r" defTabSz="1371600">
              <a:spcAft>
                <a:spcPts val="900"/>
              </a:spcAft>
            </a:pPr>
            <a:fld id="{6E7F485A-8AF2-AB42-B34C-F66AFFB57086}" type="datetime1">
              <a:rPr lang="en-US" sz="1650">
                <a:solidFill>
                  <a:prstClr val="white"/>
                </a:solidFill>
                <a:latin typeface="Calibri" panose="020F0502020204030204"/>
              </a:rPr>
              <a:pPr algn="r" defTabSz="1371600">
                <a:spcAft>
                  <a:spcPts val="900"/>
                </a:spcAft>
              </a:pPr>
              <a:t>8/17/2026</a:t>
            </a:fld>
            <a:endParaRPr lang="en-US" sz="1650" dirty="0">
              <a:solidFill>
                <a:prstClr val="white"/>
              </a:solidFill>
              <a:latin typeface="Calibri" panose="020F0502020204030204"/>
            </a:endParaRPr>
          </a:p>
        </p:txBody>
      </p:sp>
      <p:sp>
        <p:nvSpPr>
          <p:cNvPr id="7" name="Slide Number Placeholder 6">
            <a:extLst>
              <a:ext uri="{FF2B5EF4-FFF2-40B4-BE49-F238E27FC236}">
                <a16:creationId xmlns:a16="http://schemas.microsoft.com/office/drawing/2014/main" id="{410C061B-B464-3F48-B37B-5056A0FA08BC}"/>
              </a:ext>
            </a:extLst>
          </p:cNvPr>
          <p:cNvSpPr>
            <a:spLocks noGrp="1"/>
          </p:cNvSpPr>
          <p:nvPr>
            <p:ph type="sldNum" sz="quarter" idx="12"/>
          </p:nvPr>
        </p:nvSpPr>
        <p:spPr>
          <a:xfrm>
            <a:off x="17556480" y="9855740"/>
            <a:ext cx="672084" cy="547688"/>
          </a:xfrm>
        </p:spPr>
        <p:txBody>
          <a:bodyPr vert="horz" lIns="137160" tIns="68580" rIns="137160" bIns="68580" rtlCol="0" anchor="ctr">
            <a:normAutofit/>
          </a:bodyPr>
          <a:lstStyle/>
          <a:p>
            <a:pPr defTabSz="1371600">
              <a:spcAft>
                <a:spcPts val="900"/>
              </a:spcAft>
            </a:pPr>
            <a:fld id="{869FC607-2D29-5E4F-BC9D-5014249E18D8}" type="slidenum">
              <a:rPr lang="en-US" sz="1650">
                <a:solidFill>
                  <a:prstClr val="white"/>
                </a:solidFill>
                <a:latin typeface="Calibri" panose="020F0502020204030204"/>
              </a:rPr>
              <a:pPr defTabSz="1371600">
                <a:spcAft>
                  <a:spcPts val="900"/>
                </a:spcAft>
              </a:pPr>
              <a:t>5</a:t>
            </a:fld>
            <a:endParaRPr lang="en-US" sz="1650">
              <a:solidFill>
                <a:prstClr val="white"/>
              </a:solidFill>
              <a:latin typeface="Calibri" panose="020F0502020204030204"/>
            </a:endParaRPr>
          </a:p>
        </p:txBody>
      </p:sp>
      <p:pic>
        <p:nvPicPr>
          <p:cNvPr id="13" name="Picture 12" descr="Icon&#10;&#10;Description automatically generated">
            <a:extLst>
              <a:ext uri="{FF2B5EF4-FFF2-40B4-BE49-F238E27FC236}">
                <a16:creationId xmlns:a16="http://schemas.microsoft.com/office/drawing/2014/main" id="{A6DAF556-FA71-4F9C-A22D-95265F7D9250}"/>
              </a:ext>
            </a:extLst>
          </p:cNvPr>
          <p:cNvPicPr>
            <a:picLocks noChangeAspect="1"/>
          </p:cNvPicPr>
          <p:nvPr/>
        </p:nvPicPr>
        <p:blipFill>
          <a:blip r:embed="rId4"/>
          <a:stretch>
            <a:fillRect/>
          </a:stretch>
        </p:blipFill>
        <p:spPr>
          <a:xfrm>
            <a:off x="15451276" y="424226"/>
            <a:ext cx="1774841" cy="1554650"/>
          </a:xfrm>
          <a:prstGeom prst="rect">
            <a:avLst/>
          </a:prstGeom>
        </p:spPr>
      </p:pic>
    </p:spTree>
    <p:extLst>
      <p:ext uri="{BB962C8B-B14F-4D97-AF65-F5344CB8AC3E}">
        <p14:creationId xmlns:p14="http://schemas.microsoft.com/office/powerpoint/2010/main" val="485138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41" name="Rectangle 4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2"/>
            <a:ext cx="18287997" cy="2386113"/>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43" name="Rectangle 4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5" y="0"/>
            <a:ext cx="12172959" cy="2386113"/>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45" name="Rectangle 4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172949" y="-2"/>
            <a:ext cx="6115047" cy="2386113"/>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47" name="Rectangle 4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025" y="-1"/>
            <a:ext cx="17598969" cy="2396150"/>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2" name="Title 1">
            <a:extLst>
              <a:ext uri="{FF2B5EF4-FFF2-40B4-BE49-F238E27FC236}">
                <a16:creationId xmlns:a16="http://schemas.microsoft.com/office/drawing/2014/main" id="{2C3F585A-F87E-A844-B85B-7836AEC0BB8D}"/>
              </a:ext>
            </a:extLst>
          </p:cNvPr>
          <p:cNvSpPr>
            <a:spLocks noGrp="1"/>
          </p:cNvSpPr>
          <p:nvPr>
            <p:ph type="title"/>
          </p:nvPr>
        </p:nvSpPr>
        <p:spPr>
          <a:xfrm>
            <a:off x="1128251" y="519362"/>
            <a:ext cx="10862190" cy="1550504"/>
          </a:xfrm>
        </p:spPr>
        <p:txBody>
          <a:bodyPr vert="horz" lIns="137160" tIns="68580" rIns="137160" bIns="68580" rtlCol="0" anchor="ctr">
            <a:normAutofit/>
          </a:bodyPr>
          <a:lstStyle/>
          <a:p>
            <a:pPr algn="l"/>
            <a:r>
              <a:rPr lang="en-US" sz="6000" dirty="0">
                <a:solidFill>
                  <a:srgbClr val="FFFFFF"/>
                </a:solidFill>
              </a:rPr>
              <a:t>RiskMAP in Action: Inside the App</a:t>
            </a:r>
          </a:p>
        </p:txBody>
      </p:sp>
      <p:sp>
        <p:nvSpPr>
          <p:cNvPr id="10" name="Content Placeholder 9">
            <a:extLst>
              <a:ext uri="{FF2B5EF4-FFF2-40B4-BE49-F238E27FC236}">
                <a16:creationId xmlns:a16="http://schemas.microsoft.com/office/drawing/2014/main" id="{DD1F3718-31D9-4EE8-BCF6-4FB0E93DD743}"/>
              </a:ext>
            </a:extLst>
          </p:cNvPr>
          <p:cNvSpPr>
            <a:spLocks noGrp="1"/>
          </p:cNvSpPr>
          <p:nvPr>
            <p:ph idx="1"/>
          </p:nvPr>
        </p:nvSpPr>
        <p:spPr>
          <a:xfrm>
            <a:off x="946986" y="3429516"/>
            <a:ext cx="16147134" cy="4707401"/>
          </a:xfrm>
        </p:spPr>
        <p:txBody>
          <a:bodyPr>
            <a:normAutofit/>
          </a:bodyPr>
          <a:lstStyle/>
          <a:p>
            <a:pPr marL="800100" lvl="1" indent="-571500">
              <a:lnSpc>
                <a:spcPct val="100000"/>
              </a:lnSpc>
              <a:buClr>
                <a:schemeClr val="accent1">
                  <a:lumMod val="50000"/>
                </a:schemeClr>
              </a:buClr>
              <a:buFont typeface="Wingdings" panose="05000000000000000000" pitchFamily="2" charset="2"/>
              <a:buChar char="Ø"/>
            </a:pPr>
            <a:r>
              <a:rPr lang="en-US" sz="4000" dirty="0"/>
              <a:t>Demo: </a:t>
            </a:r>
            <a:r>
              <a:rPr lang="en-US" sz="4000" dirty="0">
                <a:hlinkClick r:id="rId3"/>
              </a:rPr>
              <a:t>https://oneplace.nasa.gov/risk_mgmt</a:t>
            </a:r>
            <a:r>
              <a:rPr lang="en-US" sz="4000" dirty="0"/>
              <a:t> </a:t>
            </a:r>
          </a:p>
          <a:p>
            <a:pPr marL="1485900" lvl="2" indent="-571500">
              <a:lnSpc>
                <a:spcPct val="100000"/>
              </a:lnSpc>
              <a:buClr>
                <a:schemeClr val="accent1">
                  <a:lumMod val="50000"/>
                </a:schemeClr>
              </a:buClr>
              <a:buFont typeface="Wingdings" panose="05000000000000000000" pitchFamily="2" charset="2"/>
              <a:buChar char="Ø"/>
            </a:pPr>
            <a:r>
              <a:rPr lang="en-US" sz="3400" dirty="0"/>
              <a:t>Anyone with NASA credentials can access the app</a:t>
            </a:r>
          </a:p>
          <a:p>
            <a:pPr marL="914400" lvl="2" indent="0">
              <a:lnSpc>
                <a:spcPct val="100000"/>
              </a:lnSpc>
              <a:buClr>
                <a:schemeClr val="accent1">
                  <a:lumMod val="50000"/>
                </a:schemeClr>
              </a:buClr>
              <a:buNone/>
            </a:pPr>
            <a:endParaRPr lang="en-US" sz="3400" dirty="0"/>
          </a:p>
          <a:p>
            <a:pPr marL="228600" lvl="1" indent="0">
              <a:lnSpc>
                <a:spcPct val="100000"/>
              </a:lnSpc>
              <a:buClr>
                <a:schemeClr val="accent1">
                  <a:lumMod val="50000"/>
                </a:schemeClr>
              </a:buClr>
              <a:buNone/>
            </a:pPr>
            <a:r>
              <a:rPr lang="en-US" sz="4000" b="1" dirty="0"/>
              <a:t>Note:</a:t>
            </a:r>
            <a:r>
              <a:rPr lang="en-US" sz="4000" dirty="0"/>
              <a:t> The application uses role-based access control to protect sensitive risk data and restricts visibility to authorized project team members.</a:t>
            </a:r>
          </a:p>
        </p:txBody>
      </p:sp>
      <p:pic>
        <p:nvPicPr>
          <p:cNvPr id="38" name="Picture 37">
            <a:extLst>
              <a:ext uri="{FF2B5EF4-FFF2-40B4-BE49-F238E27FC236}">
                <a16:creationId xmlns:a16="http://schemas.microsoft.com/office/drawing/2014/main" id="{79C70790-C8C9-4E2F-9FBD-8B23F38B23E0}"/>
              </a:ext>
            </a:extLst>
          </p:cNvPr>
          <p:cNvPicPr>
            <a:picLocks noChangeAspect="1"/>
          </p:cNvPicPr>
          <p:nvPr/>
        </p:nvPicPr>
        <p:blipFill>
          <a:blip r:embed="rId4"/>
          <a:stretch>
            <a:fillRect/>
          </a:stretch>
        </p:blipFill>
        <p:spPr>
          <a:xfrm>
            <a:off x="-12584" y="9870548"/>
            <a:ext cx="18310860" cy="407120"/>
          </a:xfrm>
          <a:prstGeom prst="rect">
            <a:avLst/>
          </a:prstGeom>
        </p:spPr>
      </p:pic>
      <p:sp>
        <p:nvSpPr>
          <p:cNvPr id="6" name="Date Placeholder 5">
            <a:extLst>
              <a:ext uri="{FF2B5EF4-FFF2-40B4-BE49-F238E27FC236}">
                <a16:creationId xmlns:a16="http://schemas.microsoft.com/office/drawing/2014/main" id="{184D0B74-5EE9-6F43-9758-1DD0DC392E3E}"/>
              </a:ext>
            </a:extLst>
          </p:cNvPr>
          <p:cNvSpPr>
            <a:spLocks noGrp="1"/>
          </p:cNvSpPr>
          <p:nvPr>
            <p:ph type="dt" sz="half" idx="10"/>
          </p:nvPr>
        </p:nvSpPr>
        <p:spPr>
          <a:xfrm>
            <a:off x="13455396" y="9796748"/>
            <a:ext cx="4114800" cy="547688"/>
          </a:xfrm>
        </p:spPr>
        <p:txBody>
          <a:bodyPr vert="horz" lIns="137160" tIns="68580" rIns="137160" bIns="68580" rtlCol="0" anchor="ctr">
            <a:normAutofit/>
          </a:bodyPr>
          <a:lstStyle/>
          <a:p>
            <a:pPr algn="r" defTabSz="1371600">
              <a:spcAft>
                <a:spcPts val="900"/>
              </a:spcAft>
            </a:pPr>
            <a:fld id="{6E7F485A-8AF2-AB42-B34C-F66AFFB57086}" type="datetime1">
              <a:rPr lang="en-US" sz="1650">
                <a:solidFill>
                  <a:prstClr val="white"/>
                </a:solidFill>
                <a:latin typeface="Calibri" panose="020F0502020204030204"/>
              </a:rPr>
              <a:pPr algn="r" defTabSz="1371600">
                <a:spcAft>
                  <a:spcPts val="900"/>
                </a:spcAft>
              </a:pPr>
              <a:t>8/17/2026</a:t>
            </a:fld>
            <a:endParaRPr lang="en-US" sz="1650" dirty="0">
              <a:solidFill>
                <a:prstClr val="white"/>
              </a:solidFill>
              <a:latin typeface="Calibri" panose="020F0502020204030204"/>
            </a:endParaRPr>
          </a:p>
        </p:txBody>
      </p:sp>
      <p:sp>
        <p:nvSpPr>
          <p:cNvPr id="7" name="Slide Number Placeholder 6">
            <a:extLst>
              <a:ext uri="{FF2B5EF4-FFF2-40B4-BE49-F238E27FC236}">
                <a16:creationId xmlns:a16="http://schemas.microsoft.com/office/drawing/2014/main" id="{410C061B-B464-3F48-B37B-5056A0FA08BC}"/>
              </a:ext>
            </a:extLst>
          </p:cNvPr>
          <p:cNvSpPr>
            <a:spLocks noGrp="1"/>
          </p:cNvSpPr>
          <p:nvPr>
            <p:ph type="sldNum" sz="quarter" idx="12"/>
          </p:nvPr>
        </p:nvSpPr>
        <p:spPr>
          <a:xfrm>
            <a:off x="17556480" y="9796748"/>
            <a:ext cx="672084" cy="547688"/>
          </a:xfrm>
        </p:spPr>
        <p:txBody>
          <a:bodyPr vert="horz" lIns="137160" tIns="68580" rIns="137160" bIns="68580" rtlCol="0" anchor="ctr">
            <a:normAutofit/>
          </a:bodyPr>
          <a:lstStyle/>
          <a:p>
            <a:pPr defTabSz="1371600">
              <a:spcAft>
                <a:spcPts val="900"/>
              </a:spcAft>
            </a:pPr>
            <a:fld id="{869FC607-2D29-5E4F-BC9D-5014249E18D8}" type="slidenum">
              <a:rPr lang="en-US" sz="1650">
                <a:solidFill>
                  <a:prstClr val="white"/>
                </a:solidFill>
                <a:latin typeface="Calibri" panose="020F0502020204030204"/>
              </a:rPr>
              <a:pPr defTabSz="1371600">
                <a:spcAft>
                  <a:spcPts val="900"/>
                </a:spcAft>
              </a:pPr>
              <a:t>6</a:t>
            </a:fld>
            <a:endParaRPr lang="en-US" sz="1650">
              <a:solidFill>
                <a:prstClr val="white"/>
              </a:solidFill>
              <a:latin typeface="Calibri" panose="020F0502020204030204"/>
            </a:endParaRPr>
          </a:p>
        </p:txBody>
      </p:sp>
      <p:pic>
        <p:nvPicPr>
          <p:cNvPr id="17" name="Picture 16" descr="Icon&#10;&#10;Description automatically generated">
            <a:extLst>
              <a:ext uri="{FF2B5EF4-FFF2-40B4-BE49-F238E27FC236}">
                <a16:creationId xmlns:a16="http://schemas.microsoft.com/office/drawing/2014/main" id="{81A7439F-9730-4984-88F1-4EA0AC53EB0E}"/>
              </a:ext>
            </a:extLst>
          </p:cNvPr>
          <p:cNvPicPr>
            <a:picLocks noChangeAspect="1"/>
          </p:cNvPicPr>
          <p:nvPr/>
        </p:nvPicPr>
        <p:blipFill>
          <a:blip r:embed="rId5"/>
          <a:stretch>
            <a:fillRect/>
          </a:stretch>
        </p:blipFill>
        <p:spPr>
          <a:xfrm>
            <a:off x="15451276" y="424226"/>
            <a:ext cx="1774841" cy="1554650"/>
          </a:xfrm>
          <a:prstGeom prst="rect">
            <a:avLst/>
          </a:prstGeom>
        </p:spPr>
      </p:pic>
    </p:spTree>
    <p:extLst>
      <p:ext uri="{BB962C8B-B14F-4D97-AF65-F5344CB8AC3E}">
        <p14:creationId xmlns:p14="http://schemas.microsoft.com/office/powerpoint/2010/main" val="311293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41" name="Rectangle 4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2"/>
            <a:ext cx="18287997" cy="2386113"/>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43" name="Rectangle 4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5" y="0"/>
            <a:ext cx="12172959" cy="2386113"/>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45" name="Rectangle 4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172949" y="-2"/>
            <a:ext cx="6115047" cy="2386113"/>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47" name="Rectangle 4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025" y="-1"/>
            <a:ext cx="17598969" cy="2396150"/>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pic>
        <p:nvPicPr>
          <p:cNvPr id="38" name="Picture 37">
            <a:extLst>
              <a:ext uri="{FF2B5EF4-FFF2-40B4-BE49-F238E27FC236}">
                <a16:creationId xmlns:a16="http://schemas.microsoft.com/office/drawing/2014/main" id="{79C70790-C8C9-4E2F-9FBD-8B23F38B23E0}"/>
              </a:ext>
            </a:extLst>
          </p:cNvPr>
          <p:cNvPicPr>
            <a:picLocks noChangeAspect="1"/>
          </p:cNvPicPr>
          <p:nvPr/>
        </p:nvPicPr>
        <p:blipFill>
          <a:blip r:embed="rId3"/>
          <a:stretch>
            <a:fillRect/>
          </a:stretch>
        </p:blipFill>
        <p:spPr>
          <a:xfrm>
            <a:off x="-12584" y="9926446"/>
            <a:ext cx="18310860" cy="407120"/>
          </a:xfrm>
          <a:prstGeom prst="rect">
            <a:avLst/>
          </a:prstGeom>
        </p:spPr>
      </p:pic>
      <p:sp>
        <p:nvSpPr>
          <p:cNvPr id="6" name="Date Placeholder 5">
            <a:extLst>
              <a:ext uri="{FF2B5EF4-FFF2-40B4-BE49-F238E27FC236}">
                <a16:creationId xmlns:a16="http://schemas.microsoft.com/office/drawing/2014/main" id="{184D0B74-5EE9-6F43-9758-1DD0DC392E3E}"/>
              </a:ext>
            </a:extLst>
          </p:cNvPr>
          <p:cNvSpPr>
            <a:spLocks noGrp="1"/>
          </p:cNvSpPr>
          <p:nvPr>
            <p:ph type="dt" sz="half" idx="10"/>
          </p:nvPr>
        </p:nvSpPr>
        <p:spPr>
          <a:xfrm>
            <a:off x="13455396" y="9855740"/>
            <a:ext cx="4114800" cy="547688"/>
          </a:xfrm>
        </p:spPr>
        <p:txBody>
          <a:bodyPr vert="horz" lIns="137160" tIns="68580" rIns="137160" bIns="68580" rtlCol="0" anchor="ctr">
            <a:normAutofit/>
          </a:bodyPr>
          <a:lstStyle/>
          <a:p>
            <a:pPr algn="r" defTabSz="1371600">
              <a:spcAft>
                <a:spcPts val="900"/>
              </a:spcAft>
            </a:pPr>
            <a:fld id="{6E7F485A-8AF2-AB42-B34C-F66AFFB57086}" type="datetime1">
              <a:rPr lang="en-US" sz="1650">
                <a:solidFill>
                  <a:prstClr val="white"/>
                </a:solidFill>
                <a:latin typeface="Calibri" panose="020F0502020204030204"/>
              </a:rPr>
              <a:pPr algn="r" defTabSz="1371600">
                <a:spcAft>
                  <a:spcPts val="900"/>
                </a:spcAft>
              </a:pPr>
              <a:t>8/17/2026</a:t>
            </a:fld>
            <a:endParaRPr lang="en-US" sz="1650" dirty="0">
              <a:solidFill>
                <a:prstClr val="white"/>
              </a:solidFill>
              <a:latin typeface="Calibri" panose="020F0502020204030204"/>
            </a:endParaRPr>
          </a:p>
        </p:txBody>
      </p:sp>
      <p:sp>
        <p:nvSpPr>
          <p:cNvPr id="7" name="Slide Number Placeholder 6">
            <a:extLst>
              <a:ext uri="{FF2B5EF4-FFF2-40B4-BE49-F238E27FC236}">
                <a16:creationId xmlns:a16="http://schemas.microsoft.com/office/drawing/2014/main" id="{410C061B-B464-3F48-B37B-5056A0FA08BC}"/>
              </a:ext>
            </a:extLst>
          </p:cNvPr>
          <p:cNvSpPr>
            <a:spLocks noGrp="1"/>
          </p:cNvSpPr>
          <p:nvPr>
            <p:ph type="sldNum" sz="quarter" idx="12"/>
          </p:nvPr>
        </p:nvSpPr>
        <p:spPr>
          <a:xfrm>
            <a:off x="17556480" y="9855740"/>
            <a:ext cx="672084" cy="547688"/>
          </a:xfrm>
        </p:spPr>
        <p:txBody>
          <a:bodyPr vert="horz" lIns="137160" tIns="68580" rIns="137160" bIns="68580" rtlCol="0" anchor="ctr">
            <a:normAutofit/>
          </a:bodyPr>
          <a:lstStyle/>
          <a:p>
            <a:pPr defTabSz="1371600">
              <a:spcAft>
                <a:spcPts val="900"/>
              </a:spcAft>
            </a:pPr>
            <a:fld id="{869FC607-2D29-5E4F-BC9D-5014249E18D8}" type="slidenum">
              <a:rPr lang="en-US" sz="1650">
                <a:solidFill>
                  <a:prstClr val="white"/>
                </a:solidFill>
                <a:latin typeface="Calibri" panose="020F0502020204030204"/>
              </a:rPr>
              <a:pPr defTabSz="1371600">
                <a:spcAft>
                  <a:spcPts val="900"/>
                </a:spcAft>
              </a:pPr>
              <a:t>7</a:t>
            </a:fld>
            <a:endParaRPr lang="en-US" sz="1650">
              <a:solidFill>
                <a:prstClr val="white"/>
              </a:solidFill>
              <a:latin typeface="Calibri" panose="020F0502020204030204"/>
            </a:endParaRPr>
          </a:p>
        </p:txBody>
      </p:sp>
      <p:sp>
        <p:nvSpPr>
          <p:cNvPr id="21" name="Rectangle 20">
            <a:extLst>
              <a:ext uri="{FF2B5EF4-FFF2-40B4-BE49-F238E27FC236}">
                <a16:creationId xmlns:a16="http://schemas.microsoft.com/office/drawing/2014/main" id="{07EA2120-FA24-460B-A70F-32A3C411591B}"/>
              </a:ext>
            </a:extLst>
          </p:cNvPr>
          <p:cNvSpPr/>
          <p:nvPr/>
        </p:nvSpPr>
        <p:spPr>
          <a:xfrm rot="16200001">
            <a:off x="10549296" y="2468812"/>
            <a:ext cx="70554" cy="167906"/>
          </a:xfrm>
          <a:prstGeom prst="rect">
            <a:avLst/>
          </a:prstGeom>
          <a:ln>
            <a:noFill/>
          </a:ln>
        </p:spPr>
        <p:txBody>
          <a:bodyPr vert="horz" lIns="0" tIns="0" rIns="0" bIns="0" rtlCol="0">
            <a:noAutofit/>
          </a:bodyPr>
          <a:lstStyle/>
          <a:p>
            <a:pPr defTabSz="1371600">
              <a:lnSpc>
                <a:spcPct val="107000"/>
              </a:lnSpc>
              <a:spcAft>
                <a:spcPts val="1200"/>
              </a:spcAft>
            </a:pPr>
            <a:r>
              <a:rPr lang="en-US" sz="1500" b="1">
                <a:solidFill>
                  <a:srgbClr val="000000"/>
                </a:solidFill>
                <a:latin typeface="Arial" panose="020B0604020202020204" pitchFamily="34" charset="0"/>
                <a:ea typeface="Arial" panose="020B0604020202020204" pitchFamily="34" charset="0"/>
              </a:rPr>
              <a:t> </a:t>
            </a:r>
            <a:endParaRPr lang="en-US">
              <a:solidFill>
                <a:srgbClr val="000000"/>
              </a:solidFill>
              <a:latin typeface="Arial" panose="020B0604020202020204" pitchFamily="34" charset="0"/>
              <a:ea typeface="Arial" panose="020B0604020202020204" pitchFamily="34" charset="0"/>
            </a:endParaRPr>
          </a:p>
        </p:txBody>
      </p:sp>
      <p:sp>
        <p:nvSpPr>
          <p:cNvPr id="13" name="Rectangle 3">
            <a:extLst>
              <a:ext uri="{FF2B5EF4-FFF2-40B4-BE49-F238E27FC236}">
                <a16:creationId xmlns:a16="http://schemas.microsoft.com/office/drawing/2014/main" id="{50B01539-A060-464E-AEF6-880E8DAD86E1}"/>
              </a:ext>
            </a:extLst>
          </p:cNvPr>
          <p:cNvSpPr txBox="1">
            <a:spLocks noChangeArrowheads="1"/>
          </p:cNvSpPr>
          <p:nvPr/>
        </p:nvSpPr>
        <p:spPr>
          <a:xfrm>
            <a:off x="1257300" y="2738438"/>
            <a:ext cx="15773400" cy="6527007"/>
          </a:xfrm>
          <a:prstGeom prst="rect">
            <a:avLst/>
          </a:prstGeom>
        </p:spPr>
        <p:txBody>
          <a:bodyPr vert="horz" lIns="91440" tIns="45720" rIns="91440" bIns="45720" rtlCol="0">
            <a:normAutofit/>
          </a:bodyPr>
          <a:lstStyle>
            <a:lvl1pPr marL="342900" indent="-342900" algn="l" defTabSz="1371600" rtl="0" eaLnBrk="1" latinLnBrk="0" hangingPunct="1">
              <a:lnSpc>
                <a:spcPct val="90000"/>
              </a:lnSpc>
              <a:spcBef>
                <a:spcPts val="27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buFont typeface="Wingdings" panose="05000000000000000000" pitchFamily="2" charset="2"/>
              <a:buNone/>
            </a:pPr>
            <a:endParaRPr lang="en-US" altLang="en-US" sz="5400" dirty="0"/>
          </a:p>
          <a:p>
            <a:pPr algn="ctr">
              <a:buFont typeface="Wingdings" panose="05000000000000000000" pitchFamily="2" charset="2"/>
              <a:buNone/>
            </a:pPr>
            <a:r>
              <a:rPr lang="en-US" altLang="en-US" sz="6600" b="1" dirty="0"/>
              <a:t>Thank You</a:t>
            </a:r>
          </a:p>
          <a:p>
            <a:pPr algn="ctr">
              <a:buFont typeface="Wingdings" panose="05000000000000000000" pitchFamily="2" charset="2"/>
              <a:buNone/>
            </a:pPr>
            <a:r>
              <a:rPr lang="en-US" altLang="en-US" sz="5400" dirty="0"/>
              <a:t>for the opportunity</a:t>
            </a:r>
          </a:p>
          <a:p>
            <a:pPr algn="ctr">
              <a:buFont typeface="Wingdings" panose="05000000000000000000" pitchFamily="2" charset="2"/>
              <a:buNone/>
            </a:pPr>
            <a:r>
              <a:rPr lang="en-US" altLang="en-US" sz="5400" dirty="0"/>
              <a:t>to present to you today!</a:t>
            </a:r>
          </a:p>
        </p:txBody>
      </p:sp>
      <p:pic>
        <p:nvPicPr>
          <p:cNvPr id="16" name="Picture 15" descr="Icon&#10;&#10;Description automatically generated">
            <a:extLst>
              <a:ext uri="{FF2B5EF4-FFF2-40B4-BE49-F238E27FC236}">
                <a16:creationId xmlns:a16="http://schemas.microsoft.com/office/drawing/2014/main" id="{D8002AF8-A753-4119-BFDF-A2D427CDEB23}"/>
              </a:ext>
            </a:extLst>
          </p:cNvPr>
          <p:cNvPicPr>
            <a:picLocks noChangeAspect="1"/>
          </p:cNvPicPr>
          <p:nvPr/>
        </p:nvPicPr>
        <p:blipFill>
          <a:blip r:embed="rId4"/>
          <a:stretch>
            <a:fillRect/>
          </a:stretch>
        </p:blipFill>
        <p:spPr>
          <a:xfrm>
            <a:off x="15451276" y="424227"/>
            <a:ext cx="1774841" cy="1565316"/>
          </a:xfrm>
          <a:prstGeom prst="rect">
            <a:avLst/>
          </a:prstGeom>
        </p:spPr>
      </p:pic>
      <p:sp>
        <p:nvSpPr>
          <p:cNvPr id="2" name="Title 1">
            <a:extLst>
              <a:ext uri="{FF2B5EF4-FFF2-40B4-BE49-F238E27FC236}">
                <a16:creationId xmlns:a16="http://schemas.microsoft.com/office/drawing/2014/main" id="{4869FDE5-2441-18C4-28AC-5FFB52881F20}"/>
              </a:ext>
            </a:extLst>
          </p:cNvPr>
          <p:cNvSpPr>
            <a:spLocks noGrp="1"/>
          </p:cNvSpPr>
          <p:nvPr>
            <p:ph type="title"/>
          </p:nvPr>
        </p:nvSpPr>
        <p:spPr>
          <a:xfrm>
            <a:off x="1318139" y="388019"/>
            <a:ext cx="9593828" cy="1550504"/>
          </a:xfrm>
        </p:spPr>
        <p:txBody>
          <a:bodyPr vert="horz" lIns="137160" tIns="68580" rIns="137160" bIns="68580" rtlCol="0" anchor="ctr">
            <a:normAutofit/>
          </a:bodyPr>
          <a:lstStyle/>
          <a:p>
            <a:pPr algn="l"/>
            <a:r>
              <a:rPr lang="en-US" sz="6000" dirty="0">
                <a:solidFill>
                  <a:schemeClr val="bg1"/>
                </a:solidFill>
              </a:rPr>
              <a:t>Questions &amp; Discussions</a:t>
            </a:r>
            <a:endParaRPr lang="en-US" sz="6000" dirty="0">
              <a:solidFill>
                <a:schemeClr val="bg1"/>
              </a:solidFill>
              <a:effectLst/>
            </a:endParaRPr>
          </a:p>
        </p:txBody>
      </p:sp>
    </p:spTree>
    <p:extLst>
      <p:ext uri="{BB962C8B-B14F-4D97-AF65-F5344CB8AC3E}">
        <p14:creationId xmlns:p14="http://schemas.microsoft.com/office/powerpoint/2010/main" val="3069301796"/>
      </p:ext>
    </p:extLst>
  </p:cSld>
  <p:clrMapOvr>
    <a:masterClrMapping/>
  </p:clrMapOvr>
</p:sld>
</file>

<file path=ppt/theme/theme1.xml><?xml version="1.0" encoding="utf-8"?>
<a:theme xmlns:a="http://schemas.openxmlformats.org/drawingml/2006/main" name="Office Theme">
  <a:themeElements>
    <a:clrScheme name="Skies_the_Limit">
      <a:dk1>
        <a:sysClr val="windowText" lastClr="000000"/>
      </a:dk1>
      <a:lt1>
        <a:sysClr val="window" lastClr="FFFFFF"/>
      </a:lt1>
      <a:dk2>
        <a:srgbClr val="44546A"/>
      </a:dk2>
      <a:lt2>
        <a:srgbClr val="E7E6E6"/>
      </a:lt2>
      <a:accent1>
        <a:srgbClr val="814463"/>
      </a:accent1>
      <a:accent2>
        <a:srgbClr val="0E3B61"/>
      </a:accent2>
      <a:accent3>
        <a:srgbClr val="704C86"/>
      </a:accent3>
      <a:accent4>
        <a:srgbClr val="FF0000"/>
      </a:accent4>
      <a:accent5>
        <a:srgbClr val="F74C64"/>
      </a:accent5>
      <a:accent6>
        <a:srgbClr val="739730"/>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E9F4D6A0D6D6F46833D1C63605DBB9B" ma:contentTypeVersion="16" ma:contentTypeDescription="Create a new document." ma:contentTypeScope="" ma:versionID="79da6d7de3c862eba1926578e5715d7a">
  <xsd:schema xmlns:xsd="http://www.w3.org/2001/XMLSchema" xmlns:xs="http://www.w3.org/2001/XMLSchema" xmlns:p="http://schemas.microsoft.com/office/2006/metadata/properties" xmlns:ns2="3bf1c7e7-47cc-4ca5-b7c2-6590668a6691" xmlns:ns3="146a1ccf-6564-40e4-8230-710d0e33c420" xmlns:ns4="d900e117-17a0-4b24-9e47-511ef1d02c43" targetNamespace="http://schemas.microsoft.com/office/2006/metadata/properties" ma:root="true" ma:fieldsID="9b0057a33c9e204d7b28530b8a8f5783" ns2:_="" ns3:_="" ns4:_="">
    <xsd:import namespace="3bf1c7e7-47cc-4ca5-b7c2-6590668a6691"/>
    <xsd:import namespace="146a1ccf-6564-40e4-8230-710d0e33c420"/>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f1c7e7-47cc-4ca5-b7c2-6590668a66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6a1ccf-6564-40e4-8230-710d0e33c42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61688e52-e2f1-43c3-ac43-6eb9467ef337}" ma:internalName="TaxCatchAll" ma:showField="CatchAllData" ma:web="146a1ccf-6564-40e4-8230-710d0e33c42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3bf1c7e7-47cc-4ca5-b7c2-6590668a669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569BC61-D387-476D-93FF-80AC24A640A6}"/>
</file>

<file path=customXml/itemProps2.xml><?xml version="1.0" encoding="utf-8"?>
<ds:datastoreItem xmlns:ds="http://schemas.openxmlformats.org/officeDocument/2006/customXml" ds:itemID="{7D12163B-DBA2-4881-B075-3CBBD8EB753C}"/>
</file>

<file path=customXml/itemProps3.xml><?xml version="1.0" encoding="utf-8"?>
<ds:datastoreItem xmlns:ds="http://schemas.openxmlformats.org/officeDocument/2006/customXml" ds:itemID="{1281130A-A508-47D6-B5D3-65C8AC6ABB22}"/>
</file>

<file path=docProps/app.xml><?xml version="1.0" encoding="utf-8"?>
<Properties xmlns="http://schemas.openxmlformats.org/officeDocument/2006/extended-properties" xmlns:vt="http://schemas.openxmlformats.org/officeDocument/2006/docPropsVTypes">
  <Template>Office Theme</Template>
  <TotalTime>18086</TotalTime>
  <Words>954</Words>
  <Application>Microsoft Office PowerPoint</Application>
  <PresentationFormat>Custom</PresentationFormat>
  <Paragraphs>78</Paragraphs>
  <Slides>7</Slides>
  <Notes>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7</vt:i4>
      </vt:variant>
    </vt:vector>
  </HeadingPairs>
  <TitlesOfParts>
    <vt:vector size="13" baseType="lpstr">
      <vt:lpstr>Arial</vt:lpstr>
      <vt:lpstr>Calibri</vt:lpstr>
      <vt:lpstr>Calibri Light</vt:lpstr>
      <vt:lpstr>Wingdings</vt:lpstr>
      <vt:lpstr>Office Theme</vt:lpstr>
      <vt:lpstr>1_Office Theme</vt:lpstr>
      <vt:lpstr>PowerPoint Presentation</vt:lpstr>
      <vt:lpstr>PowerPoint Presentation</vt:lpstr>
      <vt:lpstr>The Intersection of Risk, Cost, &amp; Schedule</vt:lpstr>
      <vt:lpstr>What Is RiskMAP?</vt:lpstr>
      <vt:lpstr>The "So What?" for Cost &amp; Schedule Analysts</vt:lpstr>
      <vt:lpstr>RiskMAP in Action: Inside the App</vt:lpstr>
      <vt:lpstr>Questions &amp; Discussions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PresenterMedia.com</dc:creator>
  <cp:lastModifiedBy>Gonzalez, Damaris (LARC-B602B)</cp:lastModifiedBy>
  <cp:revision>898</cp:revision>
  <dcterms:created xsi:type="dcterms:W3CDTF">2020-10-26T08:35:43Z</dcterms:created>
  <dcterms:modified xsi:type="dcterms:W3CDTF">2026-08-24T12:03:48Z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0x0101003E9F4D6A0D6D6F46833D1C63605DBB9B</vt:lpwstr>
  </property>
</Properties>
</file>