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72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lanet in space&#10;&#10;AI-generated content may be incorrect.">
            <a:extLst>
              <a:ext uri="{FF2B5EF4-FFF2-40B4-BE49-F238E27FC236}">
                <a16:creationId xmlns:a16="http://schemas.microsoft.com/office/drawing/2014/main" id="{9FB109F2-2089-7EE4-80BE-11646319DC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023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5230" y="2210305"/>
            <a:ext cx="6822587" cy="1569546"/>
          </a:xfrm>
        </p:spPr>
        <p:txBody>
          <a:bodyPr anchor="t">
            <a:normAutofit/>
          </a:bodyPr>
          <a:lstStyle>
            <a:lvl1pPr algn="r"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19925" y="4774884"/>
            <a:ext cx="5387892" cy="853245"/>
          </a:xfrm>
        </p:spPr>
        <p:txBody>
          <a:bodyPr>
            <a:noAutofit/>
          </a:bodyPr>
          <a:lstStyle>
            <a:lvl1pPr marL="0" indent="0" algn="r">
              <a:buNone/>
              <a:defRPr sz="3200" b="1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9" name="Picture 18" descr="Logo&#10;&#10;AI-generated content may be incorrect.">
            <a:extLst>
              <a:ext uri="{FF2B5EF4-FFF2-40B4-BE49-F238E27FC236}">
                <a16:creationId xmlns:a16="http://schemas.microsoft.com/office/drawing/2014/main" id="{7B106942-1FA1-F7BB-9981-74CF9CD81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2780" y="65940"/>
            <a:ext cx="1158240" cy="115824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37F4FD6-693E-2D5E-CAA1-4B5547837A70}"/>
              </a:ext>
            </a:extLst>
          </p:cNvPr>
          <p:cNvGrpSpPr/>
          <p:nvPr/>
        </p:nvGrpSpPr>
        <p:grpSpPr>
          <a:xfrm>
            <a:off x="638804" y="1194173"/>
            <a:ext cx="11018452" cy="1419616"/>
            <a:chOff x="638804" y="1830992"/>
            <a:chExt cx="11018452" cy="141961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BF0659B-92C2-1490-73BC-7C9EC6D9B11A}"/>
                </a:ext>
              </a:extLst>
            </p:cNvPr>
            <p:cNvCxnSpPr>
              <a:cxnSpLocks/>
            </p:cNvCxnSpPr>
            <p:nvPr/>
          </p:nvCxnSpPr>
          <p:spPr>
            <a:xfrm>
              <a:off x="3935186" y="2526744"/>
              <a:ext cx="7122674" cy="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Logo, icon&#10;&#10;AI-generated content may be incorrect.">
              <a:extLst>
                <a:ext uri="{FF2B5EF4-FFF2-40B4-BE49-F238E27FC236}">
                  <a16:creationId xmlns:a16="http://schemas.microsoft.com/office/drawing/2014/main" id="{A1A8F92C-1676-43A4-E2F8-312BCFF0D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prstClr val="black"/>
                <a:schemeClr val="accent4">
                  <a:lumMod val="75000"/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hotocopy/>
                      </a14:imgEffect>
                      <a14:imgEffect>
                        <a14:colorTemperature colorTemp="4700"/>
                      </a14:imgEffect>
                    </a14:imgLayer>
                  </a14:imgProps>
                </a:ext>
              </a:extLst>
            </a:blip>
            <a:srcRect l="-8534" t="40830" r="63705" b="32172"/>
            <a:stretch>
              <a:fillRect/>
            </a:stretch>
          </p:blipFill>
          <p:spPr>
            <a:xfrm>
              <a:off x="11057860" y="2305819"/>
              <a:ext cx="599396" cy="448514"/>
            </a:xfrm>
            <a:prstGeom prst="ellipse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920B330-D1D5-2643-E53B-90F3BAE73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74566" y="2234476"/>
              <a:ext cx="558468" cy="61264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E99ECC1-A817-0699-CAC7-6F5BF350FB5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8804" y="1830992"/>
              <a:ext cx="3065977" cy="14196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502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4493285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8" name="Picture 7" descr="Logo, icon&#10;&#10;AI-generated content may be incorrect.">
            <a:extLst>
              <a:ext uri="{FF2B5EF4-FFF2-40B4-BE49-F238E27FC236}">
                <a16:creationId xmlns:a16="http://schemas.microsoft.com/office/drawing/2014/main" id="{C0147D62-EB0D-75A4-75D9-C7D3854D58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pic>
        <p:nvPicPr>
          <p:cNvPr id="15" name="Picture 14" descr="Logo&#10;&#10;AI-generated content may be incorrect.">
            <a:extLst>
              <a:ext uri="{FF2B5EF4-FFF2-40B4-BE49-F238E27FC236}">
                <a16:creationId xmlns:a16="http://schemas.microsoft.com/office/drawing/2014/main" id="{A5BACFA8-C356-6030-E5C4-2AB1BB2D9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2395" y="147569"/>
            <a:ext cx="1158240" cy="115824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8C94BF6-2967-069C-D1B0-F3EDCEFB4240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9D28070-23B2-1E30-FE92-7B4CE873BB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DE230B-A743-6670-C5DF-918D4F410D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7" name="Picture 6" descr="Icon&#10;&#10;AI-generated content may be incorrect.">
            <a:extLst>
              <a:ext uri="{FF2B5EF4-FFF2-40B4-BE49-F238E27FC236}">
                <a16:creationId xmlns:a16="http://schemas.microsoft.com/office/drawing/2014/main" id="{B6FB9E68-9C16-5207-50D0-693B4DF92A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37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DDC536-C4E1-3B50-79CA-46180E930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4493285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7FCB5BD-EDAD-6079-A9AE-EA65DB2EA9CF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Icon&#10;&#10;AI-generated content may be incorrect.">
            <a:extLst>
              <a:ext uri="{FF2B5EF4-FFF2-40B4-BE49-F238E27FC236}">
                <a16:creationId xmlns:a16="http://schemas.microsoft.com/office/drawing/2014/main" id="{B884AE41-4017-2819-222F-F613976AF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  <p:pic>
        <p:nvPicPr>
          <p:cNvPr id="8" name="Picture 7" descr="Logo, icon&#10;&#10;AI-generated content may be incorrect.">
            <a:extLst>
              <a:ext uri="{FF2B5EF4-FFF2-40B4-BE49-F238E27FC236}">
                <a16:creationId xmlns:a16="http://schemas.microsoft.com/office/drawing/2014/main" id="{C0147D62-EB0D-75A4-75D9-C7D3854D5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997E1-E3E7-BF66-3605-D23D21BBA4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7636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AI-generated content may be incorrect.">
            <a:extLst>
              <a:ext uri="{FF2B5EF4-FFF2-40B4-BE49-F238E27FC236}">
                <a16:creationId xmlns:a16="http://schemas.microsoft.com/office/drawing/2014/main" id="{959BA9C5-5704-76DF-A9FA-99A20B6D0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2" y="109064"/>
            <a:ext cx="1033583" cy="11338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181100"/>
            <a:ext cx="10515600" cy="4493285"/>
          </a:xfrm>
        </p:spPr>
        <p:txBody>
          <a:bodyPr/>
          <a:lstStyle>
            <a:lvl1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>
                  <a:lumMod val="85000"/>
                </a:schemeClr>
              </a:buClr>
              <a:defRPr>
                <a:solidFill>
                  <a:schemeClr val="tx1">
                    <a:lumMod val="85000"/>
                  </a:schemeClr>
                </a:solidFill>
              </a:defRPr>
            </a:lvl2pPr>
            <a:lvl3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>
                  <a:lumMod val="85000"/>
                </a:schemeClr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tx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tx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tx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6" name="Picture 5" descr="Icon&#10;&#10;AI-generated content may be incorrect.">
            <a:extLst>
              <a:ext uri="{FF2B5EF4-FFF2-40B4-BE49-F238E27FC236}">
                <a16:creationId xmlns:a16="http://schemas.microsoft.com/office/drawing/2014/main" id="{B884AE41-4017-2819-222F-F613976AF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366408" y="670839"/>
            <a:ext cx="557353" cy="6114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2A1AED-EEE7-A08A-36DD-A6897059D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5293" y="670839"/>
            <a:ext cx="558468" cy="61264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FA3842-A95F-548E-63C5-98B3E448C06A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644FA87-1252-5FBF-7C88-62DED3811B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21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5E00AA-9B70-A1E1-4E7A-E3C469DE93D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>
                  <a:lumMod val="85000"/>
                </a:schemeClr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963A482-DA1E-ABE0-EB36-175EADBED1DA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tx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tx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tx1">
                  <a:lumMod val="85000"/>
                </a:schemeClr>
              </a:solidFill>
              <a:latin typeface="+mj-lt"/>
            </a:endParaRPr>
          </a:p>
        </p:txBody>
      </p:sp>
      <p:pic>
        <p:nvPicPr>
          <p:cNvPr id="6" name="Picture 5" descr="Icon&#10;&#10;AI-generated content may be incorrect.">
            <a:extLst>
              <a:ext uri="{FF2B5EF4-FFF2-40B4-BE49-F238E27FC236}">
                <a16:creationId xmlns:a16="http://schemas.microsoft.com/office/drawing/2014/main" id="{B884AE41-4017-2819-222F-F613976AF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366408" y="670839"/>
            <a:ext cx="557353" cy="61142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2A1AED-EEE7-A08A-36DD-A6897059D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558468" cy="61264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6FA3842-A95F-548E-63C5-98B3E448C06A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7421968-83F7-8D41-700A-8D49FF8FD9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5" name="Picture 4" descr="Icon&#10;&#10;AI-generated content may be incorrect.">
            <a:extLst>
              <a:ext uri="{FF2B5EF4-FFF2-40B4-BE49-F238E27FC236}">
                <a16:creationId xmlns:a16="http://schemas.microsoft.com/office/drawing/2014/main" id="{FF67C6E1-43F1-F43D-179A-A8A859C41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2" y="109064"/>
            <a:ext cx="1033583" cy="113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5834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lanet in space&#10;&#10;AI-generated content may be incorrect.">
            <a:extLst>
              <a:ext uri="{FF2B5EF4-FFF2-40B4-BE49-F238E27FC236}">
                <a16:creationId xmlns:a16="http://schemas.microsoft.com/office/drawing/2014/main" id="{C66045BF-754B-5F7F-2B9B-8983E2FAE2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0083" r="60183" b="20139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8952"/>
            <a:ext cx="10515600" cy="1603852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6727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D7E647-4954-B92D-4D5F-B65DECF640BA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13691EE-3820-3533-3E44-FE5045C85018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0ADA53E-3414-C271-7AAE-7B2E21DCB27A}"/>
              </a:ext>
            </a:extLst>
          </p:cNvPr>
          <p:cNvCxnSpPr/>
          <p:nvPr/>
        </p:nvCxnSpPr>
        <p:spPr>
          <a:xfrm>
            <a:off x="637953" y="2103231"/>
            <a:ext cx="10419907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, icon&#10;&#10;AI-generated content may be incorrect.">
            <a:extLst>
              <a:ext uri="{FF2B5EF4-FFF2-40B4-BE49-F238E27FC236}">
                <a16:creationId xmlns:a16="http://schemas.microsoft.com/office/drawing/2014/main" id="{48CF5DEF-72A4-DFBC-231A-17C6E3AA687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-8534" t="40830" r="63705" b="32172"/>
          <a:stretch>
            <a:fillRect/>
          </a:stretch>
        </p:blipFill>
        <p:spPr>
          <a:xfrm>
            <a:off x="11057860" y="1882306"/>
            <a:ext cx="599396" cy="448514"/>
          </a:xfrm>
          <a:prstGeom prst="ellipse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11613CC-9230-FFDA-77D8-080EEAE21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479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81100"/>
            <a:ext cx="5181600" cy="49958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81100"/>
            <a:ext cx="5181600" cy="49958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65A0E6-F118-0EF4-3DCA-4005EF725633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30E735A-1526-BAF9-49B5-911592BB3E42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ECF80-15F8-CAF9-009C-ED251354A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C9D12D-F860-10EA-266F-74EE5534D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7" name="Picture 6" descr="Logo, icon&#10;&#10;AI-generated content may be incorrect.">
            <a:extLst>
              <a:ext uri="{FF2B5EF4-FFF2-40B4-BE49-F238E27FC236}">
                <a16:creationId xmlns:a16="http://schemas.microsoft.com/office/drawing/2014/main" id="{42B634A1-79E9-A276-9140-6D513DB66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E451D69-FCC8-5941-C366-A716BC11D7B2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672F3197-8AF5-A991-1408-1BC7ACCB9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16" name="Picture 15" descr="Icon&#10;&#10;AI-generated content may be incorrect.">
            <a:extLst>
              <a:ext uri="{FF2B5EF4-FFF2-40B4-BE49-F238E27FC236}">
                <a16:creationId xmlns:a16="http://schemas.microsoft.com/office/drawing/2014/main" id="{5A8BBA13-C266-887D-D174-34F2C70EF7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98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18800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011916"/>
            <a:ext cx="5157787" cy="4198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18800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011916"/>
            <a:ext cx="5183188" cy="41983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07A96C-4A8D-5628-8AAF-D654017D7C50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D19DADC-4E8F-CFEF-1267-BA73C0F3715F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B21E336-B357-2D7B-D832-352200123F6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7A7D3FA-4067-44AF-F7F0-589E1A7DF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 descr="Logo, icon&#10;&#10;AI-generated content may be incorrect.">
            <a:extLst>
              <a:ext uri="{FF2B5EF4-FFF2-40B4-BE49-F238E27FC236}">
                <a16:creationId xmlns:a16="http://schemas.microsoft.com/office/drawing/2014/main" id="{69D4AA9A-A845-C678-5500-B0E04AB9B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41F3DE3-8382-0B33-6978-A6270BA25E57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2A2C967C-DC70-BB81-A461-3E4BF88D5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18" name="Picture 17" descr="Icon&#10;&#10;AI-generated content may be incorrect.">
            <a:extLst>
              <a:ext uri="{FF2B5EF4-FFF2-40B4-BE49-F238E27FC236}">
                <a16:creationId xmlns:a16="http://schemas.microsoft.com/office/drawing/2014/main" id="{101A7D81-2138-843D-D577-755129460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23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AEB522B-496B-AEAE-3F6A-3D58755A3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0" y="365127"/>
            <a:ext cx="9032908" cy="569822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 descr="Logo, icon&#10;&#10;AI-generated content may be incorrect.">
            <a:extLst>
              <a:ext uri="{FF2B5EF4-FFF2-40B4-BE49-F238E27FC236}">
                <a16:creationId xmlns:a16="http://schemas.microsoft.com/office/drawing/2014/main" id="{B7BFCA83-382E-2AC7-918F-8EA870D2D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BCD74CD-D244-2649-DC02-B963A7E49299}"/>
              </a:ext>
            </a:extLst>
          </p:cNvPr>
          <p:cNvCxnSpPr>
            <a:cxnSpLocks/>
          </p:cNvCxnSpPr>
          <p:nvPr/>
        </p:nvCxnSpPr>
        <p:spPr>
          <a:xfrm>
            <a:off x="821815" y="987318"/>
            <a:ext cx="9511596" cy="0"/>
          </a:xfrm>
          <a:prstGeom prst="line">
            <a:avLst/>
          </a:prstGeom>
          <a:ln w="28575">
            <a:solidFill>
              <a:srgbClr val="1053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05EBDA3-4968-3799-2442-2C730D985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5293" y="670839"/>
            <a:ext cx="461515" cy="506289"/>
          </a:xfrm>
          <a:prstGeom prst="rect">
            <a:avLst/>
          </a:prstGeom>
        </p:spPr>
      </p:pic>
      <p:pic>
        <p:nvPicPr>
          <p:cNvPr id="14" name="Picture 13" descr="Icon&#10;&#10;AI-generated content may be incorrect.">
            <a:extLst>
              <a:ext uri="{FF2B5EF4-FFF2-40B4-BE49-F238E27FC236}">
                <a16:creationId xmlns:a16="http://schemas.microsoft.com/office/drawing/2014/main" id="{F5FE42F6-E936-CCCE-DCC0-B59BA3374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366408" y="670839"/>
            <a:ext cx="417397" cy="45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Only_Right Justifi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7B050C-D34D-3C67-391C-3BC1CA291CD4}"/>
              </a:ext>
            </a:extLst>
          </p:cNvPr>
          <p:cNvGrpSpPr/>
          <p:nvPr/>
        </p:nvGrpSpPr>
        <p:grpSpPr>
          <a:xfrm flipH="1">
            <a:off x="2188274" y="670839"/>
            <a:ext cx="10004993" cy="506289"/>
            <a:chOff x="821815" y="670839"/>
            <a:chExt cx="10004993" cy="50628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15339C6-3FCD-E7AB-8D37-3FFFEF1CC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65293" y="670839"/>
              <a:ext cx="461515" cy="506289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E7D04AA-876E-82BF-7DD4-992BCE99CD84}"/>
                </a:ext>
              </a:extLst>
            </p:cNvPr>
            <p:cNvCxnSpPr>
              <a:cxnSpLocks/>
            </p:cNvCxnSpPr>
            <p:nvPr/>
          </p:nvCxnSpPr>
          <p:spPr>
            <a:xfrm>
              <a:off x="821815" y="987318"/>
              <a:ext cx="9511596" cy="0"/>
            </a:xfrm>
            <a:prstGeom prst="line">
              <a:avLst/>
            </a:prstGeom>
            <a:ln w="28575">
              <a:solidFill>
                <a:srgbClr val="1053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Icon&#10;&#10;AI-generated content may be incorrect.">
              <a:extLst>
                <a:ext uri="{FF2B5EF4-FFF2-40B4-BE49-F238E27FC236}">
                  <a16:creationId xmlns:a16="http://schemas.microsoft.com/office/drawing/2014/main" id="{9D05E4D8-71FA-6714-3CED-354348066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0366408" y="670839"/>
              <a:ext cx="417397" cy="457891"/>
            </a:xfrm>
            <a:prstGeom prst="rect">
              <a:avLst/>
            </a:prstGeom>
          </p:spPr>
        </p:pic>
      </p:grpSp>
      <p:pic>
        <p:nvPicPr>
          <p:cNvPr id="11" name="Picture 10" descr="Logo, icon&#10;&#10;AI-generated content may be incorrect.">
            <a:extLst>
              <a:ext uri="{FF2B5EF4-FFF2-40B4-BE49-F238E27FC236}">
                <a16:creationId xmlns:a16="http://schemas.microsoft.com/office/drawing/2014/main" id="{E1BF5B51-1928-B845-A1E9-91EA9D660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13" y="109064"/>
            <a:ext cx="1030785" cy="1130786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D85B09ED-6ED8-E61C-5CD5-685DE6DA5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8587" y="365127"/>
            <a:ext cx="9032908" cy="569822"/>
          </a:xfrm>
        </p:spPr>
        <p:txBody>
          <a:bodyPr/>
          <a:lstStyle>
            <a:lvl1pPr algn="r"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726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-with Lower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5" name="Picture 4" descr="Logo, icon&#10;&#10;AI-generated content may be incorrect.">
            <a:extLst>
              <a:ext uri="{FF2B5EF4-FFF2-40B4-BE49-F238E27FC236}">
                <a16:creationId xmlns:a16="http://schemas.microsoft.com/office/drawing/2014/main" id="{B7BFCA83-382E-2AC7-918F-8EA870D2D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223" y="5795730"/>
            <a:ext cx="748825" cy="82147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E038205-08E1-62F1-DBDB-8CA1F3E83D8B}"/>
              </a:ext>
            </a:extLst>
          </p:cNvPr>
          <p:cNvGrpSpPr/>
          <p:nvPr/>
        </p:nvGrpSpPr>
        <p:grpSpPr>
          <a:xfrm flipH="1">
            <a:off x="2188274" y="670839"/>
            <a:ext cx="10004993" cy="506289"/>
            <a:chOff x="821815" y="670839"/>
            <a:chExt cx="10004993" cy="50628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05EBDA3-4968-3799-2442-2C730D985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65293" y="670839"/>
              <a:ext cx="461515" cy="506289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BCD74CD-D244-2649-DC02-B963A7E49299}"/>
                </a:ext>
              </a:extLst>
            </p:cNvPr>
            <p:cNvCxnSpPr>
              <a:cxnSpLocks/>
            </p:cNvCxnSpPr>
            <p:nvPr/>
          </p:nvCxnSpPr>
          <p:spPr>
            <a:xfrm>
              <a:off x="821815" y="987318"/>
              <a:ext cx="9511596" cy="0"/>
            </a:xfrm>
            <a:prstGeom prst="line">
              <a:avLst/>
            </a:prstGeom>
            <a:ln w="28575">
              <a:solidFill>
                <a:srgbClr val="1053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 descr="Icon&#10;&#10;AI-generated content may be incorrect.">
              <a:extLst>
                <a:ext uri="{FF2B5EF4-FFF2-40B4-BE49-F238E27FC236}">
                  <a16:creationId xmlns:a16="http://schemas.microsoft.com/office/drawing/2014/main" id="{F5FE42F6-E936-CCCE-DCC0-B59BA3374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10366408" y="670839"/>
              <a:ext cx="417397" cy="45789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B4BA5FA-DAE7-60B2-D058-4538A47BB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8587" y="365127"/>
            <a:ext cx="9032908" cy="569822"/>
          </a:xfrm>
        </p:spPr>
        <p:txBody>
          <a:bodyPr/>
          <a:lstStyle>
            <a:lvl1pPr algn="r"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897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2A2F068-46CB-F848-90AA-CDDE910DE06A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F39A7-4FA3-DA93-DEC0-E342AD32F3AE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77F41C6-2A7A-9295-17D9-6CF3999D7A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605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C4CD008-68F0-36AE-E0CA-D840C0F83FE7}"/>
              </a:ext>
            </a:extLst>
          </p:cNvPr>
          <p:cNvSpPr/>
          <p:nvPr/>
        </p:nvSpPr>
        <p:spPr>
          <a:xfrm>
            <a:off x="-1" y="6680441"/>
            <a:ext cx="12192001" cy="177559"/>
          </a:xfrm>
          <a:prstGeom prst="rect">
            <a:avLst/>
          </a:prstGeom>
          <a:solidFill>
            <a:srgbClr val="10538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95B843-6CA2-1E29-CA95-62F4A83D9B77}"/>
              </a:ext>
            </a:extLst>
          </p:cNvPr>
          <p:cNvSpPr txBox="1">
            <a:spLocks/>
          </p:cNvSpPr>
          <p:nvPr/>
        </p:nvSpPr>
        <p:spPr>
          <a:xfrm>
            <a:off x="9296398" y="6646919"/>
            <a:ext cx="2634237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b="1" kern="120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00" dirty="0">
                <a:solidFill>
                  <a:schemeClr val="bg1">
                    <a:lumMod val="85000"/>
                  </a:schemeClr>
                </a:solidFill>
                <a:latin typeface="+mj-lt"/>
              </a:rPr>
              <a:t>Slide </a:t>
            </a:r>
            <a:fld id="{3419AD93-5331-4681-81C3-51905F4FEEBE}" type="slidenum">
              <a:rPr lang="en-US" sz="1000" smtClean="0">
                <a:solidFill>
                  <a:schemeClr val="bg1">
                    <a:lumMod val="85000"/>
                  </a:schemeClr>
                </a:solidFill>
                <a:latin typeface="+mj-lt"/>
              </a:rPr>
              <a:pPr algn="r"/>
              <a:t>‹#›</a:t>
            </a:fld>
            <a:endParaRPr lang="en-US" sz="1000" dirty="0">
              <a:solidFill>
                <a:schemeClr val="bg1">
                  <a:lumMod val="85000"/>
                </a:schemeClr>
              </a:solidFill>
              <a:latin typeface="+mj-lt"/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BE77504-2BE0-E59F-934E-6DF331C11C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1365" y="6706191"/>
            <a:ext cx="4075504" cy="1557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5" name="Picture 4" descr="Logo, icon&#10;&#10;AI-generated content may be incorrect.">
            <a:extLst>
              <a:ext uri="{FF2B5EF4-FFF2-40B4-BE49-F238E27FC236}">
                <a16:creationId xmlns:a16="http://schemas.microsoft.com/office/drawing/2014/main" id="{B7BFCA83-382E-2AC7-918F-8EA870D2D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223" y="5795730"/>
            <a:ext cx="748825" cy="82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5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34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3500" y="365127"/>
            <a:ext cx="10020300" cy="5698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81528"/>
            <a:ext cx="10515600" cy="4995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5283A-722B-4FA4-9AEA-E6EAB9C1CDEB}" type="datetimeFigureOut">
              <a:rPr lang="en-US" smtClean="0"/>
              <a:t>8/11/2026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A3A57-212A-4025-B921-EC2DDB9D8E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389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4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accent4">
              <a:lumMod val="7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Wingdings" pitchFamily="2" charset="2"/>
        <a:buChar char="§"/>
        <a:defRPr sz="20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>
            <a:lumMod val="75000"/>
          </a:schemeClr>
        </a:buClr>
        <a:buFont typeface="Courier New" panose="02070309020205020404" pitchFamily="49" charset="0"/>
        <a:buChar char="o"/>
        <a:defRPr sz="18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600">
          <p15:clr>
            <a:srgbClr val="F26B43"/>
          </p15:clr>
        </p15:guide>
        <p15:guide id="2" pos="840">
          <p15:clr>
            <a:srgbClr val="F26B43"/>
          </p15:clr>
        </p15:guide>
        <p15:guide id="3" orient="horz" pos="216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richard.webb@karenterprises.ne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1268EC-8E10-8C9A-7E9A-927B28147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22191" y="1901121"/>
            <a:ext cx="7341919" cy="2689349"/>
          </a:xfrm>
        </p:spPr>
        <p:txBody>
          <a:bodyPr>
            <a:noAutofit/>
          </a:bodyPr>
          <a:lstStyle/>
          <a:p>
            <a:r>
              <a:rPr lang="en-US" dirty="0"/>
              <a:t>Disaggregation – An Approach to Estimating the Cost of New Ways of Doing Business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F93D7C9-11B4-B44F-B90D-0336B8A4D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9472" y="4738519"/>
            <a:ext cx="6144638" cy="1093252"/>
          </a:xfrm>
        </p:spPr>
        <p:txBody>
          <a:bodyPr>
            <a:noAutofit/>
          </a:bodyPr>
          <a:lstStyle/>
          <a:p>
            <a:r>
              <a:rPr lang="en-US" b="1" dirty="0">
                <a:latin typeface="Bahnschrift" panose="020B0502040204020203" pitchFamily="34" charset="0"/>
              </a:rPr>
              <a:t>Richard Webb</a:t>
            </a:r>
          </a:p>
          <a:p>
            <a:r>
              <a:rPr lang="en-US" dirty="0">
                <a:latin typeface="Bahnschrift" panose="020B0502040204020203" pitchFamily="34" charset="0"/>
              </a:rPr>
              <a:t>KAR Enterprises</a:t>
            </a:r>
            <a:endParaRPr lang="en-US" b="1" dirty="0">
              <a:latin typeface="Bahnschrift" panose="020B0502040204020203" pitchFamily="34" charset="0"/>
            </a:endParaRPr>
          </a:p>
          <a:p>
            <a:endParaRPr lang="en-US" b="1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410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AE237-9A83-1979-DEA1-447C42830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Introduction &amp; 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7E2BE-5B1E-EF55-EBBB-32CD5ECAE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70737"/>
            <a:ext cx="10515600" cy="5566541"/>
          </a:xfrm>
        </p:spPr>
        <p:txBody>
          <a:bodyPr>
            <a:normAutofit/>
          </a:bodyPr>
          <a:lstStyle/>
          <a:p>
            <a:r>
              <a:rPr lang="en-US" sz="2000" b="1" dirty="0"/>
              <a:t>INTRODUCTION</a:t>
            </a:r>
          </a:p>
          <a:p>
            <a:pPr lvl="1"/>
            <a:r>
              <a:rPr lang="en-US" sz="1600" b="1" dirty="0"/>
              <a:t>Ways to credibly estimate the cost of what are often called “New Ways of Doing Business” (NWODB) has been and continues to be an important topic for cost estimating community.</a:t>
            </a:r>
          </a:p>
          <a:p>
            <a:pPr lvl="1"/>
            <a:r>
              <a:rPr lang="en-US" sz="1600" b="1" dirty="0"/>
              <a:t>Effectively implementing approaches to estimating the cost impacts of NWODB necessarily involves the </a:t>
            </a:r>
            <a:r>
              <a:rPr lang="en-US" sz="1600" b="1" dirty="0">
                <a:solidFill>
                  <a:srgbClr val="FF0000"/>
                </a:solidFill>
              </a:rPr>
              <a:t>quantification</a:t>
            </a:r>
            <a:r>
              <a:rPr lang="en-US" sz="1600" b="1" dirty="0"/>
              <a:t> of those impacts relative to a baseline often called “Business As Usual” (BAU) in a way that provides credible results.</a:t>
            </a:r>
          </a:p>
          <a:p>
            <a:pPr lvl="1"/>
            <a:r>
              <a:rPr lang="en-US" sz="1600" b="1" dirty="0"/>
              <a:t>This presentation provides a methodology for applying the quantified potential cost reduction benefits in a method that is traceable, defendable, and (thus) credible.</a:t>
            </a:r>
          </a:p>
          <a:p>
            <a:pPr lvl="1"/>
            <a:r>
              <a:rPr lang="en-US" sz="1600" b="1" dirty="0"/>
              <a:t>Originally presented at ISPA Conference 1991; Developed further by Manufacturing Cost Working Group with ECO personnel circa 2006; Utilized on various SLS and other analyses</a:t>
            </a:r>
          </a:p>
          <a:p>
            <a:r>
              <a:rPr lang="en-US" sz="2000" b="1" dirty="0"/>
              <a:t>OUTLINE</a:t>
            </a:r>
          </a:p>
          <a:p>
            <a:pPr lvl="1"/>
            <a:r>
              <a:rPr lang="en-US" sz="1800" b="1" dirty="0"/>
              <a:t>What are NWODB?</a:t>
            </a:r>
          </a:p>
          <a:p>
            <a:pPr lvl="2"/>
            <a:r>
              <a:rPr lang="en-US" sz="1800" b="1" dirty="0"/>
              <a:t>Examples</a:t>
            </a:r>
          </a:p>
          <a:p>
            <a:pPr lvl="1"/>
            <a:r>
              <a:rPr lang="en-US" sz="1800" b="1" dirty="0"/>
              <a:t>Disaggregation</a:t>
            </a:r>
          </a:p>
          <a:p>
            <a:pPr lvl="2"/>
            <a:r>
              <a:rPr lang="en-US" sz="1800" b="1" dirty="0"/>
              <a:t>Context – Measurement, the WBS cube</a:t>
            </a:r>
          </a:p>
          <a:p>
            <a:pPr lvl="2"/>
            <a:r>
              <a:rPr lang="en-US" sz="1800" b="1" dirty="0"/>
              <a:t>Methodology – Process flow</a:t>
            </a:r>
          </a:p>
          <a:p>
            <a:pPr lvl="2"/>
            <a:r>
              <a:rPr lang="en-US" sz="1800" b="1" dirty="0"/>
              <a:t>Examples</a:t>
            </a:r>
          </a:p>
          <a:p>
            <a:pPr lvl="1"/>
            <a:r>
              <a:rPr lang="en-US" sz="1800" b="1" dirty="0"/>
              <a:t>Issues</a:t>
            </a:r>
          </a:p>
          <a:p>
            <a:pPr lvl="1"/>
            <a:r>
              <a:rPr lang="en-US" sz="1800" b="1" dirty="0"/>
              <a:t>Conclusions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FF7008-602C-DC70-7B68-8A02D66EE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4745" y="3735695"/>
            <a:ext cx="2291284" cy="28046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B994E2-C120-E39D-84D3-8375177C4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2355" y="3945394"/>
            <a:ext cx="1676017" cy="223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06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0C86E-3E24-9CBC-D08C-C18E5A811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36033-FC0D-FAC7-F880-38B67B6A6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New Ways of Doing Business -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4F9AB-1970-6FB9-9AA6-508C442C9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23441"/>
            <a:ext cx="10515600" cy="2460734"/>
          </a:xfrm>
        </p:spPr>
        <p:txBody>
          <a:bodyPr>
            <a:normAutofit/>
          </a:bodyPr>
          <a:lstStyle/>
          <a:p>
            <a:r>
              <a:rPr lang="en-US" sz="2000" b="1" dirty="0"/>
              <a:t>New systems or process that, when incorporated, are expected to improve cost, schedule, and/or performance for (for our purposes) space transportation or spacecraft relative to BAU systems or processes.</a:t>
            </a:r>
          </a:p>
          <a:p>
            <a:pPr lvl="1"/>
            <a:r>
              <a:rPr lang="en-US" sz="1800" b="1" dirty="0"/>
              <a:t>Can impact non-recurring development and/or recurring production and operations</a:t>
            </a:r>
          </a:p>
          <a:p>
            <a:pPr lvl="1"/>
            <a:r>
              <a:rPr lang="en-US" sz="1800" b="1" dirty="0"/>
              <a:t>Often manifests as spending non-recurring investment to obtain a new system or process to impact recurring production and operations</a:t>
            </a:r>
            <a:endParaRPr lang="en-US" sz="2000" b="1" dirty="0"/>
          </a:p>
          <a:p>
            <a:pPr lvl="1"/>
            <a:r>
              <a:rPr lang="en-US" sz="1800" b="1" dirty="0"/>
              <a:t>Can include new technologies/processes AND new (or different) program management processes and systems and/or acquisitions strategies.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9E090C-C185-1B9E-AFAD-EC32A5121A9E}"/>
              </a:ext>
            </a:extLst>
          </p:cNvPr>
          <p:cNvSpPr txBox="1"/>
          <p:nvPr/>
        </p:nvSpPr>
        <p:spPr>
          <a:xfrm>
            <a:off x="8214326" y="3230920"/>
            <a:ext cx="1141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u="sng" dirty="0"/>
              <a:t>Examples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BF2B25-827C-E824-0205-6C71CF761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069" y="3837489"/>
            <a:ext cx="5744935" cy="237412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E6C2516-01E9-88F2-1F2C-678B463427A3}"/>
              </a:ext>
            </a:extLst>
          </p:cNvPr>
          <p:cNvSpPr txBox="1">
            <a:spLocks/>
          </p:cNvSpPr>
          <p:nvPr/>
        </p:nvSpPr>
        <p:spPr>
          <a:xfrm>
            <a:off x="848708" y="3461842"/>
            <a:ext cx="5883167" cy="2986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accent4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Wingdings" pitchFamily="2" charset="2"/>
              <a:buChar char="§"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4">
                  <a:lumMod val="75000"/>
                </a:schemeClr>
              </a:buClr>
              <a:buFont typeface="Courier New" panose="02070309020205020404" pitchFamily="49" charset="0"/>
              <a:buChar char="o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/>
              <a:t>Applied at different levels of depth</a:t>
            </a:r>
          </a:p>
          <a:p>
            <a:pPr lvl="1"/>
            <a:r>
              <a:rPr lang="en-US" sz="1900" b="1" dirty="0"/>
              <a:t>Higher – Programmatic/Organizational</a:t>
            </a:r>
          </a:p>
          <a:p>
            <a:pPr lvl="2"/>
            <a:r>
              <a:rPr lang="en-US" sz="1900" b="1" dirty="0"/>
              <a:t>Organization “Approaches”</a:t>
            </a:r>
          </a:p>
          <a:p>
            <a:pPr lvl="3"/>
            <a:r>
              <a:rPr lang="en-US" sz="1900" b="1" dirty="0"/>
              <a:t>Space X, Skunk Works</a:t>
            </a:r>
          </a:p>
          <a:p>
            <a:pPr lvl="2"/>
            <a:r>
              <a:rPr lang="en-US" sz="1900" b="1" dirty="0"/>
              <a:t>Alternate Acquisition Approaches</a:t>
            </a:r>
          </a:p>
          <a:p>
            <a:pPr lvl="3"/>
            <a:r>
              <a:rPr lang="en-US" sz="1900" b="1" dirty="0"/>
              <a:t>Contract Type, OTA’s</a:t>
            </a:r>
          </a:p>
          <a:p>
            <a:pPr lvl="1"/>
            <a:r>
              <a:rPr lang="en-US" sz="1900" b="1" dirty="0"/>
              <a:t>Lower – Subsystem/Function</a:t>
            </a:r>
          </a:p>
          <a:p>
            <a:pPr lvl="2"/>
            <a:r>
              <a:rPr lang="en-US" sz="1900" b="1" dirty="0"/>
              <a:t>Production Automation</a:t>
            </a:r>
          </a:p>
          <a:p>
            <a:pPr lvl="2"/>
            <a:r>
              <a:rPr lang="en-US" sz="1900" b="1" dirty="0"/>
              <a:t>Inspection Requirements</a:t>
            </a:r>
          </a:p>
        </p:txBody>
      </p:sp>
    </p:spTree>
    <p:extLst>
      <p:ext uri="{BB962C8B-B14F-4D97-AF65-F5344CB8AC3E}">
        <p14:creationId xmlns:p14="http://schemas.microsoft.com/office/powerpoint/2010/main" val="3445538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095AB-94BA-A2A1-0630-F32F79288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A9B02-4E94-9C38-48AB-782A8DECD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NWODB – Measurement &amp;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096B4-D534-82BC-80F9-B17389C2E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23441"/>
            <a:ext cx="10515600" cy="5834559"/>
          </a:xfrm>
        </p:spPr>
        <p:txBody>
          <a:bodyPr>
            <a:normAutofit/>
          </a:bodyPr>
          <a:lstStyle/>
          <a:p>
            <a:r>
              <a:rPr lang="en-US" sz="2000" b="1" dirty="0"/>
              <a:t>Measurement</a:t>
            </a:r>
          </a:p>
          <a:p>
            <a:pPr lvl="1"/>
            <a:r>
              <a:rPr lang="en-US" sz="1800" b="1" dirty="0"/>
              <a:t>The estimated (“advertised”) cost reductions using NWODB are typically quantified as % reductions from a BAU approach.</a:t>
            </a:r>
          </a:p>
          <a:p>
            <a:pPr lvl="2"/>
            <a:r>
              <a:rPr lang="en-US" sz="1800" b="1" dirty="0"/>
              <a:t>“Introduction of a new automated circumferential friction stir weld machine will reduce touch labor and quality assurance labor hours (cost) by 50%.”</a:t>
            </a:r>
          </a:p>
          <a:p>
            <a:pPr lvl="2"/>
            <a:r>
              <a:rPr lang="en-US" sz="1800" b="1" dirty="0"/>
              <a:t>“Using a vertically integrated organization structure reduces system cost by 60% by changing make/buy decisions from buy to make for components typically bought under BAU approaches, including avionics boxes, propellant feed lines, engine nozzles and combustion chambers, etc.”</a:t>
            </a:r>
          </a:p>
          <a:p>
            <a:r>
              <a:rPr lang="en-US" sz="2000" b="1" dirty="0"/>
              <a:t>Cost reductions typically estimated using the following formula:</a:t>
            </a:r>
          </a:p>
          <a:p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Key Consideration: what is the BAU base being reduced?</a:t>
            </a:r>
          </a:p>
          <a:p>
            <a:pPr lvl="1"/>
            <a:r>
              <a:rPr lang="en-US" sz="1800" b="1" dirty="0"/>
              <a:t>Important to select the correct BAU base against which the Cost Reduction Factor (CRF) is to be applied.</a:t>
            </a:r>
          </a:p>
          <a:p>
            <a:pPr lvl="2"/>
            <a:r>
              <a:rPr lang="en-US" sz="1800" b="1" dirty="0"/>
              <a:t>Example: an automated welder that reduces touch labor 75% should be applied to a base of touch labor, not overall production cost.</a:t>
            </a:r>
          </a:p>
          <a:p>
            <a:pPr lvl="3"/>
            <a:r>
              <a:rPr lang="en-US" b="1" dirty="0"/>
              <a:t>Touch labor is often &lt;20% of total production cost.</a:t>
            </a:r>
          </a:p>
          <a:p>
            <a:pPr lvl="1"/>
            <a:endParaRPr lang="en-US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84248C-E8FC-D837-32C2-392890E8D44C}"/>
              </a:ext>
            </a:extLst>
          </p:cNvPr>
          <p:cNvSpPr txBox="1"/>
          <p:nvPr/>
        </p:nvSpPr>
        <p:spPr>
          <a:xfrm>
            <a:off x="2521961" y="3981590"/>
            <a:ext cx="7656263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i="1" dirty="0"/>
              <a:t>Cost including NWODB = BAU $ x 1-Cost Reduction Factor %</a:t>
            </a:r>
          </a:p>
          <a:p>
            <a:r>
              <a:rPr lang="en-US" sz="2000" b="1" i="1" dirty="0"/>
              <a:t>Cost Reduction Savings % = (NWODB $ - BAU $) / BAU $</a:t>
            </a:r>
          </a:p>
        </p:txBody>
      </p:sp>
    </p:spTree>
    <p:extLst>
      <p:ext uri="{BB962C8B-B14F-4D97-AF65-F5344CB8AC3E}">
        <p14:creationId xmlns:p14="http://schemas.microsoft.com/office/powerpoint/2010/main" val="321826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4E8896-D4F5-1620-8621-3702D9E8D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46647-03CA-C853-A2DF-E6B98ADE0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Methodology - Disaggregation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49808-A9EA-09FC-8BA1-065940312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23441"/>
            <a:ext cx="10515600" cy="5566545"/>
          </a:xfrm>
        </p:spPr>
        <p:txBody>
          <a:bodyPr>
            <a:normAutofit/>
          </a:bodyPr>
          <a:lstStyle/>
          <a:p>
            <a:r>
              <a:rPr lang="en-US" sz="2000" b="1" dirty="0"/>
              <a:t>“Disaggregation”</a:t>
            </a:r>
          </a:p>
          <a:p>
            <a:pPr lvl="1"/>
            <a:r>
              <a:rPr lang="en-US" sz="1800" b="1" dirty="0"/>
              <a:t>Five step process to credibly estimate cost including introduction of NWODB</a:t>
            </a:r>
          </a:p>
          <a:p>
            <a:pPr lvl="1"/>
            <a:r>
              <a:rPr lang="en-US" sz="1800" b="1" dirty="0"/>
              <a:t>Involves understanding what we’re getting for our money</a:t>
            </a:r>
          </a:p>
          <a:p>
            <a:pPr lvl="2"/>
            <a:r>
              <a:rPr lang="en-US" sz="1800" b="1" dirty="0"/>
              <a:t>Breakdown (“disaggregate) the estimate to identify product and services necessary to produce the end item being estimated</a:t>
            </a:r>
          </a:p>
          <a:p>
            <a:pPr lvl="1"/>
            <a:r>
              <a:rPr lang="en-US" sz="1800" b="1" dirty="0"/>
              <a:t>Breaks end-item (usually) parametric estimate down by percentage to functions; varies by end-item (tanks vs. avionics) and non-recurring vs. recurring phases</a:t>
            </a:r>
          </a:p>
          <a:p>
            <a:pPr lvl="2"/>
            <a:r>
              <a:rPr lang="en-US" sz="1800" b="1" dirty="0"/>
              <a:t>E.g. Propellant Tank Production $ = </a:t>
            </a:r>
            <a:r>
              <a:rPr lang="el-GR" sz="1800" b="1" dirty="0"/>
              <a:t>Σ </a:t>
            </a:r>
            <a:r>
              <a:rPr lang="en-US" sz="1800" b="1" dirty="0"/>
              <a:t>direct labor (touch, production support, QA, program mgt, etc.) + indirect labor (HR, Finance, Contracts, etc.) + materials and subcontracts (material, purchased parts, subassemblies, etc.) + wraps (fringe, overhead, G&amp;A, COM, etc.)</a:t>
            </a:r>
          </a:p>
          <a:p>
            <a:r>
              <a:rPr lang="en-US" sz="2000" b="1" dirty="0"/>
              <a:t>Correlation vs. Causality: a distinction with a difference?</a:t>
            </a:r>
          </a:p>
          <a:p>
            <a:pPr lvl="1"/>
            <a:r>
              <a:rPr lang="en-US" sz="1800" b="1" dirty="0"/>
              <a:t>Metrics (i.e. independent variables) for most characteristic-based cost estimating methods (e.g. parametric models) are end-item oriented</a:t>
            </a:r>
          </a:p>
          <a:p>
            <a:pPr lvl="2"/>
            <a:r>
              <a:rPr lang="en-US" sz="1800" b="1" dirty="0"/>
              <a:t>Weight, Power, Thrust, Source Lines of Code</a:t>
            </a:r>
          </a:p>
          <a:p>
            <a:pPr lvl="1"/>
            <a:r>
              <a:rPr lang="en-US" sz="1800" b="1" dirty="0"/>
              <a:t>Characteristics are correlated to cost, not necessarily causative</a:t>
            </a:r>
          </a:p>
          <a:p>
            <a:pPr lvl="1"/>
            <a:r>
              <a:rPr lang="en-US" sz="1800" b="1" dirty="0"/>
              <a:t>End item cost is “caused” by the value added in form of products and services required to produce the item</a:t>
            </a:r>
          </a:p>
          <a:p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827280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FAB79-AFFB-E23F-701A-505F7079B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630D8-8258-CC2C-E367-B5BF3F6A6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Dimensions of Cost – the WBS Cube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067A4-8C4F-6039-41DD-0BA6C6DDF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23442"/>
            <a:ext cx="10515600" cy="1309856"/>
          </a:xfrm>
        </p:spPr>
        <p:txBody>
          <a:bodyPr>
            <a:normAutofit/>
          </a:bodyPr>
          <a:lstStyle/>
          <a:p>
            <a:r>
              <a:rPr lang="en-US" sz="2000" b="1" dirty="0"/>
              <a:t>The “Cost Cube”: Cost database can be organized/accounted for in several different dimensions</a:t>
            </a:r>
          </a:p>
          <a:p>
            <a:pPr lvl="1"/>
            <a:r>
              <a:rPr lang="en-US" sz="1800" b="1" dirty="0"/>
              <a:t>The sum of the cost of each dimension is equal to the sum of the cost of each of the other dimensions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C8D6847-5FEA-02A7-DF08-7CFBFDD94F00}"/>
              </a:ext>
            </a:extLst>
          </p:cNvPr>
          <p:cNvGrpSpPr/>
          <p:nvPr/>
        </p:nvGrpSpPr>
        <p:grpSpPr>
          <a:xfrm>
            <a:off x="1740513" y="2061499"/>
            <a:ext cx="8570133" cy="4370302"/>
            <a:chOff x="-83275" y="1117600"/>
            <a:chExt cx="9346767" cy="5854781"/>
          </a:xfrm>
        </p:grpSpPr>
        <p:sp>
          <p:nvSpPr>
            <p:cNvPr id="7" name="AutoShape 251">
              <a:extLst>
                <a:ext uri="{FF2B5EF4-FFF2-40B4-BE49-F238E27FC236}">
                  <a16:creationId xmlns:a16="http://schemas.microsoft.com/office/drawing/2014/main" id="{140DCE24-BD99-5ECA-C78A-F1F80F3C4D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83275" y="2133598"/>
              <a:ext cx="2146299" cy="2070101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CBFE92E6-5A91-BD3F-B31F-65D49029A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6838" y="2224088"/>
              <a:ext cx="0" cy="3651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 altLang="en-US" dirty="0"/>
            </a:p>
          </p:txBody>
        </p:sp>
        <p:grpSp>
          <p:nvGrpSpPr>
            <p:cNvPr id="9" name="Group 233">
              <a:extLst>
                <a:ext uri="{FF2B5EF4-FFF2-40B4-BE49-F238E27FC236}">
                  <a16:creationId xmlns:a16="http://schemas.microsoft.com/office/drawing/2014/main" id="{FCB63CA1-D642-6475-02D4-DA17D320A6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7875" y="1117600"/>
              <a:ext cx="5464175" cy="4067175"/>
              <a:chOff x="674" y="1072"/>
              <a:chExt cx="3442" cy="2562"/>
            </a:xfrm>
          </p:grpSpPr>
          <p:grpSp>
            <p:nvGrpSpPr>
              <p:cNvPr id="20" name="Group 201">
                <a:extLst>
                  <a:ext uri="{FF2B5EF4-FFF2-40B4-BE49-F238E27FC236}">
                    <a16:creationId xmlns:a16="http://schemas.microsoft.com/office/drawing/2014/main" id="{A82ACFA5-68BE-939D-F07F-D9C1352275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02" y="1072"/>
                <a:ext cx="1714" cy="1578"/>
                <a:chOff x="1050" y="1352"/>
                <a:chExt cx="1714" cy="1578"/>
              </a:xfrm>
            </p:grpSpPr>
            <p:sp>
              <p:nvSpPr>
                <p:cNvPr id="117" name="Rectangle 202">
                  <a:extLst>
                    <a:ext uri="{FF2B5EF4-FFF2-40B4-BE49-F238E27FC236}">
                      <a16:creationId xmlns:a16="http://schemas.microsoft.com/office/drawing/2014/main" id="{54F90FD1-9436-B880-1961-313EB05F66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84" y="1354"/>
                  <a:ext cx="1376" cy="13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18" name="Rectangle 203">
                  <a:extLst>
                    <a:ext uri="{FF2B5EF4-FFF2-40B4-BE49-F238E27FC236}">
                      <a16:creationId xmlns:a16="http://schemas.microsoft.com/office/drawing/2014/main" id="{A82BCF2B-3969-35A2-45E9-511783D143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2" y="1592"/>
                  <a:ext cx="1376" cy="133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119" name="Rectangle 204">
                  <a:extLst>
                    <a:ext uri="{FF2B5EF4-FFF2-40B4-BE49-F238E27FC236}">
                      <a16:creationId xmlns:a16="http://schemas.microsoft.com/office/drawing/2014/main" id="{985A94BE-4AD5-C51F-9E38-7170D9562C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4" y="2097"/>
                  <a:ext cx="223" cy="2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b="1" dirty="0">
                      <a:latin typeface="Arial" panose="020B0604020202020204" pitchFamily="34" charset="0"/>
                    </a:rPr>
                    <a:t>$</a:t>
                  </a:r>
                </a:p>
              </p:txBody>
            </p:sp>
            <p:sp>
              <p:nvSpPr>
                <p:cNvPr id="120" name="Line 205">
                  <a:extLst>
                    <a:ext uri="{FF2B5EF4-FFF2-40B4-BE49-F238E27FC236}">
                      <a16:creationId xmlns:a16="http://schemas.microsoft.com/office/drawing/2014/main" id="{123E030A-A1ED-6545-1929-ECB25BEF90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10" y="1352"/>
                  <a:ext cx="274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1" name="Line 206">
                  <a:extLst>
                    <a:ext uri="{FF2B5EF4-FFF2-40B4-BE49-F238E27FC236}">
                      <a16:creationId xmlns:a16="http://schemas.microsoft.com/office/drawing/2014/main" id="{51A61684-04A7-68C5-4AE7-D19256BFE7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78" y="1352"/>
                  <a:ext cx="280" cy="2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2" name="Line 207">
                  <a:extLst>
                    <a:ext uri="{FF2B5EF4-FFF2-40B4-BE49-F238E27FC236}">
                      <a16:creationId xmlns:a16="http://schemas.microsoft.com/office/drawing/2014/main" id="{E51C8BD4-375C-0BF3-B404-41D091DD68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90" y="2696"/>
                  <a:ext cx="274" cy="2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3" name="Line 208">
                  <a:extLst>
                    <a:ext uri="{FF2B5EF4-FFF2-40B4-BE49-F238E27FC236}">
                      <a16:creationId xmlns:a16="http://schemas.microsoft.com/office/drawing/2014/main" id="{BF956CB6-012D-F0E3-BA47-32B7C40E8F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18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4" name="Line 209">
                  <a:extLst>
                    <a:ext uri="{FF2B5EF4-FFF2-40B4-BE49-F238E27FC236}">
                      <a16:creationId xmlns:a16="http://schemas.microsoft.com/office/drawing/2014/main" id="{23935DC7-4141-0A11-E16A-5948605785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32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5" name="Line 210">
                  <a:extLst>
                    <a:ext uri="{FF2B5EF4-FFF2-40B4-BE49-F238E27FC236}">
                      <a16:creationId xmlns:a16="http://schemas.microsoft.com/office/drawing/2014/main" id="{30B0D495-CFA9-52F7-82AD-F321D1F95F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446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6" name="Line 211">
                  <a:extLst>
                    <a:ext uri="{FF2B5EF4-FFF2-40B4-BE49-F238E27FC236}">
                      <a16:creationId xmlns:a16="http://schemas.microsoft.com/office/drawing/2014/main" id="{9CB311A6-1352-D1C2-9F01-3388CD2047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560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7" name="Line 212">
                  <a:extLst>
                    <a:ext uri="{FF2B5EF4-FFF2-40B4-BE49-F238E27FC236}">
                      <a16:creationId xmlns:a16="http://schemas.microsoft.com/office/drawing/2014/main" id="{F6EEFFA6-1090-BB61-3C5F-A57345BED6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674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8" name="Line 213">
                  <a:extLst>
                    <a:ext uri="{FF2B5EF4-FFF2-40B4-BE49-F238E27FC236}">
                      <a16:creationId xmlns:a16="http://schemas.microsoft.com/office/drawing/2014/main" id="{EFD0F36B-AD0A-1B14-9A6D-5FBC300BB6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88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29" name="Line 214">
                  <a:extLst>
                    <a:ext uri="{FF2B5EF4-FFF2-40B4-BE49-F238E27FC236}">
                      <a16:creationId xmlns:a16="http://schemas.microsoft.com/office/drawing/2014/main" id="{BFD09E0D-850E-E1A9-851B-28478CD00C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02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0" name="Line 215">
                  <a:extLst>
                    <a:ext uri="{FF2B5EF4-FFF2-40B4-BE49-F238E27FC236}">
                      <a16:creationId xmlns:a16="http://schemas.microsoft.com/office/drawing/2014/main" id="{D8869AF9-49E9-C3F0-35F2-F3226B5324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016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1" name="Line 216">
                  <a:extLst>
                    <a:ext uri="{FF2B5EF4-FFF2-40B4-BE49-F238E27FC236}">
                      <a16:creationId xmlns:a16="http://schemas.microsoft.com/office/drawing/2014/main" id="{9619F06E-BA1D-31A2-1483-30FE03371FF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130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2" name="Line 217">
                  <a:extLst>
                    <a:ext uri="{FF2B5EF4-FFF2-40B4-BE49-F238E27FC236}">
                      <a16:creationId xmlns:a16="http://schemas.microsoft.com/office/drawing/2014/main" id="{BE44123B-0CCD-5A99-1345-503165455F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244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3" name="Line 218">
                  <a:extLst>
                    <a:ext uri="{FF2B5EF4-FFF2-40B4-BE49-F238E27FC236}">
                      <a16:creationId xmlns:a16="http://schemas.microsoft.com/office/drawing/2014/main" id="{18D9E5BC-D451-44D6-7FA4-890DC08113E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38" y="2730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4" name="Line 219">
                  <a:extLst>
                    <a:ext uri="{FF2B5EF4-FFF2-40B4-BE49-F238E27FC236}">
                      <a16:creationId xmlns:a16="http://schemas.microsoft.com/office/drawing/2014/main" id="{1BF7B6B2-E9D3-6A01-FBC7-7FBE91EABF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04" y="2682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5" name="Line 220">
                  <a:extLst>
                    <a:ext uri="{FF2B5EF4-FFF2-40B4-BE49-F238E27FC236}">
                      <a16:creationId xmlns:a16="http://schemas.microsoft.com/office/drawing/2014/main" id="{66EF7866-D782-CF9B-D7E7-F7649F49C9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70" y="2622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6" name="Line 221">
                  <a:extLst>
                    <a:ext uri="{FF2B5EF4-FFF2-40B4-BE49-F238E27FC236}">
                      <a16:creationId xmlns:a16="http://schemas.microsoft.com/office/drawing/2014/main" id="{5D7240DC-56DB-72D5-434A-E7B2D3C344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71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7" name="Line 222">
                  <a:extLst>
                    <a:ext uri="{FF2B5EF4-FFF2-40B4-BE49-F238E27FC236}">
                      <a16:creationId xmlns:a16="http://schemas.microsoft.com/office/drawing/2014/main" id="{69C69509-9F2B-6AD1-D1C3-29FA994898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80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8" name="Line 223">
                  <a:extLst>
                    <a:ext uri="{FF2B5EF4-FFF2-40B4-BE49-F238E27FC236}">
                      <a16:creationId xmlns:a16="http://schemas.microsoft.com/office/drawing/2014/main" id="{5E729C41-72A3-0714-04D5-6D1E376567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902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39" name="Line 224">
                  <a:extLst>
                    <a:ext uri="{FF2B5EF4-FFF2-40B4-BE49-F238E27FC236}">
                      <a16:creationId xmlns:a16="http://schemas.microsoft.com/office/drawing/2014/main" id="{9DF5CE08-5E56-7820-95F1-32ABC8B267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998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0" name="Line 225">
                  <a:extLst>
                    <a:ext uri="{FF2B5EF4-FFF2-40B4-BE49-F238E27FC236}">
                      <a16:creationId xmlns:a16="http://schemas.microsoft.com/office/drawing/2014/main" id="{A8F58891-9A55-8671-593D-897F1F6174A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094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1" name="Line 226">
                  <a:extLst>
                    <a:ext uri="{FF2B5EF4-FFF2-40B4-BE49-F238E27FC236}">
                      <a16:creationId xmlns:a16="http://schemas.microsoft.com/office/drawing/2014/main" id="{88B767BA-3DBF-0E70-AAF1-CDEB3E486B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19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2" name="Line 227">
                  <a:extLst>
                    <a:ext uri="{FF2B5EF4-FFF2-40B4-BE49-F238E27FC236}">
                      <a16:creationId xmlns:a16="http://schemas.microsoft.com/office/drawing/2014/main" id="{150BDC74-1B96-2EE9-D7BC-5608EE93996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28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3" name="Line 228">
                  <a:extLst>
                    <a:ext uri="{FF2B5EF4-FFF2-40B4-BE49-F238E27FC236}">
                      <a16:creationId xmlns:a16="http://schemas.microsoft.com/office/drawing/2014/main" id="{C3F755B4-0302-697F-647F-01288900C5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382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4" name="Line 229">
                  <a:extLst>
                    <a:ext uri="{FF2B5EF4-FFF2-40B4-BE49-F238E27FC236}">
                      <a16:creationId xmlns:a16="http://schemas.microsoft.com/office/drawing/2014/main" id="{412A40E4-AA6F-91EC-CC88-8BE935BB83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478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5" name="Line 230">
                  <a:extLst>
                    <a:ext uri="{FF2B5EF4-FFF2-40B4-BE49-F238E27FC236}">
                      <a16:creationId xmlns:a16="http://schemas.microsoft.com/office/drawing/2014/main" id="{DF80EFBC-66DE-1A7E-C88F-15A4D185B6D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574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6" name="Line 231">
                  <a:extLst>
                    <a:ext uri="{FF2B5EF4-FFF2-40B4-BE49-F238E27FC236}">
                      <a16:creationId xmlns:a16="http://schemas.microsoft.com/office/drawing/2014/main" id="{6885BE88-9D05-EC44-C78D-1D02549658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67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47" name="Line 232">
                  <a:extLst>
                    <a:ext uri="{FF2B5EF4-FFF2-40B4-BE49-F238E27FC236}">
                      <a16:creationId xmlns:a16="http://schemas.microsoft.com/office/drawing/2014/main" id="{D7209935-A1BC-052A-660B-F99670392F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76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1" name="Group 169">
                <a:extLst>
                  <a:ext uri="{FF2B5EF4-FFF2-40B4-BE49-F238E27FC236}">
                    <a16:creationId xmlns:a16="http://schemas.microsoft.com/office/drawing/2014/main" id="{E441D250-F1EF-1E19-28DA-ADB65A3F0B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6" y="1400"/>
                <a:ext cx="1714" cy="1578"/>
                <a:chOff x="1050" y="1352"/>
                <a:chExt cx="1714" cy="1578"/>
              </a:xfrm>
            </p:grpSpPr>
            <p:sp>
              <p:nvSpPr>
                <p:cNvPr id="86" name="Rectangle 170">
                  <a:extLst>
                    <a:ext uri="{FF2B5EF4-FFF2-40B4-BE49-F238E27FC236}">
                      <a16:creationId xmlns:a16="http://schemas.microsoft.com/office/drawing/2014/main" id="{6284CB83-F8E6-E67C-09D4-DA1941C39F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84" y="1354"/>
                  <a:ext cx="1376" cy="13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87" name="Rectangle 171">
                  <a:extLst>
                    <a:ext uri="{FF2B5EF4-FFF2-40B4-BE49-F238E27FC236}">
                      <a16:creationId xmlns:a16="http://schemas.microsoft.com/office/drawing/2014/main" id="{2B5D3D5E-C6D0-6DCA-16A2-7593B8E7D0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2" y="1592"/>
                  <a:ext cx="1376" cy="133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88" name="Rectangle 172">
                  <a:extLst>
                    <a:ext uri="{FF2B5EF4-FFF2-40B4-BE49-F238E27FC236}">
                      <a16:creationId xmlns:a16="http://schemas.microsoft.com/office/drawing/2014/main" id="{33DD5B75-10E5-C64C-6DFF-34FCD4A7AC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4" y="2097"/>
                  <a:ext cx="223" cy="2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b="1" dirty="0">
                      <a:latin typeface="Arial" panose="020B0604020202020204" pitchFamily="34" charset="0"/>
                    </a:rPr>
                    <a:t>$</a:t>
                  </a:r>
                </a:p>
              </p:txBody>
            </p:sp>
            <p:sp>
              <p:nvSpPr>
                <p:cNvPr id="89" name="Line 173">
                  <a:extLst>
                    <a:ext uri="{FF2B5EF4-FFF2-40B4-BE49-F238E27FC236}">
                      <a16:creationId xmlns:a16="http://schemas.microsoft.com/office/drawing/2014/main" id="{2743F970-7A5D-9BAE-37F7-339E5780A8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10" y="1352"/>
                  <a:ext cx="274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0" name="Line 174">
                  <a:extLst>
                    <a:ext uri="{FF2B5EF4-FFF2-40B4-BE49-F238E27FC236}">
                      <a16:creationId xmlns:a16="http://schemas.microsoft.com/office/drawing/2014/main" id="{07DA1CEF-E8F5-F2FC-7356-FB6C7665E8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78" y="1352"/>
                  <a:ext cx="280" cy="2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1" name="Line 175">
                  <a:extLst>
                    <a:ext uri="{FF2B5EF4-FFF2-40B4-BE49-F238E27FC236}">
                      <a16:creationId xmlns:a16="http://schemas.microsoft.com/office/drawing/2014/main" id="{00480BB4-7D9E-768A-1D79-34E34C36C7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90" y="2696"/>
                  <a:ext cx="274" cy="2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2" name="Line 176">
                  <a:extLst>
                    <a:ext uri="{FF2B5EF4-FFF2-40B4-BE49-F238E27FC236}">
                      <a16:creationId xmlns:a16="http://schemas.microsoft.com/office/drawing/2014/main" id="{12A33B69-3D9F-666D-7767-535749E7F6B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18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3" name="Line 177">
                  <a:extLst>
                    <a:ext uri="{FF2B5EF4-FFF2-40B4-BE49-F238E27FC236}">
                      <a16:creationId xmlns:a16="http://schemas.microsoft.com/office/drawing/2014/main" id="{63349886-C732-182E-953D-E31068E164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32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4" name="Line 178">
                  <a:extLst>
                    <a:ext uri="{FF2B5EF4-FFF2-40B4-BE49-F238E27FC236}">
                      <a16:creationId xmlns:a16="http://schemas.microsoft.com/office/drawing/2014/main" id="{0DE74D58-7452-357A-347C-918AC6541F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446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5" name="Line 179">
                  <a:extLst>
                    <a:ext uri="{FF2B5EF4-FFF2-40B4-BE49-F238E27FC236}">
                      <a16:creationId xmlns:a16="http://schemas.microsoft.com/office/drawing/2014/main" id="{CD968C61-BD08-AAB1-7363-C6CD72EC1F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560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6" name="Line 180">
                  <a:extLst>
                    <a:ext uri="{FF2B5EF4-FFF2-40B4-BE49-F238E27FC236}">
                      <a16:creationId xmlns:a16="http://schemas.microsoft.com/office/drawing/2014/main" id="{DECAA24F-804A-249D-A049-316EBE423D3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674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7" name="Line 181">
                  <a:extLst>
                    <a:ext uri="{FF2B5EF4-FFF2-40B4-BE49-F238E27FC236}">
                      <a16:creationId xmlns:a16="http://schemas.microsoft.com/office/drawing/2014/main" id="{29275B45-A433-BD11-AB41-2892C51AF1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88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8" name="Line 182">
                  <a:extLst>
                    <a:ext uri="{FF2B5EF4-FFF2-40B4-BE49-F238E27FC236}">
                      <a16:creationId xmlns:a16="http://schemas.microsoft.com/office/drawing/2014/main" id="{1B75B678-74F1-CB0D-3562-D8DAFCED48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02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99" name="Line 183">
                  <a:extLst>
                    <a:ext uri="{FF2B5EF4-FFF2-40B4-BE49-F238E27FC236}">
                      <a16:creationId xmlns:a16="http://schemas.microsoft.com/office/drawing/2014/main" id="{6655A36A-E153-87D5-19A4-7AA4CC6ED1B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016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0" name="Line 184">
                  <a:extLst>
                    <a:ext uri="{FF2B5EF4-FFF2-40B4-BE49-F238E27FC236}">
                      <a16:creationId xmlns:a16="http://schemas.microsoft.com/office/drawing/2014/main" id="{008666CB-04FB-74AC-7CAF-D26BCBBC11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130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1" name="Line 185">
                  <a:extLst>
                    <a:ext uri="{FF2B5EF4-FFF2-40B4-BE49-F238E27FC236}">
                      <a16:creationId xmlns:a16="http://schemas.microsoft.com/office/drawing/2014/main" id="{F4FE3D71-3D03-0E67-1F99-FACDBEF634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244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2" name="Line 186">
                  <a:extLst>
                    <a:ext uri="{FF2B5EF4-FFF2-40B4-BE49-F238E27FC236}">
                      <a16:creationId xmlns:a16="http://schemas.microsoft.com/office/drawing/2014/main" id="{13AE1309-8CDB-5886-110F-8EC9A08F4B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38" y="2730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3" name="Line 187">
                  <a:extLst>
                    <a:ext uri="{FF2B5EF4-FFF2-40B4-BE49-F238E27FC236}">
                      <a16:creationId xmlns:a16="http://schemas.microsoft.com/office/drawing/2014/main" id="{E2A72DCE-E7C9-3C86-967D-F1C9167229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04" y="2682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4" name="Line 188">
                  <a:extLst>
                    <a:ext uri="{FF2B5EF4-FFF2-40B4-BE49-F238E27FC236}">
                      <a16:creationId xmlns:a16="http://schemas.microsoft.com/office/drawing/2014/main" id="{46C38B82-FA3E-E98E-EB1E-F58415CA99F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70" y="2622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5" name="Line 189">
                  <a:extLst>
                    <a:ext uri="{FF2B5EF4-FFF2-40B4-BE49-F238E27FC236}">
                      <a16:creationId xmlns:a16="http://schemas.microsoft.com/office/drawing/2014/main" id="{FC939F14-8C31-63F5-AD74-4499B2642C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71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6" name="Line 190">
                  <a:extLst>
                    <a:ext uri="{FF2B5EF4-FFF2-40B4-BE49-F238E27FC236}">
                      <a16:creationId xmlns:a16="http://schemas.microsoft.com/office/drawing/2014/main" id="{286149C4-3CC8-DCB7-00F8-4282E4A625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80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7" name="Line 191">
                  <a:extLst>
                    <a:ext uri="{FF2B5EF4-FFF2-40B4-BE49-F238E27FC236}">
                      <a16:creationId xmlns:a16="http://schemas.microsoft.com/office/drawing/2014/main" id="{284EAA58-ADED-8B47-4B52-D128CEA65B8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902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8" name="Line 192">
                  <a:extLst>
                    <a:ext uri="{FF2B5EF4-FFF2-40B4-BE49-F238E27FC236}">
                      <a16:creationId xmlns:a16="http://schemas.microsoft.com/office/drawing/2014/main" id="{66A2020C-9370-04F6-22B4-F05A527445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998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09" name="Line 193">
                  <a:extLst>
                    <a:ext uri="{FF2B5EF4-FFF2-40B4-BE49-F238E27FC236}">
                      <a16:creationId xmlns:a16="http://schemas.microsoft.com/office/drawing/2014/main" id="{A2C9DAAF-DCF1-22A6-5FC6-3D68FF28D8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094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0" name="Line 194">
                  <a:extLst>
                    <a:ext uri="{FF2B5EF4-FFF2-40B4-BE49-F238E27FC236}">
                      <a16:creationId xmlns:a16="http://schemas.microsoft.com/office/drawing/2014/main" id="{0A25CEE5-FCB9-9340-440F-B99E0A3926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19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1" name="Line 195">
                  <a:extLst>
                    <a:ext uri="{FF2B5EF4-FFF2-40B4-BE49-F238E27FC236}">
                      <a16:creationId xmlns:a16="http://schemas.microsoft.com/office/drawing/2014/main" id="{9E901DB5-F155-A102-3707-A0433A93DA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28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2" name="Line 196">
                  <a:extLst>
                    <a:ext uri="{FF2B5EF4-FFF2-40B4-BE49-F238E27FC236}">
                      <a16:creationId xmlns:a16="http://schemas.microsoft.com/office/drawing/2014/main" id="{A2249455-28B2-3EAF-6D34-58FB4699553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382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3" name="Line 197">
                  <a:extLst>
                    <a:ext uri="{FF2B5EF4-FFF2-40B4-BE49-F238E27FC236}">
                      <a16:creationId xmlns:a16="http://schemas.microsoft.com/office/drawing/2014/main" id="{D6422838-E5D4-2C8C-F5F8-60A8483271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478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4" name="Line 198">
                  <a:extLst>
                    <a:ext uri="{FF2B5EF4-FFF2-40B4-BE49-F238E27FC236}">
                      <a16:creationId xmlns:a16="http://schemas.microsoft.com/office/drawing/2014/main" id="{00051340-6714-BF52-61B9-51DB808A6D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574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5" name="Line 199">
                  <a:extLst>
                    <a:ext uri="{FF2B5EF4-FFF2-40B4-BE49-F238E27FC236}">
                      <a16:creationId xmlns:a16="http://schemas.microsoft.com/office/drawing/2014/main" id="{F41007DD-D686-C047-0721-7A399D8E44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67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116" name="Line 200">
                  <a:extLst>
                    <a:ext uri="{FF2B5EF4-FFF2-40B4-BE49-F238E27FC236}">
                      <a16:creationId xmlns:a16="http://schemas.microsoft.com/office/drawing/2014/main" id="{27314823-500E-46D2-D523-6AB5FF8A6C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76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2" name="Group 137">
                <a:extLst>
                  <a:ext uri="{FF2B5EF4-FFF2-40B4-BE49-F238E27FC236}">
                    <a16:creationId xmlns:a16="http://schemas.microsoft.com/office/drawing/2014/main" id="{0CCA556D-174F-136A-D969-5B64834EC8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50" y="1728"/>
                <a:ext cx="1714" cy="1578"/>
                <a:chOff x="1050" y="1352"/>
                <a:chExt cx="1714" cy="1578"/>
              </a:xfrm>
            </p:grpSpPr>
            <p:sp>
              <p:nvSpPr>
                <p:cNvPr id="55" name="Rectangle 138">
                  <a:extLst>
                    <a:ext uri="{FF2B5EF4-FFF2-40B4-BE49-F238E27FC236}">
                      <a16:creationId xmlns:a16="http://schemas.microsoft.com/office/drawing/2014/main" id="{90223ED0-FBD7-38D1-9C9F-E37CB0AA73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84" y="1354"/>
                  <a:ext cx="1376" cy="13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56" name="Rectangle 139">
                  <a:extLst>
                    <a:ext uri="{FF2B5EF4-FFF2-40B4-BE49-F238E27FC236}">
                      <a16:creationId xmlns:a16="http://schemas.microsoft.com/office/drawing/2014/main" id="{6C0E55F6-BB3C-EFA2-28F7-6DDBFD8BDF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2" y="1592"/>
                  <a:ext cx="1376" cy="133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57" name="Rectangle 140">
                  <a:extLst>
                    <a:ext uri="{FF2B5EF4-FFF2-40B4-BE49-F238E27FC236}">
                      <a16:creationId xmlns:a16="http://schemas.microsoft.com/office/drawing/2014/main" id="{543B5FB9-866C-BB3D-251F-83E9FFCA1A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4" y="2097"/>
                  <a:ext cx="223" cy="2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b="1" dirty="0">
                      <a:latin typeface="Arial" panose="020B0604020202020204" pitchFamily="34" charset="0"/>
                    </a:rPr>
                    <a:t>$</a:t>
                  </a:r>
                </a:p>
              </p:txBody>
            </p:sp>
            <p:sp>
              <p:nvSpPr>
                <p:cNvPr id="58" name="Line 141">
                  <a:extLst>
                    <a:ext uri="{FF2B5EF4-FFF2-40B4-BE49-F238E27FC236}">
                      <a16:creationId xmlns:a16="http://schemas.microsoft.com/office/drawing/2014/main" id="{EAD9C398-0EBF-5ECC-0855-F0DD14CD35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10" y="1352"/>
                  <a:ext cx="274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9" name="Line 142">
                  <a:extLst>
                    <a:ext uri="{FF2B5EF4-FFF2-40B4-BE49-F238E27FC236}">
                      <a16:creationId xmlns:a16="http://schemas.microsoft.com/office/drawing/2014/main" id="{F734DA33-360A-5C5C-7ABF-DE3AF78E93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78" y="1352"/>
                  <a:ext cx="280" cy="2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0" name="Line 143">
                  <a:extLst>
                    <a:ext uri="{FF2B5EF4-FFF2-40B4-BE49-F238E27FC236}">
                      <a16:creationId xmlns:a16="http://schemas.microsoft.com/office/drawing/2014/main" id="{D31FA4E2-8B63-6AE1-92A4-98936D7A6F5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90" y="2696"/>
                  <a:ext cx="274" cy="2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1" name="Line 144">
                  <a:extLst>
                    <a:ext uri="{FF2B5EF4-FFF2-40B4-BE49-F238E27FC236}">
                      <a16:creationId xmlns:a16="http://schemas.microsoft.com/office/drawing/2014/main" id="{E54BDA3F-9EC8-B006-72D3-8DEC38D792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18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2" name="Line 145">
                  <a:extLst>
                    <a:ext uri="{FF2B5EF4-FFF2-40B4-BE49-F238E27FC236}">
                      <a16:creationId xmlns:a16="http://schemas.microsoft.com/office/drawing/2014/main" id="{50A0E375-6744-7697-46BE-85FED3CD3F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32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3" name="Line 146">
                  <a:extLst>
                    <a:ext uri="{FF2B5EF4-FFF2-40B4-BE49-F238E27FC236}">
                      <a16:creationId xmlns:a16="http://schemas.microsoft.com/office/drawing/2014/main" id="{35F75A09-F60D-0340-8C38-5AC4E41928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446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4" name="Line 147">
                  <a:extLst>
                    <a:ext uri="{FF2B5EF4-FFF2-40B4-BE49-F238E27FC236}">
                      <a16:creationId xmlns:a16="http://schemas.microsoft.com/office/drawing/2014/main" id="{BF0972DB-18F7-C689-13B9-1F07DCA202D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560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5" name="Line 148">
                  <a:extLst>
                    <a:ext uri="{FF2B5EF4-FFF2-40B4-BE49-F238E27FC236}">
                      <a16:creationId xmlns:a16="http://schemas.microsoft.com/office/drawing/2014/main" id="{217D60D7-9E96-1DB6-9C22-93F6BD7A9B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674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6" name="Line 149">
                  <a:extLst>
                    <a:ext uri="{FF2B5EF4-FFF2-40B4-BE49-F238E27FC236}">
                      <a16:creationId xmlns:a16="http://schemas.microsoft.com/office/drawing/2014/main" id="{D6F178E0-4027-C7F4-ADF9-9B3E4ACC0F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88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7" name="Line 150">
                  <a:extLst>
                    <a:ext uri="{FF2B5EF4-FFF2-40B4-BE49-F238E27FC236}">
                      <a16:creationId xmlns:a16="http://schemas.microsoft.com/office/drawing/2014/main" id="{53CBCAE2-0239-3B17-AB77-E6958F6972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02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8" name="Line 151">
                  <a:extLst>
                    <a:ext uri="{FF2B5EF4-FFF2-40B4-BE49-F238E27FC236}">
                      <a16:creationId xmlns:a16="http://schemas.microsoft.com/office/drawing/2014/main" id="{056C065F-54C7-72A0-0800-CA3D60F24D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016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69" name="Line 152">
                  <a:extLst>
                    <a:ext uri="{FF2B5EF4-FFF2-40B4-BE49-F238E27FC236}">
                      <a16:creationId xmlns:a16="http://schemas.microsoft.com/office/drawing/2014/main" id="{3B25D73E-FD69-322E-9491-27DBCDE815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130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0" name="Line 153">
                  <a:extLst>
                    <a:ext uri="{FF2B5EF4-FFF2-40B4-BE49-F238E27FC236}">
                      <a16:creationId xmlns:a16="http://schemas.microsoft.com/office/drawing/2014/main" id="{3FB05366-889A-89EF-88AB-765865B904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244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1" name="Line 154">
                  <a:extLst>
                    <a:ext uri="{FF2B5EF4-FFF2-40B4-BE49-F238E27FC236}">
                      <a16:creationId xmlns:a16="http://schemas.microsoft.com/office/drawing/2014/main" id="{DCBCD931-6187-6C70-B686-0B4A4B97C4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38" y="2730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2" name="Line 155">
                  <a:extLst>
                    <a:ext uri="{FF2B5EF4-FFF2-40B4-BE49-F238E27FC236}">
                      <a16:creationId xmlns:a16="http://schemas.microsoft.com/office/drawing/2014/main" id="{BADC8214-3FCA-912E-7573-311A95012A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04" y="2682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3" name="Line 156">
                  <a:extLst>
                    <a:ext uri="{FF2B5EF4-FFF2-40B4-BE49-F238E27FC236}">
                      <a16:creationId xmlns:a16="http://schemas.microsoft.com/office/drawing/2014/main" id="{4ABA1DE9-1CB7-7FD2-FF3D-17B4599327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70" y="2622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4" name="Line 157">
                  <a:extLst>
                    <a:ext uri="{FF2B5EF4-FFF2-40B4-BE49-F238E27FC236}">
                      <a16:creationId xmlns:a16="http://schemas.microsoft.com/office/drawing/2014/main" id="{A82C1876-B100-5A86-17D6-3205C739EB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71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5" name="Line 158">
                  <a:extLst>
                    <a:ext uri="{FF2B5EF4-FFF2-40B4-BE49-F238E27FC236}">
                      <a16:creationId xmlns:a16="http://schemas.microsoft.com/office/drawing/2014/main" id="{0A5DBEE0-4E72-F4CE-3F4A-323E136636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80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6" name="Line 159">
                  <a:extLst>
                    <a:ext uri="{FF2B5EF4-FFF2-40B4-BE49-F238E27FC236}">
                      <a16:creationId xmlns:a16="http://schemas.microsoft.com/office/drawing/2014/main" id="{B18F5492-9AEA-3615-81EB-D7DDDF5D47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902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7" name="Line 160">
                  <a:extLst>
                    <a:ext uri="{FF2B5EF4-FFF2-40B4-BE49-F238E27FC236}">
                      <a16:creationId xmlns:a16="http://schemas.microsoft.com/office/drawing/2014/main" id="{6957732C-6EDA-4589-8116-E6BF682B38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998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8" name="Line 161">
                  <a:extLst>
                    <a:ext uri="{FF2B5EF4-FFF2-40B4-BE49-F238E27FC236}">
                      <a16:creationId xmlns:a16="http://schemas.microsoft.com/office/drawing/2014/main" id="{B089D02E-1AD7-4EA7-D07C-35B64456FC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094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79" name="Line 162">
                  <a:extLst>
                    <a:ext uri="{FF2B5EF4-FFF2-40B4-BE49-F238E27FC236}">
                      <a16:creationId xmlns:a16="http://schemas.microsoft.com/office/drawing/2014/main" id="{C8187E95-AEAC-D833-965F-1F24111415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19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0" name="Line 163">
                  <a:extLst>
                    <a:ext uri="{FF2B5EF4-FFF2-40B4-BE49-F238E27FC236}">
                      <a16:creationId xmlns:a16="http://schemas.microsoft.com/office/drawing/2014/main" id="{2BC8285A-3CFE-551A-A370-922E34C547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28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1" name="Line 164">
                  <a:extLst>
                    <a:ext uri="{FF2B5EF4-FFF2-40B4-BE49-F238E27FC236}">
                      <a16:creationId xmlns:a16="http://schemas.microsoft.com/office/drawing/2014/main" id="{F2FF1D50-B553-E40C-232F-CAF3599D04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382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2" name="Line 165">
                  <a:extLst>
                    <a:ext uri="{FF2B5EF4-FFF2-40B4-BE49-F238E27FC236}">
                      <a16:creationId xmlns:a16="http://schemas.microsoft.com/office/drawing/2014/main" id="{DE0C728C-EA9D-6146-8F24-92EC0C5096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478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3" name="Line 166">
                  <a:extLst>
                    <a:ext uri="{FF2B5EF4-FFF2-40B4-BE49-F238E27FC236}">
                      <a16:creationId xmlns:a16="http://schemas.microsoft.com/office/drawing/2014/main" id="{5E57EE8D-6810-2207-A708-5E5DBD8B1A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574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4" name="Line 167">
                  <a:extLst>
                    <a:ext uri="{FF2B5EF4-FFF2-40B4-BE49-F238E27FC236}">
                      <a16:creationId xmlns:a16="http://schemas.microsoft.com/office/drawing/2014/main" id="{DEFD6BED-5BDB-7565-D1FC-470315B4374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67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85" name="Line 168">
                  <a:extLst>
                    <a:ext uri="{FF2B5EF4-FFF2-40B4-BE49-F238E27FC236}">
                      <a16:creationId xmlns:a16="http://schemas.microsoft.com/office/drawing/2014/main" id="{DA854FF1-6CF6-3AAE-5BBF-B0BC997066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76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  <p:grpSp>
            <p:nvGrpSpPr>
              <p:cNvPr id="23" name="Group 136">
                <a:extLst>
                  <a:ext uri="{FF2B5EF4-FFF2-40B4-BE49-F238E27FC236}">
                    <a16:creationId xmlns:a16="http://schemas.microsoft.com/office/drawing/2014/main" id="{739CA643-D7CB-096E-2120-AB1F397102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74" y="2056"/>
                <a:ext cx="1714" cy="1578"/>
                <a:chOff x="1050" y="1352"/>
                <a:chExt cx="1714" cy="1578"/>
              </a:xfrm>
            </p:grpSpPr>
            <p:sp>
              <p:nvSpPr>
                <p:cNvPr id="24" name="Rectangle 107">
                  <a:extLst>
                    <a:ext uri="{FF2B5EF4-FFF2-40B4-BE49-F238E27FC236}">
                      <a16:creationId xmlns:a16="http://schemas.microsoft.com/office/drawing/2014/main" id="{7194E142-CA7D-A5B8-3738-F8C69E1BC9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384" y="1354"/>
                  <a:ext cx="1376" cy="13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5" name="Rectangle 105">
                  <a:extLst>
                    <a:ext uri="{FF2B5EF4-FFF2-40B4-BE49-F238E27FC236}">
                      <a16:creationId xmlns:a16="http://schemas.microsoft.com/office/drawing/2014/main" id="{C481F33C-217C-6B6D-9750-A5D1769A82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12" y="1592"/>
                  <a:ext cx="1376" cy="133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 dirty="0"/>
                </a:p>
              </p:txBody>
            </p:sp>
            <p:sp>
              <p:nvSpPr>
                <p:cNvPr id="26" name="Rectangle 106">
                  <a:extLst>
                    <a:ext uri="{FF2B5EF4-FFF2-40B4-BE49-F238E27FC236}">
                      <a16:creationId xmlns:a16="http://schemas.microsoft.com/office/drawing/2014/main" id="{7FBA003C-6526-2D4F-D12C-97CF4DD4A5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67" y="1964"/>
                  <a:ext cx="365" cy="54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r>
                    <a:rPr lang="en-US" altLang="en-US" sz="3600" b="1" dirty="0">
                      <a:latin typeface="Arial" panose="020B0604020202020204" pitchFamily="34" charset="0"/>
                    </a:rPr>
                    <a:t>$</a:t>
                  </a:r>
                </a:p>
              </p:txBody>
            </p:sp>
            <p:sp>
              <p:nvSpPr>
                <p:cNvPr id="27" name="Line 108">
                  <a:extLst>
                    <a:ext uri="{FF2B5EF4-FFF2-40B4-BE49-F238E27FC236}">
                      <a16:creationId xmlns:a16="http://schemas.microsoft.com/office/drawing/2014/main" id="{38F482C5-120F-918D-CC9A-E5A5F81A67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110" y="1352"/>
                  <a:ext cx="274" cy="2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8" name="Line 109">
                  <a:extLst>
                    <a:ext uri="{FF2B5EF4-FFF2-40B4-BE49-F238E27FC236}">
                      <a16:creationId xmlns:a16="http://schemas.microsoft.com/office/drawing/2014/main" id="{DDE809E7-B836-DBF8-0538-BF8F91F679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78" y="1352"/>
                  <a:ext cx="280" cy="24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29" name="Line 110">
                  <a:extLst>
                    <a:ext uri="{FF2B5EF4-FFF2-40B4-BE49-F238E27FC236}">
                      <a16:creationId xmlns:a16="http://schemas.microsoft.com/office/drawing/2014/main" id="{8E5D4EA8-5DA0-9E30-0374-403BA0602A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490" y="2696"/>
                  <a:ext cx="274" cy="2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0" name="Line 111">
                  <a:extLst>
                    <a:ext uri="{FF2B5EF4-FFF2-40B4-BE49-F238E27FC236}">
                      <a16:creationId xmlns:a16="http://schemas.microsoft.com/office/drawing/2014/main" id="{4B6EB626-3E0A-3D5E-2D78-139FAA88C0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218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1" name="Line 112">
                  <a:extLst>
                    <a:ext uri="{FF2B5EF4-FFF2-40B4-BE49-F238E27FC236}">
                      <a16:creationId xmlns:a16="http://schemas.microsoft.com/office/drawing/2014/main" id="{9A709451-4E16-1923-9BB7-E20015CF51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32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2" name="Line 113">
                  <a:extLst>
                    <a:ext uri="{FF2B5EF4-FFF2-40B4-BE49-F238E27FC236}">
                      <a16:creationId xmlns:a16="http://schemas.microsoft.com/office/drawing/2014/main" id="{27B6BCBE-45C4-47B6-935B-426CF48800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446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3" name="Line 114">
                  <a:extLst>
                    <a:ext uri="{FF2B5EF4-FFF2-40B4-BE49-F238E27FC236}">
                      <a16:creationId xmlns:a16="http://schemas.microsoft.com/office/drawing/2014/main" id="{1DF3A9DF-2D2E-605E-13B7-A4CA4B34BB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560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4" name="Line 115">
                  <a:extLst>
                    <a:ext uri="{FF2B5EF4-FFF2-40B4-BE49-F238E27FC236}">
                      <a16:creationId xmlns:a16="http://schemas.microsoft.com/office/drawing/2014/main" id="{C2B187C8-98E7-5CA6-2885-A065D25906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674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5" name="Line 116">
                  <a:extLst>
                    <a:ext uri="{FF2B5EF4-FFF2-40B4-BE49-F238E27FC236}">
                      <a16:creationId xmlns:a16="http://schemas.microsoft.com/office/drawing/2014/main" id="{A0873834-2703-D9F3-FDDA-E59FAD2AC9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788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6" name="Line 117">
                  <a:extLst>
                    <a:ext uri="{FF2B5EF4-FFF2-40B4-BE49-F238E27FC236}">
                      <a16:creationId xmlns:a16="http://schemas.microsoft.com/office/drawing/2014/main" id="{4A9DD64C-7783-090D-B54D-7F21F05DA1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902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7" name="Line 118">
                  <a:extLst>
                    <a:ext uri="{FF2B5EF4-FFF2-40B4-BE49-F238E27FC236}">
                      <a16:creationId xmlns:a16="http://schemas.microsoft.com/office/drawing/2014/main" id="{D5D42236-0C0D-BA62-9747-08F164EA61F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016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8" name="Line 119">
                  <a:extLst>
                    <a:ext uri="{FF2B5EF4-FFF2-40B4-BE49-F238E27FC236}">
                      <a16:creationId xmlns:a16="http://schemas.microsoft.com/office/drawing/2014/main" id="{51159DFA-65F2-BD71-7B3F-55A668A131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130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39" name="Line 120">
                  <a:extLst>
                    <a:ext uri="{FF2B5EF4-FFF2-40B4-BE49-F238E27FC236}">
                      <a16:creationId xmlns:a16="http://schemas.microsoft.com/office/drawing/2014/main" id="{D54A0684-927B-58DE-2097-16CA684FF9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244" y="2808"/>
                  <a:ext cx="138" cy="11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0" name="Line 121">
                  <a:extLst>
                    <a:ext uri="{FF2B5EF4-FFF2-40B4-BE49-F238E27FC236}">
                      <a16:creationId xmlns:a16="http://schemas.microsoft.com/office/drawing/2014/main" id="{A0626939-78D6-BEB3-8668-20A3CE427AC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538" y="2730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1" name="Line 122">
                  <a:extLst>
                    <a:ext uri="{FF2B5EF4-FFF2-40B4-BE49-F238E27FC236}">
                      <a16:creationId xmlns:a16="http://schemas.microsoft.com/office/drawing/2014/main" id="{163CBF9C-7841-C6EE-6E54-C86C8E26AC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04" y="2682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2" name="Line 123">
                  <a:extLst>
                    <a:ext uri="{FF2B5EF4-FFF2-40B4-BE49-F238E27FC236}">
                      <a16:creationId xmlns:a16="http://schemas.microsoft.com/office/drawing/2014/main" id="{3B4CD42E-921F-A2B9-9C2C-08CD2776A40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2670" y="2622"/>
                  <a:ext cx="54" cy="15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3" name="Line 124">
                  <a:extLst>
                    <a:ext uri="{FF2B5EF4-FFF2-40B4-BE49-F238E27FC236}">
                      <a16:creationId xmlns:a16="http://schemas.microsoft.com/office/drawing/2014/main" id="{2042AD95-CD4A-5AFA-254C-A3A632DB30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71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4" name="Line 125">
                  <a:extLst>
                    <a:ext uri="{FF2B5EF4-FFF2-40B4-BE49-F238E27FC236}">
                      <a16:creationId xmlns:a16="http://schemas.microsoft.com/office/drawing/2014/main" id="{ECF123D7-2CA2-2D82-A777-16F4940C1D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80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5" name="Line 126">
                  <a:extLst>
                    <a:ext uri="{FF2B5EF4-FFF2-40B4-BE49-F238E27FC236}">
                      <a16:creationId xmlns:a16="http://schemas.microsoft.com/office/drawing/2014/main" id="{4D43922B-A189-E5D4-A1DB-353BCE7DE6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902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6" name="Line 127">
                  <a:extLst>
                    <a:ext uri="{FF2B5EF4-FFF2-40B4-BE49-F238E27FC236}">
                      <a16:creationId xmlns:a16="http://schemas.microsoft.com/office/drawing/2014/main" id="{C6648063-B079-95C5-700C-40D918F12E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1998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7" name="Line 128">
                  <a:extLst>
                    <a:ext uri="{FF2B5EF4-FFF2-40B4-BE49-F238E27FC236}">
                      <a16:creationId xmlns:a16="http://schemas.microsoft.com/office/drawing/2014/main" id="{CF42A223-D015-914B-4564-EF54FDC1C6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094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8" name="Line 129">
                  <a:extLst>
                    <a:ext uri="{FF2B5EF4-FFF2-40B4-BE49-F238E27FC236}">
                      <a16:creationId xmlns:a16="http://schemas.microsoft.com/office/drawing/2014/main" id="{E9BD3D32-00F1-F625-0DEA-4AA07A2E56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19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49" name="Line 130">
                  <a:extLst>
                    <a:ext uri="{FF2B5EF4-FFF2-40B4-BE49-F238E27FC236}">
                      <a16:creationId xmlns:a16="http://schemas.microsoft.com/office/drawing/2014/main" id="{79C1396D-D1E2-5ECD-C917-D5EB2F2027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28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0" name="Line 131">
                  <a:extLst>
                    <a:ext uri="{FF2B5EF4-FFF2-40B4-BE49-F238E27FC236}">
                      <a16:creationId xmlns:a16="http://schemas.microsoft.com/office/drawing/2014/main" id="{22A87D6D-0AFE-FD64-CB8D-CA1B599F1E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382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1" name="Line 132">
                  <a:extLst>
                    <a:ext uri="{FF2B5EF4-FFF2-40B4-BE49-F238E27FC236}">
                      <a16:creationId xmlns:a16="http://schemas.microsoft.com/office/drawing/2014/main" id="{48D6BE44-F8DD-2506-DAEA-083E8B959F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478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2" name="Line 133">
                  <a:extLst>
                    <a:ext uri="{FF2B5EF4-FFF2-40B4-BE49-F238E27FC236}">
                      <a16:creationId xmlns:a16="http://schemas.microsoft.com/office/drawing/2014/main" id="{48C35D61-20A1-68DB-423F-5CC0D67B5B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574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3" name="Line 134">
                  <a:extLst>
                    <a:ext uri="{FF2B5EF4-FFF2-40B4-BE49-F238E27FC236}">
                      <a16:creationId xmlns:a16="http://schemas.microsoft.com/office/drawing/2014/main" id="{86B0D5BC-3A2D-CA76-0253-61F34F706C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670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  <p:sp>
              <p:nvSpPr>
                <p:cNvPr id="54" name="Line 135">
                  <a:extLst>
                    <a:ext uri="{FF2B5EF4-FFF2-40B4-BE49-F238E27FC236}">
                      <a16:creationId xmlns:a16="http://schemas.microsoft.com/office/drawing/2014/main" id="{F45CF1B1-3338-A582-C5A2-6A43EF2D0C7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50" y="2766"/>
                  <a:ext cx="12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 dirty="0"/>
                </a:p>
              </p:txBody>
            </p:sp>
          </p:grpSp>
        </p:grpSp>
        <p:sp>
          <p:nvSpPr>
            <p:cNvPr id="10" name="Text Box 237">
              <a:extLst>
                <a:ext uri="{FF2B5EF4-FFF2-40B4-BE49-F238E27FC236}">
                  <a16:creationId xmlns:a16="http://schemas.microsoft.com/office/drawing/2014/main" id="{44EB7C73-79AC-4320-C09E-C62C87164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2" y="2219325"/>
              <a:ext cx="1835149" cy="14319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177800" indent="-1778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US" altLang="en-US" sz="1600" b="1" u="sng" dirty="0">
                  <a:latin typeface="Arial" panose="020B0604020202020204" pitchFamily="34" charset="0"/>
                </a:rPr>
                <a:t>WBS Dimension</a:t>
              </a:r>
            </a:p>
            <a:p>
              <a:r>
                <a:rPr lang="en-US" altLang="en-US" sz="1600" i="1" dirty="0">
                  <a:latin typeface="Arial" panose="020B0604020202020204" pitchFamily="34" charset="0"/>
                </a:rPr>
                <a:t>End Item Oriented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	Hardware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	Software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	Facilities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	Operations</a:t>
              </a:r>
            </a:p>
          </p:txBody>
        </p:sp>
        <p:sp>
          <p:nvSpPr>
            <p:cNvPr id="11" name="Line 243">
              <a:extLst>
                <a:ext uri="{FF2B5EF4-FFF2-40B4-BE49-F238E27FC236}">
                  <a16:creationId xmlns:a16="http://schemas.microsoft.com/office/drawing/2014/main" id="{4A9628B7-4E2E-A300-7D06-5552F48A0D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4906" y="4232273"/>
              <a:ext cx="787400" cy="4953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 Box 244">
              <a:extLst>
                <a:ext uri="{FF2B5EF4-FFF2-40B4-BE49-F238E27FC236}">
                  <a16:creationId xmlns:a16="http://schemas.microsoft.com/office/drawing/2014/main" id="{3FD15F3C-F9A2-462E-581A-72DEF86D2A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8624" y="4540249"/>
              <a:ext cx="3754867" cy="22265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77800" indent="-1778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US" altLang="en-US" sz="1600" b="1" u="sng" dirty="0">
                  <a:latin typeface="Arial" panose="020B0604020202020204" pitchFamily="34" charset="0"/>
                </a:rPr>
                <a:t>Elements of Cost Dimension</a:t>
              </a:r>
            </a:p>
            <a:p>
              <a:r>
                <a:rPr lang="en-US" altLang="en-US" sz="1600" i="1" dirty="0">
                  <a:latin typeface="Arial" panose="020B0604020202020204" pitchFamily="34" charset="0"/>
                </a:rPr>
                <a:t>Financial Orientation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Labor Hours/Headcount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	By Skill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Material/Subcontracts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Overhead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	Labor Overhead, Fringes, G&amp;A, etc.</a:t>
              </a:r>
            </a:p>
          </p:txBody>
        </p:sp>
        <p:sp>
          <p:nvSpPr>
            <p:cNvPr id="13" name="Text Box 245">
              <a:extLst>
                <a:ext uri="{FF2B5EF4-FFF2-40B4-BE49-F238E27FC236}">
                  <a16:creationId xmlns:a16="http://schemas.microsoft.com/office/drawing/2014/main" id="{DDBC22D3-2C8F-97DF-F1C9-4BE92FC6F2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900" y="5323100"/>
              <a:ext cx="4356101" cy="16492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77800" indent="-1778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US" altLang="en-US" sz="1600" b="1" u="sng" dirty="0">
                  <a:latin typeface="Arial" panose="020B0604020202020204" pitchFamily="34" charset="0"/>
                </a:rPr>
                <a:t>Subdivisions of Work Dimension</a:t>
              </a:r>
            </a:p>
            <a:p>
              <a:r>
                <a:rPr lang="en-US" altLang="en-US" sz="1600" i="1" dirty="0">
                  <a:latin typeface="Arial" panose="020B0604020202020204" pitchFamily="34" charset="0"/>
                </a:rPr>
                <a:t>Functional/Process Oriented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Engineering	Manufacturing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Tooling		Quality Assurance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Test Operations	Administration</a:t>
              </a:r>
            </a:p>
          </p:txBody>
        </p:sp>
        <p:sp>
          <p:nvSpPr>
            <p:cNvPr id="14" name="Line 246">
              <a:extLst>
                <a:ext uri="{FF2B5EF4-FFF2-40B4-BE49-F238E27FC236}">
                  <a16:creationId xmlns:a16="http://schemas.microsoft.com/office/drawing/2014/main" id="{1A6D0ECC-BD4F-A3E1-13DB-AEFF11D707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62200" y="5168900"/>
              <a:ext cx="762000" cy="292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Line 236">
              <a:extLst>
                <a:ext uri="{FF2B5EF4-FFF2-40B4-BE49-F238E27FC236}">
                  <a16:creationId xmlns:a16="http://schemas.microsoft.com/office/drawing/2014/main" id="{699B9B4B-CD92-1B1E-3E64-13BEB09F56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2000" y="1155700"/>
              <a:ext cx="2933700" cy="1854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Line 247">
              <a:extLst>
                <a:ext uri="{FF2B5EF4-FFF2-40B4-BE49-F238E27FC236}">
                  <a16:creationId xmlns:a16="http://schemas.microsoft.com/office/drawing/2014/main" id="{51AEA0F6-D833-B1B0-C399-F0AC7B1781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2000" y="4762500"/>
              <a:ext cx="90170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Text Box 248">
              <a:extLst>
                <a:ext uri="{FF2B5EF4-FFF2-40B4-BE49-F238E27FC236}">
                  <a16:creationId xmlns:a16="http://schemas.microsoft.com/office/drawing/2014/main" id="{EE3011FF-AA12-E4D9-30F7-2FB1FF26C6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8724" y="1416050"/>
              <a:ext cx="2954768" cy="22265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177800" indent="-1778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r>
                <a:rPr lang="en-US" altLang="en-US" sz="1600" b="1" u="sng" dirty="0">
                  <a:latin typeface="Arial" panose="020B0604020202020204" pitchFamily="34" charset="0"/>
                </a:rPr>
                <a:t>Program Life Dimension</a:t>
              </a:r>
            </a:p>
            <a:p>
              <a:r>
                <a:rPr lang="en-US" altLang="en-US" sz="1600" i="1" dirty="0">
                  <a:latin typeface="Arial" panose="020B0604020202020204" pitchFamily="34" charset="0"/>
                </a:rPr>
                <a:t>Schedule Orientation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Time Phasing/Schedule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	Prototype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	Full Scale Development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	Production</a:t>
              </a:r>
            </a:p>
            <a:p>
              <a:r>
                <a:rPr lang="en-US" altLang="en-US" sz="1400" dirty="0">
                  <a:latin typeface="Arial" panose="020B0604020202020204" pitchFamily="34" charset="0"/>
                </a:rPr>
                <a:t>	Operations</a:t>
              </a:r>
            </a:p>
          </p:txBody>
        </p:sp>
        <p:sp>
          <p:nvSpPr>
            <p:cNvPr id="18" name="Line 250">
              <a:extLst>
                <a:ext uri="{FF2B5EF4-FFF2-40B4-BE49-F238E27FC236}">
                  <a16:creationId xmlns:a16="http://schemas.microsoft.com/office/drawing/2014/main" id="{48114384-176E-635A-8DC1-5DE4ED4E7D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56200" y="1600200"/>
              <a:ext cx="1143000" cy="228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AutoShape 251">
              <a:extLst>
                <a:ext uri="{FF2B5EF4-FFF2-40B4-BE49-F238E27FC236}">
                  <a16:creationId xmlns:a16="http://schemas.microsoft.com/office/drawing/2014/main" id="{4057CFB6-C001-92E5-B2B7-EC025CEBB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6681" y="1707827"/>
              <a:ext cx="2146299" cy="389325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49" name="TextBox 148">
            <a:extLst>
              <a:ext uri="{FF2B5EF4-FFF2-40B4-BE49-F238E27FC236}">
                <a16:creationId xmlns:a16="http://schemas.microsoft.com/office/drawing/2014/main" id="{C259FE50-204E-A5FC-29E6-94B62AF5524A}"/>
              </a:ext>
            </a:extLst>
          </p:cNvPr>
          <p:cNvSpPr txBox="1"/>
          <p:nvPr/>
        </p:nvSpPr>
        <p:spPr>
          <a:xfrm>
            <a:off x="2037439" y="2466151"/>
            <a:ext cx="1359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/>
              <a:t>Parametrics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598806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D6DE5-AC93-9C5C-8BA9-1478A6E7E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3EC65-EDFD-5319-2C67-2461C2D32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Dimensions of Cost – the WBS Cube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F1449-97BB-280B-646E-53B0BD04F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23442"/>
            <a:ext cx="10515600" cy="5550780"/>
          </a:xfrm>
        </p:spPr>
        <p:txBody>
          <a:bodyPr>
            <a:normAutofit/>
          </a:bodyPr>
          <a:lstStyle/>
          <a:p>
            <a:r>
              <a:rPr lang="en-US" sz="2000" b="1" dirty="0"/>
              <a:t>Utilizes “ratio analysis” - historical ratios of relative cost contributors to end-item cost</a:t>
            </a:r>
          </a:p>
          <a:p>
            <a:pPr lvl="1"/>
            <a:r>
              <a:rPr lang="en-US" sz="1800" b="1" dirty="0"/>
              <a:t>Ratio analysis is used in many ways/settings</a:t>
            </a:r>
          </a:p>
          <a:p>
            <a:pPr lvl="2"/>
            <a:r>
              <a:rPr lang="en-US" sz="1800" b="1" dirty="0"/>
              <a:t>Home loan “PITI” Index, Financial statements analysis, etc.</a:t>
            </a:r>
          </a:p>
          <a:p>
            <a:r>
              <a:rPr lang="en-US" sz="2000" b="1" dirty="0"/>
              <a:t>Provides visibility into all functions being provided for a given end-item</a:t>
            </a:r>
          </a:p>
          <a:p>
            <a:r>
              <a:rPr lang="en-US" sz="2000" b="1" dirty="0"/>
              <a:t>Costs which disappear with reductions in resources required</a:t>
            </a:r>
          </a:p>
          <a:p>
            <a:pPr lvl="1"/>
            <a:r>
              <a:rPr lang="en-US" sz="1800" b="1" dirty="0"/>
              <a:t>E.g. Manpower : Wages and Fringe Benefits</a:t>
            </a:r>
          </a:p>
          <a:p>
            <a:r>
              <a:rPr lang="en-US" sz="2000" b="1" dirty="0"/>
              <a:t>Costs which remain</a:t>
            </a:r>
          </a:p>
          <a:p>
            <a:pPr lvl="1"/>
            <a:r>
              <a:rPr lang="en-US" sz="1800" b="1" dirty="0"/>
              <a:t>E.g. Overhead functions: contracts, finance, HR, etc.</a:t>
            </a:r>
          </a:p>
          <a:p>
            <a:r>
              <a:rPr lang="en-US" sz="2000" b="1" dirty="0"/>
              <a:t>Quantifies relationship between end-item cost to products and services provided to produce end-item</a:t>
            </a:r>
          </a:p>
          <a:p>
            <a:pPr lvl="1"/>
            <a:r>
              <a:rPr lang="en-US" sz="1800" b="1" dirty="0"/>
              <a:t>Essentially a “Functional Estimating Relationship”</a:t>
            </a:r>
          </a:p>
          <a:p>
            <a:pPr lvl="2"/>
            <a:r>
              <a:rPr lang="en-US" sz="1800" b="1" dirty="0"/>
              <a:t>Independent variable is end-item cost (or hours/other)</a:t>
            </a:r>
          </a:p>
          <a:p>
            <a:pPr lvl="2"/>
            <a:r>
              <a:rPr lang="en-US" sz="1800" b="1" dirty="0"/>
              <a:t>Dependent variable is percentage for specific function</a:t>
            </a:r>
          </a:p>
          <a:p>
            <a:pPr marL="914400" lvl="2" indent="0">
              <a:buNone/>
            </a:pPr>
            <a:r>
              <a:rPr lang="en-US" sz="1800" b="1" dirty="0"/>
              <a:t>relative to total end-item cost</a:t>
            </a:r>
          </a:p>
          <a:p>
            <a:pPr lvl="3"/>
            <a:r>
              <a:rPr lang="en-US" sz="1600" b="1" dirty="0"/>
              <a:t>E.g. Propellant Tank Touch Labor % = 2.29 x Tank $ </a:t>
            </a:r>
            <a:r>
              <a:rPr lang="en-US" b="1" baseline="30000" dirty="0"/>
              <a:t>-.572</a:t>
            </a:r>
            <a:endParaRPr lang="en-US" sz="1600" b="1" baseline="30000" dirty="0"/>
          </a:p>
        </p:txBody>
      </p:sp>
      <p:pic>
        <p:nvPicPr>
          <p:cNvPr id="150" name="Picture 149">
            <a:extLst>
              <a:ext uri="{FF2B5EF4-FFF2-40B4-BE49-F238E27FC236}">
                <a16:creationId xmlns:a16="http://schemas.microsoft.com/office/drawing/2014/main" id="{EF599B84-D202-6990-45B6-5744E6A8E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2839" y="4653376"/>
            <a:ext cx="2907859" cy="1747423"/>
          </a:xfrm>
          <a:prstGeom prst="rect">
            <a:avLst/>
          </a:prstGeom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BE3A22B0-512C-B4AE-E065-E2E7E29E8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936" y="4546354"/>
            <a:ext cx="1140835" cy="84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522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EB29A-8650-142E-F4F4-732DE246B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2C610-539E-16A3-3CF0-639349270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Analysis Process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DB57A-757D-2762-142D-88CEB9140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23442"/>
            <a:ext cx="10515600" cy="458517"/>
          </a:xfrm>
        </p:spPr>
        <p:txBody>
          <a:bodyPr>
            <a:normAutofit/>
          </a:bodyPr>
          <a:lstStyle/>
          <a:p>
            <a:r>
              <a:rPr lang="en-US" sz="2000" b="1" dirty="0"/>
              <a:t>5 Step Disaggregation Process Flow</a:t>
            </a:r>
            <a:endParaRPr lang="en-US" sz="1600" b="1" baseline="30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75C26F-AE9B-5602-77D9-B04DBBCD0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342" y="1432347"/>
            <a:ext cx="9312258" cy="514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6868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72BEA-6E26-9330-6DB9-4F944732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EEF4B71D-1C0C-AA73-583D-1A3EC6F13393}"/>
              </a:ext>
            </a:extLst>
          </p:cNvPr>
          <p:cNvSpPr txBox="1"/>
          <p:nvPr/>
        </p:nvSpPr>
        <p:spPr>
          <a:xfrm>
            <a:off x="792217" y="1405502"/>
            <a:ext cx="6093372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800" b="1" dirty="0"/>
              <a:t>Cost Database</a:t>
            </a:r>
          </a:p>
          <a:p>
            <a:pPr marL="914400" lvl="2" indent="0">
              <a:buNone/>
            </a:pPr>
            <a:endParaRPr lang="en-US" sz="1600" b="1" dirty="0"/>
          </a:p>
          <a:p>
            <a:pPr marL="914400" lvl="2" indent="0">
              <a:buNone/>
            </a:pPr>
            <a:endParaRPr lang="en-US" sz="1600" b="1" dirty="0"/>
          </a:p>
          <a:p>
            <a:pPr lvl="2"/>
            <a:r>
              <a:rPr lang="en-US" sz="1600" b="1" dirty="0"/>
              <a:t>Parametric: Multi-variate CER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400" b="1" dirty="0"/>
              <a:t>From Bayes Regression Analysis</a:t>
            </a:r>
          </a:p>
          <a:p>
            <a:pPr lvl="2"/>
            <a:endParaRPr lang="en-US" sz="1600" b="1" dirty="0"/>
          </a:p>
          <a:p>
            <a:pPr lvl="2"/>
            <a:endParaRPr lang="en-US" sz="1600" b="1" dirty="0"/>
          </a:p>
          <a:p>
            <a:pPr lvl="2"/>
            <a:endParaRPr lang="en-US" sz="1600" b="1" dirty="0"/>
          </a:p>
          <a:p>
            <a:pPr lvl="2"/>
            <a:endParaRPr lang="en-US" sz="1600" b="1" dirty="0"/>
          </a:p>
          <a:p>
            <a:pPr lvl="2"/>
            <a:r>
              <a:rPr lang="en-US" sz="1600" b="1" dirty="0"/>
              <a:t>Functional Disaggregation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400" b="1" dirty="0"/>
              <a:t>From ET analysis, POP 04 (MCWG 2006)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BE3BF-CA9A-7468-FD7C-8751EFC48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 1 – Propellant Tank </a:t>
            </a:r>
            <a:r>
              <a:rPr lang="en-US" sz="2700" b="1" i="1" dirty="0"/>
              <a:t>(1 of 5) </a:t>
            </a:r>
            <a:endParaRPr lang="en-US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0049B-C27E-0B2B-B3D3-961B674A2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023442"/>
            <a:ext cx="10515600" cy="458517"/>
          </a:xfrm>
        </p:spPr>
        <p:txBody>
          <a:bodyPr>
            <a:normAutofit/>
          </a:bodyPr>
          <a:lstStyle/>
          <a:p>
            <a:r>
              <a:rPr lang="en-US" sz="2000" b="1" dirty="0"/>
              <a:t>Example 1 – Propellant Tank – Source Data Set</a:t>
            </a:r>
            <a:endParaRPr lang="en-US" sz="1600" b="1" baseline="30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76235B-3151-6514-76AF-52CAD99F2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547" y="4157392"/>
            <a:ext cx="8212689" cy="2385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40BE64-4B7B-E1DD-D8EF-90F8F452D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542" y="1283494"/>
            <a:ext cx="3454167" cy="8763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683844-4D1B-8EFE-1543-08D89E5267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708" y="1303519"/>
            <a:ext cx="4730680" cy="284281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9F0557-E945-0695-032C-EEDD5B0281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0281" y="2725305"/>
            <a:ext cx="4400781" cy="92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65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C4EB8-A8C9-178D-2FDD-5F89E2B14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15377-2B05-919B-3BBA-B314F57B5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 1 – Propellant Tank </a:t>
            </a:r>
            <a:r>
              <a:rPr lang="en-US" sz="2700" b="1" i="1" dirty="0"/>
              <a:t>(2 of 5) </a:t>
            </a:r>
            <a:endParaRPr lang="en-US" b="1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952431-DE5D-A733-D8D7-7AC1C24BB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256" y="1172323"/>
            <a:ext cx="4188180" cy="2516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5CA1F4-56BB-7381-DF1F-C2C9EF0DF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413" y="2107017"/>
            <a:ext cx="777239" cy="12201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7A9BC6-F46E-BFF9-77FA-CC09CFFB5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192" y="3833682"/>
            <a:ext cx="5068298" cy="2803209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EB6C540-45A5-5F9F-9D80-313063978F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4754" y="1900685"/>
            <a:ext cx="2422043" cy="153429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F12E309-C0A7-D962-A05A-B06A978EEFC1}"/>
              </a:ext>
            </a:extLst>
          </p:cNvPr>
          <p:cNvSpPr txBox="1"/>
          <p:nvPr/>
        </p:nvSpPr>
        <p:spPr>
          <a:xfrm>
            <a:off x="641972" y="1229080"/>
            <a:ext cx="464967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STEP 1 – BAU Estimate-Parametric</a:t>
            </a:r>
          </a:p>
          <a:p>
            <a:r>
              <a:rPr lang="en-US" b="1" dirty="0"/>
              <a:t>	Flight Unit = $31.2M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STEP 2 – Disaggregation to Functions</a:t>
            </a:r>
          </a:p>
        </p:txBody>
      </p:sp>
    </p:spTree>
    <p:extLst>
      <p:ext uri="{BB962C8B-B14F-4D97-AF65-F5344CB8AC3E}">
        <p14:creationId xmlns:p14="http://schemas.microsoft.com/office/powerpoint/2010/main" val="1611063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35E7A-A373-AA9C-B2A8-8AC458921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8836E-4188-F9E2-F257-815238655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 1 – Propellant Tank </a:t>
            </a:r>
            <a:r>
              <a:rPr lang="en-US" sz="2700" b="1" i="1" dirty="0"/>
              <a:t>(3 of 5) </a:t>
            </a:r>
            <a:endParaRPr lang="en-US" b="1" i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00EA4B-CDAA-443E-6E0B-0CD2E886D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066" y="1619845"/>
            <a:ext cx="4239449" cy="19002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55D1683-CD8E-8570-ABE0-07F96F381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260" y="3644401"/>
            <a:ext cx="4389120" cy="27472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512FF0-D87C-825A-9A5A-B9C35BC6A0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6597" y="3648415"/>
            <a:ext cx="2043982" cy="190525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80036BE-BED8-00CE-40AE-EE644BF34D53}"/>
              </a:ext>
            </a:extLst>
          </p:cNvPr>
          <p:cNvCxnSpPr>
            <a:cxnSpLocks/>
          </p:cNvCxnSpPr>
          <p:nvPr/>
        </p:nvCxnSpPr>
        <p:spPr bwMode="auto">
          <a:xfrm>
            <a:off x="5943600" y="4578303"/>
            <a:ext cx="92891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8" name="Arrow: Curved Right 7">
            <a:extLst>
              <a:ext uri="{FF2B5EF4-FFF2-40B4-BE49-F238E27FC236}">
                <a16:creationId xmlns:a16="http://schemas.microsoft.com/office/drawing/2014/main" id="{54FE4066-9E8F-A63F-E815-1F6FB8FF00B5}"/>
              </a:ext>
            </a:extLst>
          </p:cNvPr>
          <p:cNvSpPr/>
          <p:nvPr/>
        </p:nvSpPr>
        <p:spPr bwMode="auto">
          <a:xfrm>
            <a:off x="486844" y="2569145"/>
            <a:ext cx="1115568" cy="1463040"/>
          </a:xfrm>
          <a:prstGeom prst="curved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B6C3B53-9E4E-710C-7402-9726163A31D4}"/>
              </a:ext>
            </a:extLst>
          </p:cNvPr>
          <p:cNvSpPr/>
          <p:nvPr/>
        </p:nvSpPr>
        <p:spPr bwMode="auto">
          <a:xfrm>
            <a:off x="2443656" y="5714681"/>
            <a:ext cx="3452648" cy="181622"/>
          </a:xfrm>
          <a:prstGeom prst="roundRect">
            <a:avLst/>
          </a:prstGeom>
          <a:solidFill>
            <a:schemeClr val="accent1">
              <a:alpha val="30000"/>
            </a:schemeClr>
          </a:solidFill>
          <a:ln w="9525" cap="flat" cmpd="sng" algn="ctr">
            <a:solidFill>
              <a:schemeClr val="tx1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43CAFF1-E899-51EA-7EA8-43D7CDA44CE9}"/>
              </a:ext>
            </a:extLst>
          </p:cNvPr>
          <p:cNvCxnSpPr/>
          <p:nvPr/>
        </p:nvCxnSpPr>
        <p:spPr bwMode="auto">
          <a:xfrm>
            <a:off x="6009610" y="5764921"/>
            <a:ext cx="84124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lgDash"/>
            <a:round/>
            <a:headEnd type="none" w="med" len="med"/>
            <a:tailEnd type="triangl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49CCD0C-DCE5-BAF2-DD71-42E55699EF50}"/>
              </a:ext>
            </a:extLst>
          </p:cNvPr>
          <p:cNvSpPr txBox="1"/>
          <p:nvPr/>
        </p:nvSpPr>
        <p:spPr>
          <a:xfrm>
            <a:off x="6973408" y="5549459"/>
            <a:ext cx="4425061" cy="58477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i="1" dirty="0"/>
              <a:t>Note that introduction of CIM INCREASES Computer Support Cost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74CEF2-C0BC-EBC1-67B4-71058EC60E01}"/>
              </a:ext>
            </a:extLst>
          </p:cNvPr>
          <p:cNvSpPr txBox="1"/>
          <p:nvPr/>
        </p:nvSpPr>
        <p:spPr>
          <a:xfrm>
            <a:off x="783862" y="1197548"/>
            <a:ext cx="894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STEP 3 – Cost Reduction Factors – Computer Integrated Manufacturing (CIM)</a:t>
            </a:r>
          </a:p>
        </p:txBody>
      </p:sp>
    </p:spTree>
    <p:extLst>
      <p:ext uri="{BB962C8B-B14F-4D97-AF65-F5344CB8AC3E}">
        <p14:creationId xmlns:p14="http://schemas.microsoft.com/office/powerpoint/2010/main" val="200547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4096B-D0AE-EFA6-A9E1-22792A702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9AC76-405F-9767-B2D8-95D43E621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 1 – Propellant Tank </a:t>
            </a:r>
            <a:r>
              <a:rPr lang="en-US" sz="2700" b="1" i="1" dirty="0"/>
              <a:t>(4 of 5) </a:t>
            </a:r>
            <a:endParaRPr lang="en-US" b="1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C67178-71C8-9E00-3D09-7AE734B811DA}"/>
              </a:ext>
            </a:extLst>
          </p:cNvPr>
          <p:cNvSpPr txBox="1"/>
          <p:nvPr/>
        </p:nvSpPr>
        <p:spPr>
          <a:xfrm>
            <a:off x="783862" y="1197548"/>
            <a:ext cx="501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STEP 4 – Cost Reduction Factor Application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7FB7F8-B78F-F96C-9C35-93BFC12E69F8}"/>
              </a:ext>
            </a:extLst>
          </p:cNvPr>
          <p:cNvSpPr txBox="1"/>
          <p:nvPr/>
        </p:nvSpPr>
        <p:spPr>
          <a:xfrm>
            <a:off x="5738128" y="4407258"/>
            <a:ext cx="4588286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Cost including NWODB =</a:t>
            </a:r>
          </a:p>
          <a:p>
            <a:pPr algn="ctr"/>
            <a:r>
              <a:rPr lang="en-US" sz="2000" b="1" i="1" dirty="0"/>
              <a:t>BAU $ x 1-Cost Reduction Factor %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859AE2-835B-31E1-08F0-FB6C04CB6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04" y="1561715"/>
            <a:ext cx="10867118" cy="506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11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B625E5-6EEE-A1FE-F4AA-7E69088B0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E141-51CA-8BF1-9873-9C61CA5F1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 1 – Propellant Tank </a:t>
            </a:r>
            <a:r>
              <a:rPr lang="en-US" sz="2700" b="1" i="1" dirty="0"/>
              <a:t>(5 of 5) </a:t>
            </a:r>
            <a:endParaRPr lang="en-US" b="1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DFE0CA-86D1-059F-27AA-D7E17AEA6CC2}"/>
              </a:ext>
            </a:extLst>
          </p:cNvPr>
          <p:cNvSpPr txBox="1"/>
          <p:nvPr/>
        </p:nvSpPr>
        <p:spPr>
          <a:xfrm>
            <a:off x="783862" y="1197548"/>
            <a:ext cx="5117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STEP 5 – Reaggregation to NWODB Estimate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9459F0-C06D-70DD-A609-3FD652D18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7120" y="1640635"/>
            <a:ext cx="8429664" cy="46623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2CCD8E-EC05-33A2-8213-2FA843F4E2E6}"/>
              </a:ext>
            </a:extLst>
          </p:cNvPr>
          <p:cNvSpPr txBox="1"/>
          <p:nvPr/>
        </p:nvSpPr>
        <p:spPr>
          <a:xfrm>
            <a:off x="8324194" y="2967069"/>
            <a:ext cx="3375852" cy="203132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NWODB Estimate = $27.6M</a:t>
            </a:r>
          </a:p>
          <a:p>
            <a:r>
              <a:rPr lang="en-US" b="1" dirty="0"/>
              <a:t>BAU Estimate       = $31.2M</a:t>
            </a:r>
          </a:p>
          <a:p>
            <a:r>
              <a:rPr lang="en-US" b="1" dirty="0">
                <a:solidFill>
                  <a:srgbClr val="FF0000"/>
                </a:solidFill>
              </a:rPr>
              <a:t>Savings                 =  $ 3.7M</a:t>
            </a:r>
          </a:p>
          <a:p>
            <a:r>
              <a:rPr lang="en-US" b="1" dirty="0">
                <a:solidFill>
                  <a:srgbClr val="FF0000"/>
                </a:solidFill>
              </a:rPr>
              <a:t>% Cost Reduction =  11.7%</a:t>
            </a:r>
          </a:p>
          <a:p>
            <a:endParaRPr lang="en-US" b="1" dirty="0"/>
          </a:p>
          <a:p>
            <a:r>
              <a:rPr lang="en-US" b="1" dirty="0"/>
              <a:t>Number Tanks/Yr   = 10</a:t>
            </a:r>
          </a:p>
          <a:p>
            <a:r>
              <a:rPr lang="en-US" b="1" dirty="0">
                <a:solidFill>
                  <a:srgbClr val="FF0000"/>
                </a:solidFill>
              </a:rPr>
              <a:t>$ Savings/Yr           = $37.0M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E4447F-5B57-778D-16F8-10FE7EF5617B}"/>
              </a:ext>
            </a:extLst>
          </p:cNvPr>
          <p:cNvSpPr txBox="1"/>
          <p:nvPr/>
        </p:nvSpPr>
        <p:spPr>
          <a:xfrm>
            <a:off x="4244707" y="5131990"/>
            <a:ext cx="7453306" cy="1384995"/>
          </a:xfrm>
          <a:prstGeom prst="rect">
            <a:avLst/>
          </a:prstGeom>
          <a:solidFill>
            <a:srgbClr val="FFFF00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i="1" dirty="0"/>
              <a:t>NOTES: Some possible other savings based on disaggregated BAU estimate cost contributors (See Step 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i="1" dirty="0"/>
              <a:t>The single largest contributor is Plant Maintenance – a reduction in plant footprint could result in significant savings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i="1" dirty="0"/>
              <a:t>Fabrication Material is most likely Aluminum; looking into block buy savings may offer additional savings.</a:t>
            </a:r>
          </a:p>
        </p:txBody>
      </p:sp>
    </p:spTree>
    <p:extLst>
      <p:ext uri="{BB962C8B-B14F-4D97-AF65-F5344CB8AC3E}">
        <p14:creationId xmlns:p14="http://schemas.microsoft.com/office/powerpoint/2010/main" val="2926304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298E8-95F9-E760-8080-85DFCAB0F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2B19F-6726-57AF-9624-2D54B30A0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 2 – Multiple NWODB </a:t>
            </a:r>
            <a:r>
              <a:rPr lang="en-US" sz="2700" b="1" i="1" dirty="0"/>
              <a:t>(1 of 4) </a:t>
            </a:r>
            <a:endParaRPr lang="en-US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7713F-52D8-F221-E377-52DF5A89B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071" y="1023442"/>
            <a:ext cx="10828284" cy="5834558"/>
          </a:xfrm>
        </p:spPr>
        <p:txBody>
          <a:bodyPr>
            <a:normAutofit/>
          </a:bodyPr>
          <a:lstStyle/>
          <a:p>
            <a:r>
              <a:rPr lang="en-US" sz="2000" b="1" dirty="0"/>
              <a:t>Example 2: Incorporate Multiple NWODB</a:t>
            </a:r>
          </a:p>
          <a:p>
            <a:pPr lvl="1"/>
            <a:r>
              <a:rPr lang="en-US" sz="1800" b="1" dirty="0"/>
              <a:t>Estimate </a:t>
            </a:r>
            <a:r>
              <a:rPr lang="en-US" sz="1800" b="1" i="1" u="sng" dirty="0"/>
              <a:t>unit</a:t>
            </a:r>
            <a:r>
              <a:rPr lang="en-US" sz="1800" b="1" dirty="0"/>
              <a:t> cost savings given introduction of multiple actions to reduce recurring cost of a large core stage – LOX/LH2, integrated subsystems; production rate = 1 per year</a:t>
            </a:r>
          </a:p>
          <a:p>
            <a:pPr lvl="1"/>
            <a:r>
              <a:rPr lang="en-US" sz="1800" b="1" dirty="0"/>
              <a:t>NWODB List</a:t>
            </a:r>
          </a:p>
          <a:p>
            <a:pPr lvl="2"/>
            <a:r>
              <a:rPr lang="en-US" sz="1800" b="1" dirty="0"/>
              <a:t>Redesign expensive/obsolete heritage hydraulic Thrust Vector Control (TVC) subsystem</a:t>
            </a:r>
          </a:p>
          <a:p>
            <a:pPr lvl="3"/>
            <a:r>
              <a:rPr lang="en-US" b="1" dirty="0"/>
              <a:t>Estimated savings: 50% unit cost reduction</a:t>
            </a:r>
          </a:p>
          <a:p>
            <a:pPr lvl="1"/>
            <a:r>
              <a:rPr lang="en-US" sz="1800" b="1" dirty="0"/>
              <a:t>Re-organize plant footprint and operations to reduce plant O&amp;M</a:t>
            </a:r>
          </a:p>
          <a:p>
            <a:pPr lvl="2"/>
            <a:r>
              <a:rPr lang="en-US" sz="1800" b="1" dirty="0"/>
              <a:t>Estimated savings: 15% cost reduction per year</a:t>
            </a:r>
          </a:p>
          <a:p>
            <a:pPr lvl="1"/>
            <a:r>
              <a:rPr lang="en-US" sz="1800" b="1" dirty="0"/>
              <a:t>Fixed Price/Tailored Contract Requirements</a:t>
            </a:r>
          </a:p>
          <a:p>
            <a:pPr lvl="2"/>
            <a:r>
              <a:rPr lang="en-US" sz="1800" b="1" dirty="0"/>
              <a:t>Net reported effect = 18% average reduction to “total value added” (i.e. contractor labor) cost - Cost reduction factors taken from Coopers &amp; Lybrand Study</a:t>
            </a:r>
          </a:p>
          <a:p>
            <a:pPr lvl="1"/>
            <a:r>
              <a:rPr lang="en-US" sz="1800" b="1" dirty="0"/>
              <a:t>Reduce NASA insight/oversite; reduce non-prime labor (i.e. NASA FTE and WYE)</a:t>
            </a:r>
          </a:p>
          <a:p>
            <a:pPr lvl="2"/>
            <a:r>
              <a:rPr lang="en-US" sz="1800" b="1" dirty="0"/>
              <a:t>~= 60% to 70% reduction in NASA labor and ODC</a:t>
            </a:r>
          </a:p>
          <a:p>
            <a:pPr lvl="1"/>
            <a:r>
              <a:rPr lang="en-US" sz="1800" b="1" dirty="0"/>
              <a:t>Consolidate contracts</a:t>
            </a:r>
          </a:p>
          <a:p>
            <a:pPr lvl="2"/>
            <a:r>
              <a:rPr lang="en-US" sz="1800" b="1" dirty="0"/>
              <a:t>Reduce contractor G&amp;A rate to no more than 20% of </a:t>
            </a:r>
            <a:r>
              <a:rPr lang="en-US" sz="1800" b="1" i="1" u="sng" dirty="0"/>
              <a:t>value-added</a:t>
            </a:r>
            <a:r>
              <a:rPr lang="en-US" sz="1800" b="1" dirty="0"/>
              <a:t> cost</a:t>
            </a:r>
          </a:p>
          <a:p>
            <a:pPr lvl="3"/>
            <a:r>
              <a:rPr lang="en-US" b="1" dirty="0"/>
              <a:t>No IRAD, minimal B&amp;P, more labor direct vs. indirect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EF18B5-6E29-417E-ECC7-28E0722B068E}"/>
              </a:ext>
            </a:extLst>
          </p:cNvPr>
          <p:cNvSpPr txBox="1"/>
          <p:nvPr/>
        </p:nvSpPr>
        <p:spPr>
          <a:xfrm>
            <a:off x="1403132" y="6125218"/>
            <a:ext cx="9869214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b="1" i="1" dirty="0"/>
              <a:t>NOTE: Any resemblance to projects or programs (living or dead) is purely coincidental.</a:t>
            </a:r>
          </a:p>
        </p:txBody>
      </p:sp>
    </p:spTree>
    <p:extLst>
      <p:ext uri="{BB962C8B-B14F-4D97-AF65-F5344CB8AC3E}">
        <p14:creationId xmlns:p14="http://schemas.microsoft.com/office/powerpoint/2010/main" val="2289718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0AD3E-AEC5-EC47-0336-3E50C2B15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9E524-1963-2C97-F86E-0CD981467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 2 – Multiple NWODB </a:t>
            </a:r>
            <a:r>
              <a:rPr lang="en-US" sz="2700" b="1" i="1" dirty="0"/>
              <a:t>(2 of 4) </a:t>
            </a:r>
            <a:endParaRPr lang="en-US" b="1" i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571AE97-8A34-FD93-3CA5-99212A9712CF}"/>
              </a:ext>
            </a:extLst>
          </p:cNvPr>
          <p:cNvGrpSpPr/>
          <p:nvPr/>
        </p:nvGrpSpPr>
        <p:grpSpPr>
          <a:xfrm>
            <a:off x="772510" y="1860332"/>
            <a:ext cx="9397514" cy="4572000"/>
            <a:chOff x="2011054" y="1970056"/>
            <a:chExt cx="8631936" cy="396468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3C378A4-9929-F6D0-CE6E-07FB1C244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26481" y="4057810"/>
              <a:ext cx="3063703" cy="110502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50B52DF-6AD4-651B-79FD-CCCDF4823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5374" y="2121454"/>
              <a:ext cx="4562094" cy="174159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F53F4C8-5A5D-5EEE-24E0-6946A2560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267086" y="4144127"/>
              <a:ext cx="3853434" cy="1790615"/>
            </a:xfrm>
            <a:prstGeom prst="rect">
              <a:avLst/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F2B5C3A-6838-2B3D-02DA-A36920BA91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029342" y="1970056"/>
              <a:ext cx="0" cy="214884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6A1A1B4-C63B-2EEA-6CAE-717F23CC20B2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28009" y="4097560"/>
              <a:ext cx="448189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D886B6-F7D8-7C4C-2E7E-3D2237E247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15998" y="4095084"/>
              <a:ext cx="0" cy="140493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9AA826D-C823-82C9-C1CD-D320898F413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515998" y="5475256"/>
              <a:ext cx="412699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64CA73E-EAE6-7AB3-D2CB-EDE27F611C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0630798" y="1980534"/>
              <a:ext cx="0" cy="350691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23C2D41-A2CB-66FA-1496-AFE1578D85E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011054" y="1982248"/>
              <a:ext cx="861974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DB8DE41-595E-8434-88AD-BAEC2534B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93062" y="2121694"/>
              <a:ext cx="3397122" cy="1732026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0060678-3E03-2E31-7AD0-3B23A3773993}"/>
              </a:ext>
            </a:extLst>
          </p:cNvPr>
          <p:cNvSpPr txBox="1"/>
          <p:nvPr/>
        </p:nvSpPr>
        <p:spPr>
          <a:xfrm>
            <a:off x="492672" y="1146418"/>
            <a:ext cx="86513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b="1" dirty="0"/>
              <a:t>BAU estimate</a:t>
            </a:r>
          </a:p>
          <a:p>
            <a:pPr lvl="2"/>
            <a:r>
              <a:rPr lang="en-US" sz="1800" b="1" dirty="0"/>
              <a:t>Basis is current “actuals”, not a parametric estimate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8F7A83-4663-3A97-E0F6-77E80ED6B6DD}"/>
              </a:ext>
            </a:extLst>
          </p:cNvPr>
          <p:cNvSpPr txBox="1"/>
          <p:nvPr/>
        </p:nvSpPr>
        <p:spPr>
          <a:xfrm>
            <a:off x="7702817" y="1157523"/>
            <a:ext cx="3648355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i="1" dirty="0">
                <a:solidFill>
                  <a:schemeClr val="bg1"/>
                </a:solidFill>
              </a:rPr>
              <a:t>NOTE: all numbers shown are example-only</a:t>
            </a:r>
          </a:p>
        </p:txBody>
      </p:sp>
    </p:spTree>
    <p:extLst>
      <p:ext uri="{BB962C8B-B14F-4D97-AF65-F5344CB8AC3E}">
        <p14:creationId xmlns:p14="http://schemas.microsoft.com/office/powerpoint/2010/main" val="1795990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1F932-7DAA-F9DE-791F-E683BBABA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105E7-EAAF-67FF-85C6-B7B3AE502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 2 – Multiple NWODB </a:t>
            </a:r>
            <a:r>
              <a:rPr lang="en-US" sz="2700" b="1" i="1" dirty="0"/>
              <a:t>(3 of 4) </a:t>
            </a:r>
            <a:endParaRPr lang="en-US" b="1" i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4D50110-82FD-8383-8363-EA45F9714936}"/>
              </a:ext>
            </a:extLst>
          </p:cNvPr>
          <p:cNvSpPr txBox="1"/>
          <p:nvPr/>
        </p:nvSpPr>
        <p:spPr>
          <a:xfrm>
            <a:off x="5376041" y="1078693"/>
            <a:ext cx="5612524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i="1" dirty="0">
                <a:solidFill>
                  <a:schemeClr val="bg1"/>
                </a:solidFill>
              </a:rPr>
              <a:t>NOTE: all numbers shown are example-only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3A0E1BB6-9519-2372-5A1A-35770108ACDF}"/>
              </a:ext>
            </a:extLst>
          </p:cNvPr>
          <p:cNvSpPr txBox="1">
            <a:spLocks/>
          </p:cNvSpPr>
          <p:nvPr/>
        </p:nvSpPr>
        <p:spPr bwMode="auto">
          <a:xfrm>
            <a:off x="564640" y="1087744"/>
            <a:ext cx="5442021" cy="554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b="1" kern="0" dirty="0"/>
              <a:t>Labor Rates</a:t>
            </a:r>
          </a:p>
          <a:p>
            <a:pPr lvl="1"/>
            <a:r>
              <a:rPr lang="en-US" b="1" kern="0" dirty="0"/>
              <a:t>Calculate Labor Rates using NWODB cost reduction factor for G&amp;A</a:t>
            </a:r>
          </a:p>
          <a:p>
            <a:pPr lvl="2"/>
            <a:r>
              <a:rPr lang="en-US" b="1" kern="0" dirty="0"/>
              <a:t>General &amp; Administrative (G&amp;A) rate pool typically includes contractor Independent Research and Development (IRAD) and Bid &amp; Proposal (B&amp;P) cost</a:t>
            </a:r>
          </a:p>
          <a:p>
            <a:pPr lvl="2"/>
            <a:r>
              <a:rPr lang="en-US" b="1" kern="0" dirty="0"/>
              <a:t>Consolidating to one contract could essentially eliminate IRAD and B&amp;P; may also move some previously indirect labor categories to direct (e.g. Admin Support, Finance, Human Resources, etc.)</a:t>
            </a:r>
          </a:p>
          <a:p>
            <a:pPr lvl="2"/>
            <a:r>
              <a:rPr lang="en-US" b="1" kern="0" dirty="0"/>
              <a:t>Assumption for this analysis is G&amp;A rate will be no more than 20%</a:t>
            </a:r>
          </a:p>
          <a:p>
            <a:pPr lvl="2"/>
            <a:r>
              <a:rPr lang="en-US" b="1" kern="0" dirty="0"/>
              <a:t>As applied to “Value Added” G&amp;A base (not including Material &amp; Subcontract)</a:t>
            </a:r>
          </a:p>
          <a:p>
            <a:pPr lvl="2"/>
            <a:r>
              <a:rPr lang="en-US" b="1" kern="0" dirty="0"/>
              <a:t>Use simplified “typical” tiered application of G&amp;A to base of Direct Labor + Fringe + Labor Overhead</a:t>
            </a:r>
          </a:p>
        </p:txBody>
      </p:sp>
      <p:sp>
        <p:nvSpPr>
          <p:cNvPr id="20" name="Arrow: Bent-Up 19">
            <a:extLst>
              <a:ext uri="{FF2B5EF4-FFF2-40B4-BE49-F238E27FC236}">
                <a16:creationId xmlns:a16="http://schemas.microsoft.com/office/drawing/2014/main" id="{A8051EFE-2D56-D420-9C6B-C657632F71F3}"/>
              </a:ext>
            </a:extLst>
          </p:cNvPr>
          <p:cNvSpPr/>
          <p:nvPr/>
        </p:nvSpPr>
        <p:spPr bwMode="auto">
          <a:xfrm rot="10800000">
            <a:off x="6337738" y="2944380"/>
            <a:ext cx="458252" cy="369566"/>
          </a:xfrm>
          <a:prstGeom prst="bentUpArrow">
            <a:avLst/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F4F0FF0-0559-A016-C057-4198526757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661" y="1560787"/>
            <a:ext cx="3993687" cy="245304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5CF0702-D514-4E9A-197F-786541BD4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661" y="4073881"/>
            <a:ext cx="3993687" cy="245304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24" name="Arrow: Bent-Up 23">
            <a:extLst>
              <a:ext uri="{FF2B5EF4-FFF2-40B4-BE49-F238E27FC236}">
                <a16:creationId xmlns:a16="http://schemas.microsoft.com/office/drawing/2014/main" id="{FE92A2EA-D019-C486-AC3C-1B316ABC702E}"/>
              </a:ext>
            </a:extLst>
          </p:cNvPr>
          <p:cNvSpPr/>
          <p:nvPr/>
        </p:nvSpPr>
        <p:spPr bwMode="auto">
          <a:xfrm rot="5400000">
            <a:off x="5413402" y="4281611"/>
            <a:ext cx="2307525" cy="350257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accent4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1575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E2506-B337-113C-2962-072F7A94E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43DC0-132C-32F9-BAAB-73854D57D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248" y="365127"/>
            <a:ext cx="10112267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Example 2 – Multiple NWODB </a:t>
            </a:r>
            <a:r>
              <a:rPr lang="en-US" sz="2700" b="1" i="1" dirty="0"/>
              <a:t>(4 of 4) </a:t>
            </a:r>
            <a:endParaRPr lang="en-US" b="1" i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439655-F72F-5E54-2629-9E75BEE4CE02}"/>
              </a:ext>
            </a:extLst>
          </p:cNvPr>
          <p:cNvSpPr txBox="1"/>
          <p:nvPr/>
        </p:nvSpPr>
        <p:spPr>
          <a:xfrm>
            <a:off x="6621520" y="1078693"/>
            <a:ext cx="5108029" cy="369332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b="1" i="1" dirty="0">
                <a:solidFill>
                  <a:schemeClr val="bg1"/>
                </a:solidFill>
              </a:rPr>
              <a:t>NOTE: all numbers shown are example-only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4EA99902-BA3B-4D35-1014-D049AC246500}"/>
              </a:ext>
            </a:extLst>
          </p:cNvPr>
          <p:cNvSpPr txBox="1">
            <a:spLocks/>
          </p:cNvSpPr>
          <p:nvPr/>
        </p:nvSpPr>
        <p:spPr bwMode="auto">
          <a:xfrm>
            <a:off x="564640" y="1087744"/>
            <a:ext cx="6939746" cy="551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800" b="1" kern="0" dirty="0"/>
              <a:t>NWODB estimate with Cost Reduction Factors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566EAD-EC93-25BC-2C55-790E034FFA7D}"/>
              </a:ext>
            </a:extLst>
          </p:cNvPr>
          <p:cNvGrpSpPr/>
          <p:nvPr/>
        </p:nvGrpSpPr>
        <p:grpSpPr>
          <a:xfrm>
            <a:off x="1238546" y="1594206"/>
            <a:ext cx="9213992" cy="4932718"/>
            <a:chOff x="1238546" y="1594206"/>
            <a:chExt cx="8631936" cy="4691634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5716DFFA-C604-BD9B-206B-11BCE8801F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56834" y="1594206"/>
              <a:ext cx="0" cy="184766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EAA01AFE-C997-EA20-4815-DC99F0DA102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55501" y="3429102"/>
              <a:ext cx="4481893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BD23692-B0D1-BD35-CEFA-748E87ECD0C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743490" y="3423947"/>
              <a:ext cx="0" cy="114663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1C3E164-B2CA-4C60-BC1D-C2B88141BFEE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743490" y="4550766"/>
              <a:ext cx="4126992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48B5077E-E522-AAC5-781B-26AA03449B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9858290" y="1604684"/>
              <a:ext cx="0" cy="296113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FA4CC5D-887B-B5DE-3F7D-6DC017C80B3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238546" y="1606398"/>
              <a:ext cx="8619744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6E78745-1E65-F254-998A-C3FFFD8E6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77474" y="1818996"/>
              <a:ext cx="3284601" cy="151257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685E585-540E-276F-31F8-F661226C9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76306" y="3446628"/>
              <a:ext cx="3511296" cy="103174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CC395F1-A8F5-D816-38D7-B3E34D50F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4850" y="3535020"/>
              <a:ext cx="3511296" cy="12573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3A2CDFF-A808-D195-A58A-B9B0BF01A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73642" y="4849470"/>
              <a:ext cx="5295034" cy="1436370"/>
            </a:xfrm>
            <a:prstGeom prst="rect">
              <a:avLst/>
            </a:prstGeom>
            <a:solidFill>
              <a:srgbClr val="FFC000"/>
            </a:solidFill>
            <a:ln w="25400">
              <a:solidFill>
                <a:schemeClr val="accent2"/>
              </a:solidFill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AA42A03-B4C3-436B-664A-9D1A4F0A2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38606" y="1812351"/>
              <a:ext cx="4622630" cy="153083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199FA74-B2A7-1419-04F0-A45C16A5F57D}"/>
                </a:ext>
              </a:extLst>
            </p:cNvPr>
            <p:cNvSpPr txBox="1"/>
            <p:nvPr/>
          </p:nvSpPr>
          <p:spPr>
            <a:xfrm>
              <a:off x="7820872" y="5056055"/>
              <a:ext cx="1930400" cy="954107"/>
            </a:xfrm>
            <a:prstGeom prst="rect">
              <a:avLst/>
            </a:prstGeom>
            <a:solidFill>
              <a:srgbClr val="A9D08E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20% reduction is net of 12% Contractor cost and 70% NASA cost reductions</a:t>
              </a:r>
            </a:p>
          </p:txBody>
        </p:sp>
        <p:sp>
          <p:nvSpPr>
            <p:cNvPr id="16" name="Arrow: Right 15">
              <a:extLst>
                <a:ext uri="{FF2B5EF4-FFF2-40B4-BE49-F238E27FC236}">
                  <a16:creationId xmlns:a16="http://schemas.microsoft.com/office/drawing/2014/main" id="{84E289DD-DD19-81A4-4128-AA39144AA77C}"/>
                </a:ext>
              </a:extLst>
            </p:cNvPr>
            <p:cNvSpPr/>
            <p:nvPr/>
          </p:nvSpPr>
          <p:spPr bwMode="auto">
            <a:xfrm>
              <a:off x="7194338" y="5479391"/>
              <a:ext cx="558800" cy="118533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3654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0A2A-5538-2E09-3EF5-76E5F882C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860F4-693D-2BEC-1338-D8635B4AE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906" y="365127"/>
            <a:ext cx="8409593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Issues</a:t>
            </a:r>
            <a:endParaRPr lang="en-US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4EBEC-CDAA-E1A1-DED8-DF98BC72B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071" y="1023442"/>
            <a:ext cx="10828284" cy="5834558"/>
          </a:xfrm>
        </p:spPr>
        <p:txBody>
          <a:bodyPr>
            <a:normAutofit/>
          </a:bodyPr>
          <a:lstStyle/>
          <a:p>
            <a:r>
              <a:rPr lang="en-US" sz="2000" b="1" dirty="0"/>
              <a:t>Things to consider</a:t>
            </a:r>
          </a:p>
          <a:p>
            <a:pPr lvl="1"/>
            <a:r>
              <a:rPr lang="en-US" sz="1800" b="1" dirty="0"/>
              <a:t>Importance of rate assumptions – particularly when analysis is being applied to a base of cost per unit</a:t>
            </a:r>
          </a:p>
          <a:p>
            <a:pPr lvl="2"/>
            <a:r>
              <a:rPr lang="en-US" sz="1800" b="1" dirty="0"/>
              <a:t>Can make or break cost benefits of NWODB</a:t>
            </a:r>
          </a:p>
          <a:p>
            <a:pPr lvl="2"/>
            <a:r>
              <a:rPr lang="en-US" sz="1800" b="1" dirty="0"/>
              <a:t>Mix of fixed cost per year vs. variable cost per unit must be considered when production rate is greater than 1 per year</a:t>
            </a:r>
          </a:p>
          <a:p>
            <a:pPr lvl="1"/>
            <a:r>
              <a:rPr lang="en-US" sz="1800" b="1" dirty="0"/>
              <a:t>Time value of money</a:t>
            </a:r>
          </a:p>
          <a:p>
            <a:pPr lvl="2"/>
            <a:r>
              <a:rPr lang="en-US" sz="1800" b="1" dirty="0"/>
              <a:t>Investment required to obtain NWODB capability can skew answers</a:t>
            </a:r>
          </a:p>
          <a:p>
            <a:pPr lvl="2"/>
            <a:r>
              <a:rPr lang="en-US" sz="1800" b="1" dirty="0"/>
              <a:t>Analysis may need to include considerations of Discounted Cash Flow metrics (IRR and NPV)</a:t>
            </a:r>
          </a:p>
          <a:p>
            <a:pPr lvl="2"/>
            <a:r>
              <a:rPr lang="en-US" sz="1800" b="1" dirty="0"/>
              <a:t>Example: a CAM-I (Consortium for Advanced Management-International) study found that there is often a mismatch between relative cost contributors and focus of reduction efforts</a:t>
            </a:r>
          </a:p>
          <a:p>
            <a:pPr lvl="3"/>
            <a:r>
              <a:rPr lang="en-US" b="1" dirty="0"/>
              <a:t>Touch labor ~ 10% of product cost; Touch labor = 75% of focus of resources spent to reduce cost</a:t>
            </a:r>
          </a:p>
          <a:p>
            <a:r>
              <a:rPr lang="en-US" sz="2000" b="1" dirty="0"/>
              <a:t>Applied disaggregation %’s most likely often not linear</a:t>
            </a:r>
          </a:p>
          <a:p>
            <a:pPr lvl="1"/>
            <a:r>
              <a:rPr lang="en-US" sz="1800" b="1" dirty="0"/>
              <a:t>Will definitely vary by system (e.g. engines vs. avionics), rate, and other factors</a:t>
            </a:r>
          </a:p>
          <a:p>
            <a:pPr lvl="2"/>
            <a:r>
              <a:rPr lang="en-US" sz="1800" b="1" dirty="0"/>
              <a:t>E.g. Is QA always 10% of total production cost?</a:t>
            </a:r>
          </a:p>
        </p:txBody>
      </p:sp>
    </p:spTree>
    <p:extLst>
      <p:ext uri="{BB962C8B-B14F-4D97-AF65-F5344CB8AC3E}">
        <p14:creationId xmlns:p14="http://schemas.microsoft.com/office/powerpoint/2010/main" val="51619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39263-53B9-1B9B-A4C2-FF810EE79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030B0-68F7-304D-7B09-14031BC6E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906" y="365127"/>
            <a:ext cx="8409593" cy="56982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Conclusions</a:t>
            </a:r>
            <a:endParaRPr lang="en-US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C5655-F642-B5BF-D318-C96EDA967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071" y="1023442"/>
            <a:ext cx="10828284" cy="3296310"/>
          </a:xfrm>
        </p:spPr>
        <p:txBody>
          <a:bodyPr>
            <a:normAutofit lnSpcReduction="10000"/>
          </a:bodyPr>
          <a:lstStyle/>
          <a:p>
            <a:r>
              <a:rPr lang="en-US" sz="2000" b="1" dirty="0"/>
              <a:t>After 40+ years of doing these types of analysis:</a:t>
            </a:r>
          </a:p>
          <a:p>
            <a:pPr lvl="1"/>
            <a:r>
              <a:rPr lang="en-US" sz="1800" b="1" dirty="0"/>
              <a:t>There is no single magic “cure-all” NWODB which will substantially reduce cost</a:t>
            </a:r>
          </a:p>
          <a:p>
            <a:pPr lvl="1"/>
            <a:r>
              <a:rPr lang="en-US" sz="1800" b="1" dirty="0"/>
              <a:t>Significant cost reductions will result from combination of many “small” NWODB</a:t>
            </a:r>
          </a:p>
          <a:p>
            <a:pPr lvl="1"/>
            <a:r>
              <a:rPr lang="en-US" sz="1800" b="1" dirty="0" err="1"/>
              <a:t>And/Or</a:t>
            </a:r>
            <a:r>
              <a:rPr lang="en-US" sz="1800" b="1" dirty="0"/>
              <a:t> . . . be developed by organizations that do not consider the time value of money in their investment decisions</a:t>
            </a:r>
          </a:p>
          <a:p>
            <a:pPr lvl="1"/>
            <a:r>
              <a:rPr lang="en-US" sz="1800" b="1" dirty="0"/>
              <a:t>Cannot rely on technology alone to reduce cost</a:t>
            </a:r>
          </a:p>
          <a:p>
            <a:pPr lvl="1"/>
            <a:r>
              <a:rPr lang="en-US" sz="1800" b="1" dirty="0"/>
              <a:t>Achievement of large cost reductions will require application of NWODB in non-technical areas (e.g. “culture”)</a:t>
            </a:r>
          </a:p>
          <a:p>
            <a:r>
              <a:rPr lang="en-US" sz="2000" b="1" dirty="0"/>
              <a:t>Forward Work(?) – Expand functional database</a:t>
            </a:r>
          </a:p>
          <a:p>
            <a:pPr lvl="1"/>
            <a:r>
              <a:rPr lang="en-US" sz="1800" b="1" dirty="0"/>
              <a:t>Develop CERs for functions (as function of end-item?)</a:t>
            </a:r>
          </a:p>
          <a:p>
            <a:pPr lvl="1"/>
            <a:r>
              <a:rPr lang="en-US" sz="1800" b="1" dirty="0"/>
              <a:t>E.g. QA as function of end-item cost for structures, avionics, etc.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C27A84-DF2E-15F8-322E-9363FD4074DA}"/>
              </a:ext>
            </a:extLst>
          </p:cNvPr>
          <p:cNvSpPr txBox="1"/>
          <p:nvPr/>
        </p:nvSpPr>
        <p:spPr>
          <a:xfrm>
            <a:off x="1072638" y="4411647"/>
            <a:ext cx="10278533" cy="163121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Using the 5-step disaggregation process (or variations thereof) provides greater understanding of why things cost what they do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Which leads to appropriate application of reduction estimates to relevant effected areas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/>
              <a:t>Which leads to traceable, defendable, credible </a:t>
            </a:r>
            <a:r>
              <a:rPr lang="en-US" sz="2000" b="1" i="1" dirty="0"/>
              <a:t>(“better”) </a:t>
            </a:r>
            <a:r>
              <a:rPr lang="en-US" sz="2000" b="1" dirty="0"/>
              <a:t>cost estimates</a:t>
            </a:r>
          </a:p>
        </p:txBody>
      </p:sp>
    </p:spTree>
    <p:extLst>
      <p:ext uri="{BB962C8B-B14F-4D97-AF65-F5344CB8AC3E}">
        <p14:creationId xmlns:p14="http://schemas.microsoft.com/office/powerpoint/2010/main" val="2687114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2E096-4A13-DA7B-C150-318D8D69B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85934-AAA6-25EE-FFF2-CE0C91D1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Questions?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71D74F-0AB6-64FA-AA48-F54103AC3C85}"/>
              </a:ext>
            </a:extLst>
          </p:cNvPr>
          <p:cNvSpPr txBox="1"/>
          <p:nvPr/>
        </p:nvSpPr>
        <p:spPr>
          <a:xfrm>
            <a:off x="2596896" y="2544672"/>
            <a:ext cx="69494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/>
              <a:t>Contact Information</a:t>
            </a:r>
            <a:r>
              <a:rPr lang="en-US" sz="3200" dirty="0"/>
              <a:t>:</a:t>
            </a:r>
          </a:p>
          <a:p>
            <a:pPr algn="ctr"/>
            <a:r>
              <a:rPr lang="en-US" sz="3200" dirty="0"/>
              <a:t>Richard Webb</a:t>
            </a:r>
          </a:p>
          <a:p>
            <a:pPr algn="ctr"/>
            <a:r>
              <a:rPr lang="en-US" sz="3200" dirty="0"/>
              <a:t>KAR Enterprises</a:t>
            </a:r>
          </a:p>
          <a:p>
            <a:pPr algn="ctr"/>
            <a:r>
              <a:rPr lang="en-US" sz="3200" dirty="0">
                <a:hlinkClick r:id="rId2"/>
              </a:rPr>
              <a:t>richard.webb@karenterprises.net</a:t>
            </a:r>
            <a:endParaRPr lang="en-US" sz="3200" dirty="0"/>
          </a:p>
          <a:p>
            <a:pPr algn="ctr"/>
            <a:r>
              <a:rPr lang="en-US" sz="3200" dirty="0"/>
              <a:t>richard.l.webb@nasa.gov</a:t>
            </a:r>
          </a:p>
        </p:txBody>
      </p:sp>
    </p:spTree>
    <p:extLst>
      <p:ext uri="{BB962C8B-B14F-4D97-AF65-F5344CB8AC3E}">
        <p14:creationId xmlns:p14="http://schemas.microsoft.com/office/powerpoint/2010/main" val="2085186040"/>
      </p:ext>
    </p:extLst>
  </p:cSld>
  <p:clrMapOvr>
    <a:masterClrMapping/>
  </p:clrMapOvr>
</p:sld>
</file>

<file path=ppt/theme/theme1.xml><?xml version="1.0" encoding="utf-8"?>
<a:theme xmlns:a="http://schemas.openxmlformats.org/drawingml/2006/main" name="PACE ppt Theme">
  <a:themeElements>
    <a:clrScheme name="PACE Final">
      <a:dk1>
        <a:srgbClr val="000000"/>
      </a:dk1>
      <a:lt1>
        <a:srgbClr val="FFFFFF"/>
      </a:lt1>
      <a:dk2>
        <a:srgbClr val="1E497D"/>
      </a:dk2>
      <a:lt2>
        <a:srgbClr val="EADDC3"/>
      </a:lt2>
      <a:accent1>
        <a:srgbClr val="519852"/>
      </a:accent1>
      <a:accent2>
        <a:srgbClr val="A67917"/>
      </a:accent2>
      <a:accent3>
        <a:srgbClr val="719991"/>
      </a:accent3>
      <a:accent4>
        <a:srgbClr val="94B6D1"/>
      </a:accent4>
      <a:accent5>
        <a:srgbClr val="5E4879"/>
      </a:accent5>
      <a:accent6>
        <a:srgbClr val="C24D3C"/>
      </a:accent6>
      <a:hlink>
        <a:srgbClr val="D4AC1B"/>
      </a:hlink>
      <a:folHlink>
        <a:srgbClr val="BA690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CE ppt Theme" id="{5CDE191B-0BDD-4C19-91DE-5B8BD2DB8A6E}" vid="{E12102F8-596B-4FB6-9B43-ABFD4B1FAD3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F4D6A0D6D6F46833D1C63605DBB9B" ma:contentTypeVersion="16" ma:contentTypeDescription="Create a new document." ma:contentTypeScope="" ma:versionID="79da6d7de3c862eba1926578e5715d7a">
  <xsd:schema xmlns:xsd="http://www.w3.org/2001/XMLSchema" xmlns:xs="http://www.w3.org/2001/XMLSchema" xmlns:p="http://schemas.microsoft.com/office/2006/metadata/properties" xmlns:ns2="3bf1c7e7-47cc-4ca5-b7c2-6590668a6691" xmlns:ns3="146a1ccf-6564-40e4-8230-710d0e33c420" xmlns:ns4="d900e117-17a0-4b24-9e47-511ef1d02c43" targetNamespace="http://schemas.microsoft.com/office/2006/metadata/properties" ma:root="true" ma:fieldsID="9b0057a33c9e204d7b28530b8a8f5783" ns2:_="" ns3:_="" ns4:_="">
    <xsd:import namespace="3bf1c7e7-47cc-4ca5-b7c2-6590668a6691"/>
    <xsd:import namespace="146a1ccf-6564-40e4-8230-710d0e33c42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1c7e7-47cc-4ca5-b7c2-6590668a66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6a1ccf-6564-40e4-8230-710d0e33c4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1688e52-e2f1-43c3-ac43-6eb9467ef337}" ma:internalName="TaxCatchAll" ma:showField="CatchAllData" ma:web="146a1ccf-6564-40e4-8230-710d0e33c4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bf1c7e7-47cc-4ca5-b7c2-6590668a66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FC2D2ED-653F-4524-B531-9E6ECBDC06C2}"/>
</file>

<file path=customXml/itemProps2.xml><?xml version="1.0" encoding="utf-8"?>
<ds:datastoreItem xmlns:ds="http://schemas.openxmlformats.org/officeDocument/2006/customXml" ds:itemID="{4E632498-B17B-425F-BE17-26611A1922C9}"/>
</file>

<file path=customXml/itemProps3.xml><?xml version="1.0" encoding="utf-8"?>
<ds:datastoreItem xmlns:ds="http://schemas.openxmlformats.org/officeDocument/2006/customXml" ds:itemID="{B3A84B0F-AF2E-419D-84D9-6BD9FD9B6B34}"/>
</file>

<file path=docProps/app.xml><?xml version="1.0" encoding="utf-8"?>
<Properties xmlns="http://schemas.openxmlformats.org/officeDocument/2006/extended-properties" xmlns:vt="http://schemas.openxmlformats.org/officeDocument/2006/docPropsVTypes">
  <Template>PACE ppt Theme</Template>
  <TotalTime>4402</TotalTime>
  <Words>2050</Words>
  <Application>Microsoft Office PowerPoint</Application>
  <PresentationFormat>Widescreen</PresentationFormat>
  <Paragraphs>216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Bahnschrift</vt:lpstr>
      <vt:lpstr>Courier New</vt:lpstr>
      <vt:lpstr>Wingdings</vt:lpstr>
      <vt:lpstr>PACE ppt Theme</vt:lpstr>
      <vt:lpstr>Disaggregation – An Approach to Estimating the Cost of New Ways of Doing Business</vt:lpstr>
      <vt:lpstr>Introduction &amp; Outline</vt:lpstr>
      <vt:lpstr>New Ways of Doing Business - Defined</vt:lpstr>
      <vt:lpstr>NWODB – Measurement &amp; Application</vt:lpstr>
      <vt:lpstr>Methodology - Disaggregation</vt:lpstr>
      <vt:lpstr>Dimensions of Cost – the WBS Cube</vt:lpstr>
      <vt:lpstr>Dimensions of Cost – the WBS Cube</vt:lpstr>
      <vt:lpstr>Analysis Process Flow</vt:lpstr>
      <vt:lpstr>Example 1 – Propellant Tank (1 of 5) </vt:lpstr>
      <vt:lpstr>Example 1 – Propellant Tank (2 of 5) </vt:lpstr>
      <vt:lpstr>Example 1 – Propellant Tank (3 of 5) </vt:lpstr>
      <vt:lpstr>Example 1 – Propellant Tank (4 of 5) </vt:lpstr>
      <vt:lpstr>Example 1 – Propellant Tank (5 of 5) </vt:lpstr>
      <vt:lpstr>Example 2 – Multiple NWODB (1 of 4) </vt:lpstr>
      <vt:lpstr>Example 2 – Multiple NWODB (2 of 4) </vt:lpstr>
      <vt:lpstr>Example 2 – Multiple NWODB (3 of 4) </vt:lpstr>
      <vt:lpstr>Example 2 – Multiple NWODB (4 of 4) </vt:lpstr>
      <vt:lpstr>Issues</vt:lpstr>
      <vt:lpstr>Conclusions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shawn hayes</dc:creator>
  <cp:lastModifiedBy>R W</cp:lastModifiedBy>
  <cp:revision>31</cp:revision>
  <dcterms:created xsi:type="dcterms:W3CDTF">2026-07-20T14:41:55Z</dcterms:created>
  <dcterms:modified xsi:type="dcterms:W3CDTF">2026-08-11T16:13:27Z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0x0101003E9F4D6A0D6D6F46833D1C63605DBB9B</vt:lpwstr>
  </property>
</Properties>
</file>