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56" r:id="rId5"/>
    <p:sldId id="1195" r:id="rId6"/>
    <p:sldId id="1194" r:id="rId7"/>
    <p:sldId id="1193" r:id="rId8"/>
    <p:sldId id="1204" r:id="rId9"/>
    <p:sldId id="1203" r:id="rId10"/>
    <p:sldId id="1202" r:id="rId11"/>
    <p:sldId id="1201" r:id="rId12"/>
    <p:sldId id="1200" r:id="rId13"/>
    <p:sldId id="1199" r:id="rId14"/>
    <p:sldId id="1198" r:id="rId15"/>
    <p:sldId id="1197" r:id="rId16"/>
    <p:sldId id="1215" r:id="rId17"/>
    <p:sldId id="1211" r:id="rId18"/>
    <p:sldId id="1216" r:id="rId19"/>
    <p:sldId id="1212" r:id="rId20"/>
    <p:sldId id="1217" r:id="rId21"/>
    <p:sldId id="1213" r:id="rId22"/>
    <p:sldId id="1218" r:id="rId23"/>
    <p:sldId id="1196" r:id="rId24"/>
    <p:sldId id="26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4EAA4C-2027-21FA-F215-CE976FB82CE6}" name="Michelle Storm" initials="MS" userId="S::michellestorm@clearplanconsulting.com::1e2c93f6-95f7-434d-b3c1-9c595a68e187" providerId="AD"/>
  <p188:author id="{28E4339D-C88A-6B88-023F-43C0FC01C7A9}" name="Daniel Goldsmith" initials="" userId="S::danielgoldsmith@clearplanconsulting.com::50664c46-2a18-4801-b4b7-340ba1ba819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45" autoAdjust="0"/>
  </p:normalViewPr>
  <p:slideViewPr>
    <p:cSldViewPr snapToGrid="0">
      <p:cViewPr varScale="1">
        <p:scale>
          <a:sx n="104" d="100"/>
          <a:sy n="104" d="100"/>
        </p:scale>
        <p:origin x="352"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Goldsmith" userId="50664c46-2a18-4801-b4b7-340ba1ba8199" providerId="ADAL" clId="{9B1BD7C7-651F-4D7A-A6EF-659F67E5DF39}"/>
    <pc:docChg chg="undo custSel delSld modSld">
      <pc:chgData name="Daniel Goldsmith" userId="50664c46-2a18-4801-b4b7-340ba1ba8199" providerId="ADAL" clId="{9B1BD7C7-651F-4D7A-A6EF-659F67E5DF39}" dt="2026-08-14T15:56:48.497" v="161" actId="478"/>
      <pc:docMkLst>
        <pc:docMk/>
      </pc:docMkLst>
      <pc:sldChg chg="modNotesTx">
        <pc:chgData name="Daniel Goldsmith" userId="50664c46-2a18-4801-b4b7-340ba1ba8199" providerId="ADAL" clId="{9B1BD7C7-651F-4D7A-A6EF-659F67E5DF39}" dt="2026-08-11T12:38:07.080" v="146" actId="6549"/>
        <pc:sldMkLst>
          <pc:docMk/>
          <pc:sldMk cId="4064745725" sldId="256"/>
        </pc:sldMkLst>
      </pc:sldChg>
      <pc:sldChg chg="modSp mod modNotesTx">
        <pc:chgData name="Daniel Goldsmith" userId="50664c46-2a18-4801-b4b7-340ba1ba8199" providerId="ADAL" clId="{9B1BD7C7-651F-4D7A-A6EF-659F67E5DF39}" dt="2026-08-11T12:38:38.442" v="160" actId="20577"/>
        <pc:sldMkLst>
          <pc:docMk/>
          <pc:sldMk cId="2909219886" sldId="268"/>
        </pc:sldMkLst>
        <pc:spChg chg="mod">
          <ac:chgData name="Daniel Goldsmith" userId="50664c46-2a18-4801-b4b7-340ba1ba8199" providerId="ADAL" clId="{9B1BD7C7-651F-4D7A-A6EF-659F67E5DF39}" dt="2026-08-11T12:38:38.442" v="160" actId="20577"/>
          <ac:spMkLst>
            <pc:docMk/>
            <pc:sldMk cId="2909219886" sldId="268"/>
            <ac:spMk id="21" creationId="{00000000-0000-0000-0000-000000000000}"/>
          </ac:spMkLst>
        </pc:spChg>
      </pc:sldChg>
      <pc:sldChg chg="modNotesTx">
        <pc:chgData name="Daniel Goldsmith" userId="50664c46-2a18-4801-b4b7-340ba1ba8199" providerId="ADAL" clId="{9B1BD7C7-651F-4D7A-A6EF-659F67E5DF39}" dt="2026-08-10T16:14:07.998" v="31" actId="113"/>
        <pc:sldMkLst>
          <pc:docMk/>
          <pc:sldMk cId="2413902026" sldId="1193"/>
        </pc:sldMkLst>
      </pc:sldChg>
      <pc:sldChg chg="modSp mod modNotesTx">
        <pc:chgData name="Daniel Goldsmith" userId="50664c46-2a18-4801-b4b7-340ba1ba8199" providerId="ADAL" clId="{9B1BD7C7-651F-4D7A-A6EF-659F67E5DF39}" dt="2026-08-10T15:13:49.281" v="30" actId="113"/>
        <pc:sldMkLst>
          <pc:docMk/>
          <pc:sldMk cId="381140220" sldId="1194"/>
        </pc:sldMkLst>
        <pc:picChg chg="mod">
          <ac:chgData name="Daniel Goldsmith" userId="50664c46-2a18-4801-b4b7-340ba1ba8199" providerId="ADAL" clId="{9B1BD7C7-651F-4D7A-A6EF-659F67E5DF39}" dt="2026-08-10T15:12:57.331" v="29" actId="14100"/>
          <ac:picMkLst>
            <pc:docMk/>
            <pc:sldMk cId="381140220" sldId="1194"/>
            <ac:picMk id="8" creationId="{7EC34071-E7C7-3D44-9E3D-151FDDC574C3}"/>
          </ac:picMkLst>
        </pc:picChg>
      </pc:sldChg>
      <pc:sldChg chg="modSp mod">
        <pc:chgData name="Daniel Goldsmith" userId="50664c46-2a18-4801-b4b7-340ba1ba8199" providerId="ADAL" clId="{9B1BD7C7-651F-4D7A-A6EF-659F67E5DF39}" dt="2026-08-10T15:06:20.717" v="27" actId="20577"/>
        <pc:sldMkLst>
          <pc:docMk/>
          <pc:sldMk cId="1766018351" sldId="1195"/>
        </pc:sldMkLst>
        <pc:spChg chg="mod">
          <ac:chgData name="Daniel Goldsmith" userId="50664c46-2a18-4801-b4b7-340ba1ba8199" providerId="ADAL" clId="{9B1BD7C7-651F-4D7A-A6EF-659F67E5DF39}" dt="2026-08-10T15:06:20.717" v="27" actId="20577"/>
          <ac:spMkLst>
            <pc:docMk/>
            <pc:sldMk cId="1766018351" sldId="1195"/>
            <ac:spMk id="23" creationId="{00000000-0000-0000-0000-000000000000}"/>
          </ac:spMkLst>
        </pc:spChg>
      </pc:sldChg>
      <pc:sldChg chg="modNotesTx">
        <pc:chgData name="Daniel Goldsmith" userId="50664c46-2a18-4801-b4b7-340ba1ba8199" providerId="ADAL" clId="{9B1BD7C7-651F-4D7A-A6EF-659F67E5DF39}" dt="2026-08-10T17:26:32.538" v="136" actId="113"/>
        <pc:sldMkLst>
          <pc:docMk/>
          <pc:sldMk cId="2413902026" sldId="1196"/>
        </pc:sldMkLst>
      </pc:sldChg>
      <pc:sldChg chg="modNotesTx">
        <pc:chgData name="Daniel Goldsmith" userId="50664c46-2a18-4801-b4b7-340ba1ba8199" providerId="ADAL" clId="{9B1BD7C7-651F-4D7A-A6EF-659F67E5DF39}" dt="2026-08-10T17:02:48.540" v="119" actId="113"/>
        <pc:sldMkLst>
          <pc:docMk/>
          <pc:sldMk cId="2413902026" sldId="1197"/>
        </pc:sldMkLst>
      </pc:sldChg>
      <pc:sldChg chg="modNotesTx">
        <pc:chgData name="Daniel Goldsmith" userId="50664c46-2a18-4801-b4b7-340ba1ba8199" providerId="ADAL" clId="{9B1BD7C7-651F-4D7A-A6EF-659F67E5DF39}" dt="2026-08-10T17:01:03.722" v="117" actId="113"/>
        <pc:sldMkLst>
          <pc:docMk/>
          <pc:sldMk cId="2413902026" sldId="1198"/>
        </pc:sldMkLst>
      </pc:sldChg>
      <pc:sldChg chg="modNotesTx">
        <pc:chgData name="Daniel Goldsmith" userId="50664c46-2a18-4801-b4b7-340ba1ba8199" providerId="ADAL" clId="{9B1BD7C7-651F-4D7A-A6EF-659F67E5DF39}" dt="2026-08-10T17:00:11.112" v="116" actId="20577"/>
        <pc:sldMkLst>
          <pc:docMk/>
          <pc:sldMk cId="2413902026" sldId="1199"/>
        </pc:sldMkLst>
      </pc:sldChg>
      <pc:sldChg chg="modNotesTx">
        <pc:chgData name="Daniel Goldsmith" userId="50664c46-2a18-4801-b4b7-340ba1ba8199" providerId="ADAL" clId="{9B1BD7C7-651F-4D7A-A6EF-659F67E5DF39}" dt="2026-08-10T16:57:40.588" v="40" actId="113"/>
        <pc:sldMkLst>
          <pc:docMk/>
          <pc:sldMk cId="2413902026" sldId="1200"/>
        </pc:sldMkLst>
      </pc:sldChg>
      <pc:sldChg chg="modSp mod modNotesTx">
        <pc:chgData name="Daniel Goldsmith" userId="50664c46-2a18-4801-b4b7-340ba1ba8199" providerId="ADAL" clId="{9B1BD7C7-651F-4D7A-A6EF-659F67E5DF39}" dt="2026-08-10T16:56:43.848" v="39" actId="113"/>
        <pc:sldMkLst>
          <pc:docMk/>
          <pc:sldMk cId="2413902026" sldId="1201"/>
        </pc:sldMkLst>
        <pc:spChg chg="mod">
          <ac:chgData name="Daniel Goldsmith" userId="50664c46-2a18-4801-b4b7-340ba1ba8199" providerId="ADAL" clId="{9B1BD7C7-651F-4D7A-A6EF-659F67E5DF39}" dt="2026-08-10T16:56:43.848" v="39" actId="113"/>
          <ac:spMkLst>
            <pc:docMk/>
            <pc:sldMk cId="2413902026" sldId="1201"/>
            <ac:spMk id="2" creationId="{21438CC8-C8E2-2666-045B-50D06B041C40}"/>
          </ac:spMkLst>
        </pc:spChg>
      </pc:sldChg>
      <pc:sldChg chg="modNotesTx">
        <pc:chgData name="Daniel Goldsmith" userId="50664c46-2a18-4801-b4b7-340ba1ba8199" providerId="ADAL" clId="{9B1BD7C7-651F-4D7A-A6EF-659F67E5DF39}" dt="2026-08-10T16:20:06.516" v="37" actId="113"/>
        <pc:sldMkLst>
          <pc:docMk/>
          <pc:sldMk cId="2413902026" sldId="1202"/>
        </pc:sldMkLst>
      </pc:sldChg>
      <pc:sldChg chg="modNotesTx">
        <pc:chgData name="Daniel Goldsmith" userId="50664c46-2a18-4801-b4b7-340ba1ba8199" providerId="ADAL" clId="{9B1BD7C7-651F-4D7A-A6EF-659F67E5DF39}" dt="2026-08-10T16:18:37.810" v="34" actId="113"/>
        <pc:sldMkLst>
          <pc:docMk/>
          <pc:sldMk cId="2413902026" sldId="1203"/>
        </pc:sldMkLst>
      </pc:sldChg>
      <pc:sldChg chg="modNotesTx">
        <pc:chgData name="Daniel Goldsmith" userId="50664c46-2a18-4801-b4b7-340ba1ba8199" providerId="ADAL" clId="{9B1BD7C7-651F-4D7A-A6EF-659F67E5DF39}" dt="2026-08-10T16:16:09.834" v="32" actId="113"/>
        <pc:sldMkLst>
          <pc:docMk/>
          <pc:sldMk cId="2413902026" sldId="1204"/>
        </pc:sldMkLst>
      </pc:sldChg>
      <pc:sldChg chg="modNotesTx">
        <pc:chgData name="Daniel Goldsmith" userId="50664c46-2a18-4801-b4b7-340ba1ba8199" providerId="ADAL" clId="{9B1BD7C7-651F-4D7A-A6EF-659F67E5DF39}" dt="2026-08-10T17:04:59.200" v="129" actId="20577"/>
        <pc:sldMkLst>
          <pc:docMk/>
          <pc:sldMk cId="4053605942" sldId="1211"/>
        </pc:sldMkLst>
      </pc:sldChg>
      <pc:sldChg chg="modNotesTx">
        <pc:chgData name="Daniel Goldsmith" userId="50664c46-2a18-4801-b4b7-340ba1ba8199" providerId="ADAL" clId="{9B1BD7C7-651F-4D7A-A6EF-659F67E5DF39}" dt="2026-08-10T17:20:41.570" v="131" actId="113"/>
        <pc:sldMkLst>
          <pc:docMk/>
          <pc:sldMk cId="996867790" sldId="1212"/>
        </pc:sldMkLst>
      </pc:sldChg>
      <pc:sldChg chg="modNotesTx">
        <pc:chgData name="Daniel Goldsmith" userId="50664c46-2a18-4801-b4b7-340ba1ba8199" providerId="ADAL" clId="{9B1BD7C7-651F-4D7A-A6EF-659F67E5DF39}" dt="2026-08-10T17:23:33.748" v="135" actId="113"/>
        <pc:sldMkLst>
          <pc:docMk/>
          <pc:sldMk cId="1909205619" sldId="1213"/>
        </pc:sldMkLst>
      </pc:sldChg>
      <pc:sldChg chg="delSp mod modNotesTx">
        <pc:chgData name="Daniel Goldsmith" userId="50664c46-2a18-4801-b4b7-340ba1ba8199" providerId="ADAL" clId="{9B1BD7C7-651F-4D7A-A6EF-659F67E5DF39}" dt="2026-08-14T15:56:48.497" v="161" actId="478"/>
        <pc:sldMkLst>
          <pc:docMk/>
          <pc:sldMk cId="1883892049" sldId="1215"/>
        </pc:sldMkLst>
        <pc:spChg chg="del">
          <ac:chgData name="Daniel Goldsmith" userId="50664c46-2a18-4801-b4b7-340ba1ba8199" providerId="ADAL" clId="{9B1BD7C7-651F-4D7A-A6EF-659F67E5DF39}" dt="2026-08-14T15:56:48.497" v="161" actId="478"/>
          <ac:spMkLst>
            <pc:docMk/>
            <pc:sldMk cId="1883892049" sldId="1215"/>
            <ac:spMk id="10" creationId="{1BC820D2-4C9F-097B-03FC-F31141D3ED4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CD2BC-57FF-9B47-A846-9495147CEFB9}" type="datetimeFigureOut">
              <a:rPr lang="en-US" smtClean="0"/>
              <a:t>8/12/2026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684B4-6252-C640-BEF4-CBD2925889E5}" type="slidenum">
              <a:rPr lang="en-US" smtClean="0"/>
              <a:t>‹#›</a:t>
            </a:fld>
            <a:endParaRPr lang="en-US" dirty="0"/>
          </a:p>
        </p:txBody>
      </p:sp>
    </p:spTree>
    <p:extLst>
      <p:ext uri="{BB962C8B-B14F-4D97-AF65-F5344CB8AC3E}">
        <p14:creationId xmlns:p14="http://schemas.microsoft.com/office/powerpoint/2010/main" val="1643918542"/>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600" kern="1200">
        <a:solidFill>
          <a:schemeClr val="tx1"/>
        </a:solidFill>
        <a:latin typeface="+mn-lt"/>
        <a:ea typeface="+mn-ea"/>
        <a:cs typeface="+mn-cs"/>
      </a:defRPr>
    </a:lvl2pPr>
    <a:lvl3pPr marL="914400" algn="l" defTabSz="914400" rtl="0" eaLnBrk="1" latinLnBrk="0" hangingPunct="1">
      <a:defRPr sz="1600" kern="1200">
        <a:solidFill>
          <a:schemeClr val="tx1"/>
        </a:solidFill>
        <a:latin typeface="+mn-lt"/>
        <a:ea typeface="+mn-ea"/>
        <a:cs typeface="+mn-cs"/>
      </a:defRPr>
    </a:lvl3pPr>
    <a:lvl4pPr marL="1371600" algn="l" defTabSz="914400" rtl="0" eaLnBrk="1" latinLnBrk="0" hangingPunct="1">
      <a:defRPr sz="1600" kern="1200">
        <a:solidFill>
          <a:schemeClr val="tx1"/>
        </a:solidFill>
        <a:latin typeface="+mn-lt"/>
        <a:ea typeface="+mn-ea"/>
        <a:cs typeface="+mn-cs"/>
      </a:defRPr>
    </a:lvl4pPr>
    <a:lvl5pPr marL="182880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framing.</a:t>
            </a:r>
          </a:p>
          <a:p>
            <a:r>
              <a:rPr lang="en-US" dirty="0"/>
              <a:t>Good morning, and welcome to Sound Check: A Mock Integrated Baseline Review. I'm Daniel Goldsmith, with ClearPlan.</a:t>
            </a:r>
          </a:p>
          <a:p>
            <a:r>
              <a:rPr lang="en-US" dirty="0"/>
              <a:t>Before any performance, the band runs a sound check: everyone plays their part, the levels get tuned, and problems get found while there's still time to fix them. That's exactly what an IBR should be for your program.</a:t>
            </a:r>
          </a:p>
          <a:p>
            <a:r>
              <a:rPr lang="en-US" dirty="0"/>
              <a:t>Over this session we'll walk through what an IBR is, how to prepare for one, and then we'll put you in the room for a live mock review (mini) — including the questions a CAM should expect to answer.</a:t>
            </a:r>
          </a:p>
        </p:txBody>
      </p:sp>
      <p:sp>
        <p:nvSpPr>
          <p:cNvPr id="4" name="Slide Number Placeholder 3"/>
          <p:cNvSpPr>
            <a:spLocks noGrp="1"/>
          </p:cNvSpPr>
          <p:nvPr>
            <p:ph type="sldNum" sz="quarter" idx="5"/>
          </p:nvPr>
        </p:nvSpPr>
        <p:spPr/>
        <p:txBody>
          <a:bodyPr/>
          <a:lstStyle/>
          <a:p>
            <a:fld id="{EDF684B4-6252-C640-BEF4-CBD2925889E5}" type="slidenum">
              <a:rPr lang="en-US" smtClean="0"/>
              <a:t>1</a:t>
            </a:fld>
            <a:endParaRPr lang="en-US" dirty="0"/>
          </a:p>
        </p:txBody>
      </p:sp>
    </p:spTree>
    <p:extLst>
      <p:ext uri="{BB962C8B-B14F-4D97-AF65-F5344CB8AC3E}">
        <p14:creationId xmlns:p14="http://schemas.microsoft.com/office/powerpoint/2010/main" val="2577965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the reframe, and what this session delivers.</a:t>
            </a:r>
          </a:p>
          <a:p>
            <a:r>
              <a:rPr lang="en-US" dirty="0"/>
              <a:t>Let's start with the honest problem. Too many teams treat the IBR as a box to check — a compliance drill to survive rather than a chance to learn something. When that happens, the program loses its single best early opportunity to validate plan realism, align stakeholders, and expose risk while it's still cheap to fix.</a:t>
            </a:r>
          </a:p>
          <a:p>
            <a:r>
              <a:rPr lang="en-US" dirty="0"/>
              <a:t>So we're reframing it. The Sound Check treats the IBR as a structured rehearsal before execution begins — tune the baseline before you're on the main stage in front of an audience.</a:t>
            </a:r>
          </a:p>
          <a:p>
            <a:r>
              <a:rPr lang="en-US" dirty="0"/>
              <a:t>This session is a mock IBR grounded in real program scenarios. We'll show how strong teams prepare for the review, run it, and pull lasting value out of it.</a:t>
            </a:r>
          </a:p>
          <a:p>
            <a:r>
              <a:rPr lang="en-US" dirty="0"/>
              <a:t>Whether you're a program manager, a CAM, a scheduler, a cost analyst, or a Government counterpart — there's something here for your seat at the table.</a:t>
            </a:r>
          </a:p>
        </p:txBody>
      </p:sp>
      <p:sp>
        <p:nvSpPr>
          <p:cNvPr id="4" name="Slide Number Placeholder 3"/>
          <p:cNvSpPr>
            <a:spLocks noGrp="1"/>
          </p:cNvSpPr>
          <p:nvPr>
            <p:ph type="sldNum" sz="quarter" idx="5"/>
          </p:nvPr>
        </p:nvSpPr>
        <p:spPr/>
        <p:txBody>
          <a:bodyPr/>
          <a:lstStyle/>
          <a:p>
            <a:fld id="{EDF684B4-6252-C640-BEF4-CBD2925889E5}" type="slidenum">
              <a:rPr lang="en-US" smtClean="0"/>
              <a:t>2</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for the session.</a:t>
            </a:r>
          </a:p>
          <a:p>
            <a:r>
              <a:rPr lang="en-US" dirty="0"/>
              <a:t>Here's where we're headed.</a:t>
            </a:r>
          </a:p>
          <a:p>
            <a:r>
              <a:rPr lang="en-US" dirty="0"/>
              <a:t>What an IBR is - and isn't</a:t>
            </a:r>
          </a:p>
          <a:p>
            <a:r>
              <a:rPr lang="en-US" dirty="0"/>
              <a:t>Why it matters: beyond pass/fail</a:t>
            </a:r>
          </a:p>
          <a:p>
            <a:r>
              <a:rPr lang="en-US" dirty="0"/>
              <a:t>When an IBR happens</a:t>
            </a:r>
          </a:p>
          <a:p>
            <a:r>
              <a:rPr lang="en-US" dirty="0"/>
              <a:t>The IBR process, end to end</a:t>
            </a:r>
          </a:p>
          <a:p>
            <a:r>
              <a:rPr lang="en-US" dirty="0"/>
              <a:t>Preparing and focusing the baseline review</a:t>
            </a:r>
          </a:p>
          <a:p>
            <a:r>
              <a:rPr lang="en-US" dirty="0"/>
              <a:t>The mock review: roles, questions, and risks</a:t>
            </a:r>
          </a:p>
          <a:p>
            <a:r>
              <a:rPr lang="en-US" dirty="0"/>
              <a:t>Pitfalls, lessons, and key takeaways</a:t>
            </a:r>
          </a:p>
          <a:p>
            <a:r>
              <a:rPr lang="en-US" b="1" dirty="0"/>
              <a:t>The first half builds the foundation; the second half is where we put it into practice with the mock review.</a:t>
            </a:r>
          </a:p>
        </p:txBody>
      </p:sp>
      <p:sp>
        <p:nvSpPr>
          <p:cNvPr id="4" name="Slide Number Placeholder 3"/>
          <p:cNvSpPr>
            <a:spLocks noGrp="1"/>
          </p:cNvSpPr>
          <p:nvPr>
            <p:ph type="sldNum" sz="quarter" idx="5"/>
          </p:nvPr>
        </p:nvSpPr>
        <p:spPr/>
        <p:txBody>
          <a:bodyPr/>
          <a:lstStyle/>
          <a:p>
            <a:fld id="{EDF684B4-6252-C640-BEF4-CBD2925889E5}" type="slidenum">
              <a:rPr lang="en-US" smtClean="0"/>
              <a:t>3</a:t>
            </a:fld>
            <a:endParaRPr lang="en-US" dirty="0"/>
          </a:p>
        </p:txBody>
      </p:sp>
    </p:spTree>
    <p:extLst>
      <p:ext uri="{BB962C8B-B14F-4D97-AF65-F5344CB8AC3E}">
        <p14:creationId xmlns:p14="http://schemas.microsoft.com/office/powerpoint/2010/main" val="3285207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and the four things an IBR confirms.</a:t>
            </a:r>
          </a:p>
          <a:p>
            <a:r>
              <a:rPr lang="en-US" dirty="0"/>
              <a:t>At its core, an IBR is a </a:t>
            </a:r>
            <a:r>
              <a:rPr lang="en-US" b="1" dirty="0"/>
              <a:t>joint review — Government and contractor together </a:t>
            </a:r>
            <a:r>
              <a:rPr lang="en-US" dirty="0"/>
              <a:t>— confirming that the Performance Measurement Baseline is realistic, resourced, and executable. Note what it is not: it is not a pass/fail audit, and it is not a compliance inspection.</a:t>
            </a:r>
          </a:p>
          <a:p>
            <a:r>
              <a:rPr lang="en-US" dirty="0"/>
              <a:t>The review establishes a technical baseline for the project across four dimensions.</a:t>
            </a:r>
          </a:p>
          <a:p>
            <a:r>
              <a:rPr lang="en-US" dirty="0"/>
              <a:t>Scope: does the PMB actually cover the entire technical scope of work in the contract? Nothing missing, nothing extra.</a:t>
            </a:r>
          </a:p>
          <a:p>
            <a:r>
              <a:rPr lang="en-US" dirty="0"/>
              <a:t>Schedule: is the work realistically sequenced and accurately time-phased — not just laid out to fit the end date?</a:t>
            </a:r>
          </a:p>
          <a:p>
            <a:r>
              <a:rPr lang="en-US" dirty="0"/>
              <a:t>Risk: are risks, and opportunities, surfaced and understood early enough to do something about them?</a:t>
            </a:r>
          </a:p>
          <a:p>
            <a:r>
              <a:rPr lang="en-US" dirty="0"/>
              <a:t>Resources: is the right amount and the right mix of resources assigned to the work?</a:t>
            </a:r>
          </a:p>
          <a:p>
            <a:r>
              <a:rPr lang="en-US" dirty="0"/>
              <a:t>And the key point to land: this is a continuing process of collaboration and mutual understanding, not a one-time event. The conversations you start here should keep running all through execution.</a:t>
            </a:r>
          </a:p>
        </p:txBody>
      </p:sp>
      <p:sp>
        <p:nvSpPr>
          <p:cNvPr id="4" name="Slide Number Placeholder 3"/>
          <p:cNvSpPr>
            <a:spLocks noGrp="1"/>
          </p:cNvSpPr>
          <p:nvPr>
            <p:ph type="sldNum" sz="quarter" idx="5"/>
          </p:nvPr>
        </p:nvSpPr>
        <p:spPr/>
        <p:txBody>
          <a:bodyPr/>
          <a:lstStyle/>
          <a:p>
            <a:fld id="{EDF684B4-6252-C640-BEF4-CBD2925889E5}" type="slidenum">
              <a:rPr lang="en-US" smtClean="0"/>
              <a:t>4</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the IBR matters — what a strong one actually delivers.</a:t>
            </a:r>
          </a:p>
          <a:p>
            <a:r>
              <a:rPr lang="en-US" dirty="0"/>
              <a:t>Not pass/fail. An IBR may surface disagreements, but it is a shared assessment - not a grade. </a:t>
            </a:r>
            <a:r>
              <a:rPr lang="en-US" b="1" dirty="0"/>
              <a:t>The goal is mutual understanding of the baseline and the risks inside it.</a:t>
            </a:r>
          </a:p>
          <a:p>
            <a:r>
              <a:rPr lang="en-US" dirty="0"/>
              <a:t>So what does a strong IBR deliver?</a:t>
            </a:r>
          </a:p>
          <a:p>
            <a:r>
              <a:rPr lang="en-US" dirty="0"/>
              <a:t>Shared understanding of the Performance Measurement Baseline across Customer and Supplier</a:t>
            </a:r>
          </a:p>
          <a:p>
            <a:r>
              <a:rPr lang="en-US" dirty="0"/>
              <a:t>Early identification - and mitigation - of program risks and opportunities</a:t>
            </a:r>
          </a:p>
          <a:p>
            <a:r>
              <a:rPr lang="en-US" dirty="0"/>
              <a:t>Confidence the baseline is realistic and executable</a:t>
            </a:r>
          </a:p>
          <a:p>
            <a:r>
              <a:rPr lang="en-US" dirty="0"/>
              <a:t>Meaningful, reliable performance measurement from day one</a:t>
            </a:r>
          </a:p>
          <a:p>
            <a:r>
              <a:rPr lang="en-US" dirty="0"/>
              <a:t>An early-warning system that flags problems before they grow</a:t>
            </a:r>
          </a:p>
          <a:p>
            <a:r>
              <a:rPr lang="en-US" dirty="0"/>
              <a:t>That last one is the real payoff. If the baseline is sound, every variance report you produce afterward means something. If it isn't, you're measuring against fiction for the life of the contract.</a:t>
            </a:r>
          </a:p>
        </p:txBody>
      </p:sp>
      <p:sp>
        <p:nvSpPr>
          <p:cNvPr id="4" name="Slide Number Placeholder 3"/>
          <p:cNvSpPr>
            <a:spLocks noGrp="1"/>
          </p:cNvSpPr>
          <p:nvPr>
            <p:ph type="sldNum" sz="quarter" idx="5"/>
          </p:nvPr>
        </p:nvSpPr>
        <p:spPr/>
        <p:txBody>
          <a:bodyPr/>
          <a:lstStyle/>
          <a:p>
            <a:fld id="{EDF684B4-6252-C640-BEF4-CBD2925889E5}" type="slidenum">
              <a:rPr lang="en-US" smtClean="0"/>
              <a:t>5</a:t>
            </a:fld>
            <a:endParaRPr lang="en-US" dirty="0"/>
          </a:p>
        </p:txBody>
      </p:sp>
    </p:spTree>
    <p:extLst>
      <p:ext uri="{BB962C8B-B14F-4D97-AF65-F5344CB8AC3E}">
        <p14:creationId xmlns:p14="http://schemas.microsoft.com/office/powerpoint/2010/main" val="3984743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triggers for an IBR.</a:t>
            </a:r>
          </a:p>
          <a:p>
            <a:r>
              <a:rPr lang="en-US" dirty="0"/>
              <a:t>IBRs aren't scheduled by preference — they're triggered by contract events.</a:t>
            </a:r>
          </a:p>
          <a:p>
            <a:r>
              <a:rPr lang="en-US" dirty="0"/>
              <a:t>The traditional trigger is post-award: conducted within six months of contract award, once the PMB is in place.</a:t>
            </a:r>
          </a:p>
          <a:p>
            <a:r>
              <a:rPr lang="en-US" dirty="0"/>
              <a:t>But it doesn't stop there</a:t>
            </a:r>
            <a:r>
              <a:rPr lang="en-US" b="1" dirty="0"/>
              <a:t>. A significant change can prompt a new review </a:t>
            </a:r>
            <a:r>
              <a:rPr lang="en-US" dirty="0"/>
              <a:t>— major PMB changes, scope shifts, funding changes, an Over Target Baseline or Over Target Schedule, or a change in acquisition strategy</a:t>
            </a:r>
            <a:r>
              <a:rPr lang="en-US" b="1" dirty="0"/>
              <a:t>. If the baseline you reviewed no longer resembles the baseline you're executing, it's time to look again.</a:t>
            </a:r>
          </a:p>
          <a:p>
            <a:r>
              <a:rPr lang="en-US" dirty="0"/>
              <a:t>And note the current requirement: NDAA FY2025 Section 823 requires an IBR whenever EVMS applies — for contracts valued at fifty million dollars and above. That has widened the population of programs that will see one.</a:t>
            </a:r>
          </a:p>
        </p:txBody>
      </p:sp>
      <p:sp>
        <p:nvSpPr>
          <p:cNvPr id="4" name="Slide Number Placeholder 3"/>
          <p:cNvSpPr>
            <a:spLocks noGrp="1"/>
          </p:cNvSpPr>
          <p:nvPr>
            <p:ph type="sldNum" sz="quarter" idx="5"/>
          </p:nvPr>
        </p:nvSpPr>
        <p:spPr/>
        <p:txBody>
          <a:bodyPr/>
          <a:lstStyle/>
          <a:p>
            <a:fld id="{EDF684B4-6252-C640-BEF4-CBD2925889E5}" type="slidenum">
              <a:rPr lang="en-US" smtClean="0"/>
              <a:t>6</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phases — the IBR is a process, not a meeting.</a:t>
            </a:r>
          </a:p>
          <a:p>
            <a:r>
              <a:rPr lang="en-US" dirty="0"/>
              <a:t>This is the slide to remember: the </a:t>
            </a:r>
            <a:r>
              <a:rPr lang="en-US" b="1" dirty="0"/>
              <a:t>IBR is a continuous process, not a single meeting on the calendar</a:t>
            </a:r>
            <a:r>
              <a:rPr lang="en-US" dirty="0"/>
              <a:t>. Five phases carry it from kickoff to closure.</a:t>
            </a:r>
          </a:p>
          <a:p>
            <a:r>
              <a:rPr lang="en-US" dirty="0"/>
              <a:t>One, the initiating event — a contract award or major program milestone starts the clock.</a:t>
            </a:r>
          </a:p>
          <a:p>
            <a:r>
              <a:rPr lang="en-US" dirty="0"/>
              <a:t>Two, Readiness Checkpoint 1 — build the IMS and the PMB, assemble your artifacts, and stand up the review teams on both sides.</a:t>
            </a:r>
          </a:p>
          <a:p>
            <a:r>
              <a:rPr lang="en-US" dirty="0"/>
              <a:t>Three, Readiness Checkpoint 2 — confirm entrance criteria and make the joint Go/No-Go call. Joint is the operative word.</a:t>
            </a:r>
          </a:p>
          <a:p>
            <a:r>
              <a:rPr lang="en-US" dirty="0"/>
              <a:t>Four, the IBR event itself — PM and CAM discussions probing technical, schedule, cost, resource, and risk areas.</a:t>
            </a:r>
          </a:p>
          <a:p>
            <a:r>
              <a:rPr lang="en-US" dirty="0"/>
              <a:t>Five, closure — capture actions, handle the risks you found, and fold the results into ongoing program management.</a:t>
            </a:r>
          </a:p>
          <a:p>
            <a:r>
              <a:rPr lang="en-US" dirty="0"/>
              <a:t>Most of the work — and most of the value — lives in phases two and three, long before anyone sits down in the review room.</a:t>
            </a:r>
          </a:p>
        </p:txBody>
      </p:sp>
      <p:sp>
        <p:nvSpPr>
          <p:cNvPr id="4" name="Slide Number Placeholder 3"/>
          <p:cNvSpPr>
            <a:spLocks noGrp="1"/>
          </p:cNvSpPr>
          <p:nvPr>
            <p:ph type="sldNum" sz="quarter" idx="5"/>
          </p:nvPr>
        </p:nvSpPr>
        <p:spPr/>
        <p:txBody>
          <a:bodyPr/>
          <a:lstStyle/>
          <a:p>
            <a:fld id="{EDF684B4-6252-C640-BEF4-CBD2925889E5}" type="slidenum">
              <a:rPr lang="en-US" smtClean="0"/>
              <a:t>7</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Preparation: the artifacts and where to focus.</a:t>
            </a:r>
          </a:p>
          <a:p>
            <a:r>
              <a:rPr lang="en-US" b="1" dirty="0"/>
              <a:t>Preparation is the foundation</a:t>
            </a:r>
            <a:r>
              <a:rPr lang="en-US" dirty="0"/>
              <a:t>. Assemble the artifacts first, then focus the review.</a:t>
            </a:r>
          </a:p>
          <a:p>
            <a:r>
              <a:rPr lang="en-US" dirty="0"/>
              <a:t>Your core baseline artifacts: the PMB and time-phased Control Account Plans; the Integrated Master Plan and Integrated Master Schedule; the contract WBS and its dictionary; the Responsibility Assignment Matrix; the risk and opportunity register; and Quantifiable Backup Data.</a:t>
            </a:r>
          </a:p>
          <a:p>
            <a:r>
              <a:rPr lang="en-US" dirty="0"/>
              <a:t>You can't review everything, and you shouldn't try. Focus where the exposure is: high-to-moderate technical risk, high dollar or labor-hour value, tasks on the critical path, and work already flagged in the risk register.</a:t>
            </a:r>
          </a:p>
          <a:p>
            <a:r>
              <a:rPr lang="en-US" dirty="0"/>
              <a:t>A practical rule of thumb — target roughly eighty percent of PMB dollar or labor-hour value for on-site review. That gets you meaningful coverage without turning the event into an endurance test.</a:t>
            </a:r>
          </a:p>
        </p:txBody>
      </p:sp>
      <p:sp>
        <p:nvSpPr>
          <p:cNvPr id="4" name="Slide Number Placeholder 3"/>
          <p:cNvSpPr>
            <a:spLocks noGrp="1"/>
          </p:cNvSpPr>
          <p:nvPr>
            <p:ph type="sldNum" sz="quarter" idx="5"/>
          </p:nvPr>
        </p:nvSpPr>
        <p:spPr/>
        <p:txBody>
          <a:bodyPr/>
          <a:lstStyle/>
          <a:p>
            <a:fld id="{EDF684B4-6252-C640-BEF4-CBD2925889E5}" type="slidenum">
              <a:rPr lang="en-US" smtClean="0"/>
              <a:t>8</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Readiness Checkpoint 2 — the Go/No-Go decision.</a:t>
            </a:r>
          </a:p>
          <a:p>
            <a:r>
              <a:rPr lang="en-US" dirty="0"/>
              <a:t>Readiness Checkpoint 2 exists to support exactly one decision: a joint Go/No-Go to conduct the IBR. </a:t>
            </a:r>
            <a:r>
              <a:rPr lang="en-US" b="1" dirty="0"/>
              <a:t>Not a status meeting — a decision point</a:t>
            </a:r>
            <a:r>
              <a:rPr lang="en-US" dirty="0"/>
              <a:t>.</a:t>
            </a:r>
          </a:p>
          <a:p>
            <a:r>
              <a:rPr lang="en-US" dirty="0"/>
              <a:t>Entrance criteria — are we ready? PMB and IMS completion dates are set. Data submittals and formats are specified. The detail-planning horizon is defined. Team training is complete. And initial risks and opportunities are identified and being handled.</a:t>
            </a:r>
          </a:p>
          <a:p>
            <a:r>
              <a:rPr lang="en-US" dirty="0"/>
              <a:t>Exit criteria — did we succeed? Risks and opportunities captured and handled. Actions, recommendations, and suggestions documented. Corrective-action plans developed and accepted. And the out-brief conducted.</a:t>
            </a:r>
          </a:p>
          <a:p>
            <a:r>
              <a:rPr lang="en-US" dirty="0"/>
              <a:t>Worth saying plainly: a No-Go here is not a failure. Holding a review against a baseline that isn't ready wastes everyone's time and produces false confidence.</a:t>
            </a:r>
          </a:p>
        </p:txBody>
      </p:sp>
      <p:sp>
        <p:nvSpPr>
          <p:cNvPr id="4" name="Slide Number Placeholder 3"/>
          <p:cNvSpPr>
            <a:spLocks noGrp="1"/>
          </p:cNvSpPr>
          <p:nvPr>
            <p:ph type="sldNum" sz="quarter" idx="5"/>
          </p:nvPr>
        </p:nvSpPr>
        <p:spPr/>
        <p:txBody>
          <a:bodyPr/>
          <a:lstStyle/>
          <a:p>
            <a:fld id="{EDF684B4-6252-C640-BEF4-CBD2925889E5}" type="slidenum">
              <a:rPr lang="en-US" smtClean="0"/>
              <a:t>9</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risk areas every CAM discussion tests.</a:t>
            </a:r>
          </a:p>
          <a:p>
            <a:r>
              <a:rPr lang="en-US" b="1" dirty="0"/>
              <a:t>Every CAM discussion tests the baseline across five dimensions</a:t>
            </a:r>
            <a:r>
              <a:rPr lang="en-US" dirty="0"/>
              <a:t>. Keep these in your head — they're the spine of the mock review we're about to run.</a:t>
            </a:r>
          </a:p>
          <a:p>
            <a:r>
              <a:rPr lang="en-US" dirty="0"/>
              <a:t>Technical: is the scope fully defined, decomposed, and achievable?</a:t>
            </a:r>
          </a:p>
          <a:p>
            <a:r>
              <a:rPr lang="en-US" dirty="0"/>
              <a:t>Schedule: is the IMS logic sound, with a credible critical path?</a:t>
            </a:r>
          </a:p>
          <a:p>
            <a:r>
              <a:rPr lang="en-US" dirty="0"/>
              <a:t>Cost: are budgets and estimates realistic and properly time-phased?</a:t>
            </a:r>
          </a:p>
          <a:p>
            <a:r>
              <a:rPr lang="en-US" dirty="0"/>
              <a:t>Resources: are the right skills staffed at the right time?</a:t>
            </a:r>
          </a:p>
          <a:p>
            <a:r>
              <a:rPr lang="en-US" dirty="0"/>
              <a:t>Management: are EVM processes and change control disciplined?</a:t>
            </a:r>
          </a:p>
          <a:p>
            <a:r>
              <a:rPr lang="en-US" dirty="0"/>
              <a:t>A weakness in any one of these undermines the other four — an unstaffed plan doesn’t support a credible schedule, and having undefined scope doesn’t support a complete budget.</a:t>
            </a:r>
          </a:p>
        </p:txBody>
      </p:sp>
      <p:sp>
        <p:nvSpPr>
          <p:cNvPr id="4" name="Slide Number Placeholder 3"/>
          <p:cNvSpPr>
            <a:spLocks noGrp="1"/>
          </p:cNvSpPr>
          <p:nvPr>
            <p:ph type="sldNum" sz="quarter" idx="5"/>
          </p:nvPr>
        </p:nvSpPr>
        <p:spPr/>
        <p:txBody>
          <a:bodyPr/>
          <a:lstStyle/>
          <a:p>
            <a:fld id="{EDF684B4-6252-C640-BEF4-CBD2925889E5}" type="slidenum">
              <a:rPr lang="en-US" smtClean="0"/>
              <a:t>10</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roles in the room.</a:t>
            </a:r>
          </a:p>
          <a:p>
            <a:r>
              <a:rPr lang="en-US" b="1" dirty="0"/>
              <a:t>An IBR is a team performance</a:t>
            </a:r>
            <a:r>
              <a:rPr lang="en-US" dirty="0"/>
              <a:t>. Each role brings a distinct part of the baseline to the review.</a:t>
            </a:r>
          </a:p>
          <a:p>
            <a:r>
              <a:rPr lang="en-US" dirty="0"/>
              <a:t>The Program Manager sets strategy, owns the baseline, and manages risk and management reserve.</a:t>
            </a:r>
          </a:p>
          <a:p>
            <a:r>
              <a:rPr lang="en-US" dirty="0"/>
              <a:t>The Control Account Manager owns their control accounts and defends the plan, budget, and estimate. This is the person on stage for most of the review.</a:t>
            </a:r>
          </a:p>
          <a:p>
            <a:r>
              <a:rPr lang="en-US" dirty="0"/>
              <a:t>The Scheduler or Planner maintains the IMS, the critical path, and schedule risk assessments.</a:t>
            </a:r>
          </a:p>
          <a:p>
            <a:r>
              <a:rPr lang="en-US" dirty="0"/>
              <a:t>The Cost Analyst integrates cost and schedule and analyzes variances at completion.</a:t>
            </a:r>
          </a:p>
          <a:p>
            <a:r>
              <a:rPr lang="en-US" dirty="0"/>
              <a:t>And the Government counterpart confirms scope and funding and builds the mutual understanding that makes the whole thing worthwhile.</a:t>
            </a:r>
          </a:p>
          <a:p>
            <a:r>
              <a:rPr lang="en-US" dirty="0"/>
              <a:t>Everyone should know their part before the review — that's what rehearsal is for.</a:t>
            </a:r>
          </a:p>
        </p:txBody>
      </p:sp>
      <p:sp>
        <p:nvSpPr>
          <p:cNvPr id="4" name="Slide Number Placeholder 3"/>
          <p:cNvSpPr>
            <a:spLocks noGrp="1"/>
          </p:cNvSpPr>
          <p:nvPr>
            <p:ph type="sldNum" sz="quarter" idx="5"/>
          </p:nvPr>
        </p:nvSpPr>
        <p:spPr/>
        <p:txBody>
          <a:bodyPr/>
          <a:lstStyle/>
          <a:p>
            <a:fld id="{EDF684B4-6252-C640-BEF4-CBD2925889E5}" type="slidenum">
              <a:rPr lang="en-US" smtClean="0"/>
              <a:t>11</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 CAM discussion works — and the tone it should have.</a:t>
            </a:r>
          </a:p>
          <a:p>
            <a:r>
              <a:rPr lang="en-US" dirty="0"/>
              <a:t>The </a:t>
            </a:r>
            <a:r>
              <a:rPr lang="en-US" b="1" dirty="0"/>
              <a:t>CAM discussion is the heart of the IBR</a:t>
            </a:r>
            <a:r>
              <a:rPr lang="en-US" dirty="0"/>
              <a:t>. It is a structured conversation, not an interrogation.</a:t>
            </a:r>
          </a:p>
          <a:p>
            <a:r>
              <a:rPr lang="en-US" dirty="0"/>
              <a:t>Here's how it works: reviewers walk a CAM through their control account to test whether the plan is real, resourced, and genuinely understood by the person who owns it.</a:t>
            </a:r>
          </a:p>
          <a:p>
            <a:r>
              <a:rPr lang="en-US" dirty="0"/>
              <a:t>The tone is collaborative. The aim is shared confidence in the baseline — not a gotcha. And focus falls on high-risk, high-value, and critical-path accounts.</a:t>
            </a:r>
          </a:p>
          <a:p>
            <a:r>
              <a:rPr lang="en-US" dirty="0"/>
              <a:t>Typical questions run like this: walk me through the scope of this control account; how did you build the budget and the estimate to complete; what drives the sequence and duration of this work; which risks worry you most and what's your mitigation; and how will you measure and earn performance objectively.</a:t>
            </a:r>
          </a:p>
          <a:p>
            <a:r>
              <a:rPr lang="en-US" dirty="0"/>
              <a:t>That last question separates a defensible plan from a hopeful one.</a:t>
            </a:r>
          </a:p>
        </p:txBody>
      </p:sp>
      <p:sp>
        <p:nvSpPr>
          <p:cNvPr id="4" name="Slide Number Placeholder 3"/>
          <p:cNvSpPr>
            <a:spLocks noGrp="1"/>
          </p:cNvSpPr>
          <p:nvPr>
            <p:ph type="sldNum" sz="quarter" idx="5"/>
          </p:nvPr>
        </p:nvSpPr>
        <p:spPr/>
        <p:txBody>
          <a:bodyPr/>
          <a:lstStyle/>
          <a:p>
            <a:fld id="{EDF684B4-6252-C640-BEF4-CBD2925889E5}" type="slidenum">
              <a:rPr lang="en-US" smtClean="0"/>
              <a:t>12</a:t>
            </a:fld>
            <a:endParaRPr lang="en-US" dirty="0"/>
          </a:p>
        </p:txBody>
      </p:sp>
    </p:spTree>
    <p:extLst>
      <p:ext uri="{BB962C8B-B14F-4D97-AF65-F5344CB8AC3E}">
        <p14:creationId xmlns:p14="http://schemas.microsoft.com/office/powerpoint/2010/main" val="427780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the live mock review.</a:t>
            </a:r>
          </a:p>
          <a:p>
            <a:r>
              <a:rPr lang="en-US" b="1" dirty="0"/>
              <a:t>Alright — that's the theory. Now let's do it.</a:t>
            </a:r>
          </a:p>
          <a:p>
            <a:r>
              <a:rPr lang="en-US" dirty="0"/>
              <a:t>For the next stretch we're going to run a mini-mock IBR. We'll put a CAM in the chair, ask real questions, and show you what a good response looks like — including the artifacts a CAM should have at hand.</a:t>
            </a:r>
          </a:p>
          <a:p>
            <a:r>
              <a:rPr lang="en-US" dirty="0"/>
              <a:t>Watch for two things as we go: the substance of the answer, and the evidence behind it. In a real review, both matter.</a:t>
            </a:r>
          </a:p>
        </p:txBody>
      </p:sp>
      <p:sp>
        <p:nvSpPr>
          <p:cNvPr id="4" name="Slide Number Placeholder 3"/>
          <p:cNvSpPr>
            <a:spLocks noGrp="1"/>
          </p:cNvSpPr>
          <p:nvPr>
            <p:ph type="sldNum" sz="quarter" idx="5"/>
          </p:nvPr>
        </p:nvSpPr>
        <p:spPr/>
        <p:txBody>
          <a:bodyPr/>
          <a:lstStyle/>
          <a:p>
            <a:fld id="{EDF684B4-6252-C640-BEF4-CBD2925889E5}" type="slidenum">
              <a:rPr lang="en-US" smtClean="0"/>
              <a:t>13</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EFF36-F44A-F1DB-BCA9-38C176137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16801-57D0-5453-EC62-D75B3195D0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EB92CF-753E-B76B-DE1F-3206AE1FE150}"/>
              </a:ext>
            </a:extLst>
          </p:cNvPr>
          <p:cNvSpPr>
            <a:spLocks noGrp="1"/>
          </p:cNvSpPr>
          <p:nvPr>
            <p:ph type="body" idx="1"/>
          </p:nvPr>
        </p:nvSpPr>
        <p:spPr/>
        <p:txBody>
          <a:bodyPr/>
          <a:lstStyle/>
          <a:p>
            <a:r>
              <a:rPr lang="en-US" dirty="0"/>
              <a:t>Mock question 1 — scope.</a:t>
            </a:r>
          </a:p>
          <a:p>
            <a:r>
              <a:rPr lang="en-US" dirty="0"/>
              <a:t>Let's talk scope. The question: </a:t>
            </a:r>
            <a:r>
              <a:rPr lang="en-US" b="1" dirty="0"/>
              <a:t>how do you ensure all of your scope of work is covered</a:t>
            </a:r>
            <a:r>
              <a:rPr lang="en-US" dirty="0"/>
              <a:t>, and effective internal control is maintained within the WBS for your control accounts?</a:t>
            </a:r>
          </a:p>
          <a:p>
            <a:r>
              <a:rPr lang="en-US" dirty="0"/>
              <a:t>What this question is really designed to do is ensure nothing in the contract SOW is left unplanned. At the program level, every paragraph number from the SOW should appear in the WBS dictionary, and every item in the dictionary should trace back to a SOW paragraph.</a:t>
            </a:r>
          </a:p>
          <a:p>
            <a:r>
              <a:rPr lang="en-US" dirty="0"/>
              <a:t>A strong CAM doesn't just describe this — they demonstrate it.</a:t>
            </a:r>
          </a:p>
          <a:p>
            <a:r>
              <a:rPr lang="en-US" dirty="0"/>
              <a:t>Navigate to the contract Statement of Work, highlight what work is done in your WBS, then show the WBS dictionary and trace the SOW paragraphs to it.</a:t>
            </a:r>
          </a:p>
          <a:p>
            <a:r>
              <a:rPr lang="en-US" dirty="0"/>
              <a:t>Artifacts to have open: the Statement of Work, and the WBS dictionary.</a:t>
            </a:r>
          </a:p>
        </p:txBody>
      </p:sp>
      <p:sp>
        <p:nvSpPr>
          <p:cNvPr id="4" name="Slide Number Placeholder 3">
            <a:extLst>
              <a:ext uri="{FF2B5EF4-FFF2-40B4-BE49-F238E27FC236}">
                <a16:creationId xmlns:a16="http://schemas.microsoft.com/office/drawing/2014/main" id="{275FCCF1-B03F-6848-EB27-E20A214B3CB8}"/>
              </a:ext>
            </a:extLst>
          </p:cNvPr>
          <p:cNvSpPr>
            <a:spLocks noGrp="1"/>
          </p:cNvSpPr>
          <p:nvPr>
            <p:ph type="sldNum" sz="quarter" idx="5"/>
          </p:nvPr>
        </p:nvSpPr>
        <p:spPr/>
        <p:txBody>
          <a:bodyPr/>
          <a:lstStyle/>
          <a:p>
            <a:fld id="{EDF684B4-6252-C640-BEF4-CBD2925889E5}" type="slidenum">
              <a:rPr lang="en-US" smtClean="0"/>
              <a:t>14</a:t>
            </a:fld>
            <a:endParaRPr lang="en-US" dirty="0"/>
          </a:p>
        </p:txBody>
      </p:sp>
    </p:spTree>
    <p:extLst>
      <p:ext uri="{BB962C8B-B14F-4D97-AF65-F5344CB8AC3E}">
        <p14:creationId xmlns:p14="http://schemas.microsoft.com/office/powerpoint/2010/main" val="2034818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Walking the artifacts for question 1.</a:t>
            </a:r>
          </a:p>
          <a:p>
            <a:r>
              <a:rPr lang="en-US" dirty="0"/>
              <a:t>Here's what that trace actually looks like in practice.</a:t>
            </a:r>
          </a:p>
          <a:p>
            <a:r>
              <a:rPr lang="en-US" dirty="0"/>
              <a:t>Walk the group from the SOW paragraph through to the WBS dictionary entry, and show the coverage is complete in both directions — nothing in the contract unplanned, nothing in the plan unauthorized.</a:t>
            </a:r>
          </a:p>
          <a:p>
            <a:r>
              <a:rPr lang="en-US" dirty="0"/>
              <a:t>This is the moment where preparation shows. A CAM who has to hunt for the document has already answered the question.</a:t>
            </a:r>
          </a:p>
        </p:txBody>
      </p:sp>
      <p:sp>
        <p:nvSpPr>
          <p:cNvPr id="4" name="Slide Number Placeholder 3"/>
          <p:cNvSpPr>
            <a:spLocks noGrp="1"/>
          </p:cNvSpPr>
          <p:nvPr>
            <p:ph type="sldNum" sz="quarter" idx="5"/>
          </p:nvPr>
        </p:nvSpPr>
        <p:spPr/>
        <p:txBody>
          <a:bodyPr/>
          <a:lstStyle/>
          <a:p>
            <a:fld id="{EDF684B4-6252-C640-BEF4-CBD2925889E5}" type="slidenum">
              <a:rPr lang="en-US" smtClean="0"/>
              <a:t>15</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04CE8-E60F-CDAB-6761-EC55E2153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1B698-E41C-79CE-94B7-4D8E32AAE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F7212F-B29E-AF7F-750B-28EA6A460181}"/>
              </a:ext>
            </a:extLst>
          </p:cNvPr>
          <p:cNvSpPr>
            <a:spLocks noGrp="1"/>
          </p:cNvSpPr>
          <p:nvPr>
            <p:ph type="body" idx="1"/>
          </p:nvPr>
        </p:nvSpPr>
        <p:spPr/>
        <p:txBody>
          <a:bodyPr/>
          <a:lstStyle/>
          <a:p>
            <a:r>
              <a:rPr lang="en-US" dirty="0"/>
              <a:t>Mock question 2 — the schedule.</a:t>
            </a:r>
          </a:p>
          <a:p>
            <a:r>
              <a:rPr lang="en-US" dirty="0"/>
              <a:t>Question two is about the schedule: how do you </a:t>
            </a:r>
            <a:r>
              <a:rPr lang="en-US" b="1" dirty="0"/>
              <a:t>ensure all your work is represented in the Integrated Master Schedule</a:t>
            </a:r>
            <a:r>
              <a:rPr lang="en-US" dirty="0"/>
              <a:t>?</a:t>
            </a:r>
          </a:p>
          <a:p>
            <a:r>
              <a:rPr lang="en-US" dirty="0"/>
              <a:t>Start with the process. Use the WBS dictionary, the RAM, and the Control Account Plans to verify ownership and prevent gaps or overlaps. Internal controls come from formal work authorization, baseline change control, and monthly reviews of schedule, cost, technical performance, and earned value metrics. That discipline is what ensures all scope is covered, unauthorized work is prevented, and baseline integrity holds.</a:t>
            </a:r>
          </a:p>
          <a:p>
            <a:r>
              <a:rPr lang="en-US" dirty="0"/>
              <a:t>Then prove it. Having already established your list of accounts in the RAM and CAP, compare your list of work packages and planning packages to what's in the IMS. From the IMS, show a grouping of activities aggregated by work package and planning package, and demonstrate that every WP and PP from your CAP can be found there. Expect the interviewer to pick a specific one and ask you to trace it.</a:t>
            </a:r>
          </a:p>
          <a:p>
            <a:r>
              <a:rPr lang="en-US" dirty="0"/>
              <a:t>Artifacts: EV cost data, the IMS, and the Control Account Plan.</a:t>
            </a:r>
          </a:p>
        </p:txBody>
      </p:sp>
      <p:sp>
        <p:nvSpPr>
          <p:cNvPr id="4" name="Slide Number Placeholder 3">
            <a:extLst>
              <a:ext uri="{FF2B5EF4-FFF2-40B4-BE49-F238E27FC236}">
                <a16:creationId xmlns:a16="http://schemas.microsoft.com/office/drawing/2014/main" id="{926D0697-2339-F872-6830-01EB27E93904}"/>
              </a:ext>
            </a:extLst>
          </p:cNvPr>
          <p:cNvSpPr>
            <a:spLocks noGrp="1"/>
          </p:cNvSpPr>
          <p:nvPr>
            <p:ph type="sldNum" sz="quarter" idx="5"/>
          </p:nvPr>
        </p:nvSpPr>
        <p:spPr/>
        <p:txBody>
          <a:bodyPr/>
          <a:lstStyle/>
          <a:p>
            <a:fld id="{EDF684B4-6252-C640-BEF4-CBD2925889E5}" type="slidenum">
              <a:rPr lang="en-US" smtClean="0"/>
              <a:t>16</a:t>
            </a:fld>
            <a:endParaRPr lang="en-US" dirty="0"/>
          </a:p>
        </p:txBody>
      </p:sp>
    </p:spTree>
    <p:extLst>
      <p:ext uri="{BB962C8B-B14F-4D97-AF65-F5344CB8AC3E}">
        <p14:creationId xmlns:p14="http://schemas.microsoft.com/office/powerpoint/2010/main" val="1236305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Walking the artifacts for question 2.</a:t>
            </a:r>
          </a:p>
          <a:p>
            <a:r>
              <a:rPr lang="en-US" dirty="0"/>
              <a:t>And here's that schedule trace in practice.</a:t>
            </a:r>
          </a:p>
          <a:p>
            <a:r>
              <a:rPr lang="en-US" dirty="0"/>
              <a:t>Show the grouping by work package, then trace an individual package end to end. The point isn't that the schedule is pretty — it's that the logic is real and the coverage is complete.</a:t>
            </a:r>
          </a:p>
          <a:p>
            <a:r>
              <a:rPr lang="en-US" dirty="0"/>
              <a:t>If the reviewer picks a package at random and it's there, with sound predecessors and successors, you've answered the question.</a:t>
            </a:r>
          </a:p>
        </p:txBody>
      </p:sp>
      <p:sp>
        <p:nvSpPr>
          <p:cNvPr id="4" name="Slide Number Placeholder 3"/>
          <p:cNvSpPr>
            <a:spLocks noGrp="1"/>
          </p:cNvSpPr>
          <p:nvPr>
            <p:ph type="sldNum" sz="quarter" idx="5"/>
          </p:nvPr>
        </p:nvSpPr>
        <p:spPr/>
        <p:txBody>
          <a:bodyPr/>
          <a:lstStyle/>
          <a:p>
            <a:fld id="{EDF684B4-6252-C640-BEF4-CBD2925889E5}" type="slidenum">
              <a:rPr lang="en-US" smtClean="0"/>
              <a:t>17</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392D-0C48-2596-08A0-2B9E62867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B0AF8-9240-F398-E49A-0580C664C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A1F22-09D4-1259-B698-C6EC17E929AD}"/>
              </a:ext>
            </a:extLst>
          </p:cNvPr>
          <p:cNvSpPr>
            <a:spLocks noGrp="1"/>
          </p:cNvSpPr>
          <p:nvPr>
            <p:ph type="body" idx="1"/>
          </p:nvPr>
        </p:nvSpPr>
        <p:spPr/>
        <p:txBody>
          <a:bodyPr/>
          <a:lstStyle/>
          <a:p>
            <a:r>
              <a:rPr lang="en-US" dirty="0"/>
              <a:t>Mock question 3 — risk and opportunity.</a:t>
            </a:r>
          </a:p>
          <a:p>
            <a:r>
              <a:rPr lang="en-US" dirty="0"/>
              <a:t>Question three: do you have any </a:t>
            </a:r>
            <a:r>
              <a:rPr lang="en-US" b="1" dirty="0"/>
              <a:t>risks or identified opportunities?</a:t>
            </a:r>
          </a:p>
          <a:p>
            <a:r>
              <a:rPr lang="en-US" dirty="0"/>
              <a:t>Start with process. Describe how risk and opportunity are assessed for this scope of work. Is there a formal program risk and opportunity management process? If so, walk through it.</a:t>
            </a:r>
          </a:p>
          <a:p>
            <a:r>
              <a:rPr lang="en-US" dirty="0"/>
              <a:t>Then get specific. Where identified risks or opportunities exist, show where and how they're documented, evaluated, and tracked. Identify who else is involved in developing mitigation plans — the technical team, program controls, program management.</a:t>
            </a:r>
          </a:p>
          <a:p>
            <a:r>
              <a:rPr lang="en-US" dirty="0"/>
              <a:t>And close the loop: describe how risks and opportunities tied to control accounts are reviewed regularly, and how they factor into ETCs, EACs, corrective actions, and recovery plans.</a:t>
            </a:r>
          </a:p>
          <a:p>
            <a:r>
              <a:rPr lang="en-US" dirty="0"/>
              <a:t>A risk register that never touches the estimate at completion is a document, not a management tool.</a:t>
            </a:r>
          </a:p>
        </p:txBody>
      </p:sp>
      <p:sp>
        <p:nvSpPr>
          <p:cNvPr id="4" name="Slide Number Placeholder 3">
            <a:extLst>
              <a:ext uri="{FF2B5EF4-FFF2-40B4-BE49-F238E27FC236}">
                <a16:creationId xmlns:a16="http://schemas.microsoft.com/office/drawing/2014/main" id="{2000D47F-06C5-FB93-B917-FC50C5D358A3}"/>
              </a:ext>
            </a:extLst>
          </p:cNvPr>
          <p:cNvSpPr>
            <a:spLocks noGrp="1"/>
          </p:cNvSpPr>
          <p:nvPr>
            <p:ph type="sldNum" sz="quarter" idx="5"/>
          </p:nvPr>
        </p:nvSpPr>
        <p:spPr/>
        <p:txBody>
          <a:bodyPr/>
          <a:lstStyle/>
          <a:p>
            <a:fld id="{EDF684B4-6252-C640-BEF4-CBD2925889E5}" type="slidenum">
              <a:rPr lang="en-US" smtClean="0"/>
              <a:t>18</a:t>
            </a:fld>
            <a:endParaRPr lang="en-US" dirty="0"/>
          </a:p>
        </p:txBody>
      </p:sp>
    </p:spTree>
    <p:extLst>
      <p:ext uri="{BB962C8B-B14F-4D97-AF65-F5344CB8AC3E}">
        <p14:creationId xmlns:p14="http://schemas.microsoft.com/office/powerpoint/2010/main" val="2177206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Walking the artifacts for question 3.</a:t>
            </a:r>
          </a:p>
          <a:p>
            <a:r>
              <a:rPr lang="en-US" dirty="0"/>
              <a:t>This is what a living risk and opportunity register looks like.</a:t>
            </a:r>
          </a:p>
          <a:p>
            <a:r>
              <a:rPr lang="en-US" dirty="0"/>
              <a:t>Show the documentation, the evaluation, the mitigation owner, and the link back to the estimate. That connection — from identified risk to funded mitigation to EAC — is what reviewers are listening for.</a:t>
            </a:r>
          </a:p>
        </p:txBody>
      </p:sp>
      <p:sp>
        <p:nvSpPr>
          <p:cNvPr id="4" name="Slide Number Placeholder 3"/>
          <p:cNvSpPr>
            <a:spLocks noGrp="1"/>
          </p:cNvSpPr>
          <p:nvPr>
            <p:ph type="sldNum" sz="quarter" idx="5"/>
          </p:nvPr>
        </p:nvSpPr>
        <p:spPr/>
        <p:txBody>
          <a:bodyPr/>
          <a:lstStyle/>
          <a:p>
            <a:fld id="{EDF684B4-6252-C640-BEF4-CBD2925889E5}" type="slidenum">
              <a:rPr lang="en-US" smtClean="0"/>
              <a:t>19</a:t>
            </a:fld>
            <a:endParaRPr lang="en-US" dirty="0"/>
          </a:p>
        </p:txBody>
      </p:sp>
    </p:spTree>
    <p:extLst>
      <p:ext uri="{BB962C8B-B14F-4D97-AF65-F5344CB8AC3E}">
        <p14:creationId xmlns:p14="http://schemas.microsoft.com/office/powerpoint/2010/main" val="1241210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Pitfalls and lessons learned.</a:t>
            </a:r>
          </a:p>
          <a:p>
            <a:r>
              <a:rPr lang="en-US" b="1" dirty="0"/>
              <a:t>Let's bring it home. The difference between passing and performing comes down to preparation.</a:t>
            </a:r>
          </a:p>
          <a:p>
            <a:r>
              <a:rPr lang="en-US" dirty="0"/>
              <a:t>The common pitfalls we see: treating the IBR as a compliance checkbox; a baseline no one on the team can actually explain; optimistic schedules with no logic and no margin; risks that get named but never resourced; and surprises saved for the event itself.</a:t>
            </a:r>
          </a:p>
          <a:p>
            <a:r>
              <a:rPr lang="en-US" dirty="0"/>
              <a:t>The lessons that follow: prepare early — preparation is the whole game. Make CAMs genuinely fluent in their own plans. Build schedules with real logic and real reserve. Fund and track mitigation for every key risk. And rehearse — no surprises on the main stage.</a:t>
            </a:r>
          </a:p>
          <a:p>
            <a:r>
              <a:rPr lang="en-US" dirty="0"/>
              <a:t>Every one of these is fixable weeks before the review, and nearly impossible to fix during it.</a:t>
            </a:r>
          </a:p>
        </p:txBody>
      </p:sp>
      <p:sp>
        <p:nvSpPr>
          <p:cNvPr id="4" name="Slide Number Placeholder 3"/>
          <p:cNvSpPr>
            <a:spLocks noGrp="1"/>
          </p:cNvSpPr>
          <p:nvPr>
            <p:ph type="sldNum" sz="quarter" idx="5"/>
          </p:nvPr>
        </p:nvSpPr>
        <p:spPr/>
        <p:txBody>
          <a:bodyPr/>
          <a:lstStyle/>
          <a:p>
            <a:fld id="{EDF684B4-6252-C640-BEF4-CBD2925889E5}" type="slidenum">
              <a:rPr lang="en-US" smtClean="0"/>
              <a:t>20</a:t>
            </a:fld>
            <a:endParaRPr lang="en-US" dirty="0"/>
          </a:p>
        </p:txBody>
      </p:sp>
    </p:spTree>
    <p:extLst>
      <p:ext uri="{BB962C8B-B14F-4D97-AF65-F5344CB8AC3E}">
        <p14:creationId xmlns:p14="http://schemas.microsoft.com/office/powerpoint/2010/main" val="784070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takeaways and open the floor.</a:t>
            </a:r>
          </a:p>
          <a:p>
            <a:r>
              <a:rPr lang="en-US" dirty="0"/>
              <a:t>Four things to take with you.</a:t>
            </a:r>
          </a:p>
          <a:p>
            <a:r>
              <a:rPr lang="en-US" dirty="0"/>
              <a:t>The IBR is a rehearsal, not a grade — prepare to perform, not just to pass.</a:t>
            </a:r>
          </a:p>
          <a:p>
            <a:r>
              <a:rPr lang="en-US" dirty="0"/>
              <a:t>A credible baseline is realistic, resourced, and understood by the team that owns it.</a:t>
            </a:r>
          </a:p>
          <a:p>
            <a:r>
              <a:rPr lang="en-US" dirty="0"/>
              <a:t>Surface and fund risk early — the IBR is your program's early-warning system.</a:t>
            </a:r>
          </a:p>
          <a:p>
            <a:r>
              <a:rPr lang="en-US" dirty="0"/>
              <a:t>And value comes from mutual understanding — align industry and Government before the main stage.</a:t>
            </a:r>
          </a:p>
          <a:p>
            <a:r>
              <a:rPr lang="en-US" b="1" dirty="0"/>
              <a:t>Run your sound check, and the performance takes care of itself.</a:t>
            </a:r>
          </a:p>
          <a:p>
            <a:r>
              <a:rPr lang="en-US" dirty="0"/>
              <a:t>With that, we'd love to take your questions. Daniel Goldsmith and Michelle Storm, ClearPlan — thank you.</a:t>
            </a:r>
          </a:p>
        </p:txBody>
      </p:sp>
      <p:sp>
        <p:nvSpPr>
          <p:cNvPr id="4" name="Slide Number Placeholder 3"/>
          <p:cNvSpPr>
            <a:spLocks noGrp="1"/>
          </p:cNvSpPr>
          <p:nvPr>
            <p:ph type="sldNum" sz="quarter" idx="5"/>
          </p:nvPr>
        </p:nvSpPr>
        <p:spPr/>
        <p:txBody>
          <a:bodyPr/>
          <a:lstStyle/>
          <a:p>
            <a:fld id="{EDF684B4-6252-C640-BEF4-CBD2925889E5}" type="slidenum">
              <a:rPr lang="en-US" smtClean="0"/>
              <a:t>21</a:t>
            </a:fld>
            <a:endParaRPr lang="en-US" dirty="0"/>
          </a:p>
        </p:txBody>
      </p:sp>
    </p:spTree>
    <p:extLst>
      <p:ext uri="{BB962C8B-B14F-4D97-AF65-F5344CB8AC3E}">
        <p14:creationId xmlns:p14="http://schemas.microsoft.com/office/powerpoint/2010/main" val="22566643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accent6"/>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E5619DC-730C-4CD9-98EB-9331FCCACC0D}" type="datetime1">
              <a:rPr lang="en-US" smtClean="0"/>
              <a:t>8/12/2026</a:t>
            </a:fld>
            <a:endParaRPr lang="en-US" dirty="0"/>
          </a:p>
        </p:txBody>
      </p:sp>
      <p:sp>
        <p:nvSpPr>
          <p:cNvPr id="5" name="Footer Placeholder 4"/>
          <p:cNvSpPr>
            <a:spLocks noGrp="1"/>
          </p:cNvSpPr>
          <p:nvPr>
            <p:ph type="ftr" sz="quarter" idx="11"/>
          </p:nvPr>
        </p:nvSpPr>
        <p:spPr/>
        <p:txBody>
          <a:bodyPr/>
          <a:lstStyle/>
          <a:p>
            <a:r>
              <a:rPr lang="en-US" dirty="0"/>
              <a:t>CLEARPLAN PROPRIETARY</a:t>
            </a:r>
          </a:p>
        </p:txBody>
      </p:sp>
      <p:sp>
        <p:nvSpPr>
          <p:cNvPr id="6" name="Slide Number Placeholder 5"/>
          <p:cNvSpPr>
            <a:spLocks noGrp="1"/>
          </p:cNvSpPr>
          <p:nvPr>
            <p:ph type="sldNum" sz="quarter" idx="12"/>
          </p:nvPr>
        </p:nvSpPr>
        <p:spPr/>
        <p:txBody>
          <a:bodyPr/>
          <a:lstStyle/>
          <a:p>
            <a:fld id="{A2757D1C-46AB-4AB6-B402-2059F1530A2D}"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9" descr="Shape&#10;&#10;Description automatically generated">
            <a:extLst>
              <a:ext uri="{FF2B5EF4-FFF2-40B4-BE49-F238E27FC236}">
                <a16:creationId xmlns:a16="http://schemas.microsoft.com/office/drawing/2014/main" id="{BF9023AF-E398-004D-A9D0-CAFFE5612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26076" y="756476"/>
            <a:ext cx="1729604" cy="353015"/>
          </a:xfrm>
          <a:prstGeom prst="rect">
            <a:avLst/>
          </a:prstGeom>
        </p:spPr>
      </p:pic>
    </p:spTree>
    <p:extLst>
      <p:ext uri="{BB962C8B-B14F-4D97-AF65-F5344CB8AC3E}">
        <p14:creationId xmlns:p14="http://schemas.microsoft.com/office/powerpoint/2010/main" val="2566265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67044" y="-135485"/>
            <a:ext cx="10058400" cy="1450757"/>
          </a:xfrm>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lvl1pPr marL="91440" indent="-91440">
              <a:buFontTx/>
              <a:buBlip>
                <a:blip r:embed="rId2"/>
              </a:buBlip>
              <a:defRPr/>
            </a:lvl1pPr>
            <a:lvl2pPr marL="384048" indent="-182880">
              <a:buClr>
                <a:schemeClr val="accent6"/>
              </a:buClr>
              <a:buFont typeface="Wingdings" panose="05000000000000000000" pitchFamily="2" charset="2"/>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6654D8-B159-4301-B884-A2C081554A6C}" type="datetime1">
              <a:rPr lang="en-US" smtClean="0"/>
              <a:t>8/12/2026</a:t>
            </a:fld>
            <a:endParaRPr lang="en-US" dirty="0"/>
          </a:p>
        </p:txBody>
      </p:sp>
      <p:sp>
        <p:nvSpPr>
          <p:cNvPr id="5" name="Footer Placeholder 4"/>
          <p:cNvSpPr>
            <a:spLocks noGrp="1"/>
          </p:cNvSpPr>
          <p:nvPr>
            <p:ph type="ftr" sz="quarter" idx="11"/>
          </p:nvPr>
        </p:nvSpPr>
        <p:spPr/>
        <p:txBody>
          <a:bodyPr/>
          <a:lstStyle/>
          <a:p>
            <a:r>
              <a:rPr lang="en-US" dirty="0"/>
              <a:t>CLEARPLAN PROPRIETARY</a:t>
            </a:r>
          </a:p>
        </p:txBody>
      </p:sp>
      <p:sp>
        <p:nvSpPr>
          <p:cNvPr id="6" name="Slide Number Placeholder 5"/>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3600553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accent6"/>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615E46-5D5A-45CC-B17B-B74B30711744}" type="datetime1">
              <a:rPr lang="en-US" smtClean="0"/>
              <a:t>8/12/2026</a:t>
            </a:fld>
            <a:endParaRPr lang="en-US" dirty="0"/>
          </a:p>
        </p:txBody>
      </p:sp>
      <p:sp>
        <p:nvSpPr>
          <p:cNvPr id="5" name="Footer Placeholder 4"/>
          <p:cNvSpPr>
            <a:spLocks noGrp="1"/>
          </p:cNvSpPr>
          <p:nvPr>
            <p:ph type="ftr" sz="quarter" idx="11"/>
          </p:nvPr>
        </p:nvSpPr>
        <p:spPr/>
        <p:txBody>
          <a:bodyPr/>
          <a:lstStyle/>
          <a:p>
            <a:r>
              <a:rPr lang="en-US" dirty="0"/>
              <a:t>CLEARPLAN PROPRIETARY</a:t>
            </a:r>
          </a:p>
        </p:txBody>
      </p:sp>
      <p:sp>
        <p:nvSpPr>
          <p:cNvPr id="6" name="Slide Number Placeholder 5"/>
          <p:cNvSpPr>
            <a:spLocks noGrp="1"/>
          </p:cNvSpPr>
          <p:nvPr>
            <p:ph type="sldNum" sz="quarter" idx="12"/>
          </p:nvPr>
        </p:nvSpPr>
        <p:spPr/>
        <p:txBody>
          <a:bodyPr/>
          <a:lstStyle/>
          <a:p>
            <a:fld id="{A2757D1C-46AB-4AB6-B402-2059F1530A2D}"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7531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145662"/>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322026"/>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322027"/>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009D1B-D35F-41C5-9409-64FF290F8A8B}" type="datetime1">
              <a:rPr lang="en-US" smtClean="0"/>
              <a:t>8/12/2026</a:t>
            </a:fld>
            <a:endParaRPr lang="en-US" dirty="0"/>
          </a:p>
        </p:txBody>
      </p:sp>
      <p:sp>
        <p:nvSpPr>
          <p:cNvPr id="6" name="Footer Placeholder 5"/>
          <p:cNvSpPr>
            <a:spLocks noGrp="1"/>
          </p:cNvSpPr>
          <p:nvPr>
            <p:ph type="ftr" sz="quarter" idx="11"/>
          </p:nvPr>
        </p:nvSpPr>
        <p:spPr/>
        <p:txBody>
          <a:bodyPr/>
          <a:lstStyle/>
          <a:p>
            <a:r>
              <a:rPr lang="en-US" dirty="0"/>
              <a:t>CLEARPLAN PROPRIETARY</a:t>
            </a:r>
          </a:p>
        </p:txBody>
      </p:sp>
      <p:sp>
        <p:nvSpPr>
          <p:cNvPr id="7" name="Slide Number Placeholder 6"/>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3841825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145662"/>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314036"/>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050318"/>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314036"/>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050318"/>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13C661-5136-4B82-BE67-2789234E5A33}" type="datetime1">
              <a:rPr lang="en-US" smtClean="0"/>
              <a:t>8/12/2026</a:t>
            </a:fld>
            <a:endParaRPr lang="en-US" dirty="0"/>
          </a:p>
        </p:txBody>
      </p:sp>
      <p:sp>
        <p:nvSpPr>
          <p:cNvPr id="8" name="Footer Placeholder 7"/>
          <p:cNvSpPr>
            <a:spLocks noGrp="1"/>
          </p:cNvSpPr>
          <p:nvPr>
            <p:ph type="ftr" sz="quarter" idx="11"/>
          </p:nvPr>
        </p:nvSpPr>
        <p:spPr/>
        <p:txBody>
          <a:bodyPr/>
          <a:lstStyle/>
          <a:p>
            <a:r>
              <a:rPr lang="en-US" dirty="0"/>
              <a:t>CLEARPLAN PROPRIETARY</a:t>
            </a:r>
          </a:p>
        </p:txBody>
      </p:sp>
      <p:sp>
        <p:nvSpPr>
          <p:cNvPr id="9" name="Slide Number Placeholder 8"/>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213928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2540EF-22B8-47E0-8347-17C56684D6FE}" type="datetime1">
              <a:rPr lang="en-US" smtClean="0"/>
              <a:t>8/12/2026</a:t>
            </a:fld>
            <a:endParaRPr lang="en-US" dirty="0"/>
          </a:p>
        </p:txBody>
      </p:sp>
      <p:sp>
        <p:nvSpPr>
          <p:cNvPr id="4" name="Footer Placeholder 3"/>
          <p:cNvSpPr>
            <a:spLocks noGrp="1"/>
          </p:cNvSpPr>
          <p:nvPr>
            <p:ph type="ftr" sz="quarter" idx="11"/>
          </p:nvPr>
        </p:nvSpPr>
        <p:spPr/>
        <p:txBody>
          <a:bodyPr/>
          <a:lstStyle/>
          <a:p>
            <a:r>
              <a:rPr lang="en-US" dirty="0"/>
              <a:t>CLEARPLAN PROPRIETARY</a:t>
            </a:r>
          </a:p>
        </p:txBody>
      </p:sp>
      <p:sp>
        <p:nvSpPr>
          <p:cNvPr id="5" name="Slide Number Placeholder 4"/>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524252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7" name="Date Placeholder 6"/>
          <p:cNvSpPr>
            <a:spLocks noGrp="1"/>
          </p:cNvSpPr>
          <p:nvPr>
            <p:ph type="dt" sz="half" idx="10"/>
          </p:nvPr>
        </p:nvSpPr>
        <p:spPr/>
        <p:txBody>
          <a:bodyPr/>
          <a:lstStyle/>
          <a:p>
            <a:fld id="{DB09783A-3A43-4A31-B6AC-01EC1AD72A03}" type="datetime1">
              <a:rPr lang="en-US" smtClean="0"/>
              <a:t>8/12/2026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dirty="0"/>
              <a:t>CLEARPLAN PROPRIETARY</a:t>
            </a:r>
          </a:p>
        </p:txBody>
      </p:sp>
      <p:sp>
        <p:nvSpPr>
          <p:cNvPr id="9" name="Slide Number Placeholder 8"/>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3155922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8015FA4-3CDD-4377-B023-ABFAB4FB6A5E}" type="datetime1">
              <a:rPr lang="en-US" smtClean="0"/>
              <a:t>8/12/2026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dirty="0"/>
              <a:t>CLEARPLAN PROPRIETARY</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2757D1C-46AB-4AB6-B402-2059F1530A2D}" type="slidenum">
              <a:rPr lang="en-US" smtClean="0"/>
              <a:t>‹#›</a:t>
            </a:fld>
            <a:endParaRPr lang="en-US" dirty="0"/>
          </a:p>
        </p:txBody>
      </p:sp>
    </p:spTree>
    <p:extLst>
      <p:ext uri="{BB962C8B-B14F-4D97-AF65-F5344CB8AC3E}">
        <p14:creationId xmlns:p14="http://schemas.microsoft.com/office/powerpoint/2010/main" val="3343868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838FD7-7416-4F83-A05B-136C8CBB591A}" type="datetime1">
              <a:rPr lang="en-US" smtClean="0"/>
              <a:t>8/12/2026</a:t>
            </a:fld>
            <a:endParaRPr lang="en-US" dirty="0"/>
          </a:p>
        </p:txBody>
      </p:sp>
      <p:sp>
        <p:nvSpPr>
          <p:cNvPr id="6" name="Footer Placeholder 5"/>
          <p:cNvSpPr>
            <a:spLocks noGrp="1"/>
          </p:cNvSpPr>
          <p:nvPr>
            <p:ph type="ftr" sz="quarter" idx="11"/>
          </p:nvPr>
        </p:nvSpPr>
        <p:spPr/>
        <p:txBody>
          <a:bodyPr/>
          <a:lstStyle/>
          <a:p>
            <a:r>
              <a:rPr lang="en-US" dirty="0"/>
              <a:t>CLEARPLAN PROPRIETARY</a:t>
            </a:r>
          </a:p>
        </p:txBody>
      </p:sp>
      <p:sp>
        <p:nvSpPr>
          <p:cNvPr id="7" name="Slide Number Placeholder 6"/>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142373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93C5E2-7993-4349-BD5F-6196341E4637}" type="datetime1">
              <a:rPr lang="en-US" smtClean="0"/>
              <a:t>8/12/2026</a:t>
            </a:fld>
            <a:endParaRPr lang="en-US" dirty="0"/>
          </a:p>
        </p:txBody>
      </p:sp>
      <p:sp>
        <p:nvSpPr>
          <p:cNvPr id="5" name="Footer Placeholder 4"/>
          <p:cNvSpPr>
            <a:spLocks noGrp="1"/>
          </p:cNvSpPr>
          <p:nvPr>
            <p:ph type="ftr" sz="quarter" idx="11"/>
          </p:nvPr>
        </p:nvSpPr>
        <p:spPr/>
        <p:txBody>
          <a:bodyPr/>
          <a:lstStyle/>
          <a:p>
            <a:r>
              <a:rPr lang="en-US" dirty="0"/>
              <a:t>CLEARPLAN PROPRIETARY</a:t>
            </a:r>
          </a:p>
        </p:txBody>
      </p:sp>
      <p:sp>
        <p:nvSpPr>
          <p:cNvPr id="6" name="Slide Number Placeholder 5"/>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1520929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0715EE-AB2C-4A8C-9FE4-C895F83834E6}" type="datetime1">
              <a:rPr lang="en-US" smtClean="0"/>
              <a:t>8/12/2026</a:t>
            </a:fld>
            <a:endParaRPr lang="en-US" dirty="0"/>
          </a:p>
        </p:txBody>
      </p:sp>
      <p:sp>
        <p:nvSpPr>
          <p:cNvPr id="5" name="Footer Placeholder 4"/>
          <p:cNvSpPr>
            <a:spLocks noGrp="1"/>
          </p:cNvSpPr>
          <p:nvPr>
            <p:ph type="ftr" sz="quarter" idx="11"/>
          </p:nvPr>
        </p:nvSpPr>
        <p:spPr/>
        <p:txBody>
          <a:bodyPr/>
          <a:lstStyle/>
          <a:p>
            <a:r>
              <a:rPr lang="en-US" dirty="0"/>
              <a:t>CLEARPLAN PROPRIETARY</a:t>
            </a:r>
          </a:p>
        </p:txBody>
      </p:sp>
      <p:sp>
        <p:nvSpPr>
          <p:cNvPr id="6" name="Slide Number Placeholder 5"/>
          <p:cNvSpPr>
            <a:spLocks noGrp="1"/>
          </p:cNvSpPr>
          <p:nvPr>
            <p:ph type="sldNum" sz="quarter" idx="12"/>
          </p:nvPr>
        </p:nvSpPr>
        <p:spPr/>
        <p:txBody>
          <a:bodyPr/>
          <a:lstStyle/>
          <a:p>
            <a:fld id="{A2757D1C-46AB-4AB6-B402-2059F1530A2D}" type="slidenum">
              <a:rPr lang="en-US" smtClean="0"/>
              <a:t>‹#›</a:t>
            </a:fld>
            <a:endParaRPr lang="en-US" dirty="0"/>
          </a:p>
        </p:txBody>
      </p:sp>
    </p:spTree>
    <p:extLst>
      <p:ext uri="{BB962C8B-B14F-4D97-AF65-F5344CB8AC3E}">
        <p14:creationId xmlns:p14="http://schemas.microsoft.com/office/powerpoint/2010/main" val="628771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Placeholder 1"/>
          <p:cNvSpPr>
            <a:spLocks noGrp="1"/>
          </p:cNvSpPr>
          <p:nvPr>
            <p:ph type="title"/>
          </p:nvPr>
        </p:nvSpPr>
        <p:spPr>
          <a:xfrm>
            <a:off x="1062643" y="-145662"/>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305403"/>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890344" y="6446837"/>
            <a:ext cx="2472271" cy="365125"/>
          </a:xfrm>
          <a:prstGeom prst="rect">
            <a:avLst/>
          </a:prstGeom>
        </p:spPr>
        <p:txBody>
          <a:bodyPr vert="horz" lIns="91440" tIns="45720" rIns="91440" bIns="45720" rtlCol="0" anchor="ctr"/>
          <a:lstStyle>
            <a:lvl1pPr algn="l">
              <a:defRPr sz="900">
                <a:solidFill>
                  <a:srgbClr val="FFFFFF"/>
                </a:solidFill>
              </a:defRPr>
            </a:lvl1pPr>
          </a:lstStyle>
          <a:p>
            <a:fld id="{C3D2C5A8-D859-4948-B2E1-E6D1AD2DEAB3}" type="datetime1">
              <a:rPr lang="en-US" smtClean="0"/>
              <a:t>8/12/2026</a:t>
            </a:fld>
            <a:endParaRPr lang="en-US" dirty="0"/>
          </a:p>
        </p:txBody>
      </p:sp>
      <p:sp>
        <p:nvSpPr>
          <p:cNvPr id="5" name="Footer Placeholder 4"/>
          <p:cNvSpPr>
            <a:spLocks noGrp="1"/>
          </p:cNvSpPr>
          <p:nvPr>
            <p:ph type="ftr" sz="quarter" idx="3"/>
          </p:nvPr>
        </p:nvSpPr>
        <p:spPr>
          <a:xfrm>
            <a:off x="1097280" y="6443794"/>
            <a:ext cx="4822804" cy="365125"/>
          </a:xfrm>
          <a:prstGeom prst="rect">
            <a:avLst/>
          </a:prstGeom>
        </p:spPr>
        <p:txBody>
          <a:bodyPr vert="horz" lIns="91440" tIns="45720" rIns="91440" bIns="45720" rtlCol="0" anchor="ctr"/>
          <a:lstStyle>
            <a:lvl1pPr algn="l">
              <a:defRPr sz="900" b="1" i="0" cap="all" baseline="0">
                <a:solidFill>
                  <a:srgbClr val="FFFFFF"/>
                </a:solidFill>
                <a:latin typeface="Gotham Light" pitchFamily="50" charset="0"/>
              </a:defRPr>
            </a:lvl1pPr>
          </a:lstStyle>
          <a:p>
            <a:r>
              <a:rPr lang="en-US" dirty="0"/>
              <a:t>CLEARPLAN PROPRIETARY</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2757D1C-46AB-4AB6-B402-2059F1530A2D}" type="slidenum">
              <a:rPr lang="en-US" smtClean="0"/>
              <a:t>‹#›</a:t>
            </a:fld>
            <a:endParaRPr lang="en-US" dirty="0"/>
          </a:p>
        </p:txBody>
      </p:sp>
      <p:pic>
        <p:nvPicPr>
          <p:cNvPr id="11" name="Picture 10" descr="Shape&#10;&#10;Description automatically generated">
            <a:extLst>
              <a:ext uri="{FF2B5EF4-FFF2-40B4-BE49-F238E27FC236}">
                <a16:creationId xmlns:a16="http://schemas.microsoft.com/office/drawing/2014/main" id="{5F312B03-7DB9-976B-72F1-3A682EC403D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cxnSp>
        <p:nvCxnSpPr>
          <p:cNvPr id="13" name="Straight Connector 12">
            <a:extLst>
              <a:ext uri="{FF2B5EF4-FFF2-40B4-BE49-F238E27FC236}">
                <a16:creationId xmlns:a16="http://schemas.microsoft.com/office/drawing/2014/main" id="{58CD5F58-FCE2-9B08-F98B-FBC0DC246392}"/>
              </a:ext>
            </a:extLst>
          </p:cNvPr>
          <p:cNvCxnSpPr>
            <a:cxnSpLocks/>
          </p:cNvCxnSpPr>
          <p:nvPr userDrawn="1"/>
        </p:nvCxnSpPr>
        <p:spPr>
          <a:xfrm>
            <a:off x="-8313" y="1305098"/>
            <a:ext cx="12200313" cy="0"/>
          </a:xfrm>
          <a:prstGeom prst="line">
            <a:avLst/>
          </a:prstGeom>
          <a:ln w="63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401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85000"/>
        </a:lnSpc>
        <a:spcBef>
          <a:spcPct val="0"/>
        </a:spcBef>
        <a:buNone/>
        <a:defRPr sz="4800" b="0" kern="1200" spc="-50" baseline="0">
          <a:solidFill>
            <a:schemeClr val="accent6"/>
          </a:solidFill>
          <a:latin typeface="Gotham Black" pitchFamily="50"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accent6"/>
          </a:solidFill>
          <a:latin typeface="Gotham" panose="02000504050000020004" pitchFamily="2"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Tx/>
        <a:buBlip>
          <a:blip r:embed="rId14"/>
        </a:buBlip>
        <a:defRPr sz="1800" kern="1200">
          <a:solidFill>
            <a:schemeClr val="accent6"/>
          </a:solidFill>
          <a:latin typeface="Gotham" panose="02000504050000020004" pitchFamily="2" charset="0"/>
          <a:ea typeface="+mn-ea"/>
          <a:cs typeface="+mn-cs"/>
        </a:defRPr>
      </a:lvl2pPr>
      <a:lvl3pPr marL="56692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Gotham" panose="02000504050000020004" pitchFamily="2" charset="0"/>
          <a:ea typeface="+mn-ea"/>
          <a:cs typeface="+mn-cs"/>
        </a:defRPr>
      </a:lvl3pPr>
      <a:lvl4pPr marL="74980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Gotham" panose="02000504050000020004" pitchFamily="2" charset="0"/>
          <a:ea typeface="+mn-ea"/>
          <a:cs typeface="+mn-cs"/>
        </a:defRPr>
      </a:lvl4pPr>
      <a:lvl5pPr marL="932688" indent="-182880" algn="l" defTabSz="914400" rtl="0" eaLnBrk="1" latinLnBrk="0" hangingPunct="1">
        <a:lnSpc>
          <a:spcPct val="90000"/>
        </a:lnSpc>
        <a:spcBef>
          <a:spcPts val="200"/>
        </a:spcBef>
        <a:spcAft>
          <a:spcPts val="400"/>
        </a:spcAft>
        <a:buClr>
          <a:schemeClr val="accent6"/>
        </a:buClr>
        <a:buFont typeface="Wingdings" panose="05000000000000000000" pitchFamily="2" charset="2"/>
        <a:buChar char="§"/>
        <a:defRPr sz="1400" kern="1200">
          <a:solidFill>
            <a:schemeClr val="accent6"/>
          </a:solidFill>
          <a:latin typeface="Gotham" panose="02000504050000020004" pitchFamily="2"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4FF40-6918-3FB3-5F73-03EE8ABFBB3C}"/>
              </a:ext>
            </a:extLst>
          </p:cNvPr>
          <p:cNvSpPr>
            <a:spLocks noGrp="1"/>
          </p:cNvSpPr>
          <p:nvPr>
            <p:ph type="ctrTitle"/>
          </p:nvPr>
        </p:nvSpPr>
        <p:spPr/>
        <p:txBody>
          <a:bodyPr/>
          <a:lstStyle/>
          <a:p>
            <a:r>
              <a:rPr lang="en-US" dirty="0"/>
              <a:t>Sound Check:</a:t>
            </a:r>
            <a:br>
              <a:rPr lang="en-US" dirty="0"/>
            </a:br>
            <a:r>
              <a:rPr lang="en-US" dirty="0"/>
              <a:t>A Mock Integrated Baseline Review (IBR)</a:t>
            </a:r>
          </a:p>
        </p:txBody>
      </p:sp>
      <p:sp>
        <p:nvSpPr>
          <p:cNvPr id="3" name="Subtitle 2">
            <a:extLst>
              <a:ext uri="{FF2B5EF4-FFF2-40B4-BE49-F238E27FC236}">
                <a16:creationId xmlns:a16="http://schemas.microsoft.com/office/drawing/2014/main" id="{BB293E66-A8DE-4E0B-58A4-08BC93EFF4B5}"/>
              </a:ext>
            </a:extLst>
          </p:cNvPr>
          <p:cNvSpPr>
            <a:spLocks noGrp="1"/>
          </p:cNvSpPr>
          <p:nvPr>
            <p:ph type="subTitle" idx="1"/>
          </p:nvPr>
        </p:nvSpPr>
        <p:spPr>
          <a:xfrm>
            <a:off x="1100051" y="4462764"/>
            <a:ext cx="10058400" cy="1143000"/>
          </a:xfrm>
        </p:spPr>
        <p:txBody>
          <a:bodyPr/>
          <a:lstStyle/>
          <a:p>
            <a:r>
              <a:rPr lang="en-US" dirty="0"/>
              <a:t>NASA Cost &amp; Schedule symposium</a:t>
            </a:r>
          </a:p>
          <a:p>
            <a:r>
              <a:rPr lang="en-US" dirty="0"/>
              <a:t>August 24-28, 2026</a:t>
            </a:r>
          </a:p>
          <a:p>
            <a:endParaRPr lang="en-US" dirty="0"/>
          </a:p>
        </p:txBody>
      </p:sp>
      <p:sp>
        <p:nvSpPr>
          <p:cNvPr id="7" name="Slide Number Placeholder 4">
            <a:extLst>
              <a:ext uri="{FF2B5EF4-FFF2-40B4-BE49-F238E27FC236}">
                <a16:creationId xmlns:a16="http://schemas.microsoft.com/office/drawing/2014/main" id="{3DF56D89-3BEC-40C0-EA04-E9D64158B73B}"/>
              </a:ext>
            </a:extLst>
          </p:cNvPr>
          <p:cNvSpPr>
            <a:spLocks noGrp="1"/>
          </p:cNvSpPr>
          <p:nvPr>
            <p:ph type="sldNum" sz="quarter" idx="12"/>
          </p:nvPr>
        </p:nvSpPr>
        <p:spPr>
          <a:xfrm>
            <a:off x="9900458" y="6459785"/>
            <a:ext cx="1312025"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2757D1C-46AB-4AB6-B402-2059F1530A2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745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AD04-8BA7-5971-8252-0027F74D2E38}"/>
              </a:ext>
            </a:extLst>
          </p:cNvPr>
          <p:cNvSpPr>
            <a:spLocks noGrp="1"/>
          </p:cNvSpPr>
          <p:nvPr>
            <p:ph type="title"/>
          </p:nvPr>
        </p:nvSpPr>
        <p:spPr/>
        <p:txBody>
          <a:bodyPr/>
          <a:lstStyle/>
          <a:p>
            <a:r>
              <a:rPr lang="en-US" dirty="0"/>
              <a:t>The Sound Check</a:t>
            </a:r>
          </a:p>
        </p:txBody>
      </p:sp>
      <p:sp>
        <p:nvSpPr>
          <p:cNvPr id="20" name="Banne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Reframing the IBR as a high-value rehearsal — not a compliance exercise.</a:t>
            </a:r>
          </a:p>
        </p:txBody>
      </p:sp>
      <p:sp>
        <p:nvSpPr>
          <p:cNvPr id="21" name="Card A"/>
          <p:cNvSpPr/>
          <p:nvPr/>
        </p:nvSpPr>
        <p:spPr>
          <a:xfrm>
            <a:off x="1097280" y="2360000"/>
            <a:ext cx="3200400" cy="2280000"/>
          </a:xfrm>
          <a:prstGeom prst="roundRect">
            <a:avLst>
              <a:gd name="adj" fmla="val 5000"/>
            </a:avLst>
          </a:prstGeom>
          <a:solidFill>
            <a:srgbClr val="FFFFFF"/>
          </a:solidFill>
          <a:ln w="12700">
            <a:solidFill>
              <a:srgbClr val="00A1DD"/>
            </a:solidFill>
          </a:ln>
        </p:spPr>
        <p:txBody>
          <a:bodyPr lIns="118872" tIns="100584" rIns="118872" bIns="100584" anchor="ctr">
            <a:normAutofit/>
          </a:bodyPr>
          <a:lstStyle/>
          <a:p>
            <a:pPr algn="ctr"/>
            <a:r>
              <a:rPr lang="en-US" sz="2000" b="1" dirty="0">
                <a:solidFill>
                  <a:srgbClr val="1B3667"/>
                </a:solidFill>
              </a:rPr>
              <a:t>The problem</a:t>
            </a:r>
          </a:p>
          <a:p>
            <a:pPr algn="ctr">
              <a:spcBef>
                <a:spcPts val="500"/>
              </a:spcBef>
            </a:pPr>
            <a:r>
              <a:rPr lang="en-US" sz="1600" dirty="0">
                <a:solidFill>
                  <a:srgbClr val="1B3667"/>
                </a:solidFill>
              </a:rPr>
              <a:t>Too often the IBR is treated as a box to check — missing the chance to validate plan realism, align stakeholders, and expose risk early.</a:t>
            </a:r>
          </a:p>
        </p:txBody>
      </p:sp>
      <p:sp>
        <p:nvSpPr>
          <p:cNvPr id="22" name="Card B"/>
          <p:cNvSpPr/>
          <p:nvPr/>
        </p:nvSpPr>
        <p:spPr>
          <a:xfrm>
            <a:off x="4526280" y="2360000"/>
            <a:ext cx="3200400" cy="2280000"/>
          </a:xfrm>
          <a:prstGeom prst="roundRect">
            <a:avLst>
              <a:gd name="adj" fmla="val 5000"/>
            </a:avLst>
          </a:prstGeom>
          <a:solidFill>
            <a:srgbClr val="FFFFFF"/>
          </a:solidFill>
          <a:ln w="12700">
            <a:solidFill>
              <a:srgbClr val="00A1DD"/>
            </a:solidFill>
          </a:ln>
        </p:spPr>
        <p:txBody>
          <a:bodyPr lIns="118872" tIns="100584" rIns="118872" bIns="100584" anchor="ctr">
            <a:normAutofit/>
          </a:bodyPr>
          <a:lstStyle/>
          <a:p>
            <a:pPr algn="ctr"/>
            <a:r>
              <a:rPr lang="en-US" sz="2000" b="1" dirty="0">
                <a:solidFill>
                  <a:srgbClr val="1B3667"/>
                </a:solidFill>
              </a:rPr>
              <a:t>The reframe</a:t>
            </a:r>
          </a:p>
          <a:p>
            <a:pPr algn="ctr">
              <a:spcBef>
                <a:spcPts val="500"/>
              </a:spcBef>
            </a:pPr>
            <a:r>
              <a:rPr lang="en-US" sz="1600" dirty="0">
                <a:solidFill>
                  <a:srgbClr val="1B3667"/>
                </a:solidFill>
              </a:rPr>
              <a:t>“The Sound Check” treats the IBR as a structured rehearsal before execution begins — a chance to tune the baseline before the main stage.</a:t>
            </a:r>
          </a:p>
        </p:txBody>
      </p:sp>
      <p:sp>
        <p:nvSpPr>
          <p:cNvPr id="23" name="Card C"/>
          <p:cNvSpPr/>
          <p:nvPr/>
        </p:nvSpPr>
        <p:spPr>
          <a:xfrm>
            <a:off x="7955280" y="2360000"/>
            <a:ext cx="3200400" cy="2280000"/>
          </a:xfrm>
          <a:prstGeom prst="roundRect">
            <a:avLst>
              <a:gd name="adj" fmla="val 5000"/>
            </a:avLst>
          </a:prstGeom>
          <a:solidFill>
            <a:srgbClr val="FFFFFF"/>
          </a:solidFill>
          <a:ln w="12700">
            <a:solidFill>
              <a:srgbClr val="00A1DD"/>
            </a:solidFill>
          </a:ln>
        </p:spPr>
        <p:txBody>
          <a:bodyPr lIns="118872" tIns="100584" rIns="118872" bIns="100584" anchor="ctr">
            <a:normAutofit/>
          </a:bodyPr>
          <a:lstStyle/>
          <a:p>
            <a:pPr algn="ctr"/>
            <a:r>
              <a:rPr lang="en-US" sz="2000" b="1" dirty="0">
                <a:solidFill>
                  <a:srgbClr val="1B3667"/>
                </a:solidFill>
              </a:rPr>
              <a:t>This session</a:t>
            </a:r>
          </a:p>
          <a:p>
            <a:pPr algn="ctr">
              <a:spcBef>
                <a:spcPts val="500"/>
              </a:spcBef>
            </a:pPr>
            <a:r>
              <a:rPr lang="en-US" sz="1600" dirty="0">
                <a:solidFill>
                  <a:srgbClr val="1B3667"/>
                </a:solidFill>
              </a:rPr>
              <a:t>A mini-mock IBR grounded in real program scenarios, showing how leading teams prepare for, conduct, and extract value from the review.</a:t>
            </a:r>
          </a:p>
        </p:txBody>
      </p:sp>
      <p:sp>
        <p:nvSpPr>
          <p:cNvPr id="25" name="Callout"/>
          <p:cNvSpPr/>
          <p:nvPr/>
        </p:nvSpPr>
        <p:spPr>
          <a:xfrm>
            <a:off x="1097280" y="4960000"/>
            <a:ext cx="10058400" cy="640000"/>
          </a:xfrm>
          <a:prstGeom prst="roundRect">
            <a:avLst>
              <a:gd name="adj" fmla="val 10000"/>
            </a:avLst>
          </a:prstGeom>
          <a:solidFill>
            <a:srgbClr val="CCDDEA"/>
          </a:solidFill>
          <a:ln>
            <a:noFill/>
          </a:ln>
        </p:spPr>
        <p:txBody>
          <a:bodyPr lIns="274320" rIns="274320" anchor="ctr"/>
          <a:lstStyle/>
          <a:p>
            <a:pPr algn="ctr"/>
            <a:r>
              <a:rPr lang="en-US" b="1" dirty="0">
                <a:solidFill>
                  <a:srgbClr val="1B3667"/>
                </a:solidFill>
              </a:rPr>
              <a:t>For program managers, CAMs, schedulers, cost analysts, and Government counterparts.</a:t>
            </a:r>
          </a:p>
        </p:txBody>
      </p:sp>
      <p:sp>
        <p:nvSpPr>
          <p:cNvPr id="4" name="Footer Placeholder 3">
            <a:extLst>
              <a:ext uri="{FF2B5EF4-FFF2-40B4-BE49-F238E27FC236}">
                <a16:creationId xmlns:a16="http://schemas.microsoft.com/office/drawing/2014/main" id="{062B608B-73D6-8097-D628-DDF344DE85E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2D5DD093-748D-DA2E-AADA-7F91705A81AB}"/>
              </a:ext>
            </a:extLst>
          </p:cNvPr>
          <p:cNvSpPr>
            <a:spLocks noGrp="1"/>
          </p:cNvSpPr>
          <p:nvPr>
            <p:ph type="sldNum" sz="quarter" idx="12"/>
          </p:nvPr>
        </p:nvSpPr>
        <p:spPr/>
        <p:txBody>
          <a:bodyPr/>
          <a:lstStyle/>
          <a:p>
            <a:fld id="{A2757D1C-46AB-4AB6-B402-2059F1530A2D}" type="slidenum">
              <a:rPr lang="en-US" smtClean="0"/>
              <a:t>2</a:t>
            </a:fld>
            <a:endParaRPr lang="en-US" dirty="0"/>
          </a:p>
        </p:txBody>
      </p:sp>
    </p:spTree>
    <p:extLst>
      <p:ext uri="{BB962C8B-B14F-4D97-AF65-F5344CB8AC3E}">
        <p14:creationId xmlns:p14="http://schemas.microsoft.com/office/powerpoint/2010/main" val="1766018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a:extLst>
              <a:ext uri="{FF2B5EF4-FFF2-40B4-BE49-F238E27FC236}">
                <a16:creationId xmlns:a16="http://schemas.microsoft.com/office/drawing/2014/main" id="{4A84D6D7-6FE2-1516-A2CB-9F00EB4A953A}"/>
              </a:ext>
            </a:extLst>
          </p:cNvPr>
          <p:cNvSpPr>
            <a:spLocks noGrp="1"/>
          </p:cNvSpPr>
          <p:nvPr>
            <p:ph type="ftr" sz="quarter" idx="11"/>
          </p:nvPr>
        </p:nvSpPr>
        <p:spPr/>
        <p:txBody>
          <a:bodyPr/>
          <a:lstStyle/>
          <a:p>
            <a:pPr>
              <a:spcAft>
                <a:spcPts val="600"/>
              </a:spcAft>
            </a:pPr>
            <a:r>
              <a:rPr lang="en-US" dirty="0"/>
              <a:t>CLEARPLAN PROPRIETARY</a:t>
            </a:r>
          </a:p>
        </p:txBody>
      </p:sp>
      <p:sp>
        <p:nvSpPr>
          <p:cNvPr id="7" name="Slide Number Placeholder 4">
            <a:extLst>
              <a:ext uri="{FF2B5EF4-FFF2-40B4-BE49-F238E27FC236}">
                <a16:creationId xmlns:a16="http://schemas.microsoft.com/office/drawing/2014/main" id="{DFADC56D-C281-2247-8448-AD6BA67F1D03}"/>
              </a:ext>
            </a:extLst>
          </p:cNvPr>
          <p:cNvSpPr>
            <a:spLocks noGrp="1"/>
          </p:cNvSpPr>
          <p:nvPr>
            <p:ph type="sldNum" sz="quarter" idx="12"/>
          </p:nvPr>
        </p:nvSpPr>
        <p:spPr/>
        <p:txBody>
          <a:bodyPr anchor="ctr">
            <a:normAutofit/>
          </a:bodyPr>
          <a:lstStyle/>
          <a:p>
            <a:pPr marL="0" marR="0" lvl="0" indent="0" defTabSz="457200" rtl="0" eaLnBrk="1" fontAlgn="auto" latinLnBrk="0" hangingPunct="1">
              <a:spcBef>
                <a:spcPts val="0"/>
              </a:spcBef>
              <a:spcAft>
                <a:spcPts val="600"/>
              </a:spcAft>
              <a:buClrTx/>
              <a:buSzTx/>
              <a:buFontTx/>
              <a:buNone/>
              <a:tabLst/>
              <a:defRPr/>
            </a:pPr>
            <a:fld id="{A2757D1C-46AB-4AB6-B402-2059F1530A2D}" type="slidenum">
              <a:rPr kumimoji="0" lang="en-US" b="0" i="0" u="none" strike="noStrike" kern="1200" cap="none" spc="0" normalizeH="0" baseline="0" noProof="0" smtClean="0">
                <a:ln>
                  <a:noFill/>
                </a:ln>
                <a:effectLst/>
                <a:uLnTx/>
                <a:uFillTx/>
              </a:rPr>
              <a:pPr marL="0" marR="0" lvl="0" indent="0" defTabSz="457200" rtl="0" eaLnBrk="1" fontAlgn="auto" latinLnBrk="0" hangingPunct="1">
                <a:spcBef>
                  <a:spcPts val="0"/>
                </a:spcBef>
                <a:spcAft>
                  <a:spcPts val="600"/>
                </a:spcAft>
                <a:buClrTx/>
                <a:buSzTx/>
                <a:buFontTx/>
                <a:buNone/>
                <a:tabLst/>
                <a:defRPr/>
              </a:pPr>
              <a:t>3</a:t>
            </a:fld>
            <a:endParaRPr kumimoji="0" lang="en-US" b="0" i="0" u="none" strike="noStrike" kern="1200" cap="none" spc="0" normalizeH="0" baseline="0" noProof="0" dirty="0">
              <a:ln>
                <a:noFill/>
              </a:ln>
              <a:effectLst/>
              <a:uLnTx/>
              <a:uFillTx/>
            </a:endParaRPr>
          </a:p>
        </p:txBody>
      </p:sp>
      <p:pic>
        <p:nvPicPr>
          <p:cNvPr id="8" name="Content Placeholder 7">
            <a:extLst>
              <a:ext uri="{FF2B5EF4-FFF2-40B4-BE49-F238E27FC236}">
                <a16:creationId xmlns:a16="http://schemas.microsoft.com/office/drawing/2014/main" id="{7EC34071-E7C7-3D44-9E3D-151FDDC574C3}"/>
              </a:ext>
            </a:extLst>
          </p:cNvPr>
          <p:cNvPicPr>
            <a:picLocks noGrp="1" noChangeAspect="1"/>
          </p:cNvPicPr>
          <p:nvPr>
            <p:ph idx="4294967295"/>
          </p:nvPr>
        </p:nvPicPr>
        <p:blipFill>
          <a:blip r:embed="rId3"/>
          <a:stretch>
            <a:fillRect/>
          </a:stretch>
        </p:blipFill>
        <p:spPr>
          <a:xfrm>
            <a:off x="0" y="0"/>
            <a:ext cx="12191999" cy="6858000"/>
          </a:xfrm>
          <a:prstGeom prst="rect">
            <a:avLst/>
          </a:prstGeom>
          <a:noFill/>
        </p:spPr>
      </p:pic>
      <p:pic>
        <p:nvPicPr>
          <p:cNvPr id="10" name="Picture 9" descr="Shape&#10;&#10;Description automatically generated">
            <a:extLst>
              <a:ext uri="{FF2B5EF4-FFF2-40B4-BE49-F238E27FC236}">
                <a16:creationId xmlns:a16="http://schemas.microsoft.com/office/drawing/2014/main" id="{1920B78F-9866-6D54-BC64-C4034B0782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
        <p:nvSpPr>
          <p:cNvPr id="11" name="Slide Number Placeholder 8">
            <a:extLst>
              <a:ext uri="{FF2B5EF4-FFF2-40B4-BE49-F238E27FC236}">
                <a16:creationId xmlns:a16="http://schemas.microsoft.com/office/drawing/2014/main" id="{E27D04EB-D9A6-732A-6C56-6BF1CA6AEFC7}"/>
              </a:ext>
            </a:extLst>
          </p:cNvPr>
          <p:cNvSpPr txBox="1">
            <a:spLocks/>
          </p:cNvSpPr>
          <p:nvPr/>
        </p:nvSpPr>
        <p:spPr>
          <a:xfrm>
            <a:off x="9910103" y="6426695"/>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757D1C-46AB-4AB6-B402-2059F1530A2D}" type="slidenum">
              <a:rPr lang="en-US" smtClean="0"/>
              <a:pPr/>
              <a:t>3</a:t>
            </a:fld>
            <a:endParaRPr lang="en-US" dirty="0"/>
          </a:p>
        </p:txBody>
      </p:sp>
    </p:spTree>
    <p:extLst>
      <p:ext uri="{BB962C8B-B14F-4D97-AF65-F5344CB8AC3E}">
        <p14:creationId xmlns:p14="http://schemas.microsoft.com/office/powerpoint/2010/main" val="381140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What is an IBR?</a:t>
            </a:r>
          </a:p>
        </p:txBody>
      </p:sp>
      <p:sp>
        <p:nvSpPr>
          <p:cNvPr id="3" name="Content Placeholder 2">
            <a:extLst>
              <a:ext uri="{FF2B5EF4-FFF2-40B4-BE49-F238E27FC236}">
                <a16:creationId xmlns:a16="http://schemas.microsoft.com/office/drawing/2014/main" id="{1BB9B71E-EE82-94B5-C7D4-3BDBE66E1DA6}"/>
              </a:ext>
            </a:extLst>
          </p:cNvPr>
          <p:cNvSpPr>
            <a:spLocks noGrp="1"/>
          </p:cNvSpPr>
          <p:nvPr>
            <p:ph idx="1"/>
          </p:nvPr>
        </p:nvSpPr>
        <p:spPr>
          <a:xfrm>
            <a:off x="1097280" y="1657631"/>
            <a:ext cx="10058400" cy="3671131"/>
          </a:xfrm>
        </p:spPr>
        <p:txBody>
          <a:bodyPr>
            <a:normAutofit/>
          </a:bodyPr>
          <a:lstStyle/>
          <a:p>
            <a:r>
              <a:rPr lang="en-US" sz="3600" dirty="0"/>
              <a:t>To Establish a Technical Baseline for the Project</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4</a:t>
            </a:fld>
            <a:endParaRPr lang="en-US" dirty="0"/>
          </a:p>
        </p:txBody>
      </p:sp>
      <p:sp>
        <p:nvSpPr>
          <p:cNvPr id="20" name="Banne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A joint review confirming the Performance Measurement Baseline is realistic, resourced, and executable — not a pass/fail audit.</a:t>
            </a:r>
          </a:p>
        </p:txBody>
      </p:sp>
      <p:sp>
        <p:nvSpPr>
          <p:cNvPr id="21" name="Card A"/>
          <p:cNvSpPr/>
          <p:nvPr/>
        </p:nvSpPr>
        <p:spPr>
          <a:xfrm>
            <a:off x="1097280" y="2360000"/>
            <a:ext cx="2343150" cy="2450000"/>
          </a:xfrm>
          <a:prstGeom prst="roundRect">
            <a:avLst>
              <a:gd name="adj" fmla="val 5000"/>
            </a:avLst>
          </a:prstGeom>
          <a:solidFill>
            <a:srgbClr val="FFFFFF"/>
          </a:solidFill>
          <a:ln w="12700">
            <a:solidFill>
              <a:srgbClr val="00A1DD"/>
            </a:solidFill>
          </a:ln>
        </p:spPr>
        <p:txBody>
          <a:bodyPr lIns="109728" tIns="82296" rIns="109728" bIns="82296" anchor="t">
            <a:normAutofit/>
          </a:bodyPr>
          <a:lstStyle/>
          <a:p>
            <a:pPr algn="ctr"/>
            <a:r>
              <a:rPr lang="en-US" sz="2400" b="1" dirty="0">
                <a:solidFill>
                  <a:srgbClr val="1B3667"/>
                </a:solidFill>
              </a:rPr>
              <a:t>Confirms Scope</a:t>
            </a:r>
          </a:p>
          <a:p>
            <a:pPr algn="ctr">
              <a:spcBef>
                <a:spcPts val="400"/>
              </a:spcBef>
            </a:pPr>
            <a:r>
              <a:rPr lang="en-US" dirty="0">
                <a:solidFill>
                  <a:srgbClr val="1B3667"/>
                </a:solidFill>
              </a:rPr>
              <a:t>The PMB covers the entire technical scope of work in the contract.</a:t>
            </a:r>
          </a:p>
        </p:txBody>
      </p:sp>
      <p:sp>
        <p:nvSpPr>
          <p:cNvPr id="22" name="Card B"/>
          <p:cNvSpPr/>
          <p:nvPr/>
        </p:nvSpPr>
        <p:spPr>
          <a:xfrm>
            <a:off x="3669030" y="2360000"/>
            <a:ext cx="2343150" cy="2450000"/>
          </a:xfrm>
          <a:prstGeom prst="roundRect">
            <a:avLst>
              <a:gd name="adj" fmla="val 5000"/>
            </a:avLst>
          </a:prstGeom>
          <a:solidFill>
            <a:srgbClr val="FFFFFF"/>
          </a:solidFill>
          <a:ln w="12700">
            <a:solidFill>
              <a:srgbClr val="00A1DD"/>
            </a:solidFill>
          </a:ln>
        </p:spPr>
        <p:txBody>
          <a:bodyPr lIns="109728" tIns="82296" rIns="109728" bIns="82296" anchor="t">
            <a:normAutofit/>
          </a:bodyPr>
          <a:lstStyle/>
          <a:p>
            <a:pPr algn="ctr"/>
            <a:r>
              <a:rPr lang="en-US" sz="2400" b="1" dirty="0">
                <a:solidFill>
                  <a:srgbClr val="1B3667"/>
                </a:solidFill>
              </a:rPr>
              <a:t>Validates Schedule</a:t>
            </a:r>
          </a:p>
          <a:p>
            <a:pPr algn="ctr">
              <a:spcBef>
                <a:spcPts val="400"/>
              </a:spcBef>
            </a:pPr>
            <a:r>
              <a:rPr lang="en-US" dirty="0">
                <a:solidFill>
                  <a:srgbClr val="1B3667"/>
                </a:solidFill>
              </a:rPr>
              <a:t>Work is realistically sequenced and accurately time-phased.</a:t>
            </a:r>
          </a:p>
        </p:txBody>
      </p:sp>
      <p:sp>
        <p:nvSpPr>
          <p:cNvPr id="23" name="Card C"/>
          <p:cNvSpPr/>
          <p:nvPr/>
        </p:nvSpPr>
        <p:spPr>
          <a:xfrm>
            <a:off x="6240780" y="2360000"/>
            <a:ext cx="2343150" cy="2450000"/>
          </a:xfrm>
          <a:prstGeom prst="roundRect">
            <a:avLst>
              <a:gd name="adj" fmla="val 5000"/>
            </a:avLst>
          </a:prstGeom>
          <a:solidFill>
            <a:srgbClr val="FFFFFF"/>
          </a:solidFill>
          <a:ln w="12700">
            <a:solidFill>
              <a:srgbClr val="00A1DD"/>
            </a:solidFill>
          </a:ln>
        </p:spPr>
        <p:txBody>
          <a:bodyPr lIns="109728" tIns="82296" rIns="109728" bIns="82296" anchor="t">
            <a:normAutofit/>
          </a:bodyPr>
          <a:lstStyle/>
          <a:p>
            <a:pPr algn="ctr"/>
            <a:r>
              <a:rPr lang="en-US" sz="2400" b="1" dirty="0">
                <a:solidFill>
                  <a:srgbClr val="1B3667"/>
                </a:solidFill>
              </a:rPr>
              <a:t>Reviews Risk</a:t>
            </a:r>
          </a:p>
          <a:p>
            <a:pPr algn="ctr">
              <a:spcBef>
                <a:spcPts val="400"/>
              </a:spcBef>
            </a:pPr>
            <a:r>
              <a:rPr lang="en-US" dirty="0">
                <a:solidFill>
                  <a:srgbClr val="1B3667"/>
                </a:solidFill>
              </a:rPr>
              <a:t>Risks (and Opportunities) are surfaced and understood early.</a:t>
            </a:r>
          </a:p>
        </p:txBody>
      </p:sp>
      <p:sp>
        <p:nvSpPr>
          <p:cNvPr id="24" name="Card D"/>
          <p:cNvSpPr/>
          <p:nvPr/>
        </p:nvSpPr>
        <p:spPr>
          <a:xfrm>
            <a:off x="8812530" y="2360000"/>
            <a:ext cx="2343150" cy="2450000"/>
          </a:xfrm>
          <a:prstGeom prst="roundRect">
            <a:avLst>
              <a:gd name="adj" fmla="val 5000"/>
            </a:avLst>
          </a:prstGeom>
          <a:solidFill>
            <a:srgbClr val="FFFFFF"/>
          </a:solidFill>
          <a:ln w="12700">
            <a:solidFill>
              <a:srgbClr val="00A1DD"/>
            </a:solidFill>
          </a:ln>
        </p:spPr>
        <p:txBody>
          <a:bodyPr lIns="109728" tIns="82296" rIns="109728" bIns="82296" anchor="t">
            <a:normAutofit/>
          </a:bodyPr>
          <a:lstStyle/>
          <a:p>
            <a:pPr algn="ctr"/>
            <a:r>
              <a:rPr lang="en-US" sz="2400" b="1" dirty="0">
                <a:solidFill>
                  <a:srgbClr val="1B3667"/>
                </a:solidFill>
              </a:rPr>
              <a:t>Right Resources</a:t>
            </a:r>
          </a:p>
          <a:p>
            <a:pPr algn="ctr">
              <a:spcBef>
                <a:spcPts val="400"/>
              </a:spcBef>
            </a:pPr>
            <a:r>
              <a:rPr lang="en-US" dirty="0">
                <a:solidFill>
                  <a:srgbClr val="1B3667"/>
                </a:solidFill>
              </a:rPr>
              <a:t>The proper amount and mix of resources are assigned to the work.</a:t>
            </a:r>
          </a:p>
        </p:txBody>
      </p:sp>
      <p:sp>
        <p:nvSpPr>
          <p:cNvPr id="25" name="Bottom Callout"/>
          <p:cNvSpPr/>
          <p:nvPr/>
        </p:nvSpPr>
        <p:spPr>
          <a:xfrm>
            <a:off x="1097280" y="5040000"/>
            <a:ext cx="10058400" cy="800000"/>
          </a:xfrm>
          <a:prstGeom prst="roundRect">
            <a:avLst>
              <a:gd name="adj" fmla="val 10000"/>
            </a:avLst>
          </a:prstGeom>
          <a:solidFill>
            <a:srgbClr val="1B3667"/>
          </a:solidFill>
          <a:ln>
            <a:noFill/>
          </a:ln>
        </p:spPr>
        <p:txBody>
          <a:bodyPr lIns="274320" rIns="274320" anchor="ctr"/>
          <a:lstStyle/>
          <a:p>
            <a:pPr algn="ctr"/>
            <a:r>
              <a:rPr lang="en-US" b="1" dirty="0">
                <a:solidFill>
                  <a:srgbClr val="FFFFFF"/>
                </a:solidFill>
              </a:rPr>
              <a:t>The IBR is a continuing process of collaboration and mutual understanding — not a one-time compliance event.</a:t>
            </a:r>
          </a:p>
        </p:txBody>
      </p:sp>
    </p:spTree>
    <p:extLst>
      <p:ext uri="{BB962C8B-B14F-4D97-AF65-F5344CB8AC3E}">
        <p14:creationId xmlns:p14="http://schemas.microsoft.com/office/powerpoint/2010/main" val="2413902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Why It Matters: Beyond Pass/Fail</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5</a:t>
            </a:fld>
            <a:endParaRPr lang="en-US" dirty="0"/>
          </a:p>
        </p:txBody>
      </p:sp>
      <p:pic>
        <p:nvPicPr>
          <p:cNvPr id="6" name="Picture 5">
            <a:extLst>
              <a:ext uri="{FF2B5EF4-FFF2-40B4-BE49-F238E27FC236}">
                <a16:creationId xmlns:a16="http://schemas.microsoft.com/office/drawing/2014/main" id="{946771BF-42EC-B7AB-B0C4-E9426B1C07A3}"/>
              </a:ext>
            </a:extLst>
          </p:cNvPr>
          <p:cNvPicPr>
            <a:picLocks noChangeAspect="1"/>
          </p:cNvPicPr>
          <p:nvPr/>
        </p:nvPicPr>
        <p:blipFill>
          <a:blip r:embed="rId3"/>
          <a:stretch>
            <a:fillRect/>
          </a:stretch>
        </p:blipFill>
        <p:spPr>
          <a:xfrm>
            <a:off x="2456986" y="1390266"/>
            <a:ext cx="7278028" cy="48520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13902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When an IBR Happens</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6</a:t>
            </a:fld>
            <a:endParaRPr lang="en-US" dirty="0"/>
          </a:p>
        </p:txBody>
      </p:sp>
      <p:sp>
        <p:nvSpPr>
          <p:cNvPr id="20" name="Banne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An IBR is triggered by contract events — and repeated when major baseline changes occur.</a:t>
            </a:r>
          </a:p>
        </p:txBody>
      </p:sp>
      <p:sp>
        <p:nvSpPr>
          <p:cNvPr id="21" name="Card A"/>
          <p:cNvSpPr/>
          <p:nvPr/>
        </p:nvSpPr>
        <p:spPr>
          <a:xfrm>
            <a:off x="1097279" y="2360000"/>
            <a:ext cx="4567057" cy="2380000"/>
          </a:xfrm>
          <a:prstGeom prst="roundRect">
            <a:avLst>
              <a:gd name="adj" fmla="val 5000"/>
            </a:avLst>
          </a:prstGeom>
          <a:solidFill>
            <a:srgbClr val="FFFFFF"/>
          </a:solidFill>
          <a:ln w="12700">
            <a:solidFill>
              <a:srgbClr val="00A1DD"/>
            </a:solidFill>
          </a:ln>
        </p:spPr>
        <p:txBody>
          <a:bodyPr lIns="109728" tIns="91440" rIns="109728" bIns="91440" anchor="t">
            <a:normAutofit/>
          </a:bodyPr>
          <a:lstStyle/>
          <a:p>
            <a:pPr algn="ctr"/>
            <a:r>
              <a:rPr lang="en-US" sz="2800" b="1" dirty="0">
                <a:solidFill>
                  <a:srgbClr val="1B3667"/>
                </a:solidFill>
              </a:rPr>
              <a:t>Post-Award</a:t>
            </a:r>
          </a:p>
          <a:p>
            <a:pPr algn="ctr">
              <a:spcBef>
                <a:spcPts val="400"/>
              </a:spcBef>
            </a:pPr>
            <a:r>
              <a:rPr lang="en-US" sz="2400" dirty="0">
                <a:solidFill>
                  <a:srgbClr val="1B3667"/>
                </a:solidFill>
              </a:rPr>
              <a:t>The traditional trigger — conducted within six months of contract award, once the PMB is in place.</a:t>
            </a:r>
          </a:p>
        </p:txBody>
      </p:sp>
      <p:sp>
        <p:nvSpPr>
          <p:cNvPr id="23" name="Card C"/>
          <p:cNvSpPr/>
          <p:nvPr/>
        </p:nvSpPr>
        <p:spPr>
          <a:xfrm>
            <a:off x="6527666" y="2360000"/>
            <a:ext cx="4628014" cy="2380000"/>
          </a:xfrm>
          <a:prstGeom prst="roundRect">
            <a:avLst>
              <a:gd name="adj" fmla="val 5000"/>
            </a:avLst>
          </a:prstGeom>
          <a:solidFill>
            <a:srgbClr val="FFFFFF"/>
          </a:solidFill>
          <a:ln w="12700">
            <a:solidFill>
              <a:srgbClr val="00A1DD"/>
            </a:solidFill>
          </a:ln>
        </p:spPr>
        <p:txBody>
          <a:bodyPr lIns="109728" tIns="91440" rIns="109728" bIns="91440" anchor="t">
            <a:normAutofit/>
          </a:bodyPr>
          <a:lstStyle/>
          <a:p>
            <a:pPr algn="ctr"/>
            <a:r>
              <a:rPr lang="en-US" sz="2800" b="1" dirty="0">
                <a:solidFill>
                  <a:srgbClr val="1B3667"/>
                </a:solidFill>
              </a:rPr>
              <a:t>Significant Change</a:t>
            </a:r>
          </a:p>
          <a:p>
            <a:pPr algn="ctr">
              <a:spcBef>
                <a:spcPts val="400"/>
              </a:spcBef>
            </a:pPr>
            <a:r>
              <a:rPr lang="en-US" sz="2400" dirty="0">
                <a:solidFill>
                  <a:srgbClr val="1B3667"/>
                </a:solidFill>
              </a:rPr>
              <a:t>Major PMB changes — scope, funding shifts, OTB/OTS, or acquisition-strategy changes — can prompt a new review.</a:t>
            </a:r>
          </a:p>
        </p:txBody>
      </p:sp>
      <p:sp>
        <p:nvSpPr>
          <p:cNvPr id="25" name="Stat Callout"/>
          <p:cNvSpPr/>
          <p:nvPr/>
        </p:nvSpPr>
        <p:spPr>
          <a:xfrm>
            <a:off x="1097280" y="4880000"/>
            <a:ext cx="10058400" cy="940000"/>
          </a:xfrm>
          <a:prstGeom prst="roundRect">
            <a:avLst>
              <a:gd name="adj" fmla="val 8000"/>
            </a:avLst>
          </a:prstGeom>
          <a:solidFill>
            <a:srgbClr val="CCDDEA"/>
          </a:solidFill>
          <a:ln>
            <a:noFill/>
          </a:ln>
        </p:spPr>
        <p:txBody>
          <a:bodyPr lIns="274320" rIns="274320" anchor="ctr"/>
          <a:lstStyle/>
          <a:p>
            <a:pPr algn="ctr"/>
            <a:r>
              <a:rPr lang="en-US" b="1" dirty="0">
                <a:solidFill>
                  <a:srgbClr val="1B3667"/>
                </a:solidFill>
              </a:rPr>
              <a:t>NDAA FY2025 §823 requires an IBR whenever EVMS applies — for contracts valued at </a:t>
            </a:r>
            <a:r>
              <a:rPr lang="en-US" b="1" dirty="0">
                <a:solidFill>
                  <a:srgbClr val="00A1DD"/>
                </a:solidFill>
              </a:rPr>
              <a:t>$50M and above.</a:t>
            </a:r>
          </a:p>
        </p:txBody>
      </p:sp>
    </p:spTree>
    <p:extLst>
      <p:ext uri="{BB962C8B-B14F-4D97-AF65-F5344CB8AC3E}">
        <p14:creationId xmlns:p14="http://schemas.microsoft.com/office/powerpoint/2010/main" val="2413902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The IBR Process: Five Phases</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7</a:t>
            </a:fld>
            <a:endParaRPr lang="en-US" dirty="0"/>
          </a:p>
        </p:txBody>
      </p:sp>
      <p:sp>
        <p:nvSpPr>
          <p:cNvPr id="20" name="Banne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The IBR is a continuous process, not a single meeting — five phases carry it from kickoff to closure.</a:t>
            </a:r>
          </a:p>
        </p:txBody>
      </p:sp>
      <p:sp>
        <p:nvSpPr>
          <p:cNvPr id="21" name="Card1"/>
          <p:cNvSpPr/>
          <p:nvPr/>
        </p:nvSpPr>
        <p:spPr>
          <a:xfrm>
            <a:off x="1097280" y="2340000"/>
            <a:ext cx="1865376" cy="3380000"/>
          </a:xfrm>
          <a:prstGeom prst="roundRect">
            <a:avLst>
              <a:gd name="adj" fmla="val 5000"/>
            </a:avLst>
          </a:prstGeom>
          <a:solidFill>
            <a:srgbClr val="FFFFFF"/>
          </a:solidFill>
          <a:ln w="12700">
            <a:solidFill>
              <a:srgbClr val="00A1DD"/>
            </a:solidFill>
          </a:ln>
        </p:spPr>
        <p:txBody>
          <a:bodyPr lIns="91440" tIns="82296" rIns="91440" bIns="82296" anchor="t">
            <a:normAutofit/>
          </a:bodyPr>
          <a:lstStyle/>
          <a:p>
            <a:pPr algn="ctr"/>
            <a:r>
              <a:rPr lang="en-US" sz="4000" b="1" dirty="0">
                <a:solidFill>
                  <a:srgbClr val="00A1DD"/>
                </a:solidFill>
              </a:rPr>
              <a:t>1</a:t>
            </a:r>
          </a:p>
          <a:p>
            <a:pPr algn="ctr">
              <a:spcBef>
                <a:spcPts val="200"/>
              </a:spcBef>
            </a:pPr>
            <a:r>
              <a:rPr lang="en-US" sz="2000" b="1" dirty="0">
                <a:solidFill>
                  <a:srgbClr val="1B3667"/>
                </a:solidFill>
              </a:rPr>
              <a:t>Initiating Event</a:t>
            </a:r>
          </a:p>
          <a:p>
            <a:pPr algn="ctr">
              <a:spcBef>
                <a:spcPts val="300"/>
              </a:spcBef>
            </a:pPr>
            <a:r>
              <a:rPr lang="en-US" sz="1600" dirty="0">
                <a:solidFill>
                  <a:srgbClr val="1B3667"/>
                </a:solidFill>
              </a:rPr>
              <a:t>A contract award or major program milestone kicks off the IBR.</a:t>
            </a:r>
          </a:p>
        </p:txBody>
      </p:sp>
      <p:sp>
        <p:nvSpPr>
          <p:cNvPr id="22" name="Card2"/>
          <p:cNvSpPr/>
          <p:nvPr/>
        </p:nvSpPr>
        <p:spPr>
          <a:xfrm>
            <a:off x="3145536" y="2340000"/>
            <a:ext cx="1865376" cy="3380000"/>
          </a:xfrm>
          <a:prstGeom prst="roundRect">
            <a:avLst>
              <a:gd name="adj" fmla="val 5000"/>
            </a:avLst>
          </a:prstGeom>
          <a:solidFill>
            <a:srgbClr val="FFFFFF"/>
          </a:solidFill>
          <a:ln w="12700">
            <a:solidFill>
              <a:srgbClr val="00A1DD"/>
            </a:solidFill>
          </a:ln>
        </p:spPr>
        <p:txBody>
          <a:bodyPr lIns="91440" tIns="82296" rIns="91440" bIns="82296" anchor="t">
            <a:normAutofit/>
          </a:bodyPr>
          <a:lstStyle/>
          <a:p>
            <a:pPr algn="ctr"/>
            <a:r>
              <a:rPr lang="en-US" sz="4000" b="1" dirty="0">
                <a:solidFill>
                  <a:srgbClr val="00A1DD"/>
                </a:solidFill>
              </a:rPr>
              <a:t>2</a:t>
            </a:r>
          </a:p>
          <a:p>
            <a:pPr algn="ctr">
              <a:spcBef>
                <a:spcPts val="200"/>
              </a:spcBef>
            </a:pPr>
            <a:r>
              <a:rPr lang="en-US" sz="2000" b="1" dirty="0">
                <a:solidFill>
                  <a:srgbClr val="1B3667"/>
                </a:solidFill>
              </a:rPr>
              <a:t>Readiness Checkpoint 1</a:t>
            </a:r>
          </a:p>
          <a:p>
            <a:pPr algn="ctr">
              <a:spcBef>
                <a:spcPts val="300"/>
              </a:spcBef>
            </a:pPr>
            <a:r>
              <a:rPr lang="en-US" sz="1600" dirty="0">
                <a:solidFill>
                  <a:srgbClr val="1B3667"/>
                </a:solidFill>
              </a:rPr>
              <a:t>Build the IMS and PMB; assemble artifacts and the review teams.</a:t>
            </a:r>
          </a:p>
        </p:txBody>
      </p:sp>
      <p:sp>
        <p:nvSpPr>
          <p:cNvPr id="23" name="Card3"/>
          <p:cNvSpPr/>
          <p:nvPr/>
        </p:nvSpPr>
        <p:spPr>
          <a:xfrm>
            <a:off x="5193792" y="2340000"/>
            <a:ext cx="1865376" cy="3380000"/>
          </a:xfrm>
          <a:prstGeom prst="roundRect">
            <a:avLst>
              <a:gd name="adj" fmla="val 5000"/>
            </a:avLst>
          </a:prstGeom>
          <a:solidFill>
            <a:srgbClr val="FFFFFF"/>
          </a:solidFill>
          <a:ln w="12700">
            <a:solidFill>
              <a:srgbClr val="00A1DD"/>
            </a:solidFill>
          </a:ln>
        </p:spPr>
        <p:txBody>
          <a:bodyPr lIns="91440" tIns="82296" rIns="91440" bIns="82296" anchor="t">
            <a:normAutofit/>
          </a:bodyPr>
          <a:lstStyle/>
          <a:p>
            <a:pPr algn="ctr"/>
            <a:r>
              <a:rPr lang="en-US" sz="4000" b="1" dirty="0">
                <a:solidFill>
                  <a:srgbClr val="00A1DD"/>
                </a:solidFill>
              </a:rPr>
              <a:t>3</a:t>
            </a:r>
          </a:p>
          <a:p>
            <a:pPr algn="ctr">
              <a:spcBef>
                <a:spcPts val="200"/>
              </a:spcBef>
            </a:pPr>
            <a:r>
              <a:rPr lang="en-US" sz="2000" b="1" dirty="0">
                <a:solidFill>
                  <a:srgbClr val="1B3667"/>
                </a:solidFill>
              </a:rPr>
              <a:t>Readiness Checkpoint 2</a:t>
            </a:r>
          </a:p>
          <a:p>
            <a:pPr algn="ctr">
              <a:spcBef>
                <a:spcPts val="300"/>
              </a:spcBef>
            </a:pPr>
            <a:r>
              <a:rPr lang="en-US" sz="1600" dirty="0">
                <a:solidFill>
                  <a:srgbClr val="1B3667"/>
                </a:solidFill>
              </a:rPr>
              <a:t>Confirm entrance criteria and make the joint Go/No-Go call.</a:t>
            </a:r>
          </a:p>
        </p:txBody>
      </p:sp>
      <p:sp>
        <p:nvSpPr>
          <p:cNvPr id="24" name="Card4"/>
          <p:cNvSpPr/>
          <p:nvPr/>
        </p:nvSpPr>
        <p:spPr>
          <a:xfrm>
            <a:off x="7242048" y="2340000"/>
            <a:ext cx="1865376" cy="3380000"/>
          </a:xfrm>
          <a:prstGeom prst="roundRect">
            <a:avLst>
              <a:gd name="adj" fmla="val 5000"/>
            </a:avLst>
          </a:prstGeom>
          <a:solidFill>
            <a:srgbClr val="FFFFFF"/>
          </a:solidFill>
          <a:ln w="12700">
            <a:solidFill>
              <a:srgbClr val="00A1DD"/>
            </a:solidFill>
          </a:ln>
        </p:spPr>
        <p:txBody>
          <a:bodyPr lIns="91440" tIns="82296" rIns="91440" bIns="82296" anchor="t">
            <a:normAutofit/>
          </a:bodyPr>
          <a:lstStyle/>
          <a:p>
            <a:pPr algn="ctr"/>
            <a:r>
              <a:rPr lang="en-US" sz="4000" b="1" dirty="0">
                <a:solidFill>
                  <a:srgbClr val="00A1DD"/>
                </a:solidFill>
              </a:rPr>
              <a:t>4</a:t>
            </a:r>
          </a:p>
          <a:p>
            <a:pPr algn="ctr">
              <a:spcBef>
                <a:spcPts val="200"/>
              </a:spcBef>
            </a:pPr>
            <a:r>
              <a:rPr lang="en-US" sz="2000" b="1" dirty="0">
                <a:solidFill>
                  <a:srgbClr val="1B3667"/>
                </a:solidFill>
              </a:rPr>
              <a:t>IBR Event</a:t>
            </a:r>
          </a:p>
          <a:p>
            <a:pPr algn="ctr">
              <a:spcBef>
                <a:spcPts val="300"/>
              </a:spcBef>
            </a:pPr>
            <a:r>
              <a:rPr lang="en-US" sz="1600" dirty="0">
                <a:solidFill>
                  <a:srgbClr val="1B3667"/>
                </a:solidFill>
              </a:rPr>
              <a:t>PM and CAM discussions probe technical, schedule, cost, resource, and risk areas.</a:t>
            </a:r>
          </a:p>
        </p:txBody>
      </p:sp>
      <p:sp>
        <p:nvSpPr>
          <p:cNvPr id="25" name="Card5"/>
          <p:cNvSpPr/>
          <p:nvPr/>
        </p:nvSpPr>
        <p:spPr>
          <a:xfrm>
            <a:off x="9290304" y="2340000"/>
            <a:ext cx="1865376" cy="3380000"/>
          </a:xfrm>
          <a:prstGeom prst="roundRect">
            <a:avLst>
              <a:gd name="adj" fmla="val 5000"/>
            </a:avLst>
          </a:prstGeom>
          <a:solidFill>
            <a:srgbClr val="FFFFFF"/>
          </a:solidFill>
          <a:ln w="12700">
            <a:solidFill>
              <a:srgbClr val="00A1DD"/>
            </a:solidFill>
          </a:ln>
        </p:spPr>
        <p:txBody>
          <a:bodyPr lIns="91440" tIns="82296" rIns="91440" bIns="82296" anchor="t">
            <a:normAutofit/>
          </a:bodyPr>
          <a:lstStyle/>
          <a:p>
            <a:pPr algn="ctr"/>
            <a:r>
              <a:rPr lang="en-US" sz="4000" b="1" dirty="0">
                <a:solidFill>
                  <a:srgbClr val="00A1DD"/>
                </a:solidFill>
              </a:rPr>
              <a:t>5</a:t>
            </a:r>
          </a:p>
          <a:p>
            <a:pPr algn="ctr">
              <a:spcBef>
                <a:spcPts val="200"/>
              </a:spcBef>
            </a:pPr>
            <a:r>
              <a:rPr lang="en-US" sz="2000" b="1" dirty="0">
                <a:solidFill>
                  <a:srgbClr val="1B3667"/>
                </a:solidFill>
              </a:rPr>
              <a:t>IBR Closure</a:t>
            </a:r>
          </a:p>
          <a:p>
            <a:pPr algn="ctr">
              <a:spcBef>
                <a:spcPts val="300"/>
              </a:spcBef>
            </a:pPr>
            <a:r>
              <a:rPr lang="en-US" sz="1600" dirty="0">
                <a:solidFill>
                  <a:srgbClr val="1B3667"/>
                </a:solidFill>
              </a:rPr>
              <a:t>Capture actions, handle risks, and fold results into ongoing management.</a:t>
            </a:r>
          </a:p>
        </p:txBody>
      </p:sp>
    </p:spTree>
    <p:extLst>
      <p:ext uri="{BB962C8B-B14F-4D97-AF65-F5344CB8AC3E}">
        <p14:creationId xmlns:p14="http://schemas.microsoft.com/office/powerpoint/2010/main" val="241390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Setting the Stage: Preparation</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8</a:t>
            </a:fld>
            <a:endParaRPr lang="en-US" dirty="0"/>
          </a:p>
        </p:txBody>
      </p:sp>
      <p:sp>
        <p:nvSpPr>
          <p:cNvPr id="20" name="Banner 20"/>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Preparation is the foundation of a successful IBR — assemble the artifacts, then focus the review.</a:t>
            </a:r>
          </a:p>
        </p:txBody>
      </p:sp>
      <p:sp>
        <p:nvSpPr>
          <p:cNvPr id="21" name="Left Card 21"/>
          <p:cNvSpPr/>
          <p:nvPr/>
        </p:nvSpPr>
        <p:spPr>
          <a:xfrm>
            <a:off x="1097280" y="2340000"/>
            <a:ext cx="4880280" cy="290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pPr algn="ctr"/>
            <a:r>
              <a:rPr lang="en-US" sz="2000" b="1" dirty="0">
                <a:solidFill>
                  <a:srgbClr val="1B3667"/>
                </a:solidFill>
              </a:rPr>
              <a:t>Core baseline artifacts</a:t>
            </a:r>
          </a:p>
          <a:p>
            <a:pPr algn="ctr">
              <a:spcBef>
                <a:spcPts val="500"/>
              </a:spcBef>
            </a:pPr>
            <a:r>
              <a:rPr lang="en-US" sz="1600" dirty="0">
                <a:solidFill>
                  <a:srgbClr val="1B3667"/>
                </a:solidFill>
              </a:rPr>
              <a:t>PMB and time-phased Control Account Plans</a:t>
            </a:r>
          </a:p>
          <a:p>
            <a:pPr algn="ctr">
              <a:spcBef>
                <a:spcPts val="500"/>
              </a:spcBef>
            </a:pPr>
            <a:r>
              <a:rPr lang="en-US" sz="1600" dirty="0">
                <a:solidFill>
                  <a:srgbClr val="1B3667"/>
                </a:solidFill>
              </a:rPr>
              <a:t>Integrated Master Plan and Integrated Master Schedule (IMS)</a:t>
            </a:r>
          </a:p>
          <a:p>
            <a:pPr algn="ctr">
              <a:spcBef>
                <a:spcPts val="500"/>
              </a:spcBef>
            </a:pPr>
            <a:r>
              <a:rPr lang="en-US" sz="1600" dirty="0">
                <a:solidFill>
                  <a:srgbClr val="1B3667"/>
                </a:solidFill>
              </a:rPr>
              <a:t>Contract Work Breakdown Structure and dictionary</a:t>
            </a:r>
          </a:p>
          <a:p>
            <a:pPr algn="ctr">
              <a:spcBef>
                <a:spcPts val="500"/>
              </a:spcBef>
            </a:pPr>
            <a:r>
              <a:rPr lang="en-US" sz="1600" dirty="0">
                <a:solidFill>
                  <a:srgbClr val="1B3667"/>
                </a:solidFill>
              </a:rPr>
              <a:t>Responsibility Assignment Matrix (RAM)</a:t>
            </a:r>
          </a:p>
          <a:p>
            <a:pPr algn="ctr">
              <a:spcBef>
                <a:spcPts val="500"/>
              </a:spcBef>
            </a:pPr>
            <a:r>
              <a:rPr lang="en-US" sz="1600" dirty="0">
                <a:solidFill>
                  <a:srgbClr val="1B3667"/>
                </a:solidFill>
              </a:rPr>
              <a:t>Risk and Opportunity register</a:t>
            </a:r>
          </a:p>
          <a:p>
            <a:pPr algn="ctr">
              <a:spcBef>
                <a:spcPts val="500"/>
              </a:spcBef>
            </a:pPr>
            <a:r>
              <a:rPr lang="en-US" sz="1600" dirty="0">
                <a:solidFill>
                  <a:srgbClr val="1B3667"/>
                </a:solidFill>
              </a:rPr>
              <a:t>Quantifiable Backup Data (QBD)</a:t>
            </a:r>
          </a:p>
        </p:txBody>
      </p:sp>
      <p:sp>
        <p:nvSpPr>
          <p:cNvPr id="22" name="Right Card 22"/>
          <p:cNvSpPr/>
          <p:nvPr/>
        </p:nvSpPr>
        <p:spPr>
          <a:xfrm>
            <a:off x="6275400" y="2340000"/>
            <a:ext cx="4880280" cy="290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pPr algn="ctr"/>
            <a:r>
              <a:rPr lang="en-US" sz="2000" b="1" dirty="0">
                <a:solidFill>
                  <a:srgbClr val="1B3667"/>
                </a:solidFill>
              </a:rPr>
              <a:t>Where to focus the review</a:t>
            </a:r>
          </a:p>
          <a:p>
            <a:pPr algn="ctr">
              <a:spcBef>
                <a:spcPts val="500"/>
              </a:spcBef>
            </a:pPr>
            <a:r>
              <a:rPr lang="en-US" sz="1600" dirty="0">
                <a:solidFill>
                  <a:srgbClr val="1B3667"/>
                </a:solidFill>
              </a:rPr>
              <a:t>High-to-moderate technical risk</a:t>
            </a:r>
          </a:p>
          <a:p>
            <a:pPr algn="ctr">
              <a:spcBef>
                <a:spcPts val="500"/>
              </a:spcBef>
            </a:pPr>
            <a:r>
              <a:rPr lang="en-US" sz="1600" dirty="0">
                <a:solidFill>
                  <a:srgbClr val="1B3667"/>
                </a:solidFill>
              </a:rPr>
              <a:t>High dollar or labor-hour value</a:t>
            </a:r>
          </a:p>
          <a:p>
            <a:pPr algn="ctr">
              <a:spcBef>
                <a:spcPts val="500"/>
              </a:spcBef>
            </a:pPr>
            <a:r>
              <a:rPr lang="en-US" sz="1600" dirty="0">
                <a:solidFill>
                  <a:srgbClr val="1B3667"/>
                </a:solidFill>
              </a:rPr>
              <a:t>Tasks on the critical path</a:t>
            </a:r>
          </a:p>
          <a:p>
            <a:pPr algn="ctr">
              <a:spcBef>
                <a:spcPts val="500"/>
              </a:spcBef>
            </a:pPr>
            <a:r>
              <a:rPr lang="en-US" sz="1600" dirty="0">
                <a:solidFill>
                  <a:srgbClr val="1B3667"/>
                </a:solidFill>
              </a:rPr>
              <a:t>Work already flagged in the risk register</a:t>
            </a:r>
          </a:p>
        </p:txBody>
      </p:sp>
      <p:sp>
        <p:nvSpPr>
          <p:cNvPr id="25" name="Bottom Callout 25"/>
          <p:cNvSpPr/>
          <p:nvPr/>
        </p:nvSpPr>
        <p:spPr>
          <a:xfrm>
            <a:off x="1097280" y="5420000"/>
            <a:ext cx="10058400" cy="560000"/>
          </a:xfrm>
          <a:prstGeom prst="roundRect">
            <a:avLst>
              <a:gd name="adj" fmla="val 10000"/>
            </a:avLst>
          </a:prstGeom>
          <a:solidFill>
            <a:srgbClr val="1B3667"/>
          </a:solidFill>
          <a:ln>
            <a:noFill/>
          </a:ln>
        </p:spPr>
        <p:txBody>
          <a:bodyPr lIns="274320" rIns="274320" anchor="ctr"/>
          <a:lstStyle/>
          <a:p>
            <a:pPr algn="ctr"/>
            <a:r>
              <a:rPr lang="en-US" b="1" dirty="0">
                <a:solidFill>
                  <a:srgbClr val="FFFFFF"/>
                </a:solidFill>
              </a:rPr>
              <a:t>Target roughly 80% of PMB dollar or labor-hour value for on-site review.</a:t>
            </a:r>
          </a:p>
        </p:txBody>
      </p:sp>
    </p:spTree>
    <p:extLst>
      <p:ext uri="{BB962C8B-B14F-4D97-AF65-F5344CB8AC3E}">
        <p14:creationId xmlns:p14="http://schemas.microsoft.com/office/powerpoint/2010/main" val="2413902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The Readiness Check: Go / No-Go</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9</a:t>
            </a:fld>
            <a:endParaRPr lang="en-US" dirty="0"/>
          </a:p>
        </p:txBody>
      </p:sp>
      <p:sp>
        <p:nvSpPr>
          <p:cNvPr id="20" name="Banne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Readiness Checkpoint 2 supports one decision — a joint Go / No-Go to conduct the IBR.</a:t>
            </a:r>
          </a:p>
        </p:txBody>
      </p:sp>
      <p:sp>
        <p:nvSpPr>
          <p:cNvPr id="21" name="Left Card"/>
          <p:cNvSpPr/>
          <p:nvPr/>
        </p:nvSpPr>
        <p:spPr>
          <a:xfrm>
            <a:off x="1097280" y="2340000"/>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pPr algn="ctr"/>
            <a:r>
              <a:rPr lang="en-US" sz="2400" b="1" dirty="0">
                <a:solidFill>
                  <a:srgbClr val="1B3667"/>
                </a:solidFill>
              </a:rPr>
              <a:t>Entrance criteria — are we ready?</a:t>
            </a:r>
          </a:p>
          <a:p>
            <a:pPr algn="ctr">
              <a:spcBef>
                <a:spcPts val="600"/>
              </a:spcBef>
            </a:pPr>
            <a:r>
              <a:rPr lang="en-US" sz="2000" dirty="0">
                <a:solidFill>
                  <a:srgbClr val="1B3667"/>
                </a:solidFill>
              </a:rPr>
              <a:t>PMB and IMS completion dates are set</a:t>
            </a:r>
          </a:p>
          <a:p>
            <a:pPr algn="ctr">
              <a:spcBef>
                <a:spcPts val="600"/>
              </a:spcBef>
            </a:pPr>
            <a:r>
              <a:rPr lang="en-US" sz="2000" dirty="0">
                <a:solidFill>
                  <a:srgbClr val="1B3667"/>
                </a:solidFill>
              </a:rPr>
              <a:t>Data submittals and formats are specified</a:t>
            </a:r>
          </a:p>
          <a:p>
            <a:pPr algn="ctr">
              <a:spcBef>
                <a:spcPts val="600"/>
              </a:spcBef>
            </a:pPr>
            <a:r>
              <a:rPr lang="en-US" sz="2000" dirty="0">
                <a:solidFill>
                  <a:srgbClr val="1B3667"/>
                </a:solidFill>
              </a:rPr>
              <a:t>The detail-planning horizon is defined</a:t>
            </a:r>
          </a:p>
          <a:p>
            <a:pPr algn="ctr">
              <a:spcBef>
                <a:spcPts val="600"/>
              </a:spcBef>
            </a:pPr>
            <a:r>
              <a:rPr lang="en-US" sz="2000" dirty="0">
                <a:solidFill>
                  <a:srgbClr val="1B3667"/>
                </a:solidFill>
              </a:rPr>
              <a:t>Team training is complete</a:t>
            </a:r>
          </a:p>
          <a:p>
            <a:pPr algn="ctr">
              <a:spcBef>
                <a:spcPts val="600"/>
              </a:spcBef>
            </a:pPr>
            <a:r>
              <a:rPr lang="en-US" sz="2000" dirty="0">
                <a:solidFill>
                  <a:srgbClr val="1B3667"/>
                </a:solidFill>
              </a:rPr>
              <a:t>Initial risks and opportunities are identified and handled</a:t>
            </a:r>
          </a:p>
        </p:txBody>
      </p:sp>
      <p:sp>
        <p:nvSpPr>
          <p:cNvPr id="22" name="Right Card"/>
          <p:cNvSpPr/>
          <p:nvPr/>
        </p:nvSpPr>
        <p:spPr>
          <a:xfrm>
            <a:off x="6275400" y="2340000"/>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pPr algn="ctr"/>
            <a:r>
              <a:rPr lang="en-US" sz="2400" b="1" dirty="0">
                <a:solidFill>
                  <a:srgbClr val="1B3667"/>
                </a:solidFill>
              </a:rPr>
              <a:t>Exit criteria — did we succeed?</a:t>
            </a:r>
          </a:p>
          <a:p>
            <a:pPr algn="ctr">
              <a:spcBef>
                <a:spcPts val="600"/>
              </a:spcBef>
            </a:pPr>
            <a:r>
              <a:rPr lang="en-US" sz="2000" dirty="0">
                <a:solidFill>
                  <a:srgbClr val="1B3667"/>
                </a:solidFill>
              </a:rPr>
              <a:t>Risks and opportunities captured and handled</a:t>
            </a:r>
          </a:p>
          <a:p>
            <a:pPr algn="ctr">
              <a:spcBef>
                <a:spcPts val="600"/>
              </a:spcBef>
            </a:pPr>
            <a:r>
              <a:rPr lang="en-US" sz="2000" dirty="0">
                <a:solidFill>
                  <a:srgbClr val="1B3667"/>
                </a:solidFill>
              </a:rPr>
              <a:t>Actions, recommendations, and suggestions documented</a:t>
            </a:r>
          </a:p>
          <a:p>
            <a:pPr algn="ctr">
              <a:spcBef>
                <a:spcPts val="600"/>
              </a:spcBef>
            </a:pPr>
            <a:r>
              <a:rPr lang="en-US" sz="2000" dirty="0">
                <a:solidFill>
                  <a:srgbClr val="1B3667"/>
                </a:solidFill>
              </a:rPr>
              <a:t>Corrective-action plans developed and accepted</a:t>
            </a:r>
          </a:p>
          <a:p>
            <a:pPr algn="ctr">
              <a:spcBef>
                <a:spcPts val="600"/>
              </a:spcBef>
            </a:pPr>
            <a:r>
              <a:rPr lang="en-US" sz="2000" dirty="0">
                <a:solidFill>
                  <a:srgbClr val="1B3667"/>
                </a:solidFill>
              </a:rPr>
              <a:t>The out-brief has been conducted</a:t>
            </a:r>
          </a:p>
        </p:txBody>
      </p:sp>
    </p:spTree>
    <p:extLst>
      <p:ext uri="{BB962C8B-B14F-4D97-AF65-F5344CB8AC3E}">
        <p14:creationId xmlns:p14="http://schemas.microsoft.com/office/powerpoint/2010/main" val="2413902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Five Key Risk Areas</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10</a:t>
            </a:fld>
            <a:endParaRPr lang="en-US" dirty="0"/>
          </a:p>
        </p:txBody>
      </p:sp>
      <p:sp>
        <p:nvSpPr>
          <p:cNvPr id="20" name="Banner 20"/>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Every CAM discussion tests the baseline across five dimensions of risk.</a:t>
            </a:r>
          </a:p>
        </p:txBody>
      </p:sp>
      <p:sp>
        <p:nvSpPr>
          <p:cNvPr id="21" name="Card 21"/>
          <p:cNvSpPr/>
          <p:nvPr/>
        </p:nvSpPr>
        <p:spPr>
          <a:xfrm>
            <a:off x="1097280" y="3080000"/>
            <a:ext cx="1865376" cy="2400000"/>
          </a:xfrm>
          <a:prstGeom prst="roundRect">
            <a:avLst>
              <a:gd name="adj" fmla="val 5000"/>
            </a:avLst>
          </a:prstGeom>
          <a:solidFill>
            <a:srgbClr val="FFFFFF"/>
          </a:solidFill>
          <a:ln w="12700">
            <a:solidFill>
              <a:srgbClr val="00A1DD"/>
            </a:solidFill>
          </a:ln>
        </p:spPr>
        <p:txBody>
          <a:bodyPr lIns="91440" tIns="730000" rIns="91440" bIns="91440" anchor="t">
            <a:normAutofit/>
          </a:bodyPr>
          <a:lstStyle/>
          <a:p>
            <a:pPr algn="ctr"/>
            <a:r>
              <a:rPr lang="en-US" sz="2000" b="1" dirty="0">
                <a:solidFill>
                  <a:srgbClr val="00A1DD"/>
                </a:solidFill>
              </a:rPr>
              <a:t>Technical</a:t>
            </a:r>
          </a:p>
          <a:p>
            <a:pPr algn="ctr">
              <a:spcBef>
                <a:spcPts val="400"/>
              </a:spcBef>
            </a:pPr>
            <a:r>
              <a:rPr lang="en-US" sz="1600" dirty="0">
                <a:solidFill>
                  <a:srgbClr val="1B3667"/>
                </a:solidFill>
              </a:rPr>
              <a:t>Is the scope fully defined, decomposed, and achievable?</a:t>
            </a:r>
          </a:p>
        </p:txBody>
      </p:sp>
      <p:sp>
        <p:nvSpPr>
          <p:cNvPr id="22" name="Card 22"/>
          <p:cNvSpPr/>
          <p:nvPr/>
        </p:nvSpPr>
        <p:spPr>
          <a:xfrm>
            <a:off x="3145536" y="3080000"/>
            <a:ext cx="1865376" cy="2400000"/>
          </a:xfrm>
          <a:prstGeom prst="roundRect">
            <a:avLst>
              <a:gd name="adj" fmla="val 5000"/>
            </a:avLst>
          </a:prstGeom>
          <a:solidFill>
            <a:srgbClr val="FFFFFF"/>
          </a:solidFill>
          <a:ln w="12700">
            <a:solidFill>
              <a:srgbClr val="00A1DD"/>
            </a:solidFill>
          </a:ln>
        </p:spPr>
        <p:txBody>
          <a:bodyPr lIns="91440" tIns="730000" rIns="91440" bIns="91440" anchor="t">
            <a:normAutofit/>
          </a:bodyPr>
          <a:lstStyle/>
          <a:p>
            <a:pPr algn="ctr"/>
            <a:r>
              <a:rPr lang="en-US" sz="2000" b="1" dirty="0">
                <a:solidFill>
                  <a:srgbClr val="00A1DD"/>
                </a:solidFill>
              </a:rPr>
              <a:t>Schedule</a:t>
            </a:r>
          </a:p>
          <a:p>
            <a:pPr algn="ctr">
              <a:spcBef>
                <a:spcPts val="400"/>
              </a:spcBef>
            </a:pPr>
            <a:r>
              <a:rPr lang="en-US" sz="1600" dirty="0">
                <a:solidFill>
                  <a:srgbClr val="1B3667"/>
                </a:solidFill>
              </a:rPr>
              <a:t>Is the IMS logic sound, with a credible critical path?</a:t>
            </a:r>
          </a:p>
        </p:txBody>
      </p:sp>
      <p:sp>
        <p:nvSpPr>
          <p:cNvPr id="23" name="Card 23"/>
          <p:cNvSpPr/>
          <p:nvPr/>
        </p:nvSpPr>
        <p:spPr>
          <a:xfrm>
            <a:off x="5193792" y="3080000"/>
            <a:ext cx="1865376" cy="2400000"/>
          </a:xfrm>
          <a:prstGeom prst="roundRect">
            <a:avLst>
              <a:gd name="adj" fmla="val 5000"/>
            </a:avLst>
          </a:prstGeom>
          <a:solidFill>
            <a:srgbClr val="FFFFFF"/>
          </a:solidFill>
          <a:ln w="12700">
            <a:solidFill>
              <a:srgbClr val="00A1DD"/>
            </a:solidFill>
          </a:ln>
        </p:spPr>
        <p:txBody>
          <a:bodyPr lIns="91440" tIns="730000" rIns="91440" bIns="91440" anchor="t">
            <a:normAutofit/>
          </a:bodyPr>
          <a:lstStyle/>
          <a:p>
            <a:pPr algn="ctr"/>
            <a:r>
              <a:rPr lang="en-US" sz="2000" b="1" dirty="0">
                <a:solidFill>
                  <a:srgbClr val="00A1DD"/>
                </a:solidFill>
              </a:rPr>
              <a:t>Cost</a:t>
            </a:r>
          </a:p>
          <a:p>
            <a:pPr algn="ctr">
              <a:spcBef>
                <a:spcPts val="400"/>
              </a:spcBef>
            </a:pPr>
            <a:r>
              <a:rPr lang="en-US" sz="1600" dirty="0">
                <a:solidFill>
                  <a:srgbClr val="1B3667"/>
                </a:solidFill>
              </a:rPr>
              <a:t>Are budgets and estimates realistic and time-phased?</a:t>
            </a:r>
          </a:p>
        </p:txBody>
      </p:sp>
      <p:sp>
        <p:nvSpPr>
          <p:cNvPr id="24" name="Card 24"/>
          <p:cNvSpPr/>
          <p:nvPr/>
        </p:nvSpPr>
        <p:spPr>
          <a:xfrm>
            <a:off x="7242048" y="3080000"/>
            <a:ext cx="1865376" cy="2400000"/>
          </a:xfrm>
          <a:prstGeom prst="roundRect">
            <a:avLst>
              <a:gd name="adj" fmla="val 5000"/>
            </a:avLst>
          </a:prstGeom>
          <a:solidFill>
            <a:srgbClr val="FFFFFF"/>
          </a:solidFill>
          <a:ln w="12700">
            <a:solidFill>
              <a:srgbClr val="00A1DD"/>
            </a:solidFill>
          </a:ln>
        </p:spPr>
        <p:txBody>
          <a:bodyPr lIns="91440" tIns="730000" rIns="91440" bIns="91440" anchor="t">
            <a:normAutofit/>
          </a:bodyPr>
          <a:lstStyle/>
          <a:p>
            <a:pPr algn="ctr"/>
            <a:r>
              <a:rPr lang="en-US" sz="2000" b="1" dirty="0">
                <a:solidFill>
                  <a:srgbClr val="00A1DD"/>
                </a:solidFill>
              </a:rPr>
              <a:t>Resources</a:t>
            </a:r>
          </a:p>
          <a:p>
            <a:pPr algn="ctr">
              <a:spcBef>
                <a:spcPts val="400"/>
              </a:spcBef>
            </a:pPr>
            <a:r>
              <a:rPr lang="en-US" sz="1600" dirty="0">
                <a:solidFill>
                  <a:srgbClr val="1B3667"/>
                </a:solidFill>
              </a:rPr>
              <a:t>Are the right skills staffed at the right time?</a:t>
            </a:r>
          </a:p>
        </p:txBody>
      </p:sp>
      <p:sp>
        <p:nvSpPr>
          <p:cNvPr id="25" name="Card 25"/>
          <p:cNvSpPr/>
          <p:nvPr/>
        </p:nvSpPr>
        <p:spPr>
          <a:xfrm>
            <a:off x="9290304" y="3080000"/>
            <a:ext cx="1865376" cy="2400000"/>
          </a:xfrm>
          <a:prstGeom prst="roundRect">
            <a:avLst>
              <a:gd name="adj" fmla="val 5000"/>
            </a:avLst>
          </a:prstGeom>
          <a:solidFill>
            <a:srgbClr val="FFFFFF"/>
          </a:solidFill>
          <a:ln w="12700">
            <a:solidFill>
              <a:srgbClr val="00A1DD"/>
            </a:solidFill>
          </a:ln>
        </p:spPr>
        <p:txBody>
          <a:bodyPr lIns="91440" tIns="730000" rIns="91440" bIns="91440" anchor="t">
            <a:normAutofit/>
          </a:bodyPr>
          <a:lstStyle/>
          <a:p>
            <a:pPr algn="ctr"/>
            <a:r>
              <a:rPr lang="en-US" sz="2000" b="1" dirty="0">
                <a:solidFill>
                  <a:srgbClr val="00A1DD"/>
                </a:solidFill>
              </a:rPr>
              <a:t>Management</a:t>
            </a:r>
          </a:p>
          <a:p>
            <a:pPr algn="ctr">
              <a:spcBef>
                <a:spcPts val="400"/>
              </a:spcBef>
            </a:pPr>
            <a:r>
              <a:rPr lang="en-US" sz="1600" dirty="0">
                <a:solidFill>
                  <a:srgbClr val="1B3667"/>
                </a:solidFill>
              </a:rPr>
              <a:t>Are EVM processes and change control disciplined?</a:t>
            </a:r>
          </a:p>
        </p:txBody>
      </p:sp>
      <p:pic>
        <p:nvPicPr>
          <p:cNvPr id="31" name="Icon Technical"/>
          <p:cNvPicPr>
            <a:picLocks noChangeAspect="1"/>
          </p:cNvPicPr>
          <p:nvPr/>
        </p:nvPicPr>
        <p:blipFill>
          <a:blip r:embed="rId3"/>
          <a:stretch>
            <a:fillRect/>
          </a:stretch>
        </p:blipFill>
        <p:spPr>
          <a:xfrm>
            <a:off x="1799968" y="3260000"/>
            <a:ext cx="460000" cy="460000"/>
          </a:xfrm>
          <a:prstGeom prst="rect">
            <a:avLst/>
          </a:prstGeom>
        </p:spPr>
      </p:pic>
      <p:pic>
        <p:nvPicPr>
          <p:cNvPr id="32" name="Icon Schedule"/>
          <p:cNvPicPr>
            <a:picLocks noChangeAspect="1"/>
          </p:cNvPicPr>
          <p:nvPr/>
        </p:nvPicPr>
        <p:blipFill>
          <a:blip r:embed="rId4"/>
          <a:srcRect l="3800" r="3800"/>
          <a:stretch>
            <a:fillRect/>
          </a:stretch>
        </p:blipFill>
        <p:spPr>
          <a:xfrm>
            <a:off x="3848224" y="3260000"/>
            <a:ext cx="460000" cy="460000"/>
          </a:xfrm>
          <a:prstGeom prst="rect">
            <a:avLst/>
          </a:prstGeom>
        </p:spPr>
      </p:pic>
      <p:pic>
        <p:nvPicPr>
          <p:cNvPr id="33" name="Icon Cost"/>
          <p:cNvPicPr>
            <a:picLocks noChangeAspect="1"/>
          </p:cNvPicPr>
          <p:nvPr/>
        </p:nvPicPr>
        <p:blipFill>
          <a:blip r:embed="rId5"/>
          <a:stretch>
            <a:fillRect/>
          </a:stretch>
        </p:blipFill>
        <p:spPr>
          <a:xfrm>
            <a:off x="5899367" y="3260000"/>
            <a:ext cx="454225" cy="460000"/>
          </a:xfrm>
          <a:prstGeom prst="rect">
            <a:avLst/>
          </a:prstGeom>
        </p:spPr>
      </p:pic>
      <p:pic>
        <p:nvPicPr>
          <p:cNvPr id="34" name="Icon Resources"/>
          <p:cNvPicPr>
            <a:picLocks noChangeAspect="1"/>
          </p:cNvPicPr>
          <p:nvPr/>
        </p:nvPicPr>
        <p:blipFill>
          <a:blip r:embed="rId6"/>
          <a:srcRect l="12550" r="12550"/>
          <a:stretch>
            <a:fillRect/>
          </a:stretch>
        </p:blipFill>
        <p:spPr>
          <a:xfrm>
            <a:off x="7944736" y="3260000"/>
            <a:ext cx="460000" cy="460000"/>
          </a:xfrm>
          <a:prstGeom prst="rect">
            <a:avLst/>
          </a:prstGeom>
        </p:spPr>
      </p:pic>
      <p:pic>
        <p:nvPicPr>
          <p:cNvPr id="35" name="Icon Management"/>
          <p:cNvPicPr>
            <a:picLocks noChangeAspect="1"/>
          </p:cNvPicPr>
          <p:nvPr/>
        </p:nvPicPr>
        <p:blipFill>
          <a:blip r:embed="rId7"/>
          <a:srcRect t="15525" b="15525"/>
          <a:stretch>
            <a:fillRect/>
          </a:stretch>
        </p:blipFill>
        <p:spPr>
          <a:xfrm>
            <a:off x="9992992" y="3260000"/>
            <a:ext cx="460000" cy="460000"/>
          </a:xfrm>
          <a:prstGeom prst="rect">
            <a:avLst/>
          </a:prstGeom>
        </p:spPr>
      </p:pic>
    </p:spTree>
    <p:extLst>
      <p:ext uri="{BB962C8B-B14F-4D97-AF65-F5344CB8AC3E}">
        <p14:creationId xmlns:p14="http://schemas.microsoft.com/office/powerpoint/2010/main" val="2413902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Who’s On Stage: Roles</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11</a:t>
            </a:fld>
            <a:endParaRPr lang="en-US" dirty="0"/>
          </a:p>
        </p:txBody>
      </p:sp>
      <p:sp>
        <p:nvSpPr>
          <p:cNvPr id="20" name="Banner 20"/>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An IBR is a team performance — each role brings a distinct part of the baseline to the review.</a:t>
            </a:r>
          </a:p>
        </p:txBody>
      </p:sp>
      <p:sp>
        <p:nvSpPr>
          <p:cNvPr id="21" name="Card 21"/>
          <p:cNvSpPr/>
          <p:nvPr/>
        </p:nvSpPr>
        <p:spPr>
          <a:xfrm>
            <a:off x="1097280" y="2340000"/>
            <a:ext cx="1865376" cy="3380000"/>
          </a:xfrm>
          <a:prstGeom prst="roundRect">
            <a:avLst>
              <a:gd name="adj" fmla="val 5000"/>
            </a:avLst>
          </a:prstGeom>
          <a:solidFill>
            <a:srgbClr val="FFFFFF"/>
          </a:solidFill>
          <a:ln w="12700">
            <a:solidFill>
              <a:srgbClr val="00A1DD"/>
            </a:solidFill>
          </a:ln>
        </p:spPr>
        <p:txBody>
          <a:bodyPr lIns="91440" tIns="91440" rIns="91440" bIns="91440" anchor="t">
            <a:normAutofit/>
          </a:bodyPr>
          <a:lstStyle/>
          <a:p>
            <a:pPr algn="ctr"/>
            <a:r>
              <a:rPr lang="en-US" sz="2400" b="1" dirty="0">
                <a:solidFill>
                  <a:srgbClr val="1B3667"/>
                </a:solidFill>
              </a:rPr>
              <a:t>Program Manager</a:t>
            </a:r>
          </a:p>
          <a:p>
            <a:pPr algn="ctr">
              <a:spcBef>
                <a:spcPts val="400"/>
              </a:spcBef>
            </a:pPr>
            <a:r>
              <a:rPr lang="en-US" sz="1600" dirty="0">
                <a:solidFill>
                  <a:srgbClr val="1B3667"/>
                </a:solidFill>
              </a:rPr>
              <a:t>Sets strategy, owns the baseline, and manages risk and management reserve.</a:t>
            </a:r>
          </a:p>
        </p:txBody>
      </p:sp>
      <p:sp>
        <p:nvSpPr>
          <p:cNvPr id="22" name="Card 22"/>
          <p:cNvSpPr/>
          <p:nvPr/>
        </p:nvSpPr>
        <p:spPr>
          <a:xfrm>
            <a:off x="3145536" y="2340000"/>
            <a:ext cx="1865376" cy="3380000"/>
          </a:xfrm>
          <a:prstGeom prst="roundRect">
            <a:avLst>
              <a:gd name="adj" fmla="val 5000"/>
            </a:avLst>
          </a:prstGeom>
          <a:solidFill>
            <a:srgbClr val="FFFFFF"/>
          </a:solidFill>
          <a:ln w="12700">
            <a:solidFill>
              <a:srgbClr val="00A1DD"/>
            </a:solidFill>
          </a:ln>
        </p:spPr>
        <p:txBody>
          <a:bodyPr lIns="91440" tIns="91440" rIns="91440" bIns="91440" anchor="t">
            <a:normAutofit/>
          </a:bodyPr>
          <a:lstStyle/>
          <a:p>
            <a:pPr algn="ctr"/>
            <a:r>
              <a:rPr lang="en-US" sz="2400" b="1" dirty="0">
                <a:solidFill>
                  <a:srgbClr val="1B3667"/>
                </a:solidFill>
              </a:rPr>
              <a:t>Control Account Manager</a:t>
            </a:r>
          </a:p>
          <a:p>
            <a:pPr algn="ctr">
              <a:spcBef>
                <a:spcPts val="400"/>
              </a:spcBef>
            </a:pPr>
            <a:r>
              <a:rPr lang="en-US" sz="1600" dirty="0">
                <a:solidFill>
                  <a:srgbClr val="1B3667"/>
                </a:solidFill>
              </a:rPr>
              <a:t>Owns their control accounts and defends the plan, budget, and estimate.</a:t>
            </a:r>
          </a:p>
        </p:txBody>
      </p:sp>
      <p:sp>
        <p:nvSpPr>
          <p:cNvPr id="23" name="Card 23"/>
          <p:cNvSpPr/>
          <p:nvPr/>
        </p:nvSpPr>
        <p:spPr>
          <a:xfrm>
            <a:off x="5193792" y="2340000"/>
            <a:ext cx="1865376" cy="3380000"/>
          </a:xfrm>
          <a:prstGeom prst="roundRect">
            <a:avLst>
              <a:gd name="adj" fmla="val 5000"/>
            </a:avLst>
          </a:prstGeom>
          <a:solidFill>
            <a:srgbClr val="FFFFFF"/>
          </a:solidFill>
          <a:ln w="12700">
            <a:solidFill>
              <a:srgbClr val="00A1DD"/>
            </a:solidFill>
          </a:ln>
        </p:spPr>
        <p:txBody>
          <a:bodyPr lIns="91440" tIns="91440" rIns="91440" bIns="91440" anchor="t">
            <a:normAutofit/>
          </a:bodyPr>
          <a:lstStyle/>
          <a:p>
            <a:pPr algn="ctr"/>
            <a:r>
              <a:rPr lang="en-US" sz="2400" b="1" dirty="0">
                <a:solidFill>
                  <a:srgbClr val="1B3667"/>
                </a:solidFill>
              </a:rPr>
              <a:t>Scheduler / Planner</a:t>
            </a:r>
          </a:p>
          <a:p>
            <a:pPr algn="ctr">
              <a:spcBef>
                <a:spcPts val="400"/>
              </a:spcBef>
            </a:pPr>
            <a:r>
              <a:rPr lang="en-US" sz="1600" dirty="0">
                <a:solidFill>
                  <a:srgbClr val="1B3667"/>
                </a:solidFill>
              </a:rPr>
              <a:t>Maintains the IMS, critical path, and schedule risk assessments.</a:t>
            </a:r>
          </a:p>
        </p:txBody>
      </p:sp>
      <p:sp>
        <p:nvSpPr>
          <p:cNvPr id="24" name="Card 24"/>
          <p:cNvSpPr/>
          <p:nvPr/>
        </p:nvSpPr>
        <p:spPr>
          <a:xfrm>
            <a:off x="7242048" y="2340000"/>
            <a:ext cx="1865376" cy="3380000"/>
          </a:xfrm>
          <a:prstGeom prst="roundRect">
            <a:avLst>
              <a:gd name="adj" fmla="val 5000"/>
            </a:avLst>
          </a:prstGeom>
          <a:solidFill>
            <a:srgbClr val="FFFFFF"/>
          </a:solidFill>
          <a:ln w="12700">
            <a:solidFill>
              <a:srgbClr val="00A1DD"/>
            </a:solidFill>
          </a:ln>
        </p:spPr>
        <p:txBody>
          <a:bodyPr lIns="91440" tIns="91440" rIns="91440" bIns="91440" anchor="t">
            <a:normAutofit/>
          </a:bodyPr>
          <a:lstStyle/>
          <a:p>
            <a:pPr algn="ctr"/>
            <a:r>
              <a:rPr lang="en-US" sz="2400" b="1" dirty="0">
                <a:solidFill>
                  <a:srgbClr val="1B3667"/>
                </a:solidFill>
              </a:rPr>
              <a:t>Cost Analyst</a:t>
            </a:r>
          </a:p>
          <a:p>
            <a:pPr algn="ctr">
              <a:spcBef>
                <a:spcPts val="400"/>
              </a:spcBef>
            </a:pPr>
            <a:r>
              <a:rPr lang="en-US" sz="1600" dirty="0">
                <a:solidFill>
                  <a:srgbClr val="1B3667"/>
                </a:solidFill>
              </a:rPr>
              <a:t>Integrates cost and schedule and analyzes variances at completion.</a:t>
            </a:r>
          </a:p>
        </p:txBody>
      </p:sp>
      <p:sp>
        <p:nvSpPr>
          <p:cNvPr id="25" name="Card 25"/>
          <p:cNvSpPr/>
          <p:nvPr/>
        </p:nvSpPr>
        <p:spPr>
          <a:xfrm>
            <a:off x="9290304" y="2340000"/>
            <a:ext cx="1865376" cy="3380000"/>
          </a:xfrm>
          <a:prstGeom prst="roundRect">
            <a:avLst>
              <a:gd name="adj" fmla="val 5000"/>
            </a:avLst>
          </a:prstGeom>
          <a:solidFill>
            <a:srgbClr val="FFFFFF"/>
          </a:solidFill>
          <a:ln w="12700">
            <a:solidFill>
              <a:srgbClr val="00A1DD"/>
            </a:solidFill>
          </a:ln>
        </p:spPr>
        <p:txBody>
          <a:bodyPr lIns="91440" tIns="91440" rIns="91440" bIns="91440" anchor="t">
            <a:normAutofit/>
          </a:bodyPr>
          <a:lstStyle/>
          <a:p>
            <a:pPr algn="ctr"/>
            <a:r>
              <a:rPr lang="en-US" sz="2400" b="1" dirty="0">
                <a:solidFill>
                  <a:srgbClr val="1B3667"/>
                </a:solidFill>
              </a:rPr>
              <a:t>Government Counterpart</a:t>
            </a:r>
          </a:p>
          <a:p>
            <a:pPr algn="ctr">
              <a:spcBef>
                <a:spcPts val="400"/>
              </a:spcBef>
            </a:pPr>
            <a:r>
              <a:rPr lang="en-US" sz="1600" dirty="0">
                <a:solidFill>
                  <a:srgbClr val="1B3667"/>
                </a:solidFill>
              </a:rPr>
              <a:t>Confirms scope and funding and builds mutual understanding.</a:t>
            </a:r>
          </a:p>
        </p:txBody>
      </p:sp>
    </p:spTree>
    <p:extLst>
      <p:ext uri="{BB962C8B-B14F-4D97-AF65-F5344CB8AC3E}">
        <p14:creationId xmlns:p14="http://schemas.microsoft.com/office/powerpoint/2010/main" val="2413902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The CAM Discussion</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12</a:t>
            </a:fld>
            <a:endParaRPr lang="en-US" dirty="0"/>
          </a:p>
        </p:txBody>
      </p:sp>
      <p:sp>
        <p:nvSpPr>
          <p:cNvPr id="20" name="Banner 20"/>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The CAM discussion is the heart of the IBR — a structured conversation, not an interrogation.</a:t>
            </a:r>
          </a:p>
        </p:txBody>
      </p:sp>
      <p:sp>
        <p:nvSpPr>
          <p:cNvPr id="21" name="Card Left 21"/>
          <p:cNvSpPr/>
          <p:nvPr/>
        </p:nvSpPr>
        <p:spPr>
          <a:xfrm>
            <a:off x="1097280" y="2318568"/>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r>
              <a:rPr lang="en-US" b="1" dirty="0">
                <a:solidFill>
                  <a:srgbClr val="1B3667"/>
                </a:solidFill>
              </a:rPr>
              <a:t>How it works</a:t>
            </a:r>
          </a:p>
          <a:p>
            <a:pPr>
              <a:spcBef>
                <a:spcPts val="500"/>
              </a:spcBef>
            </a:pPr>
            <a:r>
              <a:rPr lang="en-US" sz="1600" dirty="0">
                <a:solidFill>
                  <a:srgbClr val="1B3667"/>
                </a:solidFill>
              </a:rPr>
              <a:t>Reviewers walk a CAM through their control account to test whether the plan is real, resourced, and truly understood.</a:t>
            </a:r>
          </a:p>
          <a:p>
            <a:pPr>
              <a:spcBef>
                <a:spcPts val="500"/>
              </a:spcBef>
            </a:pPr>
            <a:r>
              <a:rPr lang="en-US" sz="1600" dirty="0">
                <a:solidFill>
                  <a:srgbClr val="1B3667"/>
                </a:solidFill>
              </a:rPr>
              <a:t>The tone is collaborative — the aim is shared confidence in the baseline, </a:t>
            </a:r>
            <a:r>
              <a:rPr lang="en-US" sz="1600" b="1" dirty="0">
                <a:solidFill>
                  <a:srgbClr val="1B3667"/>
                </a:solidFill>
              </a:rPr>
              <a:t>not</a:t>
            </a:r>
            <a:r>
              <a:rPr lang="en-US" sz="1600" dirty="0">
                <a:solidFill>
                  <a:srgbClr val="1B3667"/>
                </a:solidFill>
              </a:rPr>
              <a:t> a gotcha!</a:t>
            </a:r>
          </a:p>
          <a:p>
            <a:pPr>
              <a:spcBef>
                <a:spcPts val="500"/>
              </a:spcBef>
            </a:pPr>
            <a:r>
              <a:rPr lang="en-US" sz="1600" dirty="0">
                <a:solidFill>
                  <a:srgbClr val="1B3667"/>
                </a:solidFill>
              </a:rPr>
              <a:t>Focus falls on high-risk, high-value, and critical-path accounts.</a:t>
            </a:r>
          </a:p>
        </p:txBody>
      </p:sp>
      <p:sp>
        <p:nvSpPr>
          <p:cNvPr id="22" name="Card Right 22"/>
          <p:cNvSpPr/>
          <p:nvPr/>
        </p:nvSpPr>
        <p:spPr>
          <a:xfrm>
            <a:off x="6275400" y="2318568"/>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r>
              <a:rPr lang="en-US" b="1" dirty="0">
                <a:solidFill>
                  <a:srgbClr val="1B3667"/>
                </a:solidFill>
              </a:rPr>
              <a:t>Typical Questions</a:t>
            </a:r>
          </a:p>
          <a:p>
            <a:pPr>
              <a:spcBef>
                <a:spcPts val="500"/>
              </a:spcBef>
            </a:pPr>
            <a:r>
              <a:rPr lang="en-US" sz="1600" dirty="0">
                <a:solidFill>
                  <a:srgbClr val="1B3667"/>
                </a:solidFill>
              </a:rPr>
              <a:t>Walk me through the scope of this control account.</a:t>
            </a:r>
          </a:p>
          <a:p>
            <a:pPr>
              <a:spcBef>
                <a:spcPts val="500"/>
              </a:spcBef>
            </a:pPr>
            <a:r>
              <a:rPr lang="en-US" sz="1600" dirty="0">
                <a:solidFill>
                  <a:srgbClr val="1B3667"/>
                </a:solidFill>
              </a:rPr>
              <a:t>How did you build the budget and estimate to complete?</a:t>
            </a:r>
          </a:p>
          <a:p>
            <a:pPr>
              <a:spcBef>
                <a:spcPts val="500"/>
              </a:spcBef>
            </a:pPr>
            <a:r>
              <a:rPr lang="en-US" sz="1600" dirty="0">
                <a:solidFill>
                  <a:srgbClr val="1B3667"/>
                </a:solidFill>
              </a:rPr>
              <a:t>What drives the sequence and duration of this work?</a:t>
            </a:r>
          </a:p>
          <a:p>
            <a:pPr>
              <a:spcBef>
                <a:spcPts val="500"/>
              </a:spcBef>
            </a:pPr>
            <a:r>
              <a:rPr lang="en-US" sz="1600" dirty="0">
                <a:solidFill>
                  <a:srgbClr val="1B3667"/>
                </a:solidFill>
              </a:rPr>
              <a:t>Which risks worry you most — and what is your mitigation?</a:t>
            </a:r>
          </a:p>
          <a:p>
            <a:pPr>
              <a:spcBef>
                <a:spcPts val="500"/>
              </a:spcBef>
            </a:pPr>
            <a:r>
              <a:rPr lang="en-US" sz="1600" dirty="0">
                <a:solidFill>
                  <a:srgbClr val="1B3667"/>
                </a:solidFill>
              </a:rPr>
              <a:t>How will you measure and earn performance objectively?</a:t>
            </a:r>
          </a:p>
        </p:txBody>
      </p:sp>
    </p:spTree>
    <p:extLst>
      <p:ext uri="{BB962C8B-B14F-4D97-AF65-F5344CB8AC3E}">
        <p14:creationId xmlns:p14="http://schemas.microsoft.com/office/powerpoint/2010/main" val="241390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DE3C-D80D-A7B6-3D09-A7AB4320DF96}"/>
              </a:ext>
            </a:extLst>
          </p:cNvPr>
          <p:cNvSpPr>
            <a:spLocks noGrp="1"/>
          </p:cNvSpPr>
          <p:nvPr>
            <p:ph type="ctrTitle"/>
          </p:nvPr>
        </p:nvSpPr>
        <p:spPr>
          <a:xfrm>
            <a:off x="1097280" y="758952"/>
            <a:ext cx="10058400" cy="3566160"/>
          </a:xfrm>
        </p:spPr>
        <p:txBody>
          <a:bodyPr anchor="b">
            <a:normAutofit/>
          </a:bodyPr>
          <a:lstStyle/>
          <a:p>
            <a:r>
              <a:rPr lang="en-US" dirty="0"/>
              <a:t>Mock IBR</a:t>
            </a:r>
          </a:p>
        </p:txBody>
      </p:sp>
      <p:sp>
        <p:nvSpPr>
          <p:cNvPr id="4" name="Footer Placeholder 3">
            <a:extLst>
              <a:ext uri="{FF2B5EF4-FFF2-40B4-BE49-F238E27FC236}">
                <a16:creationId xmlns:a16="http://schemas.microsoft.com/office/drawing/2014/main" id="{0AE5CF83-A2B8-6A5D-EBD0-502C1427946F}"/>
              </a:ext>
            </a:extLst>
          </p:cNvPr>
          <p:cNvSpPr>
            <a:spLocks noGrp="1"/>
          </p:cNvSpPr>
          <p:nvPr>
            <p:ph type="ftr" sz="quarter" idx="11"/>
          </p:nvPr>
        </p:nvSpPr>
        <p:spPr>
          <a:xfrm>
            <a:off x="1097280" y="6443794"/>
            <a:ext cx="4822804" cy="365125"/>
          </a:xfrm>
        </p:spPr>
        <p:txBody>
          <a:bodyPr anchor="ctr">
            <a:normAutofit/>
          </a:bodyPr>
          <a:lstStyle/>
          <a:p>
            <a:pPr>
              <a:spcAft>
                <a:spcPts val="600"/>
              </a:spcAft>
            </a:pPr>
            <a:r>
              <a:rPr lang="en-US" dirty="0"/>
              <a:t>CLEARPLAN PROPRIETARY</a:t>
            </a:r>
          </a:p>
        </p:txBody>
      </p:sp>
      <p:sp>
        <p:nvSpPr>
          <p:cNvPr id="5" name="Slide Number Placeholder 4">
            <a:extLst>
              <a:ext uri="{FF2B5EF4-FFF2-40B4-BE49-F238E27FC236}">
                <a16:creationId xmlns:a16="http://schemas.microsoft.com/office/drawing/2014/main" id="{81E04C25-EA95-1144-03BD-2271979DD7EA}"/>
              </a:ext>
            </a:extLst>
          </p:cNvPr>
          <p:cNvSpPr>
            <a:spLocks noGrp="1"/>
          </p:cNvSpPr>
          <p:nvPr>
            <p:ph type="sldNum" sz="quarter" idx="12"/>
          </p:nvPr>
        </p:nvSpPr>
        <p:spPr>
          <a:xfrm>
            <a:off x="9900458" y="6459785"/>
            <a:ext cx="1312025" cy="365125"/>
          </a:xfrm>
        </p:spPr>
        <p:txBody>
          <a:bodyPr anchor="ctr">
            <a:normAutofit/>
          </a:bodyPr>
          <a:lstStyle/>
          <a:p>
            <a:pPr>
              <a:spcAft>
                <a:spcPts val="600"/>
              </a:spcAft>
            </a:pPr>
            <a:fld id="{A2757D1C-46AB-4AB6-B402-2059F1530A2D}" type="slidenum">
              <a:rPr lang="en-US" smtClean="0"/>
              <a:pPr>
                <a:spcAft>
                  <a:spcPts val="600"/>
                </a:spcAft>
              </a:pPr>
              <a:t>13</a:t>
            </a:fld>
            <a:endParaRPr lang="en-US" dirty="0"/>
          </a:p>
        </p:txBody>
      </p:sp>
    </p:spTree>
    <p:extLst>
      <p:ext uri="{BB962C8B-B14F-4D97-AF65-F5344CB8AC3E}">
        <p14:creationId xmlns:p14="http://schemas.microsoft.com/office/powerpoint/2010/main" val="1883892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D499A-AE6C-CF13-C8D5-325774A5AF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C0B91-92FD-C569-D71C-343C3DE83922}"/>
              </a:ext>
            </a:extLst>
          </p:cNvPr>
          <p:cNvSpPr>
            <a:spLocks noGrp="1"/>
          </p:cNvSpPr>
          <p:nvPr>
            <p:ph type="title"/>
          </p:nvPr>
        </p:nvSpPr>
        <p:spPr/>
        <p:txBody>
          <a:bodyPr/>
          <a:lstStyle/>
          <a:p>
            <a:r>
              <a:rPr lang="en-US" dirty="0"/>
              <a:t>The CAM Discussion: Question 1</a:t>
            </a:r>
          </a:p>
        </p:txBody>
      </p:sp>
      <p:sp>
        <p:nvSpPr>
          <p:cNvPr id="4" name="Footer Placeholder 3">
            <a:extLst>
              <a:ext uri="{FF2B5EF4-FFF2-40B4-BE49-F238E27FC236}">
                <a16:creationId xmlns:a16="http://schemas.microsoft.com/office/drawing/2014/main" id="{734C8E72-2F8C-77A1-F644-7A714D566B68}"/>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A46F16B7-AF8F-2685-BED0-16831815B9FF}"/>
              </a:ext>
            </a:extLst>
          </p:cNvPr>
          <p:cNvSpPr>
            <a:spLocks noGrp="1"/>
          </p:cNvSpPr>
          <p:nvPr>
            <p:ph type="sldNum" sz="quarter" idx="12"/>
          </p:nvPr>
        </p:nvSpPr>
        <p:spPr/>
        <p:txBody>
          <a:bodyPr/>
          <a:lstStyle/>
          <a:p>
            <a:fld id="{A2757D1C-46AB-4AB6-B402-2059F1530A2D}" type="slidenum">
              <a:rPr lang="en-US" smtClean="0"/>
              <a:t>14</a:t>
            </a:fld>
            <a:endParaRPr lang="en-US" dirty="0"/>
          </a:p>
        </p:txBody>
      </p:sp>
      <p:sp>
        <p:nvSpPr>
          <p:cNvPr id="20" name="Banner 20">
            <a:extLst>
              <a:ext uri="{FF2B5EF4-FFF2-40B4-BE49-F238E27FC236}">
                <a16:creationId xmlns:a16="http://schemas.microsoft.com/office/drawing/2014/main" id="{62291EA7-962D-F49E-FD5C-7FF8751B6F1B}"/>
              </a:ext>
            </a:extLst>
          </p:cNvP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Lets talk scope</a:t>
            </a:r>
          </a:p>
        </p:txBody>
      </p:sp>
      <p:sp>
        <p:nvSpPr>
          <p:cNvPr id="21" name="Card Left 21">
            <a:extLst>
              <a:ext uri="{FF2B5EF4-FFF2-40B4-BE49-F238E27FC236}">
                <a16:creationId xmlns:a16="http://schemas.microsoft.com/office/drawing/2014/main" id="{08D27704-AD73-AF88-8426-E1111B0AD3E5}"/>
              </a:ext>
            </a:extLst>
          </p:cNvPr>
          <p:cNvSpPr/>
          <p:nvPr/>
        </p:nvSpPr>
        <p:spPr>
          <a:xfrm>
            <a:off x="1097280" y="2340000"/>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r>
              <a:rPr lang="en-US" sz="1600" b="1" dirty="0"/>
              <a:t>Question</a:t>
            </a:r>
          </a:p>
          <a:p>
            <a:pPr>
              <a:spcBef>
                <a:spcPts val="500"/>
              </a:spcBef>
            </a:pPr>
            <a:r>
              <a:rPr lang="en-US" sz="2000" dirty="0"/>
              <a:t>How do you ensure all of your scope of work is covered and effective internal control is maintained within the Work Breakdown Structure (WBS) for your Control Accounts (CAs)?   </a:t>
            </a:r>
          </a:p>
          <a:p>
            <a:pPr>
              <a:spcBef>
                <a:spcPts val="500"/>
              </a:spcBef>
            </a:pPr>
            <a:endParaRPr lang="en-US" sz="1400" dirty="0">
              <a:solidFill>
                <a:srgbClr val="1B3667"/>
              </a:solidFill>
            </a:endParaRPr>
          </a:p>
        </p:txBody>
      </p:sp>
      <p:sp>
        <p:nvSpPr>
          <p:cNvPr id="22" name="Card Right 22">
            <a:extLst>
              <a:ext uri="{FF2B5EF4-FFF2-40B4-BE49-F238E27FC236}">
                <a16:creationId xmlns:a16="http://schemas.microsoft.com/office/drawing/2014/main" id="{8E9D938E-6134-1DE9-2407-421699E69C1F}"/>
              </a:ext>
            </a:extLst>
          </p:cNvPr>
          <p:cNvSpPr/>
          <p:nvPr/>
        </p:nvSpPr>
        <p:spPr>
          <a:xfrm>
            <a:off x="6275400" y="2340000"/>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r>
              <a:rPr lang="en-US" sz="1600" b="1" dirty="0"/>
              <a:t>Note on the Response</a:t>
            </a:r>
          </a:p>
          <a:p>
            <a:pPr marL="457200" marR="0">
              <a:buNone/>
            </a:pPr>
            <a:r>
              <a:rPr lang="en-US" sz="1400" i="1" dirty="0">
                <a:effectLst/>
                <a:latin typeface="Times New Roman" panose="02020603050405020304" pitchFamily="18" charset="0"/>
                <a:ea typeface="Arial" panose="020B0604020202020204" pitchFamily="34" charset="0"/>
              </a:rPr>
              <a:t>This question is designed to ensure nothing in the contract SOW is left unplanned. At the program level, all paragraph numbers from the SOW should be present in the WBS Dictionary and all items in the dictionary should be traceable to a SOW paragraph. CAMs need to navigate to the contract Statement of Work (SOW) and highlight what work is done in their WBS. Show the Work Breakdown Structure (WBS) dictionary and trace the SOW paragraphs to your WBS.</a:t>
            </a:r>
            <a:endParaRPr lang="en-US" sz="1200" dirty="0">
              <a:effectLst/>
              <a:latin typeface="Arial" panose="020B0604020202020204" pitchFamily="34" charset="0"/>
              <a:ea typeface="Arial" panose="020B0604020202020204" pitchFamily="34" charset="0"/>
            </a:endParaRPr>
          </a:p>
          <a:p>
            <a:pPr marL="457200" marR="0">
              <a:buNone/>
            </a:pPr>
            <a:r>
              <a:rPr lang="en-US" sz="1400" dirty="0">
                <a:effectLst/>
                <a:latin typeface="Times New Roman" panose="02020603050405020304" pitchFamily="18" charset="0"/>
                <a:ea typeface="Arial" panose="020B0604020202020204" pitchFamily="34" charset="0"/>
              </a:rPr>
              <a:t> </a:t>
            </a:r>
            <a:endParaRPr lang="en-US" sz="1200" dirty="0">
              <a:effectLst/>
              <a:latin typeface="Arial" panose="020B0604020202020204" pitchFamily="34" charset="0"/>
              <a:ea typeface="Arial" panose="020B0604020202020204" pitchFamily="34" charset="0"/>
            </a:endParaRPr>
          </a:p>
          <a:p>
            <a:pPr marL="457200" marR="0">
              <a:buNone/>
            </a:pPr>
            <a:r>
              <a:rPr lang="en-US" sz="1400" dirty="0">
                <a:effectLst/>
                <a:latin typeface="Times New Roman" panose="02020603050405020304" pitchFamily="18" charset="0"/>
                <a:ea typeface="Arial" panose="020B0604020202020204" pitchFamily="34" charset="0"/>
              </a:rPr>
              <a:t>Artifacts: </a:t>
            </a:r>
            <a:endParaRPr lang="en-US" sz="1200" dirty="0">
              <a:effectLst/>
              <a:latin typeface="Arial" panose="020B0604020202020204" pitchFamily="34" charset="0"/>
              <a:ea typeface="Arial" panose="020B0604020202020204" pitchFamily="34" charset="0"/>
            </a:endParaRPr>
          </a:p>
          <a:p>
            <a:pPr marL="457200" marR="0">
              <a:buNone/>
            </a:pPr>
            <a:r>
              <a:rPr lang="en-US" sz="1400" dirty="0">
                <a:effectLst/>
                <a:latin typeface="Times New Roman" panose="02020603050405020304" pitchFamily="18" charset="0"/>
                <a:ea typeface="Arial" panose="020B0604020202020204" pitchFamily="34" charset="0"/>
              </a:rPr>
              <a:t>Statement of Work (SOW)</a:t>
            </a:r>
            <a:endParaRPr lang="en-US" sz="1200" dirty="0">
              <a:effectLst/>
              <a:latin typeface="Arial" panose="020B0604020202020204" pitchFamily="34" charset="0"/>
              <a:ea typeface="Arial" panose="020B0604020202020204" pitchFamily="34" charset="0"/>
            </a:endParaRPr>
          </a:p>
          <a:p>
            <a:pPr marL="457200" marR="0">
              <a:buNone/>
            </a:pPr>
            <a:r>
              <a:rPr lang="en-US" sz="1400" dirty="0">
                <a:effectLst/>
                <a:latin typeface="Times New Roman" panose="02020603050405020304" pitchFamily="18" charset="0"/>
                <a:ea typeface="Arial" panose="020B0604020202020204" pitchFamily="34" charset="0"/>
              </a:rPr>
              <a:t>Work Breakdown Structure (WBS) dictionary</a:t>
            </a:r>
            <a:endParaRPr lang="en-US" sz="1200" dirty="0">
              <a:effectLst/>
              <a:latin typeface="Arial" panose="020B0604020202020204" pitchFamily="34" charset="0"/>
              <a:ea typeface="Arial" panose="020B0604020202020204" pitchFamily="34" charset="0"/>
            </a:endParaRPr>
          </a:p>
          <a:p>
            <a:pPr>
              <a:spcBef>
                <a:spcPts val="500"/>
              </a:spcBef>
            </a:pPr>
            <a:endParaRPr lang="en-US" sz="1400" dirty="0">
              <a:solidFill>
                <a:srgbClr val="1B3667"/>
              </a:solidFill>
            </a:endParaRPr>
          </a:p>
        </p:txBody>
      </p:sp>
    </p:spTree>
    <p:extLst>
      <p:ext uri="{BB962C8B-B14F-4D97-AF65-F5344CB8AC3E}">
        <p14:creationId xmlns:p14="http://schemas.microsoft.com/office/powerpoint/2010/main" val="4053605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BAE0443-0A49-9E02-9838-6D461DF73EB6}"/>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F55CAF51-3C60-5773-3F0A-DE70D13D4ECC}"/>
              </a:ext>
            </a:extLst>
          </p:cNvPr>
          <p:cNvSpPr>
            <a:spLocks noGrp="1"/>
          </p:cNvSpPr>
          <p:nvPr>
            <p:ph type="sldNum" sz="quarter" idx="12"/>
          </p:nvPr>
        </p:nvSpPr>
        <p:spPr/>
        <p:txBody>
          <a:bodyPr/>
          <a:lstStyle/>
          <a:p>
            <a:fld id="{A2757D1C-46AB-4AB6-B402-2059F1530A2D}" type="slidenum">
              <a:rPr lang="en-US" smtClean="0"/>
              <a:t>15</a:t>
            </a:fld>
            <a:endParaRPr lang="en-US" dirty="0"/>
          </a:p>
        </p:txBody>
      </p:sp>
      <p:pic>
        <p:nvPicPr>
          <p:cNvPr id="9" name="Picture 8" descr="Shape&#10;&#10;Description automatically generated">
            <a:extLst>
              <a:ext uri="{FF2B5EF4-FFF2-40B4-BE49-F238E27FC236}">
                <a16:creationId xmlns:a16="http://schemas.microsoft.com/office/drawing/2014/main" id="{EB519CF4-A79C-E6B6-FBD6-F4FBEBF2B5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pic>
        <p:nvPicPr>
          <p:cNvPr id="7" name="Content Placeholder 6">
            <a:extLst>
              <a:ext uri="{FF2B5EF4-FFF2-40B4-BE49-F238E27FC236}">
                <a16:creationId xmlns:a16="http://schemas.microsoft.com/office/drawing/2014/main" id="{9A2C5D92-0E46-9558-E815-35385BCC0558}"/>
              </a:ext>
            </a:extLst>
          </p:cNvPr>
          <p:cNvPicPr>
            <a:picLocks noGrp="1" noChangeAspect="1"/>
          </p:cNvPicPr>
          <p:nvPr>
            <p:ph idx="1"/>
          </p:nvPr>
        </p:nvPicPr>
        <p:blipFill>
          <a:blip r:embed="rId4"/>
          <a:stretch>
            <a:fillRect/>
          </a:stretch>
        </p:blipFill>
        <p:spPr>
          <a:xfrm>
            <a:off x="947472" y="0"/>
            <a:ext cx="10297055" cy="6858000"/>
          </a:xfrm>
          <a:prstGeom prst="rect">
            <a:avLst/>
          </a:prstGeom>
        </p:spPr>
      </p:pic>
      <p:pic>
        <p:nvPicPr>
          <p:cNvPr id="13" name="Picture 12" descr="Shape&#10;&#10;Description automatically generated">
            <a:extLst>
              <a:ext uri="{FF2B5EF4-FFF2-40B4-BE49-F238E27FC236}">
                <a16:creationId xmlns:a16="http://schemas.microsoft.com/office/drawing/2014/main" id="{33A42990-0FBD-0C84-03BE-E0AEBFFB4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
        <p:nvSpPr>
          <p:cNvPr id="15" name="Slide Number Placeholder 8">
            <a:extLst>
              <a:ext uri="{FF2B5EF4-FFF2-40B4-BE49-F238E27FC236}">
                <a16:creationId xmlns:a16="http://schemas.microsoft.com/office/drawing/2014/main" id="{D1497FD1-0DB7-5FBB-19DC-0AA6FB6588F2}"/>
              </a:ext>
            </a:extLst>
          </p:cNvPr>
          <p:cNvSpPr txBox="1">
            <a:spLocks/>
          </p:cNvSpPr>
          <p:nvPr/>
        </p:nvSpPr>
        <p:spPr>
          <a:xfrm>
            <a:off x="9910103" y="6426695"/>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757D1C-46AB-4AB6-B402-2059F1530A2D}" type="slidenum">
              <a:rPr lang="en-US" smtClean="0"/>
              <a:pPr/>
              <a:t>15</a:t>
            </a:fld>
            <a:endParaRPr lang="en-US" dirty="0"/>
          </a:p>
        </p:txBody>
      </p:sp>
    </p:spTree>
    <p:extLst>
      <p:ext uri="{BB962C8B-B14F-4D97-AF65-F5344CB8AC3E}">
        <p14:creationId xmlns:p14="http://schemas.microsoft.com/office/powerpoint/2010/main" val="400917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AE7CB-C17C-F86B-B436-26F7C7F446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5CFF13-EB42-6947-60E8-2540F5CC6F42}"/>
              </a:ext>
            </a:extLst>
          </p:cNvPr>
          <p:cNvSpPr>
            <a:spLocks noGrp="1"/>
          </p:cNvSpPr>
          <p:nvPr>
            <p:ph type="title"/>
          </p:nvPr>
        </p:nvSpPr>
        <p:spPr/>
        <p:txBody>
          <a:bodyPr/>
          <a:lstStyle/>
          <a:p>
            <a:r>
              <a:rPr lang="en-US" dirty="0"/>
              <a:t>The CAM Discussion: Question 2</a:t>
            </a:r>
          </a:p>
        </p:txBody>
      </p:sp>
      <p:sp>
        <p:nvSpPr>
          <p:cNvPr id="4" name="Footer Placeholder 3">
            <a:extLst>
              <a:ext uri="{FF2B5EF4-FFF2-40B4-BE49-F238E27FC236}">
                <a16:creationId xmlns:a16="http://schemas.microsoft.com/office/drawing/2014/main" id="{65683D20-2731-005A-DFED-089AE762AE45}"/>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CEF6B6FE-B0BE-1BFD-5387-629C3FDDF3B8}"/>
              </a:ext>
            </a:extLst>
          </p:cNvPr>
          <p:cNvSpPr>
            <a:spLocks noGrp="1"/>
          </p:cNvSpPr>
          <p:nvPr>
            <p:ph type="sldNum" sz="quarter" idx="12"/>
          </p:nvPr>
        </p:nvSpPr>
        <p:spPr/>
        <p:txBody>
          <a:bodyPr/>
          <a:lstStyle/>
          <a:p>
            <a:fld id="{A2757D1C-46AB-4AB6-B402-2059F1530A2D}" type="slidenum">
              <a:rPr lang="en-US" smtClean="0"/>
              <a:t>16</a:t>
            </a:fld>
            <a:endParaRPr lang="en-US" dirty="0"/>
          </a:p>
        </p:txBody>
      </p:sp>
      <p:sp>
        <p:nvSpPr>
          <p:cNvPr id="20" name="Banner 20">
            <a:extLst>
              <a:ext uri="{FF2B5EF4-FFF2-40B4-BE49-F238E27FC236}">
                <a16:creationId xmlns:a16="http://schemas.microsoft.com/office/drawing/2014/main" id="{70CC7157-7530-1577-C680-550DF445EF04}"/>
              </a:ext>
            </a:extLst>
          </p:cNvP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The Schedule</a:t>
            </a:r>
          </a:p>
        </p:txBody>
      </p:sp>
      <p:sp>
        <p:nvSpPr>
          <p:cNvPr id="21" name="Card Left 21">
            <a:extLst>
              <a:ext uri="{FF2B5EF4-FFF2-40B4-BE49-F238E27FC236}">
                <a16:creationId xmlns:a16="http://schemas.microsoft.com/office/drawing/2014/main" id="{1AF7909B-AC27-3302-C820-F9E529EDBB41}"/>
              </a:ext>
            </a:extLst>
          </p:cNvPr>
          <p:cNvSpPr/>
          <p:nvPr/>
        </p:nvSpPr>
        <p:spPr>
          <a:xfrm>
            <a:off x="1097280" y="2318569"/>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r>
              <a:rPr lang="en-US" sz="2000" b="1" dirty="0">
                <a:solidFill>
                  <a:srgbClr val="1B3667"/>
                </a:solidFill>
              </a:rPr>
              <a:t>Question</a:t>
            </a:r>
          </a:p>
          <a:p>
            <a:pPr>
              <a:spcBef>
                <a:spcPts val="500"/>
              </a:spcBef>
            </a:pPr>
            <a:r>
              <a:rPr lang="en-US" sz="2800" dirty="0"/>
              <a:t>How do you ensure all your work is represented in the Integrated Master Schedule?</a:t>
            </a:r>
            <a:endParaRPr lang="en-US" dirty="0">
              <a:solidFill>
                <a:srgbClr val="1B3667"/>
              </a:solidFill>
            </a:endParaRPr>
          </a:p>
        </p:txBody>
      </p:sp>
      <p:sp>
        <p:nvSpPr>
          <p:cNvPr id="22" name="Card Right 22">
            <a:extLst>
              <a:ext uri="{FF2B5EF4-FFF2-40B4-BE49-F238E27FC236}">
                <a16:creationId xmlns:a16="http://schemas.microsoft.com/office/drawing/2014/main" id="{1EBC25A1-DCE4-42F3-9BC6-996FEAE50B2F}"/>
              </a:ext>
            </a:extLst>
          </p:cNvPr>
          <p:cNvSpPr/>
          <p:nvPr/>
        </p:nvSpPr>
        <p:spPr>
          <a:xfrm>
            <a:off x="6275400" y="2318569"/>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fontScale="92500"/>
          </a:bodyPr>
          <a:lstStyle/>
          <a:p>
            <a:r>
              <a:rPr lang="en-US" sz="1000" b="1" dirty="0">
                <a:solidFill>
                  <a:srgbClr val="1B3667"/>
                </a:solidFill>
              </a:rPr>
              <a:t>Note on the Response</a:t>
            </a:r>
          </a:p>
          <a:p>
            <a:r>
              <a:rPr lang="en-US" sz="1200" i="1" dirty="0"/>
              <a:t>First describe the process such that you use the WBS Dictionary, RAM, and Control Account Plans to verify ownership and prevent gaps or overlaps. Internal controls are maintained through formal work authorization, baseline change control, and monthly reviews of schedule, cost, technical performance, and earned value metrics. This disciplined approach ensures all scope is covered, unauthorized work is prevented, and baseline integrity is maintained.</a:t>
            </a:r>
          </a:p>
          <a:p>
            <a:r>
              <a:rPr lang="en-US" sz="1200" i="1" dirty="0"/>
              <a:t> </a:t>
            </a:r>
            <a:endParaRPr lang="en-US" sz="1200" dirty="0"/>
          </a:p>
          <a:p>
            <a:r>
              <a:rPr lang="en-US" sz="1200" i="1" dirty="0"/>
              <a:t>Having already established your list of accounts in your RAM/CAP, this question calls for a comparison of your list of WP/PP to what is found in the IMS. From the IMS, show a grouping of activities aggregated by work package/planning package. Demonstrate that all WP/PP from your CAP can be found in the IMS. An interviewer may have a specific WP/PP that they will want to trace.</a:t>
            </a:r>
            <a:endParaRPr lang="en-US" sz="1200" dirty="0"/>
          </a:p>
          <a:p>
            <a:r>
              <a:rPr lang="en-US" sz="1200" dirty="0"/>
              <a:t> </a:t>
            </a:r>
          </a:p>
          <a:p>
            <a:r>
              <a:rPr lang="en-US" sz="1200" dirty="0"/>
              <a:t>Artifacts: </a:t>
            </a:r>
          </a:p>
          <a:p>
            <a:r>
              <a:rPr lang="en-US" sz="1200" dirty="0"/>
              <a:t>EV Cost Data</a:t>
            </a:r>
          </a:p>
          <a:p>
            <a:r>
              <a:rPr lang="en-US" sz="1200" dirty="0"/>
              <a:t>Integrated Master Schedule (IMS)</a:t>
            </a:r>
          </a:p>
          <a:p>
            <a:r>
              <a:rPr lang="en-US" sz="1200" dirty="0"/>
              <a:t>Control Account Plan (CAP)</a:t>
            </a:r>
          </a:p>
          <a:p>
            <a:pPr>
              <a:spcBef>
                <a:spcPts val="500"/>
              </a:spcBef>
            </a:pPr>
            <a:endParaRPr lang="en-US" sz="900" dirty="0">
              <a:solidFill>
                <a:srgbClr val="1B3667"/>
              </a:solidFill>
            </a:endParaRPr>
          </a:p>
        </p:txBody>
      </p:sp>
    </p:spTree>
    <p:extLst>
      <p:ext uri="{BB962C8B-B14F-4D97-AF65-F5344CB8AC3E}">
        <p14:creationId xmlns:p14="http://schemas.microsoft.com/office/powerpoint/2010/main" val="996867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C895-6B83-23B5-A32A-9CD6C6D9C2C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AC2970DC-18EF-24E1-DDCD-82FA19FEC849}"/>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19F2F73E-A5D4-0187-7269-B1467DA1243D}"/>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09C1A9D6-6DF2-DB1F-81AD-2888BB788A9A}"/>
              </a:ext>
            </a:extLst>
          </p:cNvPr>
          <p:cNvSpPr>
            <a:spLocks noGrp="1"/>
          </p:cNvSpPr>
          <p:nvPr>
            <p:ph type="sldNum" sz="quarter" idx="12"/>
          </p:nvPr>
        </p:nvSpPr>
        <p:spPr/>
        <p:txBody>
          <a:bodyPr/>
          <a:lstStyle/>
          <a:p>
            <a:fld id="{A2757D1C-46AB-4AB6-B402-2059F1530A2D}" type="slidenum">
              <a:rPr lang="en-US" smtClean="0"/>
              <a:t>17</a:t>
            </a:fld>
            <a:endParaRPr lang="en-US" dirty="0"/>
          </a:p>
        </p:txBody>
      </p:sp>
      <p:pic>
        <p:nvPicPr>
          <p:cNvPr id="7" name="Picture 6">
            <a:extLst>
              <a:ext uri="{FF2B5EF4-FFF2-40B4-BE49-F238E27FC236}">
                <a16:creationId xmlns:a16="http://schemas.microsoft.com/office/drawing/2014/main" id="{1FA0673F-80C5-EF84-E72C-40E1E8F00337}"/>
              </a:ext>
            </a:extLst>
          </p:cNvPr>
          <p:cNvPicPr>
            <a:picLocks noChangeAspect="1"/>
          </p:cNvPicPr>
          <p:nvPr/>
        </p:nvPicPr>
        <p:blipFill>
          <a:blip r:embed="rId3"/>
          <a:stretch>
            <a:fillRect/>
          </a:stretch>
        </p:blipFill>
        <p:spPr>
          <a:xfrm>
            <a:off x="947472" y="0"/>
            <a:ext cx="10297055" cy="6858000"/>
          </a:xfrm>
          <a:prstGeom prst="rect">
            <a:avLst/>
          </a:prstGeom>
        </p:spPr>
      </p:pic>
      <p:pic>
        <p:nvPicPr>
          <p:cNvPr id="9" name="Picture 8" descr="Shape&#10;&#10;Description automatically generated">
            <a:extLst>
              <a:ext uri="{FF2B5EF4-FFF2-40B4-BE49-F238E27FC236}">
                <a16:creationId xmlns:a16="http://schemas.microsoft.com/office/drawing/2014/main" id="{D1D90A22-B03D-1A95-0CEE-36F7858D51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
        <p:nvSpPr>
          <p:cNvPr id="11" name="Slide Number Placeholder 8">
            <a:extLst>
              <a:ext uri="{FF2B5EF4-FFF2-40B4-BE49-F238E27FC236}">
                <a16:creationId xmlns:a16="http://schemas.microsoft.com/office/drawing/2014/main" id="{087B5A52-754E-CAFC-1BE3-0CF92BBA1ABA}"/>
              </a:ext>
            </a:extLst>
          </p:cNvPr>
          <p:cNvSpPr txBox="1">
            <a:spLocks/>
          </p:cNvSpPr>
          <p:nvPr/>
        </p:nvSpPr>
        <p:spPr>
          <a:xfrm>
            <a:off x="9910103" y="6426695"/>
            <a:ext cx="1312025" cy="365125"/>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757D1C-46AB-4AB6-B402-2059F1530A2D}" type="slidenum">
              <a:rPr lang="en-US"/>
              <a:pPr/>
              <a:t>17</a:t>
            </a:fld>
            <a:endParaRPr lang="en-US" dirty="0"/>
          </a:p>
        </p:txBody>
      </p:sp>
    </p:spTree>
    <p:extLst>
      <p:ext uri="{BB962C8B-B14F-4D97-AF65-F5344CB8AC3E}">
        <p14:creationId xmlns:p14="http://schemas.microsoft.com/office/powerpoint/2010/main" val="3274887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4DF92-5B57-74A7-C06D-36743436A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F0289-B73B-93F7-110A-347258C7DFF1}"/>
              </a:ext>
            </a:extLst>
          </p:cNvPr>
          <p:cNvSpPr>
            <a:spLocks noGrp="1"/>
          </p:cNvSpPr>
          <p:nvPr>
            <p:ph type="title"/>
          </p:nvPr>
        </p:nvSpPr>
        <p:spPr/>
        <p:txBody>
          <a:bodyPr/>
          <a:lstStyle/>
          <a:p>
            <a:r>
              <a:rPr lang="en-US" dirty="0"/>
              <a:t>The CAM Discussion: Question 3</a:t>
            </a:r>
          </a:p>
        </p:txBody>
      </p:sp>
      <p:sp>
        <p:nvSpPr>
          <p:cNvPr id="4" name="Footer Placeholder 3">
            <a:extLst>
              <a:ext uri="{FF2B5EF4-FFF2-40B4-BE49-F238E27FC236}">
                <a16:creationId xmlns:a16="http://schemas.microsoft.com/office/drawing/2014/main" id="{FA5BC627-8339-204F-2554-F285793A82E8}"/>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B5FAD300-43FE-F197-001C-36CC560F733B}"/>
              </a:ext>
            </a:extLst>
          </p:cNvPr>
          <p:cNvSpPr>
            <a:spLocks noGrp="1"/>
          </p:cNvSpPr>
          <p:nvPr>
            <p:ph type="sldNum" sz="quarter" idx="12"/>
          </p:nvPr>
        </p:nvSpPr>
        <p:spPr/>
        <p:txBody>
          <a:bodyPr/>
          <a:lstStyle/>
          <a:p>
            <a:fld id="{A2757D1C-46AB-4AB6-B402-2059F1530A2D}" type="slidenum">
              <a:rPr lang="en-US" smtClean="0"/>
              <a:t>18</a:t>
            </a:fld>
            <a:endParaRPr lang="en-US" dirty="0"/>
          </a:p>
        </p:txBody>
      </p:sp>
      <p:sp>
        <p:nvSpPr>
          <p:cNvPr id="20" name="Banner 20">
            <a:extLst>
              <a:ext uri="{FF2B5EF4-FFF2-40B4-BE49-F238E27FC236}">
                <a16:creationId xmlns:a16="http://schemas.microsoft.com/office/drawing/2014/main" id="{9ADC5FE7-D71C-434F-65CC-1A356B456922}"/>
              </a:ext>
            </a:extLst>
          </p:cNvPr>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pPr algn="ctr"/>
            <a:r>
              <a:rPr lang="en-US" b="1" dirty="0">
                <a:solidFill>
                  <a:srgbClr val="FFFFFF"/>
                </a:solidFill>
              </a:rPr>
              <a:t>The Risk</a:t>
            </a:r>
          </a:p>
        </p:txBody>
      </p:sp>
      <p:sp>
        <p:nvSpPr>
          <p:cNvPr id="21" name="Card Left 21">
            <a:extLst>
              <a:ext uri="{FF2B5EF4-FFF2-40B4-BE49-F238E27FC236}">
                <a16:creationId xmlns:a16="http://schemas.microsoft.com/office/drawing/2014/main" id="{3771F3AB-A3D0-9C9F-837E-335BD35A30C4}"/>
              </a:ext>
            </a:extLst>
          </p:cNvPr>
          <p:cNvSpPr/>
          <p:nvPr/>
        </p:nvSpPr>
        <p:spPr>
          <a:xfrm>
            <a:off x="1097280" y="2340000"/>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a:bodyPr>
          <a:lstStyle/>
          <a:p>
            <a:r>
              <a:rPr lang="en-US" b="1" dirty="0">
                <a:solidFill>
                  <a:srgbClr val="1B3667"/>
                </a:solidFill>
              </a:rPr>
              <a:t>Question</a:t>
            </a:r>
          </a:p>
          <a:p>
            <a:pPr>
              <a:spcBef>
                <a:spcPts val="500"/>
              </a:spcBef>
            </a:pPr>
            <a:r>
              <a:rPr lang="en-US" sz="2400" dirty="0"/>
              <a:t>Do you have any risks or identified opportunities?</a:t>
            </a:r>
            <a:endParaRPr lang="en-US" sz="1600" dirty="0">
              <a:solidFill>
                <a:srgbClr val="1B3667"/>
              </a:solidFill>
            </a:endParaRPr>
          </a:p>
        </p:txBody>
      </p:sp>
      <p:sp>
        <p:nvSpPr>
          <p:cNvPr id="22" name="Card Right 22">
            <a:extLst>
              <a:ext uri="{FF2B5EF4-FFF2-40B4-BE49-F238E27FC236}">
                <a16:creationId xmlns:a16="http://schemas.microsoft.com/office/drawing/2014/main" id="{79E661BB-10A0-2A54-EABF-E067966F1F37}"/>
              </a:ext>
            </a:extLst>
          </p:cNvPr>
          <p:cNvSpPr/>
          <p:nvPr/>
        </p:nvSpPr>
        <p:spPr>
          <a:xfrm>
            <a:off x="6275400" y="2340000"/>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fontScale="85000" lnSpcReduction="20000"/>
          </a:bodyPr>
          <a:lstStyle/>
          <a:p>
            <a:r>
              <a:rPr lang="en-US" sz="1400" b="1" dirty="0">
                <a:solidFill>
                  <a:srgbClr val="1B3667"/>
                </a:solidFill>
              </a:rPr>
              <a:t>Note on the Response</a:t>
            </a:r>
          </a:p>
          <a:p>
            <a:r>
              <a:rPr lang="en-US" i="1" dirty="0"/>
              <a:t>Describe the process used for assessing risk and opportunities for the scope of work in question. Is there a program formal risk and opportunity management process? If so, describe the process.</a:t>
            </a:r>
          </a:p>
          <a:p>
            <a:endParaRPr lang="en-US" dirty="0"/>
          </a:p>
          <a:p>
            <a:r>
              <a:rPr lang="en-US" i="1" dirty="0"/>
              <a:t>If there are identified risks or opportunities show where and how they are documented, evaluated, and tracked.  Identify if any other teams (e.g. the technical team, program controls, program management) are involved in developing mitigation plans.</a:t>
            </a:r>
          </a:p>
          <a:p>
            <a:endParaRPr lang="en-US" i="1" dirty="0"/>
          </a:p>
          <a:p>
            <a:r>
              <a:rPr lang="en-US" i="1" dirty="0"/>
              <a:t>Describe how the risks and opportunities associated with Control Accounts are reviewed regularly and if they are considered when developing ETCs, EACs, corrective actions, and recovery plans.</a:t>
            </a:r>
            <a:endParaRPr lang="en-US" dirty="0"/>
          </a:p>
          <a:p>
            <a:pPr>
              <a:spcBef>
                <a:spcPts val="500"/>
              </a:spcBef>
            </a:pPr>
            <a:endParaRPr lang="en-US" sz="1200" dirty="0">
              <a:solidFill>
                <a:srgbClr val="1B3667"/>
              </a:solidFill>
            </a:endParaRPr>
          </a:p>
        </p:txBody>
      </p:sp>
    </p:spTree>
    <p:extLst>
      <p:ext uri="{BB962C8B-B14F-4D97-AF65-F5344CB8AC3E}">
        <p14:creationId xmlns:p14="http://schemas.microsoft.com/office/powerpoint/2010/main" val="1909205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B641F-6697-4038-012D-0BB8FEBB1E7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8E57436-5FF7-5B26-A1B6-E5C4F06FE056}"/>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483F4CBE-B9A2-030E-5305-072D7CA111A4}"/>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1ADEE8E5-4C7D-8941-3604-AB67B3B8A677}"/>
              </a:ext>
            </a:extLst>
          </p:cNvPr>
          <p:cNvSpPr>
            <a:spLocks noGrp="1"/>
          </p:cNvSpPr>
          <p:nvPr>
            <p:ph type="sldNum" sz="quarter" idx="12"/>
          </p:nvPr>
        </p:nvSpPr>
        <p:spPr/>
        <p:txBody>
          <a:bodyPr/>
          <a:lstStyle/>
          <a:p>
            <a:fld id="{A2757D1C-46AB-4AB6-B402-2059F1530A2D}" type="slidenum">
              <a:rPr lang="en-US" smtClean="0"/>
              <a:t>19</a:t>
            </a:fld>
            <a:endParaRPr lang="en-US" dirty="0"/>
          </a:p>
        </p:txBody>
      </p:sp>
      <p:pic>
        <p:nvPicPr>
          <p:cNvPr id="7" name="Picture 6">
            <a:extLst>
              <a:ext uri="{FF2B5EF4-FFF2-40B4-BE49-F238E27FC236}">
                <a16:creationId xmlns:a16="http://schemas.microsoft.com/office/drawing/2014/main" id="{F896E872-6DC1-AD7A-E76A-CAAB6A49E4D3}"/>
              </a:ext>
            </a:extLst>
          </p:cNvPr>
          <p:cNvPicPr>
            <a:picLocks noChangeAspect="1"/>
          </p:cNvPicPr>
          <p:nvPr/>
        </p:nvPicPr>
        <p:blipFill>
          <a:blip r:embed="rId3"/>
          <a:stretch>
            <a:fillRect/>
          </a:stretch>
        </p:blipFill>
        <p:spPr>
          <a:xfrm>
            <a:off x="947472" y="0"/>
            <a:ext cx="10297055" cy="6858000"/>
          </a:xfrm>
          <a:prstGeom prst="rect">
            <a:avLst/>
          </a:prstGeom>
        </p:spPr>
      </p:pic>
      <p:pic>
        <p:nvPicPr>
          <p:cNvPr id="9" name="Picture 8" descr="Shape&#10;&#10;Description automatically generated">
            <a:extLst>
              <a:ext uri="{FF2B5EF4-FFF2-40B4-BE49-F238E27FC236}">
                <a16:creationId xmlns:a16="http://schemas.microsoft.com/office/drawing/2014/main" id="{14B65628-7542-A57B-42D3-248366FBA0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47681" y="104671"/>
            <a:ext cx="1729604" cy="353015"/>
          </a:xfrm>
          <a:prstGeom prst="rect">
            <a:avLst/>
          </a:prstGeom>
        </p:spPr>
      </p:pic>
      <p:sp>
        <p:nvSpPr>
          <p:cNvPr id="11" name="Slide Number Placeholder 8">
            <a:extLst>
              <a:ext uri="{FF2B5EF4-FFF2-40B4-BE49-F238E27FC236}">
                <a16:creationId xmlns:a16="http://schemas.microsoft.com/office/drawing/2014/main" id="{BEA75368-9E24-73A5-08FB-FF5B3FF6E05D}"/>
              </a:ext>
            </a:extLst>
          </p:cNvPr>
          <p:cNvSpPr txBox="1">
            <a:spLocks/>
          </p:cNvSpPr>
          <p:nvPr/>
        </p:nvSpPr>
        <p:spPr>
          <a:xfrm>
            <a:off x="10426585" y="6426695"/>
            <a:ext cx="1571795" cy="326634"/>
          </a:xfrm>
          <a:prstGeom prst="rect">
            <a:avLst/>
          </a:prstGeom>
        </p:spPr>
        <p:txBody>
          <a:bodyPr vert="horz" lIns="91440" tIns="45720" rIns="91440" bIns="45720" rtlCol="0" anchor="ctr"/>
          <a:lstStyle>
            <a:defPPr>
              <a:defRPr lang="en-US"/>
            </a:defPPr>
            <a:lvl1pPr marL="0" algn="r" defTabSz="914400" rtl="0" eaLnBrk="1" latinLnBrk="0" hangingPunct="1">
              <a:defRPr sz="105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2757D1C-46AB-4AB6-B402-2059F1530A2D}" type="slidenum">
              <a:rPr lang="en-US" smtClean="0"/>
              <a:pPr/>
              <a:t>19</a:t>
            </a:fld>
            <a:endParaRPr lang="en-US" dirty="0"/>
          </a:p>
        </p:txBody>
      </p:sp>
    </p:spTree>
    <p:extLst>
      <p:ext uri="{BB962C8B-B14F-4D97-AF65-F5344CB8AC3E}">
        <p14:creationId xmlns:p14="http://schemas.microsoft.com/office/powerpoint/2010/main" val="2351735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8CC8-C8E2-2666-045B-50D06B041C40}"/>
              </a:ext>
            </a:extLst>
          </p:cNvPr>
          <p:cNvSpPr>
            <a:spLocks noGrp="1"/>
          </p:cNvSpPr>
          <p:nvPr>
            <p:ph type="title"/>
          </p:nvPr>
        </p:nvSpPr>
        <p:spPr/>
        <p:txBody>
          <a:bodyPr/>
          <a:lstStyle/>
          <a:p>
            <a:r>
              <a:rPr lang="en-US" dirty="0"/>
              <a:t>Common Pitfalls &amp; Lessons Learned</a:t>
            </a:r>
          </a:p>
        </p:txBody>
      </p:sp>
      <p:sp>
        <p:nvSpPr>
          <p:cNvPr id="4" name="Footer Placeholder 3">
            <a:extLst>
              <a:ext uri="{FF2B5EF4-FFF2-40B4-BE49-F238E27FC236}">
                <a16:creationId xmlns:a16="http://schemas.microsoft.com/office/drawing/2014/main" id="{21A084D8-4362-62B0-2A40-00BB6659E45E}"/>
              </a:ext>
            </a:extLst>
          </p:cNvPr>
          <p:cNvSpPr>
            <a:spLocks noGrp="1"/>
          </p:cNvSpPr>
          <p:nvPr>
            <p:ph type="ftr" sz="quarter" idx="11"/>
          </p:nvPr>
        </p:nvSpPr>
        <p:spPr/>
        <p:txBody>
          <a:bodyPr/>
          <a:lstStyle/>
          <a:p>
            <a:r>
              <a:rPr lang="en-US" dirty="0"/>
              <a:t>CLEARPLAN PROPRIETARY</a:t>
            </a:r>
          </a:p>
        </p:txBody>
      </p:sp>
      <p:sp>
        <p:nvSpPr>
          <p:cNvPr id="5" name="Slide Number Placeholder 4">
            <a:extLst>
              <a:ext uri="{FF2B5EF4-FFF2-40B4-BE49-F238E27FC236}">
                <a16:creationId xmlns:a16="http://schemas.microsoft.com/office/drawing/2014/main" id="{40F4BB79-1664-1019-67A1-CF22A61A233B}"/>
              </a:ext>
            </a:extLst>
          </p:cNvPr>
          <p:cNvSpPr>
            <a:spLocks noGrp="1"/>
          </p:cNvSpPr>
          <p:nvPr>
            <p:ph type="sldNum" sz="quarter" idx="12"/>
          </p:nvPr>
        </p:nvSpPr>
        <p:spPr/>
        <p:txBody>
          <a:bodyPr/>
          <a:lstStyle/>
          <a:p>
            <a:fld id="{A2757D1C-46AB-4AB6-B402-2059F1530A2D}" type="slidenum">
              <a:rPr lang="en-US" smtClean="0"/>
              <a:t>20</a:t>
            </a:fld>
            <a:endParaRPr lang="en-US" dirty="0"/>
          </a:p>
        </p:txBody>
      </p:sp>
      <p:sp>
        <p:nvSpPr>
          <p:cNvPr id="20" name="Banner 20"/>
          <p:cNvSpPr/>
          <p:nvPr/>
        </p:nvSpPr>
        <p:spPr>
          <a:xfrm>
            <a:off x="1097280" y="1600000"/>
            <a:ext cx="10058400" cy="560000"/>
          </a:xfrm>
          <a:prstGeom prst="roundRect">
            <a:avLst>
              <a:gd name="adj" fmla="val 10000"/>
            </a:avLst>
          </a:prstGeom>
          <a:solidFill>
            <a:srgbClr val="1B3667"/>
          </a:solidFill>
          <a:ln>
            <a:noFill/>
          </a:ln>
        </p:spPr>
        <p:txBody>
          <a:bodyPr lIns="182880" rIns="182880" anchor="ctr"/>
          <a:lstStyle/>
          <a:p>
            <a:r>
              <a:rPr lang="en-US" b="1" dirty="0">
                <a:solidFill>
                  <a:srgbClr val="FFFFFF"/>
                </a:solidFill>
              </a:rPr>
              <a:t>The difference between passing and performing comes down to preparation.</a:t>
            </a:r>
          </a:p>
        </p:txBody>
      </p:sp>
      <p:sp>
        <p:nvSpPr>
          <p:cNvPr id="21" name="Card Left 21"/>
          <p:cNvSpPr/>
          <p:nvPr/>
        </p:nvSpPr>
        <p:spPr>
          <a:xfrm>
            <a:off x="1097280" y="2311425"/>
            <a:ext cx="4880280" cy="3380000"/>
          </a:xfrm>
          <a:prstGeom prst="roundRect">
            <a:avLst>
              <a:gd name="adj" fmla="val 5000"/>
            </a:avLst>
          </a:prstGeom>
          <a:solidFill>
            <a:srgbClr val="CCDDEA"/>
          </a:solidFill>
          <a:ln w="12700">
            <a:solidFill>
              <a:srgbClr val="1B3667"/>
            </a:solidFill>
          </a:ln>
        </p:spPr>
        <p:txBody>
          <a:bodyPr lIns="137160" tIns="109728" rIns="137160" bIns="109728" anchor="t">
            <a:normAutofit/>
          </a:bodyPr>
          <a:lstStyle/>
          <a:p>
            <a:r>
              <a:rPr lang="en-US" sz="2400" b="1" dirty="0">
                <a:solidFill>
                  <a:srgbClr val="1B3667"/>
                </a:solidFill>
              </a:rPr>
              <a:t>Common pitfalls</a:t>
            </a:r>
          </a:p>
          <a:p>
            <a:pPr>
              <a:spcBef>
                <a:spcPts val="550"/>
              </a:spcBef>
            </a:pPr>
            <a:r>
              <a:rPr lang="en-US" sz="2000" dirty="0">
                <a:solidFill>
                  <a:srgbClr val="1B3667"/>
                </a:solidFill>
              </a:rPr>
              <a:t>-Treating the IBR as a compliance checkbox</a:t>
            </a:r>
          </a:p>
          <a:p>
            <a:pPr>
              <a:spcBef>
                <a:spcPts val="550"/>
              </a:spcBef>
            </a:pPr>
            <a:r>
              <a:rPr lang="en-US" sz="2000" dirty="0">
                <a:solidFill>
                  <a:srgbClr val="1B3667"/>
                </a:solidFill>
              </a:rPr>
              <a:t>-A baseline no one on the team can explain</a:t>
            </a:r>
          </a:p>
          <a:p>
            <a:pPr>
              <a:spcBef>
                <a:spcPts val="550"/>
              </a:spcBef>
            </a:pPr>
            <a:r>
              <a:rPr lang="en-US" sz="2000" dirty="0">
                <a:solidFill>
                  <a:srgbClr val="1B3667"/>
                </a:solidFill>
              </a:rPr>
              <a:t>-Optimistic schedules with no logic or margin</a:t>
            </a:r>
          </a:p>
          <a:p>
            <a:pPr>
              <a:spcBef>
                <a:spcPts val="550"/>
              </a:spcBef>
            </a:pPr>
            <a:r>
              <a:rPr lang="en-US" sz="2000" dirty="0">
                <a:solidFill>
                  <a:srgbClr val="1B3667"/>
                </a:solidFill>
              </a:rPr>
              <a:t>-Risks named but never resourced</a:t>
            </a:r>
          </a:p>
          <a:p>
            <a:pPr>
              <a:spcBef>
                <a:spcPts val="550"/>
              </a:spcBef>
            </a:pPr>
            <a:r>
              <a:rPr lang="en-US" sz="2000" dirty="0">
                <a:solidFill>
                  <a:srgbClr val="1B3667"/>
                </a:solidFill>
              </a:rPr>
              <a:t>-Surprises saved for the event itself</a:t>
            </a:r>
          </a:p>
        </p:txBody>
      </p:sp>
      <p:sp>
        <p:nvSpPr>
          <p:cNvPr id="22" name="Card Right 22"/>
          <p:cNvSpPr/>
          <p:nvPr/>
        </p:nvSpPr>
        <p:spPr>
          <a:xfrm>
            <a:off x="6275400" y="2311425"/>
            <a:ext cx="4880280" cy="3380000"/>
          </a:xfrm>
          <a:prstGeom prst="roundRect">
            <a:avLst>
              <a:gd name="adj" fmla="val 5000"/>
            </a:avLst>
          </a:prstGeom>
          <a:solidFill>
            <a:srgbClr val="FFFFFF"/>
          </a:solidFill>
          <a:ln w="12700">
            <a:solidFill>
              <a:srgbClr val="00A1DD"/>
            </a:solidFill>
          </a:ln>
        </p:spPr>
        <p:txBody>
          <a:bodyPr lIns="137160" tIns="109728" rIns="137160" bIns="109728" anchor="t">
            <a:normAutofit lnSpcReduction="10000"/>
          </a:bodyPr>
          <a:lstStyle/>
          <a:p>
            <a:r>
              <a:rPr lang="en-US" sz="2400" b="1" dirty="0">
                <a:solidFill>
                  <a:srgbClr val="1B3667"/>
                </a:solidFill>
              </a:rPr>
              <a:t>Lessons learned</a:t>
            </a:r>
          </a:p>
          <a:p>
            <a:pPr>
              <a:spcBef>
                <a:spcPts val="550"/>
              </a:spcBef>
            </a:pPr>
            <a:r>
              <a:rPr lang="en-US" sz="2000" dirty="0">
                <a:solidFill>
                  <a:srgbClr val="1B3667"/>
                </a:solidFill>
              </a:rPr>
              <a:t>-Prepare early — preparation is the whole game</a:t>
            </a:r>
          </a:p>
          <a:p>
            <a:pPr>
              <a:spcBef>
                <a:spcPts val="550"/>
              </a:spcBef>
            </a:pPr>
            <a:r>
              <a:rPr lang="en-US" sz="2000" dirty="0">
                <a:solidFill>
                  <a:srgbClr val="1B3667"/>
                </a:solidFill>
              </a:rPr>
              <a:t>-Make CAMs fluent in their own plans</a:t>
            </a:r>
          </a:p>
          <a:p>
            <a:pPr>
              <a:spcBef>
                <a:spcPts val="550"/>
              </a:spcBef>
            </a:pPr>
            <a:r>
              <a:rPr lang="en-US" sz="2000" dirty="0">
                <a:solidFill>
                  <a:srgbClr val="1B3667"/>
                </a:solidFill>
              </a:rPr>
              <a:t>-Build schedules with real logic and reserve</a:t>
            </a:r>
          </a:p>
          <a:p>
            <a:pPr>
              <a:spcBef>
                <a:spcPts val="550"/>
              </a:spcBef>
            </a:pPr>
            <a:r>
              <a:rPr lang="en-US" sz="2000" dirty="0">
                <a:solidFill>
                  <a:srgbClr val="1B3667"/>
                </a:solidFill>
              </a:rPr>
              <a:t>-Fund and track mitigation for every key risk</a:t>
            </a:r>
          </a:p>
          <a:p>
            <a:pPr>
              <a:spcBef>
                <a:spcPts val="550"/>
              </a:spcBef>
            </a:pPr>
            <a:r>
              <a:rPr lang="en-US" sz="2000" dirty="0">
                <a:solidFill>
                  <a:srgbClr val="1B3667"/>
                </a:solidFill>
              </a:rPr>
              <a:t>-Rehearse — no surprises on the main stage</a:t>
            </a:r>
          </a:p>
        </p:txBody>
      </p:sp>
      <p:pic>
        <p:nvPicPr>
          <p:cNvPr id="6" name="Picture 5">
            <a:extLst>
              <a:ext uri="{FF2B5EF4-FFF2-40B4-BE49-F238E27FC236}">
                <a16:creationId xmlns:a16="http://schemas.microsoft.com/office/drawing/2014/main" id="{B10E4198-06F8-E51B-294D-A58ACE6F92E5}"/>
              </a:ext>
            </a:extLst>
          </p:cNvPr>
          <p:cNvPicPr>
            <a:picLocks noChangeAspect="1"/>
          </p:cNvPicPr>
          <p:nvPr/>
        </p:nvPicPr>
        <p:blipFill>
          <a:blip r:embed="rId3"/>
          <a:stretch>
            <a:fillRect/>
          </a:stretch>
        </p:blipFill>
        <p:spPr>
          <a:xfrm>
            <a:off x="9005069" y="1032365"/>
            <a:ext cx="2855575" cy="190371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13902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F4C9-D090-0FC5-1C25-E19BBCBD19BD}"/>
              </a:ext>
            </a:extLst>
          </p:cNvPr>
          <p:cNvSpPr>
            <a:spLocks noGrp="1"/>
          </p:cNvSpPr>
          <p:nvPr>
            <p:ph type="title"/>
          </p:nvPr>
        </p:nvSpPr>
        <p:spPr/>
        <p:txBody>
          <a:bodyPr/>
          <a:lstStyle/>
          <a:p>
            <a:r>
              <a:rPr lang="en-US" dirty="0"/>
              <a:t>Key Takeaways &amp; Questions</a:t>
            </a:r>
          </a:p>
        </p:txBody>
      </p:sp>
      <p:sp>
        <p:nvSpPr>
          <p:cNvPr id="4" name="Slide Number Placeholder 4">
            <a:extLst>
              <a:ext uri="{FF2B5EF4-FFF2-40B4-BE49-F238E27FC236}">
                <a16:creationId xmlns:a16="http://schemas.microsoft.com/office/drawing/2014/main" id="{B377E575-A0DC-1283-FD71-2CD60AD504B1}"/>
              </a:ext>
            </a:extLst>
          </p:cNvPr>
          <p:cNvSpPr>
            <a:spLocks noGrp="1"/>
          </p:cNvSpPr>
          <p:nvPr>
            <p:ph type="sldNum" sz="quarter" idx="12"/>
          </p:nvPr>
        </p:nvSpPr>
        <p:spPr>
          <a:xfrm>
            <a:off x="9900458" y="6459785"/>
            <a:ext cx="1312025"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2757D1C-46AB-4AB6-B402-2059F1530A2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05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Takeaways Card"/>
          <p:cNvSpPr/>
          <p:nvPr/>
        </p:nvSpPr>
        <p:spPr>
          <a:xfrm>
            <a:off x="1097280" y="1720000"/>
            <a:ext cx="10058400" cy="2760000"/>
          </a:xfrm>
          <a:prstGeom prst="roundRect">
            <a:avLst>
              <a:gd name="adj" fmla="val 4000"/>
            </a:avLst>
          </a:prstGeom>
          <a:solidFill>
            <a:srgbClr val="FFFFFF"/>
          </a:solidFill>
          <a:ln w="12700">
            <a:solidFill>
              <a:srgbClr val="00A1DD"/>
            </a:solidFill>
          </a:ln>
        </p:spPr>
        <p:txBody>
          <a:bodyPr lIns="182880" tIns="137160" rIns="182880" bIns="137160" anchor="t">
            <a:normAutofit/>
          </a:bodyPr>
          <a:lstStyle/>
          <a:p>
            <a:r>
              <a:rPr lang="en-US" sz="2400" b="1" dirty="0">
                <a:solidFill>
                  <a:srgbClr val="1B3667"/>
                </a:solidFill>
              </a:rPr>
              <a:t>Key takeaways</a:t>
            </a:r>
          </a:p>
          <a:p>
            <a:pPr>
              <a:spcBef>
                <a:spcPts val="550"/>
              </a:spcBef>
            </a:pPr>
            <a:r>
              <a:rPr lang="en-US" sz="2000" dirty="0">
                <a:solidFill>
                  <a:srgbClr val="1B3667"/>
                </a:solidFill>
              </a:rPr>
              <a:t>The IBR is a rehearsal, not a grade — prepare to perform, not just to pass.</a:t>
            </a:r>
          </a:p>
          <a:p>
            <a:pPr>
              <a:spcBef>
                <a:spcPts val="550"/>
              </a:spcBef>
            </a:pPr>
            <a:r>
              <a:rPr lang="en-US" sz="2000" dirty="0">
                <a:solidFill>
                  <a:srgbClr val="1B3667"/>
                </a:solidFill>
              </a:rPr>
              <a:t>A credible baseline is realistic, resourced, and understood by the team that owns it.</a:t>
            </a:r>
          </a:p>
          <a:p>
            <a:pPr>
              <a:spcBef>
                <a:spcPts val="550"/>
              </a:spcBef>
            </a:pPr>
            <a:r>
              <a:rPr lang="en-US" sz="2000" dirty="0">
                <a:solidFill>
                  <a:srgbClr val="1B3667"/>
                </a:solidFill>
              </a:rPr>
              <a:t>Surface and fund risk early — the IBR is your program’s early-warning system.</a:t>
            </a:r>
          </a:p>
          <a:p>
            <a:pPr>
              <a:spcBef>
                <a:spcPts val="550"/>
              </a:spcBef>
            </a:pPr>
            <a:r>
              <a:rPr lang="en-US" sz="2000" dirty="0">
                <a:solidFill>
                  <a:srgbClr val="1B3667"/>
                </a:solidFill>
              </a:rPr>
              <a:t>Value comes from mutual understanding — align industry and Government before the main stage.</a:t>
            </a:r>
          </a:p>
        </p:txBody>
      </p:sp>
      <p:sp>
        <p:nvSpPr>
          <p:cNvPr id="21" name="Questions Banner"/>
          <p:cNvSpPr/>
          <p:nvPr/>
        </p:nvSpPr>
        <p:spPr>
          <a:xfrm>
            <a:off x="1097280" y="4700000"/>
            <a:ext cx="10058400" cy="1080000"/>
          </a:xfrm>
          <a:prstGeom prst="roundRect">
            <a:avLst>
              <a:gd name="adj" fmla="val 8000"/>
            </a:avLst>
          </a:prstGeom>
          <a:solidFill>
            <a:srgbClr val="1B3667"/>
          </a:solidFill>
          <a:ln>
            <a:noFill/>
          </a:ln>
        </p:spPr>
        <p:txBody>
          <a:bodyPr lIns="274320" rIns="274320" anchor="ctr"/>
          <a:lstStyle/>
          <a:p>
            <a:pPr algn="ctr"/>
            <a:r>
              <a:rPr lang="en-US" sz="3600" b="1" dirty="0">
                <a:solidFill>
                  <a:srgbClr val="FFFFFF"/>
                </a:solidFill>
              </a:rPr>
              <a:t>Questions?</a:t>
            </a:r>
          </a:p>
        </p:txBody>
      </p:sp>
    </p:spTree>
    <p:extLst>
      <p:ext uri="{BB962C8B-B14F-4D97-AF65-F5344CB8AC3E}">
        <p14:creationId xmlns:p14="http://schemas.microsoft.com/office/powerpoint/2010/main" val="2909219886"/>
      </p:ext>
    </p:extLst>
  </p:cSld>
  <p:clrMapOvr>
    <a:masterClrMapping/>
  </p:clrMapOvr>
</p:sld>
</file>

<file path=ppt/theme/theme1.xml><?xml version="1.0" encoding="utf-8"?>
<a:theme xmlns:a="http://schemas.openxmlformats.org/drawingml/2006/main" name="Retrospect">
  <a:themeElements>
    <a:clrScheme name="Custom 3">
      <a:dk1>
        <a:srgbClr val="1B3667"/>
      </a:dk1>
      <a:lt1>
        <a:sysClr val="window" lastClr="FFFFFF"/>
      </a:lt1>
      <a:dk2>
        <a:srgbClr val="00A1DD"/>
      </a:dk2>
      <a:lt2>
        <a:srgbClr val="CCDDEA"/>
      </a:lt2>
      <a:accent1>
        <a:srgbClr val="00A1DD"/>
      </a:accent1>
      <a:accent2>
        <a:srgbClr val="1B3667"/>
      </a:accent2>
      <a:accent3>
        <a:srgbClr val="00A1DD"/>
      </a:accent3>
      <a:accent4>
        <a:srgbClr val="CC0FC8"/>
      </a:accent4>
      <a:accent5>
        <a:srgbClr val="00A1DD"/>
      </a:accent5>
      <a:accent6>
        <a:srgbClr val="1B3667"/>
      </a:accent6>
      <a:hlink>
        <a:srgbClr val="2998E3"/>
      </a:hlink>
      <a:folHlink>
        <a:srgbClr val="993383"/>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2023 ClearPlan PowerPoint Template" id="{C8706AB7-F7F3-49E0-AED9-50C6909C6E63}" vid="{73BC462E-F8CB-4D52-A77F-FBB81EF2560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9D5336-E8D9-4292-9941-8B62F24D0A74}">
  <ds:schemaRefs>
    <ds:schemaRef ds:uri="http://purl.org/dc/terms/"/>
    <ds:schemaRef ds:uri="http://schemas.microsoft.com/office/2006/documentManagement/types"/>
    <ds:schemaRef ds:uri="335ef644-1992-4394-be39-8f09153bb515"/>
    <ds:schemaRef ds:uri="http://purl.org/dc/dcmitype/"/>
    <ds:schemaRef ds:uri="http://www.w3.org/XML/1998/namespace"/>
    <ds:schemaRef ds:uri="http://schemas.microsoft.com/office/2006/metadata/properties"/>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7E2766D2-B143-4BE2-840F-1A08999F3DB8}">
  <ds:schemaRefs>
    <ds:schemaRef ds:uri="http://schemas.microsoft.com/sharepoint/v3/contenttype/forms"/>
  </ds:schemaRefs>
</ds:datastoreItem>
</file>

<file path=customXml/itemProps3.xml><?xml version="1.0" encoding="utf-8"?>
<ds:datastoreItem xmlns:ds="http://schemas.openxmlformats.org/officeDocument/2006/customXml" ds:itemID="{705B57BA-1A90-47FE-B83B-30C0BA21C607}"/>
</file>

<file path=docMetadata/LabelInfo.xml><?xml version="1.0" encoding="utf-8"?>
<clbl:labelList xmlns:clbl="http://schemas.microsoft.com/office/2020/mipLabelMetadata">
  <clbl:label id="{71337812-a02c-4763-a394-6d527ad2b37c}" enabled="1" method="Standard" siteId="{ee478e46-f537-4b18-bf2b-fce8d764be23}" removed="0"/>
</clbl:labelList>
</file>

<file path=docProps/app.xml><?xml version="1.0" encoding="utf-8"?>
<Properties xmlns="http://schemas.openxmlformats.org/officeDocument/2006/extended-properties" xmlns:vt="http://schemas.openxmlformats.org/officeDocument/2006/docPropsVTypes">
  <Template/>
  <TotalTime>9060</TotalTime>
  <Words>4484</Words>
  <Application>Microsoft Office PowerPoint</Application>
  <PresentationFormat>Widescreen</PresentationFormat>
  <Paragraphs>359</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Gotham</vt:lpstr>
      <vt:lpstr>Gotham Black</vt:lpstr>
      <vt:lpstr>Gotham Light</vt:lpstr>
      <vt:lpstr>Times New Roman</vt:lpstr>
      <vt:lpstr>Wingdings</vt:lpstr>
      <vt:lpstr>Retrospect</vt:lpstr>
      <vt:lpstr>Sound Check: A Mock Integrated Baseline Review (IBR)</vt:lpstr>
      <vt:lpstr>The Sound Check</vt:lpstr>
      <vt:lpstr>PowerPoint Presentation</vt:lpstr>
      <vt:lpstr>What is an IBR?</vt:lpstr>
      <vt:lpstr>Why It Matters: Beyond Pass/Fail</vt:lpstr>
      <vt:lpstr>When an IBR Happens</vt:lpstr>
      <vt:lpstr>The IBR Process: Five Phases</vt:lpstr>
      <vt:lpstr>Setting the Stage: Preparation</vt:lpstr>
      <vt:lpstr>The Readiness Check: Go / No-Go</vt:lpstr>
      <vt:lpstr>Five Key Risk Areas</vt:lpstr>
      <vt:lpstr>Who’s On Stage: Roles</vt:lpstr>
      <vt:lpstr>The CAM Discussion</vt:lpstr>
      <vt:lpstr>Mock IBR</vt:lpstr>
      <vt:lpstr>The CAM Discussion: Question 1</vt:lpstr>
      <vt:lpstr>PowerPoint Presentation</vt:lpstr>
      <vt:lpstr>The CAM Discussion: Question 2</vt:lpstr>
      <vt:lpstr>PowerPoint Presentation</vt:lpstr>
      <vt:lpstr>The CAM Discussion: Question 3</vt:lpstr>
      <vt:lpstr>PowerPoint Presentation</vt:lpstr>
      <vt:lpstr>Common Pitfalls &amp; Lessons Learned</vt:lpstr>
      <vt:lpstr>Key Takeaways &amp;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Goldsmith</dc:creator>
  <cp:lastModifiedBy>Daniel Goldsmith</cp:lastModifiedBy>
  <cp:revision>4</cp:revision>
  <cp:lastPrinted>2025-04-04T14:51:19Z</cp:lastPrinted>
  <dcterms:created xsi:type="dcterms:W3CDTF">2025-03-17T12:02:31Z</dcterms:created>
  <dcterms:modified xsi:type="dcterms:W3CDTF">2026-08-14T15:56:50Z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ies>
</file>