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310" r:id="rId5"/>
    <p:sldId id="312" r:id="rId6"/>
    <p:sldId id="289" r:id="rId7"/>
    <p:sldId id="290" r:id="rId8"/>
    <p:sldId id="291" r:id="rId9"/>
    <p:sldId id="292" r:id="rId10"/>
    <p:sldId id="313" r:id="rId11"/>
    <p:sldId id="295" r:id="rId12"/>
    <p:sldId id="296" r:id="rId13"/>
    <p:sldId id="306" r:id="rId14"/>
    <p:sldId id="307" r:id="rId15"/>
    <p:sldId id="297" r:id="rId16"/>
    <p:sldId id="305" r:id="rId17"/>
    <p:sldId id="303" r:id="rId18"/>
    <p:sldId id="304" r:id="rId19"/>
    <p:sldId id="298" r:id="rId20"/>
    <p:sldId id="309" r:id="rId21"/>
    <p:sldId id="31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F5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Jacobs" userId="12d768d84c9ac114" providerId="LiveId" clId="{96DDF359-1577-4092-9BB1-7FE5BA931669}"/>
    <pc:docChg chg="undo redo custSel addSld delSld modSld sldOrd">
      <pc:chgData name="Mark Jacobs" userId="12d768d84c9ac114" providerId="LiveId" clId="{96DDF359-1577-4092-9BB1-7FE5BA931669}" dt="2026-08-17T15:21:54.283" v="2503" actId="1038"/>
      <pc:docMkLst>
        <pc:docMk/>
      </pc:docMkLst>
      <pc:sldChg chg="modSp mod">
        <pc:chgData name="Mark Jacobs" userId="12d768d84c9ac114" providerId="LiveId" clId="{96DDF359-1577-4092-9BB1-7FE5BA931669}" dt="2026-08-06T17:59:11.504" v="154" actId="20577"/>
        <pc:sldMkLst>
          <pc:docMk/>
          <pc:sldMk cId="1957006660" sldId="276"/>
        </pc:sldMkLst>
        <pc:spChg chg="mod">
          <ac:chgData name="Mark Jacobs" userId="12d768d84c9ac114" providerId="LiveId" clId="{96DDF359-1577-4092-9BB1-7FE5BA931669}" dt="2026-08-06T17:59:11.504" v="154" actId="20577"/>
          <ac:spMkLst>
            <pc:docMk/>
            <pc:sldMk cId="1957006660" sldId="276"/>
            <ac:spMk id="3" creationId="{3EA7E2BE-5B1E-EF55-EBBB-32CD5ECAE241}"/>
          </ac:spMkLst>
        </pc:spChg>
      </pc:sldChg>
      <pc:sldChg chg="modSp mod">
        <pc:chgData name="Mark Jacobs" userId="12d768d84c9ac114" providerId="LiveId" clId="{96DDF359-1577-4092-9BB1-7FE5BA931669}" dt="2026-08-07T18:58:26.849" v="2163" actId="6549"/>
        <pc:sldMkLst>
          <pc:docMk/>
          <pc:sldMk cId="2225745957" sldId="293"/>
        </pc:sldMkLst>
        <pc:spChg chg="mod">
          <ac:chgData name="Mark Jacobs" userId="12d768d84c9ac114" providerId="LiveId" clId="{96DDF359-1577-4092-9BB1-7FE5BA931669}" dt="2026-08-07T18:58:26.849" v="2163" actId="6549"/>
          <ac:spMkLst>
            <pc:docMk/>
            <pc:sldMk cId="2225745957" sldId="293"/>
            <ac:spMk id="16" creationId="{B26074EB-CA7A-CFB9-ABF8-EFFF935C5DFD}"/>
          </ac:spMkLst>
        </pc:spChg>
      </pc:sldChg>
      <pc:sldChg chg="delSp modSp add mod">
        <pc:chgData name="Mark Jacobs" userId="12d768d84c9ac114" providerId="LiveId" clId="{96DDF359-1577-4092-9BB1-7FE5BA931669}" dt="2026-08-06T17:55:46.769" v="33" actId="20577"/>
        <pc:sldMkLst>
          <pc:docMk/>
          <pc:sldMk cId="966652772" sldId="294"/>
        </pc:sldMkLst>
        <pc:spChg chg="mod">
          <ac:chgData name="Mark Jacobs" userId="12d768d84c9ac114" providerId="LiveId" clId="{96DDF359-1577-4092-9BB1-7FE5BA931669}" dt="2026-08-06T17:55:46.769" v="33" actId="20577"/>
          <ac:spMkLst>
            <pc:docMk/>
            <pc:sldMk cId="966652772" sldId="294"/>
            <ac:spMk id="3" creationId="{7E70A9B4-80F3-6DFA-2789-B0A21DFE6008}"/>
          </ac:spMkLst>
        </pc:spChg>
      </pc:sldChg>
      <pc:sldChg chg="addSp modSp add mod">
        <pc:chgData name="Mark Jacobs" userId="12d768d84c9ac114" providerId="LiveId" clId="{96DDF359-1577-4092-9BB1-7FE5BA931669}" dt="2026-08-07T18:24:45.153" v="1813" actId="1036"/>
        <pc:sldMkLst>
          <pc:docMk/>
          <pc:sldMk cId="258675618" sldId="295"/>
        </pc:sldMkLst>
        <pc:spChg chg="add mod">
          <ac:chgData name="Mark Jacobs" userId="12d768d84c9ac114" providerId="LiveId" clId="{96DDF359-1577-4092-9BB1-7FE5BA931669}" dt="2026-08-07T18:24:45.153" v="1813" actId="1036"/>
          <ac:spMkLst>
            <pc:docMk/>
            <pc:sldMk cId="258675618" sldId="295"/>
            <ac:spMk id="6" creationId="{992E1944-A1ED-9C06-03AC-9ACCDC715AA8}"/>
          </ac:spMkLst>
        </pc:spChg>
      </pc:sldChg>
      <pc:sldChg chg="modSp add mod">
        <pc:chgData name="Mark Jacobs" userId="12d768d84c9ac114" providerId="LiveId" clId="{96DDF359-1577-4092-9BB1-7FE5BA931669}" dt="2026-08-07T18:49:39.963" v="1958" actId="115"/>
        <pc:sldMkLst>
          <pc:docMk/>
          <pc:sldMk cId="3331291206" sldId="296"/>
        </pc:sldMkLst>
        <pc:spChg chg="mod">
          <ac:chgData name="Mark Jacobs" userId="12d768d84c9ac114" providerId="LiveId" clId="{96DDF359-1577-4092-9BB1-7FE5BA931669}" dt="2026-08-07T16:08:45.100" v="1025" actId="20577"/>
          <ac:spMkLst>
            <pc:docMk/>
            <pc:sldMk cId="3331291206" sldId="296"/>
            <ac:spMk id="2" creationId="{158FB670-D3F7-D212-B4F4-34A63A8D1E0F}"/>
          </ac:spMkLst>
        </pc:spChg>
        <pc:spChg chg="mod">
          <ac:chgData name="Mark Jacobs" userId="12d768d84c9ac114" providerId="LiveId" clId="{96DDF359-1577-4092-9BB1-7FE5BA931669}" dt="2026-08-07T18:49:39.963" v="1958" actId="115"/>
          <ac:spMkLst>
            <pc:docMk/>
            <pc:sldMk cId="3331291206" sldId="296"/>
            <ac:spMk id="3" creationId="{E594319E-3162-3ECE-04F1-B5357B74734D}"/>
          </ac:spMkLst>
        </pc:spChg>
      </pc:sldChg>
      <pc:sldChg chg="modSp add mod">
        <pc:chgData name="Mark Jacobs" userId="12d768d84c9ac114" providerId="LiveId" clId="{96DDF359-1577-4092-9BB1-7FE5BA931669}" dt="2026-08-07T19:01:33.483" v="2196" actId="20577"/>
        <pc:sldMkLst>
          <pc:docMk/>
          <pc:sldMk cId="2447088823" sldId="297"/>
        </pc:sldMkLst>
        <pc:spChg chg="mod">
          <ac:chgData name="Mark Jacobs" userId="12d768d84c9ac114" providerId="LiveId" clId="{96DDF359-1577-4092-9BB1-7FE5BA931669}" dt="2026-08-07T19:01:33.483" v="2196" actId="20577"/>
          <ac:spMkLst>
            <pc:docMk/>
            <pc:sldMk cId="2447088823" sldId="297"/>
            <ac:spMk id="3" creationId="{75FA0A92-7DA7-60A3-DE76-102BEEF3B817}"/>
          </ac:spMkLst>
        </pc:spChg>
      </pc:sldChg>
      <pc:sldChg chg="addSp delSp modSp add mod ord">
        <pc:chgData name="Mark Jacobs" userId="12d768d84c9ac114" providerId="LiveId" clId="{96DDF359-1577-4092-9BB1-7FE5BA931669}" dt="2026-08-17T15:21:54.283" v="2503" actId="1038"/>
        <pc:sldMkLst>
          <pc:docMk/>
          <pc:sldMk cId="53658818" sldId="298"/>
        </pc:sldMkLst>
        <pc:spChg chg="mod">
          <ac:chgData name="Mark Jacobs" userId="12d768d84c9ac114" providerId="LiveId" clId="{96DDF359-1577-4092-9BB1-7FE5BA931669}" dt="2026-08-17T15:21:46.543" v="2497" actId="20577"/>
          <ac:spMkLst>
            <pc:docMk/>
            <pc:sldMk cId="53658818" sldId="298"/>
            <ac:spMk id="3" creationId="{F799FA9F-7C82-8400-8F09-BF2BC1A5F2DC}"/>
          </ac:spMkLst>
        </pc:spChg>
        <pc:spChg chg="add del mod">
          <ac:chgData name="Mark Jacobs" userId="12d768d84c9ac114" providerId="LiveId" clId="{96DDF359-1577-4092-9BB1-7FE5BA931669}" dt="2026-08-17T15:12:36.316" v="2236" actId="478"/>
          <ac:spMkLst>
            <pc:docMk/>
            <pc:sldMk cId="53658818" sldId="298"/>
            <ac:spMk id="6" creationId="{BAD6825C-6CC0-04B9-91DD-EFA2AF8376E8}"/>
          </ac:spMkLst>
        </pc:spChg>
        <pc:grpChg chg="add mod">
          <ac:chgData name="Mark Jacobs" userId="12d768d84c9ac114" providerId="LiveId" clId="{96DDF359-1577-4092-9BB1-7FE5BA931669}" dt="2026-08-17T15:19:10.068" v="2492" actId="1037"/>
          <ac:grpSpMkLst>
            <pc:docMk/>
            <pc:sldMk cId="53658818" sldId="298"/>
            <ac:grpSpMk id="10" creationId="{6A6726AB-775A-A75C-07B7-6C792FCC3643}"/>
          </ac:grpSpMkLst>
        </pc:grpChg>
        <pc:picChg chg="add del">
          <ac:chgData name="Mark Jacobs" userId="12d768d84c9ac114" providerId="LiveId" clId="{96DDF359-1577-4092-9BB1-7FE5BA931669}" dt="2026-08-17T15:14:10.728" v="2255" actId="478"/>
          <ac:picMkLst>
            <pc:docMk/>
            <pc:sldMk cId="53658818" sldId="298"/>
            <ac:picMk id="4" creationId="{EEDE208F-B115-B20C-4BC6-3CC182B47F80}"/>
          </ac:picMkLst>
        </pc:picChg>
        <pc:picChg chg="del">
          <ac:chgData name="Mark Jacobs" userId="12d768d84c9ac114" providerId="LiveId" clId="{96DDF359-1577-4092-9BB1-7FE5BA931669}" dt="2026-08-17T15:13:20.355" v="2242" actId="478"/>
          <ac:picMkLst>
            <pc:docMk/>
            <pc:sldMk cId="53658818" sldId="298"/>
            <ac:picMk id="5" creationId="{ABBBE33C-ED8C-D1FF-3D1C-19C02DF1A602}"/>
          </ac:picMkLst>
        </pc:picChg>
        <pc:picChg chg="mod">
          <ac:chgData name="Mark Jacobs" userId="12d768d84c9ac114" providerId="LiveId" clId="{96DDF359-1577-4092-9BB1-7FE5BA931669}" dt="2026-08-17T15:21:54.283" v="2503" actId="1038"/>
          <ac:picMkLst>
            <pc:docMk/>
            <pc:sldMk cId="53658818" sldId="298"/>
            <ac:picMk id="7" creationId="{ED51A604-8EEB-19F0-29D0-E964C9AAFE1F}"/>
          </ac:picMkLst>
        </pc:picChg>
        <pc:picChg chg="mod ord">
          <ac:chgData name="Mark Jacobs" userId="12d768d84c9ac114" providerId="LiveId" clId="{96DDF359-1577-4092-9BB1-7FE5BA931669}" dt="2026-08-17T15:14:03.188" v="2253" actId="692"/>
          <ac:picMkLst>
            <pc:docMk/>
            <pc:sldMk cId="53658818" sldId="298"/>
            <ac:picMk id="8" creationId="{437FD015-0E79-F7D6-9724-14289E44C8E3}"/>
          </ac:picMkLst>
        </pc:picChg>
        <pc:picChg chg="mod ord">
          <ac:chgData name="Mark Jacobs" userId="12d768d84c9ac114" providerId="LiveId" clId="{96DDF359-1577-4092-9BB1-7FE5BA931669}" dt="2026-08-17T15:19:05.454" v="2474" actId="164"/>
          <ac:picMkLst>
            <pc:docMk/>
            <pc:sldMk cId="53658818" sldId="298"/>
            <ac:picMk id="9" creationId="{7BE6C213-7418-E6F3-A58F-49A768C4BB9A}"/>
          </ac:picMkLst>
        </pc:picChg>
      </pc:sldChg>
      <pc:sldChg chg="addSp delSp modSp add mod">
        <pc:chgData name="Mark Jacobs" userId="12d768d84c9ac114" providerId="LiveId" clId="{96DDF359-1577-4092-9BB1-7FE5BA931669}" dt="2026-08-07T19:03:32.794" v="2227" actId="6549"/>
        <pc:sldMkLst>
          <pc:docMk/>
          <pc:sldMk cId="3304909839" sldId="303"/>
        </pc:sldMkLst>
        <pc:spChg chg="mod">
          <ac:chgData name="Mark Jacobs" userId="12d768d84c9ac114" providerId="LiveId" clId="{96DDF359-1577-4092-9BB1-7FE5BA931669}" dt="2026-08-07T15:58:21.662" v="638" actId="1036"/>
          <ac:spMkLst>
            <pc:docMk/>
            <pc:sldMk cId="3304909839" sldId="303"/>
            <ac:spMk id="2" creationId="{4DFEF0F8-F8C0-AEB1-90A4-0F44DB572E66}"/>
          </ac:spMkLst>
        </pc:spChg>
        <pc:spChg chg="mod">
          <ac:chgData name="Mark Jacobs" userId="12d768d84c9ac114" providerId="LiveId" clId="{96DDF359-1577-4092-9BB1-7FE5BA931669}" dt="2026-08-07T19:03:32.794" v="2227" actId="6549"/>
          <ac:spMkLst>
            <pc:docMk/>
            <pc:sldMk cId="3304909839" sldId="303"/>
            <ac:spMk id="3" creationId="{8989985D-4477-3F53-F8E0-062FB91D4A21}"/>
          </ac:spMkLst>
        </pc:spChg>
        <pc:spChg chg="add mod">
          <ac:chgData name="Mark Jacobs" userId="12d768d84c9ac114" providerId="LiveId" clId="{96DDF359-1577-4092-9BB1-7FE5BA931669}" dt="2026-08-07T18:55:28.905" v="2135" actId="20577"/>
          <ac:spMkLst>
            <pc:docMk/>
            <pc:sldMk cId="3304909839" sldId="303"/>
            <ac:spMk id="4" creationId="{2AA06652-3908-F263-ACE0-0AE9E8108246}"/>
          </ac:spMkLst>
        </pc:spChg>
        <pc:cxnChg chg="add mod">
          <ac:chgData name="Mark Jacobs" userId="12d768d84c9ac114" providerId="LiveId" clId="{96DDF359-1577-4092-9BB1-7FE5BA931669}" dt="2026-08-07T16:01:39.515" v="702" actId="1038"/>
          <ac:cxnSpMkLst>
            <pc:docMk/>
            <pc:sldMk cId="3304909839" sldId="303"/>
            <ac:cxnSpMk id="9" creationId="{CFAAE8DB-B015-1D63-03A4-7197A6705832}"/>
          </ac:cxnSpMkLst>
        </pc:cxnChg>
      </pc:sldChg>
      <pc:sldChg chg="addSp delSp modSp add mod ord">
        <pc:chgData name="Mark Jacobs" userId="12d768d84c9ac114" providerId="LiveId" clId="{96DDF359-1577-4092-9BB1-7FE5BA931669}" dt="2026-08-17T15:12:17.950" v="2235"/>
        <pc:sldMkLst>
          <pc:docMk/>
          <pc:sldMk cId="1169265439" sldId="304"/>
        </pc:sldMkLst>
        <pc:grpChg chg="add mod">
          <ac:chgData name="Mark Jacobs" userId="12d768d84c9ac114" providerId="LiveId" clId="{96DDF359-1577-4092-9BB1-7FE5BA931669}" dt="2026-08-07T16:07:30.647" v="892" actId="164"/>
          <ac:grpSpMkLst>
            <pc:docMk/>
            <pc:sldMk cId="1169265439" sldId="304"/>
            <ac:grpSpMk id="7" creationId="{427503CA-6F4A-8DFE-8FF4-0AC15439DB37}"/>
          </ac:grpSpMkLst>
        </pc:grpChg>
        <pc:picChg chg="mod topLvl">
          <ac:chgData name="Mark Jacobs" userId="12d768d84c9ac114" providerId="LiveId" clId="{96DDF359-1577-4092-9BB1-7FE5BA931669}" dt="2026-08-07T16:07:30.647" v="892" actId="164"/>
          <ac:picMkLst>
            <pc:docMk/>
            <pc:sldMk cId="1169265439" sldId="304"/>
            <ac:picMk id="4" creationId="{62772A5F-9404-BF5E-C3DF-5510488A9741}"/>
          </ac:picMkLst>
        </pc:picChg>
        <pc:picChg chg="mod">
          <ac:chgData name="Mark Jacobs" userId="12d768d84c9ac114" providerId="LiveId" clId="{96DDF359-1577-4092-9BB1-7FE5BA931669}" dt="2026-08-07T16:07:30.647" v="892" actId="164"/>
          <ac:picMkLst>
            <pc:docMk/>
            <pc:sldMk cId="1169265439" sldId="304"/>
            <ac:picMk id="6" creationId="{9BCEEFEC-3FB4-2227-1C6E-B1B9325846E8}"/>
          </ac:picMkLst>
        </pc:picChg>
      </pc:sldChg>
      <pc:sldChg chg="modSp add mod">
        <pc:chgData name="Mark Jacobs" userId="12d768d84c9ac114" providerId="LiveId" clId="{96DDF359-1577-4092-9BB1-7FE5BA931669}" dt="2026-08-07T19:02:04.371" v="2203" actId="20577"/>
        <pc:sldMkLst>
          <pc:docMk/>
          <pc:sldMk cId="3098092513" sldId="305"/>
        </pc:sldMkLst>
        <pc:spChg chg="mod">
          <ac:chgData name="Mark Jacobs" userId="12d768d84c9ac114" providerId="LiveId" clId="{96DDF359-1577-4092-9BB1-7FE5BA931669}" dt="2026-08-07T19:02:04.371" v="2203" actId="20577"/>
          <ac:spMkLst>
            <pc:docMk/>
            <pc:sldMk cId="3098092513" sldId="305"/>
            <ac:spMk id="3" creationId="{E9819BE3-8BB1-0DDF-DACD-B435F2F22526}"/>
          </ac:spMkLst>
        </pc:spChg>
      </pc:sldChg>
      <pc:sldChg chg="addSp modSp add mod">
        <pc:chgData name="Mark Jacobs" userId="12d768d84c9ac114" providerId="LiveId" clId="{96DDF359-1577-4092-9BB1-7FE5BA931669}" dt="2026-08-17T15:11:37.587" v="2233" actId="1036"/>
        <pc:sldMkLst>
          <pc:docMk/>
          <pc:sldMk cId="2614218003" sldId="306"/>
        </pc:sldMkLst>
        <pc:spChg chg="mod">
          <ac:chgData name="Mark Jacobs" userId="12d768d84c9ac114" providerId="LiveId" clId="{96DDF359-1577-4092-9BB1-7FE5BA931669}" dt="2026-08-07T18:52:34.014" v="2054" actId="14100"/>
          <ac:spMkLst>
            <pc:docMk/>
            <pc:sldMk cId="2614218003" sldId="306"/>
            <ac:spMk id="3" creationId="{71852B72-46EA-5C2C-4CEE-F21823766393}"/>
          </ac:spMkLst>
        </pc:spChg>
        <pc:spChg chg="mod">
          <ac:chgData name="Mark Jacobs" userId="12d768d84c9ac114" providerId="LiveId" clId="{96DDF359-1577-4092-9BB1-7FE5BA931669}" dt="2026-08-07T18:52:45.052" v="2109" actId="1036"/>
          <ac:spMkLst>
            <pc:docMk/>
            <pc:sldMk cId="2614218003" sldId="306"/>
            <ac:spMk id="4" creationId="{67D6E7A6-CBE8-4A62-9358-3B4968C1AB77}"/>
          </ac:spMkLst>
        </pc:spChg>
        <pc:spChg chg="mod">
          <ac:chgData name="Mark Jacobs" userId="12d768d84c9ac114" providerId="LiveId" clId="{96DDF359-1577-4092-9BB1-7FE5BA931669}" dt="2026-08-07T18:52:45.052" v="2109" actId="1036"/>
          <ac:spMkLst>
            <pc:docMk/>
            <pc:sldMk cId="2614218003" sldId="306"/>
            <ac:spMk id="5" creationId="{3D55F6E4-AFE3-D442-551F-BA3EE80FA1B1}"/>
          </ac:spMkLst>
        </pc:spChg>
        <pc:spChg chg="mod">
          <ac:chgData name="Mark Jacobs" userId="12d768d84c9ac114" providerId="LiveId" clId="{96DDF359-1577-4092-9BB1-7FE5BA931669}" dt="2026-08-07T18:52:45.052" v="2109" actId="1036"/>
          <ac:spMkLst>
            <pc:docMk/>
            <pc:sldMk cId="2614218003" sldId="306"/>
            <ac:spMk id="6" creationId="{1DDE5A47-E2A5-4C33-D2D5-B532A52795E7}"/>
          </ac:spMkLst>
        </pc:spChg>
        <pc:spChg chg="add mod">
          <ac:chgData name="Mark Jacobs" userId="12d768d84c9ac114" providerId="LiveId" clId="{96DDF359-1577-4092-9BB1-7FE5BA931669}" dt="2026-08-17T15:11:37.587" v="2233" actId="1036"/>
          <ac:spMkLst>
            <pc:docMk/>
            <pc:sldMk cId="2614218003" sldId="306"/>
            <ac:spMk id="7" creationId="{C11084DA-20FB-C73B-D8D0-A40B77AA863E}"/>
          </ac:spMkLst>
        </pc:spChg>
        <pc:spChg chg="add mod">
          <ac:chgData name="Mark Jacobs" userId="12d768d84c9ac114" providerId="LiveId" clId="{96DDF359-1577-4092-9BB1-7FE5BA931669}" dt="2026-08-07T18:53:12.050" v="2128" actId="1036"/>
          <ac:spMkLst>
            <pc:docMk/>
            <pc:sldMk cId="2614218003" sldId="306"/>
            <ac:spMk id="8" creationId="{3E61CD4A-9D5D-C6AA-C5D0-2319FAA33203}"/>
          </ac:spMkLst>
        </pc:spChg>
      </pc:sldChg>
      <pc:sldChg chg="modSp add mod">
        <pc:chgData name="Mark Jacobs" userId="12d768d84c9ac114" providerId="LiveId" clId="{96DDF359-1577-4092-9BB1-7FE5BA931669}" dt="2026-08-07T19:00:58.258" v="2195" actId="20577"/>
        <pc:sldMkLst>
          <pc:docMk/>
          <pc:sldMk cId="3746474086" sldId="307"/>
        </pc:sldMkLst>
        <pc:spChg chg="mod">
          <ac:chgData name="Mark Jacobs" userId="12d768d84c9ac114" providerId="LiveId" clId="{96DDF359-1577-4092-9BB1-7FE5BA931669}" dt="2026-08-07T19:00:58.258" v="2195" actId="20577"/>
          <ac:spMkLst>
            <pc:docMk/>
            <pc:sldMk cId="3746474086" sldId="307"/>
            <ac:spMk id="3" creationId="{BDDC3C60-A91B-3929-C21A-A467AC3FAF8A}"/>
          </ac:spMkLst>
        </pc:spChg>
        <pc:spChg chg="mod">
          <ac:chgData name="Mark Jacobs" userId="12d768d84c9ac114" providerId="LiveId" clId="{96DDF359-1577-4092-9BB1-7FE5BA931669}" dt="2026-08-07T18:18:08.727" v="1558" actId="403"/>
          <ac:spMkLst>
            <pc:docMk/>
            <pc:sldMk cId="3746474086" sldId="307"/>
            <ac:spMk id="5" creationId="{00F68847-71DC-BB4F-BD31-110E6545BD18}"/>
          </ac:spMkLst>
        </pc:spChg>
        <pc:spChg chg="mod">
          <ac:chgData name="Mark Jacobs" userId="12d768d84c9ac114" providerId="LiveId" clId="{96DDF359-1577-4092-9BB1-7FE5BA931669}" dt="2026-08-07T18:18:14.656" v="1559" actId="403"/>
          <ac:spMkLst>
            <pc:docMk/>
            <pc:sldMk cId="3746474086" sldId="307"/>
            <ac:spMk id="6" creationId="{0337D72C-F161-6954-E0F1-9F6C687FBB89}"/>
          </ac:spMkLst>
        </pc:spChg>
        <pc:spChg chg="mod">
          <ac:chgData name="Mark Jacobs" userId="12d768d84c9ac114" providerId="LiveId" clId="{96DDF359-1577-4092-9BB1-7FE5BA931669}" dt="2026-08-07T18:18:19.141" v="1560" actId="403"/>
          <ac:spMkLst>
            <pc:docMk/>
            <pc:sldMk cId="3746474086" sldId="307"/>
            <ac:spMk id="7" creationId="{9D1C2DBB-17CF-F885-5AAC-52530FEC65CD}"/>
          </ac:spMkLst>
        </pc:spChg>
      </pc:sldChg>
      <pc:sldChg chg="addSp delSp modSp add del mod">
        <pc:chgData name="Mark Jacobs" userId="12d768d84c9ac114" providerId="LiveId" clId="{96DDF359-1577-4092-9BB1-7FE5BA931669}" dt="2026-08-17T15:19:14.239" v="2493" actId="47"/>
        <pc:sldMkLst>
          <pc:docMk/>
          <pc:sldMk cId="1705056102" sldId="308"/>
        </pc:sldMkLst>
      </pc:sldChg>
      <pc:sldChg chg="addSp delSp modSp add mod">
        <pc:chgData name="Mark Jacobs" userId="12d768d84c9ac114" providerId="LiveId" clId="{96DDF359-1577-4092-9BB1-7FE5BA931669}" dt="2026-08-07T18:22:28.942" v="1663" actId="164"/>
        <pc:sldMkLst>
          <pc:docMk/>
          <pc:sldMk cId="3893046864" sldId="309"/>
        </pc:sldMkLst>
        <pc:spChg chg="mod">
          <ac:chgData name="Mark Jacobs" userId="12d768d84c9ac114" providerId="LiveId" clId="{96DDF359-1577-4092-9BB1-7FE5BA931669}" dt="2026-08-07T16:13:08.948" v="1227" actId="20577"/>
          <ac:spMkLst>
            <pc:docMk/>
            <pc:sldMk cId="3893046864" sldId="309"/>
            <ac:spMk id="2" creationId="{0EBDF95F-C261-1913-32FE-638E598DF373}"/>
          </ac:spMkLst>
        </pc:spChg>
        <pc:spChg chg="add mod">
          <ac:chgData name="Mark Jacobs" userId="12d768d84c9ac114" providerId="LiveId" clId="{96DDF359-1577-4092-9BB1-7FE5BA931669}" dt="2026-08-07T18:22:28.942" v="1663" actId="164"/>
          <ac:spMkLst>
            <pc:docMk/>
            <pc:sldMk cId="3893046864" sldId="309"/>
            <ac:spMk id="5" creationId="{4B9190FD-A2FF-DF99-C3A3-17C7EB3FCF96}"/>
          </ac:spMkLst>
        </pc:spChg>
        <pc:spChg chg="add mod">
          <ac:chgData name="Mark Jacobs" userId="12d768d84c9ac114" providerId="LiveId" clId="{96DDF359-1577-4092-9BB1-7FE5BA931669}" dt="2026-08-07T18:22:28.942" v="1663" actId="164"/>
          <ac:spMkLst>
            <pc:docMk/>
            <pc:sldMk cId="3893046864" sldId="309"/>
            <ac:spMk id="6" creationId="{9ECE7DB0-0F10-CBA3-61C0-6DA10A46D389}"/>
          </ac:spMkLst>
        </pc:spChg>
        <pc:spChg chg="add mod">
          <ac:chgData name="Mark Jacobs" userId="12d768d84c9ac114" providerId="LiveId" clId="{96DDF359-1577-4092-9BB1-7FE5BA931669}" dt="2026-08-07T18:16:42.181" v="1539" actId="14100"/>
          <ac:spMkLst>
            <pc:docMk/>
            <pc:sldMk cId="3893046864" sldId="309"/>
            <ac:spMk id="7" creationId="{5CB9294A-BCFB-086A-C1BC-C96D0C5E4397}"/>
          </ac:spMkLst>
        </pc:spChg>
        <pc:spChg chg="add mod">
          <ac:chgData name="Mark Jacobs" userId="12d768d84c9ac114" providerId="LiveId" clId="{96DDF359-1577-4092-9BB1-7FE5BA931669}" dt="2026-08-07T18:22:28.942" v="1663" actId="164"/>
          <ac:spMkLst>
            <pc:docMk/>
            <pc:sldMk cId="3893046864" sldId="309"/>
            <ac:spMk id="9" creationId="{30154574-E367-1C08-7F9F-2740AAD873CF}"/>
          </ac:spMkLst>
        </pc:spChg>
        <pc:grpChg chg="add mod">
          <ac:chgData name="Mark Jacobs" userId="12d768d84c9ac114" providerId="LiveId" clId="{96DDF359-1577-4092-9BB1-7FE5BA931669}" dt="2026-08-07T18:22:28.942" v="1663" actId="164"/>
          <ac:grpSpMkLst>
            <pc:docMk/>
            <pc:sldMk cId="3893046864" sldId="309"/>
            <ac:grpSpMk id="10" creationId="{04C0E62A-3BFE-C5A7-A8CC-19AA1B311982}"/>
          </ac:grpSpMkLst>
        </pc:grpChg>
        <pc:picChg chg="mod">
          <ac:chgData name="Mark Jacobs" userId="12d768d84c9ac114" providerId="LiveId" clId="{96DDF359-1577-4092-9BB1-7FE5BA931669}" dt="2026-08-07T18:22:28.942" v="1663" actId="164"/>
          <ac:picMkLst>
            <pc:docMk/>
            <pc:sldMk cId="3893046864" sldId="309"/>
            <ac:picMk id="3" creationId="{D327FA43-9B0B-BB5C-C526-C1956E9313AA}"/>
          </ac:picMkLst>
        </pc:picChg>
        <pc:picChg chg="mod">
          <ac:chgData name="Mark Jacobs" userId="12d768d84c9ac114" providerId="LiveId" clId="{96DDF359-1577-4092-9BB1-7FE5BA931669}" dt="2026-08-07T18:22:28.942" v="1663" actId="164"/>
          <ac:picMkLst>
            <pc:docMk/>
            <pc:sldMk cId="3893046864" sldId="309"/>
            <ac:picMk id="4" creationId="{56A3E135-936A-38AE-6631-9323ED552BA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lanet in space&#10;&#10;AI-generated content may be incorrect.">
            <a:extLst>
              <a:ext uri="{FF2B5EF4-FFF2-40B4-BE49-F238E27FC236}">
                <a16:creationId xmlns:a16="http://schemas.microsoft.com/office/drawing/2014/main" id="{9FB109F2-2089-7EE4-80BE-11646319D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5230" y="2210305"/>
            <a:ext cx="6822587" cy="1569546"/>
          </a:xfrm>
        </p:spPr>
        <p:txBody>
          <a:bodyPr anchor="t">
            <a:normAutofit/>
          </a:bodyPr>
          <a:lstStyle>
            <a:lvl1pPr algn="r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9925" y="4774884"/>
            <a:ext cx="5387892" cy="853245"/>
          </a:xfrm>
        </p:spPr>
        <p:txBody>
          <a:bodyPr>
            <a:noAutofit/>
          </a:bodyPr>
          <a:lstStyle>
            <a:lvl1pPr marL="0" indent="0" algn="r">
              <a:buNone/>
              <a:defRPr sz="3200" b="1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9" name="Picture 18" descr="Logo&#10;&#10;AI-generated content may be incorrect.">
            <a:extLst>
              <a:ext uri="{FF2B5EF4-FFF2-40B4-BE49-F238E27FC236}">
                <a16:creationId xmlns:a16="http://schemas.microsoft.com/office/drawing/2014/main" id="{7B106942-1FA1-F7BB-9981-74CF9CD8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2780" y="65940"/>
            <a:ext cx="1158240" cy="11582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37F4FD6-693E-2D5E-CAA1-4B5547837A70}"/>
              </a:ext>
            </a:extLst>
          </p:cNvPr>
          <p:cNvGrpSpPr/>
          <p:nvPr/>
        </p:nvGrpSpPr>
        <p:grpSpPr>
          <a:xfrm>
            <a:off x="638804" y="1194173"/>
            <a:ext cx="11018452" cy="1419616"/>
            <a:chOff x="638804" y="1830992"/>
            <a:chExt cx="11018452" cy="141961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F0659B-92C2-1490-73BC-7C9EC6D9B11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186" y="2526744"/>
              <a:ext cx="712267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Logo, icon&#10;&#10;AI-generated content may be incorrect.">
              <a:extLst>
                <a:ext uri="{FF2B5EF4-FFF2-40B4-BE49-F238E27FC236}">
                  <a16:creationId xmlns:a16="http://schemas.microsoft.com/office/drawing/2014/main" id="{A1A8F92C-1676-43A4-E2F8-312BCFF0D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lumMod val="7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-8534" t="40830" r="63705" b="32172"/>
            <a:stretch>
              <a:fillRect/>
            </a:stretch>
          </p:blipFill>
          <p:spPr>
            <a:xfrm>
              <a:off x="11057860" y="2305819"/>
              <a:ext cx="599396" cy="448514"/>
            </a:xfrm>
            <a:prstGeom prst="ellipse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20B330-D1D5-2643-E53B-90F3BAE73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74566" y="2234476"/>
              <a:ext cx="558468" cy="6126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99ECC1-A817-0699-CAC7-6F5BF350F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804" y="1830992"/>
              <a:ext cx="3065977" cy="1419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392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pic>
        <p:nvPicPr>
          <p:cNvPr id="15" name="Picture 14" descr="Logo&#10;&#10;AI-generated content may be incorrect.">
            <a:extLst>
              <a:ext uri="{FF2B5EF4-FFF2-40B4-BE49-F238E27FC236}">
                <a16:creationId xmlns:a16="http://schemas.microsoft.com/office/drawing/2014/main" id="{A5BACFA8-C356-6030-E5C4-2AB1BB2D9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95" y="147569"/>
            <a:ext cx="1158240" cy="115824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C94BF6-2967-069C-D1B0-F3EDCEFB4240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9D28070-23B2-1E30-FE92-7B4CE873B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E230B-A743-6670-C5DF-918D4F410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B6FB9E68-9C16-5207-50D0-693B4DF92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9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DDC536-C4E1-3B50-79CA-46180E930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FCB5BD-EDAD-6079-A9AE-EA65DB2EA9CF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997E1-E3E7-BF66-3605-D23D21BBA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01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959BA9C5-5704-76DF-A9FA-99A20B6D0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>
                  <a:lumMod val="85000"/>
                </a:schemeClr>
              </a:buClr>
              <a:defRPr>
                <a:solidFill>
                  <a:schemeClr val="tx1">
                    <a:lumMod val="85000"/>
                  </a:schemeClr>
                </a:solidFill>
              </a:defRPr>
            </a:lvl2pPr>
            <a:lvl3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644FA87-1252-5FBF-7C88-62DED381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89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7421968-83F7-8D41-700A-8D49FF8FD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 descr="Icon&#10;&#10;AI-generated content may be incorrect.">
            <a:extLst>
              <a:ext uri="{FF2B5EF4-FFF2-40B4-BE49-F238E27FC236}">
                <a16:creationId xmlns:a16="http://schemas.microsoft.com/office/drawing/2014/main" id="{FF67C6E1-43F1-F43D-179A-A8A859C41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20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lanet in space&#10;&#10;AI-generated content may be incorrect.">
            <a:extLst>
              <a:ext uri="{FF2B5EF4-FFF2-40B4-BE49-F238E27FC236}">
                <a16:creationId xmlns:a16="http://schemas.microsoft.com/office/drawing/2014/main" id="{C66045BF-754B-5F7F-2B9B-8983E2FAE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083" r="60183" b="2013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952"/>
            <a:ext cx="10515600" cy="1603852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6727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7E647-4954-B92D-4D5F-B65DECF640B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13691EE-3820-3533-3E44-FE5045C85018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ADA53E-3414-C271-7AAE-7B2E21DCB27A}"/>
              </a:ext>
            </a:extLst>
          </p:cNvPr>
          <p:cNvCxnSpPr/>
          <p:nvPr/>
        </p:nvCxnSpPr>
        <p:spPr>
          <a:xfrm>
            <a:off x="637953" y="2103231"/>
            <a:ext cx="1041990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icon&#10;&#10;AI-generated content may be incorrect.">
            <a:extLst>
              <a:ext uri="{FF2B5EF4-FFF2-40B4-BE49-F238E27FC236}">
                <a16:creationId xmlns:a16="http://schemas.microsoft.com/office/drawing/2014/main" id="{48CF5DEF-72A4-DFBC-231A-17C6E3AA687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-8534" t="40830" r="63705" b="32172"/>
          <a:stretch>
            <a:fillRect/>
          </a:stretch>
        </p:blipFill>
        <p:spPr>
          <a:xfrm>
            <a:off x="11057860" y="1882306"/>
            <a:ext cx="599396" cy="448514"/>
          </a:xfrm>
          <a:prstGeom prst="ellipse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11613CC-9230-FFDA-77D8-080EEAE21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8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65A0E6-F118-0EF4-3DCA-4005EF725633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0E735A-1526-BAF9-49B5-911592BB3E42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ECF80-15F8-CAF9-009C-ED251354A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C9D12D-F860-10EA-266F-74EE5534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Logo, icon&#10;&#10;AI-generated content may be incorrect.">
            <a:extLst>
              <a:ext uri="{FF2B5EF4-FFF2-40B4-BE49-F238E27FC236}">
                <a16:creationId xmlns:a16="http://schemas.microsoft.com/office/drawing/2014/main" id="{42B634A1-79E9-A276-9140-6D513DB66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451D69-FCC8-5941-C366-A716BC11D7B2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72F3197-8AF5-A991-1408-1BC7ACCB9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6" name="Picture 15" descr="Icon&#10;&#10;AI-generated content may be incorrect.">
            <a:extLst>
              <a:ext uri="{FF2B5EF4-FFF2-40B4-BE49-F238E27FC236}">
                <a16:creationId xmlns:a16="http://schemas.microsoft.com/office/drawing/2014/main" id="{5A8BBA13-C266-887D-D174-34F2C70EF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0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8800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011916"/>
            <a:ext cx="5157787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18800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011916"/>
            <a:ext cx="5183188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7A96C-4A8D-5628-8AAF-D654017D7C50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D19DADC-4E8F-CFEF-1267-BA73C0F3715F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21E336-B357-2D7B-D832-352200123F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A7D3FA-4067-44AF-F7F0-589E1A7D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 descr="Logo, icon&#10;&#10;AI-generated content may be incorrect.">
            <a:extLst>
              <a:ext uri="{FF2B5EF4-FFF2-40B4-BE49-F238E27FC236}">
                <a16:creationId xmlns:a16="http://schemas.microsoft.com/office/drawing/2014/main" id="{69D4AA9A-A845-C678-5500-B0E04AB9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1F3DE3-8382-0B33-6978-A6270BA25E57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A2C967C-DC70-BB81-A461-3E4BF88D5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8" name="Picture 17" descr="Icon&#10;&#10;AI-generated content may be incorrect.">
            <a:extLst>
              <a:ext uri="{FF2B5EF4-FFF2-40B4-BE49-F238E27FC236}">
                <a16:creationId xmlns:a16="http://schemas.microsoft.com/office/drawing/2014/main" id="{101A7D81-2138-843D-D577-75512946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7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EB522B-496B-AEAE-3F6A-3D58755A3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CD74CD-D244-2649-DC02-B963A7E49299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05EBDA3-4968-3799-2442-2C730D985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4" name="Picture 13" descr="Icon&#10;&#10;AI-generated content may be incorrect.">
            <a:extLst>
              <a:ext uri="{FF2B5EF4-FFF2-40B4-BE49-F238E27FC236}">
                <a16:creationId xmlns:a16="http://schemas.microsoft.com/office/drawing/2014/main" id="{F5FE42F6-E936-CCCE-DCC0-B59BA3374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8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_Right Justif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7B050C-D34D-3C67-391C-3BC1CA291CD4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5339C6-3FCD-E7AB-8D37-3FFFEF1CC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E7D04AA-876E-82BF-7DD4-992BCE99CD84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Icon&#10;&#10;AI-generated content may be incorrect.">
              <a:extLst>
                <a:ext uri="{FF2B5EF4-FFF2-40B4-BE49-F238E27FC236}">
                  <a16:creationId xmlns:a16="http://schemas.microsoft.com/office/drawing/2014/main" id="{9D05E4D8-71FA-6714-3CED-35434806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pic>
        <p:nvPicPr>
          <p:cNvPr id="11" name="Picture 10" descr="Logo, icon&#10;&#10;AI-generated content may be incorrect.">
            <a:extLst>
              <a:ext uri="{FF2B5EF4-FFF2-40B4-BE49-F238E27FC236}">
                <a16:creationId xmlns:a16="http://schemas.microsoft.com/office/drawing/2014/main" id="{E1BF5B51-1928-B845-A1E9-91EA9D660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85B09ED-6ED8-E61C-5CD5-685DE6DA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22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with Lower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E038205-08E1-62F1-DBDB-8CA1F3E83D8B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5EBDA3-4968-3799-2442-2C730D985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BCD74CD-D244-2649-DC02-B963A7E492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 descr="Icon&#10;&#10;AI-generated content may be incorrect.">
              <a:extLst>
                <a:ext uri="{FF2B5EF4-FFF2-40B4-BE49-F238E27FC236}">
                  <a16:creationId xmlns:a16="http://schemas.microsoft.com/office/drawing/2014/main" id="{F5FE42F6-E936-CCCE-DCC0-B59BA3374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4BA5FA-DAE7-60B2-D058-4538A47B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164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2A2F068-46CB-F848-90AA-CDDE910DE06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F39A7-4FA3-DA93-DEC0-E342AD32F3AE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77F41C6-2A7A-9295-17D9-6CF3999D7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8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3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75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10020300" cy="569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81528"/>
            <a:ext cx="10515600" cy="499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9D58B-4964-4869-B62C-710F50AF051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4D2D2-D43A-4B77-B798-A3F88C153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Wingdings" pitchFamily="2" charset="2"/>
        <a:buChar char="§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00">
          <p15:clr>
            <a:srgbClr val="F26B43"/>
          </p15:clr>
        </p15:guide>
        <p15:guide id="2" pos="840">
          <p15:clr>
            <a:srgbClr val="F26B43"/>
          </p15:clr>
        </p15:guide>
        <p15:guide id="3" orient="horz" pos="216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nas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1268EC-8E10-8C9A-7E9A-927B2814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1413" y="1901121"/>
            <a:ext cx="7642697" cy="2689349"/>
          </a:xfrm>
        </p:spPr>
        <p:txBody>
          <a:bodyPr>
            <a:noAutofit/>
          </a:bodyPr>
          <a:lstStyle/>
          <a:p>
            <a:r>
              <a:rPr lang="en-US" dirty="0"/>
              <a:t>PCEC Updates for Crew and Space Transportation Systems (CASTS) and Robotic Missions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F93D7C9-11B4-B44F-B90D-0336B8A4D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9472" y="4590470"/>
            <a:ext cx="6144638" cy="2119481"/>
          </a:xfr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4B6D1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4B6D1">
                    <a:lumMod val="40000"/>
                    <a:lumOff val="6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Marshall Space Flight Center</a:t>
            </a:r>
          </a:p>
          <a:p>
            <a:r>
              <a:rPr lang="en-US" b="0" dirty="0">
                <a:latin typeface="Bahnschrift" panose="020B0502040204020203" pitchFamily="34" charset="0"/>
              </a:rPr>
              <a:t>Shawn Hayes, Mark Jacobs, Nathan Snyder &amp; Richard Webb</a:t>
            </a:r>
          </a:p>
          <a:p>
            <a:endParaRPr lang="en-US" b="1" dirty="0">
              <a:latin typeface="Bahnschrift" panose="020B0502040204020203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1B12D7F4-EAA5-3CFC-3995-469DC96CE16B}"/>
              </a:ext>
            </a:extLst>
          </p:cNvPr>
          <p:cNvSpPr txBox="1">
            <a:spLocks/>
          </p:cNvSpPr>
          <p:nvPr/>
        </p:nvSpPr>
        <p:spPr>
          <a:xfrm>
            <a:off x="6096000" y="1500506"/>
            <a:ext cx="5068110" cy="400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3200" b="1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94B6D1"/>
                </a:solidFill>
                <a:latin typeface="Bahnschrift" panose="020B0502040204020203" pitchFamily="34" charset="0"/>
              </a:rPr>
              <a:t>NASA Cost and Schedule Symposium 2026</a:t>
            </a:r>
          </a:p>
        </p:txBody>
      </p:sp>
    </p:spTree>
    <p:extLst>
      <p:ext uri="{BB962C8B-B14F-4D97-AF65-F5344CB8AC3E}">
        <p14:creationId xmlns:p14="http://schemas.microsoft.com/office/powerpoint/2010/main" val="251741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E004-2ED7-661E-1A99-3D3BF7FAD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PCEC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BA47C-DE62-8AA5-3B89-8FFFA8DCF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Overview of PCEC</a:t>
            </a:r>
          </a:p>
          <a:p>
            <a:pPr lvl="1"/>
            <a:endParaRPr lang="en-US" b="1" dirty="0"/>
          </a:p>
          <a:p>
            <a:r>
              <a:rPr lang="en-US" b="1" dirty="0"/>
              <a:t>Crew and Space Transportation Systems (CASTS) Model</a:t>
            </a:r>
          </a:p>
          <a:p>
            <a:pPr lvl="1"/>
            <a:r>
              <a:rPr lang="en-US" b="1" dirty="0"/>
              <a:t>Data Collection Additions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US" b="1" dirty="0"/>
              <a:t>Robotic Spacecraft Model</a:t>
            </a:r>
          </a:p>
          <a:p>
            <a:pPr lvl="1"/>
            <a:r>
              <a:rPr lang="en-US" b="1" dirty="0"/>
              <a:t>Database Updates</a:t>
            </a:r>
          </a:p>
          <a:p>
            <a:pPr lvl="1"/>
            <a:r>
              <a:rPr lang="en-US" b="1" dirty="0"/>
              <a:t>High Level S/C CER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US" b="1" dirty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6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4E2D-8E03-AF24-6511-D1778D28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340" y="225039"/>
            <a:ext cx="9032908" cy="569822"/>
          </a:xfrm>
        </p:spPr>
        <p:txBody>
          <a:bodyPr>
            <a:noAutofit/>
          </a:bodyPr>
          <a:lstStyle/>
          <a:p>
            <a:r>
              <a:rPr lang="en-US" sz="3200" dirty="0"/>
              <a:t>What is PCEC?</a:t>
            </a:r>
            <a:br>
              <a:rPr lang="en-US" sz="3200" dirty="0"/>
            </a:br>
            <a:r>
              <a:rPr lang="en-US" sz="3200" dirty="0"/>
              <a:t>Summary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9BAFD-FE11-87D6-E004-8344112B1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62" y="1181100"/>
            <a:ext cx="11115676" cy="545186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PCEC is a </a:t>
            </a:r>
            <a:r>
              <a:rPr lang="en-US" sz="2400" b="1" i="1" u="sng" dirty="0"/>
              <a:t>CAPABILITY</a:t>
            </a:r>
            <a:r>
              <a:rPr lang="en-US" sz="2400" dirty="0"/>
              <a:t> including parametric cost models </a:t>
            </a:r>
            <a:r>
              <a:rPr lang="en-US" sz="2400" i="1" u="sng" dirty="0"/>
              <a:t>and supporting data</a:t>
            </a:r>
          </a:p>
          <a:p>
            <a:pPr lvl="1"/>
            <a:r>
              <a:rPr lang="en-US" sz="2000"/>
              <a:t>Developed and maintained by the MSFC Engineering Cost Office (ECO)</a:t>
            </a:r>
            <a:endParaRPr lang="en-US" sz="2000">
              <a:cs typeface="Arial"/>
            </a:endParaRPr>
          </a:p>
          <a:p>
            <a:pPr lvl="1"/>
            <a:r>
              <a:rPr lang="en-US" sz="2000" dirty="0"/>
              <a:t>Replaced the NASA Air Force Cost Model (NAFCOM) circa 2013-2014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Excel Add-in</a:t>
            </a:r>
          </a:p>
          <a:p>
            <a:pPr lvl="1"/>
            <a:r>
              <a:rPr lang="en-US" sz="2000" dirty="0"/>
              <a:t>Provides Full Visibility into all Calculations, Code, and Statistics</a:t>
            </a:r>
          </a:p>
          <a:p>
            <a:pPr lvl="1"/>
            <a:r>
              <a:rPr lang="en-US" sz="2000" dirty="0"/>
              <a:t>Meets all NASA Information Technology Security Requirements</a:t>
            </a:r>
          </a:p>
          <a:p>
            <a:r>
              <a:rPr lang="en-US" sz="2400" dirty="0"/>
              <a:t>Two primary ‘models’, provided as part of a single, integrated tool</a:t>
            </a:r>
          </a:p>
          <a:p>
            <a:pPr lvl="1"/>
            <a:r>
              <a:rPr lang="en-US" sz="2000" dirty="0"/>
              <a:t>Robotic Spacecraft (Robotic SC)</a:t>
            </a:r>
          </a:p>
          <a:p>
            <a:pPr lvl="1"/>
            <a:r>
              <a:rPr lang="en-US" sz="2000" dirty="0"/>
              <a:t>Crewed and Space Transportation Systems (CASTS)</a:t>
            </a:r>
          </a:p>
          <a:p>
            <a:r>
              <a:rPr lang="en-US" sz="2400" dirty="0"/>
              <a:t>Source and supporting data, normalizations, and CER workbooks are stored in MSFC REDSTAR and ONCE database (NASA users)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CA7570-E617-6BF1-8062-D05EBA67C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422" y="2366436"/>
            <a:ext cx="6350744" cy="121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3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FBE95-3F46-5AAE-C4FA-659732DF1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1B1-3697-E044-492C-3EDAE3A27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250827"/>
            <a:ext cx="9032908" cy="569822"/>
          </a:xfrm>
        </p:spPr>
        <p:txBody>
          <a:bodyPr>
            <a:noAutofit/>
          </a:bodyPr>
          <a:lstStyle/>
          <a:p>
            <a:r>
              <a:rPr lang="en-US" sz="3200" dirty="0"/>
              <a:t>Why PCEC?</a:t>
            </a:r>
            <a:br>
              <a:rPr lang="en-US" sz="3200" dirty="0"/>
            </a:br>
            <a:r>
              <a:rPr lang="en-US" sz="3200" dirty="0"/>
              <a:t>PCEC Model Philosophy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9F616-7F37-DEFE-AF34-A4ABD0A0D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1447798"/>
            <a:ext cx="4722413" cy="3800475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BEFORE</a:t>
            </a:r>
            <a:r>
              <a:rPr lang="en-US" dirty="0">
                <a:solidFill>
                  <a:schemeClr val="tx1"/>
                </a:solidFill>
              </a:rPr>
              <a:t>: Model Centric</a:t>
            </a:r>
          </a:p>
          <a:p>
            <a:pPr>
              <a:spcBef>
                <a:spcPts val="1600"/>
              </a:spcBef>
              <a:buClr>
                <a:schemeClr val="tx1"/>
              </a:buClr>
            </a:pPr>
            <a:r>
              <a:rPr lang="en-US" sz="2200" kern="0" dirty="0">
                <a:solidFill>
                  <a:srgbClr val="000000"/>
                </a:solidFill>
              </a:rPr>
              <a:t>Focus is on how to use the model</a:t>
            </a:r>
          </a:p>
          <a:p>
            <a:pPr>
              <a:buClr>
                <a:schemeClr val="tx1"/>
              </a:buClr>
            </a:pPr>
            <a:r>
              <a:rPr lang="en-US" sz="2200" dirty="0">
                <a:solidFill>
                  <a:schemeClr val="tx1"/>
                </a:solidFill>
              </a:rPr>
              <a:t>Model gets all the credit (or blame) for the estimate</a:t>
            </a:r>
          </a:p>
          <a:p>
            <a:pPr>
              <a:buClr>
                <a:schemeClr val="tx1"/>
              </a:buClr>
            </a:pPr>
            <a:r>
              <a:rPr lang="en-US" sz="2200" dirty="0">
                <a:solidFill>
                  <a:schemeClr val="tx1"/>
                </a:solidFill>
              </a:rPr>
              <a:t>Evaluation of the present rather than prediction of the future.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D19A05-04D6-D3A4-0BBF-7289169C4AD6}"/>
              </a:ext>
            </a:extLst>
          </p:cNvPr>
          <p:cNvCxnSpPr>
            <a:cxnSpLocks/>
          </p:cNvCxnSpPr>
          <p:nvPr/>
        </p:nvCxnSpPr>
        <p:spPr>
          <a:xfrm>
            <a:off x="966227" y="1952623"/>
            <a:ext cx="374982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7D26DFE-D97B-9DD4-8A6A-8551CBB05CEF}"/>
              </a:ext>
            </a:extLst>
          </p:cNvPr>
          <p:cNvGrpSpPr/>
          <p:nvPr/>
        </p:nvGrpSpPr>
        <p:grpSpPr>
          <a:xfrm>
            <a:off x="7193363" y="1447798"/>
            <a:ext cx="4722411" cy="3800475"/>
            <a:chOff x="5840429" y="1409699"/>
            <a:chExt cx="5486400" cy="38004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6EC51F-306A-D5AA-A8FB-DEDC27F129E8}"/>
                </a:ext>
              </a:extLst>
            </p:cNvPr>
            <p:cNvSpPr txBox="1"/>
            <p:nvPr/>
          </p:nvSpPr>
          <p:spPr>
            <a:xfrm>
              <a:off x="5840429" y="1409699"/>
              <a:ext cx="5486400" cy="38004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Autofit/>
            </a:bodyPr>
            <a:lstStyle/>
            <a:p>
              <a:pPr marR="0" lvl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94B6D1">
                    <a:lumMod val="75000"/>
                  </a:srgbClr>
                </a:buClr>
                <a:buSzTx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AFTER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: 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Data Centric</a:t>
              </a:r>
            </a:p>
            <a:p>
              <a:pPr marL="342900" indent="-342900">
                <a:lnSpc>
                  <a:spcPct val="90000"/>
                </a:lnSpc>
                <a:spcBef>
                  <a:spcPts val="1600"/>
                </a:spcBef>
                <a:buClr>
                  <a:srgbClr val="94B6D1">
                    <a:lumMod val="75000"/>
                  </a:srgbClr>
                </a:buClr>
                <a:buFont typeface="Arial" panose="020B0604020202020204" pitchFamily="34" charset="0"/>
                <a:buChar char="•"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Use the best data possible.</a:t>
              </a:r>
            </a:p>
            <a:p>
              <a:pPr marL="342900" indent="-342900">
                <a:lnSpc>
                  <a:spcPct val="90000"/>
                </a:lnSpc>
                <a:spcBef>
                  <a:spcPts val="500"/>
                </a:spcBef>
                <a:buClr>
                  <a:srgbClr val="94B6D1">
                    <a:lumMod val="75000"/>
                  </a:srgbClr>
                </a:buClr>
                <a:buFont typeface="Arial" panose="020B0604020202020204" pitchFamily="34" charset="0"/>
                <a:buChar char="•"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Transparent data analysis and CER development.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F538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342900" indent="-342900">
                <a:lnSpc>
                  <a:spcPct val="90000"/>
                </a:lnSpc>
                <a:spcBef>
                  <a:spcPts val="500"/>
                </a:spcBef>
                <a:buClr>
                  <a:srgbClr val="94B6D1">
                    <a:lumMod val="75000"/>
                  </a:srgbClr>
                </a:buClr>
                <a:buFont typeface="Arial" panose="020B0604020202020204" pitchFamily="34" charset="0"/>
                <a:buChar char="•"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Focus is on the relationship of the data to the estimating problem.</a:t>
              </a:r>
            </a:p>
            <a:p>
              <a:pPr marL="342900" indent="-342900">
                <a:lnSpc>
                  <a:spcPct val="90000"/>
                </a:lnSpc>
                <a:spcBef>
                  <a:spcPts val="500"/>
                </a:spcBef>
                <a:buClr>
                  <a:srgbClr val="94B6D1">
                    <a:lumMod val="75000"/>
                  </a:srgbClr>
                </a:buClr>
                <a:buFont typeface="Arial" panose="020B0604020202020204" pitchFamily="34" charset="0"/>
                <a:buChar char="•"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F538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Puts onus for the quality of the estimate on the estimator.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47DF4DF-F07B-BF06-60C2-540E6BDDEE71}"/>
                </a:ext>
              </a:extLst>
            </p:cNvPr>
            <p:cNvCxnSpPr>
              <a:cxnSpLocks/>
            </p:cNvCxnSpPr>
            <p:nvPr/>
          </p:nvCxnSpPr>
          <p:spPr>
            <a:xfrm>
              <a:off x="6496050" y="1918717"/>
              <a:ext cx="4526058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169D4A-B5C9-EE52-F895-3164CDF1406A}"/>
              </a:ext>
            </a:extLst>
          </p:cNvPr>
          <p:cNvGrpSpPr/>
          <p:nvPr/>
        </p:nvGrpSpPr>
        <p:grpSpPr>
          <a:xfrm>
            <a:off x="2343150" y="5600700"/>
            <a:ext cx="7000875" cy="569822"/>
            <a:chOff x="2343150" y="5600700"/>
            <a:chExt cx="7000875" cy="5698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D416C74-A652-5A41-DD86-082F4E690D91}"/>
                </a:ext>
              </a:extLst>
            </p:cNvPr>
            <p:cNvGrpSpPr/>
            <p:nvPr/>
          </p:nvGrpSpPr>
          <p:grpSpPr>
            <a:xfrm>
              <a:off x="2417976" y="5672307"/>
              <a:ext cx="6844905" cy="461665"/>
              <a:chOff x="1667750" y="5912063"/>
              <a:chExt cx="6844905" cy="461665"/>
            </a:xfrm>
          </p:grpSpPr>
          <p:sp>
            <p:nvSpPr>
              <p:cNvPr id="5" name="Arrow: Right 4">
                <a:extLst>
                  <a:ext uri="{FF2B5EF4-FFF2-40B4-BE49-F238E27FC236}">
                    <a16:creationId xmlns:a16="http://schemas.microsoft.com/office/drawing/2014/main" id="{25FAD7F8-8064-0E22-D494-1EEF76EEFE93}"/>
                  </a:ext>
                </a:extLst>
              </p:cNvPr>
              <p:cNvSpPr/>
              <p:nvPr/>
            </p:nvSpPr>
            <p:spPr bwMode="auto">
              <a:xfrm>
                <a:off x="3328997" y="6002379"/>
                <a:ext cx="919415" cy="270467"/>
              </a:xfrm>
              <a:prstGeom prst="rightArrow">
                <a:avLst/>
              </a:prstGeom>
              <a:solidFill>
                <a:srgbClr val="0F538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" name="Arrow: Right 5">
                <a:extLst>
                  <a:ext uri="{FF2B5EF4-FFF2-40B4-BE49-F238E27FC236}">
                    <a16:creationId xmlns:a16="http://schemas.microsoft.com/office/drawing/2014/main" id="{F28FA4DC-9EA6-B708-FFB2-F8ED42D92084}"/>
                  </a:ext>
                </a:extLst>
              </p:cNvPr>
              <p:cNvSpPr/>
              <p:nvPr/>
            </p:nvSpPr>
            <p:spPr bwMode="auto">
              <a:xfrm>
                <a:off x="6158418" y="6002379"/>
                <a:ext cx="919415" cy="270467"/>
              </a:xfrm>
              <a:prstGeom prst="rightArrow">
                <a:avLst/>
              </a:prstGeom>
              <a:solidFill>
                <a:srgbClr val="0F538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4D3E60-9017-EBE4-AA7F-D81A96B55065}"/>
                  </a:ext>
                </a:extLst>
              </p:cNvPr>
              <p:cNvSpPr txBox="1"/>
              <p:nvPr/>
            </p:nvSpPr>
            <p:spPr>
              <a:xfrm>
                <a:off x="1667750" y="5912063"/>
                <a:ext cx="16225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Traceable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7483A3-4313-6AFF-F8BE-044E6D4F0F81}"/>
                  </a:ext>
                </a:extLst>
              </p:cNvPr>
              <p:cNvSpPr txBox="1"/>
              <p:nvPr/>
            </p:nvSpPr>
            <p:spPr>
              <a:xfrm>
                <a:off x="4318757" y="5912063"/>
                <a:ext cx="17411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400" b="1" kern="0" dirty="0">
                    <a:solidFill>
                      <a:srgbClr val="000000"/>
                    </a:solidFill>
                  </a:rPr>
                  <a:t>Defensible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D88001-B500-AEBC-086B-419502610AC9}"/>
                  </a:ext>
                </a:extLst>
              </p:cNvPr>
              <p:cNvSpPr txBox="1"/>
              <p:nvPr/>
            </p:nvSpPr>
            <p:spPr>
              <a:xfrm>
                <a:off x="7096883" y="5912063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Credible</a:t>
                </a: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960FCF-D02A-395A-FEE1-6073F474423D}"/>
                </a:ext>
              </a:extLst>
            </p:cNvPr>
            <p:cNvSpPr/>
            <p:nvPr/>
          </p:nvSpPr>
          <p:spPr>
            <a:xfrm>
              <a:off x="2343150" y="5600700"/>
              <a:ext cx="7000875" cy="56982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CA48CFC2-07E1-244A-83E5-F364DA72CD67}"/>
              </a:ext>
            </a:extLst>
          </p:cNvPr>
          <p:cNvSpPr/>
          <p:nvPr/>
        </p:nvSpPr>
        <p:spPr bwMode="auto">
          <a:xfrm>
            <a:off x="5233988" y="2663677"/>
            <a:ext cx="1724025" cy="1530646"/>
          </a:xfrm>
          <a:prstGeom prst="rightArrow">
            <a:avLst/>
          </a:prstGeom>
          <a:noFill/>
          <a:ln w="28575" cap="flat" cmpd="sng" algn="ctr">
            <a:solidFill>
              <a:srgbClr val="0F53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B7828B-EF31-CF1A-A34B-7718EF15E651}"/>
              </a:ext>
            </a:extLst>
          </p:cNvPr>
          <p:cNvSpPr txBox="1"/>
          <p:nvPr/>
        </p:nvSpPr>
        <p:spPr>
          <a:xfrm>
            <a:off x="5157577" y="3167390"/>
            <a:ext cx="1652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F5380"/>
                </a:solidFill>
              </a:rPr>
              <a:t>PCEC</a:t>
            </a:r>
          </a:p>
        </p:txBody>
      </p:sp>
    </p:spTree>
    <p:extLst>
      <p:ext uri="{BB962C8B-B14F-4D97-AF65-F5344CB8AC3E}">
        <p14:creationId xmlns:p14="http://schemas.microsoft.com/office/powerpoint/2010/main" val="78965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7B30-496C-B192-3875-6E38844E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/>
              </a:rPr>
              <a:t>Crewed and Space Transportation Systems (CASTS)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AF65-6C82-E02B-8942-615EF0673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82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2E096-4A13-DA7B-C150-318D8D69B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5934-AAA6-25EE-FFF2-CE0C91D1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CASTS -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8B9A2-BA60-391E-67FA-E45CFBB1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97280"/>
            <a:ext cx="10515600" cy="5705856"/>
          </a:xfrm>
        </p:spPr>
        <p:txBody>
          <a:bodyPr>
            <a:normAutofit fontScale="85000" lnSpcReduction="20000"/>
          </a:bodyPr>
          <a:lstStyle/>
          <a:p>
            <a:r>
              <a:rPr lang="en-US" sz="2600" b="1" dirty="0"/>
              <a:t>Ver. 2.4.2 Released 2026</a:t>
            </a:r>
          </a:p>
          <a:p>
            <a:r>
              <a:rPr lang="en-US" sz="2600" b="1" dirty="0"/>
              <a:t>Based on data from 30 historical launch vehicle stages, crewed vehicles, and related space transportation systems/subsystems</a:t>
            </a:r>
          </a:p>
          <a:p>
            <a:pPr lvl="1"/>
            <a:r>
              <a:rPr lang="en-US" sz="2100" b="1" dirty="0"/>
              <a:t>Plus 16 Liquid Rocket Engines (LRE) and 50+ Solid Boosters/Motors (SRM)</a:t>
            </a:r>
          </a:p>
          <a:p>
            <a:r>
              <a:rPr lang="en-US" sz="2600" b="1" dirty="0"/>
              <a:t>Includes Prime contract cost (excludes Civil Service, non-prime Support); CY 2015 $M</a:t>
            </a:r>
          </a:p>
          <a:p>
            <a:r>
              <a:rPr lang="en-US" sz="2600" b="1" dirty="0"/>
              <a:t>One set of CERs for estimating subsystem-level costs of Design and Development (D&amp;D) and Flight Unit (46 CERs)</a:t>
            </a:r>
          </a:p>
          <a:p>
            <a:pPr lvl="1"/>
            <a:r>
              <a:rPr lang="en-US" sz="2100" b="1" dirty="0"/>
              <a:t>Primarily single-variable power function CERs; some multivariable power CERs</a:t>
            </a:r>
          </a:p>
          <a:p>
            <a:pPr lvl="1"/>
            <a:r>
              <a:rPr lang="en-US" sz="2100" b="1" dirty="0"/>
              <a:t>Plus set of power CERs for estimating support costs (e.g., PM, ground support equipment, tooling) at the spacecraft level (9 CERs)</a:t>
            </a:r>
            <a:endParaRPr lang="en-US" b="1" dirty="0"/>
          </a:p>
          <a:p>
            <a:r>
              <a:rPr lang="en-US" sz="2400" b="1" dirty="0"/>
              <a:t>Fixed/Variable equation estimates</a:t>
            </a:r>
          </a:p>
          <a:p>
            <a:pPr lvl="1"/>
            <a:r>
              <a:rPr lang="en-US" sz="2100" b="1" dirty="0"/>
              <a:t>Production cost per year as f(rate &amp; learning)</a:t>
            </a:r>
          </a:p>
          <a:p>
            <a:r>
              <a:rPr lang="en-US" sz="2400" b="1" dirty="0"/>
              <a:t>Add-on Models (available as separate spreadsheets)</a:t>
            </a:r>
          </a:p>
          <a:p>
            <a:pPr lvl="1"/>
            <a:r>
              <a:rPr lang="en-US" sz="2100" b="1" dirty="0"/>
              <a:t>Propulsion Cost Model Ver. 1.0 – released 2025</a:t>
            </a:r>
          </a:p>
          <a:p>
            <a:pPr lvl="2"/>
            <a:r>
              <a:rPr lang="en-US" sz="1900" b="1" dirty="0"/>
              <a:t>Three separate spreadsheet models - similar to CASTS: DDTE + FU M2015$’s</a:t>
            </a:r>
          </a:p>
          <a:p>
            <a:pPr lvl="3"/>
            <a:r>
              <a:rPr lang="en-US" sz="1900" b="1" dirty="0"/>
              <a:t>Liquid Rocket Engines (LRE) + Solid Rocket Motors (SRM) + Nuclear Thermal Propulsion (NTP)</a:t>
            </a:r>
          </a:p>
          <a:p>
            <a:pPr lvl="1"/>
            <a:r>
              <a:rPr lang="en-US" sz="2100" b="1" dirty="0"/>
              <a:t>Operations Cost Model – released ca. 2006</a:t>
            </a:r>
          </a:p>
          <a:p>
            <a:pPr lvl="2"/>
            <a:r>
              <a:rPr lang="en-US" sz="1900" b="1" dirty="0"/>
              <a:t>Estimates recurring Earth-To-Orbit launch vehicle cost not covered by hardware-based models (Launch &amp; Flight/Mission Ops+); fixed/variable cost estimates</a:t>
            </a:r>
          </a:p>
        </p:txBody>
      </p:sp>
    </p:spTree>
    <p:extLst>
      <p:ext uri="{BB962C8B-B14F-4D97-AF65-F5344CB8AC3E}">
        <p14:creationId xmlns:p14="http://schemas.microsoft.com/office/powerpoint/2010/main" val="1949712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638C-C963-B22C-A690-0E308D7C4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00A5-F95E-6717-8CED-F758E522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CASTS - Documentation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5926B-B125-E5C0-934B-2798BE42F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53" y="1401819"/>
            <a:ext cx="2822028" cy="4493285"/>
          </a:xfrm>
        </p:spPr>
        <p:txBody>
          <a:bodyPr>
            <a:normAutofit/>
          </a:bodyPr>
          <a:lstStyle/>
          <a:p>
            <a:r>
              <a:rPr lang="en-US" sz="2000" b="1" dirty="0"/>
              <a:t>User Guides + Virtual Black Books + CER Documentation</a:t>
            </a:r>
          </a:p>
          <a:p>
            <a:pPr lvl="1"/>
            <a:r>
              <a:rPr lang="en-US" sz="1800" b="1" dirty="0"/>
              <a:t>Restricted and Unrestricted versions</a:t>
            </a:r>
          </a:p>
          <a:p>
            <a:r>
              <a:rPr lang="en-US" sz="2000" b="1" dirty="0"/>
              <a:t>Integrated collection of accessible source information</a:t>
            </a:r>
          </a:p>
          <a:p>
            <a:r>
              <a:rPr lang="en-US" sz="2000" b="1" dirty="0"/>
              <a:t>Available online through REDSTAR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3C658C-6C11-5490-6E52-39184D156D25}"/>
              </a:ext>
            </a:extLst>
          </p:cNvPr>
          <p:cNvGrpSpPr/>
          <p:nvPr/>
        </p:nvGrpSpPr>
        <p:grpSpPr>
          <a:xfrm>
            <a:off x="3097629" y="1327649"/>
            <a:ext cx="8818004" cy="4604496"/>
            <a:chOff x="212532" y="2068631"/>
            <a:chExt cx="8818004" cy="460449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D1A5F6-9E7F-B1BD-BB89-945C34D4A6D1}"/>
                </a:ext>
              </a:extLst>
            </p:cNvPr>
            <p:cNvSpPr/>
            <p:nvPr/>
          </p:nvSpPr>
          <p:spPr bwMode="auto">
            <a:xfrm>
              <a:off x="4270287" y="3663718"/>
              <a:ext cx="2057400" cy="320040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tx1"/>
                  </a:solidFill>
                  <a:latin typeface="Arial" charset="0"/>
                </a:rPr>
                <a:t>User’s Guides</a:t>
              </a: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13313F-3B70-AC8A-FB99-FBA273F31BD1}"/>
                </a:ext>
              </a:extLst>
            </p:cNvPr>
            <p:cNvSpPr/>
            <p:nvPr/>
          </p:nvSpPr>
          <p:spPr bwMode="auto">
            <a:xfrm>
              <a:off x="212532" y="3143473"/>
              <a:ext cx="2073336" cy="569386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CASTS Virtual Black Books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0F77EE-4649-6F68-4ADF-DBC3237CE9C9}"/>
                </a:ext>
              </a:extLst>
            </p:cNvPr>
            <p:cNvSpPr/>
            <p:nvPr/>
          </p:nvSpPr>
          <p:spPr bwMode="auto">
            <a:xfrm>
              <a:off x="5628799" y="3143473"/>
              <a:ext cx="2286000" cy="320040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PCEC Library v2.4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22B686B-5C74-6155-E4AE-9AFE3C9B8307}"/>
                </a:ext>
              </a:extLst>
            </p:cNvPr>
            <p:cNvSpPr/>
            <p:nvPr/>
          </p:nvSpPr>
          <p:spPr bwMode="auto">
            <a:xfrm>
              <a:off x="2159866" y="2068631"/>
              <a:ext cx="3842487" cy="569386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tx1"/>
                  </a:solidFill>
                  <a:latin typeface="Arial" charset="0"/>
                </a:rPr>
                <a:t>PCEC CASTS DOCUMENTATION in REDSTAR</a:t>
              </a: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FD9BB5-45DB-5F32-0502-8A9F8F050C84}"/>
                </a:ext>
              </a:extLst>
            </p:cNvPr>
            <p:cNvSpPr/>
            <p:nvPr/>
          </p:nvSpPr>
          <p:spPr bwMode="auto">
            <a:xfrm>
              <a:off x="757319" y="4173918"/>
              <a:ext cx="1528549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Saturn IC (SIC)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423107-1FC5-688C-AD9D-EDC8401B7D80}"/>
                </a:ext>
              </a:extLst>
            </p:cNvPr>
            <p:cNvSpPr/>
            <p:nvPr/>
          </p:nvSpPr>
          <p:spPr bwMode="auto">
            <a:xfrm>
              <a:off x="757319" y="4532541"/>
              <a:ext cx="1528549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Saturn II (SII)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CE0EC3-DF39-E710-4366-ACB0EB6E9C7A}"/>
                </a:ext>
              </a:extLst>
            </p:cNvPr>
            <p:cNvSpPr/>
            <p:nvPr/>
          </p:nvSpPr>
          <p:spPr bwMode="auto">
            <a:xfrm>
              <a:off x="757319" y="4877757"/>
              <a:ext cx="1737360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Saturn IVB (SIVB)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941A62-1026-548A-0C54-3468F1CC744F}"/>
                </a:ext>
              </a:extLst>
            </p:cNvPr>
            <p:cNvSpPr/>
            <p:nvPr/>
          </p:nvSpPr>
          <p:spPr bwMode="auto">
            <a:xfrm>
              <a:off x="757319" y="5246495"/>
              <a:ext cx="1528549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Shuttle Orbiter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CEB5BE-8374-5199-C49B-5BC7F0D2BF35}"/>
                </a:ext>
              </a:extLst>
            </p:cNvPr>
            <p:cNvSpPr/>
            <p:nvPr/>
          </p:nvSpPr>
          <p:spPr bwMode="auto">
            <a:xfrm>
              <a:off x="757319" y="5607595"/>
              <a:ext cx="1920240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Shuttle External Tank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63B07E-5011-6375-13A9-F646E855E5E7}"/>
                </a:ext>
              </a:extLst>
            </p:cNvPr>
            <p:cNvSpPr/>
            <p:nvPr/>
          </p:nvSpPr>
          <p:spPr bwMode="auto">
            <a:xfrm>
              <a:off x="757319" y="5968695"/>
              <a:ext cx="1920240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Atlas I, II, IIA, IIAS, V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BE2F74-88C2-96F2-95F4-6F42ABA7B9C6}"/>
                </a:ext>
              </a:extLst>
            </p:cNvPr>
            <p:cNvSpPr/>
            <p:nvPr/>
          </p:nvSpPr>
          <p:spPr bwMode="auto">
            <a:xfrm>
              <a:off x="757320" y="3837930"/>
              <a:ext cx="2135270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Apollo Command Module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F21E393-EE7A-C285-B833-50C5FC718857}"/>
                </a:ext>
              </a:extLst>
            </p:cNvPr>
            <p:cNvSpPr/>
            <p:nvPr/>
          </p:nvSpPr>
          <p:spPr bwMode="auto">
            <a:xfrm>
              <a:off x="757319" y="6315061"/>
              <a:ext cx="1528549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…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1AC9AD2-91C3-6057-F92C-EE41D24E6B61}"/>
                </a:ext>
              </a:extLst>
            </p:cNvPr>
            <p:cNvSpPr/>
            <p:nvPr/>
          </p:nvSpPr>
          <p:spPr bwMode="auto">
            <a:xfrm>
              <a:off x="6744536" y="3663718"/>
              <a:ext cx="2286000" cy="320040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CER Documentation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0B7552-9A12-D37C-9F61-87BA1EA2271B}"/>
                </a:ext>
              </a:extLst>
            </p:cNvPr>
            <p:cNvSpPr/>
            <p:nvPr/>
          </p:nvSpPr>
          <p:spPr bwMode="auto">
            <a:xfrm>
              <a:off x="4626499" y="4135925"/>
              <a:ext cx="1568238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Unrestricted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C93AC01-4302-4BC3-3BF0-5A17572F0D9D}"/>
                </a:ext>
              </a:extLst>
            </p:cNvPr>
            <p:cNvSpPr/>
            <p:nvPr/>
          </p:nvSpPr>
          <p:spPr bwMode="auto">
            <a:xfrm>
              <a:off x="4626499" y="4515396"/>
              <a:ext cx="1572768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Restricted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FB8FCC-80DD-9389-E4C4-CEDB1E1BECBA}"/>
                </a:ext>
              </a:extLst>
            </p:cNvPr>
            <p:cNvSpPr/>
            <p:nvPr/>
          </p:nvSpPr>
          <p:spPr bwMode="auto">
            <a:xfrm>
              <a:off x="7181304" y="4133975"/>
              <a:ext cx="1568238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Adapters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BF9936D-3A82-A50E-C252-693121D10A01}"/>
                </a:ext>
              </a:extLst>
            </p:cNvPr>
            <p:cNvSpPr/>
            <p:nvPr/>
          </p:nvSpPr>
          <p:spPr bwMode="auto">
            <a:xfrm>
              <a:off x="7181304" y="4489606"/>
              <a:ext cx="1568238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Avionics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4F3910-94A5-8511-8254-4390F23161DE}"/>
                </a:ext>
              </a:extLst>
            </p:cNvPr>
            <p:cNvSpPr/>
            <p:nvPr/>
          </p:nvSpPr>
          <p:spPr bwMode="auto">
            <a:xfrm>
              <a:off x="7181304" y="4845237"/>
              <a:ext cx="1568238" cy="274320"/>
            </a:xfrm>
            <a:prstGeom prst="rect">
              <a:avLst/>
            </a:prstGeom>
            <a:solidFill>
              <a:srgbClr val="D6DCE4"/>
            </a:solidFill>
            <a:ln>
              <a:solidFill>
                <a:schemeClr val="tx2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…</a:t>
              </a: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62D17542-36C5-9548-3B05-A085C3151087}"/>
                </a:ext>
              </a:extLst>
            </p:cNvPr>
            <p:cNvSpPr/>
            <p:nvPr/>
          </p:nvSpPr>
          <p:spPr bwMode="auto">
            <a:xfrm>
              <a:off x="2821076" y="3739520"/>
              <a:ext cx="428637" cy="2865027"/>
            </a:xfrm>
            <a:prstGeom prst="rightBrace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C3CFD8-CD71-F48E-C7E5-2BA6B98976FE}"/>
                </a:ext>
              </a:extLst>
            </p:cNvPr>
            <p:cNvSpPr/>
            <p:nvPr/>
          </p:nvSpPr>
          <p:spPr bwMode="auto">
            <a:xfrm>
              <a:off x="3181994" y="5323370"/>
              <a:ext cx="4438006" cy="134975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For Each System</a:t>
              </a:r>
              <a:r>
                <a:rPr kumimoji="0" lang="en-US" sz="1200" i="0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Element</a:t>
              </a:r>
            </a:p>
            <a:p>
              <a:pPr marL="228600" marR="0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tabLst/>
              </a:pPr>
              <a:r>
                <a:rPr lang="en-US" sz="1200" b="0" u="sng" baseline="0" dirty="0"/>
                <a:t>Cost</a:t>
              </a:r>
              <a:r>
                <a:rPr lang="en-US" sz="1200" b="0" u="sng" dirty="0"/>
                <a:t> Analysis Workbook</a:t>
              </a:r>
              <a:r>
                <a:rPr lang="en-US" sz="1200" b="0" dirty="0"/>
                <a:t>: Excel workbook with calculations and derivations to get source data to CER input data</a:t>
              </a:r>
            </a:p>
            <a:p>
              <a:pPr marL="228600" marR="0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tabLst/>
              </a:pPr>
              <a:r>
                <a:rPr kumimoji="0" lang="en-US" sz="12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Technical</a:t>
              </a:r>
              <a:r>
                <a:rPr kumimoji="0" lang="en-US" sz="1200" b="0" i="0" u="sng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Resume</a:t>
              </a:r>
              <a:r>
                <a:rPr kumimoji="0" lang="en-US" sz="12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: PDF file with summary technical descriptions &amp; schedules</a:t>
              </a:r>
            </a:p>
            <a:p>
              <a:pPr marL="228600" marR="0" indent="-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tabLst/>
              </a:pPr>
              <a:r>
                <a:rPr lang="en-US" sz="1200" b="0" u="sng" baseline="0" dirty="0"/>
                <a:t>REDSTAR</a:t>
              </a:r>
              <a:r>
                <a:rPr lang="en-US" sz="1200" b="0" u="sng" dirty="0"/>
                <a:t> Bibliography</a:t>
              </a:r>
              <a:r>
                <a:rPr lang="en-US" sz="1200" b="0" dirty="0"/>
                <a:t>: List of source documents and “cream of the crop” references in REDSTAR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25" name="Elbow Connector 28">
              <a:extLst>
                <a:ext uri="{FF2B5EF4-FFF2-40B4-BE49-F238E27FC236}">
                  <a16:creationId xmlns:a16="http://schemas.microsoft.com/office/drawing/2014/main" id="{DD7908E2-A26A-3EBE-6ABB-3CA28EC5DC13}"/>
                </a:ext>
              </a:extLst>
            </p:cNvPr>
            <p:cNvCxnSpPr>
              <a:stCxn id="26" idx="2"/>
              <a:endCxn id="15" idx="1"/>
            </p:cNvCxnSpPr>
            <p:nvPr/>
          </p:nvCxnSpPr>
          <p:spPr bwMode="auto">
            <a:xfrm rot="16200000" flipH="1">
              <a:off x="436469" y="3654239"/>
              <a:ext cx="235570" cy="40613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9CBEBE-DDEB-365C-1DE7-2F0080A2FC73}"/>
                </a:ext>
              </a:extLst>
            </p:cNvPr>
            <p:cNvSpPr/>
            <p:nvPr/>
          </p:nvSpPr>
          <p:spPr bwMode="auto">
            <a:xfrm>
              <a:off x="302179" y="3657610"/>
              <a:ext cx="98018" cy="81910"/>
            </a:xfrm>
            <a:prstGeom prst="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Elbow Connector 30">
              <a:extLst>
                <a:ext uri="{FF2B5EF4-FFF2-40B4-BE49-F238E27FC236}">
                  <a16:creationId xmlns:a16="http://schemas.microsoft.com/office/drawing/2014/main" id="{E92C571E-65DC-5F81-ECC4-FCDEC8C1A894}"/>
                </a:ext>
              </a:extLst>
            </p:cNvPr>
            <p:cNvCxnSpPr>
              <a:stCxn id="26" idx="2"/>
              <a:endCxn id="9" idx="1"/>
            </p:cNvCxnSpPr>
            <p:nvPr/>
          </p:nvCxnSpPr>
          <p:spPr bwMode="auto">
            <a:xfrm rot="16200000" flipH="1">
              <a:off x="268474" y="3822233"/>
              <a:ext cx="571558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Elbow Connector 31">
              <a:extLst>
                <a:ext uri="{FF2B5EF4-FFF2-40B4-BE49-F238E27FC236}">
                  <a16:creationId xmlns:a16="http://schemas.microsoft.com/office/drawing/2014/main" id="{74A773A1-75D0-DDAF-96AF-A3F29F2651C4}"/>
                </a:ext>
              </a:extLst>
            </p:cNvPr>
            <p:cNvCxnSpPr>
              <a:stCxn id="26" idx="2"/>
              <a:endCxn id="10" idx="1"/>
            </p:cNvCxnSpPr>
            <p:nvPr/>
          </p:nvCxnSpPr>
          <p:spPr bwMode="auto">
            <a:xfrm rot="16200000" flipH="1">
              <a:off x="89163" y="4001544"/>
              <a:ext cx="930181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Elbow Connector 32">
              <a:extLst>
                <a:ext uri="{FF2B5EF4-FFF2-40B4-BE49-F238E27FC236}">
                  <a16:creationId xmlns:a16="http://schemas.microsoft.com/office/drawing/2014/main" id="{ACB40EFD-571B-286D-DB5D-4C67434F113A}"/>
                </a:ext>
              </a:extLst>
            </p:cNvPr>
            <p:cNvCxnSpPr>
              <a:stCxn id="26" idx="2"/>
              <a:endCxn id="11" idx="1"/>
            </p:cNvCxnSpPr>
            <p:nvPr/>
          </p:nvCxnSpPr>
          <p:spPr bwMode="auto">
            <a:xfrm rot="16200000" flipH="1">
              <a:off x="-83445" y="4174152"/>
              <a:ext cx="1275397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Elbow Connector 33">
              <a:extLst>
                <a:ext uri="{FF2B5EF4-FFF2-40B4-BE49-F238E27FC236}">
                  <a16:creationId xmlns:a16="http://schemas.microsoft.com/office/drawing/2014/main" id="{2E558652-F6C6-1653-B829-1349BF2FCE08}"/>
                </a:ext>
              </a:extLst>
            </p:cNvPr>
            <p:cNvCxnSpPr>
              <a:stCxn id="26" idx="2"/>
              <a:endCxn id="12" idx="1"/>
            </p:cNvCxnSpPr>
            <p:nvPr/>
          </p:nvCxnSpPr>
          <p:spPr bwMode="auto">
            <a:xfrm rot="16200000" flipH="1">
              <a:off x="-267814" y="4358521"/>
              <a:ext cx="1644135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Elbow Connector 34">
              <a:extLst>
                <a:ext uri="{FF2B5EF4-FFF2-40B4-BE49-F238E27FC236}">
                  <a16:creationId xmlns:a16="http://schemas.microsoft.com/office/drawing/2014/main" id="{342A75F4-EAF0-0FC1-8AB8-2A4E57724264}"/>
                </a:ext>
              </a:extLst>
            </p:cNvPr>
            <p:cNvCxnSpPr>
              <a:stCxn id="26" idx="2"/>
              <a:endCxn id="13" idx="1"/>
            </p:cNvCxnSpPr>
            <p:nvPr/>
          </p:nvCxnSpPr>
          <p:spPr bwMode="auto">
            <a:xfrm rot="16200000" flipH="1">
              <a:off x="-448364" y="4539071"/>
              <a:ext cx="2005235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Elbow Connector 35">
              <a:extLst>
                <a:ext uri="{FF2B5EF4-FFF2-40B4-BE49-F238E27FC236}">
                  <a16:creationId xmlns:a16="http://schemas.microsoft.com/office/drawing/2014/main" id="{D9462738-E712-B7AC-2D36-6948485802CA}"/>
                </a:ext>
              </a:extLst>
            </p:cNvPr>
            <p:cNvCxnSpPr>
              <a:stCxn id="26" idx="2"/>
              <a:endCxn id="14" idx="1"/>
            </p:cNvCxnSpPr>
            <p:nvPr/>
          </p:nvCxnSpPr>
          <p:spPr bwMode="auto">
            <a:xfrm rot="16200000" flipH="1">
              <a:off x="-628914" y="4719621"/>
              <a:ext cx="2366335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Elbow Connector 36">
              <a:extLst>
                <a:ext uri="{FF2B5EF4-FFF2-40B4-BE49-F238E27FC236}">
                  <a16:creationId xmlns:a16="http://schemas.microsoft.com/office/drawing/2014/main" id="{47F1361D-3BC6-CF7D-6C93-40F7E8D90CDD}"/>
                </a:ext>
              </a:extLst>
            </p:cNvPr>
            <p:cNvCxnSpPr>
              <a:stCxn id="26" idx="2"/>
              <a:endCxn id="16" idx="1"/>
            </p:cNvCxnSpPr>
            <p:nvPr/>
          </p:nvCxnSpPr>
          <p:spPr bwMode="auto">
            <a:xfrm rot="16200000" flipH="1">
              <a:off x="-802097" y="4892804"/>
              <a:ext cx="2712701" cy="40613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Elbow Connector 37">
              <a:extLst>
                <a:ext uri="{FF2B5EF4-FFF2-40B4-BE49-F238E27FC236}">
                  <a16:creationId xmlns:a16="http://schemas.microsoft.com/office/drawing/2014/main" id="{41B9AA52-7E4C-9DAE-760F-B8D802AA8056}"/>
                </a:ext>
              </a:extLst>
            </p:cNvPr>
            <p:cNvCxnSpPr>
              <a:cxnSpLocks/>
              <a:stCxn id="8" idx="2"/>
              <a:endCxn id="6" idx="0"/>
            </p:cNvCxnSpPr>
            <p:nvPr/>
          </p:nvCxnSpPr>
          <p:spPr bwMode="auto">
            <a:xfrm rot="5400000">
              <a:off x="2412427" y="1474790"/>
              <a:ext cx="505456" cy="283191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Elbow Connector 38">
              <a:extLst>
                <a:ext uri="{FF2B5EF4-FFF2-40B4-BE49-F238E27FC236}">
                  <a16:creationId xmlns:a16="http://schemas.microsoft.com/office/drawing/2014/main" id="{CA08C4CA-F0B5-B08B-E3F0-149BC5BF955C}"/>
                </a:ext>
              </a:extLst>
            </p:cNvPr>
            <p:cNvCxnSpPr>
              <a:cxnSpLocks/>
              <a:stCxn id="8" idx="2"/>
              <a:endCxn id="7" idx="0"/>
            </p:cNvCxnSpPr>
            <p:nvPr/>
          </p:nvCxnSpPr>
          <p:spPr bwMode="auto">
            <a:xfrm rot="16200000" flipH="1">
              <a:off x="5173726" y="1545400"/>
              <a:ext cx="505456" cy="26906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Elbow Connector 39">
              <a:extLst>
                <a:ext uri="{FF2B5EF4-FFF2-40B4-BE49-F238E27FC236}">
                  <a16:creationId xmlns:a16="http://schemas.microsoft.com/office/drawing/2014/main" id="{2D476D44-A1ED-1CA8-13BE-BE400CBC2CB2}"/>
                </a:ext>
              </a:extLst>
            </p:cNvPr>
            <p:cNvCxnSpPr>
              <a:stCxn id="37" idx="2"/>
              <a:endCxn id="18" idx="1"/>
            </p:cNvCxnSpPr>
            <p:nvPr/>
          </p:nvCxnSpPr>
          <p:spPr bwMode="auto">
            <a:xfrm rot="16200000" flipH="1">
              <a:off x="4390259" y="4036844"/>
              <a:ext cx="251359" cy="22112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4AF5024-63B4-114E-C785-724101DF3109}"/>
                </a:ext>
              </a:extLst>
            </p:cNvPr>
            <p:cNvSpPr/>
            <p:nvPr/>
          </p:nvSpPr>
          <p:spPr bwMode="auto">
            <a:xfrm>
              <a:off x="4356369" y="3939816"/>
              <a:ext cx="98018" cy="81910"/>
            </a:xfrm>
            <a:prstGeom prst="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8" name="Elbow Connector 41">
              <a:extLst>
                <a:ext uri="{FF2B5EF4-FFF2-40B4-BE49-F238E27FC236}">
                  <a16:creationId xmlns:a16="http://schemas.microsoft.com/office/drawing/2014/main" id="{1C20559A-A36D-4B77-E801-B6C840EF2798}"/>
                </a:ext>
              </a:extLst>
            </p:cNvPr>
            <p:cNvCxnSpPr>
              <a:stCxn id="37" idx="2"/>
              <a:endCxn id="19" idx="1"/>
            </p:cNvCxnSpPr>
            <p:nvPr/>
          </p:nvCxnSpPr>
          <p:spPr bwMode="auto">
            <a:xfrm rot="16200000" flipH="1">
              <a:off x="4200523" y="4226580"/>
              <a:ext cx="630830" cy="221121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Elbow Connector 42">
              <a:extLst>
                <a:ext uri="{FF2B5EF4-FFF2-40B4-BE49-F238E27FC236}">
                  <a16:creationId xmlns:a16="http://schemas.microsoft.com/office/drawing/2014/main" id="{6E40F962-68AF-5826-0FCF-E78CD399C951}"/>
                </a:ext>
              </a:extLst>
            </p:cNvPr>
            <p:cNvCxnSpPr>
              <a:stCxn id="40" idx="2"/>
              <a:endCxn id="20" idx="1"/>
            </p:cNvCxnSpPr>
            <p:nvPr/>
          </p:nvCxnSpPr>
          <p:spPr bwMode="auto">
            <a:xfrm rot="16200000" flipH="1">
              <a:off x="6924598" y="4014428"/>
              <a:ext cx="246075" cy="26733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E091DF7-F813-B20E-B1E6-7B8655D4FE76}"/>
                </a:ext>
              </a:extLst>
            </p:cNvPr>
            <p:cNvSpPr/>
            <p:nvPr/>
          </p:nvSpPr>
          <p:spPr bwMode="auto">
            <a:xfrm>
              <a:off x="6864957" y="3943150"/>
              <a:ext cx="98018" cy="81910"/>
            </a:xfrm>
            <a:prstGeom prst="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1" name="Elbow Connector 44">
              <a:extLst>
                <a:ext uri="{FF2B5EF4-FFF2-40B4-BE49-F238E27FC236}">
                  <a16:creationId xmlns:a16="http://schemas.microsoft.com/office/drawing/2014/main" id="{9D3F4C51-D627-0AA9-30DB-32CEE3344457}"/>
                </a:ext>
              </a:extLst>
            </p:cNvPr>
            <p:cNvCxnSpPr>
              <a:stCxn id="40" idx="2"/>
              <a:endCxn id="21" idx="1"/>
            </p:cNvCxnSpPr>
            <p:nvPr/>
          </p:nvCxnSpPr>
          <p:spPr bwMode="auto">
            <a:xfrm rot="16200000" flipH="1">
              <a:off x="6746782" y="4192244"/>
              <a:ext cx="601706" cy="26733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Elbow Connector 45">
              <a:extLst>
                <a:ext uri="{FF2B5EF4-FFF2-40B4-BE49-F238E27FC236}">
                  <a16:creationId xmlns:a16="http://schemas.microsoft.com/office/drawing/2014/main" id="{5A22081A-C813-2BFF-0A90-1FA72D83901E}"/>
                </a:ext>
              </a:extLst>
            </p:cNvPr>
            <p:cNvCxnSpPr>
              <a:stCxn id="40" idx="2"/>
              <a:endCxn id="22" idx="1"/>
            </p:cNvCxnSpPr>
            <p:nvPr/>
          </p:nvCxnSpPr>
          <p:spPr bwMode="auto">
            <a:xfrm rot="16200000" flipH="1">
              <a:off x="6568967" y="4370059"/>
              <a:ext cx="957337" cy="26733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Elbow Connector 46">
              <a:extLst>
                <a:ext uri="{FF2B5EF4-FFF2-40B4-BE49-F238E27FC236}">
                  <a16:creationId xmlns:a16="http://schemas.microsoft.com/office/drawing/2014/main" id="{1F8B4A65-01BA-3E66-5281-8D8C1049DE53}"/>
                </a:ext>
              </a:extLst>
            </p:cNvPr>
            <p:cNvCxnSpPr>
              <a:stCxn id="7" idx="2"/>
              <a:endCxn id="17" idx="0"/>
            </p:cNvCxnSpPr>
            <p:nvPr/>
          </p:nvCxnSpPr>
          <p:spPr bwMode="auto">
            <a:xfrm rot="16200000" flipH="1">
              <a:off x="7229565" y="3005746"/>
              <a:ext cx="200205" cy="111573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Elbow Connector 47">
              <a:extLst>
                <a:ext uri="{FF2B5EF4-FFF2-40B4-BE49-F238E27FC236}">
                  <a16:creationId xmlns:a16="http://schemas.microsoft.com/office/drawing/2014/main" id="{98E27A8A-9085-5978-F271-96FD5940F116}"/>
                </a:ext>
              </a:extLst>
            </p:cNvPr>
            <p:cNvCxnSpPr>
              <a:stCxn id="7" idx="2"/>
              <a:endCxn id="5" idx="0"/>
            </p:cNvCxnSpPr>
            <p:nvPr/>
          </p:nvCxnSpPr>
          <p:spPr bwMode="auto">
            <a:xfrm rot="5400000">
              <a:off x="5935291" y="2827209"/>
              <a:ext cx="200205" cy="147281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9179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796E-F447-4B34-350B-2EAD8E788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13B6-5EEC-0FD6-6674-70C51B74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CASTS – Data Collection Additions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D2F55-BDEE-F536-CF46-D68C25358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1467507"/>
          </a:xfrm>
        </p:spPr>
        <p:txBody>
          <a:bodyPr>
            <a:normAutofit/>
          </a:bodyPr>
          <a:lstStyle/>
          <a:p>
            <a:r>
              <a:rPr lang="en-US" sz="2000" b="1" dirty="0"/>
              <a:t>NEW: Added significantly to historical data collection – REDSTAR</a:t>
            </a:r>
          </a:p>
          <a:p>
            <a:pPr lvl="1"/>
            <a:r>
              <a:rPr lang="en-US" sz="1600" b="1" dirty="0"/>
              <a:t>Multiple SLS-related cost studies: Results + Source Documents + Working Papers</a:t>
            </a:r>
          </a:p>
          <a:p>
            <a:pPr lvl="1"/>
            <a:r>
              <a:rPr lang="en-US" sz="1600" b="1" dirty="0"/>
              <a:t>“Collections” of Shuttle Operations and EELV Results + Source Documents + Working Papers</a:t>
            </a:r>
          </a:p>
          <a:p>
            <a:pPr lvl="2"/>
            <a:r>
              <a:rPr lang="en-US" sz="1600" b="1" dirty="0"/>
              <a:t>100’s of documents organized into multiple categories based on specific subject matter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E9400-45BC-68DB-B673-0EE4823370F7}"/>
              </a:ext>
            </a:extLst>
          </p:cNvPr>
          <p:cNvSpPr txBox="1"/>
          <p:nvPr/>
        </p:nvSpPr>
        <p:spPr>
          <a:xfrm>
            <a:off x="634561" y="2372006"/>
            <a:ext cx="5324809" cy="37856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SHUTTLE OPERATIONS DATA COLLECTION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Total Shuttle System Cost and Cost per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Flight Operations/Johnson Space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Launch Operations/Kennedy Space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Solid Rocket Booster/Motor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External Tank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Orbiter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Space Shuttle Main Engines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Space Flight Operations Contract/United Space Alliance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Systems/Sustaining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Workforce Transition/Shutdown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Shuttle Upgrades/Safety &amp; Performance Upgrades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Miscellaneous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F4C40C-102E-0371-C05D-6CCDF9A41995}"/>
              </a:ext>
            </a:extLst>
          </p:cNvPr>
          <p:cNvSpPr txBox="1"/>
          <p:nvPr/>
        </p:nvSpPr>
        <p:spPr>
          <a:xfrm>
            <a:off x="6278611" y="2372006"/>
            <a:ext cx="5324809" cy="427809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EVOLVED EXPENDABLE LAUNCH VEHICLE (EELV) DATA COLLECTION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Program Summaries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DOD/NRO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Prices and Contract Awards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General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Atlas V &amp; III Specific Cost, Schedule, Technical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Delta IV &amp; III Specific Cost, Schedule, Technical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Delta IV &amp; Atlas V Production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Delta IV &amp; Atlas V Launch Operations – CCAS and VAFB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ULA Joint Venture Agreement &amp; Formation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ULA Company History &amp; Headcounts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EELV RFP/RFI  History.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Boeing – Delta IV EELV Violations</a:t>
            </a:r>
          </a:p>
        </p:txBody>
      </p:sp>
    </p:spTree>
    <p:extLst>
      <p:ext uri="{BB962C8B-B14F-4D97-AF65-F5344CB8AC3E}">
        <p14:creationId xmlns:p14="http://schemas.microsoft.com/office/powerpoint/2010/main" val="248533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FDAE7-0D55-510A-0BD2-D3ADC4E8F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247C4-F1AC-6E24-4B43-28FA88F27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CASTS – Shuttle Ops Collection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AF01A-5E81-C09B-3CF8-3908B8FB9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247" y="1181100"/>
            <a:ext cx="3844159" cy="4493285"/>
          </a:xfrm>
        </p:spPr>
        <p:txBody>
          <a:bodyPr>
            <a:normAutofit/>
          </a:bodyPr>
          <a:lstStyle/>
          <a:p>
            <a:r>
              <a:rPr lang="en-US" sz="2000" b="1" dirty="0"/>
              <a:t>Shuttle and EELV Collections include “read me” files describing contents of each category in each collection</a:t>
            </a:r>
          </a:p>
          <a:p>
            <a:pPr lvl="1"/>
            <a:r>
              <a:rPr lang="en-US" sz="1800" b="1" dirty="0"/>
              <a:t>Shuttle Ops Collection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79ED52-AD51-3DB9-02FC-B3005D1EA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354" y="961697"/>
            <a:ext cx="7120764" cy="55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48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EC7A-2F52-7569-5015-DB2BE991F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908CB-98FD-506C-DB9F-A5BD9F58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cs typeface="Arial"/>
              </a:rPr>
              <a:t>Robotic Missions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35AD2-353A-FE18-5A9D-B67E668A4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46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94D6E-3BF8-E0EB-E2BB-9500258B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A6B33-72C0-F35F-4757-58AC3B22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PCEC Robotic Mission Database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644BD-6469-E80D-1E20-E42150F3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8706"/>
            <a:ext cx="2947326" cy="4851531"/>
          </a:xfrm>
        </p:spPr>
        <p:txBody>
          <a:bodyPr>
            <a:normAutofit/>
          </a:bodyPr>
          <a:lstStyle/>
          <a:p>
            <a:r>
              <a:rPr lang="en-US" b="1" dirty="0"/>
              <a:t>There are 63 normalized missions for PCEC</a:t>
            </a:r>
            <a:endParaRPr lang="en-US" dirty="0"/>
          </a:p>
          <a:p>
            <a:pPr lvl="1"/>
            <a:r>
              <a:rPr lang="en-US" dirty="0"/>
              <a:t>Covers 74 separate flight elements (multiple elements on Mars landed missions and Deep Impact)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94B97-2CA9-BA3C-8C6E-71C8EDBC2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923" y="1247713"/>
            <a:ext cx="3848946" cy="527536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0ED719-4B10-F3FE-0D73-2A5FB1838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267" y="1247713"/>
            <a:ext cx="3848946" cy="3748007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2E1944-A1ED-9C06-03AC-9ACCDC715AA8}"/>
              </a:ext>
            </a:extLst>
          </p:cNvPr>
          <p:cNvSpPr txBox="1">
            <a:spLocks/>
          </p:cNvSpPr>
          <p:nvPr/>
        </p:nvSpPr>
        <p:spPr>
          <a:xfrm>
            <a:off x="7523667" y="5066790"/>
            <a:ext cx="4060315" cy="14050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i="1" dirty="0"/>
              <a:t>10 additional missions have been added for the S/C High-level CERs</a:t>
            </a:r>
          </a:p>
        </p:txBody>
      </p:sp>
    </p:spTree>
    <p:extLst>
      <p:ext uri="{BB962C8B-B14F-4D97-AF65-F5344CB8AC3E}">
        <p14:creationId xmlns:p14="http://schemas.microsoft.com/office/powerpoint/2010/main" val="258675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500D-C378-BAED-B9E0-9BD418D8F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B670-D3F7-D212-B4F4-34A63A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080" y="365127"/>
            <a:ext cx="9392933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High-level S/C CER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4319E-3162-3ECE-04F1-B5357B747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861" y="1222359"/>
            <a:ext cx="10464276" cy="5116850"/>
          </a:xfrm>
        </p:spPr>
        <p:txBody>
          <a:bodyPr>
            <a:normAutofit fontScale="92500"/>
          </a:bodyPr>
          <a:lstStyle/>
          <a:p>
            <a:r>
              <a:rPr lang="en-US" b="1" u="sng" dirty="0"/>
              <a:t>Objective 1</a:t>
            </a:r>
            <a:r>
              <a:rPr lang="en-US" b="1" dirty="0"/>
              <a:t>: Develop a high-level spacecraft CER to support estimating situations where subsystem-level data are unavailable</a:t>
            </a:r>
            <a:endParaRPr lang="en-US" dirty="0"/>
          </a:p>
          <a:p>
            <a:pPr lvl="1"/>
            <a:r>
              <a:rPr lang="en-US" dirty="0"/>
              <a:t>Simplify PCEC to support early formulation efforts, concept studies, and assessments of FFP contracts (where PCEC inputs may be unknown)</a:t>
            </a:r>
          </a:p>
          <a:p>
            <a:pPr lvl="1"/>
            <a:r>
              <a:rPr lang="en-US" dirty="0"/>
              <a:t>Multiple options have been developed </a:t>
            </a:r>
          </a:p>
          <a:p>
            <a:pPr>
              <a:spcBef>
                <a:spcPts val="2400"/>
              </a:spcBef>
            </a:pPr>
            <a:r>
              <a:rPr lang="en-US" b="1" u="sng" dirty="0"/>
              <a:t>Objective 2</a:t>
            </a:r>
            <a:r>
              <a:rPr lang="en-US" b="1" dirty="0"/>
              <a:t>: Include additional RSDO/FFP data points</a:t>
            </a:r>
            <a:endParaRPr lang="en-US" dirty="0"/>
          </a:p>
          <a:p>
            <a:pPr lvl="1"/>
            <a:r>
              <a:rPr lang="en-US" dirty="0"/>
              <a:t>Added 4 RSDO mission s/c and 6 additional missions (that didn’t have supporting s/c subsystem data for PCEC integration)</a:t>
            </a:r>
          </a:p>
          <a:p>
            <a:pPr>
              <a:spcBef>
                <a:spcPts val="2400"/>
              </a:spcBef>
            </a:pPr>
            <a:r>
              <a:rPr lang="en-US" b="1" u="sng" dirty="0"/>
              <a:t>Objective 3</a:t>
            </a:r>
            <a:r>
              <a:rPr lang="en-US" b="1" dirty="0"/>
              <a:t>: Perform independent variable statistical testing</a:t>
            </a:r>
            <a:endParaRPr lang="en-US" dirty="0"/>
          </a:p>
          <a:p>
            <a:pPr lvl="1"/>
            <a:r>
              <a:rPr lang="en-US" dirty="0"/>
              <a:t>Performed multiple independent variable tests to identify key drivers and understand CER sensitivities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9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2CB7A-9F79-F0A7-A644-2996CFCF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777C-EF2B-8C8E-8A9F-94E6988FC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080" y="365127"/>
            <a:ext cx="9392933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High-level S/C CER Approach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52B72-46EA-5C2C-4CEE-F2182376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56" y="1309022"/>
            <a:ext cx="11501859" cy="661914"/>
          </a:xfrm>
        </p:spPr>
        <p:txBody>
          <a:bodyPr>
            <a:normAutofit/>
          </a:bodyPr>
          <a:lstStyle/>
          <a:p>
            <a:r>
              <a:rPr lang="en-US" b="1" dirty="0"/>
              <a:t>3 different approaches have been developed: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D6E7A6-CBE8-4A62-9358-3B4968C1AB77}"/>
              </a:ext>
            </a:extLst>
          </p:cNvPr>
          <p:cNvSpPr/>
          <p:nvPr/>
        </p:nvSpPr>
        <p:spPr>
          <a:xfrm>
            <a:off x="235309" y="1819330"/>
            <a:ext cx="3592851" cy="32311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1) Ordinary Least Squares (OLS)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Approach used for PCEC CERs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Results in a single multi-variable CER covering WBS 6 (S/C) and WBS 10 (I&amp;T)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55F6E4-AFE3-D442-551F-BA3EE80FA1B1}"/>
              </a:ext>
            </a:extLst>
          </p:cNvPr>
          <p:cNvSpPr/>
          <p:nvPr/>
        </p:nvSpPr>
        <p:spPr>
          <a:xfrm>
            <a:off x="3967925" y="1819330"/>
            <a:ext cx="4377750" cy="32311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2) Bayesian Regression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Bayesian techniques to develop probabilistic cost estimates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Results in a probabilistic cost assessment covering WBS 6 (S/C) and 10 (I&amp;T)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CERs can be extracted from the process for a selected confidence level (=50% for comparisons to OLS)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DE5A47-E2A5-4C33-D2D5-B532A52795E7}"/>
              </a:ext>
            </a:extLst>
          </p:cNvPr>
          <p:cNvSpPr/>
          <p:nvPr/>
        </p:nvSpPr>
        <p:spPr>
          <a:xfrm>
            <a:off x="8485439" y="1819330"/>
            <a:ext cx="3483880" cy="32311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3) Bayesian-PCEC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Bayesian techniques to develop probabilistic estimates of PCEC inputs for WBS 6/10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PCEC input estimates from Bayes with the PCEC CERs to estimate costs for WBS 6 (S/C) and 10 (I&amp;T)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1084DA-20FB-C73B-D8D0-A40B77AA863E}"/>
              </a:ext>
            </a:extLst>
          </p:cNvPr>
          <p:cNvSpPr txBox="1"/>
          <p:nvPr/>
        </p:nvSpPr>
        <p:spPr>
          <a:xfrm>
            <a:off x="4126646" y="5045787"/>
            <a:ext cx="773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These approached will be further described in a separate presentation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61CD4A-9D5D-C6AA-C5D0-2319FAA33203}"/>
              </a:ext>
            </a:extLst>
          </p:cNvPr>
          <p:cNvSpPr txBox="1">
            <a:spLocks/>
          </p:cNvSpPr>
          <p:nvPr/>
        </p:nvSpPr>
        <p:spPr>
          <a:xfrm>
            <a:off x="437456" y="5592016"/>
            <a:ext cx="11501859" cy="9861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Combining WBS 6 &amp; 10 costs significantly improved data consistency</a:t>
            </a:r>
            <a:endParaRPr lang="en-US" dirty="0"/>
          </a:p>
          <a:p>
            <a:pPr lvl="1"/>
            <a:r>
              <a:rPr lang="en-US" dirty="0"/>
              <a:t>Initial data reviews highlighted inconsistencies in book-keeping I&amp;T in WBS 6/10</a:t>
            </a:r>
          </a:p>
        </p:txBody>
      </p:sp>
    </p:spTree>
    <p:extLst>
      <p:ext uri="{BB962C8B-B14F-4D97-AF65-F5344CB8AC3E}">
        <p14:creationId xmlns:p14="http://schemas.microsoft.com/office/powerpoint/2010/main" val="2614218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267B6-EDA2-3C10-2F4A-E39C563B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64B9D-F464-84EA-B4AE-F9282824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High-level CER Input Candidates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C3C60-A91B-3929-C21A-A467AC3FA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53175"/>
            <a:ext cx="10515600" cy="211642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Input candidates included High-level Mission Characteristics, S/C &amp; Payload Metrics, and Other Considerations</a:t>
            </a:r>
          </a:p>
          <a:p>
            <a:pPr lvl="1"/>
            <a:r>
              <a:rPr lang="en-US" dirty="0"/>
              <a:t>Attempted to focus on inputs that would be known early in formulation</a:t>
            </a:r>
            <a:endParaRPr lang="en-US" b="1" dirty="0"/>
          </a:p>
          <a:p>
            <a:r>
              <a:rPr lang="en-US" b="1" dirty="0"/>
              <a:t>Input candidates were taken through a process to identify key drivers of cost differences (</a:t>
            </a:r>
            <a:r>
              <a:rPr lang="en-US" b="1" i="1" dirty="0"/>
              <a:t>key drivers shown here</a:t>
            </a:r>
            <a:r>
              <a:rPr lang="en-US" b="1" dirty="0"/>
              <a:t>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F68847-71DC-BB4F-BD31-110E6545BD18}"/>
              </a:ext>
            </a:extLst>
          </p:cNvPr>
          <p:cNvSpPr/>
          <p:nvPr/>
        </p:nvSpPr>
        <p:spPr>
          <a:xfrm>
            <a:off x="388502" y="3046423"/>
            <a:ext cx="3676550" cy="357705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High-level Mission Characteristics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Mission Target/Type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NASA Program &amp; SMD Division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Mission Risk Class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Orbit/Environment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Project &amp; S/C Lead Organization Type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Specific S/C organization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37D72C-F161-6954-E0F1-9F6C687FBB89}"/>
              </a:ext>
            </a:extLst>
          </p:cNvPr>
          <p:cNvSpPr/>
          <p:nvPr/>
        </p:nvSpPr>
        <p:spPr>
          <a:xfrm>
            <a:off x="4197713" y="3046423"/>
            <a:ext cx="3676550" cy="35770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S/C and Payload Metrics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Payload Mass &amp; Power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S/C mass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Flight System Heritage Rating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Flight System Parts Rating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1C2DBB-17CF-F885-5AAC-52530FEC65CD}"/>
              </a:ext>
            </a:extLst>
          </p:cNvPr>
          <p:cNvSpPr/>
          <p:nvPr/>
        </p:nvSpPr>
        <p:spPr>
          <a:xfrm>
            <a:off x="8035350" y="3046423"/>
            <a:ext cx="3676550" cy="35770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Other Considerations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Contract Type: Fee-type or Fixed Price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Multi-Element: Y/N; Captures missions with cruise stage + entry system + lander/rover</a:t>
            </a:r>
          </a:p>
          <a:p>
            <a:pPr marL="169863" indent="-1698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RTG?: Y/N; Captures impacts from use of RTG power</a:t>
            </a:r>
          </a:p>
        </p:txBody>
      </p:sp>
    </p:spTree>
    <p:extLst>
      <p:ext uri="{BB962C8B-B14F-4D97-AF65-F5344CB8AC3E}">
        <p14:creationId xmlns:p14="http://schemas.microsoft.com/office/powerpoint/2010/main" val="3746474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E5861-EC1A-C572-30B2-63D637383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5C8A-A03A-FE06-D821-A04C1691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Additional Data Points 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A0A92-7DA7-60A3-DE76-102BEEF3B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06" y="1361136"/>
            <a:ext cx="8414375" cy="458483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b="1" dirty="0"/>
              <a:t>10 additional data points were combined with the 63 missions currently normalized for PCEC</a:t>
            </a:r>
            <a:endParaRPr lang="en-US" dirty="0"/>
          </a:p>
          <a:p>
            <a:pPr lvl="1"/>
            <a:r>
              <a:rPr lang="en-US" dirty="0"/>
              <a:t>The additional missions lack s/c subsystem detail to support integration into PCEC</a:t>
            </a:r>
          </a:p>
          <a:p>
            <a:pPr lvl="1"/>
            <a:r>
              <a:rPr lang="en-US" dirty="0"/>
              <a:t>Mars landed missions and Deep Impact include multiple flight systems </a:t>
            </a:r>
          </a:p>
          <a:p>
            <a:pPr>
              <a:spcBef>
                <a:spcPts val="2400"/>
              </a:spcBef>
            </a:pPr>
            <a:r>
              <a:rPr lang="en-US" b="1" dirty="0"/>
              <a:t>The full dataset includes 6 RSDO/FFP missions</a:t>
            </a:r>
            <a:endParaRPr lang="en-US" dirty="0"/>
          </a:p>
          <a:p>
            <a:pPr lvl="1"/>
            <a:r>
              <a:rPr lang="en-US" dirty="0"/>
              <a:t>It would be awesome if future FFP projects required s/c subsystem cost breakouts!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8B957-DE61-D249-EF81-66CA9DE46B5B}"/>
              </a:ext>
            </a:extLst>
          </p:cNvPr>
          <p:cNvSpPr txBox="1"/>
          <p:nvPr/>
        </p:nvSpPr>
        <p:spPr>
          <a:xfrm>
            <a:off x="9205593" y="1310115"/>
            <a:ext cx="1989884" cy="43704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Added Data</a:t>
            </a:r>
          </a:p>
          <a:p>
            <a:pPr algn="ctr"/>
            <a:r>
              <a:rPr lang="en-US" sz="2400" dirty="0"/>
              <a:t>PUNCH</a:t>
            </a:r>
          </a:p>
          <a:p>
            <a:pPr algn="ctr"/>
            <a:r>
              <a:rPr lang="en-US" sz="2400" dirty="0"/>
              <a:t>Carruthers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SWFO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JPSS-2</a:t>
            </a:r>
          </a:p>
          <a:p>
            <a:pPr algn="ctr"/>
            <a:r>
              <a:rPr lang="en-US" sz="2400" dirty="0"/>
              <a:t>PACE</a:t>
            </a:r>
          </a:p>
          <a:p>
            <a:pPr algn="ctr"/>
            <a:r>
              <a:rPr lang="en-US" sz="2400" dirty="0"/>
              <a:t>PREFIRE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Landsat-9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ICESat-2</a:t>
            </a:r>
          </a:p>
          <a:p>
            <a:pPr algn="ctr"/>
            <a:r>
              <a:rPr lang="en-US" sz="2400" dirty="0"/>
              <a:t>ICON</a:t>
            </a:r>
          </a:p>
          <a:p>
            <a:pPr algn="ctr"/>
            <a:r>
              <a:rPr lang="en-US" sz="2400" dirty="0"/>
              <a:t>TROPICS</a:t>
            </a:r>
          </a:p>
          <a:p>
            <a:pPr algn="ctr"/>
            <a:r>
              <a:rPr lang="en-US" i="1" dirty="0">
                <a:solidFill>
                  <a:srgbClr val="0070C0"/>
                </a:solidFill>
              </a:rPr>
              <a:t>* Blue = RSDO</a:t>
            </a:r>
          </a:p>
        </p:txBody>
      </p:sp>
    </p:spTree>
    <p:extLst>
      <p:ext uri="{BB962C8B-B14F-4D97-AF65-F5344CB8AC3E}">
        <p14:creationId xmlns:p14="http://schemas.microsoft.com/office/powerpoint/2010/main" val="2447088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98E2-0C58-62BA-CEA8-C25CFD94A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4110F-FD37-A54B-7BB8-8D9F536F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High-level S/C CER Input Findings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19BE3-8BB1-0DDF-DACD-B435F2F22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378" y="1323235"/>
            <a:ext cx="11061242" cy="494016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b="1" dirty="0"/>
              <a:t>Payload characteristics (mass/power) seemed critical to CER performance</a:t>
            </a:r>
            <a:endParaRPr lang="en-US" dirty="0"/>
          </a:p>
          <a:p>
            <a:pPr lvl="1"/>
            <a:r>
              <a:rPr lang="en-US" dirty="0"/>
              <a:t>It doesn’t seem credible to generate s/c cost estimates without payload info </a:t>
            </a:r>
          </a:p>
          <a:p>
            <a:pPr>
              <a:spcBef>
                <a:spcPts val="1800"/>
              </a:spcBef>
            </a:pPr>
            <a:r>
              <a:rPr lang="en-US" b="1" dirty="0"/>
              <a:t>Tried to eliminate all inputs for the s/c (but couldn’t)</a:t>
            </a:r>
            <a:endParaRPr lang="en-US" dirty="0"/>
          </a:p>
          <a:p>
            <a:pPr lvl="1"/>
            <a:r>
              <a:rPr lang="en-US" dirty="0"/>
              <a:t>Flight System Heritage and Parts Ratings from PCEC were consistently showing up as cost drivers</a:t>
            </a:r>
          </a:p>
          <a:p>
            <a:pPr lvl="1"/>
            <a:r>
              <a:rPr lang="en-US" dirty="0"/>
              <a:t>Some inputs showed strong correlation (like Mission Life &amp; Parts Rating)</a:t>
            </a:r>
          </a:p>
          <a:p>
            <a:pPr>
              <a:spcBef>
                <a:spcPts val="1800"/>
              </a:spcBef>
            </a:pPr>
            <a:r>
              <a:rPr lang="en-US" b="1" dirty="0"/>
              <a:t>The RSDO/FFP input candidate did not show up as a significant cost driver</a:t>
            </a:r>
            <a:endParaRPr lang="en-US" dirty="0"/>
          </a:p>
          <a:p>
            <a:pPr lvl="1"/>
            <a:r>
              <a:rPr lang="en-US" dirty="0"/>
              <a:t>Could be due to being represented by only 6 of 73 data points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92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1BD6-E154-9E94-D1CE-D71D44372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F0F8-F8C0-AEB1-90A4-0F44DB57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51" y="214347"/>
            <a:ext cx="9649838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High-level S/C Estimate – OLS &amp; Bayes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9985D-4477-3F53-F8E0-062FB91D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206" y="1254133"/>
            <a:ext cx="5779849" cy="5311772"/>
          </a:xfrm>
        </p:spPr>
        <p:txBody>
          <a:bodyPr>
            <a:normAutofit/>
          </a:bodyPr>
          <a:lstStyle/>
          <a:p>
            <a:r>
              <a:rPr lang="en-US" b="1" dirty="0"/>
              <a:t>The Bayes CER has 3 Inputs and 3 “Type” selections</a:t>
            </a:r>
            <a:endParaRPr lang="en-US" dirty="0"/>
          </a:p>
          <a:p>
            <a:pPr marL="515938" lvl="1"/>
            <a:r>
              <a:rPr lang="en-US" dirty="0"/>
              <a:t>Inputs:</a:t>
            </a:r>
            <a:endParaRPr lang="en-US" dirty="0">
              <a:solidFill>
                <a:srgbClr val="0000FF"/>
              </a:solidFill>
            </a:endParaRP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Payload Mass, kg</a:t>
            </a: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Flight System Heritage Rating</a:t>
            </a: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Mission Life, months</a:t>
            </a: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NASA Program </a:t>
            </a:r>
            <a:r>
              <a:rPr lang="en-US" dirty="0">
                <a:solidFill>
                  <a:srgbClr val="0000FF"/>
                </a:solidFill>
              </a:rPr>
              <a:t>– Directed, New Frontiers, Discovery, MIDEX or Earth, SMEX/EV</a:t>
            </a: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Flight System Type </a:t>
            </a:r>
            <a:r>
              <a:rPr lang="en-US" dirty="0">
                <a:solidFill>
                  <a:srgbClr val="0000FF"/>
                </a:solidFill>
              </a:rPr>
              <a:t>– Flyby, Orbiter, Lander, Rover</a:t>
            </a:r>
          </a:p>
          <a:p>
            <a:pPr marL="914400" lvl="2" indent="-287338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Power Type </a:t>
            </a:r>
            <a:r>
              <a:rPr lang="en-US" dirty="0">
                <a:solidFill>
                  <a:srgbClr val="0000FF"/>
                </a:solidFill>
              </a:rPr>
              <a:t>– Solar, RTG</a:t>
            </a:r>
          </a:p>
          <a:p>
            <a:pPr marL="515938" lvl="1">
              <a:spcBef>
                <a:spcPts val="1800"/>
              </a:spcBef>
            </a:pPr>
            <a:r>
              <a:rPr lang="en-US" dirty="0"/>
              <a:t>This version is for the 50% confidence level (cl) 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A06652-3908-F263-ACE0-0AE9E8108246}"/>
              </a:ext>
            </a:extLst>
          </p:cNvPr>
          <p:cNvSpPr txBox="1">
            <a:spLocks/>
          </p:cNvSpPr>
          <p:nvPr/>
        </p:nvSpPr>
        <p:spPr>
          <a:xfrm>
            <a:off x="145915" y="1254133"/>
            <a:ext cx="5950085" cy="5311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The OLS CER has 4 inputs and  3 Yes/No questions</a:t>
            </a:r>
            <a:endParaRPr lang="en-US" dirty="0"/>
          </a:p>
          <a:p>
            <a:pPr lvl="1"/>
            <a:r>
              <a:rPr lang="en-US" dirty="0"/>
              <a:t>Inputs: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Payload Mass, kg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Payload Power, W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Flight System Heritage Rating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Flight System Parts Rating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Mission Target = Mars? (Y/N)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Orbit Environment = LEO? (Y/N)</a:t>
            </a:r>
          </a:p>
          <a:p>
            <a:pPr marL="1198563" lvl="2" indent="-284163"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Project Lead Org = NASA? (Y/N)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AAE8DB-B015-1D63-03A4-7197A6705832}"/>
              </a:ext>
            </a:extLst>
          </p:cNvPr>
          <p:cNvCxnSpPr/>
          <p:nvPr/>
        </p:nvCxnSpPr>
        <p:spPr>
          <a:xfrm>
            <a:off x="5826616" y="1108953"/>
            <a:ext cx="0" cy="5291847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909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5C3C8-67B2-81AB-6DC1-11215D1B1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152BD-7679-F93D-EC9F-9A100D10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High-level S/C Model - Bayes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2C25-6498-6767-AFC7-2B33F5AC6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97" y="1181100"/>
            <a:ext cx="2790445" cy="5485017"/>
          </a:xfrm>
        </p:spPr>
        <p:txBody>
          <a:bodyPr>
            <a:normAutofit/>
          </a:bodyPr>
          <a:lstStyle/>
          <a:p>
            <a:r>
              <a:rPr lang="en-US" b="1" dirty="0"/>
              <a:t>The Bayes approach generates a probabilistic output</a:t>
            </a:r>
            <a:endParaRPr lang="en-US" dirty="0"/>
          </a:p>
          <a:p>
            <a:pPr marL="630238" lvl="1" indent="-288925"/>
            <a:r>
              <a:rPr lang="en-US" dirty="0"/>
              <a:t>Project estimates are typically for the 50% cl</a:t>
            </a:r>
          </a:p>
          <a:p>
            <a:pPr marL="630238" lvl="1" indent="-288925"/>
            <a:r>
              <a:rPr lang="en-US" dirty="0"/>
              <a:t>This approach provides options for taking more/less risk 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7503CA-6F4A-8DFE-8FF4-0AC15439DB37}"/>
              </a:ext>
            </a:extLst>
          </p:cNvPr>
          <p:cNvGrpSpPr/>
          <p:nvPr/>
        </p:nvGrpSpPr>
        <p:grpSpPr>
          <a:xfrm>
            <a:off x="3064843" y="1193929"/>
            <a:ext cx="8937643" cy="5173704"/>
            <a:chOff x="3064843" y="1193929"/>
            <a:chExt cx="8937643" cy="51737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2772A5F-9404-BF5E-C3DF-5510488A9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4843" y="1193929"/>
              <a:ext cx="8937643" cy="517370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CEEFEC-3FB4-2227-1C6E-B1B932584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6416" y="4874447"/>
              <a:ext cx="2805161" cy="1326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9265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B6959-7775-DB4F-FB97-F0234FED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F8726-4626-181E-801C-4FBEC4B9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High-level S/C CER Performance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9FA9F-7C82-8400-8F09-BF2BC1A5F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09" y="1037584"/>
            <a:ext cx="3614754" cy="5642747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The OLS and Bayes approaches show similar performance</a:t>
            </a:r>
            <a:endParaRPr lang="en-US" dirty="0"/>
          </a:p>
          <a:p>
            <a:pPr marL="515938" lvl="1"/>
            <a:r>
              <a:rPr lang="en-US" dirty="0"/>
              <a:t>Although the Bayes regression seems a little better than OLS</a:t>
            </a:r>
            <a:endParaRPr lang="en-US" b="1" dirty="0"/>
          </a:p>
          <a:p>
            <a:pPr>
              <a:spcBef>
                <a:spcPts val="1800"/>
              </a:spcBef>
            </a:pPr>
            <a:r>
              <a:rPr lang="en-US" b="1" dirty="0"/>
              <a:t>The Bayes PCEC approach has more error but provides lower-level inputs to run and refine a PCEC run</a:t>
            </a:r>
            <a:endParaRPr lang="en-US" dirty="0"/>
          </a:p>
          <a:p>
            <a:pPr marL="515938" lvl="1"/>
            <a:r>
              <a:rPr lang="en-US" dirty="0"/>
              <a:t>Allows greater flexibility to capture implementation inputs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6726AB-775A-A75C-07B7-6C792FCC3643}"/>
              </a:ext>
            </a:extLst>
          </p:cNvPr>
          <p:cNvGrpSpPr/>
          <p:nvPr/>
        </p:nvGrpSpPr>
        <p:grpSpPr>
          <a:xfrm>
            <a:off x="4259304" y="1166749"/>
            <a:ext cx="7463972" cy="5419386"/>
            <a:chOff x="4467768" y="1166749"/>
            <a:chExt cx="7463972" cy="54193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BE6C213-7418-E6F3-A58F-49A768C4B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7768" y="1166749"/>
              <a:ext cx="7463972" cy="5419386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51A604-8EEB-19F0-29D0-E964C9AAF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4162" y="4865745"/>
              <a:ext cx="4154901" cy="1145590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3658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F9DE7-1087-2E2E-EABD-619F01E7F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F95F-C261-1913-32FE-638E598DF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High-level S/C Model – Input Testing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B9294A-BCFB-086A-C1BC-C96D0C5E4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394" y="1100558"/>
            <a:ext cx="11061242" cy="103977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b="1" dirty="0"/>
              <a:t>Inputs have been tested to verify reasonable contributions to CER performance (</a:t>
            </a:r>
            <a:r>
              <a:rPr lang="en-US" b="1" i="1" dirty="0"/>
              <a:t>examples shown here</a:t>
            </a:r>
            <a:r>
              <a:rPr lang="en-US" b="1" dirty="0"/>
              <a:t>)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0E62A-3BFE-C5A7-A8CC-19AA1B311982}"/>
              </a:ext>
            </a:extLst>
          </p:cNvPr>
          <p:cNvGrpSpPr/>
          <p:nvPr/>
        </p:nvGrpSpPr>
        <p:grpSpPr>
          <a:xfrm>
            <a:off x="592013" y="2004099"/>
            <a:ext cx="11063034" cy="4448818"/>
            <a:chOff x="592013" y="2004099"/>
            <a:chExt cx="11063034" cy="44488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27FA43-9B0B-BB5C-C526-C1956E931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013" y="2836256"/>
              <a:ext cx="5345446" cy="36166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6A3E135-936A-38AE-6631-9323ED552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4307" y="2836256"/>
              <a:ext cx="5163732" cy="36166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9190FD-A2FF-DF99-C3A3-17C7EB3FCF96}"/>
                </a:ext>
              </a:extLst>
            </p:cNvPr>
            <p:cNvSpPr txBox="1"/>
            <p:nvPr/>
          </p:nvSpPr>
          <p:spPr>
            <a:xfrm>
              <a:off x="774527" y="2004099"/>
              <a:ext cx="49804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/>
                <a:t>“Contour” plot showing impact of Payload Mass and Power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CE7DB0-0F10-CBA3-61C0-6DA10A46D389}"/>
                </a:ext>
              </a:extLst>
            </p:cNvPr>
            <p:cNvSpPr txBox="1"/>
            <p:nvPr/>
          </p:nvSpPr>
          <p:spPr>
            <a:xfrm>
              <a:off x="6337299" y="2004099"/>
              <a:ext cx="53177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/>
                <a:t>“Contour” plot showing impact of Flight Sys Heritage &amp; Parts Ratings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154574-E367-1C08-7F9F-2740AAD873CF}"/>
                </a:ext>
              </a:extLst>
            </p:cNvPr>
            <p:cNvSpPr txBox="1"/>
            <p:nvPr/>
          </p:nvSpPr>
          <p:spPr>
            <a:xfrm>
              <a:off x="8385949" y="5462712"/>
              <a:ext cx="26579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/>
                <a:t>Ratings Scale</a:t>
              </a:r>
            </a:p>
            <a:p>
              <a:r>
                <a:rPr lang="en-US" sz="1400" dirty="0"/>
                <a:t>Heritage: 1=Low, 10=High</a:t>
              </a:r>
            </a:p>
            <a:p>
              <a:r>
                <a:rPr lang="en-US" sz="1400" dirty="0"/>
                <a:t>Parts Quality: 1=Low, 10=High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3046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9C3A4-9605-C8C1-2703-D4D9BD43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PCEC Status - Today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EDB4108-28CA-91D0-5D5D-15EEB3E6CBB1}"/>
              </a:ext>
            </a:extLst>
          </p:cNvPr>
          <p:cNvSpPr txBox="1">
            <a:spLocks/>
          </p:cNvSpPr>
          <p:nvPr/>
        </p:nvSpPr>
        <p:spPr bwMode="auto">
          <a:xfrm>
            <a:off x="815388" y="1098580"/>
            <a:ext cx="9551020" cy="488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PCEC v2.4.2 is the latest version available (released in August 2026), which includes bug fixes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v2.4.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general public can obtain PCEC (with some export restrictions) via the NASA Software Repository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DoD, Prime Contractors, Universities, citizens of many foreign countries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Where/How to get PCEC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Contact Information: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0229E0-DFAD-BB7F-29DF-E2D79AA76AC2}"/>
              </a:ext>
            </a:extLst>
          </p:cNvPr>
          <p:cNvSpPr/>
          <p:nvPr/>
        </p:nvSpPr>
        <p:spPr bwMode="auto">
          <a:xfrm>
            <a:off x="1638172" y="3063905"/>
            <a:ext cx="8423564" cy="876299"/>
          </a:xfrm>
          <a:prstGeom prst="rect">
            <a:avLst/>
          </a:prstGeom>
          <a:solidFill>
            <a:srgbClr val="D6DCE4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6463" algn="l"/>
              </a:tabLst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PCEC Email Contact:	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MSFC-PCEC@mail.nasa.gov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6463" algn="l"/>
              </a:tabLst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Application Website:	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https://software.nasa.gov/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, search for PCEC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43E6C1-84DE-4138-E5AF-627D296DD80C}"/>
              </a:ext>
            </a:extLst>
          </p:cNvPr>
          <p:cNvGrpSpPr/>
          <p:nvPr/>
        </p:nvGrpSpPr>
        <p:grpSpPr>
          <a:xfrm>
            <a:off x="1890306" y="4545294"/>
            <a:ext cx="8411387" cy="1947579"/>
            <a:chOff x="1224963" y="4438714"/>
            <a:chExt cx="8411387" cy="19475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E22018-7BA3-A035-9E4E-EBD4615F84CD}"/>
                </a:ext>
              </a:extLst>
            </p:cNvPr>
            <p:cNvSpPr/>
            <p:nvPr/>
          </p:nvSpPr>
          <p:spPr bwMode="auto">
            <a:xfrm>
              <a:off x="4108778" y="5497389"/>
              <a:ext cx="2675639" cy="888904"/>
            </a:xfrm>
            <a:prstGeom prst="rect">
              <a:avLst/>
            </a:prstGeom>
            <a:solidFill>
              <a:srgbClr val="B4C6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Shawn Hayes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Space Systems Analysts, LLC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630-797-5018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shawn.hayes@ssanalysts.com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26074EB-CA7A-CFB9-ABF8-EFFF935C5DFD}"/>
                </a:ext>
              </a:extLst>
            </p:cNvPr>
            <p:cNvSpPr/>
            <p:nvPr/>
          </p:nvSpPr>
          <p:spPr bwMode="auto">
            <a:xfrm>
              <a:off x="1224964" y="5497293"/>
              <a:ext cx="2675639" cy="888904"/>
            </a:xfrm>
            <a:prstGeom prst="rect">
              <a:avLst/>
            </a:prstGeom>
            <a:solidFill>
              <a:srgbClr val="B4C6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Mark Jacobs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Space Systems Analysts, LLC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813-839-5476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000000"/>
                  </a:solidFill>
                </a:rPr>
                <a:t>mark.jacobs@ssanalysts.com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616BC1-B83A-28EC-837B-67050784CCD6}"/>
                </a:ext>
              </a:extLst>
            </p:cNvPr>
            <p:cNvSpPr/>
            <p:nvPr/>
          </p:nvSpPr>
          <p:spPr bwMode="auto">
            <a:xfrm>
              <a:off x="6960711" y="5499229"/>
              <a:ext cx="2675639" cy="886968"/>
            </a:xfrm>
            <a:prstGeom prst="rect">
              <a:avLst/>
            </a:prstGeom>
            <a:solidFill>
              <a:srgbClr val="B4C6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Richard Webb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KAR Enterprises, LLC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661-547-7632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richard.webb@karenterprises.net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D35E3F3-B05B-8EBC-AB4C-9E64867175DD}"/>
                </a:ext>
              </a:extLst>
            </p:cNvPr>
            <p:cNvSpPr/>
            <p:nvPr/>
          </p:nvSpPr>
          <p:spPr bwMode="auto">
            <a:xfrm>
              <a:off x="4108777" y="4446790"/>
              <a:ext cx="2679192" cy="886968"/>
            </a:xfrm>
            <a:prstGeom prst="rect">
              <a:avLst/>
            </a:prstGeom>
            <a:solidFill>
              <a:srgbClr val="B4C6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Stanley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McCaulley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NASA MSFC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256-226-0218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stanley.c.mccaulley@nasa.gov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ED170D3-4918-2C12-068B-CF5B1EBB9406}"/>
                </a:ext>
              </a:extLst>
            </p:cNvPr>
            <p:cNvSpPr/>
            <p:nvPr/>
          </p:nvSpPr>
          <p:spPr bwMode="auto">
            <a:xfrm>
              <a:off x="1224963" y="4438714"/>
              <a:ext cx="2675639" cy="886968"/>
            </a:xfrm>
            <a:prstGeom prst="rect">
              <a:avLst/>
            </a:prstGeom>
            <a:solidFill>
              <a:srgbClr val="B4C6E7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Nathan Snyder (Primary)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NASA MSFC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256-544-1842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nathan.j.snyder@nasa.gov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340398"/>
      </p:ext>
    </p:extLst>
  </p:cSld>
  <p:clrMapOvr>
    <a:masterClrMapping/>
  </p:clrMapOvr>
</p:sld>
</file>

<file path=ppt/theme/theme1.xml><?xml version="1.0" encoding="utf-8"?>
<a:theme xmlns:a="http://schemas.openxmlformats.org/drawingml/2006/main" name="PACE ppt Theme">
  <a:themeElements>
    <a:clrScheme name="PACE Final">
      <a:dk1>
        <a:srgbClr val="000000"/>
      </a:dk1>
      <a:lt1>
        <a:srgbClr val="FFFFFF"/>
      </a:lt1>
      <a:dk2>
        <a:srgbClr val="1E497D"/>
      </a:dk2>
      <a:lt2>
        <a:srgbClr val="EADDC3"/>
      </a:lt2>
      <a:accent1>
        <a:srgbClr val="519852"/>
      </a:accent1>
      <a:accent2>
        <a:srgbClr val="A67917"/>
      </a:accent2>
      <a:accent3>
        <a:srgbClr val="719991"/>
      </a:accent3>
      <a:accent4>
        <a:srgbClr val="94B6D1"/>
      </a:accent4>
      <a:accent5>
        <a:srgbClr val="5E4879"/>
      </a:accent5>
      <a:accent6>
        <a:srgbClr val="C24D3C"/>
      </a:accent6>
      <a:hlink>
        <a:srgbClr val="D4AC1B"/>
      </a:hlink>
      <a:folHlink>
        <a:srgbClr val="BA690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CE ppt Theme" id="{5CDE191B-0BDD-4C19-91DE-5B8BD2DB8A6E}" vid="{E12102F8-596B-4FB6-9B43-ABFD4B1FAD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E7C8EB-1B56-4C21-9D50-E131F98222BE}"/>
</file>

<file path=customXml/itemProps2.xml><?xml version="1.0" encoding="utf-8"?>
<ds:datastoreItem xmlns:ds="http://schemas.openxmlformats.org/officeDocument/2006/customXml" ds:itemID="{23D2B8FE-36AA-48D4-8888-33309BB045F3}"/>
</file>

<file path=customXml/itemProps3.xml><?xml version="1.0" encoding="utf-8"?>
<ds:datastoreItem xmlns:ds="http://schemas.openxmlformats.org/officeDocument/2006/customXml" ds:itemID="{3912E331-49F7-4D24-8F44-3C0B07EFD6B0}"/>
</file>

<file path=docProps/app.xml><?xml version="1.0" encoding="utf-8"?>
<Properties xmlns="http://schemas.openxmlformats.org/officeDocument/2006/extended-properties" xmlns:vt="http://schemas.openxmlformats.org/officeDocument/2006/docPropsVTypes">
  <Template>PACE ppt Theme</Template>
  <TotalTime>399</TotalTime>
  <Words>1977</Words>
  <Application>Microsoft Office PowerPoint</Application>
  <PresentationFormat>Widescreen</PresentationFormat>
  <Paragraphs>263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Bahnschrift</vt:lpstr>
      <vt:lpstr>Courier New</vt:lpstr>
      <vt:lpstr>Wingdings</vt:lpstr>
      <vt:lpstr>PACE ppt Theme</vt:lpstr>
      <vt:lpstr>PCEC Updates for Crew and Space Transportation Systems (CASTS) and Robotic Missions</vt:lpstr>
      <vt:lpstr>PCEC Outline</vt:lpstr>
      <vt:lpstr>What is PCEC? Summary Description</vt:lpstr>
      <vt:lpstr>Why PCEC? PCEC Model Philosophy</vt:lpstr>
      <vt:lpstr>Crewed and Space Transportation Systems (CASTS)</vt:lpstr>
      <vt:lpstr>CASTS - Overview</vt:lpstr>
      <vt:lpstr>CASTS - Documentation</vt:lpstr>
      <vt:lpstr>CASTS – Data Collection Additions</vt:lpstr>
      <vt:lpstr>CASTS – Shuttle Ops Collection</vt:lpstr>
      <vt:lpstr>Robotic Missions</vt:lpstr>
      <vt:lpstr>PCEC Robotic Mission Database</vt:lpstr>
      <vt:lpstr>High-level S/C CER Objectives</vt:lpstr>
      <vt:lpstr>High-level S/C CER Approach</vt:lpstr>
      <vt:lpstr>High-level CER Input Candidates</vt:lpstr>
      <vt:lpstr>Additional Data Points Used</vt:lpstr>
      <vt:lpstr>High-level S/C CER Input Findings</vt:lpstr>
      <vt:lpstr>High-level S/C Estimate – OLS &amp; Bayes</vt:lpstr>
      <vt:lpstr>High-level S/C Model - Bayes</vt:lpstr>
      <vt:lpstr>High-level S/C CER Performance</vt:lpstr>
      <vt:lpstr>High-level S/C Model – Input Testing</vt:lpstr>
      <vt:lpstr>PCEC Status - Today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Snyder, Nathan J. (MSFC-PA20)</dc:creator>
  <cp:lastModifiedBy>Snyder, Nathan J. (MSFC-PA20)</cp:lastModifiedBy>
  <cp:revision>9</cp:revision>
  <dcterms:created xsi:type="dcterms:W3CDTF">2026-08-04T15:17:55Z</dcterms:created>
  <dcterms:modified xsi:type="dcterms:W3CDTF">2026-08-17T19:03:43Z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