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ppt/diagrams/colors4.xml" ContentType="application/vnd.openxmlformats-officedocument.drawingml.diagramColors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docMetadata/LabelInfo.xml" ContentType="application/vnd.ms-office.classificationlabels+xml"/>
  <Override PartName="/ppt/revisionInfo.xml" ContentType="application/vnd.ms-powerpoint.revisioninfo+xml"/>
  <Override PartName="/docProps/app.xml" ContentType="application/vnd.openxmlformats-officedocument.extended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diagrams/layout3.xml" ContentType="application/vnd.openxmlformats-officedocument.drawingml.diagramLayout+xml"/>
  <Override PartName="/ppt/slideLayouts/slideLayout5.xml" ContentType="application/vnd.openxmlformats-officedocument.presentationml.slide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slides/slide24.xml" ContentType="application/vnd.openxmlformats-officedocument.presentationml.slide+xml"/>
  <Override PartName="/ppt/slides/slide21.xml" ContentType="application/vnd.openxmlformats-officedocument.presentationml.slide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33" r:id="rId2"/>
    <p:sldId id="363" r:id="rId3"/>
    <p:sldId id="362" r:id="rId4"/>
    <p:sldId id="381" r:id="rId5"/>
    <p:sldId id="382" r:id="rId6"/>
    <p:sldId id="258" r:id="rId7"/>
    <p:sldId id="259" r:id="rId8"/>
    <p:sldId id="387" r:id="rId9"/>
    <p:sldId id="261" r:id="rId10"/>
    <p:sldId id="262" r:id="rId11"/>
    <p:sldId id="263" r:id="rId12"/>
    <p:sldId id="264" r:id="rId13"/>
    <p:sldId id="361" r:id="rId14"/>
    <p:sldId id="358" r:id="rId15"/>
    <p:sldId id="371" r:id="rId16"/>
    <p:sldId id="384" r:id="rId17"/>
    <p:sldId id="265" r:id="rId18"/>
    <p:sldId id="383" r:id="rId19"/>
    <p:sldId id="386" r:id="rId20"/>
    <p:sldId id="388" r:id="rId21"/>
    <p:sldId id="365" r:id="rId22"/>
    <p:sldId id="385" r:id="rId23"/>
    <p:sldId id="378" r:id="rId24"/>
    <p:sldId id="3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E9DF25-F757-40E4-8A42-C206C22AE620}" v="1" dt="2026-08-19T19:50:28.5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390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E2A7F6-1450-4AC3-933D-21614E67052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2195CB5-9DA4-4B48-9386-6F92326EB186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dirty="0"/>
            <a:t>Sprint 1</a:t>
          </a:r>
        </a:p>
      </dgm:t>
    </dgm:pt>
    <dgm:pt modelId="{CCD83E28-501A-43ED-A476-1505C9E42448}" type="parTrans" cxnId="{2FBAD7C3-38AD-49E8-8EE3-9E2A8F8CE234}">
      <dgm:prSet/>
      <dgm:spPr/>
      <dgm:t>
        <a:bodyPr/>
        <a:lstStyle/>
        <a:p>
          <a:endParaRPr lang="en-US"/>
        </a:p>
      </dgm:t>
    </dgm:pt>
    <dgm:pt modelId="{D9B9E039-F672-4917-B191-2DC244C1E9A0}" type="sibTrans" cxnId="{2FBAD7C3-38AD-49E8-8EE3-9E2A8F8CE234}">
      <dgm:prSet/>
      <dgm:spPr/>
      <dgm:t>
        <a:bodyPr/>
        <a:lstStyle/>
        <a:p>
          <a:endParaRPr lang="en-US"/>
        </a:p>
      </dgm:t>
    </dgm:pt>
    <dgm:pt modelId="{65598124-357D-4904-B811-3B437F7B6EDA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/>
            <a:t>Sprint 2</a:t>
          </a:r>
        </a:p>
      </dgm:t>
    </dgm:pt>
    <dgm:pt modelId="{DC837CD9-5FFE-446D-923F-AF8CE1FAA73B}" type="parTrans" cxnId="{62A8AA71-4148-4D88-BFCB-62F5EFE13235}">
      <dgm:prSet/>
      <dgm:spPr/>
      <dgm:t>
        <a:bodyPr/>
        <a:lstStyle/>
        <a:p>
          <a:endParaRPr lang="en-US"/>
        </a:p>
      </dgm:t>
    </dgm:pt>
    <dgm:pt modelId="{1986AE65-A3DC-4F32-932C-4F7BB640179E}" type="sibTrans" cxnId="{62A8AA71-4148-4D88-BFCB-62F5EFE13235}">
      <dgm:prSet/>
      <dgm:spPr/>
      <dgm:t>
        <a:bodyPr/>
        <a:lstStyle/>
        <a:p>
          <a:endParaRPr lang="en-US"/>
        </a:p>
      </dgm:t>
    </dgm:pt>
    <dgm:pt modelId="{984E4233-D08E-4F92-B40F-2593C3877D38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dirty="0"/>
            <a:t>Sprint 3</a:t>
          </a:r>
        </a:p>
      </dgm:t>
    </dgm:pt>
    <dgm:pt modelId="{A3EBA3BE-DA1F-47B7-8D3A-4C018108DFA2}" type="parTrans" cxnId="{3FD5D63E-990F-4362-B10A-7972D90E42FD}">
      <dgm:prSet/>
      <dgm:spPr/>
      <dgm:t>
        <a:bodyPr/>
        <a:lstStyle/>
        <a:p>
          <a:endParaRPr lang="en-US"/>
        </a:p>
      </dgm:t>
    </dgm:pt>
    <dgm:pt modelId="{23DD835C-1800-45F3-98D5-49B0FDA4839A}" type="sibTrans" cxnId="{3FD5D63E-990F-4362-B10A-7972D90E42FD}">
      <dgm:prSet/>
      <dgm:spPr/>
      <dgm:t>
        <a:bodyPr/>
        <a:lstStyle/>
        <a:p>
          <a:endParaRPr lang="en-US"/>
        </a:p>
      </dgm:t>
    </dgm:pt>
    <dgm:pt modelId="{C61B6650-B440-46B6-88BF-8FF108F437D6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Internal Pilot</a:t>
          </a:r>
        </a:p>
      </dgm:t>
    </dgm:pt>
    <dgm:pt modelId="{74C36DE9-2236-43F9-8B0F-933F38D8F298}" type="parTrans" cxnId="{2706C563-92FA-49C4-9C67-BDE3055AF3E9}">
      <dgm:prSet/>
      <dgm:spPr/>
      <dgm:t>
        <a:bodyPr/>
        <a:lstStyle/>
        <a:p>
          <a:endParaRPr lang="en-US"/>
        </a:p>
      </dgm:t>
    </dgm:pt>
    <dgm:pt modelId="{BF70CA82-8A3B-4ABB-84A5-16A7EE00076A}" type="sibTrans" cxnId="{2706C563-92FA-49C4-9C67-BDE3055AF3E9}">
      <dgm:prSet/>
      <dgm:spPr/>
      <dgm:t>
        <a:bodyPr/>
        <a:lstStyle/>
        <a:p>
          <a:endParaRPr lang="en-US"/>
        </a:p>
      </dgm:t>
    </dgm:pt>
    <dgm:pt modelId="{B479C608-14BE-4D45-8D48-656A7011EE71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Rollout</a:t>
          </a:r>
        </a:p>
      </dgm:t>
    </dgm:pt>
    <dgm:pt modelId="{452AC7DF-22F7-4032-B54A-233D160069F8}" type="parTrans" cxnId="{F50C470D-7F35-4E2A-9A99-3C137B71084F}">
      <dgm:prSet/>
      <dgm:spPr/>
      <dgm:t>
        <a:bodyPr/>
        <a:lstStyle/>
        <a:p>
          <a:endParaRPr lang="en-US"/>
        </a:p>
      </dgm:t>
    </dgm:pt>
    <dgm:pt modelId="{3F067340-7954-4705-A332-F9BC256722CA}" type="sibTrans" cxnId="{F50C470D-7F35-4E2A-9A99-3C137B71084F}">
      <dgm:prSet/>
      <dgm:spPr/>
      <dgm:t>
        <a:bodyPr/>
        <a:lstStyle/>
        <a:p>
          <a:endParaRPr lang="en-US"/>
        </a:p>
      </dgm:t>
    </dgm:pt>
    <dgm:pt modelId="{56CD4E54-E066-4B7A-95CF-B60240EDA2AA}" type="pres">
      <dgm:prSet presAssocID="{83E2A7F6-1450-4AC3-933D-21614E67052A}" presName="Name0" presStyleCnt="0">
        <dgm:presLayoutVars>
          <dgm:dir/>
          <dgm:animLvl val="lvl"/>
          <dgm:resizeHandles val="exact"/>
        </dgm:presLayoutVars>
      </dgm:prSet>
      <dgm:spPr/>
    </dgm:pt>
    <dgm:pt modelId="{1AD0EF52-5778-41E0-A4E7-04A7F8882F66}" type="pres">
      <dgm:prSet presAssocID="{52195CB5-9DA4-4B48-9386-6F92326EB186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7E2C9356-89B8-4A1E-9334-3EC550DEAC29}" type="pres">
      <dgm:prSet presAssocID="{D9B9E039-F672-4917-B191-2DC244C1E9A0}" presName="parTxOnlySpace" presStyleCnt="0"/>
      <dgm:spPr/>
    </dgm:pt>
    <dgm:pt modelId="{05FFE3BC-23B8-422D-9F2A-391D14A00D36}" type="pres">
      <dgm:prSet presAssocID="{65598124-357D-4904-B811-3B437F7B6EDA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A986AEB7-0020-4C2B-B0A4-24D15F74828C}" type="pres">
      <dgm:prSet presAssocID="{1986AE65-A3DC-4F32-932C-4F7BB640179E}" presName="parTxOnlySpace" presStyleCnt="0"/>
      <dgm:spPr/>
    </dgm:pt>
    <dgm:pt modelId="{6C3FFE38-9585-4557-B7BB-684C21F28086}" type="pres">
      <dgm:prSet presAssocID="{984E4233-D08E-4F92-B40F-2593C3877D38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52C1B03B-B39F-4A7E-9410-71779EBABD35}" type="pres">
      <dgm:prSet presAssocID="{23DD835C-1800-45F3-98D5-49B0FDA4839A}" presName="parTxOnlySpace" presStyleCnt="0"/>
      <dgm:spPr/>
    </dgm:pt>
    <dgm:pt modelId="{9F5635A9-B78F-4D6A-B9F7-F96177D13C82}" type="pres">
      <dgm:prSet presAssocID="{C61B6650-B440-46B6-88BF-8FF108F437D6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81276C9F-8FC7-460E-9F37-16068C728818}" type="pres">
      <dgm:prSet presAssocID="{BF70CA82-8A3B-4ABB-84A5-16A7EE00076A}" presName="parTxOnlySpace" presStyleCnt="0"/>
      <dgm:spPr/>
    </dgm:pt>
    <dgm:pt modelId="{ACE679FC-CB38-4FC6-82AE-546BBFE06C69}" type="pres">
      <dgm:prSet presAssocID="{B479C608-14BE-4D45-8D48-656A7011EE71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3FDA6908-EBC1-4C3C-8EA3-04DE8163EAA3}" type="presOf" srcId="{65598124-357D-4904-B811-3B437F7B6EDA}" destId="{05FFE3BC-23B8-422D-9F2A-391D14A00D36}" srcOrd="0" destOrd="0" presId="urn:microsoft.com/office/officeart/2005/8/layout/chevron1"/>
    <dgm:cxn modelId="{F50C470D-7F35-4E2A-9A99-3C137B71084F}" srcId="{83E2A7F6-1450-4AC3-933D-21614E67052A}" destId="{B479C608-14BE-4D45-8D48-656A7011EE71}" srcOrd="4" destOrd="0" parTransId="{452AC7DF-22F7-4032-B54A-233D160069F8}" sibTransId="{3F067340-7954-4705-A332-F9BC256722CA}"/>
    <dgm:cxn modelId="{32FC9F1B-5586-4DED-92CF-BCA491C80F7B}" type="presOf" srcId="{984E4233-D08E-4F92-B40F-2593C3877D38}" destId="{6C3FFE38-9585-4557-B7BB-684C21F28086}" srcOrd="0" destOrd="0" presId="urn:microsoft.com/office/officeart/2005/8/layout/chevron1"/>
    <dgm:cxn modelId="{0420E225-D22B-4250-B5F5-1D96E544BA40}" type="presOf" srcId="{B479C608-14BE-4D45-8D48-656A7011EE71}" destId="{ACE679FC-CB38-4FC6-82AE-546BBFE06C69}" srcOrd="0" destOrd="0" presId="urn:microsoft.com/office/officeart/2005/8/layout/chevron1"/>
    <dgm:cxn modelId="{3FD5D63E-990F-4362-B10A-7972D90E42FD}" srcId="{83E2A7F6-1450-4AC3-933D-21614E67052A}" destId="{984E4233-D08E-4F92-B40F-2593C3877D38}" srcOrd="2" destOrd="0" parTransId="{A3EBA3BE-DA1F-47B7-8D3A-4C018108DFA2}" sibTransId="{23DD835C-1800-45F3-98D5-49B0FDA4839A}"/>
    <dgm:cxn modelId="{2706C563-92FA-49C4-9C67-BDE3055AF3E9}" srcId="{83E2A7F6-1450-4AC3-933D-21614E67052A}" destId="{C61B6650-B440-46B6-88BF-8FF108F437D6}" srcOrd="3" destOrd="0" parTransId="{74C36DE9-2236-43F9-8B0F-933F38D8F298}" sibTransId="{BF70CA82-8A3B-4ABB-84A5-16A7EE00076A}"/>
    <dgm:cxn modelId="{36D56E71-DC86-4F97-85B8-B907E9227AA7}" type="presOf" srcId="{C61B6650-B440-46B6-88BF-8FF108F437D6}" destId="{9F5635A9-B78F-4D6A-B9F7-F96177D13C82}" srcOrd="0" destOrd="0" presId="urn:microsoft.com/office/officeart/2005/8/layout/chevron1"/>
    <dgm:cxn modelId="{62A8AA71-4148-4D88-BFCB-62F5EFE13235}" srcId="{83E2A7F6-1450-4AC3-933D-21614E67052A}" destId="{65598124-357D-4904-B811-3B437F7B6EDA}" srcOrd="1" destOrd="0" parTransId="{DC837CD9-5FFE-446D-923F-AF8CE1FAA73B}" sibTransId="{1986AE65-A3DC-4F32-932C-4F7BB640179E}"/>
    <dgm:cxn modelId="{9AE79593-6A89-4AC1-BF06-A593F8DA46F7}" type="presOf" srcId="{83E2A7F6-1450-4AC3-933D-21614E67052A}" destId="{56CD4E54-E066-4B7A-95CF-B60240EDA2AA}" srcOrd="0" destOrd="0" presId="urn:microsoft.com/office/officeart/2005/8/layout/chevron1"/>
    <dgm:cxn modelId="{A8C4CDBA-D305-46B8-A350-1C37DBE4CD75}" type="presOf" srcId="{52195CB5-9DA4-4B48-9386-6F92326EB186}" destId="{1AD0EF52-5778-41E0-A4E7-04A7F8882F66}" srcOrd="0" destOrd="0" presId="urn:microsoft.com/office/officeart/2005/8/layout/chevron1"/>
    <dgm:cxn modelId="{2FBAD7C3-38AD-49E8-8EE3-9E2A8F8CE234}" srcId="{83E2A7F6-1450-4AC3-933D-21614E67052A}" destId="{52195CB5-9DA4-4B48-9386-6F92326EB186}" srcOrd="0" destOrd="0" parTransId="{CCD83E28-501A-43ED-A476-1505C9E42448}" sibTransId="{D9B9E039-F672-4917-B191-2DC244C1E9A0}"/>
    <dgm:cxn modelId="{E9446A94-273D-43D7-A61A-E712ECC44FC8}" type="presParOf" srcId="{56CD4E54-E066-4B7A-95CF-B60240EDA2AA}" destId="{1AD0EF52-5778-41E0-A4E7-04A7F8882F66}" srcOrd="0" destOrd="0" presId="urn:microsoft.com/office/officeart/2005/8/layout/chevron1"/>
    <dgm:cxn modelId="{A1FCD9FF-8F85-4BB3-BAA3-80AB287AB9A3}" type="presParOf" srcId="{56CD4E54-E066-4B7A-95CF-B60240EDA2AA}" destId="{7E2C9356-89B8-4A1E-9334-3EC550DEAC29}" srcOrd="1" destOrd="0" presId="urn:microsoft.com/office/officeart/2005/8/layout/chevron1"/>
    <dgm:cxn modelId="{4D9E11AD-8520-4395-8E97-7204881036A6}" type="presParOf" srcId="{56CD4E54-E066-4B7A-95CF-B60240EDA2AA}" destId="{05FFE3BC-23B8-422D-9F2A-391D14A00D36}" srcOrd="2" destOrd="0" presId="urn:microsoft.com/office/officeart/2005/8/layout/chevron1"/>
    <dgm:cxn modelId="{168962C5-379E-47D3-9D74-90A9BC9FF900}" type="presParOf" srcId="{56CD4E54-E066-4B7A-95CF-B60240EDA2AA}" destId="{A986AEB7-0020-4C2B-B0A4-24D15F74828C}" srcOrd="3" destOrd="0" presId="urn:microsoft.com/office/officeart/2005/8/layout/chevron1"/>
    <dgm:cxn modelId="{831EE285-2BB2-497B-B178-406D4DD92153}" type="presParOf" srcId="{56CD4E54-E066-4B7A-95CF-B60240EDA2AA}" destId="{6C3FFE38-9585-4557-B7BB-684C21F28086}" srcOrd="4" destOrd="0" presId="urn:microsoft.com/office/officeart/2005/8/layout/chevron1"/>
    <dgm:cxn modelId="{45689546-8E6C-45D7-BD1B-C577F219CD31}" type="presParOf" srcId="{56CD4E54-E066-4B7A-95CF-B60240EDA2AA}" destId="{52C1B03B-B39F-4A7E-9410-71779EBABD35}" srcOrd="5" destOrd="0" presId="urn:microsoft.com/office/officeart/2005/8/layout/chevron1"/>
    <dgm:cxn modelId="{4BD1DD78-C07E-4A4D-849F-EECEEBBAB414}" type="presParOf" srcId="{56CD4E54-E066-4B7A-95CF-B60240EDA2AA}" destId="{9F5635A9-B78F-4D6A-B9F7-F96177D13C82}" srcOrd="6" destOrd="0" presId="urn:microsoft.com/office/officeart/2005/8/layout/chevron1"/>
    <dgm:cxn modelId="{826BA3A5-A17E-4141-B652-C1E7F0ACFE18}" type="presParOf" srcId="{56CD4E54-E066-4B7A-95CF-B60240EDA2AA}" destId="{81276C9F-8FC7-460E-9F37-16068C728818}" srcOrd="7" destOrd="0" presId="urn:microsoft.com/office/officeart/2005/8/layout/chevron1"/>
    <dgm:cxn modelId="{DBEE374C-2A4B-4075-90AA-2EEC544880E2}" type="presParOf" srcId="{56CD4E54-E066-4B7A-95CF-B60240EDA2AA}" destId="{ACE679FC-CB38-4FC6-82AE-546BBFE06C69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54D948-F003-4535-A4D9-70278696AF70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9BA107-02A4-4E86-BC53-7C4102AF427C}">
      <dgm:prSet phldrT="[Text]"/>
      <dgm:spPr/>
      <dgm:t>
        <a:bodyPr/>
        <a:lstStyle/>
        <a:p>
          <a:r>
            <a:rPr lang="en-US" dirty="0"/>
            <a:t>CADRe Starts</a:t>
          </a:r>
        </a:p>
      </dgm:t>
    </dgm:pt>
    <dgm:pt modelId="{918B8668-1C34-49D5-97E6-79D6E1D706FE}" type="parTrans" cxnId="{62A5B890-4CF8-43EB-AA4A-1E231EDE19CB}">
      <dgm:prSet/>
      <dgm:spPr/>
      <dgm:t>
        <a:bodyPr/>
        <a:lstStyle/>
        <a:p>
          <a:endParaRPr lang="en-US"/>
        </a:p>
      </dgm:t>
    </dgm:pt>
    <dgm:pt modelId="{7752FA2C-C0A2-41BE-9E33-07F9DB97EDA2}" type="sibTrans" cxnId="{62A5B890-4CF8-43EB-AA4A-1E231EDE19CB}">
      <dgm:prSet/>
      <dgm:spPr/>
      <dgm:t>
        <a:bodyPr/>
        <a:lstStyle/>
        <a:p>
          <a:endParaRPr lang="en-US"/>
        </a:p>
      </dgm:t>
    </dgm:pt>
    <dgm:pt modelId="{FCA6BDD0-108E-441D-A46D-63DF66F5CD42}">
      <dgm:prSet phldrT="[Text]"/>
      <dgm:spPr/>
      <dgm:t>
        <a:bodyPr/>
        <a:lstStyle/>
        <a:p>
          <a:r>
            <a:rPr lang="en-US" dirty="0"/>
            <a:t>One or more team members assigned to CADRe(s)</a:t>
          </a:r>
        </a:p>
      </dgm:t>
    </dgm:pt>
    <dgm:pt modelId="{64BE2B6E-1DFE-41C7-9F76-D184D3BA6A16}" type="parTrans" cxnId="{C451787B-DE7F-4357-8897-F38FCDE49AB1}">
      <dgm:prSet/>
      <dgm:spPr/>
      <dgm:t>
        <a:bodyPr/>
        <a:lstStyle/>
        <a:p>
          <a:endParaRPr lang="en-US"/>
        </a:p>
      </dgm:t>
    </dgm:pt>
    <dgm:pt modelId="{E2AB3C92-F2A3-4DEE-8EAD-83CE1F4AA5AB}" type="sibTrans" cxnId="{C451787B-DE7F-4357-8897-F38FCDE49AB1}">
      <dgm:prSet/>
      <dgm:spPr/>
      <dgm:t>
        <a:bodyPr/>
        <a:lstStyle/>
        <a:p>
          <a:endParaRPr lang="en-US"/>
        </a:p>
      </dgm:t>
    </dgm:pt>
    <dgm:pt modelId="{2A716C2F-B929-4A66-992E-F26D26B23152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Team Lead Oversight</a:t>
          </a:r>
        </a:p>
      </dgm:t>
    </dgm:pt>
    <dgm:pt modelId="{6CEAC675-938A-464C-9EAB-25A8801D77B1}" type="parTrans" cxnId="{CEF49DE4-7A8B-4FA9-AA93-C231CA6E0463}">
      <dgm:prSet/>
      <dgm:spPr/>
      <dgm:t>
        <a:bodyPr/>
        <a:lstStyle/>
        <a:p>
          <a:endParaRPr lang="en-US"/>
        </a:p>
      </dgm:t>
    </dgm:pt>
    <dgm:pt modelId="{5FE75DC4-EAD2-4F0F-851A-A6594032283B}" type="sibTrans" cxnId="{CEF49DE4-7A8B-4FA9-AA93-C231CA6E0463}">
      <dgm:prSet/>
      <dgm:spPr/>
      <dgm:t>
        <a:bodyPr/>
        <a:lstStyle/>
        <a:p>
          <a:endParaRPr lang="en-US"/>
        </a:p>
      </dgm:t>
    </dgm:pt>
    <dgm:pt modelId="{8D675FE8-8C59-4D88-9980-095F8E172E49}">
      <dgm:prSet phldrT="[Text]"/>
      <dgm:spPr/>
      <dgm:t>
        <a:bodyPr/>
        <a:lstStyle/>
        <a:p>
          <a:r>
            <a:rPr lang="en-US" dirty="0"/>
            <a:t>View all team members and CADRe in-progress</a:t>
          </a:r>
        </a:p>
      </dgm:t>
    </dgm:pt>
    <dgm:pt modelId="{6ACA51EE-A160-434C-8B27-C81E0921C63C}" type="parTrans" cxnId="{6025EB39-57F7-4C6A-AECB-36C5A0E6292F}">
      <dgm:prSet/>
      <dgm:spPr/>
      <dgm:t>
        <a:bodyPr/>
        <a:lstStyle/>
        <a:p>
          <a:endParaRPr lang="en-US"/>
        </a:p>
      </dgm:t>
    </dgm:pt>
    <dgm:pt modelId="{6F7F5E54-F01F-4C0E-8175-813FE982B165}" type="sibTrans" cxnId="{6025EB39-57F7-4C6A-AECB-36C5A0E6292F}">
      <dgm:prSet/>
      <dgm:spPr/>
      <dgm:t>
        <a:bodyPr/>
        <a:lstStyle/>
        <a:p>
          <a:endParaRPr lang="en-US"/>
        </a:p>
      </dgm:t>
    </dgm:pt>
    <dgm:pt modelId="{ABB8EA38-74DA-40FB-8FD3-6C01D0C8D98B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Internal Review</a:t>
          </a:r>
        </a:p>
      </dgm:t>
    </dgm:pt>
    <dgm:pt modelId="{49750D6B-5F78-464E-B19A-25163B795589}" type="parTrans" cxnId="{30009D5A-BE02-4671-807B-E10DFCC7A0C4}">
      <dgm:prSet/>
      <dgm:spPr/>
      <dgm:t>
        <a:bodyPr/>
        <a:lstStyle/>
        <a:p>
          <a:endParaRPr lang="en-US"/>
        </a:p>
      </dgm:t>
    </dgm:pt>
    <dgm:pt modelId="{E6311953-B471-4ACF-AF43-23F665A89043}" type="sibTrans" cxnId="{30009D5A-BE02-4671-807B-E10DFCC7A0C4}">
      <dgm:prSet/>
      <dgm:spPr/>
      <dgm:t>
        <a:bodyPr/>
        <a:lstStyle/>
        <a:p>
          <a:endParaRPr lang="en-US"/>
        </a:p>
      </dgm:t>
    </dgm:pt>
    <dgm:pt modelId="{37E2F526-E5A4-4AD9-9009-0A5DCB00803C}">
      <dgm:prSet phldrT="[Text]"/>
      <dgm:spPr/>
      <dgm:t>
        <a:bodyPr/>
        <a:lstStyle/>
        <a:p>
          <a:r>
            <a:rPr lang="en-US" dirty="0"/>
            <a:t>Prior to HQ Submit</a:t>
          </a:r>
        </a:p>
      </dgm:t>
    </dgm:pt>
    <dgm:pt modelId="{84B44008-781E-4A08-891A-4B7EC1A15314}" type="parTrans" cxnId="{379B9889-9DF4-44CB-9C8C-FE994971FC74}">
      <dgm:prSet/>
      <dgm:spPr/>
      <dgm:t>
        <a:bodyPr/>
        <a:lstStyle/>
        <a:p>
          <a:endParaRPr lang="en-US"/>
        </a:p>
      </dgm:t>
    </dgm:pt>
    <dgm:pt modelId="{AF457AC4-3ADD-4161-8579-A21BD2CF7B65}" type="sibTrans" cxnId="{379B9889-9DF4-44CB-9C8C-FE994971FC74}">
      <dgm:prSet/>
      <dgm:spPr/>
      <dgm:t>
        <a:bodyPr/>
        <a:lstStyle/>
        <a:p>
          <a:endParaRPr lang="en-US"/>
        </a:p>
      </dgm:t>
    </dgm:pt>
    <dgm:pt modelId="{609F6A9F-ACA9-452D-89EA-CB8FBEE23A7E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Online Submit</a:t>
          </a:r>
        </a:p>
      </dgm:t>
    </dgm:pt>
    <dgm:pt modelId="{D6FD599F-9554-4EAC-81D0-96FAB4B63AC1}" type="parTrans" cxnId="{CC6DD2BB-E1E0-4243-97AD-E16742C55E7D}">
      <dgm:prSet/>
      <dgm:spPr/>
      <dgm:t>
        <a:bodyPr/>
        <a:lstStyle/>
        <a:p>
          <a:endParaRPr lang="en-US"/>
        </a:p>
      </dgm:t>
    </dgm:pt>
    <dgm:pt modelId="{C4805FDC-7A7D-40EE-ABBC-A982EE5D750A}" type="sibTrans" cxnId="{CC6DD2BB-E1E0-4243-97AD-E16742C55E7D}">
      <dgm:prSet/>
      <dgm:spPr/>
      <dgm:t>
        <a:bodyPr/>
        <a:lstStyle/>
        <a:p>
          <a:endParaRPr lang="en-US"/>
        </a:p>
      </dgm:t>
    </dgm:pt>
    <dgm:pt modelId="{E50C3FC6-3617-4872-8FC7-6CD1DF854C55}">
      <dgm:prSet phldrT="[Text]"/>
      <dgm:spPr/>
      <dgm:t>
        <a:bodyPr/>
        <a:lstStyle/>
        <a:p>
          <a:r>
            <a:rPr lang="en-US" dirty="0"/>
            <a:t>Verification and move to Production</a:t>
          </a:r>
        </a:p>
      </dgm:t>
    </dgm:pt>
    <dgm:pt modelId="{AB055B62-E288-4B14-B019-A3BC87D1880D}" type="parTrans" cxnId="{43A61264-9A8C-4940-A00E-50EA24AC647D}">
      <dgm:prSet/>
      <dgm:spPr/>
      <dgm:t>
        <a:bodyPr/>
        <a:lstStyle/>
        <a:p>
          <a:endParaRPr lang="en-US"/>
        </a:p>
      </dgm:t>
    </dgm:pt>
    <dgm:pt modelId="{E58DC165-8394-461F-8037-54019E5EA5D8}" type="sibTrans" cxnId="{43A61264-9A8C-4940-A00E-50EA24AC647D}">
      <dgm:prSet/>
      <dgm:spPr/>
      <dgm:t>
        <a:bodyPr/>
        <a:lstStyle/>
        <a:p>
          <a:endParaRPr lang="en-US"/>
        </a:p>
      </dgm:t>
    </dgm:pt>
    <dgm:pt modelId="{CB547D25-55C9-4430-B0E0-64DCD5A9ABC8}" type="pres">
      <dgm:prSet presAssocID="{EF54D948-F003-4535-A4D9-70278696AF70}" presName="rootnode" presStyleCnt="0">
        <dgm:presLayoutVars>
          <dgm:chMax/>
          <dgm:chPref/>
          <dgm:dir/>
          <dgm:animLvl val="lvl"/>
        </dgm:presLayoutVars>
      </dgm:prSet>
      <dgm:spPr/>
    </dgm:pt>
    <dgm:pt modelId="{53850736-39B1-4F4C-AC16-F025207D0A60}" type="pres">
      <dgm:prSet presAssocID="{189BA107-02A4-4E86-BC53-7C4102AF427C}" presName="composite" presStyleCnt="0"/>
      <dgm:spPr/>
    </dgm:pt>
    <dgm:pt modelId="{EDDD1D89-6032-40D1-A7CC-44AAE8A19539}" type="pres">
      <dgm:prSet presAssocID="{189BA107-02A4-4E86-BC53-7C4102AF427C}" presName="bentUpArrow1" presStyleLbl="alignImgPlace1" presStyleIdx="0" presStyleCnt="3"/>
      <dgm:spPr/>
    </dgm:pt>
    <dgm:pt modelId="{DF9E65DB-75AA-4FC1-9B02-EF6C55FB5A86}" type="pres">
      <dgm:prSet presAssocID="{189BA107-02A4-4E86-BC53-7C4102AF427C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B25A3DA0-1A0F-42ED-8F20-C72AFE8C316C}" type="pres">
      <dgm:prSet presAssocID="{189BA107-02A4-4E86-BC53-7C4102AF427C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2E0FD9AB-62DE-488E-A0F1-7FAF38A539CA}" type="pres">
      <dgm:prSet presAssocID="{7752FA2C-C0A2-41BE-9E33-07F9DB97EDA2}" presName="sibTrans" presStyleCnt="0"/>
      <dgm:spPr/>
    </dgm:pt>
    <dgm:pt modelId="{49A44BD2-E16E-40FD-A755-340142647690}" type="pres">
      <dgm:prSet presAssocID="{2A716C2F-B929-4A66-992E-F26D26B23152}" presName="composite" presStyleCnt="0"/>
      <dgm:spPr/>
    </dgm:pt>
    <dgm:pt modelId="{40FC6D26-D242-4391-B4F1-D1DBC478F37B}" type="pres">
      <dgm:prSet presAssocID="{2A716C2F-B929-4A66-992E-F26D26B23152}" presName="bentUpArrow1" presStyleLbl="alignImgPlace1" presStyleIdx="1" presStyleCnt="3"/>
      <dgm:spPr>
        <a:solidFill>
          <a:schemeClr val="bg2">
            <a:lumMod val="90000"/>
          </a:schemeClr>
        </a:solidFill>
      </dgm:spPr>
    </dgm:pt>
    <dgm:pt modelId="{52ADFA67-F96D-443C-A77A-EF7978F0A8B8}" type="pres">
      <dgm:prSet presAssocID="{2A716C2F-B929-4A66-992E-F26D26B23152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B56C91DA-A40A-4F55-B336-335B6E4F2F7B}" type="pres">
      <dgm:prSet presAssocID="{2A716C2F-B929-4A66-992E-F26D26B23152}" presName="ChildText" presStyleLbl="revTx" presStyleIdx="1" presStyleCnt="4" custScaleX="140294" custLinFactNeighborX="19245" custLinFactNeighborY="-5083">
        <dgm:presLayoutVars>
          <dgm:chMax val="0"/>
          <dgm:chPref val="0"/>
          <dgm:bulletEnabled val="1"/>
        </dgm:presLayoutVars>
      </dgm:prSet>
      <dgm:spPr/>
    </dgm:pt>
    <dgm:pt modelId="{E0CED2DA-B4D1-4EEE-9308-12D781983047}" type="pres">
      <dgm:prSet presAssocID="{5FE75DC4-EAD2-4F0F-851A-A6594032283B}" presName="sibTrans" presStyleCnt="0"/>
      <dgm:spPr/>
    </dgm:pt>
    <dgm:pt modelId="{9EAB590D-C7F1-4AE2-B602-CC8D5FDBA476}" type="pres">
      <dgm:prSet presAssocID="{ABB8EA38-74DA-40FB-8FD3-6C01D0C8D98B}" presName="composite" presStyleCnt="0"/>
      <dgm:spPr/>
    </dgm:pt>
    <dgm:pt modelId="{D0FE41F0-578D-42F2-B28D-301D3D701E1F}" type="pres">
      <dgm:prSet presAssocID="{ABB8EA38-74DA-40FB-8FD3-6C01D0C8D98B}" presName="bentUpArrow1" presStyleLbl="alignImgPlace1" presStyleIdx="2" presStyleCnt="3"/>
      <dgm:spPr>
        <a:solidFill>
          <a:schemeClr val="accent2">
            <a:lumMod val="40000"/>
            <a:lumOff val="60000"/>
          </a:schemeClr>
        </a:solidFill>
      </dgm:spPr>
    </dgm:pt>
    <dgm:pt modelId="{FDAA6EB7-82BD-4B9D-913D-1D971A5E462B}" type="pres">
      <dgm:prSet presAssocID="{ABB8EA38-74DA-40FB-8FD3-6C01D0C8D98B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9E478694-CD55-4CB6-957E-27E873AEC447}" type="pres">
      <dgm:prSet presAssocID="{ABB8EA38-74DA-40FB-8FD3-6C01D0C8D98B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0EBEC654-F4C9-452E-9854-E80338D0A055}" type="pres">
      <dgm:prSet presAssocID="{E6311953-B471-4ACF-AF43-23F665A89043}" presName="sibTrans" presStyleCnt="0"/>
      <dgm:spPr/>
    </dgm:pt>
    <dgm:pt modelId="{C5D79255-B6F5-42EB-BE16-BC48A46763C8}" type="pres">
      <dgm:prSet presAssocID="{609F6A9F-ACA9-452D-89EA-CB8FBEE23A7E}" presName="composite" presStyleCnt="0"/>
      <dgm:spPr/>
    </dgm:pt>
    <dgm:pt modelId="{1ABC902F-346B-4608-9E2B-509716AA0731}" type="pres">
      <dgm:prSet presAssocID="{609F6A9F-ACA9-452D-89EA-CB8FBEE23A7E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</dgm:pt>
    <dgm:pt modelId="{EC609BDF-FA6B-46DD-87DF-3D831BF65641}" type="pres">
      <dgm:prSet presAssocID="{609F6A9F-ACA9-452D-89EA-CB8FBEE23A7E}" presName="Final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502B504-5870-4449-8DFB-E43D333A2095}" type="presOf" srcId="{E50C3FC6-3617-4872-8FC7-6CD1DF854C55}" destId="{EC609BDF-FA6B-46DD-87DF-3D831BF65641}" srcOrd="0" destOrd="0" presId="urn:microsoft.com/office/officeart/2005/8/layout/StepDownProcess"/>
    <dgm:cxn modelId="{6025EB39-57F7-4C6A-AECB-36C5A0E6292F}" srcId="{2A716C2F-B929-4A66-992E-F26D26B23152}" destId="{8D675FE8-8C59-4D88-9980-095F8E172E49}" srcOrd="0" destOrd="0" parTransId="{6ACA51EE-A160-434C-8B27-C81E0921C63C}" sibTransId="{6F7F5E54-F01F-4C0E-8175-813FE982B165}"/>
    <dgm:cxn modelId="{848FAF3A-BC51-4CD4-A0EF-10A5DAEDB953}" type="presOf" srcId="{8D675FE8-8C59-4D88-9980-095F8E172E49}" destId="{B56C91DA-A40A-4F55-B336-335B6E4F2F7B}" srcOrd="0" destOrd="0" presId="urn:microsoft.com/office/officeart/2005/8/layout/StepDownProcess"/>
    <dgm:cxn modelId="{30B7CA63-1274-4937-850A-226FF2756689}" type="presOf" srcId="{37E2F526-E5A4-4AD9-9009-0A5DCB00803C}" destId="{9E478694-CD55-4CB6-957E-27E873AEC447}" srcOrd="0" destOrd="0" presId="urn:microsoft.com/office/officeart/2005/8/layout/StepDownProcess"/>
    <dgm:cxn modelId="{43A61264-9A8C-4940-A00E-50EA24AC647D}" srcId="{609F6A9F-ACA9-452D-89EA-CB8FBEE23A7E}" destId="{E50C3FC6-3617-4872-8FC7-6CD1DF854C55}" srcOrd="0" destOrd="0" parTransId="{AB055B62-E288-4B14-B019-A3BC87D1880D}" sibTransId="{E58DC165-8394-461F-8037-54019E5EA5D8}"/>
    <dgm:cxn modelId="{30009D5A-BE02-4671-807B-E10DFCC7A0C4}" srcId="{EF54D948-F003-4535-A4D9-70278696AF70}" destId="{ABB8EA38-74DA-40FB-8FD3-6C01D0C8D98B}" srcOrd="2" destOrd="0" parTransId="{49750D6B-5F78-464E-B19A-25163B795589}" sibTransId="{E6311953-B471-4ACF-AF43-23F665A89043}"/>
    <dgm:cxn modelId="{C451787B-DE7F-4357-8897-F38FCDE49AB1}" srcId="{189BA107-02A4-4E86-BC53-7C4102AF427C}" destId="{FCA6BDD0-108E-441D-A46D-63DF66F5CD42}" srcOrd="0" destOrd="0" parTransId="{64BE2B6E-1DFE-41C7-9F76-D184D3BA6A16}" sibTransId="{E2AB3C92-F2A3-4DEE-8EAD-83CE1F4AA5AB}"/>
    <dgm:cxn modelId="{379B9889-9DF4-44CB-9C8C-FE994971FC74}" srcId="{ABB8EA38-74DA-40FB-8FD3-6C01D0C8D98B}" destId="{37E2F526-E5A4-4AD9-9009-0A5DCB00803C}" srcOrd="0" destOrd="0" parTransId="{84B44008-781E-4A08-891A-4B7EC1A15314}" sibTransId="{AF457AC4-3ADD-4161-8579-A21BD2CF7B65}"/>
    <dgm:cxn modelId="{62A5B890-4CF8-43EB-AA4A-1E231EDE19CB}" srcId="{EF54D948-F003-4535-A4D9-70278696AF70}" destId="{189BA107-02A4-4E86-BC53-7C4102AF427C}" srcOrd="0" destOrd="0" parTransId="{918B8668-1C34-49D5-97E6-79D6E1D706FE}" sibTransId="{7752FA2C-C0A2-41BE-9E33-07F9DB97EDA2}"/>
    <dgm:cxn modelId="{9A6DE1A1-69EA-4D17-8E1A-1809675345AB}" type="presOf" srcId="{2A716C2F-B929-4A66-992E-F26D26B23152}" destId="{52ADFA67-F96D-443C-A77A-EF7978F0A8B8}" srcOrd="0" destOrd="0" presId="urn:microsoft.com/office/officeart/2005/8/layout/StepDownProcess"/>
    <dgm:cxn modelId="{CC6DD2BB-E1E0-4243-97AD-E16742C55E7D}" srcId="{EF54D948-F003-4535-A4D9-70278696AF70}" destId="{609F6A9F-ACA9-452D-89EA-CB8FBEE23A7E}" srcOrd="3" destOrd="0" parTransId="{D6FD599F-9554-4EAC-81D0-96FAB4B63AC1}" sibTransId="{C4805FDC-7A7D-40EE-ABBC-A982EE5D750A}"/>
    <dgm:cxn modelId="{FCD4FCBF-23F4-4608-A8C8-F73F8A1EFB43}" type="presOf" srcId="{EF54D948-F003-4535-A4D9-70278696AF70}" destId="{CB547D25-55C9-4430-B0E0-64DCD5A9ABC8}" srcOrd="0" destOrd="0" presId="urn:microsoft.com/office/officeart/2005/8/layout/StepDownProcess"/>
    <dgm:cxn modelId="{6650BDE2-EB90-4B4D-AFB8-5F01DEF4C71C}" type="presOf" srcId="{ABB8EA38-74DA-40FB-8FD3-6C01D0C8D98B}" destId="{FDAA6EB7-82BD-4B9D-913D-1D971A5E462B}" srcOrd="0" destOrd="0" presId="urn:microsoft.com/office/officeart/2005/8/layout/StepDownProcess"/>
    <dgm:cxn modelId="{CEF49DE4-7A8B-4FA9-AA93-C231CA6E0463}" srcId="{EF54D948-F003-4535-A4D9-70278696AF70}" destId="{2A716C2F-B929-4A66-992E-F26D26B23152}" srcOrd="1" destOrd="0" parTransId="{6CEAC675-938A-464C-9EAB-25A8801D77B1}" sibTransId="{5FE75DC4-EAD2-4F0F-851A-A6594032283B}"/>
    <dgm:cxn modelId="{F58B0BEA-0627-441F-BF23-7FCEB7DC9D73}" type="presOf" srcId="{189BA107-02A4-4E86-BC53-7C4102AF427C}" destId="{DF9E65DB-75AA-4FC1-9B02-EF6C55FB5A86}" srcOrd="0" destOrd="0" presId="urn:microsoft.com/office/officeart/2005/8/layout/StepDownProcess"/>
    <dgm:cxn modelId="{1E197CEF-587F-4CB3-81FF-BF31D753A584}" type="presOf" srcId="{FCA6BDD0-108E-441D-A46D-63DF66F5CD42}" destId="{B25A3DA0-1A0F-42ED-8F20-C72AFE8C316C}" srcOrd="0" destOrd="0" presId="urn:microsoft.com/office/officeart/2005/8/layout/StepDownProcess"/>
    <dgm:cxn modelId="{373DB7F1-5BDA-4B2A-AB03-281F73625A6F}" type="presOf" srcId="{609F6A9F-ACA9-452D-89EA-CB8FBEE23A7E}" destId="{1ABC902F-346B-4608-9E2B-509716AA0731}" srcOrd="0" destOrd="0" presId="urn:microsoft.com/office/officeart/2005/8/layout/StepDownProcess"/>
    <dgm:cxn modelId="{498246C8-96DB-47D6-B529-110A216F4860}" type="presParOf" srcId="{CB547D25-55C9-4430-B0E0-64DCD5A9ABC8}" destId="{53850736-39B1-4F4C-AC16-F025207D0A60}" srcOrd="0" destOrd="0" presId="urn:microsoft.com/office/officeart/2005/8/layout/StepDownProcess"/>
    <dgm:cxn modelId="{C3727714-38DF-479C-9E3E-132351846EDD}" type="presParOf" srcId="{53850736-39B1-4F4C-AC16-F025207D0A60}" destId="{EDDD1D89-6032-40D1-A7CC-44AAE8A19539}" srcOrd="0" destOrd="0" presId="urn:microsoft.com/office/officeart/2005/8/layout/StepDownProcess"/>
    <dgm:cxn modelId="{E0F696D2-6EE1-4130-899D-63569A5C618C}" type="presParOf" srcId="{53850736-39B1-4F4C-AC16-F025207D0A60}" destId="{DF9E65DB-75AA-4FC1-9B02-EF6C55FB5A86}" srcOrd="1" destOrd="0" presId="urn:microsoft.com/office/officeart/2005/8/layout/StepDownProcess"/>
    <dgm:cxn modelId="{D9285ED0-0308-4651-829B-56DECF218F15}" type="presParOf" srcId="{53850736-39B1-4F4C-AC16-F025207D0A60}" destId="{B25A3DA0-1A0F-42ED-8F20-C72AFE8C316C}" srcOrd="2" destOrd="0" presId="urn:microsoft.com/office/officeart/2005/8/layout/StepDownProcess"/>
    <dgm:cxn modelId="{759D8139-8E4A-412A-BEEB-89C30620E4D9}" type="presParOf" srcId="{CB547D25-55C9-4430-B0E0-64DCD5A9ABC8}" destId="{2E0FD9AB-62DE-488E-A0F1-7FAF38A539CA}" srcOrd="1" destOrd="0" presId="urn:microsoft.com/office/officeart/2005/8/layout/StepDownProcess"/>
    <dgm:cxn modelId="{0CBA1CDC-4ED6-4BF9-8B43-62A971D1B14B}" type="presParOf" srcId="{CB547D25-55C9-4430-B0E0-64DCD5A9ABC8}" destId="{49A44BD2-E16E-40FD-A755-340142647690}" srcOrd="2" destOrd="0" presId="urn:microsoft.com/office/officeart/2005/8/layout/StepDownProcess"/>
    <dgm:cxn modelId="{7DDF3F4A-3646-40C9-BC77-EE70C9DC78D3}" type="presParOf" srcId="{49A44BD2-E16E-40FD-A755-340142647690}" destId="{40FC6D26-D242-4391-B4F1-D1DBC478F37B}" srcOrd="0" destOrd="0" presId="urn:microsoft.com/office/officeart/2005/8/layout/StepDownProcess"/>
    <dgm:cxn modelId="{8DEB4110-510C-4838-8C06-3C4EC82B8B38}" type="presParOf" srcId="{49A44BD2-E16E-40FD-A755-340142647690}" destId="{52ADFA67-F96D-443C-A77A-EF7978F0A8B8}" srcOrd="1" destOrd="0" presId="urn:microsoft.com/office/officeart/2005/8/layout/StepDownProcess"/>
    <dgm:cxn modelId="{4D68732D-ABE6-469F-9947-12768B13FEB0}" type="presParOf" srcId="{49A44BD2-E16E-40FD-A755-340142647690}" destId="{B56C91DA-A40A-4F55-B336-335B6E4F2F7B}" srcOrd="2" destOrd="0" presId="urn:microsoft.com/office/officeart/2005/8/layout/StepDownProcess"/>
    <dgm:cxn modelId="{6306497E-187A-4D79-A776-CAEFBA7A22F9}" type="presParOf" srcId="{CB547D25-55C9-4430-B0E0-64DCD5A9ABC8}" destId="{E0CED2DA-B4D1-4EEE-9308-12D781983047}" srcOrd="3" destOrd="0" presId="urn:microsoft.com/office/officeart/2005/8/layout/StepDownProcess"/>
    <dgm:cxn modelId="{CC467D92-67D5-471A-B42A-C4C20E4F58B2}" type="presParOf" srcId="{CB547D25-55C9-4430-B0E0-64DCD5A9ABC8}" destId="{9EAB590D-C7F1-4AE2-B602-CC8D5FDBA476}" srcOrd="4" destOrd="0" presId="urn:microsoft.com/office/officeart/2005/8/layout/StepDownProcess"/>
    <dgm:cxn modelId="{49FA6780-C64E-444A-BF48-3B5539709091}" type="presParOf" srcId="{9EAB590D-C7F1-4AE2-B602-CC8D5FDBA476}" destId="{D0FE41F0-578D-42F2-B28D-301D3D701E1F}" srcOrd="0" destOrd="0" presId="urn:microsoft.com/office/officeart/2005/8/layout/StepDownProcess"/>
    <dgm:cxn modelId="{A5F3DA5C-E2D2-4EDF-B79A-E2AF220E3066}" type="presParOf" srcId="{9EAB590D-C7F1-4AE2-B602-CC8D5FDBA476}" destId="{FDAA6EB7-82BD-4B9D-913D-1D971A5E462B}" srcOrd="1" destOrd="0" presId="urn:microsoft.com/office/officeart/2005/8/layout/StepDownProcess"/>
    <dgm:cxn modelId="{7FCADE68-FCDD-4E78-9450-ED325DDAC121}" type="presParOf" srcId="{9EAB590D-C7F1-4AE2-B602-CC8D5FDBA476}" destId="{9E478694-CD55-4CB6-957E-27E873AEC447}" srcOrd="2" destOrd="0" presId="urn:microsoft.com/office/officeart/2005/8/layout/StepDownProcess"/>
    <dgm:cxn modelId="{FB6F7145-2734-4302-ACC8-E563FCB9600E}" type="presParOf" srcId="{CB547D25-55C9-4430-B0E0-64DCD5A9ABC8}" destId="{0EBEC654-F4C9-452E-9854-E80338D0A055}" srcOrd="5" destOrd="0" presId="urn:microsoft.com/office/officeart/2005/8/layout/StepDownProcess"/>
    <dgm:cxn modelId="{2D4009CD-56CB-4AD2-8CC8-CE6154F0AE6E}" type="presParOf" srcId="{CB547D25-55C9-4430-B0E0-64DCD5A9ABC8}" destId="{C5D79255-B6F5-42EB-BE16-BC48A46763C8}" srcOrd="6" destOrd="0" presId="urn:microsoft.com/office/officeart/2005/8/layout/StepDownProcess"/>
    <dgm:cxn modelId="{ACDC6CCD-C0E3-4F26-83D7-3116AEFB30CA}" type="presParOf" srcId="{C5D79255-B6F5-42EB-BE16-BC48A46763C8}" destId="{1ABC902F-346B-4608-9E2B-509716AA0731}" srcOrd="0" destOrd="0" presId="urn:microsoft.com/office/officeart/2005/8/layout/StepDownProcess"/>
    <dgm:cxn modelId="{BE6E2925-AB40-4248-8D88-E8E44FAA0A0C}" type="presParOf" srcId="{C5D79255-B6F5-42EB-BE16-BC48A46763C8}" destId="{EC609BDF-FA6B-46DD-87DF-3D831BF65641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0E1BED-4B0A-4BD2-9BE2-08EA89D28AF9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369C70-5B24-4E44-A930-C748D17DFBB4}">
      <dgm:prSet phldrT="[Text]"/>
      <dgm:spPr/>
      <dgm:t>
        <a:bodyPr/>
        <a:lstStyle/>
        <a:p>
          <a:r>
            <a:rPr lang="en-US" dirty="0"/>
            <a:t>Part B and C</a:t>
          </a:r>
        </a:p>
      </dgm:t>
    </dgm:pt>
    <dgm:pt modelId="{D2532B71-64B9-4339-8DC8-3A133BD070D5}" type="parTrans" cxnId="{7B66D123-41EB-4128-8F80-30D73F9107A3}">
      <dgm:prSet/>
      <dgm:spPr/>
      <dgm:t>
        <a:bodyPr/>
        <a:lstStyle/>
        <a:p>
          <a:endParaRPr lang="en-US"/>
        </a:p>
      </dgm:t>
    </dgm:pt>
    <dgm:pt modelId="{4387B117-A2FC-41ED-94E9-B03BE99859AF}" type="sibTrans" cxnId="{7B66D123-41EB-4128-8F80-30D73F9107A3}">
      <dgm:prSet/>
      <dgm:spPr/>
      <dgm:t>
        <a:bodyPr/>
        <a:lstStyle/>
        <a:p>
          <a:endParaRPr lang="en-US"/>
        </a:p>
      </dgm:t>
    </dgm:pt>
    <dgm:pt modelId="{4EE5356B-D550-4EBE-B62F-FA5F9265567D}">
      <dgm:prSet phldrT="[Text]"/>
      <dgm:spPr/>
      <dgm:t>
        <a:bodyPr/>
        <a:lstStyle/>
        <a:p>
          <a:r>
            <a:rPr lang="en-US" dirty="0"/>
            <a:t>Online Entry</a:t>
          </a:r>
        </a:p>
      </dgm:t>
    </dgm:pt>
    <dgm:pt modelId="{09E6EF83-BF07-453A-B0BE-63BC83277ED9}" type="parTrans" cxnId="{147A5981-27E0-4E87-B0C8-C9A94D07B524}">
      <dgm:prSet/>
      <dgm:spPr/>
      <dgm:t>
        <a:bodyPr/>
        <a:lstStyle/>
        <a:p>
          <a:endParaRPr lang="en-US"/>
        </a:p>
      </dgm:t>
    </dgm:pt>
    <dgm:pt modelId="{6D41A1FF-DBC6-4276-8A65-8ABB901DB89E}" type="sibTrans" cxnId="{147A5981-27E0-4E87-B0C8-C9A94D07B524}">
      <dgm:prSet/>
      <dgm:spPr/>
      <dgm:t>
        <a:bodyPr/>
        <a:lstStyle/>
        <a:p>
          <a:endParaRPr lang="en-US"/>
        </a:p>
      </dgm:t>
    </dgm:pt>
    <dgm:pt modelId="{4F3270CA-DE99-4146-9F54-B34B0D44D1A3}">
      <dgm:prSet phldrT="[Text]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en-US" dirty="0"/>
            <a:t>Part A</a:t>
          </a:r>
        </a:p>
      </dgm:t>
    </dgm:pt>
    <dgm:pt modelId="{35FBD330-FFF2-418D-8F99-6F7356B33CB1}" type="parTrans" cxnId="{4AE3338D-498B-4BD4-A6DA-205DF379B7A3}">
      <dgm:prSet/>
      <dgm:spPr/>
      <dgm:t>
        <a:bodyPr/>
        <a:lstStyle/>
        <a:p>
          <a:endParaRPr lang="en-US"/>
        </a:p>
      </dgm:t>
    </dgm:pt>
    <dgm:pt modelId="{3D41CAE7-CB41-4AF3-8B31-9E9B5467FBC5}" type="sibTrans" cxnId="{4AE3338D-498B-4BD4-A6DA-205DF379B7A3}">
      <dgm:prSet/>
      <dgm:spPr/>
      <dgm:t>
        <a:bodyPr/>
        <a:lstStyle/>
        <a:p>
          <a:endParaRPr lang="en-US"/>
        </a:p>
      </dgm:t>
    </dgm:pt>
    <dgm:pt modelId="{6594D4CD-6B0B-4FC7-9F70-CB351BDD275A}">
      <dgm:prSet phldrT="[Text]"/>
      <dgm:spPr/>
      <dgm:t>
        <a:bodyPr/>
        <a:lstStyle/>
        <a:p>
          <a:r>
            <a:rPr lang="en-US" dirty="0"/>
            <a:t>Narrative</a:t>
          </a:r>
        </a:p>
      </dgm:t>
    </dgm:pt>
    <dgm:pt modelId="{83C8120F-AC0E-4EAF-A0F2-0060F5DAE26E}" type="parTrans" cxnId="{0BA8E8B3-DA0B-4031-B10C-84AEF0094B06}">
      <dgm:prSet/>
      <dgm:spPr/>
      <dgm:t>
        <a:bodyPr/>
        <a:lstStyle/>
        <a:p>
          <a:endParaRPr lang="en-US"/>
        </a:p>
      </dgm:t>
    </dgm:pt>
    <dgm:pt modelId="{0F487412-087B-4C8D-B420-2E05374E8963}" type="sibTrans" cxnId="{0BA8E8B3-DA0B-4031-B10C-84AEF0094B06}">
      <dgm:prSet/>
      <dgm:spPr/>
      <dgm:t>
        <a:bodyPr/>
        <a:lstStyle/>
        <a:p>
          <a:endParaRPr lang="en-US"/>
        </a:p>
      </dgm:t>
    </dgm:pt>
    <dgm:pt modelId="{0C7D58FB-6DC1-447B-9269-3B048093A1B1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Done</a:t>
          </a:r>
        </a:p>
      </dgm:t>
    </dgm:pt>
    <dgm:pt modelId="{344DE427-E479-442C-B0D0-F5BADCFAA2FA}" type="parTrans" cxnId="{9A164F45-FABA-4EF9-B850-052BF641D157}">
      <dgm:prSet/>
      <dgm:spPr/>
      <dgm:t>
        <a:bodyPr/>
        <a:lstStyle/>
        <a:p>
          <a:endParaRPr lang="en-US"/>
        </a:p>
      </dgm:t>
    </dgm:pt>
    <dgm:pt modelId="{FEBBBE06-BE19-49E2-ADF1-AA423B1DD3A8}" type="sibTrans" cxnId="{9A164F45-FABA-4EF9-B850-052BF641D157}">
      <dgm:prSet/>
      <dgm:spPr/>
      <dgm:t>
        <a:bodyPr/>
        <a:lstStyle/>
        <a:p>
          <a:endParaRPr lang="en-US"/>
        </a:p>
      </dgm:t>
    </dgm:pt>
    <dgm:pt modelId="{68F4029B-D371-4A7F-BDF1-22D2C31D062A}">
      <dgm:prSet phldrT="[Text]"/>
      <dgm:spPr/>
      <dgm:t>
        <a:bodyPr/>
        <a:lstStyle/>
        <a:p>
          <a:r>
            <a:rPr lang="en-US" dirty="0"/>
            <a:t>Submit</a:t>
          </a:r>
        </a:p>
      </dgm:t>
    </dgm:pt>
    <dgm:pt modelId="{665223F6-F87E-42CC-B8E0-2FA87BF4411E}" type="parTrans" cxnId="{C46767C0-D925-42E1-B693-A1712F9BCFAD}">
      <dgm:prSet/>
      <dgm:spPr/>
      <dgm:t>
        <a:bodyPr/>
        <a:lstStyle/>
        <a:p>
          <a:endParaRPr lang="en-US"/>
        </a:p>
      </dgm:t>
    </dgm:pt>
    <dgm:pt modelId="{ACA5A203-E987-44A8-A8D5-2F51FCD9559D}" type="sibTrans" cxnId="{C46767C0-D925-42E1-B693-A1712F9BCFAD}">
      <dgm:prSet/>
      <dgm:spPr/>
      <dgm:t>
        <a:bodyPr/>
        <a:lstStyle/>
        <a:p>
          <a:endParaRPr lang="en-US"/>
        </a:p>
      </dgm:t>
    </dgm:pt>
    <dgm:pt modelId="{1276E4DB-D29A-464E-8466-8C7560344D40}" type="pres">
      <dgm:prSet presAssocID="{F90E1BED-4B0A-4BD2-9BE2-08EA89D28AF9}" presName="rootnode" presStyleCnt="0">
        <dgm:presLayoutVars>
          <dgm:chMax/>
          <dgm:chPref/>
          <dgm:dir/>
          <dgm:animLvl val="lvl"/>
        </dgm:presLayoutVars>
      </dgm:prSet>
      <dgm:spPr/>
    </dgm:pt>
    <dgm:pt modelId="{C37D20E3-CA64-4D3F-B0DC-6B1A9B6041B6}" type="pres">
      <dgm:prSet presAssocID="{7A369C70-5B24-4E44-A930-C748D17DFBB4}" presName="composite" presStyleCnt="0"/>
      <dgm:spPr/>
    </dgm:pt>
    <dgm:pt modelId="{D6CBF9CD-C1DF-441A-8FFA-E12DC0B149A2}" type="pres">
      <dgm:prSet presAssocID="{7A369C70-5B24-4E44-A930-C748D17DFBB4}" presName="bentUpArrow1" presStyleLbl="alignImgPlace1" presStyleIdx="0" presStyleCnt="2"/>
      <dgm:spPr/>
    </dgm:pt>
    <dgm:pt modelId="{C6CD64A1-3C16-4C2E-86CB-8CBF7C945BD8}" type="pres">
      <dgm:prSet presAssocID="{7A369C70-5B24-4E44-A930-C748D17DFBB4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BD7A1D64-7D36-4762-8F08-7CB2AE00D2F2}" type="pres">
      <dgm:prSet presAssocID="{7A369C70-5B24-4E44-A930-C748D17DFBB4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8359CD5-E6CC-4F88-89F4-13521AA82E26}" type="pres">
      <dgm:prSet presAssocID="{4387B117-A2FC-41ED-94E9-B03BE99859AF}" presName="sibTrans" presStyleCnt="0"/>
      <dgm:spPr/>
    </dgm:pt>
    <dgm:pt modelId="{5547FD4B-A59C-48C6-A0A4-434D0819128E}" type="pres">
      <dgm:prSet presAssocID="{4F3270CA-DE99-4146-9F54-B34B0D44D1A3}" presName="composite" presStyleCnt="0"/>
      <dgm:spPr/>
    </dgm:pt>
    <dgm:pt modelId="{CC078C0E-C64E-4828-9552-A9E31E55A036}" type="pres">
      <dgm:prSet presAssocID="{4F3270CA-DE99-4146-9F54-B34B0D44D1A3}" presName="bentUpArrow1" presStyleLbl="alignImgPlace1" presStyleIdx="1" presStyleCnt="2"/>
      <dgm:spPr>
        <a:solidFill>
          <a:schemeClr val="tx1">
            <a:lumMod val="50000"/>
            <a:lumOff val="50000"/>
          </a:schemeClr>
        </a:solidFill>
      </dgm:spPr>
    </dgm:pt>
    <dgm:pt modelId="{B12EA0AA-09EF-457E-BCCA-9D7ABF4C9C7B}" type="pres">
      <dgm:prSet presAssocID="{4F3270CA-DE99-4146-9F54-B34B0D44D1A3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B209A4A4-8C27-468E-8820-AAEFFD75BC0A}" type="pres">
      <dgm:prSet presAssocID="{4F3270CA-DE99-4146-9F54-B34B0D44D1A3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773CB2A-0FAE-440A-8B37-208B595C70DE}" type="pres">
      <dgm:prSet presAssocID="{3D41CAE7-CB41-4AF3-8B31-9E9B5467FBC5}" presName="sibTrans" presStyleCnt="0"/>
      <dgm:spPr/>
    </dgm:pt>
    <dgm:pt modelId="{FF46EFC2-6250-4FED-9B19-3C518BD32259}" type="pres">
      <dgm:prSet presAssocID="{0C7D58FB-6DC1-447B-9269-3B048093A1B1}" presName="composite" presStyleCnt="0"/>
      <dgm:spPr/>
    </dgm:pt>
    <dgm:pt modelId="{279953E7-7E29-496A-B5DB-5D76489D7073}" type="pres">
      <dgm:prSet presAssocID="{0C7D58FB-6DC1-447B-9269-3B048093A1B1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B9A2DFB3-4ED1-4634-8955-50E88E708407}" type="pres">
      <dgm:prSet presAssocID="{0C7D58FB-6DC1-447B-9269-3B048093A1B1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B66D123-41EB-4128-8F80-30D73F9107A3}" srcId="{F90E1BED-4B0A-4BD2-9BE2-08EA89D28AF9}" destId="{7A369C70-5B24-4E44-A930-C748D17DFBB4}" srcOrd="0" destOrd="0" parTransId="{D2532B71-64B9-4339-8DC8-3A133BD070D5}" sibTransId="{4387B117-A2FC-41ED-94E9-B03BE99859AF}"/>
    <dgm:cxn modelId="{E428982A-D05D-4CA6-A78A-B261A96E0072}" type="presOf" srcId="{4F3270CA-DE99-4146-9F54-B34B0D44D1A3}" destId="{B12EA0AA-09EF-457E-BCCA-9D7ABF4C9C7B}" srcOrd="0" destOrd="0" presId="urn:microsoft.com/office/officeart/2005/8/layout/StepDownProcess"/>
    <dgm:cxn modelId="{9A164F45-FABA-4EF9-B850-052BF641D157}" srcId="{F90E1BED-4B0A-4BD2-9BE2-08EA89D28AF9}" destId="{0C7D58FB-6DC1-447B-9269-3B048093A1B1}" srcOrd="2" destOrd="0" parTransId="{344DE427-E479-442C-B0D0-F5BADCFAA2FA}" sibTransId="{FEBBBE06-BE19-49E2-ADF1-AA423B1DD3A8}"/>
    <dgm:cxn modelId="{DFEA8C71-F423-4801-A16F-3F2A506B8223}" type="presOf" srcId="{7A369C70-5B24-4E44-A930-C748D17DFBB4}" destId="{C6CD64A1-3C16-4C2E-86CB-8CBF7C945BD8}" srcOrd="0" destOrd="0" presId="urn:microsoft.com/office/officeart/2005/8/layout/StepDownProcess"/>
    <dgm:cxn modelId="{1C8B5C7E-C81B-4A33-A782-86184FBEB4C0}" type="presOf" srcId="{F90E1BED-4B0A-4BD2-9BE2-08EA89D28AF9}" destId="{1276E4DB-D29A-464E-8466-8C7560344D40}" srcOrd="0" destOrd="0" presId="urn:microsoft.com/office/officeart/2005/8/layout/StepDownProcess"/>
    <dgm:cxn modelId="{147A5981-27E0-4E87-B0C8-C9A94D07B524}" srcId="{7A369C70-5B24-4E44-A930-C748D17DFBB4}" destId="{4EE5356B-D550-4EBE-B62F-FA5F9265567D}" srcOrd="0" destOrd="0" parTransId="{09E6EF83-BF07-453A-B0BE-63BC83277ED9}" sibTransId="{6D41A1FF-DBC6-4276-8A65-8ABB901DB89E}"/>
    <dgm:cxn modelId="{86F39082-6C48-4533-B002-C32CB30458D8}" type="presOf" srcId="{4EE5356B-D550-4EBE-B62F-FA5F9265567D}" destId="{BD7A1D64-7D36-4762-8F08-7CB2AE00D2F2}" srcOrd="0" destOrd="0" presId="urn:microsoft.com/office/officeart/2005/8/layout/StepDownProcess"/>
    <dgm:cxn modelId="{661D988C-DBA5-48D8-B229-276975C28E68}" type="presOf" srcId="{0C7D58FB-6DC1-447B-9269-3B048093A1B1}" destId="{279953E7-7E29-496A-B5DB-5D76489D7073}" srcOrd="0" destOrd="0" presId="urn:microsoft.com/office/officeart/2005/8/layout/StepDownProcess"/>
    <dgm:cxn modelId="{4AE3338D-498B-4BD4-A6DA-205DF379B7A3}" srcId="{F90E1BED-4B0A-4BD2-9BE2-08EA89D28AF9}" destId="{4F3270CA-DE99-4146-9F54-B34B0D44D1A3}" srcOrd="1" destOrd="0" parTransId="{35FBD330-FFF2-418D-8F99-6F7356B33CB1}" sibTransId="{3D41CAE7-CB41-4AF3-8B31-9E9B5467FBC5}"/>
    <dgm:cxn modelId="{3E9FE9A0-91C9-4CD2-87E7-18D33BA93692}" type="presOf" srcId="{6594D4CD-6B0B-4FC7-9F70-CB351BDD275A}" destId="{B209A4A4-8C27-468E-8820-AAEFFD75BC0A}" srcOrd="0" destOrd="0" presId="urn:microsoft.com/office/officeart/2005/8/layout/StepDownProcess"/>
    <dgm:cxn modelId="{0BA8E8B3-DA0B-4031-B10C-84AEF0094B06}" srcId="{4F3270CA-DE99-4146-9F54-B34B0D44D1A3}" destId="{6594D4CD-6B0B-4FC7-9F70-CB351BDD275A}" srcOrd="0" destOrd="0" parTransId="{83C8120F-AC0E-4EAF-A0F2-0060F5DAE26E}" sibTransId="{0F487412-087B-4C8D-B420-2E05374E8963}"/>
    <dgm:cxn modelId="{C46767C0-D925-42E1-B693-A1712F9BCFAD}" srcId="{0C7D58FB-6DC1-447B-9269-3B048093A1B1}" destId="{68F4029B-D371-4A7F-BDF1-22D2C31D062A}" srcOrd="0" destOrd="0" parTransId="{665223F6-F87E-42CC-B8E0-2FA87BF4411E}" sibTransId="{ACA5A203-E987-44A8-A8D5-2F51FCD9559D}"/>
    <dgm:cxn modelId="{F8E664D5-765F-4C65-9897-6458E380D3D9}" type="presOf" srcId="{68F4029B-D371-4A7F-BDF1-22D2C31D062A}" destId="{B9A2DFB3-4ED1-4634-8955-50E88E708407}" srcOrd="0" destOrd="0" presId="urn:microsoft.com/office/officeart/2005/8/layout/StepDownProcess"/>
    <dgm:cxn modelId="{3169C703-D177-4A08-BF38-0137F54F2EFA}" type="presParOf" srcId="{1276E4DB-D29A-464E-8466-8C7560344D40}" destId="{C37D20E3-CA64-4D3F-B0DC-6B1A9B6041B6}" srcOrd="0" destOrd="0" presId="urn:microsoft.com/office/officeart/2005/8/layout/StepDownProcess"/>
    <dgm:cxn modelId="{8A903C31-6664-4E79-90FF-63E1FF296F1C}" type="presParOf" srcId="{C37D20E3-CA64-4D3F-B0DC-6B1A9B6041B6}" destId="{D6CBF9CD-C1DF-441A-8FFA-E12DC0B149A2}" srcOrd="0" destOrd="0" presId="urn:microsoft.com/office/officeart/2005/8/layout/StepDownProcess"/>
    <dgm:cxn modelId="{8222FD37-99FB-483F-8691-C836F2882A39}" type="presParOf" srcId="{C37D20E3-CA64-4D3F-B0DC-6B1A9B6041B6}" destId="{C6CD64A1-3C16-4C2E-86CB-8CBF7C945BD8}" srcOrd="1" destOrd="0" presId="urn:microsoft.com/office/officeart/2005/8/layout/StepDownProcess"/>
    <dgm:cxn modelId="{D95B0595-3994-48EB-8C85-5947CF2C5550}" type="presParOf" srcId="{C37D20E3-CA64-4D3F-B0DC-6B1A9B6041B6}" destId="{BD7A1D64-7D36-4762-8F08-7CB2AE00D2F2}" srcOrd="2" destOrd="0" presId="urn:microsoft.com/office/officeart/2005/8/layout/StepDownProcess"/>
    <dgm:cxn modelId="{03C9C06F-B4DA-49CE-A9A0-28FA027AC7BB}" type="presParOf" srcId="{1276E4DB-D29A-464E-8466-8C7560344D40}" destId="{78359CD5-E6CC-4F88-89F4-13521AA82E26}" srcOrd="1" destOrd="0" presId="urn:microsoft.com/office/officeart/2005/8/layout/StepDownProcess"/>
    <dgm:cxn modelId="{7C354D10-F8FC-4388-B842-25AEE3C04625}" type="presParOf" srcId="{1276E4DB-D29A-464E-8466-8C7560344D40}" destId="{5547FD4B-A59C-48C6-A0A4-434D0819128E}" srcOrd="2" destOrd="0" presId="urn:microsoft.com/office/officeart/2005/8/layout/StepDownProcess"/>
    <dgm:cxn modelId="{24DF1244-5C40-496E-A34B-DAA600F7FF99}" type="presParOf" srcId="{5547FD4B-A59C-48C6-A0A4-434D0819128E}" destId="{CC078C0E-C64E-4828-9552-A9E31E55A036}" srcOrd="0" destOrd="0" presId="urn:microsoft.com/office/officeart/2005/8/layout/StepDownProcess"/>
    <dgm:cxn modelId="{3B9F8DE3-7235-4001-907F-5E9B83DFF9DD}" type="presParOf" srcId="{5547FD4B-A59C-48C6-A0A4-434D0819128E}" destId="{B12EA0AA-09EF-457E-BCCA-9D7ABF4C9C7B}" srcOrd="1" destOrd="0" presId="urn:microsoft.com/office/officeart/2005/8/layout/StepDownProcess"/>
    <dgm:cxn modelId="{25950B7D-84D1-497B-AEBD-AF39DAB84E12}" type="presParOf" srcId="{5547FD4B-A59C-48C6-A0A4-434D0819128E}" destId="{B209A4A4-8C27-468E-8820-AAEFFD75BC0A}" srcOrd="2" destOrd="0" presId="urn:microsoft.com/office/officeart/2005/8/layout/StepDownProcess"/>
    <dgm:cxn modelId="{916B09DF-797D-45E4-9D8C-5B15D0C43186}" type="presParOf" srcId="{1276E4DB-D29A-464E-8466-8C7560344D40}" destId="{E773CB2A-0FAE-440A-8B37-208B595C70DE}" srcOrd="3" destOrd="0" presId="urn:microsoft.com/office/officeart/2005/8/layout/StepDownProcess"/>
    <dgm:cxn modelId="{E630B695-3251-4319-8289-8F492C769EE1}" type="presParOf" srcId="{1276E4DB-D29A-464E-8466-8C7560344D40}" destId="{FF46EFC2-6250-4FED-9B19-3C518BD32259}" srcOrd="4" destOrd="0" presId="urn:microsoft.com/office/officeart/2005/8/layout/StepDownProcess"/>
    <dgm:cxn modelId="{2CB1F5A9-B72C-4D0D-A059-714A769B3DE7}" type="presParOf" srcId="{FF46EFC2-6250-4FED-9B19-3C518BD32259}" destId="{279953E7-7E29-496A-B5DB-5D76489D7073}" srcOrd="0" destOrd="0" presId="urn:microsoft.com/office/officeart/2005/8/layout/StepDownProcess"/>
    <dgm:cxn modelId="{CD7AF898-B96F-4087-A587-08762C821FA6}" type="presParOf" srcId="{FF46EFC2-6250-4FED-9B19-3C518BD32259}" destId="{B9A2DFB3-4ED1-4634-8955-50E88E708407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0E1BED-4B0A-4BD2-9BE2-08EA89D28AF9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369C70-5B24-4E44-A930-C748D17DFBB4}">
      <dgm:prSet phldrT="[Text]" custT="1"/>
      <dgm:spPr>
        <a:solidFill>
          <a:prstClr val="black">
            <a:lumMod val="75000"/>
            <a:lumOff val="2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7150" tIns="57150" rIns="57150" bIns="57150" numCol="1" spcCol="1270" anchor="ctr" anchorCtr="0"/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Part A</a:t>
          </a:r>
        </a:p>
      </dgm:t>
    </dgm:pt>
    <dgm:pt modelId="{D2532B71-64B9-4339-8DC8-3A133BD070D5}" type="parTrans" cxnId="{7B66D123-41EB-4128-8F80-30D73F9107A3}">
      <dgm:prSet/>
      <dgm:spPr/>
      <dgm:t>
        <a:bodyPr/>
        <a:lstStyle/>
        <a:p>
          <a:endParaRPr lang="en-US"/>
        </a:p>
      </dgm:t>
    </dgm:pt>
    <dgm:pt modelId="{4387B117-A2FC-41ED-94E9-B03BE99859AF}" type="sibTrans" cxnId="{7B66D123-41EB-4128-8F80-30D73F9107A3}">
      <dgm:prSet/>
      <dgm:spPr/>
      <dgm:t>
        <a:bodyPr/>
        <a:lstStyle/>
        <a:p>
          <a:endParaRPr lang="en-US"/>
        </a:p>
      </dgm:t>
    </dgm:pt>
    <dgm:pt modelId="{4EE5356B-D550-4EBE-B62F-FA5F9265567D}">
      <dgm:prSet phldrT="[Text]"/>
      <dgm:spPr/>
      <dgm:t>
        <a:bodyPr/>
        <a:lstStyle/>
        <a:p>
          <a:r>
            <a:rPr lang="en-US" dirty="0"/>
            <a:t>Narrative</a:t>
          </a:r>
        </a:p>
      </dgm:t>
    </dgm:pt>
    <dgm:pt modelId="{09E6EF83-BF07-453A-B0BE-63BC83277ED9}" type="parTrans" cxnId="{147A5981-27E0-4E87-B0C8-C9A94D07B524}">
      <dgm:prSet/>
      <dgm:spPr/>
      <dgm:t>
        <a:bodyPr/>
        <a:lstStyle/>
        <a:p>
          <a:endParaRPr lang="en-US"/>
        </a:p>
      </dgm:t>
    </dgm:pt>
    <dgm:pt modelId="{6D41A1FF-DBC6-4276-8A65-8ABB901DB89E}" type="sibTrans" cxnId="{147A5981-27E0-4E87-B0C8-C9A94D07B524}">
      <dgm:prSet/>
      <dgm:spPr/>
      <dgm:t>
        <a:bodyPr/>
        <a:lstStyle/>
        <a:p>
          <a:endParaRPr lang="en-US"/>
        </a:p>
      </dgm:t>
    </dgm:pt>
    <dgm:pt modelId="{4F3270CA-DE99-4146-9F54-B34B0D44D1A3}">
      <dgm:prSet phldrT="[Text]"/>
      <dgm:spPr/>
      <dgm:t>
        <a:bodyPr/>
        <a:lstStyle/>
        <a:p>
          <a:r>
            <a:rPr lang="en-US" dirty="0"/>
            <a:t>Part B and C</a:t>
          </a:r>
        </a:p>
      </dgm:t>
    </dgm:pt>
    <dgm:pt modelId="{35FBD330-FFF2-418D-8F99-6F7356B33CB1}" type="parTrans" cxnId="{4AE3338D-498B-4BD4-A6DA-205DF379B7A3}">
      <dgm:prSet/>
      <dgm:spPr/>
      <dgm:t>
        <a:bodyPr/>
        <a:lstStyle/>
        <a:p>
          <a:endParaRPr lang="en-US"/>
        </a:p>
      </dgm:t>
    </dgm:pt>
    <dgm:pt modelId="{3D41CAE7-CB41-4AF3-8B31-9E9B5467FBC5}" type="sibTrans" cxnId="{4AE3338D-498B-4BD4-A6DA-205DF379B7A3}">
      <dgm:prSet/>
      <dgm:spPr/>
      <dgm:t>
        <a:bodyPr/>
        <a:lstStyle/>
        <a:p>
          <a:endParaRPr lang="en-US"/>
        </a:p>
      </dgm:t>
    </dgm:pt>
    <dgm:pt modelId="{6594D4CD-6B0B-4FC7-9F70-CB351BDD275A}">
      <dgm:prSet phldrT="[Text]"/>
      <dgm:spPr/>
      <dgm:t>
        <a:bodyPr/>
        <a:lstStyle/>
        <a:p>
          <a:r>
            <a:rPr lang="en-US" dirty="0"/>
            <a:t>Online Entry</a:t>
          </a:r>
        </a:p>
      </dgm:t>
    </dgm:pt>
    <dgm:pt modelId="{83C8120F-AC0E-4EAF-A0F2-0060F5DAE26E}" type="parTrans" cxnId="{0BA8E8B3-DA0B-4031-B10C-84AEF0094B06}">
      <dgm:prSet/>
      <dgm:spPr/>
      <dgm:t>
        <a:bodyPr/>
        <a:lstStyle/>
        <a:p>
          <a:endParaRPr lang="en-US"/>
        </a:p>
      </dgm:t>
    </dgm:pt>
    <dgm:pt modelId="{0F487412-087B-4C8D-B420-2E05374E8963}" type="sibTrans" cxnId="{0BA8E8B3-DA0B-4031-B10C-84AEF0094B06}">
      <dgm:prSet/>
      <dgm:spPr/>
      <dgm:t>
        <a:bodyPr/>
        <a:lstStyle/>
        <a:p>
          <a:endParaRPr lang="en-US"/>
        </a:p>
      </dgm:t>
    </dgm:pt>
    <dgm:pt modelId="{0C7D58FB-6DC1-447B-9269-3B048093A1B1}">
      <dgm:prSet phldrT="[Text]" custT="1"/>
      <dgm:spPr>
        <a:solidFill>
          <a:srgbClr val="00B05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57150" tIns="57150" rIns="57150" bIns="57150" numCol="1" spcCol="1270" anchor="ctr" anchorCtr="0"/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Done</a:t>
          </a:r>
        </a:p>
      </dgm:t>
    </dgm:pt>
    <dgm:pt modelId="{344DE427-E479-442C-B0D0-F5BADCFAA2FA}" type="parTrans" cxnId="{9A164F45-FABA-4EF9-B850-052BF641D157}">
      <dgm:prSet/>
      <dgm:spPr/>
      <dgm:t>
        <a:bodyPr/>
        <a:lstStyle/>
        <a:p>
          <a:endParaRPr lang="en-US"/>
        </a:p>
      </dgm:t>
    </dgm:pt>
    <dgm:pt modelId="{FEBBBE06-BE19-49E2-ADF1-AA423B1DD3A8}" type="sibTrans" cxnId="{9A164F45-FABA-4EF9-B850-052BF641D157}">
      <dgm:prSet/>
      <dgm:spPr/>
      <dgm:t>
        <a:bodyPr/>
        <a:lstStyle/>
        <a:p>
          <a:endParaRPr lang="en-US"/>
        </a:p>
      </dgm:t>
    </dgm:pt>
    <dgm:pt modelId="{68F4029B-D371-4A7F-BDF1-22D2C31D062A}">
      <dgm:prSet phldrT="[Text]" custT="1"/>
      <dgm:spPr/>
      <dgm:t>
        <a:bodyPr/>
        <a:lstStyle/>
        <a:p>
          <a:r>
            <a:rPr lang="en-US" sz="900" dirty="0"/>
            <a:t>Submit</a:t>
          </a:r>
        </a:p>
      </dgm:t>
    </dgm:pt>
    <dgm:pt modelId="{665223F6-F87E-42CC-B8E0-2FA87BF4411E}" type="parTrans" cxnId="{C46767C0-D925-42E1-B693-A1712F9BCFAD}">
      <dgm:prSet/>
      <dgm:spPr/>
      <dgm:t>
        <a:bodyPr/>
        <a:lstStyle/>
        <a:p>
          <a:endParaRPr lang="en-US"/>
        </a:p>
      </dgm:t>
    </dgm:pt>
    <dgm:pt modelId="{ACA5A203-E987-44A8-A8D5-2F51FCD9559D}" type="sibTrans" cxnId="{C46767C0-D925-42E1-B693-A1712F9BCFAD}">
      <dgm:prSet/>
      <dgm:spPr/>
      <dgm:t>
        <a:bodyPr/>
        <a:lstStyle/>
        <a:p>
          <a:endParaRPr lang="en-US"/>
        </a:p>
      </dgm:t>
    </dgm:pt>
    <dgm:pt modelId="{1276E4DB-D29A-464E-8466-8C7560344D40}" type="pres">
      <dgm:prSet presAssocID="{F90E1BED-4B0A-4BD2-9BE2-08EA89D28AF9}" presName="rootnode" presStyleCnt="0">
        <dgm:presLayoutVars>
          <dgm:chMax/>
          <dgm:chPref/>
          <dgm:dir/>
          <dgm:animLvl val="lvl"/>
        </dgm:presLayoutVars>
      </dgm:prSet>
      <dgm:spPr/>
    </dgm:pt>
    <dgm:pt modelId="{C37D20E3-CA64-4D3F-B0DC-6B1A9B6041B6}" type="pres">
      <dgm:prSet presAssocID="{7A369C70-5B24-4E44-A930-C748D17DFBB4}" presName="composite" presStyleCnt="0"/>
      <dgm:spPr/>
    </dgm:pt>
    <dgm:pt modelId="{D6CBF9CD-C1DF-441A-8FFA-E12DC0B149A2}" type="pres">
      <dgm:prSet presAssocID="{7A369C70-5B24-4E44-A930-C748D17DFBB4}" presName="bentUpArrow1" presStyleLbl="alignImgPlace1" presStyleIdx="0" presStyleCnt="2"/>
      <dgm:spPr>
        <a:xfrm rot="5400000">
          <a:off x="146188" y="577153"/>
          <a:ext cx="510442" cy="58112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prstClr val="black">
            <a:lumMod val="50000"/>
            <a:lumOff val="50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C6CD64A1-3C16-4C2E-86CB-8CBF7C945BD8}" type="pres">
      <dgm:prSet presAssocID="{7A369C70-5B24-4E44-A930-C748D17DFBB4}" presName="ParentText" presStyleLbl="node1" presStyleIdx="0" presStyleCnt="3">
        <dgm:presLayoutVars>
          <dgm:chMax val="1"/>
          <dgm:chPref val="1"/>
          <dgm:bulletEnabled val="1"/>
        </dgm:presLayoutVars>
      </dgm:prSet>
      <dgm:spPr>
        <a:xfrm>
          <a:off x="10952" y="11317"/>
          <a:ext cx="859283" cy="601470"/>
        </a:xfrm>
        <a:prstGeom prst="roundRect">
          <a:avLst>
            <a:gd name="adj" fmla="val 16670"/>
          </a:avLst>
        </a:prstGeom>
      </dgm:spPr>
    </dgm:pt>
    <dgm:pt modelId="{BD7A1D64-7D36-4762-8F08-7CB2AE00D2F2}" type="pres">
      <dgm:prSet presAssocID="{7A369C70-5B24-4E44-A930-C748D17DFBB4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8359CD5-E6CC-4F88-89F4-13521AA82E26}" type="pres">
      <dgm:prSet presAssocID="{4387B117-A2FC-41ED-94E9-B03BE99859AF}" presName="sibTrans" presStyleCnt="0"/>
      <dgm:spPr/>
    </dgm:pt>
    <dgm:pt modelId="{5547FD4B-A59C-48C6-A0A4-434D0819128E}" type="pres">
      <dgm:prSet presAssocID="{4F3270CA-DE99-4146-9F54-B34B0D44D1A3}" presName="composite" presStyleCnt="0"/>
      <dgm:spPr/>
    </dgm:pt>
    <dgm:pt modelId="{CC078C0E-C64E-4828-9552-A9E31E55A036}" type="pres">
      <dgm:prSet presAssocID="{4F3270CA-DE99-4146-9F54-B34B0D44D1A3}" presName="bentUpArrow1" presStyleLbl="alignImgPlace1" presStyleIdx="1" presStyleCnt="2"/>
      <dgm:spPr/>
    </dgm:pt>
    <dgm:pt modelId="{B12EA0AA-09EF-457E-BCCA-9D7ABF4C9C7B}" type="pres">
      <dgm:prSet presAssocID="{4F3270CA-DE99-4146-9F54-B34B0D44D1A3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B209A4A4-8C27-468E-8820-AAEFFD75BC0A}" type="pres">
      <dgm:prSet presAssocID="{4F3270CA-DE99-4146-9F54-B34B0D44D1A3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773CB2A-0FAE-440A-8B37-208B595C70DE}" type="pres">
      <dgm:prSet presAssocID="{3D41CAE7-CB41-4AF3-8B31-9E9B5467FBC5}" presName="sibTrans" presStyleCnt="0"/>
      <dgm:spPr/>
    </dgm:pt>
    <dgm:pt modelId="{FF46EFC2-6250-4FED-9B19-3C518BD32259}" type="pres">
      <dgm:prSet presAssocID="{0C7D58FB-6DC1-447B-9269-3B048093A1B1}" presName="composite" presStyleCnt="0"/>
      <dgm:spPr/>
    </dgm:pt>
    <dgm:pt modelId="{279953E7-7E29-496A-B5DB-5D76489D7073}" type="pres">
      <dgm:prSet presAssocID="{0C7D58FB-6DC1-447B-9269-3B048093A1B1}" presName="ParentText" presStyleLbl="node1" presStyleIdx="2" presStyleCnt="3">
        <dgm:presLayoutVars>
          <dgm:chMax val="1"/>
          <dgm:chPref val="1"/>
          <dgm:bulletEnabled val="1"/>
        </dgm:presLayoutVars>
      </dgm:prSet>
      <dgm:spPr>
        <a:xfrm>
          <a:off x="1435828" y="1362618"/>
          <a:ext cx="859283" cy="601470"/>
        </a:xfrm>
        <a:prstGeom prst="roundRect">
          <a:avLst>
            <a:gd name="adj" fmla="val 16670"/>
          </a:avLst>
        </a:prstGeom>
      </dgm:spPr>
    </dgm:pt>
    <dgm:pt modelId="{B9A2DFB3-4ED1-4634-8955-50E88E708407}" type="pres">
      <dgm:prSet presAssocID="{0C7D58FB-6DC1-447B-9269-3B048093A1B1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B66D123-41EB-4128-8F80-30D73F9107A3}" srcId="{F90E1BED-4B0A-4BD2-9BE2-08EA89D28AF9}" destId="{7A369C70-5B24-4E44-A930-C748D17DFBB4}" srcOrd="0" destOrd="0" parTransId="{D2532B71-64B9-4339-8DC8-3A133BD070D5}" sibTransId="{4387B117-A2FC-41ED-94E9-B03BE99859AF}"/>
    <dgm:cxn modelId="{E428982A-D05D-4CA6-A78A-B261A96E0072}" type="presOf" srcId="{4F3270CA-DE99-4146-9F54-B34B0D44D1A3}" destId="{B12EA0AA-09EF-457E-BCCA-9D7ABF4C9C7B}" srcOrd="0" destOrd="0" presId="urn:microsoft.com/office/officeart/2005/8/layout/StepDownProcess"/>
    <dgm:cxn modelId="{9A164F45-FABA-4EF9-B850-052BF641D157}" srcId="{F90E1BED-4B0A-4BD2-9BE2-08EA89D28AF9}" destId="{0C7D58FB-6DC1-447B-9269-3B048093A1B1}" srcOrd="2" destOrd="0" parTransId="{344DE427-E479-442C-B0D0-F5BADCFAA2FA}" sibTransId="{FEBBBE06-BE19-49E2-ADF1-AA423B1DD3A8}"/>
    <dgm:cxn modelId="{DFEA8C71-F423-4801-A16F-3F2A506B8223}" type="presOf" srcId="{7A369C70-5B24-4E44-A930-C748D17DFBB4}" destId="{C6CD64A1-3C16-4C2E-86CB-8CBF7C945BD8}" srcOrd="0" destOrd="0" presId="urn:microsoft.com/office/officeart/2005/8/layout/StepDownProcess"/>
    <dgm:cxn modelId="{1C8B5C7E-C81B-4A33-A782-86184FBEB4C0}" type="presOf" srcId="{F90E1BED-4B0A-4BD2-9BE2-08EA89D28AF9}" destId="{1276E4DB-D29A-464E-8466-8C7560344D40}" srcOrd="0" destOrd="0" presId="urn:microsoft.com/office/officeart/2005/8/layout/StepDownProcess"/>
    <dgm:cxn modelId="{147A5981-27E0-4E87-B0C8-C9A94D07B524}" srcId="{7A369C70-5B24-4E44-A930-C748D17DFBB4}" destId="{4EE5356B-D550-4EBE-B62F-FA5F9265567D}" srcOrd="0" destOrd="0" parTransId="{09E6EF83-BF07-453A-B0BE-63BC83277ED9}" sibTransId="{6D41A1FF-DBC6-4276-8A65-8ABB901DB89E}"/>
    <dgm:cxn modelId="{86F39082-6C48-4533-B002-C32CB30458D8}" type="presOf" srcId="{4EE5356B-D550-4EBE-B62F-FA5F9265567D}" destId="{BD7A1D64-7D36-4762-8F08-7CB2AE00D2F2}" srcOrd="0" destOrd="0" presId="urn:microsoft.com/office/officeart/2005/8/layout/StepDownProcess"/>
    <dgm:cxn modelId="{661D988C-DBA5-48D8-B229-276975C28E68}" type="presOf" srcId="{0C7D58FB-6DC1-447B-9269-3B048093A1B1}" destId="{279953E7-7E29-496A-B5DB-5D76489D7073}" srcOrd="0" destOrd="0" presId="urn:microsoft.com/office/officeart/2005/8/layout/StepDownProcess"/>
    <dgm:cxn modelId="{4AE3338D-498B-4BD4-A6DA-205DF379B7A3}" srcId="{F90E1BED-4B0A-4BD2-9BE2-08EA89D28AF9}" destId="{4F3270CA-DE99-4146-9F54-B34B0D44D1A3}" srcOrd="1" destOrd="0" parTransId="{35FBD330-FFF2-418D-8F99-6F7356B33CB1}" sibTransId="{3D41CAE7-CB41-4AF3-8B31-9E9B5467FBC5}"/>
    <dgm:cxn modelId="{3E9FE9A0-91C9-4CD2-87E7-18D33BA93692}" type="presOf" srcId="{6594D4CD-6B0B-4FC7-9F70-CB351BDD275A}" destId="{B209A4A4-8C27-468E-8820-AAEFFD75BC0A}" srcOrd="0" destOrd="0" presId="urn:microsoft.com/office/officeart/2005/8/layout/StepDownProcess"/>
    <dgm:cxn modelId="{0BA8E8B3-DA0B-4031-B10C-84AEF0094B06}" srcId="{4F3270CA-DE99-4146-9F54-B34B0D44D1A3}" destId="{6594D4CD-6B0B-4FC7-9F70-CB351BDD275A}" srcOrd="0" destOrd="0" parTransId="{83C8120F-AC0E-4EAF-A0F2-0060F5DAE26E}" sibTransId="{0F487412-087B-4C8D-B420-2E05374E8963}"/>
    <dgm:cxn modelId="{C46767C0-D925-42E1-B693-A1712F9BCFAD}" srcId="{0C7D58FB-6DC1-447B-9269-3B048093A1B1}" destId="{68F4029B-D371-4A7F-BDF1-22D2C31D062A}" srcOrd="0" destOrd="0" parTransId="{665223F6-F87E-42CC-B8E0-2FA87BF4411E}" sibTransId="{ACA5A203-E987-44A8-A8D5-2F51FCD9559D}"/>
    <dgm:cxn modelId="{F8E664D5-765F-4C65-9897-6458E380D3D9}" type="presOf" srcId="{68F4029B-D371-4A7F-BDF1-22D2C31D062A}" destId="{B9A2DFB3-4ED1-4634-8955-50E88E708407}" srcOrd="0" destOrd="0" presId="urn:microsoft.com/office/officeart/2005/8/layout/StepDownProcess"/>
    <dgm:cxn modelId="{3169C703-D177-4A08-BF38-0137F54F2EFA}" type="presParOf" srcId="{1276E4DB-D29A-464E-8466-8C7560344D40}" destId="{C37D20E3-CA64-4D3F-B0DC-6B1A9B6041B6}" srcOrd="0" destOrd="0" presId="urn:microsoft.com/office/officeart/2005/8/layout/StepDownProcess"/>
    <dgm:cxn modelId="{8A903C31-6664-4E79-90FF-63E1FF296F1C}" type="presParOf" srcId="{C37D20E3-CA64-4D3F-B0DC-6B1A9B6041B6}" destId="{D6CBF9CD-C1DF-441A-8FFA-E12DC0B149A2}" srcOrd="0" destOrd="0" presId="urn:microsoft.com/office/officeart/2005/8/layout/StepDownProcess"/>
    <dgm:cxn modelId="{8222FD37-99FB-483F-8691-C836F2882A39}" type="presParOf" srcId="{C37D20E3-CA64-4D3F-B0DC-6B1A9B6041B6}" destId="{C6CD64A1-3C16-4C2E-86CB-8CBF7C945BD8}" srcOrd="1" destOrd="0" presId="urn:microsoft.com/office/officeart/2005/8/layout/StepDownProcess"/>
    <dgm:cxn modelId="{D95B0595-3994-48EB-8C85-5947CF2C5550}" type="presParOf" srcId="{C37D20E3-CA64-4D3F-B0DC-6B1A9B6041B6}" destId="{BD7A1D64-7D36-4762-8F08-7CB2AE00D2F2}" srcOrd="2" destOrd="0" presId="urn:microsoft.com/office/officeart/2005/8/layout/StepDownProcess"/>
    <dgm:cxn modelId="{03C9C06F-B4DA-49CE-A9A0-28FA027AC7BB}" type="presParOf" srcId="{1276E4DB-D29A-464E-8466-8C7560344D40}" destId="{78359CD5-E6CC-4F88-89F4-13521AA82E26}" srcOrd="1" destOrd="0" presId="urn:microsoft.com/office/officeart/2005/8/layout/StepDownProcess"/>
    <dgm:cxn modelId="{7C354D10-F8FC-4388-B842-25AEE3C04625}" type="presParOf" srcId="{1276E4DB-D29A-464E-8466-8C7560344D40}" destId="{5547FD4B-A59C-48C6-A0A4-434D0819128E}" srcOrd="2" destOrd="0" presId="urn:microsoft.com/office/officeart/2005/8/layout/StepDownProcess"/>
    <dgm:cxn modelId="{24DF1244-5C40-496E-A34B-DAA600F7FF99}" type="presParOf" srcId="{5547FD4B-A59C-48C6-A0A4-434D0819128E}" destId="{CC078C0E-C64E-4828-9552-A9E31E55A036}" srcOrd="0" destOrd="0" presId="urn:microsoft.com/office/officeart/2005/8/layout/StepDownProcess"/>
    <dgm:cxn modelId="{3B9F8DE3-7235-4001-907F-5E9B83DFF9DD}" type="presParOf" srcId="{5547FD4B-A59C-48C6-A0A4-434D0819128E}" destId="{B12EA0AA-09EF-457E-BCCA-9D7ABF4C9C7B}" srcOrd="1" destOrd="0" presId="urn:microsoft.com/office/officeart/2005/8/layout/StepDownProcess"/>
    <dgm:cxn modelId="{25950B7D-84D1-497B-AEBD-AF39DAB84E12}" type="presParOf" srcId="{5547FD4B-A59C-48C6-A0A4-434D0819128E}" destId="{B209A4A4-8C27-468E-8820-AAEFFD75BC0A}" srcOrd="2" destOrd="0" presId="urn:microsoft.com/office/officeart/2005/8/layout/StepDownProcess"/>
    <dgm:cxn modelId="{916B09DF-797D-45E4-9D8C-5B15D0C43186}" type="presParOf" srcId="{1276E4DB-D29A-464E-8466-8C7560344D40}" destId="{E773CB2A-0FAE-440A-8B37-208B595C70DE}" srcOrd="3" destOrd="0" presId="urn:microsoft.com/office/officeart/2005/8/layout/StepDownProcess"/>
    <dgm:cxn modelId="{E630B695-3251-4319-8289-8F492C769EE1}" type="presParOf" srcId="{1276E4DB-D29A-464E-8466-8C7560344D40}" destId="{FF46EFC2-6250-4FED-9B19-3C518BD32259}" srcOrd="4" destOrd="0" presId="urn:microsoft.com/office/officeart/2005/8/layout/StepDownProcess"/>
    <dgm:cxn modelId="{2CB1F5A9-B72C-4D0D-A059-714A769B3DE7}" type="presParOf" srcId="{FF46EFC2-6250-4FED-9B19-3C518BD32259}" destId="{279953E7-7E29-496A-B5DB-5D76489D7073}" srcOrd="0" destOrd="0" presId="urn:microsoft.com/office/officeart/2005/8/layout/StepDownProcess"/>
    <dgm:cxn modelId="{CD7AF898-B96F-4087-A587-08762C821FA6}" type="presParOf" srcId="{FF46EFC2-6250-4FED-9B19-3C518BD32259}" destId="{B9A2DFB3-4ED1-4634-8955-50E88E708407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0EF52-5778-41E0-A4E7-04A7F8882F66}">
      <dsp:nvSpPr>
        <dsp:cNvPr id="0" name=""/>
        <dsp:cNvSpPr/>
      </dsp:nvSpPr>
      <dsp:spPr>
        <a:xfrm>
          <a:off x="2857" y="156434"/>
          <a:ext cx="2542916" cy="1017166"/>
        </a:xfrm>
        <a:prstGeom prst="chevron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Sprint 1</a:t>
          </a:r>
        </a:p>
      </dsp:txBody>
      <dsp:txXfrm>
        <a:off x="511440" y="156434"/>
        <a:ext cx="1525750" cy="1017166"/>
      </dsp:txXfrm>
    </dsp:sp>
    <dsp:sp modelId="{05FFE3BC-23B8-422D-9F2A-391D14A00D36}">
      <dsp:nvSpPr>
        <dsp:cNvPr id="0" name=""/>
        <dsp:cNvSpPr/>
      </dsp:nvSpPr>
      <dsp:spPr>
        <a:xfrm>
          <a:off x="2291482" y="156434"/>
          <a:ext cx="2542916" cy="1017166"/>
        </a:xfrm>
        <a:prstGeom prst="chevron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Sprint 2</a:t>
          </a:r>
        </a:p>
      </dsp:txBody>
      <dsp:txXfrm>
        <a:off x="2800065" y="156434"/>
        <a:ext cx="1525750" cy="1017166"/>
      </dsp:txXfrm>
    </dsp:sp>
    <dsp:sp modelId="{6C3FFE38-9585-4557-B7BB-684C21F28086}">
      <dsp:nvSpPr>
        <dsp:cNvPr id="0" name=""/>
        <dsp:cNvSpPr/>
      </dsp:nvSpPr>
      <dsp:spPr>
        <a:xfrm>
          <a:off x="4580107" y="156434"/>
          <a:ext cx="2542916" cy="1017166"/>
        </a:xfrm>
        <a:prstGeom prst="chevron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Sprint 3</a:t>
          </a:r>
        </a:p>
      </dsp:txBody>
      <dsp:txXfrm>
        <a:off x="5088690" y="156434"/>
        <a:ext cx="1525750" cy="1017166"/>
      </dsp:txXfrm>
    </dsp:sp>
    <dsp:sp modelId="{9F5635A9-B78F-4D6A-B9F7-F96177D13C82}">
      <dsp:nvSpPr>
        <dsp:cNvPr id="0" name=""/>
        <dsp:cNvSpPr/>
      </dsp:nvSpPr>
      <dsp:spPr>
        <a:xfrm>
          <a:off x="6868732" y="156434"/>
          <a:ext cx="2542916" cy="1017166"/>
        </a:xfrm>
        <a:prstGeom prst="chevron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Internal Pilot</a:t>
          </a:r>
        </a:p>
      </dsp:txBody>
      <dsp:txXfrm>
        <a:off x="7377315" y="156434"/>
        <a:ext cx="1525750" cy="1017166"/>
      </dsp:txXfrm>
    </dsp:sp>
    <dsp:sp modelId="{ACE679FC-CB38-4FC6-82AE-546BBFE06C69}">
      <dsp:nvSpPr>
        <dsp:cNvPr id="0" name=""/>
        <dsp:cNvSpPr/>
      </dsp:nvSpPr>
      <dsp:spPr>
        <a:xfrm>
          <a:off x="9157357" y="156434"/>
          <a:ext cx="2542916" cy="1017166"/>
        </a:xfrm>
        <a:prstGeom prst="chevron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Rollout</a:t>
          </a:r>
        </a:p>
      </dsp:txBody>
      <dsp:txXfrm>
        <a:off x="9665940" y="156434"/>
        <a:ext cx="1525750" cy="10171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D1D89-6032-40D1-A7CC-44AAE8A19539}">
      <dsp:nvSpPr>
        <dsp:cNvPr id="0" name=""/>
        <dsp:cNvSpPr/>
      </dsp:nvSpPr>
      <dsp:spPr>
        <a:xfrm rot="5400000">
          <a:off x="2506886" y="1046497"/>
          <a:ext cx="919052" cy="104630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9E65DB-75AA-4FC1-9B02-EF6C55FB5A86}">
      <dsp:nvSpPr>
        <dsp:cNvPr id="0" name=""/>
        <dsp:cNvSpPr/>
      </dsp:nvSpPr>
      <dsp:spPr>
        <a:xfrm>
          <a:off x="2263393" y="27709"/>
          <a:ext cx="1547143" cy="108295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CADRe Starts</a:t>
          </a:r>
        </a:p>
      </dsp:txBody>
      <dsp:txXfrm>
        <a:off x="2316268" y="80584"/>
        <a:ext cx="1441393" cy="977200"/>
      </dsp:txXfrm>
    </dsp:sp>
    <dsp:sp modelId="{B25A3DA0-1A0F-42ED-8F20-C72AFE8C316C}">
      <dsp:nvSpPr>
        <dsp:cNvPr id="0" name=""/>
        <dsp:cNvSpPr/>
      </dsp:nvSpPr>
      <dsp:spPr>
        <a:xfrm>
          <a:off x="3810536" y="130993"/>
          <a:ext cx="1125244" cy="875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One or more team members assigned to CADRe(s)</a:t>
          </a:r>
        </a:p>
      </dsp:txBody>
      <dsp:txXfrm>
        <a:off x="3810536" y="130993"/>
        <a:ext cx="1125244" cy="875287"/>
      </dsp:txXfrm>
    </dsp:sp>
    <dsp:sp modelId="{40FC6D26-D242-4391-B4F1-D1DBC478F37B}">
      <dsp:nvSpPr>
        <dsp:cNvPr id="0" name=""/>
        <dsp:cNvSpPr/>
      </dsp:nvSpPr>
      <dsp:spPr>
        <a:xfrm rot="5400000">
          <a:off x="3789632" y="2263007"/>
          <a:ext cx="919052" cy="104630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DFA67-F96D-443C-A77A-EF7978F0A8B8}">
      <dsp:nvSpPr>
        <dsp:cNvPr id="0" name=""/>
        <dsp:cNvSpPr/>
      </dsp:nvSpPr>
      <dsp:spPr>
        <a:xfrm>
          <a:off x="3546139" y="1244219"/>
          <a:ext cx="1547143" cy="1082950"/>
        </a:xfrm>
        <a:prstGeom prst="roundRect">
          <a:avLst>
            <a:gd name="adj" fmla="val 16670"/>
          </a:avLst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Team Lead Oversight</a:t>
          </a:r>
        </a:p>
      </dsp:txBody>
      <dsp:txXfrm>
        <a:off x="3599014" y="1297094"/>
        <a:ext cx="1441393" cy="977200"/>
      </dsp:txXfrm>
    </dsp:sp>
    <dsp:sp modelId="{B56C91DA-A40A-4F55-B336-335B6E4F2F7B}">
      <dsp:nvSpPr>
        <dsp:cNvPr id="0" name=""/>
        <dsp:cNvSpPr/>
      </dsp:nvSpPr>
      <dsp:spPr>
        <a:xfrm>
          <a:off x="5083132" y="1303012"/>
          <a:ext cx="1578650" cy="875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View all team members and CADRe in-progress</a:t>
          </a:r>
        </a:p>
      </dsp:txBody>
      <dsp:txXfrm>
        <a:off x="5083132" y="1303012"/>
        <a:ext cx="1578650" cy="875287"/>
      </dsp:txXfrm>
    </dsp:sp>
    <dsp:sp modelId="{D0FE41F0-578D-42F2-B28D-301D3D701E1F}">
      <dsp:nvSpPr>
        <dsp:cNvPr id="0" name=""/>
        <dsp:cNvSpPr/>
      </dsp:nvSpPr>
      <dsp:spPr>
        <a:xfrm rot="5400000">
          <a:off x="5072378" y="3479518"/>
          <a:ext cx="919052" cy="104630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AA6EB7-82BD-4B9D-913D-1D971A5E462B}">
      <dsp:nvSpPr>
        <dsp:cNvPr id="0" name=""/>
        <dsp:cNvSpPr/>
      </dsp:nvSpPr>
      <dsp:spPr>
        <a:xfrm>
          <a:off x="4828885" y="2460730"/>
          <a:ext cx="1547143" cy="1082950"/>
        </a:xfrm>
        <a:prstGeom prst="roundRect">
          <a:avLst>
            <a:gd name="adj" fmla="val 1667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Internal Review</a:t>
          </a:r>
        </a:p>
      </dsp:txBody>
      <dsp:txXfrm>
        <a:off x="4881760" y="2513605"/>
        <a:ext cx="1441393" cy="977200"/>
      </dsp:txXfrm>
    </dsp:sp>
    <dsp:sp modelId="{9E478694-CD55-4CB6-957E-27E873AEC447}">
      <dsp:nvSpPr>
        <dsp:cNvPr id="0" name=""/>
        <dsp:cNvSpPr/>
      </dsp:nvSpPr>
      <dsp:spPr>
        <a:xfrm>
          <a:off x="6376028" y="2564014"/>
          <a:ext cx="1125244" cy="875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Prior to HQ Submit</a:t>
          </a:r>
        </a:p>
      </dsp:txBody>
      <dsp:txXfrm>
        <a:off x="6376028" y="2564014"/>
        <a:ext cx="1125244" cy="875287"/>
      </dsp:txXfrm>
    </dsp:sp>
    <dsp:sp modelId="{1ABC902F-346B-4608-9E2B-509716AA0731}">
      <dsp:nvSpPr>
        <dsp:cNvPr id="0" name=""/>
        <dsp:cNvSpPr/>
      </dsp:nvSpPr>
      <dsp:spPr>
        <a:xfrm>
          <a:off x="6111631" y="3677240"/>
          <a:ext cx="1547143" cy="1082950"/>
        </a:xfrm>
        <a:prstGeom prst="roundRect">
          <a:avLst>
            <a:gd name="adj" fmla="val 1667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Online Submit</a:t>
          </a:r>
        </a:p>
      </dsp:txBody>
      <dsp:txXfrm>
        <a:off x="6164506" y="3730115"/>
        <a:ext cx="1441393" cy="977200"/>
      </dsp:txXfrm>
    </dsp:sp>
    <dsp:sp modelId="{EC609BDF-FA6B-46DD-87DF-3D831BF65641}">
      <dsp:nvSpPr>
        <dsp:cNvPr id="0" name=""/>
        <dsp:cNvSpPr/>
      </dsp:nvSpPr>
      <dsp:spPr>
        <a:xfrm>
          <a:off x="7658774" y="3780524"/>
          <a:ext cx="1125244" cy="875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Verification and move to Production</a:t>
          </a:r>
        </a:p>
      </dsp:txBody>
      <dsp:txXfrm>
        <a:off x="7658774" y="3780524"/>
        <a:ext cx="1125244" cy="8752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BF9CD-C1DF-441A-8FFA-E12DC0B149A2}">
      <dsp:nvSpPr>
        <dsp:cNvPr id="0" name=""/>
        <dsp:cNvSpPr/>
      </dsp:nvSpPr>
      <dsp:spPr>
        <a:xfrm rot="5400000">
          <a:off x="146188" y="577153"/>
          <a:ext cx="510442" cy="58112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CD64A1-3C16-4C2E-86CB-8CBF7C945BD8}">
      <dsp:nvSpPr>
        <dsp:cNvPr id="0" name=""/>
        <dsp:cNvSpPr/>
      </dsp:nvSpPr>
      <dsp:spPr>
        <a:xfrm>
          <a:off x="10952" y="11317"/>
          <a:ext cx="859283" cy="60147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Part B and C</a:t>
          </a:r>
        </a:p>
      </dsp:txBody>
      <dsp:txXfrm>
        <a:off x="40319" y="40684"/>
        <a:ext cx="800549" cy="542736"/>
      </dsp:txXfrm>
    </dsp:sp>
    <dsp:sp modelId="{BD7A1D64-7D36-4762-8F08-7CB2AE00D2F2}">
      <dsp:nvSpPr>
        <dsp:cNvPr id="0" name=""/>
        <dsp:cNvSpPr/>
      </dsp:nvSpPr>
      <dsp:spPr>
        <a:xfrm>
          <a:off x="870236" y="68681"/>
          <a:ext cx="624961" cy="486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Online Entry</a:t>
          </a:r>
        </a:p>
      </dsp:txBody>
      <dsp:txXfrm>
        <a:off x="870236" y="68681"/>
        <a:ext cx="624961" cy="486135"/>
      </dsp:txXfrm>
    </dsp:sp>
    <dsp:sp modelId="{CC078C0E-C64E-4828-9552-A9E31E55A036}">
      <dsp:nvSpPr>
        <dsp:cNvPr id="0" name=""/>
        <dsp:cNvSpPr/>
      </dsp:nvSpPr>
      <dsp:spPr>
        <a:xfrm rot="5400000">
          <a:off x="858626" y="1252803"/>
          <a:ext cx="510442" cy="58112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2EA0AA-09EF-457E-BCCA-9D7ABF4C9C7B}">
      <dsp:nvSpPr>
        <dsp:cNvPr id="0" name=""/>
        <dsp:cNvSpPr/>
      </dsp:nvSpPr>
      <dsp:spPr>
        <a:xfrm>
          <a:off x="723390" y="686968"/>
          <a:ext cx="859283" cy="601470"/>
        </a:xfrm>
        <a:prstGeom prst="roundRect">
          <a:avLst>
            <a:gd name="adj" fmla="val 16670"/>
          </a:avLst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Part A</a:t>
          </a:r>
        </a:p>
      </dsp:txBody>
      <dsp:txXfrm>
        <a:off x="752757" y="716335"/>
        <a:ext cx="800549" cy="542736"/>
      </dsp:txXfrm>
    </dsp:sp>
    <dsp:sp modelId="{B209A4A4-8C27-468E-8820-AAEFFD75BC0A}">
      <dsp:nvSpPr>
        <dsp:cNvPr id="0" name=""/>
        <dsp:cNvSpPr/>
      </dsp:nvSpPr>
      <dsp:spPr>
        <a:xfrm>
          <a:off x="1582674" y="744332"/>
          <a:ext cx="624961" cy="486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Narrative</a:t>
          </a:r>
        </a:p>
      </dsp:txBody>
      <dsp:txXfrm>
        <a:off x="1582674" y="744332"/>
        <a:ext cx="624961" cy="486135"/>
      </dsp:txXfrm>
    </dsp:sp>
    <dsp:sp modelId="{279953E7-7E29-496A-B5DB-5D76489D7073}">
      <dsp:nvSpPr>
        <dsp:cNvPr id="0" name=""/>
        <dsp:cNvSpPr/>
      </dsp:nvSpPr>
      <dsp:spPr>
        <a:xfrm>
          <a:off x="1435828" y="1362618"/>
          <a:ext cx="859283" cy="601470"/>
        </a:xfrm>
        <a:prstGeom prst="roundRect">
          <a:avLst>
            <a:gd name="adj" fmla="val 1667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Done</a:t>
          </a:r>
        </a:p>
      </dsp:txBody>
      <dsp:txXfrm>
        <a:off x="1465195" y="1391985"/>
        <a:ext cx="800549" cy="542736"/>
      </dsp:txXfrm>
    </dsp:sp>
    <dsp:sp modelId="{B9A2DFB3-4ED1-4634-8955-50E88E708407}">
      <dsp:nvSpPr>
        <dsp:cNvPr id="0" name=""/>
        <dsp:cNvSpPr/>
      </dsp:nvSpPr>
      <dsp:spPr>
        <a:xfrm>
          <a:off x="2295112" y="1419982"/>
          <a:ext cx="624961" cy="486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Submit</a:t>
          </a:r>
        </a:p>
      </dsp:txBody>
      <dsp:txXfrm>
        <a:off x="2295112" y="1419982"/>
        <a:ext cx="624961" cy="4861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BF9CD-C1DF-441A-8FFA-E12DC0B149A2}">
      <dsp:nvSpPr>
        <dsp:cNvPr id="0" name=""/>
        <dsp:cNvSpPr/>
      </dsp:nvSpPr>
      <dsp:spPr>
        <a:xfrm rot="5400000">
          <a:off x="146188" y="577153"/>
          <a:ext cx="510442" cy="58112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prstClr val="black">
            <a:lumMod val="50000"/>
            <a:lumOff val="50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CD64A1-3C16-4C2E-86CB-8CBF7C945BD8}">
      <dsp:nvSpPr>
        <dsp:cNvPr id="0" name=""/>
        <dsp:cNvSpPr/>
      </dsp:nvSpPr>
      <dsp:spPr>
        <a:xfrm>
          <a:off x="10952" y="11317"/>
          <a:ext cx="859283" cy="601470"/>
        </a:xfrm>
        <a:prstGeom prst="roundRect">
          <a:avLst>
            <a:gd name="adj" fmla="val 16670"/>
          </a:avLst>
        </a:prstGeom>
        <a:solidFill>
          <a:prstClr val="black">
            <a:lumMod val="75000"/>
            <a:lumOff val="25000"/>
          </a:prst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Part A</a:t>
          </a:r>
        </a:p>
      </dsp:txBody>
      <dsp:txXfrm>
        <a:off x="40319" y="40684"/>
        <a:ext cx="800549" cy="542736"/>
      </dsp:txXfrm>
    </dsp:sp>
    <dsp:sp modelId="{BD7A1D64-7D36-4762-8F08-7CB2AE00D2F2}">
      <dsp:nvSpPr>
        <dsp:cNvPr id="0" name=""/>
        <dsp:cNvSpPr/>
      </dsp:nvSpPr>
      <dsp:spPr>
        <a:xfrm>
          <a:off x="870236" y="68681"/>
          <a:ext cx="624961" cy="486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Narrative</a:t>
          </a:r>
        </a:p>
      </dsp:txBody>
      <dsp:txXfrm>
        <a:off x="870236" y="68681"/>
        <a:ext cx="624961" cy="486135"/>
      </dsp:txXfrm>
    </dsp:sp>
    <dsp:sp modelId="{CC078C0E-C64E-4828-9552-A9E31E55A036}">
      <dsp:nvSpPr>
        <dsp:cNvPr id="0" name=""/>
        <dsp:cNvSpPr/>
      </dsp:nvSpPr>
      <dsp:spPr>
        <a:xfrm rot="5400000">
          <a:off x="858626" y="1252803"/>
          <a:ext cx="510442" cy="58112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2EA0AA-09EF-457E-BCCA-9D7ABF4C9C7B}">
      <dsp:nvSpPr>
        <dsp:cNvPr id="0" name=""/>
        <dsp:cNvSpPr/>
      </dsp:nvSpPr>
      <dsp:spPr>
        <a:xfrm>
          <a:off x="723390" y="686968"/>
          <a:ext cx="859283" cy="60147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Part B and C</a:t>
          </a:r>
        </a:p>
      </dsp:txBody>
      <dsp:txXfrm>
        <a:off x="752757" y="716335"/>
        <a:ext cx="800549" cy="542736"/>
      </dsp:txXfrm>
    </dsp:sp>
    <dsp:sp modelId="{B209A4A4-8C27-468E-8820-AAEFFD75BC0A}">
      <dsp:nvSpPr>
        <dsp:cNvPr id="0" name=""/>
        <dsp:cNvSpPr/>
      </dsp:nvSpPr>
      <dsp:spPr>
        <a:xfrm>
          <a:off x="1582674" y="744332"/>
          <a:ext cx="624961" cy="486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Online Entry</a:t>
          </a:r>
        </a:p>
      </dsp:txBody>
      <dsp:txXfrm>
        <a:off x="1582674" y="744332"/>
        <a:ext cx="624961" cy="486135"/>
      </dsp:txXfrm>
    </dsp:sp>
    <dsp:sp modelId="{279953E7-7E29-496A-B5DB-5D76489D7073}">
      <dsp:nvSpPr>
        <dsp:cNvPr id="0" name=""/>
        <dsp:cNvSpPr/>
      </dsp:nvSpPr>
      <dsp:spPr>
        <a:xfrm>
          <a:off x="1435828" y="1362618"/>
          <a:ext cx="859283" cy="601470"/>
        </a:xfrm>
        <a:prstGeom prst="roundRect">
          <a:avLst>
            <a:gd name="adj" fmla="val 16670"/>
          </a:avLst>
        </a:prstGeom>
        <a:solidFill>
          <a:srgbClr val="00B05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Done</a:t>
          </a:r>
        </a:p>
      </dsp:txBody>
      <dsp:txXfrm>
        <a:off x="1465195" y="1391985"/>
        <a:ext cx="800549" cy="542736"/>
      </dsp:txXfrm>
    </dsp:sp>
    <dsp:sp modelId="{B9A2DFB3-4ED1-4634-8955-50E88E708407}">
      <dsp:nvSpPr>
        <dsp:cNvPr id="0" name=""/>
        <dsp:cNvSpPr/>
      </dsp:nvSpPr>
      <dsp:spPr>
        <a:xfrm>
          <a:off x="2295112" y="1419982"/>
          <a:ext cx="624961" cy="486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Submit</a:t>
          </a:r>
        </a:p>
      </dsp:txBody>
      <dsp:txXfrm>
        <a:off x="2295112" y="1419982"/>
        <a:ext cx="624961" cy="4861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BE94D-4966-434F-8748-0F15945ACB8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98300-1A69-42FB-B378-3A7B048B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29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18A2B-B04D-4ACF-A8A4-903DFE55DB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85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467C8-1F83-3AF3-B2E0-9C5C26282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0A9E4F-6843-DE34-FCD3-3CD3C89D5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6B26C-F828-3883-D6F7-D7BB87EED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1B38-AD39-495D-B865-74CB79F2B39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EE254-6885-E028-FCDB-5AFA13CC5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0434D-E6EE-E89D-8DF4-AF65B37B6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2B07-E0F3-4EF2-8955-D02E58FA4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3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E5704-B8CE-BCFA-E673-271721DFA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A7A94-99A1-E68D-29AC-2CE0B4B63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D1DF6-5E82-28F2-6BA7-58DF3B46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1B38-AD39-495D-B865-74CB79F2B39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EE191-E636-4A27-7F83-23CDC39A2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0F363-0F26-0D4C-0DAD-AF46CB323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2B07-E0F3-4EF2-8955-D02E58FA4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845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E7F88-260D-292F-3BFB-144BF5BA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9FB840-3C46-5BA9-9988-478120884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F834E-BE4B-DC81-B43C-3EFC18BA4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1B38-AD39-495D-B865-74CB79F2B39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37461-5800-3A1D-F971-1E936ED61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46B6F-5BCB-6A23-426E-21BE7369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2B07-E0F3-4EF2-8955-D02E58FA4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05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AD49A-28F3-1BED-2212-CFFF581C8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806A1-C43E-470B-DD19-7D97030A75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31D80E-16DB-47FA-A79C-A193D56DA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E959A-96E8-A700-142F-2CF4C2DF0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1B38-AD39-495D-B865-74CB79F2B39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62918-69B6-7460-11E3-C31952F8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2CC8BE-50FE-426B-7086-13BFFEBF6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2B07-E0F3-4EF2-8955-D02E58FA4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35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6B4BB-A141-C828-A169-B08644269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F9A88-8FD2-D96F-E655-8106FC378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CA3543-4B7D-8258-2585-3919F95AD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FBB6D5-C9E5-B250-ACB7-E7EF6C1539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9B1E22-D03D-5944-E247-2623E5985B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E2E0B4-93C2-6E67-DFCD-144BA0B3A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1B38-AD39-495D-B865-74CB79F2B39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0BC62E-5C8B-84FE-F6FE-98BEAFBCD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76BCAF-0350-0E6B-9082-799708902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2B07-E0F3-4EF2-8955-D02E58FA4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194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74DF2-8706-F603-7D59-93F9AE323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A4FA79-170B-F234-D4FA-C75A45F36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1B38-AD39-495D-B865-74CB79F2B39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C0B40C-FB20-9010-5D11-DFED550A4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17AA07-8088-D2EA-33E5-930E3F237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2B07-E0F3-4EF2-8955-D02E58FA4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10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810A25-5099-FF53-0343-0FD9E1927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1B38-AD39-495D-B865-74CB79F2B39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97C876-E974-6815-CE76-6CB8A5172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E0225-7E47-2461-5D03-19D60AB21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2B07-E0F3-4EF2-8955-D02E58FA4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95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0F5C2-6D01-DEC2-8848-5DD6297C7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1FB9A-7EA1-91FF-6E17-D8CEF9540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AD16E-E6C7-84FB-719F-913D09C40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954CF-965C-E4B4-EADD-1D9AC17E9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1B38-AD39-495D-B865-74CB79F2B39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A36F7-23B6-1A98-12D6-B9AEAB20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449AC-EC10-7FB5-81DF-6DE38D6B7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2B07-E0F3-4EF2-8955-D02E58FA4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73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A77D3-2274-EFAD-A6BB-8321CF332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277BBA-EB3C-4EDD-5973-9D8CB3F78A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4029B-F286-7783-48E8-C83061013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D740C4-F133-5C6B-C754-1B11959C4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1B38-AD39-495D-B865-74CB79F2B39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AD5797-E033-6F8C-175B-A17441D33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76D6B-77B1-C52D-CFE4-1314FDBE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2B07-E0F3-4EF2-8955-D02E58FA4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45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8DE2F-10C2-8FFA-45F2-85559A2E2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2CD854-87BC-F08E-2849-122BA62B9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4B290-55D5-1EFA-74F7-3C3E759F7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1B38-AD39-495D-B865-74CB79F2B39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AEA33-38F5-F579-877A-5FD1207F3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EEB23-E139-2CC4-F912-61F0B3BD3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2B07-E0F3-4EF2-8955-D02E58FA4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0EFED5-37BE-9BC1-817C-58F65BD8C4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28B515-E50B-2F05-06E5-B0B4FFC13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E083EF-641F-6155-E48D-2C18D0C8B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1B38-AD39-495D-B865-74CB79F2B39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7A3CC-4F99-4041-E3F0-7A9D9F32E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F8B2-114A-9F65-8BAA-08294F2EC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2B07-E0F3-4EF2-8955-D02E58FA4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50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F1E82DA-393C-6E44-A02C-3B006E9DC8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" t="36468" r="-71" b="1769"/>
          <a:stretch/>
        </p:blipFill>
        <p:spPr>
          <a:xfrm>
            <a:off x="-3048" y="1432735"/>
            <a:ext cx="12207240" cy="4241106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222738" y="6225618"/>
            <a:ext cx="10097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NeueLT Std Me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NeueLT Std Med"/>
                <a:ea typeface="+mn-ea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11D1E"/>
                </a:solidFill>
                <a:effectLst/>
                <a:uLnTx/>
                <a:uFillTx/>
                <a:latin typeface="HelveticaNeueLT Std Med"/>
                <a:ea typeface="+mn-ea"/>
                <a:cs typeface="+mn-cs"/>
              </a:rPr>
              <a:t>www.nasa.gov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bject 741"/>
          <p:cNvSpPr/>
          <p:nvPr userDrawn="1"/>
        </p:nvSpPr>
        <p:spPr>
          <a:xfrm>
            <a:off x="11000435" y="278782"/>
            <a:ext cx="895386" cy="741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bject 742"/>
          <p:cNvSpPr/>
          <p:nvPr userDrawn="1"/>
        </p:nvSpPr>
        <p:spPr>
          <a:xfrm>
            <a:off x="10870685" y="278891"/>
            <a:ext cx="0" cy="768985"/>
          </a:xfrm>
          <a:custGeom>
            <a:avLst/>
            <a:gdLst/>
            <a:ahLst/>
            <a:cxnLst/>
            <a:rect l="l" t="t" r="r" b="b"/>
            <a:pathLst>
              <a:path h="768985">
                <a:moveTo>
                  <a:pt x="0" y="0"/>
                </a:moveTo>
                <a:lnTo>
                  <a:pt x="0" y="768464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bject 743"/>
          <p:cNvSpPr txBox="1"/>
          <p:nvPr userDrawn="1"/>
        </p:nvSpPr>
        <p:spPr>
          <a:xfrm>
            <a:off x="9058275" y="519374"/>
            <a:ext cx="1647825" cy="268663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07645" marR="5080" lvl="0" indent="-195580" algn="r" defTabSz="914400" rtl="0" eaLnBrk="1" fontAlgn="auto" latinLnBrk="0" hangingPunct="1">
              <a:lnSpc>
                <a:spcPts val="88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National Aeronautics and  Space Administration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3048" y="1432917"/>
            <a:ext cx="12198096" cy="87680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7472" y="4214880"/>
            <a:ext cx="115340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OCFO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5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OFFICE OF THE CHIEF FINANCIAL OFFICER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-5" y="1267736"/>
            <a:ext cx="12191999" cy="20005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00" cap="none" spc="8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FINANCIAL MANAGEMENT DIVISION  |  POLICY &amp; GRANTS DIVISION  |  QUALITY ASSURANCE DIVISION  |  BUDGET DIVISION  |  STRATEGIC INVESTMENTS DIVISION  |  AGENCY FINANCIAL SYSTEMS OFFICE  |  MISSION SUPPORT OFFICE</a:t>
            </a:r>
          </a:p>
        </p:txBody>
      </p:sp>
      <p:sp>
        <p:nvSpPr>
          <p:cNvPr id="16" name="Rectangle 15"/>
          <p:cNvSpPr/>
          <p:nvPr userDrawn="1"/>
        </p:nvSpPr>
        <p:spPr>
          <a:xfrm rot="5400000" flipV="1">
            <a:off x="6073140" y="-409125"/>
            <a:ext cx="45720" cy="1219809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214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5400000" flipV="1">
            <a:off x="6073902" y="489492"/>
            <a:ext cx="45719" cy="1219047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0193AB-AFDA-E0E7-986C-37705E1E5825}"/>
              </a:ext>
            </a:extLst>
          </p:cNvPr>
          <p:cNvSpPr/>
          <p:nvPr userDrawn="1"/>
        </p:nvSpPr>
        <p:spPr>
          <a:xfrm>
            <a:off x="0" y="6599278"/>
            <a:ext cx="12192000" cy="262007"/>
          </a:xfrm>
          <a:prstGeom prst="rect">
            <a:avLst/>
          </a:prstGeom>
          <a:gradFill>
            <a:gsLst>
              <a:gs pos="0">
                <a:srgbClr val="123D57"/>
              </a:gs>
              <a:gs pos="14000">
                <a:srgbClr val="123D57"/>
              </a:gs>
              <a:gs pos="99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685E0A-7F86-7523-93FE-9E0078D44F1E}"/>
              </a:ext>
            </a:extLst>
          </p:cNvPr>
          <p:cNvSpPr txBox="1"/>
          <p:nvPr userDrawn="1"/>
        </p:nvSpPr>
        <p:spPr>
          <a:xfrm>
            <a:off x="4074459" y="6636321"/>
            <a:ext cx="38727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spc="1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OF THE CHIEF FINANCIAL OFFICER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E06B3F-422A-EBC7-5007-9914A3B324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5101" t="3434" r="15050" b="3333"/>
          <a:stretch/>
        </p:blipFill>
        <p:spPr>
          <a:xfrm>
            <a:off x="153569" y="144197"/>
            <a:ext cx="922543" cy="9235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E11E62-33BC-3C10-F834-5851F1EBC4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75076" y="91732"/>
            <a:ext cx="1107745" cy="927298"/>
          </a:xfrm>
          <a:prstGeom prst="rect">
            <a:avLst/>
          </a:prstGeom>
        </p:spPr>
      </p:pic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5477842-6E4A-9920-BE71-FD81D94BC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504" y="6583037"/>
            <a:ext cx="2743200" cy="262007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AB45287-AC89-4E8A-892C-56ADCCC59CE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60F8D71-0082-4B02-B88C-DD1FCE6AD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167" y="1389328"/>
            <a:ext cx="11047445" cy="478763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4D1FEC-3F00-583A-D0F1-A5D99D81B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897" y="250409"/>
            <a:ext cx="9199984" cy="770509"/>
          </a:xfrm>
          <a:prstGeom prst="rect">
            <a:avLst/>
          </a:prstGeom>
        </p:spPr>
        <p:txBody>
          <a:bodyPr anchor="ctr"/>
          <a:lstStyle>
            <a:lvl1pPr algn="ctr"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2462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1C52B7-0475-5A6E-CF8B-06D6AADBD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DEFB6-2CB7-77E6-76D6-EDBAB796F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192B1-1579-6479-AEA3-0E21D34094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D1B38-AD39-495D-B865-74CB79F2B39A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99333-1762-2BB9-341E-7C5184BB8E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1588B-BFA9-D9D0-D615-5BA0A87525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02B07-E0F3-4EF2-8955-D02E58FA4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5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HQ-ONCESUPPORT@MAIL.NASA.GOV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ocfo/ppc-corner/cadre-once-data-collection-and-database/" TargetMode="External"/><Relationship Id="rId2" Type="http://schemas.openxmlformats.org/officeDocument/2006/relationships/hyperlink" Target="mailto:HQ-ONCESUPPORT@MAIL.NASA.GOV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nasa.gov/wp-content/uploads/2024/10/cadre-execution-update-waiver-bpm-final.pdf?emrc=d819c7" TargetMode="External"/><Relationship Id="rId5" Type="http://schemas.openxmlformats.org/officeDocument/2006/relationships/hyperlink" Target="https://www.nasa.gov/wp-content/uploads/2025/02/cadre-waiver-and-checklist-final-instructions-with-e-signature.pdf?emrc=e23d22" TargetMode="External"/><Relationship Id="rId4" Type="http://schemas.openxmlformats.org/officeDocument/2006/relationships/hyperlink" Target="https://www.nasa.gov/wp-content/uploads/2026/01/once-database-access-instructions-2026-1-6.pdf?emrc=eddbf7?emrc=6a679c697aee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BAB45287-AC89-4E8A-892C-56ADCCC59CE1}" type="slidenum">
              <a:rPr lang="en-US" smtClean="0"/>
              <a:t>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5675034"/>
            <a:ext cx="121194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Overview of CADRe Online Entry Capability for 2026 NASA Cost &amp; Schedule Symposium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044" y="6246524"/>
            <a:ext cx="67289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/>
              <a:t>James K. Johnson, PPS Branch Chief</a:t>
            </a:r>
          </a:p>
          <a:p>
            <a:pPr algn="r"/>
            <a:r>
              <a:rPr lang="en-US" sz="1600" dirty="0"/>
              <a:t>2026.8.12</a:t>
            </a:r>
          </a:p>
        </p:txBody>
      </p:sp>
    </p:spTree>
    <p:extLst>
      <p:ext uri="{BB962C8B-B14F-4D97-AF65-F5344CB8AC3E}">
        <p14:creationId xmlns:p14="http://schemas.microsoft.com/office/powerpoint/2010/main" val="2738692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189A28-8E44-D17E-94E0-945F22F74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913" y="1321366"/>
            <a:ext cx="10483951" cy="4787635"/>
          </a:xfrm>
        </p:spPr>
        <p:txBody>
          <a:bodyPr/>
          <a:lstStyle/>
          <a:p>
            <a:r>
              <a:rPr lang="en-US" dirty="0"/>
              <a:t>Summary</a:t>
            </a:r>
          </a:p>
          <a:p>
            <a:r>
              <a:rPr lang="en-US" dirty="0"/>
              <a:t>ONCE Numbers &amp; QA Activities</a:t>
            </a:r>
          </a:p>
          <a:p>
            <a:r>
              <a:rPr lang="en-US" dirty="0"/>
              <a:t>CADRe Online Entry Capability Features</a:t>
            </a:r>
          </a:p>
          <a:p>
            <a:r>
              <a:rPr lang="en-US" dirty="0"/>
              <a:t>Current Status</a:t>
            </a:r>
          </a:p>
          <a:p>
            <a:r>
              <a:rPr lang="en-US" dirty="0"/>
              <a:t>Screenshots: Part B, Part C, and Dashboards</a:t>
            </a:r>
          </a:p>
          <a:p>
            <a:r>
              <a:rPr lang="en-US" dirty="0"/>
              <a:t>Online Entry Support for Internal Review</a:t>
            </a:r>
          </a:p>
          <a:p>
            <a:r>
              <a:rPr lang="en-US" dirty="0"/>
              <a:t>Submit Process</a:t>
            </a:r>
          </a:p>
          <a:p>
            <a:r>
              <a:rPr lang="en-US" dirty="0"/>
              <a:t>CADRe Part A Narrative Document</a:t>
            </a:r>
          </a:p>
          <a:p>
            <a:r>
              <a:rPr lang="en-US" dirty="0"/>
              <a:t>Conclusion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ED394E-8371-899F-659B-F12E041E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40168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8ABFE-15B6-A8B1-28AC-93302F31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62864-7BEB-0D74-0707-171A9562C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916" y="1109473"/>
            <a:ext cx="11149945" cy="541907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HQ OCFO SIB, PPS Branch, owns the CADRe data collection requirement and leads the ONCE database initiative for NASA</a:t>
            </a:r>
          </a:p>
          <a:p>
            <a:pPr lvl="1"/>
            <a:r>
              <a:rPr lang="en-US" dirty="0"/>
              <a:t>CADRe provides the entire Agency with valuable data on NASA Projects</a:t>
            </a:r>
          </a:p>
          <a:p>
            <a:r>
              <a:rPr lang="en-US" dirty="0"/>
              <a:t>In 2026, MD/Program/Project is responsible for completing the CADRe data collection requirement</a:t>
            </a:r>
          </a:p>
          <a:p>
            <a:pPr lvl="1"/>
            <a:r>
              <a:rPr lang="en-US" dirty="0"/>
              <a:t>Transition from OCFO and Memo from SMD</a:t>
            </a:r>
          </a:p>
          <a:p>
            <a:r>
              <a:rPr lang="en-US" dirty="0"/>
              <a:t>To assist with this transition, PPS Branch created a streamlined approach to CADRe that utilizes an Online Entry capability for CADRe Part B and CADRe Part C, and collaborated with SMD on multiple streamlining activities</a:t>
            </a:r>
          </a:p>
          <a:p>
            <a:pPr lvl="1"/>
            <a:r>
              <a:rPr lang="en-US" dirty="0"/>
              <a:t>Reduce time and effort required with completing CADRe</a:t>
            </a:r>
          </a:p>
          <a:p>
            <a:pPr lvl="1"/>
            <a:r>
              <a:rPr lang="en-US" dirty="0"/>
              <a:t>Increase data quality for community with automated data validation</a:t>
            </a:r>
          </a:p>
          <a:p>
            <a:pPr lvl="1"/>
            <a:r>
              <a:rPr lang="en-US" dirty="0"/>
              <a:t>Modernize CADRe data collection utilizing available cloud solutions (O365, AWS, etc.)</a:t>
            </a:r>
          </a:p>
          <a:p>
            <a:r>
              <a:rPr lang="en-US" dirty="0"/>
              <a:t>The Online Entry capability is operational</a:t>
            </a:r>
          </a:p>
          <a:p>
            <a:pPr lvl="1"/>
            <a:r>
              <a:rPr lang="en-US" dirty="0"/>
              <a:t>Pilots with Contractor teams are underway (or already completed)</a:t>
            </a:r>
          </a:p>
          <a:p>
            <a:pPr lvl="1"/>
            <a:r>
              <a:rPr lang="en-US" dirty="0"/>
              <a:t>Streamlining activities are also underway (or already completed)</a:t>
            </a:r>
          </a:p>
          <a:p>
            <a:pPr lvl="1"/>
            <a:r>
              <a:rPr lang="en-US" dirty="0"/>
              <a:t>SMD &amp; OCFO are executing an FY-incremental approach to CADRe development</a:t>
            </a:r>
          </a:p>
          <a:p>
            <a:pPr lvl="1"/>
            <a:r>
              <a:rPr lang="en-US" dirty="0"/>
              <a:t>15 New CADRe’s have been completed using the Online Entry capability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D2821E-FD1E-3C39-8CED-1112C84DA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900099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19647D-9973-ABAC-509B-7AB9D5914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727" y="1010733"/>
            <a:ext cx="9969195" cy="5340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8BF0D8-8AE2-6CCA-7C42-6F98B5849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733" y="1212273"/>
            <a:ext cx="1600200" cy="5139099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226 Unique Projects</a:t>
            </a:r>
          </a:p>
          <a:p>
            <a:r>
              <a:rPr lang="en-US" sz="1800" dirty="0"/>
              <a:t>Over 600 completed CADRe’s</a:t>
            </a:r>
          </a:p>
          <a:p>
            <a:r>
              <a:rPr lang="en-US" sz="1800" dirty="0"/>
              <a:t>2006-2026</a:t>
            </a:r>
          </a:p>
          <a:p>
            <a:r>
              <a:rPr lang="en-US" sz="1800" dirty="0"/>
              <a:t>385 GB</a:t>
            </a:r>
          </a:p>
          <a:p>
            <a:r>
              <a:rPr lang="en-US" sz="1800" dirty="0"/>
              <a:t>87K Files</a:t>
            </a:r>
          </a:p>
          <a:p>
            <a:r>
              <a:rPr lang="en-US" sz="1800" dirty="0"/>
              <a:t>Over 700 Users</a:t>
            </a:r>
          </a:p>
          <a:p>
            <a:r>
              <a:rPr lang="en-US" sz="1800" dirty="0"/>
              <a:t>21 Total Models</a:t>
            </a:r>
          </a:p>
          <a:p>
            <a:r>
              <a:rPr lang="en-US" sz="1800" dirty="0"/>
              <a:t>3 Online Models</a:t>
            </a:r>
          </a:p>
          <a:p>
            <a:r>
              <a:rPr lang="en-US" sz="1800" dirty="0"/>
              <a:t>+10 CADRe in 2026</a:t>
            </a:r>
          </a:p>
          <a:p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0C4A54-79EF-CDAD-33FA-A8638E6E0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ONCE Numbers</a:t>
            </a:r>
          </a:p>
        </p:txBody>
      </p:sp>
    </p:spTree>
    <p:extLst>
      <p:ext uri="{BB962C8B-B14F-4D97-AF65-F5344CB8AC3E}">
        <p14:creationId xmlns:p14="http://schemas.microsoft.com/office/powerpoint/2010/main" val="111788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832DF4-3FB4-8EEB-0102-49171F628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076" y="1619904"/>
            <a:ext cx="4556286" cy="4543235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dirty="0"/>
              <a:t>Updated the New Design/Flight Heritage inputs and definitions</a:t>
            </a:r>
          </a:p>
          <a:p>
            <a:r>
              <a:rPr lang="en-US" dirty="0"/>
              <a:t>Detail review and improve for Launch Vehicle, Solar Cell Type, Insulation Type, Battery Type, Processor Type, LCS, HGA Material, Insulation Type, and Conductive Structures Material</a:t>
            </a:r>
          </a:p>
          <a:p>
            <a:r>
              <a:rPr lang="en-US" dirty="0"/>
              <a:t>Expanded technical data for User Reports (all fields)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143 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 287 fields now available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Source file cleanup</a:t>
            </a:r>
          </a:p>
          <a:p>
            <a:r>
              <a:rPr lang="en-US" dirty="0"/>
              <a:t>CADRe Status improvements</a:t>
            </a:r>
          </a:p>
          <a:p>
            <a:r>
              <a:rPr lang="en-US" dirty="0"/>
              <a:t>Updated landing page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2ABF03-4D33-74E2-982C-8DA370796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ONCE QA &amp; Other Activities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7A526A0F-2F50-06B1-4A8D-3D174210F045}"/>
              </a:ext>
            </a:extLst>
          </p:cNvPr>
          <p:cNvSpPr txBox="1">
            <a:spLocks/>
          </p:cNvSpPr>
          <p:nvPr/>
        </p:nvSpPr>
        <p:spPr>
          <a:xfrm>
            <a:off x="6978640" y="1619903"/>
            <a:ext cx="4556286" cy="454323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Propulsion Cost Model (PCM)</a:t>
            </a:r>
          </a:p>
          <a:p>
            <a:r>
              <a:rPr lang="en-US" dirty="0" err="1"/>
              <a:t>aView</a:t>
            </a:r>
            <a:r>
              <a:rPr lang="en-US" dirty="0"/>
              <a:t> v2025</a:t>
            </a:r>
          </a:p>
          <a:p>
            <a:r>
              <a:rPr lang="en-US" dirty="0"/>
              <a:t>ONSET v4.1 w/</a:t>
            </a:r>
            <a:r>
              <a:rPr lang="en-US" dirty="0" err="1"/>
              <a:t>ASCoT</a:t>
            </a:r>
            <a:r>
              <a:rPr lang="en-US" dirty="0"/>
              <a:t> &amp; COMPACT</a:t>
            </a:r>
          </a:p>
          <a:p>
            <a:r>
              <a:rPr lang="en-US" dirty="0"/>
              <a:t>Acumen Fuse updates</a:t>
            </a:r>
          </a:p>
          <a:p>
            <a:r>
              <a:rPr lang="en-US" dirty="0"/>
              <a:t>ACEIT/JACS License</a:t>
            </a:r>
          </a:p>
          <a:p>
            <a:r>
              <a:rPr lang="en-US" dirty="0"/>
              <a:t>NRO SEM &amp; EMC tools</a:t>
            </a:r>
          </a:p>
          <a:p>
            <a:r>
              <a:rPr lang="en-US" dirty="0"/>
              <a:t>Schedule Repository update</a:t>
            </a:r>
          </a:p>
          <a:p>
            <a:r>
              <a:rPr lang="en-US" dirty="0"/>
              <a:t>Symposium Library update</a:t>
            </a:r>
          </a:p>
          <a:p>
            <a:r>
              <a:rPr lang="en-US" dirty="0"/>
              <a:t>NNSI update</a:t>
            </a:r>
          </a:p>
          <a:p>
            <a:r>
              <a:rPr lang="en-US" dirty="0"/>
              <a:t>Public website update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601B0B-4768-C55B-016A-F296C47333F2}"/>
              </a:ext>
            </a:extLst>
          </p:cNvPr>
          <p:cNvSpPr txBox="1"/>
          <p:nvPr/>
        </p:nvSpPr>
        <p:spPr>
          <a:xfrm>
            <a:off x="657076" y="1158240"/>
            <a:ext cx="4556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Quality Assurance &amp; Improvement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16077-60B4-C63B-32A2-4CFE94457DA2}"/>
              </a:ext>
            </a:extLst>
          </p:cNvPr>
          <p:cNvSpPr txBox="1"/>
          <p:nvPr/>
        </p:nvSpPr>
        <p:spPr>
          <a:xfrm>
            <a:off x="7110500" y="1158239"/>
            <a:ext cx="4556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Model/Tool &amp; Other</a:t>
            </a:r>
          </a:p>
        </p:txBody>
      </p:sp>
    </p:spTree>
    <p:extLst>
      <p:ext uri="{BB962C8B-B14F-4D97-AF65-F5344CB8AC3E}">
        <p14:creationId xmlns:p14="http://schemas.microsoft.com/office/powerpoint/2010/main" val="1966588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64278-8195-DC21-DFDF-B7E31F78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167" y="1389328"/>
            <a:ext cx="11047445" cy="505085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Online entry of Part B &amp; Part C data via website utilizing O365 format</a:t>
            </a:r>
          </a:p>
          <a:p>
            <a:pPr lvl="1"/>
            <a:r>
              <a:rPr lang="en-US" dirty="0"/>
              <a:t>Modern forms, spreadsheet entry, ribbon, etc.</a:t>
            </a:r>
          </a:p>
          <a:p>
            <a:r>
              <a:rPr lang="en-US" dirty="0"/>
              <a:t>Save and Resume with Auto-Save</a:t>
            </a:r>
          </a:p>
          <a:p>
            <a:r>
              <a:rPr lang="en-US" dirty="0"/>
              <a:t>Automatic data validations with error highlights</a:t>
            </a:r>
          </a:p>
          <a:p>
            <a:r>
              <a:rPr lang="en-US" dirty="0"/>
              <a:t>Dashboards for Submitters &amp; Administrators</a:t>
            </a:r>
          </a:p>
          <a:p>
            <a:r>
              <a:rPr lang="en-US" dirty="0"/>
              <a:t>Source file manager with batch upload and config/control</a:t>
            </a:r>
          </a:p>
          <a:p>
            <a:r>
              <a:rPr lang="en-US" dirty="0"/>
              <a:t>Field definitions and standard drop-down selections</a:t>
            </a:r>
          </a:p>
          <a:p>
            <a:r>
              <a:rPr lang="en-US" dirty="0"/>
              <a:t>ONCE Standard WBS selections</a:t>
            </a:r>
          </a:p>
          <a:p>
            <a:r>
              <a:rPr lang="en-US" dirty="0"/>
              <a:t>“Copy-Forward” to reuse prior submittals</a:t>
            </a:r>
          </a:p>
          <a:p>
            <a:r>
              <a:rPr lang="en-US" dirty="0"/>
              <a:t>Support for copy/paste from source (excel, word, etc.)</a:t>
            </a:r>
          </a:p>
          <a:p>
            <a:r>
              <a:rPr lang="en-US" dirty="0"/>
              <a:t>Comments &amp; Notes fields (incl in </a:t>
            </a:r>
            <a:r>
              <a:rPr lang="en-US" dirty="0" err="1"/>
              <a:t>db</a:t>
            </a:r>
            <a:r>
              <a:rPr lang="en-US" dirty="0"/>
              <a:t>)</a:t>
            </a:r>
          </a:p>
          <a:p>
            <a:r>
              <a:rPr lang="en-US" dirty="0"/>
              <a:t>Automated data transfer to ONCE for users with backups</a:t>
            </a:r>
          </a:p>
          <a:p>
            <a:r>
              <a:rPr lang="en-US" dirty="0"/>
              <a:t>Development and Progress metrics for oversight/insight</a:t>
            </a:r>
          </a:p>
          <a:p>
            <a:r>
              <a:rPr lang="en-US" dirty="0"/>
              <a:t>Role-based permission structure</a:t>
            </a:r>
          </a:p>
          <a:p>
            <a:r>
              <a:rPr lang="en-US" dirty="0"/>
              <a:t>NASA “ATO” with full NAMS/</a:t>
            </a:r>
            <a:r>
              <a:rPr lang="en-US" dirty="0" err="1"/>
              <a:t>IdMax</a:t>
            </a:r>
            <a:r>
              <a:rPr lang="en-US" dirty="0"/>
              <a:t> integration and PIV Card for access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999B4D-6A70-6FAE-AD20-197347A6D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CADRe Online Entry Capability 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7B3302-A033-28FD-06CA-B2A48B3E5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2785" y="2367068"/>
            <a:ext cx="2022688" cy="7866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BD183F-E9F3-59D7-A221-B58E44822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604" y="949026"/>
            <a:ext cx="1446960" cy="13004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5E40CB-AE66-0396-E503-DCF78A6C3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604" y="3271279"/>
            <a:ext cx="1446960" cy="9184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A8747-D3DE-B08A-4235-4B0BD43FD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6604" y="4307349"/>
            <a:ext cx="1515052" cy="8484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57F786-9B02-5713-8416-DFF9A41DFB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6083" y="5273389"/>
            <a:ext cx="1166798" cy="116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31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FFAEE-3A6F-EDF0-7387-26A364A3D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CADRe entries are In-Progress using live data</a:t>
            </a:r>
          </a:p>
          <a:p>
            <a:r>
              <a:rPr lang="en-US" dirty="0"/>
              <a:t>All Sprints complete and testing successful</a:t>
            </a:r>
          </a:p>
          <a:p>
            <a:pPr lvl="1"/>
            <a:r>
              <a:rPr lang="en-US" dirty="0"/>
              <a:t>3 Sprints each with detailed work packages and test plans</a:t>
            </a:r>
          </a:p>
          <a:p>
            <a:r>
              <a:rPr lang="en-US" dirty="0"/>
              <a:t>All major features are complete</a:t>
            </a:r>
          </a:p>
          <a:p>
            <a:r>
              <a:rPr lang="en-US" dirty="0"/>
              <a:t>Capability is being actively used Gov &amp; Contractor users</a:t>
            </a:r>
          </a:p>
          <a:p>
            <a:pPr lvl="1"/>
            <a:r>
              <a:rPr lang="en-US" dirty="0"/>
              <a:t>As of August, 15 CADRe’s have been created utilizing Online Entry</a:t>
            </a:r>
          </a:p>
          <a:p>
            <a:r>
              <a:rPr lang="en-US" dirty="0"/>
              <a:t>Available to new Users as of March 2026</a:t>
            </a:r>
          </a:p>
          <a:p>
            <a:pPr lvl="1"/>
            <a:r>
              <a:rPr lang="en-US" dirty="0"/>
              <a:t>Continuing to work on Pilots and communications</a:t>
            </a:r>
          </a:p>
          <a:p>
            <a:pPr lvl="1"/>
            <a:r>
              <a:rPr lang="en-US" dirty="0"/>
              <a:t>“This is easy to use” </a:t>
            </a:r>
            <a:r>
              <a:rPr lang="en-US" sz="800" i="1" dirty="0"/>
              <a:t>(actual feedback received – stunned us too)</a:t>
            </a:r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5685F9-A9FC-B179-B249-0EAB4DF69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12ADC31-4434-E0F2-FE27-4DB158E76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5786680"/>
              </p:ext>
            </p:extLst>
          </p:nvPr>
        </p:nvGraphicFramePr>
        <p:xfrm>
          <a:off x="184068" y="4999512"/>
          <a:ext cx="11703132" cy="1330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0E0B80B-1191-5931-0205-A2C92C6A247B}"/>
              </a:ext>
            </a:extLst>
          </p:cNvPr>
          <p:cNvSpPr txBox="1"/>
          <p:nvPr/>
        </p:nvSpPr>
        <p:spPr>
          <a:xfrm>
            <a:off x="679014" y="6206819"/>
            <a:ext cx="1249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Aug-Oct ‘24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605D6-39D2-6911-3EDF-C85C5D99661D}"/>
              </a:ext>
            </a:extLst>
          </p:cNvPr>
          <p:cNvSpPr txBox="1"/>
          <p:nvPr/>
        </p:nvSpPr>
        <p:spPr>
          <a:xfrm>
            <a:off x="2095995" y="6109661"/>
            <a:ext cx="605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&amp;</a:t>
            </a:r>
          </a:p>
          <a:p>
            <a:pPr algn="ctr"/>
            <a:r>
              <a:rPr lang="en-US" sz="1200" dirty="0"/>
              <a:t>Plan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DE602C-5D10-5185-07F3-81C08FC09AD7}"/>
              </a:ext>
            </a:extLst>
          </p:cNvPr>
          <p:cNvSpPr txBox="1"/>
          <p:nvPr/>
        </p:nvSpPr>
        <p:spPr>
          <a:xfrm>
            <a:off x="2979011" y="6206819"/>
            <a:ext cx="1249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Jan-Apr ‘25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2A4D46-A5AB-4F21-A695-7E15EE819CFE}"/>
              </a:ext>
            </a:extLst>
          </p:cNvPr>
          <p:cNvSpPr txBox="1"/>
          <p:nvPr/>
        </p:nvSpPr>
        <p:spPr>
          <a:xfrm>
            <a:off x="4350327" y="6109661"/>
            <a:ext cx="605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&amp;</a:t>
            </a:r>
          </a:p>
          <a:p>
            <a:pPr algn="ctr"/>
            <a:r>
              <a:rPr lang="en-US" sz="1200" dirty="0"/>
              <a:t>Plan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47C68E-C39B-DF5B-B35C-C4ED520737C5}"/>
              </a:ext>
            </a:extLst>
          </p:cNvPr>
          <p:cNvSpPr txBox="1"/>
          <p:nvPr/>
        </p:nvSpPr>
        <p:spPr>
          <a:xfrm>
            <a:off x="5233343" y="6206819"/>
            <a:ext cx="1249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July-Sep ‘25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A08B84-7A45-FBC9-5646-A393A45FA0F7}"/>
              </a:ext>
            </a:extLst>
          </p:cNvPr>
          <p:cNvSpPr txBox="1"/>
          <p:nvPr/>
        </p:nvSpPr>
        <p:spPr>
          <a:xfrm>
            <a:off x="6650324" y="6109661"/>
            <a:ext cx="605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&amp;</a:t>
            </a:r>
          </a:p>
          <a:p>
            <a:pPr algn="ctr"/>
            <a:r>
              <a:rPr lang="en-US" sz="1200" dirty="0"/>
              <a:t>Plan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46BD8D-54CC-367C-4B0B-4D454990CFE4}"/>
              </a:ext>
            </a:extLst>
          </p:cNvPr>
          <p:cNvSpPr txBox="1"/>
          <p:nvPr/>
        </p:nvSpPr>
        <p:spPr>
          <a:xfrm>
            <a:off x="7423493" y="6211803"/>
            <a:ext cx="1526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Nov ‘25-Feb ‘26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EFAC51-6040-DD07-E9BE-C40D42975CB3}"/>
              </a:ext>
            </a:extLst>
          </p:cNvPr>
          <p:cNvSpPr txBox="1"/>
          <p:nvPr/>
        </p:nvSpPr>
        <p:spPr>
          <a:xfrm>
            <a:off x="9880483" y="6206819"/>
            <a:ext cx="1344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Mar-Now ‘26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D97017-9C2E-CB1D-CDF6-AF2C8CBCC34D}"/>
              </a:ext>
            </a:extLst>
          </p:cNvPr>
          <p:cNvSpPr txBox="1"/>
          <p:nvPr/>
        </p:nvSpPr>
        <p:spPr>
          <a:xfrm>
            <a:off x="10147465" y="1522559"/>
            <a:ext cx="16447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/>
              <a:t>Previous Work Completed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Requirements Development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Architecture Selection &amp; Setup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Functional Test &amp; Check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CADRe Data Streamline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156219-EB3C-0046-9595-8DC9AE6AF64B}"/>
              </a:ext>
            </a:extLst>
          </p:cNvPr>
          <p:cNvSpPr txBox="1"/>
          <p:nvPr/>
        </p:nvSpPr>
        <p:spPr>
          <a:xfrm>
            <a:off x="9436288" y="4845622"/>
            <a:ext cx="2003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/>
                </a:solidFill>
              </a:rPr>
              <a:t>We Are Here!</a:t>
            </a:r>
          </a:p>
        </p:txBody>
      </p:sp>
    </p:spTree>
    <p:extLst>
      <p:ext uri="{BB962C8B-B14F-4D97-AF65-F5344CB8AC3E}">
        <p14:creationId xmlns:p14="http://schemas.microsoft.com/office/powerpoint/2010/main" val="2469286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CEE6ABF-0303-F8B9-80FB-7231C23F3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911" y="1164202"/>
            <a:ext cx="8694930" cy="4432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963357-723A-E01E-B944-82DADA9ED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64" y="1148265"/>
            <a:ext cx="2704271" cy="533671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User Home Screen has left hand navigation</a:t>
            </a:r>
          </a:p>
          <a:p>
            <a:r>
              <a:rPr lang="en-US" dirty="0"/>
              <a:t>Main panel is tables </a:t>
            </a:r>
          </a:p>
          <a:p>
            <a:r>
              <a:rPr lang="en-US" dirty="0"/>
              <a:t>Left Hand Nav, “Enter CADRe” to Start or Continue a CADRe (1)</a:t>
            </a:r>
          </a:p>
          <a:p>
            <a:r>
              <a:rPr lang="en-US" dirty="0"/>
              <a:t>Status of CADRe’s in Development (2)</a:t>
            </a:r>
          </a:p>
          <a:p>
            <a:r>
              <a:rPr lang="en-US" dirty="0"/>
              <a:t>CADRe Data Completion (3)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3C1B9D-7489-1ED8-D5EF-B04B22A0A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Home Screen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978D9E0-4362-B01D-62F4-3A1C25C5C9EE}"/>
              </a:ext>
            </a:extLst>
          </p:cNvPr>
          <p:cNvSpPr/>
          <p:nvPr/>
        </p:nvSpPr>
        <p:spPr>
          <a:xfrm>
            <a:off x="2948347" y="2211621"/>
            <a:ext cx="1680358" cy="166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9B361FD-D0B6-D425-3AB3-8BE287AF5A2D}"/>
              </a:ext>
            </a:extLst>
          </p:cNvPr>
          <p:cNvSpPr/>
          <p:nvPr/>
        </p:nvSpPr>
        <p:spPr>
          <a:xfrm>
            <a:off x="4399529" y="3448025"/>
            <a:ext cx="1190503" cy="2674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6A9B2B-59CA-1C80-9493-5474D68F09C5}"/>
              </a:ext>
            </a:extLst>
          </p:cNvPr>
          <p:cNvSpPr/>
          <p:nvPr/>
        </p:nvSpPr>
        <p:spPr>
          <a:xfrm>
            <a:off x="4991023" y="1847302"/>
            <a:ext cx="1680358" cy="166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858839-0623-61E2-0849-F209902CFD62}"/>
              </a:ext>
            </a:extLst>
          </p:cNvPr>
          <p:cNvSpPr txBox="1"/>
          <p:nvPr/>
        </p:nvSpPr>
        <p:spPr>
          <a:xfrm>
            <a:off x="2861442" y="2001480"/>
            <a:ext cx="523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A1EC78-3DF6-E3F8-F776-EA328E455D71}"/>
              </a:ext>
            </a:extLst>
          </p:cNvPr>
          <p:cNvSpPr txBox="1"/>
          <p:nvPr/>
        </p:nvSpPr>
        <p:spPr>
          <a:xfrm>
            <a:off x="5516254" y="1637161"/>
            <a:ext cx="523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670027-CCEA-D325-0518-6D115F0B4829}"/>
              </a:ext>
            </a:extLst>
          </p:cNvPr>
          <p:cNvSpPr txBox="1"/>
          <p:nvPr/>
        </p:nvSpPr>
        <p:spPr>
          <a:xfrm>
            <a:off x="4234330" y="3332128"/>
            <a:ext cx="5233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78983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73F0265-FA56-DA52-22EE-E4360563A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983" y="843350"/>
            <a:ext cx="2390724" cy="56988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EC908-D4CE-3D25-DA26-DC5D490FC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3265" y="1159251"/>
            <a:ext cx="5155300" cy="5067077"/>
          </a:xfrm>
        </p:spPr>
        <p:txBody>
          <a:bodyPr>
            <a:normAutofit/>
          </a:bodyPr>
          <a:lstStyle/>
          <a:p>
            <a:r>
              <a:rPr lang="en-US" dirty="0"/>
              <a:t>Submitter visits website</a:t>
            </a:r>
          </a:p>
          <a:p>
            <a:r>
              <a:rPr lang="en-US" dirty="0"/>
              <a:t>“Enter CADRe” menu item</a:t>
            </a:r>
          </a:p>
          <a:p>
            <a:pPr lvl="1"/>
            <a:r>
              <a:rPr lang="en-US" dirty="0"/>
              <a:t>Linked to Submitter permissions</a:t>
            </a:r>
          </a:p>
          <a:p>
            <a:r>
              <a:rPr lang="en-US" dirty="0"/>
              <a:t>Part B entry menu items</a:t>
            </a:r>
          </a:p>
          <a:p>
            <a:pPr lvl="1"/>
            <a:r>
              <a:rPr lang="en-US" dirty="0"/>
              <a:t>Quick Start Guide</a:t>
            </a:r>
          </a:p>
          <a:p>
            <a:r>
              <a:rPr lang="en-US" dirty="0"/>
              <a:t>Part C entry menu items</a:t>
            </a:r>
          </a:p>
          <a:p>
            <a:pPr lvl="1"/>
            <a:r>
              <a:rPr lang="en-US" dirty="0"/>
              <a:t>Quick Start Guide</a:t>
            </a:r>
          </a:p>
          <a:p>
            <a:r>
              <a:rPr lang="en-US" dirty="0"/>
              <a:t>Finalize</a:t>
            </a:r>
          </a:p>
          <a:p>
            <a:pPr lvl="1"/>
            <a:r>
              <a:rPr lang="en-US" dirty="0"/>
              <a:t>Source File Manager</a:t>
            </a:r>
          </a:p>
          <a:p>
            <a:pPr lvl="1"/>
            <a:r>
              <a:rPr lang="en-US" dirty="0"/>
              <a:t>Review &amp; Submit</a:t>
            </a:r>
          </a:p>
          <a:p>
            <a:r>
              <a:rPr lang="en-US" dirty="0"/>
              <a:t>Administration</a:t>
            </a:r>
          </a:p>
          <a:p>
            <a:pPr lvl="1"/>
            <a:r>
              <a:rPr lang="en-US" dirty="0"/>
              <a:t>Tools</a:t>
            </a:r>
          </a:p>
          <a:p>
            <a:pPr lvl="1"/>
            <a:r>
              <a:rPr lang="en-US" dirty="0"/>
              <a:t>Dashboards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B947E-6C8F-0DB4-7C9D-65403662E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 Hand Nav Menu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80964F2-D787-1BE9-805D-322D25D3CE5A}"/>
              </a:ext>
            </a:extLst>
          </p:cNvPr>
          <p:cNvSpPr/>
          <p:nvPr/>
        </p:nvSpPr>
        <p:spPr>
          <a:xfrm>
            <a:off x="1272746" y="1983259"/>
            <a:ext cx="1056416" cy="1606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E4E6AEB3-5AB4-0A8B-D90D-95F4AC518309}"/>
              </a:ext>
            </a:extLst>
          </p:cNvPr>
          <p:cNvSpPr/>
          <p:nvPr/>
        </p:nvSpPr>
        <p:spPr>
          <a:xfrm>
            <a:off x="4197927" y="1934486"/>
            <a:ext cx="480951" cy="4422552"/>
          </a:xfrm>
          <a:prstGeom prst="down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40DD9E-6B36-7DE3-4ABD-EA7BEEAC6044}"/>
              </a:ext>
            </a:extLst>
          </p:cNvPr>
          <p:cNvSpPr txBox="1"/>
          <p:nvPr/>
        </p:nvSpPr>
        <p:spPr>
          <a:xfrm>
            <a:off x="4033461" y="1122507"/>
            <a:ext cx="809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Start Here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6178B89-5C68-95FA-C105-682561CC5D14}"/>
              </a:ext>
            </a:extLst>
          </p:cNvPr>
          <p:cNvCxnSpPr>
            <a:cxnSpLocks/>
          </p:cNvCxnSpPr>
          <p:nvPr/>
        </p:nvCxnSpPr>
        <p:spPr>
          <a:xfrm flipH="1">
            <a:off x="3770416" y="1645727"/>
            <a:ext cx="2630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848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EC908-D4CE-3D25-DA26-DC5D490FC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2365" y="1389328"/>
            <a:ext cx="3600144" cy="478763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Part B Entry Screen for Mission &amp; System Parameters shown</a:t>
            </a:r>
          </a:p>
          <a:p>
            <a:r>
              <a:rPr lang="en-US" dirty="0"/>
              <a:t>O365-style Spreadsheet</a:t>
            </a:r>
          </a:p>
          <a:p>
            <a:pPr lvl="1"/>
            <a:r>
              <a:rPr lang="en-US" dirty="0"/>
              <a:t>Ribbon with buttons, etc.</a:t>
            </a:r>
          </a:p>
          <a:p>
            <a:r>
              <a:rPr lang="en-US" dirty="0"/>
              <a:t>Fields include definitions</a:t>
            </a:r>
          </a:p>
          <a:p>
            <a:r>
              <a:rPr lang="en-US" dirty="0"/>
              <a:t>Fields include drop-downs for standard selections</a:t>
            </a:r>
          </a:p>
          <a:p>
            <a:r>
              <a:rPr lang="en-US" dirty="0"/>
              <a:t>Standard data entry or copy/paste from source</a:t>
            </a:r>
          </a:p>
          <a:p>
            <a:r>
              <a:rPr lang="en-US" dirty="0"/>
              <a:t>Each Part B section on a specific entry screen</a:t>
            </a:r>
          </a:p>
          <a:p>
            <a:pPr lvl="1"/>
            <a:r>
              <a:rPr lang="en-US" dirty="0"/>
              <a:t>6 entry screens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B947E-6C8F-0DB4-7C9D-65403662E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B Entry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E1B996-75C0-C0A8-6955-3444CDB79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70" y="1028700"/>
            <a:ext cx="7883555" cy="5252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D42A7D0-4FC0-B132-8E66-5E828EBB84F5}"/>
              </a:ext>
            </a:extLst>
          </p:cNvPr>
          <p:cNvSpPr/>
          <p:nvPr/>
        </p:nvSpPr>
        <p:spPr>
          <a:xfrm>
            <a:off x="1341521" y="2815389"/>
            <a:ext cx="1389647" cy="2884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4C0DE2E-DC31-BE2C-97D3-B089DF1E3672}"/>
              </a:ext>
            </a:extLst>
          </p:cNvPr>
          <p:cNvSpPr/>
          <p:nvPr/>
        </p:nvSpPr>
        <p:spPr>
          <a:xfrm>
            <a:off x="24065" y="1515980"/>
            <a:ext cx="968542" cy="19130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84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CBD815-8C30-7F4D-050C-589B6FC65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4" y="1243725"/>
            <a:ext cx="9042577" cy="4224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EC908-D4CE-3D25-DA26-DC5D490FC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7986" y="1389647"/>
            <a:ext cx="3018864" cy="508287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Part C Entry Screen for Cost</a:t>
            </a:r>
          </a:p>
          <a:p>
            <a:r>
              <a:rPr lang="en-US" dirty="0"/>
              <a:t>Ribbon highlights:</a:t>
            </a:r>
          </a:p>
          <a:p>
            <a:pPr lvl="1"/>
            <a:r>
              <a:rPr lang="en-US" dirty="0"/>
              <a:t>“Load Prior Milestone”</a:t>
            </a:r>
          </a:p>
          <a:p>
            <a:pPr lvl="1"/>
            <a:r>
              <a:rPr lang="en-US" dirty="0"/>
              <a:t>“Auto Save”</a:t>
            </a:r>
          </a:p>
          <a:p>
            <a:pPr lvl="1"/>
            <a:r>
              <a:rPr lang="en-US" dirty="0"/>
              <a:t>Cost Total</a:t>
            </a:r>
          </a:p>
          <a:p>
            <a:r>
              <a:rPr lang="en-US" dirty="0"/>
              <a:t>Standard data entry or copy/paste from source</a:t>
            </a:r>
          </a:p>
          <a:p>
            <a:r>
              <a:rPr lang="en-US" dirty="0"/>
              <a:t>Actual/Estimate</a:t>
            </a:r>
          </a:p>
          <a:p>
            <a:r>
              <a:rPr lang="en-US" dirty="0"/>
              <a:t>Fiscal Year</a:t>
            </a:r>
          </a:p>
          <a:p>
            <a:r>
              <a:rPr lang="en-US" dirty="0"/>
              <a:t>Mission Phase</a:t>
            </a:r>
          </a:p>
          <a:p>
            <a:r>
              <a:rPr lang="en-US" dirty="0"/>
              <a:t>WBS Indent &amp;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B947E-6C8F-0DB4-7C9D-65403662E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C Entry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122C117-6EF8-75A1-C510-C2D71BCD231D}"/>
              </a:ext>
            </a:extLst>
          </p:cNvPr>
          <p:cNvSpPr/>
          <p:nvPr/>
        </p:nvSpPr>
        <p:spPr>
          <a:xfrm>
            <a:off x="4601872" y="1243724"/>
            <a:ext cx="685799" cy="7705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60A6973-3E01-2B8B-7D4F-AED87E20678E}"/>
              </a:ext>
            </a:extLst>
          </p:cNvPr>
          <p:cNvSpPr/>
          <p:nvPr/>
        </p:nvSpPr>
        <p:spPr>
          <a:xfrm>
            <a:off x="1764277" y="1243724"/>
            <a:ext cx="685799" cy="7705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47C07D0-DBF5-891E-C96D-BCB1AA4542D8}"/>
              </a:ext>
            </a:extLst>
          </p:cNvPr>
          <p:cNvSpPr/>
          <p:nvPr/>
        </p:nvSpPr>
        <p:spPr>
          <a:xfrm>
            <a:off x="5845224" y="1243724"/>
            <a:ext cx="685799" cy="7705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62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EC908-D4CE-3D25-DA26-DC5D490FC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0546" y="1202839"/>
            <a:ext cx="3522867" cy="514983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Progress Dashboards for Submitter &amp; Administrator</a:t>
            </a:r>
          </a:p>
          <a:p>
            <a:r>
              <a:rPr lang="en-US" dirty="0"/>
              <a:t>Percent Complete by CADRe</a:t>
            </a:r>
          </a:p>
          <a:p>
            <a:pPr lvl="1"/>
            <a:r>
              <a:rPr lang="en-US" b="1" dirty="0"/>
              <a:t>Entry Progress</a:t>
            </a:r>
          </a:p>
          <a:p>
            <a:pPr lvl="1"/>
            <a:r>
              <a:rPr lang="en-US" b="1" dirty="0"/>
              <a:t>Data Fields</a:t>
            </a:r>
          </a:p>
          <a:p>
            <a:r>
              <a:rPr lang="en-US" dirty="0"/>
              <a:t>Line Chart measures progress over time by CADRe</a:t>
            </a:r>
          </a:p>
          <a:p>
            <a:r>
              <a:rPr lang="en-US" dirty="0"/>
              <a:t>Submitter can review completion progress before finalization</a:t>
            </a:r>
          </a:p>
          <a:p>
            <a:r>
              <a:rPr lang="en-US" dirty="0"/>
              <a:t>Team Leads and Administrator can view and generate reports for oversight/insight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B947E-6C8F-0DB4-7C9D-65403662E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Dashboards (Progress &amp; Completeness)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3A4B88-806E-FDC3-585D-11648E417812}"/>
              </a:ext>
            </a:extLst>
          </p:cNvPr>
          <p:cNvSpPr/>
          <p:nvPr/>
        </p:nvSpPr>
        <p:spPr>
          <a:xfrm>
            <a:off x="493296" y="1570121"/>
            <a:ext cx="306804" cy="25065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1E929F6-CAC1-A88D-AFF4-7A5DF8DEF739}"/>
              </a:ext>
            </a:extLst>
          </p:cNvPr>
          <p:cNvSpPr/>
          <p:nvPr/>
        </p:nvSpPr>
        <p:spPr>
          <a:xfrm>
            <a:off x="2378241" y="5955632"/>
            <a:ext cx="395038" cy="152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4336503-14E5-0829-1A3A-767E94AF1F40}"/>
              </a:ext>
            </a:extLst>
          </p:cNvPr>
          <p:cNvSpPr/>
          <p:nvPr/>
        </p:nvSpPr>
        <p:spPr>
          <a:xfrm>
            <a:off x="4882814" y="5955632"/>
            <a:ext cx="395038" cy="152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5DB2729-FF96-8541-2311-2BC16DB4F216}"/>
              </a:ext>
            </a:extLst>
          </p:cNvPr>
          <p:cNvSpPr/>
          <p:nvPr/>
        </p:nvSpPr>
        <p:spPr>
          <a:xfrm>
            <a:off x="6268451" y="2588795"/>
            <a:ext cx="517360" cy="5213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ACF0464-CA70-1CC8-07DE-8C2C296F7897}"/>
              </a:ext>
            </a:extLst>
          </p:cNvPr>
          <p:cNvSpPr/>
          <p:nvPr/>
        </p:nvSpPr>
        <p:spPr>
          <a:xfrm>
            <a:off x="6262435" y="1720514"/>
            <a:ext cx="517360" cy="5213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3CE0879-DC43-AB4E-2D71-817C578F7687}"/>
              </a:ext>
            </a:extLst>
          </p:cNvPr>
          <p:cNvSpPr/>
          <p:nvPr/>
        </p:nvSpPr>
        <p:spPr>
          <a:xfrm>
            <a:off x="7339263" y="1734953"/>
            <a:ext cx="1185111" cy="4571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5E0CFA0-C26E-BEFB-E979-0D820258DB50}"/>
              </a:ext>
            </a:extLst>
          </p:cNvPr>
          <p:cNvSpPr/>
          <p:nvPr/>
        </p:nvSpPr>
        <p:spPr>
          <a:xfrm>
            <a:off x="7152774" y="4644189"/>
            <a:ext cx="595563" cy="10828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A688F50-9315-72F7-8970-828C61751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09" y="1147008"/>
            <a:ext cx="8526335" cy="5085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9544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5DD9302-2341-CA40-6EC6-53F26ED51A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410252"/>
              </p:ext>
            </p:extLst>
          </p:nvPr>
        </p:nvGraphicFramePr>
        <p:xfrm>
          <a:off x="40248" y="1250700"/>
          <a:ext cx="11047412" cy="4787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A165A19-4269-8E44-4BCC-C9792B97B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with Team Internal Review (Example)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4B3324B-0321-9412-0528-C9F93BBC617F}"/>
              </a:ext>
            </a:extLst>
          </p:cNvPr>
          <p:cNvSpPr/>
          <p:nvPr/>
        </p:nvSpPr>
        <p:spPr>
          <a:xfrm>
            <a:off x="7496128" y="1250700"/>
            <a:ext cx="788069" cy="3393489"/>
          </a:xfrm>
          <a:prstGeom prst="leftBrace">
            <a:avLst>
              <a:gd name="adj1" fmla="val 8333"/>
              <a:gd name="adj2" fmla="val 85987"/>
            </a:avLst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7D033A-2895-4AB6-5733-1921ABF959CD}"/>
              </a:ext>
            </a:extLst>
          </p:cNvPr>
          <p:cNvSpPr txBox="1"/>
          <p:nvPr/>
        </p:nvSpPr>
        <p:spPr>
          <a:xfrm>
            <a:off x="8139816" y="1263913"/>
            <a:ext cx="32420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Examine field-level entries on every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View the completeness and progress 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Check the Notes/Comments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View the list of Source 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Export a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View the Review &amp; Submit Dashboards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Check Part C Totals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Check WBS Elements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Compare against previous milestones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A520CA-93B4-3969-DD97-73DD8A994897}"/>
              </a:ext>
            </a:extLst>
          </p:cNvPr>
          <p:cNvSpPr txBox="1"/>
          <p:nvPr/>
        </p:nvSpPr>
        <p:spPr>
          <a:xfrm>
            <a:off x="8224038" y="894581"/>
            <a:ext cx="2863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Internal Review Activities</a:t>
            </a:r>
          </a:p>
        </p:txBody>
      </p:sp>
    </p:spTree>
    <p:extLst>
      <p:ext uri="{BB962C8B-B14F-4D97-AF65-F5344CB8AC3E}">
        <p14:creationId xmlns:p14="http://schemas.microsoft.com/office/powerpoint/2010/main" val="3667049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6EA487-D34C-1645-9C8C-7C1425EFA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177" y="1156854"/>
            <a:ext cx="6900234" cy="52258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/>
              <a:t>Final CADRe Submission Checklist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Before submitting your CADRe, please ensure the following steps are completed:</a:t>
            </a:r>
          </a:p>
          <a:p>
            <a:pPr marL="0" indent="0">
              <a:buNone/>
            </a:pPr>
            <a:r>
              <a:rPr lang="en-US" sz="1200" b="1" u="sng" dirty="0"/>
              <a:t>1. Entry Screens</a:t>
            </a:r>
            <a:r>
              <a:rPr lang="en-US" sz="1200" dirty="0"/>
              <a:t>: All screens are fully completed, and ribbon toggles are set to “Complete”</a:t>
            </a:r>
          </a:p>
          <a:p>
            <a:pPr marL="0" indent="0">
              <a:buNone/>
            </a:pPr>
            <a:r>
              <a:rPr lang="en-US" sz="1200" b="1" u="sng" dirty="0"/>
              <a:t>2. Source Files:</a:t>
            </a:r>
            <a:r>
              <a:rPr lang="en-US" sz="1200" dirty="0"/>
              <a:t> All relevant source files have been successfully uploaded</a:t>
            </a:r>
          </a:p>
          <a:p>
            <a:pPr marL="0" indent="0">
              <a:buNone/>
            </a:pPr>
            <a:r>
              <a:rPr lang="en-US" sz="1200" b="1" u="sng" dirty="0"/>
              <a:t>3. Data Completion Metrics:</a:t>
            </a:r>
            <a:r>
              <a:rPr lang="en-US" sz="1200" dirty="0"/>
              <a:t> Review the Data Completion tab for any missing information and metrics in red</a:t>
            </a:r>
          </a:p>
          <a:p>
            <a:pPr marL="0" indent="0">
              <a:buNone/>
            </a:pPr>
            <a:r>
              <a:rPr lang="en-US" sz="1200" b="1" u="sng" dirty="0"/>
              <a:t>4. Prior Milestone Data:</a:t>
            </a:r>
            <a:r>
              <a:rPr lang="en-US" sz="1200" dirty="0"/>
              <a:t> If available, review historical data on the Summary Review tab for comparison and to identify potential inconsistencies</a:t>
            </a:r>
          </a:p>
          <a:p>
            <a:pPr marL="0" indent="0">
              <a:buNone/>
            </a:pPr>
            <a:r>
              <a:rPr lang="en-US" sz="1200" b="1" u="sng" dirty="0"/>
              <a:t>5. Comments:</a:t>
            </a:r>
            <a:r>
              <a:rPr lang="en-US" sz="1200" dirty="0"/>
              <a:t> Add comments on the submission to the Entry Notes tab (optional)</a:t>
            </a:r>
          </a:p>
          <a:p>
            <a:pPr marL="0" indent="0">
              <a:buNone/>
            </a:pPr>
            <a:r>
              <a:rPr lang="en-US" sz="1200" dirty="0"/>
              <a:t>Once you’ve verified all items above, click the Submit button at the bottom of the page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600" b="1" dirty="0"/>
              <a:t>What happens after submission:</a:t>
            </a:r>
          </a:p>
          <a:p>
            <a:pPr marL="0" indent="0">
              <a:buNone/>
            </a:pPr>
            <a:r>
              <a:rPr lang="en-US" sz="1200" dirty="0"/>
              <a:t>· The ONCE Admins will be notified of the CADRe’s updated status, and the development end date will be recorded.</a:t>
            </a:r>
          </a:p>
          <a:p>
            <a:pPr marL="0" indent="0">
              <a:buNone/>
            </a:pPr>
            <a:r>
              <a:rPr lang="en-US" sz="1200" dirty="0"/>
              <a:t>· A short review will be conducted. You will be contacted if any questions or issues arise. Issues will be tracked in the Entry Notes tab.</a:t>
            </a:r>
          </a:p>
          <a:p>
            <a:pPr marL="0" indent="0">
              <a:buNone/>
            </a:pPr>
            <a:r>
              <a:rPr lang="en-US" sz="1200" dirty="0"/>
              <a:t>· Upon successful review, the CADRe will be marked as Verified and made available to ONCE users.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CB90F5-86DB-C57D-05C9-7119699C3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Entry Submit Process Overview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1F6D94-8814-B3D4-965B-355DE9E1A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065" y="1156854"/>
            <a:ext cx="2861643" cy="513707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8A7531C-3055-7B4D-421D-412362ADC8A4}"/>
              </a:ext>
            </a:extLst>
          </p:cNvPr>
          <p:cNvGrpSpPr/>
          <p:nvPr/>
        </p:nvGrpSpPr>
        <p:grpSpPr>
          <a:xfrm>
            <a:off x="2242342" y="1804735"/>
            <a:ext cx="773572" cy="324907"/>
            <a:chOff x="4828885" y="2460730"/>
            <a:chExt cx="1547143" cy="108295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64CD759-8F47-D28A-44BC-ABD5BB50C272}"/>
                </a:ext>
              </a:extLst>
            </p:cNvPr>
            <p:cNvSpPr/>
            <p:nvPr/>
          </p:nvSpPr>
          <p:spPr>
            <a:xfrm>
              <a:off x="4828885" y="2460730"/>
              <a:ext cx="1547143" cy="1082950"/>
            </a:xfrm>
            <a:prstGeom prst="roundRect">
              <a:avLst>
                <a:gd name="adj" fmla="val 16670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050"/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F0C424F1-F092-A540-5C8F-FB1054CCC2BA}"/>
                </a:ext>
              </a:extLst>
            </p:cNvPr>
            <p:cNvSpPr txBox="1"/>
            <p:nvPr/>
          </p:nvSpPr>
          <p:spPr>
            <a:xfrm>
              <a:off x="4881760" y="2513605"/>
              <a:ext cx="1441393" cy="977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Internal Review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965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1A8927-1C39-D0AA-B13A-E20C18877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166" y="1082521"/>
            <a:ext cx="11047445" cy="333704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CADRe Online Entry Capability is focused on Part B and Part C data</a:t>
            </a:r>
          </a:p>
          <a:p>
            <a:pPr lvl="1"/>
            <a:r>
              <a:rPr lang="en-US" dirty="0"/>
              <a:t>Technical, Cost, and Schedule data</a:t>
            </a:r>
          </a:p>
          <a:p>
            <a:r>
              <a:rPr lang="en-US" dirty="0"/>
              <a:t>This is the data imported into the database</a:t>
            </a:r>
          </a:p>
          <a:p>
            <a:pPr lvl="1"/>
            <a:r>
              <a:rPr lang="en-US" dirty="0"/>
              <a:t>Data is available for query, report, and analysis</a:t>
            </a:r>
          </a:p>
          <a:p>
            <a:r>
              <a:rPr lang="en-US" dirty="0"/>
              <a:t>CADRe Part A Narrative Document is still a requirement</a:t>
            </a:r>
          </a:p>
          <a:p>
            <a:r>
              <a:rPr lang="en-US" dirty="0"/>
              <a:t>CADRe Part A file is uploaded using the </a:t>
            </a:r>
            <a:r>
              <a:rPr lang="en-US" b="1" dirty="0"/>
              <a:t>Source File Manager</a:t>
            </a:r>
          </a:p>
          <a:p>
            <a:r>
              <a:rPr lang="en-US" dirty="0"/>
              <a:t>Online Entry Capability could support doing Part A before, after, or during entry</a:t>
            </a:r>
          </a:p>
          <a:p>
            <a:pPr lvl="1"/>
            <a:r>
              <a:rPr lang="en-US" dirty="0"/>
              <a:t>Teams/Submitters ultimately determine their workflow</a:t>
            </a:r>
          </a:p>
          <a:p>
            <a:pPr lvl="1"/>
            <a:r>
              <a:rPr lang="en-US" dirty="0"/>
              <a:t>SMD and OCFO are encouraging innovation in the construction of Part A Narrative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447FCB-10A8-369C-1476-AC787A5C3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CADRe Part A Narrative Document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36AB48B-D92B-E883-0454-7CFC87E983A0}"/>
              </a:ext>
            </a:extLst>
          </p:cNvPr>
          <p:cNvGraphicFramePr/>
          <p:nvPr/>
        </p:nvGraphicFramePr>
        <p:xfrm>
          <a:off x="1087521" y="4467698"/>
          <a:ext cx="2931026" cy="1975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4A8773B-F6F2-578A-83E3-CA83CA3475A9}"/>
              </a:ext>
            </a:extLst>
          </p:cNvPr>
          <p:cNvGraphicFramePr/>
          <p:nvPr/>
        </p:nvGraphicFramePr>
        <p:xfrm>
          <a:off x="4067342" y="4467697"/>
          <a:ext cx="2931026" cy="1975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387D24C-21A8-5324-AD4B-F328CE8A2B36}"/>
              </a:ext>
            </a:extLst>
          </p:cNvPr>
          <p:cNvSpPr/>
          <p:nvPr/>
        </p:nvSpPr>
        <p:spPr>
          <a:xfrm>
            <a:off x="6988006" y="4467696"/>
            <a:ext cx="859590" cy="609629"/>
          </a:xfrm>
          <a:prstGeom prst="roundRect">
            <a:avLst/>
          </a:prstGeom>
          <a:solidFill>
            <a:prstClr val="black">
              <a:lumMod val="75000"/>
              <a:lumOff val="25000"/>
            </a:prst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spcFirstLastPara="0" vert="horz" wrap="square" lIns="57150" tIns="57150" rIns="57150" bIns="57150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500" dirty="0">
                <a:solidFill>
                  <a:prstClr val="white"/>
                </a:solidFill>
                <a:latin typeface="Calibri" panose="020F0502020204030204"/>
              </a:rPr>
              <a:t>Part A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D10D452-70C6-DABE-8B57-132C31F9DFBB}"/>
              </a:ext>
            </a:extLst>
          </p:cNvPr>
          <p:cNvSpPr/>
          <p:nvPr/>
        </p:nvSpPr>
        <p:spPr>
          <a:xfrm>
            <a:off x="7940506" y="4467696"/>
            <a:ext cx="859590" cy="6096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B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6EE5354-7C5A-9F3D-D9DD-736F0B648B58}"/>
              </a:ext>
            </a:extLst>
          </p:cNvPr>
          <p:cNvSpPr/>
          <p:nvPr/>
        </p:nvSpPr>
        <p:spPr>
          <a:xfrm>
            <a:off x="8893006" y="4467695"/>
            <a:ext cx="859590" cy="6096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C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803968C5-DA20-084C-AF40-D9668697D153}"/>
              </a:ext>
            </a:extLst>
          </p:cNvPr>
          <p:cNvSpPr/>
          <p:nvPr/>
        </p:nvSpPr>
        <p:spPr>
          <a:xfrm>
            <a:off x="7261058" y="5151994"/>
            <a:ext cx="342900" cy="1028700"/>
          </a:xfrm>
          <a:prstGeom prst="downArrow">
            <a:avLst/>
          </a:prstGeom>
          <a:solidFill>
            <a:prstClr val="black">
              <a:lumMod val="50000"/>
              <a:lumOff val="50000"/>
            </a:prst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2BBE3398-895D-7B14-A7C8-A6005BD09F92}"/>
              </a:ext>
            </a:extLst>
          </p:cNvPr>
          <p:cNvSpPr/>
          <p:nvPr/>
        </p:nvSpPr>
        <p:spPr>
          <a:xfrm>
            <a:off x="8198851" y="5151994"/>
            <a:ext cx="342900" cy="1028700"/>
          </a:xfrm>
          <a:prstGeom prst="downArrow">
            <a:avLst/>
          </a:prstGeom>
          <a:solidFill>
            <a:srgbClr val="4472C4">
              <a:tint val="5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0640943-EB7A-0C38-2C20-7EF085DB6423}"/>
              </a:ext>
            </a:extLst>
          </p:cNvPr>
          <p:cNvSpPr/>
          <p:nvPr/>
        </p:nvSpPr>
        <p:spPr>
          <a:xfrm>
            <a:off x="9151351" y="5151994"/>
            <a:ext cx="342900" cy="1028700"/>
          </a:xfrm>
          <a:prstGeom prst="downArrow">
            <a:avLst/>
          </a:prstGeom>
          <a:solidFill>
            <a:srgbClr val="4472C4">
              <a:tint val="5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C4F489-5C7C-8F20-C893-DE8B253B450A}"/>
              </a:ext>
            </a:extLst>
          </p:cNvPr>
          <p:cNvGrpSpPr/>
          <p:nvPr/>
        </p:nvGrpSpPr>
        <p:grpSpPr>
          <a:xfrm>
            <a:off x="7261058" y="6255363"/>
            <a:ext cx="2233193" cy="277784"/>
            <a:chOff x="1435828" y="1362618"/>
            <a:chExt cx="859283" cy="60147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8AA82A02-E30B-868D-1B0D-7B6C704AC1EA}"/>
                </a:ext>
              </a:extLst>
            </p:cNvPr>
            <p:cNvSpPr/>
            <p:nvPr/>
          </p:nvSpPr>
          <p:spPr>
            <a:xfrm>
              <a:off x="1435828" y="1362618"/>
              <a:ext cx="859283" cy="601470"/>
            </a:xfrm>
            <a:prstGeom prst="roundRect">
              <a:avLst>
                <a:gd name="adj" fmla="val 16670"/>
              </a:avLst>
            </a:prstGeom>
            <a:solidFill>
              <a:srgbClr val="00B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5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" name="Rectangle: Rounded Corners 4">
              <a:extLst>
                <a:ext uri="{FF2B5EF4-FFF2-40B4-BE49-F238E27FC236}">
                  <a16:creationId xmlns:a16="http://schemas.microsoft.com/office/drawing/2014/main" id="{82949461-3F14-489B-EF59-09ED420E383C}"/>
                </a:ext>
              </a:extLst>
            </p:cNvPr>
            <p:cNvSpPr txBox="1"/>
            <p:nvPr/>
          </p:nvSpPr>
          <p:spPr>
            <a:xfrm>
              <a:off x="1465195" y="1391985"/>
              <a:ext cx="800549" cy="542736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57150" tIns="57150" rIns="57150" bIns="57150" numCol="1" spcCol="1270" anchor="ctr" anchorCtr="0">
              <a:noAutofit/>
            </a:bodyPr>
            <a:lstStyle>
              <a:lvl1pPr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500">
                  <a:solidFill>
                    <a:prstClr val="white"/>
                  </a:solidFill>
                  <a:latin typeface="Calibri" panose="020F0502020204030204"/>
                </a:defRPr>
              </a:lvl1pPr>
            </a:lstStyle>
            <a:p>
              <a:r>
                <a:rPr lang="en-US" dirty="0"/>
                <a:t>Done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2859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5AC385-3733-89EB-6A2E-FB34C6CE0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Online Entry capability can offer opportunities in the future:</a:t>
            </a:r>
          </a:p>
          <a:p>
            <a:pPr lvl="1"/>
            <a:r>
              <a:rPr lang="en-US" dirty="0"/>
              <a:t>Add/Delete/Revise fields and parameters (and definitions!)</a:t>
            </a:r>
          </a:p>
          <a:p>
            <a:pPr lvl="1"/>
            <a:r>
              <a:rPr lang="en-US" dirty="0"/>
              <a:t>Cross-checks to promote consistency and detect errors</a:t>
            </a:r>
          </a:p>
          <a:p>
            <a:pPr lvl="1"/>
            <a:r>
              <a:rPr lang="en-US" dirty="0"/>
              <a:t>New validations to improve data quality</a:t>
            </a:r>
          </a:p>
          <a:p>
            <a:pPr lvl="1"/>
            <a:r>
              <a:rPr lang="en-US" dirty="0"/>
              <a:t>Update or create new standard selections</a:t>
            </a:r>
          </a:p>
          <a:p>
            <a:pPr lvl="1"/>
            <a:r>
              <a:rPr lang="en-US" dirty="0"/>
              <a:t>Align priority data collection with needs of community</a:t>
            </a:r>
          </a:p>
          <a:p>
            <a:endParaRPr lang="en-US" dirty="0"/>
          </a:p>
          <a:p>
            <a:r>
              <a:rPr lang="en-US" dirty="0"/>
              <a:t>Got “the” parameter(s) we need to collect? (Engineer Shoe Size?!)</a:t>
            </a:r>
          </a:p>
          <a:p>
            <a:r>
              <a:rPr lang="en-US" dirty="0"/>
              <a:t>Want to improve the existing parameters?</a:t>
            </a:r>
          </a:p>
          <a:p>
            <a:r>
              <a:rPr lang="en-US" dirty="0"/>
              <a:t>Got some data we need to collect? (no ash &amp; trash please!)</a:t>
            </a:r>
          </a:p>
          <a:p>
            <a:r>
              <a:rPr lang="en-US" dirty="0"/>
              <a:t>Contact Us: </a:t>
            </a:r>
            <a:r>
              <a:rPr lang="en-US" dirty="0">
                <a:hlinkClick r:id="rId2"/>
              </a:rPr>
              <a:t>HQ-ONCESUPPORT@MAIL.NASA.GOV</a:t>
            </a:r>
            <a:r>
              <a:rPr lang="en-US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FBEA24-BD6C-FCBF-8EA8-24148615B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2894576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41046-E4FF-D6B3-30FC-5196A948F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239" y="1222592"/>
            <a:ext cx="11047445" cy="5029285"/>
          </a:xfrm>
        </p:spPr>
        <p:txBody>
          <a:bodyPr>
            <a:normAutofit/>
          </a:bodyPr>
          <a:lstStyle/>
          <a:p>
            <a:r>
              <a:rPr lang="en-US" dirty="0"/>
              <a:t>CADRe Online Entry capability is operational</a:t>
            </a:r>
          </a:p>
          <a:p>
            <a:pPr lvl="1"/>
            <a:r>
              <a:rPr lang="en-US" dirty="0"/>
              <a:t>Government and Contractor users have completed 16 CADRe’s</a:t>
            </a:r>
          </a:p>
          <a:p>
            <a:r>
              <a:rPr lang="en-US" dirty="0"/>
              <a:t>Online Entry can reduce time and effort for CADRe data collection</a:t>
            </a:r>
          </a:p>
          <a:p>
            <a:pPr lvl="1"/>
            <a:r>
              <a:rPr lang="en-US" dirty="0"/>
              <a:t>Streamlined approach with focus on high priority data</a:t>
            </a:r>
          </a:p>
          <a:p>
            <a:pPr lvl="1"/>
            <a:r>
              <a:rPr lang="en-US" dirty="0"/>
              <a:t>Easy data entry with field definitions, drop-downs, and copy/paste</a:t>
            </a:r>
          </a:p>
          <a:p>
            <a:pPr lvl="1"/>
            <a:r>
              <a:rPr lang="en-US" dirty="0"/>
              <a:t>Modern approach to data collection with automatic data transfers</a:t>
            </a:r>
          </a:p>
          <a:p>
            <a:r>
              <a:rPr lang="en-US" dirty="0"/>
              <a:t>Data quality improvements</a:t>
            </a:r>
          </a:p>
          <a:p>
            <a:pPr lvl="1"/>
            <a:r>
              <a:rPr lang="en-US" dirty="0"/>
              <a:t>Automatic data validation with error highlights   </a:t>
            </a:r>
          </a:p>
          <a:p>
            <a:pPr lvl="1"/>
            <a:r>
              <a:rPr lang="en-US" dirty="0"/>
              <a:t>Data integrity and consistency improvements</a:t>
            </a:r>
          </a:p>
          <a:p>
            <a:r>
              <a:rPr lang="en-US" dirty="0"/>
              <a:t>Progress Dashboards for oversight/insight</a:t>
            </a:r>
          </a:p>
          <a:p>
            <a:pPr lvl="1"/>
            <a:r>
              <a:rPr lang="en-US" dirty="0"/>
              <a:t>Helps both Submitters, Teams Leads, and Administrators</a:t>
            </a:r>
          </a:p>
          <a:p>
            <a:r>
              <a:rPr lang="en-US" dirty="0"/>
              <a:t>OCFO &amp; SMD collaboration on CADRe &amp; ONCE</a:t>
            </a:r>
          </a:p>
          <a:p>
            <a:pPr lvl="1"/>
            <a:r>
              <a:rPr lang="en-US" dirty="0"/>
              <a:t>Thank you SMD!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E75E16-1287-B98D-94D6-C52C9C23D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785056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C973D-ABB7-3D9F-AB4C-B99E6D76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8A5E00-385F-4D55-F17A-2AA20DD0B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166" y="1118684"/>
            <a:ext cx="11047445" cy="161248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We are working to release an API for ONCE</a:t>
            </a:r>
          </a:p>
          <a:p>
            <a:pPr lvl="1"/>
            <a:r>
              <a:rPr lang="en-US" dirty="0"/>
              <a:t>This will support integration with AI/LLM</a:t>
            </a:r>
          </a:p>
          <a:p>
            <a:pPr lvl="1"/>
            <a:r>
              <a:rPr lang="en-US" dirty="0"/>
              <a:t>Data source for </a:t>
            </a:r>
            <a:r>
              <a:rPr lang="en-US" dirty="0" err="1"/>
              <a:t>PowerBI</a:t>
            </a:r>
            <a:r>
              <a:rPr lang="en-US" dirty="0"/>
              <a:t>/Tableau/etc.</a:t>
            </a:r>
          </a:p>
          <a:p>
            <a:r>
              <a:rPr lang="en-US" dirty="0"/>
              <a:t>Online Entry helped with foundation</a:t>
            </a:r>
          </a:p>
          <a:p>
            <a:r>
              <a:rPr lang="en-US" dirty="0"/>
              <a:t>Stay tuned…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60DF42-764A-AA68-DBFD-4AD9E1C2F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Stinger – API/LLM/</a:t>
            </a:r>
            <a:r>
              <a:rPr lang="en-US" dirty="0" err="1"/>
              <a:t>PowerBI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D238CA-4580-6246-A8D6-35D670177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4170" y="74040"/>
            <a:ext cx="1437683" cy="24947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0785E8-83F1-1130-9F8F-84C4431F9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373" y="2731167"/>
            <a:ext cx="6664443" cy="3686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EB13EF-11F9-532F-FB0C-29C8176D0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48" y="4357493"/>
            <a:ext cx="3170979" cy="2113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403C66-4DCF-59D7-E470-DD9A48773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328" y="2776103"/>
            <a:ext cx="3841487" cy="1297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F4DB5AA-42E6-B18F-C465-6349311412C9}"/>
              </a:ext>
            </a:extLst>
          </p:cNvPr>
          <p:cNvSpPr/>
          <p:nvPr/>
        </p:nvSpPr>
        <p:spPr>
          <a:xfrm>
            <a:off x="1190494" y="3164304"/>
            <a:ext cx="957144" cy="9097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179521A2-DE83-1B11-AF90-3CB08C177A18}"/>
              </a:ext>
            </a:extLst>
          </p:cNvPr>
          <p:cNvSpPr/>
          <p:nvPr/>
        </p:nvSpPr>
        <p:spPr>
          <a:xfrm>
            <a:off x="1572499" y="4159256"/>
            <a:ext cx="193134" cy="17050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1DBB2FAB-821A-4AE1-A0BF-C059DDD914FF}"/>
              </a:ext>
            </a:extLst>
          </p:cNvPr>
          <p:cNvSpPr/>
          <p:nvPr/>
        </p:nvSpPr>
        <p:spPr>
          <a:xfrm rot="16200000">
            <a:off x="4222793" y="5511770"/>
            <a:ext cx="193134" cy="62559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AA03FF7-625B-CFE0-B2BA-C895BC80C4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0373" y="2715465"/>
            <a:ext cx="6687390" cy="368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3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E5BACB-6B93-009F-E07D-F3596418E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6053" y="1275348"/>
            <a:ext cx="2177715" cy="49016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Model made as example </a:t>
            </a:r>
            <a:r>
              <a:rPr lang="en-US" dirty="0" err="1"/>
              <a:t>PowerBI</a:t>
            </a:r>
            <a:r>
              <a:rPr lang="en-US" dirty="0"/>
              <a:t> Adventure</a:t>
            </a:r>
          </a:p>
          <a:p>
            <a:r>
              <a:rPr lang="en-US" dirty="0"/>
              <a:t>Linear and Log Linear Regression</a:t>
            </a:r>
          </a:p>
          <a:p>
            <a:r>
              <a:rPr lang="en-US" dirty="0"/>
              <a:t>Live filters, data, results</a:t>
            </a:r>
          </a:p>
          <a:p>
            <a:r>
              <a:rPr lang="en-US" dirty="0"/>
              <a:t>User Input Estimates</a:t>
            </a:r>
          </a:p>
          <a:p>
            <a:r>
              <a:rPr lang="en-US" dirty="0"/>
              <a:t>Publish to Web, Teams, </a:t>
            </a:r>
            <a:r>
              <a:rPr lang="en-US" dirty="0" err="1"/>
              <a:t>Sharepoint</a:t>
            </a:r>
            <a:r>
              <a:rPr lang="en-US" dirty="0"/>
              <a:t>, etc.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F2C1F4-6E59-DE55-E98A-0B3A10C8E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 = Choose Your Own Adventure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E8328C-FE53-033D-4545-60E4E13FD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02" y="1175026"/>
            <a:ext cx="9532465" cy="5216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255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F06C077-5FC4-960B-2B3C-D6146C4FE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166" y="1157513"/>
            <a:ext cx="11047445" cy="1902512"/>
          </a:xfrm>
        </p:spPr>
        <p:txBody>
          <a:bodyPr/>
          <a:lstStyle/>
          <a:p>
            <a:r>
              <a:rPr lang="en-US" dirty="0"/>
              <a:t>API can work with AI/LLM (multiple options)</a:t>
            </a:r>
          </a:p>
          <a:p>
            <a:r>
              <a:rPr lang="en-US" dirty="0"/>
              <a:t>Natural language requests, analysis, integrations, charts, images, agents, etc.</a:t>
            </a:r>
          </a:p>
          <a:p>
            <a:r>
              <a:rPr lang="en-US" dirty="0"/>
              <a:t>Security and permissions enforcement included</a:t>
            </a:r>
          </a:p>
          <a:p>
            <a:r>
              <a:rPr lang="en-US" dirty="0"/>
              <a:t>ONCE team focus now is the Parameterized API to enable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200871-671C-34BA-7E90-290BF4B8D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 &amp; AI/LLM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F33247-F068-7EE9-2772-447CB968C6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698853"/>
              </p:ext>
            </p:extLst>
          </p:nvPr>
        </p:nvGraphicFramePr>
        <p:xfrm>
          <a:off x="4339133" y="3196620"/>
          <a:ext cx="7413954" cy="3278021"/>
        </p:xfrm>
        <a:graphic>
          <a:graphicData uri="http://schemas.openxmlformats.org/drawingml/2006/table">
            <a:tbl>
              <a:tblPr/>
              <a:tblGrid>
                <a:gridCol w="2471318">
                  <a:extLst>
                    <a:ext uri="{9D8B030D-6E8A-4147-A177-3AD203B41FA5}">
                      <a16:colId xmlns:a16="http://schemas.microsoft.com/office/drawing/2014/main" val="3132555990"/>
                    </a:ext>
                  </a:extLst>
                </a:gridCol>
                <a:gridCol w="2471318">
                  <a:extLst>
                    <a:ext uri="{9D8B030D-6E8A-4147-A177-3AD203B41FA5}">
                      <a16:colId xmlns:a16="http://schemas.microsoft.com/office/drawing/2014/main" val="329829880"/>
                    </a:ext>
                  </a:extLst>
                </a:gridCol>
                <a:gridCol w="2471318">
                  <a:extLst>
                    <a:ext uri="{9D8B030D-6E8A-4147-A177-3AD203B41FA5}">
                      <a16:colId xmlns:a16="http://schemas.microsoft.com/office/drawing/2014/main" val="1315032993"/>
                    </a:ext>
                  </a:extLst>
                </a:gridCol>
              </a:tblGrid>
              <a:tr h="446131">
                <a:tc>
                  <a:txBody>
                    <a:bodyPr/>
                    <a:lstStyle/>
                    <a:p>
                      <a:pPr indent="0" algn="l" fontAlgn="b">
                        <a:buNone/>
                      </a:pP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Inter"/>
                        </a:rPr>
                        <a:t>Feature</a:t>
                      </a:r>
                    </a:p>
                  </a:txBody>
                  <a:tcPr anchor="b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b">
                        <a:buNone/>
                      </a:pP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Inter"/>
                        </a:rPr>
                        <a:t>Approach A (APIs/Tools)</a:t>
                      </a:r>
                    </a:p>
                  </a:txBody>
                  <a:tcPr anchor="b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b">
                        <a:buNone/>
                      </a:pPr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Inter"/>
                        </a:rPr>
                        <a:t>Approach B (Text-to-SQL)</a:t>
                      </a:r>
                    </a:p>
                  </a:txBody>
                  <a:tcPr anchor="b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42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002685"/>
                  </a:ext>
                </a:extLst>
              </a:tr>
              <a:tr h="637330">
                <a:tc>
                  <a:txBody>
                    <a:bodyPr/>
                    <a:lstStyle/>
                    <a:p>
                      <a:pPr indent="0" algn="l" fontAlgn="base">
                        <a:buNone/>
                      </a:pP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Inter"/>
                        </a:rPr>
                        <a:t>Where is security enforced?</a:t>
                      </a:r>
                      <a:endParaRPr lang="en-US" sz="1400" b="0" i="0">
                        <a:solidFill>
                          <a:srgbClr val="ECECEC"/>
                        </a:solidFill>
                        <a:effectLst/>
                        <a:latin typeface="Inter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12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base">
                        <a:buNone/>
                      </a:pPr>
                      <a:r>
                        <a:rPr lang="en-US" sz="1400" b="0" i="0">
                          <a:solidFill>
                            <a:srgbClr val="ECECEC"/>
                          </a:solidFill>
                          <a:effectLst/>
                          <a:latin typeface="Inter"/>
                        </a:rPr>
                        <a:t>In your backend application code.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12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base">
                        <a:buNone/>
                      </a:pPr>
                      <a:r>
                        <a:rPr lang="en-US" sz="1400" b="0" i="0">
                          <a:solidFill>
                            <a:srgbClr val="ECECEC"/>
                          </a:solidFill>
                          <a:effectLst/>
                          <a:latin typeface="Inter"/>
                        </a:rPr>
                        <a:t>Inside SQL Server via Row-Level Security (RLS).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1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324320"/>
                  </a:ext>
                </a:extLst>
              </a:tr>
              <a:tr h="637330">
                <a:tc>
                  <a:txBody>
                    <a:bodyPr/>
                    <a:lstStyle/>
                    <a:p>
                      <a:pPr indent="0" algn="l" fontAlgn="base">
                        <a:buNone/>
                      </a:pPr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Inter"/>
                        </a:rPr>
                        <a:t>How does it filter data?</a:t>
                      </a:r>
                      <a:endParaRPr lang="en-US" sz="1400" b="0" i="0" dirty="0">
                        <a:solidFill>
                          <a:srgbClr val="ECECEC"/>
                        </a:solidFill>
                        <a:effectLst/>
                        <a:latin typeface="Inter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12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base">
                        <a:buNone/>
                      </a:pPr>
                      <a:r>
                        <a:rPr lang="en-US" sz="1400" b="0" i="0">
                          <a:solidFill>
                            <a:srgbClr val="ECECEC"/>
                          </a:solidFill>
                          <a:effectLst/>
                          <a:latin typeface="Inter"/>
                        </a:rPr>
                        <a:t>Backend injects the User ID into the query parameters.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12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ECECEC"/>
                          </a:solidFill>
                          <a:effectLst/>
                          <a:latin typeface="Inter"/>
                        </a:rPr>
                        <a:t>App sets a DB Session Context; DB filters the rows automatically.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1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752429"/>
                  </a:ext>
                </a:extLst>
              </a:tr>
              <a:tr h="637330">
                <a:tc>
                  <a:txBody>
                    <a:bodyPr/>
                    <a:lstStyle/>
                    <a:p>
                      <a:pPr indent="0" algn="l" fontAlgn="base">
                        <a:buNone/>
                      </a:pP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Inter"/>
                        </a:rPr>
                        <a:t>Risk of Prompt Injection?</a:t>
                      </a:r>
                      <a:endParaRPr lang="en-US" sz="1400" b="0" i="0">
                        <a:solidFill>
                          <a:srgbClr val="ECECEC"/>
                        </a:solidFill>
                        <a:effectLst/>
                        <a:latin typeface="Inter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12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base">
                        <a:buNone/>
                      </a:pPr>
                      <a:r>
                        <a:rPr lang="en-US" sz="1400" b="0" i="0">
                          <a:solidFill>
                            <a:srgbClr val="ECECEC"/>
                          </a:solidFill>
                          <a:effectLst/>
                          <a:latin typeface="Inter"/>
                        </a:rPr>
                        <a:t>Zero. AI cannot alter the hardcoded backend logic.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12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base">
                        <a:buNone/>
                      </a:pPr>
                      <a:r>
                        <a:rPr lang="en-US" sz="1400" b="0" i="0">
                          <a:solidFill>
                            <a:srgbClr val="ECECEC"/>
                          </a:solidFill>
                          <a:effectLst/>
                          <a:latin typeface="Inter"/>
                        </a:rPr>
                        <a:t>Zero (if RLS is configured correctly). DB Engine overrides AI requests.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1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689601"/>
                  </a:ext>
                </a:extLst>
              </a:tr>
              <a:tr h="637330">
                <a:tc>
                  <a:txBody>
                    <a:bodyPr/>
                    <a:lstStyle/>
                    <a:p>
                      <a:pPr indent="0" algn="l" fontAlgn="base">
                        <a:buNone/>
                      </a:pP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Inter"/>
                        </a:rPr>
                        <a:t>Development Effort</a:t>
                      </a:r>
                      <a:endParaRPr lang="en-US" sz="1400" b="0" i="0">
                        <a:solidFill>
                          <a:srgbClr val="ECECEC"/>
                        </a:solidFill>
                        <a:effectLst/>
                        <a:latin typeface="Inter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12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base">
                        <a:buNone/>
                      </a:pPr>
                      <a:r>
                        <a:rPr lang="en-US" sz="1400" b="0" i="0">
                          <a:solidFill>
                            <a:srgbClr val="ECECEC"/>
                          </a:solidFill>
                          <a:effectLst/>
                          <a:latin typeface="Inter"/>
                        </a:rPr>
                        <a:t>Easy. Standard web development practices.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12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ECECEC"/>
                          </a:solidFill>
                          <a:effectLst/>
                          <a:latin typeface="Inter"/>
                        </a:rPr>
                        <a:t>Harder. Requires a DBA to correctly configure RLS policies on tables.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1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304140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9A953C82-9E47-BAE8-0DC8-5C3FFA7C2EE4}"/>
              </a:ext>
            </a:extLst>
          </p:cNvPr>
          <p:cNvSpPr/>
          <p:nvPr/>
        </p:nvSpPr>
        <p:spPr>
          <a:xfrm>
            <a:off x="6327648" y="3060025"/>
            <a:ext cx="2962656" cy="363338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A4E03A2-1991-3504-3E7E-FD31FCA465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364956"/>
              </p:ext>
            </p:extLst>
          </p:nvPr>
        </p:nvGraphicFramePr>
        <p:xfrm>
          <a:off x="275133" y="3797976"/>
          <a:ext cx="372620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104">
                  <a:extLst>
                    <a:ext uri="{9D8B030D-6E8A-4147-A177-3AD203B41FA5}">
                      <a16:colId xmlns:a16="http://schemas.microsoft.com/office/drawing/2014/main" val="16554039"/>
                    </a:ext>
                  </a:extLst>
                </a:gridCol>
                <a:gridCol w="1863104">
                  <a:extLst>
                    <a:ext uri="{9D8B030D-6E8A-4147-A177-3AD203B41FA5}">
                      <a16:colId xmlns:a16="http://schemas.microsoft.com/office/drawing/2014/main" val="4243819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SQL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AI/LLM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77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Specific Functions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94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Read 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16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Via Function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63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18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DROP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HELL NO!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022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973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F558CE-2389-4F95-5D16-9370E5BD5249}"/>
              </a:ext>
            </a:extLst>
          </p:cNvPr>
          <p:cNvSpPr txBox="1"/>
          <p:nvPr/>
        </p:nvSpPr>
        <p:spPr>
          <a:xfrm>
            <a:off x="2424953" y="1801906"/>
            <a:ext cx="73420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827238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CFD7F-7753-806F-C3F4-773FE1E29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ONCE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6B68F-32F4-49DB-38DE-7BEFFB455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Contact Us: </a:t>
            </a:r>
          </a:p>
          <a:p>
            <a:pPr lvl="1"/>
            <a:r>
              <a:rPr lang="en-US" dirty="0">
                <a:hlinkClick r:id="rId2"/>
              </a:rPr>
              <a:t>HQ-ONCESUPPORT@MAIL.NASA.GOV</a:t>
            </a:r>
            <a:r>
              <a:rPr lang="en-US" dirty="0"/>
              <a:t> </a:t>
            </a:r>
          </a:p>
          <a:p>
            <a:r>
              <a:rPr lang="en-US" dirty="0"/>
              <a:t>Public Website:</a:t>
            </a:r>
          </a:p>
          <a:p>
            <a:pPr lvl="1"/>
            <a:r>
              <a:rPr lang="en-US" dirty="0">
                <a:hlinkClick r:id="rId3"/>
              </a:rPr>
              <a:t>https://www.nasa.gov/ocfo/ppc-corner/cadre-once-data-collection-and-database/</a:t>
            </a:r>
            <a:r>
              <a:rPr lang="en-US" dirty="0"/>
              <a:t> </a:t>
            </a:r>
          </a:p>
          <a:p>
            <a:r>
              <a:rPr lang="en-US" dirty="0"/>
              <a:t>How to get access:</a:t>
            </a:r>
          </a:p>
          <a:p>
            <a:pPr lvl="1"/>
            <a:r>
              <a:rPr lang="en-US" dirty="0">
                <a:hlinkClick r:id="rId4"/>
              </a:rPr>
              <a:t>ONCE Access Instructions</a:t>
            </a:r>
            <a:r>
              <a:rPr lang="en-US" dirty="0"/>
              <a:t> (as of January 2026)</a:t>
            </a:r>
          </a:p>
          <a:p>
            <a:r>
              <a:rPr lang="en-US" dirty="0"/>
              <a:t>Links to CADRe Waiver/Tailoring: </a:t>
            </a:r>
          </a:p>
          <a:p>
            <a:pPr lvl="1"/>
            <a:r>
              <a:rPr lang="en-US" dirty="0">
                <a:hlinkClick r:id="rId5"/>
              </a:rPr>
              <a:t>CADRe Waiver Memo</a:t>
            </a:r>
            <a:r>
              <a:rPr lang="en-US" dirty="0"/>
              <a:t> </a:t>
            </a:r>
          </a:p>
          <a:p>
            <a:pPr lvl="1"/>
            <a:r>
              <a:rPr lang="en-US" dirty="0">
                <a:hlinkClick r:id="rId6"/>
              </a:rPr>
              <a:t>Business Process Memo 24-01</a:t>
            </a: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843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CDF65-8448-1775-74A0-3EB6D496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CADRe Online Entry Capability - Documentation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5215A-4315-CD94-B11C-0D6CA3FE3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576" y="5865556"/>
            <a:ext cx="3393855" cy="7041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Fields have rollover definitions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EB7AB-F8D4-12BC-C891-9A15DB0B6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524" y="1408361"/>
            <a:ext cx="4435486" cy="4103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288B3F-C46F-93FD-687B-4BEF7BD59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76" y="3223179"/>
            <a:ext cx="3393855" cy="2535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F3A3D3-75A1-A84A-D552-A2A65793E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7103" y="1408361"/>
            <a:ext cx="3481943" cy="4010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EB22DB7-69F7-8C66-3FD9-384C5F860C35}"/>
              </a:ext>
            </a:extLst>
          </p:cNvPr>
          <p:cNvSpPr txBox="1">
            <a:spLocks/>
          </p:cNvSpPr>
          <p:nvPr/>
        </p:nvSpPr>
        <p:spPr>
          <a:xfrm>
            <a:off x="3789947" y="5665461"/>
            <a:ext cx="4379063" cy="988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Quick Start Guide PDF for Part B and Part C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49B3C58-3D73-934F-33EB-C4CE11947E3E}"/>
              </a:ext>
            </a:extLst>
          </p:cNvPr>
          <p:cNvSpPr txBox="1">
            <a:spLocks/>
          </p:cNvSpPr>
          <p:nvPr/>
        </p:nvSpPr>
        <p:spPr>
          <a:xfrm>
            <a:off x="8301789" y="5665461"/>
            <a:ext cx="3597257" cy="988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Detailed Instructions PDF for each interface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8B284D-BBE7-4A4E-2D74-FBC5A3897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72" y="907422"/>
            <a:ext cx="2276776" cy="1683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BA56443-853F-F4E1-4472-A6FCEAB82597}"/>
              </a:ext>
            </a:extLst>
          </p:cNvPr>
          <p:cNvSpPr txBox="1">
            <a:spLocks/>
          </p:cNvSpPr>
          <p:nvPr/>
        </p:nvSpPr>
        <p:spPr>
          <a:xfrm>
            <a:off x="535407" y="2591088"/>
            <a:ext cx="2462746" cy="51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Getting Started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9EE367-498D-E0C8-09E2-2CCC63BF37C3}"/>
              </a:ext>
            </a:extLst>
          </p:cNvPr>
          <p:cNvSpPr/>
          <p:nvPr/>
        </p:nvSpPr>
        <p:spPr>
          <a:xfrm>
            <a:off x="9763626" y="1267127"/>
            <a:ext cx="499310" cy="7705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201058A-2D60-7F74-C27A-534C67C97A60}"/>
              </a:ext>
            </a:extLst>
          </p:cNvPr>
          <p:cNvSpPr/>
          <p:nvPr/>
        </p:nvSpPr>
        <p:spPr>
          <a:xfrm>
            <a:off x="3302668" y="2037636"/>
            <a:ext cx="1389647" cy="2884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03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247613-AB16-12C8-CE11-FB5A63F57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043" y="1069029"/>
            <a:ext cx="11047445" cy="2160678"/>
          </a:xfrm>
        </p:spPr>
        <p:txBody>
          <a:bodyPr/>
          <a:lstStyle/>
          <a:p>
            <a:r>
              <a:rPr lang="en-US" dirty="0"/>
              <a:t>Two features for adding Comments &amp; Notes:</a:t>
            </a:r>
          </a:p>
          <a:p>
            <a:pPr lvl="1"/>
            <a:r>
              <a:rPr lang="en-US" b="1" dirty="0"/>
              <a:t>Comments Editor </a:t>
            </a:r>
            <a:r>
              <a:rPr lang="en-US" dirty="0"/>
              <a:t>= Ribbon button, spawns new window with document editor</a:t>
            </a:r>
          </a:p>
          <a:p>
            <a:pPr lvl="1"/>
            <a:r>
              <a:rPr lang="en-US" b="1" dirty="0"/>
              <a:t>Cell Level Comment </a:t>
            </a:r>
            <a:r>
              <a:rPr lang="en-US" dirty="0"/>
              <a:t>= Right Click on a cell, Add/Edit/Delete comment</a:t>
            </a:r>
          </a:p>
          <a:p>
            <a:r>
              <a:rPr lang="en-US" dirty="0"/>
              <a:t>Added benefit for users is these comments are saved to the DB</a:t>
            </a:r>
          </a:p>
          <a:p>
            <a:pPr lvl="1"/>
            <a:r>
              <a:rPr lang="en-US" dirty="0"/>
              <a:t>Available for export, report, etc.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B2DFD2-39D0-FC73-85F5-8507CE8AD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Comments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5B5D8B-740A-747A-ACAF-55A7B0901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48" y="3501957"/>
            <a:ext cx="5891917" cy="2932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88A489-9848-33EC-E05C-DFD2AEF0A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431" y="3429000"/>
            <a:ext cx="4285619" cy="3078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1AF0E0-CF3A-876D-F959-4F15802C7A3B}"/>
              </a:ext>
            </a:extLst>
          </p:cNvPr>
          <p:cNvSpPr txBox="1"/>
          <p:nvPr/>
        </p:nvSpPr>
        <p:spPr>
          <a:xfrm>
            <a:off x="1835727" y="3054417"/>
            <a:ext cx="2673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Comments Editor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7BEEC7-BD2B-28BA-11C7-09EFA634ACA0}"/>
              </a:ext>
            </a:extLst>
          </p:cNvPr>
          <p:cNvSpPr txBox="1"/>
          <p:nvPr/>
        </p:nvSpPr>
        <p:spPr>
          <a:xfrm>
            <a:off x="7950276" y="2987476"/>
            <a:ext cx="2673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Cell Comment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4D6E253-7C48-33CB-9C81-456293C8B849}"/>
              </a:ext>
            </a:extLst>
          </p:cNvPr>
          <p:cNvSpPr/>
          <p:nvPr/>
        </p:nvSpPr>
        <p:spPr>
          <a:xfrm>
            <a:off x="2033336" y="3516082"/>
            <a:ext cx="469231" cy="5566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67E60B1-C227-470A-2F09-18CA0B708653}"/>
              </a:ext>
            </a:extLst>
          </p:cNvPr>
          <p:cNvSpPr/>
          <p:nvPr/>
        </p:nvSpPr>
        <p:spPr>
          <a:xfrm>
            <a:off x="8783053" y="5310792"/>
            <a:ext cx="1967163" cy="6508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83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3bf1c7e7-47cc-4ca5-b7c2-6590668a66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221479A-EA7B-416E-A95D-BBA940CF8AD9}"/>
</file>

<file path=customXml/itemProps2.xml><?xml version="1.0" encoding="utf-8"?>
<ds:datastoreItem xmlns:ds="http://schemas.openxmlformats.org/officeDocument/2006/customXml" ds:itemID="{57ECFB05-48CC-4C5B-BDFA-DBF66EA120FC}"/>
</file>

<file path=customXml/itemProps3.xml><?xml version="1.0" encoding="utf-8"?>
<ds:datastoreItem xmlns:ds="http://schemas.openxmlformats.org/officeDocument/2006/customXml" ds:itemID="{095F3AC4-1900-4B8D-B338-1F02EC1BA06D}"/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41161</TotalTime>
  <Words>1922</Words>
  <Application>Microsoft Office PowerPoint</Application>
  <PresentationFormat>Widescreen</PresentationFormat>
  <Paragraphs>315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HelveticaNeueLT Std Med</vt:lpstr>
      <vt:lpstr>Inter</vt:lpstr>
      <vt:lpstr>Wingdings</vt:lpstr>
      <vt:lpstr>Office Theme</vt:lpstr>
      <vt:lpstr>PowerPoint Presentation</vt:lpstr>
      <vt:lpstr>Agenda</vt:lpstr>
      <vt:lpstr>Summary</vt:lpstr>
      <vt:lpstr>ONCE Numbers</vt:lpstr>
      <vt:lpstr>ONCE QA &amp; Other Activities</vt:lpstr>
      <vt:lpstr>CADRe Online Entry Capability Features</vt:lpstr>
      <vt:lpstr>Current Status</vt:lpstr>
      <vt:lpstr>User Home Screen</vt:lpstr>
      <vt:lpstr>Left Hand Nav Menu</vt:lpstr>
      <vt:lpstr>Part B Entry</vt:lpstr>
      <vt:lpstr>Part C Entry</vt:lpstr>
      <vt:lpstr>Dashboards (Progress &amp; Completeness)</vt:lpstr>
      <vt:lpstr>Process with Team Internal Review (Example)</vt:lpstr>
      <vt:lpstr>Online Entry Submit Process Overview</vt:lpstr>
      <vt:lpstr>CADRe Part A Narrative Document</vt:lpstr>
      <vt:lpstr>Future</vt:lpstr>
      <vt:lpstr>Conclusion</vt:lpstr>
      <vt:lpstr>Final Stinger – API/LLM/PowerBI</vt:lpstr>
      <vt:lpstr>API = Choose Your Own Adventure</vt:lpstr>
      <vt:lpstr>API &amp; AI/LLM</vt:lpstr>
      <vt:lpstr>PowerPoint Presentation</vt:lpstr>
      <vt:lpstr>ONCE Resources</vt:lpstr>
      <vt:lpstr>CADRe Online Entry Capability - Documentation</vt:lpstr>
      <vt:lpstr>Adding Comments &amp; Notes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Entry Capability for CADRe</dc:title>
  <dc:creator>Johnson, James Kyle (HQ-IN001)</dc:creator>
  <cp:lastModifiedBy>Johnson, James K (HQ-IN001)</cp:lastModifiedBy>
  <cp:revision>18</cp:revision>
  <dcterms:created xsi:type="dcterms:W3CDTF">2025-04-08T17:11:27Z</dcterms:created>
  <dcterms:modified xsi:type="dcterms:W3CDTF">2026-08-19T19:52:18Z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0x0101003E9F4D6A0D6D6F46833D1C63605DBB9B</vt:lpwstr>
  </property>
</Properties>
</file>