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91" r:id="rId5"/>
    <p:sldMasterId id="2147483650" r:id="rId6"/>
    <p:sldMasterId id="2147483762" r:id="rId7"/>
    <p:sldMasterId id="2147483756" r:id="rId8"/>
  </p:sldMasterIdLst>
  <p:notesMasterIdLst>
    <p:notesMasterId r:id="rId28"/>
  </p:notesMasterIdLst>
  <p:handoutMasterIdLst>
    <p:handoutMasterId r:id="rId29"/>
  </p:handoutMasterIdLst>
  <p:sldIdLst>
    <p:sldId id="25543" r:id="rId9"/>
    <p:sldId id="25589" r:id="rId10"/>
    <p:sldId id="25586" r:id="rId11"/>
    <p:sldId id="25549" r:id="rId12"/>
    <p:sldId id="25550" r:id="rId13"/>
    <p:sldId id="25556" r:id="rId14"/>
    <p:sldId id="25588" r:id="rId15"/>
    <p:sldId id="25644" r:id="rId16"/>
    <p:sldId id="25585" r:id="rId17"/>
    <p:sldId id="25582" r:id="rId18"/>
    <p:sldId id="25583" r:id="rId19"/>
    <p:sldId id="25604" r:id="rId20"/>
    <p:sldId id="25619" r:id="rId21"/>
    <p:sldId id="25610" r:id="rId22"/>
    <p:sldId id="25621" r:id="rId23"/>
    <p:sldId id="25623" r:id="rId24"/>
    <p:sldId id="25624" r:id="rId25"/>
    <p:sldId id="25643" r:id="rId26"/>
    <p:sldId id="2564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6" userDrawn="1">
          <p15:clr>
            <a:srgbClr val="A4A3A4"/>
          </p15:clr>
        </p15:guide>
        <p15:guide id="2" pos="3840" userDrawn="1">
          <p15:clr>
            <a:srgbClr val="A4A3A4"/>
          </p15:clr>
        </p15:guide>
        <p15:guide id="3" orient="horz" pos="3360" userDrawn="1">
          <p15:clr>
            <a:srgbClr val="A4A3A4"/>
          </p15:clr>
        </p15:guide>
        <p15:guide id="4" orient="horz" pos="1536" userDrawn="1">
          <p15:clr>
            <a:srgbClr val="A4A3A4"/>
          </p15:clr>
        </p15:guide>
        <p15:guide id="5" orient="horz" pos="1944" userDrawn="1">
          <p15:clr>
            <a:srgbClr val="A4A3A4"/>
          </p15:clr>
        </p15:guide>
        <p15:guide id="6" pos="4560" userDrawn="1">
          <p15:clr>
            <a:srgbClr val="A4A3A4"/>
          </p15:clr>
        </p15:guide>
        <p15:guide id="7" pos="5136" userDrawn="1">
          <p15:clr>
            <a:srgbClr val="A4A3A4"/>
          </p15:clr>
        </p15:guide>
        <p15:guide id="8" orient="horz" pos="408" userDrawn="1">
          <p15:clr>
            <a:srgbClr val="A4A3A4"/>
          </p15:clr>
        </p15:guide>
        <p15:guide id="9" pos="1800" userDrawn="1">
          <p15:clr>
            <a:srgbClr val="A4A3A4"/>
          </p15:clr>
        </p15:guide>
        <p15:guide id="10" pos="4296" userDrawn="1">
          <p15:clr>
            <a:srgbClr val="A4A3A4"/>
          </p15:clr>
        </p15:guide>
        <p15:guide id="11" pos="3600" userDrawn="1">
          <p15:clr>
            <a:srgbClr val="A4A3A4"/>
          </p15:clr>
        </p15:guide>
        <p15:guide id="12" pos="2856" userDrawn="1">
          <p15:clr>
            <a:srgbClr val="A4A3A4"/>
          </p15:clr>
        </p15:guide>
        <p15:guide id="13" pos="343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020328-0798-13EC-AA90-8937BD8A5EF3}" name="Megan L Miller" initials="MLM" userId="S::E30029@aero.org::da8e627f-ca8f-4398-b97a-f4ddc5fe073a" providerId="AD"/>
  <p188:author id="{0BAAA68F-FB8E-DA5F-A8BB-AA61DF2C7329}" name="Kathryn O'connor" initials="KO" userId="S::E33685@aero.org::602d01d6-ce95-4704-9a2b-e0883de0545a" providerId="AD"/>
  <p188:author id="{FB5255A7-6192-9713-A6F6-CA62E0E89979}" name="Henry Truc" initials="HT" userId="S::E32375@aero.org::921e07c8-1591-4379-9886-8d4c71469580" providerId="AD"/>
  <p188:author id="{2D00D6DB-575E-C276-AEE1-DDDDE3350A6A}" name="Jacob Sabol" initials="JS" userId="S::E32596@aero.org::d1d0dabd-dd42-4d38-b788-49067cae769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DBEF"/>
    <a:srgbClr val="2E008B"/>
    <a:srgbClr val="FFBFBF"/>
    <a:srgbClr val="BFEBD3"/>
    <a:srgbClr val="FFFF69"/>
    <a:srgbClr val="FFFFBF"/>
    <a:srgbClr val="E1E1A1"/>
    <a:srgbClr val="FFC0C0"/>
    <a:srgbClr val="BFEBFB"/>
    <a:srgbClr val="E1A1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07" autoAdjust="0"/>
  </p:normalViewPr>
  <p:slideViewPr>
    <p:cSldViewPr snapToGrid="0">
      <p:cViewPr varScale="1">
        <p:scale>
          <a:sx n="89" d="100"/>
          <a:sy n="89" d="100"/>
        </p:scale>
        <p:origin x="437" y="72"/>
      </p:cViewPr>
      <p:guideLst>
        <p:guide orient="horz" pos="2616"/>
        <p:guide pos="3840"/>
        <p:guide orient="horz" pos="3360"/>
        <p:guide orient="horz" pos="1536"/>
        <p:guide orient="horz" pos="1944"/>
        <p:guide pos="4560"/>
        <p:guide pos="5136"/>
        <p:guide orient="horz" pos="408"/>
        <p:guide pos="1800"/>
        <p:guide pos="4296"/>
        <p:guide pos="3600"/>
        <p:guide pos="2856"/>
        <p:guide pos="3432"/>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8" Type="http://schemas.openxmlformats.org/officeDocument/2006/relationships/slideMaster" Target="slideMasters/slideMaster4.xml"/><Relationship Id="rId3" Type="http://schemas.openxmlformats.org/officeDocument/2006/relationships/customXml" Target="../customXml/item3.xml"/><Relationship Id="rId21" Type="http://schemas.openxmlformats.org/officeDocument/2006/relationships/slide" Target="slides/slide13.xml"/><Relationship Id="rId34" Type="http://schemas.microsoft.com/office/2018/10/relationships/authors" Target="authors.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ableStyles" Target="tableStyles.xml"/><Relationship Id="rId29" Type="http://schemas.openxmlformats.org/officeDocument/2006/relationships/handoutMaster" Target="handoutMasters/handoutMaster1.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8B7B7C-E1E4-3C0E-3C54-EE86A2C1DF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2920672-7B11-B403-E09E-AF31F455A4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09390-641D-0B4E-8BD0-9B3A564EC473}" type="datetimeFigureOut">
              <a:rPr lang="en-US" smtClean="0"/>
              <a:t>8/19/2026</a:t>
            </a:fld>
            <a:endParaRPr lang="en-US"/>
          </a:p>
        </p:txBody>
      </p:sp>
      <p:sp>
        <p:nvSpPr>
          <p:cNvPr id="4" name="Footer Placeholder 3">
            <a:extLst>
              <a:ext uri="{FF2B5EF4-FFF2-40B4-BE49-F238E27FC236}">
                <a16:creationId xmlns:a16="http://schemas.microsoft.com/office/drawing/2014/main" id="{4C499660-B8D9-EAF8-AB1D-BF5769B748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A32F9C6-BBCB-3D92-801B-F7F640B3A47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42659C-B00F-B84D-ABE6-E157239CA29E}" type="slidenum">
              <a:rPr lang="en-US" smtClean="0"/>
              <a:t>‹#›</a:t>
            </a:fld>
            <a:endParaRPr lang="en-US"/>
          </a:p>
        </p:txBody>
      </p:sp>
    </p:spTree>
    <p:extLst>
      <p:ext uri="{BB962C8B-B14F-4D97-AF65-F5344CB8AC3E}">
        <p14:creationId xmlns:p14="http://schemas.microsoft.com/office/powerpoint/2010/main" val="22790050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42F181-613C-814E-851C-8CD4750E47F5}" type="datetimeFigureOut">
              <a:rPr lang="en-US" smtClean="0"/>
              <a:t>8/19/2026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6527E0-2CE9-BA4B-8B29-324954E3A242}" type="slidenum">
              <a:rPr lang="en-US" smtClean="0"/>
              <a:t>‹#›</a:t>
            </a:fld>
            <a:endParaRPr lang="en-US"/>
          </a:p>
        </p:txBody>
      </p:sp>
    </p:spTree>
    <p:extLst>
      <p:ext uri="{BB962C8B-B14F-4D97-AF65-F5344CB8AC3E}">
        <p14:creationId xmlns:p14="http://schemas.microsoft.com/office/powerpoint/2010/main" val="1080655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6527E0-2CE9-BA4B-8B29-324954E3A242}" type="slidenum">
              <a:rPr lang="en-US" smtClean="0"/>
              <a:t>3</a:t>
            </a:fld>
            <a:endParaRPr lang="en-US"/>
          </a:p>
        </p:txBody>
      </p:sp>
    </p:spTree>
    <p:extLst>
      <p:ext uri="{BB962C8B-B14F-4D97-AF65-F5344CB8AC3E}">
        <p14:creationId xmlns:p14="http://schemas.microsoft.com/office/powerpoint/2010/main" val="2622427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Baseline milestones to go – current milestones to go</a:t>
            </a:r>
          </a:p>
        </p:txBody>
      </p:sp>
      <p:sp>
        <p:nvSpPr>
          <p:cNvPr id="4" name="Slide Number Placeholder 3"/>
          <p:cNvSpPr>
            <a:spLocks noGrp="1"/>
          </p:cNvSpPr>
          <p:nvPr>
            <p:ph type="sldNum" sz="quarter" idx="5"/>
          </p:nvPr>
        </p:nvSpPr>
        <p:spPr/>
        <p:txBody>
          <a:bodyPr/>
          <a:lstStyle/>
          <a:p>
            <a:fld id="{7E6527E0-2CE9-BA4B-8B29-324954E3A242}" type="slidenum">
              <a:rPr lang="en-US" smtClean="0"/>
              <a:t>4</a:t>
            </a:fld>
            <a:endParaRPr lang="en-US"/>
          </a:p>
        </p:txBody>
      </p:sp>
    </p:spTree>
    <p:extLst>
      <p:ext uri="{BB962C8B-B14F-4D97-AF65-F5344CB8AC3E}">
        <p14:creationId xmlns:p14="http://schemas.microsoft.com/office/powerpoint/2010/main" val="1862792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6527E0-2CE9-BA4B-8B29-324954E3A242}" type="slidenum">
              <a:rPr lang="en-US" smtClean="0"/>
              <a:t>6</a:t>
            </a:fld>
            <a:endParaRPr lang="en-US"/>
          </a:p>
        </p:txBody>
      </p:sp>
    </p:spTree>
    <p:extLst>
      <p:ext uri="{BB962C8B-B14F-4D97-AF65-F5344CB8AC3E}">
        <p14:creationId xmlns:p14="http://schemas.microsoft.com/office/powerpoint/2010/main" val="1581486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6527E0-2CE9-BA4B-8B29-324954E3A242}" type="slidenum">
              <a:rPr lang="en-US" smtClean="0"/>
              <a:t>9</a:t>
            </a:fld>
            <a:endParaRPr lang="en-US"/>
          </a:p>
        </p:txBody>
      </p:sp>
    </p:spTree>
    <p:extLst>
      <p:ext uri="{BB962C8B-B14F-4D97-AF65-F5344CB8AC3E}">
        <p14:creationId xmlns:p14="http://schemas.microsoft.com/office/powerpoint/2010/main" val="727726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6527E0-2CE9-BA4B-8B29-324954E3A242}" type="slidenum">
              <a:rPr lang="en-US" smtClean="0"/>
              <a:t>10</a:t>
            </a:fld>
            <a:endParaRPr lang="en-US"/>
          </a:p>
        </p:txBody>
      </p:sp>
    </p:spTree>
    <p:extLst>
      <p:ext uri="{BB962C8B-B14F-4D97-AF65-F5344CB8AC3E}">
        <p14:creationId xmlns:p14="http://schemas.microsoft.com/office/powerpoint/2010/main" val="977058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Basic_Master">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5" name="Content Placeholder 6"/>
          <p:cNvSpPr>
            <a:spLocks noGrp="1"/>
          </p:cNvSpPr>
          <p:nvPr>
            <p:ph sz="quarter" idx="15" hasCustomPrompt="1"/>
          </p:nvPr>
        </p:nvSpPr>
        <p:spPr>
          <a:xfrm>
            <a:off x="334533" y="1203264"/>
            <a:ext cx="11271681" cy="4798717"/>
          </a:xfrm>
          <a:prstGeom prst="rect">
            <a:avLst/>
          </a:prstGeom>
        </p:spPr>
        <p:txBody>
          <a:bodyPr vert="horz"/>
          <a:lstStyle>
            <a:lvl1pPr marL="231775" indent="-223838">
              <a:buSzPct val="130000"/>
              <a:tabLst/>
              <a:defRPr sz="1800" i="0"/>
            </a:lvl1pPr>
            <a:lvl2pPr marL="517525" indent="-227013">
              <a:defRPr sz="1600" i="0"/>
            </a:lvl2pPr>
            <a:lvl3pPr marL="800100" indent="-176213">
              <a:buSzPct val="125000"/>
              <a:defRPr sz="1600" i="0"/>
            </a:lvl3pPr>
            <a:lvl4pPr marL="1201738" indent="-228600">
              <a:defRPr sz="1600" i="0"/>
            </a:lvl4pPr>
            <a:lvl5pPr marL="1430338" indent="-176213">
              <a:buFont typeface="Arial"/>
              <a:buChar char="•"/>
              <a:defRPr sz="1600" i="0"/>
            </a:lvl5pPr>
          </a:lstStyle>
          <a:p>
            <a:r>
              <a:rPr lang="en-US"/>
              <a:t>Bullet 1 level—Bullet 130% size text—Black, 18-point Arial</a:t>
            </a:r>
          </a:p>
          <a:p>
            <a:pPr lvl="1"/>
            <a:r>
              <a:rPr lang="en-US"/>
              <a:t>Bullet 2 level—16-point Arial</a:t>
            </a:r>
          </a:p>
          <a:p>
            <a:pPr lvl="2"/>
            <a:r>
              <a:rPr lang="en-US"/>
              <a:t>Bullet 3 level—Bullet 125% size text—16-point Arial</a:t>
            </a:r>
          </a:p>
          <a:p>
            <a:pPr lvl="3"/>
            <a:r>
              <a:rPr lang="en-US"/>
              <a:t>Bullet 4 level—16-point Arial</a:t>
            </a:r>
          </a:p>
          <a:p>
            <a:pPr lvl="4"/>
            <a:r>
              <a:rPr lang="en-US"/>
              <a:t>Bullet 5 level—Bullet 100% size text—16-point Arial</a:t>
            </a:r>
          </a:p>
        </p:txBody>
      </p:sp>
    </p:spTree>
    <p:extLst>
      <p:ext uri="{BB962C8B-B14F-4D97-AF65-F5344CB8AC3E}">
        <p14:creationId xmlns:p14="http://schemas.microsoft.com/office/powerpoint/2010/main" val="1764311210"/>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Header_Blank">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Tree>
    <p:extLst>
      <p:ext uri="{BB962C8B-B14F-4D97-AF65-F5344CB8AC3E}">
        <p14:creationId xmlns:p14="http://schemas.microsoft.com/office/powerpoint/2010/main" val="1898701643"/>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Acronym Box">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5" name="Text Placeholder 3"/>
          <p:cNvSpPr>
            <a:spLocks noGrp="1"/>
          </p:cNvSpPr>
          <p:nvPr>
            <p:ph type="body" sz="quarter" idx="18" hasCustomPrompt="1"/>
          </p:nvPr>
        </p:nvSpPr>
        <p:spPr>
          <a:xfrm>
            <a:off x="304797" y="5653378"/>
            <a:ext cx="11271683" cy="470841"/>
          </a:xfrm>
          <a:prstGeom prst="rect">
            <a:avLst/>
          </a:prstGeom>
        </p:spPr>
        <p:txBody>
          <a:bodyPr vert="horz" numCol="4"/>
          <a:lstStyle>
            <a:lvl1pPr marL="0" marR="0" indent="0" algn="l" defTabSz="457200" rtl="0" eaLnBrk="1" fontAlgn="auto" latinLnBrk="0" hangingPunct="1">
              <a:lnSpc>
                <a:spcPts val="1100"/>
              </a:lnSpc>
              <a:spcBef>
                <a:spcPts val="0"/>
              </a:spcBef>
              <a:spcAft>
                <a:spcPts val="0"/>
              </a:spcAft>
              <a:buClrTx/>
              <a:buSzTx/>
              <a:buFont typeface="Arial"/>
              <a:buNone/>
              <a:tabLst>
                <a:tab pos="1825625" algn="l"/>
                <a:tab pos="3659188" algn="l"/>
                <a:tab pos="5484813" algn="l"/>
              </a:tabLst>
              <a:defRPr sz="800" b="1" i="0"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ACR1 = Acronym 1</a:t>
            </a:r>
            <a:br>
              <a:rPr lang="en-US"/>
            </a:br>
            <a:r>
              <a:rPr lang="en-US"/>
              <a:t>ACR2 = Acronym 2</a:t>
            </a:r>
            <a:br>
              <a:rPr lang="en-US"/>
            </a:br>
            <a:r>
              <a:rPr lang="en-US"/>
              <a:t>ACR3 = Acronym 3</a:t>
            </a:r>
            <a:br>
              <a:rPr lang="en-US"/>
            </a:br>
            <a:r>
              <a:rPr lang="en-US"/>
              <a:t>ACR4 = Acronym 4</a:t>
            </a:r>
            <a:br>
              <a:rPr lang="en-US"/>
            </a:br>
            <a:r>
              <a:rPr lang="en-US"/>
              <a:t>ACR5 = Acronym 5</a:t>
            </a:r>
            <a:br>
              <a:rPr lang="en-US"/>
            </a:br>
            <a:r>
              <a:rPr lang="en-US"/>
              <a:t>ACR6 = Acronym 6</a:t>
            </a:r>
            <a:br>
              <a:rPr lang="en-US"/>
            </a:br>
            <a:r>
              <a:rPr lang="en-US"/>
              <a:t>ACR7 = Acronym 7</a:t>
            </a:r>
            <a:br>
              <a:rPr lang="en-US"/>
            </a:br>
            <a:r>
              <a:rPr lang="en-US"/>
              <a:t>ACR8 = Acronym 8</a:t>
            </a:r>
          </a:p>
        </p:txBody>
      </p:sp>
      <p:sp>
        <p:nvSpPr>
          <p:cNvPr id="6" name="Content Placeholder 6"/>
          <p:cNvSpPr>
            <a:spLocks noGrp="1"/>
          </p:cNvSpPr>
          <p:nvPr>
            <p:ph sz="quarter" idx="15" hasCustomPrompt="1"/>
          </p:nvPr>
        </p:nvSpPr>
        <p:spPr>
          <a:xfrm>
            <a:off x="304800" y="1207638"/>
            <a:ext cx="11271681" cy="4381001"/>
          </a:xfrm>
          <a:prstGeom prst="rect">
            <a:avLst/>
          </a:prstGeom>
        </p:spPr>
        <p:txBody>
          <a:bodyPr vert="horz"/>
          <a:lstStyle>
            <a:lvl1pPr marL="231775" indent="-223838">
              <a:buSzPct val="130000"/>
              <a:tabLst/>
              <a:defRPr sz="180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a:t>This is a multipurpose box—use for text, tables, charts or video</a:t>
            </a:r>
          </a:p>
        </p:txBody>
      </p:sp>
    </p:spTree>
    <p:extLst>
      <p:ext uri="{BB962C8B-B14F-4D97-AF65-F5344CB8AC3E}">
        <p14:creationId xmlns:p14="http://schemas.microsoft.com/office/powerpoint/2010/main" val="581306915"/>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Left_Text_Pictur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7" name="Content Placeholder 6"/>
          <p:cNvSpPr>
            <a:spLocks noGrp="1"/>
          </p:cNvSpPr>
          <p:nvPr>
            <p:ph sz="quarter" idx="15" hasCustomPrompt="1"/>
          </p:nvPr>
        </p:nvSpPr>
        <p:spPr>
          <a:xfrm>
            <a:off x="304796" y="1225566"/>
            <a:ext cx="5501395" cy="4798717"/>
          </a:xfrm>
          <a:prstGeom prst="rect">
            <a:avLst/>
          </a:prstGeom>
        </p:spPr>
        <p:txBody>
          <a:bodyPr vert="horz"/>
          <a:lstStyle>
            <a:lvl1pPr marL="231775" indent="-223838">
              <a:buSzPct val="130000"/>
              <a:tabLst/>
              <a:defRPr sz="1800" i="0"/>
            </a:lvl1pPr>
            <a:lvl2pPr marL="517525" indent="-227013">
              <a:defRPr sz="1600" i="0"/>
            </a:lvl2pPr>
            <a:lvl3pPr marL="800100" indent="-176213">
              <a:buSzPct val="125000"/>
              <a:defRPr sz="1600" i="0"/>
            </a:lvl3pPr>
            <a:lvl4pPr marL="1201738" indent="-228600">
              <a:defRPr sz="1600" i="0"/>
            </a:lvl4pPr>
            <a:lvl5pPr marL="1430338" indent="-176213">
              <a:buFont typeface="Arial"/>
              <a:buChar char="•"/>
              <a:defRPr sz="1600" i="0"/>
            </a:lvl5pPr>
          </a:lstStyle>
          <a:p>
            <a:r>
              <a:rPr lang="en-US"/>
              <a:t>Bullet 1 level—Bullet 130% size text—Black, 18-point Arial</a:t>
            </a:r>
          </a:p>
          <a:p>
            <a:pPr lvl="1"/>
            <a:r>
              <a:rPr lang="en-US"/>
              <a:t>Bullet 2 level—16-point Arial</a:t>
            </a:r>
          </a:p>
          <a:p>
            <a:pPr lvl="2"/>
            <a:r>
              <a:rPr lang="en-US"/>
              <a:t>Bullet 3 level—Bullet 125% size text—16-point Arial</a:t>
            </a:r>
          </a:p>
          <a:p>
            <a:pPr lvl="3"/>
            <a:r>
              <a:rPr lang="en-US"/>
              <a:t>Bullet 4 level—16-point Arial </a:t>
            </a:r>
          </a:p>
          <a:p>
            <a:pPr lvl="4"/>
            <a:r>
              <a:rPr lang="en-US"/>
              <a:t>Bullet 5 level—Bullet 100% size text—16-point Arial</a:t>
            </a:r>
          </a:p>
        </p:txBody>
      </p:sp>
      <p:sp>
        <p:nvSpPr>
          <p:cNvPr id="9" name="Picture Placeholder 2"/>
          <p:cNvSpPr>
            <a:spLocks noGrp="1"/>
          </p:cNvSpPr>
          <p:nvPr>
            <p:ph type="pic" sz="quarter" idx="18" hasCustomPrompt="1"/>
          </p:nvPr>
        </p:nvSpPr>
        <p:spPr>
          <a:xfrm>
            <a:off x="6096001" y="1207637"/>
            <a:ext cx="5480479" cy="4798998"/>
          </a:xfrm>
          <a:prstGeom prst="rect">
            <a:avLst/>
          </a:prstGeom>
        </p:spPr>
        <p:txBody>
          <a:bodyPr/>
          <a:lstStyle>
            <a:lvl1pPr marL="0" indent="0">
              <a:buFontTx/>
              <a:buNone/>
              <a:defRPr sz="1800"/>
            </a:lvl1pPr>
          </a:lstStyle>
          <a:p>
            <a:r>
              <a:rPr lang="en-US"/>
              <a:t>Click Icon to Add Picture</a:t>
            </a:r>
          </a:p>
        </p:txBody>
      </p:sp>
    </p:spTree>
    <p:extLst>
      <p:ext uri="{BB962C8B-B14F-4D97-AF65-F5344CB8AC3E}">
        <p14:creationId xmlns:p14="http://schemas.microsoft.com/office/powerpoint/2010/main" val="397870511"/>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Right_Text_Pictur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10" name="Content Placeholder 6"/>
          <p:cNvSpPr>
            <a:spLocks noGrp="1"/>
          </p:cNvSpPr>
          <p:nvPr>
            <p:ph sz="quarter" idx="15" hasCustomPrompt="1"/>
          </p:nvPr>
        </p:nvSpPr>
        <p:spPr>
          <a:xfrm>
            <a:off x="6075084" y="1225566"/>
            <a:ext cx="5501395" cy="4798717"/>
          </a:xfrm>
          <a:prstGeom prst="rect">
            <a:avLst/>
          </a:prstGeom>
        </p:spPr>
        <p:txBody>
          <a:bodyPr vert="horz"/>
          <a:lstStyle>
            <a:lvl1pPr marL="231775" indent="-223838">
              <a:buSzPct val="130000"/>
              <a:tabLst/>
              <a:defRPr sz="1800" i="0"/>
            </a:lvl1pPr>
            <a:lvl2pPr marL="517525" indent="-227013">
              <a:defRPr sz="1600" i="0"/>
            </a:lvl2pPr>
            <a:lvl3pPr marL="800100" indent="-176213">
              <a:buSzPct val="125000"/>
              <a:defRPr sz="1600" i="0"/>
            </a:lvl3pPr>
            <a:lvl4pPr marL="1201738" indent="-228600">
              <a:defRPr sz="1600" i="0"/>
            </a:lvl4pPr>
            <a:lvl5pPr marL="1430338" indent="-176213">
              <a:buFont typeface="Arial"/>
              <a:buChar char="•"/>
              <a:defRPr sz="1600" i="0"/>
            </a:lvl5pPr>
          </a:lstStyle>
          <a:p>
            <a:r>
              <a:rPr lang="en-US"/>
              <a:t>Bullet 1 level—Bullet 130% size text—Black, 18-point Arial</a:t>
            </a:r>
          </a:p>
          <a:p>
            <a:pPr lvl="1"/>
            <a:r>
              <a:rPr lang="en-US"/>
              <a:t>Bullet 2 level—16-point Arial</a:t>
            </a:r>
          </a:p>
          <a:p>
            <a:pPr lvl="2"/>
            <a:r>
              <a:rPr lang="en-US"/>
              <a:t>Bullet 3 level—Bullet 125% size text—16-point Arial</a:t>
            </a:r>
          </a:p>
          <a:p>
            <a:pPr lvl="3"/>
            <a:r>
              <a:rPr lang="en-US"/>
              <a:t>Bullet 4 level—16-point Arial</a:t>
            </a:r>
          </a:p>
          <a:p>
            <a:pPr lvl="4"/>
            <a:r>
              <a:rPr lang="en-US"/>
              <a:t>Bullet 5 level—Bullet 100% size text—16-point Arial</a:t>
            </a:r>
          </a:p>
        </p:txBody>
      </p:sp>
      <p:sp>
        <p:nvSpPr>
          <p:cNvPr id="12" name="Picture Placeholder 2"/>
          <p:cNvSpPr>
            <a:spLocks noGrp="1"/>
          </p:cNvSpPr>
          <p:nvPr>
            <p:ph type="pic" sz="quarter" idx="18" hasCustomPrompt="1"/>
          </p:nvPr>
        </p:nvSpPr>
        <p:spPr>
          <a:xfrm>
            <a:off x="304798" y="1225424"/>
            <a:ext cx="5480479" cy="4798998"/>
          </a:xfrm>
          <a:prstGeom prst="rect">
            <a:avLst/>
          </a:prstGeom>
        </p:spPr>
        <p:txBody>
          <a:bodyPr/>
          <a:lstStyle>
            <a:lvl1pPr marL="0" indent="0">
              <a:buFontTx/>
              <a:buNone/>
              <a:defRPr sz="1800"/>
            </a:lvl1pPr>
          </a:lstStyle>
          <a:p>
            <a:r>
              <a:rPr lang="en-US"/>
              <a:t>Click Icon to Add Picture</a:t>
            </a:r>
          </a:p>
        </p:txBody>
      </p:sp>
    </p:spTree>
    <p:extLst>
      <p:ext uri="{BB962C8B-B14F-4D97-AF65-F5344CB8AC3E}">
        <p14:creationId xmlns:p14="http://schemas.microsoft.com/office/powerpoint/2010/main" val="506674898"/>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Quad_Char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cxnSp>
        <p:nvCxnSpPr>
          <p:cNvPr id="7" name="Straight Connector 6"/>
          <p:cNvCxnSpPr/>
          <p:nvPr userDrawn="1"/>
        </p:nvCxnSpPr>
        <p:spPr>
          <a:xfrm flipH="1">
            <a:off x="6102445" y="1205816"/>
            <a:ext cx="255" cy="4893307"/>
          </a:xfrm>
          <a:prstGeom prst="line">
            <a:avLst/>
          </a:prstGeom>
          <a:ln w="1270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304798" y="3641651"/>
            <a:ext cx="11497457" cy="6396"/>
          </a:xfrm>
          <a:prstGeom prst="line">
            <a:avLst/>
          </a:prstGeom>
          <a:ln w="1270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Text Placeholder 17"/>
          <p:cNvSpPr>
            <a:spLocks noGrp="1"/>
          </p:cNvSpPr>
          <p:nvPr>
            <p:ph type="body" sz="quarter" idx="15"/>
          </p:nvPr>
        </p:nvSpPr>
        <p:spPr>
          <a:xfrm>
            <a:off x="304798" y="1205815"/>
            <a:ext cx="5691268" cy="2366552"/>
          </a:xfrm>
          <a:prstGeom prst="rect">
            <a:avLst/>
          </a:prstGeom>
        </p:spPr>
        <p:txBody>
          <a:bodyPr vert="horz"/>
          <a:lstStyle>
            <a:lvl1pPr marL="119063" indent="-109538">
              <a:tabLst/>
              <a:defRPr sz="1400" i="0"/>
            </a:lvl1pPr>
            <a:lvl2pPr marL="339725" indent="-169863">
              <a:defRPr sz="1400" i="0"/>
            </a:lvl2pPr>
            <a:lvl3pPr marL="565150" indent="-112713">
              <a:defRPr sz="1400" i="0"/>
            </a:lvl3pPr>
            <a:lvl4pPr marL="862013" indent="-169863">
              <a:defRPr sz="1400" i="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7"/>
          <p:cNvSpPr>
            <a:spLocks noGrp="1"/>
          </p:cNvSpPr>
          <p:nvPr>
            <p:ph type="body" sz="quarter" idx="18"/>
          </p:nvPr>
        </p:nvSpPr>
        <p:spPr>
          <a:xfrm>
            <a:off x="6209078" y="1205815"/>
            <a:ext cx="5593177" cy="2366552"/>
          </a:xfrm>
          <a:prstGeom prst="rect">
            <a:avLst/>
          </a:prstGeom>
        </p:spPr>
        <p:txBody>
          <a:bodyPr vert="horz"/>
          <a:lstStyle>
            <a:lvl1pPr marL="119063" indent="-119063">
              <a:tabLst/>
              <a:defRPr sz="1400" i="0"/>
            </a:lvl1pPr>
            <a:lvl2pPr marL="339725" indent="-169863">
              <a:defRPr sz="1400" i="0"/>
            </a:lvl2pPr>
            <a:lvl3pPr marL="565150" indent="-112713">
              <a:defRPr sz="1400" i="0"/>
            </a:lvl3pPr>
            <a:lvl4pPr marL="862013" indent="-169863">
              <a:defRPr sz="1400" i="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Text Placeholder 17"/>
          <p:cNvSpPr>
            <a:spLocks noGrp="1"/>
          </p:cNvSpPr>
          <p:nvPr>
            <p:ph type="body" sz="quarter" idx="19"/>
          </p:nvPr>
        </p:nvSpPr>
        <p:spPr>
          <a:xfrm>
            <a:off x="304798" y="3693647"/>
            <a:ext cx="5691268" cy="2404751"/>
          </a:xfrm>
          <a:prstGeom prst="rect">
            <a:avLst/>
          </a:prstGeom>
        </p:spPr>
        <p:txBody>
          <a:bodyPr vert="horz"/>
          <a:lstStyle>
            <a:lvl1pPr marL="119063" indent="-119063">
              <a:tabLst/>
              <a:defRPr sz="1400" i="0"/>
            </a:lvl1pPr>
            <a:lvl2pPr marL="339725" indent="-169863">
              <a:defRPr sz="1400" i="0"/>
            </a:lvl2pPr>
            <a:lvl3pPr marL="565150" indent="-112713">
              <a:defRPr sz="1400" i="0"/>
            </a:lvl3pPr>
            <a:lvl4pPr marL="862013" indent="-169863">
              <a:defRPr sz="1400" i="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6" name="Text Placeholder 17"/>
          <p:cNvSpPr>
            <a:spLocks noGrp="1"/>
          </p:cNvSpPr>
          <p:nvPr>
            <p:ph type="body" sz="quarter" idx="20"/>
          </p:nvPr>
        </p:nvSpPr>
        <p:spPr>
          <a:xfrm>
            <a:off x="6209078" y="3693647"/>
            <a:ext cx="5593177" cy="2404751"/>
          </a:xfrm>
          <a:prstGeom prst="rect">
            <a:avLst/>
          </a:prstGeom>
        </p:spPr>
        <p:txBody>
          <a:bodyPr vert="horz"/>
          <a:lstStyle>
            <a:lvl1pPr marL="119063" indent="-109538">
              <a:tabLst/>
              <a:defRPr sz="1400" i="0"/>
            </a:lvl1pPr>
            <a:lvl2pPr marL="339725" indent="-169863">
              <a:defRPr sz="1400" i="0"/>
            </a:lvl2pPr>
            <a:lvl3pPr marL="565150" indent="-112713">
              <a:defRPr sz="1400" i="0"/>
            </a:lvl3pPr>
            <a:lvl4pPr marL="862013" indent="-169863">
              <a:defRPr sz="1400" i="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388660169"/>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mpare_Contras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cxnSp>
        <p:nvCxnSpPr>
          <p:cNvPr id="12" name="Straight Connector 11"/>
          <p:cNvCxnSpPr/>
          <p:nvPr userDrawn="1"/>
        </p:nvCxnSpPr>
        <p:spPr>
          <a:xfrm>
            <a:off x="6106341" y="3744347"/>
            <a:ext cx="0" cy="2345875"/>
          </a:xfrm>
          <a:prstGeom prst="line">
            <a:avLst/>
          </a:prstGeom>
          <a:ln w="1270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ext Placeholder 17"/>
          <p:cNvSpPr>
            <a:spLocks noGrp="1"/>
          </p:cNvSpPr>
          <p:nvPr>
            <p:ph type="body" sz="quarter" idx="15"/>
          </p:nvPr>
        </p:nvSpPr>
        <p:spPr>
          <a:xfrm>
            <a:off x="304799" y="1197639"/>
            <a:ext cx="11477472" cy="2366552"/>
          </a:xfrm>
          <a:prstGeom prst="rect">
            <a:avLst/>
          </a:prstGeom>
        </p:spPr>
        <p:txBody>
          <a:bodyPr vert="horz"/>
          <a:lstStyle>
            <a:lvl1pPr marL="119063" indent="-119063">
              <a:tabLst/>
              <a:defRPr sz="1600" i="0"/>
            </a:lvl1pPr>
            <a:lvl2pPr marL="339725" indent="-169863">
              <a:defRPr sz="1600"/>
            </a:lvl2pPr>
            <a:lvl3pPr marL="565150" indent="-112713">
              <a:defRPr sz="1600"/>
            </a:lvl3pPr>
            <a:lvl4pPr marL="862013" indent="-169863">
              <a:defRPr sz="1600"/>
            </a:lvl4pPr>
            <a:lvl5pPr>
              <a:defRPr sz="1600"/>
            </a:lvl5pPr>
          </a:lstStyle>
          <a:p>
            <a:pPr lvl="0"/>
            <a:r>
              <a:rPr lang="en-US"/>
              <a:t>Edit Master text styles</a:t>
            </a:r>
          </a:p>
        </p:txBody>
      </p:sp>
      <p:sp>
        <p:nvSpPr>
          <p:cNvPr id="18" name="Text Placeholder 17"/>
          <p:cNvSpPr>
            <a:spLocks noGrp="1"/>
          </p:cNvSpPr>
          <p:nvPr>
            <p:ph type="body" sz="quarter" idx="19"/>
          </p:nvPr>
        </p:nvSpPr>
        <p:spPr>
          <a:xfrm>
            <a:off x="304798" y="3685471"/>
            <a:ext cx="5615759" cy="2404751"/>
          </a:xfrm>
          <a:prstGeom prst="rect">
            <a:avLst/>
          </a:prstGeom>
        </p:spPr>
        <p:txBody>
          <a:bodyPr vert="horz"/>
          <a:lstStyle>
            <a:lvl1pPr marL="119063" indent="-109538">
              <a:tabLst/>
              <a:defRPr sz="1400" i="0"/>
            </a:lvl1pPr>
            <a:lvl2pPr marL="339725" indent="-169863">
              <a:defRPr sz="1400" i="0"/>
            </a:lvl2pPr>
            <a:lvl3pPr marL="565150" indent="-112713">
              <a:defRPr sz="1400" i="0"/>
            </a:lvl3pPr>
            <a:lvl4pPr marL="862013" indent="-169863">
              <a:defRPr sz="1400" i="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9" name="Text Placeholder 17"/>
          <p:cNvSpPr>
            <a:spLocks noGrp="1"/>
          </p:cNvSpPr>
          <p:nvPr>
            <p:ph type="body" sz="quarter" idx="20"/>
          </p:nvPr>
        </p:nvSpPr>
        <p:spPr>
          <a:xfrm>
            <a:off x="6292127" y="3685471"/>
            <a:ext cx="5490143" cy="2404751"/>
          </a:xfrm>
          <a:prstGeom prst="rect">
            <a:avLst/>
          </a:prstGeom>
        </p:spPr>
        <p:txBody>
          <a:bodyPr vert="horz"/>
          <a:lstStyle>
            <a:lvl1pPr marL="119063" indent="-119063">
              <a:tabLst/>
              <a:defRPr sz="1400" i="0"/>
            </a:lvl1pPr>
            <a:lvl2pPr marL="339725" indent="-169863">
              <a:defRPr sz="1400" i="0"/>
            </a:lvl2pPr>
            <a:lvl3pPr marL="565150" indent="-112713">
              <a:defRPr sz="1400" i="0"/>
            </a:lvl3pPr>
            <a:lvl4pPr marL="862013" indent="-169863">
              <a:defRPr sz="1400" i="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319405769"/>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Risk Format_Large Imag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7" name="Content Placeholder 6"/>
          <p:cNvSpPr>
            <a:spLocks noGrp="1"/>
          </p:cNvSpPr>
          <p:nvPr>
            <p:ph sz="quarter" idx="18" hasCustomPrompt="1"/>
          </p:nvPr>
        </p:nvSpPr>
        <p:spPr>
          <a:xfrm>
            <a:off x="304798" y="1134320"/>
            <a:ext cx="4954140" cy="4861367"/>
          </a:xfrm>
          <a:prstGeom prst="rect">
            <a:avLst/>
          </a:prstGeom>
        </p:spPr>
        <p:txBody>
          <a:bodyPr vert="horz"/>
          <a:lstStyle>
            <a:lvl1pPr marL="179388" indent="-179388">
              <a:buSzPct val="130000"/>
              <a:tabLst/>
              <a:defRPr sz="1600" i="0"/>
            </a:lvl1pPr>
            <a:lvl2pPr marL="517525" indent="-227013">
              <a:defRPr sz="1400" i="0"/>
            </a:lvl2pPr>
            <a:lvl3pPr marL="800100" indent="-176213">
              <a:buSzPct val="125000"/>
              <a:defRPr sz="1400" i="0"/>
            </a:lvl3pPr>
            <a:lvl4pPr marL="1201738" indent="-228600">
              <a:defRPr sz="1400" i="0"/>
            </a:lvl4pPr>
            <a:lvl5pPr marL="1430338" indent="-176213">
              <a:buFont typeface="Arial"/>
              <a:buChar char="•"/>
              <a:defRPr sz="1400" i="0" baseline="0"/>
            </a:lvl5pPr>
          </a:lstStyle>
          <a:p>
            <a:r>
              <a:rPr lang="en-US"/>
              <a:t>Bullet 1 level – Bullet 130% size text – Black, 16 point Arial</a:t>
            </a:r>
          </a:p>
          <a:p>
            <a:pPr lvl="1"/>
            <a:r>
              <a:rPr lang="en-US"/>
              <a:t>Bullet 2 level – 14 point Arial</a:t>
            </a:r>
          </a:p>
          <a:p>
            <a:pPr lvl="2"/>
            <a:r>
              <a:rPr lang="en-US"/>
              <a:t>Bullet 3 level – Bullet 125% size text – 14 point Arial</a:t>
            </a:r>
          </a:p>
          <a:p>
            <a:pPr lvl="3"/>
            <a:r>
              <a:rPr lang="en-US"/>
              <a:t>Bullet 4 level – 14 point Arial</a:t>
            </a:r>
          </a:p>
          <a:p>
            <a:pPr lvl="4"/>
            <a:r>
              <a:rPr lang="en-US"/>
              <a:t>Bullet 5 level – Bullet 100% size text – 14 point Arial</a:t>
            </a:r>
          </a:p>
        </p:txBody>
      </p:sp>
      <p:pic>
        <p:nvPicPr>
          <p:cNvPr id="12" name="Picture 11" descr="CCEO Risk Format_P8sample_crosshatch.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2204" y="1134532"/>
            <a:ext cx="5983383" cy="4564685"/>
          </a:xfrm>
          <a:prstGeom prst="rect">
            <a:avLst/>
          </a:prstGeom>
        </p:spPr>
      </p:pic>
      <p:grpSp>
        <p:nvGrpSpPr>
          <p:cNvPr id="13" name="Group 12"/>
          <p:cNvGrpSpPr/>
          <p:nvPr userDrawn="1"/>
        </p:nvGrpSpPr>
        <p:grpSpPr>
          <a:xfrm>
            <a:off x="5412205" y="5777499"/>
            <a:ext cx="6145364" cy="220573"/>
            <a:chOff x="4333069" y="5714104"/>
            <a:chExt cx="4609023" cy="220573"/>
          </a:xfrm>
        </p:grpSpPr>
        <p:sp>
          <p:nvSpPr>
            <p:cNvPr id="14" name="Rectangle 13"/>
            <p:cNvSpPr/>
            <p:nvPr userDrawn="1"/>
          </p:nvSpPr>
          <p:spPr>
            <a:xfrm>
              <a:off x="4333069" y="5748518"/>
              <a:ext cx="228600" cy="152400"/>
            </a:xfrm>
            <a:prstGeom prst="rect">
              <a:avLst/>
            </a:prstGeom>
            <a:solidFill>
              <a:schemeClr val="accent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5" name="Rectangle 14"/>
            <p:cNvSpPr/>
            <p:nvPr userDrawn="1"/>
          </p:nvSpPr>
          <p:spPr>
            <a:xfrm>
              <a:off x="6987786" y="5748724"/>
              <a:ext cx="228600" cy="152400"/>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6" name="TextBox 15"/>
            <p:cNvSpPr txBox="1"/>
            <p:nvPr userDrawn="1"/>
          </p:nvSpPr>
          <p:spPr>
            <a:xfrm>
              <a:off x="4544208" y="5714104"/>
              <a:ext cx="4397884" cy="220573"/>
            </a:xfrm>
            <a:prstGeom prst="rect">
              <a:avLst/>
            </a:prstGeom>
            <a:noFill/>
          </p:spPr>
          <p:txBody>
            <a:bodyPr wrap="square" rtlCol="0">
              <a:spAutoFit/>
            </a:bodyPr>
            <a:lstStyle/>
            <a:p>
              <a:pPr>
                <a:lnSpc>
                  <a:spcPts val="1000"/>
                </a:lnSpc>
                <a:tabLst>
                  <a:tab pos="2630488" algn="l"/>
                </a:tabLst>
              </a:pPr>
              <a:r>
                <a:rPr lang="en-US" sz="900"/>
                <a:t>Current risk assessment with uncertainty	Expected risk assessment with	proposed mitigation</a:t>
              </a:r>
            </a:p>
          </p:txBody>
        </p:sp>
      </p:grpSp>
    </p:spTree>
    <p:extLst>
      <p:ext uri="{BB962C8B-B14F-4D97-AF65-F5344CB8AC3E}">
        <p14:creationId xmlns:p14="http://schemas.microsoft.com/office/powerpoint/2010/main" val="3116237641"/>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ntact Information ">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020865"/>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17" name="Text Box 19"/>
          <p:cNvSpPr txBox="1">
            <a:spLocks noChangeArrowheads="1"/>
          </p:cNvSpPr>
          <p:nvPr userDrawn="1"/>
        </p:nvSpPr>
        <p:spPr bwMode="auto">
          <a:xfrm>
            <a:off x="320023" y="6346387"/>
            <a:ext cx="2244956" cy="324448"/>
          </a:xfrm>
          <a:prstGeom prst="rect">
            <a:avLst/>
          </a:prstGeom>
          <a:noFill/>
          <a:ln w="9525">
            <a:noFill/>
            <a:miter lim="800000"/>
            <a:headEnd/>
            <a:tailEnd/>
          </a:ln>
          <a:effectLst/>
        </p:spPr>
        <p:txBody>
          <a:bodyPr wrap="square" anchor="b">
            <a:prstTxWarp prst="textNoShape">
              <a:avLst/>
            </a:prstTxWarp>
            <a:spAutoFit/>
          </a:bodyPr>
          <a:lstStyle/>
          <a:p>
            <a:pPr>
              <a:lnSpc>
                <a:spcPts val="860"/>
              </a:lnSpc>
            </a:pPr>
            <a:r>
              <a:rPr lang="en-US" sz="800"/>
              <a:t>e-mail address</a:t>
            </a:r>
          </a:p>
          <a:p>
            <a:pPr>
              <a:lnSpc>
                <a:spcPts val="860"/>
              </a:lnSpc>
            </a:pPr>
            <a:r>
              <a:rPr lang="en-US" sz="800"/>
              <a:t>Department/subdivision name</a:t>
            </a:r>
          </a:p>
        </p:txBody>
      </p:sp>
      <p:sp>
        <p:nvSpPr>
          <p:cNvPr id="7" name="Content Placeholder 6"/>
          <p:cNvSpPr>
            <a:spLocks noGrp="1"/>
          </p:cNvSpPr>
          <p:nvPr>
            <p:ph sz="quarter" idx="15" hasCustomPrompt="1"/>
          </p:nvPr>
        </p:nvSpPr>
        <p:spPr>
          <a:xfrm>
            <a:off x="304800" y="1207638"/>
            <a:ext cx="11271681" cy="4615694"/>
          </a:xfrm>
          <a:prstGeom prst="rect">
            <a:avLst/>
          </a:prstGeom>
        </p:spPr>
        <p:txBody>
          <a:bodyPr vert="horz"/>
          <a:lstStyle>
            <a:lvl1pPr marL="231775" indent="-223838">
              <a:buSzPct val="130000"/>
              <a:tabLst/>
              <a:defRPr sz="1800" i="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a:t>This is a multipurpose box—use for text, tables, charts or video</a:t>
            </a:r>
          </a:p>
        </p:txBody>
      </p:sp>
    </p:spTree>
    <p:extLst>
      <p:ext uri="{BB962C8B-B14F-4D97-AF65-F5344CB8AC3E}">
        <p14:creationId xmlns:p14="http://schemas.microsoft.com/office/powerpoint/2010/main" val="3155602281"/>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ransition">
    <p:spTree>
      <p:nvGrpSpPr>
        <p:cNvPr id="1" name=""/>
        <p:cNvGrpSpPr/>
        <p:nvPr/>
      </p:nvGrpSpPr>
      <p:grpSpPr>
        <a:xfrm>
          <a:off x="0" y="0"/>
          <a:ext cx="0" cy="0"/>
          <a:chOff x="0" y="0"/>
          <a:chExt cx="0" cy="0"/>
        </a:xfrm>
      </p:grpSpPr>
      <p:sp>
        <p:nvSpPr>
          <p:cNvPr id="7" name="Subtitle 2"/>
          <p:cNvSpPr>
            <a:spLocks noGrp="1"/>
          </p:cNvSpPr>
          <p:nvPr>
            <p:ph type="subTitle" idx="1" hasCustomPrompt="1"/>
          </p:nvPr>
        </p:nvSpPr>
        <p:spPr>
          <a:xfrm>
            <a:off x="304800" y="3245325"/>
            <a:ext cx="10828774" cy="1752600"/>
          </a:xfrm>
          <a:prstGeom prst="rect">
            <a:avLst/>
          </a:prstGeom>
        </p:spPr>
        <p:txBody>
          <a:bodyPr>
            <a:normAutofit/>
          </a:bodyPr>
          <a:lstStyle>
            <a:lvl1pPr marL="0" indent="0" algn="l">
              <a:buNone/>
              <a:defRPr sz="3200" i="0">
                <a:solidFill>
                  <a:schemeClr val="tx1"/>
                </a:solidFill>
                <a:latin typeface="+mj-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Transition Subtitle</a:t>
            </a:r>
          </a:p>
        </p:txBody>
      </p:sp>
      <p:sp>
        <p:nvSpPr>
          <p:cNvPr id="4" name="Title 1"/>
          <p:cNvSpPr>
            <a:spLocks noGrp="1"/>
          </p:cNvSpPr>
          <p:nvPr>
            <p:ph type="ctrTitle" hasCustomPrompt="1"/>
          </p:nvPr>
        </p:nvSpPr>
        <p:spPr>
          <a:xfrm>
            <a:off x="304800" y="2063345"/>
            <a:ext cx="10828774" cy="1063867"/>
          </a:xfrm>
          <a:prstGeom prst="rect">
            <a:avLst/>
          </a:prstGeom>
        </p:spPr>
        <p:txBody>
          <a:bodyPr/>
          <a:lstStyle>
            <a:lvl1pPr algn="l">
              <a:defRPr sz="4000" b="1" i="0" baseline="0">
                <a:solidFill>
                  <a:schemeClr val="bg2"/>
                </a:solidFill>
                <a:latin typeface="Arial"/>
                <a:cs typeface="Arial"/>
              </a:defRPr>
            </a:lvl1pPr>
          </a:lstStyle>
          <a:p>
            <a:r>
              <a:rPr lang="en-US"/>
              <a:t>Transition Slide</a:t>
            </a:r>
          </a:p>
        </p:txBody>
      </p:sp>
    </p:spTree>
    <p:extLst>
      <p:ext uri="{BB962C8B-B14F-4D97-AF65-F5344CB8AC3E}">
        <p14:creationId xmlns:p14="http://schemas.microsoft.com/office/powerpoint/2010/main" val="1324481390"/>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Left_Text_Picture_markings">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7" name="Content Placeholder 6"/>
          <p:cNvSpPr>
            <a:spLocks noGrp="1"/>
          </p:cNvSpPr>
          <p:nvPr>
            <p:ph sz="quarter" idx="15" hasCustomPrompt="1"/>
          </p:nvPr>
        </p:nvSpPr>
        <p:spPr>
          <a:xfrm>
            <a:off x="304796" y="1225566"/>
            <a:ext cx="5501395" cy="4798717"/>
          </a:xfrm>
          <a:prstGeom prst="rect">
            <a:avLst/>
          </a:prstGeom>
        </p:spPr>
        <p:txBody>
          <a:bodyPr vert="horz"/>
          <a:lstStyle>
            <a:lvl1pPr marL="231775" indent="-231775">
              <a:buSzPct val="130000"/>
              <a:tabLst/>
              <a:defRPr sz="1800" i="0"/>
            </a:lvl1pPr>
            <a:lvl2pPr marL="517525" indent="-227013">
              <a:defRPr sz="1600" i="0"/>
            </a:lvl2pPr>
            <a:lvl3pPr marL="800100" indent="-176213">
              <a:buSzPct val="125000"/>
              <a:defRPr sz="1600" i="0"/>
            </a:lvl3pPr>
            <a:lvl4pPr marL="1201738" indent="-228600">
              <a:defRPr sz="1600" i="0"/>
            </a:lvl4pPr>
            <a:lvl5pPr marL="1430338" indent="-176213">
              <a:buFont typeface="Arial"/>
              <a:buChar char="•"/>
              <a:defRPr sz="1600" i="0"/>
            </a:lvl5pPr>
          </a:lstStyle>
          <a:p>
            <a:r>
              <a:rPr lang="en-US"/>
              <a:t>Bullet 1 level—Bullet 130% size text—Black, 18-point Arial</a:t>
            </a:r>
          </a:p>
          <a:p>
            <a:pPr lvl="1"/>
            <a:r>
              <a:rPr lang="en-US"/>
              <a:t>Bullet 2 level—16-point Arial</a:t>
            </a:r>
          </a:p>
          <a:p>
            <a:pPr lvl="2"/>
            <a:r>
              <a:rPr lang="en-US"/>
              <a:t>Bullet 3 level—Bullet 125% size text—16-point Arial</a:t>
            </a:r>
          </a:p>
          <a:p>
            <a:pPr lvl="3"/>
            <a:r>
              <a:rPr lang="en-US"/>
              <a:t>Bullet 4 level—16-point Arial</a:t>
            </a:r>
          </a:p>
          <a:p>
            <a:pPr lvl="4"/>
            <a:r>
              <a:rPr lang="en-US"/>
              <a:t>Bullet 5 level—Bullet 100% size text—16-point Arial</a:t>
            </a:r>
          </a:p>
        </p:txBody>
      </p:sp>
      <p:sp>
        <p:nvSpPr>
          <p:cNvPr id="9" name="Picture Placeholder 2"/>
          <p:cNvSpPr>
            <a:spLocks noGrp="1"/>
          </p:cNvSpPr>
          <p:nvPr>
            <p:ph type="pic" sz="quarter" idx="18" hasCustomPrompt="1"/>
          </p:nvPr>
        </p:nvSpPr>
        <p:spPr>
          <a:xfrm>
            <a:off x="6096001" y="1207637"/>
            <a:ext cx="5480479" cy="4798998"/>
          </a:xfrm>
          <a:prstGeom prst="rect">
            <a:avLst/>
          </a:prstGeom>
        </p:spPr>
        <p:txBody>
          <a:bodyPr/>
          <a:lstStyle>
            <a:lvl1pPr marL="0" indent="0">
              <a:buFontTx/>
              <a:buNone/>
              <a:defRPr sz="1800"/>
            </a:lvl1pPr>
          </a:lstStyle>
          <a:p>
            <a:r>
              <a:rPr lang="en-US"/>
              <a:t>Click Icon to Add Picture</a:t>
            </a:r>
          </a:p>
        </p:txBody>
      </p:sp>
    </p:spTree>
    <p:extLst>
      <p:ext uri="{BB962C8B-B14F-4D97-AF65-F5344CB8AC3E}">
        <p14:creationId xmlns:p14="http://schemas.microsoft.com/office/powerpoint/2010/main" val="3218111101"/>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rporate Template_Title_and_Information">
    <p:spTree>
      <p:nvGrpSpPr>
        <p:cNvPr id="1" name=""/>
        <p:cNvGrpSpPr/>
        <p:nvPr/>
      </p:nvGrpSpPr>
      <p:grpSpPr>
        <a:xfrm>
          <a:off x="0" y="0"/>
          <a:ext cx="0" cy="0"/>
          <a:chOff x="0" y="0"/>
          <a:chExt cx="0" cy="0"/>
        </a:xfrm>
      </p:grpSpPr>
      <p:sp>
        <p:nvSpPr>
          <p:cNvPr id="6" name="Date Placeholder 3"/>
          <p:cNvSpPr txBox="1">
            <a:spLocks/>
          </p:cNvSpPr>
          <p:nvPr userDrawn="1"/>
        </p:nvSpPr>
        <p:spPr>
          <a:xfrm>
            <a:off x="269461" y="6442076"/>
            <a:ext cx="3556000" cy="365125"/>
          </a:xfrm>
          <a:prstGeom prst="rect">
            <a:avLst/>
          </a:prstGeom>
        </p:spPr>
        <p:txBody>
          <a:bodyPr vert="horz" lIns="91440" tIns="45720" rIns="91440" bIns="45720" rtlCol="0" anchor="ctr"/>
          <a:lstStyle>
            <a:lvl1pPr>
              <a:defRPr sz="900" i="1">
                <a:solidFill>
                  <a:schemeClr val="bg1"/>
                </a:solidFill>
                <a:latin typeface="+mn-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E008B"/>
                </a:solidFill>
                <a:effectLst/>
                <a:uLnTx/>
                <a:uFillTx/>
                <a:latin typeface="Arial" charset="0"/>
                <a:ea typeface="Arial" charset="0"/>
                <a:cs typeface="Arial" charset="0"/>
              </a:rPr>
              <a:t>© The Aerospace Corporation, 2026</a:t>
            </a:r>
          </a:p>
        </p:txBody>
      </p:sp>
      <p:sp>
        <p:nvSpPr>
          <p:cNvPr id="13" name="Title 1"/>
          <p:cNvSpPr>
            <a:spLocks noGrp="1"/>
          </p:cNvSpPr>
          <p:nvPr>
            <p:ph type="ctrTitle" hasCustomPrompt="1"/>
          </p:nvPr>
        </p:nvSpPr>
        <p:spPr>
          <a:xfrm>
            <a:off x="4607510" y="1658432"/>
            <a:ext cx="6971779" cy="1239457"/>
          </a:xfrm>
          <a:prstGeom prst="rect">
            <a:avLst/>
          </a:prstGeom>
        </p:spPr>
        <p:txBody>
          <a:bodyPr anchor="t" anchorCtr="0"/>
          <a:lstStyle>
            <a:lvl1pPr marL="0" marR="0" indent="0" algn="r" defTabSz="457200" rtl="0" eaLnBrk="1" fontAlgn="auto" latinLnBrk="0" hangingPunct="1">
              <a:lnSpc>
                <a:spcPct val="100000"/>
              </a:lnSpc>
              <a:spcBef>
                <a:spcPct val="0"/>
              </a:spcBef>
              <a:spcAft>
                <a:spcPts val="0"/>
              </a:spcAft>
              <a:buClrTx/>
              <a:buSzTx/>
              <a:buFontTx/>
              <a:buNone/>
              <a:tabLst/>
              <a:defRPr sz="4000" b="1" i="1">
                <a:solidFill>
                  <a:schemeClr val="bg1"/>
                </a:solidFill>
                <a:effectLst>
                  <a:outerShdw blurRad="50800" dist="38100" dir="4260000" algn="tl" rotWithShape="0">
                    <a:prstClr val="black"/>
                  </a:outerShdw>
                </a:effectLst>
                <a:latin typeface="Arial"/>
                <a:cs typeface="Arial"/>
              </a:defRPr>
            </a:lvl1pPr>
          </a:lstStyle>
          <a:p>
            <a:r>
              <a:rPr lang="en-US"/>
              <a:t>Your Title – 40-Point</a:t>
            </a:r>
            <a:br>
              <a:rPr lang="en-US"/>
            </a:br>
            <a:r>
              <a:rPr lang="en-US"/>
              <a:t>Arial, Bold</a:t>
            </a:r>
          </a:p>
        </p:txBody>
      </p:sp>
      <p:sp>
        <p:nvSpPr>
          <p:cNvPr id="14" name="Subtitle 2"/>
          <p:cNvSpPr>
            <a:spLocks noGrp="1"/>
          </p:cNvSpPr>
          <p:nvPr>
            <p:ph type="subTitle" idx="1" hasCustomPrompt="1"/>
          </p:nvPr>
        </p:nvSpPr>
        <p:spPr>
          <a:xfrm>
            <a:off x="4607510" y="3124908"/>
            <a:ext cx="6971779" cy="1553623"/>
          </a:xfrm>
          <a:prstGeom prst="rect">
            <a:avLst/>
          </a:prstGeom>
        </p:spPr>
        <p:txBody>
          <a:bodyPr wrap="square" anchor="ctr">
            <a:noAutofit/>
          </a:bodyPr>
          <a:lstStyle>
            <a:lvl1pPr marL="0" marR="0" indent="0" algn="r" defTabSz="457200" rtl="0" eaLnBrk="1" fontAlgn="auto" latinLnBrk="0" hangingPunct="1">
              <a:lnSpc>
                <a:spcPct val="100000"/>
              </a:lnSpc>
              <a:spcBef>
                <a:spcPts val="0"/>
              </a:spcBef>
              <a:spcAft>
                <a:spcPts val="0"/>
              </a:spcAft>
              <a:buClrTx/>
              <a:buSzTx/>
              <a:buFont typeface="Arial"/>
              <a:buNone/>
              <a:tabLst/>
              <a:defRPr sz="2800" b="1" i="1">
                <a:solidFill>
                  <a:schemeClr val="bg1"/>
                </a:solidFill>
                <a:effectLst>
                  <a:outerShdw blurRad="50800" dist="38100" dir="4260000" algn="tl" rotWithShape="0">
                    <a:prstClr val="black"/>
                  </a:outerShdw>
                </a:effectLst>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000"/>
              <a:t>Speaker’s name</a:t>
            </a:r>
            <a:br>
              <a:rPr lang="en-US" sz="2000"/>
            </a:br>
            <a:r>
              <a:rPr lang="en-US" sz="2000"/>
              <a:t>and organization – </a:t>
            </a:r>
            <a:br>
              <a:rPr lang="en-US" sz="2000"/>
            </a:br>
            <a:r>
              <a:rPr lang="en-US" sz="2000"/>
              <a:t>28-Point Arial</a:t>
            </a:r>
          </a:p>
        </p:txBody>
      </p:sp>
      <p:sp>
        <p:nvSpPr>
          <p:cNvPr id="15" name="Text Placeholder 4"/>
          <p:cNvSpPr>
            <a:spLocks noGrp="1"/>
          </p:cNvSpPr>
          <p:nvPr>
            <p:ph type="body" sz="quarter" idx="10" hasCustomPrompt="1"/>
          </p:nvPr>
        </p:nvSpPr>
        <p:spPr>
          <a:xfrm>
            <a:off x="4607037" y="4970646"/>
            <a:ext cx="6972961" cy="457844"/>
          </a:xfrm>
          <a:prstGeom prst="rect">
            <a:avLst/>
          </a:prstGeom>
        </p:spPr>
        <p:txBody>
          <a:bodyPr/>
          <a:lstStyle>
            <a:lvl1pPr marL="0" indent="0" algn="r">
              <a:lnSpc>
                <a:spcPct val="100000"/>
              </a:lnSpc>
              <a:spcBef>
                <a:spcPts val="0"/>
              </a:spcBef>
              <a:buFontTx/>
              <a:buNone/>
              <a:defRPr sz="2200" b="1" i="1">
                <a:solidFill>
                  <a:schemeClr val="bg1"/>
                </a:solidFill>
                <a:effectLst>
                  <a:outerShdw blurRad="50800" dist="38100" dir="4260000" algn="tl" rotWithShape="0">
                    <a:prstClr val="black"/>
                  </a:outerShdw>
                </a:effectLst>
                <a:latin typeface="Arial" charset="0"/>
                <a:ea typeface="Arial" charset="0"/>
                <a:cs typeface="Arial" charset="0"/>
              </a:defRPr>
            </a:lvl1pPr>
          </a:lstStyle>
          <a:p>
            <a:pPr lvl="0"/>
            <a:r>
              <a:rPr lang="en-US"/>
              <a:t>Date – 22-point Arial</a:t>
            </a:r>
          </a:p>
        </p:txBody>
      </p:sp>
    </p:spTree>
    <p:extLst>
      <p:ext uri="{BB962C8B-B14F-4D97-AF65-F5344CB8AC3E}">
        <p14:creationId xmlns:p14="http://schemas.microsoft.com/office/powerpoint/2010/main" val="5603902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rporate Template_Closing_Q&amp;A_Backup">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4656774" y="1846555"/>
            <a:ext cx="6934200" cy="3124939"/>
          </a:xfrm>
          <a:prstGeom prst="rect">
            <a:avLst/>
          </a:prstGeom>
        </p:spPr>
        <p:txBody>
          <a:bodyPr anchor="ctr">
            <a:normAutofit/>
          </a:bodyPr>
          <a:lstStyle>
            <a:lvl1pPr algn="r">
              <a:defRPr sz="4800" b="1" i="1" baseline="0">
                <a:solidFill>
                  <a:schemeClr val="bg1"/>
                </a:solidFill>
                <a:effectLst>
                  <a:outerShdw blurRad="50800" dist="38100" dir="4260000" algn="tl" rotWithShape="0">
                    <a:prstClr val="black"/>
                  </a:outerShdw>
                </a:effectLst>
                <a:latin typeface="Arial"/>
                <a:cs typeface="Arial"/>
              </a:defRPr>
            </a:lvl1pPr>
          </a:lstStyle>
          <a:p>
            <a:r>
              <a:rPr lang="en-US"/>
              <a:t>Closing</a:t>
            </a:r>
            <a:br>
              <a:rPr lang="en-US"/>
            </a:br>
            <a:r>
              <a:rPr lang="en-US"/>
              <a:t>Questions</a:t>
            </a:r>
            <a:br>
              <a:rPr lang="en-US"/>
            </a:br>
            <a:r>
              <a:rPr lang="en-US"/>
              <a:t>Backup</a:t>
            </a:r>
          </a:p>
        </p:txBody>
      </p:sp>
    </p:spTree>
    <p:extLst>
      <p:ext uri="{BB962C8B-B14F-4D97-AF65-F5344CB8AC3E}">
        <p14:creationId xmlns:p14="http://schemas.microsoft.com/office/powerpoint/2010/main" val="1085902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Basic_Master">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5" name="Content Placeholder 6"/>
          <p:cNvSpPr>
            <a:spLocks noGrp="1"/>
          </p:cNvSpPr>
          <p:nvPr>
            <p:ph sz="quarter" idx="15" hasCustomPrompt="1"/>
          </p:nvPr>
        </p:nvSpPr>
        <p:spPr>
          <a:xfrm>
            <a:off x="334533" y="1203264"/>
            <a:ext cx="11271681" cy="4798717"/>
          </a:xfrm>
          <a:prstGeom prst="rect">
            <a:avLst/>
          </a:prstGeom>
        </p:spPr>
        <p:txBody>
          <a:bodyPr vert="horz"/>
          <a:lstStyle>
            <a:lvl1pPr marL="231775" indent="-223838">
              <a:buSzPct val="130000"/>
              <a:tabLst/>
              <a:defRPr sz="1800" i="0"/>
            </a:lvl1pPr>
            <a:lvl2pPr marL="517525" indent="-227013">
              <a:defRPr sz="1600" i="0"/>
            </a:lvl2pPr>
            <a:lvl3pPr marL="800100" indent="-176213">
              <a:buSzPct val="125000"/>
              <a:defRPr sz="1600" i="0"/>
            </a:lvl3pPr>
            <a:lvl4pPr marL="1201738" indent="-228600">
              <a:defRPr sz="1600" i="0"/>
            </a:lvl4pPr>
            <a:lvl5pPr marL="1430338" indent="-176213">
              <a:buFont typeface="Arial"/>
              <a:buChar char="•"/>
              <a:defRPr sz="1600" i="0"/>
            </a:lvl5pPr>
          </a:lstStyle>
          <a:p>
            <a:r>
              <a:rPr lang="en-US"/>
              <a:t>Bullet 1 level—Bullet 130% size text—Black, 18-point Arial</a:t>
            </a:r>
          </a:p>
          <a:p>
            <a:pPr lvl="1"/>
            <a:r>
              <a:rPr lang="en-US"/>
              <a:t>Bullet 2 level—16-point Arial</a:t>
            </a:r>
          </a:p>
          <a:p>
            <a:pPr lvl="2"/>
            <a:r>
              <a:rPr lang="en-US"/>
              <a:t>Bullet 3 level—Bullet 125% size text—16-point Arial</a:t>
            </a:r>
          </a:p>
          <a:p>
            <a:pPr lvl="3"/>
            <a:r>
              <a:rPr lang="en-US"/>
              <a:t>Bullet 4 level—16-point Arial</a:t>
            </a:r>
          </a:p>
          <a:p>
            <a:pPr lvl="4"/>
            <a:r>
              <a:rPr lang="en-US"/>
              <a:t>Bullet 5 level—Bullet 100% size text—16-point Arial</a:t>
            </a:r>
          </a:p>
        </p:txBody>
      </p:sp>
    </p:spTree>
    <p:extLst>
      <p:ext uri="{BB962C8B-B14F-4D97-AF65-F5344CB8AC3E}">
        <p14:creationId xmlns:p14="http://schemas.microsoft.com/office/powerpoint/2010/main" val="3496105084"/>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Header_Blank">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Tree>
    <p:extLst>
      <p:ext uri="{BB962C8B-B14F-4D97-AF65-F5344CB8AC3E}">
        <p14:creationId xmlns:p14="http://schemas.microsoft.com/office/powerpoint/2010/main" val="2469898768"/>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Acronym Box">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5" name="Text Placeholder 3"/>
          <p:cNvSpPr>
            <a:spLocks noGrp="1"/>
          </p:cNvSpPr>
          <p:nvPr>
            <p:ph type="body" sz="quarter" idx="18" hasCustomPrompt="1"/>
          </p:nvPr>
        </p:nvSpPr>
        <p:spPr>
          <a:xfrm>
            <a:off x="304797" y="5653378"/>
            <a:ext cx="11271683" cy="470841"/>
          </a:xfrm>
          <a:prstGeom prst="rect">
            <a:avLst/>
          </a:prstGeom>
        </p:spPr>
        <p:txBody>
          <a:bodyPr vert="horz" numCol="4"/>
          <a:lstStyle>
            <a:lvl1pPr marL="0" marR="0" indent="0" algn="l" defTabSz="457200" rtl="0" eaLnBrk="1" fontAlgn="auto" latinLnBrk="0" hangingPunct="1">
              <a:lnSpc>
                <a:spcPts val="1100"/>
              </a:lnSpc>
              <a:spcBef>
                <a:spcPts val="0"/>
              </a:spcBef>
              <a:spcAft>
                <a:spcPts val="0"/>
              </a:spcAft>
              <a:buClrTx/>
              <a:buSzTx/>
              <a:buFont typeface="Arial"/>
              <a:buNone/>
              <a:tabLst>
                <a:tab pos="1825625" algn="l"/>
                <a:tab pos="3659188" algn="l"/>
                <a:tab pos="5484813" algn="l"/>
              </a:tabLst>
              <a:defRPr sz="800" b="1" i="0"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ACR1 = Acronym 1</a:t>
            </a:r>
            <a:br>
              <a:rPr lang="en-US"/>
            </a:br>
            <a:r>
              <a:rPr lang="en-US"/>
              <a:t>ACR2 = Acronym 2</a:t>
            </a:r>
            <a:br>
              <a:rPr lang="en-US"/>
            </a:br>
            <a:r>
              <a:rPr lang="en-US"/>
              <a:t>ACR3 = Acronym 3</a:t>
            </a:r>
            <a:br>
              <a:rPr lang="en-US"/>
            </a:br>
            <a:r>
              <a:rPr lang="en-US"/>
              <a:t>ACR4 = Acronym 4</a:t>
            </a:r>
            <a:br>
              <a:rPr lang="en-US"/>
            </a:br>
            <a:r>
              <a:rPr lang="en-US"/>
              <a:t>ACR5 = Acronym 5</a:t>
            </a:r>
            <a:br>
              <a:rPr lang="en-US"/>
            </a:br>
            <a:r>
              <a:rPr lang="en-US"/>
              <a:t>ACR6 = Acronym 6</a:t>
            </a:r>
            <a:br>
              <a:rPr lang="en-US"/>
            </a:br>
            <a:r>
              <a:rPr lang="en-US"/>
              <a:t>ACR7 = Acronym 7</a:t>
            </a:r>
            <a:br>
              <a:rPr lang="en-US"/>
            </a:br>
            <a:r>
              <a:rPr lang="en-US"/>
              <a:t>ACR8 = Acronym 8</a:t>
            </a:r>
          </a:p>
        </p:txBody>
      </p:sp>
      <p:sp>
        <p:nvSpPr>
          <p:cNvPr id="6" name="Content Placeholder 6"/>
          <p:cNvSpPr>
            <a:spLocks noGrp="1"/>
          </p:cNvSpPr>
          <p:nvPr>
            <p:ph sz="quarter" idx="15" hasCustomPrompt="1"/>
          </p:nvPr>
        </p:nvSpPr>
        <p:spPr>
          <a:xfrm>
            <a:off x="304800" y="1207638"/>
            <a:ext cx="11271681" cy="4381001"/>
          </a:xfrm>
          <a:prstGeom prst="rect">
            <a:avLst/>
          </a:prstGeom>
        </p:spPr>
        <p:txBody>
          <a:bodyPr vert="horz"/>
          <a:lstStyle>
            <a:lvl1pPr marL="231775" indent="-223838">
              <a:buSzPct val="130000"/>
              <a:tabLst/>
              <a:defRPr sz="180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a:t>This is a multipurpose box—use for text, tables, charts or video</a:t>
            </a:r>
          </a:p>
        </p:txBody>
      </p:sp>
    </p:spTree>
    <p:extLst>
      <p:ext uri="{BB962C8B-B14F-4D97-AF65-F5344CB8AC3E}">
        <p14:creationId xmlns:p14="http://schemas.microsoft.com/office/powerpoint/2010/main" val="1169922177"/>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Left_Text_Pictur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7" name="Content Placeholder 6"/>
          <p:cNvSpPr>
            <a:spLocks noGrp="1"/>
          </p:cNvSpPr>
          <p:nvPr>
            <p:ph sz="quarter" idx="15" hasCustomPrompt="1"/>
          </p:nvPr>
        </p:nvSpPr>
        <p:spPr>
          <a:xfrm>
            <a:off x="304796" y="1225566"/>
            <a:ext cx="5501395" cy="4798717"/>
          </a:xfrm>
          <a:prstGeom prst="rect">
            <a:avLst/>
          </a:prstGeom>
        </p:spPr>
        <p:txBody>
          <a:bodyPr vert="horz"/>
          <a:lstStyle>
            <a:lvl1pPr marL="231775" indent="-223838">
              <a:buSzPct val="130000"/>
              <a:tabLst/>
              <a:defRPr sz="1800" i="0"/>
            </a:lvl1pPr>
            <a:lvl2pPr marL="517525" indent="-227013">
              <a:defRPr sz="1600" i="0"/>
            </a:lvl2pPr>
            <a:lvl3pPr marL="800100" indent="-176213">
              <a:buSzPct val="125000"/>
              <a:defRPr sz="1600" i="0"/>
            </a:lvl3pPr>
            <a:lvl4pPr marL="1201738" indent="-228600">
              <a:defRPr sz="1600" i="0"/>
            </a:lvl4pPr>
            <a:lvl5pPr marL="1430338" indent="-176213">
              <a:buFont typeface="Arial"/>
              <a:buChar char="•"/>
              <a:defRPr sz="1600" i="0"/>
            </a:lvl5pPr>
          </a:lstStyle>
          <a:p>
            <a:r>
              <a:rPr lang="en-US"/>
              <a:t>Bullet 1 level—Bullet 130% size text—Black, 18-point Arial</a:t>
            </a:r>
          </a:p>
          <a:p>
            <a:pPr lvl="1"/>
            <a:r>
              <a:rPr lang="en-US"/>
              <a:t>Bullet 2 level—16-point Arial</a:t>
            </a:r>
          </a:p>
          <a:p>
            <a:pPr lvl="2"/>
            <a:r>
              <a:rPr lang="en-US"/>
              <a:t>Bullet 3 level—Bullet 125% size text—16-point Arial</a:t>
            </a:r>
          </a:p>
          <a:p>
            <a:pPr lvl="3"/>
            <a:r>
              <a:rPr lang="en-US"/>
              <a:t>Bullet 4 level—16-point Arial </a:t>
            </a:r>
          </a:p>
          <a:p>
            <a:pPr lvl="4"/>
            <a:r>
              <a:rPr lang="en-US"/>
              <a:t>Bullet 5 level—Bullet 100% size text—16-point Arial</a:t>
            </a:r>
          </a:p>
        </p:txBody>
      </p:sp>
      <p:sp>
        <p:nvSpPr>
          <p:cNvPr id="9" name="Picture Placeholder 2"/>
          <p:cNvSpPr>
            <a:spLocks noGrp="1"/>
          </p:cNvSpPr>
          <p:nvPr>
            <p:ph type="pic" sz="quarter" idx="18" hasCustomPrompt="1"/>
          </p:nvPr>
        </p:nvSpPr>
        <p:spPr>
          <a:xfrm>
            <a:off x="6096001" y="1207637"/>
            <a:ext cx="5480479" cy="4798998"/>
          </a:xfrm>
          <a:prstGeom prst="rect">
            <a:avLst/>
          </a:prstGeom>
        </p:spPr>
        <p:txBody>
          <a:bodyPr/>
          <a:lstStyle>
            <a:lvl1pPr marL="0" indent="0">
              <a:buFontTx/>
              <a:buNone/>
              <a:defRPr sz="1800"/>
            </a:lvl1pPr>
          </a:lstStyle>
          <a:p>
            <a:r>
              <a:rPr lang="en-US"/>
              <a:t>Click Icon to Add Picture</a:t>
            </a:r>
          </a:p>
        </p:txBody>
      </p:sp>
    </p:spTree>
    <p:extLst>
      <p:ext uri="{BB962C8B-B14F-4D97-AF65-F5344CB8AC3E}">
        <p14:creationId xmlns:p14="http://schemas.microsoft.com/office/powerpoint/2010/main" val="1271373778"/>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Right_Text_Pictur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10" name="Content Placeholder 6"/>
          <p:cNvSpPr>
            <a:spLocks noGrp="1"/>
          </p:cNvSpPr>
          <p:nvPr>
            <p:ph sz="quarter" idx="15" hasCustomPrompt="1"/>
          </p:nvPr>
        </p:nvSpPr>
        <p:spPr>
          <a:xfrm>
            <a:off x="6075084" y="1225566"/>
            <a:ext cx="5501395" cy="4798717"/>
          </a:xfrm>
          <a:prstGeom prst="rect">
            <a:avLst/>
          </a:prstGeom>
        </p:spPr>
        <p:txBody>
          <a:bodyPr vert="horz"/>
          <a:lstStyle>
            <a:lvl1pPr marL="231775" indent="-223838">
              <a:buSzPct val="130000"/>
              <a:tabLst/>
              <a:defRPr sz="1800" i="0"/>
            </a:lvl1pPr>
            <a:lvl2pPr marL="517525" indent="-227013">
              <a:defRPr sz="1600" i="0"/>
            </a:lvl2pPr>
            <a:lvl3pPr marL="800100" indent="-176213">
              <a:buSzPct val="125000"/>
              <a:defRPr sz="1600" i="0"/>
            </a:lvl3pPr>
            <a:lvl4pPr marL="1201738" indent="-228600">
              <a:defRPr sz="1600" i="0"/>
            </a:lvl4pPr>
            <a:lvl5pPr marL="1430338" indent="-176213">
              <a:buFont typeface="Arial"/>
              <a:buChar char="•"/>
              <a:defRPr sz="1600" i="0"/>
            </a:lvl5pPr>
          </a:lstStyle>
          <a:p>
            <a:r>
              <a:rPr lang="en-US"/>
              <a:t>Bullet 1 level—Bullet 130% size text—Black, 18-point Arial</a:t>
            </a:r>
          </a:p>
          <a:p>
            <a:pPr lvl="1"/>
            <a:r>
              <a:rPr lang="en-US"/>
              <a:t>Bullet 2 level—16-point Arial</a:t>
            </a:r>
          </a:p>
          <a:p>
            <a:pPr lvl="2"/>
            <a:r>
              <a:rPr lang="en-US"/>
              <a:t>Bullet 3 level—Bullet 125% size text—16-point Arial</a:t>
            </a:r>
          </a:p>
          <a:p>
            <a:pPr lvl="3"/>
            <a:r>
              <a:rPr lang="en-US"/>
              <a:t>Bullet 4 level—16-point Arial</a:t>
            </a:r>
          </a:p>
          <a:p>
            <a:pPr lvl="4"/>
            <a:r>
              <a:rPr lang="en-US"/>
              <a:t>Bullet 5 level—Bullet 100% size text—16-point Arial</a:t>
            </a:r>
          </a:p>
        </p:txBody>
      </p:sp>
      <p:sp>
        <p:nvSpPr>
          <p:cNvPr id="12" name="Picture Placeholder 2"/>
          <p:cNvSpPr>
            <a:spLocks noGrp="1"/>
          </p:cNvSpPr>
          <p:nvPr>
            <p:ph type="pic" sz="quarter" idx="18" hasCustomPrompt="1"/>
          </p:nvPr>
        </p:nvSpPr>
        <p:spPr>
          <a:xfrm>
            <a:off x="304798" y="1225424"/>
            <a:ext cx="5480479" cy="4798998"/>
          </a:xfrm>
          <a:prstGeom prst="rect">
            <a:avLst/>
          </a:prstGeom>
        </p:spPr>
        <p:txBody>
          <a:bodyPr/>
          <a:lstStyle>
            <a:lvl1pPr marL="0" indent="0">
              <a:buFontTx/>
              <a:buNone/>
              <a:defRPr sz="1800"/>
            </a:lvl1pPr>
          </a:lstStyle>
          <a:p>
            <a:r>
              <a:rPr lang="en-US"/>
              <a:t>Click Icon to Add Picture</a:t>
            </a:r>
          </a:p>
        </p:txBody>
      </p:sp>
    </p:spTree>
    <p:extLst>
      <p:ext uri="{BB962C8B-B14F-4D97-AF65-F5344CB8AC3E}">
        <p14:creationId xmlns:p14="http://schemas.microsoft.com/office/powerpoint/2010/main" val="2738021733"/>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Quad_Char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cxnSp>
        <p:nvCxnSpPr>
          <p:cNvPr id="7" name="Straight Connector 6"/>
          <p:cNvCxnSpPr/>
          <p:nvPr userDrawn="1"/>
        </p:nvCxnSpPr>
        <p:spPr>
          <a:xfrm flipH="1">
            <a:off x="6102445" y="1205816"/>
            <a:ext cx="255" cy="4893307"/>
          </a:xfrm>
          <a:prstGeom prst="line">
            <a:avLst/>
          </a:prstGeom>
          <a:ln w="1270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304798" y="3641651"/>
            <a:ext cx="11497457" cy="6396"/>
          </a:xfrm>
          <a:prstGeom prst="line">
            <a:avLst/>
          </a:prstGeom>
          <a:ln w="1270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Text Placeholder 17"/>
          <p:cNvSpPr>
            <a:spLocks noGrp="1"/>
          </p:cNvSpPr>
          <p:nvPr>
            <p:ph type="body" sz="quarter" idx="15"/>
          </p:nvPr>
        </p:nvSpPr>
        <p:spPr>
          <a:xfrm>
            <a:off x="304798" y="1205815"/>
            <a:ext cx="5691268" cy="2366552"/>
          </a:xfrm>
          <a:prstGeom prst="rect">
            <a:avLst/>
          </a:prstGeom>
        </p:spPr>
        <p:txBody>
          <a:bodyPr vert="horz"/>
          <a:lstStyle>
            <a:lvl1pPr marL="119063" indent="-109538">
              <a:tabLst/>
              <a:defRPr sz="1400" i="0"/>
            </a:lvl1pPr>
            <a:lvl2pPr marL="339725" indent="-169863">
              <a:defRPr sz="1400" i="0"/>
            </a:lvl2pPr>
            <a:lvl3pPr marL="565150" indent="-112713">
              <a:defRPr sz="1400" i="0"/>
            </a:lvl3pPr>
            <a:lvl4pPr marL="862013" indent="-169863">
              <a:defRPr sz="1400" i="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7"/>
          <p:cNvSpPr>
            <a:spLocks noGrp="1"/>
          </p:cNvSpPr>
          <p:nvPr>
            <p:ph type="body" sz="quarter" idx="18"/>
          </p:nvPr>
        </p:nvSpPr>
        <p:spPr>
          <a:xfrm>
            <a:off x="6209078" y="1205815"/>
            <a:ext cx="5593177" cy="2366552"/>
          </a:xfrm>
          <a:prstGeom prst="rect">
            <a:avLst/>
          </a:prstGeom>
        </p:spPr>
        <p:txBody>
          <a:bodyPr vert="horz"/>
          <a:lstStyle>
            <a:lvl1pPr marL="119063" indent="-119063">
              <a:tabLst/>
              <a:defRPr sz="1400" i="0"/>
            </a:lvl1pPr>
            <a:lvl2pPr marL="339725" indent="-169863">
              <a:defRPr sz="1400" i="0"/>
            </a:lvl2pPr>
            <a:lvl3pPr marL="565150" indent="-112713">
              <a:defRPr sz="1400" i="0"/>
            </a:lvl3pPr>
            <a:lvl4pPr marL="862013" indent="-169863">
              <a:defRPr sz="1400" i="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Text Placeholder 17"/>
          <p:cNvSpPr>
            <a:spLocks noGrp="1"/>
          </p:cNvSpPr>
          <p:nvPr>
            <p:ph type="body" sz="quarter" idx="19"/>
          </p:nvPr>
        </p:nvSpPr>
        <p:spPr>
          <a:xfrm>
            <a:off x="304798" y="3693647"/>
            <a:ext cx="5691268" cy="2404751"/>
          </a:xfrm>
          <a:prstGeom prst="rect">
            <a:avLst/>
          </a:prstGeom>
        </p:spPr>
        <p:txBody>
          <a:bodyPr vert="horz"/>
          <a:lstStyle>
            <a:lvl1pPr marL="119063" indent="-119063">
              <a:tabLst/>
              <a:defRPr sz="1400" i="0"/>
            </a:lvl1pPr>
            <a:lvl2pPr marL="339725" indent="-169863">
              <a:defRPr sz="1400" i="0"/>
            </a:lvl2pPr>
            <a:lvl3pPr marL="565150" indent="-112713">
              <a:defRPr sz="1400" i="0"/>
            </a:lvl3pPr>
            <a:lvl4pPr marL="862013" indent="-169863">
              <a:defRPr sz="1400" i="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6" name="Text Placeholder 17"/>
          <p:cNvSpPr>
            <a:spLocks noGrp="1"/>
          </p:cNvSpPr>
          <p:nvPr>
            <p:ph type="body" sz="quarter" idx="20"/>
          </p:nvPr>
        </p:nvSpPr>
        <p:spPr>
          <a:xfrm>
            <a:off x="6209078" y="3693647"/>
            <a:ext cx="5593177" cy="2404751"/>
          </a:xfrm>
          <a:prstGeom prst="rect">
            <a:avLst/>
          </a:prstGeom>
        </p:spPr>
        <p:txBody>
          <a:bodyPr vert="horz"/>
          <a:lstStyle>
            <a:lvl1pPr marL="119063" indent="-109538">
              <a:tabLst/>
              <a:defRPr sz="1400" i="0"/>
            </a:lvl1pPr>
            <a:lvl2pPr marL="339725" indent="-169863">
              <a:defRPr sz="1400" i="0"/>
            </a:lvl2pPr>
            <a:lvl3pPr marL="565150" indent="-112713">
              <a:defRPr sz="1400" i="0"/>
            </a:lvl3pPr>
            <a:lvl4pPr marL="862013" indent="-169863">
              <a:defRPr sz="1400" i="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885959366"/>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mpare_Contras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cxnSp>
        <p:nvCxnSpPr>
          <p:cNvPr id="12" name="Straight Connector 11"/>
          <p:cNvCxnSpPr/>
          <p:nvPr userDrawn="1"/>
        </p:nvCxnSpPr>
        <p:spPr>
          <a:xfrm>
            <a:off x="6106341" y="3744347"/>
            <a:ext cx="0" cy="2345875"/>
          </a:xfrm>
          <a:prstGeom prst="line">
            <a:avLst/>
          </a:prstGeom>
          <a:ln w="1270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ext Placeholder 17"/>
          <p:cNvSpPr>
            <a:spLocks noGrp="1"/>
          </p:cNvSpPr>
          <p:nvPr>
            <p:ph type="body" sz="quarter" idx="15"/>
          </p:nvPr>
        </p:nvSpPr>
        <p:spPr>
          <a:xfrm>
            <a:off x="304799" y="1197639"/>
            <a:ext cx="11477472" cy="2366552"/>
          </a:xfrm>
          <a:prstGeom prst="rect">
            <a:avLst/>
          </a:prstGeom>
        </p:spPr>
        <p:txBody>
          <a:bodyPr vert="horz"/>
          <a:lstStyle>
            <a:lvl1pPr marL="119063" indent="-119063">
              <a:tabLst/>
              <a:defRPr sz="1600" i="0"/>
            </a:lvl1pPr>
            <a:lvl2pPr marL="339725" indent="-169863">
              <a:defRPr sz="1600"/>
            </a:lvl2pPr>
            <a:lvl3pPr marL="565150" indent="-112713">
              <a:defRPr sz="1600"/>
            </a:lvl3pPr>
            <a:lvl4pPr marL="862013" indent="-169863">
              <a:defRPr sz="1600"/>
            </a:lvl4pPr>
            <a:lvl5pPr>
              <a:defRPr sz="1600"/>
            </a:lvl5pPr>
          </a:lstStyle>
          <a:p>
            <a:pPr lvl="0"/>
            <a:r>
              <a:rPr lang="en-US"/>
              <a:t>Edit Master text styles</a:t>
            </a:r>
          </a:p>
        </p:txBody>
      </p:sp>
      <p:sp>
        <p:nvSpPr>
          <p:cNvPr id="18" name="Text Placeholder 17"/>
          <p:cNvSpPr>
            <a:spLocks noGrp="1"/>
          </p:cNvSpPr>
          <p:nvPr>
            <p:ph type="body" sz="quarter" idx="19"/>
          </p:nvPr>
        </p:nvSpPr>
        <p:spPr>
          <a:xfrm>
            <a:off x="304798" y="3685471"/>
            <a:ext cx="5615759" cy="2404751"/>
          </a:xfrm>
          <a:prstGeom prst="rect">
            <a:avLst/>
          </a:prstGeom>
        </p:spPr>
        <p:txBody>
          <a:bodyPr vert="horz"/>
          <a:lstStyle>
            <a:lvl1pPr marL="119063" indent="-109538">
              <a:tabLst/>
              <a:defRPr sz="1400" i="0"/>
            </a:lvl1pPr>
            <a:lvl2pPr marL="339725" indent="-169863">
              <a:defRPr sz="1400" i="0"/>
            </a:lvl2pPr>
            <a:lvl3pPr marL="565150" indent="-112713">
              <a:defRPr sz="1400" i="0"/>
            </a:lvl3pPr>
            <a:lvl4pPr marL="862013" indent="-169863">
              <a:defRPr sz="1400" i="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9" name="Text Placeholder 17"/>
          <p:cNvSpPr>
            <a:spLocks noGrp="1"/>
          </p:cNvSpPr>
          <p:nvPr>
            <p:ph type="body" sz="quarter" idx="20"/>
          </p:nvPr>
        </p:nvSpPr>
        <p:spPr>
          <a:xfrm>
            <a:off x="6292127" y="3685471"/>
            <a:ext cx="5490143" cy="2404751"/>
          </a:xfrm>
          <a:prstGeom prst="rect">
            <a:avLst/>
          </a:prstGeom>
        </p:spPr>
        <p:txBody>
          <a:bodyPr vert="horz"/>
          <a:lstStyle>
            <a:lvl1pPr marL="119063" indent="-119063">
              <a:tabLst/>
              <a:defRPr sz="1400" i="0"/>
            </a:lvl1pPr>
            <a:lvl2pPr marL="339725" indent="-169863">
              <a:defRPr sz="1400" i="0"/>
            </a:lvl2pPr>
            <a:lvl3pPr marL="565150" indent="-112713">
              <a:defRPr sz="1400" i="0"/>
            </a:lvl3pPr>
            <a:lvl4pPr marL="862013" indent="-169863">
              <a:defRPr sz="1400" i="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12847656"/>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Risk Format_Large Imag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7" name="Content Placeholder 6"/>
          <p:cNvSpPr>
            <a:spLocks noGrp="1"/>
          </p:cNvSpPr>
          <p:nvPr>
            <p:ph sz="quarter" idx="18" hasCustomPrompt="1"/>
          </p:nvPr>
        </p:nvSpPr>
        <p:spPr>
          <a:xfrm>
            <a:off x="304798" y="1134320"/>
            <a:ext cx="4954140" cy="4861367"/>
          </a:xfrm>
          <a:prstGeom prst="rect">
            <a:avLst/>
          </a:prstGeom>
        </p:spPr>
        <p:txBody>
          <a:bodyPr vert="horz"/>
          <a:lstStyle>
            <a:lvl1pPr marL="179388" indent="-179388">
              <a:buSzPct val="130000"/>
              <a:tabLst/>
              <a:defRPr sz="1600" i="0"/>
            </a:lvl1pPr>
            <a:lvl2pPr marL="517525" indent="-227013">
              <a:defRPr sz="1400" i="0"/>
            </a:lvl2pPr>
            <a:lvl3pPr marL="800100" indent="-176213">
              <a:buSzPct val="125000"/>
              <a:defRPr sz="1400" i="0"/>
            </a:lvl3pPr>
            <a:lvl4pPr marL="1201738" indent="-228600">
              <a:defRPr sz="1400" i="0"/>
            </a:lvl4pPr>
            <a:lvl5pPr marL="1430338" indent="-176213">
              <a:buFont typeface="Arial"/>
              <a:buChar char="•"/>
              <a:defRPr sz="1400" i="0" baseline="0"/>
            </a:lvl5pPr>
          </a:lstStyle>
          <a:p>
            <a:r>
              <a:rPr lang="en-US"/>
              <a:t>Bullet 1 level – Bullet 130% size text – Black, 16 point Arial</a:t>
            </a:r>
          </a:p>
          <a:p>
            <a:pPr lvl="1"/>
            <a:r>
              <a:rPr lang="en-US"/>
              <a:t>Bullet 2 level – 14 point Arial</a:t>
            </a:r>
          </a:p>
          <a:p>
            <a:pPr lvl="2"/>
            <a:r>
              <a:rPr lang="en-US"/>
              <a:t>Bullet 3 level – Bullet 125% size text – 14 point Arial</a:t>
            </a:r>
          </a:p>
          <a:p>
            <a:pPr lvl="3"/>
            <a:r>
              <a:rPr lang="en-US"/>
              <a:t>Bullet 4 level – 14 point Arial</a:t>
            </a:r>
          </a:p>
          <a:p>
            <a:pPr lvl="4"/>
            <a:r>
              <a:rPr lang="en-US"/>
              <a:t>Bullet 5 level – Bullet 100% size text – 14 point Arial</a:t>
            </a:r>
          </a:p>
        </p:txBody>
      </p:sp>
      <p:pic>
        <p:nvPicPr>
          <p:cNvPr id="12" name="Picture 11" descr="CCEO Risk Format_P8sample_crosshatch.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2204" y="1134532"/>
            <a:ext cx="5983383" cy="4564685"/>
          </a:xfrm>
          <a:prstGeom prst="rect">
            <a:avLst/>
          </a:prstGeom>
        </p:spPr>
      </p:pic>
      <p:grpSp>
        <p:nvGrpSpPr>
          <p:cNvPr id="13" name="Group 12"/>
          <p:cNvGrpSpPr/>
          <p:nvPr userDrawn="1"/>
        </p:nvGrpSpPr>
        <p:grpSpPr>
          <a:xfrm>
            <a:off x="5412205" y="5777499"/>
            <a:ext cx="6145364" cy="220573"/>
            <a:chOff x="4333069" y="5714104"/>
            <a:chExt cx="4609023" cy="220573"/>
          </a:xfrm>
        </p:grpSpPr>
        <p:sp>
          <p:nvSpPr>
            <p:cNvPr id="14" name="Rectangle 13"/>
            <p:cNvSpPr/>
            <p:nvPr userDrawn="1"/>
          </p:nvSpPr>
          <p:spPr>
            <a:xfrm>
              <a:off x="4333069" y="5748518"/>
              <a:ext cx="228600" cy="152400"/>
            </a:xfrm>
            <a:prstGeom prst="rect">
              <a:avLst/>
            </a:prstGeom>
            <a:solidFill>
              <a:schemeClr val="accent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5" name="Rectangle 14"/>
            <p:cNvSpPr/>
            <p:nvPr userDrawn="1"/>
          </p:nvSpPr>
          <p:spPr>
            <a:xfrm>
              <a:off x="6987786" y="5748724"/>
              <a:ext cx="228600" cy="152400"/>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6" name="TextBox 15"/>
            <p:cNvSpPr txBox="1"/>
            <p:nvPr userDrawn="1"/>
          </p:nvSpPr>
          <p:spPr>
            <a:xfrm>
              <a:off x="4544208" y="5714104"/>
              <a:ext cx="4397884" cy="220573"/>
            </a:xfrm>
            <a:prstGeom prst="rect">
              <a:avLst/>
            </a:prstGeom>
            <a:noFill/>
          </p:spPr>
          <p:txBody>
            <a:bodyPr wrap="square" rtlCol="0">
              <a:spAutoFit/>
            </a:bodyPr>
            <a:lstStyle/>
            <a:p>
              <a:pPr>
                <a:lnSpc>
                  <a:spcPts val="1000"/>
                </a:lnSpc>
                <a:tabLst>
                  <a:tab pos="2630488" algn="l"/>
                </a:tabLst>
              </a:pPr>
              <a:r>
                <a:rPr lang="en-US" sz="900"/>
                <a:t>Current risk assessment with uncertainty	Expected risk assessment with	proposed mitigation</a:t>
              </a:r>
            </a:p>
          </p:txBody>
        </p:sp>
      </p:grpSp>
    </p:spTree>
    <p:extLst>
      <p:ext uri="{BB962C8B-B14F-4D97-AF65-F5344CB8AC3E}">
        <p14:creationId xmlns:p14="http://schemas.microsoft.com/office/powerpoint/2010/main" val="3880782345"/>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ontact Information ">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020865"/>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17" name="Text Box 19"/>
          <p:cNvSpPr txBox="1">
            <a:spLocks noChangeArrowheads="1"/>
          </p:cNvSpPr>
          <p:nvPr userDrawn="1"/>
        </p:nvSpPr>
        <p:spPr bwMode="auto">
          <a:xfrm>
            <a:off x="320023" y="6346387"/>
            <a:ext cx="2244956" cy="324448"/>
          </a:xfrm>
          <a:prstGeom prst="rect">
            <a:avLst/>
          </a:prstGeom>
          <a:noFill/>
          <a:ln w="9525">
            <a:noFill/>
            <a:miter lim="800000"/>
            <a:headEnd/>
            <a:tailEnd/>
          </a:ln>
          <a:effectLst/>
        </p:spPr>
        <p:txBody>
          <a:bodyPr wrap="square" anchor="b">
            <a:prstTxWarp prst="textNoShape">
              <a:avLst/>
            </a:prstTxWarp>
            <a:spAutoFit/>
          </a:bodyPr>
          <a:lstStyle/>
          <a:p>
            <a:pPr>
              <a:lnSpc>
                <a:spcPts val="860"/>
              </a:lnSpc>
            </a:pPr>
            <a:r>
              <a:rPr lang="en-US" sz="800"/>
              <a:t>e-mail address</a:t>
            </a:r>
          </a:p>
          <a:p>
            <a:pPr>
              <a:lnSpc>
                <a:spcPts val="860"/>
              </a:lnSpc>
            </a:pPr>
            <a:r>
              <a:rPr lang="en-US" sz="800"/>
              <a:t>Department/subdivision name</a:t>
            </a:r>
          </a:p>
        </p:txBody>
      </p:sp>
      <p:sp>
        <p:nvSpPr>
          <p:cNvPr id="7" name="Content Placeholder 6"/>
          <p:cNvSpPr>
            <a:spLocks noGrp="1"/>
          </p:cNvSpPr>
          <p:nvPr>
            <p:ph sz="quarter" idx="15" hasCustomPrompt="1"/>
          </p:nvPr>
        </p:nvSpPr>
        <p:spPr>
          <a:xfrm>
            <a:off x="304800" y="1207638"/>
            <a:ext cx="11271681" cy="4615694"/>
          </a:xfrm>
          <a:prstGeom prst="rect">
            <a:avLst/>
          </a:prstGeom>
        </p:spPr>
        <p:txBody>
          <a:bodyPr vert="horz"/>
          <a:lstStyle>
            <a:lvl1pPr marL="231775" indent="-223838">
              <a:buSzPct val="130000"/>
              <a:tabLst/>
              <a:defRPr sz="1800" i="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a:t>This is a multipurpose box—use for text, tables, charts or video</a:t>
            </a:r>
          </a:p>
        </p:txBody>
      </p:sp>
    </p:spTree>
    <p:extLst>
      <p:ext uri="{BB962C8B-B14F-4D97-AF65-F5344CB8AC3E}">
        <p14:creationId xmlns:p14="http://schemas.microsoft.com/office/powerpoint/2010/main" val="932192238"/>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ransition">
    <p:spTree>
      <p:nvGrpSpPr>
        <p:cNvPr id="1" name=""/>
        <p:cNvGrpSpPr/>
        <p:nvPr/>
      </p:nvGrpSpPr>
      <p:grpSpPr>
        <a:xfrm>
          <a:off x="0" y="0"/>
          <a:ext cx="0" cy="0"/>
          <a:chOff x="0" y="0"/>
          <a:chExt cx="0" cy="0"/>
        </a:xfrm>
      </p:grpSpPr>
      <p:sp>
        <p:nvSpPr>
          <p:cNvPr id="7" name="Subtitle 2"/>
          <p:cNvSpPr>
            <a:spLocks noGrp="1"/>
          </p:cNvSpPr>
          <p:nvPr>
            <p:ph type="subTitle" idx="1" hasCustomPrompt="1"/>
          </p:nvPr>
        </p:nvSpPr>
        <p:spPr>
          <a:xfrm>
            <a:off x="304800" y="3245325"/>
            <a:ext cx="10828774" cy="1752600"/>
          </a:xfrm>
          <a:prstGeom prst="rect">
            <a:avLst/>
          </a:prstGeom>
        </p:spPr>
        <p:txBody>
          <a:bodyPr>
            <a:normAutofit/>
          </a:bodyPr>
          <a:lstStyle>
            <a:lvl1pPr marL="0" indent="0" algn="l">
              <a:buNone/>
              <a:defRPr sz="3200" i="0">
                <a:solidFill>
                  <a:schemeClr val="tx1"/>
                </a:solidFill>
                <a:latin typeface="+mj-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Transition Subtitle</a:t>
            </a:r>
          </a:p>
        </p:txBody>
      </p:sp>
      <p:sp>
        <p:nvSpPr>
          <p:cNvPr id="4" name="Title 1"/>
          <p:cNvSpPr>
            <a:spLocks noGrp="1"/>
          </p:cNvSpPr>
          <p:nvPr>
            <p:ph type="ctrTitle" hasCustomPrompt="1"/>
          </p:nvPr>
        </p:nvSpPr>
        <p:spPr>
          <a:xfrm>
            <a:off x="304800" y="2063345"/>
            <a:ext cx="10828774" cy="1063867"/>
          </a:xfrm>
          <a:prstGeom prst="rect">
            <a:avLst/>
          </a:prstGeom>
        </p:spPr>
        <p:txBody>
          <a:bodyPr/>
          <a:lstStyle>
            <a:lvl1pPr algn="l">
              <a:defRPr sz="4000" b="1" i="0" baseline="0">
                <a:solidFill>
                  <a:schemeClr val="bg2"/>
                </a:solidFill>
                <a:latin typeface="Arial"/>
                <a:cs typeface="Arial"/>
              </a:defRPr>
            </a:lvl1pPr>
          </a:lstStyle>
          <a:p>
            <a:r>
              <a:rPr lang="en-US"/>
              <a:t>Transition Slide</a:t>
            </a:r>
          </a:p>
        </p:txBody>
      </p:sp>
    </p:spTree>
    <p:extLst>
      <p:ext uri="{BB962C8B-B14F-4D97-AF65-F5344CB8AC3E}">
        <p14:creationId xmlns:p14="http://schemas.microsoft.com/office/powerpoint/2010/main" val="889000644"/>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Left_Text_Picture_markings">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7" name="Content Placeholder 6"/>
          <p:cNvSpPr>
            <a:spLocks noGrp="1"/>
          </p:cNvSpPr>
          <p:nvPr>
            <p:ph sz="quarter" idx="15" hasCustomPrompt="1"/>
          </p:nvPr>
        </p:nvSpPr>
        <p:spPr>
          <a:xfrm>
            <a:off x="304796" y="1225566"/>
            <a:ext cx="5501395" cy="4798717"/>
          </a:xfrm>
          <a:prstGeom prst="rect">
            <a:avLst/>
          </a:prstGeom>
        </p:spPr>
        <p:txBody>
          <a:bodyPr vert="horz"/>
          <a:lstStyle>
            <a:lvl1pPr marL="231775" indent="-223838">
              <a:buSzPct val="130000"/>
              <a:tabLst/>
              <a:defRPr sz="1800" i="0"/>
            </a:lvl1pPr>
            <a:lvl2pPr marL="517525" indent="-227013">
              <a:defRPr sz="1600" i="0"/>
            </a:lvl2pPr>
            <a:lvl3pPr marL="800100" indent="-176213">
              <a:buSzPct val="125000"/>
              <a:defRPr sz="1600" i="0"/>
            </a:lvl3pPr>
            <a:lvl4pPr marL="1201738" indent="-228600">
              <a:defRPr sz="1600" i="0"/>
            </a:lvl4pPr>
            <a:lvl5pPr marL="1430338" indent="-176213">
              <a:buFont typeface="Arial"/>
              <a:buChar char="•"/>
              <a:defRPr sz="1600" i="0"/>
            </a:lvl5pPr>
          </a:lstStyle>
          <a:p>
            <a:r>
              <a:rPr lang="en-US"/>
              <a:t>Bullet 1 level—Bullet 130% size text—Black, 18-point Arial</a:t>
            </a:r>
          </a:p>
          <a:p>
            <a:pPr lvl="1"/>
            <a:r>
              <a:rPr lang="en-US"/>
              <a:t>Bullet 2 level—16-point Arial</a:t>
            </a:r>
          </a:p>
          <a:p>
            <a:pPr lvl="2"/>
            <a:r>
              <a:rPr lang="en-US"/>
              <a:t>Bullet 3 level—Bullet 125% size text—16-point Arial</a:t>
            </a:r>
          </a:p>
          <a:p>
            <a:pPr lvl="3"/>
            <a:r>
              <a:rPr lang="en-US"/>
              <a:t>Bullet 4 level—16-point Arial</a:t>
            </a:r>
          </a:p>
          <a:p>
            <a:pPr lvl="4"/>
            <a:r>
              <a:rPr lang="en-US"/>
              <a:t>Bullet 5 level—Bullet 100% size text—16-point Arial</a:t>
            </a:r>
          </a:p>
        </p:txBody>
      </p:sp>
      <p:sp>
        <p:nvSpPr>
          <p:cNvPr id="9" name="Picture Placeholder 2"/>
          <p:cNvSpPr>
            <a:spLocks noGrp="1"/>
          </p:cNvSpPr>
          <p:nvPr>
            <p:ph type="pic" sz="quarter" idx="18" hasCustomPrompt="1"/>
          </p:nvPr>
        </p:nvSpPr>
        <p:spPr>
          <a:xfrm>
            <a:off x="6096001" y="1207637"/>
            <a:ext cx="5480479" cy="4798998"/>
          </a:xfrm>
          <a:prstGeom prst="rect">
            <a:avLst/>
          </a:prstGeom>
        </p:spPr>
        <p:txBody>
          <a:bodyPr/>
          <a:lstStyle>
            <a:lvl1pPr marL="0" indent="0">
              <a:buFontTx/>
              <a:buNone/>
              <a:defRPr sz="1800"/>
            </a:lvl1pPr>
          </a:lstStyle>
          <a:p>
            <a:r>
              <a:rPr lang="en-US"/>
              <a:t>Click Icon to Add Picture</a:t>
            </a:r>
          </a:p>
        </p:txBody>
      </p:sp>
    </p:spTree>
    <p:extLst>
      <p:ext uri="{BB962C8B-B14F-4D97-AF65-F5344CB8AC3E}">
        <p14:creationId xmlns:p14="http://schemas.microsoft.com/office/powerpoint/2010/main" val="1699405436"/>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A_Basic_Master">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0" baseline="0">
                <a:solidFill>
                  <a:schemeClr val="tx1"/>
                </a:solidFill>
              </a:defRPr>
            </a:lvl1pPr>
          </a:lstStyle>
          <a:p>
            <a:r>
              <a:rPr lang="en-US"/>
              <a:t>Head—Black 24-point Arial, Bold</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0" baseline="0">
                <a:solidFill>
                  <a:schemeClr val="bg2"/>
                </a:solidFill>
              </a:defRPr>
            </a:lvl1pPr>
          </a:lstStyle>
          <a:p>
            <a:pPr lvl="0"/>
            <a:r>
              <a:rPr lang="en-US"/>
              <a:t>Key Point—Arial Bold, 16-point </a:t>
            </a:r>
          </a:p>
        </p:txBody>
      </p:sp>
      <p:sp>
        <p:nvSpPr>
          <p:cNvPr id="5" name="Content Placeholder 6"/>
          <p:cNvSpPr>
            <a:spLocks noGrp="1"/>
          </p:cNvSpPr>
          <p:nvPr>
            <p:ph sz="quarter" idx="15" hasCustomPrompt="1"/>
          </p:nvPr>
        </p:nvSpPr>
        <p:spPr>
          <a:xfrm>
            <a:off x="334533" y="1203264"/>
            <a:ext cx="11271681" cy="4798717"/>
          </a:xfrm>
          <a:prstGeom prst="rect">
            <a:avLst/>
          </a:prstGeom>
        </p:spPr>
        <p:txBody>
          <a:bodyPr vert="horz"/>
          <a:lstStyle>
            <a:lvl1pPr marL="231775" marR="0" indent="-223838" algn="l" defTabSz="457200" rtl="0" eaLnBrk="1" fontAlgn="auto" latinLnBrk="0" hangingPunct="1">
              <a:lnSpc>
                <a:spcPct val="100000"/>
              </a:lnSpc>
              <a:spcBef>
                <a:spcPct val="20000"/>
              </a:spcBef>
              <a:spcAft>
                <a:spcPts val="0"/>
              </a:spcAft>
              <a:buClrTx/>
              <a:buSzPct val="130000"/>
              <a:buFont typeface="Arial"/>
              <a:buChar char="•"/>
              <a:tabLst/>
              <a:defRPr sz="1800" i="0"/>
            </a:lvl1pPr>
            <a:lvl2pPr marL="517525" indent="-227013">
              <a:defRPr sz="1600" i="0"/>
            </a:lvl2pPr>
            <a:lvl3pPr marL="800100" indent="-176213">
              <a:buSzPct val="130000"/>
              <a:defRPr sz="1600" i="0"/>
            </a:lvl3pPr>
            <a:lvl4pPr marL="1201738" indent="-228600">
              <a:defRPr sz="1600" i="0"/>
            </a:lvl4pPr>
            <a:lvl5pPr marL="1430338" marR="0" indent="-176213" algn="l" defTabSz="457200" rtl="0" eaLnBrk="1" fontAlgn="auto" latinLnBrk="0" hangingPunct="1">
              <a:lnSpc>
                <a:spcPct val="100000"/>
              </a:lnSpc>
              <a:spcBef>
                <a:spcPct val="20000"/>
              </a:spcBef>
              <a:spcAft>
                <a:spcPts val="0"/>
              </a:spcAft>
              <a:buClrTx/>
              <a:buSzPct val="130000"/>
              <a:buFont typeface="Arial"/>
              <a:buChar char="•"/>
              <a:tabLst/>
              <a:defRPr sz="1600" i="0"/>
            </a:lvl5pPr>
          </a:lstStyle>
          <a:p>
            <a:r>
              <a:rPr lang="en-US"/>
              <a:t>Bullet 1 level—Bullet 130% size text—Black, 18-point Arial</a:t>
            </a:r>
          </a:p>
          <a:p>
            <a:pPr lvl="1"/>
            <a:r>
              <a:rPr lang="en-US"/>
              <a:t>Bullet 2 level—16-point Arial</a:t>
            </a:r>
          </a:p>
          <a:p>
            <a:pPr lvl="2"/>
            <a:r>
              <a:rPr lang="en-US"/>
              <a:t>Bullet 3 level—Bullet 125% size text—16 -point Arial</a:t>
            </a:r>
          </a:p>
          <a:p>
            <a:pPr lvl="3"/>
            <a:r>
              <a:rPr lang="en-US"/>
              <a:t>Bullet 4 level—16-point Arial</a:t>
            </a:r>
          </a:p>
          <a:p>
            <a:pPr lvl="4"/>
            <a:r>
              <a:rPr lang="en-US"/>
              <a:t>Bullet 5 level—Bullet 100% size text—16-point Arial</a:t>
            </a:r>
          </a:p>
          <a:p>
            <a:pPr lvl="4"/>
            <a:endParaRPr lang="en-US"/>
          </a:p>
        </p:txBody>
      </p:sp>
    </p:spTree>
    <p:extLst>
      <p:ext uri="{BB962C8B-B14F-4D97-AF65-F5344CB8AC3E}">
        <p14:creationId xmlns:p14="http://schemas.microsoft.com/office/powerpoint/2010/main" val="675771571"/>
      </p:ext>
    </p:extLst>
  </p:cSld>
  <p:clrMapOvr>
    <a:masterClrMapping/>
  </p:clrMapOvr>
  <p:extLst>
    <p:ext uri="{DCECCB84-F9BA-43D5-87BE-67443E8EF086}">
      <p15:sldGuideLst xmlns:p15="http://schemas.microsoft.com/office/powerpoint/2012/main">
        <p15:guide id="1" pos="144">
          <p15:clr>
            <a:srgbClr val="FBAE40"/>
          </p15:clr>
        </p15:guide>
        <p15:guide id="2" orient="horz" pos="552">
          <p15:clr>
            <a:srgbClr val="FBAE40"/>
          </p15:clr>
        </p15:guide>
        <p15:guide id="3" orient="horz" pos="81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E_Transition">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4800" y="2111898"/>
            <a:ext cx="10831285" cy="1063867"/>
          </a:xfrm>
          <a:prstGeom prst="rect">
            <a:avLst/>
          </a:prstGeom>
        </p:spPr>
        <p:txBody>
          <a:bodyPr/>
          <a:lstStyle>
            <a:lvl1pPr algn="l">
              <a:defRPr sz="4000" b="1" i="0" baseline="0">
                <a:solidFill>
                  <a:schemeClr val="bg2"/>
                </a:solidFill>
                <a:latin typeface="Arial"/>
                <a:cs typeface="Arial"/>
              </a:defRPr>
            </a:lvl1pPr>
          </a:lstStyle>
          <a:p>
            <a:r>
              <a:rPr lang="en-US"/>
              <a:t>Transition Slide</a:t>
            </a:r>
          </a:p>
        </p:txBody>
      </p:sp>
      <p:sp>
        <p:nvSpPr>
          <p:cNvPr id="3" name="Subtitle 2"/>
          <p:cNvSpPr>
            <a:spLocks noGrp="1"/>
          </p:cNvSpPr>
          <p:nvPr>
            <p:ph type="subTitle" idx="1" hasCustomPrompt="1"/>
          </p:nvPr>
        </p:nvSpPr>
        <p:spPr>
          <a:xfrm>
            <a:off x="304800" y="3245325"/>
            <a:ext cx="10831285" cy="1752600"/>
          </a:xfrm>
          <a:prstGeom prst="rect">
            <a:avLst/>
          </a:prstGeom>
        </p:spPr>
        <p:txBody>
          <a:bodyPr>
            <a:normAutofit/>
          </a:bodyPr>
          <a:lstStyle>
            <a:lvl1pPr marL="0" indent="0" algn="l">
              <a:buNone/>
              <a:defRPr sz="2400" i="0">
                <a:solidFill>
                  <a:schemeClr val="tx1"/>
                </a:solidFill>
                <a:latin typeface="+mj-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Transition Subtitle</a:t>
            </a:r>
          </a:p>
        </p:txBody>
      </p:sp>
    </p:spTree>
    <p:extLst>
      <p:ext uri="{BB962C8B-B14F-4D97-AF65-F5344CB8AC3E}">
        <p14:creationId xmlns:p14="http://schemas.microsoft.com/office/powerpoint/2010/main" val="1982116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orporate Template_Title_and_Info–Security Markings">
    <p:spTree>
      <p:nvGrpSpPr>
        <p:cNvPr id="1" name=""/>
        <p:cNvGrpSpPr/>
        <p:nvPr/>
      </p:nvGrpSpPr>
      <p:grpSpPr>
        <a:xfrm>
          <a:off x="0" y="0"/>
          <a:ext cx="0" cy="0"/>
          <a:chOff x="0" y="0"/>
          <a:chExt cx="0" cy="0"/>
        </a:xfrm>
      </p:grpSpPr>
      <p:sp>
        <p:nvSpPr>
          <p:cNvPr id="6" name="Date Placeholder 3"/>
          <p:cNvSpPr txBox="1">
            <a:spLocks/>
          </p:cNvSpPr>
          <p:nvPr userDrawn="1"/>
        </p:nvSpPr>
        <p:spPr>
          <a:xfrm>
            <a:off x="269461" y="6442076"/>
            <a:ext cx="3556000" cy="365125"/>
          </a:xfrm>
          <a:prstGeom prst="rect">
            <a:avLst/>
          </a:prstGeom>
        </p:spPr>
        <p:txBody>
          <a:bodyPr vert="horz" lIns="91440" tIns="45720" rIns="91440" bIns="45720" rtlCol="0" anchor="ctr"/>
          <a:lstStyle>
            <a:lvl1pPr>
              <a:defRPr sz="900" i="1">
                <a:solidFill>
                  <a:schemeClr val="bg1"/>
                </a:solidFill>
                <a:latin typeface="+mn-l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E008B"/>
                </a:solidFill>
                <a:effectLst/>
                <a:uLnTx/>
                <a:uFillTx/>
                <a:latin typeface="Arial" charset="0"/>
                <a:ea typeface="Arial" charset="0"/>
                <a:cs typeface="Arial" charset="0"/>
              </a:rPr>
              <a:t>© The Aerospace Corporation, 2023</a:t>
            </a:r>
          </a:p>
        </p:txBody>
      </p:sp>
      <p:sp>
        <p:nvSpPr>
          <p:cNvPr id="13" name="Title 1"/>
          <p:cNvSpPr>
            <a:spLocks noGrp="1"/>
          </p:cNvSpPr>
          <p:nvPr>
            <p:ph type="ctrTitle" hasCustomPrompt="1"/>
          </p:nvPr>
        </p:nvSpPr>
        <p:spPr>
          <a:xfrm>
            <a:off x="4607510" y="1658432"/>
            <a:ext cx="6971779" cy="1239457"/>
          </a:xfrm>
          <a:prstGeom prst="rect">
            <a:avLst/>
          </a:prstGeom>
        </p:spPr>
        <p:txBody>
          <a:bodyPr anchor="t" anchorCtr="0"/>
          <a:lstStyle>
            <a:lvl1pPr marL="0" marR="0" indent="0" algn="r" defTabSz="457200" rtl="0" eaLnBrk="1" fontAlgn="auto" latinLnBrk="0" hangingPunct="1">
              <a:lnSpc>
                <a:spcPct val="100000"/>
              </a:lnSpc>
              <a:spcBef>
                <a:spcPct val="0"/>
              </a:spcBef>
              <a:spcAft>
                <a:spcPts val="0"/>
              </a:spcAft>
              <a:buClrTx/>
              <a:buSzTx/>
              <a:buFontTx/>
              <a:buNone/>
              <a:tabLst/>
              <a:defRPr sz="4000" b="1" i="1">
                <a:solidFill>
                  <a:schemeClr val="bg1"/>
                </a:solidFill>
                <a:effectLst>
                  <a:outerShdw blurRad="50800" dist="38100" dir="4260000" algn="tl" rotWithShape="0">
                    <a:prstClr val="black"/>
                  </a:outerShdw>
                </a:effectLst>
                <a:latin typeface="Arial"/>
                <a:cs typeface="Arial"/>
              </a:defRPr>
            </a:lvl1pPr>
          </a:lstStyle>
          <a:p>
            <a:r>
              <a:rPr lang="en-US"/>
              <a:t>Your Title – 40-Point</a:t>
            </a:r>
            <a:br>
              <a:rPr lang="en-US"/>
            </a:br>
            <a:r>
              <a:rPr lang="en-US"/>
              <a:t>Arial, Bold</a:t>
            </a:r>
          </a:p>
        </p:txBody>
      </p:sp>
      <p:sp>
        <p:nvSpPr>
          <p:cNvPr id="14" name="Subtitle 2"/>
          <p:cNvSpPr>
            <a:spLocks noGrp="1"/>
          </p:cNvSpPr>
          <p:nvPr>
            <p:ph type="subTitle" idx="1" hasCustomPrompt="1"/>
          </p:nvPr>
        </p:nvSpPr>
        <p:spPr>
          <a:xfrm>
            <a:off x="4607510" y="3124908"/>
            <a:ext cx="6971779" cy="1553623"/>
          </a:xfrm>
          <a:prstGeom prst="rect">
            <a:avLst/>
          </a:prstGeom>
        </p:spPr>
        <p:txBody>
          <a:bodyPr wrap="square" anchor="ctr">
            <a:noAutofit/>
          </a:bodyPr>
          <a:lstStyle>
            <a:lvl1pPr marL="0" marR="0" indent="0" algn="r" defTabSz="457200" rtl="0" eaLnBrk="1" fontAlgn="auto" latinLnBrk="0" hangingPunct="1">
              <a:lnSpc>
                <a:spcPct val="100000"/>
              </a:lnSpc>
              <a:spcBef>
                <a:spcPts val="0"/>
              </a:spcBef>
              <a:spcAft>
                <a:spcPts val="0"/>
              </a:spcAft>
              <a:buClrTx/>
              <a:buSzTx/>
              <a:buFont typeface="Arial"/>
              <a:buNone/>
              <a:tabLst/>
              <a:defRPr sz="2800" b="1" i="1">
                <a:solidFill>
                  <a:schemeClr val="bg1"/>
                </a:solidFill>
                <a:effectLst>
                  <a:outerShdw blurRad="50800" dist="38100" dir="4260000" algn="tl" rotWithShape="0">
                    <a:prstClr val="black"/>
                  </a:outerShdw>
                </a:effectLst>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000"/>
              <a:t>Speaker’s name</a:t>
            </a:r>
            <a:br>
              <a:rPr lang="en-US" sz="2000"/>
            </a:br>
            <a:r>
              <a:rPr lang="en-US" sz="2000"/>
              <a:t>and organization – </a:t>
            </a:r>
            <a:br>
              <a:rPr lang="en-US" sz="2000"/>
            </a:br>
            <a:r>
              <a:rPr lang="en-US" sz="2000"/>
              <a:t>28-Point Arial</a:t>
            </a:r>
          </a:p>
        </p:txBody>
      </p:sp>
      <p:sp>
        <p:nvSpPr>
          <p:cNvPr id="15" name="Text Placeholder 4"/>
          <p:cNvSpPr>
            <a:spLocks noGrp="1"/>
          </p:cNvSpPr>
          <p:nvPr>
            <p:ph type="body" sz="quarter" idx="10" hasCustomPrompt="1"/>
          </p:nvPr>
        </p:nvSpPr>
        <p:spPr>
          <a:xfrm>
            <a:off x="4607037" y="4970646"/>
            <a:ext cx="6972961" cy="457844"/>
          </a:xfrm>
          <a:prstGeom prst="rect">
            <a:avLst/>
          </a:prstGeom>
        </p:spPr>
        <p:txBody>
          <a:bodyPr/>
          <a:lstStyle>
            <a:lvl1pPr marL="0" indent="0" algn="r">
              <a:lnSpc>
                <a:spcPct val="100000"/>
              </a:lnSpc>
              <a:spcBef>
                <a:spcPts val="0"/>
              </a:spcBef>
              <a:buFontTx/>
              <a:buNone/>
              <a:defRPr sz="2200" b="1" i="1">
                <a:solidFill>
                  <a:schemeClr val="bg1"/>
                </a:solidFill>
                <a:effectLst>
                  <a:outerShdw blurRad="50800" dist="38100" dir="4260000" algn="tl" rotWithShape="0">
                    <a:prstClr val="black"/>
                  </a:outerShdw>
                </a:effectLst>
                <a:latin typeface="Arial" charset="0"/>
                <a:ea typeface="Arial" charset="0"/>
                <a:cs typeface="Arial" charset="0"/>
              </a:defRPr>
            </a:lvl1pPr>
          </a:lstStyle>
          <a:p>
            <a:pPr lvl="0"/>
            <a:r>
              <a:rPr lang="en-US"/>
              <a:t>Date – 22-point Arial</a:t>
            </a:r>
          </a:p>
        </p:txBody>
      </p:sp>
    </p:spTree>
    <p:extLst>
      <p:ext uri="{BB962C8B-B14F-4D97-AF65-F5344CB8AC3E}">
        <p14:creationId xmlns:p14="http://schemas.microsoft.com/office/powerpoint/2010/main" val="20757475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orporate Template_Closing_Q&amp;A_Backup–Security Markings">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4656774" y="1846555"/>
            <a:ext cx="6934200" cy="3124939"/>
          </a:xfrm>
          <a:prstGeom prst="rect">
            <a:avLst/>
          </a:prstGeom>
        </p:spPr>
        <p:txBody>
          <a:bodyPr anchor="ctr">
            <a:normAutofit/>
          </a:bodyPr>
          <a:lstStyle>
            <a:lvl1pPr algn="r">
              <a:defRPr sz="4800" b="1" i="1" baseline="0">
                <a:solidFill>
                  <a:schemeClr val="bg1"/>
                </a:solidFill>
                <a:effectLst>
                  <a:outerShdw blurRad="50800" dist="38100" dir="4260000" algn="tl" rotWithShape="0">
                    <a:prstClr val="black"/>
                  </a:outerShdw>
                </a:effectLst>
                <a:latin typeface="Arial"/>
                <a:cs typeface="Arial"/>
              </a:defRPr>
            </a:lvl1pPr>
          </a:lstStyle>
          <a:p>
            <a:r>
              <a:rPr lang="en-US"/>
              <a:t>Closing</a:t>
            </a:r>
            <a:br>
              <a:rPr lang="en-US"/>
            </a:br>
            <a:r>
              <a:rPr lang="en-US"/>
              <a:t>Questions</a:t>
            </a:r>
            <a:br>
              <a:rPr lang="en-US"/>
            </a:br>
            <a:r>
              <a:rPr lang="en-US"/>
              <a:t>Backup</a:t>
            </a:r>
          </a:p>
        </p:txBody>
      </p:sp>
    </p:spTree>
    <p:extLst>
      <p:ext uri="{BB962C8B-B14F-4D97-AF65-F5344CB8AC3E}">
        <p14:creationId xmlns:p14="http://schemas.microsoft.com/office/powerpoint/2010/main" val="2035840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p:cNvSpPr txBox="1"/>
          <p:nvPr userDrawn="1"/>
        </p:nvSpPr>
        <p:spPr>
          <a:xfrm>
            <a:off x="58307" y="6575648"/>
            <a:ext cx="924983" cy="215444"/>
          </a:xfrm>
          <a:prstGeom prst="rect">
            <a:avLst/>
          </a:prstGeom>
          <a:noFill/>
        </p:spPr>
        <p:txBody>
          <a:bodyPr wrap="square" rtlCol="0">
            <a:spAutoFit/>
          </a:bodyPr>
          <a:lstStyle/>
          <a:p>
            <a:pPr algn="l"/>
            <a:fld id="{C14145BE-CC18-4145-962A-7F02CD48E99F}" type="slidenum">
              <a:rPr lang="en-US" sz="800" smtClean="0"/>
              <a:pPr algn="l"/>
              <a:t>‹#›</a:t>
            </a:fld>
            <a:endParaRPr lang="en-US" sz="800"/>
          </a:p>
        </p:txBody>
      </p:sp>
      <p:pic>
        <p:nvPicPr>
          <p:cNvPr id="3" name="Picture 2">
            <a:extLst>
              <a:ext uri="{FF2B5EF4-FFF2-40B4-BE49-F238E27FC236}">
                <a16:creationId xmlns:a16="http://schemas.microsoft.com/office/drawing/2014/main" id="{BA3E3171-36F5-EC48-ACFF-670A965E457C}"/>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9699252" y="0"/>
            <a:ext cx="2492748" cy="1696720"/>
          </a:xfrm>
          <a:prstGeom prst="rect">
            <a:avLst/>
          </a:prstGeom>
        </p:spPr>
      </p:pic>
    </p:spTree>
    <p:extLst>
      <p:ext uri="{BB962C8B-B14F-4D97-AF65-F5344CB8AC3E}">
        <p14:creationId xmlns:p14="http://schemas.microsoft.com/office/powerpoint/2010/main" val="71663195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700" r:id="rId8"/>
    <p:sldLayoutId id="2147483701" r:id="rId9"/>
    <p:sldLayoutId id="2147483702" r:id="rId10"/>
    <p:sldLayoutId id="2147483704" r:id="rId11"/>
  </p:sldLayoutIdLst>
  <p:txStyles>
    <p:titleStyle>
      <a:lvl1pPr algn="l" defTabSz="457200" rtl="0" eaLnBrk="1" latinLnBrk="0" hangingPunct="1">
        <a:spcBef>
          <a:spcPct val="0"/>
        </a:spcBef>
        <a:buNone/>
        <a:defRPr sz="26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4" cstate="screen">
            <a:extLst>
              <a:ext uri="{28A0092B-C50C-407E-A947-70E740481C1C}">
                <a14:useLocalDpi xmlns:a14="http://schemas.microsoft.com/office/drawing/2010/main"/>
              </a:ext>
            </a:extLst>
          </a:blip>
          <a:srcRect l="-13"/>
          <a:stretch/>
        </p:blipFill>
        <p:spPr>
          <a:xfrm>
            <a:off x="1524" y="575733"/>
            <a:ext cx="12188952" cy="5825067"/>
          </a:xfrm>
          <a:prstGeom prst="rect">
            <a:avLst/>
          </a:prstGeom>
        </p:spPr>
      </p:pic>
      <p:pic>
        <p:nvPicPr>
          <p:cNvPr id="3" name="Picture 2">
            <a:extLst>
              <a:ext uri="{FF2B5EF4-FFF2-40B4-BE49-F238E27FC236}">
                <a16:creationId xmlns:a16="http://schemas.microsoft.com/office/drawing/2014/main" id="{854F7E3A-DF01-110A-2117-8F19B0336005}"/>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269461" y="229263"/>
            <a:ext cx="2058872" cy="157171"/>
          </a:xfrm>
          <a:prstGeom prst="rect">
            <a:avLst/>
          </a:prstGeom>
        </p:spPr>
      </p:pic>
      <p:pic>
        <p:nvPicPr>
          <p:cNvPr id="4" name="Picture 3">
            <a:extLst>
              <a:ext uri="{FF2B5EF4-FFF2-40B4-BE49-F238E27FC236}">
                <a16:creationId xmlns:a16="http://schemas.microsoft.com/office/drawing/2014/main" id="{D5991FAF-B7AF-1A1E-3C76-42E40200D6B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72606" y="1438812"/>
            <a:ext cx="3846407" cy="3889625"/>
          </a:xfrm>
          <a:prstGeom prst="rect">
            <a:avLst/>
          </a:prstGeom>
          <a:effectLst>
            <a:outerShdw blurRad="50800" dist="64470" dir="8100000" algn="tr" rotWithShape="0">
              <a:prstClr val="black">
                <a:alpha val="60000"/>
              </a:prstClr>
            </a:outerShdw>
          </a:effectLst>
        </p:spPr>
      </p:pic>
    </p:spTree>
    <p:extLst>
      <p:ext uri="{BB962C8B-B14F-4D97-AF65-F5344CB8AC3E}">
        <p14:creationId xmlns:p14="http://schemas.microsoft.com/office/powerpoint/2010/main" val="3539297904"/>
      </p:ext>
    </p:extLst>
  </p:cSld>
  <p:clrMap bg1="lt1" tx1="dk1" bg2="lt2" tx2="dk2" accent1="accent1" accent2="accent2" accent3="accent3" accent4="accent4" accent5="accent5" accent6="accent6" hlink="hlink" folHlink="folHlink"/>
  <p:sldLayoutIdLst>
    <p:sldLayoutId id="2147483651" r:id="rId1"/>
    <p:sldLayoutId id="2147483653"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92">
          <p15:clr>
            <a:srgbClr val="F26B43"/>
          </p15:clr>
        </p15:guide>
        <p15:guide id="2" pos="22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p:cNvSpPr txBox="1"/>
          <p:nvPr userDrawn="1"/>
        </p:nvSpPr>
        <p:spPr>
          <a:xfrm>
            <a:off x="58307" y="6575648"/>
            <a:ext cx="924983" cy="215444"/>
          </a:xfrm>
          <a:prstGeom prst="rect">
            <a:avLst/>
          </a:prstGeom>
          <a:noFill/>
        </p:spPr>
        <p:txBody>
          <a:bodyPr wrap="square" rtlCol="0">
            <a:spAutoFit/>
          </a:bodyPr>
          <a:lstStyle/>
          <a:p>
            <a:pPr algn="l"/>
            <a:fld id="{C14145BE-CC18-4145-962A-7F02CD48E99F}" type="slidenum">
              <a:rPr lang="en-US" sz="800" smtClean="0"/>
              <a:pPr algn="l"/>
              <a:t>‹#›</a:t>
            </a:fld>
            <a:endParaRPr lang="en-US" sz="800"/>
          </a:p>
        </p:txBody>
      </p:sp>
      <p:pic>
        <p:nvPicPr>
          <p:cNvPr id="3" name="Picture 2">
            <a:extLst>
              <a:ext uri="{FF2B5EF4-FFF2-40B4-BE49-F238E27FC236}">
                <a16:creationId xmlns:a16="http://schemas.microsoft.com/office/drawing/2014/main" id="{BA3E3171-36F5-EC48-ACFF-670A965E457C}"/>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9699252" y="0"/>
            <a:ext cx="2492748" cy="1696720"/>
          </a:xfrm>
          <a:prstGeom prst="rect">
            <a:avLst/>
          </a:prstGeom>
        </p:spPr>
      </p:pic>
      <p:sp>
        <p:nvSpPr>
          <p:cNvPr id="2" name="Text Placeholder 2">
            <a:extLst>
              <a:ext uri="{FF2B5EF4-FFF2-40B4-BE49-F238E27FC236}">
                <a16:creationId xmlns:a16="http://schemas.microsoft.com/office/drawing/2014/main" id="{E8C1A206-01D9-EFEE-F2F9-F23E896B49C1}"/>
              </a:ext>
            </a:extLst>
          </p:cNvPr>
          <p:cNvSpPr txBox="1">
            <a:spLocks/>
          </p:cNvSpPr>
          <p:nvPr userDrawn="1"/>
        </p:nvSpPr>
        <p:spPr>
          <a:xfrm>
            <a:off x="1" y="26636"/>
            <a:ext cx="12191999" cy="238835"/>
          </a:xfrm>
          <a:prstGeom prst="rect">
            <a:avLst/>
          </a:prstGeom>
        </p:spPr>
        <p:txBody>
          <a:bodyPr/>
          <a:lstStyle>
            <a:lvl1pPr marL="0" indent="0" algn="ctr" defTabSz="457200" rtl="0" eaLnBrk="1" latinLnBrk="0" hangingPunct="1">
              <a:spcBef>
                <a:spcPct val="20000"/>
              </a:spcBef>
              <a:buFont typeface="Arial"/>
              <a:buNone/>
              <a:defRPr sz="1100" b="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TYPE SECURITY MARKING(S) IN SLIDE MASTER</a:t>
            </a:r>
          </a:p>
        </p:txBody>
      </p:sp>
      <p:sp>
        <p:nvSpPr>
          <p:cNvPr id="4" name="Text Placeholder 2">
            <a:extLst>
              <a:ext uri="{FF2B5EF4-FFF2-40B4-BE49-F238E27FC236}">
                <a16:creationId xmlns:a16="http://schemas.microsoft.com/office/drawing/2014/main" id="{B6B1F052-9610-BED4-44FB-6AF292F3E54A}"/>
              </a:ext>
            </a:extLst>
          </p:cNvPr>
          <p:cNvSpPr txBox="1">
            <a:spLocks/>
          </p:cNvSpPr>
          <p:nvPr userDrawn="1"/>
        </p:nvSpPr>
        <p:spPr>
          <a:xfrm>
            <a:off x="2" y="6601410"/>
            <a:ext cx="12191999" cy="238835"/>
          </a:xfrm>
          <a:prstGeom prst="rect">
            <a:avLst/>
          </a:prstGeom>
        </p:spPr>
        <p:txBody>
          <a:bodyPr/>
          <a:lstStyle>
            <a:lvl1pPr marL="0" indent="0" algn="ctr" defTabSz="457200" rtl="0" eaLnBrk="1" latinLnBrk="0" hangingPunct="1">
              <a:spcBef>
                <a:spcPct val="20000"/>
              </a:spcBef>
              <a:buFont typeface="Arial"/>
              <a:buNone/>
              <a:defRPr sz="1100" b="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TYPE SECURITY MARKING(S) IN SLIDE MASTER</a:t>
            </a:r>
          </a:p>
        </p:txBody>
      </p:sp>
    </p:spTree>
    <p:extLst>
      <p:ext uri="{BB962C8B-B14F-4D97-AF65-F5344CB8AC3E}">
        <p14:creationId xmlns:p14="http://schemas.microsoft.com/office/powerpoint/2010/main" val="2479488371"/>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Lst>
  <p:txStyles>
    <p:titleStyle>
      <a:lvl1pPr algn="l" defTabSz="457200" rtl="0" eaLnBrk="1" latinLnBrk="0" hangingPunct="1">
        <a:spcBef>
          <a:spcPct val="0"/>
        </a:spcBef>
        <a:buNone/>
        <a:defRPr sz="26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4" cstate="screen">
            <a:extLst>
              <a:ext uri="{28A0092B-C50C-407E-A947-70E740481C1C}">
                <a14:useLocalDpi xmlns:a14="http://schemas.microsoft.com/office/drawing/2010/main"/>
              </a:ext>
            </a:extLst>
          </a:blip>
          <a:srcRect l="-13"/>
          <a:stretch/>
        </p:blipFill>
        <p:spPr>
          <a:xfrm>
            <a:off x="1524" y="575733"/>
            <a:ext cx="12188952" cy="5825067"/>
          </a:xfrm>
          <a:prstGeom prst="rect">
            <a:avLst/>
          </a:prstGeom>
        </p:spPr>
      </p:pic>
      <p:pic>
        <p:nvPicPr>
          <p:cNvPr id="3" name="Picture 2">
            <a:extLst>
              <a:ext uri="{FF2B5EF4-FFF2-40B4-BE49-F238E27FC236}">
                <a16:creationId xmlns:a16="http://schemas.microsoft.com/office/drawing/2014/main" id="{854F7E3A-DF01-110A-2117-8F19B0336005}"/>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269461" y="229263"/>
            <a:ext cx="2058872" cy="157171"/>
          </a:xfrm>
          <a:prstGeom prst="rect">
            <a:avLst/>
          </a:prstGeom>
        </p:spPr>
      </p:pic>
      <p:pic>
        <p:nvPicPr>
          <p:cNvPr id="4" name="Picture 3">
            <a:extLst>
              <a:ext uri="{FF2B5EF4-FFF2-40B4-BE49-F238E27FC236}">
                <a16:creationId xmlns:a16="http://schemas.microsoft.com/office/drawing/2014/main" id="{3AE0D5A7-8142-BCE7-B868-E15B3C9757E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72606" y="1438812"/>
            <a:ext cx="3846407" cy="3889625"/>
          </a:xfrm>
          <a:prstGeom prst="rect">
            <a:avLst/>
          </a:prstGeom>
          <a:effectLst>
            <a:outerShdw blurRad="50800" dist="64470" dir="8100000" algn="tr" rotWithShape="0">
              <a:prstClr val="black">
                <a:alpha val="60000"/>
              </a:prstClr>
            </a:outerShdw>
          </a:effectLst>
        </p:spPr>
      </p:pic>
    </p:spTree>
    <p:extLst>
      <p:ext uri="{BB962C8B-B14F-4D97-AF65-F5344CB8AC3E}">
        <p14:creationId xmlns:p14="http://schemas.microsoft.com/office/powerpoint/2010/main" val="3778887701"/>
      </p:ext>
    </p:extLst>
  </p:cSld>
  <p:clrMap bg1="lt1" tx1="dk1" bg2="lt2" tx2="dk2" accent1="accent1" accent2="accent2" accent3="accent3" accent4="accent4" accent5="accent5" accent6="accent6" hlink="hlink" folHlink="folHlink"/>
  <p:sldLayoutIdLst>
    <p:sldLayoutId id="2147483757" r:id="rId1"/>
    <p:sldLayoutId id="2147483758"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92">
          <p15:clr>
            <a:srgbClr val="F26B43"/>
          </p15:clr>
        </p15:guide>
        <p15:guide id="2" pos="22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AAA4B-A10B-5F79-02F0-FAFFF34C4B04}"/>
              </a:ext>
            </a:extLst>
          </p:cNvPr>
          <p:cNvSpPr>
            <a:spLocks noGrp="1"/>
          </p:cNvSpPr>
          <p:nvPr>
            <p:ph type="ctrTitle"/>
          </p:nvPr>
        </p:nvSpPr>
        <p:spPr>
          <a:xfrm>
            <a:off x="4607510" y="1658432"/>
            <a:ext cx="6971779" cy="1239457"/>
          </a:xfrm>
        </p:spPr>
        <p:txBody>
          <a:bodyPr lIns="91440" tIns="45720" rIns="91440" bIns="45720" anchor="t" anchorCtr="0"/>
          <a:lstStyle/>
          <a:p>
            <a:r>
              <a:rPr lang="en-US" dirty="0"/>
              <a:t>Early Warning Metrics for Programmatic Evaluation</a:t>
            </a:r>
          </a:p>
        </p:txBody>
      </p:sp>
      <p:sp>
        <p:nvSpPr>
          <p:cNvPr id="3" name="Subtitle 2">
            <a:extLst>
              <a:ext uri="{FF2B5EF4-FFF2-40B4-BE49-F238E27FC236}">
                <a16:creationId xmlns:a16="http://schemas.microsoft.com/office/drawing/2014/main" id="{D9665044-777B-5B0E-5715-BFE1EEB6E345}"/>
              </a:ext>
            </a:extLst>
          </p:cNvPr>
          <p:cNvSpPr>
            <a:spLocks noGrp="1"/>
          </p:cNvSpPr>
          <p:nvPr>
            <p:ph type="subTitle" idx="1"/>
          </p:nvPr>
        </p:nvSpPr>
        <p:spPr>
          <a:xfrm>
            <a:off x="4607510" y="3124908"/>
            <a:ext cx="6971779" cy="1553623"/>
          </a:xfrm>
        </p:spPr>
        <p:txBody>
          <a:bodyPr/>
          <a:lstStyle/>
          <a:p>
            <a:r>
              <a:rPr lang="en-US" dirty="0"/>
              <a:t>The Aerospace Corporation</a:t>
            </a:r>
          </a:p>
          <a:p>
            <a:endParaRPr lang="en-US" dirty="0"/>
          </a:p>
        </p:txBody>
      </p:sp>
      <p:sp>
        <p:nvSpPr>
          <p:cNvPr id="4" name="Text Placeholder 3">
            <a:extLst>
              <a:ext uri="{FF2B5EF4-FFF2-40B4-BE49-F238E27FC236}">
                <a16:creationId xmlns:a16="http://schemas.microsoft.com/office/drawing/2014/main" id="{297511F4-F49B-8BF6-2DDC-473C424DD1B5}"/>
              </a:ext>
            </a:extLst>
          </p:cNvPr>
          <p:cNvSpPr>
            <a:spLocks noGrp="1"/>
          </p:cNvSpPr>
          <p:nvPr>
            <p:ph type="body" sz="quarter" idx="10"/>
          </p:nvPr>
        </p:nvSpPr>
        <p:spPr>
          <a:xfrm>
            <a:off x="4607037" y="4970646"/>
            <a:ext cx="6972961" cy="457844"/>
          </a:xfrm>
        </p:spPr>
        <p:txBody>
          <a:bodyPr/>
          <a:lstStyle/>
          <a:p>
            <a:r>
              <a:rPr lang="en-US" dirty="0"/>
              <a:t>2026 NASA Cost and Schedule Symposium (NCSS)</a:t>
            </a:r>
          </a:p>
          <a:p>
            <a:r>
              <a:rPr lang="en-US" dirty="0"/>
              <a:t>August 26, 2026</a:t>
            </a:r>
          </a:p>
        </p:txBody>
      </p:sp>
    </p:spTree>
    <p:extLst>
      <p:ext uri="{BB962C8B-B14F-4D97-AF65-F5344CB8AC3E}">
        <p14:creationId xmlns:p14="http://schemas.microsoft.com/office/powerpoint/2010/main" val="3796310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E849F-3546-F0D9-BE59-E140DDCB3DCC}"/>
              </a:ext>
            </a:extLst>
          </p:cNvPr>
          <p:cNvSpPr>
            <a:spLocks noGrp="1"/>
          </p:cNvSpPr>
          <p:nvPr>
            <p:ph type="title"/>
          </p:nvPr>
        </p:nvSpPr>
        <p:spPr>
          <a:xfrm>
            <a:off x="304800" y="233088"/>
            <a:ext cx="10546081" cy="581597"/>
          </a:xfrm>
        </p:spPr>
        <p:txBody>
          <a:bodyPr/>
          <a:lstStyle/>
          <a:p>
            <a:r>
              <a:rPr lang="en-US"/>
              <a:t>Early Warning Metrics	</a:t>
            </a:r>
          </a:p>
        </p:txBody>
      </p:sp>
      <p:sp>
        <p:nvSpPr>
          <p:cNvPr id="3" name="Text Placeholder 2">
            <a:extLst>
              <a:ext uri="{FF2B5EF4-FFF2-40B4-BE49-F238E27FC236}">
                <a16:creationId xmlns:a16="http://schemas.microsoft.com/office/drawing/2014/main" id="{AB09837E-D406-C84E-A667-A3F2133F52C2}"/>
              </a:ext>
            </a:extLst>
          </p:cNvPr>
          <p:cNvSpPr>
            <a:spLocks noGrp="1"/>
          </p:cNvSpPr>
          <p:nvPr>
            <p:ph type="body" sz="quarter" idx="16"/>
          </p:nvPr>
        </p:nvSpPr>
        <p:spPr>
          <a:xfrm>
            <a:off x="304800" y="614874"/>
            <a:ext cx="10546080" cy="522851"/>
          </a:xfrm>
        </p:spPr>
        <p:txBody>
          <a:bodyPr/>
          <a:lstStyle/>
          <a:p>
            <a:r>
              <a:rPr lang="en-US"/>
              <a:t>Overview</a:t>
            </a:r>
          </a:p>
        </p:txBody>
      </p:sp>
      <p:sp>
        <p:nvSpPr>
          <p:cNvPr id="5" name="Content Placeholder 4">
            <a:extLst>
              <a:ext uri="{FF2B5EF4-FFF2-40B4-BE49-F238E27FC236}">
                <a16:creationId xmlns:a16="http://schemas.microsoft.com/office/drawing/2014/main" id="{8970E717-C78C-B7FF-00A0-526E5C6BBD70}"/>
              </a:ext>
            </a:extLst>
          </p:cNvPr>
          <p:cNvSpPr>
            <a:spLocks noGrp="1"/>
          </p:cNvSpPr>
          <p:nvPr>
            <p:ph sz="quarter" idx="15"/>
          </p:nvPr>
        </p:nvSpPr>
        <p:spPr>
          <a:xfrm>
            <a:off x="334533" y="1203264"/>
            <a:ext cx="11271681" cy="4798717"/>
          </a:xfrm>
        </p:spPr>
        <p:txBody>
          <a:bodyPr vert="horz" lIns="91440" tIns="45720" rIns="91440" bIns="45720" anchor="t"/>
          <a:lstStyle/>
          <a:p>
            <a:r>
              <a:rPr lang="en-US"/>
              <a:t>Early Warning Metrics (EWM) provides a clear, visual snapshot of a project’s programmatic health</a:t>
            </a:r>
          </a:p>
          <a:p>
            <a:pPr lvl="1"/>
            <a:r>
              <a:rPr lang="en-US"/>
              <a:t>Analyzes milestone completion and cost burn rate to gain insight into:</a:t>
            </a:r>
          </a:p>
          <a:p>
            <a:pPr lvl="2"/>
            <a:r>
              <a:rPr lang="en-US"/>
              <a:t>Performance to date</a:t>
            </a:r>
          </a:p>
          <a:p>
            <a:pPr lvl="2"/>
            <a:r>
              <a:rPr lang="en-US"/>
              <a:t>Potential future performance</a:t>
            </a:r>
          </a:p>
          <a:p>
            <a:pPr lvl="2"/>
            <a:r>
              <a:rPr lang="en-US"/>
              <a:t>Ability to complete remaining work</a:t>
            </a:r>
          </a:p>
          <a:p>
            <a:pPr lvl="1"/>
            <a:r>
              <a:rPr lang="en-US"/>
              <a:t>Minimal monthly data and effort required compared to traditional Earned Value Management (EVM) tracking</a:t>
            </a:r>
          </a:p>
          <a:p>
            <a:pPr lvl="2"/>
            <a:r>
              <a:rPr lang="en-US"/>
              <a:t>Does not offer LCC or LRD/Delivery estimates, or provide insights into specific problem areas (e.g., elements, schedule issues)</a:t>
            </a:r>
          </a:p>
          <a:p>
            <a:endParaRPr lang="en-US"/>
          </a:p>
          <a:p>
            <a:r>
              <a:rPr lang="en-US"/>
              <a:t>Envisioned as a top-level, portfolio-wide, monthly overview provided for NASA Science Mission Directorate (SMD)</a:t>
            </a:r>
          </a:p>
          <a:p>
            <a:endParaRPr lang="en-US"/>
          </a:p>
          <a:p>
            <a:pPr indent="-223520"/>
            <a:r>
              <a:rPr lang="en-US"/>
              <a:t>Follows from work in 2015-2016 between Aerospace and NASA Goddard Space Flight Center (GSFC) Flight Projects Directorate (FPD) on Early Warning Metrics that provided GSFC leadership with an independent indication of programmatic health of GSFC flight projects​</a:t>
            </a:r>
          </a:p>
          <a:p>
            <a:pPr lvl="1"/>
            <a:r>
              <a:rPr lang="en-US"/>
              <a:t>Early Warning Metrics have been utilized for numerous NASA projects and more recently for Intelligence Community and Defense programs</a:t>
            </a:r>
          </a:p>
        </p:txBody>
      </p:sp>
    </p:spTree>
    <p:extLst>
      <p:ext uri="{BB962C8B-B14F-4D97-AF65-F5344CB8AC3E}">
        <p14:creationId xmlns:p14="http://schemas.microsoft.com/office/powerpoint/2010/main" val="1099304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1D3791-4853-BA4D-081B-C073177EAC1B}"/>
              </a:ext>
            </a:extLst>
          </p:cNvPr>
          <p:cNvSpPr>
            <a:spLocks noGrp="1"/>
          </p:cNvSpPr>
          <p:nvPr>
            <p:ph type="title"/>
          </p:nvPr>
        </p:nvSpPr>
        <p:spPr/>
        <p:txBody>
          <a:bodyPr/>
          <a:lstStyle/>
          <a:p>
            <a:r>
              <a:rPr lang="en-US" dirty="0"/>
              <a:t>Early Warning Metrics</a:t>
            </a:r>
          </a:p>
        </p:txBody>
      </p:sp>
      <p:sp>
        <p:nvSpPr>
          <p:cNvPr id="5" name="Text Placeholder 4">
            <a:extLst>
              <a:ext uri="{FF2B5EF4-FFF2-40B4-BE49-F238E27FC236}">
                <a16:creationId xmlns:a16="http://schemas.microsoft.com/office/drawing/2014/main" id="{A946403F-FA6F-0172-C401-2CE24061795D}"/>
              </a:ext>
            </a:extLst>
          </p:cNvPr>
          <p:cNvSpPr>
            <a:spLocks noGrp="1"/>
          </p:cNvSpPr>
          <p:nvPr>
            <p:ph type="body" sz="quarter" idx="16"/>
          </p:nvPr>
        </p:nvSpPr>
        <p:spPr/>
        <p:txBody>
          <a:bodyPr/>
          <a:lstStyle/>
          <a:p>
            <a:r>
              <a:rPr lang="en-US"/>
              <a:t>Metric Definitions</a:t>
            </a:r>
          </a:p>
        </p:txBody>
      </p:sp>
      <p:sp>
        <p:nvSpPr>
          <p:cNvPr id="2" name="Content Placeholder 1">
            <a:extLst>
              <a:ext uri="{FF2B5EF4-FFF2-40B4-BE49-F238E27FC236}">
                <a16:creationId xmlns:a16="http://schemas.microsoft.com/office/drawing/2014/main" id="{5BB329A9-B6A3-E3A2-A30C-E2C52960E29D}"/>
              </a:ext>
            </a:extLst>
          </p:cNvPr>
          <p:cNvSpPr>
            <a:spLocks noGrp="1"/>
          </p:cNvSpPr>
          <p:nvPr>
            <p:ph sz="quarter" idx="15"/>
          </p:nvPr>
        </p:nvSpPr>
        <p:spPr/>
        <p:txBody>
          <a:bodyPr vert="horz" lIns="91440" tIns="45720" rIns="91440" bIns="45720" anchor="t"/>
          <a:lstStyle/>
          <a:p>
            <a:pPr marL="0" indent="0">
              <a:buNone/>
            </a:pPr>
            <a:r>
              <a:rPr lang="en-US" sz="1600" dirty="0"/>
              <a:t>Milestone data is obtained from project-reported milestone counts from SMD Flight Program Reviews (FPRs)</a:t>
            </a:r>
          </a:p>
          <a:p>
            <a:endParaRPr lang="en-US" sz="1600" dirty="0"/>
          </a:p>
          <a:p>
            <a:r>
              <a:rPr lang="en-US" sz="1600" dirty="0"/>
              <a:t>Milestones-to-Go Metric depicts the number of actual vs. planned milestones remaining until project completion</a:t>
            </a:r>
            <a:endParaRPr lang="en-US" sz="1400" dirty="0"/>
          </a:p>
          <a:p>
            <a:pPr lvl="1"/>
            <a:r>
              <a:rPr lang="en-US" sz="1400" dirty="0"/>
              <a:t>Is the project completing all milestones in accordance with the plan?</a:t>
            </a:r>
          </a:p>
          <a:p>
            <a:pPr lvl="1"/>
            <a:r>
              <a:rPr lang="en-US" sz="1400" dirty="0"/>
              <a:t>Is the project on a path to complete all milestones in time to finish?</a:t>
            </a:r>
          </a:p>
          <a:p>
            <a:endParaRPr lang="en-US" sz="1600" dirty="0"/>
          </a:p>
          <a:p>
            <a:r>
              <a:rPr lang="en-US" sz="1600" dirty="0"/>
              <a:t>Milestone Backlog Metric depicts the actual milestone backlog each month</a:t>
            </a:r>
          </a:p>
          <a:p>
            <a:pPr lvl="1"/>
            <a:r>
              <a:rPr lang="en-US" sz="1400" dirty="0"/>
              <a:t>Is the milestone backlog growing or shrinking?</a:t>
            </a:r>
          </a:p>
          <a:p>
            <a:pPr lvl="1"/>
            <a:r>
              <a:rPr lang="en-US" sz="1400" dirty="0"/>
              <a:t>What is the backlog trajectory? Is the project on a path to recover?</a:t>
            </a:r>
          </a:p>
          <a:p>
            <a:endParaRPr lang="en-US" sz="1600" dirty="0"/>
          </a:p>
          <a:p>
            <a:r>
              <a:rPr lang="en-US" sz="1600" dirty="0"/>
              <a:t>Schedule Runway Metric depicts the number of months needed to complete all remaining milestones, given the recent milestone completion rate, and compares to actual amount of time remaining</a:t>
            </a:r>
          </a:p>
          <a:p>
            <a:pPr lvl="1"/>
            <a:r>
              <a:rPr lang="en-US" sz="1400" dirty="0"/>
              <a:t>Does the project have time to complete all remaining milestones?</a:t>
            </a:r>
          </a:p>
          <a:p>
            <a:pPr lvl="1"/>
            <a:r>
              <a:rPr lang="en-US" sz="1400" dirty="0"/>
              <a:t>Does the project need to increase its milestone completion rate?</a:t>
            </a:r>
          </a:p>
          <a:p>
            <a:endParaRPr lang="en-US" sz="1600" dirty="0"/>
          </a:p>
          <a:p>
            <a:r>
              <a:rPr lang="en-US" sz="1600" dirty="0"/>
              <a:t>Cost Runway Metric depicts the calculated cost of remaining work based on average cost of milestones and the number of milestones remaining, relative to the Project budget, Management Agreement (MA), and Agency Baseline Commitment (ABC)</a:t>
            </a:r>
          </a:p>
          <a:p>
            <a:pPr lvl="1"/>
            <a:r>
              <a:rPr lang="en-US" sz="1400" dirty="0"/>
              <a:t>Is the project spending money at an appropriate rate to finish at or under budget?</a:t>
            </a:r>
          </a:p>
          <a:p>
            <a:pPr lvl="1"/>
            <a:r>
              <a:rPr lang="en-US" sz="1400" dirty="0"/>
              <a:t>Does the project need to modulate its spending rate?</a:t>
            </a:r>
          </a:p>
          <a:p>
            <a:endParaRPr lang="en-US" dirty="0"/>
          </a:p>
        </p:txBody>
      </p:sp>
    </p:spTree>
    <p:extLst>
      <p:ext uri="{BB962C8B-B14F-4D97-AF65-F5344CB8AC3E}">
        <p14:creationId xmlns:p14="http://schemas.microsoft.com/office/powerpoint/2010/main" val="4276521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BC6C55-8457-5471-6FFC-E2F38D62AB35}"/>
              </a:ext>
            </a:extLst>
          </p:cNvPr>
          <p:cNvPicPr>
            <a:picLocks noChangeAspect="1"/>
          </p:cNvPicPr>
          <p:nvPr/>
        </p:nvPicPr>
        <p:blipFill>
          <a:blip r:embed="rId3"/>
          <a:stretch>
            <a:fillRect/>
          </a:stretch>
        </p:blipFill>
        <p:spPr>
          <a:xfrm>
            <a:off x="5594034" y="1365973"/>
            <a:ext cx="6382131" cy="4636008"/>
          </a:xfrm>
          <a:prstGeom prst="rect">
            <a:avLst/>
          </a:prstGeom>
        </p:spPr>
      </p:pic>
      <p:sp>
        <p:nvSpPr>
          <p:cNvPr id="25" name="Content Placeholder 4">
            <a:extLst>
              <a:ext uri="{FF2B5EF4-FFF2-40B4-BE49-F238E27FC236}">
                <a16:creationId xmlns:a16="http://schemas.microsoft.com/office/drawing/2014/main" id="{70546256-E9AE-DF24-A9C3-C89266C4B85D}"/>
              </a:ext>
            </a:extLst>
          </p:cNvPr>
          <p:cNvSpPr>
            <a:spLocks noGrp="1"/>
          </p:cNvSpPr>
          <p:nvPr>
            <p:ph sz="quarter" idx="15"/>
          </p:nvPr>
        </p:nvSpPr>
        <p:spPr>
          <a:xfrm>
            <a:off x="334533" y="1203264"/>
            <a:ext cx="5259501" cy="4798717"/>
          </a:xfrm>
        </p:spPr>
        <p:txBody>
          <a:bodyPr vert="horz" lIns="91440" tIns="45720" rIns="91440" bIns="45720" anchor="t"/>
          <a:lstStyle/>
          <a:p>
            <a:pPr indent="-223520"/>
            <a:r>
              <a:rPr lang="en-US" b="1" u="sng" dirty="0"/>
              <a:t>Milestones-to-Go</a:t>
            </a:r>
            <a:r>
              <a:rPr lang="en-US" b="1" dirty="0"/>
              <a:t>: Tracks the completion of project milestones relative to the planned milestone completion schedule</a:t>
            </a:r>
            <a:endParaRPr lang="en-US" dirty="0"/>
          </a:p>
          <a:p>
            <a:pPr lvl="1" indent="-226695"/>
            <a:r>
              <a:rPr lang="en-US" dirty="0"/>
              <a:t>Green Region: trending towards early finish</a:t>
            </a:r>
          </a:p>
          <a:p>
            <a:pPr lvl="2" indent="-175895"/>
            <a:r>
              <a:rPr lang="en-US" dirty="0"/>
              <a:t>Green region lower bound is project historical maximum burn rate</a:t>
            </a:r>
          </a:p>
          <a:p>
            <a:pPr lvl="2" indent="-175895"/>
            <a:r>
              <a:rPr lang="en-US" dirty="0"/>
              <a:t>Green region upper bound is the average required milestones over remaining months to meet LRD</a:t>
            </a:r>
          </a:p>
          <a:p>
            <a:pPr lvl="1" indent="-231775"/>
            <a:r>
              <a:rPr lang="en-US" dirty="0"/>
              <a:t>Yellow Region: trending towards marginally late finish</a:t>
            </a:r>
          </a:p>
          <a:p>
            <a:pPr lvl="2" indent="-175895"/>
            <a:r>
              <a:rPr lang="en-US" dirty="0"/>
              <a:t>Yellow region upper bound is a linear projection to 25% of the current remaining milestones at LRD</a:t>
            </a:r>
          </a:p>
          <a:p>
            <a:pPr lvl="1" indent="-226695"/>
            <a:r>
              <a:rPr lang="en-US" dirty="0"/>
              <a:t>Red Region: trending towards late finish</a:t>
            </a:r>
          </a:p>
          <a:p>
            <a:pPr lvl="2" indent="-175895"/>
            <a:r>
              <a:rPr lang="en-US" dirty="0"/>
              <a:t>Red region upper bound is project historical minimum burn rate</a:t>
            </a:r>
          </a:p>
          <a:p>
            <a:pPr indent="-223520"/>
            <a:r>
              <a:rPr lang="en-US" sz="1600" dirty="0"/>
              <a:t>Example graph shows milestone completion rate remains behind plan and is trending behind milestone burn rate needed to meet August 2025 LRD</a:t>
            </a:r>
          </a:p>
          <a:p>
            <a:pPr indent="-223520"/>
            <a:endParaRPr lang="en-US" sz="1400" dirty="0"/>
          </a:p>
          <a:p>
            <a:pPr indent="-223520"/>
            <a:endParaRPr lang="en-US" dirty="0"/>
          </a:p>
        </p:txBody>
      </p:sp>
      <p:sp>
        <p:nvSpPr>
          <p:cNvPr id="16" name="Text Placeholder 4">
            <a:extLst>
              <a:ext uri="{FF2B5EF4-FFF2-40B4-BE49-F238E27FC236}">
                <a16:creationId xmlns:a16="http://schemas.microsoft.com/office/drawing/2014/main" id="{A1F298C9-F5CE-362F-36F0-DECEC4722185}"/>
              </a:ext>
            </a:extLst>
          </p:cNvPr>
          <p:cNvSpPr txBox="1">
            <a:spLocks/>
          </p:cNvSpPr>
          <p:nvPr/>
        </p:nvSpPr>
        <p:spPr>
          <a:xfrm>
            <a:off x="304797" y="647352"/>
            <a:ext cx="10546080" cy="521208"/>
          </a:xfrm>
          <a:prstGeom prst="rect">
            <a:avLst/>
          </a:prstGeom>
        </p:spPr>
        <p:txBody>
          <a:bodyPr/>
          <a:lstStyle>
            <a:lvl1pPr marL="257175" indent="-257175" algn="l" defTabSz="342900" rtl="0" eaLnBrk="1" latinLnBrk="0" hangingPunct="1">
              <a:spcBef>
                <a:spcPct val="20000"/>
              </a:spcBef>
              <a:buFont typeface="Arial"/>
              <a:buChar char="•"/>
              <a:defRPr sz="150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1500" i="1"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50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500" i="1"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50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175" indent="-3175" defTabSz="457200">
              <a:buNone/>
            </a:pPr>
            <a:r>
              <a:rPr lang="en-US" sz="2000" dirty="0">
                <a:solidFill>
                  <a:schemeClr val="tx2"/>
                </a:solidFill>
                <a:latin typeface="+mn-lt"/>
              </a:rPr>
              <a:t>Details</a:t>
            </a:r>
          </a:p>
        </p:txBody>
      </p:sp>
      <p:sp>
        <p:nvSpPr>
          <p:cNvPr id="26" name="Title 3">
            <a:extLst>
              <a:ext uri="{FF2B5EF4-FFF2-40B4-BE49-F238E27FC236}">
                <a16:creationId xmlns:a16="http://schemas.microsoft.com/office/drawing/2014/main" id="{30E6D9DE-5B2C-450D-CB58-A5EB92579AA7}"/>
              </a:ext>
            </a:extLst>
          </p:cNvPr>
          <p:cNvSpPr txBox="1">
            <a:spLocks/>
          </p:cNvSpPr>
          <p:nvPr/>
        </p:nvSpPr>
        <p:spPr>
          <a:xfrm>
            <a:off x="304797" y="233089"/>
            <a:ext cx="10546080" cy="379560"/>
          </a:xfrm>
          <a:prstGeom prst="rect">
            <a:avLst/>
          </a:prstGeom>
        </p:spPr>
        <p:txBody>
          <a:bodyPr/>
          <a:lstStyle>
            <a:lvl1pPr algn="l" defTabSz="342900" rtl="0" eaLnBrk="1" latinLnBrk="0" hangingPunct="1">
              <a:spcBef>
                <a:spcPct val="0"/>
              </a:spcBef>
              <a:buNone/>
              <a:defRPr sz="1800" b="1" i="0" kern="1200" baseline="0">
                <a:solidFill>
                  <a:schemeClr val="tx1"/>
                </a:solidFill>
                <a:latin typeface="Arial"/>
                <a:ea typeface="+mj-ea"/>
                <a:cs typeface="Arial"/>
              </a:defRPr>
            </a:lvl1pPr>
          </a:lstStyle>
          <a:p>
            <a:r>
              <a:rPr lang="en-US" sz="2400" dirty="0"/>
              <a:t>Milestones-to-Go</a:t>
            </a:r>
          </a:p>
        </p:txBody>
      </p:sp>
    </p:spTree>
    <p:extLst>
      <p:ext uri="{BB962C8B-B14F-4D97-AF65-F5344CB8AC3E}">
        <p14:creationId xmlns:p14="http://schemas.microsoft.com/office/powerpoint/2010/main" val="3875959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C717C79-D3E4-60E9-01B8-09E60C9ECB14}"/>
              </a:ext>
            </a:extLst>
          </p:cNvPr>
          <p:cNvPicPr>
            <a:picLocks noChangeAspect="1"/>
          </p:cNvPicPr>
          <p:nvPr/>
        </p:nvPicPr>
        <p:blipFill>
          <a:blip r:embed="rId3"/>
          <a:stretch>
            <a:fillRect/>
          </a:stretch>
        </p:blipFill>
        <p:spPr>
          <a:xfrm>
            <a:off x="5774628" y="1351915"/>
            <a:ext cx="6215512" cy="4507992"/>
          </a:xfrm>
          <a:prstGeom prst="rect">
            <a:avLst/>
          </a:prstGeom>
        </p:spPr>
      </p:pic>
      <p:sp>
        <p:nvSpPr>
          <p:cNvPr id="4" name="Text Placeholder 3">
            <a:extLst>
              <a:ext uri="{FF2B5EF4-FFF2-40B4-BE49-F238E27FC236}">
                <a16:creationId xmlns:a16="http://schemas.microsoft.com/office/drawing/2014/main" id="{0D07CFB5-A481-2C92-5568-A45D4A984CF8}"/>
              </a:ext>
            </a:extLst>
          </p:cNvPr>
          <p:cNvSpPr>
            <a:spLocks noGrp="1"/>
          </p:cNvSpPr>
          <p:nvPr>
            <p:ph type="body" sz="quarter" idx="16"/>
          </p:nvPr>
        </p:nvSpPr>
        <p:spPr/>
        <p:txBody>
          <a:bodyPr/>
          <a:lstStyle/>
          <a:p>
            <a:r>
              <a:rPr lang="en-US"/>
              <a:t>Details</a:t>
            </a:r>
          </a:p>
        </p:txBody>
      </p:sp>
      <p:sp>
        <p:nvSpPr>
          <p:cNvPr id="5" name="Content Placeholder 4">
            <a:extLst>
              <a:ext uri="{FF2B5EF4-FFF2-40B4-BE49-F238E27FC236}">
                <a16:creationId xmlns:a16="http://schemas.microsoft.com/office/drawing/2014/main" id="{AC2BD066-556F-430A-A49A-391866DDA9F6}"/>
              </a:ext>
            </a:extLst>
          </p:cNvPr>
          <p:cNvSpPr>
            <a:spLocks noGrp="1"/>
          </p:cNvSpPr>
          <p:nvPr>
            <p:ph sz="quarter" idx="15"/>
          </p:nvPr>
        </p:nvSpPr>
        <p:spPr>
          <a:xfrm>
            <a:off x="334534" y="1203264"/>
            <a:ext cx="5440668" cy="5340411"/>
          </a:xfrm>
        </p:spPr>
        <p:txBody>
          <a:bodyPr vert="horz" lIns="91440" tIns="45720" rIns="91440" bIns="45720" anchor="t"/>
          <a:lstStyle/>
          <a:p>
            <a:pPr indent="-223520"/>
            <a:r>
              <a:rPr lang="en-US" sz="1600" b="1" u="sng" dirty="0"/>
              <a:t>Milestone Backlog</a:t>
            </a:r>
            <a:r>
              <a:rPr lang="en-US" sz="1600" b="1" dirty="0"/>
              <a:t>: Shows the buildup of uncompleted milestones and how the forward trend compares to the recovery rate needed to reach LRD/Delivery on schedule</a:t>
            </a:r>
            <a:endParaRPr lang="en-US" dirty="0"/>
          </a:p>
          <a:p>
            <a:pPr lvl="1" indent="-226695"/>
            <a:r>
              <a:rPr lang="en-US" sz="1400" dirty="0"/>
              <a:t>Green Region: trending towards decreasing backlog and early finish</a:t>
            </a:r>
          </a:p>
          <a:p>
            <a:pPr lvl="2" indent="-175895"/>
            <a:r>
              <a:rPr lang="en-US" sz="1400" dirty="0"/>
              <a:t>Green region lower bound is project historical maximum burn rate of milestone completion</a:t>
            </a:r>
          </a:p>
          <a:p>
            <a:pPr lvl="2" indent="-175895"/>
            <a:r>
              <a:rPr lang="en-US" sz="1400" dirty="0"/>
              <a:t>Green region upper bound is average burndown of required milestone backlog over remaining months to meet LRD</a:t>
            </a:r>
          </a:p>
          <a:p>
            <a:pPr lvl="1" indent="-226695"/>
            <a:r>
              <a:rPr lang="en-US" sz="1400" dirty="0"/>
              <a:t>Yellow Region: trending towards decreasing backlog, but not fast enough to finish on time</a:t>
            </a:r>
          </a:p>
          <a:p>
            <a:pPr lvl="2" indent="-175895"/>
            <a:r>
              <a:rPr lang="en-US" sz="1400" dirty="0"/>
              <a:t>Yellow region upper bound is no change in current milestone backlog</a:t>
            </a:r>
          </a:p>
          <a:p>
            <a:pPr lvl="1" indent="-226695"/>
            <a:r>
              <a:rPr lang="en-US" sz="1400" dirty="0"/>
              <a:t>Red Region: trending towards increasing backlog</a:t>
            </a:r>
          </a:p>
          <a:p>
            <a:pPr lvl="2" indent="-175895"/>
            <a:r>
              <a:rPr lang="en-US" sz="1400" dirty="0"/>
              <a:t>Red region upper bound is project historical maximum backlog rate, capped at the project’s current number of milestones-to-go</a:t>
            </a:r>
          </a:p>
          <a:p>
            <a:pPr indent="-226695"/>
            <a:r>
              <a:rPr lang="en-US" sz="1600" dirty="0"/>
              <a:t>Example graph shows milestone backlog at 80 milestones this month, with a 3-month trend of decreasing backlog but not enough to finish on time</a:t>
            </a:r>
          </a:p>
        </p:txBody>
      </p:sp>
      <p:sp>
        <p:nvSpPr>
          <p:cNvPr id="14" name="Title 3">
            <a:extLst>
              <a:ext uri="{FF2B5EF4-FFF2-40B4-BE49-F238E27FC236}">
                <a16:creationId xmlns:a16="http://schemas.microsoft.com/office/drawing/2014/main" id="{0F9254CD-DA9B-56DF-DC85-D8779D1D9E10}"/>
              </a:ext>
            </a:extLst>
          </p:cNvPr>
          <p:cNvSpPr txBox="1">
            <a:spLocks/>
          </p:cNvSpPr>
          <p:nvPr/>
        </p:nvSpPr>
        <p:spPr>
          <a:xfrm>
            <a:off x="304797" y="233088"/>
            <a:ext cx="10546080" cy="388729"/>
          </a:xfrm>
          <a:prstGeom prst="rect">
            <a:avLst/>
          </a:prstGeom>
        </p:spPr>
        <p:txBody>
          <a:bodyPr/>
          <a:lstStyle>
            <a:lvl1pPr algn="l" defTabSz="342900" rtl="0" eaLnBrk="1" latinLnBrk="0" hangingPunct="1">
              <a:spcBef>
                <a:spcPct val="0"/>
              </a:spcBef>
              <a:buNone/>
              <a:defRPr sz="1800" b="1" i="0" kern="1200" baseline="0">
                <a:solidFill>
                  <a:schemeClr val="tx1"/>
                </a:solidFill>
                <a:latin typeface="Arial"/>
                <a:ea typeface="+mj-ea"/>
                <a:cs typeface="Arial"/>
              </a:defRPr>
            </a:lvl1pPr>
          </a:lstStyle>
          <a:p>
            <a:r>
              <a:rPr lang="en-US" sz="2400"/>
              <a:t>Milestone Backlog</a:t>
            </a:r>
          </a:p>
        </p:txBody>
      </p:sp>
    </p:spTree>
    <p:extLst>
      <p:ext uri="{BB962C8B-B14F-4D97-AF65-F5344CB8AC3E}">
        <p14:creationId xmlns:p14="http://schemas.microsoft.com/office/powerpoint/2010/main" val="633688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220960C-CCB5-CFF1-2102-32199043C512}"/>
              </a:ext>
            </a:extLst>
          </p:cNvPr>
          <p:cNvPicPr>
            <a:picLocks noChangeAspect="1"/>
          </p:cNvPicPr>
          <p:nvPr/>
        </p:nvPicPr>
        <p:blipFill>
          <a:blip r:embed="rId2"/>
          <a:stretch>
            <a:fillRect/>
          </a:stretch>
        </p:blipFill>
        <p:spPr>
          <a:xfrm>
            <a:off x="6148712" y="1620257"/>
            <a:ext cx="5907024" cy="4290889"/>
          </a:xfrm>
          <a:prstGeom prst="rect">
            <a:avLst/>
          </a:prstGeom>
        </p:spPr>
      </p:pic>
      <p:sp>
        <p:nvSpPr>
          <p:cNvPr id="4" name="Text Placeholder 3">
            <a:extLst>
              <a:ext uri="{FF2B5EF4-FFF2-40B4-BE49-F238E27FC236}">
                <a16:creationId xmlns:a16="http://schemas.microsoft.com/office/drawing/2014/main" id="{0D07CFB5-A481-2C92-5568-A45D4A984CF8}"/>
              </a:ext>
            </a:extLst>
          </p:cNvPr>
          <p:cNvSpPr>
            <a:spLocks noGrp="1"/>
          </p:cNvSpPr>
          <p:nvPr>
            <p:ph type="body" sz="quarter" idx="16"/>
          </p:nvPr>
        </p:nvSpPr>
        <p:spPr/>
        <p:txBody>
          <a:bodyPr/>
          <a:lstStyle/>
          <a:p>
            <a:r>
              <a:rPr lang="en-US"/>
              <a:t>Details</a:t>
            </a:r>
          </a:p>
        </p:txBody>
      </p:sp>
      <p:sp>
        <p:nvSpPr>
          <p:cNvPr id="5" name="Content Placeholder 4">
            <a:extLst>
              <a:ext uri="{FF2B5EF4-FFF2-40B4-BE49-F238E27FC236}">
                <a16:creationId xmlns:a16="http://schemas.microsoft.com/office/drawing/2014/main" id="{AC2BD066-556F-430A-A49A-391866DDA9F6}"/>
              </a:ext>
            </a:extLst>
          </p:cNvPr>
          <p:cNvSpPr>
            <a:spLocks noGrp="1"/>
          </p:cNvSpPr>
          <p:nvPr>
            <p:ph sz="quarter" idx="15"/>
          </p:nvPr>
        </p:nvSpPr>
        <p:spPr>
          <a:xfrm>
            <a:off x="305958" y="1127064"/>
            <a:ext cx="5906469" cy="5352657"/>
          </a:xfrm>
        </p:spPr>
        <p:txBody>
          <a:bodyPr vert="horz" lIns="91440" tIns="45720" rIns="91440" bIns="45720" anchor="t"/>
          <a:lstStyle/>
          <a:p>
            <a:pPr indent="-223520"/>
            <a:r>
              <a:rPr lang="en-US" sz="1600" b="1" u="sng" dirty="0"/>
              <a:t>Schedule Runway</a:t>
            </a:r>
            <a:r>
              <a:rPr lang="en-US" sz="1600" b="1" dirty="0"/>
              <a:t>: Depicts the number of months needed to complete all remaining milestones, given the recent milestone completion rate, and compares to actual amount of time remaining</a:t>
            </a:r>
            <a:endParaRPr lang="en-US" dirty="0"/>
          </a:p>
          <a:p>
            <a:pPr lvl="1" indent="-226695"/>
            <a:r>
              <a:rPr lang="en-US" sz="1400" dirty="0"/>
              <a:t>Blue Region: indicates project is on path to take fewer months to complete than planned months to complete</a:t>
            </a:r>
          </a:p>
          <a:p>
            <a:pPr lvl="1" indent="-226695"/>
            <a:r>
              <a:rPr lang="en-US" sz="1400" dirty="0"/>
              <a:t>Green Region: indicates project is on path to take fewer months to complete than planned months to complete, with the use of Funded Schedule Margin</a:t>
            </a:r>
          </a:p>
          <a:p>
            <a:pPr lvl="1" indent="-226695"/>
            <a:r>
              <a:rPr lang="en-US" sz="1400" dirty="0"/>
              <a:t>Yellow Region: indicates project is on path to complete after the Management Agreement but before the Agency Baseline Commitment</a:t>
            </a:r>
          </a:p>
          <a:p>
            <a:pPr lvl="1" indent="-226695"/>
            <a:r>
              <a:rPr lang="en-US" sz="1400" dirty="0"/>
              <a:t>Red Region: indicates project is on path to take more months to complete and will exceed the Agency Baseline Commitment</a:t>
            </a:r>
          </a:p>
          <a:p>
            <a:pPr indent="-223520"/>
            <a:r>
              <a:rPr lang="en-US" sz="1600" dirty="0"/>
              <a:t>Example graph shows average milestone burn rate is increasing and though the project is currently at risk of having insufficient time to complete all milestones, project is trending to recover</a:t>
            </a:r>
          </a:p>
          <a:p>
            <a:pPr lvl="1" indent="-226695"/>
            <a:r>
              <a:rPr lang="en-US" sz="1400" dirty="0"/>
              <a:t>Estimating 17 months to complete all remaining milestones at current average burn rate, with 12 months-to-go, putting the project at risk of exceeding the ABC</a:t>
            </a:r>
          </a:p>
          <a:p>
            <a:pPr lvl="1" indent="-226695"/>
            <a:r>
              <a:rPr lang="en-US" sz="1400" dirty="0"/>
              <a:t>Project has used all FSM and is currently at risk of exceeding the MA</a:t>
            </a:r>
          </a:p>
          <a:p>
            <a:pPr marL="7620" indent="0">
              <a:buNone/>
            </a:pPr>
            <a:endParaRPr lang="en-US" sz="1600" dirty="0"/>
          </a:p>
        </p:txBody>
      </p:sp>
      <p:sp>
        <p:nvSpPr>
          <p:cNvPr id="14" name="Title 3">
            <a:extLst>
              <a:ext uri="{FF2B5EF4-FFF2-40B4-BE49-F238E27FC236}">
                <a16:creationId xmlns:a16="http://schemas.microsoft.com/office/drawing/2014/main" id="{0F9254CD-DA9B-56DF-DC85-D8779D1D9E10}"/>
              </a:ext>
            </a:extLst>
          </p:cNvPr>
          <p:cNvSpPr txBox="1">
            <a:spLocks/>
          </p:cNvSpPr>
          <p:nvPr/>
        </p:nvSpPr>
        <p:spPr>
          <a:xfrm>
            <a:off x="304797" y="233088"/>
            <a:ext cx="10546080" cy="581597"/>
          </a:xfrm>
          <a:prstGeom prst="rect">
            <a:avLst/>
          </a:prstGeom>
        </p:spPr>
        <p:txBody>
          <a:bodyPr/>
          <a:lstStyle>
            <a:lvl1pPr algn="l" defTabSz="342900" rtl="0" eaLnBrk="1" latinLnBrk="0" hangingPunct="1">
              <a:spcBef>
                <a:spcPct val="0"/>
              </a:spcBef>
              <a:buNone/>
              <a:defRPr sz="1800" b="1" i="0" kern="1200" baseline="0">
                <a:solidFill>
                  <a:schemeClr val="tx1"/>
                </a:solidFill>
                <a:latin typeface="Arial"/>
                <a:ea typeface="+mj-ea"/>
                <a:cs typeface="Arial"/>
              </a:defRPr>
            </a:lvl1pPr>
          </a:lstStyle>
          <a:p>
            <a:r>
              <a:rPr lang="en-US" sz="2400"/>
              <a:t>Schedule Runway</a:t>
            </a:r>
            <a:br>
              <a:rPr lang="en-US" sz="2400"/>
            </a:br>
            <a:endParaRPr lang="en-US" sz="2400"/>
          </a:p>
        </p:txBody>
      </p:sp>
    </p:spTree>
    <p:extLst>
      <p:ext uri="{BB962C8B-B14F-4D97-AF65-F5344CB8AC3E}">
        <p14:creationId xmlns:p14="http://schemas.microsoft.com/office/powerpoint/2010/main" val="1543862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62D8A00E-D08E-6E65-7311-256EB7503E17}"/>
              </a:ext>
            </a:extLst>
          </p:cNvPr>
          <p:cNvPicPr>
            <a:picLocks noChangeAspect="1"/>
          </p:cNvPicPr>
          <p:nvPr/>
        </p:nvPicPr>
        <p:blipFill>
          <a:blip r:embed="rId3"/>
          <a:stretch>
            <a:fillRect/>
          </a:stretch>
        </p:blipFill>
        <p:spPr>
          <a:xfrm>
            <a:off x="6069692" y="1391503"/>
            <a:ext cx="5975969" cy="4334256"/>
          </a:xfrm>
          <a:prstGeom prst="rect">
            <a:avLst/>
          </a:prstGeom>
        </p:spPr>
      </p:pic>
      <p:sp>
        <p:nvSpPr>
          <p:cNvPr id="4" name="Text Placeholder 3">
            <a:extLst>
              <a:ext uri="{FF2B5EF4-FFF2-40B4-BE49-F238E27FC236}">
                <a16:creationId xmlns:a16="http://schemas.microsoft.com/office/drawing/2014/main" id="{0D07CFB5-A481-2C92-5568-A45D4A984CF8}"/>
              </a:ext>
            </a:extLst>
          </p:cNvPr>
          <p:cNvSpPr>
            <a:spLocks noGrp="1"/>
          </p:cNvSpPr>
          <p:nvPr>
            <p:ph type="body" sz="quarter" idx="16"/>
          </p:nvPr>
        </p:nvSpPr>
        <p:spPr/>
        <p:txBody>
          <a:bodyPr/>
          <a:lstStyle/>
          <a:p>
            <a:r>
              <a:rPr lang="en-US"/>
              <a:t>Details</a:t>
            </a:r>
          </a:p>
        </p:txBody>
      </p:sp>
      <p:sp>
        <p:nvSpPr>
          <p:cNvPr id="5" name="Content Placeholder 4">
            <a:extLst>
              <a:ext uri="{FF2B5EF4-FFF2-40B4-BE49-F238E27FC236}">
                <a16:creationId xmlns:a16="http://schemas.microsoft.com/office/drawing/2014/main" id="{AC2BD066-556F-430A-A49A-391866DDA9F6}"/>
              </a:ext>
            </a:extLst>
          </p:cNvPr>
          <p:cNvSpPr>
            <a:spLocks noGrp="1"/>
          </p:cNvSpPr>
          <p:nvPr>
            <p:ph sz="quarter" idx="15"/>
          </p:nvPr>
        </p:nvSpPr>
        <p:spPr>
          <a:xfrm>
            <a:off x="334534" y="1203264"/>
            <a:ext cx="5826570" cy="4798717"/>
          </a:xfrm>
        </p:spPr>
        <p:txBody>
          <a:bodyPr vert="horz" lIns="91440" tIns="45720" rIns="91440" bIns="45720" anchor="t"/>
          <a:lstStyle/>
          <a:p>
            <a:pPr indent="-223520"/>
            <a:r>
              <a:rPr lang="en-US" sz="1600" b="1" u="sng" dirty="0"/>
              <a:t>Cost Runway</a:t>
            </a:r>
            <a:r>
              <a:rPr lang="en-US" sz="1600" b="1" dirty="0"/>
              <a:t>: Depicts the calculated cost of remaining work based on average cost of milestones and the number of milestones remaining, relative to the project budget (MA) and ABC</a:t>
            </a:r>
            <a:endParaRPr lang="en-US" dirty="0"/>
          </a:p>
          <a:p>
            <a:pPr lvl="1" indent="-226695"/>
            <a:r>
              <a:rPr lang="en-US" sz="1400" dirty="0"/>
              <a:t>Blue Region: indicates project is spending at a rate consistent with being able to finish within current cost of remaining work</a:t>
            </a:r>
          </a:p>
          <a:p>
            <a:pPr lvl="1" indent="-226695"/>
            <a:r>
              <a:rPr lang="en-US" sz="1400" dirty="0"/>
              <a:t>Green Region: indicates project is on a path to remain within project UFE</a:t>
            </a:r>
          </a:p>
          <a:p>
            <a:pPr lvl="1" indent="-226695"/>
            <a:r>
              <a:rPr lang="en-US" sz="1400" dirty="0"/>
              <a:t>Yellow Region: indicates project is spending too rapidly and the cost of remaining work is expected to exceed the Management Agreement but remain within the Agency Baseline Commitment</a:t>
            </a:r>
          </a:p>
          <a:p>
            <a:pPr lvl="1" indent="-226695"/>
            <a:r>
              <a:rPr lang="en-US" sz="1400" dirty="0"/>
              <a:t>Red Region: indicates project is spending too rapidly and the cost of remaining work is expected to exceed the Agency Baseline Commitment</a:t>
            </a:r>
            <a:endParaRPr lang="en-US" sz="1400" dirty="0">
              <a:highlight>
                <a:srgbClr val="FFFF00"/>
              </a:highlight>
            </a:endParaRPr>
          </a:p>
          <a:p>
            <a:pPr indent="-223520"/>
            <a:r>
              <a:rPr lang="en-US" sz="1600" dirty="0"/>
              <a:t>Example graph shows the spend rate is stable and trending below the planned cost of remaining work. Project spend rate indicates project is trending to finish within current cost plan.</a:t>
            </a:r>
          </a:p>
        </p:txBody>
      </p:sp>
      <p:sp>
        <p:nvSpPr>
          <p:cNvPr id="14" name="Title 3">
            <a:extLst>
              <a:ext uri="{FF2B5EF4-FFF2-40B4-BE49-F238E27FC236}">
                <a16:creationId xmlns:a16="http://schemas.microsoft.com/office/drawing/2014/main" id="{0F9254CD-DA9B-56DF-DC85-D8779D1D9E10}"/>
              </a:ext>
            </a:extLst>
          </p:cNvPr>
          <p:cNvSpPr txBox="1">
            <a:spLocks/>
          </p:cNvSpPr>
          <p:nvPr/>
        </p:nvSpPr>
        <p:spPr>
          <a:xfrm>
            <a:off x="304797" y="233088"/>
            <a:ext cx="10546080" cy="581597"/>
          </a:xfrm>
          <a:prstGeom prst="rect">
            <a:avLst/>
          </a:prstGeom>
        </p:spPr>
        <p:txBody>
          <a:bodyPr/>
          <a:lstStyle>
            <a:lvl1pPr algn="l" defTabSz="342900" rtl="0" eaLnBrk="1" latinLnBrk="0" hangingPunct="1">
              <a:spcBef>
                <a:spcPct val="0"/>
              </a:spcBef>
              <a:buNone/>
              <a:defRPr sz="1800" b="1" i="0" kern="1200" baseline="0">
                <a:solidFill>
                  <a:schemeClr val="tx1"/>
                </a:solidFill>
                <a:latin typeface="Arial"/>
                <a:ea typeface="+mj-ea"/>
                <a:cs typeface="Arial"/>
              </a:defRPr>
            </a:lvl1pPr>
          </a:lstStyle>
          <a:p>
            <a:r>
              <a:rPr lang="en-US" sz="2400"/>
              <a:t>Cost Runway</a:t>
            </a:r>
          </a:p>
        </p:txBody>
      </p:sp>
    </p:spTree>
    <p:extLst>
      <p:ext uri="{BB962C8B-B14F-4D97-AF65-F5344CB8AC3E}">
        <p14:creationId xmlns:p14="http://schemas.microsoft.com/office/powerpoint/2010/main" val="3340500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06DA9-B27E-A28A-A6BA-18699CD56B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6E9688-34AE-D11B-7B73-4ADED73A08C4}"/>
              </a:ext>
            </a:extLst>
          </p:cNvPr>
          <p:cNvSpPr>
            <a:spLocks noGrp="1"/>
          </p:cNvSpPr>
          <p:nvPr>
            <p:ph type="title"/>
          </p:nvPr>
        </p:nvSpPr>
        <p:spPr/>
        <p:txBody>
          <a:bodyPr/>
          <a:lstStyle/>
          <a:p>
            <a:r>
              <a:rPr lang="en-US">
                <a:latin typeface="+mj-lt"/>
                <a:cs typeface="Times New Roman" panose="02020603050405020304" pitchFamily="18" charset="0"/>
              </a:rPr>
              <a:t>Shaded Region Thresholds</a:t>
            </a:r>
          </a:p>
        </p:txBody>
      </p:sp>
      <p:graphicFrame>
        <p:nvGraphicFramePr>
          <p:cNvPr id="3" name="Table 2">
            <a:extLst>
              <a:ext uri="{FF2B5EF4-FFF2-40B4-BE49-F238E27FC236}">
                <a16:creationId xmlns:a16="http://schemas.microsoft.com/office/drawing/2014/main" id="{25231C95-3FF5-B703-DD02-D9AB20867E9B}"/>
              </a:ext>
            </a:extLst>
          </p:cNvPr>
          <p:cNvGraphicFramePr>
            <a:graphicFrameLocks noGrp="1"/>
          </p:cNvGraphicFramePr>
          <p:nvPr>
            <p:extLst>
              <p:ext uri="{D42A27DB-BD31-4B8C-83A1-F6EECF244321}">
                <p14:modId xmlns:p14="http://schemas.microsoft.com/office/powerpoint/2010/main" val="828849655"/>
              </p:ext>
            </p:extLst>
          </p:nvPr>
        </p:nvGraphicFramePr>
        <p:xfrm>
          <a:off x="656333" y="949385"/>
          <a:ext cx="10879335" cy="5471523"/>
        </p:xfrm>
        <a:graphic>
          <a:graphicData uri="http://schemas.openxmlformats.org/drawingml/2006/table">
            <a:tbl>
              <a:tblPr firstRow="1" bandRow="1">
                <a:tableStyleId>{5940675A-B579-460E-94D1-54222C63F5DA}</a:tableStyleId>
              </a:tblPr>
              <a:tblGrid>
                <a:gridCol w="2175867">
                  <a:extLst>
                    <a:ext uri="{9D8B030D-6E8A-4147-A177-3AD203B41FA5}">
                      <a16:colId xmlns:a16="http://schemas.microsoft.com/office/drawing/2014/main" val="344109777"/>
                    </a:ext>
                  </a:extLst>
                </a:gridCol>
                <a:gridCol w="2175867">
                  <a:extLst>
                    <a:ext uri="{9D8B030D-6E8A-4147-A177-3AD203B41FA5}">
                      <a16:colId xmlns:a16="http://schemas.microsoft.com/office/drawing/2014/main" val="2023169961"/>
                    </a:ext>
                  </a:extLst>
                </a:gridCol>
                <a:gridCol w="2175867">
                  <a:extLst>
                    <a:ext uri="{9D8B030D-6E8A-4147-A177-3AD203B41FA5}">
                      <a16:colId xmlns:a16="http://schemas.microsoft.com/office/drawing/2014/main" val="2359938346"/>
                    </a:ext>
                  </a:extLst>
                </a:gridCol>
                <a:gridCol w="2175867">
                  <a:extLst>
                    <a:ext uri="{9D8B030D-6E8A-4147-A177-3AD203B41FA5}">
                      <a16:colId xmlns:a16="http://schemas.microsoft.com/office/drawing/2014/main" val="3443422240"/>
                    </a:ext>
                  </a:extLst>
                </a:gridCol>
                <a:gridCol w="2175867">
                  <a:extLst>
                    <a:ext uri="{9D8B030D-6E8A-4147-A177-3AD203B41FA5}">
                      <a16:colId xmlns:a16="http://schemas.microsoft.com/office/drawing/2014/main" val="3079028811"/>
                    </a:ext>
                  </a:extLst>
                </a:gridCol>
              </a:tblGrid>
              <a:tr h="509167">
                <a:tc>
                  <a:txBody>
                    <a:bodyPr/>
                    <a:lstStyle/>
                    <a:p>
                      <a:pPr algn="ctr"/>
                      <a:endParaRPr lang="en-US" sz="1100"/>
                    </a:p>
                  </a:txBody>
                  <a:tcPr>
                    <a:solidFill>
                      <a:schemeClr val="tx2"/>
                    </a:solidFill>
                  </a:tcPr>
                </a:tc>
                <a:tc>
                  <a:txBody>
                    <a:bodyPr/>
                    <a:lstStyle/>
                    <a:p>
                      <a:pPr algn="ctr"/>
                      <a:r>
                        <a:rPr lang="en-US" sz="1400" b="1">
                          <a:solidFill>
                            <a:schemeClr val="tx1"/>
                          </a:solidFill>
                        </a:rPr>
                        <a:t>Blue</a:t>
                      </a:r>
                    </a:p>
                  </a:txBody>
                  <a:tcPr anchor="ctr">
                    <a:solidFill>
                      <a:srgbClr val="BFDBEF"/>
                    </a:solidFill>
                  </a:tcPr>
                </a:tc>
                <a:tc>
                  <a:txBody>
                    <a:bodyPr/>
                    <a:lstStyle/>
                    <a:p>
                      <a:pPr algn="ctr"/>
                      <a:r>
                        <a:rPr lang="en-US" sz="1400" b="1">
                          <a:solidFill>
                            <a:schemeClr val="tx1"/>
                          </a:solidFill>
                        </a:rPr>
                        <a:t>Green</a:t>
                      </a:r>
                    </a:p>
                  </a:txBody>
                  <a:tcPr anchor="ctr">
                    <a:solidFill>
                      <a:srgbClr val="BFEBD3"/>
                    </a:solidFill>
                  </a:tcPr>
                </a:tc>
                <a:tc>
                  <a:txBody>
                    <a:bodyPr/>
                    <a:lstStyle/>
                    <a:p>
                      <a:pPr algn="ctr"/>
                      <a:r>
                        <a:rPr lang="en-US" sz="1400" b="1">
                          <a:solidFill>
                            <a:schemeClr val="tx1"/>
                          </a:solidFill>
                        </a:rPr>
                        <a:t>Yellow</a:t>
                      </a:r>
                    </a:p>
                  </a:txBody>
                  <a:tcPr anchor="ctr">
                    <a:solidFill>
                      <a:srgbClr val="FFFFBF"/>
                    </a:solidFill>
                  </a:tcPr>
                </a:tc>
                <a:tc>
                  <a:txBody>
                    <a:bodyPr/>
                    <a:lstStyle/>
                    <a:p>
                      <a:pPr algn="ctr"/>
                      <a:r>
                        <a:rPr lang="en-US" sz="1400" b="1">
                          <a:solidFill>
                            <a:schemeClr val="tx1"/>
                          </a:solidFill>
                        </a:rPr>
                        <a:t>Red</a:t>
                      </a:r>
                    </a:p>
                  </a:txBody>
                  <a:tcPr anchor="ctr">
                    <a:solidFill>
                      <a:srgbClr val="FFBFBF"/>
                    </a:solidFill>
                  </a:tcPr>
                </a:tc>
                <a:extLst>
                  <a:ext uri="{0D108BD9-81ED-4DB2-BD59-A6C34878D82A}">
                    <a16:rowId xmlns:a16="http://schemas.microsoft.com/office/drawing/2014/main" val="3942739366"/>
                  </a:ext>
                </a:extLst>
              </a:tr>
              <a:tr h="832021">
                <a:tc>
                  <a:txBody>
                    <a:bodyPr/>
                    <a:lstStyle/>
                    <a:p>
                      <a:pPr algn="ctr"/>
                      <a:r>
                        <a:rPr lang="en-US" sz="1400" b="1"/>
                        <a:t>Milestones-to-Go</a:t>
                      </a:r>
                    </a:p>
                  </a:txBody>
                  <a:tcPr anchor="ctr"/>
                </a:tc>
                <a:tc>
                  <a:txBody>
                    <a:bodyPr/>
                    <a:lstStyle/>
                    <a:p>
                      <a:pPr algn="ctr"/>
                      <a:r>
                        <a:rPr lang="en-US" sz="900"/>
                        <a:t>N/A</a:t>
                      </a:r>
                    </a:p>
                  </a:txBody>
                  <a:tcPr anchor="ctr">
                    <a:solidFill>
                      <a:srgbClr val="BFDBEF"/>
                    </a:solidFill>
                  </a:tcPr>
                </a:tc>
                <a:tc>
                  <a:txBody>
                    <a:bodyPr/>
                    <a:lstStyle/>
                    <a:p>
                      <a:pPr algn="ctr"/>
                      <a:r>
                        <a:rPr lang="en-US" sz="900" i="1"/>
                        <a:t>Max Burn Rate &lt; </a:t>
                      </a:r>
                      <a:r>
                        <a:rPr lang="en-US" sz="900" b="1" i="1"/>
                        <a:t>Remaining Milestones</a:t>
                      </a:r>
                      <a:r>
                        <a:rPr lang="en-US" sz="900" i="1"/>
                        <a:t> &lt; linear projection</a:t>
                      </a:r>
                    </a:p>
                    <a:p>
                      <a:pPr algn="ctr"/>
                      <a:endParaRPr lang="en-US" sz="900"/>
                    </a:p>
                    <a:p>
                      <a:pPr algn="ctr"/>
                      <a:r>
                        <a:rPr lang="en-US" sz="900"/>
                        <a:t>The project is trending toward early finish</a:t>
                      </a:r>
                    </a:p>
                  </a:txBody>
                  <a:tcPr anchor="ctr">
                    <a:solidFill>
                      <a:srgbClr val="BFEBD3"/>
                    </a:solidFill>
                  </a:tcPr>
                </a:tc>
                <a:tc>
                  <a:txBody>
                    <a:bodyPr/>
                    <a:lstStyle/>
                    <a:p>
                      <a:pPr algn="ctr"/>
                      <a:r>
                        <a:rPr lang="en-US" sz="900" i="1"/>
                        <a:t>Linear projection &lt; </a:t>
                      </a:r>
                      <a:r>
                        <a:rPr lang="en-US" sz="900" b="1" i="1"/>
                        <a:t>Remaining Milestones</a:t>
                      </a:r>
                      <a:r>
                        <a:rPr lang="en-US" sz="900" i="1"/>
                        <a:t> &lt; 25% linear projection</a:t>
                      </a:r>
                    </a:p>
                    <a:p>
                      <a:pPr algn="ctr"/>
                      <a:endParaRPr lang="en-US" sz="900"/>
                    </a:p>
                    <a:p>
                      <a:pPr algn="ctr"/>
                      <a:r>
                        <a:rPr lang="en-US" sz="900"/>
                        <a:t>The project is trending toward marginally late finish</a:t>
                      </a:r>
                    </a:p>
                  </a:txBody>
                  <a:tcPr anchor="ctr">
                    <a:solidFill>
                      <a:srgbClr val="FFFFBF"/>
                    </a:solidFill>
                  </a:tcPr>
                </a:tc>
                <a:tc>
                  <a:txBody>
                    <a:bodyPr/>
                    <a:lstStyle/>
                    <a:p>
                      <a:pPr algn="ctr"/>
                      <a:r>
                        <a:rPr lang="en-US" sz="900" i="1"/>
                        <a:t>25% linear projection &lt; </a:t>
                      </a:r>
                      <a:r>
                        <a:rPr lang="en-US" sz="900" b="1" i="1"/>
                        <a:t>Remaining Milestones</a:t>
                      </a:r>
                      <a:r>
                        <a:rPr lang="en-US" sz="900" i="1"/>
                        <a:t> &lt; Min Burn Rate</a:t>
                      </a:r>
                    </a:p>
                    <a:p>
                      <a:pPr algn="ctr"/>
                      <a:endParaRPr lang="en-US" sz="900"/>
                    </a:p>
                    <a:p>
                      <a:pPr algn="ctr"/>
                      <a:r>
                        <a:rPr lang="en-US" sz="900"/>
                        <a:t>The project is trending toward late finish</a:t>
                      </a:r>
                    </a:p>
                    <a:p>
                      <a:pPr algn="ctr"/>
                      <a:endParaRPr lang="en-US" sz="900"/>
                    </a:p>
                  </a:txBody>
                  <a:tcPr anchor="ctr">
                    <a:solidFill>
                      <a:srgbClr val="FFBFBF"/>
                    </a:solidFill>
                  </a:tcPr>
                </a:tc>
                <a:extLst>
                  <a:ext uri="{0D108BD9-81ED-4DB2-BD59-A6C34878D82A}">
                    <a16:rowId xmlns:a16="http://schemas.microsoft.com/office/drawing/2014/main" val="254518695"/>
                  </a:ext>
                </a:extLst>
              </a:tr>
              <a:tr h="974063">
                <a:tc>
                  <a:txBody>
                    <a:bodyPr/>
                    <a:lstStyle/>
                    <a:p>
                      <a:pPr algn="ctr"/>
                      <a:r>
                        <a:rPr lang="en-US" sz="1400" b="1"/>
                        <a:t>Milestone Backlog</a:t>
                      </a:r>
                    </a:p>
                  </a:txBody>
                  <a:tcPr anchor="ctr"/>
                </a:tc>
                <a:tc>
                  <a:txBody>
                    <a:bodyPr/>
                    <a:lstStyle/>
                    <a:p>
                      <a:pPr algn="ctr"/>
                      <a:r>
                        <a:rPr lang="en-US" sz="900"/>
                        <a:t>N/A</a:t>
                      </a:r>
                    </a:p>
                  </a:txBody>
                  <a:tcPr anchor="ctr">
                    <a:solidFill>
                      <a:srgbClr val="BFDB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i="1"/>
                        <a:t>Max Burn Rate &lt; </a:t>
                      </a:r>
                      <a:r>
                        <a:rPr lang="en-US" sz="900" b="1" i="1"/>
                        <a:t>Backlog</a:t>
                      </a:r>
                      <a:r>
                        <a:rPr lang="en-US" sz="900" i="1"/>
                        <a:t> &lt; linear projection</a:t>
                      </a:r>
                    </a:p>
                    <a:p>
                      <a:pPr algn="ctr"/>
                      <a:endParaRPr lang="en-US" sz="900"/>
                    </a:p>
                    <a:p>
                      <a:pPr algn="ctr"/>
                      <a:r>
                        <a:rPr lang="en-US" sz="900"/>
                        <a:t>The project is trending toward decreasing backlog and early finish</a:t>
                      </a:r>
                    </a:p>
                  </a:txBody>
                  <a:tcPr anchor="ctr">
                    <a:solidFill>
                      <a:srgbClr val="BFEBD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i="1"/>
                        <a:t>Linear projection &lt; </a:t>
                      </a:r>
                      <a:r>
                        <a:rPr lang="en-US" sz="900" b="1" i="1"/>
                        <a:t>Backlog</a:t>
                      </a:r>
                      <a:r>
                        <a:rPr lang="en-US" sz="900" i="1"/>
                        <a:t> &lt; Current Backlog</a:t>
                      </a:r>
                    </a:p>
                    <a:p>
                      <a:pPr algn="ctr"/>
                      <a:endParaRPr lang="en-US" sz="900"/>
                    </a:p>
                    <a:p>
                      <a:pPr algn="ctr"/>
                      <a:r>
                        <a:rPr lang="en-US" sz="900"/>
                        <a:t>The project is trending toward decreasing backlog, but not fast enough to finish on time</a:t>
                      </a:r>
                    </a:p>
                    <a:p>
                      <a:pPr algn="ctr"/>
                      <a:endParaRPr lang="en-US" sz="900"/>
                    </a:p>
                  </a:txBody>
                  <a:tcPr anchor="ctr">
                    <a:solidFill>
                      <a:srgbClr val="FFFFB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i="1"/>
                        <a:t>Current Backlog</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i="1"/>
                        <a:t>&lt; </a:t>
                      </a:r>
                      <a:r>
                        <a:rPr lang="en-US" sz="900" b="1" i="1"/>
                        <a:t>Backlog</a:t>
                      </a:r>
                      <a:r>
                        <a:rPr lang="en-US" sz="900" i="1"/>
                        <a:t> &lt; Max Backlog Rate</a:t>
                      </a:r>
                    </a:p>
                    <a:p>
                      <a:pPr algn="ctr"/>
                      <a:endParaRPr lang="en-US" sz="900"/>
                    </a:p>
                    <a:p>
                      <a:pPr algn="ctr"/>
                      <a:r>
                        <a:rPr lang="en-US" sz="900"/>
                        <a:t>The project is trending toward increasing backlog</a:t>
                      </a:r>
                    </a:p>
                    <a:p>
                      <a:pPr algn="ctr"/>
                      <a:endParaRPr lang="en-US" sz="900"/>
                    </a:p>
                  </a:txBody>
                  <a:tcPr anchor="ctr">
                    <a:solidFill>
                      <a:srgbClr val="FFBFBF"/>
                    </a:solidFill>
                  </a:tcPr>
                </a:tc>
                <a:extLst>
                  <a:ext uri="{0D108BD9-81ED-4DB2-BD59-A6C34878D82A}">
                    <a16:rowId xmlns:a16="http://schemas.microsoft.com/office/drawing/2014/main" val="4290591482"/>
                  </a:ext>
                </a:extLst>
              </a:tr>
              <a:tr h="1396196">
                <a:tc>
                  <a:txBody>
                    <a:bodyPr/>
                    <a:lstStyle/>
                    <a:p>
                      <a:pPr algn="ctr"/>
                      <a:r>
                        <a:rPr lang="en-US" sz="1400" b="1"/>
                        <a:t>Schedule Runway</a:t>
                      </a:r>
                    </a:p>
                  </a:txBody>
                  <a:tcPr anchor="ctr"/>
                </a:tc>
                <a:tc>
                  <a:txBody>
                    <a:bodyPr/>
                    <a:lstStyle/>
                    <a:p>
                      <a:pPr algn="ctr"/>
                      <a:r>
                        <a:rPr lang="en-US" sz="900" b="1" i="1"/>
                        <a:t>Calculated Months-to-Go </a:t>
                      </a:r>
                      <a:r>
                        <a:rPr lang="en-US" sz="900" b="0" i="1"/>
                        <a:t>&lt; Project plan without FSM</a:t>
                      </a:r>
                      <a:endParaRPr lang="en-US" sz="900" b="1" i="1"/>
                    </a:p>
                    <a:p>
                      <a:pPr algn="ctr"/>
                      <a:endParaRPr lang="en-US" sz="900"/>
                    </a:p>
                    <a:p>
                      <a:pPr algn="ctr"/>
                      <a:r>
                        <a:rPr lang="en-US" sz="900"/>
                        <a:t>Indicates project is on path to take fewer months to complete than planned months to complete</a:t>
                      </a:r>
                    </a:p>
                  </a:txBody>
                  <a:tcPr anchor="ctr">
                    <a:solidFill>
                      <a:srgbClr val="BFDB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i="1"/>
                        <a:t>Project’s plan without FSM &lt; </a:t>
                      </a:r>
                      <a:r>
                        <a:rPr lang="en-US" sz="900" b="1" i="1"/>
                        <a:t>Calculated Months-to-Go </a:t>
                      </a:r>
                      <a:r>
                        <a:rPr lang="en-US" sz="900" b="0" i="1"/>
                        <a:t>&lt; Project plan with FSM</a:t>
                      </a:r>
                      <a:endParaRPr lang="en-US" sz="900" b="1" i="1"/>
                    </a:p>
                    <a:p>
                      <a:pPr algn="ctr"/>
                      <a:endParaRPr lang="en-US" sz="900"/>
                    </a:p>
                    <a:p>
                      <a:pPr algn="ctr"/>
                      <a:r>
                        <a:rPr lang="en-US" sz="900"/>
                        <a:t>Indicates project is on path to take fewer months to complete than planned months to complete, with the use of Funded Schedule Margin</a:t>
                      </a:r>
                    </a:p>
                  </a:txBody>
                  <a:tcPr anchor="ctr">
                    <a:solidFill>
                      <a:srgbClr val="BFEBD3"/>
                    </a:solidFill>
                  </a:tcPr>
                </a:tc>
                <a:tc>
                  <a:txBody>
                    <a:bodyPr/>
                    <a:lstStyle/>
                    <a:p>
                      <a:pPr algn="ctr"/>
                      <a:r>
                        <a:rPr lang="en-US" sz="900" b="0" i="1"/>
                        <a:t>Project’s plan with FSM &lt; </a:t>
                      </a:r>
                      <a:r>
                        <a:rPr lang="en-US" sz="900" b="1" i="1"/>
                        <a:t>Calculated Months-to-Go </a:t>
                      </a:r>
                      <a:r>
                        <a:rPr lang="en-US" sz="900" b="0" i="1"/>
                        <a:t>&lt; Agency Baseline Commitment</a:t>
                      </a:r>
                    </a:p>
                    <a:p>
                      <a:pPr algn="ctr"/>
                      <a:endParaRPr lang="en-US" sz="900"/>
                    </a:p>
                    <a:p>
                      <a:pPr algn="ctr"/>
                      <a:r>
                        <a:rPr lang="en-US" sz="900"/>
                        <a:t>Indicates project is on path to complete after the Management Agreement but before the Agency Baseline Commitment</a:t>
                      </a:r>
                    </a:p>
                  </a:txBody>
                  <a:tcPr anchor="ctr">
                    <a:solidFill>
                      <a:srgbClr val="FFFFBF"/>
                    </a:solidFill>
                  </a:tcPr>
                </a:tc>
                <a:tc>
                  <a:txBody>
                    <a:bodyPr/>
                    <a:lstStyle/>
                    <a:p>
                      <a:pPr algn="ctr"/>
                      <a:r>
                        <a:rPr lang="en-US" sz="900" b="1" i="1"/>
                        <a:t>Calculated Months-to-Go </a:t>
                      </a:r>
                      <a:r>
                        <a:rPr lang="en-US" sz="900" b="0" i="1"/>
                        <a:t>&gt; Agency Baseline Commitment</a:t>
                      </a:r>
                      <a:endParaRPr lang="en-US" sz="900" i="1"/>
                    </a:p>
                    <a:p>
                      <a:pPr algn="ctr"/>
                      <a:endParaRPr lang="en-US" sz="900"/>
                    </a:p>
                    <a:p>
                      <a:pPr algn="ctr"/>
                      <a:r>
                        <a:rPr lang="en-US" sz="900"/>
                        <a:t>Indicates project is on path to take more months to complete and will exceed the Agency Baseline Commitment</a:t>
                      </a:r>
                    </a:p>
                  </a:txBody>
                  <a:tcPr anchor="ctr">
                    <a:solidFill>
                      <a:srgbClr val="FFBFBF"/>
                    </a:solidFill>
                  </a:tcPr>
                </a:tc>
                <a:extLst>
                  <a:ext uri="{0D108BD9-81ED-4DB2-BD59-A6C34878D82A}">
                    <a16:rowId xmlns:a16="http://schemas.microsoft.com/office/drawing/2014/main" val="3654495193"/>
                  </a:ext>
                </a:extLst>
              </a:tr>
              <a:tr h="798126">
                <a:tc>
                  <a:txBody>
                    <a:bodyPr/>
                    <a:lstStyle/>
                    <a:p>
                      <a:pPr algn="ctr"/>
                      <a:r>
                        <a:rPr lang="en-US" sz="1400" b="1"/>
                        <a:t>Cost Runway</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1" i="1"/>
                        <a:t>Cost of Remaining Work </a:t>
                      </a:r>
                      <a:r>
                        <a:rPr lang="en-US" sz="900" b="0" i="1"/>
                        <a:t>&lt; Project plan without Project UFE</a:t>
                      </a:r>
                      <a:endParaRPr lang="en-US" sz="900" i="1"/>
                    </a:p>
                    <a:p>
                      <a:pPr algn="ctr"/>
                      <a:endParaRPr lang="en-US" sz="900"/>
                    </a:p>
                    <a:p>
                      <a:pPr algn="ctr"/>
                      <a:r>
                        <a:rPr lang="en-US" sz="900"/>
                        <a:t>indicates project is spending at a rate consistent with being able to finish within current cost of remaining work</a:t>
                      </a:r>
                    </a:p>
                  </a:txBody>
                  <a:tcPr anchor="ctr">
                    <a:solidFill>
                      <a:srgbClr val="BFDB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i="1"/>
                        <a:t>Project’s budget without Project UFE  &lt; </a:t>
                      </a:r>
                      <a:endParaRPr lang="en-US" sz="900" i="1"/>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1" i="1"/>
                        <a:t>Cost of Remaining Work </a:t>
                      </a:r>
                      <a:r>
                        <a:rPr lang="en-US" sz="900" b="0" i="1"/>
                        <a:t>&lt; Project plan with Project UFE</a:t>
                      </a:r>
                      <a:endParaRPr lang="en-US" sz="900" i="1"/>
                    </a:p>
                    <a:p>
                      <a:pPr algn="ctr"/>
                      <a:endParaRPr lang="en-US" sz="900"/>
                    </a:p>
                    <a:p>
                      <a:pPr algn="ctr"/>
                      <a:r>
                        <a:rPr lang="en-US" sz="900"/>
                        <a:t>Indicates project is on a path to remain within project UFE</a:t>
                      </a:r>
                    </a:p>
                  </a:txBody>
                  <a:tcPr anchor="ctr">
                    <a:solidFill>
                      <a:srgbClr val="BFEBD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i="1"/>
                        <a:t>Project’s plan with Project UFE &lt; </a:t>
                      </a:r>
                      <a:r>
                        <a:rPr lang="en-US" sz="900" b="1" i="1"/>
                        <a:t>Cost of Remaining Work </a:t>
                      </a:r>
                      <a:r>
                        <a:rPr lang="en-US" sz="900" b="0" i="1"/>
                        <a:t>&lt; Agency Baseline Commitment (Project plan + Project UFE + HQ UFE)</a:t>
                      </a:r>
                    </a:p>
                    <a:p>
                      <a:pPr algn="ctr"/>
                      <a:endParaRPr lang="en-US" sz="900"/>
                    </a:p>
                    <a:p>
                      <a:pPr algn="ctr"/>
                      <a:r>
                        <a:rPr lang="en-US" sz="900"/>
                        <a:t>Indicates project is spending too rapidly and the cost of remaining work is expected to exceed the Management Agreement but remain within the Agency Baseline Commitment</a:t>
                      </a:r>
                    </a:p>
                  </a:txBody>
                  <a:tcPr anchor="ctr">
                    <a:solidFill>
                      <a:srgbClr val="FFFFB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1" i="1"/>
                        <a:t>Cost of Remaining Work </a:t>
                      </a:r>
                      <a:r>
                        <a:rPr lang="en-US" sz="900" b="0" i="1"/>
                        <a:t>&gt; Agency Baseline Commitment (Project plan + Project UFE + HQ UFE)</a:t>
                      </a:r>
                    </a:p>
                    <a:p>
                      <a:pPr algn="ctr"/>
                      <a:endParaRPr lang="en-US" sz="900"/>
                    </a:p>
                    <a:p>
                      <a:pPr algn="ctr"/>
                      <a:r>
                        <a:rPr lang="en-US" sz="900"/>
                        <a:t>Indicates project is spending too rapidly and the cost of remaining work is expected to exceed the Agency Baseline Commitment</a:t>
                      </a:r>
                    </a:p>
                  </a:txBody>
                  <a:tcPr anchor="ctr">
                    <a:solidFill>
                      <a:srgbClr val="FFBFBF"/>
                    </a:solidFill>
                  </a:tcPr>
                </a:tc>
                <a:extLst>
                  <a:ext uri="{0D108BD9-81ED-4DB2-BD59-A6C34878D82A}">
                    <a16:rowId xmlns:a16="http://schemas.microsoft.com/office/drawing/2014/main" val="3253570659"/>
                  </a:ext>
                </a:extLst>
              </a:tr>
            </a:tbl>
          </a:graphicData>
        </a:graphic>
      </p:graphicFrame>
    </p:spTree>
    <p:extLst>
      <p:ext uri="{BB962C8B-B14F-4D97-AF65-F5344CB8AC3E}">
        <p14:creationId xmlns:p14="http://schemas.microsoft.com/office/powerpoint/2010/main" val="4231710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BBBF20-6886-B16E-13E8-4275B530780C}"/>
              </a:ext>
            </a:extLst>
          </p:cNvPr>
          <p:cNvSpPr>
            <a:spLocks noGrp="1"/>
          </p:cNvSpPr>
          <p:nvPr>
            <p:ph type="ctrTitle"/>
          </p:nvPr>
        </p:nvSpPr>
        <p:spPr/>
        <p:txBody>
          <a:bodyPr/>
          <a:lstStyle/>
          <a:p>
            <a:r>
              <a:rPr lang="en-US"/>
              <a:t>Data Requirements</a:t>
            </a:r>
          </a:p>
        </p:txBody>
      </p:sp>
    </p:spTree>
    <p:extLst>
      <p:ext uri="{BB962C8B-B14F-4D97-AF65-F5344CB8AC3E}">
        <p14:creationId xmlns:p14="http://schemas.microsoft.com/office/powerpoint/2010/main" val="650038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AB20A-5CDF-91D5-4988-F3EC38E65B7E}"/>
              </a:ext>
            </a:extLst>
          </p:cNvPr>
          <p:cNvSpPr>
            <a:spLocks noGrp="1"/>
          </p:cNvSpPr>
          <p:nvPr>
            <p:ph type="title"/>
          </p:nvPr>
        </p:nvSpPr>
        <p:spPr>
          <a:xfrm>
            <a:off x="304800" y="233088"/>
            <a:ext cx="10546081" cy="581597"/>
          </a:xfrm>
        </p:spPr>
        <p:txBody>
          <a:bodyPr/>
          <a:lstStyle/>
          <a:p>
            <a:r>
              <a:rPr lang="en-US"/>
              <a:t>Data Requirements</a:t>
            </a:r>
          </a:p>
        </p:txBody>
      </p:sp>
      <p:sp>
        <p:nvSpPr>
          <p:cNvPr id="3" name="Text Placeholder 2">
            <a:extLst>
              <a:ext uri="{FF2B5EF4-FFF2-40B4-BE49-F238E27FC236}">
                <a16:creationId xmlns:a16="http://schemas.microsoft.com/office/drawing/2014/main" id="{04EE3EB4-F4A8-B4B2-F1A6-61610227FCBF}"/>
              </a:ext>
            </a:extLst>
          </p:cNvPr>
          <p:cNvSpPr>
            <a:spLocks noGrp="1"/>
          </p:cNvSpPr>
          <p:nvPr>
            <p:ph type="body" sz="quarter" idx="16"/>
          </p:nvPr>
        </p:nvSpPr>
        <p:spPr>
          <a:xfrm>
            <a:off x="304800" y="614874"/>
            <a:ext cx="10546080" cy="522851"/>
          </a:xfrm>
        </p:spPr>
        <p:txBody>
          <a:bodyPr/>
          <a:lstStyle/>
          <a:p>
            <a:r>
              <a:rPr lang="en-US"/>
              <a:t>Schedule</a:t>
            </a:r>
          </a:p>
        </p:txBody>
      </p:sp>
      <p:sp>
        <p:nvSpPr>
          <p:cNvPr id="5" name="Content Placeholder 4">
            <a:extLst>
              <a:ext uri="{FF2B5EF4-FFF2-40B4-BE49-F238E27FC236}">
                <a16:creationId xmlns:a16="http://schemas.microsoft.com/office/drawing/2014/main" id="{DB4DD247-15EB-D95A-5CCF-866818565B1F}"/>
              </a:ext>
            </a:extLst>
          </p:cNvPr>
          <p:cNvSpPr>
            <a:spLocks noGrp="1"/>
          </p:cNvSpPr>
          <p:nvPr>
            <p:ph sz="quarter" idx="15"/>
          </p:nvPr>
        </p:nvSpPr>
        <p:spPr>
          <a:xfrm>
            <a:off x="334533" y="1203264"/>
            <a:ext cx="11271681" cy="4798717"/>
          </a:xfrm>
        </p:spPr>
        <p:txBody>
          <a:bodyPr/>
          <a:lstStyle/>
          <a:p>
            <a:r>
              <a:rPr lang="en-US"/>
              <a:t>Required for Initial Set-up</a:t>
            </a:r>
          </a:p>
          <a:p>
            <a:pPr lvl="1"/>
            <a:r>
              <a:rPr lang="en-US"/>
              <a:t>Baseline milestone cumulative monthly plan out to LRD / Delivery</a:t>
            </a:r>
          </a:p>
          <a:p>
            <a:pPr lvl="2"/>
            <a:r>
              <a:rPr lang="en-US"/>
              <a:t>Requires baseline plan from the 6 previous months, at minimum</a:t>
            </a:r>
          </a:p>
          <a:p>
            <a:pPr lvl="1"/>
            <a:r>
              <a:rPr lang="en-US"/>
              <a:t>Monthly milestone cumulative actuals through current month</a:t>
            </a:r>
          </a:p>
          <a:p>
            <a:pPr lvl="2"/>
            <a:r>
              <a:rPr lang="en-US"/>
              <a:t> Requires at least 6 months of actuals, at minimum</a:t>
            </a:r>
          </a:p>
          <a:p>
            <a:pPr lvl="1"/>
            <a:r>
              <a:rPr lang="en-US"/>
              <a:t>Cumulative forecast milestones at completion as of current month</a:t>
            </a:r>
          </a:p>
          <a:p>
            <a:pPr lvl="1"/>
            <a:r>
              <a:rPr lang="en-US"/>
              <a:t>Funded Schedule Margin (FSM) remaining each month through current month</a:t>
            </a:r>
          </a:p>
          <a:p>
            <a:pPr lvl="1"/>
            <a:r>
              <a:rPr lang="en-US"/>
              <a:t>Project current and historic LRD / Delivery, MA, ABC and/or Agency Total</a:t>
            </a:r>
          </a:p>
          <a:p>
            <a:endParaRPr lang="en-US"/>
          </a:p>
          <a:p>
            <a:r>
              <a:rPr lang="en-US"/>
              <a:t>Required for Monthly Updates</a:t>
            </a:r>
          </a:p>
          <a:p>
            <a:pPr lvl="1"/>
            <a:r>
              <a:rPr lang="en-US"/>
              <a:t>Milestone cumulative actuals for current month</a:t>
            </a:r>
          </a:p>
          <a:p>
            <a:pPr lvl="1"/>
            <a:r>
              <a:rPr lang="en-US"/>
              <a:t>Cumulative forecast milestone at completion for current month</a:t>
            </a:r>
          </a:p>
          <a:p>
            <a:pPr lvl="1"/>
            <a:r>
              <a:rPr lang="en-US"/>
              <a:t>Remaining FSM for current month</a:t>
            </a:r>
          </a:p>
          <a:p>
            <a:pPr lvl="1"/>
            <a:r>
              <a:rPr lang="en-US"/>
              <a:t>Project LRD / Delivery, MA, and ABC for current month</a:t>
            </a:r>
          </a:p>
          <a:p>
            <a:endParaRPr lang="en-US"/>
          </a:p>
          <a:p>
            <a:r>
              <a:rPr lang="en-US"/>
              <a:t>Baseline milestone cumulative monthly plan can be adjusted as needed</a:t>
            </a:r>
          </a:p>
        </p:txBody>
      </p:sp>
    </p:spTree>
    <p:extLst>
      <p:ext uri="{BB962C8B-B14F-4D97-AF65-F5344CB8AC3E}">
        <p14:creationId xmlns:p14="http://schemas.microsoft.com/office/powerpoint/2010/main" val="2289075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AB20A-5CDF-91D5-4988-F3EC38E65B7E}"/>
              </a:ext>
            </a:extLst>
          </p:cNvPr>
          <p:cNvSpPr>
            <a:spLocks noGrp="1"/>
          </p:cNvSpPr>
          <p:nvPr>
            <p:ph type="title"/>
          </p:nvPr>
        </p:nvSpPr>
        <p:spPr>
          <a:xfrm>
            <a:off x="304800" y="233088"/>
            <a:ext cx="10546081" cy="581597"/>
          </a:xfrm>
        </p:spPr>
        <p:txBody>
          <a:bodyPr/>
          <a:lstStyle/>
          <a:p>
            <a:r>
              <a:rPr lang="en-US"/>
              <a:t>Data Requirements</a:t>
            </a:r>
          </a:p>
        </p:txBody>
      </p:sp>
      <p:sp>
        <p:nvSpPr>
          <p:cNvPr id="3" name="Text Placeholder 2">
            <a:extLst>
              <a:ext uri="{FF2B5EF4-FFF2-40B4-BE49-F238E27FC236}">
                <a16:creationId xmlns:a16="http://schemas.microsoft.com/office/drawing/2014/main" id="{04EE3EB4-F4A8-B4B2-F1A6-61610227FCBF}"/>
              </a:ext>
            </a:extLst>
          </p:cNvPr>
          <p:cNvSpPr>
            <a:spLocks noGrp="1"/>
          </p:cNvSpPr>
          <p:nvPr>
            <p:ph type="body" sz="quarter" idx="16"/>
          </p:nvPr>
        </p:nvSpPr>
        <p:spPr>
          <a:xfrm>
            <a:off x="304800" y="614874"/>
            <a:ext cx="10546080" cy="522851"/>
          </a:xfrm>
        </p:spPr>
        <p:txBody>
          <a:bodyPr/>
          <a:lstStyle/>
          <a:p>
            <a:r>
              <a:rPr lang="en-US"/>
              <a:t>Cost</a:t>
            </a:r>
          </a:p>
        </p:txBody>
      </p:sp>
      <p:sp>
        <p:nvSpPr>
          <p:cNvPr id="5" name="Content Placeholder 4">
            <a:extLst>
              <a:ext uri="{FF2B5EF4-FFF2-40B4-BE49-F238E27FC236}">
                <a16:creationId xmlns:a16="http://schemas.microsoft.com/office/drawing/2014/main" id="{DB4DD247-15EB-D95A-5CCF-866818565B1F}"/>
              </a:ext>
            </a:extLst>
          </p:cNvPr>
          <p:cNvSpPr>
            <a:spLocks noGrp="1"/>
          </p:cNvSpPr>
          <p:nvPr>
            <p:ph sz="quarter" idx="15"/>
          </p:nvPr>
        </p:nvSpPr>
        <p:spPr>
          <a:xfrm>
            <a:off x="334533" y="1203264"/>
            <a:ext cx="11271681" cy="4798717"/>
          </a:xfrm>
        </p:spPr>
        <p:txBody>
          <a:bodyPr/>
          <a:lstStyle/>
          <a:p>
            <a:r>
              <a:rPr lang="en-US"/>
              <a:t>Required for Initial Set-up</a:t>
            </a:r>
          </a:p>
          <a:p>
            <a:pPr lvl="1"/>
            <a:r>
              <a:rPr lang="en-US"/>
              <a:t>Monthly development cost-to-go* without unencumbered UFE from development start through completion</a:t>
            </a:r>
          </a:p>
          <a:p>
            <a:pPr lvl="2"/>
            <a:r>
              <a:rPr lang="en-US"/>
              <a:t>Requires cost-to-go from 6 previous months, at minimum</a:t>
            </a:r>
          </a:p>
          <a:p>
            <a:pPr lvl="1"/>
            <a:r>
              <a:rPr lang="en-US"/>
              <a:t>Monthly project UFE from development start through current month</a:t>
            </a:r>
          </a:p>
          <a:p>
            <a:pPr lvl="2"/>
            <a:r>
              <a:rPr lang="en-US"/>
              <a:t>Requires project UFE from 6 previous months, at minimum</a:t>
            </a:r>
          </a:p>
          <a:p>
            <a:pPr lvl="1"/>
            <a:r>
              <a:rPr lang="en-US"/>
              <a:t>Monthly actual cost** through current month</a:t>
            </a:r>
          </a:p>
          <a:p>
            <a:pPr lvl="2"/>
            <a:r>
              <a:rPr lang="en-US"/>
              <a:t>Requires monthly actual cost from 6 previous months, at minimum</a:t>
            </a:r>
          </a:p>
          <a:p>
            <a:pPr lvl="1"/>
            <a:r>
              <a:rPr lang="en-US"/>
              <a:t>Timeline of available HQ UFE from development start through current month</a:t>
            </a:r>
          </a:p>
          <a:p>
            <a:pPr lvl="2"/>
            <a:r>
              <a:rPr lang="en-US"/>
              <a:t>Requires HQ UFE from 6 previous months, at minimum</a:t>
            </a:r>
          </a:p>
          <a:p>
            <a:pPr lvl="2"/>
            <a:endParaRPr lang="en-US"/>
          </a:p>
          <a:p>
            <a:r>
              <a:rPr lang="en-US"/>
              <a:t>Required for Monthly Updates</a:t>
            </a:r>
          </a:p>
          <a:p>
            <a:pPr lvl="1"/>
            <a:r>
              <a:rPr lang="en-US"/>
              <a:t>Monthly cost-to-go* without unencumbered UFE through completion of development for current month</a:t>
            </a:r>
          </a:p>
          <a:p>
            <a:pPr lvl="1"/>
            <a:r>
              <a:rPr lang="en-US"/>
              <a:t>Remaining project UFE for current month</a:t>
            </a:r>
          </a:p>
          <a:p>
            <a:pPr lvl="1"/>
            <a:r>
              <a:rPr lang="en-US"/>
              <a:t>Actual cost** for current month</a:t>
            </a:r>
          </a:p>
          <a:p>
            <a:pPr lvl="1"/>
            <a:r>
              <a:rPr lang="en-US"/>
              <a:t>Remaining HQ UFE for current month</a:t>
            </a:r>
          </a:p>
        </p:txBody>
      </p:sp>
      <p:sp>
        <p:nvSpPr>
          <p:cNvPr id="4" name="TextBox 3">
            <a:extLst>
              <a:ext uri="{FF2B5EF4-FFF2-40B4-BE49-F238E27FC236}">
                <a16:creationId xmlns:a16="http://schemas.microsoft.com/office/drawing/2014/main" id="{A892080F-D7A9-F308-7792-19E08508FDCD}"/>
              </a:ext>
            </a:extLst>
          </p:cNvPr>
          <p:cNvSpPr txBox="1"/>
          <p:nvPr/>
        </p:nvSpPr>
        <p:spPr>
          <a:xfrm>
            <a:off x="436032" y="6104626"/>
            <a:ext cx="8058907" cy="461665"/>
          </a:xfrm>
          <a:prstGeom prst="rect">
            <a:avLst/>
          </a:prstGeom>
          <a:noFill/>
        </p:spPr>
        <p:txBody>
          <a:bodyPr wrap="square" rtlCol="0">
            <a:spAutoFit/>
          </a:bodyPr>
          <a:lstStyle/>
          <a:p>
            <a:r>
              <a:rPr lang="en-US" sz="1200"/>
              <a:t>* Development baseline estimate minus cost incurred since development start excluding GFE (e.g., LV, MMRTG) </a:t>
            </a:r>
          </a:p>
          <a:p>
            <a:r>
              <a:rPr lang="en-US" sz="1200"/>
              <a:t>** Excluding GFE (e.g., LV, MMRTG)</a:t>
            </a:r>
          </a:p>
        </p:txBody>
      </p:sp>
    </p:spTree>
    <p:extLst>
      <p:ext uri="{BB962C8B-B14F-4D97-AF65-F5344CB8AC3E}">
        <p14:creationId xmlns:p14="http://schemas.microsoft.com/office/powerpoint/2010/main" val="3812228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BBBF20-6886-B16E-13E8-4275B530780C}"/>
              </a:ext>
            </a:extLst>
          </p:cNvPr>
          <p:cNvSpPr>
            <a:spLocks noGrp="1"/>
          </p:cNvSpPr>
          <p:nvPr>
            <p:ph type="ctrTitle"/>
          </p:nvPr>
        </p:nvSpPr>
        <p:spPr/>
        <p:txBody>
          <a:bodyPr/>
          <a:lstStyle/>
          <a:p>
            <a:r>
              <a:rPr lang="en-US"/>
              <a:t>EWM and Scope Changes</a:t>
            </a:r>
          </a:p>
        </p:txBody>
      </p:sp>
    </p:spTree>
    <p:extLst>
      <p:ext uri="{BB962C8B-B14F-4D97-AF65-F5344CB8AC3E}">
        <p14:creationId xmlns:p14="http://schemas.microsoft.com/office/powerpoint/2010/main" val="3838306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9258F-9AB2-0496-48DC-08DAFCA8B60F}"/>
              </a:ext>
            </a:extLst>
          </p:cNvPr>
          <p:cNvSpPr>
            <a:spLocks noGrp="1"/>
          </p:cNvSpPr>
          <p:nvPr>
            <p:ph type="title"/>
          </p:nvPr>
        </p:nvSpPr>
        <p:spPr>
          <a:xfrm>
            <a:off x="304800" y="233088"/>
            <a:ext cx="10546081" cy="581597"/>
          </a:xfrm>
        </p:spPr>
        <p:txBody>
          <a:bodyPr/>
          <a:lstStyle/>
          <a:p>
            <a:r>
              <a:rPr lang="en-US"/>
              <a:t>EWM and Scope Changes Overview</a:t>
            </a:r>
          </a:p>
        </p:txBody>
      </p:sp>
      <p:sp>
        <p:nvSpPr>
          <p:cNvPr id="3" name="Text Placeholder 2">
            <a:extLst>
              <a:ext uri="{FF2B5EF4-FFF2-40B4-BE49-F238E27FC236}">
                <a16:creationId xmlns:a16="http://schemas.microsoft.com/office/drawing/2014/main" id="{ACD4B688-8934-3824-4A41-7ADE094C31F2}"/>
              </a:ext>
            </a:extLst>
          </p:cNvPr>
          <p:cNvSpPr>
            <a:spLocks noGrp="1"/>
          </p:cNvSpPr>
          <p:nvPr>
            <p:ph type="body" sz="quarter" idx="16"/>
          </p:nvPr>
        </p:nvSpPr>
        <p:spPr>
          <a:xfrm>
            <a:off x="304800" y="614874"/>
            <a:ext cx="10546080" cy="522851"/>
          </a:xfrm>
        </p:spPr>
        <p:txBody>
          <a:bodyPr/>
          <a:lstStyle/>
          <a:p>
            <a:r>
              <a:rPr lang="en-US"/>
              <a:t>Programmatic Scope Changes</a:t>
            </a:r>
          </a:p>
        </p:txBody>
      </p:sp>
      <p:sp>
        <p:nvSpPr>
          <p:cNvPr id="5" name="Content Placeholder 4">
            <a:extLst>
              <a:ext uri="{FF2B5EF4-FFF2-40B4-BE49-F238E27FC236}">
                <a16:creationId xmlns:a16="http://schemas.microsoft.com/office/drawing/2014/main" id="{17D10A49-A7E5-ABE5-6237-BD3E93BC9513}"/>
              </a:ext>
            </a:extLst>
          </p:cNvPr>
          <p:cNvSpPr>
            <a:spLocks noGrp="1"/>
          </p:cNvSpPr>
          <p:nvPr>
            <p:ph sz="quarter" idx="15"/>
          </p:nvPr>
        </p:nvSpPr>
        <p:spPr>
          <a:xfrm>
            <a:off x="334533" y="1203264"/>
            <a:ext cx="11271681" cy="4798717"/>
          </a:xfrm>
        </p:spPr>
        <p:txBody>
          <a:bodyPr/>
          <a:lstStyle/>
          <a:p>
            <a:r>
              <a:rPr lang="en-US"/>
              <a:t>EWM has the capability of tracking history to show programmatic scope changes</a:t>
            </a:r>
          </a:p>
          <a:p>
            <a:endParaRPr lang="en-US"/>
          </a:p>
          <a:p>
            <a:r>
              <a:rPr lang="en-US"/>
              <a:t>Potential scope changes include</a:t>
            </a:r>
          </a:p>
          <a:p>
            <a:pPr lvl="1"/>
            <a:r>
              <a:rPr lang="en-US"/>
              <a:t>Addition / removal of milestones</a:t>
            </a:r>
          </a:p>
          <a:p>
            <a:pPr lvl="1"/>
            <a:r>
              <a:rPr lang="en-US"/>
              <a:t>Change in Project schedule LRD, MA, and Agency Total</a:t>
            </a:r>
          </a:p>
          <a:p>
            <a:pPr lvl="1"/>
            <a:r>
              <a:rPr lang="en-US"/>
              <a:t>Change in future review dates</a:t>
            </a:r>
          </a:p>
          <a:p>
            <a:pPr lvl="1"/>
            <a:r>
              <a:rPr lang="en-US"/>
              <a:t>Utilization of Project FSM and UFE</a:t>
            </a:r>
          </a:p>
          <a:p>
            <a:pPr lvl="1"/>
            <a:r>
              <a:rPr lang="en-US"/>
              <a:t>Project cost growth due to changes in scope</a:t>
            </a:r>
          </a:p>
          <a:p>
            <a:pPr lvl="1"/>
            <a:r>
              <a:rPr lang="en-US"/>
              <a:t>Release of HQ cost UFE</a:t>
            </a:r>
          </a:p>
          <a:p>
            <a:pPr lvl="1"/>
            <a:endParaRPr lang="en-US"/>
          </a:p>
          <a:p>
            <a:r>
              <a:rPr lang="en-US"/>
              <a:t>The following examples will show how programmatic scope changes are visually displayed</a:t>
            </a:r>
          </a:p>
          <a:p>
            <a:pPr lvl="1"/>
            <a:r>
              <a:rPr lang="en-US"/>
              <a:t>Comparing a mission before and after scope changes</a:t>
            </a:r>
          </a:p>
          <a:p>
            <a:pPr lvl="1"/>
            <a:endParaRPr lang="en-US"/>
          </a:p>
        </p:txBody>
      </p:sp>
    </p:spTree>
    <p:extLst>
      <p:ext uri="{BB962C8B-B14F-4D97-AF65-F5344CB8AC3E}">
        <p14:creationId xmlns:p14="http://schemas.microsoft.com/office/powerpoint/2010/main" val="2812232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8628C8-D694-C57D-4EA2-7DEB7BB77BAB}"/>
              </a:ext>
            </a:extLst>
          </p:cNvPr>
          <p:cNvPicPr>
            <a:picLocks noChangeAspect="1"/>
          </p:cNvPicPr>
          <p:nvPr/>
        </p:nvPicPr>
        <p:blipFill>
          <a:blip r:embed="rId2"/>
          <a:stretch>
            <a:fillRect/>
          </a:stretch>
        </p:blipFill>
        <p:spPr>
          <a:xfrm>
            <a:off x="6630036" y="2809128"/>
            <a:ext cx="4892898" cy="3554728"/>
          </a:xfrm>
          <a:prstGeom prst="rect">
            <a:avLst/>
          </a:prstGeom>
        </p:spPr>
      </p:pic>
      <p:pic>
        <p:nvPicPr>
          <p:cNvPr id="3" name="Picture 2">
            <a:extLst>
              <a:ext uri="{FF2B5EF4-FFF2-40B4-BE49-F238E27FC236}">
                <a16:creationId xmlns:a16="http://schemas.microsoft.com/office/drawing/2014/main" id="{1B6BCD92-C333-DB7F-2C5D-8AF86A439DD0}"/>
              </a:ext>
            </a:extLst>
          </p:cNvPr>
          <p:cNvPicPr>
            <a:picLocks noChangeAspect="1"/>
          </p:cNvPicPr>
          <p:nvPr/>
        </p:nvPicPr>
        <p:blipFill>
          <a:blip r:embed="rId3"/>
          <a:stretch>
            <a:fillRect/>
          </a:stretch>
        </p:blipFill>
        <p:spPr>
          <a:xfrm>
            <a:off x="669066" y="2798147"/>
            <a:ext cx="4862748" cy="3532824"/>
          </a:xfrm>
          <a:prstGeom prst="rect">
            <a:avLst/>
          </a:prstGeom>
        </p:spPr>
      </p:pic>
      <p:sp>
        <p:nvSpPr>
          <p:cNvPr id="2" name="Title 1">
            <a:extLst>
              <a:ext uri="{FF2B5EF4-FFF2-40B4-BE49-F238E27FC236}">
                <a16:creationId xmlns:a16="http://schemas.microsoft.com/office/drawing/2014/main" id="{A5E17A61-2950-0015-17C8-AADBE2E532DA}"/>
              </a:ext>
            </a:extLst>
          </p:cNvPr>
          <p:cNvSpPr>
            <a:spLocks noGrp="1"/>
          </p:cNvSpPr>
          <p:nvPr>
            <p:ph type="title"/>
          </p:nvPr>
        </p:nvSpPr>
        <p:spPr>
          <a:xfrm>
            <a:off x="304800" y="233088"/>
            <a:ext cx="10546081" cy="581597"/>
          </a:xfrm>
        </p:spPr>
        <p:txBody>
          <a:bodyPr/>
          <a:lstStyle/>
          <a:p>
            <a:r>
              <a:rPr lang="en-US"/>
              <a:t>Project Programmatic Changes</a:t>
            </a:r>
          </a:p>
        </p:txBody>
      </p:sp>
      <p:sp>
        <p:nvSpPr>
          <p:cNvPr id="23" name="Text Placeholder 22">
            <a:extLst>
              <a:ext uri="{FF2B5EF4-FFF2-40B4-BE49-F238E27FC236}">
                <a16:creationId xmlns:a16="http://schemas.microsoft.com/office/drawing/2014/main" id="{F22A444F-2128-85E2-C346-D88BD2121F73}"/>
              </a:ext>
            </a:extLst>
          </p:cNvPr>
          <p:cNvSpPr>
            <a:spLocks noGrp="1"/>
          </p:cNvSpPr>
          <p:nvPr>
            <p:ph type="body" sz="quarter" idx="16"/>
          </p:nvPr>
        </p:nvSpPr>
        <p:spPr>
          <a:xfrm>
            <a:off x="304800" y="614874"/>
            <a:ext cx="10546080" cy="522851"/>
          </a:xfrm>
        </p:spPr>
        <p:txBody>
          <a:bodyPr/>
          <a:lstStyle/>
          <a:p>
            <a:r>
              <a:rPr lang="en-US"/>
              <a:t>Milestones-to-Go</a:t>
            </a:r>
          </a:p>
        </p:txBody>
      </p:sp>
      <p:sp>
        <p:nvSpPr>
          <p:cNvPr id="6" name="Content Placeholder 4">
            <a:extLst>
              <a:ext uri="{FF2B5EF4-FFF2-40B4-BE49-F238E27FC236}">
                <a16:creationId xmlns:a16="http://schemas.microsoft.com/office/drawing/2014/main" id="{F3845BE0-4119-0926-645D-4986758839C7}"/>
              </a:ext>
            </a:extLst>
          </p:cNvPr>
          <p:cNvSpPr txBox="1">
            <a:spLocks/>
          </p:cNvSpPr>
          <p:nvPr/>
        </p:nvSpPr>
        <p:spPr>
          <a:xfrm>
            <a:off x="168676" y="1132701"/>
            <a:ext cx="11775950" cy="1351160"/>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23520"/>
            <a:r>
              <a:rPr lang="en-US" sz="1600" i="0"/>
              <a:t>Project LRD moved from March 2025 to December 2025</a:t>
            </a:r>
          </a:p>
          <a:p>
            <a:pPr indent="-223520"/>
            <a:r>
              <a:rPr lang="en-US" sz="1600" i="0"/>
              <a:t>100 tasks added to Project plan </a:t>
            </a:r>
            <a:r>
              <a:rPr lang="en-US" sz="1600"/>
              <a:t>i</a:t>
            </a:r>
            <a:r>
              <a:rPr lang="en-US" sz="1600" i="0"/>
              <a:t>n </a:t>
            </a:r>
            <a:r>
              <a:rPr lang="en-US" sz="1600"/>
              <a:t>September</a:t>
            </a:r>
            <a:r>
              <a:rPr lang="en-US" sz="1600" i="0"/>
              <a:t> 2024</a:t>
            </a:r>
          </a:p>
          <a:p>
            <a:pPr lvl="1" indent="-223520"/>
            <a:r>
              <a:rPr lang="en-US" sz="1600" i="0"/>
              <a:t>Increased Milestones-to-Go</a:t>
            </a:r>
          </a:p>
          <a:p>
            <a:pPr indent="-223520"/>
            <a:r>
              <a:rPr lang="en-US" sz="1600" i="0"/>
              <a:t>Project SIR moved from </a:t>
            </a:r>
            <a:r>
              <a:rPr lang="en-US" sz="1600"/>
              <a:t>December</a:t>
            </a:r>
            <a:r>
              <a:rPr lang="en-US" sz="1600" i="0"/>
              <a:t> 2024 to March 2025</a:t>
            </a:r>
          </a:p>
        </p:txBody>
      </p:sp>
      <p:cxnSp>
        <p:nvCxnSpPr>
          <p:cNvPr id="9" name="Straight Arrow Connector 8">
            <a:extLst>
              <a:ext uri="{FF2B5EF4-FFF2-40B4-BE49-F238E27FC236}">
                <a16:creationId xmlns:a16="http://schemas.microsoft.com/office/drawing/2014/main" id="{803DBB20-EEEF-7831-26E5-34312B66F0A1}"/>
              </a:ext>
            </a:extLst>
          </p:cNvPr>
          <p:cNvCxnSpPr>
            <a:cxnSpLocks/>
            <a:stCxn id="12" idx="0"/>
          </p:cNvCxnSpPr>
          <p:nvPr/>
        </p:nvCxnSpPr>
        <p:spPr>
          <a:xfrm flipH="1" flipV="1">
            <a:off x="8190386" y="4343529"/>
            <a:ext cx="326276" cy="266686"/>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2" name="TextBox 11">
            <a:extLst>
              <a:ext uri="{FF2B5EF4-FFF2-40B4-BE49-F238E27FC236}">
                <a16:creationId xmlns:a16="http://schemas.microsoft.com/office/drawing/2014/main" id="{923C6E87-FE37-3EDF-04F5-7F008FB88D04}"/>
              </a:ext>
            </a:extLst>
          </p:cNvPr>
          <p:cNvSpPr txBox="1"/>
          <p:nvPr/>
        </p:nvSpPr>
        <p:spPr>
          <a:xfrm>
            <a:off x="8018937" y="4610215"/>
            <a:ext cx="995449" cy="338554"/>
          </a:xfrm>
          <a:prstGeom prst="rect">
            <a:avLst/>
          </a:prstGeom>
          <a:noFill/>
        </p:spPr>
        <p:txBody>
          <a:bodyPr wrap="square" rtlCol="0">
            <a:spAutoFit/>
          </a:bodyPr>
          <a:lstStyle/>
          <a:p>
            <a:pPr algn="ctr"/>
            <a:r>
              <a:rPr lang="en-US" sz="800"/>
              <a:t>100 Milestones Added to Plan</a:t>
            </a:r>
          </a:p>
        </p:txBody>
      </p:sp>
      <p:cxnSp>
        <p:nvCxnSpPr>
          <p:cNvPr id="13" name="Straight Arrow Connector 12">
            <a:extLst>
              <a:ext uri="{FF2B5EF4-FFF2-40B4-BE49-F238E27FC236}">
                <a16:creationId xmlns:a16="http://schemas.microsoft.com/office/drawing/2014/main" id="{F9DA4D12-DC47-A18D-F2A5-FB4A3DE1A70A}"/>
              </a:ext>
            </a:extLst>
          </p:cNvPr>
          <p:cNvCxnSpPr>
            <a:cxnSpLocks/>
            <a:stCxn id="14" idx="2"/>
          </p:cNvCxnSpPr>
          <p:nvPr/>
        </p:nvCxnSpPr>
        <p:spPr>
          <a:xfrm>
            <a:off x="9232552" y="5556758"/>
            <a:ext cx="235261" cy="356063"/>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4" name="TextBox 13">
            <a:extLst>
              <a:ext uri="{FF2B5EF4-FFF2-40B4-BE49-F238E27FC236}">
                <a16:creationId xmlns:a16="http://schemas.microsoft.com/office/drawing/2014/main" id="{06A6A6EB-DF58-8677-5FEC-23712DD853DA}"/>
              </a:ext>
            </a:extLst>
          </p:cNvPr>
          <p:cNvSpPr txBox="1"/>
          <p:nvPr/>
        </p:nvSpPr>
        <p:spPr>
          <a:xfrm>
            <a:off x="8771195" y="5095093"/>
            <a:ext cx="922713" cy="461665"/>
          </a:xfrm>
          <a:prstGeom prst="rect">
            <a:avLst/>
          </a:prstGeom>
          <a:noFill/>
        </p:spPr>
        <p:txBody>
          <a:bodyPr wrap="square" rtlCol="0">
            <a:spAutoFit/>
          </a:bodyPr>
          <a:lstStyle/>
          <a:p>
            <a:pPr algn="ctr"/>
            <a:r>
              <a:rPr lang="en-US" sz="800"/>
              <a:t>LRD Changed from Baseline Plan</a:t>
            </a:r>
          </a:p>
        </p:txBody>
      </p:sp>
      <p:sp>
        <p:nvSpPr>
          <p:cNvPr id="21" name="Arrow: Right 20">
            <a:extLst>
              <a:ext uri="{FF2B5EF4-FFF2-40B4-BE49-F238E27FC236}">
                <a16:creationId xmlns:a16="http://schemas.microsoft.com/office/drawing/2014/main" id="{ADB4DE3A-4A44-5C08-5442-B77B04149F89}"/>
              </a:ext>
            </a:extLst>
          </p:cNvPr>
          <p:cNvSpPr/>
          <p:nvPr/>
        </p:nvSpPr>
        <p:spPr>
          <a:xfrm>
            <a:off x="5740092" y="4314305"/>
            <a:ext cx="711817" cy="467779"/>
          </a:xfrm>
          <a:prstGeom prst="rightArrow">
            <a:avLst/>
          </a:prstGeom>
          <a:solidFill>
            <a:srgbClr val="2E008B"/>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err="1">
              <a:solidFill>
                <a:schemeClr val="tx1"/>
              </a:solidFill>
            </a:endParaRPr>
          </a:p>
        </p:txBody>
      </p:sp>
      <p:sp>
        <p:nvSpPr>
          <p:cNvPr id="22" name="Content Placeholder 4">
            <a:extLst>
              <a:ext uri="{FF2B5EF4-FFF2-40B4-BE49-F238E27FC236}">
                <a16:creationId xmlns:a16="http://schemas.microsoft.com/office/drawing/2014/main" id="{2994F3F2-65CC-1A69-9742-BD477B44FCB1}"/>
              </a:ext>
            </a:extLst>
          </p:cNvPr>
          <p:cNvSpPr txBox="1">
            <a:spLocks/>
          </p:cNvSpPr>
          <p:nvPr/>
        </p:nvSpPr>
        <p:spPr>
          <a:xfrm>
            <a:off x="1767289" y="2516440"/>
            <a:ext cx="2696455" cy="287851"/>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9380" indent="0" algn="ctr">
              <a:buNone/>
            </a:pPr>
            <a:r>
              <a:rPr lang="en-US" sz="1400"/>
              <a:t>Original Project Scenario</a:t>
            </a:r>
            <a:endParaRPr lang="en-US" sz="1400" i="0"/>
          </a:p>
        </p:txBody>
      </p:sp>
      <p:sp>
        <p:nvSpPr>
          <p:cNvPr id="24" name="Content Placeholder 4">
            <a:extLst>
              <a:ext uri="{FF2B5EF4-FFF2-40B4-BE49-F238E27FC236}">
                <a16:creationId xmlns:a16="http://schemas.microsoft.com/office/drawing/2014/main" id="{A189A4FC-E0DB-F315-5D9A-693A89E2E5D9}"/>
              </a:ext>
            </a:extLst>
          </p:cNvPr>
          <p:cNvSpPr txBox="1">
            <a:spLocks/>
          </p:cNvSpPr>
          <p:nvPr/>
        </p:nvSpPr>
        <p:spPr>
          <a:xfrm>
            <a:off x="7728257" y="2510296"/>
            <a:ext cx="2696455" cy="287851"/>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9380" indent="0" algn="ctr">
              <a:buNone/>
            </a:pPr>
            <a:r>
              <a:rPr lang="en-US" sz="1400"/>
              <a:t>Scope Change Scenario</a:t>
            </a:r>
            <a:endParaRPr lang="en-US" sz="1400" i="0"/>
          </a:p>
        </p:txBody>
      </p:sp>
    </p:spTree>
    <p:extLst>
      <p:ext uri="{BB962C8B-B14F-4D97-AF65-F5344CB8AC3E}">
        <p14:creationId xmlns:p14="http://schemas.microsoft.com/office/powerpoint/2010/main" val="390589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1F21E38-5478-D1E8-E609-166E919F3BD9}"/>
              </a:ext>
            </a:extLst>
          </p:cNvPr>
          <p:cNvPicPr>
            <a:picLocks noChangeAspect="1"/>
          </p:cNvPicPr>
          <p:nvPr/>
        </p:nvPicPr>
        <p:blipFill>
          <a:blip r:embed="rId2"/>
          <a:stretch>
            <a:fillRect/>
          </a:stretch>
        </p:blipFill>
        <p:spPr>
          <a:xfrm>
            <a:off x="6630036" y="2791838"/>
            <a:ext cx="4892898" cy="3559094"/>
          </a:xfrm>
          <a:prstGeom prst="rect">
            <a:avLst/>
          </a:prstGeom>
        </p:spPr>
      </p:pic>
      <p:pic>
        <p:nvPicPr>
          <p:cNvPr id="4" name="Picture 3">
            <a:extLst>
              <a:ext uri="{FF2B5EF4-FFF2-40B4-BE49-F238E27FC236}">
                <a16:creationId xmlns:a16="http://schemas.microsoft.com/office/drawing/2014/main" id="{13D48D10-1DAE-3308-388B-8532D947716E}"/>
              </a:ext>
            </a:extLst>
          </p:cNvPr>
          <p:cNvPicPr>
            <a:picLocks noChangeAspect="1"/>
          </p:cNvPicPr>
          <p:nvPr/>
        </p:nvPicPr>
        <p:blipFill>
          <a:blip r:embed="rId3"/>
          <a:stretch>
            <a:fillRect/>
          </a:stretch>
        </p:blipFill>
        <p:spPr>
          <a:xfrm>
            <a:off x="669066" y="2798146"/>
            <a:ext cx="4892898" cy="3559095"/>
          </a:xfrm>
          <a:prstGeom prst="rect">
            <a:avLst/>
          </a:prstGeom>
        </p:spPr>
      </p:pic>
      <p:sp>
        <p:nvSpPr>
          <p:cNvPr id="2" name="Title 1">
            <a:extLst>
              <a:ext uri="{FF2B5EF4-FFF2-40B4-BE49-F238E27FC236}">
                <a16:creationId xmlns:a16="http://schemas.microsoft.com/office/drawing/2014/main" id="{A5E17A61-2950-0015-17C8-AADBE2E532DA}"/>
              </a:ext>
            </a:extLst>
          </p:cNvPr>
          <p:cNvSpPr>
            <a:spLocks noGrp="1"/>
          </p:cNvSpPr>
          <p:nvPr>
            <p:ph type="title"/>
          </p:nvPr>
        </p:nvSpPr>
        <p:spPr>
          <a:xfrm>
            <a:off x="304800" y="233088"/>
            <a:ext cx="10546081" cy="581597"/>
          </a:xfrm>
        </p:spPr>
        <p:txBody>
          <a:bodyPr/>
          <a:lstStyle/>
          <a:p>
            <a:r>
              <a:rPr lang="en-US"/>
              <a:t>Project Programmatic Changes (cont.)</a:t>
            </a:r>
          </a:p>
        </p:txBody>
      </p:sp>
      <p:sp>
        <p:nvSpPr>
          <p:cNvPr id="23" name="Text Placeholder 22">
            <a:extLst>
              <a:ext uri="{FF2B5EF4-FFF2-40B4-BE49-F238E27FC236}">
                <a16:creationId xmlns:a16="http://schemas.microsoft.com/office/drawing/2014/main" id="{F22A444F-2128-85E2-C346-D88BD2121F73}"/>
              </a:ext>
            </a:extLst>
          </p:cNvPr>
          <p:cNvSpPr>
            <a:spLocks noGrp="1"/>
          </p:cNvSpPr>
          <p:nvPr>
            <p:ph type="body" sz="quarter" idx="16"/>
          </p:nvPr>
        </p:nvSpPr>
        <p:spPr>
          <a:xfrm>
            <a:off x="304800" y="614874"/>
            <a:ext cx="10546080" cy="522851"/>
          </a:xfrm>
        </p:spPr>
        <p:txBody>
          <a:bodyPr/>
          <a:lstStyle/>
          <a:p>
            <a:r>
              <a:rPr lang="en-US"/>
              <a:t>Milestone Backlog</a:t>
            </a:r>
          </a:p>
        </p:txBody>
      </p:sp>
      <p:sp>
        <p:nvSpPr>
          <p:cNvPr id="6" name="Content Placeholder 4">
            <a:extLst>
              <a:ext uri="{FF2B5EF4-FFF2-40B4-BE49-F238E27FC236}">
                <a16:creationId xmlns:a16="http://schemas.microsoft.com/office/drawing/2014/main" id="{F3845BE0-4119-0926-645D-4986758839C7}"/>
              </a:ext>
            </a:extLst>
          </p:cNvPr>
          <p:cNvSpPr txBox="1">
            <a:spLocks/>
          </p:cNvSpPr>
          <p:nvPr/>
        </p:nvSpPr>
        <p:spPr>
          <a:xfrm>
            <a:off x="168676" y="1132701"/>
            <a:ext cx="11775950" cy="1351160"/>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23520"/>
            <a:r>
              <a:rPr lang="en-US" sz="1600" i="0"/>
              <a:t>Project LRD moved from March 2025 to December 2025</a:t>
            </a:r>
          </a:p>
          <a:p>
            <a:pPr indent="-223520"/>
            <a:r>
              <a:rPr lang="en-US" sz="1600" i="0"/>
              <a:t>100 tasks added to Project plan </a:t>
            </a:r>
            <a:r>
              <a:rPr lang="en-US" sz="1600"/>
              <a:t>i</a:t>
            </a:r>
            <a:r>
              <a:rPr lang="en-US" sz="1600" i="0"/>
              <a:t>n </a:t>
            </a:r>
            <a:r>
              <a:rPr lang="en-US" sz="1600"/>
              <a:t>September</a:t>
            </a:r>
            <a:r>
              <a:rPr lang="en-US" sz="1600" i="0"/>
              <a:t> 2024</a:t>
            </a:r>
          </a:p>
          <a:p>
            <a:pPr lvl="1" indent="-223520"/>
            <a:r>
              <a:rPr lang="en-US" sz="1600" i="0"/>
              <a:t>Increased Milestone Backlog</a:t>
            </a:r>
          </a:p>
          <a:p>
            <a:pPr indent="-223520"/>
            <a:r>
              <a:rPr lang="en-US" sz="1600" i="0"/>
              <a:t>Project SIR moved from </a:t>
            </a:r>
            <a:r>
              <a:rPr lang="en-US" sz="1600"/>
              <a:t>December</a:t>
            </a:r>
            <a:r>
              <a:rPr lang="en-US" sz="1600" i="0"/>
              <a:t> 2024 to March 2025</a:t>
            </a:r>
          </a:p>
        </p:txBody>
      </p:sp>
      <p:cxnSp>
        <p:nvCxnSpPr>
          <p:cNvPr id="9" name="Straight Arrow Connector 8">
            <a:extLst>
              <a:ext uri="{FF2B5EF4-FFF2-40B4-BE49-F238E27FC236}">
                <a16:creationId xmlns:a16="http://schemas.microsoft.com/office/drawing/2014/main" id="{803DBB20-EEEF-7831-26E5-34312B66F0A1}"/>
              </a:ext>
            </a:extLst>
          </p:cNvPr>
          <p:cNvCxnSpPr>
            <a:cxnSpLocks/>
            <a:stCxn id="12" idx="0"/>
          </p:cNvCxnSpPr>
          <p:nvPr/>
        </p:nvCxnSpPr>
        <p:spPr>
          <a:xfrm flipH="1" flipV="1">
            <a:off x="8172437" y="4648741"/>
            <a:ext cx="326276" cy="266686"/>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2" name="TextBox 11">
            <a:extLst>
              <a:ext uri="{FF2B5EF4-FFF2-40B4-BE49-F238E27FC236}">
                <a16:creationId xmlns:a16="http://schemas.microsoft.com/office/drawing/2014/main" id="{923C6E87-FE37-3EDF-04F5-7F008FB88D04}"/>
              </a:ext>
            </a:extLst>
          </p:cNvPr>
          <p:cNvSpPr txBox="1"/>
          <p:nvPr/>
        </p:nvSpPr>
        <p:spPr>
          <a:xfrm>
            <a:off x="8000988" y="4915427"/>
            <a:ext cx="995449" cy="338554"/>
          </a:xfrm>
          <a:prstGeom prst="rect">
            <a:avLst/>
          </a:prstGeom>
          <a:noFill/>
        </p:spPr>
        <p:txBody>
          <a:bodyPr wrap="square" rtlCol="0">
            <a:spAutoFit/>
          </a:bodyPr>
          <a:lstStyle/>
          <a:p>
            <a:pPr algn="ctr"/>
            <a:r>
              <a:rPr lang="en-US" sz="800"/>
              <a:t>100 Milestones Added to Plan</a:t>
            </a:r>
          </a:p>
        </p:txBody>
      </p:sp>
      <p:sp>
        <p:nvSpPr>
          <p:cNvPr id="22" name="Content Placeholder 4">
            <a:extLst>
              <a:ext uri="{FF2B5EF4-FFF2-40B4-BE49-F238E27FC236}">
                <a16:creationId xmlns:a16="http://schemas.microsoft.com/office/drawing/2014/main" id="{2994F3F2-65CC-1A69-9742-BD477B44FCB1}"/>
              </a:ext>
            </a:extLst>
          </p:cNvPr>
          <p:cNvSpPr txBox="1">
            <a:spLocks/>
          </p:cNvSpPr>
          <p:nvPr/>
        </p:nvSpPr>
        <p:spPr>
          <a:xfrm>
            <a:off x="1767289" y="2516440"/>
            <a:ext cx="2696455" cy="287851"/>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9380" indent="0" algn="ctr">
              <a:buNone/>
            </a:pPr>
            <a:r>
              <a:rPr lang="en-US" sz="1400"/>
              <a:t>Original Project Scenario</a:t>
            </a:r>
            <a:endParaRPr lang="en-US" sz="1400" i="0"/>
          </a:p>
        </p:txBody>
      </p:sp>
      <p:sp>
        <p:nvSpPr>
          <p:cNvPr id="24" name="Content Placeholder 4">
            <a:extLst>
              <a:ext uri="{FF2B5EF4-FFF2-40B4-BE49-F238E27FC236}">
                <a16:creationId xmlns:a16="http://schemas.microsoft.com/office/drawing/2014/main" id="{A189A4FC-E0DB-F315-5D9A-693A89E2E5D9}"/>
              </a:ext>
            </a:extLst>
          </p:cNvPr>
          <p:cNvSpPr txBox="1">
            <a:spLocks/>
          </p:cNvSpPr>
          <p:nvPr/>
        </p:nvSpPr>
        <p:spPr>
          <a:xfrm>
            <a:off x="7728257" y="2510296"/>
            <a:ext cx="2696455" cy="287851"/>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9380" indent="0" algn="ctr">
              <a:buNone/>
            </a:pPr>
            <a:r>
              <a:rPr lang="en-US" sz="1400"/>
              <a:t>Scope Change Scenario</a:t>
            </a:r>
            <a:endParaRPr lang="en-US" sz="1400" i="0"/>
          </a:p>
        </p:txBody>
      </p:sp>
      <p:sp>
        <p:nvSpPr>
          <p:cNvPr id="3" name="Arrow: Right 2">
            <a:extLst>
              <a:ext uri="{FF2B5EF4-FFF2-40B4-BE49-F238E27FC236}">
                <a16:creationId xmlns:a16="http://schemas.microsoft.com/office/drawing/2014/main" id="{8A8DEE3C-7095-47C4-7A64-40AFC5013B48}"/>
              </a:ext>
            </a:extLst>
          </p:cNvPr>
          <p:cNvSpPr/>
          <p:nvPr/>
        </p:nvSpPr>
        <p:spPr>
          <a:xfrm>
            <a:off x="5740092" y="4314305"/>
            <a:ext cx="711817" cy="467779"/>
          </a:xfrm>
          <a:prstGeom prst="rightArrow">
            <a:avLst/>
          </a:prstGeom>
          <a:solidFill>
            <a:srgbClr val="2E008B"/>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err="1">
              <a:solidFill>
                <a:schemeClr val="tx1"/>
              </a:solidFill>
            </a:endParaRPr>
          </a:p>
        </p:txBody>
      </p:sp>
    </p:spTree>
    <p:extLst>
      <p:ext uri="{BB962C8B-B14F-4D97-AF65-F5344CB8AC3E}">
        <p14:creationId xmlns:p14="http://schemas.microsoft.com/office/powerpoint/2010/main" val="3508763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0B609E7-1689-86D0-9E2C-05DF5B5C9E2D}"/>
              </a:ext>
            </a:extLst>
          </p:cNvPr>
          <p:cNvPicPr>
            <a:picLocks noChangeAspect="1"/>
          </p:cNvPicPr>
          <p:nvPr/>
        </p:nvPicPr>
        <p:blipFill>
          <a:blip r:embed="rId2"/>
          <a:stretch>
            <a:fillRect/>
          </a:stretch>
        </p:blipFill>
        <p:spPr>
          <a:xfrm>
            <a:off x="6630036" y="2798148"/>
            <a:ext cx="4888649" cy="3552578"/>
          </a:xfrm>
          <a:prstGeom prst="rect">
            <a:avLst/>
          </a:prstGeom>
        </p:spPr>
      </p:pic>
      <p:pic>
        <p:nvPicPr>
          <p:cNvPr id="7" name="Picture 6">
            <a:extLst>
              <a:ext uri="{FF2B5EF4-FFF2-40B4-BE49-F238E27FC236}">
                <a16:creationId xmlns:a16="http://schemas.microsoft.com/office/drawing/2014/main" id="{E9E33ABC-3001-F2D0-52FE-238479E0E321}"/>
              </a:ext>
            </a:extLst>
          </p:cNvPr>
          <p:cNvPicPr>
            <a:picLocks noChangeAspect="1"/>
          </p:cNvPicPr>
          <p:nvPr/>
        </p:nvPicPr>
        <p:blipFill>
          <a:blip r:embed="rId3"/>
          <a:stretch>
            <a:fillRect/>
          </a:stretch>
        </p:blipFill>
        <p:spPr>
          <a:xfrm>
            <a:off x="673314" y="2801235"/>
            <a:ext cx="4888649" cy="3552578"/>
          </a:xfrm>
          <a:prstGeom prst="rect">
            <a:avLst/>
          </a:prstGeom>
        </p:spPr>
      </p:pic>
      <p:sp>
        <p:nvSpPr>
          <p:cNvPr id="2" name="Title 1">
            <a:extLst>
              <a:ext uri="{FF2B5EF4-FFF2-40B4-BE49-F238E27FC236}">
                <a16:creationId xmlns:a16="http://schemas.microsoft.com/office/drawing/2014/main" id="{A5E17A61-2950-0015-17C8-AADBE2E532DA}"/>
              </a:ext>
            </a:extLst>
          </p:cNvPr>
          <p:cNvSpPr>
            <a:spLocks noGrp="1"/>
          </p:cNvSpPr>
          <p:nvPr>
            <p:ph type="title"/>
          </p:nvPr>
        </p:nvSpPr>
        <p:spPr>
          <a:xfrm>
            <a:off x="304800" y="233363"/>
            <a:ext cx="10545763" cy="581025"/>
          </a:xfrm>
        </p:spPr>
        <p:txBody>
          <a:bodyPr/>
          <a:lstStyle/>
          <a:p>
            <a:r>
              <a:rPr lang="en-US"/>
              <a:t>Project Programmatic Changes (cont.)</a:t>
            </a:r>
          </a:p>
        </p:txBody>
      </p:sp>
      <p:sp>
        <p:nvSpPr>
          <p:cNvPr id="23" name="Text Placeholder 22">
            <a:extLst>
              <a:ext uri="{FF2B5EF4-FFF2-40B4-BE49-F238E27FC236}">
                <a16:creationId xmlns:a16="http://schemas.microsoft.com/office/drawing/2014/main" id="{F22A444F-2128-85E2-C346-D88BD2121F73}"/>
              </a:ext>
            </a:extLst>
          </p:cNvPr>
          <p:cNvSpPr>
            <a:spLocks noGrp="1"/>
          </p:cNvSpPr>
          <p:nvPr>
            <p:ph type="body" sz="quarter" idx="16"/>
          </p:nvPr>
        </p:nvSpPr>
        <p:spPr>
          <a:xfrm>
            <a:off x="304800" y="614874"/>
            <a:ext cx="10546080" cy="522851"/>
          </a:xfrm>
        </p:spPr>
        <p:txBody>
          <a:bodyPr/>
          <a:lstStyle/>
          <a:p>
            <a:r>
              <a:rPr lang="en-US"/>
              <a:t>Schedule Runway</a:t>
            </a:r>
          </a:p>
        </p:txBody>
      </p:sp>
      <p:sp>
        <p:nvSpPr>
          <p:cNvPr id="6" name="Content Placeholder 4">
            <a:extLst>
              <a:ext uri="{FF2B5EF4-FFF2-40B4-BE49-F238E27FC236}">
                <a16:creationId xmlns:a16="http://schemas.microsoft.com/office/drawing/2014/main" id="{F3845BE0-4119-0926-645D-4986758839C7}"/>
              </a:ext>
            </a:extLst>
          </p:cNvPr>
          <p:cNvSpPr txBox="1">
            <a:spLocks/>
          </p:cNvSpPr>
          <p:nvPr/>
        </p:nvSpPr>
        <p:spPr>
          <a:xfrm>
            <a:off x="168676" y="1132701"/>
            <a:ext cx="11775950" cy="2059764"/>
          </a:xfrm>
          <a:prstGeom prst="rect">
            <a:avLst/>
          </a:prstGeom>
        </p:spPr>
        <p:txBody>
          <a:bodyPr numCol="2"/>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23520"/>
            <a:r>
              <a:rPr lang="en-US" sz="1600" i="0"/>
              <a:t>Project LRD moved from March 2025 to December 2025</a:t>
            </a:r>
          </a:p>
          <a:p>
            <a:pPr indent="-223520"/>
            <a:r>
              <a:rPr lang="en-US" sz="1600" i="0"/>
              <a:t>100 tasks added to Project plan </a:t>
            </a:r>
            <a:r>
              <a:rPr lang="en-US" sz="1600"/>
              <a:t>i</a:t>
            </a:r>
            <a:r>
              <a:rPr lang="en-US" sz="1600" i="0"/>
              <a:t>n </a:t>
            </a:r>
            <a:r>
              <a:rPr lang="en-US" sz="1600"/>
              <a:t>September</a:t>
            </a:r>
            <a:r>
              <a:rPr lang="en-US" sz="1600" i="0"/>
              <a:t> 2024</a:t>
            </a:r>
          </a:p>
          <a:p>
            <a:pPr lvl="1" indent="-223520"/>
            <a:r>
              <a:rPr lang="en-US" sz="1600" i="0"/>
              <a:t>Increased Months-to-Go estimate</a:t>
            </a:r>
          </a:p>
          <a:p>
            <a:pPr indent="-223520"/>
            <a:r>
              <a:rPr lang="en-US" sz="1600" i="0"/>
              <a:t>Project SIR moved from </a:t>
            </a:r>
            <a:r>
              <a:rPr lang="en-US" sz="1600"/>
              <a:t>December</a:t>
            </a:r>
            <a:r>
              <a:rPr lang="en-US" sz="1600" i="0"/>
              <a:t> 2024 to March 2025</a:t>
            </a:r>
          </a:p>
          <a:p>
            <a:pPr marL="519430" lvl="1" indent="0">
              <a:buNone/>
            </a:pPr>
            <a:endParaRPr lang="en-US" sz="1600" i="0"/>
          </a:p>
          <a:p>
            <a:pPr marL="519430" lvl="1" indent="0">
              <a:buNone/>
            </a:pPr>
            <a:endParaRPr lang="en-US" sz="1600" i="0"/>
          </a:p>
          <a:p>
            <a:pPr marL="405130"/>
            <a:r>
              <a:rPr lang="en-US" sz="1600" i="0"/>
              <a:t>November 2024: Project sets a new MA and Agency Total</a:t>
            </a:r>
          </a:p>
          <a:p>
            <a:pPr lvl="1" indent="-223520"/>
            <a:r>
              <a:rPr lang="en-US" sz="1600" i="0"/>
              <a:t>FSM added to Project plan</a:t>
            </a:r>
          </a:p>
          <a:p>
            <a:pPr lvl="1" indent="-223520"/>
            <a:r>
              <a:rPr lang="en-US" sz="1600" i="0"/>
              <a:t>Original ABC now plotted</a:t>
            </a:r>
          </a:p>
          <a:p>
            <a:pPr indent="-223520"/>
            <a:endParaRPr lang="en-US" sz="1600" i="0"/>
          </a:p>
        </p:txBody>
      </p:sp>
      <p:sp>
        <p:nvSpPr>
          <p:cNvPr id="22" name="Content Placeholder 4">
            <a:extLst>
              <a:ext uri="{FF2B5EF4-FFF2-40B4-BE49-F238E27FC236}">
                <a16:creationId xmlns:a16="http://schemas.microsoft.com/office/drawing/2014/main" id="{2994F3F2-65CC-1A69-9742-BD477B44FCB1}"/>
              </a:ext>
            </a:extLst>
          </p:cNvPr>
          <p:cNvSpPr txBox="1">
            <a:spLocks/>
          </p:cNvSpPr>
          <p:nvPr/>
        </p:nvSpPr>
        <p:spPr>
          <a:xfrm>
            <a:off x="1767289" y="2516440"/>
            <a:ext cx="2696455" cy="287851"/>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9380" indent="0" algn="ctr">
              <a:buNone/>
            </a:pPr>
            <a:r>
              <a:rPr lang="en-US" sz="1400"/>
              <a:t>Original Project Scenario</a:t>
            </a:r>
            <a:endParaRPr lang="en-US" sz="1400" i="0"/>
          </a:p>
        </p:txBody>
      </p:sp>
      <p:sp>
        <p:nvSpPr>
          <p:cNvPr id="24" name="Content Placeholder 4">
            <a:extLst>
              <a:ext uri="{FF2B5EF4-FFF2-40B4-BE49-F238E27FC236}">
                <a16:creationId xmlns:a16="http://schemas.microsoft.com/office/drawing/2014/main" id="{A189A4FC-E0DB-F315-5D9A-693A89E2E5D9}"/>
              </a:ext>
            </a:extLst>
          </p:cNvPr>
          <p:cNvSpPr txBox="1">
            <a:spLocks/>
          </p:cNvSpPr>
          <p:nvPr/>
        </p:nvSpPr>
        <p:spPr>
          <a:xfrm>
            <a:off x="7728257" y="2510296"/>
            <a:ext cx="2696455" cy="287851"/>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9380" indent="0" algn="ctr">
              <a:buNone/>
            </a:pPr>
            <a:r>
              <a:rPr lang="en-US" sz="1400"/>
              <a:t>Scope Change Scenario</a:t>
            </a:r>
            <a:endParaRPr lang="en-US" sz="1400" i="0"/>
          </a:p>
        </p:txBody>
      </p:sp>
      <p:cxnSp>
        <p:nvCxnSpPr>
          <p:cNvPr id="8" name="Straight Arrow Connector 7">
            <a:extLst>
              <a:ext uri="{FF2B5EF4-FFF2-40B4-BE49-F238E27FC236}">
                <a16:creationId xmlns:a16="http://schemas.microsoft.com/office/drawing/2014/main" id="{011BBF63-D38C-D160-2980-5FB18E10D6F1}"/>
              </a:ext>
            </a:extLst>
          </p:cNvPr>
          <p:cNvCxnSpPr>
            <a:cxnSpLocks/>
            <a:stCxn id="10" idx="0"/>
          </p:cNvCxnSpPr>
          <p:nvPr/>
        </p:nvCxnSpPr>
        <p:spPr>
          <a:xfrm flipH="1" flipV="1">
            <a:off x="8336280" y="5201920"/>
            <a:ext cx="173528" cy="116586"/>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C9708A3F-BB65-4B5F-61ED-5D52C01244FA}"/>
              </a:ext>
            </a:extLst>
          </p:cNvPr>
          <p:cNvSpPr txBox="1"/>
          <p:nvPr/>
        </p:nvSpPr>
        <p:spPr>
          <a:xfrm>
            <a:off x="8061960" y="5318506"/>
            <a:ext cx="895696" cy="215444"/>
          </a:xfrm>
          <a:prstGeom prst="rect">
            <a:avLst/>
          </a:prstGeom>
          <a:noFill/>
        </p:spPr>
        <p:txBody>
          <a:bodyPr wrap="square" rtlCol="0">
            <a:spAutoFit/>
          </a:bodyPr>
          <a:lstStyle/>
          <a:p>
            <a:pPr algn="ctr"/>
            <a:r>
              <a:rPr lang="en-US" sz="800"/>
              <a:t>LRD Slip</a:t>
            </a:r>
          </a:p>
        </p:txBody>
      </p:sp>
      <p:cxnSp>
        <p:nvCxnSpPr>
          <p:cNvPr id="11" name="Straight Arrow Connector 10">
            <a:extLst>
              <a:ext uri="{FF2B5EF4-FFF2-40B4-BE49-F238E27FC236}">
                <a16:creationId xmlns:a16="http://schemas.microsoft.com/office/drawing/2014/main" id="{711C97BF-B1E2-093F-AF6B-1F891E7B73DE}"/>
              </a:ext>
            </a:extLst>
          </p:cNvPr>
          <p:cNvCxnSpPr>
            <a:cxnSpLocks/>
            <a:stCxn id="13" idx="2"/>
          </p:cNvCxnSpPr>
          <p:nvPr/>
        </p:nvCxnSpPr>
        <p:spPr>
          <a:xfrm>
            <a:off x="8451079" y="5026701"/>
            <a:ext cx="220481" cy="73621"/>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3" name="TextBox 12">
            <a:extLst>
              <a:ext uri="{FF2B5EF4-FFF2-40B4-BE49-F238E27FC236}">
                <a16:creationId xmlns:a16="http://schemas.microsoft.com/office/drawing/2014/main" id="{3CEABE83-C3F7-9E45-8460-D4149FF81C0E}"/>
              </a:ext>
            </a:extLst>
          </p:cNvPr>
          <p:cNvSpPr txBox="1"/>
          <p:nvPr/>
        </p:nvSpPr>
        <p:spPr>
          <a:xfrm>
            <a:off x="8003231" y="4565036"/>
            <a:ext cx="895696" cy="461665"/>
          </a:xfrm>
          <a:prstGeom prst="rect">
            <a:avLst/>
          </a:prstGeom>
          <a:noFill/>
        </p:spPr>
        <p:txBody>
          <a:bodyPr wrap="square" rtlCol="0">
            <a:spAutoFit/>
          </a:bodyPr>
          <a:lstStyle/>
          <a:p>
            <a:pPr algn="ctr"/>
            <a:r>
              <a:rPr lang="en-US" sz="800"/>
              <a:t>MA &amp; Agency Total Change</a:t>
            </a:r>
          </a:p>
          <a:p>
            <a:pPr algn="ctr"/>
            <a:r>
              <a:rPr lang="en-US" sz="800"/>
              <a:t>FSM Added</a:t>
            </a:r>
          </a:p>
        </p:txBody>
      </p:sp>
      <p:cxnSp>
        <p:nvCxnSpPr>
          <p:cNvPr id="14" name="Straight Arrow Connector 13">
            <a:extLst>
              <a:ext uri="{FF2B5EF4-FFF2-40B4-BE49-F238E27FC236}">
                <a16:creationId xmlns:a16="http://schemas.microsoft.com/office/drawing/2014/main" id="{0675B1A9-3390-A6C9-23D5-7F90478C6D82}"/>
              </a:ext>
            </a:extLst>
          </p:cNvPr>
          <p:cNvCxnSpPr>
            <a:cxnSpLocks/>
            <a:stCxn id="15" idx="2"/>
          </p:cNvCxnSpPr>
          <p:nvPr/>
        </p:nvCxnSpPr>
        <p:spPr>
          <a:xfrm flipH="1">
            <a:off x="9190040" y="5668921"/>
            <a:ext cx="156735" cy="110463"/>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5" name="TextBox 14">
            <a:extLst>
              <a:ext uri="{FF2B5EF4-FFF2-40B4-BE49-F238E27FC236}">
                <a16:creationId xmlns:a16="http://schemas.microsoft.com/office/drawing/2014/main" id="{4C543D1E-EDE2-51E4-6A54-A2E8B555CCF3}"/>
              </a:ext>
            </a:extLst>
          </p:cNvPr>
          <p:cNvSpPr txBox="1"/>
          <p:nvPr/>
        </p:nvSpPr>
        <p:spPr>
          <a:xfrm>
            <a:off x="8898927" y="5453477"/>
            <a:ext cx="895696" cy="215444"/>
          </a:xfrm>
          <a:prstGeom prst="rect">
            <a:avLst/>
          </a:prstGeom>
          <a:noFill/>
        </p:spPr>
        <p:txBody>
          <a:bodyPr wrap="square" rtlCol="0">
            <a:spAutoFit/>
          </a:bodyPr>
          <a:lstStyle/>
          <a:p>
            <a:pPr algn="ctr"/>
            <a:r>
              <a:rPr lang="en-US" sz="800"/>
              <a:t>ABC</a:t>
            </a:r>
          </a:p>
        </p:txBody>
      </p:sp>
      <p:cxnSp>
        <p:nvCxnSpPr>
          <p:cNvPr id="16" name="Straight Arrow Connector 15">
            <a:extLst>
              <a:ext uri="{FF2B5EF4-FFF2-40B4-BE49-F238E27FC236}">
                <a16:creationId xmlns:a16="http://schemas.microsoft.com/office/drawing/2014/main" id="{5A1ECCE0-249A-41B0-215C-107A265B2061}"/>
              </a:ext>
            </a:extLst>
          </p:cNvPr>
          <p:cNvCxnSpPr>
            <a:cxnSpLocks/>
            <a:stCxn id="17" idx="2"/>
          </p:cNvCxnSpPr>
          <p:nvPr/>
        </p:nvCxnSpPr>
        <p:spPr>
          <a:xfrm>
            <a:off x="7759248" y="4254336"/>
            <a:ext cx="302712" cy="310700"/>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7" name="TextBox 16">
            <a:extLst>
              <a:ext uri="{FF2B5EF4-FFF2-40B4-BE49-F238E27FC236}">
                <a16:creationId xmlns:a16="http://schemas.microsoft.com/office/drawing/2014/main" id="{CF747C91-DA65-5CF6-80FE-538A129F6138}"/>
              </a:ext>
            </a:extLst>
          </p:cNvPr>
          <p:cNvSpPr txBox="1"/>
          <p:nvPr/>
        </p:nvSpPr>
        <p:spPr>
          <a:xfrm>
            <a:off x="7311400" y="3915782"/>
            <a:ext cx="895696" cy="338554"/>
          </a:xfrm>
          <a:prstGeom prst="rect">
            <a:avLst/>
          </a:prstGeom>
          <a:noFill/>
        </p:spPr>
        <p:txBody>
          <a:bodyPr wrap="square" rtlCol="0">
            <a:spAutoFit/>
          </a:bodyPr>
          <a:lstStyle/>
          <a:p>
            <a:pPr algn="ctr"/>
            <a:r>
              <a:rPr lang="en-US" sz="800"/>
              <a:t>100 Milestones Added</a:t>
            </a:r>
          </a:p>
        </p:txBody>
      </p:sp>
      <p:sp>
        <p:nvSpPr>
          <p:cNvPr id="5" name="Arrow: Right 4">
            <a:extLst>
              <a:ext uri="{FF2B5EF4-FFF2-40B4-BE49-F238E27FC236}">
                <a16:creationId xmlns:a16="http://schemas.microsoft.com/office/drawing/2014/main" id="{5EAE4E6C-A081-9820-3821-5C227901AD8D}"/>
              </a:ext>
            </a:extLst>
          </p:cNvPr>
          <p:cNvSpPr/>
          <p:nvPr/>
        </p:nvSpPr>
        <p:spPr>
          <a:xfrm>
            <a:off x="5740092" y="4314305"/>
            <a:ext cx="711817" cy="467779"/>
          </a:xfrm>
          <a:prstGeom prst="rightArrow">
            <a:avLst/>
          </a:prstGeom>
          <a:solidFill>
            <a:srgbClr val="2E008B"/>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err="1">
              <a:solidFill>
                <a:schemeClr val="tx1"/>
              </a:solidFill>
            </a:endParaRPr>
          </a:p>
        </p:txBody>
      </p:sp>
    </p:spTree>
    <p:extLst>
      <p:ext uri="{BB962C8B-B14F-4D97-AF65-F5344CB8AC3E}">
        <p14:creationId xmlns:p14="http://schemas.microsoft.com/office/powerpoint/2010/main" val="3408472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26047FF-0F5F-5FE8-7AEC-D5D811CF1574}"/>
              </a:ext>
            </a:extLst>
          </p:cNvPr>
          <p:cNvPicPr>
            <a:picLocks noChangeAspect="1"/>
          </p:cNvPicPr>
          <p:nvPr/>
        </p:nvPicPr>
        <p:blipFill>
          <a:blip r:embed="rId2"/>
          <a:stretch>
            <a:fillRect/>
          </a:stretch>
        </p:blipFill>
        <p:spPr>
          <a:xfrm>
            <a:off x="6630034" y="2797231"/>
            <a:ext cx="4892739" cy="3555551"/>
          </a:xfrm>
          <a:prstGeom prst="rect">
            <a:avLst/>
          </a:prstGeom>
        </p:spPr>
      </p:pic>
      <p:pic>
        <p:nvPicPr>
          <p:cNvPr id="4" name="Picture 3">
            <a:extLst>
              <a:ext uri="{FF2B5EF4-FFF2-40B4-BE49-F238E27FC236}">
                <a16:creationId xmlns:a16="http://schemas.microsoft.com/office/drawing/2014/main" id="{4C34ADA7-AA89-A658-52D4-D7F63BABD9D7}"/>
              </a:ext>
            </a:extLst>
          </p:cNvPr>
          <p:cNvPicPr>
            <a:picLocks noChangeAspect="1"/>
          </p:cNvPicPr>
          <p:nvPr/>
        </p:nvPicPr>
        <p:blipFill>
          <a:blip r:embed="rId3"/>
          <a:stretch>
            <a:fillRect/>
          </a:stretch>
        </p:blipFill>
        <p:spPr>
          <a:xfrm>
            <a:off x="668550" y="2797232"/>
            <a:ext cx="4892898" cy="3555666"/>
          </a:xfrm>
          <a:prstGeom prst="rect">
            <a:avLst/>
          </a:prstGeom>
        </p:spPr>
      </p:pic>
      <p:sp>
        <p:nvSpPr>
          <p:cNvPr id="2" name="Title 1">
            <a:extLst>
              <a:ext uri="{FF2B5EF4-FFF2-40B4-BE49-F238E27FC236}">
                <a16:creationId xmlns:a16="http://schemas.microsoft.com/office/drawing/2014/main" id="{A5E17A61-2950-0015-17C8-AADBE2E532DA}"/>
              </a:ext>
            </a:extLst>
          </p:cNvPr>
          <p:cNvSpPr>
            <a:spLocks noGrp="1"/>
          </p:cNvSpPr>
          <p:nvPr>
            <p:ph type="title"/>
          </p:nvPr>
        </p:nvSpPr>
        <p:spPr>
          <a:xfrm>
            <a:off x="304800" y="233088"/>
            <a:ext cx="10546081" cy="581597"/>
          </a:xfrm>
        </p:spPr>
        <p:txBody>
          <a:bodyPr/>
          <a:lstStyle/>
          <a:p>
            <a:r>
              <a:rPr lang="en-US"/>
              <a:t>Project Programmatic Changes (cont.)</a:t>
            </a:r>
          </a:p>
        </p:txBody>
      </p:sp>
      <p:sp>
        <p:nvSpPr>
          <p:cNvPr id="23" name="Text Placeholder 22">
            <a:extLst>
              <a:ext uri="{FF2B5EF4-FFF2-40B4-BE49-F238E27FC236}">
                <a16:creationId xmlns:a16="http://schemas.microsoft.com/office/drawing/2014/main" id="{F22A444F-2128-85E2-C346-D88BD2121F73}"/>
              </a:ext>
            </a:extLst>
          </p:cNvPr>
          <p:cNvSpPr>
            <a:spLocks noGrp="1"/>
          </p:cNvSpPr>
          <p:nvPr>
            <p:ph type="body" sz="quarter" idx="16"/>
          </p:nvPr>
        </p:nvSpPr>
        <p:spPr>
          <a:xfrm>
            <a:off x="304800" y="614874"/>
            <a:ext cx="10546080" cy="522851"/>
          </a:xfrm>
        </p:spPr>
        <p:txBody>
          <a:bodyPr/>
          <a:lstStyle/>
          <a:p>
            <a:r>
              <a:rPr lang="en-US"/>
              <a:t>Cost Runway</a:t>
            </a:r>
          </a:p>
        </p:txBody>
      </p:sp>
      <p:sp>
        <p:nvSpPr>
          <p:cNvPr id="6" name="Content Placeholder 4">
            <a:extLst>
              <a:ext uri="{FF2B5EF4-FFF2-40B4-BE49-F238E27FC236}">
                <a16:creationId xmlns:a16="http://schemas.microsoft.com/office/drawing/2014/main" id="{F3845BE0-4119-0926-645D-4986758839C7}"/>
              </a:ext>
            </a:extLst>
          </p:cNvPr>
          <p:cNvSpPr txBox="1">
            <a:spLocks/>
          </p:cNvSpPr>
          <p:nvPr/>
        </p:nvSpPr>
        <p:spPr>
          <a:xfrm>
            <a:off x="168676" y="1132701"/>
            <a:ext cx="11775950" cy="2059764"/>
          </a:xfrm>
          <a:prstGeom prst="rect">
            <a:avLst/>
          </a:prstGeom>
        </p:spPr>
        <p:txBody>
          <a:bodyPr numCol="2"/>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23520"/>
            <a:r>
              <a:rPr lang="en-US" sz="1600" i="0"/>
              <a:t>Project LRD moved from March 2025 to December 2025</a:t>
            </a:r>
          </a:p>
          <a:p>
            <a:pPr indent="-223520"/>
            <a:r>
              <a:rPr lang="en-US" sz="1600" i="0"/>
              <a:t>100 tasks added to Project plan </a:t>
            </a:r>
            <a:r>
              <a:rPr lang="en-US" sz="1600"/>
              <a:t>i</a:t>
            </a:r>
            <a:r>
              <a:rPr lang="en-US" sz="1600" i="0"/>
              <a:t>n </a:t>
            </a:r>
            <a:r>
              <a:rPr lang="en-US" sz="1600"/>
              <a:t>September</a:t>
            </a:r>
            <a:r>
              <a:rPr lang="en-US" sz="1600" i="0"/>
              <a:t> 2024</a:t>
            </a:r>
          </a:p>
          <a:p>
            <a:pPr lvl="1" indent="-223520"/>
            <a:r>
              <a:rPr lang="en-US" sz="1600" i="0"/>
              <a:t>Increased Cost of Remaining Work estimate</a:t>
            </a:r>
          </a:p>
          <a:p>
            <a:pPr indent="-223520"/>
            <a:r>
              <a:rPr lang="en-US" sz="1600" i="0"/>
              <a:t>Project SIR moved from </a:t>
            </a:r>
            <a:r>
              <a:rPr lang="en-US" sz="1600"/>
              <a:t>December</a:t>
            </a:r>
            <a:r>
              <a:rPr lang="en-US" sz="1600" i="0"/>
              <a:t> 2024 to March 2025</a:t>
            </a:r>
          </a:p>
          <a:p>
            <a:pPr marL="519430" lvl="1" indent="0">
              <a:buNone/>
            </a:pPr>
            <a:endParaRPr lang="en-US" sz="1600" i="0"/>
          </a:p>
          <a:p>
            <a:pPr marL="519430" lvl="1" indent="0">
              <a:buNone/>
            </a:pPr>
            <a:endParaRPr lang="en-US" sz="1600" i="0"/>
          </a:p>
          <a:p>
            <a:pPr marL="405130"/>
            <a:r>
              <a:rPr lang="en-US" sz="1600"/>
              <a:t>August 2024</a:t>
            </a:r>
            <a:r>
              <a:rPr lang="en-US" sz="1600" i="0"/>
              <a:t>: Exhausted Project UFE</a:t>
            </a:r>
          </a:p>
          <a:p>
            <a:pPr marL="405130"/>
            <a:r>
              <a:rPr lang="en-US" sz="1600"/>
              <a:t>September and October 2024: Project increased cost plan</a:t>
            </a:r>
          </a:p>
          <a:p>
            <a:pPr marL="405130"/>
            <a:r>
              <a:rPr lang="en-US" sz="1600"/>
              <a:t>September 2024: HQ UFE released to Project </a:t>
            </a:r>
            <a:endParaRPr lang="en-US" sz="1600" i="0"/>
          </a:p>
          <a:p>
            <a:pPr indent="-223520"/>
            <a:endParaRPr lang="en-US" sz="1600" i="0"/>
          </a:p>
        </p:txBody>
      </p:sp>
      <p:sp>
        <p:nvSpPr>
          <p:cNvPr id="22" name="Content Placeholder 4">
            <a:extLst>
              <a:ext uri="{FF2B5EF4-FFF2-40B4-BE49-F238E27FC236}">
                <a16:creationId xmlns:a16="http://schemas.microsoft.com/office/drawing/2014/main" id="{2994F3F2-65CC-1A69-9742-BD477B44FCB1}"/>
              </a:ext>
            </a:extLst>
          </p:cNvPr>
          <p:cNvSpPr txBox="1">
            <a:spLocks/>
          </p:cNvSpPr>
          <p:nvPr/>
        </p:nvSpPr>
        <p:spPr>
          <a:xfrm>
            <a:off x="1767289" y="2516440"/>
            <a:ext cx="2696455" cy="287851"/>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9380" indent="0" algn="ctr">
              <a:buNone/>
            </a:pPr>
            <a:r>
              <a:rPr lang="en-US" sz="1400"/>
              <a:t>Original Project Scenario</a:t>
            </a:r>
            <a:endParaRPr lang="en-US" sz="1400" i="0"/>
          </a:p>
        </p:txBody>
      </p:sp>
      <p:sp>
        <p:nvSpPr>
          <p:cNvPr id="24" name="Content Placeholder 4">
            <a:extLst>
              <a:ext uri="{FF2B5EF4-FFF2-40B4-BE49-F238E27FC236}">
                <a16:creationId xmlns:a16="http://schemas.microsoft.com/office/drawing/2014/main" id="{A189A4FC-E0DB-F315-5D9A-693A89E2E5D9}"/>
              </a:ext>
            </a:extLst>
          </p:cNvPr>
          <p:cNvSpPr txBox="1">
            <a:spLocks/>
          </p:cNvSpPr>
          <p:nvPr/>
        </p:nvSpPr>
        <p:spPr>
          <a:xfrm>
            <a:off x="7728257" y="2510296"/>
            <a:ext cx="2696455" cy="287851"/>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9380" indent="0" algn="ctr">
              <a:buNone/>
            </a:pPr>
            <a:r>
              <a:rPr lang="en-US" sz="1400"/>
              <a:t>Scope Change Scenario</a:t>
            </a:r>
            <a:endParaRPr lang="en-US" sz="1400" i="0"/>
          </a:p>
        </p:txBody>
      </p:sp>
      <p:cxnSp>
        <p:nvCxnSpPr>
          <p:cNvPr id="8" name="Straight Arrow Connector 7">
            <a:extLst>
              <a:ext uri="{FF2B5EF4-FFF2-40B4-BE49-F238E27FC236}">
                <a16:creationId xmlns:a16="http://schemas.microsoft.com/office/drawing/2014/main" id="{011BBF63-D38C-D160-2980-5FB18E10D6F1}"/>
              </a:ext>
            </a:extLst>
          </p:cNvPr>
          <p:cNvCxnSpPr>
            <a:cxnSpLocks/>
            <a:stCxn id="10" idx="0"/>
          </p:cNvCxnSpPr>
          <p:nvPr/>
        </p:nvCxnSpPr>
        <p:spPr>
          <a:xfrm flipH="1" flipV="1">
            <a:off x="8063345" y="5294299"/>
            <a:ext cx="336666" cy="189991"/>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C9708A3F-BB65-4B5F-61ED-5D52C01244FA}"/>
              </a:ext>
            </a:extLst>
          </p:cNvPr>
          <p:cNvSpPr txBox="1"/>
          <p:nvPr/>
        </p:nvSpPr>
        <p:spPr>
          <a:xfrm>
            <a:off x="7952163" y="5484290"/>
            <a:ext cx="895696" cy="338554"/>
          </a:xfrm>
          <a:prstGeom prst="rect">
            <a:avLst/>
          </a:prstGeom>
          <a:noFill/>
        </p:spPr>
        <p:txBody>
          <a:bodyPr wrap="square" rtlCol="0">
            <a:spAutoFit/>
          </a:bodyPr>
          <a:lstStyle/>
          <a:p>
            <a:pPr algn="ctr"/>
            <a:r>
              <a:rPr lang="en-US" sz="800"/>
              <a:t>100 Milestones Added</a:t>
            </a:r>
          </a:p>
        </p:txBody>
      </p:sp>
      <p:cxnSp>
        <p:nvCxnSpPr>
          <p:cNvPr id="11" name="Straight Arrow Connector 10">
            <a:extLst>
              <a:ext uri="{FF2B5EF4-FFF2-40B4-BE49-F238E27FC236}">
                <a16:creationId xmlns:a16="http://schemas.microsoft.com/office/drawing/2014/main" id="{711C97BF-B1E2-093F-AF6B-1F891E7B73DE}"/>
              </a:ext>
            </a:extLst>
          </p:cNvPr>
          <p:cNvCxnSpPr>
            <a:cxnSpLocks/>
            <a:stCxn id="13" idx="2"/>
          </p:cNvCxnSpPr>
          <p:nvPr/>
        </p:nvCxnSpPr>
        <p:spPr>
          <a:xfrm>
            <a:off x="7727738" y="4522127"/>
            <a:ext cx="40506" cy="329844"/>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3" name="TextBox 12">
            <a:extLst>
              <a:ext uri="{FF2B5EF4-FFF2-40B4-BE49-F238E27FC236}">
                <a16:creationId xmlns:a16="http://schemas.microsoft.com/office/drawing/2014/main" id="{3CEABE83-C3F7-9E45-8460-D4149FF81C0E}"/>
              </a:ext>
            </a:extLst>
          </p:cNvPr>
          <p:cNvSpPr txBox="1"/>
          <p:nvPr/>
        </p:nvSpPr>
        <p:spPr>
          <a:xfrm>
            <a:off x="7279890" y="4183573"/>
            <a:ext cx="895696" cy="338554"/>
          </a:xfrm>
          <a:prstGeom prst="rect">
            <a:avLst/>
          </a:prstGeom>
          <a:noFill/>
        </p:spPr>
        <p:txBody>
          <a:bodyPr wrap="square" rtlCol="0">
            <a:spAutoFit/>
          </a:bodyPr>
          <a:lstStyle/>
          <a:p>
            <a:pPr algn="ctr"/>
            <a:r>
              <a:rPr lang="en-US" sz="800"/>
              <a:t>Project UFE exhausted</a:t>
            </a:r>
          </a:p>
        </p:txBody>
      </p:sp>
      <p:cxnSp>
        <p:nvCxnSpPr>
          <p:cNvPr id="16" name="Straight Arrow Connector 15">
            <a:extLst>
              <a:ext uri="{FF2B5EF4-FFF2-40B4-BE49-F238E27FC236}">
                <a16:creationId xmlns:a16="http://schemas.microsoft.com/office/drawing/2014/main" id="{5A1ECCE0-249A-41B0-215C-107A265B2061}"/>
              </a:ext>
            </a:extLst>
          </p:cNvPr>
          <p:cNvCxnSpPr>
            <a:cxnSpLocks/>
            <a:stCxn id="17" idx="2"/>
          </p:cNvCxnSpPr>
          <p:nvPr/>
        </p:nvCxnSpPr>
        <p:spPr>
          <a:xfrm>
            <a:off x="8030273" y="3811758"/>
            <a:ext cx="112222" cy="436046"/>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17" name="TextBox 16">
            <a:extLst>
              <a:ext uri="{FF2B5EF4-FFF2-40B4-BE49-F238E27FC236}">
                <a16:creationId xmlns:a16="http://schemas.microsoft.com/office/drawing/2014/main" id="{CF747C91-DA65-5CF6-80FE-538A129F6138}"/>
              </a:ext>
            </a:extLst>
          </p:cNvPr>
          <p:cNvSpPr txBox="1"/>
          <p:nvPr/>
        </p:nvSpPr>
        <p:spPr>
          <a:xfrm>
            <a:off x="7582425" y="3350093"/>
            <a:ext cx="895696" cy="461665"/>
          </a:xfrm>
          <a:prstGeom prst="rect">
            <a:avLst/>
          </a:prstGeom>
          <a:noFill/>
        </p:spPr>
        <p:txBody>
          <a:bodyPr wrap="square" rtlCol="0">
            <a:spAutoFit/>
          </a:bodyPr>
          <a:lstStyle/>
          <a:p>
            <a:pPr algn="ctr"/>
            <a:r>
              <a:rPr lang="en-US" sz="800"/>
              <a:t>HQ UFE released to Project</a:t>
            </a:r>
          </a:p>
        </p:txBody>
      </p:sp>
      <p:cxnSp>
        <p:nvCxnSpPr>
          <p:cNvPr id="25" name="Straight Arrow Connector 24">
            <a:extLst>
              <a:ext uri="{FF2B5EF4-FFF2-40B4-BE49-F238E27FC236}">
                <a16:creationId xmlns:a16="http://schemas.microsoft.com/office/drawing/2014/main" id="{DC5D0475-3541-460D-F8C7-57850D6D9B16}"/>
              </a:ext>
            </a:extLst>
          </p:cNvPr>
          <p:cNvCxnSpPr>
            <a:cxnSpLocks/>
            <a:stCxn id="26" idx="0"/>
          </p:cNvCxnSpPr>
          <p:nvPr/>
        </p:nvCxnSpPr>
        <p:spPr>
          <a:xfrm flipH="1" flipV="1">
            <a:off x="8400011" y="4764361"/>
            <a:ext cx="126768" cy="255615"/>
          </a:xfrm>
          <a:prstGeom prst="straightConnector1">
            <a:avLst/>
          </a:prstGeom>
          <a:ln>
            <a:solidFill>
              <a:schemeClr val="tx1"/>
            </a:solidFill>
            <a:tailEnd type="triangle"/>
          </a:ln>
        </p:spPr>
        <p:style>
          <a:lnRef idx="1">
            <a:schemeClr val="accent3"/>
          </a:lnRef>
          <a:fillRef idx="0">
            <a:schemeClr val="accent3"/>
          </a:fillRef>
          <a:effectRef idx="0">
            <a:schemeClr val="accent3"/>
          </a:effectRef>
          <a:fontRef idx="minor">
            <a:schemeClr val="tx1"/>
          </a:fontRef>
        </p:style>
      </p:cxnSp>
      <p:sp>
        <p:nvSpPr>
          <p:cNvPr id="26" name="TextBox 25">
            <a:extLst>
              <a:ext uri="{FF2B5EF4-FFF2-40B4-BE49-F238E27FC236}">
                <a16:creationId xmlns:a16="http://schemas.microsoft.com/office/drawing/2014/main" id="{D2859F8E-591D-4318-F550-F4DF1CD73447}"/>
              </a:ext>
            </a:extLst>
          </p:cNvPr>
          <p:cNvSpPr txBox="1"/>
          <p:nvPr/>
        </p:nvSpPr>
        <p:spPr>
          <a:xfrm>
            <a:off x="8078931" y="5019976"/>
            <a:ext cx="895696" cy="338554"/>
          </a:xfrm>
          <a:prstGeom prst="rect">
            <a:avLst/>
          </a:prstGeom>
          <a:noFill/>
        </p:spPr>
        <p:txBody>
          <a:bodyPr wrap="square" rtlCol="0">
            <a:spAutoFit/>
          </a:bodyPr>
          <a:lstStyle/>
          <a:p>
            <a:pPr algn="ctr"/>
            <a:r>
              <a:rPr lang="en-US" sz="800"/>
              <a:t>Project cost plan increased</a:t>
            </a:r>
          </a:p>
        </p:txBody>
      </p:sp>
      <p:sp>
        <p:nvSpPr>
          <p:cNvPr id="3" name="Arrow: Right 2">
            <a:extLst>
              <a:ext uri="{FF2B5EF4-FFF2-40B4-BE49-F238E27FC236}">
                <a16:creationId xmlns:a16="http://schemas.microsoft.com/office/drawing/2014/main" id="{266BF085-37C2-D7F9-854B-610E6CD365B6}"/>
              </a:ext>
            </a:extLst>
          </p:cNvPr>
          <p:cNvSpPr/>
          <p:nvPr/>
        </p:nvSpPr>
        <p:spPr>
          <a:xfrm>
            <a:off x="5740092" y="4314305"/>
            <a:ext cx="711817" cy="467779"/>
          </a:xfrm>
          <a:prstGeom prst="rightArrow">
            <a:avLst/>
          </a:prstGeom>
          <a:solidFill>
            <a:srgbClr val="2E008B"/>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err="1">
              <a:solidFill>
                <a:schemeClr val="tx1"/>
              </a:solidFill>
            </a:endParaRPr>
          </a:p>
        </p:txBody>
      </p:sp>
    </p:spTree>
    <p:extLst>
      <p:ext uri="{BB962C8B-B14F-4D97-AF65-F5344CB8AC3E}">
        <p14:creationId xmlns:p14="http://schemas.microsoft.com/office/powerpoint/2010/main" val="1013309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CDFE3-461B-D397-39C3-8F4A3B3777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32018B-29D9-C620-13D6-D4009E9246F2}"/>
              </a:ext>
            </a:extLst>
          </p:cNvPr>
          <p:cNvSpPr>
            <a:spLocks noGrp="1"/>
          </p:cNvSpPr>
          <p:nvPr>
            <p:ph type="title"/>
          </p:nvPr>
        </p:nvSpPr>
        <p:spPr>
          <a:xfrm>
            <a:off x="304800" y="233088"/>
            <a:ext cx="10546081" cy="581597"/>
          </a:xfrm>
        </p:spPr>
        <p:txBody>
          <a:bodyPr/>
          <a:lstStyle/>
          <a:p>
            <a:r>
              <a:rPr lang="en-US"/>
              <a:t>Summary</a:t>
            </a:r>
          </a:p>
        </p:txBody>
      </p:sp>
      <p:sp>
        <p:nvSpPr>
          <p:cNvPr id="5" name="Content Placeholder 4">
            <a:extLst>
              <a:ext uri="{FF2B5EF4-FFF2-40B4-BE49-F238E27FC236}">
                <a16:creationId xmlns:a16="http://schemas.microsoft.com/office/drawing/2014/main" id="{A36CAD35-D2D0-2006-1562-E5A3647EFCA4}"/>
              </a:ext>
            </a:extLst>
          </p:cNvPr>
          <p:cNvSpPr>
            <a:spLocks noGrp="1"/>
          </p:cNvSpPr>
          <p:nvPr>
            <p:ph sz="quarter" idx="15"/>
          </p:nvPr>
        </p:nvSpPr>
        <p:spPr>
          <a:xfrm>
            <a:off x="334533" y="1203264"/>
            <a:ext cx="11271681" cy="4798717"/>
          </a:xfrm>
        </p:spPr>
        <p:txBody>
          <a:bodyPr vert="horz" lIns="91440" tIns="45720" rIns="91440" bIns="45720" anchor="t"/>
          <a:lstStyle/>
          <a:p>
            <a:r>
              <a:rPr lang="en-US" dirty="0"/>
              <a:t>EWM enables </a:t>
            </a:r>
            <a:r>
              <a:rPr lang="en-US" b="1" i="1" dirty="0"/>
              <a:t>programmatic insight</a:t>
            </a:r>
            <a:r>
              <a:rPr lang="en-US" dirty="0"/>
              <a:t> through:</a:t>
            </a:r>
          </a:p>
          <a:p>
            <a:pPr lvl="1"/>
            <a:r>
              <a:rPr lang="en-US" dirty="0"/>
              <a:t>Four complementary metrics provide program health visibility</a:t>
            </a:r>
          </a:p>
          <a:p>
            <a:pPr lvl="2"/>
            <a:r>
              <a:rPr lang="en-US" dirty="0"/>
              <a:t>Milestones-to-Go, Milestone Backlog, Schedule Runway, Cost Runway</a:t>
            </a:r>
          </a:p>
          <a:p>
            <a:pPr lvl="1"/>
            <a:r>
              <a:rPr lang="en-US" dirty="0"/>
              <a:t>Streamlined approach requires minimal monthly data vs. Earned Value Management (EVM)</a:t>
            </a:r>
          </a:p>
          <a:p>
            <a:pPr lvl="1"/>
            <a:r>
              <a:rPr lang="en-US" dirty="0"/>
              <a:t>Built-in capability to track scope changes over time</a:t>
            </a:r>
          </a:p>
          <a:p>
            <a:pPr lvl="1"/>
            <a:r>
              <a:rPr lang="en-US" dirty="0"/>
              <a:t>Clear visual presentation for rapid assessment</a:t>
            </a:r>
          </a:p>
          <a:p>
            <a:pPr marL="7937" indent="0">
              <a:buNone/>
            </a:pPr>
            <a:endParaRPr lang="en-US" dirty="0"/>
          </a:p>
          <a:p>
            <a:r>
              <a:rPr lang="en-US" dirty="0"/>
              <a:t>Rapid execution and comparatively low data requirements of EWM enable the potential development of a portfolio-wide product that captures the status of all SMD missions</a:t>
            </a:r>
          </a:p>
        </p:txBody>
      </p:sp>
    </p:spTree>
    <p:extLst>
      <p:ext uri="{BB962C8B-B14F-4D97-AF65-F5344CB8AC3E}">
        <p14:creationId xmlns:p14="http://schemas.microsoft.com/office/powerpoint/2010/main" val="3122372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9DA42-2933-C860-F497-DF357D195DE6}"/>
              </a:ext>
            </a:extLst>
          </p:cNvPr>
          <p:cNvSpPr>
            <a:spLocks noGrp="1"/>
          </p:cNvSpPr>
          <p:nvPr>
            <p:ph type="ctrTitle"/>
          </p:nvPr>
        </p:nvSpPr>
        <p:spPr>
          <a:xfrm>
            <a:off x="4656774" y="1846555"/>
            <a:ext cx="6934200" cy="3124939"/>
          </a:xfrm>
        </p:spPr>
        <p:txBody>
          <a:bodyPr/>
          <a:lstStyle/>
          <a:p>
            <a:r>
              <a:rPr lang="en-US"/>
              <a:t>Questions</a:t>
            </a:r>
          </a:p>
        </p:txBody>
      </p:sp>
    </p:spTree>
    <p:extLst>
      <p:ext uri="{BB962C8B-B14F-4D97-AF65-F5344CB8AC3E}">
        <p14:creationId xmlns:p14="http://schemas.microsoft.com/office/powerpoint/2010/main" val="2092193880"/>
      </p:ext>
    </p:extLst>
  </p:cSld>
  <p:clrMapOvr>
    <a:masterClrMapping/>
  </p:clrMapOvr>
</p:sld>
</file>

<file path=ppt/theme/theme1.xml><?xml version="1.0" encoding="utf-8"?>
<a:theme xmlns:a="http://schemas.openxmlformats.org/drawingml/2006/main" name="2_Corporate Template_Standard Layout">
  <a:themeElements>
    <a:clrScheme name="Custom">
      <a:dk1>
        <a:srgbClr val="000000"/>
      </a:dk1>
      <a:lt1>
        <a:srgbClr val="FFFFFF"/>
      </a:lt1>
      <a:dk2>
        <a:srgbClr val="6F6F70"/>
      </a:dk2>
      <a:lt2>
        <a:srgbClr val="2E008B"/>
      </a:lt2>
      <a:accent1>
        <a:srgbClr val="5E8AB4"/>
      </a:accent1>
      <a:accent2>
        <a:srgbClr val="9B7793"/>
      </a:accent2>
      <a:accent3>
        <a:srgbClr val="FF8F1C"/>
      </a:accent3>
      <a:accent4>
        <a:srgbClr val="FFC72C"/>
      </a:accent4>
      <a:accent5>
        <a:srgbClr val="4F868E"/>
      </a:accent5>
      <a:accent6>
        <a:srgbClr val="A4D65E"/>
      </a:accent6>
      <a:hlink>
        <a:srgbClr val="5E8AB4"/>
      </a:hlink>
      <a:folHlink>
        <a:srgbClr val="4F868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chemeClr val="tx1"/>
          </a:solidFill>
        </a:ln>
        <a:effectLst/>
      </a:spPr>
      <a:bodyPr rtlCol="0" anchor="ctr"/>
      <a:lstStyle>
        <a:defPPr algn="ctr">
          <a:defRPr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903B32E0-D6D5-4796-B491-5C8BF6ACA845}" vid="{A2510312-B030-49C1-834B-D1E8BE3E0F68}"/>
    </a:ext>
  </a:extLst>
</a:theme>
</file>

<file path=ppt/theme/theme2.xml><?xml version="1.0" encoding="utf-8"?>
<a:theme xmlns:a="http://schemas.openxmlformats.org/drawingml/2006/main" name="1_Corporate Template_Standard Title">
  <a:themeElements>
    <a:clrScheme name="Aerospace New Colors">
      <a:dk1>
        <a:srgbClr val="000000"/>
      </a:dk1>
      <a:lt1>
        <a:sysClr val="window" lastClr="FFFFFF"/>
      </a:lt1>
      <a:dk2>
        <a:srgbClr val="6F6F70"/>
      </a:dk2>
      <a:lt2>
        <a:srgbClr val="2E008B"/>
      </a:lt2>
      <a:accent1>
        <a:srgbClr val="5E8AB4"/>
      </a:accent1>
      <a:accent2>
        <a:srgbClr val="9B7793"/>
      </a:accent2>
      <a:accent3>
        <a:srgbClr val="FF8F1C"/>
      </a:accent3>
      <a:accent4>
        <a:srgbClr val="FFC72C"/>
      </a:accent4>
      <a:accent5>
        <a:srgbClr val="4F868E"/>
      </a:accent5>
      <a:accent6>
        <a:srgbClr val="A4D65E"/>
      </a:accent6>
      <a:hlink>
        <a:srgbClr val="5E8AB4"/>
      </a:hlink>
      <a:folHlink>
        <a:srgbClr val="4F868E"/>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6x9 Corporate Template.potx" id="{92DF2188-2AE4-4B9C-87DF-FA384DAF2102}" vid="{390B1818-8F47-4186-90ED-C04A1EF0119A}"/>
    </a:ext>
  </a:extLst>
</a:theme>
</file>

<file path=ppt/theme/theme3.xml><?xml version="1.0" encoding="utf-8"?>
<a:theme xmlns:a="http://schemas.openxmlformats.org/drawingml/2006/main" name="4_Corporate Template_Standard Layout–Security Markings">
  <a:themeElements>
    <a:clrScheme name="Aerospace New Colors">
      <a:dk1>
        <a:srgbClr val="000000"/>
      </a:dk1>
      <a:lt1>
        <a:sysClr val="window" lastClr="FFFFFF"/>
      </a:lt1>
      <a:dk2>
        <a:srgbClr val="6F6F70"/>
      </a:dk2>
      <a:lt2>
        <a:srgbClr val="2E008B"/>
      </a:lt2>
      <a:accent1>
        <a:srgbClr val="5E8AB4"/>
      </a:accent1>
      <a:accent2>
        <a:srgbClr val="9B7793"/>
      </a:accent2>
      <a:accent3>
        <a:srgbClr val="FF8F1C"/>
      </a:accent3>
      <a:accent4>
        <a:srgbClr val="FFC72C"/>
      </a:accent4>
      <a:accent5>
        <a:srgbClr val="4F868E"/>
      </a:accent5>
      <a:accent6>
        <a:srgbClr val="A4D65E"/>
      </a:accent6>
      <a:hlink>
        <a:srgbClr val="5E8AB4"/>
      </a:hlink>
      <a:folHlink>
        <a:srgbClr val="4F868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chemeClr val="tx1"/>
          </a:solidFill>
        </a:ln>
        <a:effectLst/>
      </a:spPr>
      <a:bodyPr rtlCol="0" anchor="ctr"/>
      <a:lstStyle>
        <a:defPPr algn="ctr">
          <a:defRPr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903B32E0-D6D5-4796-B491-5C8BF6ACA845}" vid="{A2510312-B030-49C1-834B-D1E8BE3E0F68}"/>
    </a:ext>
  </a:extLst>
</a:theme>
</file>

<file path=ppt/theme/theme4.xml><?xml version="1.0" encoding="utf-8"?>
<a:theme xmlns:a="http://schemas.openxmlformats.org/drawingml/2006/main" name="3_Corporate Template_Standard Title–Security Markings">
  <a:themeElements>
    <a:clrScheme name="Aerospace New Colors">
      <a:dk1>
        <a:srgbClr val="000000"/>
      </a:dk1>
      <a:lt1>
        <a:sysClr val="window" lastClr="FFFFFF"/>
      </a:lt1>
      <a:dk2>
        <a:srgbClr val="6F6F70"/>
      </a:dk2>
      <a:lt2>
        <a:srgbClr val="2E008B"/>
      </a:lt2>
      <a:accent1>
        <a:srgbClr val="5E8AB4"/>
      </a:accent1>
      <a:accent2>
        <a:srgbClr val="9B7793"/>
      </a:accent2>
      <a:accent3>
        <a:srgbClr val="FF8F1C"/>
      </a:accent3>
      <a:accent4>
        <a:srgbClr val="FFC72C"/>
      </a:accent4>
      <a:accent5>
        <a:srgbClr val="4F868E"/>
      </a:accent5>
      <a:accent6>
        <a:srgbClr val="A4D65E"/>
      </a:accent6>
      <a:hlink>
        <a:srgbClr val="5E8AB4"/>
      </a:hlink>
      <a:folHlink>
        <a:srgbClr val="4F868E"/>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6x9 Corporate Template.potx" id="{92DF2188-2AE4-4B9C-87DF-FA384DAF2102}" vid="{390B1818-8F47-4186-90ED-C04A1EF0119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7502D050DC251459DDE016D75727AA3" ma:contentTypeVersion="11" ma:contentTypeDescription="Create a new document." ma:contentTypeScope="" ma:versionID="ab528ec834d729dad74eb6304cc7dc35">
  <xsd:schema xmlns:xsd="http://www.w3.org/2001/XMLSchema" xmlns:xs="http://www.w3.org/2001/XMLSchema" xmlns:p="http://schemas.microsoft.com/office/2006/metadata/properties" xmlns:ns2="2756d4e0-dea4-419c-aff2-175acbdeadb2" xmlns:ns3="a59c7fe4-54b0-4959-a0d4-9bb6130ce662" targetNamespace="http://schemas.microsoft.com/office/2006/metadata/properties" ma:root="true" ma:fieldsID="3de299ecc9ae5fa4c0a6b8953e1592cc" ns2:_="" ns3:_="">
    <xsd:import namespace="2756d4e0-dea4-419c-aff2-175acbdeadb2"/>
    <xsd:import namespace="a59c7fe4-54b0-4959-a0d4-9bb6130ce662"/>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3:_dlc_DocId" minOccurs="0"/>
                <xsd:element ref="ns3:_dlc_DocIdUrl" minOccurs="0"/>
                <xsd:element ref="ns3:_dlc_DocIdPersistId"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56d4e0-dea4-419c-aff2-175acbdead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cafb212-bf30-4c1c-b910-2fbed67792c6"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59c7fe4-54b0-4959-a0d4-9bb6130ce662"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90e214a-8eb5-4c11-84d8-497418fb9d98}" ma:internalName="TaxCatchAll" ma:showField="CatchAllData" ma:web="a59c7fe4-54b0-4959-a0d4-9bb6130ce662">
      <xsd:complexType>
        <xsd:complexContent>
          <xsd:extension base="dms:MultiChoiceLookup">
            <xsd:sequence>
              <xsd:element name="Value" type="dms:Lookup" maxOccurs="unbounded" minOccurs="0" nillable="true"/>
            </xsd:sequence>
          </xsd:extension>
        </xsd:complexContent>
      </xsd:complexType>
    </xsd:element>
    <xsd:element name="_dlc_DocId" ma:index="16" nillable="true" ma:displayName="Document ID Value" ma:description="The value of the document ID assigned to this item." ma:indexed="true"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t:contentTypeSchema xmlns:ct="http://schemas.microsoft.com/office/2006/metadata/contentType" xmlns:ma="http://schemas.microsoft.com/office/2006/metadata/properties/metaAttributes" ct:_="" ma:_="" ma:contentTypeName="Document" ma:contentTypeID="0x0101003E9F4D6A0D6D6F46833D1C63605DBB9B" ma:contentTypeVersion="16" ma:contentTypeDescription="Create a new document." ma:contentTypeScope="" ma:versionID="79da6d7de3c862eba1926578e5715d7a">
  <xsd:schema xmlns:xsd="http://www.w3.org/2001/XMLSchema" xmlns:xs="http://www.w3.org/2001/XMLSchema" xmlns:p="http://schemas.microsoft.com/office/2006/metadata/properties" xmlns:ns2="3bf1c7e7-47cc-4ca5-b7c2-6590668a6691" xmlns:ns3="146a1ccf-6564-40e4-8230-710d0e33c420" xmlns:ns4="d900e117-17a0-4b24-9e47-511ef1d02c43" targetNamespace="http://schemas.microsoft.com/office/2006/metadata/properties" ma:root="true" ma:fieldsID="9b0057a33c9e204d7b28530b8a8f5783" ns2:_="" ns3:_="" ns4:_="">
    <xsd:import namespace="3bf1c7e7-47cc-4ca5-b7c2-6590668a6691"/>
    <xsd:import namespace="146a1ccf-6564-40e4-8230-710d0e33c420"/>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f1c7e7-47cc-4ca5-b7c2-6590668a6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6a1ccf-6564-40e4-8230-710d0e33c4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1688e52-e2f1-43c3-ac43-6eb9467ef337}" ma:internalName="TaxCatchAll" ma:showField="CatchAllData" ma:web="146a1ccf-6564-40e4-8230-710d0e33c4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3bf1c7e7-47cc-4ca5-b7c2-6590668a669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954E37B-101B-4FEE-BC27-4E193D45BA1D}">
  <ds:schemaRefs>
    <ds:schemaRef ds:uri="http://schemas.microsoft.com/sharepoint/v3/contenttype/forms"/>
  </ds:schemaRefs>
</ds:datastoreItem>
</file>

<file path=customXml/itemProps2.xml><?xml version="1.0" encoding="utf-8"?>
<ds:datastoreItem xmlns:ds="http://schemas.openxmlformats.org/officeDocument/2006/customXml" ds:itemID="{1CCFFC38-8AC6-4F11-A995-8CFCB5F14AD6}">
  <ds:schemaRefs>
    <ds:schemaRef ds:uri="2756d4e0-dea4-419c-aff2-175acbdeadb2"/>
    <ds:schemaRef ds:uri="a59c7fe4-54b0-4959-a0d4-9bb6130ce66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7A606AA-3B0B-4589-B6EF-CCE65E4B57FC}"/>
</file>

<file path=customXml/itemProps4.xml><?xml version="1.0" encoding="utf-8"?>
<ds:datastoreItem xmlns:ds="http://schemas.openxmlformats.org/officeDocument/2006/customXml" ds:itemID="{FE9CCDCC-D0A1-452F-B48D-48EB8F3D5366}">
  <ds:schemaRefs>
    <ds:schemaRef ds:uri="http://purl.org/dc/elements/1.1/"/>
    <ds:schemaRef ds:uri="http://purl.org/dc/dcmitype/"/>
    <ds:schemaRef ds:uri="http://schemas.openxmlformats.org/package/2006/metadata/core-properties"/>
    <ds:schemaRef ds:uri="http://schemas.microsoft.com/office/2006/metadata/properties"/>
    <ds:schemaRef ds:uri="http://schemas.microsoft.com/office/2006/documentManagement/types"/>
    <ds:schemaRef ds:uri="a59c7fe4-54b0-4959-a0d4-9bb6130ce662"/>
    <ds:schemaRef ds:uri="http://www.w3.org/XML/1998/namespace"/>
    <ds:schemaRef ds:uri="http://schemas.microsoft.com/office/infopath/2007/PartnerControls"/>
    <ds:schemaRef ds:uri="2756d4e0-dea4-419c-aff2-175acbdeadb2"/>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1116</TotalTime>
  <Words>2122</Words>
  <Application>Microsoft Office PowerPoint</Application>
  <PresentationFormat>Widescreen</PresentationFormat>
  <Paragraphs>255</Paragraphs>
  <Slides>19</Slides>
  <Notes>5</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19</vt:i4>
      </vt:variant>
    </vt:vector>
  </HeadingPairs>
  <TitlesOfParts>
    <vt:vector size="25" baseType="lpstr">
      <vt:lpstr>Arial</vt:lpstr>
      <vt:lpstr>Calibri</vt:lpstr>
      <vt:lpstr>2_Corporate Template_Standard Layout</vt:lpstr>
      <vt:lpstr>1_Corporate Template_Standard Title</vt:lpstr>
      <vt:lpstr>4_Corporate Template_Standard Layout–Security Markings</vt:lpstr>
      <vt:lpstr>3_Corporate Template_Standard Title–Security Markings</vt:lpstr>
      <vt:lpstr>Early Warning Metrics for Programmatic Evaluation</vt:lpstr>
      <vt:lpstr>Early Warning Metrics </vt:lpstr>
      <vt:lpstr>Early Warning Metrics</vt:lpstr>
      <vt:lpstr>PowerPoint Presentation</vt:lpstr>
      <vt:lpstr>PowerPoint Presentation</vt:lpstr>
      <vt:lpstr>PowerPoint Presentation</vt:lpstr>
      <vt:lpstr>PowerPoint Presentation</vt:lpstr>
      <vt:lpstr>Shaded Region Thresholds</vt:lpstr>
      <vt:lpstr>Data Requirements</vt:lpstr>
      <vt:lpstr>Data Requirements</vt:lpstr>
      <vt:lpstr>Data Requirements</vt:lpstr>
      <vt:lpstr>EWM and Scope Changes</vt:lpstr>
      <vt:lpstr>EWM and Scope Changes Overview</vt:lpstr>
      <vt:lpstr>Project Programmatic Changes</vt:lpstr>
      <vt:lpstr>Project Programmatic Changes (cont.)</vt:lpstr>
      <vt:lpstr>Project Programmatic Changes (cont.)</vt:lpstr>
      <vt:lpstr>Project Programmatic Changes (cont.)</vt:lpstr>
      <vt:lpstr>Summary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Bain</dc:creator>
  <cp:lastModifiedBy>Satvik Chennareddy</cp:lastModifiedBy>
  <cp:revision>5</cp:revision>
  <cp:lastPrinted>2019-04-16T18:41:31Z</cp:lastPrinted>
  <dcterms:created xsi:type="dcterms:W3CDTF">2018-02-01T16:54:56Z</dcterms:created>
  <dcterms:modified xsi:type="dcterms:W3CDTF">2026-08-19T16:38:34Z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0x0101003E9F4D6A0D6D6F46833D1C63605DBB9B</vt:lpwstr>
  </property>
  <property fmtid="{D5CDD505-2E9C-101B-9397-08002B2CF9AE}" pid="3" name="_dlc_DocIdItemGuid">
    <vt:lpwstr>3367e9c6-58fe-4632-a109-c49e605e82ad</vt:lpwstr>
  </property>
  <property fmtid="{D5CDD505-2E9C-101B-9397-08002B2CF9AE}" pid="4" name="MediaServiceImageTags">
    <vt:lpwstr/>
  </property>
</Properties>
</file>