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4"/>
    <p:sldMasterId id="2147483747" r:id="rId5"/>
  </p:sldMasterIdLst>
  <p:notesMasterIdLst>
    <p:notesMasterId r:id="rId35"/>
  </p:notesMasterIdLst>
  <p:sldIdLst>
    <p:sldId id="2072577772" r:id="rId6"/>
    <p:sldId id="2072577910" r:id="rId7"/>
    <p:sldId id="2072577774" r:id="rId8"/>
    <p:sldId id="2072577889" r:id="rId9"/>
    <p:sldId id="2072577775" r:id="rId10"/>
    <p:sldId id="2072577911" r:id="rId11"/>
    <p:sldId id="2072577912" r:id="rId12"/>
    <p:sldId id="2072577779" r:id="rId13"/>
    <p:sldId id="2072577886" r:id="rId14"/>
    <p:sldId id="2072577893" r:id="rId15"/>
    <p:sldId id="2072577894" r:id="rId16"/>
    <p:sldId id="2072577870" r:id="rId17"/>
    <p:sldId id="2072577880" r:id="rId18"/>
    <p:sldId id="2072577881" r:id="rId19"/>
    <p:sldId id="2072577901" r:id="rId20"/>
    <p:sldId id="2072577883" r:id="rId21"/>
    <p:sldId id="2072577902" r:id="rId22"/>
    <p:sldId id="2072577895" r:id="rId23"/>
    <p:sldId id="2072577896" r:id="rId24"/>
    <p:sldId id="2072577904" r:id="rId25"/>
    <p:sldId id="2072577905" r:id="rId26"/>
    <p:sldId id="2072577906" r:id="rId27"/>
    <p:sldId id="2072577872" r:id="rId28"/>
    <p:sldId id="2072577877" r:id="rId29"/>
    <p:sldId id="2072577907" r:id="rId30"/>
    <p:sldId id="2072577888" r:id="rId31"/>
    <p:sldId id="2072577909" r:id="rId32"/>
    <p:sldId id="2072577899" r:id="rId33"/>
    <p:sldId id="2072577900"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RA" id="{4514EB4B-35FA-4FE5-BBE3-7595D166F916}">
          <p14:sldIdLst>
            <p14:sldId id="2072577772"/>
            <p14:sldId id="2072577910"/>
            <p14:sldId id="2072577774"/>
            <p14:sldId id="2072577889"/>
            <p14:sldId id="2072577775"/>
            <p14:sldId id="2072577911"/>
            <p14:sldId id="2072577912"/>
            <p14:sldId id="2072577779"/>
            <p14:sldId id="2072577886"/>
          </p14:sldIdLst>
        </p14:section>
        <p14:section name="Thresher" id="{3721916D-78A4-4A74-A411-AFD8476DE21A}">
          <p14:sldIdLst>
            <p14:sldId id="2072577893"/>
            <p14:sldId id="2072577894"/>
            <p14:sldId id="2072577870"/>
            <p14:sldId id="2072577880"/>
            <p14:sldId id="2072577881"/>
            <p14:sldId id="2072577901"/>
            <p14:sldId id="2072577883"/>
            <p14:sldId id="2072577902"/>
            <p14:sldId id="2072577895"/>
          </p14:sldIdLst>
        </p14:section>
        <p14:section name="Splicer" id="{B68152A5-8B27-4733-86E4-8C961ED789EA}">
          <p14:sldIdLst>
            <p14:sldId id="2072577896"/>
            <p14:sldId id="2072577904"/>
            <p14:sldId id="2072577905"/>
            <p14:sldId id="2072577906"/>
            <p14:sldId id="2072577872"/>
            <p14:sldId id="2072577877"/>
            <p14:sldId id="2072577907"/>
            <p14:sldId id="2072577888"/>
            <p14:sldId id="2072577909"/>
            <p14:sldId id="2072577899"/>
            <p14:sldId id="207257790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656837-6426-F3E4-63DF-673E307CA776}" name="Zander, Eric S. (HQ-CM000)[BOOZ ALLEN HAMILTON INC]" initials="ZES(CAHI" userId="S::ezander@ndc.nasa.gov::1b40acc0-d78c-4ab9-80b2-f8add2ad3fdc" providerId="AD"/>
  <p188:author id="{4D27CF43-C700-41CC-0FB8-6D1FC0466C3B}" name="McKelvey, Christine A. (HQ-CM000)[THE AEROSPACE CORPORATION]" initials="MCA(CAC" userId="S::cmckelve@ndc.nasa.gov::90d2467e-3a3d-43fa-a4ca-56c47be08f79" providerId="AD"/>
  <p188:author id="{F7508990-02D2-FD0B-713E-F6EDC7FD1CF8}" name="White, Kiersten T. (HQ-CI000)" initials="WKT(C" userId="S::ktwhite@ndc.nasa.gov::656a13a9-31c8-4984-97ca-ffe82457aefd" providerId="AD"/>
  <p188:author id="{74F94AAB-6C25-74CE-1D01-9245DB99FEA3}" name="Borchardt, Heidemarie E. (HQ-BG020)" initials="B(" userId="S::hborchar@ndc.nasa.gov::1e824adc-9968-4507-8e74-0fb5eb156acf" providerId="AD"/>
  <p188:author id="{E8A2E9AF-FFFF-221A-85CD-2CD999A2710D}" name="Hemrich, Michael J. (HQ-CM000)[BOOZ ALLEN HAMILTON INC]" initials="HI" userId="S::mhemrich@ndc.nasa.gov::ddb03379-b9cf-42e2-960f-ad28a2a4a121" providerId="AD"/>
  <p188:author id="{01C98FB5-08EB-0AAD-DB12-5632F4A186D3}" name="Alexander, Maritza (HQ-CI000)" initials="A(" userId="S::malexan7@ndc.nasa.gov::d790b4e2-46fc-4083-87be-247cf71532ff" providerId="AD"/>
  <p188:author id="{B75C3ED0-5645-0E02-E2DF-F0CF7B211F6B}" name="Clarke, Jessica (HQ-CM000)[BOOZ ALLEN HAMILTON INC]" initials="CJ(CAHI" userId="S::jclarke4@ndc.nasa.gov::760cbb70-fac6-449f-8824-c3a0850add1b" providerId="AD"/>
  <p188:author id="{EB3460D9-FD55-C6B6-9EE7-B03D0B125260}" name="Peter, Ashley J. (HQ-CM000)" initials="AJP" userId="Peter, Ashley J. (HQ-CM000)"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2F3"/>
    <a:srgbClr val="ED1F27"/>
    <a:srgbClr val="FF0000"/>
    <a:srgbClr val="CC0000"/>
    <a:srgbClr val="FF3300"/>
    <a:srgbClr val="B82108"/>
    <a:srgbClr val="EAF2FA"/>
    <a:srgbClr val="FFF9E7"/>
    <a:srgbClr val="203864"/>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597F12-FC4F-4192-9F60-438C7299A3DB}" v="5" dt="2026-08-14T17:51:21.154"/>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2C30F36-5058-4070-8D1F-4AA40F22758D}" type="datetimeFigureOut">
              <a:rPr lang="en-US" smtClean="0"/>
              <a:t>8/19/2026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8B00498-5631-429D-857D-DEB294714AC5}" type="slidenum">
              <a:rPr lang="en-US" smtClean="0"/>
              <a:t>‹#›</a:t>
            </a:fld>
            <a:endParaRPr lang="en-US"/>
          </a:p>
        </p:txBody>
      </p:sp>
    </p:spTree>
    <p:extLst>
      <p:ext uri="{BB962C8B-B14F-4D97-AF65-F5344CB8AC3E}">
        <p14:creationId xmlns:p14="http://schemas.microsoft.com/office/powerpoint/2010/main" val="385435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2D6BD3-DD38-8A86-D172-2DF0DFC1E5A6}"/>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568370B-B45C-59DA-94FE-C09B79E807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73509" y="-1294"/>
            <a:ext cx="6644982" cy="6644982"/>
          </a:xfrm>
          <a:prstGeom prst="rect">
            <a:avLst/>
          </a:prstGeom>
        </p:spPr>
      </p:pic>
      <p:pic>
        <p:nvPicPr>
          <p:cNvPr id="4" name="Picture 3">
            <a:extLst>
              <a:ext uri="{FF2B5EF4-FFF2-40B4-BE49-F238E27FC236}">
                <a16:creationId xmlns:a16="http://schemas.microsoft.com/office/drawing/2014/main" id="{8EAFBFDA-5CA7-9712-C19C-6BD3C32371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grpSp>
        <p:nvGrpSpPr>
          <p:cNvPr id="12" name="Group 11">
            <a:extLst>
              <a:ext uri="{FF2B5EF4-FFF2-40B4-BE49-F238E27FC236}">
                <a16:creationId xmlns:a16="http://schemas.microsoft.com/office/drawing/2014/main" id="{F5191C63-A9FE-20D8-7003-8160DDAEF794}"/>
              </a:ext>
            </a:extLst>
          </p:cNvPr>
          <p:cNvGrpSpPr/>
          <p:nvPr userDrawn="1"/>
        </p:nvGrpSpPr>
        <p:grpSpPr>
          <a:xfrm>
            <a:off x="10166350" y="182802"/>
            <a:ext cx="1873250" cy="881814"/>
            <a:chOff x="10166350" y="179627"/>
            <a:chExt cx="1873250" cy="881814"/>
          </a:xfrm>
        </p:grpSpPr>
        <p:pic>
          <p:nvPicPr>
            <p:cNvPr id="13" name="Picture 12" descr="Shape, arrow&#10;&#10;Description automatically generated">
              <a:extLst>
                <a:ext uri="{FF2B5EF4-FFF2-40B4-BE49-F238E27FC236}">
                  <a16:creationId xmlns:a16="http://schemas.microsoft.com/office/drawing/2014/main" id="{A32B6742-1E0E-1DA3-A6B5-6A782E6F40B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166350" y="279872"/>
              <a:ext cx="818116" cy="681325"/>
            </a:xfrm>
            <a:prstGeom prst="rect">
              <a:avLst/>
            </a:prstGeom>
          </p:spPr>
        </p:pic>
        <p:pic>
          <p:nvPicPr>
            <p:cNvPr id="18" name="Picture 17" descr="Logo&#10;&#10;Description automatically generated">
              <a:extLst>
                <a:ext uri="{FF2B5EF4-FFF2-40B4-BE49-F238E27FC236}">
                  <a16:creationId xmlns:a16="http://schemas.microsoft.com/office/drawing/2014/main" id="{E642C3BA-3470-14EE-E333-926E2D65B3F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093448" y="179627"/>
              <a:ext cx="946152" cy="881814"/>
            </a:xfrm>
            <a:prstGeom prst="rect">
              <a:avLst/>
            </a:prstGeom>
          </p:spPr>
        </p:pic>
      </p:grpSp>
      <p:sp>
        <p:nvSpPr>
          <p:cNvPr id="19" name="Text Placeholder 1">
            <a:extLst>
              <a:ext uri="{FF2B5EF4-FFF2-40B4-BE49-F238E27FC236}">
                <a16:creationId xmlns:a16="http://schemas.microsoft.com/office/drawing/2014/main" id="{145B5D63-8A0C-0A4C-1F57-2D4E50E7213F}"/>
              </a:ext>
            </a:extLst>
          </p:cNvPr>
          <p:cNvSpPr>
            <a:spLocks noGrp="1"/>
          </p:cNvSpPr>
          <p:nvPr>
            <p:ph type="body" sz="quarter" idx="11"/>
          </p:nvPr>
        </p:nvSpPr>
        <p:spPr>
          <a:xfrm>
            <a:off x="9552167" y="5145419"/>
            <a:ext cx="2319130" cy="1271283"/>
          </a:xfrm>
          <a:prstGeom prst="rect">
            <a:avLst/>
          </a:prstGeom>
        </p:spPr>
        <p:txBody>
          <a:bodyPr>
            <a:normAutofit/>
          </a:bodyPr>
          <a:lstStyle/>
          <a:p>
            <a:pPr algn="r">
              <a:spcBef>
                <a:spcPts val="0"/>
              </a:spcBef>
              <a:tabLst>
                <a:tab pos="3998913" algn="l"/>
              </a:tabLst>
              <a:defRPr/>
            </a:pPr>
            <a:r>
              <a:rPr lang="en-US" sz="1600">
                <a:solidFill>
                  <a:prstClr val="white"/>
                </a:solidFill>
                <a:latin typeface="arial" panose="020B0604020202020204" pitchFamily="34" charset="0"/>
              </a:rPr>
              <a:t>Presenter Org</a:t>
            </a:r>
          </a:p>
          <a:p>
            <a:pPr algn="r">
              <a:spcBef>
                <a:spcPts val="0"/>
              </a:spcBef>
              <a:tabLst>
                <a:tab pos="3998913" algn="l"/>
              </a:tabLst>
              <a:defRPr/>
            </a:pPr>
            <a:r>
              <a:rPr lang="en-US" sz="1600">
                <a:solidFill>
                  <a:prstClr val="white"/>
                </a:solidFill>
                <a:latin typeface="arial" panose="020B0604020202020204" pitchFamily="34" charset="0"/>
              </a:rPr>
              <a:t>Presenter Name</a:t>
            </a:r>
          </a:p>
        </p:txBody>
      </p:sp>
      <p:sp>
        <p:nvSpPr>
          <p:cNvPr id="20" name="Text Placeholder 2">
            <a:extLst>
              <a:ext uri="{FF2B5EF4-FFF2-40B4-BE49-F238E27FC236}">
                <a16:creationId xmlns:a16="http://schemas.microsoft.com/office/drawing/2014/main" id="{BA2DB163-38F7-B2FF-9804-3C0B04E81D50}"/>
              </a:ext>
            </a:extLst>
          </p:cNvPr>
          <p:cNvSpPr>
            <a:spLocks noGrp="1"/>
          </p:cNvSpPr>
          <p:nvPr>
            <p:ph type="body" sz="quarter" idx="12"/>
          </p:nvPr>
        </p:nvSpPr>
        <p:spPr>
          <a:xfrm>
            <a:off x="7498080" y="2900016"/>
            <a:ext cx="4373217" cy="1505007"/>
          </a:xfrm>
          <a:prstGeom prst="rect">
            <a:avLst/>
          </a:prstGeom>
        </p:spPr>
        <p:txBody>
          <a:bodyPr>
            <a:normAutofit fontScale="85000" lnSpcReduction="20000"/>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3000" b="1" i="0" u="none" strike="noStrike" kern="1200" cap="none" spc="0" normalizeH="0" baseline="0" noProof="0">
                <a:ln>
                  <a:noFill/>
                </a:ln>
                <a:solidFill>
                  <a:schemeClr val="accent2"/>
                </a:solidFill>
                <a:effectLst/>
                <a:uLnTx/>
                <a:uFillTx/>
                <a:latin typeface="arial" panose="020B0604020202020204" pitchFamily="34" charset="0"/>
                <a:ea typeface="+mn-ea"/>
                <a:cs typeface="+mn-cs"/>
              </a:rPr>
              <a:t>Artemis III Sync Point 1</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a:ln>
                <a:noFill/>
              </a:ln>
              <a:solidFill>
                <a:schemeClr val="accent2"/>
              </a:solidFill>
              <a:effectLst/>
              <a:uLnTx/>
              <a:uFillTx/>
              <a:latin typeface="arial" panose="020B0604020202020204" pitchFamily="34" charset="0"/>
              <a:ea typeface="+mn-ea"/>
              <a:cs typeface="+mn-cs"/>
            </a:endParaRPr>
          </a:p>
          <a:p>
            <a:pPr marL="0" marR="0" lvl="0" indent="0" algn="r" defTabSz="914400" rtl="0" eaLnBrk="1" fontAlgn="auto" latinLnBrk="0" hangingPunct="1">
              <a:lnSpc>
                <a:spcPct val="100000"/>
              </a:lnSpc>
              <a:spcBef>
                <a:spcPts val="0"/>
              </a:spcBef>
              <a:spcAft>
                <a:spcPts val="600"/>
              </a:spcAft>
              <a:buClrTx/>
              <a:buSzTx/>
              <a:buFontTx/>
              <a:buNone/>
              <a:tabLst/>
              <a:defRPr/>
            </a:pPr>
            <a:r>
              <a:rPr lang="en-US" sz="2600">
                <a:solidFill>
                  <a:schemeClr val="accent1"/>
                </a:solidFill>
                <a:latin typeface="arial" panose="020B0604020202020204" pitchFamily="34" charset="0"/>
                <a:cs typeface="+mn-cs"/>
              </a:rPr>
              <a:t>Topic Title</a:t>
            </a:r>
          </a:p>
          <a:p>
            <a:pPr algn="r">
              <a:spcBef>
                <a:spcPts val="0"/>
              </a:spcBef>
              <a:spcAft>
                <a:spcPts val="600"/>
              </a:spcAf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mn-cs"/>
              </a:rPr>
              <a:t>May 17-18, 2023</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21914999"/>
      </p:ext>
    </p:extLst>
  </p:cSld>
  <p:clrMapOvr>
    <a:masterClrMapping/>
  </p:clrMapOvr>
  <p:extLst>
    <p:ext uri="{DCECCB84-F9BA-43D5-87BE-67443E8EF086}">
      <p15:sldGuideLst xmlns:p15="http://schemas.microsoft.com/office/powerpoint/2012/main">
        <p15:guide id="1" pos="21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63" y="6400625"/>
            <a:ext cx="440869" cy="365126"/>
          </a:xfrm>
          <a:prstGeom prst="rect">
            <a:avLst/>
          </a:prstGeom>
        </p:spPr>
      </p:pic>
      <p:sp>
        <p:nvSpPr>
          <p:cNvPr id="10" name="Content Placeholder 21"/>
          <p:cNvSpPr>
            <a:spLocks noGrp="1"/>
          </p:cNvSpPr>
          <p:nvPr>
            <p:ph sz="quarter" idx="13"/>
          </p:nvPr>
        </p:nvSpPr>
        <p:spPr>
          <a:xfrm>
            <a:off x="269876" y="1357669"/>
            <a:ext cx="5759732" cy="4877878"/>
          </a:xfrm>
          <a:prstGeom prst="rect">
            <a:avLst/>
          </a:prstGeom>
        </p:spPr>
        <p:txBody>
          <a:bodyPr/>
          <a:lstStyle>
            <a:lvl1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1pPr>
            <a:lvl2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2pPr>
            <a:lvl3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3pPr>
            <a:lvl4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4pPr>
            <a:lvl5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22"/>
          <p:cNvSpPr>
            <a:spLocks noGrp="1"/>
          </p:cNvSpPr>
          <p:nvPr>
            <p:ph type="title"/>
          </p:nvPr>
        </p:nvSpPr>
        <p:spPr>
          <a:xfrm>
            <a:off x="269875" y="92249"/>
            <a:ext cx="10876546" cy="907564"/>
          </a:xfrm>
          <a:prstGeom prst="rect">
            <a:avLst/>
          </a:prstGeom>
        </p:spPr>
        <p:txBody>
          <a:bodyPr anchor="ctr"/>
          <a:lstStyle>
            <a:lvl1pPr>
              <a:defRPr sz="3600" b="1">
                <a:solidFill>
                  <a:schemeClr val="tx1">
                    <a:lumMod val="85000"/>
                    <a:lumOff val="1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p>
        </p:txBody>
      </p:sp>
      <p:sp>
        <p:nvSpPr>
          <p:cNvPr id="12" name="Rectangle 11"/>
          <p:cNvSpPr/>
          <p:nvPr userDrawn="1"/>
        </p:nvSpPr>
        <p:spPr>
          <a:xfrm>
            <a:off x="-1" y="1120616"/>
            <a:ext cx="12192000" cy="18222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8D33888-049B-EFB1-ABB8-72ECC76455EA}"/>
              </a:ext>
            </a:extLst>
          </p:cNvPr>
          <p:cNvPicPr>
            <a:picLocks noChangeAspect="1"/>
          </p:cNvPicPr>
          <p:nvPr userDrawn="1"/>
        </p:nvPicPr>
        <p:blipFill>
          <a:blip r:embed="rId3"/>
          <a:stretch>
            <a:fillRect/>
          </a:stretch>
        </p:blipFill>
        <p:spPr>
          <a:xfrm>
            <a:off x="11271749" y="198935"/>
            <a:ext cx="650376" cy="596178"/>
          </a:xfrm>
          <a:prstGeom prst="rect">
            <a:avLst/>
          </a:prstGeom>
        </p:spPr>
      </p:pic>
      <p:sp>
        <p:nvSpPr>
          <p:cNvPr id="13" name="Content Placeholder 21">
            <a:extLst>
              <a:ext uri="{FF2B5EF4-FFF2-40B4-BE49-F238E27FC236}">
                <a16:creationId xmlns:a16="http://schemas.microsoft.com/office/drawing/2014/main" id="{46ECAE15-EBB2-4C78-BFF2-FF7A91BFCEEE}"/>
              </a:ext>
            </a:extLst>
          </p:cNvPr>
          <p:cNvSpPr>
            <a:spLocks noGrp="1"/>
          </p:cNvSpPr>
          <p:nvPr>
            <p:ph sz="quarter" idx="14"/>
          </p:nvPr>
        </p:nvSpPr>
        <p:spPr>
          <a:xfrm>
            <a:off x="6228784" y="1357669"/>
            <a:ext cx="5693342" cy="4877878"/>
          </a:xfrm>
          <a:prstGeom prst="rect">
            <a:avLst/>
          </a:prstGeom>
        </p:spPr>
        <p:txBody>
          <a:bodyPr/>
          <a:lstStyle>
            <a:lvl1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1pPr>
            <a:lvl2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2pPr>
            <a:lvl3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3pPr>
            <a:lvl4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4pPr>
            <a:lvl5pPr>
              <a:defRPr>
                <a:solidFill>
                  <a:schemeClr val="bg2">
                    <a:lumMod val="25000"/>
                  </a:schemeClr>
                </a:solidFill>
                <a:latin typeface="Arial" panose="020B0604020202020204" pitchFamily="34" charset="0"/>
                <a:ea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
            <a:extLst>
              <a:ext uri="{FF2B5EF4-FFF2-40B4-BE49-F238E27FC236}">
                <a16:creationId xmlns:a16="http://schemas.microsoft.com/office/drawing/2014/main" id="{263059C1-4CBC-4382-A023-98A108AD7B51}"/>
              </a:ext>
            </a:extLst>
          </p:cNvPr>
          <p:cNvSpPr>
            <a:spLocks noGrp="1"/>
          </p:cNvSpPr>
          <p:nvPr>
            <p:ph type="ftr" sz="quarter" idx="3"/>
          </p:nvPr>
        </p:nvSpPr>
        <p:spPr>
          <a:xfrm>
            <a:off x="3508514" y="6376228"/>
            <a:ext cx="4886738" cy="365125"/>
          </a:xfrm>
          <a:prstGeom prst="rect">
            <a:avLst/>
          </a:prstGeom>
        </p:spPr>
        <p:txBody>
          <a:bodyPr vert="horz" lIns="91440" tIns="45720" rIns="91440" bIns="45720" rtlCol="0" anchor="ctr"/>
          <a:lstStyle>
            <a:lvl1pPr algn="ctr">
              <a:defRPr sz="1200" b="1">
                <a:solidFill>
                  <a:schemeClr val="bg2">
                    <a:lumMod val="25000"/>
                  </a:schemeClr>
                </a:solidFill>
                <a:latin typeface="Arial" panose="020B0604020202020204" pitchFamily="34" charset="0"/>
                <a:cs typeface="Arial" panose="020B0604020202020204" pitchFamily="34" charset="0"/>
              </a:defRPr>
            </a:lvl1pPr>
          </a:lstStyle>
          <a:p>
            <a:r>
              <a:rPr lang="en-US"/>
              <a:t>Internal NASA Use Only  </a:t>
            </a:r>
          </a:p>
        </p:txBody>
      </p:sp>
      <p:sp>
        <p:nvSpPr>
          <p:cNvPr id="15" name="Slide Number Placeholder 5">
            <a:extLst>
              <a:ext uri="{FF2B5EF4-FFF2-40B4-BE49-F238E27FC236}">
                <a16:creationId xmlns:a16="http://schemas.microsoft.com/office/drawing/2014/main" id="{156056CD-BE2B-403F-95E7-5F14D68A2C7D}"/>
              </a:ext>
            </a:extLst>
          </p:cNvPr>
          <p:cNvSpPr>
            <a:spLocks noGrp="1"/>
          </p:cNvSpPr>
          <p:nvPr>
            <p:ph type="sldNum" sz="quarter" idx="4"/>
          </p:nvPr>
        </p:nvSpPr>
        <p:spPr>
          <a:xfrm>
            <a:off x="11594545" y="6381473"/>
            <a:ext cx="597455" cy="365125"/>
          </a:xfrm>
        </p:spPr>
        <p:txBody>
          <a:bodyPr/>
          <a:lstStyle>
            <a:lvl1pPr>
              <a:defRPr sz="1200" b="1">
                <a:solidFill>
                  <a:schemeClr val="bg2">
                    <a:lumMod val="25000"/>
                  </a:schemeClr>
                </a:solidFill>
                <a:latin typeface="Arial" panose="020B0604020202020204" pitchFamily="34" charset="0"/>
                <a:cs typeface="Arial" panose="020B0604020202020204" pitchFamily="34" charset="0"/>
              </a:defRPr>
            </a:lvl1pPr>
          </a:lstStyle>
          <a:p>
            <a:fld id="{630FC62E-39D3-4DAD-A8AA-7118F9A912D5}" type="slidenum">
              <a:rPr lang="en-US" smtClean="0"/>
              <a:pPr/>
              <a:t>‹#›</a:t>
            </a:fld>
            <a:endParaRPr lang="en-US"/>
          </a:p>
        </p:txBody>
      </p:sp>
    </p:spTree>
    <p:extLst>
      <p:ext uri="{BB962C8B-B14F-4D97-AF65-F5344CB8AC3E}">
        <p14:creationId xmlns:p14="http://schemas.microsoft.com/office/powerpoint/2010/main" val="139144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Wide_Title_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7763" r="29079"/>
          <a:stretch/>
        </p:blipFill>
        <p:spPr>
          <a:xfrm>
            <a:off x="11158151" y="157766"/>
            <a:ext cx="729049" cy="950208"/>
          </a:xfrm>
          <a:prstGeom prst="rect">
            <a:avLst/>
          </a:prstGeom>
        </p:spPr>
      </p:pic>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lstStyle>
            <a:lvl1pPr>
              <a:defRPr>
                <a:solidFill>
                  <a:schemeClr val="tx1"/>
                </a:solidFill>
                <a:latin typeface="Arial Narrow" charset="0"/>
                <a:ea typeface="Arial Narrow" charset="0"/>
                <a:cs typeface="Arial Narrow" charset="0"/>
              </a:defRPr>
            </a:lvl1pPr>
            <a:lvl2pPr>
              <a:defRPr>
                <a:solidFill>
                  <a:schemeClr val="tx1"/>
                </a:solidFill>
                <a:latin typeface="Arial Narrow" charset="0"/>
                <a:ea typeface="Arial Narrow" charset="0"/>
                <a:cs typeface="Arial Narrow" charset="0"/>
              </a:defRPr>
            </a:lvl2pPr>
            <a:lvl3pPr>
              <a:defRPr>
                <a:solidFill>
                  <a:schemeClr val="tx1"/>
                </a:solidFill>
                <a:latin typeface="Arial Narrow" charset="0"/>
                <a:ea typeface="Arial Narrow" charset="0"/>
                <a:cs typeface="Arial Narrow" charset="0"/>
              </a:defRPr>
            </a:lvl3pPr>
            <a:lvl4pPr>
              <a:defRPr>
                <a:solidFill>
                  <a:schemeClr val="tx1"/>
                </a:solidFill>
                <a:latin typeface="Arial Narrow" charset="0"/>
                <a:ea typeface="Arial Narrow" charset="0"/>
                <a:cs typeface="Arial Narrow" charset="0"/>
              </a:defRPr>
            </a:lvl4pPr>
            <a:lvl5pPr>
              <a:defRPr>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spTree>
    <p:extLst>
      <p:ext uri="{BB962C8B-B14F-4D97-AF65-F5344CB8AC3E}">
        <p14:creationId xmlns:p14="http://schemas.microsoft.com/office/powerpoint/2010/main" val="292725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U)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sp>
        <p:nvSpPr>
          <p:cNvPr id="12" name="Title 22">
            <a:extLst>
              <a:ext uri="{FF2B5EF4-FFF2-40B4-BE49-F238E27FC236}">
                <a16:creationId xmlns:a16="http://schemas.microsoft.com/office/drawing/2014/main" id="{0A1C30DC-95E2-4CAC-81EC-E44069F418CB}"/>
              </a:ext>
            </a:extLst>
          </p:cNvPr>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pic>
        <p:nvPicPr>
          <p:cNvPr id="16" name="Picture 15">
            <a:extLst>
              <a:ext uri="{FF2B5EF4-FFF2-40B4-BE49-F238E27FC236}">
                <a16:creationId xmlns:a16="http://schemas.microsoft.com/office/drawing/2014/main" id="{C9A83639-8BF7-4463-B73B-CA0EB477F5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spTree>
    <p:extLst>
      <p:ext uri="{BB962C8B-B14F-4D97-AF65-F5344CB8AC3E}">
        <p14:creationId xmlns:p14="http://schemas.microsoft.com/office/powerpoint/2010/main" val="3599134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I Cover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2FCF75-F160-468B-A126-22E6120D8AE8}"/>
              </a:ext>
            </a:extLst>
          </p:cNvPr>
          <p:cNvSpPr/>
          <p:nvPr userDrawn="1"/>
        </p:nvSpPr>
        <p:spPr>
          <a:xfrm>
            <a:off x="0" y="0"/>
            <a:ext cx="12192000" cy="6858000"/>
          </a:xfrm>
          <a:prstGeom prst="rect">
            <a:avLst/>
          </a:prstGeom>
          <a:solidFill>
            <a:srgbClr val="562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Text&#10;&#10;Description automatically generated">
            <a:extLst>
              <a:ext uri="{FF2B5EF4-FFF2-40B4-BE49-F238E27FC236}">
                <a16:creationId xmlns:a16="http://schemas.microsoft.com/office/drawing/2014/main" id="{F375AF87-C815-458A-8FF2-7D8687D1D2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3521" y="0"/>
            <a:ext cx="5224958" cy="6858000"/>
          </a:xfrm>
          <a:prstGeom prst="rect">
            <a:avLst/>
          </a:prstGeom>
        </p:spPr>
      </p:pic>
      <p:sp>
        <p:nvSpPr>
          <p:cNvPr id="12" name="Rectangle 11">
            <a:extLst>
              <a:ext uri="{FF2B5EF4-FFF2-40B4-BE49-F238E27FC236}">
                <a16:creationId xmlns:a16="http://schemas.microsoft.com/office/drawing/2014/main" id="{E314EF19-770E-4685-9F69-B76084D9CC37}"/>
              </a:ext>
            </a:extLst>
          </p:cNvPr>
          <p:cNvSpPr/>
          <p:nvPr userDrawn="1"/>
        </p:nvSpPr>
        <p:spPr>
          <a:xfrm>
            <a:off x="4421393" y="1441526"/>
            <a:ext cx="3388659" cy="2538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86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U) 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
        <p:nvSpPr>
          <p:cNvPr id="3" name="Rectangle 2">
            <a:extLst>
              <a:ext uri="{FF2B5EF4-FFF2-40B4-BE49-F238E27FC236}">
                <a16:creationId xmlns:a16="http://schemas.microsoft.com/office/drawing/2014/main" id="{4C127C04-DA76-42B0-AF92-2A6D6626E5FE}"/>
              </a:ext>
            </a:extLst>
          </p:cNvPr>
          <p:cNvSpPr/>
          <p:nvPr userDrawn="1"/>
        </p:nvSpPr>
        <p:spPr>
          <a:xfrm>
            <a:off x="898071" y="1665700"/>
            <a:ext cx="13131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Insert Date</a:t>
            </a:r>
          </a:p>
        </p:txBody>
      </p:sp>
      <p:sp>
        <p:nvSpPr>
          <p:cNvPr id="9" name="Rectangle 8">
            <a:extLst>
              <a:ext uri="{FF2B5EF4-FFF2-40B4-BE49-F238E27FC236}">
                <a16:creationId xmlns:a16="http://schemas.microsoft.com/office/drawing/2014/main" id="{4CE7C3E4-8FF1-4549-A906-31CD751CA418}"/>
              </a:ext>
            </a:extLst>
          </p:cNvPr>
          <p:cNvSpPr/>
          <p:nvPr userDrawn="1"/>
        </p:nvSpPr>
        <p:spPr>
          <a:xfrm>
            <a:off x="898070" y="2100182"/>
            <a:ext cx="974692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Insert Title</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B734DA98-B8DE-44C8-9746-B3B945A1DC78}"/>
              </a:ext>
            </a:extLst>
          </p:cNvPr>
          <p:cNvSpPr/>
          <p:nvPr userDrawn="1"/>
        </p:nvSpPr>
        <p:spPr>
          <a:xfrm>
            <a:off x="898070" y="3578860"/>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3998913" algn="l"/>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Presenter</a:t>
            </a:r>
          </a:p>
        </p:txBody>
      </p:sp>
    </p:spTree>
    <p:extLst>
      <p:ext uri="{BB962C8B-B14F-4D97-AF65-F5344CB8AC3E}">
        <p14:creationId xmlns:p14="http://schemas.microsoft.com/office/powerpoint/2010/main" val="46472815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I//SP-PROPIN) 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pic>
        <p:nvPicPr>
          <p:cNvPr id="5" name="Picture 4">
            <a:extLst>
              <a:ext uri="{FF2B5EF4-FFF2-40B4-BE49-F238E27FC236}">
                <a16:creationId xmlns:a16="http://schemas.microsoft.com/office/drawing/2014/main" id="{2B959073-B6E6-4E5E-8C68-0A7C14CDF71C}"/>
              </a:ext>
            </a:extLst>
          </p:cNvPr>
          <p:cNvPicPr>
            <a:picLocks noChangeAspect="1"/>
          </p:cNvPicPr>
          <p:nvPr userDrawn="1"/>
        </p:nvPicPr>
        <p:blipFill>
          <a:blip r:embed="rId4"/>
          <a:stretch>
            <a:fillRect/>
          </a:stretch>
        </p:blipFill>
        <p:spPr>
          <a:xfrm>
            <a:off x="-2" y="-65150"/>
            <a:ext cx="12192001" cy="291336"/>
          </a:xfrm>
          <a:prstGeom prst="rect">
            <a:avLst/>
          </a:prstGeom>
        </p:spPr>
      </p:pic>
      <p:sp>
        <p:nvSpPr>
          <p:cNvPr id="8" name="TextBox 7">
            <a:extLst>
              <a:ext uri="{FF2B5EF4-FFF2-40B4-BE49-F238E27FC236}">
                <a16:creationId xmlns:a16="http://schemas.microsoft.com/office/drawing/2014/main" id="{DA046C03-0749-452B-896F-98CB9038BE16}"/>
              </a:ext>
            </a:extLst>
          </p:cNvPr>
          <p:cNvSpPr txBox="1"/>
          <p:nvPr userDrawn="1"/>
        </p:nvSpPr>
        <p:spPr>
          <a:xfrm>
            <a:off x="0" y="-111506"/>
            <a:ext cx="12192000" cy="384048"/>
          </a:xfrm>
          <a:prstGeom prst="rect">
            <a:avLst/>
          </a:prstGeom>
          <a:noFill/>
        </p:spPr>
        <p:txBody>
          <a:bodyPr wrap="square" rtlCol="0">
            <a:spAutoFit/>
          </a:bodyPr>
          <a:lstStyle/>
          <a:p>
            <a:pPr algn="ctr"/>
            <a:r>
              <a:rPr lang="en-US" b="1" i="0">
                <a:solidFill>
                  <a:schemeClr val="tx1"/>
                </a:solidFill>
                <a:latin typeface="Arial" panose="020B0604020202020204" pitchFamily="34" charset="0"/>
                <a:cs typeface="Arial" panose="020B0604020202020204" pitchFamily="34" charset="0"/>
              </a:rPr>
              <a:t>CUI//SP-PROPIN</a:t>
            </a:r>
          </a:p>
        </p:txBody>
      </p:sp>
      <p:sp>
        <p:nvSpPr>
          <p:cNvPr id="3" name="Rectangle 2">
            <a:extLst>
              <a:ext uri="{FF2B5EF4-FFF2-40B4-BE49-F238E27FC236}">
                <a16:creationId xmlns:a16="http://schemas.microsoft.com/office/drawing/2014/main" id="{4C127C04-DA76-42B0-AF92-2A6D6626E5FE}"/>
              </a:ext>
            </a:extLst>
          </p:cNvPr>
          <p:cNvSpPr/>
          <p:nvPr userDrawn="1"/>
        </p:nvSpPr>
        <p:spPr>
          <a:xfrm>
            <a:off x="898071" y="1665700"/>
            <a:ext cx="13131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Insert Date</a:t>
            </a:r>
          </a:p>
        </p:txBody>
      </p:sp>
      <p:sp>
        <p:nvSpPr>
          <p:cNvPr id="9" name="Rectangle 8">
            <a:extLst>
              <a:ext uri="{FF2B5EF4-FFF2-40B4-BE49-F238E27FC236}">
                <a16:creationId xmlns:a16="http://schemas.microsoft.com/office/drawing/2014/main" id="{4CE7C3E4-8FF1-4549-A906-31CD751CA418}"/>
              </a:ext>
            </a:extLst>
          </p:cNvPr>
          <p:cNvSpPr/>
          <p:nvPr userDrawn="1"/>
        </p:nvSpPr>
        <p:spPr>
          <a:xfrm>
            <a:off x="898070" y="2100182"/>
            <a:ext cx="974692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Insert Title</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B734DA98-B8DE-44C8-9746-B3B945A1DC78}"/>
              </a:ext>
            </a:extLst>
          </p:cNvPr>
          <p:cNvSpPr/>
          <p:nvPr userDrawn="1"/>
        </p:nvSpPr>
        <p:spPr>
          <a:xfrm>
            <a:off x="898070" y="3578860"/>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3998913" algn="l"/>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Presenter</a:t>
            </a:r>
          </a:p>
        </p:txBody>
      </p:sp>
    </p:spTree>
    <p:extLst>
      <p:ext uri="{BB962C8B-B14F-4D97-AF65-F5344CB8AC3E}">
        <p14:creationId xmlns:p14="http://schemas.microsoft.com/office/powerpoint/2010/main" val="162756645"/>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I//SP-EXPT) 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pic>
        <p:nvPicPr>
          <p:cNvPr id="5" name="Picture 4">
            <a:extLst>
              <a:ext uri="{FF2B5EF4-FFF2-40B4-BE49-F238E27FC236}">
                <a16:creationId xmlns:a16="http://schemas.microsoft.com/office/drawing/2014/main" id="{2B959073-B6E6-4E5E-8C68-0A7C14CDF71C}"/>
              </a:ext>
            </a:extLst>
          </p:cNvPr>
          <p:cNvPicPr>
            <a:picLocks noChangeAspect="1"/>
          </p:cNvPicPr>
          <p:nvPr userDrawn="1"/>
        </p:nvPicPr>
        <p:blipFill>
          <a:blip r:embed="rId4"/>
          <a:stretch>
            <a:fillRect/>
          </a:stretch>
        </p:blipFill>
        <p:spPr>
          <a:xfrm>
            <a:off x="-2" y="-65150"/>
            <a:ext cx="12192001" cy="291336"/>
          </a:xfrm>
          <a:prstGeom prst="rect">
            <a:avLst/>
          </a:prstGeom>
        </p:spPr>
      </p:pic>
      <p:sp>
        <p:nvSpPr>
          <p:cNvPr id="8" name="TextBox 7">
            <a:extLst>
              <a:ext uri="{FF2B5EF4-FFF2-40B4-BE49-F238E27FC236}">
                <a16:creationId xmlns:a16="http://schemas.microsoft.com/office/drawing/2014/main" id="{DA046C03-0749-452B-896F-98CB9038BE16}"/>
              </a:ext>
            </a:extLst>
          </p:cNvPr>
          <p:cNvSpPr txBox="1"/>
          <p:nvPr userDrawn="1"/>
        </p:nvSpPr>
        <p:spPr>
          <a:xfrm>
            <a:off x="0" y="-111506"/>
            <a:ext cx="12192000" cy="384048"/>
          </a:xfrm>
          <a:prstGeom prst="rect">
            <a:avLst/>
          </a:prstGeom>
          <a:noFill/>
        </p:spPr>
        <p:txBody>
          <a:bodyPr wrap="square" rtlCol="0">
            <a:spAutoFit/>
          </a:bodyPr>
          <a:lstStyle/>
          <a:p>
            <a:pPr algn="ctr"/>
            <a:r>
              <a:rPr lang="en-US" b="1" i="0">
                <a:solidFill>
                  <a:schemeClr val="tx1"/>
                </a:solidFill>
                <a:latin typeface="Arial" panose="020B0604020202020204" pitchFamily="34" charset="0"/>
                <a:cs typeface="Arial" panose="020B0604020202020204" pitchFamily="34" charset="0"/>
              </a:rPr>
              <a:t>CUI//SP-EXPT</a:t>
            </a:r>
          </a:p>
        </p:txBody>
      </p:sp>
      <p:sp>
        <p:nvSpPr>
          <p:cNvPr id="3" name="Rectangle 2">
            <a:extLst>
              <a:ext uri="{FF2B5EF4-FFF2-40B4-BE49-F238E27FC236}">
                <a16:creationId xmlns:a16="http://schemas.microsoft.com/office/drawing/2014/main" id="{4C127C04-DA76-42B0-AF92-2A6D6626E5FE}"/>
              </a:ext>
            </a:extLst>
          </p:cNvPr>
          <p:cNvSpPr/>
          <p:nvPr userDrawn="1"/>
        </p:nvSpPr>
        <p:spPr>
          <a:xfrm>
            <a:off x="898071" y="1665700"/>
            <a:ext cx="13131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Insert Date</a:t>
            </a:r>
          </a:p>
        </p:txBody>
      </p:sp>
      <p:sp>
        <p:nvSpPr>
          <p:cNvPr id="9" name="Rectangle 8">
            <a:extLst>
              <a:ext uri="{FF2B5EF4-FFF2-40B4-BE49-F238E27FC236}">
                <a16:creationId xmlns:a16="http://schemas.microsoft.com/office/drawing/2014/main" id="{4CE7C3E4-8FF1-4549-A906-31CD751CA418}"/>
              </a:ext>
            </a:extLst>
          </p:cNvPr>
          <p:cNvSpPr/>
          <p:nvPr userDrawn="1"/>
        </p:nvSpPr>
        <p:spPr>
          <a:xfrm>
            <a:off x="898070" y="2100182"/>
            <a:ext cx="974692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Insert Title</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B734DA98-B8DE-44C8-9746-B3B945A1DC78}"/>
              </a:ext>
            </a:extLst>
          </p:cNvPr>
          <p:cNvSpPr/>
          <p:nvPr userDrawn="1"/>
        </p:nvSpPr>
        <p:spPr>
          <a:xfrm>
            <a:off x="898070" y="3578860"/>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3998913" algn="l"/>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Presenter</a:t>
            </a:r>
          </a:p>
        </p:txBody>
      </p:sp>
    </p:spTree>
    <p:extLst>
      <p:ext uri="{BB962C8B-B14F-4D97-AF65-F5344CB8AC3E}">
        <p14:creationId xmlns:p14="http://schemas.microsoft.com/office/powerpoint/2010/main" val="131790617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UI//SP-EXPT) 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pic>
        <p:nvPicPr>
          <p:cNvPr id="5" name="Picture 4">
            <a:extLst>
              <a:ext uri="{FF2B5EF4-FFF2-40B4-BE49-F238E27FC236}">
                <a16:creationId xmlns:a16="http://schemas.microsoft.com/office/drawing/2014/main" id="{2B959073-B6E6-4E5E-8C68-0A7C14CDF71C}"/>
              </a:ext>
            </a:extLst>
          </p:cNvPr>
          <p:cNvPicPr>
            <a:picLocks noChangeAspect="1"/>
          </p:cNvPicPr>
          <p:nvPr userDrawn="1"/>
        </p:nvPicPr>
        <p:blipFill>
          <a:blip r:embed="rId4"/>
          <a:stretch>
            <a:fillRect/>
          </a:stretch>
        </p:blipFill>
        <p:spPr>
          <a:xfrm>
            <a:off x="-2" y="-65150"/>
            <a:ext cx="12192001" cy="291336"/>
          </a:xfrm>
          <a:prstGeom prst="rect">
            <a:avLst/>
          </a:prstGeom>
        </p:spPr>
      </p:pic>
      <p:sp>
        <p:nvSpPr>
          <p:cNvPr id="8" name="TextBox 7">
            <a:extLst>
              <a:ext uri="{FF2B5EF4-FFF2-40B4-BE49-F238E27FC236}">
                <a16:creationId xmlns:a16="http://schemas.microsoft.com/office/drawing/2014/main" id="{DA046C03-0749-452B-896F-98CB9038BE16}"/>
              </a:ext>
            </a:extLst>
          </p:cNvPr>
          <p:cNvSpPr txBox="1"/>
          <p:nvPr userDrawn="1"/>
        </p:nvSpPr>
        <p:spPr>
          <a:xfrm>
            <a:off x="0" y="-111506"/>
            <a:ext cx="12192000" cy="384048"/>
          </a:xfrm>
          <a:prstGeom prst="rect">
            <a:avLst/>
          </a:prstGeom>
          <a:noFill/>
        </p:spPr>
        <p:txBody>
          <a:bodyPr wrap="square" rtlCol="0">
            <a:spAutoFit/>
          </a:bodyPr>
          <a:lstStyle/>
          <a:p>
            <a:pPr algn="ctr"/>
            <a:r>
              <a:rPr lang="en-US" b="1" i="0">
                <a:solidFill>
                  <a:schemeClr val="tx1"/>
                </a:solidFill>
                <a:latin typeface="Arial" panose="020B0604020202020204" pitchFamily="34" charset="0"/>
                <a:cs typeface="Arial" panose="020B0604020202020204" pitchFamily="34" charset="0"/>
              </a:rPr>
              <a:t>CUI//SP-EXPT/SP-PROPIN</a:t>
            </a:r>
          </a:p>
        </p:txBody>
      </p:sp>
      <p:sp>
        <p:nvSpPr>
          <p:cNvPr id="3" name="Rectangle 2">
            <a:extLst>
              <a:ext uri="{FF2B5EF4-FFF2-40B4-BE49-F238E27FC236}">
                <a16:creationId xmlns:a16="http://schemas.microsoft.com/office/drawing/2014/main" id="{4C127C04-DA76-42B0-AF92-2A6D6626E5FE}"/>
              </a:ext>
            </a:extLst>
          </p:cNvPr>
          <p:cNvSpPr/>
          <p:nvPr userDrawn="1"/>
        </p:nvSpPr>
        <p:spPr>
          <a:xfrm>
            <a:off x="898071" y="1665700"/>
            <a:ext cx="13131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Insert Date</a:t>
            </a:r>
          </a:p>
        </p:txBody>
      </p:sp>
      <p:sp>
        <p:nvSpPr>
          <p:cNvPr id="9" name="Rectangle 8">
            <a:extLst>
              <a:ext uri="{FF2B5EF4-FFF2-40B4-BE49-F238E27FC236}">
                <a16:creationId xmlns:a16="http://schemas.microsoft.com/office/drawing/2014/main" id="{4CE7C3E4-8FF1-4549-A906-31CD751CA418}"/>
              </a:ext>
            </a:extLst>
          </p:cNvPr>
          <p:cNvSpPr/>
          <p:nvPr userDrawn="1"/>
        </p:nvSpPr>
        <p:spPr>
          <a:xfrm>
            <a:off x="898070" y="2100182"/>
            <a:ext cx="974692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Insert Title</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B734DA98-B8DE-44C8-9746-B3B945A1DC78}"/>
              </a:ext>
            </a:extLst>
          </p:cNvPr>
          <p:cNvSpPr/>
          <p:nvPr userDrawn="1"/>
        </p:nvSpPr>
        <p:spPr>
          <a:xfrm>
            <a:off x="898070" y="3578860"/>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3998913" algn="l"/>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rPr>
              <a:t>Presenter</a:t>
            </a:r>
          </a:p>
        </p:txBody>
      </p:sp>
    </p:spTree>
    <p:extLst>
      <p:ext uri="{BB962C8B-B14F-4D97-AF65-F5344CB8AC3E}">
        <p14:creationId xmlns:p14="http://schemas.microsoft.com/office/powerpoint/2010/main" val="357274688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sp>
        <p:nvSpPr>
          <p:cNvPr id="12" name="Title 22">
            <a:extLst>
              <a:ext uri="{FF2B5EF4-FFF2-40B4-BE49-F238E27FC236}">
                <a16:creationId xmlns:a16="http://schemas.microsoft.com/office/drawing/2014/main" id="{0A1C30DC-95E2-4CAC-81EC-E44069F418CB}"/>
              </a:ext>
            </a:extLst>
          </p:cNvPr>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pic>
        <p:nvPicPr>
          <p:cNvPr id="16" name="Picture 15">
            <a:extLst>
              <a:ext uri="{FF2B5EF4-FFF2-40B4-BE49-F238E27FC236}">
                <a16:creationId xmlns:a16="http://schemas.microsoft.com/office/drawing/2014/main" id="{C9A83639-8BF7-4463-B73B-CA0EB477F5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spTree>
    <p:extLst>
      <p:ext uri="{BB962C8B-B14F-4D97-AF65-F5344CB8AC3E}">
        <p14:creationId xmlns:p14="http://schemas.microsoft.com/office/powerpoint/2010/main" val="414966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I//SP-PROPIN)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84048"/>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CUI//SP-PROPIN</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344590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I//SP-EXPT)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84048"/>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CUI//SP-EXPT</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2559895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I//SP-EXPT/SP-PROPIN)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84048"/>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CUI//SP-EXPT/SP-PROPIN</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1402547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 Wide_Title_Content_Blank">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sp>
        <p:nvSpPr>
          <p:cNvPr id="12" name="Title 22">
            <a:extLst>
              <a:ext uri="{FF2B5EF4-FFF2-40B4-BE49-F238E27FC236}">
                <a16:creationId xmlns:a16="http://schemas.microsoft.com/office/drawing/2014/main" id="{0A1C30DC-95E2-4CAC-81EC-E44069F418CB}"/>
              </a:ext>
            </a:extLst>
          </p:cNvPr>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pic>
        <p:nvPicPr>
          <p:cNvPr id="16" name="Picture 15">
            <a:extLst>
              <a:ext uri="{FF2B5EF4-FFF2-40B4-BE49-F238E27FC236}">
                <a16:creationId xmlns:a16="http://schemas.microsoft.com/office/drawing/2014/main" id="{C9A83639-8BF7-4463-B73B-CA0EB477F5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spTree>
    <p:extLst>
      <p:ext uri="{BB962C8B-B14F-4D97-AF65-F5344CB8AC3E}">
        <p14:creationId xmlns:p14="http://schemas.microsoft.com/office/powerpoint/2010/main" val="3173283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I//SP-PROPIN) Wide_Title_Content_Blank">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84048"/>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CUI//SP-PROPIN</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2467487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I//SP-EXPT) Wide_Title_Content_Blank">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69332"/>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CUI//SP-EXPT</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6380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I//SP-EXPT/SP-PROPIN) Wide_Title_Content_Blank">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69332"/>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CUI//SP-EXPT/SP-PROPIN</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3271049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UI//SP-PROCURE) Wide_Title_Content">
    <p:spTree>
      <p:nvGrpSpPr>
        <p:cNvPr id="1" name=""/>
        <p:cNvGrpSpPr/>
        <p:nvPr/>
      </p:nvGrpSpPr>
      <p:grpSpPr>
        <a:xfrm>
          <a:off x="0" y="0"/>
          <a:ext cx="0" cy="0"/>
          <a:chOff x="0" y="0"/>
          <a:chExt cx="0" cy="0"/>
        </a:xfrm>
      </p:grpSpPr>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pPr lvl="0"/>
            <a:endParaRPr lang="en-US" kern="1200">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normAutofit/>
          </a:bodyPr>
          <a:lstStyle>
            <a:lvl1pPr>
              <a:defRPr sz="2400">
                <a:solidFill>
                  <a:schemeClr val="tx1"/>
                </a:solidFill>
                <a:latin typeface="Arial Narrow" charset="0"/>
                <a:ea typeface="Arial Narrow" charset="0"/>
                <a:cs typeface="Arial Narrow" charset="0"/>
              </a:defRPr>
            </a:lvl1pPr>
            <a:lvl2pPr marL="6858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2pPr>
            <a:lvl3pPr>
              <a:defRPr sz="2400">
                <a:solidFill>
                  <a:schemeClr val="tx1"/>
                </a:solidFill>
                <a:latin typeface="Arial Narrow" charset="0"/>
                <a:ea typeface="Arial Narrow" charset="0"/>
                <a:cs typeface="Arial Narrow" charset="0"/>
              </a:defRPr>
            </a:lvl3pPr>
            <a:lvl4pPr marL="1600200" indent="-228600">
              <a:buFont typeface="Arial Narrow" panose="020B0606020202030204" pitchFamily="34" charset="0"/>
              <a:buChar char="–"/>
              <a:defRPr sz="2400">
                <a:solidFill>
                  <a:schemeClr val="tx1"/>
                </a:solidFill>
                <a:latin typeface="Arial Narrow" charset="0"/>
                <a:ea typeface="Arial Narrow" charset="0"/>
                <a:cs typeface="Arial Narrow" charset="0"/>
              </a:defRPr>
            </a:lvl4pPr>
            <a:lvl5pPr>
              <a:defRPr sz="2400">
                <a:solidFill>
                  <a:schemeClr val="tx1"/>
                </a:solidFill>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a:xfrm>
            <a:off x="269875" y="287427"/>
            <a:ext cx="10515600" cy="68941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pic>
        <p:nvPicPr>
          <p:cNvPr id="13" name="Picture 12">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2186" b="13231"/>
          <a:stretch/>
        </p:blipFill>
        <p:spPr>
          <a:xfrm>
            <a:off x="11158151" y="287427"/>
            <a:ext cx="729049" cy="708690"/>
          </a:xfrm>
          <a:prstGeom prst="rect">
            <a:avLst/>
          </a:prstGeom>
        </p:spPr>
      </p:pic>
      <p:pic>
        <p:nvPicPr>
          <p:cNvPr id="12" name="Picture 11">
            <a:extLst>
              <a:ext uri="{FF2B5EF4-FFF2-40B4-BE49-F238E27FC236}">
                <a16:creationId xmlns:a16="http://schemas.microsoft.com/office/drawing/2014/main" id="{88D7B0F8-388C-4106-8F3C-1438A681AE55}"/>
              </a:ext>
            </a:extLst>
          </p:cNvPr>
          <p:cNvPicPr>
            <a:picLocks noChangeAspect="1"/>
          </p:cNvPicPr>
          <p:nvPr userDrawn="1"/>
        </p:nvPicPr>
        <p:blipFill>
          <a:blip r:embed="rId3"/>
          <a:stretch>
            <a:fillRect/>
          </a:stretch>
        </p:blipFill>
        <p:spPr>
          <a:xfrm>
            <a:off x="0" y="-3909"/>
            <a:ext cx="12192000" cy="291336"/>
          </a:xfrm>
          <a:prstGeom prst="rect">
            <a:avLst/>
          </a:prstGeom>
        </p:spPr>
      </p:pic>
      <p:sp>
        <p:nvSpPr>
          <p:cNvPr id="16" name="TextBox 15">
            <a:extLst>
              <a:ext uri="{FF2B5EF4-FFF2-40B4-BE49-F238E27FC236}">
                <a16:creationId xmlns:a16="http://schemas.microsoft.com/office/drawing/2014/main" id="{539222CB-387B-47D1-B8D9-3052B94F6280}"/>
              </a:ext>
            </a:extLst>
          </p:cNvPr>
          <p:cNvSpPr txBox="1"/>
          <p:nvPr userDrawn="1"/>
        </p:nvSpPr>
        <p:spPr>
          <a:xfrm>
            <a:off x="0" y="-46480"/>
            <a:ext cx="12191999" cy="384048"/>
          </a:xfrm>
          <a:prstGeom prst="rect">
            <a:avLst/>
          </a:prstGeom>
          <a:noFill/>
        </p:spPr>
        <p:txBody>
          <a:bodyPr wrap="square" rtlCol="0">
            <a:spAutoFit/>
          </a:bodyPr>
          <a:lstStyle/>
          <a:p>
            <a:pPr algn="ctr"/>
            <a:r>
              <a:rPr lang="en-US" b="1" i="0">
                <a:solidFill>
                  <a:schemeClr val="bg1"/>
                </a:solidFill>
                <a:latin typeface="Arial" panose="020B0604020202020204" pitchFamily="34" charset="0"/>
                <a:cs typeface="Arial" panose="020B0604020202020204" pitchFamily="34" charset="0"/>
              </a:rPr>
              <a:t>CUI//SP-PROCURE</a:t>
            </a:r>
          </a:p>
        </p:txBody>
      </p:sp>
      <p:sp>
        <p:nvSpPr>
          <p:cNvPr id="17" name="Footer Placeholder 3">
            <a:extLst>
              <a:ext uri="{FF2B5EF4-FFF2-40B4-BE49-F238E27FC236}">
                <a16:creationId xmlns:a16="http://schemas.microsoft.com/office/drawing/2014/main" id="{9FAA4892-4BC8-4269-B8B6-EBCA8B2F4580}"/>
              </a:ext>
            </a:extLst>
          </p:cNvPr>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Tree>
    <p:extLst>
      <p:ext uri="{BB962C8B-B14F-4D97-AF65-F5344CB8AC3E}">
        <p14:creationId xmlns:p14="http://schemas.microsoft.com/office/powerpoint/2010/main" val="2983365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Dark">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47553" y="-19080"/>
            <a:ext cx="12287109" cy="6911498"/>
          </a:xfrm>
          <a:prstGeom prst="rect">
            <a:avLst/>
          </a:prstGeom>
        </p:spPr>
      </p:pic>
      <p:sp>
        <p:nvSpPr>
          <p:cNvPr id="4" name="Title Placeholder 1">
            <a:extLst>
              <a:ext uri="{FF2B5EF4-FFF2-40B4-BE49-F238E27FC236}">
                <a16:creationId xmlns:a16="http://schemas.microsoft.com/office/drawing/2014/main" id="{0E2B058A-FE81-7A4B-AECC-C3D986C524B1}"/>
              </a:ext>
            </a:extLst>
          </p:cNvPr>
          <p:cNvSpPr>
            <a:spLocks noGrp="1"/>
          </p:cNvSpPr>
          <p:nvPr>
            <p:ph type="title" hasCustomPrompt="1"/>
          </p:nvPr>
        </p:nvSpPr>
        <p:spPr>
          <a:xfrm>
            <a:off x="4759286" y="2072018"/>
            <a:ext cx="7000933" cy="1973340"/>
          </a:xfrm>
          <a:prstGeom prst="rect">
            <a:avLst/>
          </a:prstGeom>
        </p:spPr>
        <p:txBody>
          <a:bodyPr vert="horz" lIns="91440" tIns="45720" rIns="91440" bIns="45720" rtlCol="0" anchor="t">
            <a:normAutofit/>
          </a:bodyPr>
          <a:lstStyle>
            <a:lvl1pPr algn="r">
              <a:defRPr sz="2400" b="0">
                <a:solidFill>
                  <a:schemeClr val="bg1"/>
                </a:solidFill>
                <a:latin typeface="Arial" charset="0"/>
                <a:ea typeface="Arial" charset="0"/>
                <a:cs typeface="Arial" charset="0"/>
              </a:defRPr>
            </a:lvl1pPr>
          </a:lstStyle>
          <a:p>
            <a:r>
              <a:rPr lang="en-US"/>
              <a:t>[name]</a:t>
            </a:r>
            <a:br>
              <a:rPr lang="en-US"/>
            </a:br>
            <a:r>
              <a:rPr lang="en-US"/>
              <a:t>[event]</a:t>
            </a:r>
            <a:br>
              <a:rPr lang="en-US"/>
            </a:br>
            <a:r>
              <a:rPr lang="en-US"/>
              <a:t>[location]</a:t>
            </a:r>
            <a:br>
              <a:rPr lang="en-US"/>
            </a:br>
            <a:r>
              <a:rPr lang="en-US"/>
              <a:t>[date]</a:t>
            </a:r>
          </a:p>
        </p:txBody>
      </p:sp>
    </p:spTree>
    <p:extLst>
      <p:ext uri="{BB962C8B-B14F-4D97-AF65-F5344CB8AC3E}">
        <p14:creationId xmlns:p14="http://schemas.microsoft.com/office/powerpoint/2010/main" val="3419678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September 2023</a:t>
            </a:r>
          </a:p>
        </p:txBody>
      </p:sp>
      <p:sp>
        <p:nvSpPr>
          <p:cNvPr id="3" name="Footer Placeholder 4"/>
          <p:cNvSpPr>
            <a:spLocks noGrp="1"/>
          </p:cNvSpPr>
          <p:nvPr>
            <p:ph type="ftr" sz="quarter" idx="11"/>
          </p:nvPr>
        </p:nvSpPr>
        <p:spPr/>
        <p:txBody>
          <a:bodyPr/>
          <a:lstStyle>
            <a:lvl1pPr>
              <a:defRPr/>
            </a:lvl1pPr>
          </a:lstStyle>
          <a:p>
            <a:pPr>
              <a:defRPr/>
            </a:pPr>
            <a:r>
              <a:rPr lang="en-US"/>
              <a:t>Internal NASA Use Only  </a:t>
            </a:r>
          </a:p>
        </p:txBody>
      </p:sp>
      <p:sp>
        <p:nvSpPr>
          <p:cNvPr id="4" name="Slide Number Placeholder 5"/>
          <p:cNvSpPr>
            <a:spLocks noGrp="1"/>
          </p:cNvSpPr>
          <p:nvPr>
            <p:ph type="sldNum" sz="quarter" idx="12"/>
          </p:nvPr>
        </p:nvSpPr>
        <p:spPr/>
        <p:txBody>
          <a:bodyPr/>
          <a:lstStyle>
            <a:lvl1pPr>
              <a:defRPr/>
            </a:lvl1pPr>
          </a:lstStyle>
          <a:p>
            <a:fld id="{7F40B0CC-8384-4FF7-824E-BFF2E8A4F121}" type="slidenum">
              <a:rPr lang="en-US"/>
              <a:pPr/>
              <a:t>‹#›</a:t>
            </a:fld>
            <a:endParaRPr lang="en-US"/>
          </a:p>
        </p:txBody>
      </p:sp>
    </p:spTree>
    <p:extLst>
      <p:ext uri="{BB962C8B-B14F-4D97-AF65-F5344CB8AC3E}">
        <p14:creationId xmlns:p14="http://schemas.microsoft.com/office/powerpoint/2010/main" val="2619341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Rectangle 11"/>
          <p:cNvSpPr/>
          <p:nvPr userDrawn="1"/>
        </p:nvSpPr>
        <p:spPr>
          <a:xfrm>
            <a:off x="0" y="4"/>
            <a:ext cx="12192000" cy="59970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lIns="85401" tIns="42701" rIns="85401" bIns="42701" rtlCol="0" anchor="ctr"/>
          <a:lstStyle/>
          <a:p>
            <a:pPr algn="ctr"/>
            <a:endParaRPr lang="en-US" sz="1351"/>
          </a:p>
        </p:txBody>
      </p:sp>
      <p:sp>
        <p:nvSpPr>
          <p:cNvPr id="6" name="TextBox 5"/>
          <p:cNvSpPr txBox="1"/>
          <p:nvPr userDrawn="1"/>
        </p:nvSpPr>
        <p:spPr>
          <a:xfrm>
            <a:off x="5075257" y="301448"/>
            <a:ext cx="2023799" cy="357971"/>
          </a:xfrm>
          <a:prstGeom prst="rect">
            <a:avLst/>
          </a:prstGeom>
          <a:noFill/>
        </p:spPr>
        <p:txBody>
          <a:bodyPr wrap="none" lIns="61519" tIns="30760" rIns="61519" bIns="30760" rtlCol="0">
            <a:spAutoFit/>
          </a:bodyPr>
          <a:lstStyle/>
          <a:p>
            <a:pPr algn="ctr">
              <a:lnSpc>
                <a:spcPct val="80000"/>
              </a:lnSpc>
            </a:pPr>
            <a:r>
              <a:rPr lang="en-US" sz="2403" b="1">
                <a:solidFill>
                  <a:schemeClr val="bg1"/>
                </a:solidFill>
                <a:latin typeface="Arial"/>
                <a:cs typeface="Arial"/>
              </a:rPr>
              <a:t>ESD</a:t>
            </a:r>
            <a:r>
              <a:rPr lang="en-US" sz="2403" b="1" baseline="0">
                <a:solidFill>
                  <a:schemeClr val="bg1"/>
                </a:solidFill>
                <a:latin typeface="Arial"/>
                <a:cs typeface="Arial"/>
              </a:rPr>
              <a:t> PPBE24</a:t>
            </a:r>
            <a:endParaRPr lang="en-US" sz="1802">
              <a:solidFill>
                <a:schemeClr val="bg1"/>
              </a:solidFill>
              <a:latin typeface="Arial"/>
              <a:cs typeface="Arial"/>
            </a:endParaRPr>
          </a:p>
        </p:txBody>
      </p:sp>
      <p:graphicFrame>
        <p:nvGraphicFramePr>
          <p:cNvPr id="5" name="Table 4"/>
          <p:cNvGraphicFramePr>
            <a:graphicFrameLocks noGrp="1"/>
          </p:cNvGraphicFramePr>
          <p:nvPr userDrawn="1">
            <p:extLst>
              <p:ext uri="{D42A27DB-BD31-4B8C-83A1-F6EECF244321}">
                <p14:modId xmlns:p14="http://schemas.microsoft.com/office/powerpoint/2010/main" val="3486690199"/>
              </p:ext>
            </p:extLst>
          </p:nvPr>
        </p:nvGraphicFramePr>
        <p:xfrm>
          <a:off x="-4" y="611340"/>
          <a:ext cx="12192000" cy="6236032"/>
        </p:xfrm>
        <a:graphic>
          <a:graphicData uri="http://schemas.openxmlformats.org/drawingml/2006/table">
            <a:tbl>
              <a:tblPr firstRow="1" bandRow="1">
                <a:tableStyleId>{21E4AEA4-8DFA-4A89-87EB-49C32662AFE0}</a:tableStyleId>
              </a:tblPr>
              <a:tblGrid>
                <a:gridCol w="556245">
                  <a:extLst>
                    <a:ext uri="{9D8B030D-6E8A-4147-A177-3AD203B41FA5}">
                      <a16:colId xmlns:a16="http://schemas.microsoft.com/office/drawing/2014/main" val="20000"/>
                    </a:ext>
                  </a:extLst>
                </a:gridCol>
                <a:gridCol w="775717">
                  <a:extLst>
                    <a:ext uri="{9D8B030D-6E8A-4147-A177-3AD203B41FA5}">
                      <a16:colId xmlns:a16="http://schemas.microsoft.com/office/drawing/2014/main" val="20001"/>
                    </a:ext>
                  </a:extLst>
                </a:gridCol>
                <a:gridCol w="775717">
                  <a:extLst>
                    <a:ext uri="{9D8B030D-6E8A-4147-A177-3AD203B41FA5}">
                      <a16:colId xmlns:a16="http://schemas.microsoft.com/office/drawing/2014/main" val="20002"/>
                    </a:ext>
                  </a:extLst>
                </a:gridCol>
                <a:gridCol w="775717">
                  <a:extLst>
                    <a:ext uri="{9D8B030D-6E8A-4147-A177-3AD203B41FA5}">
                      <a16:colId xmlns:a16="http://schemas.microsoft.com/office/drawing/2014/main" val="20003"/>
                    </a:ext>
                  </a:extLst>
                </a:gridCol>
                <a:gridCol w="775717">
                  <a:extLst>
                    <a:ext uri="{9D8B030D-6E8A-4147-A177-3AD203B41FA5}">
                      <a16:colId xmlns:a16="http://schemas.microsoft.com/office/drawing/2014/main" val="20004"/>
                    </a:ext>
                  </a:extLst>
                </a:gridCol>
                <a:gridCol w="775717">
                  <a:extLst>
                    <a:ext uri="{9D8B030D-6E8A-4147-A177-3AD203B41FA5}">
                      <a16:colId xmlns:a16="http://schemas.microsoft.com/office/drawing/2014/main" val="20005"/>
                    </a:ext>
                  </a:extLst>
                </a:gridCol>
                <a:gridCol w="775717">
                  <a:extLst>
                    <a:ext uri="{9D8B030D-6E8A-4147-A177-3AD203B41FA5}">
                      <a16:colId xmlns:a16="http://schemas.microsoft.com/office/drawing/2014/main" val="20006"/>
                    </a:ext>
                  </a:extLst>
                </a:gridCol>
                <a:gridCol w="775717">
                  <a:extLst>
                    <a:ext uri="{9D8B030D-6E8A-4147-A177-3AD203B41FA5}">
                      <a16:colId xmlns:a16="http://schemas.microsoft.com/office/drawing/2014/main" val="20007"/>
                    </a:ext>
                  </a:extLst>
                </a:gridCol>
                <a:gridCol w="775717">
                  <a:extLst>
                    <a:ext uri="{9D8B030D-6E8A-4147-A177-3AD203B41FA5}">
                      <a16:colId xmlns:a16="http://schemas.microsoft.com/office/drawing/2014/main" val="20008"/>
                    </a:ext>
                  </a:extLst>
                </a:gridCol>
                <a:gridCol w="775717">
                  <a:extLst>
                    <a:ext uri="{9D8B030D-6E8A-4147-A177-3AD203B41FA5}">
                      <a16:colId xmlns:a16="http://schemas.microsoft.com/office/drawing/2014/main" val="20009"/>
                    </a:ext>
                  </a:extLst>
                </a:gridCol>
                <a:gridCol w="775717">
                  <a:extLst>
                    <a:ext uri="{9D8B030D-6E8A-4147-A177-3AD203B41FA5}">
                      <a16:colId xmlns:a16="http://schemas.microsoft.com/office/drawing/2014/main" val="20010"/>
                    </a:ext>
                  </a:extLst>
                </a:gridCol>
                <a:gridCol w="775717">
                  <a:extLst>
                    <a:ext uri="{9D8B030D-6E8A-4147-A177-3AD203B41FA5}">
                      <a16:colId xmlns:a16="http://schemas.microsoft.com/office/drawing/2014/main" val="20011"/>
                    </a:ext>
                  </a:extLst>
                </a:gridCol>
                <a:gridCol w="775717">
                  <a:extLst>
                    <a:ext uri="{9D8B030D-6E8A-4147-A177-3AD203B41FA5}">
                      <a16:colId xmlns:a16="http://schemas.microsoft.com/office/drawing/2014/main" val="20012"/>
                    </a:ext>
                  </a:extLst>
                </a:gridCol>
                <a:gridCol w="775717">
                  <a:extLst>
                    <a:ext uri="{9D8B030D-6E8A-4147-A177-3AD203B41FA5}">
                      <a16:colId xmlns:a16="http://schemas.microsoft.com/office/drawing/2014/main" val="20013"/>
                    </a:ext>
                  </a:extLst>
                </a:gridCol>
                <a:gridCol w="775717">
                  <a:extLst>
                    <a:ext uri="{9D8B030D-6E8A-4147-A177-3AD203B41FA5}">
                      <a16:colId xmlns:a16="http://schemas.microsoft.com/office/drawing/2014/main" val="20014"/>
                    </a:ext>
                  </a:extLst>
                </a:gridCol>
                <a:gridCol w="775717">
                  <a:extLst>
                    <a:ext uri="{9D8B030D-6E8A-4147-A177-3AD203B41FA5}">
                      <a16:colId xmlns:a16="http://schemas.microsoft.com/office/drawing/2014/main" val="20015"/>
                    </a:ext>
                  </a:extLst>
                </a:gridCol>
              </a:tblGrid>
              <a:tr h="322727">
                <a:tc rowSpan="2">
                  <a:txBody>
                    <a:bodyPr/>
                    <a:lstStyle/>
                    <a:p>
                      <a:endParaRPr lang="en-US" sz="200" b="1">
                        <a:latin typeface="Arial Narrow"/>
                        <a:cs typeface="Arial Narrow"/>
                      </a:endParaRPr>
                    </a:p>
                  </a:txBody>
                  <a:tcPr marL="121920" marR="121920" anchor="ctr">
                    <a:lnR w="38100" cap="flat" cmpd="sng" algn="ctr">
                      <a:solidFill>
                        <a:srgbClr val="000000"/>
                      </a:solidFill>
                      <a:prstDash val="solid"/>
                      <a:round/>
                      <a:headEnd type="none" w="med" len="med"/>
                      <a:tailEnd type="none" w="med" len="med"/>
                    </a:lnR>
                    <a:lnB w="28575" cap="flat" cmpd="sng" algn="ctr">
                      <a:solidFill>
                        <a:srgbClr val="000000"/>
                      </a:solidFill>
                      <a:prstDash val="solid"/>
                      <a:round/>
                      <a:headEnd type="none" w="med" len="med"/>
                      <a:tailEnd type="none" w="med" len="med"/>
                    </a:lnB>
                    <a:solidFill>
                      <a:schemeClr val="bg1"/>
                    </a:solidFill>
                  </a:tcPr>
                </a:tc>
                <a:tc>
                  <a:txBody>
                    <a:bodyPr/>
                    <a:lstStyle/>
                    <a:p>
                      <a:pPr algn="ctr"/>
                      <a:r>
                        <a:rPr lang="en-US" sz="1100" b="1">
                          <a:solidFill>
                            <a:srgbClr val="FFFFFF"/>
                          </a:solidFill>
                          <a:latin typeface="Arial Narrow"/>
                          <a:cs typeface="Arial Narrow"/>
                        </a:rPr>
                        <a:t>FY2021</a:t>
                      </a:r>
                    </a:p>
                  </a:txBody>
                  <a:tcPr marL="0" marR="0" marT="0" marB="0" anchor="ctr">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0504D"/>
                    </a:solidFill>
                  </a:tcPr>
                </a:tc>
                <a:tc gridSpan="12">
                  <a:txBody>
                    <a:bodyPr/>
                    <a:lstStyle/>
                    <a:p>
                      <a:pPr algn="ctr"/>
                      <a:r>
                        <a:rPr lang="en-US" sz="1100" b="1">
                          <a:solidFill>
                            <a:srgbClr val="FFFFFF"/>
                          </a:solidFill>
                          <a:latin typeface="Arial Narrow"/>
                          <a:cs typeface="Arial Narrow"/>
                        </a:rPr>
                        <a:t>FY2022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1"/>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gridSpan="2">
                  <a:txBody>
                    <a:bodyPr/>
                    <a:lstStyle/>
                    <a:p>
                      <a:pPr algn="ctr"/>
                      <a:r>
                        <a:rPr lang="en-US" sz="1100" b="1">
                          <a:solidFill>
                            <a:srgbClr val="FFFFFF"/>
                          </a:solidFill>
                          <a:latin typeface="Arial Narrow"/>
                          <a:cs typeface="Arial Narrow"/>
                        </a:rPr>
                        <a:t>FY2023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solidFill>
                  </a:tcPr>
                </a:tc>
                <a:tc hMerge="1">
                  <a:txBody>
                    <a:bodyPr/>
                    <a:lstStyle/>
                    <a:p>
                      <a:pPr algn="ctr"/>
                      <a:endParaRPr lang="en-US" sz="1500" b="1">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322727">
                <a:tc vMerge="1">
                  <a:txBody>
                    <a:bodyPr/>
                    <a:lstStyle/>
                    <a:p>
                      <a:endParaRPr lang="en-US"/>
                    </a:p>
                  </a:txBody>
                  <a:tcPr/>
                </a:tc>
                <a:tc>
                  <a:txBody>
                    <a:bodyPr/>
                    <a:lstStyle/>
                    <a:p>
                      <a:pPr algn="ctr"/>
                      <a:r>
                        <a:rPr lang="en-US" sz="1100" b="1">
                          <a:solidFill>
                            <a:srgbClr val="FFFFFF"/>
                          </a:solidFill>
                          <a:latin typeface="Arial Narrow"/>
                          <a:cs typeface="Arial Narrow"/>
                        </a:rPr>
                        <a:t>SEP</a:t>
                      </a:r>
                    </a:p>
                  </a:txBody>
                  <a:tcPr marL="0" marR="0" marT="0" marB="0" anchor="ctr">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OCT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NOV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US" sz="1100" b="1">
                          <a:solidFill>
                            <a:srgbClr val="FFFFFF"/>
                          </a:solidFill>
                          <a:latin typeface="Arial Narrow"/>
                          <a:cs typeface="Arial Narrow"/>
                        </a:rPr>
                        <a:t>DEC</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JAN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FEB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MAR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APR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MAY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JUN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JUL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AUG</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SEP</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OCT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a:r>
                        <a:rPr lang="en-US" sz="1100" b="1">
                          <a:solidFill>
                            <a:srgbClr val="FFFFFF"/>
                          </a:solidFill>
                          <a:latin typeface="Arial Narrow"/>
                          <a:cs typeface="Arial Narrow"/>
                        </a:rPr>
                        <a:t>NOV</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592595">
                <a:tc>
                  <a:txBody>
                    <a:bodyPr/>
                    <a:lstStyle/>
                    <a:p>
                      <a:pPr marL="0" marR="0" indent="0" algn="ctr" defTabSz="1137737" rtl="0" eaLnBrk="1" fontAlgn="auto" latinLnBrk="0" hangingPunct="1">
                        <a:lnSpc>
                          <a:spcPct val="100000"/>
                        </a:lnSpc>
                        <a:spcBef>
                          <a:spcPts val="0"/>
                        </a:spcBef>
                        <a:spcAft>
                          <a:spcPts val="600"/>
                        </a:spcAft>
                        <a:buClrTx/>
                        <a:buSzTx/>
                        <a:buFontTx/>
                        <a:buNone/>
                        <a:tabLst/>
                        <a:defRPr/>
                      </a:pPr>
                      <a:r>
                        <a:rPr lang="en-US" sz="1100" b="1">
                          <a:solidFill>
                            <a:srgbClr val="000000"/>
                          </a:solidFill>
                          <a:latin typeface="Arial Black"/>
                          <a:cs typeface="Arial Black"/>
                        </a:rPr>
                        <a:t>HEO/</a:t>
                      </a:r>
                    </a:p>
                    <a:p>
                      <a:pPr algn="ctr">
                        <a:spcAft>
                          <a:spcPts val="600"/>
                        </a:spcAft>
                      </a:pPr>
                      <a:r>
                        <a:rPr lang="en-US" sz="1100" b="1">
                          <a:solidFill>
                            <a:srgbClr val="000000"/>
                          </a:solidFill>
                          <a:latin typeface="Arial Black"/>
                          <a:cs typeface="Arial Black"/>
                        </a:rPr>
                        <a:t>Agen.</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extLst>
                  <a:ext uri="{0D108BD9-81ED-4DB2-BD59-A6C34878D82A}">
                    <a16:rowId xmlns:a16="http://schemas.microsoft.com/office/drawing/2014/main" val="10002"/>
                  </a:ext>
                </a:extLst>
              </a:tr>
              <a:tr h="1029773">
                <a:tc>
                  <a:txBody>
                    <a:bodyPr/>
                    <a:lstStyle/>
                    <a:p>
                      <a:pPr algn="ctr">
                        <a:spcAft>
                          <a:spcPts val="600"/>
                        </a:spcAft>
                      </a:pPr>
                      <a:r>
                        <a:rPr lang="en-US" sz="1100" b="1">
                          <a:solidFill>
                            <a:srgbClr val="000000"/>
                          </a:solidFill>
                          <a:latin typeface="Arial Black"/>
                          <a:cs typeface="Arial Black"/>
                        </a:rPr>
                        <a:t>Other Major</a:t>
                      </a:r>
                      <a:r>
                        <a:rPr lang="en-US" sz="1100" b="1" baseline="0">
                          <a:solidFill>
                            <a:srgbClr val="000000"/>
                          </a:solidFill>
                          <a:latin typeface="Arial Black"/>
                          <a:cs typeface="Arial Black"/>
                        </a:rPr>
                        <a:t> Enter. Act.</a:t>
                      </a:r>
                      <a:endParaRPr lang="en-US" sz="1100" b="1">
                        <a:solidFill>
                          <a:srgbClr val="000000"/>
                        </a:solidFill>
                        <a:latin typeface="Arial Black"/>
                        <a:cs typeface="Arial Black"/>
                      </a:endParaRP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extLst>
                  <a:ext uri="{0D108BD9-81ED-4DB2-BD59-A6C34878D82A}">
                    <a16:rowId xmlns:a16="http://schemas.microsoft.com/office/drawing/2014/main" val="10003"/>
                  </a:ext>
                </a:extLst>
              </a:tr>
              <a:tr h="1166106">
                <a:tc>
                  <a:txBody>
                    <a:bodyPr/>
                    <a:lstStyle/>
                    <a:p>
                      <a:pPr marL="0" indent="0" algn="ctr" defTabSz="914400" rtl="0" eaLnBrk="1" latinLnBrk="0" hangingPunct="1">
                        <a:spcAft>
                          <a:spcPts val="600"/>
                        </a:spcAft>
                      </a:pPr>
                      <a:r>
                        <a:rPr lang="en-US" sz="1100" b="1" kern="1200">
                          <a:solidFill>
                            <a:srgbClr val="000000"/>
                          </a:solidFill>
                          <a:latin typeface="Arial Black"/>
                          <a:ea typeface="+mn-ea"/>
                          <a:cs typeface="Arial Black"/>
                        </a:rPr>
                        <a:t>ESD </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extLst>
                  <a:ext uri="{0D108BD9-81ED-4DB2-BD59-A6C34878D82A}">
                    <a16:rowId xmlns:a16="http://schemas.microsoft.com/office/drawing/2014/main" val="10004"/>
                  </a:ext>
                </a:extLst>
              </a:tr>
              <a:tr h="1204905">
                <a:tc>
                  <a:txBody>
                    <a:bodyPr/>
                    <a:lstStyle/>
                    <a:p>
                      <a:pPr marL="0" algn="ctr" defTabSz="914400" rtl="0" eaLnBrk="1" latinLnBrk="0" hangingPunct="1">
                        <a:spcAft>
                          <a:spcPts val="600"/>
                        </a:spcAft>
                      </a:pPr>
                      <a:r>
                        <a:rPr lang="en-US" sz="1100" b="1" kern="1200">
                          <a:solidFill>
                            <a:srgbClr val="000000"/>
                          </a:solidFill>
                          <a:latin typeface="Arial Black"/>
                          <a:ea typeface="+mn-ea"/>
                          <a:cs typeface="Arial Black"/>
                        </a:rPr>
                        <a:t>ESI </a:t>
                      </a:r>
                    </a:p>
                    <a:p>
                      <a:pPr marL="0" algn="ctr" defTabSz="914400" rtl="0" eaLnBrk="1" latinLnBrk="0" hangingPunct="1">
                        <a:spcAft>
                          <a:spcPts val="600"/>
                        </a:spcAft>
                      </a:pPr>
                      <a:r>
                        <a:rPr lang="en-US" sz="800" b="1" kern="1200">
                          <a:solidFill>
                            <a:srgbClr val="000000"/>
                          </a:solidFill>
                          <a:latin typeface="Arial Black"/>
                          <a:ea typeface="+mn-ea"/>
                          <a:cs typeface="Arial Black"/>
                        </a:rPr>
                        <a:t>(CSI/ESD SMA/PSI)</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extLst>
                  <a:ext uri="{0D108BD9-81ED-4DB2-BD59-A6C34878D82A}">
                    <a16:rowId xmlns:a16="http://schemas.microsoft.com/office/drawing/2014/main" val="10005"/>
                  </a:ext>
                </a:extLst>
              </a:tr>
              <a:tr h="1597199">
                <a:tc>
                  <a:txBody>
                    <a:bodyPr/>
                    <a:lstStyle/>
                    <a:p>
                      <a:pPr algn="ctr">
                        <a:spcAft>
                          <a:spcPts val="600"/>
                        </a:spcAft>
                      </a:pPr>
                      <a:r>
                        <a:rPr lang="en-US" sz="1100" b="1">
                          <a:solidFill>
                            <a:srgbClr val="000000"/>
                          </a:solidFill>
                          <a:latin typeface="Arial Black"/>
                          <a:cs typeface="Arial Black"/>
                        </a:rPr>
                        <a:t>Programs</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extLst>
                  <a:ext uri="{0D108BD9-81ED-4DB2-BD59-A6C34878D82A}">
                    <a16:rowId xmlns:a16="http://schemas.microsoft.com/office/drawing/2014/main" val="10006"/>
                  </a:ext>
                </a:extLst>
              </a:tr>
            </a:tbl>
          </a:graphicData>
        </a:graphic>
      </p:graphicFrame>
      <p:pic>
        <p:nvPicPr>
          <p:cNvPr id="15" name="Picture 12" descr="meatball best"/>
          <p:cNvPicPr>
            <a:picLocks noChangeAspect="1" noChangeArrowheads="1"/>
          </p:cNvPicPr>
          <p:nvPr userDrawn="1"/>
        </p:nvPicPr>
        <p:blipFill>
          <a:blip r:embed="rId2" cstate="print"/>
          <a:srcRect/>
          <a:stretch>
            <a:fillRect/>
          </a:stretch>
        </p:blipFill>
        <p:spPr bwMode="auto">
          <a:xfrm>
            <a:off x="11458943" y="13514"/>
            <a:ext cx="734060" cy="579692"/>
          </a:xfrm>
          <a:prstGeom prst="rect">
            <a:avLst/>
          </a:prstGeom>
          <a:noFill/>
          <a:ln w="9525">
            <a:noFill/>
            <a:miter lim="800000"/>
            <a:headEnd/>
            <a:tailEnd/>
          </a:ln>
        </p:spPr>
      </p:pic>
    </p:spTree>
    <p:extLst>
      <p:ext uri="{BB962C8B-B14F-4D97-AF65-F5344CB8AC3E}">
        <p14:creationId xmlns:p14="http://schemas.microsoft.com/office/powerpoint/2010/main" val="4283755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Title Slide">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a:xfrm>
            <a:off x="369657" y="35330"/>
            <a:ext cx="10544089" cy="992895"/>
          </a:xfrm>
          <a:prstGeom prst="rect">
            <a:avLst/>
          </a:prstGeom>
        </p:spPr>
        <p:txBody>
          <a:bodyPr anchor="ctr"/>
          <a:lstStyle>
            <a:lvl1pPr algn="l">
              <a:defRPr sz="2800" b="1">
                <a:latin typeface="Arial Narrow" panose="020B0606020202030204" pitchFamily="34" charset="0"/>
              </a:defRPr>
            </a:lvl1pPr>
          </a:lstStyle>
          <a:p>
            <a:r>
              <a:rPr lang="en-US"/>
              <a:t>Click to edit Master title style</a:t>
            </a:r>
          </a:p>
        </p:txBody>
      </p:sp>
      <p:sp>
        <p:nvSpPr>
          <p:cNvPr id="3" name="Content Placeholder 2"/>
          <p:cNvSpPr>
            <a:spLocks noGrp="1"/>
          </p:cNvSpPr>
          <p:nvPr>
            <p:ph sz="quarter" idx="10"/>
          </p:nvPr>
        </p:nvSpPr>
        <p:spPr>
          <a:xfrm>
            <a:off x="370417" y="1254816"/>
            <a:ext cx="11673416" cy="5319023"/>
          </a:xfrm>
          <a:prstGeom prst="rect">
            <a:avLst/>
          </a:prstGeom>
        </p:spPr>
        <p:txBody>
          <a:bodyPr/>
          <a:lstStyle>
            <a:lvl1pPr>
              <a:defRPr sz="2800" b="1">
                <a:latin typeface="Arial Narrow" charset="0"/>
                <a:ea typeface="Arial Narrow" charset="0"/>
                <a:cs typeface="Arial Narrow" charset="0"/>
              </a:defRPr>
            </a:lvl1pPr>
            <a:lvl2pPr>
              <a:defRPr sz="2400">
                <a:latin typeface="Arial Narrow" charset="0"/>
                <a:ea typeface="Arial Narrow" charset="0"/>
                <a:cs typeface="Arial Narrow" charset="0"/>
              </a:defRPr>
            </a:lvl2pPr>
            <a:lvl3pPr>
              <a:defRPr>
                <a:latin typeface="Arial Narrow" charset="0"/>
                <a:ea typeface="Arial Narrow" charset="0"/>
                <a:cs typeface="Arial Narrow" charset="0"/>
              </a:defRPr>
            </a:lvl3pPr>
            <a:lvl4pPr>
              <a:defRPr>
                <a:latin typeface="Arial Narrow" charset="0"/>
                <a:ea typeface="Arial Narrow" charset="0"/>
                <a:cs typeface="Arial Narrow" charset="0"/>
              </a:defRPr>
            </a:lvl4pPr>
            <a:lvl5pPr>
              <a:defRPr>
                <a:latin typeface="Arial Narrow" charset="0"/>
                <a:ea typeface="Arial Narrow" charset="0"/>
                <a:cs typeface="Arial Narrow"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4"/>
          <p:cNvSpPr>
            <a:spLocks noGrp="1"/>
          </p:cNvSpPr>
          <p:nvPr>
            <p:ph type="dt" sz="half" idx="14"/>
          </p:nvPr>
        </p:nvSpPr>
        <p:spPr>
          <a:xfrm>
            <a:off x="0" y="6612814"/>
            <a:ext cx="2844800" cy="366182"/>
          </a:xfrm>
          <a:prstGeom prst="rect">
            <a:avLst/>
          </a:prstGeom>
        </p:spPr>
        <p:txBody>
          <a:bodyPr/>
          <a:lstStyle>
            <a:lvl1pPr marL="0" marR="0" indent="0" algn="l" defTabSz="456827" rtl="0" eaLnBrk="1" fontAlgn="auto" latinLnBrk="0" hangingPunct="1">
              <a:lnSpc>
                <a:spcPct val="100000"/>
              </a:lnSpc>
              <a:spcBef>
                <a:spcPts val="0"/>
              </a:spcBef>
              <a:spcAft>
                <a:spcPts val="0"/>
              </a:spcAft>
              <a:buClrTx/>
              <a:buSzTx/>
              <a:buFontTx/>
              <a:buNone/>
              <a:tabLst/>
              <a:defRPr sz="1000">
                <a:solidFill>
                  <a:srgbClr val="5A5B5D"/>
                </a:solidFill>
                <a:latin typeface="Arial Narrow" charset="0"/>
                <a:ea typeface="Arial Narrow" charset="0"/>
                <a:cs typeface="Arial Narrow" charset="0"/>
              </a:defRPr>
            </a:lvl1pPr>
          </a:lstStyle>
          <a:p>
            <a:r>
              <a:rPr lang="en-US"/>
              <a:t>September 2023</a:t>
            </a:r>
          </a:p>
        </p:txBody>
      </p:sp>
      <p:sp>
        <p:nvSpPr>
          <p:cNvPr id="9" name="Slide Number Placeholder 21"/>
          <p:cNvSpPr>
            <a:spLocks noGrp="1"/>
          </p:cNvSpPr>
          <p:nvPr>
            <p:ph type="sldNum" sz="quarter" idx="15"/>
          </p:nvPr>
        </p:nvSpPr>
        <p:spPr>
          <a:xfrm>
            <a:off x="10774624" y="6612814"/>
            <a:ext cx="1417385" cy="366182"/>
          </a:xfrm>
          <a:prstGeom prst="rect">
            <a:avLst/>
          </a:prstGeom>
        </p:spPr>
        <p:txBody>
          <a:bodyPr/>
          <a:lstStyle>
            <a:lvl1pPr algn="r">
              <a:defRPr sz="1000">
                <a:solidFill>
                  <a:srgbClr val="5A5B5D"/>
                </a:solidFill>
                <a:latin typeface="Arial Narrow" charset="0"/>
                <a:ea typeface="Arial Narrow" charset="0"/>
                <a:cs typeface="Arial Narrow" charset="0"/>
              </a:defRPr>
            </a:lvl1pPr>
          </a:lstStyle>
          <a:p>
            <a:fld id="{DF07178A-A57D-C748-BC79-22073AD067EC}" type="slidenum">
              <a:rPr lang="en-US" smtClean="0"/>
              <a:pPr/>
              <a:t>‹#›</a:t>
            </a:fld>
            <a:endParaRPr lang="en-US"/>
          </a:p>
        </p:txBody>
      </p:sp>
      <p:sp>
        <p:nvSpPr>
          <p:cNvPr id="16" name="Footer Placeholder 36"/>
          <p:cNvSpPr>
            <a:spLocks noGrp="1"/>
          </p:cNvSpPr>
          <p:nvPr>
            <p:ph type="ftr" sz="quarter" idx="16"/>
          </p:nvPr>
        </p:nvSpPr>
        <p:spPr>
          <a:xfrm>
            <a:off x="4165600" y="6612814"/>
            <a:ext cx="3860800" cy="366182"/>
          </a:xfrm>
          <a:prstGeom prst="rect">
            <a:avLst/>
          </a:prstGeom>
        </p:spPr>
        <p:txBody>
          <a:bodyPr/>
          <a:lstStyle>
            <a:lvl1pPr algn="ctr">
              <a:defRPr sz="1000" b="1">
                <a:solidFill>
                  <a:srgbClr val="F0592A"/>
                </a:solidFill>
                <a:latin typeface="Arial Narrow" charset="0"/>
                <a:ea typeface="Arial Narrow" charset="0"/>
                <a:cs typeface="Arial Narrow" charset="0"/>
              </a:defRPr>
            </a:lvl1pPr>
          </a:lstStyle>
          <a:p>
            <a:r>
              <a:rPr lang="en-US"/>
              <a:t>Internal NASA Use Only  </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6116" y="227121"/>
            <a:ext cx="914400" cy="914400"/>
          </a:xfrm>
          <a:prstGeom prst="rect">
            <a:avLst/>
          </a:prstGeom>
        </p:spPr>
      </p:pic>
    </p:spTree>
    <p:extLst>
      <p:ext uri="{BB962C8B-B14F-4D97-AF65-F5344CB8AC3E}">
        <p14:creationId xmlns:p14="http://schemas.microsoft.com/office/powerpoint/2010/main" val="302264125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Wide_Title Only">
    <p:spTree>
      <p:nvGrpSpPr>
        <p:cNvPr id="1" name=""/>
        <p:cNvGrpSpPr/>
        <p:nvPr/>
      </p:nvGrpSpPr>
      <p:grpSpPr>
        <a:xfrm>
          <a:off x="0" y="0"/>
          <a:ext cx="0" cy="0"/>
          <a:chOff x="0" y="0"/>
          <a:chExt cx="0" cy="0"/>
        </a:xfrm>
      </p:grpSpPr>
      <p:sp>
        <p:nvSpPr>
          <p:cNvPr id="19" name="Rectangle 18"/>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r>
              <a:rPr lang="en-US"/>
              <a:t>September 2023</a:t>
            </a:r>
          </a:p>
        </p:txBody>
      </p:sp>
      <p:sp>
        <p:nvSpPr>
          <p:cNvPr id="21"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r>
              <a:rPr lang="en-US"/>
              <a:t>Internal NASA Use Only  </a:t>
            </a:r>
          </a:p>
        </p:txBody>
      </p:sp>
      <p:sp>
        <p:nvSpPr>
          <p:cNvPr id="22"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pPr/>
              <a:t>‹#›</a:t>
            </a:fld>
            <a:endParaRPr lang="en-US"/>
          </a:p>
        </p:txBody>
      </p:sp>
      <p:sp>
        <p:nvSpPr>
          <p:cNvPr id="25"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p>
        </p:txBody>
      </p:sp>
      <p:pic>
        <p:nvPicPr>
          <p:cNvPr id="8" name="Picture 7">
            <a:extLst>
              <a:ext uri="{FF2B5EF4-FFF2-40B4-BE49-F238E27FC236}">
                <a16:creationId xmlns:a16="http://schemas.microsoft.com/office/drawing/2014/main" id="{E03967CE-803F-4E45-A7EB-7E0CCEAD3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1158151" y="19226"/>
            <a:ext cx="729049" cy="950208"/>
          </a:xfrm>
          <a:prstGeom prst="rect">
            <a:avLst/>
          </a:prstGeom>
        </p:spPr>
      </p:pic>
    </p:spTree>
    <p:extLst>
      <p:ext uri="{BB962C8B-B14F-4D97-AF65-F5344CB8AC3E}">
        <p14:creationId xmlns:p14="http://schemas.microsoft.com/office/powerpoint/2010/main" val="2769206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66EB9E-057E-460F-A2D6-490DDD237C86}"/>
              </a:ext>
            </a:extLst>
          </p:cNvPr>
          <p:cNvSpPr>
            <a:spLocks noGrp="1"/>
          </p:cNvSpPr>
          <p:nvPr>
            <p:ph type="ftr" sz="quarter" idx="3"/>
          </p:nvPr>
        </p:nvSpPr>
        <p:spPr>
          <a:xfrm>
            <a:off x="3508514" y="6376228"/>
            <a:ext cx="4886738" cy="365125"/>
          </a:xfrm>
          <a:prstGeom prst="rect">
            <a:avLst/>
          </a:prstGeom>
        </p:spPr>
        <p:txBody>
          <a:bodyPr vert="horz" lIns="91440" tIns="45720" rIns="91440" bIns="45720" rtlCol="0" anchor="ctr"/>
          <a:lstStyle>
            <a:lvl1pPr algn="ctr">
              <a:defRPr sz="1200" b="1">
                <a:solidFill>
                  <a:schemeClr val="bg2">
                    <a:lumMod val="25000"/>
                  </a:schemeClr>
                </a:solidFill>
                <a:latin typeface="Arial" panose="020B0604020202020204" pitchFamily="34" charset="0"/>
                <a:cs typeface="Arial" panose="020B0604020202020204" pitchFamily="34" charset="0"/>
              </a:defRPr>
            </a:lvl1pPr>
          </a:lstStyle>
          <a:p>
            <a:r>
              <a:rPr lang="en-US"/>
              <a:t>Internal NASA Use Only  </a:t>
            </a:r>
          </a:p>
        </p:txBody>
      </p:sp>
      <p:sp>
        <p:nvSpPr>
          <p:cNvPr id="5" name="Slide Number Placeholder 5">
            <a:extLst>
              <a:ext uri="{FF2B5EF4-FFF2-40B4-BE49-F238E27FC236}">
                <a16:creationId xmlns:a16="http://schemas.microsoft.com/office/drawing/2014/main" id="{997D0A0F-8C7F-43E7-ACB1-C3A053F5AE1E}"/>
              </a:ext>
            </a:extLst>
          </p:cNvPr>
          <p:cNvSpPr>
            <a:spLocks noGrp="1"/>
          </p:cNvSpPr>
          <p:nvPr>
            <p:ph type="sldNum" sz="quarter" idx="4"/>
          </p:nvPr>
        </p:nvSpPr>
        <p:spPr>
          <a:xfrm>
            <a:off x="11594545" y="6381473"/>
            <a:ext cx="597455" cy="365125"/>
          </a:xfrm>
        </p:spPr>
        <p:txBody>
          <a:bodyPr/>
          <a:lstStyle>
            <a:lvl1pPr>
              <a:defRPr sz="1200" b="1">
                <a:solidFill>
                  <a:schemeClr val="bg2">
                    <a:lumMod val="25000"/>
                  </a:schemeClr>
                </a:solidFill>
                <a:latin typeface="Arial" panose="020B0604020202020204" pitchFamily="34" charset="0"/>
                <a:cs typeface="Arial" panose="020B0604020202020204" pitchFamily="34" charset="0"/>
              </a:defRPr>
            </a:lvl1pPr>
          </a:lstStyle>
          <a:p>
            <a:fld id="{630FC62E-39D3-4DAD-A8AA-7118F9A912D5}" type="slidenum">
              <a:rPr lang="en-US" smtClean="0"/>
              <a:pPr/>
              <a:t>‹#›</a:t>
            </a:fld>
            <a:endParaRPr lang="en-US"/>
          </a:p>
        </p:txBody>
      </p:sp>
    </p:spTree>
    <p:extLst>
      <p:ext uri="{BB962C8B-B14F-4D97-AF65-F5344CB8AC3E}">
        <p14:creationId xmlns:p14="http://schemas.microsoft.com/office/powerpoint/2010/main" val="3246256992"/>
      </p:ext>
    </p:extLst>
  </p:cSld>
  <p:clrMap bg1="lt1" tx1="dk1" bg2="lt2" tx2="dk2" accent1="accent1" accent2="accent2" accent3="accent3" accent4="accent4" accent5="accent5" accent6="accent6" hlink="hlink" folHlink="folHlink"/>
  <p:sldLayoutIdLst>
    <p:sldLayoutId id="2147483675" r:id="rId1"/>
    <p:sldLayoutId id="2147483745" r:id="rId2"/>
    <p:sldLayoutId id="2147483768" r:id="rId3"/>
    <p:sldLayoutId id="2147483769" r:id="rId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userDrawn="1">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September 2023</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Internal NASA Use Only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71C317-A707-4190-81B9-BE8CF775CC85}" type="slidenum">
              <a:rPr lang="en-US" smtClean="0"/>
              <a:t>‹#›</a:t>
            </a:fld>
            <a:endParaRPr lang="en-US"/>
          </a:p>
        </p:txBody>
      </p:sp>
    </p:spTree>
    <p:extLst>
      <p:ext uri="{BB962C8B-B14F-4D97-AF65-F5344CB8AC3E}">
        <p14:creationId xmlns:p14="http://schemas.microsoft.com/office/powerpoint/2010/main" val="184207691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3" r:id="rId15"/>
    <p:sldLayoutId id="2147483764" r:id="rId16"/>
    <p:sldLayoutId id="2147483765" r:id="rId17"/>
    <p:sldLayoutId id="2147483766" r:id="rId18"/>
    <p:sldLayoutId id="2147483767" r:id="rId1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8354C2-8362-4517-AAF5-1A8F7B212C2B}"/>
              </a:ext>
            </a:extLst>
          </p:cNvPr>
          <p:cNvSpPr>
            <a:spLocks noGrp="1"/>
          </p:cNvSpPr>
          <p:nvPr>
            <p:ph type="body" sz="quarter" idx="4294967295"/>
          </p:nvPr>
        </p:nvSpPr>
        <p:spPr>
          <a:xfrm>
            <a:off x="513696" y="5512989"/>
            <a:ext cx="5999250" cy="1044829"/>
          </a:xfrm>
          <a:prstGeom prst="rect">
            <a:avLst/>
          </a:prstGeom>
        </p:spPr>
        <p:txBody>
          <a:bodyPr/>
          <a:lstStyle/>
          <a:p>
            <a:r>
              <a:rPr lang="en-US"/>
              <a:t>Presenter Name</a:t>
            </a:r>
          </a:p>
          <a:p>
            <a:r>
              <a:rPr lang="en-US"/>
              <a:t>Organization</a:t>
            </a:r>
          </a:p>
        </p:txBody>
      </p:sp>
      <p:sp>
        <p:nvSpPr>
          <p:cNvPr id="5" name="Text Placeholder 2">
            <a:extLst>
              <a:ext uri="{FF2B5EF4-FFF2-40B4-BE49-F238E27FC236}">
                <a16:creationId xmlns:a16="http://schemas.microsoft.com/office/drawing/2014/main" id="{6B375024-0C5E-2B00-3C03-D6535181F0BC}"/>
              </a:ext>
            </a:extLst>
          </p:cNvPr>
          <p:cNvSpPr>
            <a:spLocks noGrp="1"/>
          </p:cNvSpPr>
          <p:nvPr>
            <p:ph type="body" sz="quarter" idx="12"/>
          </p:nvPr>
        </p:nvSpPr>
        <p:spPr>
          <a:xfrm>
            <a:off x="7498080" y="2900016"/>
            <a:ext cx="4373217" cy="1505007"/>
          </a:xfrm>
        </p:spPr>
        <p:txBody>
          <a:bodyPr>
            <a:normAutofit fontScale="92500" lnSpcReduction="10000"/>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0" marR="0" lvl="0" indent="0" algn="r" defTabSz="914400" rtl="0" eaLnBrk="1" fontAlgn="auto" latinLnBrk="0" hangingPunct="1">
              <a:lnSpc>
                <a:spcPct val="100000"/>
              </a:lnSpc>
              <a:spcBef>
                <a:spcPts val="0"/>
              </a:spcBef>
              <a:spcAft>
                <a:spcPts val="600"/>
              </a:spcAft>
              <a:buClrTx/>
              <a:buSzTx/>
              <a:buFontTx/>
              <a:buNone/>
              <a:tabLst/>
              <a:defRPr/>
            </a:pPr>
            <a:r>
              <a:rPr lang="en-US" sz="2600" dirty="0">
                <a:solidFill>
                  <a:schemeClr val="accent1"/>
                </a:solidFill>
                <a:latin typeface="arial" panose="020B0604020202020204" pitchFamily="34" charset="0"/>
              </a:rPr>
              <a:t>SRA Process Improvement Overview &amp; Update</a:t>
            </a:r>
          </a:p>
          <a:p>
            <a:pPr marL="0" indent="0" algn="r">
              <a:spcBef>
                <a:spcPts val="0"/>
              </a:spcBef>
              <a:spcAft>
                <a:spcPts val="600"/>
              </a:spcAft>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August 25, 2026</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22F9A4F9-542B-2F5D-445F-C13A7C96562A}"/>
              </a:ext>
            </a:extLst>
          </p:cNvPr>
          <p:cNvSpPr txBox="1"/>
          <p:nvPr/>
        </p:nvSpPr>
        <p:spPr>
          <a:xfrm>
            <a:off x="5572125" y="3071812"/>
            <a:ext cx="1047750" cy="714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Text Placeholder 2">
            <a:extLst>
              <a:ext uri="{FF2B5EF4-FFF2-40B4-BE49-F238E27FC236}">
                <a16:creationId xmlns:a16="http://schemas.microsoft.com/office/drawing/2014/main" id="{B14236CE-A7F9-5A02-625A-E41292748E5F}"/>
              </a:ext>
            </a:extLst>
          </p:cNvPr>
          <p:cNvSpPr txBox="1">
            <a:spLocks/>
          </p:cNvSpPr>
          <p:nvPr/>
        </p:nvSpPr>
        <p:spPr>
          <a:xfrm>
            <a:off x="9412357" y="5282899"/>
            <a:ext cx="2531827" cy="15050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spcAft>
                <a:spcPts val="600"/>
              </a:spcAft>
              <a:buFontTx/>
              <a:buNone/>
              <a:defRPr/>
            </a:pPr>
            <a:endParaRPr lang="en-US" sz="2000" dirty="0">
              <a:solidFill>
                <a:schemeClr val="accent2"/>
              </a:solidFill>
              <a:latin typeface="arial" panose="020B0604020202020204" pitchFamily="34" charset="0"/>
            </a:endParaRPr>
          </a:p>
          <a:p>
            <a:pPr marL="0" indent="0" algn="r">
              <a:lnSpc>
                <a:spcPct val="100000"/>
              </a:lnSpc>
              <a:spcBef>
                <a:spcPts val="0"/>
              </a:spcBef>
              <a:spcAft>
                <a:spcPts val="600"/>
              </a:spcAft>
              <a:buFontTx/>
              <a:buNone/>
              <a:defRPr/>
            </a:pPr>
            <a:r>
              <a:rPr lang="en-US" sz="2600" dirty="0">
                <a:solidFill>
                  <a:schemeClr val="accent1"/>
                </a:solidFill>
                <a:latin typeface="arial" panose="020B0604020202020204" pitchFamily="34" charset="0"/>
              </a:rPr>
              <a:t>Developed by</a:t>
            </a:r>
          </a:p>
          <a:p>
            <a:pPr marL="0" indent="0" algn="r">
              <a:spcBef>
                <a:spcPts val="0"/>
              </a:spcBef>
              <a:spcAft>
                <a:spcPts val="600"/>
              </a:spcAft>
              <a:buFont typeface="Arial" panose="020B0604020202020204" pitchFamily="34" charset="0"/>
              <a:buNone/>
              <a:defRPr/>
            </a:pPr>
            <a:r>
              <a:rPr lang="en-US" sz="2000" dirty="0">
                <a:solidFill>
                  <a:prstClr val="white"/>
                </a:solidFill>
                <a:latin typeface="arial" panose="020B0604020202020204" pitchFamily="34" charset="0"/>
              </a:rPr>
              <a:t>Booz Allen Hamilton</a:t>
            </a:r>
          </a:p>
          <a:p>
            <a:pPr marL="0" indent="0" algn="r">
              <a:lnSpc>
                <a:spcPct val="100000"/>
              </a:lnSpc>
              <a:spcBef>
                <a:spcPts val="0"/>
              </a:spcBef>
              <a:spcAft>
                <a:spcPts val="600"/>
              </a:spcAft>
              <a:buFontTx/>
              <a:buNone/>
              <a:defRPr/>
            </a:pPr>
            <a:endParaRPr lang="en-US" sz="2000" dirty="0">
              <a:solidFill>
                <a:prstClr val="white"/>
              </a:solidFill>
              <a:latin typeface="arial" panose="020B0604020202020204" pitchFamily="34" charset="0"/>
            </a:endParaRPr>
          </a:p>
        </p:txBody>
      </p:sp>
    </p:spTree>
    <p:extLst>
      <p:ext uri="{BB962C8B-B14F-4D97-AF65-F5344CB8AC3E}">
        <p14:creationId xmlns:p14="http://schemas.microsoft.com/office/powerpoint/2010/main" val="886488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9B87-4EC2-CC00-35CC-C99D95EF387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3180634-CE94-2BD9-116E-0345329F0747}"/>
              </a:ext>
            </a:extLst>
          </p:cNvPr>
          <p:cNvSpPr>
            <a:spLocks noGrp="1"/>
          </p:cNvSpPr>
          <p:nvPr>
            <p:ph sz="quarter" idx="10"/>
          </p:nvPr>
        </p:nvSpPr>
        <p:spPr/>
        <p:txBody>
          <a:bodyPr/>
          <a:lstStyle/>
          <a:p>
            <a:r>
              <a:rPr lang="en-US" dirty="0"/>
              <a:t>Introduction</a:t>
            </a:r>
          </a:p>
          <a:p>
            <a:r>
              <a:rPr lang="en-US" dirty="0"/>
              <a:t>SRA Process Map</a:t>
            </a:r>
          </a:p>
          <a:p>
            <a:r>
              <a:rPr lang="en-US" dirty="0"/>
              <a:t>The Challenge</a:t>
            </a:r>
          </a:p>
          <a:p>
            <a:r>
              <a:rPr lang="en-US" dirty="0"/>
              <a:t>Experiment: SRA In Ten Days</a:t>
            </a:r>
          </a:p>
          <a:p>
            <a:r>
              <a:rPr lang="en-US" dirty="0"/>
              <a:t>Results &amp; Observations: SRA In Ten Days</a:t>
            </a:r>
          </a:p>
          <a:p>
            <a:r>
              <a:rPr lang="en-US" dirty="0"/>
              <a:t>Future Efforts</a:t>
            </a:r>
          </a:p>
        </p:txBody>
      </p:sp>
      <p:sp>
        <p:nvSpPr>
          <p:cNvPr id="2" name="Title 1">
            <a:extLst>
              <a:ext uri="{FF2B5EF4-FFF2-40B4-BE49-F238E27FC236}">
                <a16:creationId xmlns:a16="http://schemas.microsoft.com/office/drawing/2014/main" id="{D30DBC64-8244-3FD2-3D13-6D8B7EC14A10}"/>
              </a:ext>
            </a:extLst>
          </p:cNvPr>
          <p:cNvSpPr>
            <a:spLocks noGrp="1"/>
          </p:cNvSpPr>
          <p:nvPr>
            <p:ph type="title"/>
          </p:nvPr>
        </p:nvSpPr>
        <p:spPr/>
        <p:txBody>
          <a:bodyPr/>
          <a:lstStyle/>
          <a:p>
            <a:r>
              <a:rPr lang="en-US"/>
              <a:t>Agenda</a:t>
            </a:r>
          </a:p>
        </p:txBody>
      </p:sp>
      <p:sp>
        <p:nvSpPr>
          <p:cNvPr id="3" name="Date Placeholder 2">
            <a:extLst>
              <a:ext uri="{FF2B5EF4-FFF2-40B4-BE49-F238E27FC236}">
                <a16:creationId xmlns:a16="http://schemas.microsoft.com/office/drawing/2014/main" id="{EE04D604-2320-1F07-CDF7-9B9D101DD810}"/>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F819781F-21F8-5494-D6D7-7B24ABE4BAAE}"/>
              </a:ext>
            </a:extLst>
          </p:cNvPr>
          <p:cNvSpPr>
            <a:spLocks noGrp="1"/>
          </p:cNvSpPr>
          <p:nvPr>
            <p:ph type="sldNum" sz="quarter" idx="4"/>
          </p:nvPr>
        </p:nvSpPr>
        <p:spPr/>
        <p:txBody>
          <a:bodyPr/>
          <a:lstStyle/>
          <a:p>
            <a:fld id="{E08146AE-D219-524C-9522-562B071B0D7E}" type="slidenum">
              <a:rPr lang="en-US" smtClean="0"/>
              <a:pPr/>
              <a:t>2</a:t>
            </a:fld>
            <a:endParaRPr lang="en-US"/>
          </a:p>
        </p:txBody>
      </p:sp>
      <p:sp>
        <p:nvSpPr>
          <p:cNvPr id="42" name="Rectangle 8">
            <a:extLst>
              <a:ext uri="{FF2B5EF4-FFF2-40B4-BE49-F238E27FC236}">
                <a16:creationId xmlns:a16="http://schemas.microsoft.com/office/drawing/2014/main" id="{E73FD845-4E11-022B-908E-A276EC7CE0FC}"/>
              </a:ext>
            </a:extLst>
          </p:cNvPr>
          <p:cNvSpPr>
            <a:spLocks noChangeArrowheads="1"/>
          </p:cNvSpPr>
          <p:nvPr/>
        </p:nvSpPr>
        <p:spPr bwMode="gray">
          <a:xfrm>
            <a:off x="269875" y="1554813"/>
            <a:ext cx="11617325" cy="33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9320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879056-9268-5396-93B6-CD1E38DA3E29}"/>
              </a:ext>
            </a:extLst>
          </p:cNvPr>
          <p:cNvSpPr>
            <a:spLocks noGrp="1"/>
          </p:cNvSpPr>
          <p:nvPr>
            <p:ph sz="quarter" idx="10"/>
          </p:nvPr>
        </p:nvSpPr>
        <p:spPr/>
        <p:txBody>
          <a:bodyPr lIns="91440" tIns="45720" rIns="91440" bIns="45720" anchor="t"/>
          <a:lstStyle/>
          <a:p>
            <a:r>
              <a:rPr lang="en-US">
                <a:latin typeface="Arial Narrow"/>
              </a:rPr>
              <a:t>What is an SRA</a:t>
            </a:r>
          </a:p>
          <a:p>
            <a:pPr lvl="1"/>
            <a:r>
              <a:rPr lang="en-US">
                <a:latin typeface="Arial Narrow"/>
              </a:rPr>
              <a:t>A Schedule Risk Analysis (SRA) generates one or more risk informed scenarios for a project. An SRA is the result of applying discrete risks and uncertainties to the base deterministic schedule</a:t>
            </a:r>
          </a:p>
          <a:p>
            <a:pPr lvl="1"/>
            <a:r>
              <a:rPr lang="en-US">
                <a:latin typeface="Arial Narrow"/>
              </a:rPr>
              <a:t>Typically, the main inputs to an SRA are a project schedule and a risk register. Analysis scenarios are driven by expert opinion and “what if” questions</a:t>
            </a:r>
          </a:p>
          <a:p>
            <a:r>
              <a:rPr lang="en-US">
                <a:latin typeface="Arial Narrow"/>
              </a:rPr>
              <a:t>Benefits of an SRA</a:t>
            </a:r>
          </a:p>
          <a:p>
            <a:pPr lvl="1"/>
            <a:r>
              <a:rPr lang="en-US">
                <a:latin typeface="Arial Narrow"/>
              </a:rPr>
              <a:t>Provide insight which may not be apparent when analyzing a deterministic schedule</a:t>
            </a:r>
          </a:p>
          <a:p>
            <a:pPr lvl="1"/>
            <a:r>
              <a:rPr lang="en-US">
                <a:latin typeface="Arial Narrow"/>
              </a:rPr>
              <a:t>Help management plan ahead and develop a holistic view of their schedule and associated risks</a:t>
            </a:r>
          </a:p>
          <a:p>
            <a:pPr lvl="1"/>
            <a:r>
              <a:rPr lang="en-US">
                <a:latin typeface="Arial Narrow"/>
              </a:rPr>
              <a:t>Tasks that may currently not be on the critical path can, after applying risks and uncertainties, move to the critical path. This insight allows management to get ahead of an issue before it impacts the schedule by addressing the risks associated with a given task</a:t>
            </a:r>
          </a:p>
        </p:txBody>
      </p:sp>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a:t>Introduction</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p:txBody>
          <a:bodyPr/>
          <a:lstStyle/>
          <a:p>
            <a:fld id="{E08146AE-D219-524C-9522-562B071B0D7E}" type="slidenum">
              <a:rPr lang="en-US" smtClean="0"/>
              <a:pPr/>
              <a:t>3</a:t>
            </a:fld>
            <a:endParaRPr lang="en-US"/>
          </a:p>
        </p:txBody>
      </p:sp>
      <p:sp>
        <p:nvSpPr>
          <p:cNvPr id="42" name="Rectangle 8">
            <a:extLst>
              <a:ext uri="{FF2B5EF4-FFF2-40B4-BE49-F238E27FC236}">
                <a16:creationId xmlns:a16="http://schemas.microsoft.com/office/drawing/2014/main" id="{F40073B0-FF79-25C8-21DD-6B99950B723B}"/>
              </a:ext>
            </a:extLst>
          </p:cNvPr>
          <p:cNvSpPr>
            <a:spLocks noChangeArrowheads="1"/>
          </p:cNvSpPr>
          <p:nvPr/>
        </p:nvSpPr>
        <p:spPr bwMode="gray">
          <a:xfrm>
            <a:off x="269875" y="1554813"/>
            <a:ext cx="11617325" cy="508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9934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a:t>SRA Process Map</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a:xfrm>
            <a:off x="11964665" y="1037939"/>
            <a:ext cx="1207008" cy="219456"/>
          </a:xfrm>
        </p:spPr>
        <p:txBody>
          <a:bodyPr/>
          <a:lstStyle/>
          <a:p>
            <a:fld id="{E08146AE-D219-524C-9522-562B071B0D7E}" type="slidenum">
              <a:rPr lang="en-US" smtClean="0"/>
              <a:pPr/>
              <a:t>4</a:t>
            </a:fld>
            <a:endParaRPr lang="en-US"/>
          </a:p>
        </p:txBody>
      </p:sp>
      <p:sp>
        <p:nvSpPr>
          <p:cNvPr id="6" name="Cylinder 5">
            <a:extLst>
              <a:ext uri="{FF2B5EF4-FFF2-40B4-BE49-F238E27FC236}">
                <a16:creationId xmlns:a16="http://schemas.microsoft.com/office/drawing/2014/main" id="{D282AA51-ED77-A320-84B4-C41FB3F67407}"/>
              </a:ext>
            </a:extLst>
          </p:cNvPr>
          <p:cNvSpPr/>
          <p:nvPr/>
        </p:nvSpPr>
        <p:spPr>
          <a:xfrm>
            <a:off x="1492410" y="1602076"/>
            <a:ext cx="914400" cy="969151"/>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00"/>
              <a:t>Program Schedule Data</a:t>
            </a:r>
          </a:p>
        </p:txBody>
      </p:sp>
      <p:sp>
        <p:nvSpPr>
          <p:cNvPr id="7" name="Cylinder 6">
            <a:extLst>
              <a:ext uri="{FF2B5EF4-FFF2-40B4-BE49-F238E27FC236}">
                <a16:creationId xmlns:a16="http://schemas.microsoft.com/office/drawing/2014/main" id="{3CDF2145-562C-74F3-C428-582B1A869CCA}"/>
              </a:ext>
            </a:extLst>
          </p:cNvPr>
          <p:cNvSpPr/>
          <p:nvPr/>
        </p:nvSpPr>
        <p:spPr>
          <a:xfrm>
            <a:off x="1492410" y="4703045"/>
            <a:ext cx="914400" cy="685800"/>
          </a:xfrm>
          <a:prstGeom prst="ca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300"/>
              <a:t>Risk Data</a:t>
            </a:r>
          </a:p>
        </p:txBody>
      </p:sp>
      <p:sp>
        <p:nvSpPr>
          <p:cNvPr id="8" name="Cylinder 7">
            <a:extLst>
              <a:ext uri="{FF2B5EF4-FFF2-40B4-BE49-F238E27FC236}">
                <a16:creationId xmlns:a16="http://schemas.microsoft.com/office/drawing/2014/main" id="{285C676A-3BF6-ED9D-96B2-3656168ECB20}"/>
              </a:ext>
            </a:extLst>
          </p:cNvPr>
          <p:cNvSpPr>
            <a:spLocks/>
          </p:cNvSpPr>
          <p:nvPr/>
        </p:nvSpPr>
        <p:spPr>
          <a:xfrm>
            <a:off x="3792257" y="1602076"/>
            <a:ext cx="914400" cy="685800"/>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Integrated Schedule</a:t>
            </a:r>
          </a:p>
        </p:txBody>
      </p:sp>
      <p:sp>
        <p:nvSpPr>
          <p:cNvPr id="12" name="Flowchart: Multidocument 11">
            <a:extLst>
              <a:ext uri="{FF2B5EF4-FFF2-40B4-BE49-F238E27FC236}">
                <a16:creationId xmlns:a16="http://schemas.microsoft.com/office/drawing/2014/main" id="{0E1FCAA9-36C0-73AA-3D03-A2F7BAADDF00}"/>
              </a:ext>
            </a:extLst>
          </p:cNvPr>
          <p:cNvSpPr/>
          <p:nvPr/>
        </p:nvSpPr>
        <p:spPr>
          <a:xfrm>
            <a:off x="3677957" y="5832077"/>
            <a:ext cx="1143000" cy="6858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300"/>
              <a:t>Preliminary Reports</a:t>
            </a:r>
          </a:p>
        </p:txBody>
      </p:sp>
      <p:sp>
        <p:nvSpPr>
          <p:cNvPr id="32" name="Flowchart: Multidocument 31">
            <a:extLst>
              <a:ext uri="{FF2B5EF4-FFF2-40B4-BE49-F238E27FC236}">
                <a16:creationId xmlns:a16="http://schemas.microsoft.com/office/drawing/2014/main" id="{2E7A9168-1DD0-63BD-47BE-41625F5C34E4}"/>
              </a:ext>
            </a:extLst>
          </p:cNvPr>
          <p:cNvSpPr/>
          <p:nvPr/>
        </p:nvSpPr>
        <p:spPr>
          <a:xfrm>
            <a:off x="6733000" y="3124200"/>
            <a:ext cx="914400" cy="6858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300"/>
              <a:t>Draft Reports</a:t>
            </a:r>
          </a:p>
        </p:txBody>
      </p:sp>
      <p:sp>
        <p:nvSpPr>
          <p:cNvPr id="36" name="Arrow: Down 35">
            <a:extLst>
              <a:ext uri="{FF2B5EF4-FFF2-40B4-BE49-F238E27FC236}">
                <a16:creationId xmlns:a16="http://schemas.microsoft.com/office/drawing/2014/main" id="{7A9950C9-42B4-8393-8F49-C642691B8FD6}"/>
              </a:ext>
            </a:extLst>
          </p:cNvPr>
          <p:cNvSpPr/>
          <p:nvPr/>
        </p:nvSpPr>
        <p:spPr>
          <a:xfrm rot="5400000" flipV="1">
            <a:off x="2951411" y="1377808"/>
            <a:ext cx="278781"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9CF436FC-3EC0-1130-7C3D-F908DE3CD879}"/>
              </a:ext>
            </a:extLst>
          </p:cNvPr>
          <p:cNvSpPr/>
          <p:nvPr/>
        </p:nvSpPr>
        <p:spPr>
          <a:xfrm flipV="1">
            <a:off x="7050810" y="3865724"/>
            <a:ext cx="278781" cy="3106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ylinder 43">
            <a:extLst>
              <a:ext uri="{FF2B5EF4-FFF2-40B4-BE49-F238E27FC236}">
                <a16:creationId xmlns:a16="http://schemas.microsoft.com/office/drawing/2014/main" id="{97899019-B975-4BD7-2DA9-25C0295C080A}"/>
              </a:ext>
            </a:extLst>
          </p:cNvPr>
          <p:cNvSpPr/>
          <p:nvPr/>
        </p:nvSpPr>
        <p:spPr>
          <a:xfrm>
            <a:off x="3792257" y="4704575"/>
            <a:ext cx="914400" cy="685800"/>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Analysis</a:t>
            </a:r>
            <a:br>
              <a:rPr lang="en-US" sz="1300"/>
            </a:br>
            <a:r>
              <a:rPr lang="en-US" sz="1300"/>
              <a:t>Schedule</a:t>
            </a:r>
          </a:p>
        </p:txBody>
      </p:sp>
      <p:sp>
        <p:nvSpPr>
          <p:cNvPr id="13" name="Flowchart: Multidocument 12">
            <a:extLst>
              <a:ext uri="{FF2B5EF4-FFF2-40B4-BE49-F238E27FC236}">
                <a16:creationId xmlns:a16="http://schemas.microsoft.com/office/drawing/2014/main" id="{51D5FCC8-2623-BA81-5861-B2240017ED9F}"/>
              </a:ext>
            </a:extLst>
          </p:cNvPr>
          <p:cNvSpPr/>
          <p:nvPr/>
        </p:nvSpPr>
        <p:spPr>
          <a:xfrm>
            <a:off x="9693751" y="5832077"/>
            <a:ext cx="1005840" cy="6858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300"/>
              <a:t>“What If” Scenarios</a:t>
            </a:r>
          </a:p>
        </p:txBody>
      </p:sp>
      <p:sp>
        <p:nvSpPr>
          <p:cNvPr id="14" name="Arrow: Down 13">
            <a:extLst>
              <a:ext uri="{FF2B5EF4-FFF2-40B4-BE49-F238E27FC236}">
                <a16:creationId xmlns:a16="http://schemas.microsoft.com/office/drawing/2014/main" id="{ECE8C681-1AAE-A5DE-A034-F8AFD91AC29A}"/>
              </a:ext>
            </a:extLst>
          </p:cNvPr>
          <p:cNvSpPr/>
          <p:nvPr/>
        </p:nvSpPr>
        <p:spPr>
          <a:xfrm>
            <a:off x="10057281" y="5447410"/>
            <a:ext cx="278781" cy="3106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9BA565AC-F45D-D399-0987-3728FE084354}"/>
              </a:ext>
            </a:extLst>
          </p:cNvPr>
          <p:cNvSpPr/>
          <p:nvPr/>
        </p:nvSpPr>
        <p:spPr>
          <a:xfrm>
            <a:off x="4110067" y="2353382"/>
            <a:ext cx="278781" cy="3106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4303809F-38C7-80BB-9BA2-5B3EB88FB211}"/>
              </a:ext>
            </a:extLst>
          </p:cNvPr>
          <p:cNvSpPr/>
          <p:nvPr/>
        </p:nvSpPr>
        <p:spPr>
          <a:xfrm>
            <a:off x="4110067" y="4328377"/>
            <a:ext cx="278781" cy="3106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40103672-5C23-E241-E54F-E2E4865E0EB0}"/>
              </a:ext>
            </a:extLst>
          </p:cNvPr>
          <p:cNvGrpSpPr/>
          <p:nvPr/>
        </p:nvGrpSpPr>
        <p:grpSpPr>
          <a:xfrm>
            <a:off x="3162792" y="2691480"/>
            <a:ext cx="2173331" cy="1596791"/>
            <a:chOff x="1486652" y="2842592"/>
            <a:chExt cx="2173331" cy="1596791"/>
          </a:xfrm>
        </p:grpSpPr>
        <p:sp>
          <p:nvSpPr>
            <p:cNvPr id="15" name="Flowchart: Alternate Process 14">
              <a:extLst>
                <a:ext uri="{FF2B5EF4-FFF2-40B4-BE49-F238E27FC236}">
                  <a16:creationId xmlns:a16="http://schemas.microsoft.com/office/drawing/2014/main" id="{13BBB7CB-E513-2CEF-EBE7-A5040C9BEA40}"/>
                </a:ext>
              </a:extLst>
            </p:cNvPr>
            <p:cNvSpPr/>
            <p:nvPr/>
          </p:nvSpPr>
          <p:spPr>
            <a:xfrm>
              <a:off x="1486652" y="3296930"/>
              <a:ext cx="914400" cy="68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Clean &amp; Validate Data</a:t>
              </a:r>
            </a:p>
          </p:txBody>
        </p:sp>
        <p:sp>
          <p:nvSpPr>
            <p:cNvPr id="17" name="Flowchart: Alternate Process 16">
              <a:extLst>
                <a:ext uri="{FF2B5EF4-FFF2-40B4-BE49-F238E27FC236}">
                  <a16:creationId xmlns:a16="http://schemas.microsoft.com/office/drawing/2014/main" id="{B28374DB-3203-24F5-0A21-7971A5ADAD54}"/>
                </a:ext>
              </a:extLst>
            </p:cNvPr>
            <p:cNvSpPr/>
            <p:nvPr/>
          </p:nvSpPr>
          <p:spPr>
            <a:xfrm>
              <a:off x="2745583" y="3296930"/>
              <a:ext cx="914400" cy="68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Schedule Health Checks</a:t>
              </a:r>
            </a:p>
          </p:txBody>
        </p:sp>
        <p:sp>
          <p:nvSpPr>
            <p:cNvPr id="21" name="Arrow: Circular 20">
              <a:extLst>
                <a:ext uri="{FF2B5EF4-FFF2-40B4-BE49-F238E27FC236}">
                  <a16:creationId xmlns:a16="http://schemas.microsoft.com/office/drawing/2014/main" id="{A18BF0F3-2C11-3C4D-8C40-F89490F4D1B7}"/>
                </a:ext>
              </a:extLst>
            </p:cNvPr>
            <p:cNvSpPr>
              <a:spLocks/>
            </p:cNvSpPr>
            <p:nvPr/>
          </p:nvSpPr>
          <p:spPr>
            <a:xfrm flipH="1" flipV="1">
              <a:off x="1790642" y="2842592"/>
              <a:ext cx="1600041" cy="1382393"/>
            </a:xfrm>
            <a:prstGeom prst="circularArrow">
              <a:avLst>
                <a:gd name="adj1" fmla="val 6107"/>
                <a:gd name="adj2" fmla="val 522737"/>
                <a:gd name="adj3" fmla="val 8893590"/>
                <a:gd name="adj4" fmla="val 1376689"/>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3" name="Arrow: Circular 32">
              <a:extLst>
                <a:ext uri="{FF2B5EF4-FFF2-40B4-BE49-F238E27FC236}">
                  <a16:creationId xmlns:a16="http://schemas.microsoft.com/office/drawing/2014/main" id="{036FDE1A-AD3D-5D1D-1F56-DB6B0AC507E3}"/>
                </a:ext>
              </a:extLst>
            </p:cNvPr>
            <p:cNvSpPr>
              <a:spLocks/>
            </p:cNvSpPr>
            <p:nvPr/>
          </p:nvSpPr>
          <p:spPr>
            <a:xfrm>
              <a:off x="1790642" y="3056990"/>
              <a:ext cx="1600041" cy="1382393"/>
            </a:xfrm>
            <a:prstGeom prst="circularArrow">
              <a:avLst>
                <a:gd name="adj1" fmla="val 6107"/>
                <a:gd name="adj2" fmla="val 522737"/>
                <a:gd name="adj3" fmla="val 8893590"/>
                <a:gd name="adj4" fmla="val 1376689"/>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sp>
        <p:nvSpPr>
          <p:cNvPr id="43" name="Arrow: Down 42">
            <a:extLst>
              <a:ext uri="{FF2B5EF4-FFF2-40B4-BE49-F238E27FC236}">
                <a16:creationId xmlns:a16="http://schemas.microsoft.com/office/drawing/2014/main" id="{983BC580-DFB3-D044-436E-38B2DBF301B9}"/>
              </a:ext>
            </a:extLst>
          </p:cNvPr>
          <p:cNvSpPr/>
          <p:nvPr/>
        </p:nvSpPr>
        <p:spPr>
          <a:xfrm>
            <a:off x="4110067" y="5455881"/>
            <a:ext cx="278781" cy="3106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Multidocument 30">
            <a:extLst>
              <a:ext uri="{FF2B5EF4-FFF2-40B4-BE49-F238E27FC236}">
                <a16:creationId xmlns:a16="http://schemas.microsoft.com/office/drawing/2014/main" id="{E792A3C3-312F-C28C-CCBA-1338D4113DFF}"/>
              </a:ext>
            </a:extLst>
          </p:cNvPr>
          <p:cNvSpPr/>
          <p:nvPr/>
        </p:nvSpPr>
        <p:spPr>
          <a:xfrm>
            <a:off x="9693751" y="4687635"/>
            <a:ext cx="1005840" cy="685800"/>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300"/>
              <a:t>Final SRA Report</a:t>
            </a:r>
          </a:p>
        </p:txBody>
      </p:sp>
      <p:sp>
        <p:nvSpPr>
          <p:cNvPr id="37" name="Arrow: Down 36">
            <a:extLst>
              <a:ext uri="{FF2B5EF4-FFF2-40B4-BE49-F238E27FC236}">
                <a16:creationId xmlns:a16="http://schemas.microsoft.com/office/drawing/2014/main" id="{4E76293F-6DF9-2FD5-1539-78ECA2496DAB}"/>
              </a:ext>
            </a:extLst>
          </p:cNvPr>
          <p:cNvSpPr/>
          <p:nvPr/>
        </p:nvSpPr>
        <p:spPr>
          <a:xfrm rot="5400000" flipV="1">
            <a:off x="5248749" y="4459035"/>
            <a:ext cx="278781"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CC3B5ACA-A341-4583-BA00-4AC729C0C7A7}"/>
              </a:ext>
            </a:extLst>
          </p:cNvPr>
          <p:cNvSpPr/>
          <p:nvPr/>
        </p:nvSpPr>
        <p:spPr>
          <a:xfrm rot="5400000" flipV="1">
            <a:off x="8855978" y="4459035"/>
            <a:ext cx="278781"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Down 28">
            <a:extLst>
              <a:ext uri="{FF2B5EF4-FFF2-40B4-BE49-F238E27FC236}">
                <a16:creationId xmlns:a16="http://schemas.microsoft.com/office/drawing/2014/main" id="{6B8CF8BF-8DDE-97C8-F3D4-70FFA5D71EBB}"/>
              </a:ext>
            </a:extLst>
          </p:cNvPr>
          <p:cNvSpPr/>
          <p:nvPr/>
        </p:nvSpPr>
        <p:spPr>
          <a:xfrm rot="5400000" flipV="1">
            <a:off x="2951411" y="4459035"/>
            <a:ext cx="278781"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85B157C0-DEB0-51A4-03C9-B7989B56C4D9}"/>
              </a:ext>
            </a:extLst>
          </p:cNvPr>
          <p:cNvGrpSpPr/>
          <p:nvPr/>
        </p:nvGrpSpPr>
        <p:grpSpPr>
          <a:xfrm>
            <a:off x="6086220" y="4232140"/>
            <a:ext cx="2219051" cy="1596791"/>
            <a:chOff x="1486652" y="2842592"/>
            <a:chExt cx="2219051" cy="1596791"/>
          </a:xfrm>
        </p:grpSpPr>
        <p:sp>
          <p:nvSpPr>
            <p:cNvPr id="47" name="Flowchart: Alternate Process 46">
              <a:extLst>
                <a:ext uri="{FF2B5EF4-FFF2-40B4-BE49-F238E27FC236}">
                  <a16:creationId xmlns:a16="http://schemas.microsoft.com/office/drawing/2014/main" id="{8ABC5F2A-0C9F-61E3-E56A-C46B1E374638}"/>
                </a:ext>
              </a:extLst>
            </p:cNvPr>
            <p:cNvSpPr/>
            <p:nvPr/>
          </p:nvSpPr>
          <p:spPr>
            <a:xfrm>
              <a:off x="1486652" y="3296930"/>
              <a:ext cx="914400" cy="68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Analysis</a:t>
              </a:r>
            </a:p>
          </p:txBody>
        </p:sp>
        <p:sp>
          <p:nvSpPr>
            <p:cNvPr id="48" name="Flowchart: Alternate Process 47">
              <a:extLst>
                <a:ext uri="{FF2B5EF4-FFF2-40B4-BE49-F238E27FC236}">
                  <a16:creationId xmlns:a16="http://schemas.microsoft.com/office/drawing/2014/main" id="{8ACB2DAE-30EC-0E27-CF86-F6994130E783}"/>
                </a:ext>
              </a:extLst>
            </p:cNvPr>
            <p:cNvSpPr/>
            <p:nvPr/>
          </p:nvSpPr>
          <p:spPr>
            <a:xfrm>
              <a:off x="2745583" y="3296930"/>
              <a:ext cx="960120" cy="685800"/>
            </a:xfrm>
            <a:prstGeom prst="flowChartAlternate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00"/>
                <a:t>Review &amp; Approvals</a:t>
              </a:r>
            </a:p>
          </p:txBody>
        </p:sp>
        <p:sp>
          <p:nvSpPr>
            <p:cNvPr id="49" name="Arrow: Circular 48">
              <a:extLst>
                <a:ext uri="{FF2B5EF4-FFF2-40B4-BE49-F238E27FC236}">
                  <a16:creationId xmlns:a16="http://schemas.microsoft.com/office/drawing/2014/main" id="{EF388F4A-9343-4360-0169-491F2EB82A14}"/>
                </a:ext>
              </a:extLst>
            </p:cNvPr>
            <p:cNvSpPr>
              <a:spLocks/>
            </p:cNvSpPr>
            <p:nvPr/>
          </p:nvSpPr>
          <p:spPr>
            <a:xfrm flipH="1" flipV="1">
              <a:off x="1790642" y="2842592"/>
              <a:ext cx="1600041" cy="1382393"/>
            </a:xfrm>
            <a:prstGeom prst="circularArrow">
              <a:avLst>
                <a:gd name="adj1" fmla="val 6107"/>
                <a:gd name="adj2" fmla="val 522737"/>
                <a:gd name="adj3" fmla="val 8893590"/>
                <a:gd name="adj4" fmla="val 1376689"/>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0" name="Arrow: Circular 49">
              <a:extLst>
                <a:ext uri="{FF2B5EF4-FFF2-40B4-BE49-F238E27FC236}">
                  <a16:creationId xmlns:a16="http://schemas.microsoft.com/office/drawing/2014/main" id="{052733F0-7BCF-6853-E638-A985CA5F5129}"/>
                </a:ext>
              </a:extLst>
            </p:cNvPr>
            <p:cNvSpPr>
              <a:spLocks/>
            </p:cNvSpPr>
            <p:nvPr/>
          </p:nvSpPr>
          <p:spPr>
            <a:xfrm>
              <a:off x="1790642" y="3056990"/>
              <a:ext cx="1600041" cy="1382393"/>
            </a:xfrm>
            <a:prstGeom prst="circularArrow">
              <a:avLst>
                <a:gd name="adj1" fmla="val 6107"/>
                <a:gd name="adj2" fmla="val 522737"/>
                <a:gd name="adj3" fmla="val 8893590"/>
                <a:gd name="adj4" fmla="val 1376689"/>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sp>
        <p:nvSpPr>
          <p:cNvPr id="9" name="Slide Number Placeholder 3">
            <a:extLst>
              <a:ext uri="{FF2B5EF4-FFF2-40B4-BE49-F238E27FC236}">
                <a16:creationId xmlns:a16="http://schemas.microsoft.com/office/drawing/2014/main" id="{977B468A-DE2B-C30E-6413-EA68B4916824}"/>
              </a:ext>
            </a:extLst>
          </p:cNvPr>
          <p:cNvSpPr txBox="1">
            <a:spLocks/>
          </p:cNvSpPr>
          <p:nvPr/>
        </p:nvSpPr>
        <p:spPr>
          <a:xfrm>
            <a:off x="10844784" y="1037939"/>
            <a:ext cx="1207008" cy="219456"/>
          </a:xfrm>
          <a:prstGeom prst="rect">
            <a:avLst/>
          </a:prstGeom>
        </p:spPr>
        <p:txBody>
          <a:bodyPr/>
          <a:lstStyle>
            <a:defPPr>
              <a:defRPr lang="en-US"/>
            </a:defPPr>
            <a:lvl1pPr marL="0" algn="r" defTabSz="914400" rtl="0" eaLnBrk="1" latinLnBrk="0" hangingPunct="1">
              <a:defRPr sz="1000" b="1" kern="1200">
                <a:solidFill>
                  <a:schemeClr val="bg1"/>
                </a:solidFill>
                <a:latin typeface="Helvetica" charset="0"/>
                <a:ea typeface="Helvetica" charset="0"/>
                <a:cs typeface="Helvetica"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08146AE-D219-524C-9522-562B071B0D7E}" type="slidenum">
              <a:rPr lang="en-US" smtClean="0"/>
              <a:pPr/>
              <a:t>4</a:t>
            </a:fld>
            <a:endParaRPr lang="en-US" dirty="0"/>
          </a:p>
        </p:txBody>
      </p:sp>
    </p:spTree>
    <p:extLst>
      <p:ext uri="{BB962C8B-B14F-4D97-AF65-F5344CB8AC3E}">
        <p14:creationId xmlns:p14="http://schemas.microsoft.com/office/powerpoint/2010/main" val="648660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879056-9268-5396-93B6-CD1E38DA3E29}"/>
              </a:ext>
            </a:extLst>
          </p:cNvPr>
          <p:cNvSpPr>
            <a:spLocks noGrp="1"/>
          </p:cNvSpPr>
          <p:nvPr>
            <p:ph sz="quarter" idx="10"/>
          </p:nvPr>
        </p:nvSpPr>
        <p:spPr>
          <a:xfrm>
            <a:off x="269875" y="1329068"/>
            <a:ext cx="11782425" cy="5413664"/>
          </a:xfrm>
        </p:spPr>
        <p:txBody>
          <a:bodyPr lIns="91440" tIns="45720" rIns="91440" bIns="45720" anchor="t"/>
          <a:lstStyle/>
          <a:p>
            <a:r>
              <a:rPr lang="en-US" dirty="0"/>
              <a:t>An SRA is a resource and time intensive effort</a:t>
            </a:r>
          </a:p>
          <a:p>
            <a:pPr lvl="1"/>
            <a:r>
              <a:rPr lang="en-US" dirty="0">
                <a:latin typeface="Arial Narrow"/>
              </a:rPr>
              <a:t>SRAs can be very time and manpower intensive efforts spanning multiple months to refine and perfect the model</a:t>
            </a:r>
          </a:p>
          <a:p>
            <a:pPr lvl="1"/>
            <a:r>
              <a:rPr lang="en-US" dirty="0">
                <a:latin typeface="Arial Narrow"/>
              </a:rPr>
              <a:t>This can result in a lag between data collection and actionable results produced reducing the value of the SRA</a:t>
            </a:r>
          </a:p>
          <a:p>
            <a:pPr lvl="1"/>
            <a:r>
              <a:rPr lang="en-US" dirty="0">
                <a:latin typeface="Arial Narrow"/>
              </a:rPr>
              <a:t>These constraints can limit the frequency of SRAs</a:t>
            </a:r>
          </a:p>
          <a:p>
            <a:pPr lvl="1"/>
            <a:endParaRPr lang="en-US" dirty="0">
              <a:latin typeface="Arial Narrow"/>
            </a:endParaRPr>
          </a:p>
          <a:p>
            <a:r>
              <a:rPr lang="en-US" dirty="0"/>
              <a:t>Reducing time and cost allows for better use of resources for faster and</a:t>
            </a:r>
            <a:br>
              <a:rPr lang="en-US" dirty="0"/>
            </a:br>
            <a:r>
              <a:rPr lang="en-US" dirty="0"/>
              <a:t>more frequent SRAs</a:t>
            </a:r>
          </a:p>
          <a:p>
            <a:pPr lvl="1"/>
            <a:r>
              <a:rPr lang="en-US" dirty="0"/>
              <a:t>Better and more timely visibility into the project</a:t>
            </a:r>
          </a:p>
          <a:p>
            <a:pPr lvl="1"/>
            <a:r>
              <a:rPr lang="en-US" dirty="0"/>
              <a:t>Greater flexibility and more nimble analysis</a:t>
            </a:r>
          </a:p>
          <a:p>
            <a:pPr lvl="1"/>
            <a:r>
              <a:rPr lang="en-US" dirty="0"/>
              <a:t>Faster reaction times to new information such as a new risk</a:t>
            </a:r>
          </a:p>
        </p:txBody>
      </p:sp>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a:t>The Challenge</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p:txBody>
          <a:bodyPr/>
          <a:lstStyle/>
          <a:p>
            <a:fld id="{E08146AE-D219-524C-9522-562B071B0D7E}" type="slidenum">
              <a:rPr lang="en-US" smtClean="0"/>
              <a:pPr/>
              <a:t>5</a:t>
            </a:fld>
            <a:endParaRPr lang="en-US" dirty="0"/>
          </a:p>
        </p:txBody>
      </p:sp>
      <p:sp>
        <p:nvSpPr>
          <p:cNvPr id="42" name="Rectangle 8">
            <a:extLst>
              <a:ext uri="{FF2B5EF4-FFF2-40B4-BE49-F238E27FC236}">
                <a16:creationId xmlns:a16="http://schemas.microsoft.com/office/drawing/2014/main" id="{F40073B0-FF79-25C8-21DD-6B99950B723B}"/>
              </a:ext>
            </a:extLst>
          </p:cNvPr>
          <p:cNvSpPr>
            <a:spLocks noChangeArrowheads="1"/>
          </p:cNvSpPr>
          <p:nvPr/>
        </p:nvSpPr>
        <p:spPr bwMode="gray">
          <a:xfrm>
            <a:off x="269875" y="1554813"/>
            <a:ext cx="11617325" cy="33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a:latin typeface="Arial" panose="020B0604020202020204" pitchFamily="34" charset="0"/>
              <a:cs typeface="Arial" panose="020B0604020202020204" pitchFamily="34" charset="0"/>
            </a:endParaRPr>
          </a:p>
        </p:txBody>
      </p:sp>
      <p:sp>
        <p:nvSpPr>
          <p:cNvPr id="7" name="Isosceles Triangle 6">
            <a:extLst>
              <a:ext uri="{FF2B5EF4-FFF2-40B4-BE49-F238E27FC236}">
                <a16:creationId xmlns:a16="http://schemas.microsoft.com/office/drawing/2014/main" id="{C0F0D695-F8B5-8E07-F5E4-171A16BFE744}"/>
              </a:ext>
            </a:extLst>
          </p:cNvPr>
          <p:cNvSpPr/>
          <p:nvPr/>
        </p:nvSpPr>
        <p:spPr>
          <a:xfrm>
            <a:off x="8664714" y="4742947"/>
            <a:ext cx="1724810" cy="1486905"/>
          </a:xfrm>
          <a:prstGeom prst="triangl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A78CD0A-4E2D-4308-E52F-09BDF285F714}"/>
              </a:ext>
            </a:extLst>
          </p:cNvPr>
          <p:cNvSpPr txBox="1"/>
          <p:nvPr/>
        </p:nvSpPr>
        <p:spPr>
          <a:xfrm>
            <a:off x="8960008" y="6255278"/>
            <a:ext cx="1134221" cy="369332"/>
          </a:xfrm>
          <a:prstGeom prst="rect">
            <a:avLst/>
          </a:prstGeom>
          <a:noFill/>
        </p:spPr>
        <p:txBody>
          <a:bodyPr wrap="none" rtlCol="0">
            <a:spAutoFit/>
          </a:bodyPr>
          <a:lstStyle/>
          <a:p>
            <a:r>
              <a:rPr lang="en-US"/>
              <a:t>Resources</a:t>
            </a:r>
          </a:p>
        </p:txBody>
      </p:sp>
      <p:sp>
        <p:nvSpPr>
          <p:cNvPr id="10" name="TextBox 9">
            <a:extLst>
              <a:ext uri="{FF2B5EF4-FFF2-40B4-BE49-F238E27FC236}">
                <a16:creationId xmlns:a16="http://schemas.microsoft.com/office/drawing/2014/main" id="{B388EE31-2A2B-0DBE-6621-F0A5451280E6}"/>
              </a:ext>
            </a:extLst>
          </p:cNvPr>
          <p:cNvSpPr txBox="1"/>
          <p:nvPr/>
        </p:nvSpPr>
        <p:spPr>
          <a:xfrm rot="18070275">
            <a:off x="8551296" y="5260534"/>
            <a:ext cx="649537" cy="369332"/>
          </a:xfrm>
          <a:prstGeom prst="rect">
            <a:avLst/>
          </a:prstGeom>
          <a:noFill/>
        </p:spPr>
        <p:txBody>
          <a:bodyPr wrap="none" rtlCol="0">
            <a:spAutoFit/>
          </a:bodyPr>
          <a:lstStyle/>
          <a:p>
            <a:r>
              <a:rPr lang="en-US"/>
              <a:t>Time</a:t>
            </a:r>
          </a:p>
        </p:txBody>
      </p:sp>
      <p:sp>
        <p:nvSpPr>
          <p:cNvPr id="11" name="TextBox 10">
            <a:extLst>
              <a:ext uri="{FF2B5EF4-FFF2-40B4-BE49-F238E27FC236}">
                <a16:creationId xmlns:a16="http://schemas.microsoft.com/office/drawing/2014/main" id="{43EB210C-9857-0395-F022-AC2672F8EE40}"/>
              </a:ext>
            </a:extLst>
          </p:cNvPr>
          <p:cNvSpPr txBox="1"/>
          <p:nvPr/>
        </p:nvSpPr>
        <p:spPr>
          <a:xfrm rot="3529725" flipH="1">
            <a:off x="9854069" y="5186813"/>
            <a:ext cx="594073" cy="369332"/>
          </a:xfrm>
          <a:prstGeom prst="rect">
            <a:avLst/>
          </a:prstGeom>
          <a:noFill/>
        </p:spPr>
        <p:txBody>
          <a:bodyPr wrap="none" rtlCol="0">
            <a:spAutoFit/>
          </a:bodyPr>
          <a:lstStyle/>
          <a:p>
            <a:r>
              <a:rPr lang="en-US"/>
              <a:t>Cost</a:t>
            </a:r>
          </a:p>
        </p:txBody>
      </p:sp>
    </p:spTree>
    <p:extLst>
      <p:ext uri="{BB962C8B-B14F-4D97-AF65-F5344CB8AC3E}">
        <p14:creationId xmlns:p14="http://schemas.microsoft.com/office/powerpoint/2010/main" val="3073275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B3699-5C7C-B864-5330-EA5C928CB7F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138EE47-B316-FE5F-E75F-C7FE9DD506CA}"/>
              </a:ext>
            </a:extLst>
          </p:cNvPr>
          <p:cNvSpPr>
            <a:spLocks noGrp="1"/>
          </p:cNvSpPr>
          <p:nvPr>
            <p:ph sz="quarter" idx="10"/>
          </p:nvPr>
        </p:nvSpPr>
        <p:spPr>
          <a:xfrm>
            <a:off x="269875" y="1329068"/>
            <a:ext cx="11782425" cy="5413664"/>
          </a:xfrm>
        </p:spPr>
        <p:txBody>
          <a:bodyPr lIns="91440" tIns="45720" rIns="91440" bIns="45720" anchor="t"/>
          <a:lstStyle/>
          <a:p>
            <a:r>
              <a:rPr lang="en-US" dirty="0"/>
              <a:t>Determine how fast an SRA can be completed in an ideal world</a:t>
            </a:r>
          </a:p>
          <a:p>
            <a:r>
              <a:rPr lang="en-US" dirty="0"/>
              <a:t>Caveats and Assumptions:</a:t>
            </a:r>
          </a:p>
          <a:p>
            <a:pPr lvl="1"/>
            <a:r>
              <a:rPr lang="en-US" dirty="0"/>
              <a:t>No issues with or slow downs due to data collection</a:t>
            </a:r>
          </a:p>
          <a:p>
            <a:pPr lvl="1"/>
            <a:r>
              <a:rPr lang="en-US" dirty="0"/>
              <a:t>Reviews and approvals are not part of the core SRA (or the experiment)</a:t>
            </a:r>
          </a:p>
          <a:p>
            <a:r>
              <a:rPr lang="en-US" dirty="0"/>
              <a:t>The assumptions are, to a large degree, outside of our control</a:t>
            </a:r>
          </a:p>
        </p:txBody>
      </p:sp>
      <p:sp>
        <p:nvSpPr>
          <p:cNvPr id="2" name="Title 1">
            <a:extLst>
              <a:ext uri="{FF2B5EF4-FFF2-40B4-BE49-F238E27FC236}">
                <a16:creationId xmlns:a16="http://schemas.microsoft.com/office/drawing/2014/main" id="{201741E2-C25E-EA1C-DA08-35D7CEC11F79}"/>
              </a:ext>
            </a:extLst>
          </p:cNvPr>
          <p:cNvSpPr>
            <a:spLocks noGrp="1"/>
          </p:cNvSpPr>
          <p:nvPr>
            <p:ph type="title"/>
          </p:nvPr>
        </p:nvSpPr>
        <p:spPr/>
        <p:txBody>
          <a:bodyPr/>
          <a:lstStyle/>
          <a:p>
            <a:r>
              <a:rPr lang="en-US" dirty="0"/>
              <a:t>Experiment: SRA In Ten Days</a:t>
            </a:r>
          </a:p>
        </p:txBody>
      </p:sp>
      <p:sp>
        <p:nvSpPr>
          <p:cNvPr id="3" name="Date Placeholder 2">
            <a:extLst>
              <a:ext uri="{FF2B5EF4-FFF2-40B4-BE49-F238E27FC236}">
                <a16:creationId xmlns:a16="http://schemas.microsoft.com/office/drawing/2014/main" id="{9DA9729A-693D-D779-EE23-6D1C3CC3065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448C2D59-B12A-E0CC-D2D2-B7F79EBFCCC8}"/>
              </a:ext>
            </a:extLst>
          </p:cNvPr>
          <p:cNvSpPr>
            <a:spLocks noGrp="1"/>
          </p:cNvSpPr>
          <p:nvPr>
            <p:ph type="sldNum" sz="quarter" idx="4"/>
          </p:nvPr>
        </p:nvSpPr>
        <p:spPr/>
        <p:txBody>
          <a:bodyPr/>
          <a:lstStyle/>
          <a:p>
            <a:fld id="{E08146AE-D219-524C-9522-562B071B0D7E}" type="slidenum">
              <a:rPr lang="en-US" smtClean="0"/>
              <a:pPr/>
              <a:t>6</a:t>
            </a:fld>
            <a:endParaRPr lang="en-US"/>
          </a:p>
        </p:txBody>
      </p:sp>
      <p:sp>
        <p:nvSpPr>
          <p:cNvPr id="42" name="Rectangle 8">
            <a:extLst>
              <a:ext uri="{FF2B5EF4-FFF2-40B4-BE49-F238E27FC236}">
                <a16:creationId xmlns:a16="http://schemas.microsoft.com/office/drawing/2014/main" id="{B245F1F7-6E20-63F1-87CB-D320F8CD5B94}"/>
              </a:ext>
            </a:extLst>
          </p:cNvPr>
          <p:cNvSpPr>
            <a:spLocks noChangeArrowheads="1"/>
          </p:cNvSpPr>
          <p:nvPr/>
        </p:nvSpPr>
        <p:spPr bwMode="gray">
          <a:xfrm>
            <a:off x="269875" y="1554813"/>
            <a:ext cx="11617325" cy="33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871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45E04-EA40-C4B0-0DE0-1DC64143269A}"/>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72C429F-A9A7-2CDE-D11E-CC20B80B50C4}"/>
              </a:ext>
            </a:extLst>
          </p:cNvPr>
          <p:cNvSpPr>
            <a:spLocks noGrp="1"/>
          </p:cNvSpPr>
          <p:nvPr>
            <p:ph sz="quarter" idx="10"/>
          </p:nvPr>
        </p:nvSpPr>
        <p:spPr>
          <a:xfrm>
            <a:off x="269875" y="1329068"/>
            <a:ext cx="11782425" cy="5413664"/>
          </a:xfrm>
        </p:spPr>
        <p:txBody>
          <a:bodyPr lIns="91440" tIns="45720" rIns="91440" bIns="45720" anchor="t"/>
          <a:lstStyle/>
          <a:p>
            <a:r>
              <a:rPr lang="en-US" b="1" dirty="0"/>
              <a:t>Results:</a:t>
            </a:r>
          </a:p>
          <a:p>
            <a:pPr lvl="1"/>
            <a:r>
              <a:rPr lang="en-US" dirty="0"/>
              <a:t>The experiment was completed in ten working days. But….</a:t>
            </a:r>
          </a:p>
          <a:p>
            <a:pPr lvl="2"/>
            <a:r>
              <a:rPr lang="en-US" dirty="0"/>
              <a:t>This was an ideal situation</a:t>
            </a:r>
          </a:p>
          <a:p>
            <a:pPr lvl="2"/>
            <a:r>
              <a:rPr lang="en-US" dirty="0"/>
              <a:t>No major issues encountered</a:t>
            </a:r>
          </a:p>
          <a:p>
            <a:pPr lvl="2"/>
            <a:r>
              <a:rPr lang="en-US" dirty="0"/>
              <a:t>This was only the “core” of an SRA – the data analysis; not the data collection and review/approval processes</a:t>
            </a:r>
          </a:p>
          <a:p>
            <a:pPr lvl="1"/>
            <a:r>
              <a:rPr lang="en-US" dirty="0"/>
              <a:t>In the “real world” a safety margin of at least several days should be built in</a:t>
            </a:r>
          </a:p>
          <a:p>
            <a:r>
              <a:rPr lang="en-US" b="1" dirty="0"/>
              <a:t>Observations:</a:t>
            </a:r>
          </a:p>
          <a:p>
            <a:pPr lvl="1"/>
            <a:r>
              <a:rPr lang="en-US" dirty="0"/>
              <a:t>We assumed all data was available</a:t>
            </a:r>
          </a:p>
          <a:p>
            <a:pPr lvl="2"/>
            <a:r>
              <a:rPr lang="en-US" dirty="0"/>
              <a:t>data collection normally requires significant time and effort</a:t>
            </a:r>
          </a:p>
          <a:p>
            <a:pPr lvl="2"/>
            <a:r>
              <a:rPr lang="en-US" dirty="0"/>
              <a:t>Regular reporting (i.e. weekly, bi-weekly, monthly, etc.) improves the data collection process</a:t>
            </a:r>
          </a:p>
          <a:p>
            <a:pPr lvl="1"/>
            <a:r>
              <a:rPr lang="en-US" dirty="0"/>
              <a:t>Review and socialization of the results is necessary but time consuming</a:t>
            </a:r>
          </a:p>
          <a:p>
            <a:pPr lvl="2"/>
            <a:r>
              <a:rPr lang="en-US" dirty="0"/>
              <a:t>Several weeks are required for review and socialization for a “simple” SRA and this only increases with the complexity of the SRA and number of stakeholders</a:t>
            </a:r>
          </a:p>
          <a:p>
            <a:endParaRPr lang="en-US" dirty="0"/>
          </a:p>
        </p:txBody>
      </p:sp>
      <p:sp>
        <p:nvSpPr>
          <p:cNvPr id="2" name="Title 1">
            <a:extLst>
              <a:ext uri="{FF2B5EF4-FFF2-40B4-BE49-F238E27FC236}">
                <a16:creationId xmlns:a16="http://schemas.microsoft.com/office/drawing/2014/main" id="{40CC5C37-86CD-33CE-1E6C-19EE066F3C62}"/>
              </a:ext>
            </a:extLst>
          </p:cNvPr>
          <p:cNvSpPr>
            <a:spLocks noGrp="1"/>
          </p:cNvSpPr>
          <p:nvPr>
            <p:ph type="title"/>
          </p:nvPr>
        </p:nvSpPr>
        <p:spPr/>
        <p:txBody>
          <a:bodyPr/>
          <a:lstStyle/>
          <a:p>
            <a:r>
              <a:rPr lang="en-US" dirty="0"/>
              <a:t>Results &amp; Observations: SRA In Ten Days</a:t>
            </a:r>
          </a:p>
        </p:txBody>
      </p:sp>
      <p:sp>
        <p:nvSpPr>
          <p:cNvPr id="3" name="Date Placeholder 2">
            <a:extLst>
              <a:ext uri="{FF2B5EF4-FFF2-40B4-BE49-F238E27FC236}">
                <a16:creationId xmlns:a16="http://schemas.microsoft.com/office/drawing/2014/main" id="{01BFA53B-F926-4BD9-F7AF-D173CF04A2F6}"/>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8C8B53D7-155B-E9D3-07DB-75CE23DE5590}"/>
              </a:ext>
            </a:extLst>
          </p:cNvPr>
          <p:cNvSpPr>
            <a:spLocks noGrp="1"/>
          </p:cNvSpPr>
          <p:nvPr>
            <p:ph type="sldNum" sz="quarter" idx="4"/>
          </p:nvPr>
        </p:nvSpPr>
        <p:spPr/>
        <p:txBody>
          <a:bodyPr/>
          <a:lstStyle/>
          <a:p>
            <a:fld id="{E08146AE-D219-524C-9522-562B071B0D7E}" type="slidenum">
              <a:rPr lang="en-US" smtClean="0"/>
              <a:pPr/>
              <a:t>7</a:t>
            </a:fld>
            <a:endParaRPr lang="en-US"/>
          </a:p>
        </p:txBody>
      </p:sp>
      <p:sp>
        <p:nvSpPr>
          <p:cNvPr id="42" name="Rectangle 8">
            <a:extLst>
              <a:ext uri="{FF2B5EF4-FFF2-40B4-BE49-F238E27FC236}">
                <a16:creationId xmlns:a16="http://schemas.microsoft.com/office/drawing/2014/main" id="{7F2A2847-E4D5-DFEC-98EC-BB2C7DACEC22}"/>
              </a:ext>
            </a:extLst>
          </p:cNvPr>
          <p:cNvSpPr>
            <a:spLocks noChangeArrowheads="1"/>
          </p:cNvSpPr>
          <p:nvPr/>
        </p:nvSpPr>
        <p:spPr bwMode="gray">
          <a:xfrm>
            <a:off x="269875" y="1554813"/>
            <a:ext cx="11617325" cy="33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600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879056-9268-5396-93B6-CD1E38DA3E29}"/>
              </a:ext>
            </a:extLst>
          </p:cNvPr>
          <p:cNvSpPr>
            <a:spLocks noGrp="1"/>
          </p:cNvSpPr>
          <p:nvPr>
            <p:ph sz="quarter" idx="10"/>
          </p:nvPr>
        </p:nvSpPr>
        <p:spPr/>
        <p:txBody>
          <a:bodyPr lIns="91440" tIns="45720" rIns="91440" bIns="45720" anchor="t"/>
          <a:lstStyle/>
          <a:p>
            <a:r>
              <a:rPr lang="en-US" sz="2400" b="1" dirty="0"/>
              <a:t>Tools</a:t>
            </a:r>
            <a:r>
              <a:rPr lang="en-US" sz="2400" dirty="0"/>
              <a:t> – The tools we have adopted and created have delivered great results. We plan to continue looking to automate where possible and feasible</a:t>
            </a:r>
          </a:p>
          <a:p>
            <a:r>
              <a:rPr lang="en-US" sz="2400" b="1" dirty="0"/>
              <a:t>Processes</a:t>
            </a:r>
            <a:r>
              <a:rPr lang="en-US" sz="2400" dirty="0"/>
              <a:t> – We continue analyzing the SRA process (and reporting in general) to identify areas ripe for process improvement. We are also looking to, as much as possible, implement standardization (standardized forms and APIs) so people and tools can easily/efficiently “talk”</a:t>
            </a:r>
          </a:p>
          <a:p>
            <a:r>
              <a:rPr lang="en-US" sz="2400" b="1" dirty="0"/>
              <a:t>Communications</a:t>
            </a:r>
            <a:r>
              <a:rPr lang="en-US" sz="2400" dirty="0"/>
              <a:t> – There will always be a human component to SRAs and reporting in general. Along with this is the need for good communications and to build trust with data providers/owners. One idea we have is to develop a communications playbook to document and standardize </a:t>
            </a:r>
            <a:br>
              <a:rPr lang="en-US" sz="2400" dirty="0"/>
            </a:br>
            <a:r>
              <a:rPr lang="en-US" sz="2400" dirty="0"/>
              <a:t>these processes</a:t>
            </a:r>
            <a:endParaRPr lang="en-US" sz="2000" dirty="0">
              <a:latin typeface="Arial Narrow"/>
            </a:endParaRPr>
          </a:p>
        </p:txBody>
      </p:sp>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a:t>Future Efforts</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p:txBody>
          <a:bodyPr/>
          <a:lstStyle/>
          <a:p>
            <a:fld id="{E08146AE-D219-524C-9522-562B071B0D7E}" type="slidenum">
              <a:rPr lang="en-US" smtClean="0"/>
              <a:pPr/>
              <a:t>8</a:t>
            </a:fld>
            <a:endParaRPr lang="en-US"/>
          </a:p>
        </p:txBody>
      </p:sp>
    </p:spTree>
    <p:extLst>
      <p:ext uri="{BB962C8B-B14F-4D97-AF65-F5344CB8AC3E}">
        <p14:creationId xmlns:p14="http://schemas.microsoft.com/office/powerpoint/2010/main" val="352627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967CD65-EEF7-AA8B-08F4-FA859E908EE0}"/>
              </a:ext>
            </a:extLst>
          </p:cNvPr>
          <p:cNvSpPr>
            <a:spLocks noGrp="1"/>
          </p:cNvSpPr>
          <p:nvPr>
            <p:ph type="sldNum" sz="quarter" idx="4"/>
          </p:nvPr>
        </p:nvSpPr>
        <p:spPr/>
        <p:txBody>
          <a:bodyPr/>
          <a:lstStyle/>
          <a:p>
            <a:fld id="{E08146AE-D219-524C-9522-562B071B0D7E}" type="slidenum">
              <a:rPr lang="en-US" smtClean="0"/>
              <a:pPr/>
              <a:t>9</a:t>
            </a:fld>
            <a:endParaRPr lang="en-US"/>
          </a:p>
        </p:txBody>
      </p:sp>
      <p:sp>
        <p:nvSpPr>
          <p:cNvPr id="6" name="Title 5">
            <a:extLst>
              <a:ext uri="{FF2B5EF4-FFF2-40B4-BE49-F238E27FC236}">
                <a16:creationId xmlns:a16="http://schemas.microsoft.com/office/drawing/2014/main" id="{68EA981A-205B-9057-82C7-622E5E33F883}"/>
              </a:ext>
            </a:extLst>
          </p:cNvPr>
          <p:cNvSpPr>
            <a:spLocks noGrp="1"/>
          </p:cNvSpPr>
          <p:nvPr>
            <p:ph type="title"/>
          </p:nvPr>
        </p:nvSpPr>
        <p:spPr/>
        <p:txBody>
          <a:bodyPr/>
          <a:lstStyle/>
          <a:p>
            <a:r>
              <a:rPr lang="en-US"/>
              <a:t>Questions / Comments</a:t>
            </a:r>
          </a:p>
        </p:txBody>
      </p:sp>
      <p:sp>
        <p:nvSpPr>
          <p:cNvPr id="3" name="Content Placeholder 2">
            <a:extLst>
              <a:ext uri="{FF2B5EF4-FFF2-40B4-BE49-F238E27FC236}">
                <a16:creationId xmlns:a16="http://schemas.microsoft.com/office/drawing/2014/main" id="{FC645C00-E773-6DF6-9234-65E288F3FC0A}"/>
              </a:ext>
            </a:extLst>
          </p:cNvPr>
          <p:cNvSpPr>
            <a:spLocks noGrp="1"/>
          </p:cNvSpPr>
          <p:nvPr>
            <p:ph sz="quarter" idx="10"/>
          </p:nvPr>
        </p:nvSpPr>
        <p:spPr>
          <a:xfrm>
            <a:off x="2929977" y="1488674"/>
            <a:ext cx="6332046" cy="935528"/>
          </a:xfrm>
        </p:spPr>
        <p:txBody>
          <a:bodyPr>
            <a:normAutofit/>
          </a:bodyPr>
          <a:lstStyle/>
          <a:p>
            <a:pPr marL="457200" lvl="1" indent="0">
              <a:buNone/>
            </a:pPr>
            <a:r>
              <a:rPr lang="en-US" sz="4000" dirty="0"/>
              <a:t>Questions on SRA Automation</a:t>
            </a:r>
          </a:p>
        </p:txBody>
      </p:sp>
      <p:sp>
        <p:nvSpPr>
          <p:cNvPr id="2" name="Date Placeholder 2">
            <a:extLst>
              <a:ext uri="{FF2B5EF4-FFF2-40B4-BE49-F238E27FC236}">
                <a16:creationId xmlns:a16="http://schemas.microsoft.com/office/drawing/2014/main" id="{4472BFEF-2C4E-2118-5BF5-55D473F5B657}"/>
              </a:ext>
            </a:extLst>
          </p:cNvPr>
          <p:cNvSpPr>
            <a:spLocks noGrp="1"/>
          </p:cNvSpPr>
          <p:nvPr>
            <p:ph type="dt" sz="half" idx="2"/>
          </p:nvPr>
        </p:nvSpPr>
        <p:spPr>
          <a:xfrm>
            <a:off x="269874" y="1034186"/>
            <a:ext cx="1829089" cy="226962"/>
          </a:xfrm>
        </p:spPr>
        <p:txBody>
          <a:bodyPr/>
          <a:lstStyle/>
          <a:p>
            <a:r>
              <a:rPr lang="en-US" dirty="0"/>
              <a:t>August 2026</a:t>
            </a:r>
          </a:p>
        </p:txBody>
      </p:sp>
      <p:pic>
        <p:nvPicPr>
          <p:cNvPr id="12" name="Graphic 11" descr="Customer review with solid fill">
            <a:extLst>
              <a:ext uri="{FF2B5EF4-FFF2-40B4-BE49-F238E27FC236}">
                <a16:creationId xmlns:a16="http://schemas.microsoft.com/office/drawing/2014/main" id="{7A57DEF0-C3FC-0D33-E8EC-C239102FC9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18019" y="2108929"/>
            <a:ext cx="1955962" cy="1955962"/>
          </a:xfrm>
          <a:prstGeom prst="rect">
            <a:avLst/>
          </a:prstGeom>
        </p:spPr>
      </p:pic>
      <p:sp>
        <p:nvSpPr>
          <p:cNvPr id="13" name="Content Placeholder 2">
            <a:extLst>
              <a:ext uri="{FF2B5EF4-FFF2-40B4-BE49-F238E27FC236}">
                <a16:creationId xmlns:a16="http://schemas.microsoft.com/office/drawing/2014/main" id="{4D0C887A-8B09-3D77-E20A-DBF2E62D489F}"/>
              </a:ext>
            </a:extLst>
          </p:cNvPr>
          <p:cNvSpPr txBox="1">
            <a:spLocks/>
          </p:cNvSpPr>
          <p:nvPr/>
        </p:nvSpPr>
        <p:spPr>
          <a:xfrm>
            <a:off x="1377686" y="4526630"/>
            <a:ext cx="2406345" cy="6894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Narrow" panose="020B0606020202030204" pitchFamily="34" charset="0"/>
              <a:buNone/>
            </a:pPr>
            <a:r>
              <a:rPr lang="en-US" sz="4000" dirty="0"/>
              <a:t>Up Next:</a:t>
            </a:r>
          </a:p>
        </p:txBody>
      </p:sp>
      <p:sp>
        <p:nvSpPr>
          <p:cNvPr id="11" name="Content Placeholder 2">
            <a:extLst>
              <a:ext uri="{FF2B5EF4-FFF2-40B4-BE49-F238E27FC236}">
                <a16:creationId xmlns:a16="http://schemas.microsoft.com/office/drawing/2014/main" id="{EDA4DD74-73BF-FD3D-70B3-367B8F2946E3}"/>
              </a:ext>
            </a:extLst>
          </p:cNvPr>
          <p:cNvSpPr txBox="1">
            <a:spLocks/>
          </p:cNvSpPr>
          <p:nvPr/>
        </p:nvSpPr>
        <p:spPr>
          <a:xfrm>
            <a:off x="5999854" y="4526630"/>
            <a:ext cx="6116602" cy="12510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Narrow" panose="020B0606020202030204" pitchFamily="34" charset="0"/>
              <a:buNone/>
            </a:pPr>
            <a:r>
              <a:rPr lang="en-US" sz="4000" dirty="0"/>
              <a:t>Contact Information:</a:t>
            </a:r>
          </a:p>
          <a:p>
            <a:pPr marL="457200" lvl="1" indent="0" algn="ctr">
              <a:buFont typeface="Arial Narrow" panose="020B0606020202030204" pitchFamily="34" charset="0"/>
              <a:buNone/>
            </a:pPr>
            <a:r>
              <a:rPr lang="en-US" sz="1800" dirty="0"/>
              <a:t>Hemrich_Michael@bah.com, Michael.J.Hemrich@nasa.gov</a:t>
            </a:r>
          </a:p>
        </p:txBody>
      </p:sp>
      <p:grpSp>
        <p:nvGrpSpPr>
          <p:cNvPr id="8" name="Group 7">
            <a:extLst>
              <a:ext uri="{FF2B5EF4-FFF2-40B4-BE49-F238E27FC236}">
                <a16:creationId xmlns:a16="http://schemas.microsoft.com/office/drawing/2014/main" id="{6B53E0E6-A805-9829-0098-1F1FA4083B45}"/>
              </a:ext>
            </a:extLst>
          </p:cNvPr>
          <p:cNvGrpSpPr/>
          <p:nvPr/>
        </p:nvGrpSpPr>
        <p:grpSpPr>
          <a:xfrm>
            <a:off x="1746747" y="5369326"/>
            <a:ext cx="2037284" cy="1141931"/>
            <a:chOff x="4417886" y="4976068"/>
            <a:chExt cx="2037284" cy="1141931"/>
          </a:xfrm>
        </p:grpSpPr>
        <p:pic>
          <p:nvPicPr>
            <p:cNvPr id="9" name="Picture 8" descr="A yellow and black vehicle&#10;&#10;Description automatically generated with low confidence">
              <a:extLst>
                <a:ext uri="{FF2B5EF4-FFF2-40B4-BE49-F238E27FC236}">
                  <a16:creationId xmlns:a16="http://schemas.microsoft.com/office/drawing/2014/main" id="{C8566E62-3C15-CD70-5A3A-45B8A8D7C487}"/>
                </a:ext>
              </a:extLst>
            </p:cNvPr>
            <p:cNvPicPr>
              <a:picLocks noChangeAspect="1"/>
            </p:cNvPicPr>
            <p:nvPr/>
          </p:nvPicPr>
          <p:blipFill>
            <a:blip r:embed="rId3"/>
            <a:stretch>
              <a:fillRect/>
            </a:stretch>
          </p:blipFill>
          <p:spPr>
            <a:xfrm>
              <a:off x="4417886" y="4976068"/>
              <a:ext cx="2037284" cy="788725"/>
            </a:xfrm>
            <a:prstGeom prst="rect">
              <a:avLst/>
            </a:prstGeom>
          </p:spPr>
        </p:pic>
        <p:sp>
          <p:nvSpPr>
            <p:cNvPr id="10" name="TextBox 11">
              <a:extLst>
                <a:ext uri="{FF2B5EF4-FFF2-40B4-BE49-F238E27FC236}">
                  <a16:creationId xmlns:a16="http://schemas.microsoft.com/office/drawing/2014/main" id="{5F78C5C9-E14B-BA31-981E-FD9E1DF4660D}"/>
                </a:ext>
              </a:extLst>
            </p:cNvPr>
            <p:cNvSpPr txBox="1"/>
            <p:nvPr/>
          </p:nvSpPr>
          <p:spPr>
            <a:xfrm>
              <a:off x="4973645" y="5779445"/>
              <a:ext cx="925766"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t>Thresher</a:t>
              </a:r>
            </a:p>
          </p:txBody>
        </p:sp>
      </p:grpSp>
    </p:spTree>
    <p:extLst>
      <p:ext uri="{BB962C8B-B14F-4D97-AF65-F5344CB8AC3E}">
        <p14:creationId xmlns:p14="http://schemas.microsoft.com/office/powerpoint/2010/main" val="25784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8354C2-8362-4517-AAF5-1A8F7B212C2B}"/>
              </a:ext>
            </a:extLst>
          </p:cNvPr>
          <p:cNvSpPr>
            <a:spLocks noGrp="1"/>
          </p:cNvSpPr>
          <p:nvPr>
            <p:ph type="body" sz="quarter" idx="4294967295"/>
          </p:nvPr>
        </p:nvSpPr>
        <p:spPr>
          <a:xfrm>
            <a:off x="513696" y="5512989"/>
            <a:ext cx="5999250" cy="1044829"/>
          </a:xfrm>
          <a:prstGeom prst="rect">
            <a:avLst/>
          </a:prstGeom>
        </p:spPr>
        <p:txBody>
          <a:bodyPr/>
          <a:lstStyle/>
          <a:p>
            <a:r>
              <a:rPr lang="en-US"/>
              <a:t>Presenter Name</a:t>
            </a:r>
          </a:p>
          <a:p>
            <a:r>
              <a:rPr lang="en-US"/>
              <a:t>Organization</a:t>
            </a:r>
          </a:p>
        </p:txBody>
      </p:sp>
      <p:sp>
        <p:nvSpPr>
          <p:cNvPr id="5" name="Text Placeholder 2">
            <a:extLst>
              <a:ext uri="{FF2B5EF4-FFF2-40B4-BE49-F238E27FC236}">
                <a16:creationId xmlns:a16="http://schemas.microsoft.com/office/drawing/2014/main" id="{6B375024-0C5E-2B00-3C03-D6535181F0BC}"/>
              </a:ext>
            </a:extLst>
          </p:cNvPr>
          <p:cNvSpPr>
            <a:spLocks noGrp="1"/>
          </p:cNvSpPr>
          <p:nvPr>
            <p:ph type="body" sz="quarter" idx="12"/>
          </p:nvPr>
        </p:nvSpPr>
        <p:spPr>
          <a:xfrm>
            <a:off x="7498080" y="2900016"/>
            <a:ext cx="4373217" cy="1799803"/>
          </a:xfrm>
        </p:spPr>
        <p:txBody>
          <a:bodyPr>
            <a:normAutofit fontScale="85000" lnSpcReduction="20000"/>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0" marR="0" lvl="0" indent="0" algn="r" defTabSz="914400" rtl="0" eaLnBrk="1" fontAlgn="auto" latinLnBrk="0" hangingPunct="1">
              <a:lnSpc>
                <a:spcPct val="100000"/>
              </a:lnSpc>
              <a:spcBef>
                <a:spcPts val="0"/>
              </a:spcBef>
              <a:spcAft>
                <a:spcPts val="600"/>
              </a:spcAft>
              <a:buClrTx/>
              <a:buSzTx/>
              <a:buFontTx/>
              <a:buNone/>
              <a:tabLst/>
              <a:defRPr/>
            </a:pPr>
            <a:r>
              <a:rPr lang="en-US" sz="3400" dirty="0">
                <a:solidFill>
                  <a:schemeClr val="accent1"/>
                </a:solidFill>
                <a:latin typeface="arial" panose="020B0604020202020204" pitchFamily="34" charset="0"/>
              </a:rPr>
              <a:t>Thresher</a:t>
            </a:r>
            <a:br>
              <a:rPr lang="en-US" sz="3400" dirty="0">
                <a:solidFill>
                  <a:schemeClr val="accent1"/>
                </a:solidFill>
                <a:latin typeface="arial" panose="020B0604020202020204" pitchFamily="34" charset="0"/>
              </a:rPr>
            </a:br>
            <a:r>
              <a:rPr lang="en-US" sz="3400" dirty="0">
                <a:solidFill>
                  <a:schemeClr val="accent1"/>
                </a:solidFill>
                <a:latin typeface="arial" panose="020B0604020202020204" pitchFamily="34" charset="0"/>
              </a:rPr>
              <a:t>Introduction</a:t>
            </a:r>
            <a:br>
              <a:rPr lang="en-US" sz="3400" dirty="0">
                <a:solidFill>
                  <a:schemeClr val="accent1"/>
                </a:solidFill>
                <a:latin typeface="arial" panose="020B0604020202020204" pitchFamily="34" charset="0"/>
              </a:rPr>
            </a:br>
            <a:r>
              <a:rPr lang="en-US" sz="3400" dirty="0">
                <a:solidFill>
                  <a:schemeClr val="accent1"/>
                </a:solidFill>
                <a:latin typeface="arial" panose="020B0604020202020204" pitchFamily="34" charset="0"/>
              </a:rPr>
              <a:t>&amp; Update</a:t>
            </a:r>
          </a:p>
          <a:p>
            <a:pPr marL="0" indent="0" algn="r">
              <a:spcBef>
                <a:spcPts val="0"/>
              </a:spcBef>
              <a:spcAft>
                <a:spcPts val="600"/>
              </a:spcAft>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August 25, 2026</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22F9A4F9-542B-2F5D-445F-C13A7C96562A}"/>
              </a:ext>
            </a:extLst>
          </p:cNvPr>
          <p:cNvSpPr txBox="1"/>
          <p:nvPr/>
        </p:nvSpPr>
        <p:spPr>
          <a:xfrm>
            <a:off x="5572125" y="3071812"/>
            <a:ext cx="1047750" cy="714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Text Placeholder 2">
            <a:extLst>
              <a:ext uri="{FF2B5EF4-FFF2-40B4-BE49-F238E27FC236}">
                <a16:creationId xmlns:a16="http://schemas.microsoft.com/office/drawing/2014/main" id="{5A160AAF-BB8D-D711-B124-015130D6CA4A}"/>
              </a:ext>
            </a:extLst>
          </p:cNvPr>
          <p:cNvSpPr txBox="1">
            <a:spLocks/>
          </p:cNvSpPr>
          <p:nvPr/>
        </p:nvSpPr>
        <p:spPr>
          <a:xfrm>
            <a:off x="9412357" y="5282899"/>
            <a:ext cx="2531827" cy="15050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spcAft>
                <a:spcPts val="600"/>
              </a:spcAft>
              <a:buFontTx/>
              <a:buNone/>
              <a:defRPr/>
            </a:pPr>
            <a:endParaRPr lang="en-US" sz="2000" dirty="0">
              <a:solidFill>
                <a:schemeClr val="accent2"/>
              </a:solidFill>
              <a:latin typeface="arial" panose="020B0604020202020204" pitchFamily="34" charset="0"/>
            </a:endParaRPr>
          </a:p>
          <a:p>
            <a:pPr marL="0" indent="0" algn="r">
              <a:lnSpc>
                <a:spcPct val="100000"/>
              </a:lnSpc>
              <a:spcBef>
                <a:spcPts val="0"/>
              </a:spcBef>
              <a:spcAft>
                <a:spcPts val="600"/>
              </a:spcAft>
              <a:buFontTx/>
              <a:buNone/>
              <a:defRPr/>
            </a:pPr>
            <a:r>
              <a:rPr lang="en-US" sz="2600" dirty="0">
                <a:solidFill>
                  <a:schemeClr val="accent1"/>
                </a:solidFill>
                <a:latin typeface="arial" panose="020B0604020202020204" pitchFamily="34" charset="0"/>
              </a:rPr>
              <a:t>Developed by</a:t>
            </a:r>
          </a:p>
          <a:p>
            <a:pPr marL="0" indent="0" algn="r">
              <a:spcBef>
                <a:spcPts val="0"/>
              </a:spcBef>
              <a:spcAft>
                <a:spcPts val="600"/>
              </a:spcAft>
              <a:buFont typeface="Arial" panose="020B0604020202020204" pitchFamily="34" charset="0"/>
              <a:buNone/>
              <a:defRPr/>
            </a:pPr>
            <a:r>
              <a:rPr lang="en-US" sz="2000" dirty="0">
                <a:solidFill>
                  <a:prstClr val="white"/>
                </a:solidFill>
                <a:latin typeface="arial" panose="020B0604020202020204" pitchFamily="34" charset="0"/>
              </a:rPr>
              <a:t>Booz Allen Hamilton</a:t>
            </a:r>
          </a:p>
          <a:p>
            <a:pPr marL="0" indent="0" algn="r">
              <a:lnSpc>
                <a:spcPct val="100000"/>
              </a:lnSpc>
              <a:spcBef>
                <a:spcPts val="0"/>
              </a:spcBef>
              <a:spcAft>
                <a:spcPts val="600"/>
              </a:spcAft>
              <a:buFontTx/>
              <a:buNone/>
              <a:defRPr/>
            </a:pPr>
            <a:endParaRPr lang="en-US" sz="2000" dirty="0">
              <a:solidFill>
                <a:prstClr val="white"/>
              </a:solidFill>
              <a:latin typeface="arial" panose="020B0604020202020204" pitchFamily="34" charset="0"/>
            </a:endParaRPr>
          </a:p>
        </p:txBody>
      </p:sp>
    </p:spTree>
    <p:extLst>
      <p:ext uri="{BB962C8B-B14F-4D97-AF65-F5344CB8AC3E}">
        <p14:creationId xmlns:p14="http://schemas.microsoft.com/office/powerpoint/2010/main" val="1566303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879056-9268-5396-93B6-CD1E38DA3E29}"/>
              </a:ext>
            </a:extLst>
          </p:cNvPr>
          <p:cNvSpPr>
            <a:spLocks noGrp="1"/>
          </p:cNvSpPr>
          <p:nvPr>
            <p:ph sz="quarter" idx="10"/>
          </p:nvPr>
        </p:nvSpPr>
        <p:spPr>
          <a:xfrm>
            <a:off x="269876" y="1371600"/>
            <a:ext cx="5356972" cy="5417122"/>
          </a:xfrm>
        </p:spPr>
        <p:txBody>
          <a:bodyPr/>
          <a:lstStyle/>
          <a:p>
            <a:r>
              <a:rPr lang="en-US" dirty="0"/>
              <a:t>What is Thresher?</a:t>
            </a:r>
          </a:p>
          <a:p>
            <a:r>
              <a:rPr lang="en-US" dirty="0"/>
              <a:t>How Does Thresher Help?</a:t>
            </a:r>
          </a:p>
          <a:p>
            <a:r>
              <a:rPr lang="en-US" dirty="0"/>
              <a:t>How Do You Use Thresher?</a:t>
            </a:r>
          </a:p>
          <a:p>
            <a:r>
              <a:rPr lang="en-US" dirty="0"/>
              <a:t>Thresher User Interface</a:t>
            </a:r>
          </a:p>
          <a:p>
            <a:endParaRPr lang="en-US" dirty="0"/>
          </a:p>
          <a:p>
            <a:endParaRPr lang="en-US" dirty="0"/>
          </a:p>
        </p:txBody>
      </p:sp>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dirty="0"/>
              <a:t>Agenda</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p:txBody>
          <a:bodyPr/>
          <a:lstStyle/>
          <a:p>
            <a:fld id="{E08146AE-D219-524C-9522-562B071B0D7E}" type="slidenum">
              <a:rPr lang="en-US" smtClean="0"/>
              <a:pPr/>
              <a:t>11</a:t>
            </a:fld>
            <a:endParaRPr lang="en-US"/>
          </a:p>
        </p:txBody>
      </p:sp>
      <p:grpSp>
        <p:nvGrpSpPr>
          <p:cNvPr id="9" name="Group 8">
            <a:extLst>
              <a:ext uri="{FF2B5EF4-FFF2-40B4-BE49-F238E27FC236}">
                <a16:creationId xmlns:a16="http://schemas.microsoft.com/office/drawing/2014/main" id="{50E8DBE9-C97A-33BD-86D2-25C0A5F772C3}"/>
              </a:ext>
            </a:extLst>
          </p:cNvPr>
          <p:cNvGrpSpPr/>
          <p:nvPr/>
        </p:nvGrpSpPr>
        <p:grpSpPr>
          <a:xfrm>
            <a:off x="5873694" y="2450643"/>
            <a:ext cx="5356971" cy="3255577"/>
            <a:chOff x="5795036" y="1928032"/>
            <a:chExt cx="5356971" cy="3255577"/>
          </a:xfrm>
        </p:grpSpPr>
        <p:pic>
          <p:nvPicPr>
            <p:cNvPr id="7" name="Picture 6" descr="A yellow and black vehicle&#10;&#10;Description automatically generated with low confidence">
              <a:extLst>
                <a:ext uri="{FF2B5EF4-FFF2-40B4-BE49-F238E27FC236}">
                  <a16:creationId xmlns:a16="http://schemas.microsoft.com/office/drawing/2014/main" id="{13295BB9-0604-F7C8-0DA4-A2BDC068D0ED}"/>
                </a:ext>
              </a:extLst>
            </p:cNvPr>
            <p:cNvPicPr>
              <a:picLocks noChangeAspect="1"/>
            </p:cNvPicPr>
            <p:nvPr/>
          </p:nvPicPr>
          <p:blipFill>
            <a:blip r:embed="rId2"/>
            <a:stretch>
              <a:fillRect/>
            </a:stretch>
          </p:blipFill>
          <p:spPr>
            <a:xfrm>
              <a:off x="5795036" y="1928032"/>
              <a:ext cx="5356971" cy="2420693"/>
            </a:xfrm>
            <a:prstGeom prst="rect">
              <a:avLst/>
            </a:prstGeom>
          </p:spPr>
        </p:pic>
        <p:sp>
          <p:nvSpPr>
            <p:cNvPr id="8" name="TextBox 11">
              <a:extLst>
                <a:ext uri="{FF2B5EF4-FFF2-40B4-BE49-F238E27FC236}">
                  <a16:creationId xmlns:a16="http://schemas.microsoft.com/office/drawing/2014/main" id="{F8608225-9357-0129-1A7B-271D17A787E8}"/>
                </a:ext>
              </a:extLst>
            </p:cNvPr>
            <p:cNvSpPr txBox="1"/>
            <p:nvPr/>
          </p:nvSpPr>
          <p:spPr>
            <a:xfrm>
              <a:off x="7109077" y="4260279"/>
              <a:ext cx="2728889" cy="9233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t>Thresher</a:t>
              </a:r>
            </a:p>
          </p:txBody>
        </p:sp>
      </p:grpSp>
    </p:spTree>
    <p:extLst>
      <p:ext uri="{BB962C8B-B14F-4D97-AF65-F5344CB8AC3E}">
        <p14:creationId xmlns:p14="http://schemas.microsoft.com/office/powerpoint/2010/main" val="207583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5C0B61-4102-4515-7696-1BE7EEA1AB7D}"/>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0CF9E4A4-0798-D812-AB2D-2DBB8AB9906D}"/>
              </a:ext>
            </a:extLst>
          </p:cNvPr>
          <p:cNvSpPr>
            <a:spLocks noGrp="1"/>
          </p:cNvSpPr>
          <p:nvPr>
            <p:ph type="sldNum" sz="quarter" idx="4"/>
          </p:nvPr>
        </p:nvSpPr>
        <p:spPr/>
        <p:txBody>
          <a:bodyPr/>
          <a:lstStyle/>
          <a:p>
            <a:fld id="{E08146AE-D219-524C-9522-562B071B0D7E}" type="slidenum">
              <a:rPr lang="en-US" smtClean="0"/>
              <a:pPr/>
              <a:t>12</a:t>
            </a:fld>
            <a:endParaRPr lang="en-US"/>
          </a:p>
        </p:txBody>
      </p:sp>
      <p:sp>
        <p:nvSpPr>
          <p:cNvPr id="6" name="Title 5">
            <a:extLst>
              <a:ext uri="{FF2B5EF4-FFF2-40B4-BE49-F238E27FC236}">
                <a16:creationId xmlns:a16="http://schemas.microsoft.com/office/drawing/2014/main" id="{C2ED1422-20A8-41AD-3201-C8767F7BF92B}"/>
              </a:ext>
            </a:extLst>
          </p:cNvPr>
          <p:cNvSpPr>
            <a:spLocks noGrp="1"/>
          </p:cNvSpPr>
          <p:nvPr>
            <p:ph type="title"/>
          </p:nvPr>
        </p:nvSpPr>
        <p:spPr/>
        <p:txBody>
          <a:bodyPr/>
          <a:lstStyle/>
          <a:p>
            <a:r>
              <a:rPr lang="en-US" dirty="0"/>
              <a:t>What is Thresher?</a:t>
            </a:r>
          </a:p>
        </p:txBody>
      </p:sp>
      <p:sp>
        <p:nvSpPr>
          <p:cNvPr id="16" name="Content Placeholder 5">
            <a:extLst>
              <a:ext uri="{FF2B5EF4-FFF2-40B4-BE49-F238E27FC236}">
                <a16:creationId xmlns:a16="http://schemas.microsoft.com/office/drawing/2014/main" id="{44762766-4744-4DA1-21C3-515D0AED0B54}"/>
              </a:ext>
            </a:extLst>
          </p:cNvPr>
          <p:cNvSpPr>
            <a:spLocks noGrp="1"/>
          </p:cNvSpPr>
          <p:nvPr>
            <p:ph sz="quarter" idx="10"/>
          </p:nvPr>
        </p:nvSpPr>
        <p:spPr>
          <a:xfrm>
            <a:off x="269875" y="1371600"/>
            <a:ext cx="10304091" cy="5413664"/>
          </a:xfrm>
        </p:spPr>
        <p:txBody>
          <a:bodyPr>
            <a:normAutofit/>
          </a:bodyPr>
          <a:lstStyle/>
          <a:p>
            <a:r>
              <a:rPr lang="en-US" dirty="0"/>
              <a:t>Thresher’s original purpose was to create small analysis schedules of the critical or</a:t>
            </a:r>
            <a:br>
              <a:rPr lang="en-US" dirty="0"/>
            </a:br>
            <a:r>
              <a:rPr lang="en-US" dirty="0"/>
              <a:t>near-critical path from larger schedules</a:t>
            </a:r>
          </a:p>
          <a:p>
            <a:r>
              <a:rPr lang="en-US" dirty="0"/>
              <a:t>Thresher has been updated to allow for field-based filtering of a schedule to generate</a:t>
            </a:r>
            <a:br>
              <a:rPr lang="en-US" dirty="0"/>
            </a:br>
            <a:r>
              <a:rPr lang="en-US" dirty="0"/>
              <a:t>an analysis schedule</a:t>
            </a:r>
          </a:p>
          <a:p>
            <a:r>
              <a:rPr lang="en-US" dirty="0"/>
              <a:t>This is aimed at analyzing effects of different parallel schedule options such as working with two vendors to produce an article but deciding in the future which one to use</a:t>
            </a:r>
          </a:p>
          <a:p>
            <a:r>
              <a:rPr lang="en-US" dirty="0"/>
              <a:t>Thresher is built using VBA and “lives” in MS Project</a:t>
            </a:r>
          </a:p>
        </p:txBody>
      </p:sp>
    </p:spTree>
    <p:extLst>
      <p:ext uri="{BB962C8B-B14F-4D97-AF65-F5344CB8AC3E}">
        <p14:creationId xmlns:p14="http://schemas.microsoft.com/office/powerpoint/2010/main" val="316659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25C0B61-4102-4515-7696-1BE7EEA1AB7D}"/>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0CF9E4A4-0798-D812-AB2D-2DBB8AB9906D}"/>
              </a:ext>
            </a:extLst>
          </p:cNvPr>
          <p:cNvSpPr>
            <a:spLocks noGrp="1"/>
          </p:cNvSpPr>
          <p:nvPr>
            <p:ph type="sldNum" sz="quarter" idx="4"/>
          </p:nvPr>
        </p:nvSpPr>
        <p:spPr/>
        <p:txBody>
          <a:bodyPr/>
          <a:lstStyle/>
          <a:p>
            <a:fld id="{E08146AE-D219-524C-9522-562B071B0D7E}" type="slidenum">
              <a:rPr lang="en-US" smtClean="0"/>
              <a:pPr/>
              <a:t>13</a:t>
            </a:fld>
            <a:endParaRPr lang="en-US"/>
          </a:p>
        </p:txBody>
      </p:sp>
      <p:sp>
        <p:nvSpPr>
          <p:cNvPr id="6" name="Title 5">
            <a:extLst>
              <a:ext uri="{FF2B5EF4-FFF2-40B4-BE49-F238E27FC236}">
                <a16:creationId xmlns:a16="http://schemas.microsoft.com/office/drawing/2014/main" id="{C2ED1422-20A8-41AD-3201-C8767F7BF92B}"/>
              </a:ext>
            </a:extLst>
          </p:cNvPr>
          <p:cNvSpPr>
            <a:spLocks noGrp="1"/>
          </p:cNvSpPr>
          <p:nvPr>
            <p:ph type="title"/>
          </p:nvPr>
        </p:nvSpPr>
        <p:spPr/>
        <p:txBody>
          <a:bodyPr/>
          <a:lstStyle/>
          <a:p>
            <a:r>
              <a:rPr lang="en-US" dirty="0"/>
              <a:t>How Does Thresher Help?</a:t>
            </a:r>
          </a:p>
        </p:txBody>
      </p:sp>
      <p:sp>
        <p:nvSpPr>
          <p:cNvPr id="16" name="Content Placeholder 5">
            <a:extLst>
              <a:ext uri="{FF2B5EF4-FFF2-40B4-BE49-F238E27FC236}">
                <a16:creationId xmlns:a16="http://schemas.microsoft.com/office/drawing/2014/main" id="{44762766-4744-4DA1-21C3-515D0AED0B54}"/>
              </a:ext>
            </a:extLst>
          </p:cNvPr>
          <p:cNvSpPr>
            <a:spLocks noGrp="1"/>
          </p:cNvSpPr>
          <p:nvPr>
            <p:ph sz="quarter" idx="10"/>
          </p:nvPr>
        </p:nvSpPr>
        <p:spPr>
          <a:xfrm>
            <a:off x="269876" y="1371598"/>
            <a:ext cx="5549956" cy="583662"/>
          </a:xfrm>
        </p:spPr>
        <p:txBody>
          <a:bodyPr>
            <a:normAutofit/>
          </a:bodyPr>
          <a:lstStyle/>
          <a:p>
            <a:pPr marL="0" indent="0">
              <a:buNone/>
            </a:pPr>
            <a:r>
              <a:rPr lang="en-US" b="1" dirty="0"/>
              <a:t>Thresher has two primary uses:</a:t>
            </a:r>
          </a:p>
        </p:txBody>
      </p:sp>
      <p:pic>
        <p:nvPicPr>
          <p:cNvPr id="127" name="Picture 126" descr="Graphical user interface, text, application&#10;&#10;AI-generated content may be incorrect.">
            <a:extLst>
              <a:ext uri="{FF2B5EF4-FFF2-40B4-BE49-F238E27FC236}">
                <a16:creationId xmlns:a16="http://schemas.microsoft.com/office/drawing/2014/main" id="{614D3C2F-7E07-F5EF-688C-B7D7047D28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2835" y="3920247"/>
            <a:ext cx="2324144" cy="2563140"/>
          </a:xfrm>
          <a:prstGeom prst="rect">
            <a:avLst/>
          </a:prstGeom>
        </p:spPr>
      </p:pic>
      <p:sp>
        <p:nvSpPr>
          <p:cNvPr id="128" name="Content Placeholder 5">
            <a:extLst>
              <a:ext uri="{FF2B5EF4-FFF2-40B4-BE49-F238E27FC236}">
                <a16:creationId xmlns:a16="http://schemas.microsoft.com/office/drawing/2014/main" id="{704BFC37-C643-7E5C-6EC6-B764CFBFA035}"/>
              </a:ext>
            </a:extLst>
          </p:cNvPr>
          <p:cNvSpPr txBox="1">
            <a:spLocks/>
          </p:cNvSpPr>
          <p:nvPr/>
        </p:nvSpPr>
        <p:spPr>
          <a:xfrm>
            <a:off x="546044" y="1955260"/>
            <a:ext cx="5549956" cy="16147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Generating Critical and Near Critical Path Analysis Schedules</a:t>
            </a:r>
          </a:p>
          <a:p>
            <a:pPr lvl="1"/>
            <a:r>
              <a:rPr lang="en-US" sz="1800" dirty="0"/>
              <a:t>Small analysis schedules are easier to analyze</a:t>
            </a:r>
          </a:p>
          <a:p>
            <a:pPr lvl="1"/>
            <a:r>
              <a:rPr lang="en-US" sz="1800" dirty="0"/>
              <a:t>Seeing only the critical (or near critical) path helps</a:t>
            </a:r>
            <a:br>
              <a:rPr lang="en-US" sz="1800" dirty="0"/>
            </a:br>
            <a:r>
              <a:rPr lang="en-US" sz="1800" dirty="0"/>
              <a:t>to focus attention</a:t>
            </a:r>
          </a:p>
        </p:txBody>
      </p:sp>
      <p:sp>
        <p:nvSpPr>
          <p:cNvPr id="131" name="Content Placeholder 5">
            <a:extLst>
              <a:ext uri="{FF2B5EF4-FFF2-40B4-BE49-F238E27FC236}">
                <a16:creationId xmlns:a16="http://schemas.microsoft.com/office/drawing/2014/main" id="{C1809F78-EA25-7CBC-E000-490C259E223C}"/>
              </a:ext>
            </a:extLst>
          </p:cNvPr>
          <p:cNvSpPr txBox="1">
            <a:spLocks/>
          </p:cNvSpPr>
          <p:nvPr/>
        </p:nvSpPr>
        <p:spPr>
          <a:xfrm>
            <a:off x="6096000" y="1955260"/>
            <a:ext cx="5549956" cy="19649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Section/Path Filtered Analysis Schedules</a:t>
            </a:r>
          </a:p>
          <a:p>
            <a:pPr lvl="1"/>
            <a:r>
              <a:rPr lang="en-US" sz="1800" dirty="0"/>
              <a:t>Easier schedule development; allows multiple possible paths to “co-exist” in one main schedule</a:t>
            </a:r>
          </a:p>
          <a:p>
            <a:pPr lvl="1"/>
            <a:r>
              <a:rPr lang="en-US" sz="1800" dirty="0"/>
              <a:t>Allows for analysis of each possible path alone</a:t>
            </a:r>
          </a:p>
          <a:p>
            <a:pPr lvl="1"/>
            <a:r>
              <a:rPr lang="en-US" sz="1800" dirty="0"/>
              <a:t>Ability to “knock out” specific task types or sections based on filter field values</a:t>
            </a:r>
          </a:p>
          <a:p>
            <a:endParaRPr lang="en-US" sz="1800" dirty="0"/>
          </a:p>
        </p:txBody>
      </p:sp>
      <p:pic>
        <p:nvPicPr>
          <p:cNvPr id="133" name="Picture 132" descr="Graphical user interface, application&#10;&#10;AI-generated content may be incorrect.">
            <a:extLst>
              <a:ext uri="{FF2B5EF4-FFF2-40B4-BE49-F238E27FC236}">
                <a16:creationId xmlns:a16="http://schemas.microsoft.com/office/drawing/2014/main" id="{F3E2B248-A13B-CFF7-4462-94B7407B8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464" y="3920247"/>
            <a:ext cx="2337682" cy="2560320"/>
          </a:xfrm>
          <a:prstGeom prst="rect">
            <a:avLst/>
          </a:prstGeom>
        </p:spPr>
      </p:pic>
      <p:sp>
        <p:nvSpPr>
          <p:cNvPr id="135" name="TextBox 134">
            <a:extLst>
              <a:ext uri="{FF2B5EF4-FFF2-40B4-BE49-F238E27FC236}">
                <a16:creationId xmlns:a16="http://schemas.microsoft.com/office/drawing/2014/main" id="{41B4CBC6-D335-4D65-B93F-8EA1BC66FACA}"/>
              </a:ext>
            </a:extLst>
          </p:cNvPr>
          <p:cNvSpPr txBox="1"/>
          <p:nvPr/>
        </p:nvSpPr>
        <p:spPr>
          <a:xfrm>
            <a:off x="1816412" y="6480567"/>
            <a:ext cx="2116990" cy="276999"/>
          </a:xfrm>
          <a:prstGeom prst="rect">
            <a:avLst/>
          </a:prstGeom>
          <a:noFill/>
        </p:spPr>
        <p:txBody>
          <a:bodyPr wrap="none" rtlCol="0">
            <a:spAutoFit/>
          </a:bodyPr>
          <a:lstStyle/>
          <a:p>
            <a:r>
              <a:rPr lang="en-US" sz="1200" i="1" dirty="0"/>
              <a:t>Screenshot of Critical Path Tab</a:t>
            </a:r>
          </a:p>
        </p:txBody>
      </p:sp>
      <p:sp>
        <p:nvSpPr>
          <p:cNvPr id="137" name="TextBox 136">
            <a:extLst>
              <a:ext uri="{FF2B5EF4-FFF2-40B4-BE49-F238E27FC236}">
                <a16:creationId xmlns:a16="http://schemas.microsoft.com/office/drawing/2014/main" id="{81E2F9F2-C8E7-6AB5-5F51-CB2D7C7A60DE}"/>
              </a:ext>
            </a:extLst>
          </p:cNvPr>
          <p:cNvSpPr txBox="1"/>
          <p:nvPr/>
        </p:nvSpPr>
        <p:spPr>
          <a:xfrm>
            <a:off x="7735709" y="6432072"/>
            <a:ext cx="2105192" cy="276999"/>
          </a:xfrm>
          <a:prstGeom prst="rect">
            <a:avLst/>
          </a:prstGeom>
          <a:noFill/>
        </p:spPr>
        <p:txBody>
          <a:bodyPr wrap="none" rtlCol="0">
            <a:spAutoFit/>
          </a:bodyPr>
          <a:lstStyle/>
          <a:p>
            <a:r>
              <a:rPr lang="en-US" sz="1200" i="1" dirty="0"/>
              <a:t>Screenshot of Filtered Path Tab</a:t>
            </a:r>
          </a:p>
        </p:txBody>
      </p:sp>
    </p:spTree>
    <p:extLst>
      <p:ext uri="{BB962C8B-B14F-4D97-AF65-F5344CB8AC3E}">
        <p14:creationId xmlns:p14="http://schemas.microsoft.com/office/powerpoint/2010/main" val="529089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31EB706B-8A02-72D5-E84C-F6C0995FC054}"/>
              </a:ext>
            </a:extLst>
          </p:cNvPr>
          <p:cNvSpPr/>
          <p:nvPr/>
        </p:nvSpPr>
        <p:spPr>
          <a:xfrm>
            <a:off x="6849108" y="4231788"/>
            <a:ext cx="4754880" cy="2248703"/>
          </a:xfrm>
          <a:prstGeom prst="rect">
            <a:avLst/>
          </a:prstGeom>
          <a:solidFill>
            <a:srgbClr val="EAF2FA"/>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2BDF13C-56A5-1DE9-E932-60A5EA062407}"/>
              </a:ext>
            </a:extLst>
          </p:cNvPr>
          <p:cNvSpPr/>
          <p:nvPr/>
        </p:nvSpPr>
        <p:spPr>
          <a:xfrm>
            <a:off x="6849108" y="1528066"/>
            <a:ext cx="4754880" cy="2248703"/>
          </a:xfrm>
          <a:prstGeom prst="rect">
            <a:avLst/>
          </a:prstGeom>
          <a:solidFill>
            <a:srgbClr val="EAF2FA"/>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425C0B61-4102-4515-7696-1BE7EEA1AB7D}"/>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0CF9E4A4-0798-D812-AB2D-2DBB8AB9906D}"/>
              </a:ext>
            </a:extLst>
          </p:cNvPr>
          <p:cNvSpPr>
            <a:spLocks noGrp="1"/>
          </p:cNvSpPr>
          <p:nvPr>
            <p:ph type="sldNum" sz="quarter" idx="4"/>
          </p:nvPr>
        </p:nvSpPr>
        <p:spPr>
          <a:xfrm>
            <a:off x="10844784" y="1034186"/>
            <a:ext cx="1207008" cy="219456"/>
          </a:xfrm>
        </p:spPr>
        <p:txBody>
          <a:bodyPr/>
          <a:lstStyle/>
          <a:p>
            <a:fld id="{E08146AE-D219-524C-9522-562B071B0D7E}" type="slidenum">
              <a:rPr lang="en-US" smtClean="0"/>
              <a:pPr/>
              <a:t>14</a:t>
            </a:fld>
            <a:endParaRPr lang="en-US"/>
          </a:p>
        </p:txBody>
      </p:sp>
      <p:sp>
        <p:nvSpPr>
          <p:cNvPr id="6" name="Title 5">
            <a:extLst>
              <a:ext uri="{FF2B5EF4-FFF2-40B4-BE49-F238E27FC236}">
                <a16:creationId xmlns:a16="http://schemas.microsoft.com/office/drawing/2014/main" id="{C2ED1422-20A8-41AD-3201-C8767F7BF92B}"/>
              </a:ext>
            </a:extLst>
          </p:cNvPr>
          <p:cNvSpPr>
            <a:spLocks noGrp="1"/>
          </p:cNvSpPr>
          <p:nvPr>
            <p:ph type="title"/>
          </p:nvPr>
        </p:nvSpPr>
        <p:spPr>
          <a:xfrm>
            <a:off x="266248" y="264434"/>
            <a:ext cx="10515600" cy="689414"/>
          </a:xfrm>
        </p:spPr>
        <p:txBody>
          <a:bodyPr/>
          <a:lstStyle/>
          <a:p>
            <a:r>
              <a:rPr lang="en-US" dirty="0"/>
              <a:t>How Do You Use Thresher? (1 of 2)</a:t>
            </a:r>
          </a:p>
        </p:txBody>
      </p:sp>
      <p:sp>
        <p:nvSpPr>
          <p:cNvPr id="16" name="Content Placeholder 5">
            <a:extLst>
              <a:ext uri="{FF2B5EF4-FFF2-40B4-BE49-F238E27FC236}">
                <a16:creationId xmlns:a16="http://schemas.microsoft.com/office/drawing/2014/main" id="{44762766-4744-4DA1-21C3-515D0AED0B54}"/>
              </a:ext>
            </a:extLst>
          </p:cNvPr>
          <p:cNvSpPr>
            <a:spLocks noGrp="1"/>
          </p:cNvSpPr>
          <p:nvPr>
            <p:ph sz="quarter" idx="10"/>
          </p:nvPr>
        </p:nvSpPr>
        <p:spPr>
          <a:xfrm>
            <a:off x="269875" y="1528066"/>
            <a:ext cx="6196239" cy="641130"/>
          </a:xfrm>
        </p:spPr>
        <p:txBody>
          <a:bodyPr>
            <a:noAutofit/>
          </a:bodyPr>
          <a:lstStyle/>
          <a:p>
            <a:pPr marL="0" indent="0">
              <a:buNone/>
            </a:pPr>
            <a:r>
              <a:rPr lang="en-US" b="1" dirty="0"/>
              <a:t>Generating a critical path analysis file</a:t>
            </a:r>
          </a:p>
        </p:txBody>
      </p:sp>
      <p:pic>
        <p:nvPicPr>
          <p:cNvPr id="9" name="Picture 8" descr="A picture containing text, sign, clipart&#10;&#10;Description automatically generated">
            <a:extLst>
              <a:ext uri="{FF2B5EF4-FFF2-40B4-BE49-F238E27FC236}">
                <a16:creationId xmlns:a16="http://schemas.microsoft.com/office/drawing/2014/main" id="{36483F4A-C1C9-D99D-D62C-B3B80AB8C538}"/>
              </a:ext>
            </a:extLst>
          </p:cNvPr>
          <p:cNvPicPr>
            <a:picLocks noChangeAspect="1"/>
          </p:cNvPicPr>
          <p:nvPr/>
        </p:nvPicPr>
        <p:blipFill>
          <a:blip r:embed="rId2"/>
          <a:stretch>
            <a:fillRect/>
          </a:stretch>
        </p:blipFill>
        <p:spPr>
          <a:xfrm>
            <a:off x="1168205" y="2400382"/>
            <a:ext cx="605480" cy="685800"/>
          </a:xfrm>
          <a:prstGeom prst="rect">
            <a:avLst/>
          </a:prstGeom>
        </p:spPr>
      </p:pic>
      <p:pic>
        <p:nvPicPr>
          <p:cNvPr id="12" name="Picture 11" descr="A picture containing text, sign, clipart&#10;&#10;Description automatically generated">
            <a:extLst>
              <a:ext uri="{FF2B5EF4-FFF2-40B4-BE49-F238E27FC236}">
                <a16:creationId xmlns:a16="http://schemas.microsoft.com/office/drawing/2014/main" id="{A646F65F-9EA7-120E-6DCE-89CCCC1B5D30}"/>
              </a:ext>
            </a:extLst>
          </p:cNvPr>
          <p:cNvPicPr>
            <a:picLocks noChangeAspect="1"/>
          </p:cNvPicPr>
          <p:nvPr/>
        </p:nvPicPr>
        <p:blipFill>
          <a:blip r:embed="rId2"/>
          <a:stretch>
            <a:fillRect/>
          </a:stretch>
        </p:blipFill>
        <p:spPr>
          <a:xfrm>
            <a:off x="1168205" y="5096526"/>
            <a:ext cx="605480" cy="685800"/>
          </a:xfrm>
          <a:prstGeom prst="rect">
            <a:avLst/>
          </a:prstGeom>
        </p:spPr>
      </p:pic>
      <p:cxnSp>
        <p:nvCxnSpPr>
          <p:cNvPr id="13" name="Connector: Curved 12">
            <a:extLst>
              <a:ext uri="{FF2B5EF4-FFF2-40B4-BE49-F238E27FC236}">
                <a16:creationId xmlns:a16="http://schemas.microsoft.com/office/drawing/2014/main" id="{7B7A3A0D-DE46-A756-F6FA-25FDA6A3B192}"/>
              </a:ext>
            </a:extLst>
          </p:cNvPr>
          <p:cNvCxnSpPr>
            <a:cxnSpLocks/>
            <a:stCxn id="9" idx="2"/>
            <a:endCxn id="21" idx="0"/>
          </p:cNvCxnSpPr>
          <p:nvPr/>
        </p:nvCxnSpPr>
        <p:spPr>
          <a:xfrm rot="16200000" flipH="1">
            <a:off x="1200163" y="3356963"/>
            <a:ext cx="541565" cy="1"/>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3D103AB-5D39-DE71-5D69-C432778BFD94}"/>
              </a:ext>
            </a:extLst>
          </p:cNvPr>
          <p:cNvCxnSpPr>
            <a:cxnSpLocks/>
            <a:stCxn id="21" idx="2"/>
            <a:endCxn id="12" idx="0"/>
          </p:cNvCxnSpPr>
          <p:nvPr/>
        </p:nvCxnSpPr>
        <p:spPr>
          <a:xfrm flipH="1">
            <a:off x="1470945" y="4425702"/>
            <a:ext cx="1" cy="6708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4BF76E0-AFD9-7693-D524-23A6706D4435}"/>
              </a:ext>
            </a:extLst>
          </p:cNvPr>
          <p:cNvSpPr txBox="1"/>
          <p:nvPr/>
        </p:nvSpPr>
        <p:spPr>
          <a:xfrm>
            <a:off x="2557699" y="2601000"/>
            <a:ext cx="2109680" cy="369332"/>
          </a:xfrm>
          <a:prstGeom prst="rect">
            <a:avLst/>
          </a:prstGeom>
          <a:noFill/>
        </p:spPr>
        <p:txBody>
          <a:bodyPr wrap="none" rtlCol="0">
            <a:spAutoFit/>
          </a:bodyPr>
          <a:lstStyle/>
          <a:p>
            <a:r>
              <a:rPr lang="en-US" dirty="0"/>
              <a:t>Source Schedule File</a:t>
            </a:r>
          </a:p>
        </p:txBody>
      </p:sp>
      <p:pic>
        <p:nvPicPr>
          <p:cNvPr id="21" name="Picture 20" descr="A yellow and black vehicle&#10;&#10;Description automatically generated with low confidence">
            <a:extLst>
              <a:ext uri="{FF2B5EF4-FFF2-40B4-BE49-F238E27FC236}">
                <a16:creationId xmlns:a16="http://schemas.microsoft.com/office/drawing/2014/main" id="{82F81383-61E6-8E64-8A73-B88ED3B3F5D7}"/>
              </a:ext>
            </a:extLst>
          </p:cNvPr>
          <p:cNvPicPr>
            <a:picLocks noChangeAspect="1"/>
          </p:cNvPicPr>
          <p:nvPr/>
        </p:nvPicPr>
        <p:blipFill>
          <a:blip r:embed="rId3"/>
          <a:stretch>
            <a:fillRect/>
          </a:stretch>
        </p:blipFill>
        <p:spPr>
          <a:xfrm>
            <a:off x="588012" y="3627747"/>
            <a:ext cx="1765867" cy="797955"/>
          </a:xfrm>
          <a:prstGeom prst="rect">
            <a:avLst/>
          </a:prstGeom>
        </p:spPr>
      </p:pic>
      <p:sp>
        <p:nvSpPr>
          <p:cNvPr id="27" name="TextBox 26">
            <a:extLst>
              <a:ext uri="{FF2B5EF4-FFF2-40B4-BE49-F238E27FC236}">
                <a16:creationId xmlns:a16="http://schemas.microsoft.com/office/drawing/2014/main" id="{2BCB7391-0153-AE62-B9CB-8EE770ABDB1E}"/>
              </a:ext>
            </a:extLst>
          </p:cNvPr>
          <p:cNvSpPr txBox="1"/>
          <p:nvPr/>
        </p:nvSpPr>
        <p:spPr>
          <a:xfrm>
            <a:off x="2557699" y="4977761"/>
            <a:ext cx="3711241" cy="923330"/>
          </a:xfrm>
          <a:prstGeom prst="rect">
            <a:avLst/>
          </a:prstGeom>
          <a:noFill/>
        </p:spPr>
        <p:txBody>
          <a:bodyPr wrap="square" rtlCol="0">
            <a:spAutoFit/>
          </a:bodyPr>
          <a:lstStyle/>
          <a:p>
            <a:r>
              <a:rPr lang="en-US" dirty="0"/>
              <a:t>Being much smaller, the resulting Critical (or Near Critical) Path Analysis File is much easier to analyze</a:t>
            </a:r>
          </a:p>
        </p:txBody>
      </p:sp>
      <p:sp>
        <p:nvSpPr>
          <p:cNvPr id="29" name="TextBox 28">
            <a:extLst>
              <a:ext uri="{FF2B5EF4-FFF2-40B4-BE49-F238E27FC236}">
                <a16:creationId xmlns:a16="http://schemas.microsoft.com/office/drawing/2014/main" id="{0A68D025-9926-F66D-BDF3-CF0B6D5421F8}"/>
              </a:ext>
            </a:extLst>
          </p:cNvPr>
          <p:cNvSpPr txBox="1"/>
          <p:nvPr/>
        </p:nvSpPr>
        <p:spPr>
          <a:xfrm>
            <a:off x="2557699" y="3565059"/>
            <a:ext cx="4135201" cy="1200329"/>
          </a:xfrm>
          <a:prstGeom prst="rect">
            <a:avLst/>
          </a:prstGeom>
          <a:noFill/>
        </p:spPr>
        <p:txBody>
          <a:bodyPr wrap="square" rtlCol="0">
            <a:spAutoFit/>
          </a:bodyPr>
          <a:lstStyle/>
          <a:p>
            <a:r>
              <a:rPr lang="en-US" dirty="0"/>
              <a:t>Thresher greatly reduces the size of the file by removing any task in the schedule that is not on the critical (or near critical) path from the file</a:t>
            </a:r>
          </a:p>
        </p:txBody>
      </p:sp>
      <p:cxnSp>
        <p:nvCxnSpPr>
          <p:cNvPr id="88" name="Connector: Elbow 87">
            <a:extLst>
              <a:ext uri="{FF2B5EF4-FFF2-40B4-BE49-F238E27FC236}">
                <a16:creationId xmlns:a16="http://schemas.microsoft.com/office/drawing/2014/main" id="{2C2B8C9A-D937-6769-BD4D-18E295A16FFA}"/>
              </a:ext>
            </a:extLst>
          </p:cNvPr>
          <p:cNvCxnSpPr>
            <a:cxnSpLocks/>
            <a:stCxn id="60" idx="3"/>
            <a:endCxn id="51" idx="1"/>
          </p:cNvCxnSpPr>
          <p:nvPr/>
        </p:nvCxnSpPr>
        <p:spPr>
          <a:xfrm>
            <a:off x="10153340" y="2437216"/>
            <a:ext cx="475707" cy="1116431"/>
          </a:xfrm>
          <a:prstGeom prst="bentConnector3">
            <a:avLst>
              <a:gd name="adj1" fmla="val 40107"/>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626B257D-6EFF-9BED-261E-C20A2EB31415}"/>
              </a:ext>
            </a:extLst>
          </p:cNvPr>
          <p:cNvSpPr/>
          <p:nvPr/>
        </p:nvSpPr>
        <p:spPr>
          <a:xfrm>
            <a:off x="6971447" y="160148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EC23F38-8AB0-5EC5-9388-9C0D12D35B3E}"/>
              </a:ext>
            </a:extLst>
          </p:cNvPr>
          <p:cNvSpPr/>
          <p:nvPr/>
        </p:nvSpPr>
        <p:spPr>
          <a:xfrm>
            <a:off x="7885847" y="1973632"/>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6E306C85-8208-A970-D391-BC6BB1B34E77}"/>
              </a:ext>
            </a:extLst>
          </p:cNvPr>
          <p:cNvSpPr/>
          <p:nvPr/>
        </p:nvSpPr>
        <p:spPr>
          <a:xfrm>
            <a:off x="8794440" y="2717920"/>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03864"/>
              </a:solidFill>
            </a:endParaRPr>
          </a:p>
        </p:txBody>
      </p:sp>
      <p:sp>
        <p:nvSpPr>
          <p:cNvPr id="51" name="Rectangle 50">
            <a:extLst>
              <a:ext uri="{FF2B5EF4-FFF2-40B4-BE49-F238E27FC236}">
                <a16:creationId xmlns:a16="http://schemas.microsoft.com/office/drawing/2014/main" id="{F0763048-D84F-2054-2937-EEEF18B8B950}"/>
              </a:ext>
            </a:extLst>
          </p:cNvPr>
          <p:cNvSpPr/>
          <p:nvPr/>
        </p:nvSpPr>
        <p:spPr>
          <a:xfrm>
            <a:off x="10629047" y="3462207"/>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Connector: Elbow 51">
            <a:extLst>
              <a:ext uri="{FF2B5EF4-FFF2-40B4-BE49-F238E27FC236}">
                <a16:creationId xmlns:a16="http://schemas.microsoft.com/office/drawing/2014/main" id="{13289423-DC5D-8667-3949-B20FE1DBF803}"/>
              </a:ext>
            </a:extLst>
          </p:cNvPr>
          <p:cNvCxnSpPr>
            <a:cxnSpLocks/>
            <a:stCxn id="47" idx="3"/>
            <a:endCxn id="48" idx="1"/>
          </p:cNvCxnSpPr>
          <p:nvPr/>
        </p:nvCxnSpPr>
        <p:spPr>
          <a:xfrm>
            <a:off x="7885847" y="1692928"/>
            <a:ext cx="12700" cy="372144"/>
          </a:xfrm>
          <a:prstGeom prst="bentConnector5">
            <a:avLst>
              <a:gd name="adj1" fmla="val 1138236"/>
              <a:gd name="adj2" fmla="val 50000"/>
              <a:gd name="adj3" fmla="val -125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54" name="Connector: Elbow 53">
            <a:extLst>
              <a:ext uri="{FF2B5EF4-FFF2-40B4-BE49-F238E27FC236}">
                <a16:creationId xmlns:a16="http://schemas.microsoft.com/office/drawing/2014/main" id="{0443BC11-1E09-C2F5-3B7F-83D8F605D781}"/>
              </a:ext>
            </a:extLst>
          </p:cNvPr>
          <p:cNvCxnSpPr>
            <a:cxnSpLocks/>
            <a:stCxn id="48" idx="3"/>
            <a:endCxn id="50" idx="1"/>
          </p:cNvCxnSpPr>
          <p:nvPr/>
        </p:nvCxnSpPr>
        <p:spPr>
          <a:xfrm flipH="1">
            <a:off x="8794440" y="2065072"/>
            <a:ext cx="5807" cy="744288"/>
          </a:xfrm>
          <a:prstGeom prst="bentConnector5">
            <a:avLst>
              <a:gd name="adj1" fmla="val -3936628"/>
              <a:gd name="adj2" fmla="val 24706"/>
              <a:gd name="adj3" fmla="val 4036628"/>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B468ECA4-9CD0-4DB1-BF16-CB8D86144472}"/>
              </a:ext>
            </a:extLst>
          </p:cNvPr>
          <p:cNvSpPr/>
          <p:nvPr/>
        </p:nvSpPr>
        <p:spPr>
          <a:xfrm>
            <a:off x="8794440" y="2345776"/>
            <a:ext cx="6858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188BD27-1E4F-5DB8-E129-4E3CACAF8B0E}"/>
              </a:ext>
            </a:extLst>
          </p:cNvPr>
          <p:cNvSpPr/>
          <p:nvPr/>
        </p:nvSpPr>
        <p:spPr>
          <a:xfrm>
            <a:off x="9696140" y="2345776"/>
            <a:ext cx="4572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4AB7F039-6749-0E31-189D-EB5769EB01C9}"/>
              </a:ext>
            </a:extLst>
          </p:cNvPr>
          <p:cNvSpPr/>
          <p:nvPr/>
        </p:nvSpPr>
        <p:spPr>
          <a:xfrm>
            <a:off x="9714647" y="3090064"/>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03864"/>
              </a:solidFill>
            </a:endParaRPr>
          </a:p>
        </p:txBody>
      </p:sp>
      <p:cxnSp>
        <p:nvCxnSpPr>
          <p:cNvPr id="70" name="Connector: Elbow 69">
            <a:extLst>
              <a:ext uri="{FF2B5EF4-FFF2-40B4-BE49-F238E27FC236}">
                <a16:creationId xmlns:a16="http://schemas.microsoft.com/office/drawing/2014/main" id="{B7EAA3E5-A08B-31A4-AD22-E52BAFE1B2C9}"/>
              </a:ext>
            </a:extLst>
          </p:cNvPr>
          <p:cNvCxnSpPr>
            <a:cxnSpLocks/>
            <a:stCxn id="48" idx="3"/>
            <a:endCxn id="58" idx="1"/>
          </p:cNvCxnSpPr>
          <p:nvPr/>
        </p:nvCxnSpPr>
        <p:spPr>
          <a:xfrm flipH="1">
            <a:off x="8794440" y="2065072"/>
            <a:ext cx="5807" cy="372144"/>
          </a:xfrm>
          <a:prstGeom prst="bentConnector5">
            <a:avLst>
              <a:gd name="adj1" fmla="val -3936628"/>
              <a:gd name="adj2" fmla="val 50000"/>
              <a:gd name="adj3" fmla="val 4036628"/>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34FCF562-EE68-AC57-E714-FDE47FD9A8BF}"/>
              </a:ext>
            </a:extLst>
          </p:cNvPr>
          <p:cNvCxnSpPr>
            <a:cxnSpLocks/>
          </p:cNvCxnSpPr>
          <p:nvPr/>
        </p:nvCxnSpPr>
        <p:spPr>
          <a:xfrm>
            <a:off x="9708840" y="2797287"/>
            <a:ext cx="12700" cy="411240"/>
          </a:xfrm>
          <a:prstGeom prst="bentConnector5">
            <a:avLst>
              <a:gd name="adj1" fmla="val 1080000"/>
              <a:gd name="adj2" fmla="val 45912"/>
              <a:gd name="adj3" fmla="val -146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7" name="Connector: Elbow 86">
            <a:extLst>
              <a:ext uri="{FF2B5EF4-FFF2-40B4-BE49-F238E27FC236}">
                <a16:creationId xmlns:a16="http://schemas.microsoft.com/office/drawing/2014/main" id="{FD698A57-06D5-DEED-33B3-70DEA2983C8F}"/>
              </a:ext>
            </a:extLst>
          </p:cNvPr>
          <p:cNvCxnSpPr>
            <a:cxnSpLocks/>
            <a:stCxn id="62" idx="3"/>
            <a:endCxn id="51" idx="1"/>
          </p:cNvCxnSpPr>
          <p:nvPr/>
        </p:nvCxnSpPr>
        <p:spPr>
          <a:xfrm>
            <a:off x="10629047" y="3181504"/>
            <a:ext cx="12700" cy="372143"/>
          </a:xfrm>
          <a:prstGeom prst="bentConnector5">
            <a:avLst>
              <a:gd name="adj1" fmla="val 952937"/>
              <a:gd name="adj2" fmla="val 50000"/>
              <a:gd name="adj3" fmla="val -117059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9B7CEEB1-598F-7131-8AB6-58DCE85FF5D6}"/>
              </a:ext>
            </a:extLst>
          </p:cNvPr>
          <p:cNvCxnSpPr>
            <a:cxnSpLocks/>
            <a:stCxn id="58" idx="3"/>
            <a:endCxn id="60" idx="1"/>
          </p:cNvCxnSpPr>
          <p:nvPr/>
        </p:nvCxnSpPr>
        <p:spPr>
          <a:xfrm>
            <a:off x="9480240" y="2437216"/>
            <a:ext cx="215900"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D2BC7053-BA1C-D9AE-1279-BBF91A559B23}"/>
              </a:ext>
            </a:extLst>
          </p:cNvPr>
          <p:cNvCxnSpPr>
            <a:cxnSpLocks/>
            <a:stCxn id="78" idx="3"/>
            <a:endCxn id="74" idx="1"/>
          </p:cNvCxnSpPr>
          <p:nvPr/>
        </p:nvCxnSpPr>
        <p:spPr>
          <a:xfrm>
            <a:off x="10153340" y="5140938"/>
            <a:ext cx="475707" cy="1116431"/>
          </a:xfrm>
          <a:prstGeom prst="bentConnector3">
            <a:avLst>
              <a:gd name="adj1" fmla="val 40107"/>
            </a:avLst>
          </a:prstGeom>
          <a:ln w="12700">
            <a:solidFill>
              <a:srgbClr val="D9E2F3"/>
            </a:solidFill>
            <a:tailEnd type="triangle"/>
          </a:ln>
        </p:spPr>
        <p:style>
          <a:lnRef idx="1">
            <a:schemeClr val="accent1"/>
          </a:lnRef>
          <a:fillRef idx="0">
            <a:schemeClr val="accent1"/>
          </a:fillRef>
          <a:effectRef idx="0">
            <a:schemeClr val="accent1"/>
          </a:effectRef>
          <a:fontRef idx="minor">
            <a:schemeClr val="tx1"/>
          </a:fontRef>
        </p:style>
      </p:cxnSp>
      <p:cxnSp>
        <p:nvCxnSpPr>
          <p:cNvPr id="80" name="Connector: Elbow 79">
            <a:extLst>
              <a:ext uri="{FF2B5EF4-FFF2-40B4-BE49-F238E27FC236}">
                <a16:creationId xmlns:a16="http://schemas.microsoft.com/office/drawing/2014/main" id="{0C5CB237-C6E8-665F-ACDE-F45D34EB1954}"/>
              </a:ext>
            </a:extLst>
          </p:cNvPr>
          <p:cNvCxnSpPr>
            <a:cxnSpLocks/>
            <a:stCxn id="72" idx="3"/>
            <a:endCxn id="77" idx="1"/>
          </p:cNvCxnSpPr>
          <p:nvPr/>
        </p:nvCxnSpPr>
        <p:spPr>
          <a:xfrm flipH="1">
            <a:off x="8794440" y="4768794"/>
            <a:ext cx="5807" cy="372144"/>
          </a:xfrm>
          <a:prstGeom prst="bentConnector5">
            <a:avLst>
              <a:gd name="adj1" fmla="val -3936628"/>
              <a:gd name="adj2" fmla="val 50000"/>
              <a:gd name="adj3" fmla="val 4036628"/>
            </a:avLst>
          </a:prstGeom>
          <a:ln w="12700">
            <a:solidFill>
              <a:srgbClr val="D9E2F3"/>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3066ABFB-B9AF-6FD0-1218-35444B53B60F}"/>
              </a:ext>
            </a:extLst>
          </p:cNvPr>
          <p:cNvCxnSpPr>
            <a:cxnSpLocks/>
            <a:stCxn id="77" idx="3"/>
            <a:endCxn id="78" idx="1"/>
          </p:cNvCxnSpPr>
          <p:nvPr/>
        </p:nvCxnSpPr>
        <p:spPr>
          <a:xfrm>
            <a:off x="9480240" y="5140938"/>
            <a:ext cx="215900" cy="0"/>
          </a:xfrm>
          <a:prstGeom prst="straightConnector1">
            <a:avLst/>
          </a:prstGeom>
          <a:ln w="12700">
            <a:solidFill>
              <a:srgbClr val="D9E2F3"/>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91C67171-0C97-B714-97B3-9DBB38D3E6B4}"/>
              </a:ext>
            </a:extLst>
          </p:cNvPr>
          <p:cNvSpPr/>
          <p:nvPr/>
        </p:nvSpPr>
        <p:spPr>
          <a:xfrm>
            <a:off x="6971447" y="4305210"/>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505DF3CF-05A0-EEB0-B2F3-729369AA961C}"/>
              </a:ext>
            </a:extLst>
          </p:cNvPr>
          <p:cNvSpPr/>
          <p:nvPr/>
        </p:nvSpPr>
        <p:spPr>
          <a:xfrm>
            <a:off x="7885847" y="4677354"/>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6B64E662-5069-8971-5126-D93F098A6B27}"/>
              </a:ext>
            </a:extLst>
          </p:cNvPr>
          <p:cNvSpPr/>
          <p:nvPr/>
        </p:nvSpPr>
        <p:spPr>
          <a:xfrm>
            <a:off x="8794440" y="5421642"/>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03864"/>
              </a:solidFill>
            </a:endParaRPr>
          </a:p>
        </p:txBody>
      </p:sp>
      <p:sp>
        <p:nvSpPr>
          <p:cNvPr id="74" name="Rectangle 73">
            <a:extLst>
              <a:ext uri="{FF2B5EF4-FFF2-40B4-BE49-F238E27FC236}">
                <a16:creationId xmlns:a16="http://schemas.microsoft.com/office/drawing/2014/main" id="{6F36869C-2D85-A1E2-1219-9A19589CC400}"/>
              </a:ext>
            </a:extLst>
          </p:cNvPr>
          <p:cNvSpPr/>
          <p:nvPr/>
        </p:nvSpPr>
        <p:spPr>
          <a:xfrm>
            <a:off x="10629047" y="6165929"/>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Connector: Elbow 74">
            <a:extLst>
              <a:ext uri="{FF2B5EF4-FFF2-40B4-BE49-F238E27FC236}">
                <a16:creationId xmlns:a16="http://schemas.microsoft.com/office/drawing/2014/main" id="{731C8171-BC92-8A67-7795-6CA59CD72399}"/>
              </a:ext>
            </a:extLst>
          </p:cNvPr>
          <p:cNvCxnSpPr>
            <a:cxnSpLocks/>
            <a:stCxn id="71" idx="3"/>
            <a:endCxn id="72" idx="1"/>
          </p:cNvCxnSpPr>
          <p:nvPr/>
        </p:nvCxnSpPr>
        <p:spPr>
          <a:xfrm>
            <a:off x="7885847" y="4396650"/>
            <a:ext cx="12700" cy="372144"/>
          </a:xfrm>
          <a:prstGeom prst="bentConnector5">
            <a:avLst>
              <a:gd name="adj1" fmla="val 1138236"/>
              <a:gd name="adj2" fmla="val 50000"/>
              <a:gd name="adj3" fmla="val -125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24675D21-13B0-10EA-3746-A819774A6606}"/>
              </a:ext>
            </a:extLst>
          </p:cNvPr>
          <p:cNvCxnSpPr>
            <a:cxnSpLocks/>
            <a:stCxn id="72" idx="3"/>
            <a:endCxn id="73" idx="1"/>
          </p:cNvCxnSpPr>
          <p:nvPr/>
        </p:nvCxnSpPr>
        <p:spPr>
          <a:xfrm flipH="1">
            <a:off x="8794440" y="4768794"/>
            <a:ext cx="5807" cy="744288"/>
          </a:xfrm>
          <a:prstGeom prst="bentConnector5">
            <a:avLst>
              <a:gd name="adj1" fmla="val -3936628"/>
              <a:gd name="adj2" fmla="val 24706"/>
              <a:gd name="adj3" fmla="val 4036628"/>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405E82B9-9BFC-DDFD-8238-E5B4E2351D9B}"/>
              </a:ext>
            </a:extLst>
          </p:cNvPr>
          <p:cNvSpPr/>
          <p:nvPr/>
        </p:nvSpPr>
        <p:spPr>
          <a:xfrm>
            <a:off x="8794440" y="5049498"/>
            <a:ext cx="685800" cy="182880"/>
          </a:xfrm>
          <a:prstGeom prst="rect">
            <a:avLst/>
          </a:prstGeom>
          <a:solidFill>
            <a:srgbClr val="FFF9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5035DEA-6364-F706-DFEA-EF066CCB436A}"/>
              </a:ext>
            </a:extLst>
          </p:cNvPr>
          <p:cNvSpPr/>
          <p:nvPr/>
        </p:nvSpPr>
        <p:spPr>
          <a:xfrm>
            <a:off x="9696140" y="5049498"/>
            <a:ext cx="457200" cy="182880"/>
          </a:xfrm>
          <a:prstGeom prst="rect">
            <a:avLst/>
          </a:prstGeom>
          <a:solidFill>
            <a:srgbClr val="FFF9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BD2430ED-80A5-E04B-C949-1BE49E62CF40}"/>
              </a:ext>
            </a:extLst>
          </p:cNvPr>
          <p:cNvSpPr/>
          <p:nvPr/>
        </p:nvSpPr>
        <p:spPr>
          <a:xfrm>
            <a:off x="9714647" y="5793786"/>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03864"/>
              </a:solidFill>
            </a:endParaRPr>
          </a:p>
        </p:txBody>
      </p:sp>
      <p:cxnSp>
        <p:nvCxnSpPr>
          <p:cNvPr id="81" name="Connector: Elbow 80">
            <a:extLst>
              <a:ext uri="{FF2B5EF4-FFF2-40B4-BE49-F238E27FC236}">
                <a16:creationId xmlns:a16="http://schemas.microsoft.com/office/drawing/2014/main" id="{2639702A-DBE6-187F-9DC3-43ED5E3F9933}"/>
              </a:ext>
            </a:extLst>
          </p:cNvPr>
          <p:cNvCxnSpPr>
            <a:cxnSpLocks/>
          </p:cNvCxnSpPr>
          <p:nvPr/>
        </p:nvCxnSpPr>
        <p:spPr>
          <a:xfrm>
            <a:off x="9708840" y="5501009"/>
            <a:ext cx="12700" cy="411240"/>
          </a:xfrm>
          <a:prstGeom prst="bentConnector5">
            <a:avLst>
              <a:gd name="adj1" fmla="val 1080000"/>
              <a:gd name="adj2" fmla="val 45912"/>
              <a:gd name="adj3" fmla="val -146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A60E1029-D233-BF22-CD2B-6AC6016E7DB3}"/>
              </a:ext>
            </a:extLst>
          </p:cNvPr>
          <p:cNvCxnSpPr>
            <a:cxnSpLocks/>
            <a:stCxn id="79" idx="3"/>
            <a:endCxn id="74" idx="1"/>
          </p:cNvCxnSpPr>
          <p:nvPr/>
        </p:nvCxnSpPr>
        <p:spPr>
          <a:xfrm>
            <a:off x="10629047" y="5885226"/>
            <a:ext cx="12700" cy="372143"/>
          </a:xfrm>
          <a:prstGeom prst="bentConnector5">
            <a:avLst>
              <a:gd name="adj1" fmla="val 952937"/>
              <a:gd name="adj2" fmla="val 50000"/>
              <a:gd name="adj3" fmla="val -117059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97" name="Arrow: Down 96">
            <a:extLst>
              <a:ext uri="{FF2B5EF4-FFF2-40B4-BE49-F238E27FC236}">
                <a16:creationId xmlns:a16="http://schemas.microsoft.com/office/drawing/2014/main" id="{E15F122C-6E4D-6983-A691-6F19BA4A8847}"/>
              </a:ext>
            </a:extLst>
          </p:cNvPr>
          <p:cNvSpPr/>
          <p:nvPr/>
        </p:nvSpPr>
        <p:spPr>
          <a:xfrm>
            <a:off x="8793805" y="3852153"/>
            <a:ext cx="842078" cy="32137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402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74FAF-27D8-8DB4-AF01-D106606D39CC}"/>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F79CB6-B813-253E-5F52-3DF7DB5AFDF7}"/>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DFDD7B9F-4D35-F30A-B7AE-1FBAEE00D257}"/>
              </a:ext>
            </a:extLst>
          </p:cNvPr>
          <p:cNvSpPr>
            <a:spLocks noGrp="1"/>
          </p:cNvSpPr>
          <p:nvPr>
            <p:ph type="sldNum" sz="quarter" idx="4"/>
          </p:nvPr>
        </p:nvSpPr>
        <p:spPr>
          <a:xfrm>
            <a:off x="10844784" y="1034186"/>
            <a:ext cx="1207008" cy="219456"/>
          </a:xfrm>
        </p:spPr>
        <p:txBody>
          <a:bodyPr/>
          <a:lstStyle/>
          <a:p>
            <a:fld id="{E08146AE-D219-524C-9522-562B071B0D7E}" type="slidenum">
              <a:rPr lang="en-US" smtClean="0"/>
              <a:pPr/>
              <a:t>15</a:t>
            </a:fld>
            <a:endParaRPr lang="en-US"/>
          </a:p>
        </p:txBody>
      </p:sp>
      <p:sp>
        <p:nvSpPr>
          <p:cNvPr id="6" name="Title 5">
            <a:extLst>
              <a:ext uri="{FF2B5EF4-FFF2-40B4-BE49-F238E27FC236}">
                <a16:creationId xmlns:a16="http://schemas.microsoft.com/office/drawing/2014/main" id="{60FCD0D2-4A98-B11E-EC31-226CF873FAE7}"/>
              </a:ext>
            </a:extLst>
          </p:cNvPr>
          <p:cNvSpPr>
            <a:spLocks noGrp="1"/>
          </p:cNvSpPr>
          <p:nvPr>
            <p:ph type="title"/>
          </p:nvPr>
        </p:nvSpPr>
        <p:spPr>
          <a:xfrm>
            <a:off x="266248" y="264434"/>
            <a:ext cx="10515600" cy="689414"/>
          </a:xfrm>
        </p:spPr>
        <p:txBody>
          <a:bodyPr/>
          <a:lstStyle/>
          <a:p>
            <a:r>
              <a:rPr lang="en-US" dirty="0"/>
              <a:t>How Do You Use Thresher? (2 of 2)</a:t>
            </a:r>
          </a:p>
        </p:txBody>
      </p:sp>
      <p:pic>
        <p:nvPicPr>
          <p:cNvPr id="9" name="Picture 8" descr="A picture containing text, sign, clipart&#10;&#10;Description automatically generated">
            <a:extLst>
              <a:ext uri="{FF2B5EF4-FFF2-40B4-BE49-F238E27FC236}">
                <a16:creationId xmlns:a16="http://schemas.microsoft.com/office/drawing/2014/main" id="{15DF3096-3F9F-AB3C-4E2C-BB3792A36782}"/>
              </a:ext>
            </a:extLst>
          </p:cNvPr>
          <p:cNvPicPr>
            <a:picLocks noChangeAspect="1"/>
          </p:cNvPicPr>
          <p:nvPr/>
        </p:nvPicPr>
        <p:blipFill>
          <a:blip r:embed="rId2"/>
          <a:stretch>
            <a:fillRect/>
          </a:stretch>
        </p:blipFill>
        <p:spPr>
          <a:xfrm>
            <a:off x="1165189" y="2254467"/>
            <a:ext cx="605480" cy="685800"/>
          </a:xfrm>
          <a:prstGeom prst="rect">
            <a:avLst/>
          </a:prstGeom>
        </p:spPr>
      </p:pic>
      <p:pic>
        <p:nvPicPr>
          <p:cNvPr id="12" name="Picture 11" descr="A picture containing text, sign, clipart&#10;&#10;Description automatically generated">
            <a:extLst>
              <a:ext uri="{FF2B5EF4-FFF2-40B4-BE49-F238E27FC236}">
                <a16:creationId xmlns:a16="http://schemas.microsoft.com/office/drawing/2014/main" id="{FA853889-456A-4D56-4535-354CD434CED8}"/>
              </a:ext>
            </a:extLst>
          </p:cNvPr>
          <p:cNvPicPr>
            <a:picLocks noChangeAspect="1"/>
          </p:cNvPicPr>
          <p:nvPr/>
        </p:nvPicPr>
        <p:blipFill>
          <a:blip r:embed="rId2"/>
          <a:stretch>
            <a:fillRect/>
          </a:stretch>
        </p:blipFill>
        <p:spPr>
          <a:xfrm>
            <a:off x="1165189" y="5398080"/>
            <a:ext cx="605480" cy="685800"/>
          </a:xfrm>
          <a:prstGeom prst="rect">
            <a:avLst/>
          </a:prstGeom>
        </p:spPr>
      </p:pic>
      <p:cxnSp>
        <p:nvCxnSpPr>
          <p:cNvPr id="13" name="Connector: Curved 12">
            <a:extLst>
              <a:ext uri="{FF2B5EF4-FFF2-40B4-BE49-F238E27FC236}">
                <a16:creationId xmlns:a16="http://schemas.microsoft.com/office/drawing/2014/main" id="{8A9CED27-8CF7-E43A-9FF1-726FEDCCB679}"/>
              </a:ext>
            </a:extLst>
          </p:cNvPr>
          <p:cNvCxnSpPr>
            <a:cxnSpLocks/>
          </p:cNvCxnSpPr>
          <p:nvPr/>
        </p:nvCxnSpPr>
        <p:spPr>
          <a:xfrm rot="16200000" flipH="1">
            <a:off x="1177693" y="3230500"/>
            <a:ext cx="580471" cy="1"/>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AAB6F2D-CAB3-BCEC-96D9-79DFB10B1E75}"/>
              </a:ext>
            </a:extLst>
          </p:cNvPr>
          <p:cNvCxnSpPr>
            <a:cxnSpLocks/>
          </p:cNvCxnSpPr>
          <p:nvPr/>
        </p:nvCxnSpPr>
        <p:spPr>
          <a:xfrm flipH="1">
            <a:off x="1435198" y="4318693"/>
            <a:ext cx="1" cy="10793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7CB959C-3A1A-ED47-96A0-2BA88848F67C}"/>
              </a:ext>
            </a:extLst>
          </p:cNvPr>
          <p:cNvSpPr txBox="1"/>
          <p:nvPr/>
        </p:nvSpPr>
        <p:spPr>
          <a:xfrm>
            <a:off x="2513224" y="2455085"/>
            <a:ext cx="2162580" cy="369332"/>
          </a:xfrm>
          <a:prstGeom prst="rect">
            <a:avLst/>
          </a:prstGeom>
          <a:noFill/>
        </p:spPr>
        <p:txBody>
          <a:bodyPr wrap="none" rtlCol="0">
            <a:spAutoFit/>
          </a:bodyPr>
          <a:lstStyle/>
          <a:p>
            <a:r>
              <a:rPr lang="en-US" dirty="0"/>
              <a:t>Source Schedule File</a:t>
            </a:r>
          </a:p>
        </p:txBody>
      </p:sp>
      <p:pic>
        <p:nvPicPr>
          <p:cNvPr id="19" name="Picture 18" descr="A yellow and black vehicle&#10;&#10;Description automatically generated with low confidence">
            <a:extLst>
              <a:ext uri="{FF2B5EF4-FFF2-40B4-BE49-F238E27FC236}">
                <a16:creationId xmlns:a16="http://schemas.microsoft.com/office/drawing/2014/main" id="{A807F053-78A5-89EF-D6FA-222356F792B3}"/>
              </a:ext>
            </a:extLst>
          </p:cNvPr>
          <p:cNvPicPr>
            <a:picLocks noChangeAspect="1"/>
          </p:cNvPicPr>
          <p:nvPr/>
        </p:nvPicPr>
        <p:blipFill>
          <a:blip r:embed="rId3"/>
          <a:stretch>
            <a:fillRect/>
          </a:stretch>
        </p:blipFill>
        <p:spPr>
          <a:xfrm>
            <a:off x="584996" y="3520738"/>
            <a:ext cx="1765867" cy="797955"/>
          </a:xfrm>
          <a:prstGeom prst="rect">
            <a:avLst/>
          </a:prstGeom>
        </p:spPr>
      </p:pic>
      <p:sp>
        <p:nvSpPr>
          <p:cNvPr id="20" name="TextBox 19">
            <a:extLst>
              <a:ext uri="{FF2B5EF4-FFF2-40B4-BE49-F238E27FC236}">
                <a16:creationId xmlns:a16="http://schemas.microsoft.com/office/drawing/2014/main" id="{332EE1CC-D6CD-83AD-F556-C83E78DFB2F8}"/>
              </a:ext>
            </a:extLst>
          </p:cNvPr>
          <p:cNvSpPr txBox="1"/>
          <p:nvPr/>
        </p:nvSpPr>
        <p:spPr>
          <a:xfrm>
            <a:off x="2513224" y="5279315"/>
            <a:ext cx="3711241" cy="646331"/>
          </a:xfrm>
          <a:prstGeom prst="rect">
            <a:avLst/>
          </a:prstGeom>
          <a:noFill/>
        </p:spPr>
        <p:txBody>
          <a:bodyPr wrap="square" rtlCol="0">
            <a:spAutoFit/>
          </a:bodyPr>
          <a:lstStyle/>
          <a:p>
            <a:r>
              <a:rPr lang="en-US" dirty="0"/>
              <a:t>The resulting Analysis File no longer contains the filtered out tasks</a:t>
            </a:r>
          </a:p>
        </p:txBody>
      </p:sp>
      <p:sp>
        <p:nvSpPr>
          <p:cNvPr id="21" name="TextBox 20">
            <a:extLst>
              <a:ext uri="{FF2B5EF4-FFF2-40B4-BE49-F238E27FC236}">
                <a16:creationId xmlns:a16="http://schemas.microsoft.com/office/drawing/2014/main" id="{3766537E-168C-E735-F3FE-619438C84311}"/>
              </a:ext>
            </a:extLst>
          </p:cNvPr>
          <p:cNvSpPr txBox="1"/>
          <p:nvPr/>
        </p:nvSpPr>
        <p:spPr>
          <a:xfrm>
            <a:off x="2513224" y="3458050"/>
            <a:ext cx="3975121" cy="923330"/>
          </a:xfrm>
          <a:prstGeom prst="rect">
            <a:avLst/>
          </a:prstGeom>
          <a:noFill/>
        </p:spPr>
        <p:txBody>
          <a:bodyPr wrap="square" rtlCol="0">
            <a:spAutoFit/>
          </a:bodyPr>
          <a:lstStyle/>
          <a:p>
            <a:r>
              <a:rPr lang="en-US" dirty="0"/>
              <a:t>Thresher selectively removes only those tasks which match the selected values in a custom text or flag field</a:t>
            </a:r>
          </a:p>
        </p:txBody>
      </p:sp>
      <p:sp>
        <p:nvSpPr>
          <p:cNvPr id="34" name="Content Placeholder 5">
            <a:extLst>
              <a:ext uri="{FF2B5EF4-FFF2-40B4-BE49-F238E27FC236}">
                <a16:creationId xmlns:a16="http://schemas.microsoft.com/office/drawing/2014/main" id="{2301567A-AAFE-EB96-CFCD-F7C5BAFD27F5}"/>
              </a:ext>
            </a:extLst>
          </p:cNvPr>
          <p:cNvSpPr>
            <a:spLocks noGrp="1"/>
          </p:cNvSpPr>
          <p:nvPr>
            <p:ph sz="quarter" idx="10"/>
          </p:nvPr>
        </p:nvSpPr>
        <p:spPr>
          <a:xfrm>
            <a:off x="269875" y="1528066"/>
            <a:ext cx="4885785" cy="641130"/>
          </a:xfrm>
        </p:spPr>
        <p:txBody>
          <a:bodyPr>
            <a:noAutofit/>
          </a:bodyPr>
          <a:lstStyle/>
          <a:p>
            <a:pPr marL="0" indent="0">
              <a:buNone/>
            </a:pPr>
            <a:r>
              <a:rPr lang="en-US" b="1" dirty="0"/>
              <a:t>Generating a filtered analysis file</a:t>
            </a:r>
          </a:p>
        </p:txBody>
      </p:sp>
      <p:sp>
        <p:nvSpPr>
          <p:cNvPr id="37" name="Rectangle 36">
            <a:extLst>
              <a:ext uri="{FF2B5EF4-FFF2-40B4-BE49-F238E27FC236}">
                <a16:creationId xmlns:a16="http://schemas.microsoft.com/office/drawing/2014/main" id="{04495E92-852F-474A-3922-E2FF4B878712}"/>
              </a:ext>
            </a:extLst>
          </p:cNvPr>
          <p:cNvSpPr/>
          <p:nvPr/>
        </p:nvSpPr>
        <p:spPr>
          <a:xfrm>
            <a:off x="6849108" y="1528066"/>
            <a:ext cx="4754880" cy="2248703"/>
          </a:xfrm>
          <a:prstGeom prst="rect">
            <a:avLst/>
          </a:prstGeom>
          <a:solidFill>
            <a:srgbClr val="EAF2FA"/>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39B9C1F8-3E28-3254-25E6-0869A89782A7}"/>
              </a:ext>
            </a:extLst>
          </p:cNvPr>
          <p:cNvGrpSpPr/>
          <p:nvPr/>
        </p:nvGrpSpPr>
        <p:grpSpPr>
          <a:xfrm>
            <a:off x="6940548" y="1738497"/>
            <a:ext cx="4572000" cy="1827840"/>
            <a:chOff x="6548284" y="2871018"/>
            <a:chExt cx="4572000" cy="1827840"/>
          </a:xfrm>
        </p:grpSpPr>
        <p:sp>
          <p:nvSpPr>
            <p:cNvPr id="103" name="Rectangle 102">
              <a:extLst>
                <a:ext uri="{FF2B5EF4-FFF2-40B4-BE49-F238E27FC236}">
                  <a16:creationId xmlns:a16="http://schemas.microsoft.com/office/drawing/2014/main" id="{664E1218-10CA-546A-0B89-5A382F85C779}"/>
                </a:ext>
              </a:extLst>
            </p:cNvPr>
            <p:cNvSpPr/>
            <p:nvPr/>
          </p:nvSpPr>
          <p:spPr>
            <a:xfrm>
              <a:off x="6548284" y="287101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EA5DBB8D-C054-27A6-093B-8E8C514F6635}"/>
                </a:ext>
              </a:extLst>
            </p:cNvPr>
            <p:cNvSpPr/>
            <p:nvPr/>
          </p:nvSpPr>
          <p:spPr>
            <a:xfrm>
              <a:off x="7462684" y="326725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92C43DEB-42B7-5841-A77C-AEBE1FF4F74D}"/>
                </a:ext>
              </a:extLst>
            </p:cNvPr>
            <p:cNvSpPr/>
            <p:nvPr/>
          </p:nvSpPr>
          <p:spPr>
            <a:xfrm>
              <a:off x="8377084" y="3663498"/>
              <a:ext cx="18288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03864"/>
                  </a:solidFill>
                </a:rPr>
                <a:t>Possible Path 1</a:t>
              </a:r>
            </a:p>
          </p:txBody>
        </p:sp>
        <p:sp>
          <p:nvSpPr>
            <p:cNvPr id="107" name="Rectangle 106">
              <a:extLst>
                <a:ext uri="{FF2B5EF4-FFF2-40B4-BE49-F238E27FC236}">
                  <a16:creationId xmlns:a16="http://schemas.microsoft.com/office/drawing/2014/main" id="{3481E02D-3E89-4E3F-2871-FB14065BEEC7}"/>
                </a:ext>
              </a:extLst>
            </p:cNvPr>
            <p:cNvSpPr/>
            <p:nvPr/>
          </p:nvSpPr>
          <p:spPr>
            <a:xfrm>
              <a:off x="8377084" y="4114799"/>
              <a:ext cx="18288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03864"/>
                  </a:solidFill>
                </a:rPr>
                <a:t>Possible Path 2</a:t>
              </a:r>
            </a:p>
          </p:txBody>
        </p:sp>
        <p:sp>
          <p:nvSpPr>
            <p:cNvPr id="108" name="Rectangle 107">
              <a:extLst>
                <a:ext uri="{FF2B5EF4-FFF2-40B4-BE49-F238E27FC236}">
                  <a16:creationId xmlns:a16="http://schemas.microsoft.com/office/drawing/2014/main" id="{BE780E6A-0573-E92A-BA10-BBD5A367049A}"/>
                </a:ext>
              </a:extLst>
            </p:cNvPr>
            <p:cNvSpPr/>
            <p:nvPr/>
          </p:nvSpPr>
          <p:spPr>
            <a:xfrm>
              <a:off x="10205884" y="451597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Connector: Elbow 109">
              <a:extLst>
                <a:ext uri="{FF2B5EF4-FFF2-40B4-BE49-F238E27FC236}">
                  <a16:creationId xmlns:a16="http://schemas.microsoft.com/office/drawing/2014/main" id="{CB4DBE0A-6C84-D979-D976-BB30FDFC7A9B}"/>
                </a:ext>
              </a:extLst>
            </p:cNvPr>
            <p:cNvCxnSpPr>
              <a:cxnSpLocks/>
              <a:stCxn id="103" idx="3"/>
              <a:endCxn id="104" idx="1"/>
            </p:cNvCxnSpPr>
            <p:nvPr/>
          </p:nvCxnSpPr>
          <p:spPr>
            <a:xfrm>
              <a:off x="7462684" y="2962458"/>
              <a:ext cx="12700" cy="396240"/>
            </a:xfrm>
            <a:prstGeom prst="bentConnector5">
              <a:avLst>
                <a:gd name="adj1" fmla="val 1200000"/>
                <a:gd name="adj2" fmla="val 50000"/>
                <a:gd name="adj3" fmla="val -1274189"/>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1" name="Connector: Elbow 110">
              <a:extLst>
                <a:ext uri="{FF2B5EF4-FFF2-40B4-BE49-F238E27FC236}">
                  <a16:creationId xmlns:a16="http://schemas.microsoft.com/office/drawing/2014/main" id="{D4BE99FF-89AB-F2E2-B12F-39F3C612C1F7}"/>
                </a:ext>
              </a:extLst>
            </p:cNvPr>
            <p:cNvCxnSpPr>
              <a:cxnSpLocks/>
              <a:stCxn id="104" idx="3"/>
              <a:endCxn id="105" idx="1"/>
            </p:cNvCxnSpPr>
            <p:nvPr/>
          </p:nvCxnSpPr>
          <p:spPr>
            <a:xfrm>
              <a:off x="8377084" y="3358698"/>
              <a:ext cx="12700" cy="396240"/>
            </a:xfrm>
            <a:prstGeom prst="bentConnector5">
              <a:avLst>
                <a:gd name="adj1" fmla="val 1162504"/>
                <a:gd name="adj2" fmla="val 50000"/>
                <a:gd name="adj3" fmla="val -1287504"/>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8" name="Connector: Elbow 117">
              <a:extLst>
                <a:ext uri="{FF2B5EF4-FFF2-40B4-BE49-F238E27FC236}">
                  <a16:creationId xmlns:a16="http://schemas.microsoft.com/office/drawing/2014/main" id="{FAA5FDCB-00A3-CA0D-3503-489D19B76AB5}"/>
                </a:ext>
              </a:extLst>
            </p:cNvPr>
            <p:cNvCxnSpPr>
              <a:cxnSpLocks/>
              <a:stCxn id="104" idx="3"/>
              <a:endCxn id="107" idx="1"/>
            </p:cNvCxnSpPr>
            <p:nvPr/>
          </p:nvCxnSpPr>
          <p:spPr>
            <a:xfrm>
              <a:off x="8377084" y="3358698"/>
              <a:ext cx="12700" cy="847541"/>
            </a:xfrm>
            <a:prstGeom prst="bentConnector5">
              <a:avLst>
                <a:gd name="adj1" fmla="val 1162496"/>
                <a:gd name="adj2" fmla="val 23590"/>
                <a:gd name="adj3" fmla="val -1287496"/>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9" name="Connector: Elbow 118">
              <a:extLst>
                <a:ext uri="{FF2B5EF4-FFF2-40B4-BE49-F238E27FC236}">
                  <a16:creationId xmlns:a16="http://schemas.microsoft.com/office/drawing/2014/main" id="{CD587280-F160-B4AE-0A41-61C584796785}"/>
                </a:ext>
              </a:extLst>
            </p:cNvPr>
            <p:cNvCxnSpPr>
              <a:cxnSpLocks/>
              <a:stCxn id="107" idx="3"/>
              <a:endCxn id="108" idx="1"/>
            </p:cNvCxnSpPr>
            <p:nvPr/>
          </p:nvCxnSpPr>
          <p:spPr>
            <a:xfrm>
              <a:off x="10205884" y="4206239"/>
              <a:ext cx="12700" cy="401179"/>
            </a:xfrm>
            <a:prstGeom prst="bentConnector5">
              <a:avLst>
                <a:gd name="adj1" fmla="val 1200000"/>
                <a:gd name="adj2" fmla="val 48813"/>
                <a:gd name="adj3" fmla="val -125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21" name="Connector: Elbow 120">
              <a:extLst>
                <a:ext uri="{FF2B5EF4-FFF2-40B4-BE49-F238E27FC236}">
                  <a16:creationId xmlns:a16="http://schemas.microsoft.com/office/drawing/2014/main" id="{996F98C8-9CE9-FE4A-82B3-158DDADDC2E1}"/>
                </a:ext>
              </a:extLst>
            </p:cNvPr>
            <p:cNvCxnSpPr>
              <a:cxnSpLocks/>
              <a:stCxn id="105" idx="3"/>
              <a:endCxn id="108" idx="1"/>
            </p:cNvCxnSpPr>
            <p:nvPr/>
          </p:nvCxnSpPr>
          <p:spPr>
            <a:xfrm>
              <a:off x="10205884" y="3754938"/>
              <a:ext cx="12700" cy="852480"/>
            </a:xfrm>
            <a:prstGeom prst="bentConnector5">
              <a:avLst>
                <a:gd name="adj1" fmla="val 1200000"/>
                <a:gd name="adj2" fmla="val 76257"/>
                <a:gd name="adj3" fmla="val -1250000"/>
              </a:avLst>
            </a:prstGeom>
            <a:ln w="12700">
              <a:tailEnd type="triangle"/>
            </a:ln>
          </p:spPr>
          <p:style>
            <a:lnRef idx="1">
              <a:schemeClr val="accent1"/>
            </a:lnRef>
            <a:fillRef idx="0">
              <a:schemeClr val="accent1"/>
            </a:fillRef>
            <a:effectRef idx="0">
              <a:schemeClr val="accent1"/>
            </a:effectRef>
            <a:fontRef idx="minor">
              <a:schemeClr val="tx1"/>
            </a:fontRef>
          </p:style>
        </p:cxnSp>
      </p:grpSp>
      <p:sp>
        <p:nvSpPr>
          <p:cNvPr id="52" name="Rectangle 51">
            <a:extLst>
              <a:ext uri="{FF2B5EF4-FFF2-40B4-BE49-F238E27FC236}">
                <a16:creationId xmlns:a16="http://schemas.microsoft.com/office/drawing/2014/main" id="{274AB131-5ED7-5D71-04AC-4576BCFE695E}"/>
              </a:ext>
            </a:extLst>
          </p:cNvPr>
          <p:cNvSpPr/>
          <p:nvPr/>
        </p:nvSpPr>
        <p:spPr>
          <a:xfrm>
            <a:off x="6849108" y="4239008"/>
            <a:ext cx="4754880" cy="2248703"/>
          </a:xfrm>
          <a:prstGeom prst="rect">
            <a:avLst/>
          </a:prstGeom>
          <a:solidFill>
            <a:srgbClr val="EAF2FA"/>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A7894232-4D0B-C915-E444-5260830E157C}"/>
              </a:ext>
            </a:extLst>
          </p:cNvPr>
          <p:cNvGrpSpPr/>
          <p:nvPr/>
        </p:nvGrpSpPr>
        <p:grpSpPr>
          <a:xfrm>
            <a:off x="6940548" y="4449439"/>
            <a:ext cx="4572000" cy="1827840"/>
            <a:chOff x="6548284" y="2871018"/>
            <a:chExt cx="4572000" cy="1827840"/>
          </a:xfrm>
        </p:grpSpPr>
        <p:sp>
          <p:nvSpPr>
            <p:cNvPr id="54" name="Rectangle 53">
              <a:extLst>
                <a:ext uri="{FF2B5EF4-FFF2-40B4-BE49-F238E27FC236}">
                  <a16:creationId xmlns:a16="http://schemas.microsoft.com/office/drawing/2014/main" id="{E9E2A7E1-DFE7-CFAE-83E2-6D9DD0890BC4}"/>
                </a:ext>
              </a:extLst>
            </p:cNvPr>
            <p:cNvSpPr/>
            <p:nvPr/>
          </p:nvSpPr>
          <p:spPr>
            <a:xfrm>
              <a:off x="6548284" y="287101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DEFC419-DAC5-46F5-42CA-E5DFA4A1C8BE}"/>
                </a:ext>
              </a:extLst>
            </p:cNvPr>
            <p:cNvSpPr/>
            <p:nvPr/>
          </p:nvSpPr>
          <p:spPr>
            <a:xfrm>
              <a:off x="7462684" y="326725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7530DEE-DB76-FDC5-D13F-C8AA2E5AF5F6}"/>
                </a:ext>
              </a:extLst>
            </p:cNvPr>
            <p:cNvSpPr/>
            <p:nvPr/>
          </p:nvSpPr>
          <p:spPr>
            <a:xfrm>
              <a:off x="8377084" y="3663498"/>
              <a:ext cx="1828800" cy="182880"/>
            </a:xfrm>
            <a:prstGeom prst="rect">
              <a:avLst/>
            </a:prstGeom>
            <a:solidFill>
              <a:srgbClr val="FFF9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20000"/>
                      <a:lumOff val="80000"/>
                    </a:schemeClr>
                  </a:solidFill>
                </a:rPr>
                <a:t>Possible Path 1</a:t>
              </a:r>
            </a:p>
          </p:txBody>
        </p:sp>
        <p:sp>
          <p:nvSpPr>
            <p:cNvPr id="57" name="Rectangle 56">
              <a:extLst>
                <a:ext uri="{FF2B5EF4-FFF2-40B4-BE49-F238E27FC236}">
                  <a16:creationId xmlns:a16="http://schemas.microsoft.com/office/drawing/2014/main" id="{5C6B09B8-F8EB-8185-9217-9A943CE483D3}"/>
                </a:ext>
              </a:extLst>
            </p:cNvPr>
            <p:cNvSpPr/>
            <p:nvPr/>
          </p:nvSpPr>
          <p:spPr>
            <a:xfrm>
              <a:off x="8377084" y="4114799"/>
              <a:ext cx="18288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203864"/>
                  </a:solidFill>
                </a:rPr>
                <a:t>Possible Path 2</a:t>
              </a:r>
            </a:p>
          </p:txBody>
        </p:sp>
        <p:sp>
          <p:nvSpPr>
            <p:cNvPr id="58" name="Rectangle 57">
              <a:extLst>
                <a:ext uri="{FF2B5EF4-FFF2-40B4-BE49-F238E27FC236}">
                  <a16:creationId xmlns:a16="http://schemas.microsoft.com/office/drawing/2014/main" id="{1B7C7408-8761-8D11-9AB4-E2F07B6BD63E}"/>
                </a:ext>
              </a:extLst>
            </p:cNvPr>
            <p:cNvSpPr/>
            <p:nvPr/>
          </p:nvSpPr>
          <p:spPr>
            <a:xfrm>
              <a:off x="10205884" y="4515978"/>
              <a:ext cx="914400" cy="18288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Connector: Elbow 58">
              <a:extLst>
                <a:ext uri="{FF2B5EF4-FFF2-40B4-BE49-F238E27FC236}">
                  <a16:creationId xmlns:a16="http://schemas.microsoft.com/office/drawing/2014/main" id="{8FDF7F4F-B393-0FC3-BB97-3AD30E6340A9}"/>
                </a:ext>
              </a:extLst>
            </p:cNvPr>
            <p:cNvCxnSpPr>
              <a:cxnSpLocks/>
              <a:stCxn id="54" idx="3"/>
              <a:endCxn id="55" idx="1"/>
            </p:cNvCxnSpPr>
            <p:nvPr/>
          </p:nvCxnSpPr>
          <p:spPr>
            <a:xfrm>
              <a:off x="7462684" y="2962458"/>
              <a:ext cx="12700" cy="396240"/>
            </a:xfrm>
            <a:prstGeom prst="bentConnector5">
              <a:avLst>
                <a:gd name="adj1" fmla="val 1200000"/>
                <a:gd name="adj2" fmla="val 50000"/>
                <a:gd name="adj3" fmla="val -1274189"/>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AA7471F8-CD8D-D59C-DE8F-30014F52BECD}"/>
                </a:ext>
              </a:extLst>
            </p:cNvPr>
            <p:cNvCxnSpPr>
              <a:cxnSpLocks/>
              <a:stCxn id="55" idx="3"/>
              <a:endCxn id="56" idx="1"/>
            </p:cNvCxnSpPr>
            <p:nvPr/>
          </p:nvCxnSpPr>
          <p:spPr>
            <a:xfrm>
              <a:off x="8377084" y="3358698"/>
              <a:ext cx="12700" cy="396240"/>
            </a:xfrm>
            <a:prstGeom prst="bentConnector5">
              <a:avLst>
                <a:gd name="adj1" fmla="val 1162504"/>
                <a:gd name="adj2" fmla="val 50000"/>
                <a:gd name="adj3" fmla="val -1287504"/>
              </a:avLst>
            </a:prstGeom>
            <a:ln w="12700">
              <a:solidFill>
                <a:srgbClr val="D9E2F3"/>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5C4B288B-1E50-B86F-5B67-ECE22539D861}"/>
                </a:ext>
              </a:extLst>
            </p:cNvPr>
            <p:cNvCxnSpPr>
              <a:cxnSpLocks/>
              <a:stCxn id="55" idx="3"/>
              <a:endCxn id="57" idx="1"/>
            </p:cNvCxnSpPr>
            <p:nvPr/>
          </p:nvCxnSpPr>
          <p:spPr>
            <a:xfrm>
              <a:off x="8377084" y="3358698"/>
              <a:ext cx="12700" cy="847541"/>
            </a:xfrm>
            <a:prstGeom prst="bentConnector5">
              <a:avLst>
                <a:gd name="adj1" fmla="val 1162496"/>
                <a:gd name="adj2" fmla="val 23590"/>
                <a:gd name="adj3" fmla="val -1287496"/>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23378B63-83A6-DEB4-C7B2-2034602E3F6E}"/>
                </a:ext>
              </a:extLst>
            </p:cNvPr>
            <p:cNvCxnSpPr>
              <a:cxnSpLocks/>
              <a:stCxn id="56" idx="3"/>
              <a:endCxn id="58" idx="1"/>
            </p:cNvCxnSpPr>
            <p:nvPr/>
          </p:nvCxnSpPr>
          <p:spPr>
            <a:xfrm>
              <a:off x="10205884" y="3754938"/>
              <a:ext cx="12700" cy="852480"/>
            </a:xfrm>
            <a:prstGeom prst="bentConnector5">
              <a:avLst>
                <a:gd name="adj1" fmla="val 1200000"/>
                <a:gd name="adj2" fmla="val 76257"/>
                <a:gd name="adj3" fmla="val -1250000"/>
              </a:avLst>
            </a:prstGeom>
            <a:ln w="12700">
              <a:solidFill>
                <a:srgbClr val="D9E2F3"/>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84CCFFAF-A4F3-A94C-93C2-EBE4F64D7598}"/>
                </a:ext>
              </a:extLst>
            </p:cNvPr>
            <p:cNvCxnSpPr>
              <a:cxnSpLocks/>
              <a:stCxn id="57" idx="3"/>
              <a:endCxn id="58" idx="1"/>
            </p:cNvCxnSpPr>
            <p:nvPr/>
          </p:nvCxnSpPr>
          <p:spPr>
            <a:xfrm>
              <a:off x="10205884" y="4206239"/>
              <a:ext cx="12700" cy="401179"/>
            </a:xfrm>
            <a:prstGeom prst="bentConnector5">
              <a:avLst>
                <a:gd name="adj1" fmla="val 1200000"/>
                <a:gd name="adj2" fmla="val 48813"/>
                <a:gd name="adj3" fmla="val -1250000"/>
              </a:avLst>
            </a:prstGeom>
            <a:ln w="12700">
              <a:tailEnd type="triangle"/>
            </a:ln>
          </p:spPr>
          <p:style>
            <a:lnRef idx="1">
              <a:schemeClr val="accent1"/>
            </a:lnRef>
            <a:fillRef idx="0">
              <a:schemeClr val="accent1"/>
            </a:fillRef>
            <a:effectRef idx="0">
              <a:schemeClr val="accent1"/>
            </a:effectRef>
            <a:fontRef idx="minor">
              <a:schemeClr val="tx1"/>
            </a:fontRef>
          </p:style>
        </p:cxnSp>
      </p:grpSp>
      <p:sp>
        <p:nvSpPr>
          <p:cNvPr id="65" name="Arrow: Down 64">
            <a:extLst>
              <a:ext uri="{FF2B5EF4-FFF2-40B4-BE49-F238E27FC236}">
                <a16:creationId xmlns:a16="http://schemas.microsoft.com/office/drawing/2014/main" id="{6F668A4C-9FFB-D1A5-1814-926F33FF98AB}"/>
              </a:ext>
            </a:extLst>
          </p:cNvPr>
          <p:cNvSpPr/>
          <p:nvPr/>
        </p:nvSpPr>
        <p:spPr>
          <a:xfrm>
            <a:off x="8793805" y="3852153"/>
            <a:ext cx="842078" cy="32137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572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AI-generated content may be incorrect.">
            <a:extLst>
              <a:ext uri="{FF2B5EF4-FFF2-40B4-BE49-F238E27FC236}">
                <a16:creationId xmlns:a16="http://schemas.microsoft.com/office/drawing/2014/main" id="{7565F24B-6A76-7E3F-9F74-0BDDAE794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382" y="1802523"/>
            <a:ext cx="4145691" cy="4572000"/>
          </a:xfrm>
          <a:prstGeom prst="rect">
            <a:avLst/>
          </a:prstGeom>
        </p:spPr>
      </p:pic>
      <p:sp>
        <p:nvSpPr>
          <p:cNvPr id="5" name="Slide Number Placeholder 4">
            <a:extLst>
              <a:ext uri="{FF2B5EF4-FFF2-40B4-BE49-F238E27FC236}">
                <a16:creationId xmlns:a16="http://schemas.microsoft.com/office/drawing/2014/main" id="{A6CC2ACA-ADC4-1649-1A12-8D5C4E871D06}"/>
              </a:ext>
            </a:extLst>
          </p:cNvPr>
          <p:cNvSpPr>
            <a:spLocks noGrp="1"/>
          </p:cNvSpPr>
          <p:nvPr>
            <p:ph type="sldNum" sz="quarter" idx="4"/>
          </p:nvPr>
        </p:nvSpPr>
        <p:spPr/>
        <p:txBody>
          <a:bodyPr/>
          <a:lstStyle/>
          <a:p>
            <a:fld id="{E08146AE-D219-524C-9522-562B071B0D7E}" type="slidenum">
              <a:rPr lang="en-US" smtClean="0"/>
              <a:pPr/>
              <a:t>16</a:t>
            </a:fld>
            <a:endParaRPr lang="en-US"/>
          </a:p>
        </p:txBody>
      </p:sp>
      <p:sp>
        <p:nvSpPr>
          <p:cNvPr id="6" name="Title 5">
            <a:extLst>
              <a:ext uri="{FF2B5EF4-FFF2-40B4-BE49-F238E27FC236}">
                <a16:creationId xmlns:a16="http://schemas.microsoft.com/office/drawing/2014/main" id="{BA7BB316-17DC-1860-BA50-E10B0CB006EE}"/>
              </a:ext>
            </a:extLst>
          </p:cNvPr>
          <p:cNvSpPr>
            <a:spLocks noGrp="1"/>
          </p:cNvSpPr>
          <p:nvPr>
            <p:ph type="title"/>
          </p:nvPr>
        </p:nvSpPr>
        <p:spPr/>
        <p:txBody>
          <a:bodyPr/>
          <a:lstStyle/>
          <a:p>
            <a:r>
              <a:rPr lang="en-US" dirty="0"/>
              <a:t>Thresher User Interface – Critical Path</a:t>
            </a:r>
          </a:p>
        </p:txBody>
      </p:sp>
      <p:sp>
        <p:nvSpPr>
          <p:cNvPr id="71" name="Oval 70">
            <a:extLst>
              <a:ext uri="{FF2B5EF4-FFF2-40B4-BE49-F238E27FC236}">
                <a16:creationId xmlns:a16="http://schemas.microsoft.com/office/drawing/2014/main" id="{827D7984-5F31-D079-1721-B047FF38FC96}"/>
              </a:ext>
            </a:extLst>
          </p:cNvPr>
          <p:cNvSpPr/>
          <p:nvPr/>
        </p:nvSpPr>
        <p:spPr>
          <a:xfrm>
            <a:off x="10399012" y="3269194"/>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2</a:t>
            </a:r>
          </a:p>
        </p:txBody>
      </p:sp>
      <p:sp>
        <p:nvSpPr>
          <p:cNvPr id="72" name="Oval 71">
            <a:extLst>
              <a:ext uri="{FF2B5EF4-FFF2-40B4-BE49-F238E27FC236}">
                <a16:creationId xmlns:a16="http://schemas.microsoft.com/office/drawing/2014/main" id="{EAFF7941-D905-119D-F587-750371CC0106}"/>
              </a:ext>
            </a:extLst>
          </p:cNvPr>
          <p:cNvSpPr/>
          <p:nvPr/>
        </p:nvSpPr>
        <p:spPr>
          <a:xfrm>
            <a:off x="9891543" y="2913911"/>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1</a:t>
            </a:r>
          </a:p>
        </p:txBody>
      </p:sp>
      <p:sp>
        <p:nvSpPr>
          <p:cNvPr id="73" name="Oval 72">
            <a:extLst>
              <a:ext uri="{FF2B5EF4-FFF2-40B4-BE49-F238E27FC236}">
                <a16:creationId xmlns:a16="http://schemas.microsoft.com/office/drawing/2014/main" id="{99A1BE10-5C01-3DFF-6728-E8F4C4E31DDC}"/>
              </a:ext>
            </a:extLst>
          </p:cNvPr>
          <p:cNvSpPr/>
          <p:nvPr/>
        </p:nvSpPr>
        <p:spPr>
          <a:xfrm>
            <a:off x="10083510" y="3612819"/>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3</a:t>
            </a:r>
          </a:p>
        </p:txBody>
      </p:sp>
      <p:sp>
        <p:nvSpPr>
          <p:cNvPr id="74" name="Oval 73">
            <a:extLst>
              <a:ext uri="{FF2B5EF4-FFF2-40B4-BE49-F238E27FC236}">
                <a16:creationId xmlns:a16="http://schemas.microsoft.com/office/drawing/2014/main" id="{0406468D-D447-C2D4-42C5-B596C0483784}"/>
              </a:ext>
            </a:extLst>
          </p:cNvPr>
          <p:cNvSpPr/>
          <p:nvPr/>
        </p:nvSpPr>
        <p:spPr>
          <a:xfrm>
            <a:off x="8471802" y="5919326"/>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4</a:t>
            </a:r>
          </a:p>
        </p:txBody>
      </p:sp>
      <p:sp>
        <p:nvSpPr>
          <p:cNvPr id="65" name="TextBox 64">
            <a:extLst>
              <a:ext uri="{FF2B5EF4-FFF2-40B4-BE49-F238E27FC236}">
                <a16:creationId xmlns:a16="http://schemas.microsoft.com/office/drawing/2014/main" id="{7FEDB93C-3E11-E8D1-E409-C0005D042A4B}"/>
              </a:ext>
            </a:extLst>
          </p:cNvPr>
          <p:cNvSpPr txBox="1">
            <a:spLocks/>
          </p:cNvSpPr>
          <p:nvPr/>
        </p:nvSpPr>
        <p:spPr>
          <a:xfrm>
            <a:off x="1119974" y="4755818"/>
            <a:ext cx="2678301" cy="738664"/>
          </a:xfrm>
          <a:prstGeom prst="rect">
            <a:avLst/>
          </a:prstGeom>
          <a:noFill/>
        </p:spPr>
        <p:txBody>
          <a:bodyPr wrap="square" tIns="0" bIns="0" rtlCol="0">
            <a:spAutoFit/>
          </a:bodyPr>
          <a:lstStyle/>
          <a:p>
            <a:r>
              <a:rPr lang="en-US" sz="1600" dirty="0"/>
              <a:t>Amount of Slack to allow. Setting to zero includes only the critical path</a:t>
            </a:r>
          </a:p>
        </p:txBody>
      </p:sp>
      <p:sp>
        <p:nvSpPr>
          <p:cNvPr id="77" name="Oval 76">
            <a:extLst>
              <a:ext uri="{FF2B5EF4-FFF2-40B4-BE49-F238E27FC236}">
                <a16:creationId xmlns:a16="http://schemas.microsoft.com/office/drawing/2014/main" id="{DB884980-4AD7-CFDE-A845-325BD46F549B}"/>
              </a:ext>
            </a:extLst>
          </p:cNvPr>
          <p:cNvSpPr/>
          <p:nvPr/>
        </p:nvSpPr>
        <p:spPr>
          <a:xfrm>
            <a:off x="830182" y="4837876"/>
            <a:ext cx="289792"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1</a:t>
            </a:r>
          </a:p>
        </p:txBody>
      </p:sp>
      <p:sp>
        <p:nvSpPr>
          <p:cNvPr id="66" name="TextBox 65">
            <a:extLst>
              <a:ext uri="{FF2B5EF4-FFF2-40B4-BE49-F238E27FC236}">
                <a16:creationId xmlns:a16="http://schemas.microsoft.com/office/drawing/2014/main" id="{DEAD3C21-3898-8033-DC74-1CCDAB86DB2A}"/>
              </a:ext>
            </a:extLst>
          </p:cNvPr>
          <p:cNvSpPr txBox="1"/>
          <p:nvPr/>
        </p:nvSpPr>
        <p:spPr>
          <a:xfrm>
            <a:off x="1119974" y="5686467"/>
            <a:ext cx="2620573" cy="738664"/>
          </a:xfrm>
          <a:prstGeom prst="rect">
            <a:avLst/>
          </a:prstGeom>
          <a:noFill/>
        </p:spPr>
        <p:txBody>
          <a:bodyPr wrap="square" tIns="0" bIns="0" rtlCol="0">
            <a:spAutoFit/>
          </a:bodyPr>
          <a:lstStyle/>
          <a:p>
            <a:r>
              <a:rPr lang="en-US" sz="1600" dirty="0"/>
              <a:t>Thresher can “save” the original slack values to a custom field if desired</a:t>
            </a:r>
          </a:p>
        </p:txBody>
      </p:sp>
      <p:sp>
        <p:nvSpPr>
          <p:cNvPr id="78" name="Oval 77">
            <a:extLst>
              <a:ext uri="{FF2B5EF4-FFF2-40B4-BE49-F238E27FC236}">
                <a16:creationId xmlns:a16="http://schemas.microsoft.com/office/drawing/2014/main" id="{06CDA02B-C48A-EE04-5A68-E4319ABC1C4E}"/>
              </a:ext>
            </a:extLst>
          </p:cNvPr>
          <p:cNvSpPr/>
          <p:nvPr/>
        </p:nvSpPr>
        <p:spPr>
          <a:xfrm>
            <a:off x="830185" y="5810787"/>
            <a:ext cx="289792"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2</a:t>
            </a:r>
          </a:p>
        </p:txBody>
      </p:sp>
      <p:sp>
        <p:nvSpPr>
          <p:cNvPr id="67" name="TextBox 66">
            <a:extLst>
              <a:ext uri="{FF2B5EF4-FFF2-40B4-BE49-F238E27FC236}">
                <a16:creationId xmlns:a16="http://schemas.microsoft.com/office/drawing/2014/main" id="{9E95D7AC-30CC-C856-334D-0E4F05F60AD8}"/>
              </a:ext>
            </a:extLst>
          </p:cNvPr>
          <p:cNvSpPr txBox="1"/>
          <p:nvPr/>
        </p:nvSpPr>
        <p:spPr>
          <a:xfrm>
            <a:off x="4335461" y="4706419"/>
            <a:ext cx="2929497" cy="738664"/>
          </a:xfrm>
          <a:prstGeom prst="rect">
            <a:avLst/>
          </a:prstGeom>
          <a:noFill/>
        </p:spPr>
        <p:txBody>
          <a:bodyPr wrap="square" tIns="0" bIns="0" rtlCol="0">
            <a:spAutoFit/>
          </a:bodyPr>
          <a:lstStyle/>
          <a:p>
            <a:r>
              <a:rPr lang="en-US" sz="1600" dirty="0"/>
              <a:t>Option to include completed tasks (otherwise they will be removed from the analysis file)</a:t>
            </a:r>
          </a:p>
        </p:txBody>
      </p:sp>
      <p:sp>
        <p:nvSpPr>
          <p:cNvPr id="79" name="Oval 78">
            <a:extLst>
              <a:ext uri="{FF2B5EF4-FFF2-40B4-BE49-F238E27FC236}">
                <a16:creationId xmlns:a16="http://schemas.microsoft.com/office/drawing/2014/main" id="{525D8900-D13E-5E24-6617-DB671ADE7C78}"/>
              </a:ext>
            </a:extLst>
          </p:cNvPr>
          <p:cNvSpPr/>
          <p:nvPr/>
        </p:nvSpPr>
        <p:spPr>
          <a:xfrm>
            <a:off x="4057803" y="4809377"/>
            <a:ext cx="289792" cy="274319"/>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3</a:t>
            </a:r>
          </a:p>
        </p:txBody>
      </p:sp>
      <p:sp>
        <p:nvSpPr>
          <p:cNvPr id="68" name="TextBox 67">
            <a:extLst>
              <a:ext uri="{FF2B5EF4-FFF2-40B4-BE49-F238E27FC236}">
                <a16:creationId xmlns:a16="http://schemas.microsoft.com/office/drawing/2014/main" id="{355789D9-F6C2-09FD-DC91-4C073CF8B0A3}"/>
              </a:ext>
            </a:extLst>
          </p:cNvPr>
          <p:cNvSpPr txBox="1"/>
          <p:nvPr/>
        </p:nvSpPr>
        <p:spPr>
          <a:xfrm>
            <a:off x="4335461" y="5827712"/>
            <a:ext cx="2620573" cy="246221"/>
          </a:xfrm>
          <a:prstGeom prst="rect">
            <a:avLst/>
          </a:prstGeom>
          <a:noFill/>
        </p:spPr>
        <p:txBody>
          <a:bodyPr wrap="square" tIns="0" bIns="0" rtlCol="0">
            <a:spAutoFit/>
          </a:bodyPr>
          <a:lstStyle/>
          <a:p>
            <a:r>
              <a:rPr lang="en-US" sz="1600" dirty="0"/>
              <a:t>Click Run</a:t>
            </a:r>
          </a:p>
        </p:txBody>
      </p:sp>
      <p:sp>
        <p:nvSpPr>
          <p:cNvPr id="80" name="Oval 79">
            <a:extLst>
              <a:ext uri="{FF2B5EF4-FFF2-40B4-BE49-F238E27FC236}">
                <a16:creationId xmlns:a16="http://schemas.microsoft.com/office/drawing/2014/main" id="{1351B625-1E34-24FF-4858-0C5E1F54A769}"/>
              </a:ext>
            </a:extLst>
          </p:cNvPr>
          <p:cNvSpPr/>
          <p:nvPr/>
        </p:nvSpPr>
        <p:spPr>
          <a:xfrm>
            <a:off x="4057803" y="5810787"/>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4</a:t>
            </a:r>
          </a:p>
        </p:txBody>
      </p:sp>
      <p:sp>
        <p:nvSpPr>
          <p:cNvPr id="7" name="Date Placeholder 2">
            <a:extLst>
              <a:ext uri="{FF2B5EF4-FFF2-40B4-BE49-F238E27FC236}">
                <a16:creationId xmlns:a16="http://schemas.microsoft.com/office/drawing/2014/main" id="{CD02C524-6025-4D05-DDF7-896E8369CC8D}"/>
              </a:ext>
            </a:extLst>
          </p:cNvPr>
          <p:cNvSpPr>
            <a:spLocks noGrp="1"/>
          </p:cNvSpPr>
          <p:nvPr>
            <p:ph type="dt" sz="half" idx="2"/>
          </p:nvPr>
        </p:nvSpPr>
        <p:spPr>
          <a:xfrm>
            <a:off x="269874" y="1034186"/>
            <a:ext cx="1829089" cy="226962"/>
          </a:xfrm>
        </p:spPr>
        <p:txBody>
          <a:bodyPr/>
          <a:lstStyle/>
          <a:p>
            <a:r>
              <a:rPr lang="en-US" dirty="0"/>
              <a:t>August 2026</a:t>
            </a:r>
          </a:p>
        </p:txBody>
      </p:sp>
      <p:sp>
        <p:nvSpPr>
          <p:cNvPr id="8" name="Content Placeholder 9">
            <a:extLst>
              <a:ext uri="{FF2B5EF4-FFF2-40B4-BE49-F238E27FC236}">
                <a16:creationId xmlns:a16="http://schemas.microsoft.com/office/drawing/2014/main" id="{D32A4394-2FBE-9526-D9DC-4218D54D49AD}"/>
              </a:ext>
            </a:extLst>
          </p:cNvPr>
          <p:cNvSpPr>
            <a:spLocks noGrp="1"/>
          </p:cNvSpPr>
          <p:nvPr>
            <p:ph sz="quarter" idx="10"/>
          </p:nvPr>
        </p:nvSpPr>
        <p:spPr>
          <a:xfrm>
            <a:off x="269875" y="1371600"/>
            <a:ext cx="6792188" cy="5413664"/>
          </a:xfrm>
        </p:spPr>
        <p:txBody>
          <a:bodyPr/>
          <a:lstStyle/>
          <a:p>
            <a:r>
              <a:rPr lang="en-US" dirty="0"/>
              <a:t>Thresher removes any tasks which are not on the critical (or near-critical) path from the schedule.</a:t>
            </a:r>
          </a:p>
          <a:p>
            <a:r>
              <a:rPr lang="en-US" dirty="0"/>
              <a:t>Slack is used to determine proximity to critical path</a:t>
            </a:r>
          </a:p>
          <a:p>
            <a:pPr lvl="1"/>
            <a:r>
              <a:rPr lang="en-US" dirty="0"/>
              <a:t>Zero slack = critical path</a:t>
            </a:r>
          </a:p>
          <a:p>
            <a:pPr lvl="1"/>
            <a:r>
              <a:rPr lang="en-US" dirty="0"/>
              <a:t>Near-critical path tasks can be included by increasing Slack (i.e. 2, 3, 5, …)</a:t>
            </a:r>
          </a:p>
          <a:p>
            <a:r>
              <a:rPr lang="en-US" dirty="0"/>
              <a:t>Resulting cut-down file is saved as a new file for analysis</a:t>
            </a:r>
          </a:p>
        </p:txBody>
      </p:sp>
    </p:spTree>
    <p:extLst>
      <p:ext uri="{BB962C8B-B14F-4D97-AF65-F5344CB8AC3E}">
        <p14:creationId xmlns:p14="http://schemas.microsoft.com/office/powerpoint/2010/main" val="2024705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CC9FF-31DD-E780-3C7B-91C63A01087E}"/>
            </a:ext>
          </a:extLst>
        </p:cNvPr>
        <p:cNvGrpSpPr/>
        <p:nvPr/>
      </p:nvGrpSpPr>
      <p:grpSpPr>
        <a:xfrm>
          <a:off x="0" y="0"/>
          <a:ext cx="0" cy="0"/>
          <a:chOff x="0" y="0"/>
          <a:chExt cx="0" cy="0"/>
        </a:xfrm>
      </p:grpSpPr>
      <p:pic>
        <p:nvPicPr>
          <p:cNvPr id="2" name="Picture 1" descr="Graphical user interface, application&#10;&#10;AI-generated content may be incorrect.">
            <a:extLst>
              <a:ext uri="{FF2B5EF4-FFF2-40B4-BE49-F238E27FC236}">
                <a16:creationId xmlns:a16="http://schemas.microsoft.com/office/drawing/2014/main" id="{EE096B46-2DBB-BFD0-9379-2C3A9EF31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792" y="1801368"/>
            <a:ext cx="4174434" cy="4572000"/>
          </a:xfrm>
          <a:prstGeom prst="rect">
            <a:avLst/>
          </a:prstGeom>
        </p:spPr>
      </p:pic>
      <p:sp>
        <p:nvSpPr>
          <p:cNvPr id="5" name="Slide Number Placeholder 4">
            <a:extLst>
              <a:ext uri="{FF2B5EF4-FFF2-40B4-BE49-F238E27FC236}">
                <a16:creationId xmlns:a16="http://schemas.microsoft.com/office/drawing/2014/main" id="{CB07D2DB-EF5D-9BC2-95C0-D5ACA148A576}"/>
              </a:ext>
            </a:extLst>
          </p:cNvPr>
          <p:cNvSpPr>
            <a:spLocks noGrp="1"/>
          </p:cNvSpPr>
          <p:nvPr>
            <p:ph type="sldNum" sz="quarter" idx="4"/>
          </p:nvPr>
        </p:nvSpPr>
        <p:spPr/>
        <p:txBody>
          <a:bodyPr/>
          <a:lstStyle/>
          <a:p>
            <a:fld id="{E08146AE-D219-524C-9522-562B071B0D7E}" type="slidenum">
              <a:rPr lang="en-US" smtClean="0"/>
              <a:pPr/>
              <a:t>17</a:t>
            </a:fld>
            <a:endParaRPr lang="en-US"/>
          </a:p>
        </p:txBody>
      </p:sp>
      <p:sp>
        <p:nvSpPr>
          <p:cNvPr id="6" name="Title 5">
            <a:extLst>
              <a:ext uri="{FF2B5EF4-FFF2-40B4-BE49-F238E27FC236}">
                <a16:creationId xmlns:a16="http://schemas.microsoft.com/office/drawing/2014/main" id="{81D65E85-6591-4B4D-F303-5DA073BA90F6}"/>
              </a:ext>
            </a:extLst>
          </p:cNvPr>
          <p:cNvSpPr>
            <a:spLocks noGrp="1"/>
          </p:cNvSpPr>
          <p:nvPr>
            <p:ph type="title"/>
          </p:nvPr>
        </p:nvSpPr>
        <p:spPr/>
        <p:txBody>
          <a:bodyPr/>
          <a:lstStyle/>
          <a:p>
            <a:r>
              <a:rPr lang="en-US" dirty="0"/>
              <a:t>Thresher User Interface – Field Filter</a:t>
            </a:r>
          </a:p>
        </p:txBody>
      </p:sp>
      <p:sp>
        <p:nvSpPr>
          <p:cNvPr id="71" name="Oval 70">
            <a:extLst>
              <a:ext uri="{FF2B5EF4-FFF2-40B4-BE49-F238E27FC236}">
                <a16:creationId xmlns:a16="http://schemas.microsoft.com/office/drawing/2014/main" id="{7E7289F7-B4F2-17E7-472A-5543CE66E4C4}"/>
              </a:ext>
            </a:extLst>
          </p:cNvPr>
          <p:cNvSpPr/>
          <p:nvPr/>
        </p:nvSpPr>
        <p:spPr>
          <a:xfrm>
            <a:off x="9159826" y="3069557"/>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1</a:t>
            </a:r>
          </a:p>
        </p:txBody>
      </p:sp>
      <p:sp>
        <p:nvSpPr>
          <p:cNvPr id="73" name="Oval 72">
            <a:extLst>
              <a:ext uri="{FF2B5EF4-FFF2-40B4-BE49-F238E27FC236}">
                <a16:creationId xmlns:a16="http://schemas.microsoft.com/office/drawing/2014/main" id="{7A5486A6-6DAC-9469-7637-B6B3CF34BBE2}"/>
              </a:ext>
            </a:extLst>
          </p:cNvPr>
          <p:cNvSpPr/>
          <p:nvPr/>
        </p:nvSpPr>
        <p:spPr>
          <a:xfrm>
            <a:off x="9207870" y="4344450"/>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2</a:t>
            </a:r>
          </a:p>
        </p:txBody>
      </p:sp>
      <p:sp>
        <p:nvSpPr>
          <p:cNvPr id="74" name="Oval 73">
            <a:extLst>
              <a:ext uri="{FF2B5EF4-FFF2-40B4-BE49-F238E27FC236}">
                <a16:creationId xmlns:a16="http://schemas.microsoft.com/office/drawing/2014/main" id="{A4DB1B21-6BCD-575B-3DC2-80E4844A3A18}"/>
              </a:ext>
            </a:extLst>
          </p:cNvPr>
          <p:cNvSpPr/>
          <p:nvPr/>
        </p:nvSpPr>
        <p:spPr>
          <a:xfrm>
            <a:off x="8517064" y="5937101"/>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3</a:t>
            </a:r>
          </a:p>
        </p:txBody>
      </p:sp>
      <p:sp>
        <p:nvSpPr>
          <p:cNvPr id="65" name="TextBox 64">
            <a:extLst>
              <a:ext uri="{FF2B5EF4-FFF2-40B4-BE49-F238E27FC236}">
                <a16:creationId xmlns:a16="http://schemas.microsoft.com/office/drawing/2014/main" id="{5FC5C5F7-8C07-86FF-81F7-29B51F2B3605}"/>
              </a:ext>
            </a:extLst>
          </p:cNvPr>
          <p:cNvSpPr txBox="1">
            <a:spLocks/>
          </p:cNvSpPr>
          <p:nvPr/>
        </p:nvSpPr>
        <p:spPr>
          <a:xfrm>
            <a:off x="3396829" y="3979370"/>
            <a:ext cx="3488876" cy="492443"/>
          </a:xfrm>
          <a:prstGeom prst="rect">
            <a:avLst/>
          </a:prstGeom>
          <a:noFill/>
        </p:spPr>
        <p:txBody>
          <a:bodyPr wrap="square" tIns="0" bIns="0" rtlCol="0">
            <a:spAutoFit/>
          </a:bodyPr>
          <a:lstStyle/>
          <a:p>
            <a:r>
              <a:rPr lang="en-US" sz="1600" dirty="0"/>
              <a:t>Select the custom text or flag field with your filter values</a:t>
            </a:r>
          </a:p>
        </p:txBody>
      </p:sp>
      <p:sp>
        <p:nvSpPr>
          <p:cNvPr id="77" name="Oval 76">
            <a:extLst>
              <a:ext uri="{FF2B5EF4-FFF2-40B4-BE49-F238E27FC236}">
                <a16:creationId xmlns:a16="http://schemas.microsoft.com/office/drawing/2014/main" id="{68DA227C-B9DC-1639-1D1C-A7577FD2535D}"/>
              </a:ext>
            </a:extLst>
          </p:cNvPr>
          <p:cNvSpPr/>
          <p:nvPr/>
        </p:nvSpPr>
        <p:spPr>
          <a:xfrm>
            <a:off x="3107037" y="4061428"/>
            <a:ext cx="289792"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1</a:t>
            </a:r>
          </a:p>
        </p:txBody>
      </p:sp>
      <p:sp>
        <p:nvSpPr>
          <p:cNvPr id="66" name="TextBox 65">
            <a:extLst>
              <a:ext uri="{FF2B5EF4-FFF2-40B4-BE49-F238E27FC236}">
                <a16:creationId xmlns:a16="http://schemas.microsoft.com/office/drawing/2014/main" id="{752F3323-A0B9-E432-2012-6125BCD83AF1}"/>
              </a:ext>
            </a:extLst>
          </p:cNvPr>
          <p:cNvSpPr txBox="1"/>
          <p:nvPr/>
        </p:nvSpPr>
        <p:spPr>
          <a:xfrm>
            <a:off x="3396829" y="4618618"/>
            <a:ext cx="3643159" cy="738664"/>
          </a:xfrm>
          <a:prstGeom prst="rect">
            <a:avLst/>
          </a:prstGeom>
          <a:noFill/>
        </p:spPr>
        <p:txBody>
          <a:bodyPr wrap="square" tIns="0" bIns="0" rtlCol="0">
            <a:spAutoFit/>
          </a:bodyPr>
          <a:lstStyle/>
          <a:p>
            <a:r>
              <a:rPr lang="en-US" sz="1600" dirty="0"/>
              <a:t>Thresher will present a list of unique values for the selected filter; one or more can be selected</a:t>
            </a:r>
          </a:p>
        </p:txBody>
      </p:sp>
      <p:sp>
        <p:nvSpPr>
          <p:cNvPr id="78" name="Oval 77">
            <a:extLst>
              <a:ext uri="{FF2B5EF4-FFF2-40B4-BE49-F238E27FC236}">
                <a16:creationId xmlns:a16="http://schemas.microsoft.com/office/drawing/2014/main" id="{89222B03-F534-C1F5-2E10-A1BA54E7EEE9}"/>
              </a:ext>
            </a:extLst>
          </p:cNvPr>
          <p:cNvSpPr/>
          <p:nvPr/>
        </p:nvSpPr>
        <p:spPr>
          <a:xfrm>
            <a:off x="3107040" y="4742938"/>
            <a:ext cx="289792"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5">
                    <a:lumMod val="75000"/>
                  </a:schemeClr>
                </a:solidFill>
              </a:rPr>
              <a:t>2</a:t>
            </a:r>
          </a:p>
        </p:txBody>
      </p:sp>
      <p:sp>
        <p:nvSpPr>
          <p:cNvPr id="68" name="TextBox 67">
            <a:extLst>
              <a:ext uri="{FF2B5EF4-FFF2-40B4-BE49-F238E27FC236}">
                <a16:creationId xmlns:a16="http://schemas.microsoft.com/office/drawing/2014/main" id="{EE1B94E9-07E9-0E93-7328-81179FE59C2B}"/>
              </a:ext>
            </a:extLst>
          </p:cNvPr>
          <p:cNvSpPr txBox="1"/>
          <p:nvPr/>
        </p:nvSpPr>
        <p:spPr>
          <a:xfrm>
            <a:off x="3396829" y="5517956"/>
            <a:ext cx="2620573" cy="246221"/>
          </a:xfrm>
          <a:prstGeom prst="rect">
            <a:avLst/>
          </a:prstGeom>
          <a:noFill/>
        </p:spPr>
        <p:txBody>
          <a:bodyPr wrap="square" tIns="0" bIns="0" rtlCol="0">
            <a:spAutoFit/>
          </a:bodyPr>
          <a:lstStyle/>
          <a:p>
            <a:r>
              <a:rPr lang="en-US" sz="1600" dirty="0"/>
              <a:t>Click Run</a:t>
            </a:r>
          </a:p>
        </p:txBody>
      </p:sp>
      <p:sp>
        <p:nvSpPr>
          <p:cNvPr id="80" name="Oval 79">
            <a:extLst>
              <a:ext uri="{FF2B5EF4-FFF2-40B4-BE49-F238E27FC236}">
                <a16:creationId xmlns:a16="http://schemas.microsoft.com/office/drawing/2014/main" id="{48370CE5-169C-AC0B-B332-6F7DE9326E47}"/>
              </a:ext>
            </a:extLst>
          </p:cNvPr>
          <p:cNvSpPr/>
          <p:nvPr/>
        </p:nvSpPr>
        <p:spPr>
          <a:xfrm>
            <a:off x="3119171" y="5515267"/>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3</a:t>
            </a:r>
          </a:p>
        </p:txBody>
      </p:sp>
      <p:sp>
        <p:nvSpPr>
          <p:cNvPr id="7" name="Date Placeholder 2">
            <a:extLst>
              <a:ext uri="{FF2B5EF4-FFF2-40B4-BE49-F238E27FC236}">
                <a16:creationId xmlns:a16="http://schemas.microsoft.com/office/drawing/2014/main" id="{70FA454D-7E53-B13A-D1C8-432837A02869}"/>
              </a:ext>
            </a:extLst>
          </p:cNvPr>
          <p:cNvSpPr>
            <a:spLocks noGrp="1"/>
          </p:cNvSpPr>
          <p:nvPr>
            <p:ph type="dt" sz="half" idx="2"/>
          </p:nvPr>
        </p:nvSpPr>
        <p:spPr>
          <a:xfrm>
            <a:off x="269874" y="1034186"/>
            <a:ext cx="1829089" cy="226962"/>
          </a:xfrm>
        </p:spPr>
        <p:txBody>
          <a:bodyPr/>
          <a:lstStyle/>
          <a:p>
            <a:r>
              <a:rPr lang="en-US" dirty="0"/>
              <a:t>August 2026</a:t>
            </a:r>
          </a:p>
        </p:txBody>
      </p:sp>
      <p:sp>
        <p:nvSpPr>
          <p:cNvPr id="3" name="Content Placeholder 9">
            <a:extLst>
              <a:ext uri="{FF2B5EF4-FFF2-40B4-BE49-F238E27FC236}">
                <a16:creationId xmlns:a16="http://schemas.microsoft.com/office/drawing/2014/main" id="{05219256-2AEA-6302-7DE1-3415DD99A346}"/>
              </a:ext>
            </a:extLst>
          </p:cNvPr>
          <p:cNvSpPr>
            <a:spLocks noGrp="1"/>
          </p:cNvSpPr>
          <p:nvPr>
            <p:ph sz="quarter" idx="10"/>
          </p:nvPr>
        </p:nvSpPr>
        <p:spPr>
          <a:xfrm>
            <a:off x="269875" y="1371600"/>
            <a:ext cx="6793992" cy="5413664"/>
          </a:xfrm>
        </p:spPr>
        <p:txBody>
          <a:bodyPr/>
          <a:lstStyle/>
          <a:p>
            <a:r>
              <a:rPr lang="en-US" dirty="0"/>
              <a:t>Thresher removes any tasks in the file which match the selected field values from a custom Text or Flag field</a:t>
            </a:r>
          </a:p>
          <a:p>
            <a:r>
              <a:rPr lang="en-US" dirty="0"/>
              <a:t>Resulting cut-down file can be saved as a new file</a:t>
            </a:r>
            <a:br>
              <a:rPr lang="en-US" dirty="0"/>
            </a:br>
            <a:r>
              <a:rPr lang="en-US" dirty="0"/>
              <a:t>for analysis</a:t>
            </a:r>
          </a:p>
        </p:txBody>
      </p:sp>
    </p:spTree>
    <p:extLst>
      <p:ext uri="{BB962C8B-B14F-4D97-AF65-F5344CB8AC3E}">
        <p14:creationId xmlns:p14="http://schemas.microsoft.com/office/powerpoint/2010/main" val="2283446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967CD65-EEF7-AA8B-08F4-FA859E908EE0}"/>
              </a:ext>
            </a:extLst>
          </p:cNvPr>
          <p:cNvSpPr>
            <a:spLocks noGrp="1"/>
          </p:cNvSpPr>
          <p:nvPr>
            <p:ph type="sldNum" sz="quarter" idx="4"/>
          </p:nvPr>
        </p:nvSpPr>
        <p:spPr/>
        <p:txBody>
          <a:bodyPr/>
          <a:lstStyle/>
          <a:p>
            <a:fld id="{E08146AE-D219-524C-9522-562B071B0D7E}" type="slidenum">
              <a:rPr lang="en-US" smtClean="0"/>
              <a:pPr/>
              <a:t>18</a:t>
            </a:fld>
            <a:endParaRPr lang="en-US"/>
          </a:p>
        </p:txBody>
      </p:sp>
      <p:sp>
        <p:nvSpPr>
          <p:cNvPr id="6" name="Title 5">
            <a:extLst>
              <a:ext uri="{FF2B5EF4-FFF2-40B4-BE49-F238E27FC236}">
                <a16:creationId xmlns:a16="http://schemas.microsoft.com/office/drawing/2014/main" id="{68EA981A-205B-9057-82C7-622E5E33F883}"/>
              </a:ext>
            </a:extLst>
          </p:cNvPr>
          <p:cNvSpPr>
            <a:spLocks noGrp="1"/>
          </p:cNvSpPr>
          <p:nvPr>
            <p:ph type="title"/>
          </p:nvPr>
        </p:nvSpPr>
        <p:spPr/>
        <p:txBody>
          <a:bodyPr/>
          <a:lstStyle/>
          <a:p>
            <a:r>
              <a:rPr lang="en-US"/>
              <a:t>Questions / Comments</a:t>
            </a:r>
          </a:p>
        </p:txBody>
      </p:sp>
      <p:sp>
        <p:nvSpPr>
          <p:cNvPr id="3" name="Content Placeholder 2">
            <a:extLst>
              <a:ext uri="{FF2B5EF4-FFF2-40B4-BE49-F238E27FC236}">
                <a16:creationId xmlns:a16="http://schemas.microsoft.com/office/drawing/2014/main" id="{FC645C00-E773-6DF6-9234-65E288F3FC0A}"/>
              </a:ext>
            </a:extLst>
          </p:cNvPr>
          <p:cNvSpPr>
            <a:spLocks noGrp="1"/>
          </p:cNvSpPr>
          <p:nvPr>
            <p:ph sz="quarter" idx="10"/>
          </p:nvPr>
        </p:nvSpPr>
        <p:spPr>
          <a:xfrm>
            <a:off x="3493272" y="1717306"/>
            <a:ext cx="5013165" cy="830511"/>
          </a:xfrm>
        </p:spPr>
        <p:txBody>
          <a:bodyPr>
            <a:normAutofit/>
          </a:bodyPr>
          <a:lstStyle/>
          <a:p>
            <a:pPr marL="457200" lvl="1" indent="0">
              <a:buNone/>
            </a:pPr>
            <a:r>
              <a:rPr lang="en-US" sz="4000" dirty="0"/>
              <a:t>Questions on Thresher</a:t>
            </a:r>
          </a:p>
          <a:p>
            <a:pPr marL="457200" lvl="1" indent="0" algn="ctr">
              <a:buNone/>
            </a:pPr>
            <a:endParaRPr lang="en-US" sz="4000" dirty="0"/>
          </a:p>
          <a:p>
            <a:pPr marL="457200" lvl="1" indent="0" algn="ctr">
              <a:buNone/>
            </a:pPr>
            <a:endParaRPr lang="en-US" sz="4000" dirty="0"/>
          </a:p>
          <a:p>
            <a:pPr marL="457200" lvl="1" indent="0" algn="ctr">
              <a:buNone/>
            </a:pPr>
            <a:endParaRPr lang="en-US" sz="4000" dirty="0"/>
          </a:p>
          <a:p>
            <a:pPr marL="457200" lvl="1" indent="0">
              <a:buNone/>
            </a:pPr>
            <a:endParaRPr lang="en-US" sz="4000" dirty="0"/>
          </a:p>
        </p:txBody>
      </p:sp>
      <p:sp>
        <p:nvSpPr>
          <p:cNvPr id="2" name="Date Placeholder 2">
            <a:extLst>
              <a:ext uri="{FF2B5EF4-FFF2-40B4-BE49-F238E27FC236}">
                <a16:creationId xmlns:a16="http://schemas.microsoft.com/office/drawing/2014/main" id="{4472BFEF-2C4E-2118-5BF5-55D473F5B657}"/>
              </a:ext>
            </a:extLst>
          </p:cNvPr>
          <p:cNvSpPr>
            <a:spLocks noGrp="1"/>
          </p:cNvSpPr>
          <p:nvPr>
            <p:ph type="dt" sz="half" idx="2"/>
          </p:nvPr>
        </p:nvSpPr>
        <p:spPr>
          <a:xfrm>
            <a:off x="269874" y="1034186"/>
            <a:ext cx="1829089" cy="226962"/>
          </a:xfrm>
        </p:spPr>
        <p:txBody>
          <a:bodyPr/>
          <a:lstStyle/>
          <a:p>
            <a:r>
              <a:rPr lang="en-US" dirty="0"/>
              <a:t>August 2026</a:t>
            </a:r>
          </a:p>
        </p:txBody>
      </p:sp>
      <p:pic>
        <p:nvPicPr>
          <p:cNvPr id="12" name="Graphic 11" descr="Customer review with solid fill">
            <a:extLst>
              <a:ext uri="{FF2B5EF4-FFF2-40B4-BE49-F238E27FC236}">
                <a16:creationId xmlns:a16="http://schemas.microsoft.com/office/drawing/2014/main" id="{7A57DEF0-C3FC-0D33-E8EC-C239102FC9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22936" y="2407132"/>
            <a:ext cx="1955962" cy="1955962"/>
          </a:xfrm>
          <a:prstGeom prst="rect">
            <a:avLst/>
          </a:prstGeom>
        </p:spPr>
      </p:pic>
      <p:sp>
        <p:nvSpPr>
          <p:cNvPr id="8" name="Content Placeholder 2">
            <a:extLst>
              <a:ext uri="{FF2B5EF4-FFF2-40B4-BE49-F238E27FC236}">
                <a16:creationId xmlns:a16="http://schemas.microsoft.com/office/drawing/2014/main" id="{E21B32AE-72A9-05BE-5E54-40446AE1EAFD}"/>
              </a:ext>
            </a:extLst>
          </p:cNvPr>
          <p:cNvSpPr txBox="1">
            <a:spLocks/>
          </p:cNvSpPr>
          <p:nvPr/>
        </p:nvSpPr>
        <p:spPr>
          <a:xfrm>
            <a:off x="3171217" y="4685146"/>
            <a:ext cx="5610185" cy="1821502"/>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lvl="1" indent="0" algn="ctr">
              <a:buFont typeface="Arial Narrow" panose="020B0606020202030204" pitchFamily="34" charset="0"/>
              <a:buNone/>
            </a:pPr>
            <a:r>
              <a:rPr lang="en-US" sz="4000" dirty="0">
                <a:latin typeface="Arial Narrow" panose="020B0606020202030204" pitchFamily="34" charset="0"/>
              </a:rPr>
              <a:t>Contact Information:</a:t>
            </a:r>
          </a:p>
          <a:p>
            <a:pPr marL="457200" lvl="1" indent="0" algn="ctr">
              <a:buFont typeface="Arial Narrow" panose="020B0606020202030204" pitchFamily="34" charset="0"/>
              <a:buNone/>
            </a:pPr>
            <a:r>
              <a:rPr lang="en-US" dirty="0">
                <a:latin typeface="Arial Narrow" panose="020B0606020202030204" pitchFamily="34" charset="0"/>
              </a:rPr>
              <a:t>Donovan_Brady@bah.com, Donovan.D.Brady@nasa.gov</a:t>
            </a:r>
            <a:endParaRPr lang="en-US" sz="1800" dirty="0">
              <a:latin typeface="Arial Narrow" panose="020B0606020202030204" pitchFamily="34" charset="0"/>
            </a:endParaRPr>
          </a:p>
        </p:txBody>
      </p:sp>
    </p:spTree>
    <p:extLst>
      <p:ext uri="{BB962C8B-B14F-4D97-AF65-F5344CB8AC3E}">
        <p14:creationId xmlns:p14="http://schemas.microsoft.com/office/powerpoint/2010/main" val="253530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8354C2-8362-4517-AAF5-1A8F7B212C2B}"/>
              </a:ext>
            </a:extLst>
          </p:cNvPr>
          <p:cNvSpPr>
            <a:spLocks noGrp="1"/>
          </p:cNvSpPr>
          <p:nvPr>
            <p:ph type="body" sz="quarter" idx="4294967295"/>
          </p:nvPr>
        </p:nvSpPr>
        <p:spPr>
          <a:xfrm>
            <a:off x="513696" y="5512989"/>
            <a:ext cx="5999250" cy="1044829"/>
          </a:xfrm>
          <a:prstGeom prst="rect">
            <a:avLst/>
          </a:prstGeom>
        </p:spPr>
        <p:txBody>
          <a:bodyPr/>
          <a:lstStyle/>
          <a:p>
            <a:r>
              <a:rPr lang="en-US"/>
              <a:t>Presenter Name</a:t>
            </a:r>
          </a:p>
          <a:p>
            <a:r>
              <a:rPr lang="en-US"/>
              <a:t>Organization</a:t>
            </a:r>
          </a:p>
        </p:txBody>
      </p:sp>
      <p:sp>
        <p:nvSpPr>
          <p:cNvPr id="5" name="Text Placeholder 2">
            <a:extLst>
              <a:ext uri="{FF2B5EF4-FFF2-40B4-BE49-F238E27FC236}">
                <a16:creationId xmlns:a16="http://schemas.microsoft.com/office/drawing/2014/main" id="{6B375024-0C5E-2B00-3C03-D6535181F0BC}"/>
              </a:ext>
            </a:extLst>
          </p:cNvPr>
          <p:cNvSpPr>
            <a:spLocks noGrp="1"/>
          </p:cNvSpPr>
          <p:nvPr>
            <p:ph type="body" sz="quarter" idx="12"/>
          </p:nvPr>
        </p:nvSpPr>
        <p:spPr>
          <a:xfrm>
            <a:off x="7498080" y="2900016"/>
            <a:ext cx="4373217" cy="1505007"/>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0" marR="0" lvl="0" indent="0" algn="r" defTabSz="914400" rtl="0" eaLnBrk="1" fontAlgn="auto" latinLnBrk="0" hangingPunct="1">
              <a:lnSpc>
                <a:spcPct val="100000"/>
              </a:lnSpc>
              <a:spcBef>
                <a:spcPts val="0"/>
              </a:spcBef>
              <a:spcAft>
                <a:spcPts val="600"/>
              </a:spcAft>
              <a:buClrTx/>
              <a:buSzTx/>
              <a:buFontTx/>
              <a:buNone/>
              <a:tabLst/>
              <a:defRPr/>
            </a:pPr>
            <a:r>
              <a:rPr lang="en-US" sz="2600" dirty="0">
                <a:solidFill>
                  <a:schemeClr val="accent1"/>
                </a:solidFill>
                <a:latin typeface="arial" panose="020B0604020202020204" pitchFamily="34" charset="0"/>
              </a:rPr>
              <a:t>Splicer Introduction</a:t>
            </a:r>
          </a:p>
          <a:p>
            <a:pPr marL="0" indent="0" algn="r">
              <a:spcBef>
                <a:spcPts val="0"/>
              </a:spcBef>
              <a:spcAft>
                <a:spcPts val="600"/>
              </a:spcAft>
              <a:buNone/>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August 25, 2026</a:t>
            </a:r>
          </a:p>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22F9A4F9-542B-2F5D-445F-C13A7C96562A}"/>
              </a:ext>
            </a:extLst>
          </p:cNvPr>
          <p:cNvSpPr txBox="1"/>
          <p:nvPr/>
        </p:nvSpPr>
        <p:spPr>
          <a:xfrm>
            <a:off x="5572125" y="3071812"/>
            <a:ext cx="1047750" cy="714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 Placeholder 2">
            <a:extLst>
              <a:ext uri="{FF2B5EF4-FFF2-40B4-BE49-F238E27FC236}">
                <a16:creationId xmlns:a16="http://schemas.microsoft.com/office/drawing/2014/main" id="{24D0716E-E760-6B64-ACCE-EF36DA2EF88C}"/>
              </a:ext>
            </a:extLst>
          </p:cNvPr>
          <p:cNvSpPr txBox="1">
            <a:spLocks/>
          </p:cNvSpPr>
          <p:nvPr/>
        </p:nvSpPr>
        <p:spPr>
          <a:xfrm>
            <a:off x="9412357" y="5282899"/>
            <a:ext cx="2531827" cy="15050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spcAft>
                <a:spcPts val="600"/>
              </a:spcAft>
              <a:buFontTx/>
              <a:buNone/>
              <a:defRPr/>
            </a:pPr>
            <a:endParaRPr lang="en-US" sz="2000" dirty="0">
              <a:solidFill>
                <a:schemeClr val="accent2"/>
              </a:solidFill>
              <a:latin typeface="arial" panose="020B0604020202020204" pitchFamily="34" charset="0"/>
            </a:endParaRPr>
          </a:p>
          <a:p>
            <a:pPr marL="0" indent="0" algn="r">
              <a:lnSpc>
                <a:spcPct val="100000"/>
              </a:lnSpc>
              <a:spcBef>
                <a:spcPts val="0"/>
              </a:spcBef>
              <a:spcAft>
                <a:spcPts val="600"/>
              </a:spcAft>
              <a:buFontTx/>
              <a:buNone/>
              <a:defRPr/>
            </a:pPr>
            <a:r>
              <a:rPr lang="en-US" sz="2600" dirty="0">
                <a:solidFill>
                  <a:schemeClr val="accent1"/>
                </a:solidFill>
                <a:latin typeface="arial" panose="020B0604020202020204" pitchFamily="34" charset="0"/>
              </a:rPr>
              <a:t>Developed by</a:t>
            </a:r>
          </a:p>
          <a:p>
            <a:pPr marL="0" indent="0" algn="r">
              <a:spcBef>
                <a:spcPts val="0"/>
              </a:spcBef>
              <a:spcAft>
                <a:spcPts val="600"/>
              </a:spcAft>
              <a:buFont typeface="Arial" panose="020B0604020202020204" pitchFamily="34" charset="0"/>
              <a:buNone/>
              <a:defRPr/>
            </a:pPr>
            <a:r>
              <a:rPr lang="en-US" sz="2000" dirty="0">
                <a:solidFill>
                  <a:prstClr val="white"/>
                </a:solidFill>
                <a:latin typeface="arial" panose="020B0604020202020204" pitchFamily="34" charset="0"/>
              </a:rPr>
              <a:t>Booz Allen Hamilton</a:t>
            </a:r>
          </a:p>
          <a:p>
            <a:pPr marL="0" indent="0" algn="r">
              <a:lnSpc>
                <a:spcPct val="100000"/>
              </a:lnSpc>
              <a:spcBef>
                <a:spcPts val="0"/>
              </a:spcBef>
              <a:spcAft>
                <a:spcPts val="600"/>
              </a:spcAft>
              <a:buFontTx/>
              <a:buNone/>
              <a:defRPr/>
            </a:pPr>
            <a:endParaRPr lang="en-US" sz="2000" dirty="0">
              <a:solidFill>
                <a:prstClr val="white"/>
              </a:solidFill>
              <a:latin typeface="arial" panose="020B0604020202020204" pitchFamily="34" charset="0"/>
            </a:endParaRPr>
          </a:p>
        </p:txBody>
      </p:sp>
    </p:spTree>
    <p:extLst>
      <p:ext uri="{BB962C8B-B14F-4D97-AF65-F5344CB8AC3E}">
        <p14:creationId xmlns:p14="http://schemas.microsoft.com/office/powerpoint/2010/main" val="99063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879056-9268-5396-93B6-CD1E38DA3E29}"/>
              </a:ext>
            </a:extLst>
          </p:cNvPr>
          <p:cNvSpPr>
            <a:spLocks noGrp="1"/>
          </p:cNvSpPr>
          <p:nvPr>
            <p:ph sz="quarter" idx="10"/>
          </p:nvPr>
        </p:nvSpPr>
        <p:spPr/>
        <p:txBody>
          <a:bodyPr/>
          <a:lstStyle/>
          <a:p>
            <a:r>
              <a:rPr lang="en-US" dirty="0"/>
              <a:t>What is Splicer?</a:t>
            </a:r>
          </a:p>
          <a:p>
            <a:r>
              <a:rPr lang="en-US" dirty="0"/>
              <a:t>Benefits of Splicer</a:t>
            </a:r>
          </a:p>
          <a:p>
            <a:r>
              <a:rPr lang="en-US" dirty="0"/>
              <a:t>Splicer Use Cases</a:t>
            </a:r>
          </a:p>
          <a:p>
            <a:r>
              <a:rPr lang="en-US" dirty="0"/>
              <a:t>How Does Splicer Work?</a:t>
            </a:r>
          </a:p>
          <a:p>
            <a:r>
              <a:rPr lang="en-US" dirty="0"/>
              <a:t>Splicer User Interface</a:t>
            </a:r>
          </a:p>
          <a:p>
            <a:r>
              <a:rPr lang="en-US" dirty="0"/>
              <a:t>Splicer Development Roadmap</a:t>
            </a:r>
          </a:p>
          <a:p>
            <a:endParaRPr lang="en-US" dirty="0"/>
          </a:p>
        </p:txBody>
      </p:sp>
      <p:sp>
        <p:nvSpPr>
          <p:cNvPr id="2" name="Title 1">
            <a:extLst>
              <a:ext uri="{FF2B5EF4-FFF2-40B4-BE49-F238E27FC236}">
                <a16:creationId xmlns:a16="http://schemas.microsoft.com/office/drawing/2014/main" id="{1AC10DB5-194F-181C-3075-0DFBF3B3E46D}"/>
              </a:ext>
            </a:extLst>
          </p:cNvPr>
          <p:cNvSpPr>
            <a:spLocks noGrp="1"/>
          </p:cNvSpPr>
          <p:nvPr>
            <p:ph type="title"/>
          </p:nvPr>
        </p:nvSpPr>
        <p:spPr/>
        <p:txBody>
          <a:bodyPr/>
          <a:lstStyle/>
          <a:p>
            <a:r>
              <a:rPr lang="en-US" dirty="0"/>
              <a:t>Agenda</a:t>
            </a:r>
          </a:p>
        </p:txBody>
      </p:sp>
      <p:sp>
        <p:nvSpPr>
          <p:cNvPr id="3" name="Date Placeholder 2">
            <a:extLst>
              <a:ext uri="{FF2B5EF4-FFF2-40B4-BE49-F238E27FC236}">
                <a16:creationId xmlns:a16="http://schemas.microsoft.com/office/drawing/2014/main" id="{27728000-399B-60AE-4E6A-AB5D2485A325}"/>
              </a:ext>
            </a:extLst>
          </p:cNvPr>
          <p:cNvSpPr>
            <a:spLocks noGrp="1"/>
          </p:cNvSpPr>
          <p:nvPr>
            <p:ph type="dt" sz="half" idx="2"/>
          </p:nvPr>
        </p:nvSpPr>
        <p:spPr/>
        <p:txBody>
          <a:bodyPr/>
          <a:lstStyle/>
          <a:p>
            <a:r>
              <a:rPr lang="en-US" dirty="0"/>
              <a:t>August 2026</a:t>
            </a:r>
          </a:p>
        </p:txBody>
      </p:sp>
      <p:sp>
        <p:nvSpPr>
          <p:cNvPr id="4" name="Slide Number Placeholder 3">
            <a:extLst>
              <a:ext uri="{FF2B5EF4-FFF2-40B4-BE49-F238E27FC236}">
                <a16:creationId xmlns:a16="http://schemas.microsoft.com/office/drawing/2014/main" id="{AA2F8463-DAE2-6D34-FB79-7FB312C68D30}"/>
              </a:ext>
            </a:extLst>
          </p:cNvPr>
          <p:cNvSpPr>
            <a:spLocks noGrp="1"/>
          </p:cNvSpPr>
          <p:nvPr>
            <p:ph type="sldNum" sz="quarter" idx="4"/>
          </p:nvPr>
        </p:nvSpPr>
        <p:spPr/>
        <p:txBody>
          <a:bodyPr/>
          <a:lstStyle/>
          <a:p>
            <a:fld id="{E08146AE-D219-524C-9522-562B071B0D7E}" type="slidenum">
              <a:rPr lang="en-US" smtClean="0"/>
              <a:pPr/>
              <a:t>20</a:t>
            </a:fld>
            <a:endParaRPr lang="en-US"/>
          </a:p>
        </p:txBody>
      </p:sp>
      <p:sp>
        <p:nvSpPr>
          <p:cNvPr id="42" name="Rectangle 8">
            <a:extLst>
              <a:ext uri="{FF2B5EF4-FFF2-40B4-BE49-F238E27FC236}">
                <a16:creationId xmlns:a16="http://schemas.microsoft.com/office/drawing/2014/main" id="{F40073B0-FF79-25C8-21DD-6B99950B723B}"/>
              </a:ext>
            </a:extLst>
          </p:cNvPr>
          <p:cNvSpPr>
            <a:spLocks noChangeArrowheads="1"/>
          </p:cNvSpPr>
          <p:nvPr/>
        </p:nvSpPr>
        <p:spPr bwMode="gray">
          <a:xfrm>
            <a:off x="269875" y="1554813"/>
            <a:ext cx="11617325" cy="33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t"/>
          <a:lstStyle/>
          <a:p>
            <a:pPr>
              <a:spcBef>
                <a:spcPts val="300"/>
              </a:spcBef>
              <a:spcAft>
                <a:spcPts val="300"/>
              </a:spcAft>
              <a:buClr>
                <a:srgbClr val="000000"/>
              </a:buClr>
              <a:defRPr/>
            </a:pPr>
            <a:endParaRPr lang="en-US"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FC2E035B-C363-2B19-0479-0C9FD5D132DC}"/>
              </a:ext>
            </a:extLst>
          </p:cNvPr>
          <p:cNvGrpSpPr/>
          <p:nvPr/>
        </p:nvGrpSpPr>
        <p:grpSpPr>
          <a:xfrm>
            <a:off x="6078537" y="2738825"/>
            <a:ext cx="4974353" cy="1645920"/>
            <a:chOff x="6078537" y="2227196"/>
            <a:chExt cx="4974353" cy="1645920"/>
          </a:xfrm>
        </p:grpSpPr>
        <p:sp>
          <p:nvSpPr>
            <p:cNvPr id="8" name="Rectangle 7">
              <a:extLst>
                <a:ext uri="{FF2B5EF4-FFF2-40B4-BE49-F238E27FC236}">
                  <a16:creationId xmlns:a16="http://schemas.microsoft.com/office/drawing/2014/main" id="{B4B5E999-5934-C004-084D-FA3C82DCEEBD}"/>
                </a:ext>
              </a:extLst>
            </p:cNvPr>
            <p:cNvSpPr>
              <a:spLocks noChangeAspect="1"/>
            </p:cNvSpPr>
            <p:nvPr/>
          </p:nvSpPr>
          <p:spPr>
            <a:xfrm>
              <a:off x="6078537" y="2227196"/>
              <a:ext cx="4974353" cy="164592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knife, weapon, fork&#10;&#10;Description automatically generated">
              <a:extLst>
                <a:ext uri="{FF2B5EF4-FFF2-40B4-BE49-F238E27FC236}">
                  <a16:creationId xmlns:a16="http://schemas.microsoft.com/office/drawing/2014/main" id="{10283D5C-1ADF-E85E-4FCF-DA650754B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509" y="2227196"/>
              <a:ext cx="4740408" cy="1419518"/>
            </a:xfrm>
            <a:prstGeom prst="rect">
              <a:avLst/>
            </a:prstGeom>
          </p:spPr>
        </p:pic>
        <p:sp>
          <p:nvSpPr>
            <p:cNvPr id="11" name="TextBox 10">
              <a:extLst>
                <a:ext uri="{FF2B5EF4-FFF2-40B4-BE49-F238E27FC236}">
                  <a16:creationId xmlns:a16="http://schemas.microsoft.com/office/drawing/2014/main" id="{690CA592-2599-E57E-3DAD-CEB386771156}"/>
                </a:ext>
              </a:extLst>
            </p:cNvPr>
            <p:cNvSpPr txBox="1">
              <a:spLocks/>
            </p:cNvSpPr>
            <p:nvPr/>
          </p:nvSpPr>
          <p:spPr>
            <a:xfrm>
              <a:off x="7724778" y="3060762"/>
              <a:ext cx="1681871" cy="738664"/>
            </a:xfrm>
            <a:prstGeom prst="rect">
              <a:avLst/>
            </a:prstGeom>
            <a:noFill/>
          </p:spPr>
          <p:txBody>
            <a:bodyPr wrap="none" rtlCol="0">
              <a:spAutoFit/>
            </a:bodyPr>
            <a:lstStyle/>
            <a:p>
              <a:r>
                <a:rPr lang="en-US" sz="4200" b="1" dirty="0"/>
                <a:t>Splicer</a:t>
              </a:r>
            </a:p>
          </p:txBody>
        </p:sp>
      </p:grpSp>
    </p:spTree>
    <p:extLst>
      <p:ext uri="{BB962C8B-B14F-4D97-AF65-F5344CB8AC3E}">
        <p14:creationId xmlns:p14="http://schemas.microsoft.com/office/powerpoint/2010/main" val="2626162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703EA7-6CE3-96BC-DA41-A421A1434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0975" y="2254467"/>
            <a:ext cx="602933" cy="685800"/>
          </a:xfrm>
          <a:prstGeom prst="rect">
            <a:avLst/>
          </a:prstGeom>
        </p:spPr>
      </p:pic>
      <p:grpSp>
        <p:nvGrpSpPr>
          <p:cNvPr id="60" name="Group 59">
            <a:extLst>
              <a:ext uri="{FF2B5EF4-FFF2-40B4-BE49-F238E27FC236}">
                <a16:creationId xmlns:a16="http://schemas.microsoft.com/office/drawing/2014/main" id="{E0B04E19-19BE-C515-F99A-8FA65FBEDEF4}"/>
              </a:ext>
            </a:extLst>
          </p:cNvPr>
          <p:cNvGrpSpPr/>
          <p:nvPr/>
        </p:nvGrpSpPr>
        <p:grpSpPr>
          <a:xfrm>
            <a:off x="8387466" y="3938224"/>
            <a:ext cx="2074086" cy="624513"/>
            <a:chOff x="8387466" y="3938224"/>
            <a:chExt cx="2074086" cy="624513"/>
          </a:xfrm>
        </p:grpSpPr>
        <p:sp>
          <p:nvSpPr>
            <p:cNvPr id="47" name="Rectangle 46">
              <a:extLst>
                <a:ext uri="{FF2B5EF4-FFF2-40B4-BE49-F238E27FC236}">
                  <a16:creationId xmlns:a16="http://schemas.microsoft.com/office/drawing/2014/main" id="{45F433E2-70DD-85EC-DBD6-34E245D05DEA}"/>
                </a:ext>
              </a:extLst>
            </p:cNvPr>
            <p:cNvSpPr/>
            <p:nvPr/>
          </p:nvSpPr>
          <p:spPr>
            <a:xfrm>
              <a:off x="8387466" y="3938224"/>
              <a:ext cx="2074086" cy="602909"/>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picture containing text, knife, weapon, fork&#10;&#10;Description automatically generated">
              <a:extLst>
                <a:ext uri="{FF2B5EF4-FFF2-40B4-BE49-F238E27FC236}">
                  <a16:creationId xmlns:a16="http://schemas.microsoft.com/office/drawing/2014/main" id="{E978C473-DF3A-67AC-5750-342A5229B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3233" y="3938224"/>
              <a:ext cx="1980123" cy="520919"/>
            </a:xfrm>
            <a:prstGeom prst="rect">
              <a:avLst/>
            </a:prstGeom>
          </p:spPr>
        </p:pic>
        <p:sp>
          <p:nvSpPr>
            <p:cNvPr id="50" name="TextBox 49">
              <a:extLst>
                <a:ext uri="{FF2B5EF4-FFF2-40B4-BE49-F238E27FC236}">
                  <a16:creationId xmlns:a16="http://schemas.microsoft.com/office/drawing/2014/main" id="{CF847A64-3BAE-8776-AA15-5D344F14F5BA}"/>
                </a:ext>
              </a:extLst>
            </p:cNvPr>
            <p:cNvSpPr txBox="1">
              <a:spLocks/>
            </p:cNvSpPr>
            <p:nvPr/>
          </p:nvSpPr>
          <p:spPr>
            <a:xfrm>
              <a:off x="9026673" y="4162627"/>
              <a:ext cx="898003" cy="400110"/>
            </a:xfrm>
            <a:prstGeom prst="rect">
              <a:avLst/>
            </a:prstGeom>
            <a:noFill/>
          </p:spPr>
          <p:txBody>
            <a:bodyPr wrap="none" rtlCol="0">
              <a:spAutoFit/>
            </a:bodyPr>
            <a:lstStyle/>
            <a:p>
              <a:r>
                <a:rPr lang="en-US" sz="2000" b="1" dirty="0"/>
                <a:t>Splicer</a:t>
              </a:r>
            </a:p>
          </p:txBody>
        </p:sp>
      </p:grpSp>
      <p:sp>
        <p:nvSpPr>
          <p:cNvPr id="3" name="Date Placeholder 2">
            <a:extLst>
              <a:ext uri="{FF2B5EF4-FFF2-40B4-BE49-F238E27FC236}">
                <a16:creationId xmlns:a16="http://schemas.microsoft.com/office/drawing/2014/main" id="{425C0B61-4102-4515-7696-1BE7EEA1AB7D}"/>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0CF9E4A4-0798-D812-AB2D-2DBB8AB9906D}"/>
              </a:ext>
            </a:extLst>
          </p:cNvPr>
          <p:cNvSpPr>
            <a:spLocks noGrp="1"/>
          </p:cNvSpPr>
          <p:nvPr>
            <p:ph type="sldNum" sz="quarter" idx="4"/>
          </p:nvPr>
        </p:nvSpPr>
        <p:spPr/>
        <p:txBody>
          <a:bodyPr/>
          <a:lstStyle/>
          <a:p>
            <a:fld id="{E08146AE-D219-524C-9522-562B071B0D7E}" type="slidenum">
              <a:rPr lang="en-US" smtClean="0"/>
              <a:pPr/>
              <a:t>21</a:t>
            </a:fld>
            <a:endParaRPr lang="en-US"/>
          </a:p>
        </p:txBody>
      </p:sp>
      <p:sp>
        <p:nvSpPr>
          <p:cNvPr id="6" name="Title 5">
            <a:extLst>
              <a:ext uri="{FF2B5EF4-FFF2-40B4-BE49-F238E27FC236}">
                <a16:creationId xmlns:a16="http://schemas.microsoft.com/office/drawing/2014/main" id="{C2ED1422-20A8-41AD-3201-C8767F7BF92B}"/>
              </a:ext>
            </a:extLst>
          </p:cNvPr>
          <p:cNvSpPr>
            <a:spLocks noGrp="1"/>
          </p:cNvSpPr>
          <p:nvPr>
            <p:ph type="title"/>
          </p:nvPr>
        </p:nvSpPr>
        <p:spPr/>
        <p:txBody>
          <a:bodyPr/>
          <a:lstStyle/>
          <a:p>
            <a:r>
              <a:rPr lang="en-US" dirty="0"/>
              <a:t>What is Splicer?</a:t>
            </a:r>
          </a:p>
        </p:txBody>
      </p:sp>
      <p:sp>
        <p:nvSpPr>
          <p:cNvPr id="16" name="Content Placeholder 5">
            <a:extLst>
              <a:ext uri="{FF2B5EF4-FFF2-40B4-BE49-F238E27FC236}">
                <a16:creationId xmlns:a16="http://schemas.microsoft.com/office/drawing/2014/main" id="{44762766-4744-4DA1-21C3-515D0AED0B54}"/>
              </a:ext>
            </a:extLst>
          </p:cNvPr>
          <p:cNvSpPr>
            <a:spLocks noGrp="1"/>
          </p:cNvSpPr>
          <p:nvPr>
            <p:ph sz="quarter" idx="10"/>
          </p:nvPr>
        </p:nvSpPr>
        <p:spPr>
          <a:xfrm>
            <a:off x="269875" y="1371600"/>
            <a:ext cx="6013967" cy="5413664"/>
          </a:xfrm>
        </p:spPr>
        <p:txBody>
          <a:bodyPr/>
          <a:lstStyle/>
          <a:p>
            <a:r>
              <a:rPr lang="en-US" dirty="0"/>
              <a:t>Splicer is a tool to semi-automate integration and summary schedule updates from individual or multiple source schedules and other data sources</a:t>
            </a:r>
          </a:p>
          <a:p>
            <a:r>
              <a:rPr lang="en-US" dirty="0"/>
              <a:t>Splicer saves time and effort, increases accuracy and eases traceability of schedule data</a:t>
            </a:r>
          </a:p>
          <a:p>
            <a:r>
              <a:rPr lang="en-US" dirty="0"/>
              <a:t>Without Splicer these updates are, in most cases, performed manually </a:t>
            </a:r>
          </a:p>
          <a:p>
            <a:endParaRPr lang="en-US" dirty="0"/>
          </a:p>
        </p:txBody>
      </p:sp>
      <p:pic>
        <p:nvPicPr>
          <p:cNvPr id="7" name="Picture 6" descr="A picture containing text, sign, clipart&#10;&#10;Description automatically generated">
            <a:extLst>
              <a:ext uri="{FF2B5EF4-FFF2-40B4-BE49-F238E27FC236}">
                <a16:creationId xmlns:a16="http://schemas.microsoft.com/office/drawing/2014/main" id="{FF15A084-6EC8-680F-C4B4-805D7953181C}"/>
              </a:ext>
            </a:extLst>
          </p:cNvPr>
          <p:cNvPicPr>
            <a:picLocks noChangeAspect="1"/>
          </p:cNvPicPr>
          <p:nvPr/>
        </p:nvPicPr>
        <p:blipFill>
          <a:blip r:embed="rId4"/>
          <a:stretch>
            <a:fillRect/>
          </a:stretch>
        </p:blipFill>
        <p:spPr>
          <a:xfrm>
            <a:off x="7573563" y="2254467"/>
            <a:ext cx="605480" cy="685800"/>
          </a:xfrm>
          <a:prstGeom prst="rect">
            <a:avLst/>
          </a:prstGeom>
        </p:spPr>
      </p:pic>
      <p:pic>
        <p:nvPicPr>
          <p:cNvPr id="10" name="Picture 9" descr="A picture containing text, sign, clipart&#10;&#10;Description automatically generated">
            <a:extLst>
              <a:ext uri="{FF2B5EF4-FFF2-40B4-BE49-F238E27FC236}">
                <a16:creationId xmlns:a16="http://schemas.microsoft.com/office/drawing/2014/main" id="{9A53F6DC-CA7A-7276-E10F-93F3262E855E}"/>
              </a:ext>
            </a:extLst>
          </p:cNvPr>
          <p:cNvPicPr>
            <a:picLocks noChangeAspect="1"/>
          </p:cNvPicPr>
          <p:nvPr/>
        </p:nvPicPr>
        <p:blipFill>
          <a:blip r:embed="rId4"/>
          <a:stretch>
            <a:fillRect/>
          </a:stretch>
        </p:blipFill>
        <p:spPr>
          <a:xfrm>
            <a:off x="10688387" y="2254467"/>
            <a:ext cx="605480" cy="685800"/>
          </a:xfrm>
          <a:prstGeom prst="rect">
            <a:avLst/>
          </a:prstGeom>
        </p:spPr>
      </p:pic>
      <p:pic>
        <p:nvPicPr>
          <p:cNvPr id="13" name="Picture 12" descr="A picture containing text, sign, clipart&#10;&#10;Description automatically generated">
            <a:extLst>
              <a:ext uri="{FF2B5EF4-FFF2-40B4-BE49-F238E27FC236}">
                <a16:creationId xmlns:a16="http://schemas.microsoft.com/office/drawing/2014/main" id="{2A2993A1-5F0B-E948-C202-C40199F5D75E}"/>
              </a:ext>
            </a:extLst>
          </p:cNvPr>
          <p:cNvPicPr>
            <a:picLocks noChangeAspect="1"/>
          </p:cNvPicPr>
          <p:nvPr/>
        </p:nvPicPr>
        <p:blipFill>
          <a:blip r:embed="rId4"/>
          <a:stretch>
            <a:fillRect/>
          </a:stretch>
        </p:blipFill>
        <p:spPr>
          <a:xfrm>
            <a:off x="9120477" y="5339087"/>
            <a:ext cx="605480" cy="685800"/>
          </a:xfrm>
          <a:prstGeom prst="rect">
            <a:avLst/>
          </a:prstGeom>
        </p:spPr>
      </p:pic>
      <p:cxnSp>
        <p:nvCxnSpPr>
          <p:cNvPr id="20" name="Connector: Curved 19">
            <a:extLst>
              <a:ext uri="{FF2B5EF4-FFF2-40B4-BE49-F238E27FC236}">
                <a16:creationId xmlns:a16="http://schemas.microsoft.com/office/drawing/2014/main" id="{544242CF-FE59-31FD-8AEB-DDF7D5CF8203}"/>
              </a:ext>
            </a:extLst>
          </p:cNvPr>
          <p:cNvCxnSpPr>
            <a:cxnSpLocks/>
            <a:stCxn id="7" idx="2"/>
            <a:endCxn id="49" idx="0"/>
          </p:cNvCxnSpPr>
          <p:nvPr/>
        </p:nvCxnSpPr>
        <p:spPr>
          <a:xfrm rot="16200000" flipH="1">
            <a:off x="8150821" y="2665749"/>
            <a:ext cx="997957" cy="1546992"/>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81F899AC-5C60-40B1-0AD0-A344384B77F8}"/>
              </a:ext>
            </a:extLst>
          </p:cNvPr>
          <p:cNvCxnSpPr>
            <a:cxnSpLocks/>
            <a:endCxn id="49" idx="0"/>
          </p:cNvCxnSpPr>
          <p:nvPr/>
        </p:nvCxnSpPr>
        <p:spPr>
          <a:xfrm rot="5400000">
            <a:off x="8929527" y="3434035"/>
            <a:ext cx="997957" cy="10420"/>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DC7B1BB3-255A-774B-BCB0-24F9C39E31E3}"/>
              </a:ext>
            </a:extLst>
          </p:cNvPr>
          <p:cNvCxnSpPr>
            <a:cxnSpLocks/>
            <a:stCxn id="10" idx="2"/>
            <a:endCxn id="49" idx="0"/>
          </p:cNvCxnSpPr>
          <p:nvPr/>
        </p:nvCxnSpPr>
        <p:spPr>
          <a:xfrm rot="5400000">
            <a:off x="9708233" y="2655329"/>
            <a:ext cx="997957" cy="1567832"/>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C5234C-7293-E9DD-F310-A432D6985BD5}"/>
              </a:ext>
            </a:extLst>
          </p:cNvPr>
          <p:cNvCxnSpPr>
            <a:cxnSpLocks/>
            <a:stCxn id="47" idx="2"/>
            <a:endCxn id="13" idx="0"/>
          </p:cNvCxnSpPr>
          <p:nvPr/>
        </p:nvCxnSpPr>
        <p:spPr>
          <a:xfrm flipH="1">
            <a:off x="9423217" y="4541133"/>
            <a:ext cx="1292" cy="7979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88D7AEA-3B93-B435-6070-41C98AC36EB0}"/>
              </a:ext>
            </a:extLst>
          </p:cNvPr>
          <p:cNvGrpSpPr/>
          <p:nvPr/>
        </p:nvGrpSpPr>
        <p:grpSpPr>
          <a:xfrm>
            <a:off x="2009519" y="4753973"/>
            <a:ext cx="3632131" cy="1201804"/>
            <a:chOff x="1184418" y="4697557"/>
            <a:chExt cx="3632131" cy="1201804"/>
          </a:xfrm>
        </p:grpSpPr>
        <p:sp>
          <p:nvSpPr>
            <p:cNvPr id="23" name="Rectangle 22">
              <a:extLst>
                <a:ext uri="{FF2B5EF4-FFF2-40B4-BE49-F238E27FC236}">
                  <a16:creationId xmlns:a16="http://schemas.microsoft.com/office/drawing/2014/main" id="{4793F348-0E64-EC32-A4AE-C4226FF88A7E}"/>
                </a:ext>
              </a:extLst>
            </p:cNvPr>
            <p:cNvSpPr/>
            <p:nvPr/>
          </p:nvSpPr>
          <p:spPr>
            <a:xfrm>
              <a:off x="1184418" y="4697557"/>
              <a:ext cx="3632131" cy="120180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F7F95F7E-DF76-71C3-3DB6-71F3403F7D07}"/>
                </a:ext>
              </a:extLst>
            </p:cNvPr>
            <p:cNvGrpSpPr>
              <a:grpSpLocks/>
            </p:cNvGrpSpPr>
            <p:nvPr/>
          </p:nvGrpSpPr>
          <p:grpSpPr>
            <a:xfrm>
              <a:off x="1264565" y="4697557"/>
              <a:ext cx="3467584" cy="1201804"/>
              <a:chOff x="1264565" y="4697557"/>
              <a:chExt cx="3467584" cy="1201804"/>
            </a:xfrm>
          </p:grpSpPr>
          <p:pic>
            <p:nvPicPr>
              <p:cNvPr id="18" name="Picture 17" descr="A picture containing text, knife, weapon, fork&#10;&#10;Description automatically generated">
                <a:extLst>
                  <a:ext uri="{FF2B5EF4-FFF2-40B4-BE49-F238E27FC236}">
                    <a16:creationId xmlns:a16="http://schemas.microsoft.com/office/drawing/2014/main" id="{5CC6D1C5-8066-7CE6-5E45-1C0A95476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565" y="4697557"/>
                <a:ext cx="3467584" cy="1038370"/>
              </a:xfrm>
              <a:prstGeom prst="rect">
                <a:avLst/>
              </a:prstGeom>
            </p:spPr>
          </p:pic>
          <p:sp>
            <p:nvSpPr>
              <p:cNvPr id="19" name="TextBox 18">
                <a:extLst>
                  <a:ext uri="{FF2B5EF4-FFF2-40B4-BE49-F238E27FC236}">
                    <a16:creationId xmlns:a16="http://schemas.microsoft.com/office/drawing/2014/main" id="{02513004-AE20-74A6-1D17-080C876E3839}"/>
                  </a:ext>
                </a:extLst>
              </p:cNvPr>
              <p:cNvSpPr txBox="1">
                <a:spLocks/>
              </p:cNvSpPr>
              <p:nvPr/>
            </p:nvSpPr>
            <p:spPr>
              <a:xfrm>
                <a:off x="2349793" y="5253030"/>
                <a:ext cx="1468672" cy="646331"/>
              </a:xfrm>
              <a:prstGeom prst="rect">
                <a:avLst/>
              </a:prstGeom>
              <a:noFill/>
            </p:spPr>
            <p:txBody>
              <a:bodyPr wrap="none" rtlCol="0">
                <a:spAutoFit/>
              </a:bodyPr>
              <a:lstStyle/>
              <a:p>
                <a:r>
                  <a:rPr lang="en-US" sz="3600" b="1" dirty="0"/>
                  <a:t>Splicer</a:t>
                </a:r>
              </a:p>
            </p:txBody>
          </p:sp>
        </p:grpSp>
      </p:grpSp>
    </p:spTree>
    <p:extLst>
      <p:ext uri="{BB962C8B-B14F-4D97-AF65-F5344CB8AC3E}">
        <p14:creationId xmlns:p14="http://schemas.microsoft.com/office/powerpoint/2010/main" val="209320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5845D-3F90-A2BD-0FE4-86BE511ECF57}"/>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8C07DD43-F256-96A9-8825-B0298E2BFA65}"/>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BB306C44-2255-B6E1-369B-9EDACEF31D09}"/>
              </a:ext>
            </a:extLst>
          </p:cNvPr>
          <p:cNvSpPr>
            <a:spLocks noGrp="1"/>
          </p:cNvSpPr>
          <p:nvPr>
            <p:ph type="sldNum" sz="quarter" idx="4"/>
          </p:nvPr>
        </p:nvSpPr>
        <p:spPr/>
        <p:txBody>
          <a:bodyPr/>
          <a:lstStyle/>
          <a:p>
            <a:fld id="{E08146AE-D219-524C-9522-562B071B0D7E}" type="slidenum">
              <a:rPr lang="en-US" smtClean="0"/>
              <a:pPr/>
              <a:t>22</a:t>
            </a:fld>
            <a:endParaRPr lang="en-US"/>
          </a:p>
        </p:txBody>
      </p:sp>
      <p:sp>
        <p:nvSpPr>
          <p:cNvPr id="6" name="Title 5">
            <a:extLst>
              <a:ext uri="{FF2B5EF4-FFF2-40B4-BE49-F238E27FC236}">
                <a16:creationId xmlns:a16="http://schemas.microsoft.com/office/drawing/2014/main" id="{784D4D92-ECD0-0E1F-7402-6E6BB1BE8D9E}"/>
              </a:ext>
            </a:extLst>
          </p:cNvPr>
          <p:cNvSpPr>
            <a:spLocks noGrp="1"/>
          </p:cNvSpPr>
          <p:nvPr>
            <p:ph type="title"/>
          </p:nvPr>
        </p:nvSpPr>
        <p:spPr/>
        <p:txBody>
          <a:bodyPr/>
          <a:lstStyle/>
          <a:p>
            <a:r>
              <a:rPr lang="en-US" dirty="0"/>
              <a:t>Benefits of Splicer</a:t>
            </a:r>
          </a:p>
        </p:txBody>
      </p:sp>
      <p:sp>
        <p:nvSpPr>
          <p:cNvPr id="16" name="Content Placeholder 5">
            <a:extLst>
              <a:ext uri="{FF2B5EF4-FFF2-40B4-BE49-F238E27FC236}">
                <a16:creationId xmlns:a16="http://schemas.microsoft.com/office/drawing/2014/main" id="{7DCF3CBD-BA57-E0D2-3F1B-E7D4A9B4322C}"/>
              </a:ext>
            </a:extLst>
          </p:cNvPr>
          <p:cNvSpPr>
            <a:spLocks noGrp="1"/>
          </p:cNvSpPr>
          <p:nvPr>
            <p:ph sz="quarter" idx="10"/>
          </p:nvPr>
        </p:nvSpPr>
        <p:spPr>
          <a:xfrm>
            <a:off x="274321" y="1371600"/>
            <a:ext cx="8062284" cy="5198973"/>
          </a:xfrm>
        </p:spPr>
        <p:txBody>
          <a:bodyPr>
            <a:normAutofit/>
          </a:bodyPr>
          <a:lstStyle/>
          <a:p>
            <a:r>
              <a:rPr lang="en-US" sz="2800" b="1" dirty="0"/>
              <a:t>Reduced time &amp; effort</a:t>
            </a:r>
            <a:br>
              <a:rPr lang="en-US" dirty="0"/>
            </a:br>
            <a:r>
              <a:rPr lang="en-US" sz="2000" dirty="0"/>
              <a:t>Through automation, Splicer reduces the time and effort to update integration/summary schedules. Time savings depends on file size and data to import/integrate but 90-95% reductions in time/effort are not unusual</a:t>
            </a:r>
          </a:p>
          <a:p>
            <a:pPr>
              <a:spcBef>
                <a:spcPts val="1800"/>
              </a:spcBef>
            </a:pPr>
            <a:r>
              <a:rPr lang="en-US" sz="2800" b="1" dirty="0"/>
              <a:t>Traceability &amp; repeatability</a:t>
            </a:r>
            <a:br>
              <a:rPr lang="en-US" dirty="0"/>
            </a:br>
            <a:r>
              <a:rPr lang="en-US" sz="2000" dirty="0"/>
              <a:t>Saved configurations and configuration files improve the ability to trace, document and repeat tasks for better process traceability and repeatability</a:t>
            </a:r>
          </a:p>
          <a:p>
            <a:pPr>
              <a:spcBef>
                <a:spcPts val="1800"/>
              </a:spcBef>
            </a:pPr>
            <a:r>
              <a:rPr lang="en-US" sz="2800" b="1" dirty="0"/>
              <a:t>Improved accuracy</a:t>
            </a:r>
            <a:br>
              <a:rPr lang="en-US" dirty="0"/>
            </a:br>
            <a:r>
              <a:rPr lang="en-US" sz="2000" dirty="0"/>
              <a:t>Careful and selective automation reduces human error and improves </a:t>
            </a:r>
            <a:br>
              <a:rPr lang="en-US" sz="2000" dirty="0"/>
            </a:br>
            <a:r>
              <a:rPr lang="en-US" sz="2000" dirty="0"/>
              <a:t>process accuracy</a:t>
            </a:r>
          </a:p>
          <a:p>
            <a:pPr>
              <a:spcBef>
                <a:spcPts val="1800"/>
              </a:spcBef>
            </a:pPr>
            <a:r>
              <a:rPr lang="en-US" sz="2800" b="1" dirty="0"/>
              <a:t>Standardization</a:t>
            </a:r>
            <a:br>
              <a:rPr lang="en-US" dirty="0"/>
            </a:br>
            <a:r>
              <a:rPr lang="en-US" sz="2000" dirty="0"/>
              <a:t>Configurations and configuration files can be shared allowing for standardization within and across teams</a:t>
            </a:r>
          </a:p>
        </p:txBody>
      </p:sp>
      <p:pic>
        <p:nvPicPr>
          <p:cNvPr id="21" name="Picture 20" descr="Icon&#10;&#10;AI-generated content may be incorrect.">
            <a:extLst>
              <a:ext uri="{FF2B5EF4-FFF2-40B4-BE49-F238E27FC236}">
                <a16:creationId xmlns:a16="http://schemas.microsoft.com/office/drawing/2014/main" id="{4CB46072-D1DA-0DA2-7D0B-B05187610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6664" y="3975232"/>
            <a:ext cx="1005840" cy="1058526"/>
          </a:xfrm>
          <a:prstGeom prst="rect">
            <a:avLst/>
          </a:prstGeom>
        </p:spPr>
      </p:pic>
      <p:pic>
        <p:nvPicPr>
          <p:cNvPr id="30" name="Picture 29" descr="Icon&#10;&#10;AI-generated content may be incorrect.">
            <a:extLst>
              <a:ext uri="{FF2B5EF4-FFF2-40B4-BE49-F238E27FC236}">
                <a16:creationId xmlns:a16="http://schemas.microsoft.com/office/drawing/2014/main" id="{20AC7694-45C8-E5E3-3C9F-FF197A608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9242" y="5133964"/>
            <a:ext cx="1005840" cy="1063316"/>
          </a:xfrm>
          <a:prstGeom prst="rect">
            <a:avLst/>
          </a:prstGeom>
        </p:spPr>
      </p:pic>
      <p:pic>
        <p:nvPicPr>
          <p:cNvPr id="32" name="Picture 31" descr="Icon&#10;&#10;AI-generated content may be incorrect.">
            <a:extLst>
              <a:ext uri="{FF2B5EF4-FFF2-40B4-BE49-F238E27FC236}">
                <a16:creationId xmlns:a16="http://schemas.microsoft.com/office/drawing/2014/main" id="{8C6F890A-FACB-AB3C-85C3-BD3E0F260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39242" y="2763538"/>
            <a:ext cx="1005840" cy="1115387"/>
          </a:xfrm>
          <a:prstGeom prst="rect">
            <a:avLst/>
          </a:prstGeom>
        </p:spPr>
      </p:pic>
      <p:pic>
        <p:nvPicPr>
          <p:cNvPr id="46" name="Picture 45" descr="Icon&#10;&#10;AI-generated content may be incorrect.">
            <a:extLst>
              <a:ext uri="{FF2B5EF4-FFF2-40B4-BE49-F238E27FC236}">
                <a16:creationId xmlns:a16="http://schemas.microsoft.com/office/drawing/2014/main" id="{DA8733CF-4ADE-A098-006E-A7835EEB09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2384" y="1720980"/>
            <a:ext cx="914400" cy="914400"/>
          </a:xfrm>
          <a:prstGeom prst="rect">
            <a:avLst/>
          </a:prstGeom>
        </p:spPr>
      </p:pic>
    </p:spTree>
    <p:extLst>
      <p:ext uri="{BB962C8B-B14F-4D97-AF65-F5344CB8AC3E}">
        <p14:creationId xmlns:p14="http://schemas.microsoft.com/office/powerpoint/2010/main" val="2719019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CC2ACA-ADC4-1649-1A12-8D5C4E871D06}"/>
              </a:ext>
            </a:extLst>
          </p:cNvPr>
          <p:cNvSpPr>
            <a:spLocks noGrp="1"/>
          </p:cNvSpPr>
          <p:nvPr>
            <p:ph type="sldNum" sz="quarter" idx="4"/>
          </p:nvPr>
        </p:nvSpPr>
        <p:spPr/>
        <p:txBody>
          <a:bodyPr/>
          <a:lstStyle/>
          <a:p>
            <a:fld id="{E08146AE-D219-524C-9522-562B071B0D7E}" type="slidenum">
              <a:rPr lang="en-US" smtClean="0"/>
              <a:pPr/>
              <a:t>23</a:t>
            </a:fld>
            <a:endParaRPr lang="en-US"/>
          </a:p>
        </p:txBody>
      </p:sp>
      <p:sp>
        <p:nvSpPr>
          <p:cNvPr id="6" name="Title 5">
            <a:extLst>
              <a:ext uri="{FF2B5EF4-FFF2-40B4-BE49-F238E27FC236}">
                <a16:creationId xmlns:a16="http://schemas.microsoft.com/office/drawing/2014/main" id="{BA7BB316-17DC-1860-BA50-E10B0CB006EE}"/>
              </a:ext>
            </a:extLst>
          </p:cNvPr>
          <p:cNvSpPr>
            <a:spLocks noGrp="1"/>
          </p:cNvSpPr>
          <p:nvPr>
            <p:ph type="title"/>
          </p:nvPr>
        </p:nvSpPr>
        <p:spPr/>
        <p:txBody>
          <a:bodyPr/>
          <a:lstStyle/>
          <a:p>
            <a:r>
              <a:rPr lang="en-US" dirty="0"/>
              <a:t>Splicer Use Cases</a:t>
            </a:r>
          </a:p>
        </p:txBody>
      </p:sp>
      <p:sp>
        <p:nvSpPr>
          <p:cNvPr id="35" name="TextBox 34">
            <a:extLst>
              <a:ext uri="{FF2B5EF4-FFF2-40B4-BE49-F238E27FC236}">
                <a16:creationId xmlns:a16="http://schemas.microsoft.com/office/drawing/2014/main" id="{53794819-AFAD-C855-AEFF-450406A316B3}"/>
              </a:ext>
            </a:extLst>
          </p:cNvPr>
          <p:cNvSpPr txBox="1"/>
          <p:nvPr/>
        </p:nvSpPr>
        <p:spPr>
          <a:xfrm>
            <a:off x="2782464" y="1797053"/>
            <a:ext cx="6627072" cy="646331"/>
          </a:xfrm>
          <a:prstGeom prst="rect">
            <a:avLst/>
          </a:prstGeom>
          <a:noFill/>
        </p:spPr>
        <p:txBody>
          <a:bodyPr wrap="square" rtlCol="0">
            <a:spAutoFit/>
          </a:bodyPr>
          <a:lstStyle/>
          <a:p>
            <a:r>
              <a:rPr lang="en-US" sz="3600" b="1" dirty="0"/>
              <a:t>Splicer has three main use cases:</a:t>
            </a:r>
          </a:p>
        </p:txBody>
      </p:sp>
      <p:grpSp>
        <p:nvGrpSpPr>
          <p:cNvPr id="17" name="Group 16">
            <a:extLst>
              <a:ext uri="{FF2B5EF4-FFF2-40B4-BE49-F238E27FC236}">
                <a16:creationId xmlns:a16="http://schemas.microsoft.com/office/drawing/2014/main" id="{B11778A5-E3F5-4114-6CF9-AF4ACAAD395E}"/>
              </a:ext>
            </a:extLst>
          </p:cNvPr>
          <p:cNvGrpSpPr/>
          <p:nvPr/>
        </p:nvGrpSpPr>
        <p:grpSpPr>
          <a:xfrm>
            <a:off x="1748274" y="2979288"/>
            <a:ext cx="2421979" cy="3143150"/>
            <a:chOff x="1080139" y="2732165"/>
            <a:chExt cx="2421979" cy="3143150"/>
          </a:xfrm>
        </p:grpSpPr>
        <p:pic>
          <p:nvPicPr>
            <p:cNvPr id="14" name="Picture 13">
              <a:extLst>
                <a:ext uri="{FF2B5EF4-FFF2-40B4-BE49-F238E27FC236}">
                  <a16:creationId xmlns:a16="http://schemas.microsoft.com/office/drawing/2014/main" id="{E017883C-E062-DF17-DA4B-CE390C389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638" y="3508119"/>
              <a:ext cx="602933" cy="685800"/>
            </a:xfrm>
            <a:prstGeom prst="rect">
              <a:avLst/>
            </a:prstGeom>
          </p:spPr>
        </p:pic>
        <p:pic>
          <p:nvPicPr>
            <p:cNvPr id="25" name="Picture 24" descr="A picture containing text, sign, clipart&#10;&#10;Description automatically generated">
              <a:extLst>
                <a:ext uri="{FF2B5EF4-FFF2-40B4-BE49-F238E27FC236}">
                  <a16:creationId xmlns:a16="http://schemas.microsoft.com/office/drawing/2014/main" id="{79478E52-30FD-8235-88A1-8BFED3CFBE85}"/>
                </a:ext>
              </a:extLst>
            </p:cNvPr>
            <p:cNvPicPr>
              <a:picLocks noChangeAspect="1"/>
            </p:cNvPicPr>
            <p:nvPr/>
          </p:nvPicPr>
          <p:blipFill>
            <a:blip r:embed="rId3"/>
            <a:stretch>
              <a:fillRect/>
            </a:stretch>
          </p:blipFill>
          <p:spPr>
            <a:xfrm>
              <a:off x="1988388" y="5189515"/>
              <a:ext cx="605480" cy="685800"/>
            </a:xfrm>
            <a:prstGeom prst="rect">
              <a:avLst/>
            </a:prstGeom>
          </p:spPr>
        </p:pic>
        <p:sp>
          <p:nvSpPr>
            <p:cNvPr id="39" name="TextBox 38">
              <a:extLst>
                <a:ext uri="{FF2B5EF4-FFF2-40B4-BE49-F238E27FC236}">
                  <a16:creationId xmlns:a16="http://schemas.microsoft.com/office/drawing/2014/main" id="{B791F885-3556-4E6E-E861-C908F3753CC3}"/>
                </a:ext>
              </a:extLst>
            </p:cNvPr>
            <p:cNvSpPr txBox="1"/>
            <p:nvPr/>
          </p:nvSpPr>
          <p:spPr>
            <a:xfrm>
              <a:off x="1097737" y="2732165"/>
              <a:ext cx="2404381" cy="646331"/>
            </a:xfrm>
            <a:prstGeom prst="rect">
              <a:avLst/>
            </a:prstGeom>
            <a:noFill/>
          </p:spPr>
          <p:txBody>
            <a:bodyPr wrap="square" rtlCol="0">
              <a:spAutoFit/>
            </a:bodyPr>
            <a:lstStyle/>
            <a:p>
              <a:pPr algn="ctr"/>
              <a:r>
                <a:rPr lang="en-US" b="1" dirty="0"/>
                <a:t>Integration of</a:t>
              </a:r>
              <a:br>
                <a:rPr lang="en-US" b="1" dirty="0"/>
              </a:br>
              <a:r>
                <a:rPr lang="en-US" b="1" dirty="0"/>
                <a:t>multiple schedules</a:t>
              </a:r>
            </a:p>
          </p:txBody>
        </p:sp>
        <p:pic>
          <p:nvPicPr>
            <p:cNvPr id="44" name="Picture 43" descr="A picture containing text, sign, clipart&#10;&#10;Description automatically generated">
              <a:extLst>
                <a:ext uri="{FF2B5EF4-FFF2-40B4-BE49-F238E27FC236}">
                  <a16:creationId xmlns:a16="http://schemas.microsoft.com/office/drawing/2014/main" id="{E61CBDD7-5A6B-DF43-4048-C64567E02A78}"/>
                </a:ext>
              </a:extLst>
            </p:cNvPr>
            <p:cNvPicPr>
              <a:picLocks noChangeAspect="1"/>
            </p:cNvPicPr>
            <p:nvPr/>
          </p:nvPicPr>
          <p:blipFill>
            <a:blip r:embed="rId3"/>
            <a:stretch>
              <a:fillRect/>
            </a:stretch>
          </p:blipFill>
          <p:spPr>
            <a:xfrm>
              <a:off x="1080139" y="3508119"/>
              <a:ext cx="605480" cy="685800"/>
            </a:xfrm>
            <a:prstGeom prst="rect">
              <a:avLst/>
            </a:prstGeom>
          </p:spPr>
        </p:pic>
        <p:pic>
          <p:nvPicPr>
            <p:cNvPr id="45" name="Picture 44" descr="A picture containing text, sign, clipart&#10;&#10;Description automatically generated">
              <a:extLst>
                <a:ext uri="{FF2B5EF4-FFF2-40B4-BE49-F238E27FC236}">
                  <a16:creationId xmlns:a16="http://schemas.microsoft.com/office/drawing/2014/main" id="{13B13D22-9905-005B-9911-A888D1F3D7CB}"/>
                </a:ext>
              </a:extLst>
            </p:cNvPr>
            <p:cNvPicPr>
              <a:picLocks noChangeAspect="1"/>
            </p:cNvPicPr>
            <p:nvPr/>
          </p:nvPicPr>
          <p:blipFill>
            <a:blip r:embed="rId3"/>
            <a:stretch>
              <a:fillRect/>
            </a:stretch>
          </p:blipFill>
          <p:spPr>
            <a:xfrm>
              <a:off x="1988388" y="3508119"/>
              <a:ext cx="605480" cy="685800"/>
            </a:xfrm>
            <a:prstGeom prst="rect">
              <a:avLst/>
            </a:prstGeom>
          </p:spPr>
        </p:pic>
        <p:sp>
          <p:nvSpPr>
            <p:cNvPr id="50" name="Arrow: Up 49">
              <a:extLst>
                <a:ext uri="{FF2B5EF4-FFF2-40B4-BE49-F238E27FC236}">
                  <a16:creationId xmlns:a16="http://schemas.microsoft.com/office/drawing/2014/main" id="{61CE7306-2B23-1F66-1751-054F469E4D45}"/>
                </a:ext>
              </a:extLst>
            </p:cNvPr>
            <p:cNvSpPr/>
            <p:nvPr/>
          </p:nvSpPr>
          <p:spPr>
            <a:xfrm rot="10800000">
              <a:off x="2158906" y="4255384"/>
              <a:ext cx="262731" cy="804508"/>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row: Up 53">
              <a:extLst>
                <a:ext uri="{FF2B5EF4-FFF2-40B4-BE49-F238E27FC236}">
                  <a16:creationId xmlns:a16="http://schemas.microsoft.com/office/drawing/2014/main" id="{91A9A595-9426-8C77-46D7-1DAB1EAED253}"/>
                </a:ext>
              </a:extLst>
            </p:cNvPr>
            <p:cNvSpPr/>
            <p:nvPr/>
          </p:nvSpPr>
          <p:spPr>
            <a:xfrm rot="8100000">
              <a:off x="1530012" y="4225379"/>
              <a:ext cx="290850" cy="907062"/>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rrow: Up 54">
              <a:extLst>
                <a:ext uri="{FF2B5EF4-FFF2-40B4-BE49-F238E27FC236}">
                  <a16:creationId xmlns:a16="http://schemas.microsoft.com/office/drawing/2014/main" id="{4C85137E-FBD1-F31B-FDDF-D4049E7F2ED6}"/>
                </a:ext>
              </a:extLst>
            </p:cNvPr>
            <p:cNvSpPr/>
            <p:nvPr/>
          </p:nvSpPr>
          <p:spPr>
            <a:xfrm rot="13500000" flipH="1">
              <a:off x="2786781" y="4225379"/>
              <a:ext cx="290850" cy="907062"/>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extBox 42">
            <a:extLst>
              <a:ext uri="{FF2B5EF4-FFF2-40B4-BE49-F238E27FC236}">
                <a16:creationId xmlns:a16="http://schemas.microsoft.com/office/drawing/2014/main" id="{6D7BBC62-EDDF-AE0C-6AA2-14C739CE433D}"/>
              </a:ext>
            </a:extLst>
          </p:cNvPr>
          <p:cNvSpPr txBox="1"/>
          <p:nvPr/>
        </p:nvSpPr>
        <p:spPr>
          <a:xfrm>
            <a:off x="4941789" y="2979288"/>
            <a:ext cx="2835620" cy="646331"/>
          </a:xfrm>
          <a:prstGeom prst="rect">
            <a:avLst/>
          </a:prstGeom>
          <a:noFill/>
        </p:spPr>
        <p:txBody>
          <a:bodyPr wrap="square" rtlCol="0">
            <a:spAutoFit/>
          </a:bodyPr>
          <a:lstStyle/>
          <a:p>
            <a:pPr algn="ctr"/>
            <a:r>
              <a:rPr lang="en-US" b="1" dirty="0"/>
              <a:t>Summary schedule from </a:t>
            </a:r>
            <a:br>
              <a:rPr lang="en-US" b="1" dirty="0"/>
            </a:br>
            <a:r>
              <a:rPr lang="en-US" b="1" dirty="0"/>
              <a:t>a single schedule</a:t>
            </a:r>
          </a:p>
        </p:txBody>
      </p:sp>
      <p:pic>
        <p:nvPicPr>
          <p:cNvPr id="57" name="Picture 56" descr="A picture containing text, sign, clipart&#10;&#10;Description automatically generated">
            <a:extLst>
              <a:ext uri="{FF2B5EF4-FFF2-40B4-BE49-F238E27FC236}">
                <a16:creationId xmlns:a16="http://schemas.microsoft.com/office/drawing/2014/main" id="{E21659BD-4E85-B18A-6B04-0B9EF607CABB}"/>
              </a:ext>
            </a:extLst>
          </p:cNvPr>
          <p:cNvPicPr>
            <a:picLocks noChangeAspect="1"/>
          </p:cNvPicPr>
          <p:nvPr/>
        </p:nvPicPr>
        <p:blipFill>
          <a:blip r:embed="rId3"/>
          <a:stretch>
            <a:fillRect/>
          </a:stretch>
        </p:blipFill>
        <p:spPr>
          <a:xfrm>
            <a:off x="6056859" y="5386134"/>
            <a:ext cx="605480" cy="685800"/>
          </a:xfrm>
          <a:prstGeom prst="rect">
            <a:avLst/>
          </a:prstGeom>
        </p:spPr>
      </p:pic>
      <p:pic>
        <p:nvPicPr>
          <p:cNvPr id="64" name="Picture 63" descr="A picture containing text, sign, clipart&#10;&#10;Description automatically generated">
            <a:extLst>
              <a:ext uri="{FF2B5EF4-FFF2-40B4-BE49-F238E27FC236}">
                <a16:creationId xmlns:a16="http://schemas.microsoft.com/office/drawing/2014/main" id="{923B8D5B-6F89-DF85-2EF4-586A649EC568}"/>
              </a:ext>
            </a:extLst>
          </p:cNvPr>
          <p:cNvPicPr>
            <a:picLocks noChangeAspect="1"/>
          </p:cNvPicPr>
          <p:nvPr/>
        </p:nvPicPr>
        <p:blipFill>
          <a:blip r:embed="rId3"/>
          <a:stretch>
            <a:fillRect/>
          </a:stretch>
        </p:blipFill>
        <p:spPr>
          <a:xfrm>
            <a:off x="6056859" y="3704738"/>
            <a:ext cx="605480" cy="685800"/>
          </a:xfrm>
          <a:prstGeom prst="rect">
            <a:avLst/>
          </a:prstGeom>
        </p:spPr>
      </p:pic>
      <p:sp>
        <p:nvSpPr>
          <p:cNvPr id="65" name="Arrow: Up 64">
            <a:extLst>
              <a:ext uri="{FF2B5EF4-FFF2-40B4-BE49-F238E27FC236}">
                <a16:creationId xmlns:a16="http://schemas.microsoft.com/office/drawing/2014/main" id="{5A5B9B33-9051-2DD8-8872-98EE7762D6A3}"/>
              </a:ext>
            </a:extLst>
          </p:cNvPr>
          <p:cNvSpPr/>
          <p:nvPr/>
        </p:nvSpPr>
        <p:spPr>
          <a:xfrm rot="10800000">
            <a:off x="6228234" y="4452003"/>
            <a:ext cx="262731" cy="804508"/>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2">
            <a:extLst>
              <a:ext uri="{FF2B5EF4-FFF2-40B4-BE49-F238E27FC236}">
                <a16:creationId xmlns:a16="http://schemas.microsoft.com/office/drawing/2014/main" id="{A1F915E1-BE61-5921-F491-1756703DDD74}"/>
              </a:ext>
            </a:extLst>
          </p:cNvPr>
          <p:cNvSpPr>
            <a:spLocks noGrp="1"/>
          </p:cNvSpPr>
          <p:nvPr>
            <p:ph type="dt" sz="half" idx="2"/>
          </p:nvPr>
        </p:nvSpPr>
        <p:spPr>
          <a:xfrm>
            <a:off x="269874" y="1034186"/>
            <a:ext cx="1829089" cy="226962"/>
          </a:xfrm>
        </p:spPr>
        <p:txBody>
          <a:bodyPr/>
          <a:lstStyle/>
          <a:p>
            <a:r>
              <a:rPr lang="en-US" dirty="0"/>
              <a:t>August 2026</a:t>
            </a:r>
          </a:p>
        </p:txBody>
      </p:sp>
      <p:grpSp>
        <p:nvGrpSpPr>
          <p:cNvPr id="16" name="Group 15">
            <a:extLst>
              <a:ext uri="{FF2B5EF4-FFF2-40B4-BE49-F238E27FC236}">
                <a16:creationId xmlns:a16="http://schemas.microsoft.com/office/drawing/2014/main" id="{CBBA48E0-42B1-4F53-AE65-0CA87FD498DD}"/>
              </a:ext>
            </a:extLst>
          </p:cNvPr>
          <p:cNvGrpSpPr/>
          <p:nvPr/>
        </p:nvGrpSpPr>
        <p:grpSpPr>
          <a:xfrm>
            <a:off x="8548945" y="2979288"/>
            <a:ext cx="1905216" cy="3092646"/>
            <a:chOff x="7880810" y="2782669"/>
            <a:chExt cx="1905216" cy="3092646"/>
          </a:xfrm>
        </p:grpSpPr>
        <p:pic>
          <p:nvPicPr>
            <p:cNvPr id="13" name="Picture 12">
              <a:extLst>
                <a:ext uri="{FF2B5EF4-FFF2-40B4-BE49-F238E27FC236}">
                  <a16:creationId xmlns:a16="http://schemas.microsoft.com/office/drawing/2014/main" id="{DEE045ED-D268-A1C6-AAC5-F557D1335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1952" y="3508119"/>
              <a:ext cx="602933" cy="685800"/>
            </a:xfrm>
            <a:prstGeom prst="rect">
              <a:avLst/>
            </a:prstGeom>
          </p:spPr>
        </p:pic>
        <p:sp>
          <p:nvSpPr>
            <p:cNvPr id="7" name="TextBox 6">
              <a:extLst>
                <a:ext uri="{FF2B5EF4-FFF2-40B4-BE49-F238E27FC236}">
                  <a16:creationId xmlns:a16="http://schemas.microsoft.com/office/drawing/2014/main" id="{77B5261F-432D-DB22-0A0F-BD850CA4F13A}"/>
                </a:ext>
              </a:extLst>
            </p:cNvPr>
            <p:cNvSpPr txBox="1"/>
            <p:nvPr/>
          </p:nvSpPr>
          <p:spPr>
            <a:xfrm>
              <a:off x="7880810" y="2782669"/>
              <a:ext cx="1905216" cy="646331"/>
            </a:xfrm>
            <a:prstGeom prst="rect">
              <a:avLst/>
            </a:prstGeom>
            <a:noFill/>
          </p:spPr>
          <p:txBody>
            <a:bodyPr wrap="square" rtlCol="0">
              <a:spAutoFit/>
            </a:bodyPr>
            <a:lstStyle/>
            <a:p>
              <a:pPr algn="ctr"/>
              <a:r>
                <a:rPr lang="en-US" b="1" dirty="0"/>
                <a:t>Excel data into </a:t>
              </a:r>
              <a:br>
                <a:rPr lang="en-US" b="1" dirty="0"/>
              </a:br>
              <a:r>
                <a:rPr lang="en-US" b="1" dirty="0"/>
                <a:t>a schedule</a:t>
              </a:r>
            </a:p>
          </p:txBody>
        </p:sp>
        <p:pic>
          <p:nvPicPr>
            <p:cNvPr id="8" name="Picture 7" descr="A picture containing text, sign, clipart&#10;&#10;Description automatically generated">
              <a:extLst>
                <a:ext uri="{FF2B5EF4-FFF2-40B4-BE49-F238E27FC236}">
                  <a16:creationId xmlns:a16="http://schemas.microsoft.com/office/drawing/2014/main" id="{0F2E7CBF-E6DB-F19F-B19F-A63D1CB44958}"/>
                </a:ext>
              </a:extLst>
            </p:cNvPr>
            <p:cNvPicPr>
              <a:picLocks noChangeAspect="1"/>
            </p:cNvPicPr>
            <p:nvPr/>
          </p:nvPicPr>
          <p:blipFill>
            <a:blip r:embed="rId3"/>
            <a:stretch>
              <a:fillRect/>
            </a:stretch>
          </p:blipFill>
          <p:spPr>
            <a:xfrm>
              <a:off x="8530678" y="5189515"/>
              <a:ext cx="605480" cy="685800"/>
            </a:xfrm>
            <a:prstGeom prst="rect">
              <a:avLst/>
            </a:prstGeom>
          </p:spPr>
        </p:pic>
        <p:sp>
          <p:nvSpPr>
            <p:cNvPr id="10" name="Arrow: Up 9">
              <a:extLst>
                <a:ext uri="{FF2B5EF4-FFF2-40B4-BE49-F238E27FC236}">
                  <a16:creationId xmlns:a16="http://schemas.microsoft.com/office/drawing/2014/main" id="{CF31AF55-1763-D3E3-A71E-F94F936FA159}"/>
                </a:ext>
              </a:extLst>
            </p:cNvPr>
            <p:cNvSpPr/>
            <p:nvPr/>
          </p:nvSpPr>
          <p:spPr>
            <a:xfrm rot="10800000">
              <a:off x="8702053" y="4255384"/>
              <a:ext cx="262731" cy="804508"/>
            </a:xfrm>
            <a:prstGeom prst="up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5719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65F980-D633-63D3-A1EB-0712E6139A94}"/>
              </a:ext>
            </a:extLst>
          </p:cNvPr>
          <p:cNvSpPr>
            <a:spLocks noGrp="1"/>
          </p:cNvSpPr>
          <p:nvPr>
            <p:ph sz="quarter" idx="10"/>
          </p:nvPr>
        </p:nvSpPr>
        <p:spPr>
          <a:xfrm>
            <a:off x="269875" y="1371599"/>
            <a:ext cx="11782425" cy="1057703"/>
          </a:xfrm>
        </p:spPr>
        <p:txBody>
          <a:bodyPr>
            <a:normAutofit lnSpcReduction="10000"/>
          </a:bodyPr>
          <a:lstStyle/>
          <a:p>
            <a:pPr marL="0" indent="0">
              <a:buNone/>
            </a:pPr>
            <a:r>
              <a:rPr lang="en-US" dirty="0"/>
              <a:t>Splicer uses a two-stage process to </a:t>
            </a:r>
            <a:r>
              <a:rPr lang="en-US" b="1" dirty="0"/>
              <a:t>Import</a:t>
            </a:r>
            <a:r>
              <a:rPr lang="en-US" dirty="0"/>
              <a:t> data from one or more source files to a target file then </a:t>
            </a:r>
            <a:r>
              <a:rPr lang="en-US" b="1" dirty="0"/>
              <a:t>Integrate</a:t>
            </a:r>
            <a:r>
              <a:rPr lang="en-US" dirty="0"/>
              <a:t> the data into the target file. Two stages allows for verification and validation of imported data prior to integration</a:t>
            </a:r>
          </a:p>
        </p:txBody>
      </p:sp>
      <p:sp>
        <p:nvSpPr>
          <p:cNvPr id="3" name="Date Placeholder 2">
            <a:extLst>
              <a:ext uri="{FF2B5EF4-FFF2-40B4-BE49-F238E27FC236}">
                <a16:creationId xmlns:a16="http://schemas.microsoft.com/office/drawing/2014/main" id="{513B97B8-B365-7BA8-DA7D-B85965A0535B}"/>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8967CD65-EEF7-AA8B-08F4-FA859E908EE0}"/>
              </a:ext>
            </a:extLst>
          </p:cNvPr>
          <p:cNvSpPr>
            <a:spLocks noGrp="1"/>
          </p:cNvSpPr>
          <p:nvPr>
            <p:ph type="sldNum" sz="quarter" idx="4"/>
          </p:nvPr>
        </p:nvSpPr>
        <p:spPr/>
        <p:txBody>
          <a:bodyPr/>
          <a:lstStyle/>
          <a:p>
            <a:fld id="{E08146AE-D219-524C-9522-562B071B0D7E}" type="slidenum">
              <a:rPr lang="en-US" smtClean="0"/>
              <a:pPr/>
              <a:t>24</a:t>
            </a:fld>
            <a:endParaRPr lang="en-US"/>
          </a:p>
        </p:txBody>
      </p:sp>
      <p:sp>
        <p:nvSpPr>
          <p:cNvPr id="6" name="Title 5">
            <a:extLst>
              <a:ext uri="{FF2B5EF4-FFF2-40B4-BE49-F238E27FC236}">
                <a16:creationId xmlns:a16="http://schemas.microsoft.com/office/drawing/2014/main" id="{68EA981A-205B-9057-82C7-622E5E33F883}"/>
              </a:ext>
            </a:extLst>
          </p:cNvPr>
          <p:cNvSpPr>
            <a:spLocks noGrp="1"/>
          </p:cNvSpPr>
          <p:nvPr>
            <p:ph type="title"/>
          </p:nvPr>
        </p:nvSpPr>
        <p:spPr/>
        <p:txBody>
          <a:bodyPr/>
          <a:lstStyle/>
          <a:p>
            <a:r>
              <a:rPr lang="en-US" dirty="0"/>
              <a:t>How Does Splicer Work?</a:t>
            </a:r>
          </a:p>
        </p:txBody>
      </p:sp>
      <p:graphicFrame>
        <p:nvGraphicFramePr>
          <p:cNvPr id="7" name="Table 7">
            <a:extLst>
              <a:ext uri="{FF2B5EF4-FFF2-40B4-BE49-F238E27FC236}">
                <a16:creationId xmlns:a16="http://schemas.microsoft.com/office/drawing/2014/main" id="{295E2021-CB64-39EB-17EA-1D77942B38F2}"/>
              </a:ext>
            </a:extLst>
          </p:cNvPr>
          <p:cNvGraphicFramePr>
            <a:graphicFrameLocks noGrp="1"/>
          </p:cNvGraphicFramePr>
          <p:nvPr/>
        </p:nvGraphicFramePr>
        <p:xfrm>
          <a:off x="4950453" y="2589602"/>
          <a:ext cx="866648" cy="873760"/>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642865452"/>
                    </a:ext>
                  </a:extLst>
                </a:gridCol>
                <a:gridCol w="219456">
                  <a:extLst>
                    <a:ext uri="{9D8B030D-6E8A-4147-A177-3AD203B41FA5}">
                      <a16:colId xmlns:a16="http://schemas.microsoft.com/office/drawing/2014/main" val="1025794951"/>
                    </a:ext>
                  </a:extLst>
                </a:gridCol>
                <a:gridCol w="219456">
                  <a:extLst>
                    <a:ext uri="{9D8B030D-6E8A-4147-A177-3AD203B41FA5}">
                      <a16:colId xmlns:a16="http://schemas.microsoft.com/office/drawing/2014/main" val="2875201841"/>
                    </a:ext>
                  </a:extLst>
                </a:gridCol>
                <a:gridCol w="219456">
                  <a:extLst>
                    <a:ext uri="{9D8B030D-6E8A-4147-A177-3AD203B41FA5}">
                      <a16:colId xmlns:a16="http://schemas.microsoft.com/office/drawing/2014/main" val="2603896986"/>
                    </a:ext>
                  </a:extLst>
                </a:gridCol>
              </a:tblGrid>
              <a:tr h="218440">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6090107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20795041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77827463"/>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177441925"/>
                  </a:ext>
                </a:extLst>
              </a:tr>
            </a:tbl>
          </a:graphicData>
        </a:graphic>
      </p:graphicFrame>
      <p:graphicFrame>
        <p:nvGraphicFramePr>
          <p:cNvPr id="8" name="Table 7">
            <a:extLst>
              <a:ext uri="{FF2B5EF4-FFF2-40B4-BE49-F238E27FC236}">
                <a16:creationId xmlns:a16="http://schemas.microsoft.com/office/drawing/2014/main" id="{8D62BDBE-6DEF-3B8A-007A-ACD87F9AA0F0}"/>
              </a:ext>
            </a:extLst>
          </p:cNvPr>
          <p:cNvGraphicFramePr>
            <a:graphicFrameLocks noGrp="1"/>
          </p:cNvGraphicFramePr>
          <p:nvPr/>
        </p:nvGraphicFramePr>
        <p:xfrm>
          <a:off x="6446079" y="2590631"/>
          <a:ext cx="866648" cy="873760"/>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642865452"/>
                    </a:ext>
                  </a:extLst>
                </a:gridCol>
                <a:gridCol w="219456">
                  <a:extLst>
                    <a:ext uri="{9D8B030D-6E8A-4147-A177-3AD203B41FA5}">
                      <a16:colId xmlns:a16="http://schemas.microsoft.com/office/drawing/2014/main" val="1025794951"/>
                    </a:ext>
                  </a:extLst>
                </a:gridCol>
                <a:gridCol w="219456">
                  <a:extLst>
                    <a:ext uri="{9D8B030D-6E8A-4147-A177-3AD203B41FA5}">
                      <a16:colId xmlns:a16="http://schemas.microsoft.com/office/drawing/2014/main" val="2875201841"/>
                    </a:ext>
                  </a:extLst>
                </a:gridCol>
                <a:gridCol w="219456">
                  <a:extLst>
                    <a:ext uri="{9D8B030D-6E8A-4147-A177-3AD203B41FA5}">
                      <a16:colId xmlns:a16="http://schemas.microsoft.com/office/drawing/2014/main" val="2603896986"/>
                    </a:ext>
                  </a:extLst>
                </a:gridCol>
              </a:tblGrid>
              <a:tr h="218440">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90107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795041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827463"/>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441925"/>
                  </a:ext>
                </a:extLst>
              </a:tr>
            </a:tbl>
          </a:graphicData>
        </a:graphic>
      </p:graphicFrame>
      <p:sp>
        <p:nvSpPr>
          <p:cNvPr id="9" name="Cross 8">
            <a:extLst>
              <a:ext uri="{FF2B5EF4-FFF2-40B4-BE49-F238E27FC236}">
                <a16:creationId xmlns:a16="http://schemas.microsoft.com/office/drawing/2014/main" id="{5BDF9890-1E4D-0197-4FFD-55EA6399AFE6}"/>
              </a:ext>
            </a:extLst>
          </p:cNvPr>
          <p:cNvSpPr/>
          <p:nvPr/>
        </p:nvSpPr>
        <p:spPr>
          <a:xfrm>
            <a:off x="5994202" y="2903019"/>
            <a:ext cx="274320" cy="274320"/>
          </a:xfrm>
          <a:prstGeom prst="plus">
            <a:avLst>
              <a:gd name="adj" fmla="val 43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D72DABA9-DD45-7CE2-18B9-D8941955F879}"/>
              </a:ext>
            </a:extLst>
          </p:cNvPr>
          <p:cNvSpPr/>
          <p:nvPr/>
        </p:nvSpPr>
        <p:spPr>
          <a:xfrm>
            <a:off x="7510486" y="2903019"/>
            <a:ext cx="431219" cy="274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a:extLst>
              <a:ext uri="{FF2B5EF4-FFF2-40B4-BE49-F238E27FC236}">
                <a16:creationId xmlns:a16="http://schemas.microsoft.com/office/drawing/2014/main" id="{5828BD08-4D55-D62B-2390-C7FFA94E68A6}"/>
              </a:ext>
            </a:extLst>
          </p:cNvPr>
          <p:cNvGraphicFramePr>
            <a:graphicFrameLocks noGrp="1"/>
          </p:cNvGraphicFramePr>
          <p:nvPr/>
        </p:nvGraphicFramePr>
        <p:xfrm>
          <a:off x="8112407" y="2603299"/>
          <a:ext cx="866648" cy="873760"/>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642865452"/>
                    </a:ext>
                  </a:extLst>
                </a:gridCol>
                <a:gridCol w="219456">
                  <a:extLst>
                    <a:ext uri="{9D8B030D-6E8A-4147-A177-3AD203B41FA5}">
                      <a16:colId xmlns:a16="http://schemas.microsoft.com/office/drawing/2014/main" val="1025794951"/>
                    </a:ext>
                  </a:extLst>
                </a:gridCol>
                <a:gridCol w="219456">
                  <a:extLst>
                    <a:ext uri="{9D8B030D-6E8A-4147-A177-3AD203B41FA5}">
                      <a16:colId xmlns:a16="http://schemas.microsoft.com/office/drawing/2014/main" val="2875201841"/>
                    </a:ext>
                  </a:extLst>
                </a:gridCol>
                <a:gridCol w="219456">
                  <a:extLst>
                    <a:ext uri="{9D8B030D-6E8A-4147-A177-3AD203B41FA5}">
                      <a16:colId xmlns:a16="http://schemas.microsoft.com/office/drawing/2014/main" val="2603896986"/>
                    </a:ext>
                  </a:extLst>
                </a:gridCol>
              </a:tblGrid>
              <a:tr h="218440">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90107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795041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827463"/>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441925"/>
                  </a:ext>
                </a:extLst>
              </a:tr>
            </a:tbl>
          </a:graphicData>
        </a:graphic>
      </p:graphicFrame>
      <p:graphicFrame>
        <p:nvGraphicFramePr>
          <p:cNvPr id="13" name="Table 12">
            <a:extLst>
              <a:ext uri="{FF2B5EF4-FFF2-40B4-BE49-F238E27FC236}">
                <a16:creationId xmlns:a16="http://schemas.microsoft.com/office/drawing/2014/main" id="{7C59028B-FE11-BFD2-6F2C-F58BE5D6A438}"/>
              </a:ext>
            </a:extLst>
          </p:cNvPr>
          <p:cNvGraphicFramePr>
            <a:graphicFrameLocks noGrp="1"/>
          </p:cNvGraphicFramePr>
          <p:nvPr/>
        </p:nvGraphicFramePr>
        <p:xfrm>
          <a:off x="4950218" y="3997258"/>
          <a:ext cx="866648" cy="873760"/>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642865452"/>
                    </a:ext>
                  </a:extLst>
                </a:gridCol>
                <a:gridCol w="219456">
                  <a:extLst>
                    <a:ext uri="{9D8B030D-6E8A-4147-A177-3AD203B41FA5}">
                      <a16:colId xmlns:a16="http://schemas.microsoft.com/office/drawing/2014/main" val="1025794951"/>
                    </a:ext>
                  </a:extLst>
                </a:gridCol>
                <a:gridCol w="219456">
                  <a:extLst>
                    <a:ext uri="{9D8B030D-6E8A-4147-A177-3AD203B41FA5}">
                      <a16:colId xmlns:a16="http://schemas.microsoft.com/office/drawing/2014/main" val="2875201841"/>
                    </a:ext>
                  </a:extLst>
                </a:gridCol>
                <a:gridCol w="219456">
                  <a:extLst>
                    <a:ext uri="{9D8B030D-6E8A-4147-A177-3AD203B41FA5}">
                      <a16:colId xmlns:a16="http://schemas.microsoft.com/office/drawing/2014/main" val="2603896986"/>
                    </a:ext>
                  </a:extLst>
                </a:gridCol>
              </a:tblGrid>
              <a:tr h="218440">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90107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795041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827463"/>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441925"/>
                  </a:ext>
                </a:extLst>
              </a:tr>
            </a:tbl>
          </a:graphicData>
        </a:graphic>
      </p:graphicFrame>
      <p:sp>
        <p:nvSpPr>
          <p:cNvPr id="15" name="Arrow: Right 14">
            <a:extLst>
              <a:ext uri="{FF2B5EF4-FFF2-40B4-BE49-F238E27FC236}">
                <a16:creationId xmlns:a16="http://schemas.microsoft.com/office/drawing/2014/main" id="{71701BED-52C3-E9AA-99FC-2A67EFDE6DD9}"/>
              </a:ext>
            </a:extLst>
          </p:cNvPr>
          <p:cNvSpPr/>
          <p:nvPr/>
        </p:nvSpPr>
        <p:spPr>
          <a:xfrm>
            <a:off x="6014625" y="4309646"/>
            <a:ext cx="431219" cy="274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4E9524F0-AA5F-F6C2-2EF9-0AD0852E675F}"/>
              </a:ext>
            </a:extLst>
          </p:cNvPr>
          <p:cNvGraphicFramePr>
            <a:graphicFrameLocks noGrp="1"/>
          </p:cNvGraphicFramePr>
          <p:nvPr/>
        </p:nvGraphicFramePr>
        <p:xfrm>
          <a:off x="6616546" y="4009926"/>
          <a:ext cx="866648" cy="873760"/>
        </p:xfrm>
        <a:graphic>
          <a:graphicData uri="http://schemas.openxmlformats.org/drawingml/2006/table">
            <a:tbl>
              <a:tblPr>
                <a:tableStyleId>{5C22544A-7EE6-4342-B048-85BDC9FD1C3A}</a:tableStyleId>
              </a:tblPr>
              <a:tblGrid>
                <a:gridCol w="208280">
                  <a:extLst>
                    <a:ext uri="{9D8B030D-6E8A-4147-A177-3AD203B41FA5}">
                      <a16:colId xmlns:a16="http://schemas.microsoft.com/office/drawing/2014/main" val="642865452"/>
                    </a:ext>
                  </a:extLst>
                </a:gridCol>
                <a:gridCol w="219456">
                  <a:extLst>
                    <a:ext uri="{9D8B030D-6E8A-4147-A177-3AD203B41FA5}">
                      <a16:colId xmlns:a16="http://schemas.microsoft.com/office/drawing/2014/main" val="1025794951"/>
                    </a:ext>
                  </a:extLst>
                </a:gridCol>
                <a:gridCol w="219456">
                  <a:extLst>
                    <a:ext uri="{9D8B030D-6E8A-4147-A177-3AD203B41FA5}">
                      <a16:colId xmlns:a16="http://schemas.microsoft.com/office/drawing/2014/main" val="2875201841"/>
                    </a:ext>
                  </a:extLst>
                </a:gridCol>
                <a:gridCol w="219456">
                  <a:extLst>
                    <a:ext uri="{9D8B030D-6E8A-4147-A177-3AD203B41FA5}">
                      <a16:colId xmlns:a16="http://schemas.microsoft.com/office/drawing/2014/main" val="2603896986"/>
                    </a:ext>
                  </a:extLst>
                </a:gridCol>
              </a:tblGrid>
              <a:tr h="218440">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6090107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207950416"/>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827463"/>
                  </a:ext>
                </a:extLst>
              </a:tr>
              <a:tr h="218440">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7441925"/>
                  </a:ext>
                </a:extLst>
              </a:tr>
            </a:tbl>
          </a:graphicData>
        </a:graphic>
      </p:graphicFrame>
      <p:sp>
        <p:nvSpPr>
          <p:cNvPr id="12" name="Content Placeholder 1">
            <a:extLst>
              <a:ext uri="{FF2B5EF4-FFF2-40B4-BE49-F238E27FC236}">
                <a16:creationId xmlns:a16="http://schemas.microsoft.com/office/drawing/2014/main" id="{D10BFCA2-817B-F912-55FB-0F6706EF36C2}"/>
              </a:ext>
            </a:extLst>
          </p:cNvPr>
          <p:cNvSpPr txBox="1">
            <a:spLocks/>
          </p:cNvSpPr>
          <p:nvPr/>
        </p:nvSpPr>
        <p:spPr>
          <a:xfrm>
            <a:off x="459705" y="2431126"/>
            <a:ext cx="3972516" cy="10951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Importing</a:t>
            </a:r>
            <a:r>
              <a:rPr lang="en-US" sz="2200" dirty="0"/>
              <a:t> copies data from one or more source files to “temp” fields in the target file</a:t>
            </a:r>
          </a:p>
        </p:txBody>
      </p:sp>
      <p:sp>
        <p:nvSpPr>
          <p:cNvPr id="14" name="Content Placeholder 1">
            <a:extLst>
              <a:ext uri="{FF2B5EF4-FFF2-40B4-BE49-F238E27FC236}">
                <a16:creationId xmlns:a16="http://schemas.microsoft.com/office/drawing/2014/main" id="{A76FC3DC-06C6-68C0-A1FC-3F8F70E7B709}"/>
              </a:ext>
            </a:extLst>
          </p:cNvPr>
          <p:cNvSpPr txBox="1">
            <a:spLocks/>
          </p:cNvSpPr>
          <p:nvPr/>
        </p:nvSpPr>
        <p:spPr>
          <a:xfrm>
            <a:off x="459705" y="3914368"/>
            <a:ext cx="3803951" cy="10951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Integration</a:t>
            </a:r>
            <a:r>
              <a:rPr lang="en-US" sz="2200" dirty="0"/>
              <a:t> copies the data from the “temp” fields to the “real” fields using logic for sequencing</a:t>
            </a:r>
          </a:p>
        </p:txBody>
      </p:sp>
      <p:sp>
        <p:nvSpPr>
          <p:cNvPr id="17" name="Content Placeholder 1">
            <a:extLst>
              <a:ext uri="{FF2B5EF4-FFF2-40B4-BE49-F238E27FC236}">
                <a16:creationId xmlns:a16="http://schemas.microsoft.com/office/drawing/2014/main" id="{64A4E3A8-818D-8D8C-9D80-44DA3A081515}"/>
              </a:ext>
            </a:extLst>
          </p:cNvPr>
          <p:cNvSpPr txBox="1">
            <a:spLocks/>
          </p:cNvSpPr>
          <p:nvPr/>
        </p:nvSpPr>
        <p:spPr>
          <a:xfrm>
            <a:off x="419156" y="5150174"/>
            <a:ext cx="10202766" cy="172004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Other features </a:t>
            </a:r>
            <a:r>
              <a:rPr lang="en-US" sz="2200" dirty="0"/>
              <a:t>include:</a:t>
            </a:r>
          </a:p>
          <a:p>
            <a:pPr lvl="1"/>
            <a:r>
              <a:rPr lang="en-US" sz="2200" dirty="0"/>
              <a:t>Highlighting / de-highlighting differences in data between “temp” and “real” fields</a:t>
            </a:r>
          </a:p>
          <a:p>
            <a:pPr lvl="1"/>
            <a:r>
              <a:rPr lang="en-US" sz="2200" dirty="0"/>
              <a:t>Ability to preserve original (pre-update) data</a:t>
            </a:r>
          </a:p>
          <a:p>
            <a:pPr lvl="1"/>
            <a:r>
              <a:rPr lang="en-US" sz="2200" dirty="0"/>
              <a:t>Ability to set and track update date</a:t>
            </a:r>
          </a:p>
          <a:p>
            <a:pPr lvl="1"/>
            <a:endParaRPr lang="en-US" sz="2200" dirty="0"/>
          </a:p>
        </p:txBody>
      </p:sp>
      <p:cxnSp>
        <p:nvCxnSpPr>
          <p:cNvPr id="20" name="Straight Connector 19">
            <a:extLst>
              <a:ext uri="{FF2B5EF4-FFF2-40B4-BE49-F238E27FC236}">
                <a16:creationId xmlns:a16="http://schemas.microsoft.com/office/drawing/2014/main" id="{FC0E1A3A-B362-36C3-89D9-69737633269C}"/>
              </a:ext>
            </a:extLst>
          </p:cNvPr>
          <p:cNvCxnSpPr>
            <a:endCxn id="8" idx="2"/>
          </p:cNvCxnSpPr>
          <p:nvPr/>
        </p:nvCxnSpPr>
        <p:spPr>
          <a:xfrm>
            <a:off x="6879403" y="2589602"/>
            <a:ext cx="0" cy="8747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717CC43-827D-B5CA-A9FF-4B483172F2AA}"/>
              </a:ext>
            </a:extLst>
          </p:cNvPr>
          <p:cNvCxnSpPr/>
          <p:nvPr/>
        </p:nvCxnSpPr>
        <p:spPr>
          <a:xfrm>
            <a:off x="8545731" y="2603299"/>
            <a:ext cx="0" cy="8747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294459-9A10-1DBE-60CE-49B5AE810448}"/>
              </a:ext>
            </a:extLst>
          </p:cNvPr>
          <p:cNvCxnSpPr/>
          <p:nvPr/>
        </p:nvCxnSpPr>
        <p:spPr>
          <a:xfrm>
            <a:off x="7049870" y="4009926"/>
            <a:ext cx="0" cy="8747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38E94C9-4F52-6BAE-4780-6C8334E4B353}"/>
              </a:ext>
            </a:extLst>
          </p:cNvPr>
          <p:cNvCxnSpPr/>
          <p:nvPr/>
        </p:nvCxnSpPr>
        <p:spPr>
          <a:xfrm>
            <a:off x="5383542" y="3996228"/>
            <a:ext cx="0" cy="8747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4454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EFCE1-4662-8598-4A9C-F53A34807DD3}"/>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175C5BCB-5AA7-2C32-110C-F31205F594B9}"/>
              </a:ext>
            </a:extLst>
          </p:cNvPr>
          <p:cNvSpPr>
            <a:spLocks noGrp="1"/>
          </p:cNvSpPr>
          <p:nvPr>
            <p:ph type="dt" sz="half" idx="2"/>
          </p:nvPr>
        </p:nvSpPr>
        <p:spPr/>
        <p:txBody>
          <a:bodyPr/>
          <a:lstStyle/>
          <a:p>
            <a:r>
              <a:rPr lang="en-US" dirty="0"/>
              <a:t>August 2026</a:t>
            </a:r>
          </a:p>
        </p:txBody>
      </p:sp>
      <p:sp>
        <p:nvSpPr>
          <p:cNvPr id="5" name="Slide Number Placeholder 4">
            <a:extLst>
              <a:ext uri="{FF2B5EF4-FFF2-40B4-BE49-F238E27FC236}">
                <a16:creationId xmlns:a16="http://schemas.microsoft.com/office/drawing/2014/main" id="{B61D2B6F-D55A-A6D6-ABB0-072A6EE395A9}"/>
              </a:ext>
            </a:extLst>
          </p:cNvPr>
          <p:cNvSpPr>
            <a:spLocks noGrp="1"/>
          </p:cNvSpPr>
          <p:nvPr>
            <p:ph type="sldNum" sz="quarter" idx="4"/>
          </p:nvPr>
        </p:nvSpPr>
        <p:spPr/>
        <p:txBody>
          <a:bodyPr/>
          <a:lstStyle/>
          <a:p>
            <a:fld id="{E08146AE-D219-524C-9522-562B071B0D7E}" type="slidenum">
              <a:rPr lang="en-US" smtClean="0"/>
              <a:pPr/>
              <a:t>25</a:t>
            </a:fld>
            <a:endParaRPr lang="en-US"/>
          </a:p>
        </p:txBody>
      </p:sp>
      <p:sp>
        <p:nvSpPr>
          <p:cNvPr id="6" name="Title 5">
            <a:extLst>
              <a:ext uri="{FF2B5EF4-FFF2-40B4-BE49-F238E27FC236}">
                <a16:creationId xmlns:a16="http://schemas.microsoft.com/office/drawing/2014/main" id="{33F743DF-B8E6-60F5-4B62-C1CF9E4922E1}"/>
              </a:ext>
            </a:extLst>
          </p:cNvPr>
          <p:cNvSpPr>
            <a:spLocks noGrp="1"/>
          </p:cNvSpPr>
          <p:nvPr>
            <p:ph type="title"/>
          </p:nvPr>
        </p:nvSpPr>
        <p:spPr/>
        <p:txBody>
          <a:bodyPr/>
          <a:lstStyle/>
          <a:p>
            <a:r>
              <a:rPr lang="en-US" dirty="0"/>
              <a:t>Splicer Data Integration Example</a:t>
            </a:r>
          </a:p>
        </p:txBody>
      </p:sp>
      <p:sp>
        <p:nvSpPr>
          <p:cNvPr id="18" name="Rectangle: Rounded Corners 17">
            <a:extLst>
              <a:ext uri="{FF2B5EF4-FFF2-40B4-BE49-F238E27FC236}">
                <a16:creationId xmlns:a16="http://schemas.microsoft.com/office/drawing/2014/main" id="{05437505-9E25-2172-DD08-48E1F1300DAB}"/>
              </a:ext>
            </a:extLst>
          </p:cNvPr>
          <p:cNvSpPr/>
          <p:nvPr/>
        </p:nvSpPr>
        <p:spPr>
          <a:xfrm>
            <a:off x="1019798" y="4254001"/>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9" name="Rectangle: Rounded Corners 18">
            <a:extLst>
              <a:ext uri="{FF2B5EF4-FFF2-40B4-BE49-F238E27FC236}">
                <a16:creationId xmlns:a16="http://schemas.microsoft.com/office/drawing/2014/main" id="{ECEF8EE9-D066-B479-B713-8250C490FDA4}"/>
              </a:ext>
            </a:extLst>
          </p:cNvPr>
          <p:cNvSpPr/>
          <p:nvPr/>
        </p:nvSpPr>
        <p:spPr>
          <a:xfrm>
            <a:off x="2074157" y="4837468"/>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24" name="Rectangle: Rounded Corners 23">
            <a:extLst>
              <a:ext uri="{FF2B5EF4-FFF2-40B4-BE49-F238E27FC236}">
                <a16:creationId xmlns:a16="http://schemas.microsoft.com/office/drawing/2014/main" id="{F0F8821E-9010-998F-0A1C-9AC1A86862DF}"/>
              </a:ext>
            </a:extLst>
          </p:cNvPr>
          <p:cNvSpPr/>
          <p:nvPr/>
        </p:nvSpPr>
        <p:spPr>
          <a:xfrm>
            <a:off x="3128516" y="5420935"/>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cxnSp>
        <p:nvCxnSpPr>
          <p:cNvPr id="26" name="Connector: Elbow 25">
            <a:extLst>
              <a:ext uri="{FF2B5EF4-FFF2-40B4-BE49-F238E27FC236}">
                <a16:creationId xmlns:a16="http://schemas.microsoft.com/office/drawing/2014/main" id="{30F73C80-0559-64F2-5ED7-F1F37713807C}"/>
              </a:ext>
            </a:extLst>
          </p:cNvPr>
          <p:cNvCxnSpPr>
            <a:cxnSpLocks/>
            <a:stCxn id="18" idx="3"/>
            <a:endCxn id="19" idx="1"/>
          </p:cNvCxnSpPr>
          <p:nvPr/>
        </p:nvCxnSpPr>
        <p:spPr>
          <a:xfrm>
            <a:off x="2074157" y="4384630"/>
            <a:ext cx="12700" cy="583467"/>
          </a:xfrm>
          <a:prstGeom prst="bentConnector5">
            <a:avLst>
              <a:gd name="adj1" fmla="val 1646803"/>
              <a:gd name="adj2" fmla="val 50000"/>
              <a:gd name="adj3" fmla="val -1163835"/>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3EB30084-CAD4-CC63-E5A2-0092AE34B7C6}"/>
              </a:ext>
            </a:extLst>
          </p:cNvPr>
          <p:cNvCxnSpPr>
            <a:cxnSpLocks/>
            <a:stCxn id="19" idx="3"/>
            <a:endCxn id="24" idx="1"/>
          </p:cNvCxnSpPr>
          <p:nvPr/>
        </p:nvCxnSpPr>
        <p:spPr>
          <a:xfrm>
            <a:off x="3128516" y="4968097"/>
            <a:ext cx="12700" cy="583467"/>
          </a:xfrm>
          <a:prstGeom prst="bentConnector5">
            <a:avLst>
              <a:gd name="adj1" fmla="val 1876598"/>
              <a:gd name="adj2" fmla="val 50000"/>
              <a:gd name="adj3" fmla="val -1240425"/>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DE669E7F-96BA-3FD8-7C61-055399133EBF}"/>
              </a:ext>
            </a:extLst>
          </p:cNvPr>
          <p:cNvSpPr/>
          <p:nvPr/>
        </p:nvSpPr>
        <p:spPr>
          <a:xfrm>
            <a:off x="1019797" y="6004401"/>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
            </a:r>
          </a:p>
        </p:txBody>
      </p:sp>
      <p:cxnSp>
        <p:nvCxnSpPr>
          <p:cNvPr id="37" name="Connector: Elbow 36">
            <a:extLst>
              <a:ext uri="{FF2B5EF4-FFF2-40B4-BE49-F238E27FC236}">
                <a16:creationId xmlns:a16="http://schemas.microsoft.com/office/drawing/2014/main" id="{7D3A801B-DD76-2893-ED30-2D2AC39ECBAC}"/>
              </a:ext>
            </a:extLst>
          </p:cNvPr>
          <p:cNvCxnSpPr>
            <a:cxnSpLocks/>
            <a:stCxn id="36" idx="3"/>
            <a:endCxn id="24" idx="1"/>
          </p:cNvCxnSpPr>
          <p:nvPr/>
        </p:nvCxnSpPr>
        <p:spPr>
          <a:xfrm flipV="1">
            <a:off x="2074156" y="5551564"/>
            <a:ext cx="1054360" cy="583466"/>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98025F73-BB8E-B351-59D9-66034945C0B6}"/>
              </a:ext>
            </a:extLst>
          </p:cNvPr>
          <p:cNvSpPr>
            <a:spLocks noGrp="1"/>
          </p:cNvSpPr>
          <p:nvPr>
            <p:ph sz="quarter" idx="10"/>
          </p:nvPr>
        </p:nvSpPr>
        <p:spPr>
          <a:xfrm>
            <a:off x="3567219" y="1469207"/>
            <a:ext cx="6005277" cy="2558375"/>
          </a:xfrm>
        </p:spPr>
        <p:txBody>
          <a:bodyPr>
            <a:normAutofit/>
          </a:bodyPr>
          <a:lstStyle/>
          <a:p>
            <a:pPr marL="0" indent="0">
              <a:buNone/>
            </a:pPr>
            <a:r>
              <a:rPr lang="en-US" sz="3200" b="1" dirty="0"/>
              <a:t>Updates to be made:</a:t>
            </a:r>
          </a:p>
          <a:p>
            <a:pPr marL="0" indent="0">
              <a:buNone/>
            </a:pPr>
            <a:r>
              <a:rPr lang="en-US" dirty="0"/>
              <a:t>Task A:  Duration increases.</a:t>
            </a:r>
          </a:p>
          <a:p>
            <a:pPr marL="0" indent="0">
              <a:buNone/>
            </a:pPr>
            <a:r>
              <a:rPr lang="en-US" dirty="0"/>
              <a:t>Task B:  Shifts to the right (due to Task A).</a:t>
            </a:r>
          </a:p>
          <a:p>
            <a:pPr marL="0" indent="0">
              <a:buNone/>
            </a:pPr>
            <a:r>
              <a:rPr lang="en-US" dirty="0"/>
              <a:t>Task C: Shifts to the right (due to Task D).</a:t>
            </a:r>
          </a:p>
          <a:p>
            <a:pPr marL="0" indent="0">
              <a:buNone/>
            </a:pPr>
            <a:r>
              <a:rPr lang="en-US" dirty="0"/>
              <a:t>Task D: Duration increases.</a:t>
            </a:r>
          </a:p>
        </p:txBody>
      </p:sp>
      <p:sp>
        <p:nvSpPr>
          <p:cNvPr id="2" name="Rectangle: Rounded Corners 1">
            <a:extLst>
              <a:ext uri="{FF2B5EF4-FFF2-40B4-BE49-F238E27FC236}">
                <a16:creationId xmlns:a16="http://schemas.microsoft.com/office/drawing/2014/main" id="{222E9861-2C1E-47F2-7B00-9534CD6DDA58}"/>
              </a:ext>
            </a:extLst>
          </p:cNvPr>
          <p:cNvSpPr/>
          <p:nvPr/>
        </p:nvSpPr>
        <p:spPr>
          <a:xfrm>
            <a:off x="6987917" y="4254001"/>
            <a:ext cx="1371600"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Rectangle: Rounded Corners 6">
            <a:extLst>
              <a:ext uri="{FF2B5EF4-FFF2-40B4-BE49-F238E27FC236}">
                <a16:creationId xmlns:a16="http://schemas.microsoft.com/office/drawing/2014/main" id="{40CDB95E-96BD-03C9-90AC-F25D53144748}"/>
              </a:ext>
            </a:extLst>
          </p:cNvPr>
          <p:cNvSpPr/>
          <p:nvPr/>
        </p:nvSpPr>
        <p:spPr>
          <a:xfrm>
            <a:off x="8359517" y="4837468"/>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8" name="Rectangle: Rounded Corners 7">
            <a:extLst>
              <a:ext uri="{FF2B5EF4-FFF2-40B4-BE49-F238E27FC236}">
                <a16:creationId xmlns:a16="http://schemas.microsoft.com/office/drawing/2014/main" id="{D514AEB5-AFAC-FD05-FD9A-1C3AB7B6063E}"/>
              </a:ext>
            </a:extLst>
          </p:cNvPr>
          <p:cNvSpPr/>
          <p:nvPr/>
        </p:nvSpPr>
        <p:spPr>
          <a:xfrm>
            <a:off x="9731116" y="5420935"/>
            <a:ext cx="1054359"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cxnSp>
        <p:nvCxnSpPr>
          <p:cNvPr id="10" name="Connector: Elbow 9">
            <a:extLst>
              <a:ext uri="{FF2B5EF4-FFF2-40B4-BE49-F238E27FC236}">
                <a16:creationId xmlns:a16="http://schemas.microsoft.com/office/drawing/2014/main" id="{3ED24E33-7906-A6E5-CAFE-516EE7525399}"/>
              </a:ext>
            </a:extLst>
          </p:cNvPr>
          <p:cNvCxnSpPr>
            <a:cxnSpLocks/>
            <a:stCxn id="2" idx="3"/>
            <a:endCxn id="7" idx="1"/>
          </p:cNvCxnSpPr>
          <p:nvPr/>
        </p:nvCxnSpPr>
        <p:spPr>
          <a:xfrm>
            <a:off x="8359517" y="4384630"/>
            <a:ext cx="12700" cy="583467"/>
          </a:xfrm>
          <a:prstGeom prst="bentConnector5">
            <a:avLst>
              <a:gd name="adj1" fmla="val 880850"/>
              <a:gd name="adj2" fmla="val 50000"/>
              <a:gd name="adj3" fmla="val -1087228"/>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708DE85D-FA29-D812-8082-FCE981357B71}"/>
              </a:ext>
            </a:extLst>
          </p:cNvPr>
          <p:cNvCxnSpPr>
            <a:cxnSpLocks/>
            <a:stCxn id="7" idx="3"/>
            <a:endCxn id="8" idx="1"/>
          </p:cNvCxnSpPr>
          <p:nvPr/>
        </p:nvCxnSpPr>
        <p:spPr>
          <a:xfrm>
            <a:off x="9413876" y="4968097"/>
            <a:ext cx="317240" cy="583467"/>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B2526CA9-381C-F03F-F9EA-3A2DB7AF0C72}"/>
              </a:ext>
            </a:extLst>
          </p:cNvPr>
          <p:cNvSpPr/>
          <p:nvPr/>
        </p:nvSpPr>
        <p:spPr>
          <a:xfrm>
            <a:off x="6987916" y="6004401"/>
            <a:ext cx="2743200" cy="261257"/>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Connector: Elbow 12">
            <a:extLst>
              <a:ext uri="{FF2B5EF4-FFF2-40B4-BE49-F238E27FC236}">
                <a16:creationId xmlns:a16="http://schemas.microsoft.com/office/drawing/2014/main" id="{70EED61B-7434-7BF6-33F7-86B79C281B94}"/>
              </a:ext>
            </a:extLst>
          </p:cNvPr>
          <p:cNvCxnSpPr>
            <a:cxnSpLocks/>
            <a:stCxn id="12" idx="3"/>
            <a:endCxn id="8" idx="1"/>
          </p:cNvCxnSpPr>
          <p:nvPr/>
        </p:nvCxnSpPr>
        <p:spPr>
          <a:xfrm flipV="1">
            <a:off x="9731116" y="5551564"/>
            <a:ext cx="12700" cy="583466"/>
          </a:xfrm>
          <a:prstGeom prst="bentConnector5">
            <a:avLst>
              <a:gd name="adj1" fmla="val 1723409"/>
              <a:gd name="adj2" fmla="val 50000"/>
              <a:gd name="adj3" fmla="val -1240425"/>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E89AAA67-29F9-E684-C0C8-0B1373FB66E0}"/>
              </a:ext>
            </a:extLst>
          </p:cNvPr>
          <p:cNvSpPr/>
          <p:nvPr/>
        </p:nvSpPr>
        <p:spPr>
          <a:xfrm>
            <a:off x="6987917" y="4254001"/>
            <a:ext cx="1054359" cy="261257"/>
          </a:xfrm>
          <a:prstGeom prst="roundRect">
            <a:avLst/>
          </a:prstGeom>
          <a:solidFill>
            <a:schemeClr val="accent1">
              <a:lumMod val="60000"/>
              <a:lumOff val="40000"/>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22" name="Rectangle: Rounded Corners 21">
            <a:extLst>
              <a:ext uri="{FF2B5EF4-FFF2-40B4-BE49-F238E27FC236}">
                <a16:creationId xmlns:a16="http://schemas.microsoft.com/office/drawing/2014/main" id="{9D9F15CF-6BF5-4291-5685-FA7ABF2F820A}"/>
              </a:ext>
            </a:extLst>
          </p:cNvPr>
          <p:cNvSpPr/>
          <p:nvPr/>
        </p:nvSpPr>
        <p:spPr>
          <a:xfrm>
            <a:off x="6987916" y="6004401"/>
            <a:ext cx="1054359" cy="261257"/>
          </a:xfrm>
          <a:prstGeom prst="roundRect">
            <a:avLst/>
          </a:prstGeom>
          <a:solidFill>
            <a:schemeClr val="accent1">
              <a:lumMod val="60000"/>
              <a:lumOff val="40000"/>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29" name="Arrow: Right 28">
            <a:extLst>
              <a:ext uri="{FF2B5EF4-FFF2-40B4-BE49-F238E27FC236}">
                <a16:creationId xmlns:a16="http://schemas.microsoft.com/office/drawing/2014/main" id="{EED86D47-C89D-D16D-B713-397038E51C0B}"/>
              </a:ext>
            </a:extLst>
          </p:cNvPr>
          <p:cNvSpPr/>
          <p:nvPr/>
        </p:nvSpPr>
        <p:spPr>
          <a:xfrm>
            <a:off x="8569456" y="5177449"/>
            <a:ext cx="634044" cy="261257"/>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2E884195-27A6-7296-E268-36B4FF893433}"/>
              </a:ext>
            </a:extLst>
          </p:cNvPr>
          <p:cNvSpPr/>
          <p:nvPr/>
        </p:nvSpPr>
        <p:spPr>
          <a:xfrm>
            <a:off x="10038313" y="5743144"/>
            <a:ext cx="634044" cy="261257"/>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6F83FC5C-5913-9432-ADFC-442E19FDDE48}"/>
              </a:ext>
            </a:extLst>
          </p:cNvPr>
          <p:cNvSpPr/>
          <p:nvPr/>
        </p:nvSpPr>
        <p:spPr>
          <a:xfrm>
            <a:off x="4932872" y="4626287"/>
            <a:ext cx="1540566" cy="1267086"/>
          </a:xfrm>
          <a:prstGeom prst="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968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9106C-56DC-E04A-764F-E2A250B90CC4}"/>
            </a:ext>
          </a:extLst>
        </p:cNvPr>
        <p:cNvGrpSpPr/>
        <p:nvPr/>
      </p:nvGrpSpPr>
      <p:grpSpPr>
        <a:xfrm>
          <a:off x="0" y="0"/>
          <a:ext cx="0" cy="0"/>
          <a:chOff x="0" y="0"/>
          <a:chExt cx="0" cy="0"/>
        </a:xfrm>
      </p:grpSpPr>
      <p:pic>
        <p:nvPicPr>
          <p:cNvPr id="8" name="Picture 7" descr="Graphical user interface, table&#10;&#10;AI-generated content may be incorrect.">
            <a:extLst>
              <a:ext uri="{FF2B5EF4-FFF2-40B4-BE49-F238E27FC236}">
                <a16:creationId xmlns:a16="http://schemas.microsoft.com/office/drawing/2014/main" id="{18E15E9A-5C02-DDFC-4473-AA80764176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907" y="2123706"/>
            <a:ext cx="5764016" cy="4173941"/>
          </a:xfrm>
          <a:prstGeom prst="rect">
            <a:avLst/>
          </a:prstGeom>
        </p:spPr>
      </p:pic>
      <p:sp>
        <p:nvSpPr>
          <p:cNvPr id="5" name="Slide Number Placeholder 4">
            <a:extLst>
              <a:ext uri="{FF2B5EF4-FFF2-40B4-BE49-F238E27FC236}">
                <a16:creationId xmlns:a16="http://schemas.microsoft.com/office/drawing/2014/main" id="{EF912BE3-4D11-4956-D0BC-13A8DCB0FF0D}"/>
              </a:ext>
            </a:extLst>
          </p:cNvPr>
          <p:cNvSpPr>
            <a:spLocks noGrp="1"/>
          </p:cNvSpPr>
          <p:nvPr>
            <p:ph type="sldNum" sz="quarter" idx="4"/>
          </p:nvPr>
        </p:nvSpPr>
        <p:spPr/>
        <p:txBody>
          <a:bodyPr/>
          <a:lstStyle/>
          <a:p>
            <a:fld id="{E08146AE-D219-524C-9522-562B071B0D7E}" type="slidenum">
              <a:rPr lang="en-US" smtClean="0"/>
              <a:pPr/>
              <a:t>26</a:t>
            </a:fld>
            <a:endParaRPr lang="en-US"/>
          </a:p>
        </p:txBody>
      </p:sp>
      <p:sp>
        <p:nvSpPr>
          <p:cNvPr id="6" name="Title 5">
            <a:extLst>
              <a:ext uri="{FF2B5EF4-FFF2-40B4-BE49-F238E27FC236}">
                <a16:creationId xmlns:a16="http://schemas.microsoft.com/office/drawing/2014/main" id="{4D872A5B-DC8F-5F02-2A8B-D35521B32DAD}"/>
              </a:ext>
            </a:extLst>
          </p:cNvPr>
          <p:cNvSpPr>
            <a:spLocks noGrp="1"/>
          </p:cNvSpPr>
          <p:nvPr>
            <p:ph type="title"/>
          </p:nvPr>
        </p:nvSpPr>
        <p:spPr/>
        <p:txBody>
          <a:bodyPr/>
          <a:lstStyle/>
          <a:p>
            <a:r>
              <a:rPr lang="en-US" dirty="0"/>
              <a:t>Splicer User Interface</a:t>
            </a:r>
          </a:p>
        </p:txBody>
      </p:sp>
      <p:sp>
        <p:nvSpPr>
          <p:cNvPr id="35" name="TextBox 34">
            <a:extLst>
              <a:ext uri="{FF2B5EF4-FFF2-40B4-BE49-F238E27FC236}">
                <a16:creationId xmlns:a16="http://schemas.microsoft.com/office/drawing/2014/main" id="{7B447928-5B26-F606-7270-9E2A00C5CD79}"/>
              </a:ext>
            </a:extLst>
          </p:cNvPr>
          <p:cNvSpPr txBox="1"/>
          <p:nvPr/>
        </p:nvSpPr>
        <p:spPr>
          <a:xfrm>
            <a:off x="269874" y="1678700"/>
            <a:ext cx="2585580" cy="461665"/>
          </a:xfrm>
          <a:prstGeom prst="rect">
            <a:avLst/>
          </a:prstGeom>
          <a:noFill/>
        </p:spPr>
        <p:txBody>
          <a:bodyPr wrap="none" rtlCol="0">
            <a:spAutoFit/>
          </a:bodyPr>
          <a:lstStyle/>
          <a:p>
            <a:r>
              <a:rPr lang="en-US" sz="2400" b="1" dirty="0"/>
              <a:t>Two Main Sections</a:t>
            </a:r>
          </a:p>
        </p:txBody>
      </p:sp>
      <p:grpSp>
        <p:nvGrpSpPr>
          <p:cNvPr id="55" name="Group 54">
            <a:extLst>
              <a:ext uri="{FF2B5EF4-FFF2-40B4-BE49-F238E27FC236}">
                <a16:creationId xmlns:a16="http://schemas.microsoft.com/office/drawing/2014/main" id="{27115D0A-5BA9-D9C8-0C1D-D69B6D025563}"/>
              </a:ext>
            </a:extLst>
          </p:cNvPr>
          <p:cNvGrpSpPr/>
          <p:nvPr/>
        </p:nvGrpSpPr>
        <p:grpSpPr>
          <a:xfrm>
            <a:off x="449114" y="2508555"/>
            <a:ext cx="2508157" cy="1546792"/>
            <a:chOff x="449114" y="2514228"/>
            <a:chExt cx="2508157" cy="1546792"/>
          </a:xfrm>
        </p:grpSpPr>
        <p:sp>
          <p:nvSpPr>
            <p:cNvPr id="39" name="TextBox 38">
              <a:extLst>
                <a:ext uri="{FF2B5EF4-FFF2-40B4-BE49-F238E27FC236}">
                  <a16:creationId xmlns:a16="http://schemas.microsoft.com/office/drawing/2014/main" id="{F37CAFEA-04BE-5571-ECAD-8C51BAFB362A}"/>
                </a:ext>
              </a:extLst>
            </p:cNvPr>
            <p:cNvSpPr txBox="1"/>
            <p:nvPr/>
          </p:nvSpPr>
          <p:spPr>
            <a:xfrm>
              <a:off x="449114" y="2514228"/>
              <a:ext cx="1995675" cy="369332"/>
            </a:xfrm>
            <a:prstGeom prst="rect">
              <a:avLst/>
            </a:prstGeom>
            <a:noFill/>
          </p:spPr>
          <p:txBody>
            <a:bodyPr wrap="none" rtlCol="0">
              <a:spAutoFit/>
            </a:bodyPr>
            <a:lstStyle/>
            <a:p>
              <a:r>
                <a:rPr lang="en-US" b="1" dirty="0"/>
                <a:t>Field Configuration</a:t>
              </a:r>
            </a:p>
          </p:txBody>
        </p:sp>
        <p:sp>
          <p:nvSpPr>
            <p:cNvPr id="43" name="TextBox 42">
              <a:extLst>
                <a:ext uri="{FF2B5EF4-FFF2-40B4-BE49-F238E27FC236}">
                  <a16:creationId xmlns:a16="http://schemas.microsoft.com/office/drawing/2014/main" id="{00B9FC4C-54CF-B168-92FA-5828237ECB2A}"/>
                </a:ext>
              </a:extLst>
            </p:cNvPr>
            <p:cNvSpPr txBox="1"/>
            <p:nvPr/>
          </p:nvSpPr>
          <p:spPr>
            <a:xfrm>
              <a:off x="471798" y="2891469"/>
              <a:ext cx="2485473" cy="1169551"/>
            </a:xfrm>
            <a:prstGeom prst="rect">
              <a:avLst/>
            </a:prstGeom>
            <a:noFill/>
          </p:spPr>
          <p:txBody>
            <a:bodyPr wrap="square" rtlCol="0">
              <a:spAutoFit/>
            </a:bodyPr>
            <a:lstStyle/>
            <a:p>
              <a:r>
                <a:rPr lang="en-US" sz="1400" dirty="0"/>
                <a:t>The mappings of fields between source files and integration or summary files.</a:t>
              </a:r>
            </a:p>
            <a:p>
              <a:r>
                <a:rPr lang="en-US" sz="1400" dirty="0"/>
                <a:t>Mappings can be saved and</a:t>
              </a:r>
              <a:br>
                <a:rPr lang="en-US" sz="1400" dirty="0"/>
              </a:br>
              <a:r>
                <a:rPr lang="en-US" sz="1400" dirty="0"/>
                <a:t>are portable</a:t>
              </a:r>
            </a:p>
          </p:txBody>
        </p:sp>
      </p:grpSp>
      <p:grpSp>
        <p:nvGrpSpPr>
          <p:cNvPr id="56" name="Group 55">
            <a:extLst>
              <a:ext uri="{FF2B5EF4-FFF2-40B4-BE49-F238E27FC236}">
                <a16:creationId xmlns:a16="http://schemas.microsoft.com/office/drawing/2014/main" id="{4BEA9F86-839F-E4F2-318A-0F54C6F3BEA1}"/>
              </a:ext>
            </a:extLst>
          </p:cNvPr>
          <p:cNvGrpSpPr/>
          <p:nvPr/>
        </p:nvGrpSpPr>
        <p:grpSpPr>
          <a:xfrm>
            <a:off x="449114" y="5017414"/>
            <a:ext cx="2508157" cy="1332970"/>
            <a:chOff x="449114" y="4316909"/>
            <a:chExt cx="2508157" cy="1332970"/>
          </a:xfrm>
        </p:grpSpPr>
        <p:sp>
          <p:nvSpPr>
            <p:cNvPr id="44" name="TextBox 43">
              <a:extLst>
                <a:ext uri="{FF2B5EF4-FFF2-40B4-BE49-F238E27FC236}">
                  <a16:creationId xmlns:a16="http://schemas.microsoft.com/office/drawing/2014/main" id="{5700EF1C-D983-FF58-9C1D-8EA5E307EEF0}"/>
                </a:ext>
              </a:extLst>
            </p:cNvPr>
            <p:cNvSpPr txBox="1"/>
            <p:nvPr/>
          </p:nvSpPr>
          <p:spPr>
            <a:xfrm>
              <a:off x="449114" y="4316909"/>
              <a:ext cx="1915524" cy="369332"/>
            </a:xfrm>
            <a:prstGeom prst="rect">
              <a:avLst/>
            </a:prstGeom>
            <a:noFill/>
          </p:spPr>
          <p:txBody>
            <a:bodyPr wrap="none" rtlCol="0">
              <a:spAutoFit/>
            </a:bodyPr>
            <a:lstStyle/>
            <a:p>
              <a:r>
                <a:rPr lang="en-US" b="1" dirty="0"/>
                <a:t>Run Configuration</a:t>
              </a:r>
            </a:p>
          </p:txBody>
        </p:sp>
        <p:sp>
          <p:nvSpPr>
            <p:cNvPr id="50" name="TextBox 49">
              <a:extLst>
                <a:ext uri="{FF2B5EF4-FFF2-40B4-BE49-F238E27FC236}">
                  <a16:creationId xmlns:a16="http://schemas.microsoft.com/office/drawing/2014/main" id="{F41E9C11-AFF1-C9D1-C226-65E53DE5ED3A}"/>
                </a:ext>
              </a:extLst>
            </p:cNvPr>
            <p:cNvSpPr txBox="1"/>
            <p:nvPr/>
          </p:nvSpPr>
          <p:spPr>
            <a:xfrm>
              <a:off x="471798" y="4695772"/>
              <a:ext cx="2485473" cy="954107"/>
            </a:xfrm>
            <a:prstGeom prst="rect">
              <a:avLst/>
            </a:prstGeom>
            <a:noFill/>
          </p:spPr>
          <p:txBody>
            <a:bodyPr wrap="square" rtlCol="0">
              <a:spAutoFit/>
            </a:bodyPr>
            <a:lstStyle/>
            <a:p>
              <a:r>
                <a:rPr lang="en-US" sz="1400" dirty="0"/>
                <a:t>Using a configuration mapping, select and either import or update a source schedule to the integration or summary file</a:t>
              </a:r>
            </a:p>
          </p:txBody>
        </p:sp>
      </p:grpSp>
      <p:sp>
        <p:nvSpPr>
          <p:cNvPr id="71" name="Oval 70">
            <a:extLst>
              <a:ext uri="{FF2B5EF4-FFF2-40B4-BE49-F238E27FC236}">
                <a16:creationId xmlns:a16="http://schemas.microsoft.com/office/drawing/2014/main" id="{09D7AAA1-A2DF-5D05-4FA5-1ABF97D2469B}"/>
              </a:ext>
            </a:extLst>
          </p:cNvPr>
          <p:cNvSpPr/>
          <p:nvPr/>
        </p:nvSpPr>
        <p:spPr>
          <a:xfrm>
            <a:off x="5046254" y="3039608"/>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2</a:t>
            </a:r>
          </a:p>
        </p:txBody>
      </p:sp>
      <p:sp>
        <p:nvSpPr>
          <p:cNvPr id="72" name="Oval 71">
            <a:extLst>
              <a:ext uri="{FF2B5EF4-FFF2-40B4-BE49-F238E27FC236}">
                <a16:creationId xmlns:a16="http://schemas.microsoft.com/office/drawing/2014/main" id="{4C2FBA81-D479-171F-ECB2-2CDEA69B4EAB}"/>
              </a:ext>
            </a:extLst>
          </p:cNvPr>
          <p:cNvSpPr/>
          <p:nvPr/>
        </p:nvSpPr>
        <p:spPr>
          <a:xfrm>
            <a:off x="5889755" y="2649402"/>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1</a:t>
            </a:r>
          </a:p>
        </p:txBody>
      </p:sp>
      <p:sp>
        <p:nvSpPr>
          <p:cNvPr id="73" name="Oval 72">
            <a:extLst>
              <a:ext uri="{FF2B5EF4-FFF2-40B4-BE49-F238E27FC236}">
                <a16:creationId xmlns:a16="http://schemas.microsoft.com/office/drawing/2014/main" id="{A146BD46-8CFC-4AF8-A441-F9DE6AACE1C2}"/>
              </a:ext>
            </a:extLst>
          </p:cNvPr>
          <p:cNvSpPr/>
          <p:nvPr/>
        </p:nvSpPr>
        <p:spPr>
          <a:xfrm>
            <a:off x="6161086" y="3796267"/>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3</a:t>
            </a:r>
          </a:p>
        </p:txBody>
      </p:sp>
      <p:sp>
        <p:nvSpPr>
          <p:cNvPr id="74" name="Oval 73">
            <a:extLst>
              <a:ext uri="{FF2B5EF4-FFF2-40B4-BE49-F238E27FC236}">
                <a16:creationId xmlns:a16="http://schemas.microsoft.com/office/drawing/2014/main" id="{C4EC1441-9D64-A4D1-3A01-C589F33DE85E}"/>
              </a:ext>
            </a:extLst>
          </p:cNvPr>
          <p:cNvSpPr/>
          <p:nvPr/>
        </p:nvSpPr>
        <p:spPr>
          <a:xfrm>
            <a:off x="5311574" y="5169882"/>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4</a:t>
            </a:r>
          </a:p>
        </p:txBody>
      </p:sp>
      <p:sp>
        <p:nvSpPr>
          <p:cNvPr id="75" name="Oval 74">
            <a:extLst>
              <a:ext uri="{FF2B5EF4-FFF2-40B4-BE49-F238E27FC236}">
                <a16:creationId xmlns:a16="http://schemas.microsoft.com/office/drawing/2014/main" id="{FC6F97EB-6266-2985-DDE6-3F6B5F504F5F}"/>
              </a:ext>
            </a:extLst>
          </p:cNvPr>
          <p:cNvSpPr/>
          <p:nvPr/>
        </p:nvSpPr>
        <p:spPr>
          <a:xfrm>
            <a:off x="4413653" y="5689957"/>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5</a:t>
            </a:r>
          </a:p>
        </p:txBody>
      </p:sp>
      <p:sp>
        <p:nvSpPr>
          <p:cNvPr id="76" name="Oval 75">
            <a:extLst>
              <a:ext uri="{FF2B5EF4-FFF2-40B4-BE49-F238E27FC236}">
                <a16:creationId xmlns:a16="http://schemas.microsoft.com/office/drawing/2014/main" id="{83D2C3E4-AED8-43D0-46E3-F5FB0BB8C6E9}"/>
              </a:ext>
            </a:extLst>
          </p:cNvPr>
          <p:cNvSpPr/>
          <p:nvPr/>
        </p:nvSpPr>
        <p:spPr>
          <a:xfrm>
            <a:off x="6446169" y="5842972"/>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6</a:t>
            </a:r>
          </a:p>
        </p:txBody>
      </p:sp>
      <p:grpSp>
        <p:nvGrpSpPr>
          <p:cNvPr id="90" name="Group 89">
            <a:extLst>
              <a:ext uri="{FF2B5EF4-FFF2-40B4-BE49-F238E27FC236}">
                <a16:creationId xmlns:a16="http://schemas.microsoft.com/office/drawing/2014/main" id="{D6B71A97-BF9F-0096-F081-D1FFDDC15BA1}"/>
              </a:ext>
            </a:extLst>
          </p:cNvPr>
          <p:cNvGrpSpPr/>
          <p:nvPr/>
        </p:nvGrpSpPr>
        <p:grpSpPr>
          <a:xfrm>
            <a:off x="9215762" y="2386635"/>
            <a:ext cx="2677683" cy="523220"/>
            <a:chOff x="9268927" y="2641910"/>
            <a:chExt cx="2677683" cy="523220"/>
          </a:xfrm>
        </p:grpSpPr>
        <p:sp>
          <p:nvSpPr>
            <p:cNvPr id="65" name="TextBox 64">
              <a:extLst>
                <a:ext uri="{FF2B5EF4-FFF2-40B4-BE49-F238E27FC236}">
                  <a16:creationId xmlns:a16="http://schemas.microsoft.com/office/drawing/2014/main" id="{1982E4BA-ADEF-37F2-D4AC-F0495BB1EDA7}"/>
                </a:ext>
              </a:extLst>
            </p:cNvPr>
            <p:cNvSpPr txBox="1">
              <a:spLocks/>
            </p:cNvSpPr>
            <p:nvPr/>
          </p:nvSpPr>
          <p:spPr>
            <a:xfrm>
              <a:off x="9554721" y="2641910"/>
              <a:ext cx="2391889" cy="523220"/>
            </a:xfrm>
            <a:prstGeom prst="rect">
              <a:avLst/>
            </a:prstGeom>
            <a:noFill/>
          </p:spPr>
          <p:txBody>
            <a:bodyPr wrap="square" rtlCol="0">
              <a:spAutoFit/>
            </a:bodyPr>
            <a:lstStyle/>
            <a:p>
              <a:r>
                <a:rPr lang="en-US" sz="1400" dirty="0"/>
                <a:t>Multiple configurations in external files</a:t>
              </a:r>
            </a:p>
          </p:txBody>
        </p:sp>
        <p:sp>
          <p:nvSpPr>
            <p:cNvPr id="77" name="Oval 76">
              <a:extLst>
                <a:ext uri="{FF2B5EF4-FFF2-40B4-BE49-F238E27FC236}">
                  <a16:creationId xmlns:a16="http://schemas.microsoft.com/office/drawing/2014/main" id="{6F5EDCBA-EF0D-5D77-E0CF-5D6D9F3A50B3}"/>
                </a:ext>
              </a:extLst>
            </p:cNvPr>
            <p:cNvSpPr/>
            <p:nvPr/>
          </p:nvSpPr>
          <p:spPr>
            <a:xfrm>
              <a:off x="9268927" y="2760323"/>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1</a:t>
              </a:r>
            </a:p>
          </p:txBody>
        </p:sp>
      </p:grpSp>
      <p:grpSp>
        <p:nvGrpSpPr>
          <p:cNvPr id="91" name="Group 90">
            <a:extLst>
              <a:ext uri="{FF2B5EF4-FFF2-40B4-BE49-F238E27FC236}">
                <a16:creationId xmlns:a16="http://schemas.microsoft.com/office/drawing/2014/main" id="{6D8FD0D8-DE58-4560-F49A-925DBFF02F1E}"/>
              </a:ext>
            </a:extLst>
          </p:cNvPr>
          <p:cNvGrpSpPr/>
          <p:nvPr/>
        </p:nvGrpSpPr>
        <p:grpSpPr>
          <a:xfrm>
            <a:off x="9215762" y="3095431"/>
            <a:ext cx="2771267" cy="523220"/>
            <a:chOff x="9268927" y="3214131"/>
            <a:chExt cx="2771267" cy="523220"/>
          </a:xfrm>
        </p:grpSpPr>
        <p:sp>
          <p:nvSpPr>
            <p:cNvPr id="66" name="TextBox 65">
              <a:extLst>
                <a:ext uri="{FF2B5EF4-FFF2-40B4-BE49-F238E27FC236}">
                  <a16:creationId xmlns:a16="http://schemas.microsoft.com/office/drawing/2014/main" id="{32400B14-42C2-8416-761D-F506352DF0E5}"/>
                </a:ext>
              </a:extLst>
            </p:cNvPr>
            <p:cNvSpPr txBox="1"/>
            <p:nvPr/>
          </p:nvSpPr>
          <p:spPr>
            <a:xfrm>
              <a:off x="9554721" y="3214131"/>
              <a:ext cx="2485473" cy="523220"/>
            </a:xfrm>
            <a:prstGeom prst="rect">
              <a:avLst/>
            </a:prstGeom>
            <a:noFill/>
          </p:spPr>
          <p:txBody>
            <a:bodyPr wrap="square" rtlCol="0">
              <a:spAutoFit/>
            </a:bodyPr>
            <a:lstStyle/>
            <a:p>
              <a:r>
                <a:rPr lang="en-US" sz="1400" dirty="0"/>
                <a:t>Multiple source schedules can have multiple mappings</a:t>
              </a:r>
            </a:p>
          </p:txBody>
        </p:sp>
        <p:sp>
          <p:nvSpPr>
            <p:cNvPr id="78" name="Oval 77">
              <a:extLst>
                <a:ext uri="{FF2B5EF4-FFF2-40B4-BE49-F238E27FC236}">
                  <a16:creationId xmlns:a16="http://schemas.microsoft.com/office/drawing/2014/main" id="{31F87E15-20C3-BC97-4D07-7E243152149B}"/>
                </a:ext>
              </a:extLst>
            </p:cNvPr>
            <p:cNvSpPr/>
            <p:nvPr/>
          </p:nvSpPr>
          <p:spPr>
            <a:xfrm>
              <a:off x="9268927" y="3324614"/>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2</a:t>
              </a:r>
            </a:p>
          </p:txBody>
        </p:sp>
      </p:grpSp>
      <p:grpSp>
        <p:nvGrpSpPr>
          <p:cNvPr id="92" name="Group 91">
            <a:extLst>
              <a:ext uri="{FF2B5EF4-FFF2-40B4-BE49-F238E27FC236}">
                <a16:creationId xmlns:a16="http://schemas.microsoft.com/office/drawing/2014/main" id="{ACA0029E-5AFF-2094-5BA3-4027FF206335}"/>
              </a:ext>
            </a:extLst>
          </p:cNvPr>
          <p:cNvGrpSpPr/>
          <p:nvPr/>
        </p:nvGrpSpPr>
        <p:grpSpPr>
          <a:xfrm>
            <a:off x="9215762" y="3804227"/>
            <a:ext cx="2771267" cy="311128"/>
            <a:chOff x="9268927" y="3879255"/>
            <a:chExt cx="2771267" cy="311128"/>
          </a:xfrm>
        </p:grpSpPr>
        <p:sp>
          <p:nvSpPr>
            <p:cNvPr id="67" name="TextBox 66">
              <a:extLst>
                <a:ext uri="{FF2B5EF4-FFF2-40B4-BE49-F238E27FC236}">
                  <a16:creationId xmlns:a16="http://schemas.microsoft.com/office/drawing/2014/main" id="{D246520A-E3B2-CF81-0817-A4DB45A236AE}"/>
                </a:ext>
              </a:extLst>
            </p:cNvPr>
            <p:cNvSpPr txBox="1"/>
            <p:nvPr/>
          </p:nvSpPr>
          <p:spPr>
            <a:xfrm>
              <a:off x="9554721" y="3879255"/>
              <a:ext cx="2485473" cy="307777"/>
            </a:xfrm>
            <a:prstGeom prst="rect">
              <a:avLst/>
            </a:prstGeom>
            <a:noFill/>
          </p:spPr>
          <p:txBody>
            <a:bodyPr wrap="square" rtlCol="0">
              <a:spAutoFit/>
            </a:bodyPr>
            <a:lstStyle/>
            <a:p>
              <a:r>
                <a:rPr lang="en-US" sz="1400" dirty="0"/>
                <a:t>No field mapping restrictions</a:t>
              </a:r>
            </a:p>
          </p:txBody>
        </p:sp>
        <p:sp>
          <p:nvSpPr>
            <p:cNvPr id="79" name="Oval 78">
              <a:extLst>
                <a:ext uri="{FF2B5EF4-FFF2-40B4-BE49-F238E27FC236}">
                  <a16:creationId xmlns:a16="http://schemas.microsoft.com/office/drawing/2014/main" id="{238F5D0F-E16D-0275-408D-7C1AB0CAD4BD}"/>
                </a:ext>
              </a:extLst>
            </p:cNvPr>
            <p:cNvSpPr/>
            <p:nvPr/>
          </p:nvSpPr>
          <p:spPr>
            <a:xfrm>
              <a:off x="9268927" y="3916063"/>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3</a:t>
              </a:r>
            </a:p>
          </p:txBody>
        </p:sp>
      </p:grpSp>
      <p:grpSp>
        <p:nvGrpSpPr>
          <p:cNvPr id="93" name="Group 92">
            <a:extLst>
              <a:ext uri="{FF2B5EF4-FFF2-40B4-BE49-F238E27FC236}">
                <a16:creationId xmlns:a16="http://schemas.microsoft.com/office/drawing/2014/main" id="{21880DCD-CE1F-68B6-31E4-83AAC51697A1}"/>
              </a:ext>
            </a:extLst>
          </p:cNvPr>
          <p:cNvGrpSpPr/>
          <p:nvPr/>
        </p:nvGrpSpPr>
        <p:grpSpPr>
          <a:xfrm>
            <a:off x="9215762" y="4300931"/>
            <a:ext cx="2906367" cy="523220"/>
            <a:chOff x="9268927" y="4607643"/>
            <a:chExt cx="2906367" cy="523220"/>
          </a:xfrm>
        </p:grpSpPr>
        <p:sp>
          <p:nvSpPr>
            <p:cNvPr id="68" name="TextBox 67">
              <a:extLst>
                <a:ext uri="{FF2B5EF4-FFF2-40B4-BE49-F238E27FC236}">
                  <a16:creationId xmlns:a16="http://schemas.microsoft.com/office/drawing/2014/main" id="{D1DBB3F3-5A6E-A489-E569-3B815B681CAE}"/>
                </a:ext>
              </a:extLst>
            </p:cNvPr>
            <p:cNvSpPr txBox="1"/>
            <p:nvPr/>
          </p:nvSpPr>
          <p:spPr>
            <a:xfrm>
              <a:off x="9554721" y="4607643"/>
              <a:ext cx="2620573" cy="523220"/>
            </a:xfrm>
            <a:prstGeom prst="rect">
              <a:avLst/>
            </a:prstGeom>
            <a:noFill/>
          </p:spPr>
          <p:txBody>
            <a:bodyPr wrap="square" rtlCol="0">
              <a:spAutoFit/>
            </a:bodyPr>
            <a:lstStyle/>
            <a:p>
              <a:r>
                <a:rPr lang="en-US" sz="1400" dirty="0"/>
                <a:t>Easy and intuitive</a:t>
              </a:r>
              <a:br>
                <a:rPr lang="en-US" sz="1400" dirty="0"/>
              </a:br>
              <a:r>
                <a:rPr lang="en-US" sz="1400" dirty="0"/>
                <a:t>configuration management</a:t>
              </a:r>
            </a:p>
          </p:txBody>
        </p:sp>
        <p:sp>
          <p:nvSpPr>
            <p:cNvPr id="80" name="Oval 79">
              <a:extLst>
                <a:ext uri="{FF2B5EF4-FFF2-40B4-BE49-F238E27FC236}">
                  <a16:creationId xmlns:a16="http://schemas.microsoft.com/office/drawing/2014/main" id="{A53C2E6E-AC1F-B568-84C1-DD7D5383642B}"/>
                </a:ext>
              </a:extLst>
            </p:cNvPr>
            <p:cNvSpPr/>
            <p:nvPr/>
          </p:nvSpPr>
          <p:spPr>
            <a:xfrm>
              <a:off x="9268927" y="4641879"/>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4</a:t>
              </a:r>
            </a:p>
          </p:txBody>
        </p:sp>
      </p:grpSp>
      <p:grpSp>
        <p:nvGrpSpPr>
          <p:cNvPr id="94" name="Group 93">
            <a:extLst>
              <a:ext uri="{FF2B5EF4-FFF2-40B4-BE49-F238E27FC236}">
                <a16:creationId xmlns:a16="http://schemas.microsoft.com/office/drawing/2014/main" id="{4450DB1F-FB6B-5944-D8AE-95F38A538FB4}"/>
              </a:ext>
            </a:extLst>
          </p:cNvPr>
          <p:cNvGrpSpPr/>
          <p:nvPr/>
        </p:nvGrpSpPr>
        <p:grpSpPr>
          <a:xfrm>
            <a:off x="9215762" y="5009727"/>
            <a:ext cx="2906367" cy="523220"/>
            <a:chOff x="9268927" y="5110596"/>
            <a:chExt cx="2906367" cy="523220"/>
          </a:xfrm>
        </p:grpSpPr>
        <p:sp>
          <p:nvSpPr>
            <p:cNvPr id="69" name="TextBox 68">
              <a:extLst>
                <a:ext uri="{FF2B5EF4-FFF2-40B4-BE49-F238E27FC236}">
                  <a16:creationId xmlns:a16="http://schemas.microsoft.com/office/drawing/2014/main" id="{D5EB5AE3-EC62-4F56-4460-2A288C39057D}"/>
                </a:ext>
              </a:extLst>
            </p:cNvPr>
            <p:cNvSpPr txBox="1"/>
            <p:nvPr/>
          </p:nvSpPr>
          <p:spPr>
            <a:xfrm>
              <a:off x="9554721" y="5110596"/>
              <a:ext cx="2620573" cy="523220"/>
            </a:xfrm>
            <a:prstGeom prst="rect">
              <a:avLst/>
            </a:prstGeom>
            <a:noFill/>
          </p:spPr>
          <p:txBody>
            <a:bodyPr wrap="square" rtlCol="0">
              <a:spAutoFit/>
            </a:bodyPr>
            <a:lstStyle/>
            <a:p>
              <a:r>
                <a:rPr lang="en-US" sz="1400" dirty="0"/>
                <a:t>Fast and simple data import</a:t>
              </a:r>
              <a:br>
                <a:rPr lang="en-US" sz="1400" dirty="0"/>
              </a:br>
              <a:r>
                <a:rPr lang="en-US" sz="1400" dirty="0"/>
                <a:t>and schedule updates</a:t>
              </a:r>
            </a:p>
          </p:txBody>
        </p:sp>
        <p:sp>
          <p:nvSpPr>
            <p:cNvPr id="81" name="Oval 80">
              <a:extLst>
                <a:ext uri="{FF2B5EF4-FFF2-40B4-BE49-F238E27FC236}">
                  <a16:creationId xmlns:a16="http://schemas.microsoft.com/office/drawing/2014/main" id="{C0B465FF-9B1B-4B6E-D775-2AE7FA10344C}"/>
                </a:ext>
              </a:extLst>
            </p:cNvPr>
            <p:cNvSpPr/>
            <p:nvPr/>
          </p:nvSpPr>
          <p:spPr>
            <a:xfrm>
              <a:off x="9268927" y="5238063"/>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5</a:t>
              </a:r>
            </a:p>
          </p:txBody>
        </p:sp>
      </p:grpSp>
      <p:grpSp>
        <p:nvGrpSpPr>
          <p:cNvPr id="95" name="Group 94">
            <a:extLst>
              <a:ext uri="{FF2B5EF4-FFF2-40B4-BE49-F238E27FC236}">
                <a16:creationId xmlns:a16="http://schemas.microsoft.com/office/drawing/2014/main" id="{C49584D0-5B98-9864-4BA9-79A9FDEF3DDC}"/>
              </a:ext>
            </a:extLst>
          </p:cNvPr>
          <p:cNvGrpSpPr/>
          <p:nvPr/>
        </p:nvGrpSpPr>
        <p:grpSpPr>
          <a:xfrm>
            <a:off x="9215762" y="5718522"/>
            <a:ext cx="2906367" cy="523220"/>
            <a:chOff x="9268927" y="5718522"/>
            <a:chExt cx="2906367" cy="523220"/>
          </a:xfrm>
        </p:grpSpPr>
        <p:sp>
          <p:nvSpPr>
            <p:cNvPr id="70" name="TextBox 69">
              <a:extLst>
                <a:ext uri="{FF2B5EF4-FFF2-40B4-BE49-F238E27FC236}">
                  <a16:creationId xmlns:a16="http://schemas.microsoft.com/office/drawing/2014/main" id="{943178C2-76AD-BEEA-2CAA-19B9233AB4BF}"/>
                </a:ext>
              </a:extLst>
            </p:cNvPr>
            <p:cNvSpPr txBox="1"/>
            <p:nvPr/>
          </p:nvSpPr>
          <p:spPr>
            <a:xfrm>
              <a:off x="9554721" y="5718522"/>
              <a:ext cx="2620573" cy="523220"/>
            </a:xfrm>
            <a:prstGeom prst="rect">
              <a:avLst/>
            </a:prstGeom>
            <a:noFill/>
          </p:spPr>
          <p:txBody>
            <a:bodyPr wrap="square" rtlCol="0">
              <a:spAutoFit/>
            </a:bodyPr>
            <a:lstStyle/>
            <a:p>
              <a:r>
                <a:rPr lang="en-US" sz="1400" dirty="0"/>
                <a:t>Automated highlighting to ease data validation and updates</a:t>
              </a:r>
            </a:p>
          </p:txBody>
        </p:sp>
        <p:sp>
          <p:nvSpPr>
            <p:cNvPr id="82" name="Oval 81">
              <a:extLst>
                <a:ext uri="{FF2B5EF4-FFF2-40B4-BE49-F238E27FC236}">
                  <a16:creationId xmlns:a16="http://schemas.microsoft.com/office/drawing/2014/main" id="{BBDE233B-E6A0-D6A8-BAA2-21BA26751792}"/>
                </a:ext>
              </a:extLst>
            </p:cNvPr>
            <p:cNvSpPr/>
            <p:nvPr/>
          </p:nvSpPr>
          <p:spPr>
            <a:xfrm>
              <a:off x="9268927" y="5847475"/>
              <a:ext cx="274320" cy="274320"/>
            </a:xfrm>
            <a:prstGeom prst="ellipse">
              <a:avLst/>
            </a:prstGeom>
            <a:solidFill>
              <a:schemeClr val="accent4">
                <a:lumMod val="60000"/>
                <a:lumOff val="4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5">
                      <a:lumMod val="75000"/>
                    </a:schemeClr>
                  </a:solidFill>
                </a:rPr>
                <a:t>6</a:t>
              </a:r>
            </a:p>
          </p:txBody>
        </p:sp>
      </p:grpSp>
      <p:sp>
        <p:nvSpPr>
          <p:cNvPr id="83" name="TextBox 82">
            <a:extLst>
              <a:ext uri="{FF2B5EF4-FFF2-40B4-BE49-F238E27FC236}">
                <a16:creationId xmlns:a16="http://schemas.microsoft.com/office/drawing/2014/main" id="{CDCC643C-6768-2D70-D6C7-B31D17454154}"/>
              </a:ext>
            </a:extLst>
          </p:cNvPr>
          <p:cNvSpPr txBox="1"/>
          <p:nvPr/>
        </p:nvSpPr>
        <p:spPr>
          <a:xfrm>
            <a:off x="9363555" y="1678700"/>
            <a:ext cx="2498504" cy="461665"/>
          </a:xfrm>
          <a:prstGeom prst="rect">
            <a:avLst/>
          </a:prstGeom>
          <a:noFill/>
        </p:spPr>
        <p:txBody>
          <a:bodyPr wrap="none" rtlCol="0">
            <a:spAutoFit/>
          </a:bodyPr>
          <a:lstStyle/>
          <a:p>
            <a:r>
              <a:rPr lang="en-US" sz="2400" b="1" dirty="0"/>
              <a:t>Feature Highlights</a:t>
            </a:r>
          </a:p>
        </p:txBody>
      </p:sp>
      <p:sp>
        <p:nvSpPr>
          <p:cNvPr id="7" name="Date Placeholder 2">
            <a:extLst>
              <a:ext uri="{FF2B5EF4-FFF2-40B4-BE49-F238E27FC236}">
                <a16:creationId xmlns:a16="http://schemas.microsoft.com/office/drawing/2014/main" id="{5615A481-58FE-1828-51F2-027DD56FFAFC}"/>
              </a:ext>
            </a:extLst>
          </p:cNvPr>
          <p:cNvSpPr>
            <a:spLocks noGrp="1"/>
          </p:cNvSpPr>
          <p:nvPr>
            <p:ph type="dt" sz="half" idx="2"/>
          </p:nvPr>
        </p:nvSpPr>
        <p:spPr>
          <a:xfrm>
            <a:off x="269874" y="1034186"/>
            <a:ext cx="1829089" cy="226962"/>
          </a:xfrm>
        </p:spPr>
        <p:txBody>
          <a:bodyPr/>
          <a:lstStyle/>
          <a:p>
            <a:r>
              <a:rPr lang="en-US" dirty="0"/>
              <a:t>August 2026</a:t>
            </a:r>
          </a:p>
        </p:txBody>
      </p:sp>
    </p:spTree>
    <p:extLst>
      <p:ext uri="{BB962C8B-B14F-4D97-AF65-F5344CB8AC3E}">
        <p14:creationId xmlns:p14="http://schemas.microsoft.com/office/powerpoint/2010/main" val="3688355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10CB-E5FE-BC78-94E1-0E76C8809B1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CC9BAB2D-047E-B61C-FDB4-2C3AD640D87B}"/>
              </a:ext>
            </a:extLst>
          </p:cNvPr>
          <p:cNvSpPr>
            <a:spLocks noGrp="1"/>
          </p:cNvSpPr>
          <p:nvPr>
            <p:ph type="ftr" sz="quarter" idx="3"/>
          </p:nvPr>
        </p:nvSpPr>
        <p:spPr/>
        <p:txBody>
          <a:bodyPr/>
          <a:lstStyle/>
          <a:p>
            <a:r>
              <a:rPr lang="en-US"/>
              <a:t>Internal NASA Use Only  </a:t>
            </a:r>
          </a:p>
        </p:txBody>
      </p:sp>
      <p:sp>
        <p:nvSpPr>
          <p:cNvPr id="5" name="Slide Number Placeholder 4">
            <a:extLst>
              <a:ext uri="{FF2B5EF4-FFF2-40B4-BE49-F238E27FC236}">
                <a16:creationId xmlns:a16="http://schemas.microsoft.com/office/drawing/2014/main" id="{FE61983A-EF15-0601-F784-266326834E74}"/>
              </a:ext>
            </a:extLst>
          </p:cNvPr>
          <p:cNvSpPr>
            <a:spLocks noGrp="1"/>
          </p:cNvSpPr>
          <p:nvPr>
            <p:ph type="sldNum" sz="quarter" idx="4"/>
          </p:nvPr>
        </p:nvSpPr>
        <p:spPr/>
        <p:txBody>
          <a:bodyPr/>
          <a:lstStyle/>
          <a:p>
            <a:fld id="{E08146AE-D219-524C-9522-562B071B0D7E}" type="slidenum">
              <a:rPr lang="en-US" smtClean="0"/>
              <a:pPr/>
              <a:t>27</a:t>
            </a:fld>
            <a:endParaRPr lang="en-US"/>
          </a:p>
        </p:txBody>
      </p:sp>
      <p:sp>
        <p:nvSpPr>
          <p:cNvPr id="6" name="Title 5">
            <a:extLst>
              <a:ext uri="{FF2B5EF4-FFF2-40B4-BE49-F238E27FC236}">
                <a16:creationId xmlns:a16="http://schemas.microsoft.com/office/drawing/2014/main" id="{F1074364-2D09-1122-5ECF-F7106E10C91C}"/>
              </a:ext>
            </a:extLst>
          </p:cNvPr>
          <p:cNvSpPr>
            <a:spLocks noGrp="1"/>
          </p:cNvSpPr>
          <p:nvPr>
            <p:ph type="title"/>
          </p:nvPr>
        </p:nvSpPr>
        <p:spPr/>
        <p:txBody>
          <a:bodyPr/>
          <a:lstStyle/>
          <a:p>
            <a:r>
              <a:rPr lang="en-US" dirty="0"/>
              <a:t>Splicer Development Roadmap</a:t>
            </a:r>
          </a:p>
        </p:txBody>
      </p:sp>
      <p:sp>
        <p:nvSpPr>
          <p:cNvPr id="65" name="TextBox 64">
            <a:extLst>
              <a:ext uri="{FF2B5EF4-FFF2-40B4-BE49-F238E27FC236}">
                <a16:creationId xmlns:a16="http://schemas.microsoft.com/office/drawing/2014/main" id="{8326501B-A71C-0437-1102-7954762E342B}"/>
              </a:ext>
            </a:extLst>
          </p:cNvPr>
          <p:cNvSpPr txBox="1">
            <a:spLocks/>
          </p:cNvSpPr>
          <p:nvPr/>
        </p:nvSpPr>
        <p:spPr>
          <a:xfrm>
            <a:off x="6241623" y="4293786"/>
            <a:ext cx="2286000"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Major code update/rewrite</a:t>
            </a:r>
          </a:p>
          <a:p>
            <a:pPr marL="285750" indent="-285750">
              <a:buFont typeface="Arial" panose="020B0604020202020204" pitchFamily="34" charset="0"/>
              <a:buChar char="•"/>
            </a:pPr>
            <a:r>
              <a:rPr lang="en-US" sz="1400" dirty="0"/>
              <a:t>UI update to allow tabs</a:t>
            </a:r>
          </a:p>
          <a:p>
            <a:pPr marL="285750" indent="-285750">
              <a:buFont typeface="Arial" panose="020B0604020202020204" pitchFamily="34" charset="0"/>
              <a:buChar char="•"/>
            </a:pPr>
            <a:r>
              <a:rPr lang="en-US" sz="1400" dirty="0"/>
              <a:t>Algorithm optimizations</a:t>
            </a:r>
          </a:p>
          <a:p>
            <a:pPr marL="285750" indent="-285750">
              <a:buFont typeface="Arial" panose="020B0604020202020204" pitchFamily="34" charset="0"/>
              <a:buChar char="•"/>
            </a:pPr>
            <a:r>
              <a:rPr lang="en-US" sz="1400" dirty="0"/>
              <a:t>Import JACS risk data from an MS Excel spreadsheet</a:t>
            </a:r>
          </a:p>
        </p:txBody>
      </p:sp>
      <p:sp>
        <p:nvSpPr>
          <p:cNvPr id="7" name="Date Placeholder 2">
            <a:extLst>
              <a:ext uri="{FF2B5EF4-FFF2-40B4-BE49-F238E27FC236}">
                <a16:creationId xmlns:a16="http://schemas.microsoft.com/office/drawing/2014/main" id="{5A23C673-A189-67B0-DBD7-B6E634E7471F}"/>
              </a:ext>
            </a:extLst>
          </p:cNvPr>
          <p:cNvSpPr>
            <a:spLocks noGrp="1"/>
          </p:cNvSpPr>
          <p:nvPr>
            <p:ph type="dt" sz="half" idx="2"/>
          </p:nvPr>
        </p:nvSpPr>
        <p:spPr>
          <a:xfrm>
            <a:off x="269874" y="1034186"/>
            <a:ext cx="1829089" cy="226962"/>
          </a:xfrm>
        </p:spPr>
        <p:txBody>
          <a:bodyPr/>
          <a:lstStyle/>
          <a:p>
            <a:r>
              <a:rPr lang="en-US" dirty="0"/>
              <a:t>August 2026</a:t>
            </a:r>
          </a:p>
        </p:txBody>
      </p:sp>
      <p:sp>
        <p:nvSpPr>
          <p:cNvPr id="10" name="TextBox 9">
            <a:extLst>
              <a:ext uri="{FF2B5EF4-FFF2-40B4-BE49-F238E27FC236}">
                <a16:creationId xmlns:a16="http://schemas.microsoft.com/office/drawing/2014/main" id="{FF0A2FFD-1F80-46F7-6937-CB014A7918F9}"/>
              </a:ext>
            </a:extLst>
          </p:cNvPr>
          <p:cNvSpPr txBox="1">
            <a:spLocks/>
          </p:cNvSpPr>
          <p:nvPr/>
        </p:nvSpPr>
        <p:spPr>
          <a:xfrm>
            <a:off x="3302484" y="4293786"/>
            <a:ext cx="2286000"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Many bug fixes</a:t>
            </a:r>
          </a:p>
          <a:p>
            <a:pPr marL="285750" indent="-285750">
              <a:buFont typeface="Arial" panose="020B0604020202020204" pitchFamily="34" charset="0"/>
              <a:buChar char="•"/>
            </a:pPr>
            <a:r>
              <a:rPr lang="en-US" sz="1400" dirty="0"/>
              <a:t>Data integration process updated</a:t>
            </a:r>
          </a:p>
          <a:p>
            <a:pPr marL="285750" indent="-285750">
              <a:buFont typeface="Arial" panose="020B0604020202020204" pitchFamily="34" charset="0"/>
              <a:buChar char="•"/>
            </a:pPr>
            <a:r>
              <a:rPr lang="en-US" sz="1400" dirty="0"/>
              <a:t>Functions/features fully working</a:t>
            </a:r>
          </a:p>
        </p:txBody>
      </p:sp>
      <p:sp>
        <p:nvSpPr>
          <p:cNvPr id="11" name="TextBox 10">
            <a:extLst>
              <a:ext uri="{FF2B5EF4-FFF2-40B4-BE49-F238E27FC236}">
                <a16:creationId xmlns:a16="http://schemas.microsoft.com/office/drawing/2014/main" id="{6F2E9B66-C532-24EC-9B33-B9EE7351B4F4}"/>
              </a:ext>
            </a:extLst>
          </p:cNvPr>
          <p:cNvSpPr txBox="1">
            <a:spLocks/>
          </p:cNvSpPr>
          <p:nvPr/>
        </p:nvSpPr>
        <p:spPr>
          <a:xfrm>
            <a:off x="366306" y="4293786"/>
            <a:ext cx="2288269"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a:t>Mostly worked (some bugs)</a:t>
            </a:r>
          </a:p>
          <a:p>
            <a:pPr marL="285750" indent="-285750">
              <a:buFont typeface="Arial" panose="020B0604020202020204" pitchFamily="34" charset="0"/>
              <a:buChar char="•"/>
            </a:pPr>
            <a:r>
              <a:rPr lang="en-US" sz="1400" dirty="0"/>
              <a:t>Data integration was “simple”</a:t>
            </a:r>
          </a:p>
          <a:p>
            <a:pPr marL="285750" indent="-285750">
              <a:buFont typeface="Arial" panose="020B0604020202020204" pitchFamily="34" charset="0"/>
              <a:buChar char="•"/>
            </a:pPr>
            <a:r>
              <a:rPr lang="en-US" sz="1400" dirty="0"/>
              <a:t>Some function/feature limitations</a:t>
            </a:r>
          </a:p>
        </p:txBody>
      </p:sp>
      <p:sp>
        <p:nvSpPr>
          <p:cNvPr id="12" name="TextBox 11">
            <a:extLst>
              <a:ext uri="{FF2B5EF4-FFF2-40B4-BE49-F238E27FC236}">
                <a16:creationId xmlns:a16="http://schemas.microsoft.com/office/drawing/2014/main" id="{11D46889-FCA6-2FC3-38ED-5BCB088CE1F4}"/>
              </a:ext>
            </a:extLst>
          </p:cNvPr>
          <p:cNvSpPr txBox="1">
            <a:spLocks/>
          </p:cNvSpPr>
          <p:nvPr/>
        </p:nvSpPr>
        <p:spPr>
          <a:xfrm>
            <a:off x="9186868" y="4293786"/>
            <a:ext cx="2286000"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a:t>Bug fixes &amp; code optimizations</a:t>
            </a:r>
          </a:p>
          <a:p>
            <a:pPr marL="285750" indent="-285750">
              <a:buFont typeface="Arial" panose="020B0604020202020204" pitchFamily="34" charset="0"/>
              <a:buChar char="•"/>
            </a:pPr>
            <a:r>
              <a:rPr lang="en-US" sz="1400" dirty="0"/>
              <a:t>Add tab and UI for flexible data imports from MS Excel (and, indirectly, P6)</a:t>
            </a:r>
          </a:p>
        </p:txBody>
      </p:sp>
      <p:grpSp>
        <p:nvGrpSpPr>
          <p:cNvPr id="22" name="Group 21">
            <a:extLst>
              <a:ext uri="{FF2B5EF4-FFF2-40B4-BE49-F238E27FC236}">
                <a16:creationId xmlns:a16="http://schemas.microsoft.com/office/drawing/2014/main" id="{F89A6797-D86C-2C0D-37B3-73AA1314259F}"/>
              </a:ext>
            </a:extLst>
          </p:cNvPr>
          <p:cNvGrpSpPr/>
          <p:nvPr/>
        </p:nvGrpSpPr>
        <p:grpSpPr>
          <a:xfrm>
            <a:off x="482646" y="3104419"/>
            <a:ext cx="2286000" cy="914400"/>
            <a:chOff x="482646" y="1759247"/>
            <a:chExt cx="2286000" cy="914400"/>
          </a:xfrm>
        </p:grpSpPr>
        <p:sp>
          <p:nvSpPr>
            <p:cNvPr id="14" name="Arrow: Pentagon 13">
              <a:extLst>
                <a:ext uri="{FF2B5EF4-FFF2-40B4-BE49-F238E27FC236}">
                  <a16:creationId xmlns:a16="http://schemas.microsoft.com/office/drawing/2014/main" id="{C8310090-D9A1-D822-221A-AB6CD50942B2}"/>
                </a:ext>
              </a:extLst>
            </p:cNvPr>
            <p:cNvSpPr/>
            <p:nvPr/>
          </p:nvSpPr>
          <p:spPr>
            <a:xfrm>
              <a:off x="482646" y="1759247"/>
              <a:ext cx="2286000" cy="91440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16205CA-79F7-A554-576E-09BDE6C63661}"/>
                </a:ext>
              </a:extLst>
            </p:cNvPr>
            <p:cNvSpPr txBox="1"/>
            <p:nvPr/>
          </p:nvSpPr>
          <p:spPr>
            <a:xfrm>
              <a:off x="604472" y="1800949"/>
              <a:ext cx="1599127" cy="830997"/>
            </a:xfrm>
            <a:prstGeom prst="rect">
              <a:avLst/>
            </a:prstGeom>
            <a:noFill/>
          </p:spPr>
          <p:txBody>
            <a:bodyPr wrap="square" rtlCol="0">
              <a:spAutoFit/>
            </a:bodyPr>
            <a:lstStyle/>
            <a:p>
              <a:pPr algn="ctr"/>
              <a:r>
                <a:rPr lang="en-US" sz="2400" b="1" dirty="0"/>
                <a:t>Initial Release</a:t>
              </a:r>
            </a:p>
          </p:txBody>
        </p:sp>
      </p:grpSp>
      <p:grpSp>
        <p:nvGrpSpPr>
          <p:cNvPr id="23" name="Group 22">
            <a:extLst>
              <a:ext uri="{FF2B5EF4-FFF2-40B4-BE49-F238E27FC236}">
                <a16:creationId xmlns:a16="http://schemas.microsoft.com/office/drawing/2014/main" id="{3F8F6C1D-1DEF-705D-65DC-A19143F9AEFF}"/>
              </a:ext>
            </a:extLst>
          </p:cNvPr>
          <p:cNvGrpSpPr/>
          <p:nvPr/>
        </p:nvGrpSpPr>
        <p:grpSpPr>
          <a:xfrm>
            <a:off x="3419396" y="3104419"/>
            <a:ext cx="2286000" cy="914400"/>
            <a:chOff x="3172989" y="1759247"/>
            <a:chExt cx="2286000" cy="914400"/>
          </a:xfrm>
        </p:grpSpPr>
        <p:sp>
          <p:nvSpPr>
            <p:cNvPr id="15" name="Arrow: Pentagon 14">
              <a:extLst>
                <a:ext uri="{FF2B5EF4-FFF2-40B4-BE49-F238E27FC236}">
                  <a16:creationId xmlns:a16="http://schemas.microsoft.com/office/drawing/2014/main" id="{B03654A2-7B71-5A3B-9F31-DEB698C9945A}"/>
                </a:ext>
              </a:extLst>
            </p:cNvPr>
            <p:cNvSpPr/>
            <p:nvPr/>
          </p:nvSpPr>
          <p:spPr>
            <a:xfrm>
              <a:off x="3172989" y="1759247"/>
              <a:ext cx="2286000" cy="91440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99F56BF-E863-E9A6-1601-26DD2E8E3842}"/>
                </a:ext>
              </a:extLst>
            </p:cNvPr>
            <p:cNvSpPr txBox="1"/>
            <p:nvPr/>
          </p:nvSpPr>
          <p:spPr>
            <a:xfrm>
              <a:off x="3202553" y="1790720"/>
              <a:ext cx="1775329" cy="851454"/>
            </a:xfrm>
            <a:prstGeom prst="rect">
              <a:avLst/>
            </a:prstGeom>
            <a:noFill/>
          </p:spPr>
          <p:txBody>
            <a:bodyPr wrap="square" rtlCol="0">
              <a:spAutoFit/>
            </a:bodyPr>
            <a:lstStyle/>
            <a:p>
              <a:pPr algn="ctr"/>
              <a:r>
                <a:rPr lang="en-US" sz="2400" b="1" dirty="0"/>
                <a:t>“Polished” Release</a:t>
              </a:r>
            </a:p>
          </p:txBody>
        </p:sp>
      </p:grpSp>
      <p:grpSp>
        <p:nvGrpSpPr>
          <p:cNvPr id="24" name="Group 23">
            <a:extLst>
              <a:ext uri="{FF2B5EF4-FFF2-40B4-BE49-F238E27FC236}">
                <a16:creationId xmlns:a16="http://schemas.microsoft.com/office/drawing/2014/main" id="{E8C2946C-B648-B715-2E4A-B1C8ECFC9A24}"/>
              </a:ext>
            </a:extLst>
          </p:cNvPr>
          <p:cNvGrpSpPr/>
          <p:nvPr/>
        </p:nvGrpSpPr>
        <p:grpSpPr>
          <a:xfrm>
            <a:off x="6356146" y="3104419"/>
            <a:ext cx="2286000" cy="914400"/>
            <a:chOff x="5863332" y="1759247"/>
            <a:chExt cx="2286000" cy="914400"/>
          </a:xfrm>
        </p:grpSpPr>
        <p:sp>
          <p:nvSpPr>
            <p:cNvPr id="16" name="Arrow: Pentagon 15">
              <a:extLst>
                <a:ext uri="{FF2B5EF4-FFF2-40B4-BE49-F238E27FC236}">
                  <a16:creationId xmlns:a16="http://schemas.microsoft.com/office/drawing/2014/main" id="{CB056468-DD31-B5F1-8685-F6579AFE1E20}"/>
                </a:ext>
              </a:extLst>
            </p:cNvPr>
            <p:cNvSpPr/>
            <p:nvPr/>
          </p:nvSpPr>
          <p:spPr>
            <a:xfrm>
              <a:off x="5863332" y="1759247"/>
              <a:ext cx="2286000" cy="91440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56CD8D7-A9E7-2726-4881-B822EA00F79E}"/>
                </a:ext>
              </a:extLst>
            </p:cNvPr>
            <p:cNvSpPr txBox="1"/>
            <p:nvPr/>
          </p:nvSpPr>
          <p:spPr>
            <a:xfrm>
              <a:off x="6133879" y="1800949"/>
              <a:ext cx="1360565" cy="830997"/>
            </a:xfrm>
            <a:prstGeom prst="rect">
              <a:avLst/>
            </a:prstGeom>
            <a:noFill/>
          </p:spPr>
          <p:txBody>
            <a:bodyPr wrap="none" rtlCol="0">
              <a:spAutoFit/>
            </a:bodyPr>
            <a:lstStyle/>
            <a:p>
              <a:pPr algn="ctr"/>
              <a:r>
                <a:rPr lang="en-US" sz="2400" b="1" dirty="0"/>
                <a:t>JACS Risk</a:t>
              </a:r>
              <a:br>
                <a:rPr lang="en-US" sz="2400" b="1" dirty="0"/>
              </a:br>
              <a:r>
                <a:rPr lang="en-US" sz="2400" b="1" dirty="0"/>
                <a:t>Import</a:t>
              </a:r>
            </a:p>
          </p:txBody>
        </p:sp>
      </p:grpSp>
      <p:grpSp>
        <p:nvGrpSpPr>
          <p:cNvPr id="25" name="Group 24">
            <a:extLst>
              <a:ext uri="{FF2B5EF4-FFF2-40B4-BE49-F238E27FC236}">
                <a16:creationId xmlns:a16="http://schemas.microsoft.com/office/drawing/2014/main" id="{CDB8C18A-9589-E982-C466-E6B5B79CCADB}"/>
              </a:ext>
            </a:extLst>
          </p:cNvPr>
          <p:cNvGrpSpPr/>
          <p:nvPr/>
        </p:nvGrpSpPr>
        <p:grpSpPr>
          <a:xfrm>
            <a:off x="9292897" y="3104419"/>
            <a:ext cx="2286000" cy="914400"/>
            <a:chOff x="9292897" y="1759247"/>
            <a:chExt cx="2286000" cy="914400"/>
          </a:xfrm>
        </p:grpSpPr>
        <p:sp>
          <p:nvSpPr>
            <p:cNvPr id="17" name="Arrow: Pentagon 16">
              <a:extLst>
                <a:ext uri="{FF2B5EF4-FFF2-40B4-BE49-F238E27FC236}">
                  <a16:creationId xmlns:a16="http://schemas.microsoft.com/office/drawing/2014/main" id="{21442DE2-845E-41C6-B9BC-63098B3581EF}"/>
                </a:ext>
              </a:extLst>
            </p:cNvPr>
            <p:cNvSpPr/>
            <p:nvPr/>
          </p:nvSpPr>
          <p:spPr>
            <a:xfrm>
              <a:off x="9292897" y="1759247"/>
              <a:ext cx="2286000" cy="91440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E9BF2B7-63A1-C3F1-2FD4-F96E13D80A38}"/>
                </a:ext>
              </a:extLst>
            </p:cNvPr>
            <p:cNvSpPr txBox="1"/>
            <p:nvPr/>
          </p:nvSpPr>
          <p:spPr>
            <a:xfrm>
              <a:off x="9601327" y="1800949"/>
              <a:ext cx="1244520" cy="830997"/>
            </a:xfrm>
            <a:prstGeom prst="rect">
              <a:avLst/>
            </a:prstGeom>
            <a:noFill/>
          </p:spPr>
          <p:txBody>
            <a:bodyPr wrap="square" rtlCol="0">
              <a:spAutoFit/>
            </a:bodyPr>
            <a:lstStyle/>
            <a:p>
              <a:pPr algn="ctr"/>
              <a:r>
                <a:rPr lang="en-US" sz="2400" b="1" dirty="0"/>
                <a:t>Excel Import</a:t>
              </a:r>
            </a:p>
          </p:txBody>
        </p:sp>
      </p:grpSp>
      <p:cxnSp>
        <p:nvCxnSpPr>
          <p:cNvPr id="27" name="Straight Connector 26">
            <a:extLst>
              <a:ext uri="{FF2B5EF4-FFF2-40B4-BE49-F238E27FC236}">
                <a16:creationId xmlns:a16="http://schemas.microsoft.com/office/drawing/2014/main" id="{78E2D01F-605A-C82A-BE2F-D4C001C5F75D}"/>
              </a:ext>
            </a:extLst>
          </p:cNvPr>
          <p:cNvCxnSpPr/>
          <p:nvPr/>
        </p:nvCxnSpPr>
        <p:spPr>
          <a:xfrm>
            <a:off x="482646" y="4018819"/>
            <a:ext cx="0" cy="182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567D38-F5F2-322D-5861-AFAB88A813B4}"/>
              </a:ext>
            </a:extLst>
          </p:cNvPr>
          <p:cNvCxnSpPr/>
          <p:nvPr/>
        </p:nvCxnSpPr>
        <p:spPr>
          <a:xfrm>
            <a:off x="3421786" y="4007929"/>
            <a:ext cx="0" cy="182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6C3A27-66AF-250B-095D-17B76E24AC84}"/>
              </a:ext>
            </a:extLst>
          </p:cNvPr>
          <p:cNvCxnSpPr/>
          <p:nvPr/>
        </p:nvCxnSpPr>
        <p:spPr>
          <a:xfrm>
            <a:off x="6356146" y="4018819"/>
            <a:ext cx="0" cy="182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8E98521-8495-AB96-8334-DA7785633AE5}"/>
              </a:ext>
            </a:extLst>
          </p:cNvPr>
          <p:cNvCxnSpPr/>
          <p:nvPr/>
        </p:nvCxnSpPr>
        <p:spPr>
          <a:xfrm>
            <a:off x="9292897" y="3998232"/>
            <a:ext cx="0" cy="1828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0C2C476-FB3D-9C00-90E7-7E8956FFF5E9}"/>
              </a:ext>
            </a:extLst>
          </p:cNvPr>
          <p:cNvCxnSpPr>
            <a:stCxn id="14" idx="3"/>
            <a:endCxn id="17" idx="3"/>
          </p:cNvCxnSpPr>
          <p:nvPr/>
        </p:nvCxnSpPr>
        <p:spPr>
          <a:xfrm>
            <a:off x="2768646" y="3561619"/>
            <a:ext cx="881025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Left Brace 1">
            <a:extLst>
              <a:ext uri="{FF2B5EF4-FFF2-40B4-BE49-F238E27FC236}">
                <a16:creationId xmlns:a16="http://schemas.microsoft.com/office/drawing/2014/main" id="{3DE9DCA0-9271-4247-4AA8-925CBD55976C}"/>
              </a:ext>
            </a:extLst>
          </p:cNvPr>
          <p:cNvSpPr/>
          <p:nvPr/>
        </p:nvSpPr>
        <p:spPr>
          <a:xfrm rot="5400000">
            <a:off x="8793474" y="1610019"/>
            <a:ext cx="611731" cy="2285999"/>
          </a:xfrm>
          <a:prstGeom prst="leftBrace">
            <a:avLst/>
          </a:prstGeom>
          <a:ln w="101600">
            <a:solidFill>
              <a:srgbClr val="ED1F2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7" name="Group 36">
            <a:extLst>
              <a:ext uri="{FF2B5EF4-FFF2-40B4-BE49-F238E27FC236}">
                <a16:creationId xmlns:a16="http://schemas.microsoft.com/office/drawing/2014/main" id="{D491B4AE-7B85-996B-66B9-8368E3988387}"/>
              </a:ext>
            </a:extLst>
          </p:cNvPr>
          <p:cNvGrpSpPr/>
          <p:nvPr/>
        </p:nvGrpSpPr>
        <p:grpSpPr>
          <a:xfrm>
            <a:off x="8678388" y="1401299"/>
            <a:ext cx="863674" cy="1311373"/>
            <a:chOff x="5588484" y="4857875"/>
            <a:chExt cx="863674" cy="1311373"/>
          </a:xfrm>
        </p:grpSpPr>
        <p:pic>
          <p:nvPicPr>
            <p:cNvPr id="34" name="Picture 33" descr="Icon&#10;&#10;AI-generated content may be incorrect.">
              <a:extLst>
                <a:ext uri="{FF2B5EF4-FFF2-40B4-BE49-F238E27FC236}">
                  <a16:creationId xmlns:a16="http://schemas.microsoft.com/office/drawing/2014/main" id="{E34B3ED7-CAA9-0905-1BB1-23F55858AA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484" y="4857875"/>
              <a:ext cx="863674" cy="1311373"/>
            </a:xfrm>
            <a:prstGeom prst="rect">
              <a:avLst/>
            </a:prstGeom>
          </p:spPr>
        </p:pic>
        <p:sp>
          <p:nvSpPr>
            <p:cNvPr id="36" name="TextBox 35">
              <a:extLst>
                <a:ext uri="{FF2B5EF4-FFF2-40B4-BE49-F238E27FC236}">
                  <a16:creationId xmlns:a16="http://schemas.microsoft.com/office/drawing/2014/main" id="{72321D3B-65B5-4666-0459-B8C26033C6C0}"/>
                </a:ext>
              </a:extLst>
            </p:cNvPr>
            <p:cNvSpPr txBox="1"/>
            <p:nvPr/>
          </p:nvSpPr>
          <p:spPr>
            <a:xfrm>
              <a:off x="5735159" y="4951689"/>
              <a:ext cx="548548" cy="692497"/>
            </a:xfrm>
            <a:prstGeom prst="rect">
              <a:avLst/>
            </a:prstGeom>
            <a:noFill/>
          </p:spPr>
          <p:txBody>
            <a:bodyPr wrap="none" rtlCol="0">
              <a:spAutoFit/>
            </a:bodyPr>
            <a:lstStyle/>
            <a:p>
              <a:pPr algn="ctr"/>
              <a:r>
                <a:rPr lang="en-US" sz="1300" b="1" dirty="0"/>
                <a:t>WE</a:t>
              </a:r>
            </a:p>
            <a:p>
              <a:pPr algn="ctr"/>
              <a:r>
                <a:rPr lang="en-US" sz="1300" b="1" dirty="0"/>
                <a:t>ARE</a:t>
              </a:r>
            </a:p>
            <a:p>
              <a:pPr algn="ctr"/>
              <a:r>
                <a:rPr lang="en-US" sz="1300" b="1" dirty="0"/>
                <a:t>HERE</a:t>
              </a:r>
            </a:p>
          </p:txBody>
        </p:sp>
      </p:grpSp>
    </p:spTree>
    <p:extLst>
      <p:ext uri="{BB962C8B-B14F-4D97-AF65-F5344CB8AC3E}">
        <p14:creationId xmlns:p14="http://schemas.microsoft.com/office/powerpoint/2010/main" val="2677411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3B97B8-B365-7BA8-DA7D-B85965A0535B}"/>
              </a:ext>
            </a:extLst>
          </p:cNvPr>
          <p:cNvSpPr>
            <a:spLocks noGrp="1"/>
          </p:cNvSpPr>
          <p:nvPr>
            <p:ph type="dt" sz="half" idx="2"/>
          </p:nvPr>
        </p:nvSpPr>
        <p:spPr/>
        <p:txBody>
          <a:bodyPr/>
          <a:lstStyle/>
          <a:p>
            <a:r>
              <a:rPr lang="en-US" dirty="0"/>
              <a:t>August 2026</a:t>
            </a:r>
          </a:p>
        </p:txBody>
      </p:sp>
      <p:sp>
        <p:nvSpPr>
          <p:cNvPr id="4" name="Footer Placeholder 3">
            <a:extLst>
              <a:ext uri="{FF2B5EF4-FFF2-40B4-BE49-F238E27FC236}">
                <a16:creationId xmlns:a16="http://schemas.microsoft.com/office/drawing/2014/main" id="{D93B5661-E234-8E71-B9E6-83249B3EA376}"/>
              </a:ext>
            </a:extLst>
          </p:cNvPr>
          <p:cNvSpPr>
            <a:spLocks noGrp="1"/>
          </p:cNvSpPr>
          <p:nvPr>
            <p:ph type="ftr" sz="quarter" idx="3"/>
          </p:nvPr>
        </p:nvSpPr>
        <p:spPr/>
        <p:txBody>
          <a:bodyPr/>
          <a:lstStyle/>
          <a:p>
            <a:r>
              <a:rPr lang="en-US"/>
              <a:t>Internal NASA Use Only  </a:t>
            </a:r>
          </a:p>
        </p:txBody>
      </p:sp>
      <p:sp>
        <p:nvSpPr>
          <p:cNvPr id="5" name="Slide Number Placeholder 4">
            <a:extLst>
              <a:ext uri="{FF2B5EF4-FFF2-40B4-BE49-F238E27FC236}">
                <a16:creationId xmlns:a16="http://schemas.microsoft.com/office/drawing/2014/main" id="{8967CD65-EEF7-AA8B-08F4-FA859E908EE0}"/>
              </a:ext>
            </a:extLst>
          </p:cNvPr>
          <p:cNvSpPr>
            <a:spLocks noGrp="1"/>
          </p:cNvSpPr>
          <p:nvPr>
            <p:ph type="sldNum" sz="quarter" idx="4"/>
          </p:nvPr>
        </p:nvSpPr>
        <p:spPr/>
        <p:txBody>
          <a:bodyPr/>
          <a:lstStyle/>
          <a:p>
            <a:fld id="{E08146AE-D219-524C-9522-562B071B0D7E}" type="slidenum">
              <a:rPr lang="en-US" smtClean="0"/>
              <a:pPr/>
              <a:t>28</a:t>
            </a:fld>
            <a:endParaRPr lang="en-US"/>
          </a:p>
        </p:txBody>
      </p:sp>
      <p:sp>
        <p:nvSpPr>
          <p:cNvPr id="6" name="Title 5">
            <a:extLst>
              <a:ext uri="{FF2B5EF4-FFF2-40B4-BE49-F238E27FC236}">
                <a16:creationId xmlns:a16="http://schemas.microsoft.com/office/drawing/2014/main" id="{68EA981A-205B-9057-82C7-622E5E33F883}"/>
              </a:ext>
            </a:extLst>
          </p:cNvPr>
          <p:cNvSpPr>
            <a:spLocks noGrp="1"/>
          </p:cNvSpPr>
          <p:nvPr>
            <p:ph type="title"/>
          </p:nvPr>
        </p:nvSpPr>
        <p:spPr/>
        <p:txBody>
          <a:bodyPr/>
          <a:lstStyle/>
          <a:p>
            <a:r>
              <a:rPr lang="en-US" dirty="0"/>
              <a:t>Questions / Comments</a:t>
            </a:r>
          </a:p>
        </p:txBody>
      </p:sp>
      <p:sp>
        <p:nvSpPr>
          <p:cNvPr id="14" name="Content Placeholder 2">
            <a:extLst>
              <a:ext uri="{FF2B5EF4-FFF2-40B4-BE49-F238E27FC236}">
                <a16:creationId xmlns:a16="http://schemas.microsoft.com/office/drawing/2014/main" id="{D0977451-EC18-0944-1AE0-2840E6E85952}"/>
              </a:ext>
            </a:extLst>
          </p:cNvPr>
          <p:cNvSpPr>
            <a:spLocks noGrp="1"/>
          </p:cNvSpPr>
          <p:nvPr>
            <p:ph sz="quarter" idx="10"/>
          </p:nvPr>
        </p:nvSpPr>
        <p:spPr>
          <a:xfrm>
            <a:off x="2929977" y="1488674"/>
            <a:ext cx="6332046" cy="935528"/>
          </a:xfrm>
        </p:spPr>
        <p:txBody>
          <a:bodyPr>
            <a:normAutofit/>
          </a:bodyPr>
          <a:lstStyle/>
          <a:p>
            <a:pPr marL="0" lvl="1" indent="0" algn="ctr">
              <a:lnSpc>
                <a:spcPct val="100000"/>
              </a:lnSpc>
              <a:buNone/>
            </a:pPr>
            <a:r>
              <a:rPr lang="en-US" sz="4000" dirty="0"/>
              <a:t>Questions on Splicer</a:t>
            </a:r>
          </a:p>
        </p:txBody>
      </p:sp>
      <p:pic>
        <p:nvPicPr>
          <p:cNvPr id="15" name="Graphic 14" descr="Customer review with solid fill">
            <a:extLst>
              <a:ext uri="{FF2B5EF4-FFF2-40B4-BE49-F238E27FC236}">
                <a16:creationId xmlns:a16="http://schemas.microsoft.com/office/drawing/2014/main" id="{36EF4DAC-E5C2-EBB6-DB9C-8E5F953639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18019" y="2108929"/>
            <a:ext cx="1955962" cy="1955962"/>
          </a:xfrm>
          <a:prstGeom prst="rect">
            <a:avLst/>
          </a:prstGeom>
        </p:spPr>
      </p:pic>
      <p:sp>
        <p:nvSpPr>
          <p:cNvPr id="17" name="Content Placeholder 2">
            <a:extLst>
              <a:ext uri="{FF2B5EF4-FFF2-40B4-BE49-F238E27FC236}">
                <a16:creationId xmlns:a16="http://schemas.microsoft.com/office/drawing/2014/main" id="{EDA4DD74-73BF-FD3D-70B3-367B8F2946E3}"/>
              </a:ext>
            </a:extLst>
          </p:cNvPr>
          <p:cNvSpPr txBox="1">
            <a:spLocks/>
          </p:cNvSpPr>
          <p:nvPr/>
        </p:nvSpPr>
        <p:spPr>
          <a:xfrm>
            <a:off x="3410597" y="4685146"/>
            <a:ext cx="5370805" cy="1821502"/>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lvl="1" indent="0" algn="ctr">
              <a:buFont typeface="Arial Narrow" panose="020B0606020202030204" pitchFamily="34" charset="0"/>
              <a:buNone/>
            </a:pPr>
            <a:r>
              <a:rPr lang="en-US" sz="4000" dirty="0">
                <a:latin typeface="Arial Narrow" panose="020B0606020202030204" pitchFamily="34" charset="0"/>
              </a:rPr>
              <a:t>Contact Information:</a:t>
            </a:r>
          </a:p>
          <a:p>
            <a:pPr marL="457200" lvl="1" indent="0" algn="ctr">
              <a:buFont typeface="Arial Narrow" panose="020B0606020202030204" pitchFamily="34" charset="0"/>
              <a:buNone/>
            </a:pPr>
            <a:r>
              <a:rPr lang="en-US" dirty="0">
                <a:latin typeface="Arial Narrow" panose="020B0606020202030204" pitchFamily="34" charset="0"/>
              </a:rPr>
              <a:t>Zander_Eric@bah.com, Eric.S.Zander@nasa.gov</a:t>
            </a:r>
            <a:endParaRPr lang="en-US" sz="1800" dirty="0">
              <a:latin typeface="Arial Narrow" panose="020B0606020202030204" pitchFamily="34" charset="0"/>
            </a:endParaRPr>
          </a:p>
        </p:txBody>
      </p:sp>
    </p:spTree>
    <p:extLst>
      <p:ext uri="{BB962C8B-B14F-4D97-AF65-F5344CB8AC3E}">
        <p14:creationId xmlns:p14="http://schemas.microsoft.com/office/powerpoint/2010/main" val="1218749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171ED50-6566-C1EF-1A1C-68991EBC6149}"/>
              </a:ext>
            </a:extLst>
          </p:cNvPr>
          <p:cNvSpPr/>
          <p:nvPr/>
        </p:nvSpPr>
        <p:spPr>
          <a:xfrm>
            <a:off x="1882219" y="4411744"/>
            <a:ext cx="8427563" cy="1821502"/>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513B97B8-B365-7BA8-DA7D-B85965A0535B}"/>
              </a:ext>
            </a:extLst>
          </p:cNvPr>
          <p:cNvSpPr>
            <a:spLocks noGrp="1"/>
          </p:cNvSpPr>
          <p:nvPr>
            <p:ph type="dt" sz="half" idx="2"/>
          </p:nvPr>
        </p:nvSpPr>
        <p:spPr/>
        <p:txBody>
          <a:bodyPr/>
          <a:lstStyle/>
          <a:p>
            <a:r>
              <a:rPr lang="en-US" dirty="0"/>
              <a:t>August 2026</a:t>
            </a:r>
          </a:p>
        </p:txBody>
      </p:sp>
      <p:sp>
        <p:nvSpPr>
          <p:cNvPr id="4" name="Footer Placeholder 3">
            <a:extLst>
              <a:ext uri="{FF2B5EF4-FFF2-40B4-BE49-F238E27FC236}">
                <a16:creationId xmlns:a16="http://schemas.microsoft.com/office/drawing/2014/main" id="{D93B5661-E234-8E71-B9E6-83249B3EA376}"/>
              </a:ext>
            </a:extLst>
          </p:cNvPr>
          <p:cNvSpPr>
            <a:spLocks noGrp="1"/>
          </p:cNvSpPr>
          <p:nvPr>
            <p:ph type="ftr" sz="quarter" idx="3"/>
          </p:nvPr>
        </p:nvSpPr>
        <p:spPr/>
        <p:txBody>
          <a:bodyPr/>
          <a:lstStyle/>
          <a:p>
            <a:r>
              <a:rPr lang="en-US"/>
              <a:t>Internal NASA Use Only  </a:t>
            </a:r>
          </a:p>
        </p:txBody>
      </p:sp>
      <p:sp>
        <p:nvSpPr>
          <p:cNvPr id="5" name="Slide Number Placeholder 4">
            <a:extLst>
              <a:ext uri="{FF2B5EF4-FFF2-40B4-BE49-F238E27FC236}">
                <a16:creationId xmlns:a16="http://schemas.microsoft.com/office/drawing/2014/main" id="{8967CD65-EEF7-AA8B-08F4-FA859E908EE0}"/>
              </a:ext>
            </a:extLst>
          </p:cNvPr>
          <p:cNvSpPr>
            <a:spLocks noGrp="1"/>
          </p:cNvSpPr>
          <p:nvPr>
            <p:ph type="sldNum" sz="quarter" idx="4"/>
          </p:nvPr>
        </p:nvSpPr>
        <p:spPr/>
        <p:txBody>
          <a:bodyPr/>
          <a:lstStyle/>
          <a:p>
            <a:fld id="{E08146AE-D219-524C-9522-562B071B0D7E}" type="slidenum">
              <a:rPr lang="en-US" smtClean="0"/>
              <a:pPr/>
              <a:t>29</a:t>
            </a:fld>
            <a:endParaRPr lang="en-US"/>
          </a:p>
        </p:txBody>
      </p:sp>
      <p:sp>
        <p:nvSpPr>
          <p:cNvPr id="6" name="Title 5">
            <a:extLst>
              <a:ext uri="{FF2B5EF4-FFF2-40B4-BE49-F238E27FC236}">
                <a16:creationId xmlns:a16="http://schemas.microsoft.com/office/drawing/2014/main" id="{68EA981A-205B-9057-82C7-622E5E33F883}"/>
              </a:ext>
            </a:extLst>
          </p:cNvPr>
          <p:cNvSpPr>
            <a:spLocks noGrp="1"/>
          </p:cNvSpPr>
          <p:nvPr>
            <p:ph type="title"/>
          </p:nvPr>
        </p:nvSpPr>
        <p:spPr/>
        <p:txBody>
          <a:bodyPr lIns="91440" tIns="45720" rIns="91440" bIns="45720" anchor="ctr"/>
          <a:lstStyle/>
          <a:p>
            <a:r>
              <a:rPr lang="en-US" dirty="0">
                <a:latin typeface="Arial Narrow"/>
              </a:rPr>
              <a:t>Credits</a:t>
            </a:r>
            <a:endParaRPr lang="en-US" dirty="0"/>
          </a:p>
        </p:txBody>
      </p:sp>
      <p:sp>
        <p:nvSpPr>
          <p:cNvPr id="14" name="Content Placeholder 2">
            <a:extLst>
              <a:ext uri="{FF2B5EF4-FFF2-40B4-BE49-F238E27FC236}">
                <a16:creationId xmlns:a16="http://schemas.microsoft.com/office/drawing/2014/main" id="{D0977451-EC18-0944-1AE0-2840E6E85952}"/>
              </a:ext>
            </a:extLst>
          </p:cNvPr>
          <p:cNvSpPr>
            <a:spLocks noGrp="1"/>
          </p:cNvSpPr>
          <p:nvPr>
            <p:ph sz="quarter" idx="10"/>
          </p:nvPr>
        </p:nvSpPr>
        <p:spPr>
          <a:xfrm>
            <a:off x="2743199" y="1545231"/>
            <a:ext cx="6768445" cy="935528"/>
          </a:xfrm>
        </p:spPr>
        <p:txBody>
          <a:bodyPr lIns="91440" tIns="45720" rIns="91440" bIns="45720" anchor="t">
            <a:normAutofit/>
          </a:bodyPr>
          <a:lstStyle/>
          <a:p>
            <a:pPr marL="0" lvl="1" indent="0" algn="ctr">
              <a:lnSpc>
                <a:spcPct val="100000"/>
              </a:lnSpc>
              <a:buNone/>
            </a:pPr>
            <a:r>
              <a:rPr lang="en-US" sz="3200" b="1" dirty="0">
                <a:latin typeface="Arial Narrow"/>
              </a:rPr>
              <a:t>Special Thanks For All Their Help:</a:t>
            </a:r>
            <a:endParaRPr lang="en-US" sz="1800" b="1" dirty="0"/>
          </a:p>
        </p:txBody>
      </p:sp>
      <p:sp>
        <p:nvSpPr>
          <p:cNvPr id="2" name="Content Placeholder 2">
            <a:extLst>
              <a:ext uri="{FF2B5EF4-FFF2-40B4-BE49-F238E27FC236}">
                <a16:creationId xmlns:a16="http://schemas.microsoft.com/office/drawing/2014/main" id="{5431A642-30FF-85D4-2A27-DF13CC015408}"/>
              </a:ext>
            </a:extLst>
          </p:cNvPr>
          <p:cNvSpPr txBox="1">
            <a:spLocks/>
          </p:cNvSpPr>
          <p:nvPr/>
        </p:nvSpPr>
        <p:spPr>
          <a:xfrm>
            <a:off x="2743200" y="2217408"/>
            <a:ext cx="6768445" cy="1939813"/>
          </a:xfrm>
          <a:prstGeom prst="rect">
            <a:avLst/>
          </a:prstGeom>
        </p:spPr>
        <p:txBody>
          <a:bodyPr lIns="91440" tIns="45720" rIns="91440" bIns="45720" numCol="2"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Narrow" panose="020B0606020202030204" pitchFamily="34" charset="0"/>
              <a:buChar char="–"/>
              <a:defRPr sz="2400" kern="1200">
                <a:solidFill>
                  <a:schemeClr val="tx1"/>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buFont typeface="Arial Narrow" panose="020B0606020202030204" pitchFamily="34" charset="0"/>
              <a:buNone/>
            </a:pPr>
            <a:r>
              <a:rPr lang="en-US" sz="2800" dirty="0">
                <a:latin typeface="Arial Narrow"/>
              </a:rPr>
              <a:t>Maritza Alexander</a:t>
            </a:r>
          </a:p>
          <a:p>
            <a:pPr marL="0" lvl="1" indent="0" algn="ctr">
              <a:lnSpc>
                <a:spcPct val="100000"/>
              </a:lnSpc>
              <a:buNone/>
            </a:pPr>
            <a:r>
              <a:rPr lang="en-US" sz="2800" dirty="0">
                <a:latin typeface="Arial Narrow"/>
              </a:rPr>
              <a:t>Anna Wieger</a:t>
            </a:r>
          </a:p>
          <a:p>
            <a:pPr marL="0" lvl="1" indent="0" algn="ctr">
              <a:lnSpc>
                <a:spcPct val="100000"/>
              </a:lnSpc>
              <a:buNone/>
            </a:pPr>
            <a:r>
              <a:rPr lang="en-US" sz="2800" dirty="0">
                <a:latin typeface="Arial Narrow"/>
              </a:rPr>
              <a:t>Andrew Ochs</a:t>
            </a:r>
          </a:p>
          <a:p>
            <a:pPr marL="0" lvl="1" indent="0" algn="ctr">
              <a:lnSpc>
                <a:spcPct val="100000"/>
              </a:lnSpc>
              <a:buNone/>
            </a:pPr>
            <a:r>
              <a:rPr lang="en-US" sz="2800" dirty="0">
                <a:latin typeface="Arial Narrow"/>
              </a:rPr>
              <a:t>Ed Walsh</a:t>
            </a:r>
          </a:p>
          <a:p>
            <a:pPr marL="0" lvl="1" indent="0" algn="ctr">
              <a:lnSpc>
                <a:spcPct val="100000"/>
              </a:lnSpc>
              <a:buNone/>
            </a:pPr>
            <a:r>
              <a:rPr lang="en-US" sz="2800" dirty="0">
                <a:latin typeface="Arial Narrow"/>
              </a:rPr>
              <a:t>Brett Fennell</a:t>
            </a:r>
          </a:p>
          <a:p>
            <a:pPr marL="0" lvl="1" indent="0" algn="ctr">
              <a:lnSpc>
                <a:spcPct val="100000"/>
              </a:lnSpc>
              <a:buNone/>
            </a:pPr>
            <a:r>
              <a:rPr lang="en-US" sz="2800" dirty="0">
                <a:latin typeface="Arial Narrow"/>
              </a:rPr>
              <a:t>Jessica Clark</a:t>
            </a:r>
          </a:p>
        </p:txBody>
      </p:sp>
      <p:sp>
        <p:nvSpPr>
          <p:cNvPr id="7" name="Content Placeholder 2">
            <a:extLst>
              <a:ext uri="{FF2B5EF4-FFF2-40B4-BE49-F238E27FC236}">
                <a16:creationId xmlns:a16="http://schemas.microsoft.com/office/drawing/2014/main" id="{61B789BD-765C-78A9-59FD-52040FEF1322}"/>
              </a:ext>
            </a:extLst>
          </p:cNvPr>
          <p:cNvSpPr txBox="1">
            <a:spLocks/>
          </p:cNvSpPr>
          <p:nvPr/>
        </p:nvSpPr>
        <p:spPr>
          <a:xfrm>
            <a:off x="1882219" y="4411771"/>
            <a:ext cx="8427562" cy="1821502"/>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indent="0" algn="ctr">
              <a:buFont typeface="Arial Narrow" panose="020B0606020202030204" pitchFamily="34" charset="0"/>
              <a:buNone/>
            </a:pPr>
            <a:r>
              <a:rPr lang="en-US" sz="3200" b="1" dirty="0">
                <a:latin typeface="Arial Narrow" panose="020B0606020202030204" pitchFamily="34" charset="0"/>
              </a:rPr>
              <a:t>Contact Information:</a:t>
            </a:r>
          </a:p>
          <a:p>
            <a:pPr marL="0" lvl="1" algn="ctr">
              <a:spcBef>
                <a:spcPts val="600"/>
              </a:spcBef>
              <a:tabLst>
                <a:tab pos="3200400" algn="l"/>
              </a:tabLst>
            </a:pPr>
            <a:r>
              <a:rPr lang="en-US" sz="1800" dirty="0">
                <a:latin typeface="Arial Narrow" panose="020B0606020202030204" pitchFamily="34" charset="0"/>
              </a:rPr>
              <a:t>Hemrich_Michael@bah.com, Michael.J.Hemrich@nasa.gov</a:t>
            </a:r>
            <a:endParaRPr lang="en-US" dirty="0">
              <a:latin typeface="Arial Narrow" panose="020B0606020202030204" pitchFamily="34" charset="0"/>
            </a:endParaRPr>
          </a:p>
          <a:p>
            <a:pPr marL="0" lvl="1" indent="0" algn="ctr">
              <a:spcBef>
                <a:spcPts val="600"/>
              </a:spcBef>
              <a:buFont typeface="Arial Narrow" panose="020B0606020202030204" pitchFamily="34" charset="0"/>
              <a:buNone/>
              <a:tabLst>
                <a:tab pos="3200400" algn="l"/>
              </a:tabLst>
            </a:pPr>
            <a:r>
              <a:rPr lang="en-US" dirty="0">
                <a:latin typeface="Arial Narrow" panose="020B0606020202030204" pitchFamily="34" charset="0"/>
              </a:rPr>
              <a:t>Brady_Donovan@bah.com, Donovan.D.Brady@nasa.gov​</a:t>
            </a:r>
          </a:p>
          <a:p>
            <a:pPr marL="0" lvl="1" indent="0" algn="ctr">
              <a:spcBef>
                <a:spcPts val="600"/>
              </a:spcBef>
              <a:buFont typeface="Arial Narrow" panose="020B0606020202030204" pitchFamily="34" charset="0"/>
              <a:buNone/>
              <a:tabLst>
                <a:tab pos="3200400" algn="l"/>
              </a:tabLst>
            </a:pPr>
            <a:r>
              <a:rPr lang="en-US" dirty="0">
                <a:latin typeface="Arial Narrow" panose="020B0606020202030204" pitchFamily="34" charset="0"/>
              </a:rPr>
              <a:t>Zander_Eric@bah.com, Eric.S.Zander@nasa.gov</a:t>
            </a:r>
            <a:endParaRPr lang="en-US" sz="1800" dirty="0">
              <a:latin typeface="Arial Narrow" panose="020B0606020202030204" pitchFamily="34" charset="0"/>
            </a:endParaRPr>
          </a:p>
        </p:txBody>
      </p:sp>
    </p:spTree>
    <p:extLst>
      <p:ext uri="{BB962C8B-B14F-4D97-AF65-F5344CB8AC3E}">
        <p14:creationId xmlns:p14="http://schemas.microsoft.com/office/powerpoint/2010/main" val="296985431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C79FCD-B7D8-48CC-92CA-37AA5A00A8B1}">
  <ds:schemaRefs>
    <ds:schemaRef ds:uri="http://schemas.microsoft.com/office/2006/metadata/properties"/>
    <ds:schemaRef ds:uri="http://schemas.microsoft.com/office/2006/documentManagement/types"/>
    <ds:schemaRef ds:uri="http://purl.org/dc/dcmitype/"/>
    <ds:schemaRef ds:uri="http://purl.org/dc/terms/"/>
    <ds:schemaRef ds:uri="99323640-464d-4eba-9727-285e21e5812a"/>
    <ds:schemaRef ds:uri="http://purl.org/dc/elements/1.1/"/>
    <ds:schemaRef ds:uri="http://schemas.microsoft.com/office/infopath/2007/PartnerControls"/>
    <ds:schemaRef ds:uri="http://schemas.openxmlformats.org/package/2006/metadata/core-properties"/>
    <ds:schemaRef ds:uri="76a28bee-efdd-4c4a-935c-4265508e190b"/>
    <ds:schemaRef ds:uri="http://www.w3.org/XML/1998/namespace"/>
  </ds:schemaRefs>
</ds:datastoreItem>
</file>

<file path=customXml/itemProps2.xml><?xml version="1.0" encoding="utf-8"?>
<ds:datastoreItem xmlns:ds="http://schemas.openxmlformats.org/officeDocument/2006/customXml" ds:itemID="{70D0A590-4C4B-4228-A047-74729E0E0038}"/>
</file>

<file path=customXml/itemProps3.xml><?xml version="1.0" encoding="utf-8"?>
<ds:datastoreItem xmlns:ds="http://schemas.openxmlformats.org/officeDocument/2006/customXml" ds:itemID="{44B25839-61CD-4D2F-8E2B-B5D3C154E519}">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16578</TotalTime>
  <Words>2053</Words>
  <Application>Microsoft Office PowerPoint</Application>
  <PresentationFormat>Widescreen</PresentationFormat>
  <Paragraphs>331</Paragraphs>
  <Slides>29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arial</vt:lpstr>
      <vt:lpstr>Arial Black</vt:lpstr>
      <vt:lpstr>Arial Narrow</vt:lpstr>
      <vt:lpstr>Calibri</vt:lpstr>
      <vt:lpstr>Calibri Light</vt:lpstr>
      <vt:lpstr>Helvetica</vt:lpstr>
      <vt:lpstr>1_Office Theme</vt:lpstr>
      <vt:lpstr>7_Custom Design</vt:lpstr>
      <vt:lpstr>PowerPoint Presentation</vt:lpstr>
      <vt:lpstr>Agenda</vt:lpstr>
      <vt:lpstr>Introduction</vt:lpstr>
      <vt:lpstr>SRA Process Map</vt:lpstr>
      <vt:lpstr>The Challenge</vt:lpstr>
      <vt:lpstr>Experiment: SRA In Ten Days</vt:lpstr>
      <vt:lpstr>Results &amp; Observations: SRA In Ten Days</vt:lpstr>
      <vt:lpstr>Future Efforts</vt:lpstr>
      <vt:lpstr>Questions / Comments</vt:lpstr>
      <vt:lpstr>PowerPoint Presentation</vt:lpstr>
      <vt:lpstr>Agenda</vt:lpstr>
      <vt:lpstr>What is Thresher?</vt:lpstr>
      <vt:lpstr>How Does Thresher Help?</vt:lpstr>
      <vt:lpstr>How Do You Use Thresher? (1 of 2)</vt:lpstr>
      <vt:lpstr>How Do You Use Thresher? (2 of 2)</vt:lpstr>
      <vt:lpstr>Thresher User Interface – Critical Path</vt:lpstr>
      <vt:lpstr>Thresher User Interface – Field Filter</vt:lpstr>
      <vt:lpstr>Questions / Comments</vt:lpstr>
      <vt:lpstr>PowerPoint Presentation</vt:lpstr>
      <vt:lpstr>Agenda</vt:lpstr>
      <vt:lpstr>What is Splicer?</vt:lpstr>
      <vt:lpstr>Benefits of Splicer</vt:lpstr>
      <vt:lpstr>Splicer Use Cases</vt:lpstr>
      <vt:lpstr>How Does Splicer Work?</vt:lpstr>
      <vt:lpstr>Splicer Data Integration Example</vt:lpstr>
      <vt:lpstr>Splicer User Interface</vt:lpstr>
      <vt:lpstr>Splicer Development Roadmap</vt:lpstr>
      <vt:lpstr>Questions / Comments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Artemis Scheduling Team 2026 C&amp;SS Presentation</dc:title>
  <dc:creator>eric.s.zander@nasa.gov</dc:creator>
  <cp:lastModifiedBy>Hunt, Charles D. (HQ-IN000)</cp:lastModifiedBy>
  <cp:revision>4</cp:revision>
  <cp:lastPrinted>2023-11-29T16:26:14Z</cp:lastPrinted>
  <dcterms:created xsi:type="dcterms:W3CDTF">2022-03-30T13:36:04Z</dcterms:created>
  <dcterms:modified xsi:type="dcterms:W3CDTF">2026-08-19T17:11:11Z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ies>
</file>