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60" r:id="rId5"/>
    <p:sldMasterId id="2147483672" r:id="rId6"/>
    <p:sldMasterId id="2147483684" r:id="rId7"/>
  </p:sldMasterIdLst>
  <p:notesMasterIdLst>
    <p:notesMasterId r:id="rId45"/>
  </p:notesMasterIdLst>
  <p:handoutMasterIdLst>
    <p:handoutMasterId r:id="rId46"/>
  </p:handoutMasterIdLst>
  <p:sldIdLst>
    <p:sldId id="263" r:id="rId8"/>
    <p:sldId id="389" r:id="rId9"/>
    <p:sldId id="262" r:id="rId10"/>
    <p:sldId id="264" r:id="rId11"/>
    <p:sldId id="274" r:id="rId12"/>
    <p:sldId id="630" r:id="rId13"/>
    <p:sldId id="316" r:id="rId14"/>
    <p:sldId id="442" r:id="rId15"/>
    <p:sldId id="265" r:id="rId16"/>
    <p:sldId id="629" r:id="rId17"/>
    <p:sldId id="277" r:id="rId18"/>
    <p:sldId id="266" r:id="rId19"/>
    <p:sldId id="271" r:id="rId20"/>
    <p:sldId id="270" r:id="rId21"/>
    <p:sldId id="273" r:id="rId22"/>
    <p:sldId id="269" r:id="rId23"/>
    <p:sldId id="272" r:id="rId24"/>
    <p:sldId id="268" r:id="rId25"/>
    <p:sldId id="279" r:id="rId26"/>
    <p:sldId id="278" r:id="rId27"/>
    <p:sldId id="267" r:id="rId28"/>
    <p:sldId id="632" r:id="rId29"/>
    <p:sldId id="626" r:id="rId30"/>
    <p:sldId id="501" r:id="rId31"/>
    <p:sldId id="631" r:id="rId32"/>
    <p:sldId id="275" r:id="rId33"/>
    <p:sldId id="628" r:id="rId34"/>
    <p:sldId id="282" r:id="rId35"/>
    <p:sldId id="416" r:id="rId36"/>
    <p:sldId id="627" r:id="rId37"/>
    <p:sldId id="633" r:id="rId38"/>
    <p:sldId id="634" r:id="rId39"/>
    <p:sldId id="635" r:id="rId40"/>
    <p:sldId id="636" r:id="rId41"/>
    <p:sldId id="637" r:id="rId42"/>
    <p:sldId id="638" r:id="rId43"/>
    <p:sldId id="639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BF56144-8E64-5EA7-C932-812D6E974A1C}" name="Matheson, Zachary" initials="ZM" userId="S::zachary.matheson@nnsa.doe.gov::159c34bb-3ce1-4444-9c14-8ece16148612" providerId="AD"/>
  <p188:author id="{2D98134A-B8C6-862C-C51E-D5AE0F72F5C2}" name="Lapoff, Maura (CONTR)" initials="ML" userId="S::maura.lapoff@nnsa.doe.gov::25249351-6f68-45b7-9560-b39d1235bbd8" providerId="AD"/>
  <p188:author id="{3E53165F-7E2D-6BEB-5326-F7B75106ACC2}" name="Deeney, Payton (CONTR)" initials="PD" userId="S::payton.deeney@nnsa.doe.gov::44ae866e-5032-442c-b708-7f80602fdb87" providerId="AD"/>
  <p188:author id="{CC245567-1FA4-AC2D-365C-B8FFA3C40E86}" name="Hartley-sanguinett, Logan (CONTR)" initials="LH" userId="S::logan.hartley-sanguinett@nnsa.doe.gov::8fc9c00c-2376-4f16-b47e-faa9ae73913d" providerId="AD"/>
  <p188:author id="{59EE809C-4049-648D-AD02-B5643FB187CB}" name="Basude, Vikram (CONTR)" initials="VB" userId="S::vikram.basude@nnsa.doe.gov::cdc12f7b-261c-4a0b-af46-fd6c043b16e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1E42"/>
    <a:srgbClr val="C50E3D"/>
    <a:srgbClr val="081F3F"/>
    <a:srgbClr val="ED1846"/>
    <a:srgbClr val="252849"/>
    <a:srgbClr val="081E40"/>
    <a:srgbClr val="002164"/>
    <a:srgbClr val="004E7F"/>
    <a:srgbClr val="C32E4C"/>
    <a:srgbClr val="DB0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A52A99-0E4F-4646-B891-032075BF3956}" v="32" dt="2026-08-19T18:20:31.6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630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notesMaster" Target="notesMasters/notesMaster1.xml"/><Relationship Id="rId53" Type="http://schemas.microsoft.com/office/2018/10/relationships/authors" Target="author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viewProps" Target="viewProps.xml"/><Relationship Id="rId8" Type="http://schemas.openxmlformats.org/officeDocument/2006/relationships/slide" Target="slides/slide1.xml"/><Relationship Id="rId51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sude, Vikram (CONTR)" userId="cdc12f7b-261c-4a0b-af46-fd6c043b16ee" providerId="ADAL" clId="{47E1BCFD-488E-4866-B09A-EC63B4BB190C}"/>
    <pc:docChg chg="delSld modSld">
      <pc:chgData name="Basude, Vikram (CONTR)" userId="cdc12f7b-261c-4a0b-af46-fd6c043b16ee" providerId="ADAL" clId="{47E1BCFD-488E-4866-B09A-EC63B4BB190C}" dt="2026-08-17T00:38:35.456" v="37" actId="47"/>
      <pc:docMkLst>
        <pc:docMk/>
      </pc:docMkLst>
      <pc:sldChg chg="modSp mod">
        <pc:chgData name="Basude, Vikram (CONTR)" userId="cdc12f7b-261c-4a0b-af46-fd6c043b16ee" providerId="ADAL" clId="{47E1BCFD-488E-4866-B09A-EC63B4BB190C}" dt="2026-08-17T00:38:21.140" v="36" actId="1076"/>
        <pc:sldMkLst>
          <pc:docMk/>
          <pc:sldMk cId="2808548901" sldId="389"/>
        </pc:sldMkLst>
        <pc:grpChg chg="mod">
          <ac:chgData name="Basude, Vikram (CONTR)" userId="cdc12f7b-261c-4a0b-af46-fd6c043b16ee" providerId="ADAL" clId="{47E1BCFD-488E-4866-B09A-EC63B4BB190C}" dt="2026-08-17T00:38:21.140" v="36" actId="1076"/>
          <ac:grpSpMkLst>
            <pc:docMk/>
            <pc:sldMk cId="2808548901" sldId="389"/>
            <ac:grpSpMk id="30" creationId="{588CF310-A36F-4FF8-10E9-C3A85A558911}"/>
          </ac:grpSpMkLst>
        </pc:grpChg>
      </pc:sldChg>
    </pc:docChg>
  </pc:docChgLst>
  <pc:docChgLst>
    <pc:chgData name="Matheson, Zachary" userId="159c34bb-3ce1-4444-9c14-8ece16148612" providerId="ADAL" clId="{FEBBBCBA-BF26-4C1D-A407-72167DB7303F}"/>
    <pc:docChg chg="undo custSel addSld modSld">
      <pc:chgData name="Matheson, Zachary" userId="159c34bb-3ce1-4444-9c14-8ece16148612" providerId="ADAL" clId="{FEBBBCBA-BF26-4C1D-A407-72167DB7303F}" dt="2026-08-19T18:21:26.148" v="1316" actId="20577"/>
      <pc:docMkLst>
        <pc:docMk/>
      </pc:docMkLst>
      <pc:sldChg chg="modSp mod">
        <pc:chgData name="Matheson, Zachary" userId="159c34bb-3ce1-4444-9c14-8ece16148612" providerId="ADAL" clId="{FEBBBCBA-BF26-4C1D-A407-72167DB7303F}" dt="2026-08-19T18:04:34.642" v="943" actId="20577"/>
        <pc:sldMkLst>
          <pc:docMk/>
          <pc:sldMk cId="3592052596" sldId="268"/>
        </pc:sldMkLst>
        <pc:spChg chg="mod">
          <ac:chgData name="Matheson, Zachary" userId="159c34bb-3ce1-4444-9c14-8ece16148612" providerId="ADAL" clId="{FEBBBCBA-BF26-4C1D-A407-72167DB7303F}" dt="2026-08-19T18:04:34.642" v="943" actId="20577"/>
          <ac:spMkLst>
            <pc:docMk/>
            <pc:sldMk cId="3592052596" sldId="268"/>
            <ac:spMk id="5" creationId="{EC064470-5982-92A0-D3DC-721F8F777A39}"/>
          </ac:spMkLst>
        </pc:spChg>
      </pc:sldChg>
      <pc:sldChg chg="modSp mod">
        <pc:chgData name="Matheson, Zachary" userId="159c34bb-3ce1-4444-9c14-8ece16148612" providerId="ADAL" clId="{FEBBBCBA-BF26-4C1D-A407-72167DB7303F}" dt="2026-08-19T18:01:46.102" v="909" actId="6549"/>
        <pc:sldMkLst>
          <pc:docMk/>
          <pc:sldMk cId="2710066139" sldId="269"/>
        </pc:sldMkLst>
        <pc:spChg chg="mod">
          <ac:chgData name="Matheson, Zachary" userId="159c34bb-3ce1-4444-9c14-8ece16148612" providerId="ADAL" clId="{FEBBBCBA-BF26-4C1D-A407-72167DB7303F}" dt="2026-08-19T18:01:46.102" v="909" actId="6549"/>
          <ac:spMkLst>
            <pc:docMk/>
            <pc:sldMk cId="2710066139" sldId="269"/>
            <ac:spMk id="7" creationId="{81789021-5E73-160B-3FCA-C18F20BA9D98}"/>
          </ac:spMkLst>
        </pc:spChg>
      </pc:sldChg>
      <pc:sldChg chg="modSp mod">
        <pc:chgData name="Matheson, Zachary" userId="159c34bb-3ce1-4444-9c14-8ece16148612" providerId="ADAL" clId="{FEBBBCBA-BF26-4C1D-A407-72167DB7303F}" dt="2026-08-19T17:50:23.678" v="782" actId="20577"/>
        <pc:sldMkLst>
          <pc:docMk/>
          <pc:sldMk cId="2205300644" sldId="270"/>
        </pc:sldMkLst>
        <pc:spChg chg="mod">
          <ac:chgData name="Matheson, Zachary" userId="159c34bb-3ce1-4444-9c14-8ece16148612" providerId="ADAL" clId="{FEBBBCBA-BF26-4C1D-A407-72167DB7303F}" dt="2026-08-19T17:50:23.678" v="782" actId="20577"/>
          <ac:spMkLst>
            <pc:docMk/>
            <pc:sldMk cId="2205300644" sldId="270"/>
            <ac:spMk id="3" creationId="{09BEFB7D-BAD4-A0F2-6703-4F5E56649913}"/>
          </ac:spMkLst>
        </pc:spChg>
      </pc:sldChg>
      <pc:sldChg chg="modSp mod">
        <pc:chgData name="Matheson, Zachary" userId="159c34bb-3ce1-4444-9c14-8ece16148612" providerId="ADAL" clId="{FEBBBCBA-BF26-4C1D-A407-72167DB7303F}" dt="2026-08-19T18:20:29.173" v="1293" actId="27636"/>
        <pc:sldMkLst>
          <pc:docMk/>
          <pc:sldMk cId="3835452916" sldId="273"/>
        </pc:sldMkLst>
        <pc:spChg chg="mod">
          <ac:chgData name="Matheson, Zachary" userId="159c34bb-3ce1-4444-9c14-8ece16148612" providerId="ADAL" clId="{FEBBBCBA-BF26-4C1D-A407-72167DB7303F}" dt="2026-08-19T18:20:29.173" v="1293" actId="27636"/>
          <ac:spMkLst>
            <pc:docMk/>
            <pc:sldMk cId="3835452916" sldId="273"/>
            <ac:spMk id="7" creationId="{2EB9730D-3476-6ED6-7FA2-D8C35F2F531B}"/>
          </ac:spMkLst>
        </pc:spChg>
      </pc:sldChg>
      <pc:sldChg chg="modSp mod">
        <pc:chgData name="Matheson, Zachary" userId="159c34bb-3ce1-4444-9c14-8ece16148612" providerId="ADAL" clId="{FEBBBCBA-BF26-4C1D-A407-72167DB7303F}" dt="2026-08-19T18:21:26.148" v="1316" actId="20577"/>
        <pc:sldMkLst>
          <pc:docMk/>
          <pc:sldMk cId="2437541099" sldId="279"/>
        </pc:sldMkLst>
        <pc:spChg chg="mod">
          <ac:chgData name="Matheson, Zachary" userId="159c34bb-3ce1-4444-9c14-8ece16148612" providerId="ADAL" clId="{FEBBBCBA-BF26-4C1D-A407-72167DB7303F}" dt="2026-08-19T18:21:26.148" v="1316" actId="20577"/>
          <ac:spMkLst>
            <pc:docMk/>
            <pc:sldMk cId="2437541099" sldId="279"/>
            <ac:spMk id="7" creationId="{62EAA819-728B-56A5-6A7E-E8483E9E47E3}"/>
          </ac:spMkLst>
        </pc:spChg>
      </pc:sldChg>
      <pc:sldChg chg="modSp add mod">
        <pc:chgData name="Matheson, Zachary" userId="159c34bb-3ce1-4444-9c14-8ece16148612" providerId="ADAL" clId="{FEBBBCBA-BF26-4C1D-A407-72167DB7303F}" dt="2026-08-19T14:54:21.843" v="64" actId="20577"/>
        <pc:sldMkLst>
          <pc:docMk/>
          <pc:sldMk cId="1976123501" sldId="633"/>
        </pc:sldMkLst>
        <pc:spChg chg="mod">
          <ac:chgData name="Matheson, Zachary" userId="159c34bb-3ce1-4444-9c14-8ece16148612" providerId="ADAL" clId="{FEBBBCBA-BF26-4C1D-A407-72167DB7303F}" dt="2026-08-19T14:54:10.851" v="31" actId="20577"/>
          <ac:spMkLst>
            <pc:docMk/>
            <pc:sldMk cId="1976123501" sldId="633"/>
            <ac:spMk id="2" creationId="{C1D1D3E2-F7AC-922E-D415-4EE992D2988C}"/>
          </ac:spMkLst>
        </pc:spChg>
        <pc:spChg chg="mod">
          <ac:chgData name="Matheson, Zachary" userId="159c34bb-3ce1-4444-9c14-8ece16148612" providerId="ADAL" clId="{FEBBBCBA-BF26-4C1D-A407-72167DB7303F}" dt="2026-08-19T14:54:21.843" v="64" actId="20577"/>
          <ac:spMkLst>
            <pc:docMk/>
            <pc:sldMk cId="1976123501" sldId="633"/>
            <ac:spMk id="3" creationId="{DD2E31DF-C1C1-62EB-7F76-083449703E16}"/>
          </ac:spMkLst>
        </pc:spChg>
      </pc:sldChg>
      <pc:sldChg chg="addSp delSp modSp add mod">
        <pc:chgData name="Matheson, Zachary" userId="159c34bb-3ce1-4444-9c14-8ece16148612" providerId="ADAL" clId="{FEBBBCBA-BF26-4C1D-A407-72167DB7303F}" dt="2026-08-19T18:19:49.580" v="1262" actId="1037"/>
        <pc:sldMkLst>
          <pc:docMk/>
          <pc:sldMk cId="2645003215" sldId="634"/>
        </pc:sldMkLst>
        <pc:spChg chg="mod">
          <ac:chgData name="Matheson, Zachary" userId="159c34bb-3ce1-4444-9c14-8ece16148612" providerId="ADAL" clId="{FEBBBCBA-BF26-4C1D-A407-72167DB7303F}" dt="2026-08-19T18:19:12.299" v="1246" actId="2711"/>
          <ac:spMkLst>
            <pc:docMk/>
            <pc:sldMk cId="2645003215" sldId="634"/>
            <ac:spMk id="3" creationId="{DA67BF0D-6CED-D894-341D-4AF3668C5BCA}"/>
          </ac:spMkLst>
        </pc:spChg>
        <pc:spChg chg="mod">
          <ac:chgData name="Matheson, Zachary" userId="159c34bb-3ce1-4444-9c14-8ece16148612" providerId="ADAL" clId="{FEBBBCBA-BF26-4C1D-A407-72167DB7303F}" dt="2026-08-19T18:19:49.580" v="1262" actId="1037"/>
          <ac:spMkLst>
            <pc:docMk/>
            <pc:sldMk cId="2645003215" sldId="634"/>
            <ac:spMk id="7" creationId="{4661D26B-B9D2-408D-4848-C8CC1E0AFD70}"/>
          </ac:spMkLst>
        </pc:spChg>
        <pc:spChg chg="add del mod">
          <ac:chgData name="Matheson, Zachary" userId="159c34bb-3ce1-4444-9c14-8ece16148612" providerId="ADAL" clId="{FEBBBCBA-BF26-4C1D-A407-72167DB7303F}" dt="2026-08-19T14:55:24.577" v="68"/>
          <ac:spMkLst>
            <pc:docMk/>
            <pc:sldMk cId="2645003215" sldId="634"/>
            <ac:spMk id="9" creationId="{130216B2-C6A8-5F2E-0B5D-85DD97DE0F5E}"/>
          </ac:spMkLst>
        </pc:spChg>
        <pc:graphicFrameChg chg="add mod">
          <ac:chgData name="Matheson, Zachary" userId="159c34bb-3ce1-4444-9c14-8ece16148612" providerId="ADAL" clId="{FEBBBCBA-BF26-4C1D-A407-72167DB7303F}" dt="2026-08-19T14:55:28.911" v="79" actId="1035"/>
          <ac:graphicFrameMkLst>
            <pc:docMk/>
            <pc:sldMk cId="2645003215" sldId="634"/>
            <ac:graphicFrameMk id="10" creationId="{06036FF8-F4B9-429F-BE75-340D453A2268}"/>
          </ac:graphicFrameMkLst>
        </pc:graphicFrameChg>
        <pc:graphicFrameChg chg="del">
          <ac:chgData name="Matheson, Zachary" userId="159c34bb-3ce1-4444-9c14-8ece16148612" providerId="ADAL" clId="{FEBBBCBA-BF26-4C1D-A407-72167DB7303F}" dt="2026-08-19T14:55:23.033" v="66" actId="478"/>
          <ac:graphicFrameMkLst>
            <pc:docMk/>
            <pc:sldMk cId="2645003215" sldId="634"/>
            <ac:graphicFrameMk id="14" creationId="{8B4CC0C8-06D4-0353-EA48-F3D6DE28FBF0}"/>
          </ac:graphicFrameMkLst>
        </pc:graphicFrameChg>
      </pc:sldChg>
      <pc:sldChg chg="addSp delSp modSp add mod">
        <pc:chgData name="Matheson, Zachary" userId="159c34bb-3ce1-4444-9c14-8ece16148612" providerId="ADAL" clId="{FEBBBCBA-BF26-4C1D-A407-72167DB7303F}" dt="2026-08-19T18:20:13.940" v="1291" actId="20577"/>
        <pc:sldMkLst>
          <pc:docMk/>
          <pc:sldMk cId="150214093" sldId="635"/>
        </pc:sldMkLst>
        <pc:spChg chg="mod">
          <ac:chgData name="Matheson, Zachary" userId="159c34bb-3ce1-4444-9c14-8ece16148612" providerId="ADAL" clId="{FEBBBCBA-BF26-4C1D-A407-72167DB7303F}" dt="2026-08-19T18:20:13.940" v="1291" actId="20577"/>
          <ac:spMkLst>
            <pc:docMk/>
            <pc:sldMk cId="150214093" sldId="635"/>
            <ac:spMk id="3" creationId="{A48EDFED-89F0-B0EF-D711-D5A41390A5F9}"/>
          </ac:spMkLst>
        </pc:spChg>
        <pc:spChg chg="add del mod">
          <ac:chgData name="Matheson, Zachary" userId="159c34bb-3ce1-4444-9c14-8ece16148612" providerId="ADAL" clId="{FEBBBCBA-BF26-4C1D-A407-72167DB7303F}" dt="2026-08-19T14:56:06.495" v="85"/>
          <ac:spMkLst>
            <pc:docMk/>
            <pc:sldMk cId="150214093" sldId="635"/>
            <ac:spMk id="9" creationId="{3DC5476D-DA03-08C2-1C40-0D79A3F7FCCB}"/>
          </ac:spMkLst>
        </pc:spChg>
        <pc:graphicFrameChg chg="add mod">
          <ac:chgData name="Matheson, Zachary" userId="159c34bb-3ce1-4444-9c14-8ece16148612" providerId="ADAL" clId="{FEBBBCBA-BF26-4C1D-A407-72167DB7303F}" dt="2026-08-19T14:56:05.235" v="83"/>
          <ac:graphicFrameMkLst>
            <pc:docMk/>
            <pc:sldMk cId="150214093" sldId="635"/>
            <ac:graphicFrameMk id="10" creationId="{06036FF8-F4B9-429F-BE75-340D453A2268}"/>
          </ac:graphicFrameMkLst>
        </pc:graphicFrameChg>
        <pc:graphicFrameChg chg="add mod">
          <ac:chgData name="Matheson, Zachary" userId="159c34bb-3ce1-4444-9c14-8ece16148612" providerId="ADAL" clId="{FEBBBCBA-BF26-4C1D-A407-72167DB7303F}" dt="2026-08-19T14:56:12.422" v="102" actId="1035"/>
          <ac:graphicFrameMkLst>
            <pc:docMk/>
            <pc:sldMk cId="150214093" sldId="635"/>
            <ac:graphicFrameMk id="11" creationId="{06036FF8-F4B9-429F-BE75-340D453A2268}"/>
          </ac:graphicFrameMkLst>
        </pc:graphicFrameChg>
        <pc:graphicFrameChg chg="del">
          <ac:chgData name="Matheson, Zachary" userId="159c34bb-3ce1-4444-9c14-8ece16148612" providerId="ADAL" clId="{FEBBBCBA-BF26-4C1D-A407-72167DB7303F}" dt="2026-08-19T14:56:02.993" v="80" actId="478"/>
          <ac:graphicFrameMkLst>
            <pc:docMk/>
            <pc:sldMk cId="150214093" sldId="635"/>
            <ac:graphicFrameMk id="14" creationId="{E1746869-AB63-EFE0-753E-74E2D47DA51B}"/>
          </ac:graphicFrameMkLst>
        </pc:graphicFrameChg>
      </pc:sldChg>
      <pc:sldChg chg="addSp delSp modSp add mod setBg">
        <pc:chgData name="Matheson, Zachary" userId="159c34bb-3ce1-4444-9c14-8ece16148612" providerId="ADAL" clId="{FEBBBCBA-BF26-4C1D-A407-72167DB7303F}" dt="2026-08-19T18:20:31.678" v="1295" actId="27636"/>
        <pc:sldMkLst>
          <pc:docMk/>
          <pc:sldMk cId="126987685" sldId="636"/>
        </pc:sldMkLst>
        <pc:spChg chg="mod">
          <ac:chgData name="Matheson, Zachary" userId="159c34bb-3ce1-4444-9c14-8ece16148612" providerId="ADAL" clId="{FEBBBCBA-BF26-4C1D-A407-72167DB7303F}" dt="2026-08-19T18:20:31.678" v="1295" actId="27636"/>
          <ac:spMkLst>
            <pc:docMk/>
            <pc:sldMk cId="126987685" sldId="636"/>
            <ac:spMk id="7" creationId="{5BA398E8-1EAA-E6A3-E386-EB40EDC6CBF1}"/>
          </ac:spMkLst>
        </pc:spChg>
        <pc:spChg chg="mod">
          <ac:chgData name="Matheson, Zachary" userId="159c34bb-3ce1-4444-9c14-8ece16148612" providerId="ADAL" clId="{FEBBBCBA-BF26-4C1D-A407-72167DB7303F}" dt="2026-08-19T14:57:40.370" v="219" actId="1037"/>
          <ac:spMkLst>
            <pc:docMk/>
            <pc:sldMk cId="126987685" sldId="636"/>
            <ac:spMk id="8" creationId="{A68DB8E7-A816-01BF-392F-ED2756F18893}"/>
          </ac:spMkLst>
        </pc:spChg>
        <pc:spChg chg="add del mod">
          <ac:chgData name="Matheson, Zachary" userId="159c34bb-3ce1-4444-9c14-8ece16148612" providerId="ADAL" clId="{FEBBBCBA-BF26-4C1D-A407-72167DB7303F}" dt="2026-08-19T14:57:26.238" v="172"/>
          <ac:spMkLst>
            <pc:docMk/>
            <pc:sldMk cId="126987685" sldId="636"/>
            <ac:spMk id="9" creationId="{78C94BBC-B60C-E8D9-2998-58469DDBE24A}"/>
          </ac:spMkLst>
        </pc:spChg>
        <pc:graphicFrameChg chg="add mod">
          <ac:chgData name="Matheson, Zachary" userId="159c34bb-3ce1-4444-9c14-8ece16148612" providerId="ADAL" clId="{FEBBBCBA-BF26-4C1D-A407-72167DB7303F}" dt="2026-08-19T14:57:30.740" v="188" actId="1035"/>
          <ac:graphicFrameMkLst>
            <pc:docMk/>
            <pc:sldMk cId="126987685" sldId="636"/>
            <ac:graphicFrameMk id="10" creationId="{957FE671-E91E-4687-9CAC-FB6E2C7F7D43}"/>
          </ac:graphicFrameMkLst>
        </pc:graphicFrameChg>
        <pc:graphicFrameChg chg="del">
          <ac:chgData name="Matheson, Zachary" userId="159c34bb-3ce1-4444-9c14-8ece16148612" providerId="ADAL" clId="{FEBBBCBA-BF26-4C1D-A407-72167DB7303F}" dt="2026-08-19T14:57:24.529" v="170" actId="478"/>
          <ac:graphicFrameMkLst>
            <pc:docMk/>
            <pc:sldMk cId="126987685" sldId="636"/>
            <ac:graphicFrameMk id="12" creationId="{6E41AF5B-29C1-D1BF-11BC-285395DF3B38}"/>
          </ac:graphicFrameMkLst>
        </pc:graphicFrameChg>
      </pc:sldChg>
      <pc:sldChg chg="addSp delSp modSp add mod">
        <pc:chgData name="Matheson, Zachary" userId="159c34bb-3ce1-4444-9c14-8ece16148612" providerId="ADAL" clId="{FEBBBCBA-BF26-4C1D-A407-72167DB7303F}" dt="2026-08-19T18:02:31.160" v="931" actId="113"/>
        <pc:sldMkLst>
          <pc:docMk/>
          <pc:sldMk cId="4086215143" sldId="637"/>
        </pc:sldMkLst>
        <pc:spChg chg="mod">
          <ac:chgData name="Matheson, Zachary" userId="159c34bb-3ce1-4444-9c14-8ece16148612" providerId="ADAL" clId="{FEBBBCBA-BF26-4C1D-A407-72167DB7303F}" dt="2026-08-19T18:02:31.160" v="931" actId="113"/>
          <ac:spMkLst>
            <pc:docMk/>
            <pc:sldMk cId="4086215143" sldId="637"/>
            <ac:spMk id="7" creationId="{C7027300-EE54-0B57-6D2F-F2C9651CB4A1}"/>
          </ac:spMkLst>
        </pc:spChg>
        <pc:spChg chg="mod">
          <ac:chgData name="Matheson, Zachary" userId="159c34bb-3ce1-4444-9c14-8ece16148612" providerId="ADAL" clId="{FEBBBCBA-BF26-4C1D-A407-72167DB7303F}" dt="2026-08-19T14:57:05.298" v="169" actId="1038"/>
          <ac:spMkLst>
            <pc:docMk/>
            <pc:sldMk cId="4086215143" sldId="637"/>
            <ac:spMk id="8" creationId="{88C9B2D2-5C8F-FC34-4C4A-DF1587E4C22F}"/>
          </ac:spMkLst>
        </pc:spChg>
        <pc:spChg chg="add del mod">
          <ac:chgData name="Matheson, Zachary" userId="159c34bb-3ce1-4444-9c14-8ece16148612" providerId="ADAL" clId="{FEBBBCBA-BF26-4C1D-A407-72167DB7303F}" dt="2026-08-19T14:56:47.893" v="105"/>
          <ac:spMkLst>
            <pc:docMk/>
            <pc:sldMk cId="4086215143" sldId="637"/>
            <ac:spMk id="10" creationId="{EA6A935B-DD08-9039-59C5-25A670D7A396}"/>
          </ac:spMkLst>
        </pc:spChg>
        <pc:graphicFrameChg chg="del">
          <ac:chgData name="Matheson, Zachary" userId="159c34bb-3ce1-4444-9c14-8ece16148612" providerId="ADAL" clId="{FEBBBCBA-BF26-4C1D-A407-72167DB7303F}" dt="2026-08-19T14:56:42.993" v="103" actId="478"/>
          <ac:graphicFrameMkLst>
            <pc:docMk/>
            <pc:sldMk cId="4086215143" sldId="637"/>
            <ac:graphicFrameMk id="9" creationId="{C61DE182-C6EB-B2B3-163E-874543322FBF}"/>
          </ac:graphicFrameMkLst>
        </pc:graphicFrameChg>
        <pc:graphicFrameChg chg="add mod">
          <ac:chgData name="Matheson, Zachary" userId="159c34bb-3ce1-4444-9c14-8ece16148612" providerId="ADAL" clId="{FEBBBCBA-BF26-4C1D-A407-72167DB7303F}" dt="2026-08-19T14:56:55.325" v="143" actId="1036"/>
          <ac:graphicFrameMkLst>
            <pc:docMk/>
            <pc:sldMk cId="4086215143" sldId="637"/>
            <ac:graphicFrameMk id="11" creationId="{957FE671-E91E-4687-9CAC-FB6E2C7F7D43}"/>
          </ac:graphicFrameMkLst>
        </pc:graphicFrameChg>
      </pc:sldChg>
      <pc:sldChg chg="addSp delSp modSp add mod">
        <pc:chgData name="Matheson, Zachary" userId="159c34bb-3ce1-4444-9c14-8ece16148612" providerId="ADAL" clId="{FEBBBCBA-BF26-4C1D-A407-72167DB7303F}" dt="2026-08-19T18:07:24.356" v="1017" actId="27636"/>
        <pc:sldMkLst>
          <pc:docMk/>
          <pc:sldMk cId="3046569866" sldId="638"/>
        </pc:sldMkLst>
        <pc:spChg chg="mod">
          <ac:chgData name="Matheson, Zachary" userId="159c34bb-3ce1-4444-9c14-8ece16148612" providerId="ADAL" clId="{FEBBBCBA-BF26-4C1D-A407-72167DB7303F}" dt="2026-08-19T18:07:24.356" v="1017" actId="27636"/>
          <ac:spMkLst>
            <pc:docMk/>
            <pc:sldMk cId="3046569866" sldId="638"/>
            <ac:spMk id="5" creationId="{2673F5B4-0E8D-4574-5F1B-8812B3F72110}"/>
          </ac:spMkLst>
        </pc:spChg>
        <pc:spChg chg="mod">
          <ac:chgData name="Matheson, Zachary" userId="159c34bb-3ce1-4444-9c14-8ece16148612" providerId="ADAL" clId="{FEBBBCBA-BF26-4C1D-A407-72167DB7303F}" dt="2026-08-19T14:58:26.515" v="273" actId="1037"/>
          <ac:spMkLst>
            <pc:docMk/>
            <pc:sldMk cId="3046569866" sldId="638"/>
            <ac:spMk id="8" creationId="{78C98D16-5A46-07E4-21E4-E6C51D259C7C}"/>
          </ac:spMkLst>
        </pc:spChg>
        <pc:spChg chg="add del mod">
          <ac:chgData name="Matheson, Zachary" userId="159c34bb-3ce1-4444-9c14-8ece16148612" providerId="ADAL" clId="{FEBBBCBA-BF26-4C1D-A407-72167DB7303F}" dt="2026-08-19T14:58:01.118" v="222"/>
          <ac:spMkLst>
            <pc:docMk/>
            <pc:sldMk cId="3046569866" sldId="638"/>
            <ac:spMk id="10" creationId="{8A009641-B9C1-D234-C3A5-609EDBBE47C8}"/>
          </ac:spMkLst>
        </pc:spChg>
        <pc:graphicFrameChg chg="del">
          <ac:chgData name="Matheson, Zachary" userId="159c34bb-3ce1-4444-9c14-8ece16148612" providerId="ADAL" clId="{FEBBBCBA-BF26-4C1D-A407-72167DB7303F}" dt="2026-08-19T14:57:56.560" v="220" actId="478"/>
          <ac:graphicFrameMkLst>
            <pc:docMk/>
            <pc:sldMk cId="3046569866" sldId="638"/>
            <ac:graphicFrameMk id="9" creationId="{0996F343-59FD-0E2F-73E1-EF330B926383}"/>
          </ac:graphicFrameMkLst>
        </pc:graphicFrameChg>
        <pc:graphicFrameChg chg="add mod">
          <ac:chgData name="Matheson, Zachary" userId="159c34bb-3ce1-4444-9c14-8ece16148612" providerId="ADAL" clId="{FEBBBCBA-BF26-4C1D-A407-72167DB7303F}" dt="2026-08-19T14:58:19.022" v="246" actId="1035"/>
          <ac:graphicFrameMkLst>
            <pc:docMk/>
            <pc:sldMk cId="3046569866" sldId="638"/>
            <ac:graphicFrameMk id="11" creationId="{9862E1DA-58AF-4628-9140-B60CAE39ACAE}"/>
          </ac:graphicFrameMkLst>
        </pc:graphicFrameChg>
      </pc:sldChg>
      <pc:sldChg chg="addSp delSp modSp add mod">
        <pc:chgData name="Matheson, Zachary" userId="159c34bb-3ce1-4444-9c14-8ece16148612" providerId="ADAL" clId="{FEBBBCBA-BF26-4C1D-A407-72167DB7303F}" dt="2026-08-19T18:07:17.648" v="1013" actId="113"/>
        <pc:sldMkLst>
          <pc:docMk/>
          <pc:sldMk cId="2876119922" sldId="639"/>
        </pc:sldMkLst>
        <pc:spChg chg="mod">
          <ac:chgData name="Matheson, Zachary" userId="159c34bb-3ce1-4444-9c14-8ece16148612" providerId="ADAL" clId="{FEBBBCBA-BF26-4C1D-A407-72167DB7303F}" dt="2026-08-19T18:07:17.648" v="1013" actId="113"/>
          <ac:spMkLst>
            <pc:docMk/>
            <pc:sldMk cId="2876119922" sldId="639"/>
            <ac:spMk id="5" creationId="{6783EF60-53F7-0E4F-AC8A-516C4EF1D83D}"/>
          </ac:spMkLst>
        </pc:spChg>
        <pc:spChg chg="mod">
          <ac:chgData name="Matheson, Zachary" userId="159c34bb-3ce1-4444-9c14-8ece16148612" providerId="ADAL" clId="{FEBBBCBA-BF26-4C1D-A407-72167DB7303F}" dt="2026-08-19T14:59:04.355" v="302" actId="1038"/>
          <ac:spMkLst>
            <pc:docMk/>
            <pc:sldMk cId="2876119922" sldId="639"/>
            <ac:spMk id="8" creationId="{DB64D960-5A62-AD55-2A4B-BDE50DA62AE9}"/>
          </ac:spMkLst>
        </pc:spChg>
        <pc:spChg chg="add del mod">
          <ac:chgData name="Matheson, Zachary" userId="159c34bb-3ce1-4444-9c14-8ece16148612" providerId="ADAL" clId="{FEBBBCBA-BF26-4C1D-A407-72167DB7303F}" dt="2026-08-19T14:58:50.533" v="276"/>
          <ac:spMkLst>
            <pc:docMk/>
            <pc:sldMk cId="2876119922" sldId="639"/>
            <ac:spMk id="10" creationId="{5804D25C-42EC-5DB7-9E86-64EFFB4A57F5}"/>
          </ac:spMkLst>
        </pc:spChg>
        <pc:graphicFrameChg chg="del">
          <ac:chgData name="Matheson, Zachary" userId="159c34bb-3ce1-4444-9c14-8ece16148612" providerId="ADAL" clId="{FEBBBCBA-BF26-4C1D-A407-72167DB7303F}" dt="2026-08-19T14:58:49.026" v="274" actId="478"/>
          <ac:graphicFrameMkLst>
            <pc:docMk/>
            <pc:sldMk cId="2876119922" sldId="639"/>
            <ac:graphicFrameMk id="9" creationId="{2920AD72-BE98-4995-AAF2-CE3A19596D11}"/>
          </ac:graphicFrameMkLst>
        </pc:graphicFrameChg>
        <pc:graphicFrameChg chg="add mod">
          <ac:chgData name="Matheson, Zachary" userId="159c34bb-3ce1-4444-9c14-8ece16148612" providerId="ADAL" clId="{FEBBBCBA-BF26-4C1D-A407-72167DB7303F}" dt="2026-08-19T14:58:57.329" v="293" actId="1036"/>
          <ac:graphicFrameMkLst>
            <pc:docMk/>
            <pc:sldMk cId="2876119922" sldId="639"/>
            <ac:graphicFrameMk id="11" creationId="{9862E1DA-58AF-4628-9140-B60CAE39ACAE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e.local\dfsfr\ORG_NA\na-10\NA-MB-92\5.%20MB-922\5.%20Special%20Studies\Cost%20Growth%20by%20WBS\rollup_2026011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e.local\dfsfr\ORG_NA\na-10\NA-MB-92\5.%20MB-922\5.%20Special%20Studies\Cost%20Growth%20by%20WBS\rollup_2026011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e.local\dfsfr\ORG_NA\na-10\NA-MB-92\5.%20MB-922\5.%20Special%20Studies\Cost%20Growth%20by%20WBS\rollup_2026011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e.local\dfsfr\ORG_NA\na-10\NA-MB-92\5.%20MB-922\5.%20Special%20Studies\Cost%20Growth%20by%20WBS\rollup_20260113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e.local\dfsfr\ORG_NA\na-10\NA-MB-92\5.%20MB-922\5.%20Special%20Studies\Cost%20Growth%20by%20WBS\rollup_20260113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e.local\dfsfr\ORG_NA\na-10\NA-MB-92\5.%20MB-922\5.%20Special%20Studies\Cost%20Growth%20by%20WBS\rollup_20260113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e.local\dfsfr\ORG_NA\na-10\NA-MB-92\5.%20MB-922\5.%20Special%20Studies\Cost%20Growth%20by%20WBS\rollup_20260113-median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e.local\dfsfr\ORG_NA\na-10\NA-MB-92\5.%20MB-922\5.%20Special%20Studies\Cost%20Growth%20by%20WBS\rollup_20260113-median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e.local\dfsfr\ORG_NA\na-10\NA-MB-92\5.%20MB-922\5.%20Special%20Studies\Cost%20Growth%20by%20WBS\rollup_20260113-median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e.local\dfsfr\ORG_NA\na-10\NA-MB-92\5.%20MB-922\5.%20Special%20Studies\Cost%20Growth%20by%20WBS\rollup_20260113-median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e.local\dfsfr\ORG_NA\na-10\NA-MB-92\5.%20MB-922\5.%20Special%20Studies\Cost%20Growth%20by%20WBS\rollup_20260113-median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e.local\dfsfr\ORG_NA\na-10\NA-MB-92\5.%20MB-922\5.%20Special%20Studies\Cost%20Growth%20by%20WBS\rollup_20260113-median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Cost Deviation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2"/>
          <c:order val="2"/>
          <c:tx>
            <c:strRef>
              <c:f>'Results-cutoff 5'!$D$21</c:f>
              <c:strCache>
                <c:ptCount val="1"/>
                <c:pt idx="0">
                  <c:v>Avg, completed</c:v>
                </c:pt>
              </c:strCache>
              <c:extLst xmlns:c15="http://schemas.microsoft.com/office/drawing/2012/chart"/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8709B56-5E94-4E5C-BC88-88C383E6A08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005C-4DA5-8AF1-C2FA205D4F0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3569DDC1-7A27-4FD6-8727-17903197A1B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005C-4DA5-8AF1-C2FA205D4F0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79E71C78-7426-41D7-A122-B22EA7DF45A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005C-4DA5-8AF1-C2FA205D4F0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0636165-22A0-4817-8AF2-8F2FFD46F21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005C-4DA5-8AF1-C2FA205D4F0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894F2299-85C8-41B8-90A7-E9F623E15BE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005C-4DA5-8AF1-C2FA205D4F0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BB1D4964-1433-4DA6-98F7-B0C7EE34DA8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005C-4DA5-8AF1-C2FA205D4F0B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460F064F-EFE3-479B-A9BB-67E35192304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005C-4DA5-8AF1-C2FA205D4F0B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A0B39AFD-6D61-4779-8D9A-799D062F3E8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005C-4DA5-8AF1-C2FA205D4F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5'!$E$18:$L$18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5'!$E$21:$L$21</c:f>
              <c:numCache>
                <c:formatCode>General</c:formatCode>
                <c:ptCount val="8"/>
                <c:pt idx="0">
                  <c:v>0.25342308616461895</c:v>
                </c:pt>
                <c:pt idx="1">
                  <c:v>0.19648676455407776</c:v>
                </c:pt>
                <c:pt idx="2">
                  <c:v>-0.63310965998066737</c:v>
                </c:pt>
                <c:pt idx="3">
                  <c:v>0.46992889814717986</c:v>
                </c:pt>
                <c:pt idx="4">
                  <c:v>0.16645133118036104</c:v>
                </c:pt>
                <c:pt idx="5">
                  <c:v>0.20048933190984242</c:v>
                </c:pt>
                <c:pt idx="6">
                  <c:v>0.50963887922692663</c:v>
                </c:pt>
                <c:pt idx="7">
                  <c:v>0.39658830743927442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5'!$R$21:$AA$21</c15:f>
                <c15:dlblRangeCache>
                  <c:ptCount val="10"/>
                  <c:pt idx="0">
                    <c:v>6</c:v>
                  </c:pt>
                  <c:pt idx="1">
                    <c:v>6</c:v>
                  </c:pt>
                  <c:pt idx="2">
                    <c:v>3</c:v>
                  </c:pt>
                  <c:pt idx="3">
                    <c:v>4</c:v>
                  </c:pt>
                  <c:pt idx="4">
                    <c:v>6</c:v>
                  </c:pt>
                  <c:pt idx="5">
                    <c:v>4</c:v>
                  </c:pt>
                  <c:pt idx="6">
                    <c:v>3</c:v>
                  </c:pt>
                  <c:pt idx="7">
                    <c:v>5</c:v>
                  </c:pt>
                  <c:pt idx="8">
                    <c:v>1</c:v>
                  </c:pt>
                  <c:pt idx="9">
                    <c:v>4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005C-4DA5-8AF1-C2FA205D4F0B}"/>
            </c:ext>
          </c:extLst>
        </c:ser>
        <c:ser>
          <c:idx val="3"/>
          <c:order val="3"/>
          <c:tx>
            <c:strRef>
              <c:f>'Results-cutoff 5'!$D$22</c:f>
              <c:strCache>
                <c:ptCount val="1"/>
                <c:pt idx="0">
                  <c:v>Avg, active</c:v>
                </c:pt>
              </c:strCache>
              <c:extLst xmlns:c15="http://schemas.microsoft.com/office/drawing/2012/chart"/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446D871-3348-4172-AB43-A6A9F1CFBF4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005C-4DA5-8AF1-C2FA205D4F0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39DE0EC-163D-45F6-AA1D-29C5F3C6D91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005C-4DA5-8AF1-C2FA205D4F0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C8A1C10-B94D-47B3-A989-6916A9652C2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005C-4DA5-8AF1-C2FA205D4F0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9F9A1473-F609-406D-A2BA-0D7798E32E0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005C-4DA5-8AF1-C2FA205D4F0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CDE51999-686D-4E1E-9CEA-00AC0DC64D9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005C-4DA5-8AF1-C2FA205D4F0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59735DF2-878A-4512-91E6-78B6DEBFE0B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005C-4DA5-8AF1-C2FA205D4F0B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81A555D7-5230-4239-B3C8-FDD27AF8D58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005C-4DA5-8AF1-C2FA205D4F0B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717CD7F8-6F68-4502-A6FF-C3F12CD3328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005C-4DA5-8AF1-C2FA205D4F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5'!$E$18:$L$18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5'!$E$22:$L$22</c:f>
              <c:numCache>
                <c:formatCode>General</c:formatCode>
                <c:ptCount val="8"/>
                <c:pt idx="0">
                  <c:v>5.8015857464821741E-2</c:v>
                </c:pt>
                <c:pt idx="1">
                  <c:v>-1.0613588689560638E-2</c:v>
                </c:pt>
                <c:pt idx="2">
                  <c:v>-1.2500217709243033E-2</c:v>
                </c:pt>
                <c:pt idx="3">
                  <c:v>-0.11333153102062388</c:v>
                </c:pt>
                <c:pt idx="4">
                  <c:v>0.13860122105366646</c:v>
                </c:pt>
                <c:pt idx="5">
                  <c:v>3.1945174884371097E-2</c:v>
                </c:pt>
                <c:pt idx="6">
                  <c:v>0.11172579713467345</c:v>
                </c:pt>
                <c:pt idx="7">
                  <c:v>2.3160126953977178E-2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5'!$R$22:$AA$22</c15:f>
                <c15:dlblRangeCache>
                  <c:ptCount val="10"/>
                  <c:pt idx="0">
                    <c:v>9</c:v>
                  </c:pt>
                  <c:pt idx="1">
                    <c:v>9</c:v>
                  </c:pt>
                  <c:pt idx="2">
                    <c:v>8</c:v>
                  </c:pt>
                  <c:pt idx="3">
                    <c:v>5</c:v>
                  </c:pt>
                  <c:pt idx="4">
                    <c:v>9</c:v>
                  </c:pt>
                  <c:pt idx="5">
                    <c:v>6</c:v>
                  </c:pt>
                  <c:pt idx="6">
                    <c:v>9</c:v>
                  </c:pt>
                  <c:pt idx="7">
                    <c:v>9</c:v>
                  </c:pt>
                  <c:pt idx="8">
                    <c:v>3</c:v>
                  </c:pt>
                  <c:pt idx="9">
                    <c:v>6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1-005C-4DA5-8AF1-C2FA205D4F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74872416"/>
        <c:axId val="117489785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'Results-cutoff 5'!$D$19</c15:sqref>
                        </c15:formulaRef>
                      </c:ext>
                    </c:extLst>
                    <c:strCache>
                      <c:ptCount val="1"/>
                      <c:pt idx="0">
                        <c:v>Avg, nuclear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'Results-cutoff 5'!$E$18:$L$18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'Results-cutoff 5'!$E$19:$L$19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0.15375401513300568</c:v>
                      </c:pt>
                      <c:pt idx="1">
                        <c:v>2.1178549746030839E-2</c:v>
                      </c:pt>
                      <c:pt idx="2">
                        <c:v>2.2039587950495543E-2</c:v>
                      </c:pt>
                      <c:pt idx="3">
                        <c:v>2.6012961925785394E-2</c:v>
                      </c:pt>
                      <c:pt idx="4">
                        <c:v>0.22373887241853874</c:v>
                      </c:pt>
                      <c:pt idx="5">
                        <c:v>0.35901583502158263</c:v>
                      </c:pt>
                      <c:pt idx="6">
                        <c:v>4.715148775704292E-2</c:v>
                      </c:pt>
                      <c:pt idx="7">
                        <c:v>0.11412011262120991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2-005C-4DA5-8AF1-C2FA205D4F0B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5'!$D$20</c15:sqref>
                        </c15:formulaRef>
                      </c:ext>
                    </c:extLst>
                    <c:strCache>
                      <c:ptCount val="1"/>
                      <c:pt idx="0">
                        <c:v>Avg, non-nuclear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5'!$E$18:$L$18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5'!$E$20:$L$20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0.11609273044386637</c:v>
                      </c:pt>
                      <c:pt idx="1">
                        <c:v>0.13056712730716757</c:v>
                      </c:pt>
                      <c:pt idx="2">
                        <c:v>-0.35158811022807079</c:v>
                      </c:pt>
                      <c:pt idx="3">
                        <c:v>0.24180121795649168</c:v>
                      </c:pt>
                      <c:pt idx="4">
                        <c:v>6.5172571030978954E-2</c:v>
                      </c:pt>
                      <c:pt idx="5">
                        <c:v>-7.3739160523455749E-2</c:v>
                      </c:pt>
                      <c:pt idx="6">
                        <c:v>0.44087767951870793</c:v>
                      </c:pt>
                      <c:pt idx="7">
                        <c:v>0.21307029646874764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005C-4DA5-8AF1-C2FA205D4F0B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5'!$D$23</c15:sqref>
                        </c15:formulaRef>
                      </c:ext>
                    </c:extLst>
                    <c:strCache>
                      <c:ptCount val="1"/>
                      <c:pt idx="0">
                        <c:v>Avg, rebaselined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416380C0-BFAF-4E33-B3EA-18A82D3727F8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4-005C-4DA5-8AF1-C2FA205D4F0B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3107D0D7-9278-4033-8B5B-A89DFE46AC47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5-005C-4DA5-8AF1-C2FA205D4F0B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1D3F8B3D-75B6-4554-9C81-40A97345AACA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6-005C-4DA5-8AF1-C2FA205D4F0B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B9A04230-A31D-4362-AD95-554D5EDC2CE7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7-005C-4DA5-8AF1-C2FA205D4F0B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F04B753C-07E8-4C0E-B4DD-0A2C6A235E1A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8-005C-4DA5-8AF1-C2FA205D4F0B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59CB927B-DCB5-4D9C-B4E8-098CAD068A4E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9-005C-4DA5-8AF1-C2FA205D4F0B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64D3CE54-B8E6-4827-8D8B-6A7CAEA96F91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A-005C-4DA5-8AF1-C2FA205D4F0B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9227D2B6-9F02-445A-BCA5-2A999B2315C2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B-005C-4DA5-8AF1-C2FA205D4F0B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5'!$E$18:$L$18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5'!$E$23:$L$23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0.15604348435115312</c:v>
                      </c:pt>
                      <c:pt idx="1">
                        <c:v>9.4907023031922888E-2</c:v>
                      </c:pt>
                      <c:pt idx="2">
                        <c:v>-3.0396393110185049E-2</c:v>
                      </c:pt>
                      <c:pt idx="3">
                        <c:v>0.24631008482293137</c:v>
                      </c:pt>
                      <c:pt idx="4">
                        <c:v>0.19034463593132056</c:v>
                      </c:pt>
                      <c:pt idx="5">
                        <c:v>0.24252823328045681</c:v>
                      </c:pt>
                      <c:pt idx="6">
                        <c:v>0.32472274541038049</c:v>
                      </c:pt>
                      <c:pt idx="7">
                        <c:v>0.11975962546399632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5'!$R$23:$AA$23</c15:f>
                      <c15:dlblRangeCache>
                        <c:ptCount val="10"/>
                        <c:pt idx="0">
                          <c:v>9</c:v>
                        </c:pt>
                        <c:pt idx="1">
                          <c:v>9</c:v>
                        </c:pt>
                        <c:pt idx="2">
                          <c:v>6</c:v>
                        </c:pt>
                        <c:pt idx="3">
                          <c:v>6</c:v>
                        </c:pt>
                        <c:pt idx="4">
                          <c:v>9</c:v>
                        </c:pt>
                        <c:pt idx="5">
                          <c:v>6</c:v>
                        </c:pt>
                        <c:pt idx="6">
                          <c:v>9</c:v>
                        </c:pt>
                        <c:pt idx="7">
                          <c:v>9</c:v>
                        </c:pt>
                        <c:pt idx="8">
                          <c:v>3</c:v>
                        </c:pt>
                        <c:pt idx="9">
                          <c:v>5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1C-005C-4DA5-8AF1-C2FA205D4F0B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5'!$D$24</c15:sqref>
                        </c15:formulaRef>
                      </c:ext>
                    </c:extLst>
                    <c:strCache>
                      <c:ptCount val="1"/>
                      <c:pt idx="0">
                        <c:v>Avg, not rebaselined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53F20DA3-B345-4F35-A75A-B6FA145F24BE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D-005C-4DA5-8AF1-C2FA205D4F0B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0DD8AB40-7A15-425A-A231-9DBEF02D2597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E-005C-4DA5-8AF1-C2FA205D4F0B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677B2A04-8EF8-4AD2-8936-815F230B1B2B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F-005C-4DA5-8AF1-C2FA205D4F0B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EBFDD429-BB68-461F-8261-6D53ED1371C7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0-005C-4DA5-8AF1-C2FA205D4F0B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067B19BC-FB37-4A13-B5C3-7C0442D439D9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1-005C-4DA5-8AF1-C2FA205D4F0B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E4BFA695-4C43-45A7-B2E0-BF6456F7496D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2-005C-4DA5-8AF1-C2FA205D4F0B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E2309F77-3131-4943-8F7C-0B53BDFBF5FF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3-005C-4DA5-8AF1-C2FA205D4F0B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13BE0498-E79C-4437-BB9C-C6FF7450B255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4-005C-4DA5-8AF1-C2FA205D4F0B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5'!$E$18:$L$18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5'!$E$24:$L$24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0.10638164583512189</c:v>
                      </c:pt>
                      <c:pt idx="1">
                        <c:v>3.8205846971852475E-2</c:v>
                      </c:pt>
                      <c:pt idx="2">
                        <c:v>-0.36339047259096713</c:v>
                      </c:pt>
                      <c:pt idx="3">
                        <c:v>-5.4934190483996281E-2</c:v>
                      </c:pt>
                      <c:pt idx="4">
                        <c:v>8.8836208863879884E-2</c:v>
                      </c:pt>
                      <c:pt idx="5">
                        <c:v>-0.11538525568428626</c:v>
                      </c:pt>
                      <c:pt idx="6">
                        <c:v>-0.12935196560019424</c:v>
                      </c:pt>
                      <c:pt idx="7">
                        <c:v>0.22270921012124001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5'!$R$24:$AA$24</c15:f>
                      <c15:dlblRangeCache>
                        <c:ptCount val="10"/>
                        <c:pt idx="0">
                          <c:v>6</c:v>
                        </c:pt>
                        <c:pt idx="1">
                          <c:v>6</c:v>
                        </c:pt>
                        <c:pt idx="2">
                          <c:v>5</c:v>
                        </c:pt>
                        <c:pt idx="3">
                          <c:v>3</c:v>
                        </c:pt>
                        <c:pt idx="4">
                          <c:v>6</c:v>
                        </c:pt>
                        <c:pt idx="5">
                          <c:v>4</c:v>
                        </c:pt>
                        <c:pt idx="6">
                          <c:v>3</c:v>
                        </c:pt>
                        <c:pt idx="7">
                          <c:v>5</c:v>
                        </c:pt>
                        <c:pt idx="8">
                          <c:v>1</c:v>
                        </c:pt>
                        <c:pt idx="9">
                          <c:v>5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25-005C-4DA5-8AF1-C2FA205D4F0B}"/>
                  </c:ext>
                </c:extLst>
              </c15:ser>
            </c15:filteredBarSeries>
          </c:ext>
        </c:extLst>
      </c:barChart>
      <c:catAx>
        <c:axId val="11748724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897856"/>
        <c:crosses val="autoZero"/>
        <c:auto val="1"/>
        <c:lblAlgn val="ctr"/>
        <c:lblOffset val="100"/>
        <c:noMultiLvlLbl val="0"/>
      </c:catAx>
      <c:valAx>
        <c:axId val="11748978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87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Cost Deviation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4"/>
          <c:order val="4"/>
          <c:tx>
            <c:strRef>
              <c:f>'Results-cutoff 5'!$D$23</c:f>
              <c:strCache>
                <c:ptCount val="1"/>
                <c:pt idx="0">
                  <c:v>Avg, rebaselined</c:v>
                </c:pt>
              </c:strCache>
              <c:extLst xmlns:c15="http://schemas.microsoft.com/office/drawing/2012/chart"/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EF52B951-ECD8-4CA6-91FD-747B77DDF65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D0AB-4B2B-AC24-86E75C5A285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88EFC5E1-964F-4844-8689-7CEEA851BDE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D0AB-4B2B-AC24-86E75C5A285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7BDF297B-175A-4F44-B6A6-F5DD1476239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D0AB-4B2B-AC24-86E75C5A285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7C08243D-C35D-4319-85E4-75DFBB86C80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D0AB-4B2B-AC24-86E75C5A285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942D64AD-802B-4C30-9565-2B483D014DB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D0AB-4B2B-AC24-86E75C5A2859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7DC53E41-259E-4F3E-B4FA-B367A9CF4D2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D0AB-4B2B-AC24-86E75C5A2859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A73BB1C1-F3A0-4FF5-B1B2-029C563DF24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D0AB-4B2B-AC24-86E75C5A2859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60A0C51A-ACEC-47FE-9844-090C0B4D18E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D0AB-4B2B-AC24-86E75C5A28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5'!$E$18:$L$18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5'!$E$23:$L$23</c:f>
              <c:numCache>
                <c:formatCode>General</c:formatCode>
                <c:ptCount val="8"/>
                <c:pt idx="0">
                  <c:v>0.15604348435115312</c:v>
                </c:pt>
                <c:pt idx="1">
                  <c:v>9.4907023031922888E-2</c:v>
                </c:pt>
                <c:pt idx="2">
                  <c:v>-3.0396393110185049E-2</c:v>
                </c:pt>
                <c:pt idx="3">
                  <c:v>0.24631008482293137</c:v>
                </c:pt>
                <c:pt idx="4">
                  <c:v>0.19034463593132056</c:v>
                </c:pt>
                <c:pt idx="5">
                  <c:v>0.24252823328045681</c:v>
                </c:pt>
                <c:pt idx="6">
                  <c:v>0.32472274541038049</c:v>
                </c:pt>
                <c:pt idx="7">
                  <c:v>0.11975962546399632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5'!$R$23:$AA$23</c15:f>
                <c15:dlblRangeCache>
                  <c:ptCount val="10"/>
                  <c:pt idx="0">
                    <c:v>9</c:v>
                  </c:pt>
                  <c:pt idx="1">
                    <c:v>9</c:v>
                  </c:pt>
                  <c:pt idx="2">
                    <c:v>6</c:v>
                  </c:pt>
                  <c:pt idx="3">
                    <c:v>6</c:v>
                  </c:pt>
                  <c:pt idx="4">
                    <c:v>9</c:v>
                  </c:pt>
                  <c:pt idx="5">
                    <c:v>6</c:v>
                  </c:pt>
                  <c:pt idx="6">
                    <c:v>9</c:v>
                  </c:pt>
                  <c:pt idx="7">
                    <c:v>9</c:v>
                  </c:pt>
                  <c:pt idx="8">
                    <c:v>3</c:v>
                  </c:pt>
                  <c:pt idx="9">
                    <c:v>5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D0AB-4B2B-AC24-86E75C5A2859}"/>
            </c:ext>
          </c:extLst>
        </c:ser>
        <c:ser>
          <c:idx val="5"/>
          <c:order val="5"/>
          <c:tx>
            <c:strRef>
              <c:f>'Results-cutoff 5'!$D$24</c:f>
              <c:strCache>
                <c:ptCount val="1"/>
                <c:pt idx="0">
                  <c:v>Avg, not rebaselined</c:v>
                </c:pt>
              </c:strCache>
              <c:extLst xmlns:c15="http://schemas.microsoft.com/office/drawing/2012/chart"/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D5B5B41-72EC-4184-9CF4-9CCA79E11FC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D0AB-4B2B-AC24-86E75C5A285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78E1B6E8-841F-49FA-8EAE-FB818A66AFD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D0AB-4B2B-AC24-86E75C5A285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86CADCD-0FEC-42E6-98BD-ECF60FF7C08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D0AB-4B2B-AC24-86E75C5A285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5E56300-BC64-4EFE-A836-76DD82CF1F4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D0AB-4B2B-AC24-86E75C5A285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B799A61A-4EA5-417F-A807-6E42F180588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D0AB-4B2B-AC24-86E75C5A2859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5F99D070-7AA1-4849-8F93-D5422FF79BF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D0AB-4B2B-AC24-86E75C5A2859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11418530-229B-4147-91BD-5852F9A19C0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D0AB-4B2B-AC24-86E75C5A2859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87A0FDA2-FA92-4983-8990-1506343B481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D0AB-4B2B-AC24-86E75C5A28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5'!$E$18:$L$18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5'!$E$24:$L$24</c:f>
              <c:numCache>
                <c:formatCode>General</c:formatCode>
                <c:ptCount val="8"/>
                <c:pt idx="0">
                  <c:v>0.10638164583512189</c:v>
                </c:pt>
                <c:pt idx="1">
                  <c:v>3.8205846971852475E-2</c:v>
                </c:pt>
                <c:pt idx="2">
                  <c:v>-0.36339047259096713</c:v>
                </c:pt>
                <c:pt idx="3">
                  <c:v>-5.4934190483996281E-2</c:v>
                </c:pt>
                <c:pt idx="4">
                  <c:v>8.8836208863879884E-2</c:v>
                </c:pt>
                <c:pt idx="5">
                  <c:v>-0.11538525568428626</c:v>
                </c:pt>
                <c:pt idx="6">
                  <c:v>-0.12935196560019424</c:v>
                </c:pt>
                <c:pt idx="7">
                  <c:v>0.22270921012124001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5'!$R$24:$AA$24</c15:f>
                <c15:dlblRangeCache>
                  <c:ptCount val="10"/>
                  <c:pt idx="0">
                    <c:v>6</c:v>
                  </c:pt>
                  <c:pt idx="1">
                    <c:v>6</c:v>
                  </c:pt>
                  <c:pt idx="2">
                    <c:v>5</c:v>
                  </c:pt>
                  <c:pt idx="3">
                    <c:v>3</c:v>
                  </c:pt>
                  <c:pt idx="4">
                    <c:v>6</c:v>
                  </c:pt>
                  <c:pt idx="5">
                    <c:v>4</c:v>
                  </c:pt>
                  <c:pt idx="6">
                    <c:v>3</c:v>
                  </c:pt>
                  <c:pt idx="7">
                    <c:v>5</c:v>
                  </c:pt>
                  <c:pt idx="8">
                    <c:v>1</c:v>
                  </c:pt>
                  <c:pt idx="9">
                    <c:v>5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1-D0AB-4B2B-AC24-86E75C5A28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74872416"/>
        <c:axId val="117489785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'Results-cutoff 5'!$D$19</c15:sqref>
                        </c15:formulaRef>
                      </c:ext>
                    </c:extLst>
                    <c:strCache>
                      <c:ptCount val="1"/>
                      <c:pt idx="0">
                        <c:v>Avg, nuclear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'Results-cutoff 5'!$E$18:$L$18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'Results-cutoff 5'!$E$19:$L$19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0.15375401513300568</c:v>
                      </c:pt>
                      <c:pt idx="1">
                        <c:v>2.1178549746030839E-2</c:v>
                      </c:pt>
                      <c:pt idx="2">
                        <c:v>2.2039587950495543E-2</c:v>
                      </c:pt>
                      <c:pt idx="3">
                        <c:v>2.6012961925785394E-2</c:v>
                      </c:pt>
                      <c:pt idx="4">
                        <c:v>0.22373887241853874</c:v>
                      </c:pt>
                      <c:pt idx="5">
                        <c:v>0.35901583502158263</c:v>
                      </c:pt>
                      <c:pt idx="6">
                        <c:v>4.715148775704292E-2</c:v>
                      </c:pt>
                      <c:pt idx="7">
                        <c:v>0.11412011262120991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2-D0AB-4B2B-AC24-86E75C5A2859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5'!$D$20</c15:sqref>
                        </c15:formulaRef>
                      </c:ext>
                    </c:extLst>
                    <c:strCache>
                      <c:ptCount val="1"/>
                      <c:pt idx="0">
                        <c:v>Avg, non-nuclear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5'!$E$18:$L$18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5'!$E$20:$L$20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0.11609273044386637</c:v>
                      </c:pt>
                      <c:pt idx="1">
                        <c:v>0.13056712730716757</c:v>
                      </c:pt>
                      <c:pt idx="2">
                        <c:v>-0.35158811022807079</c:v>
                      </c:pt>
                      <c:pt idx="3">
                        <c:v>0.24180121795649168</c:v>
                      </c:pt>
                      <c:pt idx="4">
                        <c:v>6.5172571030978954E-2</c:v>
                      </c:pt>
                      <c:pt idx="5">
                        <c:v>-7.3739160523455749E-2</c:v>
                      </c:pt>
                      <c:pt idx="6">
                        <c:v>0.44087767951870793</c:v>
                      </c:pt>
                      <c:pt idx="7">
                        <c:v>0.21307029646874764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D0AB-4B2B-AC24-86E75C5A2859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5'!$D$21</c15:sqref>
                        </c15:formulaRef>
                      </c:ext>
                    </c:extLst>
                    <c:strCache>
                      <c:ptCount val="1"/>
                      <c:pt idx="0">
                        <c:v>Avg, completed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7C5A3487-D240-416E-AF59-94EFDB2E3AD5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4-D0AB-4B2B-AC24-86E75C5A2859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0F2909EC-2C09-4587-AAAB-F7A40A1CBABD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5-D0AB-4B2B-AC24-86E75C5A2859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1EC085B2-5037-4635-95B8-171A3FAA60C7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6-D0AB-4B2B-AC24-86E75C5A2859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7F3C214B-4EBA-470B-907F-C8ECB90E9CBC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7-D0AB-4B2B-AC24-86E75C5A2859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6CF8360D-74DD-4C6D-983A-750F330A5393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8-D0AB-4B2B-AC24-86E75C5A2859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EF0DDED4-D51F-4EE1-8B35-0559F1B3DE65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9-D0AB-4B2B-AC24-86E75C5A2859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9FA8DAAE-2E3F-4A22-B8B7-6BCF55496B3F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A-D0AB-4B2B-AC24-86E75C5A2859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484ADE5D-7F19-416C-A39B-C8AB3F41CD27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B-D0AB-4B2B-AC24-86E75C5A2859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5'!$E$18:$L$18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5'!$E$21:$L$21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0.25342308616461895</c:v>
                      </c:pt>
                      <c:pt idx="1">
                        <c:v>0.19648676455407776</c:v>
                      </c:pt>
                      <c:pt idx="2">
                        <c:v>-0.63310965998066737</c:v>
                      </c:pt>
                      <c:pt idx="3">
                        <c:v>0.46992889814717986</c:v>
                      </c:pt>
                      <c:pt idx="4">
                        <c:v>0.16645133118036104</c:v>
                      </c:pt>
                      <c:pt idx="5">
                        <c:v>0.20048933190984242</c:v>
                      </c:pt>
                      <c:pt idx="6">
                        <c:v>0.50963887922692663</c:v>
                      </c:pt>
                      <c:pt idx="7">
                        <c:v>0.39658830743927442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5'!$R$21:$AA$21</c15:f>
                      <c15:dlblRangeCache>
                        <c:ptCount val="10"/>
                        <c:pt idx="0">
                          <c:v>6</c:v>
                        </c:pt>
                        <c:pt idx="1">
                          <c:v>6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6</c:v>
                        </c:pt>
                        <c:pt idx="5">
                          <c:v>4</c:v>
                        </c:pt>
                        <c:pt idx="6">
                          <c:v>3</c:v>
                        </c:pt>
                        <c:pt idx="7">
                          <c:v>5</c:v>
                        </c:pt>
                        <c:pt idx="8">
                          <c:v>1</c:v>
                        </c:pt>
                        <c:pt idx="9">
                          <c:v>4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1C-D0AB-4B2B-AC24-86E75C5A2859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5'!$D$22</c15:sqref>
                        </c15:formulaRef>
                      </c:ext>
                    </c:extLst>
                    <c:strCache>
                      <c:ptCount val="1"/>
                      <c:pt idx="0">
                        <c:v>Avg, incomplete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EF90CACB-A377-422E-89A4-042AA9133CC2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D-D0AB-4B2B-AC24-86E75C5A2859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85B07A1F-F6DD-4ED4-9B0D-1E11DDE77D60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E-D0AB-4B2B-AC24-86E75C5A2859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1CD2E42D-4E34-4B24-961A-D4D04D12F1C4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F-D0AB-4B2B-AC24-86E75C5A2859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9F759693-021F-458A-B946-38E4AA694688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0-D0AB-4B2B-AC24-86E75C5A2859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35E712DE-7EB1-4354-A0CF-23F5048331E0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1-D0AB-4B2B-AC24-86E75C5A2859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A2621F75-931E-4FF5-B345-F8E614C9C0FB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2-D0AB-4B2B-AC24-86E75C5A2859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D0AB4253-E603-44C2-BCFB-616F2C1F1729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3-D0AB-4B2B-AC24-86E75C5A2859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58D06A28-171B-4AAA-9EFA-AA33FB1F80E9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4-D0AB-4B2B-AC24-86E75C5A2859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5'!$E$18:$L$18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5'!$E$22:$L$22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5.8015857464821741E-2</c:v>
                      </c:pt>
                      <c:pt idx="1">
                        <c:v>-1.0613588689560638E-2</c:v>
                      </c:pt>
                      <c:pt idx="2">
                        <c:v>-1.2500217709243033E-2</c:v>
                      </c:pt>
                      <c:pt idx="3">
                        <c:v>-0.11333153102062388</c:v>
                      </c:pt>
                      <c:pt idx="4">
                        <c:v>0.13860122105366646</c:v>
                      </c:pt>
                      <c:pt idx="5">
                        <c:v>3.1945174884371097E-2</c:v>
                      </c:pt>
                      <c:pt idx="6">
                        <c:v>0.11172579713467345</c:v>
                      </c:pt>
                      <c:pt idx="7">
                        <c:v>2.3160126953977178E-2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5'!$R$22:$AA$22</c15:f>
                      <c15:dlblRangeCache>
                        <c:ptCount val="10"/>
                        <c:pt idx="0">
                          <c:v>9</c:v>
                        </c:pt>
                        <c:pt idx="1">
                          <c:v>9</c:v>
                        </c:pt>
                        <c:pt idx="2">
                          <c:v>8</c:v>
                        </c:pt>
                        <c:pt idx="3">
                          <c:v>5</c:v>
                        </c:pt>
                        <c:pt idx="4">
                          <c:v>9</c:v>
                        </c:pt>
                        <c:pt idx="5">
                          <c:v>6</c:v>
                        </c:pt>
                        <c:pt idx="6">
                          <c:v>9</c:v>
                        </c:pt>
                        <c:pt idx="7">
                          <c:v>9</c:v>
                        </c:pt>
                        <c:pt idx="8">
                          <c:v>3</c:v>
                        </c:pt>
                        <c:pt idx="9">
                          <c:v>6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25-D0AB-4B2B-AC24-86E75C5A2859}"/>
                  </c:ext>
                </c:extLst>
              </c15:ser>
            </c15:filteredBarSeries>
          </c:ext>
        </c:extLst>
      </c:barChart>
      <c:catAx>
        <c:axId val="11748724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897856"/>
        <c:crosses val="autoZero"/>
        <c:auto val="1"/>
        <c:lblAlgn val="ctr"/>
        <c:lblOffset val="100"/>
        <c:noMultiLvlLbl val="0"/>
      </c:catAx>
      <c:valAx>
        <c:axId val="11748978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87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Scope Deviation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2"/>
          <c:order val="2"/>
          <c:tx>
            <c:strRef>
              <c:f>'Results-cutoff 5'!$D$5</c:f>
              <c:strCache>
                <c:ptCount val="1"/>
                <c:pt idx="0">
                  <c:v>Avg, completed</c:v>
                </c:pt>
              </c:strCache>
              <c:extLst xmlns:c15="http://schemas.microsoft.com/office/drawing/2012/chart"/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31D198F-4601-4996-811F-3A72F69A518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01FC-48D1-88A5-EA245993E8C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3650F56-40EA-4D78-A5BB-7E50397D1F1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01FC-48D1-88A5-EA245993E8C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AC83E96-C15F-44CE-902E-B8C5295675F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01FC-48D1-88A5-EA245993E8C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9D87486-7991-4E6D-ADC9-65C2128EDB6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01FC-48D1-88A5-EA245993E8C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E68B3877-3502-42DF-94C4-1E9F854DFEE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01FC-48D1-88A5-EA245993E8CE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2DFF7911-6E64-4C4F-BD1D-CFEBA405FD5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01FC-48D1-88A5-EA245993E8CE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12A6A92E-FECA-4DEA-A0E2-BC81C6AE508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01FC-48D1-88A5-EA245993E8CE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C369E6AD-71A4-4536-A9F0-4E5C788B47F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01FC-48D1-88A5-EA245993E8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5'!$E$2:$L$2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5'!$E$5:$L$5</c:f>
              <c:numCache>
                <c:formatCode>General</c:formatCode>
                <c:ptCount val="8"/>
                <c:pt idx="0">
                  <c:v>0.18020933252773141</c:v>
                </c:pt>
                <c:pt idx="1">
                  <c:v>0.13750057108833835</c:v>
                </c:pt>
                <c:pt idx="2">
                  <c:v>-0.38689299979466141</c:v>
                </c:pt>
                <c:pt idx="3">
                  <c:v>0.32536536756774925</c:v>
                </c:pt>
                <c:pt idx="4">
                  <c:v>0.11498054630622345</c:v>
                </c:pt>
                <c:pt idx="5">
                  <c:v>0.14913058282497826</c:v>
                </c:pt>
                <c:pt idx="6">
                  <c:v>0.4020128105650691</c:v>
                </c:pt>
                <c:pt idx="7">
                  <c:v>0.29817511032014066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5'!$R$5:$AA$5</c15:f>
                <c15:dlblRangeCache>
                  <c:ptCount val="10"/>
                  <c:pt idx="0">
                    <c:v>6</c:v>
                  </c:pt>
                  <c:pt idx="1">
                    <c:v>6</c:v>
                  </c:pt>
                  <c:pt idx="2">
                    <c:v>3</c:v>
                  </c:pt>
                  <c:pt idx="3">
                    <c:v>4</c:v>
                  </c:pt>
                  <c:pt idx="4">
                    <c:v>6</c:v>
                  </c:pt>
                  <c:pt idx="5">
                    <c:v>4</c:v>
                  </c:pt>
                  <c:pt idx="6">
                    <c:v>3</c:v>
                  </c:pt>
                  <c:pt idx="7">
                    <c:v>5</c:v>
                  </c:pt>
                  <c:pt idx="8">
                    <c:v>1</c:v>
                  </c:pt>
                  <c:pt idx="9">
                    <c:v>4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01FC-48D1-88A5-EA245993E8CE}"/>
            </c:ext>
          </c:extLst>
        </c:ser>
        <c:ser>
          <c:idx val="3"/>
          <c:order val="3"/>
          <c:tx>
            <c:strRef>
              <c:f>'Results-cutoff 5'!$D$6</c:f>
              <c:strCache>
                <c:ptCount val="1"/>
                <c:pt idx="0">
                  <c:v>Avg, active</c:v>
                </c:pt>
              </c:strCache>
              <c:extLst xmlns:c15="http://schemas.microsoft.com/office/drawing/2012/chart"/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E94B956C-91C5-48F4-ABC5-C7C6DFEEF86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01FC-48D1-88A5-EA245993E8C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4F108B4-F1E5-42A0-9FFA-ED925E7E6A9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01FC-48D1-88A5-EA245993E8C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35ACA3CF-37BE-4F53-B78B-DD85A99EFB4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01FC-48D1-88A5-EA245993E8C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100F3E0-F0A4-4159-9155-E2ADF546499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01FC-48D1-88A5-EA245993E8C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93467162-B0B8-4D4A-8457-6B897D01330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01FC-48D1-88A5-EA245993E8CE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3769C9CF-C431-4A1C-A420-C3752E914ED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01FC-48D1-88A5-EA245993E8CE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1D6941BD-1887-43F5-8A45-259FEFFC232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01FC-48D1-88A5-EA245993E8CE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04507D22-40E1-4F07-B1AF-2A02458D000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01FC-48D1-88A5-EA245993E8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5'!$E$2:$L$2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5'!$E$6:$L$6</c:f>
              <c:numCache>
                <c:formatCode>General</c:formatCode>
                <c:ptCount val="8"/>
                <c:pt idx="0">
                  <c:v>0.1341465774266517</c:v>
                </c:pt>
                <c:pt idx="1">
                  <c:v>0.23157667127587778</c:v>
                </c:pt>
                <c:pt idx="2">
                  <c:v>3.1800298162376617E-3</c:v>
                </c:pt>
                <c:pt idx="3">
                  <c:v>-4.0002884222094082E-2</c:v>
                </c:pt>
                <c:pt idx="4">
                  <c:v>2.9790765189975508</c:v>
                </c:pt>
                <c:pt idx="5">
                  <c:v>0.8113883548698555</c:v>
                </c:pt>
                <c:pt idx="6">
                  <c:v>0.31556260951136639</c:v>
                </c:pt>
                <c:pt idx="7">
                  <c:v>6.6232600621485727E-2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5'!$R$6:$AA$6</c15:f>
                <c15:dlblRangeCache>
                  <c:ptCount val="10"/>
                  <c:pt idx="0">
                    <c:v>9</c:v>
                  </c:pt>
                  <c:pt idx="1">
                    <c:v>9</c:v>
                  </c:pt>
                  <c:pt idx="2">
                    <c:v>8</c:v>
                  </c:pt>
                  <c:pt idx="3">
                    <c:v>7</c:v>
                  </c:pt>
                  <c:pt idx="4">
                    <c:v>9</c:v>
                  </c:pt>
                  <c:pt idx="5">
                    <c:v>6</c:v>
                  </c:pt>
                  <c:pt idx="6">
                    <c:v>8</c:v>
                  </c:pt>
                  <c:pt idx="7">
                    <c:v>9</c:v>
                  </c:pt>
                  <c:pt idx="8">
                    <c:v>2</c:v>
                  </c:pt>
                  <c:pt idx="9">
                    <c:v>6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1-01FC-48D1-88A5-EA245993E8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74887296"/>
        <c:axId val="117489545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'Results-cutoff 5'!$D$3</c15:sqref>
                        </c15:formulaRef>
                      </c:ext>
                    </c:extLst>
                    <c:strCache>
                      <c:ptCount val="1"/>
                      <c:pt idx="0">
                        <c:v>Avg, nuclear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'Results-cutoff 5'!$E$2:$L$2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'Results-cutoff 5'!$E$3:$L$3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9.136889708430318E-2</c:v>
                      </c:pt>
                      <c:pt idx="1">
                        <c:v>9.2477348004647908E-2</c:v>
                      </c:pt>
                      <c:pt idx="2">
                        <c:v>-0.10421325898436673</c:v>
                      </c:pt>
                      <c:pt idx="3">
                        <c:v>2.4598515892303663E-2</c:v>
                      </c:pt>
                      <c:pt idx="4">
                        <c:v>0.23917479558527388</c:v>
                      </c:pt>
                      <c:pt idx="5">
                        <c:v>0.49275755784096797</c:v>
                      </c:pt>
                      <c:pt idx="6">
                        <c:v>1.9510643762270741E-2</c:v>
                      </c:pt>
                      <c:pt idx="7">
                        <c:v>5.6014551930173351E-2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2-01FC-48D1-88A5-EA245993E8CE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5'!$D$4</c15:sqref>
                        </c15:formulaRef>
                      </c:ext>
                    </c:extLst>
                    <c:strCache>
                      <c:ptCount val="1"/>
                      <c:pt idx="0">
                        <c:v>Avg, non-nuclear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5'!$E$2:$L$2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5'!$E$4:$L$4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0.22251771647597507</c:v>
                      </c:pt>
                      <c:pt idx="1">
                        <c:v>0.30991066913939247</c:v>
                      </c:pt>
                      <c:pt idx="2">
                        <c:v>-0.10236207765537475</c:v>
                      </c:pt>
                      <c:pt idx="3">
                        <c:v>0.14974145020913676</c:v>
                      </c:pt>
                      <c:pt idx="4">
                        <c:v>3.6554533691618731</c:v>
                      </c:pt>
                      <c:pt idx="5">
                        <c:v>0.58230370485919569</c:v>
                      </c:pt>
                      <c:pt idx="6">
                        <c:v>0.72269508904250257</c:v>
                      </c:pt>
                      <c:pt idx="7">
                        <c:v>0.27314209029211467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01FC-48D1-88A5-EA245993E8CE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5'!$D$7</c15:sqref>
                        </c15:formulaRef>
                      </c:ext>
                    </c:extLst>
                    <c:strCache>
                      <c:ptCount val="1"/>
                      <c:pt idx="0">
                        <c:v>Avg, rebaselined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C8EE70E6-A275-4B72-A77D-B71FB7386790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4-01FC-48D1-88A5-EA245993E8CE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67A5826F-EB20-449E-9BE7-515310CF89F4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5-01FC-48D1-88A5-EA245993E8CE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51A32C5A-78B6-4A2D-9B97-7E43564CBA61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6-01FC-48D1-88A5-EA245993E8CE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F2A2BFC3-4053-42D2-AC9F-AF0A862E7E73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7-01FC-48D1-88A5-EA245993E8CE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62E146F4-E60E-4E52-9AAE-71FDADE19DCA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8-01FC-48D1-88A5-EA245993E8CE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48B7FC1E-8735-42A6-B07D-F5C488997348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9-01FC-48D1-88A5-EA245993E8CE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18205C2F-4520-498F-BEA1-605DD41D82D8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A-01FC-48D1-88A5-EA245993E8CE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D5B5C22D-61A3-458B-9B82-E7DB3B3D4A60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B-01FC-48D1-88A5-EA245993E8C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5'!$E$2:$L$2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5'!$E$7:$L$7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0.2548908549905029</c:v>
                      </c:pt>
                      <c:pt idx="1">
                        <c:v>0.3305341118908709</c:v>
                      </c:pt>
                      <c:pt idx="2">
                        <c:v>0.11116758046568886</c:v>
                      </c:pt>
                      <c:pt idx="3">
                        <c:v>0.18221866010847676</c:v>
                      </c:pt>
                      <c:pt idx="4">
                        <c:v>3.1059881919069348</c:v>
                      </c:pt>
                      <c:pt idx="5">
                        <c:v>1.0140342073339288</c:v>
                      </c:pt>
                      <c:pt idx="6">
                        <c:v>0.46556664848735041</c:v>
                      </c:pt>
                      <c:pt idx="7">
                        <c:v>0.18245122197817287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5'!$R$7:$AA$7</c15:f>
                      <c15:dlblRangeCache>
                        <c:ptCount val="10"/>
                        <c:pt idx="0">
                          <c:v>9</c:v>
                        </c:pt>
                        <c:pt idx="1">
                          <c:v>9</c:v>
                        </c:pt>
                        <c:pt idx="2">
                          <c:v>6</c:v>
                        </c:pt>
                        <c:pt idx="3">
                          <c:v>7</c:v>
                        </c:pt>
                        <c:pt idx="4">
                          <c:v>9</c:v>
                        </c:pt>
                        <c:pt idx="5">
                          <c:v>6</c:v>
                        </c:pt>
                        <c:pt idx="6">
                          <c:v>8</c:v>
                        </c:pt>
                        <c:pt idx="7">
                          <c:v>9</c:v>
                        </c:pt>
                        <c:pt idx="8">
                          <c:v>3</c:v>
                        </c:pt>
                        <c:pt idx="9">
                          <c:v>5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1C-01FC-48D1-88A5-EA245993E8CE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5'!$D$8</c15:sqref>
                        </c15:formulaRef>
                      </c:ext>
                    </c:extLst>
                    <c:strCache>
                      <c:ptCount val="1"/>
                      <c:pt idx="0">
                        <c:v>Avg, not rebaselined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C2F08962-B356-4148-A990-FF2CE8755BEF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D-01FC-48D1-88A5-EA245993E8CE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248F1533-DCCF-4E84-8C0D-996CA64CCD88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E-01FC-48D1-88A5-EA245993E8CE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D423B0C3-3415-45F9-8EB5-03BF7711FCE8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F-01FC-48D1-88A5-EA245993E8CE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CDE705F9-9AAD-4A3F-822D-60EAFF5914B0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0-01FC-48D1-88A5-EA245993E8CE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718620BF-515E-48EA-BE67-F39AD7EB8D14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1-01FC-48D1-88A5-EA245993E8CE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20A2D87E-80FF-40B9-BB36-1F693F55FC1D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2-01FC-48D1-88A5-EA245993E8CE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1AF46252-AB1A-47D1-976E-A419C48EB0B8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3-01FC-48D1-88A5-EA245993E8CE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5D1CF60B-41C6-47C5-BD28-D0CFF9004D74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4-01FC-48D1-88A5-EA245993E8C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5'!$E$2:$L$2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5'!$E$8:$L$8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-9.0708381804549543E-4</c:v>
                      </c:pt>
                      <c:pt idx="1">
                        <c:v>-1.093558983415166E-2</c:v>
                      </c:pt>
                      <c:pt idx="2">
                        <c:v>-0.36044884872964311</c:v>
                      </c:pt>
                      <c:pt idx="3">
                        <c:v>-6.3522335010749331E-2</c:v>
                      </c:pt>
                      <c:pt idx="4">
                        <c:v>-7.538696305785153E-2</c:v>
                      </c:pt>
                      <c:pt idx="5">
                        <c:v>-0.15483819587113168</c:v>
                      </c:pt>
                      <c:pt idx="6">
                        <c:v>2.0020399624451901E-3</c:v>
                      </c:pt>
                      <c:pt idx="7">
                        <c:v>8.8981591878103838E-2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5'!$R$8:$AA$8</c15:f>
                      <c15:dlblRangeCache>
                        <c:ptCount val="10"/>
                        <c:pt idx="0">
                          <c:v>6</c:v>
                        </c:pt>
                        <c:pt idx="1">
                          <c:v>6</c:v>
                        </c:pt>
                        <c:pt idx="2">
                          <c:v>5</c:v>
                        </c:pt>
                        <c:pt idx="3">
                          <c:v>4</c:v>
                        </c:pt>
                        <c:pt idx="4">
                          <c:v>6</c:v>
                        </c:pt>
                        <c:pt idx="5">
                          <c:v>4</c:v>
                        </c:pt>
                        <c:pt idx="6">
                          <c:v>3</c:v>
                        </c:pt>
                        <c:pt idx="7">
                          <c:v>5</c:v>
                        </c:pt>
                        <c:pt idx="8">
                          <c:v>0</c:v>
                        </c:pt>
                        <c:pt idx="9">
                          <c:v>5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25-01FC-48D1-88A5-EA245993E8CE}"/>
                  </c:ext>
                </c:extLst>
              </c15:ser>
            </c15:filteredBarSeries>
          </c:ext>
        </c:extLst>
      </c:barChart>
      <c:catAx>
        <c:axId val="1174887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895456"/>
        <c:crosses val="autoZero"/>
        <c:auto val="1"/>
        <c:lblAlgn val="ctr"/>
        <c:lblOffset val="100"/>
        <c:noMultiLvlLbl val="0"/>
      </c:catAx>
      <c:valAx>
        <c:axId val="11748954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88729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Scope Deviation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4"/>
          <c:order val="4"/>
          <c:tx>
            <c:strRef>
              <c:f>'Results-cutoff 5'!$D$7</c:f>
              <c:strCache>
                <c:ptCount val="1"/>
                <c:pt idx="0">
                  <c:v>Avg, rebaselined</c:v>
                </c:pt>
              </c:strCache>
              <c:extLst xmlns:c15="http://schemas.microsoft.com/office/drawing/2012/chart"/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77BE31DE-B169-4446-ADA0-CDEE73E4E17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A31F-482E-8890-2016EA9AA77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D5F3BE5-1E53-4D9D-A157-9961BC90293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A31F-482E-8890-2016EA9AA77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95EBECEC-7ACF-4EB3-82A3-21C7491B864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A31F-482E-8890-2016EA9AA77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DFD67DF-A6BF-4C86-A6BD-E1B5924AD91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A31F-482E-8890-2016EA9AA77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BADACB8-7CCE-465F-897F-82BA5F74AB5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A31F-482E-8890-2016EA9AA77F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948F7876-F43B-44FE-9A4A-14E7E7D1C76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A31F-482E-8890-2016EA9AA77F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59CA3670-6E6B-4962-A244-73126FEB5AD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A31F-482E-8890-2016EA9AA77F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98FF11AB-FE3B-420A-856D-08526D0E884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A31F-482E-8890-2016EA9AA7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5'!$E$2:$L$2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5'!$E$7:$L$7</c:f>
              <c:numCache>
                <c:formatCode>General</c:formatCode>
                <c:ptCount val="8"/>
                <c:pt idx="0">
                  <c:v>0.2548908549905029</c:v>
                </c:pt>
                <c:pt idx="1">
                  <c:v>0.3305341118908709</c:v>
                </c:pt>
                <c:pt idx="2">
                  <c:v>0.11116758046568886</c:v>
                </c:pt>
                <c:pt idx="3">
                  <c:v>0.18221866010847676</c:v>
                </c:pt>
                <c:pt idx="4">
                  <c:v>3.1059881919069348</c:v>
                </c:pt>
                <c:pt idx="5">
                  <c:v>1.0140342073339288</c:v>
                </c:pt>
                <c:pt idx="6">
                  <c:v>0.46556664848735041</c:v>
                </c:pt>
                <c:pt idx="7">
                  <c:v>0.18245122197817287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5'!$R$7:$AA$7</c15:f>
                <c15:dlblRangeCache>
                  <c:ptCount val="10"/>
                  <c:pt idx="0">
                    <c:v>9</c:v>
                  </c:pt>
                  <c:pt idx="1">
                    <c:v>9</c:v>
                  </c:pt>
                  <c:pt idx="2">
                    <c:v>6</c:v>
                  </c:pt>
                  <c:pt idx="3">
                    <c:v>7</c:v>
                  </c:pt>
                  <c:pt idx="4">
                    <c:v>9</c:v>
                  </c:pt>
                  <c:pt idx="5">
                    <c:v>6</c:v>
                  </c:pt>
                  <c:pt idx="6">
                    <c:v>8</c:v>
                  </c:pt>
                  <c:pt idx="7">
                    <c:v>9</c:v>
                  </c:pt>
                  <c:pt idx="8">
                    <c:v>3</c:v>
                  </c:pt>
                  <c:pt idx="9">
                    <c:v>5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A31F-482E-8890-2016EA9AA77F}"/>
            </c:ext>
          </c:extLst>
        </c:ser>
        <c:ser>
          <c:idx val="5"/>
          <c:order val="5"/>
          <c:tx>
            <c:strRef>
              <c:f>'Results-cutoff 5'!$D$8</c:f>
              <c:strCache>
                <c:ptCount val="1"/>
                <c:pt idx="0">
                  <c:v>Avg, not rebaselined</c:v>
                </c:pt>
              </c:strCache>
              <c:extLst xmlns:c15="http://schemas.microsoft.com/office/drawing/2012/chart"/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8990AE58-9FCA-40A6-8606-BA70C33D9FA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A31F-482E-8890-2016EA9AA77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0CC5041-3440-4E32-9726-855BC3B92B4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A31F-482E-8890-2016EA9AA77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A98F94B-4E74-49EE-8FF3-B9A9A76BA7E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A31F-482E-8890-2016EA9AA77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7C6D88F-7CCA-4625-93EA-93070FDD3D0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A31F-482E-8890-2016EA9AA77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72036188-1F21-4C07-919B-578528C7469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A31F-482E-8890-2016EA9AA77F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F889450F-632E-4712-81DB-0D3E943D8DC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A31F-482E-8890-2016EA9AA77F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37413DB3-7B70-4A7B-99AE-5DEB9D2C67E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A31F-482E-8890-2016EA9AA77F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60454896-DBAD-41E7-BB8E-A1DC21A83E2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A31F-482E-8890-2016EA9AA7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5'!$E$2:$L$2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5'!$E$8:$L$8</c:f>
              <c:numCache>
                <c:formatCode>General</c:formatCode>
                <c:ptCount val="8"/>
                <c:pt idx="0">
                  <c:v>-9.0708381804549543E-4</c:v>
                </c:pt>
                <c:pt idx="1">
                  <c:v>-1.093558983415166E-2</c:v>
                </c:pt>
                <c:pt idx="2">
                  <c:v>-0.36044884872964311</c:v>
                </c:pt>
                <c:pt idx="3">
                  <c:v>-6.3522335010749331E-2</c:v>
                </c:pt>
                <c:pt idx="4">
                  <c:v>-7.538696305785153E-2</c:v>
                </c:pt>
                <c:pt idx="5">
                  <c:v>-0.15483819587113168</c:v>
                </c:pt>
                <c:pt idx="6">
                  <c:v>2.0020399624451901E-3</c:v>
                </c:pt>
                <c:pt idx="7">
                  <c:v>8.8981591878103838E-2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5'!$R$8:$AA$8</c15:f>
                <c15:dlblRangeCache>
                  <c:ptCount val="10"/>
                  <c:pt idx="0">
                    <c:v>6</c:v>
                  </c:pt>
                  <c:pt idx="1">
                    <c:v>6</c:v>
                  </c:pt>
                  <c:pt idx="2">
                    <c:v>5</c:v>
                  </c:pt>
                  <c:pt idx="3">
                    <c:v>4</c:v>
                  </c:pt>
                  <c:pt idx="4">
                    <c:v>6</c:v>
                  </c:pt>
                  <c:pt idx="5">
                    <c:v>4</c:v>
                  </c:pt>
                  <c:pt idx="6">
                    <c:v>3</c:v>
                  </c:pt>
                  <c:pt idx="7">
                    <c:v>5</c:v>
                  </c:pt>
                  <c:pt idx="8">
                    <c:v>0</c:v>
                  </c:pt>
                  <c:pt idx="9">
                    <c:v>5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1-A31F-482E-8890-2016EA9AA7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74887296"/>
        <c:axId val="117489545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'Results-cutoff 5'!$D$3</c15:sqref>
                        </c15:formulaRef>
                      </c:ext>
                    </c:extLst>
                    <c:strCache>
                      <c:ptCount val="1"/>
                      <c:pt idx="0">
                        <c:v>Avg, nuclear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'Results-cutoff 5'!$E$2:$L$2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'Results-cutoff 5'!$E$3:$L$3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9.136889708430318E-2</c:v>
                      </c:pt>
                      <c:pt idx="1">
                        <c:v>9.2477348004647908E-2</c:v>
                      </c:pt>
                      <c:pt idx="2">
                        <c:v>-0.10421325898436673</c:v>
                      </c:pt>
                      <c:pt idx="3">
                        <c:v>2.4598515892303663E-2</c:v>
                      </c:pt>
                      <c:pt idx="4">
                        <c:v>0.23917479558527388</c:v>
                      </c:pt>
                      <c:pt idx="5">
                        <c:v>0.49275755784096797</c:v>
                      </c:pt>
                      <c:pt idx="6">
                        <c:v>1.9510643762270741E-2</c:v>
                      </c:pt>
                      <c:pt idx="7">
                        <c:v>5.6014551930173351E-2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2-A31F-482E-8890-2016EA9AA77F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5'!$D$4</c15:sqref>
                        </c15:formulaRef>
                      </c:ext>
                    </c:extLst>
                    <c:strCache>
                      <c:ptCount val="1"/>
                      <c:pt idx="0">
                        <c:v>Avg, non-nuclear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5'!$E$2:$L$2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5'!$E$4:$L$4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0.22251771647597507</c:v>
                      </c:pt>
                      <c:pt idx="1">
                        <c:v>0.30991066913939247</c:v>
                      </c:pt>
                      <c:pt idx="2">
                        <c:v>-0.10236207765537475</c:v>
                      </c:pt>
                      <c:pt idx="3">
                        <c:v>0.14974145020913676</c:v>
                      </c:pt>
                      <c:pt idx="4">
                        <c:v>3.6554533691618731</c:v>
                      </c:pt>
                      <c:pt idx="5">
                        <c:v>0.58230370485919569</c:v>
                      </c:pt>
                      <c:pt idx="6">
                        <c:v>0.72269508904250257</c:v>
                      </c:pt>
                      <c:pt idx="7">
                        <c:v>0.27314209029211467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A31F-482E-8890-2016EA9AA77F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5'!$D$5</c15:sqref>
                        </c15:formulaRef>
                      </c:ext>
                    </c:extLst>
                    <c:strCache>
                      <c:ptCount val="1"/>
                      <c:pt idx="0">
                        <c:v>Avg, completed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450E4153-8A60-4846-B000-C25CD1E087D2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4-A31F-482E-8890-2016EA9AA77F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3DA3E5AE-DFFC-4C49-9370-C0B855D076EA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5-A31F-482E-8890-2016EA9AA77F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3E06FDD9-F75F-4B00-9B1A-66E5B529B519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6-A31F-482E-8890-2016EA9AA77F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56F64094-9663-49E9-9776-5A6680D5F7DC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7-A31F-482E-8890-2016EA9AA77F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7B60BE1F-8F7E-43C2-9B94-95197B7990D2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8-A31F-482E-8890-2016EA9AA77F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C462D227-61E5-44E5-805D-CC2A3AA98BD9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9-A31F-482E-8890-2016EA9AA77F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BFA6CB25-E36D-4126-BE3C-5A9F213C3EDC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A-A31F-482E-8890-2016EA9AA77F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327EDE01-B2AF-461A-9FB7-A9EA87B3DFF2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B-A31F-482E-8890-2016EA9AA77F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5'!$E$2:$L$2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5'!$E$5:$L$5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0.18020933252773141</c:v>
                      </c:pt>
                      <c:pt idx="1">
                        <c:v>0.13750057108833835</c:v>
                      </c:pt>
                      <c:pt idx="2">
                        <c:v>-0.38689299979466141</c:v>
                      </c:pt>
                      <c:pt idx="3">
                        <c:v>0.32536536756774925</c:v>
                      </c:pt>
                      <c:pt idx="4">
                        <c:v>0.11498054630622345</c:v>
                      </c:pt>
                      <c:pt idx="5">
                        <c:v>0.14913058282497826</c:v>
                      </c:pt>
                      <c:pt idx="6">
                        <c:v>0.4020128105650691</c:v>
                      </c:pt>
                      <c:pt idx="7">
                        <c:v>0.29817511032014066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5'!$R$5:$AA$5</c15:f>
                      <c15:dlblRangeCache>
                        <c:ptCount val="10"/>
                        <c:pt idx="0">
                          <c:v>6</c:v>
                        </c:pt>
                        <c:pt idx="1">
                          <c:v>6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6</c:v>
                        </c:pt>
                        <c:pt idx="5">
                          <c:v>4</c:v>
                        </c:pt>
                        <c:pt idx="6">
                          <c:v>3</c:v>
                        </c:pt>
                        <c:pt idx="7">
                          <c:v>5</c:v>
                        </c:pt>
                        <c:pt idx="8">
                          <c:v>1</c:v>
                        </c:pt>
                        <c:pt idx="9">
                          <c:v>4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1C-A31F-482E-8890-2016EA9AA77F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5'!$D$6</c15:sqref>
                        </c15:formulaRef>
                      </c:ext>
                    </c:extLst>
                    <c:strCache>
                      <c:ptCount val="1"/>
                      <c:pt idx="0">
                        <c:v>Avg, incomplete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DC13E96B-BDC9-4762-B151-CCDD862BDCBA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D-A31F-482E-8890-2016EA9AA77F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4019DC34-9AB6-46E2-92EB-FE9D63268E3B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E-A31F-482E-8890-2016EA9AA77F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3698D043-0D44-4201-BCDC-43A0922CD96A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F-A31F-482E-8890-2016EA9AA77F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5239A1B6-E0B9-42AE-AC96-28244E7A333B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0-A31F-482E-8890-2016EA9AA77F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9ABE9B4F-9072-46C8-BC5D-60BF9B2C10A4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1-A31F-482E-8890-2016EA9AA77F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CBBEDAF7-D082-453E-87E3-8AFD8028203C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2-A31F-482E-8890-2016EA9AA77F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53DCDD26-0A8A-4A0C-8282-09095B3C6FF4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3-A31F-482E-8890-2016EA9AA77F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722B759D-8AE7-4039-8916-D32F4EF0E6A9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4-A31F-482E-8890-2016EA9AA77F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5'!$E$2:$L$2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5'!$E$6:$L$6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0.1341465774266517</c:v>
                      </c:pt>
                      <c:pt idx="1">
                        <c:v>0.23157667127587778</c:v>
                      </c:pt>
                      <c:pt idx="2">
                        <c:v>3.1800298162376617E-3</c:v>
                      </c:pt>
                      <c:pt idx="3">
                        <c:v>-4.0002884222094082E-2</c:v>
                      </c:pt>
                      <c:pt idx="4">
                        <c:v>2.9790765189975508</c:v>
                      </c:pt>
                      <c:pt idx="5">
                        <c:v>0.8113883548698555</c:v>
                      </c:pt>
                      <c:pt idx="6">
                        <c:v>0.31556260951136639</c:v>
                      </c:pt>
                      <c:pt idx="7">
                        <c:v>6.6232600621485727E-2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5'!$R$6:$AA$6</c15:f>
                      <c15:dlblRangeCache>
                        <c:ptCount val="10"/>
                        <c:pt idx="0">
                          <c:v>9</c:v>
                        </c:pt>
                        <c:pt idx="1">
                          <c:v>9</c:v>
                        </c:pt>
                        <c:pt idx="2">
                          <c:v>8</c:v>
                        </c:pt>
                        <c:pt idx="3">
                          <c:v>7</c:v>
                        </c:pt>
                        <c:pt idx="4">
                          <c:v>9</c:v>
                        </c:pt>
                        <c:pt idx="5">
                          <c:v>6</c:v>
                        </c:pt>
                        <c:pt idx="6">
                          <c:v>8</c:v>
                        </c:pt>
                        <c:pt idx="7">
                          <c:v>9</c:v>
                        </c:pt>
                        <c:pt idx="8">
                          <c:v>2</c:v>
                        </c:pt>
                        <c:pt idx="9">
                          <c:v>6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25-A31F-482E-8890-2016EA9AA77F}"/>
                  </c:ext>
                </c:extLst>
              </c15:ser>
            </c15:filteredBarSeries>
          </c:ext>
        </c:extLst>
      </c:barChart>
      <c:catAx>
        <c:axId val="1174887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895456"/>
        <c:crosses val="autoZero"/>
        <c:auto val="1"/>
        <c:lblAlgn val="ctr"/>
        <c:lblOffset val="100"/>
        <c:noMultiLvlLbl val="0"/>
      </c:catAx>
      <c:valAx>
        <c:axId val="11748954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88729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Schedule Deviation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2"/>
          <c:order val="2"/>
          <c:tx>
            <c:strRef>
              <c:f>'Results-cutoff 5'!$D$13</c:f>
              <c:strCache>
                <c:ptCount val="1"/>
                <c:pt idx="0">
                  <c:v>Avg, completed</c:v>
                </c:pt>
              </c:strCache>
              <c:extLst xmlns:c15="http://schemas.microsoft.com/office/drawing/2012/chart"/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02A2950-F7EE-4B95-9975-DF2F8086704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5C4A-4318-9C81-7D0431F97D5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2B2AF61-D81A-4AD0-AAAF-80CBB4CF60C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5C4A-4318-9C81-7D0431F97D5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FFDB6F29-5894-4754-9ED6-D27E387470D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5C4A-4318-9C81-7D0431F97D5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AFC30B21-7BFF-4563-B686-B5C292019F1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5C4A-4318-9C81-7D0431F97D5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C293FF0B-38A5-464F-8A00-BB0A41ABAC9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5C4A-4318-9C81-7D0431F97D59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5FD02AA0-E050-416F-8A7C-B1908DF6F33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5C4A-4318-9C81-7D0431F97D59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C67C393A-D5CD-48A3-AF0D-6AE19B7F395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5C4A-4318-9C81-7D0431F97D59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E6843A86-DE96-47FA-995A-D8250FC6833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5C4A-4318-9C81-7D0431F97D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5'!$E$10:$L$10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5'!$E$13:$L$13</c:f>
              <c:numCache>
                <c:formatCode>General</c:formatCode>
                <c:ptCount val="8"/>
                <c:pt idx="0">
                  <c:v>3.6232827605140017E-2</c:v>
                </c:pt>
                <c:pt idx="1">
                  <c:v>4.1498943399703281E-2</c:v>
                </c:pt>
                <c:pt idx="2">
                  <c:v>0.51813158602997578</c:v>
                </c:pt>
                <c:pt idx="3">
                  <c:v>2.4055781355935224E-2</c:v>
                </c:pt>
                <c:pt idx="4">
                  <c:v>6.6092681260556896E-2</c:v>
                </c:pt>
                <c:pt idx="5">
                  <c:v>5.7275289393407869E-2</c:v>
                </c:pt>
                <c:pt idx="6">
                  <c:v>-6.8927499481382659E-3</c:v>
                </c:pt>
                <c:pt idx="7">
                  <c:v>-1.0811597427447417E-2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5'!$R$13:$AA$13</c15:f>
                <c15:dlblRangeCache>
                  <c:ptCount val="10"/>
                  <c:pt idx="0">
                    <c:v>6</c:v>
                  </c:pt>
                  <c:pt idx="1">
                    <c:v>6</c:v>
                  </c:pt>
                  <c:pt idx="2">
                    <c:v>3</c:v>
                  </c:pt>
                  <c:pt idx="3">
                    <c:v>4</c:v>
                  </c:pt>
                  <c:pt idx="4">
                    <c:v>6</c:v>
                  </c:pt>
                  <c:pt idx="5">
                    <c:v>4</c:v>
                  </c:pt>
                  <c:pt idx="6">
                    <c:v>3</c:v>
                  </c:pt>
                  <c:pt idx="7">
                    <c:v>5</c:v>
                  </c:pt>
                  <c:pt idx="8">
                    <c:v>1</c:v>
                  </c:pt>
                  <c:pt idx="9">
                    <c:v>4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5C4A-4318-9C81-7D0431F97D59}"/>
            </c:ext>
          </c:extLst>
        </c:ser>
        <c:ser>
          <c:idx val="3"/>
          <c:order val="3"/>
          <c:tx>
            <c:strRef>
              <c:f>'Results-cutoff 5'!$D$14</c:f>
              <c:strCache>
                <c:ptCount val="1"/>
                <c:pt idx="0">
                  <c:v>Avg, active</c:v>
                </c:pt>
              </c:strCache>
              <c:extLst xmlns:c15="http://schemas.microsoft.com/office/drawing/2012/chart"/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07725244-660A-421C-83E8-B0101950080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5C4A-4318-9C81-7D0431F97D5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05D96E9A-70CB-45AB-8E37-49939391F73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5C4A-4318-9C81-7D0431F97D5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68CB0AC-E959-4437-BDD5-A683F32E06B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5C4A-4318-9C81-7D0431F97D5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86C8F6B-0802-4F93-80CF-5BA892B5625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5C4A-4318-9C81-7D0431F97D5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7F9CD75C-75EE-4C07-A8FC-920247EFE4A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5C4A-4318-9C81-7D0431F97D59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92A16E4D-1B25-4365-BD6C-0BFED353C5E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5C4A-4318-9C81-7D0431F97D59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45FF2348-9D27-4604-B230-1D3706D38C7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5C4A-4318-9C81-7D0431F97D59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4FD80006-3176-47FC-86E2-6D32DB0A036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5C4A-4318-9C81-7D0431F97D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5'!$E$10:$L$10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5'!$E$14:$L$14</c:f>
              <c:numCache>
                <c:formatCode>General</c:formatCode>
                <c:ptCount val="8"/>
                <c:pt idx="0">
                  <c:v>0.49732887493760769</c:v>
                </c:pt>
                <c:pt idx="1">
                  <c:v>0.60055707900082633</c:v>
                </c:pt>
                <c:pt idx="2">
                  <c:v>3.6967554300710326</c:v>
                </c:pt>
                <c:pt idx="3">
                  <c:v>1.154064658971552</c:v>
                </c:pt>
                <c:pt idx="4">
                  <c:v>0.74924990639777955</c:v>
                </c:pt>
                <c:pt idx="5">
                  <c:v>0.69771366077399599</c:v>
                </c:pt>
                <c:pt idx="6">
                  <c:v>0.42209831802592879</c:v>
                </c:pt>
                <c:pt idx="7">
                  <c:v>0.27305143224711781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5'!$R$14:$AA$14</c15:f>
                <c15:dlblRangeCache>
                  <c:ptCount val="10"/>
                  <c:pt idx="0">
                    <c:v>9</c:v>
                  </c:pt>
                  <c:pt idx="1">
                    <c:v>9</c:v>
                  </c:pt>
                  <c:pt idx="2">
                    <c:v>8</c:v>
                  </c:pt>
                  <c:pt idx="3">
                    <c:v>5</c:v>
                  </c:pt>
                  <c:pt idx="4">
                    <c:v>9</c:v>
                  </c:pt>
                  <c:pt idx="5">
                    <c:v>6</c:v>
                  </c:pt>
                  <c:pt idx="6">
                    <c:v>9</c:v>
                  </c:pt>
                  <c:pt idx="7">
                    <c:v>9</c:v>
                  </c:pt>
                  <c:pt idx="8">
                    <c:v>3</c:v>
                  </c:pt>
                  <c:pt idx="9">
                    <c:v>6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1-5C4A-4318-9C81-7D0431F97D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74902176"/>
        <c:axId val="117490361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'Results-cutoff 5'!$D$11</c15:sqref>
                        </c15:formulaRef>
                      </c:ext>
                    </c:extLst>
                    <c:strCache>
                      <c:ptCount val="1"/>
                      <c:pt idx="0">
                        <c:v>Avg, nuclear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'Results-cutoff 5'!$E$10:$L$10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'Results-cutoff 5'!$E$11:$L$11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0.36121790404414522</c:v>
                      </c:pt>
                      <c:pt idx="1">
                        <c:v>0.49386824088390657</c:v>
                      </c:pt>
                      <c:pt idx="2">
                        <c:v>1.5948024220469206</c:v>
                      </c:pt>
                      <c:pt idx="3">
                        <c:v>0.80618223669937983</c:v>
                      </c:pt>
                      <c:pt idx="4">
                        <c:v>0.68758759753830145</c:v>
                      </c:pt>
                      <c:pt idx="5">
                        <c:v>0.74706681373972672</c:v>
                      </c:pt>
                      <c:pt idx="6">
                        <c:v>0.30295380441683184</c:v>
                      </c:pt>
                      <c:pt idx="7">
                        <c:v>0.24804734102418302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2-5C4A-4318-9C81-7D0431F97D59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5'!$D$12</c15:sqref>
                        </c15:formulaRef>
                      </c:ext>
                    </c:extLst>
                    <c:strCache>
                      <c:ptCount val="1"/>
                      <c:pt idx="0">
                        <c:v>Avg, non-nuclear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5'!$E$10:$L$10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5'!$E$12:$L$12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0.25765908681659289</c:v>
                      </c:pt>
                      <c:pt idx="1">
                        <c:v>0.24329449204777176</c:v>
                      </c:pt>
                      <c:pt idx="2">
                        <c:v>3.8590710147372631</c:v>
                      </c:pt>
                      <c:pt idx="3">
                        <c:v>0.52836349469679655</c:v>
                      </c:pt>
                      <c:pt idx="4">
                        <c:v>0.23415778069099247</c:v>
                      </c:pt>
                      <c:pt idx="5">
                        <c:v>0.23785264454311683</c:v>
                      </c:pt>
                      <c:pt idx="6">
                        <c:v>0.33150599629422439</c:v>
                      </c:pt>
                      <c:pt idx="7">
                        <c:v>6.9837695815559764E-2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5C4A-4318-9C81-7D0431F97D59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5'!$D$15</c15:sqref>
                        </c15:formulaRef>
                      </c:ext>
                    </c:extLst>
                    <c:strCache>
                      <c:ptCount val="1"/>
                      <c:pt idx="0">
                        <c:v>Avg, rebaselined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64C3D4A0-57FE-4044-97BB-91AAF3801461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4-5C4A-4318-9C81-7D0431F97D59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FB81245A-87EB-4967-8C6D-42AD52016BE1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5-5C4A-4318-9C81-7D0431F97D59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E228A948-CCF3-41A1-A90C-BB629DDFDF42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6-5C4A-4318-9C81-7D0431F97D59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6224A7F8-7A4F-4A84-BA40-2BDAC5348ED0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7-5C4A-4318-9C81-7D0431F97D59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2F2DBA63-CBC9-42B5-BFB8-89E10D65D603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8-5C4A-4318-9C81-7D0431F97D59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868C9B90-DCD3-43C5-9A10-A145A5326A3A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9-5C4A-4318-9C81-7D0431F97D59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7923F6B4-F4E7-4CBA-8D30-7CBE65B1341D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A-5C4A-4318-9C81-7D0431F97D59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BBB70744-3E25-4949-A85B-E4BC23954982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B-5C4A-4318-9C81-7D0431F97D59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5'!$E$10:$L$10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5'!$E$15:$L$15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0.33834235921847711</c:v>
                      </c:pt>
                      <c:pt idx="1">
                        <c:v>0.33593385011288368</c:v>
                      </c:pt>
                      <c:pt idx="2">
                        <c:v>4.1524938480021953</c:v>
                      </c:pt>
                      <c:pt idx="3">
                        <c:v>0.58714200108330172</c:v>
                      </c:pt>
                      <c:pt idx="4">
                        <c:v>0.54276777068144377</c:v>
                      </c:pt>
                      <c:pt idx="5">
                        <c:v>0.61449270190041183</c:v>
                      </c:pt>
                      <c:pt idx="6">
                        <c:v>0.30103479760208973</c:v>
                      </c:pt>
                      <c:pt idx="7">
                        <c:v>8.7210460389433697E-2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5'!$R$15:$AA$15</c15:f>
                      <c15:dlblRangeCache>
                        <c:ptCount val="10"/>
                        <c:pt idx="0">
                          <c:v>9</c:v>
                        </c:pt>
                        <c:pt idx="1">
                          <c:v>9</c:v>
                        </c:pt>
                        <c:pt idx="2">
                          <c:v>6</c:v>
                        </c:pt>
                        <c:pt idx="3">
                          <c:v>6</c:v>
                        </c:pt>
                        <c:pt idx="4">
                          <c:v>9</c:v>
                        </c:pt>
                        <c:pt idx="5">
                          <c:v>6</c:v>
                        </c:pt>
                        <c:pt idx="6">
                          <c:v>9</c:v>
                        </c:pt>
                        <c:pt idx="7">
                          <c:v>9</c:v>
                        </c:pt>
                        <c:pt idx="8">
                          <c:v>3</c:v>
                        </c:pt>
                        <c:pt idx="9">
                          <c:v>5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1C-5C4A-4318-9C81-7D0431F97D59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5'!$D$16</c15:sqref>
                        </c15:formulaRef>
                      </c:ext>
                    </c:extLst>
                    <c:strCache>
                      <c:ptCount val="1"/>
                      <c:pt idx="0">
                        <c:v>Avg, not rebaselined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D9007847-BF00-4838-90CA-B92B7785846E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D-5C4A-4318-9C81-7D0431F97D59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E9EF76F2-B28B-49F8-81EB-0842AAF0985E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E-5C4A-4318-9C81-7D0431F97D59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39F21B74-64B1-44CB-BBFE-6B739F5443B5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F-5C4A-4318-9C81-7D0431F97D59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44605C84-BD05-49B1-ADAC-01A27F0C5CC3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0-5C4A-4318-9C81-7D0431F97D59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B9CFB6EC-4E63-4CA0-93D0-2B4DBFFADCDC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1-5C4A-4318-9C81-7D0431F97D59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C4030557-74D6-43C8-B9B1-41F54E564FD8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2-5C4A-4318-9C81-7D0431F97D59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CA126F42-0314-4BDF-A3E4-EFEB87E9EBA3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3-5C4A-4318-9C81-7D0431F97D59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55844F37-1707-4786-B739-D14B443E94C2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4-5C4A-4318-9C81-7D0431F97D59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5'!$E$10:$L$10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5'!$E$16:$L$16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0.27471260118383634</c:v>
                      </c:pt>
                      <c:pt idx="1">
                        <c:v>0.43843378673161681</c:v>
                      </c:pt>
                      <c:pt idx="2">
                        <c:v>1.2426950221290025</c:v>
                      </c:pt>
                      <c:pt idx="3">
                        <c:v>0.78123147126056369</c:v>
                      </c:pt>
                      <c:pt idx="4">
                        <c:v>0.37581588483506079</c:v>
                      </c:pt>
                      <c:pt idx="5">
                        <c:v>0.182106727703784</c:v>
                      </c:pt>
                      <c:pt idx="6">
                        <c:v>0.3562978113233799</c:v>
                      </c:pt>
                      <c:pt idx="7">
                        <c:v>0.32370215191638363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5'!$R$16:$AA$16</c15:f>
                      <c15:dlblRangeCache>
                        <c:ptCount val="10"/>
                        <c:pt idx="0">
                          <c:v>6</c:v>
                        </c:pt>
                        <c:pt idx="1">
                          <c:v>6</c:v>
                        </c:pt>
                        <c:pt idx="2">
                          <c:v>5</c:v>
                        </c:pt>
                        <c:pt idx="3">
                          <c:v>3</c:v>
                        </c:pt>
                        <c:pt idx="4">
                          <c:v>6</c:v>
                        </c:pt>
                        <c:pt idx="5">
                          <c:v>4</c:v>
                        </c:pt>
                        <c:pt idx="6">
                          <c:v>3</c:v>
                        </c:pt>
                        <c:pt idx="7">
                          <c:v>5</c:v>
                        </c:pt>
                        <c:pt idx="8">
                          <c:v>1</c:v>
                        </c:pt>
                        <c:pt idx="9">
                          <c:v>5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25-5C4A-4318-9C81-7D0431F97D59}"/>
                  </c:ext>
                </c:extLst>
              </c15:ser>
            </c15:filteredBarSeries>
          </c:ext>
        </c:extLst>
      </c:barChart>
      <c:catAx>
        <c:axId val="1174902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903616"/>
        <c:crosses val="autoZero"/>
        <c:auto val="1"/>
        <c:lblAlgn val="ctr"/>
        <c:lblOffset val="100"/>
        <c:noMultiLvlLbl val="0"/>
      </c:catAx>
      <c:valAx>
        <c:axId val="11749036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90217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Schedule Deviation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4"/>
          <c:order val="4"/>
          <c:tx>
            <c:strRef>
              <c:f>'Results-cutoff 5'!$D$15</c:f>
              <c:strCache>
                <c:ptCount val="1"/>
                <c:pt idx="0">
                  <c:v>Avg, rebaselined</c:v>
                </c:pt>
              </c:strCache>
              <c:extLst xmlns:c15="http://schemas.microsoft.com/office/drawing/2012/chart"/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3016DC2E-9494-4CF2-8790-50C948EB1D0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40F5-424B-A0E4-204F960DBAE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9463CDD-2E7E-4CA5-8DDD-2F105B181CE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40F5-424B-A0E4-204F960DBAE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159E7F4-B06F-405D-AE83-3743B5464DC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40F5-424B-A0E4-204F960DBAE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93D99EE-F183-4094-8A42-C9A3C7A3AF4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40F5-424B-A0E4-204F960DBAE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125AA628-6D93-4B12-9B96-37EC867FCDF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40F5-424B-A0E4-204F960DBAED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37428CE4-FCBF-4C11-8974-D3BFA42AD60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40F5-424B-A0E4-204F960DBAED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66BA4333-F670-4B7D-8AF5-432307F07FF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40F5-424B-A0E4-204F960DBAED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96DC0339-E816-4344-9450-24494445970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40F5-424B-A0E4-204F960DBA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5'!$E$10:$L$10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5'!$E$15:$L$15</c:f>
              <c:numCache>
                <c:formatCode>General</c:formatCode>
                <c:ptCount val="8"/>
                <c:pt idx="0">
                  <c:v>0.33834235921847711</c:v>
                </c:pt>
                <c:pt idx="1">
                  <c:v>0.33593385011288368</c:v>
                </c:pt>
                <c:pt idx="2">
                  <c:v>4.1524938480021953</c:v>
                </c:pt>
                <c:pt idx="3">
                  <c:v>0.58714200108330172</c:v>
                </c:pt>
                <c:pt idx="4">
                  <c:v>0.54276777068144377</c:v>
                </c:pt>
                <c:pt idx="5">
                  <c:v>0.61449270190041183</c:v>
                </c:pt>
                <c:pt idx="6">
                  <c:v>0.30103479760208973</c:v>
                </c:pt>
                <c:pt idx="7">
                  <c:v>8.7210460389433697E-2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5'!$R$15:$AA$15</c15:f>
                <c15:dlblRangeCache>
                  <c:ptCount val="10"/>
                  <c:pt idx="0">
                    <c:v>9</c:v>
                  </c:pt>
                  <c:pt idx="1">
                    <c:v>9</c:v>
                  </c:pt>
                  <c:pt idx="2">
                    <c:v>6</c:v>
                  </c:pt>
                  <c:pt idx="3">
                    <c:v>6</c:v>
                  </c:pt>
                  <c:pt idx="4">
                    <c:v>9</c:v>
                  </c:pt>
                  <c:pt idx="5">
                    <c:v>6</c:v>
                  </c:pt>
                  <c:pt idx="6">
                    <c:v>9</c:v>
                  </c:pt>
                  <c:pt idx="7">
                    <c:v>9</c:v>
                  </c:pt>
                  <c:pt idx="8">
                    <c:v>3</c:v>
                  </c:pt>
                  <c:pt idx="9">
                    <c:v>5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40F5-424B-A0E4-204F960DBAED}"/>
            </c:ext>
          </c:extLst>
        </c:ser>
        <c:ser>
          <c:idx val="5"/>
          <c:order val="5"/>
          <c:tx>
            <c:strRef>
              <c:f>'Results-cutoff 5'!$D$16</c:f>
              <c:strCache>
                <c:ptCount val="1"/>
                <c:pt idx="0">
                  <c:v>Avg, not rebaselined</c:v>
                </c:pt>
              </c:strCache>
              <c:extLst xmlns:c15="http://schemas.microsoft.com/office/drawing/2012/chart"/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1DB0DF07-25BB-4CA8-A034-D3A385ACECB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40F5-424B-A0E4-204F960DBAE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7E394CA0-3371-40C0-88CB-00F4C21E26D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40F5-424B-A0E4-204F960DBAE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F306FED8-ED1C-4F2C-B786-F61D795A7D4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40F5-424B-A0E4-204F960DBAE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0CED0DA-04AD-4584-B1DE-EB4EE853CBD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40F5-424B-A0E4-204F960DBAE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E798A8BF-B4EC-43EE-B4D1-D599ED410BB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40F5-424B-A0E4-204F960DBAED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785C9165-CFEC-4666-8144-E993D0572F8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40F5-424B-A0E4-204F960DBAED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509DB0BA-84AA-4B73-994D-6E254DE89FE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40F5-424B-A0E4-204F960DBAED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7C4D967F-73DA-4C9C-800A-59CD3BDBED9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40F5-424B-A0E4-204F960DBA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5'!$E$10:$L$10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5'!$E$16:$L$16</c:f>
              <c:numCache>
                <c:formatCode>General</c:formatCode>
                <c:ptCount val="8"/>
                <c:pt idx="0">
                  <c:v>0.27471260118383634</c:v>
                </c:pt>
                <c:pt idx="1">
                  <c:v>0.43843378673161681</c:v>
                </c:pt>
                <c:pt idx="2">
                  <c:v>1.2426950221290025</c:v>
                </c:pt>
                <c:pt idx="3">
                  <c:v>0.78123147126056369</c:v>
                </c:pt>
                <c:pt idx="4">
                  <c:v>0.37581588483506079</c:v>
                </c:pt>
                <c:pt idx="5">
                  <c:v>0.182106727703784</c:v>
                </c:pt>
                <c:pt idx="6">
                  <c:v>0.3562978113233799</c:v>
                </c:pt>
                <c:pt idx="7">
                  <c:v>0.32370215191638363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5'!$R$16:$AA$16</c15:f>
                <c15:dlblRangeCache>
                  <c:ptCount val="10"/>
                  <c:pt idx="0">
                    <c:v>6</c:v>
                  </c:pt>
                  <c:pt idx="1">
                    <c:v>6</c:v>
                  </c:pt>
                  <c:pt idx="2">
                    <c:v>5</c:v>
                  </c:pt>
                  <c:pt idx="3">
                    <c:v>3</c:v>
                  </c:pt>
                  <c:pt idx="4">
                    <c:v>6</c:v>
                  </c:pt>
                  <c:pt idx="5">
                    <c:v>4</c:v>
                  </c:pt>
                  <c:pt idx="6">
                    <c:v>3</c:v>
                  </c:pt>
                  <c:pt idx="7">
                    <c:v>5</c:v>
                  </c:pt>
                  <c:pt idx="8">
                    <c:v>1</c:v>
                  </c:pt>
                  <c:pt idx="9">
                    <c:v>5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1-40F5-424B-A0E4-204F960DBA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74902176"/>
        <c:axId val="117490361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'Results-cutoff 5'!$D$11</c15:sqref>
                        </c15:formulaRef>
                      </c:ext>
                    </c:extLst>
                    <c:strCache>
                      <c:ptCount val="1"/>
                      <c:pt idx="0">
                        <c:v>Avg, nuclear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'Results-cutoff 5'!$E$10:$L$10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'Results-cutoff 5'!$E$11:$L$11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0.36121790404414522</c:v>
                      </c:pt>
                      <c:pt idx="1">
                        <c:v>0.49386824088390657</c:v>
                      </c:pt>
                      <c:pt idx="2">
                        <c:v>1.5948024220469206</c:v>
                      </c:pt>
                      <c:pt idx="3">
                        <c:v>0.80618223669937983</c:v>
                      </c:pt>
                      <c:pt idx="4">
                        <c:v>0.68758759753830145</c:v>
                      </c:pt>
                      <c:pt idx="5">
                        <c:v>0.74706681373972672</c:v>
                      </c:pt>
                      <c:pt idx="6">
                        <c:v>0.30295380441683184</c:v>
                      </c:pt>
                      <c:pt idx="7">
                        <c:v>0.24804734102418302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2-40F5-424B-A0E4-204F960DBAED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5'!$D$12</c15:sqref>
                        </c15:formulaRef>
                      </c:ext>
                    </c:extLst>
                    <c:strCache>
                      <c:ptCount val="1"/>
                      <c:pt idx="0">
                        <c:v>Avg, non-nuclear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5'!$E$10:$L$10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5'!$E$12:$L$12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0.25765908681659289</c:v>
                      </c:pt>
                      <c:pt idx="1">
                        <c:v>0.24329449204777176</c:v>
                      </c:pt>
                      <c:pt idx="2">
                        <c:v>3.8590710147372631</c:v>
                      </c:pt>
                      <c:pt idx="3">
                        <c:v>0.52836349469679655</c:v>
                      </c:pt>
                      <c:pt idx="4">
                        <c:v>0.23415778069099247</c:v>
                      </c:pt>
                      <c:pt idx="5">
                        <c:v>0.23785264454311683</c:v>
                      </c:pt>
                      <c:pt idx="6">
                        <c:v>0.33150599629422439</c:v>
                      </c:pt>
                      <c:pt idx="7">
                        <c:v>6.9837695815559764E-2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40F5-424B-A0E4-204F960DBAED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5'!$D$13</c15:sqref>
                        </c15:formulaRef>
                      </c:ext>
                    </c:extLst>
                    <c:strCache>
                      <c:ptCount val="1"/>
                      <c:pt idx="0">
                        <c:v>Avg, completed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2165069F-A86E-45E4-8399-5A21839DEBD4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4-40F5-424B-A0E4-204F960DBAED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BE9671D7-3AFD-432F-B9DA-5ACD104EF3C1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5-40F5-424B-A0E4-204F960DBAED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355A8A2B-FB98-44DE-979D-F7B86F23190B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6-40F5-424B-A0E4-204F960DBAED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13613D74-670B-46D6-A24F-ECC316A1D98A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7-40F5-424B-A0E4-204F960DBAED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08188D90-A832-4D5A-A256-38B5FC27FE66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8-40F5-424B-A0E4-204F960DBAED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1107739F-8541-4B34-8E26-E8CBAE8334B4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9-40F5-424B-A0E4-204F960DBAED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E6C4EF54-14C1-4468-A22C-853170DC622C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A-40F5-424B-A0E4-204F960DBAED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B84EBE6A-1F99-48D5-A0A9-831680A7DBDA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B-40F5-424B-A0E4-204F960DBAED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5'!$E$10:$L$10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5'!$E$13:$L$13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3.6232827605140017E-2</c:v>
                      </c:pt>
                      <c:pt idx="1">
                        <c:v>4.1498943399703281E-2</c:v>
                      </c:pt>
                      <c:pt idx="2">
                        <c:v>0.51813158602997578</c:v>
                      </c:pt>
                      <c:pt idx="3">
                        <c:v>2.4055781355935224E-2</c:v>
                      </c:pt>
                      <c:pt idx="4">
                        <c:v>6.6092681260556896E-2</c:v>
                      </c:pt>
                      <c:pt idx="5">
                        <c:v>5.7275289393407869E-2</c:v>
                      </c:pt>
                      <c:pt idx="6">
                        <c:v>-6.8927499481382659E-3</c:v>
                      </c:pt>
                      <c:pt idx="7">
                        <c:v>-1.0811597427447417E-2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5'!$R$13:$AA$13</c15:f>
                      <c15:dlblRangeCache>
                        <c:ptCount val="10"/>
                        <c:pt idx="0">
                          <c:v>6</c:v>
                        </c:pt>
                        <c:pt idx="1">
                          <c:v>6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6</c:v>
                        </c:pt>
                        <c:pt idx="5">
                          <c:v>4</c:v>
                        </c:pt>
                        <c:pt idx="6">
                          <c:v>3</c:v>
                        </c:pt>
                        <c:pt idx="7">
                          <c:v>5</c:v>
                        </c:pt>
                        <c:pt idx="8">
                          <c:v>1</c:v>
                        </c:pt>
                        <c:pt idx="9">
                          <c:v>4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1C-40F5-424B-A0E4-204F960DBAED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5'!$D$14</c15:sqref>
                        </c15:formulaRef>
                      </c:ext>
                    </c:extLst>
                    <c:strCache>
                      <c:ptCount val="1"/>
                      <c:pt idx="0">
                        <c:v>Avg, incomplete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519233B1-FFA4-438C-A41F-601B99CC6C88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D-40F5-424B-A0E4-204F960DBAED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2E2E76AC-E48E-497C-9DBA-1450257E6CF0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E-40F5-424B-A0E4-204F960DBAED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12EAE224-65C3-4370-BE79-708DFD27A114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F-40F5-424B-A0E4-204F960DBAED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5187CDA3-382E-4510-B851-7D5471FE7476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0-40F5-424B-A0E4-204F960DBAED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EAD3E9C2-181B-4755-86D9-2CD4C8CA2B81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1-40F5-424B-A0E4-204F960DBAED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B52833B1-BB2C-4451-81BA-307271F6F28D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2-40F5-424B-A0E4-204F960DBAED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1D2495A3-F4DB-4167-8723-3E43E25F5586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3-40F5-424B-A0E4-204F960DBAED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BCA05A78-1D6A-4D12-91CF-6E4E16746E6A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4-40F5-424B-A0E4-204F960DBAED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5'!$E$10:$L$10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5'!$E$14:$L$14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0.49732887493760769</c:v>
                      </c:pt>
                      <c:pt idx="1">
                        <c:v>0.60055707900082633</c:v>
                      </c:pt>
                      <c:pt idx="2">
                        <c:v>3.6967554300710326</c:v>
                      </c:pt>
                      <c:pt idx="3">
                        <c:v>1.154064658971552</c:v>
                      </c:pt>
                      <c:pt idx="4">
                        <c:v>0.74924990639777955</c:v>
                      </c:pt>
                      <c:pt idx="5">
                        <c:v>0.69771366077399599</c:v>
                      </c:pt>
                      <c:pt idx="6">
                        <c:v>0.42209831802592879</c:v>
                      </c:pt>
                      <c:pt idx="7">
                        <c:v>0.27305143224711781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5'!$R$14:$AA$14</c15:f>
                      <c15:dlblRangeCache>
                        <c:ptCount val="10"/>
                        <c:pt idx="0">
                          <c:v>9</c:v>
                        </c:pt>
                        <c:pt idx="1">
                          <c:v>9</c:v>
                        </c:pt>
                        <c:pt idx="2">
                          <c:v>8</c:v>
                        </c:pt>
                        <c:pt idx="3">
                          <c:v>5</c:v>
                        </c:pt>
                        <c:pt idx="4">
                          <c:v>9</c:v>
                        </c:pt>
                        <c:pt idx="5">
                          <c:v>6</c:v>
                        </c:pt>
                        <c:pt idx="6">
                          <c:v>9</c:v>
                        </c:pt>
                        <c:pt idx="7">
                          <c:v>9</c:v>
                        </c:pt>
                        <c:pt idx="8">
                          <c:v>3</c:v>
                        </c:pt>
                        <c:pt idx="9">
                          <c:v>6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25-40F5-424B-A0E4-204F960DBAED}"/>
                  </c:ext>
                </c:extLst>
              </c15:ser>
            </c15:filteredBarSeries>
          </c:ext>
        </c:extLst>
      </c:barChart>
      <c:catAx>
        <c:axId val="1174902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903616"/>
        <c:crosses val="autoZero"/>
        <c:auto val="1"/>
        <c:lblAlgn val="ctr"/>
        <c:lblOffset val="100"/>
        <c:noMultiLvlLbl val="0"/>
      </c:catAx>
      <c:valAx>
        <c:axId val="11749036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90217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Cost Deviation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2"/>
          <c:order val="2"/>
          <c:tx>
            <c:strRef>
              <c:f>'Results-cutoff 5'!$D$21</c:f>
              <c:strCache>
                <c:ptCount val="1"/>
                <c:pt idx="0">
                  <c:v>Avg, completed</c:v>
                </c:pt>
              </c:strCache>
              <c:extLst xmlns:c15="http://schemas.microsoft.com/office/drawing/2012/chart"/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B357C5F2-88E6-457D-A56B-266369BFCE5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8359-4CAF-9763-F4FF45292F5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FC643DE-F9FF-4EEF-AB3F-D7B2A83CA68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8359-4CAF-9763-F4FF45292F5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F65DC4ED-1FCE-42E9-A38E-1B44D78273C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8359-4CAF-9763-F4FF45292F5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EE80550-6DF5-46DA-8988-69BE6219ED5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8359-4CAF-9763-F4FF45292F5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40FE704F-7C12-48B0-8E65-44468423C9B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8359-4CAF-9763-F4FF45292F55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352BA180-00EF-4045-A64D-7C1D53CBFB8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8359-4CAF-9763-F4FF45292F55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4DCCB2AC-B1F5-450E-A431-70138A1DCBC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8359-4CAF-9763-F4FF45292F55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19590772-59B8-4814-822B-046B28CCB28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8359-4CAF-9763-F4FF45292F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5'!$E$18:$L$18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5'!$E$21:$L$21</c:f>
              <c:numCache>
                <c:formatCode>General</c:formatCode>
                <c:ptCount val="8"/>
                <c:pt idx="0">
                  <c:v>0.34747032559495561</c:v>
                </c:pt>
                <c:pt idx="1">
                  <c:v>0.21237088783936287</c:v>
                </c:pt>
                <c:pt idx="2">
                  <c:v>-0.77580762158866901</c:v>
                </c:pt>
                <c:pt idx="3">
                  <c:v>0.59501825186403945</c:v>
                </c:pt>
                <c:pt idx="4">
                  <c:v>0.28827127552682086</c:v>
                </c:pt>
                <c:pt idx="5">
                  <c:v>-1.8028595773719625E-2</c:v>
                </c:pt>
                <c:pt idx="6">
                  <c:v>0.62567854274056867</c:v>
                </c:pt>
                <c:pt idx="7">
                  <c:v>0.36514599284653237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5'!$R$21:$AA$21</c15:f>
                <c15:dlblRangeCache>
                  <c:ptCount val="10"/>
                  <c:pt idx="0">
                    <c:v>6</c:v>
                  </c:pt>
                  <c:pt idx="1">
                    <c:v>6</c:v>
                  </c:pt>
                  <c:pt idx="2">
                    <c:v>3</c:v>
                  </c:pt>
                  <c:pt idx="3">
                    <c:v>4</c:v>
                  </c:pt>
                  <c:pt idx="4">
                    <c:v>6</c:v>
                  </c:pt>
                  <c:pt idx="5">
                    <c:v>4</c:v>
                  </c:pt>
                  <c:pt idx="6">
                    <c:v>3</c:v>
                  </c:pt>
                  <c:pt idx="7">
                    <c:v>5</c:v>
                  </c:pt>
                  <c:pt idx="8">
                    <c:v>1</c:v>
                  </c:pt>
                  <c:pt idx="9">
                    <c:v>4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8359-4CAF-9763-F4FF45292F55}"/>
            </c:ext>
          </c:extLst>
        </c:ser>
        <c:ser>
          <c:idx val="3"/>
          <c:order val="3"/>
          <c:tx>
            <c:strRef>
              <c:f>'Results-cutoff 5'!$D$22</c:f>
              <c:strCache>
                <c:ptCount val="1"/>
                <c:pt idx="0">
                  <c:v>Avg, active</c:v>
                </c:pt>
              </c:strCache>
              <c:extLst xmlns:c15="http://schemas.microsoft.com/office/drawing/2012/chart"/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422521F2-1E53-4608-9B20-A67C6BCCDC8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8359-4CAF-9763-F4FF45292F5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6285977-812D-48E3-A566-18D00AB31A0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8359-4CAF-9763-F4FF45292F5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7D5AD32-47C7-4F27-A4C7-0A5382D3932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8359-4CAF-9763-F4FF45292F5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2F3B70B-D063-432D-A11C-618E57B8CC4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8359-4CAF-9763-F4FF45292F5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F689D418-DE2D-429B-A7BA-DF5936C0674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8359-4CAF-9763-F4FF45292F55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57DFA917-14A3-4E1B-ADAC-F26A0096793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8359-4CAF-9763-F4FF45292F55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A6C6E09A-B090-4B9C-9FA6-B375220556F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8359-4CAF-9763-F4FF45292F55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7185FEB4-C8AD-41B5-B4B6-28A2CE9152E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8359-4CAF-9763-F4FF45292F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5'!$E$18:$L$18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5'!$E$22:$L$22</c:f>
              <c:numCache>
                <c:formatCode>General</c:formatCode>
                <c:ptCount val="8"/>
                <c:pt idx="0">
                  <c:v>3.8700700882820405E-2</c:v>
                </c:pt>
                <c:pt idx="1">
                  <c:v>7.2894219742225541E-3</c:v>
                </c:pt>
                <c:pt idx="2">
                  <c:v>-2.2751375155400932E-3</c:v>
                </c:pt>
                <c:pt idx="3">
                  <c:v>6.8441294233916317E-3</c:v>
                </c:pt>
                <c:pt idx="4">
                  <c:v>9.5650939924224909E-2</c:v>
                </c:pt>
                <c:pt idx="5">
                  <c:v>1.2857835345331026E-2</c:v>
                </c:pt>
                <c:pt idx="6">
                  <c:v>8.5697129270871031E-2</c:v>
                </c:pt>
                <c:pt idx="7">
                  <c:v>1.7764059849903591E-2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5'!$R$22:$AA$22</c15:f>
                <c15:dlblRangeCache>
                  <c:ptCount val="10"/>
                  <c:pt idx="0">
                    <c:v>9</c:v>
                  </c:pt>
                  <c:pt idx="1">
                    <c:v>9</c:v>
                  </c:pt>
                  <c:pt idx="2">
                    <c:v>8</c:v>
                  </c:pt>
                  <c:pt idx="3">
                    <c:v>5</c:v>
                  </c:pt>
                  <c:pt idx="4">
                    <c:v>9</c:v>
                  </c:pt>
                  <c:pt idx="5">
                    <c:v>6</c:v>
                  </c:pt>
                  <c:pt idx="6">
                    <c:v>9</c:v>
                  </c:pt>
                  <c:pt idx="7">
                    <c:v>9</c:v>
                  </c:pt>
                  <c:pt idx="8">
                    <c:v>3</c:v>
                  </c:pt>
                  <c:pt idx="9">
                    <c:v>6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1-8359-4CAF-9763-F4FF45292F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74872416"/>
        <c:axId val="117489785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'Results-cutoff 5'!$D$19</c15:sqref>
                        </c15:formulaRef>
                      </c:ext>
                    </c:extLst>
                    <c:strCache>
                      <c:ptCount val="1"/>
                      <c:pt idx="0">
                        <c:v>Avg, nuclear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'Results-cutoff 5'!$E$18:$L$18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'Results-cutoff 5'!$E$19:$L$19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9.2382887916848455E-2</c:v>
                      </c:pt>
                      <c:pt idx="1">
                        <c:v>2.6274080908730735E-2</c:v>
                      </c:pt>
                      <c:pt idx="2">
                        <c:v>1.0512871412737823E-5</c:v>
                      </c:pt>
                      <c:pt idx="3">
                        <c:v>4.9857059095913314E-2</c:v>
                      </c:pt>
                      <c:pt idx="4">
                        <c:v>0.18935083928727403</c:v>
                      </c:pt>
                      <c:pt idx="5">
                        <c:v>0.10949954122753702</c:v>
                      </c:pt>
                      <c:pt idx="6">
                        <c:v>8.5697129270871031E-2</c:v>
                      </c:pt>
                      <c:pt idx="7">
                        <c:v>1.9542578875886507E-2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2-8359-4CAF-9763-F4FF45292F55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5'!$D$20</c15:sqref>
                        </c15:formulaRef>
                      </c:ext>
                    </c:extLst>
                    <c:strCache>
                      <c:ptCount val="1"/>
                      <c:pt idx="0">
                        <c:v>Avg, non-nuclear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5'!$E$18:$L$18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5'!$E$20:$L$20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3.8700700882820405E-2</c:v>
                      </c:pt>
                      <c:pt idx="1">
                        <c:v>2.5424005010937334E-2</c:v>
                      </c:pt>
                      <c:pt idx="2">
                        <c:v>-0.30693969555039624</c:v>
                      </c:pt>
                      <c:pt idx="3">
                        <c:v>4.1546698460743769E-2</c:v>
                      </c:pt>
                      <c:pt idx="4">
                        <c:v>9.5650939924224909E-2</c:v>
                      </c:pt>
                      <c:pt idx="5">
                        <c:v>-4.3485441886763399E-2</c:v>
                      </c:pt>
                      <c:pt idx="6">
                        <c:v>0.2731943541963564</c:v>
                      </c:pt>
                      <c:pt idx="7">
                        <c:v>0.10958576111020069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8359-4CAF-9763-F4FF45292F55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5'!$D$23</c15:sqref>
                        </c15:formulaRef>
                      </c:ext>
                    </c:extLst>
                    <c:strCache>
                      <c:ptCount val="1"/>
                      <c:pt idx="0">
                        <c:v>Avg, rebaselined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2D96A2C7-FDDB-4BCD-9C7B-940C8F8661FC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4-8359-4CAF-9763-F4FF45292F55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BCE50BC2-3CEE-42CE-B878-3441332C4B18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5-8359-4CAF-9763-F4FF45292F55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A86B435F-8DFB-4D58-8010-AB20530C8E79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6-8359-4CAF-9763-F4FF45292F55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96835CE7-741D-4C53-A164-6F5F3101A55F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7-8359-4CAF-9763-F4FF45292F55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E09C6886-6D30-44E1-BDED-38FEF26E2F7C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8-8359-4CAF-9763-F4FF45292F55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22E61F9D-B5EE-4986-86B1-CA8BA97862C5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9-8359-4CAF-9763-F4FF45292F55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CE5215A9-F794-4758-9CF0-85DE9F66D68F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A-8359-4CAF-9763-F4FF45292F55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317D0B04-4186-4323-BBE8-5A1CDACCB876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B-8359-4CAF-9763-F4FF45292F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5'!$E$18:$L$18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5'!$E$23:$L$23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6.8189610328776018E-2</c:v>
                      </c:pt>
                      <c:pt idx="1">
                        <c:v>2.5424005010937334E-2</c:v>
                      </c:pt>
                      <c:pt idx="2">
                        <c:v>-2.2751375155400932E-3</c:v>
                      </c:pt>
                      <c:pt idx="3">
                        <c:v>7.460866501315655E-2</c:v>
                      </c:pt>
                      <c:pt idx="4">
                        <c:v>0.13521500698939115</c:v>
                      </c:pt>
                      <c:pt idx="5">
                        <c:v>6.5896307030299583E-2</c:v>
                      </c:pt>
                      <c:pt idx="6">
                        <c:v>0.13952680416899144</c:v>
                      </c:pt>
                      <c:pt idx="7">
                        <c:v>3.1751453979816713E-2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5'!$R$23:$AA$23</c15:f>
                      <c15:dlblRangeCache>
                        <c:ptCount val="10"/>
                        <c:pt idx="0">
                          <c:v>9</c:v>
                        </c:pt>
                        <c:pt idx="1">
                          <c:v>9</c:v>
                        </c:pt>
                        <c:pt idx="2">
                          <c:v>6</c:v>
                        </c:pt>
                        <c:pt idx="3">
                          <c:v>6</c:v>
                        </c:pt>
                        <c:pt idx="4">
                          <c:v>9</c:v>
                        </c:pt>
                        <c:pt idx="5">
                          <c:v>6</c:v>
                        </c:pt>
                        <c:pt idx="6">
                          <c:v>9</c:v>
                        </c:pt>
                        <c:pt idx="7">
                          <c:v>9</c:v>
                        </c:pt>
                        <c:pt idx="8">
                          <c:v>3</c:v>
                        </c:pt>
                        <c:pt idx="9">
                          <c:v>5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1C-8359-4CAF-9763-F4FF45292F55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5'!$D$24</c15:sqref>
                        </c15:formulaRef>
                      </c:ext>
                    </c:extLst>
                    <c:strCache>
                      <c:ptCount val="1"/>
                      <c:pt idx="0">
                        <c:v>Avg, not rebaselined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BDFFB202-81C3-476F-9EBC-7F2574437E28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D-8359-4CAF-9763-F4FF45292F55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94123640-4821-486F-8D10-25F5C42D9ABF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E-8359-4CAF-9763-F4FF45292F55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04DD248A-1F72-412F-9BAD-FB960E8E4EB2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F-8359-4CAF-9763-F4FF45292F55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2248DCA4-3E63-4F5D-8C45-CD25FBF8266C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0-8359-4CAF-9763-F4FF45292F55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54B56F43-26CC-46E0-8368-17B8C10FD5BC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1-8359-4CAF-9763-F4FF45292F55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2545899C-F12C-4AD4-BFFC-E4A96FE489B4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2-8359-4CAF-9763-F4FF45292F55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19047359-02E9-467F-9467-97704EA0B6FC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3-8359-4CAF-9763-F4FF45292F55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F2EC81F0-2B6F-42FC-977D-15E68C013F61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4-8359-4CAF-9763-F4FF45292F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5'!$E$18:$L$18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5'!$E$24:$L$24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4.3454920789493645E-2</c:v>
                      </c:pt>
                      <c:pt idx="1">
                        <c:v>8.1155204645114498E-2</c:v>
                      </c:pt>
                      <c:pt idx="2">
                        <c:v>-0.24907076082987856</c:v>
                      </c:pt>
                      <c:pt idx="3">
                        <c:v>-2.9421241829756251E-2</c:v>
                      </c:pt>
                      <c:pt idx="4">
                        <c:v>0.1231549933303544</c:v>
                      </c:pt>
                      <c:pt idx="5">
                        <c:v>-0.12063589120939699</c:v>
                      </c:pt>
                      <c:pt idx="6">
                        <c:v>9.7745510950071113E-2</c:v>
                      </c:pt>
                      <c:pt idx="7">
                        <c:v>0.18432180430512513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5'!$R$24:$AA$24</c15:f>
                      <c15:dlblRangeCache>
                        <c:ptCount val="10"/>
                        <c:pt idx="0">
                          <c:v>6</c:v>
                        </c:pt>
                        <c:pt idx="1">
                          <c:v>6</c:v>
                        </c:pt>
                        <c:pt idx="2">
                          <c:v>5</c:v>
                        </c:pt>
                        <c:pt idx="3">
                          <c:v>3</c:v>
                        </c:pt>
                        <c:pt idx="4">
                          <c:v>6</c:v>
                        </c:pt>
                        <c:pt idx="5">
                          <c:v>4</c:v>
                        </c:pt>
                        <c:pt idx="6">
                          <c:v>3</c:v>
                        </c:pt>
                        <c:pt idx="7">
                          <c:v>5</c:v>
                        </c:pt>
                        <c:pt idx="8">
                          <c:v>1</c:v>
                        </c:pt>
                        <c:pt idx="9">
                          <c:v>5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25-8359-4CAF-9763-F4FF45292F55}"/>
                  </c:ext>
                </c:extLst>
              </c15:ser>
            </c15:filteredBarSeries>
          </c:ext>
        </c:extLst>
      </c:barChart>
      <c:catAx>
        <c:axId val="11748724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897856"/>
        <c:crosses val="autoZero"/>
        <c:auto val="1"/>
        <c:lblAlgn val="ctr"/>
        <c:lblOffset val="100"/>
        <c:noMultiLvlLbl val="0"/>
      </c:catAx>
      <c:valAx>
        <c:axId val="11748978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872416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Cost Deviation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4"/>
          <c:order val="4"/>
          <c:tx>
            <c:strRef>
              <c:f>'Results-cutoff 5'!$D$23</c:f>
              <c:strCache>
                <c:ptCount val="1"/>
                <c:pt idx="0">
                  <c:v>Avg, rebaselined</c:v>
                </c:pt>
              </c:strCache>
              <c:extLst xmlns:c15="http://schemas.microsoft.com/office/drawing/2012/chart"/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6FE992AB-6450-4CDB-A7DF-BBAF5521CB4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FCE8-4891-8647-3F74F9EC3CF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39CBAA2-9D89-4BFE-8EEC-C6C7F5CA0D5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FCE8-4891-8647-3F74F9EC3CF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19F7478-40ED-4111-A327-4292F861B0E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FCE8-4891-8647-3F74F9EC3CF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5D8DD142-C3D4-4D80-B2E7-6709DBD3F4A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FCE8-4891-8647-3F74F9EC3CF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C91AA612-B029-480F-80E4-B8287E156E3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FCE8-4891-8647-3F74F9EC3CF6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5AB1A53F-239D-4EFC-BF5B-665466F4E5F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FCE8-4891-8647-3F74F9EC3CF6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CDC5EF58-1763-4559-84A4-B5B7558FAC2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FCE8-4891-8647-3F74F9EC3CF6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6872E601-4928-4DD0-9AA0-6C49CB7CBFF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FCE8-4891-8647-3F74F9EC3C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5'!$E$18:$L$18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5'!$E$23:$L$23</c:f>
              <c:numCache>
                <c:formatCode>General</c:formatCode>
                <c:ptCount val="8"/>
                <c:pt idx="0">
                  <c:v>6.8189610328776018E-2</c:v>
                </c:pt>
                <c:pt idx="1">
                  <c:v>2.5424005010937334E-2</c:v>
                </c:pt>
                <c:pt idx="2">
                  <c:v>-2.2751375155400932E-3</c:v>
                </c:pt>
                <c:pt idx="3">
                  <c:v>7.460866501315655E-2</c:v>
                </c:pt>
                <c:pt idx="4">
                  <c:v>0.13521500698939115</c:v>
                </c:pt>
                <c:pt idx="5">
                  <c:v>6.5896307030299583E-2</c:v>
                </c:pt>
                <c:pt idx="6">
                  <c:v>0.13952680416899144</c:v>
                </c:pt>
                <c:pt idx="7">
                  <c:v>3.1751453979816713E-2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5'!$R$23:$AA$23</c15:f>
                <c15:dlblRangeCache>
                  <c:ptCount val="10"/>
                  <c:pt idx="0">
                    <c:v>9</c:v>
                  </c:pt>
                  <c:pt idx="1">
                    <c:v>9</c:v>
                  </c:pt>
                  <c:pt idx="2">
                    <c:v>6</c:v>
                  </c:pt>
                  <c:pt idx="3">
                    <c:v>6</c:v>
                  </c:pt>
                  <c:pt idx="4">
                    <c:v>9</c:v>
                  </c:pt>
                  <c:pt idx="5">
                    <c:v>6</c:v>
                  </c:pt>
                  <c:pt idx="6">
                    <c:v>9</c:v>
                  </c:pt>
                  <c:pt idx="7">
                    <c:v>9</c:v>
                  </c:pt>
                  <c:pt idx="8">
                    <c:v>3</c:v>
                  </c:pt>
                  <c:pt idx="9">
                    <c:v>5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FCE8-4891-8647-3F74F9EC3CF6}"/>
            </c:ext>
          </c:extLst>
        </c:ser>
        <c:ser>
          <c:idx val="5"/>
          <c:order val="5"/>
          <c:tx>
            <c:strRef>
              <c:f>'Results-cutoff 5'!$D$24</c:f>
              <c:strCache>
                <c:ptCount val="1"/>
                <c:pt idx="0">
                  <c:v>Avg, not rebaselined</c:v>
                </c:pt>
              </c:strCache>
              <c:extLst xmlns:c15="http://schemas.microsoft.com/office/drawing/2012/chart"/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12845D45-6635-4958-9988-E3B28426558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FCE8-4891-8647-3F74F9EC3CF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3C221C1C-910D-4B4D-97F4-A6CE74CC28D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FCE8-4891-8647-3F74F9EC3CF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735DA8FA-A7E2-4FA8-B7AF-F13C6FAE4B9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FCE8-4891-8647-3F74F9EC3CF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D2DACD0B-B9AD-454E-A573-3D45431E53B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FCE8-4891-8647-3F74F9EC3CF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9A173610-E77E-48EA-87B4-6F1C4CB4D1F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FCE8-4891-8647-3F74F9EC3CF6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C91BE0C9-B923-42EA-92C9-9416D78F973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FCE8-4891-8647-3F74F9EC3CF6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20B99E01-BDD1-4A84-B08E-5422D578A4B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FCE8-4891-8647-3F74F9EC3CF6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D1276794-F3C5-4FCE-BA57-3AB8DE77E49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FCE8-4891-8647-3F74F9EC3C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5'!$E$18:$L$18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5'!$E$24:$L$24</c:f>
              <c:numCache>
                <c:formatCode>General</c:formatCode>
                <c:ptCount val="8"/>
                <c:pt idx="0">
                  <c:v>4.3454920789493645E-2</c:v>
                </c:pt>
                <c:pt idx="1">
                  <c:v>8.1155204645114498E-2</c:v>
                </c:pt>
                <c:pt idx="2">
                  <c:v>-0.24907076082987856</c:v>
                </c:pt>
                <c:pt idx="3">
                  <c:v>-2.9421241829756251E-2</c:v>
                </c:pt>
                <c:pt idx="4">
                  <c:v>0.1231549933303544</c:v>
                </c:pt>
                <c:pt idx="5">
                  <c:v>-0.12063589120939699</c:v>
                </c:pt>
                <c:pt idx="6">
                  <c:v>9.7745510950071113E-2</c:v>
                </c:pt>
                <c:pt idx="7">
                  <c:v>0.18432180430512513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5'!$R$24:$AA$24</c15:f>
                <c15:dlblRangeCache>
                  <c:ptCount val="10"/>
                  <c:pt idx="0">
                    <c:v>6</c:v>
                  </c:pt>
                  <c:pt idx="1">
                    <c:v>6</c:v>
                  </c:pt>
                  <c:pt idx="2">
                    <c:v>5</c:v>
                  </c:pt>
                  <c:pt idx="3">
                    <c:v>3</c:v>
                  </c:pt>
                  <c:pt idx="4">
                    <c:v>6</c:v>
                  </c:pt>
                  <c:pt idx="5">
                    <c:v>4</c:v>
                  </c:pt>
                  <c:pt idx="6">
                    <c:v>3</c:v>
                  </c:pt>
                  <c:pt idx="7">
                    <c:v>5</c:v>
                  </c:pt>
                  <c:pt idx="8">
                    <c:v>1</c:v>
                  </c:pt>
                  <c:pt idx="9">
                    <c:v>5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1-FCE8-4891-8647-3F74F9EC3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74872416"/>
        <c:axId val="117489785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'Results-cutoff 5'!$D$19</c15:sqref>
                        </c15:formulaRef>
                      </c:ext>
                    </c:extLst>
                    <c:strCache>
                      <c:ptCount val="1"/>
                      <c:pt idx="0">
                        <c:v>Avg, nuclear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'Results-cutoff 5'!$E$18:$L$18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'Results-cutoff 5'!$E$19:$L$19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9.2382887916848455E-2</c:v>
                      </c:pt>
                      <c:pt idx="1">
                        <c:v>2.6274080908730735E-2</c:v>
                      </c:pt>
                      <c:pt idx="2">
                        <c:v>1.0512871412737823E-5</c:v>
                      </c:pt>
                      <c:pt idx="3">
                        <c:v>4.9857059095913314E-2</c:v>
                      </c:pt>
                      <c:pt idx="4">
                        <c:v>0.18935083928727403</c:v>
                      </c:pt>
                      <c:pt idx="5">
                        <c:v>0.10949954122753702</c:v>
                      </c:pt>
                      <c:pt idx="6">
                        <c:v>8.5697129270871031E-2</c:v>
                      </c:pt>
                      <c:pt idx="7">
                        <c:v>1.9542578875886507E-2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2-FCE8-4891-8647-3F74F9EC3CF6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5'!$D$20</c15:sqref>
                        </c15:formulaRef>
                      </c:ext>
                    </c:extLst>
                    <c:strCache>
                      <c:ptCount val="1"/>
                      <c:pt idx="0">
                        <c:v>Avg, non-nuclear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5'!$E$18:$L$18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5'!$E$20:$L$20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3.8700700882820405E-2</c:v>
                      </c:pt>
                      <c:pt idx="1">
                        <c:v>2.5424005010937334E-2</c:v>
                      </c:pt>
                      <c:pt idx="2">
                        <c:v>-0.30693969555039624</c:v>
                      </c:pt>
                      <c:pt idx="3">
                        <c:v>4.1546698460743769E-2</c:v>
                      </c:pt>
                      <c:pt idx="4">
                        <c:v>9.5650939924224909E-2</c:v>
                      </c:pt>
                      <c:pt idx="5">
                        <c:v>-4.3485441886763399E-2</c:v>
                      </c:pt>
                      <c:pt idx="6">
                        <c:v>0.2731943541963564</c:v>
                      </c:pt>
                      <c:pt idx="7">
                        <c:v>0.10958576111020069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FCE8-4891-8647-3F74F9EC3CF6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5'!$D$21</c15:sqref>
                        </c15:formulaRef>
                      </c:ext>
                    </c:extLst>
                    <c:strCache>
                      <c:ptCount val="1"/>
                      <c:pt idx="0">
                        <c:v>Avg, completed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978D8B1C-A70B-4723-A6A3-558AD84D7C79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4-FCE8-4891-8647-3F74F9EC3CF6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F5DCBAD1-573A-45D7-9596-DD6AAE4B303A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5-FCE8-4891-8647-3F74F9EC3CF6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D2BF6E19-3D68-4332-8C9C-DF124D789088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6-FCE8-4891-8647-3F74F9EC3CF6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8EDFEDC2-F29E-465C-BC7F-D0EC690B7E2F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7-FCE8-4891-8647-3F74F9EC3CF6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AFA13868-D3E1-47DF-8393-FC67AC988CCB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8-FCE8-4891-8647-3F74F9EC3CF6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CB385624-8EA9-4FD7-8C91-CBADF53A909B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9-FCE8-4891-8647-3F74F9EC3CF6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02D321E6-D6AB-4664-A8E2-81043AF4D816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A-FCE8-4891-8647-3F74F9EC3CF6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DD371868-431E-4D69-A1C1-D4103A60DB9C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B-FCE8-4891-8647-3F74F9EC3CF6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5'!$E$18:$L$18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5'!$E$21:$L$21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0.34747032559495561</c:v>
                      </c:pt>
                      <c:pt idx="1">
                        <c:v>0.21237088783936287</c:v>
                      </c:pt>
                      <c:pt idx="2">
                        <c:v>-0.77580762158866901</c:v>
                      </c:pt>
                      <c:pt idx="3">
                        <c:v>0.59501825186403945</c:v>
                      </c:pt>
                      <c:pt idx="4">
                        <c:v>0.28827127552682086</c:v>
                      </c:pt>
                      <c:pt idx="5">
                        <c:v>-1.8028595773719625E-2</c:v>
                      </c:pt>
                      <c:pt idx="6">
                        <c:v>0.62567854274056867</c:v>
                      </c:pt>
                      <c:pt idx="7">
                        <c:v>0.36514599284653237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5'!$R$21:$AA$21</c15:f>
                      <c15:dlblRangeCache>
                        <c:ptCount val="10"/>
                        <c:pt idx="0">
                          <c:v>6</c:v>
                        </c:pt>
                        <c:pt idx="1">
                          <c:v>6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6</c:v>
                        </c:pt>
                        <c:pt idx="5">
                          <c:v>4</c:v>
                        </c:pt>
                        <c:pt idx="6">
                          <c:v>3</c:v>
                        </c:pt>
                        <c:pt idx="7">
                          <c:v>5</c:v>
                        </c:pt>
                        <c:pt idx="8">
                          <c:v>1</c:v>
                        </c:pt>
                        <c:pt idx="9">
                          <c:v>4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1C-FCE8-4891-8647-3F74F9EC3CF6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5'!$D$22</c15:sqref>
                        </c15:formulaRef>
                      </c:ext>
                    </c:extLst>
                    <c:strCache>
                      <c:ptCount val="1"/>
                      <c:pt idx="0">
                        <c:v>Avg, active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EB904078-5C59-4B90-A103-AADB86C375DF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D-FCE8-4891-8647-3F74F9EC3CF6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B2EEE3FC-B6E6-421F-B8B0-4E062B129D6E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E-FCE8-4891-8647-3F74F9EC3CF6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D34A552A-D9AD-42B4-940C-EA9F5C10D128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F-FCE8-4891-8647-3F74F9EC3CF6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41A50B7B-7CCF-4FBB-85FC-C3F962F88EB1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0-FCE8-4891-8647-3F74F9EC3CF6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4E52B2C2-12B6-446F-99F3-F58BCD6646E2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1-FCE8-4891-8647-3F74F9EC3CF6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96454A24-BE4E-482C-B352-D3396ACAFE57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2-FCE8-4891-8647-3F74F9EC3CF6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A97C370D-9EE0-48AE-8E16-5D55595B22BB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3-FCE8-4891-8647-3F74F9EC3CF6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2DD69F56-0DC4-45C5-AA8C-8223CF421745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4-FCE8-4891-8647-3F74F9EC3CF6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5'!$E$18:$L$18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5'!$E$22:$L$22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3.8700700882820405E-2</c:v>
                      </c:pt>
                      <c:pt idx="1">
                        <c:v>7.2894219742225541E-3</c:v>
                      </c:pt>
                      <c:pt idx="2">
                        <c:v>-2.2751375155400932E-3</c:v>
                      </c:pt>
                      <c:pt idx="3">
                        <c:v>6.8441294233916317E-3</c:v>
                      </c:pt>
                      <c:pt idx="4">
                        <c:v>9.5650939924224909E-2</c:v>
                      </c:pt>
                      <c:pt idx="5">
                        <c:v>1.2857835345331026E-2</c:v>
                      </c:pt>
                      <c:pt idx="6">
                        <c:v>8.5697129270871031E-2</c:v>
                      </c:pt>
                      <c:pt idx="7">
                        <c:v>1.7764059849903591E-2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5'!$R$22:$AA$22</c15:f>
                      <c15:dlblRangeCache>
                        <c:ptCount val="10"/>
                        <c:pt idx="0">
                          <c:v>9</c:v>
                        </c:pt>
                        <c:pt idx="1">
                          <c:v>9</c:v>
                        </c:pt>
                        <c:pt idx="2">
                          <c:v>8</c:v>
                        </c:pt>
                        <c:pt idx="3">
                          <c:v>5</c:v>
                        </c:pt>
                        <c:pt idx="4">
                          <c:v>9</c:v>
                        </c:pt>
                        <c:pt idx="5">
                          <c:v>6</c:v>
                        </c:pt>
                        <c:pt idx="6">
                          <c:v>9</c:v>
                        </c:pt>
                        <c:pt idx="7">
                          <c:v>9</c:v>
                        </c:pt>
                        <c:pt idx="8">
                          <c:v>3</c:v>
                        </c:pt>
                        <c:pt idx="9">
                          <c:v>6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25-FCE8-4891-8647-3F74F9EC3CF6}"/>
                  </c:ext>
                </c:extLst>
              </c15:ser>
            </c15:filteredBarSeries>
          </c:ext>
        </c:extLst>
      </c:barChart>
      <c:catAx>
        <c:axId val="11748724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897856"/>
        <c:crosses val="autoZero"/>
        <c:auto val="1"/>
        <c:lblAlgn val="ctr"/>
        <c:lblOffset val="100"/>
        <c:noMultiLvlLbl val="0"/>
      </c:catAx>
      <c:valAx>
        <c:axId val="11748978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872416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Scope Deviation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2"/>
          <c:order val="2"/>
          <c:tx>
            <c:strRef>
              <c:f>'Results-cutoff 5'!$D$5</c:f>
              <c:strCache>
                <c:ptCount val="1"/>
                <c:pt idx="0">
                  <c:v>Avg, completed</c:v>
                </c:pt>
              </c:strCache>
              <c:extLst xmlns:c15="http://schemas.microsoft.com/office/drawing/2012/chart"/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8D6F3356-861B-4364-9ECC-9359893B6E5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56B5-4D60-89D0-103274B3116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C2BFBC4-A1ED-4223-899C-A6C27326C3D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56B5-4D60-89D0-103274B3116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900B1FB-9263-468F-ABA2-5AF7B41E99C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56B5-4D60-89D0-103274B3116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867BD413-5A73-4E4E-AC26-139257C96AB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56B5-4D60-89D0-103274B3116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FE01964F-042A-462B-8C14-268991F7986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56B5-4D60-89D0-103274B3116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F283C14B-AC85-44A9-88EF-C85AAE2F63F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56B5-4D60-89D0-103274B31161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B7DFE6C6-C47E-4BC8-8F03-A445058FC8D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56B5-4D60-89D0-103274B31161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253C3354-1466-46DD-A7A6-B9910DD99FC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56B5-4D60-89D0-103274B311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5'!$E$2:$L$2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5'!$E$5:$L$5</c:f>
              <c:numCache>
                <c:formatCode>General</c:formatCode>
                <c:ptCount val="8"/>
                <c:pt idx="0">
                  <c:v>0.26083019211792258</c:v>
                </c:pt>
                <c:pt idx="1">
                  <c:v>0.15571122514992575</c:v>
                </c:pt>
                <c:pt idx="2">
                  <c:v>-0.63462978390580482</c:v>
                </c:pt>
                <c:pt idx="3">
                  <c:v>0.38915475484646889</c:v>
                </c:pt>
                <c:pt idx="4">
                  <c:v>0.21020579617506652</c:v>
                </c:pt>
                <c:pt idx="5">
                  <c:v>9.5451293375286017E-3</c:v>
                </c:pt>
                <c:pt idx="6">
                  <c:v>0.45631478689800442</c:v>
                </c:pt>
                <c:pt idx="7">
                  <c:v>0.25000000057370286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5'!$R$5:$AA$5</c15:f>
                <c15:dlblRangeCache>
                  <c:ptCount val="10"/>
                  <c:pt idx="0">
                    <c:v>6</c:v>
                  </c:pt>
                  <c:pt idx="1">
                    <c:v>6</c:v>
                  </c:pt>
                  <c:pt idx="2">
                    <c:v>3</c:v>
                  </c:pt>
                  <c:pt idx="3">
                    <c:v>4</c:v>
                  </c:pt>
                  <c:pt idx="4">
                    <c:v>6</c:v>
                  </c:pt>
                  <c:pt idx="5">
                    <c:v>4</c:v>
                  </c:pt>
                  <c:pt idx="6">
                    <c:v>3</c:v>
                  </c:pt>
                  <c:pt idx="7">
                    <c:v>5</c:v>
                  </c:pt>
                  <c:pt idx="8">
                    <c:v>1</c:v>
                  </c:pt>
                  <c:pt idx="9">
                    <c:v>4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56B5-4D60-89D0-103274B31161}"/>
            </c:ext>
          </c:extLst>
        </c:ser>
        <c:ser>
          <c:idx val="3"/>
          <c:order val="3"/>
          <c:tx>
            <c:strRef>
              <c:f>'Results-cutoff 5'!$D$6</c:f>
              <c:strCache>
                <c:ptCount val="1"/>
                <c:pt idx="0">
                  <c:v>Avg, active</c:v>
                </c:pt>
              </c:strCache>
              <c:extLst xmlns:c15="http://schemas.microsoft.com/office/drawing/2012/chart"/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1ADF3842-3A41-4AC9-8475-66A4A17FA3E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56B5-4D60-89D0-103274B3116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B9C7BF21-E7EF-4984-A51E-CF039C97F3F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56B5-4D60-89D0-103274B3116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D8BAD97-744F-4825-823A-3CF202860F0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56B5-4D60-89D0-103274B3116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DF3BA5C1-AD43-434E-86F6-937D244EB1F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56B5-4D60-89D0-103274B3116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C405262-2F80-409D-BB26-A2AE0071E48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56B5-4D60-89D0-103274B3116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56EFE018-D0E5-4800-B88B-09E1AB74E99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56B5-4D60-89D0-103274B31161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ADFBF0A4-566B-4128-A741-CC1A97BC466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56B5-4D60-89D0-103274B31161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CE2C2F73-8302-4D0F-999C-F2881CBE45F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56B5-4D60-89D0-103274B311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5'!$E$2:$L$2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5'!$E$6:$L$6</c:f>
              <c:numCache>
                <c:formatCode>General</c:formatCode>
                <c:ptCount val="8"/>
                <c:pt idx="0">
                  <c:v>0.12475748215388505</c:v>
                </c:pt>
                <c:pt idx="1">
                  <c:v>0.30637697343192638</c:v>
                </c:pt>
                <c:pt idx="2">
                  <c:v>9.6393911765606299E-2</c:v>
                </c:pt>
                <c:pt idx="3">
                  <c:v>1.9677898673281735E-2</c:v>
                </c:pt>
                <c:pt idx="4">
                  <c:v>0.10079167925168275</c:v>
                </c:pt>
                <c:pt idx="5">
                  <c:v>0.41155077397928919</c:v>
                </c:pt>
                <c:pt idx="6">
                  <c:v>0.26553139094745415</c:v>
                </c:pt>
                <c:pt idx="7">
                  <c:v>0.15203332495082833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5'!$R$6:$AA$6</c15:f>
                <c15:dlblRangeCache>
                  <c:ptCount val="10"/>
                  <c:pt idx="0">
                    <c:v>9</c:v>
                  </c:pt>
                  <c:pt idx="1">
                    <c:v>9</c:v>
                  </c:pt>
                  <c:pt idx="2">
                    <c:v>8</c:v>
                  </c:pt>
                  <c:pt idx="3">
                    <c:v>5</c:v>
                  </c:pt>
                  <c:pt idx="4">
                    <c:v>9</c:v>
                  </c:pt>
                  <c:pt idx="5">
                    <c:v>6</c:v>
                  </c:pt>
                  <c:pt idx="6">
                    <c:v>9</c:v>
                  </c:pt>
                  <c:pt idx="7">
                    <c:v>9</c:v>
                  </c:pt>
                  <c:pt idx="8">
                    <c:v>3</c:v>
                  </c:pt>
                  <c:pt idx="9">
                    <c:v>6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1-56B5-4D60-89D0-103274B311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74887296"/>
        <c:axId val="117489545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'Results-cutoff 5'!$D$3</c15:sqref>
                        </c15:formulaRef>
                      </c:ext>
                    </c:extLst>
                    <c:strCache>
                      <c:ptCount val="1"/>
                      <c:pt idx="0">
                        <c:v>Avg, nuclear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'Results-cutoff 5'!$E$2:$L$2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'Results-cutoff 5'!$E$3:$L$3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0.10856255980383067</c:v>
                      </c:pt>
                      <c:pt idx="1">
                        <c:v>0.11772577315505561</c:v>
                      </c:pt>
                      <c:pt idx="2">
                        <c:v>-0.23573426818723842</c:v>
                      </c:pt>
                      <c:pt idx="3">
                        <c:v>7.1090967395639026E-2</c:v>
                      </c:pt>
                      <c:pt idx="4">
                        <c:v>1.1788777744014212E-2</c:v>
                      </c:pt>
                      <c:pt idx="5">
                        <c:v>0.51187609320294092</c:v>
                      </c:pt>
                      <c:pt idx="6">
                        <c:v>0.14282978668446455</c:v>
                      </c:pt>
                      <c:pt idx="7">
                        <c:v>8.3857574922020728E-2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2-56B5-4D60-89D0-103274B31161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5'!$D$4</c15:sqref>
                        </c15:formulaRef>
                      </c:ext>
                    </c:extLst>
                    <c:strCache>
                      <c:ptCount val="1"/>
                      <c:pt idx="0">
                        <c:v>Avg, non-nuclear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5'!$E$2:$L$2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5'!$E$4:$L$4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0.27658712352167303</c:v>
                      </c:pt>
                      <c:pt idx="1">
                        <c:v>0.47405243613645065</c:v>
                      </c:pt>
                      <c:pt idx="2">
                        <c:v>9.6393911765606299E-2</c:v>
                      </c:pt>
                      <c:pt idx="3">
                        <c:v>7.3536931698490182E-2</c:v>
                      </c:pt>
                      <c:pt idx="4">
                        <c:v>0.25083663307391824</c:v>
                      </c:pt>
                      <c:pt idx="5">
                        <c:v>0.25753652492810142</c:v>
                      </c:pt>
                      <c:pt idx="6">
                        <c:v>0.45631478689800442</c:v>
                      </c:pt>
                      <c:pt idx="7">
                        <c:v>0.22173407885033081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56B5-4D60-89D0-103274B31161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5'!$D$7</c15:sqref>
                        </c15:formulaRef>
                      </c:ext>
                    </c:extLst>
                    <c:strCache>
                      <c:ptCount val="1"/>
                      <c:pt idx="0">
                        <c:v>Avg, rebaselined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1BE8319C-1BE5-4FF3-996D-3669CC004820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4-56B5-4D60-89D0-103274B31161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8AFA9561-7224-4097-96F5-95E4FEDE9E51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5-56B5-4D60-89D0-103274B31161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DE8E18CC-D35C-47F3-9C85-272F0EFE911C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6-56B5-4D60-89D0-103274B31161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61B65162-2095-4916-9100-640094BF3D5C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7-56B5-4D60-89D0-103274B31161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57246348-4BC2-4A29-A072-290E176C0BE3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8-56B5-4D60-89D0-103274B31161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236A3953-E1C8-48DB-9A3C-3292D53E55AE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9-56B5-4D60-89D0-103274B31161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EBAC70FD-2EDD-4DE2-A33B-12113751B3A9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A-56B5-4D60-89D0-103274B31161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50B6EFAD-18DB-43F5-A0C7-C156FE6EC846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B-56B5-4D60-89D0-103274B31161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5'!$E$2:$L$2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5'!$E$7:$L$7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0.27658712352167303</c:v>
                      </c:pt>
                      <c:pt idx="1">
                        <c:v>0.47405243613645065</c:v>
                      </c:pt>
                      <c:pt idx="2">
                        <c:v>0.25919524937763327</c:v>
                      </c:pt>
                      <c:pt idx="3">
                        <c:v>0.12739596472369885</c:v>
                      </c:pt>
                      <c:pt idx="4">
                        <c:v>0.16957495927621502</c:v>
                      </c:pt>
                      <c:pt idx="5">
                        <c:v>0.5512030063015767</c:v>
                      </c:pt>
                      <c:pt idx="6">
                        <c:v>0.41526118470602835</c:v>
                      </c:pt>
                      <c:pt idx="7">
                        <c:v>0.18772993600266474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5'!$R$7:$AA$7</c15:f>
                      <c15:dlblRangeCache>
                        <c:ptCount val="10"/>
                        <c:pt idx="0">
                          <c:v>9</c:v>
                        </c:pt>
                        <c:pt idx="1">
                          <c:v>9</c:v>
                        </c:pt>
                        <c:pt idx="2">
                          <c:v>6</c:v>
                        </c:pt>
                        <c:pt idx="3">
                          <c:v>6</c:v>
                        </c:pt>
                        <c:pt idx="4">
                          <c:v>9</c:v>
                        </c:pt>
                        <c:pt idx="5">
                          <c:v>6</c:v>
                        </c:pt>
                        <c:pt idx="6">
                          <c:v>9</c:v>
                        </c:pt>
                        <c:pt idx="7">
                          <c:v>9</c:v>
                        </c:pt>
                        <c:pt idx="8">
                          <c:v>3</c:v>
                        </c:pt>
                        <c:pt idx="9">
                          <c:v>5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1C-56B5-4D60-89D0-103274B31161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5'!$D$8</c15:sqref>
                        </c15:formulaRef>
                      </c:ext>
                    </c:extLst>
                    <c:strCache>
                      <c:ptCount val="1"/>
                      <c:pt idx="0">
                        <c:v>Avg, not rebaselined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0729A3A9-A312-4A43-B4FC-145D1AA9A354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D-56B5-4D60-89D0-103274B31161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4BA44DA2-E3DB-4127-8EC2-3C0C6BF79249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E-56B5-4D60-89D0-103274B31161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CA52C616-7943-4AB6-B69F-058A620F6B8A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F-56B5-4D60-89D0-103274B31161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CBE72DA9-7D93-49CA-83B0-97B9619B9D1B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0-56B5-4D60-89D0-103274B31161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0E2D03D2-07DB-4D1F-AF77-8E241B09AA77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1-56B5-4D60-89D0-103274B31161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489F9970-3CEE-475A-8445-2E037F2E266A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2-56B5-4D60-89D0-103274B31161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E8880B4B-0357-420E-A0E8-167B40D545A6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3-56B5-4D60-89D0-103274B31161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5197D878-5D75-434C-A2A3-789D916A81E9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4-56B5-4D60-89D0-103274B31161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5'!$E$2:$L$2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5'!$E$8:$L$8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-8.1335359674506447E-2</c:v>
                      </c:pt>
                      <c:pt idx="1">
                        <c:v>-4.362086984871838E-2</c:v>
                      </c:pt>
                      <c:pt idx="2">
                        <c:v>-0.40583097607699259</c:v>
                      </c:pt>
                      <c:pt idx="3">
                        <c:v>-0.16684442991034332</c:v>
                      </c:pt>
                      <c:pt idx="4">
                        <c:v>-0.15355867263653156</c:v>
                      </c:pt>
                      <c:pt idx="5">
                        <c:v>-0.18700497062092791</c:v>
                      </c:pt>
                      <c:pt idx="6">
                        <c:v>0.27319435419635685</c:v>
                      </c:pt>
                      <c:pt idx="7">
                        <c:v>7.1255981273380176E-2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5'!$R$8:$AA$8</c15:f>
                      <c15:dlblRangeCache>
                        <c:ptCount val="10"/>
                        <c:pt idx="0">
                          <c:v>6</c:v>
                        </c:pt>
                        <c:pt idx="1">
                          <c:v>6</c:v>
                        </c:pt>
                        <c:pt idx="2">
                          <c:v>5</c:v>
                        </c:pt>
                        <c:pt idx="3">
                          <c:v>3</c:v>
                        </c:pt>
                        <c:pt idx="4">
                          <c:v>6</c:v>
                        </c:pt>
                        <c:pt idx="5">
                          <c:v>4</c:v>
                        </c:pt>
                        <c:pt idx="6">
                          <c:v>3</c:v>
                        </c:pt>
                        <c:pt idx="7">
                          <c:v>5</c:v>
                        </c:pt>
                        <c:pt idx="8">
                          <c:v>1</c:v>
                        </c:pt>
                        <c:pt idx="9">
                          <c:v>5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25-56B5-4D60-89D0-103274B31161}"/>
                  </c:ext>
                </c:extLst>
              </c15:ser>
            </c15:filteredBarSeries>
          </c:ext>
        </c:extLst>
      </c:barChart>
      <c:catAx>
        <c:axId val="1174887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895456"/>
        <c:crosses val="autoZero"/>
        <c:auto val="1"/>
        <c:lblAlgn val="ctr"/>
        <c:lblOffset val="100"/>
        <c:noMultiLvlLbl val="0"/>
      </c:catAx>
      <c:valAx>
        <c:axId val="11748954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88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Scope Deviation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4"/>
          <c:order val="4"/>
          <c:tx>
            <c:strRef>
              <c:f>'Results-cutoff 5'!$D$7</c:f>
              <c:strCache>
                <c:ptCount val="1"/>
                <c:pt idx="0">
                  <c:v>Avg, rebaselined</c:v>
                </c:pt>
              </c:strCache>
              <c:extLst xmlns:c15="http://schemas.microsoft.com/office/drawing/2012/chart"/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197CC385-2DA3-41F1-85BB-FB8AF5D45CC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9543-4382-B4DD-2D7AE469FF7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359ABB71-C555-4996-A106-FDE2C93BAD7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9543-4382-B4DD-2D7AE469FF7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F4219A75-AF10-4A25-9CFC-1A0FE570B72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9543-4382-B4DD-2D7AE469FF7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DC08D3A6-D6E8-460A-AC28-D72AB0486A6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9543-4382-B4DD-2D7AE469FF7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F37A1F7D-B02B-4544-9646-4F729A600C5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9543-4382-B4DD-2D7AE469FF7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F43C319B-B1FA-4633-91C8-D81B06A97A3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9543-4382-B4DD-2D7AE469FF74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AE4EA022-2979-4732-A7C1-D6909982FA5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9543-4382-B4DD-2D7AE469FF74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9FAFF779-2BCD-409B-9EAC-FF78053C56C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9543-4382-B4DD-2D7AE469FF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5'!$E$2:$L$2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5'!$E$7:$L$7</c:f>
              <c:numCache>
                <c:formatCode>General</c:formatCode>
                <c:ptCount val="8"/>
                <c:pt idx="0">
                  <c:v>0.27658712352167303</c:v>
                </c:pt>
                <c:pt idx="1">
                  <c:v>0.47405243613645065</c:v>
                </c:pt>
                <c:pt idx="2">
                  <c:v>0.25919524937763327</c:v>
                </c:pt>
                <c:pt idx="3">
                  <c:v>0.12739596472369885</c:v>
                </c:pt>
                <c:pt idx="4">
                  <c:v>0.16957495927621502</c:v>
                </c:pt>
                <c:pt idx="5">
                  <c:v>0.5512030063015767</c:v>
                </c:pt>
                <c:pt idx="6">
                  <c:v>0.41526118470602835</c:v>
                </c:pt>
                <c:pt idx="7">
                  <c:v>0.18772993600266474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5'!$R$7:$AA$7</c15:f>
                <c15:dlblRangeCache>
                  <c:ptCount val="10"/>
                  <c:pt idx="0">
                    <c:v>9</c:v>
                  </c:pt>
                  <c:pt idx="1">
                    <c:v>9</c:v>
                  </c:pt>
                  <c:pt idx="2">
                    <c:v>6</c:v>
                  </c:pt>
                  <c:pt idx="3">
                    <c:v>6</c:v>
                  </c:pt>
                  <c:pt idx="4">
                    <c:v>9</c:v>
                  </c:pt>
                  <c:pt idx="5">
                    <c:v>6</c:v>
                  </c:pt>
                  <c:pt idx="6">
                    <c:v>9</c:v>
                  </c:pt>
                  <c:pt idx="7">
                    <c:v>9</c:v>
                  </c:pt>
                  <c:pt idx="8">
                    <c:v>3</c:v>
                  </c:pt>
                  <c:pt idx="9">
                    <c:v>5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9543-4382-B4DD-2D7AE469FF74}"/>
            </c:ext>
          </c:extLst>
        </c:ser>
        <c:ser>
          <c:idx val="5"/>
          <c:order val="5"/>
          <c:tx>
            <c:strRef>
              <c:f>'Results-cutoff 5'!$D$8</c:f>
              <c:strCache>
                <c:ptCount val="1"/>
                <c:pt idx="0">
                  <c:v>Avg, not rebaselined</c:v>
                </c:pt>
              </c:strCache>
              <c:extLst xmlns:c15="http://schemas.microsoft.com/office/drawing/2012/chart"/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5C3B4D03-8FB1-4F6B-84EB-DEF567C641D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9543-4382-B4DD-2D7AE469FF7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839876E0-0205-4863-B2C4-8CF13494586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9543-4382-B4DD-2D7AE469FF7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7C72EAF-6D49-4EFA-95F5-A10221A34A9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9543-4382-B4DD-2D7AE469FF7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5A7AD2B3-9FE5-47B7-B8C3-DCD3BB23B3D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9543-4382-B4DD-2D7AE469FF7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BC2E4832-E82F-4A80-8676-5F96FED644B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9543-4382-B4DD-2D7AE469FF7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23292CDD-B2BC-48DB-A2B2-0088A4BCD70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9543-4382-B4DD-2D7AE469FF74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E4538A04-8CCE-47D8-862F-DC2676FC0A5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9543-4382-B4DD-2D7AE469FF74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3ACF6479-C5C2-4662-9F2A-411612C8E2C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9543-4382-B4DD-2D7AE469FF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5'!$E$2:$L$2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5'!$E$8:$L$8</c:f>
              <c:numCache>
                <c:formatCode>General</c:formatCode>
                <c:ptCount val="8"/>
                <c:pt idx="0">
                  <c:v>-8.1335359674506447E-2</c:v>
                </c:pt>
                <c:pt idx="1">
                  <c:v>-4.362086984871838E-2</c:v>
                </c:pt>
                <c:pt idx="2">
                  <c:v>-0.40583097607699259</c:v>
                </c:pt>
                <c:pt idx="3">
                  <c:v>-0.16684442991034332</c:v>
                </c:pt>
                <c:pt idx="4">
                  <c:v>-0.15355867263653156</c:v>
                </c:pt>
                <c:pt idx="5">
                  <c:v>-0.18700497062092791</c:v>
                </c:pt>
                <c:pt idx="6">
                  <c:v>0.27319435419635685</c:v>
                </c:pt>
                <c:pt idx="7">
                  <c:v>7.1255981273380176E-2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5'!$R$8:$AA$8</c15:f>
                <c15:dlblRangeCache>
                  <c:ptCount val="10"/>
                  <c:pt idx="0">
                    <c:v>6</c:v>
                  </c:pt>
                  <c:pt idx="1">
                    <c:v>6</c:v>
                  </c:pt>
                  <c:pt idx="2">
                    <c:v>5</c:v>
                  </c:pt>
                  <c:pt idx="3">
                    <c:v>3</c:v>
                  </c:pt>
                  <c:pt idx="4">
                    <c:v>6</c:v>
                  </c:pt>
                  <c:pt idx="5">
                    <c:v>4</c:v>
                  </c:pt>
                  <c:pt idx="6">
                    <c:v>3</c:v>
                  </c:pt>
                  <c:pt idx="7">
                    <c:v>5</c:v>
                  </c:pt>
                  <c:pt idx="8">
                    <c:v>1</c:v>
                  </c:pt>
                  <c:pt idx="9">
                    <c:v>5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1-9543-4382-B4DD-2D7AE469FF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74887296"/>
        <c:axId val="117489545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'Results-cutoff 5'!$D$3</c15:sqref>
                        </c15:formulaRef>
                      </c:ext>
                    </c:extLst>
                    <c:strCache>
                      <c:ptCount val="1"/>
                      <c:pt idx="0">
                        <c:v>Avg, nuclear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'Results-cutoff 5'!$E$2:$L$2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'Results-cutoff 5'!$E$3:$L$3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0.10856255980383067</c:v>
                      </c:pt>
                      <c:pt idx="1">
                        <c:v>0.11772577315505561</c:v>
                      </c:pt>
                      <c:pt idx="2">
                        <c:v>-0.23573426818723842</c:v>
                      </c:pt>
                      <c:pt idx="3">
                        <c:v>7.1090967395639026E-2</c:v>
                      </c:pt>
                      <c:pt idx="4">
                        <c:v>1.1788777744014212E-2</c:v>
                      </c:pt>
                      <c:pt idx="5">
                        <c:v>0.51187609320294092</c:v>
                      </c:pt>
                      <c:pt idx="6">
                        <c:v>0.14282978668446455</c:v>
                      </c:pt>
                      <c:pt idx="7">
                        <c:v>8.3857574922020728E-2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2-9543-4382-B4DD-2D7AE469FF74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5'!$D$4</c15:sqref>
                        </c15:formulaRef>
                      </c:ext>
                    </c:extLst>
                    <c:strCache>
                      <c:ptCount val="1"/>
                      <c:pt idx="0">
                        <c:v>Avg, non-nuclear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5'!$E$2:$L$2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5'!$E$4:$L$4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0.27658712352167303</c:v>
                      </c:pt>
                      <c:pt idx="1">
                        <c:v>0.47405243613645065</c:v>
                      </c:pt>
                      <c:pt idx="2">
                        <c:v>9.6393911765606299E-2</c:v>
                      </c:pt>
                      <c:pt idx="3">
                        <c:v>7.3536931698490182E-2</c:v>
                      </c:pt>
                      <c:pt idx="4">
                        <c:v>0.25083663307391824</c:v>
                      </c:pt>
                      <c:pt idx="5">
                        <c:v>0.25753652492810142</c:v>
                      </c:pt>
                      <c:pt idx="6">
                        <c:v>0.45631478689800442</c:v>
                      </c:pt>
                      <c:pt idx="7">
                        <c:v>0.22173407885033081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9543-4382-B4DD-2D7AE469FF74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5'!$D$5</c15:sqref>
                        </c15:formulaRef>
                      </c:ext>
                    </c:extLst>
                    <c:strCache>
                      <c:ptCount val="1"/>
                      <c:pt idx="0">
                        <c:v>Avg, completed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72B0F802-26E6-416D-AAE2-519319F117AF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4-9543-4382-B4DD-2D7AE469FF74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F5E214A6-6BF7-4032-8E8C-3D465CDBEDBA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5-9543-4382-B4DD-2D7AE469FF74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03278EAB-C364-4F04-8402-F50365736A48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6-9543-4382-B4DD-2D7AE469FF74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AEADFEE4-0F8E-4C91-99A7-596EE4C8E57D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7-9543-4382-B4DD-2D7AE469FF74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6FE26E75-12A5-4022-BAAB-A0940076DD46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8-9543-4382-B4DD-2D7AE469FF74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6BB268A4-E086-42D5-9409-5770A9BA7A19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9-9543-4382-B4DD-2D7AE469FF74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2E3F0FB8-BFC3-4D90-AA3E-BD689FE22EF0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A-9543-4382-B4DD-2D7AE469FF74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36A40C9D-AB3E-4EBA-911B-750BA4084308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B-9543-4382-B4DD-2D7AE469FF7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5'!$E$2:$L$2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5'!$E$5:$L$5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0.26083019211792258</c:v>
                      </c:pt>
                      <c:pt idx="1">
                        <c:v>0.15571122514992575</c:v>
                      </c:pt>
                      <c:pt idx="2">
                        <c:v>-0.63462978390580482</c:v>
                      </c:pt>
                      <c:pt idx="3">
                        <c:v>0.38915475484646889</c:v>
                      </c:pt>
                      <c:pt idx="4">
                        <c:v>0.21020579617506652</c:v>
                      </c:pt>
                      <c:pt idx="5">
                        <c:v>9.5451293375286017E-3</c:v>
                      </c:pt>
                      <c:pt idx="6">
                        <c:v>0.45631478689800442</c:v>
                      </c:pt>
                      <c:pt idx="7">
                        <c:v>0.25000000057370286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5'!$R$5:$AA$5</c15:f>
                      <c15:dlblRangeCache>
                        <c:ptCount val="10"/>
                        <c:pt idx="0">
                          <c:v>6</c:v>
                        </c:pt>
                        <c:pt idx="1">
                          <c:v>6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6</c:v>
                        </c:pt>
                        <c:pt idx="5">
                          <c:v>4</c:v>
                        </c:pt>
                        <c:pt idx="6">
                          <c:v>3</c:v>
                        </c:pt>
                        <c:pt idx="7">
                          <c:v>5</c:v>
                        </c:pt>
                        <c:pt idx="8">
                          <c:v>1</c:v>
                        </c:pt>
                        <c:pt idx="9">
                          <c:v>4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1C-9543-4382-B4DD-2D7AE469FF74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5'!$D$6</c15:sqref>
                        </c15:formulaRef>
                      </c:ext>
                    </c:extLst>
                    <c:strCache>
                      <c:ptCount val="1"/>
                      <c:pt idx="0">
                        <c:v>Avg, active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26ABA283-9E5D-4802-A9B0-2B91A25FB55D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D-9543-4382-B4DD-2D7AE469FF74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3D192DD9-48BD-49DF-BC07-68423A538218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E-9543-4382-B4DD-2D7AE469FF74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F64A61FD-086A-4A8D-8B0D-AC8C18F67879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F-9543-4382-B4DD-2D7AE469FF74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58A800F2-3EF9-4D25-A7E9-AB81FF1B3BE3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0-9543-4382-B4DD-2D7AE469FF74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D65EF0B3-79A2-4E01-BF66-3769F0466509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1-9543-4382-B4DD-2D7AE469FF74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0733120B-F13F-4191-9B52-5263D0CDA11E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2-9543-4382-B4DD-2D7AE469FF74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A713AE23-0AB2-4FB2-A43A-3F447F6C3B3D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3-9543-4382-B4DD-2D7AE469FF74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638E2DD0-AE36-4133-BDFF-FCEC08B1185B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4-9543-4382-B4DD-2D7AE469FF7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5'!$E$2:$L$2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5'!$E$6:$L$6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0.12475748215388505</c:v>
                      </c:pt>
                      <c:pt idx="1">
                        <c:v>0.30637697343192638</c:v>
                      </c:pt>
                      <c:pt idx="2">
                        <c:v>9.6393911765606299E-2</c:v>
                      </c:pt>
                      <c:pt idx="3">
                        <c:v>1.9677898673281735E-2</c:v>
                      </c:pt>
                      <c:pt idx="4">
                        <c:v>0.10079167925168275</c:v>
                      </c:pt>
                      <c:pt idx="5">
                        <c:v>0.41155077397928919</c:v>
                      </c:pt>
                      <c:pt idx="6">
                        <c:v>0.26553139094745415</c:v>
                      </c:pt>
                      <c:pt idx="7">
                        <c:v>0.15203332495082833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5'!$R$6:$AA$6</c15:f>
                      <c15:dlblRangeCache>
                        <c:ptCount val="10"/>
                        <c:pt idx="0">
                          <c:v>9</c:v>
                        </c:pt>
                        <c:pt idx="1">
                          <c:v>9</c:v>
                        </c:pt>
                        <c:pt idx="2">
                          <c:v>8</c:v>
                        </c:pt>
                        <c:pt idx="3">
                          <c:v>5</c:v>
                        </c:pt>
                        <c:pt idx="4">
                          <c:v>9</c:v>
                        </c:pt>
                        <c:pt idx="5">
                          <c:v>6</c:v>
                        </c:pt>
                        <c:pt idx="6">
                          <c:v>9</c:v>
                        </c:pt>
                        <c:pt idx="7">
                          <c:v>9</c:v>
                        </c:pt>
                        <c:pt idx="8">
                          <c:v>3</c:v>
                        </c:pt>
                        <c:pt idx="9">
                          <c:v>6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25-9543-4382-B4DD-2D7AE469FF74}"/>
                  </c:ext>
                </c:extLst>
              </c15:ser>
            </c15:filteredBarSeries>
          </c:ext>
        </c:extLst>
      </c:barChart>
      <c:catAx>
        <c:axId val="11748872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895456"/>
        <c:crosses val="autoZero"/>
        <c:auto val="1"/>
        <c:lblAlgn val="ctr"/>
        <c:lblOffset val="100"/>
        <c:noMultiLvlLbl val="0"/>
      </c:catAx>
      <c:valAx>
        <c:axId val="11748954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88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Schedule Deviation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2"/>
          <c:order val="2"/>
          <c:tx>
            <c:strRef>
              <c:f>'Results-cutoff 5'!$D$13</c:f>
              <c:strCache>
                <c:ptCount val="1"/>
                <c:pt idx="0">
                  <c:v>Avg, completed</c:v>
                </c:pt>
              </c:strCache>
              <c:extLst xmlns:c15="http://schemas.microsoft.com/office/drawing/2012/chart"/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3042E9C-A089-4983-B180-414ABA7B85D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5A17-403D-954F-405090F92C4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E9CA24E-0ADA-4FDB-A097-5E9DB51A86E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5A17-403D-954F-405090F92C4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094A5BCC-CC19-42C1-A7FE-9CFC2036DB2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5A17-403D-954F-405090F92C4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8D61C614-8D08-40B3-B22C-F109441DC0F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5A17-403D-954F-405090F92C4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8C183584-86F6-40AD-8605-37A6534FE40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5A17-403D-954F-405090F92C46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A37CA083-923C-4934-BF72-14464338595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5A17-403D-954F-405090F92C46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92714F04-FF86-4478-9E32-D733AA3720F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5A17-403D-954F-405090F92C46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4B9F7F7D-C8B0-4272-A977-7FD44E8EAA8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5A17-403D-954F-405090F92C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5'!$E$10:$L$10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5'!$E$13:$L$13</c:f>
              <c:numCache>
                <c:formatCode>General</c:formatCode>
                <c:ptCount val="8"/>
                <c:pt idx="0">
                  <c:v>2.4721629042098847E-2</c:v>
                </c:pt>
                <c:pt idx="1">
                  <c:v>2.198126163050329E-2</c:v>
                </c:pt>
                <c:pt idx="2">
                  <c:v>6.0810810810810745E-2</c:v>
                </c:pt>
                <c:pt idx="3">
                  <c:v>1.3299556681444002E-2</c:v>
                </c:pt>
                <c:pt idx="4">
                  <c:v>6.0344827586206851E-2</c:v>
                </c:pt>
                <c:pt idx="5">
                  <c:v>0.10161461155721963</c:v>
                </c:pt>
                <c:pt idx="6">
                  <c:v>0</c:v>
                </c:pt>
                <c:pt idx="7">
                  <c:v>1.449275362318847E-2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5'!$R$13:$AA$13</c15:f>
                <c15:dlblRangeCache>
                  <c:ptCount val="10"/>
                  <c:pt idx="0">
                    <c:v>6</c:v>
                  </c:pt>
                  <c:pt idx="1">
                    <c:v>6</c:v>
                  </c:pt>
                  <c:pt idx="2">
                    <c:v>3</c:v>
                  </c:pt>
                  <c:pt idx="3">
                    <c:v>4</c:v>
                  </c:pt>
                  <c:pt idx="4">
                    <c:v>6</c:v>
                  </c:pt>
                  <c:pt idx="5">
                    <c:v>4</c:v>
                  </c:pt>
                  <c:pt idx="6">
                    <c:v>3</c:v>
                  </c:pt>
                  <c:pt idx="7">
                    <c:v>5</c:v>
                  </c:pt>
                  <c:pt idx="8">
                    <c:v>1</c:v>
                  </c:pt>
                  <c:pt idx="9">
                    <c:v>4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5A17-403D-954F-405090F92C46}"/>
            </c:ext>
          </c:extLst>
        </c:ser>
        <c:ser>
          <c:idx val="3"/>
          <c:order val="3"/>
          <c:tx>
            <c:strRef>
              <c:f>'Results-cutoff 5'!$D$14</c:f>
              <c:strCache>
                <c:ptCount val="1"/>
                <c:pt idx="0">
                  <c:v>Avg, active</c:v>
                </c:pt>
              </c:strCache>
              <c:extLst xmlns:c15="http://schemas.microsoft.com/office/drawing/2012/chart"/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1346F267-8214-416E-95BE-50AFB764BF4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5A17-403D-954F-405090F92C4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8A987922-ACE4-4FE3-BA0D-15BA66CC2FA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5A17-403D-954F-405090F92C4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F1C10C83-C7E6-4E86-9611-09AECDBAC0D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5A17-403D-954F-405090F92C4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D33EB21-6BF3-48A2-8436-944FA0F3290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5A17-403D-954F-405090F92C4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05045D1-C298-48A6-A45B-34166792A9E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5A17-403D-954F-405090F92C46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3961D258-559F-4A7C-B282-475725D7E70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5A17-403D-954F-405090F92C46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898D46EB-46B2-45A0-B0A4-892EABBC2DC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5A17-403D-954F-405090F92C46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8C2EDE09-2583-4292-889F-D3B91A13294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5A17-403D-954F-405090F92C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5'!$E$10:$L$10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5'!$E$14:$L$14</c:f>
              <c:numCache>
                <c:formatCode>General</c:formatCode>
                <c:ptCount val="8"/>
                <c:pt idx="0">
                  <c:v>0.72248118660673444</c:v>
                </c:pt>
                <c:pt idx="1">
                  <c:v>0.47094954686789881</c:v>
                </c:pt>
                <c:pt idx="2">
                  <c:v>1.9817054677590331</c:v>
                </c:pt>
                <c:pt idx="3">
                  <c:v>0.94267386389717189</c:v>
                </c:pt>
                <c:pt idx="4">
                  <c:v>0.25479605177311138</c:v>
                </c:pt>
                <c:pt idx="5">
                  <c:v>0.52483260701158785</c:v>
                </c:pt>
                <c:pt idx="6">
                  <c:v>0.24605943124169727</c:v>
                </c:pt>
                <c:pt idx="7">
                  <c:v>0.15820679175602126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5'!$R$14:$AA$14</c15:f>
                <c15:dlblRangeCache>
                  <c:ptCount val="10"/>
                  <c:pt idx="0">
                    <c:v>9</c:v>
                  </c:pt>
                  <c:pt idx="1">
                    <c:v>9</c:v>
                  </c:pt>
                  <c:pt idx="2">
                    <c:v>8</c:v>
                  </c:pt>
                  <c:pt idx="3">
                    <c:v>5</c:v>
                  </c:pt>
                  <c:pt idx="4">
                    <c:v>9</c:v>
                  </c:pt>
                  <c:pt idx="5">
                    <c:v>6</c:v>
                  </c:pt>
                  <c:pt idx="6">
                    <c:v>9</c:v>
                  </c:pt>
                  <c:pt idx="7">
                    <c:v>9</c:v>
                  </c:pt>
                  <c:pt idx="8">
                    <c:v>3</c:v>
                  </c:pt>
                  <c:pt idx="9">
                    <c:v>6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1-5A17-403D-954F-405090F92C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74902176"/>
        <c:axId val="117490361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'Results-cutoff 5'!$D$11</c15:sqref>
                        </c15:formulaRef>
                      </c:ext>
                    </c:extLst>
                    <c:strCache>
                      <c:ptCount val="1"/>
                      <c:pt idx="0">
                        <c:v>Avg, nuclear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'Results-cutoff 5'!$E$10:$L$10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'Results-cutoff 5'!$E$11:$L$11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0.2012323455668823</c:v>
                      </c:pt>
                      <c:pt idx="1">
                        <c:v>0.38135474043898787</c:v>
                      </c:pt>
                      <c:pt idx="2">
                        <c:v>1.3008709881429028</c:v>
                      </c:pt>
                      <c:pt idx="3">
                        <c:v>0.51891280764729997</c:v>
                      </c:pt>
                      <c:pt idx="4">
                        <c:v>0.23983829555442493</c:v>
                      </c:pt>
                      <c:pt idx="5">
                        <c:v>0.49212320058056114</c:v>
                      </c:pt>
                      <c:pt idx="6">
                        <c:v>0.20785495344902505</c:v>
                      </c:pt>
                      <c:pt idx="7">
                        <c:v>4.2091231031216481E-2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2-5A17-403D-954F-405090F92C46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5'!$D$12</c15:sqref>
                        </c15:formulaRef>
                      </c:ext>
                    </c:extLst>
                    <c:strCache>
                      <c:ptCount val="1"/>
                      <c:pt idx="0">
                        <c:v>Avg, non-nuclear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5'!$E$10:$L$10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5'!$E$12:$L$12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0.10379746835443049</c:v>
                      </c:pt>
                      <c:pt idx="1">
                        <c:v>0.14433962264150946</c:v>
                      </c:pt>
                      <c:pt idx="2">
                        <c:v>1.4893693965258081</c:v>
                      </c:pt>
                      <c:pt idx="3">
                        <c:v>5.0537772794033931E-2</c:v>
                      </c:pt>
                      <c:pt idx="4">
                        <c:v>0.14489051094890515</c:v>
                      </c:pt>
                      <c:pt idx="5">
                        <c:v>0.19932873434263598</c:v>
                      </c:pt>
                      <c:pt idx="6">
                        <c:v>0.24443730701885813</c:v>
                      </c:pt>
                      <c:pt idx="7">
                        <c:v>5.8449384490579792E-2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5A17-403D-954F-405090F92C46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5'!$D$15</c15:sqref>
                        </c15:formulaRef>
                      </c:ext>
                    </c:extLst>
                    <c:strCache>
                      <c:ptCount val="1"/>
                      <c:pt idx="0">
                        <c:v>Avg, rebaselined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1EC092CE-E7D2-4947-A638-4C5C14B83405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4-5A17-403D-954F-405090F92C46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C7784A49-3411-4237-9F62-D11CCDEAAB53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5-5A17-403D-954F-405090F92C46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E01E055A-C2A8-47C8-9B54-2D162CDAC48A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6-5A17-403D-954F-405090F92C46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5E67E300-C42A-480E-9AFC-5984FFE6F27D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7-5A17-403D-954F-405090F92C46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B3F6D5B2-5E52-4CD3-BE72-F7E8361C9082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8-5A17-403D-954F-405090F92C46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47E85B77-65D0-4CF5-8323-87823275222B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9-5A17-403D-954F-405090F92C46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46FEEAC4-8933-4A6F-9D6A-220C04ADBA56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A-5A17-403D-954F-405090F92C46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5DDC1A2B-43B9-43ED-BC9A-2A4AC8F81381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B-5A17-403D-954F-405090F92C46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5'!$E$10:$L$10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5'!$E$15:$L$15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0.19799484516550425</c:v>
                      </c:pt>
                      <c:pt idx="1">
                        <c:v>0.32919439030230735</c:v>
                      </c:pt>
                      <c:pt idx="2">
                        <c:v>1.9817054677590331</c:v>
                      </c:pt>
                      <c:pt idx="3">
                        <c:v>7.2844762095730875E-2</c:v>
                      </c:pt>
                      <c:pt idx="4">
                        <c:v>0.22488053933573848</c:v>
                      </c:pt>
                      <c:pt idx="5">
                        <c:v>0.45895636006509188</c:v>
                      </c:pt>
                      <c:pt idx="6">
                        <c:v>0.20785495344902505</c:v>
                      </c:pt>
                      <c:pt idx="7">
                        <c:v>5.8499619770441047E-2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5'!$R$15:$AA$15</c15:f>
                      <c15:dlblRangeCache>
                        <c:ptCount val="10"/>
                        <c:pt idx="0">
                          <c:v>9</c:v>
                        </c:pt>
                        <c:pt idx="1">
                          <c:v>9</c:v>
                        </c:pt>
                        <c:pt idx="2">
                          <c:v>6</c:v>
                        </c:pt>
                        <c:pt idx="3">
                          <c:v>6</c:v>
                        </c:pt>
                        <c:pt idx="4">
                          <c:v>9</c:v>
                        </c:pt>
                        <c:pt idx="5">
                          <c:v>6</c:v>
                        </c:pt>
                        <c:pt idx="6">
                          <c:v>9</c:v>
                        </c:pt>
                        <c:pt idx="7">
                          <c:v>9</c:v>
                        </c:pt>
                        <c:pt idx="8">
                          <c:v>3</c:v>
                        </c:pt>
                        <c:pt idx="9">
                          <c:v>5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1C-5A17-403D-954F-405090F92C46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5'!$D$16</c15:sqref>
                        </c15:formulaRef>
                      </c:ext>
                    </c:extLst>
                    <c:strCache>
                      <c:ptCount val="1"/>
                      <c:pt idx="0">
                        <c:v>Avg, not rebaselined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6F897E7F-4371-4C41-B284-4C4AF4734E5A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D-5A17-403D-954F-405090F92C46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3C7DE6BD-55D9-49E1-8BE4-9F04BB6883FC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E-5A17-403D-954F-405090F92C46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2312C1FF-44AE-44AD-9A3C-370E52643C5E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F-5A17-403D-954F-405090F92C46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6344E412-291E-48E9-AF06-2FC37C68DCBE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0-5A17-403D-954F-405090F92C46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1FF50C85-7AD1-40C4-B8DF-96271AE386DD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1-5A17-403D-954F-405090F92C46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CDEAE9FF-0131-436C-9A7A-523E244C9FC7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2-5A17-403D-954F-405090F92C46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18AFEA9A-3368-49AF-8CA9-F27C27BFE614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3-5A17-403D-954F-405090F92C46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BCDE0EE2-2E08-4683-ACDA-801F653B9477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4-5A17-403D-954F-405090F92C46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5'!$E$10:$L$10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5'!$E$16:$L$16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9.8060055848741001E-2</c:v>
                      </c:pt>
                      <c:pt idx="1">
                        <c:v>0.14574494085443357</c:v>
                      </c:pt>
                      <c:pt idx="2">
                        <c:v>1.3008709881429028</c:v>
                      </c:pt>
                      <c:pt idx="3">
                        <c:v>0.1132075471698113</c:v>
                      </c:pt>
                      <c:pt idx="4">
                        <c:v>0.13279008306065943</c:v>
                      </c:pt>
                      <c:pt idx="5">
                        <c:v>0.16410541269031831</c:v>
                      </c:pt>
                      <c:pt idx="6">
                        <c:v>0.25005768688734764</c:v>
                      </c:pt>
                      <c:pt idx="7">
                        <c:v>5.1724137931034475E-2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5'!$R$16:$AA$16</c15:f>
                      <c15:dlblRangeCache>
                        <c:ptCount val="10"/>
                        <c:pt idx="0">
                          <c:v>6</c:v>
                        </c:pt>
                        <c:pt idx="1">
                          <c:v>6</c:v>
                        </c:pt>
                        <c:pt idx="2">
                          <c:v>5</c:v>
                        </c:pt>
                        <c:pt idx="3">
                          <c:v>3</c:v>
                        </c:pt>
                        <c:pt idx="4">
                          <c:v>6</c:v>
                        </c:pt>
                        <c:pt idx="5">
                          <c:v>4</c:v>
                        </c:pt>
                        <c:pt idx="6">
                          <c:v>3</c:v>
                        </c:pt>
                        <c:pt idx="7">
                          <c:v>5</c:v>
                        </c:pt>
                        <c:pt idx="8">
                          <c:v>1</c:v>
                        </c:pt>
                        <c:pt idx="9">
                          <c:v>5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25-5A17-403D-954F-405090F92C46}"/>
                  </c:ext>
                </c:extLst>
              </c15:ser>
            </c15:filteredBarSeries>
          </c:ext>
        </c:extLst>
      </c:barChart>
      <c:catAx>
        <c:axId val="1174902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903616"/>
        <c:crosses val="autoZero"/>
        <c:auto val="1"/>
        <c:lblAlgn val="ctr"/>
        <c:lblOffset val="100"/>
        <c:noMultiLvlLbl val="0"/>
      </c:catAx>
      <c:valAx>
        <c:axId val="11749036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90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Schedule Deviation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4"/>
          <c:order val="4"/>
          <c:tx>
            <c:strRef>
              <c:f>'Results-cutoff 5'!$D$15</c:f>
              <c:strCache>
                <c:ptCount val="1"/>
                <c:pt idx="0">
                  <c:v>Avg, rebaselined</c:v>
                </c:pt>
              </c:strCache>
              <c:extLst xmlns:c15="http://schemas.microsoft.com/office/drawing/2012/chart"/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014E60AA-9DE4-4D53-A447-603E6B50B8E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7E74-4F99-802C-550BB8B9ECC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53CE999-7F72-4367-9BDD-6054135F027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7E74-4F99-802C-550BB8B9ECC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2BAF5F5-5094-4EAE-98F3-EFC7C8D9D5B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7E74-4F99-802C-550BB8B9ECC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9D73B8A9-5E27-46A3-B5B3-715ABCA4665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7E74-4F99-802C-550BB8B9ECC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62BD4450-B509-432E-8EEC-322B89EAD71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7E74-4F99-802C-550BB8B9ECC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DD144727-66A3-4383-BEDF-F90079990A7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7E74-4F99-802C-550BB8B9ECC4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851BFC2B-DA97-48EA-99E7-DBDA24D6DF4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7E74-4F99-802C-550BB8B9ECC4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4D2C09EC-7CEF-4D94-B8D3-D602FB4C5F9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7E74-4F99-802C-550BB8B9EC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5'!$E$10:$L$10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5'!$E$15:$L$15</c:f>
              <c:numCache>
                <c:formatCode>General</c:formatCode>
                <c:ptCount val="8"/>
                <c:pt idx="0">
                  <c:v>0.19799484516550425</c:v>
                </c:pt>
                <c:pt idx="1">
                  <c:v>0.32919439030230735</c:v>
                </c:pt>
                <c:pt idx="2">
                  <c:v>1.9817054677590331</c:v>
                </c:pt>
                <c:pt idx="3">
                  <c:v>7.2844762095730875E-2</c:v>
                </c:pt>
                <c:pt idx="4">
                  <c:v>0.22488053933573848</c:v>
                </c:pt>
                <c:pt idx="5">
                  <c:v>0.45895636006509188</c:v>
                </c:pt>
                <c:pt idx="6">
                  <c:v>0.20785495344902505</c:v>
                </c:pt>
                <c:pt idx="7">
                  <c:v>5.8499619770441047E-2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5'!$R$15:$AA$15</c15:f>
                <c15:dlblRangeCache>
                  <c:ptCount val="10"/>
                  <c:pt idx="0">
                    <c:v>9</c:v>
                  </c:pt>
                  <c:pt idx="1">
                    <c:v>9</c:v>
                  </c:pt>
                  <c:pt idx="2">
                    <c:v>6</c:v>
                  </c:pt>
                  <c:pt idx="3">
                    <c:v>6</c:v>
                  </c:pt>
                  <c:pt idx="4">
                    <c:v>9</c:v>
                  </c:pt>
                  <c:pt idx="5">
                    <c:v>6</c:v>
                  </c:pt>
                  <c:pt idx="6">
                    <c:v>9</c:v>
                  </c:pt>
                  <c:pt idx="7">
                    <c:v>9</c:v>
                  </c:pt>
                  <c:pt idx="8">
                    <c:v>3</c:v>
                  </c:pt>
                  <c:pt idx="9">
                    <c:v>5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7E74-4F99-802C-550BB8B9ECC4}"/>
            </c:ext>
          </c:extLst>
        </c:ser>
        <c:ser>
          <c:idx val="5"/>
          <c:order val="5"/>
          <c:tx>
            <c:strRef>
              <c:f>'Results-cutoff 5'!$D$16</c:f>
              <c:strCache>
                <c:ptCount val="1"/>
                <c:pt idx="0">
                  <c:v>Avg, not rebaselined</c:v>
                </c:pt>
              </c:strCache>
              <c:extLst xmlns:c15="http://schemas.microsoft.com/office/drawing/2012/chart"/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0F9BAF61-BF8E-4232-8123-B49E6419422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7E74-4F99-802C-550BB8B9ECC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3A56586-8DF7-4618-9BFD-9EC356B1634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7E74-4F99-802C-550BB8B9ECC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801222FF-D300-4D7D-935E-1355804CD70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7E74-4F99-802C-550BB8B9ECC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DBAF3F7D-D691-4942-9BC3-6EC7FD6B750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7E74-4F99-802C-550BB8B9ECC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EAA5C30-3386-4D54-B714-2CEA2C59F91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7E74-4F99-802C-550BB8B9ECC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AE8681A6-55A8-4F14-B6E5-1930B65717D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7E74-4F99-802C-550BB8B9ECC4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9E793433-EE71-4AD8-BD7B-16FCCA7B117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7E74-4F99-802C-550BB8B9ECC4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3CC45003-CD79-4760-A304-BA176A1DA18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7E74-4F99-802C-550BB8B9EC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'Results-cutoff 5'!$E$10:$L$10</c:f>
              <c:strCache>
                <c:ptCount val="8"/>
                <c:pt idx="0">
                  <c:v>Overall</c:v>
                </c:pt>
                <c:pt idx="1">
                  <c:v>MANAGEMENT-AND-SUPPORT</c:v>
                </c:pt>
                <c:pt idx="2">
                  <c:v>TRANSITION-AND-TURNOVER-TO-OPERATIONS</c:v>
                </c:pt>
                <c:pt idx="3">
                  <c:v>VERTICAL-CONSTRUCTION</c:v>
                </c:pt>
                <c:pt idx="4">
                  <c:v>PROCESS-EQUIPMENT-&amp;-INSTRUMENTATION</c:v>
                </c:pt>
                <c:pt idx="5">
                  <c:v>STANDARD-EQUIPMENT-&amp;-UTILITIES</c:v>
                </c:pt>
                <c:pt idx="6">
                  <c:v>SITE-WORK</c:v>
                </c:pt>
                <c:pt idx="7">
                  <c:v>DESIGN-AND-NON-RECURRING-ENGINEERING</c:v>
                </c:pt>
              </c:strCache>
              <c:extLst/>
            </c:strRef>
          </c:cat>
          <c:val>
            <c:numRef>
              <c:f>'Results-cutoff 5'!$E$16:$L$16</c:f>
              <c:numCache>
                <c:formatCode>General</c:formatCode>
                <c:ptCount val="8"/>
                <c:pt idx="0">
                  <c:v>9.8060055848741001E-2</c:v>
                </c:pt>
                <c:pt idx="1">
                  <c:v>0.14574494085443357</c:v>
                </c:pt>
                <c:pt idx="2">
                  <c:v>1.3008709881429028</c:v>
                </c:pt>
                <c:pt idx="3">
                  <c:v>0.1132075471698113</c:v>
                </c:pt>
                <c:pt idx="4">
                  <c:v>0.13279008306065943</c:v>
                </c:pt>
                <c:pt idx="5">
                  <c:v>0.16410541269031831</c:v>
                </c:pt>
                <c:pt idx="6">
                  <c:v>0.25005768688734764</c:v>
                </c:pt>
                <c:pt idx="7">
                  <c:v>5.1724137931034475E-2</c:v>
                </c:pt>
              </c:numCache>
              <c:extLst/>
            </c:numRef>
          </c:val>
          <c:extLst xmlns:c15="http://schemas.microsoft.com/office/drawing/2012/chart">
            <c:ext xmlns:c15="http://schemas.microsoft.com/office/drawing/2012/chart" uri="{02D57815-91ED-43cb-92C2-25804820EDAC}">
              <c15:datalabelsRange>
                <c15:f>'Results-cutoff 5'!$R$16:$AA$16</c15:f>
                <c15:dlblRangeCache>
                  <c:ptCount val="10"/>
                  <c:pt idx="0">
                    <c:v>6</c:v>
                  </c:pt>
                  <c:pt idx="1">
                    <c:v>6</c:v>
                  </c:pt>
                  <c:pt idx="2">
                    <c:v>5</c:v>
                  </c:pt>
                  <c:pt idx="3">
                    <c:v>3</c:v>
                  </c:pt>
                  <c:pt idx="4">
                    <c:v>6</c:v>
                  </c:pt>
                  <c:pt idx="5">
                    <c:v>4</c:v>
                  </c:pt>
                  <c:pt idx="6">
                    <c:v>3</c:v>
                  </c:pt>
                  <c:pt idx="7">
                    <c:v>5</c:v>
                  </c:pt>
                  <c:pt idx="8">
                    <c:v>1</c:v>
                  </c:pt>
                  <c:pt idx="9">
                    <c:v>5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1-7E74-4F99-802C-550BB8B9EC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174902176"/>
        <c:axId val="117490361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'Results-cutoff 5'!$D$11</c15:sqref>
                        </c15:formulaRef>
                      </c:ext>
                    </c:extLst>
                    <c:strCache>
                      <c:ptCount val="1"/>
                      <c:pt idx="0">
                        <c:v>Avg, nuclear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'Results-cutoff 5'!$E$10:$L$10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'Results-cutoff 5'!$E$11:$L$11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0.2012323455668823</c:v>
                      </c:pt>
                      <c:pt idx="1">
                        <c:v>0.38135474043898787</c:v>
                      </c:pt>
                      <c:pt idx="2">
                        <c:v>1.3008709881429028</c:v>
                      </c:pt>
                      <c:pt idx="3">
                        <c:v>0.51891280764729997</c:v>
                      </c:pt>
                      <c:pt idx="4">
                        <c:v>0.23983829555442493</c:v>
                      </c:pt>
                      <c:pt idx="5">
                        <c:v>0.49212320058056114</c:v>
                      </c:pt>
                      <c:pt idx="6">
                        <c:v>0.20785495344902505</c:v>
                      </c:pt>
                      <c:pt idx="7">
                        <c:v>4.2091231031216481E-2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2-7E74-4F99-802C-550BB8B9ECC4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5'!$D$12</c15:sqref>
                        </c15:formulaRef>
                      </c:ext>
                    </c:extLst>
                    <c:strCache>
                      <c:ptCount val="1"/>
                      <c:pt idx="0">
                        <c:v>Avg, non-nuclear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5'!$E$10:$L$10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5'!$E$12:$L$12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0.10379746835443049</c:v>
                      </c:pt>
                      <c:pt idx="1">
                        <c:v>0.14433962264150946</c:v>
                      </c:pt>
                      <c:pt idx="2">
                        <c:v>1.4893693965258081</c:v>
                      </c:pt>
                      <c:pt idx="3">
                        <c:v>5.0537772794033931E-2</c:v>
                      </c:pt>
                      <c:pt idx="4">
                        <c:v>0.14489051094890515</c:v>
                      </c:pt>
                      <c:pt idx="5">
                        <c:v>0.19932873434263598</c:v>
                      </c:pt>
                      <c:pt idx="6">
                        <c:v>0.24443730701885813</c:v>
                      </c:pt>
                      <c:pt idx="7">
                        <c:v>5.8449384490579792E-2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7E74-4F99-802C-550BB8B9ECC4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5'!$D$13</c15:sqref>
                        </c15:formulaRef>
                      </c:ext>
                    </c:extLst>
                    <c:strCache>
                      <c:ptCount val="1"/>
                      <c:pt idx="0">
                        <c:v>Avg, completed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D7F2DDFD-65F1-41A4-B509-7A011DAE08D5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4-7E74-4F99-802C-550BB8B9ECC4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2ECB00A0-A542-4B37-B199-C749799A6B8D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5-7E74-4F99-802C-550BB8B9ECC4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8CA9FFAF-C1CB-4DF3-82A8-ADD8DE0D13F9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6-7E74-4F99-802C-550BB8B9ECC4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20F59D8F-B312-4250-9433-72D4F7741CB2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7-7E74-4F99-802C-550BB8B9ECC4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EC1C8F1A-137B-4B15-81DD-ACF5FB3CC68E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8-7E74-4F99-802C-550BB8B9ECC4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D2A83B32-F686-4327-A61C-D0901C4BB28E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9-7E74-4F99-802C-550BB8B9ECC4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AE294BE6-69EA-44AA-9A42-3F659F375AD8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A-7E74-4F99-802C-550BB8B9ECC4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361105CD-1F59-4008-8AC6-39055061E2EA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B-7E74-4F99-802C-550BB8B9ECC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5'!$E$10:$L$10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5'!$E$13:$L$13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2.4721629042098847E-2</c:v>
                      </c:pt>
                      <c:pt idx="1">
                        <c:v>2.198126163050329E-2</c:v>
                      </c:pt>
                      <c:pt idx="2">
                        <c:v>6.0810810810810745E-2</c:v>
                      </c:pt>
                      <c:pt idx="3">
                        <c:v>1.3299556681444002E-2</c:v>
                      </c:pt>
                      <c:pt idx="4">
                        <c:v>6.0344827586206851E-2</c:v>
                      </c:pt>
                      <c:pt idx="5">
                        <c:v>0.10161461155721963</c:v>
                      </c:pt>
                      <c:pt idx="6">
                        <c:v>0</c:v>
                      </c:pt>
                      <c:pt idx="7">
                        <c:v>1.449275362318847E-2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5'!$R$13:$AA$13</c15:f>
                      <c15:dlblRangeCache>
                        <c:ptCount val="10"/>
                        <c:pt idx="0">
                          <c:v>6</c:v>
                        </c:pt>
                        <c:pt idx="1">
                          <c:v>6</c:v>
                        </c:pt>
                        <c:pt idx="2">
                          <c:v>3</c:v>
                        </c:pt>
                        <c:pt idx="3">
                          <c:v>4</c:v>
                        </c:pt>
                        <c:pt idx="4">
                          <c:v>6</c:v>
                        </c:pt>
                        <c:pt idx="5">
                          <c:v>4</c:v>
                        </c:pt>
                        <c:pt idx="6">
                          <c:v>3</c:v>
                        </c:pt>
                        <c:pt idx="7">
                          <c:v>5</c:v>
                        </c:pt>
                        <c:pt idx="8">
                          <c:v>1</c:v>
                        </c:pt>
                        <c:pt idx="9">
                          <c:v>4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1C-7E74-4F99-802C-550BB8B9ECC4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5'!$D$14</c15:sqref>
                        </c15:formulaRef>
                      </c:ext>
                    </c:extLst>
                    <c:strCache>
                      <c:ptCount val="1"/>
                      <c:pt idx="0">
                        <c:v>Avg, active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fld id="{CDEA4DAD-B1BA-4A8D-8E53-1AC78AF57521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D-7E74-4F99-802C-550BB8B9ECC4}"/>
                      </c:ext>
                    </c:extLst>
                  </c:dLbl>
                  <c:dLbl>
                    <c:idx val="1"/>
                    <c:tx>
                      <c:rich>
                        <a:bodyPr/>
                        <a:lstStyle/>
                        <a:p>
                          <a:fld id="{00FA13E5-00CC-4F82-B781-7DCA43A51796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E-7E74-4F99-802C-550BB8B9ECC4}"/>
                      </c:ext>
                    </c:extLst>
                  </c:dLbl>
                  <c:dLbl>
                    <c:idx val="2"/>
                    <c:tx>
                      <c:rich>
                        <a:bodyPr/>
                        <a:lstStyle/>
                        <a:p>
                          <a:fld id="{A87924B0-1A22-4EFB-863B-D16A69E1359F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1F-7E74-4F99-802C-550BB8B9ECC4}"/>
                      </c:ext>
                    </c:extLst>
                  </c:dLbl>
                  <c:dLbl>
                    <c:idx val="3"/>
                    <c:tx>
                      <c:rich>
                        <a:bodyPr/>
                        <a:lstStyle/>
                        <a:p>
                          <a:fld id="{B25A8DD8-FE26-4AB7-873F-E35263A55987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0-7E74-4F99-802C-550BB8B9ECC4}"/>
                      </c:ext>
                    </c:extLst>
                  </c:dLbl>
                  <c:dLbl>
                    <c:idx val="4"/>
                    <c:tx>
                      <c:rich>
                        <a:bodyPr/>
                        <a:lstStyle/>
                        <a:p>
                          <a:fld id="{E5D876A5-E772-444D-99DD-3138A0C22C45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1-7E74-4F99-802C-550BB8B9ECC4}"/>
                      </c:ext>
                    </c:extLst>
                  </c:dLbl>
                  <c:dLbl>
                    <c:idx val="5"/>
                    <c:tx>
                      <c:rich>
                        <a:bodyPr/>
                        <a:lstStyle/>
                        <a:p>
                          <a:fld id="{FDC2B12C-891A-454A-AF82-355E414DB000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2-7E74-4F99-802C-550BB8B9ECC4}"/>
                      </c:ext>
                    </c:extLst>
                  </c:dLbl>
                  <c:dLbl>
                    <c:idx val="6"/>
                    <c:tx>
                      <c:rich>
                        <a:bodyPr/>
                        <a:lstStyle/>
                        <a:p>
                          <a:fld id="{D9246085-C878-475D-909A-4EBEDFA09505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3-7E74-4F99-802C-550BB8B9ECC4}"/>
                      </c:ext>
                    </c:extLst>
                  </c:dLbl>
                  <c:dLbl>
                    <c:idx val="7"/>
                    <c:tx>
                      <c:rich>
                        <a:bodyPr/>
                        <a:lstStyle/>
                        <a:p>
                          <a:fld id="{B29D97B2-4D88-4B4E-82F8-4047A7131248}" type="CELLRANGE">
                            <a:rPr lang="en-US"/>
                            <a:pPr/>
                            <a:t>[CELLRANGE]</a:t>
                          </a:fld>
                          <a:endParaRPr lang="en-US"/>
                        </a:p>
                      </c:rich>
                    </c:tx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>
                      <c:ext xmlns:c15="http://schemas.microsoft.com/office/drawing/2012/chart" uri="{CE6537A1-D6FC-4f65-9D91-7224C49458BB}">
                        <c15:dlblFieldTable/>
                        <c15:xForSave val="1"/>
                        <c15:showDataLabelsRange val="1"/>
                      </c:ext>
                      <c:ext xmlns:c16="http://schemas.microsoft.com/office/drawing/2014/chart" uri="{C3380CC4-5D6E-409C-BE32-E72D297353CC}">
                        <c16:uniqueId val="{00000024-7E74-4F99-802C-550BB8B9ECC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DataLabelsRange val="1"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5'!$E$10:$L$10</c15:sqref>
                        </c15:formulaRef>
                      </c:ext>
                    </c:extLst>
                    <c:strCache>
                      <c:ptCount val="8"/>
                      <c:pt idx="0">
                        <c:v>Overall</c:v>
                      </c:pt>
                      <c:pt idx="1">
                        <c:v>MANAGEMENT-AND-SUPPORT</c:v>
                      </c:pt>
                      <c:pt idx="2">
                        <c:v>TRANSITION-AND-TURNOVER-TO-OPERATIONS</c:v>
                      </c:pt>
                      <c:pt idx="3">
                        <c:v>VERTICAL-CONSTRUCTION</c:v>
                      </c:pt>
                      <c:pt idx="4">
                        <c:v>PROCESS-EQUIPMENT-&amp;-INSTRUMENTATION</c:v>
                      </c:pt>
                      <c:pt idx="5">
                        <c:v>STANDARD-EQUIPMENT-&amp;-UTILITIES</c:v>
                      </c:pt>
                      <c:pt idx="6">
                        <c:v>SITE-WORK</c:v>
                      </c:pt>
                      <c:pt idx="7">
                        <c:v>DESIGN-AND-NON-RECURRING-ENGINEERING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'Results-cutoff 5'!$E$14:$L$14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0.72248118660673444</c:v>
                      </c:pt>
                      <c:pt idx="1">
                        <c:v>0.47094954686789881</c:v>
                      </c:pt>
                      <c:pt idx="2">
                        <c:v>1.9817054677590331</c:v>
                      </c:pt>
                      <c:pt idx="3">
                        <c:v>0.94267386389717189</c:v>
                      </c:pt>
                      <c:pt idx="4">
                        <c:v>0.25479605177311138</c:v>
                      </c:pt>
                      <c:pt idx="5">
                        <c:v>0.52483260701158785</c:v>
                      </c:pt>
                      <c:pt idx="6">
                        <c:v>0.24605943124169727</c:v>
                      </c:pt>
                      <c:pt idx="7">
                        <c:v>0.15820679175602126</c:v>
                      </c:pt>
                    </c:numCache>
                  </c:numRef>
                </c:val>
                <c:extLst xmlns:c15="http://schemas.microsoft.com/office/drawing/2012/chart">
                  <c:ext xmlns:c15="http://schemas.microsoft.com/office/drawing/2012/chart" uri="{02D57815-91ED-43cb-92C2-25804820EDAC}">
                    <c15:datalabelsRange>
                      <c15:f>'Results-cutoff 5'!$R$14:$AA$14</c15:f>
                      <c15:dlblRangeCache>
                        <c:ptCount val="10"/>
                        <c:pt idx="0">
                          <c:v>9</c:v>
                        </c:pt>
                        <c:pt idx="1">
                          <c:v>9</c:v>
                        </c:pt>
                        <c:pt idx="2">
                          <c:v>8</c:v>
                        </c:pt>
                        <c:pt idx="3">
                          <c:v>5</c:v>
                        </c:pt>
                        <c:pt idx="4">
                          <c:v>9</c:v>
                        </c:pt>
                        <c:pt idx="5">
                          <c:v>6</c:v>
                        </c:pt>
                        <c:pt idx="6">
                          <c:v>9</c:v>
                        </c:pt>
                        <c:pt idx="7">
                          <c:v>9</c:v>
                        </c:pt>
                        <c:pt idx="8">
                          <c:v>3</c:v>
                        </c:pt>
                        <c:pt idx="9">
                          <c:v>6</c:v>
                        </c:pt>
                      </c15:dlblRangeCache>
                    </c15:datalabelsRange>
                  </c:ext>
                  <c:ext xmlns:c16="http://schemas.microsoft.com/office/drawing/2014/chart" uri="{C3380CC4-5D6E-409C-BE32-E72D297353CC}">
                    <c16:uniqueId val="{00000025-7E74-4F99-802C-550BB8B9ECC4}"/>
                  </c:ext>
                </c:extLst>
              </c15:ser>
            </c15:filteredBarSeries>
          </c:ext>
        </c:extLst>
      </c:barChart>
      <c:catAx>
        <c:axId val="1174902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903616"/>
        <c:crosses val="autoZero"/>
        <c:auto val="1"/>
        <c:lblAlgn val="ctr"/>
        <c:lblOffset val="100"/>
        <c:noMultiLvlLbl val="0"/>
      </c:catAx>
      <c:valAx>
        <c:axId val="11749036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7490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E18059-F635-43CD-9C65-07C72332B362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1479FF-C7CF-4F82-8E23-0A4D46267960}">
      <dgm:prSet phldrT="[Text]" phldr="0"/>
      <dgm:spPr/>
      <dgm:t>
        <a:bodyPr/>
        <a:lstStyle/>
        <a:p>
          <a:r>
            <a:rPr lang="en-US"/>
            <a:t>Set Thresholds</a:t>
          </a:r>
        </a:p>
      </dgm:t>
    </dgm:pt>
    <dgm:pt modelId="{FC3151B6-94A6-4D78-8114-0E9C6D5B29CD}" type="parTrans" cxnId="{11D8F2EF-1433-4367-90A0-F453AA8ED9C6}">
      <dgm:prSet/>
      <dgm:spPr/>
      <dgm:t>
        <a:bodyPr/>
        <a:lstStyle/>
        <a:p>
          <a:endParaRPr lang="en-US"/>
        </a:p>
      </dgm:t>
    </dgm:pt>
    <dgm:pt modelId="{F69BCDAE-7DF9-490E-96F7-5A49D0359E85}" type="sibTrans" cxnId="{11D8F2EF-1433-4367-90A0-F453AA8ED9C6}">
      <dgm:prSet/>
      <dgm:spPr/>
      <dgm:t>
        <a:bodyPr/>
        <a:lstStyle/>
        <a:p>
          <a:endParaRPr lang="en-US"/>
        </a:p>
      </dgm:t>
    </dgm:pt>
    <dgm:pt modelId="{CE90DDBA-70AD-4BF8-AED4-D81CFF7FA37D}">
      <dgm:prSet phldrT="[Text]" phldr="0"/>
      <dgm:spPr/>
      <dgm:t>
        <a:bodyPr/>
        <a:lstStyle/>
        <a:p>
          <a:r>
            <a:rPr lang="en-US"/>
            <a:t>Multi-Year SPAE</a:t>
          </a:r>
        </a:p>
      </dgm:t>
    </dgm:pt>
    <dgm:pt modelId="{F70B2766-15EC-4752-81EA-BD55D304465D}" type="parTrans" cxnId="{6EFF22F7-1ACC-4A3C-A39A-031A55ABDAD5}">
      <dgm:prSet/>
      <dgm:spPr/>
      <dgm:t>
        <a:bodyPr/>
        <a:lstStyle/>
        <a:p>
          <a:endParaRPr lang="en-US"/>
        </a:p>
      </dgm:t>
    </dgm:pt>
    <dgm:pt modelId="{A224EFB8-C4C2-47C9-B6A6-9C2697FFD932}" type="sibTrans" cxnId="{6EFF22F7-1ACC-4A3C-A39A-031A55ABDAD5}">
      <dgm:prSet/>
      <dgm:spPr/>
      <dgm:t>
        <a:bodyPr/>
        <a:lstStyle/>
        <a:p>
          <a:endParaRPr lang="en-US"/>
        </a:p>
      </dgm:t>
    </dgm:pt>
    <dgm:pt modelId="{F2D4D157-4BD6-4E6F-A845-FF50857E1D81}">
      <dgm:prSet phldrT="[Text]" phldr="0"/>
      <dgm:spPr/>
      <dgm:t>
        <a:bodyPr/>
        <a:lstStyle/>
        <a:p>
          <a:r>
            <a:rPr lang="en-US"/>
            <a:t>Data Sync</a:t>
          </a:r>
        </a:p>
      </dgm:t>
    </dgm:pt>
    <dgm:pt modelId="{85805613-6FA5-40F4-B461-CD58C8E6C69D}" type="parTrans" cxnId="{602437F8-7AD9-43B6-955E-58BCFDE9C9A4}">
      <dgm:prSet/>
      <dgm:spPr/>
      <dgm:t>
        <a:bodyPr/>
        <a:lstStyle/>
        <a:p>
          <a:endParaRPr lang="en-US"/>
        </a:p>
      </dgm:t>
    </dgm:pt>
    <dgm:pt modelId="{D54298FC-B5F3-49EF-9E23-654B2894BA68}" type="sibTrans" cxnId="{602437F8-7AD9-43B6-955E-58BCFDE9C9A4}">
      <dgm:prSet/>
      <dgm:spPr/>
      <dgm:t>
        <a:bodyPr/>
        <a:lstStyle/>
        <a:p>
          <a:endParaRPr lang="en-US"/>
        </a:p>
      </dgm:t>
    </dgm:pt>
    <dgm:pt modelId="{5F163538-F4F2-4C82-BBEE-4BC159216F87}">
      <dgm:prSet phldrT="[Text]" phldr="0"/>
      <dgm:spPr/>
      <dgm:t>
        <a:bodyPr/>
        <a:lstStyle/>
        <a:p>
          <a:r>
            <a:rPr lang="en-US"/>
            <a:t>Visualize Baseline Over-Time</a:t>
          </a:r>
        </a:p>
      </dgm:t>
    </dgm:pt>
    <dgm:pt modelId="{68D6E1FC-0E37-4C73-AB7E-D376D1116C31}" type="parTrans" cxnId="{7C95BEDD-E97F-47C4-9453-474AE9F30263}">
      <dgm:prSet/>
      <dgm:spPr/>
      <dgm:t>
        <a:bodyPr/>
        <a:lstStyle/>
        <a:p>
          <a:endParaRPr lang="en-US"/>
        </a:p>
      </dgm:t>
    </dgm:pt>
    <dgm:pt modelId="{BBB24747-CE93-46BD-8A5F-EBA98D86F28E}" type="sibTrans" cxnId="{7C95BEDD-E97F-47C4-9453-474AE9F30263}">
      <dgm:prSet/>
      <dgm:spPr/>
      <dgm:t>
        <a:bodyPr/>
        <a:lstStyle/>
        <a:p>
          <a:endParaRPr lang="en-US"/>
        </a:p>
      </dgm:t>
    </dgm:pt>
    <dgm:pt modelId="{0C117750-C324-4B0B-B77A-B7E1AC83562A}" type="pres">
      <dgm:prSet presAssocID="{0CE18059-F635-43CD-9C65-07C72332B362}" presName="Name0" presStyleCnt="0">
        <dgm:presLayoutVars>
          <dgm:chMax val="4"/>
          <dgm:resizeHandles val="exact"/>
        </dgm:presLayoutVars>
      </dgm:prSet>
      <dgm:spPr/>
    </dgm:pt>
    <dgm:pt modelId="{F4BF3DFD-18BF-40ED-B496-9BAE83BD103B}" type="pres">
      <dgm:prSet presAssocID="{0CE18059-F635-43CD-9C65-07C72332B362}" presName="ellipse" presStyleLbl="trBgShp" presStyleIdx="0" presStyleCnt="1"/>
      <dgm:spPr/>
    </dgm:pt>
    <dgm:pt modelId="{10203CEF-9F5F-4183-B26E-6E51A3F1F062}" type="pres">
      <dgm:prSet presAssocID="{0CE18059-F635-43CD-9C65-07C72332B362}" presName="arrow1" presStyleLbl="fgShp" presStyleIdx="0" presStyleCnt="1"/>
      <dgm:spPr/>
    </dgm:pt>
    <dgm:pt modelId="{8A11A43F-8573-41C1-99FA-5103DA919053}" type="pres">
      <dgm:prSet presAssocID="{0CE18059-F635-43CD-9C65-07C72332B362}" presName="rectangle" presStyleLbl="revTx" presStyleIdx="0" presStyleCnt="1">
        <dgm:presLayoutVars>
          <dgm:bulletEnabled val="1"/>
        </dgm:presLayoutVars>
      </dgm:prSet>
      <dgm:spPr/>
    </dgm:pt>
    <dgm:pt modelId="{AF5D62C4-3939-4D46-A654-EE0876E4D17B}" type="pres">
      <dgm:prSet presAssocID="{CE90DDBA-70AD-4BF8-AED4-D81CFF7FA37D}" presName="item1" presStyleLbl="node1" presStyleIdx="0" presStyleCnt="3">
        <dgm:presLayoutVars>
          <dgm:bulletEnabled val="1"/>
        </dgm:presLayoutVars>
      </dgm:prSet>
      <dgm:spPr/>
    </dgm:pt>
    <dgm:pt modelId="{24AFA75F-DE4A-4F75-A064-5F4821C8EE82}" type="pres">
      <dgm:prSet presAssocID="{F2D4D157-4BD6-4E6F-A845-FF50857E1D81}" presName="item2" presStyleLbl="node1" presStyleIdx="1" presStyleCnt="3" custLinFactNeighborX="-5477" custLinFactNeighborY="12978">
        <dgm:presLayoutVars>
          <dgm:bulletEnabled val="1"/>
        </dgm:presLayoutVars>
      </dgm:prSet>
      <dgm:spPr/>
    </dgm:pt>
    <dgm:pt modelId="{8FC06D19-4326-4EBB-868C-A12B02384A88}" type="pres">
      <dgm:prSet presAssocID="{5F163538-F4F2-4C82-BBEE-4BC159216F87}" presName="item3" presStyleLbl="node1" presStyleIdx="2" presStyleCnt="3" custLinFactNeighborX="39853" custLinFactNeighborY="19371">
        <dgm:presLayoutVars>
          <dgm:bulletEnabled val="1"/>
        </dgm:presLayoutVars>
      </dgm:prSet>
      <dgm:spPr/>
    </dgm:pt>
    <dgm:pt modelId="{D30E65E7-51DA-4503-A697-FD4902B62368}" type="pres">
      <dgm:prSet presAssocID="{0CE18059-F635-43CD-9C65-07C72332B362}" presName="funnel" presStyleLbl="trAlignAcc1" presStyleIdx="0" presStyleCnt="1"/>
      <dgm:spPr/>
    </dgm:pt>
  </dgm:ptLst>
  <dgm:cxnLst>
    <dgm:cxn modelId="{ADF3FD1E-D5A2-4781-9F34-19CB1CDFC7C5}" type="presOf" srcId="{5F163538-F4F2-4C82-BBEE-4BC159216F87}" destId="{8A11A43F-8573-41C1-99FA-5103DA919053}" srcOrd="0" destOrd="0" presId="urn:microsoft.com/office/officeart/2005/8/layout/funnel1"/>
    <dgm:cxn modelId="{19C9D81F-FAF3-44E4-A4F2-8C67898E5817}" type="presOf" srcId="{321479FF-C7CF-4F82-8E23-0A4D46267960}" destId="{8FC06D19-4326-4EBB-868C-A12B02384A88}" srcOrd="0" destOrd="0" presId="urn:microsoft.com/office/officeart/2005/8/layout/funnel1"/>
    <dgm:cxn modelId="{AB6E3F3B-F636-4ABC-876B-6961F5BCA217}" type="presOf" srcId="{0CE18059-F635-43CD-9C65-07C72332B362}" destId="{0C117750-C324-4B0B-B77A-B7E1AC83562A}" srcOrd="0" destOrd="0" presId="urn:microsoft.com/office/officeart/2005/8/layout/funnel1"/>
    <dgm:cxn modelId="{757467D6-FB2B-4812-9A11-A1906D850BAA}" type="presOf" srcId="{F2D4D157-4BD6-4E6F-A845-FF50857E1D81}" destId="{AF5D62C4-3939-4D46-A654-EE0876E4D17B}" srcOrd="0" destOrd="0" presId="urn:microsoft.com/office/officeart/2005/8/layout/funnel1"/>
    <dgm:cxn modelId="{7C95BEDD-E97F-47C4-9453-474AE9F30263}" srcId="{0CE18059-F635-43CD-9C65-07C72332B362}" destId="{5F163538-F4F2-4C82-BBEE-4BC159216F87}" srcOrd="3" destOrd="0" parTransId="{68D6E1FC-0E37-4C73-AB7E-D376D1116C31}" sibTransId="{BBB24747-CE93-46BD-8A5F-EBA98D86F28E}"/>
    <dgm:cxn modelId="{CA0610EF-50DF-4869-8951-A734ACC85E37}" type="presOf" srcId="{CE90DDBA-70AD-4BF8-AED4-D81CFF7FA37D}" destId="{24AFA75F-DE4A-4F75-A064-5F4821C8EE82}" srcOrd="0" destOrd="0" presId="urn:microsoft.com/office/officeart/2005/8/layout/funnel1"/>
    <dgm:cxn modelId="{11D8F2EF-1433-4367-90A0-F453AA8ED9C6}" srcId="{0CE18059-F635-43CD-9C65-07C72332B362}" destId="{321479FF-C7CF-4F82-8E23-0A4D46267960}" srcOrd="0" destOrd="0" parTransId="{FC3151B6-94A6-4D78-8114-0E9C6D5B29CD}" sibTransId="{F69BCDAE-7DF9-490E-96F7-5A49D0359E85}"/>
    <dgm:cxn modelId="{6EFF22F7-1ACC-4A3C-A39A-031A55ABDAD5}" srcId="{0CE18059-F635-43CD-9C65-07C72332B362}" destId="{CE90DDBA-70AD-4BF8-AED4-D81CFF7FA37D}" srcOrd="1" destOrd="0" parTransId="{F70B2766-15EC-4752-81EA-BD55D304465D}" sibTransId="{A224EFB8-C4C2-47C9-B6A6-9C2697FFD932}"/>
    <dgm:cxn modelId="{602437F8-7AD9-43B6-955E-58BCFDE9C9A4}" srcId="{0CE18059-F635-43CD-9C65-07C72332B362}" destId="{F2D4D157-4BD6-4E6F-A845-FF50857E1D81}" srcOrd="2" destOrd="0" parTransId="{85805613-6FA5-40F4-B461-CD58C8E6C69D}" sibTransId="{D54298FC-B5F3-49EF-9E23-654B2894BA68}"/>
    <dgm:cxn modelId="{882D2754-B50A-4257-9128-12AE68FC2414}" type="presParOf" srcId="{0C117750-C324-4B0B-B77A-B7E1AC83562A}" destId="{F4BF3DFD-18BF-40ED-B496-9BAE83BD103B}" srcOrd="0" destOrd="0" presId="urn:microsoft.com/office/officeart/2005/8/layout/funnel1"/>
    <dgm:cxn modelId="{E98785BF-329E-46FB-A504-A54D28ED8784}" type="presParOf" srcId="{0C117750-C324-4B0B-B77A-B7E1AC83562A}" destId="{10203CEF-9F5F-4183-B26E-6E51A3F1F062}" srcOrd="1" destOrd="0" presId="urn:microsoft.com/office/officeart/2005/8/layout/funnel1"/>
    <dgm:cxn modelId="{E717F30F-DBD8-4558-8DE3-FAD56905C47F}" type="presParOf" srcId="{0C117750-C324-4B0B-B77A-B7E1AC83562A}" destId="{8A11A43F-8573-41C1-99FA-5103DA919053}" srcOrd="2" destOrd="0" presId="urn:microsoft.com/office/officeart/2005/8/layout/funnel1"/>
    <dgm:cxn modelId="{F7DA7ECF-A1B4-4519-95C0-D023532A8541}" type="presParOf" srcId="{0C117750-C324-4B0B-B77A-B7E1AC83562A}" destId="{AF5D62C4-3939-4D46-A654-EE0876E4D17B}" srcOrd="3" destOrd="0" presId="urn:microsoft.com/office/officeart/2005/8/layout/funnel1"/>
    <dgm:cxn modelId="{36E21065-1DD5-4EF3-B08F-EE2CA09FA288}" type="presParOf" srcId="{0C117750-C324-4B0B-B77A-B7E1AC83562A}" destId="{24AFA75F-DE4A-4F75-A064-5F4821C8EE82}" srcOrd="4" destOrd="0" presId="urn:microsoft.com/office/officeart/2005/8/layout/funnel1"/>
    <dgm:cxn modelId="{BA3CDAEA-645A-477A-AEE0-B81DC25517A8}" type="presParOf" srcId="{0C117750-C324-4B0B-B77A-B7E1AC83562A}" destId="{8FC06D19-4326-4EBB-868C-A12B02384A88}" srcOrd="5" destOrd="0" presId="urn:microsoft.com/office/officeart/2005/8/layout/funnel1"/>
    <dgm:cxn modelId="{7C75BB1F-FBD0-4F25-B08D-58863C7CF89B}" type="presParOf" srcId="{0C117750-C324-4B0B-B77A-B7E1AC83562A}" destId="{D30E65E7-51DA-4503-A697-FD4902B62368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D5FA03-5E2F-4478-8EB5-1267C04C3FBC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A38D7F-5EB5-4835-BEDA-FE1966B456E3}">
      <dgm:prSet phldrT="[Text]" phldr="0"/>
      <dgm:spPr/>
      <dgm:t>
        <a:bodyPr/>
        <a:lstStyle/>
        <a:p>
          <a:r>
            <a:rPr lang="en-US"/>
            <a:t>Pars Request</a:t>
          </a:r>
        </a:p>
      </dgm:t>
    </dgm:pt>
    <dgm:pt modelId="{EF6BBA45-2090-4388-8906-1A512118D38A}" type="parTrans" cxnId="{48E8ED8A-79F0-4C28-AD6E-3CC05471342D}">
      <dgm:prSet/>
      <dgm:spPr/>
      <dgm:t>
        <a:bodyPr/>
        <a:lstStyle/>
        <a:p>
          <a:endParaRPr lang="en-US"/>
        </a:p>
      </dgm:t>
    </dgm:pt>
    <dgm:pt modelId="{25914D07-59EB-4BD6-A366-E52A6A2E0478}" type="sibTrans" cxnId="{48E8ED8A-79F0-4C28-AD6E-3CC05471342D}">
      <dgm:prSet/>
      <dgm:spPr/>
      <dgm:t>
        <a:bodyPr/>
        <a:lstStyle/>
        <a:p>
          <a:endParaRPr lang="en-US"/>
        </a:p>
      </dgm:t>
    </dgm:pt>
    <dgm:pt modelId="{18D34656-B930-4468-88FD-74E055896822}">
      <dgm:prSet phldrT="[Text]" phldr="0"/>
      <dgm:spPr/>
      <dgm:t>
        <a:bodyPr/>
        <a:lstStyle/>
        <a:p>
          <a:r>
            <a:rPr lang="en-US"/>
            <a:t>Set Thresholds</a:t>
          </a:r>
        </a:p>
      </dgm:t>
    </dgm:pt>
    <dgm:pt modelId="{E0E8E0A5-1239-40CE-B5E2-38462C7162C4}" type="parTrans" cxnId="{9606C4F1-B37B-4F46-9083-43B6A1546118}">
      <dgm:prSet/>
      <dgm:spPr/>
      <dgm:t>
        <a:bodyPr/>
        <a:lstStyle/>
        <a:p>
          <a:endParaRPr lang="en-US"/>
        </a:p>
      </dgm:t>
    </dgm:pt>
    <dgm:pt modelId="{9C94E8BC-5907-49C1-B77A-E8A0BE49E63E}" type="sibTrans" cxnId="{9606C4F1-B37B-4F46-9083-43B6A1546118}">
      <dgm:prSet/>
      <dgm:spPr/>
      <dgm:t>
        <a:bodyPr/>
        <a:lstStyle/>
        <a:p>
          <a:endParaRPr lang="en-US"/>
        </a:p>
      </dgm:t>
    </dgm:pt>
    <dgm:pt modelId="{B034D834-0ACB-4B13-A785-C4FB9B485C6E}">
      <dgm:prSet phldrT="[Text]" phldr="0"/>
      <dgm:spPr/>
      <dgm:t>
        <a:bodyPr/>
        <a:lstStyle/>
        <a:p>
          <a:r>
            <a:rPr lang="en-US"/>
            <a:t>Data Sync</a:t>
          </a:r>
        </a:p>
      </dgm:t>
    </dgm:pt>
    <dgm:pt modelId="{0583B588-8766-440B-97B1-0AF82AFF0A6E}" type="parTrans" cxnId="{77EB09E0-BA54-4DA8-BBB4-56B929CC2BD9}">
      <dgm:prSet/>
      <dgm:spPr/>
      <dgm:t>
        <a:bodyPr/>
        <a:lstStyle/>
        <a:p>
          <a:endParaRPr lang="en-US"/>
        </a:p>
      </dgm:t>
    </dgm:pt>
    <dgm:pt modelId="{5A868208-C2EA-48E1-8DBC-E31B6EC9D301}" type="sibTrans" cxnId="{77EB09E0-BA54-4DA8-BBB4-56B929CC2BD9}">
      <dgm:prSet/>
      <dgm:spPr/>
      <dgm:t>
        <a:bodyPr/>
        <a:lstStyle/>
        <a:p>
          <a:endParaRPr lang="en-US"/>
        </a:p>
      </dgm:t>
    </dgm:pt>
    <dgm:pt modelId="{25714126-1377-48B4-82BE-F104A85E5A64}" type="pres">
      <dgm:prSet presAssocID="{09D5FA03-5E2F-4478-8EB5-1267C04C3FBC}" presName="linearFlow" presStyleCnt="0">
        <dgm:presLayoutVars>
          <dgm:resizeHandles val="exact"/>
        </dgm:presLayoutVars>
      </dgm:prSet>
      <dgm:spPr/>
    </dgm:pt>
    <dgm:pt modelId="{7A9C46E0-D5F0-4135-9161-2D6528BA35D8}" type="pres">
      <dgm:prSet presAssocID="{7FA38D7F-5EB5-4835-BEDA-FE1966B456E3}" presName="node" presStyleLbl="node1" presStyleIdx="0" presStyleCnt="3">
        <dgm:presLayoutVars>
          <dgm:bulletEnabled val="1"/>
        </dgm:presLayoutVars>
      </dgm:prSet>
      <dgm:spPr/>
    </dgm:pt>
    <dgm:pt modelId="{22AFE363-CDF8-4F20-AD0E-138C353C2116}" type="pres">
      <dgm:prSet presAssocID="{25914D07-59EB-4BD6-A366-E52A6A2E0478}" presName="sibTrans" presStyleLbl="sibTrans2D1" presStyleIdx="0" presStyleCnt="2"/>
      <dgm:spPr/>
    </dgm:pt>
    <dgm:pt modelId="{89FB7BA6-2960-4865-BBC6-2D89A25D2C0C}" type="pres">
      <dgm:prSet presAssocID="{25914D07-59EB-4BD6-A366-E52A6A2E0478}" presName="connectorText" presStyleLbl="sibTrans2D1" presStyleIdx="0" presStyleCnt="2"/>
      <dgm:spPr/>
    </dgm:pt>
    <dgm:pt modelId="{56CF3981-5F5F-4CDE-B255-4F931D88DD3D}" type="pres">
      <dgm:prSet presAssocID="{18D34656-B930-4468-88FD-74E055896822}" presName="node" presStyleLbl="node1" presStyleIdx="1" presStyleCnt="3">
        <dgm:presLayoutVars>
          <dgm:bulletEnabled val="1"/>
        </dgm:presLayoutVars>
      </dgm:prSet>
      <dgm:spPr/>
    </dgm:pt>
    <dgm:pt modelId="{C1F9CE69-9F12-488A-8A7A-E7AE38990D75}" type="pres">
      <dgm:prSet presAssocID="{9C94E8BC-5907-49C1-B77A-E8A0BE49E63E}" presName="sibTrans" presStyleLbl="sibTrans2D1" presStyleIdx="1" presStyleCnt="2"/>
      <dgm:spPr/>
    </dgm:pt>
    <dgm:pt modelId="{0F3EECBD-06D0-489B-9A0C-597D829B3E51}" type="pres">
      <dgm:prSet presAssocID="{9C94E8BC-5907-49C1-B77A-E8A0BE49E63E}" presName="connectorText" presStyleLbl="sibTrans2D1" presStyleIdx="1" presStyleCnt="2"/>
      <dgm:spPr/>
    </dgm:pt>
    <dgm:pt modelId="{B98DB4BE-C620-4CDD-BCA9-B16E0990862D}" type="pres">
      <dgm:prSet presAssocID="{B034D834-0ACB-4B13-A785-C4FB9B485C6E}" presName="node" presStyleLbl="node1" presStyleIdx="2" presStyleCnt="3">
        <dgm:presLayoutVars>
          <dgm:bulletEnabled val="1"/>
        </dgm:presLayoutVars>
      </dgm:prSet>
      <dgm:spPr/>
    </dgm:pt>
  </dgm:ptLst>
  <dgm:cxnLst>
    <dgm:cxn modelId="{B850C634-FC2C-44F6-A054-ADA2B71FD023}" type="presOf" srcId="{25914D07-59EB-4BD6-A366-E52A6A2E0478}" destId="{22AFE363-CDF8-4F20-AD0E-138C353C2116}" srcOrd="0" destOrd="0" presId="urn:microsoft.com/office/officeart/2005/8/layout/process2"/>
    <dgm:cxn modelId="{C47E3041-57C5-4001-9934-C3EF4F84FD90}" type="presOf" srcId="{9C94E8BC-5907-49C1-B77A-E8A0BE49E63E}" destId="{0F3EECBD-06D0-489B-9A0C-597D829B3E51}" srcOrd="1" destOrd="0" presId="urn:microsoft.com/office/officeart/2005/8/layout/process2"/>
    <dgm:cxn modelId="{8A425673-1A13-4844-BF70-FEBEF672EE81}" type="presOf" srcId="{9C94E8BC-5907-49C1-B77A-E8A0BE49E63E}" destId="{C1F9CE69-9F12-488A-8A7A-E7AE38990D75}" srcOrd="0" destOrd="0" presId="urn:microsoft.com/office/officeart/2005/8/layout/process2"/>
    <dgm:cxn modelId="{C83BA475-AE44-4962-A121-8D1006CFF8F7}" type="presOf" srcId="{B034D834-0ACB-4B13-A785-C4FB9B485C6E}" destId="{B98DB4BE-C620-4CDD-BCA9-B16E0990862D}" srcOrd="0" destOrd="0" presId="urn:microsoft.com/office/officeart/2005/8/layout/process2"/>
    <dgm:cxn modelId="{48E8ED8A-79F0-4C28-AD6E-3CC05471342D}" srcId="{09D5FA03-5E2F-4478-8EB5-1267C04C3FBC}" destId="{7FA38D7F-5EB5-4835-BEDA-FE1966B456E3}" srcOrd="0" destOrd="0" parTransId="{EF6BBA45-2090-4388-8906-1A512118D38A}" sibTransId="{25914D07-59EB-4BD6-A366-E52A6A2E0478}"/>
    <dgm:cxn modelId="{932A149C-1725-482A-8314-738E728BEB31}" type="presOf" srcId="{09D5FA03-5E2F-4478-8EB5-1267C04C3FBC}" destId="{25714126-1377-48B4-82BE-F104A85E5A64}" srcOrd="0" destOrd="0" presId="urn:microsoft.com/office/officeart/2005/8/layout/process2"/>
    <dgm:cxn modelId="{28C3EFA3-CBB1-4FB1-AB14-888194F7E65E}" type="presOf" srcId="{7FA38D7F-5EB5-4835-BEDA-FE1966B456E3}" destId="{7A9C46E0-D5F0-4135-9161-2D6528BA35D8}" srcOrd="0" destOrd="0" presId="urn:microsoft.com/office/officeart/2005/8/layout/process2"/>
    <dgm:cxn modelId="{1EF4BAA9-35F2-4079-B903-8BCB83BCFC50}" type="presOf" srcId="{25914D07-59EB-4BD6-A366-E52A6A2E0478}" destId="{89FB7BA6-2960-4865-BBC6-2D89A25D2C0C}" srcOrd="1" destOrd="0" presId="urn:microsoft.com/office/officeart/2005/8/layout/process2"/>
    <dgm:cxn modelId="{77EB09E0-BA54-4DA8-BBB4-56B929CC2BD9}" srcId="{09D5FA03-5E2F-4478-8EB5-1267C04C3FBC}" destId="{B034D834-0ACB-4B13-A785-C4FB9B485C6E}" srcOrd="2" destOrd="0" parTransId="{0583B588-8766-440B-97B1-0AF82AFF0A6E}" sibTransId="{5A868208-C2EA-48E1-8DBC-E31B6EC9D301}"/>
    <dgm:cxn modelId="{9606C4F1-B37B-4F46-9083-43B6A1546118}" srcId="{09D5FA03-5E2F-4478-8EB5-1267C04C3FBC}" destId="{18D34656-B930-4468-88FD-74E055896822}" srcOrd="1" destOrd="0" parTransId="{E0E8E0A5-1239-40CE-B5E2-38462C7162C4}" sibTransId="{9C94E8BC-5907-49C1-B77A-E8A0BE49E63E}"/>
    <dgm:cxn modelId="{BC5C33F3-D4D3-4A06-80DD-2549648A6629}" type="presOf" srcId="{18D34656-B930-4468-88FD-74E055896822}" destId="{56CF3981-5F5F-4CDE-B255-4F931D88DD3D}" srcOrd="0" destOrd="0" presId="urn:microsoft.com/office/officeart/2005/8/layout/process2"/>
    <dgm:cxn modelId="{361F9797-F5A4-4E88-AF51-B05C197E2F03}" type="presParOf" srcId="{25714126-1377-48B4-82BE-F104A85E5A64}" destId="{7A9C46E0-D5F0-4135-9161-2D6528BA35D8}" srcOrd="0" destOrd="0" presId="urn:microsoft.com/office/officeart/2005/8/layout/process2"/>
    <dgm:cxn modelId="{B9240D79-DA85-487D-8BD2-53955D5C7485}" type="presParOf" srcId="{25714126-1377-48B4-82BE-F104A85E5A64}" destId="{22AFE363-CDF8-4F20-AD0E-138C353C2116}" srcOrd="1" destOrd="0" presId="urn:microsoft.com/office/officeart/2005/8/layout/process2"/>
    <dgm:cxn modelId="{EBE1EE66-D20C-4085-9CBA-C952405C9BB4}" type="presParOf" srcId="{22AFE363-CDF8-4F20-AD0E-138C353C2116}" destId="{89FB7BA6-2960-4865-BBC6-2D89A25D2C0C}" srcOrd="0" destOrd="0" presId="urn:microsoft.com/office/officeart/2005/8/layout/process2"/>
    <dgm:cxn modelId="{10ED7C2F-B557-4610-B3E8-91EEF2849F94}" type="presParOf" srcId="{25714126-1377-48B4-82BE-F104A85E5A64}" destId="{56CF3981-5F5F-4CDE-B255-4F931D88DD3D}" srcOrd="2" destOrd="0" presId="urn:microsoft.com/office/officeart/2005/8/layout/process2"/>
    <dgm:cxn modelId="{8CF819EE-33BC-4FE6-9909-9C32337DCEC2}" type="presParOf" srcId="{25714126-1377-48B4-82BE-F104A85E5A64}" destId="{C1F9CE69-9F12-488A-8A7A-E7AE38990D75}" srcOrd="3" destOrd="0" presId="urn:microsoft.com/office/officeart/2005/8/layout/process2"/>
    <dgm:cxn modelId="{98E3175A-AC67-40B8-B108-CB2F0180F390}" type="presParOf" srcId="{C1F9CE69-9F12-488A-8A7A-E7AE38990D75}" destId="{0F3EECBD-06D0-489B-9A0C-597D829B3E51}" srcOrd="0" destOrd="0" presId="urn:microsoft.com/office/officeart/2005/8/layout/process2"/>
    <dgm:cxn modelId="{CC629CF1-E170-4EB5-B26C-88D93F446284}" type="presParOf" srcId="{25714126-1377-48B4-82BE-F104A85E5A64}" destId="{B98DB4BE-C620-4CDD-BCA9-B16E0990862D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BF3DFD-18BF-40ED-B496-9BAE83BD103B}">
      <dsp:nvSpPr>
        <dsp:cNvPr id="0" name=""/>
        <dsp:cNvSpPr/>
      </dsp:nvSpPr>
      <dsp:spPr>
        <a:xfrm>
          <a:off x="1189064" y="181512"/>
          <a:ext cx="3602316" cy="1251037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203CEF-9F5F-4183-B26E-6E51A3F1F062}">
      <dsp:nvSpPr>
        <dsp:cNvPr id="0" name=""/>
        <dsp:cNvSpPr/>
      </dsp:nvSpPr>
      <dsp:spPr>
        <a:xfrm>
          <a:off x="2646746" y="3244877"/>
          <a:ext cx="698123" cy="446799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11A43F-8573-41C1-99FA-5103DA919053}">
      <dsp:nvSpPr>
        <dsp:cNvPr id="0" name=""/>
        <dsp:cNvSpPr/>
      </dsp:nvSpPr>
      <dsp:spPr>
        <a:xfrm>
          <a:off x="1320311" y="3602316"/>
          <a:ext cx="3350992" cy="8377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Visualize Baseline Over-Time</a:t>
          </a:r>
        </a:p>
      </dsp:txBody>
      <dsp:txXfrm>
        <a:off x="1320311" y="3602316"/>
        <a:ext cx="3350992" cy="837748"/>
      </dsp:txXfrm>
    </dsp:sp>
    <dsp:sp modelId="{AF5D62C4-3939-4D46-A654-EE0876E4D17B}">
      <dsp:nvSpPr>
        <dsp:cNvPr id="0" name=""/>
        <dsp:cNvSpPr/>
      </dsp:nvSpPr>
      <dsp:spPr>
        <a:xfrm>
          <a:off x="2498744" y="1529169"/>
          <a:ext cx="1256622" cy="12566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Data Sync</a:t>
          </a:r>
        </a:p>
      </dsp:txBody>
      <dsp:txXfrm>
        <a:off x="2682772" y="1713197"/>
        <a:ext cx="888566" cy="888566"/>
      </dsp:txXfrm>
    </dsp:sp>
    <dsp:sp modelId="{24AFA75F-DE4A-4F75-A064-5F4821C8EE82}">
      <dsp:nvSpPr>
        <dsp:cNvPr id="0" name=""/>
        <dsp:cNvSpPr/>
      </dsp:nvSpPr>
      <dsp:spPr>
        <a:xfrm>
          <a:off x="1530735" y="749508"/>
          <a:ext cx="1256622" cy="12566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Multi-Year SPAE</a:t>
          </a:r>
        </a:p>
      </dsp:txBody>
      <dsp:txXfrm>
        <a:off x="1714763" y="933536"/>
        <a:ext cx="888566" cy="888566"/>
      </dsp:txXfrm>
    </dsp:sp>
    <dsp:sp modelId="{8FC06D19-4326-4EBB-868C-A12B02384A88}">
      <dsp:nvSpPr>
        <dsp:cNvPr id="0" name=""/>
        <dsp:cNvSpPr/>
      </dsp:nvSpPr>
      <dsp:spPr>
        <a:xfrm>
          <a:off x="3384909" y="526020"/>
          <a:ext cx="1256622" cy="12566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Set Thresholds</a:t>
          </a:r>
        </a:p>
      </dsp:txBody>
      <dsp:txXfrm>
        <a:off x="3568937" y="710048"/>
        <a:ext cx="888566" cy="888566"/>
      </dsp:txXfrm>
    </dsp:sp>
    <dsp:sp modelId="{D30E65E7-51DA-4503-A697-FD4902B62368}">
      <dsp:nvSpPr>
        <dsp:cNvPr id="0" name=""/>
        <dsp:cNvSpPr/>
      </dsp:nvSpPr>
      <dsp:spPr>
        <a:xfrm>
          <a:off x="1041062" y="27924"/>
          <a:ext cx="3909491" cy="3127593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9C46E0-D5F0-4135-9161-2D6528BA35D8}">
      <dsp:nvSpPr>
        <dsp:cNvPr id="0" name=""/>
        <dsp:cNvSpPr/>
      </dsp:nvSpPr>
      <dsp:spPr>
        <a:xfrm>
          <a:off x="1255919" y="0"/>
          <a:ext cx="1748402" cy="9713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Pars Request</a:t>
          </a:r>
        </a:p>
      </dsp:txBody>
      <dsp:txXfrm>
        <a:off x="1284368" y="28449"/>
        <a:ext cx="1691504" cy="914436"/>
      </dsp:txXfrm>
    </dsp:sp>
    <dsp:sp modelId="{22AFE363-CDF8-4F20-AD0E-138C353C2116}">
      <dsp:nvSpPr>
        <dsp:cNvPr id="0" name=""/>
        <dsp:cNvSpPr/>
      </dsp:nvSpPr>
      <dsp:spPr>
        <a:xfrm rot="5400000">
          <a:off x="1947995" y="995618"/>
          <a:ext cx="364250" cy="4371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-5400000">
        <a:off x="1998991" y="1032043"/>
        <a:ext cx="262260" cy="254975"/>
      </dsp:txXfrm>
    </dsp:sp>
    <dsp:sp modelId="{56CF3981-5F5F-4CDE-B255-4F931D88DD3D}">
      <dsp:nvSpPr>
        <dsp:cNvPr id="0" name=""/>
        <dsp:cNvSpPr/>
      </dsp:nvSpPr>
      <dsp:spPr>
        <a:xfrm>
          <a:off x="1255919" y="1457002"/>
          <a:ext cx="1748402" cy="9713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Set Thresholds</a:t>
          </a:r>
        </a:p>
      </dsp:txBody>
      <dsp:txXfrm>
        <a:off x="1284368" y="1485451"/>
        <a:ext cx="1691504" cy="914436"/>
      </dsp:txXfrm>
    </dsp:sp>
    <dsp:sp modelId="{C1F9CE69-9F12-488A-8A7A-E7AE38990D75}">
      <dsp:nvSpPr>
        <dsp:cNvPr id="0" name=""/>
        <dsp:cNvSpPr/>
      </dsp:nvSpPr>
      <dsp:spPr>
        <a:xfrm rot="5400000">
          <a:off x="1947995" y="2452620"/>
          <a:ext cx="364250" cy="4371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 rot="-5400000">
        <a:off x="1998991" y="2489045"/>
        <a:ext cx="262260" cy="254975"/>
      </dsp:txXfrm>
    </dsp:sp>
    <dsp:sp modelId="{B98DB4BE-C620-4CDD-BCA9-B16E0990862D}">
      <dsp:nvSpPr>
        <dsp:cNvPr id="0" name=""/>
        <dsp:cNvSpPr/>
      </dsp:nvSpPr>
      <dsp:spPr>
        <a:xfrm>
          <a:off x="1255919" y="2914004"/>
          <a:ext cx="1748402" cy="9713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Data Sync</a:t>
          </a:r>
        </a:p>
      </dsp:txBody>
      <dsp:txXfrm>
        <a:off x="1284368" y="2942453"/>
        <a:ext cx="1691504" cy="9144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574712-A789-43A7-FBAC-2D24126152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505B31-9C66-2C05-0D4B-0A13359A310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1E7811-47B7-3247-BD43-9CD9FA031622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A9BCD9-BEF4-D08A-1D2D-ECB2496858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D86FA5-5B3F-AEA4-822C-EBF38CC5B5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D762EC-5F52-774C-85ED-C04950496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13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34CDC-939C-42B4-AB35-6498F5FC3D90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B1E5A-81D1-4464-9466-D55578AD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77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B1E5A-81D1-4464-9466-D55578ADC66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231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2365E-09E6-FCB8-4BE4-2F55B9F75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987B9C-DCCB-BF3F-2A1E-89048B29DE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8E3925-2E77-7B66-2A18-99AFE0DEAA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47DE98-C0C5-8A8C-213D-5862C80F61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D8D52D-A3F1-4B43-9554-93E43582DB8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166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Background on CAEF 2.0: CEWG – Cost Estimating Working Group developed a standardized WBS LPS can utilize to track/report their project costs.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D8D52D-A3F1-4B43-9554-93E43582DB8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887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Why different metrics for active vs completed projects? If a project never </a:t>
            </a:r>
            <a:r>
              <a:rPr lang="en-US" err="1"/>
              <a:t>rebaselines</a:t>
            </a:r>
            <a:r>
              <a:rPr lang="en-US"/>
              <a:t>, then the two metrics would ideally be the same. But </a:t>
            </a:r>
            <a:r>
              <a:rPr lang="en-US" err="1"/>
              <a:t>rebaselines</a:t>
            </a:r>
            <a:r>
              <a:rPr lang="en-US"/>
              <a:t> do happen, so out metrics intend to isolate specific types of growth behaviors independently of one another</a:t>
            </a:r>
          </a:p>
          <a:p>
            <a:r>
              <a:rPr lang="en-US"/>
              <a:t>Take cost growth for instance. Makes sense for completed projects: how much you actually spent vs how much you originally expected to spend. But scope changes make it difficult to use that same metric for active projects – for example, consider a project that completed half its original scope at double the expected cost.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B1E5A-81D1-4464-9466-D55578ADC66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062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Emphasize that TTO scope cutting could be good or bad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B1E5A-81D1-4464-9466-D55578ADC66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57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9658A9-8692-4343-9343-E340C81B18B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8909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9A7B2-EE8F-A1FA-A5B0-5BB1B9046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53D460-FBEA-E932-7AA4-2333485829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3FB0F8-A590-E860-6A5D-6114556CC6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E1D799-9DB2-BF43-0783-922CC9B935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D8D52D-A3F1-4B43-9554-93E43582DB8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862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Special request to PARS</a:t>
            </a:r>
          </a:p>
          <a:p>
            <a:r>
              <a:rPr lang="en-US"/>
              <a:t>5% thresholds for analysis in the case of incomplete EV data</a:t>
            </a:r>
          </a:p>
          <a:p>
            <a:r>
              <a:rPr lang="en-US"/>
              <a:t>95% of post baseline execution</a:t>
            </a:r>
          </a:p>
          <a:p>
            <a:endParaRPr lang="en-US"/>
          </a:p>
          <a:p>
            <a:r>
              <a:rPr lang="en-US"/>
              <a:t>Utilized Python Script to sync the WBS reallocation mapping and aggregation to level 3 WBS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B1E5A-81D1-4464-9466-D55578ADC66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1366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43836-778E-D021-1844-B9B2D864D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5F2532-4C5B-BDBA-D316-B159AC5EF3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7AE85D-14AC-EFD8-83FE-D88798BB91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Emphasize that TTO scope cutting could be good or bad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9919D-B214-973B-82AD-45564DA45E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EB1E5A-81D1-4464-9466-D55578ADC66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61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7A63-970C-DC91-B82B-0931B1A0B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5F30B6-1D21-6788-7A5F-81A8D2D0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8BB47-30F3-74F7-EF97-81404D137C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E376C-4BF2-9728-485A-BABD48D58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7A18E-B2A6-0795-0415-938A32319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18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9FEC8-5E1A-389F-CEB8-2545597C0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C366E-3D17-A51C-6A23-E5FF033F6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3F142-5014-6A49-BA68-F7767A20AF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A69DD-70B0-578A-4060-D0493714A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1B48F-7AAC-CF8D-E05C-9302F2E92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209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A4AEB-3DFA-E318-8620-D25BFDD95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76F1B-F30E-6571-54DF-9EE72DF0D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EC31A-FAFF-F59B-C947-3C0661FC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19646-3657-CB06-E99A-4A5DA1F99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C52A0-3E67-2777-2612-DE45CFF3C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981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801B2-D977-5C19-F4E3-F3652775D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E7E83-B1FC-CDD7-CE93-D5FE574D6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18198C-262F-A73B-419F-17C8634F22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E07737-EFD8-819B-9EA2-9CA32BC15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86624-96DC-6237-2FCF-105CA78B5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82C644-B491-490F-4868-6E908A68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678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77874-A87D-9998-FDD0-BDB565290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18EEC-DF2F-9670-4C39-FFFFE80584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513F85-056D-AEC2-98DA-936AC487C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59FB38-9D26-1131-91CA-9970CDDC4D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F96DFF-510D-3824-657F-B1E418FCC4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ACF79A-2E68-2C39-C0B8-737220A9D0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0EF024-9CD5-0D79-8738-EA455C791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E11ED6-0C3C-8B37-4562-A2C4E7695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018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FCD82-C2DB-2531-0B66-D4ADCBDE9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93B0BF-1459-3BF2-19D3-FD3271783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AC02B6-746F-A6EB-5A55-C90602E9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9DCC2C-6B18-2C7F-59E2-874997AA9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50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1D1EC4-B9D2-7B34-DFB2-365F1003BD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A1D714-575C-81C1-B1D1-8284DF6E8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0A673-00B0-3A5A-ED73-67FDFC750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F888-E805-3843-04A3-D6075729A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8F4AE-8F5B-019B-0BA7-35DEF8CE4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98E3E-3BE2-643E-7930-A715B51759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020AD-025A-9F56-B61E-8A9515BE1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728990-F041-CE5B-F30B-9DDEC1DDB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63888D-F2CA-C167-E87E-F5F38ED7E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837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1B725-DC07-93AD-5878-302381FD3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CDA040-878B-3C92-A5D7-6B71C2884B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9F927-7BB9-E952-1808-734156A37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5E90D4-B38D-BE5F-676D-3324613742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5E6CC-7821-065B-86E5-CCE80C1D3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68C3A-5069-6C20-029C-446F2CCF8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673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_w logo wtrm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351EB0E6-A70D-CE45-BB73-DE0110A910ED}"/>
              </a:ext>
            </a:extLst>
          </p:cNvPr>
          <p:cNvSpPr txBox="1">
            <a:spLocks/>
          </p:cNvSpPr>
          <p:nvPr userDrawn="1"/>
        </p:nvSpPr>
        <p:spPr>
          <a:xfrm>
            <a:off x="11606785" y="6461336"/>
            <a:ext cx="293980" cy="2704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r" defTabSz="457200" rtl="0" eaLnBrk="1" latinLnBrk="0" hangingPunct="1">
              <a:defRPr sz="7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33">
                <a:solidFill>
                  <a:schemeClr val="bg1">
                    <a:lumMod val="65000"/>
                  </a:schemeClr>
                </a:solidFill>
              </a:rPr>
              <a:t>  </a:t>
            </a:r>
            <a:fld id="{F16E1515-8F3D-DE4D-94E5-8D9BEBCD7A49}" type="slidenum">
              <a:rPr lang="en-US" sz="933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 sz="933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BCEF4D55-3CE5-383E-57D5-6DA395F69C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863600"/>
            <a:ext cx="10972800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1" i="0">
                <a:solidFill>
                  <a:srgbClr val="033D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90550-949C-68AA-5B32-C30BC447A2C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1778000"/>
            <a:ext cx="10972800" cy="4260851"/>
          </a:xfrm>
        </p:spPr>
        <p:txBody>
          <a:bodyPr wrap="square" lIns="0" tIns="0" rIns="0" bIns="0">
            <a:noAutofit/>
          </a:bodyPr>
          <a:lstStyle>
            <a:lvl1pPr marL="306910" indent="-306910">
              <a:lnSpc>
                <a:spcPct val="100000"/>
              </a:lnSpc>
              <a:spcBef>
                <a:spcPts val="800"/>
              </a:spcBef>
              <a:tabLst/>
              <a:defRPr>
                <a:solidFill>
                  <a:schemeClr val="tx1"/>
                </a:solidFill>
              </a:defRPr>
            </a:lvl1pPr>
            <a:lvl2pPr marL="613818" indent="-306910">
              <a:tabLst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 marL="1219170" indent="-302676">
              <a:tabLst/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69790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Photos and Text_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84D7D689-7F2D-0348-816C-97C77A8DA1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829733"/>
            <a:ext cx="10972800" cy="890016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3200" b="1" i="0">
                <a:solidFill>
                  <a:srgbClr val="033D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DB2A39F7-5A62-2B4C-A657-BD57B5768EF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9600" y="1744133"/>
            <a:ext cx="4913376" cy="2706624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33D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  <a:p>
            <a:endParaRPr lang="en-US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6CCEB416-B433-8F46-8DFF-FFAC7ACCA5F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9600" y="4914054"/>
            <a:ext cx="4913376" cy="24144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1" i="0">
                <a:solidFill>
                  <a:srgbClr val="033D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66B16311-DD9F-7D43-964B-E92B217DC39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09600" y="5340773"/>
            <a:ext cx="4913376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67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023AA45D-8199-F644-847B-E64A5EC3FB8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600" y="4548293"/>
            <a:ext cx="4913376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33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caption for image</a:t>
            </a:r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2652C890-3579-2E47-9AB6-1D78A5E47643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669024" y="1744133"/>
            <a:ext cx="4913376" cy="2706624"/>
          </a:xfrm>
        </p:spPr>
        <p:txBody>
          <a:bodyPr/>
          <a:lstStyle>
            <a:lvl1pPr marL="228594" marR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033D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</a:t>
            </a:r>
          </a:p>
          <a:p>
            <a:endParaRPr lang="en-US"/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DD1D0C09-D811-144F-BEBD-275B6A12072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669024" y="4914054"/>
            <a:ext cx="4913376" cy="241445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67" b="1" i="0">
                <a:solidFill>
                  <a:srgbClr val="033D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subhead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2213ED2D-D77F-7D49-9E2D-96B09A5A751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669024" y="5340773"/>
            <a:ext cx="4913376" cy="97536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67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sp>
        <p:nvSpPr>
          <p:cNvPr id="36" name="Text Placeholder 13">
            <a:extLst>
              <a:ext uri="{FF2B5EF4-FFF2-40B4-BE49-F238E27FC236}">
                <a16:creationId xmlns:a16="http://schemas.microsoft.com/office/drawing/2014/main" id="{5AA83665-F240-0345-B903-C8950DEFAF0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669024" y="4548293"/>
            <a:ext cx="4913376" cy="243840"/>
          </a:xfr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33" b="0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caption for image</a:t>
            </a:r>
          </a:p>
        </p:txBody>
      </p:sp>
    </p:spTree>
    <p:extLst>
      <p:ext uri="{BB962C8B-B14F-4D97-AF65-F5344CB8AC3E}">
        <p14:creationId xmlns:p14="http://schemas.microsoft.com/office/powerpoint/2010/main" val="21786591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-No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5FC89D9-A95D-984D-AA31-A11221C3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863600"/>
            <a:ext cx="10972800" cy="89220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1" i="0">
                <a:solidFill>
                  <a:srgbClr val="033D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b="1" i="0">
                <a:latin typeface="Acumin Pro" panose="020B0504020202020204" pitchFamily="34" charset="77"/>
              </a:defRPr>
            </a:lvl2pPr>
            <a:lvl3pPr>
              <a:buNone/>
              <a:defRPr b="1" i="0">
                <a:latin typeface="Acumin Pro" panose="020B0504020202020204" pitchFamily="34" charset="77"/>
              </a:defRPr>
            </a:lvl3pPr>
            <a:lvl4pPr>
              <a:buNone/>
              <a:defRPr b="1" i="0">
                <a:latin typeface="Acumin Pro" panose="020B0504020202020204" pitchFamily="34" charset="77"/>
              </a:defRPr>
            </a:lvl4pPr>
            <a:lvl5pPr>
              <a:buNone/>
              <a:defRPr b="1" i="0">
                <a:latin typeface="Acumin Pro" panose="020B0504020202020204" pitchFamily="34" charset="77"/>
              </a:defRPr>
            </a:lvl5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24F4C0B-8E0E-D247-8998-89B0F977E9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1778000"/>
            <a:ext cx="10972800" cy="4260851"/>
          </a:xfrm>
        </p:spPr>
        <p:txBody>
          <a:bodyPr wrap="square" lIns="0" tIns="0" rIns="0" bIns="0">
            <a:noAutofit/>
          </a:bodyPr>
          <a:lstStyle>
            <a:lvl1pPr marL="306910" indent="-306910">
              <a:lnSpc>
                <a:spcPct val="100000"/>
              </a:lnSpc>
              <a:spcBef>
                <a:spcPts val="800"/>
              </a:spcBef>
              <a:tabLst/>
              <a:defRPr>
                <a:solidFill>
                  <a:schemeClr val="tx1"/>
                </a:solidFill>
              </a:defRPr>
            </a:lvl1pPr>
            <a:lvl2pPr marL="613818" indent="-306910">
              <a:tabLst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 marL="1219170" indent="-302676">
              <a:tabLst/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7480816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7A63-970C-DC91-B82B-0931B1A0B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5F30B6-1D21-6788-7A5F-81A8D2D0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8BB47-30F3-74F7-EF97-81404D137C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E376C-4BF2-9728-485A-BABD48D58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7A18E-B2A6-0795-0415-938A32319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803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9FEC8-5E1A-389F-CEB8-2545597C0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C366E-3D17-A51C-6A23-E5FF033F6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3F142-5014-6A49-BA68-F7767A20AF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A69DD-70B0-578A-4060-D0493714A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1B48F-7AAC-CF8D-E05C-9302F2E92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37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A4AEB-3DFA-E318-8620-D25BFDD95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76F1B-F30E-6571-54DF-9EE72DF0D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EC31A-FAFF-F59B-C947-3C0661FC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19646-3657-CB06-E99A-4A5DA1F99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C52A0-3E67-2777-2612-DE45CFF3C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6711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801B2-D977-5C19-F4E3-F3652775D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E7E83-B1FC-CDD7-CE93-D5FE574D6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18198C-262F-A73B-419F-17C8634F22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E07737-EFD8-819B-9EA2-9CA32BC15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86624-96DC-6237-2FCF-105CA78B5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82C644-B491-490F-4868-6E908A68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6369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77874-A87D-9998-FDD0-BDB565290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18EEC-DF2F-9670-4C39-FFFFE80584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513F85-056D-AEC2-98DA-936AC487C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59FB38-9D26-1131-91CA-9970CDDC4D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F96DFF-510D-3824-657F-B1E418FCC4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ACF79A-2E68-2C39-C0B8-737220A9D0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0EF024-9CD5-0D79-8738-EA455C791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E11ED6-0C3C-8B37-4562-A2C4E7695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63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FCD82-C2DB-2531-0B66-D4ADCBDE9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93B0BF-1459-3BF2-19D3-FD3271783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AC02B6-746F-A6EB-5A55-C90602E9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9DCC2C-6B18-2C7F-59E2-874997AA9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776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1D1EC4-B9D2-7B34-DFB2-365F1003BD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A1D714-575C-81C1-B1D1-8284DF6E8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0A673-00B0-3A5A-ED73-67FDFC750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0666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F888-E805-3843-04A3-D6075729A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8F4AE-8F5B-019B-0BA7-35DEF8CE4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98E3E-3BE2-643E-7930-A715B51759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020AD-025A-9F56-B61E-8A9515BE1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728990-F041-CE5B-F30B-9DDEC1DDB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63888D-F2CA-C167-E87E-F5F38ED7E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149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1B725-DC07-93AD-5878-302381FD3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CDA040-878B-3C92-A5D7-6B71C2884B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9F927-7BB9-E952-1808-734156A37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5E90D4-B38D-BE5F-676D-3324613742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5E6CC-7821-065B-86E5-CCE80C1D3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68C3A-5069-6C20-029C-446F2CCF8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7549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7A63-970C-DC91-B82B-0931B1A0B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569" y="1041400"/>
            <a:ext cx="6941905" cy="2387600"/>
          </a:xfrm>
          <a:prstGeom prst="rect">
            <a:avLst/>
          </a:prstGeom>
        </p:spPr>
        <p:txBody>
          <a:bodyPr anchor="b"/>
          <a:lstStyle>
            <a:lvl1pPr algn="l">
              <a:defRPr sz="6000" b="1">
                <a:latin typeface="Montserrat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694436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7A63-970C-DC91-B82B-0931B1A0B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569" y="606176"/>
            <a:ext cx="10969375" cy="1397285"/>
          </a:xfrm>
          <a:prstGeom prst="rect">
            <a:avLst/>
          </a:prstGeom>
        </p:spPr>
        <p:txBody>
          <a:bodyPr anchor="b"/>
          <a:lstStyle>
            <a:lvl1pPr algn="l">
              <a:defRPr sz="6000" b="1">
                <a:solidFill>
                  <a:srgbClr val="021E42"/>
                </a:solidFill>
                <a:latin typeface="Montserrat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8381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EAC3C-A2F3-4508-2817-B155E8A22B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4034" y="56166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D3EB71B-0E20-644D-98EB-43484203013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F140BE-57F8-C5F5-1132-D7ABA2D29D21}"/>
              </a:ext>
            </a:extLst>
          </p:cNvPr>
          <p:cNvSpPr/>
          <p:nvPr userDrawn="1"/>
        </p:nvSpPr>
        <p:spPr>
          <a:xfrm>
            <a:off x="0" y="0"/>
            <a:ext cx="12192000" cy="1277655"/>
          </a:xfrm>
          <a:prstGeom prst="rect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F30497-342B-5A83-27A3-3C260E64904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7010400" y="-8873"/>
            <a:ext cx="5181600" cy="12954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BC9C23-350F-2819-7ED2-FB9A07F29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6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A0D493-5D93-C6FB-8137-14EFBC39E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0462D4-7EED-F678-B986-CA5AFD070ABC}"/>
              </a:ext>
            </a:extLst>
          </p:cNvPr>
          <p:cNvSpPr/>
          <p:nvPr userDrawn="1"/>
        </p:nvSpPr>
        <p:spPr>
          <a:xfrm>
            <a:off x="7421" y="6111832"/>
            <a:ext cx="12192000" cy="758255"/>
          </a:xfrm>
          <a:prstGeom prst="rect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171E5CF7-AE7D-7185-CABF-0AB10F0BDF8B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387245" y="6246341"/>
            <a:ext cx="1654629" cy="4741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07DA46-1E84-3F7F-FB3B-62E88707977D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rcRect/>
          <a:stretch/>
        </p:blipFill>
        <p:spPr>
          <a:xfrm>
            <a:off x="10350847" y="6293735"/>
            <a:ext cx="1369791" cy="384502"/>
          </a:xfrm>
          <a:prstGeom prst="rect">
            <a:avLst/>
          </a:prstGeom>
        </p:spPr>
      </p:pic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31F921DB-3352-EB00-5894-82833B8BDDA6}"/>
              </a:ext>
            </a:extLst>
          </p:cNvPr>
          <p:cNvSpPr txBox="1">
            <a:spLocks/>
          </p:cNvSpPr>
          <p:nvPr userDrawn="1"/>
        </p:nvSpPr>
        <p:spPr>
          <a:xfrm>
            <a:off x="838200" y="6111831"/>
            <a:ext cx="6098309" cy="7461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Montserrat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1" i="1">
                <a:latin typeface="Arial" panose="020B0604020202020204" pitchFamily="34" charset="0"/>
                <a:cs typeface="Arial" panose="020B0604020202020204" pitchFamily="34" charset="0"/>
              </a:rPr>
              <a:t>Peace Through Atomic Strength</a:t>
            </a:r>
          </a:p>
        </p:txBody>
      </p:sp>
    </p:spTree>
    <p:extLst>
      <p:ext uri="{BB962C8B-B14F-4D97-AF65-F5344CB8AC3E}">
        <p14:creationId xmlns:p14="http://schemas.microsoft.com/office/powerpoint/2010/main" val="102483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86" r:id="rId10"/>
    <p:sldLayoutId id="2147483687" r:id="rId11"/>
    <p:sldLayoutId id="2147483688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Montserrat" pitchFamily="2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FF140BE-57F8-C5F5-1132-D7ABA2D29D21}"/>
              </a:ext>
            </a:extLst>
          </p:cNvPr>
          <p:cNvSpPr/>
          <p:nvPr userDrawn="1"/>
        </p:nvSpPr>
        <p:spPr>
          <a:xfrm>
            <a:off x="0" y="0"/>
            <a:ext cx="12192000" cy="1277655"/>
          </a:xfrm>
          <a:prstGeom prst="rect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EAC3C-A2F3-4508-2817-B155E8A22B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4034" y="56166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D3EB71B-0E20-644D-98EB-43484203013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BC9C23-350F-2819-7ED2-FB9A07F29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6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A0D493-5D93-C6FB-8137-14EFBC39E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0462D4-7EED-F678-B986-CA5AFD070ABC}"/>
              </a:ext>
            </a:extLst>
          </p:cNvPr>
          <p:cNvSpPr/>
          <p:nvPr userDrawn="1"/>
        </p:nvSpPr>
        <p:spPr>
          <a:xfrm>
            <a:off x="7421" y="6111832"/>
            <a:ext cx="12192000" cy="758255"/>
          </a:xfrm>
          <a:prstGeom prst="rect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895ED5-62B8-36C2-AB69-88FDA7BD82A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/>
          <a:stretch/>
        </p:blipFill>
        <p:spPr>
          <a:xfrm>
            <a:off x="7010400" y="-8873"/>
            <a:ext cx="5181600" cy="1295400"/>
          </a:xfrm>
          <a:prstGeom prst="rect">
            <a:avLst/>
          </a:prstGeom>
        </p:spPr>
      </p:pic>
      <p:pic>
        <p:nvPicPr>
          <p:cNvPr id="10" name="Picture 9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171E5CF7-AE7D-7185-CABF-0AB10F0BDF8B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387245" y="6246341"/>
            <a:ext cx="1654629" cy="4741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07DA46-1E84-3F7F-FB3B-62E88707977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10350847" y="6293735"/>
            <a:ext cx="1369791" cy="384502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20B4B526-EF33-C752-4091-14E9ECC948CF}"/>
              </a:ext>
            </a:extLst>
          </p:cNvPr>
          <p:cNvSpPr txBox="1">
            <a:spLocks/>
          </p:cNvSpPr>
          <p:nvPr userDrawn="1"/>
        </p:nvSpPr>
        <p:spPr>
          <a:xfrm>
            <a:off x="838200" y="6111831"/>
            <a:ext cx="6098309" cy="7461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Montserrat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1" i="1">
                <a:latin typeface="Arial" panose="020B0604020202020204" pitchFamily="34" charset="0"/>
                <a:cs typeface="Arial" panose="020B0604020202020204" pitchFamily="34" charset="0"/>
              </a:rPr>
              <a:t>Peace Through Atomic Strength</a:t>
            </a:r>
          </a:p>
        </p:txBody>
      </p:sp>
    </p:spTree>
    <p:extLst>
      <p:ext uri="{BB962C8B-B14F-4D97-AF65-F5344CB8AC3E}">
        <p14:creationId xmlns:p14="http://schemas.microsoft.com/office/powerpoint/2010/main" val="133284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Montserrat" pitchFamily="2" charset="0"/>
          <a:ea typeface="+mj-ea"/>
          <a:cs typeface="Arial" panose="020B0604020202020204" pitchFamily="34" charset="0"/>
        </a:defRPr>
      </a:lvl1pPr>
    </p:titleStyle>
    <p:bodyStyle>
      <a:lvl1pPr marL="347663" indent="-338138" algn="l" defTabSz="914400" rtl="0" eaLnBrk="1" latinLnBrk="0" hangingPunct="1">
        <a:lnSpc>
          <a:spcPct val="90000"/>
        </a:lnSpc>
        <a:spcBef>
          <a:spcPts val="1000"/>
        </a:spcBef>
        <a:buClr>
          <a:srgbClr val="C50E3D"/>
        </a:buClr>
        <a:buFont typeface="Wingdings" panose="05000000000000000000" pitchFamily="2" charset="2"/>
        <a:buChar char="«"/>
        <a:tabLst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BE351B-1D9E-ED4F-A0EA-931F8B085416}"/>
              </a:ext>
            </a:extLst>
          </p:cNvPr>
          <p:cNvSpPr/>
          <p:nvPr userDrawn="1"/>
        </p:nvSpPr>
        <p:spPr>
          <a:xfrm>
            <a:off x="1524" y="0"/>
            <a:ext cx="12188952" cy="5879592"/>
          </a:xfrm>
          <a:prstGeom prst="rect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close-up of a logo&#10;&#10;AI-generated content may be incorrect.">
            <a:extLst>
              <a:ext uri="{FF2B5EF4-FFF2-40B4-BE49-F238E27FC236}">
                <a16:creationId xmlns:a16="http://schemas.microsoft.com/office/drawing/2014/main" id="{0E6D0458-8C03-2C2E-6851-612DA12D93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1922" y="6145805"/>
            <a:ext cx="2060447" cy="531400"/>
          </a:xfrm>
          <a:prstGeom prst="rect">
            <a:avLst/>
          </a:prstGeom>
        </p:spPr>
      </p:pic>
      <p:pic>
        <p:nvPicPr>
          <p:cNvPr id="3" name="Picture 2" descr="A blue and black logo&#10;&#10;AI-generated content may be incorrect.">
            <a:extLst>
              <a:ext uri="{FF2B5EF4-FFF2-40B4-BE49-F238E27FC236}">
                <a16:creationId xmlns:a16="http://schemas.microsoft.com/office/drawing/2014/main" id="{EE77629E-41B2-22BA-A255-FB02E0872B6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28000" y="6241617"/>
            <a:ext cx="1491065" cy="411534"/>
          </a:xfrm>
          <a:prstGeom prst="rect">
            <a:avLst/>
          </a:prstGeom>
        </p:spPr>
      </p:pic>
      <p:pic>
        <p:nvPicPr>
          <p:cNvPr id="7" name="Picture 6" descr="A black and white image of a person&#10;&#10;AI-generated content may be incorrect.">
            <a:extLst>
              <a:ext uri="{FF2B5EF4-FFF2-40B4-BE49-F238E27FC236}">
                <a16:creationId xmlns:a16="http://schemas.microsoft.com/office/drawing/2014/main" id="{907FD5D8-27D9-56A5-127C-56F3851DE00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511" y="1197859"/>
            <a:ext cx="12188977" cy="44622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C63FEF-36B9-7DA6-0155-D1C4809EA843}"/>
              </a:ext>
            </a:extLst>
          </p:cNvPr>
          <p:cNvSpPr/>
          <p:nvPr userDrawn="1"/>
        </p:nvSpPr>
        <p:spPr>
          <a:xfrm>
            <a:off x="0" y="842480"/>
            <a:ext cx="6185043" cy="2774023"/>
          </a:xfrm>
          <a:prstGeom prst="rect">
            <a:avLst/>
          </a:prstGeom>
          <a:solidFill>
            <a:srgbClr val="C50E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F3DDE3A7-859C-9DCE-339F-7BE8FD8828D6}"/>
              </a:ext>
            </a:extLst>
          </p:cNvPr>
          <p:cNvSpPr txBox="1">
            <a:spLocks/>
          </p:cNvSpPr>
          <p:nvPr userDrawn="1"/>
        </p:nvSpPr>
        <p:spPr>
          <a:xfrm>
            <a:off x="330200" y="6038420"/>
            <a:ext cx="6098309" cy="7461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Montserrat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1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Peace Through Atomic Strength</a:t>
            </a:r>
          </a:p>
        </p:txBody>
      </p:sp>
    </p:spTree>
    <p:extLst>
      <p:ext uri="{BB962C8B-B14F-4D97-AF65-F5344CB8AC3E}">
        <p14:creationId xmlns:p14="http://schemas.microsoft.com/office/powerpoint/2010/main" val="4143028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7663" indent="-338138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6"/>
        </a:buBlip>
        <a:tabLst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-up of a logo&#10;&#10;AI-generated content may be incorrect.">
            <a:extLst>
              <a:ext uri="{FF2B5EF4-FFF2-40B4-BE49-F238E27FC236}">
                <a16:creationId xmlns:a16="http://schemas.microsoft.com/office/drawing/2014/main" id="{0E6D0458-8C03-2C2E-6851-612DA12D93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1922" y="6145805"/>
            <a:ext cx="2060447" cy="531400"/>
          </a:xfrm>
          <a:prstGeom prst="rect">
            <a:avLst/>
          </a:prstGeom>
        </p:spPr>
      </p:pic>
      <p:pic>
        <p:nvPicPr>
          <p:cNvPr id="2" name="Picture 1" descr="A close-up of a person holding a spray object&#10;&#10;AI-generated content may be incorrect.">
            <a:extLst>
              <a:ext uri="{FF2B5EF4-FFF2-40B4-BE49-F238E27FC236}">
                <a16:creationId xmlns:a16="http://schemas.microsoft.com/office/drawing/2014/main" id="{CE7CACEA-28E8-9745-D367-2DE90F22E6E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" t="9630" b="8802"/>
          <a:stretch>
            <a:fillRect/>
          </a:stretch>
        </p:blipFill>
        <p:spPr>
          <a:xfrm>
            <a:off x="1" y="1254072"/>
            <a:ext cx="12199420" cy="4945806"/>
          </a:xfrm>
          <a:prstGeom prst="rect">
            <a:avLst/>
          </a:prstGeom>
        </p:spPr>
      </p:pic>
      <p:pic>
        <p:nvPicPr>
          <p:cNvPr id="3" name="Picture 2" descr="A blue and black logo&#10;&#10;AI-generated content may be incorrect.">
            <a:extLst>
              <a:ext uri="{FF2B5EF4-FFF2-40B4-BE49-F238E27FC236}">
                <a16:creationId xmlns:a16="http://schemas.microsoft.com/office/drawing/2014/main" id="{364BE2B4-46A3-64C3-22E8-7A41C70F7AD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28000" y="6241617"/>
            <a:ext cx="1491065" cy="411534"/>
          </a:xfrm>
          <a:prstGeom prst="rect">
            <a:avLst/>
          </a:prstGeom>
        </p:spPr>
      </p:pic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12E40129-09F6-3E5B-0BD7-889595C90618}"/>
              </a:ext>
            </a:extLst>
          </p:cNvPr>
          <p:cNvSpPr txBox="1">
            <a:spLocks/>
          </p:cNvSpPr>
          <p:nvPr userDrawn="1"/>
        </p:nvSpPr>
        <p:spPr>
          <a:xfrm>
            <a:off x="330200" y="6038420"/>
            <a:ext cx="6098309" cy="7461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Montserrat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1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Peace Through Atomic Strength</a:t>
            </a:r>
          </a:p>
        </p:txBody>
      </p:sp>
    </p:spTree>
    <p:extLst>
      <p:ext uri="{BB962C8B-B14F-4D97-AF65-F5344CB8AC3E}">
        <p14:creationId xmlns:p14="http://schemas.microsoft.com/office/powerpoint/2010/main" val="198036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7663" indent="-338138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6"/>
        </a:buBlip>
        <a:tabLst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Vikram.basude@nnsa.doe.gov" TargetMode="External"/><Relationship Id="rId2" Type="http://schemas.openxmlformats.org/officeDocument/2006/relationships/hyperlink" Target="mailto:Zachary.matheson@nnsa.doe.gov" TargetMode="Externa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10F6E-FBC9-B4A8-8633-B7D248DE8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9984568F-0F6C-2882-FADC-515B18ABD8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998" y="871579"/>
            <a:ext cx="9142989" cy="1397285"/>
          </a:xfrm>
        </p:spPr>
        <p:txBody>
          <a:bodyPr/>
          <a:lstStyle/>
          <a:p>
            <a:r>
              <a:rPr lang="en-US" sz="5400" b="1" dirty="0"/>
              <a:t>Where it All Breaks Down: </a:t>
            </a:r>
            <a:br>
              <a:rPr lang="en-US" b="1" dirty="0"/>
            </a:br>
            <a:r>
              <a:rPr lang="en-US" sz="2000" b="1" dirty="0"/>
              <a:t>How Cost Growth Exists Within Specific WBS Elements</a:t>
            </a:r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1DB94E-448E-D666-CAB7-45BEBE938739}"/>
              </a:ext>
            </a:extLst>
          </p:cNvPr>
          <p:cNvSpPr txBox="1"/>
          <p:nvPr/>
        </p:nvSpPr>
        <p:spPr>
          <a:xfrm>
            <a:off x="-4174" y="4589137"/>
            <a:ext cx="6100174" cy="1533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4000" kern="100">
                <a:solidFill>
                  <a:srgbClr val="021E42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6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>
                <a:solidFill>
                  <a:srgbClr val="021E4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Zachary Matheson – </a:t>
            </a:r>
            <a:r>
              <a:rPr lang="en-US" sz="1800" u="sng" kern="100">
                <a:solidFill>
                  <a:srgbClr val="021E4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Zachary.matheson@nnsa.doe.gov</a:t>
            </a:r>
            <a:endParaRPr lang="en-US" sz="16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800" kern="100">
                <a:solidFill>
                  <a:srgbClr val="021E4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Vikram Basude – </a:t>
            </a:r>
            <a:r>
              <a:rPr lang="en-US" sz="1800" u="sng" kern="100">
                <a:solidFill>
                  <a:srgbClr val="021E4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Vikram.basude@nnsa.doe.gov</a:t>
            </a:r>
            <a:endParaRPr lang="en-US" sz="1600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054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829A7-C30F-7B85-C97C-A083922C0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CC920980-5591-F60F-8140-BF39D40B981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355695" y="2581452"/>
            <a:ext cx="3298597" cy="241445"/>
          </a:xfrm>
        </p:spPr>
        <p:txBody>
          <a:bodyPr>
            <a:noAutofit/>
          </a:bodyPr>
          <a:lstStyle/>
          <a:p>
            <a:r>
              <a:rPr lang="en-US" dirty="0">
                <a:latin typeface="Montserrat" pitchFamily="2" charset="0"/>
              </a:rPr>
              <a:t>Zachary Matheson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CFAD8484-6C49-5516-050F-3D4636C2474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55695" y="2957993"/>
            <a:ext cx="2864965" cy="490624"/>
          </a:xfrm>
        </p:spPr>
        <p:txBody>
          <a:bodyPr>
            <a:normAutofit/>
          </a:bodyPr>
          <a:lstStyle/>
          <a:p>
            <a:r>
              <a:rPr lang="en-US" sz="1467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</a:rPr>
              <a:t>OPERATIONS RESEARCH ANALYST, NNSA</a:t>
            </a:r>
          </a:p>
        </p:txBody>
      </p:sp>
      <p:sp>
        <p:nvSpPr>
          <p:cNvPr id="5" name="Text Placeholder 38">
            <a:extLst>
              <a:ext uri="{FF2B5EF4-FFF2-40B4-BE49-F238E27FC236}">
                <a16:creationId xmlns:a16="http://schemas.microsoft.com/office/drawing/2014/main" id="{99829B35-51E0-2D56-7EA3-F69579BF7985}"/>
              </a:ext>
            </a:extLst>
          </p:cNvPr>
          <p:cNvSpPr txBox="1">
            <a:spLocks/>
          </p:cNvSpPr>
          <p:nvPr/>
        </p:nvSpPr>
        <p:spPr>
          <a:xfrm>
            <a:off x="3355695" y="3514882"/>
            <a:ext cx="2598984" cy="127374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0375" indent="-2301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8975" indent="-23177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70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33" dirty="0">
                <a:solidFill>
                  <a:schemeClr val="tx1"/>
                </a:solidFill>
                <a:latin typeface="Montserrat"/>
                <a:cs typeface="Arial"/>
              </a:rPr>
              <a:t>Zachary is an analyst in the National Nuclear Security Administration (NNSA) Office of Programming, Analysis, and Evaluation (PA&amp;E).</a:t>
            </a:r>
          </a:p>
        </p:txBody>
      </p:sp>
      <p:sp>
        <p:nvSpPr>
          <p:cNvPr id="14" name="Text Placeholder 40">
            <a:extLst>
              <a:ext uri="{FF2B5EF4-FFF2-40B4-BE49-F238E27FC236}">
                <a16:creationId xmlns:a16="http://schemas.microsoft.com/office/drawing/2014/main" id="{C93B5BEE-AAC4-CD79-2B01-A23BC807E655}"/>
              </a:ext>
            </a:extLst>
          </p:cNvPr>
          <p:cNvSpPr txBox="1">
            <a:spLocks/>
          </p:cNvSpPr>
          <p:nvPr/>
        </p:nvSpPr>
        <p:spPr>
          <a:xfrm>
            <a:off x="8982363" y="2581452"/>
            <a:ext cx="3298597" cy="2414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400" b="1" i="0" kern="1200">
                <a:solidFill>
                  <a:srgbClr val="033D9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0375" indent="-2301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8975" indent="-23177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70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Vikram Basude</a:t>
            </a:r>
          </a:p>
        </p:txBody>
      </p:sp>
      <p:sp>
        <p:nvSpPr>
          <p:cNvPr id="15" name="Text Placeholder 38">
            <a:extLst>
              <a:ext uri="{FF2B5EF4-FFF2-40B4-BE49-F238E27FC236}">
                <a16:creationId xmlns:a16="http://schemas.microsoft.com/office/drawing/2014/main" id="{61838B3A-8FE9-ED5A-24F2-EA054F6F88FA}"/>
              </a:ext>
            </a:extLst>
          </p:cNvPr>
          <p:cNvSpPr txBox="1">
            <a:spLocks/>
          </p:cNvSpPr>
          <p:nvPr/>
        </p:nvSpPr>
        <p:spPr>
          <a:xfrm>
            <a:off x="8982363" y="2957993"/>
            <a:ext cx="2864965" cy="49062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0375" indent="-2301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8975" indent="-23177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70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67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</a:rPr>
              <a:t>Senior Associate, </a:t>
            </a:r>
            <a:r>
              <a:rPr lang="en-US" sz="1467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</a:rPr>
              <a:t>Technomics</a:t>
            </a:r>
            <a:r>
              <a:rPr lang="en-US" sz="1467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</a:rPr>
              <a:t>, Inc.</a:t>
            </a:r>
          </a:p>
        </p:txBody>
      </p:sp>
      <p:sp>
        <p:nvSpPr>
          <p:cNvPr id="16" name="Text Placeholder 38">
            <a:extLst>
              <a:ext uri="{FF2B5EF4-FFF2-40B4-BE49-F238E27FC236}">
                <a16:creationId xmlns:a16="http://schemas.microsoft.com/office/drawing/2014/main" id="{BEB472C7-538A-C360-B59C-0C2AB76917A0}"/>
              </a:ext>
            </a:extLst>
          </p:cNvPr>
          <p:cNvSpPr txBox="1">
            <a:spLocks/>
          </p:cNvSpPr>
          <p:nvPr/>
        </p:nvSpPr>
        <p:spPr>
          <a:xfrm>
            <a:off x="8982362" y="3448617"/>
            <a:ext cx="2864965" cy="15695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700" b="0" i="0" kern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0375" indent="-2301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8975" indent="-23177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70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33" dirty="0">
                <a:solidFill>
                  <a:schemeClr val="tx1"/>
                </a:solidFill>
                <a:latin typeface="Montserrat"/>
                <a:cs typeface="Arial"/>
              </a:rPr>
              <a:t>Vikram supports the NNSA at the Office of Programming, Analysis, and Evaluation (PA&amp;E) and the Navy at PEO IWS (Program Executive Office Integrated Warfare Systems)</a:t>
            </a:r>
          </a:p>
          <a:p>
            <a:endParaRPr lang="en-US" sz="1333" dirty="0">
              <a:solidFill>
                <a:schemeClr val="tx1"/>
              </a:solidFill>
              <a:latin typeface="Montserrat"/>
              <a:cs typeface="Arial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88CF310-A36F-4FF8-10E9-C3A85A558911}"/>
              </a:ext>
            </a:extLst>
          </p:cNvPr>
          <p:cNvGrpSpPr/>
          <p:nvPr/>
        </p:nvGrpSpPr>
        <p:grpSpPr>
          <a:xfrm>
            <a:off x="6602890" y="2581452"/>
            <a:ext cx="2043073" cy="2091635"/>
            <a:chOff x="6110921" y="956874"/>
            <a:chExt cx="1532305" cy="1572576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B14C87F-D9FF-7451-23EE-66D362A14449}"/>
                </a:ext>
              </a:extLst>
            </p:cNvPr>
            <p:cNvSpPr/>
            <p:nvPr/>
          </p:nvSpPr>
          <p:spPr>
            <a:xfrm>
              <a:off x="6110921" y="956874"/>
              <a:ext cx="1532305" cy="1572576"/>
            </a:xfrm>
            <a:prstGeom prst="rect">
              <a:avLst/>
            </a:prstGeom>
            <a:solidFill>
              <a:srgbClr val="033D9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91778D3-4B65-3F82-24F5-66B1F40008D4}"/>
                </a:ext>
              </a:extLst>
            </p:cNvPr>
            <p:cNvSpPr/>
            <p:nvPr/>
          </p:nvSpPr>
          <p:spPr>
            <a:xfrm>
              <a:off x="6110921" y="1356124"/>
              <a:ext cx="1532305" cy="1173326"/>
            </a:xfrm>
            <a:custGeom>
              <a:avLst/>
              <a:gdLst>
                <a:gd name="connsiteX0" fmla="*/ 668047 w 1532305"/>
                <a:gd name="connsiteY0" fmla="*/ 0 h 1173326"/>
                <a:gd name="connsiteX1" fmla="*/ 1531790 w 1532305"/>
                <a:gd name="connsiteY1" fmla="*/ 635461 h 1173326"/>
                <a:gd name="connsiteX2" fmla="*/ 1532305 w 1532305"/>
                <a:gd name="connsiteY2" fmla="*/ 637465 h 1173326"/>
                <a:gd name="connsiteX3" fmla="*/ 1532305 w 1532305"/>
                <a:gd name="connsiteY3" fmla="*/ 1171341 h 1173326"/>
                <a:gd name="connsiteX4" fmla="*/ 1531795 w 1532305"/>
                <a:gd name="connsiteY4" fmla="*/ 1173326 h 1173326"/>
                <a:gd name="connsiteX5" fmla="*/ 0 w 1532305"/>
                <a:gd name="connsiteY5" fmla="*/ 1173326 h 1173326"/>
                <a:gd name="connsiteX6" fmla="*/ 0 w 1532305"/>
                <a:gd name="connsiteY6" fmla="*/ 299481 h 1173326"/>
                <a:gd name="connsiteX7" fmla="*/ 28538 w 1532305"/>
                <a:gd name="connsiteY7" fmla="*/ 264894 h 1173326"/>
                <a:gd name="connsiteX8" fmla="*/ 668047 w 1532305"/>
                <a:gd name="connsiteY8" fmla="*/ 0 h 1173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2305" h="1173326">
                  <a:moveTo>
                    <a:pt x="668047" y="0"/>
                  </a:moveTo>
                  <a:cubicBezTo>
                    <a:pt x="1073881" y="0"/>
                    <a:pt x="1417282" y="267307"/>
                    <a:pt x="1531790" y="635461"/>
                  </a:cubicBezTo>
                  <a:lnTo>
                    <a:pt x="1532305" y="637465"/>
                  </a:lnTo>
                  <a:lnTo>
                    <a:pt x="1532305" y="1171341"/>
                  </a:lnTo>
                  <a:lnTo>
                    <a:pt x="1531795" y="1173326"/>
                  </a:lnTo>
                  <a:lnTo>
                    <a:pt x="0" y="1173326"/>
                  </a:lnTo>
                  <a:lnTo>
                    <a:pt x="0" y="299481"/>
                  </a:lnTo>
                  <a:lnTo>
                    <a:pt x="28538" y="264894"/>
                  </a:lnTo>
                  <a:cubicBezTo>
                    <a:pt x="192202" y="101229"/>
                    <a:pt x="418303" y="0"/>
                    <a:pt x="668047" y="0"/>
                  </a:cubicBezTo>
                  <a:close/>
                </a:path>
              </a:pathLst>
            </a:custGeom>
            <a:solidFill>
              <a:srgbClr val="1A70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40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38EFDC1-4886-54C9-79EA-AC1E0CBD5A2A}"/>
              </a:ext>
            </a:extLst>
          </p:cNvPr>
          <p:cNvGrpSpPr/>
          <p:nvPr/>
        </p:nvGrpSpPr>
        <p:grpSpPr>
          <a:xfrm>
            <a:off x="953291" y="2581839"/>
            <a:ext cx="2043073" cy="2096768"/>
            <a:chOff x="3281959" y="960805"/>
            <a:chExt cx="1532305" cy="15725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7A0678E-91E7-57C3-CF02-FC9395BFF9F7}"/>
                </a:ext>
              </a:extLst>
            </p:cNvPr>
            <p:cNvSpPr/>
            <p:nvPr/>
          </p:nvSpPr>
          <p:spPr>
            <a:xfrm>
              <a:off x="3281959" y="960805"/>
              <a:ext cx="1532305" cy="1572576"/>
            </a:xfrm>
            <a:prstGeom prst="rect">
              <a:avLst/>
            </a:prstGeom>
            <a:solidFill>
              <a:srgbClr val="033D9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6352F23-A6F3-AE84-8BEB-45C6857D65EE}"/>
                </a:ext>
              </a:extLst>
            </p:cNvPr>
            <p:cNvSpPr/>
            <p:nvPr/>
          </p:nvSpPr>
          <p:spPr>
            <a:xfrm>
              <a:off x="3281959" y="1360055"/>
              <a:ext cx="1532305" cy="1173326"/>
            </a:xfrm>
            <a:custGeom>
              <a:avLst/>
              <a:gdLst>
                <a:gd name="connsiteX0" fmla="*/ 668047 w 1532305"/>
                <a:gd name="connsiteY0" fmla="*/ 0 h 1173326"/>
                <a:gd name="connsiteX1" fmla="*/ 1531790 w 1532305"/>
                <a:gd name="connsiteY1" fmla="*/ 635461 h 1173326"/>
                <a:gd name="connsiteX2" fmla="*/ 1532305 w 1532305"/>
                <a:gd name="connsiteY2" fmla="*/ 637465 h 1173326"/>
                <a:gd name="connsiteX3" fmla="*/ 1532305 w 1532305"/>
                <a:gd name="connsiteY3" fmla="*/ 1171341 h 1173326"/>
                <a:gd name="connsiteX4" fmla="*/ 1531795 w 1532305"/>
                <a:gd name="connsiteY4" fmla="*/ 1173326 h 1173326"/>
                <a:gd name="connsiteX5" fmla="*/ 0 w 1532305"/>
                <a:gd name="connsiteY5" fmla="*/ 1173326 h 1173326"/>
                <a:gd name="connsiteX6" fmla="*/ 0 w 1532305"/>
                <a:gd name="connsiteY6" fmla="*/ 299481 h 1173326"/>
                <a:gd name="connsiteX7" fmla="*/ 28538 w 1532305"/>
                <a:gd name="connsiteY7" fmla="*/ 264894 h 1173326"/>
                <a:gd name="connsiteX8" fmla="*/ 668047 w 1532305"/>
                <a:gd name="connsiteY8" fmla="*/ 0 h 1173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2305" h="1173326">
                  <a:moveTo>
                    <a:pt x="668047" y="0"/>
                  </a:moveTo>
                  <a:cubicBezTo>
                    <a:pt x="1073881" y="0"/>
                    <a:pt x="1417282" y="267307"/>
                    <a:pt x="1531790" y="635461"/>
                  </a:cubicBezTo>
                  <a:lnTo>
                    <a:pt x="1532305" y="637465"/>
                  </a:lnTo>
                  <a:lnTo>
                    <a:pt x="1532305" y="1171341"/>
                  </a:lnTo>
                  <a:lnTo>
                    <a:pt x="1531795" y="1173326"/>
                  </a:lnTo>
                  <a:lnTo>
                    <a:pt x="0" y="1173326"/>
                  </a:lnTo>
                  <a:lnTo>
                    <a:pt x="0" y="299481"/>
                  </a:lnTo>
                  <a:lnTo>
                    <a:pt x="28538" y="264894"/>
                  </a:lnTo>
                  <a:cubicBezTo>
                    <a:pt x="192202" y="101229"/>
                    <a:pt x="418303" y="0"/>
                    <a:pt x="668047" y="0"/>
                  </a:cubicBezTo>
                  <a:close/>
                </a:path>
              </a:pathLst>
            </a:custGeom>
            <a:solidFill>
              <a:srgbClr val="1A70B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400"/>
            </a:p>
          </p:txBody>
        </p:sp>
      </p:grpSp>
      <p:pic>
        <p:nvPicPr>
          <p:cNvPr id="17" name="Picture 16" descr="A person in a suit and tie">
            <a:extLst>
              <a:ext uri="{FF2B5EF4-FFF2-40B4-BE49-F238E27FC236}">
                <a16:creationId xmlns:a16="http://schemas.microsoft.com/office/drawing/2014/main" id="{84809C4F-B562-99E4-4CF4-704AB70D1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090" b="97607" l="1221" r="98840">
                        <a14:foregroundMark x1="45360" y1="22266" x2="37851" y2="22607"/>
                        <a14:foregroundMark x1="40049" y1="17090" x2="40049" y2="17090"/>
                        <a14:foregroundMark x1="39866" y1="17871" x2="42308" y2="20313"/>
                        <a14:foregroundMark x1="42918" y1="74756" x2="4151" y2="83643"/>
                        <a14:foregroundMark x1="4151" y1="83643" x2="34615" y2="69238"/>
                        <a14:foregroundMark x1="59096" y1="72168" x2="93284" y2="84912"/>
                        <a14:foregroundMark x1="93284" y1="84912" x2="57998" y2="96631"/>
                        <a14:foregroundMark x1="57998" y1="96631" x2="21612" y2="91797"/>
                        <a14:foregroundMark x1="21612" y1="91797" x2="65446" y2="81348"/>
                        <a14:foregroundMark x1="65446" y1="81348" x2="83639" y2="93555"/>
                        <a14:foregroundMark x1="50611" y1="82568" x2="5617" y2="96484"/>
                        <a14:foregroundMark x1="5617" y1="96484" x2="5617" y2="96631"/>
                        <a14:foregroundMark x1="94994" y1="93066" x2="3480" y2="97705"/>
                        <a14:foregroundMark x1="3480" y1="97705" x2="1343" y2="97461"/>
                        <a14:foregroundMark x1="87912" y1="84814" x2="94200" y2="96338"/>
                        <a14:foregroundMark x1="98840" y1="85645" x2="94383" y2="95996"/>
                        <a14:foregroundMark x1="35409" y1="59521" x2="35592" y2="73291"/>
                        <a14:foregroundMark x1="42918" y1="83545" x2="43712" y2="78662"/>
                        <a14:foregroundMark x1="44933" y1="89697" x2="39438" y2="91797"/>
                        <a14:backgroundMark x1="69841" y1="64746" x2="71673" y2="52393"/>
                        <a14:backgroundMark x1="22466" y1="49658" x2="25702" y2="66016"/>
                        <a14:backgroundMark x1="28938" y1="61133" x2="28938" y2="61133"/>
                        <a14:backgroundMark x1="22650" y1="57910" x2="28510" y2="59717"/>
                      </a14:backgroundRemoval>
                    </a14:imgEffect>
                  </a14:imgLayer>
                </a14:imgProps>
              </a:ext>
            </a:extLst>
          </a:blip>
          <a:srcRect t="14477"/>
          <a:stretch>
            <a:fillRect/>
          </a:stretch>
        </p:blipFill>
        <p:spPr>
          <a:xfrm>
            <a:off x="6677566" y="2622812"/>
            <a:ext cx="1922566" cy="2055795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A3BE93F-A9B9-3101-1E40-3F8FCF327922}"/>
              </a:ext>
            </a:extLst>
          </p:cNvPr>
          <p:cNvSpPr/>
          <p:nvPr/>
        </p:nvSpPr>
        <p:spPr>
          <a:xfrm>
            <a:off x="0" y="685656"/>
            <a:ext cx="12192000" cy="7797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33" name="Text Placeholder 1">
            <a:extLst>
              <a:ext uri="{FF2B5EF4-FFF2-40B4-BE49-F238E27FC236}">
                <a16:creationId xmlns:a16="http://schemas.microsoft.com/office/drawing/2014/main" id="{844B6E40-D08A-1C18-9F66-D20270CDE395}"/>
              </a:ext>
            </a:extLst>
          </p:cNvPr>
          <p:cNvSpPr txBox="1">
            <a:spLocks/>
          </p:cNvSpPr>
          <p:nvPr/>
        </p:nvSpPr>
        <p:spPr>
          <a:xfrm>
            <a:off x="609600" y="907884"/>
            <a:ext cx="10972800" cy="89220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chemeClr val="tx2"/>
                </a:solidFill>
              </a:rPr>
              <a:t>Meet your Speakers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60A3B660-3D9F-3994-90C5-3C379FCE325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343"/>
          <a:stretch>
            <a:fillRect/>
          </a:stretch>
        </p:blipFill>
        <p:spPr>
          <a:xfrm>
            <a:off x="994016" y="2267992"/>
            <a:ext cx="2182014" cy="305932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8548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1BBAD-8E3C-70E9-DCB1-38860A088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5779B7-F7D2-25C1-1A01-27B5D25D0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3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1677870-574E-51A3-52A7-A0DDF4330C54}"/>
              </a:ext>
            </a:extLst>
          </p:cNvPr>
          <p:cNvSpPr txBox="1">
            <a:spLocks/>
          </p:cNvSpPr>
          <p:nvPr/>
        </p:nvSpPr>
        <p:spPr>
          <a:xfrm>
            <a:off x="840921" y="1076005"/>
            <a:ext cx="1796143" cy="538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Montserrat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BE69D25-9755-FD76-D532-8837A8029732}"/>
              </a:ext>
            </a:extLst>
          </p:cNvPr>
          <p:cNvSpPr txBox="1">
            <a:spLocks/>
          </p:cNvSpPr>
          <p:nvPr/>
        </p:nvSpPr>
        <p:spPr>
          <a:xfrm>
            <a:off x="1816080" y="1960217"/>
            <a:ext cx="4946804" cy="88414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latin typeface="Montserrat" pitchFamily="2" charset="0"/>
              </a:rPr>
              <a:t>Problem/Background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F863258D-86A0-99A7-0DA0-264F029FABDB}"/>
              </a:ext>
            </a:extLst>
          </p:cNvPr>
          <p:cNvSpPr txBox="1">
            <a:spLocks/>
          </p:cNvSpPr>
          <p:nvPr/>
        </p:nvSpPr>
        <p:spPr>
          <a:xfrm>
            <a:off x="1816079" y="2490712"/>
            <a:ext cx="8725206" cy="82918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latin typeface="Montserrat" pitchFamily="2" charset="0"/>
              </a:rPr>
              <a:t>Data Collection, Normalization, and Validation &amp; Verification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8FF0101B-6F31-FA9D-9351-B613D677EBCC}"/>
              </a:ext>
            </a:extLst>
          </p:cNvPr>
          <p:cNvSpPr txBox="1">
            <a:spLocks/>
          </p:cNvSpPr>
          <p:nvPr/>
        </p:nvSpPr>
        <p:spPr>
          <a:xfrm>
            <a:off x="1816079" y="2996263"/>
            <a:ext cx="5853082" cy="11016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latin typeface="Montserrat" pitchFamily="2" charset="0"/>
              </a:rPr>
              <a:t>Cost Growth Analysis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A4F173-AC82-7A00-874C-CDE521B6BF91}"/>
              </a:ext>
            </a:extLst>
          </p:cNvPr>
          <p:cNvSpPr txBox="1">
            <a:spLocks/>
          </p:cNvSpPr>
          <p:nvPr/>
        </p:nvSpPr>
        <p:spPr>
          <a:xfrm>
            <a:off x="1816079" y="3529344"/>
            <a:ext cx="5853082" cy="11016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latin typeface="Montserrat" pitchFamily="2" charset="0"/>
              </a:rPr>
              <a:t>New/Future Capabilities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804BC2D0-EEE1-B17F-957F-1F7F1C67C7B9}"/>
              </a:ext>
            </a:extLst>
          </p:cNvPr>
          <p:cNvSpPr txBox="1">
            <a:spLocks/>
          </p:cNvSpPr>
          <p:nvPr/>
        </p:nvSpPr>
        <p:spPr>
          <a:xfrm>
            <a:off x="1207215" y="1943284"/>
            <a:ext cx="512590" cy="8291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tabLst/>
              <a:defRPr sz="1100" b="0" i="0" kern="1200">
                <a:solidFill>
                  <a:srgbClr val="FFCF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8788" indent="-230188" algn="l" defTabSz="9144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bg1"/>
              </a:buClr>
              <a:buSzPct val="100000"/>
              <a:buFont typeface="System Font Regular"/>
              <a:buChar char="–"/>
              <a:tabLst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738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itchFamily="2" charset="2"/>
              <a:buChar char="§"/>
              <a:tabLst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75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SzPct val="100000"/>
              <a:buFont typeface="System Font Regular"/>
              <a:buChar char="–"/>
              <a:tabLst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q"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latin typeface="Montserrat" pitchFamily="2" charset="0"/>
              </a:rPr>
              <a:t>01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DAAD32C-594D-7EEF-8DF8-DA04D83D7BFE}"/>
              </a:ext>
            </a:extLst>
          </p:cNvPr>
          <p:cNvSpPr txBox="1">
            <a:spLocks/>
          </p:cNvSpPr>
          <p:nvPr/>
        </p:nvSpPr>
        <p:spPr>
          <a:xfrm>
            <a:off x="1207215" y="2466245"/>
            <a:ext cx="671676" cy="8291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tabLst/>
              <a:defRPr sz="1100" b="0" i="0" kern="1200">
                <a:solidFill>
                  <a:srgbClr val="FFCF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8788" indent="-230188" algn="l" defTabSz="9144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bg1"/>
              </a:buClr>
              <a:buSzPct val="100000"/>
              <a:buFont typeface="System Font Regular"/>
              <a:buChar char="–"/>
              <a:tabLst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738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itchFamily="2" charset="2"/>
              <a:buChar char="§"/>
              <a:tabLst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75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SzPct val="100000"/>
              <a:buFont typeface="System Font Regular"/>
              <a:buChar char="–"/>
              <a:tabLst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q"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latin typeface="Montserrat" pitchFamily="2" charset="0"/>
              </a:rPr>
              <a:t>02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B70F4D78-D50D-DCA7-CC7A-C6BADF3A0D9C}"/>
              </a:ext>
            </a:extLst>
          </p:cNvPr>
          <p:cNvSpPr txBox="1">
            <a:spLocks/>
          </p:cNvSpPr>
          <p:nvPr/>
        </p:nvSpPr>
        <p:spPr>
          <a:xfrm>
            <a:off x="1207215" y="2989206"/>
            <a:ext cx="671676" cy="8291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tabLst/>
              <a:defRPr sz="1100" b="0" i="0" kern="1200">
                <a:solidFill>
                  <a:srgbClr val="FFCF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8788" indent="-230188" algn="l" defTabSz="9144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bg1"/>
              </a:buClr>
              <a:buSzPct val="100000"/>
              <a:buFont typeface="System Font Regular"/>
              <a:buChar char="–"/>
              <a:tabLst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738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itchFamily="2" charset="2"/>
              <a:buChar char="§"/>
              <a:tabLst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75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SzPct val="100000"/>
              <a:buFont typeface="System Font Regular"/>
              <a:buChar char="–"/>
              <a:tabLst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q"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latin typeface="Montserrat" pitchFamily="2" charset="0"/>
              </a:rPr>
              <a:t>03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725EE4BD-22D8-BA22-4E21-DAA2B97004A7}"/>
              </a:ext>
            </a:extLst>
          </p:cNvPr>
          <p:cNvSpPr txBox="1">
            <a:spLocks/>
          </p:cNvSpPr>
          <p:nvPr/>
        </p:nvSpPr>
        <p:spPr>
          <a:xfrm>
            <a:off x="1207215" y="3512167"/>
            <a:ext cx="671676" cy="8291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tabLst/>
              <a:defRPr sz="1100" b="0" i="0" kern="1200">
                <a:solidFill>
                  <a:srgbClr val="FFCF5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8788" indent="-230188" algn="l" defTabSz="9144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bg1"/>
              </a:buClr>
              <a:buSzPct val="100000"/>
              <a:buFont typeface="System Font Regular"/>
              <a:buChar char="–"/>
              <a:tabLst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738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itchFamily="2" charset="2"/>
              <a:buChar char="§"/>
              <a:tabLst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75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SzPct val="100000"/>
              <a:buFont typeface="System Font Regular"/>
              <a:buChar char="–"/>
              <a:tabLst/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q"/>
              <a:defRPr sz="1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latin typeface="Montserrat" pitchFamily="2" charset="0"/>
              </a:rPr>
              <a:t>04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E37A72-168F-A911-C6CC-D0096FFA7ED7}"/>
              </a:ext>
            </a:extLst>
          </p:cNvPr>
          <p:cNvSpPr/>
          <p:nvPr/>
        </p:nvSpPr>
        <p:spPr>
          <a:xfrm>
            <a:off x="0" y="685656"/>
            <a:ext cx="12192000" cy="7797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540F38D8-B589-DB86-89DE-D218538C7585}"/>
              </a:ext>
            </a:extLst>
          </p:cNvPr>
          <p:cNvSpPr txBox="1">
            <a:spLocks/>
          </p:cNvSpPr>
          <p:nvPr/>
        </p:nvSpPr>
        <p:spPr>
          <a:xfrm>
            <a:off x="524173" y="816318"/>
            <a:ext cx="10972800" cy="5628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>
                <a:solidFill>
                  <a:srgbClr val="021E42"/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482584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D0818F-5628-BA64-E23E-4D6AF01A4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9F607D-79B3-D594-D6E5-BE825114A246}"/>
              </a:ext>
            </a:extLst>
          </p:cNvPr>
          <p:cNvSpPr/>
          <p:nvPr/>
        </p:nvSpPr>
        <p:spPr>
          <a:xfrm>
            <a:off x="2849013" y="2192876"/>
            <a:ext cx="7588162" cy="997695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bg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976C0E9-C219-1FAC-3AD5-C0E5416B4AB6}"/>
              </a:ext>
            </a:extLst>
          </p:cNvPr>
          <p:cNvSpPr/>
          <p:nvPr/>
        </p:nvSpPr>
        <p:spPr>
          <a:xfrm>
            <a:off x="1819263" y="1909256"/>
            <a:ext cx="9107817" cy="12168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 descr="Business Growth">
            <a:extLst>
              <a:ext uri="{FF2B5EF4-FFF2-40B4-BE49-F238E27FC236}">
                <a16:creationId xmlns:a16="http://schemas.microsoft.com/office/drawing/2014/main" id="{712DCF69-AD3B-B322-B160-93059A9B9B35}"/>
              </a:ext>
            </a:extLst>
          </p:cNvPr>
          <p:cNvSpPr/>
          <p:nvPr/>
        </p:nvSpPr>
        <p:spPr>
          <a:xfrm>
            <a:off x="2088218" y="2377013"/>
            <a:ext cx="549155" cy="515943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4EBF12-06AA-B7CD-A0B6-CA40E1B7D1A2}"/>
              </a:ext>
            </a:extLst>
          </p:cNvPr>
          <p:cNvSpPr txBox="1"/>
          <p:nvPr/>
        </p:nvSpPr>
        <p:spPr>
          <a:xfrm>
            <a:off x="2901202" y="2035960"/>
            <a:ext cx="7483784" cy="99769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bg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2763" tIns="102763" rIns="102763" bIns="102763" numCol="1" spcCol="1270" anchor="ctr" anchorCtr="0">
            <a:noAutofit/>
          </a:bodyPr>
          <a:lstStyle/>
          <a:p>
            <a:pPr marL="0" lvl="0" indent="0" algn="l" defTabSz="800100"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400" kern="1200" dirty="0">
                <a:solidFill>
                  <a:schemeClr val="bg1">
                    <a:lumMod val="85000"/>
                  </a:schemeClr>
                </a:solidFill>
              </a:rPr>
              <a:t>PROBLEM</a:t>
            </a:r>
          </a:p>
          <a:p>
            <a:pPr lvl="0" defTabSz="800100">
              <a:spcBef>
                <a:spcPct val="0"/>
              </a:spcBef>
              <a:spcAft>
                <a:spcPct val="35000"/>
              </a:spcAft>
            </a:pPr>
            <a:r>
              <a:rPr lang="en-US" sz="1600" dirty="0"/>
              <a:t>NNSA capital projects face persistent cost growth, limited visibility into lower-level drivers due to inconsistent WBS structures, and re-baselining that can mask cumulative performance degradation in top-level EVM metrics.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8E3FE19-8D60-4A02-5758-6F888AB24D2A}"/>
              </a:ext>
            </a:extLst>
          </p:cNvPr>
          <p:cNvGrpSpPr/>
          <p:nvPr/>
        </p:nvGrpSpPr>
        <p:grpSpPr>
          <a:xfrm>
            <a:off x="1819263" y="4513999"/>
            <a:ext cx="9107817" cy="1205321"/>
            <a:chOff x="1819263" y="4281078"/>
            <a:chExt cx="9107817" cy="1205321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644C163C-DC14-67D3-FA23-79D732E255D7}"/>
                </a:ext>
              </a:extLst>
            </p:cNvPr>
            <p:cNvSpPr/>
            <p:nvPr/>
          </p:nvSpPr>
          <p:spPr>
            <a:xfrm>
              <a:off x="1819263" y="4281078"/>
              <a:ext cx="9107817" cy="1205321"/>
            </a:xfrm>
            <a:prstGeom prst="roundRect">
              <a:avLst/>
            </a:prstGeom>
            <a:solidFill>
              <a:srgbClr val="000F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 descr="Gears">
              <a:extLst>
                <a:ext uri="{FF2B5EF4-FFF2-40B4-BE49-F238E27FC236}">
                  <a16:creationId xmlns:a16="http://schemas.microsoft.com/office/drawing/2014/main" id="{DC53308D-43FA-CA40-C142-A6C062FBB5EB}"/>
                </a:ext>
              </a:extLst>
            </p:cNvPr>
            <p:cNvSpPr/>
            <p:nvPr/>
          </p:nvSpPr>
          <p:spPr>
            <a:xfrm>
              <a:off x="2012996" y="4590107"/>
              <a:ext cx="584054" cy="548732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BA73380-89EE-1282-02C4-C34508DE8B49}"/>
                </a:ext>
              </a:extLst>
            </p:cNvPr>
            <p:cNvSpPr txBox="1"/>
            <p:nvPr/>
          </p:nvSpPr>
          <p:spPr>
            <a:xfrm>
              <a:off x="2937706" y="4382113"/>
              <a:ext cx="7588162" cy="9976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bg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2763" tIns="102763" rIns="102763" bIns="102763" numCol="1" spcCol="1270" anchor="ctr" anchorCtr="0">
              <a:noAutofit/>
            </a:bodyPr>
            <a:lstStyle/>
            <a:p>
              <a:pPr lvl="0">
                <a:spcAft>
                  <a:spcPts val="756"/>
                </a:spcAft>
              </a:pPr>
              <a:r>
                <a:rPr lang="en-US" sz="1400">
                  <a:solidFill>
                    <a:schemeClr val="bg1">
                      <a:lumMod val="85000"/>
                    </a:schemeClr>
                  </a:solidFill>
                </a:rPr>
                <a:t>APPROACH</a:t>
              </a:r>
            </a:p>
            <a:p>
              <a:pPr lvl="0"/>
              <a:r>
                <a:rPr lang="en-US" sz="1600"/>
                <a:t>Leverage Normalized Earned Value Management (EVM) Work Breakdown Structures (WBS) with re-defined metrics to identify, quantify, and benchmark baseline deviation drivers across projects.</a:t>
              </a:r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F80CCAC-9388-0BEC-B1E9-D5C0AB2FC702}"/>
              </a:ext>
            </a:extLst>
          </p:cNvPr>
          <p:cNvSpPr/>
          <p:nvPr/>
        </p:nvSpPr>
        <p:spPr>
          <a:xfrm>
            <a:off x="1819263" y="3291606"/>
            <a:ext cx="9107817" cy="114420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F7E"/>
              </a:solidFill>
            </a:endParaRPr>
          </a:p>
        </p:txBody>
      </p:sp>
      <p:sp>
        <p:nvSpPr>
          <p:cNvPr id="13" name="Rectangle 12" descr="Bullseye">
            <a:extLst>
              <a:ext uri="{FF2B5EF4-FFF2-40B4-BE49-F238E27FC236}">
                <a16:creationId xmlns:a16="http://schemas.microsoft.com/office/drawing/2014/main" id="{E4281EF8-D021-C9A2-8E5A-0F3C2D85F56A}"/>
              </a:ext>
            </a:extLst>
          </p:cNvPr>
          <p:cNvSpPr/>
          <p:nvPr/>
        </p:nvSpPr>
        <p:spPr>
          <a:xfrm>
            <a:off x="2036438" y="3633038"/>
            <a:ext cx="514259" cy="519156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E780D4-663E-6980-2C7B-48E4B9D46C78}"/>
              </a:ext>
            </a:extLst>
          </p:cNvPr>
          <p:cNvSpPr txBox="1"/>
          <p:nvPr/>
        </p:nvSpPr>
        <p:spPr>
          <a:xfrm>
            <a:off x="2937706" y="3291606"/>
            <a:ext cx="7540412" cy="107202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bg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2763" tIns="102763" rIns="102763" bIns="102763" numCol="1" spcCol="1270" anchor="ctr" anchorCtr="0">
            <a:noAutofit/>
          </a:bodyPr>
          <a:lstStyle/>
          <a:p>
            <a:pPr lvl="0">
              <a:spcAft>
                <a:spcPts val="756"/>
              </a:spcAft>
            </a:pPr>
            <a:r>
              <a:rPr lang="en-US" sz="1400">
                <a:solidFill>
                  <a:schemeClr val="bg1">
                    <a:lumMod val="85000"/>
                  </a:schemeClr>
                </a:solidFill>
              </a:rPr>
              <a:t>OBJECTIVE</a:t>
            </a:r>
          </a:p>
          <a:p>
            <a:pPr lvl="0">
              <a:spcAft>
                <a:spcPts val="756"/>
              </a:spcAft>
            </a:pPr>
            <a:r>
              <a:rPr lang="en-US" sz="1600"/>
              <a:t>Identify which lower-level elements drive baseline deviation, quantify the associated cost, schedule, and scope impacts, and demonstrate how WBS-level insights can improve estimating, benchmarking, and mitigation strategies.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A6C3EF-F28A-EFE1-00E7-70C00B74E0F0}"/>
              </a:ext>
            </a:extLst>
          </p:cNvPr>
          <p:cNvSpPr/>
          <p:nvPr/>
        </p:nvSpPr>
        <p:spPr>
          <a:xfrm>
            <a:off x="0" y="685656"/>
            <a:ext cx="12192000" cy="7797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8D1B0E40-2E94-DD4B-2D51-D6BA9F486A5F}"/>
              </a:ext>
            </a:extLst>
          </p:cNvPr>
          <p:cNvSpPr txBox="1">
            <a:spLocks/>
          </p:cNvSpPr>
          <p:nvPr/>
        </p:nvSpPr>
        <p:spPr>
          <a:xfrm>
            <a:off x="524173" y="816318"/>
            <a:ext cx="10972800" cy="5628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>
                <a:solidFill>
                  <a:srgbClr val="021E42"/>
                </a:solidFill>
              </a:rPr>
              <a:t>Problem/Background</a:t>
            </a:r>
          </a:p>
        </p:txBody>
      </p:sp>
    </p:spTree>
    <p:extLst>
      <p:ext uri="{BB962C8B-B14F-4D97-AF65-F5344CB8AC3E}">
        <p14:creationId xmlns:p14="http://schemas.microsoft.com/office/powerpoint/2010/main" val="41390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5626B-3760-4E8A-F765-F32BFC941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669" y="876264"/>
            <a:ext cx="10515600" cy="2852737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021E42"/>
                </a:solidFill>
              </a:rPr>
              <a:t>Data Collection, Normalization, and Validation &amp; Verification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36DCC-C8D2-6B3F-CFDA-A63EC2978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179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60F28-A921-45F8-2741-7993B5D6C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041837B-D32A-82E1-D054-74C91D038AAF}"/>
              </a:ext>
            </a:extLst>
          </p:cNvPr>
          <p:cNvSpPr/>
          <p:nvPr/>
        </p:nvSpPr>
        <p:spPr>
          <a:xfrm>
            <a:off x="108493" y="4521629"/>
            <a:ext cx="4155903" cy="1659893"/>
          </a:xfrm>
          <a:prstGeom prst="rect">
            <a:avLst/>
          </a:prstGeom>
          <a:solidFill>
            <a:srgbClr val="0A197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C47327-2DC8-33F5-D71C-EFB01EF50ACF}"/>
              </a:ext>
            </a:extLst>
          </p:cNvPr>
          <p:cNvSpPr/>
          <p:nvPr/>
        </p:nvSpPr>
        <p:spPr>
          <a:xfrm>
            <a:off x="0" y="685656"/>
            <a:ext cx="12192000" cy="7797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BA2F75-5EE5-EC48-2FF0-2FE35B3B7C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" y="907884"/>
            <a:ext cx="10972800" cy="892208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Data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361256CD-BF63-0CB7-A808-F585CD0E968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66898" y="2939422"/>
            <a:ext cx="1490093" cy="369865"/>
          </a:xfrm>
        </p:spPr>
        <p:txBody>
          <a:bodyPr/>
          <a:lstStyle/>
          <a:p>
            <a:pPr marL="0" indent="0" algn="ctr">
              <a:buNone/>
            </a:pPr>
            <a:r>
              <a:rPr lang="en-US" sz="1800" b="1" dirty="0"/>
              <a:t>Collection</a:t>
            </a:r>
            <a:endParaRPr lang="en-US" sz="1600" b="1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AC8FD7C-DF2F-3298-994B-402658875168}"/>
              </a:ext>
            </a:extLst>
          </p:cNvPr>
          <p:cNvGrpSpPr/>
          <p:nvPr/>
        </p:nvGrpSpPr>
        <p:grpSpPr>
          <a:xfrm>
            <a:off x="1876423" y="2364904"/>
            <a:ext cx="1490093" cy="424377"/>
            <a:chOff x="1701550" y="1330416"/>
            <a:chExt cx="1117570" cy="318283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2D38D780-22E4-1924-1EC6-29CF3E10D913}"/>
                </a:ext>
              </a:extLst>
            </p:cNvPr>
            <p:cNvSpPr/>
            <p:nvPr/>
          </p:nvSpPr>
          <p:spPr>
            <a:xfrm>
              <a:off x="2102785" y="1330416"/>
              <a:ext cx="307777" cy="307777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  <a:latin typeface="Montserrat" pitchFamily="2" charset="0"/>
              </a:endParaRPr>
            </a:p>
          </p:txBody>
        </p:sp>
        <p:sp>
          <p:nvSpPr>
            <p:cNvPr id="42" name="Text Placeholder 2">
              <a:extLst>
                <a:ext uri="{FF2B5EF4-FFF2-40B4-BE49-F238E27FC236}">
                  <a16:creationId xmlns:a16="http://schemas.microsoft.com/office/drawing/2014/main" id="{790766D4-8F92-73B0-A587-9D5921FEFC67}"/>
                </a:ext>
              </a:extLst>
            </p:cNvPr>
            <p:cNvSpPr txBox="1">
              <a:spLocks/>
            </p:cNvSpPr>
            <p:nvPr/>
          </p:nvSpPr>
          <p:spPr>
            <a:xfrm>
              <a:off x="1701550" y="1371300"/>
              <a:ext cx="1117570" cy="277399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>
              <a:lvl1pPr marL="230188" indent="-230188" algn="l" defTabSz="6858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tabLst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60375" indent="-230188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−"/>
                <a:tabLst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688975" indent="-231775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Wingdings" panose="05000000000000000000" pitchFamily="2" charset="2"/>
                <a:buChar char="§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914400" indent="-227013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−"/>
                <a:tabLst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67" b="1" dirty="0">
                  <a:solidFill>
                    <a:schemeClr val="bg1"/>
                  </a:solidFill>
                  <a:latin typeface="Montserrat" pitchFamily="2" charset="0"/>
                </a:rPr>
                <a:t>1</a:t>
              </a:r>
            </a:p>
          </p:txBody>
        </p:sp>
      </p:grp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E1D96A15-015F-EAEF-F239-CA7D1F434730}"/>
              </a:ext>
            </a:extLst>
          </p:cNvPr>
          <p:cNvSpPr txBox="1">
            <a:spLocks/>
          </p:cNvSpPr>
          <p:nvPr/>
        </p:nvSpPr>
        <p:spPr>
          <a:xfrm>
            <a:off x="1337313" y="3389224"/>
            <a:ext cx="2839079" cy="84530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230188" indent="-2301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0375" indent="-2301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8975" indent="-23177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70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Used a DOE system (PARS) used for tracking, assessing, and reporting on the status and performance of projects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1B662A3-7948-FC7C-EBA7-5486377611F2}"/>
              </a:ext>
            </a:extLst>
          </p:cNvPr>
          <p:cNvSpPr txBox="1"/>
          <p:nvPr/>
        </p:nvSpPr>
        <p:spPr>
          <a:xfrm>
            <a:off x="814828" y="1687585"/>
            <a:ext cx="10593448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67" b="1" dirty="0">
                <a:latin typeface="Montserrat" pitchFamily="2" charset="0"/>
                <a:cs typeface="Arial" panose="020B0604020202020204" pitchFamily="34" charset="0"/>
              </a:rPr>
              <a:t>Data processing and data wrangling</a:t>
            </a:r>
            <a:endParaRPr lang="en-US" sz="1867" dirty="0">
              <a:latin typeface="Montserrat" pitchFamily="2" charset="0"/>
              <a:cs typeface="Arial" panose="020B0604020202020204" pitchFamily="34" charset="0"/>
            </a:endParaRP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6560D970-4BB1-0DFC-20C4-F3D5D3864F66}"/>
              </a:ext>
            </a:extLst>
          </p:cNvPr>
          <p:cNvSpPr txBox="1">
            <a:spLocks/>
          </p:cNvSpPr>
          <p:nvPr/>
        </p:nvSpPr>
        <p:spPr>
          <a:xfrm>
            <a:off x="-134188" y="5174035"/>
            <a:ext cx="1490093" cy="3698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230188" indent="-2301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0375" indent="-2301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8975" indent="-23177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70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 dirty="0">
                <a:latin typeface="Montserrat" pitchFamily="2" charset="0"/>
              </a:rPr>
              <a:t>Outcomes</a:t>
            </a:r>
            <a:endParaRPr lang="en-US" sz="1467" b="1" dirty="0">
              <a:latin typeface="Montserrat" pitchFamily="2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6D4C3A6-EEA4-805C-FD62-C53507CE9AF8}"/>
              </a:ext>
            </a:extLst>
          </p:cNvPr>
          <p:cNvCxnSpPr>
            <a:cxnSpLocks/>
          </p:cNvCxnSpPr>
          <p:nvPr/>
        </p:nvCxnSpPr>
        <p:spPr>
          <a:xfrm>
            <a:off x="1146245" y="4709147"/>
            <a:ext cx="0" cy="1257515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E8CDC02-7371-7062-52EB-82382F2EF0D9}"/>
              </a:ext>
            </a:extLst>
          </p:cNvPr>
          <p:cNvSpPr txBox="1"/>
          <p:nvPr/>
        </p:nvSpPr>
        <p:spPr>
          <a:xfrm>
            <a:off x="1220812" y="4582939"/>
            <a:ext cx="309414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94" lvl="1" indent="-228594"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Manufacturer and Operating (M&amp;O) WBS</a:t>
            </a:r>
          </a:p>
          <a:p>
            <a:pPr marL="228594" lvl="1" indent="-228594">
              <a:buFont typeface="Wingdings" panose="05000000000000000000" pitchFamily="2" charset="2"/>
              <a:buChar char="§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lvl="1" indent="-228594"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Time-phased costs by WBS</a:t>
            </a:r>
          </a:p>
          <a:p>
            <a:pPr marL="228594" lvl="1" indent="-228594">
              <a:buFont typeface="Wingdings" panose="05000000000000000000" pitchFamily="2" charset="2"/>
              <a:buChar char="§"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lvl="1" indent="-228594"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Project Documents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697B666-172C-9291-8E14-63E329E5BB16}"/>
              </a:ext>
            </a:extLst>
          </p:cNvPr>
          <p:cNvGrpSpPr/>
          <p:nvPr/>
        </p:nvGrpSpPr>
        <p:grpSpPr>
          <a:xfrm>
            <a:off x="4264396" y="2376490"/>
            <a:ext cx="4700963" cy="4453218"/>
            <a:chOff x="4264396" y="2376490"/>
            <a:chExt cx="4700963" cy="445321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04B56F0-84D8-7864-E4F2-C2AAB11DD03F}"/>
                </a:ext>
              </a:extLst>
            </p:cNvPr>
            <p:cNvGrpSpPr/>
            <p:nvPr/>
          </p:nvGrpSpPr>
          <p:grpSpPr>
            <a:xfrm>
              <a:off x="4264396" y="2376490"/>
              <a:ext cx="4700963" cy="3805032"/>
              <a:chOff x="3043743" y="1788612"/>
              <a:chExt cx="3525722" cy="2853774"/>
            </a:xfrm>
          </p:grpSpPr>
          <p:sp>
            <p:nvSpPr>
              <p:cNvPr id="40" name="Text Placeholder 2">
                <a:extLst>
                  <a:ext uri="{FF2B5EF4-FFF2-40B4-BE49-F238E27FC236}">
                    <a16:creationId xmlns:a16="http://schemas.microsoft.com/office/drawing/2014/main" id="{3415BBB2-D548-62A6-E8B1-5BEB336AFDC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80465" y="2224979"/>
                <a:ext cx="2563078" cy="24906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>
                <a:lvl1pPr marL="230188" indent="-230188" algn="l" defTabSz="685800" rtl="0" eaLnBrk="1" latinLnBrk="0" hangingPunct="1">
                  <a:lnSpc>
                    <a:spcPct val="10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  <a:tabLst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60375" indent="-230188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−"/>
                  <a:tabLst/>
                  <a:defRPr sz="16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688975" indent="-231775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Wingdings" panose="05000000000000000000" pitchFamily="2" charset="2"/>
                  <a:buChar char="§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914400" indent="-227013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−"/>
                  <a:tabLst/>
                  <a:defRPr sz="1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b="1" dirty="0"/>
                  <a:t>Normalization</a:t>
                </a:r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4CF8C79F-4DAD-49C0-24EA-69CA61F646D7}"/>
                  </a:ext>
                </a:extLst>
              </p:cNvPr>
              <p:cNvGrpSpPr/>
              <p:nvPr/>
            </p:nvGrpSpPr>
            <p:grpSpPr>
              <a:xfrm>
                <a:off x="4172275" y="1788612"/>
                <a:ext cx="1117570" cy="311573"/>
                <a:chOff x="4013215" y="1339106"/>
                <a:chExt cx="1117570" cy="311573"/>
              </a:xfrm>
            </p:grpSpPr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BE9062B3-715C-7F23-FFE7-8764BE778223}"/>
                    </a:ext>
                  </a:extLst>
                </p:cNvPr>
                <p:cNvSpPr/>
                <p:nvPr/>
              </p:nvSpPr>
              <p:spPr>
                <a:xfrm>
                  <a:off x="4421594" y="1339106"/>
                  <a:ext cx="307777" cy="30777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>
                    <a:solidFill>
                      <a:schemeClr val="tx1"/>
                    </a:solidFill>
                    <a:latin typeface="Montserrat" pitchFamily="2" charset="0"/>
                  </a:endParaRPr>
                </a:p>
              </p:txBody>
            </p:sp>
            <p:sp>
              <p:nvSpPr>
                <p:cNvPr id="45" name="Text Placeholder 2">
                  <a:extLst>
                    <a:ext uri="{FF2B5EF4-FFF2-40B4-BE49-F238E27FC236}">
                      <a16:creationId xmlns:a16="http://schemas.microsoft.com/office/drawing/2014/main" id="{58B1CD60-5F27-34AC-F413-436A42178DC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013215" y="1373280"/>
                  <a:ext cx="1117570" cy="277399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>
                  <a:lvl1pPr marL="230188" indent="-230188" algn="l" defTabSz="685800" rtl="0" eaLnBrk="1" latinLnBrk="0" hangingPunct="1">
                    <a:lnSpc>
                      <a:spcPct val="100000"/>
                    </a:lnSpc>
                    <a:spcBef>
                      <a:spcPts val="600"/>
                    </a:spcBef>
                    <a:buFont typeface="Arial" panose="020B0604020202020204" pitchFamily="34" charset="0"/>
                    <a:buChar char="•"/>
                    <a:tabLst/>
                    <a:defRPr sz="18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1pPr>
                  <a:lvl2pPr marL="460375" indent="-230188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−"/>
                    <a:tabLst/>
                    <a:defRPr sz="16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2pPr>
                  <a:lvl3pPr marL="688975" indent="-231775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Wingdings" panose="05000000000000000000" pitchFamily="2" charset="2"/>
                    <a:buChar char="§"/>
                    <a:defRPr sz="1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3pPr>
                  <a:lvl4pPr marL="914400" indent="-227013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−"/>
                    <a:tabLst/>
                    <a:defRPr sz="1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4pPr>
                  <a:lvl5pPr marL="15430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5pPr>
                  <a:lvl6pPr marL="18859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2288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5717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9146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None/>
                  </a:pPr>
                  <a:r>
                    <a:rPr lang="en-US" sz="1867" b="1" dirty="0">
                      <a:solidFill>
                        <a:schemeClr val="bg1"/>
                      </a:solidFill>
                      <a:latin typeface="Montserrat" pitchFamily="2" charset="0"/>
                    </a:rPr>
                    <a:t>2</a:t>
                  </a:r>
                </a:p>
              </p:txBody>
            </p:sp>
          </p:grpSp>
          <p:sp>
            <p:nvSpPr>
              <p:cNvPr id="54" name="Text Placeholder 2">
                <a:extLst>
                  <a:ext uri="{FF2B5EF4-FFF2-40B4-BE49-F238E27FC236}">
                    <a16:creationId xmlns:a16="http://schemas.microsoft.com/office/drawing/2014/main" id="{C2A0BD09-842A-FCEB-183D-8728A2BEB43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57447" y="2548162"/>
                <a:ext cx="2941748" cy="63398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>
                <a:lvl1pPr marL="230188" indent="-230188" algn="l" defTabSz="685800" rtl="0" eaLnBrk="1" latinLnBrk="0" hangingPunct="1">
                  <a:lnSpc>
                    <a:spcPct val="10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  <a:tabLst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60375" indent="-230188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−"/>
                  <a:tabLst/>
                  <a:defRPr sz="16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688975" indent="-231775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Wingdings" panose="05000000000000000000" pitchFamily="2" charset="2"/>
                  <a:buChar char="§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914400" indent="-227013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−"/>
                  <a:tabLst/>
                  <a:defRPr sz="1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dirty="0"/>
                  <a:t>Standardized M&amp;O WBS &amp; escalated project costs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C64C1E4-92BB-227C-0977-318352CE9CFE}"/>
                  </a:ext>
                </a:extLst>
              </p:cNvPr>
              <p:cNvSpPr/>
              <p:nvPr/>
            </p:nvSpPr>
            <p:spPr>
              <a:xfrm>
                <a:off x="3043743" y="3397466"/>
                <a:ext cx="3525722" cy="1244920"/>
              </a:xfrm>
              <a:prstGeom prst="rect">
                <a:avLst/>
              </a:prstGeom>
              <a:solidFill>
                <a:srgbClr val="0A197E">
                  <a:alpha val="1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/>
                  </a:solidFill>
                  <a:latin typeface="Montserrat" pitchFamily="2" charset="0"/>
                </a:endParaRPr>
              </a:p>
            </p:txBody>
          </p:sp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67482138-12F0-6191-4C6D-B232773554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3745" y="1788612"/>
                <a:ext cx="0" cy="2692629"/>
              </a:xfrm>
              <a:prstGeom prst="line">
                <a:avLst/>
              </a:prstGeom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132F99B-A28E-8E10-4515-DB336234E0BD}"/>
                </a:ext>
              </a:extLst>
            </p:cNvPr>
            <p:cNvSpPr txBox="1"/>
            <p:nvPr/>
          </p:nvSpPr>
          <p:spPr>
            <a:xfrm>
              <a:off x="4314965" y="4582939"/>
              <a:ext cx="4599829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594" lvl="1" indent="-228594">
                <a:buFont typeface="Wingdings" panose="05000000000000000000" pitchFamily="2" charset="2"/>
                <a:buChar char="§"/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Leveraged Machine Learning model to standardize at scale</a:t>
              </a:r>
            </a:p>
            <a:p>
              <a:pPr marL="228594" lvl="1" indent="-228594">
                <a:buFont typeface="Wingdings" panose="05000000000000000000" pitchFamily="2" charset="2"/>
                <a:buChar char="§"/>
              </a:pP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594" lvl="1" indent="-228594">
                <a:buFont typeface="Wingdings" panose="05000000000000000000" pitchFamily="2" charset="2"/>
                <a:buChar char="§"/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Used Python script to escalate costs</a:t>
              </a:r>
            </a:p>
            <a:p>
              <a:pPr marL="228594" lvl="1" indent="-228594">
                <a:buFont typeface="Wingdings" panose="05000000000000000000" pitchFamily="2" charset="2"/>
                <a:buChar char="§"/>
              </a:pP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28594" lvl="1" indent="-228594">
                <a:buFont typeface="Wingdings" panose="05000000000000000000" pitchFamily="2" charset="2"/>
                <a:buChar char="§"/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Set thresholds to ensure projects were capturing 95% of cost growth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717B13A-91B3-3815-C935-2AB797854A7B}"/>
              </a:ext>
            </a:extLst>
          </p:cNvPr>
          <p:cNvGrpSpPr/>
          <p:nvPr/>
        </p:nvGrpSpPr>
        <p:grpSpPr>
          <a:xfrm>
            <a:off x="8965360" y="2352783"/>
            <a:ext cx="3258374" cy="3829327"/>
            <a:chOff x="8965360" y="2352783"/>
            <a:chExt cx="3258374" cy="382932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B63B11E-AF60-C3F1-7D81-13CF232E41B0}"/>
                </a:ext>
              </a:extLst>
            </p:cNvPr>
            <p:cNvGrpSpPr/>
            <p:nvPr/>
          </p:nvGrpSpPr>
          <p:grpSpPr>
            <a:xfrm>
              <a:off x="8965360" y="2352783"/>
              <a:ext cx="3124631" cy="3829327"/>
              <a:chOff x="6569464" y="1770831"/>
              <a:chExt cx="2343473" cy="2871995"/>
            </a:xfrm>
          </p:grpSpPr>
          <p:sp>
            <p:nvSpPr>
              <p:cNvPr id="41" name="Text Placeholder 2">
                <a:extLst>
                  <a:ext uri="{FF2B5EF4-FFF2-40B4-BE49-F238E27FC236}">
                    <a16:creationId xmlns:a16="http://schemas.microsoft.com/office/drawing/2014/main" id="{6B6A4661-12B1-7B82-3AB0-6219E96F368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85040" y="2252063"/>
                <a:ext cx="1976676" cy="268949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>
                <a:lvl1pPr marL="230188" indent="-230188" algn="l" defTabSz="685800" rtl="0" eaLnBrk="1" latinLnBrk="0" hangingPunct="1">
                  <a:lnSpc>
                    <a:spcPct val="10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  <a:tabLst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60375" indent="-230188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−"/>
                  <a:tabLst/>
                  <a:defRPr sz="16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688975" indent="-231775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Wingdings" panose="05000000000000000000" pitchFamily="2" charset="2"/>
                  <a:buChar char="§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914400" indent="-227013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−"/>
                  <a:tabLst/>
                  <a:defRPr sz="1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b="1" dirty="0"/>
                  <a:t>V&amp;V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D89CDA3-A06D-C469-B385-6C6BC89931AE}"/>
                  </a:ext>
                </a:extLst>
              </p:cNvPr>
              <p:cNvSpPr/>
              <p:nvPr/>
            </p:nvSpPr>
            <p:spPr>
              <a:xfrm>
                <a:off x="6569464" y="3397906"/>
                <a:ext cx="2338612" cy="1244920"/>
              </a:xfrm>
              <a:prstGeom prst="rect">
                <a:avLst/>
              </a:prstGeom>
              <a:solidFill>
                <a:srgbClr val="0A197E">
                  <a:alpha val="1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>
                  <a:solidFill>
                    <a:schemeClr val="tx1"/>
                  </a:solidFill>
                  <a:latin typeface="Montserrat" pitchFamily="2" charset="0"/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FF53A35E-C99F-F94D-4F29-4F34924A45BE}"/>
                  </a:ext>
                </a:extLst>
              </p:cNvPr>
              <p:cNvGrpSpPr/>
              <p:nvPr/>
            </p:nvGrpSpPr>
            <p:grpSpPr>
              <a:xfrm>
                <a:off x="7265827" y="1770831"/>
                <a:ext cx="1117570" cy="318283"/>
                <a:chOff x="4020359" y="1339106"/>
                <a:chExt cx="1117570" cy="318283"/>
              </a:xfrm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3FEFE126-58EF-9C04-2712-46D80AEB3128}"/>
                    </a:ext>
                  </a:extLst>
                </p:cNvPr>
                <p:cNvSpPr/>
                <p:nvPr/>
              </p:nvSpPr>
              <p:spPr>
                <a:xfrm>
                  <a:off x="4421594" y="1339106"/>
                  <a:ext cx="307777" cy="307777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tx1"/>
                    </a:solidFill>
                    <a:latin typeface="Montserrat" pitchFamily="2" charset="0"/>
                  </a:endParaRPr>
                </a:p>
              </p:txBody>
            </p:sp>
            <p:sp>
              <p:nvSpPr>
                <p:cNvPr id="50" name="Text Placeholder 2">
                  <a:extLst>
                    <a:ext uri="{FF2B5EF4-FFF2-40B4-BE49-F238E27FC236}">
                      <a16:creationId xmlns:a16="http://schemas.microsoft.com/office/drawing/2014/main" id="{0B2F4FCC-B2BB-6D8E-D322-8DE993489EC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020359" y="1379990"/>
                  <a:ext cx="1117570" cy="277399"/>
                </a:xfrm>
                <a:prstGeom prst="rect">
                  <a:avLst/>
                </a:prstGeom>
              </p:spPr>
              <p:txBody>
                <a:bodyPr vert="horz" wrap="square" lIns="0" tIns="0" rIns="0" bIns="0" rtlCol="0">
                  <a:noAutofit/>
                </a:bodyPr>
                <a:lstStyle>
                  <a:lvl1pPr marL="230188" indent="-230188" algn="l" defTabSz="685800" rtl="0" eaLnBrk="1" latinLnBrk="0" hangingPunct="1">
                    <a:lnSpc>
                      <a:spcPct val="100000"/>
                    </a:lnSpc>
                    <a:spcBef>
                      <a:spcPts val="600"/>
                    </a:spcBef>
                    <a:buFont typeface="Arial" panose="020B0604020202020204" pitchFamily="34" charset="0"/>
                    <a:buChar char="•"/>
                    <a:tabLst/>
                    <a:defRPr sz="18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1pPr>
                  <a:lvl2pPr marL="460375" indent="-230188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−"/>
                    <a:tabLst/>
                    <a:defRPr sz="16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2pPr>
                  <a:lvl3pPr marL="688975" indent="-231775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Wingdings" panose="05000000000000000000" pitchFamily="2" charset="2"/>
                    <a:buChar char="§"/>
                    <a:defRPr sz="1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3pPr>
                  <a:lvl4pPr marL="914400" indent="-227013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−"/>
                    <a:tabLst/>
                    <a:defRPr sz="12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4pPr>
                  <a:lvl5pPr marL="15430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400"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lvl5pPr>
                  <a:lvl6pPr marL="18859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2288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5717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9146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buNone/>
                  </a:pPr>
                  <a:r>
                    <a:rPr lang="en-US" sz="1867" b="1" dirty="0">
                      <a:solidFill>
                        <a:schemeClr val="bg1"/>
                      </a:solidFill>
                      <a:latin typeface="Montserrat" pitchFamily="2" charset="0"/>
                    </a:rPr>
                    <a:t>3</a:t>
                  </a:r>
                </a:p>
              </p:txBody>
            </p:sp>
          </p:grpSp>
          <p:sp>
            <p:nvSpPr>
              <p:cNvPr id="55" name="Text Placeholder 2">
                <a:extLst>
                  <a:ext uri="{FF2B5EF4-FFF2-40B4-BE49-F238E27FC236}">
                    <a16:creationId xmlns:a16="http://schemas.microsoft.com/office/drawing/2014/main" id="{5B434141-B67C-4F6C-46F2-D2E9E6B6341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28963" y="2484211"/>
                <a:ext cx="2183974" cy="633981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>
                <a:lvl1pPr marL="230188" indent="-230188" algn="l" defTabSz="685800" rtl="0" eaLnBrk="1" latinLnBrk="0" hangingPunct="1">
                  <a:lnSpc>
                    <a:spcPct val="10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  <a:tabLst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60375" indent="-230188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−"/>
                  <a:tabLst/>
                  <a:defRPr sz="16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688975" indent="-231775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Wingdings" panose="05000000000000000000" pitchFamily="2" charset="2"/>
                  <a:buChar char="§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914400" indent="-227013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−"/>
                  <a:tabLst/>
                  <a:defRPr sz="1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dirty="0"/>
                  <a:t>Performed a Qualitative and Quantitative Validation and Verification </a:t>
                </a:r>
              </a:p>
            </p:txBody>
          </p:sp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F30C0FB9-3298-F966-0E82-4D19F2C3CE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69468" y="1788612"/>
                <a:ext cx="0" cy="2728980"/>
              </a:xfrm>
              <a:prstGeom prst="line">
                <a:avLst/>
              </a:prstGeom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CA8F5F5-2DB2-A93A-1349-ABD7E6D227F0}"/>
                </a:ext>
              </a:extLst>
            </p:cNvPr>
            <p:cNvSpPr txBox="1"/>
            <p:nvPr/>
          </p:nvSpPr>
          <p:spPr>
            <a:xfrm>
              <a:off x="8965399" y="4551614"/>
              <a:ext cx="3258335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594" lvl="1" indent="-228594">
                <a:buFont typeface="Wingdings" panose="05000000000000000000" pitchFamily="2" charset="2"/>
                <a:buChar char="§"/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Trustworthy dataset - ensure no AI hallucinations</a:t>
              </a:r>
            </a:p>
            <a:p>
              <a:pPr marL="228594" lvl="1" indent="-228594">
                <a:buFont typeface="Wingdings" panose="05000000000000000000" pitchFamily="2" charset="2"/>
                <a:buChar char="§"/>
              </a:pP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548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371F97-18FC-E498-BA0C-CEBBF04F41EE}"/>
              </a:ext>
            </a:extLst>
          </p:cNvPr>
          <p:cNvSpPr/>
          <p:nvPr/>
        </p:nvSpPr>
        <p:spPr>
          <a:xfrm>
            <a:off x="0" y="685656"/>
            <a:ext cx="12192000" cy="7797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Montserrat" pitchFamily="2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53C3D3-8BD6-2F6E-1C81-BFCE8798FC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>
                <a:solidFill>
                  <a:srgbClr val="021E42"/>
                </a:solidFill>
              </a:rPr>
              <a:t>WBS Variations Across Projects Are Inconsistent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65E8D75-26AB-3F54-627B-9D200F7CAE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084993"/>
              </p:ext>
            </p:extLst>
          </p:nvPr>
        </p:nvGraphicFramePr>
        <p:xfrm>
          <a:off x="609602" y="1665559"/>
          <a:ext cx="3138072" cy="1284214"/>
        </p:xfrm>
        <a:graphic>
          <a:graphicData uri="http://schemas.openxmlformats.org/drawingml/2006/table">
            <a:tbl>
              <a:tblPr bandRow="1">
                <a:tableStyleId>{C083E6E3-FA7D-4D7B-A595-EF9225AFEA82}</a:tableStyleId>
              </a:tblPr>
              <a:tblGrid>
                <a:gridCol w="2133889">
                  <a:extLst>
                    <a:ext uri="{9D8B030D-6E8A-4147-A177-3AD203B41FA5}">
                      <a16:colId xmlns:a16="http://schemas.microsoft.com/office/drawing/2014/main" val="2872434591"/>
                    </a:ext>
                  </a:extLst>
                </a:gridCol>
                <a:gridCol w="1004183">
                  <a:extLst>
                    <a:ext uri="{9D8B030D-6E8A-4147-A177-3AD203B41FA5}">
                      <a16:colId xmlns:a16="http://schemas.microsoft.com/office/drawing/2014/main" val="1143578150"/>
                    </a:ext>
                  </a:extLst>
                </a:gridCol>
              </a:tblGrid>
              <a:tr h="461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One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2981741"/>
                  </a:ext>
                </a:extLst>
              </a:tr>
              <a:tr h="41160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management</a:t>
                      </a:r>
                      <a:endParaRPr lang="en-US" sz="15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5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67429334"/>
                  </a:ext>
                </a:extLst>
              </a:tr>
              <a:tr h="41160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1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Office</a:t>
                      </a:r>
                      <a:endParaRPr lang="en-US" sz="1500" b="1" i="1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3417053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46998A7-739A-8F55-A4EA-BECDD710C9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537428"/>
              </p:ext>
            </p:extLst>
          </p:nvPr>
        </p:nvGraphicFramePr>
        <p:xfrm>
          <a:off x="609603" y="4590795"/>
          <a:ext cx="3138073" cy="1313357"/>
        </p:xfrm>
        <a:graphic>
          <a:graphicData uri="http://schemas.openxmlformats.org/drawingml/2006/table">
            <a:tbl>
              <a:tblPr bandRow="1">
                <a:tableStyleId>{C083E6E3-FA7D-4D7B-A595-EF9225AFEA82}</a:tableStyleId>
              </a:tblPr>
              <a:tblGrid>
                <a:gridCol w="2352417">
                  <a:extLst>
                    <a:ext uri="{9D8B030D-6E8A-4147-A177-3AD203B41FA5}">
                      <a16:colId xmlns:a16="http://schemas.microsoft.com/office/drawing/2014/main" val="1714187796"/>
                    </a:ext>
                  </a:extLst>
                </a:gridCol>
                <a:gridCol w="785656">
                  <a:extLst>
                    <a:ext uri="{9D8B030D-6E8A-4147-A177-3AD203B41FA5}">
                      <a16:colId xmlns:a16="http://schemas.microsoft.com/office/drawing/2014/main" val="129703860"/>
                    </a:ext>
                  </a:extLst>
                </a:gridCol>
              </a:tblGrid>
              <a:tr h="428360"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buNone/>
                      </a:pPr>
                      <a:r>
                        <a:rPr lang="en-US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Three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buNone/>
                      </a:pPr>
                      <a:r>
                        <a:rPr lang="en-US" sz="1600" b="1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Level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08737116"/>
                  </a:ext>
                </a:extLst>
              </a:tr>
              <a:tr h="3824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management</a:t>
                      </a:r>
                      <a:endParaRPr lang="en-US" sz="15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5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27422699"/>
                  </a:ext>
                </a:extLst>
              </a:tr>
              <a:tr h="5025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03.01.14 project management</a:t>
                      </a:r>
                      <a:endParaRPr lang="en-US" sz="15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41336978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8E7366E-97C3-366B-C2E1-55F5DBE709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827584"/>
              </p:ext>
            </p:extLst>
          </p:nvPr>
        </p:nvGraphicFramePr>
        <p:xfrm>
          <a:off x="609603" y="3096126"/>
          <a:ext cx="3123628" cy="1348315"/>
        </p:xfrm>
        <a:graphic>
          <a:graphicData uri="http://schemas.openxmlformats.org/drawingml/2006/table">
            <a:tbl>
              <a:tblPr bandRow="1">
                <a:tableStyleId>{C083E6E3-FA7D-4D7B-A595-EF9225AFEA82}</a:tableStyleId>
              </a:tblPr>
              <a:tblGrid>
                <a:gridCol w="2401223">
                  <a:extLst>
                    <a:ext uri="{9D8B030D-6E8A-4147-A177-3AD203B41FA5}">
                      <a16:colId xmlns:a16="http://schemas.microsoft.com/office/drawing/2014/main" val="3770254297"/>
                    </a:ext>
                  </a:extLst>
                </a:gridCol>
                <a:gridCol w="722405">
                  <a:extLst>
                    <a:ext uri="{9D8B030D-6E8A-4147-A177-3AD203B41FA5}">
                      <a16:colId xmlns:a16="http://schemas.microsoft.com/office/drawing/2014/main" val="277834874"/>
                    </a:ext>
                  </a:extLst>
                </a:gridCol>
              </a:tblGrid>
              <a:tr h="389204"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buNone/>
                      </a:pPr>
                      <a:r>
                        <a:rPr lang="en-US" sz="16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Project Two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685800" rtl="0" eaLnBrk="1" fontAlgn="b" latinLnBrk="0" hangingPunct="1">
                        <a:buNone/>
                      </a:pPr>
                      <a:r>
                        <a:rPr lang="en-US" sz="1600" b="1" u="none" strike="noStrike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Level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56777613"/>
                  </a:ext>
                </a:extLst>
              </a:tr>
              <a:tr h="3475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integration</a:t>
                      </a:r>
                      <a:endParaRPr lang="en-US" sz="15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5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52387340"/>
                  </a:ext>
                </a:extLst>
              </a:tr>
              <a:tr h="61160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construction project management</a:t>
                      </a:r>
                      <a:endParaRPr lang="en-US" sz="15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5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09460393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9EA4F6E-B471-0210-F8C9-7DB1B97B51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550755"/>
              </p:ext>
            </p:extLst>
          </p:nvPr>
        </p:nvGraphicFramePr>
        <p:xfrm>
          <a:off x="5583880" y="1465357"/>
          <a:ext cx="3518628" cy="4609781"/>
        </p:xfrm>
        <a:graphic>
          <a:graphicData uri="http://schemas.openxmlformats.org/drawingml/2006/table">
            <a:tbl>
              <a:tblPr/>
              <a:tblGrid>
                <a:gridCol w="2713667">
                  <a:extLst>
                    <a:ext uri="{9D8B030D-6E8A-4147-A177-3AD203B41FA5}">
                      <a16:colId xmlns:a16="http://schemas.microsoft.com/office/drawing/2014/main" val="2508082696"/>
                    </a:ext>
                  </a:extLst>
                </a:gridCol>
                <a:gridCol w="804961">
                  <a:extLst>
                    <a:ext uri="{9D8B030D-6E8A-4147-A177-3AD203B41FA5}">
                      <a16:colId xmlns:a16="http://schemas.microsoft.com/office/drawing/2014/main" val="676455295"/>
                    </a:ext>
                  </a:extLst>
                </a:gridCol>
              </a:tblGrid>
              <a:tr h="20696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725320"/>
                  </a:ext>
                </a:extLst>
              </a:tr>
              <a:tr h="23192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3501320"/>
                  </a:ext>
                </a:extLst>
              </a:tr>
              <a:tr h="31628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PROJECT COST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035563"/>
                  </a:ext>
                </a:extLst>
              </a:tr>
              <a:tr h="20696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Estimated Cost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634955"/>
                  </a:ext>
                </a:extLst>
              </a:tr>
              <a:tr h="31628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Management and Support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7422099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Design and Non-Recurring Engineering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3470322"/>
                  </a:ext>
                </a:extLst>
              </a:tr>
              <a:tr h="20696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Site Work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568566"/>
                  </a:ext>
                </a:extLst>
              </a:tr>
              <a:tr h="20696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Vertical Construction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9647120"/>
                  </a:ext>
                </a:extLst>
              </a:tr>
              <a:tr h="31628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Standard Equipment &amp; Utilities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332536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Process Equipment &amp; Instrumentation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550026"/>
                  </a:ext>
                </a:extLst>
              </a:tr>
              <a:tr h="4139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Transition and Turnover to Operations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45401"/>
                  </a:ext>
                </a:extLst>
              </a:tr>
              <a:tr h="20696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Project Costs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160166"/>
                  </a:ext>
                </a:extLst>
              </a:tr>
              <a:tr h="20696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Pre-CD-1 Costs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3881997"/>
                  </a:ext>
                </a:extLst>
              </a:tr>
              <a:tr h="20696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Post-CD-1 Costs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5697128"/>
                  </a:ext>
                </a:extLst>
              </a:tr>
              <a:tr h="20696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Direct Costs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6753095"/>
                  </a:ext>
                </a:extLst>
              </a:tr>
              <a:tr h="20696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Contractor Fee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369978"/>
                  </a:ext>
                </a:extLst>
              </a:tr>
            </a:tbl>
          </a:graphicData>
        </a:graphic>
      </p:graphicFrame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E96AA9D-4B30-FA09-A69F-E2EB55704B7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277351" y="1665559"/>
            <a:ext cx="2613295" cy="4260851"/>
          </a:xfrm>
        </p:spPr>
        <p:txBody>
          <a:bodyPr/>
          <a:lstStyle/>
          <a:p>
            <a:pPr marL="0" indent="0">
              <a:buNone/>
            </a:pPr>
            <a:r>
              <a:rPr lang="en-US" sz="1867" b="1"/>
              <a:t>Capital Acquisition Estimating Framework 2.0</a:t>
            </a:r>
          </a:p>
          <a:p>
            <a:pPr marL="0" indent="0">
              <a:buNone/>
            </a:pPr>
            <a:endParaRPr lang="en-US" sz="1867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/>
              <a:t>Uses UNIFORMATII &amp; </a:t>
            </a:r>
            <a:r>
              <a:rPr lang="en-US" sz="1600" err="1"/>
              <a:t>Masterformat</a:t>
            </a:r>
            <a:endParaRPr lang="en-US" sz="160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600"/>
              <a:t>Developed by CEAG (Cost Estimating Analysis Group)</a:t>
            </a:r>
          </a:p>
          <a:p>
            <a:pPr lvl="2"/>
            <a:r>
              <a:rPr lang="en-US" sz="1467"/>
              <a:t>Cross-functional group encompassing LPSs &amp; HQ</a:t>
            </a:r>
          </a:p>
          <a:p>
            <a:pPr marL="306908" lvl="1" indent="0">
              <a:buNone/>
            </a:pPr>
            <a:endParaRPr lang="en-US" sz="1600"/>
          </a:p>
          <a:p>
            <a:pPr marL="306908" lvl="1" indent="0" algn="ctr">
              <a:buNone/>
            </a:pPr>
            <a:r>
              <a:rPr lang="en-US" sz="1600"/>
              <a:t>Allows a way for M&amp;Os to bucket their costs in a standardized format</a:t>
            </a:r>
          </a:p>
          <a:p>
            <a:endParaRPr lang="en-US" sz="1867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CC308E4-6FC2-033D-42D2-49148150ED5D}"/>
              </a:ext>
            </a:extLst>
          </p:cNvPr>
          <p:cNvGrpSpPr/>
          <p:nvPr/>
        </p:nvGrpSpPr>
        <p:grpSpPr>
          <a:xfrm>
            <a:off x="3733230" y="2307666"/>
            <a:ext cx="5383718" cy="2939808"/>
            <a:chOff x="2799923" y="1730749"/>
            <a:chExt cx="4037789" cy="2204856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1D1EE9AC-51BD-88C4-3C99-56EFA8AA08F5}"/>
                </a:ext>
              </a:extLst>
            </p:cNvPr>
            <p:cNvCxnSpPr>
              <a:cxnSpLocks/>
              <a:stCxn id="8" idx="3"/>
              <a:endCxn id="16" idx="1"/>
            </p:cNvCxnSpPr>
            <p:nvPr/>
          </p:nvCxnSpPr>
          <p:spPr>
            <a:xfrm>
              <a:off x="2810756" y="1730749"/>
              <a:ext cx="1387985" cy="243214"/>
            </a:xfrm>
            <a:prstGeom prst="straightConnector1">
              <a:avLst/>
            </a:prstGeom>
            <a:ln>
              <a:solidFill>
                <a:srgbClr val="000F7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07ED9F56-857E-213E-44D8-971766E7753E}"/>
                </a:ext>
              </a:extLst>
            </p:cNvPr>
            <p:cNvCxnSpPr>
              <a:cxnSpLocks/>
              <a:stCxn id="12" idx="3"/>
            </p:cNvCxnSpPr>
            <p:nvPr/>
          </p:nvCxnSpPr>
          <p:spPr>
            <a:xfrm flipV="1">
              <a:off x="2799923" y="2050848"/>
              <a:ext cx="1366324" cy="776865"/>
            </a:xfrm>
            <a:prstGeom prst="straightConnector1">
              <a:avLst/>
            </a:prstGeom>
            <a:ln>
              <a:solidFill>
                <a:srgbClr val="000F7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6079CF2-0D30-5D04-3A25-D0A0B4F5AC41}"/>
                </a:ext>
              </a:extLst>
            </p:cNvPr>
            <p:cNvCxnSpPr>
              <a:cxnSpLocks/>
              <a:stCxn id="11" idx="3"/>
              <a:endCxn id="16" idx="1"/>
            </p:cNvCxnSpPr>
            <p:nvPr/>
          </p:nvCxnSpPr>
          <p:spPr>
            <a:xfrm flipV="1">
              <a:off x="2810758" y="1973963"/>
              <a:ext cx="1387983" cy="1961642"/>
            </a:xfrm>
            <a:prstGeom prst="straightConnector1">
              <a:avLst/>
            </a:prstGeom>
            <a:ln>
              <a:solidFill>
                <a:srgbClr val="000F7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1E6BF6C-96BA-05CD-207F-D8F13637315A}"/>
                </a:ext>
              </a:extLst>
            </p:cNvPr>
            <p:cNvSpPr/>
            <p:nvPr/>
          </p:nvSpPr>
          <p:spPr>
            <a:xfrm>
              <a:off x="4198741" y="1869509"/>
              <a:ext cx="2638971" cy="20890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92415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1BE38-3A7F-31CE-175F-7EC58BDCB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3641300-094B-8C3F-D8CD-55AB46C27E9F}"/>
              </a:ext>
            </a:extLst>
          </p:cNvPr>
          <p:cNvSpPr/>
          <p:nvPr/>
        </p:nvSpPr>
        <p:spPr>
          <a:xfrm>
            <a:off x="0" y="685656"/>
            <a:ext cx="12192000" cy="7797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9E3190-FBC5-1543-B570-2BD7EABA9F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4173" y="816318"/>
            <a:ext cx="10972800" cy="562823"/>
          </a:xfrm>
        </p:spPr>
        <p:txBody>
          <a:bodyPr/>
          <a:lstStyle/>
          <a:p>
            <a:r>
              <a:rPr lang="en-US">
                <a:solidFill>
                  <a:srgbClr val="021E42"/>
                </a:solidFill>
              </a:rPr>
              <a:t>AI/ML Solution</a:t>
            </a:r>
          </a:p>
        </p:txBody>
      </p:sp>
      <p:sp>
        <p:nvSpPr>
          <p:cNvPr id="55" name="Freeform 55">
            <a:extLst>
              <a:ext uri="{FF2B5EF4-FFF2-40B4-BE49-F238E27FC236}">
                <a16:creationId xmlns:a16="http://schemas.microsoft.com/office/drawing/2014/main" id="{80A5ADB4-72EE-2685-FB9D-A09669BC9C1A}"/>
              </a:ext>
            </a:extLst>
          </p:cNvPr>
          <p:cNvSpPr>
            <a:spLocks noEditPoints="1"/>
          </p:cNvSpPr>
          <p:nvPr/>
        </p:nvSpPr>
        <p:spPr bwMode="auto">
          <a:xfrm>
            <a:off x="8355451" y="3106610"/>
            <a:ext cx="459317" cy="315384"/>
          </a:xfrm>
          <a:custGeom>
            <a:avLst/>
            <a:gdLst>
              <a:gd name="T0" fmla="*/ 91 w 92"/>
              <a:gd name="T1" fmla="*/ 43 h 63"/>
              <a:gd name="T2" fmla="*/ 91 w 92"/>
              <a:gd name="T3" fmla="*/ 42 h 63"/>
              <a:gd name="T4" fmla="*/ 73 w 92"/>
              <a:gd name="T5" fmla="*/ 9 h 63"/>
              <a:gd name="T6" fmla="*/ 62 w 92"/>
              <a:gd name="T7" fmla="*/ 0 h 63"/>
              <a:gd name="T8" fmla="*/ 62 w 92"/>
              <a:gd name="T9" fmla="*/ 0 h 63"/>
              <a:gd name="T10" fmla="*/ 51 w 92"/>
              <a:gd name="T11" fmla="*/ 9 h 63"/>
              <a:gd name="T12" fmla="*/ 52 w 92"/>
              <a:gd name="T13" fmla="*/ 11 h 63"/>
              <a:gd name="T14" fmla="*/ 55 w 92"/>
              <a:gd name="T15" fmla="*/ 10 h 63"/>
              <a:gd name="T16" fmla="*/ 62 w 92"/>
              <a:gd name="T17" fmla="*/ 4 h 63"/>
              <a:gd name="T18" fmla="*/ 62 w 92"/>
              <a:gd name="T19" fmla="*/ 4 h 63"/>
              <a:gd name="T20" fmla="*/ 69 w 92"/>
              <a:gd name="T21" fmla="*/ 10 h 63"/>
              <a:gd name="T22" fmla="*/ 82 w 92"/>
              <a:gd name="T23" fmla="*/ 34 h 63"/>
              <a:gd name="T24" fmla="*/ 71 w 92"/>
              <a:gd name="T25" fmla="*/ 32 h 63"/>
              <a:gd name="T26" fmla="*/ 53 w 92"/>
              <a:gd name="T27" fmla="*/ 41 h 63"/>
              <a:gd name="T28" fmla="*/ 40 w 92"/>
              <a:gd name="T29" fmla="*/ 41 h 63"/>
              <a:gd name="T30" fmla="*/ 21 w 92"/>
              <a:gd name="T31" fmla="*/ 32 h 63"/>
              <a:gd name="T32" fmla="*/ 10 w 92"/>
              <a:gd name="T33" fmla="*/ 34 h 63"/>
              <a:gd name="T34" fmla="*/ 22 w 92"/>
              <a:gd name="T35" fmla="*/ 11 h 63"/>
              <a:gd name="T36" fmla="*/ 30 w 92"/>
              <a:gd name="T37" fmla="*/ 4 h 63"/>
              <a:gd name="T38" fmla="*/ 30 w 92"/>
              <a:gd name="T39" fmla="*/ 4 h 63"/>
              <a:gd name="T40" fmla="*/ 37 w 92"/>
              <a:gd name="T41" fmla="*/ 11 h 63"/>
              <a:gd name="T42" fmla="*/ 40 w 92"/>
              <a:gd name="T43" fmla="*/ 11 h 63"/>
              <a:gd name="T44" fmla="*/ 41 w 92"/>
              <a:gd name="T45" fmla="*/ 9 h 63"/>
              <a:gd name="T46" fmla="*/ 30 w 92"/>
              <a:gd name="T47" fmla="*/ 0 h 63"/>
              <a:gd name="T48" fmla="*/ 30 w 92"/>
              <a:gd name="T49" fmla="*/ 0 h 63"/>
              <a:gd name="T50" fmla="*/ 19 w 92"/>
              <a:gd name="T51" fmla="*/ 9 h 63"/>
              <a:gd name="T52" fmla="*/ 2 w 92"/>
              <a:gd name="T53" fmla="*/ 41 h 63"/>
              <a:gd name="T54" fmla="*/ 1 w 92"/>
              <a:gd name="T55" fmla="*/ 41 h 63"/>
              <a:gd name="T56" fmla="*/ 1 w 92"/>
              <a:gd name="T57" fmla="*/ 42 h 63"/>
              <a:gd name="T58" fmla="*/ 1 w 92"/>
              <a:gd name="T59" fmla="*/ 43 h 63"/>
              <a:gd name="T60" fmla="*/ 0 w 92"/>
              <a:gd name="T61" fmla="*/ 47 h 63"/>
              <a:gd name="T62" fmla="*/ 21 w 92"/>
              <a:gd name="T63" fmla="*/ 63 h 63"/>
              <a:gd name="T64" fmla="*/ 42 w 92"/>
              <a:gd name="T65" fmla="*/ 47 h 63"/>
              <a:gd name="T66" fmla="*/ 41 w 92"/>
              <a:gd name="T67" fmla="*/ 45 h 63"/>
              <a:gd name="T68" fmla="*/ 51 w 92"/>
              <a:gd name="T69" fmla="*/ 44 h 63"/>
              <a:gd name="T70" fmla="*/ 50 w 92"/>
              <a:gd name="T71" fmla="*/ 47 h 63"/>
              <a:gd name="T72" fmla="*/ 71 w 92"/>
              <a:gd name="T73" fmla="*/ 63 h 63"/>
              <a:gd name="T74" fmla="*/ 92 w 92"/>
              <a:gd name="T75" fmla="*/ 47 h 63"/>
              <a:gd name="T76" fmla="*/ 91 w 92"/>
              <a:gd name="T77" fmla="*/ 43 h 63"/>
              <a:gd name="T78" fmla="*/ 21 w 92"/>
              <a:gd name="T79" fmla="*/ 59 h 63"/>
              <a:gd name="T80" fmla="*/ 4 w 92"/>
              <a:gd name="T81" fmla="*/ 47 h 63"/>
              <a:gd name="T82" fmla="*/ 5 w 92"/>
              <a:gd name="T83" fmla="*/ 43 h 63"/>
              <a:gd name="T84" fmla="*/ 5 w 92"/>
              <a:gd name="T85" fmla="*/ 43 h 63"/>
              <a:gd name="T86" fmla="*/ 21 w 92"/>
              <a:gd name="T87" fmla="*/ 36 h 63"/>
              <a:gd name="T88" fmla="*/ 38 w 92"/>
              <a:gd name="T89" fmla="*/ 47 h 63"/>
              <a:gd name="T90" fmla="*/ 21 w 92"/>
              <a:gd name="T91" fmla="*/ 59 h 63"/>
              <a:gd name="T92" fmla="*/ 71 w 92"/>
              <a:gd name="T93" fmla="*/ 59 h 63"/>
              <a:gd name="T94" fmla="*/ 54 w 92"/>
              <a:gd name="T95" fmla="*/ 47 h 63"/>
              <a:gd name="T96" fmla="*/ 71 w 92"/>
              <a:gd name="T97" fmla="*/ 36 h 63"/>
              <a:gd name="T98" fmla="*/ 88 w 92"/>
              <a:gd name="T99" fmla="*/ 47 h 63"/>
              <a:gd name="T100" fmla="*/ 71 w 92"/>
              <a:gd name="T101" fmla="*/ 59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92" h="63">
                <a:moveTo>
                  <a:pt x="91" y="43"/>
                </a:moveTo>
                <a:cubicBezTo>
                  <a:pt x="91" y="42"/>
                  <a:pt x="91" y="42"/>
                  <a:pt x="91" y="42"/>
                </a:cubicBezTo>
                <a:cubicBezTo>
                  <a:pt x="73" y="9"/>
                  <a:pt x="73" y="9"/>
                  <a:pt x="73" y="9"/>
                </a:cubicBezTo>
                <a:cubicBezTo>
                  <a:pt x="73" y="8"/>
                  <a:pt x="68" y="0"/>
                  <a:pt x="62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58" y="0"/>
                  <a:pt x="54" y="3"/>
                  <a:pt x="51" y="9"/>
                </a:cubicBezTo>
                <a:cubicBezTo>
                  <a:pt x="51" y="10"/>
                  <a:pt x="51" y="11"/>
                  <a:pt x="52" y="11"/>
                </a:cubicBezTo>
                <a:cubicBezTo>
                  <a:pt x="53" y="12"/>
                  <a:pt x="54" y="11"/>
                  <a:pt x="55" y="10"/>
                </a:cubicBezTo>
                <a:cubicBezTo>
                  <a:pt x="56" y="7"/>
                  <a:pt x="59" y="4"/>
                  <a:pt x="62" y="4"/>
                </a:cubicBezTo>
                <a:cubicBezTo>
                  <a:pt x="62" y="4"/>
                  <a:pt x="62" y="4"/>
                  <a:pt x="62" y="4"/>
                </a:cubicBezTo>
                <a:cubicBezTo>
                  <a:pt x="65" y="4"/>
                  <a:pt x="68" y="9"/>
                  <a:pt x="69" y="10"/>
                </a:cubicBezTo>
                <a:cubicBezTo>
                  <a:pt x="82" y="34"/>
                  <a:pt x="82" y="34"/>
                  <a:pt x="82" y="34"/>
                </a:cubicBezTo>
                <a:cubicBezTo>
                  <a:pt x="79" y="32"/>
                  <a:pt x="75" y="32"/>
                  <a:pt x="71" y="32"/>
                </a:cubicBezTo>
                <a:cubicBezTo>
                  <a:pt x="63" y="32"/>
                  <a:pt x="56" y="35"/>
                  <a:pt x="53" y="41"/>
                </a:cubicBezTo>
                <a:cubicBezTo>
                  <a:pt x="48" y="40"/>
                  <a:pt x="44" y="40"/>
                  <a:pt x="40" y="41"/>
                </a:cubicBezTo>
                <a:cubicBezTo>
                  <a:pt x="36" y="35"/>
                  <a:pt x="29" y="32"/>
                  <a:pt x="21" y="32"/>
                </a:cubicBezTo>
                <a:cubicBezTo>
                  <a:pt x="17" y="32"/>
                  <a:pt x="13" y="32"/>
                  <a:pt x="10" y="34"/>
                </a:cubicBezTo>
                <a:cubicBezTo>
                  <a:pt x="22" y="11"/>
                  <a:pt x="22" y="11"/>
                  <a:pt x="22" y="11"/>
                </a:cubicBezTo>
                <a:cubicBezTo>
                  <a:pt x="23" y="9"/>
                  <a:pt x="27" y="4"/>
                  <a:pt x="30" y="4"/>
                </a:cubicBezTo>
                <a:cubicBezTo>
                  <a:pt x="30" y="4"/>
                  <a:pt x="30" y="4"/>
                  <a:pt x="30" y="4"/>
                </a:cubicBezTo>
                <a:cubicBezTo>
                  <a:pt x="33" y="4"/>
                  <a:pt x="36" y="8"/>
                  <a:pt x="37" y="11"/>
                </a:cubicBezTo>
                <a:cubicBezTo>
                  <a:pt x="38" y="12"/>
                  <a:pt x="39" y="12"/>
                  <a:pt x="40" y="11"/>
                </a:cubicBezTo>
                <a:cubicBezTo>
                  <a:pt x="41" y="11"/>
                  <a:pt x="41" y="10"/>
                  <a:pt x="41" y="9"/>
                </a:cubicBezTo>
                <a:cubicBezTo>
                  <a:pt x="38" y="3"/>
                  <a:pt x="34" y="0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24" y="0"/>
                  <a:pt x="19" y="8"/>
                  <a:pt x="19" y="9"/>
                </a:cubicBezTo>
                <a:cubicBezTo>
                  <a:pt x="2" y="41"/>
                  <a:pt x="2" y="41"/>
                  <a:pt x="2" y="41"/>
                </a:cubicBezTo>
                <a:cubicBezTo>
                  <a:pt x="2" y="41"/>
                  <a:pt x="1" y="41"/>
                  <a:pt x="1" y="41"/>
                </a:cubicBezTo>
                <a:cubicBezTo>
                  <a:pt x="1" y="42"/>
                  <a:pt x="1" y="42"/>
                  <a:pt x="1" y="42"/>
                </a:cubicBezTo>
                <a:cubicBezTo>
                  <a:pt x="1" y="42"/>
                  <a:pt x="1" y="43"/>
                  <a:pt x="1" y="43"/>
                </a:cubicBezTo>
                <a:cubicBezTo>
                  <a:pt x="0" y="44"/>
                  <a:pt x="0" y="46"/>
                  <a:pt x="0" y="47"/>
                </a:cubicBezTo>
                <a:cubicBezTo>
                  <a:pt x="0" y="56"/>
                  <a:pt x="9" y="63"/>
                  <a:pt x="21" y="63"/>
                </a:cubicBezTo>
                <a:cubicBezTo>
                  <a:pt x="32" y="63"/>
                  <a:pt x="42" y="56"/>
                  <a:pt x="42" y="47"/>
                </a:cubicBezTo>
                <a:cubicBezTo>
                  <a:pt x="42" y="46"/>
                  <a:pt x="41" y="45"/>
                  <a:pt x="41" y="45"/>
                </a:cubicBezTo>
                <a:cubicBezTo>
                  <a:pt x="44" y="44"/>
                  <a:pt x="48" y="44"/>
                  <a:pt x="51" y="44"/>
                </a:cubicBezTo>
                <a:cubicBezTo>
                  <a:pt x="51" y="45"/>
                  <a:pt x="50" y="46"/>
                  <a:pt x="50" y="47"/>
                </a:cubicBezTo>
                <a:cubicBezTo>
                  <a:pt x="50" y="56"/>
                  <a:pt x="60" y="63"/>
                  <a:pt x="71" y="63"/>
                </a:cubicBezTo>
                <a:cubicBezTo>
                  <a:pt x="83" y="63"/>
                  <a:pt x="92" y="56"/>
                  <a:pt x="92" y="47"/>
                </a:cubicBezTo>
                <a:cubicBezTo>
                  <a:pt x="92" y="46"/>
                  <a:pt x="92" y="44"/>
                  <a:pt x="91" y="43"/>
                </a:cubicBezTo>
                <a:close/>
                <a:moveTo>
                  <a:pt x="21" y="59"/>
                </a:moveTo>
                <a:cubicBezTo>
                  <a:pt x="11" y="59"/>
                  <a:pt x="4" y="54"/>
                  <a:pt x="4" y="47"/>
                </a:cubicBezTo>
                <a:cubicBezTo>
                  <a:pt x="4" y="46"/>
                  <a:pt x="4" y="45"/>
                  <a:pt x="5" y="43"/>
                </a:cubicBezTo>
                <a:cubicBezTo>
                  <a:pt x="5" y="43"/>
                  <a:pt x="5" y="43"/>
                  <a:pt x="5" y="43"/>
                </a:cubicBezTo>
                <a:cubicBezTo>
                  <a:pt x="8" y="38"/>
                  <a:pt x="14" y="36"/>
                  <a:pt x="21" y="36"/>
                </a:cubicBezTo>
                <a:cubicBezTo>
                  <a:pt x="30" y="36"/>
                  <a:pt x="38" y="41"/>
                  <a:pt x="38" y="47"/>
                </a:cubicBezTo>
                <a:cubicBezTo>
                  <a:pt x="38" y="54"/>
                  <a:pt x="30" y="59"/>
                  <a:pt x="21" y="59"/>
                </a:cubicBezTo>
                <a:close/>
                <a:moveTo>
                  <a:pt x="71" y="59"/>
                </a:moveTo>
                <a:cubicBezTo>
                  <a:pt x="62" y="59"/>
                  <a:pt x="54" y="54"/>
                  <a:pt x="54" y="47"/>
                </a:cubicBezTo>
                <a:cubicBezTo>
                  <a:pt x="54" y="41"/>
                  <a:pt x="62" y="36"/>
                  <a:pt x="71" y="36"/>
                </a:cubicBezTo>
                <a:cubicBezTo>
                  <a:pt x="81" y="36"/>
                  <a:pt x="88" y="41"/>
                  <a:pt x="88" y="47"/>
                </a:cubicBezTo>
                <a:cubicBezTo>
                  <a:pt x="88" y="54"/>
                  <a:pt x="81" y="59"/>
                  <a:pt x="71" y="59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latin typeface="Calibri" panose="020F050202020403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D9E962-5D66-EE4A-635A-0098F1CD362C}"/>
              </a:ext>
            </a:extLst>
          </p:cNvPr>
          <p:cNvSpPr/>
          <p:nvPr/>
        </p:nvSpPr>
        <p:spPr>
          <a:xfrm>
            <a:off x="2155520" y="5579956"/>
            <a:ext cx="8553173" cy="50257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333">
                <a:latin typeface="Arial" panose="020B0604020202020204" pitchFamily="34" charset="0"/>
                <a:cs typeface="Arial" panose="020B0604020202020204" pitchFamily="34" charset="0"/>
              </a:rPr>
              <a:t>For more details on the model, refer to 2023 CECOP Presentation </a:t>
            </a:r>
            <a:r>
              <a:rPr lang="en-US" sz="1333" i="1">
                <a:latin typeface="Arial" panose="020B0604020202020204" pitchFamily="34" charset="0"/>
                <a:cs typeface="Arial" panose="020B0604020202020204" pitchFamily="34" charset="0"/>
              </a:rPr>
              <a:t>All in the Hierarchy: Meta-Estimators for Work Breakdown Structures </a:t>
            </a:r>
            <a:r>
              <a:rPr lang="en-US" sz="1333">
                <a:latin typeface="Arial" panose="020B0604020202020204" pitchFamily="34" charset="0"/>
                <a:cs typeface="Arial" panose="020B0604020202020204" pitchFamily="34" charset="0"/>
              </a:rPr>
              <a:t>by Maura Lapoff &amp; Patrick Shelton</a:t>
            </a:r>
          </a:p>
        </p:txBody>
      </p:sp>
      <p:sp>
        <p:nvSpPr>
          <p:cNvPr id="7" name="Freeform 20">
            <a:extLst>
              <a:ext uri="{FF2B5EF4-FFF2-40B4-BE49-F238E27FC236}">
                <a16:creationId xmlns:a16="http://schemas.microsoft.com/office/drawing/2014/main" id="{17CFFF3C-B1F8-8469-1867-8E7585CCCD52}"/>
              </a:ext>
            </a:extLst>
          </p:cNvPr>
          <p:cNvSpPr>
            <a:spLocks/>
          </p:cNvSpPr>
          <p:nvPr/>
        </p:nvSpPr>
        <p:spPr bwMode="auto">
          <a:xfrm>
            <a:off x="2619972" y="3505600"/>
            <a:ext cx="3422976" cy="1237397"/>
          </a:xfrm>
          <a:custGeom>
            <a:avLst/>
            <a:gdLst>
              <a:gd name="T0" fmla="*/ 1338 w 1870"/>
              <a:gd name="T1" fmla="*/ 0 h 676"/>
              <a:gd name="T2" fmla="*/ 1248 w 1870"/>
              <a:gd name="T3" fmla="*/ 0 h 676"/>
              <a:gd name="T4" fmla="*/ 1197 w 1870"/>
              <a:gd name="T5" fmla="*/ 0 h 676"/>
              <a:gd name="T6" fmla="*/ 0 w 1870"/>
              <a:gd name="T7" fmla="*/ 0 h 676"/>
              <a:gd name="T8" fmla="*/ 0 w 1870"/>
              <a:gd name="T9" fmla="*/ 140 h 676"/>
              <a:gd name="T10" fmla="*/ 1220 w 1870"/>
              <a:gd name="T11" fmla="*/ 140 h 676"/>
              <a:gd name="T12" fmla="*/ 1870 w 1870"/>
              <a:gd name="T13" fmla="*/ 676 h 676"/>
              <a:gd name="T14" fmla="*/ 1870 w 1870"/>
              <a:gd name="T15" fmla="*/ 536 h 676"/>
              <a:gd name="T16" fmla="*/ 1507 w 1870"/>
              <a:gd name="T17" fmla="*/ 367 h 676"/>
              <a:gd name="T18" fmla="*/ 1338 w 1870"/>
              <a:gd name="T19" fmla="*/ 0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70" h="676">
                <a:moveTo>
                  <a:pt x="1338" y="0"/>
                </a:moveTo>
                <a:cubicBezTo>
                  <a:pt x="1248" y="0"/>
                  <a:pt x="1248" y="0"/>
                  <a:pt x="1248" y="0"/>
                </a:cubicBezTo>
                <a:cubicBezTo>
                  <a:pt x="1197" y="0"/>
                  <a:pt x="1197" y="0"/>
                  <a:pt x="119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40"/>
                  <a:pt x="0" y="140"/>
                  <a:pt x="0" y="140"/>
                </a:cubicBezTo>
                <a:cubicBezTo>
                  <a:pt x="1220" y="140"/>
                  <a:pt x="1220" y="140"/>
                  <a:pt x="1220" y="140"/>
                </a:cubicBezTo>
                <a:cubicBezTo>
                  <a:pt x="1298" y="434"/>
                  <a:pt x="1557" y="655"/>
                  <a:pt x="1870" y="676"/>
                </a:cubicBezTo>
                <a:cubicBezTo>
                  <a:pt x="1870" y="536"/>
                  <a:pt x="1870" y="536"/>
                  <a:pt x="1870" y="536"/>
                </a:cubicBezTo>
                <a:cubicBezTo>
                  <a:pt x="1733" y="524"/>
                  <a:pt x="1605" y="465"/>
                  <a:pt x="1507" y="367"/>
                </a:cubicBezTo>
                <a:cubicBezTo>
                  <a:pt x="1408" y="267"/>
                  <a:pt x="1348" y="139"/>
                  <a:pt x="1338" y="0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en-IN">
              <a:latin typeface="Calibri" panose="020F0502020204030204"/>
            </a:endParaRPr>
          </a:p>
        </p:txBody>
      </p:sp>
      <p:sp>
        <p:nvSpPr>
          <p:cNvPr id="8" name="Freeform 21">
            <a:extLst>
              <a:ext uri="{FF2B5EF4-FFF2-40B4-BE49-F238E27FC236}">
                <a16:creationId xmlns:a16="http://schemas.microsoft.com/office/drawing/2014/main" id="{E2ED9964-8678-AE8C-CC6E-B73AF3608CA1}"/>
              </a:ext>
            </a:extLst>
          </p:cNvPr>
          <p:cNvSpPr>
            <a:spLocks/>
          </p:cNvSpPr>
          <p:nvPr/>
        </p:nvSpPr>
        <p:spPr bwMode="auto">
          <a:xfrm>
            <a:off x="6249261" y="3505600"/>
            <a:ext cx="3422976" cy="1237397"/>
          </a:xfrm>
          <a:custGeom>
            <a:avLst/>
            <a:gdLst>
              <a:gd name="T0" fmla="*/ 1870 w 1870"/>
              <a:gd name="T1" fmla="*/ 0 h 676"/>
              <a:gd name="T2" fmla="*/ 673 w 1870"/>
              <a:gd name="T3" fmla="*/ 0 h 676"/>
              <a:gd name="T4" fmla="*/ 626 w 1870"/>
              <a:gd name="T5" fmla="*/ 0 h 676"/>
              <a:gd name="T6" fmla="*/ 532 w 1870"/>
              <a:gd name="T7" fmla="*/ 0 h 676"/>
              <a:gd name="T8" fmla="*/ 363 w 1870"/>
              <a:gd name="T9" fmla="*/ 367 h 676"/>
              <a:gd name="T10" fmla="*/ 0 w 1870"/>
              <a:gd name="T11" fmla="*/ 536 h 676"/>
              <a:gd name="T12" fmla="*/ 0 w 1870"/>
              <a:gd name="T13" fmla="*/ 676 h 676"/>
              <a:gd name="T14" fmla="*/ 650 w 1870"/>
              <a:gd name="T15" fmla="*/ 140 h 676"/>
              <a:gd name="T16" fmla="*/ 1870 w 1870"/>
              <a:gd name="T17" fmla="*/ 140 h 676"/>
              <a:gd name="T18" fmla="*/ 1870 w 1870"/>
              <a:gd name="T19" fmla="*/ 0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70" h="676">
                <a:moveTo>
                  <a:pt x="1870" y="0"/>
                </a:moveTo>
                <a:cubicBezTo>
                  <a:pt x="673" y="0"/>
                  <a:pt x="673" y="0"/>
                  <a:pt x="673" y="0"/>
                </a:cubicBezTo>
                <a:cubicBezTo>
                  <a:pt x="626" y="0"/>
                  <a:pt x="626" y="0"/>
                  <a:pt x="626" y="0"/>
                </a:cubicBezTo>
                <a:cubicBezTo>
                  <a:pt x="532" y="0"/>
                  <a:pt x="532" y="0"/>
                  <a:pt x="532" y="0"/>
                </a:cubicBezTo>
                <a:cubicBezTo>
                  <a:pt x="522" y="139"/>
                  <a:pt x="462" y="267"/>
                  <a:pt x="363" y="367"/>
                </a:cubicBezTo>
                <a:cubicBezTo>
                  <a:pt x="265" y="465"/>
                  <a:pt x="137" y="524"/>
                  <a:pt x="0" y="536"/>
                </a:cubicBezTo>
                <a:cubicBezTo>
                  <a:pt x="0" y="676"/>
                  <a:pt x="0" y="676"/>
                  <a:pt x="0" y="676"/>
                </a:cubicBezTo>
                <a:cubicBezTo>
                  <a:pt x="313" y="655"/>
                  <a:pt x="572" y="434"/>
                  <a:pt x="650" y="140"/>
                </a:cubicBezTo>
                <a:cubicBezTo>
                  <a:pt x="1870" y="140"/>
                  <a:pt x="1870" y="140"/>
                  <a:pt x="1870" y="140"/>
                </a:cubicBezTo>
                <a:cubicBezTo>
                  <a:pt x="1870" y="0"/>
                  <a:pt x="1870" y="0"/>
                  <a:pt x="1870" y="0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en-IN">
              <a:latin typeface="Calibri" panose="020F0502020204030204"/>
            </a:endParaRPr>
          </a:p>
        </p:txBody>
      </p:sp>
      <p:sp>
        <p:nvSpPr>
          <p:cNvPr id="9" name="Freeform 22">
            <a:extLst>
              <a:ext uri="{FF2B5EF4-FFF2-40B4-BE49-F238E27FC236}">
                <a16:creationId xmlns:a16="http://schemas.microsoft.com/office/drawing/2014/main" id="{5EEBCE1A-B52D-EF9E-A462-FD1E39B3B70F}"/>
              </a:ext>
            </a:extLst>
          </p:cNvPr>
          <p:cNvSpPr>
            <a:spLocks/>
          </p:cNvSpPr>
          <p:nvPr/>
        </p:nvSpPr>
        <p:spPr bwMode="auto">
          <a:xfrm>
            <a:off x="2619972" y="2077036"/>
            <a:ext cx="3422976" cy="1224584"/>
          </a:xfrm>
          <a:custGeom>
            <a:avLst/>
            <a:gdLst>
              <a:gd name="T0" fmla="*/ 1222 w 1870"/>
              <a:gd name="T1" fmla="*/ 529 h 669"/>
              <a:gd name="T2" fmla="*/ 0 w 1870"/>
              <a:gd name="T3" fmla="*/ 529 h 669"/>
              <a:gd name="T4" fmla="*/ 0 w 1870"/>
              <a:gd name="T5" fmla="*/ 669 h 669"/>
              <a:gd name="T6" fmla="*/ 1198 w 1870"/>
              <a:gd name="T7" fmla="*/ 669 h 669"/>
              <a:gd name="T8" fmla="*/ 1248 w 1870"/>
              <a:gd name="T9" fmla="*/ 669 h 669"/>
              <a:gd name="T10" fmla="*/ 1338 w 1870"/>
              <a:gd name="T11" fmla="*/ 669 h 669"/>
              <a:gd name="T12" fmla="*/ 1507 w 1870"/>
              <a:gd name="T13" fmla="*/ 309 h 669"/>
              <a:gd name="T14" fmla="*/ 1870 w 1870"/>
              <a:gd name="T15" fmla="*/ 140 h 669"/>
              <a:gd name="T16" fmla="*/ 1870 w 1870"/>
              <a:gd name="T17" fmla="*/ 0 h 669"/>
              <a:gd name="T18" fmla="*/ 1222 w 1870"/>
              <a:gd name="T19" fmla="*/ 529 h 6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70" h="669">
                <a:moveTo>
                  <a:pt x="1222" y="529"/>
                </a:moveTo>
                <a:cubicBezTo>
                  <a:pt x="0" y="529"/>
                  <a:pt x="0" y="529"/>
                  <a:pt x="0" y="529"/>
                </a:cubicBezTo>
                <a:cubicBezTo>
                  <a:pt x="0" y="669"/>
                  <a:pt x="0" y="669"/>
                  <a:pt x="0" y="669"/>
                </a:cubicBezTo>
                <a:cubicBezTo>
                  <a:pt x="1198" y="669"/>
                  <a:pt x="1198" y="669"/>
                  <a:pt x="1198" y="669"/>
                </a:cubicBezTo>
                <a:cubicBezTo>
                  <a:pt x="1248" y="669"/>
                  <a:pt x="1248" y="669"/>
                  <a:pt x="1248" y="669"/>
                </a:cubicBezTo>
                <a:cubicBezTo>
                  <a:pt x="1338" y="669"/>
                  <a:pt x="1338" y="669"/>
                  <a:pt x="1338" y="669"/>
                </a:cubicBezTo>
                <a:cubicBezTo>
                  <a:pt x="1350" y="533"/>
                  <a:pt x="1409" y="407"/>
                  <a:pt x="1507" y="309"/>
                </a:cubicBezTo>
                <a:cubicBezTo>
                  <a:pt x="1605" y="211"/>
                  <a:pt x="1733" y="152"/>
                  <a:pt x="1870" y="140"/>
                </a:cubicBezTo>
                <a:cubicBezTo>
                  <a:pt x="1870" y="0"/>
                  <a:pt x="1870" y="0"/>
                  <a:pt x="1870" y="0"/>
                </a:cubicBezTo>
                <a:cubicBezTo>
                  <a:pt x="1559" y="21"/>
                  <a:pt x="1302" y="238"/>
                  <a:pt x="1222" y="52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en-IN">
              <a:latin typeface="Calibri" panose="020F0502020204030204"/>
            </a:endParaRPr>
          </a:p>
        </p:txBody>
      </p:sp>
      <p:sp>
        <p:nvSpPr>
          <p:cNvPr id="10" name="Freeform 23">
            <a:extLst>
              <a:ext uri="{FF2B5EF4-FFF2-40B4-BE49-F238E27FC236}">
                <a16:creationId xmlns:a16="http://schemas.microsoft.com/office/drawing/2014/main" id="{34772166-ABA7-EA73-5F8B-7A1E2BB6FDF6}"/>
              </a:ext>
            </a:extLst>
          </p:cNvPr>
          <p:cNvSpPr>
            <a:spLocks/>
          </p:cNvSpPr>
          <p:nvPr/>
        </p:nvSpPr>
        <p:spPr bwMode="auto">
          <a:xfrm>
            <a:off x="6249261" y="2077036"/>
            <a:ext cx="3422976" cy="1224584"/>
          </a:xfrm>
          <a:custGeom>
            <a:avLst/>
            <a:gdLst>
              <a:gd name="T0" fmla="*/ 648 w 1870"/>
              <a:gd name="T1" fmla="*/ 529 h 669"/>
              <a:gd name="T2" fmla="*/ 0 w 1870"/>
              <a:gd name="T3" fmla="*/ 0 h 669"/>
              <a:gd name="T4" fmla="*/ 0 w 1870"/>
              <a:gd name="T5" fmla="*/ 140 h 669"/>
              <a:gd name="T6" fmla="*/ 363 w 1870"/>
              <a:gd name="T7" fmla="*/ 309 h 669"/>
              <a:gd name="T8" fmla="*/ 532 w 1870"/>
              <a:gd name="T9" fmla="*/ 669 h 669"/>
              <a:gd name="T10" fmla="*/ 627 w 1870"/>
              <a:gd name="T11" fmla="*/ 669 h 669"/>
              <a:gd name="T12" fmla="*/ 672 w 1870"/>
              <a:gd name="T13" fmla="*/ 669 h 669"/>
              <a:gd name="T14" fmla="*/ 1870 w 1870"/>
              <a:gd name="T15" fmla="*/ 669 h 669"/>
              <a:gd name="T16" fmla="*/ 1870 w 1870"/>
              <a:gd name="T17" fmla="*/ 529 h 669"/>
              <a:gd name="T18" fmla="*/ 648 w 1870"/>
              <a:gd name="T19" fmla="*/ 529 h 6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70" h="669">
                <a:moveTo>
                  <a:pt x="648" y="529"/>
                </a:moveTo>
                <a:cubicBezTo>
                  <a:pt x="568" y="238"/>
                  <a:pt x="311" y="21"/>
                  <a:pt x="0" y="0"/>
                </a:cubicBezTo>
                <a:cubicBezTo>
                  <a:pt x="0" y="140"/>
                  <a:pt x="0" y="140"/>
                  <a:pt x="0" y="140"/>
                </a:cubicBezTo>
                <a:cubicBezTo>
                  <a:pt x="137" y="152"/>
                  <a:pt x="265" y="211"/>
                  <a:pt x="363" y="309"/>
                </a:cubicBezTo>
                <a:cubicBezTo>
                  <a:pt x="461" y="407"/>
                  <a:pt x="520" y="533"/>
                  <a:pt x="532" y="669"/>
                </a:cubicBezTo>
                <a:cubicBezTo>
                  <a:pt x="627" y="669"/>
                  <a:pt x="627" y="669"/>
                  <a:pt x="627" y="669"/>
                </a:cubicBezTo>
                <a:cubicBezTo>
                  <a:pt x="672" y="669"/>
                  <a:pt x="672" y="669"/>
                  <a:pt x="672" y="669"/>
                </a:cubicBezTo>
                <a:cubicBezTo>
                  <a:pt x="1870" y="669"/>
                  <a:pt x="1870" y="669"/>
                  <a:pt x="1870" y="669"/>
                </a:cubicBezTo>
                <a:cubicBezTo>
                  <a:pt x="1870" y="529"/>
                  <a:pt x="1870" y="529"/>
                  <a:pt x="1870" y="529"/>
                </a:cubicBezTo>
                <a:lnTo>
                  <a:pt x="648" y="52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en-IN">
              <a:latin typeface="Calibri" panose="020F050202020403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EFA203-99E3-DF0A-4465-42A3060A4DB2}"/>
              </a:ext>
            </a:extLst>
          </p:cNvPr>
          <p:cNvSpPr txBox="1"/>
          <p:nvPr/>
        </p:nvSpPr>
        <p:spPr>
          <a:xfrm>
            <a:off x="3538158" y="1509803"/>
            <a:ext cx="12250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IN" sz="1600" b="1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it?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2EAB2B-60A7-BBD5-FA74-F23BFA697C42}"/>
              </a:ext>
            </a:extLst>
          </p:cNvPr>
          <p:cNvSpPr txBox="1"/>
          <p:nvPr/>
        </p:nvSpPr>
        <p:spPr>
          <a:xfrm>
            <a:off x="1385920" y="1881568"/>
            <a:ext cx="33920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N" sz="1600">
                <a:latin typeface="Arial" panose="020B0604020202020204" pitchFamily="34" charset="0"/>
                <a:cs typeface="Arial" panose="020B0604020202020204" pitchFamily="34" charset="0"/>
              </a:rPr>
              <a:t>A tool that reads text, interprets meaning, and classifies it into a predefined category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E2FB70-6193-BB9E-F324-F00C838084D2}"/>
              </a:ext>
            </a:extLst>
          </p:cNvPr>
          <p:cNvSpPr txBox="1"/>
          <p:nvPr/>
        </p:nvSpPr>
        <p:spPr>
          <a:xfrm>
            <a:off x="3878179" y="4087543"/>
            <a:ext cx="8579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IN" sz="1600" b="1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BB73775-36FD-BFD5-2170-EB4656BB1C89}"/>
              </a:ext>
            </a:extLst>
          </p:cNvPr>
          <p:cNvSpPr txBox="1"/>
          <p:nvPr/>
        </p:nvSpPr>
        <p:spPr>
          <a:xfrm>
            <a:off x="1358854" y="4459308"/>
            <a:ext cx="33920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N" sz="1600" dirty="0">
                <a:latin typeface="Arial" panose="020B0604020202020204" pitchFamily="34" charset="0"/>
                <a:cs typeface="Arial" panose="020B0604020202020204" pitchFamily="34" charset="0"/>
              </a:rPr>
              <a:t>CAEF 2.0 standard WBS for each historic WBS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13F70E-F72D-6D7A-B477-C495B404B3A7}"/>
              </a:ext>
            </a:extLst>
          </p:cNvPr>
          <p:cNvSpPr txBox="1"/>
          <p:nvPr/>
        </p:nvSpPr>
        <p:spPr>
          <a:xfrm>
            <a:off x="7514395" y="1509803"/>
            <a:ext cx="1529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Scope of data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CF6706A-8A16-FA54-36CD-C3A3016193D8}"/>
              </a:ext>
            </a:extLst>
          </p:cNvPr>
          <p:cNvSpPr txBox="1"/>
          <p:nvPr/>
        </p:nvSpPr>
        <p:spPr>
          <a:xfrm>
            <a:off x="7514396" y="1881568"/>
            <a:ext cx="28862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600">
                <a:latin typeface="Arial" panose="020B0604020202020204" pitchFamily="34" charset="0"/>
                <a:cs typeface="Arial" panose="020B0604020202020204" pitchFamily="34" charset="0"/>
              </a:rPr>
              <a:t>All Active and Completed NNSA projects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C518A57-EA65-E94E-228A-B4AE6E80D6A1}"/>
              </a:ext>
            </a:extLst>
          </p:cNvPr>
          <p:cNvSpPr txBox="1"/>
          <p:nvPr/>
        </p:nvSpPr>
        <p:spPr>
          <a:xfrm>
            <a:off x="7514395" y="4041267"/>
            <a:ext cx="12811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b="1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DFD8871-B301-ECB2-7480-FCD8E65F4323}"/>
              </a:ext>
            </a:extLst>
          </p:cNvPr>
          <p:cNvSpPr txBox="1"/>
          <p:nvPr/>
        </p:nvSpPr>
        <p:spPr>
          <a:xfrm>
            <a:off x="7514395" y="4413032"/>
            <a:ext cx="33920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600">
                <a:latin typeface="Arial" panose="020B0604020202020204" pitchFamily="34" charset="0"/>
                <a:cs typeface="Arial" panose="020B0604020202020204" pitchFamily="34" charset="0"/>
              </a:rPr>
              <a:t>Limited sample size and lack of contextual information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D60DDF0-B20E-2B90-7E43-15BB731342C5}"/>
              </a:ext>
            </a:extLst>
          </p:cNvPr>
          <p:cNvSpPr txBox="1"/>
          <p:nvPr/>
        </p:nvSpPr>
        <p:spPr>
          <a:xfrm>
            <a:off x="5239446" y="3192874"/>
            <a:ext cx="18133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600">
                <a:latin typeface="Arial" panose="020B0604020202020204" pitchFamily="34" charset="0"/>
                <a:cs typeface="Arial" panose="020B0604020202020204" pitchFamily="34" charset="0"/>
              </a:rPr>
              <a:t>Natural Language</a:t>
            </a:r>
          </a:p>
          <a:p>
            <a:pPr algn="ctr"/>
            <a:r>
              <a:rPr lang="en-IN" sz="1600">
                <a:latin typeface="Arial" panose="020B0604020202020204" pitchFamily="34" charset="0"/>
                <a:cs typeface="Arial" panose="020B0604020202020204" pitchFamily="34" charset="0"/>
              </a:rPr>
              <a:t>Processing </a:t>
            </a:r>
          </a:p>
          <a:p>
            <a:pPr algn="ctr"/>
            <a:r>
              <a:rPr lang="en-IN" sz="1600">
                <a:latin typeface="Arial" panose="020B0604020202020204" pitchFamily="34" charset="0"/>
                <a:cs typeface="Arial" panose="020B0604020202020204" pitchFamily="34" charset="0"/>
              </a:rPr>
              <a:t>(NLP) Model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45A888B-96C9-CBC3-B8C2-533D3FC2786C}"/>
              </a:ext>
            </a:extLst>
          </p:cNvPr>
          <p:cNvSpPr txBox="1"/>
          <p:nvPr/>
        </p:nvSpPr>
        <p:spPr>
          <a:xfrm>
            <a:off x="5381832" y="2681775"/>
            <a:ext cx="1364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>
                <a:solidFill>
                  <a:srgbClr val="000F7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ENGINE</a:t>
            </a:r>
          </a:p>
        </p:txBody>
      </p:sp>
    </p:spTree>
    <p:extLst>
      <p:ext uri="{BB962C8B-B14F-4D97-AF65-F5344CB8AC3E}">
        <p14:creationId xmlns:p14="http://schemas.microsoft.com/office/powerpoint/2010/main" val="181508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F7E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F7E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F7E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F7E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23" grpId="0"/>
      <p:bldP spid="24" grpId="0"/>
      <p:bldP spid="30" grpId="0"/>
      <p:bldP spid="33" grpId="0"/>
      <p:bldP spid="35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8EE8A8-A384-919D-8B1A-2A1A87877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9</a:t>
            </a:fld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10D5105-BD1E-7229-0C41-B93BC7E9AA90}"/>
              </a:ext>
            </a:extLst>
          </p:cNvPr>
          <p:cNvGrpSpPr/>
          <p:nvPr/>
        </p:nvGrpSpPr>
        <p:grpSpPr>
          <a:xfrm>
            <a:off x="192722" y="1358157"/>
            <a:ext cx="6922095" cy="1218873"/>
            <a:chOff x="336937" y="1862717"/>
            <a:chExt cx="6935696" cy="121887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9796100-023E-EFA9-DEC0-A66DA75A60E7}"/>
                </a:ext>
              </a:extLst>
            </p:cNvPr>
            <p:cNvGrpSpPr/>
            <p:nvPr/>
          </p:nvGrpSpPr>
          <p:grpSpPr>
            <a:xfrm>
              <a:off x="336937" y="1862717"/>
              <a:ext cx="6935696" cy="1218873"/>
              <a:chOff x="339372" y="1696989"/>
              <a:chExt cx="8628213" cy="1915526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D6D51A7B-2013-0B2A-BD9D-B698DA45A044}"/>
                  </a:ext>
                </a:extLst>
              </p:cNvPr>
              <p:cNvGrpSpPr/>
              <p:nvPr/>
            </p:nvGrpSpPr>
            <p:grpSpPr>
              <a:xfrm>
                <a:off x="339372" y="2017522"/>
                <a:ext cx="6465396" cy="1594993"/>
                <a:chOff x="294642" y="1784312"/>
                <a:chExt cx="6630491" cy="1527553"/>
              </a:xfrm>
            </p:grpSpPr>
            <p:sp>
              <p:nvSpPr>
                <p:cNvPr id="10" name="Rectangle: Rounded Corners 9">
                  <a:extLst>
                    <a:ext uri="{FF2B5EF4-FFF2-40B4-BE49-F238E27FC236}">
                      <a16:creationId xmlns:a16="http://schemas.microsoft.com/office/drawing/2014/main" id="{7AC48C62-35EC-B2C9-2168-36F94001FF28}"/>
                    </a:ext>
                  </a:extLst>
                </p:cNvPr>
                <p:cNvSpPr/>
                <p:nvPr/>
              </p:nvSpPr>
              <p:spPr>
                <a:xfrm>
                  <a:off x="294642" y="1784312"/>
                  <a:ext cx="2549439" cy="1527553"/>
                </a:xfrm>
                <a:prstGeom prst="roundRect">
                  <a:avLst/>
                </a:prstGeom>
                <a:noFill/>
                <a:ln w="38100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1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Perform validity checks on each lowest level WBS element</a:t>
                  </a:r>
                </a:p>
              </p:txBody>
            </p:sp>
            <p:cxnSp>
              <p:nvCxnSpPr>
                <p:cNvPr id="11" name="Straight Arrow Connector 10">
                  <a:extLst>
                    <a:ext uri="{FF2B5EF4-FFF2-40B4-BE49-F238E27FC236}">
                      <a16:creationId xmlns:a16="http://schemas.microsoft.com/office/drawing/2014/main" id="{481562B4-4522-6A16-8C70-B03693219441}"/>
                    </a:ext>
                  </a:extLst>
                </p:cNvPr>
                <p:cNvCxnSpPr>
                  <a:cxnSpLocks/>
                  <a:stCxn id="10" idx="3"/>
                  <a:endCxn id="8" idx="1"/>
                </p:cNvCxnSpPr>
                <p:nvPr/>
              </p:nvCxnSpPr>
              <p:spPr>
                <a:xfrm flipV="1">
                  <a:off x="2844081" y="2548087"/>
                  <a:ext cx="310646" cy="2"/>
                </a:xfrm>
                <a:prstGeom prst="straightConnector1">
                  <a:avLst/>
                </a:prstGeom>
                <a:ln w="28575">
                  <a:solidFill>
                    <a:srgbClr val="000F7E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Arrow Connector 11">
                  <a:extLst>
                    <a:ext uri="{FF2B5EF4-FFF2-40B4-BE49-F238E27FC236}">
                      <a16:creationId xmlns:a16="http://schemas.microsoft.com/office/drawing/2014/main" id="{38D0B871-A66E-472B-4835-F481F4D0467D}"/>
                    </a:ext>
                  </a:extLst>
                </p:cNvPr>
                <p:cNvCxnSpPr>
                  <a:cxnSpLocks/>
                  <a:stCxn id="8" idx="3"/>
                  <a:endCxn id="7" idx="1"/>
                </p:cNvCxnSpPr>
                <p:nvPr/>
              </p:nvCxnSpPr>
              <p:spPr>
                <a:xfrm flipV="1">
                  <a:off x="6426623" y="1792831"/>
                  <a:ext cx="462048" cy="755256"/>
                </a:xfrm>
                <a:prstGeom prst="straightConnector1">
                  <a:avLst/>
                </a:prstGeom>
                <a:ln w="28575">
                  <a:solidFill>
                    <a:srgbClr val="000F7E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Arrow Connector 12">
                  <a:extLst>
                    <a:ext uri="{FF2B5EF4-FFF2-40B4-BE49-F238E27FC236}">
                      <a16:creationId xmlns:a16="http://schemas.microsoft.com/office/drawing/2014/main" id="{7F804B9B-3A1E-077D-6B89-44FEC01B3BDC}"/>
                    </a:ext>
                  </a:extLst>
                </p:cNvPr>
                <p:cNvCxnSpPr>
                  <a:cxnSpLocks/>
                  <a:stCxn id="8" idx="3"/>
                  <a:endCxn id="9" idx="1"/>
                </p:cNvCxnSpPr>
                <p:nvPr/>
              </p:nvCxnSpPr>
              <p:spPr>
                <a:xfrm>
                  <a:off x="6426622" y="2548087"/>
                  <a:ext cx="498511" cy="339332"/>
                </a:xfrm>
                <a:prstGeom prst="straightConnector1">
                  <a:avLst/>
                </a:prstGeom>
                <a:ln w="28575">
                  <a:solidFill>
                    <a:srgbClr val="000F7E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B8D9FCE5-2B67-6784-2789-428D2D534C4F}"/>
                  </a:ext>
                </a:extLst>
              </p:cNvPr>
              <p:cNvSpPr/>
              <p:nvPr/>
            </p:nvSpPr>
            <p:spPr>
              <a:xfrm>
                <a:off x="6769213" y="1696989"/>
                <a:ext cx="2162816" cy="658857"/>
              </a:xfrm>
              <a:prstGeom prst="roundRect">
                <a:avLst/>
              </a:prstGeom>
              <a:noFill/>
              <a:ln w="381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Perform manual re-allocation</a:t>
                </a:r>
              </a:p>
            </p:txBody>
          </p:sp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C00B8B74-2BB4-5B17-71C0-B70D8AF08442}"/>
                  </a:ext>
                </a:extLst>
              </p:cNvPr>
              <p:cNvSpPr/>
              <p:nvPr/>
            </p:nvSpPr>
            <p:spPr>
              <a:xfrm>
                <a:off x="3128243" y="2017521"/>
                <a:ext cx="3190427" cy="1594992"/>
              </a:xfrm>
              <a:prstGeom prst="roundRect">
                <a:avLst/>
              </a:prstGeom>
              <a:noFill/>
              <a:ln w="381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Inconsistent or incorrect outputs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Unknown acronyms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Context specific or niche WBSs</a:t>
                </a:r>
              </a:p>
            </p:txBody>
          </p:sp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03CA28DD-AF17-4582-DE28-882E40A5FE40}"/>
                  </a:ext>
                </a:extLst>
              </p:cNvPr>
              <p:cNvSpPr/>
              <p:nvPr/>
            </p:nvSpPr>
            <p:spPr>
              <a:xfrm>
                <a:off x="6804769" y="2758830"/>
                <a:ext cx="2162816" cy="821002"/>
              </a:xfrm>
              <a:prstGeom prst="roundRect">
                <a:avLst/>
              </a:prstGeom>
              <a:noFill/>
              <a:ln w="38100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Retain Output</a:t>
                </a: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B3A8FEC-0591-BDCD-77FC-0C4B5156796F}"/>
                </a:ext>
              </a:extLst>
            </p:cNvPr>
            <p:cNvSpPr txBox="1"/>
            <p:nvPr/>
          </p:nvSpPr>
          <p:spPr>
            <a:xfrm>
              <a:off x="2950174" y="2066676"/>
              <a:ext cx="31458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Qualitative Checks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A70AE44-91B4-0FC6-3518-B398B7399AC3}"/>
              </a:ext>
            </a:extLst>
          </p:cNvPr>
          <p:cNvGrpSpPr/>
          <p:nvPr/>
        </p:nvGrpSpPr>
        <p:grpSpPr>
          <a:xfrm>
            <a:off x="4444783" y="2982763"/>
            <a:ext cx="7668557" cy="2759275"/>
            <a:chOff x="767519" y="1316856"/>
            <a:chExt cx="8068447" cy="3469741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D5DB189A-4165-D4A9-1134-104C7B8662E7}"/>
                </a:ext>
              </a:extLst>
            </p:cNvPr>
            <p:cNvSpPr/>
            <p:nvPr/>
          </p:nvSpPr>
          <p:spPr>
            <a:xfrm>
              <a:off x="767521" y="2057137"/>
              <a:ext cx="3702878" cy="519827"/>
            </a:xfrm>
            <a:prstGeom prst="roundRect">
              <a:avLst/>
            </a:prstGeom>
            <a:noFill/>
            <a:ln w="381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Identify and compare ACWP to the Total Cost in closeout report</a:t>
              </a: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F16C680F-E59E-2F68-21FA-A9472A1A3DE4}"/>
                </a:ext>
              </a:extLst>
            </p:cNvPr>
            <p:cNvSpPr/>
            <p:nvPr/>
          </p:nvSpPr>
          <p:spPr>
            <a:xfrm>
              <a:off x="4803298" y="2504145"/>
              <a:ext cx="4032668" cy="415258"/>
            </a:xfrm>
            <a:prstGeom prst="roundRect">
              <a:avLst/>
            </a:prstGeom>
            <a:noFill/>
            <a:ln w="381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Split project cost categories from ACWP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3FD5643-D7AC-2762-0B1C-A78BCA1F6A4B}"/>
                </a:ext>
              </a:extLst>
            </p:cNvPr>
            <p:cNvSpPr/>
            <p:nvPr/>
          </p:nvSpPr>
          <p:spPr>
            <a:xfrm>
              <a:off x="4803298" y="3079405"/>
              <a:ext cx="4032667" cy="411373"/>
            </a:xfrm>
            <a:prstGeom prst="roundRect">
              <a:avLst/>
            </a:prstGeom>
            <a:noFill/>
            <a:ln w="381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Compare to Actual Closeout reports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8EF4C38-F608-BEE9-812C-832B91BEBDAC}"/>
                </a:ext>
              </a:extLst>
            </p:cNvPr>
            <p:cNvSpPr/>
            <p:nvPr/>
          </p:nvSpPr>
          <p:spPr>
            <a:xfrm>
              <a:off x="4766434" y="4051698"/>
              <a:ext cx="2053197" cy="734899"/>
            </a:xfrm>
            <a:prstGeom prst="roundRect">
              <a:avLst/>
            </a:prstGeom>
            <a:noFill/>
            <a:ln w="381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Re-Bucketing WBS elements to align with Reported Costs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4A053761-B2D9-BD59-6356-32DED887984B}"/>
                </a:ext>
              </a:extLst>
            </p:cNvPr>
            <p:cNvSpPr/>
            <p:nvPr/>
          </p:nvSpPr>
          <p:spPr>
            <a:xfrm>
              <a:off x="767520" y="1316856"/>
              <a:ext cx="3702877" cy="550662"/>
            </a:xfrm>
            <a:prstGeom prst="roundRect">
              <a:avLst/>
            </a:prstGeom>
            <a:noFill/>
            <a:ln w="381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Input: </a:t>
              </a:r>
              <a:r>
                <a: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Qualitative checked WBS</a:t>
              </a:r>
            </a:p>
          </p:txBody>
        </p:sp>
        <p:sp>
          <p:nvSpPr>
            <p:cNvPr id="21" name="Flowchart: Decision 20">
              <a:extLst>
                <a:ext uri="{FF2B5EF4-FFF2-40B4-BE49-F238E27FC236}">
                  <a16:creationId xmlns:a16="http://schemas.microsoft.com/office/drawing/2014/main" id="{E60335B7-303B-6354-A94C-7DD0997F7076}"/>
                </a:ext>
              </a:extLst>
            </p:cNvPr>
            <p:cNvSpPr/>
            <p:nvPr/>
          </p:nvSpPr>
          <p:spPr>
            <a:xfrm>
              <a:off x="1543690" y="2885124"/>
              <a:ext cx="2150533" cy="777121"/>
            </a:xfrm>
            <a:prstGeom prst="flowChartDecision">
              <a:avLst/>
            </a:prstGeom>
            <a:noFill/>
            <a:ln w="38100">
              <a:solidFill>
                <a:srgbClr val="B4C7E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Pass/Fail QA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6A8E30AB-A418-4BE4-6BE3-5551AC1EE9A7}"/>
                </a:ext>
              </a:extLst>
            </p:cNvPr>
            <p:cNvSpPr/>
            <p:nvPr/>
          </p:nvSpPr>
          <p:spPr>
            <a:xfrm>
              <a:off x="767519" y="4218846"/>
              <a:ext cx="3702877" cy="415258"/>
            </a:xfrm>
            <a:prstGeom prst="roundRect">
              <a:avLst/>
            </a:prstGeom>
            <a:noFill/>
            <a:ln w="381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Investigate Omission from Results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94C1DA6-AD04-E88B-A390-0F1FEF6E11A4}"/>
                </a:ext>
              </a:extLst>
            </p:cNvPr>
            <p:cNvCxnSpPr>
              <a:cxnSpLocks/>
              <a:stCxn id="20" idx="2"/>
              <a:endCxn id="16" idx="0"/>
            </p:cNvCxnSpPr>
            <p:nvPr/>
          </p:nvCxnSpPr>
          <p:spPr>
            <a:xfrm>
              <a:off x="2618959" y="1867518"/>
              <a:ext cx="1" cy="189619"/>
            </a:xfrm>
            <a:prstGeom prst="straightConnector1">
              <a:avLst/>
            </a:prstGeom>
            <a:ln w="28575">
              <a:solidFill>
                <a:srgbClr val="000F7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F2268426-8726-813B-FFCE-1B615FB318CC}"/>
                </a:ext>
              </a:extLst>
            </p:cNvPr>
            <p:cNvCxnSpPr>
              <a:cxnSpLocks/>
              <a:endCxn id="21" idx="0"/>
            </p:cNvCxnSpPr>
            <p:nvPr/>
          </p:nvCxnSpPr>
          <p:spPr>
            <a:xfrm flipH="1">
              <a:off x="2618957" y="2633953"/>
              <a:ext cx="2" cy="251171"/>
            </a:xfrm>
            <a:prstGeom prst="straightConnector1">
              <a:avLst/>
            </a:prstGeom>
            <a:ln w="28575">
              <a:solidFill>
                <a:srgbClr val="000F7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888EA2C-CF1A-FDC5-6C17-CFDA3A542F3E}"/>
                </a:ext>
              </a:extLst>
            </p:cNvPr>
            <p:cNvCxnSpPr>
              <a:cxnSpLocks/>
              <a:stCxn id="21" idx="2"/>
              <a:endCxn id="22" idx="0"/>
            </p:cNvCxnSpPr>
            <p:nvPr/>
          </p:nvCxnSpPr>
          <p:spPr>
            <a:xfrm>
              <a:off x="2618957" y="3662245"/>
              <a:ext cx="1" cy="556601"/>
            </a:xfrm>
            <a:prstGeom prst="straightConnector1">
              <a:avLst/>
            </a:prstGeom>
            <a:ln w="28575">
              <a:solidFill>
                <a:srgbClr val="000F7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11513ECE-E52E-1D1E-47A1-4A1406765C57}"/>
                </a:ext>
              </a:extLst>
            </p:cNvPr>
            <p:cNvCxnSpPr>
              <a:cxnSpLocks/>
              <a:stCxn id="21" idx="3"/>
              <a:endCxn id="17" idx="1"/>
            </p:cNvCxnSpPr>
            <p:nvPr/>
          </p:nvCxnSpPr>
          <p:spPr>
            <a:xfrm flipV="1">
              <a:off x="3694223" y="2711774"/>
              <a:ext cx="1109075" cy="561911"/>
            </a:xfrm>
            <a:prstGeom prst="straightConnector1">
              <a:avLst/>
            </a:prstGeom>
            <a:ln w="28575">
              <a:solidFill>
                <a:srgbClr val="000F7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914E50BA-CD48-7C4A-03B9-9011DFEC05F0}"/>
                </a:ext>
              </a:extLst>
            </p:cNvPr>
            <p:cNvCxnSpPr>
              <a:cxnSpLocks/>
              <a:stCxn id="17" idx="2"/>
              <a:endCxn id="18" idx="0"/>
            </p:cNvCxnSpPr>
            <p:nvPr/>
          </p:nvCxnSpPr>
          <p:spPr>
            <a:xfrm>
              <a:off x="6819632" y="2919403"/>
              <a:ext cx="0" cy="160002"/>
            </a:xfrm>
            <a:prstGeom prst="straightConnector1">
              <a:avLst/>
            </a:prstGeom>
            <a:ln w="12700">
              <a:solidFill>
                <a:srgbClr val="000F7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8A35C5FF-87C2-6582-BB89-D94CC51E6FE5}"/>
                </a:ext>
              </a:extLst>
            </p:cNvPr>
            <p:cNvCxnSpPr>
              <a:cxnSpLocks/>
              <a:stCxn id="18" idx="2"/>
              <a:endCxn id="19" idx="0"/>
            </p:cNvCxnSpPr>
            <p:nvPr/>
          </p:nvCxnSpPr>
          <p:spPr>
            <a:xfrm flipH="1">
              <a:off x="5793033" y="3490779"/>
              <a:ext cx="1026600" cy="560919"/>
            </a:xfrm>
            <a:prstGeom prst="straightConnector1">
              <a:avLst/>
            </a:prstGeom>
            <a:ln w="28575">
              <a:solidFill>
                <a:srgbClr val="000F7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78F4DD0-784B-6545-6A7C-1CE8DB77D491}"/>
                </a:ext>
              </a:extLst>
            </p:cNvPr>
            <p:cNvSpPr txBox="1"/>
            <p:nvPr/>
          </p:nvSpPr>
          <p:spPr>
            <a:xfrm>
              <a:off x="3514519" y="2729541"/>
              <a:ext cx="65193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00">
                  <a:latin typeface="Arial" panose="020B0604020202020204" pitchFamily="34" charset="0"/>
                  <a:cs typeface="Arial" panose="020B0604020202020204" pitchFamily="34" charset="0"/>
                </a:rPr>
                <a:t>Pass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6A515A7-83D2-8598-1868-216383D2F7E3}"/>
                </a:ext>
              </a:extLst>
            </p:cNvPr>
            <p:cNvSpPr txBox="1"/>
            <p:nvPr/>
          </p:nvSpPr>
          <p:spPr>
            <a:xfrm>
              <a:off x="2618956" y="3774700"/>
              <a:ext cx="651930" cy="26161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100">
                  <a:latin typeface="Arial" panose="020B0604020202020204" pitchFamily="34" charset="0"/>
                  <a:cs typeface="Arial" panose="020B0604020202020204" pitchFamily="34" charset="0"/>
                </a:rPr>
                <a:t>Fail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033EA485-2C0F-551C-D887-A04693973E9C}"/>
                </a:ext>
              </a:extLst>
            </p:cNvPr>
            <p:cNvCxnSpPr>
              <a:cxnSpLocks/>
              <a:stCxn id="18" idx="2"/>
              <a:endCxn id="32" idx="0"/>
            </p:cNvCxnSpPr>
            <p:nvPr/>
          </p:nvCxnSpPr>
          <p:spPr>
            <a:xfrm>
              <a:off x="6819632" y="3490778"/>
              <a:ext cx="1063675" cy="577559"/>
            </a:xfrm>
            <a:prstGeom prst="straightConnector1">
              <a:avLst/>
            </a:prstGeom>
            <a:ln w="28575">
              <a:solidFill>
                <a:srgbClr val="000F7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1950321D-2438-0A2B-3051-590C5D5416F8}"/>
                </a:ext>
              </a:extLst>
            </p:cNvPr>
            <p:cNvSpPr/>
            <p:nvPr/>
          </p:nvSpPr>
          <p:spPr>
            <a:xfrm>
              <a:off x="6992544" y="4068337"/>
              <a:ext cx="1781526" cy="560921"/>
            </a:xfrm>
            <a:prstGeom prst="roundRect">
              <a:avLst/>
            </a:prstGeom>
            <a:noFill/>
            <a:ln w="381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Maintain quantitative project category split</a:t>
              </a:r>
            </a:p>
          </p:txBody>
        </p:sp>
        <p:pic>
          <p:nvPicPr>
            <p:cNvPr id="33" name="Graphic 32" descr="Checkmark with solid fill">
              <a:extLst>
                <a:ext uri="{FF2B5EF4-FFF2-40B4-BE49-F238E27FC236}">
                  <a16:creationId xmlns:a16="http://schemas.microsoft.com/office/drawing/2014/main" id="{1E148519-930F-449D-C09D-8A41529D58D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212281" y="3650780"/>
              <a:ext cx="294710" cy="294710"/>
            </a:xfrm>
            <a:prstGeom prst="rect">
              <a:avLst/>
            </a:prstGeom>
          </p:spPr>
        </p:pic>
        <p:sp>
          <p:nvSpPr>
            <p:cNvPr id="34" name="Multiplication Sign 33">
              <a:extLst>
                <a:ext uri="{FF2B5EF4-FFF2-40B4-BE49-F238E27FC236}">
                  <a16:creationId xmlns:a16="http://schemas.microsoft.com/office/drawing/2014/main" id="{A1110907-1D7E-DD7F-05C9-7741B733157F}"/>
                </a:ext>
              </a:extLst>
            </p:cNvPr>
            <p:cNvSpPr/>
            <p:nvPr/>
          </p:nvSpPr>
          <p:spPr>
            <a:xfrm>
              <a:off x="4902270" y="3637797"/>
              <a:ext cx="312362" cy="339969"/>
            </a:xfrm>
            <a:prstGeom prst="mathMultiply">
              <a:avLst>
                <a:gd name="adj1" fmla="val 14949"/>
              </a:avLst>
            </a:prstGeom>
            <a:solidFill>
              <a:schemeClr val="tx1">
                <a:lumMod val="50000"/>
                <a:lumOff val="50000"/>
              </a:schemeClr>
            </a:solidFill>
            <a:ln w="5655" cap="flat">
              <a:noFill/>
              <a:prstDash val="solid"/>
              <a:miter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</p:grp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BF459140-D02F-B93C-D01F-51C0C9E4C3A3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6247244" y="2556234"/>
            <a:ext cx="0" cy="426529"/>
          </a:xfrm>
          <a:prstGeom prst="straightConnector1">
            <a:avLst/>
          </a:prstGeom>
          <a:ln w="28575">
            <a:solidFill>
              <a:srgbClr val="000F7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FD676733-A4D3-F360-7E56-3D01FD24849A}"/>
              </a:ext>
            </a:extLst>
          </p:cNvPr>
          <p:cNvSpPr/>
          <p:nvPr/>
        </p:nvSpPr>
        <p:spPr>
          <a:xfrm>
            <a:off x="0" y="573736"/>
            <a:ext cx="12192000" cy="732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0F97FA0C-8D89-CF5B-7071-18DDE2685EB0}"/>
              </a:ext>
            </a:extLst>
          </p:cNvPr>
          <p:cNvSpPr txBox="1">
            <a:spLocks/>
          </p:cNvSpPr>
          <p:nvPr/>
        </p:nvSpPr>
        <p:spPr>
          <a:xfrm>
            <a:off x="609600" y="689020"/>
            <a:ext cx="10972800" cy="8922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>
                <a:solidFill>
                  <a:srgbClr val="021E42"/>
                </a:solidFill>
              </a:rPr>
              <a:t>Qualitative &amp; Quantitative V&amp;V Process Flow</a:t>
            </a:r>
          </a:p>
        </p:txBody>
      </p:sp>
    </p:spTree>
    <p:extLst>
      <p:ext uri="{BB962C8B-B14F-4D97-AF65-F5344CB8AC3E}">
        <p14:creationId xmlns:p14="http://schemas.microsoft.com/office/powerpoint/2010/main" val="374739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DCB792-34E2-A01C-603A-04EE017B6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10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DDD9E3-2CD9-EBB8-A674-82D4A800C91D}"/>
              </a:ext>
            </a:extLst>
          </p:cNvPr>
          <p:cNvSpPr txBox="1"/>
          <p:nvPr/>
        </p:nvSpPr>
        <p:spPr>
          <a:xfrm>
            <a:off x="3397836" y="3432456"/>
            <a:ext cx="26218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Total number of WBS elements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856FA6-F5C1-F89C-1EE1-C199C5FD0B1F}"/>
              </a:ext>
            </a:extLst>
          </p:cNvPr>
          <p:cNvCxnSpPr>
            <a:cxnSpLocks/>
          </p:cNvCxnSpPr>
          <p:nvPr/>
        </p:nvCxnSpPr>
        <p:spPr>
          <a:xfrm flipH="1">
            <a:off x="2326334" y="2817667"/>
            <a:ext cx="391430" cy="233365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5D55E4A-4B2A-FBEC-7391-E4311641CD24}"/>
              </a:ext>
            </a:extLst>
          </p:cNvPr>
          <p:cNvCxnSpPr>
            <a:cxnSpLocks/>
          </p:cNvCxnSpPr>
          <p:nvPr/>
        </p:nvCxnSpPr>
        <p:spPr>
          <a:xfrm flipH="1" flipV="1">
            <a:off x="339421" y="2830556"/>
            <a:ext cx="408346" cy="242019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6651B10-3BC6-6356-771C-1C4F2C45795B}"/>
              </a:ext>
            </a:extLst>
          </p:cNvPr>
          <p:cNvSpPr txBox="1"/>
          <p:nvPr/>
        </p:nvSpPr>
        <p:spPr>
          <a:xfrm>
            <a:off x="543594" y="2817667"/>
            <a:ext cx="262189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/>
              <a:t>High-Level Elements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E4C247-7522-1162-86B3-CA491F9B0A6E}"/>
              </a:ext>
            </a:extLst>
          </p:cNvPr>
          <p:cNvSpPr txBox="1"/>
          <p:nvPr/>
        </p:nvSpPr>
        <p:spPr>
          <a:xfrm>
            <a:off x="529009" y="3856599"/>
            <a:ext cx="19569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/>
              <a:t>Low-Level WBS Elements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927E56-0ECF-2A00-D054-89D153AF41FE}"/>
              </a:ext>
            </a:extLst>
          </p:cNvPr>
          <p:cNvSpPr txBox="1"/>
          <p:nvPr/>
        </p:nvSpPr>
        <p:spPr>
          <a:xfrm>
            <a:off x="873510" y="3029725"/>
            <a:ext cx="13831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>
                <a:solidFill>
                  <a:schemeClr val="tx2"/>
                </a:solidFill>
              </a:rPr>
              <a:t>92%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F215B5-3AD9-F9DD-26A0-31CDF42D8EB5}"/>
              </a:ext>
            </a:extLst>
          </p:cNvPr>
          <p:cNvSpPr txBox="1"/>
          <p:nvPr/>
        </p:nvSpPr>
        <p:spPr>
          <a:xfrm>
            <a:off x="873510" y="4290661"/>
            <a:ext cx="13831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>
                <a:solidFill>
                  <a:schemeClr val="accent1">
                    <a:lumMod val="75000"/>
                  </a:schemeClr>
                </a:solidFill>
              </a:rPr>
              <a:t>55%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0317BC-428A-2D8F-8E32-2DBCC211D778}"/>
              </a:ext>
            </a:extLst>
          </p:cNvPr>
          <p:cNvSpPr txBox="1"/>
          <p:nvPr/>
        </p:nvSpPr>
        <p:spPr>
          <a:xfrm>
            <a:off x="3369657" y="2762141"/>
            <a:ext cx="17352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>
                <a:solidFill>
                  <a:schemeClr val="tx2"/>
                </a:solidFill>
              </a:rPr>
              <a:t>19,291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504B26-7BF9-D2D8-4667-D170C0218BF8}"/>
              </a:ext>
            </a:extLst>
          </p:cNvPr>
          <p:cNvSpPr txBox="1"/>
          <p:nvPr/>
        </p:nvSpPr>
        <p:spPr>
          <a:xfrm>
            <a:off x="179242" y="2243263"/>
            <a:ext cx="41548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00"/>
                </a:solidFill>
              </a:rPr>
              <a:t>Accuracy Percentage of WBS Levels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8E2D0B-12F1-4DE1-1865-1FF38A5F7CF3}"/>
              </a:ext>
            </a:extLst>
          </p:cNvPr>
          <p:cNvCxnSpPr/>
          <p:nvPr/>
        </p:nvCxnSpPr>
        <p:spPr>
          <a:xfrm>
            <a:off x="3499828" y="3864763"/>
            <a:ext cx="2491721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83486A6-1923-79D5-864A-2F5533272A3D}"/>
              </a:ext>
            </a:extLst>
          </p:cNvPr>
          <p:cNvSpPr txBox="1"/>
          <p:nvPr/>
        </p:nvSpPr>
        <p:spPr>
          <a:xfrm>
            <a:off x="3369657" y="4426724"/>
            <a:ext cx="224056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Project Context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Legacy Acronyms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Scope Nuances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Niche WBS Elements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9AE43A60-E23B-68E5-B60E-4FAAB9F1D510}"/>
              </a:ext>
            </a:extLst>
          </p:cNvPr>
          <p:cNvSpPr txBox="1">
            <a:spLocks/>
          </p:cNvSpPr>
          <p:nvPr/>
        </p:nvSpPr>
        <p:spPr>
          <a:xfrm>
            <a:off x="3499828" y="4114317"/>
            <a:ext cx="2299087" cy="35268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230188" indent="-230188" algn="l" defTabSz="6858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0375" indent="-230188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8975" indent="-231775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7013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−"/>
              <a:tabLst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400" b="1"/>
              <a:t>Observed limitations</a:t>
            </a:r>
            <a:endParaRPr lang="en-US" sz="14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8BC4818-70C2-C0EE-104C-1BCA916FB2D0}"/>
              </a:ext>
            </a:extLst>
          </p:cNvPr>
          <p:cNvSpPr/>
          <p:nvPr/>
        </p:nvSpPr>
        <p:spPr>
          <a:xfrm>
            <a:off x="0" y="573736"/>
            <a:ext cx="12192000" cy="732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4E2DB04E-5926-0B1D-D07C-6CD2EB2CCADD}"/>
              </a:ext>
            </a:extLst>
          </p:cNvPr>
          <p:cNvSpPr txBox="1">
            <a:spLocks/>
          </p:cNvSpPr>
          <p:nvPr/>
        </p:nvSpPr>
        <p:spPr>
          <a:xfrm>
            <a:off x="609600" y="689020"/>
            <a:ext cx="10972800" cy="8922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>
                <a:solidFill>
                  <a:srgbClr val="021E42"/>
                </a:solidFill>
              </a:rPr>
              <a:t>QA Findings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C3F4EEB-B553-7018-2BE3-4E6EF29D0982}"/>
              </a:ext>
            </a:extLst>
          </p:cNvPr>
          <p:cNvGrpSpPr/>
          <p:nvPr/>
        </p:nvGrpSpPr>
        <p:grpSpPr>
          <a:xfrm>
            <a:off x="8630643" y="4054502"/>
            <a:ext cx="1998147" cy="2011199"/>
            <a:chOff x="687903" y="1600520"/>
            <a:chExt cx="2365130" cy="236513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78AB524-13C7-3B46-BF00-C0CB31EA6DB2}"/>
                </a:ext>
              </a:extLst>
            </p:cNvPr>
            <p:cNvSpPr/>
            <p:nvPr/>
          </p:nvSpPr>
          <p:spPr>
            <a:xfrm>
              <a:off x="687903" y="1600520"/>
              <a:ext cx="2365130" cy="2365130"/>
            </a:xfrm>
            <a:prstGeom prst="ellipse">
              <a:avLst/>
            </a:prstGeom>
            <a:solidFill>
              <a:srgbClr val="000F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37B4A6-2D11-330B-C15B-677E0E336E4A}"/>
                </a:ext>
              </a:extLst>
            </p:cNvPr>
            <p:cNvSpPr txBox="1"/>
            <p:nvPr/>
          </p:nvSpPr>
          <p:spPr>
            <a:xfrm>
              <a:off x="1345819" y="2395377"/>
              <a:ext cx="104929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ML Model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FD896B8-94F3-718D-AA20-E407377ED469}"/>
              </a:ext>
            </a:extLst>
          </p:cNvPr>
          <p:cNvGrpSpPr/>
          <p:nvPr/>
        </p:nvGrpSpPr>
        <p:grpSpPr>
          <a:xfrm>
            <a:off x="6711590" y="2866144"/>
            <a:ext cx="1602297" cy="1602297"/>
            <a:chOff x="3778061" y="1439411"/>
            <a:chExt cx="1602297" cy="1602297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84A3D1E-4B50-FC2E-77DB-784938A0791C}"/>
                </a:ext>
              </a:extLst>
            </p:cNvPr>
            <p:cNvSpPr/>
            <p:nvPr/>
          </p:nvSpPr>
          <p:spPr>
            <a:xfrm>
              <a:off x="3778061" y="1439411"/>
              <a:ext cx="1602297" cy="160229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B5143F6-2F9E-6609-BF53-369CE8028F02}"/>
                </a:ext>
              </a:extLst>
            </p:cNvPr>
            <p:cNvSpPr txBox="1"/>
            <p:nvPr/>
          </p:nvSpPr>
          <p:spPr>
            <a:xfrm>
              <a:off x="4054561" y="2050645"/>
              <a:ext cx="104929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WBS</a:t>
              </a:r>
            </a:p>
          </p:txBody>
        </p:sp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349F43D-B83C-0744-823E-0C85C1942568}"/>
              </a:ext>
            </a:extLst>
          </p:cNvPr>
          <p:cNvCxnSpPr>
            <a:cxnSpLocks/>
          </p:cNvCxnSpPr>
          <p:nvPr/>
        </p:nvCxnSpPr>
        <p:spPr>
          <a:xfrm flipV="1">
            <a:off x="7767003" y="2072386"/>
            <a:ext cx="863640" cy="72170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9D22E67-419C-BD40-4A27-A1254881D755}"/>
              </a:ext>
            </a:extLst>
          </p:cNvPr>
          <p:cNvSpPr txBox="1"/>
          <p:nvPr/>
        </p:nvSpPr>
        <p:spPr>
          <a:xfrm>
            <a:off x="10811455" y="2072386"/>
            <a:ext cx="16739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Includes all corrections and assumptions from historical projects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BF6ACE3-C46D-8ED1-0278-91D974B01E24}"/>
              </a:ext>
            </a:extLst>
          </p:cNvPr>
          <p:cNvSpPr txBox="1"/>
          <p:nvPr/>
        </p:nvSpPr>
        <p:spPr>
          <a:xfrm>
            <a:off x="10791790" y="4656458"/>
            <a:ext cx="16022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All projects WBS standardized to CAEF 2.0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83F573A-6DB5-4C3F-E8C7-1FE97E57C931}"/>
              </a:ext>
            </a:extLst>
          </p:cNvPr>
          <p:cNvGrpSpPr/>
          <p:nvPr/>
        </p:nvGrpSpPr>
        <p:grpSpPr>
          <a:xfrm>
            <a:off x="10579871" y="2983488"/>
            <a:ext cx="1602297" cy="1602297"/>
            <a:chOff x="3732994" y="3273769"/>
            <a:chExt cx="1602297" cy="1602297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BFC8821-AFD3-ACFE-83DB-EBE64FBA9A05}"/>
                </a:ext>
              </a:extLst>
            </p:cNvPr>
            <p:cNvSpPr/>
            <p:nvPr/>
          </p:nvSpPr>
          <p:spPr>
            <a:xfrm>
              <a:off x="3732994" y="3273769"/>
              <a:ext cx="1602297" cy="1602297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8E5DDC7-07EF-3E45-0852-DC04461D5EF8}"/>
                </a:ext>
              </a:extLst>
            </p:cNvPr>
            <p:cNvSpPr txBox="1"/>
            <p:nvPr/>
          </p:nvSpPr>
          <p:spPr>
            <a:xfrm>
              <a:off x="4009494" y="3652942"/>
              <a:ext cx="1049299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 training dataset</a:t>
              </a:r>
            </a:p>
          </p:txBody>
        </p:sp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FF0BF9A-1F02-5E4F-0B57-FD64D4C84579}"/>
              </a:ext>
            </a:extLst>
          </p:cNvPr>
          <p:cNvCxnSpPr>
            <a:cxnSpLocks/>
          </p:cNvCxnSpPr>
          <p:nvPr/>
        </p:nvCxnSpPr>
        <p:spPr>
          <a:xfrm>
            <a:off x="10485634" y="2293016"/>
            <a:ext cx="370737" cy="68236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6AD18A74-0561-BBB5-1592-809F71462D6A}"/>
              </a:ext>
            </a:extLst>
          </p:cNvPr>
          <p:cNvSpPr/>
          <p:nvPr/>
        </p:nvSpPr>
        <p:spPr>
          <a:xfrm>
            <a:off x="8873553" y="1522532"/>
            <a:ext cx="1602297" cy="580601"/>
          </a:xfrm>
          <a:prstGeom prst="roundRect">
            <a:avLst/>
          </a:prstGeom>
          <a:noFill/>
          <a:ln w="28575">
            <a:solidFill>
              <a:srgbClr val="000F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6391833-9865-59A8-6FCF-FB2D457B5F87}"/>
              </a:ext>
            </a:extLst>
          </p:cNvPr>
          <p:cNvCxnSpPr>
            <a:cxnSpLocks/>
          </p:cNvCxnSpPr>
          <p:nvPr/>
        </p:nvCxnSpPr>
        <p:spPr>
          <a:xfrm flipH="1" flipV="1">
            <a:off x="8030956" y="4305130"/>
            <a:ext cx="577942" cy="42332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AA6BCA8-EC4A-FC1B-9741-0A6E05A57494}"/>
              </a:ext>
            </a:extLst>
          </p:cNvPr>
          <p:cNvCxnSpPr>
            <a:cxnSpLocks/>
          </p:cNvCxnSpPr>
          <p:nvPr/>
        </p:nvCxnSpPr>
        <p:spPr>
          <a:xfrm flipH="1">
            <a:off x="10635823" y="4537486"/>
            <a:ext cx="341601" cy="15692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A0D4774-3FDF-9EEA-E292-FA2C6A349F55}"/>
              </a:ext>
            </a:extLst>
          </p:cNvPr>
          <p:cNvSpPr txBox="1"/>
          <p:nvPr/>
        </p:nvSpPr>
        <p:spPr>
          <a:xfrm>
            <a:off x="9022832" y="1646523"/>
            <a:ext cx="13039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V&amp;V Process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158E872-45EF-A98E-144A-A10AE201C87C}"/>
              </a:ext>
            </a:extLst>
          </p:cNvPr>
          <p:cNvSpPr txBox="1"/>
          <p:nvPr/>
        </p:nvSpPr>
        <p:spPr>
          <a:xfrm>
            <a:off x="6148492" y="4881425"/>
            <a:ext cx="250741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Key Improvements: </a:t>
            </a:r>
          </a:p>
          <a:p>
            <a:endParaRPr 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Ability to more accurately output standardized WBSs &amp; close the gap on key limitations</a:t>
            </a:r>
          </a:p>
        </p:txBody>
      </p:sp>
    </p:spTree>
    <p:extLst>
      <p:ext uri="{BB962C8B-B14F-4D97-AF65-F5344CB8AC3E}">
        <p14:creationId xmlns:p14="http://schemas.microsoft.com/office/powerpoint/2010/main" val="342402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4" grpId="0" animBg="1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F4BB5-584B-9941-DD03-B050B0E45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8EE8D-6940-A018-AB63-8F7F986C6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373876"/>
            <a:ext cx="10515600" cy="1376823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021E42"/>
                </a:solidFill>
              </a:rPr>
              <a:t>Cost Growth Analysis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A070A8-AF12-241B-E72B-2518D98755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F1CE5F-A921-7C10-D070-E5B201E00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68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AB4FBF-8B6C-4FE0-538D-12B277206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12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3D07E0E-338F-894D-A9A6-333D2E867D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7544905"/>
                  </p:ext>
                </p:extLst>
              </p:nvPr>
            </p:nvGraphicFramePr>
            <p:xfrm>
              <a:off x="2223760" y="3051642"/>
              <a:ext cx="6864325" cy="274753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144724">
                      <a:extLst>
                        <a:ext uri="{9D8B030D-6E8A-4147-A177-3AD203B41FA5}">
                          <a16:colId xmlns:a16="http://schemas.microsoft.com/office/drawing/2014/main" val="783239588"/>
                        </a:ext>
                      </a:extLst>
                    </a:gridCol>
                    <a:gridCol w="2897992">
                      <a:extLst>
                        <a:ext uri="{9D8B030D-6E8A-4147-A177-3AD203B41FA5}">
                          <a16:colId xmlns:a16="http://schemas.microsoft.com/office/drawing/2014/main" val="3352676388"/>
                        </a:ext>
                      </a:extLst>
                    </a:gridCol>
                    <a:gridCol w="1821609">
                      <a:extLst>
                        <a:ext uri="{9D8B030D-6E8A-4147-A177-3AD203B41FA5}">
                          <a16:colId xmlns:a16="http://schemas.microsoft.com/office/drawing/2014/main" val="1310838698"/>
                        </a:ext>
                      </a:extLst>
                    </a:gridCol>
                  </a:tblGrid>
                  <a:tr h="571985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US" sz="1800" kern="0">
                              <a:effectLst/>
                            </a:rPr>
                            <a:t>Metric</a:t>
                          </a:r>
                          <a:endParaRPr lang="en-US" sz="1600" kern="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US" sz="1800" kern="0">
                              <a:effectLst/>
                            </a:rPr>
                            <a:t>Completed</a:t>
                          </a:r>
                          <a:r>
                            <a:rPr lang="en-US" sz="1050" kern="0">
                              <a:effectLst/>
                            </a:rPr>
                            <a:t> </a:t>
                          </a:r>
                          <a:r>
                            <a:rPr lang="en-US" sz="1800" kern="0">
                              <a:effectLst/>
                            </a:rPr>
                            <a:t> projects</a:t>
                          </a:r>
                          <a:endParaRPr lang="en-US" sz="1600" kern="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US" sz="1800" kern="0">
                              <a:effectLst/>
                            </a:rPr>
                            <a:t>Active projects</a:t>
                          </a:r>
                          <a:endParaRPr lang="en-US" sz="1600" kern="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478029258"/>
                      </a:ext>
                    </a:extLst>
                  </a:tr>
                  <a:tr h="68665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US" sz="1800" kern="0">
                              <a:effectLst/>
                            </a:rPr>
                            <a:t>Cost deviation</a:t>
                          </a:r>
                          <a:endParaRPr lang="en-US" sz="1600" kern="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 kern="10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ker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𝐴𝐶𝑊𝑃</m:t>
                                    </m:r>
                                  </m:num>
                                  <m:den>
                                    <m:r>
                                      <a:rPr lang="en-US" sz="1800" ker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𝐵𝐶𝑊</m:t>
                                    </m:r>
                                    <m:sSub>
                                      <m:sSubPr>
                                        <m:ctrlPr>
                                          <a:rPr lang="en-US" sz="1600" i="1" kern="1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kern="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US" sz="1800" kern="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US" sz="1800" kern="0">
                                    <a:effectLst/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1600" kern="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 kern="10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ker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𝐴𝐶𝑊𝑃</m:t>
                                    </m:r>
                                  </m:num>
                                  <m:den>
                                    <m:r>
                                      <a:rPr lang="en-US" sz="1800" ker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𝐵𝐶𝑊𝑃</m:t>
                                    </m:r>
                                  </m:den>
                                </m:f>
                                <m:r>
                                  <a:rPr lang="en-US" sz="1800" kern="0">
                                    <a:effectLst/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1600" kern="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830348767"/>
                      </a:ext>
                    </a:extLst>
                  </a:tr>
                  <a:tr h="68665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US" sz="1800" kern="0">
                              <a:effectLst/>
                            </a:rPr>
                            <a:t>Scope deviation</a:t>
                          </a:r>
                          <a:endParaRPr lang="en-US" sz="1600" kern="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 kern="10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ker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𝐵𝐶𝑊𝑃</m:t>
                                    </m:r>
                                  </m:num>
                                  <m:den>
                                    <m:r>
                                      <a:rPr lang="en-US" sz="1800" ker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𝐵𝐶𝑊</m:t>
                                    </m:r>
                                    <m:sSub>
                                      <m:sSubPr>
                                        <m:ctrlPr>
                                          <a:rPr lang="en-US" sz="1600" i="1" kern="1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kern="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US" sz="1800" kern="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US" sz="1800" kern="0">
                                    <a:effectLst/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1600" kern="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 kern="10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ker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𝐵𝐶𝑊𝑆</m:t>
                                    </m:r>
                                  </m:num>
                                  <m:den>
                                    <m:r>
                                      <a:rPr lang="en-US" sz="1800" ker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𝐵𝐶𝑊</m:t>
                                    </m:r>
                                    <m:sSub>
                                      <m:sSubPr>
                                        <m:ctrlPr>
                                          <a:rPr lang="en-US" sz="1600" i="1" kern="1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kern="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  <m:sub>
                                        <m:r>
                                          <a:rPr lang="en-US" sz="1800" kern="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en-US" sz="1800" kern="0">
                                    <a:effectLst/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1600" kern="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2343635645"/>
                      </a:ext>
                    </a:extLst>
                  </a:tr>
                  <a:tr h="802228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US" sz="1800" kern="0">
                              <a:effectLst/>
                            </a:rPr>
                            <a:t>Schedule deviation</a:t>
                          </a:r>
                          <a:endParaRPr lang="en-US" sz="1600" kern="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 kern="10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sz="1800" ker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Actual</m:t>
                                    </m:r>
                                    <m:r>
                                      <a:rPr lang="en-US" sz="1800" ker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800" ker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duration</m:t>
                                    </m:r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US" sz="1800" ker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Initial</m:t>
                                    </m:r>
                                    <m:r>
                                      <a:rPr lang="en-US" sz="1800" ker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800" ker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baseline</m:t>
                                    </m:r>
                                    <m:r>
                                      <a:rPr lang="en-US" sz="1800" ker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sz="1800" ker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duration</m:t>
                                    </m:r>
                                  </m:den>
                                </m:f>
                                <m:r>
                                  <a:rPr lang="en-US" sz="1800" kern="0">
                                    <a:effectLst/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1600" kern="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600" i="1" kern="100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ker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𝐵𝐶𝑊𝑆</m:t>
                                    </m:r>
                                  </m:num>
                                  <m:den>
                                    <m:r>
                                      <a:rPr lang="en-US" sz="1800" kern="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𝐵𝐶𝑊𝑃</m:t>
                                    </m:r>
                                  </m:den>
                                </m:f>
                                <m:r>
                                  <a:rPr lang="en-US" sz="1800" kern="0">
                                    <a:effectLst/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lang="en-US" sz="1600" kern="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148247895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3D07E0E-338F-894D-A9A6-333D2E867DA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07544905"/>
                  </p:ext>
                </p:extLst>
              </p:nvPr>
            </p:nvGraphicFramePr>
            <p:xfrm>
              <a:off x="2223760" y="3051642"/>
              <a:ext cx="6864325" cy="2747531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144724">
                      <a:extLst>
                        <a:ext uri="{9D8B030D-6E8A-4147-A177-3AD203B41FA5}">
                          <a16:colId xmlns:a16="http://schemas.microsoft.com/office/drawing/2014/main" val="783239588"/>
                        </a:ext>
                      </a:extLst>
                    </a:gridCol>
                    <a:gridCol w="2897992">
                      <a:extLst>
                        <a:ext uri="{9D8B030D-6E8A-4147-A177-3AD203B41FA5}">
                          <a16:colId xmlns:a16="http://schemas.microsoft.com/office/drawing/2014/main" val="3352676388"/>
                        </a:ext>
                      </a:extLst>
                    </a:gridCol>
                    <a:gridCol w="1821609">
                      <a:extLst>
                        <a:ext uri="{9D8B030D-6E8A-4147-A177-3AD203B41FA5}">
                          <a16:colId xmlns:a16="http://schemas.microsoft.com/office/drawing/2014/main" val="1310838698"/>
                        </a:ext>
                      </a:extLst>
                    </a:gridCol>
                  </a:tblGrid>
                  <a:tr h="571985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US" sz="1800" kern="0">
                              <a:effectLst/>
                            </a:rPr>
                            <a:t>Metric</a:t>
                          </a:r>
                          <a:endParaRPr lang="en-US" sz="1600" kern="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US" sz="1800" kern="0">
                              <a:effectLst/>
                            </a:rPr>
                            <a:t>Completed</a:t>
                          </a:r>
                          <a:r>
                            <a:rPr lang="en-US" sz="1050" kern="0">
                              <a:effectLst/>
                            </a:rPr>
                            <a:t> </a:t>
                          </a:r>
                          <a:r>
                            <a:rPr lang="en-US" sz="1800" kern="0">
                              <a:effectLst/>
                            </a:rPr>
                            <a:t> projects</a:t>
                          </a:r>
                          <a:endParaRPr lang="en-US" sz="1600" kern="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US" sz="1800" kern="0">
                              <a:effectLst/>
                            </a:rPr>
                            <a:t>Active projects</a:t>
                          </a:r>
                          <a:endParaRPr lang="en-US" sz="1600" kern="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extLst>
                      <a:ext uri="{0D108BD9-81ED-4DB2-BD59-A6C34878D82A}">
                        <a16:rowId xmlns:a16="http://schemas.microsoft.com/office/drawing/2014/main" val="478029258"/>
                      </a:ext>
                    </a:extLst>
                  </a:tr>
                  <a:tr h="68665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US" sz="1800" kern="0">
                              <a:effectLst/>
                            </a:rPr>
                            <a:t>Cost deviation</a:t>
                          </a:r>
                          <a:endParaRPr lang="en-US" sz="1600" kern="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74160" t="-84071" r="-63655" b="-2185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277258" t="-84071" r="-1338" b="-21858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30348767"/>
                      </a:ext>
                    </a:extLst>
                  </a:tr>
                  <a:tr h="686659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US" sz="1800" kern="0">
                              <a:effectLst/>
                            </a:rPr>
                            <a:t>Scope deviation</a:t>
                          </a:r>
                          <a:endParaRPr lang="en-US" sz="1600" kern="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74160" t="-184071" r="-63655" b="-1185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277258" t="-184071" r="-1338" b="-11858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43635645"/>
                      </a:ext>
                    </a:extLst>
                  </a:tr>
                  <a:tr h="802228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US" sz="1800" kern="0">
                              <a:effectLst/>
                            </a:rPr>
                            <a:t>Schedule deviation</a:t>
                          </a:r>
                          <a:endParaRPr lang="en-US" sz="1600" kern="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74160" t="-243182" r="-63655" b="-15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blipFill>
                          <a:blip r:embed="rId3"/>
                          <a:stretch>
                            <a:fillRect l="-277258" t="-243182" r="-1338" b="-15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8247895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2D0AAC0-9F53-ED9D-7224-05A653E05700}"/>
              </a:ext>
            </a:extLst>
          </p:cNvPr>
          <p:cNvSpPr txBox="1"/>
          <p:nvPr/>
        </p:nvSpPr>
        <p:spPr>
          <a:xfrm>
            <a:off x="976045" y="1530849"/>
            <a:ext cx="93597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/>
              <a:t>Intended to show deviations from the original project baseline, not the most recent re-baseline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/>
              <a:t>Metrics are evaluated for each project at WBS level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A1BDA8-0DA5-45F5-0090-0E666F9DF521}"/>
              </a:ext>
            </a:extLst>
          </p:cNvPr>
          <p:cNvSpPr/>
          <p:nvPr/>
        </p:nvSpPr>
        <p:spPr>
          <a:xfrm>
            <a:off x="0" y="573736"/>
            <a:ext cx="12192000" cy="732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50F67AE8-4468-2FD8-7AE4-5184FC5FA89A}"/>
              </a:ext>
            </a:extLst>
          </p:cNvPr>
          <p:cNvSpPr txBox="1">
            <a:spLocks/>
          </p:cNvSpPr>
          <p:nvPr/>
        </p:nvSpPr>
        <p:spPr>
          <a:xfrm>
            <a:off x="609600" y="663968"/>
            <a:ext cx="10972800" cy="8922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>
                <a:solidFill>
                  <a:srgbClr val="021E42"/>
                </a:solidFill>
              </a:rPr>
              <a:t>Cost Growth Metrics</a:t>
            </a:r>
          </a:p>
        </p:txBody>
      </p:sp>
    </p:spTree>
    <p:extLst>
      <p:ext uri="{BB962C8B-B14F-4D97-AF65-F5344CB8AC3E}">
        <p14:creationId xmlns:p14="http://schemas.microsoft.com/office/powerpoint/2010/main" val="1913608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7AEBB-FA3D-A64C-5C15-AD0C13CD6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7BA8EC-7C7F-8BB5-18F7-4AB97D45EF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latin typeface="+mn-lt"/>
              </a:rPr>
              <a:t>Both active and completed projects experience cost inefficiency</a:t>
            </a:r>
          </a:p>
          <a:p>
            <a:pPr lvl="1"/>
            <a:r>
              <a:rPr lang="en-US" dirty="0">
                <a:latin typeface="+mn-lt"/>
              </a:rPr>
              <a:t>Metrics suggest higher inefficiency for completed projects across most WBS elements, however…</a:t>
            </a:r>
          </a:p>
          <a:p>
            <a:pPr lvl="1"/>
            <a:r>
              <a:rPr lang="en-US" dirty="0">
                <a:latin typeface="+mn-lt"/>
              </a:rPr>
              <a:t>Discrepancy is likely related to different metrics for active vs. completed projects</a:t>
            </a:r>
          </a:p>
          <a:p>
            <a:r>
              <a:rPr lang="en-US" dirty="0">
                <a:latin typeface="+mn-lt"/>
              </a:rPr>
              <a:t>Favorable cost deviation for transition to operations (TTO) for completed projects may be a sign that TTO scope is trimmed to be completed off-project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FB85D-1B62-1F4A-4C18-F7F083E8B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06036FF8-F4B9-429F-BE75-340D453A226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24465327"/>
              </p:ext>
            </p:extLst>
          </p:nvPr>
        </p:nvGraphicFramePr>
        <p:xfrm>
          <a:off x="6172200" y="1496857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850FCD7D-00DC-FDF0-B469-BA26A1D1A889}"/>
              </a:ext>
            </a:extLst>
          </p:cNvPr>
          <p:cNvSpPr/>
          <p:nvPr/>
        </p:nvSpPr>
        <p:spPr>
          <a:xfrm>
            <a:off x="0" y="573736"/>
            <a:ext cx="12192000" cy="732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1CC25B65-E350-0E02-CEDF-DCB06DFB4D6D}"/>
              </a:ext>
            </a:extLst>
          </p:cNvPr>
          <p:cNvSpPr txBox="1">
            <a:spLocks/>
          </p:cNvSpPr>
          <p:nvPr/>
        </p:nvSpPr>
        <p:spPr>
          <a:xfrm>
            <a:off x="609600" y="663968"/>
            <a:ext cx="10972800" cy="8922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021E42"/>
                </a:solidFill>
              </a:rPr>
              <a:t>Cost Deviation Metrics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EADD97-5DA2-65CD-E086-6493355BC643}"/>
              </a:ext>
            </a:extLst>
          </p:cNvPr>
          <p:cNvSpPr txBox="1"/>
          <p:nvPr/>
        </p:nvSpPr>
        <p:spPr>
          <a:xfrm>
            <a:off x="9947563" y="1747543"/>
            <a:ext cx="1939636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Numbers indicate # of projects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4F0A05-64AC-C407-B5F4-748D669E4338}"/>
              </a:ext>
            </a:extLst>
          </p:cNvPr>
          <p:cNvSpPr txBox="1"/>
          <p:nvPr/>
        </p:nvSpPr>
        <p:spPr>
          <a:xfrm>
            <a:off x="8652981" y="5848195"/>
            <a:ext cx="2815119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← Better than expected | Worse than expected→</a:t>
            </a:r>
          </a:p>
        </p:txBody>
      </p:sp>
    </p:spTree>
    <p:extLst>
      <p:ext uri="{BB962C8B-B14F-4D97-AF65-F5344CB8AC3E}">
        <p14:creationId xmlns:p14="http://schemas.microsoft.com/office/powerpoint/2010/main" val="2979216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EFB7D-BAD4-A0F2-6703-4F5E5664991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latin typeface="+mn-lt"/>
              </a:rPr>
              <a:t>Non-</a:t>
            </a:r>
            <a:r>
              <a:rPr lang="en-US" dirty="0" err="1">
                <a:latin typeface="+mn-lt"/>
              </a:rPr>
              <a:t>rebaselined</a:t>
            </a:r>
            <a:r>
              <a:rPr lang="en-US" dirty="0">
                <a:latin typeface="+mn-lt"/>
              </a:rPr>
              <a:t> projects experienced greater design and engineering cost inefficiency than projects which </a:t>
            </a:r>
            <a:r>
              <a:rPr lang="en-US" dirty="0" err="1">
                <a:latin typeface="+mn-lt"/>
              </a:rPr>
              <a:t>rebaselined</a:t>
            </a:r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Otherwise, </a:t>
            </a:r>
            <a:r>
              <a:rPr lang="en-US" dirty="0" err="1">
                <a:latin typeface="+mn-lt"/>
              </a:rPr>
              <a:t>rebaselined</a:t>
            </a:r>
            <a:r>
              <a:rPr lang="en-US" dirty="0">
                <a:latin typeface="+mn-lt"/>
              </a:rPr>
              <a:t> projects show consistently greater cost inefficiency for nearly all WBS tasks than projects which have not been re-baselined</a:t>
            </a:r>
          </a:p>
          <a:p>
            <a:r>
              <a:rPr lang="en-US" dirty="0">
                <a:latin typeface="+mn-lt"/>
              </a:rPr>
              <a:t>Particularly pronounced for WBS elements that take place “in the field” rather than behind a desk, including</a:t>
            </a:r>
          </a:p>
          <a:p>
            <a:pPr lvl="1"/>
            <a:r>
              <a:rPr lang="en-US" dirty="0">
                <a:latin typeface="+mn-lt"/>
              </a:rPr>
              <a:t>site work</a:t>
            </a:r>
          </a:p>
          <a:p>
            <a:pPr lvl="1"/>
            <a:r>
              <a:rPr lang="en-US" dirty="0">
                <a:latin typeface="+mn-lt"/>
              </a:rPr>
              <a:t>equipment procurement and installation</a:t>
            </a:r>
          </a:p>
          <a:p>
            <a:pPr lvl="1"/>
            <a:r>
              <a:rPr lang="en-US" dirty="0">
                <a:latin typeface="+mn-lt"/>
              </a:rPr>
              <a:t>vertical construction</a:t>
            </a:r>
          </a:p>
          <a:p>
            <a:pPr lvl="1"/>
            <a:r>
              <a:rPr lang="en-US" dirty="0">
                <a:latin typeface="+mn-lt"/>
              </a:rPr>
              <a:t>transition to operations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FE58C-5CA3-0627-50B2-70DA895E4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06036FF8-F4B9-429F-BE75-340D453A226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87852301"/>
              </p:ext>
            </p:extLst>
          </p:nvPr>
        </p:nvGraphicFramePr>
        <p:xfrm>
          <a:off x="6172200" y="1496857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EDE19325-FDED-724D-D194-10D8226D3007}"/>
              </a:ext>
            </a:extLst>
          </p:cNvPr>
          <p:cNvSpPr/>
          <p:nvPr/>
        </p:nvSpPr>
        <p:spPr>
          <a:xfrm>
            <a:off x="0" y="573736"/>
            <a:ext cx="12192000" cy="732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1BBA7765-04E9-4FB6-7249-DEF2522EB6AF}"/>
              </a:ext>
            </a:extLst>
          </p:cNvPr>
          <p:cNvSpPr txBox="1">
            <a:spLocks/>
          </p:cNvSpPr>
          <p:nvPr/>
        </p:nvSpPr>
        <p:spPr>
          <a:xfrm>
            <a:off x="609600" y="663968"/>
            <a:ext cx="10972800" cy="8922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021E42"/>
                </a:solidFill>
              </a:rPr>
              <a:t>Cost Deviation Metrics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7D1377-C382-FD22-4B70-6A7F1A829C14}"/>
              </a:ext>
            </a:extLst>
          </p:cNvPr>
          <p:cNvSpPr txBox="1"/>
          <p:nvPr/>
        </p:nvSpPr>
        <p:spPr>
          <a:xfrm>
            <a:off x="9947563" y="1747543"/>
            <a:ext cx="1939636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Numbers indicate # of projects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4776BF-6C32-0DE7-3CFA-B56CACB419D6}"/>
              </a:ext>
            </a:extLst>
          </p:cNvPr>
          <p:cNvSpPr txBox="1"/>
          <p:nvPr/>
        </p:nvSpPr>
        <p:spPr>
          <a:xfrm>
            <a:off x="8457773" y="5830726"/>
            <a:ext cx="2815119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← Better than expected | Worse than expected→</a:t>
            </a:r>
          </a:p>
        </p:txBody>
      </p:sp>
    </p:spTree>
    <p:extLst>
      <p:ext uri="{BB962C8B-B14F-4D97-AF65-F5344CB8AC3E}">
        <p14:creationId xmlns:p14="http://schemas.microsoft.com/office/powerpoint/2010/main" val="2205300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8725A485-610A-5903-61F3-3D06E8D30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EB9730D-3476-6ED6-7FA2-D8C35F2F531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+mn-lt"/>
              </a:rPr>
              <a:t>Large schedule deviations for standard and process equipment are each due to a single outlier project</a:t>
            </a:r>
          </a:p>
          <a:p>
            <a:r>
              <a:rPr lang="en-US" dirty="0">
                <a:latin typeface="+mn-lt"/>
              </a:rPr>
              <a:t>As suggested before, TTO for completed projects shows evidence of cut scope</a:t>
            </a:r>
          </a:p>
          <a:p>
            <a:r>
              <a:rPr lang="en-US" dirty="0">
                <a:latin typeface="+mn-lt"/>
              </a:rPr>
              <a:t>Minor scope creep elsewhere, with no clear difference between completed vs incomplete projects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957FE671-E91E-4687-9CAC-FB6E2C7F7D4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10406182"/>
              </p:ext>
            </p:extLst>
          </p:nvPr>
        </p:nvGraphicFramePr>
        <p:xfrm>
          <a:off x="6172200" y="1496857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30CF1-58A7-CABA-63E9-DEC28C620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15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F68DD1-CE09-10FE-F4F1-941DC6EE9579}"/>
              </a:ext>
            </a:extLst>
          </p:cNvPr>
          <p:cNvSpPr/>
          <p:nvPr/>
        </p:nvSpPr>
        <p:spPr>
          <a:xfrm>
            <a:off x="0" y="573736"/>
            <a:ext cx="12192000" cy="732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2D1604E5-A945-A309-5630-E598C5E130D8}"/>
              </a:ext>
            </a:extLst>
          </p:cNvPr>
          <p:cNvSpPr txBox="1">
            <a:spLocks/>
          </p:cNvSpPr>
          <p:nvPr/>
        </p:nvSpPr>
        <p:spPr>
          <a:xfrm>
            <a:off x="609600" y="663968"/>
            <a:ext cx="10972800" cy="8922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>
                <a:solidFill>
                  <a:srgbClr val="021E42"/>
                </a:solidFill>
              </a:rPr>
              <a:t>Scope Deviation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CD670C-C0CD-9734-F9D0-35D45D38A533}"/>
              </a:ext>
            </a:extLst>
          </p:cNvPr>
          <p:cNvSpPr txBox="1"/>
          <p:nvPr/>
        </p:nvSpPr>
        <p:spPr>
          <a:xfrm>
            <a:off x="9947563" y="1747543"/>
            <a:ext cx="1939636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Numbers indicate # of projects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3112BB-857C-D73A-BF39-8D8379E457ED}"/>
              </a:ext>
            </a:extLst>
          </p:cNvPr>
          <p:cNvSpPr txBox="1"/>
          <p:nvPr/>
        </p:nvSpPr>
        <p:spPr>
          <a:xfrm>
            <a:off x="7706474" y="5799173"/>
            <a:ext cx="2815119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← Better than expected | Worse than expected→</a:t>
            </a:r>
          </a:p>
        </p:txBody>
      </p:sp>
    </p:spTree>
    <p:extLst>
      <p:ext uri="{BB962C8B-B14F-4D97-AF65-F5344CB8AC3E}">
        <p14:creationId xmlns:p14="http://schemas.microsoft.com/office/powerpoint/2010/main" val="38354529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1789021-5E73-160B-3FCA-C18F20BA9D9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>
                <a:latin typeface="+mn-lt"/>
              </a:rPr>
              <a:t>Rebaselined</a:t>
            </a:r>
            <a:r>
              <a:rPr lang="en-US" dirty="0">
                <a:latin typeface="+mn-lt"/>
              </a:rPr>
              <a:t> projects see scope growth in every category</a:t>
            </a:r>
          </a:p>
          <a:p>
            <a:pPr lvl="1"/>
            <a:r>
              <a:rPr lang="en-US" dirty="0">
                <a:latin typeface="+mn-lt"/>
              </a:rPr>
              <a:t>Scope discovery is a common cause for project re-baselines.</a:t>
            </a:r>
          </a:p>
          <a:p>
            <a:r>
              <a:rPr lang="en-US" dirty="0">
                <a:latin typeface="+mn-lt"/>
              </a:rPr>
              <a:t>Non-</a:t>
            </a:r>
            <a:r>
              <a:rPr lang="en-US" dirty="0" err="1">
                <a:latin typeface="+mn-lt"/>
              </a:rPr>
              <a:t>rebaselined</a:t>
            </a:r>
            <a:r>
              <a:rPr lang="en-US" dirty="0">
                <a:latin typeface="+mn-lt"/>
              </a:rPr>
              <a:t> categories mostly appear to have had scope cut</a:t>
            </a:r>
          </a:p>
          <a:p>
            <a:pPr lvl="1"/>
            <a:r>
              <a:rPr lang="en-US" dirty="0">
                <a:latin typeface="+mn-lt"/>
              </a:rPr>
              <a:t>Perhaps scope was shed to complete within baseline</a:t>
            </a:r>
          </a:p>
          <a:p>
            <a:pPr lvl="1"/>
            <a:r>
              <a:rPr lang="en-US" dirty="0">
                <a:latin typeface="+mn-lt"/>
              </a:rPr>
              <a:t>Minor design and engineering scope added to non-</a:t>
            </a:r>
            <a:r>
              <a:rPr lang="en-US" dirty="0" err="1">
                <a:latin typeface="+mn-lt"/>
              </a:rPr>
              <a:t>rebaselined</a:t>
            </a:r>
            <a:r>
              <a:rPr lang="en-US" dirty="0">
                <a:latin typeface="+mn-lt"/>
              </a:rPr>
              <a:t> projects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A815D1-682E-9B3B-2CE3-90CDB877D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57FE671-E91E-4687-9CAC-FB6E2C7F7D4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88864250"/>
              </p:ext>
            </p:extLst>
          </p:nvPr>
        </p:nvGraphicFramePr>
        <p:xfrm>
          <a:off x="6172200" y="1496857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2A54C560-4A94-DE9F-0D73-9A69457BB04E}"/>
              </a:ext>
            </a:extLst>
          </p:cNvPr>
          <p:cNvSpPr/>
          <p:nvPr/>
        </p:nvSpPr>
        <p:spPr>
          <a:xfrm>
            <a:off x="0" y="573736"/>
            <a:ext cx="12192000" cy="732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761CA062-1EC6-4D93-2C1C-A0EB61164EB9}"/>
              </a:ext>
            </a:extLst>
          </p:cNvPr>
          <p:cNvSpPr txBox="1">
            <a:spLocks/>
          </p:cNvSpPr>
          <p:nvPr/>
        </p:nvSpPr>
        <p:spPr>
          <a:xfrm>
            <a:off x="609600" y="663968"/>
            <a:ext cx="10972800" cy="8922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>
                <a:solidFill>
                  <a:srgbClr val="021E42"/>
                </a:solidFill>
              </a:rPr>
              <a:t>Scope Deviation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C9B9AB-D588-558B-9D07-D0B5675AF9C4}"/>
              </a:ext>
            </a:extLst>
          </p:cNvPr>
          <p:cNvSpPr txBox="1"/>
          <p:nvPr/>
        </p:nvSpPr>
        <p:spPr>
          <a:xfrm>
            <a:off x="9947563" y="1747543"/>
            <a:ext cx="1939636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Numbers indicate # of projects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55661E-AD47-BD61-D347-27C4C2B45AD7}"/>
              </a:ext>
            </a:extLst>
          </p:cNvPr>
          <p:cNvSpPr txBox="1"/>
          <p:nvPr/>
        </p:nvSpPr>
        <p:spPr>
          <a:xfrm>
            <a:off x="7706474" y="5807978"/>
            <a:ext cx="2815119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← Better than expected | Worse than expected→</a:t>
            </a:r>
          </a:p>
        </p:txBody>
      </p:sp>
    </p:spTree>
    <p:extLst>
      <p:ext uri="{BB962C8B-B14F-4D97-AF65-F5344CB8AC3E}">
        <p14:creationId xmlns:p14="http://schemas.microsoft.com/office/powerpoint/2010/main" val="2710066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7E228-7E33-2CB9-AAF4-41DCA9723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69509A-844F-3F14-F262-2982B287670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>
                <a:latin typeface="+mn-lt"/>
              </a:rPr>
              <a:t>Completed projects show almost no schedule delays outside of TTO</a:t>
            </a:r>
          </a:p>
          <a:p>
            <a:pPr lvl="1"/>
            <a:r>
              <a:rPr lang="en-US">
                <a:latin typeface="+mn-lt"/>
              </a:rPr>
              <a:t>Not dependent on the choice of metric; using the active project metric of BCWP/BCWS yields a similar number</a:t>
            </a:r>
          </a:p>
          <a:p>
            <a:r>
              <a:rPr lang="en-US">
                <a:latin typeface="+mn-lt"/>
              </a:rPr>
              <a:t>May be an artifact of the type of projects in NNSA’s portfolio</a:t>
            </a:r>
          </a:p>
          <a:p>
            <a:pPr lvl="1"/>
            <a:r>
              <a:rPr lang="en-US">
                <a:latin typeface="+mn-lt"/>
              </a:rPr>
              <a:t>Older projects tended to be smaller, less complex, less expensive, and therefore less prone to delays than today’s active projects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3B44C1-2BC5-BC0B-C321-E6D490B9B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862E1DA-58AF-4628-9140-B60CAE39ACA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60627388"/>
              </p:ext>
            </p:extLst>
          </p:nvPr>
        </p:nvGraphicFramePr>
        <p:xfrm>
          <a:off x="6172200" y="1496857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C34B41C0-60F1-73A6-176D-3E94CCC881F6}"/>
              </a:ext>
            </a:extLst>
          </p:cNvPr>
          <p:cNvSpPr/>
          <p:nvPr/>
        </p:nvSpPr>
        <p:spPr>
          <a:xfrm>
            <a:off x="0" y="573736"/>
            <a:ext cx="12192000" cy="732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23070444-50B6-6A5E-0082-ABACEC77D236}"/>
              </a:ext>
            </a:extLst>
          </p:cNvPr>
          <p:cNvSpPr txBox="1">
            <a:spLocks/>
          </p:cNvSpPr>
          <p:nvPr/>
        </p:nvSpPr>
        <p:spPr>
          <a:xfrm>
            <a:off x="609600" y="663968"/>
            <a:ext cx="10972800" cy="8922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>
                <a:solidFill>
                  <a:srgbClr val="021E42"/>
                </a:solidFill>
              </a:rPr>
              <a:t>Schedule Deviation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20397A-1FFB-5D16-34B7-481E21278579}"/>
              </a:ext>
            </a:extLst>
          </p:cNvPr>
          <p:cNvSpPr txBox="1"/>
          <p:nvPr/>
        </p:nvSpPr>
        <p:spPr>
          <a:xfrm>
            <a:off x="9947563" y="1747543"/>
            <a:ext cx="1939636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Numbers indicate # of projects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65FF21-F254-1E3A-81FC-A554D782FBE8}"/>
              </a:ext>
            </a:extLst>
          </p:cNvPr>
          <p:cNvSpPr txBox="1"/>
          <p:nvPr/>
        </p:nvSpPr>
        <p:spPr>
          <a:xfrm>
            <a:off x="7722742" y="5799173"/>
            <a:ext cx="2815119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← Better than expected | Worse than expected→</a:t>
            </a:r>
          </a:p>
        </p:txBody>
      </p:sp>
    </p:spTree>
    <p:extLst>
      <p:ext uri="{BB962C8B-B14F-4D97-AF65-F5344CB8AC3E}">
        <p14:creationId xmlns:p14="http://schemas.microsoft.com/office/powerpoint/2010/main" val="326980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064470-5982-92A0-D3DC-721F8F777A3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On average, no part of a project completes on or ahead of schedule</a:t>
            </a:r>
          </a:p>
          <a:p>
            <a:r>
              <a:rPr lang="en-US" dirty="0">
                <a:latin typeface="+mn-lt"/>
              </a:rPr>
              <a:t>Later project phases (which appear toward the bottom) tend to have increasingly longer delays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88257D-CB23-FACC-9A3F-461CA3D0B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862E1DA-58AF-4628-9140-B60CAE39ACA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56297076"/>
              </p:ext>
            </p:extLst>
          </p:nvPr>
        </p:nvGraphicFramePr>
        <p:xfrm>
          <a:off x="6172200" y="1496857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7AAA7C8E-32A5-7A15-40A3-5D7CD89C6100}"/>
              </a:ext>
            </a:extLst>
          </p:cNvPr>
          <p:cNvSpPr/>
          <p:nvPr/>
        </p:nvSpPr>
        <p:spPr>
          <a:xfrm>
            <a:off x="0" y="573736"/>
            <a:ext cx="12192000" cy="732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50234BDF-FB5F-35F3-B7F3-101FED2381B4}"/>
              </a:ext>
            </a:extLst>
          </p:cNvPr>
          <p:cNvSpPr txBox="1">
            <a:spLocks/>
          </p:cNvSpPr>
          <p:nvPr/>
        </p:nvSpPr>
        <p:spPr>
          <a:xfrm>
            <a:off x="609600" y="663968"/>
            <a:ext cx="10972800" cy="8922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>
                <a:solidFill>
                  <a:srgbClr val="021E42"/>
                </a:solidFill>
              </a:rPr>
              <a:t>Schedule Deviation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FAED17-575E-F047-D36A-9D06D4139C69}"/>
              </a:ext>
            </a:extLst>
          </p:cNvPr>
          <p:cNvSpPr txBox="1"/>
          <p:nvPr/>
        </p:nvSpPr>
        <p:spPr>
          <a:xfrm>
            <a:off x="9947563" y="1747543"/>
            <a:ext cx="1939636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Numbers indicate # of projects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9C38E0-63A6-0721-A952-A840709C1D87}"/>
              </a:ext>
            </a:extLst>
          </p:cNvPr>
          <p:cNvSpPr txBox="1"/>
          <p:nvPr/>
        </p:nvSpPr>
        <p:spPr>
          <a:xfrm>
            <a:off x="7245422" y="5848195"/>
            <a:ext cx="2815119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← Better than expected | Worse than expected→</a:t>
            </a:r>
          </a:p>
        </p:txBody>
      </p:sp>
    </p:spTree>
    <p:extLst>
      <p:ext uri="{BB962C8B-B14F-4D97-AF65-F5344CB8AC3E}">
        <p14:creationId xmlns:p14="http://schemas.microsoft.com/office/powerpoint/2010/main" val="3592052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2EAA819-728B-56A5-6A7E-E8483E9E47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Did a sensitivity analysis with data acceptance criteria</a:t>
            </a:r>
          </a:p>
          <a:p>
            <a:pPr lvl="1"/>
            <a:r>
              <a:rPr lang="en-US" dirty="0">
                <a:latin typeface="+mn-lt"/>
              </a:rPr>
              <a:t>Any effects of the data cutoff threshold, if they exist, are overshadowed by the effects of influential points in a small dataset</a:t>
            </a:r>
          </a:p>
          <a:p>
            <a:r>
              <a:rPr lang="en-US" dirty="0">
                <a:latin typeface="+mn-lt"/>
              </a:rPr>
              <a:t>Influential points</a:t>
            </a:r>
          </a:p>
          <a:p>
            <a:pPr lvl="1"/>
            <a:r>
              <a:rPr lang="en-US" dirty="0">
                <a:latin typeface="+mn-lt"/>
              </a:rPr>
              <a:t>Using the metrics we’ve defined, project activities with small baselines can have an outsized influence on aggregate score even if the actual change in dollars is small</a:t>
            </a:r>
          </a:p>
          <a:p>
            <a:r>
              <a:rPr lang="en-US" dirty="0">
                <a:latin typeface="+mn-lt"/>
              </a:rPr>
              <a:t>Consider using weighted average or median rather than flat average</a:t>
            </a:r>
          </a:p>
          <a:p>
            <a:pPr lvl="1"/>
            <a:r>
              <a:rPr lang="en-US" dirty="0">
                <a:latin typeface="+mn-lt"/>
              </a:rPr>
              <a:t>See backups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9C2C41-0EBE-C97A-4302-726A7D1F5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19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4FE19C-9937-28C0-81FB-31D91EEFBC48}"/>
              </a:ext>
            </a:extLst>
          </p:cNvPr>
          <p:cNvSpPr/>
          <p:nvPr/>
        </p:nvSpPr>
        <p:spPr>
          <a:xfrm>
            <a:off x="0" y="573736"/>
            <a:ext cx="12192000" cy="732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D5790916-F9D6-FCD3-2A42-6D28A7A79166}"/>
              </a:ext>
            </a:extLst>
          </p:cNvPr>
          <p:cNvSpPr txBox="1">
            <a:spLocks/>
          </p:cNvSpPr>
          <p:nvPr/>
        </p:nvSpPr>
        <p:spPr>
          <a:xfrm>
            <a:off x="609600" y="663968"/>
            <a:ext cx="10972800" cy="8922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>
                <a:solidFill>
                  <a:srgbClr val="021E42"/>
                </a:solidFill>
              </a:rPr>
              <a:t>Lessons Learned</a:t>
            </a:r>
          </a:p>
        </p:txBody>
      </p:sp>
    </p:spTree>
    <p:extLst>
      <p:ext uri="{BB962C8B-B14F-4D97-AF65-F5344CB8AC3E}">
        <p14:creationId xmlns:p14="http://schemas.microsoft.com/office/powerpoint/2010/main" val="2437541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49550-4A77-C395-1B73-41414AB5D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43BF8-6403-930B-7D98-080CBE69D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268537"/>
            <a:ext cx="10515600" cy="1288333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021E42"/>
                </a:solidFill>
              </a:rPr>
              <a:t>Conclusions and Future 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CC00F9-02B1-1AB8-644D-6902EC2305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56464-12A1-4759-45E6-CA15D18AF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322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68ECBF-3C7E-FACD-CECD-212CE2A13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21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672889-DFA4-D6D2-EFF1-1711BBED84E7}"/>
              </a:ext>
            </a:extLst>
          </p:cNvPr>
          <p:cNvSpPr/>
          <p:nvPr/>
        </p:nvSpPr>
        <p:spPr>
          <a:xfrm>
            <a:off x="800382" y="2512020"/>
            <a:ext cx="3622820" cy="25722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B27F05-A432-DDB8-ACBD-E85649158914}"/>
              </a:ext>
            </a:extLst>
          </p:cNvPr>
          <p:cNvSpPr txBox="1"/>
          <p:nvPr/>
        </p:nvSpPr>
        <p:spPr>
          <a:xfrm>
            <a:off x="1011422" y="3114734"/>
            <a:ext cx="313420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Cost, Schedule, &amp; Phasing Estimating Relationships</a:t>
            </a:r>
          </a:p>
          <a:p>
            <a:pPr algn="ctr"/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Developing PER of when WBS occur throughout the lifecycle of a project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2334BC-5982-53CA-F564-95B12CB27DBE}"/>
              </a:ext>
            </a:extLst>
          </p:cNvPr>
          <p:cNvSpPr txBox="1"/>
          <p:nvPr/>
        </p:nvSpPr>
        <p:spPr>
          <a:xfrm>
            <a:off x="838200" y="1619156"/>
            <a:ext cx="77237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Ability to accurately, efficiently, and confidently perform…</a:t>
            </a:r>
          </a:p>
        </p:txBody>
      </p:sp>
      <p:sp>
        <p:nvSpPr>
          <p:cNvPr id="14" name="Arrow: Chevron 13">
            <a:extLst>
              <a:ext uri="{FF2B5EF4-FFF2-40B4-BE49-F238E27FC236}">
                <a16:creationId xmlns:a16="http://schemas.microsoft.com/office/drawing/2014/main" id="{556E979D-9F86-8958-D97E-BA95841C1594}"/>
              </a:ext>
            </a:extLst>
          </p:cNvPr>
          <p:cNvSpPr/>
          <p:nvPr/>
        </p:nvSpPr>
        <p:spPr>
          <a:xfrm>
            <a:off x="1011422" y="2132039"/>
            <a:ext cx="3134208" cy="763863"/>
          </a:xfrm>
          <a:prstGeom prst="chevron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282719-A01B-138A-4BC6-4D725DC8E1A6}"/>
              </a:ext>
            </a:extLst>
          </p:cNvPr>
          <p:cNvSpPr txBox="1"/>
          <p:nvPr/>
        </p:nvSpPr>
        <p:spPr>
          <a:xfrm>
            <a:off x="1526745" y="2313915"/>
            <a:ext cx="20798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XERs</a:t>
            </a:r>
          </a:p>
        </p:txBody>
      </p:sp>
      <p:pic>
        <p:nvPicPr>
          <p:cNvPr id="20" name="Graphic 19" descr="Magnifying glass with solid fill">
            <a:extLst>
              <a:ext uri="{FF2B5EF4-FFF2-40B4-BE49-F238E27FC236}">
                <a16:creationId xmlns:a16="http://schemas.microsoft.com/office/drawing/2014/main" id="{9AF43A70-0F51-EAE9-2AF1-5C3948E019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78526" y="4522595"/>
            <a:ext cx="380631" cy="38063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17C7A85-4ACC-3EE9-5309-DE1DB68BC9B1}"/>
              </a:ext>
            </a:extLst>
          </p:cNvPr>
          <p:cNvSpPr/>
          <p:nvPr/>
        </p:nvSpPr>
        <p:spPr>
          <a:xfrm>
            <a:off x="4517398" y="2468518"/>
            <a:ext cx="3622820" cy="25722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F4846E7-5E9F-3914-366E-7AD0B794D3A1}"/>
              </a:ext>
            </a:extLst>
          </p:cNvPr>
          <p:cNvSpPr txBox="1"/>
          <p:nvPr/>
        </p:nvSpPr>
        <p:spPr>
          <a:xfrm>
            <a:off x="5026967" y="3071232"/>
            <a:ext cx="313420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Utilizing Baseline Growth Factors at the WBS level to forecast and assess projects with increased granularity</a:t>
            </a:r>
          </a:p>
        </p:txBody>
      </p:sp>
      <p:sp>
        <p:nvSpPr>
          <p:cNvPr id="31" name="Arrow: Chevron 30">
            <a:extLst>
              <a:ext uri="{FF2B5EF4-FFF2-40B4-BE49-F238E27FC236}">
                <a16:creationId xmlns:a16="http://schemas.microsoft.com/office/drawing/2014/main" id="{071422E3-292A-1BA4-2BF6-856E4B03F8D2}"/>
              </a:ext>
            </a:extLst>
          </p:cNvPr>
          <p:cNvSpPr/>
          <p:nvPr/>
        </p:nvSpPr>
        <p:spPr>
          <a:xfrm>
            <a:off x="4728438" y="2088537"/>
            <a:ext cx="3134208" cy="763863"/>
          </a:xfrm>
          <a:prstGeom prst="chevron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C05B088-391C-797F-EB7B-9457AF9AADEE}"/>
              </a:ext>
            </a:extLst>
          </p:cNvPr>
          <p:cNvSpPr txBox="1"/>
          <p:nvPr/>
        </p:nvSpPr>
        <p:spPr>
          <a:xfrm>
            <a:off x="5243761" y="2145284"/>
            <a:ext cx="20798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Lower-Level EVM Project Control</a:t>
            </a:r>
          </a:p>
        </p:txBody>
      </p:sp>
      <p:pic>
        <p:nvPicPr>
          <p:cNvPr id="19" name="Graphic 18" descr="Upward trend with solid fill">
            <a:extLst>
              <a:ext uri="{FF2B5EF4-FFF2-40B4-BE49-F238E27FC236}">
                <a16:creationId xmlns:a16="http://schemas.microsoft.com/office/drawing/2014/main" id="{5042B9C6-20E0-D585-CDEC-0F9DA6E5E3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05226" y="4471684"/>
            <a:ext cx="380631" cy="380631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580CBD68-38FA-9096-A2A0-DD249E12FD1D}"/>
              </a:ext>
            </a:extLst>
          </p:cNvPr>
          <p:cNvSpPr/>
          <p:nvPr/>
        </p:nvSpPr>
        <p:spPr>
          <a:xfrm>
            <a:off x="8234414" y="2475925"/>
            <a:ext cx="3622820" cy="25722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590123C-FFF2-41FE-8991-66861453E1CF}"/>
              </a:ext>
            </a:extLst>
          </p:cNvPr>
          <p:cNvSpPr txBox="1"/>
          <p:nvPr/>
        </p:nvSpPr>
        <p:spPr>
          <a:xfrm>
            <a:off x="8445454" y="3078639"/>
            <a:ext cx="31342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Our baseline growth defined metrics can allow organizations to detect cost or schedule risks sooner and take corrective action before they escalate.</a:t>
            </a:r>
          </a:p>
        </p:txBody>
      </p:sp>
      <p:sp>
        <p:nvSpPr>
          <p:cNvPr id="35" name="Arrow: Chevron 34">
            <a:extLst>
              <a:ext uri="{FF2B5EF4-FFF2-40B4-BE49-F238E27FC236}">
                <a16:creationId xmlns:a16="http://schemas.microsoft.com/office/drawing/2014/main" id="{6204583D-6EE4-4094-20AE-B8C1FC8310C7}"/>
              </a:ext>
            </a:extLst>
          </p:cNvPr>
          <p:cNvSpPr/>
          <p:nvPr/>
        </p:nvSpPr>
        <p:spPr>
          <a:xfrm>
            <a:off x="8445454" y="2095944"/>
            <a:ext cx="3134208" cy="763863"/>
          </a:xfrm>
          <a:prstGeom prst="chevron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7CCD28-D3A2-1A9F-6418-2FC08547571A}"/>
              </a:ext>
            </a:extLst>
          </p:cNvPr>
          <p:cNvSpPr txBox="1"/>
          <p:nvPr/>
        </p:nvSpPr>
        <p:spPr>
          <a:xfrm>
            <a:off x="8960777" y="2152691"/>
            <a:ext cx="20798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 Warning Systems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562350-AD2E-784D-709C-9956C2BEAE70}"/>
              </a:ext>
            </a:extLst>
          </p:cNvPr>
          <p:cNvSpPr/>
          <p:nvPr/>
        </p:nvSpPr>
        <p:spPr>
          <a:xfrm>
            <a:off x="0" y="573736"/>
            <a:ext cx="12192000" cy="732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BE05FB8-5254-4E5B-EA82-7ED0FF6D7586}"/>
              </a:ext>
            </a:extLst>
          </p:cNvPr>
          <p:cNvSpPr txBox="1">
            <a:spLocks/>
          </p:cNvSpPr>
          <p:nvPr/>
        </p:nvSpPr>
        <p:spPr>
          <a:xfrm>
            <a:off x="609600" y="663968"/>
            <a:ext cx="10972800" cy="8922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021E42"/>
                </a:solidFill>
              </a:rPr>
              <a:t>New/Future Capabilities</a:t>
            </a:r>
          </a:p>
        </p:txBody>
      </p:sp>
      <p:pic>
        <p:nvPicPr>
          <p:cNvPr id="8" name="Graphic 7" descr="Telescope with solid fill">
            <a:extLst>
              <a:ext uri="{FF2B5EF4-FFF2-40B4-BE49-F238E27FC236}">
                <a16:creationId xmlns:a16="http://schemas.microsoft.com/office/drawing/2014/main" id="{CF4099E5-DB4D-1152-B18A-D327C8D687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45740" y="4494078"/>
            <a:ext cx="400167" cy="4001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18C17AD-1EA0-3ADE-5620-B0E703EA1861}"/>
              </a:ext>
            </a:extLst>
          </p:cNvPr>
          <p:cNvSpPr txBox="1"/>
          <p:nvPr/>
        </p:nvSpPr>
        <p:spPr>
          <a:xfrm>
            <a:off x="1356198" y="5266987"/>
            <a:ext cx="10070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Organizations which implement these steps will be well-positioned to better quantify cost growth risks, identify mitigation strategies, and ultimately support more informed mission execution</a:t>
            </a:r>
          </a:p>
        </p:txBody>
      </p:sp>
    </p:spTree>
    <p:extLst>
      <p:ext uri="{BB962C8B-B14F-4D97-AF65-F5344CB8AC3E}">
        <p14:creationId xmlns:p14="http://schemas.microsoft.com/office/powerpoint/2010/main" val="41857178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453F1-902E-35E6-8CA2-EABAC2310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8B7A3-43A7-AD51-CEC7-1DD2CC139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6234" y="2268537"/>
            <a:ext cx="10515600" cy="1288333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021E42"/>
                </a:solidFill>
              </a:rPr>
              <a:t>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59D9A4-EEDC-55DC-EA44-9A518DF93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EEB4B6-0D43-FADD-DDF2-D031D4F16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4880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3D143-E21E-8E96-B29D-8833CAD1A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21E42"/>
                </a:solidFill>
              </a:rPr>
              <a:t>Additional Material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1B0D18-F82D-8896-4D7A-C0F651DFED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EE5582-60C8-CBE0-16ED-882EE9EC9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154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1A5B5F4-7B90-4464-0467-3B3DEB019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029" y="5635441"/>
            <a:ext cx="5373914" cy="4651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/>
              <a:t>Full WBS - Levels 0-9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C11532-6642-96BF-31AE-08D851003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Snapshot of CAEF WBS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13BFBB-884E-4855-E0DA-E8EE556B4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24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18EAA9-7096-E07C-838A-6206FB442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7870"/>
            <a:ext cx="12192000" cy="43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5493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92178-44B2-257C-3476-D15DA29C5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48658-A40E-E418-F2A7-A01AE475A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21E42"/>
                </a:solidFill>
              </a:rPr>
              <a:t>Back 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47448-C185-3457-779C-334F15B163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39C07-F9A4-98CE-9EC4-B638D644B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3395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87A4B-E828-B721-E175-A5C1849E1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4A8C5-86A5-0632-50A3-E413947A1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21E42"/>
                </a:solidFill>
              </a:rPr>
              <a:t>WBS Benchmarking Capability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3CCA4-B50B-6FE7-9F70-6096CB22FC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7F3516-F3FE-7EC0-2413-E61D20CCF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2714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71FC1-5D8B-E47C-7804-AEB3739A7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B4D0AE-4057-7E21-AB70-9BD9265EB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27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F9E313-AAEE-436A-1CD5-0A6DEFF16DC8}"/>
              </a:ext>
            </a:extLst>
          </p:cNvPr>
          <p:cNvSpPr/>
          <p:nvPr/>
        </p:nvSpPr>
        <p:spPr>
          <a:xfrm>
            <a:off x="0" y="573736"/>
            <a:ext cx="12192000" cy="732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0D8C2379-48D9-43CC-053D-0C9B87DFE746}"/>
              </a:ext>
            </a:extLst>
          </p:cNvPr>
          <p:cNvSpPr txBox="1">
            <a:spLocks/>
          </p:cNvSpPr>
          <p:nvPr/>
        </p:nvSpPr>
        <p:spPr>
          <a:xfrm>
            <a:off x="609600" y="663968"/>
            <a:ext cx="10972800" cy="8922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>
                <a:solidFill>
                  <a:srgbClr val="021E42"/>
                </a:solidFill>
              </a:rPr>
              <a:t>Benchmarking and Cost Growth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821379-6810-6699-0303-FA87BDA4B073}"/>
              </a:ext>
            </a:extLst>
          </p:cNvPr>
          <p:cNvSpPr txBox="1"/>
          <p:nvPr/>
        </p:nvSpPr>
        <p:spPr>
          <a:xfrm>
            <a:off x="820456" y="1987742"/>
            <a:ext cx="61001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>
                <a:solidFill>
                  <a:schemeClr val="tx1">
                    <a:lumMod val="50000"/>
                    <a:lumOff val="50000"/>
                  </a:schemeClr>
                </a:solidFill>
              </a:rPr>
              <a:t>What are benchmarking tools? </a:t>
            </a:r>
            <a:endParaRPr lang="en-US" sz="2000" b="1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0321ADD-C8FE-C45C-3169-9B238A6B9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2740"/>
            <a:ext cx="6978041" cy="12369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Benchmarking tools are a way to quickly</a:t>
            </a:r>
            <a:r>
              <a:rPr lang="en-US" sz="2400">
                <a:latin typeface="+mn-lt"/>
              </a:rPr>
              <a:t> </a:t>
            </a:r>
            <a:r>
              <a:rPr lang="en-US" sz="2400" b="1">
                <a:solidFill>
                  <a:srgbClr val="021E42"/>
                </a:solidFill>
                <a:latin typeface="+mn-lt"/>
              </a:rPr>
              <a:t>compare project cost estimates to historical actual costs </a:t>
            </a:r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for similar projects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3AC06C-D544-ED40-D066-DD586E71AED6}"/>
              </a:ext>
            </a:extLst>
          </p:cNvPr>
          <p:cNvSpPr txBox="1"/>
          <p:nvPr/>
        </p:nvSpPr>
        <p:spPr>
          <a:xfrm>
            <a:off x="838200" y="4020902"/>
            <a:ext cx="64895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>
                <a:solidFill>
                  <a:schemeClr val="tx1">
                    <a:lumMod val="50000"/>
                    <a:lumOff val="50000"/>
                  </a:schemeClr>
                </a:solidFill>
              </a:rPr>
              <a:t>How does benchmarking combat baseline growth?</a:t>
            </a:r>
            <a:endParaRPr lang="en-US" sz="2000" b="1">
              <a:solidFill>
                <a:schemeClr val="tx1">
                  <a:lumMod val="50000"/>
                  <a:lumOff val="50000"/>
                </a:schemeClr>
              </a:solidFill>
              <a:latin typeface="+mn-lt"/>
            </a:endParaRP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1D19E485-FBBC-446B-0478-F2BA353FCC3F}"/>
              </a:ext>
            </a:extLst>
          </p:cNvPr>
          <p:cNvSpPr txBox="1">
            <a:spLocks/>
          </p:cNvSpPr>
          <p:nvPr/>
        </p:nvSpPr>
        <p:spPr>
          <a:xfrm>
            <a:off x="838200" y="4534606"/>
            <a:ext cx="6756400" cy="1659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Ensure the best estimate is put forward as the baseline and removing unrealistic estimates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8C82C2-E17D-58C7-BEEB-7C3AF48F0E5A}"/>
              </a:ext>
            </a:extLst>
          </p:cNvPr>
          <p:cNvSpPr/>
          <p:nvPr/>
        </p:nvSpPr>
        <p:spPr>
          <a:xfrm>
            <a:off x="8140700" y="1803400"/>
            <a:ext cx="3716534" cy="36234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BD7D69-9603-2BD0-0641-C5B40253F20F}"/>
              </a:ext>
            </a:extLst>
          </p:cNvPr>
          <p:cNvSpPr txBox="1"/>
          <p:nvPr/>
        </p:nvSpPr>
        <p:spPr>
          <a:xfrm>
            <a:off x="8547796" y="2496625"/>
            <a:ext cx="290969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+mn-lt"/>
              </a:rPr>
              <a:t>With project EVM data mapped to a common WBS, we can </a:t>
            </a:r>
            <a:r>
              <a:rPr lang="en-US" sz="2400" b="1">
                <a:solidFill>
                  <a:srgbClr val="C50E3D"/>
                </a:solidFill>
                <a:latin typeface="+mn-lt"/>
              </a:rPr>
              <a:t>benchmark projects at lower levels</a:t>
            </a:r>
            <a:r>
              <a:rPr lang="en-US" sz="2400" b="1">
                <a:solidFill>
                  <a:srgbClr val="021E42"/>
                </a:solidFill>
                <a:latin typeface="+mn-lt"/>
              </a:rPr>
              <a:t> </a:t>
            </a:r>
            <a:r>
              <a:rPr lang="en-US" sz="2400">
                <a:solidFill>
                  <a:srgbClr val="021E42"/>
                </a:solidFill>
                <a:latin typeface="+mn-lt"/>
              </a:rPr>
              <a:t>than before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80FD07-B826-8EE2-8D47-F185C01F5D9A}"/>
              </a:ext>
            </a:extLst>
          </p:cNvPr>
          <p:cNvSpPr/>
          <p:nvPr/>
        </p:nvSpPr>
        <p:spPr>
          <a:xfrm>
            <a:off x="8140700" y="1803399"/>
            <a:ext cx="3716534" cy="249609"/>
          </a:xfrm>
          <a:prstGeom prst="rect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4659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305A3-35EE-6906-8330-8BE8D4C44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964281"/>
            <a:ext cx="4083484" cy="386032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>
                <a:latin typeface="+mn-lt"/>
              </a:rPr>
              <a:t>Capital Acquisitions Analytic Toolkit (CAAT)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000">
              <a:latin typeface="+mn-lt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Has suite of tools for benchmarking capital projects at lower WBS levels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Ability to export data and create XERs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Will develop tools for generating common visualizations, including benchmarks during </a:t>
            </a:r>
            <a:r>
              <a:rPr lang="en-US" sz="240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Datathon</a:t>
            </a:r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Group 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738576-F915-90DA-B912-A897F964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28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3565DCB-269C-9598-3DA1-928569F5245C}"/>
              </a:ext>
            </a:extLst>
          </p:cNvPr>
          <p:cNvGrpSpPr/>
          <p:nvPr/>
        </p:nvGrpSpPr>
        <p:grpSpPr>
          <a:xfrm>
            <a:off x="5479746" y="1964281"/>
            <a:ext cx="6061036" cy="3541294"/>
            <a:chOff x="5417116" y="2063375"/>
            <a:chExt cx="6061036" cy="3541294"/>
          </a:xfrm>
        </p:grpSpPr>
        <p:pic>
          <p:nvPicPr>
            <p:cNvPr id="5" name="Picture 4" descr="Chart, scatter chart&#10;&#10;AI-generated content may be incorrect.">
              <a:extLst>
                <a:ext uri="{FF2B5EF4-FFF2-40B4-BE49-F238E27FC236}">
                  <a16:creationId xmlns:a16="http://schemas.microsoft.com/office/drawing/2014/main" id="{088AE7FA-7A54-0138-17AB-1370EABFD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17116" y="2063375"/>
              <a:ext cx="6061036" cy="3032604"/>
            </a:xfrm>
            <a:prstGeom prst="rect">
              <a:avLst/>
            </a:prstGeom>
          </p:spPr>
        </p:pic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E18B54AB-2918-C6B4-2151-64585B4E1299}"/>
                </a:ext>
              </a:extLst>
            </p:cNvPr>
            <p:cNvSpPr txBox="1">
              <a:spLocks/>
            </p:cNvSpPr>
            <p:nvPr/>
          </p:nvSpPr>
          <p:spPr>
            <a:xfrm>
              <a:off x="5504540" y="5239543"/>
              <a:ext cx="5886189" cy="36512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</a:rPr>
                <a:t>CAAT – WBS Benchmarking </a:t>
              </a: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AA85E1E3-D7B2-1B8E-E002-CD9E36427C61}"/>
              </a:ext>
            </a:extLst>
          </p:cNvPr>
          <p:cNvSpPr/>
          <p:nvPr/>
        </p:nvSpPr>
        <p:spPr>
          <a:xfrm>
            <a:off x="0" y="573736"/>
            <a:ext cx="12192000" cy="732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C8268AE1-FFEC-289A-3F61-F0A936A6CE23}"/>
              </a:ext>
            </a:extLst>
          </p:cNvPr>
          <p:cNvSpPr txBox="1">
            <a:spLocks/>
          </p:cNvSpPr>
          <p:nvPr/>
        </p:nvSpPr>
        <p:spPr>
          <a:xfrm>
            <a:off x="609600" y="663968"/>
            <a:ext cx="10972800" cy="8922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>
                <a:solidFill>
                  <a:srgbClr val="021E42"/>
                </a:solidFill>
              </a:rPr>
              <a:t>PA&amp;E Benchmarking Tools</a:t>
            </a:r>
          </a:p>
        </p:txBody>
      </p:sp>
    </p:spTree>
    <p:extLst>
      <p:ext uri="{BB962C8B-B14F-4D97-AF65-F5344CB8AC3E}">
        <p14:creationId xmlns:p14="http://schemas.microsoft.com/office/powerpoint/2010/main" val="6936581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3E66B-21B2-D23E-9540-C0A0A68E8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7F30D23-757B-9EE5-233C-861871067A67}"/>
              </a:ext>
            </a:extLst>
          </p:cNvPr>
          <p:cNvSpPr/>
          <p:nvPr/>
        </p:nvSpPr>
        <p:spPr>
          <a:xfrm>
            <a:off x="0" y="685656"/>
            <a:ext cx="12192000" cy="7797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Montserrat" pitchFamily="2" charset="0"/>
            </a:endParaRPr>
          </a:p>
        </p:txBody>
      </p:sp>
      <p:sp>
        <p:nvSpPr>
          <p:cNvPr id="29" name="Text Placeholder 1">
            <a:extLst>
              <a:ext uri="{FF2B5EF4-FFF2-40B4-BE49-F238E27FC236}">
                <a16:creationId xmlns:a16="http://schemas.microsoft.com/office/drawing/2014/main" id="{1E7DCB67-3702-2CDD-EA15-18B7F6F2B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" y="863600"/>
            <a:ext cx="10972800" cy="892208"/>
          </a:xfrm>
        </p:spPr>
        <p:txBody>
          <a:bodyPr/>
          <a:lstStyle/>
          <a:p>
            <a:r>
              <a:rPr lang="en-US" dirty="0">
                <a:solidFill>
                  <a:srgbClr val="021E42"/>
                </a:solidFill>
              </a:rPr>
              <a:t>PARS Data Selection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3AC70A8-37B1-A9C5-64D9-EC3EEE5EB9D8}"/>
              </a:ext>
            </a:extLst>
          </p:cNvPr>
          <p:cNvGrpSpPr/>
          <p:nvPr/>
        </p:nvGrpSpPr>
        <p:grpSpPr>
          <a:xfrm>
            <a:off x="3776187" y="1875547"/>
            <a:ext cx="8234695" cy="4273239"/>
            <a:chOff x="336345" y="1750513"/>
            <a:chExt cx="9141366" cy="4700471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B1B8C42-04E7-A925-8790-50C20BDF8154}"/>
                </a:ext>
              </a:extLst>
            </p:cNvPr>
            <p:cNvGrpSpPr/>
            <p:nvPr/>
          </p:nvGrpSpPr>
          <p:grpSpPr>
            <a:xfrm>
              <a:off x="6018894" y="1750513"/>
              <a:ext cx="3458817" cy="2250483"/>
              <a:chOff x="-304259" y="1683747"/>
              <a:chExt cx="4799002" cy="3360210"/>
            </a:xfrm>
          </p:grpSpPr>
          <p:sp>
            <p:nvSpPr>
              <p:cNvPr id="22" name="Right Arrow 40">
                <a:extLst>
                  <a:ext uri="{FF2B5EF4-FFF2-40B4-BE49-F238E27FC236}">
                    <a16:creationId xmlns:a16="http://schemas.microsoft.com/office/drawing/2014/main" id="{99CBF1A3-0D2C-5F2F-07F2-F8377DF07B2B}"/>
                  </a:ext>
                </a:extLst>
              </p:cNvPr>
              <p:cNvSpPr/>
              <p:nvPr/>
            </p:nvSpPr>
            <p:spPr>
              <a:xfrm>
                <a:off x="-304259" y="1683747"/>
                <a:ext cx="4799002" cy="3360210"/>
              </a:xfrm>
              <a:prstGeom prst="rightArrow">
                <a:avLst>
                  <a:gd name="adj1" fmla="val 55025"/>
                  <a:gd name="adj2" fmla="val 50773"/>
                </a:avLst>
              </a:prstGeom>
              <a:solidFill>
                <a:srgbClr val="033D91"/>
              </a:solidFill>
              <a:ln w="6350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170"/>
                <a:endParaRPr lang="en-US" sz="240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DD29D2EE-DB3C-4687-4F23-60C6A46EB699}"/>
                  </a:ext>
                </a:extLst>
              </p:cNvPr>
              <p:cNvSpPr/>
              <p:nvPr/>
            </p:nvSpPr>
            <p:spPr>
              <a:xfrm>
                <a:off x="472290" y="2198993"/>
                <a:ext cx="2397847" cy="2406676"/>
              </a:xfrm>
              <a:prstGeom prst="ellipse">
                <a:avLst/>
              </a:prstGeom>
              <a:solidFill>
                <a:sysClr val="window" lastClr="FFFFFF"/>
              </a:solidFill>
              <a:ln w="190500" cap="flat" cmpd="sng" algn="ctr">
                <a:solidFill>
                  <a:srgbClr val="033D91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1219170"/>
                <a:endParaRPr lang="en-US" sz="240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3D7EC9B-8E05-8104-50A0-FD52FBED7918}"/>
                </a:ext>
              </a:extLst>
            </p:cNvPr>
            <p:cNvGrpSpPr/>
            <p:nvPr/>
          </p:nvGrpSpPr>
          <p:grpSpPr>
            <a:xfrm>
              <a:off x="3096438" y="1814534"/>
              <a:ext cx="3458817" cy="1961322"/>
              <a:chOff x="-522217" y="1918837"/>
              <a:chExt cx="4799002" cy="2928462"/>
            </a:xfrm>
          </p:grpSpPr>
          <p:sp>
            <p:nvSpPr>
              <p:cNvPr id="19" name="Right Arrow 45">
                <a:extLst>
                  <a:ext uri="{FF2B5EF4-FFF2-40B4-BE49-F238E27FC236}">
                    <a16:creationId xmlns:a16="http://schemas.microsoft.com/office/drawing/2014/main" id="{E7EE0079-E75C-19B9-7B32-C655849241C6}"/>
                  </a:ext>
                </a:extLst>
              </p:cNvPr>
              <p:cNvSpPr/>
              <p:nvPr/>
            </p:nvSpPr>
            <p:spPr>
              <a:xfrm>
                <a:off x="-522217" y="1918837"/>
                <a:ext cx="4799002" cy="2928462"/>
              </a:xfrm>
              <a:prstGeom prst="rightArrow">
                <a:avLst>
                  <a:gd name="adj1" fmla="val 55025"/>
                  <a:gd name="adj2" fmla="val 50773"/>
                </a:avLst>
              </a:prstGeom>
              <a:solidFill>
                <a:schemeClr val="accent1">
                  <a:lumMod val="75000"/>
                </a:schemeClr>
              </a:solidFill>
              <a:ln w="635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170"/>
                <a:endParaRPr lang="en-US" sz="240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66BCF7B1-B920-AB21-8E22-A99F949C362B}"/>
                  </a:ext>
                </a:extLst>
              </p:cNvPr>
              <p:cNvSpPr/>
              <p:nvPr/>
            </p:nvSpPr>
            <p:spPr>
              <a:xfrm>
                <a:off x="472292" y="2198993"/>
                <a:ext cx="2397845" cy="2406676"/>
              </a:xfrm>
              <a:prstGeom prst="ellipse">
                <a:avLst/>
              </a:prstGeom>
              <a:solidFill>
                <a:sysClr val="window" lastClr="FFFFFF"/>
              </a:solidFill>
              <a:ln w="1905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1219170"/>
                <a:endParaRPr lang="en-US" sz="240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35B2358-29FE-0EFC-4F00-5D6877F17292}"/>
                </a:ext>
              </a:extLst>
            </p:cNvPr>
            <p:cNvGrpSpPr/>
            <p:nvPr/>
          </p:nvGrpSpPr>
          <p:grpSpPr>
            <a:xfrm>
              <a:off x="336345" y="1933760"/>
              <a:ext cx="3458817" cy="1961322"/>
              <a:chOff x="-522217" y="1918837"/>
              <a:chExt cx="4799002" cy="2928462"/>
            </a:xfrm>
          </p:grpSpPr>
          <p:sp>
            <p:nvSpPr>
              <p:cNvPr id="16" name="Right Arrow 50">
                <a:extLst>
                  <a:ext uri="{FF2B5EF4-FFF2-40B4-BE49-F238E27FC236}">
                    <a16:creationId xmlns:a16="http://schemas.microsoft.com/office/drawing/2014/main" id="{250C9559-8137-1317-C5E7-234F21F23FA0}"/>
                  </a:ext>
                </a:extLst>
              </p:cNvPr>
              <p:cNvSpPr/>
              <p:nvPr/>
            </p:nvSpPr>
            <p:spPr>
              <a:xfrm>
                <a:off x="-522217" y="1918837"/>
                <a:ext cx="4799002" cy="2928462"/>
              </a:xfrm>
              <a:prstGeom prst="rightArrow">
                <a:avLst>
                  <a:gd name="adj1" fmla="val 55025"/>
                  <a:gd name="adj2" fmla="val 50773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 w="63500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US" sz="240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249A870A-2F4D-52E7-593E-C577E4F4EF15}"/>
                  </a:ext>
                </a:extLst>
              </p:cNvPr>
              <p:cNvSpPr/>
              <p:nvPr/>
            </p:nvSpPr>
            <p:spPr>
              <a:xfrm>
                <a:off x="472290" y="2198991"/>
                <a:ext cx="2397847" cy="2406676"/>
              </a:xfrm>
              <a:prstGeom prst="ellipse">
                <a:avLst/>
              </a:prstGeom>
              <a:solidFill>
                <a:sysClr val="window" lastClr="FFFFFF"/>
              </a:solidFill>
              <a:ln w="190500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en-US" sz="240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9" name="Text Placeholder 2">
              <a:extLst>
                <a:ext uri="{FF2B5EF4-FFF2-40B4-BE49-F238E27FC236}">
                  <a16:creationId xmlns:a16="http://schemas.microsoft.com/office/drawing/2014/main" id="{8C7453A7-891B-9092-3B8B-B47659B615C4}"/>
                </a:ext>
              </a:extLst>
            </p:cNvPr>
            <p:cNvSpPr txBox="1">
              <a:spLocks/>
            </p:cNvSpPr>
            <p:nvPr/>
          </p:nvSpPr>
          <p:spPr>
            <a:xfrm>
              <a:off x="1167533" y="2303751"/>
              <a:ext cx="1499392" cy="378617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indent="0" algn="ctr" defTabSz="914400" rtl="0" eaLnBrk="1" latinLnBrk="0" hangingPunct="1">
                <a:buNone/>
                <a:defRPr sz="1600" b="1" kern="1200" baseline="0">
                  <a:solidFill>
                    <a:schemeClr val="accent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5867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0" name="Text Placeholder 2">
              <a:extLst>
                <a:ext uri="{FF2B5EF4-FFF2-40B4-BE49-F238E27FC236}">
                  <a16:creationId xmlns:a16="http://schemas.microsoft.com/office/drawing/2014/main" id="{FA51D0BC-5DD7-FDD3-10D4-EBE458C507F1}"/>
                </a:ext>
              </a:extLst>
            </p:cNvPr>
            <p:cNvSpPr txBox="1">
              <a:spLocks/>
            </p:cNvSpPr>
            <p:nvPr/>
          </p:nvSpPr>
          <p:spPr>
            <a:xfrm>
              <a:off x="489857" y="4262183"/>
              <a:ext cx="2841172" cy="343544"/>
            </a:xfrm>
            <a:prstGeom prst="rect">
              <a:avLst/>
            </a:prstGeom>
          </p:spPr>
          <p:txBody>
            <a:bodyPr/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400" b="0" i="0" kern="1200" baseline="0">
                  <a:solidFill>
                    <a:schemeClr val="bg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>
                  <a:solidFill>
                    <a:srgbClr val="000000"/>
                  </a:solidFill>
                </a:rPr>
                <a:t>Project Inclusion</a:t>
              </a:r>
            </a:p>
          </p:txBody>
        </p:sp>
        <p:sp>
          <p:nvSpPr>
            <p:cNvPr id="11" name="Text Placeholder 2">
              <a:extLst>
                <a:ext uri="{FF2B5EF4-FFF2-40B4-BE49-F238E27FC236}">
                  <a16:creationId xmlns:a16="http://schemas.microsoft.com/office/drawing/2014/main" id="{BCDA5265-6EA6-0C11-A244-555049F66283}"/>
                </a:ext>
              </a:extLst>
            </p:cNvPr>
            <p:cNvSpPr txBox="1">
              <a:spLocks/>
            </p:cNvSpPr>
            <p:nvPr/>
          </p:nvSpPr>
          <p:spPr>
            <a:xfrm>
              <a:off x="489857" y="4939194"/>
              <a:ext cx="2401931" cy="1511790"/>
            </a:xfrm>
            <a:prstGeom prst="rect">
              <a:avLst/>
            </a:prstGeom>
          </p:spPr>
          <p:txBody>
            <a:bodyPr/>
            <a:lstStyle>
              <a:lvl1pPr marL="171450" indent="-17145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Wingdings" panose="05000000000000000000" pitchFamily="2" charset="2"/>
                <a:buChar char="§"/>
                <a:defRPr sz="1100" b="0" i="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00000"/>
                </a:lnSpc>
              </a:pPr>
              <a:r>
                <a:rPr lang="en-US" sz="1600"/>
                <a:t>Identify Active and Completed Projects</a:t>
              </a:r>
            </a:p>
          </p:txBody>
        </p:sp>
        <p:sp>
          <p:nvSpPr>
            <p:cNvPr id="12" name="Text Placeholder 2">
              <a:extLst>
                <a:ext uri="{FF2B5EF4-FFF2-40B4-BE49-F238E27FC236}">
                  <a16:creationId xmlns:a16="http://schemas.microsoft.com/office/drawing/2014/main" id="{C1FF86D4-441A-DFCE-CDF5-20C7B2D8138B}"/>
                </a:ext>
              </a:extLst>
            </p:cNvPr>
            <p:cNvSpPr txBox="1">
              <a:spLocks/>
            </p:cNvSpPr>
            <p:nvPr/>
          </p:nvSpPr>
          <p:spPr>
            <a:xfrm>
              <a:off x="3339453" y="4262183"/>
              <a:ext cx="2841172" cy="343544"/>
            </a:xfrm>
            <a:prstGeom prst="rect">
              <a:avLst/>
            </a:prstGeom>
          </p:spPr>
          <p:txBody>
            <a:bodyPr/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400" b="0" i="0" kern="1200" baseline="0">
                  <a:solidFill>
                    <a:srgbClr val="007886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>
                  <a:solidFill>
                    <a:srgbClr val="000000"/>
                  </a:solidFill>
                </a:rPr>
                <a:t>SPAE Report</a:t>
              </a:r>
            </a:p>
          </p:txBody>
        </p:sp>
        <p:sp>
          <p:nvSpPr>
            <p:cNvPr id="13" name="Text Placeholder 2">
              <a:extLst>
                <a:ext uri="{FF2B5EF4-FFF2-40B4-BE49-F238E27FC236}">
                  <a16:creationId xmlns:a16="http://schemas.microsoft.com/office/drawing/2014/main" id="{047D6312-69F3-8EA2-336F-6A94B7BA0A06}"/>
                </a:ext>
              </a:extLst>
            </p:cNvPr>
            <p:cNvSpPr txBox="1">
              <a:spLocks/>
            </p:cNvSpPr>
            <p:nvPr/>
          </p:nvSpPr>
          <p:spPr>
            <a:xfrm>
              <a:off x="3331029" y="4939194"/>
              <a:ext cx="2344783" cy="1511790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100" b="0" i="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594" indent="-228594">
                <a:buFont typeface="Wingdings" panose="05000000000000000000" pitchFamily="2" charset="2"/>
                <a:buChar char="§"/>
              </a:pPr>
              <a:r>
                <a:rPr lang="en-US" sz="1600"/>
                <a:t>SPAE (</a:t>
              </a:r>
              <a:r>
                <a:rPr lang="en-US" sz="1600" err="1"/>
                <a:t>bcwS</a:t>
              </a:r>
              <a:r>
                <a:rPr lang="en-US" sz="1600"/>
                <a:t>, </a:t>
              </a:r>
              <a:r>
                <a:rPr lang="en-US" sz="1600" err="1"/>
                <a:t>bcwP</a:t>
              </a:r>
              <a:r>
                <a:rPr lang="en-US" sz="1600"/>
                <a:t>, </a:t>
              </a:r>
              <a:r>
                <a:rPr lang="en-US" sz="1600" err="1"/>
                <a:t>Acwp</a:t>
              </a:r>
              <a:r>
                <a:rPr lang="en-US" sz="1600"/>
                <a:t>, </a:t>
              </a:r>
              <a:r>
                <a:rPr lang="en-US" sz="1600" err="1"/>
                <a:t>Etc</a:t>
              </a:r>
              <a:r>
                <a:rPr lang="en-US" sz="1600"/>
                <a:t>) files in Reports</a:t>
              </a:r>
            </a:p>
          </p:txBody>
        </p:sp>
        <p:sp>
          <p:nvSpPr>
            <p:cNvPr id="14" name="Text Placeholder 2">
              <a:extLst>
                <a:ext uri="{FF2B5EF4-FFF2-40B4-BE49-F238E27FC236}">
                  <a16:creationId xmlns:a16="http://schemas.microsoft.com/office/drawing/2014/main" id="{B686F334-A364-4B5A-27AB-2F92435AE0B2}"/>
                </a:ext>
              </a:extLst>
            </p:cNvPr>
            <p:cNvSpPr txBox="1">
              <a:spLocks/>
            </p:cNvSpPr>
            <p:nvPr/>
          </p:nvSpPr>
          <p:spPr>
            <a:xfrm>
              <a:off x="6189048" y="4262183"/>
              <a:ext cx="2841172" cy="343544"/>
            </a:xfrm>
            <a:prstGeom prst="rect">
              <a:avLst/>
            </a:prstGeom>
          </p:spPr>
          <p:txBody>
            <a:bodyPr/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400" b="0" i="0" kern="1200" baseline="0">
                  <a:solidFill>
                    <a:srgbClr val="00A0B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>
                  <a:solidFill>
                    <a:srgbClr val="000000"/>
                  </a:solidFill>
                </a:rPr>
                <a:t>M&amp;O WBS</a:t>
              </a:r>
            </a:p>
          </p:txBody>
        </p:sp>
        <p:sp>
          <p:nvSpPr>
            <p:cNvPr id="15" name="Text Placeholder 2">
              <a:extLst>
                <a:ext uri="{FF2B5EF4-FFF2-40B4-BE49-F238E27FC236}">
                  <a16:creationId xmlns:a16="http://schemas.microsoft.com/office/drawing/2014/main" id="{84182879-3055-D200-D779-57A1730CCD41}"/>
                </a:ext>
              </a:extLst>
            </p:cNvPr>
            <p:cNvSpPr txBox="1">
              <a:spLocks/>
            </p:cNvSpPr>
            <p:nvPr/>
          </p:nvSpPr>
          <p:spPr>
            <a:xfrm>
              <a:off x="6197478" y="4939194"/>
              <a:ext cx="2820981" cy="1511790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100" b="0" i="0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594" indent="-228594">
                <a:buFont typeface="Wingdings" panose="05000000000000000000" pitchFamily="2" charset="2"/>
                <a:buChar char="§"/>
              </a:pPr>
              <a:r>
                <a:rPr lang="en-US" sz="1600"/>
                <a:t>EVM data provides time-phased Actual Cost of Work Performed (ACWP) through M&amp;O WBS</a:t>
              </a:r>
            </a:p>
            <a:p>
              <a:endParaRPr lang="en-US" sz="1600"/>
            </a:p>
          </p:txBody>
        </p:sp>
        <p:sp>
          <p:nvSpPr>
            <p:cNvPr id="18" name="Text Placeholder 2">
              <a:extLst>
                <a:ext uri="{FF2B5EF4-FFF2-40B4-BE49-F238E27FC236}">
                  <a16:creationId xmlns:a16="http://schemas.microsoft.com/office/drawing/2014/main" id="{CF50063A-4456-AC94-0E21-F8E1A963F002}"/>
                </a:ext>
              </a:extLst>
            </p:cNvPr>
            <p:cNvSpPr txBox="1">
              <a:spLocks/>
            </p:cNvSpPr>
            <p:nvPr/>
          </p:nvSpPr>
          <p:spPr>
            <a:xfrm>
              <a:off x="3927626" y="2249454"/>
              <a:ext cx="1499392" cy="378617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indent="0" algn="ctr" defTabSz="914400" rtl="0" eaLnBrk="1" latinLnBrk="0" hangingPunct="1">
                <a:buNone/>
                <a:defRPr sz="1600" b="1" kern="1200" baseline="0">
                  <a:solidFill>
                    <a:schemeClr val="accent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5867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20" name="Text Placeholder 2">
              <a:extLst>
                <a:ext uri="{FF2B5EF4-FFF2-40B4-BE49-F238E27FC236}">
                  <a16:creationId xmlns:a16="http://schemas.microsoft.com/office/drawing/2014/main" id="{8171F3A0-3393-7281-EF63-38F5CAA4C528}"/>
                </a:ext>
              </a:extLst>
            </p:cNvPr>
            <p:cNvSpPr txBox="1">
              <a:spLocks/>
            </p:cNvSpPr>
            <p:nvPr/>
          </p:nvSpPr>
          <p:spPr>
            <a:xfrm>
              <a:off x="6692991" y="2273827"/>
              <a:ext cx="1499392" cy="378617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indent="0" algn="ctr" defTabSz="914400" rtl="0" eaLnBrk="1" latinLnBrk="0" hangingPunct="1">
                <a:buNone/>
                <a:defRPr sz="1600" b="1" kern="1200" baseline="0">
                  <a:solidFill>
                    <a:schemeClr val="accent2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5867">
                  <a:solidFill>
                    <a:srgbClr val="000000"/>
                  </a:solidFill>
                </a:rPr>
                <a:t>3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95F6C04-7D77-DFE2-44C4-58B6DC855C27}"/>
              </a:ext>
            </a:extLst>
          </p:cNvPr>
          <p:cNvGrpSpPr/>
          <p:nvPr/>
        </p:nvGrpSpPr>
        <p:grpSpPr>
          <a:xfrm>
            <a:off x="266448" y="1643300"/>
            <a:ext cx="3367815" cy="4299291"/>
            <a:chOff x="6362573" y="1228381"/>
            <a:chExt cx="2525861" cy="3555283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07B841DF-6F9A-A872-A9BD-110023B12BCB}"/>
                </a:ext>
              </a:extLst>
            </p:cNvPr>
            <p:cNvSpPr/>
            <p:nvPr/>
          </p:nvSpPr>
          <p:spPr>
            <a:xfrm>
              <a:off x="6362573" y="1228381"/>
              <a:ext cx="2525861" cy="355528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3" name="Text Placeholder 2">
              <a:extLst>
                <a:ext uri="{FF2B5EF4-FFF2-40B4-BE49-F238E27FC236}">
                  <a16:creationId xmlns:a16="http://schemas.microsoft.com/office/drawing/2014/main" id="{8D60D648-DE2A-24DB-7B68-400BAB8DA23D}"/>
                </a:ext>
              </a:extLst>
            </p:cNvPr>
            <p:cNvSpPr txBox="1">
              <a:spLocks/>
            </p:cNvSpPr>
            <p:nvPr/>
          </p:nvSpPr>
          <p:spPr>
            <a:xfrm>
              <a:off x="6992151" y="1719074"/>
              <a:ext cx="1335150" cy="355178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indent="0" algn="ctr" defTabSz="914400" rtl="0" eaLnBrk="1" latinLnBrk="0" hangingPunct="1">
                <a:buNone/>
                <a:defRPr sz="2800" b="1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733">
                  <a:solidFill>
                    <a:srgbClr val="000F7E"/>
                  </a:solidFill>
                </a:rPr>
                <a:t>PARS</a:t>
              </a:r>
            </a:p>
          </p:txBody>
        </p:sp>
        <p:sp>
          <p:nvSpPr>
            <p:cNvPr id="34" name="Text Placeholder 3">
              <a:extLst>
                <a:ext uri="{FF2B5EF4-FFF2-40B4-BE49-F238E27FC236}">
                  <a16:creationId xmlns:a16="http://schemas.microsoft.com/office/drawing/2014/main" id="{E48C0DC1-D849-06D7-58F3-3C24FBF5C1DD}"/>
                </a:ext>
              </a:extLst>
            </p:cNvPr>
            <p:cNvSpPr txBox="1">
              <a:spLocks/>
            </p:cNvSpPr>
            <p:nvPr/>
          </p:nvSpPr>
          <p:spPr>
            <a:xfrm>
              <a:off x="6514812" y="2651629"/>
              <a:ext cx="2242321" cy="1594967"/>
            </a:xfrm>
            <a:prstGeom prst="rect">
              <a:avLst/>
            </a:prstGeom>
          </p:spPr>
          <p:txBody>
            <a:bodyPr/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bg2">
                    <a:lumMod val="90000"/>
                    <a:lumOff val="10000"/>
                  </a:schemeClr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594" indent="-228594" algn="l">
                <a:buFont typeface="Arial" panose="020B0604020202020204" pitchFamily="34" charset="0"/>
                <a:buChar char="•"/>
              </a:pPr>
              <a:r>
                <a:rPr lang="en-US" sz="1600" dirty="0"/>
                <a:t>A DOE system used for tracking, assessing, and reporting on the status and performance of projects</a:t>
              </a:r>
            </a:p>
            <a:p>
              <a:pPr marL="228594" indent="-228594" algn="l">
                <a:buFont typeface="Arial" panose="020B0604020202020204" pitchFamily="34" charset="0"/>
                <a:buChar char="•"/>
              </a:pPr>
              <a:r>
                <a:rPr lang="en-US" sz="1600" dirty="0"/>
                <a:t>Includes Project Documents and WBS level data</a:t>
              </a:r>
            </a:p>
            <a:p>
              <a:pPr marL="228594" indent="-228594" algn="l">
                <a:buFont typeface="Arial" panose="020B0604020202020204" pitchFamily="34" charset="0"/>
                <a:buChar char="•"/>
              </a:pPr>
              <a:endParaRPr lang="en-US" sz="1600" dirty="0"/>
            </a:p>
            <a:p>
              <a:pPr marL="228594" indent="-228594" algn="l">
                <a:buFont typeface="Arial" panose="020B0604020202020204" pitchFamily="34" charset="0"/>
                <a:buChar char="•"/>
              </a:pPr>
              <a:endParaRPr lang="en-US" sz="1600" dirty="0"/>
            </a:p>
            <a:p>
              <a:pPr marL="228594" indent="-228594" algn="l">
                <a:buFont typeface="Arial" panose="020B0604020202020204" pitchFamily="34" charset="0"/>
                <a:buChar char="•"/>
              </a:pPr>
              <a:endParaRPr lang="en-US" sz="1600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1A356619-903C-3B0A-F7A0-385E45220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2913" y="1406418"/>
              <a:ext cx="242181" cy="242181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B766990-311C-381E-4EEC-0750786BBE7B}"/>
                </a:ext>
              </a:extLst>
            </p:cNvPr>
            <p:cNvSpPr txBox="1"/>
            <p:nvPr/>
          </p:nvSpPr>
          <p:spPr>
            <a:xfrm>
              <a:off x="6514812" y="2169790"/>
              <a:ext cx="2242321" cy="4385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>
                  <a:latin typeface="Arial" panose="020B0604020202020204" pitchFamily="34" charset="0"/>
                  <a:cs typeface="Arial" panose="020B0604020202020204" pitchFamily="34" charset="0"/>
                </a:rPr>
                <a:t>Project Assessment and Reporting System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A04CEE0-F94E-210D-8268-A0E0584E281B}"/>
                </a:ext>
              </a:extLst>
            </p:cNvPr>
            <p:cNvCxnSpPr>
              <a:cxnSpLocks/>
            </p:cNvCxnSpPr>
            <p:nvPr/>
          </p:nvCxnSpPr>
          <p:spPr>
            <a:xfrm>
              <a:off x="6683247" y="2631455"/>
              <a:ext cx="1884512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C9512752-E54D-5D49-3772-D9C33342A321}"/>
              </a:ext>
            </a:extLst>
          </p:cNvPr>
          <p:cNvSpPr txBox="1">
            <a:spLocks/>
          </p:cNvSpPr>
          <p:nvPr/>
        </p:nvSpPr>
        <p:spPr>
          <a:xfrm>
            <a:off x="387523" y="4589161"/>
            <a:ext cx="3216923" cy="1744868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>
                  <a:lumMod val="90000"/>
                  <a:lumOff val="10000"/>
                </a:schemeClr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>
                  <a:lumMod val="90000"/>
                  <a:lumOff val="10000"/>
                </a:schemeClr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>
                  <a:lumMod val="90000"/>
                  <a:lumOff val="10000"/>
                </a:schemeClr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>
                  <a:lumMod val="90000"/>
                  <a:lumOff val="10000"/>
                </a:schemeClr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/>
          </a:p>
          <a:p>
            <a:r>
              <a:rPr lang="en-US" sz="1867" b="1"/>
              <a:t>Objective</a:t>
            </a:r>
            <a:endParaRPr lang="en-US" sz="1600" b="1"/>
          </a:p>
          <a:p>
            <a:r>
              <a:rPr lang="en-US" sz="1600"/>
              <a:t>Obtain Managing and Operating (M&amp;O) WBS &amp; associated costs</a:t>
            </a:r>
          </a:p>
        </p:txBody>
      </p:sp>
    </p:spTree>
    <p:extLst>
      <p:ext uri="{BB962C8B-B14F-4D97-AF65-F5344CB8AC3E}">
        <p14:creationId xmlns:p14="http://schemas.microsoft.com/office/powerpoint/2010/main" val="19935669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85D04-D802-0954-48DE-769C53EB0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30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CD9172-CCBC-F44E-847D-9219467EC358}"/>
              </a:ext>
            </a:extLst>
          </p:cNvPr>
          <p:cNvSpPr/>
          <p:nvPr/>
        </p:nvSpPr>
        <p:spPr>
          <a:xfrm>
            <a:off x="0" y="573736"/>
            <a:ext cx="12192000" cy="732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77C3D512-C3E1-BA36-D29E-27627FEDCC74}"/>
              </a:ext>
            </a:extLst>
          </p:cNvPr>
          <p:cNvSpPr txBox="1">
            <a:spLocks/>
          </p:cNvSpPr>
          <p:nvPr/>
        </p:nvSpPr>
        <p:spPr>
          <a:xfrm>
            <a:off x="609600" y="689020"/>
            <a:ext cx="10972800" cy="8922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>
                <a:solidFill>
                  <a:srgbClr val="021E42"/>
                </a:solidFill>
              </a:rPr>
              <a:t>Multi-Year SPAE WBS Normalization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2CDCDAC-C756-8F8F-8018-AE394E93DC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5386582"/>
              </p:ext>
            </p:extLst>
          </p:nvPr>
        </p:nvGraphicFramePr>
        <p:xfrm>
          <a:off x="6517710" y="1816274"/>
          <a:ext cx="5991616" cy="4467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F7AE71F-460C-29AF-3E1C-BF8B265BE12E}"/>
              </a:ext>
            </a:extLst>
          </p:cNvPr>
          <p:cNvSpPr txBox="1"/>
          <p:nvPr/>
        </p:nvSpPr>
        <p:spPr>
          <a:xfrm>
            <a:off x="358608" y="1313669"/>
            <a:ext cx="94016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The SPAE File in PARS only gives EVM metrics on the most recent baseline. To assess baseline deviation, we needed all prior baselines.</a:t>
            </a:r>
          </a:p>
          <a:p>
            <a:endParaRPr lang="en-US" sz="1600"/>
          </a:p>
          <a:p>
            <a:endParaRPr lang="en-US" sz="160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B45CBC7-F46B-D582-D469-907590F4BE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056386"/>
              </p:ext>
            </p:extLst>
          </p:nvPr>
        </p:nvGraphicFramePr>
        <p:xfrm>
          <a:off x="-659076" y="1913834"/>
          <a:ext cx="4260242" cy="3885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1071472-F3F5-3CBC-3A9F-28827DB125BF}"/>
              </a:ext>
            </a:extLst>
          </p:cNvPr>
          <p:cNvSpPr txBox="1"/>
          <p:nvPr/>
        </p:nvSpPr>
        <p:spPr>
          <a:xfrm>
            <a:off x="2467897" y="1949933"/>
            <a:ext cx="3628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Requested and received Multi-Year SPAE File from PARS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3A612E-6BBC-3D8C-12D2-DA7CF2440B83}"/>
              </a:ext>
            </a:extLst>
          </p:cNvPr>
          <p:cNvSpPr txBox="1"/>
          <p:nvPr/>
        </p:nvSpPr>
        <p:spPr>
          <a:xfrm>
            <a:off x="2467896" y="3357417"/>
            <a:ext cx="36281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Excluded projects where initial baseline differed from our earliest baseline in dataset by more than 5%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FC9E71-DDCC-352C-5277-539107871A7A}"/>
              </a:ext>
            </a:extLst>
          </p:cNvPr>
          <p:cNvSpPr txBox="1"/>
          <p:nvPr/>
        </p:nvSpPr>
        <p:spPr>
          <a:xfrm>
            <a:off x="2467895" y="4781407"/>
            <a:ext cx="36281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Leveraged a Python script to escalate EVM dollars and apply WBS V&amp;V across multi-year SPAE WBSs.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C47AF5A-8783-2671-7263-49D9E6FD4C9B}"/>
              </a:ext>
            </a:extLst>
          </p:cNvPr>
          <p:cNvSpPr/>
          <p:nvPr/>
        </p:nvSpPr>
        <p:spPr>
          <a:xfrm>
            <a:off x="8869505" y="1663019"/>
            <a:ext cx="1288026" cy="1211133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V&amp;V WBS</a:t>
            </a:r>
          </a:p>
        </p:txBody>
      </p:sp>
    </p:spTree>
    <p:extLst>
      <p:ext uri="{BB962C8B-B14F-4D97-AF65-F5344CB8AC3E}">
        <p14:creationId xmlns:p14="http://schemas.microsoft.com/office/powerpoint/2010/main" val="22984469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76565-D93E-FBAC-AAA2-9BC17C798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1D3E2-F7AC-922E-D415-4EE992D29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21E42"/>
                </a:solidFill>
              </a:rPr>
              <a:t>Cost Growth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E31DF-C1C1-62EB-7F76-083449703E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median rather than mean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D85E00-52B1-9765-25D7-B45625700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1235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D7F0C-F35A-8AED-A23F-512BE3370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67BF0D-6CED-D894-341D-4AF3668C5BC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>
                <a:latin typeface="+mn-lt"/>
              </a:rPr>
              <a:t>When using the median instead of the mean:</a:t>
            </a:r>
          </a:p>
          <a:p>
            <a:pPr lvl="1"/>
            <a:r>
              <a:rPr lang="en-US" b="1" dirty="0">
                <a:latin typeface="+mn-lt"/>
              </a:rPr>
              <a:t>Slight positive cost deviation observed for standard equipment vanishes</a:t>
            </a:r>
          </a:p>
          <a:p>
            <a:pPr lvl="1"/>
            <a:r>
              <a:rPr lang="en-US" b="1" dirty="0">
                <a:latin typeface="+mn-lt"/>
              </a:rPr>
              <a:t>Slight negative cost deviation observed for vertical construction for active projects vanishes</a:t>
            </a:r>
          </a:p>
          <a:p>
            <a:r>
              <a:rPr lang="en-US" dirty="0">
                <a:latin typeface="+mn-lt"/>
              </a:rPr>
              <a:t>Both active and completed projects experience cost inefficiency</a:t>
            </a:r>
          </a:p>
          <a:p>
            <a:pPr lvl="1"/>
            <a:r>
              <a:rPr lang="en-US" dirty="0">
                <a:latin typeface="+mn-lt"/>
              </a:rPr>
              <a:t>Metrics suggest higher inefficiency for completed projects across most WBS elements, however…</a:t>
            </a:r>
          </a:p>
          <a:p>
            <a:pPr lvl="1"/>
            <a:r>
              <a:rPr lang="en-US" dirty="0">
                <a:latin typeface="+mn-lt"/>
              </a:rPr>
              <a:t>Discrepancy is likely related to different metrics for active vs. completed projects</a:t>
            </a:r>
          </a:p>
          <a:p>
            <a:r>
              <a:rPr lang="en-US" dirty="0">
                <a:latin typeface="+mn-lt"/>
              </a:rPr>
              <a:t>Favorable cost deviation for transition to operations (TTO) for completed projects may be a sign that TTO scope is trimmed to be completed off-project</a:t>
            </a:r>
          </a:p>
          <a:p>
            <a:pPr lvl="1"/>
            <a:endParaRPr lang="en-US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640B66-3ECF-C18B-4608-CCC58DC10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32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72F57A-AB12-10D9-D11E-F572F39F2080}"/>
              </a:ext>
            </a:extLst>
          </p:cNvPr>
          <p:cNvSpPr/>
          <p:nvPr/>
        </p:nvSpPr>
        <p:spPr>
          <a:xfrm>
            <a:off x="0" y="573736"/>
            <a:ext cx="12192000" cy="732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0FB0F25D-F1B3-65C3-2A22-29C1ED49A50D}"/>
              </a:ext>
            </a:extLst>
          </p:cNvPr>
          <p:cNvSpPr txBox="1">
            <a:spLocks/>
          </p:cNvSpPr>
          <p:nvPr/>
        </p:nvSpPr>
        <p:spPr>
          <a:xfrm>
            <a:off x="609600" y="663968"/>
            <a:ext cx="10972800" cy="8922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021E42"/>
                </a:solidFill>
              </a:rPr>
              <a:t>Cost Deviation Metrics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6E61FF-0ACA-214A-D4E4-0D9286B1CF0B}"/>
              </a:ext>
            </a:extLst>
          </p:cNvPr>
          <p:cNvSpPr txBox="1"/>
          <p:nvPr/>
        </p:nvSpPr>
        <p:spPr>
          <a:xfrm>
            <a:off x="9947563" y="1747543"/>
            <a:ext cx="1939636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Numbers indicate # of projects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61D26B-B9D2-408D-4848-C8CC1E0AFD70}"/>
              </a:ext>
            </a:extLst>
          </p:cNvPr>
          <p:cNvSpPr txBox="1"/>
          <p:nvPr/>
        </p:nvSpPr>
        <p:spPr>
          <a:xfrm>
            <a:off x="8478805" y="5848195"/>
            <a:ext cx="2815119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← Better than expected | Worse than expected→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06036FF8-F4B9-429F-BE75-340D453A226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93641588"/>
              </p:ext>
            </p:extLst>
          </p:nvPr>
        </p:nvGraphicFramePr>
        <p:xfrm>
          <a:off x="6172200" y="1589322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450032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8793E-3134-28F3-595E-884D120F4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EDFED-89F0-B0EF-D711-D5A41390A5F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>
                <a:latin typeface="+mn-lt"/>
              </a:rPr>
              <a:t>Median cost inefficiency for site work for non-</a:t>
            </a:r>
            <a:r>
              <a:rPr lang="en-US" b="1" dirty="0" err="1">
                <a:latin typeface="+mn-lt"/>
              </a:rPr>
              <a:t>rebaselined</a:t>
            </a:r>
            <a:r>
              <a:rPr lang="en-US" b="1" dirty="0">
                <a:latin typeface="+mn-lt"/>
              </a:rPr>
              <a:t> projects is positive, while mean is negative. Otherwise, no major changes</a:t>
            </a:r>
          </a:p>
          <a:p>
            <a:r>
              <a:rPr lang="en-US" dirty="0">
                <a:latin typeface="+mn-lt"/>
              </a:rPr>
              <a:t>Non-</a:t>
            </a:r>
            <a:r>
              <a:rPr lang="en-US" dirty="0" err="1">
                <a:latin typeface="+mn-lt"/>
              </a:rPr>
              <a:t>rebaselined</a:t>
            </a:r>
            <a:r>
              <a:rPr lang="en-US" dirty="0">
                <a:latin typeface="+mn-lt"/>
              </a:rPr>
              <a:t> projects experienced greater design and engineering cost inefficiency than projects which </a:t>
            </a:r>
            <a:r>
              <a:rPr lang="en-US" dirty="0" err="1">
                <a:latin typeface="+mn-lt"/>
              </a:rPr>
              <a:t>rebaselined</a:t>
            </a:r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Otherwise, </a:t>
            </a:r>
            <a:r>
              <a:rPr lang="en-US" dirty="0" err="1">
                <a:latin typeface="+mn-lt"/>
              </a:rPr>
              <a:t>rebaselined</a:t>
            </a:r>
            <a:r>
              <a:rPr lang="en-US" dirty="0">
                <a:latin typeface="+mn-lt"/>
              </a:rPr>
              <a:t> projects show consistently greater cost inefficiency for nearly all WBS tasks than projects which have not been re-baselined</a:t>
            </a:r>
          </a:p>
          <a:p>
            <a:r>
              <a:rPr lang="en-US" dirty="0">
                <a:latin typeface="+mn-lt"/>
              </a:rPr>
              <a:t>Particularly pronounced for WBS elements that take place “in the field” rather than behind a desk, including</a:t>
            </a:r>
          </a:p>
          <a:p>
            <a:pPr lvl="1"/>
            <a:r>
              <a:rPr lang="en-US" dirty="0">
                <a:latin typeface="+mn-lt"/>
              </a:rPr>
              <a:t>site work</a:t>
            </a:r>
          </a:p>
          <a:p>
            <a:pPr lvl="1"/>
            <a:r>
              <a:rPr lang="en-US" dirty="0">
                <a:latin typeface="+mn-lt"/>
              </a:rPr>
              <a:t>equipment procurement and installation</a:t>
            </a:r>
          </a:p>
          <a:p>
            <a:pPr lvl="1"/>
            <a:r>
              <a:rPr lang="en-US" dirty="0">
                <a:latin typeface="+mn-lt"/>
              </a:rPr>
              <a:t>vertical construction</a:t>
            </a:r>
          </a:p>
          <a:p>
            <a:pPr lvl="1"/>
            <a:r>
              <a:rPr lang="en-US" dirty="0">
                <a:latin typeface="+mn-lt"/>
              </a:rPr>
              <a:t>transition to operations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BF8E40-91D8-9B5A-C204-8F72836DE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33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EB6B99-42E8-0FD4-19F5-475E5A0D5E1E}"/>
              </a:ext>
            </a:extLst>
          </p:cNvPr>
          <p:cNvSpPr/>
          <p:nvPr/>
        </p:nvSpPr>
        <p:spPr>
          <a:xfrm>
            <a:off x="0" y="573736"/>
            <a:ext cx="12192000" cy="732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DD837238-1194-12E3-D243-742029E641C6}"/>
              </a:ext>
            </a:extLst>
          </p:cNvPr>
          <p:cNvSpPr txBox="1">
            <a:spLocks/>
          </p:cNvSpPr>
          <p:nvPr/>
        </p:nvSpPr>
        <p:spPr>
          <a:xfrm>
            <a:off x="609600" y="663968"/>
            <a:ext cx="10972800" cy="8922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 dirty="0">
                <a:solidFill>
                  <a:srgbClr val="021E42"/>
                </a:solidFill>
              </a:rPr>
              <a:t>Cost Deviation Metrics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FC6A74-F0B2-4B40-6984-9C8374234BC9}"/>
              </a:ext>
            </a:extLst>
          </p:cNvPr>
          <p:cNvSpPr txBox="1"/>
          <p:nvPr/>
        </p:nvSpPr>
        <p:spPr>
          <a:xfrm>
            <a:off x="9947563" y="1747543"/>
            <a:ext cx="1939636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Numbers indicate # of projects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78EB27-1F48-F34C-D0B0-A107DACD9B37}"/>
              </a:ext>
            </a:extLst>
          </p:cNvPr>
          <p:cNvSpPr txBox="1"/>
          <p:nvPr/>
        </p:nvSpPr>
        <p:spPr>
          <a:xfrm>
            <a:off x="8457773" y="5830726"/>
            <a:ext cx="2815119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← Better than expected | Worse than expected→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06036FF8-F4B9-429F-BE75-340D453A226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68962214"/>
              </p:ext>
            </p:extLst>
          </p:nvPr>
        </p:nvGraphicFramePr>
        <p:xfrm>
          <a:off x="6172200" y="1599597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2140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7A4C9-9D78-3A69-5117-EC849AD33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BA398E8-1EAA-E6A3-E386-EB40EDC6CBF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No meaningful differences between mean and median</a:t>
            </a:r>
          </a:p>
          <a:p>
            <a:r>
              <a:rPr lang="en-US" dirty="0">
                <a:latin typeface="+mn-lt"/>
              </a:rPr>
              <a:t>Large schedule deviations for standard and process equipment disappear when using median rather than mean</a:t>
            </a:r>
          </a:p>
          <a:p>
            <a:r>
              <a:rPr lang="en-US" dirty="0">
                <a:latin typeface="+mn-lt"/>
              </a:rPr>
              <a:t>As suggested before, TTO for completed projects shows evidence of cut scope</a:t>
            </a:r>
          </a:p>
          <a:p>
            <a:r>
              <a:rPr lang="en-US" dirty="0">
                <a:latin typeface="+mn-lt"/>
              </a:rPr>
              <a:t>Minor scope creep elsewhere, with no clear difference between completed vs incomplete projects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F8387D-211C-4086-36A3-205FEDE3C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34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12904C-AE7B-AD8C-0B84-8BBC94286FAE}"/>
              </a:ext>
            </a:extLst>
          </p:cNvPr>
          <p:cNvSpPr/>
          <p:nvPr/>
        </p:nvSpPr>
        <p:spPr>
          <a:xfrm>
            <a:off x="0" y="573736"/>
            <a:ext cx="12192000" cy="732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D14E2B01-2F51-7FAA-7E7C-3A7CFF284AE8}"/>
              </a:ext>
            </a:extLst>
          </p:cNvPr>
          <p:cNvSpPr txBox="1">
            <a:spLocks/>
          </p:cNvSpPr>
          <p:nvPr/>
        </p:nvSpPr>
        <p:spPr>
          <a:xfrm>
            <a:off x="609600" y="663968"/>
            <a:ext cx="10972800" cy="8922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>
                <a:solidFill>
                  <a:srgbClr val="021E42"/>
                </a:solidFill>
              </a:rPr>
              <a:t>Scope Deviation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7E5C8A-CAB0-4063-197C-4EF67E52EB35}"/>
              </a:ext>
            </a:extLst>
          </p:cNvPr>
          <p:cNvSpPr txBox="1"/>
          <p:nvPr/>
        </p:nvSpPr>
        <p:spPr>
          <a:xfrm>
            <a:off x="9947563" y="1747543"/>
            <a:ext cx="1939636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Numbers indicate # of projects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8DB8E7-A816-01BF-392F-ED2756F18893}"/>
              </a:ext>
            </a:extLst>
          </p:cNvPr>
          <p:cNvSpPr txBox="1"/>
          <p:nvPr/>
        </p:nvSpPr>
        <p:spPr>
          <a:xfrm>
            <a:off x="8661969" y="5799173"/>
            <a:ext cx="2815119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← Better than expected | Worse than expected→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957FE671-E91E-4687-9CAC-FB6E2C7F7D4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92634750"/>
              </p:ext>
            </p:extLst>
          </p:nvPr>
        </p:nvGraphicFramePr>
        <p:xfrm>
          <a:off x="6172200" y="156877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69876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EDAD8-DD44-74EA-B749-EDE8AA3CA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7027300-EE54-0B57-6D2F-F2C9651CB4A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>
                <a:latin typeface="+mn-lt"/>
              </a:rPr>
              <a:t>Rebaselined</a:t>
            </a:r>
            <a:r>
              <a:rPr lang="en-US" dirty="0">
                <a:latin typeface="+mn-lt"/>
              </a:rPr>
              <a:t> projects see scope growth in every category</a:t>
            </a:r>
          </a:p>
          <a:p>
            <a:pPr lvl="1"/>
            <a:r>
              <a:rPr lang="en-US" dirty="0">
                <a:latin typeface="+mn-lt"/>
              </a:rPr>
              <a:t>Scope discovery is a common cause for project re-baselines.</a:t>
            </a:r>
          </a:p>
          <a:p>
            <a:r>
              <a:rPr lang="en-US" dirty="0">
                <a:latin typeface="+mn-lt"/>
              </a:rPr>
              <a:t>Non-</a:t>
            </a:r>
            <a:r>
              <a:rPr lang="en-US" dirty="0" err="1">
                <a:latin typeface="+mn-lt"/>
              </a:rPr>
              <a:t>rebaselined</a:t>
            </a:r>
            <a:r>
              <a:rPr lang="en-US" dirty="0">
                <a:latin typeface="+mn-lt"/>
              </a:rPr>
              <a:t> categories mostly appear to have had scope cut</a:t>
            </a:r>
          </a:p>
          <a:p>
            <a:pPr lvl="1"/>
            <a:r>
              <a:rPr lang="en-US" dirty="0">
                <a:latin typeface="+mn-lt"/>
              </a:rPr>
              <a:t>Perhaps scope was shed to complete within baseline</a:t>
            </a:r>
          </a:p>
          <a:p>
            <a:pPr lvl="1"/>
            <a:r>
              <a:rPr lang="en-US" dirty="0"/>
              <a:t>Minor design and engineering </a:t>
            </a:r>
            <a:r>
              <a:rPr lang="en-US" b="1" dirty="0"/>
              <a:t>and site work</a:t>
            </a:r>
            <a:r>
              <a:rPr lang="en-US" dirty="0"/>
              <a:t> scope added to non-</a:t>
            </a:r>
            <a:r>
              <a:rPr lang="en-US" dirty="0" err="1"/>
              <a:t>rebaselined</a:t>
            </a:r>
            <a:r>
              <a:rPr lang="en-US" dirty="0"/>
              <a:t> projects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8D54E-3AFE-1613-4044-645319B3B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35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EAD682-5BB1-A98F-2290-4989AB83C37A}"/>
              </a:ext>
            </a:extLst>
          </p:cNvPr>
          <p:cNvSpPr/>
          <p:nvPr/>
        </p:nvSpPr>
        <p:spPr>
          <a:xfrm>
            <a:off x="0" y="573736"/>
            <a:ext cx="12192000" cy="732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DB7DC0A6-95FA-452F-B131-927C1E0BF202}"/>
              </a:ext>
            </a:extLst>
          </p:cNvPr>
          <p:cNvSpPr txBox="1">
            <a:spLocks/>
          </p:cNvSpPr>
          <p:nvPr/>
        </p:nvSpPr>
        <p:spPr>
          <a:xfrm>
            <a:off x="609600" y="663968"/>
            <a:ext cx="10972800" cy="8922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>
                <a:solidFill>
                  <a:srgbClr val="021E42"/>
                </a:solidFill>
              </a:rPr>
              <a:t>Scope Deviation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7323CC-CEF8-1135-A6A8-B5AD85B43ADA}"/>
              </a:ext>
            </a:extLst>
          </p:cNvPr>
          <p:cNvSpPr txBox="1"/>
          <p:nvPr/>
        </p:nvSpPr>
        <p:spPr>
          <a:xfrm>
            <a:off x="9947563" y="1747543"/>
            <a:ext cx="1939636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Numbers indicate # of projects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C9B2D2-5C8F-FC34-4C4A-DF1587E4C22F}"/>
              </a:ext>
            </a:extLst>
          </p:cNvPr>
          <p:cNvSpPr txBox="1"/>
          <p:nvPr/>
        </p:nvSpPr>
        <p:spPr>
          <a:xfrm>
            <a:off x="8477034" y="5807978"/>
            <a:ext cx="2815119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← Better than expected | Worse than expected→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957FE671-E91E-4687-9CAC-FB6E2C7F7D4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18023122"/>
              </p:ext>
            </p:extLst>
          </p:nvPr>
        </p:nvGraphicFramePr>
        <p:xfrm>
          <a:off x="6172200" y="1466027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862151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E9989-1680-B64F-431E-9C116FAD4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673F5B4-0E8D-4574-5F1B-8812B3F7211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/>
              <a:t>No meaningful differences between mean and median</a:t>
            </a:r>
          </a:p>
          <a:p>
            <a:r>
              <a:rPr lang="en-US" dirty="0">
                <a:latin typeface="+mn-lt"/>
              </a:rPr>
              <a:t>Completed projects show almost no schedule delays outside of TTO</a:t>
            </a:r>
          </a:p>
          <a:p>
            <a:pPr lvl="1"/>
            <a:r>
              <a:rPr lang="en-US" dirty="0">
                <a:latin typeface="+mn-lt"/>
              </a:rPr>
              <a:t>Not dependent on the choice of metric; using the active project metric of BCWP/BCWS yields a similar number</a:t>
            </a:r>
          </a:p>
          <a:p>
            <a:r>
              <a:rPr lang="en-US" dirty="0">
                <a:latin typeface="+mn-lt"/>
              </a:rPr>
              <a:t>May be an artifact of the type of projects in NNSA’s portfolio</a:t>
            </a:r>
          </a:p>
          <a:p>
            <a:pPr lvl="1"/>
            <a:r>
              <a:rPr lang="en-US" dirty="0">
                <a:latin typeface="+mn-lt"/>
              </a:rPr>
              <a:t>Older projects tended to be smaller, less complex, less expensive, and therefore less prone to delays than today’s active projects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61A44-1DEC-2FE3-B541-99467C3A2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36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A3E110-B0C5-73F0-332E-EA543A9215F0}"/>
              </a:ext>
            </a:extLst>
          </p:cNvPr>
          <p:cNvSpPr/>
          <p:nvPr/>
        </p:nvSpPr>
        <p:spPr>
          <a:xfrm>
            <a:off x="0" y="573736"/>
            <a:ext cx="12192000" cy="732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138AB7BF-2DA1-F5DA-1490-E38C8BB29451}"/>
              </a:ext>
            </a:extLst>
          </p:cNvPr>
          <p:cNvSpPr txBox="1">
            <a:spLocks/>
          </p:cNvSpPr>
          <p:nvPr/>
        </p:nvSpPr>
        <p:spPr>
          <a:xfrm>
            <a:off x="609600" y="663968"/>
            <a:ext cx="10972800" cy="8922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>
                <a:solidFill>
                  <a:srgbClr val="021E42"/>
                </a:solidFill>
              </a:rPr>
              <a:t>Schedule Deviation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B91B35-0693-BB7B-0DD5-E835FF39ED9A}"/>
              </a:ext>
            </a:extLst>
          </p:cNvPr>
          <p:cNvSpPr txBox="1"/>
          <p:nvPr/>
        </p:nvSpPr>
        <p:spPr>
          <a:xfrm>
            <a:off x="9947563" y="1747543"/>
            <a:ext cx="1939636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Numbers indicate # of projects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C98D16-5A46-07E4-21E4-E6C51D259C7C}"/>
              </a:ext>
            </a:extLst>
          </p:cNvPr>
          <p:cNvSpPr txBox="1"/>
          <p:nvPr/>
        </p:nvSpPr>
        <p:spPr>
          <a:xfrm>
            <a:off x="7332330" y="5799173"/>
            <a:ext cx="2815119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← Better than expected | Worse than expected→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9862E1DA-58AF-4628-9140-B60CAE39ACA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60109265"/>
              </p:ext>
            </p:extLst>
          </p:nvPr>
        </p:nvGraphicFramePr>
        <p:xfrm>
          <a:off x="6172200" y="1579049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465698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CD744-C741-056D-7450-44B561EFE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83EF60-53F7-0E4F-AC8A-516C4EF1D83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/>
              <a:t>No meaningful differences between mean and median</a:t>
            </a:r>
          </a:p>
          <a:p>
            <a:r>
              <a:rPr lang="en-US" dirty="0">
                <a:latin typeface="+mn-lt"/>
              </a:rPr>
              <a:t>On average, no part of a project completes on or ahead of schedule</a:t>
            </a:r>
          </a:p>
          <a:p>
            <a:r>
              <a:rPr lang="en-US" dirty="0">
                <a:latin typeface="+mn-lt"/>
              </a:rPr>
              <a:t>Later project phases (which appear toward the bottom) tend to have increasingly longer delays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9E38FE-EC28-1FA5-C2B2-54BC31655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37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09398B-5A98-1480-6A55-ABC5F7A13BD7}"/>
              </a:ext>
            </a:extLst>
          </p:cNvPr>
          <p:cNvSpPr/>
          <p:nvPr/>
        </p:nvSpPr>
        <p:spPr>
          <a:xfrm>
            <a:off x="0" y="573736"/>
            <a:ext cx="12192000" cy="7328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  <a:latin typeface="Montserrat" pitchFamily="2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F708C77C-A849-CD30-F1A6-880E7BFC464A}"/>
              </a:ext>
            </a:extLst>
          </p:cNvPr>
          <p:cNvSpPr txBox="1">
            <a:spLocks/>
          </p:cNvSpPr>
          <p:nvPr/>
        </p:nvSpPr>
        <p:spPr>
          <a:xfrm>
            <a:off x="609600" y="663968"/>
            <a:ext cx="10972800" cy="8922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1">
                <a:solidFill>
                  <a:srgbClr val="021E42"/>
                </a:solidFill>
              </a:rPr>
              <a:t>Schedule Deviation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57FCA1-C9C6-5F3B-B80F-1B9BA516367F}"/>
              </a:ext>
            </a:extLst>
          </p:cNvPr>
          <p:cNvSpPr txBox="1"/>
          <p:nvPr/>
        </p:nvSpPr>
        <p:spPr>
          <a:xfrm>
            <a:off x="9947563" y="1747543"/>
            <a:ext cx="1939636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Numbers indicate # of projects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64D960-5A62-AD55-2A4B-BDE50DA62AE9}"/>
              </a:ext>
            </a:extLst>
          </p:cNvPr>
          <p:cNvSpPr txBox="1"/>
          <p:nvPr/>
        </p:nvSpPr>
        <p:spPr>
          <a:xfrm>
            <a:off x="7317340" y="5848195"/>
            <a:ext cx="2815119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tx1">
                    <a:lumMod val="49000"/>
                    <a:lumOff val="51000"/>
                  </a:schemeClr>
                </a:solidFill>
              </a:rPr>
              <a:t>← Better than expected | Worse than expected→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9862E1DA-58AF-4628-9140-B60CAE39ACA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25088762"/>
              </p:ext>
            </p:extLst>
          </p:nvPr>
        </p:nvGraphicFramePr>
        <p:xfrm>
          <a:off x="6172200" y="1568774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76119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NSA Brand 2025">
      <a:dk1>
        <a:sysClr val="windowText" lastClr="000000"/>
      </a:dk1>
      <a:lt1>
        <a:sysClr val="window" lastClr="FFFFFF"/>
      </a:lt1>
      <a:dk2>
        <a:srgbClr val="021E42"/>
      </a:dk2>
      <a:lt2>
        <a:srgbClr val="E3E0DE"/>
      </a:lt2>
      <a:accent1>
        <a:srgbClr val="C50E3D"/>
      </a:accent1>
      <a:accent2>
        <a:srgbClr val="064472"/>
      </a:accent2>
      <a:accent3>
        <a:srgbClr val="911A39"/>
      </a:accent3>
      <a:accent4>
        <a:srgbClr val="AFAEAE"/>
      </a:accent4>
      <a:accent5>
        <a:srgbClr val="C50E3D"/>
      </a:accent5>
      <a:accent6>
        <a:srgbClr val="E3E0DE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NNSA Brand 2025">
      <a:dk1>
        <a:sysClr val="windowText" lastClr="000000"/>
      </a:dk1>
      <a:lt1>
        <a:sysClr val="window" lastClr="FFFFFF"/>
      </a:lt1>
      <a:dk2>
        <a:srgbClr val="021E42"/>
      </a:dk2>
      <a:lt2>
        <a:srgbClr val="E3E0DE"/>
      </a:lt2>
      <a:accent1>
        <a:srgbClr val="C50E3D"/>
      </a:accent1>
      <a:accent2>
        <a:srgbClr val="064472"/>
      </a:accent2>
      <a:accent3>
        <a:srgbClr val="911A39"/>
      </a:accent3>
      <a:accent4>
        <a:srgbClr val="AFAEAE"/>
      </a:accent4>
      <a:accent5>
        <a:srgbClr val="C50E3D"/>
      </a:accent5>
      <a:accent6>
        <a:srgbClr val="E3E0DE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NNSA Brand 2025">
      <a:dk1>
        <a:sysClr val="windowText" lastClr="000000"/>
      </a:dk1>
      <a:lt1>
        <a:sysClr val="window" lastClr="FFFFFF"/>
      </a:lt1>
      <a:dk2>
        <a:srgbClr val="021E42"/>
      </a:dk2>
      <a:lt2>
        <a:srgbClr val="E3E0DE"/>
      </a:lt2>
      <a:accent1>
        <a:srgbClr val="C50E3D"/>
      </a:accent1>
      <a:accent2>
        <a:srgbClr val="064472"/>
      </a:accent2>
      <a:accent3>
        <a:srgbClr val="911A39"/>
      </a:accent3>
      <a:accent4>
        <a:srgbClr val="AFAEAE"/>
      </a:accent4>
      <a:accent5>
        <a:srgbClr val="C50E3D"/>
      </a:accent5>
      <a:accent6>
        <a:srgbClr val="E3E0DE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Office Theme">
  <a:themeElements>
    <a:clrScheme name="NNSA Brand 2025">
      <a:dk1>
        <a:sysClr val="windowText" lastClr="000000"/>
      </a:dk1>
      <a:lt1>
        <a:sysClr val="window" lastClr="FFFFFF"/>
      </a:lt1>
      <a:dk2>
        <a:srgbClr val="021E42"/>
      </a:dk2>
      <a:lt2>
        <a:srgbClr val="E3E0DE"/>
      </a:lt2>
      <a:accent1>
        <a:srgbClr val="C50E3D"/>
      </a:accent1>
      <a:accent2>
        <a:srgbClr val="064472"/>
      </a:accent2>
      <a:accent3>
        <a:srgbClr val="911A39"/>
      </a:accent3>
      <a:accent4>
        <a:srgbClr val="AFAEAE"/>
      </a:accent4>
      <a:accent5>
        <a:srgbClr val="C50E3D"/>
      </a:accent5>
      <a:accent6>
        <a:srgbClr val="E3E0DE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NNSA Brand 2025">
    <a:dk1>
      <a:sysClr val="windowText" lastClr="000000"/>
    </a:dk1>
    <a:lt1>
      <a:sysClr val="window" lastClr="FFFFFF"/>
    </a:lt1>
    <a:dk2>
      <a:srgbClr val="021E42"/>
    </a:dk2>
    <a:lt2>
      <a:srgbClr val="E3E0DE"/>
    </a:lt2>
    <a:accent1>
      <a:srgbClr val="C50E3D"/>
    </a:accent1>
    <a:accent2>
      <a:srgbClr val="064472"/>
    </a:accent2>
    <a:accent3>
      <a:srgbClr val="911A39"/>
    </a:accent3>
    <a:accent4>
      <a:srgbClr val="AFAEAE"/>
    </a:accent4>
    <a:accent5>
      <a:srgbClr val="C50E3D"/>
    </a:accent5>
    <a:accent6>
      <a:srgbClr val="E3E0DE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NNSA Brand 2025">
    <a:dk1>
      <a:sysClr val="windowText" lastClr="000000"/>
    </a:dk1>
    <a:lt1>
      <a:sysClr val="window" lastClr="FFFFFF"/>
    </a:lt1>
    <a:dk2>
      <a:srgbClr val="021E42"/>
    </a:dk2>
    <a:lt2>
      <a:srgbClr val="E3E0DE"/>
    </a:lt2>
    <a:accent1>
      <a:srgbClr val="C50E3D"/>
    </a:accent1>
    <a:accent2>
      <a:srgbClr val="064472"/>
    </a:accent2>
    <a:accent3>
      <a:srgbClr val="911A39"/>
    </a:accent3>
    <a:accent4>
      <a:srgbClr val="AFAEAE"/>
    </a:accent4>
    <a:accent5>
      <a:srgbClr val="C50E3D"/>
    </a:accent5>
    <a:accent6>
      <a:srgbClr val="E3E0DE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bf1c7e7-47cc-4ca5-b7c2-6590668a6691">
      <Terms xmlns="http://schemas.microsoft.com/office/infopath/2007/PartnerControls"/>
    </lcf76f155ced4ddcb4097134ff3c332f>
    <TaxCatchAll xmlns="d900e117-17a0-4b24-9e47-511ef1d02c4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F4D6A0D6D6F46833D1C63605DBB9B" ma:contentTypeVersion="16" ma:contentTypeDescription="Create a new document." ma:contentTypeScope="" ma:versionID="79da6d7de3c862eba1926578e5715d7a">
  <xsd:schema xmlns:xsd="http://www.w3.org/2001/XMLSchema" xmlns:xs="http://www.w3.org/2001/XMLSchema" xmlns:p="http://schemas.microsoft.com/office/2006/metadata/properties" xmlns:ns2="3bf1c7e7-47cc-4ca5-b7c2-6590668a6691" xmlns:ns3="146a1ccf-6564-40e4-8230-710d0e33c420" xmlns:ns4="d900e117-17a0-4b24-9e47-511ef1d02c43" targetNamespace="http://schemas.microsoft.com/office/2006/metadata/properties" ma:root="true" ma:fieldsID="9b0057a33c9e204d7b28530b8a8f5783" ns2:_="" ns3:_="" ns4:_="">
    <xsd:import namespace="3bf1c7e7-47cc-4ca5-b7c2-6590668a6691"/>
    <xsd:import namespace="146a1ccf-6564-40e4-8230-710d0e33c420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f1c7e7-47cc-4ca5-b7c2-6590668a66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6a1ccf-6564-40e4-8230-710d0e33c42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1688e52-e2f1-43c3-ac43-6eb9467ef337}" ma:internalName="TaxCatchAll" ma:showField="CatchAllData" ma:web="146a1ccf-6564-40e4-8230-710d0e33c4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80D5D3-E0CD-44B0-8E37-C3630286E9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BEE2B8-ED5C-4B5D-8FC7-A251AE9BE165}">
  <ds:schemaRefs>
    <ds:schemaRef ds:uri="http://schemas.microsoft.com/office/2006/metadata/properties"/>
    <ds:schemaRef ds:uri="http://purl.org/dc/elements/1.1/"/>
    <ds:schemaRef ds:uri="http://schemas.microsoft.com/sharepoint/v3"/>
    <ds:schemaRef ds:uri="33b7c0c5-003e-4b19-a9f0-2bdaa7684dfd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  <ds:schemaRef ds:uri="http://schemas.microsoft.com/office/2006/documentManagement/types"/>
    <ds:schemaRef ds:uri="939ae3aa-5a0c-41c3-b3c7-e1a67748af54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4E4420A-6F78-4A38-8F6E-49647942648D}"/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2450</Words>
  <Application>Microsoft Office PowerPoint</Application>
  <PresentationFormat>Widescreen</PresentationFormat>
  <Paragraphs>406</Paragraphs>
  <Slides>37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37</vt:i4>
      </vt:variant>
    </vt:vector>
  </HeadingPairs>
  <TitlesOfParts>
    <vt:vector size="48" baseType="lpstr">
      <vt:lpstr>Acumin Pro</vt:lpstr>
      <vt:lpstr>Aptos</vt:lpstr>
      <vt:lpstr>Arial</vt:lpstr>
      <vt:lpstr>Calibri</vt:lpstr>
      <vt:lpstr>Cambria Math</vt:lpstr>
      <vt:lpstr>Montserrat</vt:lpstr>
      <vt:lpstr>Wingdings</vt:lpstr>
      <vt:lpstr>Office Theme</vt:lpstr>
      <vt:lpstr>1_Office Theme</vt:lpstr>
      <vt:lpstr>2_Office Theme</vt:lpstr>
      <vt:lpstr>3_Office Theme</vt:lpstr>
      <vt:lpstr>Where it All Breaks Down:  How Cost Growth Exists Within Specific WBS Elements</vt:lpstr>
      <vt:lpstr>PowerPoint Presentation</vt:lpstr>
      <vt:lpstr>PowerPoint Presentation</vt:lpstr>
      <vt:lpstr>PowerPoint Presentation</vt:lpstr>
      <vt:lpstr>Data Collection, Normalization, and Validation &amp; Verification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Cost Growth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 and Future Work</vt:lpstr>
      <vt:lpstr>PowerPoint Presentation</vt:lpstr>
      <vt:lpstr>Questions</vt:lpstr>
      <vt:lpstr>Additional Material</vt:lpstr>
      <vt:lpstr>Snapshot of CAEF WBS</vt:lpstr>
      <vt:lpstr>Back Up</vt:lpstr>
      <vt:lpstr>WBS Benchmarking Capability</vt:lpstr>
      <vt:lpstr>PowerPoint Presentation</vt:lpstr>
      <vt:lpstr>PowerPoint Presentation</vt:lpstr>
      <vt:lpstr>PowerPoint Presentation</vt:lpstr>
      <vt:lpstr>PowerPoint Presentation</vt:lpstr>
      <vt:lpstr>Cost Growth 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Valerie Levine</dc:creator>
  <cp:lastModifiedBy>Matheson, Zachary</cp:lastModifiedBy>
  <cp:revision>2</cp:revision>
  <cp:lastPrinted>2025-09-12T16:13:46Z</cp:lastPrinted>
  <dcterms:created xsi:type="dcterms:W3CDTF">2025-09-10T18:06:41Z</dcterms:created>
  <dcterms:modified xsi:type="dcterms:W3CDTF">2026-08-19T18:21:32Z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0x0101003E9F4D6A0D6D6F46833D1C63605DBB9B</vt:lpwstr>
  </property>
  <property fmtid="{D5CDD505-2E9C-101B-9397-08002B2CF9AE}" pid="3" name="MediaServiceImageTags">
    <vt:lpwstr/>
  </property>
</Properties>
</file>