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entation.xml" ContentType="application/vnd.openxmlformats-officedocument.presentationml.presentation.main+xml"/>
  <Override PartName="/ppt/slides/slide17.xml" ContentType="application/vnd.openxmlformats-officedocument.presentationml.slid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3.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7" r:id="rId2"/>
    <p:sldId id="273" r:id="rId3"/>
    <p:sldId id="258" r:id="rId4"/>
    <p:sldId id="735" r:id="rId5"/>
    <p:sldId id="260" r:id="rId6"/>
    <p:sldId id="728" r:id="rId7"/>
    <p:sldId id="274" r:id="rId8"/>
    <p:sldId id="730" r:id="rId9"/>
    <p:sldId id="264" r:id="rId10"/>
    <p:sldId id="265" r:id="rId11"/>
    <p:sldId id="266" r:id="rId12"/>
    <p:sldId id="278" r:id="rId13"/>
    <p:sldId id="729" r:id="rId14"/>
    <p:sldId id="733" r:id="rId15"/>
    <p:sldId id="270" r:id="rId16"/>
    <p:sldId id="271" r:id="rId17"/>
    <p:sldId id="73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652" autoAdjust="0"/>
    <p:restoredTop sz="96597" autoAdjust="0"/>
  </p:normalViewPr>
  <p:slideViewPr>
    <p:cSldViewPr snapToGrid="0">
      <p:cViewPr varScale="1">
        <p:scale>
          <a:sx n="152" d="100"/>
          <a:sy n="152" d="100"/>
        </p:scale>
        <p:origin x="156" y="19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AE5935-EAD8-42E2-8B0B-BC159544300D}"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55770-30BB-4CEB-91A8-206EE1EAF8C1}" type="slidenum">
              <a:rPr lang="en-US" smtClean="0"/>
              <a:t>‹#›</a:t>
            </a:fld>
            <a:endParaRPr lang="en-US"/>
          </a:p>
        </p:txBody>
      </p:sp>
    </p:spTree>
    <p:extLst>
      <p:ext uri="{BB962C8B-B14F-4D97-AF65-F5344CB8AC3E}">
        <p14:creationId xmlns:p14="http://schemas.microsoft.com/office/powerpoint/2010/main" val="1141524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 you. I'm Zachary Dolch from NASA.</a:t>
            </a:r>
          </a:p>
          <a:p>
            <a:endParaRPr lang="en-US" dirty="0"/>
          </a:p>
          <a:p>
            <a:r>
              <a:rPr lang="en-US" dirty="0"/>
              <a:t>Today I want to talk about something that many of us in the cost and schedule community are already doing informally - iterating through our Schedule Risk Analysis before we present results - and argue that we should be doing it deliberately, documenting every step, and presenting all of those results instead of collapsing them into a single output.</a:t>
            </a:r>
          </a:p>
          <a:p>
            <a:endParaRPr lang="en-US" dirty="0"/>
          </a:p>
          <a:p>
            <a:r>
              <a:rPr lang="en-US" dirty="0"/>
              <a:t>The goal is to change not necessarily how we run SRAs, but how we document and present them - and in doing so, make them significantly more useful for decision-making at all levels of the program.</a:t>
            </a:r>
          </a:p>
          <a:p>
            <a:endParaRPr lang="en-US" dirty="0"/>
          </a:p>
        </p:txBody>
      </p:sp>
      <p:sp>
        <p:nvSpPr>
          <p:cNvPr id="4" name="Slide Number Placeholder 3"/>
          <p:cNvSpPr>
            <a:spLocks noGrp="1"/>
          </p:cNvSpPr>
          <p:nvPr>
            <p:ph type="sldNum" sz="quarter" idx="5"/>
          </p:nvPr>
        </p:nvSpPr>
        <p:spPr/>
        <p:txBody>
          <a:bodyPr/>
          <a:lstStyle/>
          <a:p>
            <a:fld id="{24A6B69B-097C-4F4A-887E-1C6198FCE829}" type="slidenum">
              <a:rPr lang="en-US" smtClean="0"/>
              <a:t>1</a:t>
            </a:fld>
            <a:endParaRPr lang="en-US"/>
          </a:p>
        </p:txBody>
      </p:sp>
    </p:spTree>
    <p:extLst>
      <p:ext uri="{BB962C8B-B14F-4D97-AF65-F5344CB8AC3E}">
        <p14:creationId xmlns:p14="http://schemas.microsoft.com/office/powerpoint/2010/main" val="3983141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1B240-7EBC-22C0-906A-BC989B4958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8A472-8C8D-98A8-37B3-E8A7D1AC0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1F7031-1570-57A6-313C-F737BD19F3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AC6ABC-8174-76C1-BB55-1D48F6DEC625}"/>
              </a:ext>
            </a:extLst>
          </p:cNvPr>
          <p:cNvSpPr>
            <a:spLocks noGrp="1"/>
          </p:cNvSpPr>
          <p:nvPr>
            <p:ph type="sldNum" sz="quarter" idx="5"/>
          </p:nvPr>
        </p:nvSpPr>
        <p:spPr/>
        <p:txBody>
          <a:bodyPr/>
          <a:lstStyle/>
          <a:p>
            <a:fld id="{24A6B69B-097C-4F4A-887E-1C6198FCE829}" type="slidenum">
              <a:rPr lang="en-US" smtClean="0"/>
              <a:t>2</a:t>
            </a:fld>
            <a:endParaRPr lang="en-US"/>
          </a:p>
        </p:txBody>
      </p:sp>
    </p:spTree>
    <p:extLst>
      <p:ext uri="{BB962C8B-B14F-4D97-AF65-F5344CB8AC3E}">
        <p14:creationId xmlns:p14="http://schemas.microsoft.com/office/powerpoint/2010/main" val="2851673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SRA is one of the most valuable tools in the schedule management toolkit precisely because it gives you a probabilistic view. You're not just saying "we'll be done on this date" - you're saying "here's the distribution of possible outcomes given what we know about our risks and uncertainties."</a:t>
            </a:r>
          </a:p>
        </p:txBody>
      </p:sp>
      <p:sp>
        <p:nvSpPr>
          <p:cNvPr id="4" name="Slide Number Placeholder 3"/>
          <p:cNvSpPr>
            <a:spLocks noGrp="1"/>
          </p:cNvSpPr>
          <p:nvPr>
            <p:ph type="sldNum" sz="quarter" idx="5"/>
          </p:nvPr>
        </p:nvSpPr>
        <p:spPr/>
        <p:txBody>
          <a:bodyPr/>
          <a:lstStyle/>
          <a:p>
            <a:fld id="{24A6B69B-097C-4F4A-887E-1C6198FCE829}" type="slidenum">
              <a:rPr lang="en-US" smtClean="0"/>
              <a:t>3</a:t>
            </a:fld>
            <a:endParaRPr lang="en-US"/>
          </a:p>
        </p:txBody>
      </p:sp>
    </p:spTree>
    <p:extLst>
      <p:ext uri="{BB962C8B-B14F-4D97-AF65-F5344CB8AC3E}">
        <p14:creationId xmlns:p14="http://schemas.microsoft.com/office/powerpoint/2010/main" val="17169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B2526-2B66-096C-AC62-261D59D49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7EDD3-2F46-3861-917A-4B57898E44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EDCD1B-3E49-7F2B-CFF6-5211B0224C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iteration that happens during SRA development is NOT bad practice. It's actually good analytical hygiene. The problem is what happens to all that analytical work: it gets collapsed into a single presented output, and all the insight that was generated along the way never reaches the people who need it.
Think about what you learn when you iterate. You learn which risks drive the result most. You learn how sensitive the P70 date is to changes in duration uncertainty. You learn what the schedule looks like if the most worrisome risk is retired. None of that information appears in the standard out-brief.
The multi-run approach doesn't ask you to change how you develop the analysis. It asks you to start documenting the process you're already following, and to present the results of that process transparently instead of hiding them inside the final output.</a:t>
            </a:r>
          </a:p>
          <a:p>
            <a:endParaRPr lang="en-US" dirty="0"/>
          </a:p>
        </p:txBody>
      </p:sp>
      <p:sp>
        <p:nvSpPr>
          <p:cNvPr id="4" name="Slide Number Placeholder 3">
            <a:extLst>
              <a:ext uri="{FF2B5EF4-FFF2-40B4-BE49-F238E27FC236}">
                <a16:creationId xmlns:a16="http://schemas.microsoft.com/office/drawing/2014/main" id="{8C23F138-D54F-C1C7-78C5-4E9563A4E84A}"/>
              </a:ext>
            </a:extLst>
          </p:cNvPr>
          <p:cNvSpPr>
            <a:spLocks noGrp="1"/>
          </p:cNvSpPr>
          <p:nvPr>
            <p:ph type="sldNum" sz="quarter" idx="5"/>
          </p:nvPr>
        </p:nvSpPr>
        <p:spPr/>
        <p:txBody>
          <a:bodyPr/>
          <a:lstStyle/>
          <a:p>
            <a:fld id="{24A6B69B-097C-4F4A-887E-1C6198FCE829}" type="slidenum">
              <a:rPr lang="en-US" smtClean="0"/>
              <a:t>4</a:t>
            </a:fld>
            <a:endParaRPr lang="en-US"/>
          </a:p>
        </p:txBody>
      </p:sp>
    </p:spTree>
    <p:extLst>
      <p:ext uri="{BB962C8B-B14F-4D97-AF65-F5344CB8AC3E}">
        <p14:creationId xmlns:p14="http://schemas.microsoft.com/office/powerpoint/2010/main" val="2062867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You're already doing this work. You're already iterating. You're already discovering sensitivity and exploring scenarios. The only thing that's changing is that instead of that work disappearing when you produce the final output, it becomes part of the record.
The adoption barrier is lower than it might seem, because the core analytical process doesn't change. What changes is documentation discipline and how you structure the out-brief.</a:t>
            </a:r>
          </a:p>
        </p:txBody>
      </p:sp>
      <p:sp>
        <p:nvSpPr>
          <p:cNvPr id="4" name="Slide Number Placeholder 3"/>
          <p:cNvSpPr>
            <a:spLocks noGrp="1"/>
          </p:cNvSpPr>
          <p:nvPr>
            <p:ph type="sldNum" sz="quarter" idx="5"/>
          </p:nvPr>
        </p:nvSpPr>
        <p:spPr/>
        <p:txBody>
          <a:bodyPr/>
          <a:lstStyle/>
          <a:p>
            <a:fld id="{24A6B69B-097C-4F4A-887E-1C6198FCE829}" type="slidenum">
              <a:rPr lang="en-US" smtClean="0"/>
              <a:t>5</a:t>
            </a:fld>
            <a:endParaRPr lang="en-US"/>
          </a:p>
        </p:txBody>
      </p:sp>
    </p:spTree>
    <p:extLst>
      <p:ext uri="{BB962C8B-B14F-4D97-AF65-F5344CB8AC3E}">
        <p14:creationId xmlns:p14="http://schemas.microsoft.com/office/powerpoint/2010/main" val="3537026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every run needs to vary all of these parameters - and in fact, varying too many things at once makes interpretation harder. The most analytically useful runs are those where you vary one or two meaningful inputs and can directly attribute the change in the result to those inputs.
The fully mitigated run is particularly valuable because it answers a question that programs often can't answer otherwise: "What would our schedule look like if everything we're worried about goes away?" That's a meaningful data point for leadership.</a:t>
            </a:r>
          </a:p>
          <a:p>
            <a:endParaRPr lang="en-US" dirty="0"/>
          </a:p>
          <a:p>
            <a:endParaRPr lang="en-US" dirty="0"/>
          </a:p>
        </p:txBody>
      </p:sp>
      <p:sp>
        <p:nvSpPr>
          <p:cNvPr id="4" name="Slide Number Placeholder 3"/>
          <p:cNvSpPr>
            <a:spLocks noGrp="1"/>
          </p:cNvSpPr>
          <p:nvPr>
            <p:ph type="sldNum" sz="quarter" idx="5"/>
          </p:nvPr>
        </p:nvSpPr>
        <p:spPr/>
        <p:txBody>
          <a:bodyPr/>
          <a:lstStyle/>
          <a:p>
            <a:fld id="{24A6B69B-097C-4F4A-887E-1C6198FCE829}" type="slidenum">
              <a:rPr lang="en-US" smtClean="0"/>
              <a:t>6</a:t>
            </a:fld>
            <a:endParaRPr lang="en-US"/>
          </a:p>
        </p:txBody>
      </p:sp>
    </p:spTree>
    <p:extLst>
      <p:ext uri="{BB962C8B-B14F-4D97-AF65-F5344CB8AC3E}">
        <p14:creationId xmlns:p14="http://schemas.microsoft.com/office/powerpoint/2010/main" val="384138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3971D-D6B1-02D3-A2F1-A655B99DE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FB2A9-E09A-2EFC-4FF0-E4AE609FB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BA4C4B-4EBA-B5B9-12CA-7C06CECBCD9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foundational discipline of the entire approach. It's easy to say "I'll document it later" and then never do it with the same fidelity as doing it in real time.
Practical advice: keep the run log open in a separate window while you're working in the SRA tool. Before you make any change to the inputs, write down what you're changing and why. After you run, write down the key output numbers and what they reveal.</a:t>
            </a:r>
          </a:p>
        </p:txBody>
      </p:sp>
      <p:sp>
        <p:nvSpPr>
          <p:cNvPr id="4" name="Slide Number Placeholder 3">
            <a:extLst>
              <a:ext uri="{FF2B5EF4-FFF2-40B4-BE49-F238E27FC236}">
                <a16:creationId xmlns:a16="http://schemas.microsoft.com/office/drawing/2014/main" id="{0B436CB1-AB78-389E-7216-859602E0F0DD}"/>
              </a:ext>
            </a:extLst>
          </p:cNvPr>
          <p:cNvSpPr>
            <a:spLocks noGrp="1"/>
          </p:cNvSpPr>
          <p:nvPr>
            <p:ph type="sldNum" sz="quarter" idx="5"/>
          </p:nvPr>
        </p:nvSpPr>
        <p:spPr/>
        <p:txBody>
          <a:bodyPr/>
          <a:lstStyle/>
          <a:p>
            <a:fld id="{24A6B69B-097C-4F4A-887E-1C6198FCE829}" type="slidenum">
              <a:rPr lang="en-US" smtClean="0"/>
              <a:t>8</a:t>
            </a:fld>
            <a:endParaRPr lang="en-US"/>
          </a:p>
        </p:txBody>
      </p:sp>
    </p:spTree>
    <p:extLst>
      <p:ext uri="{BB962C8B-B14F-4D97-AF65-F5344CB8AC3E}">
        <p14:creationId xmlns:p14="http://schemas.microsoft.com/office/powerpoint/2010/main" val="132398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where the multi-run approach starts delivering its analytical value. Each row here maps directly to a set of run configurations - these aren't abstract questions, they're things you can answer definitively with your run log in hand.
When you present this to a review board, you can point to specific runs: "We found that retiring Risk A moves the P70 date by approximately 3 weeks. Retiring Risk B moves it by 6 weeks. Combined, those two actions get us to a P70 date inside the current baseline."
That's a fundamentally different conversation than "our P70 date is past our baseline, here's why." You're not just reporting a problem - you're providing a quantitative basis for the solution.</a:t>
            </a:r>
          </a:p>
        </p:txBody>
      </p:sp>
      <p:sp>
        <p:nvSpPr>
          <p:cNvPr id="4" name="Slide Number Placeholder 3"/>
          <p:cNvSpPr>
            <a:spLocks noGrp="1"/>
          </p:cNvSpPr>
          <p:nvPr>
            <p:ph type="sldNum" sz="quarter" idx="5"/>
          </p:nvPr>
        </p:nvSpPr>
        <p:spPr/>
        <p:txBody>
          <a:bodyPr/>
          <a:lstStyle/>
          <a:p>
            <a:fld id="{24A6B69B-097C-4F4A-887E-1C6198FCE829}" type="slidenum">
              <a:rPr lang="en-US" smtClean="0"/>
              <a:t>9</a:t>
            </a:fld>
            <a:endParaRPr lang="en-US"/>
          </a:p>
        </p:txBody>
      </p:sp>
    </p:spTree>
    <p:extLst>
      <p:ext uri="{BB962C8B-B14F-4D97-AF65-F5344CB8AC3E}">
        <p14:creationId xmlns:p14="http://schemas.microsoft.com/office/powerpoint/2010/main" val="1692767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chart that you bring to the review board as your primary SRA output. 
What leadership can immediately read from this chart:
  - Is the schedule getting better or worse as we refine our analysis?
  - How much does the result move when we change specific assumptions?
  - Where is the "floor" - what does the schedule look like under the most optimistic defensible assumptions?
  - Where is the "ceiling" - what does it look like under current risk posture?
The beauty of this presentation format is that it invites engagement. Leadership can ask "what happened between run 3 and run 4?" and you can point directly to the run log and explain. That's a productive conversation - not a defense of a black-box number.</a:t>
            </a:r>
          </a:p>
        </p:txBody>
      </p:sp>
      <p:sp>
        <p:nvSpPr>
          <p:cNvPr id="4" name="Slide Number Placeholder 3"/>
          <p:cNvSpPr>
            <a:spLocks noGrp="1"/>
          </p:cNvSpPr>
          <p:nvPr>
            <p:ph type="sldNum" sz="quarter" idx="5"/>
          </p:nvPr>
        </p:nvSpPr>
        <p:spPr/>
        <p:txBody>
          <a:bodyPr/>
          <a:lstStyle/>
          <a:p>
            <a:fld id="{24A6B69B-097C-4F4A-887E-1C6198FCE829}" type="slidenum">
              <a:rPr lang="en-US" smtClean="0"/>
              <a:t>10</a:t>
            </a:fld>
            <a:endParaRPr lang="en-US"/>
          </a:p>
        </p:txBody>
      </p:sp>
    </p:spTree>
    <p:extLst>
      <p:ext uri="{BB962C8B-B14F-4D97-AF65-F5344CB8AC3E}">
        <p14:creationId xmlns:p14="http://schemas.microsoft.com/office/powerpoint/2010/main" val="2227510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the most actionable slide in the deck, particularly for program managers. The key shift here is from the SRA as a diagnostic tool ("here's our schedule posture") to the SRA as a prescriptive tool ("here's what we need to do to improve our schedule posture").
The fully-mitigated reference run is essential for this conversation. 
This is also how you use an SRA result that doesn't meet acceptance thresholds productively. Instead of "we didn't pass," you're saying: "The current posture gives us P70 at Date A. Here's what we've modeled about what it takes to get to an acceptable result. Here are the specific actions and their modeled schedule impact." That's a conversation leadership can engage with and act on.</a:t>
            </a:r>
          </a:p>
        </p:txBody>
      </p:sp>
      <p:sp>
        <p:nvSpPr>
          <p:cNvPr id="4" name="Slide Number Placeholder 3"/>
          <p:cNvSpPr>
            <a:spLocks noGrp="1"/>
          </p:cNvSpPr>
          <p:nvPr>
            <p:ph type="sldNum" sz="quarter" idx="5"/>
          </p:nvPr>
        </p:nvSpPr>
        <p:spPr/>
        <p:txBody>
          <a:bodyPr/>
          <a:lstStyle/>
          <a:p>
            <a:fld id="{24A6B69B-097C-4F4A-887E-1C6198FCE829}" type="slidenum">
              <a:rPr lang="en-US" smtClean="0"/>
              <a:t>11</a:t>
            </a:fld>
            <a:endParaRPr lang="en-US"/>
          </a:p>
        </p:txBody>
      </p:sp>
    </p:spTree>
    <p:extLst>
      <p:ext uri="{BB962C8B-B14F-4D97-AF65-F5344CB8AC3E}">
        <p14:creationId xmlns:p14="http://schemas.microsoft.com/office/powerpoint/2010/main" val="547097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SRA inputs are clearly characterized, the result at any confidence level is best understood as an analytically grounded starting point for discussion - not a final judgment.</a:t>
            </a:r>
          </a:p>
          <a:p>
            <a:endParaRPr lang="en-US" dirty="0"/>
          </a:p>
        </p:txBody>
      </p:sp>
      <p:sp>
        <p:nvSpPr>
          <p:cNvPr id="4" name="Slide Number Placeholder 3"/>
          <p:cNvSpPr>
            <a:spLocks noGrp="1"/>
          </p:cNvSpPr>
          <p:nvPr>
            <p:ph type="sldNum" sz="quarter" idx="5"/>
          </p:nvPr>
        </p:nvSpPr>
        <p:spPr/>
        <p:txBody>
          <a:bodyPr/>
          <a:lstStyle/>
          <a:p>
            <a:fld id="{B6E55770-30BB-4CEB-91A8-206EE1EAF8C1}" type="slidenum">
              <a:rPr lang="en-US" smtClean="0"/>
              <a:t>12</a:t>
            </a:fld>
            <a:endParaRPr lang="en-US"/>
          </a:p>
        </p:txBody>
      </p:sp>
    </p:spTree>
    <p:extLst>
      <p:ext uri="{BB962C8B-B14F-4D97-AF65-F5344CB8AC3E}">
        <p14:creationId xmlns:p14="http://schemas.microsoft.com/office/powerpoint/2010/main" val="1196376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71592-AE81-3261-E8B9-0ECA7BD4D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2F89E-F0A5-4463-E1BC-DB31CFB19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91EDD2-F826-F6DE-7BED-B000245B0C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structure works for presentations to review boards, program leadership, or stakeholder groups. The key principle is that the out-brief tells a story - the analytical journey from first assumptions to final recommendation.</a:t>
            </a:r>
          </a:p>
        </p:txBody>
      </p:sp>
      <p:sp>
        <p:nvSpPr>
          <p:cNvPr id="4" name="Slide Number Placeholder 3">
            <a:extLst>
              <a:ext uri="{FF2B5EF4-FFF2-40B4-BE49-F238E27FC236}">
                <a16:creationId xmlns:a16="http://schemas.microsoft.com/office/drawing/2014/main" id="{469A287B-6BF1-16F6-7D00-3A7D27CFD1DF}"/>
              </a:ext>
            </a:extLst>
          </p:cNvPr>
          <p:cNvSpPr>
            <a:spLocks noGrp="1"/>
          </p:cNvSpPr>
          <p:nvPr>
            <p:ph type="sldNum" sz="quarter" idx="5"/>
          </p:nvPr>
        </p:nvSpPr>
        <p:spPr/>
        <p:txBody>
          <a:bodyPr/>
          <a:lstStyle/>
          <a:p>
            <a:fld id="{24A6B69B-097C-4F4A-887E-1C6198FCE829}" type="slidenum">
              <a:rPr lang="en-US" smtClean="0"/>
              <a:t>13</a:t>
            </a:fld>
            <a:endParaRPr lang="en-US"/>
          </a:p>
        </p:txBody>
      </p:sp>
    </p:spTree>
    <p:extLst>
      <p:ext uri="{BB962C8B-B14F-4D97-AF65-F5344CB8AC3E}">
        <p14:creationId xmlns:p14="http://schemas.microsoft.com/office/powerpoint/2010/main" val="1480631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57F0D-A8A1-A99E-688A-B2631BDCA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2E2AF3-986A-D05B-5587-2A474632A3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EC51D-4802-80B7-3F14-246224A7C7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addresses the most common practical concern analysts have when they hear about the multi-run approach: "But stakeholders want a number. I can't walk in and show them a chart."
The answer is: you still give them a number. You just present it better.
The difference is that instead of saying "P70 is Date X" and hoping nobody asks too many questions, you're saying "P70 is Date X under these specific, documented assumptions, and here's what the result looks like when those assumptions change." That's a much stronger position to be in.
The "most analytically defensible run" framing is useful: it's not necessarily the run with the best-looking result. It's the run whose inputs you're most confident in. That distinction matters - and it's one the multi-run approach makes visible, because you've documented why you made every assumption.
If a reviewer pushes back on your primary result, the run log is your evidence. "We considered that assumption - here's run 3, where we used the more conservative value, and here's what it produced." That's a different conversation than trying to defend a number whose origins aren't fully visible.</a:t>
            </a:r>
          </a:p>
          <a:p>
            <a:endParaRPr lang="en-US" dirty="0"/>
          </a:p>
        </p:txBody>
      </p:sp>
      <p:sp>
        <p:nvSpPr>
          <p:cNvPr id="4" name="Slide Number Placeholder 3">
            <a:extLst>
              <a:ext uri="{FF2B5EF4-FFF2-40B4-BE49-F238E27FC236}">
                <a16:creationId xmlns:a16="http://schemas.microsoft.com/office/drawing/2014/main" id="{97DF112E-AEE8-F4C7-92FD-F9F120AA5122}"/>
              </a:ext>
            </a:extLst>
          </p:cNvPr>
          <p:cNvSpPr>
            <a:spLocks noGrp="1"/>
          </p:cNvSpPr>
          <p:nvPr>
            <p:ph type="sldNum" sz="quarter" idx="5"/>
          </p:nvPr>
        </p:nvSpPr>
        <p:spPr/>
        <p:txBody>
          <a:bodyPr/>
          <a:lstStyle/>
          <a:p>
            <a:fld id="{24A6B69B-097C-4F4A-887E-1C6198FCE829}" type="slidenum">
              <a:rPr lang="en-US" smtClean="0"/>
              <a:t>14</a:t>
            </a:fld>
            <a:endParaRPr lang="en-US"/>
          </a:p>
        </p:txBody>
      </p:sp>
    </p:spTree>
    <p:extLst>
      <p:ext uri="{BB962C8B-B14F-4D97-AF65-F5344CB8AC3E}">
        <p14:creationId xmlns:p14="http://schemas.microsoft.com/office/powerpoint/2010/main" val="1655340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A6B69B-097C-4F4A-887E-1C6198FCE829}" type="slidenum">
              <a:rPr lang="en-US" smtClean="0"/>
              <a:t>15</a:t>
            </a:fld>
            <a:endParaRPr lang="en-US"/>
          </a:p>
        </p:txBody>
      </p:sp>
    </p:spTree>
    <p:extLst>
      <p:ext uri="{BB962C8B-B14F-4D97-AF65-F5344CB8AC3E}">
        <p14:creationId xmlns:p14="http://schemas.microsoft.com/office/powerpoint/2010/main" val="2013820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24A6B69B-097C-4F4A-887E-1C6198FCE829}" type="slidenum">
              <a:rPr lang="en-US" smtClean="0"/>
              <a:t>16</a:t>
            </a:fld>
            <a:endParaRPr lang="en-US"/>
          </a:p>
        </p:txBody>
      </p:sp>
    </p:spTree>
    <p:extLst>
      <p:ext uri="{BB962C8B-B14F-4D97-AF65-F5344CB8AC3E}">
        <p14:creationId xmlns:p14="http://schemas.microsoft.com/office/powerpoint/2010/main" val="1602361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3A10424-337A-52F2-C7DD-EB0955535E4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12" name="Subtitle 2">
            <a:extLst>
              <a:ext uri="{FF2B5EF4-FFF2-40B4-BE49-F238E27FC236}">
                <a16:creationId xmlns:a16="http://schemas.microsoft.com/office/drawing/2014/main" id="{F71AD287-C0C6-B66A-0645-D9797ECF9F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Date Placeholder 3">
            <a:extLst>
              <a:ext uri="{FF2B5EF4-FFF2-40B4-BE49-F238E27FC236}">
                <a16:creationId xmlns:a16="http://schemas.microsoft.com/office/drawing/2014/main" id="{B12D0802-B904-4147-AA6E-7D34A3B0DA77}"/>
              </a:ext>
            </a:extLst>
          </p:cNvPr>
          <p:cNvSpPr>
            <a:spLocks noGrp="1"/>
          </p:cNvSpPr>
          <p:nvPr>
            <p:ph type="dt" sz="half" idx="10"/>
          </p:nvPr>
        </p:nvSpPr>
        <p:spPr>
          <a:xfrm>
            <a:off x="838200" y="6356350"/>
            <a:ext cx="2743200" cy="365125"/>
          </a:xfrm>
        </p:spPr>
        <p:txBody>
          <a:bodyPr/>
          <a:lstStyle/>
          <a:p>
            <a:fld id="{BF54FCCC-ACD2-4F93-BF67-B0EF899B9F1E}" type="datetimeFigureOut">
              <a:rPr lang="en-US" smtClean="0"/>
              <a:t>8/17/2026</a:t>
            </a:fld>
            <a:endParaRPr lang="en-US"/>
          </a:p>
        </p:txBody>
      </p:sp>
      <p:sp>
        <p:nvSpPr>
          <p:cNvPr id="14" name="Footer Placeholder 4">
            <a:extLst>
              <a:ext uri="{FF2B5EF4-FFF2-40B4-BE49-F238E27FC236}">
                <a16:creationId xmlns:a16="http://schemas.microsoft.com/office/drawing/2014/main" id="{022612BC-232D-45A5-C54D-D3A9DCDDF783}"/>
              </a:ext>
            </a:extLst>
          </p:cNvPr>
          <p:cNvSpPr>
            <a:spLocks noGrp="1"/>
          </p:cNvSpPr>
          <p:nvPr>
            <p:ph type="ftr" sz="quarter" idx="11"/>
          </p:nvPr>
        </p:nvSpPr>
        <p:spPr>
          <a:xfrm>
            <a:off x="4038600" y="6356350"/>
            <a:ext cx="4114800" cy="365125"/>
          </a:xfrm>
        </p:spPr>
        <p:txBody>
          <a:bodyPr/>
          <a:lstStyle/>
          <a:p>
            <a:endParaRPr lang="en-US"/>
          </a:p>
        </p:txBody>
      </p:sp>
      <p:sp>
        <p:nvSpPr>
          <p:cNvPr id="15" name="Slide Number Placeholder 5">
            <a:extLst>
              <a:ext uri="{FF2B5EF4-FFF2-40B4-BE49-F238E27FC236}">
                <a16:creationId xmlns:a16="http://schemas.microsoft.com/office/drawing/2014/main" id="{D842E694-5729-B389-1046-69EB59280FD5}"/>
              </a:ext>
            </a:extLst>
          </p:cNvPr>
          <p:cNvSpPr>
            <a:spLocks noGrp="1"/>
          </p:cNvSpPr>
          <p:nvPr>
            <p:ph type="sldNum" sz="quarter" idx="12"/>
          </p:nvPr>
        </p:nvSpPr>
        <p:spPr>
          <a:xfrm>
            <a:off x="8610600" y="6356350"/>
            <a:ext cx="2743200" cy="365125"/>
          </a:xfrm>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1476827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3BC2-1EE5-67A8-4295-E6D64A001ACF}"/>
              </a:ext>
            </a:extLst>
          </p:cNvPr>
          <p:cNvSpPr>
            <a:spLocks noGrp="1"/>
          </p:cNvSpPr>
          <p:nvPr>
            <p:ph type="title"/>
          </p:nvPr>
        </p:nvSpPr>
        <p:spPr>
          <a:xfrm>
            <a:off x="838200" y="365126"/>
            <a:ext cx="10515600" cy="548640"/>
          </a:xfrm>
          <a:prstGeom prst="rect">
            <a:avLst/>
          </a:prstGeom>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E2E68A8F-0297-E932-087D-928C30E7C88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E84917-5812-BF0F-2F4F-52AA9E03CD91}"/>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5" name="Footer Placeholder 4">
            <a:extLst>
              <a:ext uri="{FF2B5EF4-FFF2-40B4-BE49-F238E27FC236}">
                <a16:creationId xmlns:a16="http://schemas.microsoft.com/office/drawing/2014/main" id="{3FDD7B87-FDF5-DDD5-A97D-48D67A22F8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DB0A4-5908-A81F-432E-CF32FCEE1D16}"/>
              </a:ext>
            </a:extLst>
          </p:cNvPr>
          <p:cNvSpPr>
            <a:spLocks noGrp="1"/>
          </p:cNvSpPr>
          <p:nvPr>
            <p:ph type="sldNum" sz="quarter" idx="12"/>
          </p:nvPr>
        </p:nvSpPr>
        <p:spPr/>
        <p:txBody>
          <a:bodyPr/>
          <a:lstStyle/>
          <a:p>
            <a:fld id="{DE147F2C-73F0-4655-A19E-C72CC0327FFD}" type="slidenum">
              <a:rPr lang="en-US" smtClean="0"/>
              <a:t>‹#›</a:t>
            </a:fld>
            <a:endParaRPr lang="en-US"/>
          </a:p>
        </p:txBody>
      </p:sp>
      <p:sp>
        <p:nvSpPr>
          <p:cNvPr id="13" name="Text Placeholder 12">
            <a:extLst>
              <a:ext uri="{FF2B5EF4-FFF2-40B4-BE49-F238E27FC236}">
                <a16:creationId xmlns:a16="http://schemas.microsoft.com/office/drawing/2014/main" id="{A9074AE0-13AE-DA1D-00FA-5696D6731434}"/>
              </a:ext>
            </a:extLst>
          </p:cNvPr>
          <p:cNvSpPr>
            <a:spLocks noGrp="1"/>
          </p:cNvSpPr>
          <p:nvPr>
            <p:ph type="body" sz="quarter" idx="13"/>
          </p:nvPr>
        </p:nvSpPr>
        <p:spPr>
          <a:xfrm>
            <a:off x="838200" y="926378"/>
            <a:ext cx="10515600" cy="401723"/>
          </a:xfrm>
        </p:spPr>
        <p:txBody>
          <a:bodyPr anchor="ctr"/>
          <a:lstStyle>
            <a:lvl1pPr>
              <a:buNone/>
              <a:defRPr i="1">
                <a:solidFill>
                  <a:schemeClr val="bg1">
                    <a:lumMod val="50000"/>
                  </a:schemeClr>
                </a:solidFill>
              </a:defRPr>
            </a:lvl1pPr>
          </a:lstStyle>
          <a:p>
            <a:pPr lvl="0"/>
            <a:r>
              <a:rPr lang="en-US" dirty="0"/>
              <a:t>Click to edit Master text styles</a:t>
            </a:r>
          </a:p>
        </p:txBody>
      </p:sp>
    </p:spTree>
    <p:extLst>
      <p:ext uri="{BB962C8B-B14F-4D97-AF65-F5344CB8AC3E}">
        <p14:creationId xmlns:p14="http://schemas.microsoft.com/office/powerpoint/2010/main" val="629885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393BA-CB20-E392-D951-62B761AC4741}"/>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9BEEC8C-1635-7762-545C-319F791506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8D23B8-2688-1D6E-D4BA-7A610004B6F5}"/>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5" name="Footer Placeholder 4">
            <a:extLst>
              <a:ext uri="{FF2B5EF4-FFF2-40B4-BE49-F238E27FC236}">
                <a16:creationId xmlns:a16="http://schemas.microsoft.com/office/drawing/2014/main" id="{55FB50E9-543D-D1BD-63B3-8CC37A24F9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EAF94-461B-F40D-D47C-22393B5A520E}"/>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2886114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734E6-7883-CE2B-B982-02FB0E20292D}"/>
              </a:ext>
            </a:extLst>
          </p:cNvPr>
          <p:cNvSpPr>
            <a:spLocks noGrp="1"/>
          </p:cNvSpPr>
          <p:nvPr>
            <p:ph type="title"/>
          </p:nvPr>
        </p:nvSpPr>
        <p:spPr>
          <a:xfrm>
            <a:off x="838200" y="365126"/>
            <a:ext cx="10515600" cy="731520"/>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D67E8D6-D6C8-0395-788E-C81AF521F5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374273-647E-651C-ED04-8CF5FF922B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7E7F3A-16C3-22D3-61B1-B8A5385965BF}"/>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6" name="Footer Placeholder 5">
            <a:extLst>
              <a:ext uri="{FF2B5EF4-FFF2-40B4-BE49-F238E27FC236}">
                <a16:creationId xmlns:a16="http://schemas.microsoft.com/office/drawing/2014/main" id="{6A6438D2-2070-C7C9-4ED0-1C356D0104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511C87-4D2D-04CE-0A58-B4D6C6083C33}"/>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241621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65BCB-73E1-C346-4953-16531F96D376}"/>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24E7FFE7-14B4-6D01-D5A0-77AE795CFE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C9471D-9FB5-CE65-B5D6-B02ACFD97C0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F4F149-2D9E-37A4-BC42-761A9A91719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2820E6-EF7F-2D34-C946-DE9BEFCB6FF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6134F5-3A13-CE2C-30F3-43D99BB3DE61}"/>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8" name="Footer Placeholder 7">
            <a:extLst>
              <a:ext uri="{FF2B5EF4-FFF2-40B4-BE49-F238E27FC236}">
                <a16:creationId xmlns:a16="http://schemas.microsoft.com/office/drawing/2014/main" id="{90B998EE-16F5-C705-6EF2-FED9F07EB3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DFE8DF-D292-2641-92F1-C2056A5550DF}"/>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2308968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48E57F0-7186-0FF7-8CD3-B138BD6707C5}"/>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4" name="Footer Placeholder 3">
            <a:extLst>
              <a:ext uri="{FF2B5EF4-FFF2-40B4-BE49-F238E27FC236}">
                <a16:creationId xmlns:a16="http://schemas.microsoft.com/office/drawing/2014/main" id="{948ED25D-BD87-A645-9F14-A6EC314E495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35C7E6-8532-5C99-B66E-D175AF504AFA}"/>
              </a:ext>
            </a:extLst>
          </p:cNvPr>
          <p:cNvSpPr>
            <a:spLocks noGrp="1"/>
          </p:cNvSpPr>
          <p:nvPr>
            <p:ph type="sldNum" sz="quarter" idx="12"/>
          </p:nvPr>
        </p:nvSpPr>
        <p:spPr/>
        <p:txBody>
          <a:bodyPr/>
          <a:lstStyle/>
          <a:p>
            <a:fld id="{DE147F2C-73F0-4655-A19E-C72CC0327FFD}" type="slidenum">
              <a:rPr lang="en-US" smtClean="0"/>
              <a:t>‹#›</a:t>
            </a:fld>
            <a:endParaRPr lang="en-US"/>
          </a:p>
        </p:txBody>
      </p:sp>
      <p:sp>
        <p:nvSpPr>
          <p:cNvPr id="6" name="Title 1">
            <a:extLst>
              <a:ext uri="{FF2B5EF4-FFF2-40B4-BE49-F238E27FC236}">
                <a16:creationId xmlns:a16="http://schemas.microsoft.com/office/drawing/2014/main" id="{63D91F3E-C404-FF45-3C9A-ABDD63AACEDC}"/>
              </a:ext>
            </a:extLst>
          </p:cNvPr>
          <p:cNvSpPr>
            <a:spLocks noGrp="1"/>
          </p:cNvSpPr>
          <p:nvPr>
            <p:ph type="title"/>
          </p:nvPr>
        </p:nvSpPr>
        <p:spPr>
          <a:xfrm>
            <a:off x="838200" y="365126"/>
            <a:ext cx="10515600" cy="548640"/>
          </a:xfrm>
          <a:prstGeom prst="rect">
            <a:avLst/>
          </a:prstGeom>
        </p:spPr>
        <p:txBody>
          <a:bodyPr/>
          <a:lstStyle>
            <a:lvl1pPr>
              <a:defRPr b="1"/>
            </a:lvl1pPr>
          </a:lstStyle>
          <a:p>
            <a:r>
              <a:rPr lang="en-US"/>
              <a:t>Click to edit Master title style</a:t>
            </a:r>
          </a:p>
        </p:txBody>
      </p:sp>
      <p:sp>
        <p:nvSpPr>
          <p:cNvPr id="7" name="Text Placeholder 12">
            <a:extLst>
              <a:ext uri="{FF2B5EF4-FFF2-40B4-BE49-F238E27FC236}">
                <a16:creationId xmlns:a16="http://schemas.microsoft.com/office/drawing/2014/main" id="{0B9958E4-4B8B-A107-5858-D2B03329EE93}"/>
              </a:ext>
            </a:extLst>
          </p:cNvPr>
          <p:cNvSpPr>
            <a:spLocks noGrp="1"/>
          </p:cNvSpPr>
          <p:nvPr>
            <p:ph type="body" sz="quarter" idx="13"/>
          </p:nvPr>
        </p:nvSpPr>
        <p:spPr>
          <a:xfrm>
            <a:off x="838200" y="922271"/>
            <a:ext cx="10515600" cy="401723"/>
          </a:xfrm>
        </p:spPr>
        <p:txBody>
          <a:bodyPr anchor="ctr"/>
          <a:lstStyle>
            <a:lvl1pPr>
              <a:buNone/>
              <a:defRPr i="1">
                <a:solidFill>
                  <a:schemeClr val="bg1">
                    <a:lumMod val="50000"/>
                  </a:schemeClr>
                </a:solidFill>
              </a:defRPr>
            </a:lvl1pPr>
          </a:lstStyle>
          <a:p>
            <a:pPr lvl="0"/>
            <a:r>
              <a:rPr lang="en-US" dirty="0"/>
              <a:t>Click to edit Master text styles</a:t>
            </a:r>
          </a:p>
        </p:txBody>
      </p:sp>
    </p:spTree>
    <p:extLst>
      <p:ext uri="{BB962C8B-B14F-4D97-AF65-F5344CB8AC3E}">
        <p14:creationId xmlns:p14="http://schemas.microsoft.com/office/powerpoint/2010/main" val="40169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DA2417-63F6-6342-3FBE-375F2EEE9E7B}"/>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3" name="Footer Placeholder 2">
            <a:extLst>
              <a:ext uri="{FF2B5EF4-FFF2-40B4-BE49-F238E27FC236}">
                <a16:creationId xmlns:a16="http://schemas.microsoft.com/office/drawing/2014/main" id="{35D81056-28F4-33CC-CB81-4557476BDF8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722532A-1F99-A378-F75F-E5B18D333A9C}"/>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413566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A9FDD-2F29-34EE-54BA-FC7749F8F4C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736AD1-12FB-3B5E-4CBB-521319145A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3BDD26-E5E5-A055-6CF5-E435241E1C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1C1A7F-FF4A-CC56-FD15-EB2ECEF63C89}"/>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6" name="Footer Placeholder 5">
            <a:extLst>
              <a:ext uri="{FF2B5EF4-FFF2-40B4-BE49-F238E27FC236}">
                <a16:creationId xmlns:a16="http://schemas.microsoft.com/office/drawing/2014/main" id="{9401F185-97D5-45BF-AC2E-7FC2AB40A5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47DCDC-1EDE-2705-F06E-DCBC82D1E4D6}"/>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1776984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312A-3EE2-17CF-0512-1691BD349F2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4508A69-5727-D93B-7514-C2A642CBAD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81D0B80-DDE1-C317-9CB5-313B97BB8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CC2CE5-3D90-2304-2CA2-DCABF448CC7B}"/>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6" name="Footer Placeholder 5">
            <a:extLst>
              <a:ext uri="{FF2B5EF4-FFF2-40B4-BE49-F238E27FC236}">
                <a16:creationId xmlns:a16="http://schemas.microsoft.com/office/drawing/2014/main" id="{4CEDC943-D9E0-247B-E2ED-517E305E7B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9FC2A2-4CFC-6580-EC0E-D588B72F225B}"/>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3853120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F8B6E-3DE5-B7FB-A2A2-067890BA92B7}"/>
              </a:ext>
            </a:extLst>
          </p:cNvPr>
          <p:cNvSpPr>
            <a:spLocks noGrp="1"/>
          </p:cNvSpPr>
          <p:nvPr>
            <p:ph type="title"/>
          </p:nvPr>
        </p:nvSpPr>
        <p:spPr>
          <a:xfrm>
            <a:off x="838200" y="365126"/>
            <a:ext cx="10515600" cy="731520"/>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E183BD-5326-9196-6135-145A5CF6E41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783A29-3BAF-FB13-C1CA-54DA1472AA96}"/>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5" name="Footer Placeholder 4">
            <a:extLst>
              <a:ext uri="{FF2B5EF4-FFF2-40B4-BE49-F238E27FC236}">
                <a16:creationId xmlns:a16="http://schemas.microsoft.com/office/drawing/2014/main" id="{F76DE426-F72D-4B72-22A6-FCE5690190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EC5E7-7888-4F07-9F8C-81BCF1EF84EF}"/>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3570175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A8D33C-5AAC-3E9A-F486-5ABF6DD8CF48}"/>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9FF27E-ADBF-6438-F4ED-756BB399C33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9E75B-2707-59D2-2E65-2B04682D9858}"/>
              </a:ext>
            </a:extLst>
          </p:cNvPr>
          <p:cNvSpPr>
            <a:spLocks noGrp="1"/>
          </p:cNvSpPr>
          <p:nvPr>
            <p:ph type="dt" sz="half" idx="10"/>
          </p:nvPr>
        </p:nvSpPr>
        <p:spPr/>
        <p:txBody>
          <a:bodyPr/>
          <a:lstStyle/>
          <a:p>
            <a:fld id="{BF54FCCC-ACD2-4F93-BF67-B0EF899B9F1E}" type="datetimeFigureOut">
              <a:rPr lang="en-US" smtClean="0"/>
              <a:t>8/17/2026</a:t>
            </a:fld>
            <a:endParaRPr lang="en-US"/>
          </a:p>
        </p:txBody>
      </p:sp>
      <p:sp>
        <p:nvSpPr>
          <p:cNvPr id="5" name="Footer Placeholder 4">
            <a:extLst>
              <a:ext uri="{FF2B5EF4-FFF2-40B4-BE49-F238E27FC236}">
                <a16:creationId xmlns:a16="http://schemas.microsoft.com/office/drawing/2014/main" id="{59B54557-F909-F378-F0DF-869A684BF4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81BF7-D5A8-2356-6D7B-2386E8255716}"/>
              </a:ext>
            </a:extLst>
          </p:cNvPr>
          <p:cNvSpPr>
            <a:spLocks noGrp="1"/>
          </p:cNvSpPr>
          <p:nvPr>
            <p:ph type="sldNum" sz="quarter" idx="12"/>
          </p:nvPr>
        </p:nvSpPr>
        <p:spPr/>
        <p:txBody>
          <a:bodyPr/>
          <a:lstStyle/>
          <a:p>
            <a:fld id="{DE147F2C-73F0-4655-A19E-C72CC0327FFD}" type="slidenum">
              <a:rPr lang="en-US" smtClean="0"/>
              <a:t>‹#›</a:t>
            </a:fld>
            <a:endParaRPr lang="en-US"/>
          </a:p>
        </p:txBody>
      </p:sp>
    </p:spTree>
    <p:extLst>
      <p:ext uri="{BB962C8B-B14F-4D97-AF65-F5344CB8AC3E}">
        <p14:creationId xmlns:p14="http://schemas.microsoft.com/office/powerpoint/2010/main" val="4055046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A05A422D-FFDC-49EA-BF88-35392EA93423}"/>
              </a:ext>
            </a:extLst>
          </p:cNvPr>
          <p:cNvSpPr>
            <a:spLocks noGrp="1"/>
          </p:cNvSpPr>
          <p:nvPr>
            <p:ph type="body" sz="quarter" idx="10" hasCustomPrompt="1"/>
          </p:nvPr>
        </p:nvSpPr>
        <p:spPr>
          <a:xfrm>
            <a:off x="438150" y="481693"/>
            <a:ext cx="8305800" cy="571500"/>
          </a:xfrm>
          <a:prstGeom prst="rect">
            <a:avLst/>
          </a:prstGeom>
        </p:spPr>
        <p:txBody>
          <a:bodyPr/>
          <a:lstStyle>
            <a:lvl1pPr marL="0" indent="0">
              <a:buNone/>
              <a:defRPr sz="3600" b="1">
                <a:solidFill>
                  <a:schemeClr val="tx1">
                    <a:lumMod val="85000"/>
                    <a:lumOff val="15000"/>
                  </a:schemeClr>
                </a:solidFill>
                <a:latin typeface="Trebuchet MS" panose="020B0603020202020204" pitchFamily="34" charset="0"/>
              </a:defRPr>
            </a:lvl1pPr>
          </a:lstStyle>
          <a:p>
            <a:pPr lvl="0"/>
            <a:r>
              <a:rPr lang="en-US" dirty="0"/>
              <a:t>Insert Text Here</a:t>
            </a:r>
          </a:p>
        </p:txBody>
      </p:sp>
      <p:sp>
        <p:nvSpPr>
          <p:cNvPr id="11" name="Text Placeholder 7">
            <a:extLst>
              <a:ext uri="{FF2B5EF4-FFF2-40B4-BE49-F238E27FC236}">
                <a16:creationId xmlns:a16="http://schemas.microsoft.com/office/drawing/2014/main" id="{F466B2AE-9328-4F36-A069-0499B9FDF50B}"/>
              </a:ext>
            </a:extLst>
          </p:cNvPr>
          <p:cNvSpPr>
            <a:spLocks noGrp="1"/>
          </p:cNvSpPr>
          <p:nvPr>
            <p:ph type="body" sz="quarter" idx="11" hasCustomPrompt="1"/>
          </p:nvPr>
        </p:nvSpPr>
        <p:spPr>
          <a:xfrm>
            <a:off x="438150" y="995138"/>
            <a:ext cx="8305800" cy="253093"/>
          </a:xfrm>
          <a:prstGeom prst="rect">
            <a:avLst/>
          </a:prstGeom>
        </p:spPr>
        <p:txBody>
          <a:bodyPr/>
          <a:lstStyle>
            <a:lvl1pPr marL="0" indent="0">
              <a:buNone/>
              <a:defRPr sz="1400" b="0">
                <a:solidFill>
                  <a:schemeClr val="tx1">
                    <a:lumMod val="85000"/>
                    <a:lumOff val="15000"/>
                  </a:schemeClr>
                </a:solidFill>
                <a:latin typeface="+mj-lt"/>
              </a:defRPr>
            </a:lvl1pPr>
          </a:lstStyle>
          <a:p>
            <a:pPr lvl="0"/>
            <a:r>
              <a:rPr lang="en-US" dirty="0"/>
              <a:t>Insert Text Here</a:t>
            </a:r>
          </a:p>
        </p:txBody>
      </p:sp>
    </p:spTree>
    <p:extLst>
      <p:ext uri="{BB962C8B-B14F-4D97-AF65-F5344CB8AC3E}">
        <p14:creationId xmlns:p14="http://schemas.microsoft.com/office/powerpoint/2010/main" val="1425505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217394BF-E694-4F68-861B-0208C767FBFE}"/>
              </a:ext>
            </a:extLst>
          </p:cNvPr>
          <p:cNvSpPr>
            <a:spLocks noGrp="1"/>
          </p:cNvSpPr>
          <p:nvPr>
            <p:ph type="pic" sz="quarter" idx="10"/>
          </p:nvPr>
        </p:nvSpPr>
        <p:spPr>
          <a:xfrm>
            <a:off x="3491399" y="981074"/>
            <a:ext cx="2233125" cy="4844563"/>
          </a:xfrm>
          <a:custGeom>
            <a:avLst/>
            <a:gdLst>
              <a:gd name="connsiteX0" fmla="*/ 182633 w 1639888"/>
              <a:gd name="connsiteY0" fmla="*/ 0 h 3557588"/>
              <a:gd name="connsiteX1" fmla="*/ 331022 w 1639888"/>
              <a:gd name="connsiteY1" fmla="*/ 0 h 3557588"/>
              <a:gd name="connsiteX2" fmla="*/ 365265 w 1639888"/>
              <a:gd name="connsiteY2" fmla="*/ 34281 h 3557588"/>
              <a:gd name="connsiteX3" fmla="*/ 365265 w 1639888"/>
              <a:gd name="connsiteY3" fmla="*/ 38090 h 3557588"/>
              <a:gd name="connsiteX4" fmla="*/ 460386 w 1639888"/>
              <a:gd name="connsiteY4" fmla="*/ 133314 h 3557588"/>
              <a:gd name="connsiteX5" fmla="*/ 1183307 w 1639888"/>
              <a:gd name="connsiteY5" fmla="*/ 133314 h 3557588"/>
              <a:gd name="connsiteX6" fmla="*/ 1278428 w 1639888"/>
              <a:gd name="connsiteY6" fmla="*/ 38090 h 3557588"/>
              <a:gd name="connsiteX7" fmla="*/ 1278428 w 1639888"/>
              <a:gd name="connsiteY7" fmla="*/ 34281 h 3557588"/>
              <a:gd name="connsiteX8" fmla="*/ 1308867 w 1639888"/>
              <a:gd name="connsiteY8" fmla="*/ 0 h 3557588"/>
              <a:gd name="connsiteX9" fmla="*/ 1461060 w 1639888"/>
              <a:gd name="connsiteY9" fmla="*/ 0 h 3557588"/>
              <a:gd name="connsiteX10" fmla="*/ 1639888 w 1639888"/>
              <a:gd name="connsiteY10" fmla="*/ 182831 h 3557588"/>
              <a:gd name="connsiteX11" fmla="*/ 1639888 w 1639888"/>
              <a:gd name="connsiteY11" fmla="*/ 3378566 h 3557588"/>
              <a:gd name="connsiteX12" fmla="*/ 1461060 w 1639888"/>
              <a:gd name="connsiteY12" fmla="*/ 3557588 h 3557588"/>
              <a:gd name="connsiteX13" fmla="*/ 182633 w 1639888"/>
              <a:gd name="connsiteY13" fmla="*/ 3557588 h 3557588"/>
              <a:gd name="connsiteX14" fmla="*/ 0 w 1639888"/>
              <a:gd name="connsiteY14" fmla="*/ 3378566 h 3557588"/>
              <a:gd name="connsiteX15" fmla="*/ 0 w 1639888"/>
              <a:gd name="connsiteY15" fmla="*/ 182831 h 3557588"/>
              <a:gd name="connsiteX16" fmla="*/ 182633 w 1639888"/>
              <a:gd name="connsiteY16" fmla="*/ 0 h 355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39888" h="3557588">
                <a:moveTo>
                  <a:pt x="182633" y="0"/>
                </a:moveTo>
                <a:cubicBezTo>
                  <a:pt x="182633" y="0"/>
                  <a:pt x="182633" y="0"/>
                  <a:pt x="331022" y="0"/>
                </a:cubicBezTo>
                <a:cubicBezTo>
                  <a:pt x="350046" y="0"/>
                  <a:pt x="365265" y="15236"/>
                  <a:pt x="365265" y="34281"/>
                </a:cubicBezTo>
                <a:cubicBezTo>
                  <a:pt x="365265" y="34281"/>
                  <a:pt x="365265" y="34281"/>
                  <a:pt x="365265" y="38090"/>
                </a:cubicBezTo>
                <a:cubicBezTo>
                  <a:pt x="365265" y="87607"/>
                  <a:pt x="407119" y="133314"/>
                  <a:pt x="460386" y="133314"/>
                </a:cubicBezTo>
                <a:cubicBezTo>
                  <a:pt x="460386" y="133314"/>
                  <a:pt x="460386" y="133314"/>
                  <a:pt x="1183307" y="133314"/>
                </a:cubicBezTo>
                <a:cubicBezTo>
                  <a:pt x="1236575" y="133314"/>
                  <a:pt x="1278428" y="87607"/>
                  <a:pt x="1278428" y="38090"/>
                </a:cubicBezTo>
                <a:cubicBezTo>
                  <a:pt x="1278428" y="38090"/>
                  <a:pt x="1278428" y="38090"/>
                  <a:pt x="1278428" y="34281"/>
                </a:cubicBezTo>
                <a:cubicBezTo>
                  <a:pt x="1278428" y="15236"/>
                  <a:pt x="1293647" y="0"/>
                  <a:pt x="1308867" y="0"/>
                </a:cubicBezTo>
                <a:cubicBezTo>
                  <a:pt x="1308867" y="0"/>
                  <a:pt x="1308867" y="0"/>
                  <a:pt x="1461060" y="0"/>
                </a:cubicBezTo>
                <a:cubicBezTo>
                  <a:pt x="1559986" y="0"/>
                  <a:pt x="1639888" y="79989"/>
                  <a:pt x="1639888" y="182831"/>
                </a:cubicBezTo>
                <a:cubicBezTo>
                  <a:pt x="1639888" y="182831"/>
                  <a:pt x="1639888" y="182831"/>
                  <a:pt x="1639888" y="3378566"/>
                </a:cubicBezTo>
                <a:cubicBezTo>
                  <a:pt x="1639888" y="3477600"/>
                  <a:pt x="1559986" y="3557588"/>
                  <a:pt x="1461060" y="3557588"/>
                </a:cubicBezTo>
                <a:cubicBezTo>
                  <a:pt x="1461060" y="3557588"/>
                  <a:pt x="1461060" y="3557588"/>
                  <a:pt x="182633" y="3557588"/>
                </a:cubicBezTo>
                <a:cubicBezTo>
                  <a:pt x="83707" y="3557588"/>
                  <a:pt x="0" y="3477600"/>
                  <a:pt x="0" y="3378566"/>
                </a:cubicBezTo>
                <a:cubicBezTo>
                  <a:pt x="0" y="3378566"/>
                  <a:pt x="0" y="3378566"/>
                  <a:pt x="0" y="182831"/>
                </a:cubicBezTo>
                <a:cubicBezTo>
                  <a:pt x="0" y="79989"/>
                  <a:pt x="83707" y="0"/>
                  <a:pt x="182633" y="0"/>
                </a:cubicBezTo>
                <a:close/>
              </a:path>
            </a:pathLst>
          </a:custGeom>
        </p:spPr>
        <p:txBody>
          <a:bodyPr wrap="square">
            <a:noAutofit/>
          </a:bodyPr>
          <a:lstStyle/>
          <a:p>
            <a:endParaRPr lang="ru-RU"/>
          </a:p>
        </p:txBody>
      </p:sp>
    </p:spTree>
    <p:extLst>
      <p:ext uri="{BB962C8B-B14F-4D97-AF65-F5344CB8AC3E}">
        <p14:creationId xmlns:p14="http://schemas.microsoft.com/office/powerpoint/2010/main" val="1155115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57C7A5-1A61-B05E-E342-4760AA6F5736}"/>
              </a:ext>
            </a:extLst>
          </p:cNvPr>
          <p:cNvSpPr>
            <a:spLocks noGrp="1"/>
          </p:cNvSpPr>
          <p:nvPr>
            <p:ph type="title"/>
          </p:nvPr>
        </p:nvSpPr>
        <p:spPr>
          <a:xfrm>
            <a:off x="838200" y="365126"/>
            <a:ext cx="10515600" cy="5486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7F508B6F-045C-48F7-B87F-69AF5DE353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002B37-3E9D-29A9-01F1-DA4E922AB1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54FCCC-ACD2-4F93-BF67-B0EF899B9F1E}" type="datetimeFigureOut">
              <a:rPr lang="en-US" smtClean="0"/>
              <a:t>8/17/2026</a:t>
            </a:fld>
            <a:endParaRPr lang="en-US"/>
          </a:p>
        </p:txBody>
      </p:sp>
      <p:sp>
        <p:nvSpPr>
          <p:cNvPr id="5" name="Footer Placeholder 4">
            <a:extLst>
              <a:ext uri="{FF2B5EF4-FFF2-40B4-BE49-F238E27FC236}">
                <a16:creationId xmlns:a16="http://schemas.microsoft.com/office/drawing/2014/main" id="{34F65103-20F2-2AD8-7C79-8290AFA59E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DB8D3D6-9961-BC8B-1022-3B6B1FEEEA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147F2C-73F0-4655-A19E-C72CC0327FFD}" type="slidenum">
              <a:rPr lang="en-US" smtClean="0"/>
              <a:t>‹#›</a:t>
            </a:fld>
            <a:endParaRPr lang="en-US"/>
          </a:p>
        </p:txBody>
      </p:sp>
    </p:spTree>
    <p:extLst>
      <p:ext uri="{BB962C8B-B14F-4D97-AF65-F5344CB8AC3E}">
        <p14:creationId xmlns:p14="http://schemas.microsoft.com/office/powerpoint/2010/main" val="3848982235"/>
      </p:ext>
    </p:extLst>
  </p:cSld>
  <p:clrMap bg1="lt1" tx1="dk1" bg2="lt2" tx2="dk2" accent1="accent1" accent2="accent2" accent3="accent3" accent4="accent4" accent5="accent5" accent6="accent6" hlink="hlink" folHlink="folHlink"/>
  <p:sldLayoutIdLst>
    <p:sldLayoutId id="2147483671" r:id="rId1"/>
    <p:sldLayoutId id="2147483684"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6094E-EBBC-24CD-8559-649FDD46D41A}"/>
              </a:ext>
            </a:extLst>
          </p:cNvPr>
          <p:cNvSpPr>
            <a:spLocks noGrp="1"/>
          </p:cNvSpPr>
          <p:nvPr>
            <p:ph type="ctrTitle"/>
          </p:nvPr>
        </p:nvSpPr>
        <p:spPr/>
        <p:txBody>
          <a:bodyPr>
            <a:normAutofit fontScale="90000"/>
          </a:bodyPr>
          <a:lstStyle/>
          <a:p>
            <a:r>
              <a:rPr lang="en-US" dirty="0"/>
              <a:t>Using Multiple Schedule Risk Analysis Runs</a:t>
            </a:r>
            <a:br>
              <a:rPr lang="en-US" dirty="0"/>
            </a:br>
            <a:r>
              <a:rPr lang="en-US" dirty="0"/>
              <a:t>to Drive Informed Decisions</a:t>
            </a:r>
          </a:p>
        </p:txBody>
      </p:sp>
      <p:sp>
        <p:nvSpPr>
          <p:cNvPr id="3" name="Subtitle 2">
            <a:extLst>
              <a:ext uri="{FF2B5EF4-FFF2-40B4-BE49-F238E27FC236}">
                <a16:creationId xmlns:a16="http://schemas.microsoft.com/office/drawing/2014/main" id="{F491E9D8-421D-6EAA-76F1-CA505CF80543}"/>
              </a:ext>
            </a:extLst>
          </p:cNvPr>
          <p:cNvSpPr>
            <a:spLocks noGrp="1"/>
          </p:cNvSpPr>
          <p:nvPr>
            <p:ph type="subTitle" idx="1"/>
          </p:nvPr>
        </p:nvSpPr>
        <p:spPr/>
        <p:txBody>
          <a:bodyPr>
            <a:normAutofit fontScale="92500" lnSpcReduction="10000"/>
          </a:bodyPr>
          <a:lstStyle/>
          <a:p>
            <a:r>
              <a:rPr lang="en-US" dirty="0"/>
              <a:t>2026 NASA COST &amp; SCHEDULE SYMPOSIUM</a:t>
            </a:r>
          </a:p>
          <a:p>
            <a:endParaRPr lang="en-US" dirty="0"/>
          </a:p>
          <a:p>
            <a:r>
              <a:rPr lang="en-US" dirty="0"/>
              <a:t>Zachary Dolch</a:t>
            </a:r>
          </a:p>
          <a:p>
            <a:r>
              <a:rPr lang="en-US" dirty="0"/>
              <a:t>NASA Program Analysis &amp; Control (PAAC) V Contract</a:t>
            </a:r>
          </a:p>
        </p:txBody>
      </p:sp>
      <p:pic>
        <p:nvPicPr>
          <p:cNvPr id="5" name="Picture 4">
            <a:extLst>
              <a:ext uri="{FF2B5EF4-FFF2-40B4-BE49-F238E27FC236}">
                <a16:creationId xmlns:a16="http://schemas.microsoft.com/office/drawing/2014/main" id="{7EE7DF87-6ADE-FE4F-3845-56CE7AFC6974}"/>
              </a:ext>
            </a:extLst>
          </p:cNvPr>
          <p:cNvPicPr>
            <a:picLocks noChangeAspect="1"/>
          </p:cNvPicPr>
          <p:nvPr/>
        </p:nvPicPr>
        <p:blipFill>
          <a:blip r:embed="rId3">
            <a:extLst>
              <a:ext uri="{28A0092B-C50C-407E-A947-70E740481C1C}">
                <a14:useLocalDpi xmlns:a14="http://schemas.microsoft.com/office/drawing/2010/main" val="0"/>
              </a:ext>
            </a:extLst>
          </a:blip>
          <a:srcRect l="5306" t="24672" r="11846" b="20559"/>
          <a:stretch>
            <a:fillRect/>
          </a:stretch>
        </p:blipFill>
        <p:spPr>
          <a:xfrm>
            <a:off x="4944202" y="5496534"/>
            <a:ext cx="2303595" cy="1015253"/>
          </a:xfrm>
          <a:prstGeom prst="rect">
            <a:avLst/>
          </a:prstGeom>
        </p:spPr>
      </p:pic>
    </p:spTree>
    <p:extLst>
      <p:ext uri="{BB962C8B-B14F-4D97-AF65-F5344CB8AC3E}">
        <p14:creationId xmlns:p14="http://schemas.microsoft.com/office/powerpoint/2010/main" val="890265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A4A69-1E64-288C-B146-FF281DB0D0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D80080-0387-974F-FE1A-BA2B9AD0DA37}"/>
              </a:ext>
            </a:extLst>
          </p:cNvPr>
          <p:cNvSpPr>
            <a:spLocks noGrp="1"/>
          </p:cNvSpPr>
          <p:nvPr>
            <p:ph type="title"/>
          </p:nvPr>
        </p:nvSpPr>
        <p:spPr>
          <a:xfrm>
            <a:off x="838200" y="365126"/>
            <a:ext cx="10515600" cy="548640"/>
          </a:xfrm>
        </p:spPr>
        <p:txBody>
          <a:bodyPr/>
          <a:lstStyle/>
          <a:p>
            <a:r>
              <a:rPr lang="en-US" dirty="0"/>
              <a:t>Agenda</a:t>
            </a:r>
          </a:p>
        </p:txBody>
      </p:sp>
      <p:sp>
        <p:nvSpPr>
          <p:cNvPr id="32" name="Text Placeholder 31">
            <a:extLst>
              <a:ext uri="{FF2B5EF4-FFF2-40B4-BE49-F238E27FC236}">
                <a16:creationId xmlns:a16="http://schemas.microsoft.com/office/drawing/2014/main" id="{1ADC99DC-4D2C-D43C-CF51-97C495A4A1A3}"/>
              </a:ext>
            </a:extLst>
          </p:cNvPr>
          <p:cNvSpPr>
            <a:spLocks noGrp="1"/>
          </p:cNvSpPr>
          <p:nvPr>
            <p:ph type="body" sz="quarter" idx="13"/>
          </p:nvPr>
        </p:nvSpPr>
        <p:spPr/>
        <p:txBody>
          <a:bodyPr/>
          <a:lstStyle/>
          <a:p>
            <a:endParaRPr lang="en-US"/>
          </a:p>
        </p:txBody>
      </p:sp>
      <p:sp>
        <p:nvSpPr>
          <p:cNvPr id="16" name="TextBox 15">
            <a:extLst>
              <a:ext uri="{FF2B5EF4-FFF2-40B4-BE49-F238E27FC236}">
                <a16:creationId xmlns:a16="http://schemas.microsoft.com/office/drawing/2014/main" id="{F54E41C4-BCC9-6E84-4595-9C5C50E0F3FF}"/>
              </a:ext>
            </a:extLst>
          </p:cNvPr>
          <p:cNvSpPr txBox="1"/>
          <p:nvPr/>
        </p:nvSpPr>
        <p:spPr>
          <a:xfrm>
            <a:off x="3750714" y="2504283"/>
            <a:ext cx="5728983" cy="3293209"/>
          </a:xfrm>
          <a:prstGeom prst="rect">
            <a:avLst/>
          </a:prstGeom>
          <a:noFill/>
        </p:spPr>
        <p:txBody>
          <a:bodyPr wrap="square">
            <a:spAutoFit/>
          </a:bodyPr>
          <a:lstStyle/>
          <a:p>
            <a:r>
              <a:rPr lang="en-US" sz="1600" b="1" dirty="0">
                <a:solidFill>
                  <a:schemeClr val="accent5"/>
                </a:solidFill>
              </a:rPr>
              <a:t>SRA Fundamentals: </a:t>
            </a:r>
            <a:r>
              <a:rPr lang="en-US" sz="1600" dirty="0"/>
              <a:t>What is an SRA, when is it used, and how it fits into NASA decision-making</a:t>
            </a:r>
          </a:p>
          <a:p>
            <a:endParaRPr lang="en-US" sz="1600" dirty="0"/>
          </a:p>
          <a:p>
            <a:r>
              <a:rPr lang="en-US" sz="1600" b="1" dirty="0">
                <a:solidFill>
                  <a:schemeClr val="accent4"/>
                </a:solidFill>
              </a:rPr>
              <a:t>The Multi-Run Approach: </a:t>
            </a:r>
            <a:r>
              <a:rPr lang="en-US" sz="1600" dirty="0"/>
              <a:t>Concept, what to vary between runs, and how to structure the campaign</a:t>
            </a:r>
          </a:p>
          <a:p>
            <a:endParaRPr lang="en-US" sz="1600" dirty="0"/>
          </a:p>
          <a:p>
            <a:r>
              <a:rPr lang="en-US" sz="1600" b="1" dirty="0">
                <a:solidFill>
                  <a:schemeClr val="accent3"/>
                </a:solidFill>
              </a:rPr>
              <a:t>What the Ensemble Reveals: </a:t>
            </a:r>
            <a:r>
              <a:rPr lang="en-US" sz="1600" dirty="0"/>
              <a:t>Sensitivity, trends, and the path from current posture to comfortable</a:t>
            </a:r>
          </a:p>
          <a:p>
            <a:endParaRPr lang="en-US" sz="1600" dirty="0"/>
          </a:p>
          <a:p>
            <a:r>
              <a:rPr lang="en-US" sz="1600" b="1" dirty="0">
                <a:solidFill>
                  <a:schemeClr val="accent2"/>
                </a:solidFill>
              </a:rPr>
              <a:t>Framing for Decision-Makers</a:t>
            </a:r>
            <a:r>
              <a:rPr lang="en-US" sz="1600" dirty="0">
                <a:solidFill>
                  <a:schemeClr val="accent2"/>
                </a:solidFill>
              </a:rPr>
              <a:t>: </a:t>
            </a:r>
            <a:r>
              <a:rPr lang="en-US" sz="1600" dirty="0"/>
              <a:t>Out-briefing the range and handling the single-number question</a:t>
            </a:r>
          </a:p>
          <a:p>
            <a:endParaRPr lang="en-US" sz="1600" dirty="0"/>
          </a:p>
          <a:p>
            <a:r>
              <a:rPr lang="en-US" sz="1600" b="1" dirty="0">
                <a:solidFill>
                  <a:schemeClr val="accent1"/>
                </a:solidFill>
              </a:rPr>
              <a:t>Lessons Learned &amp; Key Takeaways</a:t>
            </a:r>
          </a:p>
        </p:txBody>
      </p:sp>
      <p:grpSp>
        <p:nvGrpSpPr>
          <p:cNvPr id="17" name="Group 16">
            <a:extLst>
              <a:ext uri="{FF2B5EF4-FFF2-40B4-BE49-F238E27FC236}">
                <a16:creationId xmlns:a16="http://schemas.microsoft.com/office/drawing/2014/main" id="{9C661E82-7B7C-8B05-AF00-FF75A0276158}"/>
              </a:ext>
            </a:extLst>
          </p:cNvPr>
          <p:cNvGrpSpPr/>
          <p:nvPr/>
        </p:nvGrpSpPr>
        <p:grpSpPr>
          <a:xfrm>
            <a:off x="-1476305" y="2270202"/>
            <a:ext cx="4629010" cy="3859371"/>
            <a:chOff x="6598146" y="4019827"/>
            <a:chExt cx="6280748" cy="5236485"/>
          </a:xfrm>
        </p:grpSpPr>
        <p:sp>
          <p:nvSpPr>
            <p:cNvPr id="18" name="Shape 28220">
              <a:extLst>
                <a:ext uri="{FF2B5EF4-FFF2-40B4-BE49-F238E27FC236}">
                  <a16:creationId xmlns:a16="http://schemas.microsoft.com/office/drawing/2014/main" id="{9B7C4B2A-4E8F-0CBC-07CA-FA70502DABE2}"/>
                </a:ext>
              </a:extLst>
            </p:cNvPr>
            <p:cNvSpPr/>
            <p:nvPr/>
          </p:nvSpPr>
          <p:spPr>
            <a:xfrm>
              <a:off x="7409539" y="7725955"/>
              <a:ext cx="4733355" cy="1530357"/>
            </a:xfrm>
            <a:prstGeom prst="ellipse">
              <a:avLst/>
            </a:prstGeom>
            <a:solidFill>
              <a:schemeClr val="accent1">
                <a:alpha val="80000"/>
              </a:scheme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19" name="Shape 28221">
              <a:extLst>
                <a:ext uri="{FF2B5EF4-FFF2-40B4-BE49-F238E27FC236}">
                  <a16:creationId xmlns:a16="http://schemas.microsoft.com/office/drawing/2014/main" id="{12BBFEB2-2E89-285C-93F0-975DB9235C71}"/>
                </a:ext>
              </a:extLst>
            </p:cNvPr>
            <p:cNvSpPr/>
            <p:nvPr/>
          </p:nvSpPr>
          <p:spPr>
            <a:xfrm>
              <a:off x="7409539" y="8394274"/>
              <a:ext cx="4733355" cy="856205"/>
            </a:xfrm>
            <a:custGeom>
              <a:avLst/>
              <a:gdLst/>
              <a:ahLst/>
              <a:cxnLst>
                <a:cxn ang="0">
                  <a:pos x="wd2" y="hd2"/>
                </a:cxn>
                <a:cxn ang="5400000">
                  <a:pos x="wd2" y="hd2"/>
                </a:cxn>
                <a:cxn ang="10800000">
                  <a:pos x="wd2" y="hd2"/>
                </a:cxn>
                <a:cxn ang="16200000">
                  <a:pos x="wd2" y="hd2"/>
                </a:cxn>
              </a:cxnLst>
              <a:rect l="0" t="0" r="r" b="b"/>
              <a:pathLst>
                <a:path w="21600" h="21600" extrusionOk="0">
                  <a:moveTo>
                    <a:pt x="10800" y="17007"/>
                  </a:moveTo>
                  <a:cubicBezTo>
                    <a:pt x="5270" y="17007"/>
                    <a:pt x="711" y="9579"/>
                    <a:pt x="76" y="0"/>
                  </a:cubicBezTo>
                  <a:cubicBezTo>
                    <a:pt x="26" y="753"/>
                    <a:pt x="0" y="1519"/>
                    <a:pt x="0" y="2296"/>
                  </a:cubicBezTo>
                  <a:cubicBezTo>
                    <a:pt x="0" y="12957"/>
                    <a:pt x="4835" y="21600"/>
                    <a:pt x="10800" y="21600"/>
                  </a:cubicBezTo>
                  <a:cubicBezTo>
                    <a:pt x="16765" y="21600"/>
                    <a:pt x="21600" y="12957"/>
                    <a:pt x="21600" y="2296"/>
                  </a:cubicBezTo>
                  <a:cubicBezTo>
                    <a:pt x="21600" y="1519"/>
                    <a:pt x="21574" y="753"/>
                    <a:pt x="21524" y="0"/>
                  </a:cubicBezTo>
                  <a:cubicBezTo>
                    <a:pt x="20889" y="9579"/>
                    <a:pt x="16330" y="17007"/>
                    <a:pt x="10800" y="17007"/>
                  </a:cubicBezTo>
                  <a:close/>
                </a:path>
              </a:pathLst>
            </a:custGeom>
            <a:solidFill>
              <a:srgbClr val="000000">
                <a:alpha val="30000"/>
              </a:srgb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0" name="Shape 28224">
              <a:extLst>
                <a:ext uri="{FF2B5EF4-FFF2-40B4-BE49-F238E27FC236}">
                  <a16:creationId xmlns:a16="http://schemas.microsoft.com/office/drawing/2014/main" id="{9275ACF3-766B-5A8B-508C-27223FCD9A8C}"/>
                </a:ext>
              </a:extLst>
            </p:cNvPr>
            <p:cNvSpPr/>
            <p:nvPr/>
          </p:nvSpPr>
          <p:spPr>
            <a:xfrm>
              <a:off x="6966104" y="6571586"/>
              <a:ext cx="5627433" cy="1819429"/>
            </a:xfrm>
            <a:prstGeom prst="ellipse">
              <a:avLst/>
            </a:prstGeom>
            <a:solidFill>
              <a:schemeClr val="accent2">
                <a:alpha val="80000"/>
              </a:scheme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1" name="Shape 28225">
              <a:extLst>
                <a:ext uri="{FF2B5EF4-FFF2-40B4-BE49-F238E27FC236}">
                  <a16:creationId xmlns:a16="http://schemas.microsoft.com/office/drawing/2014/main" id="{7A7B3FD1-E948-90CA-A9E8-E36A69B3A2EF}"/>
                </a:ext>
              </a:extLst>
            </p:cNvPr>
            <p:cNvSpPr/>
            <p:nvPr/>
          </p:nvSpPr>
          <p:spPr>
            <a:xfrm>
              <a:off x="6966104" y="7371544"/>
              <a:ext cx="5627433" cy="1017943"/>
            </a:xfrm>
            <a:custGeom>
              <a:avLst/>
              <a:gdLst/>
              <a:ahLst/>
              <a:cxnLst>
                <a:cxn ang="0">
                  <a:pos x="wd2" y="hd2"/>
                </a:cxn>
                <a:cxn ang="5400000">
                  <a:pos x="wd2" y="hd2"/>
                </a:cxn>
                <a:cxn ang="10800000">
                  <a:pos x="wd2" y="hd2"/>
                </a:cxn>
                <a:cxn ang="16200000">
                  <a:pos x="wd2" y="hd2"/>
                </a:cxn>
              </a:cxnLst>
              <a:rect l="0" t="0" r="r" b="b"/>
              <a:pathLst>
                <a:path w="21600" h="21600" extrusionOk="0">
                  <a:moveTo>
                    <a:pt x="10800" y="17007"/>
                  </a:moveTo>
                  <a:cubicBezTo>
                    <a:pt x="5270" y="17007"/>
                    <a:pt x="711" y="9579"/>
                    <a:pt x="76" y="0"/>
                  </a:cubicBezTo>
                  <a:cubicBezTo>
                    <a:pt x="26" y="753"/>
                    <a:pt x="0" y="1519"/>
                    <a:pt x="0" y="2296"/>
                  </a:cubicBezTo>
                  <a:cubicBezTo>
                    <a:pt x="0" y="12957"/>
                    <a:pt x="4835" y="21600"/>
                    <a:pt x="10800" y="21600"/>
                  </a:cubicBezTo>
                  <a:cubicBezTo>
                    <a:pt x="16765" y="21600"/>
                    <a:pt x="21600" y="12957"/>
                    <a:pt x="21600" y="2296"/>
                  </a:cubicBezTo>
                  <a:cubicBezTo>
                    <a:pt x="21600" y="1519"/>
                    <a:pt x="21574" y="753"/>
                    <a:pt x="21524" y="0"/>
                  </a:cubicBezTo>
                  <a:cubicBezTo>
                    <a:pt x="20889" y="9579"/>
                    <a:pt x="16330" y="17007"/>
                    <a:pt x="10800" y="17007"/>
                  </a:cubicBezTo>
                  <a:close/>
                </a:path>
              </a:pathLst>
            </a:custGeom>
            <a:solidFill>
              <a:srgbClr val="000000">
                <a:alpha val="30000"/>
              </a:srgb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2" name="Shape 28228">
              <a:extLst>
                <a:ext uri="{FF2B5EF4-FFF2-40B4-BE49-F238E27FC236}">
                  <a16:creationId xmlns:a16="http://schemas.microsoft.com/office/drawing/2014/main" id="{2DA58142-101D-D1BD-8151-E69917D4FCC2}"/>
                </a:ext>
              </a:extLst>
            </p:cNvPr>
            <p:cNvSpPr/>
            <p:nvPr/>
          </p:nvSpPr>
          <p:spPr>
            <a:xfrm>
              <a:off x="6598146" y="5508354"/>
              <a:ext cx="6280748" cy="2030651"/>
            </a:xfrm>
            <a:prstGeom prst="ellipse">
              <a:avLst/>
            </a:prstGeom>
            <a:solidFill>
              <a:schemeClr val="accent3">
                <a:alpha val="80000"/>
              </a:scheme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3" name="Shape 28229">
              <a:extLst>
                <a:ext uri="{FF2B5EF4-FFF2-40B4-BE49-F238E27FC236}">
                  <a16:creationId xmlns:a16="http://schemas.microsoft.com/office/drawing/2014/main" id="{4FD9C081-5AD5-22DA-F3F9-A0645FB7EDBB}"/>
                </a:ext>
              </a:extLst>
            </p:cNvPr>
            <p:cNvSpPr/>
            <p:nvPr/>
          </p:nvSpPr>
          <p:spPr>
            <a:xfrm>
              <a:off x="6598146" y="6399445"/>
              <a:ext cx="6280748" cy="1136115"/>
            </a:xfrm>
            <a:custGeom>
              <a:avLst/>
              <a:gdLst/>
              <a:ahLst/>
              <a:cxnLst>
                <a:cxn ang="0">
                  <a:pos x="wd2" y="hd2"/>
                </a:cxn>
                <a:cxn ang="5400000">
                  <a:pos x="wd2" y="hd2"/>
                </a:cxn>
                <a:cxn ang="10800000">
                  <a:pos x="wd2" y="hd2"/>
                </a:cxn>
                <a:cxn ang="16200000">
                  <a:pos x="wd2" y="hd2"/>
                </a:cxn>
              </a:cxnLst>
              <a:rect l="0" t="0" r="r" b="b"/>
              <a:pathLst>
                <a:path w="21600" h="21600" extrusionOk="0">
                  <a:moveTo>
                    <a:pt x="10800" y="17007"/>
                  </a:moveTo>
                  <a:cubicBezTo>
                    <a:pt x="5270" y="17007"/>
                    <a:pt x="711" y="9579"/>
                    <a:pt x="76" y="0"/>
                  </a:cubicBezTo>
                  <a:cubicBezTo>
                    <a:pt x="26" y="753"/>
                    <a:pt x="0" y="1519"/>
                    <a:pt x="0" y="2296"/>
                  </a:cubicBezTo>
                  <a:cubicBezTo>
                    <a:pt x="0" y="12958"/>
                    <a:pt x="4835" y="21600"/>
                    <a:pt x="10800" y="21600"/>
                  </a:cubicBezTo>
                  <a:cubicBezTo>
                    <a:pt x="16765" y="21600"/>
                    <a:pt x="21600" y="12958"/>
                    <a:pt x="21600" y="2296"/>
                  </a:cubicBezTo>
                  <a:cubicBezTo>
                    <a:pt x="21600" y="1519"/>
                    <a:pt x="21574" y="753"/>
                    <a:pt x="21524" y="0"/>
                  </a:cubicBezTo>
                  <a:cubicBezTo>
                    <a:pt x="20889" y="9579"/>
                    <a:pt x="16330" y="17007"/>
                    <a:pt x="10800" y="17007"/>
                  </a:cubicBezTo>
                  <a:close/>
                </a:path>
              </a:pathLst>
            </a:custGeom>
            <a:solidFill>
              <a:srgbClr val="000000">
                <a:alpha val="30000"/>
              </a:srgb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4" name="Shape 28232">
              <a:extLst>
                <a:ext uri="{FF2B5EF4-FFF2-40B4-BE49-F238E27FC236}">
                  <a16:creationId xmlns:a16="http://schemas.microsoft.com/office/drawing/2014/main" id="{F3F742FA-0F8A-74EB-BE40-2AB2CBA87B33}"/>
                </a:ext>
              </a:extLst>
            </p:cNvPr>
            <p:cNvSpPr/>
            <p:nvPr/>
          </p:nvSpPr>
          <p:spPr>
            <a:xfrm>
              <a:off x="6966104" y="4708396"/>
              <a:ext cx="5627433" cy="1819438"/>
            </a:xfrm>
            <a:prstGeom prst="ellipse">
              <a:avLst/>
            </a:prstGeom>
            <a:solidFill>
              <a:schemeClr val="accent4">
                <a:alpha val="80000"/>
              </a:scheme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5" name="Shape 28233">
              <a:extLst>
                <a:ext uri="{FF2B5EF4-FFF2-40B4-BE49-F238E27FC236}">
                  <a16:creationId xmlns:a16="http://schemas.microsoft.com/office/drawing/2014/main" id="{30E83A81-4F43-616E-81AC-AF50FCD7C9E4}"/>
                </a:ext>
              </a:extLst>
            </p:cNvPr>
            <p:cNvSpPr/>
            <p:nvPr/>
          </p:nvSpPr>
          <p:spPr>
            <a:xfrm>
              <a:off x="6966104" y="5508354"/>
              <a:ext cx="5627433" cy="1017943"/>
            </a:xfrm>
            <a:custGeom>
              <a:avLst/>
              <a:gdLst/>
              <a:ahLst/>
              <a:cxnLst>
                <a:cxn ang="0">
                  <a:pos x="wd2" y="hd2"/>
                </a:cxn>
                <a:cxn ang="5400000">
                  <a:pos x="wd2" y="hd2"/>
                </a:cxn>
                <a:cxn ang="10800000">
                  <a:pos x="wd2" y="hd2"/>
                </a:cxn>
                <a:cxn ang="16200000">
                  <a:pos x="wd2" y="hd2"/>
                </a:cxn>
              </a:cxnLst>
              <a:rect l="0" t="0" r="r" b="b"/>
              <a:pathLst>
                <a:path w="21600" h="21600" extrusionOk="0">
                  <a:moveTo>
                    <a:pt x="10800" y="17007"/>
                  </a:moveTo>
                  <a:cubicBezTo>
                    <a:pt x="5270" y="17007"/>
                    <a:pt x="711" y="9578"/>
                    <a:pt x="76" y="0"/>
                  </a:cubicBezTo>
                  <a:cubicBezTo>
                    <a:pt x="26" y="753"/>
                    <a:pt x="0" y="1519"/>
                    <a:pt x="0" y="2296"/>
                  </a:cubicBezTo>
                  <a:cubicBezTo>
                    <a:pt x="0" y="12957"/>
                    <a:pt x="4835" y="21600"/>
                    <a:pt x="10800" y="21600"/>
                  </a:cubicBezTo>
                  <a:cubicBezTo>
                    <a:pt x="16765" y="21600"/>
                    <a:pt x="21600" y="12957"/>
                    <a:pt x="21600" y="2296"/>
                  </a:cubicBezTo>
                  <a:cubicBezTo>
                    <a:pt x="21600" y="1519"/>
                    <a:pt x="21574" y="753"/>
                    <a:pt x="21524" y="0"/>
                  </a:cubicBezTo>
                  <a:cubicBezTo>
                    <a:pt x="20889" y="9578"/>
                    <a:pt x="16330" y="17007"/>
                    <a:pt x="10800" y="17007"/>
                  </a:cubicBezTo>
                  <a:close/>
                </a:path>
              </a:pathLst>
            </a:custGeom>
            <a:solidFill>
              <a:srgbClr val="000000">
                <a:alpha val="30000"/>
              </a:srgb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6" name="Shape 28236">
              <a:extLst>
                <a:ext uri="{FF2B5EF4-FFF2-40B4-BE49-F238E27FC236}">
                  <a16:creationId xmlns:a16="http://schemas.microsoft.com/office/drawing/2014/main" id="{EE1479D1-1830-A64C-A528-FD7C09D5580C}"/>
                </a:ext>
              </a:extLst>
            </p:cNvPr>
            <p:cNvSpPr/>
            <p:nvPr/>
          </p:nvSpPr>
          <p:spPr>
            <a:xfrm>
              <a:off x="7409539" y="4019827"/>
              <a:ext cx="4733355" cy="1530366"/>
            </a:xfrm>
            <a:prstGeom prst="ellipse">
              <a:avLst/>
            </a:prstGeom>
            <a:solidFill>
              <a:schemeClr val="accent5">
                <a:alpha val="80000"/>
              </a:scheme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sp>
          <p:nvSpPr>
            <p:cNvPr id="27" name="Shape 28237">
              <a:extLst>
                <a:ext uri="{FF2B5EF4-FFF2-40B4-BE49-F238E27FC236}">
                  <a16:creationId xmlns:a16="http://schemas.microsoft.com/office/drawing/2014/main" id="{3C3B826E-8257-6D61-5F11-C9813D44D8F2}"/>
                </a:ext>
              </a:extLst>
            </p:cNvPr>
            <p:cNvSpPr/>
            <p:nvPr/>
          </p:nvSpPr>
          <p:spPr>
            <a:xfrm>
              <a:off x="7409539" y="4698271"/>
              <a:ext cx="4733355" cy="856220"/>
            </a:xfrm>
            <a:custGeom>
              <a:avLst/>
              <a:gdLst/>
              <a:ahLst/>
              <a:cxnLst>
                <a:cxn ang="0">
                  <a:pos x="wd2" y="hd2"/>
                </a:cxn>
                <a:cxn ang="5400000">
                  <a:pos x="wd2" y="hd2"/>
                </a:cxn>
                <a:cxn ang="10800000">
                  <a:pos x="wd2" y="hd2"/>
                </a:cxn>
                <a:cxn ang="16200000">
                  <a:pos x="wd2" y="hd2"/>
                </a:cxn>
              </a:cxnLst>
              <a:rect l="0" t="0" r="r" b="b"/>
              <a:pathLst>
                <a:path w="21600" h="21600" extrusionOk="0">
                  <a:moveTo>
                    <a:pt x="10800" y="17007"/>
                  </a:moveTo>
                  <a:cubicBezTo>
                    <a:pt x="5270" y="17007"/>
                    <a:pt x="711" y="9578"/>
                    <a:pt x="76" y="0"/>
                  </a:cubicBezTo>
                  <a:cubicBezTo>
                    <a:pt x="26" y="753"/>
                    <a:pt x="0" y="1519"/>
                    <a:pt x="0" y="2297"/>
                  </a:cubicBezTo>
                  <a:cubicBezTo>
                    <a:pt x="0" y="12958"/>
                    <a:pt x="4835" y="21600"/>
                    <a:pt x="10800" y="21600"/>
                  </a:cubicBezTo>
                  <a:cubicBezTo>
                    <a:pt x="16765" y="21600"/>
                    <a:pt x="21600" y="12958"/>
                    <a:pt x="21600" y="2297"/>
                  </a:cubicBezTo>
                  <a:cubicBezTo>
                    <a:pt x="21600" y="1519"/>
                    <a:pt x="21574" y="753"/>
                    <a:pt x="21524" y="0"/>
                  </a:cubicBezTo>
                  <a:cubicBezTo>
                    <a:pt x="20889" y="9578"/>
                    <a:pt x="16330" y="17007"/>
                    <a:pt x="10800" y="17007"/>
                  </a:cubicBezTo>
                  <a:close/>
                </a:path>
              </a:pathLst>
            </a:custGeom>
            <a:solidFill>
              <a:srgbClr val="000000">
                <a:alpha val="30000"/>
              </a:srgbClr>
            </a:solidFill>
            <a:ln w="12700" cap="flat">
              <a:noFill/>
              <a:miter lim="400000"/>
            </a:ln>
            <a:effectLst/>
          </p:spPr>
          <p:txBody>
            <a:bodyPr wrap="square" lIns="30434" tIns="30434" rIns="30434" bIns="30434" numCol="1" anchor="ctr">
              <a:noAutofit/>
            </a:bodyPr>
            <a:lstStyle/>
            <a:p>
              <a:pPr defTabSz="36518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396"/>
            </a:p>
          </p:txBody>
        </p:sp>
      </p:grpSp>
      <p:sp>
        <p:nvSpPr>
          <p:cNvPr id="28" name="Rectangle 27">
            <a:extLst>
              <a:ext uri="{FF2B5EF4-FFF2-40B4-BE49-F238E27FC236}">
                <a16:creationId xmlns:a16="http://schemas.microsoft.com/office/drawing/2014/main" id="{D0B72A4A-A830-206D-D51C-4D144B13A2D9}"/>
              </a:ext>
            </a:extLst>
          </p:cNvPr>
          <p:cNvSpPr/>
          <p:nvPr/>
        </p:nvSpPr>
        <p:spPr>
          <a:xfrm>
            <a:off x="-1476305" y="1096646"/>
            <a:ext cx="2314505" cy="565533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74144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4C649-3692-254B-2B0E-8F12735BBAEA}"/>
              </a:ext>
            </a:extLst>
          </p:cNvPr>
          <p:cNvSpPr>
            <a:spLocks noGrp="1"/>
          </p:cNvSpPr>
          <p:nvPr>
            <p:ph type="title"/>
          </p:nvPr>
        </p:nvSpPr>
        <p:spPr>
          <a:xfrm>
            <a:off x="838200" y="365126"/>
            <a:ext cx="10515600" cy="548640"/>
          </a:xfrm>
        </p:spPr>
        <p:txBody>
          <a:bodyPr/>
          <a:lstStyle/>
          <a:p>
            <a:r>
              <a:rPr lang="en-US" dirty="0"/>
              <a:t>What Is an SRA &amp; Why It Matters</a:t>
            </a:r>
          </a:p>
        </p:txBody>
      </p:sp>
      <p:sp>
        <p:nvSpPr>
          <p:cNvPr id="9" name="Text Placeholder 8">
            <a:extLst>
              <a:ext uri="{FF2B5EF4-FFF2-40B4-BE49-F238E27FC236}">
                <a16:creationId xmlns:a16="http://schemas.microsoft.com/office/drawing/2014/main" id="{4E48533F-A8CE-3602-0077-E3D2E234630D}"/>
              </a:ext>
            </a:extLst>
          </p:cNvPr>
          <p:cNvSpPr>
            <a:spLocks noGrp="1"/>
          </p:cNvSpPr>
          <p:nvPr>
            <p:ph type="body" sz="quarter" idx="13"/>
          </p:nvPr>
        </p:nvSpPr>
        <p:spPr>
          <a:xfrm>
            <a:off x="838200" y="922271"/>
            <a:ext cx="10515600" cy="401723"/>
          </a:xfrm>
        </p:spPr>
        <p:txBody>
          <a:bodyPr>
            <a:normAutofit/>
          </a:bodyPr>
          <a:lstStyle/>
          <a:p>
            <a:r>
              <a:rPr lang="en-US" dirty="0"/>
              <a:t>Not just a date - a probability distribution of outcomes based on what we know.</a:t>
            </a:r>
          </a:p>
        </p:txBody>
      </p:sp>
      <p:grpSp>
        <p:nvGrpSpPr>
          <p:cNvPr id="13" name="Group 12">
            <a:extLst>
              <a:ext uri="{FF2B5EF4-FFF2-40B4-BE49-F238E27FC236}">
                <a16:creationId xmlns:a16="http://schemas.microsoft.com/office/drawing/2014/main" id="{FC3CB12E-FA14-8AAD-AA57-7347F57EDE93}"/>
              </a:ext>
            </a:extLst>
          </p:cNvPr>
          <p:cNvGrpSpPr/>
          <p:nvPr/>
        </p:nvGrpSpPr>
        <p:grpSpPr>
          <a:xfrm>
            <a:off x="180684" y="5036621"/>
            <a:ext cx="11287202" cy="1374034"/>
            <a:chOff x="180684" y="4629841"/>
            <a:chExt cx="11287202" cy="1374034"/>
          </a:xfrm>
        </p:grpSpPr>
        <p:grpSp>
          <p:nvGrpSpPr>
            <p:cNvPr id="14" name="Group 13">
              <a:extLst>
                <a:ext uri="{FF2B5EF4-FFF2-40B4-BE49-F238E27FC236}">
                  <a16:creationId xmlns:a16="http://schemas.microsoft.com/office/drawing/2014/main" id="{E01D6E19-B545-7D92-B680-087E76574004}"/>
                </a:ext>
              </a:extLst>
            </p:cNvPr>
            <p:cNvGrpSpPr/>
            <p:nvPr/>
          </p:nvGrpSpPr>
          <p:grpSpPr>
            <a:xfrm>
              <a:off x="2788989" y="4629841"/>
              <a:ext cx="8678897" cy="1374034"/>
              <a:chOff x="2103189" y="4629841"/>
              <a:chExt cx="8678897" cy="1374034"/>
            </a:xfrm>
          </p:grpSpPr>
          <p:sp>
            <p:nvSpPr>
              <p:cNvPr id="16" name="Freeform: Shape 15">
                <a:extLst>
                  <a:ext uri="{FF2B5EF4-FFF2-40B4-BE49-F238E27FC236}">
                    <a16:creationId xmlns:a16="http://schemas.microsoft.com/office/drawing/2014/main" id="{05E9E873-C66A-1059-86F5-B63BEB1C93C4}"/>
                  </a:ext>
                </a:extLst>
              </p:cNvPr>
              <p:cNvSpPr/>
              <p:nvPr/>
            </p:nvSpPr>
            <p:spPr>
              <a:xfrm rot="10800000">
                <a:off x="6095999" y="5315166"/>
                <a:ext cx="4686087" cy="6887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 name="csX0" fmla="*/ 562574 w 562574"/>
                  <a:gd name="csY0" fmla="*/ 442531 h 442531"/>
                  <a:gd name="csX1" fmla="*/ 16697 w 562574"/>
                  <a:gd name="csY1" fmla="*/ 442531 h 442531"/>
                  <a:gd name="csX2" fmla="*/ 0 w 562574"/>
                  <a:gd name="csY2" fmla="*/ 215145 h 442531"/>
                  <a:gd name="csX3" fmla="*/ 16697 w 562574"/>
                  <a:gd name="csY3" fmla="*/ 0 h 442531"/>
                  <a:gd name="csX4" fmla="*/ 562574 w 562574"/>
                  <a:gd name="csY4" fmla="*/ 0 h 442531"/>
                  <a:gd name="csX5" fmla="*/ 562574 w 562574"/>
                  <a:gd name="csY5" fmla="*/ 442531 h 442531"/>
                  <a:gd name="csX0" fmla="*/ 583303 w 583303"/>
                  <a:gd name="csY0" fmla="*/ 442531 h 442531"/>
                  <a:gd name="csX1" fmla="*/ 37426 w 583303"/>
                  <a:gd name="csY1" fmla="*/ 442531 h 442531"/>
                  <a:gd name="csX2" fmla="*/ 0 w 583303"/>
                  <a:gd name="csY2" fmla="*/ 218205 h 442531"/>
                  <a:gd name="csX3" fmla="*/ 37426 w 583303"/>
                  <a:gd name="csY3" fmla="*/ 0 h 442531"/>
                  <a:gd name="csX4" fmla="*/ 583303 w 583303"/>
                  <a:gd name="csY4" fmla="*/ 0 h 442531"/>
                  <a:gd name="csX5" fmla="*/ 583303 w 583303"/>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583303" h="442531">
                    <a:moveTo>
                      <a:pt x="583303" y="442531"/>
                    </a:moveTo>
                    <a:lnTo>
                      <a:pt x="37426" y="442531"/>
                    </a:lnTo>
                    <a:lnTo>
                      <a:pt x="0" y="218205"/>
                    </a:lnTo>
                    <a:lnTo>
                      <a:pt x="37426" y="0"/>
                    </a:lnTo>
                    <a:lnTo>
                      <a:pt x="583303" y="0"/>
                    </a:lnTo>
                    <a:lnTo>
                      <a:pt x="583303" y="442531"/>
                    </a:lnTo>
                    <a:close/>
                  </a:path>
                </a:pathLst>
              </a:custGeom>
              <a:solidFill>
                <a:schemeClr val="accent6"/>
              </a:solidFill>
              <a:ln w="38100" cap="flat">
                <a:solidFill>
                  <a:schemeClr val="bg1"/>
                </a:solidFill>
                <a:prstDash val="solid"/>
                <a:miter/>
              </a:ln>
            </p:spPr>
            <p:txBody>
              <a:bodyPr rtlCol="0" anchor="ctr"/>
              <a:lstStyle/>
              <a:p>
                <a:endParaRPr lang="en-ID" dirty="0"/>
              </a:p>
            </p:txBody>
          </p:sp>
          <p:sp>
            <p:nvSpPr>
              <p:cNvPr id="17" name="Freeform: Shape 16">
                <a:extLst>
                  <a:ext uri="{FF2B5EF4-FFF2-40B4-BE49-F238E27FC236}">
                    <a16:creationId xmlns:a16="http://schemas.microsoft.com/office/drawing/2014/main" id="{4DA25607-B7E7-0DF8-2D68-49013BE5CFFE}"/>
                  </a:ext>
                </a:extLst>
              </p:cNvPr>
              <p:cNvSpPr/>
              <p:nvPr/>
            </p:nvSpPr>
            <p:spPr>
              <a:xfrm rot="10800000">
                <a:off x="4808572" y="5315163"/>
                <a:ext cx="1380311" cy="6887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 name="csX0" fmla="*/ 562574 w 562574"/>
                  <a:gd name="csY0" fmla="*/ 442531 h 442531"/>
                  <a:gd name="csX1" fmla="*/ 16697 w 562574"/>
                  <a:gd name="csY1" fmla="*/ 442531 h 442531"/>
                  <a:gd name="csX2" fmla="*/ 0 w 562574"/>
                  <a:gd name="csY2" fmla="*/ 215145 h 442531"/>
                  <a:gd name="csX3" fmla="*/ 16697 w 562574"/>
                  <a:gd name="csY3" fmla="*/ 0 h 442531"/>
                  <a:gd name="csX4" fmla="*/ 562574 w 562574"/>
                  <a:gd name="csY4" fmla="*/ 0 h 442531"/>
                  <a:gd name="csX5" fmla="*/ 562574 w 562574"/>
                  <a:gd name="csY5" fmla="*/ 442531 h 442531"/>
                  <a:gd name="csX0" fmla="*/ 583303 w 583303"/>
                  <a:gd name="csY0" fmla="*/ 442531 h 442531"/>
                  <a:gd name="csX1" fmla="*/ 37426 w 583303"/>
                  <a:gd name="csY1" fmla="*/ 442531 h 442531"/>
                  <a:gd name="csX2" fmla="*/ 0 w 583303"/>
                  <a:gd name="csY2" fmla="*/ 218205 h 442531"/>
                  <a:gd name="csX3" fmla="*/ 37426 w 583303"/>
                  <a:gd name="csY3" fmla="*/ 0 h 442531"/>
                  <a:gd name="csX4" fmla="*/ 583303 w 583303"/>
                  <a:gd name="csY4" fmla="*/ 0 h 442531"/>
                  <a:gd name="csX5" fmla="*/ 583303 w 583303"/>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583303" h="442531">
                    <a:moveTo>
                      <a:pt x="583303" y="442531"/>
                    </a:moveTo>
                    <a:lnTo>
                      <a:pt x="37426" y="442531"/>
                    </a:lnTo>
                    <a:lnTo>
                      <a:pt x="0" y="218205"/>
                    </a:lnTo>
                    <a:lnTo>
                      <a:pt x="37426" y="0"/>
                    </a:lnTo>
                    <a:lnTo>
                      <a:pt x="583303" y="0"/>
                    </a:lnTo>
                    <a:lnTo>
                      <a:pt x="583303" y="442531"/>
                    </a:lnTo>
                    <a:close/>
                  </a:path>
                </a:pathLst>
              </a:custGeom>
              <a:solidFill>
                <a:schemeClr val="accent6">
                  <a:lumMod val="60000"/>
                  <a:lumOff val="40000"/>
                </a:schemeClr>
              </a:solidFill>
              <a:ln w="38100" cap="flat">
                <a:solidFill>
                  <a:schemeClr val="bg1"/>
                </a:solidFill>
                <a:prstDash val="solid"/>
                <a:miter/>
              </a:ln>
            </p:spPr>
            <p:txBody>
              <a:bodyPr rtlCol="0" anchor="ctr"/>
              <a:lstStyle/>
              <a:p>
                <a:endParaRPr lang="en-ID" dirty="0"/>
              </a:p>
            </p:txBody>
          </p:sp>
          <p:sp>
            <p:nvSpPr>
              <p:cNvPr id="18" name="Freeform: Shape 17">
                <a:extLst>
                  <a:ext uri="{FF2B5EF4-FFF2-40B4-BE49-F238E27FC236}">
                    <a16:creationId xmlns:a16="http://schemas.microsoft.com/office/drawing/2014/main" id="{450FBA95-8243-9F78-BEC4-1D526896E9CB}"/>
                  </a:ext>
                </a:extLst>
              </p:cNvPr>
              <p:cNvSpPr/>
              <p:nvPr/>
            </p:nvSpPr>
            <p:spPr>
              <a:xfrm rot="10800000">
                <a:off x="6095999" y="4629843"/>
                <a:ext cx="4686087" cy="6887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 name="csX0" fmla="*/ 562574 w 562574"/>
                  <a:gd name="csY0" fmla="*/ 442531 h 442531"/>
                  <a:gd name="csX1" fmla="*/ 16697 w 562574"/>
                  <a:gd name="csY1" fmla="*/ 442531 h 442531"/>
                  <a:gd name="csX2" fmla="*/ 0 w 562574"/>
                  <a:gd name="csY2" fmla="*/ 215145 h 442531"/>
                  <a:gd name="csX3" fmla="*/ 16697 w 562574"/>
                  <a:gd name="csY3" fmla="*/ 0 h 442531"/>
                  <a:gd name="csX4" fmla="*/ 562574 w 562574"/>
                  <a:gd name="csY4" fmla="*/ 0 h 442531"/>
                  <a:gd name="csX5" fmla="*/ 562574 w 562574"/>
                  <a:gd name="csY5" fmla="*/ 442531 h 442531"/>
                  <a:gd name="csX0" fmla="*/ 583303 w 583303"/>
                  <a:gd name="csY0" fmla="*/ 442531 h 442531"/>
                  <a:gd name="csX1" fmla="*/ 37426 w 583303"/>
                  <a:gd name="csY1" fmla="*/ 442531 h 442531"/>
                  <a:gd name="csX2" fmla="*/ 0 w 583303"/>
                  <a:gd name="csY2" fmla="*/ 218205 h 442531"/>
                  <a:gd name="csX3" fmla="*/ 37426 w 583303"/>
                  <a:gd name="csY3" fmla="*/ 0 h 442531"/>
                  <a:gd name="csX4" fmla="*/ 583303 w 583303"/>
                  <a:gd name="csY4" fmla="*/ 0 h 442531"/>
                  <a:gd name="csX5" fmla="*/ 583303 w 583303"/>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583303" h="442531">
                    <a:moveTo>
                      <a:pt x="583303" y="442531"/>
                    </a:moveTo>
                    <a:lnTo>
                      <a:pt x="37426" y="442531"/>
                    </a:lnTo>
                    <a:lnTo>
                      <a:pt x="0" y="218205"/>
                    </a:lnTo>
                    <a:lnTo>
                      <a:pt x="37426" y="0"/>
                    </a:lnTo>
                    <a:lnTo>
                      <a:pt x="583303" y="0"/>
                    </a:lnTo>
                    <a:lnTo>
                      <a:pt x="583303" y="442531"/>
                    </a:lnTo>
                    <a:close/>
                  </a:path>
                </a:pathLst>
              </a:custGeom>
              <a:solidFill>
                <a:schemeClr val="accent6"/>
              </a:solidFill>
              <a:ln w="38100" cap="flat">
                <a:solidFill>
                  <a:schemeClr val="bg1"/>
                </a:solidFill>
                <a:prstDash val="solid"/>
                <a:miter/>
              </a:ln>
            </p:spPr>
            <p:txBody>
              <a:bodyPr rtlCol="0" anchor="ctr"/>
              <a:lstStyle/>
              <a:p>
                <a:endParaRPr lang="en-ID" dirty="0"/>
              </a:p>
            </p:txBody>
          </p:sp>
          <p:sp>
            <p:nvSpPr>
              <p:cNvPr id="19" name="TextBox 18">
                <a:extLst>
                  <a:ext uri="{FF2B5EF4-FFF2-40B4-BE49-F238E27FC236}">
                    <a16:creationId xmlns:a16="http://schemas.microsoft.com/office/drawing/2014/main" id="{49F51F17-EABF-D37A-48FE-C95733AC5BA5}"/>
                  </a:ext>
                </a:extLst>
              </p:cNvPr>
              <p:cNvSpPr txBox="1"/>
              <p:nvPr/>
            </p:nvSpPr>
            <p:spPr>
              <a:xfrm>
                <a:off x="7590427" y="4743366"/>
                <a:ext cx="1697231" cy="461665"/>
              </a:xfrm>
              <a:prstGeom prst="rect">
                <a:avLst/>
              </a:prstGeom>
              <a:noFill/>
            </p:spPr>
            <p:txBody>
              <a:bodyPr wrap="square" rtlCol="0" anchor="ctr">
                <a:spAutoFit/>
              </a:bodyPr>
              <a:lstStyle/>
              <a:p>
                <a:pPr algn="ctr"/>
                <a:r>
                  <a:rPr lang="en-US" sz="1200" dirty="0">
                    <a:solidFill>
                      <a:schemeClr val="bg1"/>
                    </a:solidFill>
                  </a:rPr>
                  <a:t>Update As Needed (e.g. </a:t>
                </a:r>
                <a:r>
                  <a:rPr lang="en-US" sz="1200" dirty="0" err="1">
                    <a:solidFill>
                      <a:schemeClr val="bg1"/>
                    </a:solidFill>
                  </a:rPr>
                  <a:t>rebaseline</a:t>
                </a:r>
                <a:r>
                  <a:rPr lang="en-US" sz="1200" dirty="0">
                    <a:solidFill>
                      <a:schemeClr val="bg1"/>
                    </a:solidFill>
                  </a:rPr>
                  <a:t>)</a:t>
                </a:r>
              </a:p>
            </p:txBody>
          </p:sp>
          <p:sp>
            <p:nvSpPr>
              <p:cNvPr id="20" name="TextBox 19">
                <a:extLst>
                  <a:ext uri="{FF2B5EF4-FFF2-40B4-BE49-F238E27FC236}">
                    <a16:creationId xmlns:a16="http://schemas.microsoft.com/office/drawing/2014/main" id="{484AFCAE-F8CE-0281-183C-C44F4C27D209}"/>
                  </a:ext>
                </a:extLst>
              </p:cNvPr>
              <p:cNvSpPr txBox="1"/>
              <p:nvPr/>
            </p:nvSpPr>
            <p:spPr>
              <a:xfrm>
                <a:off x="7590427" y="5428690"/>
                <a:ext cx="1697231" cy="461665"/>
              </a:xfrm>
              <a:prstGeom prst="rect">
                <a:avLst/>
              </a:prstGeom>
              <a:noFill/>
            </p:spPr>
            <p:txBody>
              <a:bodyPr wrap="square" rtlCol="0" anchor="ctr">
                <a:spAutoFit/>
              </a:bodyPr>
              <a:lstStyle/>
              <a:p>
                <a:pPr algn="ctr"/>
                <a:r>
                  <a:rPr lang="en-US" sz="1200" dirty="0">
                    <a:solidFill>
                      <a:schemeClr val="bg1"/>
                    </a:solidFill>
                  </a:rPr>
                  <a:t>Update As Needed (e.g. </a:t>
                </a:r>
                <a:r>
                  <a:rPr lang="en-US" sz="1200" dirty="0" err="1">
                    <a:solidFill>
                      <a:schemeClr val="bg1"/>
                    </a:solidFill>
                  </a:rPr>
                  <a:t>rebaseline</a:t>
                </a:r>
                <a:r>
                  <a:rPr lang="en-US" sz="1200" dirty="0">
                    <a:solidFill>
                      <a:schemeClr val="bg1"/>
                    </a:solidFill>
                  </a:rPr>
                  <a:t>)</a:t>
                </a:r>
              </a:p>
            </p:txBody>
          </p:sp>
          <p:sp>
            <p:nvSpPr>
              <p:cNvPr id="21" name="Freeform: Shape 20">
                <a:extLst>
                  <a:ext uri="{FF2B5EF4-FFF2-40B4-BE49-F238E27FC236}">
                    <a16:creationId xmlns:a16="http://schemas.microsoft.com/office/drawing/2014/main" id="{23734E6A-4314-F77F-5C57-90EE059804D4}"/>
                  </a:ext>
                </a:extLst>
              </p:cNvPr>
              <p:cNvSpPr/>
              <p:nvPr/>
            </p:nvSpPr>
            <p:spPr>
              <a:xfrm rot="10800000">
                <a:off x="4814534" y="4629843"/>
                <a:ext cx="1368388" cy="6887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 name="csX0" fmla="*/ 562574 w 562574"/>
                  <a:gd name="csY0" fmla="*/ 442531 h 442531"/>
                  <a:gd name="csX1" fmla="*/ 16697 w 562574"/>
                  <a:gd name="csY1" fmla="*/ 442531 h 442531"/>
                  <a:gd name="csX2" fmla="*/ 0 w 562574"/>
                  <a:gd name="csY2" fmla="*/ 215145 h 442531"/>
                  <a:gd name="csX3" fmla="*/ 16697 w 562574"/>
                  <a:gd name="csY3" fmla="*/ 0 h 442531"/>
                  <a:gd name="csX4" fmla="*/ 562574 w 562574"/>
                  <a:gd name="csY4" fmla="*/ 0 h 442531"/>
                  <a:gd name="csX5" fmla="*/ 562574 w 562574"/>
                  <a:gd name="csY5" fmla="*/ 442531 h 442531"/>
                  <a:gd name="csX0" fmla="*/ 583303 w 583303"/>
                  <a:gd name="csY0" fmla="*/ 442531 h 442531"/>
                  <a:gd name="csX1" fmla="*/ 37426 w 583303"/>
                  <a:gd name="csY1" fmla="*/ 442531 h 442531"/>
                  <a:gd name="csX2" fmla="*/ 0 w 583303"/>
                  <a:gd name="csY2" fmla="*/ 218205 h 442531"/>
                  <a:gd name="csX3" fmla="*/ 37426 w 583303"/>
                  <a:gd name="csY3" fmla="*/ 0 h 442531"/>
                  <a:gd name="csX4" fmla="*/ 583303 w 583303"/>
                  <a:gd name="csY4" fmla="*/ 0 h 442531"/>
                  <a:gd name="csX5" fmla="*/ 583303 w 583303"/>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583303" h="442531">
                    <a:moveTo>
                      <a:pt x="583303" y="442531"/>
                    </a:moveTo>
                    <a:lnTo>
                      <a:pt x="37426" y="442531"/>
                    </a:lnTo>
                    <a:lnTo>
                      <a:pt x="0" y="218205"/>
                    </a:lnTo>
                    <a:lnTo>
                      <a:pt x="37426" y="0"/>
                    </a:lnTo>
                    <a:lnTo>
                      <a:pt x="583303" y="0"/>
                    </a:lnTo>
                    <a:lnTo>
                      <a:pt x="583303" y="442531"/>
                    </a:lnTo>
                    <a:close/>
                  </a:path>
                </a:pathLst>
              </a:custGeom>
              <a:solidFill>
                <a:schemeClr val="accent6">
                  <a:lumMod val="60000"/>
                  <a:lumOff val="40000"/>
                </a:schemeClr>
              </a:solidFill>
              <a:ln w="38100" cap="flat">
                <a:solidFill>
                  <a:schemeClr val="bg1"/>
                </a:solidFill>
                <a:prstDash val="solid"/>
                <a:miter/>
              </a:ln>
            </p:spPr>
            <p:txBody>
              <a:bodyPr rtlCol="0" anchor="ctr"/>
              <a:lstStyle/>
              <a:p>
                <a:endParaRPr lang="en-ID" dirty="0"/>
              </a:p>
            </p:txBody>
          </p:sp>
          <p:sp>
            <p:nvSpPr>
              <p:cNvPr id="22" name="TextBox 21">
                <a:extLst>
                  <a:ext uri="{FF2B5EF4-FFF2-40B4-BE49-F238E27FC236}">
                    <a16:creationId xmlns:a16="http://schemas.microsoft.com/office/drawing/2014/main" id="{8360C175-9569-58B2-ED70-DA05B99E2E0C}"/>
                  </a:ext>
                </a:extLst>
              </p:cNvPr>
              <p:cNvSpPr txBox="1"/>
              <p:nvPr/>
            </p:nvSpPr>
            <p:spPr>
              <a:xfrm>
                <a:off x="4931402" y="4743366"/>
                <a:ext cx="1191801" cy="461665"/>
              </a:xfrm>
              <a:prstGeom prst="rect">
                <a:avLst/>
              </a:prstGeom>
              <a:noFill/>
            </p:spPr>
            <p:txBody>
              <a:bodyPr wrap="none" rtlCol="0" anchor="ctr">
                <a:spAutoFit/>
              </a:bodyPr>
              <a:lstStyle/>
              <a:p>
                <a:pPr algn="ctr"/>
                <a:r>
                  <a:rPr lang="en-US" sz="1200" dirty="0">
                    <a:solidFill>
                      <a:schemeClr val="bg1"/>
                    </a:solidFill>
                  </a:rPr>
                  <a:t>Risk-informed</a:t>
                </a:r>
              </a:p>
              <a:p>
                <a:pPr algn="ctr"/>
                <a:r>
                  <a:rPr lang="en-US" sz="1200" dirty="0">
                    <a:solidFill>
                      <a:schemeClr val="bg1"/>
                    </a:solidFill>
                  </a:rPr>
                  <a:t>(Element-level)</a:t>
                </a:r>
              </a:p>
            </p:txBody>
          </p:sp>
          <p:sp>
            <p:nvSpPr>
              <p:cNvPr id="23" name="TextBox 22">
                <a:extLst>
                  <a:ext uri="{FF2B5EF4-FFF2-40B4-BE49-F238E27FC236}">
                    <a16:creationId xmlns:a16="http://schemas.microsoft.com/office/drawing/2014/main" id="{45968743-1A37-0B2D-27C0-73291E996385}"/>
                  </a:ext>
                </a:extLst>
              </p:cNvPr>
              <p:cNvSpPr txBox="1"/>
              <p:nvPr/>
            </p:nvSpPr>
            <p:spPr>
              <a:xfrm>
                <a:off x="4748180" y="5428690"/>
                <a:ext cx="1469345" cy="461665"/>
              </a:xfrm>
              <a:prstGeom prst="rect">
                <a:avLst/>
              </a:prstGeom>
              <a:noFill/>
            </p:spPr>
            <p:txBody>
              <a:bodyPr wrap="square" rtlCol="0" anchor="ctr">
                <a:spAutoFit/>
              </a:bodyPr>
              <a:lstStyle/>
              <a:p>
                <a:pPr algn="ctr"/>
                <a:r>
                  <a:rPr lang="en-US" sz="1200" dirty="0">
                    <a:solidFill>
                      <a:schemeClr val="bg1"/>
                    </a:solidFill>
                  </a:rPr>
                  <a:t>JCL (parametric or probabilistic)</a:t>
                </a:r>
              </a:p>
            </p:txBody>
          </p:sp>
          <p:sp>
            <p:nvSpPr>
              <p:cNvPr id="24" name="Freeform: Shape 23">
                <a:extLst>
                  <a:ext uri="{FF2B5EF4-FFF2-40B4-BE49-F238E27FC236}">
                    <a16:creationId xmlns:a16="http://schemas.microsoft.com/office/drawing/2014/main" id="{4C707ECC-EC2D-316C-0A04-5FC15F35B780}"/>
                  </a:ext>
                </a:extLst>
              </p:cNvPr>
              <p:cNvSpPr/>
              <p:nvPr/>
            </p:nvSpPr>
            <p:spPr>
              <a:xfrm rot="10800000">
                <a:off x="3597619" y="4629843"/>
                <a:ext cx="1318894" cy="6887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 name="csX0" fmla="*/ 562574 w 562574"/>
                  <a:gd name="csY0" fmla="*/ 442531 h 442531"/>
                  <a:gd name="csX1" fmla="*/ 16697 w 562574"/>
                  <a:gd name="csY1" fmla="*/ 442531 h 442531"/>
                  <a:gd name="csX2" fmla="*/ 0 w 562574"/>
                  <a:gd name="csY2" fmla="*/ 215145 h 442531"/>
                  <a:gd name="csX3" fmla="*/ 16697 w 562574"/>
                  <a:gd name="csY3" fmla="*/ 0 h 442531"/>
                  <a:gd name="csX4" fmla="*/ 562574 w 562574"/>
                  <a:gd name="csY4" fmla="*/ 0 h 442531"/>
                  <a:gd name="csX5" fmla="*/ 562574 w 562574"/>
                  <a:gd name="csY5" fmla="*/ 442531 h 442531"/>
                  <a:gd name="csX0" fmla="*/ 583303 w 583303"/>
                  <a:gd name="csY0" fmla="*/ 442531 h 442531"/>
                  <a:gd name="csX1" fmla="*/ 37426 w 583303"/>
                  <a:gd name="csY1" fmla="*/ 442531 h 442531"/>
                  <a:gd name="csX2" fmla="*/ 0 w 583303"/>
                  <a:gd name="csY2" fmla="*/ 218205 h 442531"/>
                  <a:gd name="csX3" fmla="*/ 37426 w 583303"/>
                  <a:gd name="csY3" fmla="*/ 0 h 442531"/>
                  <a:gd name="csX4" fmla="*/ 583303 w 583303"/>
                  <a:gd name="csY4" fmla="*/ 0 h 442531"/>
                  <a:gd name="csX5" fmla="*/ 583303 w 583303"/>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583303" h="442531">
                    <a:moveTo>
                      <a:pt x="583303" y="442531"/>
                    </a:moveTo>
                    <a:lnTo>
                      <a:pt x="37426" y="442531"/>
                    </a:lnTo>
                    <a:lnTo>
                      <a:pt x="0" y="218205"/>
                    </a:lnTo>
                    <a:lnTo>
                      <a:pt x="37426" y="0"/>
                    </a:lnTo>
                    <a:lnTo>
                      <a:pt x="583303" y="0"/>
                    </a:lnTo>
                    <a:lnTo>
                      <a:pt x="583303" y="442531"/>
                    </a:lnTo>
                    <a:close/>
                  </a:path>
                </a:pathLst>
              </a:custGeom>
              <a:solidFill>
                <a:schemeClr val="accent6">
                  <a:lumMod val="40000"/>
                  <a:lumOff val="60000"/>
                </a:schemeClr>
              </a:solidFill>
              <a:ln w="38100" cap="flat">
                <a:solidFill>
                  <a:schemeClr val="bg1"/>
                </a:solidFill>
                <a:prstDash val="solid"/>
                <a:miter/>
              </a:ln>
            </p:spPr>
            <p:txBody>
              <a:bodyPr rtlCol="0" anchor="ctr"/>
              <a:lstStyle/>
              <a:p>
                <a:endParaRPr lang="en-ID" dirty="0"/>
              </a:p>
            </p:txBody>
          </p:sp>
          <p:sp>
            <p:nvSpPr>
              <p:cNvPr id="25" name="TextBox 24">
                <a:extLst>
                  <a:ext uri="{FF2B5EF4-FFF2-40B4-BE49-F238E27FC236}">
                    <a16:creationId xmlns:a16="http://schemas.microsoft.com/office/drawing/2014/main" id="{6DAC4E6B-3789-65B6-1084-E2247DAC6CC5}"/>
                  </a:ext>
                </a:extLst>
              </p:cNvPr>
              <p:cNvSpPr txBox="1"/>
              <p:nvPr/>
            </p:nvSpPr>
            <p:spPr>
              <a:xfrm>
                <a:off x="3727378" y="4743366"/>
                <a:ext cx="1120500" cy="461665"/>
              </a:xfrm>
              <a:prstGeom prst="rect">
                <a:avLst/>
              </a:prstGeom>
              <a:noFill/>
            </p:spPr>
            <p:txBody>
              <a:bodyPr wrap="none" rtlCol="0" anchor="ctr">
                <a:spAutoFit/>
              </a:bodyPr>
              <a:lstStyle/>
              <a:p>
                <a:pPr algn="ctr"/>
                <a:r>
                  <a:rPr lang="en-US" sz="1200" dirty="0">
                    <a:solidFill>
                      <a:schemeClr val="bg1"/>
                    </a:solidFill>
                  </a:rPr>
                  <a:t>Risk-informed</a:t>
                </a:r>
              </a:p>
              <a:p>
                <a:pPr algn="ctr"/>
                <a:r>
                  <a:rPr lang="en-US" sz="1200" dirty="0">
                    <a:solidFill>
                      <a:schemeClr val="bg1"/>
                    </a:solidFill>
                  </a:rPr>
                  <a:t>(Project-level)</a:t>
                </a:r>
              </a:p>
            </p:txBody>
          </p:sp>
          <p:sp>
            <p:nvSpPr>
              <p:cNvPr id="26" name="Freeform: Shape 25">
                <a:extLst>
                  <a:ext uri="{FF2B5EF4-FFF2-40B4-BE49-F238E27FC236}">
                    <a16:creationId xmlns:a16="http://schemas.microsoft.com/office/drawing/2014/main" id="{749566E1-FE41-9BE5-C669-BC03EFCAE3B1}"/>
                  </a:ext>
                </a:extLst>
              </p:cNvPr>
              <p:cNvSpPr/>
              <p:nvPr/>
            </p:nvSpPr>
            <p:spPr>
              <a:xfrm rot="10800000">
                <a:off x="2103189" y="4629841"/>
                <a:ext cx="1606661" cy="6887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 name="csX0" fmla="*/ 562574 w 562574"/>
                  <a:gd name="csY0" fmla="*/ 442531 h 442531"/>
                  <a:gd name="csX1" fmla="*/ 16697 w 562574"/>
                  <a:gd name="csY1" fmla="*/ 442531 h 442531"/>
                  <a:gd name="csX2" fmla="*/ 0 w 562574"/>
                  <a:gd name="csY2" fmla="*/ 215145 h 442531"/>
                  <a:gd name="csX3" fmla="*/ 16697 w 562574"/>
                  <a:gd name="csY3" fmla="*/ 0 h 442531"/>
                  <a:gd name="csX4" fmla="*/ 562574 w 562574"/>
                  <a:gd name="csY4" fmla="*/ 0 h 442531"/>
                  <a:gd name="csX5" fmla="*/ 562574 w 562574"/>
                  <a:gd name="csY5" fmla="*/ 442531 h 442531"/>
                  <a:gd name="csX0" fmla="*/ 583303 w 583303"/>
                  <a:gd name="csY0" fmla="*/ 442531 h 442531"/>
                  <a:gd name="csX1" fmla="*/ 37426 w 583303"/>
                  <a:gd name="csY1" fmla="*/ 442531 h 442531"/>
                  <a:gd name="csX2" fmla="*/ 0 w 583303"/>
                  <a:gd name="csY2" fmla="*/ 218205 h 442531"/>
                  <a:gd name="csX3" fmla="*/ 37426 w 583303"/>
                  <a:gd name="csY3" fmla="*/ 0 h 442531"/>
                  <a:gd name="csX4" fmla="*/ 583303 w 583303"/>
                  <a:gd name="csY4" fmla="*/ 0 h 442531"/>
                  <a:gd name="csX5" fmla="*/ 583303 w 583303"/>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583303" h="442531">
                    <a:moveTo>
                      <a:pt x="583303" y="442531"/>
                    </a:moveTo>
                    <a:lnTo>
                      <a:pt x="37426" y="442531"/>
                    </a:lnTo>
                    <a:lnTo>
                      <a:pt x="0" y="218205"/>
                    </a:lnTo>
                    <a:lnTo>
                      <a:pt x="37426" y="0"/>
                    </a:lnTo>
                    <a:lnTo>
                      <a:pt x="583303" y="0"/>
                    </a:lnTo>
                    <a:lnTo>
                      <a:pt x="583303" y="442531"/>
                    </a:lnTo>
                    <a:close/>
                  </a:path>
                </a:pathLst>
              </a:custGeom>
              <a:solidFill>
                <a:schemeClr val="accent6">
                  <a:lumMod val="20000"/>
                  <a:lumOff val="80000"/>
                </a:schemeClr>
              </a:solidFill>
              <a:ln w="38100" cap="flat">
                <a:solidFill>
                  <a:schemeClr val="bg1"/>
                </a:solidFill>
                <a:prstDash val="solid"/>
                <a:miter/>
              </a:ln>
            </p:spPr>
            <p:txBody>
              <a:bodyPr rtlCol="0" anchor="ctr"/>
              <a:lstStyle/>
              <a:p>
                <a:endParaRPr lang="en-ID" dirty="0"/>
              </a:p>
            </p:txBody>
          </p:sp>
        </p:grpSp>
        <p:sp>
          <p:nvSpPr>
            <p:cNvPr id="15" name="TextBox 14">
              <a:extLst>
                <a:ext uri="{FF2B5EF4-FFF2-40B4-BE49-F238E27FC236}">
                  <a16:creationId xmlns:a16="http://schemas.microsoft.com/office/drawing/2014/main" id="{50EABE2F-05BB-CBD4-B3B3-6064E25AFC1E}"/>
                </a:ext>
              </a:extLst>
            </p:cNvPr>
            <p:cNvSpPr txBox="1"/>
            <p:nvPr/>
          </p:nvSpPr>
          <p:spPr>
            <a:xfrm>
              <a:off x="180684" y="4899664"/>
              <a:ext cx="1429045" cy="830997"/>
            </a:xfrm>
            <a:prstGeom prst="rect">
              <a:avLst/>
            </a:prstGeom>
            <a:noFill/>
          </p:spPr>
          <p:txBody>
            <a:bodyPr wrap="none" rtlCol="0" anchor="ctr">
              <a:spAutoFit/>
            </a:bodyPr>
            <a:lstStyle/>
            <a:p>
              <a:pPr algn="r"/>
              <a:r>
                <a:rPr lang="en-US" sz="1200" dirty="0"/>
                <a:t>Schedule</a:t>
              </a:r>
            </a:p>
            <a:p>
              <a:pPr algn="r"/>
              <a:r>
                <a:rPr lang="en-US" sz="1200" dirty="0"/>
                <a:t>Risk</a:t>
              </a:r>
            </a:p>
            <a:p>
              <a:pPr algn="r"/>
              <a:r>
                <a:rPr lang="en-US" sz="1200" dirty="0"/>
                <a:t>Analysis</a:t>
              </a:r>
            </a:p>
            <a:p>
              <a:pPr algn="r"/>
              <a:r>
                <a:rPr lang="en-US" sz="1200" dirty="0"/>
                <a:t>(SRA / ICSRA / JCL)</a:t>
              </a:r>
            </a:p>
          </p:txBody>
        </p:sp>
      </p:grpSp>
      <p:grpSp>
        <p:nvGrpSpPr>
          <p:cNvPr id="27" name="Group 26">
            <a:extLst>
              <a:ext uri="{FF2B5EF4-FFF2-40B4-BE49-F238E27FC236}">
                <a16:creationId xmlns:a16="http://schemas.microsoft.com/office/drawing/2014/main" id="{02DD3472-BA23-EDEC-3C38-1AF58C9F2058}"/>
              </a:ext>
            </a:extLst>
          </p:cNvPr>
          <p:cNvGrpSpPr/>
          <p:nvPr/>
        </p:nvGrpSpPr>
        <p:grpSpPr>
          <a:xfrm>
            <a:off x="317931" y="3631364"/>
            <a:ext cx="11149956" cy="1387903"/>
            <a:chOff x="317931" y="3224584"/>
            <a:chExt cx="11149956" cy="1387903"/>
          </a:xfrm>
        </p:grpSpPr>
        <p:sp>
          <p:nvSpPr>
            <p:cNvPr id="28" name="TextBox 27">
              <a:extLst>
                <a:ext uri="{FF2B5EF4-FFF2-40B4-BE49-F238E27FC236}">
                  <a16:creationId xmlns:a16="http://schemas.microsoft.com/office/drawing/2014/main" id="{E5000EE2-3B6E-10D8-D6A7-189177BD422C}"/>
                </a:ext>
              </a:extLst>
            </p:cNvPr>
            <p:cNvSpPr txBox="1"/>
            <p:nvPr/>
          </p:nvSpPr>
          <p:spPr>
            <a:xfrm>
              <a:off x="317931" y="3433844"/>
              <a:ext cx="1351459" cy="276999"/>
            </a:xfrm>
            <a:prstGeom prst="rect">
              <a:avLst/>
            </a:prstGeom>
            <a:noFill/>
          </p:spPr>
          <p:txBody>
            <a:bodyPr wrap="none" rtlCol="0" anchor="ctr">
              <a:spAutoFit/>
            </a:bodyPr>
            <a:lstStyle/>
            <a:p>
              <a:pPr algn="r"/>
              <a:r>
                <a:rPr lang="en-US" sz="1200" dirty="0"/>
                <a:t>Life Cycle Phases</a:t>
              </a:r>
            </a:p>
          </p:txBody>
        </p:sp>
        <p:sp>
          <p:nvSpPr>
            <p:cNvPr id="29" name="Freeform: Shape 28">
              <a:extLst>
                <a:ext uri="{FF2B5EF4-FFF2-40B4-BE49-F238E27FC236}">
                  <a16:creationId xmlns:a16="http://schemas.microsoft.com/office/drawing/2014/main" id="{42186896-3EE5-FDED-5E5C-3FB6697D13EE}"/>
                </a:ext>
              </a:extLst>
            </p:cNvPr>
            <p:cNvSpPr/>
            <p:nvPr/>
          </p:nvSpPr>
          <p:spPr>
            <a:xfrm rot="10800000">
              <a:off x="9204478" y="3714105"/>
              <a:ext cx="2263409" cy="8975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627524" h="442531">
                  <a:moveTo>
                    <a:pt x="627524" y="442531"/>
                  </a:moveTo>
                  <a:lnTo>
                    <a:pt x="81647" y="442531"/>
                  </a:lnTo>
                  <a:lnTo>
                    <a:pt x="0" y="219735"/>
                  </a:lnTo>
                  <a:lnTo>
                    <a:pt x="81647" y="0"/>
                  </a:lnTo>
                  <a:lnTo>
                    <a:pt x="627524" y="0"/>
                  </a:lnTo>
                  <a:lnTo>
                    <a:pt x="627524" y="442531"/>
                  </a:lnTo>
                  <a:close/>
                </a:path>
              </a:pathLst>
            </a:custGeom>
            <a:solidFill>
              <a:schemeClr val="accent5"/>
            </a:solidFill>
            <a:ln w="9525" cap="flat">
              <a:noFill/>
              <a:prstDash val="solid"/>
              <a:miter/>
            </a:ln>
          </p:spPr>
          <p:txBody>
            <a:bodyPr rtlCol="0" anchor="ctr"/>
            <a:lstStyle/>
            <a:p>
              <a:endParaRPr lang="en-ID" dirty="0"/>
            </a:p>
          </p:txBody>
        </p:sp>
        <p:sp>
          <p:nvSpPr>
            <p:cNvPr id="30" name="Freeform: Shape 29">
              <a:extLst>
                <a:ext uri="{FF2B5EF4-FFF2-40B4-BE49-F238E27FC236}">
                  <a16:creationId xmlns:a16="http://schemas.microsoft.com/office/drawing/2014/main" id="{CA86B173-78B3-8A6F-4A2B-37B72A45596D}"/>
                </a:ext>
              </a:extLst>
            </p:cNvPr>
            <p:cNvSpPr/>
            <p:nvPr/>
          </p:nvSpPr>
          <p:spPr>
            <a:xfrm rot="10800000">
              <a:off x="7239194" y="3714978"/>
              <a:ext cx="2263409" cy="8975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627524" h="442531">
                  <a:moveTo>
                    <a:pt x="627524" y="442531"/>
                  </a:moveTo>
                  <a:lnTo>
                    <a:pt x="81647" y="442531"/>
                  </a:lnTo>
                  <a:lnTo>
                    <a:pt x="0" y="219735"/>
                  </a:lnTo>
                  <a:lnTo>
                    <a:pt x="81647" y="0"/>
                  </a:lnTo>
                  <a:lnTo>
                    <a:pt x="627524" y="0"/>
                  </a:lnTo>
                  <a:lnTo>
                    <a:pt x="627524" y="442531"/>
                  </a:lnTo>
                  <a:close/>
                </a:path>
              </a:pathLst>
            </a:custGeom>
            <a:solidFill>
              <a:schemeClr val="accent4"/>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D" dirty="0"/>
            </a:p>
          </p:txBody>
        </p:sp>
        <p:sp>
          <p:nvSpPr>
            <p:cNvPr id="31" name="Freeform: Shape 30">
              <a:extLst>
                <a:ext uri="{FF2B5EF4-FFF2-40B4-BE49-F238E27FC236}">
                  <a16:creationId xmlns:a16="http://schemas.microsoft.com/office/drawing/2014/main" id="{38CFEFD9-CDCA-FF95-362E-78F8A4B80F72}"/>
                </a:ext>
              </a:extLst>
            </p:cNvPr>
            <p:cNvSpPr/>
            <p:nvPr/>
          </p:nvSpPr>
          <p:spPr>
            <a:xfrm rot="10800000">
              <a:off x="5268162" y="3714978"/>
              <a:ext cx="2263409" cy="8975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627524" h="442531">
                  <a:moveTo>
                    <a:pt x="627524" y="442531"/>
                  </a:moveTo>
                  <a:lnTo>
                    <a:pt x="81647" y="442531"/>
                  </a:lnTo>
                  <a:lnTo>
                    <a:pt x="0" y="219735"/>
                  </a:lnTo>
                  <a:lnTo>
                    <a:pt x="81647" y="0"/>
                  </a:lnTo>
                  <a:lnTo>
                    <a:pt x="627524" y="0"/>
                  </a:lnTo>
                  <a:lnTo>
                    <a:pt x="627524" y="442531"/>
                  </a:lnTo>
                  <a:close/>
                </a:path>
              </a:pathLst>
            </a:custGeom>
            <a:solidFill>
              <a:schemeClr val="accent3"/>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D" dirty="0"/>
            </a:p>
          </p:txBody>
        </p:sp>
        <p:sp>
          <p:nvSpPr>
            <p:cNvPr id="32" name="Freeform: Shape 31">
              <a:extLst>
                <a:ext uri="{FF2B5EF4-FFF2-40B4-BE49-F238E27FC236}">
                  <a16:creationId xmlns:a16="http://schemas.microsoft.com/office/drawing/2014/main" id="{84B27322-5094-54FF-D2A8-DE4304FDB0F7}"/>
                </a:ext>
              </a:extLst>
            </p:cNvPr>
            <p:cNvSpPr/>
            <p:nvPr/>
          </p:nvSpPr>
          <p:spPr>
            <a:xfrm rot="10800000">
              <a:off x="3586864" y="3714978"/>
              <a:ext cx="2263409" cy="8975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627524" h="442531">
                  <a:moveTo>
                    <a:pt x="627524" y="442531"/>
                  </a:moveTo>
                  <a:lnTo>
                    <a:pt x="81647" y="442531"/>
                  </a:lnTo>
                  <a:lnTo>
                    <a:pt x="0" y="219735"/>
                  </a:lnTo>
                  <a:lnTo>
                    <a:pt x="81647" y="0"/>
                  </a:lnTo>
                  <a:lnTo>
                    <a:pt x="627524" y="0"/>
                  </a:lnTo>
                  <a:lnTo>
                    <a:pt x="627524" y="442531"/>
                  </a:lnTo>
                  <a:close/>
                </a:path>
              </a:pathLst>
            </a:custGeom>
            <a:solidFill>
              <a:schemeClr val="accent2"/>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D" dirty="0"/>
            </a:p>
          </p:txBody>
        </p:sp>
        <p:sp>
          <p:nvSpPr>
            <p:cNvPr id="33" name="Freeform: Shape 32">
              <a:extLst>
                <a:ext uri="{FF2B5EF4-FFF2-40B4-BE49-F238E27FC236}">
                  <a16:creationId xmlns:a16="http://schemas.microsoft.com/office/drawing/2014/main" id="{D069079F-1B08-F178-1A21-4C4EDD3BD8B0}"/>
                </a:ext>
              </a:extLst>
            </p:cNvPr>
            <p:cNvSpPr/>
            <p:nvPr/>
          </p:nvSpPr>
          <p:spPr>
            <a:xfrm rot="10800000">
              <a:off x="10394302" y="3224584"/>
              <a:ext cx="804037" cy="514584"/>
            </a:xfrm>
            <a:custGeom>
              <a:avLst/>
              <a:gdLst>
                <a:gd name="connsiteX0" fmla="*/ 7144 w 238125"/>
                <a:gd name="connsiteY0" fmla="*/ 7144 h 152400"/>
                <a:gd name="connsiteX1" fmla="*/ 232791 w 238125"/>
                <a:gd name="connsiteY1" fmla="*/ 152876 h 152400"/>
                <a:gd name="connsiteX2" fmla="*/ 232791 w 238125"/>
                <a:gd name="connsiteY2" fmla="*/ 7144 h 152400"/>
              </a:gdLst>
              <a:ahLst/>
              <a:cxnLst>
                <a:cxn ang="0">
                  <a:pos x="connsiteX0" y="connsiteY0"/>
                </a:cxn>
                <a:cxn ang="0">
                  <a:pos x="connsiteX1" y="connsiteY1"/>
                </a:cxn>
                <a:cxn ang="0">
                  <a:pos x="connsiteX2" y="connsiteY2"/>
                </a:cxn>
              </a:cxnLst>
              <a:rect l="l" t="t" r="r" b="b"/>
              <a:pathLst>
                <a:path w="238125" h="152400">
                  <a:moveTo>
                    <a:pt x="7144" y="7144"/>
                  </a:moveTo>
                  <a:lnTo>
                    <a:pt x="232791" y="152876"/>
                  </a:lnTo>
                  <a:lnTo>
                    <a:pt x="232791" y="7144"/>
                  </a:lnTo>
                  <a:close/>
                </a:path>
              </a:pathLst>
            </a:custGeom>
            <a:solidFill>
              <a:schemeClr val="accent5">
                <a:lumMod val="75000"/>
              </a:schemeClr>
            </a:solidFill>
            <a:ln w="9525" cap="flat">
              <a:noFill/>
              <a:prstDash val="solid"/>
              <a:miter/>
            </a:ln>
          </p:spPr>
          <p:txBody>
            <a:bodyPr rtlCol="0" anchor="ctr"/>
            <a:lstStyle/>
            <a:p>
              <a:endParaRPr lang="en-ID"/>
            </a:p>
          </p:txBody>
        </p:sp>
        <p:sp>
          <p:nvSpPr>
            <p:cNvPr id="34" name="Freeform: Shape 33">
              <a:extLst>
                <a:ext uri="{FF2B5EF4-FFF2-40B4-BE49-F238E27FC236}">
                  <a16:creationId xmlns:a16="http://schemas.microsoft.com/office/drawing/2014/main" id="{DFFF1872-58D6-F4E0-0CFE-01E58FF18657}"/>
                </a:ext>
              </a:extLst>
            </p:cNvPr>
            <p:cNvSpPr/>
            <p:nvPr/>
          </p:nvSpPr>
          <p:spPr>
            <a:xfrm rot="10800000">
              <a:off x="8428032" y="3224584"/>
              <a:ext cx="804037" cy="514584"/>
            </a:xfrm>
            <a:custGeom>
              <a:avLst/>
              <a:gdLst>
                <a:gd name="connsiteX0" fmla="*/ 7144 w 238125"/>
                <a:gd name="connsiteY0" fmla="*/ 7144 h 152400"/>
                <a:gd name="connsiteX1" fmla="*/ 232791 w 238125"/>
                <a:gd name="connsiteY1" fmla="*/ 152876 h 152400"/>
                <a:gd name="connsiteX2" fmla="*/ 232791 w 238125"/>
                <a:gd name="connsiteY2" fmla="*/ 7144 h 152400"/>
              </a:gdLst>
              <a:ahLst/>
              <a:cxnLst>
                <a:cxn ang="0">
                  <a:pos x="connsiteX0" y="connsiteY0"/>
                </a:cxn>
                <a:cxn ang="0">
                  <a:pos x="connsiteX1" y="connsiteY1"/>
                </a:cxn>
                <a:cxn ang="0">
                  <a:pos x="connsiteX2" y="connsiteY2"/>
                </a:cxn>
              </a:cxnLst>
              <a:rect l="l" t="t" r="r" b="b"/>
              <a:pathLst>
                <a:path w="238125" h="152400">
                  <a:moveTo>
                    <a:pt x="7144" y="7144"/>
                  </a:moveTo>
                  <a:lnTo>
                    <a:pt x="232791" y="152876"/>
                  </a:lnTo>
                  <a:lnTo>
                    <a:pt x="232791" y="7144"/>
                  </a:lnTo>
                  <a:close/>
                </a:path>
              </a:pathLst>
            </a:custGeom>
            <a:solidFill>
              <a:schemeClr val="accent4">
                <a:lumMod val="7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D"/>
            </a:p>
          </p:txBody>
        </p:sp>
        <p:sp>
          <p:nvSpPr>
            <p:cNvPr id="35" name="Freeform: Shape 34">
              <a:extLst>
                <a:ext uri="{FF2B5EF4-FFF2-40B4-BE49-F238E27FC236}">
                  <a16:creationId xmlns:a16="http://schemas.microsoft.com/office/drawing/2014/main" id="{8490C510-27F6-AAEA-1111-09212B764351}"/>
                </a:ext>
              </a:extLst>
            </p:cNvPr>
            <p:cNvSpPr/>
            <p:nvPr/>
          </p:nvSpPr>
          <p:spPr>
            <a:xfrm rot="10800000">
              <a:off x="6454361" y="3224584"/>
              <a:ext cx="804037" cy="514584"/>
            </a:xfrm>
            <a:custGeom>
              <a:avLst/>
              <a:gdLst>
                <a:gd name="connsiteX0" fmla="*/ 7144 w 238125"/>
                <a:gd name="connsiteY0" fmla="*/ 7144 h 152400"/>
                <a:gd name="connsiteX1" fmla="*/ 232791 w 238125"/>
                <a:gd name="connsiteY1" fmla="*/ 152876 h 152400"/>
                <a:gd name="connsiteX2" fmla="*/ 232791 w 238125"/>
                <a:gd name="connsiteY2" fmla="*/ 7144 h 152400"/>
              </a:gdLst>
              <a:ahLst/>
              <a:cxnLst>
                <a:cxn ang="0">
                  <a:pos x="connsiteX0" y="connsiteY0"/>
                </a:cxn>
                <a:cxn ang="0">
                  <a:pos x="connsiteX1" y="connsiteY1"/>
                </a:cxn>
                <a:cxn ang="0">
                  <a:pos x="connsiteX2" y="connsiteY2"/>
                </a:cxn>
              </a:cxnLst>
              <a:rect l="l" t="t" r="r" b="b"/>
              <a:pathLst>
                <a:path w="238125" h="152400">
                  <a:moveTo>
                    <a:pt x="7144" y="7144"/>
                  </a:moveTo>
                  <a:lnTo>
                    <a:pt x="232791" y="152876"/>
                  </a:lnTo>
                  <a:lnTo>
                    <a:pt x="232791" y="7144"/>
                  </a:lnTo>
                  <a:close/>
                </a:path>
              </a:pathLst>
            </a:custGeom>
            <a:solidFill>
              <a:schemeClr val="accent3">
                <a:lumMod val="7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D"/>
            </a:p>
          </p:txBody>
        </p:sp>
        <p:sp>
          <p:nvSpPr>
            <p:cNvPr id="36" name="Freeform: Shape 35">
              <a:extLst>
                <a:ext uri="{FF2B5EF4-FFF2-40B4-BE49-F238E27FC236}">
                  <a16:creationId xmlns:a16="http://schemas.microsoft.com/office/drawing/2014/main" id="{5D36BDF3-68E7-797A-FCFE-B8E8F7171A70}"/>
                </a:ext>
              </a:extLst>
            </p:cNvPr>
            <p:cNvSpPr/>
            <p:nvPr/>
          </p:nvSpPr>
          <p:spPr>
            <a:xfrm rot="10800000">
              <a:off x="4773543" y="3224584"/>
              <a:ext cx="804037" cy="514584"/>
            </a:xfrm>
            <a:custGeom>
              <a:avLst/>
              <a:gdLst>
                <a:gd name="connsiteX0" fmla="*/ 7144 w 238125"/>
                <a:gd name="connsiteY0" fmla="*/ 7144 h 152400"/>
                <a:gd name="connsiteX1" fmla="*/ 232791 w 238125"/>
                <a:gd name="connsiteY1" fmla="*/ 152876 h 152400"/>
                <a:gd name="connsiteX2" fmla="*/ 232791 w 238125"/>
                <a:gd name="connsiteY2" fmla="*/ 7144 h 152400"/>
              </a:gdLst>
              <a:ahLst/>
              <a:cxnLst>
                <a:cxn ang="0">
                  <a:pos x="connsiteX0" y="connsiteY0"/>
                </a:cxn>
                <a:cxn ang="0">
                  <a:pos x="connsiteX1" y="connsiteY1"/>
                </a:cxn>
                <a:cxn ang="0">
                  <a:pos x="connsiteX2" y="connsiteY2"/>
                </a:cxn>
              </a:cxnLst>
              <a:rect l="l" t="t" r="r" b="b"/>
              <a:pathLst>
                <a:path w="238125" h="152400">
                  <a:moveTo>
                    <a:pt x="7144" y="7144"/>
                  </a:moveTo>
                  <a:lnTo>
                    <a:pt x="232791" y="152876"/>
                  </a:lnTo>
                  <a:lnTo>
                    <a:pt x="232791" y="7144"/>
                  </a:lnTo>
                  <a:close/>
                </a:path>
              </a:pathLst>
            </a:custGeom>
            <a:solidFill>
              <a:schemeClr val="accent2">
                <a:lumMod val="7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ID"/>
            </a:p>
          </p:txBody>
        </p:sp>
        <p:sp>
          <p:nvSpPr>
            <p:cNvPr id="37" name="Freeform: Shape 36">
              <a:extLst>
                <a:ext uri="{FF2B5EF4-FFF2-40B4-BE49-F238E27FC236}">
                  <a16:creationId xmlns:a16="http://schemas.microsoft.com/office/drawing/2014/main" id="{3166A446-6855-636B-A80A-AFBC70663E37}"/>
                </a:ext>
              </a:extLst>
            </p:cNvPr>
            <p:cNvSpPr/>
            <p:nvPr/>
          </p:nvSpPr>
          <p:spPr>
            <a:xfrm rot="10800000">
              <a:off x="3034373" y="3224584"/>
              <a:ext cx="804037" cy="514584"/>
            </a:xfrm>
            <a:custGeom>
              <a:avLst/>
              <a:gdLst>
                <a:gd name="connsiteX0" fmla="*/ 7144 w 238125"/>
                <a:gd name="connsiteY0" fmla="*/ 7144 h 152400"/>
                <a:gd name="connsiteX1" fmla="*/ 232791 w 238125"/>
                <a:gd name="connsiteY1" fmla="*/ 152876 h 152400"/>
                <a:gd name="connsiteX2" fmla="*/ 232791 w 238125"/>
                <a:gd name="connsiteY2" fmla="*/ 7144 h 152400"/>
              </a:gdLst>
              <a:ahLst/>
              <a:cxnLst>
                <a:cxn ang="0">
                  <a:pos x="connsiteX0" y="connsiteY0"/>
                </a:cxn>
                <a:cxn ang="0">
                  <a:pos x="connsiteX1" y="connsiteY1"/>
                </a:cxn>
                <a:cxn ang="0">
                  <a:pos x="connsiteX2" y="connsiteY2"/>
                </a:cxn>
              </a:cxnLst>
              <a:rect l="l" t="t" r="r" b="b"/>
              <a:pathLst>
                <a:path w="238125" h="152400">
                  <a:moveTo>
                    <a:pt x="7144" y="7144"/>
                  </a:moveTo>
                  <a:lnTo>
                    <a:pt x="232791" y="152876"/>
                  </a:lnTo>
                  <a:lnTo>
                    <a:pt x="232791" y="7144"/>
                  </a:lnTo>
                  <a:close/>
                </a:path>
              </a:pathLst>
            </a:custGeom>
            <a:solidFill>
              <a:schemeClr val="accent1">
                <a:lumMod val="75000"/>
              </a:schemeClr>
            </a:solidFill>
            <a:ln w="9525" cap="flat">
              <a:noFill/>
              <a:prstDash val="solid"/>
              <a:miter/>
            </a:ln>
          </p:spPr>
          <p:txBody>
            <a:bodyPr rtlCol="0" anchor="ctr"/>
            <a:lstStyle/>
            <a:p>
              <a:endParaRPr lang="en-ID"/>
            </a:p>
          </p:txBody>
        </p:sp>
        <p:sp>
          <p:nvSpPr>
            <p:cNvPr id="38" name="TextBox 37">
              <a:extLst>
                <a:ext uri="{FF2B5EF4-FFF2-40B4-BE49-F238E27FC236}">
                  <a16:creationId xmlns:a16="http://schemas.microsoft.com/office/drawing/2014/main" id="{DC9B9C0F-2DD8-2885-4B52-F0B62407A889}"/>
                </a:ext>
              </a:extLst>
            </p:cNvPr>
            <p:cNvSpPr txBox="1"/>
            <p:nvPr/>
          </p:nvSpPr>
          <p:spPr>
            <a:xfrm>
              <a:off x="2030315" y="3433844"/>
              <a:ext cx="1029449" cy="276999"/>
            </a:xfrm>
            <a:prstGeom prst="rect">
              <a:avLst/>
            </a:prstGeom>
            <a:noFill/>
          </p:spPr>
          <p:txBody>
            <a:bodyPr wrap="none" rtlCol="0" anchor="ctr">
              <a:spAutoFit/>
            </a:bodyPr>
            <a:lstStyle/>
            <a:p>
              <a:pPr algn="r"/>
              <a:r>
                <a:rPr lang="en-US" sz="1200" b="1" dirty="0">
                  <a:solidFill>
                    <a:schemeClr val="accent1"/>
                  </a:solidFill>
                </a:rPr>
                <a:t>Pre-Phase A</a:t>
              </a:r>
            </a:p>
          </p:txBody>
        </p:sp>
        <p:sp>
          <p:nvSpPr>
            <p:cNvPr id="39" name="TextBox 38">
              <a:extLst>
                <a:ext uri="{FF2B5EF4-FFF2-40B4-BE49-F238E27FC236}">
                  <a16:creationId xmlns:a16="http://schemas.microsoft.com/office/drawing/2014/main" id="{32992FE4-1A69-2276-7A9A-36A4AEC60D68}"/>
                </a:ext>
              </a:extLst>
            </p:cNvPr>
            <p:cNvSpPr txBox="1"/>
            <p:nvPr/>
          </p:nvSpPr>
          <p:spPr>
            <a:xfrm>
              <a:off x="4058595" y="3433646"/>
              <a:ext cx="745717" cy="276999"/>
            </a:xfrm>
            <a:prstGeom prst="rect">
              <a:avLst/>
            </a:prstGeom>
            <a:noFill/>
          </p:spPr>
          <p:txBody>
            <a:bodyPr wrap="none" rtlCol="0" anchor="ctr">
              <a:spAutoFit/>
            </a:bodyPr>
            <a:lstStyle>
              <a:defPPr>
                <a:defRPr lang="en-US"/>
              </a:defPPr>
              <a:lvl1pPr algn="r">
                <a:defRPr sz="1200" b="1">
                  <a:solidFill>
                    <a:schemeClr val="accent1"/>
                  </a:solidFill>
                </a:defRPr>
              </a:lvl1pPr>
            </a:lstStyle>
            <a:p>
              <a:r>
                <a:rPr lang="en-US" dirty="0">
                  <a:solidFill>
                    <a:schemeClr val="accent2"/>
                  </a:solidFill>
                </a:rPr>
                <a:t>Phase A</a:t>
              </a:r>
            </a:p>
          </p:txBody>
        </p:sp>
        <p:sp>
          <p:nvSpPr>
            <p:cNvPr id="40" name="TextBox 39">
              <a:extLst>
                <a:ext uri="{FF2B5EF4-FFF2-40B4-BE49-F238E27FC236}">
                  <a16:creationId xmlns:a16="http://schemas.microsoft.com/office/drawing/2014/main" id="{C479B85F-7B1B-D1F4-5982-1AEE0CB607EF}"/>
                </a:ext>
              </a:extLst>
            </p:cNvPr>
            <p:cNvSpPr txBox="1"/>
            <p:nvPr/>
          </p:nvSpPr>
          <p:spPr>
            <a:xfrm>
              <a:off x="5731502" y="3433646"/>
              <a:ext cx="745717" cy="276999"/>
            </a:xfrm>
            <a:prstGeom prst="rect">
              <a:avLst/>
            </a:prstGeom>
            <a:noFill/>
          </p:spPr>
          <p:txBody>
            <a:bodyPr wrap="none" rtlCol="0" anchor="ctr">
              <a:spAutoFit/>
            </a:bodyPr>
            <a:lstStyle>
              <a:defPPr>
                <a:defRPr lang="en-US"/>
              </a:defPPr>
              <a:lvl1pPr algn="r">
                <a:defRPr sz="1200" b="1">
                  <a:solidFill>
                    <a:schemeClr val="accent1"/>
                  </a:solidFill>
                </a:defRPr>
              </a:lvl1pPr>
            </a:lstStyle>
            <a:p>
              <a:r>
                <a:rPr lang="en-US" dirty="0">
                  <a:solidFill>
                    <a:schemeClr val="accent3"/>
                  </a:solidFill>
                </a:rPr>
                <a:t>Phase B</a:t>
              </a:r>
            </a:p>
          </p:txBody>
        </p:sp>
        <p:sp>
          <p:nvSpPr>
            <p:cNvPr id="41" name="TextBox 40">
              <a:extLst>
                <a:ext uri="{FF2B5EF4-FFF2-40B4-BE49-F238E27FC236}">
                  <a16:creationId xmlns:a16="http://schemas.microsoft.com/office/drawing/2014/main" id="{2523E7DE-6940-83FE-F290-936B202A098E}"/>
                </a:ext>
              </a:extLst>
            </p:cNvPr>
            <p:cNvSpPr txBox="1"/>
            <p:nvPr/>
          </p:nvSpPr>
          <p:spPr>
            <a:xfrm>
              <a:off x="7692354" y="3433646"/>
              <a:ext cx="758541" cy="276999"/>
            </a:xfrm>
            <a:prstGeom prst="rect">
              <a:avLst/>
            </a:prstGeom>
            <a:noFill/>
          </p:spPr>
          <p:txBody>
            <a:bodyPr wrap="none" rtlCol="0" anchor="ctr">
              <a:spAutoFit/>
            </a:bodyPr>
            <a:lstStyle>
              <a:defPPr>
                <a:defRPr lang="en-US"/>
              </a:defPPr>
              <a:lvl1pPr algn="r">
                <a:defRPr sz="1200" b="1">
                  <a:solidFill>
                    <a:schemeClr val="accent1"/>
                  </a:solidFill>
                </a:defRPr>
              </a:lvl1pPr>
            </a:lstStyle>
            <a:p>
              <a:r>
                <a:rPr lang="en-US" dirty="0">
                  <a:solidFill>
                    <a:schemeClr val="accent4"/>
                  </a:solidFill>
                </a:rPr>
                <a:t>Phase C</a:t>
              </a:r>
            </a:p>
          </p:txBody>
        </p:sp>
        <p:sp>
          <p:nvSpPr>
            <p:cNvPr id="42" name="TextBox 41">
              <a:extLst>
                <a:ext uri="{FF2B5EF4-FFF2-40B4-BE49-F238E27FC236}">
                  <a16:creationId xmlns:a16="http://schemas.microsoft.com/office/drawing/2014/main" id="{B0771015-34A6-94C8-DFED-D27C794A16C2}"/>
                </a:ext>
              </a:extLst>
            </p:cNvPr>
            <p:cNvSpPr txBox="1"/>
            <p:nvPr/>
          </p:nvSpPr>
          <p:spPr>
            <a:xfrm>
              <a:off x="9640719" y="3433646"/>
              <a:ext cx="758541" cy="276999"/>
            </a:xfrm>
            <a:prstGeom prst="rect">
              <a:avLst/>
            </a:prstGeom>
            <a:noFill/>
          </p:spPr>
          <p:txBody>
            <a:bodyPr wrap="none" rtlCol="0" anchor="ctr">
              <a:spAutoFit/>
            </a:bodyPr>
            <a:lstStyle>
              <a:defPPr>
                <a:defRPr lang="en-US"/>
              </a:defPPr>
              <a:lvl1pPr algn="r">
                <a:defRPr sz="1200" b="1">
                  <a:solidFill>
                    <a:schemeClr val="accent1"/>
                  </a:solidFill>
                </a:defRPr>
              </a:lvl1pPr>
            </a:lstStyle>
            <a:p>
              <a:r>
                <a:rPr lang="en-US" dirty="0">
                  <a:solidFill>
                    <a:schemeClr val="accent5"/>
                  </a:solidFill>
                </a:rPr>
                <a:t>Phase D</a:t>
              </a:r>
            </a:p>
          </p:txBody>
        </p:sp>
        <p:sp>
          <p:nvSpPr>
            <p:cNvPr id="43" name="TextBox 42">
              <a:extLst>
                <a:ext uri="{FF2B5EF4-FFF2-40B4-BE49-F238E27FC236}">
                  <a16:creationId xmlns:a16="http://schemas.microsoft.com/office/drawing/2014/main" id="{B264851D-C967-253F-EE13-FA5300299A01}"/>
                </a:ext>
              </a:extLst>
            </p:cNvPr>
            <p:cNvSpPr txBox="1"/>
            <p:nvPr/>
          </p:nvSpPr>
          <p:spPr>
            <a:xfrm>
              <a:off x="8882497" y="4030952"/>
              <a:ext cx="620106" cy="276999"/>
            </a:xfrm>
            <a:prstGeom prst="rect">
              <a:avLst/>
            </a:prstGeom>
            <a:noFill/>
          </p:spPr>
          <p:txBody>
            <a:bodyPr wrap="none" rtlCol="0" anchor="ctr">
              <a:spAutoFit/>
            </a:bodyPr>
            <a:lstStyle/>
            <a:p>
              <a:pPr algn="r"/>
              <a:r>
                <a:rPr lang="en-US" sz="1200" dirty="0">
                  <a:solidFill>
                    <a:schemeClr val="bg1"/>
                  </a:solidFill>
                </a:rPr>
                <a:t>KDP-D</a:t>
              </a:r>
            </a:p>
          </p:txBody>
        </p:sp>
        <p:sp>
          <p:nvSpPr>
            <p:cNvPr id="44" name="TextBox 43">
              <a:extLst>
                <a:ext uri="{FF2B5EF4-FFF2-40B4-BE49-F238E27FC236}">
                  <a16:creationId xmlns:a16="http://schemas.microsoft.com/office/drawing/2014/main" id="{1FD83B6B-7692-EBBB-9EFB-DA79B7B1B082}"/>
                </a:ext>
              </a:extLst>
            </p:cNvPr>
            <p:cNvSpPr txBox="1"/>
            <p:nvPr/>
          </p:nvSpPr>
          <p:spPr>
            <a:xfrm>
              <a:off x="6911465" y="4030952"/>
              <a:ext cx="620106" cy="276999"/>
            </a:xfrm>
            <a:prstGeom prst="rect">
              <a:avLst/>
            </a:prstGeom>
            <a:noFill/>
          </p:spPr>
          <p:txBody>
            <a:bodyPr wrap="none" rtlCol="0" anchor="ctr">
              <a:spAutoFit/>
            </a:bodyPr>
            <a:lstStyle/>
            <a:p>
              <a:pPr algn="r"/>
              <a:r>
                <a:rPr lang="en-US" sz="1200" dirty="0">
                  <a:solidFill>
                    <a:schemeClr val="bg1"/>
                  </a:solidFill>
                </a:rPr>
                <a:t>KDP-C</a:t>
              </a:r>
            </a:p>
          </p:txBody>
        </p:sp>
        <p:sp>
          <p:nvSpPr>
            <p:cNvPr id="45" name="TextBox 44">
              <a:extLst>
                <a:ext uri="{FF2B5EF4-FFF2-40B4-BE49-F238E27FC236}">
                  <a16:creationId xmlns:a16="http://schemas.microsoft.com/office/drawing/2014/main" id="{E8696DB0-040A-AF37-5F3D-7A76E9ED3195}"/>
                </a:ext>
              </a:extLst>
            </p:cNvPr>
            <p:cNvSpPr txBox="1"/>
            <p:nvPr/>
          </p:nvSpPr>
          <p:spPr>
            <a:xfrm>
              <a:off x="5242991" y="4030952"/>
              <a:ext cx="607282" cy="276999"/>
            </a:xfrm>
            <a:prstGeom prst="rect">
              <a:avLst/>
            </a:prstGeom>
            <a:noFill/>
          </p:spPr>
          <p:txBody>
            <a:bodyPr wrap="none" rtlCol="0" anchor="ctr">
              <a:spAutoFit/>
            </a:bodyPr>
            <a:lstStyle/>
            <a:p>
              <a:pPr algn="r"/>
              <a:r>
                <a:rPr lang="en-US" sz="1200" dirty="0">
                  <a:solidFill>
                    <a:schemeClr val="bg1"/>
                  </a:solidFill>
                </a:rPr>
                <a:t>KDP-B</a:t>
              </a:r>
            </a:p>
          </p:txBody>
        </p:sp>
        <p:sp>
          <p:nvSpPr>
            <p:cNvPr id="46" name="TextBox 45">
              <a:extLst>
                <a:ext uri="{FF2B5EF4-FFF2-40B4-BE49-F238E27FC236}">
                  <a16:creationId xmlns:a16="http://schemas.microsoft.com/office/drawing/2014/main" id="{877B5AA6-190B-E57D-8E12-94DA93E51119}"/>
                </a:ext>
              </a:extLst>
            </p:cNvPr>
            <p:cNvSpPr txBox="1"/>
            <p:nvPr/>
          </p:nvSpPr>
          <p:spPr>
            <a:xfrm>
              <a:off x="10868620" y="4030952"/>
              <a:ext cx="599267" cy="276999"/>
            </a:xfrm>
            <a:prstGeom prst="rect">
              <a:avLst/>
            </a:prstGeom>
            <a:noFill/>
          </p:spPr>
          <p:txBody>
            <a:bodyPr wrap="none" rtlCol="0" anchor="ctr">
              <a:spAutoFit/>
            </a:bodyPr>
            <a:lstStyle/>
            <a:p>
              <a:pPr algn="r"/>
              <a:r>
                <a:rPr lang="en-US" sz="1200" dirty="0">
                  <a:solidFill>
                    <a:schemeClr val="bg1"/>
                  </a:solidFill>
                </a:rPr>
                <a:t>KDP-E</a:t>
              </a:r>
            </a:p>
          </p:txBody>
        </p:sp>
        <p:sp>
          <p:nvSpPr>
            <p:cNvPr id="47" name="TextBox 46">
              <a:extLst>
                <a:ext uri="{FF2B5EF4-FFF2-40B4-BE49-F238E27FC236}">
                  <a16:creationId xmlns:a16="http://schemas.microsoft.com/office/drawing/2014/main" id="{2A78684A-D49A-AABA-3810-DFE859B45BDD}"/>
                </a:ext>
              </a:extLst>
            </p:cNvPr>
            <p:cNvSpPr txBox="1"/>
            <p:nvPr/>
          </p:nvSpPr>
          <p:spPr>
            <a:xfrm>
              <a:off x="4062255" y="3792024"/>
              <a:ext cx="457176"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SRR</a:t>
              </a:r>
            </a:p>
          </p:txBody>
        </p:sp>
        <p:sp>
          <p:nvSpPr>
            <p:cNvPr id="48" name="TextBox 47">
              <a:extLst>
                <a:ext uri="{FF2B5EF4-FFF2-40B4-BE49-F238E27FC236}">
                  <a16:creationId xmlns:a16="http://schemas.microsoft.com/office/drawing/2014/main" id="{48EC886C-B203-21A2-03DA-5C22B69B4EB4}"/>
                </a:ext>
              </a:extLst>
            </p:cNvPr>
            <p:cNvSpPr txBox="1"/>
            <p:nvPr/>
          </p:nvSpPr>
          <p:spPr>
            <a:xfrm>
              <a:off x="4685355" y="3792024"/>
              <a:ext cx="843501"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SDR/MDR</a:t>
              </a:r>
            </a:p>
          </p:txBody>
        </p:sp>
        <p:sp>
          <p:nvSpPr>
            <p:cNvPr id="49" name="TextBox 48">
              <a:extLst>
                <a:ext uri="{FF2B5EF4-FFF2-40B4-BE49-F238E27FC236}">
                  <a16:creationId xmlns:a16="http://schemas.microsoft.com/office/drawing/2014/main" id="{6DAA28C2-C96C-4B3A-A204-0FBA9174F4CA}"/>
                </a:ext>
              </a:extLst>
            </p:cNvPr>
            <p:cNvSpPr txBox="1"/>
            <p:nvPr/>
          </p:nvSpPr>
          <p:spPr>
            <a:xfrm>
              <a:off x="6236365" y="3798813"/>
              <a:ext cx="471604"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PDR</a:t>
              </a:r>
            </a:p>
          </p:txBody>
        </p:sp>
        <p:sp>
          <p:nvSpPr>
            <p:cNvPr id="50" name="TextBox 49">
              <a:extLst>
                <a:ext uri="{FF2B5EF4-FFF2-40B4-BE49-F238E27FC236}">
                  <a16:creationId xmlns:a16="http://schemas.microsoft.com/office/drawing/2014/main" id="{DF499C0C-43AE-1DEC-8C70-74AA436153C3}"/>
                </a:ext>
              </a:extLst>
            </p:cNvPr>
            <p:cNvSpPr txBox="1"/>
            <p:nvPr/>
          </p:nvSpPr>
          <p:spPr>
            <a:xfrm>
              <a:off x="7838461" y="3792024"/>
              <a:ext cx="489236"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CDR</a:t>
              </a:r>
            </a:p>
          </p:txBody>
        </p:sp>
        <p:sp>
          <p:nvSpPr>
            <p:cNvPr id="51" name="TextBox 50">
              <a:extLst>
                <a:ext uri="{FF2B5EF4-FFF2-40B4-BE49-F238E27FC236}">
                  <a16:creationId xmlns:a16="http://schemas.microsoft.com/office/drawing/2014/main" id="{B2C665C8-BD64-B580-5B4E-58B5803D8699}"/>
                </a:ext>
              </a:extLst>
            </p:cNvPr>
            <p:cNvSpPr txBox="1"/>
            <p:nvPr/>
          </p:nvSpPr>
          <p:spPr>
            <a:xfrm>
              <a:off x="8718353" y="3792024"/>
              <a:ext cx="404278"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SIR</a:t>
              </a:r>
            </a:p>
          </p:txBody>
        </p:sp>
        <p:sp>
          <p:nvSpPr>
            <p:cNvPr id="52" name="TextBox 51">
              <a:extLst>
                <a:ext uri="{FF2B5EF4-FFF2-40B4-BE49-F238E27FC236}">
                  <a16:creationId xmlns:a16="http://schemas.microsoft.com/office/drawing/2014/main" id="{53860302-63E6-FBFC-24F6-DD7B94B15EAD}"/>
                </a:ext>
              </a:extLst>
            </p:cNvPr>
            <p:cNvSpPr txBox="1"/>
            <p:nvPr/>
          </p:nvSpPr>
          <p:spPr>
            <a:xfrm>
              <a:off x="9961729" y="3792024"/>
              <a:ext cx="482824"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ORR</a:t>
              </a:r>
            </a:p>
          </p:txBody>
        </p:sp>
        <p:sp>
          <p:nvSpPr>
            <p:cNvPr id="53" name="TextBox 52">
              <a:extLst>
                <a:ext uri="{FF2B5EF4-FFF2-40B4-BE49-F238E27FC236}">
                  <a16:creationId xmlns:a16="http://schemas.microsoft.com/office/drawing/2014/main" id="{8EAB87A9-32DC-FF50-3322-CFEDFCF61491}"/>
                </a:ext>
              </a:extLst>
            </p:cNvPr>
            <p:cNvSpPr txBox="1"/>
            <p:nvPr/>
          </p:nvSpPr>
          <p:spPr>
            <a:xfrm>
              <a:off x="10488648" y="3792024"/>
              <a:ext cx="811441"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MRR/FRR</a:t>
              </a:r>
            </a:p>
          </p:txBody>
        </p:sp>
        <p:sp>
          <p:nvSpPr>
            <p:cNvPr id="54" name="TextBox 53">
              <a:extLst>
                <a:ext uri="{FF2B5EF4-FFF2-40B4-BE49-F238E27FC236}">
                  <a16:creationId xmlns:a16="http://schemas.microsoft.com/office/drawing/2014/main" id="{9CDC280A-CE9A-7FEA-D908-DF19F3292521}"/>
                </a:ext>
              </a:extLst>
            </p:cNvPr>
            <p:cNvSpPr txBox="1"/>
            <p:nvPr/>
          </p:nvSpPr>
          <p:spPr>
            <a:xfrm>
              <a:off x="6434955" y="4278654"/>
              <a:ext cx="760144" cy="276999"/>
            </a:xfrm>
            <a:prstGeom prst="rect">
              <a:avLst/>
            </a:prstGeom>
            <a:noFill/>
          </p:spPr>
          <p:txBody>
            <a:bodyPr wrap="none" rtlCol="0" anchor="ctr">
              <a:spAutoFit/>
            </a:bodyPr>
            <a:lstStyle/>
            <a:p>
              <a:pPr algn="r"/>
              <a:r>
                <a:rPr lang="en-US" sz="1200" dirty="0">
                  <a:solidFill>
                    <a:schemeClr val="bg1"/>
                  </a:solidFill>
                </a:rPr>
                <a:t>Baseline</a:t>
              </a:r>
            </a:p>
          </p:txBody>
        </p:sp>
        <p:sp>
          <p:nvSpPr>
            <p:cNvPr id="55" name="TextBox 54">
              <a:extLst>
                <a:ext uri="{FF2B5EF4-FFF2-40B4-BE49-F238E27FC236}">
                  <a16:creationId xmlns:a16="http://schemas.microsoft.com/office/drawing/2014/main" id="{F6D44957-9C6F-1640-EC28-4539BACA2984}"/>
                </a:ext>
              </a:extLst>
            </p:cNvPr>
            <p:cNvSpPr txBox="1"/>
            <p:nvPr/>
          </p:nvSpPr>
          <p:spPr>
            <a:xfrm>
              <a:off x="10550597" y="4278654"/>
              <a:ext cx="681853" cy="276999"/>
            </a:xfrm>
            <a:prstGeom prst="rect">
              <a:avLst/>
            </a:prstGeom>
            <a:noFill/>
          </p:spPr>
          <p:txBody>
            <a:bodyPr wrap="none" rtlCol="0" anchor="ctr">
              <a:spAutoFit/>
            </a:bodyPr>
            <a:lstStyle/>
            <a:p>
              <a:pPr algn="r"/>
              <a:r>
                <a:rPr lang="en-US" sz="1200" dirty="0">
                  <a:solidFill>
                    <a:schemeClr val="bg1"/>
                  </a:solidFill>
                </a:rPr>
                <a:t>Launch</a:t>
              </a:r>
            </a:p>
          </p:txBody>
        </p:sp>
        <p:sp>
          <p:nvSpPr>
            <p:cNvPr id="56" name="Freeform: Shape 55">
              <a:extLst>
                <a:ext uri="{FF2B5EF4-FFF2-40B4-BE49-F238E27FC236}">
                  <a16:creationId xmlns:a16="http://schemas.microsoft.com/office/drawing/2014/main" id="{EC91F10C-1C1F-DEAF-3860-913B378B04A1}"/>
                </a:ext>
              </a:extLst>
            </p:cNvPr>
            <p:cNvSpPr/>
            <p:nvPr/>
          </p:nvSpPr>
          <p:spPr>
            <a:xfrm rot="10800000">
              <a:off x="1830367" y="3714978"/>
              <a:ext cx="2263409" cy="897509"/>
            </a:xfrm>
            <a:custGeom>
              <a:avLst/>
              <a:gdLst>
                <a:gd name="connsiteX0" fmla="*/ 667988 w 666750"/>
                <a:gd name="connsiteY0" fmla="*/ 449675 h 447675"/>
                <a:gd name="connsiteX1" fmla="*/ 122111 w 666750"/>
                <a:gd name="connsiteY1" fmla="*/ 449675 h 447675"/>
                <a:gd name="connsiteX2" fmla="*/ 7144 w 666750"/>
                <a:gd name="connsiteY2" fmla="*/ 228410 h 447675"/>
                <a:gd name="connsiteX3" fmla="*/ 122111 w 666750"/>
                <a:gd name="connsiteY3" fmla="*/ 7144 h 447675"/>
                <a:gd name="connsiteX4" fmla="*/ 667988 w 666750"/>
                <a:gd name="connsiteY4" fmla="*/ 7144 h 447675"/>
                <a:gd name="csX0" fmla="*/ 627524 w 627524"/>
                <a:gd name="csY0" fmla="*/ 442531 h 442531"/>
                <a:gd name="csX1" fmla="*/ 81647 w 627524"/>
                <a:gd name="csY1" fmla="*/ 442531 h 442531"/>
                <a:gd name="csX2" fmla="*/ 0 w 627524"/>
                <a:gd name="csY2" fmla="*/ 219735 h 442531"/>
                <a:gd name="csX3" fmla="*/ 81647 w 627524"/>
                <a:gd name="csY3" fmla="*/ 0 h 442531"/>
                <a:gd name="csX4" fmla="*/ 627524 w 627524"/>
                <a:gd name="csY4" fmla="*/ 0 h 442531"/>
                <a:gd name="csX5" fmla="*/ 627524 w 627524"/>
                <a:gd name="csY5" fmla="*/ 442531 h 442531"/>
              </a:gdLst>
              <a:ahLst/>
              <a:cxnLst>
                <a:cxn ang="0">
                  <a:pos x="csX0" y="csY0"/>
                </a:cxn>
                <a:cxn ang="0">
                  <a:pos x="csX1" y="csY1"/>
                </a:cxn>
                <a:cxn ang="0">
                  <a:pos x="csX2" y="csY2"/>
                </a:cxn>
                <a:cxn ang="0">
                  <a:pos x="csX3" y="csY3"/>
                </a:cxn>
                <a:cxn ang="0">
                  <a:pos x="csX4" y="csY4"/>
                </a:cxn>
                <a:cxn ang="0">
                  <a:pos x="csX5" y="csY5"/>
                </a:cxn>
              </a:cxnLst>
              <a:rect l="l" t="t" r="r" b="b"/>
              <a:pathLst>
                <a:path w="627524" h="442531">
                  <a:moveTo>
                    <a:pt x="627524" y="442531"/>
                  </a:moveTo>
                  <a:lnTo>
                    <a:pt x="81647" y="442531"/>
                  </a:lnTo>
                  <a:lnTo>
                    <a:pt x="0" y="219735"/>
                  </a:lnTo>
                  <a:lnTo>
                    <a:pt x="81647" y="0"/>
                  </a:lnTo>
                  <a:lnTo>
                    <a:pt x="627524" y="0"/>
                  </a:lnTo>
                  <a:lnTo>
                    <a:pt x="627524" y="442531"/>
                  </a:lnTo>
                  <a:close/>
                </a:path>
              </a:pathLst>
            </a:custGeom>
            <a:solidFill>
              <a:schemeClr val="accent1"/>
            </a:solidFill>
            <a:ln w="9525" cap="flat">
              <a:noFill/>
              <a:prstDash val="solid"/>
              <a:miter/>
            </a:ln>
          </p:spPr>
          <p:txBody>
            <a:bodyPr rtlCol="0" anchor="ctr"/>
            <a:lstStyle/>
            <a:p>
              <a:endParaRPr lang="en-ID" dirty="0"/>
            </a:p>
          </p:txBody>
        </p:sp>
        <p:sp>
          <p:nvSpPr>
            <p:cNvPr id="57" name="TextBox 56">
              <a:extLst>
                <a:ext uri="{FF2B5EF4-FFF2-40B4-BE49-F238E27FC236}">
                  <a16:creationId xmlns:a16="http://schemas.microsoft.com/office/drawing/2014/main" id="{2F5AE5ED-6B2E-6E29-3A48-AB0A556A065D}"/>
                </a:ext>
              </a:extLst>
            </p:cNvPr>
            <p:cNvSpPr txBox="1"/>
            <p:nvPr/>
          </p:nvSpPr>
          <p:spPr>
            <a:xfrm>
              <a:off x="2529106" y="3792024"/>
              <a:ext cx="505267" cy="276999"/>
            </a:xfrm>
            <a:prstGeom prst="rect">
              <a:avLst/>
            </a:prstGeom>
            <a:noFill/>
          </p:spPr>
          <p:txBody>
            <a:bodyPr wrap="none" rtlCol="0" anchor="ctr">
              <a:spAutoFit/>
            </a:bodyPr>
            <a:lstStyle>
              <a:defPPr>
                <a:defRPr lang="en-US"/>
              </a:defPPr>
              <a:lvl1pPr algn="r">
                <a:defRPr sz="1200">
                  <a:solidFill>
                    <a:schemeClr val="bg1"/>
                  </a:solidFill>
                </a:defRPr>
              </a:lvl1pPr>
            </a:lstStyle>
            <a:p>
              <a:r>
                <a:rPr lang="en-US" dirty="0"/>
                <a:t>MCR</a:t>
              </a:r>
            </a:p>
          </p:txBody>
        </p:sp>
        <p:sp>
          <p:nvSpPr>
            <p:cNvPr id="58" name="TextBox 57">
              <a:extLst>
                <a:ext uri="{FF2B5EF4-FFF2-40B4-BE49-F238E27FC236}">
                  <a16:creationId xmlns:a16="http://schemas.microsoft.com/office/drawing/2014/main" id="{B8D89653-17D6-F8DA-DF58-44F3E777C72A}"/>
                </a:ext>
              </a:extLst>
            </p:cNvPr>
            <p:cNvSpPr txBox="1"/>
            <p:nvPr/>
          </p:nvSpPr>
          <p:spPr>
            <a:xfrm>
              <a:off x="3465783" y="4030952"/>
              <a:ext cx="627993" cy="276999"/>
            </a:xfrm>
            <a:prstGeom prst="rect">
              <a:avLst/>
            </a:prstGeom>
            <a:noFill/>
          </p:spPr>
          <p:txBody>
            <a:bodyPr wrap="none" rtlCol="0" anchor="ctr">
              <a:spAutoFit/>
            </a:bodyPr>
            <a:lstStyle/>
            <a:p>
              <a:pPr algn="r"/>
              <a:r>
                <a:rPr lang="en-US" sz="1200" dirty="0">
                  <a:solidFill>
                    <a:schemeClr val="bg1"/>
                  </a:solidFill>
                </a:rPr>
                <a:t>KDP-A</a:t>
              </a:r>
            </a:p>
          </p:txBody>
        </p:sp>
        <p:sp>
          <p:nvSpPr>
            <p:cNvPr id="59" name="TextBox 58">
              <a:extLst>
                <a:ext uri="{FF2B5EF4-FFF2-40B4-BE49-F238E27FC236}">
                  <a16:creationId xmlns:a16="http://schemas.microsoft.com/office/drawing/2014/main" id="{33689877-DA63-9225-4CA2-B321C49266AC}"/>
                </a:ext>
              </a:extLst>
            </p:cNvPr>
            <p:cNvSpPr txBox="1"/>
            <p:nvPr/>
          </p:nvSpPr>
          <p:spPr>
            <a:xfrm>
              <a:off x="528885" y="3792024"/>
              <a:ext cx="1140505" cy="276999"/>
            </a:xfrm>
            <a:prstGeom prst="rect">
              <a:avLst/>
            </a:prstGeom>
            <a:noFill/>
          </p:spPr>
          <p:txBody>
            <a:bodyPr wrap="none" rtlCol="0" anchor="ctr">
              <a:spAutoFit/>
            </a:bodyPr>
            <a:lstStyle/>
            <a:p>
              <a:pPr algn="r"/>
              <a:r>
                <a:rPr lang="en-US" sz="1200" dirty="0"/>
                <a:t>Major Reviews</a:t>
              </a:r>
            </a:p>
          </p:txBody>
        </p:sp>
        <p:sp>
          <p:nvSpPr>
            <p:cNvPr id="60" name="TextBox 59">
              <a:extLst>
                <a:ext uri="{FF2B5EF4-FFF2-40B4-BE49-F238E27FC236}">
                  <a16:creationId xmlns:a16="http://schemas.microsoft.com/office/drawing/2014/main" id="{E78EC76E-2906-FF3A-1E67-634A4F88B086}"/>
                </a:ext>
              </a:extLst>
            </p:cNvPr>
            <p:cNvSpPr txBox="1"/>
            <p:nvPr/>
          </p:nvSpPr>
          <p:spPr>
            <a:xfrm>
              <a:off x="409814" y="4030952"/>
              <a:ext cx="1259576" cy="276999"/>
            </a:xfrm>
            <a:prstGeom prst="rect">
              <a:avLst/>
            </a:prstGeom>
            <a:noFill/>
          </p:spPr>
          <p:txBody>
            <a:bodyPr wrap="none" rtlCol="0" anchor="ctr">
              <a:spAutoFit/>
            </a:bodyPr>
            <a:lstStyle/>
            <a:p>
              <a:pPr algn="r"/>
              <a:r>
                <a:rPr lang="en-US" sz="1200" dirty="0"/>
                <a:t>Life Cycle Gates</a:t>
              </a:r>
            </a:p>
          </p:txBody>
        </p:sp>
        <p:sp>
          <p:nvSpPr>
            <p:cNvPr id="61" name="TextBox 60">
              <a:extLst>
                <a:ext uri="{FF2B5EF4-FFF2-40B4-BE49-F238E27FC236}">
                  <a16:creationId xmlns:a16="http://schemas.microsoft.com/office/drawing/2014/main" id="{6C5F6470-095C-D3CF-475B-0324B40B8DE7}"/>
                </a:ext>
              </a:extLst>
            </p:cNvPr>
            <p:cNvSpPr txBox="1"/>
            <p:nvPr/>
          </p:nvSpPr>
          <p:spPr>
            <a:xfrm>
              <a:off x="631990" y="4278654"/>
              <a:ext cx="1037400" cy="276999"/>
            </a:xfrm>
            <a:prstGeom prst="rect">
              <a:avLst/>
            </a:prstGeom>
            <a:noFill/>
          </p:spPr>
          <p:txBody>
            <a:bodyPr wrap="none" rtlCol="0" anchor="ctr">
              <a:spAutoFit/>
            </a:bodyPr>
            <a:lstStyle/>
            <a:p>
              <a:pPr algn="r"/>
              <a:r>
                <a:rPr lang="en-US" sz="1200" dirty="0"/>
                <a:t>Major Events</a:t>
              </a:r>
            </a:p>
          </p:txBody>
        </p:sp>
      </p:grpSp>
      <p:sp>
        <p:nvSpPr>
          <p:cNvPr id="65" name="TextBox 64">
            <a:extLst>
              <a:ext uri="{FF2B5EF4-FFF2-40B4-BE49-F238E27FC236}">
                <a16:creationId xmlns:a16="http://schemas.microsoft.com/office/drawing/2014/main" id="{FDEAF606-A63D-4CC3-4B80-1DCEBAF1B4C0}"/>
              </a:ext>
            </a:extLst>
          </p:cNvPr>
          <p:cNvSpPr txBox="1"/>
          <p:nvPr/>
        </p:nvSpPr>
        <p:spPr>
          <a:xfrm>
            <a:off x="273050" y="1626142"/>
            <a:ext cx="3200400" cy="1600438"/>
          </a:xfrm>
          <a:prstGeom prst="rect">
            <a:avLst/>
          </a:prstGeom>
          <a:noFill/>
        </p:spPr>
        <p:txBody>
          <a:bodyPr wrap="square">
            <a:spAutoFit/>
          </a:bodyPr>
          <a:lstStyle/>
          <a:p>
            <a:pPr algn="ctr"/>
            <a:r>
              <a:rPr lang="en-US" sz="1400" b="1" dirty="0"/>
              <a:t>A Schedule Risk Analysis (SRA) is a Monte Carlo simulation of the project schedule</a:t>
            </a:r>
          </a:p>
          <a:p>
            <a:pPr algn="ctr"/>
            <a:endParaRPr lang="en-US" sz="1400" b="1" dirty="0"/>
          </a:p>
          <a:p>
            <a:pPr algn="ctr"/>
            <a:r>
              <a:rPr lang="en-US" sz="1400" dirty="0"/>
              <a:t>Captures schedule uncertainty and risk that deterministic planning cannot reflect.</a:t>
            </a:r>
          </a:p>
        </p:txBody>
      </p:sp>
      <p:sp>
        <p:nvSpPr>
          <p:cNvPr id="67" name="TextBox 66">
            <a:extLst>
              <a:ext uri="{FF2B5EF4-FFF2-40B4-BE49-F238E27FC236}">
                <a16:creationId xmlns:a16="http://schemas.microsoft.com/office/drawing/2014/main" id="{5E2CF3EC-5240-063F-C3BF-C959B1A143EB}"/>
              </a:ext>
            </a:extLst>
          </p:cNvPr>
          <p:cNvSpPr txBox="1"/>
          <p:nvPr/>
        </p:nvSpPr>
        <p:spPr>
          <a:xfrm>
            <a:off x="3838410" y="1626142"/>
            <a:ext cx="3585830" cy="1384995"/>
          </a:xfrm>
          <a:prstGeom prst="rect">
            <a:avLst/>
          </a:prstGeom>
          <a:noFill/>
        </p:spPr>
        <p:txBody>
          <a:bodyPr wrap="square">
            <a:spAutoFit/>
          </a:bodyPr>
          <a:lstStyle/>
          <a:p>
            <a:pPr algn="ctr"/>
            <a:r>
              <a:rPr lang="en-US" sz="1400" b="1" dirty="0"/>
              <a:t>Produces a probability distribution of completion dates - not a single deterministic date</a:t>
            </a:r>
          </a:p>
          <a:p>
            <a:pPr algn="ctr"/>
            <a:endParaRPr lang="en-US" sz="1400" b="1" dirty="0"/>
          </a:p>
          <a:p>
            <a:pPr algn="ctr"/>
            <a:r>
              <a:rPr lang="en-US" sz="1400" dirty="0"/>
              <a:t>Results are expressed as confidence levels: P50, P70, P80, etc.</a:t>
            </a:r>
          </a:p>
        </p:txBody>
      </p:sp>
      <p:sp>
        <p:nvSpPr>
          <p:cNvPr id="69" name="TextBox 68">
            <a:extLst>
              <a:ext uri="{FF2B5EF4-FFF2-40B4-BE49-F238E27FC236}">
                <a16:creationId xmlns:a16="http://schemas.microsoft.com/office/drawing/2014/main" id="{9A6E8E2E-4A4B-C4AA-751A-E928662D308B}"/>
              </a:ext>
            </a:extLst>
          </p:cNvPr>
          <p:cNvSpPr txBox="1"/>
          <p:nvPr/>
        </p:nvSpPr>
        <p:spPr>
          <a:xfrm>
            <a:off x="7804744" y="1626142"/>
            <a:ext cx="3918938" cy="1600438"/>
          </a:xfrm>
          <a:prstGeom prst="rect">
            <a:avLst/>
          </a:prstGeom>
          <a:noFill/>
        </p:spPr>
        <p:txBody>
          <a:bodyPr wrap="square">
            <a:spAutoFit/>
          </a:bodyPr>
          <a:lstStyle/>
          <a:p>
            <a:pPr algn="ctr"/>
            <a:r>
              <a:rPr lang="en-US" sz="1400" b="1" dirty="0"/>
              <a:t>Required at key decision points: SRR, PDR, CDR, ORR, and annual reporting cycles</a:t>
            </a:r>
          </a:p>
          <a:p>
            <a:pPr algn="ctr"/>
            <a:endParaRPr lang="en-US" sz="1400" b="1" dirty="0"/>
          </a:p>
          <a:p>
            <a:pPr algn="ctr"/>
            <a:r>
              <a:rPr lang="en-US" sz="1400" dirty="0"/>
              <a:t>Driven requirements language.</a:t>
            </a:r>
          </a:p>
          <a:p>
            <a:pPr algn="ctr"/>
            <a:r>
              <a:rPr lang="en-US" sz="1400" dirty="0"/>
              <a:t>Used internally by programs to assess posture, and externally for stakeholder/review board reporting.</a:t>
            </a:r>
          </a:p>
        </p:txBody>
      </p:sp>
    </p:spTree>
    <p:extLst>
      <p:ext uri="{BB962C8B-B14F-4D97-AF65-F5344CB8AC3E}">
        <p14:creationId xmlns:p14="http://schemas.microsoft.com/office/powerpoint/2010/main" val="1352427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6A7E7-473C-4B72-E1A5-1B3D18694BD3}"/>
            </a:ext>
          </a:extLst>
        </p:cNvPr>
        <p:cNvGrpSpPr/>
        <p:nvPr/>
      </p:nvGrpSpPr>
      <p:grpSpPr>
        <a:xfrm>
          <a:off x="0" y="0"/>
          <a:ext cx="0" cy="0"/>
          <a:chOff x="0" y="0"/>
          <a:chExt cx="0" cy="0"/>
        </a:xfrm>
      </p:grpSpPr>
      <p:sp>
        <p:nvSpPr>
          <p:cNvPr id="77" name="Rectangle 8">
            <a:extLst>
              <a:ext uri="{FF2B5EF4-FFF2-40B4-BE49-F238E27FC236}">
                <a16:creationId xmlns:a16="http://schemas.microsoft.com/office/drawing/2014/main" id="{5BE3F4DB-EF81-3188-B109-B6FA6C6B36A1}"/>
              </a:ext>
            </a:extLst>
          </p:cNvPr>
          <p:cNvSpPr>
            <a:spLocks noChangeArrowheads="1"/>
          </p:cNvSpPr>
          <p:nvPr/>
        </p:nvSpPr>
        <p:spPr bwMode="auto">
          <a:xfrm>
            <a:off x="0" y="2583542"/>
            <a:ext cx="12192000" cy="200024"/>
          </a:xfrm>
          <a:prstGeom prst="rect">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B9810E1-E8ED-4A66-BBA5-2A000AA4BF61}"/>
              </a:ext>
            </a:extLst>
          </p:cNvPr>
          <p:cNvSpPr>
            <a:spLocks noGrp="1"/>
          </p:cNvSpPr>
          <p:nvPr>
            <p:ph type="title"/>
          </p:nvPr>
        </p:nvSpPr>
        <p:spPr>
          <a:xfrm>
            <a:off x="838200" y="365126"/>
            <a:ext cx="10515600" cy="548640"/>
          </a:xfrm>
        </p:spPr>
        <p:txBody>
          <a:bodyPr/>
          <a:lstStyle/>
          <a:p>
            <a:r>
              <a:rPr lang="en-US" dirty="0"/>
              <a:t>What Gets Lost at the Out-Brief</a:t>
            </a:r>
          </a:p>
        </p:txBody>
      </p:sp>
      <p:sp>
        <p:nvSpPr>
          <p:cNvPr id="54" name="Text Placeholder 53">
            <a:extLst>
              <a:ext uri="{FF2B5EF4-FFF2-40B4-BE49-F238E27FC236}">
                <a16:creationId xmlns:a16="http://schemas.microsoft.com/office/drawing/2014/main" id="{E1181A13-E2EC-8BB0-1F9F-D345F86952FA}"/>
              </a:ext>
            </a:extLst>
          </p:cNvPr>
          <p:cNvSpPr>
            <a:spLocks noGrp="1"/>
          </p:cNvSpPr>
          <p:nvPr>
            <p:ph type="body" sz="quarter" idx="13"/>
          </p:nvPr>
        </p:nvSpPr>
        <p:spPr>
          <a:xfrm>
            <a:off x="838200" y="922271"/>
            <a:ext cx="10515600" cy="401723"/>
          </a:xfrm>
        </p:spPr>
        <p:txBody>
          <a:bodyPr>
            <a:normAutofit/>
          </a:bodyPr>
          <a:lstStyle/>
          <a:p>
            <a:r>
              <a:rPr lang="en-US" dirty="0"/>
              <a:t>Analysts already iterate - the analytical story disappears before anyone else sees it.</a:t>
            </a:r>
          </a:p>
        </p:txBody>
      </p:sp>
      <p:sp>
        <p:nvSpPr>
          <p:cNvPr id="3" name="Freeform 10">
            <a:extLst>
              <a:ext uri="{FF2B5EF4-FFF2-40B4-BE49-F238E27FC236}">
                <a16:creationId xmlns:a16="http://schemas.microsoft.com/office/drawing/2014/main" id="{DF1AC5FF-C94A-4838-ED43-627775D0C484}"/>
              </a:ext>
            </a:extLst>
          </p:cNvPr>
          <p:cNvSpPr>
            <a:spLocks/>
          </p:cNvSpPr>
          <p:nvPr/>
        </p:nvSpPr>
        <p:spPr bwMode="auto">
          <a:xfrm>
            <a:off x="1063626" y="4739565"/>
            <a:ext cx="2832100" cy="165100"/>
          </a:xfrm>
          <a:custGeom>
            <a:avLst/>
            <a:gdLst>
              <a:gd name="T0" fmla="*/ 1443 w 1784"/>
              <a:gd name="T1" fmla="*/ 0 h 104"/>
              <a:gd name="T2" fmla="*/ 0 w 1784"/>
              <a:gd name="T3" fmla="*/ 0 h 104"/>
              <a:gd name="T4" fmla="*/ 341 w 1784"/>
              <a:gd name="T5" fmla="*/ 104 h 104"/>
              <a:gd name="T6" fmla="*/ 1784 w 1784"/>
              <a:gd name="T7" fmla="*/ 104 h 104"/>
              <a:gd name="T8" fmla="*/ 1443 w 1784"/>
              <a:gd name="T9" fmla="*/ 0 h 104"/>
            </a:gdLst>
            <a:ahLst/>
            <a:cxnLst>
              <a:cxn ang="0">
                <a:pos x="T0" y="T1"/>
              </a:cxn>
              <a:cxn ang="0">
                <a:pos x="T2" y="T3"/>
              </a:cxn>
              <a:cxn ang="0">
                <a:pos x="T4" y="T5"/>
              </a:cxn>
              <a:cxn ang="0">
                <a:pos x="T6" y="T7"/>
              </a:cxn>
              <a:cxn ang="0">
                <a:pos x="T8" y="T9"/>
              </a:cxn>
            </a:cxnLst>
            <a:rect l="0" t="0" r="r" b="b"/>
            <a:pathLst>
              <a:path w="1784" h="104">
                <a:moveTo>
                  <a:pt x="1443" y="0"/>
                </a:moveTo>
                <a:lnTo>
                  <a:pt x="0" y="0"/>
                </a:lnTo>
                <a:lnTo>
                  <a:pt x="341" y="104"/>
                </a:lnTo>
                <a:lnTo>
                  <a:pt x="1784" y="104"/>
                </a:lnTo>
                <a:lnTo>
                  <a:pt x="144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8">
            <a:extLst>
              <a:ext uri="{FF2B5EF4-FFF2-40B4-BE49-F238E27FC236}">
                <a16:creationId xmlns:a16="http://schemas.microsoft.com/office/drawing/2014/main" id="{F1233142-5250-761E-9B3B-F1842B408FF9}"/>
              </a:ext>
            </a:extLst>
          </p:cNvPr>
          <p:cNvSpPr>
            <a:spLocks/>
          </p:cNvSpPr>
          <p:nvPr/>
        </p:nvSpPr>
        <p:spPr bwMode="auto">
          <a:xfrm>
            <a:off x="7466014" y="4742740"/>
            <a:ext cx="2830513" cy="166688"/>
          </a:xfrm>
          <a:custGeom>
            <a:avLst/>
            <a:gdLst>
              <a:gd name="T0" fmla="*/ 1442 w 1783"/>
              <a:gd name="T1" fmla="*/ 0 h 105"/>
              <a:gd name="T2" fmla="*/ 0 w 1783"/>
              <a:gd name="T3" fmla="*/ 0 h 105"/>
              <a:gd name="T4" fmla="*/ 340 w 1783"/>
              <a:gd name="T5" fmla="*/ 105 h 105"/>
              <a:gd name="T6" fmla="*/ 1783 w 1783"/>
              <a:gd name="T7" fmla="*/ 105 h 105"/>
              <a:gd name="T8" fmla="*/ 1442 w 1783"/>
              <a:gd name="T9" fmla="*/ 0 h 105"/>
            </a:gdLst>
            <a:ahLst/>
            <a:cxnLst>
              <a:cxn ang="0">
                <a:pos x="T0" y="T1"/>
              </a:cxn>
              <a:cxn ang="0">
                <a:pos x="T2" y="T3"/>
              </a:cxn>
              <a:cxn ang="0">
                <a:pos x="T4" y="T5"/>
              </a:cxn>
              <a:cxn ang="0">
                <a:pos x="T6" y="T7"/>
              </a:cxn>
              <a:cxn ang="0">
                <a:pos x="T8" y="T9"/>
              </a:cxn>
            </a:cxnLst>
            <a:rect l="0" t="0" r="r" b="b"/>
            <a:pathLst>
              <a:path w="1783" h="105">
                <a:moveTo>
                  <a:pt x="1442" y="0"/>
                </a:moveTo>
                <a:lnTo>
                  <a:pt x="0" y="0"/>
                </a:lnTo>
                <a:lnTo>
                  <a:pt x="340" y="105"/>
                </a:lnTo>
                <a:lnTo>
                  <a:pt x="1783" y="105"/>
                </a:lnTo>
                <a:lnTo>
                  <a:pt x="144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90" name="Group 89">
            <a:extLst>
              <a:ext uri="{FF2B5EF4-FFF2-40B4-BE49-F238E27FC236}">
                <a16:creationId xmlns:a16="http://schemas.microsoft.com/office/drawing/2014/main" id="{F1D79D03-A041-4777-DE09-C7516DD1E131}"/>
              </a:ext>
            </a:extLst>
          </p:cNvPr>
          <p:cNvGrpSpPr/>
          <p:nvPr/>
        </p:nvGrpSpPr>
        <p:grpSpPr>
          <a:xfrm>
            <a:off x="864731" y="2205347"/>
            <a:ext cx="3004464" cy="1071313"/>
            <a:chOff x="288469" y="3789870"/>
            <a:chExt cx="3004464" cy="1071313"/>
          </a:xfrm>
        </p:grpSpPr>
        <p:sp>
          <p:nvSpPr>
            <p:cNvPr id="10" name="Freeform 5">
              <a:extLst>
                <a:ext uri="{FF2B5EF4-FFF2-40B4-BE49-F238E27FC236}">
                  <a16:creationId xmlns:a16="http://schemas.microsoft.com/office/drawing/2014/main" id="{1EFA097E-134E-CCF4-BBE4-FC5887822942}"/>
                </a:ext>
              </a:extLst>
            </p:cNvPr>
            <p:cNvSpPr>
              <a:spLocks/>
            </p:cNvSpPr>
            <p:nvPr/>
          </p:nvSpPr>
          <p:spPr bwMode="auto">
            <a:xfrm>
              <a:off x="288469" y="3789870"/>
              <a:ext cx="640394" cy="377054"/>
            </a:xfrm>
            <a:custGeom>
              <a:avLst/>
              <a:gdLst>
                <a:gd name="T0" fmla="*/ 224 w 428"/>
                <a:gd name="T1" fmla="*/ 0 h 252"/>
                <a:gd name="T2" fmla="*/ 428 w 428"/>
                <a:gd name="T3" fmla="*/ 0 h 252"/>
                <a:gd name="T4" fmla="*/ 428 w 428"/>
                <a:gd name="T5" fmla="*/ 252 h 252"/>
                <a:gd name="T6" fmla="*/ 0 w 428"/>
                <a:gd name="T7" fmla="*/ 252 h 252"/>
                <a:gd name="T8" fmla="*/ 224 w 428"/>
                <a:gd name="T9" fmla="*/ 0 h 252"/>
              </a:gdLst>
              <a:ahLst/>
              <a:cxnLst>
                <a:cxn ang="0">
                  <a:pos x="T0" y="T1"/>
                </a:cxn>
                <a:cxn ang="0">
                  <a:pos x="T2" y="T3"/>
                </a:cxn>
                <a:cxn ang="0">
                  <a:pos x="T4" y="T5"/>
                </a:cxn>
                <a:cxn ang="0">
                  <a:pos x="T6" y="T7"/>
                </a:cxn>
                <a:cxn ang="0">
                  <a:pos x="T8" y="T9"/>
                </a:cxn>
              </a:cxnLst>
              <a:rect l="0" t="0" r="r" b="b"/>
              <a:pathLst>
                <a:path w="428" h="252">
                  <a:moveTo>
                    <a:pt x="224" y="0"/>
                  </a:moveTo>
                  <a:lnTo>
                    <a:pt x="428" y="0"/>
                  </a:lnTo>
                  <a:lnTo>
                    <a:pt x="428" y="252"/>
                  </a:lnTo>
                  <a:lnTo>
                    <a:pt x="0" y="252"/>
                  </a:lnTo>
                  <a:lnTo>
                    <a:pt x="224" y="0"/>
                  </a:lnTo>
                  <a:close/>
                </a:path>
              </a:pathLst>
            </a:custGeom>
            <a:solidFill>
              <a:schemeClr val="accent1">
                <a:lumMod val="75000"/>
              </a:schemeClr>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5" name="Freeform 9">
              <a:extLst>
                <a:ext uri="{FF2B5EF4-FFF2-40B4-BE49-F238E27FC236}">
                  <a16:creationId xmlns:a16="http://schemas.microsoft.com/office/drawing/2014/main" id="{A1EFE9CA-59E3-8CEF-2329-793D802B4449}"/>
                </a:ext>
              </a:extLst>
            </p:cNvPr>
            <p:cNvSpPr>
              <a:spLocks/>
            </p:cNvSpPr>
            <p:nvPr/>
          </p:nvSpPr>
          <p:spPr bwMode="auto">
            <a:xfrm>
              <a:off x="623628" y="4705573"/>
              <a:ext cx="2669305" cy="155610"/>
            </a:xfrm>
            <a:custGeom>
              <a:avLst/>
              <a:gdLst>
                <a:gd name="T0" fmla="*/ 1443 w 1784"/>
                <a:gd name="T1" fmla="*/ 0 h 104"/>
                <a:gd name="T2" fmla="*/ 0 w 1784"/>
                <a:gd name="T3" fmla="*/ 0 h 104"/>
                <a:gd name="T4" fmla="*/ 341 w 1784"/>
                <a:gd name="T5" fmla="*/ 104 h 104"/>
                <a:gd name="T6" fmla="*/ 1784 w 1784"/>
                <a:gd name="T7" fmla="*/ 104 h 104"/>
                <a:gd name="T8" fmla="*/ 1443 w 1784"/>
                <a:gd name="T9" fmla="*/ 0 h 104"/>
              </a:gdLst>
              <a:ahLst/>
              <a:cxnLst>
                <a:cxn ang="0">
                  <a:pos x="T0" y="T1"/>
                </a:cxn>
                <a:cxn ang="0">
                  <a:pos x="T2" y="T3"/>
                </a:cxn>
                <a:cxn ang="0">
                  <a:pos x="T4" y="T5"/>
                </a:cxn>
                <a:cxn ang="0">
                  <a:pos x="T6" y="T7"/>
                </a:cxn>
                <a:cxn ang="0">
                  <a:pos x="T8" y="T9"/>
                </a:cxn>
              </a:cxnLst>
              <a:rect l="0" t="0" r="r" b="b"/>
              <a:pathLst>
                <a:path w="1784" h="104">
                  <a:moveTo>
                    <a:pt x="1443" y="0"/>
                  </a:moveTo>
                  <a:lnTo>
                    <a:pt x="0" y="0"/>
                  </a:lnTo>
                  <a:lnTo>
                    <a:pt x="341" y="104"/>
                  </a:lnTo>
                  <a:lnTo>
                    <a:pt x="1784" y="104"/>
                  </a:lnTo>
                  <a:lnTo>
                    <a:pt x="1443" y="0"/>
                  </a:lnTo>
                  <a:close/>
                </a:path>
              </a:pathLst>
            </a:custGeom>
            <a:solidFill>
              <a:schemeClr val="tx1">
                <a:lumMod val="25000"/>
                <a:lumOff val="75000"/>
              </a:schemeClr>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12" name="Freeform 12">
              <a:extLst>
                <a:ext uri="{FF2B5EF4-FFF2-40B4-BE49-F238E27FC236}">
                  <a16:creationId xmlns:a16="http://schemas.microsoft.com/office/drawing/2014/main" id="{79194311-D646-DC97-9C3C-F245DA64ECA2}"/>
                </a:ext>
              </a:extLst>
            </p:cNvPr>
            <p:cNvSpPr>
              <a:spLocks/>
            </p:cNvSpPr>
            <p:nvPr/>
          </p:nvSpPr>
          <p:spPr bwMode="auto">
            <a:xfrm>
              <a:off x="623628" y="3789870"/>
              <a:ext cx="2669305" cy="1071313"/>
            </a:xfrm>
            <a:custGeom>
              <a:avLst/>
              <a:gdLst>
                <a:gd name="T0" fmla="*/ 610 w 754"/>
                <a:gd name="T1" fmla="*/ 0 h 301"/>
                <a:gd name="T2" fmla="*/ 421 w 754"/>
                <a:gd name="T3" fmla="*/ 0 h 301"/>
                <a:gd name="T4" fmla="*/ 314 w 754"/>
                <a:gd name="T5" fmla="*/ 96 h 301"/>
                <a:gd name="T6" fmla="*/ 207 w 754"/>
                <a:gd name="T7" fmla="*/ 0 h 301"/>
                <a:gd name="T8" fmla="*/ 0 w 754"/>
                <a:gd name="T9" fmla="*/ 0 h 301"/>
                <a:gd name="T10" fmla="*/ 144 w 754"/>
                <a:gd name="T11" fmla="*/ 301 h 301"/>
                <a:gd name="T12" fmla="*/ 754 w 754"/>
                <a:gd name="T13" fmla="*/ 301 h 301"/>
                <a:gd name="T14" fmla="*/ 610 w 754"/>
                <a:gd name="T15" fmla="*/ 0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4" h="301">
                  <a:moveTo>
                    <a:pt x="610" y="0"/>
                  </a:moveTo>
                  <a:cubicBezTo>
                    <a:pt x="421" y="0"/>
                    <a:pt x="421" y="0"/>
                    <a:pt x="421" y="0"/>
                  </a:cubicBezTo>
                  <a:cubicBezTo>
                    <a:pt x="415" y="54"/>
                    <a:pt x="369" y="96"/>
                    <a:pt x="314" y="96"/>
                  </a:cubicBezTo>
                  <a:cubicBezTo>
                    <a:pt x="258" y="96"/>
                    <a:pt x="213" y="54"/>
                    <a:pt x="207" y="0"/>
                  </a:cubicBezTo>
                  <a:cubicBezTo>
                    <a:pt x="0" y="0"/>
                    <a:pt x="0" y="0"/>
                    <a:pt x="0" y="0"/>
                  </a:cubicBezTo>
                  <a:cubicBezTo>
                    <a:pt x="144" y="301"/>
                    <a:pt x="144" y="301"/>
                    <a:pt x="144" y="301"/>
                  </a:cubicBezTo>
                  <a:cubicBezTo>
                    <a:pt x="754" y="301"/>
                    <a:pt x="754" y="301"/>
                    <a:pt x="754" y="301"/>
                  </a:cubicBezTo>
                  <a:lnTo>
                    <a:pt x="610" y="0"/>
                  </a:lnTo>
                  <a:close/>
                </a:path>
              </a:pathLst>
            </a:custGeom>
            <a:solidFill>
              <a:schemeClr val="accent1"/>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84" name="Rectangle 83">
              <a:extLst>
                <a:ext uri="{FF2B5EF4-FFF2-40B4-BE49-F238E27FC236}">
                  <a16:creationId xmlns:a16="http://schemas.microsoft.com/office/drawing/2014/main" id="{452071AA-787C-09CA-B386-596978E3B7B3}"/>
                </a:ext>
              </a:extLst>
            </p:cNvPr>
            <p:cNvSpPr/>
            <p:nvPr/>
          </p:nvSpPr>
          <p:spPr>
            <a:xfrm>
              <a:off x="1159157" y="3789870"/>
              <a:ext cx="1161611" cy="433388"/>
            </a:xfrm>
            <a:prstGeom prst="rect">
              <a:avLst/>
            </a:prstGeom>
            <a:solidFill>
              <a:schemeClr val="accent1"/>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86" name="TextBox 85">
              <a:extLst>
                <a:ext uri="{FF2B5EF4-FFF2-40B4-BE49-F238E27FC236}">
                  <a16:creationId xmlns:a16="http://schemas.microsoft.com/office/drawing/2014/main" id="{E30D2B12-5DBC-F0E6-3DF4-9E834F4BF4AB}"/>
                </a:ext>
              </a:extLst>
            </p:cNvPr>
            <p:cNvSpPr txBox="1"/>
            <p:nvPr/>
          </p:nvSpPr>
          <p:spPr>
            <a:xfrm>
              <a:off x="990196" y="4034322"/>
              <a:ext cx="1977619" cy="523220"/>
            </a:xfrm>
            <a:prstGeom prst="rect">
              <a:avLst/>
            </a:prstGeom>
            <a:noFill/>
          </p:spPr>
          <p:txBody>
            <a:bodyPr wrap="square" anchor="ctr">
              <a:spAutoFit/>
            </a:bodyPr>
            <a:lstStyle/>
            <a:p>
              <a:pPr algn="ctr"/>
              <a:r>
                <a:rPr lang="en-US" sz="1400" b="1" dirty="0">
                  <a:solidFill>
                    <a:schemeClr val="bg1"/>
                  </a:solidFill>
                </a:rPr>
                <a:t>What analysts do during development</a:t>
              </a:r>
            </a:p>
          </p:txBody>
        </p:sp>
      </p:grpSp>
      <p:sp>
        <p:nvSpPr>
          <p:cNvPr id="92" name="TextBox 91">
            <a:extLst>
              <a:ext uri="{FF2B5EF4-FFF2-40B4-BE49-F238E27FC236}">
                <a16:creationId xmlns:a16="http://schemas.microsoft.com/office/drawing/2014/main" id="{B160A736-0D52-987E-59EA-54830739B4E5}"/>
              </a:ext>
            </a:extLst>
          </p:cNvPr>
          <p:cNvSpPr txBox="1"/>
          <p:nvPr/>
        </p:nvSpPr>
        <p:spPr>
          <a:xfrm>
            <a:off x="1196897" y="3576039"/>
            <a:ext cx="2672298" cy="3108543"/>
          </a:xfrm>
          <a:prstGeom prst="rect">
            <a:avLst/>
          </a:prstGeom>
          <a:noFill/>
        </p:spPr>
        <p:txBody>
          <a:bodyPr wrap="square">
            <a:spAutoFit/>
          </a:bodyPr>
          <a:lstStyle/>
          <a:p>
            <a:pPr algn="ctr"/>
            <a:r>
              <a:rPr lang="en-US" sz="1400" dirty="0"/>
              <a:t>Run the initial SRA with first-pass inputs.</a:t>
            </a:r>
          </a:p>
          <a:p>
            <a:pPr algn="ctr"/>
            <a:endParaRPr lang="en-US" sz="1400" dirty="0"/>
          </a:p>
          <a:p>
            <a:pPr algn="ctr"/>
            <a:r>
              <a:rPr lang="en-US" sz="1400" dirty="0"/>
              <a:t>Examine results, spot questionable or uncertain inputs.</a:t>
            </a:r>
          </a:p>
          <a:p>
            <a:pPr algn="ctr"/>
            <a:endParaRPr lang="en-US" sz="1400" dirty="0"/>
          </a:p>
          <a:p>
            <a:pPr algn="ctr"/>
            <a:r>
              <a:rPr lang="en-US" sz="1400" dirty="0"/>
              <a:t>Adjust assumptions, re-run.</a:t>
            </a:r>
          </a:p>
          <a:p>
            <a:pPr algn="ctr"/>
            <a:endParaRPr lang="en-US" sz="1400" dirty="0"/>
          </a:p>
          <a:p>
            <a:pPr algn="ctr"/>
            <a:r>
              <a:rPr lang="en-US" sz="1400" dirty="0"/>
              <a:t>Consult with PMO or engineering on specific risks.</a:t>
            </a:r>
          </a:p>
          <a:p>
            <a:pPr algn="ctr"/>
            <a:endParaRPr lang="en-US" sz="1400" dirty="0"/>
          </a:p>
          <a:p>
            <a:pPr algn="ctr"/>
            <a:r>
              <a:rPr lang="en-US" sz="1400" dirty="0"/>
              <a:t>Continue iterating until results are coherent and defensible.</a:t>
            </a:r>
          </a:p>
        </p:txBody>
      </p:sp>
      <p:grpSp>
        <p:nvGrpSpPr>
          <p:cNvPr id="88" name="Group 87">
            <a:extLst>
              <a:ext uri="{FF2B5EF4-FFF2-40B4-BE49-F238E27FC236}">
                <a16:creationId xmlns:a16="http://schemas.microsoft.com/office/drawing/2014/main" id="{C8FDC32A-7D7B-B193-457B-1AB41F3C039F}"/>
              </a:ext>
            </a:extLst>
          </p:cNvPr>
          <p:cNvGrpSpPr/>
          <p:nvPr/>
        </p:nvGrpSpPr>
        <p:grpSpPr>
          <a:xfrm>
            <a:off x="4608529" y="2205347"/>
            <a:ext cx="3004464" cy="1114795"/>
            <a:chOff x="4104033" y="3789870"/>
            <a:chExt cx="3004464" cy="1114795"/>
          </a:xfrm>
        </p:grpSpPr>
        <p:sp>
          <p:nvSpPr>
            <p:cNvPr id="13" name="Freeform 14">
              <a:extLst>
                <a:ext uri="{FF2B5EF4-FFF2-40B4-BE49-F238E27FC236}">
                  <a16:creationId xmlns:a16="http://schemas.microsoft.com/office/drawing/2014/main" id="{0C0D537A-79B4-1A45-C3B0-6CFA80A0AD0B}"/>
                </a:ext>
              </a:extLst>
            </p:cNvPr>
            <p:cNvSpPr>
              <a:spLocks/>
            </p:cNvSpPr>
            <p:nvPr/>
          </p:nvSpPr>
          <p:spPr bwMode="auto">
            <a:xfrm>
              <a:off x="4262439" y="4739565"/>
              <a:ext cx="2835275" cy="165100"/>
            </a:xfrm>
            <a:custGeom>
              <a:avLst/>
              <a:gdLst>
                <a:gd name="T0" fmla="*/ 1443 w 1786"/>
                <a:gd name="T1" fmla="*/ 0 h 104"/>
                <a:gd name="T2" fmla="*/ 0 w 1786"/>
                <a:gd name="T3" fmla="*/ 0 h 104"/>
                <a:gd name="T4" fmla="*/ 341 w 1786"/>
                <a:gd name="T5" fmla="*/ 104 h 104"/>
                <a:gd name="T6" fmla="*/ 1786 w 1786"/>
                <a:gd name="T7" fmla="*/ 104 h 104"/>
                <a:gd name="T8" fmla="*/ 1443 w 1786"/>
                <a:gd name="T9" fmla="*/ 0 h 104"/>
              </a:gdLst>
              <a:ahLst/>
              <a:cxnLst>
                <a:cxn ang="0">
                  <a:pos x="T0" y="T1"/>
                </a:cxn>
                <a:cxn ang="0">
                  <a:pos x="T2" y="T3"/>
                </a:cxn>
                <a:cxn ang="0">
                  <a:pos x="T4" y="T5"/>
                </a:cxn>
                <a:cxn ang="0">
                  <a:pos x="T6" y="T7"/>
                </a:cxn>
                <a:cxn ang="0">
                  <a:pos x="T8" y="T9"/>
                </a:cxn>
              </a:cxnLst>
              <a:rect l="0" t="0" r="r" b="b"/>
              <a:pathLst>
                <a:path w="1786" h="104">
                  <a:moveTo>
                    <a:pt x="1443" y="0"/>
                  </a:moveTo>
                  <a:lnTo>
                    <a:pt x="0" y="0"/>
                  </a:lnTo>
                  <a:lnTo>
                    <a:pt x="341" y="104"/>
                  </a:lnTo>
                  <a:lnTo>
                    <a:pt x="1786" y="104"/>
                  </a:lnTo>
                  <a:lnTo>
                    <a:pt x="144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a:extLst>
                <a:ext uri="{FF2B5EF4-FFF2-40B4-BE49-F238E27FC236}">
                  <a16:creationId xmlns:a16="http://schemas.microsoft.com/office/drawing/2014/main" id="{F2208F96-93D9-AA55-07CB-B6DD10AF538D}"/>
                </a:ext>
              </a:extLst>
            </p:cNvPr>
            <p:cNvSpPr>
              <a:spLocks/>
            </p:cNvSpPr>
            <p:nvPr/>
          </p:nvSpPr>
          <p:spPr bwMode="auto">
            <a:xfrm>
              <a:off x="4436200" y="4705573"/>
              <a:ext cx="2672297" cy="155610"/>
            </a:xfrm>
            <a:custGeom>
              <a:avLst/>
              <a:gdLst>
                <a:gd name="T0" fmla="*/ 1443 w 1786"/>
                <a:gd name="T1" fmla="*/ 0 h 104"/>
                <a:gd name="T2" fmla="*/ 0 w 1786"/>
                <a:gd name="T3" fmla="*/ 0 h 104"/>
                <a:gd name="T4" fmla="*/ 341 w 1786"/>
                <a:gd name="T5" fmla="*/ 104 h 104"/>
                <a:gd name="T6" fmla="*/ 1786 w 1786"/>
                <a:gd name="T7" fmla="*/ 104 h 104"/>
                <a:gd name="T8" fmla="*/ 1443 w 1786"/>
                <a:gd name="T9" fmla="*/ 0 h 104"/>
              </a:gdLst>
              <a:ahLst/>
              <a:cxnLst>
                <a:cxn ang="0">
                  <a:pos x="T0" y="T1"/>
                </a:cxn>
                <a:cxn ang="0">
                  <a:pos x="T2" y="T3"/>
                </a:cxn>
                <a:cxn ang="0">
                  <a:pos x="T4" y="T5"/>
                </a:cxn>
                <a:cxn ang="0">
                  <a:pos x="T6" y="T7"/>
                </a:cxn>
                <a:cxn ang="0">
                  <a:pos x="T8" y="T9"/>
                </a:cxn>
              </a:cxnLst>
              <a:rect l="0" t="0" r="r" b="b"/>
              <a:pathLst>
                <a:path w="1786" h="104">
                  <a:moveTo>
                    <a:pt x="1443" y="0"/>
                  </a:moveTo>
                  <a:lnTo>
                    <a:pt x="0" y="0"/>
                  </a:lnTo>
                  <a:lnTo>
                    <a:pt x="341" y="104"/>
                  </a:lnTo>
                  <a:lnTo>
                    <a:pt x="1786" y="104"/>
                  </a:lnTo>
                  <a:lnTo>
                    <a:pt x="1443" y="0"/>
                  </a:lnTo>
                  <a:close/>
                </a:path>
              </a:pathLst>
            </a:custGeom>
            <a:solidFill>
              <a:schemeClr val="tx1">
                <a:lumMod val="25000"/>
                <a:lumOff val="75000"/>
              </a:schemeClr>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17" name="Freeform 6">
              <a:extLst>
                <a:ext uri="{FF2B5EF4-FFF2-40B4-BE49-F238E27FC236}">
                  <a16:creationId xmlns:a16="http://schemas.microsoft.com/office/drawing/2014/main" id="{7C9D0283-0239-67A7-DB0A-039DB44C8379}"/>
                </a:ext>
              </a:extLst>
            </p:cNvPr>
            <p:cNvSpPr>
              <a:spLocks/>
            </p:cNvSpPr>
            <p:nvPr/>
          </p:nvSpPr>
          <p:spPr bwMode="auto">
            <a:xfrm>
              <a:off x="4104033" y="3789870"/>
              <a:ext cx="640394" cy="377054"/>
            </a:xfrm>
            <a:custGeom>
              <a:avLst/>
              <a:gdLst>
                <a:gd name="T0" fmla="*/ 222 w 428"/>
                <a:gd name="T1" fmla="*/ 0 h 252"/>
                <a:gd name="T2" fmla="*/ 428 w 428"/>
                <a:gd name="T3" fmla="*/ 0 h 252"/>
                <a:gd name="T4" fmla="*/ 428 w 428"/>
                <a:gd name="T5" fmla="*/ 252 h 252"/>
                <a:gd name="T6" fmla="*/ 0 w 428"/>
                <a:gd name="T7" fmla="*/ 252 h 252"/>
                <a:gd name="T8" fmla="*/ 222 w 428"/>
                <a:gd name="T9" fmla="*/ 0 h 252"/>
              </a:gdLst>
              <a:ahLst/>
              <a:cxnLst>
                <a:cxn ang="0">
                  <a:pos x="T0" y="T1"/>
                </a:cxn>
                <a:cxn ang="0">
                  <a:pos x="T2" y="T3"/>
                </a:cxn>
                <a:cxn ang="0">
                  <a:pos x="T4" y="T5"/>
                </a:cxn>
                <a:cxn ang="0">
                  <a:pos x="T6" y="T7"/>
                </a:cxn>
                <a:cxn ang="0">
                  <a:pos x="T8" y="T9"/>
                </a:cxn>
              </a:cxnLst>
              <a:rect l="0" t="0" r="r" b="b"/>
              <a:pathLst>
                <a:path w="428" h="252">
                  <a:moveTo>
                    <a:pt x="222" y="0"/>
                  </a:moveTo>
                  <a:lnTo>
                    <a:pt x="428" y="0"/>
                  </a:lnTo>
                  <a:lnTo>
                    <a:pt x="428" y="252"/>
                  </a:lnTo>
                  <a:lnTo>
                    <a:pt x="0" y="252"/>
                  </a:lnTo>
                  <a:lnTo>
                    <a:pt x="222" y="0"/>
                  </a:lnTo>
                  <a:close/>
                </a:path>
              </a:pathLst>
            </a:custGeom>
            <a:solidFill>
              <a:schemeClr val="accent2">
                <a:lumMod val="75000"/>
              </a:schemeClr>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62" name="Inhaltsplatzhalter 4">
              <a:extLst>
                <a:ext uri="{FF2B5EF4-FFF2-40B4-BE49-F238E27FC236}">
                  <a16:creationId xmlns:a16="http://schemas.microsoft.com/office/drawing/2014/main" id="{AEC6FB0E-EB0F-8165-DB21-EE4655F4E2BD}"/>
                </a:ext>
              </a:extLst>
            </p:cNvPr>
            <p:cNvSpPr txBox="1">
              <a:spLocks/>
            </p:cNvSpPr>
            <p:nvPr/>
          </p:nvSpPr>
          <p:spPr>
            <a:xfrm>
              <a:off x="4264033" y="4385765"/>
              <a:ext cx="1435524" cy="205184"/>
            </a:xfrm>
            <a:prstGeom prst="rect">
              <a:avLst/>
            </a:prstGeom>
          </p:spPr>
          <p:txBody>
            <a:bodyPr wrap="square" lIns="0" tIns="0" rIns="0" bIns="0">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600"/>
                </a:lnSpc>
                <a:spcAft>
                  <a:spcPts val="1200"/>
                </a:spcAft>
                <a:buNone/>
              </a:pPr>
              <a:r>
                <a:rPr lang="id-ID" sz="1400" b="1" dirty="0">
                  <a:latin typeface="Trebuchet MS" panose="020B0603020202020204" pitchFamily="34" charset="0"/>
                </a:rPr>
                <a:t>Your Tittle Here</a:t>
              </a:r>
              <a:endParaRPr lang="en-US" sz="1050" dirty="0">
                <a:latin typeface="Trebuchet MS" panose="020B0603020202020204" pitchFamily="34" charset="0"/>
              </a:endParaRPr>
            </a:p>
          </p:txBody>
        </p:sp>
        <p:sp>
          <p:nvSpPr>
            <p:cNvPr id="22" name="Freeform 16">
              <a:extLst>
                <a:ext uri="{FF2B5EF4-FFF2-40B4-BE49-F238E27FC236}">
                  <a16:creationId xmlns:a16="http://schemas.microsoft.com/office/drawing/2014/main" id="{85895650-D471-8043-4D76-1B487091DF4E}"/>
                </a:ext>
              </a:extLst>
            </p:cNvPr>
            <p:cNvSpPr>
              <a:spLocks/>
            </p:cNvSpPr>
            <p:nvPr/>
          </p:nvSpPr>
          <p:spPr bwMode="auto">
            <a:xfrm>
              <a:off x="4436200" y="3789870"/>
              <a:ext cx="2672297" cy="1071313"/>
            </a:xfrm>
            <a:custGeom>
              <a:avLst/>
              <a:gdLst>
                <a:gd name="T0" fmla="*/ 610 w 755"/>
                <a:gd name="T1" fmla="*/ 0 h 301"/>
                <a:gd name="T2" fmla="*/ 422 w 755"/>
                <a:gd name="T3" fmla="*/ 0 h 301"/>
                <a:gd name="T4" fmla="*/ 315 w 755"/>
                <a:gd name="T5" fmla="*/ 96 h 301"/>
                <a:gd name="T6" fmla="*/ 207 w 755"/>
                <a:gd name="T7" fmla="*/ 0 h 301"/>
                <a:gd name="T8" fmla="*/ 0 w 755"/>
                <a:gd name="T9" fmla="*/ 0 h 301"/>
                <a:gd name="T10" fmla="*/ 144 w 755"/>
                <a:gd name="T11" fmla="*/ 301 h 301"/>
                <a:gd name="T12" fmla="*/ 755 w 755"/>
                <a:gd name="T13" fmla="*/ 301 h 301"/>
                <a:gd name="T14" fmla="*/ 610 w 755"/>
                <a:gd name="T15" fmla="*/ 0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5" h="301">
                  <a:moveTo>
                    <a:pt x="610" y="0"/>
                  </a:moveTo>
                  <a:cubicBezTo>
                    <a:pt x="422" y="0"/>
                    <a:pt x="422" y="0"/>
                    <a:pt x="422" y="0"/>
                  </a:cubicBezTo>
                  <a:cubicBezTo>
                    <a:pt x="416" y="54"/>
                    <a:pt x="370" y="96"/>
                    <a:pt x="315" y="96"/>
                  </a:cubicBezTo>
                  <a:cubicBezTo>
                    <a:pt x="259" y="96"/>
                    <a:pt x="213" y="54"/>
                    <a:pt x="207" y="0"/>
                  </a:cubicBezTo>
                  <a:cubicBezTo>
                    <a:pt x="0" y="0"/>
                    <a:pt x="0" y="0"/>
                    <a:pt x="0" y="0"/>
                  </a:cubicBezTo>
                  <a:cubicBezTo>
                    <a:pt x="144" y="301"/>
                    <a:pt x="144" y="301"/>
                    <a:pt x="144" y="301"/>
                  </a:cubicBezTo>
                  <a:cubicBezTo>
                    <a:pt x="755" y="301"/>
                    <a:pt x="755" y="301"/>
                    <a:pt x="755" y="301"/>
                  </a:cubicBezTo>
                  <a:lnTo>
                    <a:pt x="610" y="0"/>
                  </a:lnTo>
                  <a:close/>
                </a:path>
              </a:pathLst>
            </a:custGeom>
            <a:solidFill>
              <a:schemeClr val="accent2"/>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79" name="Rectangle 78">
              <a:extLst>
                <a:ext uri="{FF2B5EF4-FFF2-40B4-BE49-F238E27FC236}">
                  <a16:creationId xmlns:a16="http://schemas.microsoft.com/office/drawing/2014/main" id="{EFCC57C7-4837-25FE-4AD2-D5F9597E3FD1}"/>
                </a:ext>
              </a:extLst>
            </p:cNvPr>
            <p:cNvSpPr/>
            <p:nvPr/>
          </p:nvSpPr>
          <p:spPr>
            <a:xfrm>
              <a:off x="4899882" y="3789870"/>
              <a:ext cx="1161611" cy="433388"/>
            </a:xfrm>
            <a:prstGeom prst="rect">
              <a:avLst/>
            </a:prstGeom>
            <a:solidFill>
              <a:schemeClr val="accent2"/>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85" name="TextBox 84">
              <a:extLst>
                <a:ext uri="{FF2B5EF4-FFF2-40B4-BE49-F238E27FC236}">
                  <a16:creationId xmlns:a16="http://schemas.microsoft.com/office/drawing/2014/main" id="{CEC7C760-6EE9-964B-EE7A-39B222E4E790}"/>
                </a:ext>
              </a:extLst>
            </p:cNvPr>
            <p:cNvSpPr txBox="1"/>
            <p:nvPr/>
          </p:nvSpPr>
          <p:spPr>
            <a:xfrm>
              <a:off x="4799840" y="4034322"/>
              <a:ext cx="1977619" cy="523220"/>
            </a:xfrm>
            <a:prstGeom prst="rect">
              <a:avLst/>
            </a:prstGeom>
            <a:noFill/>
          </p:spPr>
          <p:txBody>
            <a:bodyPr wrap="square" anchor="ctr">
              <a:spAutoFit/>
            </a:bodyPr>
            <a:lstStyle/>
            <a:p>
              <a:pPr algn="ctr"/>
              <a:r>
                <a:rPr lang="en-US" sz="1400" b="1" dirty="0">
                  <a:solidFill>
                    <a:schemeClr val="bg1"/>
                  </a:solidFill>
                </a:rPr>
                <a:t>What stakeholders see</a:t>
              </a:r>
            </a:p>
          </p:txBody>
        </p:sp>
      </p:grpSp>
      <p:sp>
        <p:nvSpPr>
          <p:cNvPr id="94" name="TextBox 93">
            <a:extLst>
              <a:ext uri="{FF2B5EF4-FFF2-40B4-BE49-F238E27FC236}">
                <a16:creationId xmlns:a16="http://schemas.microsoft.com/office/drawing/2014/main" id="{6BE1133C-6020-C931-09FE-99C6B247CDDB}"/>
              </a:ext>
            </a:extLst>
          </p:cNvPr>
          <p:cNvSpPr txBox="1"/>
          <p:nvPr/>
        </p:nvSpPr>
        <p:spPr>
          <a:xfrm>
            <a:off x="4940695" y="3576039"/>
            <a:ext cx="2672297" cy="2246769"/>
          </a:xfrm>
          <a:prstGeom prst="rect">
            <a:avLst/>
          </a:prstGeom>
          <a:noFill/>
        </p:spPr>
        <p:txBody>
          <a:bodyPr wrap="square">
            <a:spAutoFit/>
          </a:bodyPr>
          <a:lstStyle/>
          <a:p>
            <a:pPr algn="ctr"/>
            <a:r>
              <a:rPr lang="en-US" sz="1400" dirty="0"/>
              <a:t>A single P70 date.</a:t>
            </a:r>
          </a:p>
          <a:p>
            <a:pPr algn="ctr"/>
            <a:endParaRPr lang="en-US" sz="1400" dirty="0"/>
          </a:p>
          <a:p>
            <a:pPr algn="ctr"/>
            <a:r>
              <a:rPr lang="en-US" sz="1400" dirty="0"/>
              <a:t>One confidence distribution curve.</a:t>
            </a:r>
          </a:p>
          <a:p>
            <a:pPr algn="ctr"/>
            <a:endParaRPr lang="en-US" sz="1400" dirty="0"/>
          </a:p>
          <a:p>
            <a:pPr algn="ctr"/>
            <a:r>
              <a:rPr lang="en-US" sz="1400" dirty="0"/>
              <a:t>One set of inputs (if shared at all).</a:t>
            </a:r>
          </a:p>
          <a:p>
            <a:pPr algn="ctr"/>
            <a:endParaRPr lang="en-US" sz="1400" dirty="0"/>
          </a:p>
          <a:p>
            <a:pPr algn="ctr"/>
            <a:r>
              <a:rPr lang="en-US" sz="1400" dirty="0"/>
              <a:t>A pass or fail against an acceptance threshold.</a:t>
            </a:r>
          </a:p>
        </p:txBody>
      </p:sp>
      <p:grpSp>
        <p:nvGrpSpPr>
          <p:cNvPr id="89" name="Group 88">
            <a:extLst>
              <a:ext uri="{FF2B5EF4-FFF2-40B4-BE49-F238E27FC236}">
                <a16:creationId xmlns:a16="http://schemas.microsoft.com/office/drawing/2014/main" id="{07583397-2717-E0B0-82A4-B4947ED1C484}"/>
              </a:ext>
            </a:extLst>
          </p:cNvPr>
          <p:cNvGrpSpPr/>
          <p:nvPr/>
        </p:nvGrpSpPr>
        <p:grpSpPr>
          <a:xfrm>
            <a:off x="8352328" y="2210063"/>
            <a:ext cx="3001472" cy="1071313"/>
            <a:chOff x="7723315" y="3794586"/>
            <a:chExt cx="3001472" cy="1071313"/>
          </a:xfrm>
        </p:grpSpPr>
        <p:sp>
          <p:nvSpPr>
            <p:cNvPr id="34" name="Freeform 17">
              <a:extLst>
                <a:ext uri="{FF2B5EF4-FFF2-40B4-BE49-F238E27FC236}">
                  <a16:creationId xmlns:a16="http://schemas.microsoft.com/office/drawing/2014/main" id="{5D1444E2-CBB2-0CF8-D1FB-8E73F81BF26F}"/>
                </a:ext>
              </a:extLst>
            </p:cNvPr>
            <p:cNvSpPr>
              <a:spLocks/>
            </p:cNvSpPr>
            <p:nvPr/>
          </p:nvSpPr>
          <p:spPr bwMode="auto">
            <a:xfrm>
              <a:off x="8056979" y="4708793"/>
              <a:ext cx="2667808" cy="157106"/>
            </a:xfrm>
            <a:custGeom>
              <a:avLst/>
              <a:gdLst>
                <a:gd name="T0" fmla="*/ 1442 w 1783"/>
                <a:gd name="T1" fmla="*/ 0 h 105"/>
                <a:gd name="T2" fmla="*/ 0 w 1783"/>
                <a:gd name="T3" fmla="*/ 0 h 105"/>
                <a:gd name="T4" fmla="*/ 340 w 1783"/>
                <a:gd name="T5" fmla="*/ 105 h 105"/>
                <a:gd name="T6" fmla="*/ 1783 w 1783"/>
                <a:gd name="T7" fmla="*/ 105 h 105"/>
                <a:gd name="T8" fmla="*/ 1442 w 1783"/>
                <a:gd name="T9" fmla="*/ 0 h 105"/>
              </a:gdLst>
              <a:ahLst/>
              <a:cxnLst>
                <a:cxn ang="0">
                  <a:pos x="T0" y="T1"/>
                </a:cxn>
                <a:cxn ang="0">
                  <a:pos x="T2" y="T3"/>
                </a:cxn>
                <a:cxn ang="0">
                  <a:pos x="T4" y="T5"/>
                </a:cxn>
                <a:cxn ang="0">
                  <a:pos x="T6" y="T7"/>
                </a:cxn>
                <a:cxn ang="0">
                  <a:pos x="T8" y="T9"/>
                </a:cxn>
              </a:cxnLst>
              <a:rect l="0" t="0" r="r" b="b"/>
              <a:pathLst>
                <a:path w="1783" h="105">
                  <a:moveTo>
                    <a:pt x="1442" y="0"/>
                  </a:moveTo>
                  <a:lnTo>
                    <a:pt x="0" y="0"/>
                  </a:lnTo>
                  <a:lnTo>
                    <a:pt x="340" y="105"/>
                  </a:lnTo>
                  <a:lnTo>
                    <a:pt x="1783" y="105"/>
                  </a:lnTo>
                  <a:lnTo>
                    <a:pt x="1442" y="0"/>
                  </a:lnTo>
                  <a:close/>
                </a:path>
              </a:pathLst>
            </a:custGeom>
            <a:solidFill>
              <a:schemeClr val="tx1">
                <a:lumMod val="25000"/>
                <a:lumOff val="75000"/>
              </a:schemeClr>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36" name="Freeform 7">
              <a:extLst>
                <a:ext uri="{FF2B5EF4-FFF2-40B4-BE49-F238E27FC236}">
                  <a16:creationId xmlns:a16="http://schemas.microsoft.com/office/drawing/2014/main" id="{A5F89C96-F1D2-3977-9126-9FB7381C3090}"/>
                </a:ext>
              </a:extLst>
            </p:cNvPr>
            <p:cNvSpPr>
              <a:spLocks/>
            </p:cNvSpPr>
            <p:nvPr/>
          </p:nvSpPr>
          <p:spPr bwMode="auto">
            <a:xfrm>
              <a:off x="7723315" y="3794586"/>
              <a:ext cx="640394" cy="377054"/>
            </a:xfrm>
            <a:custGeom>
              <a:avLst/>
              <a:gdLst>
                <a:gd name="T0" fmla="*/ 223 w 428"/>
                <a:gd name="T1" fmla="*/ 0 h 252"/>
                <a:gd name="T2" fmla="*/ 428 w 428"/>
                <a:gd name="T3" fmla="*/ 0 h 252"/>
                <a:gd name="T4" fmla="*/ 428 w 428"/>
                <a:gd name="T5" fmla="*/ 252 h 252"/>
                <a:gd name="T6" fmla="*/ 0 w 428"/>
                <a:gd name="T7" fmla="*/ 252 h 252"/>
                <a:gd name="T8" fmla="*/ 223 w 428"/>
                <a:gd name="T9" fmla="*/ 0 h 252"/>
              </a:gdLst>
              <a:ahLst/>
              <a:cxnLst>
                <a:cxn ang="0">
                  <a:pos x="T0" y="T1"/>
                </a:cxn>
                <a:cxn ang="0">
                  <a:pos x="T2" y="T3"/>
                </a:cxn>
                <a:cxn ang="0">
                  <a:pos x="T4" y="T5"/>
                </a:cxn>
                <a:cxn ang="0">
                  <a:pos x="T6" y="T7"/>
                </a:cxn>
                <a:cxn ang="0">
                  <a:pos x="T8" y="T9"/>
                </a:cxn>
              </a:cxnLst>
              <a:rect l="0" t="0" r="r" b="b"/>
              <a:pathLst>
                <a:path w="428" h="252">
                  <a:moveTo>
                    <a:pt x="223" y="0"/>
                  </a:moveTo>
                  <a:lnTo>
                    <a:pt x="428" y="0"/>
                  </a:lnTo>
                  <a:lnTo>
                    <a:pt x="428" y="252"/>
                  </a:lnTo>
                  <a:lnTo>
                    <a:pt x="0" y="252"/>
                  </a:lnTo>
                  <a:lnTo>
                    <a:pt x="223" y="0"/>
                  </a:lnTo>
                  <a:close/>
                </a:path>
              </a:pathLst>
            </a:custGeom>
            <a:solidFill>
              <a:schemeClr val="accent4">
                <a:lumMod val="75000"/>
              </a:schemeClr>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38" name="Freeform 20">
              <a:extLst>
                <a:ext uri="{FF2B5EF4-FFF2-40B4-BE49-F238E27FC236}">
                  <a16:creationId xmlns:a16="http://schemas.microsoft.com/office/drawing/2014/main" id="{B88C9069-E5E7-BF1E-DA05-48918908DA94}"/>
                </a:ext>
              </a:extLst>
            </p:cNvPr>
            <p:cNvSpPr>
              <a:spLocks/>
            </p:cNvSpPr>
            <p:nvPr/>
          </p:nvSpPr>
          <p:spPr bwMode="auto">
            <a:xfrm>
              <a:off x="8056979" y="3794586"/>
              <a:ext cx="2667808" cy="1071312"/>
            </a:xfrm>
            <a:custGeom>
              <a:avLst/>
              <a:gdLst>
                <a:gd name="T0" fmla="*/ 610 w 754"/>
                <a:gd name="T1" fmla="*/ 0 h 301"/>
                <a:gd name="T2" fmla="*/ 422 w 754"/>
                <a:gd name="T3" fmla="*/ 0 h 301"/>
                <a:gd name="T4" fmla="*/ 315 w 754"/>
                <a:gd name="T5" fmla="*/ 96 h 301"/>
                <a:gd name="T6" fmla="*/ 207 w 754"/>
                <a:gd name="T7" fmla="*/ 0 h 301"/>
                <a:gd name="T8" fmla="*/ 0 w 754"/>
                <a:gd name="T9" fmla="*/ 0 h 301"/>
                <a:gd name="T10" fmla="*/ 144 w 754"/>
                <a:gd name="T11" fmla="*/ 301 h 301"/>
                <a:gd name="T12" fmla="*/ 754 w 754"/>
                <a:gd name="T13" fmla="*/ 301 h 301"/>
                <a:gd name="T14" fmla="*/ 610 w 754"/>
                <a:gd name="T15" fmla="*/ 0 h 30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4" h="301">
                  <a:moveTo>
                    <a:pt x="610" y="0"/>
                  </a:moveTo>
                  <a:cubicBezTo>
                    <a:pt x="422" y="0"/>
                    <a:pt x="422" y="0"/>
                    <a:pt x="422" y="0"/>
                  </a:cubicBezTo>
                  <a:cubicBezTo>
                    <a:pt x="416" y="54"/>
                    <a:pt x="370" y="96"/>
                    <a:pt x="315" y="96"/>
                  </a:cubicBezTo>
                  <a:cubicBezTo>
                    <a:pt x="259" y="96"/>
                    <a:pt x="213" y="54"/>
                    <a:pt x="207" y="0"/>
                  </a:cubicBezTo>
                  <a:cubicBezTo>
                    <a:pt x="0" y="0"/>
                    <a:pt x="0" y="0"/>
                    <a:pt x="0" y="0"/>
                  </a:cubicBezTo>
                  <a:cubicBezTo>
                    <a:pt x="144" y="301"/>
                    <a:pt x="144" y="301"/>
                    <a:pt x="144" y="301"/>
                  </a:cubicBezTo>
                  <a:cubicBezTo>
                    <a:pt x="754" y="301"/>
                    <a:pt x="754" y="301"/>
                    <a:pt x="754" y="301"/>
                  </a:cubicBezTo>
                  <a:lnTo>
                    <a:pt x="610" y="0"/>
                  </a:lnTo>
                  <a:close/>
                </a:path>
              </a:pathLst>
            </a:custGeom>
            <a:solidFill>
              <a:schemeClr val="accent4"/>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81" name="Rectangle 80">
              <a:extLst>
                <a:ext uri="{FF2B5EF4-FFF2-40B4-BE49-F238E27FC236}">
                  <a16:creationId xmlns:a16="http://schemas.microsoft.com/office/drawing/2014/main" id="{90417E9F-27BD-AB55-C418-87839405A733}"/>
                </a:ext>
              </a:extLst>
            </p:cNvPr>
            <p:cNvSpPr/>
            <p:nvPr/>
          </p:nvSpPr>
          <p:spPr>
            <a:xfrm>
              <a:off x="8632986" y="3794586"/>
              <a:ext cx="1161611" cy="433388"/>
            </a:xfrm>
            <a:prstGeom prst="rect">
              <a:avLst/>
            </a:prstGeom>
            <a:solidFill>
              <a:schemeClr val="accent4"/>
            </a:solidFill>
            <a:ln>
              <a:noFill/>
            </a:ln>
          </p:spPr>
          <p:txBody>
            <a:bodyPr vert="horz" wrap="square" lIns="0" tIns="0" rIns="0" bIns="0" numCol="1" anchor="ctr" anchorCtr="0" compatLnSpc="1">
              <a:prstTxWarp prst="textNoShape">
                <a:avLst/>
              </a:prstTxWarp>
            </a:bodyPr>
            <a:lstStyle/>
            <a:p>
              <a:pPr algn="ctr"/>
              <a:endParaRPr lang="en-US" sz="2000" b="1">
                <a:solidFill>
                  <a:schemeClr val="bg1"/>
                </a:solidFill>
              </a:endParaRPr>
            </a:p>
          </p:txBody>
        </p:sp>
        <p:sp>
          <p:nvSpPr>
            <p:cNvPr id="83" name="TextBox 82">
              <a:extLst>
                <a:ext uri="{FF2B5EF4-FFF2-40B4-BE49-F238E27FC236}">
                  <a16:creationId xmlns:a16="http://schemas.microsoft.com/office/drawing/2014/main" id="{BFAB3BEE-E1A6-B956-EBA3-754D733E9527}"/>
                </a:ext>
              </a:extLst>
            </p:cNvPr>
            <p:cNvSpPr txBox="1"/>
            <p:nvPr/>
          </p:nvSpPr>
          <p:spPr>
            <a:xfrm>
              <a:off x="8430548" y="3818879"/>
              <a:ext cx="1977619" cy="954107"/>
            </a:xfrm>
            <a:prstGeom prst="rect">
              <a:avLst/>
            </a:prstGeom>
            <a:noFill/>
          </p:spPr>
          <p:txBody>
            <a:bodyPr wrap="square" anchor="ctr">
              <a:spAutoFit/>
            </a:bodyPr>
            <a:lstStyle/>
            <a:p>
              <a:pPr algn="ctr"/>
              <a:r>
                <a:rPr lang="en-US" sz="1400" b="1" dirty="0">
                  <a:solidFill>
                    <a:schemeClr val="bg1"/>
                  </a:solidFill>
                </a:rPr>
                <a:t>What disappears between development and the out-brief</a:t>
              </a:r>
            </a:p>
          </p:txBody>
        </p:sp>
      </p:grpSp>
      <p:sp>
        <p:nvSpPr>
          <p:cNvPr id="96" name="TextBox 95">
            <a:extLst>
              <a:ext uri="{FF2B5EF4-FFF2-40B4-BE49-F238E27FC236}">
                <a16:creationId xmlns:a16="http://schemas.microsoft.com/office/drawing/2014/main" id="{AA396400-534F-97DB-F852-F81EDC7F6C78}"/>
              </a:ext>
            </a:extLst>
          </p:cNvPr>
          <p:cNvSpPr txBox="1"/>
          <p:nvPr/>
        </p:nvSpPr>
        <p:spPr>
          <a:xfrm>
            <a:off x="8681500" y="3613530"/>
            <a:ext cx="2672299" cy="3108543"/>
          </a:xfrm>
          <a:prstGeom prst="rect">
            <a:avLst/>
          </a:prstGeom>
          <a:noFill/>
        </p:spPr>
        <p:txBody>
          <a:bodyPr wrap="square">
            <a:spAutoFit/>
          </a:bodyPr>
          <a:lstStyle/>
          <a:p>
            <a:pPr algn="ctr"/>
            <a:r>
              <a:rPr lang="en-US" sz="1400" dirty="0"/>
              <a:t>The sensitivity of the result to key risks and assumptions.</a:t>
            </a:r>
          </a:p>
          <a:p>
            <a:pPr algn="ctr"/>
            <a:endParaRPr lang="en-US" sz="1400" dirty="0"/>
          </a:p>
          <a:p>
            <a:pPr algn="ctr"/>
            <a:r>
              <a:rPr lang="en-US" sz="1400" dirty="0"/>
              <a:t>The range of plausible outcomes under different configurations.</a:t>
            </a:r>
          </a:p>
          <a:p>
            <a:pPr algn="ctr"/>
            <a:endParaRPr lang="en-US" sz="1400" dirty="0"/>
          </a:p>
          <a:p>
            <a:pPr algn="ctr"/>
            <a:r>
              <a:rPr lang="en-US" sz="1400" dirty="0"/>
              <a:t>The analytical story of what drove the result to where it landed.</a:t>
            </a:r>
          </a:p>
          <a:p>
            <a:pPr algn="ctr"/>
            <a:endParaRPr lang="en-US" sz="1400" dirty="0"/>
          </a:p>
          <a:p>
            <a:pPr algn="ctr"/>
            <a:r>
              <a:rPr lang="en-US" sz="1400" dirty="0"/>
              <a:t>The roadmap of what it would take to reach a more favorable number.</a:t>
            </a:r>
          </a:p>
        </p:txBody>
      </p:sp>
    </p:spTree>
    <p:extLst>
      <p:ext uri="{BB962C8B-B14F-4D97-AF65-F5344CB8AC3E}">
        <p14:creationId xmlns:p14="http://schemas.microsoft.com/office/powerpoint/2010/main" val="3799855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B53B-6951-8F8A-AB43-66B9E411E8F2}"/>
              </a:ext>
            </a:extLst>
          </p:cNvPr>
          <p:cNvSpPr>
            <a:spLocks noGrp="1"/>
          </p:cNvSpPr>
          <p:nvPr>
            <p:ph type="title"/>
          </p:nvPr>
        </p:nvSpPr>
        <p:spPr>
          <a:xfrm>
            <a:off x="838200" y="365126"/>
            <a:ext cx="10515600" cy="548640"/>
          </a:xfrm>
        </p:spPr>
        <p:txBody>
          <a:bodyPr/>
          <a:lstStyle/>
          <a:p>
            <a:r>
              <a:rPr lang="en-US" dirty="0"/>
              <a:t>The Multi-Run Approach: Concept</a:t>
            </a:r>
          </a:p>
        </p:txBody>
      </p:sp>
      <p:sp>
        <p:nvSpPr>
          <p:cNvPr id="6" name="Text Placeholder 5">
            <a:extLst>
              <a:ext uri="{FF2B5EF4-FFF2-40B4-BE49-F238E27FC236}">
                <a16:creationId xmlns:a16="http://schemas.microsoft.com/office/drawing/2014/main" id="{AA701DB2-88D9-1CAE-2C20-DFE6F267E559}"/>
              </a:ext>
            </a:extLst>
          </p:cNvPr>
          <p:cNvSpPr>
            <a:spLocks noGrp="1"/>
          </p:cNvSpPr>
          <p:nvPr>
            <p:ph type="body" sz="quarter" idx="13"/>
          </p:nvPr>
        </p:nvSpPr>
        <p:spPr>
          <a:xfrm>
            <a:off x="838200" y="922271"/>
            <a:ext cx="10515600" cy="401723"/>
          </a:xfrm>
        </p:spPr>
        <p:txBody>
          <a:bodyPr/>
          <a:lstStyle/>
          <a:p>
            <a:r>
              <a:rPr lang="en-US" dirty="0"/>
              <a:t>You are not changing your process - you are changing how you document and present it.</a:t>
            </a:r>
          </a:p>
        </p:txBody>
      </p:sp>
      <p:grpSp>
        <p:nvGrpSpPr>
          <p:cNvPr id="76" name="Group 75">
            <a:extLst>
              <a:ext uri="{FF2B5EF4-FFF2-40B4-BE49-F238E27FC236}">
                <a16:creationId xmlns:a16="http://schemas.microsoft.com/office/drawing/2014/main" id="{62CAB10B-2AF6-4A68-A36B-0A9BD43A6FAA}"/>
              </a:ext>
            </a:extLst>
          </p:cNvPr>
          <p:cNvGrpSpPr/>
          <p:nvPr/>
        </p:nvGrpSpPr>
        <p:grpSpPr>
          <a:xfrm>
            <a:off x="370825" y="2023034"/>
            <a:ext cx="5375628" cy="4043935"/>
            <a:chOff x="838200" y="2023034"/>
            <a:chExt cx="5375628" cy="4043935"/>
          </a:xfrm>
          <a:effectLst>
            <a:outerShdw blurRad="50800" dist="38100" dir="2700000" algn="tl" rotWithShape="0">
              <a:prstClr val="black">
                <a:alpha val="40000"/>
              </a:prstClr>
            </a:outerShdw>
          </a:effectLst>
        </p:grpSpPr>
        <p:grpSp>
          <p:nvGrpSpPr>
            <p:cNvPr id="27" name="Group 26">
              <a:extLst>
                <a:ext uri="{FF2B5EF4-FFF2-40B4-BE49-F238E27FC236}">
                  <a16:creationId xmlns:a16="http://schemas.microsoft.com/office/drawing/2014/main" id="{18575EB1-F068-4DC0-F87F-681792E8A059}"/>
                </a:ext>
              </a:extLst>
            </p:cNvPr>
            <p:cNvGrpSpPr/>
            <p:nvPr/>
          </p:nvGrpSpPr>
          <p:grpSpPr>
            <a:xfrm>
              <a:off x="3599983" y="2023034"/>
              <a:ext cx="2613845" cy="4043935"/>
              <a:chOff x="5402146" y="1487297"/>
              <a:chExt cx="2994731" cy="4460772"/>
            </a:xfrm>
          </p:grpSpPr>
          <p:grpSp>
            <p:nvGrpSpPr>
              <p:cNvPr id="32" name="Group 31">
                <a:extLst>
                  <a:ext uri="{FF2B5EF4-FFF2-40B4-BE49-F238E27FC236}">
                    <a16:creationId xmlns:a16="http://schemas.microsoft.com/office/drawing/2014/main" id="{7C5B8DD2-2DD0-3DDC-FF0B-53F7C0B770DA}"/>
                  </a:ext>
                </a:extLst>
              </p:cNvPr>
              <p:cNvGrpSpPr/>
              <p:nvPr/>
            </p:nvGrpSpPr>
            <p:grpSpPr>
              <a:xfrm>
                <a:off x="5885635" y="2637997"/>
                <a:ext cx="2491015" cy="908444"/>
                <a:chOff x="5082318" y="2597391"/>
                <a:chExt cx="2491015" cy="908444"/>
              </a:xfrm>
            </p:grpSpPr>
            <p:sp>
              <p:nvSpPr>
                <p:cNvPr id="40" name="Rectangle 21">
                  <a:extLst>
                    <a:ext uri="{FF2B5EF4-FFF2-40B4-BE49-F238E27FC236}">
                      <a16:creationId xmlns:a16="http://schemas.microsoft.com/office/drawing/2014/main" id="{E00819AC-F22B-0FB6-2585-CFCAE2AF87AB}"/>
                    </a:ext>
                  </a:extLst>
                </p:cNvPr>
                <p:cNvSpPr>
                  <a:spLocks noChangeArrowheads="1"/>
                </p:cNvSpPr>
                <p:nvPr/>
              </p:nvSpPr>
              <p:spPr bwMode="auto">
                <a:xfrm>
                  <a:off x="5565986" y="2597391"/>
                  <a:ext cx="2007347" cy="9084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07BC09FC-D953-02C1-6FAC-3BEA700F41CC}"/>
                    </a:ext>
                  </a:extLst>
                </p:cNvPr>
                <p:cNvSpPr>
                  <a:spLocks/>
                </p:cNvSpPr>
                <p:nvPr/>
              </p:nvSpPr>
              <p:spPr bwMode="auto">
                <a:xfrm>
                  <a:off x="5082318" y="2597391"/>
                  <a:ext cx="483668" cy="908444"/>
                </a:xfrm>
                <a:custGeom>
                  <a:avLst/>
                  <a:gdLst>
                    <a:gd name="T0" fmla="*/ 386 w 386"/>
                    <a:gd name="T1" fmla="*/ 0 h 725"/>
                    <a:gd name="T2" fmla="*/ 0 w 386"/>
                    <a:gd name="T3" fmla="*/ 314 h 725"/>
                    <a:gd name="T4" fmla="*/ 0 w 386"/>
                    <a:gd name="T5" fmla="*/ 453 h 725"/>
                    <a:gd name="T6" fmla="*/ 386 w 386"/>
                    <a:gd name="T7" fmla="*/ 725 h 725"/>
                    <a:gd name="T8" fmla="*/ 386 w 386"/>
                    <a:gd name="T9" fmla="*/ 0 h 725"/>
                  </a:gdLst>
                  <a:ahLst/>
                  <a:cxnLst>
                    <a:cxn ang="0">
                      <a:pos x="T0" y="T1"/>
                    </a:cxn>
                    <a:cxn ang="0">
                      <a:pos x="T2" y="T3"/>
                    </a:cxn>
                    <a:cxn ang="0">
                      <a:pos x="T4" y="T5"/>
                    </a:cxn>
                    <a:cxn ang="0">
                      <a:pos x="T6" y="T7"/>
                    </a:cxn>
                    <a:cxn ang="0">
                      <a:pos x="T8" y="T9"/>
                    </a:cxn>
                  </a:cxnLst>
                  <a:rect l="0" t="0" r="r" b="b"/>
                  <a:pathLst>
                    <a:path w="386" h="725">
                      <a:moveTo>
                        <a:pt x="386" y="0"/>
                      </a:moveTo>
                      <a:lnTo>
                        <a:pt x="0" y="314"/>
                      </a:lnTo>
                      <a:lnTo>
                        <a:pt x="0" y="453"/>
                      </a:lnTo>
                      <a:lnTo>
                        <a:pt x="386" y="725"/>
                      </a:lnTo>
                      <a:lnTo>
                        <a:pt x="386"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3" name="Rectangle 32">
                <a:extLst>
                  <a:ext uri="{FF2B5EF4-FFF2-40B4-BE49-F238E27FC236}">
                    <a16:creationId xmlns:a16="http://schemas.microsoft.com/office/drawing/2014/main" id="{CA2CEA9A-A218-AD41-97DB-5FEB41191C15}"/>
                  </a:ext>
                </a:extLst>
              </p:cNvPr>
              <p:cNvSpPr>
                <a:spLocks noChangeArrowheads="1"/>
              </p:cNvSpPr>
              <p:nvPr/>
            </p:nvSpPr>
            <p:spPr bwMode="auto">
              <a:xfrm>
                <a:off x="6143937" y="1487297"/>
                <a:ext cx="2252940" cy="90969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23">
                <a:extLst>
                  <a:ext uri="{FF2B5EF4-FFF2-40B4-BE49-F238E27FC236}">
                    <a16:creationId xmlns:a16="http://schemas.microsoft.com/office/drawing/2014/main" id="{03B58D7F-AC33-9039-2EA9-C02B4CCC78D2}"/>
                  </a:ext>
                </a:extLst>
              </p:cNvPr>
              <p:cNvSpPr>
                <a:spLocks/>
              </p:cNvSpPr>
              <p:nvPr/>
            </p:nvSpPr>
            <p:spPr bwMode="auto">
              <a:xfrm>
                <a:off x="5414676" y="1487297"/>
                <a:ext cx="729261" cy="1214182"/>
              </a:xfrm>
              <a:custGeom>
                <a:avLst/>
                <a:gdLst>
                  <a:gd name="T0" fmla="*/ 582 w 582"/>
                  <a:gd name="T1" fmla="*/ 0 h 969"/>
                  <a:gd name="T2" fmla="*/ 0 w 582"/>
                  <a:gd name="T3" fmla="*/ 898 h 969"/>
                  <a:gd name="T4" fmla="*/ 76 w 582"/>
                  <a:gd name="T5" fmla="*/ 969 h 969"/>
                  <a:gd name="T6" fmla="*/ 582 w 582"/>
                  <a:gd name="T7" fmla="*/ 726 h 969"/>
                  <a:gd name="T8" fmla="*/ 582 w 582"/>
                  <a:gd name="T9" fmla="*/ 0 h 969"/>
                </a:gdLst>
                <a:ahLst/>
                <a:cxnLst>
                  <a:cxn ang="0">
                    <a:pos x="T0" y="T1"/>
                  </a:cxn>
                  <a:cxn ang="0">
                    <a:pos x="T2" y="T3"/>
                  </a:cxn>
                  <a:cxn ang="0">
                    <a:pos x="T4" y="T5"/>
                  </a:cxn>
                  <a:cxn ang="0">
                    <a:pos x="T6" y="T7"/>
                  </a:cxn>
                  <a:cxn ang="0">
                    <a:pos x="T8" y="T9"/>
                  </a:cxn>
                </a:cxnLst>
                <a:rect l="0" t="0" r="r" b="b"/>
                <a:pathLst>
                  <a:path w="582" h="969">
                    <a:moveTo>
                      <a:pt x="582" y="0"/>
                    </a:moveTo>
                    <a:lnTo>
                      <a:pt x="0" y="898"/>
                    </a:lnTo>
                    <a:lnTo>
                      <a:pt x="76" y="969"/>
                    </a:lnTo>
                    <a:lnTo>
                      <a:pt x="582" y="726"/>
                    </a:lnTo>
                    <a:lnTo>
                      <a:pt x="582"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Rectangle 34">
                <a:extLst>
                  <a:ext uri="{FF2B5EF4-FFF2-40B4-BE49-F238E27FC236}">
                    <a16:creationId xmlns:a16="http://schemas.microsoft.com/office/drawing/2014/main" id="{63C6C107-5DF1-714E-89F7-2974CC2E2BB9}"/>
                  </a:ext>
                </a:extLst>
              </p:cNvPr>
              <p:cNvSpPr>
                <a:spLocks noChangeArrowheads="1"/>
              </p:cNvSpPr>
              <p:nvPr/>
            </p:nvSpPr>
            <p:spPr bwMode="auto">
              <a:xfrm>
                <a:off x="6127648" y="5038372"/>
                <a:ext cx="2254445" cy="909697"/>
              </a:xfrm>
              <a:prstGeom prst="rect">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25">
                <a:extLst>
                  <a:ext uri="{FF2B5EF4-FFF2-40B4-BE49-F238E27FC236}">
                    <a16:creationId xmlns:a16="http://schemas.microsoft.com/office/drawing/2014/main" id="{89353F32-DA28-0576-2CAD-FB7FE068EBE8}"/>
                  </a:ext>
                </a:extLst>
              </p:cNvPr>
              <p:cNvSpPr>
                <a:spLocks/>
              </p:cNvSpPr>
              <p:nvPr/>
            </p:nvSpPr>
            <p:spPr bwMode="auto">
              <a:xfrm>
                <a:off x="5402146" y="4733887"/>
                <a:ext cx="725502" cy="1214182"/>
              </a:xfrm>
              <a:custGeom>
                <a:avLst/>
                <a:gdLst>
                  <a:gd name="T0" fmla="*/ 579 w 579"/>
                  <a:gd name="T1" fmla="*/ 969 h 969"/>
                  <a:gd name="T2" fmla="*/ 0 w 579"/>
                  <a:gd name="T3" fmla="*/ 73 h 969"/>
                  <a:gd name="T4" fmla="*/ 73 w 579"/>
                  <a:gd name="T5" fmla="*/ 0 h 969"/>
                  <a:gd name="T6" fmla="*/ 579 w 579"/>
                  <a:gd name="T7" fmla="*/ 243 h 969"/>
                  <a:gd name="T8" fmla="*/ 579 w 579"/>
                  <a:gd name="T9" fmla="*/ 969 h 969"/>
                </a:gdLst>
                <a:ahLst/>
                <a:cxnLst>
                  <a:cxn ang="0">
                    <a:pos x="T0" y="T1"/>
                  </a:cxn>
                  <a:cxn ang="0">
                    <a:pos x="T2" y="T3"/>
                  </a:cxn>
                  <a:cxn ang="0">
                    <a:pos x="T4" y="T5"/>
                  </a:cxn>
                  <a:cxn ang="0">
                    <a:pos x="T6" y="T7"/>
                  </a:cxn>
                  <a:cxn ang="0">
                    <a:pos x="T8" y="T9"/>
                  </a:cxn>
                </a:cxnLst>
                <a:rect l="0" t="0" r="r" b="b"/>
                <a:pathLst>
                  <a:path w="579" h="969">
                    <a:moveTo>
                      <a:pt x="579" y="969"/>
                    </a:moveTo>
                    <a:lnTo>
                      <a:pt x="0" y="73"/>
                    </a:lnTo>
                    <a:lnTo>
                      <a:pt x="73" y="0"/>
                    </a:lnTo>
                    <a:lnTo>
                      <a:pt x="579" y="243"/>
                    </a:lnTo>
                    <a:lnTo>
                      <a:pt x="579" y="969"/>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7" name="Group 36">
                <a:extLst>
                  <a:ext uri="{FF2B5EF4-FFF2-40B4-BE49-F238E27FC236}">
                    <a16:creationId xmlns:a16="http://schemas.microsoft.com/office/drawing/2014/main" id="{2B642549-9AEE-F9BE-EB76-646BD8BC112C}"/>
                  </a:ext>
                </a:extLst>
              </p:cNvPr>
              <p:cNvGrpSpPr/>
              <p:nvPr/>
            </p:nvGrpSpPr>
            <p:grpSpPr>
              <a:xfrm>
                <a:off x="5828286" y="3831363"/>
                <a:ext cx="2549829" cy="908444"/>
                <a:chOff x="5023463" y="3838574"/>
                <a:chExt cx="2549829" cy="908444"/>
              </a:xfrm>
            </p:grpSpPr>
            <p:sp>
              <p:nvSpPr>
                <p:cNvPr id="38" name="Rectangle 21">
                  <a:extLst>
                    <a:ext uri="{FF2B5EF4-FFF2-40B4-BE49-F238E27FC236}">
                      <a16:creationId xmlns:a16="http://schemas.microsoft.com/office/drawing/2014/main" id="{47B3D43B-F522-FEF9-B589-FC61DC5E9053}"/>
                    </a:ext>
                  </a:extLst>
                </p:cNvPr>
                <p:cNvSpPr>
                  <a:spLocks noChangeArrowheads="1"/>
                </p:cNvSpPr>
                <p:nvPr/>
              </p:nvSpPr>
              <p:spPr bwMode="auto">
                <a:xfrm>
                  <a:off x="5507131" y="3838574"/>
                  <a:ext cx="2066161" cy="9084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2">
                  <a:extLst>
                    <a:ext uri="{FF2B5EF4-FFF2-40B4-BE49-F238E27FC236}">
                      <a16:creationId xmlns:a16="http://schemas.microsoft.com/office/drawing/2014/main" id="{10025914-06FB-880A-7055-C584634B3F4B}"/>
                    </a:ext>
                  </a:extLst>
                </p:cNvPr>
                <p:cNvSpPr>
                  <a:spLocks/>
                </p:cNvSpPr>
                <p:nvPr/>
              </p:nvSpPr>
              <p:spPr bwMode="auto">
                <a:xfrm>
                  <a:off x="5023463" y="3838574"/>
                  <a:ext cx="483668" cy="908444"/>
                </a:xfrm>
                <a:custGeom>
                  <a:avLst/>
                  <a:gdLst>
                    <a:gd name="T0" fmla="*/ 386 w 386"/>
                    <a:gd name="T1" fmla="*/ 0 h 725"/>
                    <a:gd name="T2" fmla="*/ 0 w 386"/>
                    <a:gd name="T3" fmla="*/ 314 h 725"/>
                    <a:gd name="T4" fmla="*/ 0 w 386"/>
                    <a:gd name="T5" fmla="*/ 453 h 725"/>
                    <a:gd name="T6" fmla="*/ 386 w 386"/>
                    <a:gd name="T7" fmla="*/ 725 h 725"/>
                    <a:gd name="T8" fmla="*/ 386 w 386"/>
                    <a:gd name="T9" fmla="*/ 0 h 725"/>
                  </a:gdLst>
                  <a:ahLst/>
                  <a:cxnLst>
                    <a:cxn ang="0">
                      <a:pos x="T0" y="T1"/>
                    </a:cxn>
                    <a:cxn ang="0">
                      <a:pos x="T2" y="T3"/>
                    </a:cxn>
                    <a:cxn ang="0">
                      <a:pos x="T4" y="T5"/>
                    </a:cxn>
                    <a:cxn ang="0">
                      <a:pos x="T6" y="T7"/>
                    </a:cxn>
                    <a:cxn ang="0">
                      <a:pos x="T8" y="T9"/>
                    </a:cxn>
                  </a:cxnLst>
                  <a:rect l="0" t="0" r="r" b="b"/>
                  <a:pathLst>
                    <a:path w="386" h="725">
                      <a:moveTo>
                        <a:pt x="386" y="0"/>
                      </a:moveTo>
                      <a:lnTo>
                        <a:pt x="0" y="314"/>
                      </a:lnTo>
                      <a:lnTo>
                        <a:pt x="0" y="453"/>
                      </a:lnTo>
                      <a:lnTo>
                        <a:pt x="386" y="725"/>
                      </a:lnTo>
                      <a:lnTo>
                        <a:pt x="386"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6" name="Group 15">
              <a:extLst>
                <a:ext uri="{FF2B5EF4-FFF2-40B4-BE49-F238E27FC236}">
                  <a16:creationId xmlns:a16="http://schemas.microsoft.com/office/drawing/2014/main" id="{589103D7-93B3-D56A-F3D0-02CB81A23614}"/>
                </a:ext>
              </a:extLst>
            </p:cNvPr>
            <p:cNvGrpSpPr/>
            <p:nvPr/>
          </p:nvGrpSpPr>
          <p:grpSpPr>
            <a:xfrm flipH="1">
              <a:off x="838200" y="2073961"/>
              <a:ext cx="3605766" cy="3661213"/>
              <a:chOff x="3450088" y="742950"/>
              <a:chExt cx="4131192" cy="4038600"/>
            </a:xfrm>
          </p:grpSpPr>
          <p:sp>
            <p:nvSpPr>
              <p:cNvPr id="17" name="Freeform 36">
                <a:extLst>
                  <a:ext uri="{FF2B5EF4-FFF2-40B4-BE49-F238E27FC236}">
                    <a16:creationId xmlns:a16="http://schemas.microsoft.com/office/drawing/2014/main" id="{EEF4BE8D-B25F-9842-A5B6-DA3D404059A4}"/>
                  </a:ext>
                </a:extLst>
              </p:cNvPr>
              <p:cNvSpPr>
                <a:spLocks/>
              </p:cNvSpPr>
              <p:nvPr/>
            </p:nvSpPr>
            <p:spPr bwMode="auto">
              <a:xfrm>
                <a:off x="4151869" y="839014"/>
                <a:ext cx="2260345" cy="1538288"/>
              </a:xfrm>
              <a:custGeom>
                <a:avLst/>
                <a:gdLst>
                  <a:gd name="T0" fmla="*/ 0 w 639"/>
                  <a:gd name="T1" fmla="*/ 192 h 409"/>
                  <a:gd name="T2" fmla="*/ 109 w 639"/>
                  <a:gd name="T3" fmla="*/ 290 h 409"/>
                  <a:gd name="T4" fmla="*/ 174 w 639"/>
                  <a:gd name="T5" fmla="*/ 366 h 409"/>
                  <a:gd name="T6" fmla="*/ 206 w 639"/>
                  <a:gd name="T7" fmla="*/ 404 h 409"/>
                  <a:gd name="T8" fmla="*/ 211 w 639"/>
                  <a:gd name="T9" fmla="*/ 409 h 409"/>
                  <a:gd name="T10" fmla="*/ 360 w 639"/>
                  <a:gd name="T11" fmla="*/ 347 h 409"/>
                  <a:gd name="T12" fmla="*/ 525 w 639"/>
                  <a:gd name="T13" fmla="*/ 200 h 409"/>
                  <a:gd name="T14" fmla="*/ 591 w 639"/>
                  <a:gd name="T15" fmla="*/ 94 h 409"/>
                  <a:gd name="T16" fmla="*/ 0 w 639"/>
                  <a:gd name="T17" fmla="*/ 192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9" h="409">
                    <a:moveTo>
                      <a:pt x="0" y="192"/>
                    </a:moveTo>
                    <a:cubicBezTo>
                      <a:pt x="36" y="225"/>
                      <a:pt x="74" y="256"/>
                      <a:pt x="109" y="290"/>
                    </a:cubicBezTo>
                    <a:cubicBezTo>
                      <a:pt x="133" y="314"/>
                      <a:pt x="154" y="339"/>
                      <a:pt x="174" y="366"/>
                    </a:cubicBezTo>
                    <a:cubicBezTo>
                      <a:pt x="184" y="379"/>
                      <a:pt x="193" y="393"/>
                      <a:pt x="206" y="404"/>
                    </a:cubicBezTo>
                    <a:cubicBezTo>
                      <a:pt x="207" y="406"/>
                      <a:pt x="209" y="407"/>
                      <a:pt x="211" y="409"/>
                    </a:cubicBezTo>
                    <a:cubicBezTo>
                      <a:pt x="269" y="393"/>
                      <a:pt x="316" y="373"/>
                      <a:pt x="360" y="347"/>
                    </a:cubicBezTo>
                    <a:cubicBezTo>
                      <a:pt x="486" y="274"/>
                      <a:pt x="525" y="200"/>
                      <a:pt x="525" y="200"/>
                    </a:cubicBezTo>
                    <a:cubicBezTo>
                      <a:pt x="591" y="94"/>
                      <a:pt x="591" y="94"/>
                      <a:pt x="591" y="94"/>
                    </a:cubicBezTo>
                    <a:cubicBezTo>
                      <a:pt x="639" y="0"/>
                      <a:pt x="262" y="112"/>
                      <a:pt x="0" y="1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18" name="Freeform 36">
                <a:extLst>
                  <a:ext uri="{FF2B5EF4-FFF2-40B4-BE49-F238E27FC236}">
                    <a16:creationId xmlns:a16="http://schemas.microsoft.com/office/drawing/2014/main" id="{C70C2003-8178-5514-7113-8BE0B353686C}"/>
                  </a:ext>
                </a:extLst>
              </p:cNvPr>
              <p:cNvSpPr>
                <a:spLocks/>
              </p:cNvSpPr>
              <p:nvPr/>
            </p:nvSpPr>
            <p:spPr bwMode="auto">
              <a:xfrm>
                <a:off x="5179392" y="2104058"/>
                <a:ext cx="2401888" cy="1538288"/>
              </a:xfrm>
              <a:custGeom>
                <a:avLst/>
                <a:gdLst>
                  <a:gd name="T0" fmla="*/ 0 w 639"/>
                  <a:gd name="T1" fmla="*/ 192 h 409"/>
                  <a:gd name="T2" fmla="*/ 109 w 639"/>
                  <a:gd name="T3" fmla="*/ 290 h 409"/>
                  <a:gd name="T4" fmla="*/ 174 w 639"/>
                  <a:gd name="T5" fmla="*/ 366 h 409"/>
                  <a:gd name="T6" fmla="*/ 206 w 639"/>
                  <a:gd name="T7" fmla="*/ 404 h 409"/>
                  <a:gd name="T8" fmla="*/ 211 w 639"/>
                  <a:gd name="T9" fmla="*/ 409 h 409"/>
                  <a:gd name="T10" fmla="*/ 360 w 639"/>
                  <a:gd name="T11" fmla="*/ 347 h 409"/>
                  <a:gd name="T12" fmla="*/ 525 w 639"/>
                  <a:gd name="T13" fmla="*/ 200 h 409"/>
                  <a:gd name="T14" fmla="*/ 591 w 639"/>
                  <a:gd name="T15" fmla="*/ 94 h 409"/>
                  <a:gd name="T16" fmla="*/ 0 w 639"/>
                  <a:gd name="T17" fmla="*/ 192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9" h="409">
                    <a:moveTo>
                      <a:pt x="0" y="192"/>
                    </a:moveTo>
                    <a:cubicBezTo>
                      <a:pt x="36" y="225"/>
                      <a:pt x="74" y="256"/>
                      <a:pt x="109" y="290"/>
                    </a:cubicBezTo>
                    <a:cubicBezTo>
                      <a:pt x="133" y="314"/>
                      <a:pt x="154" y="339"/>
                      <a:pt x="174" y="366"/>
                    </a:cubicBezTo>
                    <a:cubicBezTo>
                      <a:pt x="184" y="379"/>
                      <a:pt x="193" y="393"/>
                      <a:pt x="206" y="404"/>
                    </a:cubicBezTo>
                    <a:cubicBezTo>
                      <a:pt x="207" y="406"/>
                      <a:pt x="209" y="407"/>
                      <a:pt x="211" y="409"/>
                    </a:cubicBezTo>
                    <a:cubicBezTo>
                      <a:pt x="269" y="393"/>
                      <a:pt x="316" y="373"/>
                      <a:pt x="360" y="347"/>
                    </a:cubicBezTo>
                    <a:cubicBezTo>
                      <a:pt x="486" y="274"/>
                      <a:pt x="525" y="200"/>
                      <a:pt x="525" y="200"/>
                    </a:cubicBezTo>
                    <a:cubicBezTo>
                      <a:pt x="591" y="94"/>
                      <a:pt x="591" y="94"/>
                      <a:pt x="591" y="94"/>
                    </a:cubicBezTo>
                    <a:cubicBezTo>
                      <a:pt x="639" y="0"/>
                      <a:pt x="262" y="112"/>
                      <a:pt x="0" y="1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19" name="Freeform 36">
                <a:extLst>
                  <a:ext uri="{FF2B5EF4-FFF2-40B4-BE49-F238E27FC236}">
                    <a16:creationId xmlns:a16="http://schemas.microsoft.com/office/drawing/2014/main" id="{081FFAA3-6B9C-4527-A3AD-BE8C93C24D93}"/>
                  </a:ext>
                </a:extLst>
              </p:cNvPr>
              <p:cNvSpPr>
                <a:spLocks/>
              </p:cNvSpPr>
              <p:nvPr/>
            </p:nvSpPr>
            <p:spPr bwMode="auto">
              <a:xfrm>
                <a:off x="5169032" y="3053701"/>
                <a:ext cx="2353854" cy="1390095"/>
              </a:xfrm>
              <a:custGeom>
                <a:avLst/>
                <a:gdLst>
                  <a:gd name="T0" fmla="*/ 0 w 639"/>
                  <a:gd name="T1" fmla="*/ 192 h 409"/>
                  <a:gd name="T2" fmla="*/ 109 w 639"/>
                  <a:gd name="T3" fmla="*/ 290 h 409"/>
                  <a:gd name="T4" fmla="*/ 174 w 639"/>
                  <a:gd name="T5" fmla="*/ 366 h 409"/>
                  <a:gd name="T6" fmla="*/ 206 w 639"/>
                  <a:gd name="T7" fmla="*/ 404 h 409"/>
                  <a:gd name="T8" fmla="*/ 211 w 639"/>
                  <a:gd name="T9" fmla="*/ 409 h 409"/>
                  <a:gd name="T10" fmla="*/ 360 w 639"/>
                  <a:gd name="T11" fmla="*/ 347 h 409"/>
                  <a:gd name="T12" fmla="*/ 525 w 639"/>
                  <a:gd name="T13" fmla="*/ 200 h 409"/>
                  <a:gd name="T14" fmla="*/ 591 w 639"/>
                  <a:gd name="T15" fmla="*/ 94 h 409"/>
                  <a:gd name="T16" fmla="*/ 0 w 639"/>
                  <a:gd name="T17" fmla="*/ 192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9" h="409">
                    <a:moveTo>
                      <a:pt x="0" y="192"/>
                    </a:moveTo>
                    <a:cubicBezTo>
                      <a:pt x="36" y="225"/>
                      <a:pt x="74" y="256"/>
                      <a:pt x="109" y="290"/>
                    </a:cubicBezTo>
                    <a:cubicBezTo>
                      <a:pt x="133" y="314"/>
                      <a:pt x="154" y="339"/>
                      <a:pt x="174" y="366"/>
                    </a:cubicBezTo>
                    <a:cubicBezTo>
                      <a:pt x="184" y="379"/>
                      <a:pt x="193" y="393"/>
                      <a:pt x="206" y="404"/>
                    </a:cubicBezTo>
                    <a:cubicBezTo>
                      <a:pt x="207" y="406"/>
                      <a:pt x="209" y="407"/>
                      <a:pt x="211" y="409"/>
                    </a:cubicBezTo>
                    <a:cubicBezTo>
                      <a:pt x="269" y="393"/>
                      <a:pt x="316" y="373"/>
                      <a:pt x="360" y="347"/>
                    </a:cubicBezTo>
                    <a:cubicBezTo>
                      <a:pt x="486" y="274"/>
                      <a:pt x="525" y="200"/>
                      <a:pt x="525" y="200"/>
                    </a:cubicBezTo>
                    <a:cubicBezTo>
                      <a:pt x="591" y="94"/>
                      <a:pt x="591" y="94"/>
                      <a:pt x="591" y="94"/>
                    </a:cubicBezTo>
                    <a:cubicBezTo>
                      <a:pt x="639" y="0"/>
                      <a:pt x="262" y="112"/>
                      <a:pt x="0" y="1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0" name="Freeform 9">
                <a:extLst>
                  <a:ext uri="{FF2B5EF4-FFF2-40B4-BE49-F238E27FC236}">
                    <a16:creationId xmlns:a16="http://schemas.microsoft.com/office/drawing/2014/main" id="{F7009D79-7BE9-1990-CA7C-6312568F5839}"/>
                  </a:ext>
                </a:extLst>
              </p:cNvPr>
              <p:cNvSpPr>
                <a:spLocks/>
              </p:cNvSpPr>
              <p:nvPr/>
            </p:nvSpPr>
            <p:spPr bwMode="auto">
              <a:xfrm>
                <a:off x="4760120" y="1328738"/>
                <a:ext cx="2401888" cy="1538288"/>
              </a:xfrm>
              <a:custGeom>
                <a:avLst/>
                <a:gdLst>
                  <a:gd name="T0" fmla="*/ 0 w 639"/>
                  <a:gd name="T1" fmla="*/ 192 h 409"/>
                  <a:gd name="T2" fmla="*/ 109 w 639"/>
                  <a:gd name="T3" fmla="*/ 290 h 409"/>
                  <a:gd name="T4" fmla="*/ 174 w 639"/>
                  <a:gd name="T5" fmla="*/ 366 h 409"/>
                  <a:gd name="T6" fmla="*/ 206 w 639"/>
                  <a:gd name="T7" fmla="*/ 404 h 409"/>
                  <a:gd name="T8" fmla="*/ 211 w 639"/>
                  <a:gd name="T9" fmla="*/ 409 h 409"/>
                  <a:gd name="T10" fmla="*/ 360 w 639"/>
                  <a:gd name="T11" fmla="*/ 347 h 409"/>
                  <a:gd name="T12" fmla="*/ 525 w 639"/>
                  <a:gd name="T13" fmla="*/ 200 h 409"/>
                  <a:gd name="T14" fmla="*/ 591 w 639"/>
                  <a:gd name="T15" fmla="*/ 94 h 409"/>
                  <a:gd name="T16" fmla="*/ 0 w 639"/>
                  <a:gd name="T17" fmla="*/ 192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9" h="409">
                    <a:moveTo>
                      <a:pt x="0" y="192"/>
                    </a:moveTo>
                    <a:cubicBezTo>
                      <a:pt x="36" y="225"/>
                      <a:pt x="74" y="256"/>
                      <a:pt x="109" y="290"/>
                    </a:cubicBezTo>
                    <a:cubicBezTo>
                      <a:pt x="133" y="314"/>
                      <a:pt x="154" y="339"/>
                      <a:pt x="174" y="366"/>
                    </a:cubicBezTo>
                    <a:cubicBezTo>
                      <a:pt x="184" y="379"/>
                      <a:pt x="193" y="393"/>
                      <a:pt x="206" y="404"/>
                    </a:cubicBezTo>
                    <a:cubicBezTo>
                      <a:pt x="207" y="406"/>
                      <a:pt x="209" y="407"/>
                      <a:pt x="211" y="409"/>
                    </a:cubicBezTo>
                    <a:cubicBezTo>
                      <a:pt x="269" y="393"/>
                      <a:pt x="316" y="373"/>
                      <a:pt x="360" y="347"/>
                    </a:cubicBezTo>
                    <a:cubicBezTo>
                      <a:pt x="486" y="274"/>
                      <a:pt x="525" y="200"/>
                      <a:pt x="525" y="200"/>
                    </a:cubicBezTo>
                    <a:cubicBezTo>
                      <a:pt x="591" y="94"/>
                      <a:pt x="591" y="94"/>
                      <a:pt x="591" y="94"/>
                    </a:cubicBezTo>
                    <a:cubicBezTo>
                      <a:pt x="639" y="0"/>
                      <a:pt x="262" y="112"/>
                      <a:pt x="0" y="192"/>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1" name="Freeform 10">
                <a:extLst>
                  <a:ext uri="{FF2B5EF4-FFF2-40B4-BE49-F238E27FC236}">
                    <a16:creationId xmlns:a16="http://schemas.microsoft.com/office/drawing/2014/main" id="{88429911-8462-1CB0-64A9-34DD9064FC42}"/>
                  </a:ext>
                </a:extLst>
              </p:cNvPr>
              <p:cNvSpPr>
                <a:spLocks/>
              </p:cNvSpPr>
              <p:nvPr/>
            </p:nvSpPr>
            <p:spPr bwMode="auto">
              <a:xfrm>
                <a:off x="4012407" y="1198563"/>
                <a:ext cx="2003425" cy="838200"/>
              </a:xfrm>
              <a:custGeom>
                <a:avLst/>
                <a:gdLst>
                  <a:gd name="T0" fmla="*/ 533 w 533"/>
                  <a:gd name="T1" fmla="*/ 0 h 223"/>
                  <a:gd name="T2" fmla="*/ 478 w 533"/>
                  <a:gd name="T3" fmla="*/ 103 h 223"/>
                  <a:gd name="T4" fmla="*/ 450 w 533"/>
                  <a:gd name="T5" fmla="*/ 178 h 223"/>
                  <a:gd name="T6" fmla="*/ 437 w 533"/>
                  <a:gd name="T7" fmla="*/ 215 h 223"/>
                  <a:gd name="T8" fmla="*/ 435 w 533"/>
                  <a:gd name="T9" fmla="*/ 219 h 223"/>
                  <a:gd name="T10" fmla="*/ 306 w 533"/>
                  <a:gd name="T11" fmla="*/ 213 h 223"/>
                  <a:gd name="T12" fmla="*/ 141 w 533"/>
                  <a:gd name="T13" fmla="*/ 147 h 223"/>
                  <a:gd name="T14" fmla="*/ 62 w 533"/>
                  <a:gd name="T15" fmla="*/ 85 h 223"/>
                  <a:gd name="T16" fmla="*/ 533 w 533"/>
                  <a:gd name="T17"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3" h="223">
                    <a:moveTo>
                      <a:pt x="533" y="0"/>
                    </a:moveTo>
                    <a:cubicBezTo>
                      <a:pt x="515" y="35"/>
                      <a:pt x="495" y="68"/>
                      <a:pt x="478" y="103"/>
                    </a:cubicBezTo>
                    <a:cubicBezTo>
                      <a:pt x="466" y="127"/>
                      <a:pt x="458" y="152"/>
                      <a:pt x="450" y="178"/>
                    </a:cubicBezTo>
                    <a:cubicBezTo>
                      <a:pt x="447" y="190"/>
                      <a:pt x="444" y="203"/>
                      <a:pt x="437" y="215"/>
                    </a:cubicBezTo>
                    <a:cubicBezTo>
                      <a:pt x="436" y="216"/>
                      <a:pt x="436" y="218"/>
                      <a:pt x="435" y="219"/>
                    </a:cubicBezTo>
                    <a:cubicBezTo>
                      <a:pt x="386" y="223"/>
                      <a:pt x="346" y="221"/>
                      <a:pt x="306" y="213"/>
                    </a:cubicBezTo>
                    <a:cubicBezTo>
                      <a:pt x="191" y="192"/>
                      <a:pt x="141" y="147"/>
                      <a:pt x="141" y="147"/>
                    </a:cubicBezTo>
                    <a:cubicBezTo>
                      <a:pt x="62" y="85"/>
                      <a:pt x="62" y="85"/>
                      <a:pt x="62" y="85"/>
                    </a:cubicBezTo>
                    <a:cubicBezTo>
                      <a:pt x="0" y="28"/>
                      <a:pt x="314" y="10"/>
                      <a:pt x="533"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2" name="Freeform 11">
                <a:extLst>
                  <a:ext uri="{FF2B5EF4-FFF2-40B4-BE49-F238E27FC236}">
                    <a16:creationId xmlns:a16="http://schemas.microsoft.com/office/drawing/2014/main" id="{8DB459A0-DED1-48E5-DC93-2028A29D0BE6}"/>
                  </a:ext>
                </a:extLst>
              </p:cNvPr>
              <p:cNvSpPr>
                <a:spLocks/>
              </p:cNvSpPr>
              <p:nvPr/>
            </p:nvSpPr>
            <p:spPr bwMode="auto">
              <a:xfrm>
                <a:off x="3450088" y="742950"/>
                <a:ext cx="4103688" cy="4038600"/>
              </a:xfrm>
              <a:custGeom>
                <a:avLst/>
                <a:gdLst>
                  <a:gd name="T0" fmla="*/ 974 w 1092"/>
                  <a:gd name="T1" fmla="*/ 326 h 1074"/>
                  <a:gd name="T2" fmla="*/ 761 w 1092"/>
                  <a:gd name="T3" fmla="*/ 958 h 1074"/>
                  <a:gd name="T4" fmla="*/ 119 w 1092"/>
                  <a:gd name="T5" fmla="*/ 748 h 1074"/>
                  <a:gd name="T6" fmla="*/ 332 w 1092"/>
                  <a:gd name="T7" fmla="*/ 117 h 1074"/>
                  <a:gd name="T8" fmla="*/ 974 w 1092"/>
                  <a:gd name="T9" fmla="*/ 326 h 1074"/>
                </a:gdLst>
                <a:ahLst/>
                <a:cxnLst>
                  <a:cxn ang="0">
                    <a:pos x="T0" y="T1"/>
                  </a:cxn>
                  <a:cxn ang="0">
                    <a:pos x="T2" y="T3"/>
                  </a:cxn>
                  <a:cxn ang="0">
                    <a:pos x="T4" y="T5"/>
                  </a:cxn>
                  <a:cxn ang="0">
                    <a:pos x="T6" y="T7"/>
                  </a:cxn>
                  <a:cxn ang="0">
                    <a:pos x="T8" y="T9"/>
                  </a:cxn>
                </a:cxnLst>
                <a:rect l="0" t="0" r="r" b="b"/>
                <a:pathLst>
                  <a:path w="1092" h="1074">
                    <a:moveTo>
                      <a:pt x="974" y="326"/>
                    </a:moveTo>
                    <a:cubicBezTo>
                      <a:pt x="1092" y="558"/>
                      <a:pt x="997" y="841"/>
                      <a:pt x="761" y="958"/>
                    </a:cubicBezTo>
                    <a:cubicBezTo>
                      <a:pt x="525" y="1074"/>
                      <a:pt x="237" y="980"/>
                      <a:pt x="119" y="748"/>
                    </a:cubicBezTo>
                    <a:cubicBezTo>
                      <a:pt x="0" y="516"/>
                      <a:pt x="96" y="233"/>
                      <a:pt x="332" y="117"/>
                    </a:cubicBezTo>
                    <a:cubicBezTo>
                      <a:pt x="568" y="0"/>
                      <a:pt x="855" y="94"/>
                      <a:pt x="974" y="32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3" name="Freeform 12">
                <a:extLst>
                  <a:ext uri="{FF2B5EF4-FFF2-40B4-BE49-F238E27FC236}">
                    <a16:creationId xmlns:a16="http://schemas.microsoft.com/office/drawing/2014/main" id="{44B1D6AC-683D-98F1-66A2-1025A2510D5D}"/>
                  </a:ext>
                </a:extLst>
              </p:cNvPr>
              <p:cNvSpPr>
                <a:spLocks/>
              </p:cNvSpPr>
              <p:nvPr/>
            </p:nvSpPr>
            <p:spPr bwMode="auto">
              <a:xfrm>
                <a:off x="3739357" y="1084263"/>
                <a:ext cx="3230563" cy="1290638"/>
              </a:xfrm>
              <a:custGeom>
                <a:avLst/>
                <a:gdLst>
                  <a:gd name="T0" fmla="*/ 125 w 860"/>
                  <a:gd name="T1" fmla="*/ 98 h 343"/>
                  <a:gd name="T2" fmla="*/ 404 w 860"/>
                  <a:gd name="T3" fmla="*/ 111 h 343"/>
                  <a:gd name="T4" fmla="*/ 659 w 860"/>
                  <a:gd name="T5" fmla="*/ 0 h 343"/>
                  <a:gd name="T6" fmla="*/ 860 w 860"/>
                  <a:gd name="T7" fmla="*/ 161 h 343"/>
                  <a:gd name="T8" fmla="*/ 442 w 860"/>
                  <a:gd name="T9" fmla="*/ 311 h 343"/>
                  <a:gd name="T10" fmla="*/ 0 w 860"/>
                  <a:gd name="T11" fmla="*/ 306 h 343"/>
                  <a:gd name="T12" fmla="*/ 125 w 860"/>
                  <a:gd name="T13" fmla="*/ 98 h 343"/>
                </a:gdLst>
                <a:ahLst/>
                <a:cxnLst>
                  <a:cxn ang="0">
                    <a:pos x="T0" y="T1"/>
                  </a:cxn>
                  <a:cxn ang="0">
                    <a:pos x="T2" y="T3"/>
                  </a:cxn>
                  <a:cxn ang="0">
                    <a:pos x="T4" y="T5"/>
                  </a:cxn>
                  <a:cxn ang="0">
                    <a:pos x="T6" y="T7"/>
                  </a:cxn>
                  <a:cxn ang="0">
                    <a:pos x="T8" y="T9"/>
                  </a:cxn>
                  <a:cxn ang="0">
                    <a:pos x="T10" y="T11"/>
                  </a:cxn>
                  <a:cxn ang="0">
                    <a:pos x="T12" y="T13"/>
                  </a:cxn>
                </a:cxnLst>
                <a:rect l="0" t="0" r="r" b="b"/>
                <a:pathLst>
                  <a:path w="860" h="343">
                    <a:moveTo>
                      <a:pt x="125" y="98"/>
                    </a:moveTo>
                    <a:cubicBezTo>
                      <a:pt x="159" y="128"/>
                      <a:pt x="273" y="135"/>
                      <a:pt x="404" y="111"/>
                    </a:cubicBezTo>
                    <a:cubicBezTo>
                      <a:pt x="534" y="87"/>
                      <a:pt x="664" y="29"/>
                      <a:pt x="659" y="0"/>
                    </a:cubicBezTo>
                    <a:cubicBezTo>
                      <a:pt x="734" y="32"/>
                      <a:pt x="809" y="94"/>
                      <a:pt x="860" y="161"/>
                    </a:cubicBezTo>
                    <a:cubicBezTo>
                      <a:pt x="772" y="229"/>
                      <a:pt x="615" y="279"/>
                      <a:pt x="442" y="311"/>
                    </a:cubicBezTo>
                    <a:cubicBezTo>
                      <a:pt x="268" y="343"/>
                      <a:pt x="108" y="339"/>
                      <a:pt x="0" y="306"/>
                    </a:cubicBezTo>
                    <a:cubicBezTo>
                      <a:pt x="22" y="228"/>
                      <a:pt x="65" y="156"/>
                      <a:pt x="125" y="98"/>
                    </a:cubicBezTo>
                    <a:close/>
                  </a:path>
                </a:pathLst>
              </a:custGeom>
              <a:solidFill>
                <a:schemeClr val="accent1"/>
              </a:solidFill>
              <a:ln>
                <a:noFill/>
              </a:ln>
              <a:effectLst>
                <a:outerShdw blurRad="127000" dist="38100" dir="16200000" sx="96000" sy="96000" rotWithShape="0">
                  <a:prstClr val="black">
                    <a:alpha val="36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4" name="Freeform 13">
                <a:extLst>
                  <a:ext uri="{FF2B5EF4-FFF2-40B4-BE49-F238E27FC236}">
                    <a16:creationId xmlns:a16="http://schemas.microsoft.com/office/drawing/2014/main" id="{293E5816-B40D-E5D6-DDFC-334AC5120556}"/>
                  </a:ext>
                </a:extLst>
              </p:cNvPr>
              <p:cNvSpPr>
                <a:spLocks/>
              </p:cNvSpPr>
              <p:nvPr/>
            </p:nvSpPr>
            <p:spPr bwMode="auto">
              <a:xfrm>
                <a:off x="3640932" y="1592263"/>
                <a:ext cx="3716338" cy="1673225"/>
              </a:xfrm>
              <a:custGeom>
                <a:avLst/>
                <a:gdLst>
                  <a:gd name="T0" fmla="*/ 31 w 989"/>
                  <a:gd name="T1" fmla="*/ 148 h 445"/>
                  <a:gd name="T2" fmla="*/ 476 w 989"/>
                  <a:gd name="T3" fmla="*/ 168 h 445"/>
                  <a:gd name="T4" fmla="*/ 890 w 989"/>
                  <a:gd name="T5" fmla="*/ 0 h 445"/>
                  <a:gd name="T6" fmla="*/ 941 w 989"/>
                  <a:gd name="T7" fmla="*/ 78 h 445"/>
                  <a:gd name="T8" fmla="*/ 989 w 989"/>
                  <a:gd name="T9" fmla="*/ 232 h 445"/>
                  <a:gd name="T10" fmla="*/ 522 w 989"/>
                  <a:gd name="T11" fmla="*/ 408 h 445"/>
                  <a:gd name="T12" fmla="*/ 18 w 989"/>
                  <a:gd name="T13" fmla="*/ 395 h 445"/>
                  <a:gd name="T14" fmla="*/ 31 w 989"/>
                  <a:gd name="T15" fmla="*/ 148 h 4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9" h="445">
                    <a:moveTo>
                      <a:pt x="31" y="148"/>
                    </a:moveTo>
                    <a:cubicBezTo>
                      <a:pt x="30" y="153"/>
                      <a:pt x="157" y="218"/>
                      <a:pt x="476" y="168"/>
                    </a:cubicBezTo>
                    <a:cubicBezTo>
                      <a:pt x="654" y="140"/>
                      <a:pt x="907" y="40"/>
                      <a:pt x="890" y="0"/>
                    </a:cubicBezTo>
                    <a:cubicBezTo>
                      <a:pt x="908" y="23"/>
                      <a:pt x="927" y="52"/>
                      <a:pt x="941" y="78"/>
                    </a:cubicBezTo>
                    <a:cubicBezTo>
                      <a:pt x="964" y="123"/>
                      <a:pt x="985" y="187"/>
                      <a:pt x="989" y="232"/>
                    </a:cubicBezTo>
                    <a:cubicBezTo>
                      <a:pt x="894" y="313"/>
                      <a:pt x="723" y="371"/>
                      <a:pt x="522" y="408"/>
                    </a:cubicBezTo>
                    <a:cubicBezTo>
                      <a:pt x="321" y="445"/>
                      <a:pt x="136" y="437"/>
                      <a:pt x="18" y="395"/>
                    </a:cubicBezTo>
                    <a:cubicBezTo>
                      <a:pt x="0" y="312"/>
                      <a:pt x="6" y="227"/>
                      <a:pt x="31" y="148"/>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5" name="Freeform 47">
                <a:extLst>
                  <a:ext uri="{FF2B5EF4-FFF2-40B4-BE49-F238E27FC236}">
                    <a16:creationId xmlns:a16="http://schemas.microsoft.com/office/drawing/2014/main" id="{3331D26D-A8E3-8E51-81A4-C3C88CE5CCF0}"/>
                  </a:ext>
                </a:extLst>
              </p:cNvPr>
              <p:cNvSpPr>
                <a:spLocks/>
              </p:cNvSpPr>
              <p:nvPr/>
            </p:nvSpPr>
            <p:spPr bwMode="auto">
              <a:xfrm>
                <a:off x="3692804" y="2378420"/>
                <a:ext cx="3775075" cy="1797050"/>
              </a:xfrm>
              <a:custGeom>
                <a:avLst/>
                <a:gdLst>
                  <a:gd name="T0" fmla="*/ 0 w 1005"/>
                  <a:gd name="T1" fmla="*/ 182 h 478"/>
                  <a:gd name="T2" fmla="*/ 514 w 1005"/>
                  <a:gd name="T3" fmla="*/ 195 h 478"/>
                  <a:gd name="T4" fmla="*/ 948 w 1005"/>
                  <a:gd name="T5" fmla="*/ 43 h 478"/>
                  <a:gd name="T6" fmla="*/ 989 w 1005"/>
                  <a:gd name="T7" fmla="*/ 0 h 478"/>
                  <a:gd name="T8" fmla="*/ 951 w 1005"/>
                  <a:gd name="T9" fmla="*/ 290 h 478"/>
                  <a:gd name="T10" fmla="*/ 839 w 1005"/>
                  <a:gd name="T11" fmla="*/ 379 h 478"/>
                  <a:gd name="T12" fmla="*/ 129 w 1005"/>
                  <a:gd name="T13" fmla="*/ 422 h 478"/>
                  <a:gd name="T14" fmla="*/ 43 w 1005"/>
                  <a:gd name="T15" fmla="*/ 302 h 478"/>
                  <a:gd name="T16" fmla="*/ 0 w 1005"/>
                  <a:gd name="T17" fmla="*/ 182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5" h="478">
                    <a:moveTo>
                      <a:pt x="0" y="182"/>
                    </a:moveTo>
                    <a:cubicBezTo>
                      <a:pt x="120" y="225"/>
                      <a:pt x="309" y="232"/>
                      <a:pt x="514" y="195"/>
                    </a:cubicBezTo>
                    <a:cubicBezTo>
                      <a:pt x="683" y="164"/>
                      <a:pt x="848" y="107"/>
                      <a:pt x="948" y="43"/>
                    </a:cubicBezTo>
                    <a:cubicBezTo>
                      <a:pt x="970" y="29"/>
                      <a:pt x="989" y="14"/>
                      <a:pt x="989" y="0"/>
                    </a:cubicBezTo>
                    <a:cubicBezTo>
                      <a:pt x="1005" y="93"/>
                      <a:pt x="988" y="208"/>
                      <a:pt x="951" y="290"/>
                    </a:cubicBezTo>
                    <a:cubicBezTo>
                      <a:pt x="919" y="310"/>
                      <a:pt x="884" y="361"/>
                      <a:pt x="839" y="379"/>
                    </a:cubicBezTo>
                    <a:cubicBezTo>
                      <a:pt x="615" y="470"/>
                      <a:pt x="315" y="478"/>
                      <a:pt x="129" y="422"/>
                    </a:cubicBezTo>
                    <a:cubicBezTo>
                      <a:pt x="95" y="387"/>
                      <a:pt x="66" y="347"/>
                      <a:pt x="43" y="302"/>
                    </a:cubicBezTo>
                    <a:cubicBezTo>
                      <a:pt x="23" y="263"/>
                      <a:pt x="9" y="223"/>
                      <a:pt x="0" y="18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sp>
            <p:nvSpPr>
              <p:cNvPr id="26" name="Freeform 48">
                <a:extLst>
                  <a:ext uri="{FF2B5EF4-FFF2-40B4-BE49-F238E27FC236}">
                    <a16:creationId xmlns:a16="http://schemas.microsoft.com/office/drawing/2014/main" id="{7CFDB137-3422-46B8-F464-891BBD3F6B2E}"/>
                  </a:ext>
                </a:extLst>
              </p:cNvPr>
              <p:cNvSpPr>
                <a:spLocks/>
              </p:cNvSpPr>
              <p:nvPr/>
            </p:nvSpPr>
            <p:spPr bwMode="auto">
              <a:xfrm>
                <a:off x="4151869" y="3352112"/>
                <a:ext cx="3205402" cy="1363663"/>
              </a:xfrm>
              <a:custGeom>
                <a:avLst/>
                <a:gdLst>
                  <a:gd name="T0" fmla="*/ 866 w 866"/>
                  <a:gd name="T1" fmla="*/ 0 h 363"/>
                  <a:gd name="T2" fmla="*/ 860 w 866"/>
                  <a:gd name="T3" fmla="*/ 13 h 363"/>
                  <a:gd name="T4" fmla="*/ 864 w 866"/>
                  <a:gd name="T5" fmla="*/ 5 h 363"/>
                  <a:gd name="T6" fmla="*/ 859 w 866"/>
                  <a:gd name="T7" fmla="*/ 15 h 363"/>
                  <a:gd name="T8" fmla="*/ 858 w 866"/>
                  <a:gd name="T9" fmla="*/ 17 h 363"/>
                  <a:gd name="T10" fmla="*/ 856 w 866"/>
                  <a:gd name="T11" fmla="*/ 21 h 363"/>
                  <a:gd name="T12" fmla="*/ 858 w 866"/>
                  <a:gd name="T13" fmla="*/ 17 h 363"/>
                  <a:gd name="T14" fmla="*/ 853 w 866"/>
                  <a:gd name="T15" fmla="*/ 29 h 363"/>
                  <a:gd name="T16" fmla="*/ 853 w 866"/>
                  <a:gd name="T17" fmla="*/ 28 h 363"/>
                  <a:gd name="T18" fmla="*/ 851 w 866"/>
                  <a:gd name="T19" fmla="*/ 31 h 363"/>
                  <a:gd name="T20" fmla="*/ 616 w 866"/>
                  <a:gd name="T21" fmla="*/ 264 h 363"/>
                  <a:gd name="T22" fmla="*/ 25 w 866"/>
                  <a:gd name="T23" fmla="*/ 183 h 363"/>
                  <a:gd name="T24" fmla="*/ 0 w 866"/>
                  <a:gd name="T25" fmla="*/ 159 h 363"/>
                  <a:gd name="T26" fmla="*/ 441 w 866"/>
                  <a:gd name="T27" fmla="*/ 170 h 363"/>
                  <a:gd name="T28" fmla="*/ 866 w 866"/>
                  <a:gd name="T29" fmla="*/ 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6" h="363">
                    <a:moveTo>
                      <a:pt x="866" y="0"/>
                    </a:moveTo>
                    <a:cubicBezTo>
                      <a:pt x="864" y="4"/>
                      <a:pt x="862" y="9"/>
                      <a:pt x="860" y="13"/>
                    </a:cubicBezTo>
                    <a:cubicBezTo>
                      <a:pt x="861" y="10"/>
                      <a:pt x="863" y="7"/>
                      <a:pt x="864" y="5"/>
                    </a:cubicBezTo>
                    <a:cubicBezTo>
                      <a:pt x="862" y="8"/>
                      <a:pt x="861" y="12"/>
                      <a:pt x="859" y="15"/>
                    </a:cubicBezTo>
                    <a:cubicBezTo>
                      <a:pt x="859" y="16"/>
                      <a:pt x="859" y="16"/>
                      <a:pt x="858" y="17"/>
                    </a:cubicBezTo>
                    <a:cubicBezTo>
                      <a:pt x="858" y="18"/>
                      <a:pt x="857" y="19"/>
                      <a:pt x="856" y="21"/>
                    </a:cubicBezTo>
                    <a:cubicBezTo>
                      <a:pt x="857" y="19"/>
                      <a:pt x="858" y="18"/>
                      <a:pt x="858" y="17"/>
                    </a:cubicBezTo>
                    <a:cubicBezTo>
                      <a:pt x="857" y="21"/>
                      <a:pt x="855" y="25"/>
                      <a:pt x="853" y="29"/>
                    </a:cubicBezTo>
                    <a:cubicBezTo>
                      <a:pt x="853" y="28"/>
                      <a:pt x="853" y="28"/>
                      <a:pt x="853" y="28"/>
                    </a:cubicBezTo>
                    <a:cubicBezTo>
                      <a:pt x="852" y="29"/>
                      <a:pt x="852" y="30"/>
                      <a:pt x="851" y="31"/>
                    </a:cubicBezTo>
                    <a:cubicBezTo>
                      <a:pt x="803" y="128"/>
                      <a:pt x="722" y="211"/>
                      <a:pt x="616" y="264"/>
                    </a:cubicBezTo>
                    <a:cubicBezTo>
                      <a:pt x="416" y="363"/>
                      <a:pt x="181" y="324"/>
                      <a:pt x="25" y="183"/>
                    </a:cubicBezTo>
                    <a:cubicBezTo>
                      <a:pt x="17" y="175"/>
                      <a:pt x="8" y="167"/>
                      <a:pt x="0" y="159"/>
                    </a:cubicBezTo>
                    <a:cubicBezTo>
                      <a:pt x="24" y="175"/>
                      <a:pt x="240" y="202"/>
                      <a:pt x="441" y="170"/>
                    </a:cubicBezTo>
                    <a:cubicBezTo>
                      <a:pt x="653" y="135"/>
                      <a:pt x="843" y="49"/>
                      <a:pt x="866"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p>
            </p:txBody>
          </p:sp>
        </p:grpSp>
        <p:sp>
          <p:nvSpPr>
            <p:cNvPr id="72" name="TextBox 71">
              <a:extLst>
                <a:ext uri="{FF2B5EF4-FFF2-40B4-BE49-F238E27FC236}">
                  <a16:creationId xmlns:a16="http://schemas.microsoft.com/office/drawing/2014/main" id="{A9D99EDD-AAB2-397F-04EA-4D693EF6DE9F}"/>
                </a:ext>
              </a:extLst>
            </p:cNvPr>
            <p:cNvSpPr txBox="1"/>
            <p:nvPr/>
          </p:nvSpPr>
          <p:spPr>
            <a:xfrm>
              <a:off x="4277694" y="2173769"/>
              <a:ext cx="1920240" cy="523220"/>
            </a:xfrm>
            <a:prstGeom prst="rect">
              <a:avLst/>
            </a:prstGeom>
            <a:noFill/>
          </p:spPr>
          <p:txBody>
            <a:bodyPr wrap="square" anchor="ctr">
              <a:spAutoFit/>
            </a:bodyPr>
            <a:lstStyle/>
            <a:p>
              <a:pPr algn="ctr"/>
              <a:r>
                <a:rPr lang="en-US" sz="1400" b="1" dirty="0">
                  <a:solidFill>
                    <a:schemeClr val="bg1"/>
                  </a:solidFill>
                </a:rPr>
                <a:t>Not About</a:t>
              </a:r>
            </a:p>
            <a:p>
              <a:pPr algn="ctr"/>
              <a:r>
                <a:rPr lang="en-US" sz="1400" b="1" dirty="0">
                  <a:solidFill>
                    <a:schemeClr val="bg1"/>
                  </a:solidFill>
                </a:rPr>
                <a:t>Frequency</a:t>
              </a:r>
            </a:p>
          </p:txBody>
        </p:sp>
        <p:sp>
          <p:nvSpPr>
            <p:cNvPr id="73" name="TextBox 72">
              <a:extLst>
                <a:ext uri="{FF2B5EF4-FFF2-40B4-BE49-F238E27FC236}">
                  <a16:creationId xmlns:a16="http://schemas.microsoft.com/office/drawing/2014/main" id="{C1977034-3D17-55A2-A641-983C3A712E37}"/>
                </a:ext>
              </a:extLst>
            </p:cNvPr>
            <p:cNvSpPr txBox="1"/>
            <p:nvPr/>
          </p:nvSpPr>
          <p:spPr>
            <a:xfrm>
              <a:off x="4485872" y="3216374"/>
              <a:ext cx="1645920" cy="523220"/>
            </a:xfrm>
            <a:prstGeom prst="rect">
              <a:avLst/>
            </a:prstGeom>
            <a:noFill/>
          </p:spPr>
          <p:txBody>
            <a:bodyPr wrap="square" anchor="ctr">
              <a:spAutoFit/>
            </a:bodyPr>
            <a:lstStyle/>
            <a:p>
              <a:pPr algn="ctr"/>
              <a:r>
                <a:rPr lang="en-US" sz="1400" b="1" dirty="0">
                  <a:solidFill>
                    <a:schemeClr val="bg1"/>
                  </a:solidFill>
                </a:rPr>
                <a:t>Deliberate Documentation</a:t>
              </a:r>
            </a:p>
          </p:txBody>
        </p:sp>
        <p:sp>
          <p:nvSpPr>
            <p:cNvPr id="74" name="TextBox 73">
              <a:extLst>
                <a:ext uri="{FF2B5EF4-FFF2-40B4-BE49-F238E27FC236}">
                  <a16:creationId xmlns:a16="http://schemas.microsoft.com/office/drawing/2014/main" id="{0A32A601-1049-DA50-A247-82D9BD84F4C1}"/>
                </a:ext>
              </a:extLst>
            </p:cNvPr>
            <p:cNvSpPr txBox="1"/>
            <p:nvPr/>
          </p:nvSpPr>
          <p:spPr>
            <a:xfrm>
              <a:off x="4485872" y="4298226"/>
              <a:ext cx="1645920" cy="523220"/>
            </a:xfrm>
            <a:prstGeom prst="rect">
              <a:avLst/>
            </a:prstGeom>
            <a:noFill/>
          </p:spPr>
          <p:txBody>
            <a:bodyPr wrap="square" anchor="ctr">
              <a:spAutoFit/>
            </a:bodyPr>
            <a:lstStyle/>
            <a:p>
              <a:pPr algn="ctr"/>
              <a:r>
                <a:rPr lang="en-US" sz="1400" b="1" dirty="0">
                  <a:solidFill>
                    <a:schemeClr val="bg1"/>
                  </a:solidFill>
                </a:rPr>
                <a:t>Configurations as Hypotheses</a:t>
              </a:r>
            </a:p>
          </p:txBody>
        </p:sp>
        <p:sp>
          <p:nvSpPr>
            <p:cNvPr id="75" name="TextBox 74">
              <a:extLst>
                <a:ext uri="{FF2B5EF4-FFF2-40B4-BE49-F238E27FC236}">
                  <a16:creationId xmlns:a16="http://schemas.microsoft.com/office/drawing/2014/main" id="{C916413B-2BD5-17D0-06AE-B87364500BFF}"/>
                </a:ext>
              </a:extLst>
            </p:cNvPr>
            <p:cNvSpPr txBox="1"/>
            <p:nvPr/>
          </p:nvSpPr>
          <p:spPr>
            <a:xfrm>
              <a:off x="4277694" y="5474408"/>
              <a:ext cx="1920240" cy="307777"/>
            </a:xfrm>
            <a:prstGeom prst="rect">
              <a:avLst/>
            </a:prstGeom>
            <a:noFill/>
          </p:spPr>
          <p:txBody>
            <a:bodyPr wrap="square" anchor="ctr">
              <a:spAutoFit/>
            </a:bodyPr>
            <a:lstStyle/>
            <a:p>
              <a:pPr algn="ctr"/>
              <a:r>
                <a:rPr lang="en-US" sz="1400" b="1" dirty="0">
                  <a:solidFill>
                    <a:schemeClr val="bg1"/>
                  </a:solidFill>
                </a:rPr>
                <a:t>Journey as Output</a:t>
              </a:r>
            </a:p>
          </p:txBody>
        </p:sp>
      </p:grpSp>
      <p:sp>
        <p:nvSpPr>
          <p:cNvPr id="78" name="TextBox 77">
            <a:extLst>
              <a:ext uri="{FF2B5EF4-FFF2-40B4-BE49-F238E27FC236}">
                <a16:creationId xmlns:a16="http://schemas.microsoft.com/office/drawing/2014/main" id="{A88AF072-B21F-A441-4352-884C2B53758C}"/>
              </a:ext>
            </a:extLst>
          </p:cNvPr>
          <p:cNvSpPr txBox="1"/>
          <p:nvPr/>
        </p:nvSpPr>
        <p:spPr>
          <a:xfrm>
            <a:off x="6052055" y="2023034"/>
            <a:ext cx="5354641" cy="3970318"/>
          </a:xfrm>
          <a:prstGeom prst="rect">
            <a:avLst/>
          </a:prstGeom>
          <a:noFill/>
        </p:spPr>
        <p:txBody>
          <a:bodyPr wrap="square">
            <a:spAutoFit/>
          </a:bodyPr>
          <a:lstStyle/>
          <a:p>
            <a:r>
              <a:rPr lang="en-US" sz="1400" dirty="0">
                <a:solidFill>
                  <a:schemeClr val="accent1"/>
                </a:solidFill>
              </a:rPr>
              <a:t>The multi-run approach is not about running the model more times</a:t>
            </a:r>
          </a:p>
          <a:p>
            <a:pPr marL="285750" indent="-285750">
              <a:buFont typeface="Arial" panose="020B0604020202020204" pitchFamily="34" charset="0"/>
              <a:buChar char="•"/>
            </a:pPr>
            <a:r>
              <a:rPr lang="en-US" sz="1400" dirty="0"/>
              <a:t>Analysts already iterate during development - that's not new</a:t>
            </a:r>
          </a:p>
          <a:p>
            <a:pPr marL="285750" indent="-285750">
              <a:buFont typeface="Arial" panose="020B0604020202020204" pitchFamily="34" charset="0"/>
              <a:buChar char="•"/>
            </a:pPr>
            <a:r>
              <a:rPr lang="en-US" sz="1400" dirty="0"/>
              <a:t>It's about making those iterations deliberate, documented, and part of the presentation</a:t>
            </a:r>
          </a:p>
          <a:p>
            <a:endParaRPr lang="en-US" sz="1400" dirty="0"/>
          </a:p>
          <a:p>
            <a:r>
              <a:rPr lang="en-US" sz="1400" dirty="0">
                <a:solidFill>
                  <a:schemeClr val="accent2"/>
                </a:solidFill>
              </a:rPr>
              <a:t>Each run configuration = a different set of documented analytical assumptions</a:t>
            </a:r>
          </a:p>
          <a:p>
            <a:pPr marL="285750" indent="-285750">
              <a:buFont typeface="Arial" panose="020B0604020202020204" pitchFamily="34" charset="0"/>
              <a:buChar char="•"/>
            </a:pPr>
            <a:r>
              <a:rPr lang="en-US" sz="1400" dirty="0"/>
              <a:t>Each configuration represents a different analytical hypothesis about the project's risk posture</a:t>
            </a:r>
          </a:p>
          <a:p>
            <a:endParaRPr lang="en-US" sz="1400" dirty="0"/>
          </a:p>
          <a:p>
            <a:endParaRPr lang="en-US" sz="1400" dirty="0"/>
          </a:p>
          <a:p>
            <a:r>
              <a:rPr lang="en-US" sz="1400" dirty="0">
                <a:solidFill>
                  <a:schemeClr val="accent4"/>
                </a:solidFill>
              </a:rPr>
              <a:t>Running N configurations produces N data points that together describe schedule sensitivity</a:t>
            </a:r>
          </a:p>
          <a:p>
            <a:endParaRPr lang="en-US" sz="1400" dirty="0"/>
          </a:p>
          <a:p>
            <a:endParaRPr lang="en-US" sz="1400" dirty="0"/>
          </a:p>
          <a:p>
            <a:endParaRPr lang="en-US" sz="1400" dirty="0"/>
          </a:p>
          <a:p>
            <a:r>
              <a:rPr lang="en-US" sz="1400" dirty="0">
                <a:solidFill>
                  <a:schemeClr val="accent5"/>
                </a:solidFill>
              </a:rPr>
              <a:t>The key shift: from hiding the analytical journey to making it the output</a:t>
            </a:r>
          </a:p>
        </p:txBody>
      </p:sp>
    </p:spTree>
    <p:extLst>
      <p:ext uri="{BB962C8B-B14F-4D97-AF65-F5344CB8AC3E}">
        <p14:creationId xmlns:p14="http://schemas.microsoft.com/office/powerpoint/2010/main" val="3423448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F1AEBFC-D362-FFBD-79EB-8E5363B01551}"/>
              </a:ext>
            </a:extLst>
          </p:cNvPr>
          <p:cNvGrpSpPr/>
          <p:nvPr/>
        </p:nvGrpSpPr>
        <p:grpSpPr>
          <a:xfrm>
            <a:off x="971819" y="3428995"/>
            <a:ext cx="10103223" cy="1540609"/>
            <a:chOff x="971819" y="3428995"/>
            <a:chExt cx="10103223" cy="1540609"/>
          </a:xfrm>
          <a:effectLst>
            <a:outerShdw blurRad="50800" dist="38100" dir="2700000" algn="tl" rotWithShape="0">
              <a:prstClr val="black">
                <a:alpha val="40000"/>
              </a:prstClr>
            </a:outerShdw>
          </a:effectLst>
        </p:grpSpPr>
        <p:sp>
          <p:nvSpPr>
            <p:cNvPr id="4" name="Parallelogram 3"/>
            <p:cNvSpPr/>
            <p:nvPr/>
          </p:nvSpPr>
          <p:spPr>
            <a:xfrm rot="16200000">
              <a:off x="1429717" y="3955310"/>
              <a:ext cx="1540601" cy="487980"/>
            </a:xfrm>
            <a:prstGeom prst="parallelogram">
              <a:avLst>
                <a:gd name="adj" fmla="val 64401"/>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444009" y="3429000"/>
              <a:ext cx="984203" cy="1540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Parallelogram 5"/>
            <p:cNvSpPr/>
            <p:nvPr/>
          </p:nvSpPr>
          <p:spPr>
            <a:xfrm rot="16200000">
              <a:off x="2901902" y="3955308"/>
              <a:ext cx="1540601" cy="487980"/>
            </a:xfrm>
            <a:prstGeom prst="parallelogram">
              <a:avLst>
                <a:gd name="adj" fmla="val 644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3916194" y="3429000"/>
              <a:ext cx="984203" cy="15406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arallelogram 7"/>
            <p:cNvSpPr/>
            <p:nvPr/>
          </p:nvSpPr>
          <p:spPr>
            <a:xfrm rot="16200000">
              <a:off x="4374087" y="3955308"/>
              <a:ext cx="1540601" cy="487980"/>
            </a:xfrm>
            <a:prstGeom prst="parallelogram">
              <a:avLst>
                <a:gd name="adj" fmla="val 64401"/>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5388376" y="3429000"/>
              <a:ext cx="984203" cy="154060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p:nvSpPr>
          <p:spPr>
            <a:xfrm rot="16200000">
              <a:off x="5846269" y="3955308"/>
              <a:ext cx="1540601" cy="487980"/>
            </a:xfrm>
            <a:prstGeom prst="parallelogram">
              <a:avLst>
                <a:gd name="adj" fmla="val 6440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860559" y="3429000"/>
              <a:ext cx="984203" cy="154060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arallelogram 11"/>
            <p:cNvSpPr/>
            <p:nvPr/>
          </p:nvSpPr>
          <p:spPr>
            <a:xfrm rot="16200000">
              <a:off x="7318452" y="3955308"/>
              <a:ext cx="1540601" cy="487980"/>
            </a:xfrm>
            <a:prstGeom prst="parallelogram">
              <a:avLst>
                <a:gd name="adj" fmla="val 64401"/>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332741" y="3429000"/>
              <a:ext cx="984203" cy="154060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p:cNvSpPr/>
            <p:nvPr/>
          </p:nvSpPr>
          <p:spPr>
            <a:xfrm rot="16200000">
              <a:off x="8972594" y="3773348"/>
              <a:ext cx="1176686" cy="487980"/>
            </a:xfrm>
            <a:prstGeom prst="parallelogram">
              <a:avLst>
                <a:gd name="adj" fmla="val 70452"/>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ight Arrow 15"/>
            <p:cNvSpPr/>
            <p:nvPr/>
          </p:nvSpPr>
          <p:spPr>
            <a:xfrm>
              <a:off x="9804924" y="3615716"/>
              <a:ext cx="1270118" cy="1144311"/>
            </a:xfrm>
            <a:prstGeom prst="rightArrow">
              <a:avLst>
                <a:gd name="adj1" fmla="val 72923"/>
                <a:gd name="adj2" fmla="val 624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971819" y="3429001"/>
              <a:ext cx="984204" cy="9798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Notched Right Arrow 18"/>
            <p:cNvSpPr/>
            <p:nvPr/>
          </p:nvSpPr>
          <p:spPr>
            <a:xfrm rot="16200000">
              <a:off x="756061" y="3769640"/>
              <a:ext cx="1415719" cy="984204"/>
            </a:xfrm>
            <a:prstGeom prst="notchedRightArrow">
              <a:avLst>
                <a:gd name="adj1" fmla="val 100000"/>
                <a:gd name="adj2" fmla="val 2358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8" name="Straight Connector 27"/>
          <p:cNvCxnSpPr/>
          <p:nvPr/>
        </p:nvCxnSpPr>
        <p:spPr>
          <a:xfrm>
            <a:off x="983725" y="2030765"/>
            <a:ext cx="0" cy="1398230"/>
          </a:xfrm>
          <a:prstGeom prst="line">
            <a:avLst/>
          </a:prstGeom>
          <a:ln w="25400">
            <a:solidFill>
              <a:schemeClr val="bg1">
                <a:lumMod val="6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928100" y="2030765"/>
            <a:ext cx="0" cy="1398230"/>
          </a:xfrm>
          <a:prstGeom prst="line">
            <a:avLst/>
          </a:prstGeom>
          <a:ln w="25400">
            <a:solidFill>
              <a:schemeClr val="bg1">
                <a:lumMod val="6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873259" y="2030765"/>
            <a:ext cx="0" cy="1398230"/>
          </a:xfrm>
          <a:prstGeom prst="line">
            <a:avLst/>
          </a:prstGeom>
          <a:ln w="25400">
            <a:solidFill>
              <a:schemeClr val="bg1">
                <a:lumMod val="6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2456708" y="4969599"/>
            <a:ext cx="0" cy="1398230"/>
          </a:xfrm>
          <a:prstGeom prst="line">
            <a:avLst/>
          </a:prstGeom>
          <a:ln w="25400">
            <a:solidFill>
              <a:schemeClr val="bg1">
                <a:lumMod val="6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402663" y="4969599"/>
            <a:ext cx="0" cy="1398230"/>
          </a:xfrm>
          <a:prstGeom prst="line">
            <a:avLst/>
          </a:prstGeom>
          <a:ln w="25400">
            <a:solidFill>
              <a:schemeClr val="bg1">
                <a:lumMod val="65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8345387" y="4969599"/>
            <a:ext cx="0" cy="1398230"/>
          </a:xfrm>
          <a:prstGeom prst="line">
            <a:avLst/>
          </a:prstGeom>
          <a:ln w="25400">
            <a:solidFill>
              <a:schemeClr val="bg1">
                <a:lumMod val="65000"/>
              </a:schemeClr>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41" name="Shape 2019">
            <a:extLst>
              <a:ext uri="{FF2B5EF4-FFF2-40B4-BE49-F238E27FC236}">
                <a16:creationId xmlns:a16="http://schemas.microsoft.com/office/drawing/2014/main" id="{7BDC4019-868F-47A4-85AE-49820E6F4017}"/>
              </a:ext>
            </a:extLst>
          </p:cNvPr>
          <p:cNvSpPr txBox="1"/>
          <p:nvPr/>
        </p:nvSpPr>
        <p:spPr>
          <a:xfrm flipH="1">
            <a:off x="1158431" y="2077934"/>
            <a:ext cx="2651760" cy="365760"/>
          </a:xfrm>
          <a:prstGeom prst="rect">
            <a:avLst/>
          </a:prstGeom>
          <a:noFill/>
          <a:ln>
            <a:noFill/>
          </a:ln>
        </p:spPr>
        <p:txBody>
          <a:bodyPr wrap="square" lIns="91425" tIns="45700" rIns="91425" bIns="45700" anchor="t" anchorCtr="0">
            <a:noAutofit/>
          </a:bodyPr>
          <a:lstStyle/>
          <a:p>
            <a:pPr marL="0" marR="0" lvl="0" indent="0" rtl="0">
              <a:spcBef>
                <a:spcPts val="0"/>
              </a:spcBef>
              <a:buSzPct val="25000"/>
              <a:buNone/>
            </a:pPr>
            <a:r>
              <a:rPr lang="id-ID" sz="1400" b="1" dirty="0">
                <a:solidFill>
                  <a:schemeClr val="accent1"/>
                </a:solidFill>
                <a:ea typeface="Lato Black"/>
                <a:cs typeface="Lato Black"/>
                <a:sym typeface="Lato Black"/>
              </a:rPr>
              <a:t>Risk Likelihood (%)</a:t>
            </a:r>
          </a:p>
        </p:txBody>
      </p:sp>
      <p:sp>
        <p:nvSpPr>
          <p:cNvPr id="44" name="Shape 2019">
            <a:extLst>
              <a:ext uri="{FF2B5EF4-FFF2-40B4-BE49-F238E27FC236}">
                <a16:creationId xmlns:a16="http://schemas.microsoft.com/office/drawing/2014/main" id="{28980385-0EF0-47A9-84B6-27423D53C465}"/>
              </a:ext>
            </a:extLst>
          </p:cNvPr>
          <p:cNvSpPr txBox="1"/>
          <p:nvPr/>
        </p:nvSpPr>
        <p:spPr>
          <a:xfrm flipH="1">
            <a:off x="2601675" y="5281420"/>
            <a:ext cx="2651760" cy="365760"/>
          </a:xfrm>
          <a:prstGeom prst="rect">
            <a:avLst/>
          </a:prstGeom>
          <a:noFill/>
          <a:ln>
            <a:noFill/>
          </a:ln>
        </p:spPr>
        <p:txBody>
          <a:bodyPr wrap="square" lIns="91425" tIns="45700" rIns="91425" bIns="45700" anchor="t" anchorCtr="0">
            <a:noAutofit/>
          </a:bodyPr>
          <a:lstStyle/>
          <a:p>
            <a:pPr marL="0" marR="0" lvl="0" indent="0" rtl="0">
              <a:spcBef>
                <a:spcPts val="0"/>
              </a:spcBef>
              <a:buSzPct val="25000"/>
              <a:buNone/>
            </a:pPr>
            <a:r>
              <a:rPr lang="id-ID" sz="1400" b="1" dirty="0">
                <a:solidFill>
                  <a:schemeClr val="accent2"/>
                </a:solidFill>
                <a:ea typeface="Lato Black"/>
                <a:cs typeface="Lato Black"/>
                <a:sym typeface="Lato Black"/>
              </a:rPr>
              <a:t>Risk Impact</a:t>
            </a:r>
          </a:p>
        </p:txBody>
      </p:sp>
      <p:sp>
        <p:nvSpPr>
          <p:cNvPr id="47" name="Shape 2019">
            <a:extLst>
              <a:ext uri="{FF2B5EF4-FFF2-40B4-BE49-F238E27FC236}">
                <a16:creationId xmlns:a16="http://schemas.microsoft.com/office/drawing/2014/main" id="{20F6C90D-2458-4E18-9AEE-4511F2093E0C}"/>
              </a:ext>
            </a:extLst>
          </p:cNvPr>
          <p:cNvSpPr txBox="1"/>
          <p:nvPr/>
        </p:nvSpPr>
        <p:spPr>
          <a:xfrm flipH="1">
            <a:off x="4100971" y="2077934"/>
            <a:ext cx="2651760" cy="365760"/>
          </a:xfrm>
          <a:prstGeom prst="rect">
            <a:avLst/>
          </a:prstGeom>
          <a:noFill/>
          <a:ln>
            <a:noFill/>
          </a:ln>
        </p:spPr>
        <p:txBody>
          <a:bodyPr wrap="square" lIns="91425" tIns="45700" rIns="91425" bIns="45700" anchor="t" anchorCtr="0">
            <a:noAutofit/>
          </a:bodyPr>
          <a:lstStyle/>
          <a:p>
            <a:pPr marL="0" marR="0" lvl="0" indent="0" rtl="0">
              <a:spcBef>
                <a:spcPts val="0"/>
              </a:spcBef>
              <a:buSzPct val="25000"/>
              <a:buNone/>
            </a:pPr>
            <a:r>
              <a:rPr lang="id-ID" sz="1400" b="1" dirty="0">
                <a:solidFill>
                  <a:schemeClr val="accent3"/>
                </a:solidFill>
                <a:ea typeface="Lato Black"/>
                <a:cs typeface="Lato Black"/>
                <a:sym typeface="Lato Black"/>
              </a:rPr>
              <a:t>Duration Uncertainty Ranges</a:t>
            </a:r>
          </a:p>
        </p:txBody>
      </p:sp>
      <p:sp>
        <p:nvSpPr>
          <p:cNvPr id="50" name="Shape 2019">
            <a:extLst>
              <a:ext uri="{FF2B5EF4-FFF2-40B4-BE49-F238E27FC236}">
                <a16:creationId xmlns:a16="http://schemas.microsoft.com/office/drawing/2014/main" id="{F870477F-48B3-4D0E-B457-B903698FF096}"/>
              </a:ext>
            </a:extLst>
          </p:cNvPr>
          <p:cNvSpPr txBox="1"/>
          <p:nvPr/>
        </p:nvSpPr>
        <p:spPr>
          <a:xfrm flipH="1">
            <a:off x="7043105" y="2077934"/>
            <a:ext cx="3200400" cy="365760"/>
          </a:xfrm>
          <a:prstGeom prst="rect">
            <a:avLst/>
          </a:prstGeom>
          <a:noFill/>
          <a:ln>
            <a:noFill/>
          </a:ln>
        </p:spPr>
        <p:txBody>
          <a:bodyPr wrap="square" lIns="91425" tIns="45700" rIns="91425" bIns="45700" anchor="t" anchorCtr="0">
            <a:noAutofit/>
          </a:bodyPr>
          <a:lstStyle/>
          <a:p>
            <a:pPr marL="0" marR="0" lvl="0" indent="0" rtl="0">
              <a:spcBef>
                <a:spcPts val="0"/>
              </a:spcBef>
              <a:buSzPct val="25000"/>
              <a:buNone/>
            </a:pPr>
            <a:r>
              <a:rPr lang="id-ID" sz="1400" b="1" dirty="0">
                <a:solidFill>
                  <a:schemeClr val="accent5"/>
                </a:solidFill>
                <a:ea typeface="Lato Black"/>
                <a:cs typeface="Lato Black"/>
                <a:sym typeface="Lato Black"/>
              </a:rPr>
              <a:t>Scope </a:t>
            </a:r>
            <a:r>
              <a:rPr lang="en-US" sz="1400" b="1" dirty="0">
                <a:solidFill>
                  <a:schemeClr val="accent5"/>
                </a:solidFill>
                <a:ea typeface="Lato Black"/>
                <a:cs typeface="Lato Black"/>
                <a:sym typeface="Lato Black"/>
              </a:rPr>
              <a:t>&amp;</a:t>
            </a:r>
            <a:r>
              <a:rPr lang="id-ID" sz="1400" b="1" dirty="0">
                <a:solidFill>
                  <a:schemeClr val="accent5"/>
                </a:solidFill>
                <a:ea typeface="Lato Black"/>
                <a:cs typeface="Lato Black"/>
                <a:sym typeface="Lato Black"/>
              </a:rPr>
              <a:t> Programmatic Assumptions</a:t>
            </a:r>
          </a:p>
        </p:txBody>
      </p:sp>
      <p:sp>
        <p:nvSpPr>
          <p:cNvPr id="53" name="Shape 2019">
            <a:extLst>
              <a:ext uri="{FF2B5EF4-FFF2-40B4-BE49-F238E27FC236}">
                <a16:creationId xmlns:a16="http://schemas.microsoft.com/office/drawing/2014/main" id="{B991FB9A-B3A3-46B0-9ED2-F5E55D949682}"/>
              </a:ext>
            </a:extLst>
          </p:cNvPr>
          <p:cNvSpPr txBox="1"/>
          <p:nvPr/>
        </p:nvSpPr>
        <p:spPr>
          <a:xfrm flipH="1">
            <a:off x="5526291" y="5281423"/>
            <a:ext cx="2651760" cy="365760"/>
          </a:xfrm>
          <a:prstGeom prst="rect">
            <a:avLst/>
          </a:prstGeom>
          <a:noFill/>
          <a:ln>
            <a:noFill/>
          </a:ln>
        </p:spPr>
        <p:txBody>
          <a:bodyPr wrap="square" lIns="91425" tIns="45700" rIns="91425" bIns="45700" anchor="t" anchorCtr="0">
            <a:noAutofit/>
          </a:bodyPr>
          <a:lstStyle/>
          <a:p>
            <a:pPr marL="0" marR="0" lvl="0" indent="0" rtl="0">
              <a:spcBef>
                <a:spcPts val="0"/>
              </a:spcBef>
              <a:buSzPct val="25000"/>
              <a:buNone/>
            </a:pPr>
            <a:r>
              <a:rPr lang="id-ID" sz="1400" b="1" dirty="0">
                <a:solidFill>
                  <a:schemeClr val="accent4"/>
                </a:solidFill>
                <a:ea typeface="Lato Black"/>
                <a:cs typeface="Lato Black"/>
                <a:sym typeface="Lato Black"/>
              </a:rPr>
              <a:t>Risk Mitigation Scenarios</a:t>
            </a:r>
          </a:p>
        </p:txBody>
      </p:sp>
      <p:sp>
        <p:nvSpPr>
          <p:cNvPr id="56" name="Shape 2019">
            <a:extLst>
              <a:ext uri="{FF2B5EF4-FFF2-40B4-BE49-F238E27FC236}">
                <a16:creationId xmlns:a16="http://schemas.microsoft.com/office/drawing/2014/main" id="{5D8EAC85-D5BF-40E6-A7CD-7CD1A13FC500}"/>
              </a:ext>
            </a:extLst>
          </p:cNvPr>
          <p:cNvSpPr txBox="1"/>
          <p:nvPr/>
        </p:nvSpPr>
        <p:spPr>
          <a:xfrm flipH="1">
            <a:off x="8464345" y="5281423"/>
            <a:ext cx="2651760" cy="365760"/>
          </a:xfrm>
          <a:prstGeom prst="rect">
            <a:avLst/>
          </a:prstGeom>
          <a:noFill/>
          <a:ln>
            <a:noFill/>
          </a:ln>
        </p:spPr>
        <p:txBody>
          <a:bodyPr wrap="square" lIns="91425" tIns="45700" rIns="91425" bIns="45700" anchor="t" anchorCtr="0">
            <a:noAutofit/>
          </a:bodyPr>
          <a:lstStyle/>
          <a:p>
            <a:pPr marL="0" marR="0" lvl="0" indent="0" rtl="0">
              <a:spcBef>
                <a:spcPts val="0"/>
              </a:spcBef>
              <a:buSzPct val="25000"/>
              <a:buNone/>
            </a:pPr>
            <a:r>
              <a:rPr lang="id-ID" sz="1400" b="1" dirty="0">
                <a:solidFill>
                  <a:schemeClr val="accent6"/>
                </a:solidFill>
                <a:ea typeface="Lato Black"/>
                <a:cs typeface="Lato Black"/>
                <a:sym typeface="Lato Black"/>
              </a:rPr>
              <a:t>Fully Mitigated Reference Run</a:t>
            </a:r>
          </a:p>
        </p:txBody>
      </p:sp>
      <p:sp>
        <p:nvSpPr>
          <p:cNvPr id="37" name="TextBox 36">
            <a:extLst>
              <a:ext uri="{FF2B5EF4-FFF2-40B4-BE49-F238E27FC236}">
                <a16:creationId xmlns:a16="http://schemas.microsoft.com/office/drawing/2014/main" id="{897D7BDC-F6D6-7FE6-8297-3CA587FE2FFC}"/>
              </a:ext>
            </a:extLst>
          </p:cNvPr>
          <p:cNvSpPr txBox="1"/>
          <p:nvPr/>
        </p:nvSpPr>
        <p:spPr>
          <a:xfrm>
            <a:off x="1154842" y="2465225"/>
            <a:ext cx="2468880" cy="738664"/>
          </a:xfrm>
          <a:prstGeom prst="rect">
            <a:avLst/>
          </a:prstGeom>
          <a:noFill/>
        </p:spPr>
        <p:txBody>
          <a:bodyPr wrap="square">
            <a:spAutoFit/>
          </a:bodyPr>
          <a:lstStyle/>
          <a:p>
            <a:r>
              <a:rPr lang="en-US" sz="1400" dirty="0"/>
              <a:t>Adjust probability of occurrence for individual identified risks</a:t>
            </a:r>
          </a:p>
        </p:txBody>
      </p:sp>
      <p:sp>
        <p:nvSpPr>
          <p:cNvPr id="38" name="TextBox 37">
            <a:extLst>
              <a:ext uri="{FF2B5EF4-FFF2-40B4-BE49-F238E27FC236}">
                <a16:creationId xmlns:a16="http://schemas.microsoft.com/office/drawing/2014/main" id="{D1A38F8E-3A70-CD2E-A510-97014CADDB3F}"/>
              </a:ext>
            </a:extLst>
          </p:cNvPr>
          <p:cNvSpPr txBox="1"/>
          <p:nvPr/>
        </p:nvSpPr>
        <p:spPr>
          <a:xfrm>
            <a:off x="4100971" y="2465225"/>
            <a:ext cx="2468880" cy="738664"/>
          </a:xfrm>
          <a:prstGeom prst="rect">
            <a:avLst/>
          </a:prstGeom>
          <a:noFill/>
        </p:spPr>
        <p:txBody>
          <a:bodyPr wrap="square">
            <a:spAutoFit/>
          </a:bodyPr>
          <a:lstStyle/>
          <a:p>
            <a:r>
              <a:rPr lang="en-US" sz="1400" dirty="0"/>
              <a:t>Tighten or widen optimistic/pessimistic bounds on activity durations</a:t>
            </a:r>
          </a:p>
        </p:txBody>
      </p:sp>
      <p:sp>
        <p:nvSpPr>
          <p:cNvPr id="39" name="TextBox 38">
            <a:extLst>
              <a:ext uri="{FF2B5EF4-FFF2-40B4-BE49-F238E27FC236}">
                <a16:creationId xmlns:a16="http://schemas.microsoft.com/office/drawing/2014/main" id="{C4DD8C57-909F-636D-B31C-614B073720E7}"/>
              </a:ext>
            </a:extLst>
          </p:cNvPr>
          <p:cNvSpPr txBox="1"/>
          <p:nvPr/>
        </p:nvSpPr>
        <p:spPr>
          <a:xfrm>
            <a:off x="7043105" y="2465225"/>
            <a:ext cx="2468880" cy="738664"/>
          </a:xfrm>
          <a:prstGeom prst="rect">
            <a:avLst/>
          </a:prstGeom>
          <a:noFill/>
        </p:spPr>
        <p:txBody>
          <a:bodyPr wrap="square">
            <a:spAutoFit/>
          </a:bodyPr>
          <a:lstStyle/>
          <a:p>
            <a:r>
              <a:rPr lang="en-US" sz="1400" dirty="0"/>
              <a:t>Reflect known scope decisions, resource changes, or schedule recovery actions</a:t>
            </a:r>
          </a:p>
        </p:txBody>
      </p:sp>
      <p:sp>
        <p:nvSpPr>
          <p:cNvPr id="58" name="TextBox 57">
            <a:extLst>
              <a:ext uri="{FF2B5EF4-FFF2-40B4-BE49-F238E27FC236}">
                <a16:creationId xmlns:a16="http://schemas.microsoft.com/office/drawing/2014/main" id="{C382395A-E7C4-B3DD-BE0E-DB2FAE236AB8}"/>
              </a:ext>
            </a:extLst>
          </p:cNvPr>
          <p:cNvSpPr txBox="1"/>
          <p:nvPr/>
        </p:nvSpPr>
        <p:spPr>
          <a:xfrm>
            <a:off x="2601675" y="5668714"/>
            <a:ext cx="2468880" cy="738664"/>
          </a:xfrm>
          <a:prstGeom prst="rect">
            <a:avLst/>
          </a:prstGeom>
          <a:noFill/>
        </p:spPr>
        <p:txBody>
          <a:bodyPr wrap="square">
            <a:spAutoFit/>
          </a:bodyPr>
          <a:lstStyle/>
          <a:p>
            <a:r>
              <a:rPr lang="en-US" sz="1400" dirty="0"/>
              <a:t>Vary schedule consequence (duration) if a risk materializes</a:t>
            </a:r>
          </a:p>
        </p:txBody>
      </p:sp>
      <p:sp>
        <p:nvSpPr>
          <p:cNvPr id="59" name="TextBox 58">
            <a:extLst>
              <a:ext uri="{FF2B5EF4-FFF2-40B4-BE49-F238E27FC236}">
                <a16:creationId xmlns:a16="http://schemas.microsoft.com/office/drawing/2014/main" id="{A0502127-B0D0-C2DD-5D3B-AF1CF334BECB}"/>
              </a:ext>
            </a:extLst>
          </p:cNvPr>
          <p:cNvSpPr txBox="1"/>
          <p:nvPr/>
        </p:nvSpPr>
        <p:spPr>
          <a:xfrm>
            <a:off x="5526291" y="5668714"/>
            <a:ext cx="2468880" cy="738664"/>
          </a:xfrm>
          <a:prstGeom prst="rect">
            <a:avLst/>
          </a:prstGeom>
          <a:noFill/>
        </p:spPr>
        <p:txBody>
          <a:bodyPr wrap="square">
            <a:spAutoFit/>
          </a:bodyPr>
          <a:lstStyle/>
          <a:p>
            <a:r>
              <a:rPr lang="en-US" sz="1400" dirty="0"/>
              <a:t>Model the effect of retiring or partially mitigating specific risks</a:t>
            </a:r>
          </a:p>
        </p:txBody>
      </p:sp>
      <p:sp>
        <p:nvSpPr>
          <p:cNvPr id="60" name="TextBox 59">
            <a:extLst>
              <a:ext uri="{FF2B5EF4-FFF2-40B4-BE49-F238E27FC236}">
                <a16:creationId xmlns:a16="http://schemas.microsoft.com/office/drawing/2014/main" id="{A2F1EB1E-6991-C8DF-0437-70C6AE501B4F}"/>
              </a:ext>
            </a:extLst>
          </p:cNvPr>
          <p:cNvSpPr txBox="1"/>
          <p:nvPr/>
        </p:nvSpPr>
        <p:spPr>
          <a:xfrm>
            <a:off x="8464345" y="5668714"/>
            <a:ext cx="2468880" cy="738664"/>
          </a:xfrm>
          <a:prstGeom prst="rect">
            <a:avLst/>
          </a:prstGeom>
          <a:noFill/>
        </p:spPr>
        <p:txBody>
          <a:bodyPr wrap="square">
            <a:spAutoFit/>
          </a:bodyPr>
          <a:lstStyle/>
          <a:p>
            <a:r>
              <a:rPr lang="en-US" sz="1400" dirty="0"/>
              <a:t>All current risks retired - establishes the theoretical best-case as an anchor</a:t>
            </a:r>
          </a:p>
        </p:txBody>
      </p:sp>
      <p:sp>
        <p:nvSpPr>
          <p:cNvPr id="63" name="Title 62">
            <a:extLst>
              <a:ext uri="{FF2B5EF4-FFF2-40B4-BE49-F238E27FC236}">
                <a16:creationId xmlns:a16="http://schemas.microsoft.com/office/drawing/2014/main" id="{CEA05FBA-9FA5-545D-E6EB-B0EB03597909}"/>
              </a:ext>
            </a:extLst>
          </p:cNvPr>
          <p:cNvSpPr>
            <a:spLocks noGrp="1"/>
          </p:cNvSpPr>
          <p:nvPr>
            <p:ph type="title"/>
          </p:nvPr>
        </p:nvSpPr>
        <p:spPr>
          <a:xfrm>
            <a:off x="838200" y="365126"/>
            <a:ext cx="10515600" cy="548640"/>
          </a:xfrm>
        </p:spPr>
        <p:txBody>
          <a:bodyPr/>
          <a:lstStyle/>
          <a:p>
            <a:r>
              <a:rPr lang="en-US" dirty="0"/>
              <a:t>What to Vary Between Runs</a:t>
            </a:r>
          </a:p>
        </p:txBody>
      </p:sp>
      <p:sp>
        <p:nvSpPr>
          <p:cNvPr id="2" name="Text Placeholder 1">
            <a:extLst>
              <a:ext uri="{FF2B5EF4-FFF2-40B4-BE49-F238E27FC236}">
                <a16:creationId xmlns:a16="http://schemas.microsoft.com/office/drawing/2014/main" id="{6B960390-8972-3549-5D32-FC3026FA4B6C}"/>
              </a:ext>
            </a:extLst>
          </p:cNvPr>
          <p:cNvSpPr>
            <a:spLocks noGrp="1"/>
          </p:cNvSpPr>
          <p:nvPr>
            <p:ph type="body" sz="quarter" idx="13"/>
          </p:nvPr>
        </p:nvSpPr>
        <p:spPr>
          <a:xfrm>
            <a:off x="838200" y="922271"/>
            <a:ext cx="10515600" cy="401723"/>
          </a:xfrm>
        </p:spPr>
        <p:txBody>
          <a:bodyPr/>
          <a:lstStyle/>
          <a:p>
            <a:r>
              <a:rPr lang="en-US" dirty="0"/>
              <a:t>Vary inputs with high uncertainty AND high stakeholder interest - not just what's easy to change.</a:t>
            </a:r>
          </a:p>
        </p:txBody>
      </p:sp>
    </p:spTree>
    <p:extLst>
      <p:ext uri="{BB962C8B-B14F-4D97-AF65-F5344CB8AC3E}">
        <p14:creationId xmlns:p14="http://schemas.microsoft.com/office/powerpoint/2010/main" val="125165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6EA6-73C3-08AE-96D6-5EA8A688CD1F}"/>
              </a:ext>
            </a:extLst>
          </p:cNvPr>
          <p:cNvSpPr>
            <a:spLocks noGrp="1"/>
          </p:cNvSpPr>
          <p:nvPr>
            <p:ph type="title"/>
          </p:nvPr>
        </p:nvSpPr>
        <p:spPr>
          <a:xfrm>
            <a:off x="838200" y="365126"/>
            <a:ext cx="10515600" cy="548640"/>
          </a:xfrm>
        </p:spPr>
        <p:txBody>
          <a:bodyPr/>
          <a:lstStyle/>
          <a:p>
            <a:r>
              <a:rPr lang="en-US" dirty="0"/>
              <a:t>Process: Structuring the Campaign</a:t>
            </a:r>
          </a:p>
        </p:txBody>
      </p:sp>
      <p:sp>
        <p:nvSpPr>
          <p:cNvPr id="3" name="Text Placeholder 2">
            <a:extLst>
              <a:ext uri="{FF2B5EF4-FFF2-40B4-BE49-F238E27FC236}">
                <a16:creationId xmlns:a16="http://schemas.microsoft.com/office/drawing/2014/main" id="{400D035B-58D2-A78D-73AF-6D4832386830}"/>
              </a:ext>
            </a:extLst>
          </p:cNvPr>
          <p:cNvSpPr>
            <a:spLocks noGrp="1"/>
          </p:cNvSpPr>
          <p:nvPr>
            <p:ph type="body" sz="quarter" idx="13"/>
          </p:nvPr>
        </p:nvSpPr>
        <p:spPr>
          <a:xfrm>
            <a:off x="838200" y="922271"/>
            <a:ext cx="10515600" cy="401723"/>
          </a:xfrm>
        </p:spPr>
        <p:txBody>
          <a:bodyPr/>
          <a:lstStyle/>
          <a:p>
            <a:r>
              <a:rPr lang="en-US" dirty="0"/>
              <a:t>A structured analytical campaign - each step deliberate, documented, and defensible.</a:t>
            </a:r>
          </a:p>
        </p:txBody>
      </p:sp>
      <p:grpSp>
        <p:nvGrpSpPr>
          <p:cNvPr id="4" name="Group 3">
            <a:extLst>
              <a:ext uri="{FF2B5EF4-FFF2-40B4-BE49-F238E27FC236}">
                <a16:creationId xmlns:a16="http://schemas.microsoft.com/office/drawing/2014/main" id="{823AA2F6-6DFB-1027-8B5A-B4C9E06979E5}"/>
              </a:ext>
            </a:extLst>
          </p:cNvPr>
          <p:cNvGrpSpPr/>
          <p:nvPr/>
        </p:nvGrpSpPr>
        <p:grpSpPr>
          <a:xfrm>
            <a:off x="222422" y="1968476"/>
            <a:ext cx="11681254" cy="1771413"/>
            <a:chOff x="222422" y="1968476"/>
            <a:chExt cx="11681254" cy="1771413"/>
          </a:xfrm>
          <a:effectLst>
            <a:outerShdw blurRad="50800" dist="38100" dir="2700000" algn="tl" rotWithShape="0">
              <a:prstClr val="black">
                <a:alpha val="40000"/>
              </a:prstClr>
            </a:outerShdw>
          </a:effectLst>
        </p:grpSpPr>
        <p:sp>
          <p:nvSpPr>
            <p:cNvPr id="7" name="Rectangle 6">
              <a:extLst>
                <a:ext uri="{FF2B5EF4-FFF2-40B4-BE49-F238E27FC236}">
                  <a16:creationId xmlns:a16="http://schemas.microsoft.com/office/drawing/2014/main" id="{AEBE8D49-C286-03E2-6BEC-FDDCEE1CEBB0}"/>
                </a:ext>
              </a:extLst>
            </p:cNvPr>
            <p:cNvSpPr/>
            <p:nvPr/>
          </p:nvSpPr>
          <p:spPr>
            <a:xfrm>
              <a:off x="3836149" y="1973002"/>
              <a:ext cx="615439" cy="1766887"/>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8" name="Rectangle 7">
              <a:extLst>
                <a:ext uri="{FF2B5EF4-FFF2-40B4-BE49-F238E27FC236}">
                  <a16:creationId xmlns:a16="http://schemas.microsoft.com/office/drawing/2014/main" id="{F06776D0-B29D-DD23-8DBD-A1C1BE028766}"/>
                </a:ext>
              </a:extLst>
            </p:cNvPr>
            <p:cNvSpPr/>
            <p:nvPr/>
          </p:nvSpPr>
          <p:spPr>
            <a:xfrm>
              <a:off x="5450399" y="1973002"/>
              <a:ext cx="615439" cy="1766887"/>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6" name="Rectangle 35">
              <a:extLst>
                <a:ext uri="{FF2B5EF4-FFF2-40B4-BE49-F238E27FC236}">
                  <a16:creationId xmlns:a16="http://schemas.microsoft.com/office/drawing/2014/main" id="{C9D3F03A-CE41-51CE-F159-6280F117589C}"/>
                </a:ext>
              </a:extLst>
            </p:cNvPr>
            <p:cNvSpPr/>
            <p:nvPr/>
          </p:nvSpPr>
          <p:spPr>
            <a:xfrm>
              <a:off x="7064649" y="1968476"/>
              <a:ext cx="615439" cy="1766887"/>
            </a:xfrm>
            <a:prstGeom prst="rect">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0" name="Rectangle 39">
              <a:extLst>
                <a:ext uri="{FF2B5EF4-FFF2-40B4-BE49-F238E27FC236}">
                  <a16:creationId xmlns:a16="http://schemas.microsoft.com/office/drawing/2014/main" id="{5A3168F0-0BE7-B522-6D74-35B47958363B}"/>
                </a:ext>
              </a:extLst>
            </p:cNvPr>
            <p:cNvSpPr/>
            <p:nvPr/>
          </p:nvSpPr>
          <p:spPr>
            <a:xfrm>
              <a:off x="8678899" y="1973002"/>
              <a:ext cx="615439" cy="1766887"/>
            </a:xfrm>
            <a:prstGeom prst="rect">
              <a:avLst/>
            </a:prstGeom>
            <a:solidFill>
              <a:schemeClr val="accent5">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44" name="Rectangle 43">
              <a:extLst>
                <a:ext uri="{FF2B5EF4-FFF2-40B4-BE49-F238E27FC236}">
                  <a16:creationId xmlns:a16="http://schemas.microsoft.com/office/drawing/2014/main" id="{56F07B77-6890-B93B-027A-CD0CBF021D4C}"/>
                </a:ext>
              </a:extLst>
            </p:cNvPr>
            <p:cNvSpPr/>
            <p:nvPr/>
          </p:nvSpPr>
          <p:spPr>
            <a:xfrm>
              <a:off x="10293147" y="1973002"/>
              <a:ext cx="615439" cy="1766887"/>
            </a:xfrm>
            <a:prstGeom prst="rect">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 name="Rectangle 5">
              <a:extLst>
                <a:ext uri="{FF2B5EF4-FFF2-40B4-BE49-F238E27FC236}">
                  <a16:creationId xmlns:a16="http://schemas.microsoft.com/office/drawing/2014/main" id="{334EA306-98DD-D878-48DE-1160616822B9}"/>
                </a:ext>
              </a:extLst>
            </p:cNvPr>
            <p:cNvSpPr/>
            <p:nvPr/>
          </p:nvSpPr>
          <p:spPr>
            <a:xfrm>
              <a:off x="2221899" y="1973002"/>
              <a:ext cx="615439" cy="1766887"/>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5" name="Rectangle 4">
              <a:extLst>
                <a:ext uri="{FF2B5EF4-FFF2-40B4-BE49-F238E27FC236}">
                  <a16:creationId xmlns:a16="http://schemas.microsoft.com/office/drawing/2014/main" id="{BB7C1FE1-2499-C7C3-0CBB-4765678AB687}"/>
                </a:ext>
              </a:extLst>
            </p:cNvPr>
            <p:cNvSpPr/>
            <p:nvPr/>
          </p:nvSpPr>
          <p:spPr>
            <a:xfrm>
              <a:off x="607649" y="1968476"/>
              <a:ext cx="615439" cy="1766887"/>
            </a:xfrm>
            <a:prstGeom prst="rect">
              <a:avLst/>
            </a:prstGeom>
            <a:solidFill>
              <a:schemeClr val="tx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9" name="Rectangle 8">
              <a:extLst>
                <a:ext uri="{FF2B5EF4-FFF2-40B4-BE49-F238E27FC236}">
                  <a16:creationId xmlns:a16="http://schemas.microsoft.com/office/drawing/2014/main" id="{B9250393-302F-7388-226D-D9D8D58F4D63}"/>
                </a:ext>
              </a:extLst>
            </p:cNvPr>
            <p:cNvSpPr/>
            <p:nvPr/>
          </p:nvSpPr>
          <p:spPr>
            <a:xfrm>
              <a:off x="222422" y="2474389"/>
              <a:ext cx="11681254" cy="75958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 name="Freeform: Shape 9">
              <a:extLst>
                <a:ext uri="{FF2B5EF4-FFF2-40B4-BE49-F238E27FC236}">
                  <a16:creationId xmlns:a16="http://schemas.microsoft.com/office/drawing/2014/main" id="{4BE31934-AF7A-A845-0964-9D05B2A6E78D}"/>
                </a:ext>
              </a:extLst>
            </p:cNvPr>
            <p:cNvSpPr/>
            <p:nvPr/>
          </p:nvSpPr>
          <p:spPr>
            <a:xfrm>
              <a:off x="607649" y="1968476"/>
              <a:ext cx="1307758" cy="883443"/>
            </a:xfrm>
            <a:custGeom>
              <a:avLst/>
              <a:gdLst>
                <a:gd name="connsiteX0" fmla="*/ 0 w 1307758"/>
                <a:gd name="connsiteY0" fmla="*/ 0 h 883443"/>
                <a:gd name="connsiteX1" fmla="*/ 635509 w 1307758"/>
                <a:gd name="connsiteY1" fmla="*/ 0 h 883443"/>
                <a:gd name="connsiteX2" fmla="*/ 1307758 w 1307758"/>
                <a:gd name="connsiteY2" fmla="*/ 883443 h 883443"/>
                <a:gd name="connsiteX3" fmla="*/ 672250 w 1307758"/>
                <a:gd name="connsiteY3" fmla="*/ 883443 h 883443"/>
                <a:gd name="connsiteX4" fmla="*/ 0 w 1307758"/>
                <a:gd name="connsiteY4" fmla="*/ 0 h 883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758" h="883443">
                  <a:moveTo>
                    <a:pt x="0" y="0"/>
                  </a:moveTo>
                  <a:lnTo>
                    <a:pt x="635509" y="0"/>
                  </a:lnTo>
                  <a:lnTo>
                    <a:pt x="1307758" y="883443"/>
                  </a:lnTo>
                  <a:lnTo>
                    <a:pt x="672250" y="883443"/>
                  </a:lnTo>
                  <a:lnTo>
                    <a:pt x="0" y="0"/>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p>
          </p:txBody>
        </p:sp>
        <p:sp>
          <p:nvSpPr>
            <p:cNvPr id="11" name="Freeform: Shape 10">
              <a:extLst>
                <a:ext uri="{FF2B5EF4-FFF2-40B4-BE49-F238E27FC236}">
                  <a16:creationId xmlns:a16="http://schemas.microsoft.com/office/drawing/2014/main" id="{A915B45B-3A4E-5DEE-97C3-0BF985869987}"/>
                </a:ext>
              </a:extLst>
            </p:cNvPr>
            <p:cNvSpPr/>
            <p:nvPr/>
          </p:nvSpPr>
          <p:spPr>
            <a:xfrm>
              <a:off x="607649" y="2851919"/>
              <a:ext cx="1307759" cy="883444"/>
            </a:xfrm>
            <a:custGeom>
              <a:avLst/>
              <a:gdLst>
                <a:gd name="connsiteX0" fmla="*/ 672250 w 1307759"/>
                <a:gd name="connsiteY0" fmla="*/ 0 h 883444"/>
                <a:gd name="connsiteX1" fmla="*/ 1307758 w 1307759"/>
                <a:gd name="connsiteY1" fmla="*/ 0 h 883444"/>
                <a:gd name="connsiteX2" fmla="*/ 1307759 w 1307759"/>
                <a:gd name="connsiteY2" fmla="*/ 1 h 883444"/>
                <a:gd name="connsiteX3" fmla="*/ 635509 w 1307759"/>
                <a:gd name="connsiteY3" fmla="*/ 883444 h 883444"/>
                <a:gd name="connsiteX4" fmla="*/ 0 w 1307759"/>
                <a:gd name="connsiteY4" fmla="*/ 883444 h 883444"/>
                <a:gd name="connsiteX5" fmla="*/ 672251 w 1307759"/>
                <a:gd name="connsiteY5" fmla="*/ 1 h 883444"/>
                <a:gd name="connsiteX6" fmla="*/ 672250 w 1307759"/>
                <a:gd name="connsiteY6" fmla="*/ 0 h 883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3444">
                  <a:moveTo>
                    <a:pt x="672250" y="0"/>
                  </a:moveTo>
                  <a:lnTo>
                    <a:pt x="1307758" y="0"/>
                  </a:lnTo>
                  <a:lnTo>
                    <a:pt x="1307759" y="1"/>
                  </a:lnTo>
                  <a:lnTo>
                    <a:pt x="635509" y="883444"/>
                  </a:lnTo>
                  <a:lnTo>
                    <a:pt x="0" y="883444"/>
                  </a:lnTo>
                  <a:lnTo>
                    <a:pt x="672251" y="1"/>
                  </a:lnTo>
                  <a:lnTo>
                    <a:pt x="67225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p>
          </p:txBody>
        </p:sp>
        <p:sp>
          <p:nvSpPr>
            <p:cNvPr id="12" name="Freeform: Shape 11">
              <a:extLst>
                <a:ext uri="{FF2B5EF4-FFF2-40B4-BE49-F238E27FC236}">
                  <a16:creationId xmlns:a16="http://schemas.microsoft.com/office/drawing/2014/main" id="{595E59FE-AF32-CF5F-8E13-573561B135C9}"/>
                </a:ext>
              </a:extLst>
            </p:cNvPr>
            <p:cNvSpPr/>
            <p:nvPr/>
          </p:nvSpPr>
          <p:spPr>
            <a:xfrm>
              <a:off x="2221899" y="1973002"/>
              <a:ext cx="1307124" cy="882609"/>
            </a:xfrm>
            <a:custGeom>
              <a:avLst/>
              <a:gdLst>
                <a:gd name="connsiteX0" fmla="*/ 0 w 1307124"/>
                <a:gd name="connsiteY0" fmla="*/ 0 h 882609"/>
                <a:gd name="connsiteX1" fmla="*/ 635509 w 1307124"/>
                <a:gd name="connsiteY1" fmla="*/ 0 h 882609"/>
                <a:gd name="connsiteX2" fmla="*/ 1307124 w 1307124"/>
                <a:gd name="connsiteY2" fmla="*/ 882609 h 882609"/>
                <a:gd name="connsiteX3" fmla="*/ 671616 w 1307124"/>
                <a:gd name="connsiteY3" fmla="*/ 882609 h 882609"/>
                <a:gd name="connsiteX4" fmla="*/ 0 w 1307124"/>
                <a:gd name="connsiteY4" fmla="*/ 0 h 882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124" h="882609">
                  <a:moveTo>
                    <a:pt x="0" y="0"/>
                  </a:moveTo>
                  <a:lnTo>
                    <a:pt x="635509" y="0"/>
                  </a:lnTo>
                  <a:lnTo>
                    <a:pt x="1307124" y="882609"/>
                  </a:lnTo>
                  <a:lnTo>
                    <a:pt x="671616" y="882609"/>
                  </a:lnTo>
                  <a:lnTo>
                    <a:pt x="0" y="0"/>
                  </a:lnTo>
                  <a:close/>
                </a:path>
              </a:pathLst>
            </a:cu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a:t> </a:t>
              </a:r>
              <a:endParaRPr lang="en-ID" dirty="0"/>
            </a:p>
          </p:txBody>
        </p:sp>
        <p:sp>
          <p:nvSpPr>
            <p:cNvPr id="13" name="Freeform: Shape 12">
              <a:extLst>
                <a:ext uri="{FF2B5EF4-FFF2-40B4-BE49-F238E27FC236}">
                  <a16:creationId xmlns:a16="http://schemas.microsoft.com/office/drawing/2014/main" id="{C16155DB-D9DD-19A1-50BD-A2819A454FEB}"/>
                </a:ext>
              </a:extLst>
            </p:cNvPr>
            <p:cNvSpPr/>
            <p:nvPr/>
          </p:nvSpPr>
          <p:spPr>
            <a:xfrm>
              <a:off x="2221899" y="2855611"/>
              <a:ext cx="1307759" cy="884278"/>
            </a:xfrm>
            <a:custGeom>
              <a:avLst/>
              <a:gdLst>
                <a:gd name="connsiteX0" fmla="*/ 671616 w 1307759"/>
                <a:gd name="connsiteY0" fmla="*/ 0 h 884278"/>
                <a:gd name="connsiteX1" fmla="*/ 1307124 w 1307759"/>
                <a:gd name="connsiteY1" fmla="*/ 0 h 884278"/>
                <a:gd name="connsiteX2" fmla="*/ 1307759 w 1307759"/>
                <a:gd name="connsiteY2" fmla="*/ 835 h 884278"/>
                <a:gd name="connsiteX3" fmla="*/ 635509 w 1307759"/>
                <a:gd name="connsiteY3" fmla="*/ 884278 h 884278"/>
                <a:gd name="connsiteX4" fmla="*/ 0 w 1307759"/>
                <a:gd name="connsiteY4" fmla="*/ 884278 h 884278"/>
                <a:gd name="connsiteX5" fmla="*/ 672251 w 1307759"/>
                <a:gd name="connsiteY5" fmla="*/ 835 h 884278"/>
                <a:gd name="connsiteX6" fmla="*/ 671616 w 1307759"/>
                <a:gd name="connsiteY6" fmla="*/ 0 h 88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4278">
                  <a:moveTo>
                    <a:pt x="671616" y="0"/>
                  </a:moveTo>
                  <a:lnTo>
                    <a:pt x="1307124" y="0"/>
                  </a:lnTo>
                  <a:lnTo>
                    <a:pt x="1307759" y="835"/>
                  </a:lnTo>
                  <a:lnTo>
                    <a:pt x="635509" y="884278"/>
                  </a:lnTo>
                  <a:lnTo>
                    <a:pt x="0" y="884278"/>
                  </a:lnTo>
                  <a:lnTo>
                    <a:pt x="672251" y="835"/>
                  </a:lnTo>
                  <a:lnTo>
                    <a:pt x="671616"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a:t> </a:t>
              </a:r>
              <a:endParaRPr lang="en-ID" dirty="0"/>
            </a:p>
          </p:txBody>
        </p:sp>
        <p:sp>
          <p:nvSpPr>
            <p:cNvPr id="14" name="Freeform: Shape 13">
              <a:extLst>
                <a:ext uri="{FF2B5EF4-FFF2-40B4-BE49-F238E27FC236}">
                  <a16:creationId xmlns:a16="http://schemas.microsoft.com/office/drawing/2014/main" id="{EF8DDA12-EEEF-7F99-224F-DD8531365AF7}"/>
                </a:ext>
              </a:extLst>
            </p:cNvPr>
            <p:cNvSpPr/>
            <p:nvPr/>
          </p:nvSpPr>
          <p:spPr>
            <a:xfrm>
              <a:off x="3836149" y="1973002"/>
              <a:ext cx="1304314" cy="878917"/>
            </a:xfrm>
            <a:custGeom>
              <a:avLst/>
              <a:gdLst>
                <a:gd name="connsiteX0" fmla="*/ 0 w 1304314"/>
                <a:gd name="connsiteY0" fmla="*/ 0 h 878917"/>
                <a:gd name="connsiteX1" fmla="*/ 635509 w 1304314"/>
                <a:gd name="connsiteY1" fmla="*/ 0 h 878917"/>
                <a:gd name="connsiteX2" fmla="*/ 1304314 w 1304314"/>
                <a:gd name="connsiteY2" fmla="*/ 878917 h 878917"/>
                <a:gd name="connsiteX3" fmla="*/ 668806 w 1304314"/>
                <a:gd name="connsiteY3" fmla="*/ 878917 h 878917"/>
                <a:gd name="connsiteX4" fmla="*/ 0 w 1304314"/>
                <a:gd name="connsiteY4" fmla="*/ 0 h 87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314" h="878917">
                  <a:moveTo>
                    <a:pt x="0" y="0"/>
                  </a:moveTo>
                  <a:lnTo>
                    <a:pt x="635509" y="0"/>
                  </a:lnTo>
                  <a:lnTo>
                    <a:pt x="1304314" y="878917"/>
                  </a:lnTo>
                  <a:lnTo>
                    <a:pt x="668806" y="878917"/>
                  </a:lnTo>
                  <a:lnTo>
                    <a:pt x="0"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15" name="Freeform: Shape 14">
              <a:extLst>
                <a:ext uri="{FF2B5EF4-FFF2-40B4-BE49-F238E27FC236}">
                  <a16:creationId xmlns:a16="http://schemas.microsoft.com/office/drawing/2014/main" id="{E5C8E7B6-8228-6D1A-EA41-3D9BF46E75E3}"/>
                </a:ext>
              </a:extLst>
            </p:cNvPr>
            <p:cNvSpPr/>
            <p:nvPr/>
          </p:nvSpPr>
          <p:spPr>
            <a:xfrm>
              <a:off x="3836149" y="2851919"/>
              <a:ext cx="1307759" cy="887970"/>
            </a:xfrm>
            <a:custGeom>
              <a:avLst/>
              <a:gdLst>
                <a:gd name="connsiteX0" fmla="*/ 668806 w 1307759"/>
                <a:gd name="connsiteY0" fmla="*/ 0 h 887970"/>
                <a:gd name="connsiteX1" fmla="*/ 1304314 w 1307759"/>
                <a:gd name="connsiteY1" fmla="*/ 0 h 887970"/>
                <a:gd name="connsiteX2" fmla="*/ 1307759 w 1307759"/>
                <a:gd name="connsiteY2" fmla="*/ 4527 h 887970"/>
                <a:gd name="connsiteX3" fmla="*/ 635509 w 1307759"/>
                <a:gd name="connsiteY3" fmla="*/ 887970 h 887970"/>
                <a:gd name="connsiteX4" fmla="*/ 0 w 1307759"/>
                <a:gd name="connsiteY4" fmla="*/ 887970 h 887970"/>
                <a:gd name="connsiteX5" fmla="*/ 672251 w 1307759"/>
                <a:gd name="connsiteY5" fmla="*/ 4527 h 887970"/>
                <a:gd name="connsiteX6" fmla="*/ 668806 w 1307759"/>
                <a:gd name="connsiteY6" fmla="*/ 0 h 88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7970">
                  <a:moveTo>
                    <a:pt x="668806" y="0"/>
                  </a:moveTo>
                  <a:lnTo>
                    <a:pt x="1304314" y="0"/>
                  </a:lnTo>
                  <a:lnTo>
                    <a:pt x="1307759" y="4527"/>
                  </a:lnTo>
                  <a:lnTo>
                    <a:pt x="635509" y="887970"/>
                  </a:lnTo>
                  <a:lnTo>
                    <a:pt x="0" y="887970"/>
                  </a:lnTo>
                  <a:lnTo>
                    <a:pt x="672251" y="4527"/>
                  </a:lnTo>
                  <a:lnTo>
                    <a:pt x="668806"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16" name="Freeform: Shape 15">
              <a:extLst>
                <a:ext uri="{FF2B5EF4-FFF2-40B4-BE49-F238E27FC236}">
                  <a16:creationId xmlns:a16="http://schemas.microsoft.com/office/drawing/2014/main" id="{5CAA2C4A-F3E9-9991-6D20-0248EC388299}"/>
                </a:ext>
              </a:extLst>
            </p:cNvPr>
            <p:cNvSpPr/>
            <p:nvPr/>
          </p:nvSpPr>
          <p:spPr>
            <a:xfrm>
              <a:off x="5450399" y="1973002"/>
              <a:ext cx="1305692" cy="880727"/>
            </a:xfrm>
            <a:custGeom>
              <a:avLst/>
              <a:gdLst>
                <a:gd name="connsiteX0" fmla="*/ 0 w 1305692"/>
                <a:gd name="connsiteY0" fmla="*/ 0 h 880727"/>
                <a:gd name="connsiteX1" fmla="*/ 635508 w 1305692"/>
                <a:gd name="connsiteY1" fmla="*/ 0 h 880727"/>
                <a:gd name="connsiteX2" fmla="*/ 1305692 w 1305692"/>
                <a:gd name="connsiteY2" fmla="*/ 880727 h 880727"/>
                <a:gd name="connsiteX3" fmla="*/ 670183 w 1305692"/>
                <a:gd name="connsiteY3" fmla="*/ 880727 h 880727"/>
                <a:gd name="connsiteX4" fmla="*/ 0 w 1305692"/>
                <a:gd name="connsiteY4" fmla="*/ 0 h 880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692" h="880727">
                  <a:moveTo>
                    <a:pt x="0" y="0"/>
                  </a:moveTo>
                  <a:lnTo>
                    <a:pt x="635508" y="0"/>
                  </a:lnTo>
                  <a:lnTo>
                    <a:pt x="1305692" y="880727"/>
                  </a:lnTo>
                  <a:lnTo>
                    <a:pt x="670183" y="880727"/>
                  </a:lnTo>
                  <a:lnTo>
                    <a:pt x="0" y="0"/>
                  </a:lnTo>
                  <a:close/>
                </a:path>
              </a:pathLst>
            </a:cu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17" name="Freeform: Shape 16">
              <a:extLst>
                <a:ext uri="{FF2B5EF4-FFF2-40B4-BE49-F238E27FC236}">
                  <a16:creationId xmlns:a16="http://schemas.microsoft.com/office/drawing/2014/main" id="{0C965F44-F119-CAE2-003D-446AF9AF17A7}"/>
                </a:ext>
              </a:extLst>
            </p:cNvPr>
            <p:cNvSpPr/>
            <p:nvPr/>
          </p:nvSpPr>
          <p:spPr>
            <a:xfrm>
              <a:off x="5450399" y="2853729"/>
              <a:ext cx="1307759" cy="886160"/>
            </a:xfrm>
            <a:custGeom>
              <a:avLst/>
              <a:gdLst>
                <a:gd name="connsiteX0" fmla="*/ 670183 w 1307759"/>
                <a:gd name="connsiteY0" fmla="*/ 0 h 886160"/>
                <a:gd name="connsiteX1" fmla="*/ 1305692 w 1307759"/>
                <a:gd name="connsiteY1" fmla="*/ 0 h 886160"/>
                <a:gd name="connsiteX2" fmla="*/ 1307759 w 1307759"/>
                <a:gd name="connsiteY2" fmla="*/ 2717 h 886160"/>
                <a:gd name="connsiteX3" fmla="*/ 635508 w 1307759"/>
                <a:gd name="connsiteY3" fmla="*/ 886160 h 886160"/>
                <a:gd name="connsiteX4" fmla="*/ 0 w 1307759"/>
                <a:gd name="connsiteY4" fmla="*/ 886160 h 886160"/>
                <a:gd name="connsiteX5" fmla="*/ 672250 w 1307759"/>
                <a:gd name="connsiteY5" fmla="*/ 2717 h 886160"/>
                <a:gd name="connsiteX6" fmla="*/ 670183 w 1307759"/>
                <a:gd name="connsiteY6" fmla="*/ 0 h 88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6160">
                  <a:moveTo>
                    <a:pt x="670183" y="0"/>
                  </a:moveTo>
                  <a:lnTo>
                    <a:pt x="1305692" y="0"/>
                  </a:lnTo>
                  <a:lnTo>
                    <a:pt x="1307759" y="2717"/>
                  </a:lnTo>
                  <a:lnTo>
                    <a:pt x="635508" y="886160"/>
                  </a:lnTo>
                  <a:lnTo>
                    <a:pt x="0" y="886160"/>
                  </a:lnTo>
                  <a:lnTo>
                    <a:pt x="672250" y="2717"/>
                  </a:lnTo>
                  <a:lnTo>
                    <a:pt x="670183"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37" name="Freeform: Shape 36">
              <a:extLst>
                <a:ext uri="{FF2B5EF4-FFF2-40B4-BE49-F238E27FC236}">
                  <a16:creationId xmlns:a16="http://schemas.microsoft.com/office/drawing/2014/main" id="{B4BBB0D5-BA04-C0EF-EDA7-5E5D9BD1938E}"/>
                </a:ext>
              </a:extLst>
            </p:cNvPr>
            <p:cNvSpPr/>
            <p:nvPr/>
          </p:nvSpPr>
          <p:spPr>
            <a:xfrm>
              <a:off x="7064649" y="1968476"/>
              <a:ext cx="1307758" cy="883443"/>
            </a:xfrm>
            <a:custGeom>
              <a:avLst/>
              <a:gdLst>
                <a:gd name="connsiteX0" fmla="*/ 0 w 1307758"/>
                <a:gd name="connsiteY0" fmla="*/ 0 h 883443"/>
                <a:gd name="connsiteX1" fmla="*/ 635509 w 1307758"/>
                <a:gd name="connsiteY1" fmla="*/ 0 h 883443"/>
                <a:gd name="connsiteX2" fmla="*/ 1307758 w 1307758"/>
                <a:gd name="connsiteY2" fmla="*/ 883443 h 883443"/>
                <a:gd name="connsiteX3" fmla="*/ 672250 w 1307758"/>
                <a:gd name="connsiteY3" fmla="*/ 883443 h 883443"/>
                <a:gd name="connsiteX4" fmla="*/ 0 w 1307758"/>
                <a:gd name="connsiteY4" fmla="*/ 0 h 883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758" h="883443">
                  <a:moveTo>
                    <a:pt x="0" y="0"/>
                  </a:moveTo>
                  <a:lnTo>
                    <a:pt x="635509" y="0"/>
                  </a:lnTo>
                  <a:lnTo>
                    <a:pt x="1307758" y="883443"/>
                  </a:lnTo>
                  <a:lnTo>
                    <a:pt x="672250" y="883443"/>
                  </a:lnTo>
                  <a:lnTo>
                    <a:pt x="0" y="0"/>
                  </a:lnTo>
                  <a:close/>
                </a:path>
              </a:pathLst>
            </a:cu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p>
          </p:txBody>
        </p:sp>
        <p:sp>
          <p:nvSpPr>
            <p:cNvPr id="38" name="Freeform: Shape 37">
              <a:extLst>
                <a:ext uri="{FF2B5EF4-FFF2-40B4-BE49-F238E27FC236}">
                  <a16:creationId xmlns:a16="http://schemas.microsoft.com/office/drawing/2014/main" id="{0F406E5B-872B-97CC-3331-57A278A3ECD4}"/>
                </a:ext>
              </a:extLst>
            </p:cNvPr>
            <p:cNvSpPr/>
            <p:nvPr/>
          </p:nvSpPr>
          <p:spPr>
            <a:xfrm>
              <a:off x="7064649" y="2851919"/>
              <a:ext cx="1307759" cy="883444"/>
            </a:xfrm>
            <a:custGeom>
              <a:avLst/>
              <a:gdLst>
                <a:gd name="connsiteX0" fmla="*/ 672250 w 1307759"/>
                <a:gd name="connsiteY0" fmla="*/ 0 h 883444"/>
                <a:gd name="connsiteX1" fmla="*/ 1307758 w 1307759"/>
                <a:gd name="connsiteY1" fmla="*/ 0 h 883444"/>
                <a:gd name="connsiteX2" fmla="*/ 1307759 w 1307759"/>
                <a:gd name="connsiteY2" fmla="*/ 1 h 883444"/>
                <a:gd name="connsiteX3" fmla="*/ 635509 w 1307759"/>
                <a:gd name="connsiteY3" fmla="*/ 883444 h 883444"/>
                <a:gd name="connsiteX4" fmla="*/ 0 w 1307759"/>
                <a:gd name="connsiteY4" fmla="*/ 883444 h 883444"/>
                <a:gd name="connsiteX5" fmla="*/ 672251 w 1307759"/>
                <a:gd name="connsiteY5" fmla="*/ 1 h 883444"/>
                <a:gd name="connsiteX6" fmla="*/ 672250 w 1307759"/>
                <a:gd name="connsiteY6" fmla="*/ 0 h 883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3444">
                  <a:moveTo>
                    <a:pt x="672250" y="0"/>
                  </a:moveTo>
                  <a:lnTo>
                    <a:pt x="1307758" y="0"/>
                  </a:lnTo>
                  <a:lnTo>
                    <a:pt x="1307759" y="1"/>
                  </a:lnTo>
                  <a:lnTo>
                    <a:pt x="635509" y="883444"/>
                  </a:lnTo>
                  <a:lnTo>
                    <a:pt x="0" y="883444"/>
                  </a:lnTo>
                  <a:lnTo>
                    <a:pt x="672251" y="1"/>
                  </a:lnTo>
                  <a:lnTo>
                    <a:pt x="672250" y="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p>
          </p:txBody>
        </p:sp>
        <p:sp>
          <p:nvSpPr>
            <p:cNvPr id="41" name="Freeform: Shape 40">
              <a:extLst>
                <a:ext uri="{FF2B5EF4-FFF2-40B4-BE49-F238E27FC236}">
                  <a16:creationId xmlns:a16="http://schemas.microsoft.com/office/drawing/2014/main" id="{92CD26EA-9AF9-B375-6309-7BA941D6D167}"/>
                </a:ext>
              </a:extLst>
            </p:cNvPr>
            <p:cNvSpPr/>
            <p:nvPr/>
          </p:nvSpPr>
          <p:spPr>
            <a:xfrm>
              <a:off x="8678899" y="1973002"/>
              <a:ext cx="1307124" cy="882609"/>
            </a:xfrm>
            <a:custGeom>
              <a:avLst/>
              <a:gdLst>
                <a:gd name="connsiteX0" fmla="*/ 0 w 1307124"/>
                <a:gd name="connsiteY0" fmla="*/ 0 h 882609"/>
                <a:gd name="connsiteX1" fmla="*/ 635509 w 1307124"/>
                <a:gd name="connsiteY1" fmla="*/ 0 h 882609"/>
                <a:gd name="connsiteX2" fmla="*/ 1307124 w 1307124"/>
                <a:gd name="connsiteY2" fmla="*/ 882609 h 882609"/>
                <a:gd name="connsiteX3" fmla="*/ 671616 w 1307124"/>
                <a:gd name="connsiteY3" fmla="*/ 882609 h 882609"/>
                <a:gd name="connsiteX4" fmla="*/ 0 w 1307124"/>
                <a:gd name="connsiteY4" fmla="*/ 0 h 882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7124" h="882609">
                  <a:moveTo>
                    <a:pt x="0" y="0"/>
                  </a:moveTo>
                  <a:lnTo>
                    <a:pt x="635509" y="0"/>
                  </a:lnTo>
                  <a:lnTo>
                    <a:pt x="1307124" y="882609"/>
                  </a:lnTo>
                  <a:lnTo>
                    <a:pt x="671616" y="882609"/>
                  </a:lnTo>
                  <a:lnTo>
                    <a:pt x="0" y="0"/>
                  </a:lnTo>
                  <a:close/>
                </a:path>
              </a:pathLst>
            </a:cu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t> </a:t>
              </a:r>
              <a:endParaRPr lang="en-ID" dirty="0"/>
            </a:p>
          </p:txBody>
        </p:sp>
        <p:sp>
          <p:nvSpPr>
            <p:cNvPr id="42" name="Freeform: Shape 41">
              <a:extLst>
                <a:ext uri="{FF2B5EF4-FFF2-40B4-BE49-F238E27FC236}">
                  <a16:creationId xmlns:a16="http://schemas.microsoft.com/office/drawing/2014/main" id="{C71647D1-0E2D-C928-7D28-2F8D80F006B6}"/>
                </a:ext>
              </a:extLst>
            </p:cNvPr>
            <p:cNvSpPr/>
            <p:nvPr/>
          </p:nvSpPr>
          <p:spPr>
            <a:xfrm>
              <a:off x="8678899" y="2855611"/>
              <a:ext cx="1307759" cy="884278"/>
            </a:xfrm>
            <a:custGeom>
              <a:avLst/>
              <a:gdLst>
                <a:gd name="connsiteX0" fmla="*/ 671616 w 1307759"/>
                <a:gd name="connsiteY0" fmla="*/ 0 h 884278"/>
                <a:gd name="connsiteX1" fmla="*/ 1307124 w 1307759"/>
                <a:gd name="connsiteY1" fmla="*/ 0 h 884278"/>
                <a:gd name="connsiteX2" fmla="*/ 1307759 w 1307759"/>
                <a:gd name="connsiteY2" fmla="*/ 835 h 884278"/>
                <a:gd name="connsiteX3" fmla="*/ 635509 w 1307759"/>
                <a:gd name="connsiteY3" fmla="*/ 884278 h 884278"/>
                <a:gd name="connsiteX4" fmla="*/ 0 w 1307759"/>
                <a:gd name="connsiteY4" fmla="*/ 884278 h 884278"/>
                <a:gd name="connsiteX5" fmla="*/ 672251 w 1307759"/>
                <a:gd name="connsiteY5" fmla="*/ 835 h 884278"/>
                <a:gd name="connsiteX6" fmla="*/ 671616 w 1307759"/>
                <a:gd name="connsiteY6" fmla="*/ 0 h 884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4278">
                  <a:moveTo>
                    <a:pt x="671616" y="0"/>
                  </a:moveTo>
                  <a:lnTo>
                    <a:pt x="1307124" y="0"/>
                  </a:lnTo>
                  <a:lnTo>
                    <a:pt x="1307759" y="835"/>
                  </a:lnTo>
                  <a:lnTo>
                    <a:pt x="635509" y="884278"/>
                  </a:lnTo>
                  <a:lnTo>
                    <a:pt x="0" y="884278"/>
                  </a:lnTo>
                  <a:lnTo>
                    <a:pt x="672251" y="835"/>
                  </a:lnTo>
                  <a:lnTo>
                    <a:pt x="671616" y="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t> </a:t>
              </a:r>
              <a:endParaRPr lang="en-ID" dirty="0"/>
            </a:p>
          </p:txBody>
        </p:sp>
        <p:sp>
          <p:nvSpPr>
            <p:cNvPr id="45" name="Freeform: Shape 44">
              <a:extLst>
                <a:ext uri="{FF2B5EF4-FFF2-40B4-BE49-F238E27FC236}">
                  <a16:creationId xmlns:a16="http://schemas.microsoft.com/office/drawing/2014/main" id="{671FB390-4858-8F82-4D85-CAEF6D4E0006}"/>
                </a:ext>
              </a:extLst>
            </p:cNvPr>
            <p:cNvSpPr/>
            <p:nvPr/>
          </p:nvSpPr>
          <p:spPr>
            <a:xfrm>
              <a:off x="10293147" y="1973002"/>
              <a:ext cx="1304314" cy="878917"/>
            </a:xfrm>
            <a:custGeom>
              <a:avLst/>
              <a:gdLst>
                <a:gd name="connsiteX0" fmla="*/ 0 w 1304314"/>
                <a:gd name="connsiteY0" fmla="*/ 0 h 878917"/>
                <a:gd name="connsiteX1" fmla="*/ 635509 w 1304314"/>
                <a:gd name="connsiteY1" fmla="*/ 0 h 878917"/>
                <a:gd name="connsiteX2" fmla="*/ 1304314 w 1304314"/>
                <a:gd name="connsiteY2" fmla="*/ 878917 h 878917"/>
                <a:gd name="connsiteX3" fmla="*/ 668806 w 1304314"/>
                <a:gd name="connsiteY3" fmla="*/ 878917 h 878917"/>
                <a:gd name="connsiteX4" fmla="*/ 0 w 1304314"/>
                <a:gd name="connsiteY4" fmla="*/ 0 h 878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4314" h="878917">
                  <a:moveTo>
                    <a:pt x="0" y="0"/>
                  </a:moveTo>
                  <a:lnTo>
                    <a:pt x="635509" y="0"/>
                  </a:lnTo>
                  <a:lnTo>
                    <a:pt x="1304314" y="878917"/>
                  </a:lnTo>
                  <a:lnTo>
                    <a:pt x="668806" y="878917"/>
                  </a:lnTo>
                  <a:lnTo>
                    <a:pt x="0" y="0"/>
                  </a:lnTo>
                  <a:close/>
                </a:path>
              </a:pathLst>
            </a:cu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46" name="Freeform: Shape 45">
              <a:extLst>
                <a:ext uri="{FF2B5EF4-FFF2-40B4-BE49-F238E27FC236}">
                  <a16:creationId xmlns:a16="http://schemas.microsoft.com/office/drawing/2014/main" id="{8398749D-DF2B-0428-EFF5-24F7B4AA6E20}"/>
                </a:ext>
              </a:extLst>
            </p:cNvPr>
            <p:cNvSpPr/>
            <p:nvPr/>
          </p:nvSpPr>
          <p:spPr>
            <a:xfrm>
              <a:off x="10293147" y="2851919"/>
              <a:ext cx="1307759" cy="887970"/>
            </a:xfrm>
            <a:custGeom>
              <a:avLst/>
              <a:gdLst>
                <a:gd name="connsiteX0" fmla="*/ 668806 w 1307759"/>
                <a:gd name="connsiteY0" fmla="*/ 0 h 887970"/>
                <a:gd name="connsiteX1" fmla="*/ 1304314 w 1307759"/>
                <a:gd name="connsiteY1" fmla="*/ 0 h 887970"/>
                <a:gd name="connsiteX2" fmla="*/ 1307759 w 1307759"/>
                <a:gd name="connsiteY2" fmla="*/ 4527 h 887970"/>
                <a:gd name="connsiteX3" fmla="*/ 635509 w 1307759"/>
                <a:gd name="connsiteY3" fmla="*/ 887970 h 887970"/>
                <a:gd name="connsiteX4" fmla="*/ 0 w 1307759"/>
                <a:gd name="connsiteY4" fmla="*/ 887970 h 887970"/>
                <a:gd name="connsiteX5" fmla="*/ 672251 w 1307759"/>
                <a:gd name="connsiteY5" fmla="*/ 4527 h 887970"/>
                <a:gd name="connsiteX6" fmla="*/ 668806 w 1307759"/>
                <a:gd name="connsiteY6" fmla="*/ 0 h 887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7759" h="887970">
                  <a:moveTo>
                    <a:pt x="668806" y="0"/>
                  </a:moveTo>
                  <a:lnTo>
                    <a:pt x="1304314" y="0"/>
                  </a:lnTo>
                  <a:lnTo>
                    <a:pt x="1307759" y="4527"/>
                  </a:lnTo>
                  <a:lnTo>
                    <a:pt x="635509" y="887970"/>
                  </a:lnTo>
                  <a:lnTo>
                    <a:pt x="0" y="887970"/>
                  </a:lnTo>
                  <a:lnTo>
                    <a:pt x="672251" y="4527"/>
                  </a:lnTo>
                  <a:lnTo>
                    <a:pt x="668806" y="0"/>
                  </a:lnTo>
                  <a:close/>
                </a:path>
              </a:pathLst>
            </a:cu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47" name="TextBox 46">
              <a:extLst>
                <a:ext uri="{FF2B5EF4-FFF2-40B4-BE49-F238E27FC236}">
                  <a16:creationId xmlns:a16="http://schemas.microsoft.com/office/drawing/2014/main" id="{E0553CFF-C71E-E2C0-E8B3-C2205F0B95B7}"/>
                </a:ext>
              </a:extLst>
            </p:cNvPr>
            <p:cNvSpPr txBox="1"/>
            <p:nvPr/>
          </p:nvSpPr>
          <p:spPr>
            <a:xfrm>
              <a:off x="604204" y="2553973"/>
              <a:ext cx="548640" cy="548640"/>
            </a:xfrm>
            <a:prstGeom prst="ellipse">
              <a:avLst/>
            </a:prstGeom>
            <a:solidFill>
              <a:schemeClr val="tx2"/>
            </a:solidFill>
          </p:spPr>
          <p:txBody>
            <a:bodyPr wrap="none" rtlCol="0" anchor="ctr">
              <a:spAutoFit/>
            </a:bodyPr>
            <a:lstStyle/>
            <a:p>
              <a:pPr algn="ctr"/>
              <a:r>
                <a:rPr lang="en-US" b="1" dirty="0">
                  <a:solidFill>
                    <a:schemeClr val="bg1"/>
                  </a:solidFill>
                </a:rPr>
                <a:t>1</a:t>
              </a:r>
            </a:p>
          </p:txBody>
        </p:sp>
        <p:sp>
          <p:nvSpPr>
            <p:cNvPr id="48" name="TextBox 47">
              <a:extLst>
                <a:ext uri="{FF2B5EF4-FFF2-40B4-BE49-F238E27FC236}">
                  <a16:creationId xmlns:a16="http://schemas.microsoft.com/office/drawing/2014/main" id="{4B7B8AEB-B437-4C88-08B8-CC4095196648}"/>
                </a:ext>
              </a:extLst>
            </p:cNvPr>
            <p:cNvSpPr txBox="1"/>
            <p:nvPr/>
          </p:nvSpPr>
          <p:spPr>
            <a:xfrm>
              <a:off x="7064649" y="2553973"/>
              <a:ext cx="548640" cy="548640"/>
            </a:xfrm>
            <a:prstGeom prst="ellipse">
              <a:avLst/>
            </a:prstGeom>
            <a:solidFill>
              <a:schemeClr val="accent4"/>
            </a:solidFill>
          </p:spPr>
          <p:txBody>
            <a:bodyPr wrap="none" rtlCol="0" anchor="ctr">
              <a:spAutoFit/>
            </a:bodyPr>
            <a:lstStyle/>
            <a:p>
              <a:pPr algn="ctr"/>
              <a:r>
                <a:rPr lang="en-US" b="1" dirty="0">
                  <a:solidFill>
                    <a:schemeClr val="bg1"/>
                  </a:solidFill>
                </a:rPr>
                <a:t>5</a:t>
              </a:r>
            </a:p>
          </p:txBody>
        </p:sp>
        <p:sp>
          <p:nvSpPr>
            <p:cNvPr id="49" name="TextBox 48">
              <a:extLst>
                <a:ext uri="{FF2B5EF4-FFF2-40B4-BE49-F238E27FC236}">
                  <a16:creationId xmlns:a16="http://schemas.microsoft.com/office/drawing/2014/main" id="{017AC06D-B9CE-0F16-5B21-131684B81541}"/>
                </a:ext>
              </a:extLst>
            </p:cNvPr>
            <p:cNvSpPr txBox="1"/>
            <p:nvPr/>
          </p:nvSpPr>
          <p:spPr>
            <a:xfrm>
              <a:off x="2218454" y="2553973"/>
              <a:ext cx="548640" cy="548640"/>
            </a:xfrm>
            <a:prstGeom prst="ellipse">
              <a:avLst/>
            </a:prstGeom>
            <a:solidFill>
              <a:schemeClr val="accent1"/>
            </a:solidFill>
          </p:spPr>
          <p:txBody>
            <a:bodyPr wrap="none" rtlCol="0" anchor="ctr">
              <a:spAutoFit/>
            </a:bodyPr>
            <a:lstStyle/>
            <a:p>
              <a:pPr algn="ctr"/>
              <a:r>
                <a:rPr lang="en-US" b="1" dirty="0">
                  <a:solidFill>
                    <a:schemeClr val="bg1"/>
                  </a:solidFill>
                </a:rPr>
                <a:t>2</a:t>
              </a:r>
            </a:p>
          </p:txBody>
        </p:sp>
        <p:sp>
          <p:nvSpPr>
            <p:cNvPr id="50" name="TextBox 49">
              <a:extLst>
                <a:ext uri="{FF2B5EF4-FFF2-40B4-BE49-F238E27FC236}">
                  <a16:creationId xmlns:a16="http://schemas.microsoft.com/office/drawing/2014/main" id="{8BE8A31A-4E88-92D3-8E72-B881CAD11318}"/>
                </a:ext>
              </a:extLst>
            </p:cNvPr>
            <p:cNvSpPr txBox="1"/>
            <p:nvPr/>
          </p:nvSpPr>
          <p:spPr>
            <a:xfrm>
              <a:off x="3836149" y="2553973"/>
              <a:ext cx="548640" cy="548640"/>
            </a:xfrm>
            <a:prstGeom prst="ellipse">
              <a:avLst/>
            </a:prstGeom>
            <a:solidFill>
              <a:schemeClr val="accent2"/>
            </a:solidFill>
          </p:spPr>
          <p:txBody>
            <a:bodyPr wrap="none" rtlCol="0" anchor="ctr">
              <a:spAutoFit/>
            </a:bodyPr>
            <a:lstStyle/>
            <a:p>
              <a:pPr algn="ctr"/>
              <a:r>
                <a:rPr lang="en-US" b="1" dirty="0">
                  <a:solidFill>
                    <a:schemeClr val="bg1"/>
                  </a:solidFill>
                </a:rPr>
                <a:t>3</a:t>
              </a:r>
            </a:p>
          </p:txBody>
        </p:sp>
        <p:sp>
          <p:nvSpPr>
            <p:cNvPr id="51" name="TextBox 50">
              <a:extLst>
                <a:ext uri="{FF2B5EF4-FFF2-40B4-BE49-F238E27FC236}">
                  <a16:creationId xmlns:a16="http://schemas.microsoft.com/office/drawing/2014/main" id="{B49F8B03-EC45-B57E-92EA-BF692EBD1C44}"/>
                </a:ext>
              </a:extLst>
            </p:cNvPr>
            <p:cNvSpPr txBox="1"/>
            <p:nvPr/>
          </p:nvSpPr>
          <p:spPr>
            <a:xfrm>
              <a:off x="5450399" y="2553973"/>
              <a:ext cx="548640" cy="548640"/>
            </a:xfrm>
            <a:prstGeom prst="ellipse">
              <a:avLst/>
            </a:prstGeom>
            <a:solidFill>
              <a:schemeClr val="accent3"/>
            </a:solidFill>
          </p:spPr>
          <p:txBody>
            <a:bodyPr wrap="square" rtlCol="0" anchor="ctr">
              <a:spAutoFit/>
            </a:bodyPr>
            <a:lstStyle/>
            <a:p>
              <a:pPr algn="ctr"/>
              <a:r>
                <a:rPr lang="en-US" b="1" dirty="0">
                  <a:solidFill>
                    <a:schemeClr val="bg1"/>
                  </a:solidFill>
                </a:rPr>
                <a:t>4</a:t>
              </a:r>
            </a:p>
          </p:txBody>
        </p:sp>
        <p:sp>
          <p:nvSpPr>
            <p:cNvPr id="52" name="TextBox 51">
              <a:extLst>
                <a:ext uri="{FF2B5EF4-FFF2-40B4-BE49-F238E27FC236}">
                  <a16:creationId xmlns:a16="http://schemas.microsoft.com/office/drawing/2014/main" id="{357ED29C-1BF7-9CD2-3344-EC89D645D6DF}"/>
                </a:ext>
              </a:extLst>
            </p:cNvPr>
            <p:cNvSpPr txBox="1"/>
            <p:nvPr/>
          </p:nvSpPr>
          <p:spPr>
            <a:xfrm>
              <a:off x="8678899" y="2553973"/>
              <a:ext cx="548640" cy="548640"/>
            </a:xfrm>
            <a:prstGeom prst="ellipse">
              <a:avLst/>
            </a:prstGeom>
            <a:solidFill>
              <a:schemeClr val="accent5"/>
            </a:solidFill>
          </p:spPr>
          <p:txBody>
            <a:bodyPr wrap="square" rtlCol="0" anchor="ctr">
              <a:spAutoFit/>
            </a:bodyPr>
            <a:lstStyle/>
            <a:p>
              <a:pPr algn="ctr"/>
              <a:r>
                <a:rPr lang="en-US" b="1" dirty="0">
                  <a:solidFill>
                    <a:schemeClr val="bg1"/>
                  </a:solidFill>
                </a:rPr>
                <a:t>6</a:t>
              </a:r>
            </a:p>
          </p:txBody>
        </p:sp>
        <p:sp>
          <p:nvSpPr>
            <p:cNvPr id="53" name="TextBox 52">
              <a:extLst>
                <a:ext uri="{FF2B5EF4-FFF2-40B4-BE49-F238E27FC236}">
                  <a16:creationId xmlns:a16="http://schemas.microsoft.com/office/drawing/2014/main" id="{619448E2-5366-83A3-7C13-CD8F101EDBC7}"/>
                </a:ext>
              </a:extLst>
            </p:cNvPr>
            <p:cNvSpPr txBox="1"/>
            <p:nvPr/>
          </p:nvSpPr>
          <p:spPr>
            <a:xfrm>
              <a:off x="10293147" y="2553973"/>
              <a:ext cx="548640" cy="548640"/>
            </a:xfrm>
            <a:prstGeom prst="ellipse">
              <a:avLst/>
            </a:prstGeom>
            <a:solidFill>
              <a:schemeClr val="accent6"/>
            </a:solidFill>
          </p:spPr>
          <p:txBody>
            <a:bodyPr wrap="square" rtlCol="0" anchor="ctr">
              <a:spAutoFit/>
            </a:bodyPr>
            <a:lstStyle/>
            <a:p>
              <a:pPr algn="ctr"/>
              <a:r>
                <a:rPr lang="en-US" b="1" dirty="0">
                  <a:solidFill>
                    <a:schemeClr val="bg1"/>
                  </a:solidFill>
                </a:rPr>
                <a:t>7</a:t>
              </a:r>
            </a:p>
          </p:txBody>
        </p:sp>
      </p:grpSp>
      <p:sp>
        <p:nvSpPr>
          <p:cNvPr id="55" name="TextBox 54">
            <a:extLst>
              <a:ext uri="{FF2B5EF4-FFF2-40B4-BE49-F238E27FC236}">
                <a16:creationId xmlns:a16="http://schemas.microsoft.com/office/drawing/2014/main" id="{7C365C30-6978-A36E-DDB3-860F0BC462CD}"/>
              </a:ext>
            </a:extLst>
          </p:cNvPr>
          <p:cNvSpPr txBox="1"/>
          <p:nvPr/>
        </p:nvSpPr>
        <p:spPr>
          <a:xfrm>
            <a:off x="157517" y="3967075"/>
            <a:ext cx="1645920" cy="1384995"/>
          </a:xfrm>
          <a:prstGeom prst="rect">
            <a:avLst/>
          </a:prstGeom>
          <a:noFill/>
        </p:spPr>
        <p:txBody>
          <a:bodyPr wrap="square" anchor="t">
            <a:spAutoFit/>
          </a:bodyPr>
          <a:lstStyle/>
          <a:p>
            <a:pPr algn="ctr"/>
            <a:r>
              <a:rPr lang="en-US" sz="1200" b="1" dirty="0">
                <a:solidFill>
                  <a:schemeClr val="tx2"/>
                </a:solidFill>
              </a:rPr>
              <a:t>Initial consultation with PMO</a:t>
            </a:r>
          </a:p>
          <a:p>
            <a:pPr algn="ctr"/>
            <a:endParaRPr lang="en-US" sz="1200" dirty="0"/>
          </a:p>
          <a:p>
            <a:pPr algn="ctr"/>
            <a:r>
              <a:rPr lang="en-US" sz="1200" dirty="0"/>
              <a:t>Map risks, establish likelihood %, impact, and duration uncertainty inputs</a:t>
            </a:r>
          </a:p>
        </p:txBody>
      </p:sp>
      <p:sp>
        <p:nvSpPr>
          <p:cNvPr id="56" name="TextBox 55">
            <a:extLst>
              <a:ext uri="{FF2B5EF4-FFF2-40B4-BE49-F238E27FC236}">
                <a16:creationId xmlns:a16="http://schemas.microsoft.com/office/drawing/2014/main" id="{A4B8C8BF-E944-AB40-D399-401EA7D1040C}"/>
              </a:ext>
            </a:extLst>
          </p:cNvPr>
          <p:cNvSpPr txBox="1"/>
          <p:nvPr/>
        </p:nvSpPr>
        <p:spPr>
          <a:xfrm>
            <a:off x="1855459" y="3967075"/>
            <a:ext cx="1645920" cy="1384995"/>
          </a:xfrm>
          <a:prstGeom prst="rect">
            <a:avLst/>
          </a:prstGeom>
          <a:noFill/>
        </p:spPr>
        <p:txBody>
          <a:bodyPr wrap="square" anchor="t">
            <a:spAutoFit/>
          </a:bodyPr>
          <a:lstStyle/>
          <a:p>
            <a:pPr algn="ctr"/>
            <a:r>
              <a:rPr lang="en-US" sz="1200" b="1" dirty="0">
                <a:solidFill>
                  <a:schemeClr val="accent1"/>
                </a:solidFill>
              </a:rPr>
              <a:t>Configure and run the baseline SRA</a:t>
            </a:r>
          </a:p>
          <a:p>
            <a:pPr algn="ctr"/>
            <a:endParaRPr lang="en-US" sz="1200" dirty="0"/>
          </a:p>
          <a:p>
            <a:pPr algn="ctr"/>
            <a:r>
              <a:rPr lang="en-US" sz="1200" dirty="0"/>
              <a:t>Document results as Run 1 - this is your starting point for all comparisons</a:t>
            </a:r>
          </a:p>
        </p:txBody>
      </p:sp>
      <p:sp>
        <p:nvSpPr>
          <p:cNvPr id="58" name="TextBox 57">
            <a:extLst>
              <a:ext uri="{FF2B5EF4-FFF2-40B4-BE49-F238E27FC236}">
                <a16:creationId xmlns:a16="http://schemas.microsoft.com/office/drawing/2014/main" id="{A1EA79D8-7464-77B1-FF09-BE9F513CA76D}"/>
              </a:ext>
            </a:extLst>
          </p:cNvPr>
          <p:cNvSpPr txBox="1"/>
          <p:nvPr/>
        </p:nvSpPr>
        <p:spPr>
          <a:xfrm>
            <a:off x="10326546" y="3967075"/>
            <a:ext cx="1645920" cy="1569660"/>
          </a:xfrm>
          <a:prstGeom prst="rect">
            <a:avLst/>
          </a:prstGeom>
          <a:noFill/>
        </p:spPr>
        <p:txBody>
          <a:bodyPr wrap="square" anchor="t">
            <a:spAutoFit/>
          </a:bodyPr>
          <a:lstStyle/>
          <a:p>
            <a:pPr algn="ctr"/>
            <a:r>
              <a:rPr lang="en-US" sz="1200" b="1" dirty="0">
                <a:solidFill>
                  <a:schemeClr val="accent6"/>
                </a:solidFill>
              </a:rPr>
              <a:t>Out-brief: walk through each run in sequence</a:t>
            </a:r>
          </a:p>
          <a:p>
            <a:pPr algn="ctr"/>
            <a:endParaRPr lang="en-US" sz="1200" dirty="0"/>
          </a:p>
          <a:p>
            <a:pPr algn="ctr"/>
            <a:r>
              <a:rPr lang="en-US" sz="1200" dirty="0"/>
              <a:t>Present the analytical journey, the trend, and what it means for program decisions</a:t>
            </a:r>
          </a:p>
        </p:txBody>
      </p:sp>
      <p:sp>
        <p:nvSpPr>
          <p:cNvPr id="60" name="TextBox 59">
            <a:extLst>
              <a:ext uri="{FF2B5EF4-FFF2-40B4-BE49-F238E27FC236}">
                <a16:creationId xmlns:a16="http://schemas.microsoft.com/office/drawing/2014/main" id="{62435AC1-A3FE-CC9E-4C4F-7E341823B882}"/>
              </a:ext>
            </a:extLst>
          </p:cNvPr>
          <p:cNvSpPr txBox="1"/>
          <p:nvPr/>
        </p:nvSpPr>
        <p:spPr>
          <a:xfrm>
            <a:off x="8647227" y="3967075"/>
            <a:ext cx="1645920" cy="1569660"/>
          </a:xfrm>
          <a:prstGeom prst="rect">
            <a:avLst/>
          </a:prstGeom>
          <a:noFill/>
        </p:spPr>
        <p:txBody>
          <a:bodyPr wrap="square" anchor="t">
            <a:spAutoFit/>
          </a:bodyPr>
          <a:lstStyle/>
          <a:p>
            <a:pPr algn="ctr"/>
            <a:r>
              <a:rPr lang="en-US" sz="1200" b="1" dirty="0">
                <a:solidFill>
                  <a:schemeClr val="accent5"/>
                </a:solidFill>
              </a:rPr>
              <a:t>Summarize results</a:t>
            </a:r>
          </a:p>
          <a:p>
            <a:pPr algn="ctr"/>
            <a:endParaRPr lang="en-US" sz="1200" dirty="0"/>
          </a:p>
          <a:p>
            <a:pPr algn="ctr"/>
            <a:r>
              <a:rPr lang="en-US" sz="1200" dirty="0"/>
              <a:t>AI-assisted summarization of run documentation can accelerate this step - review and revise carefully</a:t>
            </a:r>
          </a:p>
        </p:txBody>
      </p:sp>
      <p:sp>
        <p:nvSpPr>
          <p:cNvPr id="62" name="TextBox 61">
            <a:extLst>
              <a:ext uri="{FF2B5EF4-FFF2-40B4-BE49-F238E27FC236}">
                <a16:creationId xmlns:a16="http://schemas.microsoft.com/office/drawing/2014/main" id="{7BA44C28-37FA-48E1-DD8F-D313AA3DDD56}"/>
              </a:ext>
            </a:extLst>
          </p:cNvPr>
          <p:cNvSpPr txBox="1"/>
          <p:nvPr/>
        </p:nvSpPr>
        <p:spPr>
          <a:xfrm>
            <a:off x="6949285" y="3967075"/>
            <a:ext cx="1645920" cy="1569660"/>
          </a:xfrm>
          <a:prstGeom prst="rect">
            <a:avLst/>
          </a:prstGeom>
          <a:noFill/>
        </p:spPr>
        <p:txBody>
          <a:bodyPr wrap="square" anchor="t">
            <a:spAutoFit/>
          </a:bodyPr>
          <a:lstStyle/>
          <a:p>
            <a:pPr algn="ctr"/>
            <a:r>
              <a:rPr lang="en-US" sz="1200" b="1" dirty="0">
                <a:solidFill>
                  <a:schemeClr val="accent4"/>
                </a:solidFill>
              </a:rPr>
              <a:t>Repeat for each analytical scenario</a:t>
            </a:r>
          </a:p>
          <a:p>
            <a:pPr algn="ctr"/>
            <a:endParaRPr lang="en-US" sz="1200" dirty="0"/>
          </a:p>
          <a:p>
            <a:pPr algn="ctr"/>
            <a:r>
              <a:rPr lang="en-US" sz="1200" dirty="0"/>
              <a:t>Continue until you've covered the scenarios that matter most for the program's decisions</a:t>
            </a:r>
          </a:p>
        </p:txBody>
      </p:sp>
      <p:sp>
        <p:nvSpPr>
          <p:cNvPr id="64" name="TextBox 63">
            <a:extLst>
              <a:ext uri="{FF2B5EF4-FFF2-40B4-BE49-F238E27FC236}">
                <a16:creationId xmlns:a16="http://schemas.microsoft.com/office/drawing/2014/main" id="{8931E0CB-0092-14B8-5530-D68A95D38E87}"/>
              </a:ext>
            </a:extLst>
          </p:cNvPr>
          <p:cNvSpPr txBox="1"/>
          <p:nvPr/>
        </p:nvSpPr>
        <p:spPr>
          <a:xfrm>
            <a:off x="5251343" y="3967075"/>
            <a:ext cx="1645920" cy="1384995"/>
          </a:xfrm>
          <a:prstGeom prst="rect">
            <a:avLst/>
          </a:prstGeom>
          <a:noFill/>
        </p:spPr>
        <p:txBody>
          <a:bodyPr wrap="square" anchor="t">
            <a:spAutoFit/>
          </a:bodyPr>
          <a:lstStyle/>
          <a:p>
            <a:pPr algn="ctr"/>
            <a:r>
              <a:rPr lang="en-US" sz="1200" b="1" dirty="0">
                <a:solidFill>
                  <a:schemeClr val="accent3"/>
                </a:solidFill>
              </a:rPr>
              <a:t>Update inputs → rerun → document</a:t>
            </a:r>
          </a:p>
          <a:p>
            <a:pPr algn="ctr"/>
            <a:endParaRPr lang="en-US" sz="1200" dirty="0"/>
          </a:p>
          <a:p>
            <a:pPr algn="ctr"/>
            <a:r>
              <a:rPr lang="en-US" sz="1200" dirty="0"/>
              <a:t>Record parameters changed, rationale, and output results for this run</a:t>
            </a:r>
          </a:p>
        </p:txBody>
      </p:sp>
      <p:sp>
        <p:nvSpPr>
          <p:cNvPr id="66" name="TextBox 65">
            <a:extLst>
              <a:ext uri="{FF2B5EF4-FFF2-40B4-BE49-F238E27FC236}">
                <a16:creationId xmlns:a16="http://schemas.microsoft.com/office/drawing/2014/main" id="{5FD9D8A6-DEB5-6DC1-167F-0E33BB416049}"/>
              </a:ext>
            </a:extLst>
          </p:cNvPr>
          <p:cNvSpPr txBox="1"/>
          <p:nvPr/>
        </p:nvSpPr>
        <p:spPr>
          <a:xfrm>
            <a:off x="3553401" y="3967075"/>
            <a:ext cx="1645920" cy="1569660"/>
          </a:xfrm>
          <a:prstGeom prst="rect">
            <a:avLst/>
          </a:prstGeom>
          <a:noFill/>
        </p:spPr>
        <p:txBody>
          <a:bodyPr wrap="square" anchor="t">
            <a:spAutoFit/>
          </a:bodyPr>
          <a:lstStyle/>
          <a:p>
            <a:pPr algn="ctr"/>
            <a:r>
              <a:rPr lang="en-US" sz="1200" b="1" dirty="0">
                <a:solidFill>
                  <a:schemeClr val="accent2"/>
                </a:solidFill>
              </a:rPr>
              <a:t>Define the next hypothesis</a:t>
            </a:r>
          </a:p>
          <a:p>
            <a:pPr algn="ctr"/>
            <a:endParaRPr lang="en-US" sz="1200" dirty="0"/>
          </a:p>
          <a:p>
            <a:pPr algn="ctr"/>
            <a:r>
              <a:rPr lang="en-US" sz="1200" dirty="0"/>
              <a:t>Decide what you're testing: what changes, and why - document rationale before running</a:t>
            </a:r>
          </a:p>
        </p:txBody>
      </p:sp>
      <p:sp>
        <p:nvSpPr>
          <p:cNvPr id="18" name="TextBox 17">
            <a:extLst>
              <a:ext uri="{FF2B5EF4-FFF2-40B4-BE49-F238E27FC236}">
                <a16:creationId xmlns:a16="http://schemas.microsoft.com/office/drawing/2014/main" id="{BC343CFD-33C5-3AC8-53E5-9213D002B37D}"/>
              </a:ext>
            </a:extLst>
          </p:cNvPr>
          <p:cNvSpPr txBox="1"/>
          <p:nvPr/>
        </p:nvSpPr>
        <p:spPr>
          <a:xfrm>
            <a:off x="3328408" y="5579256"/>
            <a:ext cx="2319795" cy="461665"/>
          </a:xfrm>
          <a:prstGeom prst="rect">
            <a:avLst/>
          </a:prstGeom>
          <a:noFill/>
        </p:spPr>
        <p:txBody>
          <a:bodyPr wrap="square">
            <a:spAutoFit/>
          </a:bodyPr>
          <a:lstStyle/>
          <a:p>
            <a:pPr algn="ctr"/>
            <a:r>
              <a:rPr lang="en-US" sz="1200" dirty="0">
                <a:solidFill>
                  <a:schemeClr val="accent2"/>
                </a:solidFill>
              </a:rPr>
              <a:t>(critical step that prevents post-hoc rationalization of results)</a:t>
            </a:r>
          </a:p>
        </p:txBody>
      </p:sp>
    </p:spTree>
    <p:extLst>
      <p:ext uri="{BB962C8B-B14F-4D97-AF65-F5344CB8AC3E}">
        <p14:creationId xmlns:p14="http://schemas.microsoft.com/office/powerpoint/2010/main" val="213432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81099-844C-C3B5-EC4F-0394B44AF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83AFB2-8078-8E41-A238-10271E361213}"/>
              </a:ext>
            </a:extLst>
          </p:cNvPr>
          <p:cNvSpPr>
            <a:spLocks noGrp="1"/>
          </p:cNvSpPr>
          <p:nvPr>
            <p:ph type="title"/>
          </p:nvPr>
        </p:nvSpPr>
        <p:spPr>
          <a:xfrm>
            <a:off x="838200" y="365126"/>
            <a:ext cx="10515600" cy="548640"/>
          </a:xfrm>
        </p:spPr>
        <p:txBody>
          <a:bodyPr>
            <a:normAutofit/>
          </a:bodyPr>
          <a:lstStyle/>
          <a:p>
            <a:r>
              <a:rPr lang="en-US" dirty="0"/>
              <a:t>Configuration Documentation: The Critical Discipline</a:t>
            </a:r>
          </a:p>
        </p:txBody>
      </p:sp>
      <p:sp>
        <p:nvSpPr>
          <p:cNvPr id="3" name="Content Placeholder 2">
            <a:extLst>
              <a:ext uri="{FF2B5EF4-FFF2-40B4-BE49-F238E27FC236}">
                <a16:creationId xmlns:a16="http://schemas.microsoft.com/office/drawing/2014/main" id="{A51B1A66-50C3-A47C-10EA-DFDAD706CCA6}"/>
              </a:ext>
            </a:extLst>
          </p:cNvPr>
          <p:cNvSpPr>
            <a:spLocks noGrp="1"/>
          </p:cNvSpPr>
          <p:nvPr>
            <p:ph idx="1"/>
          </p:nvPr>
        </p:nvSpPr>
        <p:spPr>
          <a:xfrm>
            <a:off x="838200" y="1835087"/>
            <a:ext cx="6126588" cy="4351338"/>
          </a:xfrm>
        </p:spPr>
        <p:txBody>
          <a:bodyPr>
            <a:noAutofit/>
          </a:bodyPr>
          <a:lstStyle/>
          <a:p>
            <a:pPr>
              <a:lnSpc>
                <a:spcPct val="110000"/>
              </a:lnSpc>
            </a:pPr>
            <a:r>
              <a:rPr lang="en-US" sz="1400" dirty="0"/>
              <a:t>For each run, record:</a:t>
            </a:r>
          </a:p>
          <a:p>
            <a:pPr lvl="1">
              <a:lnSpc>
                <a:spcPct val="110000"/>
              </a:lnSpc>
            </a:pPr>
            <a:r>
              <a:rPr lang="en-US" sz="1400" dirty="0"/>
              <a:t>Input parameters changed - which fields, old value → new value</a:t>
            </a:r>
          </a:p>
          <a:p>
            <a:pPr lvl="1">
              <a:lnSpc>
                <a:spcPct val="110000"/>
              </a:lnSpc>
            </a:pPr>
            <a:r>
              <a:rPr lang="en-US" sz="1400" dirty="0"/>
              <a:t>Rationale - new data from engineering? Team discussion outcome? Programmatic decision made?</a:t>
            </a:r>
          </a:p>
          <a:p>
            <a:pPr lvl="1">
              <a:lnSpc>
                <a:spcPct val="110000"/>
              </a:lnSpc>
            </a:pPr>
            <a:r>
              <a:rPr lang="en-US" sz="1400" dirty="0"/>
              <a:t>Output results - P50, P70, P80 completion dates</a:t>
            </a:r>
          </a:p>
          <a:p>
            <a:pPr lvl="1">
              <a:lnSpc>
                <a:spcPct val="110000"/>
              </a:lnSpc>
            </a:pPr>
            <a:r>
              <a:rPr lang="en-US" sz="1400" dirty="0"/>
              <a:t>Key observations - what did this run reveal that the previous run didn’t?</a:t>
            </a:r>
          </a:p>
          <a:p>
            <a:pPr>
              <a:lnSpc>
                <a:spcPct val="110000"/>
              </a:lnSpc>
            </a:pPr>
            <a:r>
              <a:rPr lang="en-US" sz="1400" dirty="0"/>
              <a:t>Why this discipline matters:</a:t>
            </a:r>
          </a:p>
          <a:p>
            <a:pPr lvl="1">
              <a:lnSpc>
                <a:spcPct val="110000"/>
              </a:lnSpc>
            </a:pPr>
            <a:r>
              <a:rPr lang="en-US" sz="1400" dirty="0"/>
              <a:t>Notes become the record that makes the summary briefing coherent and defensible</a:t>
            </a:r>
          </a:p>
          <a:p>
            <a:pPr lvl="1">
              <a:lnSpc>
                <a:spcPct val="110000"/>
              </a:lnSpc>
            </a:pPr>
            <a:r>
              <a:rPr lang="en-US" sz="1400" dirty="0"/>
              <a:t>Enables full traceability: anyone can follow the analytical logic from first run to final recommendation</a:t>
            </a:r>
          </a:p>
          <a:p>
            <a:pPr lvl="1">
              <a:lnSpc>
                <a:spcPct val="110000"/>
              </a:lnSpc>
            </a:pPr>
            <a:r>
              <a:rPr lang="en-US" sz="1400" dirty="0"/>
              <a:t>Transforms the out-brief from an assertion into a presentation of documented evidence</a:t>
            </a:r>
          </a:p>
          <a:p>
            <a:pPr lvl="1">
              <a:lnSpc>
                <a:spcPct val="110000"/>
              </a:lnSpc>
            </a:pPr>
            <a:r>
              <a:rPr lang="en-US" sz="1400" dirty="0"/>
              <a:t>Allows the analyst to stand behind the recommendation with confidence</a:t>
            </a:r>
          </a:p>
        </p:txBody>
      </p:sp>
      <p:sp>
        <p:nvSpPr>
          <p:cNvPr id="5" name="Text Placeholder 4">
            <a:extLst>
              <a:ext uri="{FF2B5EF4-FFF2-40B4-BE49-F238E27FC236}">
                <a16:creationId xmlns:a16="http://schemas.microsoft.com/office/drawing/2014/main" id="{363AA8B0-7530-21BE-3084-7AB3AF546991}"/>
              </a:ext>
            </a:extLst>
          </p:cNvPr>
          <p:cNvSpPr>
            <a:spLocks noGrp="1"/>
          </p:cNvSpPr>
          <p:nvPr>
            <p:ph type="body" sz="quarter" idx="13"/>
          </p:nvPr>
        </p:nvSpPr>
        <p:spPr>
          <a:xfrm>
            <a:off x="838200" y="926378"/>
            <a:ext cx="10515600" cy="401723"/>
          </a:xfrm>
        </p:spPr>
        <p:txBody>
          <a:bodyPr/>
          <a:lstStyle/>
          <a:p>
            <a:r>
              <a:rPr lang="en-US" dirty="0"/>
              <a:t>Document not just what changed - document WHY.</a:t>
            </a:r>
          </a:p>
        </p:txBody>
      </p:sp>
      <p:grpSp>
        <p:nvGrpSpPr>
          <p:cNvPr id="4" name="Group 3">
            <a:extLst>
              <a:ext uri="{FF2B5EF4-FFF2-40B4-BE49-F238E27FC236}">
                <a16:creationId xmlns:a16="http://schemas.microsoft.com/office/drawing/2014/main" id="{3E99496F-11E6-EE7F-0374-CE235BCCA0F7}"/>
              </a:ext>
            </a:extLst>
          </p:cNvPr>
          <p:cNvGrpSpPr/>
          <p:nvPr/>
        </p:nvGrpSpPr>
        <p:grpSpPr>
          <a:xfrm>
            <a:off x="7241651" y="4613815"/>
            <a:ext cx="4320457" cy="896229"/>
            <a:chOff x="7241651" y="4342801"/>
            <a:chExt cx="4320457" cy="896229"/>
          </a:xfrm>
        </p:grpSpPr>
        <p:sp>
          <p:nvSpPr>
            <p:cNvPr id="31" name="Freeform: Shape 30">
              <a:extLst>
                <a:ext uri="{FF2B5EF4-FFF2-40B4-BE49-F238E27FC236}">
                  <a16:creationId xmlns:a16="http://schemas.microsoft.com/office/drawing/2014/main" id="{D9F0AFD9-4F0A-3B75-10C9-3CF9D4E6E5A1}"/>
                </a:ext>
              </a:extLst>
            </p:cNvPr>
            <p:cNvSpPr/>
            <p:nvPr/>
          </p:nvSpPr>
          <p:spPr>
            <a:xfrm>
              <a:off x="7430129" y="4347917"/>
              <a:ext cx="1780683" cy="731520"/>
            </a:xfrm>
            <a:custGeom>
              <a:avLst/>
              <a:gdLst>
                <a:gd name="connsiteX0" fmla="*/ 619506 w 847725"/>
                <a:gd name="connsiteY0" fmla="*/ 7144 h 400050"/>
                <a:gd name="connsiteX1" fmla="*/ 7144 w 847725"/>
                <a:gd name="connsiteY1" fmla="*/ 7144 h 400050"/>
                <a:gd name="connsiteX2" fmla="*/ 236792 w 847725"/>
                <a:gd name="connsiteY2" fmla="*/ 399955 h 400050"/>
                <a:gd name="connsiteX3" fmla="*/ 849154 w 847725"/>
                <a:gd name="connsiteY3" fmla="*/ 399955 h 400050"/>
              </a:gdLst>
              <a:ahLst/>
              <a:cxnLst>
                <a:cxn ang="0">
                  <a:pos x="connsiteX0" y="connsiteY0"/>
                </a:cxn>
                <a:cxn ang="0">
                  <a:pos x="connsiteX1" y="connsiteY1"/>
                </a:cxn>
                <a:cxn ang="0">
                  <a:pos x="connsiteX2" y="connsiteY2"/>
                </a:cxn>
                <a:cxn ang="0">
                  <a:pos x="connsiteX3" y="connsiteY3"/>
                </a:cxn>
              </a:cxnLst>
              <a:rect l="l" t="t" r="r" b="b"/>
              <a:pathLst>
                <a:path w="847725" h="400050">
                  <a:moveTo>
                    <a:pt x="619506" y="7144"/>
                  </a:moveTo>
                  <a:lnTo>
                    <a:pt x="7144" y="7144"/>
                  </a:lnTo>
                  <a:lnTo>
                    <a:pt x="236792" y="399955"/>
                  </a:lnTo>
                  <a:lnTo>
                    <a:pt x="849154" y="399955"/>
                  </a:lnTo>
                  <a:close/>
                </a:path>
              </a:pathLst>
            </a:custGeom>
            <a:solidFill>
              <a:srgbClr val="C9C9C9"/>
            </a:solidFill>
            <a:ln w="9525" cap="flat">
              <a:noFill/>
              <a:prstDash val="solid"/>
              <a:miter/>
            </a:ln>
          </p:spPr>
          <p:txBody>
            <a:bodyPr rtlCol="0" anchor="ctr"/>
            <a:lstStyle/>
            <a:p>
              <a:endParaRPr lang="en-ID"/>
            </a:p>
          </p:txBody>
        </p:sp>
        <p:sp>
          <p:nvSpPr>
            <p:cNvPr id="32" name="Rectangle: Rounded Corners 31">
              <a:extLst>
                <a:ext uri="{FF2B5EF4-FFF2-40B4-BE49-F238E27FC236}">
                  <a16:creationId xmlns:a16="http://schemas.microsoft.com/office/drawing/2014/main" id="{8BF992D8-14BD-1A67-80F4-CBF3234F5078}"/>
                </a:ext>
              </a:extLst>
            </p:cNvPr>
            <p:cNvSpPr/>
            <p:nvPr/>
          </p:nvSpPr>
          <p:spPr>
            <a:xfrm>
              <a:off x="7241651" y="4507510"/>
              <a:ext cx="4320457" cy="731520"/>
            </a:xfrm>
            <a:prstGeom prst="roundRect">
              <a:avLst/>
            </a:prstGeom>
            <a:solidFill>
              <a:schemeClr val="accent5"/>
            </a:solidFill>
            <a:ln w="9525" cap="flat">
              <a:noFill/>
              <a:prstDash val="solid"/>
              <a:miter/>
            </a:ln>
            <a:effectLst>
              <a:outerShdw blurRad="50800" dist="38100" dir="2700000" algn="tl" rotWithShape="0">
                <a:prstClr val="black">
                  <a:alpha val="40000"/>
                </a:prstClr>
              </a:outerShdw>
            </a:effectLst>
          </p:spPr>
          <p:txBody>
            <a:bodyPr rtlCol="0" anchor="ctr"/>
            <a:lstStyle/>
            <a:p>
              <a:endParaRPr lang="en-ID"/>
            </a:p>
          </p:txBody>
        </p:sp>
        <p:sp>
          <p:nvSpPr>
            <p:cNvPr id="33" name="Freeform: Shape 32">
              <a:extLst>
                <a:ext uri="{FF2B5EF4-FFF2-40B4-BE49-F238E27FC236}">
                  <a16:creationId xmlns:a16="http://schemas.microsoft.com/office/drawing/2014/main" id="{FC701281-B361-10DB-E0D3-B18020E9F8EF}"/>
                </a:ext>
              </a:extLst>
            </p:cNvPr>
            <p:cNvSpPr/>
            <p:nvPr/>
          </p:nvSpPr>
          <p:spPr>
            <a:xfrm>
              <a:off x="7372073" y="4342801"/>
              <a:ext cx="1356423" cy="728449"/>
            </a:xfrm>
            <a:custGeom>
              <a:avLst/>
              <a:gdLst>
                <a:gd name="connsiteX0" fmla="*/ 511397 w 514350"/>
                <a:gd name="connsiteY0" fmla="*/ 7144 h 276225"/>
                <a:gd name="connsiteX1" fmla="*/ 7144 w 514350"/>
                <a:gd name="connsiteY1" fmla="*/ 7144 h 276225"/>
                <a:gd name="connsiteX2" fmla="*/ 7144 w 514350"/>
                <a:gd name="connsiteY2" fmla="*/ 200787 h 276225"/>
                <a:gd name="connsiteX3" fmla="*/ 83630 w 514350"/>
                <a:gd name="connsiteY3" fmla="*/ 277273 h 276225"/>
                <a:gd name="connsiteX4" fmla="*/ 434912 w 514350"/>
                <a:gd name="connsiteY4" fmla="*/ 277273 h 276225"/>
                <a:gd name="connsiteX5" fmla="*/ 511397 w 514350"/>
                <a:gd name="connsiteY5" fmla="*/ 200787 h 276225"/>
                <a:gd name="connsiteX6" fmla="*/ 511397 w 514350"/>
                <a:gd name="connsiteY6" fmla="*/ 7144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276225">
                  <a:moveTo>
                    <a:pt x="511397" y="7144"/>
                  </a:moveTo>
                  <a:lnTo>
                    <a:pt x="7144" y="7144"/>
                  </a:lnTo>
                  <a:lnTo>
                    <a:pt x="7144" y="200787"/>
                  </a:lnTo>
                  <a:cubicBezTo>
                    <a:pt x="7144" y="242792"/>
                    <a:pt x="41529" y="277273"/>
                    <a:pt x="83630" y="277273"/>
                  </a:cubicBezTo>
                  <a:lnTo>
                    <a:pt x="434912" y="277273"/>
                  </a:lnTo>
                  <a:cubicBezTo>
                    <a:pt x="476917" y="277273"/>
                    <a:pt x="511397" y="242888"/>
                    <a:pt x="511397" y="200787"/>
                  </a:cubicBezTo>
                  <a:lnTo>
                    <a:pt x="511397" y="7144"/>
                  </a:lnTo>
                  <a:close/>
                </a:path>
              </a:pathLst>
            </a:custGeom>
            <a:solidFill>
              <a:srgbClr val="EFEFEF"/>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34" name="TextBox 33">
              <a:extLst>
                <a:ext uri="{FF2B5EF4-FFF2-40B4-BE49-F238E27FC236}">
                  <a16:creationId xmlns:a16="http://schemas.microsoft.com/office/drawing/2014/main" id="{0DA84F73-7F7B-63C8-3C0A-EF43915B2CF5}"/>
                </a:ext>
              </a:extLst>
            </p:cNvPr>
            <p:cNvSpPr txBox="1"/>
            <p:nvPr/>
          </p:nvSpPr>
          <p:spPr>
            <a:xfrm>
              <a:off x="7440640" y="4431286"/>
              <a:ext cx="1164709" cy="523220"/>
            </a:xfrm>
            <a:prstGeom prst="rect">
              <a:avLst/>
            </a:prstGeom>
            <a:noFill/>
          </p:spPr>
          <p:txBody>
            <a:bodyPr wrap="square" rtlCol="0">
              <a:spAutoFit/>
            </a:bodyPr>
            <a:lstStyle/>
            <a:p>
              <a:pPr algn="ctr"/>
              <a:r>
                <a:rPr lang="en-US" sz="1400" b="1" dirty="0">
                  <a:cs typeface="Sora ExtraBold" pitchFamily="2" charset="0"/>
                </a:rPr>
                <a:t>Run 3</a:t>
              </a:r>
            </a:p>
            <a:p>
              <a:pPr algn="ctr"/>
              <a:r>
                <a:rPr lang="en-US" sz="1400" b="1" dirty="0">
                  <a:cs typeface="Sora ExtraBold" pitchFamily="2" charset="0"/>
                </a:rPr>
                <a:t>MPP Rev 3</a:t>
              </a:r>
            </a:p>
          </p:txBody>
        </p:sp>
        <p:sp>
          <p:nvSpPr>
            <p:cNvPr id="35" name="TextBox 34">
              <a:extLst>
                <a:ext uri="{FF2B5EF4-FFF2-40B4-BE49-F238E27FC236}">
                  <a16:creationId xmlns:a16="http://schemas.microsoft.com/office/drawing/2014/main" id="{FD300F9A-9E70-7893-EDE4-C85EC539DD1D}"/>
                </a:ext>
              </a:extLst>
            </p:cNvPr>
            <p:cNvSpPr txBox="1"/>
            <p:nvPr/>
          </p:nvSpPr>
          <p:spPr>
            <a:xfrm>
              <a:off x="9135781" y="4467982"/>
              <a:ext cx="2293050" cy="738664"/>
            </a:xfrm>
            <a:prstGeom prst="rect">
              <a:avLst/>
            </a:prstGeom>
            <a:noFill/>
          </p:spPr>
          <p:txBody>
            <a:bodyPr wrap="square">
              <a:spAutoFit/>
            </a:bodyPr>
            <a:lstStyle/>
            <a:p>
              <a:r>
                <a:rPr lang="en-US" sz="1050" dirty="0">
                  <a:solidFill>
                    <a:schemeClr val="bg1"/>
                  </a:solidFill>
                </a:rPr>
                <a:t>Used Rev 3 schedule file</a:t>
              </a:r>
            </a:p>
            <a:p>
              <a:r>
                <a:rPr lang="en-US" sz="1050" dirty="0">
                  <a:solidFill>
                    <a:schemeClr val="bg1"/>
                  </a:solidFill>
                </a:rPr>
                <a:t>Ran 5,000 iterations</a:t>
              </a:r>
            </a:p>
            <a:p>
              <a:r>
                <a:rPr lang="en-US" sz="1050" dirty="0">
                  <a:solidFill>
                    <a:schemeClr val="bg1"/>
                  </a:solidFill>
                </a:rPr>
                <a:t>Schedule correlation at 0.3</a:t>
              </a:r>
            </a:p>
            <a:p>
              <a:r>
                <a:rPr lang="en-US" sz="1050" dirty="0">
                  <a:solidFill>
                    <a:schemeClr val="bg1"/>
                  </a:solidFill>
                </a:rPr>
                <a:t>Reduced FLT duration uncertainties</a:t>
              </a:r>
            </a:p>
          </p:txBody>
        </p:sp>
      </p:grpSp>
      <p:grpSp>
        <p:nvGrpSpPr>
          <p:cNvPr id="56" name="Group 55">
            <a:extLst>
              <a:ext uri="{FF2B5EF4-FFF2-40B4-BE49-F238E27FC236}">
                <a16:creationId xmlns:a16="http://schemas.microsoft.com/office/drawing/2014/main" id="{89BAAA4E-923E-DF5A-7D6E-C3070EF9BD8F}"/>
              </a:ext>
            </a:extLst>
          </p:cNvPr>
          <p:cNvGrpSpPr/>
          <p:nvPr/>
        </p:nvGrpSpPr>
        <p:grpSpPr>
          <a:xfrm>
            <a:off x="7241651" y="1646238"/>
            <a:ext cx="4320457" cy="863845"/>
            <a:chOff x="7241651" y="2689893"/>
            <a:chExt cx="4320457" cy="863845"/>
          </a:xfrm>
          <a:effectLst>
            <a:outerShdw blurRad="50800" dist="38100" dir="2700000" algn="tl" rotWithShape="0">
              <a:prstClr val="black">
                <a:alpha val="40000"/>
              </a:prstClr>
            </a:outerShdw>
          </a:effectLst>
        </p:grpSpPr>
        <p:sp>
          <p:nvSpPr>
            <p:cNvPr id="46" name="Freeform: Shape 45">
              <a:extLst>
                <a:ext uri="{FF2B5EF4-FFF2-40B4-BE49-F238E27FC236}">
                  <a16:creationId xmlns:a16="http://schemas.microsoft.com/office/drawing/2014/main" id="{753F0644-208F-EE6E-26A1-E6E3ECEFFBAD}"/>
                </a:ext>
              </a:extLst>
            </p:cNvPr>
            <p:cNvSpPr/>
            <p:nvPr/>
          </p:nvSpPr>
          <p:spPr>
            <a:xfrm>
              <a:off x="7430129" y="2695009"/>
              <a:ext cx="1780683" cy="731520"/>
            </a:xfrm>
            <a:custGeom>
              <a:avLst/>
              <a:gdLst>
                <a:gd name="connsiteX0" fmla="*/ 619506 w 847725"/>
                <a:gd name="connsiteY0" fmla="*/ 7144 h 400050"/>
                <a:gd name="connsiteX1" fmla="*/ 7144 w 847725"/>
                <a:gd name="connsiteY1" fmla="*/ 7144 h 400050"/>
                <a:gd name="connsiteX2" fmla="*/ 236792 w 847725"/>
                <a:gd name="connsiteY2" fmla="*/ 399955 h 400050"/>
                <a:gd name="connsiteX3" fmla="*/ 849154 w 847725"/>
                <a:gd name="connsiteY3" fmla="*/ 399955 h 400050"/>
              </a:gdLst>
              <a:ahLst/>
              <a:cxnLst>
                <a:cxn ang="0">
                  <a:pos x="connsiteX0" y="connsiteY0"/>
                </a:cxn>
                <a:cxn ang="0">
                  <a:pos x="connsiteX1" y="connsiteY1"/>
                </a:cxn>
                <a:cxn ang="0">
                  <a:pos x="connsiteX2" y="connsiteY2"/>
                </a:cxn>
                <a:cxn ang="0">
                  <a:pos x="connsiteX3" y="connsiteY3"/>
                </a:cxn>
              </a:cxnLst>
              <a:rect l="l" t="t" r="r" b="b"/>
              <a:pathLst>
                <a:path w="847725" h="400050">
                  <a:moveTo>
                    <a:pt x="619506" y="7144"/>
                  </a:moveTo>
                  <a:lnTo>
                    <a:pt x="7144" y="7144"/>
                  </a:lnTo>
                  <a:lnTo>
                    <a:pt x="236792" y="399955"/>
                  </a:lnTo>
                  <a:lnTo>
                    <a:pt x="849154" y="399955"/>
                  </a:lnTo>
                  <a:close/>
                </a:path>
              </a:pathLst>
            </a:custGeom>
            <a:solidFill>
              <a:srgbClr val="C9C9C9"/>
            </a:solidFill>
            <a:ln w="9525" cap="flat">
              <a:noFill/>
              <a:prstDash val="solid"/>
              <a:miter/>
            </a:ln>
          </p:spPr>
          <p:txBody>
            <a:bodyPr rtlCol="0" anchor="ctr"/>
            <a:lstStyle/>
            <a:p>
              <a:endParaRPr lang="en-ID"/>
            </a:p>
          </p:txBody>
        </p:sp>
        <p:sp>
          <p:nvSpPr>
            <p:cNvPr id="48" name="Rectangle: Rounded Corners 47">
              <a:extLst>
                <a:ext uri="{FF2B5EF4-FFF2-40B4-BE49-F238E27FC236}">
                  <a16:creationId xmlns:a16="http://schemas.microsoft.com/office/drawing/2014/main" id="{1481DA6E-D386-BAE3-096B-809CD1497E67}"/>
                </a:ext>
              </a:extLst>
            </p:cNvPr>
            <p:cNvSpPr/>
            <p:nvPr/>
          </p:nvSpPr>
          <p:spPr>
            <a:xfrm>
              <a:off x="7241651" y="2812676"/>
              <a:ext cx="4320457" cy="731520"/>
            </a:xfrm>
            <a:prstGeom prst="roundRect">
              <a:avLst/>
            </a:prstGeom>
            <a:solidFill>
              <a:schemeClr val="accent1"/>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50" name="Freeform: Shape 49">
              <a:extLst>
                <a:ext uri="{FF2B5EF4-FFF2-40B4-BE49-F238E27FC236}">
                  <a16:creationId xmlns:a16="http://schemas.microsoft.com/office/drawing/2014/main" id="{8B3954B9-2797-760A-D6B3-69C6E9BAB9F7}"/>
                </a:ext>
              </a:extLst>
            </p:cNvPr>
            <p:cNvSpPr/>
            <p:nvPr/>
          </p:nvSpPr>
          <p:spPr>
            <a:xfrm>
              <a:off x="7372073" y="2689893"/>
              <a:ext cx="1356423" cy="728449"/>
            </a:xfrm>
            <a:custGeom>
              <a:avLst/>
              <a:gdLst>
                <a:gd name="connsiteX0" fmla="*/ 511397 w 514350"/>
                <a:gd name="connsiteY0" fmla="*/ 7144 h 276225"/>
                <a:gd name="connsiteX1" fmla="*/ 7144 w 514350"/>
                <a:gd name="connsiteY1" fmla="*/ 7144 h 276225"/>
                <a:gd name="connsiteX2" fmla="*/ 7144 w 514350"/>
                <a:gd name="connsiteY2" fmla="*/ 200787 h 276225"/>
                <a:gd name="connsiteX3" fmla="*/ 83630 w 514350"/>
                <a:gd name="connsiteY3" fmla="*/ 277273 h 276225"/>
                <a:gd name="connsiteX4" fmla="*/ 434912 w 514350"/>
                <a:gd name="connsiteY4" fmla="*/ 277273 h 276225"/>
                <a:gd name="connsiteX5" fmla="*/ 511397 w 514350"/>
                <a:gd name="connsiteY5" fmla="*/ 200787 h 276225"/>
                <a:gd name="connsiteX6" fmla="*/ 511397 w 514350"/>
                <a:gd name="connsiteY6" fmla="*/ 7144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276225">
                  <a:moveTo>
                    <a:pt x="511397" y="7144"/>
                  </a:moveTo>
                  <a:lnTo>
                    <a:pt x="7144" y="7144"/>
                  </a:lnTo>
                  <a:lnTo>
                    <a:pt x="7144" y="200787"/>
                  </a:lnTo>
                  <a:cubicBezTo>
                    <a:pt x="7144" y="242792"/>
                    <a:pt x="41529" y="277273"/>
                    <a:pt x="83630" y="277273"/>
                  </a:cubicBezTo>
                  <a:lnTo>
                    <a:pt x="434912" y="277273"/>
                  </a:lnTo>
                  <a:cubicBezTo>
                    <a:pt x="476917" y="277273"/>
                    <a:pt x="511397" y="242888"/>
                    <a:pt x="511397" y="200787"/>
                  </a:cubicBezTo>
                  <a:lnTo>
                    <a:pt x="511397" y="7144"/>
                  </a:lnTo>
                  <a:close/>
                </a:path>
              </a:pathLst>
            </a:custGeom>
            <a:solidFill>
              <a:srgbClr val="EFEFEF"/>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52" name="TextBox 51">
              <a:extLst>
                <a:ext uri="{FF2B5EF4-FFF2-40B4-BE49-F238E27FC236}">
                  <a16:creationId xmlns:a16="http://schemas.microsoft.com/office/drawing/2014/main" id="{6632B928-D331-3B06-44C1-CA298529388F}"/>
                </a:ext>
              </a:extLst>
            </p:cNvPr>
            <p:cNvSpPr txBox="1"/>
            <p:nvPr/>
          </p:nvSpPr>
          <p:spPr>
            <a:xfrm>
              <a:off x="7440640" y="2778378"/>
              <a:ext cx="1164709" cy="523220"/>
            </a:xfrm>
            <a:prstGeom prst="rect">
              <a:avLst/>
            </a:prstGeom>
            <a:noFill/>
          </p:spPr>
          <p:txBody>
            <a:bodyPr wrap="square" rtlCol="0">
              <a:spAutoFit/>
            </a:bodyPr>
            <a:lstStyle/>
            <a:p>
              <a:pPr algn="ctr"/>
              <a:r>
                <a:rPr lang="en-US" sz="1400" b="1" dirty="0">
                  <a:cs typeface="Sora ExtraBold" pitchFamily="2" charset="0"/>
                </a:rPr>
                <a:t>Run 0</a:t>
              </a:r>
            </a:p>
            <a:p>
              <a:pPr algn="ctr"/>
              <a:r>
                <a:rPr lang="en-US" sz="1400" b="1" dirty="0">
                  <a:cs typeface="Sora ExtraBold" pitchFamily="2" charset="0"/>
                </a:rPr>
                <a:t>MPP Rev 1</a:t>
              </a:r>
            </a:p>
          </p:txBody>
        </p:sp>
        <p:sp>
          <p:nvSpPr>
            <p:cNvPr id="54" name="TextBox 53">
              <a:extLst>
                <a:ext uri="{FF2B5EF4-FFF2-40B4-BE49-F238E27FC236}">
                  <a16:creationId xmlns:a16="http://schemas.microsoft.com/office/drawing/2014/main" id="{1BAE631C-D3CF-618B-E537-AA10DEF83B7D}"/>
                </a:ext>
              </a:extLst>
            </p:cNvPr>
            <p:cNvSpPr txBox="1"/>
            <p:nvPr/>
          </p:nvSpPr>
          <p:spPr>
            <a:xfrm>
              <a:off x="9135781" y="2815074"/>
              <a:ext cx="2293050" cy="738664"/>
            </a:xfrm>
            <a:prstGeom prst="rect">
              <a:avLst/>
            </a:prstGeom>
            <a:noFill/>
          </p:spPr>
          <p:txBody>
            <a:bodyPr wrap="square">
              <a:spAutoFit/>
            </a:bodyPr>
            <a:lstStyle/>
            <a:p>
              <a:r>
                <a:rPr lang="en-US" sz="1050" dirty="0">
                  <a:solidFill>
                    <a:schemeClr val="bg1"/>
                  </a:solidFill>
                </a:rPr>
                <a:t>Set baseline </a:t>
              </a:r>
            </a:p>
            <a:p>
              <a:r>
                <a:rPr lang="en-US" sz="1050" dirty="0">
                  <a:solidFill>
                    <a:schemeClr val="bg1"/>
                  </a:solidFill>
                </a:rPr>
                <a:t>Duration correlation set to 0.5</a:t>
              </a:r>
            </a:p>
            <a:p>
              <a:r>
                <a:rPr lang="en-US" sz="1050" dirty="0">
                  <a:solidFill>
                    <a:schemeClr val="bg1"/>
                  </a:solidFill>
                </a:rPr>
                <a:t>FSM set to Constant 0d</a:t>
              </a:r>
            </a:p>
            <a:p>
              <a:r>
                <a:rPr lang="en-US" sz="1050" dirty="0">
                  <a:solidFill>
                    <a:schemeClr val="bg1"/>
                  </a:solidFill>
                </a:rPr>
                <a:t>Original SRA configuration</a:t>
              </a:r>
            </a:p>
          </p:txBody>
        </p:sp>
      </p:grpSp>
      <p:grpSp>
        <p:nvGrpSpPr>
          <p:cNvPr id="76" name="Group 75">
            <a:extLst>
              <a:ext uri="{FF2B5EF4-FFF2-40B4-BE49-F238E27FC236}">
                <a16:creationId xmlns:a16="http://schemas.microsoft.com/office/drawing/2014/main" id="{5707F612-039E-3FD1-6626-917C3D27FD89}"/>
              </a:ext>
            </a:extLst>
          </p:cNvPr>
          <p:cNvGrpSpPr/>
          <p:nvPr/>
        </p:nvGrpSpPr>
        <p:grpSpPr>
          <a:xfrm>
            <a:off x="7241651" y="2638611"/>
            <a:ext cx="4320457" cy="854303"/>
            <a:chOff x="7241651" y="2565155"/>
            <a:chExt cx="4320457" cy="854303"/>
          </a:xfrm>
          <a:effectLst>
            <a:outerShdw blurRad="50800" dist="38100" dir="2700000" algn="tl" rotWithShape="0">
              <a:prstClr val="black">
                <a:alpha val="40000"/>
              </a:prstClr>
            </a:outerShdw>
          </a:effectLst>
        </p:grpSpPr>
        <p:sp>
          <p:nvSpPr>
            <p:cNvPr id="57" name="Freeform: Shape 56">
              <a:extLst>
                <a:ext uri="{FF2B5EF4-FFF2-40B4-BE49-F238E27FC236}">
                  <a16:creationId xmlns:a16="http://schemas.microsoft.com/office/drawing/2014/main" id="{661CB92C-C4A5-8EE4-8693-988D7704D683}"/>
                </a:ext>
              </a:extLst>
            </p:cNvPr>
            <p:cNvSpPr/>
            <p:nvPr/>
          </p:nvSpPr>
          <p:spPr>
            <a:xfrm>
              <a:off x="7430129" y="2570271"/>
              <a:ext cx="1780683" cy="731520"/>
            </a:xfrm>
            <a:custGeom>
              <a:avLst/>
              <a:gdLst>
                <a:gd name="connsiteX0" fmla="*/ 619506 w 847725"/>
                <a:gd name="connsiteY0" fmla="*/ 7144 h 400050"/>
                <a:gd name="connsiteX1" fmla="*/ 7144 w 847725"/>
                <a:gd name="connsiteY1" fmla="*/ 7144 h 400050"/>
                <a:gd name="connsiteX2" fmla="*/ 236792 w 847725"/>
                <a:gd name="connsiteY2" fmla="*/ 399955 h 400050"/>
                <a:gd name="connsiteX3" fmla="*/ 849154 w 847725"/>
                <a:gd name="connsiteY3" fmla="*/ 399955 h 400050"/>
              </a:gdLst>
              <a:ahLst/>
              <a:cxnLst>
                <a:cxn ang="0">
                  <a:pos x="connsiteX0" y="connsiteY0"/>
                </a:cxn>
                <a:cxn ang="0">
                  <a:pos x="connsiteX1" y="connsiteY1"/>
                </a:cxn>
                <a:cxn ang="0">
                  <a:pos x="connsiteX2" y="connsiteY2"/>
                </a:cxn>
                <a:cxn ang="0">
                  <a:pos x="connsiteX3" y="connsiteY3"/>
                </a:cxn>
              </a:cxnLst>
              <a:rect l="l" t="t" r="r" b="b"/>
              <a:pathLst>
                <a:path w="847725" h="400050">
                  <a:moveTo>
                    <a:pt x="619506" y="7144"/>
                  </a:moveTo>
                  <a:lnTo>
                    <a:pt x="7144" y="7144"/>
                  </a:lnTo>
                  <a:lnTo>
                    <a:pt x="236792" y="399955"/>
                  </a:lnTo>
                  <a:lnTo>
                    <a:pt x="849154" y="399955"/>
                  </a:lnTo>
                  <a:close/>
                </a:path>
              </a:pathLst>
            </a:custGeom>
            <a:solidFill>
              <a:srgbClr val="C9C9C9"/>
            </a:solidFill>
            <a:ln w="9525" cap="flat">
              <a:noFill/>
              <a:prstDash val="solid"/>
              <a:miter/>
            </a:ln>
          </p:spPr>
          <p:txBody>
            <a:bodyPr rtlCol="0" anchor="ctr"/>
            <a:lstStyle/>
            <a:p>
              <a:endParaRPr lang="en-ID"/>
            </a:p>
          </p:txBody>
        </p:sp>
        <p:sp>
          <p:nvSpPr>
            <p:cNvPr id="71" name="Rectangle: Rounded Corners 70">
              <a:extLst>
                <a:ext uri="{FF2B5EF4-FFF2-40B4-BE49-F238E27FC236}">
                  <a16:creationId xmlns:a16="http://schemas.microsoft.com/office/drawing/2014/main" id="{7E1CFDE0-1769-E8CB-1AC9-2CA6B1CF2682}"/>
                </a:ext>
              </a:extLst>
            </p:cNvPr>
            <p:cNvSpPr/>
            <p:nvPr/>
          </p:nvSpPr>
          <p:spPr>
            <a:xfrm>
              <a:off x="7241651" y="2687938"/>
              <a:ext cx="4320457" cy="731520"/>
            </a:xfrm>
            <a:prstGeom prst="roundRect">
              <a:avLst/>
            </a:prstGeom>
            <a:solidFill>
              <a:schemeClr val="accent2"/>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73" name="Freeform: Shape 72">
              <a:extLst>
                <a:ext uri="{FF2B5EF4-FFF2-40B4-BE49-F238E27FC236}">
                  <a16:creationId xmlns:a16="http://schemas.microsoft.com/office/drawing/2014/main" id="{26C08E79-1C8E-3E80-23E6-FCC14F938781}"/>
                </a:ext>
              </a:extLst>
            </p:cNvPr>
            <p:cNvSpPr/>
            <p:nvPr/>
          </p:nvSpPr>
          <p:spPr>
            <a:xfrm>
              <a:off x="7372073" y="2565155"/>
              <a:ext cx="1356423" cy="728449"/>
            </a:xfrm>
            <a:custGeom>
              <a:avLst/>
              <a:gdLst>
                <a:gd name="connsiteX0" fmla="*/ 511397 w 514350"/>
                <a:gd name="connsiteY0" fmla="*/ 7144 h 276225"/>
                <a:gd name="connsiteX1" fmla="*/ 7144 w 514350"/>
                <a:gd name="connsiteY1" fmla="*/ 7144 h 276225"/>
                <a:gd name="connsiteX2" fmla="*/ 7144 w 514350"/>
                <a:gd name="connsiteY2" fmla="*/ 200787 h 276225"/>
                <a:gd name="connsiteX3" fmla="*/ 83630 w 514350"/>
                <a:gd name="connsiteY3" fmla="*/ 277273 h 276225"/>
                <a:gd name="connsiteX4" fmla="*/ 434912 w 514350"/>
                <a:gd name="connsiteY4" fmla="*/ 277273 h 276225"/>
                <a:gd name="connsiteX5" fmla="*/ 511397 w 514350"/>
                <a:gd name="connsiteY5" fmla="*/ 200787 h 276225"/>
                <a:gd name="connsiteX6" fmla="*/ 511397 w 514350"/>
                <a:gd name="connsiteY6" fmla="*/ 7144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276225">
                  <a:moveTo>
                    <a:pt x="511397" y="7144"/>
                  </a:moveTo>
                  <a:lnTo>
                    <a:pt x="7144" y="7144"/>
                  </a:lnTo>
                  <a:lnTo>
                    <a:pt x="7144" y="200787"/>
                  </a:lnTo>
                  <a:cubicBezTo>
                    <a:pt x="7144" y="242792"/>
                    <a:pt x="41529" y="277273"/>
                    <a:pt x="83630" y="277273"/>
                  </a:cubicBezTo>
                  <a:lnTo>
                    <a:pt x="434912" y="277273"/>
                  </a:lnTo>
                  <a:cubicBezTo>
                    <a:pt x="476917" y="277273"/>
                    <a:pt x="511397" y="242888"/>
                    <a:pt x="511397" y="200787"/>
                  </a:cubicBezTo>
                  <a:lnTo>
                    <a:pt x="511397" y="7144"/>
                  </a:lnTo>
                  <a:close/>
                </a:path>
              </a:pathLst>
            </a:custGeom>
            <a:solidFill>
              <a:srgbClr val="EFEFEF"/>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74" name="TextBox 73">
              <a:extLst>
                <a:ext uri="{FF2B5EF4-FFF2-40B4-BE49-F238E27FC236}">
                  <a16:creationId xmlns:a16="http://schemas.microsoft.com/office/drawing/2014/main" id="{5B0CCC91-1C67-0F6A-3070-06EC5B3F5BBE}"/>
                </a:ext>
              </a:extLst>
            </p:cNvPr>
            <p:cNvSpPr txBox="1"/>
            <p:nvPr/>
          </p:nvSpPr>
          <p:spPr>
            <a:xfrm>
              <a:off x="7440640" y="2653640"/>
              <a:ext cx="1164709" cy="523220"/>
            </a:xfrm>
            <a:prstGeom prst="rect">
              <a:avLst/>
            </a:prstGeom>
            <a:noFill/>
          </p:spPr>
          <p:txBody>
            <a:bodyPr wrap="square" rtlCol="0">
              <a:spAutoFit/>
            </a:bodyPr>
            <a:lstStyle/>
            <a:p>
              <a:pPr algn="ctr"/>
              <a:r>
                <a:rPr lang="en-US" sz="1400" b="1" dirty="0">
                  <a:cs typeface="Sora ExtraBold" pitchFamily="2" charset="0"/>
                </a:rPr>
                <a:t>Run 1</a:t>
              </a:r>
            </a:p>
            <a:p>
              <a:pPr algn="ctr"/>
              <a:r>
                <a:rPr lang="en-US" sz="1400" b="1" dirty="0">
                  <a:cs typeface="Sora ExtraBold" pitchFamily="2" charset="0"/>
                </a:rPr>
                <a:t>MPP Rev 1</a:t>
              </a:r>
            </a:p>
          </p:txBody>
        </p:sp>
        <p:sp>
          <p:nvSpPr>
            <p:cNvPr id="75" name="TextBox 74">
              <a:extLst>
                <a:ext uri="{FF2B5EF4-FFF2-40B4-BE49-F238E27FC236}">
                  <a16:creationId xmlns:a16="http://schemas.microsoft.com/office/drawing/2014/main" id="{F4E2B4CB-ED31-539B-6A26-FDACCF7323C3}"/>
                </a:ext>
              </a:extLst>
            </p:cNvPr>
            <p:cNvSpPr txBox="1"/>
            <p:nvPr/>
          </p:nvSpPr>
          <p:spPr>
            <a:xfrm>
              <a:off x="9135781" y="2845949"/>
              <a:ext cx="2293050" cy="415498"/>
            </a:xfrm>
            <a:prstGeom prst="rect">
              <a:avLst/>
            </a:prstGeom>
            <a:noFill/>
          </p:spPr>
          <p:txBody>
            <a:bodyPr wrap="square">
              <a:spAutoFit/>
            </a:bodyPr>
            <a:lstStyle/>
            <a:p>
              <a:r>
                <a:rPr lang="en-US" sz="1050" dirty="0">
                  <a:solidFill>
                    <a:schemeClr val="bg1"/>
                  </a:solidFill>
                </a:rPr>
                <a:t>Used Rev 1 schedule</a:t>
              </a:r>
            </a:p>
            <a:p>
              <a:r>
                <a:rPr lang="en-US" sz="1050" dirty="0">
                  <a:solidFill>
                    <a:schemeClr val="bg1"/>
                  </a:solidFill>
                </a:rPr>
                <a:t>Ran 5,000 iterations</a:t>
              </a:r>
            </a:p>
          </p:txBody>
        </p:sp>
      </p:grpSp>
      <p:grpSp>
        <p:nvGrpSpPr>
          <p:cNvPr id="82" name="Group 81">
            <a:extLst>
              <a:ext uri="{FF2B5EF4-FFF2-40B4-BE49-F238E27FC236}">
                <a16:creationId xmlns:a16="http://schemas.microsoft.com/office/drawing/2014/main" id="{DA1C0087-E313-F2DC-61F0-8DA63C689433}"/>
              </a:ext>
            </a:extLst>
          </p:cNvPr>
          <p:cNvGrpSpPr/>
          <p:nvPr/>
        </p:nvGrpSpPr>
        <p:grpSpPr>
          <a:xfrm>
            <a:off x="7241651" y="3621442"/>
            <a:ext cx="4320457" cy="863845"/>
            <a:chOff x="7241651" y="3429000"/>
            <a:chExt cx="4320457" cy="863845"/>
          </a:xfrm>
          <a:effectLst>
            <a:outerShdw blurRad="50800" dist="38100" dir="2700000" algn="tl" rotWithShape="0">
              <a:prstClr val="black">
                <a:alpha val="40000"/>
              </a:prstClr>
            </a:outerShdw>
          </a:effectLst>
        </p:grpSpPr>
        <p:sp>
          <p:nvSpPr>
            <p:cNvPr id="77" name="Freeform: Shape 76">
              <a:extLst>
                <a:ext uri="{FF2B5EF4-FFF2-40B4-BE49-F238E27FC236}">
                  <a16:creationId xmlns:a16="http://schemas.microsoft.com/office/drawing/2014/main" id="{71F47EC6-3976-EFA8-6191-AD4C11A2D1EB}"/>
                </a:ext>
              </a:extLst>
            </p:cNvPr>
            <p:cNvSpPr/>
            <p:nvPr/>
          </p:nvSpPr>
          <p:spPr>
            <a:xfrm>
              <a:off x="7430129" y="3434116"/>
              <a:ext cx="1780683" cy="731520"/>
            </a:xfrm>
            <a:custGeom>
              <a:avLst/>
              <a:gdLst>
                <a:gd name="connsiteX0" fmla="*/ 619506 w 847725"/>
                <a:gd name="connsiteY0" fmla="*/ 7144 h 400050"/>
                <a:gd name="connsiteX1" fmla="*/ 7144 w 847725"/>
                <a:gd name="connsiteY1" fmla="*/ 7144 h 400050"/>
                <a:gd name="connsiteX2" fmla="*/ 236792 w 847725"/>
                <a:gd name="connsiteY2" fmla="*/ 399955 h 400050"/>
                <a:gd name="connsiteX3" fmla="*/ 849154 w 847725"/>
                <a:gd name="connsiteY3" fmla="*/ 399955 h 400050"/>
              </a:gdLst>
              <a:ahLst/>
              <a:cxnLst>
                <a:cxn ang="0">
                  <a:pos x="connsiteX0" y="connsiteY0"/>
                </a:cxn>
                <a:cxn ang="0">
                  <a:pos x="connsiteX1" y="connsiteY1"/>
                </a:cxn>
                <a:cxn ang="0">
                  <a:pos x="connsiteX2" y="connsiteY2"/>
                </a:cxn>
                <a:cxn ang="0">
                  <a:pos x="connsiteX3" y="connsiteY3"/>
                </a:cxn>
              </a:cxnLst>
              <a:rect l="l" t="t" r="r" b="b"/>
              <a:pathLst>
                <a:path w="847725" h="400050">
                  <a:moveTo>
                    <a:pt x="619506" y="7144"/>
                  </a:moveTo>
                  <a:lnTo>
                    <a:pt x="7144" y="7144"/>
                  </a:lnTo>
                  <a:lnTo>
                    <a:pt x="236792" y="399955"/>
                  </a:lnTo>
                  <a:lnTo>
                    <a:pt x="849154" y="399955"/>
                  </a:lnTo>
                  <a:close/>
                </a:path>
              </a:pathLst>
            </a:custGeom>
            <a:solidFill>
              <a:srgbClr val="C9C9C9"/>
            </a:solidFill>
            <a:ln w="9525" cap="flat">
              <a:noFill/>
              <a:prstDash val="solid"/>
              <a:miter/>
            </a:ln>
          </p:spPr>
          <p:txBody>
            <a:bodyPr rtlCol="0" anchor="ctr"/>
            <a:lstStyle/>
            <a:p>
              <a:endParaRPr lang="en-ID"/>
            </a:p>
          </p:txBody>
        </p:sp>
        <p:sp>
          <p:nvSpPr>
            <p:cNvPr id="78" name="Rectangle: Rounded Corners 77">
              <a:extLst>
                <a:ext uri="{FF2B5EF4-FFF2-40B4-BE49-F238E27FC236}">
                  <a16:creationId xmlns:a16="http://schemas.microsoft.com/office/drawing/2014/main" id="{F25921F7-F75C-210D-349E-272108DCF0AB}"/>
                </a:ext>
              </a:extLst>
            </p:cNvPr>
            <p:cNvSpPr/>
            <p:nvPr/>
          </p:nvSpPr>
          <p:spPr>
            <a:xfrm>
              <a:off x="7241651" y="3551783"/>
              <a:ext cx="4320457" cy="731520"/>
            </a:xfrm>
            <a:prstGeom prst="roundRect">
              <a:avLst/>
            </a:prstGeom>
            <a:solidFill>
              <a:schemeClr val="accent4"/>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79" name="Freeform: Shape 78">
              <a:extLst>
                <a:ext uri="{FF2B5EF4-FFF2-40B4-BE49-F238E27FC236}">
                  <a16:creationId xmlns:a16="http://schemas.microsoft.com/office/drawing/2014/main" id="{17108897-A232-FCDD-D565-6ADA1259C66E}"/>
                </a:ext>
              </a:extLst>
            </p:cNvPr>
            <p:cNvSpPr/>
            <p:nvPr/>
          </p:nvSpPr>
          <p:spPr>
            <a:xfrm>
              <a:off x="7372073" y="3429000"/>
              <a:ext cx="1356423" cy="728449"/>
            </a:xfrm>
            <a:custGeom>
              <a:avLst/>
              <a:gdLst>
                <a:gd name="connsiteX0" fmla="*/ 511397 w 514350"/>
                <a:gd name="connsiteY0" fmla="*/ 7144 h 276225"/>
                <a:gd name="connsiteX1" fmla="*/ 7144 w 514350"/>
                <a:gd name="connsiteY1" fmla="*/ 7144 h 276225"/>
                <a:gd name="connsiteX2" fmla="*/ 7144 w 514350"/>
                <a:gd name="connsiteY2" fmla="*/ 200787 h 276225"/>
                <a:gd name="connsiteX3" fmla="*/ 83630 w 514350"/>
                <a:gd name="connsiteY3" fmla="*/ 277273 h 276225"/>
                <a:gd name="connsiteX4" fmla="*/ 434912 w 514350"/>
                <a:gd name="connsiteY4" fmla="*/ 277273 h 276225"/>
                <a:gd name="connsiteX5" fmla="*/ 511397 w 514350"/>
                <a:gd name="connsiteY5" fmla="*/ 200787 h 276225"/>
                <a:gd name="connsiteX6" fmla="*/ 511397 w 514350"/>
                <a:gd name="connsiteY6" fmla="*/ 7144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276225">
                  <a:moveTo>
                    <a:pt x="511397" y="7144"/>
                  </a:moveTo>
                  <a:lnTo>
                    <a:pt x="7144" y="7144"/>
                  </a:lnTo>
                  <a:lnTo>
                    <a:pt x="7144" y="200787"/>
                  </a:lnTo>
                  <a:cubicBezTo>
                    <a:pt x="7144" y="242792"/>
                    <a:pt x="41529" y="277273"/>
                    <a:pt x="83630" y="277273"/>
                  </a:cubicBezTo>
                  <a:lnTo>
                    <a:pt x="434912" y="277273"/>
                  </a:lnTo>
                  <a:cubicBezTo>
                    <a:pt x="476917" y="277273"/>
                    <a:pt x="511397" y="242888"/>
                    <a:pt x="511397" y="200787"/>
                  </a:cubicBezTo>
                  <a:lnTo>
                    <a:pt x="511397" y="7144"/>
                  </a:lnTo>
                  <a:close/>
                </a:path>
              </a:pathLst>
            </a:custGeom>
            <a:solidFill>
              <a:srgbClr val="EFEFEF"/>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80" name="TextBox 79">
              <a:extLst>
                <a:ext uri="{FF2B5EF4-FFF2-40B4-BE49-F238E27FC236}">
                  <a16:creationId xmlns:a16="http://schemas.microsoft.com/office/drawing/2014/main" id="{DC29B5A1-CB98-A8F9-4A8F-018E3CA9F55F}"/>
                </a:ext>
              </a:extLst>
            </p:cNvPr>
            <p:cNvSpPr txBox="1"/>
            <p:nvPr/>
          </p:nvSpPr>
          <p:spPr>
            <a:xfrm>
              <a:off x="7440640" y="3517485"/>
              <a:ext cx="1164709" cy="523220"/>
            </a:xfrm>
            <a:prstGeom prst="rect">
              <a:avLst/>
            </a:prstGeom>
            <a:noFill/>
          </p:spPr>
          <p:txBody>
            <a:bodyPr wrap="square" rtlCol="0">
              <a:spAutoFit/>
            </a:bodyPr>
            <a:lstStyle/>
            <a:p>
              <a:pPr algn="ctr"/>
              <a:r>
                <a:rPr lang="en-US" sz="1400" b="1" dirty="0">
                  <a:cs typeface="Sora ExtraBold" pitchFamily="2" charset="0"/>
                </a:rPr>
                <a:t>Run 2</a:t>
              </a:r>
            </a:p>
            <a:p>
              <a:pPr algn="ctr"/>
              <a:r>
                <a:rPr lang="en-US" sz="1400" b="1" dirty="0">
                  <a:cs typeface="Sora ExtraBold" pitchFamily="2" charset="0"/>
                </a:rPr>
                <a:t>MPP Rev 2</a:t>
              </a:r>
            </a:p>
          </p:txBody>
        </p:sp>
        <p:sp>
          <p:nvSpPr>
            <p:cNvPr id="81" name="TextBox 80">
              <a:extLst>
                <a:ext uri="{FF2B5EF4-FFF2-40B4-BE49-F238E27FC236}">
                  <a16:creationId xmlns:a16="http://schemas.microsoft.com/office/drawing/2014/main" id="{BF16DBC8-21C5-C038-349C-E96108768A5D}"/>
                </a:ext>
              </a:extLst>
            </p:cNvPr>
            <p:cNvSpPr txBox="1"/>
            <p:nvPr/>
          </p:nvSpPr>
          <p:spPr>
            <a:xfrm>
              <a:off x="9135781" y="3554181"/>
              <a:ext cx="2293050" cy="738664"/>
            </a:xfrm>
            <a:prstGeom prst="rect">
              <a:avLst/>
            </a:prstGeom>
            <a:noFill/>
          </p:spPr>
          <p:txBody>
            <a:bodyPr wrap="square">
              <a:spAutoFit/>
            </a:bodyPr>
            <a:lstStyle/>
            <a:p>
              <a:r>
                <a:rPr lang="en-US" sz="1050" dirty="0">
                  <a:solidFill>
                    <a:schemeClr val="bg1"/>
                  </a:solidFill>
                </a:rPr>
                <a:t>Used Rev 2 schedule file </a:t>
              </a:r>
            </a:p>
            <a:p>
              <a:r>
                <a:rPr lang="en-US" sz="1050" dirty="0">
                  <a:solidFill>
                    <a:schemeClr val="bg1"/>
                  </a:solidFill>
                </a:rPr>
                <a:t>Ran 5,000 iterations</a:t>
              </a:r>
            </a:p>
            <a:p>
              <a:r>
                <a:rPr lang="en-US" sz="1050" dirty="0">
                  <a:solidFill>
                    <a:schemeClr val="bg1"/>
                  </a:solidFill>
                </a:rPr>
                <a:t>Reduced schedule correlation from 0.5 to 0.3</a:t>
              </a:r>
            </a:p>
          </p:txBody>
        </p:sp>
      </p:grpSp>
      <p:grpSp>
        <p:nvGrpSpPr>
          <p:cNvPr id="88" name="Group 87">
            <a:extLst>
              <a:ext uri="{FF2B5EF4-FFF2-40B4-BE49-F238E27FC236}">
                <a16:creationId xmlns:a16="http://schemas.microsoft.com/office/drawing/2014/main" id="{EB49AD1E-F3A8-3D86-F39E-D4DC47266453}"/>
              </a:ext>
            </a:extLst>
          </p:cNvPr>
          <p:cNvGrpSpPr/>
          <p:nvPr/>
        </p:nvGrpSpPr>
        <p:grpSpPr>
          <a:xfrm>
            <a:off x="7241651" y="5638571"/>
            <a:ext cx="4320457" cy="854303"/>
            <a:chOff x="7241651" y="5332122"/>
            <a:chExt cx="4320457" cy="854303"/>
          </a:xfrm>
          <a:effectLst>
            <a:outerShdw blurRad="50800" dist="38100" dir="2700000" algn="tl" rotWithShape="0">
              <a:prstClr val="black">
                <a:alpha val="40000"/>
              </a:prstClr>
            </a:outerShdw>
          </a:effectLst>
        </p:grpSpPr>
        <p:sp>
          <p:nvSpPr>
            <p:cNvPr id="83" name="Freeform: Shape 82">
              <a:extLst>
                <a:ext uri="{FF2B5EF4-FFF2-40B4-BE49-F238E27FC236}">
                  <a16:creationId xmlns:a16="http://schemas.microsoft.com/office/drawing/2014/main" id="{768F461E-E68C-C33E-8C89-D79A50021CAC}"/>
                </a:ext>
              </a:extLst>
            </p:cNvPr>
            <p:cNvSpPr/>
            <p:nvPr/>
          </p:nvSpPr>
          <p:spPr>
            <a:xfrm>
              <a:off x="7430129" y="5337238"/>
              <a:ext cx="1780683" cy="731520"/>
            </a:xfrm>
            <a:custGeom>
              <a:avLst/>
              <a:gdLst>
                <a:gd name="connsiteX0" fmla="*/ 619506 w 847725"/>
                <a:gd name="connsiteY0" fmla="*/ 7144 h 400050"/>
                <a:gd name="connsiteX1" fmla="*/ 7144 w 847725"/>
                <a:gd name="connsiteY1" fmla="*/ 7144 h 400050"/>
                <a:gd name="connsiteX2" fmla="*/ 236792 w 847725"/>
                <a:gd name="connsiteY2" fmla="*/ 399955 h 400050"/>
                <a:gd name="connsiteX3" fmla="*/ 849154 w 847725"/>
                <a:gd name="connsiteY3" fmla="*/ 399955 h 400050"/>
              </a:gdLst>
              <a:ahLst/>
              <a:cxnLst>
                <a:cxn ang="0">
                  <a:pos x="connsiteX0" y="connsiteY0"/>
                </a:cxn>
                <a:cxn ang="0">
                  <a:pos x="connsiteX1" y="connsiteY1"/>
                </a:cxn>
                <a:cxn ang="0">
                  <a:pos x="connsiteX2" y="connsiteY2"/>
                </a:cxn>
                <a:cxn ang="0">
                  <a:pos x="connsiteX3" y="connsiteY3"/>
                </a:cxn>
              </a:cxnLst>
              <a:rect l="l" t="t" r="r" b="b"/>
              <a:pathLst>
                <a:path w="847725" h="400050">
                  <a:moveTo>
                    <a:pt x="619506" y="7144"/>
                  </a:moveTo>
                  <a:lnTo>
                    <a:pt x="7144" y="7144"/>
                  </a:lnTo>
                  <a:lnTo>
                    <a:pt x="236792" y="399955"/>
                  </a:lnTo>
                  <a:lnTo>
                    <a:pt x="849154" y="399955"/>
                  </a:lnTo>
                  <a:close/>
                </a:path>
              </a:pathLst>
            </a:custGeom>
            <a:solidFill>
              <a:srgbClr val="C9C9C9"/>
            </a:solidFill>
            <a:ln w="9525" cap="flat">
              <a:noFill/>
              <a:prstDash val="solid"/>
              <a:miter/>
            </a:ln>
          </p:spPr>
          <p:txBody>
            <a:bodyPr rtlCol="0" anchor="ctr"/>
            <a:lstStyle/>
            <a:p>
              <a:endParaRPr lang="en-ID"/>
            </a:p>
          </p:txBody>
        </p:sp>
        <p:sp>
          <p:nvSpPr>
            <p:cNvPr id="84" name="Rectangle: Rounded Corners 83">
              <a:extLst>
                <a:ext uri="{FF2B5EF4-FFF2-40B4-BE49-F238E27FC236}">
                  <a16:creationId xmlns:a16="http://schemas.microsoft.com/office/drawing/2014/main" id="{427C7432-CA7D-F3F1-136D-6E1F70DF471C}"/>
                </a:ext>
              </a:extLst>
            </p:cNvPr>
            <p:cNvSpPr/>
            <p:nvPr/>
          </p:nvSpPr>
          <p:spPr>
            <a:xfrm>
              <a:off x="7241651" y="5454905"/>
              <a:ext cx="4320457" cy="731520"/>
            </a:xfrm>
            <a:prstGeom prst="roundRect">
              <a:avLst/>
            </a:prstGeom>
            <a:solidFill>
              <a:schemeClr val="accent6"/>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85" name="Freeform: Shape 84">
              <a:extLst>
                <a:ext uri="{FF2B5EF4-FFF2-40B4-BE49-F238E27FC236}">
                  <a16:creationId xmlns:a16="http://schemas.microsoft.com/office/drawing/2014/main" id="{31C67377-39C4-AF02-B497-315D18F00C7A}"/>
                </a:ext>
              </a:extLst>
            </p:cNvPr>
            <p:cNvSpPr/>
            <p:nvPr/>
          </p:nvSpPr>
          <p:spPr>
            <a:xfrm>
              <a:off x="7372073" y="5332122"/>
              <a:ext cx="1356423" cy="728449"/>
            </a:xfrm>
            <a:custGeom>
              <a:avLst/>
              <a:gdLst>
                <a:gd name="connsiteX0" fmla="*/ 511397 w 514350"/>
                <a:gd name="connsiteY0" fmla="*/ 7144 h 276225"/>
                <a:gd name="connsiteX1" fmla="*/ 7144 w 514350"/>
                <a:gd name="connsiteY1" fmla="*/ 7144 h 276225"/>
                <a:gd name="connsiteX2" fmla="*/ 7144 w 514350"/>
                <a:gd name="connsiteY2" fmla="*/ 200787 h 276225"/>
                <a:gd name="connsiteX3" fmla="*/ 83630 w 514350"/>
                <a:gd name="connsiteY3" fmla="*/ 277273 h 276225"/>
                <a:gd name="connsiteX4" fmla="*/ 434912 w 514350"/>
                <a:gd name="connsiteY4" fmla="*/ 277273 h 276225"/>
                <a:gd name="connsiteX5" fmla="*/ 511397 w 514350"/>
                <a:gd name="connsiteY5" fmla="*/ 200787 h 276225"/>
                <a:gd name="connsiteX6" fmla="*/ 511397 w 514350"/>
                <a:gd name="connsiteY6" fmla="*/ 7144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276225">
                  <a:moveTo>
                    <a:pt x="511397" y="7144"/>
                  </a:moveTo>
                  <a:lnTo>
                    <a:pt x="7144" y="7144"/>
                  </a:lnTo>
                  <a:lnTo>
                    <a:pt x="7144" y="200787"/>
                  </a:lnTo>
                  <a:cubicBezTo>
                    <a:pt x="7144" y="242792"/>
                    <a:pt x="41529" y="277273"/>
                    <a:pt x="83630" y="277273"/>
                  </a:cubicBezTo>
                  <a:lnTo>
                    <a:pt x="434912" y="277273"/>
                  </a:lnTo>
                  <a:cubicBezTo>
                    <a:pt x="476917" y="277273"/>
                    <a:pt x="511397" y="242888"/>
                    <a:pt x="511397" y="200787"/>
                  </a:cubicBezTo>
                  <a:lnTo>
                    <a:pt x="511397" y="7144"/>
                  </a:lnTo>
                  <a:close/>
                </a:path>
              </a:pathLst>
            </a:custGeom>
            <a:solidFill>
              <a:srgbClr val="EFEFEF"/>
            </a:solidFill>
            <a:ln w="9525" cap="flat">
              <a:noFill/>
              <a:prstDash val="solid"/>
              <a:miter/>
            </a:ln>
            <a:effectLst>
              <a:outerShdw blurRad="508000" dist="50800" dir="5400000" algn="ctr" rotWithShape="0">
                <a:srgbClr val="000000">
                  <a:alpha val="12000"/>
                </a:srgbClr>
              </a:outerShdw>
            </a:effectLst>
          </p:spPr>
          <p:txBody>
            <a:bodyPr rtlCol="0" anchor="ctr"/>
            <a:lstStyle/>
            <a:p>
              <a:endParaRPr lang="en-ID"/>
            </a:p>
          </p:txBody>
        </p:sp>
        <p:sp>
          <p:nvSpPr>
            <p:cNvPr id="86" name="TextBox 85">
              <a:extLst>
                <a:ext uri="{FF2B5EF4-FFF2-40B4-BE49-F238E27FC236}">
                  <a16:creationId xmlns:a16="http://schemas.microsoft.com/office/drawing/2014/main" id="{6379C33A-B641-E1CB-4BBC-0610F01CC3B5}"/>
                </a:ext>
              </a:extLst>
            </p:cNvPr>
            <p:cNvSpPr txBox="1"/>
            <p:nvPr/>
          </p:nvSpPr>
          <p:spPr>
            <a:xfrm>
              <a:off x="7440640" y="5420607"/>
              <a:ext cx="1164709" cy="523220"/>
            </a:xfrm>
            <a:prstGeom prst="rect">
              <a:avLst/>
            </a:prstGeom>
            <a:noFill/>
          </p:spPr>
          <p:txBody>
            <a:bodyPr wrap="square" rtlCol="0">
              <a:spAutoFit/>
            </a:bodyPr>
            <a:lstStyle/>
            <a:p>
              <a:pPr algn="ctr"/>
              <a:r>
                <a:rPr lang="en-US" sz="1400" b="1" dirty="0">
                  <a:cs typeface="Sora ExtraBold" pitchFamily="2" charset="0"/>
                </a:rPr>
                <a:t>Run 4</a:t>
              </a:r>
            </a:p>
            <a:p>
              <a:pPr algn="ctr"/>
              <a:r>
                <a:rPr lang="en-US" sz="1400" b="1" dirty="0">
                  <a:cs typeface="Sora ExtraBold" pitchFamily="2" charset="0"/>
                </a:rPr>
                <a:t>MPP Rev 4</a:t>
              </a:r>
            </a:p>
          </p:txBody>
        </p:sp>
        <p:sp>
          <p:nvSpPr>
            <p:cNvPr id="87" name="TextBox 86">
              <a:extLst>
                <a:ext uri="{FF2B5EF4-FFF2-40B4-BE49-F238E27FC236}">
                  <a16:creationId xmlns:a16="http://schemas.microsoft.com/office/drawing/2014/main" id="{CED6BB74-D3BE-7C10-E197-D909FE33319B}"/>
                </a:ext>
              </a:extLst>
            </p:cNvPr>
            <p:cNvSpPr txBox="1"/>
            <p:nvPr/>
          </p:nvSpPr>
          <p:spPr>
            <a:xfrm>
              <a:off x="9135781" y="5525975"/>
              <a:ext cx="2293050" cy="577081"/>
            </a:xfrm>
            <a:prstGeom prst="rect">
              <a:avLst/>
            </a:prstGeom>
            <a:noFill/>
          </p:spPr>
          <p:txBody>
            <a:bodyPr wrap="square">
              <a:spAutoFit/>
            </a:bodyPr>
            <a:lstStyle/>
            <a:p>
              <a:r>
                <a:rPr lang="en-US" sz="1050" dirty="0">
                  <a:solidFill>
                    <a:schemeClr val="bg1"/>
                  </a:solidFill>
                </a:rPr>
                <a:t>Used Rev 4 file</a:t>
              </a:r>
            </a:p>
            <a:p>
              <a:r>
                <a:rPr lang="en-US" sz="1050" dirty="0">
                  <a:solidFill>
                    <a:schemeClr val="bg1"/>
                  </a:solidFill>
                </a:rPr>
                <a:t>Ran 5,000 iterations</a:t>
              </a:r>
            </a:p>
            <a:p>
              <a:r>
                <a:rPr lang="en-US" sz="1050" dirty="0">
                  <a:solidFill>
                    <a:schemeClr val="bg1"/>
                  </a:solidFill>
                </a:rPr>
                <a:t>Reduced I&amp;T duration uncertainties</a:t>
              </a:r>
            </a:p>
          </p:txBody>
        </p:sp>
      </p:grpSp>
    </p:spTree>
    <p:extLst>
      <p:ext uri="{BB962C8B-B14F-4D97-AF65-F5344CB8AC3E}">
        <p14:creationId xmlns:p14="http://schemas.microsoft.com/office/powerpoint/2010/main" val="3489122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8C773-68F9-23B0-1888-7BAA0A5EC692}"/>
              </a:ext>
            </a:extLst>
          </p:cNvPr>
          <p:cNvSpPr>
            <a:spLocks noGrp="1"/>
          </p:cNvSpPr>
          <p:nvPr>
            <p:ph type="title"/>
          </p:nvPr>
        </p:nvSpPr>
        <p:spPr/>
        <p:txBody>
          <a:bodyPr/>
          <a:lstStyle/>
          <a:p>
            <a:r>
              <a:rPr lang="en-US" dirty="0"/>
              <a:t>Sensitivity Analysis in Action</a:t>
            </a:r>
          </a:p>
        </p:txBody>
      </p:sp>
      <p:sp>
        <p:nvSpPr>
          <p:cNvPr id="3" name="Content Placeholder 2">
            <a:extLst>
              <a:ext uri="{FF2B5EF4-FFF2-40B4-BE49-F238E27FC236}">
                <a16:creationId xmlns:a16="http://schemas.microsoft.com/office/drawing/2014/main" id="{6098E351-D1F5-18FB-0FE0-AAE3F8EAEE3E}"/>
              </a:ext>
            </a:extLst>
          </p:cNvPr>
          <p:cNvSpPr>
            <a:spLocks noGrp="1"/>
          </p:cNvSpPr>
          <p:nvPr>
            <p:ph idx="1"/>
          </p:nvPr>
        </p:nvSpPr>
        <p:spPr>
          <a:xfrm>
            <a:off x="838200" y="1825625"/>
            <a:ext cx="5257800" cy="4351338"/>
          </a:xfrm>
        </p:spPr>
        <p:txBody>
          <a:bodyPr anchor="ctr">
            <a:normAutofit/>
          </a:bodyPr>
          <a:lstStyle/>
          <a:p>
            <a:r>
              <a:rPr lang="en-US" sz="1400" dirty="0"/>
              <a:t>The ensemble of runs answers questions that a single run cannot:</a:t>
            </a:r>
          </a:p>
          <a:p>
            <a:r>
              <a:rPr lang="en-US" sz="1400" dirty="0"/>
              <a:t>How sensitive is the P70 date to the highest-impact risks?</a:t>
            </a:r>
          </a:p>
          <a:p>
            <a:pPr lvl="1"/>
            <a:r>
              <a:rPr lang="en-US" sz="1400" dirty="0"/>
              <a:t>Model each high-impact risk independently - retire it in one run, keep it in another</a:t>
            </a:r>
          </a:p>
          <a:p>
            <a:r>
              <a:rPr lang="en-US" sz="1400" dirty="0"/>
              <a:t>What does the schedule look like under current posture vs. fully mitigated?</a:t>
            </a:r>
          </a:p>
          <a:p>
            <a:pPr lvl="1"/>
            <a:r>
              <a:rPr lang="en-US" sz="1400" dirty="0"/>
              <a:t>Compare the baseline run to the fully-mitigated reference run</a:t>
            </a:r>
          </a:p>
          <a:p>
            <a:r>
              <a:rPr lang="en-US" sz="1400" dirty="0"/>
              <a:t>How much does the result shift as uncertainty ranges are refined?</a:t>
            </a:r>
          </a:p>
          <a:p>
            <a:pPr lvl="1"/>
            <a:r>
              <a:rPr lang="en-US" sz="1400" dirty="0"/>
              <a:t>Tighten duration bounds in successive runs as engineering data matures</a:t>
            </a:r>
          </a:p>
          <a:p>
            <a:r>
              <a:rPr lang="en-US" sz="1400" dirty="0"/>
              <a:t>Which programmatic decisions move the outcome most?</a:t>
            </a:r>
          </a:p>
          <a:p>
            <a:pPr lvl="1"/>
            <a:r>
              <a:rPr lang="en-US" sz="1400" dirty="0"/>
              <a:t>Model scope changes, resource additions, or schedule recovery separately</a:t>
            </a:r>
          </a:p>
        </p:txBody>
      </p:sp>
      <p:sp>
        <p:nvSpPr>
          <p:cNvPr id="11" name="Text Placeholder 10">
            <a:extLst>
              <a:ext uri="{FF2B5EF4-FFF2-40B4-BE49-F238E27FC236}">
                <a16:creationId xmlns:a16="http://schemas.microsoft.com/office/drawing/2014/main" id="{E5322749-89BB-3F61-415C-3C7AF0FE2A4A}"/>
              </a:ext>
            </a:extLst>
          </p:cNvPr>
          <p:cNvSpPr>
            <a:spLocks noGrp="1"/>
          </p:cNvSpPr>
          <p:nvPr>
            <p:ph type="body" sz="quarter" idx="13"/>
          </p:nvPr>
        </p:nvSpPr>
        <p:spPr/>
        <p:txBody>
          <a:bodyPr/>
          <a:lstStyle/>
          <a:p>
            <a:r>
              <a:rPr lang="en-US" dirty="0"/>
              <a:t>Not just reporting a problem - providing a quantitative basis for the solution.</a:t>
            </a:r>
          </a:p>
        </p:txBody>
      </p:sp>
      <p:grpSp>
        <p:nvGrpSpPr>
          <p:cNvPr id="57" name="Group 56">
            <a:extLst>
              <a:ext uri="{FF2B5EF4-FFF2-40B4-BE49-F238E27FC236}">
                <a16:creationId xmlns:a16="http://schemas.microsoft.com/office/drawing/2014/main" id="{6EFA553E-B67A-B48F-91E4-1F3F10C4CA60}"/>
              </a:ext>
            </a:extLst>
          </p:cNvPr>
          <p:cNvGrpSpPr/>
          <p:nvPr/>
        </p:nvGrpSpPr>
        <p:grpSpPr>
          <a:xfrm>
            <a:off x="6455311" y="2237967"/>
            <a:ext cx="5015300" cy="3526654"/>
            <a:chOff x="6689228" y="1899927"/>
            <a:chExt cx="5015300" cy="3526654"/>
          </a:xfrm>
        </p:grpSpPr>
        <p:grpSp>
          <p:nvGrpSpPr>
            <p:cNvPr id="28" name="Group 27">
              <a:extLst>
                <a:ext uri="{FF2B5EF4-FFF2-40B4-BE49-F238E27FC236}">
                  <a16:creationId xmlns:a16="http://schemas.microsoft.com/office/drawing/2014/main" id="{DB20C967-9459-AA63-B5B3-2614BECE6FDA}"/>
                </a:ext>
              </a:extLst>
            </p:cNvPr>
            <p:cNvGrpSpPr/>
            <p:nvPr/>
          </p:nvGrpSpPr>
          <p:grpSpPr>
            <a:xfrm>
              <a:off x="6689228" y="2576007"/>
              <a:ext cx="5015300" cy="2850574"/>
              <a:chOff x="6689228" y="2348179"/>
              <a:chExt cx="5015300" cy="2850574"/>
            </a:xfrm>
          </p:grpSpPr>
          <p:cxnSp>
            <p:nvCxnSpPr>
              <p:cNvPr id="13" name="Straight Connector 12">
                <a:extLst>
                  <a:ext uri="{FF2B5EF4-FFF2-40B4-BE49-F238E27FC236}">
                    <a16:creationId xmlns:a16="http://schemas.microsoft.com/office/drawing/2014/main" id="{F384D25C-7E32-8BA1-27FB-2E7D6DD65B6C}"/>
                  </a:ext>
                </a:extLst>
              </p:cNvPr>
              <p:cNvCxnSpPr>
                <a:cxnSpLocks/>
              </p:cNvCxnSpPr>
              <p:nvPr/>
            </p:nvCxnSpPr>
            <p:spPr>
              <a:xfrm>
                <a:off x="7431777" y="3153340"/>
                <a:ext cx="4188723" cy="0"/>
              </a:xfrm>
              <a:prstGeom prst="line">
                <a:avLst/>
              </a:prstGeom>
              <a:ln w="12700">
                <a:solidFill>
                  <a:schemeClr val="bg1">
                    <a:lumMod val="75000"/>
                  </a:schemeClr>
                </a:solidFill>
                <a:prstDash val="dash"/>
              </a:ln>
            </p:spPr>
            <p:style>
              <a:lnRef idx="1">
                <a:schemeClr val="dk1"/>
              </a:lnRef>
              <a:fillRef idx="0">
                <a:schemeClr val="dk1"/>
              </a:fillRef>
              <a:effectRef idx="0">
                <a:schemeClr val="dk1"/>
              </a:effectRef>
              <a:fontRef idx="minor">
                <a:schemeClr val="tx1"/>
              </a:fontRef>
            </p:style>
          </p:cxnSp>
          <p:cxnSp>
            <p:nvCxnSpPr>
              <p:cNvPr id="9" name="Straight Arrow Connector 8">
                <a:extLst>
                  <a:ext uri="{FF2B5EF4-FFF2-40B4-BE49-F238E27FC236}">
                    <a16:creationId xmlns:a16="http://schemas.microsoft.com/office/drawing/2014/main" id="{07D9336D-1A77-488C-FA3C-C87E10BA56EB}"/>
                  </a:ext>
                </a:extLst>
              </p:cNvPr>
              <p:cNvCxnSpPr>
                <a:cxnSpLocks/>
              </p:cNvCxnSpPr>
              <p:nvPr/>
            </p:nvCxnSpPr>
            <p:spPr>
              <a:xfrm flipV="1">
                <a:off x="6992826" y="2348179"/>
                <a:ext cx="0" cy="2549830"/>
              </a:xfrm>
              <a:prstGeom prst="straightConnector1">
                <a:avLst/>
              </a:prstGeom>
              <a:ln w="19050">
                <a:solidFill>
                  <a:schemeClr val="bg1">
                    <a:lumMod val="75000"/>
                  </a:schemeClr>
                </a:solidFill>
                <a:headEnd type="oval"/>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8BD84F37-EAE4-1741-042D-A6873BC0156C}"/>
                  </a:ext>
                </a:extLst>
              </p:cNvPr>
              <p:cNvSpPr txBox="1"/>
              <p:nvPr/>
            </p:nvSpPr>
            <p:spPr>
              <a:xfrm rot="16200000">
                <a:off x="6301975" y="3290500"/>
                <a:ext cx="1051506" cy="276999"/>
              </a:xfrm>
              <a:prstGeom prst="rect">
                <a:avLst/>
              </a:prstGeom>
              <a:noFill/>
            </p:spPr>
            <p:txBody>
              <a:bodyPr wrap="none" rtlCol="0" anchor="ctr">
                <a:spAutoFit/>
              </a:bodyPr>
              <a:lstStyle/>
              <a:p>
                <a:pPr algn="ctr"/>
                <a:r>
                  <a:rPr lang="en-US" sz="1200" dirty="0">
                    <a:solidFill>
                      <a:schemeClr val="bg1">
                        <a:lumMod val="75000"/>
                      </a:schemeClr>
                    </a:solidFill>
                  </a:rPr>
                  <a:t>Probability %</a:t>
                </a:r>
              </a:p>
            </p:txBody>
          </p:sp>
          <p:cxnSp>
            <p:nvCxnSpPr>
              <p:cNvPr id="18" name="Straight Arrow Connector 17">
                <a:extLst>
                  <a:ext uri="{FF2B5EF4-FFF2-40B4-BE49-F238E27FC236}">
                    <a16:creationId xmlns:a16="http://schemas.microsoft.com/office/drawing/2014/main" id="{61B0E6C6-28FC-C4E0-FD0E-50020EC1627D}"/>
                  </a:ext>
                </a:extLst>
              </p:cNvPr>
              <p:cNvCxnSpPr>
                <a:cxnSpLocks/>
              </p:cNvCxnSpPr>
              <p:nvPr/>
            </p:nvCxnSpPr>
            <p:spPr>
              <a:xfrm>
                <a:off x="6992826" y="4898009"/>
                <a:ext cx="4627674" cy="0"/>
              </a:xfrm>
              <a:prstGeom prst="straightConnector1">
                <a:avLst/>
              </a:prstGeom>
              <a:ln w="19050">
                <a:solidFill>
                  <a:schemeClr val="bg1">
                    <a:lumMod val="75000"/>
                  </a:schemeClr>
                </a:solidFill>
                <a:headEnd type="ova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D99E91D4-D516-1072-09BD-5BC678D81A8A}"/>
                  </a:ext>
                </a:extLst>
              </p:cNvPr>
              <p:cNvSpPr txBox="1"/>
              <p:nvPr/>
            </p:nvSpPr>
            <p:spPr>
              <a:xfrm>
                <a:off x="9054984" y="4921754"/>
                <a:ext cx="930319" cy="276999"/>
              </a:xfrm>
              <a:prstGeom prst="rect">
                <a:avLst/>
              </a:prstGeom>
              <a:noFill/>
            </p:spPr>
            <p:txBody>
              <a:bodyPr wrap="none" rtlCol="0" anchor="ctr">
                <a:spAutoFit/>
              </a:bodyPr>
              <a:lstStyle/>
              <a:p>
                <a:pPr algn="ctr"/>
                <a:r>
                  <a:rPr lang="en-US" sz="1200" dirty="0">
                    <a:solidFill>
                      <a:schemeClr val="bg1">
                        <a:lumMod val="75000"/>
                      </a:schemeClr>
                    </a:solidFill>
                  </a:rPr>
                  <a:t>Finish Date</a:t>
                </a:r>
              </a:p>
            </p:txBody>
          </p:sp>
          <p:sp>
            <p:nvSpPr>
              <p:cNvPr id="23" name="TextBox 22">
                <a:extLst>
                  <a:ext uri="{FF2B5EF4-FFF2-40B4-BE49-F238E27FC236}">
                    <a16:creationId xmlns:a16="http://schemas.microsoft.com/office/drawing/2014/main" id="{6AD57D94-7FD8-FE42-C1BB-8BFA177C029B}"/>
                  </a:ext>
                </a:extLst>
              </p:cNvPr>
              <p:cNvSpPr txBox="1"/>
              <p:nvPr/>
            </p:nvSpPr>
            <p:spPr>
              <a:xfrm>
                <a:off x="6995439" y="3014841"/>
                <a:ext cx="436338" cy="276999"/>
              </a:xfrm>
              <a:prstGeom prst="rect">
                <a:avLst/>
              </a:prstGeom>
              <a:noFill/>
            </p:spPr>
            <p:txBody>
              <a:bodyPr wrap="none" rtlCol="0" anchor="ctr">
                <a:spAutoFit/>
              </a:bodyPr>
              <a:lstStyle/>
              <a:p>
                <a:pPr algn="ctr"/>
                <a:r>
                  <a:rPr lang="en-US" sz="1200" dirty="0">
                    <a:solidFill>
                      <a:schemeClr val="bg1">
                        <a:lumMod val="75000"/>
                      </a:schemeClr>
                    </a:solidFill>
                  </a:rPr>
                  <a:t>P70</a:t>
                </a:r>
              </a:p>
            </p:txBody>
          </p:sp>
          <p:pic>
            <p:nvPicPr>
              <p:cNvPr id="7" name="Picture 6">
                <a:extLst>
                  <a:ext uri="{FF2B5EF4-FFF2-40B4-BE49-F238E27FC236}">
                    <a16:creationId xmlns:a16="http://schemas.microsoft.com/office/drawing/2014/main" id="{A81EA30D-6BA0-90E1-8090-3C2FE0D7F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728" y="2364847"/>
                <a:ext cx="4876800" cy="2626157"/>
              </a:xfrm>
              <a:prstGeom prst="rect">
                <a:avLst/>
              </a:prstGeom>
            </p:spPr>
          </p:pic>
        </p:grpSp>
        <p:cxnSp>
          <p:nvCxnSpPr>
            <p:cNvPr id="30" name="Straight Connector 29">
              <a:extLst>
                <a:ext uri="{FF2B5EF4-FFF2-40B4-BE49-F238E27FC236}">
                  <a16:creationId xmlns:a16="http://schemas.microsoft.com/office/drawing/2014/main" id="{A8E7FACA-2E31-3FD7-1E5D-77BE686AC474}"/>
                </a:ext>
              </a:extLst>
            </p:cNvPr>
            <p:cNvCxnSpPr>
              <a:cxnSpLocks/>
              <a:endCxn id="32" idx="2"/>
            </p:cNvCxnSpPr>
            <p:nvPr/>
          </p:nvCxnSpPr>
          <p:spPr>
            <a:xfrm flipH="1" flipV="1">
              <a:off x="7528021" y="2206394"/>
              <a:ext cx="1440015" cy="1174774"/>
            </a:xfrm>
            <a:prstGeom prst="line">
              <a:avLst/>
            </a:prstGeom>
            <a:ln>
              <a:headEnd type="oval"/>
            </a:ln>
          </p:spPr>
          <p:style>
            <a:lnRef idx="1">
              <a:schemeClr val="accent4"/>
            </a:lnRef>
            <a:fillRef idx="0">
              <a:schemeClr val="accent4"/>
            </a:fillRef>
            <a:effectRef idx="0">
              <a:schemeClr val="accent4"/>
            </a:effectRef>
            <a:fontRef idx="minor">
              <a:schemeClr val="tx1"/>
            </a:fontRef>
          </p:style>
        </p:cxnSp>
        <p:sp>
          <p:nvSpPr>
            <p:cNvPr id="32" name="TextBox 31">
              <a:extLst>
                <a:ext uri="{FF2B5EF4-FFF2-40B4-BE49-F238E27FC236}">
                  <a16:creationId xmlns:a16="http://schemas.microsoft.com/office/drawing/2014/main" id="{D13BF5EE-D0C6-8F7F-2639-B11E059C116B}"/>
                </a:ext>
              </a:extLst>
            </p:cNvPr>
            <p:cNvSpPr txBox="1"/>
            <p:nvPr/>
          </p:nvSpPr>
          <p:spPr>
            <a:xfrm>
              <a:off x="7089217" y="1899927"/>
              <a:ext cx="877607" cy="306467"/>
            </a:xfrm>
            <a:prstGeom prst="roundRect">
              <a:avLst/>
            </a:prstGeom>
          </p:spPr>
          <p:style>
            <a:lnRef idx="2">
              <a:schemeClr val="accent4"/>
            </a:lnRef>
            <a:fillRef idx="1">
              <a:schemeClr val="lt1"/>
            </a:fillRef>
            <a:effectRef idx="0">
              <a:schemeClr val="accent4"/>
            </a:effectRef>
            <a:fontRef idx="minor">
              <a:schemeClr val="dk1"/>
            </a:fontRef>
          </p:style>
          <p:txBody>
            <a:bodyPr wrap="none" rtlCol="0" anchor="ctr">
              <a:spAutoFit/>
            </a:bodyPr>
            <a:lstStyle/>
            <a:p>
              <a:pPr algn="ctr"/>
              <a:r>
                <a:rPr lang="en-US" sz="1200" dirty="0">
                  <a:solidFill>
                    <a:schemeClr val="tx1"/>
                  </a:solidFill>
                </a:rPr>
                <a:t>NOV 2028</a:t>
              </a:r>
            </a:p>
          </p:txBody>
        </p:sp>
        <p:cxnSp>
          <p:nvCxnSpPr>
            <p:cNvPr id="34" name="Straight Connector 33">
              <a:extLst>
                <a:ext uri="{FF2B5EF4-FFF2-40B4-BE49-F238E27FC236}">
                  <a16:creationId xmlns:a16="http://schemas.microsoft.com/office/drawing/2014/main" id="{3856BE03-03F0-92F6-4567-CA603A4CF385}"/>
                </a:ext>
              </a:extLst>
            </p:cNvPr>
            <p:cNvCxnSpPr>
              <a:cxnSpLocks/>
              <a:endCxn id="44" idx="2"/>
            </p:cNvCxnSpPr>
            <p:nvPr/>
          </p:nvCxnSpPr>
          <p:spPr>
            <a:xfrm flipH="1" flipV="1">
              <a:off x="8809584" y="2206394"/>
              <a:ext cx="929744" cy="1174774"/>
            </a:xfrm>
            <a:prstGeom prst="line">
              <a:avLst/>
            </a:prstGeom>
            <a:ln>
              <a:solidFill>
                <a:schemeClr val="accent1"/>
              </a:solidFill>
              <a:headEnd type="oval"/>
            </a:ln>
          </p:spPr>
          <p:style>
            <a:lnRef idx="1">
              <a:schemeClr val="accent4"/>
            </a:lnRef>
            <a:fillRef idx="0">
              <a:schemeClr val="accent4"/>
            </a:fillRef>
            <a:effectRef idx="0">
              <a:schemeClr val="accent4"/>
            </a:effectRef>
            <a:fontRef idx="minor">
              <a:schemeClr val="tx1"/>
            </a:fontRef>
          </p:style>
        </p:cxnSp>
        <p:cxnSp>
          <p:nvCxnSpPr>
            <p:cNvPr id="35" name="Straight Connector 34">
              <a:extLst>
                <a:ext uri="{FF2B5EF4-FFF2-40B4-BE49-F238E27FC236}">
                  <a16:creationId xmlns:a16="http://schemas.microsoft.com/office/drawing/2014/main" id="{2BFCA21C-65DA-6518-089E-E51E52690A67}"/>
                </a:ext>
              </a:extLst>
            </p:cNvPr>
            <p:cNvCxnSpPr>
              <a:cxnSpLocks/>
              <a:endCxn id="46" idx="2"/>
            </p:cNvCxnSpPr>
            <p:nvPr/>
          </p:nvCxnSpPr>
          <p:spPr>
            <a:xfrm flipH="1" flipV="1">
              <a:off x="10060302" y="2206394"/>
              <a:ext cx="204739" cy="1174774"/>
            </a:xfrm>
            <a:prstGeom prst="line">
              <a:avLst/>
            </a:prstGeom>
            <a:ln>
              <a:solidFill>
                <a:schemeClr val="accent5"/>
              </a:solidFill>
              <a:headEnd type="oval"/>
            </a:ln>
          </p:spPr>
          <p:style>
            <a:lnRef idx="1">
              <a:schemeClr val="accent4"/>
            </a:lnRef>
            <a:fillRef idx="0">
              <a:schemeClr val="accent4"/>
            </a:fillRef>
            <a:effectRef idx="0">
              <a:schemeClr val="accent4"/>
            </a:effectRef>
            <a:fontRef idx="minor">
              <a:schemeClr val="tx1"/>
            </a:fontRef>
          </p:style>
        </p:cxnSp>
        <p:cxnSp>
          <p:nvCxnSpPr>
            <p:cNvPr id="36" name="Straight Connector 35">
              <a:extLst>
                <a:ext uri="{FF2B5EF4-FFF2-40B4-BE49-F238E27FC236}">
                  <a16:creationId xmlns:a16="http://schemas.microsoft.com/office/drawing/2014/main" id="{0E6B9492-D038-9670-97CA-2709BCCD70C5}"/>
                </a:ext>
              </a:extLst>
            </p:cNvPr>
            <p:cNvCxnSpPr>
              <a:cxnSpLocks/>
              <a:endCxn id="48" idx="2"/>
            </p:cNvCxnSpPr>
            <p:nvPr/>
          </p:nvCxnSpPr>
          <p:spPr>
            <a:xfrm flipV="1">
              <a:off x="10668000" y="2206394"/>
              <a:ext cx="623985" cy="1174774"/>
            </a:xfrm>
            <a:prstGeom prst="line">
              <a:avLst/>
            </a:prstGeom>
            <a:ln>
              <a:solidFill>
                <a:schemeClr val="accent6"/>
              </a:solidFill>
              <a:headEnd type="oval"/>
            </a:ln>
          </p:spPr>
          <p:style>
            <a:lnRef idx="1">
              <a:schemeClr val="accent4"/>
            </a:lnRef>
            <a:fillRef idx="0">
              <a:schemeClr val="accent4"/>
            </a:fillRef>
            <a:effectRef idx="0">
              <a:schemeClr val="accent4"/>
            </a:effectRef>
            <a:fontRef idx="minor">
              <a:schemeClr val="tx1"/>
            </a:fontRef>
          </p:style>
        </p:cxnSp>
        <p:sp>
          <p:nvSpPr>
            <p:cNvPr id="44" name="TextBox 43">
              <a:extLst>
                <a:ext uri="{FF2B5EF4-FFF2-40B4-BE49-F238E27FC236}">
                  <a16:creationId xmlns:a16="http://schemas.microsoft.com/office/drawing/2014/main" id="{1BB518B5-3556-B0A5-C15A-E42F8E9BA11D}"/>
                </a:ext>
              </a:extLst>
            </p:cNvPr>
            <p:cNvSpPr txBox="1"/>
            <p:nvPr/>
          </p:nvSpPr>
          <p:spPr>
            <a:xfrm>
              <a:off x="8378006" y="1899927"/>
              <a:ext cx="863156" cy="306467"/>
            </a:xfrm>
            <a:prstGeom prst="roundRect">
              <a:avLst/>
            </a:prstGeom>
          </p:spPr>
          <p:style>
            <a:lnRef idx="2">
              <a:schemeClr val="accent1"/>
            </a:lnRef>
            <a:fillRef idx="1">
              <a:schemeClr val="lt1"/>
            </a:fillRef>
            <a:effectRef idx="0">
              <a:schemeClr val="accent1"/>
            </a:effectRef>
            <a:fontRef idx="minor">
              <a:schemeClr val="dk1"/>
            </a:fontRef>
          </p:style>
          <p:txBody>
            <a:bodyPr wrap="none" rtlCol="0" anchor="ctr">
              <a:spAutoFit/>
            </a:bodyPr>
            <a:lstStyle/>
            <a:p>
              <a:pPr algn="ctr"/>
              <a:r>
                <a:rPr lang="en-US" sz="1200" dirty="0">
                  <a:solidFill>
                    <a:schemeClr val="tx1"/>
                  </a:solidFill>
                </a:rPr>
                <a:t>DEC 2028</a:t>
              </a:r>
            </a:p>
          </p:txBody>
        </p:sp>
        <p:sp>
          <p:nvSpPr>
            <p:cNvPr id="46" name="TextBox 45">
              <a:extLst>
                <a:ext uri="{FF2B5EF4-FFF2-40B4-BE49-F238E27FC236}">
                  <a16:creationId xmlns:a16="http://schemas.microsoft.com/office/drawing/2014/main" id="{8A2B3FD5-ABD8-E84A-3DED-F205DEB40C8E}"/>
                </a:ext>
              </a:extLst>
            </p:cNvPr>
            <p:cNvSpPr txBox="1"/>
            <p:nvPr/>
          </p:nvSpPr>
          <p:spPr>
            <a:xfrm>
              <a:off x="9652344" y="1899927"/>
              <a:ext cx="815916" cy="306467"/>
            </a:xfrm>
            <a:prstGeom prst="roundRect">
              <a:avLst/>
            </a:prstGeom>
          </p:spPr>
          <p:style>
            <a:lnRef idx="2">
              <a:schemeClr val="accent5"/>
            </a:lnRef>
            <a:fillRef idx="1">
              <a:schemeClr val="lt1"/>
            </a:fillRef>
            <a:effectRef idx="0">
              <a:schemeClr val="accent5"/>
            </a:effectRef>
            <a:fontRef idx="minor">
              <a:schemeClr val="dk1"/>
            </a:fontRef>
          </p:style>
          <p:txBody>
            <a:bodyPr wrap="none" rtlCol="0" anchor="ctr">
              <a:spAutoFit/>
            </a:bodyPr>
            <a:lstStyle/>
            <a:p>
              <a:pPr algn="ctr"/>
              <a:r>
                <a:rPr lang="en-US" sz="1200" dirty="0">
                  <a:solidFill>
                    <a:schemeClr val="tx1"/>
                  </a:solidFill>
                </a:rPr>
                <a:t>JAN 2029</a:t>
              </a:r>
            </a:p>
          </p:txBody>
        </p:sp>
        <p:sp>
          <p:nvSpPr>
            <p:cNvPr id="48" name="TextBox 47">
              <a:extLst>
                <a:ext uri="{FF2B5EF4-FFF2-40B4-BE49-F238E27FC236}">
                  <a16:creationId xmlns:a16="http://schemas.microsoft.com/office/drawing/2014/main" id="{70646EA3-88D8-D0BB-AAA3-7B60DD2636B3}"/>
                </a:ext>
              </a:extLst>
            </p:cNvPr>
            <p:cNvSpPr txBox="1"/>
            <p:nvPr/>
          </p:nvSpPr>
          <p:spPr>
            <a:xfrm>
              <a:off x="10879442" y="1899927"/>
              <a:ext cx="825086" cy="306467"/>
            </a:xfrm>
            <a:prstGeom prst="roundRect">
              <a:avLst/>
            </a:prstGeom>
          </p:spPr>
          <p:style>
            <a:lnRef idx="2">
              <a:schemeClr val="accent6"/>
            </a:lnRef>
            <a:fillRef idx="1">
              <a:schemeClr val="lt1"/>
            </a:fillRef>
            <a:effectRef idx="0">
              <a:schemeClr val="accent6"/>
            </a:effectRef>
            <a:fontRef idx="minor">
              <a:schemeClr val="dk1"/>
            </a:fontRef>
          </p:style>
          <p:txBody>
            <a:bodyPr wrap="none" rtlCol="0" anchor="ctr">
              <a:spAutoFit/>
            </a:bodyPr>
            <a:lstStyle/>
            <a:p>
              <a:pPr algn="ctr"/>
              <a:r>
                <a:rPr lang="en-US" sz="1200" dirty="0">
                  <a:solidFill>
                    <a:schemeClr val="tx1"/>
                  </a:solidFill>
                </a:rPr>
                <a:t>FEB 2029</a:t>
              </a:r>
            </a:p>
          </p:txBody>
        </p:sp>
        <p:sp>
          <p:nvSpPr>
            <p:cNvPr id="53" name="TextBox 52">
              <a:extLst>
                <a:ext uri="{FF2B5EF4-FFF2-40B4-BE49-F238E27FC236}">
                  <a16:creationId xmlns:a16="http://schemas.microsoft.com/office/drawing/2014/main" id="{00F4AC2D-65FC-A394-E125-8A138959BE87}"/>
                </a:ext>
              </a:extLst>
            </p:cNvPr>
            <p:cNvSpPr txBox="1"/>
            <p:nvPr/>
          </p:nvSpPr>
          <p:spPr>
            <a:xfrm>
              <a:off x="8429624" y="3958235"/>
              <a:ext cx="182880" cy="182880"/>
            </a:xfrm>
            <a:prstGeom prst="roundRect">
              <a:avLst/>
            </a:prstGeom>
          </p:spPr>
          <p:style>
            <a:lnRef idx="1">
              <a:schemeClr val="accent4"/>
            </a:lnRef>
            <a:fillRef idx="2">
              <a:schemeClr val="accent4"/>
            </a:fillRef>
            <a:effectRef idx="1">
              <a:schemeClr val="accent4"/>
            </a:effectRef>
            <a:fontRef idx="minor">
              <a:schemeClr val="dk1"/>
            </a:fontRef>
          </p:style>
          <p:txBody>
            <a:bodyPr wrap="none" rtlCol="0" anchor="ctr">
              <a:spAutoFit/>
            </a:bodyPr>
            <a:lstStyle>
              <a:defPPr>
                <a:defRPr lang="en-US"/>
              </a:defPPr>
              <a:lvl1pPr algn="ctr">
                <a:defRPr sz="1200"/>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050" dirty="0"/>
                <a:t>4</a:t>
              </a:r>
            </a:p>
          </p:txBody>
        </p:sp>
        <p:sp>
          <p:nvSpPr>
            <p:cNvPr id="54" name="TextBox 53">
              <a:extLst>
                <a:ext uri="{FF2B5EF4-FFF2-40B4-BE49-F238E27FC236}">
                  <a16:creationId xmlns:a16="http://schemas.microsoft.com/office/drawing/2014/main" id="{17A1EE33-F980-5B29-66FF-D0080B873339}"/>
                </a:ext>
              </a:extLst>
            </p:cNvPr>
            <p:cNvSpPr txBox="1"/>
            <p:nvPr/>
          </p:nvSpPr>
          <p:spPr>
            <a:xfrm>
              <a:off x="9274456" y="3958235"/>
              <a:ext cx="182880" cy="182880"/>
            </a:xfrm>
            <a:prstGeom prst="roundRect">
              <a:avLst/>
            </a:prstGeom>
          </p:spPr>
          <p:style>
            <a:lnRef idx="1">
              <a:schemeClr val="accent1"/>
            </a:lnRef>
            <a:fillRef idx="2">
              <a:schemeClr val="accent1"/>
            </a:fillRef>
            <a:effectRef idx="1">
              <a:schemeClr val="accent1"/>
            </a:effectRef>
            <a:fontRef idx="minor">
              <a:schemeClr val="dk1"/>
            </a:fontRef>
          </p:style>
          <p:txBody>
            <a:bodyPr wrap="none" rtlCol="0" anchor="ctr">
              <a:spAutoFit/>
            </a:bodyPr>
            <a:lstStyle>
              <a:defPPr>
                <a:defRPr lang="en-US"/>
              </a:defPPr>
              <a:lvl1pPr algn="ctr">
                <a:defRPr sz="1200"/>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050" dirty="0"/>
                <a:t>3</a:t>
              </a:r>
            </a:p>
          </p:txBody>
        </p:sp>
        <p:sp>
          <p:nvSpPr>
            <p:cNvPr id="55" name="TextBox 54">
              <a:extLst>
                <a:ext uri="{FF2B5EF4-FFF2-40B4-BE49-F238E27FC236}">
                  <a16:creationId xmlns:a16="http://schemas.microsoft.com/office/drawing/2014/main" id="{6539D159-2CF4-0B54-4934-A1CF888C1FD7}"/>
                </a:ext>
              </a:extLst>
            </p:cNvPr>
            <p:cNvSpPr txBox="1"/>
            <p:nvPr/>
          </p:nvSpPr>
          <p:spPr>
            <a:xfrm>
              <a:off x="9848681" y="3958235"/>
              <a:ext cx="182880" cy="182880"/>
            </a:xfrm>
            <a:prstGeom prst="roundRect">
              <a:avLst/>
            </a:prstGeom>
          </p:spPr>
          <p:style>
            <a:lnRef idx="1">
              <a:schemeClr val="accent5"/>
            </a:lnRef>
            <a:fillRef idx="2">
              <a:schemeClr val="accent5"/>
            </a:fillRef>
            <a:effectRef idx="1">
              <a:schemeClr val="accent5"/>
            </a:effectRef>
            <a:fontRef idx="minor">
              <a:schemeClr val="dk1"/>
            </a:fontRef>
          </p:style>
          <p:txBody>
            <a:bodyPr wrap="none" rtlCol="0" anchor="ctr">
              <a:spAutoFit/>
            </a:bodyPr>
            <a:lstStyle>
              <a:defPPr>
                <a:defRPr lang="en-US"/>
              </a:defPPr>
              <a:lvl1pPr algn="ctr">
                <a:defRPr sz="1200"/>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050" dirty="0"/>
                <a:t>2</a:t>
              </a:r>
            </a:p>
          </p:txBody>
        </p:sp>
        <p:sp>
          <p:nvSpPr>
            <p:cNvPr id="56" name="TextBox 55">
              <a:extLst>
                <a:ext uri="{FF2B5EF4-FFF2-40B4-BE49-F238E27FC236}">
                  <a16:creationId xmlns:a16="http://schemas.microsoft.com/office/drawing/2014/main" id="{71BE5E0C-0AAF-CC88-F8D1-ED880D39AF96}"/>
                </a:ext>
              </a:extLst>
            </p:cNvPr>
            <p:cNvSpPr txBox="1"/>
            <p:nvPr/>
          </p:nvSpPr>
          <p:spPr>
            <a:xfrm>
              <a:off x="10278126" y="3958235"/>
              <a:ext cx="182880" cy="182880"/>
            </a:xfrm>
            <a:prstGeom prst="roundRect">
              <a:avLst/>
            </a:prstGeom>
          </p:spPr>
          <p:style>
            <a:lnRef idx="1">
              <a:schemeClr val="accent6"/>
            </a:lnRef>
            <a:fillRef idx="2">
              <a:schemeClr val="accent6"/>
            </a:fillRef>
            <a:effectRef idx="1">
              <a:schemeClr val="accent6"/>
            </a:effectRef>
            <a:fontRef idx="minor">
              <a:schemeClr val="dk1"/>
            </a:fontRef>
          </p:style>
          <p:txBody>
            <a:bodyPr wrap="none" rtlCol="0" anchor="ctr">
              <a:spAutoFit/>
            </a:bodyPr>
            <a:lstStyle>
              <a:defPPr>
                <a:defRPr lang="en-US"/>
              </a:defPPr>
              <a:lvl1pPr algn="ctr">
                <a:defRPr sz="1200"/>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050" dirty="0"/>
                <a:t>1</a:t>
              </a:r>
            </a:p>
          </p:txBody>
        </p:sp>
      </p:grpSp>
    </p:spTree>
    <p:extLst>
      <p:ext uri="{BB962C8B-B14F-4D97-AF65-F5344CB8AC3E}">
        <p14:creationId xmlns:p14="http://schemas.microsoft.com/office/powerpoint/2010/main" val="882801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0750-8648-EC4B-6D6E-B98DD564FEDA}"/>
              </a:ext>
            </a:extLst>
          </p:cNvPr>
          <p:cNvSpPr>
            <a:spLocks noGrp="1"/>
          </p:cNvSpPr>
          <p:nvPr>
            <p:ph type="title"/>
          </p:nvPr>
        </p:nvSpPr>
        <p:spPr>
          <a:xfrm>
            <a:off x="838200" y="365126"/>
            <a:ext cx="10515600" cy="731520"/>
          </a:xfrm>
        </p:spPr>
        <p:txBody>
          <a:bodyPr/>
          <a:lstStyle/>
          <a:p>
            <a:r>
              <a:rPr lang="en-US" dirty="0"/>
              <a:t>From Point Estimate to Trend</a:t>
            </a:r>
          </a:p>
        </p:txBody>
      </p:sp>
      <p:sp>
        <p:nvSpPr>
          <p:cNvPr id="3" name="Content Placeholder 2">
            <a:extLst>
              <a:ext uri="{FF2B5EF4-FFF2-40B4-BE49-F238E27FC236}">
                <a16:creationId xmlns:a16="http://schemas.microsoft.com/office/drawing/2014/main" id="{164E7735-01AD-DC9F-04AF-6C9265C6E9C9}"/>
              </a:ext>
            </a:extLst>
          </p:cNvPr>
          <p:cNvSpPr>
            <a:spLocks noGrp="1"/>
          </p:cNvSpPr>
          <p:nvPr>
            <p:ph idx="1"/>
          </p:nvPr>
        </p:nvSpPr>
        <p:spPr>
          <a:xfrm>
            <a:off x="838200" y="1825625"/>
            <a:ext cx="5925084" cy="4014458"/>
          </a:xfrm>
        </p:spPr>
        <p:txBody>
          <a:bodyPr anchor="ctr">
            <a:normAutofit/>
          </a:bodyPr>
          <a:lstStyle/>
          <a:p>
            <a:pPr>
              <a:lnSpc>
                <a:spcPct val="100000"/>
              </a:lnSpc>
            </a:pPr>
            <a:r>
              <a:rPr lang="en-US" sz="1400" dirty="0"/>
              <a:t>Plot P50, P70, and P80 completion dates across all runs, aligned with configuration notes</a:t>
            </a:r>
          </a:p>
          <a:p>
            <a:pPr lvl="1">
              <a:lnSpc>
                <a:spcPct val="100000"/>
              </a:lnSpc>
            </a:pPr>
            <a:r>
              <a:rPr lang="en-US" sz="1400" dirty="0"/>
              <a:t>Transforms the SRA from a single data point into a trend that leadership can directly engage with</a:t>
            </a:r>
          </a:p>
          <a:p>
            <a:pPr>
              <a:lnSpc>
                <a:spcPct val="100000"/>
              </a:lnSpc>
            </a:pPr>
            <a:endParaRPr lang="en-US" sz="1400" dirty="0"/>
          </a:p>
          <a:p>
            <a:pPr>
              <a:lnSpc>
                <a:spcPct val="100000"/>
              </a:lnSpc>
            </a:pPr>
            <a:r>
              <a:rPr lang="en-US" sz="1400" dirty="0"/>
              <a:t>Shows direction of travel: are conditions improving or degrading across configurations?</a:t>
            </a:r>
          </a:p>
          <a:p>
            <a:pPr lvl="1">
              <a:lnSpc>
                <a:spcPct val="100000"/>
              </a:lnSpc>
            </a:pPr>
            <a:r>
              <a:rPr lang="en-US" sz="1400" dirty="0"/>
              <a:t>Each data point has a documented rationale - reviewers can interrogate any specific run</a:t>
            </a:r>
          </a:p>
          <a:p>
            <a:pPr>
              <a:lnSpc>
                <a:spcPct val="100000"/>
              </a:lnSpc>
            </a:pPr>
            <a:endParaRPr lang="en-US" sz="1400" dirty="0"/>
          </a:p>
          <a:p>
            <a:pPr>
              <a:lnSpc>
                <a:spcPct val="100000"/>
              </a:lnSpc>
            </a:pPr>
            <a:r>
              <a:rPr lang="en-US" sz="1400" dirty="0"/>
              <a:t>The trend chart is the primary artifact that makes the multi-run approach visible to decision-makers</a:t>
            </a:r>
          </a:p>
        </p:txBody>
      </p:sp>
      <p:sp>
        <p:nvSpPr>
          <p:cNvPr id="6" name="Text Placeholder 5">
            <a:extLst>
              <a:ext uri="{FF2B5EF4-FFF2-40B4-BE49-F238E27FC236}">
                <a16:creationId xmlns:a16="http://schemas.microsoft.com/office/drawing/2014/main" id="{5A05AED4-677F-4D67-DFB7-342611526D93}"/>
              </a:ext>
            </a:extLst>
          </p:cNvPr>
          <p:cNvSpPr>
            <a:spLocks noGrp="1"/>
          </p:cNvSpPr>
          <p:nvPr>
            <p:ph type="body" sz="quarter" idx="13"/>
          </p:nvPr>
        </p:nvSpPr>
        <p:spPr/>
        <p:txBody>
          <a:bodyPr/>
          <a:lstStyle/>
          <a:p>
            <a:r>
              <a:rPr lang="en-US" dirty="0"/>
              <a:t>A productive conversation, not a defense of a black-box number</a:t>
            </a:r>
          </a:p>
        </p:txBody>
      </p:sp>
      <p:grpSp>
        <p:nvGrpSpPr>
          <p:cNvPr id="126" name="Group 125">
            <a:extLst>
              <a:ext uri="{FF2B5EF4-FFF2-40B4-BE49-F238E27FC236}">
                <a16:creationId xmlns:a16="http://schemas.microsoft.com/office/drawing/2014/main" id="{A015A174-EB9A-0A3C-6921-316B6CE159D3}"/>
              </a:ext>
            </a:extLst>
          </p:cNvPr>
          <p:cNvGrpSpPr/>
          <p:nvPr/>
        </p:nvGrpSpPr>
        <p:grpSpPr>
          <a:xfrm>
            <a:off x="6960024" y="1825625"/>
            <a:ext cx="4434389" cy="914401"/>
            <a:chOff x="6960024" y="2189422"/>
            <a:chExt cx="4434389" cy="914401"/>
          </a:xfrm>
        </p:grpSpPr>
        <p:sp>
          <p:nvSpPr>
            <p:cNvPr id="64" name="Rectangle: Rounded Corners 63">
              <a:extLst>
                <a:ext uri="{FF2B5EF4-FFF2-40B4-BE49-F238E27FC236}">
                  <a16:creationId xmlns:a16="http://schemas.microsoft.com/office/drawing/2014/main" id="{80F8AFFA-AB87-75E3-9486-2AF3FAC09F28}"/>
                </a:ext>
              </a:extLst>
            </p:cNvPr>
            <p:cNvSpPr/>
            <p:nvPr/>
          </p:nvSpPr>
          <p:spPr>
            <a:xfrm>
              <a:off x="7523244" y="2189422"/>
              <a:ext cx="3871169" cy="914400"/>
            </a:xfrm>
            <a:prstGeom prst="roundRect">
              <a:avLst>
                <a:gd name="adj" fmla="val 10025"/>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16" name="Group 115">
              <a:extLst>
                <a:ext uri="{FF2B5EF4-FFF2-40B4-BE49-F238E27FC236}">
                  <a16:creationId xmlns:a16="http://schemas.microsoft.com/office/drawing/2014/main" id="{CAEE35CE-D402-70BD-E179-5C97210E5232}"/>
                </a:ext>
              </a:extLst>
            </p:cNvPr>
            <p:cNvGrpSpPr/>
            <p:nvPr/>
          </p:nvGrpSpPr>
          <p:grpSpPr>
            <a:xfrm>
              <a:off x="6960024" y="2189422"/>
              <a:ext cx="891463" cy="914401"/>
              <a:chOff x="6949624" y="2086672"/>
              <a:chExt cx="891463" cy="914401"/>
            </a:xfrm>
            <a:effectLst>
              <a:outerShdw blurRad="50800" dist="38100" dir="5400000" algn="t" rotWithShape="0">
                <a:prstClr val="black">
                  <a:alpha val="40000"/>
                </a:prstClr>
              </a:outerShdw>
            </a:effectLst>
          </p:grpSpPr>
          <p:grpSp>
            <p:nvGrpSpPr>
              <p:cNvPr id="115" name="Group 114">
                <a:extLst>
                  <a:ext uri="{FF2B5EF4-FFF2-40B4-BE49-F238E27FC236}">
                    <a16:creationId xmlns:a16="http://schemas.microsoft.com/office/drawing/2014/main" id="{A7153239-1FF6-2439-FE32-0B07FF56F678}"/>
                  </a:ext>
                </a:extLst>
              </p:cNvPr>
              <p:cNvGrpSpPr/>
              <p:nvPr/>
            </p:nvGrpSpPr>
            <p:grpSpPr>
              <a:xfrm>
                <a:off x="6949624" y="2086672"/>
                <a:ext cx="891463" cy="914401"/>
                <a:chOff x="6949624" y="2086672"/>
                <a:chExt cx="891463" cy="914401"/>
              </a:xfrm>
            </p:grpSpPr>
            <p:sp>
              <p:nvSpPr>
                <p:cNvPr id="66" name="Rectangle: Top Corners Rounded 65">
                  <a:extLst>
                    <a:ext uri="{FF2B5EF4-FFF2-40B4-BE49-F238E27FC236}">
                      <a16:creationId xmlns:a16="http://schemas.microsoft.com/office/drawing/2014/main" id="{56E68BE3-6D08-8B9A-C6D7-62215DE76C56}"/>
                    </a:ext>
                  </a:extLst>
                </p:cNvPr>
                <p:cNvSpPr/>
                <p:nvPr/>
              </p:nvSpPr>
              <p:spPr>
                <a:xfrm rot="16200000">
                  <a:off x="6798283" y="2238014"/>
                  <a:ext cx="914400" cy="611717"/>
                </a:xfrm>
                <a:prstGeom prst="round2Same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67" name="Arrow: Pentagon 66">
                  <a:extLst>
                    <a:ext uri="{FF2B5EF4-FFF2-40B4-BE49-F238E27FC236}">
                      <a16:creationId xmlns:a16="http://schemas.microsoft.com/office/drawing/2014/main" id="{A434B704-5D0F-821C-CF57-2FCB55ED3B7C}"/>
                    </a:ext>
                  </a:extLst>
                </p:cNvPr>
                <p:cNvSpPr/>
                <p:nvPr/>
              </p:nvSpPr>
              <p:spPr>
                <a:xfrm>
                  <a:off x="7316104" y="2086672"/>
                  <a:ext cx="524983" cy="914400"/>
                </a:xfrm>
                <a:prstGeom prst="homePlat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sp>
            <p:nvSpPr>
              <p:cNvPr id="68" name="TextBox 67">
                <a:extLst>
                  <a:ext uri="{FF2B5EF4-FFF2-40B4-BE49-F238E27FC236}">
                    <a16:creationId xmlns:a16="http://schemas.microsoft.com/office/drawing/2014/main" id="{E1CC1784-83EE-277C-D62A-2D0879FF45E0}"/>
                  </a:ext>
                </a:extLst>
              </p:cNvPr>
              <p:cNvSpPr txBox="1"/>
              <p:nvPr/>
            </p:nvSpPr>
            <p:spPr>
              <a:xfrm>
                <a:off x="7032964" y="2174540"/>
                <a:ext cx="591434" cy="738664"/>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rPr>
                  <a:t>SRA</a:t>
                </a:r>
              </a:p>
              <a:p>
                <a:pPr algn="ctr"/>
                <a:r>
                  <a:rPr lang="en-US" sz="1400" dirty="0">
                    <a:solidFill>
                      <a:schemeClr val="bg1"/>
                    </a:solidFill>
                  </a:rPr>
                  <a:t>RUN</a:t>
                </a:r>
              </a:p>
              <a:p>
                <a:pPr algn="ctr"/>
                <a:r>
                  <a:rPr lang="en-US" sz="1400" dirty="0">
                    <a:solidFill>
                      <a:schemeClr val="bg1"/>
                    </a:solidFill>
                  </a:rPr>
                  <a:t>#1</a:t>
                </a:r>
              </a:p>
            </p:txBody>
          </p:sp>
        </p:grpSp>
        <p:cxnSp>
          <p:nvCxnSpPr>
            <p:cNvPr id="76" name="Straight Connector 75">
              <a:extLst>
                <a:ext uri="{FF2B5EF4-FFF2-40B4-BE49-F238E27FC236}">
                  <a16:creationId xmlns:a16="http://schemas.microsoft.com/office/drawing/2014/main" id="{49EE6E1C-6F8B-EDD6-6486-99C4ABDABC73}"/>
                </a:ext>
              </a:extLst>
            </p:cNvPr>
            <p:cNvCxnSpPr>
              <a:cxnSpLocks/>
              <a:stCxn id="71" idx="3"/>
              <a:endCxn id="72" idx="1"/>
            </p:cNvCxnSpPr>
            <p:nvPr/>
          </p:nvCxnSpPr>
          <p:spPr>
            <a:xfrm>
              <a:off x="8563058" y="2378220"/>
              <a:ext cx="947507" cy="1"/>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ADF81F5-780F-3797-9418-7BF2F666338B}"/>
                </a:ext>
              </a:extLst>
            </p:cNvPr>
            <p:cNvCxnSpPr>
              <a:cxnSpLocks/>
              <a:stCxn id="73" idx="3"/>
              <a:endCxn id="74" idx="1"/>
            </p:cNvCxnSpPr>
            <p:nvPr/>
          </p:nvCxnSpPr>
          <p:spPr>
            <a:xfrm>
              <a:off x="8563058" y="2643306"/>
              <a:ext cx="947507" cy="4507"/>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786F73E8-6848-FDFF-ED92-B75FA4018649}"/>
                </a:ext>
              </a:extLst>
            </p:cNvPr>
            <p:cNvCxnSpPr>
              <a:cxnSpLocks/>
              <a:stCxn id="79" idx="3"/>
              <a:endCxn id="75" idx="1"/>
            </p:cNvCxnSpPr>
            <p:nvPr/>
          </p:nvCxnSpPr>
          <p:spPr>
            <a:xfrm>
              <a:off x="8563058" y="2917405"/>
              <a:ext cx="935603"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nvGrpSpPr>
            <p:cNvPr id="125" name="Group 124">
              <a:extLst>
                <a:ext uri="{FF2B5EF4-FFF2-40B4-BE49-F238E27FC236}">
                  <a16:creationId xmlns:a16="http://schemas.microsoft.com/office/drawing/2014/main" id="{3F202FDC-86DB-E95A-73C7-7EBCADAA46E5}"/>
                </a:ext>
              </a:extLst>
            </p:cNvPr>
            <p:cNvGrpSpPr/>
            <p:nvPr/>
          </p:nvGrpSpPr>
          <p:grpSpPr>
            <a:xfrm>
              <a:off x="7831538" y="2232047"/>
              <a:ext cx="2501987" cy="831531"/>
              <a:chOff x="7831538" y="2232047"/>
              <a:chExt cx="2501987" cy="831531"/>
            </a:xfrm>
          </p:grpSpPr>
          <p:sp>
            <p:nvSpPr>
              <p:cNvPr id="71" name="Google Shape;727;p13">
                <a:extLst>
                  <a:ext uri="{FF2B5EF4-FFF2-40B4-BE49-F238E27FC236}">
                    <a16:creationId xmlns:a16="http://schemas.microsoft.com/office/drawing/2014/main" id="{523DEC82-1B9A-24B9-252B-DC41D2A3EB2A}"/>
                  </a:ext>
                </a:extLst>
              </p:cNvPr>
              <p:cNvSpPr txBox="1"/>
              <p:nvPr/>
            </p:nvSpPr>
            <p:spPr>
              <a:xfrm>
                <a:off x="7831538" y="2241060"/>
                <a:ext cx="731520" cy="274320"/>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P50 Date</a:t>
                </a:r>
                <a:endParaRPr dirty="0">
                  <a:latin typeface="+mj-lt"/>
                </a:endParaRPr>
              </a:p>
            </p:txBody>
          </p:sp>
          <p:sp>
            <p:nvSpPr>
              <p:cNvPr id="72" name="Google Shape;728;p13">
                <a:extLst>
                  <a:ext uri="{FF2B5EF4-FFF2-40B4-BE49-F238E27FC236}">
                    <a16:creationId xmlns:a16="http://schemas.microsoft.com/office/drawing/2014/main" id="{BD720E5B-423A-65B3-2EAF-30F8639F84F5}"/>
                  </a:ext>
                </a:extLst>
              </p:cNvPr>
              <p:cNvSpPr txBox="1"/>
              <p:nvPr/>
            </p:nvSpPr>
            <p:spPr>
              <a:xfrm>
                <a:off x="9510565" y="2232047"/>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6"/>
                    </a:solidFill>
                    <a:latin typeface="+mj-lt"/>
                    <a:ea typeface="Arial"/>
                    <a:cs typeface="Arial"/>
                    <a:sym typeface="Arial"/>
                  </a:rPr>
                  <a:t>NOV 2028</a:t>
                </a:r>
                <a:endParaRPr dirty="0">
                  <a:solidFill>
                    <a:schemeClr val="accent6"/>
                  </a:solidFill>
                  <a:latin typeface="+mj-lt"/>
                </a:endParaRPr>
              </a:p>
            </p:txBody>
          </p:sp>
          <p:sp>
            <p:nvSpPr>
              <p:cNvPr id="73" name="Google Shape;732;p13">
                <a:extLst>
                  <a:ext uri="{FF2B5EF4-FFF2-40B4-BE49-F238E27FC236}">
                    <a16:creationId xmlns:a16="http://schemas.microsoft.com/office/drawing/2014/main" id="{53E2F883-C47E-7633-BAD8-D39A8F9F7022}"/>
                  </a:ext>
                </a:extLst>
              </p:cNvPr>
              <p:cNvSpPr txBox="1"/>
              <p:nvPr/>
            </p:nvSpPr>
            <p:spPr>
              <a:xfrm>
                <a:off x="7831538" y="2497132"/>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P70 Date</a:t>
                </a:r>
                <a:endParaRPr dirty="0">
                  <a:latin typeface="+mj-lt"/>
                </a:endParaRPr>
              </a:p>
            </p:txBody>
          </p:sp>
          <p:sp>
            <p:nvSpPr>
              <p:cNvPr id="74" name="Google Shape;733;p13">
                <a:extLst>
                  <a:ext uri="{FF2B5EF4-FFF2-40B4-BE49-F238E27FC236}">
                    <a16:creationId xmlns:a16="http://schemas.microsoft.com/office/drawing/2014/main" id="{9E9ED861-4363-00D0-8500-463AFBD63480}"/>
                  </a:ext>
                </a:extLst>
              </p:cNvPr>
              <p:cNvSpPr txBox="1"/>
              <p:nvPr/>
            </p:nvSpPr>
            <p:spPr>
              <a:xfrm>
                <a:off x="9510565" y="2501639"/>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6"/>
                    </a:solidFill>
                    <a:latin typeface="+mj-lt"/>
                    <a:ea typeface="Arial"/>
                    <a:cs typeface="Arial"/>
                    <a:sym typeface="Arial"/>
                  </a:rPr>
                  <a:t>FEB 2029</a:t>
                </a:r>
                <a:endParaRPr dirty="0">
                  <a:solidFill>
                    <a:schemeClr val="accent6"/>
                  </a:solidFill>
                  <a:latin typeface="+mj-lt"/>
                </a:endParaRPr>
              </a:p>
            </p:txBody>
          </p:sp>
          <p:sp>
            <p:nvSpPr>
              <p:cNvPr id="75" name="Google Shape;738;p13">
                <a:extLst>
                  <a:ext uri="{FF2B5EF4-FFF2-40B4-BE49-F238E27FC236}">
                    <a16:creationId xmlns:a16="http://schemas.microsoft.com/office/drawing/2014/main" id="{DF461AEB-9A29-586D-41EC-ECB71E081161}"/>
                  </a:ext>
                </a:extLst>
              </p:cNvPr>
              <p:cNvSpPr txBox="1"/>
              <p:nvPr/>
            </p:nvSpPr>
            <p:spPr>
              <a:xfrm>
                <a:off x="9498661" y="2771231"/>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6"/>
                    </a:solidFill>
                    <a:latin typeface="+mj-lt"/>
                    <a:ea typeface="Arial"/>
                    <a:cs typeface="Arial"/>
                    <a:sym typeface="Arial"/>
                  </a:rPr>
                  <a:t>APR 2029</a:t>
                </a:r>
                <a:endParaRPr dirty="0">
                  <a:solidFill>
                    <a:schemeClr val="accent6"/>
                  </a:solidFill>
                  <a:latin typeface="+mj-lt"/>
                </a:endParaRPr>
              </a:p>
            </p:txBody>
          </p:sp>
          <p:sp>
            <p:nvSpPr>
              <p:cNvPr id="79" name="Google Shape;737;p13">
                <a:extLst>
                  <a:ext uri="{FF2B5EF4-FFF2-40B4-BE49-F238E27FC236}">
                    <a16:creationId xmlns:a16="http://schemas.microsoft.com/office/drawing/2014/main" id="{B7F83620-2004-1DEF-335A-B3B4D834AF6E}"/>
                  </a:ext>
                </a:extLst>
              </p:cNvPr>
              <p:cNvSpPr txBox="1"/>
              <p:nvPr/>
            </p:nvSpPr>
            <p:spPr>
              <a:xfrm>
                <a:off x="7831538" y="2771231"/>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P80 Date</a:t>
                </a:r>
                <a:endParaRPr dirty="0">
                  <a:latin typeface="+mj-lt"/>
                </a:endParaRPr>
              </a:p>
            </p:txBody>
          </p:sp>
        </p:grpSp>
        <p:sp>
          <p:nvSpPr>
            <p:cNvPr id="98" name="Rectangle: Rounded Corners 97">
              <a:extLst>
                <a:ext uri="{FF2B5EF4-FFF2-40B4-BE49-F238E27FC236}">
                  <a16:creationId xmlns:a16="http://schemas.microsoft.com/office/drawing/2014/main" id="{886CD1A0-31D6-1A12-8571-343B35267734}"/>
                </a:ext>
              </a:extLst>
            </p:cNvPr>
            <p:cNvSpPr/>
            <p:nvPr/>
          </p:nvSpPr>
          <p:spPr>
            <a:xfrm>
              <a:off x="10434264" y="2189422"/>
              <a:ext cx="960149" cy="914400"/>
            </a:xfrm>
            <a:prstGeom prst="roundRect">
              <a:avLst>
                <a:gd name="adj" fmla="val 10025"/>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00" name="TextBox 99">
              <a:extLst>
                <a:ext uri="{FF2B5EF4-FFF2-40B4-BE49-F238E27FC236}">
                  <a16:creationId xmlns:a16="http://schemas.microsoft.com/office/drawing/2014/main" id="{89A4D029-572B-9DC6-CABF-11BD4DEE6F9D}"/>
                </a:ext>
              </a:extLst>
            </p:cNvPr>
            <p:cNvSpPr txBox="1"/>
            <p:nvPr/>
          </p:nvSpPr>
          <p:spPr>
            <a:xfrm>
              <a:off x="10458072" y="2353054"/>
              <a:ext cx="936341" cy="523220"/>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latin typeface="+mn-lt"/>
                </a:rPr>
                <a:t>P70 DATE</a:t>
              </a:r>
            </a:p>
            <a:p>
              <a:pPr algn="ctr"/>
              <a:r>
                <a:rPr lang="en-US" sz="1400" dirty="0">
                  <a:solidFill>
                    <a:schemeClr val="bg1"/>
                  </a:solidFill>
                  <a:latin typeface="+mn-lt"/>
                </a:rPr>
                <a:t>2/9/29</a:t>
              </a:r>
            </a:p>
          </p:txBody>
        </p:sp>
      </p:grpSp>
      <p:grpSp>
        <p:nvGrpSpPr>
          <p:cNvPr id="127" name="Group 126">
            <a:extLst>
              <a:ext uri="{FF2B5EF4-FFF2-40B4-BE49-F238E27FC236}">
                <a16:creationId xmlns:a16="http://schemas.microsoft.com/office/drawing/2014/main" id="{A8713754-28E5-0F92-E5A8-C0E7C9F53CE0}"/>
              </a:ext>
            </a:extLst>
          </p:cNvPr>
          <p:cNvGrpSpPr/>
          <p:nvPr/>
        </p:nvGrpSpPr>
        <p:grpSpPr>
          <a:xfrm>
            <a:off x="6960024" y="2843393"/>
            <a:ext cx="4434389" cy="914401"/>
            <a:chOff x="6960024" y="2189422"/>
            <a:chExt cx="4434389" cy="914401"/>
          </a:xfrm>
        </p:grpSpPr>
        <p:sp>
          <p:nvSpPr>
            <p:cNvPr id="128" name="Rectangle: Rounded Corners 127">
              <a:extLst>
                <a:ext uri="{FF2B5EF4-FFF2-40B4-BE49-F238E27FC236}">
                  <a16:creationId xmlns:a16="http://schemas.microsoft.com/office/drawing/2014/main" id="{11F70964-21C1-9AEF-8148-799514F5BAFC}"/>
                </a:ext>
              </a:extLst>
            </p:cNvPr>
            <p:cNvSpPr/>
            <p:nvPr/>
          </p:nvSpPr>
          <p:spPr>
            <a:xfrm>
              <a:off x="7523244" y="2189422"/>
              <a:ext cx="3871169" cy="914400"/>
            </a:xfrm>
            <a:prstGeom prst="roundRect">
              <a:avLst>
                <a:gd name="adj" fmla="val 10025"/>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29" name="Group 128">
              <a:extLst>
                <a:ext uri="{FF2B5EF4-FFF2-40B4-BE49-F238E27FC236}">
                  <a16:creationId xmlns:a16="http://schemas.microsoft.com/office/drawing/2014/main" id="{B1DABAE1-7903-204B-542E-F97CE946A9FF}"/>
                </a:ext>
              </a:extLst>
            </p:cNvPr>
            <p:cNvGrpSpPr/>
            <p:nvPr/>
          </p:nvGrpSpPr>
          <p:grpSpPr>
            <a:xfrm>
              <a:off x="6960024" y="2189422"/>
              <a:ext cx="891463" cy="914401"/>
              <a:chOff x="6949624" y="2086672"/>
              <a:chExt cx="891463" cy="914401"/>
            </a:xfrm>
            <a:effectLst>
              <a:outerShdw blurRad="50800" dist="38100" dir="5400000" algn="t" rotWithShape="0">
                <a:prstClr val="black">
                  <a:alpha val="40000"/>
                </a:prstClr>
              </a:outerShdw>
            </a:effectLst>
          </p:grpSpPr>
          <p:grpSp>
            <p:nvGrpSpPr>
              <p:cNvPr id="142" name="Group 141">
                <a:extLst>
                  <a:ext uri="{FF2B5EF4-FFF2-40B4-BE49-F238E27FC236}">
                    <a16:creationId xmlns:a16="http://schemas.microsoft.com/office/drawing/2014/main" id="{5D61D418-45C1-2209-985F-D1AFDF4F1131}"/>
                  </a:ext>
                </a:extLst>
              </p:cNvPr>
              <p:cNvGrpSpPr/>
              <p:nvPr/>
            </p:nvGrpSpPr>
            <p:grpSpPr>
              <a:xfrm>
                <a:off x="6949624" y="2086672"/>
                <a:ext cx="891463" cy="914401"/>
                <a:chOff x="6949624" y="2086672"/>
                <a:chExt cx="891463" cy="914401"/>
              </a:xfrm>
            </p:grpSpPr>
            <p:sp>
              <p:nvSpPr>
                <p:cNvPr id="144" name="Rectangle: Top Corners Rounded 143">
                  <a:extLst>
                    <a:ext uri="{FF2B5EF4-FFF2-40B4-BE49-F238E27FC236}">
                      <a16:creationId xmlns:a16="http://schemas.microsoft.com/office/drawing/2014/main" id="{853FDB4B-1F30-EC5E-3E70-17D0C6A96EE1}"/>
                    </a:ext>
                  </a:extLst>
                </p:cNvPr>
                <p:cNvSpPr/>
                <p:nvPr/>
              </p:nvSpPr>
              <p:spPr>
                <a:xfrm rot="16200000">
                  <a:off x="6798283" y="2238014"/>
                  <a:ext cx="914400" cy="611717"/>
                </a:xfrm>
                <a:prstGeom prst="round2Same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45" name="Arrow: Pentagon 144">
                  <a:extLst>
                    <a:ext uri="{FF2B5EF4-FFF2-40B4-BE49-F238E27FC236}">
                      <a16:creationId xmlns:a16="http://schemas.microsoft.com/office/drawing/2014/main" id="{640CF9A2-792F-CD74-C4E0-B28370958E76}"/>
                    </a:ext>
                  </a:extLst>
                </p:cNvPr>
                <p:cNvSpPr/>
                <p:nvPr/>
              </p:nvSpPr>
              <p:spPr>
                <a:xfrm>
                  <a:off x="7316104" y="2086672"/>
                  <a:ext cx="524983" cy="914400"/>
                </a:xfrm>
                <a:prstGeom prst="homePlat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sp>
            <p:nvSpPr>
              <p:cNvPr id="143" name="TextBox 142">
                <a:extLst>
                  <a:ext uri="{FF2B5EF4-FFF2-40B4-BE49-F238E27FC236}">
                    <a16:creationId xmlns:a16="http://schemas.microsoft.com/office/drawing/2014/main" id="{5B1F1B04-1C5F-2FBD-AB3A-7A51581B5B02}"/>
                  </a:ext>
                </a:extLst>
              </p:cNvPr>
              <p:cNvSpPr txBox="1"/>
              <p:nvPr/>
            </p:nvSpPr>
            <p:spPr>
              <a:xfrm>
                <a:off x="7032964" y="2174540"/>
                <a:ext cx="591434" cy="738664"/>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rPr>
                  <a:t>SRA</a:t>
                </a:r>
              </a:p>
              <a:p>
                <a:pPr algn="ctr"/>
                <a:r>
                  <a:rPr lang="en-US" sz="1400" dirty="0">
                    <a:solidFill>
                      <a:schemeClr val="bg1"/>
                    </a:solidFill>
                  </a:rPr>
                  <a:t>RUN</a:t>
                </a:r>
              </a:p>
              <a:p>
                <a:pPr algn="ctr"/>
                <a:r>
                  <a:rPr lang="en-US" sz="1400" dirty="0">
                    <a:solidFill>
                      <a:schemeClr val="bg1"/>
                    </a:solidFill>
                  </a:rPr>
                  <a:t>#2</a:t>
                </a:r>
              </a:p>
            </p:txBody>
          </p:sp>
        </p:grpSp>
        <p:cxnSp>
          <p:nvCxnSpPr>
            <p:cNvPr id="130" name="Straight Connector 129">
              <a:extLst>
                <a:ext uri="{FF2B5EF4-FFF2-40B4-BE49-F238E27FC236}">
                  <a16:creationId xmlns:a16="http://schemas.microsoft.com/office/drawing/2014/main" id="{0C62D0C8-4A43-8752-FC1D-FF7AB6CFB04F}"/>
                </a:ext>
              </a:extLst>
            </p:cNvPr>
            <p:cNvCxnSpPr>
              <a:cxnSpLocks/>
              <a:stCxn id="136" idx="3"/>
              <a:endCxn id="137" idx="1"/>
            </p:cNvCxnSpPr>
            <p:nvPr/>
          </p:nvCxnSpPr>
          <p:spPr>
            <a:xfrm>
              <a:off x="8563058" y="2378220"/>
              <a:ext cx="947507"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A7C64CA0-F3DA-A126-C102-35841ADC11C1}"/>
                </a:ext>
              </a:extLst>
            </p:cNvPr>
            <p:cNvCxnSpPr>
              <a:cxnSpLocks/>
              <a:stCxn id="138" idx="3"/>
              <a:endCxn id="139" idx="1"/>
            </p:cNvCxnSpPr>
            <p:nvPr/>
          </p:nvCxnSpPr>
          <p:spPr>
            <a:xfrm>
              <a:off x="8563058" y="2643306"/>
              <a:ext cx="947507" cy="4507"/>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1C77902-0F9C-6165-7470-08CDEE4CCBED}"/>
                </a:ext>
              </a:extLst>
            </p:cNvPr>
            <p:cNvCxnSpPr>
              <a:cxnSpLocks/>
              <a:stCxn id="141" idx="3"/>
              <a:endCxn id="140" idx="1"/>
            </p:cNvCxnSpPr>
            <p:nvPr/>
          </p:nvCxnSpPr>
          <p:spPr>
            <a:xfrm>
              <a:off x="8563058" y="2917405"/>
              <a:ext cx="935603" cy="0"/>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grpSp>
          <p:nvGrpSpPr>
            <p:cNvPr id="133" name="Group 132">
              <a:extLst>
                <a:ext uri="{FF2B5EF4-FFF2-40B4-BE49-F238E27FC236}">
                  <a16:creationId xmlns:a16="http://schemas.microsoft.com/office/drawing/2014/main" id="{A87819ED-901F-5491-8A21-398DC86BC98D}"/>
                </a:ext>
              </a:extLst>
            </p:cNvPr>
            <p:cNvGrpSpPr/>
            <p:nvPr/>
          </p:nvGrpSpPr>
          <p:grpSpPr>
            <a:xfrm>
              <a:off x="7831538" y="2232047"/>
              <a:ext cx="2501987" cy="831531"/>
              <a:chOff x="7831538" y="2232047"/>
              <a:chExt cx="2501987" cy="831531"/>
            </a:xfrm>
          </p:grpSpPr>
          <p:sp>
            <p:nvSpPr>
              <p:cNvPr id="136" name="Google Shape;727;p13">
                <a:extLst>
                  <a:ext uri="{FF2B5EF4-FFF2-40B4-BE49-F238E27FC236}">
                    <a16:creationId xmlns:a16="http://schemas.microsoft.com/office/drawing/2014/main" id="{C1167E3C-F0C2-2C9D-BBA3-C05A29C899B1}"/>
                  </a:ext>
                </a:extLst>
              </p:cNvPr>
              <p:cNvSpPr txBox="1"/>
              <p:nvPr/>
            </p:nvSpPr>
            <p:spPr>
              <a:xfrm>
                <a:off x="7831538" y="2241060"/>
                <a:ext cx="731520" cy="274320"/>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P50 Date</a:t>
                </a:r>
                <a:endParaRPr dirty="0">
                  <a:latin typeface="+mj-lt"/>
                </a:endParaRPr>
              </a:p>
            </p:txBody>
          </p:sp>
          <p:sp>
            <p:nvSpPr>
              <p:cNvPr id="137" name="Google Shape;728;p13">
                <a:extLst>
                  <a:ext uri="{FF2B5EF4-FFF2-40B4-BE49-F238E27FC236}">
                    <a16:creationId xmlns:a16="http://schemas.microsoft.com/office/drawing/2014/main" id="{E8A245D8-FB47-CA86-D58C-6B8DD9873D9A}"/>
                  </a:ext>
                </a:extLst>
              </p:cNvPr>
              <p:cNvSpPr txBox="1"/>
              <p:nvPr/>
            </p:nvSpPr>
            <p:spPr>
              <a:xfrm>
                <a:off x="9510565" y="2232047"/>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5"/>
                    </a:solidFill>
                    <a:latin typeface="+mj-lt"/>
                    <a:ea typeface="Arial"/>
                    <a:cs typeface="Arial"/>
                    <a:sym typeface="Arial"/>
                  </a:rPr>
                  <a:t>DEC 2028</a:t>
                </a:r>
                <a:endParaRPr dirty="0">
                  <a:solidFill>
                    <a:schemeClr val="accent5"/>
                  </a:solidFill>
                  <a:latin typeface="+mj-lt"/>
                </a:endParaRPr>
              </a:p>
            </p:txBody>
          </p:sp>
          <p:sp>
            <p:nvSpPr>
              <p:cNvPr id="138" name="Google Shape;732;p13">
                <a:extLst>
                  <a:ext uri="{FF2B5EF4-FFF2-40B4-BE49-F238E27FC236}">
                    <a16:creationId xmlns:a16="http://schemas.microsoft.com/office/drawing/2014/main" id="{AB6ABF9B-BB11-02C5-AD80-3B3B4C3EDA67}"/>
                  </a:ext>
                </a:extLst>
              </p:cNvPr>
              <p:cNvSpPr txBox="1"/>
              <p:nvPr/>
            </p:nvSpPr>
            <p:spPr>
              <a:xfrm>
                <a:off x="7831538" y="2497132"/>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P70 Date</a:t>
                </a:r>
                <a:endParaRPr dirty="0">
                  <a:latin typeface="+mj-lt"/>
                </a:endParaRPr>
              </a:p>
            </p:txBody>
          </p:sp>
          <p:sp>
            <p:nvSpPr>
              <p:cNvPr id="139" name="Google Shape;733;p13">
                <a:extLst>
                  <a:ext uri="{FF2B5EF4-FFF2-40B4-BE49-F238E27FC236}">
                    <a16:creationId xmlns:a16="http://schemas.microsoft.com/office/drawing/2014/main" id="{FFB5B7E5-E8CE-963B-11D8-230B87D96CE3}"/>
                  </a:ext>
                </a:extLst>
              </p:cNvPr>
              <p:cNvSpPr txBox="1"/>
              <p:nvPr/>
            </p:nvSpPr>
            <p:spPr>
              <a:xfrm>
                <a:off x="9510565" y="2501639"/>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5"/>
                    </a:solidFill>
                    <a:latin typeface="+mj-lt"/>
                    <a:ea typeface="Arial"/>
                    <a:cs typeface="Arial"/>
                    <a:sym typeface="Arial"/>
                  </a:rPr>
                  <a:t>JAN 2029</a:t>
                </a:r>
                <a:endParaRPr dirty="0">
                  <a:solidFill>
                    <a:schemeClr val="accent5"/>
                  </a:solidFill>
                  <a:latin typeface="+mj-lt"/>
                </a:endParaRPr>
              </a:p>
            </p:txBody>
          </p:sp>
          <p:sp>
            <p:nvSpPr>
              <p:cNvPr id="140" name="Google Shape;738;p13">
                <a:extLst>
                  <a:ext uri="{FF2B5EF4-FFF2-40B4-BE49-F238E27FC236}">
                    <a16:creationId xmlns:a16="http://schemas.microsoft.com/office/drawing/2014/main" id="{EC56083A-BA2B-5661-C038-27E5E3DB774C}"/>
                  </a:ext>
                </a:extLst>
              </p:cNvPr>
              <p:cNvSpPr txBox="1"/>
              <p:nvPr/>
            </p:nvSpPr>
            <p:spPr>
              <a:xfrm>
                <a:off x="9498661" y="2771231"/>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5"/>
                    </a:solidFill>
                    <a:latin typeface="+mj-lt"/>
                    <a:ea typeface="Arial"/>
                    <a:cs typeface="Arial"/>
                    <a:sym typeface="Arial"/>
                  </a:rPr>
                  <a:t>FEB 2029</a:t>
                </a:r>
                <a:endParaRPr dirty="0">
                  <a:solidFill>
                    <a:schemeClr val="accent5"/>
                  </a:solidFill>
                  <a:latin typeface="+mj-lt"/>
                </a:endParaRPr>
              </a:p>
            </p:txBody>
          </p:sp>
          <p:sp>
            <p:nvSpPr>
              <p:cNvPr id="141" name="Google Shape;737;p13">
                <a:extLst>
                  <a:ext uri="{FF2B5EF4-FFF2-40B4-BE49-F238E27FC236}">
                    <a16:creationId xmlns:a16="http://schemas.microsoft.com/office/drawing/2014/main" id="{0E5ABA89-7C55-DFAF-E975-92DD54262BC3}"/>
                  </a:ext>
                </a:extLst>
              </p:cNvPr>
              <p:cNvSpPr txBox="1"/>
              <p:nvPr/>
            </p:nvSpPr>
            <p:spPr>
              <a:xfrm>
                <a:off x="7831538" y="2771231"/>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P80 Date</a:t>
                </a:r>
                <a:endParaRPr dirty="0">
                  <a:latin typeface="+mj-lt"/>
                </a:endParaRPr>
              </a:p>
            </p:txBody>
          </p:sp>
        </p:grpSp>
        <p:sp>
          <p:nvSpPr>
            <p:cNvPr id="134" name="Rectangle: Rounded Corners 133">
              <a:extLst>
                <a:ext uri="{FF2B5EF4-FFF2-40B4-BE49-F238E27FC236}">
                  <a16:creationId xmlns:a16="http://schemas.microsoft.com/office/drawing/2014/main" id="{8468F934-500E-119B-A080-332FD2F084DA}"/>
                </a:ext>
              </a:extLst>
            </p:cNvPr>
            <p:cNvSpPr/>
            <p:nvPr/>
          </p:nvSpPr>
          <p:spPr>
            <a:xfrm>
              <a:off x="10434264" y="2189422"/>
              <a:ext cx="960149" cy="914400"/>
            </a:xfrm>
            <a:prstGeom prst="roundRect">
              <a:avLst>
                <a:gd name="adj" fmla="val 10025"/>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35" name="TextBox 134">
              <a:extLst>
                <a:ext uri="{FF2B5EF4-FFF2-40B4-BE49-F238E27FC236}">
                  <a16:creationId xmlns:a16="http://schemas.microsoft.com/office/drawing/2014/main" id="{B958BD83-94C2-FAF5-9548-ADCE422B7E38}"/>
                </a:ext>
              </a:extLst>
            </p:cNvPr>
            <p:cNvSpPr txBox="1"/>
            <p:nvPr/>
          </p:nvSpPr>
          <p:spPr>
            <a:xfrm>
              <a:off x="10458072" y="2353054"/>
              <a:ext cx="936341" cy="523220"/>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latin typeface="+mn-lt"/>
                </a:rPr>
                <a:t>P70 DATE</a:t>
              </a:r>
            </a:p>
            <a:p>
              <a:pPr algn="ctr"/>
              <a:r>
                <a:rPr lang="en-US" sz="1400" dirty="0">
                  <a:solidFill>
                    <a:schemeClr val="bg1"/>
                  </a:solidFill>
                  <a:latin typeface="+mn-lt"/>
                </a:rPr>
                <a:t>1/31/29</a:t>
              </a:r>
            </a:p>
          </p:txBody>
        </p:sp>
      </p:grpSp>
      <p:grpSp>
        <p:nvGrpSpPr>
          <p:cNvPr id="146" name="Group 145">
            <a:extLst>
              <a:ext uri="{FF2B5EF4-FFF2-40B4-BE49-F238E27FC236}">
                <a16:creationId xmlns:a16="http://schemas.microsoft.com/office/drawing/2014/main" id="{51B8AF0D-0322-5F8C-61A9-C0B09DE25BD8}"/>
              </a:ext>
            </a:extLst>
          </p:cNvPr>
          <p:cNvGrpSpPr/>
          <p:nvPr/>
        </p:nvGrpSpPr>
        <p:grpSpPr>
          <a:xfrm>
            <a:off x="6960024" y="3840028"/>
            <a:ext cx="4434389" cy="914401"/>
            <a:chOff x="6960024" y="2189422"/>
            <a:chExt cx="4434389" cy="914401"/>
          </a:xfrm>
        </p:grpSpPr>
        <p:sp>
          <p:nvSpPr>
            <p:cNvPr id="147" name="Rectangle: Rounded Corners 146">
              <a:extLst>
                <a:ext uri="{FF2B5EF4-FFF2-40B4-BE49-F238E27FC236}">
                  <a16:creationId xmlns:a16="http://schemas.microsoft.com/office/drawing/2014/main" id="{97423F1F-4D63-818A-1C7A-EDC26D98B527}"/>
                </a:ext>
              </a:extLst>
            </p:cNvPr>
            <p:cNvSpPr/>
            <p:nvPr/>
          </p:nvSpPr>
          <p:spPr>
            <a:xfrm>
              <a:off x="7523244" y="2189422"/>
              <a:ext cx="3871169" cy="914400"/>
            </a:xfrm>
            <a:prstGeom prst="roundRect">
              <a:avLst>
                <a:gd name="adj" fmla="val 10025"/>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48" name="Group 147">
              <a:extLst>
                <a:ext uri="{FF2B5EF4-FFF2-40B4-BE49-F238E27FC236}">
                  <a16:creationId xmlns:a16="http://schemas.microsoft.com/office/drawing/2014/main" id="{C1B9C5F7-7F1D-49B6-778B-5BC1E2701648}"/>
                </a:ext>
              </a:extLst>
            </p:cNvPr>
            <p:cNvGrpSpPr/>
            <p:nvPr/>
          </p:nvGrpSpPr>
          <p:grpSpPr>
            <a:xfrm>
              <a:off x="6960024" y="2189422"/>
              <a:ext cx="891463" cy="914401"/>
              <a:chOff x="6949624" y="2086672"/>
              <a:chExt cx="891463" cy="914401"/>
            </a:xfrm>
            <a:effectLst>
              <a:outerShdw blurRad="50800" dist="38100" dir="5400000" algn="t" rotWithShape="0">
                <a:prstClr val="black">
                  <a:alpha val="40000"/>
                </a:prstClr>
              </a:outerShdw>
            </a:effectLst>
          </p:grpSpPr>
          <p:grpSp>
            <p:nvGrpSpPr>
              <p:cNvPr id="161" name="Group 160">
                <a:extLst>
                  <a:ext uri="{FF2B5EF4-FFF2-40B4-BE49-F238E27FC236}">
                    <a16:creationId xmlns:a16="http://schemas.microsoft.com/office/drawing/2014/main" id="{F3389B1A-1407-DC18-6162-D3C1D67F2C29}"/>
                  </a:ext>
                </a:extLst>
              </p:cNvPr>
              <p:cNvGrpSpPr/>
              <p:nvPr/>
            </p:nvGrpSpPr>
            <p:grpSpPr>
              <a:xfrm>
                <a:off x="6949624" y="2086672"/>
                <a:ext cx="891463" cy="914401"/>
                <a:chOff x="6949624" y="2086672"/>
                <a:chExt cx="891463" cy="914401"/>
              </a:xfrm>
            </p:grpSpPr>
            <p:sp>
              <p:nvSpPr>
                <p:cNvPr id="163" name="Rectangle: Top Corners Rounded 162">
                  <a:extLst>
                    <a:ext uri="{FF2B5EF4-FFF2-40B4-BE49-F238E27FC236}">
                      <a16:creationId xmlns:a16="http://schemas.microsoft.com/office/drawing/2014/main" id="{D06E0BEC-A398-9E1E-447F-6DE908896626}"/>
                    </a:ext>
                  </a:extLst>
                </p:cNvPr>
                <p:cNvSpPr/>
                <p:nvPr/>
              </p:nvSpPr>
              <p:spPr>
                <a:xfrm rot="16200000">
                  <a:off x="6798283" y="2238014"/>
                  <a:ext cx="914400" cy="611717"/>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64" name="Arrow: Pentagon 163">
                  <a:extLst>
                    <a:ext uri="{FF2B5EF4-FFF2-40B4-BE49-F238E27FC236}">
                      <a16:creationId xmlns:a16="http://schemas.microsoft.com/office/drawing/2014/main" id="{632E5529-B1A9-74DF-11AE-31832E281B7E}"/>
                    </a:ext>
                  </a:extLst>
                </p:cNvPr>
                <p:cNvSpPr/>
                <p:nvPr/>
              </p:nvSpPr>
              <p:spPr>
                <a:xfrm>
                  <a:off x="7316104" y="2086672"/>
                  <a:ext cx="524983" cy="914400"/>
                </a:xfrm>
                <a:prstGeom prst="homePlat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sp>
            <p:nvSpPr>
              <p:cNvPr id="162" name="TextBox 161">
                <a:extLst>
                  <a:ext uri="{FF2B5EF4-FFF2-40B4-BE49-F238E27FC236}">
                    <a16:creationId xmlns:a16="http://schemas.microsoft.com/office/drawing/2014/main" id="{B74573FD-1D86-AC3D-2363-2CF74FF6165F}"/>
                  </a:ext>
                </a:extLst>
              </p:cNvPr>
              <p:cNvSpPr txBox="1"/>
              <p:nvPr/>
            </p:nvSpPr>
            <p:spPr>
              <a:xfrm>
                <a:off x="7032964" y="2174540"/>
                <a:ext cx="591434" cy="738664"/>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rPr>
                  <a:t>SRA</a:t>
                </a:r>
              </a:p>
              <a:p>
                <a:pPr algn="ctr"/>
                <a:r>
                  <a:rPr lang="en-US" sz="1400" dirty="0">
                    <a:solidFill>
                      <a:schemeClr val="bg1"/>
                    </a:solidFill>
                  </a:rPr>
                  <a:t>RUN</a:t>
                </a:r>
              </a:p>
              <a:p>
                <a:pPr algn="ctr"/>
                <a:r>
                  <a:rPr lang="en-US" sz="1400" dirty="0">
                    <a:solidFill>
                      <a:schemeClr val="bg1"/>
                    </a:solidFill>
                  </a:rPr>
                  <a:t>#3</a:t>
                </a:r>
              </a:p>
            </p:txBody>
          </p:sp>
        </p:grpSp>
        <p:cxnSp>
          <p:nvCxnSpPr>
            <p:cNvPr id="149" name="Straight Connector 148">
              <a:extLst>
                <a:ext uri="{FF2B5EF4-FFF2-40B4-BE49-F238E27FC236}">
                  <a16:creationId xmlns:a16="http://schemas.microsoft.com/office/drawing/2014/main" id="{3CCEDB17-A35A-A9B3-0362-2A8DC4C7A8BF}"/>
                </a:ext>
              </a:extLst>
            </p:cNvPr>
            <p:cNvCxnSpPr>
              <a:cxnSpLocks/>
              <a:stCxn id="155" idx="3"/>
              <a:endCxn id="156" idx="1"/>
            </p:cNvCxnSpPr>
            <p:nvPr/>
          </p:nvCxnSpPr>
          <p:spPr>
            <a:xfrm>
              <a:off x="8563058" y="2375045"/>
              <a:ext cx="947507" cy="1"/>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5E36C7E-0383-2307-B20B-21C7C43484BF}"/>
                </a:ext>
              </a:extLst>
            </p:cNvPr>
            <p:cNvCxnSpPr>
              <a:cxnSpLocks/>
              <a:stCxn id="157" idx="3"/>
              <a:endCxn id="158" idx="1"/>
            </p:cNvCxnSpPr>
            <p:nvPr/>
          </p:nvCxnSpPr>
          <p:spPr>
            <a:xfrm>
              <a:off x="8563058" y="2640131"/>
              <a:ext cx="947507" cy="4507"/>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8FC56CEA-96A1-A57E-A977-C272EA71EC3F}"/>
                </a:ext>
              </a:extLst>
            </p:cNvPr>
            <p:cNvCxnSpPr>
              <a:cxnSpLocks/>
              <a:stCxn id="160" idx="3"/>
              <a:endCxn id="159" idx="1"/>
            </p:cNvCxnSpPr>
            <p:nvPr/>
          </p:nvCxnSpPr>
          <p:spPr>
            <a:xfrm>
              <a:off x="8563058" y="2914230"/>
              <a:ext cx="935603"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152" name="Group 151">
              <a:extLst>
                <a:ext uri="{FF2B5EF4-FFF2-40B4-BE49-F238E27FC236}">
                  <a16:creationId xmlns:a16="http://schemas.microsoft.com/office/drawing/2014/main" id="{556BE525-DE80-FD67-CC09-089761BAD796}"/>
                </a:ext>
              </a:extLst>
            </p:cNvPr>
            <p:cNvGrpSpPr/>
            <p:nvPr/>
          </p:nvGrpSpPr>
          <p:grpSpPr>
            <a:xfrm>
              <a:off x="7831538" y="2228872"/>
              <a:ext cx="2501987" cy="831531"/>
              <a:chOff x="7831538" y="2228872"/>
              <a:chExt cx="2501987" cy="831531"/>
            </a:xfrm>
          </p:grpSpPr>
          <p:sp>
            <p:nvSpPr>
              <p:cNvPr id="155" name="Google Shape;727;p13">
                <a:extLst>
                  <a:ext uri="{FF2B5EF4-FFF2-40B4-BE49-F238E27FC236}">
                    <a16:creationId xmlns:a16="http://schemas.microsoft.com/office/drawing/2014/main" id="{EF381948-6AB0-9444-CF5D-1A0A070D33AE}"/>
                  </a:ext>
                </a:extLst>
              </p:cNvPr>
              <p:cNvSpPr txBox="1"/>
              <p:nvPr/>
            </p:nvSpPr>
            <p:spPr>
              <a:xfrm>
                <a:off x="7831538" y="2237885"/>
                <a:ext cx="731520" cy="274320"/>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P50 Date</a:t>
                </a:r>
                <a:endParaRPr dirty="0">
                  <a:latin typeface="+mj-lt"/>
                </a:endParaRPr>
              </a:p>
            </p:txBody>
          </p:sp>
          <p:sp>
            <p:nvSpPr>
              <p:cNvPr id="156" name="Google Shape;728;p13">
                <a:extLst>
                  <a:ext uri="{FF2B5EF4-FFF2-40B4-BE49-F238E27FC236}">
                    <a16:creationId xmlns:a16="http://schemas.microsoft.com/office/drawing/2014/main" id="{A2550764-808E-3750-854A-C1744EB3A95F}"/>
                  </a:ext>
                </a:extLst>
              </p:cNvPr>
              <p:cNvSpPr txBox="1"/>
              <p:nvPr/>
            </p:nvSpPr>
            <p:spPr>
              <a:xfrm>
                <a:off x="9510565" y="2228872"/>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1"/>
                    </a:solidFill>
                    <a:latin typeface="+mj-lt"/>
                    <a:ea typeface="Arial"/>
                    <a:cs typeface="Arial"/>
                    <a:sym typeface="Arial"/>
                  </a:rPr>
                  <a:t>OCT 2028</a:t>
                </a:r>
                <a:endParaRPr dirty="0">
                  <a:solidFill>
                    <a:schemeClr val="accent1"/>
                  </a:solidFill>
                  <a:latin typeface="+mj-lt"/>
                </a:endParaRPr>
              </a:p>
            </p:txBody>
          </p:sp>
          <p:sp>
            <p:nvSpPr>
              <p:cNvPr id="157" name="Google Shape;732;p13">
                <a:extLst>
                  <a:ext uri="{FF2B5EF4-FFF2-40B4-BE49-F238E27FC236}">
                    <a16:creationId xmlns:a16="http://schemas.microsoft.com/office/drawing/2014/main" id="{7836B064-F53E-7F43-DC9A-94A06E507D5D}"/>
                  </a:ext>
                </a:extLst>
              </p:cNvPr>
              <p:cNvSpPr txBox="1"/>
              <p:nvPr/>
            </p:nvSpPr>
            <p:spPr>
              <a:xfrm>
                <a:off x="7831538" y="2493957"/>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P70 Date</a:t>
                </a:r>
                <a:endParaRPr dirty="0">
                  <a:latin typeface="+mj-lt"/>
                </a:endParaRPr>
              </a:p>
            </p:txBody>
          </p:sp>
          <p:sp>
            <p:nvSpPr>
              <p:cNvPr id="158" name="Google Shape;733;p13">
                <a:extLst>
                  <a:ext uri="{FF2B5EF4-FFF2-40B4-BE49-F238E27FC236}">
                    <a16:creationId xmlns:a16="http://schemas.microsoft.com/office/drawing/2014/main" id="{9AAE8F16-9FEC-93C3-87D5-80F03727EEC5}"/>
                  </a:ext>
                </a:extLst>
              </p:cNvPr>
              <p:cNvSpPr txBox="1"/>
              <p:nvPr/>
            </p:nvSpPr>
            <p:spPr>
              <a:xfrm>
                <a:off x="9510565" y="2498464"/>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1"/>
                    </a:solidFill>
                    <a:latin typeface="+mj-lt"/>
                    <a:ea typeface="Arial"/>
                    <a:cs typeface="Arial"/>
                    <a:sym typeface="Arial"/>
                  </a:rPr>
                  <a:t>DEC 2028</a:t>
                </a:r>
                <a:endParaRPr dirty="0">
                  <a:solidFill>
                    <a:schemeClr val="accent1"/>
                  </a:solidFill>
                  <a:latin typeface="+mj-lt"/>
                </a:endParaRPr>
              </a:p>
            </p:txBody>
          </p:sp>
          <p:sp>
            <p:nvSpPr>
              <p:cNvPr id="159" name="Google Shape;738;p13">
                <a:extLst>
                  <a:ext uri="{FF2B5EF4-FFF2-40B4-BE49-F238E27FC236}">
                    <a16:creationId xmlns:a16="http://schemas.microsoft.com/office/drawing/2014/main" id="{1FA31DE4-7FE6-8EC5-A143-9832B55619DE}"/>
                  </a:ext>
                </a:extLst>
              </p:cNvPr>
              <p:cNvSpPr txBox="1"/>
              <p:nvPr/>
            </p:nvSpPr>
            <p:spPr>
              <a:xfrm>
                <a:off x="9498661" y="2768056"/>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1"/>
                    </a:solidFill>
                    <a:latin typeface="+mj-lt"/>
                    <a:ea typeface="Arial"/>
                    <a:cs typeface="Arial"/>
                    <a:sym typeface="Arial"/>
                  </a:rPr>
                  <a:t>JAN 2029</a:t>
                </a:r>
                <a:endParaRPr dirty="0">
                  <a:solidFill>
                    <a:schemeClr val="accent1"/>
                  </a:solidFill>
                  <a:latin typeface="+mj-lt"/>
                </a:endParaRPr>
              </a:p>
            </p:txBody>
          </p:sp>
          <p:sp>
            <p:nvSpPr>
              <p:cNvPr id="160" name="Google Shape;737;p13">
                <a:extLst>
                  <a:ext uri="{FF2B5EF4-FFF2-40B4-BE49-F238E27FC236}">
                    <a16:creationId xmlns:a16="http://schemas.microsoft.com/office/drawing/2014/main" id="{0A3B595B-CEA3-0A6B-455E-EDA2F1E6AE2D}"/>
                  </a:ext>
                </a:extLst>
              </p:cNvPr>
              <p:cNvSpPr txBox="1"/>
              <p:nvPr/>
            </p:nvSpPr>
            <p:spPr>
              <a:xfrm>
                <a:off x="7831538" y="2768056"/>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P80 Date</a:t>
                </a:r>
                <a:endParaRPr dirty="0">
                  <a:latin typeface="+mj-lt"/>
                </a:endParaRPr>
              </a:p>
            </p:txBody>
          </p:sp>
        </p:grpSp>
        <p:sp>
          <p:nvSpPr>
            <p:cNvPr id="153" name="Rectangle: Rounded Corners 152">
              <a:extLst>
                <a:ext uri="{FF2B5EF4-FFF2-40B4-BE49-F238E27FC236}">
                  <a16:creationId xmlns:a16="http://schemas.microsoft.com/office/drawing/2014/main" id="{BC0D4805-8383-9661-B952-F6BD1ABD6246}"/>
                </a:ext>
              </a:extLst>
            </p:cNvPr>
            <p:cNvSpPr/>
            <p:nvPr/>
          </p:nvSpPr>
          <p:spPr>
            <a:xfrm>
              <a:off x="10434264" y="2189422"/>
              <a:ext cx="960149" cy="914400"/>
            </a:xfrm>
            <a:prstGeom prst="roundRect">
              <a:avLst>
                <a:gd name="adj" fmla="val 10025"/>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54" name="TextBox 153">
              <a:extLst>
                <a:ext uri="{FF2B5EF4-FFF2-40B4-BE49-F238E27FC236}">
                  <a16:creationId xmlns:a16="http://schemas.microsoft.com/office/drawing/2014/main" id="{4EF68C3B-AF5B-BC6A-514A-105E7E2900C1}"/>
                </a:ext>
              </a:extLst>
            </p:cNvPr>
            <p:cNvSpPr txBox="1"/>
            <p:nvPr/>
          </p:nvSpPr>
          <p:spPr>
            <a:xfrm>
              <a:off x="10458072" y="2353054"/>
              <a:ext cx="936341" cy="523220"/>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latin typeface="+mn-lt"/>
                </a:rPr>
                <a:t>P70 DATE</a:t>
              </a:r>
            </a:p>
            <a:p>
              <a:pPr algn="ctr"/>
              <a:r>
                <a:rPr lang="en-US" sz="1400" dirty="0">
                  <a:solidFill>
                    <a:schemeClr val="bg1"/>
                  </a:solidFill>
                  <a:latin typeface="+mn-lt"/>
                </a:rPr>
                <a:t>12/15/28</a:t>
              </a:r>
            </a:p>
          </p:txBody>
        </p:sp>
      </p:grpSp>
      <p:grpSp>
        <p:nvGrpSpPr>
          <p:cNvPr id="165" name="Group 164">
            <a:extLst>
              <a:ext uri="{FF2B5EF4-FFF2-40B4-BE49-F238E27FC236}">
                <a16:creationId xmlns:a16="http://schemas.microsoft.com/office/drawing/2014/main" id="{C2DCBCCB-193B-E287-17D5-C163E7B43D35}"/>
              </a:ext>
            </a:extLst>
          </p:cNvPr>
          <p:cNvGrpSpPr/>
          <p:nvPr/>
        </p:nvGrpSpPr>
        <p:grpSpPr>
          <a:xfrm>
            <a:off x="6963090" y="4863142"/>
            <a:ext cx="4434389" cy="914401"/>
            <a:chOff x="6960024" y="2189422"/>
            <a:chExt cx="4434389" cy="914401"/>
          </a:xfrm>
        </p:grpSpPr>
        <p:sp>
          <p:nvSpPr>
            <p:cNvPr id="166" name="Rectangle: Rounded Corners 165">
              <a:extLst>
                <a:ext uri="{FF2B5EF4-FFF2-40B4-BE49-F238E27FC236}">
                  <a16:creationId xmlns:a16="http://schemas.microsoft.com/office/drawing/2014/main" id="{8CE14198-8369-7255-1172-1A5DBF9B1A5C}"/>
                </a:ext>
              </a:extLst>
            </p:cNvPr>
            <p:cNvSpPr/>
            <p:nvPr/>
          </p:nvSpPr>
          <p:spPr>
            <a:xfrm>
              <a:off x="7523244" y="2189422"/>
              <a:ext cx="3871169" cy="914400"/>
            </a:xfrm>
            <a:prstGeom prst="roundRect">
              <a:avLst>
                <a:gd name="adj" fmla="val 10025"/>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67" name="Group 166">
              <a:extLst>
                <a:ext uri="{FF2B5EF4-FFF2-40B4-BE49-F238E27FC236}">
                  <a16:creationId xmlns:a16="http://schemas.microsoft.com/office/drawing/2014/main" id="{904D019D-5E02-3237-F45D-0CF848C7121A}"/>
                </a:ext>
              </a:extLst>
            </p:cNvPr>
            <p:cNvGrpSpPr/>
            <p:nvPr/>
          </p:nvGrpSpPr>
          <p:grpSpPr>
            <a:xfrm>
              <a:off x="6960024" y="2189422"/>
              <a:ext cx="891463" cy="914401"/>
              <a:chOff x="6949624" y="2086672"/>
              <a:chExt cx="891463" cy="914401"/>
            </a:xfrm>
            <a:effectLst>
              <a:outerShdw blurRad="50800" dist="38100" dir="5400000" algn="t" rotWithShape="0">
                <a:prstClr val="black">
                  <a:alpha val="40000"/>
                </a:prstClr>
              </a:outerShdw>
            </a:effectLst>
          </p:grpSpPr>
          <p:grpSp>
            <p:nvGrpSpPr>
              <p:cNvPr id="180" name="Group 179">
                <a:extLst>
                  <a:ext uri="{FF2B5EF4-FFF2-40B4-BE49-F238E27FC236}">
                    <a16:creationId xmlns:a16="http://schemas.microsoft.com/office/drawing/2014/main" id="{B7D2F38C-9EA1-6336-536B-116C5770A3B9}"/>
                  </a:ext>
                </a:extLst>
              </p:cNvPr>
              <p:cNvGrpSpPr/>
              <p:nvPr/>
            </p:nvGrpSpPr>
            <p:grpSpPr>
              <a:xfrm>
                <a:off x="6949624" y="2086672"/>
                <a:ext cx="891463" cy="914401"/>
                <a:chOff x="6949624" y="2086672"/>
                <a:chExt cx="891463" cy="914401"/>
              </a:xfrm>
            </p:grpSpPr>
            <p:sp>
              <p:nvSpPr>
                <p:cNvPr id="182" name="Rectangle: Top Corners Rounded 181">
                  <a:extLst>
                    <a:ext uri="{FF2B5EF4-FFF2-40B4-BE49-F238E27FC236}">
                      <a16:creationId xmlns:a16="http://schemas.microsoft.com/office/drawing/2014/main" id="{95D94811-F430-6781-8219-E7D717F4E46B}"/>
                    </a:ext>
                  </a:extLst>
                </p:cNvPr>
                <p:cNvSpPr/>
                <p:nvPr/>
              </p:nvSpPr>
              <p:spPr>
                <a:xfrm rot="16200000">
                  <a:off x="6798283" y="2238014"/>
                  <a:ext cx="914400" cy="611717"/>
                </a:xfrm>
                <a:prstGeom prst="round2Same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83" name="Arrow: Pentagon 182">
                  <a:extLst>
                    <a:ext uri="{FF2B5EF4-FFF2-40B4-BE49-F238E27FC236}">
                      <a16:creationId xmlns:a16="http://schemas.microsoft.com/office/drawing/2014/main" id="{4501DA45-33ED-544D-F1B3-3D52D2231D71}"/>
                    </a:ext>
                  </a:extLst>
                </p:cNvPr>
                <p:cNvSpPr/>
                <p:nvPr/>
              </p:nvSpPr>
              <p:spPr>
                <a:xfrm>
                  <a:off x="7316104" y="2086672"/>
                  <a:ext cx="524983" cy="914400"/>
                </a:xfrm>
                <a:prstGeom prst="homePlat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sp>
            <p:nvSpPr>
              <p:cNvPr id="181" name="TextBox 180">
                <a:extLst>
                  <a:ext uri="{FF2B5EF4-FFF2-40B4-BE49-F238E27FC236}">
                    <a16:creationId xmlns:a16="http://schemas.microsoft.com/office/drawing/2014/main" id="{455AD818-4E82-2881-AE6C-EF4C1DBEBA3F}"/>
                  </a:ext>
                </a:extLst>
              </p:cNvPr>
              <p:cNvSpPr txBox="1"/>
              <p:nvPr/>
            </p:nvSpPr>
            <p:spPr>
              <a:xfrm>
                <a:off x="7032964" y="2174540"/>
                <a:ext cx="591434" cy="738664"/>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rPr>
                  <a:t>SRA</a:t>
                </a:r>
              </a:p>
              <a:p>
                <a:pPr algn="ctr"/>
                <a:r>
                  <a:rPr lang="en-US" sz="1400" dirty="0">
                    <a:solidFill>
                      <a:schemeClr val="bg1"/>
                    </a:solidFill>
                  </a:rPr>
                  <a:t>RUN</a:t>
                </a:r>
              </a:p>
              <a:p>
                <a:pPr algn="ctr"/>
                <a:r>
                  <a:rPr lang="en-US" sz="1400" dirty="0">
                    <a:solidFill>
                      <a:schemeClr val="bg1"/>
                    </a:solidFill>
                  </a:rPr>
                  <a:t>#4</a:t>
                </a:r>
              </a:p>
            </p:txBody>
          </p:sp>
        </p:grpSp>
        <p:cxnSp>
          <p:nvCxnSpPr>
            <p:cNvPr id="168" name="Straight Connector 167">
              <a:extLst>
                <a:ext uri="{FF2B5EF4-FFF2-40B4-BE49-F238E27FC236}">
                  <a16:creationId xmlns:a16="http://schemas.microsoft.com/office/drawing/2014/main" id="{D58FB58B-3926-CA59-1B07-6279A1638F7C}"/>
                </a:ext>
              </a:extLst>
            </p:cNvPr>
            <p:cNvCxnSpPr>
              <a:cxnSpLocks/>
              <a:stCxn id="174" idx="3"/>
              <a:endCxn id="175" idx="1"/>
            </p:cNvCxnSpPr>
            <p:nvPr/>
          </p:nvCxnSpPr>
          <p:spPr>
            <a:xfrm>
              <a:off x="8563058" y="2378220"/>
              <a:ext cx="947507" cy="1"/>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EB19CD61-017E-E40B-3857-B24DF7A3DCB7}"/>
                </a:ext>
              </a:extLst>
            </p:cNvPr>
            <p:cNvCxnSpPr>
              <a:cxnSpLocks/>
              <a:stCxn id="176" idx="3"/>
              <a:endCxn id="177" idx="1"/>
            </p:cNvCxnSpPr>
            <p:nvPr/>
          </p:nvCxnSpPr>
          <p:spPr>
            <a:xfrm>
              <a:off x="8563058" y="2643306"/>
              <a:ext cx="947507" cy="4507"/>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4657CADF-18E1-437E-A2BE-20D8E888FD31}"/>
                </a:ext>
              </a:extLst>
            </p:cNvPr>
            <p:cNvCxnSpPr>
              <a:cxnSpLocks/>
              <a:stCxn id="179" idx="3"/>
              <a:endCxn id="178" idx="1"/>
            </p:cNvCxnSpPr>
            <p:nvPr/>
          </p:nvCxnSpPr>
          <p:spPr>
            <a:xfrm>
              <a:off x="8563058" y="2917405"/>
              <a:ext cx="935603"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nvGrpSpPr>
            <p:cNvPr id="171" name="Group 170">
              <a:extLst>
                <a:ext uri="{FF2B5EF4-FFF2-40B4-BE49-F238E27FC236}">
                  <a16:creationId xmlns:a16="http://schemas.microsoft.com/office/drawing/2014/main" id="{04C86FC8-467E-1C3E-E396-1AB23E3354B3}"/>
                </a:ext>
              </a:extLst>
            </p:cNvPr>
            <p:cNvGrpSpPr/>
            <p:nvPr/>
          </p:nvGrpSpPr>
          <p:grpSpPr>
            <a:xfrm>
              <a:off x="7831538" y="2232047"/>
              <a:ext cx="2501987" cy="831531"/>
              <a:chOff x="7831538" y="2232047"/>
              <a:chExt cx="2501987" cy="831531"/>
            </a:xfrm>
          </p:grpSpPr>
          <p:sp>
            <p:nvSpPr>
              <p:cNvPr id="174" name="Google Shape;727;p13">
                <a:extLst>
                  <a:ext uri="{FF2B5EF4-FFF2-40B4-BE49-F238E27FC236}">
                    <a16:creationId xmlns:a16="http://schemas.microsoft.com/office/drawing/2014/main" id="{91E621C7-84CA-FF76-1F2F-313E34C2233E}"/>
                  </a:ext>
                </a:extLst>
              </p:cNvPr>
              <p:cNvSpPr txBox="1"/>
              <p:nvPr/>
            </p:nvSpPr>
            <p:spPr>
              <a:xfrm>
                <a:off x="7831538" y="2241060"/>
                <a:ext cx="731520" cy="274320"/>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P50 Date</a:t>
                </a:r>
                <a:endParaRPr dirty="0">
                  <a:latin typeface="+mj-lt"/>
                </a:endParaRPr>
              </a:p>
            </p:txBody>
          </p:sp>
          <p:sp>
            <p:nvSpPr>
              <p:cNvPr id="175" name="Google Shape;728;p13">
                <a:extLst>
                  <a:ext uri="{FF2B5EF4-FFF2-40B4-BE49-F238E27FC236}">
                    <a16:creationId xmlns:a16="http://schemas.microsoft.com/office/drawing/2014/main" id="{6DC69791-3F8B-51CC-A7FD-C757D922B663}"/>
                  </a:ext>
                </a:extLst>
              </p:cNvPr>
              <p:cNvSpPr txBox="1"/>
              <p:nvPr/>
            </p:nvSpPr>
            <p:spPr>
              <a:xfrm>
                <a:off x="9510565" y="2232047"/>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4"/>
                    </a:solidFill>
                    <a:latin typeface="+mj-lt"/>
                    <a:ea typeface="Arial"/>
                    <a:cs typeface="Arial"/>
                    <a:sym typeface="Arial"/>
                  </a:rPr>
                  <a:t>OCT 2028</a:t>
                </a:r>
                <a:endParaRPr dirty="0">
                  <a:solidFill>
                    <a:schemeClr val="accent4"/>
                  </a:solidFill>
                  <a:latin typeface="+mj-lt"/>
                </a:endParaRPr>
              </a:p>
            </p:txBody>
          </p:sp>
          <p:sp>
            <p:nvSpPr>
              <p:cNvPr id="176" name="Google Shape;732;p13">
                <a:extLst>
                  <a:ext uri="{FF2B5EF4-FFF2-40B4-BE49-F238E27FC236}">
                    <a16:creationId xmlns:a16="http://schemas.microsoft.com/office/drawing/2014/main" id="{1DD98B42-6699-A876-465F-A0E309D34C9C}"/>
                  </a:ext>
                </a:extLst>
              </p:cNvPr>
              <p:cNvSpPr txBox="1"/>
              <p:nvPr/>
            </p:nvSpPr>
            <p:spPr>
              <a:xfrm>
                <a:off x="7831538" y="2497132"/>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P70 Date</a:t>
                </a:r>
                <a:endParaRPr dirty="0">
                  <a:latin typeface="+mj-lt"/>
                </a:endParaRPr>
              </a:p>
            </p:txBody>
          </p:sp>
          <p:sp>
            <p:nvSpPr>
              <p:cNvPr id="177" name="Google Shape;733;p13">
                <a:extLst>
                  <a:ext uri="{FF2B5EF4-FFF2-40B4-BE49-F238E27FC236}">
                    <a16:creationId xmlns:a16="http://schemas.microsoft.com/office/drawing/2014/main" id="{6869084B-8D9D-F0B3-4E0C-C72C370201FD}"/>
                  </a:ext>
                </a:extLst>
              </p:cNvPr>
              <p:cNvSpPr txBox="1"/>
              <p:nvPr/>
            </p:nvSpPr>
            <p:spPr>
              <a:xfrm>
                <a:off x="9510565" y="2501639"/>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4"/>
                    </a:solidFill>
                    <a:latin typeface="+mj-lt"/>
                    <a:ea typeface="Arial"/>
                    <a:cs typeface="Arial"/>
                    <a:sym typeface="Arial"/>
                  </a:rPr>
                  <a:t>NOV 2028</a:t>
                </a:r>
                <a:endParaRPr dirty="0">
                  <a:solidFill>
                    <a:schemeClr val="accent4"/>
                  </a:solidFill>
                  <a:latin typeface="+mj-lt"/>
                </a:endParaRPr>
              </a:p>
            </p:txBody>
          </p:sp>
          <p:sp>
            <p:nvSpPr>
              <p:cNvPr id="178" name="Google Shape;738;p13">
                <a:extLst>
                  <a:ext uri="{FF2B5EF4-FFF2-40B4-BE49-F238E27FC236}">
                    <a16:creationId xmlns:a16="http://schemas.microsoft.com/office/drawing/2014/main" id="{1D918FF3-1EA1-0B82-0EF9-54B8A80A5F6A}"/>
                  </a:ext>
                </a:extLst>
              </p:cNvPr>
              <p:cNvSpPr txBox="1"/>
              <p:nvPr/>
            </p:nvSpPr>
            <p:spPr>
              <a:xfrm>
                <a:off x="9498661" y="2771231"/>
                <a:ext cx="822960" cy="292347"/>
              </a:xfrm>
              <a:prstGeom prst="rect">
                <a:avLst/>
              </a:prstGeom>
              <a:noFill/>
              <a:ln>
                <a:noFill/>
              </a:ln>
            </p:spPr>
            <p:txBody>
              <a:bodyPr spcFirstLastPara="1" wrap="square" lIns="91425" tIns="45700" rIns="91425" bIns="45700" anchor="ctr" anchorCtr="0">
                <a:spAutoFit/>
              </a:bodyPr>
              <a:lstStyle/>
              <a:p>
                <a:pPr marL="0" marR="0" lvl="0" indent="0" algn="ctr" rtl="0">
                  <a:lnSpc>
                    <a:spcPct val="130000"/>
                  </a:lnSpc>
                  <a:spcBef>
                    <a:spcPts val="0"/>
                  </a:spcBef>
                  <a:spcAft>
                    <a:spcPts val="0"/>
                  </a:spcAft>
                  <a:buNone/>
                </a:pPr>
                <a:r>
                  <a:rPr lang="en-ID" sz="1000" b="1" dirty="0">
                    <a:solidFill>
                      <a:schemeClr val="accent4"/>
                    </a:solidFill>
                    <a:latin typeface="+mj-lt"/>
                    <a:ea typeface="Arial"/>
                    <a:cs typeface="Arial"/>
                    <a:sym typeface="Arial"/>
                  </a:rPr>
                  <a:t>NOV 2028</a:t>
                </a:r>
                <a:endParaRPr dirty="0">
                  <a:solidFill>
                    <a:schemeClr val="accent4"/>
                  </a:solidFill>
                  <a:latin typeface="+mj-lt"/>
                </a:endParaRPr>
              </a:p>
            </p:txBody>
          </p:sp>
          <p:sp>
            <p:nvSpPr>
              <p:cNvPr id="179" name="Google Shape;737;p13">
                <a:extLst>
                  <a:ext uri="{FF2B5EF4-FFF2-40B4-BE49-F238E27FC236}">
                    <a16:creationId xmlns:a16="http://schemas.microsoft.com/office/drawing/2014/main" id="{EE9C12A7-6725-72BF-355E-5135CDFDE973}"/>
                  </a:ext>
                </a:extLst>
              </p:cNvPr>
              <p:cNvSpPr txBox="1"/>
              <p:nvPr/>
            </p:nvSpPr>
            <p:spPr>
              <a:xfrm>
                <a:off x="7831538" y="2771231"/>
                <a:ext cx="731520" cy="292347"/>
              </a:xfrm>
              <a:prstGeom prst="rect">
                <a:avLst/>
              </a:prstGeom>
              <a:noFill/>
              <a:ln>
                <a:noFill/>
              </a:ln>
            </p:spPr>
            <p:txBody>
              <a:bodyPr spcFirstLastPara="1" wrap="square" lIns="91425" tIns="45700" rIns="91425" bIns="45700" anchor="ctr" anchorCtr="0">
                <a:spAutoFit/>
              </a:bodyPr>
              <a:lstStyle/>
              <a:p>
                <a:pPr marR="0" lvl="0" algn="ctr" rtl="0">
                  <a:lnSpc>
                    <a:spcPct val="130000"/>
                  </a:lnSpc>
                  <a:spcBef>
                    <a:spcPts val="0"/>
                  </a:spcBef>
                  <a:spcAft>
                    <a:spcPts val="0"/>
                  </a:spcAft>
                </a:pPr>
                <a:r>
                  <a:rPr lang="en-ID" sz="1000" dirty="0">
                    <a:solidFill>
                      <a:srgbClr val="7F7F7F"/>
                    </a:solidFill>
                    <a:latin typeface="+mj-lt"/>
                    <a:ea typeface="Arial"/>
                    <a:cs typeface="Arial"/>
                    <a:sym typeface="Arial"/>
                  </a:rPr>
                  <a:t>P80 Date</a:t>
                </a:r>
                <a:endParaRPr dirty="0">
                  <a:latin typeface="+mj-lt"/>
                </a:endParaRPr>
              </a:p>
            </p:txBody>
          </p:sp>
        </p:grpSp>
        <p:sp>
          <p:nvSpPr>
            <p:cNvPr id="172" name="Rectangle: Rounded Corners 171">
              <a:extLst>
                <a:ext uri="{FF2B5EF4-FFF2-40B4-BE49-F238E27FC236}">
                  <a16:creationId xmlns:a16="http://schemas.microsoft.com/office/drawing/2014/main" id="{AD0460FF-D03A-0934-CC56-A25FFD8488D2}"/>
                </a:ext>
              </a:extLst>
            </p:cNvPr>
            <p:cNvSpPr/>
            <p:nvPr/>
          </p:nvSpPr>
          <p:spPr>
            <a:xfrm>
              <a:off x="10434264" y="2189422"/>
              <a:ext cx="960149" cy="914400"/>
            </a:xfrm>
            <a:prstGeom prst="roundRect">
              <a:avLst>
                <a:gd name="adj" fmla="val 10025"/>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173" name="TextBox 172">
              <a:extLst>
                <a:ext uri="{FF2B5EF4-FFF2-40B4-BE49-F238E27FC236}">
                  <a16:creationId xmlns:a16="http://schemas.microsoft.com/office/drawing/2014/main" id="{B87DF1C1-AF90-7C3B-2932-962F341C28FD}"/>
                </a:ext>
              </a:extLst>
            </p:cNvPr>
            <p:cNvSpPr txBox="1"/>
            <p:nvPr/>
          </p:nvSpPr>
          <p:spPr>
            <a:xfrm>
              <a:off x="10458072" y="2353054"/>
              <a:ext cx="936341" cy="523220"/>
            </a:xfrm>
            <a:prstGeom prst="rect">
              <a:avLst/>
            </a:prstGeom>
            <a:noFill/>
          </p:spPr>
          <p:txBody>
            <a:bodyPr wrap="square" rtlCol="0">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400" dirty="0">
                  <a:solidFill>
                    <a:schemeClr val="bg1"/>
                  </a:solidFill>
                  <a:latin typeface="+mn-lt"/>
                </a:rPr>
                <a:t>P70 DATE</a:t>
              </a:r>
            </a:p>
            <a:p>
              <a:pPr algn="ctr"/>
              <a:r>
                <a:rPr lang="en-US" sz="1400" dirty="0">
                  <a:solidFill>
                    <a:schemeClr val="bg1"/>
                  </a:solidFill>
                  <a:latin typeface="+mn-lt"/>
                </a:rPr>
                <a:t>11/14/28</a:t>
              </a:r>
            </a:p>
          </p:txBody>
        </p:sp>
      </p:grpSp>
    </p:spTree>
    <p:extLst>
      <p:ext uri="{BB962C8B-B14F-4D97-AF65-F5344CB8AC3E}">
        <p14:creationId xmlns:p14="http://schemas.microsoft.com/office/powerpoint/2010/main" val="136102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0A392-15FF-0055-5261-8A62C146104C}"/>
              </a:ext>
            </a:extLst>
          </p:cNvPr>
          <p:cNvSpPr>
            <a:spLocks noGrp="1"/>
          </p:cNvSpPr>
          <p:nvPr>
            <p:ph type="title"/>
          </p:nvPr>
        </p:nvSpPr>
        <p:spPr>
          <a:xfrm>
            <a:off x="838200" y="365126"/>
            <a:ext cx="10515600" cy="731520"/>
          </a:xfrm>
        </p:spPr>
        <p:txBody>
          <a:bodyPr>
            <a:noAutofit/>
          </a:bodyPr>
          <a:lstStyle/>
          <a:p>
            <a:r>
              <a:rPr lang="en-US" sz="3200" dirty="0"/>
              <a:t>The Story the Ensemble Tells: The Path to Comfortable</a:t>
            </a:r>
          </a:p>
        </p:txBody>
      </p:sp>
      <p:sp>
        <p:nvSpPr>
          <p:cNvPr id="3" name="Content Placeholder 2">
            <a:extLst>
              <a:ext uri="{FF2B5EF4-FFF2-40B4-BE49-F238E27FC236}">
                <a16:creationId xmlns:a16="http://schemas.microsoft.com/office/drawing/2014/main" id="{2F4EC81C-08AA-1E94-239B-4F690B72201E}"/>
              </a:ext>
            </a:extLst>
          </p:cNvPr>
          <p:cNvSpPr>
            <a:spLocks noGrp="1"/>
          </p:cNvSpPr>
          <p:nvPr>
            <p:ph idx="1"/>
          </p:nvPr>
        </p:nvSpPr>
        <p:spPr>
          <a:xfrm>
            <a:off x="838200" y="2154747"/>
            <a:ext cx="5502036" cy="3693962"/>
          </a:xfrm>
        </p:spPr>
        <p:txBody>
          <a:bodyPr anchor="ctr">
            <a:normAutofit/>
          </a:bodyPr>
          <a:lstStyle/>
          <a:p>
            <a:pPr>
              <a:lnSpc>
                <a:spcPct val="100000"/>
              </a:lnSpc>
            </a:pPr>
            <a:r>
              <a:rPr lang="en-US" sz="1400" dirty="0"/>
              <a:t>The ensemble doesn't just describe where you are - it maps the path to where you need to be</a:t>
            </a:r>
          </a:p>
          <a:p>
            <a:pPr lvl="1">
              <a:lnSpc>
                <a:spcPct val="100000"/>
              </a:lnSpc>
            </a:pPr>
            <a:r>
              <a:rPr lang="en-US" sz="1400" dirty="0"/>
              <a:t>Specific runs model: risk retirement, schedule recovery, scope relief, mitigation adoption</a:t>
            </a:r>
          </a:p>
          <a:p>
            <a:pPr>
              <a:lnSpc>
                <a:spcPct val="100000"/>
              </a:lnSpc>
            </a:pPr>
            <a:r>
              <a:rPr lang="en-US" sz="1400" dirty="0"/>
              <a:t>The gap between current posture and fully-mitigated posture is quantified and visible</a:t>
            </a:r>
          </a:p>
          <a:p>
            <a:pPr lvl="1">
              <a:lnSpc>
                <a:spcPct val="100000"/>
              </a:lnSpc>
            </a:pPr>
            <a:r>
              <a:rPr lang="en-US" sz="1400" dirty="0"/>
              <a:t>Leadership can see not just a result, but what specific actions close the gap</a:t>
            </a:r>
          </a:p>
          <a:p>
            <a:pPr>
              <a:lnSpc>
                <a:spcPct val="100000"/>
              </a:lnSpc>
            </a:pPr>
            <a:r>
              <a:rPr lang="en-US" sz="1400" dirty="0"/>
              <a:t>This answers the question that programs actually need to answer: "What do we need to do?"</a:t>
            </a:r>
          </a:p>
          <a:p>
            <a:pPr lvl="1">
              <a:lnSpc>
                <a:spcPct val="100000"/>
              </a:lnSpc>
            </a:pPr>
            <a:r>
              <a:rPr lang="en-US" sz="1400" dirty="0"/>
              <a:t>The range of SRA results becomes a roadmap, not just a report card</a:t>
            </a:r>
          </a:p>
        </p:txBody>
      </p:sp>
      <p:sp>
        <p:nvSpPr>
          <p:cNvPr id="6" name="Text Placeholder 5">
            <a:extLst>
              <a:ext uri="{FF2B5EF4-FFF2-40B4-BE49-F238E27FC236}">
                <a16:creationId xmlns:a16="http://schemas.microsoft.com/office/drawing/2014/main" id="{36E7BC3E-C095-3AF2-FD4F-244652D1516E}"/>
              </a:ext>
            </a:extLst>
          </p:cNvPr>
          <p:cNvSpPr>
            <a:spLocks noGrp="1"/>
          </p:cNvSpPr>
          <p:nvPr>
            <p:ph type="body" sz="quarter" idx="13"/>
          </p:nvPr>
        </p:nvSpPr>
        <p:spPr/>
        <p:txBody>
          <a:bodyPr/>
          <a:lstStyle/>
          <a:p>
            <a:r>
              <a:rPr lang="en-US" dirty="0"/>
              <a:t>The ensemble answers 'what do we need to do?' - not just 'where are we?'</a:t>
            </a:r>
          </a:p>
        </p:txBody>
      </p:sp>
      <p:grpSp>
        <p:nvGrpSpPr>
          <p:cNvPr id="71" name="Group 70">
            <a:extLst>
              <a:ext uri="{FF2B5EF4-FFF2-40B4-BE49-F238E27FC236}">
                <a16:creationId xmlns:a16="http://schemas.microsoft.com/office/drawing/2014/main" id="{A13DBB6C-3F66-5258-045E-2CE8A764A029}"/>
              </a:ext>
            </a:extLst>
          </p:cNvPr>
          <p:cNvGrpSpPr/>
          <p:nvPr/>
        </p:nvGrpSpPr>
        <p:grpSpPr>
          <a:xfrm>
            <a:off x="10516700" y="2154747"/>
            <a:ext cx="1097281" cy="3586709"/>
            <a:chOff x="10516700" y="2154747"/>
            <a:chExt cx="1097281" cy="3586709"/>
          </a:xfrm>
        </p:grpSpPr>
        <p:sp>
          <p:nvSpPr>
            <p:cNvPr id="55" name="Rectangle: Rounded Corners 54">
              <a:extLst>
                <a:ext uri="{FF2B5EF4-FFF2-40B4-BE49-F238E27FC236}">
                  <a16:creationId xmlns:a16="http://schemas.microsoft.com/office/drawing/2014/main" id="{593B241F-68DC-7005-942B-C8940C06FC60}"/>
                </a:ext>
              </a:extLst>
            </p:cNvPr>
            <p:cNvSpPr/>
            <p:nvPr/>
          </p:nvSpPr>
          <p:spPr>
            <a:xfrm>
              <a:off x="10516701" y="2550579"/>
              <a:ext cx="1097280" cy="3190877"/>
            </a:xfrm>
            <a:prstGeom prst="roundRect">
              <a:avLst>
                <a:gd name="adj" fmla="val 5146"/>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Google Shape;181;p3">
              <a:extLst>
                <a:ext uri="{FF2B5EF4-FFF2-40B4-BE49-F238E27FC236}">
                  <a16:creationId xmlns:a16="http://schemas.microsoft.com/office/drawing/2014/main" id="{A67A2E1E-4F4B-3D1C-8A48-A98E3AC39FDC}"/>
                </a:ext>
              </a:extLst>
            </p:cNvPr>
            <p:cNvSpPr/>
            <p:nvPr/>
          </p:nvSpPr>
          <p:spPr>
            <a:xfrm rot="16200000">
              <a:off x="10928690" y="2308304"/>
              <a:ext cx="274320" cy="1005840"/>
            </a:xfrm>
            <a:prstGeom prst="roundRect">
              <a:avLst>
                <a:gd name="adj" fmla="val 50000"/>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57" name="TextBox 56">
              <a:extLst>
                <a:ext uri="{FF2B5EF4-FFF2-40B4-BE49-F238E27FC236}">
                  <a16:creationId xmlns:a16="http://schemas.microsoft.com/office/drawing/2014/main" id="{D9E51436-67E4-CB8E-683F-8157B67ADAF4}"/>
                </a:ext>
              </a:extLst>
            </p:cNvPr>
            <p:cNvSpPr txBox="1"/>
            <p:nvPr/>
          </p:nvSpPr>
          <p:spPr>
            <a:xfrm>
              <a:off x="10643324" y="2668549"/>
              <a:ext cx="822960" cy="274320"/>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11/14/28</a:t>
              </a:r>
            </a:p>
          </p:txBody>
        </p:sp>
        <p:sp>
          <p:nvSpPr>
            <p:cNvPr id="58" name="TextBox 57">
              <a:extLst>
                <a:ext uri="{FF2B5EF4-FFF2-40B4-BE49-F238E27FC236}">
                  <a16:creationId xmlns:a16="http://schemas.microsoft.com/office/drawing/2014/main" id="{F26A3D5D-6F67-56F7-D32A-5E50DC12D882}"/>
                </a:ext>
              </a:extLst>
            </p:cNvPr>
            <p:cNvSpPr txBox="1"/>
            <p:nvPr/>
          </p:nvSpPr>
          <p:spPr>
            <a:xfrm>
              <a:off x="10575117" y="2942930"/>
              <a:ext cx="993653" cy="2746906"/>
            </a:xfrm>
            <a:prstGeom prst="rect">
              <a:avLst/>
            </a:prstGeom>
            <a:noFill/>
          </p:spPr>
          <p:txBody>
            <a:bodyPr wrap="square">
              <a:spAutoFit/>
            </a:bodyPr>
            <a:lstStyle/>
            <a:p>
              <a:pPr algn="ctr"/>
              <a:r>
                <a:rPr lang="en-US" sz="1050" dirty="0">
                  <a:solidFill>
                    <a:schemeClr val="bg1"/>
                  </a:solidFill>
                </a:rPr>
                <a:t>P70 Date</a:t>
              </a:r>
            </a:p>
            <a:p>
              <a:pPr algn="ctr"/>
              <a:endParaRPr lang="en-US" sz="1050" dirty="0">
                <a:solidFill>
                  <a:schemeClr val="bg1"/>
                </a:solidFill>
              </a:endParaRPr>
            </a:p>
            <a:p>
              <a:pPr algn="ctr"/>
              <a:endParaRPr lang="en-US" sz="1050" dirty="0">
                <a:solidFill>
                  <a:schemeClr val="bg1"/>
                </a:solidFill>
              </a:endParaRPr>
            </a:p>
            <a:p>
              <a:pPr algn="ctr"/>
              <a:endParaRPr lang="en-US" sz="1200" b="1" dirty="0">
                <a:solidFill>
                  <a:schemeClr val="bg1"/>
                </a:solidFill>
              </a:endParaRPr>
            </a:p>
            <a:p>
              <a:pPr algn="ctr"/>
              <a:r>
                <a:rPr lang="en-US" sz="1050" dirty="0">
                  <a:solidFill>
                    <a:schemeClr val="bg1"/>
                  </a:solidFill>
                </a:rPr>
                <a:t>Delivery Date</a:t>
              </a:r>
            </a:p>
            <a:p>
              <a:pPr algn="ctr"/>
              <a:r>
                <a:rPr lang="en-US" sz="1050" dirty="0">
                  <a:solidFill>
                    <a:schemeClr val="bg1"/>
                  </a:solidFill>
                </a:rPr>
                <a:t>Confidence</a:t>
              </a:r>
            </a:p>
            <a:p>
              <a:pPr algn="ctr"/>
              <a:endParaRPr lang="en-US" sz="1050"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r>
                <a:rPr lang="en-US" sz="1050" dirty="0">
                  <a:solidFill>
                    <a:schemeClr val="bg1"/>
                  </a:solidFill>
                </a:rPr>
                <a:t>Deltas from</a:t>
              </a:r>
            </a:p>
            <a:p>
              <a:pPr algn="ctr"/>
              <a:r>
                <a:rPr lang="en-US" sz="1050" dirty="0">
                  <a:solidFill>
                    <a:schemeClr val="bg1"/>
                  </a:solidFill>
                </a:rPr>
                <a:t>Run #1</a:t>
              </a:r>
            </a:p>
            <a:p>
              <a:pPr algn="ctr"/>
              <a:endParaRPr lang="en-US" sz="1050" dirty="0">
                <a:solidFill>
                  <a:schemeClr val="bg1"/>
                </a:solidFill>
              </a:endParaRPr>
            </a:p>
            <a:p>
              <a:pPr algn="ctr"/>
              <a:endParaRPr lang="en-US" sz="1050" dirty="0">
                <a:solidFill>
                  <a:schemeClr val="bg1"/>
                </a:solidFill>
              </a:endParaRPr>
            </a:p>
            <a:p>
              <a:pPr algn="ctr"/>
              <a:r>
                <a:rPr lang="en-US" sz="1050" i="1" dirty="0">
                  <a:solidFill>
                    <a:schemeClr val="bg1"/>
                  </a:solidFill>
                </a:rPr>
                <a:t>Reduced I&amp;T duration uncertainty.</a:t>
              </a:r>
            </a:p>
          </p:txBody>
        </p:sp>
        <p:sp>
          <p:nvSpPr>
            <p:cNvPr id="59" name="Google Shape;181;p3">
              <a:extLst>
                <a:ext uri="{FF2B5EF4-FFF2-40B4-BE49-F238E27FC236}">
                  <a16:creationId xmlns:a16="http://schemas.microsoft.com/office/drawing/2014/main" id="{8AC6B2C5-4DC5-A3D9-4816-ADCEA8685369}"/>
                </a:ext>
              </a:extLst>
            </p:cNvPr>
            <p:cNvSpPr/>
            <p:nvPr/>
          </p:nvSpPr>
          <p:spPr>
            <a:xfrm rot="16200000">
              <a:off x="10928690" y="2975670"/>
              <a:ext cx="274320" cy="1005840"/>
            </a:xfrm>
            <a:prstGeom prst="roundRect">
              <a:avLst>
                <a:gd name="adj" fmla="val 50000"/>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60" name="TextBox 59">
              <a:extLst>
                <a:ext uri="{FF2B5EF4-FFF2-40B4-BE49-F238E27FC236}">
                  <a16:creationId xmlns:a16="http://schemas.microsoft.com/office/drawing/2014/main" id="{EFE8C49A-2333-3102-588E-06ADCE5CE55E}"/>
                </a:ext>
              </a:extLst>
            </p:cNvPr>
            <p:cNvSpPr txBox="1"/>
            <p:nvPr/>
          </p:nvSpPr>
          <p:spPr>
            <a:xfrm>
              <a:off x="10734764" y="3338752"/>
              <a:ext cx="640080" cy="276999"/>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72%</a:t>
              </a:r>
            </a:p>
          </p:txBody>
        </p:sp>
        <p:sp>
          <p:nvSpPr>
            <p:cNvPr id="61" name="Google Shape;181;p3">
              <a:extLst>
                <a:ext uri="{FF2B5EF4-FFF2-40B4-BE49-F238E27FC236}">
                  <a16:creationId xmlns:a16="http://schemas.microsoft.com/office/drawing/2014/main" id="{554752C1-C96A-A0E0-B21B-E6F38C56FB79}"/>
                </a:ext>
              </a:extLst>
            </p:cNvPr>
            <p:cNvSpPr/>
            <p:nvPr/>
          </p:nvSpPr>
          <p:spPr>
            <a:xfrm rot="16200000">
              <a:off x="10928690" y="3830676"/>
              <a:ext cx="274320" cy="1005840"/>
            </a:xfrm>
            <a:prstGeom prst="roundRect">
              <a:avLst>
                <a:gd name="adj" fmla="val 50000"/>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62" name="TextBox 61">
              <a:extLst>
                <a:ext uri="{FF2B5EF4-FFF2-40B4-BE49-F238E27FC236}">
                  <a16:creationId xmlns:a16="http://schemas.microsoft.com/office/drawing/2014/main" id="{8B94340B-FD43-A9A4-3B18-04D77015C625}"/>
                </a:ext>
              </a:extLst>
            </p:cNvPr>
            <p:cNvSpPr txBox="1"/>
            <p:nvPr/>
          </p:nvSpPr>
          <p:spPr>
            <a:xfrm>
              <a:off x="10608141" y="4193014"/>
              <a:ext cx="1005840" cy="274320"/>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87d  | +20%</a:t>
              </a:r>
            </a:p>
          </p:txBody>
        </p:sp>
        <p:sp>
          <p:nvSpPr>
            <p:cNvPr id="64" name="Rectangle: Rounded Corners 63">
              <a:extLst>
                <a:ext uri="{FF2B5EF4-FFF2-40B4-BE49-F238E27FC236}">
                  <a16:creationId xmlns:a16="http://schemas.microsoft.com/office/drawing/2014/main" id="{035441AF-A292-208B-70C7-5BB0A12FE361}"/>
                </a:ext>
              </a:extLst>
            </p:cNvPr>
            <p:cNvSpPr/>
            <p:nvPr/>
          </p:nvSpPr>
          <p:spPr>
            <a:xfrm>
              <a:off x="10516700" y="2154747"/>
              <a:ext cx="1097281" cy="365760"/>
            </a:xfrm>
            <a:prstGeom prst="roundRect">
              <a:avLst>
                <a:gd name="adj" fmla="val 19123"/>
              </a:avLst>
            </a:prstGeom>
            <a:solidFill>
              <a:schemeClr val="accent4"/>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Run #4</a:t>
              </a:r>
            </a:p>
          </p:txBody>
        </p:sp>
      </p:grpSp>
      <p:grpSp>
        <p:nvGrpSpPr>
          <p:cNvPr id="70" name="Group 69">
            <a:extLst>
              <a:ext uri="{FF2B5EF4-FFF2-40B4-BE49-F238E27FC236}">
                <a16:creationId xmlns:a16="http://schemas.microsoft.com/office/drawing/2014/main" id="{ED3E5757-D7F8-FEB3-1591-15D9DCF617CA}"/>
              </a:ext>
            </a:extLst>
          </p:cNvPr>
          <p:cNvGrpSpPr/>
          <p:nvPr/>
        </p:nvGrpSpPr>
        <p:grpSpPr>
          <a:xfrm>
            <a:off x="9259143" y="2154747"/>
            <a:ext cx="1097281" cy="3586709"/>
            <a:chOff x="9191328" y="2154747"/>
            <a:chExt cx="1097281" cy="3586709"/>
          </a:xfrm>
        </p:grpSpPr>
        <p:sp>
          <p:nvSpPr>
            <p:cNvPr id="43" name="Rectangle: Rounded Corners 42">
              <a:extLst>
                <a:ext uri="{FF2B5EF4-FFF2-40B4-BE49-F238E27FC236}">
                  <a16:creationId xmlns:a16="http://schemas.microsoft.com/office/drawing/2014/main" id="{39CC0120-990C-E4CB-9119-DFE908FABFE7}"/>
                </a:ext>
              </a:extLst>
            </p:cNvPr>
            <p:cNvSpPr/>
            <p:nvPr/>
          </p:nvSpPr>
          <p:spPr>
            <a:xfrm>
              <a:off x="9191328" y="2550579"/>
              <a:ext cx="1097280" cy="3190877"/>
            </a:xfrm>
            <a:prstGeom prst="roundRect">
              <a:avLst>
                <a:gd name="adj" fmla="val 5146"/>
              </a:avLst>
            </a:prstGeom>
            <a:solidFill>
              <a:schemeClr val="accent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Google Shape;181;p3">
              <a:extLst>
                <a:ext uri="{FF2B5EF4-FFF2-40B4-BE49-F238E27FC236}">
                  <a16:creationId xmlns:a16="http://schemas.microsoft.com/office/drawing/2014/main" id="{E40098EB-08CF-6E25-2C42-2F758C6F067F}"/>
                </a:ext>
              </a:extLst>
            </p:cNvPr>
            <p:cNvSpPr/>
            <p:nvPr/>
          </p:nvSpPr>
          <p:spPr>
            <a:xfrm rot="16200000">
              <a:off x="9603317" y="2308304"/>
              <a:ext cx="274320" cy="1005840"/>
            </a:xfrm>
            <a:prstGeom prst="roundRect">
              <a:avLst>
                <a:gd name="adj" fmla="val 5000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45" name="TextBox 44">
              <a:extLst>
                <a:ext uri="{FF2B5EF4-FFF2-40B4-BE49-F238E27FC236}">
                  <a16:creationId xmlns:a16="http://schemas.microsoft.com/office/drawing/2014/main" id="{9DCD6FC7-ECE4-C48F-5996-55CBF84A4E65}"/>
                </a:ext>
              </a:extLst>
            </p:cNvPr>
            <p:cNvSpPr txBox="1"/>
            <p:nvPr/>
          </p:nvSpPr>
          <p:spPr>
            <a:xfrm>
              <a:off x="9317951" y="2668549"/>
              <a:ext cx="822960" cy="274320"/>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12/15/28</a:t>
              </a:r>
            </a:p>
          </p:txBody>
        </p:sp>
        <p:sp>
          <p:nvSpPr>
            <p:cNvPr id="46" name="TextBox 45">
              <a:extLst>
                <a:ext uri="{FF2B5EF4-FFF2-40B4-BE49-F238E27FC236}">
                  <a16:creationId xmlns:a16="http://schemas.microsoft.com/office/drawing/2014/main" id="{07BF51AC-7C1D-6D0A-8782-465973BC8046}"/>
                </a:ext>
              </a:extLst>
            </p:cNvPr>
            <p:cNvSpPr txBox="1"/>
            <p:nvPr/>
          </p:nvSpPr>
          <p:spPr>
            <a:xfrm>
              <a:off x="9249744" y="2942930"/>
              <a:ext cx="993653" cy="2746906"/>
            </a:xfrm>
            <a:prstGeom prst="rect">
              <a:avLst/>
            </a:prstGeom>
            <a:noFill/>
          </p:spPr>
          <p:txBody>
            <a:bodyPr wrap="square">
              <a:spAutoFit/>
            </a:bodyPr>
            <a:lstStyle/>
            <a:p>
              <a:pPr algn="ctr"/>
              <a:r>
                <a:rPr lang="en-US" sz="1050" dirty="0">
                  <a:solidFill>
                    <a:schemeClr val="bg1"/>
                  </a:solidFill>
                </a:rPr>
                <a:t>P70 Date</a:t>
              </a:r>
            </a:p>
            <a:p>
              <a:pPr algn="ctr"/>
              <a:endParaRPr lang="en-US" sz="1050" dirty="0">
                <a:solidFill>
                  <a:schemeClr val="bg1"/>
                </a:solidFill>
              </a:endParaRPr>
            </a:p>
            <a:p>
              <a:pPr algn="ctr"/>
              <a:endParaRPr lang="en-US" sz="1050" dirty="0">
                <a:solidFill>
                  <a:schemeClr val="bg1"/>
                </a:solidFill>
              </a:endParaRPr>
            </a:p>
            <a:p>
              <a:pPr algn="ctr"/>
              <a:endParaRPr lang="en-US" sz="1200" b="1" dirty="0">
                <a:solidFill>
                  <a:schemeClr val="bg1"/>
                </a:solidFill>
              </a:endParaRPr>
            </a:p>
            <a:p>
              <a:pPr algn="ctr"/>
              <a:r>
                <a:rPr lang="en-US" sz="1050" dirty="0">
                  <a:solidFill>
                    <a:schemeClr val="bg1"/>
                  </a:solidFill>
                </a:rPr>
                <a:t>Delivery Date</a:t>
              </a:r>
            </a:p>
            <a:p>
              <a:pPr algn="ctr"/>
              <a:r>
                <a:rPr lang="en-US" sz="1050" dirty="0">
                  <a:solidFill>
                    <a:schemeClr val="bg1"/>
                  </a:solidFill>
                </a:rPr>
                <a:t>Confidence</a:t>
              </a:r>
            </a:p>
            <a:p>
              <a:pPr algn="ctr"/>
              <a:endParaRPr lang="en-US" sz="1050"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r>
                <a:rPr lang="en-US" sz="1050" dirty="0">
                  <a:solidFill>
                    <a:schemeClr val="bg1"/>
                  </a:solidFill>
                </a:rPr>
                <a:t>Deltas from</a:t>
              </a:r>
            </a:p>
            <a:p>
              <a:pPr algn="ctr"/>
              <a:r>
                <a:rPr lang="en-US" sz="1050" dirty="0">
                  <a:solidFill>
                    <a:schemeClr val="bg1"/>
                  </a:solidFill>
                </a:rPr>
                <a:t>Run #1</a:t>
              </a:r>
            </a:p>
            <a:p>
              <a:pPr algn="ctr"/>
              <a:endParaRPr lang="en-US" sz="1050" dirty="0">
                <a:solidFill>
                  <a:schemeClr val="bg1"/>
                </a:solidFill>
              </a:endParaRPr>
            </a:p>
            <a:p>
              <a:pPr algn="ctr"/>
              <a:endParaRPr lang="en-US" sz="1050" dirty="0">
                <a:solidFill>
                  <a:schemeClr val="bg1"/>
                </a:solidFill>
              </a:endParaRPr>
            </a:p>
            <a:p>
              <a:pPr algn="ctr"/>
              <a:r>
                <a:rPr lang="en-US" sz="1050" i="1" dirty="0">
                  <a:solidFill>
                    <a:schemeClr val="bg1"/>
                  </a:solidFill>
                </a:rPr>
                <a:t>Reduced FLT duration uncertainties. </a:t>
              </a:r>
            </a:p>
          </p:txBody>
        </p:sp>
        <p:sp>
          <p:nvSpPr>
            <p:cNvPr id="47" name="Google Shape;181;p3">
              <a:extLst>
                <a:ext uri="{FF2B5EF4-FFF2-40B4-BE49-F238E27FC236}">
                  <a16:creationId xmlns:a16="http://schemas.microsoft.com/office/drawing/2014/main" id="{AD7667C1-9DEE-D101-6F4A-5DE3B7AD8754}"/>
                </a:ext>
              </a:extLst>
            </p:cNvPr>
            <p:cNvSpPr/>
            <p:nvPr/>
          </p:nvSpPr>
          <p:spPr>
            <a:xfrm rot="16200000">
              <a:off x="9603317" y="2975670"/>
              <a:ext cx="274320" cy="1005840"/>
            </a:xfrm>
            <a:prstGeom prst="roundRect">
              <a:avLst>
                <a:gd name="adj" fmla="val 5000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48" name="TextBox 47">
              <a:extLst>
                <a:ext uri="{FF2B5EF4-FFF2-40B4-BE49-F238E27FC236}">
                  <a16:creationId xmlns:a16="http://schemas.microsoft.com/office/drawing/2014/main" id="{58BE5BF3-A2B0-32CA-0C05-9B1E88AE26AF}"/>
                </a:ext>
              </a:extLst>
            </p:cNvPr>
            <p:cNvSpPr txBox="1"/>
            <p:nvPr/>
          </p:nvSpPr>
          <p:spPr>
            <a:xfrm>
              <a:off x="9409391" y="3338752"/>
              <a:ext cx="640080" cy="276999"/>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61%</a:t>
              </a:r>
            </a:p>
          </p:txBody>
        </p:sp>
        <p:sp>
          <p:nvSpPr>
            <p:cNvPr id="49" name="Google Shape;181;p3">
              <a:extLst>
                <a:ext uri="{FF2B5EF4-FFF2-40B4-BE49-F238E27FC236}">
                  <a16:creationId xmlns:a16="http://schemas.microsoft.com/office/drawing/2014/main" id="{3315D7B7-DF9E-D4E9-922C-82BB5B859EB7}"/>
                </a:ext>
              </a:extLst>
            </p:cNvPr>
            <p:cNvSpPr/>
            <p:nvPr/>
          </p:nvSpPr>
          <p:spPr>
            <a:xfrm rot="16200000">
              <a:off x="9603317" y="3830676"/>
              <a:ext cx="274320" cy="1005840"/>
            </a:xfrm>
            <a:prstGeom prst="roundRect">
              <a:avLst>
                <a:gd name="adj" fmla="val 50000"/>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51" name="TextBox 50">
              <a:extLst>
                <a:ext uri="{FF2B5EF4-FFF2-40B4-BE49-F238E27FC236}">
                  <a16:creationId xmlns:a16="http://schemas.microsoft.com/office/drawing/2014/main" id="{711B5E3F-50AD-BDDC-CD7C-660946DB6E07}"/>
                </a:ext>
              </a:extLst>
            </p:cNvPr>
            <p:cNvSpPr txBox="1"/>
            <p:nvPr/>
          </p:nvSpPr>
          <p:spPr>
            <a:xfrm>
              <a:off x="9282768" y="4193758"/>
              <a:ext cx="914400" cy="274320"/>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56d  | +9%</a:t>
              </a:r>
            </a:p>
          </p:txBody>
        </p:sp>
        <p:sp>
          <p:nvSpPr>
            <p:cNvPr id="65" name="Rectangle: Rounded Corners 64">
              <a:extLst>
                <a:ext uri="{FF2B5EF4-FFF2-40B4-BE49-F238E27FC236}">
                  <a16:creationId xmlns:a16="http://schemas.microsoft.com/office/drawing/2014/main" id="{F030D6FE-C3C5-9513-931F-360EC6CD616B}"/>
                </a:ext>
              </a:extLst>
            </p:cNvPr>
            <p:cNvSpPr/>
            <p:nvPr/>
          </p:nvSpPr>
          <p:spPr>
            <a:xfrm>
              <a:off x="9191328" y="2154747"/>
              <a:ext cx="1097281" cy="365760"/>
            </a:xfrm>
            <a:prstGeom prst="roundRect">
              <a:avLst>
                <a:gd name="adj" fmla="val 19123"/>
              </a:avLst>
            </a:prstGeom>
            <a:solidFill>
              <a:schemeClr val="accent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Run #3</a:t>
              </a:r>
            </a:p>
          </p:txBody>
        </p:sp>
      </p:grpSp>
      <p:grpSp>
        <p:nvGrpSpPr>
          <p:cNvPr id="69" name="Group 68">
            <a:extLst>
              <a:ext uri="{FF2B5EF4-FFF2-40B4-BE49-F238E27FC236}">
                <a16:creationId xmlns:a16="http://schemas.microsoft.com/office/drawing/2014/main" id="{013DE827-6EF5-DAE7-8FA7-CACF1753CA92}"/>
              </a:ext>
            </a:extLst>
          </p:cNvPr>
          <p:cNvGrpSpPr/>
          <p:nvPr/>
        </p:nvGrpSpPr>
        <p:grpSpPr>
          <a:xfrm>
            <a:off x="8001587" y="2154747"/>
            <a:ext cx="1097281" cy="3586709"/>
            <a:chOff x="7967934" y="2154747"/>
            <a:chExt cx="1097281" cy="3586709"/>
          </a:xfrm>
        </p:grpSpPr>
        <p:sp>
          <p:nvSpPr>
            <p:cNvPr id="23" name="Rectangle: Rounded Corners 22">
              <a:extLst>
                <a:ext uri="{FF2B5EF4-FFF2-40B4-BE49-F238E27FC236}">
                  <a16:creationId xmlns:a16="http://schemas.microsoft.com/office/drawing/2014/main" id="{4F4F51E1-1DFE-128A-F856-41988F519FAB}"/>
                </a:ext>
              </a:extLst>
            </p:cNvPr>
            <p:cNvSpPr/>
            <p:nvPr/>
          </p:nvSpPr>
          <p:spPr>
            <a:xfrm>
              <a:off x="7967934" y="2550579"/>
              <a:ext cx="1097280" cy="3190877"/>
            </a:xfrm>
            <a:prstGeom prst="roundRect">
              <a:avLst>
                <a:gd name="adj" fmla="val 5146"/>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Google Shape;181;p3">
              <a:extLst>
                <a:ext uri="{FF2B5EF4-FFF2-40B4-BE49-F238E27FC236}">
                  <a16:creationId xmlns:a16="http://schemas.microsoft.com/office/drawing/2014/main" id="{BD98D308-C0E2-2A53-55DD-79C2A8614766}"/>
                </a:ext>
              </a:extLst>
            </p:cNvPr>
            <p:cNvSpPr/>
            <p:nvPr/>
          </p:nvSpPr>
          <p:spPr>
            <a:xfrm rot="16200000">
              <a:off x="8379923" y="2308304"/>
              <a:ext cx="274320" cy="1005840"/>
            </a:xfrm>
            <a:prstGeom prst="roundRect">
              <a:avLst>
                <a:gd name="adj" fmla="val 5000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26" name="TextBox 25">
              <a:extLst>
                <a:ext uri="{FF2B5EF4-FFF2-40B4-BE49-F238E27FC236}">
                  <a16:creationId xmlns:a16="http://schemas.microsoft.com/office/drawing/2014/main" id="{B8E862AA-44FE-EEA9-3035-4E09137D2847}"/>
                </a:ext>
              </a:extLst>
            </p:cNvPr>
            <p:cNvSpPr txBox="1"/>
            <p:nvPr/>
          </p:nvSpPr>
          <p:spPr>
            <a:xfrm>
              <a:off x="8140277" y="2717057"/>
              <a:ext cx="731520" cy="182880"/>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1/31/29</a:t>
              </a:r>
            </a:p>
          </p:txBody>
        </p:sp>
        <p:sp>
          <p:nvSpPr>
            <p:cNvPr id="27" name="TextBox 26">
              <a:extLst>
                <a:ext uri="{FF2B5EF4-FFF2-40B4-BE49-F238E27FC236}">
                  <a16:creationId xmlns:a16="http://schemas.microsoft.com/office/drawing/2014/main" id="{835D3E1F-D4D5-0EE5-8362-54531E088108}"/>
                </a:ext>
              </a:extLst>
            </p:cNvPr>
            <p:cNvSpPr txBox="1"/>
            <p:nvPr/>
          </p:nvSpPr>
          <p:spPr>
            <a:xfrm>
              <a:off x="8026350" y="2942930"/>
              <a:ext cx="993653" cy="2746906"/>
            </a:xfrm>
            <a:prstGeom prst="rect">
              <a:avLst/>
            </a:prstGeom>
            <a:noFill/>
          </p:spPr>
          <p:txBody>
            <a:bodyPr wrap="square">
              <a:spAutoFit/>
            </a:bodyPr>
            <a:lstStyle/>
            <a:p>
              <a:pPr algn="ctr"/>
              <a:r>
                <a:rPr lang="en-US" sz="1050" dirty="0">
                  <a:solidFill>
                    <a:schemeClr val="bg1"/>
                  </a:solidFill>
                </a:rPr>
                <a:t>P70 Date</a:t>
              </a:r>
            </a:p>
            <a:p>
              <a:pPr algn="ctr"/>
              <a:endParaRPr lang="en-US" sz="1050" dirty="0">
                <a:solidFill>
                  <a:schemeClr val="bg1"/>
                </a:solidFill>
              </a:endParaRPr>
            </a:p>
            <a:p>
              <a:pPr algn="ctr"/>
              <a:endParaRPr lang="en-US" sz="1050" dirty="0">
                <a:solidFill>
                  <a:schemeClr val="bg1"/>
                </a:solidFill>
              </a:endParaRPr>
            </a:p>
            <a:p>
              <a:pPr algn="ctr"/>
              <a:endParaRPr lang="en-US" sz="1200" b="1" dirty="0">
                <a:solidFill>
                  <a:schemeClr val="bg1"/>
                </a:solidFill>
              </a:endParaRPr>
            </a:p>
            <a:p>
              <a:pPr algn="ctr"/>
              <a:r>
                <a:rPr lang="en-US" sz="1050" dirty="0">
                  <a:solidFill>
                    <a:schemeClr val="bg1"/>
                  </a:solidFill>
                </a:rPr>
                <a:t>Delivery Date</a:t>
              </a:r>
            </a:p>
            <a:p>
              <a:pPr algn="ctr"/>
              <a:r>
                <a:rPr lang="en-US" sz="1050" dirty="0">
                  <a:solidFill>
                    <a:schemeClr val="bg1"/>
                  </a:solidFill>
                </a:rPr>
                <a:t>Confidence</a:t>
              </a:r>
            </a:p>
            <a:p>
              <a:pPr algn="ctr"/>
              <a:endParaRPr lang="en-US" sz="1050"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r>
                <a:rPr lang="en-US" sz="1050" dirty="0">
                  <a:solidFill>
                    <a:schemeClr val="bg1"/>
                  </a:solidFill>
                </a:rPr>
                <a:t>Deltas from</a:t>
              </a:r>
            </a:p>
            <a:p>
              <a:pPr algn="ctr"/>
              <a:r>
                <a:rPr lang="en-US" sz="1050" dirty="0">
                  <a:solidFill>
                    <a:schemeClr val="bg1"/>
                  </a:solidFill>
                </a:rPr>
                <a:t>Run #1</a:t>
              </a:r>
            </a:p>
            <a:p>
              <a:pPr algn="ctr"/>
              <a:endParaRPr lang="en-US" sz="1050" dirty="0">
                <a:solidFill>
                  <a:schemeClr val="bg1"/>
                </a:solidFill>
              </a:endParaRPr>
            </a:p>
            <a:p>
              <a:pPr algn="ctr"/>
              <a:endParaRPr lang="en-US" sz="1050" dirty="0">
                <a:solidFill>
                  <a:schemeClr val="bg1"/>
                </a:solidFill>
              </a:endParaRPr>
            </a:p>
            <a:p>
              <a:pPr algn="ctr"/>
              <a:r>
                <a:rPr lang="en-US" sz="1050" i="1" dirty="0">
                  <a:solidFill>
                    <a:schemeClr val="bg1"/>
                  </a:solidFill>
                </a:rPr>
                <a:t>Reduced schedule correlation. </a:t>
              </a:r>
              <a:r>
                <a:rPr lang="en-US" sz="1050" b="1" dirty="0">
                  <a:solidFill>
                    <a:schemeClr val="bg1"/>
                  </a:solidFill>
                </a:rPr>
                <a:t> </a:t>
              </a:r>
            </a:p>
          </p:txBody>
        </p:sp>
        <p:sp>
          <p:nvSpPr>
            <p:cNvPr id="29" name="Google Shape;181;p3">
              <a:extLst>
                <a:ext uri="{FF2B5EF4-FFF2-40B4-BE49-F238E27FC236}">
                  <a16:creationId xmlns:a16="http://schemas.microsoft.com/office/drawing/2014/main" id="{602E1D3C-05BD-B2DE-01A3-82EED7F07277}"/>
                </a:ext>
              </a:extLst>
            </p:cNvPr>
            <p:cNvSpPr/>
            <p:nvPr/>
          </p:nvSpPr>
          <p:spPr>
            <a:xfrm rot="16200000">
              <a:off x="8379923" y="2975670"/>
              <a:ext cx="274320" cy="1005840"/>
            </a:xfrm>
            <a:prstGeom prst="roundRect">
              <a:avLst>
                <a:gd name="adj" fmla="val 5000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30" name="TextBox 29">
              <a:extLst>
                <a:ext uri="{FF2B5EF4-FFF2-40B4-BE49-F238E27FC236}">
                  <a16:creationId xmlns:a16="http://schemas.microsoft.com/office/drawing/2014/main" id="{9C60E496-E1E1-DF78-316A-58727660BD8B}"/>
                </a:ext>
              </a:extLst>
            </p:cNvPr>
            <p:cNvSpPr txBox="1"/>
            <p:nvPr/>
          </p:nvSpPr>
          <p:spPr>
            <a:xfrm>
              <a:off x="8185997" y="3338752"/>
              <a:ext cx="640080" cy="276999"/>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49%</a:t>
              </a:r>
            </a:p>
          </p:txBody>
        </p:sp>
        <p:sp>
          <p:nvSpPr>
            <p:cNvPr id="34" name="Google Shape;181;p3">
              <a:extLst>
                <a:ext uri="{FF2B5EF4-FFF2-40B4-BE49-F238E27FC236}">
                  <a16:creationId xmlns:a16="http://schemas.microsoft.com/office/drawing/2014/main" id="{72A50F61-6DBB-BD3A-793F-8E7EADA311E3}"/>
                </a:ext>
              </a:extLst>
            </p:cNvPr>
            <p:cNvSpPr/>
            <p:nvPr/>
          </p:nvSpPr>
          <p:spPr>
            <a:xfrm rot="16200000">
              <a:off x="8379923" y="3830676"/>
              <a:ext cx="274320" cy="1005840"/>
            </a:xfrm>
            <a:prstGeom prst="roundRect">
              <a:avLst>
                <a:gd name="adj" fmla="val 50000"/>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36" name="TextBox 35">
              <a:extLst>
                <a:ext uri="{FF2B5EF4-FFF2-40B4-BE49-F238E27FC236}">
                  <a16:creationId xmlns:a16="http://schemas.microsoft.com/office/drawing/2014/main" id="{1683A710-EC34-22C2-D5F2-912C22E36F4E}"/>
                </a:ext>
              </a:extLst>
            </p:cNvPr>
            <p:cNvSpPr txBox="1"/>
            <p:nvPr/>
          </p:nvSpPr>
          <p:spPr>
            <a:xfrm>
              <a:off x="8111696" y="4193758"/>
              <a:ext cx="822960" cy="274320"/>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9d  | -3%</a:t>
              </a:r>
            </a:p>
          </p:txBody>
        </p:sp>
        <p:sp>
          <p:nvSpPr>
            <p:cNvPr id="66" name="Rectangle: Rounded Corners 65">
              <a:extLst>
                <a:ext uri="{FF2B5EF4-FFF2-40B4-BE49-F238E27FC236}">
                  <a16:creationId xmlns:a16="http://schemas.microsoft.com/office/drawing/2014/main" id="{DF74636E-F7B9-4B88-0924-1E8DED4AACCA}"/>
                </a:ext>
              </a:extLst>
            </p:cNvPr>
            <p:cNvSpPr/>
            <p:nvPr/>
          </p:nvSpPr>
          <p:spPr>
            <a:xfrm>
              <a:off x="7967934" y="2154747"/>
              <a:ext cx="1097281" cy="365760"/>
            </a:xfrm>
            <a:prstGeom prst="roundRect">
              <a:avLst>
                <a:gd name="adj" fmla="val 19123"/>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Run #2</a:t>
              </a:r>
            </a:p>
          </p:txBody>
        </p:sp>
      </p:grpSp>
      <p:grpSp>
        <p:nvGrpSpPr>
          <p:cNvPr id="68" name="Group 67">
            <a:extLst>
              <a:ext uri="{FF2B5EF4-FFF2-40B4-BE49-F238E27FC236}">
                <a16:creationId xmlns:a16="http://schemas.microsoft.com/office/drawing/2014/main" id="{091D6519-F2ED-3A57-949F-EB40CAEB2545}"/>
              </a:ext>
            </a:extLst>
          </p:cNvPr>
          <p:cNvGrpSpPr/>
          <p:nvPr/>
        </p:nvGrpSpPr>
        <p:grpSpPr>
          <a:xfrm>
            <a:off x="6744031" y="2154747"/>
            <a:ext cx="1097281" cy="3586709"/>
            <a:chOff x="6744031" y="2154747"/>
            <a:chExt cx="1097281" cy="3586709"/>
          </a:xfrm>
        </p:grpSpPr>
        <p:sp>
          <p:nvSpPr>
            <p:cNvPr id="8" name="Rectangle: Rounded Corners 7">
              <a:extLst>
                <a:ext uri="{FF2B5EF4-FFF2-40B4-BE49-F238E27FC236}">
                  <a16:creationId xmlns:a16="http://schemas.microsoft.com/office/drawing/2014/main" id="{AF8C226E-4D32-C7F0-A747-94A0CBF65D3E}"/>
                </a:ext>
              </a:extLst>
            </p:cNvPr>
            <p:cNvSpPr/>
            <p:nvPr/>
          </p:nvSpPr>
          <p:spPr>
            <a:xfrm>
              <a:off x="6744031" y="2550579"/>
              <a:ext cx="1097280" cy="3190877"/>
            </a:xfrm>
            <a:prstGeom prst="roundRect">
              <a:avLst>
                <a:gd name="adj" fmla="val 5146"/>
              </a:avLst>
            </a:prstGeom>
            <a:solidFill>
              <a:schemeClr val="accent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Google Shape;181;p3">
              <a:extLst>
                <a:ext uri="{FF2B5EF4-FFF2-40B4-BE49-F238E27FC236}">
                  <a16:creationId xmlns:a16="http://schemas.microsoft.com/office/drawing/2014/main" id="{D24E16B3-FB1E-FE05-6D66-7CC566885840}"/>
                </a:ext>
              </a:extLst>
            </p:cNvPr>
            <p:cNvSpPr/>
            <p:nvPr/>
          </p:nvSpPr>
          <p:spPr>
            <a:xfrm rot="16200000">
              <a:off x="7156020" y="2308304"/>
              <a:ext cx="274320" cy="1005840"/>
            </a:xfrm>
            <a:prstGeom prst="roundRect">
              <a:avLst>
                <a:gd name="adj" fmla="val 50000"/>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52" name="TextBox 51">
              <a:extLst>
                <a:ext uri="{FF2B5EF4-FFF2-40B4-BE49-F238E27FC236}">
                  <a16:creationId xmlns:a16="http://schemas.microsoft.com/office/drawing/2014/main" id="{3DB22B40-A5FC-6A2F-4A0D-3179C1E51CFE}"/>
                </a:ext>
              </a:extLst>
            </p:cNvPr>
            <p:cNvSpPr txBox="1"/>
            <p:nvPr/>
          </p:nvSpPr>
          <p:spPr>
            <a:xfrm>
              <a:off x="6962094" y="2671386"/>
              <a:ext cx="640080" cy="276999"/>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2/9/29</a:t>
              </a:r>
            </a:p>
          </p:txBody>
        </p:sp>
        <p:sp>
          <p:nvSpPr>
            <p:cNvPr id="15" name="TextBox 14">
              <a:extLst>
                <a:ext uri="{FF2B5EF4-FFF2-40B4-BE49-F238E27FC236}">
                  <a16:creationId xmlns:a16="http://schemas.microsoft.com/office/drawing/2014/main" id="{D361C317-EDF5-C63C-15FB-D0F6FD16CF93}"/>
                </a:ext>
              </a:extLst>
            </p:cNvPr>
            <p:cNvSpPr txBox="1"/>
            <p:nvPr/>
          </p:nvSpPr>
          <p:spPr>
            <a:xfrm>
              <a:off x="6802447" y="2942930"/>
              <a:ext cx="993653" cy="2746906"/>
            </a:xfrm>
            <a:prstGeom prst="rect">
              <a:avLst/>
            </a:prstGeom>
            <a:noFill/>
          </p:spPr>
          <p:txBody>
            <a:bodyPr wrap="square">
              <a:spAutoFit/>
            </a:bodyPr>
            <a:lstStyle/>
            <a:p>
              <a:pPr algn="ctr"/>
              <a:r>
                <a:rPr lang="en-US" sz="1050" dirty="0">
                  <a:solidFill>
                    <a:schemeClr val="bg1"/>
                  </a:solidFill>
                </a:rPr>
                <a:t>P70 Date</a:t>
              </a:r>
            </a:p>
            <a:p>
              <a:pPr algn="ctr"/>
              <a:endParaRPr lang="en-US" sz="1050" dirty="0">
                <a:solidFill>
                  <a:schemeClr val="bg1"/>
                </a:solidFill>
              </a:endParaRPr>
            </a:p>
            <a:p>
              <a:pPr algn="ctr"/>
              <a:endParaRPr lang="en-US" sz="1050" dirty="0">
                <a:solidFill>
                  <a:schemeClr val="bg1"/>
                </a:solidFill>
              </a:endParaRPr>
            </a:p>
            <a:p>
              <a:pPr algn="ctr"/>
              <a:endParaRPr lang="en-US" sz="1200" b="1" dirty="0">
                <a:solidFill>
                  <a:schemeClr val="bg1"/>
                </a:solidFill>
              </a:endParaRPr>
            </a:p>
            <a:p>
              <a:pPr algn="ctr"/>
              <a:r>
                <a:rPr lang="en-US" sz="1050" dirty="0">
                  <a:solidFill>
                    <a:schemeClr val="bg1"/>
                  </a:solidFill>
                </a:rPr>
                <a:t>Delivery Date</a:t>
              </a:r>
            </a:p>
            <a:p>
              <a:pPr algn="ctr"/>
              <a:r>
                <a:rPr lang="en-US" sz="1050" dirty="0">
                  <a:solidFill>
                    <a:schemeClr val="bg1"/>
                  </a:solidFill>
                </a:rPr>
                <a:t>Confidence</a:t>
              </a:r>
            </a:p>
            <a:p>
              <a:pPr algn="ctr"/>
              <a:endParaRPr lang="en-US" sz="1050" dirty="0">
                <a:solidFill>
                  <a:schemeClr val="bg1"/>
                </a:solidFill>
              </a:endParaRPr>
            </a:p>
            <a:p>
              <a:pPr algn="ctr"/>
              <a:endParaRPr lang="en-US" sz="1200" b="1" dirty="0">
                <a:solidFill>
                  <a:schemeClr val="bg1"/>
                </a:solidFill>
              </a:endParaRPr>
            </a:p>
            <a:p>
              <a:pPr algn="ctr"/>
              <a:endParaRPr lang="en-US" sz="1200" b="1" dirty="0">
                <a:solidFill>
                  <a:schemeClr val="bg1"/>
                </a:solidFill>
              </a:endParaRPr>
            </a:p>
            <a:p>
              <a:pPr algn="ctr"/>
              <a:r>
                <a:rPr lang="en-US" sz="1050" dirty="0">
                  <a:solidFill>
                    <a:schemeClr val="bg1"/>
                  </a:solidFill>
                </a:rPr>
                <a:t>Deltas from</a:t>
              </a:r>
            </a:p>
            <a:p>
              <a:pPr algn="ctr"/>
              <a:r>
                <a:rPr lang="en-US" sz="1050" dirty="0">
                  <a:solidFill>
                    <a:schemeClr val="bg1"/>
                  </a:solidFill>
                </a:rPr>
                <a:t>Run #1</a:t>
              </a:r>
            </a:p>
            <a:p>
              <a:pPr algn="ctr"/>
              <a:endParaRPr lang="en-US" sz="1050" dirty="0">
                <a:solidFill>
                  <a:schemeClr val="bg1"/>
                </a:solidFill>
              </a:endParaRPr>
            </a:p>
            <a:p>
              <a:pPr algn="ctr"/>
              <a:endParaRPr lang="en-US" sz="1050" dirty="0">
                <a:solidFill>
                  <a:schemeClr val="bg1"/>
                </a:solidFill>
              </a:endParaRPr>
            </a:p>
            <a:p>
              <a:pPr algn="ctr"/>
              <a:r>
                <a:rPr lang="en-US" sz="1050" i="1" dirty="0">
                  <a:solidFill>
                    <a:schemeClr val="bg1"/>
                  </a:solidFill>
                </a:rPr>
                <a:t>Original configuration.</a:t>
              </a:r>
              <a:endParaRPr lang="en-US" sz="1050" b="1" dirty="0">
                <a:solidFill>
                  <a:schemeClr val="bg1"/>
                </a:solidFill>
              </a:endParaRPr>
            </a:p>
            <a:p>
              <a:pPr algn="ctr"/>
              <a:r>
                <a:rPr lang="en-US" sz="1050" b="1" dirty="0">
                  <a:solidFill>
                    <a:schemeClr val="bg1"/>
                  </a:solidFill>
                </a:rPr>
                <a:t> </a:t>
              </a:r>
            </a:p>
          </p:txBody>
        </p:sp>
        <p:grpSp>
          <p:nvGrpSpPr>
            <p:cNvPr id="21" name="Group 20">
              <a:extLst>
                <a:ext uri="{FF2B5EF4-FFF2-40B4-BE49-F238E27FC236}">
                  <a16:creationId xmlns:a16="http://schemas.microsoft.com/office/drawing/2014/main" id="{BDCFD9B5-98CA-B4DC-828F-A4A922BDDF19}"/>
                </a:ext>
              </a:extLst>
            </p:cNvPr>
            <p:cNvGrpSpPr/>
            <p:nvPr/>
          </p:nvGrpSpPr>
          <p:grpSpPr>
            <a:xfrm>
              <a:off x="6790260" y="3338752"/>
              <a:ext cx="1005840" cy="276999"/>
              <a:chOff x="6790260" y="3324529"/>
              <a:chExt cx="1005840" cy="276999"/>
            </a:xfrm>
          </p:grpSpPr>
          <p:sp>
            <p:nvSpPr>
              <p:cNvPr id="16" name="Google Shape;181;p3">
                <a:extLst>
                  <a:ext uri="{FF2B5EF4-FFF2-40B4-BE49-F238E27FC236}">
                    <a16:creationId xmlns:a16="http://schemas.microsoft.com/office/drawing/2014/main" id="{C342FC69-4E85-CD89-7477-0D75A1B07A0F}"/>
                  </a:ext>
                </a:extLst>
              </p:cNvPr>
              <p:cNvSpPr/>
              <p:nvPr/>
            </p:nvSpPr>
            <p:spPr>
              <a:xfrm rot="16200000">
                <a:off x="7156020" y="2961447"/>
                <a:ext cx="274320" cy="1005840"/>
              </a:xfrm>
              <a:prstGeom prst="roundRect">
                <a:avLst>
                  <a:gd name="adj" fmla="val 50000"/>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17" name="TextBox 16">
                <a:extLst>
                  <a:ext uri="{FF2B5EF4-FFF2-40B4-BE49-F238E27FC236}">
                    <a16:creationId xmlns:a16="http://schemas.microsoft.com/office/drawing/2014/main" id="{318FD4B9-72C2-C737-15A9-4AC54DB6F4E9}"/>
                  </a:ext>
                </a:extLst>
              </p:cNvPr>
              <p:cNvSpPr txBox="1"/>
              <p:nvPr/>
            </p:nvSpPr>
            <p:spPr>
              <a:xfrm>
                <a:off x="6962094" y="3324529"/>
                <a:ext cx="640080" cy="276999"/>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52%</a:t>
                </a:r>
              </a:p>
            </p:txBody>
          </p:sp>
        </p:grpSp>
        <p:grpSp>
          <p:nvGrpSpPr>
            <p:cNvPr id="20" name="Group 19">
              <a:extLst>
                <a:ext uri="{FF2B5EF4-FFF2-40B4-BE49-F238E27FC236}">
                  <a16:creationId xmlns:a16="http://schemas.microsoft.com/office/drawing/2014/main" id="{62C4BD00-93C2-E915-0989-3D76D583AE5D}"/>
                </a:ext>
              </a:extLst>
            </p:cNvPr>
            <p:cNvGrpSpPr/>
            <p:nvPr/>
          </p:nvGrpSpPr>
          <p:grpSpPr>
            <a:xfrm>
              <a:off x="6790260" y="4193758"/>
              <a:ext cx="1005840" cy="276999"/>
              <a:chOff x="6790260" y="4206421"/>
              <a:chExt cx="1005840" cy="276999"/>
            </a:xfrm>
          </p:grpSpPr>
          <p:sp>
            <p:nvSpPr>
              <p:cNvPr id="18" name="Google Shape;181;p3">
                <a:extLst>
                  <a:ext uri="{FF2B5EF4-FFF2-40B4-BE49-F238E27FC236}">
                    <a16:creationId xmlns:a16="http://schemas.microsoft.com/office/drawing/2014/main" id="{CEAF9AF5-9B07-9596-F362-117433110E3E}"/>
                  </a:ext>
                </a:extLst>
              </p:cNvPr>
              <p:cNvSpPr/>
              <p:nvPr/>
            </p:nvSpPr>
            <p:spPr>
              <a:xfrm rot="16200000">
                <a:off x="7156020" y="3843339"/>
                <a:ext cx="274320" cy="1005840"/>
              </a:xfrm>
              <a:prstGeom prst="roundRect">
                <a:avLst>
                  <a:gd name="adj" fmla="val 50000"/>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dirty="0">
                  <a:sym typeface="Calibri"/>
                </a:endParaRPr>
              </a:p>
            </p:txBody>
          </p:sp>
          <p:sp>
            <p:nvSpPr>
              <p:cNvPr id="19" name="TextBox 18">
                <a:extLst>
                  <a:ext uri="{FF2B5EF4-FFF2-40B4-BE49-F238E27FC236}">
                    <a16:creationId xmlns:a16="http://schemas.microsoft.com/office/drawing/2014/main" id="{E5FE4127-BA51-F74B-1049-7154BC010491}"/>
                  </a:ext>
                </a:extLst>
              </p:cNvPr>
              <p:cNvSpPr txBox="1"/>
              <p:nvPr/>
            </p:nvSpPr>
            <p:spPr>
              <a:xfrm>
                <a:off x="6962094" y="4206421"/>
                <a:ext cx="640080" cy="276999"/>
              </a:xfrm>
              <a:prstGeom prst="rect">
                <a:avLst/>
              </a:prstGeom>
              <a:noFill/>
            </p:spPr>
            <p:txBody>
              <a:bodyPr wrap="square" rtlCol="0" anchor="ctr">
                <a:spAutoFit/>
              </a:bodyPr>
              <a:lstStyle>
                <a:defPPr>
                  <a:defRPr lang="en-US"/>
                </a:defPPr>
                <a:lvl1pPr>
                  <a:defRPr sz="3200" b="1">
                    <a:gradFill>
                      <a:gsLst>
                        <a:gs pos="100000">
                          <a:schemeClr val="accent3"/>
                        </a:gs>
                        <a:gs pos="60000">
                          <a:schemeClr val="accent2"/>
                        </a:gs>
                        <a:gs pos="5000">
                          <a:schemeClr val="accent1"/>
                        </a:gs>
                      </a:gsLst>
                      <a:path path="circle">
                        <a:fillToRect r="100000" b="100000"/>
                      </a:path>
                    </a:gradFill>
                    <a:latin typeface="+mj-lt"/>
                    <a:cs typeface="Sora ExtraBold" pitchFamily="2" charset="0"/>
                  </a:defRPr>
                </a:lvl1pPr>
              </a:lstStyle>
              <a:p>
                <a:pPr algn="ctr"/>
                <a:r>
                  <a:rPr lang="en-US" sz="1200" dirty="0">
                    <a:solidFill>
                      <a:schemeClr val="bg1"/>
                    </a:solidFill>
                    <a:latin typeface="+mn-lt"/>
                  </a:rPr>
                  <a:t>-----</a:t>
                </a:r>
              </a:p>
            </p:txBody>
          </p:sp>
        </p:grpSp>
        <p:sp>
          <p:nvSpPr>
            <p:cNvPr id="67" name="Rectangle: Rounded Corners 66">
              <a:extLst>
                <a:ext uri="{FF2B5EF4-FFF2-40B4-BE49-F238E27FC236}">
                  <a16:creationId xmlns:a16="http://schemas.microsoft.com/office/drawing/2014/main" id="{1C34A896-2938-461C-4DF6-5E87B6BE2848}"/>
                </a:ext>
              </a:extLst>
            </p:cNvPr>
            <p:cNvSpPr/>
            <p:nvPr/>
          </p:nvSpPr>
          <p:spPr>
            <a:xfrm>
              <a:off x="6744031" y="2154747"/>
              <a:ext cx="1097281" cy="365760"/>
            </a:xfrm>
            <a:prstGeom prst="roundRect">
              <a:avLst>
                <a:gd name="adj" fmla="val 19123"/>
              </a:avLst>
            </a:prstGeom>
            <a:solidFill>
              <a:schemeClr val="accent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bg1"/>
                  </a:solidFill>
                </a:rPr>
                <a:t>Run #1</a:t>
              </a:r>
            </a:p>
          </p:txBody>
        </p:sp>
      </p:grpSp>
    </p:spTree>
    <p:extLst>
      <p:ext uri="{BB962C8B-B14F-4D97-AF65-F5344CB8AC3E}">
        <p14:creationId xmlns:p14="http://schemas.microsoft.com/office/powerpoint/2010/main" val="176772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F5FDB-6054-212E-D4D8-AC9E61FB5032}"/>
              </a:ext>
            </a:extLst>
          </p:cNvPr>
          <p:cNvSpPr>
            <a:spLocks noGrp="1"/>
          </p:cNvSpPr>
          <p:nvPr>
            <p:ph type="title"/>
          </p:nvPr>
        </p:nvSpPr>
        <p:spPr>
          <a:xfrm>
            <a:off x="838200" y="365126"/>
            <a:ext cx="10515600" cy="548640"/>
          </a:xfrm>
        </p:spPr>
        <p:txBody>
          <a:bodyPr/>
          <a:lstStyle/>
          <a:p>
            <a:r>
              <a:rPr lang="en-US" dirty="0"/>
              <a:t>Reframing the Conversation: Not a Verdict</a:t>
            </a:r>
          </a:p>
        </p:txBody>
      </p:sp>
      <p:sp>
        <p:nvSpPr>
          <p:cNvPr id="4" name="Text Placeholder 3">
            <a:extLst>
              <a:ext uri="{FF2B5EF4-FFF2-40B4-BE49-F238E27FC236}">
                <a16:creationId xmlns:a16="http://schemas.microsoft.com/office/drawing/2014/main" id="{6F385AA0-84BF-4686-BDA6-CF2F60A01F47}"/>
              </a:ext>
            </a:extLst>
          </p:cNvPr>
          <p:cNvSpPr>
            <a:spLocks noGrp="1"/>
          </p:cNvSpPr>
          <p:nvPr>
            <p:ph type="body" sz="quarter" idx="13"/>
          </p:nvPr>
        </p:nvSpPr>
        <p:spPr>
          <a:xfrm>
            <a:off x="838200" y="922271"/>
            <a:ext cx="10515600" cy="401723"/>
          </a:xfrm>
        </p:spPr>
        <p:txBody>
          <a:bodyPr/>
          <a:lstStyle/>
          <a:p>
            <a:r>
              <a:rPr lang="en-US" dirty="0"/>
              <a:t>When the analytical process is visible, quality - not just the number - is what gets evaluated.</a:t>
            </a:r>
          </a:p>
        </p:txBody>
      </p:sp>
      <p:sp>
        <p:nvSpPr>
          <p:cNvPr id="5" name="Rectangle: Rounded Corners 4">
            <a:extLst>
              <a:ext uri="{FF2B5EF4-FFF2-40B4-BE49-F238E27FC236}">
                <a16:creationId xmlns:a16="http://schemas.microsoft.com/office/drawing/2014/main" id="{DDF4B5AA-DBDB-AC0B-EA8B-65B450777442}"/>
              </a:ext>
            </a:extLst>
          </p:cNvPr>
          <p:cNvSpPr/>
          <p:nvPr/>
        </p:nvSpPr>
        <p:spPr>
          <a:xfrm>
            <a:off x="1183771" y="1794107"/>
            <a:ext cx="4572000" cy="4270263"/>
          </a:xfrm>
          <a:prstGeom prst="roundRect">
            <a:avLst>
              <a:gd name="adj" fmla="val 5146"/>
            </a:avLst>
          </a:prstGeom>
          <a:solidFill>
            <a:schemeClr val="bg1"/>
          </a:solidFill>
          <a:ln>
            <a:noFill/>
          </a:ln>
          <a:effectLst>
            <a:outerShdw blurRad="190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A567A1D9-E287-09AE-E60D-888BB7A9CA50}"/>
              </a:ext>
            </a:extLst>
          </p:cNvPr>
          <p:cNvSpPr/>
          <p:nvPr/>
        </p:nvSpPr>
        <p:spPr>
          <a:xfrm>
            <a:off x="1366651" y="1987205"/>
            <a:ext cx="4206240" cy="581890"/>
          </a:xfrm>
          <a:prstGeom prst="roundRect">
            <a:avLst>
              <a:gd name="adj" fmla="val 19123"/>
            </a:avLst>
          </a:prstGeom>
          <a:gradFill flip="none" rotWithShape="1">
            <a:gsLst>
              <a:gs pos="0">
                <a:schemeClr val="accent1"/>
              </a:gs>
              <a:gs pos="97000">
                <a:schemeClr val="accent1">
                  <a:lumMod val="60000"/>
                  <a:lumOff val="40000"/>
                </a:schemeClr>
              </a:gs>
            </a:gsLst>
            <a:lin ang="2700000" scaled="1"/>
            <a:tileRect/>
          </a:gradFill>
          <a:ln w="76200">
            <a:noFill/>
          </a:ln>
          <a:effectLst>
            <a:outerShdw blurRad="508000" dist="1651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9" name="Rectangle 8">
            <a:extLst>
              <a:ext uri="{FF2B5EF4-FFF2-40B4-BE49-F238E27FC236}">
                <a16:creationId xmlns:a16="http://schemas.microsoft.com/office/drawing/2014/main" id="{B94842C5-29A5-DDE8-A7B1-DF47185EECBD}"/>
              </a:ext>
            </a:extLst>
          </p:cNvPr>
          <p:cNvSpPr/>
          <p:nvPr/>
        </p:nvSpPr>
        <p:spPr>
          <a:xfrm>
            <a:off x="1412371" y="2126121"/>
            <a:ext cx="4114800" cy="307777"/>
          </a:xfrm>
          <a:prstGeom prst="rect">
            <a:avLst/>
          </a:prstGeom>
        </p:spPr>
        <p:txBody>
          <a:bodyPr wrap="square">
            <a:spAutoFit/>
          </a:bodyPr>
          <a:lstStyle/>
          <a:p>
            <a:pPr algn="ctr"/>
            <a:r>
              <a:rPr lang="en-US" sz="1400" b="1" dirty="0">
                <a:solidFill>
                  <a:schemeClr val="bg1"/>
                </a:solidFill>
                <a:ea typeface="Open Sans" pitchFamily="2" charset="0"/>
                <a:cs typeface="Open Sans" pitchFamily="2" charset="0"/>
              </a:rPr>
              <a:t>THE OLD FRAMING</a:t>
            </a:r>
          </a:p>
        </p:txBody>
      </p:sp>
      <p:sp>
        <p:nvSpPr>
          <p:cNvPr id="17" name="TextBox 16">
            <a:extLst>
              <a:ext uri="{FF2B5EF4-FFF2-40B4-BE49-F238E27FC236}">
                <a16:creationId xmlns:a16="http://schemas.microsoft.com/office/drawing/2014/main" id="{81E45B2B-3931-7A8D-7A1C-5DB41B1900FF}"/>
              </a:ext>
            </a:extLst>
          </p:cNvPr>
          <p:cNvSpPr txBox="1"/>
          <p:nvPr/>
        </p:nvSpPr>
        <p:spPr>
          <a:xfrm>
            <a:off x="1366651" y="2762193"/>
            <a:ext cx="4206240" cy="3108543"/>
          </a:xfrm>
          <a:prstGeom prst="rect">
            <a:avLst/>
          </a:prstGeom>
          <a:noFill/>
        </p:spPr>
        <p:txBody>
          <a:bodyPr wrap="square">
            <a:spAutoFit/>
          </a:bodyPr>
          <a:lstStyle/>
          <a:p>
            <a:pPr algn="ctr"/>
            <a:r>
              <a:rPr lang="en-US" sz="1400" dirty="0"/>
              <a:t>"Did we pass?“</a:t>
            </a:r>
          </a:p>
          <a:p>
            <a:pPr algn="ctr"/>
            <a:endParaRPr lang="en-US" sz="1400" dirty="0"/>
          </a:p>
          <a:p>
            <a:pPr algn="ctr"/>
            <a:r>
              <a:rPr lang="en-US" sz="1400" dirty="0"/>
              <a:t>Binary pass/fail judgment against a threshold</a:t>
            </a:r>
          </a:p>
          <a:p>
            <a:pPr algn="ctr"/>
            <a:endParaRPr lang="en-US" sz="1400" dirty="0"/>
          </a:p>
          <a:p>
            <a:pPr algn="ctr"/>
            <a:r>
              <a:rPr lang="en-US" sz="1400" dirty="0"/>
              <a:t>A single P70 date is the answer</a:t>
            </a:r>
          </a:p>
          <a:p>
            <a:pPr algn="ctr"/>
            <a:endParaRPr lang="en-US" sz="1400" dirty="0"/>
          </a:p>
          <a:p>
            <a:pPr algn="ctr"/>
            <a:r>
              <a:rPr lang="en-US" sz="1400" dirty="0"/>
              <a:t>If the date doesn't meet expectations: program has failed the SRA</a:t>
            </a:r>
          </a:p>
          <a:p>
            <a:pPr algn="ctr"/>
            <a:endParaRPr lang="en-US" sz="1400" dirty="0"/>
          </a:p>
          <a:p>
            <a:pPr algn="ctr"/>
            <a:r>
              <a:rPr lang="en-US" sz="1400" dirty="0"/>
              <a:t>Leads to defending a number rather than understanding posture</a:t>
            </a:r>
          </a:p>
          <a:p>
            <a:pPr algn="ctr"/>
            <a:endParaRPr lang="en-US" sz="1400" dirty="0"/>
          </a:p>
          <a:p>
            <a:pPr algn="ctr"/>
            <a:r>
              <a:rPr lang="en-US" sz="1400" dirty="0"/>
              <a:t>Creates an incentive to present the most favorable result rather than the most honest analysis</a:t>
            </a:r>
          </a:p>
        </p:txBody>
      </p:sp>
      <p:sp>
        <p:nvSpPr>
          <p:cNvPr id="11" name="Rectangle: Rounded Corners 10">
            <a:extLst>
              <a:ext uri="{FF2B5EF4-FFF2-40B4-BE49-F238E27FC236}">
                <a16:creationId xmlns:a16="http://schemas.microsoft.com/office/drawing/2014/main" id="{B1844830-46ED-8C80-6AF1-6DF8CC1EEA44}"/>
              </a:ext>
            </a:extLst>
          </p:cNvPr>
          <p:cNvSpPr/>
          <p:nvPr/>
        </p:nvSpPr>
        <p:spPr>
          <a:xfrm>
            <a:off x="6253349" y="1794107"/>
            <a:ext cx="4572000" cy="4270263"/>
          </a:xfrm>
          <a:prstGeom prst="roundRect">
            <a:avLst>
              <a:gd name="adj" fmla="val 5146"/>
            </a:avLst>
          </a:prstGeom>
          <a:solidFill>
            <a:schemeClr val="bg1"/>
          </a:solidFill>
          <a:ln>
            <a:noFill/>
          </a:ln>
          <a:effectLst>
            <a:outerShdw blurRad="190500" sx="102000" sy="102000" algn="ctr" rotWithShape="0">
              <a:prstClr val="black">
                <a:alpha val="1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395B0425-BECE-D4D4-03B2-141CBB8E55E8}"/>
              </a:ext>
            </a:extLst>
          </p:cNvPr>
          <p:cNvSpPr/>
          <p:nvPr/>
        </p:nvSpPr>
        <p:spPr>
          <a:xfrm>
            <a:off x="6481949" y="1987205"/>
            <a:ext cx="4114800" cy="581890"/>
          </a:xfrm>
          <a:prstGeom prst="roundRect">
            <a:avLst>
              <a:gd name="adj" fmla="val 19123"/>
            </a:avLst>
          </a:prstGeom>
          <a:gradFill flip="none" rotWithShape="1">
            <a:gsLst>
              <a:gs pos="0">
                <a:schemeClr val="accent2"/>
              </a:gs>
              <a:gs pos="97000">
                <a:schemeClr val="accent2">
                  <a:lumMod val="60000"/>
                  <a:lumOff val="40000"/>
                </a:schemeClr>
              </a:gs>
            </a:gsLst>
            <a:lin ang="2700000" scaled="1"/>
            <a:tileRect/>
          </a:gradFill>
          <a:ln w="76200">
            <a:noFill/>
          </a:ln>
          <a:effectLst>
            <a:outerShdw blurRad="508000" dist="165100" dir="5400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5" name="Rectangle 14">
            <a:extLst>
              <a:ext uri="{FF2B5EF4-FFF2-40B4-BE49-F238E27FC236}">
                <a16:creationId xmlns:a16="http://schemas.microsoft.com/office/drawing/2014/main" id="{4ED89DAA-6D07-7F12-F49B-810C59241572}"/>
              </a:ext>
            </a:extLst>
          </p:cNvPr>
          <p:cNvSpPr/>
          <p:nvPr/>
        </p:nvSpPr>
        <p:spPr>
          <a:xfrm>
            <a:off x="6481949" y="2151878"/>
            <a:ext cx="4114800" cy="307777"/>
          </a:xfrm>
          <a:prstGeom prst="rect">
            <a:avLst/>
          </a:prstGeom>
        </p:spPr>
        <p:txBody>
          <a:bodyPr wrap="square">
            <a:spAutoFit/>
          </a:bodyPr>
          <a:lstStyle/>
          <a:p>
            <a:pPr algn="ctr"/>
            <a:r>
              <a:rPr lang="en-US" sz="1400" b="1" dirty="0">
                <a:solidFill>
                  <a:schemeClr val="bg1"/>
                </a:solidFill>
                <a:ea typeface="Open Sans" pitchFamily="2" charset="0"/>
                <a:cs typeface="Open Sans" pitchFamily="2" charset="0"/>
              </a:rPr>
              <a:t>THE NEW FRAMING</a:t>
            </a:r>
          </a:p>
        </p:txBody>
      </p:sp>
      <p:sp>
        <p:nvSpPr>
          <p:cNvPr id="19" name="TextBox 18">
            <a:extLst>
              <a:ext uri="{FF2B5EF4-FFF2-40B4-BE49-F238E27FC236}">
                <a16:creationId xmlns:a16="http://schemas.microsoft.com/office/drawing/2014/main" id="{A1235E71-42E9-974F-6EB2-CED37432B528}"/>
              </a:ext>
            </a:extLst>
          </p:cNvPr>
          <p:cNvSpPr txBox="1"/>
          <p:nvPr/>
        </p:nvSpPr>
        <p:spPr>
          <a:xfrm>
            <a:off x="6481949" y="2762193"/>
            <a:ext cx="4114800" cy="3108543"/>
          </a:xfrm>
          <a:prstGeom prst="rect">
            <a:avLst/>
          </a:prstGeom>
          <a:noFill/>
        </p:spPr>
        <p:txBody>
          <a:bodyPr wrap="square">
            <a:spAutoFit/>
          </a:bodyPr>
          <a:lstStyle/>
          <a:p>
            <a:pPr algn="ctr"/>
            <a:r>
              <a:rPr lang="en-US" sz="1400" dirty="0"/>
              <a:t>"What is the model reflecting?“</a:t>
            </a:r>
          </a:p>
          <a:p>
            <a:pPr algn="ctr"/>
            <a:endParaRPr lang="en-US" sz="1400" dirty="0"/>
          </a:p>
          <a:p>
            <a:pPr algn="ctr"/>
            <a:r>
              <a:rPr lang="en-US" sz="1400" dirty="0"/>
              <a:t>What assumptions drove this result?</a:t>
            </a:r>
          </a:p>
          <a:p>
            <a:pPr algn="ctr"/>
            <a:endParaRPr lang="en-US" sz="1400" dirty="0"/>
          </a:p>
          <a:p>
            <a:pPr algn="ctr"/>
            <a:r>
              <a:rPr lang="en-US" sz="1400" dirty="0"/>
              <a:t>Are those assumptions well-calibrated?</a:t>
            </a:r>
          </a:p>
          <a:p>
            <a:pPr algn="ctr"/>
            <a:endParaRPr lang="en-US" sz="1400" dirty="0"/>
          </a:p>
          <a:p>
            <a:pPr algn="ctr"/>
            <a:r>
              <a:rPr lang="en-US" sz="1400" dirty="0"/>
              <a:t>What specific actions would move the result in a favorable direction?</a:t>
            </a:r>
          </a:p>
          <a:p>
            <a:pPr algn="ctr"/>
            <a:endParaRPr lang="en-US" sz="1400" dirty="0"/>
          </a:p>
          <a:p>
            <a:pPr algn="ctr"/>
            <a:r>
              <a:rPr lang="en-US" sz="1400" dirty="0"/>
              <a:t>The multi-run record already has those answers - you modeled them</a:t>
            </a:r>
          </a:p>
          <a:p>
            <a:pPr algn="ctr"/>
            <a:endParaRPr lang="en-US" sz="1400" dirty="0"/>
          </a:p>
          <a:p>
            <a:pPr algn="ctr"/>
            <a:r>
              <a:rPr lang="en-US" sz="1400" dirty="0"/>
              <a:t>Full analytical transparency shifts the evaluation from "did you pass?" to "is your analysis sound?"</a:t>
            </a:r>
          </a:p>
        </p:txBody>
      </p:sp>
    </p:spTree>
    <p:extLst>
      <p:ext uri="{BB962C8B-B14F-4D97-AF65-F5344CB8AC3E}">
        <p14:creationId xmlns:p14="http://schemas.microsoft.com/office/powerpoint/2010/main" val="2880057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66B39-8740-5162-0940-FC21E9E70A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EAB035-BDA0-1B7B-689D-980FBCD62B40}"/>
              </a:ext>
            </a:extLst>
          </p:cNvPr>
          <p:cNvSpPr>
            <a:spLocks noGrp="1"/>
          </p:cNvSpPr>
          <p:nvPr>
            <p:ph type="title"/>
          </p:nvPr>
        </p:nvSpPr>
        <p:spPr/>
        <p:txBody>
          <a:bodyPr/>
          <a:lstStyle/>
          <a:p>
            <a:r>
              <a:rPr lang="en-US" dirty="0"/>
              <a:t>Out-Briefing the Range</a:t>
            </a:r>
          </a:p>
        </p:txBody>
      </p:sp>
      <p:sp>
        <p:nvSpPr>
          <p:cNvPr id="6" name="Text Placeholder 5">
            <a:extLst>
              <a:ext uri="{FF2B5EF4-FFF2-40B4-BE49-F238E27FC236}">
                <a16:creationId xmlns:a16="http://schemas.microsoft.com/office/drawing/2014/main" id="{D64C248B-DB65-2422-E216-AE2147AFF6E2}"/>
              </a:ext>
            </a:extLst>
          </p:cNvPr>
          <p:cNvSpPr>
            <a:spLocks noGrp="1"/>
          </p:cNvSpPr>
          <p:nvPr>
            <p:ph type="body" sz="quarter" idx="13"/>
          </p:nvPr>
        </p:nvSpPr>
        <p:spPr/>
        <p:txBody>
          <a:bodyPr/>
          <a:lstStyle/>
          <a:p>
            <a:r>
              <a:rPr lang="en-US" dirty="0"/>
              <a:t>Structure the out-brief as a journey, not a report of a final number.</a:t>
            </a:r>
          </a:p>
        </p:txBody>
      </p:sp>
      <p:grpSp>
        <p:nvGrpSpPr>
          <p:cNvPr id="38" name="Group 37">
            <a:extLst>
              <a:ext uri="{FF2B5EF4-FFF2-40B4-BE49-F238E27FC236}">
                <a16:creationId xmlns:a16="http://schemas.microsoft.com/office/drawing/2014/main" id="{0FC6110E-52CF-54DB-C5A1-B745C18EB678}"/>
              </a:ext>
            </a:extLst>
          </p:cNvPr>
          <p:cNvGrpSpPr/>
          <p:nvPr/>
        </p:nvGrpSpPr>
        <p:grpSpPr>
          <a:xfrm rot="5400000">
            <a:off x="-545688" y="2343072"/>
            <a:ext cx="4755012" cy="3657081"/>
            <a:chOff x="5765484" y="3200919"/>
            <a:chExt cx="4755012" cy="3657081"/>
          </a:xfrm>
          <a:effectLst>
            <a:outerShdw blurRad="50800" dist="38100" dir="2700000" algn="tl" rotWithShape="0">
              <a:prstClr val="black">
                <a:alpha val="40000"/>
              </a:prstClr>
            </a:outerShdw>
          </a:effectLst>
        </p:grpSpPr>
        <p:sp>
          <p:nvSpPr>
            <p:cNvPr id="23" name="Freeform 357">
              <a:extLst>
                <a:ext uri="{FF2B5EF4-FFF2-40B4-BE49-F238E27FC236}">
                  <a16:creationId xmlns:a16="http://schemas.microsoft.com/office/drawing/2014/main" id="{F2301B0E-AE36-2DD0-51A7-559755244736}"/>
                </a:ext>
              </a:extLst>
            </p:cNvPr>
            <p:cNvSpPr>
              <a:spLocks/>
            </p:cNvSpPr>
            <p:nvPr/>
          </p:nvSpPr>
          <p:spPr bwMode="auto">
            <a:xfrm>
              <a:off x="6265512" y="4801006"/>
              <a:ext cx="684448" cy="1053268"/>
            </a:xfrm>
            <a:custGeom>
              <a:avLst/>
              <a:gdLst>
                <a:gd name="T0" fmla="*/ 179 w 360"/>
                <a:gd name="T1" fmla="*/ 0 h 574"/>
                <a:gd name="T2" fmla="*/ 360 w 360"/>
                <a:gd name="T3" fmla="*/ 102 h 574"/>
                <a:gd name="T4" fmla="*/ 360 w 360"/>
                <a:gd name="T5" fmla="*/ 574 h 574"/>
                <a:gd name="T6" fmla="*/ 0 w 360"/>
                <a:gd name="T7" fmla="*/ 574 h 574"/>
                <a:gd name="T8" fmla="*/ 0 w 360"/>
                <a:gd name="T9" fmla="*/ 102 h 574"/>
                <a:gd name="T10" fmla="*/ 179 w 360"/>
                <a:gd name="T11" fmla="*/ 0 h 574"/>
              </a:gdLst>
              <a:ahLst/>
              <a:cxnLst>
                <a:cxn ang="0">
                  <a:pos x="T0" y="T1"/>
                </a:cxn>
                <a:cxn ang="0">
                  <a:pos x="T2" y="T3"/>
                </a:cxn>
                <a:cxn ang="0">
                  <a:pos x="T4" y="T5"/>
                </a:cxn>
                <a:cxn ang="0">
                  <a:pos x="T6" y="T7"/>
                </a:cxn>
                <a:cxn ang="0">
                  <a:pos x="T8" y="T9"/>
                </a:cxn>
                <a:cxn ang="0">
                  <a:pos x="T10" y="T11"/>
                </a:cxn>
              </a:cxnLst>
              <a:rect l="0" t="0" r="r" b="b"/>
              <a:pathLst>
                <a:path w="360" h="574">
                  <a:moveTo>
                    <a:pt x="179" y="0"/>
                  </a:moveTo>
                  <a:lnTo>
                    <a:pt x="360" y="102"/>
                  </a:lnTo>
                  <a:lnTo>
                    <a:pt x="360" y="574"/>
                  </a:lnTo>
                  <a:lnTo>
                    <a:pt x="0" y="574"/>
                  </a:lnTo>
                  <a:lnTo>
                    <a:pt x="0" y="102"/>
                  </a:lnTo>
                  <a:lnTo>
                    <a:pt x="179"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358">
              <a:extLst>
                <a:ext uri="{FF2B5EF4-FFF2-40B4-BE49-F238E27FC236}">
                  <a16:creationId xmlns:a16="http://schemas.microsoft.com/office/drawing/2014/main" id="{74F53FE2-5D28-EAF6-11B3-A031BE1A66F2}"/>
                </a:ext>
              </a:extLst>
            </p:cNvPr>
            <p:cNvSpPr>
              <a:spLocks/>
            </p:cNvSpPr>
            <p:nvPr/>
          </p:nvSpPr>
          <p:spPr bwMode="auto">
            <a:xfrm>
              <a:off x="8569820" y="3709204"/>
              <a:ext cx="682547" cy="2145071"/>
            </a:xfrm>
            <a:custGeom>
              <a:avLst/>
              <a:gdLst>
                <a:gd name="T0" fmla="*/ 180 w 359"/>
                <a:gd name="T1" fmla="*/ 0 h 1169"/>
                <a:gd name="T2" fmla="*/ 359 w 359"/>
                <a:gd name="T3" fmla="*/ 102 h 1169"/>
                <a:gd name="T4" fmla="*/ 359 w 359"/>
                <a:gd name="T5" fmla="*/ 1169 h 1169"/>
                <a:gd name="T6" fmla="*/ 0 w 359"/>
                <a:gd name="T7" fmla="*/ 1169 h 1169"/>
                <a:gd name="T8" fmla="*/ 0 w 359"/>
                <a:gd name="T9" fmla="*/ 102 h 1169"/>
                <a:gd name="T10" fmla="*/ 180 w 359"/>
                <a:gd name="T11" fmla="*/ 0 h 1169"/>
              </a:gdLst>
              <a:ahLst/>
              <a:cxnLst>
                <a:cxn ang="0">
                  <a:pos x="T0" y="T1"/>
                </a:cxn>
                <a:cxn ang="0">
                  <a:pos x="T2" y="T3"/>
                </a:cxn>
                <a:cxn ang="0">
                  <a:pos x="T4" y="T5"/>
                </a:cxn>
                <a:cxn ang="0">
                  <a:pos x="T6" y="T7"/>
                </a:cxn>
                <a:cxn ang="0">
                  <a:pos x="T8" y="T9"/>
                </a:cxn>
                <a:cxn ang="0">
                  <a:pos x="T10" y="T11"/>
                </a:cxn>
              </a:cxnLst>
              <a:rect l="0" t="0" r="r" b="b"/>
              <a:pathLst>
                <a:path w="359" h="1169">
                  <a:moveTo>
                    <a:pt x="180" y="0"/>
                  </a:moveTo>
                  <a:lnTo>
                    <a:pt x="359" y="102"/>
                  </a:lnTo>
                  <a:lnTo>
                    <a:pt x="359" y="1169"/>
                  </a:lnTo>
                  <a:lnTo>
                    <a:pt x="0" y="1169"/>
                  </a:lnTo>
                  <a:lnTo>
                    <a:pt x="0" y="102"/>
                  </a:lnTo>
                  <a:lnTo>
                    <a:pt x="180"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359">
              <a:extLst>
                <a:ext uri="{FF2B5EF4-FFF2-40B4-BE49-F238E27FC236}">
                  <a16:creationId xmlns:a16="http://schemas.microsoft.com/office/drawing/2014/main" id="{44AC1143-6CA3-B9BE-642E-B924AFE3E183}"/>
                </a:ext>
              </a:extLst>
            </p:cNvPr>
            <p:cNvSpPr>
              <a:spLocks/>
            </p:cNvSpPr>
            <p:nvPr/>
          </p:nvSpPr>
          <p:spPr bwMode="auto">
            <a:xfrm>
              <a:off x="7803618" y="4145927"/>
              <a:ext cx="682547" cy="1708350"/>
            </a:xfrm>
            <a:custGeom>
              <a:avLst/>
              <a:gdLst>
                <a:gd name="T0" fmla="*/ 179 w 359"/>
                <a:gd name="T1" fmla="*/ 0 h 931"/>
                <a:gd name="T2" fmla="*/ 359 w 359"/>
                <a:gd name="T3" fmla="*/ 102 h 931"/>
                <a:gd name="T4" fmla="*/ 359 w 359"/>
                <a:gd name="T5" fmla="*/ 931 h 931"/>
                <a:gd name="T6" fmla="*/ 0 w 359"/>
                <a:gd name="T7" fmla="*/ 931 h 931"/>
                <a:gd name="T8" fmla="*/ 0 w 359"/>
                <a:gd name="T9" fmla="*/ 102 h 931"/>
                <a:gd name="T10" fmla="*/ 179 w 359"/>
                <a:gd name="T11" fmla="*/ 0 h 931"/>
              </a:gdLst>
              <a:ahLst/>
              <a:cxnLst>
                <a:cxn ang="0">
                  <a:pos x="T0" y="T1"/>
                </a:cxn>
                <a:cxn ang="0">
                  <a:pos x="T2" y="T3"/>
                </a:cxn>
                <a:cxn ang="0">
                  <a:pos x="T4" y="T5"/>
                </a:cxn>
                <a:cxn ang="0">
                  <a:pos x="T6" y="T7"/>
                </a:cxn>
                <a:cxn ang="0">
                  <a:pos x="T8" y="T9"/>
                </a:cxn>
                <a:cxn ang="0">
                  <a:pos x="T10" y="T11"/>
                </a:cxn>
              </a:cxnLst>
              <a:rect l="0" t="0" r="r" b="b"/>
              <a:pathLst>
                <a:path w="359" h="931">
                  <a:moveTo>
                    <a:pt x="179" y="0"/>
                  </a:moveTo>
                  <a:lnTo>
                    <a:pt x="359" y="102"/>
                  </a:lnTo>
                  <a:lnTo>
                    <a:pt x="359" y="931"/>
                  </a:lnTo>
                  <a:lnTo>
                    <a:pt x="0" y="931"/>
                  </a:lnTo>
                  <a:lnTo>
                    <a:pt x="0" y="102"/>
                  </a:lnTo>
                  <a:lnTo>
                    <a:pt x="179" y="0"/>
                  </a:lnTo>
                  <a:close/>
                </a:path>
              </a:pathLst>
            </a:custGeom>
            <a:solidFill>
              <a:schemeClr val="accent4"/>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360">
              <a:extLst>
                <a:ext uri="{FF2B5EF4-FFF2-40B4-BE49-F238E27FC236}">
                  <a16:creationId xmlns:a16="http://schemas.microsoft.com/office/drawing/2014/main" id="{AAB5ABA8-BD9E-56DF-523D-071D211158B9}"/>
                </a:ext>
              </a:extLst>
            </p:cNvPr>
            <p:cNvSpPr>
              <a:spLocks/>
            </p:cNvSpPr>
            <p:nvPr/>
          </p:nvSpPr>
          <p:spPr bwMode="auto">
            <a:xfrm>
              <a:off x="7029812" y="4483559"/>
              <a:ext cx="680645" cy="1370717"/>
            </a:xfrm>
            <a:custGeom>
              <a:avLst/>
              <a:gdLst>
                <a:gd name="T0" fmla="*/ 179 w 358"/>
                <a:gd name="T1" fmla="*/ 0 h 747"/>
                <a:gd name="T2" fmla="*/ 358 w 358"/>
                <a:gd name="T3" fmla="*/ 103 h 747"/>
                <a:gd name="T4" fmla="*/ 358 w 358"/>
                <a:gd name="T5" fmla="*/ 747 h 747"/>
                <a:gd name="T6" fmla="*/ 0 w 358"/>
                <a:gd name="T7" fmla="*/ 747 h 747"/>
                <a:gd name="T8" fmla="*/ 0 w 358"/>
                <a:gd name="T9" fmla="*/ 103 h 747"/>
                <a:gd name="T10" fmla="*/ 179 w 358"/>
                <a:gd name="T11" fmla="*/ 0 h 747"/>
              </a:gdLst>
              <a:ahLst/>
              <a:cxnLst>
                <a:cxn ang="0">
                  <a:pos x="T0" y="T1"/>
                </a:cxn>
                <a:cxn ang="0">
                  <a:pos x="T2" y="T3"/>
                </a:cxn>
                <a:cxn ang="0">
                  <a:pos x="T4" y="T5"/>
                </a:cxn>
                <a:cxn ang="0">
                  <a:pos x="T6" y="T7"/>
                </a:cxn>
                <a:cxn ang="0">
                  <a:pos x="T8" y="T9"/>
                </a:cxn>
                <a:cxn ang="0">
                  <a:pos x="T10" y="T11"/>
                </a:cxn>
              </a:cxnLst>
              <a:rect l="0" t="0" r="r" b="b"/>
              <a:pathLst>
                <a:path w="358" h="747">
                  <a:moveTo>
                    <a:pt x="179" y="0"/>
                  </a:moveTo>
                  <a:lnTo>
                    <a:pt x="358" y="103"/>
                  </a:lnTo>
                  <a:lnTo>
                    <a:pt x="358" y="747"/>
                  </a:lnTo>
                  <a:lnTo>
                    <a:pt x="0" y="747"/>
                  </a:lnTo>
                  <a:lnTo>
                    <a:pt x="0" y="103"/>
                  </a:lnTo>
                  <a:lnTo>
                    <a:pt x="179"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361">
              <a:extLst>
                <a:ext uri="{FF2B5EF4-FFF2-40B4-BE49-F238E27FC236}">
                  <a16:creationId xmlns:a16="http://schemas.microsoft.com/office/drawing/2014/main" id="{69689EB8-4BCE-D12C-8E96-E2579C44B666}"/>
                </a:ext>
              </a:extLst>
            </p:cNvPr>
            <p:cNvSpPr>
              <a:spLocks/>
            </p:cNvSpPr>
            <p:nvPr/>
          </p:nvSpPr>
          <p:spPr bwMode="auto">
            <a:xfrm>
              <a:off x="9339823" y="3200919"/>
              <a:ext cx="684448" cy="2653356"/>
            </a:xfrm>
            <a:custGeom>
              <a:avLst/>
              <a:gdLst>
                <a:gd name="T0" fmla="*/ 181 w 360"/>
                <a:gd name="T1" fmla="*/ 0 h 1446"/>
                <a:gd name="T2" fmla="*/ 360 w 360"/>
                <a:gd name="T3" fmla="*/ 102 h 1446"/>
                <a:gd name="T4" fmla="*/ 360 w 360"/>
                <a:gd name="T5" fmla="*/ 1446 h 1446"/>
                <a:gd name="T6" fmla="*/ 0 w 360"/>
                <a:gd name="T7" fmla="*/ 1446 h 1446"/>
                <a:gd name="T8" fmla="*/ 0 w 360"/>
                <a:gd name="T9" fmla="*/ 102 h 1446"/>
                <a:gd name="T10" fmla="*/ 181 w 360"/>
                <a:gd name="T11" fmla="*/ 0 h 1446"/>
              </a:gdLst>
              <a:ahLst/>
              <a:cxnLst>
                <a:cxn ang="0">
                  <a:pos x="T0" y="T1"/>
                </a:cxn>
                <a:cxn ang="0">
                  <a:pos x="T2" y="T3"/>
                </a:cxn>
                <a:cxn ang="0">
                  <a:pos x="T4" y="T5"/>
                </a:cxn>
                <a:cxn ang="0">
                  <a:pos x="T6" y="T7"/>
                </a:cxn>
                <a:cxn ang="0">
                  <a:pos x="T8" y="T9"/>
                </a:cxn>
                <a:cxn ang="0">
                  <a:pos x="T10" y="T11"/>
                </a:cxn>
              </a:cxnLst>
              <a:rect l="0" t="0" r="r" b="b"/>
              <a:pathLst>
                <a:path w="360" h="1446">
                  <a:moveTo>
                    <a:pt x="181" y="0"/>
                  </a:moveTo>
                  <a:lnTo>
                    <a:pt x="360" y="102"/>
                  </a:lnTo>
                  <a:lnTo>
                    <a:pt x="360" y="1446"/>
                  </a:lnTo>
                  <a:lnTo>
                    <a:pt x="0" y="1446"/>
                  </a:lnTo>
                  <a:lnTo>
                    <a:pt x="0" y="102"/>
                  </a:lnTo>
                  <a:lnTo>
                    <a:pt x="181" y="0"/>
                  </a:lnTo>
                  <a:close/>
                </a:path>
              </a:pathLst>
            </a:custGeom>
            <a:solidFill>
              <a:schemeClr val="accent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373">
              <a:extLst>
                <a:ext uri="{FF2B5EF4-FFF2-40B4-BE49-F238E27FC236}">
                  <a16:creationId xmlns:a16="http://schemas.microsoft.com/office/drawing/2014/main" id="{A056DDEA-5DA3-C4E5-E321-C534D6F5D517}"/>
                </a:ext>
              </a:extLst>
            </p:cNvPr>
            <p:cNvSpPr>
              <a:spLocks/>
            </p:cNvSpPr>
            <p:nvPr/>
          </p:nvSpPr>
          <p:spPr bwMode="auto">
            <a:xfrm>
              <a:off x="5765484" y="5854275"/>
              <a:ext cx="1184476" cy="583518"/>
            </a:xfrm>
            <a:custGeom>
              <a:avLst/>
              <a:gdLst>
                <a:gd name="T0" fmla="*/ 263 w 623"/>
                <a:gd name="T1" fmla="*/ 0 h 318"/>
                <a:gd name="T2" fmla="*/ 623 w 623"/>
                <a:gd name="T3" fmla="*/ 0 h 318"/>
                <a:gd name="T4" fmla="*/ 464 w 623"/>
                <a:gd name="T5" fmla="*/ 318 h 318"/>
                <a:gd name="T6" fmla="*/ 0 w 623"/>
                <a:gd name="T7" fmla="*/ 318 h 318"/>
                <a:gd name="T8" fmla="*/ 263 w 623"/>
                <a:gd name="T9" fmla="*/ 0 h 318"/>
              </a:gdLst>
              <a:ahLst/>
              <a:cxnLst>
                <a:cxn ang="0">
                  <a:pos x="T0" y="T1"/>
                </a:cxn>
                <a:cxn ang="0">
                  <a:pos x="T2" y="T3"/>
                </a:cxn>
                <a:cxn ang="0">
                  <a:pos x="T4" y="T5"/>
                </a:cxn>
                <a:cxn ang="0">
                  <a:pos x="T6" y="T7"/>
                </a:cxn>
                <a:cxn ang="0">
                  <a:pos x="T8" y="T9"/>
                </a:cxn>
              </a:cxnLst>
              <a:rect l="0" t="0" r="r" b="b"/>
              <a:pathLst>
                <a:path w="623" h="318">
                  <a:moveTo>
                    <a:pt x="263" y="0"/>
                  </a:moveTo>
                  <a:lnTo>
                    <a:pt x="623" y="0"/>
                  </a:lnTo>
                  <a:lnTo>
                    <a:pt x="464" y="318"/>
                  </a:lnTo>
                  <a:lnTo>
                    <a:pt x="0" y="318"/>
                  </a:lnTo>
                  <a:lnTo>
                    <a:pt x="263" y="0"/>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74">
              <a:extLst>
                <a:ext uri="{FF2B5EF4-FFF2-40B4-BE49-F238E27FC236}">
                  <a16:creationId xmlns:a16="http://schemas.microsoft.com/office/drawing/2014/main" id="{94242DCC-C859-919C-1A31-075EC0BD985F}"/>
                </a:ext>
              </a:extLst>
            </p:cNvPr>
            <p:cNvSpPr>
              <a:spLocks/>
            </p:cNvSpPr>
            <p:nvPr/>
          </p:nvSpPr>
          <p:spPr bwMode="auto">
            <a:xfrm>
              <a:off x="6735118" y="5854275"/>
              <a:ext cx="981042" cy="583518"/>
            </a:xfrm>
            <a:custGeom>
              <a:avLst/>
              <a:gdLst>
                <a:gd name="T0" fmla="*/ 157 w 516"/>
                <a:gd name="T1" fmla="*/ 0 h 318"/>
                <a:gd name="T2" fmla="*/ 516 w 516"/>
                <a:gd name="T3" fmla="*/ 0 h 318"/>
                <a:gd name="T4" fmla="*/ 464 w 516"/>
                <a:gd name="T5" fmla="*/ 318 h 318"/>
                <a:gd name="T6" fmla="*/ 0 w 516"/>
                <a:gd name="T7" fmla="*/ 318 h 318"/>
                <a:gd name="T8" fmla="*/ 157 w 516"/>
                <a:gd name="T9" fmla="*/ 0 h 318"/>
              </a:gdLst>
              <a:ahLst/>
              <a:cxnLst>
                <a:cxn ang="0">
                  <a:pos x="T0" y="T1"/>
                </a:cxn>
                <a:cxn ang="0">
                  <a:pos x="T2" y="T3"/>
                </a:cxn>
                <a:cxn ang="0">
                  <a:pos x="T4" y="T5"/>
                </a:cxn>
                <a:cxn ang="0">
                  <a:pos x="T6" y="T7"/>
                </a:cxn>
                <a:cxn ang="0">
                  <a:pos x="T8" y="T9"/>
                </a:cxn>
              </a:cxnLst>
              <a:rect l="0" t="0" r="r" b="b"/>
              <a:pathLst>
                <a:path w="516" h="318">
                  <a:moveTo>
                    <a:pt x="157" y="0"/>
                  </a:moveTo>
                  <a:lnTo>
                    <a:pt x="516" y="0"/>
                  </a:lnTo>
                  <a:lnTo>
                    <a:pt x="464" y="318"/>
                  </a:lnTo>
                  <a:lnTo>
                    <a:pt x="0" y="318"/>
                  </a:lnTo>
                  <a:lnTo>
                    <a:pt x="157" y="0"/>
                  </a:lnTo>
                  <a:close/>
                </a:path>
              </a:pathLst>
            </a:custGeom>
            <a:gradFill flip="none" rotWithShape="1">
              <a:gsLst>
                <a:gs pos="0">
                  <a:schemeClr val="accent5">
                    <a:lumMod val="50000"/>
                  </a:schemeClr>
                </a:gs>
                <a:gs pos="50000">
                  <a:schemeClr val="accent5">
                    <a:lumMod val="75000"/>
                  </a:schemeClr>
                </a:gs>
                <a:gs pos="100000">
                  <a:schemeClr val="accent5"/>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375">
              <a:extLst>
                <a:ext uri="{FF2B5EF4-FFF2-40B4-BE49-F238E27FC236}">
                  <a16:creationId xmlns:a16="http://schemas.microsoft.com/office/drawing/2014/main" id="{774A9099-7BEC-2B79-AE74-0735769A6E57}"/>
                </a:ext>
              </a:extLst>
            </p:cNvPr>
            <p:cNvSpPr>
              <a:spLocks/>
            </p:cNvSpPr>
            <p:nvPr/>
          </p:nvSpPr>
          <p:spPr bwMode="auto">
            <a:xfrm>
              <a:off x="9339823" y="5854275"/>
              <a:ext cx="1180673" cy="583518"/>
            </a:xfrm>
            <a:custGeom>
              <a:avLst/>
              <a:gdLst>
                <a:gd name="T0" fmla="*/ 0 w 621"/>
                <a:gd name="T1" fmla="*/ 0 h 318"/>
                <a:gd name="T2" fmla="*/ 358 w 621"/>
                <a:gd name="T3" fmla="*/ 0 h 318"/>
                <a:gd name="T4" fmla="*/ 621 w 621"/>
                <a:gd name="T5" fmla="*/ 318 h 318"/>
                <a:gd name="T6" fmla="*/ 157 w 621"/>
                <a:gd name="T7" fmla="*/ 318 h 318"/>
                <a:gd name="T8" fmla="*/ 0 w 621"/>
                <a:gd name="T9" fmla="*/ 0 h 318"/>
              </a:gdLst>
              <a:ahLst/>
              <a:cxnLst>
                <a:cxn ang="0">
                  <a:pos x="T0" y="T1"/>
                </a:cxn>
                <a:cxn ang="0">
                  <a:pos x="T2" y="T3"/>
                </a:cxn>
                <a:cxn ang="0">
                  <a:pos x="T4" y="T5"/>
                </a:cxn>
                <a:cxn ang="0">
                  <a:pos x="T6" y="T7"/>
                </a:cxn>
                <a:cxn ang="0">
                  <a:pos x="T8" y="T9"/>
                </a:cxn>
              </a:cxnLst>
              <a:rect l="0" t="0" r="r" b="b"/>
              <a:pathLst>
                <a:path w="621" h="318">
                  <a:moveTo>
                    <a:pt x="0" y="0"/>
                  </a:moveTo>
                  <a:lnTo>
                    <a:pt x="358" y="0"/>
                  </a:lnTo>
                  <a:lnTo>
                    <a:pt x="621" y="318"/>
                  </a:lnTo>
                  <a:lnTo>
                    <a:pt x="157" y="318"/>
                  </a:lnTo>
                  <a:lnTo>
                    <a:pt x="0" y="0"/>
                  </a:lnTo>
                  <a:close/>
                </a:path>
              </a:pathLst>
            </a:custGeom>
            <a:gradFill flip="none" rotWithShape="1">
              <a:gsLst>
                <a:gs pos="0">
                  <a:schemeClr val="accent1">
                    <a:lumMod val="50000"/>
                  </a:schemeClr>
                </a:gs>
                <a:gs pos="50000">
                  <a:schemeClr val="accent1">
                    <a:lumMod val="75000"/>
                  </a:schemeClr>
                </a:gs>
                <a:gs pos="100000">
                  <a:schemeClr val="accent1"/>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376">
              <a:extLst>
                <a:ext uri="{FF2B5EF4-FFF2-40B4-BE49-F238E27FC236}">
                  <a16:creationId xmlns:a16="http://schemas.microsoft.com/office/drawing/2014/main" id="{0B8815EA-556C-2443-8B51-F8736264E7CB}"/>
                </a:ext>
              </a:extLst>
            </p:cNvPr>
            <p:cNvSpPr>
              <a:spLocks/>
            </p:cNvSpPr>
            <p:nvPr/>
          </p:nvSpPr>
          <p:spPr bwMode="auto">
            <a:xfrm>
              <a:off x="8569820" y="5854275"/>
              <a:ext cx="982944" cy="583518"/>
            </a:xfrm>
            <a:custGeom>
              <a:avLst/>
              <a:gdLst>
                <a:gd name="T0" fmla="*/ 0 w 517"/>
                <a:gd name="T1" fmla="*/ 0 h 318"/>
                <a:gd name="T2" fmla="*/ 360 w 517"/>
                <a:gd name="T3" fmla="*/ 0 h 318"/>
                <a:gd name="T4" fmla="*/ 517 w 517"/>
                <a:gd name="T5" fmla="*/ 318 h 318"/>
                <a:gd name="T6" fmla="*/ 54 w 517"/>
                <a:gd name="T7" fmla="*/ 318 h 318"/>
                <a:gd name="T8" fmla="*/ 0 w 517"/>
                <a:gd name="T9" fmla="*/ 0 h 318"/>
              </a:gdLst>
              <a:ahLst/>
              <a:cxnLst>
                <a:cxn ang="0">
                  <a:pos x="T0" y="T1"/>
                </a:cxn>
                <a:cxn ang="0">
                  <a:pos x="T2" y="T3"/>
                </a:cxn>
                <a:cxn ang="0">
                  <a:pos x="T4" y="T5"/>
                </a:cxn>
                <a:cxn ang="0">
                  <a:pos x="T6" y="T7"/>
                </a:cxn>
                <a:cxn ang="0">
                  <a:pos x="T8" y="T9"/>
                </a:cxn>
              </a:cxnLst>
              <a:rect l="0" t="0" r="r" b="b"/>
              <a:pathLst>
                <a:path w="517" h="318">
                  <a:moveTo>
                    <a:pt x="0" y="0"/>
                  </a:moveTo>
                  <a:lnTo>
                    <a:pt x="360" y="0"/>
                  </a:lnTo>
                  <a:lnTo>
                    <a:pt x="517" y="318"/>
                  </a:lnTo>
                  <a:lnTo>
                    <a:pt x="54" y="318"/>
                  </a:lnTo>
                  <a:lnTo>
                    <a:pt x="0" y="0"/>
                  </a:lnTo>
                  <a:close/>
                </a:path>
              </a:pathLst>
            </a:custGeom>
            <a:gradFill flip="none" rotWithShape="1">
              <a:gsLst>
                <a:gs pos="0">
                  <a:schemeClr val="accent3">
                    <a:lumMod val="50000"/>
                  </a:schemeClr>
                </a:gs>
                <a:gs pos="50000">
                  <a:schemeClr val="accent3">
                    <a:lumMod val="75000"/>
                  </a:schemeClr>
                </a:gs>
                <a:gs pos="100000">
                  <a:schemeClr val="accent3"/>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377">
              <a:extLst>
                <a:ext uri="{FF2B5EF4-FFF2-40B4-BE49-F238E27FC236}">
                  <a16:creationId xmlns:a16="http://schemas.microsoft.com/office/drawing/2014/main" id="{8D0FAC8E-76A2-FB42-06C0-D2567D35CACB}"/>
                </a:ext>
              </a:extLst>
            </p:cNvPr>
            <p:cNvSpPr>
              <a:spLocks/>
            </p:cNvSpPr>
            <p:nvPr/>
          </p:nvSpPr>
          <p:spPr bwMode="auto">
            <a:xfrm>
              <a:off x="7702852" y="5854275"/>
              <a:ext cx="882177" cy="583518"/>
            </a:xfrm>
            <a:custGeom>
              <a:avLst/>
              <a:gdLst>
                <a:gd name="T0" fmla="*/ 53 w 464"/>
                <a:gd name="T1" fmla="*/ 0 h 318"/>
                <a:gd name="T2" fmla="*/ 412 w 464"/>
                <a:gd name="T3" fmla="*/ 0 h 318"/>
                <a:gd name="T4" fmla="*/ 464 w 464"/>
                <a:gd name="T5" fmla="*/ 318 h 318"/>
                <a:gd name="T6" fmla="*/ 0 w 464"/>
                <a:gd name="T7" fmla="*/ 318 h 318"/>
                <a:gd name="T8" fmla="*/ 53 w 464"/>
                <a:gd name="T9" fmla="*/ 0 h 318"/>
              </a:gdLst>
              <a:ahLst/>
              <a:cxnLst>
                <a:cxn ang="0">
                  <a:pos x="T0" y="T1"/>
                </a:cxn>
                <a:cxn ang="0">
                  <a:pos x="T2" y="T3"/>
                </a:cxn>
                <a:cxn ang="0">
                  <a:pos x="T4" y="T5"/>
                </a:cxn>
                <a:cxn ang="0">
                  <a:pos x="T6" y="T7"/>
                </a:cxn>
                <a:cxn ang="0">
                  <a:pos x="T8" y="T9"/>
                </a:cxn>
              </a:cxnLst>
              <a:rect l="0" t="0" r="r" b="b"/>
              <a:pathLst>
                <a:path w="464" h="318">
                  <a:moveTo>
                    <a:pt x="53" y="0"/>
                  </a:moveTo>
                  <a:lnTo>
                    <a:pt x="412" y="0"/>
                  </a:lnTo>
                  <a:lnTo>
                    <a:pt x="464" y="318"/>
                  </a:lnTo>
                  <a:lnTo>
                    <a:pt x="0" y="318"/>
                  </a:lnTo>
                  <a:lnTo>
                    <a:pt x="53" y="0"/>
                  </a:lnTo>
                  <a:close/>
                </a:path>
              </a:pathLst>
            </a:custGeom>
            <a:gradFill flip="none" rotWithShape="1">
              <a:gsLst>
                <a:gs pos="0">
                  <a:schemeClr val="accent4">
                    <a:lumMod val="50000"/>
                  </a:schemeClr>
                </a:gs>
                <a:gs pos="50000">
                  <a:schemeClr val="accent4">
                    <a:lumMod val="75000"/>
                  </a:schemeClr>
                </a:gs>
                <a:gs pos="100000">
                  <a:schemeClr val="accent4"/>
                </a:gs>
              </a:gsLst>
              <a:lin ang="5400000" scaled="1"/>
              <a:tileRect/>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Rectangle 402">
              <a:extLst>
                <a:ext uri="{FF2B5EF4-FFF2-40B4-BE49-F238E27FC236}">
                  <a16:creationId xmlns:a16="http://schemas.microsoft.com/office/drawing/2014/main" id="{28EF4EBC-0CF8-B890-C1B9-A61C429C7645}"/>
                </a:ext>
              </a:extLst>
            </p:cNvPr>
            <p:cNvSpPr>
              <a:spLocks noChangeArrowheads="1"/>
            </p:cNvSpPr>
            <p:nvPr/>
          </p:nvSpPr>
          <p:spPr bwMode="auto">
            <a:xfrm>
              <a:off x="5765484" y="6437793"/>
              <a:ext cx="882177" cy="420207"/>
            </a:xfrm>
            <a:prstGeom prst="rect">
              <a:avLst/>
            </a:prstGeom>
            <a:solidFill>
              <a:schemeClr val="accent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Rectangle 403">
              <a:extLst>
                <a:ext uri="{FF2B5EF4-FFF2-40B4-BE49-F238E27FC236}">
                  <a16:creationId xmlns:a16="http://schemas.microsoft.com/office/drawing/2014/main" id="{F5190E8B-F123-D4D0-9145-A62E227E801E}"/>
                </a:ext>
              </a:extLst>
            </p:cNvPr>
            <p:cNvSpPr>
              <a:spLocks noChangeArrowheads="1"/>
            </p:cNvSpPr>
            <p:nvPr/>
          </p:nvSpPr>
          <p:spPr bwMode="auto">
            <a:xfrm>
              <a:off x="9640219" y="6437793"/>
              <a:ext cx="880277" cy="420207"/>
            </a:xfrm>
            <a:prstGeom prst="rect">
              <a:avLst/>
            </a:prstGeom>
            <a:solidFill>
              <a:schemeClr val="accent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Rectangle 404">
              <a:extLst>
                <a:ext uri="{FF2B5EF4-FFF2-40B4-BE49-F238E27FC236}">
                  <a16:creationId xmlns:a16="http://schemas.microsoft.com/office/drawing/2014/main" id="{528D7ABF-821D-1760-DF42-8872A0079A79}"/>
                </a:ext>
              </a:extLst>
            </p:cNvPr>
            <p:cNvSpPr>
              <a:spLocks noChangeArrowheads="1"/>
            </p:cNvSpPr>
            <p:nvPr/>
          </p:nvSpPr>
          <p:spPr bwMode="auto">
            <a:xfrm>
              <a:off x="6735118" y="6437793"/>
              <a:ext cx="882177" cy="420207"/>
            </a:xfrm>
            <a:prstGeom prst="rect">
              <a:avLst/>
            </a:prstGeom>
            <a:solidFill>
              <a:schemeClr val="accent5"/>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Rectangle 405">
              <a:extLst>
                <a:ext uri="{FF2B5EF4-FFF2-40B4-BE49-F238E27FC236}">
                  <a16:creationId xmlns:a16="http://schemas.microsoft.com/office/drawing/2014/main" id="{5FF80D11-FB9C-B25D-2643-7EC2844EB7A8}"/>
                </a:ext>
              </a:extLst>
            </p:cNvPr>
            <p:cNvSpPr>
              <a:spLocks noChangeArrowheads="1"/>
            </p:cNvSpPr>
            <p:nvPr/>
          </p:nvSpPr>
          <p:spPr bwMode="auto">
            <a:xfrm>
              <a:off x="8672487" y="6437793"/>
              <a:ext cx="880277" cy="420207"/>
            </a:xfrm>
            <a:prstGeom prst="rect">
              <a:avLst/>
            </a:prstGeom>
            <a:solidFill>
              <a:schemeClr val="accent3"/>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Rectangle 407">
              <a:extLst>
                <a:ext uri="{FF2B5EF4-FFF2-40B4-BE49-F238E27FC236}">
                  <a16:creationId xmlns:a16="http://schemas.microsoft.com/office/drawing/2014/main" id="{F7587E22-4DB4-DBA5-E805-59077E618035}"/>
                </a:ext>
              </a:extLst>
            </p:cNvPr>
            <p:cNvSpPr>
              <a:spLocks noChangeArrowheads="1"/>
            </p:cNvSpPr>
            <p:nvPr/>
          </p:nvSpPr>
          <p:spPr bwMode="auto">
            <a:xfrm>
              <a:off x="7702852" y="6437793"/>
              <a:ext cx="882177" cy="420207"/>
            </a:xfrm>
            <a:prstGeom prst="rect">
              <a:avLst/>
            </a:prstGeom>
            <a:solidFill>
              <a:schemeClr val="accent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54">
            <a:extLst>
              <a:ext uri="{FF2B5EF4-FFF2-40B4-BE49-F238E27FC236}">
                <a16:creationId xmlns:a16="http://schemas.microsoft.com/office/drawing/2014/main" id="{63F254CB-7858-1F71-A9E9-5B8748559DA7}"/>
              </a:ext>
            </a:extLst>
          </p:cNvPr>
          <p:cNvGrpSpPr/>
          <p:nvPr/>
        </p:nvGrpSpPr>
        <p:grpSpPr>
          <a:xfrm>
            <a:off x="2276167" y="2401964"/>
            <a:ext cx="6601527" cy="548640"/>
            <a:chOff x="4815841" y="2528800"/>
            <a:chExt cx="6601527" cy="548640"/>
          </a:xfrm>
        </p:grpSpPr>
        <p:sp>
          <p:nvSpPr>
            <p:cNvPr id="41" name="Shape 2019">
              <a:extLst>
                <a:ext uri="{FF2B5EF4-FFF2-40B4-BE49-F238E27FC236}">
                  <a16:creationId xmlns:a16="http://schemas.microsoft.com/office/drawing/2014/main" id="{15947942-F79F-06CA-C179-8D7F9302B01E}"/>
                </a:ext>
              </a:extLst>
            </p:cNvPr>
            <p:cNvSpPr txBox="1"/>
            <p:nvPr/>
          </p:nvSpPr>
          <p:spPr>
            <a:xfrm flipH="1">
              <a:off x="4815841" y="2620240"/>
              <a:ext cx="1645920" cy="3657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id-ID" sz="1400" b="1" dirty="0">
                  <a:solidFill>
                    <a:schemeClr val="accent2"/>
                  </a:solidFill>
                  <a:ea typeface="Lato Black"/>
                  <a:cs typeface="Lato Black"/>
                  <a:sym typeface="Lato Black"/>
                </a:rPr>
                <a:t>SET </a:t>
              </a:r>
              <a:r>
                <a:rPr lang="en-US" sz="1400" b="1" dirty="0">
                  <a:solidFill>
                    <a:schemeClr val="accent2"/>
                  </a:solidFill>
                  <a:ea typeface="Lato Black"/>
                  <a:cs typeface="Lato Black"/>
                  <a:sym typeface="Lato Black"/>
                </a:rPr>
                <a:t>T</a:t>
              </a:r>
              <a:r>
                <a:rPr lang="id-ID" sz="1400" b="1" dirty="0">
                  <a:solidFill>
                    <a:schemeClr val="accent2"/>
                  </a:solidFill>
                  <a:ea typeface="Lato Black"/>
                  <a:cs typeface="Lato Black"/>
                  <a:sym typeface="Lato Black"/>
                </a:rPr>
                <a:t>HE STAGE</a:t>
              </a:r>
              <a:endParaRPr lang="en-US" sz="1400" b="1" dirty="0">
                <a:solidFill>
                  <a:schemeClr val="accent2"/>
                </a:solidFill>
                <a:ea typeface="Lato Black"/>
                <a:cs typeface="Lato Black"/>
                <a:sym typeface="Lato Black"/>
              </a:endParaRPr>
            </a:p>
          </p:txBody>
        </p:sp>
        <p:sp>
          <p:nvSpPr>
            <p:cNvPr id="42" name="Shape 2020">
              <a:extLst>
                <a:ext uri="{FF2B5EF4-FFF2-40B4-BE49-F238E27FC236}">
                  <a16:creationId xmlns:a16="http://schemas.microsoft.com/office/drawing/2014/main" id="{5C39B654-E3E5-8E3A-A0AD-F23D68BF1FF5}"/>
                </a:ext>
              </a:extLst>
            </p:cNvPr>
            <p:cNvSpPr/>
            <p:nvPr/>
          </p:nvSpPr>
          <p:spPr>
            <a:xfrm flipH="1">
              <a:off x="6662488" y="2528800"/>
              <a:ext cx="4754880" cy="548640"/>
            </a:xfrm>
            <a:prstGeom prst="rect">
              <a:avLst/>
            </a:prstGeom>
            <a:noFill/>
            <a:ln>
              <a:noFill/>
            </a:ln>
          </p:spPr>
          <p:txBody>
            <a:bodyPr wrap="square" lIns="91425" tIns="45700" rIns="91425" bIns="45700" anchor="t" anchorCtr="0">
              <a:noAutofit/>
            </a:bodyPr>
            <a:lstStyle/>
            <a:p>
              <a:pPr>
                <a:spcAft>
                  <a:spcPts val="1200"/>
                </a:spcAft>
              </a:pPr>
              <a:r>
                <a:rPr lang="en-US" sz="1400" dirty="0"/>
                <a:t>"Here's what we set out to analyze, and here are the parameters we started with."</a:t>
              </a:r>
            </a:p>
          </p:txBody>
        </p:sp>
      </p:grpSp>
      <p:grpSp>
        <p:nvGrpSpPr>
          <p:cNvPr id="56" name="Group 55">
            <a:extLst>
              <a:ext uri="{FF2B5EF4-FFF2-40B4-BE49-F238E27FC236}">
                <a16:creationId xmlns:a16="http://schemas.microsoft.com/office/drawing/2014/main" id="{1F2917F3-A086-BFE0-4230-DCAA4F730B96}"/>
              </a:ext>
            </a:extLst>
          </p:cNvPr>
          <p:cNvGrpSpPr/>
          <p:nvPr/>
        </p:nvGrpSpPr>
        <p:grpSpPr>
          <a:xfrm>
            <a:off x="2598393" y="3166945"/>
            <a:ext cx="8064567" cy="548640"/>
            <a:chOff x="3352801" y="3152074"/>
            <a:chExt cx="8064567" cy="548640"/>
          </a:xfrm>
        </p:grpSpPr>
        <p:sp>
          <p:nvSpPr>
            <p:cNvPr id="43" name="Shape 2019">
              <a:extLst>
                <a:ext uri="{FF2B5EF4-FFF2-40B4-BE49-F238E27FC236}">
                  <a16:creationId xmlns:a16="http://schemas.microsoft.com/office/drawing/2014/main" id="{F3E35E82-5966-E08B-2A66-B81FF98A5738}"/>
                </a:ext>
              </a:extLst>
            </p:cNvPr>
            <p:cNvSpPr txBox="1"/>
            <p:nvPr/>
          </p:nvSpPr>
          <p:spPr>
            <a:xfrm flipH="1">
              <a:off x="3352801" y="3243514"/>
              <a:ext cx="3108960" cy="3657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en-US" sz="1400" b="1" dirty="0">
                  <a:solidFill>
                    <a:schemeClr val="accent5"/>
                  </a:solidFill>
                  <a:ea typeface="Lato Black"/>
                  <a:cs typeface="Lato Black"/>
                  <a:sym typeface="Lato Black"/>
                </a:rPr>
                <a:t>WALK EACH RUN IN SEQUENCE</a:t>
              </a:r>
            </a:p>
          </p:txBody>
        </p:sp>
        <p:sp>
          <p:nvSpPr>
            <p:cNvPr id="44" name="Shape 2020">
              <a:extLst>
                <a:ext uri="{FF2B5EF4-FFF2-40B4-BE49-F238E27FC236}">
                  <a16:creationId xmlns:a16="http://schemas.microsoft.com/office/drawing/2014/main" id="{41FE5A16-980E-F8E6-7878-A6AE9485902C}"/>
                </a:ext>
              </a:extLst>
            </p:cNvPr>
            <p:cNvSpPr/>
            <p:nvPr/>
          </p:nvSpPr>
          <p:spPr>
            <a:xfrm flipH="1">
              <a:off x="6662488" y="3152074"/>
              <a:ext cx="4754880" cy="548640"/>
            </a:xfrm>
            <a:prstGeom prst="rect">
              <a:avLst/>
            </a:prstGeom>
            <a:noFill/>
            <a:ln>
              <a:noFill/>
            </a:ln>
          </p:spPr>
          <p:txBody>
            <a:bodyPr wrap="square" lIns="91425" tIns="45700" rIns="91425" bIns="45700" anchor="t" anchorCtr="0">
              <a:noAutofit/>
            </a:bodyPr>
            <a:lstStyle/>
            <a:p>
              <a:pPr>
                <a:spcAft>
                  <a:spcPts val="1200"/>
                </a:spcAft>
              </a:pPr>
              <a:r>
                <a:rPr lang="en-US" sz="1400" dirty="0"/>
                <a:t>For each run: what changed, why we changed it, and what the result showed us.</a:t>
              </a:r>
            </a:p>
          </p:txBody>
        </p:sp>
      </p:grpSp>
      <p:grpSp>
        <p:nvGrpSpPr>
          <p:cNvPr id="57" name="Group 56">
            <a:extLst>
              <a:ext uri="{FF2B5EF4-FFF2-40B4-BE49-F238E27FC236}">
                <a16:creationId xmlns:a16="http://schemas.microsoft.com/office/drawing/2014/main" id="{F3173527-9AB7-DBD9-5D55-E35268922358}"/>
              </a:ext>
            </a:extLst>
          </p:cNvPr>
          <p:cNvGrpSpPr/>
          <p:nvPr/>
        </p:nvGrpSpPr>
        <p:grpSpPr>
          <a:xfrm>
            <a:off x="2946179" y="3939795"/>
            <a:ext cx="7150167" cy="548640"/>
            <a:chOff x="4267201" y="3890103"/>
            <a:chExt cx="7150167" cy="548640"/>
          </a:xfrm>
        </p:grpSpPr>
        <p:sp>
          <p:nvSpPr>
            <p:cNvPr id="46" name="Shape 2019">
              <a:extLst>
                <a:ext uri="{FF2B5EF4-FFF2-40B4-BE49-F238E27FC236}">
                  <a16:creationId xmlns:a16="http://schemas.microsoft.com/office/drawing/2014/main" id="{EED08F20-508E-2F78-42DA-4A3068CE9EF2}"/>
                </a:ext>
              </a:extLst>
            </p:cNvPr>
            <p:cNvSpPr txBox="1"/>
            <p:nvPr/>
          </p:nvSpPr>
          <p:spPr>
            <a:xfrm flipH="1">
              <a:off x="4267201" y="3981543"/>
              <a:ext cx="2194560" cy="3657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en-US" sz="1400" b="1" dirty="0">
                  <a:solidFill>
                    <a:schemeClr val="accent4"/>
                  </a:solidFill>
                  <a:ea typeface="Lato Black"/>
                  <a:cs typeface="Lato Black"/>
                  <a:sym typeface="Lato Black"/>
                </a:rPr>
                <a:t>PRESENT THE TREND</a:t>
              </a:r>
            </a:p>
          </p:txBody>
        </p:sp>
        <p:sp>
          <p:nvSpPr>
            <p:cNvPr id="48" name="Shape 2020">
              <a:extLst>
                <a:ext uri="{FF2B5EF4-FFF2-40B4-BE49-F238E27FC236}">
                  <a16:creationId xmlns:a16="http://schemas.microsoft.com/office/drawing/2014/main" id="{A87E6F9B-2C91-379F-E551-AB23B6003FF9}"/>
                </a:ext>
              </a:extLst>
            </p:cNvPr>
            <p:cNvSpPr/>
            <p:nvPr/>
          </p:nvSpPr>
          <p:spPr>
            <a:xfrm flipH="1">
              <a:off x="6662488" y="3890103"/>
              <a:ext cx="4754880" cy="548640"/>
            </a:xfrm>
            <a:prstGeom prst="rect">
              <a:avLst/>
            </a:prstGeom>
            <a:noFill/>
            <a:ln>
              <a:noFill/>
            </a:ln>
          </p:spPr>
          <p:txBody>
            <a:bodyPr wrap="square" lIns="91425" tIns="45700" rIns="91425" bIns="45700" anchor="t" anchorCtr="0">
              <a:noAutofit/>
            </a:bodyPr>
            <a:lstStyle/>
            <a:p>
              <a:pPr>
                <a:spcAft>
                  <a:spcPts val="1200"/>
                </a:spcAft>
              </a:pPr>
              <a:r>
                <a:rPr lang="en-US" sz="1400" dirty="0"/>
                <a:t>The run-by-run chart: P70 dates across configurations, with configuration notes visible.</a:t>
              </a:r>
            </a:p>
          </p:txBody>
        </p:sp>
      </p:grpSp>
      <p:grpSp>
        <p:nvGrpSpPr>
          <p:cNvPr id="58" name="Group 57">
            <a:extLst>
              <a:ext uri="{FF2B5EF4-FFF2-40B4-BE49-F238E27FC236}">
                <a16:creationId xmlns:a16="http://schemas.microsoft.com/office/drawing/2014/main" id="{C3655D03-377B-CE59-1A2B-B918A2AEE039}"/>
              </a:ext>
            </a:extLst>
          </p:cNvPr>
          <p:cNvGrpSpPr/>
          <p:nvPr/>
        </p:nvGrpSpPr>
        <p:grpSpPr>
          <a:xfrm>
            <a:off x="3341265" y="4708619"/>
            <a:ext cx="6875847" cy="548640"/>
            <a:chOff x="4541521" y="4781676"/>
            <a:chExt cx="6875847" cy="548640"/>
          </a:xfrm>
        </p:grpSpPr>
        <p:sp>
          <p:nvSpPr>
            <p:cNvPr id="50" name="Shape 2019">
              <a:extLst>
                <a:ext uri="{FF2B5EF4-FFF2-40B4-BE49-F238E27FC236}">
                  <a16:creationId xmlns:a16="http://schemas.microsoft.com/office/drawing/2014/main" id="{4EA5A91A-BE18-2B81-3FF3-FC182A9ED75B}"/>
                </a:ext>
              </a:extLst>
            </p:cNvPr>
            <p:cNvSpPr txBox="1"/>
            <p:nvPr/>
          </p:nvSpPr>
          <p:spPr>
            <a:xfrm flipH="1">
              <a:off x="4541521" y="4873116"/>
              <a:ext cx="1920240" cy="3657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en-US" sz="1400" b="1" dirty="0">
                  <a:solidFill>
                    <a:schemeClr val="accent3"/>
                  </a:solidFill>
                  <a:ea typeface="Lato Black"/>
                  <a:cs typeface="Lato Black"/>
                  <a:sym typeface="Lato Black"/>
                </a:rPr>
                <a:t>KEY SENSITIVITIES</a:t>
              </a:r>
            </a:p>
          </p:txBody>
        </p:sp>
        <p:sp>
          <p:nvSpPr>
            <p:cNvPr id="52" name="Shape 2020">
              <a:extLst>
                <a:ext uri="{FF2B5EF4-FFF2-40B4-BE49-F238E27FC236}">
                  <a16:creationId xmlns:a16="http://schemas.microsoft.com/office/drawing/2014/main" id="{0BBD6D9B-AFAE-D8B0-3AA8-802FDCE747FC}"/>
                </a:ext>
              </a:extLst>
            </p:cNvPr>
            <p:cNvSpPr/>
            <p:nvPr/>
          </p:nvSpPr>
          <p:spPr>
            <a:xfrm flipH="1">
              <a:off x="6662488" y="4781676"/>
              <a:ext cx="4754880" cy="548640"/>
            </a:xfrm>
            <a:prstGeom prst="rect">
              <a:avLst/>
            </a:prstGeom>
            <a:noFill/>
            <a:ln>
              <a:noFill/>
            </a:ln>
          </p:spPr>
          <p:txBody>
            <a:bodyPr wrap="square" lIns="91425" tIns="45700" rIns="91425" bIns="45700" anchor="t" anchorCtr="0">
              <a:noAutofit/>
            </a:bodyPr>
            <a:lstStyle/>
            <a:p>
              <a:pPr>
                <a:spcAft>
                  <a:spcPts val="1200"/>
                </a:spcAft>
              </a:pPr>
              <a:r>
                <a:rPr lang="en-US" sz="1400" dirty="0"/>
                <a:t>Which inputs moved the result most? Which risks or decisions are the dominant drivers?</a:t>
              </a:r>
            </a:p>
          </p:txBody>
        </p:sp>
      </p:grpSp>
      <p:grpSp>
        <p:nvGrpSpPr>
          <p:cNvPr id="59" name="Group 58">
            <a:extLst>
              <a:ext uri="{FF2B5EF4-FFF2-40B4-BE49-F238E27FC236}">
                <a16:creationId xmlns:a16="http://schemas.microsoft.com/office/drawing/2014/main" id="{DDC35811-E799-4B22-7AC3-62370BDE5F37}"/>
              </a:ext>
            </a:extLst>
          </p:cNvPr>
          <p:cNvGrpSpPr/>
          <p:nvPr/>
        </p:nvGrpSpPr>
        <p:grpSpPr>
          <a:xfrm>
            <a:off x="3901368" y="5480524"/>
            <a:ext cx="7698807" cy="548640"/>
            <a:chOff x="3718561" y="5709063"/>
            <a:chExt cx="7698807" cy="548640"/>
          </a:xfrm>
        </p:grpSpPr>
        <p:sp>
          <p:nvSpPr>
            <p:cNvPr id="53" name="Shape 2019">
              <a:extLst>
                <a:ext uri="{FF2B5EF4-FFF2-40B4-BE49-F238E27FC236}">
                  <a16:creationId xmlns:a16="http://schemas.microsoft.com/office/drawing/2014/main" id="{CEC254C0-4D66-2A83-19F0-9395A8598810}"/>
                </a:ext>
              </a:extLst>
            </p:cNvPr>
            <p:cNvSpPr txBox="1"/>
            <p:nvPr/>
          </p:nvSpPr>
          <p:spPr>
            <a:xfrm flipH="1">
              <a:off x="3718561" y="5800503"/>
              <a:ext cx="2743200" cy="365760"/>
            </a:xfrm>
            <a:prstGeom prst="rect">
              <a:avLst/>
            </a:prstGeom>
            <a:noFill/>
            <a:ln>
              <a:noFill/>
            </a:ln>
          </p:spPr>
          <p:txBody>
            <a:bodyPr wrap="square" lIns="91425" tIns="45700" rIns="91425" bIns="45700" anchor="t" anchorCtr="0">
              <a:noAutofit/>
            </a:bodyPr>
            <a:lstStyle/>
            <a:p>
              <a:pPr marL="0" marR="0" lvl="0" indent="0" algn="r" rtl="0">
                <a:spcBef>
                  <a:spcPts val="0"/>
                </a:spcBef>
                <a:buSzPct val="25000"/>
                <a:buNone/>
              </a:pPr>
              <a:r>
                <a:rPr lang="en-US" sz="1400" b="1" dirty="0">
                  <a:solidFill>
                    <a:schemeClr val="accent1"/>
                  </a:solidFill>
                  <a:ea typeface="Lato Black"/>
                  <a:cs typeface="Lato Black"/>
                  <a:sym typeface="Lato Black"/>
                </a:rPr>
                <a:t>STATE THE PATH FORWARD</a:t>
              </a:r>
            </a:p>
          </p:txBody>
        </p:sp>
        <p:sp>
          <p:nvSpPr>
            <p:cNvPr id="54" name="Shape 2020">
              <a:extLst>
                <a:ext uri="{FF2B5EF4-FFF2-40B4-BE49-F238E27FC236}">
                  <a16:creationId xmlns:a16="http://schemas.microsoft.com/office/drawing/2014/main" id="{0A958D6D-469C-1CD0-0FE1-3FF88E5714CC}"/>
                </a:ext>
              </a:extLst>
            </p:cNvPr>
            <p:cNvSpPr/>
            <p:nvPr/>
          </p:nvSpPr>
          <p:spPr>
            <a:xfrm flipH="1">
              <a:off x="6662488" y="5709063"/>
              <a:ext cx="4754880" cy="548640"/>
            </a:xfrm>
            <a:prstGeom prst="rect">
              <a:avLst/>
            </a:prstGeom>
            <a:noFill/>
            <a:ln>
              <a:noFill/>
            </a:ln>
          </p:spPr>
          <p:txBody>
            <a:bodyPr wrap="square" lIns="91425" tIns="45700" rIns="91425" bIns="45700" anchor="t" anchorCtr="0">
              <a:noAutofit/>
            </a:bodyPr>
            <a:lstStyle/>
            <a:p>
              <a:pPr>
                <a:spcAft>
                  <a:spcPts val="1200"/>
                </a:spcAft>
              </a:pPr>
              <a:r>
                <a:rPr lang="en-US" sz="1400" dirty="0"/>
                <a:t>"Here's where we are. Here's what the model shows it takes to reach a comfortable posture."</a:t>
              </a:r>
            </a:p>
          </p:txBody>
        </p:sp>
      </p:grpSp>
    </p:spTree>
    <p:extLst>
      <p:ext uri="{BB962C8B-B14F-4D97-AF65-F5344CB8AC3E}">
        <p14:creationId xmlns:p14="http://schemas.microsoft.com/office/powerpoint/2010/main" val="4049559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9B6C8-BA93-658E-F7C8-02BD2D59B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DC96A-43D9-6001-72D9-3E266297D79E}"/>
              </a:ext>
            </a:extLst>
          </p:cNvPr>
          <p:cNvSpPr>
            <a:spLocks noGrp="1"/>
          </p:cNvSpPr>
          <p:nvPr>
            <p:ph type="title"/>
          </p:nvPr>
        </p:nvSpPr>
        <p:spPr/>
        <p:txBody>
          <a:bodyPr/>
          <a:lstStyle/>
          <a:p>
            <a:r>
              <a:rPr lang="en-US" dirty="0"/>
              <a:t>Handling "What's Your Number?"</a:t>
            </a:r>
          </a:p>
        </p:txBody>
      </p:sp>
      <p:sp>
        <p:nvSpPr>
          <p:cNvPr id="6" name="Text Placeholder 5">
            <a:extLst>
              <a:ext uri="{FF2B5EF4-FFF2-40B4-BE49-F238E27FC236}">
                <a16:creationId xmlns:a16="http://schemas.microsoft.com/office/drawing/2014/main" id="{34DE593D-7F51-3A63-0FC7-B26823F068E9}"/>
              </a:ext>
            </a:extLst>
          </p:cNvPr>
          <p:cNvSpPr>
            <a:spLocks noGrp="1"/>
          </p:cNvSpPr>
          <p:nvPr>
            <p:ph type="body" sz="quarter" idx="13"/>
          </p:nvPr>
        </p:nvSpPr>
        <p:spPr/>
        <p:txBody>
          <a:bodyPr/>
          <a:lstStyle/>
          <a:p>
            <a:r>
              <a:rPr lang="en-US" dirty="0"/>
              <a:t>Anchor to the most analytically defensible run, then contextualize with the range.</a:t>
            </a:r>
          </a:p>
        </p:txBody>
      </p:sp>
      <p:grpSp>
        <p:nvGrpSpPr>
          <p:cNvPr id="11" name="Group 10">
            <a:extLst>
              <a:ext uri="{FF2B5EF4-FFF2-40B4-BE49-F238E27FC236}">
                <a16:creationId xmlns:a16="http://schemas.microsoft.com/office/drawing/2014/main" id="{C9C3A937-0C8E-AF8A-962A-E0201EF6E3E4}"/>
              </a:ext>
            </a:extLst>
          </p:cNvPr>
          <p:cNvGrpSpPr/>
          <p:nvPr/>
        </p:nvGrpSpPr>
        <p:grpSpPr>
          <a:xfrm>
            <a:off x="557538" y="2264185"/>
            <a:ext cx="2828826" cy="2397267"/>
            <a:chOff x="557537" y="2176557"/>
            <a:chExt cx="3992343" cy="3383280"/>
          </a:xfrm>
          <a:effectLst>
            <a:outerShdw blurRad="50800" dist="38100" dir="2700000" algn="tl" rotWithShape="0">
              <a:prstClr val="black">
                <a:alpha val="40000"/>
              </a:prstClr>
            </a:outerShdw>
          </a:effectLst>
        </p:grpSpPr>
        <p:sp>
          <p:nvSpPr>
            <p:cNvPr id="8" name="Google Shape;299;p20">
              <a:extLst>
                <a:ext uri="{FF2B5EF4-FFF2-40B4-BE49-F238E27FC236}">
                  <a16:creationId xmlns:a16="http://schemas.microsoft.com/office/drawing/2014/main" id="{AA9F0F5D-AF83-6F1C-B025-941DF8F4DE9E}"/>
                </a:ext>
              </a:extLst>
            </p:cNvPr>
            <p:cNvSpPr/>
            <p:nvPr/>
          </p:nvSpPr>
          <p:spPr>
            <a:xfrm>
              <a:off x="3224041" y="3124989"/>
              <a:ext cx="1046448" cy="261671"/>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10" name="Google Shape;296;p20">
              <a:extLst>
                <a:ext uri="{FF2B5EF4-FFF2-40B4-BE49-F238E27FC236}">
                  <a16:creationId xmlns:a16="http://schemas.microsoft.com/office/drawing/2014/main" id="{06CBEC7C-AA81-88AF-3145-21D9B244FC6C}"/>
                </a:ext>
              </a:extLst>
            </p:cNvPr>
            <p:cNvSpPr/>
            <p:nvPr/>
          </p:nvSpPr>
          <p:spPr>
            <a:xfrm rot="2660773">
              <a:off x="4136373" y="3045844"/>
              <a:ext cx="413507" cy="413507"/>
            </a:xfrm>
            <a:prstGeom prst="roundRect">
              <a:avLst>
                <a:gd name="adj" fmla="val 16667"/>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12" name="Google Shape;293;p20">
              <a:extLst>
                <a:ext uri="{FF2B5EF4-FFF2-40B4-BE49-F238E27FC236}">
                  <a16:creationId xmlns:a16="http://schemas.microsoft.com/office/drawing/2014/main" id="{28F27FFE-1FB3-E775-D43D-79825E00FB39}"/>
                </a:ext>
              </a:extLst>
            </p:cNvPr>
            <p:cNvSpPr/>
            <p:nvPr/>
          </p:nvSpPr>
          <p:spPr>
            <a:xfrm>
              <a:off x="557537" y="2176557"/>
              <a:ext cx="3383280" cy="3383280"/>
            </a:xfrm>
            <a:prstGeom prst="ellipse">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accent6"/>
                </a:solidFill>
                <a:latin typeface="Rubik"/>
                <a:ea typeface="Rubik"/>
                <a:cs typeface="Rubik"/>
                <a:sym typeface="Rubik"/>
              </a:endParaRPr>
            </a:p>
          </p:txBody>
        </p:sp>
        <p:sp>
          <p:nvSpPr>
            <p:cNvPr id="14" name="Google Shape;293;p20">
              <a:extLst>
                <a:ext uri="{FF2B5EF4-FFF2-40B4-BE49-F238E27FC236}">
                  <a16:creationId xmlns:a16="http://schemas.microsoft.com/office/drawing/2014/main" id="{C16E9DEB-F2B1-2450-C296-ADA452A0903C}"/>
                </a:ext>
              </a:extLst>
            </p:cNvPr>
            <p:cNvSpPr/>
            <p:nvPr/>
          </p:nvSpPr>
          <p:spPr>
            <a:xfrm>
              <a:off x="762150" y="2394214"/>
              <a:ext cx="2985115" cy="2985114"/>
            </a:xfrm>
            <a:prstGeom prst="ellipse">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16" name="Google Shape;294;p20">
              <a:extLst>
                <a:ext uri="{FF2B5EF4-FFF2-40B4-BE49-F238E27FC236}">
                  <a16:creationId xmlns:a16="http://schemas.microsoft.com/office/drawing/2014/main" id="{38F00108-7E7E-9283-01FB-164FAC443648}"/>
                </a:ext>
              </a:extLst>
            </p:cNvPr>
            <p:cNvSpPr/>
            <p:nvPr/>
          </p:nvSpPr>
          <p:spPr>
            <a:xfrm>
              <a:off x="967504" y="2599568"/>
              <a:ext cx="2574408" cy="2574407"/>
            </a:xfrm>
            <a:prstGeom prst="ellipse">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18" name="Google Shape;295;p20">
              <a:extLst>
                <a:ext uri="{FF2B5EF4-FFF2-40B4-BE49-F238E27FC236}">
                  <a16:creationId xmlns:a16="http://schemas.microsoft.com/office/drawing/2014/main" id="{54731D35-985A-DD25-5494-4F813F80536A}"/>
                </a:ext>
              </a:extLst>
            </p:cNvPr>
            <p:cNvSpPr/>
            <p:nvPr/>
          </p:nvSpPr>
          <p:spPr>
            <a:xfrm>
              <a:off x="1180181" y="2812245"/>
              <a:ext cx="2149053" cy="2149052"/>
            </a:xfrm>
            <a:prstGeom prst="ellipse">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20" name="Google Shape;296;p20">
              <a:extLst>
                <a:ext uri="{FF2B5EF4-FFF2-40B4-BE49-F238E27FC236}">
                  <a16:creationId xmlns:a16="http://schemas.microsoft.com/office/drawing/2014/main" id="{0A50CA98-6297-091D-29EB-4417AEBC9EE4}"/>
                </a:ext>
              </a:extLst>
            </p:cNvPr>
            <p:cNvSpPr/>
            <p:nvPr/>
          </p:nvSpPr>
          <p:spPr>
            <a:xfrm rot="2660773">
              <a:off x="4136373" y="3507645"/>
              <a:ext cx="413507" cy="413507"/>
            </a:xfrm>
            <a:prstGeom prst="roundRect">
              <a:avLst>
                <a:gd name="adj" fmla="val 16667"/>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22" name="Google Shape;297;p20">
              <a:extLst>
                <a:ext uri="{FF2B5EF4-FFF2-40B4-BE49-F238E27FC236}">
                  <a16:creationId xmlns:a16="http://schemas.microsoft.com/office/drawing/2014/main" id="{1A0B0650-C2FF-D70A-D7F7-73D36A736623}"/>
                </a:ext>
              </a:extLst>
            </p:cNvPr>
            <p:cNvSpPr/>
            <p:nvPr/>
          </p:nvSpPr>
          <p:spPr>
            <a:xfrm rot="2660773">
              <a:off x="4136373" y="3972391"/>
              <a:ext cx="413507" cy="413507"/>
            </a:xfrm>
            <a:prstGeom prst="roundRect">
              <a:avLst>
                <a:gd name="adj" fmla="val 16667"/>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24" name="Google Shape;298;p20">
              <a:extLst>
                <a:ext uri="{FF2B5EF4-FFF2-40B4-BE49-F238E27FC236}">
                  <a16:creationId xmlns:a16="http://schemas.microsoft.com/office/drawing/2014/main" id="{7DE6A781-1B7A-DD28-CDC3-930BFEAFEE70}"/>
                </a:ext>
              </a:extLst>
            </p:cNvPr>
            <p:cNvSpPr/>
            <p:nvPr/>
          </p:nvSpPr>
          <p:spPr>
            <a:xfrm rot="2660773">
              <a:off x="4136373" y="4424013"/>
              <a:ext cx="413507" cy="413507"/>
            </a:xfrm>
            <a:prstGeom prst="roundRect">
              <a:avLst>
                <a:gd name="adj" fmla="val 16667"/>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26" name="Google Shape;299;p20">
              <a:extLst>
                <a:ext uri="{FF2B5EF4-FFF2-40B4-BE49-F238E27FC236}">
                  <a16:creationId xmlns:a16="http://schemas.microsoft.com/office/drawing/2014/main" id="{E3AFC8B2-45E4-51F2-6894-90CC55334A04}"/>
                </a:ext>
              </a:extLst>
            </p:cNvPr>
            <p:cNvSpPr/>
            <p:nvPr/>
          </p:nvSpPr>
          <p:spPr>
            <a:xfrm>
              <a:off x="3240756" y="3560397"/>
              <a:ext cx="1046448" cy="3078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28" name="Google Shape;300;p20">
              <a:extLst>
                <a:ext uri="{FF2B5EF4-FFF2-40B4-BE49-F238E27FC236}">
                  <a16:creationId xmlns:a16="http://schemas.microsoft.com/office/drawing/2014/main" id="{0D49DDD7-1C6F-E8D1-3D6A-20851FD616B3}"/>
                </a:ext>
              </a:extLst>
            </p:cNvPr>
            <p:cNvSpPr/>
            <p:nvPr/>
          </p:nvSpPr>
          <p:spPr>
            <a:xfrm>
              <a:off x="3335037" y="4026819"/>
              <a:ext cx="984946" cy="307800"/>
            </a:xfrm>
            <a:prstGeom prst="rect">
              <a:avLst/>
            </a:prstGeom>
            <a:solidFill>
              <a:schemeClr val="accent3"/>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sp>
          <p:nvSpPr>
            <p:cNvPr id="30" name="Google Shape;301;p20">
              <a:extLst>
                <a:ext uri="{FF2B5EF4-FFF2-40B4-BE49-F238E27FC236}">
                  <a16:creationId xmlns:a16="http://schemas.microsoft.com/office/drawing/2014/main" id="{BCF589D7-8044-CF6F-3135-6C82A42620A4}"/>
                </a:ext>
              </a:extLst>
            </p:cNvPr>
            <p:cNvSpPr/>
            <p:nvPr/>
          </p:nvSpPr>
          <p:spPr>
            <a:xfrm>
              <a:off x="3411856" y="4471520"/>
              <a:ext cx="875562" cy="307800"/>
            </a:xfrm>
            <a:prstGeom prst="rect">
              <a:avLst/>
            </a:prstGeom>
            <a:solidFill>
              <a:schemeClr val="accent2"/>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Rubik"/>
                <a:ea typeface="Rubik"/>
                <a:cs typeface="Rubik"/>
                <a:sym typeface="Rubik"/>
              </a:endParaRPr>
            </a:p>
          </p:txBody>
        </p:sp>
      </p:grpSp>
      <p:sp>
        <p:nvSpPr>
          <p:cNvPr id="9" name="TextBox 8">
            <a:extLst>
              <a:ext uri="{FF2B5EF4-FFF2-40B4-BE49-F238E27FC236}">
                <a16:creationId xmlns:a16="http://schemas.microsoft.com/office/drawing/2014/main" id="{6AD2511A-D6A5-3021-D1D4-DCBD2A6940B2}"/>
              </a:ext>
            </a:extLst>
          </p:cNvPr>
          <p:cNvSpPr txBox="1"/>
          <p:nvPr/>
        </p:nvSpPr>
        <p:spPr>
          <a:xfrm>
            <a:off x="3876261" y="1970666"/>
            <a:ext cx="7477540" cy="3754874"/>
          </a:xfrm>
          <a:prstGeom prst="rect">
            <a:avLst/>
          </a:prstGeom>
          <a:noFill/>
        </p:spPr>
        <p:txBody>
          <a:bodyPr wrap="square">
            <a:spAutoFit/>
          </a:bodyPr>
          <a:lstStyle/>
          <a:p>
            <a:r>
              <a:rPr lang="en-US" sz="1400" dirty="0"/>
              <a:t>The expectation of a single P70 date is not going away - and it shouldn’t</a:t>
            </a:r>
          </a:p>
          <a:p>
            <a:pPr marL="285750" indent="-285750">
              <a:buFont typeface="Arial" panose="020B0604020202020204" pitchFamily="34" charset="0"/>
              <a:buChar char="•"/>
            </a:pPr>
            <a:r>
              <a:rPr lang="en-US" sz="1400" dirty="0"/>
              <a:t>Programs and review boards need a point of reference for decision-making; the multi-run approach does not eliminate that need.</a:t>
            </a:r>
          </a:p>
          <a:p>
            <a:pPr marL="285750" indent="-285750">
              <a:buFont typeface="Arial" panose="020B0604020202020204" pitchFamily="34" charset="0"/>
              <a:buChar char="•"/>
            </a:pPr>
            <a:r>
              <a:rPr lang="en-US" sz="1400" dirty="0"/>
              <a:t>The most defensible run is not necessarily the one with the best-looking result - it's the run whose inputs you're most confident in. The documented campaign makes that distinction explicit.</a:t>
            </a:r>
          </a:p>
          <a:p>
            <a:endParaRPr lang="en-US" sz="1400" dirty="0"/>
          </a:p>
          <a:p>
            <a:r>
              <a:rPr lang="en-US" sz="1400" dirty="0"/>
              <a:t>Language that works:</a:t>
            </a:r>
          </a:p>
          <a:p>
            <a:pPr marL="285750" indent="-285750">
              <a:buFont typeface="Arial" panose="020B0604020202020204" pitchFamily="34" charset="0"/>
              <a:buChar char="•"/>
            </a:pPr>
            <a:r>
              <a:rPr lang="en-US" sz="1400" dirty="0"/>
              <a:t>"Our best-supported result is [P70 date] under [clearly documented assumptions]. The range across our configurations is [X] to [Y], driven primarily by [key variables]. The assumptions behind our primary result are [X, Y, Z], and here's our confidence in each."</a:t>
            </a:r>
          </a:p>
          <a:p>
            <a:endParaRPr lang="en-US" sz="1400" dirty="0"/>
          </a:p>
          <a:p>
            <a:r>
              <a:rPr lang="en-US" sz="1400" dirty="0"/>
              <a:t>The documented run campaign earns your right to present a recommendation with analytical confidence.</a:t>
            </a:r>
          </a:p>
          <a:p>
            <a:endParaRPr lang="en-US" sz="1400" dirty="0"/>
          </a:p>
          <a:p>
            <a:r>
              <a:rPr lang="en-US" sz="1400" dirty="0"/>
              <a:t>You are not hiding the single number - you are presenting it with the rigor it deserves.</a:t>
            </a:r>
          </a:p>
          <a:p>
            <a:endParaRPr lang="en-US" sz="1400" dirty="0"/>
          </a:p>
        </p:txBody>
      </p:sp>
      <p:sp>
        <p:nvSpPr>
          <p:cNvPr id="35" name="Freeform 390">
            <a:extLst>
              <a:ext uri="{FF2B5EF4-FFF2-40B4-BE49-F238E27FC236}">
                <a16:creationId xmlns:a16="http://schemas.microsoft.com/office/drawing/2014/main" id="{1AB6C1D4-BE57-2757-5801-6FA0AF3115A3}"/>
              </a:ext>
            </a:extLst>
          </p:cNvPr>
          <p:cNvSpPr>
            <a:spLocks noEditPoints="1"/>
          </p:cNvSpPr>
          <p:nvPr/>
        </p:nvSpPr>
        <p:spPr bwMode="auto">
          <a:xfrm>
            <a:off x="1331339" y="3044137"/>
            <a:ext cx="868794" cy="863683"/>
          </a:xfrm>
          <a:custGeom>
            <a:avLst/>
            <a:gdLst>
              <a:gd name="T0" fmla="*/ 1319 w 3404"/>
              <a:gd name="T1" fmla="*/ 1409 h 3374"/>
              <a:gd name="T2" fmla="*/ 1244 w 3404"/>
              <a:gd name="T3" fmla="*/ 1850 h 3374"/>
              <a:gd name="T4" fmla="*/ 1571 w 3404"/>
              <a:gd name="T5" fmla="*/ 2142 h 3374"/>
              <a:gd name="T6" fmla="*/ 2000 w 3404"/>
              <a:gd name="T7" fmla="*/ 2020 h 3374"/>
              <a:gd name="T8" fmla="*/ 2124 w 3404"/>
              <a:gd name="T9" fmla="*/ 1595 h 3374"/>
              <a:gd name="T10" fmla="*/ 1913 w 3404"/>
              <a:gd name="T11" fmla="*/ 1774 h 3374"/>
              <a:gd name="T12" fmla="*/ 1636 w 3404"/>
              <a:gd name="T13" fmla="*/ 1941 h 3374"/>
              <a:gd name="T14" fmla="*/ 1427 w 3404"/>
              <a:gd name="T15" fmla="*/ 1695 h 3374"/>
              <a:gd name="T16" fmla="*/ 1636 w 3404"/>
              <a:gd name="T17" fmla="*/ 1449 h 3374"/>
              <a:gd name="T18" fmla="*/ 1826 w 3404"/>
              <a:gd name="T19" fmla="*/ 1261 h 3374"/>
              <a:gd name="T20" fmla="*/ 1303 w 3404"/>
              <a:gd name="T21" fmla="*/ 763 h 3374"/>
              <a:gd name="T22" fmla="*/ 810 w 3404"/>
              <a:gd name="T23" fmla="*/ 1188 h 3374"/>
              <a:gd name="T24" fmla="*/ 685 w 3404"/>
              <a:gd name="T25" fmla="*/ 1850 h 3374"/>
              <a:gd name="T26" fmla="*/ 993 w 3404"/>
              <a:gd name="T27" fmla="*/ 2431 h 3374"/>
              <a:gd name="T28" fmla="*/ 1598 w 3404"/>
              <a:gd name="T29" fmla="*/ 2697 h 3374"/>
              <a:gd name="T30" fmla="*/ 2243 w 3404"/>
              <a:gd name="T31" fmla="*/ 2523 h 3374"/>
              <a:gd name="T32" fmla="*/ 2632 w 3404"/>
              <a:gd name="T33" fmla="*/ 1998 h 3374"/>
              <a:gd name="T34" fmla="*/ 2607 w 3404"/>
              <a:gd name="T35" fmla="*/ 1323 h 3374"/>
              <a:gd name="T36" fmla="*/ 2285 w 3404"/>
              <a:gd name="T37" fmla="*/ 1530 h 3374"/>
              <a:gd name="T38" fmla="*/ 2199 w 3404"/>
              <a:gd name="T39" fmla="*/ 2048 h 3374"/>
              <a:gd name="T40" fmla="*/ 1740 w 3404"/>
              <a:gd name="T41" fmla="*/ 2323 h 3374"/>
              <a:gd name="T42" fmla="*/ 1231 w 3404"/>
              <a:gd name="T43" fmla="*/ 2141 h 3374"/>
              <a:gd name="T44" fmla="*/ 1049 w 3404"/>
              <a:gd name="T45" fmla="*/ 1631 h 3374"/>
              <a:gd name="T46" fmla="*/ 1324 w 3404"/>
              <a:gd name="T47" fmla="*/ 1172 h 3374"/>
              <a:gd name="T48" fmla="*/ 1863 w 3404"/>
              <a:gd name="T49" fmla="*/ 1092 h 3374"/>
              <a:gd name="T50" fmla="*/ 2104 w 3404"/>
              <a:gd name="T51" fmla="*/ 787 h 3374"/>
              <a:gd name="T52" fmla="*/ 2833 w 3404"/>
              <a:gd name="T53" fmla="*/ 811 h 3374"/>
              <a:gd name="T54" fmla="*/ 1577 w 3404"/>
              <a:gd name="T55" fmla="*/ 192 h 3374"/>
              <a:gd name="T56" fmla="*/ 788 w 3404"/>
              <a:gd name="T57" fmla="*/ 481 h 3374"/>
              <a:gd name="T58" fmla="*/ 281 w 3404"/>
              <a:gd name="T59" fmla="*/ 1131 h 3374"/>
              <a:gd name="T60" fmla="*/ 200 w 3404"/>
              <a:gd name="T61" fmla="*/ 1987 h 3374"/>
              <a:gd name="T62" fmla="*/ 581 w 3404"/>
              <a:gd name="T63" fmla="*/ 2727 h 3374"/>
              <a:gd name="T64" fmla="*/ 1292 w 3404"/>
              <a:gd name="T65" fmla="*/ 3152 h 3374"/>
              <a:gd name="T66" fmla="*/ 2150 w 3404"/>
              <a:gd name="T67" fmla="*/ 3124 h 3374"/>
              <a:gd name="T68" fmla="*/ 2832 w 3404"/>
              <a:gd name="T69" fmla="*/ 2658 h 3374"/>
              <a:gd name="T70" fmla="*/ 3167 w 3404"/>
              <a:gd name="T71" fmla="*/ 1892 h 3374"/>
              <a:gd name="T72" fmla="*/ 3047 w 3404"/>
              <a:gd name="T73" fmla="*/ 1078 h 3374"/>
              <a:gd name="T74" fmla="*/ 2658 w 3404"/>
              <a:gd name="T75" fmla="*/ 1051 h 3374"/>
              <a:gd name="T76" fmla="*/ 2848 w 3404"/>
              <a:gd name="T77" fmla="*/ 1783 h 3374"/>
              <a:gd name="T78" fmla="*/ 2563 w 3404"/>
              <a:gd name="T79" fmla="*/ 2467 h 3374"/>
              <a:gd name="T80" fmla="*/ 1933 w 3404"/>
              <a:gd name="T81" fmla="*/ 2844 h 3374"/>
              <a:gd name="T82" fmla="*/ 1181 w 3404"/>
              <a:gd name="T83" fmla="*/ 2762 h 3374"/>
              <a:gd name="T84" fmla="*/ 648 w 3404"/>
              <a:gd name="T85" fmla="*/ 2264 h 3374"/>
              <a:gd name="T86" fmla="*/ 514 w 3404"/>
              <a:gd name="T87" fmla="*/ 1521 h 3374"/>
              <a:gd name="T88" fmla="*/ 845 w 3404"/>
              <a:gd name="T89" fmla="*/ 863 h 3374"/>
              <a:gd name="T90" fmla="*/ 1502 w 3404"/>
              <a:gd name="T91" fmla="*/ 531 h 3374"/>
              <a:gd name="T92" fmla="*/ 2226 w 3404"/>
              <a:gd name="T93" fmla="*/ 656 h 3374"/>
              <a:gd name="T94" fmla="*/ 2492 w 3404"/>
              <a:gd name="T95" fmla="*/ 432 h 3374"/>
              <a:gd name="T96" fmla="*/ 1676 w 3404"/>
              <a:gd name="T97" fmla="*/ 189 h 3374"/>
              <a:gd name="T98" fmla="*/ 3045 w 3404"/>
              <a:gd name="T99" fmla="*/ 360 h 3374"/>
              <a:gd name="T100" fmla="*/ 3400 w 3404"/>
              <a:gd name="T101" fmla="*/ 473 h 3374"/>
              <a:gd name="T102" fmla="*/ 3308 w 3404"/>
              <a:gd name="T103" fmla="*/ 1311 h 3374"/>
              <a:gd name="T104" fmla="*/ 3273 w 3404"/>
              <a:gd name="T105" fmla="*/ 2206 h 3374"/>
              <a:gd name="T106" fmla="*/ 2788 w 3404"/>
              <a:gd name="T107" fmla="*/ 2949 h 3374"/>
              <a:gd name="T108" fmla="*/ 1988 w 3404"/>
              <a:gd name="T109" fmla="*/ 3345 h 3374"/>
              <a:gd name="T110" fmla="*/ 1071 w 3404"/>
              <a:gd name="T111" fmla="*/ 3261 h 3374"/>
              <a:gd name="T112" fmla="*/ 360 w 3404"/>
              <a:gd name="T113" fmla="*/ 2733 h 3374"/>
              <a:gd name="T114" fmla="*/ 13 w 3404"/>
              <a:gd name="T115" fmla="*/ 1905 h 3374"/>
              <a:gd name="T116" fmla="*/ 152 w 3404"/>
              <a:gd name="T117" fmla="*/ 997 h 3374"/>
              <a:gd name="T118" fmla="*/ 719 w 3404"/>
              <a:gd name="T119" fmla="*/ 318 h 3374"/>
              <a:gd name="T120" fmla="*/ 1570 w 3404"/>
              <a:gd name="T121" fmla="*/ 20 h 3374"/>
              <a:gd name="T122" fmla="*/ 2449 w 3404"/>
              <a:gd name="T123" fmla="*/ 207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04" h="3374">
                <a:moveTo>
                  <a:pt x="1676" y="1236"/>
                </a:moveTo>
                <a:lnTo>
                  <a:pt x="1622" y="1239"/>
                </a:lnTo>
                <a:lnTo>
                  <a:pt x="1571" y="1248"/>
                </a:lnTo>
                <a:lnTo>
                  <a:pt x="1521" y="1263"/>
                </a:lnTo>
                <a:lnTo>
                  <a:pt x="1475" y="1282"/>
                </a:lnTo>
                <a:lnTo>
                  <a:pt x="1430" y="1307"/>
                </a:lnTo>
                <a:lnTo>
                  <a:pt x="1389" y="1337"/>
                </a:lnTo>
                <a:lnTo>
                  <a:pt x="1352" y="1370"/>
                </a:lnTo>
                <a:lnTo>
                  <a:pt x="1319" y="1409"/>
                </a:lnTo>
                <a:lnTo>
                  <a:pt x="1289" y="1449"/>
                </a:lnTo>
                <a:lnTo>
                  <a:pt x="1264" y="1493"/>
                </a:lnTo>
                <a:lnTo>
                  <a:pt x="1244" y="1540"/>
                </a:lnTo>
                <a:lnTo>
                  <a:pt x="1230" y="1590"/>
                </a:lnTo>
                <a:lnTo>
                  <a:pt x="1220" y="1641"/>
                </a:lnTo>
                <a:lnTo>
                  <a:pt x="1217" y="1695"/>
                </a:lnTo>
                <a:lnTo>
                  <a:pt x="1220" y="1749"/>
                </a:lnTo>
                <a:lnTo>
                  <a:pt x="1230" y="1801"/>
                </a:lnTo>
                <a:lnTo>
                  <a:pt x="1244" y="1850"/>
                </a:lnTo>
                <a:lnTo>
                  <a:pt x="1264" y="1897"/>
                </a:lnTo>
                <a:lnTo>
                  <a:pt x="1289" y="1941"/>
                </a:lnTo>
                <a:lnTo>
                  <a:pt x="1319" y="1983"/>
                </a:lnTo>
                <a:lnTo>
                  <a:pt x="1352" y="2020"/>
                </a:lnTo>
                <a:lnTo>
                  <a:pt x="1389" y="2053"/>
                </a:lnTo>
                <a:lnTo>
                  <a:pt x="1430" y="2083"/>
                </a:lnTo>
                <a:lnTo>
                  <a:pt x="1475" y="2108"/>
                </a:lnTo>
                <a:lnTo>
                  <a:pt x="1521" y="2128"/>
                </a:lnTo>
                <a:lnTo>
                  <a:pt x="1571" y="2142"/>
                </a:lnTo>
                <a:lnTo>
                  <a:pt x="1622" y="2152"/>
                </a:lnTo>
                <a:lnTo>
                  <a:pt x="1676" y="2155"/>
                </a:lnTo>
                <a:lnTo>
                  <a:pt x="1729" y="2152"/>
                </a:lnTo>
                <a:lnTo>
                  <a:pt x="1780" y="2142"/>
                </a:lnTo>
                <a:lnTo>
                  <a:pt x="1830" y="2128"/>
                </a:lnTo>
                <a:lnTo>
                  <a:pt x="1878" y="2108"/>
                </a:lnTo>
                <a:lnTo>
                  <a:pt x="1921" y="2083"/>
                </a:lnTo>
                <a:lnTo>
                  <a:pt x="1962" y="2053"/>
                </a:lnTo>
                <a:lnTo>
                  <a:pt x="2000" y="2020"/>
                </a:lnTo>
                <a:lnTo>
                  <a:pt x="2034" y="1983"/>
                </a:lnTo>
                <a:lnTo>
                  <a:pt x="2063" y="1941"/>
                </a:lnTo>
                <a:lnTo>
                  <a:pt x="2087" y="1897"/>
                </a:lnTo>
                <a:lnTo>
                  <a:pt x="2108" y="1850"/>
                </a:lnTo>
                <a:lnTo>
                  <a:pt x="2122" y="1801"/>
                </a:lnTo>
                <a:lnTo>
                  <a:pt x="2131" y="1749"/>
                </a:lnTo>
                <a:lnTo>
                  <a:pt x="2134" y="1695"/>
                </a:lnTo>
                <a:lnTo>
                  <a:pt x="2132" y="1645"/>
                </a:lnTo>
                <a:lnTo>
                  <a:pt x="2124" y="1595"/>
                </a:lnTo>
                <a:lnTo>
                  <a:pt x="2110" y="1547"/>
                </a:lnTo>
                <a:lnTo>
                  <a:pt x="2091" y="1502"/>
                </a:lnTo>
                <a:lnTo>
                  <a:pt x="2069" y="1459"/>
                </a:lnTo>
                <a:lnTo>
                  <a:pt x="1913" y="1617"/>
                </a:lnTo>
                <a:lnTo>
                  <a:pt x="1919" y="1641"/>
                </a:lnTo>
                <a:lnTo>
                  <a:pt x="1924" y="1668"/>
                </a:lnTo>
                <a:lnTo>
                  <a:pt x="1925" y="1695"/>
                </a:lnTo>
                <a:lnTo>
                  <a:pt x="1922" y="1736"/>
                </a:lnTo>
                <a:lnTo>
                  <a:pt x="1913" y="1774"/>
                </a:lnTo>
                <a:lnTo>
                  <a:pt x="1897" y="1810"/>
                </a:lnTo>
                <a:lnTo>
                  <a:pt x="1877" y="1843"/>
                </a:lnTo>
                <a:lnTo>
                  <a:pt x="1852" y="1872"/>
                </a:lnTo>
                <a:lnTo>
                  <a:pt x="1823" y="1897"/>
                </a:lnTo>
                <a:lnTo>
                  <a:pt x="1791" y="1917"/>
                </a:lnTo>
                <a:lnTo>
                  <a:pt x="1755" y="1932"/>
                </a:lnTo>
                <a:lnTo>
                  <a:pt x="1716" y="1941"/>
                </a:lnTo>
                <a:lnTo>
                  <a:pt x="1676" y="1945"/>
                </a:lnTo>
                <a:lnTo>
                  <a:pt x="1636" y="1941"/>
                </a:lnTo>
                <a:lnTo>
                  <a:pt x="1598" y="1932"/>
                </a:lnTo>
                <a:lnTo>
                  <a:pt x="1561" y="1917"/>
                </a:lnTo>
                <a:lnTo>
                  <a:pt x="1528" y="1897"/>
                </a:lnTo>
                <a:lnTo>
                  <a:pt x="1499" y="1872"/>
                </a:lnTo>
                <a:lnTo>
                  <a:pt x="1475" y="1843"/>
                </a:lnTo>
                <a:lnTo>
                  <a:pt x="1455" y="1810"/>
                </a:lnTo>
                <a:lnTo>
                  <a:pt x="1439" y="1774"/>
                </a:lnTo>
                <a:lnTo>
                  <a:pt x="1430" y="1736"/>
                </a:lnTo>
                <a:lnTo>
                  <a:pt x="1427" y="1695"/>
                </a:lnTo>
                <a:lnTo>
                  <a:pt x="1430" y="1655"/>
                </a:lnTo>
                <a:lnTo>
                  <a:pt x="1439" y="1617"/>
                </a:lnTo>
                <a:lnTo>
                  <a:pt x="1455" y="1580"/>
                </a:lnTo>
                <a:lnTo>
                  <a:pt x="1475" y="1548"/>
                </a:lnTo>
                <a:lnTo>
                  <a:pt x="1499" y="1519"/>
                </a:lnTo>
                <a:lnTo>
                  <a:pt x="1528" y="1493"/>
                </a:lnTo>
                <a:lnTo>
                  <a:pt x="1561" y="1474"/>
                </a:lnTo>
                <a:lnTo>
                  <a:pt x="1598" y="1458"/>
                </a:lnTo>
                <a:lnTo>
                  <a:pt x="1636" y="1449"/>
                </a:lnTo>
                <a:lnTo>
                  <a:pt x="1676" y="1446"/>
                </a:lnTo>
                <a:lnTo>
                  <a:pt x="1710" y="1448"/>
                </a:lnTo>
                <a:lnTo>
                  <a:pt x="1743" y="1455"/>
                </a:lnTo>
                <a:lnTo>
                  <a:pt x="1775" y="1467"/>
                </a:lnTo>
                <a:lnTo>
                  <a:pt x="1804" y="1481"/>
                </a:lnTo>
                <a:lnTo>
                  <a:pt x="1954" y="1331"/>
                </a:lnTo>
                <a:lnTo>
                  <a:pt x="1914" y="1303"/>
                </a:lnTo>
                <a:lnTo>
                  <a:pt x="1871" y="1280"/>
                </a:lnTo>
                <a:lnTo>
                  <a:pt x="1826" y="1261"/>
                </a:lnTo>
                <a:lnTo>
                  <a:pt x="1777" y="1247"/>
                </a:lnTo>
                <a:lnTo>
                  <a:pt x="1728" y="1239"/>
                </a:lnTo>
                <a:lnTo>
                  <a:pt x="1676" y="1236"/>
                </a:lnTo>
                <a:close/>
                <a:moveTo>
                  <a:pt x="1676" y="691"/>
                </a:moveTo>
                <a:lnTo>
                  <a:pt x="1598" y="694"/>
                </a:lnTo>
                <a:lnTo>
                  <a:pt x="1521" y="703"/>
                </a:lnTo>
                <a:lnTo>
                  <a:pt x="1446" y="717"/>
                </a:lnTo>
                <a:lnTo>
                  <a:pt x="1373" y="737"/>
                </a:lnTo>
                <a:lnTo>
                  <a:pt x="1303" y="763"/>
                </a:lnTo>
                <a:lnTo>
                  <a:pt x="1235" y="793"/>
                </a:lnTo>
                <a:lnTo>
                  <a:pt x="1170" y="828"/>
                </a:lnTo>
                <a:lnTo>
                  <a:pt x="1108" y="867"/>
                </a:lnTo>
                <a:lnTo>
                  <a:pt x="1049" y="912"/>
                </a:lnTo>
                <a:lnTo>
                  <a:pt x="993" y="960"/>
                </a:lnTo>
                <a:lnTo>
                  <a:pt x="941" y="1011"/>
                </a:lnTo>
                <a:lnTo>
                  <a:pt x="894" y="1067"/>
                </a:lnTo>
                <a:lnTo>
                  <a:pt x="849" y="1126"/>
                </a:lnTo>
                <a:lnTo>
                  <a:pt x="810" y="1188"/>
                </a:lnTo>
                <a:lnTo>
                  <a:pt x="775" y="1253"/>
                </a:lnTo>
                <a:lnTo>
                  <a:pt x="745" y="1322"/>
                </a:lnTo>
                <a:lnTo>
                  <a:pt x="719" y="1392"/>
                </a:lnTo>
                <a:lnTo>
                  <a:pt x="700" y="1466"/>
                </a:lnTo>
                <a:lnTo>
                  <a:pt x="685" y="1540"/>
                </a:lnTo>
                <a:lnTo>
                  <a:pt x="676" y="1617"/>
                </a:lnTo>
                <a:lnTo>
                  <a:pt x="673" y="1695"/>
                </a:lnTo>
                <a:lnTo>
                  <a:pt x="676" y="1774"/>
                </a:lnTo>
                <a:lnTo>
                  <a:pt x="685" y="1850"/>
                </a:lnTo>
                <a:lnTo>
                  <a:pt x="700" y="1925"/>
                </a:lnTo>
                <a:lnTo>
                  <a:pt x="719" y="1998"/>
                </a:lnTo>
                <a:lnTo>
                  <a:pt x="745" y="2069"/>
                </a:lnTo>
                <a:lnTo>
                  <a:pt x="775" y="2137"/>
                </a:lnTo>
                <a:lnTo>
                  <a:pt x="810" y="2202"/>
                </a:lnTo>
                <a:lnTo>
                  <a:pt x="849" y="2264"/>
                </a:lnTo>
                <a:lnTo>
                  <a:pt x="894" y="2323"/>
                </a:lnTo>
                <a:lnTo>
                  <a:pt x="941" y="2379"/>
                </a:lnTo>
                <a:lnTo>
                  <a:pt x="993" y="2431"/>
                </a:lnTo>
                <a:lnTo>
                  <a:pt x="1049" y="2479"/>
                </a:lnTo>
                <a:lnTo>
                  <a:pt x="1108" y="2523"/>
                </a:lnTo>
                <a:lnTo>
                  <a:pt x="1170" y="2562"/>
                </a:lnTo>
                <a:lnTo>
                  <a:pt x="1235" y="2597"/>
                </a:lnTo>
                <a:lnTo>
                  <a:pt x="1303" y="2628"/>
                </a:lnTo>
                <a:lnTo>
                  <a:pt x="1373" y="2653"/>
                </a:lnTo>
                <a:lnTo>
                  <a:pt x="1446" y="2673"/>
                </a:lnTo>
                <a:lnTo>
                  <a:pt x="1521" y="2688"/>
                </a:lnTo>
                <a:lnTo>
                  <a:pt x="1598" y="2697"/>
                </a:lnTo>
                <a:lnTo>
                  <a:pt x="1676" y="2700"/>
                </a:lnTo>
                <a:lnTo>
                  <a:pt x="1755" y="2697"/>
                </a:lnTo>
                <a:lnTo>
                  <a:pt x="1831" y="2688"/>
                </a:lnTo>
                <a:lnTo>
                  <a:pt x="1905" y="2673"/>
                </a:lnTo>
                <a:lnTo>
                  <a:pt x="1978" y="2653"/>
                </a:lnTo>
                <a:lnTo>
                  <a:pt x="2049" y="2628"/>
                </a:lnTo>
                <a:lnTo>
                  <a:pt x="2116" y="2597"/>
                </a:lnTo>
                <a:lnTo>
                  <a:pt x="2181" y="2562"/>
                </a:lnTo>
                <a:lnTo>
                  <a:pt x="2243" y="2523"/>
                </a:lnTo>
                <a:lnTo>
                  <a:pt x="2302" y="2479"/>
                </a:lnTo>
                <a:lnTo>
                  <a:pt x="2358" y="2431"/>
                </a:lnTo>
                <a:lnTo>
                  <a:pt x="2410" y="2379"/>
                </a:lnTo>
                <a:lnTo>
                  <a:pt x="2458" y="2323"/>
                </a:lnTo>
                <a:lnTo>
                  <a:pt x="2502" y="2264"/>
                </a:lnTo>
                <a:lnTo>
                  <a:pt x="2542" y="2202"/>
                </a:lnTo>
                <a:lnTo>
                  <a:pt x="2577" y="2137"/>
                </a:lnTo>
                <a:lnTo>
                  <a:pt x="2607" y="2069"/>
                </a:lnTo>
                <a:lnTo>
                  <a:pt x="2632" y="1998"/>
                </a:lnTo>
                <a:lnTo>
                  <a:pt x="2653" y="1925"/>
                </a:lnTo>
                <a:lnTo>
                  <a:pt x="2667" y="1850"/>
                </a:lnTo>
                <a:lnTo>
                  <a:pt x="2676" y="1774"/>
                </a:lnTo>
                <a:lnTo>
                  <a:pt x="2678" y="1695"/>
                </a:lnTo>
                <a:lnTo>
                  <a:pt x="2676" y="1617"/>
                </a:lnTo>
                <a:lnTo>
                  <a:pt x="2667" y="1540"/>
                </a:lnTo>
                <a:lnTo>
                  <a:pt x="2653" y="1466"/>
                </a:lnTo>
                <a:lnTo>
                  <a:pt x="2633" y="1393"/>
                </a:lnTo>
                <a:lnTo>
                  <a:pt x="2607" y="1323"/>
                </a:lnTo>
                <a:lnTo>
                  <a:pt x="2577" y="1254"/>
                </a:lnTo>
                <a:lnTo>
                  <a:pt x="2542" y="1190"/>
                </a:lnTo>
                <a:lnTo>
                  <a:pt x="2503" y="1128"/>
                </a:lnTo>
                <a:lnTo>
                  <a:pt x="2459" y="1069"/>
                </a:lnTo>
                <a:lnTo>
                  <a:pt x="2194" y="1335"/>
                </a:lnTo>
                <a:lnTo>
                  <a:pt x="2222" y="1381"/>
                </a:lnTo>
                <a:lnTo>
                  <a:pt x="2246" y="1428"/>
                </a:lnTo>
                <a:lnTo>
                  <a:pt x="2267" y="1478"/>
                </a:lnTo>
                <a:lnTo>
                  <a:pt x="2285" y="1530"/>
                </a:lnTo>
                <a:lnTo>
                  <a:pt x="2296" y="1583"/>
                </a:lnTo>
                <a:lnTo>
                  <a:pt x="2303" y="1638"/>
                </a:lnTo>
                <a:lnTo>
                  <a:pt x="2306" y="1695"/>
                </a:lnTo>
                <a:lnTo>
                  <a:pt x="2303" y="1759"/>
                </a:lnTo>
                <a:lnTo>
                  <a:pt x="2293" y="1823"/>
                </a:lnTo>
                <a:lnTo>
                  <a:pt x="2277" y="1883"/>
                </a:lnTo>
                <a:lnTo>
                  <a:pt x="2257" y="1940"/>
                </a:lnTo>
                <a:lnTo>
                  <a:pt x="2230" y="1996"/>
                </a:lnTo>
                <a:lnTo>
                  <a:pt x="2199" y="2048"/>
                </a:lnTo>
                <a:lnTo>
                  <a:pt x="2162" y="2097"/>
                </a:lnTo>
                <a:lnTo>
                  <a:pt x="2121" y="2141"/>
                </a:lnTo>
                <a:lnTo>
                  <a:pt x="2077" y="2183"/>
                </a:lnTo>
                <a:lnTo>
                  <a:pt x="2028" y="2219"/>
                </a:lnTo>
                <a:lnTo>
                  <a:pt x="1976" y="2251"/>
                </a:lnTo>
                <a:lnTo>
                  <a:pt x="1921" y="2277"/>
                </a:lnTo>
                <a:lnTo>
                  <a:pt x="1863" y="2298"/>
                </a:lnTo>
                <a:lnTo>
                  <a:pt x="1803" y="2314"/>
                </a:lnTo>
                <a:lnTo>
                  <a:pt x="1740" y="2323"/>
                </a:lnTo>
                <a:lnTo>
                  <a:pt x="1676" y="2326"/>
                </a:lnTo>
                <a:lnTo>
                  <a:pt x="1611" y="2323"/>
                </a:lnTo>
                <a:lnTo>
                  <a:pt x="1549" y="2314"/>
                </a:lnTo>
                <a:lnTo>
                  <a:pt x="1489" y="2298"/>
                </a:lnTo>
                <a:lnTo>
                  <a:pt x="1431" y="2277"/>
                </a:lnTo>
                <a:lnTo>
                  <a:pt x="1375" y="2251"/>
                </a:lnTo>
                <a:lnTo>
                  <a:pt x="1324" y="2219"/>
                </a:lnTo>
                <a:lnTo>
                  <a:pt x="1275" y="2183"/>
                </a:lnTo>
                <a:lnTo>
                  <a:pt x="1231" y="2141"/>
                </a:lnTo>
                <a:lnTo>
                  <a:pt x="1189" y="2097"/>
                </a:lnTo>
                <a:lnTo>
                  <a:pt x="1153" y="2048"/>
                </a:lnTo>
                <a:lnTo>
                  <a:pt x="1121" y="1996"/>
                </a:lnTo>
                <a:lnTo>
                  <a:pt x="1095" y="1940"/>
                </a:lnTo>
                <a:lnTo>
                  <a:pt x="1074" y="1883"/>
                </a:lnTo>
                <a:lnTo>
                  <a:pt x="1058" y="1823"/>
                </a:lnTo>
                <a:lnTo>
                  <a:pt x="1049" y="1759"/>
                </a:lnTo>
                <a:lnTo>
                  <a:pt x="1046" y="1695"/>
                </a:lnTo>
                <a:lnTo>
                  <a:pt x="1049" y="1631"/>
                </a:lnTo>
                <a:lnTo>
                  <a:pt x="1058" y="1568"/>
                </a:lnTo>
                <a:lnTo>
                  <a:pt x="1074" y="1508"/>
                </a:lnTo>
                <a:lnTo>
                  <a:pt x="1095" y="1450"/>
                </a:lnTo>
                <a:lnTo>
                  <a:pt x="1121" y="1394"/>
                </a:lnTo>
                <a:lnTo>
                  <a:pt x="1153" y="1342"/>
                </a:lnTo>
                <a:lnTo>
                  <a:pt x="1189" y="1294"/>
                </a:lnTo>
                <a:lnTo>
                  <a:pt x="1231" y="1249"/>
                </a:lnTo>
                <a:lnTo>
                  <a:pt x="1275" y="1208"/>
                </a:lnTo>
                <a:lnTo>
                  <a:pt x="1324" y="1172"/>
                </a:lnTo>
                <a:lnTo>
                  <a:pt x="1375" y="1141"/>
                </a:lnTo>
                <a:lnTo>
                  <a:pt x="1431" y="1114"/>
                </a:lnTo>
                <a:lnTo>
                  <a:pt x="1489" y="1092"/>
                </a:lnTo>
                <a:lnTo>
                  <a:pt x="1549" y="1076"/>
                </a:lnTo>
                <a:lnTo>
                  <a:pt x="1611" y="1067"/>
                </a:lnTo>
                <a:lnTo>
                  <a:pt x="1676" y="1064"/>
                </a:lnTo>
                <a:lnTo>
                  <a:pt x="1740" y="1067"/>
                </a:lnTo>
                <a:lnTo>
                  <a:pt x="1803" y="1076"/>
                </a:lnTo>
                <a:lnTo>
                  <a:pt x="1863" y="1092"/>
                </a:lnTo>
                <a:lnTo>
                  <a:pt x="1921" y="1114"/>
                </a:lnTo>
                <a:lnTo>
                  <a:pt x="1976" y="1141"/>
                </a:lnTo>
                <a:lnTo>
                  <a:pt x="2028" y="1172"/>
                </a:lnTo>
                <a:lnTo>
                  <a:pt x="2077" y="1208"/>
                </a:lnTo>
                <a:lnTo>
                  <a:pt x="2341" y="944"/>
                </a:lnTo>
                <a:lnTo>
                  <a:pt x="2286" y="899"/>
                </a:lnTo>
                <a:lnTo>
                  <a:pt x="2228" y="857"/>
                </a:lnTo>
                <a:lnTo>
                  <a:pt x="2167" y="820"/>
                </a:lnTo>
                <a:lnTo>
                  <a:pt x="2104" y="787"/>
                </a:lnTo>
                <a:lnTo>
                  <a:pt x="2038" y="758"/>
                </a:lnTo>
                <a:lnTo>
                  <a:pt x="1969" y="735"/>
                </a:lnTo>
                <a:lnTo>
                  <a:pt x="1898" y="715"/>
                </a:lnTo>
                <a:lnTo>
                  <a:pt x="1826" y="702"/>
                </a:lnTo>
                <a:lnTo>
                  <a:pt x="1752" y="694"/>
                </a:lnTo>
                <a:lnTo>
                  <a:pt x="1676" y="691"/>
                </a:lnTo>
                <a:close/>
                <a:moveTo>
                  <a:pt x="2995" y="532"/>
                </a:moveTo>
                <a:lnTo>
                  <a:pt x="2718" y="811"/>
                </a:lnTo>
                <a:lnTo>
                  <a:pt x="2833" y="811"/>
                </a:lnTo>
                <a:lnTo>
                  <a:pt x="3110" y="532"/>
                </a:lnTo>
                <a:lnTo>
                  <a:pt x="2995" y="532"/>
                </a:lnTo>
                <a:close/>
                <a:moveTo>
                  <a:pt x="2873" y="294"/>
                </a:moveTo>
                <a:lnTo>
                  <a:pt x="2596" y="573"/>
                </a:lnTo>
                <a:lnTo>
                  <a:pt x="2596" y="688"/>
                </a:lnTo>
                <a:lnTo>
                  <a:pt x="2873" y="411"/>
                </a:lnTo>
                <a:lnTo>
                  <a:pt x="2873" y="294"/>
                </a:lnTo>
                <a:close/>
                <a:moveTo>
                  <a:pt x="1676" y="189"/>
                </a:moveTo>
                <a:lnTo>
                  <a:pt x="1577" y="192"/>
                </a:lnTo>
                <a:lnTo>
                  <a:pt x="1480" y="202"/>
                </a:lnTo>
                <a:lnTo>
                  <a:pt x="1385" y="218"/>
                </a:lnTo>
                <a:lnTo>
                  <a:pt x="1292" y="238"/>
                </a:lnTo>
                <a:lnTo>
                  <a:pt x="1201" y="266"/>
                </a:lnTo>
                <a:lnTo>
                  <a:pt x="1113" y="298"/>
                </a:lnTo>
                <a:lnTo>
                  <a:pt x="1027" y="337"/>
                </a:lnTo>
                <a:lnTo>
                  <a:pt x="944" y="379"/>
                </a:lnTo>
                <a:lnTo>
                  <a:pt x="865" y="428"/>
                </a:lnTo>
                <a:lnTo>
                  <a:pt x="788" y="481"/>
                </a:lnTo>
                <a:lnTo>
                  <a:pt x="715" y="537"/>
                </a:lnTo>
                <a:lnTo>
                  <a:pt x="646" y="598"/>
                </a:lnTo>
                <a:lnTo>
                  <a:pt x="581" y="664"/>
                </a:lnTo>
                <a:lnTo>
                  <a:pt x="520" y="733"/>
                </a:lnTo>
                <a:lnTo>
                  <a:pt x="463" y="806"/>
                </a:lnTo>
                <a:lnTo>
                  <a:pt x="410" y="883"/>
                </a:lnTo>
                <a:lnTo>
                  <a:pt x="362" y="963"/>
                </a:lnTo>
                <a:lnTo>
                  <a:pt x="319" y="1045"/>
                </a:lnTo>
                <a:lnTo>
                  <a:pt x="281" y="1131"/>
                </a:lnTo>
                <a:lnTo>
                  <a:pt x="249" y="1219"/>
                </a:lnTo>
                <a:lnTo>
                  <a:pt x="221" y="1310"/>
                </a:lnTo>
                <a:lnTo>
                  <a:pt x="200" y="1403"/>
                </a:lnTo>
                <a:lnTo>
                  <a:pt x="185" y="1500"/>
                </a:lnTo>
                <a:lnTo>
                  <a:pt x="175" y="1596"/>
                </a:lnTo>
                <a:lnTo>
                  <a:pt x="172" y="1695"/>
                </a:lnTo>
                <a:lnTo>
                  <a:pt x="175" y="1795"/>
                </a:lnTo>
                <a:lnTo>
                  <a:pt x="185" y="1892"/>
                </a:lnTo>
                <a:lnTo>
                  <a:pt x="200" y="1987"/>
                </a:lnTo>
                <a:lnTo>
                  <a:pt x="221" y="2080"/>
                </a:lnTo>
                <a:lnTo>
                  <a:pt x="249" y="2171"/>
                </a:lnTo>
                <a:lnTo>
                  <a:pt x="281" y="2259"/>
                </a:lnTo>
                <a:lnTo>
                  <a:pt x="319" y="2345"/>
                </a:lnTo>
                <a:lnTo>
                  <a:pt x="362" y="2428"/>
                </a:lnTo>
                <a:lnTo>
                  <a:pt x="410" y="2507"/>
                </a:lnTo>
                <a:lnTo>
                  <a:pt x="463" y="2584"/>
                </a:lnTo>
                <a:lnTo>
                  <a:pt x="520" y="2658"/>
                </a:lnTo>
                <a:lnTo>
                  <a:pt x="581" y="2727"/>
                </a:lnTo>
                <a:lnTo>
                  <a:pt x="646" y="2792"/>
                </a:lnTo>
                <a:lnTo>
                  <a:pt x="715" y="2853"/>
                </a:lnTo>
                <a:lnTo>
                  <a:pt x="788" y="2911"/>
                </a:lnTo>
                <a:lnTo>
                  <a:pt x="865" y="2963"/>
                </a:lnTo>
                <a:lnTo>
                  <a:pt x="944" y="3011"/>
                </a:lnTo>
                <a:lnTo>
                  <a:pt x="1027" y="3054"/>
                </a:lnTo>
                <a:lnTo>
                  <a:pt x="1113" y="3092"/>
                </a:lnTo>
                <a:lnTo>
                  <a:pt x="1201" y="3124"/>
                </a:lnTo>
                <a:lnTo>
                  <a:pt x="1292" y="3152"/>
                </a:lnTo>
                <a:lnTo>
                  <a:pt x="1385" y="3173"/>
                </a:lnTo>
                <a:lnTo>
                  <a:pt x="1480" y="3189"/>
                </a:lnTo>
                <a:lnTo>
                  <a:pt x="1577" y="3199"/>
                </a:lnTo>
                <a:lnTo>
                  <a:pt x="1676" y="3202"/>
                </a:lnTo>
                <a:lnTo>
                  <a:pt x="1774" y="3199"/>
                </a:lnTo>
                <a:lnTo>
                  <a:pt x="1871" y="3189"/>
                </a:lnTo>
                <a:lnTo>
                  <a:pt x="1966" y="3173"/>
                </a:lnTo>
                <a:lnTo>
                  <a:pt x="2059" y="3152"/>
                </a:lnTo>
                <a:lnTo>
                  <a:pt x="2150" y="3124"/>
                </a:lnTo>
                <a:lnTo>
                  <a:pt x="2239" y="3092"/>
                </a:lnTo>
                <a:lnTo>
                  <a:pt x="2325" y="3054"/>
                </a:lnTo>
                <a:lnTo>
                  <a:pt x="2408" y="3011"/>
                </a:lnTo>
                <a:lnTo>
                  <a:pt x="2487" y="2963"/>
                </a:lnTo>
                <a:lnTo>
                  <a:pt x="2564" y="2911"/>
                </a:lnTo>
                <a:lnTo>
                  <a:pt x="2636" y="2853"/>
                </a:lnTo>
                <a:lnTo>
                  <a:pt x="2705" y="2792"/>
                </a:lnTo>
                <a:lnTo>
                  <a:pt x="2771" y="2727"/>
                </a:lnTo>
                <a:lnTo>
                  <a:pt x="2832" y="2658"/>
                </a:lnTo>
                <a:lnTo>
                  <a:pt x="2889" y="2584"/>
                </a:lnTo>
                <a:lnTo>
                  <a:pt x="2942" y="2507"/>
                </a:lnTo>
                <a:lnTo>
                  <a:pt x="2989" y="2428"/>
                </a:lnTo>
                <a:lnTo>
                  <a:pt x="3033" y="2345"/>
                </a:lnTo>
                <a:lnTo>
                  <a:pt x="3070" y="2259"/>
                </a:lnTo>
                <a:lnTo>
                  <a:pt x="3103" y="2171"/>
                </a:lnTo>
                <a:lnTo>
                  <a:pt x="3130" y="2080"/>
                </a:lnTo>
                <a:lnTo>
                  <a:pt x="3152" y="1987"/>
                </a:lnTo>
                <a:lnTo>
                  <a:pt x="3167" y="1892"/>
                </a:lnTo>
                <a:lnTo>
                  <a:pt x="3176" y="1795"/>
                </a:lnTo>
                <a:lnTo>
                  <a:pt x="3180" y="1695"/>
                </a:lnTo>
                <a:lnTo>
                  <a:pt x="3176" y="1602"/>
                </a:lnTo>
                <a:lnTo>
                  <a:pt x="3168" y="1510"/>
                </a:lnTo>
                <a:lnTo>
                  <a:pt x="3155" y="1419"/>
                </a:lnTo>
                <a:lnTo>
                  <a:pt x="3135" y="1331"/>
                </a:lnTo>
                <a:lnTo>
                  <a:pt x="3110" y="1244"/>
                </a:lnTo>
                <a:lnTo>
                  <a:pt x="3081" y="1160"/>
                </a:lnTo>
                <a:lnTo>
                  <a:pt x="3047" y="1078"/>
                </a:lnTo>
                <a:lnTo>
                  <a:pt x="3009" y="999"/>
                </a:lnTo>
                <a:lnTo>
                  <a:pt x="2966" y="921"/>
                </a:lnTo>
                <a:lnTo>
                  <a:pt x="2930" y="958"/>
                </a:lnTo>
                <a:lnTo>
                  <a:pt x="2917" y="968"/>
                </a:lnTo>
                <a:lnTo>
                  <a:pt x="2902" y="976"/>
                </a:lnTo>
                <a:lnTo>
                  <a:pt x="2886" y="981"/>
                </a:lnTo>
                <a:lnTo>
                  <a:pt x="2870" y="982"/>
                </a:lnTo>
                <a:lnTo>
                  <a:pt x="2610" y="982"/>
                </a:lnTo>
                <a:lnTo>
                  <a:pt x="2658" y="1051"/>
                </a:lnTo>
                <a:lnTo>
                  <a:pt x="2701" y="1121"/>
                </a:lnTo>
                <a:lnTo>
                  <a:pt x="2739" y="1195"/>
                </a:lnTo>
                <a:lnTo>
                  <a:pt x="2772" y="1273"/>
                </a:lnTo>
                <a:lnTo>
                  <a:pt x="2800" y="1353"/>
                </a:lnTo>
                <a:lnTo>
                  <a:pt x="2822" y="1436"/>
                </a:lnTo>
                <a:lnTo>
                  <a:pt x="2838" y="1520"/>
                </a:lnTo>
                <a:lnTo>
                  <a:pt x="2848" y="1607"/>
                </a:lnTo>
                <a:lnTo>
                  <a:pt x="2851" y="1695"/>
                </a:lnTo>
                <a:lnTo>
                  <a:pt x="2848" y="1783"/>
                </a:lnTo>
                <a:lnTo>
                  <a:pt x="2838" y="1869"/>
                </a:lnTo>
                <a:lnTo>
                  <a:pt x="2822" y="1953"/>
                </a:lnTo>
                <a:lnTo>
                  <a:pt x="2801" y="2035"/>
                </a:lnTo>
                <a:lnTo>
                  <a:pt x="2773" y="2114"/>
                </a:lnTo>
                <a:lnTo>
                  <a:pt x="2741" y="2191"/>
                </a:lnTo>
                <a:lnTo>
                  <a:pt x="2704" y="2264"/>
                </a:lnTo>
                <a:lnTo>
                  <a:pt x="2661" y="2336"/>
                </a:lnTo>
                <a:lnTo>
                  <a:pt x="2614" y="2403"/>
                </a:lnTo>
                <a:lnTo>
                  <a:pt x="2563" y="2467"/>
                </a:lnTo>
                <a:lnTo>
                  <a:pt x="2506" y="2527"/>
                </a:lnTo>
                <a:lnTo>
                  <a:pt x="2446" y="2583"/>
                </a:lnTo>
                <a:lnTo>
                  <a:pt x="2383" y="2635"/>
                </a:lnTo>
                <a:lnTo>
                  <a:pt x="2315" y="2682"/>
                </a:lnTo>
                <a:lnTo>
                  <a:pt x="2244" y="2725"/>
                </a:lnTo>
                <a:lnTo>
                  <a:pt x="2171" y="2762"/>
                </a:lnTo>
                <a:lnTo>
                  <a:pt x="2094" y="2795"/>
                </a:lnTo>
                <a:lnTo>
                  <a:pt x="2015" y="2822"/>
                </a:lnTo>
                <a:lnTo>
                  <a:pt x="1933" y="2844"/>
                </a:lnTo>
                <a:lnTo>
                  <a:pt x="1850" y="2859"/>
                </a:lnTo>
                <a:lnTo>
                  <a:pt x="1763" y="2869"/>
                </a:lnTo>
                <a:lnTo>
                  <a:pt x="1676" y="2872"/>
                </a:lnTo>
                <a:lnTo>
                  <a:pt x="1588" y="2869"/>
                </a:lnTo>
                <a:lnTo>
                  <a:pt x="1502" y="2859"/>
                </a:lnTo>
                <a:lnTo>
                  <a:pt x="1419" y="2844"/>
                </a:lnTo>
                <a:lnTo>
                  <a:pt x="1337" y="2822"/>
                </a:lnTo>
                <a:lnTo>
                  <a:pt x="1258" y="2795"/>
                </a:lnTo>
                <a:lnTo>
                  <a:pt x="1181" y="2762"/>
                </a:lnTo>
                <a:lnTo>
                  <a:pt x="1107" y="2725"/>
                </a:lnTo>
                <a:lnTo>
                  <a:pt x="1036" y="2682"/>
                </a:lnTo>
                <a:lnTo>
                  <a:pt x="969" y="2635"/>
                </a:lnTo>
                <a:lnTo>
                  <a:pt x="905" y="2583"/>
                </a:lnTo>
                <a:lnTo>
                  <a:pt x="845" y="2527"/>
                </a:lnTo>
                <a:lnTo>
                  <a:pt x="789" y="2467"/>
                </a:lnTo>
                <a:lnTo>
                  <a:pt x="738" y="2403"/>
                </a:lnTo>
                <a:lnTo>
                  <a:pt x="690" y="2336"/>
                </a:lnTo>
                <a:lnTo>
                  <a:pt x="648" y="2264"/>
                </a:lnTo>
                <a:lnTo>
                  <a:pt x="611" y="2191"/>
                </a:lnTo>
                <a:lnTo>
                  <a:pt x="578" y="2114"/>
                </a:lnTo>
                <a:lnTo>
                  <a:pt x="551" y="2035"/>
                </a:lnTo>
                <a:lnTo>
                  <a:pt x="529" y="1953"/>
                </a:lnTo>
                <a:lnTo>
                  <a:pt x="514" y="1869"/>
                </a:lnTo>
                <a:lnTo>
                  <a:pt x="504" y="1783"/>
                </a:lnTo>
                <a:lnTo>
                  <a:pt x="501" y="1695"/>
                </a:lnTo>
                <a:lnTo>
                  <a:pt x="504" y="1607"/>
                </a:lnTo>
                <a:lnTo>
                  <a:pt x="514" y="1521"/>
                </a:lnTo>
                <a:lnTo>
                  <a:pt x="529" y="1438"/>
                </a:lnTo>
                <a:lnTo>
                  <a:pt x="551" y="1356"/>
                </a:lnTo>
                <a:lnTo>
                  <a:pt x="578" y="1276"/>
                </a:lnTo>
                <a:lnTo>
                  <a:pt x="611" y="1200"/>
                </a:lnTo>
                <a:lnTo>
                  <a:pt x="648" y="1126"/>
                </a:lnTo>
                <a:lnTo>
                  <a:pt x="690" y="1055"/>
                </a:lnTo>
                <a:lnTo>
                  <a:pt x="738" y="988"/>
                </a:lnTo>
                <a:lnTo>
                  <a:pt x="789" y="923"/>
                </a:lnTo>
                <a:lnTo>
                  <a:pt x="845" y="863"/>
                </a:lnTo>
                <a:lnTo>
                  <a:pt x="905" y="807"/>
                </a:lnTo>
                <a:lnTo>
                  <a:pt x="969" y="756"/>
                </a:lnTo>
                <a:lnTo>
                  <a:pt x="1036" y="708"/>
                </a:lnTo>
                <a:lnTo>
                  <a:pt x="1107" y="666"/>
                </a:lnTo>
                <a:lnTo>
                  <a:pt x="1181" y="628"/>
                </a:lnTo>
                <a:lnTo>
                  <a:pt x="1258" y="595"/>
                </a:lnTo>
                <a:lnTo>
                  <a:pt x="1337" y="568"/>
                </a:lnTo>
                <a:lnTo>
                  <a:pt x="1419" y="547"/>
                </a:lnTo>
                <a:lnTo>
                  <a:pt x="1502" y="531"/>
                </a:lnTo>
                <a:lnTo>
                  <a:pt x="1588" y="522"/>
                </a:lnTo>
                <a:lnTo>
                  <a:pt x="1676" y="519"/>
                </a:lnTo>
                <a:lnTo>
                  <a:pt x="1760" y="522"/>
                </a:lnTo>
                <a:lnTo>
                  <a:pt x="1843" y="530"/>
                </a:lnTo>
                <a:lnTo>
                  <a:pt x="1924" y="545"/>
                </a:lnTo>
                <a:lnTo>
                  <a:pt x="2004" y="565"/>
                </a:lnTo>
                <a:lnTo>
                  <a:pt x="2080" y="590"/>
                </a:lnTo>
                <a:lnTo>
                  <a:pt x="2155" y="620"/>
                </a:lnTo>
                <a:lnTo>
                  <a:pt x="2226" y="656"/>
                </a:lnTo>
                <a:lnTo>
                  <a:pt x="2295" y="696"/>
                </a:lnTo>
                <a:lnTo>
                  <a:pt x="2361" y="740"/>
                </a:lnTo>
                <a:lnTo>
                  <a:pt x="2424" y="789"/>
                </a:lnTo>
                <a:lnTo>
                  <a:pt x="2424" y="536"/>
                </a:lnTo>
                <a:lnTo>
                  <a:pt x="2425" y="520"/>
                </a:lnTo>
                <a:lnTo>
                  <a:pt x="2430" y="503"/>
                </a:lnTo>
                <a:lnTo>
                  <a:pt x="2439" y="489"/>
                </a:lnTo>
                <a:lnTo>
                  <a:pt x="2449" y="475"/>
                </a:lnTo>
                <a:lnTo>
                  <a:pt x="2492" y="432"/>
                </a:lnTo>
                <a:lnTo>
                  <a:pt x="2413" y="383"/>
                </a:lnTo>
                <a:lnTo>
                  <a:pt x="2329" y="340"/>
                </a:lnTo>
                <a:lnTo>
                  <a:pt x="2243" y="300"/>
                </a:lnTo>
                <a:lnTo>
                  <a:pt x="2155" y="267"/>
                </a:lnTo>
                <a:lnTo>
                  <a:pt x="2063" y="239"/>
                </a:lnTo>
                <a:lnTo>
                  <a:pt x="1970" y="218"/>
                </a:lnTo>
                <a:lnTo>
                  <a:pt x="1873" y="202"/>
                </a:lnTo>
                <a:lnTo>
                  <a:pt x="1775" y="193"/>
                </a:lnTo>
                <a:lnTo>
                  <a:pt x="1676" y="189"/>
                </a:lnTo>
                <a:close/>
                <a:moveTo>
                  <a:pt x="2952" y="0"/>
                </a:moveTo>
                <a:lnTo>
                  <a:pt x="2972" y="1"/>
                </a:lnTo>
                <a:lnTo>
                  <a:pt x="2992" y="7"/>
                </a:lnTo>
                <a:lnTo>
                  <a:pt x="3010" y="17"/>
                </a:lnTo>
                <a:lnTo>
                  <a:pt x="3025" y="30"/>
                </a:lnTo>
                <a:lnTo>
                  <a:pt x="3036" y="47"/>
                </a:lnTo>
                <a:lnTo>
                  <a:pt x="3042" y="67"/>
                </a:lnTo>
                <a:lnTo>
                  <a:pt x="3045" y="86"/>
                </a:lnTo>
                <a:lnTo>
                  <a:pt x="3045" y="360"/>
                </a:lnTo>
                <a:lnTo>
                  <a:pt x="3318" y="360"/>
                </a:lnTo>
                <a:lnTo>
                  <a:pt x="3339" y="363"/>
                </a:lnTo>
                <a:lnTo>
                  <a:pt x="3357" y="370"/>
                </a:lnTo>
                <a:lnTo>
                  <a:pt x="3374" y="381"/>
                </a:lnTo>
                <a:lnTo>
                  <a:pt x="3387" y="396"/>
                </a:lnTo>
                <a:lnTo>
                  <a:pt x="3398" y="413"/>
                </a:lnTo>
                <a:lnTo>
                  <a:pt x="3403" y="433"/>
                </a:lnTo>
                <a:lnTo>
                  <a:pt x="3404" y="454"/>
                </a:lnTo>
                <a:lnTo>
                  <a:pt x="3400" y="473"/>
                </a:lnTo>
                <a:lnTo>
                  <a:pt x="3391" y="491"/>
                </a:lnTo>
                <a:lnTo>
                  <a:pt x="3379" y="507"/>
                </a:lnTo>
                <a:lnTo>
                  <a:pt x="3091" y="796"/>
                </a:lnTo>
                <a:lnTo>
                  <a:pt x="3138" y="876"/>
                </a:lnTo>
                <a:lnTo>
                  <a:pt x="3181" y="959"/>
                </a:lnTo>
                <a:lnTo>
                  <a:pt x="3220" y="1042"/>
                </a:lnTo>
                <a:lnTo>
                  <a:pt x="3254" y="1130"/>
                </a:lnTo>
                <a:lnTo>
                  <a:pt x="3283" y="1219"/>
                </a:lnTo>
                <a:lnTo>
                  <a:pt x="3308" y="1311"/>
                </a:lnTo>
                <a:lnTo>
                  <a:pt x="3326" y="1404"/>
                </a:lnTo>
                <a:lnTo>
                  <a:pt x="3341" y="1500"/>
                </a:lnTo>
                <a:lnTo>
                  <a:pt x="3349" y="1597"/>
                </a:lnTo>
                <a:lnTo>
                  <a:pt x="3352" y="1695"/>
                </a:lnTo>
                <a:lnTo>
                  <a:pt x="3348" y="1801"/>
                </a:lnTo>
                <a:lnTo>
                  <a:pt x="3339" y="1905"/>
                </a:lnTo>
                <a:lnTo>
                  <a:pt x="3322" y="2008"/>
                </a:lnTo>
                <a:lnTo>
                  <a:pt x="3300" y="2108"/>
                </a:lnTo>
                <a:lnTo>
                  <a:pt x="3273" y="2206"/>
                </a:lnTo>
                <a:lnTo>
                  <a:pt x="3238" y="2302"/>
                </a:lnTo>
                <a:lnTo>
                  <a:pt x="3199" y="2394"/>
                </a:lnTo>
                <a:lnTo>
                  <a:pt x="3155" y="2484"/>
                </a:lnTo>
                <a:lnTo>
                  <a:pt x="3105" y="2571"/>
                </a:lnTo>
                <a:lnTo>
                  <a:pt x="3051" y="2653"/>
                </a:lnTo>
                <a:lnTo>
                  <a:pt x="2992" y="2733"/>
                </a:lnTo>
                <a:lnTo>
                  <a:pt x="2928" y="2810"/>
                </a:lnTo>
                <a:lnTo>
                  <a:pt x="2860" y="2882"/>
                </a:lnTo>
                <a:lnTo>
                  <a:pt x="2788" y="2949"/>
                </a:lnTo>
                <a:lnTo>
                  <a:pt x="2713" y="3013"/>
                </a:lnTo>
                <a:lnTo>
                  <a:pt x="2633" y="3072"/>
                </a:lnTo>
                <a:lnTo>
                  <a:pt x="2549" y="3127"/>
                </a:lnTo>
                <a:lnTo>
                  <a:pt x="2463" y="3177"/>
                </a:lnTo>
                <a:lnTo>
                  <a:pt x="2374" y="3221"/>
                </a:lnTo>
                <a:lnTo>
                  <a:pt x="2281" y="3261"/>
                </a:lnTo>
                <a:lnTo>
                  <a:pt x="2186" y="3294"/>
                </a:lnTo>
                <a:lnTo>
                  <a:pt x="2088" y="3323"/>
                </a:lnTo>
                <a:lnTo>
                  <a:pt x="1988" y="3345"/>
                </a:lnTo>
                <a:lnTo>
                  <a:pt x="1886" y="3361"/>
                </a:lnTo>
                <a:lnTo>
                  <a:pt x="1781" y="3370"/>
                </a:lnTo>
                <a:lnTo>
                  <a:pt x="1676" y="3374"/>
                </a:lnTo>
                <a:lnTo>
                  <a:pt x="1570" y="3370"/>
                </a:lnTo>
                <a:lnTo>
                  <a:pt x="1466" y="3361"/>
                </a:lnTo>
                <a:lnTo>
                  <a:pt x="1364" y="3345"/>
                </a:lnTo>
                <a:lnTo>
                  <a:pt x="1264" y="3323"/>
                </a:lnTo>
                <a:lnTo>
                  <a:pt x="1166" y="3294"/>
                </a:lnTo>
                <a:lnTo>
                  <a:pt x="1071" y="3261"/>
                </a:lnTo>
                <a:lnTo>
                  <a:pt x="979" y="3221"/>
                </a:lnTo>
                <a:lnTo>
                  <a:pt x="889" y="3177"/>
                </a:lnTo>
                <a:lnTo>
                  <a:pt x="802" y="3127"/>
                </a:lnTo>
                <a:lnTo>
                  <a:pt x="719" y="3072"/>
                </a:lnTo>
                <a:lnTo>
                  <a:pt x="640" y="3013"/>
                </a:lnTo>
                <a:lnTo>
                  <a:pt x="563" y="2949"/>
                </a:lnTo>
                <a:lnTo>
                  <a:pt x="492" y="2882"/>
                </a:lnTo>
                <a:lnTo>
                  <a:pt x="424" y="2810"/>
                </a:lnTo>
                <a:lnTo>
                  <a:pt x="360" y="2733"/>
                </a:lnTo>
                <a:lnTo>
                  <a:pt x="301" y="2653"/>
                </a:lnTo>
                <a:lnTo>
                  <a:pt x="246" y="2571"/>
                </a:lnTo>
                <a:lnTo>
                  <a:pt x="196" y="2484"/>
                </a:lnTo>
                <a:lnTo>
                  <a:pt x="152" y="2394"/>
                </a:lnTo>
                <a:lnTo>
                  <a:pt x="113" y="2302"/>
                </a:lnTo>
                <a:lnTo>
                  <a:pt x="80" y="2206"/>
                </a:lnTo>
                <a:lnTo>
                  <a:pt x="52" y="2108"/>
                </a:lnTo>
                <a:lnTo>
                  <a:pt x="29" y="2008"/>
                </a:lnTo>
                <a:lnTo>
                  <a:pt x="13" y="1905"/>
                </a:lnTo>
                <a:lnTo>
                  <a:pt x="3" y="1801"/>
                </a:lnTo>
                <a:lnTo>
                  <a:pt x="0" y="1695"/>
                </a:lnTo>
                <a:lnTo>
                  <a:pt x="3" y="1590"/>
                </a:lnTo>
                <a:lnTo>
                  <a:pt x="13" y="1485"/>
                </a:lnTo>
                <a:lnTo>
                  <a:pt x="29" y="1383"/>
                </a:lnTo>
                <a:lnTo>
                  <a:pt x="52" y="1282"/>
                </a:lnTo>
                <a:lnTo>
                  <a:pt x="80" y="1185"/>
                </a:lnTo>
                <a:lnTo>
                  <a:pt x="113" y="1089"/>
                </a:lnTo>
                <a:lnTo>
                  <a:pt x="152" y="997"/>
                </a:lnTo>
                <a:lnTo>
                  <a:pt x="196" y="907"/>
                </a:lnTo>
                <a:lnTo>
                  <a:pt x="246" y="820"/>
                </a:lnTo>
                <a:lnTo>
                  <a:pt x="301" y="737"/>
                </a:lnTo>
                <a:lnTo>
                  <a:pt x="360" y="657"/>
                </a:lnTo>
                <a:lnTo>
                  <a:pt x="424" y="581"/>
                </a:lnTo>
                <a:lnTo>
                  <a:pt x="492" y="509"/>
                </a:lnTo>
                <a:lnTo>
                  <a:pt x="563" y="441"/>
                </a:lnTo>
                <a:lnTo>
                  <a:pt x="640" y="377"/>
                </a:lnTo>
                <a:lnTo>
                  <a:pt x="719" y="318"/>
                </a:lnTo>
                <a:lnTo>
                  <a:pt x="802" y="263"/>
                </a:lnTo>
                <a:lnTo>
                  <a:pt x="889" y="214"/>
                </a:lnTo>
                <a:lnTo>
                  <a:pt x="979" y="169"/>
                </a:lnTo>
                <a:lnTo>
                  <a:pt x="1071" y="130"/>
                </a:lnTo>
                <a:lnTo>
                  <a:pt x="1166" y="97"/>
                </a:lnTo>
                <a:lnTo>
                  <a:pt x="1264" y="69"/>
                </a:lnTo>
                <a:lnTo>
                  <a:pt x="1364" y="46"/>
                </a:lnTo>
                <a:lnTo>
                  <a:pt x="1466" y="30"/>
                </a:lnTo>
                <a:lnTo>
                  <a:pt x="1570" y="20"/>
                </a:lnTo>
                <a:lnTo>
                  <a:pt x="1676" y="17"/>
                </a:lnTo>
                <a:lnTo>
                  <a:pt x="1779" y="20"/>
                </a:lnTo>
                <a:lnTo>
                  <a:pt x="1882" y="29"/>
                </a:lnTo>
                <a:lnTo>
                  <a:pt x="1982" y="45"/>
                </a:lnTo>
                <a:lnTo>
                  <a:pt x="2080" y="67"/>
                </a:lnTo>
                <a:lnTo>
                  <a:pt x="2176" y="94"/>
                </a:lnTo>
                <a:lnTo>
                  <a:pt x="2270" y="126"/>
                </a:lnTo>
                <a:lnTo>
                  <a:pt x="2361" y="164"/>
                </a:lnTo>
                <a:lnTo>
                  <a:pt x="2449" y="207"/>
                </a:lnTo>
                <a:lnTo>
                  <a:pt x="2535" y="255"/>
                </a:lnTo>
                <a:lnTo>
                  <a:pt x="2617" y="308"/>
                </a:lnTo>
                <a:lnTo>
                  <a:pt x="2899" y="26"/>
                </a:lnTo>
                <a:lnTo>
                  <a:pt x="2914" y="13"/>
                </a:lnTo>
                <a:lnTo>
                  <a:pt x="2933" y="5"/>
                </a:lnTo>
                <a:lnTo>
                  <a:pt x="2952" y="0"/>
                </a:ln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709848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E57658F-C6DB-EF3C-BCB5-1EE3AB3BE5E6}"/>
              </a:ext>
            </a:extLst>
          </p:cNvPr>
          <p:cNvSpPr>
            <a:spLocks noGrp="1"/>
          </p:cNvSpPr>
          <p:nvPr>
            <p:ph type="title"/>
          </p:nvPr>
        </p:nvSpPr>
        <p:spPr>
          <a:xfrm>
            <a:off x="838200" y="365126"/>
            <a:ext cx="10515600" cy="731520"/>
          </a:xfrm>
        </p:spPr>
        <p:txBody>
          <a:bodyPr/>
          <a:lstStyle/>
          <a:p>
            <a:r>
              <a:rPr lang="en-US" dirty="0"/>
              <a:t>Lessons Learned</a:t>
            </a:r>
          </a:p>
        </p:txBody>
      </p:sp>
      <p:sp>
        <p:nvSpPr>
          <p:cNvPr id="3" name="Content Placeholder 2">
            <a:extLst>
              <a:ext uri="{FF2B5EF4-FFF2-40B4-BE49-F238E27FC236}">
                <a16:creationId xmlns:a16="http://schemas.microsoft.com/office/drawing/2014/main" id="{EDE161DF-900B-7816-EDE1-F7528035D460}"/>
              </a:ext>
            </a:extLst>
          </p:cNvPr>
          <p:cNvSpPr>
            <a:spLocks noGrp="1"/>
          </p:cNvSpPr>
          <p:nvPr>
            <p:ph idx="1"/>
          </p:nvPr>
        </p:nvSpPr>
        <p:spPr>
          <a:xfrm>
            <a:off x="3039868" y="1825625"/>
            <a:ext cx="8313932" cy="4351338"/>
          </a:xfrm>
        </p:spPr>
        <p:txBody>
          <a:bodyPr anchor="ctr">
            <a:noAutofit/>
          </a:bodyPr>
          <a:lstStyle/>
          <a:p>
            <a:pPr>
              <a:lnSpc>
                <a:spcPct val="100000"/>
              </a:lnSpc>
            </a:pPr>
            <a:r>
              <a:rPr lang="en-US" sz="1400" dirty="0"/>
              <a:t>Start documentation from run 1 - retrofitting notes at the end is painful and incomplete.</a:t>
            </a:r>
          </a:p>
          <a:p>
            <a:pPr lvl="1">
              <a:lnSpc>
                <a:spcPct val="100000"/>
              </a:lnSpc>
            </a:pPr>
            <a:r>
              <a:rPr lang="en-US" sz="1400" dirty="0"/>
              <a:t>The discipline of real-time documentation pays off disproportionately at the out-brief stage.</a:t>
            </a:r>
          </a:p>
          <a:p>
            <a:pPr>
              <a:lnSpc>
                <a:spcPct val="100000"/>
              </a:lnSpc>
            </a:pPr>
            <a:r>
              <a:rPr lang="en-US" sz="1400" dirty="0"/>
              <a:t>AI-assisted summarization of run notes can meaningfully reduce summary preparation time - but requires careful review.</a:t>
            </a:r>
          </a:p>
          <a:p>
            <a:pPr>
              <a:lnSpc>
                <a:spcPct val="100000"/>
              </a:lnSpc>
            </a:pPr>
            <a:r>
              <a:rPr lang="en-US" sz="1400" dirty="0"/>
              <a:t>Calibrate depth to the audience: review boards need the story; technical peers can engage with every run.</a:t>
            </a:r>
          </a:p>
          <a:p>
            <a:pPr>
              <a:lnSpc>
                <a:spcPct val="100000"/>
              </a:lnSpc>
            </a:pPr>
            <a:r>
              <a:rPr lang="en-US" sz="1400" dirty="0"/>
              <a:t>Always include a fully-mitigated reference run - it anchors the range and makes the gap visible and discussable.</a:t>
            </a:r>
          </a:p>
          <a:p>
            <a:pPr>
              <a:lnSpc>
                <a:spcPct val="100000"/>
              </a:lnSpc>
            </a:pPr>
            <a:r>
              <a:rPr lang="en-US" sz="1400" dirty="0"/>
              <a:t>The multi-run approach does not eliminate subjectivity - it makes subjectivity visible, documented, and discussable.</a:t>
            </a:r>
          </a:p>
          <a:p>
            <a:pPr>
              <a:lnSpc>
                <a:spcPct val="100000"/>
              </a:lnSpc>
            </a:pPr>
            <a:r>
              <a:rPr lang="en-US" sz="1400" dirty="0"/>
              <a:t>Time investment: incremental over a single-run campaign, with a high return in the quality and credibility of the out-brief.</a:t>
            </a:r>
          </a:p>
          <a:p>
            <a:pPr lvl="1">
              <a:lnSpc>
                <a:spcPct val="100000"/>
              </a:lnSpc>
            </a:pPr>
            <a:r>
              <a:rPr lang="en-US" sz="1400" dirty="0"/>
              <a:t>Practical number of runs - enough to demonstrate sensitivity without making the out-brief unwieldy.</a:t>
            </a:r>
          </a:p>
        </p:txBody>
      </p:sp>
      <p:sp>
        <p:nvSpPr>
          <p:cNvPr id="5" name="Text Placeholder 4">
            <a:extLst>
              <a:ext uri="{FF2B5EF4-FFF2-40B4-BE49-F238E27FC236}">
                <a16:creationId xmlns:a16="http://schemas.microsoft.com/office/drawing/2014/main" id="{1BB24D42-AAB1-A7EB-AC24-7D9FB06D56E7}"/>
              </a:ext>
            </a:extLst>
          </p:cNvPr>
          <p:cNvSpPr>
            <a:spLocks noGrp="1"/>
          </p:cNvSpPr>
          <p:nvPr>
            <p:ph type="body" sz="quarter" idx="13"/>
          </p:nvPr>
        </p:nvSpPr>
        <p:spPr/>
        <p:txBody>
          <a:bodyPr/>
          <a:lstStyle/>
          <a:p>
            <a:r>
              <a:rPr lang="en-US" dirty="0"/>
              <a:t>Document from run 1, present the range, calibrate your depth to the audience.</a:t>
            </a:r>
          </a:p>
        </p:txBody>
      </p:sp>
      <p:grpSp>
        <p:nvGrpSpPr>
          <p:cNvPr id="8" name="Group 7">
            <a:extLst>
              <a:ext uri="{FF2B5EF4-FFF2-40B4-BE49-F238E27FC236}">
                <a16:creationId xmlns:a16="http://schemas.microsoft.com/office/drawing/2014/main" id="{9638CDC2-20DE-B1C7-A7DC-589B7B933861}"/>
              </a:ext>
            </a:extLst>
          </p:cNvPr>
          <p:cNvGrpSpPr/>
          <p:nvPr/>
        </p:nvGrpSpPr>
        <p:grpSpPr>
          <a:xfrm rot="12433208" flipH="1">
            <a:off x="-954057" y="2282997"/>
            <a:ext cx="3420851" cy="4202258"/>
            <a:chOff x="3857313" y="845948"/>
            <a:chExt cx="4016879" cy="4934432"/>
          </a:xfrm>
          <a:effectLst>
            <a:outerShdw blurRad="50800" dist="38100" dir="2700000" algn="tl" rotWithShape="0">
              <a:prstClr val="black">
                <a:alpha val="40000"/>
              </a:prstClr>
            </a:outerShdw>
          </a:effectLst>
        </p:grpSpPr>
        <p:grpSp>
          <p:nvGrpSpPr>
            <p:cNvPr id="14" name="Group 13">
              <a:extLst>
                <a:ext uri="{FF2B5EF4-FFF2-40B4-BE49-F238E27FC236}">
                  <a16:creationId xmlns:a16="http://schemas.microsoft.com/office/drawing/2014/main" id="{CFC3706D-F511-07D5-EBDF-16BB0C82842E}"/>
                </a:ext>
              </a:extLst>
            </p:cNvPr>
            <p:cNvGrpSpPr/>
            <p:nvPr/>
          </p:nvGrpSpPr>
          <p:grpSpPr>
            <a:xfrm>
              <a:off x="3857313" y="4158714"/>
              <a:ext cx="3260736" cy="1621666"/>
              <a:chOff x="5291138" y="3213101"/>
              <a:chExt cx="1784350" cy="887413"/>
            </a:xfrm>
          </p:grpSpPr>
          <p:sp>
            <p:nvSpPr>
              <p:cNvPr id="27" name="Freeform 22">
                <a:extLst>
                  <a:ext uri="{FF2B5EF4-FFF2-40B4-BE49-F238E27FC236}">
                    <a16:creationId xmlns:a16="http://schemas.microsoft.com/office/drawing/2014/main" id="{D37D73F3-7FDC-14B2-A233-583B2E119D79}"/>
                  </a:ext>
                </a:extLst>
              </p:cNvPr>
              <p:cNvSpPr>
                <a:spLocks/>
              </p:cNvSpPr>
              <p:nvPr/>
            </p:nvSpPr>
            <p:spPr bwMode="auto">
              <a:xfrm>
                <a:off x="5291138" y="3917951"/>
                <a:ext cx="1784350" cy="182563"/>
              </a:xfrm>
              <a:custGeom>
                <a:avLst/>
                <a:gdLst>
                  <a:gd name="T0" fmla="*/ 1124 w 1124"/>
                  <a:gd name="T1" fmla="*/ 0 h 115"/>
                  <a:gd name="T2" fmla="*/ 1114 w 1124"/>
                  <a:gd name="T3" fmla="*/ 113 h 115"/>
                  <a:gd name="T4" fmla="*/ 6 w 1124"/>
                  <a:gd name="T5" fmla="*/ 115 h 115"/>
                  <a:gd name="T6" fmla="*/ 0 w 1124"/>
                  <a:gd name="T7" fmla="*/ 2 h 115"/>
                  <a:gd name="T8" fmla="*/ 1124 w 1124"/>
                  <a:gd name="T9" fmla="*/ 0 h 115"/>
                </a:gdLst>
                <a:ahLst/>
                <a:cxnLst>
                  <a:cxn ang="0">
                    <a:pos x="T0" y="T1"/>
                  </a:cxn>
                  <a:cxn ang="0">
                    <a:pos x="T2" y="T3"/>
                  </a:cxn>
                  <a:cxn ang="0">
                    <a:pos x="T4" y="T5"/>
                  </a:cxn>
                  <a:cxn ang="0">
                    <a:pos x="T6" y="T7"/>
                  </a:cxn>
                  <a:cxn ang="0">
                    <a:pos x="T8" y="T9"/>
                  </a:cxn>
                </a:cxnLst>
                <a:rect l="0" t="0" r="r" b="b"/>
                <a:pathLst>
                  <a:path w="1124" h="115">
                    <a:moveTo>
                      <a:pt x="1124" y="0"/>
                    </a:moveTo>
                    <a:lnTo>
                      <a:pt x="1114" y="113"/>
                    </a:lnTo>
                    <a:lnTo>
                      <a:pt x="6" y="115"/>
                    </a:lnTo>
                    <a:lnTo>
                      <a:pt x="0" y="2"/>
                    </a:lnTo>
                    <a:lnTo>
                      <a:pt x="1124" y="0"/>
                    </a:lnTo>
                    <a:close/>
                  </a:path>
                </a:pathLst>
              </a:custGeom>
              <a:solidFill>
                <a:schemeClr val="accent1">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accent4"/>
                  </a:solidFill>
                  <a:cs typeface="Segoe UI" panose="020B0502040204020203" pitchFamily="34" charset="0"/>
                </a:endParaRPr>
              </a:p>
            </p:txBody>
          </p:sp>
          <p:sp>
            <p:nvSpPr>
              <p:cNvPr id="28" name="Freeform 23">
                <a:extLst>
                  <a:ext uri="{FF2B5EF4-FFF2-40B4-BE49-F238E27FC236}">
                    <a16:creationId xmlns:a16="http://schemas.microsoft.com/office/drawing/2014/main" id="{9533FDD2-47D8-F241-F682-3D9B035F6FAE}"/>
                  </a:ext>
                </a:extLst>
              </p:cNvPr>
              <p:cNvSpPr>
                <a:spLocks/>
              </p:cNvSpPr>
              <p:nvPr/>
            </p:nvSpPr>
            <p:spPr bwMode="auto">
              <a:xfrm>
                <a:off x="5291138" y="3213101"/>
                <a:ext cx="1784350" cy="708025"/>
              </a:xfrm>
              <a:custGeom>
                <a:avLst/>
                <a:gdLst>
                  <a:gd name="T0" fmla="*/ 995 w 1124"/>
                  <a:gd name="T1" fmla="*/ 0 h 446"/>
                  <a:gd name="T2" fmla="*/ 1124 w 1124"/>
                  <a:gd name="T3" fmla="*/ 444 h 446"/>
                  <a:gd name="T4" fmla="*/ 0 w 1124"/>
                  <a:gd name="T5" fmla="*/ 446 h 446"/>
                  <a:gd name="T6" fmla="*/ 95 w 1124"/>
                  <a:gd name="T7" fmla="*/ 0 h 446"/>
                  <a:gd name="T8" fmla="*/ 995 w 1124"/>
                  <a:gd name="T9" fmla="*/ 0 h 446"/>
                </a:gdLst>
                <a:ahLst/>
                <a:cxnLst>
                  <a:cxn ang="0">
                    <a:pos x="T0" y="T1"/>
                  </a:cxn>
                  <a:cxn ang="0">
                    <a:pos x="T2" y="T3"/>
                  </a:cxn>
                  <a:cxn ang="0">
                    <a:pos x="T4" y="T5"/>
                  </a:cxn>
                  <a:cxn ang="0">
                    <a:pos x="T6" y="T7"/>
                  </a:cxn>
                  <a:cxn ang="0">
                    <a:pos x="T8" y="T9"/>
                  </a:cxn>
                </a:cxnLst>
                <a:rect l="0" t="0" r="r" b="b"/>
                <a:pathLst>
                  <a:path w="1124" h="446">
                    <a:moveTo>
                      <a:pt x="995" y="0"/>
                    </a:moveTo>
                    <a:lnTo>
                      <a:pt x="1124" y="444"/>
                    </a:lnTo>
                    <a:lnTo>
                      <a:pt x="0" y="446"/>
                    </a:lnTo>
                    <a:lnTo>
                      <a:pt x="95" y="0"/>
                    </a:lnTo>
                    <a:lnTo>
                      <a:pt x="995" y="0"/>
                    </a:ln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4"/>
                  </a:solidFill>
                  <a:cs typeface="Segoe UI" panose="020B0502040204020203" pitchFamily="34" charset="0"/>
                </a:endParaRPr>
              </a:p>
            </p:txBody>
          </p:sp>
        </p:grpSp>
        <p:grpSp>
          <p:nvGrpSpPr>
            <p:cNvPr id="15" name="Group 14">
              <a:extLst>
                <a:ext uri="{FF2B5EF4-FFF2-40B4-BE49-F238E27FC236}">
                  <a16:creationId xmlns:a16="http://schemas.microsoft.com/office/drawing/2014/main" id="{2EEA70DA-9EE4-237B-7692-E64B7E5D73A8}"/>
                </a:ext>
              </a:extLst>
            </p:cNvPr>
            <p:cNvGrpSpPr/>
            <p:nvPr/>
          </p:nvGrpSpPr>
          <p:grpSpPr>
            <a:xfrm rot="20700000">
              <a:off x="4505085" y="3518020"/>
              <a:ext cx="3347766" cy="1317058"/>
              <a:chOff x="7267576" y="2933701"/>
              <a:chExt cx="1831975" cy="720725"/>
            </a:xfrm>
          </p:grpSpPr>
          <p:sp>
            <p:nvSpPr>
              <p:cNvPr id="24" name="Freeform 18">
                <a:extLst>
                  <a:ext uri="{FF2B5EF4-FFF2-40B4-BE49-F238E27FC236}">
                    <a16:creationId xmlns:a16="http://schemas.microsoft.com/office/drawing/2014/main" id="{2987F061-0BB1-215C-DC5B-F6643C591397}"/>
                  </a:ext>
                </a:extLst>
              </p:cNvPr>
              <p:cNvSpPr>
                <a:spLocks/>
              </p:cNvSpPr>
              <p:nvPr/>
            </p:nvSpPr>
            <p:spPr bwMode="auto">
              <a:xfrm>
                <a:off x="7529513" y="3492501"/>
                <a:ext cx="1570038" cy="161925"/>
              </a:xfrm>
              <a:custGeom>
                <a:avLst/>
                <a:gdLst>
                  <a:gd name="T0" fmla="*/ 989 w 989"/>
                  <a:gd name="T1" fmla="*/ 0 h 102"/>
                  <a:gd name="T2" fmla="*/ 966 w 989"/>
                  <a:gd name="T3" fmla="*/ 102 h 102"/>
                  <a:gd name="T4" fmla="*/ 0 w 989"/>
                  <a:gd name="T5" fmla="*/ 102 h 102"/>
                  <a:gd name="T6" fmla="*/ 10 w 989"/>
                  <a:gd name="T7" fmla="*/ 0 h 102"/>
                  <a:gd name="T8" fmla="*/ 989 w 989"/>
                  <a:gd name="T9" fmla="*/ 0 h 102"/>
                </a:gdLst>
                <a:ahLst/>
                <a:cxnLst>
                  <a:cxn ang="0">
                    <a:pos x="T0" y="T1"/>
                  </a:cxn>
                  <a:cxn ang="0">
                    <a:pos x="T2" y="T3"/>
                  </a:cxn>
                  <a:cxn ang="0">
                    <a:pos x="T4" y="T5"/>
                  </a:cxn>
                  <a:cxn ang="0">
                    <a:pos x="T6" y="T7"/>
                  </a:cxn>
                  <a:cxn ang="0">
                    <a:pos x="T8" y="T9"/>
                  </a:cxn>
                </a:cxnLst>
                <a:rect l="0" t="0" r="r" b="b"/>
                <a:pathLst>
                  <a:path w="989" h="102">
                    <a:moveTo>
                      <a:pt x="989" y="0"/>
                    </a:moveTo>
                    <a:lnTo>
                      <a:pt x="966" y="102"/>
                    </a:lnTo>
                    <a:lnTo>
                      <a:pt x="0" y="102"/>
                    </a:lnTo>
                    <a:lnTo>
                      <a:pt x="10" y="0"/>
                    </a:lnTo>
                    <a:lnTo>
                      <a:pt x="989" y="0"/>
                    </a:lnTo>
                    <a:close/>
                  </a:path>
                </a:pathLst>
              </a:custGeom>
              <a:solidFill>
                <a:schemeClr val="accent2">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3"/>
                  </a:solidFill>
                  <a:cs typeface="Segoe UI" panose="020B0502040204020203" pitchFamily="34" charset="0"/>
                </a:endParaRPr>
              </a:p>
            </p:txBody>
          </p:sp>
          <p:sp>
            <p:nvSpPr>
              <p:cNvPr id="25" name="Freeform 19">
                <a:extLst>
                  <a:ext uri="{FF2B5EF4-FFF2-40B4-BE49-F238E27FC236}">
                    <a16:creationId xmlns:a16="http://schemas.microsoft.com/office/drawing/2014/main" id="{BA7FE210-26D2-967E-D59E-045CFAFB2279}"/>
                  </a:ext>
                </a:extLst>
              </p:cNvPr>
              <p:cNvSpPr>
                <a:spLocks/>
              </p:cNvSpPr>
              <p:nvPr/>
            </p:nvSpPr>
            <p:spPr bwMode="auto">
              <a:xfrm>
                <a:off x="7267576" y="2933701"/>
                <a:ext cx="277813" cy="720725"/>
              </a:xfrm>
              <a:custGeom>
                <a:avLst/>
                <a:gdLst>
                  <a:gd name="T0" fmla="*/ 175 w 175"/>
                  <a:gd name="T1" fmla="*/ 352 h 454"/>
                  <a:gd name="T2" fmla="*/ 165 w 175"/>
                  <a:gd name="T3" fmla="*/ 454 h 454"/>
                  <a:gd name="T4" fmla="*/ 0 w 175"/>
                  <a:gd name="T5" fmla="*/ 87 h 454"/>
                  <a:gd name="T6" fmla="*/ 6 w 175"/>
                  <a:gd name="T7" fmla="*/ 0 h 454"/>
                  <a:gd name="T8" fmla="*/ 175 w 175"/>
                  <a:gd name="T9" fmla="*/ 352 h 454"/>
                </a:gdLst>
                <a:ahLst/>
                <a:cxnLst>
                  <a:cxn ang="0">
                    <a:pos x="T0" y="T1"/>
                  </a:cxn>
                  <a:cxn ang="0">
                    <a:pos x="T2" y="T3"/>
                  </a:cxn>
                  <a:cxn ang="0">
                    <a:pos x="T4" y="T5"/>
                  </a:cxn>
                  <a:cxn ang="0">
                    <a:pos x="T6" y="T7"/>
                  </a:cxn>
                  <a:cxn ang="0">
                    <a:pos x="T8" y="T9"/>
                  </a:cxn>
                </a:cxnLst>
                <a:rect l="0" t="0" r="r" b="b"/>
                <a:pathLst>
                  <a:path w="175" h="454">
                    <a:moveTo>
                      <a:pt x="175" y="352"/>
                    </a:moveTo>
                    <a:lnTo>
                      <a:pt x="165" y="454"/>
                    </a:lnTo>
                    <a:lnTo>
                      <a:pt x="0" y="87"/>
                    </a:lnTo>
                    <a:lnTo>
                      <a:pt x="6" y="0"/>
                    </a:lnTo>
                    <a:lnTo>
                      <a:pt x="175" y="352"/>
                    </a:lnTo>
                    <a:close/>
                  </a:path>
                </a:pathLst>
              </a:custGeom>
              <a:solidFill>
                <a:schemeClr val="accent2">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3"/>
                  </a:solidFill>
                  <a:cs typeface="Segoe UI" panose="020B0502040204020203" pitchFamily="34" charset="0"/>
                </a:endParaRPr>
              </a:p>
            </p:txBody>
          </p:sp>
          <p:sp>
            <p:nvSpPr>
              <p:cNvPr id="26" name="Freeform 20">
                <a:extLst>
                  <a:ext uri="{FF2B5EF4-FFF2-40B4-BE49-F238E27FC236}">
                    <a16:creationId xmlns:a16="http://schemas.microsoft.com/office/drawing/2014/main" id="{EBB6B02A-E26B-0F87-2E69-A43DF62FE33C}"/>
                  </a:ext>
                </a:extLst>
              </p:cNvPr>
              <p:cNvSpPr>
                <a:spLocks/>
              </p:cNvSpPr>
              <p:nvPr/>
            </p:nvSpPr>
            <p:spPr bwMode="auto">
              <a:xfrm>
                <a:off x="7277101" y="2933701"/>
                <a:ext cx="1822450" cy="558800"/>
              </a:xfrm>
              <a:custGeom>
                <a:avLst/>
                <a:gdLst>
                  <a:gd name="T0" fmla="*/ 804 w 1148"/>
                  <a:gd name="T1" fmla="*/ 0 h 352"/>
                  <a:gd name="T2" fmla="*/ 1148 w 1148"/>
                  <a:gd name="T3" fmla="*/ 352 h 352"/>
                  <a:gd name="T4" fmla="*/ 169 w 1148"/>
                  <a:gd name="T5" fmla="*/ 352 h 352"/>
                  <a:gd name="T6" fmla="*/ 0 w 1148"/>
                  <a:gd name="T7" fmla="*/ 0 h 352"/>
                  <a:gd name="T8" fmla="*/ 804 w 1148"/>
                  <a:gd name="T9" fmla="*/ 0 h 352"/>
                </a:gdLst>
                <a:ahLst/>
                <a:cxnLst>
                  <a:cxn ang="0">
                    <a:pos x="T0" y="T1"/>
                  </a:cxn>
                  <a:cxn ang="0">
                    <a:pos x="T2" y="T3"/>
                  </a:cxn>
                  <a:cxn ang="0">
                    <a:pos x="T4" y="T5"/>
                  </a:cxn>
                  <a:cxn ang="0">
                    <a:pos x="T6" y="T7"/>
                  </a:cxn>
                  <a:cxn ang="0">
                    <a:pos x="T8" y="T9"/>
                  </a:cxn>
                </a:cxnLst>
                <a:rect l="0" t="0" r="r" b="b"/>
                <a:pathLst>
                  <a:path w="1148" h="352">
                    <a:moveTo>
                      <a:pt x="804" y="0"/>
                    </a:moveTo>
                    <a:lnTo>
                      <a:pt x="1148" y="352"/>
                    </a:lnTo>
                    <a:lnTo>
                      <a:pt x="169" y="352"/>
                    </a:lnTo>
                    <a:lnTo>
                      <a:pt x="0" y="0"/>
                    </a:lnTo>
                    <a:lnTo>
                      <a:pt x="804" y="0"/>
                    </a:ln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3"/>
                  </a:solidFill>
                  <a:cs typeface="Segoe UI" panose="020B0502040204020203" pitchFamily="34" charset="0"/>
                </a:endParaRPr>
              </a:p>
            </p:txBody>
          </p:sp>
        </p:grpSp>
        <p:grpSp>
          <p:nvGrpSpPr>
            <p:cNvPr id="16" name="Group 15">
              <a:extLst>
                <a:ext uri="{FF2B5EF4-FFF2-40B4-BE49-F238E27FC236}">
                  <a16:creationId xmlns:a16="http://schemas.microsoft.com/office/drawing/2014/main" id="{6600FC5E-4D90-B8BD-49C6-C66EDCF54D09}"/>
                </a:ext>
              </a:extLst>
            </p:cNvPr>
            <p:cNvGrpSpPr/>
            <p:nvPr/>
          </p:nvGrpSpPr>
          <p:grpSpPr>
            <a:xfrm rot="19800000">
              <a:off x="4706694" y="2659725"/>
              <a:ext cx="3167498" cy="1246138"/>
              <a:chOff x="7267576" y="2933701"/>
              <a:chExt cx="1831975" cy="720725"/>
            </a:xfrm>
          </p:grpSpPr>
          <p:sp>
            <p:nvSpPr>
              <p:cNvPr id="21" name="Freeform 18">
                <a:extLst>
                  <a:ext uri="{FF2B5EF4-FFF2-40B4-BE49-F238E27FC236}">
                    <a16:creationId xmlns:a16="http://schemas.microsoft.com/office/drawing/2014/main" id="{47D0764D-E359-A132-605A-FEAB97766C4B}"/>
                  </a:ext>
                </a:extLst>
              </p:cNvPr>
              <p:cNvSpPr>
                <a:spLocks/>
              </p:cNvSpPr>
              <p:nvPr/>
            </p:nvSpPr>
            <p:spPr bwMode="auto">
              <a:xfrm>
                <a:off x="7529513" y="3492501"/>
                <a:ext cx="1570038" cy="161925"/>
              </a:xfrm>
              <a:custGeom>
                <a:avLst/>
                <a:gdLst>
                  <a:gd name="T0" fmla="*/ 989 w 989"/>
                  <a:gd name="T1" fmla="*/ 0 h 102"/>
                  <a:gd name="T2" fmla="*/ 966 w 989"/>
                  <a:gd name="T3" fmla="*/ 102 h 102"/>
                  <a:gd name="T4" fmla="*/ 0 w 989"/>
                  <a:gd name="T5" fmla="*/ 102 h 102"/>
                  <a:gd name="T6" fmla="*/ 10 w 989"/>
                  <a:gd name="T7" fmla="*/ 0 h 102"/>
                  <a:gd name="T8" fmla="*/ 989 w 989"/>
                  <a:gd name="T9" fmla="*/ 0 h 102"/>
                </a:gdLst>
                <a:ahLst/>
                <a:cxnLst>
                  <a:cxn ang="0">
                    <a:pos x="T0" y="T1"/>
                  </a:cxn>
                  <a:cxn ang="0">
                    <a:pos x="T2" y="T3"/>
                  </a:cxn>
                  <a:cxn ang="0">
                    <a:pos x="T4" y="T5"/>
                  </a:cxn>
                  <a:cxn ang="0">
                    <a:pos x="T6" y="T7"/>
                  </a:cxn>
                  <a:cxn ang="0">
                    <a:pos x="T8" y="T9"/>
                  </a:cxn>
                </a:cxnLst>
                <a:rect l="0" t="0" r="r" b="b"/>
                <a:pathLst>
                  <a:path w="989" h="102">
                    <a:moveTo>
                      <a:pt x="989" y="0"/>
                    </a:moveTo>
                    <a:lnTo>
                      <a:pt x="966" y="102"/>
                    </a:lnTo>
                    <a:lnTo>
                      <a:pt x="0" y="102"/>
                    </a:lnTo>
                    <a:lnTo>
                      <a:pt x="10" y="0"/>
                    </a:lnTo>
                    <a:lnTo>
                      <a:pt x="989" y="0"/>
                    </a:lnTo>
                    <a:close/>
                  </a:path>
                </a:pathLst>
              </a:custGeom>
              <a:solidFill>
                <a:schemeClr val="accent3">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2"/>
                  </a:solidFill>
                  <a:cs typeface="Segoe UI" panose="020B0502040204020203" pitchFamily="34" charset="0"/>
                </a:endParaRPr>
              </a:p>
            </p:txBody>
          </p:sp>
          <p:sp>
            <p:nvSpPr>
              <p:cNvPr id="22" name="Freeform 19">
                <a:extLst>
                  <a:ext uri="{FF2B5EF4-FFF2-40B4-BE49-F238E27FC236}">
                    <a16:creationId xmlns:a16="http://schemas.microsoft.com/office/drawing/2014/main" id="{8B6B5C53-1C0D-29A6-89DE-9BE5FD000F7A}"/>
                  </a:ext>
                </a:extLst>
              </p:cNvPr>
              <p:cNvSpPr>
                <a:spLocks/>
              </p:cNvSpPr>
              <p:nvPr/>
            </p:nvSpPr>
            <p:spPr bwMode="auto">
              <a:xfrm>
                <a:off x="7267576" y="2933701"/>
                <a:ext cx="277813" cy="720725"/>
              </a:xfrm>
              <a:custGeom>
                <a:avLst/>
                <a:gdLst>
                  <a:gd name="T0" fmla="*/ 175 w 175"/>
                  <a:gd name="T1" fmla="*/ 352 h 454"/>
                  <a:gd name="T2" fmla="*/ 165 w 175"/>
                  <a:gd name="T3" fmla="*/ 454 h 454"/>
                  <a:gd name="T4" fmla="*/ 0 w 175"/>
                  <a:gd name="T5" fmla="*/ 87 h 454"/>
                  <a:gd name="T6" fmla="*/ 6 w 175"/>
                  <a:gd name="T7" fmla="*/ 0 h 454"/>
                  <a:gd name="T8" fmla="*/ 175 w 175"/>
                  <a:gd name="T9" fmla="*/ 352 h 454"/>
                </a:gdLst>
                <a:ahLst/>
                <a:cxnLst>
                  <a:cxn ang="0">
                    <a:pos x="T0" y="T1"/>
                  </a:cxn>
                  <a:cxn ang="0">
                    <a:pos x="T2" y="T3"/>
                  </a:cxn>
                  <a:cxn ang="0">
                    <a:pos x="T4" y="T5"/>
                  </a:cxn>
                  <a:cxn ang="0">
                    <a:pos x="T6" y="T7"/>
                  </a:cxn>
                  <a:cxn ang="0">
                    <a:pos x="T8" y="T9"/>
                  </a:cxn>
                </a:cxnLst>
                <a:rect l="0" t="0" r="r" b="b"/>
                <a:pathLst>
                  <a:path w="175" h="454">
                    <a:moveTo>
                      <a:pt x="175" y="352"/>
                    </a:moveTo>
                    <a:lnTo>
                      <a:pt x="165" y="454"/>
                    </a:lnTo>
                    <a:lnTo>
                      <a:pt x="0" y="87"/>
                    </a:lnTo>
                    <a:lnTo>
                      <a:pt x="6" y="0"/>
                    </a:lnTo>
                    <a:lnTo>
                      <a:pt x="175" y="352"/>
                    </a:lnTo>
                    <a:close/>
                  </a:path>
                </a:pathLst>
              </a:custGeom>
              <a:solidFill>
                <a:schemeClr val="accent3">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2"/>
                  </a:solidFill>
                  <a:cs typeface="Segoe UI" panose="020B0502040204020203" pitchFamily="34" charset="0"/>
                </a:endParaRPr>
              </a:p>
            </p:txBody>
          </p:sp>
          <p:sp>
            <p:nvSpPr>
              <p:cNvPr id="23" name="Freeform 20">
                <a:extLst>
                  <a:ext uri="{FF2B5EF4-FFF2-40B4-BE49-F238E27FC236}">
                    <a16:creationId xmlns:a16="http://schemas.microsoft.com/office/drawing/2014/main" id="{DA653B67-4687-D8C6-5CA8-CB2B9D159CCC}"/>
                  </a:ext>
                </a:extLst>
              </p:cNvPr>
              <p:cNvSpPr>
                <a:spLocks/>
              </p:cNvSpPr>
              <p:nvPr/>
            </p:nvSpPr>
            <p:spPr bwMode="auto">
              <a:xfrm>
                <a:off x="7277101" y="2933701"/>
                <a:ext cx="1822450" cy="558800"/>
              </a:xfrm>
              <a:custGeom>
                <a:avLst/>
                <a:gdLst>
                  <a:gd name="T0" fmla="*/ 804 w 1148"/>
                  <a:gd name="T1" fmla="*/ 0 h 352"/>
                  <a:gd name="T2" fmla="*/ 1148 w 1148"/>
                  <a:gd name="T3" fmla="*/ 352 h 352"/>
                  <a:gd name="T4" fmla="*/ 169 w 1148"/>
                  <a:gd name="T5" fmla="*/ 352 h 352"/>
                  <a:gd name="T6" fmla="*/ 0 w 1148"/>
                  <a:gd name="T7" fmla="*/ 0 h 352"/>
                  <a:gd name="T8" fmla="*/ 804 w 1148"/>
                  <a:gd name="T9" fmla="*/ 0 h 352"/>
                </a:gdLst>
                <a:ahLst/>
                <a:cxnLst>
                  <a:cxn ang="0">
                    <a:pos x="T0" y="T1"/>
                  </a:cxn>
                  <a:cxn ang="0">
                    <a:pos x="T2" y="T3"/>
                  </a:cxn>
                  <a:cxn ang="0">
                    <a:pos x="T4" y="T5"/>
                  </a:cxn>
                  <a:cxn ang="0">
                    <a:pos x="T6" y="T7"/>
                  </a:cxn>
                  <a:cxn ang="0">
                    <a:pos x="T8" y="T9"/>
                  </a:cxn>
                </a:cxnLst>
                <a:rect l="0" t="0" r="r" b="b"/>
                <a:pathLst>
                  <a:path w="1148" h="352">
                    <a:moveTo>
                      <a:pt x="804" y="0"/>
                    </a:moveTo>
                    <a:lnTo>
                      <a:pt x="1148" y="352"/>
                    </a:lnTo>
                    <a:lnTo>
                      <a:pt x="169" y="352"/>
                    </a:lnTo>
                    <a:lnTo>
                      <a:pt x="0" y="0"/>
                    </a:lnTo>
                    <a:lnTo>
                      <a:pt x="804" y="0"/>
                    </a:ln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solidFill>
                    <a:schemeClr val="accent2"/>
                  </a:solidFill>
                  <a:cs typeface="Segoe UI" panose="020B0502040204020203" pitchFamily="34" charset="0"/>
                </a:endParaRPr>
              </a:p>
            </p:txBody>
          </p:sp>
        </p:grpSp>
        <p:grpSp>
          <p:nvGrpSpPr>
            <p:cNvPr id="17" name="Group 16">
              <a:extLst>
                <a:ext uri="{FF2B5EF4-FFF2-40B4-BE49-F238E27FC236}">
                  <a16:creationId xmlns:a16="http://schemas.microsoft.com/office/drawing/2014/main" id="{03F1E044-3C99-2AFB-C3C5-5DEA3AB63DAB}"/>
                </a:ext>
              </a:extLst>
            </p:cNvPr>
            <p:cNvGrpSpPr/>
            <p:nvPr/>
          </p:nvGrpSpPr>
          <p:grpSpPr>
            <a:xfrm rot="18706547">
              <a:off x="4516410" y="1806628"/>
              <a:ext cx="3167497" cy="1246138"/>
              <a:chOff x="7267576" y="2933701"/>
              <a:chExt cx="1831975" cy="720725"/>
            </a:xfrm>
            <a:effectLst/>
          </p:grpSpPr>
          <p:sp>
            <p:nvSpPr>
              <p:cNvPr id="18" name="Freeform 18">
                <a:extLst>
                  <a:ext uri="{FF2B5EF4-FFF2-40B4-BE49-F238E27FC236}">
                    <a16:creationId xmlns:a16="http://schemas.microsoft.com/office/drawing/2014/main" id="{146157F7-DF3E-8A1C-A84F-A1F5E97DBAB2}"/>
                  </a:ext>
                </a:extLst>
              </p:cNvPr>
              <p:cNvSpPr>
                <a:spLocks/>
              </p:cNvSpPr>
              <p:nvPr/>
            </p:nvSpPr>
            <p:spPr bwMode="auto">
              <a:xfrm>
                <a:off x="7529513" y="3492501"/>
                <a:ext cx="1570038" cy="161925"/>
              </a:xfrm>
              <a:custGeom>
                <a:avLst/>
                <a:gdLst>
                  <a:gd name="T0" fmla="*/ 989 w 989"/>
                  <a:gd name="T1" fmla="*/ 0 h 102"/>
                  <a:gd name="T2" fmla="*/ 966 w 989"/>
                  <a:gd name="T3" fmla="*/ 102 h 102"/>
                  <a:gd name="T4" fmla="*/ 0 w 989"/>
                  <a:gd name="T5" fmla="*/ 102 h 102"/>
                  <a:gd name="T6" fmla="*/ 10 w 989"/>
                  <a:gd name="T7" fmla="*/ 0 h 102"/>
                  <a:gd name="T8" fmla="*/ 989 w 989"/>
                  <a:gd name="T9" fmla="*/ 0 h 102"/>
                </a:gdLst>
                <a:ahLst/>
                <a:cxnLst>
                  <a:cxn ang="0">
                    <a:pos x="T0" y="T1"/>
                  </a:cxn>
                  <a:cxn ang="0">
                    <a:pos x="T2" y="T3"/>
                  </a:cxn>
                  <a:cxn ang="0">
                    <a:pos x="T4" y="T5"/>
                  </a:cxn>
                  <a:cxn ang="0">
                    <a:pos x="T6" y="T7"/>
                  </a:cxn>
                  <a:cxn ang="0">
                    <a:pos x="T8" y="T9"/>
                  </a:cxn>
                </a:cxnLst>
                <a:rect l="0" t="0" r="r" b="b"/>
                <a:pathLst>
                  <a:path w="989" h="102">
                    <a:moveTo>
                      <a:pt x="989" y="0"/>
                    </a:moveTo>
                    <a:lnTo>
                      <a:pt x="966" y="102"/>
                    </a:lnTo>
                    <a:lnTo>
                      <a:pt x="0" y="102"/>
                    </a:lnTo>
                    <a:lnTo>
                      <a:pt x="10" y="0"/>
                    </a:lnTo>
                    <a:lnTo>
                      <a:pt x="989" y="0"/>
                    </a:lnTo>
                    <a:close/>
                  </a:path>
                </a:pathLst>
              </a:custGeom>
              <a:solidFill>
                <a:schemeClr val="accent4">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b="1">
                  <a:solidFill>
                    <a:schemeClr val="accent1"/>
                  </a:solidFill>
                  <a:cs typeface="Segoe UI" panose="020B0502040204020203" pitchFamily="34" charset="0"/>
                </a:endParaRPr>
              </a:p>
            </p:txBody>
          </p:sp>
          <p:sp>
            <p:nvSpPr>
              <p:cNvPr id="19" name="Freeform 19">
                <a:extLst>
                  <a:ext uri="{FF2B5EF4-FFF2-40B4-BE49-F238E27FC236}">
                    <a16:creationId xmlns:a16="http://schemas.microsoft.com/office/drawing/2014/main" id="{D2153E23-66E7-87EC-B279-82975C3CB55D}"/>
                  </a:ext>
                </a:extLst>
              </p:cNvPr>
              <p:cNvSpPr>
                <a:spLocks/>
              </p:cNvSpPr>
              <p:nvPr/>
            </p:nvSpPr>
            <p:spPr bwMode="auto">
              <a:xfrm>
                <a:off x="7267576" y="2933701"/>
                <a:ext cx="277813" cy="720725"/>
              </a:xfrm>
              <a:custGeom>
                <a:avLst/>
                <a:gdLst>
                  <a:gd name="T0" fmla="*/ 175 w 175"/>
                  <a:gd name="T1" fmla="*/ 352 h 454"/>
                  <a:gd name="T2" fmla="*/ 165 w 175"/>
                  <a:gd name="T3" fmla="*/ 454 h 454"/>
                  <a:gd name="T4" fmla="*/ 0 w 175"/>
                  <a:gd name="T5" fmla="*/ 87 h 454"/>
                  <a:gd name="T6" fmla="*/ 6 w 175"/>
                  <a:gd name="T7" fmla="*/ 0 h 454"/>
                  <a:gd name="T8" fmla="*/ 175 w 175"/>
                  <a:gd name="T9" fmla="*/ 352 h 454"/>
                </a:gdLst>
                <a:ahLst/>
                <a:cxnLst>
                  <a:cxn ang="0">
                    <a:pos x="T0" y="T1"/>
                  </a:cxn>
                  <a:cxn ang="0">
                    <a:pos x="T2" y="T3"/>
                  </a:cxn>
                  <a:cxn ang="0">
                    <a:pos x="T4" y="T5"/>
                  </a:cxn>
                  <a:cxn ang="0">
                    <a:pos x="T6" y="T7"/>
                  </a:cxn>
                  <a:cxn ang="0">
                    <a:pos x="T8" y="T9"/>
                  </a:cxn>
                </a:cxnLst>
                <a:rect l="0" t="0" r="r" b="b"/>
                <a:pathLst>
                  <a:path w="175" h="454">
                    <a:moveTo>
                      <a:pt x="175" y="352"/>
                    </a:moveTo>
                    <a:lnTo>
                      <a:pt x="165" y="454"/>
                    </a:lnTo>
                    <a:lnTo>
                      <a:pt x="0" y="87"/>
                    </a:lnTo>
                    <a:lnTo>
                      <a:pt x="6" y="0"/>
                    </a:lnTo>
                    <a:lnTo>
                      <a:pt x="175" y="352"/>
                    </a:lnTo>
                    <a:close/>
                  </a:path>
                </a:pathLst>
              </a:custGeom>
              <a:solidFill>
                <a:schemeClr val="accent4">
                  <a:lumMod val="7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b="1">
                  <a:solidFill>
                    <a:schemeClr val="accent1"/>
                  </a:solidFill>
                  <a:cs typeface="Segoe UI" panose="020B0502040204020203" pitchFamily="34" charset="0"/>
                </a:endParaRPr>
              </a:p>
            </p:txBody>
          </p:sp>
          <p:sp>
            <p:nvSpPr>
              <p:cNvPr id="20" name="Freeform 20">
                <a:extLst>
                  <a:ext uri="{FF2B5EF4-FFF2-40B4-BE49-F238E27FC236}">
                    <a16:creationId xmlns:a16="http://schemas.microsoft.com/office/drawing/2014/main" id="{BF5C63DB-56B1-3AE1-2050-186474BE4CF4}"/>
                  </a:ext>
                </a:extLst>
              </p:cNvPr>
              <p:cNvSpPr>
                <a:spLocks/>
              </p:cNvSpPr>
              <p:nvPr/>
            </p:nvSpPr>
            <p:spPr bwMode="auto">
              <a:xfrm>
                <a:off x="7277101" y="2933701"/>
                <a:ext cx="1822450" cy="558800"/>
              </a:xfrm>
              <a:custGeom>
                <a:avLst/>
                <a:gdLst>
                  <a:gd name="T0" fmla="*/ 804 w 1148"/>
                  <a:gd name="T1" fmla="*/ 0 h 352"/>
                  <a:gd name="T2" fmla="*/ 1148 w 1148"/>
                  <a:gd name="T3" fmla="*/ 352 h 352"/>
                  <a:gd name="T4" fmla="*/ 169 w 1148"/>
                  <a:gd name="T5" fmla="*/ 352 h 352"/>
                  <a:gd name="T6" fmla="*/ 0 w 1148"/>
                  <a:gd name="T7" fmla="*/ 0 h 352"/>
                  <a:gd name="T8" fmla="*/ 804 w 1148"/>
                  <a:gd name="T9" fmla="*/ 0 h 352"/>
                </a:gdLst>
                <a:ahLst/>
                <a:cxnLst>
                  <a:cxn ang="0">
                    <a:pos x="T0" y="T1"/>
                  </a:cxn>
                  <a:cxn ang="0">
                    <a:pos x="T2" y="T3"/>
                  </a:cxn>
                  <a:cxn ang="0">
                    <a:pos x="T4" y="T5"/>
                  </a:cxn>
                  <a:cxn ang="0">
                    <a:pos x="T6" y="T7"/>
                  </a:cxn>
                  <a:cxn ang="0">
                    <a:pos x="T8" y="T9"/>
                  </a:cxn>
                </a:cxnLst>
                <a:rect l="0" t="0" r="r" b="b"/>
                <a:pathLst>
                  <a:path w="1148" h="352">
                    <a:moveTo>
                      <a:pt x="804" y="0"/>
                    </a:moveTo>
                    <a:lnTo>
                      <a:pt x="1148" y="352"/>
                    </a:lnTo>
                    <a:lnTo>
                      <a:pt x="169" y="352"/>
                    </a:lnTo>
                    <a:lnTo>
                      <a:pt x="0" y="0"/>
                    </a:lnTo>
                    <a:lnTo>
                      <a:pt x="804" y="0"/>
                    </a:lnTo>
                    <a:close/>
                  </a:path>
                </a:pathLst>
              </a:cu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b="1" dirty="0">
                  <a:solidFill>
                    <a:schemeClr val="accent1"/>
                  </a:solidFill>
                  <a:cs typeface="Segoe UI" panose="020B0502040204020203" pitchFamily="34" charset="0"/>
                </a:endParaRPr>
              </a:p>
            </p:txBody>
          </p:sp>
        </p:grpSp>
      </p:grpSp>
    </p:spTree>
    <p:extLst>
      <p:ext uri="{BB962C8B-B14F-4D97-AF65-F5344CB8AC3E}">
        <p14:creationId xmlns:p14="http://schemas.microsoft.com/office/powerpoint/2010/main" val="154127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7D128-2ED2-504E-2864-3109E1717D27}"/>
              </a:ext>
            </a:extLst>
          </p:cNvPr>
          <p:cNvSpPr>
            <a:spLocks noGrp="1"/>
          </p:cNvSpPr>
          <p:nvPr>
            <p:ph type="title"/>
          </p:nvPr>
        </p:nvSpPr>
        <p:spPr/>
        <p:txBody>
          <a:bodyPr/>
          <a:lstStyle/>
          <a:p>
            <a:r>
              <a:rPr lang="en-US" dirty="0"/>
              <a:t>Key Takeaways</a:t>
            </a:r>
          </a:p>
        </p:txBody>
      </p:sp>
      <p:sp>
        <p:nvSpPr>
          <p:cNvPr id="3" name="Content Placeholder 2">
            <a:extLst>
              <a:ext uri="{FF2B5EF4-FFF2-40B4-BE49-F238E27FC236}">
                <a16:creationId xmlns:a16="http://schemas.microsoft.com/office/drawing/2014/main" id="{A21F73A7-3086-FC33-93EB-E9AFD77EC733}"/>
              </a:ext>
            </a:extLst>
          </p:cNvPr>
          <p:cNvSpPr>
            <a:spLocks noGrp="1"/>
          </p:cNvSpPr>
          <p:nvPr>
            <p:ph idx="1"/>
          </p:nvPr>
        </p:nvSpPr>
        <p:spPr>
          <a:xfrm>
            <a:off x="4067588" y="1521979"/>
            <a:ext cx="7286212" cy="4351338"/>
          </a:xfrm>
        </p:spPr>
        <p:txBody>
          <a:bodyPr anchor="ctr">
            <a:normAutofit/>
          </a:bodyPr>
          <a:lstStyle/>
          <a:p>
            <a:pPr marL="0" indent="0">
              <a:lnSpc>
                <a:spcPct val="100000"/>
              </a:lnSpc>
              <a:buNone/>
            </a:pPr>
            <a:r>
              <a:rPr lang="en-US" sz="1400" b="1" dirty="0">
                <a:solidFill>
                  <a:schemeClr val="accent1"/>
                </a:solidFill>
              </a:rPr>
              <a:t>You're already iterating </a:t>
            </a:r>
            <a:r>
              <a:rPr lang="en-US" sz="1400" dirty="0"/>
              <a:t>- start making those iterations visible and documented</a:t>
            </a:r>
          </a:p>
          <a:p>
            <a:pPr marL="0" indent="0">
              <a:lnSpc>
                <a:spcPct val="100000"/>
              </a:lnSpc>
              <a:buNone/>
            </a:pPr>
            <a:endParaRPr lang="en-US" sz="1400" dirty="0"/>
          </a:p>
          <a:p>
            <a:pPr marL="0" indent="0">
              <a:lnSpc>
                <a:spcPct val="100000"/>
              </a:lnSpc>
              <a:buNone/>
            </a:pPr>
            <a:r>
              <a:rPr lang="en-US" sz="1400" b="1" dirty="0">
                <a:solidFill>
                  <a:schemeClr val="accent2"/>
                </a:solidFill>
              </a:rPr>
              <a:t>Document not just what changed, but why - </a:t>
            </a:r>
            <a:r>
              <a:rPr lang="en-US" sz="1400" dirty="0"/>
              <a:t>the rationale is what makes the record defensible</a:t>
            </a:r>
          </a:p>
          <a:p>
            <a:pPr marL="0" indent="0">
              <a:lnSpc>
                <a:spcPct val="100000"/>
              </a:lnSpc>
              <a:buNone/>
            </a:pPr>
            <a:endParaRPr lang="en-US" sz="1400" dirty="0"/>
          </a:p>
          <a:p>
            <a:pPr marL="0" indent="0">
              <a:lnSpc>
                <a:spcPct val="100000"/>
              </a:lnSpc>
              <a:buNone/>
            </a:pPr>
            <a:r>
              <a:rPr lang="en-US" sz="1400" b="1" dirty="0">
                <a:solidFill>
                  <a:schemeClr val="accent4"/>
                </a:solidFill>
              </a:rPr>
              <a:t>Present the range, not just the endpoint - </a:t>
            </a:r>
            <a:r>
              <a:rPr lang="en-US" sz="1400" dirty="0"/>
              <a:t>the trend tells the story a single number can’t</a:t>
            </a:r>
          </a:p>
          <a:p>
            <a:pPr marL="0" indent="0">
              <a:lnSpc>
                <a:spcPct val="100000"/>
              </a:lnSpc>
              <a:buNone/>
            </a:pPr>
            <a:endParaRPr lang="en-US" sz="1400" dirty="0"/>
          </a:p>
          <a:p>
            <a:pPr marL="0" indent="0">
              <a:lnSpc>
                <a:spcPct val="100000"/>
              </a:lnSpc>
              <a:buNone/>
            </a:pPr>
            <a:r>
              <a:rPr lang="en-US" sz="1400" b="1" dirty="0">
                <a:solidFill>
                  <a:schemeClr val="accent5"/>
                </a:solidFill>
              </a:rPr>
              <a:t>The ensemble answers: "What does it take to get comfortable?" - </a:t>
            </a:r>
            <a:r>
              <a:rPr lang="en-US" sz="1400" dirty="0"/>
              <a:t>that's what leadership needs</a:t>
            </a:r>
          </a:p>
          <a:p>
            <a:pPr marL="0" indent="0">
              <a:lnSpc>
                <a:spcPct val="100000"/>
              </a:lnSpc>
              <a:buNone/>
            </a:pPr>
            <a:endParaRPr lang="en-US" sz="1400" dirty="0"/>
          </a:p>
          <a:p>
            <a:pPr marL="0" indent="0">
              <a:lnSpc>
                <a:spcPct val="100000"/>
              </a:lnSpc>
              <a:buNone/>
            </a:pPr>
            <a:r>
              <a:rPr lang="en-US" sz="1400" b="1" dirty="0">
                <a:solidFill>
                  <a:schemeClr val="accent6"/>
                </a:solidFill>
              </a:rPr>
              <a:t>An SRA result that doesn't meet expectations is not a verdict - </a:t>
            </a:r>
            <a:r>
              <a:rPr lang="en-US" sz="1400" dirty="0"/>
              <a:t>it's the beginning of a productive conversation</a:t>
            </a:r>
          </a:p>
        </p:txBody>
      </p:sp>
      <p:grpSp>
        <p:nvGrpSpPr>
          <p:cNvPr id="39" name="Group 38">
            <a:extLst>
              <a:ext uri="{FF2B5EF4-FFF2-40B4-BE49-F238E27FC236}">
                <a16:creationId xmlns:a16="http://schemas.microsoft.com/office/drawing/2014/main" id="{1EF2C3D3-A00A-0499-1038-694D65A065E3}"/>
              </a:ext>
            </a:extLst>
          </p:cNvPr>
          <p:cNvGrpSpPr/>
          <p:nvPr/>
        </p:nvGrpSpPr>
        <p:grpSpPr>
          <a:xfrm>
            <a:off x="838200" y="2029436"/>
            <a:ext cx="2488566" cy="3336424"/>
            <a:chOff x="1362064" y="2027410"/>
            <a:chExt cx="2488566" cy="3336424"/>
          </a:xfrm>
          <a:effectLst>
            <a:outerShdw blurRad="50800" dist="38100" dir="2700000" algn="tl" rotWithShape="0">
              <a:prstClr val="black">
                <a:alpha val="40000"/>
              </a:prstClr>
            </a:outerShdw>
          </a:effectLst>
        </p:grpSpPr>
        <p:sp>
          <p:nvSpPr>
            <p:cNvPr id="37" name="Google Shape;552;p26">
              <a:extLst>
                <a:ext uri="{FF2B5EF4-FFF2-40B4-BE49-F238E27FC236}">
                  <a16:creationId xmlns:a16="http://schemas.microsoft.com/office/drawing/2014/main" id="{43634E2E-F932-13EB-4002-BEBBB5AD5FB0}"/>
                </a:ext>
              </a:extLst>
            </p:cNvPr>
            <p:cNvSpPr/>
            <p:nvPr/>
          </p:nvSpPr>
          <p:spPr>
            <a:xfrm rot="3025378">
              <a:off x="1689579" y="2085489"/>
              <a:ext cx="1586050" cy="1469892"/>
            </a:xfrm>
            <a:custGeom>
              <a:avLst/>
              <a:gdLst/>
              <a:ahLst/>
              <a:cxnLst/>
              <a:rect l="l" t="t" r="r" b="b"/>
              <a:pathLst>
                <a:path w="2112" h="1956" extrusionOk="0">
                  <a:moveTo>
                    <a:pt x="1845" y="29"/>
                  </a:moveTo>
                  <a:cubicBezTo>
                    <a:pt x="1803" y="6"/>
                    <a:pt x="1796" y="7"/>
                    <a:pt x="1763" y="1"/>
                  </a:cubicBezTo>
                  <a:cubicBezTo>
                    <a:pt x="1702" y="0"/>
                    <a:pt x="1654" y="2"/>
                    <a:pt x="1523" y="63"/>
                  </a:cubicBezTo>
                  <a:cubicBezTo>
                    <a:pt x="723" y="492"/>
                    <a:pt x="0" y="1956"/>
                    <a:pt x="583" y="1942"/>
                  </a:cubicBezTo>
                  <a:cubicBezTo>
                    <a:pt x="647" y="1934"/>
                    <a:pt x="666" y="1927"/>
                    <a:pt x="724" y="1905"/>
                  </a:cubicBezTo>
                  <a:cubicBezTo>
                    <a:pt x="999" y="1783"/>
                    <a:pt x="1239" y="1535"/>
                    <a:pt x="1430" y="1301"/>
                  </a:cubicBezTo>
                  <a:cubicBezTo>
                    <a:pt x="1702" y="951"/>
                    <a:pt x="2112" y="241"/>
                    <a:pt x="1845" y="29"/>
                  </a:cubicBezTo>
                  <a:close/>
                </a:path>
              </a:pathLst>
            </a:custGeom>
            <a:solidFill>
              <a:schemeClr val="accent1">
                <a:lumMod val="5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8" name="Google Shape;553;p26">
              <a:extLst>
                <a:ext uri="{FF2B5EF4-FFF2-40B4-BE49-F238E27FC236}">
                  <a16:creationId xmlns:a16="http://schemas.microsoft.com/office/drawing/2014/main" id="{EB84D960-C7BC-C832-3757-EE0CFE803858}"/>
                </a:ext>
              </a:extLst>
            </p:cNvPr>
            <p:cNvSpPr/>
            <p:nvPr/>
          </p:nvSpPr>
          <p:spPr>
            <a:xfrm rot="3025378">
              <a:off x="2045669" y="2100583"/>
              <a:ext cx="969420" cy="1269963"/>
            </a:xfrm>
            <a:custGeom>
              <a:avLst/>
              <a:gdLst/>
              <a:ahLst/>
              <a:cxnLst/>
              <a:rect l="l" t="t" r="r" b="b"/>
              <a:pathLst>
                <a:path w="1291" h="1690" extrusionOk="0">
                  <a:moveTo>
                    <a:pt x="7" y="1690"/>
                  </a:moveTo>
                  <a:cubicBezTo>
                    <a:pt x="32" y="1168"/>
                    <a:pt x="730" y="167"/>
                    <a:pt x="1291" y="0"/>
                  </a:cubicBezTo>
                  <a:cubicBezTo>
                    <a:pt x="442" y="243"/>
                    <a:pt x="0" y="903"/>
                    <a:pt x="7" y="1690"/>
                  </a:cubicBezTo>
                  <a:close/>
                </a:path>
              </a:pathLst>
            </a:custGeom>
            <a:solidFill>
              <a:schemeClr val="accent1"/>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5" name="Google Shape;555;p26">
              <a:extLst>
                <a:ext uri="{FF2B5EF4-FFF2-40B4-BE49-F238E27FC236}">
                  <a16:creationId xmlns:a16="http://schemas.microsoft.com/office/drawing/2014/main" id="{CA5F761E-1F37-94C6-0694-4D83E67CC4FA}"/>
                </a:ext>
              </a:extLst>
            </p:cNvPr>
            <p:cNvSpPr/>
            <p:nvPr/>
          </p:nvSpPr>
          <p:spPr>
            <a:xfrm rot="3025378">
              <a:off x="1813555" y="2534154"/>
              <a:ext cx="2132294" cy="1913796"/>
            </a:xfrm>
            <a:custGeom>
              <a:avLst/>
              <a:gdLst/>
              <a:ahLst/>
              <a:cxnLst/>
              <a:rect l="l" t="t" r="r" b="b"/>
              <a:pathLst>
                <a:path w="2839" h="2547" extrusionOk="0">
                  <a:moveTo>
                    <a:pt x="2193" y="0"/>
                  </a:moveTo>
                  <a:cubicBezTo>
                    <a:pt x="1989" y="22"/>
                    <a:pt x="1783" y="187"/>
                    <a:pt x="1625" y="318"/>
                  </a:cubicBezTo>
                  <a:cubicBezTo>
                    <a:pt x="937" y="910"/>
                    <a:pt x="0" y="2275"/>
                    <a:pt x="364" y="2526"/>
                  </a:cubicBezTo>
                  <a:cubicBezTo>
                    <a:pt x="414" y="2547"/>
                    <a:pt x="433" y="2545"/>
                    <a:pt x="487" y="2539"/>
                  </a:cubicBezTo>
                  <a:cubicBezTo>
                    <a:pt x="1305" y="2357"/>
                    <a:pt x="2839" y="29"/>
                    <a:pt x="2193" y="0"/>
                  </a:cubicBezTo>
                  <a:close/>
                </a:path>
              </a:pathLst>
            </a:custGeom>
            <a:solidFill>
              <a:schemeClr val="accent2">
                <a:lumMod val="5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6" name="Google Shape;556;p26">
              <a:extLst>
                <a:ext uri="{FF2B5EF4-FFF2-40B4-BE49-F238E27FC236}">
                  <a16:creationId xmlns:a16="http://schemas.microsoft.com/office/drawing/2014/main" id="{B910E462-0263-A55A-0BD1-13C763132605}"/>
                </a:ext>
              </a:extLst>
            </p:cNvPr>
            <p:cNvSpPr/>
            <p:nvPr/>
          </p:nvSpPr>
          <p:spPr>
            <a:xfrm rot="3025378">
              <a:off x="1914597" y="2295229"/>
              <a:ext cx="1705663" cy="1939705"/>
            </a:xfrm>
            <a:custGeom>
              <a:avLst/>
              <a:gdLst/>
              <a:ahLst/>
              <a:cxnLst/>
              <a:rect l="l" t="t" r="r" b="b"/>
              <a:pathLst>
                <a:path w="2271" h="2582" extrusionOk="0">
                  <a:moveTo>
                    <a:pt x="1649" y="10"/>
                  </a:moveTo>
                  <a:cubicBezTo>
                    <a:pt x="1125" y="46"/>
                    <a:pt x="0" y="1384"/>
                    <a:pt x="118" y="1975"/>
                  </a:cubicBezTo>
                  <a:cubicBezTo>
                    <a:pt x="167" y="2206"/>
                    <a:pt x="220" y="2346"/>
                    <a:pt x="365" y="2582"/>
                  </a:cubicBezTo>
                  <a:cubicBezTo>
                    <a:pt x="94" y="2094"/>
                    <a:pt x="1662" y="69"/>
                    <a:pt x="2271" y="96"/>
                  </a:cubicBezTo>
                  <a:cubicBezTo>
                    <a:pt x="2099" y="41"/>
                    <a:pt x="1957" y="0"/>
                    <a:pt x="1649" y="10"/>
                  </a:cubicBezTo>
                  <a:close/>
                </a:path>
              </a:pathLst>
            </a:custGeom>
            <a:solidFill>
              <a:schemeClr val="accent2"/>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3" name="Google Shape;558;p26">
              <a:extLst>
                <a:ext uri="{FF2B5EF4-FFF2-40B4-BE49-F238E27FC236}">
                  <a16:creationId xmlns:a16="http://schemas.microsoft.com/office/drawing/2014/main" id="{54863D06-290A-A07D-43C7-4C17D0FAE863}"/>
                </a:ext>
              </a:extLst>
            </p:cNvPr>
            <p:cNvSpPr/>
            <p:nvPr/>
          </p:nvSpPr>
          <p:spPr>
            <a:xfrm rot="3025378">
              <a:off x="1478869" y="2540821"/>
              <a:ext cx="2080045" cy="2313655"/>
            </a:xfrm>
            <a:custGeom>
              <a:avLst/>
              <a:gdLst/>
              <a:ahLst/>
              <a:cxnLst/>
              <a:rect l="l" t="t" r="r" b="b"/>
              <a:pathLst>
                <a:path w="2770" h="3080" extrusionOk="0">
                  <a:moveTo>
                    <a:pt x="2294" y="96"/>
                  </a:moveTo>
                  <a:cubicBezTo>
                    <a:pt x="1774" y="0"/>
                    <a:pt x="0" y="2248"/>
                    <a:pt x="301" y="2738"/>
                  </a:cubicBezTo>
                  <a:cubicBezTo>
                    <a:pt x="401" y="2842"/>
                    <a:pt x="475" y="2929"/>
                    <a:pt x="725" y="3080"/>
                  </a:cubicBezTo>
                  <a:cubicBezTo>
                    <a:pt x="711" y="3065"/>
                    <a:pt x="711" y="3065"/>
                    <a:pt x="711" y="3065"/>
                  </a:cubicBezTo>
                  <a:cubicBezTo>
                    <a:pt x="523" y="2672"/>
                    <a:pt x="2271" y="385"/>
                    <a:pt x="2733" y="414"/>
                  </a:cubicBezTo>
                  <a:cubicBezTo>
                    <a:pt x="2754" y="422"/>
                    <a:pt x="2754" y="422"/>
                    <a:pt x="2754" y="422"/>
                  </a:cubicBezTo>
                  <a:cubicBezTo>
                    <a:pt x="2770" y="435"/>
                    <a:pt x="2770" y="435"/>
                    <a:pt x="2770" y="435"/>
                  </a:cubicBezTo>
                  <a:cubicBezTo>
                    <a:pt x="2635" y="306"/>
                    <a:pt x="2484" y="180"/>
                    <a:pt x="2294" y="96"/>
                  </a:cubicBezTo>
                  <a:close/>
                </a:path>
              </a:pathLst>
            </a:custGeom>
            <a:solidFill>
              <a:schemeClr val="accent4"/>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4" name="Google Shape;559;p26">
              <a:extLst>
                <a:ext uri="{FF2B5EF4-FFF2-40B4-BE49-F238E27FC236}">
                  <a16:creationId xmlns:a16="http://schemas.microsoft.com/office/drawing/2014/main" id="{B7F73AD6-F79F-C3A0-B499-829FB5443822}"/>
                </a:ext>
              </a:extLst>
            </p:cNvPr>
            <p:cNvSpPr/>
            <p:nvPr/>
          </p:nvSpPr>
          <p:spPr>
            <a:xfrm rot="3025378">
              <a:off x="1721101" y="2950636"/>
              <a:ext cx="1627072" cy="2096020"/>
            </a:xfrm>
            <a:custGeom>
              <a:avLst/>
              <a:gdLst/>
              <a:ahLst/>
              <a:cxnLst/>
              <a:rect l="l" t="t" r="r" b="b"/>
              <a:pathLst>
                <a:path w="2167" h="2790" extrusionOk="0">
                  <a:moveTo>
                    <a:pt x="2157" y="69"/>
                  </a:moveTo>
                  <a:cubicBezTo>
                    <a:pt x="2146" y="51"/>
                    <a:pt x="2146" y="51"/>
                    <a:pt x="2146" y="51"/>
                  </a:cubicBezTo>
                  <a:cubicBezTo>
                    <a:pt x="2130" y="38"/>
                    <a:pt x="2130" y="38"/>
                    <a:pt x="2130" y="38"/>
                  </a:cubicBezTo>
                  <a:cubicBezTo>
                    <a:pt x="2109" y="30"/>
                    <a:pt x="2109" y="30"/>
                    <a:pt x="2109" y="30"/>
                  </a:cubicBezTo>
                  <a:cubicBezTo>
                    <a:pt x="1707" y="0"/>
                    <a:pt x="670" y="1414"/>
                    <a:pt x="449" y="1774"/>
                  </a:cubicBezTo>
                  <a:cubicBezTo>
                    <a:pt x="343" y="1945"/>
                    <a:pt x="0" y="2500"/>
                    <a:pt x="87" y="2681"/>
                  </a:cubicBezTo>
                  <a:cubicBezTo>
                    <a:pt x="101" y="2696"/>
                    <a:pt x="101" y="2696"/>
                    <a:pt x="101" y="2696"/>
                  </a:cubicBezTo>
                  <a:cubicBezTo>
                    <a:pt x="119" y="2706"/>
                    <a:pt x="119" y="2706"/>
                    <a:pt x="119" y="2706"/>
                  </a:cubicBezTo>
                  <a:cubicBezTo>
                    <a:pt x="552" y="2790"/>
                    <a:pt x="1881" y="915"/>
                    <a:pt x="2106" y="370"/>
                  </a:cubicBezTo>
                  <a:cubicBezTo>
                    <a:pt x="2139" y="283"/>
                    <a:pt x="2164" y="214"/>
                    <a:pt x="2167" y="120"/>
                  </a:cubicBezTo>
                  <a:cubicBezTo>
                    <a:pt x="2164" y="86"/>
                    <a:pt x="2166" y="97"/>
                    <a:pt x="2157" y="69"/>
                  </a:cubicBezTo>
                  <a:close/>
                </a:path>
              </a:pathLst>
            </a:custGeom>
            <a:solidFill>
              <a:schemeClr val="accent4">
                <a:lumMod val="5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1" name="Google Shape;561;p26">
              <a:extLst>
                <a:ext uri="{FF2B5EF4-FFF2-40B4-BE49-F238E27FC236}">
                  <a16:creationId xmlns:a16="http://schemas.microsoft.com/office/drawing/2014/main" id="{1364DA37-2CB9-2F3E-9BCB-57594B03A2D7}"/>
                </a:ext>
              </a:extLst>
            </p:cNvPr>
            <p:cNvSpPr/>
            <p:nvPr/>
          </p:nvSpPr>
          <p:spPr>
            <a:xfrm rot="3025378">
              <a:off x="2219747" y="3817053"/>
              <a:ext cx="1235849" cy="1584323"/>
            </a:xfrm>
            <a:custGeom>
              <a:avLst/>
              <a:gdLst/>
              <a:ahLst/>
              <a:cxnLst/>
              <a:rect l="l" t="t" r="r" b="b"/>
              <a:pathLst>
                <a:path w="1646" h="2109" extrusionOk="0">
                  <a:moveTo>
                    <a:pt x="1646" y="9"/>
                  </a:moveTo>
                  <a:cubicBezTo>
                    <a:pt x="1646" y="8"/>
                    <a:pt x="1645" y="7"/>
                    <a:pt x="1645" y="6"/>
                  </a:cubicBezTo>
                  <a:cubicBezTo>
                    <a:pt x="1643" y="4"/>
                    <a:pt x="1638" y="0"/>
                    <a:pt x="1635" y="1"/>
                  </a:cubicBezTo>
                  <a:cubicBezTo>
                    <a:pt x="1596" y="9"/>
                    <a:pt x="1565" y="42"/>
                    <a:pt x="1533" y="66"/>
                  </a:cubicBezTo>
                  <a:cubicBezTo>
                    <a:pt x="1499" y="92"/>
                    <a:pt x="1466" y="121"/>
                    <a:pt x="1435" y="152"/>
                  </a:cubicBezTo>
                  <a:cubicBezTo>
                    <a:pt x="1397" y="190"/>
                    <a:pt x="1360" y="230"/>
                    <a:pt x="1322" y="268"/>
                  </a:cubicBezTo>
                  <a:cubicBezTo>
                    <a:pt x="1136" y="458"/>
                    <a:pt x="970" y="670"/>
                    <a:pt x="806" y="879"/>
                  </a:cubicBezTo>
                  <a:cubicBezTo>
                    <a:pt x="636" y="1094"/>
                    <a:pt x="473" y="1316"/>
                    <a:pt x="317" y="1543"/>
                  </a:cubicBezTo>
                  <a:cubicBezTo>
                    <a:pt x="250" y="1641"/>
                    <a:pt x="184" y="1740"/>
                    <a:pt x="121" y="1841"/>
                  </a:cubicBezTo>
                  <a:cubicBezTo>
                    <a:pt x="94" y="1884"/>
                    <a:pt x="69" y="1929"/>
                    <a:pt x="47" y="1976"/>
                  </a:cubicBezTo>
                  <a:cubicBezTo>
                    <a:pt x="0" y="2077"/>
                    <a:pt x="14" y="2109"/>
                    <a:pt x="105" y="2033"/>
                  </a:cubicBezTo>
                  <a:cubicBezTo>
                    <a:pt x="151" y="1994"/>
                    <a:pt x="199" y="1956"/>
                    <a:pt x="240" y="1913"/>
                  </a:cubicBezTo>
                  <a:cubicBezTo>
                    <a:pt x="692" y="1428"/>
                    <a:pt x="1106" y="907"/>
                    <a:pt x="1475" y="356"/>
                  </a:cubicBezTo>
                  <a:cubicBezTo>
                    <a:pt x="1525" y="282"/>
                    <a:pt x="1575" y="205"/>
                    <a:pt x="1610" y="122"/>
                  </a:cubicBezTo>
                  <a:cubicBezTo>
                    <a:pt x="1624" y="88"/>
                    <a:pt x="1635" y="53"/>
                    <a:pt x="1644" y="18"/>
                  </a:cubicBezTo>
                  <a:cubicBezTo>
                    <a:pt x="1645" y="16"/>
                    <a:pt x="1646" y="11"/>
                    <a:pt x="1646" y="9"/>
                  </a:cubicBezTo>
                  <a:close/>
                </a:path>
              </a:pathLst>
            </a:custGeom>
            <a:solidFill>
              <a:schemeClr val="accent5">
                <a:lumMod val="50000"/>
              </a:schemeClr>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2" name="Google Shape;562;p26">
              <a:extLst>
                <a:ext uri="{FF2B5EF4-FFF2-40B4-BE49-F238E27FC236}">
                  <a16:creationId xmlns:a16="http://schemas.microsoft.com/office/drawing/2014/main" id="{1573F89A-3899-F53F-B422-C98699557383}"/>
                </a:ext>
              </a:extLst>
            </p:cNvPr>
            <p:cNvSpPr/>
            <p:nvPr/>
          </p:nvSpPr>
          <p:spPr>
            <a:xfrm rot="3025378">
              <a:off x="1953028" y="3242345"/>
              <a:ext cx="1787274" cy="2007931"/>
            </a:xfrm>
            <a:custGeom>
              <a:avLst/>
              <a:gdLst/>
              <a:ahLst/>
              <a:cxnLst/>
              <a:rect l="l" t="t" r="r" b="b"/>
              <a:pathLst>
                <a:path w="2380" h="2673" extrusionOk="0">
                  <a:moveTo>
                    <a:pt x="2219" y="205"/>
                  </a:moveTo>
                  <a:cubicBezTo>
                    <a:pt x="2205" y="182"/>
                    <a:pt x="2127" y="46"/>
                    <a:pt x="2092" y="15"/>
                  </a:cubicBezTo>
                  <a:cubicBezTo>
                    <a:pt x="2075" y="9"/>
                    <a:pt x="2075" y="9"/>
                    <a:pt x="2075" y="9"/>
                  </a:cubicBezTo>
                  <a:cubicBezTo>
                    <a:pt x="1718" y="0"/>
                    <a:pt x="0" y="2133"/>
                    <a:pt x="109" y="2522"/>
                  </a:cubicBezTo>
                  <a:cubicBezTo>
                    <a:pt x="118" y="2536"/>
                    <a:pt x="118" y="2536"/>
                    <a:pt x="118" y="2536"/>
                  </a:cubicBezTo>
                  <a:cubicBezTo>
                    <a:pt x="132" y="2546"/>
                    <a:pt x="132" y="2546"/>
                    <a:pt x="132" y="2546"/>
                  </a:cubicBezTo>
                  <a:cubicBezTo>
                    <a:pt x="391" y="2643"/>
                    <a:pt x="507" y="2653"/>
                    <a:pt x="658" y="2668"/>
                  </a:cubicBezTo>
                  <a:cubicBezTo>
                    <a:pt x="758" y="2673"/>
                    <a:pt x="758" y="2673"/>
                    <a:pt x="758" y="2673"/>
                  </a:cubicBezTo>
                  <a:cubicBezTo>
                    <a:pt x="748" y="2670"/>
                    <a:pt x="753" y="2635"/>
                    <a:pt x="760" y="2619"/>
                  </a:cubicBezTo>
                  <a:cubicBezTo>
                    <a:pt x="766" y="2603"/>
                    <a:pt x="827" y="2461"/>
                    <a:pt x="1266" y="1832"/>
                  </a:cubicBezTo>
                  <a:cubicBezTo>
                    <a:pt x="1497" y="1537"/>
                    <a:pt x="2036" y="823"/>
                    <a:pt x="2343" y="608"/>
                  </a:cubicBezTo>
                  <a:cubicBezTo>
                    <a:pt x="2368" y="601"/>
                    <a:pt x="2368" y="601"/>
                    <a:pt x="2368" y="601"/>
                  </a:cubicBezTo>
                  <a:cubicBezTo>
                    <a:pt x="2376" y="604"/>
                    <a:pt x="2376" y="604"/>
                    <a:pt x="2376" y="604"/>
                  </a:cubicBezTo>
                  <a:cubicBezTo>
                    <a:pt x="2380" y="612"/>
                    <a:pt x="2380" y="612"/>
                    <a:pt x="2380" y="612"/>
                  </a:cubicBezTo>
                  <a:cubicBezTo>
                    <a:pt x="2325" y="418"/>
                    <a:pt x="2304" y="373"/>
                    <a:pt x="2219" y="205"/>
                  </a:cubicBezTo>
                  <a:close/>
                </a:path>
              </a:pathLst>
            </a:custGeom>
            <a:solidFill>
              <a:schemeClr val="accent5"/>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sp>
          <p:nvSpPr>
            <p:cNvPr id="30" name="Google Shape;563;p26">
              <a:extLst>
                <a:ext uri="{FF2B5EF4-FFF2-40B4-BE49-F238E27FC236}">
                  <a16:creationId xmlns:a16="http://schemas.microsoft.com/office/drawing/2014/main" id="{E6365FE3-1B66-19C9-5000-A9E2C5890F59}"/>
                </a:ext>
              </a:extLst>
            </p:cNvPr>
            <p:cNvSpPr/>
            <p:nvPr/>
          </p:nvSpPr>
          <p:spPr>
            <a:xfrm rot="3025378">
              <a:off x="2031983" y="4071633"/>
              <a:ext cx="1173237" cy="1411165"/>
            </a:xfrm>
            <a:custGeom>
              <a:avLst/>
              <a:gdLst/>
              <a:ahLst/>
              <a:cxnLst/>
              <a:rect l="l" t="t" r="r" b="b"/>
              <a:pathLst>
                <a:path w="1562" h="1878" extrusionOk="0">
                  <a:moveTo>
                    <a:pt x="1466" y="4"/>
                  </a:moveTo>
                  <a:cubicBezTo>
                    <a:pt x="1462" y="0"/>
                    <a:pt x="1462" y="0"/>
                    <a:pt x="1462" y="0"/>
                  </a:cubicBezTo>
                  <a:cubicBezTo>
                    <a:pt x="1455" y="0"/>
                    <a:pt x="1455" y="0"/>
                    <a:pt x="1455" y="0"/>
                  </a:cubicBezTo>
                  <a:cubicBezTo>
                    <a:pt x="1242" y="83"/>
                    <a:pt x="0" y="1734"/>
                    <a:pt x="0" y="1872"/>
                  </a:cubicBezTo>
                  <a:cubicBezTo>
                    <a:pt x="3" y="1876"/>
                    <a:pt x="3" y="1876"/>
                    <a:pt x="3" y="1876"/>
                  </a:cubicBezTo>
                  <a:cubicBezTo>
                    <a:pt x="9" y="1878"/>
                    <a:pt x="9" y="1878"/>
                    <a:pt x="9" y="1878"/>
                  </a:cubicBezTo>
                  <a:cubicBezTo>
                    <a:pt x="1035" y="1707"/>
                    <a:pt x="1562" y="842"/>
                    <a:pt x="1466" y="4"/>
                  </a:cubicBezTo>
                  <a:close/>
                </a:path>
              </a:pathLst>
            </a:custGeom>
            <a:solidFill>
              <a:schemeClr val="accent6"/>
            </a:solidFill>
            <a:ln>
              <a:noFill/>
            </a:ln>
          </p:spPr>
          <p:txBody>
            <a:bodyPr spcFirstLastPara="1" wrap="square" lIns="68575" tIns="34275" rIns="68575" bIns="34275" anchor="t" anchorCtr="0">
              <a:noAutofit/>
            </a:bodyPr>
            <a:lstStyle/>
            <a:p>
              <a:pPr marL="0" marR="0" lvl="0" indent="0" algn="l" rtl="0">
                <a:spcBef>
                  <a:spcPts val="0"/>
                </a:spcBef>
                <a:spcAft>
                  <a:spcPts val="0"/>
                </a:spcAft>
                <a:buNone/>
              </a:pPr>
              <a:endParaRPr sz="1400">
                <a:solidFill>
                  <a:schemeClr val="dk1"/>
                </a:solidFill>
                <a:latin typeface="Rubik"/>
                <a:ea typeface="Rubik"/>
                <a:cs typeface="Rubik"/>
                <a:sym typeface="Rubik"/>
              </a:endParaRPr>
            </a:p>
          </p:txBody>
        </p:sp>
      </p:grpSp>
    </p:spTree>
    <p:extLst>
      <p:ext uri="{BB962C8B-B14F-4D97-AF65-F5344CB8AC3E}">
        <p14:creationId xmlns:p14="http://schemas.microsoft.com/office/powerpoint/2010/main" val="28088985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reeform 13">
            <a:extLst>
              <a:ext uri="{FF2B5EF4-FFF2-40B4-BE49-F238E27FC236}">
                <a16:creationId xmlns:a16="http://schemas.microsoft.com/office/drawing/2014/main" id="{E63C7C67-41D3-40B3-980B-8C7FA992548B}"/>
              </a:ext>
            </a:extLst>
          </p:cNvPr>
          <p:cNvSpPr>
            <a:spLocks/>
          </p:cNvSpPr>
          <p:nvPr/>
        </p:nvSpPr>
        <p:spPr bwMode="auto">
          <a:xfrm>
            <a:off x="6392863" y="3760788"/>
            <a:ext cx="5794375" cy="2649538"/>
          </a:xfrm>
          <a:custGeom>
            <a:avLst/>
            <a:gdLst>
              <a:gd name="T0" fmla="*/ 0 w 1399"/>
              <a:gd name="T1" fmla="*/ 304 h 638"/>
              <a:gd name="T2" fmla="*/ 31 w 1399"/>
              <a:gd name="T3" fmla="*/ 638 h 638"/>
              <a:gd name="T4" fmla="*/ 1399 w 1399"/>
              <a:gd name="T5" fmla="*/ 511 h 638"/>
              <a:gd name="T6" fmla="*/ 1399 w 1399"/>
              <a:gd name="T7" fmla="*/ 0 h 638"/>
              <a:gd name="T8" fmla="*/ 1338 w 1399"/>
              <a:gd name="T9" fmla="*/ 101 h 638"/>
              <a:gd name="T10" fmla="*/ 1320 w 1399"/>
              <a:gd name="T11" fmla="*/ 101 h 638"/>
              <a:gd name="T12" fmla="*/ 1281 w 1399"/>
              <a:gd name="T13" fmla="*/ 116 h 638"/>
              <a:gd name="T14" fmla="*/ 1201 w 1399"/>
              <a:gd name="T15" fmla="*/ 69 h 638"/>
              <a:gd name="T16" fmla="*/ 1143 w 1399"/>
              <a:gd name="T17" fmla="*/ 103 h 638"/>
              <a:gd name="T18" fmla="*/ 1071 w 1399"/>
              <a:gd name="T19" fmla="*/ 79 h 638"/>
              <a:gd name="T20" fmla="*/ 1040 w 1399"/>
              <a:gd name="T21" fmla="*/ 87 h 638"/>
              <a:gd name="T22" fmla="*/ 950 w 1399"/>
              <a:gd name="T23" fmla="*/ 40 h 638"/>
              <a:gd name="T24" fmla="*/ 876 w 1399"/>
              <a:gd name="T25" fmla="*/ 87 h 638"/>
              <a:gd name="T26" fmla="*/ 859 w 1399"/>
              <a:gd name="T27" fmla="*/ 86 h 638"/>
              <a:gd name="T28" fmla="*/ 816 w 1399"/>
              <a:gd name="T29" fmla="*/ 127 h 638"/>
              <a:gd name="T30" fmla="*/ 725 w 1399"/>
              <a:gd name="T31" fmla="*/ 105 h 638"/>
              <a:gd name="T32" fmla="*/ 632 w 1399"/>
              <a:gd name="T33" fmla="*/ 151 h 638"/>
              <a:gd name="T34" fmla="*/ 568 w 1399"/>
              <a:gd name="T35" fmla="*/ 134 h 638"/>
              <a:gd name="T36" fmla="*/ 489 w 1399"/>
              <a:gd name="T37" fmla="*/ 190 h 638"/>
              <a:gd name="T38" fmla="*/ 478 w 1399"/>
              <a:gd name="T39" fmla="*/ 190 h 638"/>
              <a:gd name="T40" fmla="*/ 450 w 1399"/>
              <a:gd name="T41" fmla="*/ 202 h 638"/>
              <a:gd name="T42" fmla="*/ 272 w 1399"/>
              <a:gd name="T43" fmla="*/ 85 h 638"/>
              <a:gd name="T44" fmla="*/ 122 w 1399"/>
              <a:gd name="T45" fmla="*/ 219 h 638"/>
              <a:gd name="T46" fmla="*/ 87 w 1399"/>
              <a:gd name="T47" fmla="*/ 215 h 638"/>
              <a:gd name="T48" fmla="*/ 1 w 1399"/>
              <a:gd name="T49" fmla="*/ 303 h 638"/>
              <a:gd name="T50" fmla="*/ 0 w 1399"/>
              <a:gd name="T51" fmla="*/ 30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99" h="638">
                <a:moveTo>
                  <a:pt x="0" y="304"/>
                </a:moveTo>
                <a:cubicBezTo>
                  <a:pt x="31" y="638"/>
                  <a:pt x="31" y="638"/>
                  <a:pt x="31" y="638"/>
                </a:cubicBezTo>
                <a:cubicBezTo>
                  <a:pt x="1399" y="511"/>
                  <a:pt x="1399" y="511"/>
                  <a:pt x="1399" y="511"/>
                </a:cubicBezTo>
                <a:cubicBezTo>
                  <a:pt x="1399" y="0"/>
                  <a:pt x="1399" y="0"/>
                  <a:pt x="1399" y="0"/>
                </a:cubicBezTo>
                <a:cubicBezTo>
                  <a:pt x="1368" y="25"/>
                  <a:pt x="1346" y="61"/>
                  <a:pt x="1338" y="101"/>
                </a:cubicBezTo>
                <a:cubicBezTo>
                  <a:pt x="1332" y="101"/>
                  <a:pt x="1326" y="100"/>
                  <a:pt x="1320" y="101"/>
                </a:cubicBezTo>
                <a:cubicBezTo>
                  <a:pt x="1306" y="102"/>
                  <a:pt x="1292" y="108"/>
                  <a:pt x="1281" y="116"/>
                </a:cubicBezTo>
                <a:cubicBezTo>
                  <a:pt x="1268" y="85"/>
                  <a:pt x="1236" y="65"/>
                  <a:pt x="1201" y="69"/>
                </a:cubicBezTo>
                <a:cubicBezTo>
                  <a:pt x="1177" y="71"/>
                  <a:pt x="1156" y="84"/>
                  <a:pt x="1143" y="103"/>
                </a:cubicBezTo>
                <a:cubicBezTo>
                  <a:pt x="1124" y="86"/>
                  <a:pt x="1098" y="76"/>
                  <a:pt x="1071" y="79"/>
                </a:cubicBezTo>
                <a:cubicBezTo>
                  <a:pt x="1060" y="80"/>
                  <a:pt x="1050" y="83"/>
                  <a:pt x="1040" y="87"/>
                </a:cubicBezTo>
                <a:cubicBezTo>
                  <a:pt x="1022" y="56"/>
                  <a:pt x="987" y="37"/>
                  <a:pt x="950" y="40"/>
                </a:cubicBezTo>
                <a:cubicBezTo>
                  <a:pt x="918" y="43"/>
                  <a:pt x="891" y="62"/>
                  <a:pt x="876" y="87"/>
                </a:cubicBezTo>
                <a:cubicBezTo>
                  <a:pt x="871" y="86"/>
                  <a:pt x="865" y="85"/>
                  <a:pt x="859" y="86"/>
                </a:cubicBezTo>
                <a:cubicBezTo>
                  <a:pt x="836" y="88"/>
                  <a:pt x="819" y="105"/>
                  <a:pt x="816" y="127"/>
                </a:cubicBezTo>
                <a:cubicBezTo>
                  <a:pt x="790" y="110"/>
                  <a:pt x="758" y="102"/>
                  <a:pt x="725" y="105"/>
                </a:cubicBezTo>
                <a:cubicBezTo>
                  <a:pt x="688" y="108"/>
                  <a:pt x="655" y="126"/>
                  <a:pt x="632" y="151"/>
                </a:cubicBezTo>
                <a:cubicBezTo>
                  <a:pt x="614" y="138"/>
                  <a:pt x="591" y="131"/>
                  <a:pt x="568" y="134"/>
                </a:cubicBezTo>
                <a:cubicBezTo>
                  <a:pt x="532" y="137"/>
                  <a:pt x="503" y="160"/>
                  <a:pt x="489" y="190"/>
                </a:cubicBezTo>
                <a:cubicBezTo>
                  <a:pt x="485" y="190"/>
                  <a:pt x="482" y="189"/>
                  <a:pt x="478" y="190"/>
                </a:cubicBezTo>
                <a:cubicBezTo>
                  <a:pt x="467" y="191"/>
                  <a:pt x="457" y="196"/>
                  <a:pt x="450" y="202"/>
                </a:cubicBezTo>
                <a:cubicBezTo>
                  <a:pt x="426" y="128"/>
                  <a:pt x="353" y="78"/>
                  <a:pt x="272" y="85"/>
                </a:cubicBezTo>
                <a:cubicBezTo>
                  <a:pt x="196" y="92"/>
                  <a:pt x="137" y="148"/>
                  <a:pt x="122" y="219"/>
                </a:cubicBezTo>
                <a:cubicBezTo>
                  <a:pt x="111" y="216"/>
                  <a:pt x="99" y="214"/>
                  <a:pt x="87" y="215"/>
                </a:cubicBezTo>
                <a:cubicBezTo>
                  <a:pt x="40" y="220"/>
                  <a:pt x="5" y="258"/>
                  <a:pt x="1" y="303"/>
                </a:cubicBezTo>
                <a:lnTo>
                  <a:pt x="0" y="3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UA"/>
          </a:p>
        </p:txBody>
      </p:sp>
      <p:grpSp>
        <p:nvGrpSpPr>
          <p:cNvPr id="2" name="Group 1">
            <a:extLst>
              <a:ext uri="{FF2B5EF4-FFF2-40B4-BE49-F238E27FC236}">
                <a16:creationId xmlns:a16="http://schemas.microsoft.com/office/drawing/2014/main" id="{3CFEC1DC-40A5-4027-8439-514EC3291EE6}"/>
              </a:ext>
            </a:extLst>
          </p:cNvPr>
          <p:cNvGrpSpPr/>
          <p:nvPr/>
        </p:nvGrpSpPr>
        <p:grpSpPr>
          <a:xfrm>
            <a:off x="7997825" y="3163888"/>
            <a:ext cx="1173163" cy="2411413"/>
            <a:chOff x="7997825" y="3163888"/>
            <a:chExt cx="1173163" cy="2411413"/>
          </a:xfrm>
        </p:grpSpPr>
        <p:sp>
          <p:nvSpPr>
            <p:cNvPr id="21" name="Freeform 13">
              <a:extLst>
                <a:ext uri="{FF2B5EF4-FFF2-40B4-BE49-F238E27FC236}">
                  <a16:creationId xmlns:a16="http://schemas.microsoft.com/office/drawing/2014/main" id="{58560047-4F16-46FA-8BBA-124ABC6A1CEB}"/>
                </a:ext>
              </a:extLst>
            </p:cNvPr>
            <p:cNvSpPr>
              <a:spLocks/>
            </p:cNvSpPr>
            <p:nvPr/>
          </p:nvSpPr>
          <p:spPr bwMode="auto">
            <a:xfrm>
              <a:off x="7997825" y="3163888"/>
              <a:ext cx="1173163" cy="2403475"/>
            </a:xfrm>
            <a:custGeom>
              <a:avLst/>
              <a:gdLst>
                <a:gd name="T0" fmla="*/ 471 w 739"/>
                <a:gd name="T1" fmla="*/ 0 h 1514"/>
                <a:gd name="T2" fmla="*/ 369 w 739"/>
                <a:gd name="T3" fmla="*/ 2 h 1514"/>
                <a:gd name="T4" fmla="*/ 265 w 739"/>
                <a:gd name="T5" fmla="*/ 0 h 1514"/>
                <a:gd name="T6" fmla="*/ 0 w 739"/>
                <a:gd name="T7" fmla="*/ 1514 h 1514"/>
                <a:gd name="T8" fmla="*/ 369 w 739"/>
                <a:gd name="T9" fmla="*/ 1514 h 1514"/>
                <a:gd name="T10" fmla="*/ 739 w 739"/>
                <a:gd name="T11" fmla="*/ 1514 h 1514"/>
                <a:gd name="T12" fmla="*/ 471 w 739"/>
                <a:gd name="T13" fmla="*/ 0 h 1514"/>
              </a:gdLst>
              <a:ahLst/>
              <a:cxnLst>
                <a:cxn ang="0">
                  <a:pos x="T0" y="T1"/>
                </a:cxn>
                <a:cxn ang="0">
                  <a:pos x="T2" y="T3"/>
                </a:cxn>
                <a:cxn ang="0">
                  <a:pos x="T4" y="T5"/>
                </a:cxn>
                <a:cxn ang="0">
                  <a:pos x="T6" y="T7"/>
                </a:cxn>
                <a:cxn ang="0">
                  <a:pos x="T8" y="T9"/>
                </a:cxn>
                <a:cxn ang="0">
                  <a:pos x="T10" y="T11"/>
                </a:cxn>
                <a:cxn ang="0">
                  <a:pos x="T12" y="T13"/>
                </a:cxn>
              </a:cxnLst>
              <a:rect l="0" t="0" r="r" b="b"/>
              <a:pathLst>
                <a:path w="739" h="1514">
                  <a:moveTo>
                    <a:pt x="471" y="0"/>
                  </a:moveTo>
                  <a:lnTo>
                    <a:pt x="369" y="2"/>
                  </a:lnTo>
                  <a:lnTo>
                    <a:pt x="265" y="0"/>
                  </a:lnTo>
                  <a:lnTo>
                    <a:pt x="0" y="1514"/>
                  </a:lnTo>
                  <a:lnTo>
                    <a:pt x="369" y="1514"/>
                  </a:lnTo>
                  <a:lnTo>
                    <a:pt x="739" y="1514"/>
                  </a:lnTo>
                  <a:lnTo>
                    <a:pt x="471" y="0"/>
                  </a:lnTo>
                  <a:close/>
                </a:path>
              </a:pathLst>
            </a:custGeom>
            <a:gradFill flip="none" rotWithShape="1">
              <a:gsLst>
                <a:gs pos="67262">
                  <a:srgbClr val="FA6D04"/>
                </a:gs>
                <a:gs pos="36000">
                  <a:srgbClr val="FAC916"/>
                </a:gs>
                <a:gs pos="100000">
                  <a:srgbClr val="F60000"/>
                </a:gs>
                <a:gs pos="0">
                  <a:srgbClr val="FFFF00"/>
                </a:gs>
              </a:gsLst>
              <a:lin ang="162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2" name="Freeform 14">
              <a:extLst>
                <a:ext uri="{FF2B5EF4-FFF2-40B4-BE49-F238E27FC236}">
                  <a16:creationId xmlns:a16="http://schemas.microsoft.com/office/drawing/2014/main" id="{15594030-42DB-4AAC-97B1-9E0E980A8314}"/>
                </a:ext>
              </a:extLst>
            </p:cNvPr>
            <p:cNvSpPr>
              <a:spLocks/>
            </p:cNvSpPr>
            <p:nvPr/>
          </p:nvSpPr>
          <p:spPr bwMode="auto">
            <a:xfrm>
              <a:off x="8175625" y="3167063"/>
              <a:ext cx="361950" cy="2408238"/>
            </a:xfrm>
            <a:custGeom>
              <a:avLst/>
              <a:gdLst>
                <a:gd name="T0" fmla="*/ 228 w 228"/>
                <a:gd name="T1" fmla="*/ 0 h 1517"/>
                <a:gd name="T2" fmla="*/ 79 w 228"/>
                <a:gd name="T3" fmla="*/ 1517 h 1517"/>
                <a:gd name="T4" fmla="*/ 0 w 228"/>
                <a:gd name="T5" fmla="*/ 1507 h 1517"/>
                <a:gd name="T6" fmla="*/ 228 w 228"/>
                <a:gd name="T7" fmla="*/ 0 h 1517"/>
              </a:gdLst>
              <a:ahLst/>
              <a:cxnLst>
                <a:cxn ang="0">
                  <a:pos x="T0" y="T1"/>
                </a:cxn>
                <a:cxn ang="0">
                  <a:pos x="T2" y="T3"/>
                </a:cxn>
                <a:cxn ang="0">
                  <a:pos x="T4" y="T5"/>
                </a:cxn>
                <a:cxn ang="0">
                  <a:pos x="T6" y="T7"/>
                </a:cxn>
              </a:cxnLst>
              <a:rect l="0" t="0" r="r" b="b"/>
              <a:pathLst>
                <a:path w="228" h="1517">
                  <a:moveTo>
                    <a:pt x="228" y="0"/>
                  </a:moveTo>
                  <a:lnTo>
                    <a:pt x="79" y="1517"/>
                  </a:lnTo>
                  <a:lnTo>
                    <a:pt x="0" y="1507"/>
                  </a:lnTo>
                  <a:lnTo>
                    <a:pt x="228" y="0"/>
                  </a:lnTo>
                  <a:close/>
                </a:path>
              </a:pathLst>
            </a:custGeom>
            <a:solidFill>
              <a:srgbClr val="FFFF00">
                <a:alpha val="38000"/>
              </a:srgbClr>
            </a:solidFill>
            <a:ln>
              <a:noFill/>
            </a:ln>
          </p:spPr>
          <p:txBody>
            <a:bodyPr vert="horz" wrap="square" lIns="91440" tIns="45720" rIns="91440" bIns="45720" numCol="1" anchor="t" anchorCtr="0" compatLnSpc="1">
              <a:prstTxWarp prst="textNoShape">
                <a:avLst/>
              </a:prstTxWarp>
            </a:bodyPr>
            <a:lstStyle/>
            <a:p>
              <a:endParaRPr lang="ru-UA"/>
            </a:p>
          </p:txBody>
        </p:sp>
        <p:sp>
          <p:nvSpPr>
            <p:cNvPr id="23" name="Freeform 15">
              <a:extLst>
                <a:ext uri="{FF2B5EF4-FFF2-40B4-BE49-F238E27FC236}">
                  <a16:creationId xmlns:a16="http://schemas.microsoft.com/office/drawing/2014/main" id="{A6713731-1423-487F-B436-A2B7B0B6A1CD}"/>
                </a:ext>
              </a:extLst>
            </p:cNvPr>
            <p:cNvSpPr>
              <a:spLocks/>
            </p:cNvSpPr>
            <p:nvPr/>
          </p:nvSpPr>
          <p:spPr bwMode="auto">
            <a:xfrm>
              <a:off x="8631238" y="3167063"/>
              <a:ext cx="361950" cy="2408238"/>
            </a:xfrm>
            <a:custGeom>
              <a:avLst/>
              <a:gdLst>
                <a:gd name="T0" fmla="*/ 0 w 228"/>
                <a:gd name="T1" fmla="*/ 0 h 1517"/>
                <a:gd name="T2" fmla="*/ 228 w 228"/>
                <a:gd name="T3" fmla="*/ 1507 h 1517"/>
                <a:gd name="T4" fmla="*/ 149 w 228"/>
                <a:gd name="T5" fmla="*/ 1517 h 1517"/>
                <a:gd name="T6" fmla="*/ 0 w 228"/>
                <a:gd name="T7" fmla="*/ 0 h 1517"/>
              </a:gdLst>
              <a:ahLst/>
              <a:cxnLst>
                <a:cxn ang="0">
                  <a:pos x="T0" y="T1"/>
                </a:cxn>
                <a:cxn ang="0">
                  <a:pos x="T2" y="T3"/>
                </a:cxn>
                <a:cxn ang="0">
                  <a:pos x="T4" y="T5"/>
                </a:cxn>
                <a:cxn ang="0">
                  <a:pos x="T6" y="T7"/>
                </a:cxn>
              </a:cxnLst>
              <a:rect l="0" t="0" r="r" b="b"/>
              <a:pathLst>
                <a:path w="228" h="1517">
                  <a:moveTo>
                    <a:pt x="0" y="0"/>
                  </a:moveTo>
                  <a:lnTo>
                    <a:pt x="228" y="1507"/>
                  </a:lnTo>
                  <a:lnTo>
                    <a:pt x="149" y="1517"/>
                  </a:lnTo>
                  <a:lnTo>
                    <a:pt x="0" y="0"/>
                  </a:lnTo>
                  <a:close/>
                </a:path>
              </a:pathLst>
            </a:custGeom>
            <a:solidFill>
              <a:srgbClr val="FFFF00">
                <a:alpha val="38000"/>
              </a:srgbClr>
            </a:solidFill>
            <a:ln>
              <a:noFill/>
            </a:ln>
          </p:spPr>
          <p:txBody>
            <a:bodyPr vert="horz" wrap="square" lIns="91440" tIns="45720" rIns="91440" bIns="45720" numCol="1" anchor="t" anchorCtr="0" compatLnSpc="1">
              <a:prstTxWarp prst="textNoShape">
                <a:avLst/>
              </a:prstTxWarp>
            </a:bodyPr>
            <a:lstStyle/>
            <a:p>
              <a:endParaRPr lang="ru-UA"/>
            </a:p>
          </p:txBody>
        </p:sp>
        <p:sp>
          <p:nvSpPr>
            <p:cNvPr id="24" name="Freeform 16">
              <a:extLst>
                <a:ext uri="{FF2B5EF4-FFF2-40B4-BE49-F238E27FC236}">
                  <a16:creationId xmlns:a16="http://schemas.microsoft.com/office/drawing/2014/main" id="{4F6BA8CB-CF6C-4A68-AD09-349AE549617B}"/>
                </a:ext>
              </a:extLst>
            </p:cNvPr>
            <p:cNvSpPr>
              <a:spLocks/>
            </p:cNvSpPr>
            <p:nvPr/>
          </p:nvSpPr>
          <p:spPr bwMode="auto">
            <a:xfrm>
              <a:off x="8513763" y="3167063"/>
              <a:ext cx="138113" cy="2400300"/>
            </a:xfrm>
            <a:custGeom>
              <a:avLst/>
              <a:gdLst>
                <a:gd name="T0" fmla="*/ 44 w 87"/>
                <a:gd name="T1" fmla="*/ 0 h 1512"/>
                <a:gd name="T2" fmla="*/ 87 w 87"/>
                <a:gd name="T3" fmla="*/ 1512 h 1512"/>
                <a:gd name="T4" fmla="*/ 0 w 87"/>
                <a:gd name="T5" fmla="*/ 1512 h 1512"/>
                <a:gd name="T6" fmla="*/ 44 w 87"/>
                <a:gd name="T7" fmla="*/ 0 h 1512"/>
              </a:gdLst>
              <a:ahLst/>
              <a:cxnLst>
                <a:cxn ang="0">
                  <a:pos x="T0" y="T1"/>
                </a:cxn>
                <a:cxn ang="0">
                  <a:pos x="T2" y="T3"/>
                </a:cxn>
                <a:cxn ang="0">
                  <a:pos x="T4" y="T5"/>
                </a:cxn>
                <a:cxn ang="0">
                  <a:pos x="T6" y="T7"/>
                </a:cxn>
              </a:cxnLst>
              <a:rect l="0" t="0" r="r" b="b"/>
              <a:pathLst>
                <a:path w="87" h="1512">
                  <a:moveTo>
                    <a:pt x="44" y="0"/>
                  </a:moveTo>
                  <a:lnTo>
                    <a:pt x="87" y="1512"/>
                  </a:lnTo>
                  <a:lnTo>
                    <a:pt x="0" y="1512"/>
                  </a:lnTo>
                  <a:lnTo>
                    <a:pt x="44" y="0"/>
                  </a:lnTo>
                  <a:close/>
                </a:path>
              </a:pathLst>
            </a:custGeom>
            <a:solidFill>
              <a:srgbClr val="FFFF00">
                <a:alpha val="38000"/>
              </a:srgbClr>
            </a:solidFill>
            <a:ln>
              <a:noFill/>
            </a:ln>
          </p:spPr>
          <p:txBody>
            <a:bodyPr vert="horz" wrap="square" lIns="91440" tIns="45720" rIns="91440" bIns="45720" numCol="1" anchor="t" anchorCtr="0" compatLnSpc="1">
              <a:prstTxWarp prst="textNoShape">
                <a:avLst/>
              </a:prstTxWarp>
            </a:bodyPr>
            <a:lstStyle/>
            <a:p>
              <a:endParaRPr lang="ru-UA"/>
            </a:p>
          </p:txBody>
        </p:sp>
      </p:grpSp>
      <p:grpSp>
        <p:nvGrpSpPr>
          <p:cNvPr id="25" name="Group 24">
            <a:extLst>
              <a:ext uri="{FF2B5EF4-FFF2-40B4-BE49-F238E27FC236}">
                <a16:creationId xmlns:a16="http://schemas.microsoft.com/office/drawing/2014/main" id="{65C93298-2F04-4E0B-9F6A-49C3186E7CE7}"/>
              </a:ext>
            </a:extLst>
          </p:cNvPr>
          <p:cNvGrpSpPr/>
          <p:nvPr/>
        </p:nvGrpSpPr>
        <p:grpSpPr>
          <a:xfrm rot="16200000">
            <a:off x="7205557" y="1019857"/>
            <a:ext cx="2757481" cy="2209330"/>
            <a:chOff x="6667500" y="2060576"/>
            <a:chExt cx="3267281" cy="2617788"/>
          </a:xfrm>
          <a:effectLst>
            <a:outerShdw blurRad="495300" dist="165100" dir="5400000" algn="t" rotWithShape="0">
              <a:prstClr val="black">
                <a:alpha val="44000"/>
              </a:prstClr>
            </a:outerShdw>
          </a:effectLst>
        </p:grpSpPr>
        <p:sp>
          <p:nvSpPr>
            <p:cNvPr id="26" name="Freeform 36">
              <a:extLst>
                <a:ext uri="{FF2B5EF4-FFF2-40B4-BE49-F238E27FC236}">
                  <a16:creationId xmlns:a16="http://schemas.microsoft.com/office/drawing/2014/main" id="{CAC9A074-BBC4-4933-965F-AAD07D040A5D}"/>
                </a:ext>
              </a:extLst>
            </p:cNvPr>
            <p:cNvSpPr>
              <a:spLocks/>
            </p:cNvSpPr>
            <p:nvPr/>
          </p:nvSpPr>
          <p:spPr bwMode="auto">
            <a:xfrm>
              <a:off x="6667500" y="2060576"/>
              <a:ext cx="1400175" cy="665163"/>
            </a:xfrm>
            <a:custGeom>
              <a:avLst/>
              <a:gdLst>
                <a:gd name="T0" fmla="*/ 23 w 341"/>
                <a:gd name="T1" fmla="*/ 57 h 162"/>
                <a:gd name="T2" fmla="*/ 9 w 341"/>
                <a:gd name="T3" fmla="*/ 94 h 162"/>
                <a:gd name="T4" fmla="*/ 9 w 341"/>
                <a:gd name="T5" fmla="*/ 94 h 162"/>
                <a:gd name="T6" fmla="*/ 333 w 341"/>
                <a:gd name="T7" fmla="*/ 162 h 162"/>
                <a:gd name="T8" fmla="*/ 341 w 341"/>
                <a:gd name="T9" fmla="*/ 160 h 162"/>
                <a:gd name="T10" fmla="*/ 23 w 341"/>
                <a:gd name="T11" fmla="*/ 57 h 162"/>
              </a:gdLst>
              <a:ahLst/>
              <a:cxnLst>
                <a:cxn ang="0">
                  <a:pos x="T0" y="T1"/>
                </a:cxn>
                <a:cxn ang="0">
                  <a:pos x="T2" y="T3"/>
                </a:cxn>
                <a:cxn ang="0">
                  <a:pos x="T4" y="T5"/>
                </a:cxn>
                <a:cxn ang="0">
                  <a:pos x="T6" y="T7"/>
                </a:cxn>
                <a:cxn ang="0">
                  <a:pos x="T8" y="T9"/>
                </a:cxn>
                <a:cxn ang="0">
                  <a:pos x="T10" y="T11"/>
                </a:cxn>
              </a:cxnLst>
              <a:rect l="0" t="0" r="r" b="b"/>
              <a:pathLst>
                <a:path w="341" h="162">
                  <a:moveTo>
                    <a:pt x="23" y="57"/>
                  </a:moveTo>
                  <a:cubicBezTo>
                    <a:pt x="7" y="61"/>
                    <a:pt x="0" y="80"/>
                    <a:pt x="9" y="94"/>
                  </a:cubicBezTo>
                  <a:cubicBezTo>
                    <a:pt x="9" y="94"/>
                    <a:pt x="9" y="94"/>
                    <a:pt x="9" y="94"/>
                  </a:cubicBezTo>
                  <a:cubicBezTo>
                    <a:pt x="63" y="80"/>
                    <a:pt x="220" y="37"/>
                    <a:pt x="333" y="162"/>
                  </a:cubicBezTo>
                  <a:cubicBezTo>
                    <a:pt x="341" y="160"/>
                    <a:pt x="341" y="160"/>
                    <a:pt x="341" y="160"/>
                  </a:cubicBezTo>
                  <a:cubicBezTo>
                    <a:pt x="341" y="160"/>
                    <a:pt x="255" y="0"/>
                    <a:pt x="23" y="57"/>
                  </a:cubicBezTo>
                  <a:close/>
                </a:path>
              </a:pathLst>
            </a:custGeom>
            <a:gradFill flip="none" rotWithShape="1">
              <a:gsLst>
                <a:gs pos="0">
                  <a:srgbClr val="603813">
                    <a:shade val="30000"/>
                    <a:satMod val="115000"/>
                  </a:srgbClr>
                </a:gs>
                <a:gs pos="50000">
                  <a:srgbClr val="603813">
                    <a:shade val="67500"/>
                    <a:satMod val="115000"/>
                  </a:srgbClr>
                </a:gs>
                <a:gs pos="100000">
                  <a:srgbClr val="603813">
                    <a:shade val="100000"/>
                    <a:satMod val="115000"/>
                  </a:srgbClr>
                </a:gs>
              </a:gsLst>
              <a:lin ang="135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7" name="Freeform 37">
              <a:extLst>
                <a:ext uri="{FF2B5EF4-FFF2-40B4-BE49-F238E27FC236}">
                  <a16:creationId xmlns:a16="http://schemas.microsoft.com/office/drawing/2014/main" id="{6D976538-F543-461C-A875-41EC3B68B7ED}"/>
                </a:ext>
              </a:extLst>
            </p:cNvPr>
            <p:cNvSpPr>
              <a:spLocks/>
            </p:cNvSpPr>
            <p:nvPr/>
          </p:nvSpPr>
          <p:spPr bwMode="auto">
            <a:xfrm>
              <a:off x="6704013" y="2212976"/>
              <a:ext cx="1330325" cy="750888"/>
            </a:xfrm>
            <a:custGeom>
              <a:avLst/>
              <a:gdLst>
                <a:gd name="T0" fmla="*/ 0 w 324"/>
                <a:gd name="T1" fmla="*/ 57 h 183"/>
                <a:gd name="T2" fmla="*/ 81 w 324"/>
                <a:gd name="T3" fmla="*/ 183 h 183"/>
                <a:gd name="T4" fmla="*/ 324 w 324"/>
                <a:gd name="T5" fmla="*/ 125 h 183"/>
                <a:gd name="T6" fmla="*/ 0 w 324"/>
                <a:gd name="T7" fmla="*/ 57 h 183"/>
              </a:gdLst>
              <a:ahLst/>
              <a:cxnLst>
                <a:cxn ang="0">
                  <a:pos x="T0" y="T1"/>
                </a:cxn>
                <a:cxn ang="0">
                  <a:pos x="T2" y="T3"/>
                </a:cxn>
                <a:cxn ang="0">
                  <a:pos x="T4" y="T5"/>
                </a:cxn>
                <a:cxn ang="0">
                  <a:pos x="T6" y="T7"/>
                </a:cxn>
              </a:cxnLst>
              <a:rect l="0" t="0" r="r" b="b"/>
              <a:pathLst>
                <a:path w="324" h="183">
                  <a:moveTo>
                    <a:pt x="0" y="57"/>
                  </a:moveTo>
                  <a:cubicBezTo>
                    <a:pt x="33" y="106"/>
                    <a:pt x="81" y="183"/>
                    <a:pt x="81" y="183"/>
                  </a:cubicBezTo>
                  <a:cubicBezTo>
                    <a:pt x="324" y="125"/>
                    <a:pt x="324" y="125"/>
                    <a:pt x="324" y="125"/>
                  </a:cubicBezTo>
                  <a:cubicBezTo>
                    <a:pt x="211" y="0"/>
                    <a:pt x="54" y="43"/>
                    <a:pt x="0" y="57"/>
                  </a:cubicBezTo>
                  <a:close/>
                </a:path>
              </a:pathLst>
            </a:custGeom>
            <a:gradFill flip="none" rotWithShape="1">
              <a:gsLst>
                <a:gs pos="30000">
                  <a:srgbClr val="603813">
                    <a:shade val="30000"/>
                    <a:satMod val="115000"/>
                  </a:srgbClr>
                </a:gs>
                <a:gs pos="58000">
                  <a:srgbClr val="603813">
                    <a:shade val="100000"/>
                    <a:satMod val="115000"/>
                  </a:srgbClr>
                </a:gs>
              </a:gsLst>
              <a:lin ang="156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8" name="Freeform 38">
              <a:extLst>
                <a:ext uri="{FF2B5EF4-FFF2-40B4-BE49-F238E27FC236}">
                  <a16:creationId xmlns:a16="http://schemas.microsoft.com/office/drawing/2014/main" id="{A726246B-3AA5-49C2-AB09-4C171369D8D4}"/>
                </a:ext>
              </a:extLst>
            </p:cNvPr>
            <p:cNvSpPr>
              <a:spLocks/>
            </p:cNvSpPr>
            <p:nvPr/>
          </p:nvSpPr>
          <p:spPr bwMode="auto">
            <a:xfrm>
              <a:off x="6704013" y="3770313"/>
              <a:ext cx="1325563" cy="652463"/>
            </a:xfrm>
            <a:custGeom>
              <a:avLst/>
              <a:gdLst>
                <a:gd name="T0" fmla="*/ 323 w 323"/>
                <a:gd name="T1" fmla="*/ 57 h 159"/>
                <a:gd name="T2" fmla="*/ 81 w 323"/>
                <a:gd name="T3" fmla="*/ 0 h 159"/>
                <a:gd name="T4" fmla="*/ 0 w 323"/>
                <a:gd name="T5" fmla="*/ 126 h 159"/>
                <a:gd name="T6" fmla="*/ 323 w 323"/>
                <a:gd name="T7" fmla="*/ 57 h 159"/>
              </a:gdLst>
              <a:ahLst/>
              <a:cxnLst>
                <a:cxn ang="0">
                  <a:pos x="T0" y="T1"/>
                </a:cxn>
                <a:cxn ang="0">
                  <a:pos x="T2" y="T3"/>
                </a:cxn>
                <a:cxn ang="0">
                  <a:pos x="T4" y="T5"/>
                </a:cxn>
                <a:cxn ang="0">
                  <a:pos x="T6" y="T7"/>
                </a:cxn>
              </a:cxnLst>
              <a:rect l="0" t="0" r="r" b="b"/>
              <a:pathLst>
                <a:path w="323" h="159">
                  <a:moveTo>
                    <a:pt x="323" y="57"/>
                  </a:moveTo>
                  <a:cubicBezTo>
                    <a:pt x="81" y="0"/>
                    <a:pt x="81" y="0"/>
                    <a:pt x="81" y="0"/>
                  </a:cubicBezTo>
                  <a:cubicBezTo>
                    <a:pt x="81" y="0"/>
                    <a:pt x="33" y="77"/>
                    <a:pt x="0" y="126"/>
                  </a:cubicBezTo>
                  <a:cubicBezTo>
                    <a:pt x="104" y="158"/>
                    <a:pt x="235" y="159"/>
                    <a:pt x="323" y="57"/>
                  </a:cubicBezTo>
                  <a:close/>
                </a:path>
              </a:pathLst>
            </a:custGeom>
            <a:gradFill flip="none" rotWithShape="1">
              <a:gsLst>
                <a:gs pos="26000">
                  <a:srgbClr val="603813">
                    <a:shade val="30000"/>
                    <a:satMod val="115000"/>
                  </a:srgbClr>
                </a:gs>
                <a:gs pos="63000">
                  <a:srgbClr val="603813">
                    <a:shade val="100000"/>
                    <a:satMod val="115000"/>
                  </a:srgbClr>
                </a:gs>
              </a:gsLst>
              <a:lin ang="60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29" name="Freeform 39">
              <a:extLst>
                <a:ext uri="{FF2B5EF4-FFF2-40B4-BE49-F238E27FC236}">
                  <a16:creationId xmlns:a16="http://schemas.microsoft.com/office/drawing/2014/main" id="{BB53DEC8-0BE6-4016-80E8-80F456C93F2F}"/>
                </a:ext>
              </a:extLst>
            </p:cNvPr>
            <p:cNvSpPr>
              <a:spLocks/>
            </p:cNvSpPr>
            <p:nvPr/>
          </p:nvSpPr>
          <p:spPr bwMode="auto">
            <a:xfrm>
              <a:off x="6667500" y="4003676"/>
              <a:ext cx="1400175" cy="674688"/>
            </a:xfrm>
            <a:custGeom>
              <a:avLst/>
              <a:gdLst>
                <a:gd name="T0" fmla="*/ 332 w 341"/>
                <a:gd name="T1" fmla="*/ 0 h 164"/>
                <a:gd name="T2" fmla="*/ 9 w 341"/>
                <a:gd name="T3" fmla="*/ 69 h 164"/>
                <a:gd name="T4" fmla="*/ 9 w 341"/>
                <a:gd name="T5" fmla="*/ 69 h 164"/>
                <a:gd name="T6" fmla="*/ 23 w 341"/>
                <a:gd name="T7" fmla="*/ 106 h 164"/>
                <a:gd name="T8" fmla="*/ 341 w 341"/>
                <a:gd name="T9" fmla="*/ 3 h 164"/>
                <a:gd name="T10" fmla="*/ 332 w 341"/>
                <a:gd name="T11" fmla="*/ 0 h 164"/>
              </a:gdLst>
              <a:ahLst/>
              <a:cxnLst>
                <a:cxn ang="0">
                  <a:pos x="T0" y="T1"/>
                </a:cxn>
                <a:cxn ang="0">
                  <a:pos x="T2" y="T3"/>
                </a:cxn>
                <a:cxn ang="0">
                  <a:pos x="T4" y="T5"/>
                </a:cxn>
                <a:cxn ang="0">
                  <a:pos x="T6" y="T7"/>
                </a:cxn>
                <a:cxn ang="0">
                  <a:pos x="T8" y="T9"/>
                </a:cxn>
                <a:cxn ang="0">
                  <a:pos x="T10" y="T11"/>
                </a:cxn>
              </a:cxnLst>
              <a:rect l="0" t="0" r="r" b="b"/>
              <a:pathLst>
                <a:path w="341" h="164">
                  <a:moveTo>
                    <a:pt x="332" y="0"/>
                  </a:moveTo>
                  <a:cubicBezTo>
                    <a:pt x="244" y="102"/>
                    <a:pt x="113" y="101"/>
                    <a:pt x="9" y="69"/>
                  </a:cubicBezTo>
                  <a:cubicBezTo>
                    <a:pt x="9" y="69"/>
                    <a:pt x="9" y="69"/>
                    <a:pt x="9" y="69"/>
                  </a:cubicBezTo>
                  <a:cubicBezTo>
                    <a:pt x="0" y="83"/>
                    <a:pt x="7" y="102"/>
                    <a:pt x="23" y="106"/>
                  </a:cubicBezTo>
                  <a:cubicBezTo>
                    <a:pt x="255" y="164"/>
                    <a:pt x="341" y="3"/>
                    <a:pt x="341" y="3"/>
                  </a:cubicBezTo>
                  <a:lnTo>
                    <a:pt x="332" y="0"/>
                  </a:lnTo>
                  <a:close/>
                </a:path>
              </a:pathLst>
            </a:custGeom>
            <a:gradFill flip="none" rotWithShape="1">
              <a:gsLst>
                <a:gs pos="50000">
                  <a:srgbClr val="603813">
                    <a:shade val="67500"/>
                    <a:satMod val="115000"/>
                  </a:srgbClr>
                </a:gs>
                <a:gs pos="100000">
                  <a:srgbClr val="603813">
                    <a:shade val="100000"/>
                    <a:satMod val="115000"/>
                  </a:srgbClr>
                </a:gs>
              </a:gsLst>
              <a:lin ang="54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0" name="Freeform 55">
              <a:extLst>
                <a:ext uri="{FF2B5EF4-FFF2-40B4-BE49-F238E27FC236}">
                  <a16:creationId xmlns:a16="http://schemas.microsoft.com/office/drawing/2014/main" id="{64E846C4-1068-4828-8716-D16A80ADA576}"/>
                </a:ext>
              </a:extLst>
            </p:cNvPr>
            <p:cNvSpPr>
              <a:spLocks/>
            </p:cNvSpPr>
            <p:nvPr/>
          </p:nvSpPr>
          <p:spPr bwMode="auto">
            <a:xfrm>
              <a:off x="6704013" y="4008438"/>
              <a:ext cx="1330325" cy="369888"/>
            </a:xfrm>
            <a:custGeom>
              <a:avLst/>
              <a:gdLst>
                <a:gd name="T0" fmla="*/ 0 w 324"/>
                <a:gd name="T1" fmla="*/ 68 h 90"/>
                <a:gd name="T2" fmla="*/ 15 w 324"/>
                <a:gd name="T3" fmla="*/ 72 h 90"/>
                <a:gd name="T4" fmla="*/ 32 w 324"/>
                <a:gd name="T5" fmla="*/ 76 h 90"/>
                <a:gd name="T6" fmla="*/ 54 w 324"/>
                <a:gd name="T7" fmla="*/ 80 h 90"/>
                <a:gd name="T8" fmla="*/ 66 w 324"/>
                <a:gd name="T9" fmla="*/ 82 h 90"/>
                <a:gd name="T10" fmla="*/ 80 w 324"/>
                <a:gd name="T11" fmla="*/ 83 h 90"/>
                <a:gd name="T12" fmla="*/ 94 w 324"/>
                <a:gd name="T13" fmla="*/ 85 h 90"/>
                <a:gd name="T14" fmla="*/ 109 w 324"/>
                <a:gd name="T15" fmla="*/ 85 h 90"/>
                <a:gd name="T16" fmla="*/ 125 w 324"/>
                <a:gd name="T17" fmla="*/ 86 h 90"/>
                <a:gd name="T18" fmla="*/ 141 w 324"/>
                <a:gd name="T19" fmla="*/ 85 h 90"/>
                <a:gd name="T20" fmla="*/ 149 w 324"/>
                <a:gd name="T21" fmla="*/ 84 h 90"/>
                <a:gd name="T22" fmla="*/ 157 w 324"/>
                <a:gd name="T23" fmla="*/ 83 h 90"/>
                <a:gd name="T24" fmla="*/ 173 w 324"/>
                <a:gd name="T25" fmla="*/ 81 h 90"/>
                <a:gd name="T26" fmla="*/ 189 w 324"/>
                <a:gd name="T27" fmla="*/ 78 h 90"/>
                <a:gd name="T28" fmla="*/ 197 w 324"/>
                <a:gd name="T29" fmla="*/ 76 h 90"/>
                <a:gd name="T30" fmla="*/ 205 w 324"/>
                <a:gd name="T31" fmla="*/ 74 h 90"/>
                <a:gd name="T32" fmla="*/ 212 w 324"/>
                <a:gd name="T33" fmla="*/ 71 h 90"/>
                <a:gd name="T34" fmla="*/ 216 w 324"/>
                <a:gd name="T35" fmla="*/ 70 h 90"/>
                <a:gd name="T36" fmla="*/ 220 w 324"/>
                <a:gd name="T37" fmla="*/ 69 h 90"/>
                <a:gd name="T38" fmla="*/ 234 w 324"/>
                <a:gd name="T39" fmla="*/ 63 h 90"/>
                <a:gd name="T40" fmla="*/ 260 w 324"/>
                <a:gd name="T41" fmla="*/ 50 h 90"/>
                <a:gd name="T42" fmla="*/ 283 w 324"/>
                <a:gd name="T43" fmla="*/ 36 h 90"/>
                <a:gd name="T44" fmla="*/ 300 w 324"/>
                <a:gd name="T45" fmla="*/ 22 h 90"/>
                <a:gd name="T46" fmla="*/ 313 w 324"/>
                <a:gd name="T47" fmla="*/ 10 h 90"/>
                <a:gd name="T48" fmla="*/ 321 w 324"/>
                <a:gd name="T49" fmla="*/ 2 h 90"/>
                <a:gd name="T50" fmla="*/ 324 w 324"/>
                <a:gd name="T51" fmla="*/ 0 h 90"/>
                <a:gd name="T52" fmla="*/ 321 w 324"/>
                <a:gd name="T53" fmla="*/ 3 h 90"/>
                <a:gd name="T54" fmla="*/ 314 w 324"/>
                <a:gd name="T55" fmla="*/ 11 h 90"/>
                <a:gd name="T56" fmla="*/ 301 w 324"/>
                <a:gd name="T57" fmla="*/ 23 h 90"/>
                <a:gd name="T58" fmla="*/ 284 w 324"/>
                <a:gd name="T59" fmla="*/ 38 h 90"/>
                <a:gd name="T60" fmla="*/ 262 w 324"/>
                <a:gd name="T61" fmla="*/ 53 h 90"/>
                <a:gd name="T62" fmla="*/ 236 w 324"/>
                <a:gd name="T63" fmla="*/ 67 h 90"/>
                <a:gd name="T64" fmla="*/ 221 w 324"/>
                <a:gd name="T65" fmla="*/ 73 h 90"/>
                <a:gd name="T66" fmla="*/ 217 w 324"/>
                <a:gd name="T67" fmla="*/ 74 h 90"/>
                <a:gd name="T68" fmla="*/ 214 w 324"/>
                <a:gd name="T69" fmla="*/ 75 h 90"/>
                <a:gd name="T70" fmla="*/ 206 w 324"/>
                <a:gd name="T71" fmla="*/ 78 h 90"/>
                <a:gd name="T72" fmla="*/ 198 w 324"/>
                <a:gd name="T73" fmla="*/ 80 h 90"/>
                <a:gd name="T74" fmla="*/ 190 w 324"/>
                <a:gd name="T75" fmla="*/ 82 h 90"/>
                <a:gd name="T76" fmla="*/ 174 w 324"/>
                <a:gd name="T77" fmla="*/ 86 h 90"/>
                <a:gd name="T78" fmla="*/ 157 w 324"/>
                <a:gd name="T79" fmla="*/ 88 h 90"/>
                <a:gd name="T80" fmla="*/ 149 w 324"/>
                <a:gd name="T81" fmla="*/ 89 h 90"/>
                <a:gd name="T82" fmla="*/ 141 w 324"/>
                <a:gd name="T83" fmla="*/ 89 h 90"/>
                <a:gd name="T84" fmla="*/ 125 w 324"/>
                <a:gd name="T85" fmla="*/ 90 h 90"/>
                <a:gd name="T86" fmla="*/ 109 w 324"/>
                <a:gd name="T87" fmla="*/ 89 h 90"/>
                <a:gd name="T88" fmla="*/ 94 w 324"/>
                <a:gd name="T89" fmla="*/ 88 h 90"/>
                <a:gd name="T90" fmla="*/ 80 w 324"/>
                <a:gd name="T91" fmla="*/ 87 h 90"/>
                <a:gd name="T92" fmla="*/ 66 w 324"/>
                <a:gd name="T93" fmla="*/ 85 h 90"/>
                <a:gd name="T94" fmla="*/ 53 w 324"/>
                <a:gd name="T95" fmla="*/ 82 h 90"/>
                <a:gd name="T96" fmla="*/ 31 w 324"/>
                <a:gd name="T97" fmla="*/ 77 h 90"/>
                <a:gd name="T98" fmla="*/ 15 w 324"/>
                <a:gd name="T99" fmla="*/ 72 h 90"/>
                <a:gd name="T100" fmla="*/ 0 w 324"/>
                <a:gd name="T101" fmla="*/ 68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90">
                  <a:moveTo>
                    <a:pt x="0" y="68"/>
                  </a:moveTo>
                  <a:cubicBezTo>
                    <a:pt x="0" y="68"/>
                    <a:pt x="6" y="69"/>
                    <a:pt x="15" y="72"/>
                  </a:cubicBezTo>
                  <a:cubicBezTo>
                    <a:pt x="20" y="73"/>
                    <a:pt x="25" y="74"/>
                    <a:pt x="32" y="76"/>
                  </a:cubicBezTo>
                  <a:cubicBezTo>
                    <a:pt x="38" y="77"/>
                    <a:pt x="46" y="78"/>
                    <a:pt x="54" y="80"/>
                  </a:cubicBezTo>
                  <a:cubicBezTo>
                    <a:pt x="58" y="80"/>
                    <a:pt x="62" y="81"/>
                    <a:pt x="66" y="82"/>
                  </a:cubicBezTo>
                  <a:cubicBezTo>
                    <a:pt x="71" y="82"/>
                    <a:pt x="75" y="83"/>
                    <a:pt x="80" y="83"/>
                  </a:cubicBezTo>
                  <a:cubicBezTo>
                    <a:pt x="85" y="84"/>
                    <a:pt x="89" y="84"/>
                    <a:pt x="94" y="85"/>
                  </a:cubicBezTo>
                  <a:cubicBezTo>
                    <a:pt x="99" y="85"/>
                    <a:pt x="104" y="85"/>
                    <a:pt x="109" y="85"/>
                  </a:cubicBezTo>
                  <a:cubicBezTo>
                    <a:pt x="114" y="85"/>
                    <a:pt x="120" y="86"/>
                    <a:pt x="125" y="86"/>
                  </a:cubicBezTo>
                  <a:cubicBezTo>
                    <a:pt x="130" y="85"/>
                    <a:pt x="135" y="85"/>
                    <a:pt x="141" y="85"/>
                  </a:cubicBezTo>
                  <a:cubicBezTo>
                    <a:pt x="143" y="85"/>
                    <a:pt x="146" y="84"/>
                    <a:pt x="149" y="84"/>
                  </a:cubicBezTo>
                  <a:cubicBezTo>
                    <a:pt x="151" y="84"/>
                    <a:pt x="154" y="84"/>
                    <a:pt x="157" y="83"/>
                  </a:cubicBezTo>
                  <a:cubicBezTo>
                    <a:pt x="162" y="82"/>
                    <a:pt x="168" y="82"/>
                    <a:pt x="173" y="81"/>
                  </a:cubicBezTo>
                  <a:cubicBezTo>
                    <a:pt x="178" y="80"/>
                    <a:pt x="184" y="79"/>
                    <a:pt x="189" y="78"/>
                  </a:cubicBezTo>
                  <a:cubicBezTo>
                    <a:pt x="192" y="77"/>
                    <a:pt x="194" y="77"/>
                    <a:pt x="197" y="76"/>
                  </a:cubicBezTo>
                  <a:cubicBezTo>
                    <a:pt x="199" y="75"/>
                    <a:pt x="202" y="74"/>
                    <a:pt x="205" y="74"/>
                  </a:cubicBezTo>
                  <a:cubicBezTo>
                    <a:pt x="207" y="73"/>
                    <a:pt x="210" y="72"/>
                    <a:pt x="212" y="71"/>
                  </a:cubicBezTo>
                  <a:cubicBezTo>
                    <a:pt x="216" y="70"/>
                    <a:pt x="216" y="70"/>
                    <a:pt x="216" y="70"/>
                  </a:cubicBezTo>
                  <a:cubicBezTo>
                    <a:pt x="220" y="69"/>
                    <a:pt x="220" y="69"/>
                    <a:pt x="220" y="69"/>
                  </a:cubicBezTo>
                  <a:cubicBezTo>
                    <a:pt x="225" y="67"/>
                    <a:pt x="229" y="65"/>
                    <a:pt x="234" y="63"/>
                  </a:cubicBezTo>
                  <a:cubicBezTo>
                    <a:pt x="243" y="59"/>
                    <a:pt x="252" y="55"/>
                    <a:pt x="260" y="50"/>
                  </a:cubicBezTo>
                  <a:cubicBezTo>
                    <a:pt x="269" y="45"/>
                    <a:pt x="276" y="40"/>
                    <a:pt x="283" y="36"/>
                  </a:cubicBezTo>
                  <a:cubicBezTo>
                    <a:pt x="289" y="31"/>
                    <a:pt x="295" y="26"/>
                    <a:pt x="300" y="22"/>
                  </a:cubicBezTo>
                  <a:cubicBezTo>
                    <a:pt x="305" y="18"/>
                    <a:pt x="310" y="14"/>
                    <a:pt x="313" y="10"/>
                  </a:cubicBezTo>
                  <a:cubicBezTo>
                    <a:pt x="317" y="7"/>
                    <a:pt x="319" y="4"/>
                    <a:pt x="321" y="2"/>
                  </a:cubicBezTo>
                  <a:cubicBezTo>
                    <a:pt x="323" y="1"/>
                    <a:pt x="324" y="0"/>
                    <a:pt x="324" y="0"/>
                  </a:cubicBezTo>
                  <a:cubicBezTo>
                    <a:pt x="324" y="0"/>
                    <a:pt x="323" y="1"/>
                    <a:pt x="321" y="3"/>
                  </a:cubicBezTo>
                  <a:cubicBezTo>
                    <a:pt x="319" y="5"/>
                    <a:pt x="317" y="8"/>
                    <a:pt x="314" y="11"/>
                  </a:cubicBezTo>
                  <a:cubicBezTo>
                    <a:pt x="310" y="14"/>
                    <a:pt x="306" y="19"/>
                    <a:pt x="301" y="23"/>
                  </a:cubicBezTo>
                  <a:cubicBezTo>
                    <a:pt x="297" y="28"/>
                    <a:pt x="291" y="33"/>
                    <a:pt x="284" y="38"/>
                  </a:cubicBezTo>
                  <a:cubicBezTo>
                    <a:pt x="278" y="43"/>
                    <a:pt x="270" y="48"/>
                    <a:pt x="262" y="53"/>
                  </a:cubicBezTo>
                  <a:cubicBezTo>
                    <a:pt x="254" y="58"/>
                    <a:pt x="245" y="62"/>
                    <a:pt x="236" y="67"/>
                  </a:cubicBezTo>
                  <a:cubicBezTo>
                    <a:pt x="231" y="69"/>
                    <a:pt x="226" y="71"/>
                    <a:pt x="221" y="73"/>
                  </a:cubicBezTo>
                  <a:cubicBezTo>
                    <a:pt x="217" y="74"/>
                    <a:pt x="217" y="74"/>
                    <a:pt x="217" y="74"/>
                  </a:cubicBezTo>
                  <a:cubicBezTo>
                    <a:pt x="214" y="75"/>
                    <a:pt x="214" y="75"/>
                    <a:pt x="214" y="75"/>
                  </a:cubicBezTo>
                  <a:cubicBezTo>
                    <a:pt x="211" y="76"/>
                    <a:pt x="208" y="77"/>
                    <a:pt x="206" y="78"/>
                  </a:cubicBezTo>
                  <a:cubicBezTo>
                    <a:pt x="203" y="78"/>
                    <a:pt x="201" y="79"/>
                    <a:pt x="198" y="80"/>
                  </a:cubicBezTo>
                  <a:cubicBezTo>
                    <a:pt x="195" y="81"/>
                    <a:pt x="193" y="81"/>
                    <a:pt x="190" y="82"/>
                  </a:cubicBezTo>
                  <a:cubicBezTo>
                    <a:pt x="185" y="83"/>
                    <a:pt x="179" y="84"/>
                    <a:pt x="174" y="86"/>
                  </a:cubicBezTo>
                  <a:cubicBezTo>
                    <a:pt x="168" y="86"/>
                    <a:pt x="163" y="87"/>
                    <a:pt x="157" y="88"/>
                  </a:cubicBezTo>
                  <a:cubicBezTo>
                    <a:pt x="155" y="88"/>
                    <a:pt x="152" y="88"/>
                    <a:pt x="149" y="89"/>
                  </a:cubicBezTo>
                  <a:cubicBezTo>
                    <a:pt x="146" y="89"/>
                    <a:pt x="144" y="89"/>
                    <a:pt x="141" y="89"/>
                  </a:cubicBezTo>
                  <a:cubicBezTo>
                    <a:pt x="136" y="89"/>
                    <a:pt x="130" y="89"/>
                    <a:pt x="125" y="90"/>
                  </a:cubicBezTo>
                  <a:cubicBezTo>
                    <a:pt x="120" y="90"/>
                    <a:pt x="114" y="89"/>
                    <a:pt x="109" y="89"/>
                  </a:cubicBezTo>
                  <a:cubicBezTo>
                    <a:pt x="104" y="89"/>
                    <a:pt x="99" y="89"/>
                    <a:pt x="94" y="88"/>
                  </a:cubicBezTo>
                  <a:cubicBezTo>
                    <a:pt x="89" y="88"/>
                    <a:pt x="84" y="87"/>
                    <a:pt x="80" y="87"/>
                  </a:cubicBezTo>
                  <a:cubicBezTo>
                    <a:pt x="75" y="86"/>
                    <a:pt x="70" y="85"/>
                    <a:pt x="66" y="85"/>
                  </a:cubicBezTo>
                  <a:cubicBezTo>
                    <a:pt x="61" y="84"/>
                    <a:pt x="57" y="83"/>
                    <a:pt x="53" y="82"/>
                  </a:cubicBezTo>
                  <a:cubicBezTo>
                    <a:pt x="45" y="80"/>
                    <a:pt x="38" y="79"/>
                    <a:pt x="31" y="77"/>
                  </a:cubicBezTo>
                  <a:cubicBezTo>
                    <a:pt x="25" y="75"/>
                    <a:pt x="19" y="74"/>
                    <a:pt x="15" y="72"/>
                  </a:cubicBezTo>
                  <a:cubicBezTo>
                    <a:pt x="5" y="70"/>
                    <a:pt x="0" y="68"/>
                    <a:pt x="0" y="68"/>
                  </a:cubicBezTo>
                  <a:close/>
                </a:path>
              </a:pathLst>
            </a:custGeom>
            <a:solidFill>
              <a:schemeClr val="bg2">
                <a:alpha val="14000"/>
              </a:schemeClr>
            </a:solidFill>
            <a:ln>
              <a:noFill/>
            </a:ln>
          </p:spPr>
          <p:txBody>
            <a:bodyPr vert="horz" wrap="square" lIns="91440" tIns="45720" rIns="91440" bIns="45720" numCol="1" anchor="t" anchorCtr="0" compatLnSpc="1">
              <a:prstTxWarp prst="textNoShape">
                <a:avLst/>
              </a:prstTxWarp>
            </a:bodyPr>
            <a:lstStyle/>
            <a:p>
              <a:endParaRPr lang="ru-UA"/>
            </a:p>
          </p:txBody>
        </p:sp>
        <p:sp>
          <p:nvSpPr>
            <p:cNvPr id="31" name="Freeform 56">
              <a:extLst>
                <a:ext uri="{FF2B5EF4-FFF2-40B4-BE49-F238E27FC236}">
                  <a16:creationId xmlns:a16="http://schemas.microsoft.com/office/drawing/2014/main" id="{1E612804-FDAB-4444-857C-F1F25E335C79}"/>
                </a:ext>
              </a:extLst>
            </p:cNvPr>
            <p:cNvSpPr>
              <a:spLocks/>
            </p:cNvSpPr>
            <p:nvPr/>
          </p:nvSpPr>
          <p:spPr bwMode="auto">
            <a:xfrm>
              <a:off x="6905625" y="2968626"/>
              <a:ext cx="134938" cy="796925"/>
            </a:xfrm>
            <a:custGeom>
              <a:avLst/>
              <a:gdLst>
                <a:gd name="T0" fmla="*/ 33 w 33"/>
                <a:gd name="T1" fmla="*/ 10 h 194"/>
                <a:gd name="T2" fmla="*/ 33 w 33"/>
                <a:gd name="T3" fmla="*/ 0 h 194"/>
                <a:gd name="T4" fmla="*/ 23 w 33"/>
                <a:gd name="T5" fmla="*/ 0 h 194"/>
                <a:gd name="T6" fmla="*/ 0 w 33"/>
                <a:gd name="T7" fmla="*/ 97 h 194"/>
                <a:gd name="T8" fmla="*/ 23 w 33"/>
                <a:gd name="T9" fmla="*/ 194 h 194"/>
                <a:gd name="T10" fmla="*/ 33 w 33"/>
                <a:gd name="T11" fmla="*/ 194 h 194"/>
                <a:gd name="T12" fmla="*/ 33 w 33"/>
                <a:gd name="T13" fmla="*/ 184 h 194"/>
                <a:gd name="T14" fmla="*/ 33 w 33"/>
                <a:gd name="T15" fmla="*/ 10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194">
                  <a:moveTo>
                    <a:pt x="33" y="10"/>
                  </a:moveTo>
                  <a:cubicBezTo>
                    <a:pt x="33" y="0"/>
                    <a:pt x="33" y="0"/>
                    <a:pt x="33" y="0"/>
                  </a:cubicBezTo>
                  <a:cubicBezTo>
                    <a:pt x="23" y="0"/>
                    <a:pt x="23" y="0"/>
                    <a:pt x="23" y="0"/>
                  </a:cubicBezTo>
                  <a:cubicBezTo>
                    <a:pt x="11" y="0"/>
                    <a:pt x="0" y="44"/>
                    <a:pt x="0" y="97"/>
                  </a:cubicBezTo>
                  <a:cubicBezTo>
                    <a:pt x="0" y="150"/>
                    <a:pt x="11" y="194"/>
                    <a:pt x="23" y="194"/>
                  </a:cubicBezTo>
                  <a:cubicBezTo>
                    <a:pt x="33" y="194"/>
                    <a:pt x="33" y="194"/>
                    <a:pt x="33" y="194"/>
                  </a:cubicBezTo>
                  <a:cubicBezTo>
                    <a:pt x="33" y="184"/>
                    <a:pt x="33" y="184"/>
                    <a:pt x="33" y="184"/>
                  </a:cubicBezTo>
                  <a:lnTo>
                    <a:pt x="33" y="10"/>
                  </a:lnTo>
                  <a:close/>
                </a:path>
              </a:pathLst>
            </a:custGeom>
            <a:gradFill flip="none" rotWithShape="1">
              <a:gsLst>
                <a:gs pos="19000">
                  <a:srgbClr val="F9F9F9"/>
                </a:gs>
                <a:gs pos="8000">
                  <a:srgbClr val="A5AFB1"/>
                </a:gs>
                <a:gs pos="90276">
                  <a:srgbClr val="737C82"/>
                </a:gs>
                <a:gs pos="78000">
                  <a:srgbClr val="AEC0C5"/>
                </a:gs>
                <a:gs pos="72000">
                  <a:srgbClr val="F3F3F3"/>
                </a:gs>
                <a:gs pos="36000">
                  <a:srgbClr val="7E878D"/>
                </a:gs>
                <a:gs pos="31000">
                  <a:srgbClr val="130F0C"/>
                </a:gs>
                <a:gs pos="100000">
                  <a:srgbClr val="A9BABA"/>
                </a:gs>
              </a:gsLst>
              <a:lin ang="162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2" name="Freeform 57">
              <a:extLst>
                <a:ext uri="{FF2B5EF4-FFF2-40B4-BE49-F238E27FC236}">
                  <a16:creationId xmlns:a16="http://schemas.microsoft.com/office/drawing/2014/main" id="{F97C4C83-4E62-4CAE-99B0-839E09914A44}"/>
                </a:ext>
              </a:extLst>
            </p:cNvPr>
            <p:cNvSpPr>
              <a:spLocks/>
            </p:cNvSpPr>
            <p:nvPr/>
          </p:nvSpPr>
          <p:spPr bwMode="auto">
            <a:xfrm>
              <a:off x="6905625" y="2968626"/>
              <a:ext cx="101600" cy="796925"/>
            </a:xfrm>
            <a:custGeom>
              <a:avLst/>
              <a:gdLst>
                <a:gd name="T0" fmla="*/ 2 w 25"/>
                <a:gd name="T1" fmla="*/ 97 h 194"/>
                <a:gd name="T2" fmla="*/ 25 w 25"/>
                <a:gd name="T3" fmla="*/ 0 h 194"/>
                <a:gd name="T4" fmla="*/ 23 w 25"/>
                <a:gd name="T5" fmla="*/ 0 h 194"/>
                <a:gd name="T6" fmla="*/ 0 w 25"/>
                <a:gd name="T7" fmla="*/ 97 h 194"/>
                <a:gd name="T8" fmla="*/ 23 w 25"/>
                <a:gd name="T9" fmla="*/ 194 h 194"/>
                <a:gd name="T10" fmla="*/ 25 w 25"/>
                <a:gd name="T11" fmla="*/ 194 h 194"/>
                <a:gd name="T12" fmla="*/ 2 w 25"/>
                <a:gd name="T13" fmla="*/ 97 h 194"/>
              </a:gdLst>
              <a:ahLst/>
              <a:cxnLst>
                <a:cxn ang="0">
                  <a:pos x="T0" y="T1"/>
                </a:cxn>
                <a:cxn ang="0">
                  <a:pos x="T2" y="T3"/>
                </a:cxn>
                <a:cxn ang="0">
                  <a:pos x="T4" y="T5"/>
                </a:cxn>
                <a:cxn ang="0">
                  <a:pos x="T6" y="T7"/>
                </a:cxn>
                <a:cxn ang="0">
                  <a:pos x="T8" y="T9"/>
                </a:cxn>
                <a:cxn ang="0">
                  <a:pos x="T10" y="T11"/>
                </a:cxn>
                <a:cxn ang="0">
                  <a:pos x="T12" y="T13"/>
                </a:cxn>
              </a:cxnLst>
              <a:rect l="0" t="0" r="r" b="b"/>
              <a:pathLst>
                <a:path w="25" h="194">
                  <a:moveTo>
                    <a:pt x="2" y="97"/>
                  </a:moveTo>
                  <a:cubicBezTo>
                    <a:pt x="2" y="44"/>
                    <a:pt x="13" y="0"/>
                    <a:pt x="25" y="0"/>
                  </a:cubicBezTo>
                  <a:cubicBezTo>
                    <a:pt x="23" y="0"/>
                    <a:pt x="23" y="0"/>
                    <a:pt x="23" y="0"/>
                  </a:cubicBezTo>
                  <a:cubicBezTo>
                    <a:pt x="11" y="0"/>
                    <a:pt x="0" y="44"/>
                    <a:pt x="0" y="97"/>
                  </a:cubicBezTo>
                  <a:cubicBezTo>
                    <a:pt x="0" y="150"/>
                    <a:pt x="11" y="194"/>
                    <a:pt x="23" y="194"/>
                  </a:cubicBezTo>
                  <a:cubicBezTo>
                    <a:pt x="25" y="194"/>
                    <a:pt x="25" y="194"/>
                    <a:pt x="25" y="194"/>
                  </a:cubicBezTo>
                  <a:cubicBezTo>
                    <a:pt x="13" y="194"/>
                    <a:pt x="2" y="150"/>
                    <a:pt x="2" y="97"/>
                  </a:cubicBezTo>
                  <a:close/>
                </a:path>
              </a:pathLst>
            </a:custGeom>
            <a:solidFill>
              <a:srgbClr val="6D6E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3" name="Freeform 62">
              <a:extLst>
                <a:ext uri="{FF2B5EF4-FFF2-40B4-BE49-F238E27FC236}">
                  <a16:creationId xmlns:a16="http://schemas.microsoft.com/office/drawing/2014/main" id="{7C4A1664-DDCC-4231-9DE5-92AA9D3174A0}"/>
                </a:ext>
              </a:extLst>
            </p:cNvPr>
            <p:cNvSpPr>
              <a:spLocks/>
            </p:cNvSpPr>
            <p:nvPr/>
          </p:nvSpPr>
          <p:spPr bwMode="auto">
            <a:xfrm>
              <a:off x="9139238" y="2865438"/>
              <a:ext cx="23813" cy="1003300"/>
            </a:xfrm>
            <a:custGeom>
              <a:avLst/>
              <a:gdLst>
                <a:gd name="T0" fmla="*/ 0 w 6"/>
                <a:gd name="T1" fmla="*/ 241 h 244"/>
                <a:gd name="T2" fmla="*/ 0 w 6"/>
                <a:gd name="T3" fmla="*/ 3 h 244"/>
                <a:gd name="T4" fmla="*/ 2 w 6"/>
                <a:gd name="T5" fmla="*/ 0 h 244"/>
                <a:gd name="T6" fmla="*/ 4 w 6"/>
                <a:gd name="T7" fmla="*/ 0 h 244"/>
                <a:gd name="T8" fmla="*/ 6 w 6"/>
                <a:gd name="T9" fmla="*/ 3 h 244"/>
                <a:gd name="T10" fmla="*/ 6 w 6"/>
                <a:gd name="T11" fmla="*/ 241 h 244"/>
                <a:gd name="T12" fmla="*/ 4 w 6"/>
                <a:gd name="T13" fmla="*/ 244 h 244"/>
                <a:gd name="T14" fmla="*/ 2 w 6"/>
                <a:gd name="T15" fmla="*/ 244 h 244"/>
                <a:gd name="T16" fmla="*/ 0 w 6"/>
                <a:gd name="T17" fmla="*/ 241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44">
                  <a:moveTo>
                    <a:pt x="0" y="241"/>
                  </a:moveTo>
                  <a:cubicBezTo>
                    <a:pt x="0" y="3"/>
                    <a:pt x="0" y="3"/>
                    <a:pt x="0" y="3"/>
                  </a:cubicBezTo>
                  <a:cubicBezTo>
                    <a:pt x="0" y="1"/>
                    <a:pt x="1" y="0"/>
                    <a:pt x="2" y="0"/>
                  </a:cubicBezTo>
                  <a:cubicBezTo>
                    <a:pt x="4" y="0"/>
                    <a:pt x="4" y="0"/>
                    <a:pt x="4" y="0"/>
                  </a:cubicBezTo>
                  <a:cubicBezTo>
                    <a:pt x="5" y="0"/>
                    <a:pt x="6" y="1"/>
                    <a:pt x="6" y="3"/>
                  </a:cubicBezTo>
                  <a:cubicBezTo>
                    <a:pt x="6" y="241"/>
                    <a:pt x="6" y="241"/>
                    <a:pt x="6" y="241"/>
                  </a:cubicBezTo>
                  <a:cubicBezTo>
                    <a:pt x="6" y="243"/>
                    <a:pt x="5" y="244"/>
                    <a:pt x="4" y="244"/>
                  </a:cubicBezTo>
                  <a:cubicBezTo>
                    <a:pt x="2" y="244"/>
                    <a:pt x="2" y="244"/>
                    <a:pt x="2" y="244"/>
                  </a:cubicBezTo>
                  <a:cubicBezTo>
                    <a:pt x="1" y="244"/>
                    <a:pt x="0" y="243"/>
                    <a:pt x="0" y="241"/>
                  </a:cubicBezTo>
                  <a:close/>
                </a:path>
              </a:pathLst>
            </a:custGeom>
            <a:gradFill flip="none" rotWithShape="1">
              <a:gsLst>
                <a:gs pos="19000">
                  <a:srgbClr val="F9F9F9"/>
                </a:gs>
                <a:gs pos="8000">
                  <a:srgbClr val="A5AFB1"/>
                </a:gs>
                <a:gs pos="90276">
                  <a:srgbClr val="737C82"/>
                </a:gs>
                <a:gs pos="78000">
                  <a:srgbClr val="AEC0C5"/>
                </a:gs>
                <a:gs pos="72000">
                  <a:srgbClr val="F3F3F3"/>
                </a:gs>
                <a:gs pos="36000">
                  <a:srgbClr val="7E878D"/>
                </a:gs>
                <a:gs pos="31000">
                  <a:srgbClr val="130F0C"/>
                </a:gs>
                <a:gs pos="100000">
                  <a:srgbClr val="A9BABA"/>
                </a:gs>
              </a:gsLst>
              <a:lin ang="162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4" name="Freeform 9">
              <a:extLst>
                <a:ext uri="{FF2B5EF4-FFF2-40B4-BE49-F238E27FC236}">
                  <a16:creationId xmlns:a16="http://schemas.microsoft.com/office/drawing/2014/main" id="{EA77D17E-EFBB-4FB4-8515-407D119A03EC}"/>
                </a:ext>
              </a:extLst>
            </p:cNvPr>
            <p:cNvSpPr>
              <a:spLocks/>
            </p:cNvSpPr>
            <p:nvPr/>
          </p:nvSpPr>
          <p:spPr bwMode="auto">
            <a:xfrm>
              <a:off x="9164138" y="2892261"/>
              <a:ext cx="770643" cy="477954"/>
            </a:xfrm>
            <a:custGeom>
              <a:avLst/>
              <a:gdLst>
                <a:gd name="T0" fmla="*/ 0 w 188"/>
                <a:gd name="T1" fmla="*/ 0 h 116"/>
                <a:gd name="T2" fmla="*/ 188 w 188"/>
                <a:gd name="T3" fmla="*/ 116 h 116"/>
                <a:gd name="T4" fmla="*/ 0 w 188"/>
                <a:gd name="T5" fmla="*/ 36 h 116"/>
                <a:gd name="T6" fmla="*/ 0 w 188"/>
                <a:gd name="T7" fmla="*/ 0 h 116"/>
              </a:gdLst>
              <a:ahLst/>
              <a:cxnLst>
                <a:cxn ang="0">
                  <a:pos x="T0" y="T1"/>
                </a:cxn>
                <a:cxn ang="0">
                  <a:pos x="T2" y="T3"/>
                </a:cxn>
                <a:cxn ang="0">
                  <a:pos x="T4" y="T5"/>
                </a:cxn>
                <a:cxn ang="0">
                  <a:pos x="T6" y="T7"/>
                </a:cxn>
              </a:cxnLst>
              <a:rect l="0" t="0" r="r" b="b"/>
              <a:pathLst>
                <a:path w="188" h="116">
                  <a:moveTo>
                    <a:pt x="0" y="0"/>
                  </a:moveTo>
                  <a:cubicBezTo>
                    <a:pt x="36" y="9"/>
                    <a:pt x="124" y="48"/>
                    <a:pt x="188" y="116"/>
                  </a:cubicBezTo>
                  <a:cubicBezTo>
                    <a:pt x="140" y="81"/>
                    <a:pt x="24" y="35"/>
                    <a:pt x="0" y="36"/>
                  </a:cubicBezTo>
                  <a:cubicBezTo>
                    <a:pt x="0" y="21"/>
                    <a:pt x="0" y="0"/>
                    <a:pt x="0" y="0"/>
                  </a:cubicBezTo>
                  <a:close/>
                </a:path>
              </a:pathLst>
            </a:custGeom>
            <a:solidFill>
              <a:srgbClr val="FF57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UA"/>
            </a:p>
          </p:txBody>
        </p:sp>
        <p:sp>
          <p:nvSpPr>
            <p:cNvPr id="35" name="Freeform 5">
              <a:extLst>
                <a:ext uri="{FF2B5EF4-FFF2-40B4-BE49-F238E27FC236}">
                  <a16:creationId xmlns:a16="http://schemas.microsoft.com/office/drawing/2014/main" id="{FAE18647-DA61-4796-A450-140C568251AF}"/>
                </a:ext>
              </a:extLst>
            </p:cNvPr>
            <p:cNvSpPr>
              <a:spLocks/>
            </p:cNvSpPr>
            <p:nvPr/>
          </p:nvSpPr>
          <p:spPr bwMode="auto">
            <a:xfrm>
              <a:off x="6961188" y="2529514"/>
              <a:ext cx="2178040" cy="1644817"/>
            </a:xfrm>
            <a:custGeom>
              <a:avLst/>
              <a:gdLst>
                <a:gd name="T0" fmla="*/ 531 w 531"/>
                <a:gd name="T1" fmla="*/ 74 h 399"/>
                <a:gd name="T2" fmla="*/ 17 w 531"/>
                <a:gd name="T3" fmla="*/ 101 h 399"/>
                <a:gd name="T4" fmla="*/ 17 w 531"/>
                <a:gd name="T5" fmla="*/ 307 h 399"/>
                <a:gd name="T6" fmla="*/ 531 w 531"/>
                <a:gd name="T7" fmla="*/ 333 h 399"/>
                <a:gd name="T8" fmla="*/ 531 w 531"/>
                <a:gd name="T9" fmla="*/ 74 h 399"/>
              </a:gdLst>
              <a:ahLst/>
              <a:cxnLst>
                <a:cxn ang="0">
                  <a:pos x="T0" y="T1"/>
                </a:cxn>
                <a:cxn ang="0">
                  <a:pos x="T2" y="T3"/>
                </a:cxn>
                <a:cxn ang="0">
                  <a:pos x="T4" y="T5"/>
                </a:cxn>
                <a:cxn ang="0">
                  <a:pos x="T6" y="T7"/>
                </a:cxn>
                <a:cxn ang="0">
                  <a:pos x="T8" y="T9"/>
                </a:cxn>
              </a:cxnLst>
              <a:rect l="0" t="0" r="r" b="b"/>
              <a:pathLst>
                <a:path w="531" h="399">
                  <a:moveTo>
                    <a:pt x="531" y="74"/>
                  </a:moveTo>
                  <a:cubicBezTo>
                    <a:pt x="280" y="0"/>
                    <a:pt x="106" y="60"/>
                    <a:pt x="17" y="101"/>
                  </a:cubicBezTo>
                  <a:cubicBezTo>
                    <a:pt x="17" y="101"/>
                    <a:pt x="0" y="236"/>
                    <a:pt x="17" y="307"/>
                  </a:cubicBezTo>
                  <a:cubicBezTo>
                    <a:pt x="220" y="399"/>
                    <a:pt x="417" y="368"/>
                    <a:pt x="531" y="333"/>
                  </a:cubicBezTo>
                  <a:lnTo>
                    <a:pt x="531" y="74"/>
                  </a:lnTo>
                  <a:close/>
                </a:path>
              </a:pathLst>
            </a:custGeom>
            <a:solidFill>
              <a:schemeClr val="accent1"/>
            </a:solidFill>
            <a:ln>
              <a:noFill/>
            </a:ln>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prstTxWarp prst="textNoShape">
                <a:avLst/>
              </a:prstTxWarp>
            </a:bodyPr>
            <a:lstStyle/>
            <a:p>
              <a:endParaRPr lang="ru-UA"/>
            </a:p>
          </p:txBody>
        </p:sp>
        <p:sp>
          <p:nvSpPr>
            <p:cNvPr id="36" name="Freeform 8">
              <a:extLst>
                <a:ext uri="{FF2B5EF4-FFF2-40B4-BE49-F238E27FC236}">
                  <a16:creationId xmlns:a16="http://schemas.microsoft.com/office/drawing/2014/main" id="{0E879A20-BCDE-4609-A261-79B129B3DEEA}"/>
                </a:ext>
              </a:extLst>
            </p:cNvPr>
            <p:cNvSpPr>
              <a:spLocks/>
            </p:cNvSpPr>
            <p:nvPr/>
          </p:nvSpPr>
          <p:spPr bwMode="auto">
            <a:xfrm>
              <a:off x="9164138" y="2851004"/>
              <a:ext cx="770643" cy="1046985"/>
            </a:xfrm>
            <a:custGeom>
              <a:avLst/>
              <a:gdLst>
                <a:gd name="T0" fmla="*/ 0 w 188"/>
                <a:gd name="T1" fmla="*/ 0 h 254"/>
                <a:gd name="T2" fmla="*/ 0 w 188"/>
                <a:gd name="T3" fmla="*/ 254 h 254"/>
                <a:gd name="T4" fmla="*/ 188 w 188"/>
                <a:gd name="T5" fmla="*/ 126 h 254"/>
                <a:gd name="T6" fmla="*/ 0 w 188"/>
                <a:gd name="T7" fmla="*/ 0 h 254"/>
              </a:gdLst>
              <a:ahLst/>
              <a:cxnLst>
                <a:cxn ang="0">
                  <a:pos x="T0" y="T1"/>
                </a:cxn>
                <a:cxn ang="0">
                  <a:pos x="T2" y="T3"/>
                </a:cxn>
                <a:cxn ang="0">
                  <a:pos x="T4" y="T5"/>
                </a:cxn>
                <a:cxn ang="0">
                  <a:pos x="T6" y="T7"/>
                </a:cxn>
              </a:cxnLst>
              <a:rect l="0" t="0" r="r" b="b"/>
              <a:pathLst>
                <a:path w="188" h="254">
                  <a:moveTo>
                    <a:pt x="0" y="0"/>
                  </a:moveTo>
                  <a:cubicBezTo>
                    <a:pt x="0" y="254"/>
                    <a:pt x="0" y="254"/>
                    <a:pt x="0" y="254"/>
                  </a:cubicBezTo>
                  <a:cubicBezTo>
                    <a:pt x="0" y="254"/>
                    <a:pt x="109" y="236"/>
                    <a:pt x="188" y="126"/>
                  </a:cubicBezTo>
                  <a:cubicBezTo>
                    <a:pt x="135" y="62"/>
                    <a:pt x="88" y="17"/>
                    <a:pt x="0" y="0"/>
                  </a:cubicBezTo>
                  <a:close/>
                </a:path>
              </a:pathLst>
            </a:custGeom>
            <a:solidFill>
              <a:schemeClr val="accent1"/>
            </a:solidFill>
            <a:ln>
              <a:noFill/>
            </a:ln>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prstTxWarp prst="textNoShape">
                <a:avLst/>
              </a:prstTxWarp>
            </a:bodyPr>
            <a:lstStyle/>
            <a:p>
              <a:endParaRPr lang="ru-UA"/>
            </a:p>
          </p:txBody>
        </p:sp>
        <p:sp>
          <p:nvSpPr>
            <p:cNvPr id="37" name="Freeform 6">
              <a:extLst>
                <a:ext uri="{FF2B5EF4-FFF2-40B4-BE49-F238E27FC236}">
                  <a16:creationId xmlns:a16="http://schemas.microsoft.com/office/drawing/2014/main" id="{341A5F36-4457-4B2A-ABB3-503A6266E3AF}"/>
                </a:ext>
              </a:extLst>
            </p:cNvPr>
            <p:cNvSpPr>
              <a:spLocks/>
            </p:cNvSpPr>
            <p:nvPr/>
          </p:nvSpPr>
          <p:spPr bwMode="auto">
            <a:xfrm>
              <a:off x="6961188" y="2941302"/>
              <a:ext cx="2178040" cy="1233029"/>
            </a:xfrm>
            <a:custGeom>
              <a:avLst/>
              <a:gdLst>
                <a:gd name="T0" fmla="*/ 42 w 531"/>
                <a:gd name="T1" fmla="*/ 155 h 299"/>
                <a:gd name="T2" fmla="*/ 19 w 531"/>
                <a:gd name="T3" fmla="*/ 0 h 299"/>
                <a:gd name="T4" fmla="*/ 17 w 531"/>
                <a:gd name="T5" fmla="*/ 1 h 299"/>
                <a:gd name="T6" fmla="*/ 17 w 531"/>
                <a:gd name="T7" fmla="*/ 207 h 299"/>
                <a:gd name="T8" fmla="*/ 531 w 531"/>
                <a:gd name="T9" fmla="*/ 233 h 299"/>
                <a:gd name="T10" fmla="*/ 531 w 531"/>
                <a:gd name="T11" fmla="*/ 188 h 299"/>
                <a:gd name="T12" fmla="*/ 42 w 531"/>
                <a:gd name="T13" fmla="*/ 155 h 299"/>
              </a:gdLst>
              <a:ahLst/>
              <a:cxnLst>
                <a:cxn ang="0">
                  <a:pos x="T0" y="T1"/>
                </a:cxn>
                <a:cxn ang="0">
                  <a:pos x="T2" y="T3"/>
                </a:cxn>
                <a:cxn ang="0">
                  <a:pos x="T4" y="T5"/>
                </a:cxn>
                <a:cxn ang="0">
                  <a:pos x="T6" y="T7"/>
                </a:cxn>
                <a:cxn ang="0">
                  <a:pos x="T8" y="T9"/>
                </a:cxn>
                <a:cxn ang="0">
                  <a:pos x="T10" y="T11"/>
                </a:cxn>
                <a:cxn ang="0">
                  <a:pos x="T12" y="T13"/>
                </a:cxn>
              </a:cxnLst>
              <a:rect l="0" t="0" r="r" b="b"/>
              <a:pathLst>
                <a:path w="531" h="299">
                  <a:moveTo>
                    <a:pt x="42" y="155"/>
                  </a:moveTo>
                  <a:cubicBezTo>
                    <a:pt x="32" y="113"/>
                    <a:pt x="24" y="47"/>
                    <a:pt x="19" y="0"/>
                  </a:cubicBezTo>
                  <a:cubicBezTo>
                    <a:pt x="18" y="0"/>
                    <a:pt x="18" y="0"/>
                    <a:pt x="17" y="1"/>
                  </a:cubicBezTo>
                  <a:cubicBezTo>
                    <a:pt x="17" y="1"/>
                    <a:pt x="0" y="136"/>
                    <a:pt x="17" y="207"/>
                  </a:cubicBezTo>
                  <a:cubicBezTo>
                    <a:pt x="220" y="299"/>
                    <a:pt x="417" y="268"/>
                    <a:pt x="531" y="233"/>
                  </a:cubicBezTo>
                  <a:cubicBezTo>
                    <a:pt x="531" y="188"/>
                    <a:pt x="531" y="188"/>
                    <a:pt x="531" y="188"/>
                  </a:cubicBezTo>
                  <a:cubicBezTo>
                    <a:pt x="414" y="220"/>
                    <a:pt x="231" y="241"/>
                    <a:pt x="42" y="155"/>
                  </a:cubicBezTo>
                  <a:close/>
                </a:path>
              </a:pathLst>
            </a:custGeom>
            <a:gradFill flip="none" rotWithShape="1">
              <a:gsLst>
                <a:gs pos="0">
                  <a:schemeClr val="accent1">
                    <a:lumMod val="50000"/>
                  </a:schemeClr>
                </a:gs>
                <a:gs pos="25000">
                  <a:schemeClr val="accent1">
                    <a:alpha val="0"/>
                  </a:schemeClr>
                </a:gs>
              </a:gsLst>
              <a:lin ang="162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8" name="Freeform 61">
              <a:extLst>
                <a:ext uri="{FF2B5EF4-FFF2-40B4-BE49-F238E27FC236}">
                  <a16:creationId xmlns:a16="http://schemas.microsoft.com/office/drawing/2014/main" id="{B2668DAC-E6CE-433F-B92F-DF580E455C7F}"/>
                </a:ext>
              </a:extLst>
            </p:cNvPr>
            <p:cNvSpPr>
              <a:spLocks/>
            </p:cNvSpPr>
            <p:nvPr/>
          </p:nvSpPr>
          <p:spPr bwMode="auto">
            <a:xfrm>
              <a:off x="7889875" y="3092451"/>
              <a:ext cx="908050" cy="923925"/>
            </a:xfrm>
            <a:custGeom>
              <a:avLst/>
              <a:gdLst>
                <a:gd name="T0" fmla="*/ 572 w 572"/>
                <a:gd name="T1" fmla="*/ 331 h 582"/>
                <a:gd name="T2" fmla="*/ 319 w 572"/>
                <a:gd name="T3" fmla="*/ 582 h 582"/>
                <a:gd name="T4" fmla="*/ 0 w 572"/>
                <a:gd name="T5" fmla="*/ 264 h 582"/>
                <a:gd name="T6" fmla="*/ 272 w 572"/>
                <a:gd name="T7" fmla="*/ 0 h 582"/>
                <a:gd name="T8" fmla="*/ 572 w 572"/>
                <a:gd name="T9" fmla="*/ 331 h 582"/>
              </a:gdLst>
              <a:ahLst/>
              <a:cxnLst>
                <a:cxn ang="0">
                  <a:pos x="T0" y="T1"/>
                </a:cxn>
                <a:cxn ang="0">
                  <a:pos x="T2" y="T3"/>
                </a:cxn>
                <a:cxn ang="0">
                  <a:pos x="T4" y="T5"/>
                </a:cxn>
                <a:cxn ang="0">
                  <a:pos x="T6" y="T7"/>
                </a:cxn>
                <a:cxn ang="0">
                  <a:pos x="T8" y="T9"/>
                </a:cxn>
              </a:cxnLst>
              <a:rect l="0" t="0" r="r" b="b"/>
              <a:pathLst>
                <a:path w="572" h="582">
                  <a:moveTo>
                    <a:pt x="572" y="331"/>
                  </a:moveTo>
                  <a:lnTo>
                    <a:pt x="319" y="582"/>
                  </a:lnTo>
                  <a:lnTo>
                    <a:pt x="0" y="264"/>
                  </a:lnTo>
                  <a:lnTo>
                    <a:pt x="272" y="0"/>
                  </a:lnTo>
                  <a:lnTo>
                    <a:pt x="572" y="331"/>
                  </a:lnTo>
                  <a:close/>
                </a:path>
              </a:pathLst>
            </a:custGeom>
            <a:gradFill flip="none" rotWithShape="1">
              <a:gsLst>
                <a:gs pos="20000">
                  <a:schemeClr val="accent1">
                    <a:lumMod val="50000"/>
                  </a:schemeClr>
                </a:gs>
                <a:gs pos="69000">
                  <a:schemeClr val="accent1">
                    <a:alpha val="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39" name="Oval 63">
              <a:extLst>
                <a:ext uri="{FF2B5EF4-FFF2-40B4-BE49-F238E27FC236}">
                  <a16:creationId xmlns:a16="http://schemas.microsoft.com/office/drawing/2014/main" id="{8A943640-80EA-43AD-A851-8EE8842AA451}"/>
                </a:ext>
              </a:extLst>
            </p:cNvPr>
            <p:cNvSpPr>
              <a:spLocks noChangeArrowheads="1"/>
            </p:cNvSpPr>
            <p:nvPr/>
          </p:nvSpPr>
          <p:spPr bwMode="auto">
            <a:xfrm>
              <a:off x="8194675" y="3013076"/>
              <a:ext cx="706438" cy="708025"/>
            </a:xfrm>
            <a:prstGeom prst="ellipse">
              <a:avLst/>
            </a:prstGeom>
            <a:solidFill>
              <a:schemeClr val="accent3">
                <a:lumMod val="60000"/>
                <a:lumOff val="40000"/>
              </a:schemeClr>
            </a:solidFill>
            <a:ln>
              <a:noFill/>
            </a:ln>
            <a:effectLst>
              <a:innerShdw blurRad="165100" dist="38100" dir="18600000">
                <a:prstClr val="black">
                  <a:alpha val="79000"/>
                </a:prstClr>
              </a:innerShdw>
            </a:effectLst>
          </p:spPr>
          <p:txBody>
            <a:bodyPr vert="horz" wrap="square" lIns="91440" tIns="45720" rIns="91440" bIns="45720" numCol="1" anchor="t" anchorCtr="0" compatLnSpc="1">
              <a:prstTxWarp prst="textNoShape">
                <a:avLst/>
              </a:prstTxWarp>
            </a:bodyPr>
            <a:lstStyle/>
            <a:p>
              <a:endParaRPr lang="ru-UA"/>
            </a:p>
          </p:txBody>
        </p:sp>
        <p:sp>
          <p:nvSpPr>
            <p:cNvPr id="40" name="Freeform 60">
              <a:extLst>
                <a:ext uri="{FF2B5EF4-FFF2-40B4-BE49-F238E27FC236}">
                  <a16:creationId xmlns:a16="http://schemas.microsoft.com/office/drawing/2014/main" id="{AEF5C5F2-65F3-498A-88AE-D73840F48AFD}"/>
                </a:ext>
              </a:extLst>
            </p:cNvPr>
            <p:cNvSpPr>
              <a:spLocks/>
            </p:cNvSpPr>
            <p:nvPr/>
          </p:nvSpPr>
          <p:spPr bwMode="auto">
            <a:xfrm>
              <a:off x="6999288" y="3395663"/>
              <a:ext cx="1027113" cy="304800"/>
            </a:xfrm>
            <a:custGeom>
              <a:avLst/>
              <a:gdLst>
                <a:gd name="T0" fmla="*/ 647 w 647"/>
                <a:gd name="T1" fmla="*/ 0 h 192"/>
                <a:gd name="T2" fmla="*/ 13 w 647"/>
                <a:gd name="T3" fmla="*/ 192 h 192"/>
                <a:gd name="T4" fmla="*/ 0 w 647"/>
                <a:gd name="T5" fmla="*/ 11 h 192"/>
                <a:gd name="T6" fmla="*/ 647 w 647"/>
                <a:gd name="T7" fmla="*/ 0 h 192"/>
              </a:gdLst>
              <a:ahLst/>
              <a:cxnLst>
                <a:cxn ang="0">
                  <a:pos x="T0" y="T1"/>
                </a:cxn>
                <a:cxn ang="0">
                  <a:pos x="T2" y="T3"/>
                </a:cxn>
                <a:cxn ang="0">
                  <a:pos x="T4" y="T5"/>
                </a:cxn>
                <a:cxn ang="0">
                  <a:pos x="T6" y="T7"/>
                </a:cxn>
              </a:cxnLst>
              <a:rect l="0" t="0" r="r" b="b"/>
              <a:pathLst>
                <a:path w="647" h="192">
                  <a:moveTo>
                    <a:pt x="647" y="0"/>
                  </a:moveTo>
                  <a:lnTo>
                    <a:pt x="13" y="192"/>
                  </a:lnTo>
                  <a:lnTo>
                    <a:pt x="0" y="11"/>
                  </a:lnTo>
                  <a:lnTo>
                    <a:pt x="647" y="0"/>
                  </a:lnTo>
                  <a:close/>
                </a:path>
              </a:pathLst>
            </a:custGeom>
            <a:gradFill flip="none" rotWithShape="1">
              <a:gsLst>
                <a:gs pos="20000">
                  <a:schemeClr val="accent1">
                    <a:lumMod val="75000"/>
                  </a:schemeClr>
                </a:gs>
                <a:gs pos="69000">
                  <a:schemeClr val="accent1">
                    <a:alpha val="0"/>
                  </a:schemeClr>
                </a:gs>
              </a:gsLst>
              <a:lin ang="8100000" scaled="1"/>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41" name="Freeform 7">
              <a:extLst>
                <a:ext uri="{FF2B5EF4-FFF2-40B4-BE49-F238E27FC236}">
                  <a16:creationId xmlns:a16="http://schemas.microsoft.com/office/drawing/2014/main" id="{B838E88D-372F-4DDC-88A7-25B64FA5A5E6}"/>
                </a:ext>
              </a:extLst>
            </p:cNvPr>
            <p:cNvSpPr>
              <a:spLocks/>
            </p:cNvSpPr>
            <p:nvPr/>
          </p:nvSpPr>
          <p:spPr bwMode="auto">
            <a:xfrm>
              <a:off x="6982525" y="2516449"/>
              <a:ext cx="2124329" cy="634418"/>
            </a:xfrm>
            <a:custGeom>
              <a:avLst/>
              <a:gdLst>
                <a:gd name="T0" fmla="*/ 518 w 518"/>
                <a:gd name="T1" fmla="*/ 110 h 154"/>
                <a:gd name="T2" fmla="*/ 518 w 518"/>
                <a:gd name="T3" fmla="*/ 74 h 154"/>
                <a:gd name="T4" fmla="*/ 4 w 518"/>
                <a:gd name="T5" fmla="*/ 110 h 154"/>
                <a:gd name="T6" fmla="*/ 0 w 518"/>
                <a:gd name="T7" fmla="*/ 154 h 154"/>
                <a:gd name="T8" fmla="*/ 518 w 518"/>
                <a:gd name="T9" fmla="*/ 110 h 154"/>
              </a:gdLst>
              <a:ahLst/>
              <a:cxnLst>
                <a:cxn ang="0">
                  <a:pos x="T0" y="T1"/>
                </a:cxn>
                <a:cxn ang="0">
                  <a:pos x="T2" y="T3"/>
                </a:cxn>
                <a:cxn ang="0">
                  <a:pos x="T4" y="T5"/>
                </a:cxn>
                <a:cxn ang="0">
                  <a:pos x="T6" y="T7"/>
                </a:cxn>
                <a:cxn ang="0">
                  <a:pos x="T8" y="T9"/>
                </a:cxn>
              </a:cxnLst>
              <a:rect l="0" t="0" r="r" b="b"/>
              <a:pathLst>
                <a:path w="518" h="154">
                  <a:moveTo>
                    <a:pt x="518" y="110"/>
                  </a:moveTo>
                  <a:cubicBezTo>
                    <a:pt x="518" y="74"/>
                    <a:pt x="518" y="74"/>
                    <a:pt x="518" y="74"/>
                  </a:cubicBezTo>
                  <a:cubicBezTo>
                    <a:pt x="267" y="0"/>
                    <a:pt x="93" y="69"/>
                    <a:pt x="4" y="110"/>
                  </a:cubicBezTo>
                  <a:cubicBezTo>
                    <a:pt x="4" y="110"/>
                    <a:pt x="2" y="128"/>
                    <a:pt x="0" y="154"/>
                  </a:cubicBezTo>
                  <a:cubicBezTo>
                    <a:pt x="90" y="114"/>
                    <a:pt x="288" y="51"/>
                    <a:pt x="518" y="110"/>
                  </a:cubicBezTo>
                  <a:close/>
                </a:path>
              </a:pathLst>
            </a:custGeom>
            <a:gradFill flip="none" rotWithShape="1">
              <a:gsLst>
                <a:gs pos="0">
                  <a:schemeClr val="bg2">
                    <a:alpha val="67000"/>
                  </a:schemeClr>
                </a:gs>
                <a:gs pos="41000">
                  <a:schemeClr val="bg2">
                    <a:alpha val="0"/>
                  </a:schemeClr>
                </a:gs>
              </a:gsLst>
              <a:lin ang="5400000" scaled="0"/>
              <a:tileRect/>
            </a:gradFill>
            <a:ln>
              <a:noFill/>
            </a:ln>
          </p:spPr>
          <p:txBody>
            <a:bodyPr vert="horz" wrap="square" lIns="91440" tIns="45720" rIns="91440" bIns="45720" numCol="1" anchor="t" anchorCtr="0" compatLnSpc="1">
              <a:prstTxWarp prst="textNoShape">
                <a:avLst/>
              </a:prstTxWarp>
            </a:bodyPr>
            <a:lstStyle/>
            <a:p>
              <a:endParaRPr lang="ru-UA"/>
            </a:p>
          </p:txBody>
        </p:sp>
        <p:sp>
          <p:nvSpPr>
            <p:cNvPr id="42" name="Freeform 64">
              <a:extLst>
                <a:ext uri="{FF2B5EF4-FFF2-40B4-BE49-F238E27FC236}">
                  <a16:creationId xmlns:a16="http://schemas.microsoft.com/office/drawing/2014/main" id="{76FC801D-CB01-4622-B575-D0D60A6AD5E4}"/>
                </a:ext>
              </a:extLst>
            </p:cNvPr>
            <p:cNvSpPr>
              <a:spLocks/>
            </p:cNvSpPr>
            <p:nvPr/>
          </p:nvSpPr>
          <p:spPr bwMode="auto">
            <a:xfrm>
              <a:off x="6688138" y="3289301"/>
              <a:ext cx="1366838" cy="155575"/>
            </a:xfrm>
            <a:custGeom>
              <a:avLst/>
              <a:gdLst>
                <a:gd name="T0" fmla="*/ 326 w 333"/>
                <a:gd name="T1" fmla="*/ 26 h 38"/>
                <a:gd name="T2" fmla="*/ 333 w 333"/>
                <a:gd name="T3" fmla="*/ 19 h 38"/>
                <a:gd name="T4" fmla="*/ 333 w 333"/>
                <a:gd name="T5" fmla="*/ 19 h 38"/>
                <a:gd name="T6" fmla="*/ 333 w 333"/>
                <a:gd name="T7" fmla="*/ 19 h 38"/>
                <a:gd name="T8" fmla="*/ 326 w 333"/>
                <a:gd name="T9" fmla="*/ 12 h 38"/>
                <a:gd name="T10" fmla="*/ 19 w 333"/>
                <a:gd name="T11" fmla="*/ 0 h 38"/>
                <a:gd name="T12" fmla="*/ 0 w 333"/>
                <a:gd name="T13" fmla="*/ 19 h 38"/>
                <a:gd name="T14" fmla="*/ 0 w 333"/>
                <a:gd name="T15" fmla="*/ 19 h 38"/>
                <a:gd name="T16" fmla="*/ 0 w 333"/>
                <a:gd name="T17" fmla="*/ 19 h 38"/>
                <a:gd name="T18" fmla="*/ 19 w 333"/>
                <a:gd name="T19" fmla="*/ 38 h 38"/>
                <a:gd name="T20" fmla="*/ 326 w 333"/>
                <a:gd name="T21" fmla="*/ 2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3" h="38">
                  <a:moveTo>
                    <a:pt x="326" y="26"/>
                  </a:moveTo>
                  <a:cubicBezTo>
                    <a:pt x="330" y="26"/>
                    <a:pt x="333" y="23"/>
                    <a:pt x="333" y="19"/>
                  </a:cubicBezTo>
                  <a:cubicBezTo>
                    <a:pt x="333" y="19"/>
                    <a:pt x="333" y="19"/>
                    <a:pt x="333" y="19"/>
                  </a:cubicBezTo>
                  <a:cubicBezTo>
                    <a:pt x="333" y="19"/>
                    <a:pt x="333" y="19"/>
                    <a:pt x="333" y="19"/>
                  </a:cubicBezTo>
                  <a:cubicBezTo>
                    <a:pt x="333" y="15"/>
                    <a:pt x="330" y="12"/>
                    <a:pt x="326" y="12"/>
                  </a:cubicBezTo>
                  <a:cubicBezTo>
                    <a:pt x="19" y="0"/>
                    <a:pt x="19" y="0"/>
                    <a:pt x="19" y="0"/>
                  </a:cubicBezTo>
                  <a:cubicBezTo>
                    <a:pt x="9" y="0"/>
                    <a:pt x="0" y="8"/>
                    <a:pt x="0" y="19"/>
                  </a:cubicBezTo>
                  <a:cubicBezTo>
                    <a:pt x="0" y="19"/>
                    <a:pt x="0" y="19"/>
                    <a:pt x="0" y="19"/>
                  </a:cubicBezTo>
                  <a:cubicBezTo>
                    <a:pt x="0" y="19"/>
                    <a:pt x="0" y="19"/>
                    <a:pt x="0" y="19"/>
                  </a:cubicBezTo>
                  <a:cubicBezTo>
                    <a:pt x="0" y="30"/>
                    <a:pt x="9" y="38"/>
                    <a:pt x="19" y="38"/>
                  </a:cubicBezTo>
                  <a:lnTo>
                    <a:pt x="326" y="26"/>
                  </a:lnTo>
                  <a:close/>
                </a:path>
              </a:pathLst>
            </a:custGeom>
            <a:gradFill flip="none" rotWithShape="1">
              <a:gsLst>
                <a:gs pos="0">
                  <a:srgbClr val="603813">
                    <a:shade val="30000"/>
                    <a:satMod val="115000"/>
                  </a:srgbClr>
                </a:gs>
                <a:gs pos="50000">
                  <a:srgbClr val="603813">
                    <a:shade val="67500"/>
                    <a:satMod val="115000"/>
                  </a:srgbClr>
                </a:gs>
                <a:gs pos="100000">
                  <a:srgbClr val="603813">
                    <a:shade val="100000"/>
                    <a:satMod val="115000"/>
                  </a:srgbClr>
                </a:gs>
              </a:gsLst>
              <a:path path="circle">
                <a:fillToRect l="100000" t="100000"/>
              </a:path>
              <a:tileRect r="-100000" b="-100000"/>
            </a:gradFill>
            <a:ln>
              <a:noFill/>
            </a:ln>
          </p:spPr>
          <p:txBody>
            <a:bodyPr vert="horz" wrap="square" lIns="91440" tIns="45720" rIns="91440" bIns="45720" numCol="1" anchor="t" anchorCtr="0" compatLnSpc="1">
              <a:prstTxWarp prst="textNoShape">
                <a:avLst/>
              </a:prstTxWarp>
            </a:bodyPr>
            <a:lstStyle/>
            <a:p>
              <a:endParaRPr lang="ru-UA"/>
            </a:p>
          </p:txBody>
        </p:sp>
        <p:sp>
          <p:nvSpPr>
            <p:cNvPr id="43" name="Freeform 75">
              <a:extLst>
                <a:ext uri="{FF2B5EF4-FFF2-40B4-BE49-F238E27FC236}">
                  <a16:creationId xmlns:a16="http://schemas.microsoft.com/office/drawing/2014/main" id="{B170C16C-B7E7-4A2E-956C-D372902E3F5A}"/>
                </a:ext>
              </a:extLst>
            </p:cNvPr>
            <p:cNvSpPr>
              <a:spLocks/>
            </p:cNvSpPr>
            <p:nvPr/>
          </p:nvSpPr>
          <p:spPr bwMode="auto">
            <a:xfrm>
              <a:off x="6704013" y="2355851"/>
              <a:ext cx="1330325" cy="369888"/>
            </a:xfrm>
            <a:custGeom>
              <a:avLst/>
              <a:gdLst>
                <a:gd name="T0" fmla="*/ 0 w 324"/>
                <a:gd name="T1" fmla="*/ 22 h 90"/>
                <a:gd name="T2" fmla="*/ 15 w 324"/>
                <a:gd name="T3" fmla="*/ 18 h 90"/>
                <a:gd name="T4" fmla="*/ 31 w 324"/>
                <a:gd name="T5" fmla="*/ 13 h 90"/>
                <a:gd name="T6" fmla="*/ 53 w 324"/>
                <a:gd name="T7" fmla="*/ 8 h 90"/>
                <a:gd name="T8" fmla="*/ 66 w 324"/>
                <a:gd name="T9" fmla="*/ 5 h 90"/>
                <a:gd name="T10" fmla="*/ 80 w 324"/>
                <a:gd name="T11" fmla="*/ 3 h 90"/>
                <a:gd name="T12" fmla="*/ 94 w 324"/>
                <a:gd name="T13" fmla="*/ 2 h 90"/>
                <a:gd name="T14" fmla="*/ 109 w 324"/>
                <a:gd name="T15" fmla="*/ 1 h 90"/>
                <a:gd name="T16" fmla="*/ 125 w 324"/>
                <a:gd name="T17" fmla="*/ 0 h 90"/>
                <a:gd name="T18" fmla="*/ 141 w 324"/>
                <a:gd name="T19" fmla="*/ 1 h 90"/>
                <a:gd name="T20" fmla="*/ 149 w 324"/>
                <a:gd name="T21" fmla="*/ 1 h 90"/>
                <a:gd name="T22" fmla="*/ 157 w 324"/>
                <a:gd name="T23" fmla="*/ 2 h 90"/>
                <a:gd name="T24" fmla="*/ 174 w 324"/>
                <a:gd name="T25" fmla="*/ 4 h 90"/>
                <a:gd name="T26" fmla="*/ 190 w 324"/>
                <a:gd name="T27" fmla="*/ 8 h 90"/>
                <a:gd name="T28" fmla="*/ 198 w 324"/>
                <a:gd name="T29" fmla="*/ 10 h 90"/>
                <a:gd name="T30" fmla="*/ 206 w 324"/>
                <a:gd name="T31" fmla="*/ 12 h 90"/>
                <a:gd name="T32" fmla="*/ 214 w 324"/>
                <a:gd name="T33" fmla="*/ 15 h 90"/>
                <a:gd name="T34" fmla="*/ 217 w 324"/>
                <a:gd name="T35" fmla="*/ 16 h 90"/>
                <a:gd name="T36" fmla="*/ 221 w 324"/>
                <a:gd name="T37" fmla="*/ 17 h 90"/>
                <a:gd name="T38" fmla="*/ 236 w 324"/>
                <a:gd name="T39" fmla="*/ 23 h 90"/>
                <a:gd name="T40" fmla="*/ 262 w 324"/>
                <a:gd name="T41" fmla="*/ 37 h 90"/>
                <a:gd name="T42" fmla="*/ 284 w 324"/>
                <a:gd name="T43" fmla="*/ 52 h 90"/>
                <a:gd name="T44" fmla="*/ 301 w 324"/>
                <a:gd name="T45" fmla="*/ 67 h 90"/>
                <a:gd name="T46" fmla="*/ 314 w 324"/>
                <a:gd name="T47" fmla="*/ 79 h 90"/>
                <a:gd name="T48" fmla="*/ 321 w 324"/>
                <a:gd name="T49" fmla="*/ 87 h 90"/>
                <a:gd name="T50" fmla="*/ 324 w 324"/>
                <a:gd name="T51" fmla="*/ 90 h 90"/>
                <a:gd name="T52" fmla="*/ 321 w 324"/>
                <a:gd name="T53" fmla="*/ 88 h 90"/>
                <a:gd name="T54" fmla="*/ 313 w 324"/>
                <a:gd name="T55" fmla="*/ 80 h 90"/>
                <a:gd name="T56" fmla="*/ 300 w 324"/>
                <a:gd name="T57" fmla="*/ 68 h 90"/>
                <a:gd name="T58" fmla="*/ 283 w 324"/>
                <a:gd name="T59" fmla="*/ 54 h 90"/>
                <a:gd name="T60" fmla="*/ 260 w 324"/>
                <a:gd name="T61" fmla="*/ 40 h 90"/>
                <a:gd name="T62" fmla="*/ 234 w 324"/>
                <a:gd name="T63" fmla="*/ 27 h 90"/>
                <a:gd name="T64" fmla="*/ 220 w 324"/>
                <a:gd name="T65" fmla="*/ 21 h 90"/>
                <a:gd name="T66" fmla="*/ 216 w 324"/>
                <a:gd name="T67" fmla="*/ 20 h 90"/>
                <a:gd name="T68" fmla="*/ 212 w 324"/>
                <a:gd name="T69" fmla="*/ 19 h 90"/>
                <a:gd name="T70" fmla="*/ 205 w 324"/>
                <a:gd name="T71" fmla="*/ 16 h 90"/>
                <a:gd name="T72" fmla="*/ 197 w 324"/>
                <a:gd name="T73" fmla="*/ 14 h 90"/>
                <a:gd name="T74" fmla="*/ 189 w 324"/>
                <a:gd name="T75" fmla="*/ 12 h 90"/>
                <a:gd name="T76" fmla="*/ 173 w 324"/>
                <a:gd name="T77" fmla="*/ 9 h 90"/>
                <a:gd name="T78" fmla="*/ 157 w 324"/>
                <a:gd name="T79" fmla="*/ 7 h 90"/>
                <a:gd name="T80" fmla="*/ 149 w 324"/>
                <a:gd name="T81" fmla="*/ 6 h 90"/>
                <a:gd name="T82" fmla="*/ 141 w 324"/>
                <a:gd name="T83" fmla="*/ 5 h 90"/>
                <a:gd name="T84" fmla="*/ 125 w 324"/>
                <a:gd name="T85" fmla="*/ 5 h 90"/>
                <a:gd name="T86" fmla="*/ 109 w 324"/>
                <a:gd name="T87" fmla="*/ 5 h 90"/>
                <a:gd name="T88" fmla="*/ 94 w 324"/>
                <a:gd name="T89" fmla="*/ 5 h 90"/>
                <a:gd name="T90" fmla="*/ 80 w 324"/>
                <a:gd name="T91" fmla="*/ 7 h 90"/>
                <a:gd name="T92" fmla="*/ 66 w 324"/>
                <a:gd name="T93" fmla="*/ 8 h 90"/>
                <a:gd name="T94" fmla="*/ 54 w 324"/>
                <a:gd name="T95" fmla="*/ 10 h 90"/>
                <a:gd name="T96" fmla="*/ 32 w 324"/>
                <a:gd name="T97" fmla="*/ 14 h 90"/>
                <a:gd name="T98" fmla="*/ 15 w 324"/>
                <a:gd name="T99" fmla="*/ 18 h 90"/>
                <a:gd name="T100" fmla="*/ 0 w 324"/>
                <a:gd name="T101" fmla="*/ 2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90">
                  <a:moveTo>
                    <a:pt x="0" y="22"/>
                  </a:moveTo>
                  <a:cubicBezTo>
                    <a:pt x="0" y="22"/>
                    <a:pt x="5" y="20"/>
                    <a:pt x="15" y="18"/>
                  </a:cubicBezTo>
                  <a:cubicBezTo>
                    <a:pt x="19" y="16"/>
                    <a:pt x="25" y="15"/>
                    <a:pt x="31" y="13"/>
                  </a:cubicBezTo>
                  <a:cubicBezTo>
                    <a:pt x="38" y="11"/>
                    <a:pt x="45" y="10"/>
                    <a:pt x="53" y="8"/>
                  </a:cubicBezTo>
                  <a:cubicBezTo>
                    <a:pt x="57" y="7"/>
                    <a:pt x="61" y="6"/>
                    <a:pt x="66" y="5"/>
                  </a:cubicBezTo>
                  <a:cubicBezTo>
                    <a:pt x="70" y="5"/>
                    <a:pt x="75" y="4"/>
                    <a:pt x="80" y="3"/>
                  </a:cubicBezTo>
                  <a:cubicBezTo>
                    <a:pt x="84" y="3"/>
                    <a:pt x="89" y="2"/>
                    <a:pt x="94" y="2"/>
                  </a:cubicBezTo>
                  <a:cubicBezTo>
                    <a:pt x="99" y="1"/>
                    <a:pt x="104" y="1"/>
                    <a:pt x="109" y="1"/>
                  </a:cubicBezTo>
                  <a:cubicBezTo>
                    <a:pt x="114" y="1"/>
                    <a:pt x="120" y="0"/>
                    <a:pt x="125" y="0"/>
                  </a:cubicBezTo>
                  <a:cubicBezTo>
                    <a:pt x="130" y="1"/>
                    <a:pt x="136" y="1"/>
                    <a:pt x="141" y="1"/>
                  </a:cubicBezTo>
                  <a:cubicBezTo>
                    <a:pt x="144" y="1"/>
                    <a:pt x="146" y="1"/>
                    <a:pt x="149" y="1"/>
                  </a:cubicBezTo>
                  <a:cubicBezTo>
                    <a:pt x="152" y="2"/>
                    <a:pt x="155" y="2"/>
                    <a:pt x="157" y="2"/>
                  </a:cubicBezTo>
                  <a:cubicBezTo>
                    <a:pt x="163" y="3"/>
                    <a:pt x="168" y="4"/>
                    <a:pt x="174" y="4"/>
                  </a:cubicBezTo>
                  <a:cubicBezTo>
                    <a:pt x="179" y="6"/>
                    <a:pt x="185" y="7"/>
                    <a:pt x="190" y="8"/>
                  </a:cubicBezTo>
                  <a:cubicBezTo>
                    <a:pt x="193" y="9"/>
                    <a:pt x="195" y="9"/>
                    <a:pt x="198" y="10"/>
                  </a:cubicBezTo>
                  <a:cubicBezTo>
                    <a:pt x="201" y="11"/>
                    <a:pt x="203" y="12"/>
                    <a:pt x="206" y="12"/>
                  </a:cubicBezTo>
                  <a:cubicBezTo>
                    <a:pt x="208" y="13"/>
                    <a:pt x="211" y="14"/>
                    <a:pt x="214" y="15"/>
                  </a:cubicBezTo>
                  <a:cubicBezTo>
                    <a:pt x="217" y="16"/>
                    <a:pt x="217" y="16"/>
                    <a:pt x="217" y="16"/>
                  </a:cubicBezTo>
                  <a:cubicBezTo>
                    <a:pt x="221" y="17"/>
                    <a:pt x="221" y="17"/>
                    <a:pt x="221" y="17"/>
                  </a:cubicBezTo>
                  <a:cubicBezTo>
                    <a:pt x="226" y="19"/>
                    <a:pt x="231" y="21"/>
                    <a:pt x="236" y="23"/>
                  </a:cubicBezTo>
                  <a:cubicBezTo>
                    <a:pt x="245" y="28"/>
                    <a:pt x="254" y="32"/>
                    <a:pt x="262" y="37"/>
                  </a:cubicBezTo>
                  <a:cubicBezTo>
                    <a:pt x="270" y="42"/>
                    <a:pt x="278" y="47"/>
                    <a:pt x="284" y="52"/>
                  </a:cubicBezTo>
                  <a:cubicBezTo>
                    <a:pt x="291" y="57"/>
                    <a:pt x="297" y="62"/>
                    <a:pt x="301" y="67"/>
                  </a:cubicBezTo>
                  <a:cubicBezTo>
                    <a:pt x="306" y="71"/>
                    <a:pt x="310" y="76"/>
                    <a:pt x="314" y="79"/>
                  </a:cubicBezTo>
                  <a:cubicBezTo>
                    <a:pt x="317" y="82"/>
                    <a:pt x="319" y="85"/>
                    <a:pt x="321" y="87"/>
                  </a:cubicBezTo>
                  <a:cubicBezTo>
                    <a:pt x="323" y="89"/>
                    <a:pt x="324" y="90"/>
                    <a:pt x="324" y="90"/>
                  </a:cubicBezTo>
                  <a:cubicBezTo>
                    <a:pt x="324" y="90"/>
                    <a:pt x="323" y="89"/>
                    <a:pt x="321" y="88"/>
                  </a:cubicBezTo>
                  <a:cubicBezTo>
                    <a:pt x="319" y="86"/>
                    <a:pt x="317" y="83"/>
                    <a:pt x="313" y="80"/>
                  </a:cubicBezTo>
                  <a:cubicBezTo>
                    <a:pt x="310" y="76"/>
                    <a:pt x="305" y="72"/>
                    <a:pt x="300" y="68"/>
                  </a:cubicBezTo>
                  <a:cubicBezTo>
                    <a:pt x="295" y="64"/>
                    <a:pt x="289" y="59"/>
                    <a:pt x="283" y="54"/>
                  </a:cubicBezTo>
                  <a:cubicBezTo>
                    <a:pt x="276" y="50"/>
                    <a:pt x="269" y="45"/>
                    <a:pt x="260" y="40"/>
                  </a:cubicBezTo>
                  <a:cubicBezTo>
                    <a:pt x="252" y="35"/>
                    <a:pt x="243" y="31"/>
                    <a:pt x="234" y="27"/>
                  </a:cubicBezTo>
                  <a:cubicBezTo>
                    <a:pt x="229" y="25"/>
                    <a:pt x="225" y="23"/>
                    <a:pt x="220" y="21"/>
                  </a:cubicBezTo>
                  <a:cubicBezTo>
                    <a:pt x="216" y="20"/>
                    <a:pt x="216" y="20"/>
                    <a:pt x="216" y="20"/>
                  </a:cubicBezTo>
                  <a:cubicBezTo>
                    <a:pt x="212" y="19"/>
                    <a:pt x="212" y="19"/>
                    <a:pt x="212" y="19"/>
                  </a:cubicBezTo>
                  <a:cubicBezTo>
                    <a:pt x="210" y="18"/>
                    <a:pt x="207" y="17"/>
                    <a:pt x="205" y="16"/>
                  </a:cubicBezTo>
                  <a:cubicBezTo>
                    <a:pt x="202" y="16"/>
                    <a:pt x="199" y="15"/>
                    <a:pt x="197" y="14"/>
                  </a:cubicBezTo>
                  <a:cubicBezTo>
                    <a:pt x="194" y="13"/>
                    <a:pt x="192" y="13"/>
                    <a:pt x="189" y="12"/>
                  </a:cubicBezTo>
                  <a:cubicBezTo>
                    <a:pt x="184" y="11"/>
                    <a:pt x="178" y="10"/>
                    <a:pt x="173" y="9"/>
                  </a:cubicBezTo>
                  <a:cubicBezTo>
                    <a:pt x="168" y="8"/>
                    <a:pt x="162" y="8"/>
                    <a:pt x="157" y="7"/>
                  </a:cubicBezTo>
                  <a:cubicBezTo>
                    <a:pt x="154" y="6"/>
                    <a:pt x="151" y="6"/>
                    <a:pt x="149" y="6"/>
                  </a:cubicBezTo>
                  <a:cubicBezTo>
                    <a:pt x="146" y="6"/>
                    <a:pt x="143" y="5"/>
                    <a:pt x="141" y="5"/>
                  </a:cubicBezTo>
                  <a:cubicBezTo>
                    <a:pt x="135" y="5"/>
                    <a:pt x="130" y="5"/>
                    <a:pt x="125" y="5"/>
                  </a:cubicBezTo>
                  <a:cubicBezTo>
                    <a:pt x="120" y="4"/>
                    <a:pt x="114" y="5"/>
                    <a:pt x="109" y="5"/>
                  </a:cubicBezTo>
                  <a:cubicBezTo>
                    <a:pt x="104" y="5"/>
                    <a:pt x="99" y="5"/>
                    <a:pt x="94" y="5"/>
                  </a:cubicBezTo>
                  <a:cubicBezTo>
                    <a:pt x="89" y="6"/>
                    <a:pt x="85" y="6"/>
                    <a:pt x="80" y="7"/>
                  </a:cubicBezTo>
                  <a:cubicBezTo>
                    <a:pt x="75" y="7"/>
                    <a:pt x="71" y="8"/>
                    <a:pt x="66" y="8"/>
                  </a:cubicBezTo>
                  <a:cubicBezTo>
                    <a:pt x="62" y="9"/>
                    <a:pt x="58" y="10"/>
                    <a:pt x="54" y="10"/>
                  </a:cubicBezTo>
                  <a:cubicBezTo>
                    <a:pt x="46" y="12"/>
                    <a:pt x="38" y="13"/>
                    <a:pt x="32" y="14"/>
                  </a:cubicBezTo>
                  <a:cubicBezTo>
                    <a:pt x="25" y="16"/>
                    <a:pt x="20" y="17"/>
                    <a:pt x="15" y="18"/>
                  </a:cubicBezTo>
                  <a:cubicBezTo>
                    <a:pt x="6" y="21"/>
                    <a:pt x="0" y="22"/>
                    <a:pt x="0" y="22"/>
                  </a:cubicBezTo>
                  <a:close/>
                </a:path>
              </a:pathLst>
            </a:custGeom>
            <a:solidFill>
              <a:schemeClr val="bg2">
                <a:alpha val="14000"/>
              </a:schemeClr>
            </a:solidFill>
            <a:ln>
              <a:noFill/>
            </a:ln>
          </p:spPr>
          <p:txBody>
            <a:bodyPr vert="horz" wrap="square" lIns="91440" tIns="45720" rIns="91440" bIns="45720" numCol="1" anchor="t" anchorCtr="0" compatLnSpc="1">
              <a:prstTxWarp prst="textNoShape">
                <a:avLst/>
              </a:prstTxWarp>
            </a:bodyPr>
            <a:lstStyle/>
            <a:p>
              <a:endParaRPr lang="ru-UA"/>
            </a:p>
          </p:txBody>
        </p:sp>
        <p:pic>
          <p:nvPicPr>
            <p:cNvPr id="44" name="Picture 43">
              <a:extLst>
                <a:ext uri="{FF2B5EF4-FFF2-40B4-BE49-F238E27FC236}">
                  <a16:creationId xmlns:a16="http://schemas.microsoft.com/office/drawing/2014/main" id="{34067A9F-40C0-4771-9799-D6B2AB686F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78974" y="2984502"/>
              <a:ext cx="739062" cy="762793"/>
            </a:xfrm>
            <a:prstGeom prst="rect">
              <a:avLst/>
            </a:prstGeom>
          </p:spPr>
        </p:pic>
        <p:sp>
          <p:nvSpPr>
            <p:cNvPr id="45" name="Oval 44">
              <a:extLst>
                <a:ext uri="{FF2B5EF4-FFF2-40B4-BE49-F238E27FC236}">
                  <a16:creationId xmlns:a16="http://schemas.microsoft.com/office/drawing/2014/main" id="{E4E4E3D9-E1E0-41FD-BAAB-14E18A96B73B}"/>
                </a:ext>
              </a:extLst>
            </p:cNvPr>
            <p:cNvSpPr/>
            <p:nvPr/>
          </p:nvSpPr>
          <p:spPr>
            <a:xfrm rot="1967007">
              <a:off x="9189907" y="3031857"/>
              <a:ext cx="684529" cy="137726"/>
            </a:xfrm>
            <a:prstGeom prst="ellipse">
              <a:avLst/>
            </a:prstGeom>
            <a:gradFill flip="none" rotWithShape="1">
              <a:gsLst>
                <a:gs pos="0">
                  <a:schemeClr val="bg2">
                    <a:alpha val="67000"/>
                  </a:schemeClr>
                </a:gs>
                <a:gs pos="100000">
                  <a:schemeClr val="bg2">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46" name="Oval 45">
              <a:extLst>
                <a:ext uri="{FF2B5EF4-FFF2-40B4-BE49-F238E27FC236}">
                  <a16:creationId xmlns:a16="http://schemas.microsoft.com/office/drawing/2014/main" id="{9DFBE4B3-07FB-462E-9926-9788A8CEA682}"/>
                </a:ext>
              </a:extLst>
            </p:cNvPr>
            <p:cNvSpPr/>
            <p:nvPr/>
          </p:nvSpPr>
          <p:spPr>
            <a:xfrm>
              <a:off x="6761085" y="3317187"/>
              <a:ext cx="976217" cy="91476"/>
            </a:xfrm>
            <a:prstGeom prst="ellipse">
              <a:avLst/>
            </a:prstGeom>
            <a:gradFill flip="none" rotWithShape="1">
              <a:gsLst>
                <a:gs pos="0">
                  <a:schemeClr val="bg2">
                    <a:alpha val="31000"/>
                  </a:schemeClr>
                </a:gs>
                <a:gs pos="100000">
                  <a:schemeClr val="bg2">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UA"/>
            </a:p>
          </p:txBody>
        </p:sp>
      </p:grpSp>
      <p:sp>
        <p:nvSpPr>
          <p:cNvPr id="17" name="Freeform 14">
            <a:extLst>
              <a:ext uri="{FF2B5EF4-FFF2-40B4-BE49-F238E27FC236}">
                <a16:creationId xmlns:a16="http://schemas.microsoft.com/office/drawing/2014/main" id="{B98FE666-BACF-4FED-84E0-DFABB510D69A}"/>
              </a:ext>
            </a:extLst>
          </p:cNvPr>
          <p:cNvSpPr>
            <a:spLocks/>
          </p:cNvSpPr>
          <p:nvPr/>
        </p:nvSpPr>
        <p:spPr bwMode="auto">
          <a:xfrm>
            <a:off x="2913063" y="4732338"/>
            <a:ext cx="7286625" cy="2125663"/>
          </a:xfrm>
          <a:custGeom>
            <a:avLst/>
            <a:gdLst>
              <a:gd name="T0" fmla="*/ 1759 w 1759"/>
              <a:gd name="T1" fmla="*/ 112 h 512"/>
              <a:gd name="T2" fmla="*/ 1576 w 1759"/>
              <a:gd name="T3" fmla="*/ 61 h 512"/>
              <a:gd name="T4" fmla="*/ 1410 w 1759"/>
              <a:gd name="T5" fmla="*/ 191 h 512"/>
              <a:gd name="T6" fmla="*/ 1281 w 1759"/>
              <a:gd name="T7" fmla="*/ 163 h 512"/>
              <a:gd name="T8" fmla="*/ 1187 w 1759"/>
              <a:gd name="T9" fmla="*/ 132 h 512"/>
              <a:gd name="T10" fmla="*/ 969 w 1759"/>
              <a:gd name="T11" fmla="*/ 111 h 512"/>
              <a:gd name="T12" fmla="*/ 878 w 1759"/>
              <a:gd name="T13" fmla="*/ 74 h 512"/>
              <a:gd name="T14" fmla="*/ 790 w 1759"/>
              <a:gd name="T15" fmla="*/ 3 h 512"/>
              <a:gd name="T16" fmla="*/ 691 w 1759"/>
              <a:gd name="T17" fmla="*/ 57 h 512"/>
              <a:gd name="T18" fmla="*/ 568 w 1759"/>
              <a:gd name="T19" fmla="*/ 75 h 512"/>
              <a:gd name="T20" fmla="*/ 479 w 1759"/>
              <a:gd name="T21" fmla="*/ 47 h 512"/>
              <a:gd name="T22" fmla="*/ 409 w 1759"/>
              <a:gd name="T23" fmla="*/ 109 h 512"/>
              <a:gd name="T24" fmla="*/ 249 w 1759"/>
              <a:gd name="T25" fmla="*/ 251 h 512"/>
              <a:gd name="T26" fmla="*/ 141 w 1759"/>
              <a:gd name="T27" fmla="*/ 368 h 512"/>
              <a:gd name="T28" fmla="*/ 5 w 1759"/>
              <a:gd name="T29" fmla="*/ 512 h 512"/>
              <a:gd name="T30" fmla="*/ 1759 w 1759"/>
              <a:gd name="T31" fmla="*/ 512 h 512"/>
              <a:gd name="T32" fmla="*/ 1759 w 1759"/>
              <a:gd name="T33" fmla="*/ 1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9" h="512">
                <a:moveTo>
                  <a:pt x="1759" y="112"/>
                </a:moveTo>
                <a:cubicBezTo>
                  <a:pt x="1702" y="56"/>
                  <a:pt x="1648" y="49"/>
                  <a:pt x="1576" y="61"/>
                </a:cubicBezTo>
                <a:cubicBezTo>
                  <a:pt x="1504" y="73"/>
                  <a:pt x="1439" y="124"/>
                  <a:pt x="1410" y="191"/>
                </a:cubicBezTo>
                <a:cubicBezTo>
                  <a:pt x="1380" y="154"/>
                  <a:pt x="1323" y="142"/>
                  <a:pt x="1281" y="163"/>
                </a:cubicBezTo>
                <a:cubicBezTo>
                  <a:pt x="1263" y="132"/>
                  <a:pt x="1220" y="118"/>
                  <a:pt x="1187" y="132"/>
                </a:cubicBezTo>
                <a:cubicBezTo>
                  <a:pt x="1133" y="74"/>
                  <a:pt x="1034" y="64"/>
                  <a:pt x="969" y="111"/>
                </a:cubicBezTo>
                <a:cubicBezTo>
                  <a:pt x="955" y="78"/>
                  <a:pt x="912" y="60"/>
                  <a:pt x="878" y="74"/>
                </a:cubicBezTo>
                <a:cubicBezTo>
                  <a:pt x="866" y="36"/>
                  <a:pt x="830" y="7"/>
                  <a:pt x="790" y="3"/>
                </a:cubicBezTo>
                <a:cubicBezTo>
                  <a:pt x="751" y="0"/>
                  <a:pt x="710" y="22"/>
                  <a:pt x="691" y="57"/>
                </a:cubicBezTo>
                <a:cubicBezTo>
                  <a:pt x="655" y="28"/>
                  <a:pt x="594" y="37"/>
                  <a:pt x="568" y="75"/>
                </a:cubicBezTo>
                <a:cubicBezTo>
                  <a:pt x="546" y="51"/>
                  <a:pt x="511" y="40"/>
                  <a:pt x="479" y="47"/>
                </a:cubicBezTo>
                <a:cubicBezTo>
                  <a:pt x="447" y="54"/>
                  <a:pt x="419" y="78"/>
                  <a:pt x="409" y="109"/>
                </a:cubicBezTo>
                <a:cubicBezTo>
                  <a:pt x="329" y="98"/>
                  <a:pt x="248" y="170"/>
                  <a:pt x="249" y="251"/>
                </a:cubicBezTo>
                <a:cubicBezTo>
                  <a:pt x="201" y="255"/>
                  <a:pt x="125" y="272"/>
                  <a:pt x="141" y="368"/>
                </a:cubicBezTo>
                <a:cubicBezTo>
                  <a:pt x="6" y="367"/>
                  <a:pt x="0" y="447"/>
                  <a:pt x="5" y="512"/>
                </a:cubicBezTo>
                <a:cubicBezTo>
                  <a:pt x="1759" y="512"/>
                  <a:pt x="1759" y="512"/>
                  <a:pt x="1759" y="512"/>
                </a:cubicBezTo>
                <a:cubicBezTo>
                  <a:pt x="1759" y="112"/>
                  <a:pt x="1759" y="112"/>
                  <a:pt x="1759" y="112"/>
                </a:cubicBezTo>
              </a:path>
            </a:pathLst>
          </a:custGeom>
          <a:solidFill>
            <a:schemeClr val="accent1">
              <a:lumMod val="60000"/>
              <a:lumOff val="40000"/>
            </a:schemeClr>
          </a:solidFill>
          <a:ln>
            <a:noFill/>
          </a:ln>
          <a:effectLst>
            <a:outerShdw blurRad="203200" dist="12700" dir="16200000" rotWithShape="0">
              <a:schemeClr val="accent3">
                <a:lumMod val="50000"/>
                <a:alpha val="40000"/>
              </a:schemeClr>
            </a:outerShdw>
          </a:effectLst>
        </p:spPr>
        <p:txBody>
          <a:bodyPr vert="horz" wrap="square" lIns="91440" tIns="45720" rIns="91440" bIns="45720" numCol="1" anchor="t" anchorCtr="0" compatLnSpc="1">
            <a:prstTxWarp prst="textNoShape">
              <a:avLst/>
            </a:prstTxWarp>
          </a:bodyPr>
          <a:lstStyle/>
          <a:p>
            <a:endParaRPr lang="ru-UA"/>
          </a:p>
        </p:txBody>
      </p:sp>
      <p:sp>
        <p:nvSpPr>
          <p:cNvPr id="18" name="Freeform 15">
            <a:extLst>
              <a:ext uri="{FF2B5EF4-FFF2-40B4-BE49-F238E27FC236}">
                <a16:creationId xmlns:a16="http://schemas.microsoft.com/office/drawing/2014/main" id="{66C1F5AE-1CDB-4DF5-9638-CAA31A5BDC93}"/>
              </a:ext>
            </a:extLst>
          </p:cNvPr>
          <p:cNvSpPr>
            <a:spLocks/>
          </p:cNvSpPr>
          <p:nvPr/>
        </p:nvSpPr>
        <p:spPr bwMode="auto">
          <a:xfrm>
            <a:off x="9482138" y="4141788"/>
            <a:ext cx="2705100" cy="2716213"/>
          </a:xfrm>
          <a:custGeom>
            <a:avLst/>
            <a:gdLst>
              <a:gd name="T0" fmla="*/ 653 w 653"/>
              <a:gd name="T1" fmla="*/ 0 h 654"/>
              <a:gd name="T2" fmla="*/ 501 w 653"/>
              <a:gd name="T3" fmla="*/ 68 h 654"/>
              <a:gd name="T4" fmla="*/ 465 w 653"/>
              <a:gd name="T5" fmla="*/ 162 h 654"/>
              <a:gd name="T6" fmla="*/ 401 w 653"/>
              <a:gd name="T7" fmla="*/ 186 h 654"/>
              <a:gd name="T8" fmla="*/ 328 w 653"/>
              <a:gd name="T9" fmla="*/ 184 h 654"/>
              <a:gd name="T10" fmla="*/ 283 w 653"/>
              <a:gd name="T11" fmla="*/ 242 h 654"/>
              <a:gd name="T12" fmla="*/ 161 w 653"/>
              <a:gd name="T13" fmla="*/ 234 h 654"/>
              <a:gd name="T14" fmla="*/ 57 w 653"/>
              <a:gd name="T15" fmla="*/ 299 h 654"/>
              <a:gd name="T16" fmla="*/ 11 w 653"/>
              <a:gd name="T17" fmla="*/ 442 h 654"/>
              <a:gd name="T18" fmla="*/ 11 w 653"/>
              <a:gd name="T19" fmla="*/ 654 h 654"/>
              <a:gd name="T20" fmla="*/ 653 w 653"/>
              <a:gd name="T21" fmla="*/ 654 h 654"/>
              <a:gd name="T22" fmla="*/ 653 w 653"/>
              <a:gd name="T23"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3" h="654">
                <a:moveTo>
                  <a:pt x="653" y="0"/>
                </a:moveTo>
                <a:cubicBezTo>
                  <a:pt x="586" y="9"/>
                  <a:pt x="546" y="16"/>
                  <a:pt x="501" y="68"/>
                </a:cubicBezTo>
                <a:cubicBezTo>
                  <a:pt x="479" y="93"/>
                  <a:pt x="466" y="128"/>
                  <a:pt x="465" y="162"/>
                </a:cubicBezTo>
                <a:cubicBezTo>
                  <a:pt x="443" y="146"/>
                  <a:pt x="407" y="160"/>
                  <a:pt x="401" y="186"/>
                </a:cubicBezTo>
                <a:cubicBezTo>
                  <a:pt x="379" y="174"/>
                  <a:pt x="350" y="173"/>
                  <a:pt x="328" y="184"/>
                </a:cubicBezTo>
                <a:cubicBezTo>
                  <a:pt x="305" y="195"/>
                  <a:pt x="288" y="217"/>
                  <a:pt x="283" y="242"/>
                </a:cubicBezTo>
                <a:cubicBezTo>
                  <a:pt x="246" y="225"/>
                  <a:pt x="201" y="223"/>
                  <a:pt x="161" y="234"/>
                </a:cubicBezTo>
                <a:cubicBezTo>
                  <a:pt x="121" y="245"/>
                  <a:pt x="85" y="268"/>
                  <a:pt x="57" y="299"/>
                </a:cubicBezTo>
                <a:cubicBezTo>
                  <a:pt x="22" y="338"/>
                  <a:pt x="0" y="392"/>
                  <a:pt x="11" y="442"/>
                </a:cubicBezTo>
                <a:cubicBezTo>
                  <a:pt x="11" y="654"/>
                  <a:pt x="11" y="654"/>
                  <a:pt x="11" y="654"/>
                </a:cubicBezTo>
                <a:cubicBezTo>
                  <a:pt x="653" y="654"/>
                  <a:pt x="653" y="654"/>
                  <a:pt x="653" y="654"/>
                </a:cubicBezTo>
                <a:lnTo>
                  <a:pt x="653" y="0"/>
                </a:lnTo>
                <a:close/>
              </a:path>
            </a:pathLst>
          </a:custGeom>
          <a:solidFill>
            <a:schemeClr val="accent1">
              <a:lumMod val="40000"/>
              <a:lumOff val="60000"/>
            </a:schemeClr>
          </a:solidFill>
          <a:ln>
            <a:noFill/>
          </a:ln>
          <a:effectLst>
            <a:outerShdw blurRad="203200" dist="12700" dir="16200000" rotWithShape="0">
              <a:schemeClr val="accent3">
                <a:lumMod val="50000"/>
                <a:alpha val="40000"/>
              </a:schemeClr>
            </a:outerShdw>
          </a:effectLst>
        </p:spPr>
        <p:txBody>
          <a:bodyPr vert="horz" wrap="square" lIns="91440" tIns="45720" rIns="91440" bIns="45720" numCol="1" anchor="t" anchorCtr="0" compatLnSpc="1">
            <a:prstTxWarp prst="textNoShape">
              <a:avLst/>
            </a:prstTxWarp>
          </a:bodyPr>
          <a:lstStyle/>
          <a:p>
            <a:endParaRPr lang="ru-UA"/>
          </a:p>
        </p:txBody>
      </p:sp>
      <p:sp>
        <p:nvSpPr>
          <p:cNvPr id="19" name="Freeform 16">
            <a:extLst>
              <a:ext uri="{FF2B5EF4-FFF2-40B4-BE49-F238E27FC236}">
                <a16:creationId xmlns:a16="http://schemas.microsoft.com/office/drawing/2014/main" id="{89F15827-A709-4376-90FB-F9215BD7B3D6}"/>
              </a:ext>
            </a:extLst>
          </p:cNvPr>
          <p:cNvSpPr>
            <a:spLocks/>
          </p:cNvSpPr>
          <p:nvPr/>
        </p:nvSpPr>
        <p:spPr bwMode="auto">
          <a:xfrm>
            <a:off x="3724275" y="4981575"/>
            <a:ext cx="8462963" cy="1876425"/>
          </a:xfrm>
          <a:custGeom>
            <a:avLst/>
            <a:gdLst>
              <a:gd name="T0" fmla="*/ 2043 w 2043"/>
              <a:gd name="T1" fmla="*/ 0 h 452"/>
              <a:gd name="T2" fmla="*/ 1918 w 2043"/>
              <a:gd name="T3" fmla="*/ 125 h 452"/>
              <a:gd name="T4" fmla="*/ 1823 w 2043"/>
              <a:gd name="T5" fmla="*/ 136 h 452"/>
              <a:gd name="T6" fmla="*/ 1703 w 2043"/>
              <a:gd name="T7" fmla="*/ 98 h 452"/>
              <a:gd name="T8" fmla="*/ 1607 w 2043"/>
              <a:gd name="T9" fmla="*/ 180 h 452"/>
              <a:gd name="T10" fmla="*/ 1510 w 2043"/>
              <a:gd name="T11" fmla="*/ 232 h 452"/>
              <a:gd name="T12" fmla="*/ 1377 w 2043"/>
              <a:gd name="T13" fmla="*/ 271 h 452"/>
              <a:gd name="T14" fmla="*/ 1297 w 2043"/>
              <a:gd name="T15" fmla="*/ 250 h 452"/>
              <a:gd name="T16" fmla="*/ 1176 w 2043"/>
              <a:gd name="T17" fmla="*/ 187 h 452"/>
              <a:gd name="T18" fmla="*/ 1065 w 2043"/>
              <a:gd name="T19" fmla="*/ 268 h 452"/>
              <a:gd name="T20" fmla="*/ 1003 w 2043"/>
              <a:gd name="T21" fmla="*/ 272 h 452"/>
              <a:gd name="T22" fmla="*/ 890 w 2043"/>
              <a:gd name="T23" fmla="*/ 229 h 452"/>
              <a:gd name="T24" fmla="*/ 795 w 2043"/>
              <a:gd name="T25" fmla="*/ 305 h 452"/>
              <a:gd name="T26" fmla="*/ 533 w 2043"/>
              <a:gd name="T27" fmla="*/ 299 h 452"/>
              <a:gd name="T28" fmla="*/ 451 w 2043"/>
              <a:gd name="T29" fmla="*/ 319 h 452"/>
              <a:gd name="T30" fmla="*/ 330 w 2043"/>
              <a:gd name="T31" fmla="*/ 276 h 452"/>
              <a:gd name="T32" fmla="*/ 230 w 2043"/>
              <a:gd name="T33" fmla="*/ 357 h 452"/>
              <a:gd name="T34" fmla="*/ 0 w 2043"/>
              <a:gd name="T35" fmla="*/ 452 h 452"/>
              <a:gd name="T36" fmla="*/ 2043 w 2043"/>
              <a:gd name="T37" fmla="*/ 452 h 452"/>
              <a:gd name="T38" fmla="*/ 2043 w 2043"/>
              <a:gd name="T39"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43" h="452">
                <a:moveTo>
                  <a:pt x="2043" y="0"/>
                </a:moveTo>
                <a:cubicBezTo>
                  <a:pt x="1977" y="23"/>
                  <a:pt x="1948" y="62"/>
                  <a:pt x="1918" y="125"/>
                </a:cubicBezTo>
                <a:cubicBezTo>
                  <a:pt x="1890" y="104"/>
                  <a:pt x="1845" y="109"/>
                  <a:pt x="1823" y="136"/>
                </a:cubicBezTo>
                <a:cubicBezTo>
                  <a:pt x="1793" y="104"/>
                  <a:pt x="1746" y="89"/>
                  <a:pt x="1703" y="98"/>
                </a:cubicBezTo>
                <a:cubicBezTo>
                  <a:pt x="1660" y="106"/>
                  <a:pt x="1622" y="138"/>
                  <a:pt x="1607" y="180"/>
                </a:cubicBezTo>
                <a:cubicBezTo>
                  <a:pt x="1570" y="154"/>
                  <a:pt x="1509" y="187"/>
                  <a:pt x="1510" y="232"/>
                </a:cubicBezTo>
                <a:cubicBezTo>
                  <a:pt x="1467" y="201"/>
                  <a:pt x="1397" y="222"/>
                  <a:pt x="1377" y="271"/>
                </a:cubicBezTo>
                <a:cubicBezTo>
                  <a:pt x="1362" y="245"/>
                  <a:pt x="1324" y="235"/>
                  <a:pt x="1297" y="250"/>
                </a:cubicBezTo>
                <a:cubicBezTo>
                  <a:pt x="1273" y="209"/>
                  <a:pt x="1224" y="183"/>
                  <a:pt x="1176" y="187"/>
                </a:cubicBezTo>
                <a:cubicBezTo>
                  <a:pt x="1127" y="190"/>
                  <a:pt x="1083" y="223"/>
                  <a:pt x="1065" y="268"/>
                </a:cubicBezTo>
                <a:cubicBezTo>
                  <a:pt x="1047" y="255"/>
                  <a:pt x="1019" y="257"/>
                  <a:pt x="1003" y="272"/>
                </a:cubicBezTo>
                <a:cubicBezTo>
                  <a:pt x="976" y="240"/>
                  <a:pt x="931" y="223"/>
                  <a:pt x="890" y="229"/>
                </a:cubicBezTo>
                <a:cubicBezTo>
                  <a:pt x="848" y="236"/>
                  <a:pt x="810" y="266"/>
                  <a:pt x="795" y="305"/>
                </a:cubicBezTo>
                <a:cubicBezTo>
                  <a:pt x="771" y="234"/>
                  <a:pt x="606" y="127"/>
                  <a:pt x="533" y="299"/>
                </a:cubicBezTo>
                <a:cubicBezTo>
                  <a:pt x="505" y="285"/>
                  <a:pt x="469" y="294"/>
                  <a:pt x="451" y="319"/>
                </a:cubicBezTo>
                <a:cubicBezTo>
                  <a:pt x="421" y="285"/>
                  <a:pt x="374" y="268"/>
                  <a:pt x="330" y="276"/>
                </a:cubicBezTo>
                <a:cubicBezTo>
                  <a:pt x="285" y="283"/>
                  <a:pt x="246" y="315"/>
                  <a:pt x="230" y="357"/>
                </a:cubicBezTo>
                <a:cubicBezTo>
                  <a:pt x="134" y="334"/>
                  <a:pt x="40" y="363"/>
                  <a:pt x="0" y="452"/>
                </a:cubicBezTo>
                <a:cubicBezTo>
                  <a:pt x="2043" y="452"/>
                  <a:pt x="2043" y="452"/>
                  <a:pt x="2043" y="452"/>
                </a:cubicBezTo>
                <a:lnTo>
                  <a:pt x="2043" y="0"/>
                </a:lnTo>
                <a:close/>
              </a:path>
            </a:pathLst>
          </a:custGeom>
          <a:solidFill>
            <a:schemeClr val="accent1">
              <a:lumMod val="20000"/>
              <a:lumOff val="80000"/>
            </a:schemeClr>
          </a:solidFill>
          <a:ln>
            <a:noFill/>
          </a:ln>
          <a:effectLst>
            <a:outerShdw blurRad="203200" dist="12700" dir="16200000" rotWithShape="0">
              <a:schemeClr val="accent3">
                <a:lumMod val="50000"/>
                <a:alpha val="40000"/>
              </a:schemeClr>
            </a:outerShdw>
          </a:effectLst>
        </p:spPr>
        <p:txBody>
          <a:bodyPr vert="horz" wrap="square" lIns="91440" tIns="45720" rIns="91440" bIns="45720" numCol="1" anchor="t" anchorCtr="0" compatLnSpc="1">
            <a:prstTxWarp prst="textNoShape">
              <a:avLst/>
            </a:prstTxWarp>
          </a:bodyPr>
          <a:lstStyle/>
          <a:p>
            <a:endParaRPr lang="ru-UA"/>
          </a:p>
        </p:txBody>
      </p:sp>
      <p:sp>
        <p:nvSpPr>
          <p:cNvPr id="3" name="TextBox 2">
            <a:extLst>
              <a:ext uri="{FF2B5EF4-FFF2-40B4-BE49-F238E27FC236}">
                <a16:creationId xmlns:a16="http://schemas.microsoft.com/office/drawing/2014/main" id="{8A446964-42D5-0CAB-42FA-D5232B1F8A2E}"/>
              </a:ext>
            </a:extLst>
          </p:cNvPr>
          <p:cNvSpPr txBox="1"/>
          <p:nvPr/>
        </p:nvSpPr>
        <p:spPr>
          <a:xfrm>
            <a:off x="1606967" y="2532851"/>
            <a:ext cx="3105402" cy="769441"/>
          </a:xfrm>
          <a:prstGeom prst="rect">
            <a:avLst/>
          </a:prstGeom>
          <a:noFill/>
        </p:spPr>
        <p:txBody>
          <a:bodyPr wrap="none" rtlCol="0">
            <a:spAutoFit/>
          </a:bodyPr>
          <a:lstStyle/>
          <a:p>
            <a:r>
              <a:rPr lang="en-US" sz="4400" b="1" dirty="0"/>
              <a:t>Questions?</a:t>
            </a:r>
          </a:p>
        </p:txBody>
      </p:sp>
    </p:spTree>
    <p:extLst>
      <p:ext uri="{BB962C8B-B14F-4D97-AF65-F5344CB8AC3E}">
        <p14:creationId xmlns:p14="http://schemas.microsoft.com/office/powerpoint/2010/main" val="149985716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64" presetClass="path" presetSubtype="0" accel="50000" fill="hold" grpId="1" nodeType="withEffect" p14:presetBounceEnd="67000">
                                      <p:stCondLst>
                                        <p:cond delay="0"/>
                                      </p:stCondLst>
                                      <p:childTnLst>
                                        <p:animMotion origin="layout" path="M -3.95833E-6 0.27709 L -3.95833E-6 -4.44444E-6 " pathEditMode="relative" rAng="0" ptsTypes="AA" p14:bounceEnd="67000">
                                          <p:cBhvr>
                                            <p:cTn id="9" dur="1500" fill="hold"/>
                                            <p:tgtEl>
                                              <p:spTgt spid="19"/>
                                            </p:tgtEl>
                                            <p:attrNameLst>
                                              <p:attrName>ppt_x</p:attrName>
                                              <p:attrName>ppt_y</p:attrName>
                                            </p:attrNameLst>
                                          </p:cBhvr>
                                          <p:rCtr x="0" y="-13866"/>
                                        </p:animMotion>
                                      </p:childTnLst>
                                    </p:cTn>
                                  </p:par>
                                  <p:par>
                                    <p:cTn id="10" presetID="10" presetClass="entr" presetSubtype="0"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64" presetClass="path" presetSubtype="0" accel="50000" fill="hold" grpId="1" nodeType="withEffect" p14:presetBounceEnd="67000">
                                      <p:stCondLst>
                                        <p:cond delay="250"/>
                                      </p:stCondLst>
                                      <p:childTnLst>
                                        <p:animMotion origin="layout" path="M -3.95833E-6 0.27709 L -3.95833E-6 -4.44444E-6 " pathEditMode="relative" rAng="0" ptsTypes="AA" p14:bounceEnd="67000">
                                          <p:cBhvr>
                                            <p:cTn id="14" dur="1500" fill="hold"/>
                                            <p:tgtEl>
                                              <p:spTgt spid="18"/>
                                            </p:tgtEl>
                                            <p:attrNameLst>
                                              <p:attrName>ppt_x</p:attrName>
                                              <p:attrName>ppt_y</p:attrName>
                                            </p:attrNameLst>
                                          </p:cBhvr>
                                          <p:rCtr x="0" y="-13866"/>
                                        </p:animMotion>
                                      </p:childTnLst>
                                    </p:cTn>
                                  </p:par>
                                  <p:par>
                                    <p:cTn id="15" presetID="10" presetClass="entr" presetSubtype="0" fill="hold" grpId="0"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64" presetClass="path" presetSubtype="0" accel="50000" fill="hold" grpId="1" nodeType="withEffect" p14:presetBounceEnd="67000">
                                      <p:stCondLst>
                                        <p:cond delay="500"/>
                                      </p:stCondLst>
                                      <p:childTnLst>
                                        <p:animMotion origin="layout" path="M -3.95833E-6 0.27709 L -3.95833E-6 -4.44444E-6 " pathEditMode="relative" rAng="0" ptsTypes="AA" p14:bounceEnd="67000">
                                          <p:cBhvr>
                                            <p:cTn id="19" dur="1500" fill="hold"/>
                                            <p:tgtEl>
                                              <p:spTgt spid="17"/>
                                            </p:tgtEl>
                                            <p:attrNameLst>
                                              <p:attrName>ppt_x</p:attrName>
                                              <p:attrName>ppt_y</p:attrName>
                                            </p:attrNameLst>
                                          </p:cBhvr>
                                          <p:rCtr x="0" y="-13866"/>
                                        </p:animMotion>
                                      </p:childTnLst>
                                    </p:cTn>
                                  </p:par>
                                  <p:par>
                                    <p:cTn id="20" presetID="10" presetClass="entr" presetSubtype="0"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64" presetClass="path" presetSubtype="0" accel="50000" fill="hold" grpId="1" nodeType="withEffect" p14:presetBounceEnd="67000">
                                      <p:stCondLst>
                                        <p:cond delay="750"/>
                                      </p:stCondLst>
                                      <p:childTnLst>
                                        <p:animMotion origin="layout" path="M -3.95833E-6 0.27709 L -3.95833E-6 -4.44444E-6 " pathEditMode="relative" rAng="0" ptsTypes="AA" p14:bounceEnd="67000">
                                          <p:cBhvr>
                                            <p:cTn id="24" dur="1500" fill="hold"/>
                                            <p:tgtEl>
                                              <p:spTgt spid="16"/>
                                            </p:tgtEl>
                                            <p:attrNameLst>
                                              <p:attrName>ppt_x</p:attrName>
                                              <p:attrName>ppt_y</p:attrName>
                                            </p:attrNameLst>
                                          </p:cBhvr>
                                          <p:rCtr x="0" y="-13866"/>
                                        </p:animMotion>
                                      </p:childTnLst>
                                    </p:cTn>
                                  </p:par>
                                  <p:par>
                                    <p:cTn id="25" presetID="22" presetClass="entr" presetSubtype="4"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750"/>
                                            <p:tgtEl>
                                              <p:spTgt spid="2"/>
                                            </p:tgtEl>
                                          </p:cBhvr>
                                        </p:animEffect>
                                      </p:childTnLst>
                                    </p:cTn>
                                  </p:par>
                                  <p:par>
                                    <p:cTn id="28" presetID="42" presetClass="entr" presetSubtype="0" fill="hold" nodeType="withEffect">
                                      <p:stCondLst>
                                        <p:cond delay="175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750"/>
                                            <p:tgtEl>
                                              <p:spTgt spid="25"/>
                                            </p:tgtEl>
                                          </p:cBhvr>
                                        </p:animEffect>
                                        <p:anim calcmode="lin" valueType="num">
                                          <p:cBhvr>
                                            <p:cTn id="31" dur="750" fill="hold"/>
                                            <p:tgtEl>
                                              <p:spTgt spid="25"/>
                                            </p:tgtEl>
                                            <p:attrNameLst>
                                              <p:attrName>ppt_x</p:attrName>
                                            </p:attrNameLst>
                                          </p:cBhvr>
                                          <p:tavLst>
                                            <p:tav tm="0">
                                              <p:val>
                                                <p:strVal val="#ppt_x"/>
                                              </p:val>
                                            </p:tav>
                                            <p:tav tm="100000">
                                              <p:val>
                                                <p:strVal val="#ppt_x"/>
                                              </p:val>
                                            </p:tav>
                                          </p:tavLst>
                                        </p:anim>
                                        <p:anim calcmode="lin" valueType="num">
                                          <p:cBhvr>
                                            <p:cTn id="32"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64" presetClass="path" presetSubtype="0" accel="50000" fill="hold" grpId="1" nodeType="withEffect">
                                      <p:stCondLst>
                                        <p:cond delay="0"/>
                                      </p:stCondLst>
                                      <p:childTnLst>
                                        <p:animMotion origin="layout" path="M -3.95833E-6 0.27709 L -3.95833E-6 -4.44444E-6 " pathEditMode="relative" rAng="0" ptsTypes="AA">
                                          <p:cBhvr>
                                            <p:cTn id="9" dur="1500" fill="hold"/>
                                            <p:tgtEl>
                                              <p:spTgt spid="19"/>
                                            </p:tgtEl>
                                            <p:attrNameLst>
                                              <p:attrName>ppt_x</p:attrName>
                                              <p:attrName>ppt_y</p:attrName>
                                            </p:attrNameLst>
                                          </p:cBhvr>
                                          <p:rCtr x="0" y="-13866"/>
                                        </p:animMotion>
                                      </p:childTnLst>
                                    </p:cTn>
                                  </p:par>
                                  <p:par>
                                    <p:cTn id="10" presetID="10" presetClass="entr" presetSubtype="0"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64" presetClass="path" presetSubtype="0" accel="50000" fill="hold" grpId="1" nodeType="withEffect">
                                      <p:stCondLst>
                                        <p:cond delay="250"/>
                                      </p:stCondLst>
                                      <p:childTnLst>
                                        <p:animMotion origin="layout" path="M -3.95833E-6 0.27709 L -3.95833E-6 -4.44444E-6 " pathEditMode="relative" rAng="0" ptsTypes="AA">
                                          <p:cBhvr>
                                            <p:cTn id="14" dur="1500" fill="hold"/>
                                            <p:tgtEl>
                                              <p:spTgt spid="18"/>
                                            </p:tgtEl>
                                            <p:attrNameLst>
                                              <p:attrName>ppt_x</p:attrName>
                                              <p:attrName>ppt_y</p:attrName>
                                            </p:attrNameLst>
                                          </p:cBhvr>
                                          <p:rCtr x="0" y="-13866"/>
                                        </p:animMotion>
                                      </p:childTnLst>
                                    </p:cTn>
                                  </p:par>
                                  <p:par>
                                    <p:cTn id="15" presetID="10" presetClass="entr" presetSubtype="0" fill="hold" grpId="0" nodeType="withEffect">
                                      <p:stCondLst>
                                        <p:cond delay="50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64" presetClass="path" presetSubtype="0" accel="50000" fill="hold" grpId="1" nodeType="withEffect">
                                      <p:stCondLst>
                                        <p:cond delay="500"/>
                                      </p:stCondLst>
                                      <p:childTnLst>
                                        <p:animMotion origin="layout" path="M -3.95833E-6 0.27709 L -3.95833E-6 -4.44444E-6 " pathEditMode="relative" rAng="0" ptsTypes="AA">
                                          <p:cBhvr>
                                            <p:cTn id="19" dur="1500" fill="hold"/>
                                            <p:tgtEl>
                                              <p:spTgt spid="17"/>
                                            </p:tgtEl>
                                            <p:attrNameLst>
                                              <p:attrName>ppt_x</p:attrName>
                                              <p:attrName>ppt_y</p:attrName>
                                            </p:attrNameLst>
                                          </p:cBhvr>
                                          <p:rCtr x="0" y="-13866"/>
                                        </p:animMotion>
                                      </p:childTnLst>
                                    </p:cTn>
                                  </p:par>
                                  <p:par>
                                    <p:cTn id="20" presetID="10" presetClass="entr" presetSubtype="0" fill="hold" grpId="0" nodeType="withEffect">
                                      <p:stCondLst>
                                        <p:cond delay="75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64" presetClass="path" presetSubtype="0" accel="50000" fill="hold" grpId="1" nodeType="withEffect">
                                      <p:stCondLst>
                                        <p:cond delay="750"/>
                                      </p:stCondLst>
                                      <p:childTnLst>
                                        <p:animMotion origin="layout" path="M -3.95833E-6 0.27709 L -3.95833E-6 -4.44444E-6 " pathEditMode="relative" rAng="0" ptsTypes="AA">
                                          <p:cBhvr>
                                            <p:cTn id="24" dur="1500" fill="hold"/>
                                            <p:tgtEl>
                                              <p:spTgt spid="16"/>
                                            </p:tgtEl>
                                            <p:attrNameLst>
                                              <p:attrName>ppt_x</p:attrName>
                                              <p:attrName>ppt_y</p:attrName>
                                            </p:attrNameLst>
                                          </p:cBhvr>
                                          <p:rCtr x="0" y="-13866"/>
                                        </p:animMotion>
                                      </p:childTnLst>
                                    </p:cTn>
                                  </p:par>
                                  <p:par>
                                    <p:cTn id="25" presetID="22" presetClass="entr" presetSubtype="4"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Effect transition="in" filter="wipe(down)">
                                          <p:cBhvr>
                                            <p:cTn id="27" dur="750"/>
                                            <p:tgtEl>
                                              <p:spTgt spid="2"/>
                                            </p:tgtEl>
                                          </p:cBhvr>
                                        </p:animEffect>
                                      </p:childTnLst>
                                    </p:cTn>
                                  </p:par>
                                  <p:par>
                                    <p:cTn id="28" presetID="42" presetClass="entr" presetSubtype="0" fill="hold" nodeType="withEffect">
                                      <p:stCondLst>
                                        <p:cond delay="175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750"/>
                                            <p:tgtEl>
                                              <p:spTgt spid="25"/>
                                            </p:tgtEl>
                                          </p:cBhvr>
                                        </p:animEffect>
                                        <p:anim calcmode="lin" valueType="num">
                                          <p:cBhvr>
                                            <p:cTn id="31" dur="750" fill="hold"/>
                                            <p:tgtEl>
                                              <p:spTgt spid="25"/>
                                            </p:tgtEl>
                                            <p:attrNameLst>
                                              <p:attrName>ppt_x</p:attrName>
                                            </p:attrNameLst>
                                          </p:cBhvr>
                                          <p:tavLst>
                                            <p:tav tm="0">
                                              <p:val>
                                                <p:strVal val="#ppt_x"/>
                                              </p:val>
                                            </p:tav>
                                            <p:tav tm="100000">
                                              <p:val>
                                                <p:strVal val="#ppt_x"/>
                                              </p:val>
                                            </p:tav>
                                          </p:tavLst>
                                        </p:anim>
                                        <p:anim calcmode="lin" valueType="num">
                                          <p:cBhvr>
                                            <p:cTn id="32"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Lst>
      </p:timing>
    </mc:Fallback>
  </mc:AlternateContent>
</p:sld>
</file>

<file path=ppt/theme/theme1.xml><?xml version="1.0" encoding="utf-8"?>
<a:theme xmlns:a="http://schemas.openxmlformats.org/drawingml/2006/main" name="ZD Custom">
  <a:themeElements>
    <a:clrScheme name="New Big Update 3">
      <a:dk1>
        <a:sysClr val="windowText" lastClr="000000"/>
      </a:dk1>
      <a:lt1>
        <a:sysClr val="window" lastClr="FFFFFF"/>
      </a:lt1>
      <a:dk2>
        <a:srgbClr val="44546A"/>
      </a:dk2>
      <a:lt2>
        <a:srgbClr val="E7E6E6"/>
      </a:lt2>
      <a:accent1>
        <a:srgbClr val="2580B7"/>
      </a:accent1>
      <a:accent2>
        <a:srgbClr val="179E86"/>
      </a:accent2>
      <a:accent3>
        <a:srgbClr val="9EBE5B"/>
      </a:accent3>
      <a:accent4>
        <a:srgbClr val="F59B11"/>
      </a:accent4>
      <a:accent5>
        <a:srgbClr val="C03B26"/>
      </a:accent5>
      <a:accent6>
        <a:srgbClr val="633248"/>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ZD Custom" id="{9042E8EF-17DE-4976-B692-852F4C61AE04}" vid="{35A156FC-B6BD-40FD-BCF1-1512E4B52A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D5AB87E-7A89-478A-BE82-5479A484F2F0}"/>
</file>

<file path=customXml/itemProps2.xml><?xml version="1.0" encoding="utf-8"?>
<ds:datastoreItem xmlns:ds="http://schemas.openxmlformats.org/officeDocument/2006/customXml" ds:itemID="{F51E48C8-5CD2-440E-816E-EFB55298DADA}"/>
</file>

<file path=customXml/itemProps3.xml><?xml version="1.0" encoding="utf-8"?>
<ds:datastoreItem xmlns:ds="http://schemas.openxmlformats.org/officeDocument/2006/customXml" ds:itemID="{2D5BFEBE-08EC-4607-8F06-6C529005C0B6}"/>
</file>

<file path=docProps/app.xml><?xml version="1.0" encoding="utf-8"?>
<Properties xmlns="http://schemas.openxmlformats.org/officeDocument/2006/extended-properties" xmlns:vt="http://schemas.openxmlformats.org/officeDocument/2006/docPropsVTypes">
  <Template>ZD Custom</Template>
  <TotalTime>331</TotalTime>
  <Words>3618</Words>
  <Application>Microsoft Office PowerPoint</Application>
  <PresentationFormat>Widescreen</PresentationFormat>
  <Paragraphs>456</Paragraphs>
  <Slides>17</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17</vt:i4>
      </vt:variant>
    </vt:vector>
  </HeadingPairs>
  <TitlesOfParts>
    <vt:vector size="28" baseType="lpstr">
      <vt:lpstr>Aptos</vt:lpstr>
      <vt:lpstr>Aptos Display</vt:lpstr>
      <vt:lpstr>Arial</vt:lpstr>
      <vt:lpstr>Calibri</vt:lpstr>
      <vt:lpstr>Lato Black</vt:lpstr>
      <vt:lpstr>Open Sans</vt:lpstr>
      <vt:lpstr>Rubik</vt:lpstr>
      <vt:lpstr>Segoe UI</vt:lpstr>
      <vt:lpstr>Sora ExtraBold</vt:lpstr>
      <vt:lpstr>Trebuchet MS</vt:lpstr>
      <vt:lpstr>ZD Custom</vt:lpstr>
      <vt:lpstr>Using Multiple Schedule Risk Analysis Runs to Drive Informed Decisions</vt:lpstr>
      <vt:lpstr>Agenda</vt:lpstr>
      <vt:lpstr>What Is an SRA &amp; Why It Matters</vt:lpstr>
      <vt:lpstr>What Gets Lost at the Out-Brief</vt:lpstr>
      <vt:lpstr>The Multi-Run Approach: Concept</vt:lpstr>
      <vt:lpstr>What to Vary Between Runs</vt:lpstr>
      <vt:lpstr>Process: Structuring the Campaign</vt:lpstr>
      <vt:lpstr>Configuration Documentation: The Critical Discipline</vt:lpstr>
      <vt:lpstr>Sensitivity Analysis in Action</vt:lpstr>
      <vt:lpstr>From Point Estimate to Trend</vt:lpstr>
      <vt:lpstr>The Story the Ensemble Tells: The Path to Comfortable</vt:lpstr>
      <vt:lpstr>Reframing the Conversation: Not a Verdict</vt:lpstr>
      <vt:lpstr>Out-Briefing the Range</vt:lpstr>
      <vt:lpstr>Handling "What's Your Number?"</vt:lpstr>
      <vt:lpstr>Lessons Learned</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Dolch, Zachary M. (GSFC-435.0)[LENTECH, INC.]</dc:creator>
  <cp:lastModifiedBy>Dolch, Zachary M. (GSFC-435.0)[LENTECH, INC.]</cp:lastModifiedBy>
  <cp:revision>26</cp:revision>
  <dcterms:created xsi:type="dcterms:W3CDTF">2026-08-14T22:27:09Z</dcterms:created>
  <dcterms:modified xsi:type="dcterms:W3CDTF">2026-08-18T03:28:46Z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ies>
</file>