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6" r:id="rId2"/>
    <p:sldMasterId id="2147483690" r:id="rId3"/>
    <p:sldMasterId id="2147483704" r:id="rId4"/>
  </p:sldMasterIdLst>
  <p:notesMasterIdLst>
    <p:notesMasterId r:id="rId16"/>
  </p:notesMasterIdLst>
  <p:sldIdLst>
    <p:sldId id="257" r:id="rId5"/>
    <p:sldId id="258" r:id="rId6"/>
    <p:sldId id="25557" r:id="rId7"/>
    <p:sldId id="284" r:id="rId8"/>
    <p:sldId id="25560" r:id="rId9"/>
    <p:sldId id="25561" r:id="rId10"/>
    <p:sldId id="25563" r:id="rId11"/>
    <p:sldId id="267" r:id="rId12"/>
    <p:sldId id="25558" r:id="rId13"/>
    <p:sldId id="25564" r:id="rId14"/>
    <p:sldId id="2555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91CB0C-B142-B622-C55B-84815BEEF56B}" v="1" dt="2026-07-20T17:06:32.6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3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2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7AE06-DBE1-48B0-A468-E49EB33E515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5DC28-4125-4092-B46D-EABE6E2CE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66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rporate Template_Title_and_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 txBox="1">
            <a:spLocks/>
          </p:cNvSpPr>
          <p:nvPr/>
        </p:nvSpPr>
        <p:spPr>
          <a:xfrm>
            <a:off x="269461" y="6442076"/>
            <a:ext cx="355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900" i="1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2E00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© The Aerospace Corporation, 2026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607510" y="1658432"/>
            <a:ext cx="6971779" cy="1239457"/>
          </a:xfrm>
          <a:prstGeom prst="rect">
            <a:avLst/>
          </a:prstGeom>
        </p:spPr>
        <p:txBody>
          <a:bodyPr anchor="t" anchorCtr="0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bg1"/>
                </a:solidFill>
                <a:effectLst>
                  <a:outerShdw blurRad="50800" dist="381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/>
              <a:t>Your Title – 40-Point</a:t>
            </a:r>
            <a:br>
              <a:rPr lang="en-US"/>
            </a:br>
            <a:r>
              <a:rPr lang="en-US"/>
              <a:t>Arial, Bold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07510" y="3124908"/>
            <a:ext cx="6971779" cy="1553623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 i="1">
                <a:solidFill>
                  <a:schemeClr val="bg1"/>
                </a:solidFill>
                <a:effectLst>
                  <a:outerShdw blurRad="50800" dist="381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000"/>
              <a:t>Speaker’s name</a:t>
            </a:r>
            <a:br>
              <a:rPr lang="en-US" sz="2000"/>
            </a:br>
            <a:r>
              <a:rPr lang="en-US" sz="2000"/>
              <a:t>and organization – </a:t>
            </a:r>
            <a:br>
              <a:rPr lang="en-US" sz="2000"/>
            </a:br>
            <a:r>
              <a:rPr lang="en-US" sz="2000"/>
              <a:t>28-Point Arial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607037" y="4970646"/>
            <a:ext cx="6972961" cy="457844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200" b="1" i="1">
                <a:solidFill>
                  <a:schemeClr val="bg1"/>
                </a:solidFill>
                <a:effectLst>
                  <a:outerShdw blurRad="50800" dist="38100" dir="4260000" algn="tl" rotWithShape="0">
                    <a:prstClr val="black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Date – 22-point Arial</a:t>
            </a:r>
          </a:p>
        </p:txBody>
      </p:sp>
    </p:spTree>
    <p:extLst>
      <p:ext uri="{BB962C8B-B14F-4D97-AF65-F5344CB8AC3E}">
        <p14:creationId xmlns:p14="http://schemas.microsoft.com/office/powerpoint/2010/main" val="28598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rporate Template_Closing_Q&amp;A_Ba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656774" y="1846555"/>
            <a:ext cx="6934200" cy="312493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>
              <a:defRPr sz="4800" b="1" i="1" baseline="0">
                <a:solidFill>
                  <a:schemeClr val="bg1"/>
                </a:solidFill>
                <a:effectLst>
                  <a:outerShdw blurRad="50800" dist="381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/>
              <a:t>Closing</a:t>
            </a:r>
            <a:br>
              <a:rPr lang="en-US"/>
            </a:br>
            <a:r>
              <a:rPr lang="en-US"/>
              <a:t>Questions</a:t>
            </a:r>
            <a:br>
              <a:rPr lang="en-US"/>
            </a:br>
            <a:r>
              <a:rPr lang="en-US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395273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34533" y="1203264"/>
            <a:ext cx="11271681" cy="4798717"/>
          </a:xfrm>
          <a:prstGeom prst="rect">
            <a:avLst/>
          </a:prstGeom>
        </p:spPr>
        <p:txBody>
          <a:bodyPr vert="horz"/>
          <a:lstStyle>
            <a:lvl1pPr marL="231775" indent="-223838">
              <a:buSzPct val="130000"/>
              <a:tabLst/>
              <a:defRPr sz="1800" i="0"/>
            </a:lvl1pPr>
            <a:lvl2pPr marL="517525" indent="-227013">
              <a:defRPr sz="1600" i="0"/>
            </a:lvl2pPr>
            <a:lvl3pPr marL="800100" indent="-176213">
              <a:buSzPct val="125000"/>
              <a:defRPr sz="1600" i="0"/>
            </a:lvl3pPr>
            <a:lvl4pPr marL="1201738" indent="-228600">
              <a:defRPr sz="1600" i="0"/>
            </a:lvl4pPr>
            <a:lvl5pPr marL="1430338" indent="-176213">
              <a:buFont typeface="Arial"/>
              <a:buChar char="•"/>
              <a:defRPr sz="1600" i="0"/>
            </a:lvl5pPr>
          </a:lstStyle>
          <a:p>
            <a:r>
              <a:rPr lang="en-US"/>
              <a:t>Bullet 1 level—Bullet 130% size text—Black, 18-point Arial</a:t>
            </a:r>
          </a:p>
          <a:p>
            <a:pPr lvl="1"/>
            <a:r>
              <a:rPr lang="en-US"/>
              <a:t>Bullet 2 level—16-point Arial</a:t>
            </a:r>
          </a:p>
          <a:p>
            <a:pPr lvl="2"/>
            <a:r>
              <a:rPr lang="en-US"/>
              <a:t>Bullet 3 level—Bullet 125% size text—16-point Arial</a:t>
            </a:r>
          </a:p>
          <a:p>
            <a:pPr lvl="3"/>
            <a:r>
              <a:rPr lang="en-US"/>
              <a:t>Bullet 4 level—16-point Arial</a:t>
            </a:r>
          </a:p>
          <a:p>
            <a:pPr lvl="4"/>
            <a:r>
              <a:rPr lang="en-US"/>
              <a:t>Bullet 5 level—Bullet 100% size text—16-point Arial</a:t>
            </a:r>
          </a:p>
        </p:txBody>
      </p:sp>
    </p:spTree>
    <p:extLst>
      <p:ext uri="{BB962C8B-B14F-4D97-AF65-F5344CB8AC3E}">
        <p14:creationId xmlns:p14="http://schemas.microsoft.com/office/powerpoint/2010/main" val="1082727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</p:spTree>
    <p:extLst>
      <p:ext uri="{BB962C8B-B14F-4D97-AF65-F5344CB8AC3E}">
        <p14:creationId xmlns:p14="http://schemas.microsoft.com/office/powerpoint/2010/main" val="3990697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ronym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04797" y="5653378"/>
            <a:ext cx="11271683" cy="470841"/>
          </a:xfrm>
          <a:prstGeom prst="rect">
            <a:avLst/>
          </a:prstGeom>
        </p:spPr>
        <p:txBody>
          <a:bodyPr vert="horz" numCol="4"/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825625" algn="l"/>
                <a:tab pos="3659188" algn="l"/>
                <a:tab pos="5484813" algn="l"/>
              </a:tabLst>
              <a:defRPr sz="800" b="1" i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ACR1 = Acronym 1</a:t>
            </a:r>
            <a:br>
              <a:rPr lang="en-US"/>
            </a:br>
            <a:r>
              <a:rPr lang="en-US"/>
              <a:t>ACR2 = Acronym 2</a:t>
            </a:r>
            <a:br>
              <a:rPr lang="en-US"/>
            </a:br>
            <a:r>
              <a:rPr lang="en-US"/>
              <a:t>ACR3 = Acronym 3</a:t>
            </a:r>
            <a:br>
              <a:rPr lang="en-US"/>
            </a:br>
            <a:r>
              <a:rPr lang="en-US"/>
              <a:t>ACR4 = Acronym 4</a:t>
            </a:r>
            <a:br>
              <a:rPr lang="en-US"/>
            </a:br>
            <a:r>
              <a:rPr lang="en-US"/>
              <a:t>ACR5 = Acronym 5</a:t>
            </a:r>
            <a:br>
              <a:rPr lang="en-US"/>
            </a:br>
            <a:r>
              <a:rPr lang="en-US"/>
              <a:t>ACR6 = Acronym 6</a:t>
            </a:r>
            <a:br>
              <a:rPr lang="en-US"/>
            </a:br>
            <a:r>
              <a:rPr lang="en-US"/>
              <a:t>ACR7 = Acronym 7</a:t>
            </a:r>
            <a:br>
              <a:rPr lang="en-US"/>
            </a:br>
            <a:r>
              <a:rPr lang="en-US"/>
              <a:t>ACR8 = Acronym 8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800" y="1207638"/>
            <a:ext cx="11271681" cy="4381001"/>
          </a:xfrm>
          <a:prstGeom prst="rect">
            <a:avLst/>
          </a:prstGeom>
        </p:spPr>
        <p:txBody>
          <a:bodyPr vert="horz"/>
          <a:lstStyle>
            <a:lvl1pPr marL="231775" indent="-223838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/>
              <a:t>This is a multipurpose box—use for text, tables, charts or video</a:t>
            </a:r>
          </a:p>
        </p:txBody>
      </p:sp>
    </p:spTree>
    <p:extLst>
      <p:ext uri="{BB962C8B-B14F-4D97-AF65-F5344CB8AC3E}">
        <p14:creationId xmlns:p14="http://schemas.microsoft.com/office/powerpoint/2010/main" val="1718958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ft_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796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231775" indent="-223838">
              <a:buSzPct val="130000"/>
              <a:tabLst/>
              <a:defRPr sz="1800" i="0"/>
            </a:lvl1pPr>
            <a:lvl2pPr marL="517525" indent="-227013">
              <a:defRPr sz="1600" i="0"/>
            </a:lvl2pPr>
            <a:lvl3pPr marL="800100" indent="-176213">
              <a:buSzPct val="125000"/>
              <a:defRPr sz="1600" i="0"/>
            </a:lvl3pPr>
            <a:lvl4pPr marL="1201738" indent="-228600">
              <a:defRPr sz="1600" i="0"/>
            </a:lvl4pPr>
            <a:lvl5pPr marL="1430338" indent="-176213">
              <a:buFont typeface="Arial"/>
              <a:buChar char="•"/>
              <a:defRPr sz="1600" i="0"/>
            </a:lvl5pPr>
          </a:lstStyle>
          <a:p>
            <a:r>
              <a:rPr lang="en-US"/>
              <a:t>Bullet 1 level—Bullet 130% size text—Black, 18-point Arial</a:t>
            </a:r>
          </a:p>
          <a:p>
            <a:pPr lvl="1"/>
            <a:r>
              <a:rPr lang="en-US"/>
              <a:t>Bullet 2 level—16-point Arial</a:t>
            </a:r>
          </a:p>
          <a:p>
            <a:pPr lvl="2"/>
            <a:r>
              <a:rPr lang="en-US"/>
              <a:t>Bullet 3 level—Bullet 125% size text—16-point Arial</a:t>
            </a:r>
          </a:p>
          <a:p>
            <a:pPr lvl="3"/>
            <a:r>
              <a:rPr lang="en-US"/>
              <a:t>Bullet 4 level—16-point Arial </a:t>
            </a:r>
          </a:p>
          <a:p>
            <a:pPr lvl="4"/>
            <a:r>
              <a:rPr lang="en-US"/>
              <a:t>Bullet 5 level—Bullet 100% size text—16-point Arial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96001" y="1207637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37649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ight_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6075084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231775" indent="-223838">
              <a:buSzPct val="130000"/>
              <a:tabLst/>
              <a:defRPr sz="1800" i="0"/>
            </a:lvl1pPr>
            <a:lvl2pPr marL="517525" indent="-227013">
              <a:defRPr sz="1600" i="0"/>
            </a:lvl2pPr>
            <a:lvl3pPr marL="800100" indent="-176213">
              <a:buSzPct val="125000"/>
              <a:defRPr sz="1600" i="0"/>
            </a:lvl3pPr>
            <a:lvl4pPr marL="1201738" indent="-228600">
              <a:defRPr sz="1600" i="0"/>
            </a:lvl4pPr>
            <a:lvl5pPr marL="1430338" indent="-176213">
              <a:buFont typeface="Arial"/>
              <a:buChar char="•"/>
              <a:defRPr sz="1600" i="0"/>
            </a:lvl5pPr>
          </a:lstStyle>
          <a:p>
            <a:r>
              <a:rPr lang="en-US"/>
              <a:t>Bullet 1 level—Bullet 130% size text—Black, 18-point Arial</a:t>
            </a:r>
          </a:p>
          <a:p>
            <a:pPr lvl="1"/>
            <a:r>
              <a:rPr lang="en-US"/>
              <a:t>Bullet 2 level—16-point Arial</a:t>
            </a:r>
          </a:p>
          <a:p>
            <a:pPr lvl="2"/>
            <a:r>
              <a:rPr lang="en-US"/>
              <a:t>Bullet 3 level—Bullet 125% size text—16-point Arial</a:t>
            </a:r>
          </a:p>
          <a:p>
            <a:pPr lvl="3"/>
            <a:r>
              <a:rPr lang="en-US"/>
              <a:t>Bullet 4 level—16-point Arial</a:t>
            </a:r>
          </a:p>
          <a:p>
            <a:pPr lvl="4"/>
            <a:r>
              <a:rPr lang="en-US"/>
              <a:t>Bullet 5 level—Bullet 100% size text—16-point Arial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304798" y="1225424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84111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a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6102445" y="1205816"/>
            <a:ext cx="255" cy="489330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304798" y="3641651"/>
            <a:ext cx="11497457" cy="6396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304798" y="1205815"/>
            <a:ext cx="5691268" cy="2366552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6209078" y="1205815"/>
            <a:ext cx="5593177" cy="2366552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304798" y="3693647"/>
            <a:ext cx="5691268" cy="2404751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6209078" y="3693647"/>
            <a:ext cx="5593177" cy="2404751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10935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e_Contr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106341" y="3744347"/>
            <a:ext cx="0" cy="23458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304799" y="1197639"/>
            <a:ext cx="11477472" cy="2366552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600" i="0"/>
            </a:lvl1pPr>
            <a:lvl2pPr marL="339725" indent="-169863">
              <a:defRPr sz="1600"/>
            </a:lvl2pPr>
            <a:lvl3pPr marL="565150" indent="-112713">
              <a:defRPr sz="1600"/>
            </a:lvl3pPr>
            <a:lvl4pPr marL="862013" indent="-169863"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304798" y="3685471"/>
            <a:ext cx="5615759" cy="2404751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6292127" y="3685471"/>
            <a:ext cx="5490143" cy="2404751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84678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isk Format_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8" hasCustomPrompt="1"/>
          </p:nvPr>
        </p:nvSpPr>
        <p:spPr>
          <a:xfrm>
            <a:off x="304798" y="1134320"/>
            <a:ext cx="4954140" cy="4861367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600" i="0"/>
            </a:lvl1pPr>
            <a:lvl2pPr marL="517525" indent="-227013">
              <a:defRPr sz="1400" i="0"/>
            </a:lvl2pPr>
            <a:lvl3pPr marL="800100" indent="-176213">
              <a:buSzPct val="125000"/>
              <a:defRPr sz="1400" i="0"/>
            </a:lvl3pPr>
            <a:lvl4pPr marL="1201738" indent="-228600">
              <a:defRPr sz="1400" i="0"/>
            </a:lvl4pPr>
            <a:lvl5pPr marL="1430338" indent="-176213">
              <a:buFont typeface="Arial"/>
              <a:buChar char="•"/>
              <a:defRPr sz="1400" i="0" baseline="0"/>
            </a:lvl5pPr>
          </a:lstStyle>
          <a:p>
            <a:r>
              <a:rPr lang="en-US"/>
              <a:t>Bullet 1 level – Bullet 130% size text – Black, 16 point Arial</a:t>
            </a:r>
          </a:p>
          <a:p>
            <a:pPr lvl="1"/>
            <a:r>
              <a:rPr lang="en-US"/>
              <a:t>Bullet 2 level – 14 point Arial</a:t>
            </a:r>
          </a:p>
          <a:p>
            <a:pPr lvl="2"/>
            <a:r>
              <a:rPr lang="en-US"/>
              <a:t>Bullet 3 level – Bullet 125% size text – 14 point Arial</a:t>
            </a:r>
          </a:p>
          <a:p>
            <a:pPr lvl="3"/>
            <a:r>
              <a:rPr lang="en-US"/>
              <a:t>Bullet 4 level – 14 point Arial</a:t>
            </a:r>
          </a:p>
          <a:p>
            <a:pPr lvl="4"/>
            <a:r>
              <a:rPr lang="en-US"/>
              <a:t>Bullet 5 level – Bullet 100% size text – 14 point Arial</a:t>
            </a:r>
          </a:p>
        </p:txBody>
      </p:sp>
      <p:pic>
        <p:nvPicPr>
          <p:cNvPr id="12" name="Picture 11" descr="CCEO Risk Format_P8sample_crosshatch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2204" y="1134532"/>
            <a:ext cx="5983383" cy="4564685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5412205" y="5777499"/>
            <a:ext cx="6145364" cy="220573"/>
            <a:chOff x="4333069" y="5714104"/>
            <a:chExt cx="4609023" cy="220573"/>
          </a:xfrm>
        </p:grpSpPr>
        <p:sp>
          <p:nvSpPr>
            <p:cNvPr id="14" name="Rectangle 13"/>
            <p:cNvSpPr/>
            <p:nvPr userDrawn="1"/>
          </p:nvSpPr>
          <p:spPr>
            <a:xfrm>
              <a:off x="4333069" y="5748518"/>
              <a:ext cx="228600" cy="1524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987786" y="5748724"/>
              <a:ext cx="228600" cy="1524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544208" y="5714104"/>
              <a:ext cx="4397884" cy="220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  <a:tabLst>
                  <a:tab pos="2630488" algn="l"/>
                </a:tabLst>
              </a:pPr>
              <a:r>
                <a:rPr lang="en-US" sz="900"/>
                <a:t>Current risk assessment with uncertainty	Expected risk assessment with	proposed mitigation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1860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act Inform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020865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17" name="Text Box 19"/>
          <p:cNvSpPr txBox="1">
            <a:spLocks noChangeArrowheads="1"/>
          </p:cNvSpPr>
          <p:nvPr userDrawn="1"/>
        </p:nvSpPr>
        <p:spPr bwMode="auto">
          <a:xfrm>
            <a:off x="320023" y="6346387"/>
            <a:ext cx="2244956" cy="32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prstTxWarp prst="textNoShape">
              <a:avLst/>
            </a:prstTxWarp>
            <a:spAutoFit/>
          </a:bodyPr>
          <a:lstStyle/>
          <a:p>
            <a:pPr>
              <a:lnSpc>
                <a:spcPts val="860"/>
              </a:lnSpc>
            </a:pPr>
            <a:r>
              <a:rPr lang="en-US" sz="800"/>
              <a:t>e-mail address</a:t>
            </a:r>
          </a:p>
          <a:p>
            <a:pPr>
              <a:lnSpc>
                <a:spcPts val="860"/>
              </a:lnSpc>
            </a:pPr>
            <a:r>
              <a:rPr lang="en-US" sz="800"/>
              <a:t>Department/subdivision name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800" y="1207638"/>
            <a:ext cx="11271681" cy="4615694"/>
          </a:xfrm>
          <a:prstGeom prst="rect">
            <a:avLst/>
          </a:prstGeom>
        </p:spPr>
        <p:txBody>
          <a:bodyPr vert="horz"/>
          <a:lstStyle>
            <a:lvl1pPr marL="231775" indent="-223838">
              <a:buSzPct val="130000"/>
              <a:tabLst/>
              <a:defRPr sz="1800" i="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/>
              <a:t>This is a multipurpose box—use for text, tables, charts or video</a:t>
            </a:r>
          </a:p>
        </p:txBody>
      </p:sp>
    </p:spTree>
    <p:extLst>
      <p:ext uri="{BB962C8B-B14F-4D97-AF65-F5344CB8AC3E}">
        <p14:creationId xmlns:p14="http://schemas.microsoft.com/office/powerpoint/2010/main" val="2366964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3245325"/>
            <a:ext cx="10828774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i="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Transition Subtitle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063345"/>
            <a:ext cx="10828774" cy="1063867"/>
          </a:xfrm>
          <a:prstGeom prst="rect">
            <a:avLst/>
          </a:prstGeom>
        </p:spPr>
        <p:txBody>
          <a:bodyPr/>
          <a:lstStyle>
            <a:lvl1pPr algn="l">
              <a:defRPr sz="4000" b="1" i="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Transition Slide</a:t>
            </a:r>
          </a:p>
        </p:txBody>
      </p:sp>
    </p:spTree>
    <p:extLst>
      <p:ext uri="{BB962C8B-B14F-4D97-AF65-F5344CB8AC3E}">
        <p14:creationId xmlns:p14="http://schemas.microsoft.com/office/powerpoint/2010/main" val="2668699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ft_Text_Picture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796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231775" indent="-231775">
              <a:buSzPct val="130000"/>
              <a:tabLst/>
              <a:defRPr sz="1800" i="0"/>
            </a:lvl1pPr>
            <a:lvl2pPr marL="517525" indent="-227013">
              <a:defRPr sz="1600" i="0"/>
            </a:lvl2pPr>
            <a:lvl3pPr marL="800100" indent="-176213">
              <a:buSzPct val="125000"/>
              <a:defRPr sz="1600" i="0"/>
            </a:lvl3pPr>
            <a:lvl4pPr marL="1201738" indent="-228600">
              <a:defRPr sz="1600" i="0"/>
            </a:lvl4pPr>
            <a:lvl5pPr marL="1430338" indent="-176213">
              <a:buFont typeface="Arial"/>
              <a:buChar char="•"/>
              <a:defRPr sz="1600" i="0"/>
            </a:lvl5pPr>
          </a:lstStyle>
          <a:p>
            <a:r>
              <a:rPr lang="en-US"/>
              <a:t>Bullet 1 level—Bullet 130% size text—Black, 18-point Arial</a:t>
            </a:r>
          </a:p>
          <a:p>
            <a:pPr lvl="1"/>
            <a:r>
              <a:rPr lang="en-US"/>
              <a:t>Bullet 2 level—16-point Arial</a:t>
            </a:r>
          </a:p>
          <a:p>
            <a:pPr lvl="2"/>
            <a:r>
              <a:rPr lang="en-US"/>
              <a:t>Bullet 3 level—Bullet 125% size text—16-point Arial</a:t>
            </a:r>
          </a:p>
          <a:p>
            <a:pPr lvl="3"/>
            <a:r>
              <a:rPr lang="en-US"/>
              <a:t>Bullet 4 level—16-point Arial</a:t>
            </a:r>
          </a:p>
          <a:p>
            <a:pPr lvl="4"/>
            <a:r>
              <a:rPr lang="en-US"/>
              <a:t>Bullet 5 level—Bullet 100% size text—16-point Arial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96001" y="1207637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97819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Basic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34533" y="1203264"/>
            <a:ext cx="11271681" cy="4798717"/>
          </a:xfrm>
          <a:prstGeom prst="rect">
            <a:avLst/>
          </a:prstGeom>
        </p:spPr>
        <p:txBody>
          <a:bodyPr vert="horz"/>
          <a:lstStyle>
            <a:lvl1pPr marL="231775" marR="0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800" i="0"/>
            </a:lvl1pPr>
            <a:lvl2pPr marL="517525" indent="-227013">
              <a:defRPr sz="1600" i="0"/>
            </a:lvl2pPr>
            <a:lvl3pPr marL="800100" indent="-176213">
              <a:buSzPct val="130000"/>
              <a:defRPr sz="1600" i="0"/>
            </a:lvl3pPr>
            <a:lvl4pPr marL="1201738" indent="-228600">
              <a:defRPr sz="1600" i="0"/>
            </a:lvl4pPr>
            <a:lvl5pPr marL="1430338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600" i="0"/>
            </a:lvl5pPr>
          </a:lstStyle>
          <a:p>
            <a:r>
              <a:rPr lang="en-US"/>
              <a:t>Bullet 1 level—Bullet 130% size text—Black, 18-point Arial</a:t>
            </a:r>
          </a:p>
          <a:p>
            <a:pPr lvl="1"/>
            <a:r>
              <a:rPr lang="en-US"/>
              <a:t>Bullet 2 level—16-point Arial</a:t>
            </a:r>
          </a:p>
          <a:p>
            <a:pPr lvl="2"/>
            <a:r>
              <a:rPr lang="en-US"/>
              <a:t>Bullet 3 level—Bullet 125% size text—16 -point Arial</a:t>
            </a:r>
          </a:p>
          <a:p>
            <a:pPr lvl="3"/>
            <a:r>
              <a:rPr lang="en-US"/>
              <a:t>Bullet 4 level—16-point Arial</a:t>
            </a:r>
          </a:p>
          <a:p>
            <a:pPr lvl="4"/>
            <a:r>
              <a:rPr lang="en-US"/>
              <a:t>Bullet 5 level—Bullet 100% size text—16-point Arial</a:t>
            </a:r>
          </a:p>
          <a:p>
            <a:pPr lvl="4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82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111898"/>
            <a:ext cx="10831285" cy="1063867"/>
          </a:xfrm>
          <a:prstGeom prst="rect">
            <a:avLst/>
          </a:prstGeom>
        </p:spPr>
        <p:txBody>
          <a:bodyPr/>
          <a:lstStyle>
            <a:lvl1pPr algn="l">
              <a:defRPr sz="4000" b="1" i="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Transition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3245325"/>
            <a:ext cx="10831285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i="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Transition Subtitle</a:t>
            </a:r>
          </a:p>
        </p:txBody>
      </p:sp>
    </p:spTree>
    <p:extLst>
      <p:ext uri="{BB962C8B-B14F-4D97-AF65-F5344CB8AC3E}">
        <p14:creationId xmlns:p14="http://schemas.microsoft.com/office/powerpoint/2010/main" val="3396884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34533" y="1203264"/>
            <a:ext cx="11271681" cy="4798717"/>
          </a:xfrm>
          <a:prstGeom prst="rect">
            <a:avLst/>
          </a:prstGeom>
        </p:spPr>
        <p:txBody>
          <a:bodyPr vert="horz"/>
          <a:lstStyle>
            <a:lvl1pPr marL="231775" indent="-223838">
              <a:buSzPct val="130000"/>
              <a:tabLst/>
              <a:defRPr sz="1800" i="0"/>
            </a:lvl1pPr>
            <a:lvl2pPr marL="517525" indent="-227013">
              <a:defRPr sz="1600" i="0"/>
            </a:lvl2pPr>
            <a:lvl3pPr marL="800100" indent="-176213">
              <a:buSzPct val="125000"/>
              <a:defRPr sz="1600" i="0"/>
            </a:lvl3pPr>
            <a:lvl4pPr marL="1201738" indent="-228600">
              <a:defRPr sz="1600" i="0"/>
            </a:lvl4pPr>
            <a:lvl5pPr marL="1430338" indent="-176213">
              <a:buFont typeface="Arial"/>
              <a:buChar char="•"/>
              <a:defRPr sz="1600" i="0"/>
            </a:lvl5pPr>
          </a:lstStyle>
          <a:p>
            <a:r>
              <a:rPr lang="en-US"/>
              <a:t>Bullet 1 level—Bullet 130% size text—Black, 18-point Arial</a:t>
            </a:r>
          </a:p>
          <a:p>
            <a:pPr lvl="1"/>
            <a:r>
              <a:rPr lang="en-US"/>
              <a:t>Bullet 2 level—16-point Arial</a:t>
            </a:r>
          </a:p>
          <a:p>
            <a:pPr lvl="2"/>
            <a:r>
              <a:rPr lang="en-US"/>
              <a:t>Bullet 3 level—Bullet 125% size text—16-point Arial</a:t>
            </a:r>
          </a:p>
          <a:p>
            <a:pPr lvl="3"/>
            <a:r>
              <a:rPr lang="en-US"/>
              <a:t>Bullet 4 level—16-point Arial</a:t>
            </a:r>
          </a:p>
          <a:p>
            <a:pPr lvl="4"/>
            <a:r>
              <a:rPr lang="en-US"/>
              <a:t>Bullet 5 level—Bullet 100% size text—16-point Arial</a:t>
            </a:r>
          </a:p>
        </p:txBody>
      </p:sp>
    </p:spTree>
    <p:extLst>
      <p:ext uri="{BB962C8B-B14F-4D97-AF65-F5344CB8AC3E}">
        <p14:creationId xmlns:p14="http://schemas.microsoft.com/office/powerpoint/2010/main" val="2533319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</p:spTree>
    <p:extLst>
      <p:ext uri="{BB962C8B-B14F-4D97-AF65-F5344CB8AC3E}">
        <p14:creationId xmlns:p14="http://schemas.microsoft.com/office/powerpoint/2010/main" val="2953294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ronym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04797" y="5653378"/>
            <a:ext cx="11271683" cy="470841"/>
          </a:xfrm>
          <a:prstGeom prst="rect">
            <a:avLst/>
          </a:prstGeom>
        </p:spPr>
        <p:txBody>
          <a:bodyPr vert="horz" numCol="4"/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825625" algn="l"/>
                <a:tab pos="3659188" algn="l"/>
                <a:tab pos="5484813" algn="l"/>
              </a:tabLst>
              <a:defRPr sz="800" b="1" i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ACR1 = Acronym 1</a:t>
            </a:r>
            <a:br>
              <a:rPr lang="en-US"/>
            </a:br>
            <a:r>
              <a:rPr lang="en-US"/>
              <a:t>ACR2 = Acronym 2</a:t>
            </a:r>
            <a:br>
              <a:rPr lang="en-US"/>
            </a:br>
            <a:r>
              <a:rPr lang="en-US"/>
              <a:t>ACR3 = Acronym 3</a:t>
            </a:r>
            <a:br>
              <a:rPr lang="en-US"/>
            </a:br>
            <a:r>
              <a:rPr lang="en-US"/>
              <a:t>ACR4 = Acronym 4</a:t>
            </a:r>
            <a:br>
              <a:rPr lang="en-US"/>
            </a:br>
            <a:r>
              <a:rPr lang="en-US"/>
              <a:t>ACR5 = Acronym 5</a:t>
            </a:r>
            <a:br>
              <a:rPr lang="en-US"/>
            </a:br>
            <a:r>
              <a:rPr lang="en-US"/>
              <a:t>ACR6 = Acronym 6</a:t>
            </a:r>
            <a:br>
              <a:rPr lang="en-US"/>
            </a:br>
            <a:r>
              <a:rPr lang="en-US"/>
              <a:t>ACR7 = Acronym 7</a:t>
            </a:r>
            <a:br>
              <a:rPr lang="en-US"/>
            </a:br>
            <a:r>
              <a:rPr lang="en-US"/>
              <a:t>ACR8 = Acronym 8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800" y="1207638"/>
            <a:ext cx="11271681" cy="4381001"/>
          </a:xfrm>
          <a:prstGeom prst="rect">
            <a:avLst/>
          </a:prstGeom>
        </p:spPr>
        <p:txBody>
          <a:bodyPr vert="horz"/>
          <a:lstStyle>
            <a:lvl1pPr marL="231775" indent="-223838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/>
              <a:t>This is a multipurpose box—use for text, tables, charts or video</a:t>
            </a:r>
          </a:p>
        </p:txBody>
      </p:sp>
    </p:spTree>
    <p:extLst>
      <p:ext uri="{BB962C8B-B14F-4D97-AF65-F5344CB8AC3E}">
        <p14:creationId xmlns:p14="http://schemas.microsoft.com/office/powerpoint/2010/main" val="1443874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ft_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796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231775" indent="-223838">
              <a:buSzPct val="130000"/>
              <a:tabLst/>
              <a:defRPr sz="1800" i="0"/>
            </a:lvl1pPr>
            <a:lvl2pPr marL="517525" indent="-227013">
              <a:defRPr sz="1600" i="0"/>
            </a:lvl2pPr>
            <a:lvl3pPr marL="800100" indent="-176213">
              <a:buSzPct val="125000"/>
              <a:defRPr sz="1600" i="0"/>
            </a:lvl3pPr>
            <a:lvl4pPr marL="1201738" indent="-228600">
              <a:defRPr sz="1600" i="0"/>
            </a:lvl4pPr>
            <a:lvl5pPr marL="1430338" indent="-176213">
              <a:buFont typeface="Arial"/>
              <a:buChar char="•"/>
              <a:defRPr sz="1600" i="0"/>
            </a:lvl5pPr>
          </a:lstStyle>
          <a:p>
            <a:r>
              <a:rPr lang="en-US"/>
              <a:t>Bullet 1 level—Bullet 130% size text—Black, 18-point Arial</a:t>
            </a:r>
          </a:p>
          <a:p>
            <a:pPr lvl="1"/>
            <a:r>
              <a:rPr lang="en-US"/>
              <a:t>Bullet 2 level—16-point Arial</a:t>
            </a:r>
          </a:p>
          <a:p>
            <a:pPr lvl="2"/>
            <a:r>
              <a:rPr lang="en-US"/>
              <a:t>Bullet 3 level—Bullet 125% size text—16-point Arial</a:t>
            </a:r>
          </a:p>
          <a:p>
            <a:pPr lvl="3"/>
            <a:r>
              <a:rPr lang="en-US"/>
              <a:t>Bullet 4 level—16-point Arial </a:t>
            </a:r>
          </a:p>
          <a:p>
            <a:pPr lvl="4"/>
            <a:r>
              <a:rPr lang="en-US"/>
              <a:t>Bullet 5 level—Bullet 100% size text—16-point Arial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96001" y="1207637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30865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ight_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6075084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231775" indent="-223838">
              <a:buSzPct val="130000"/>
              <a:tabLst/>
              <a:defRPr sz="1800" i="0"/>
            </a:lvl1pPr>
            <a:lvl2pPr marL="517525" indent="-227013">
              <a:defRPr sz="1600" i="0"/>
            </a:lvl2pPr>
            <a:lvl3pPr marL="800100" indent="-176213">
              <a:buSzPct val="125000"/>
              <a:defRPr sz="1600" i="0"/>
            </a:lvl3pPr>
            <a:lvl4pPr marL="1201738" indent="-228600">
              <a:defRPr sz="1600" i="0"/>
            </a:lvl4pPr>
            <a:lvl5pPr marL="1430338" indent="-176213">
              <a:buFont typeface="Arial"/>
              <a:buChar char="•"/>
              <a:defRPr sz="1600" i="0"/>
            </a:lvl5pPr>
          </a:lstStyle>
          <a:p>
            <a:r>
              <a:rPr lang="en-US"/>
              <a:t>Bullet 1 level—Bullet 130% size text—Black, 18-point Arial</a:t>
            </a:r>
          </a:p>
          <a:p>
            <a:pPr lvl="1"/>
            <a:r>
              <a:rPr lang="en-US"/>
              <a:t>Bullet 2 level—16-point Arial</a:t>
            </a:r>
          </a:p>
          <a:p>
            <a:pPr lvl="2"/>
            <a:r>
              <a:rPr lang="en-US"/>
              <a:t>Bullet 3 level—Bullet 125% size text—16-point Arial</a:t>
            </a:r>
          </a:p>
          <a:p>
            <a:pPr lvl="3"/>
            <a:r>
              <a:rPr lang="en-US"/>
              <a:t>Bullet 4 level—16-point Arial</a:t>
            </a:r>
          </a:p>
          <a:p>
            <a:pPr lvl="4"/>
            <a:r>
              <a:rPr lang="en-US"/>
              <a:t>Bullet 5 level—Bullet 100% size text—16-point Arial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304798" y="1225424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45582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a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6102445" y="1205816"/>
            <a:ext cx="255" cy="489330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304798" y="3641651"/>
            <a:ext cx="11497457" cy="6396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304798" y="1205815"/>
            <a:ext cx="5691268" cy="2366552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6209078" y="1205815"/>
            <a:ext cx="5593177" cy="2366552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304798" y="3693647"/>
            <a:ext cx="5691268" cy="2404751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6209078" y="3693647"/>
            <a:ext cx="5593177" cy="2404751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71574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e_Contr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106341" y="3744347"/>
            <a:ext cx="0" cy="23458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304799" y="1197639"/>
            <a:ext cx="11477472" cy="2366552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600" i="0"/>
            </a:lvl1pPr>
            <a:lvl2pPr marL="339725" indent="-169863">
              <a:defRPr sz="1600"/>
            </a:lvl2pPr>
            <a:lvl3pPr marL="565150" indent="-112713">
              <a:defRPr sz="1600"/>
            </a:lvl3pPr>
            <a:lvl4pPr marL="862013" indent="-169863"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304798" y="3685471"/>
            <a:ext cx="5615759" cy="2404751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6292127" y="3685471"/>
            <a:ext cx="5490143" cy="2404751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 i="0"/>
            </a:lvl1pPr>
            <a:lvl2pPr marL="339725" indent="-169863">
              <a:defRPr sz="1400" i="0"/>
            </a:lvl2pPr>
            <a:lvl3pPr marL="565150" indent="-112713">
              <a:defRPr sz="1400" i="0"/>
            </a:lvl3pPr>
            <a:lvl4pPr marL="862013" indent="-169863">
              <a:defRPr sz="1400" i="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21441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isk Format_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8" hasCustomPrompt="1"/>
          </p:nvPr>
        </p:nvSpPr>
        <p:spPr>
          <a:xfrm>
            <a:off x="304798" y="1134320"/>
            <a:ext cx="4954140" cy="4861367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600" i="0"/>
            </a:lvl1pPr>
            <a:lvl2pPr marL="517525" indent="-227013">
              <a:defRPr sz="1400" i="0"/>
            </a:lvl2pPr>
            <a:lvl3pPr marL="800100" indent="-176213">
              <a:buSzPct val="125000"/>
              <a:defRPr sz="1400" i="0"/>
            </a:lvl3pPr>
            <a:lvl4pPr marL="1201738" indent="-228600">
              <a:defRPr sz="1400" i="0"/>
            </a:lvl4pPr>
            <a:lvl5pPr marL="1430338" indent="-176213">
              <a:buFont typeface="Arial"/>
              <a:buChar char="•"/>
              <a:defRPr sz="1400" i="0" baseline="0"/>
            </a:lvl5pPr>
          </a:lstStyle>
          <a:p>
            <a:r>
              <a:rPr lang="en-US"/>
              <a:t>Bullet 1 level – Bullet 130% size text – Black, 16 point Arial</a:t>
            </a:r>
          </a:p>
          <a:p>
            <a:pPr lvl="1"/>
            <a:r>
              <a:rPr lang="en-US"/>
              <a:t>Bullet 2 level – 14 point Arial</a:t>
            </a:r>
          </a:p>
          <a:p>
            <a:pPr lvl="2"/>
            <a:r>
              <a:rPr lang="en-US"/>
              <a:t>Bullet 3 level – Bullet 125% size text – 14 point Arial</a:t>
            </a:r>
          </a:p>
          <a:p>
            <a:pPr lvl="3"/>
            <a:r>
              <a:rPr lang="en-US"/>
              <a:t>Bullet 4 level – 14 point Arial</a:t>
            </a:r>
          </a:p>
          <a:p>
            <a:pPr lvl="4"/>
            <a:r>
              <a:rPr lang="en-US"/>
              <a:t>Bullet 5 level – Bullet 100% size text – 14 point Arial</a:t>
            </a:r>
          </a:p>
        </p:txBody>
      </p:sp>
      <p:pic>
        <p:nvPicPr>
          <p:cNvPr id="12" name="Picture 11" descr="CCEO Risk Format_P8sample_crosshatch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2204" y="1134532"/>
            <a:ext cx="5983383" cy="4564685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5412205" y="5777499"/>
            <a:ext cx="6145364" cy="220573"/>
            <a:chOff x="4333069" y="5714104"/>
            <a:chExt cx="4609023" cy="220573"/>
          </a:xfrm>
        </p:grpSpPr>
        <p:sp>
          <p:nvSpPr>
            <p:cNvPr id="14" name="Rectangle 13"/>
            <p:cNvSpPr/>
            <p:nvPr userDrawn="1"/>
          </p:nvSpPr>
          <p:spPr>
            <a:xfrm>
              <a:off x="4333069" y="5748518"/>
              <a:ext cx="228600" cy="1524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987786" y="5748724"/>
              <a:ext cx="228600" cy="1524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544208" y="5714104"/>
              <a:ext cx="4397884" cy="220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  <a:tabLst>
                  <a:tab pos="2630488" algn="l"/>
                </a:tabLst>
              </a:pPr>
              <a:r>
                <a:rPr lang="en-US" sz="900"/>
                <a:t>Current risk assessment with uncertainty	Expected risk assessment with	proposed mitigation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7298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act Inform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020865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17" name="Text Box 19"/>
          <p:cNvSpPr txBox="1">
            <a:spLocks noChangeArrowheads="1"/>
          </p:cNvSpPr>
          <p:nvPr userDrawn="1"/>
        </p:nvSpPr>
        <p:spPr bwMode="auto">
          <a:xfrm>
            <a:off x="320023" y="6346387"/>
            <a:ext cx="2244956" cy="32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prstTxWarp prst="textNoShape">
              <a:avLst/>
            </a:prstTxWarp>
            <a:spAutoFit/>
          </a:bodyPr>
          <a:lstStyle/>
          <a:p>
            <a:pPr>
              <a:lnSpc>
                <a:spcPts val="860"/>
              </a:lnSpc>
            </a:pPr>
            <a:r>
              <a:rPr lang="en-US" sz="800"/>
              <a:t>e-mail address</a:t>
            </a:r>
          </a:p>
          <a:p>
            <a:pPr>
              <a:lnSpc>
                <a:spcPts val="860"/>
              </a:lnSpc>
            </a:pPr>
            <a:r>
              <a:rPr lang="en-US" sz="800"/>
              <a:t>Department/subdivision name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800" y="1207638"/>
            <a:ext cx="11271681" cy="4615694"/>
          </a:xfrm>
          <a:prstGeom prst="rect">
            <a:avLst/>
          </a:prstGeom>
        </p:spPr>
        <p:txBody>
          <a:bodyPr vert="horz"/>
          <a:lstStyle>
            <a:lvl1pPr marL="231775" indent="-223838">
              <a:buSzPct val="130000"/>
              <a:tabLst/>
              <a:defRPr sz="1800" i="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/>
              <a:t>This is a multipurpose box—use for text, tables, charts or video</a:t>
            </a:r>
          </a:p>
        </p:txBody>
      </p:sp>
    </p:spTree>
    <p:extLst>
      <p:ext uri="{BB962C8B-B14F-4D97-AF65-F5344CB8AC3E}">
        <p14:creationId xmlns:p14="http://schemas.microsoft.com/office/powerpoint/2010/main" val="4110370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3245325"/>
            <a:ext cx="10828774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i="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Transition Subtitle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063345"/>
            <a:ext cx="10828774" cy="1063867"/>
          </a:xfrm>
          <a:prstGeom prst="rect">
            <a:avLst/>
          </a:prstGeom>
        </p:spPr>
        <p:txBody>
          <a:bodyPr/>
          <a:lstStyle>
            <a:lvl1pPr algn="l">
              <a:defRPr sz="4000" b="1" i="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Transition Slide</a:t>
            </a:r>
          </a:p>
        </p:txBody>
      </p:sp>
    </p:spTree>
    <p:extLst>
      <p:ext uri="{BB962C8B-B14F-4D97-AF65-F5344CB8AC3E}">
        <p14:creationId xmlns:p14="http://schemas.microsoft.com/office/powerpoint/2010/main" val="3332641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ft_Text_Picture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796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231775" indent="-223838">
              <a:buSzPct val="130000"/>
              <a:tabLst/>
              <a:defRPr sz="1800" i="0"/>
            </a:lvl1pPr>
            <a:lvl2pPr marL="517525" indent="-227013">
              <a:defRPr sz="1600" i="0"/>
            </a:lvl2pPr>
            <a:lvl3pPr marL="800100" indent="-176213">
              <a:buSzPct val="125000"/>
              <a:defRPr sz="1600" i="0"/>
            </a:lvl3pPr>
            <a:lvl4pPr marL="1201738" indent="-228600">
              <a:defRPr sz="1600" i="0"/>
            </a:lvl4pPr>
            <a:lvl5pPr marL="1430338" indent="-176213">
              <a:buFont typeface="Arial"/>
              <a:buChar char="•"/>
              <a:defRPr sz="1600" i="0"/>
            </a:lvl5pPr>
          </a:lstStyle>
          <a:p>
            <a:r>
              <a:rPr lang="en-US"/>
              <a:t>Bullet 1 level—Bullet 130% size text—Black, 18-point Arial</a:t>
            </a:r>
          </a:p>
          <a:p>
            <a:pPr lvl="1"/>
            <a:r>
              <a:rPr lang="en-US"/>
              <a:t>Bullet 2 level—16-point Arial</a:t>
            </a:r>
          </a:p>
          <a:p>
            <a:pPr lvl="2"/>
            <a:r>
              <a:rPr lang="en-US"/>
              <a:t>Bullet 3 level—Bullet 125% size text—16-point Arial</a:t>
            </a:r>
          </a:p>
          <a:p>
            <a:pPr lvl="3"/>
            <a:r>
              <a:rPr lang="en-US"/>
              <a:t>Bullet 4 level—16-point Arial</a:t>
            </a:r>
          </a:p>
          <a:p>
            <a:pPr lvl="4"/>
            <a:r>
              <a:rPr lang="en-US"/>
              <a:t>Bullet 5 level—Bullet 100% size text—16-point Arial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96001" y="1207637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29150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Basic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24-point Arial,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20-point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Bold, 16-point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34533" y="1203264"/>
            <a:ext cx="11271681" cy="4798717"/>
          </a:xfrm>
          <a:prstGeom prst="rect">
            <a:avLst/>
          </a:prstGeom>
        </p:spPr>
        <p:txBody>
          <a:bodyPr vert="horz"/>
          <a:lstStyle>
            <a:lvl1pPr marL="231775" marR="0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800" i="0"/>
            </a:lvl1pPr>
            <a:lvl2pPr marL="517525" indent="-227013">
              <a:defRPr sz="1600" i="0"/>
            </a:lvl2pPr>
            <a:lvl3pPr marL="800100" indent="-176213">
              <a:buSzPct val="130000"/>
              <a:defRPr sz="1600" i="0"/>
            </a:lvl3pPr>
            <a:lvl4pPr marL="1201738" indent="-228600">
              <a:defRPr sz="1600" i="0"/>
            </a:lvl4pPr>
            <a:lvl5pPr marL="1430338" marR="0" indent="-17621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30000"/>
              <a:buFont typeface="Arial"/>
              <a:buChar char="•"/>
              <a:tabLst/>
              <a:defRPr sz="1600" i="0"/>
            </a:lvl5pPr>
          </a:lstStyle>
          <a:p>
            <a:r>
              <a:rPr lang="en-US"/>
              <a:t>Bullet 1 level—Bullet 130% size text—Black, 18-point Arial</a:t>
            </a:r>
          </a:p>
          <a:p>
            <a:pPr lvl="1"/>
            <a:r>
              <a:rPr lang="en-US"/>
              <a:t>Bullet 2 level—16-point Arial</a:t>
            </a:r>
          </a:p>
          <a:p>
            <a:pPr lvl="2"/>
            <a:r>
              <a:rPr lang="en-US"/>
              <a:t>Bullet 3 level—Bullet 125% size text—16 -point Arial</a:t>
            </a:r>
          </a:p>
          <a:p>
            <a:pPr lvl="3"/>
            <a:r>
              <a:rPr lang="en-US"/>
              <a:t>Bullet 4 level—16-point Arial</a:t>
            </a:r>
          </a:p>
          <a:p>
            <a:pPr lvl="4"/>
            <a:r>
              <a:rPr lang="en-US"/>
              <a:t>Bullet 5 level—Bullet 100% size text—16-point Arial</a:t>
            </a:r>
          </a:p>
          <a:p>
            <a:pPr lvl="4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80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4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111898"/>
            <a:ext cx="10831285" cy="1063867"/>
          </a:xfrm>
          <a:prstGeom prst="rect">
            <a:avLst/>
          </a:prstGeom>
        </p:spPr>
        <p:txBody>
          <a:bodyPr/>
          <a:lstStyle>
            <a:lvl1pPr algn="l">
              <a:defRPr sz="4000" b="1" i="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Transition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3245325"/>
            <a:ext cx="10831285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i="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Transition Subtitle</a:t>
            </a:r>
          </a:p>
        </p:txBody>
      </p:sp>
    </p:spTree>
    <p:extLst>
      <p:ext uri="{BB962C8B-B14F-4D97-AF65-F5344CB8AC3E}">
        <p14:creationId xmlns:p14="http://schemas.microsoft.com/office/powerpoint/2010/main" val="17361677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rporate Template_Title_and_Info–Security 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269461" y="6442076"/>
            <a:ext cx="355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900" i="1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2E00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© The Aerospace Corporation, 2026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607510" y="1658432"/>
            <a:ext cx="6971779" cy="1239457"/>
          </a:xfrm>
          <a:prstGeom prst="rect">
            <a:avLst/>
          </a:prstGeom>
        </p:spPr>
        <p:txBody>
          <a:bodyPr anchor="t" anchorCtr="0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1">
                <a:solidFill>
                  <a:schemeClr val="bg1"/>
                </a:solidFill>
                <a:effectLst>
                  <a:outerShdw blurRad="50800" dist="381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/>
              <a:t>Your Title – 40-Point</a:t>
            </a:r>
            <a:br>
              <a:rPr lang="en-US"/>
            </a:br>
            <a:r>
              <a:rPr lang="en-US"/>
              <a:t>Arial, Bold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07510" y="3124908"/>
            <a:ext cx="6971779" cy="1553623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 i="1">
                <a:solidFill>
                  <a:schemeClr val="bg1"/>
                </a:solidFill>
                <a:effectLst>
                  <a:outerShdw blurRad="50800" dist="381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000"/>
              <a:t>Speaker’s name</a:t>
            </a:r>
            <a:br>
              <a:rPr lang="en-US" sz="2000"/>
            </a:br>
            <a:r>
              <a:rPr lang="en-US" sz="2000"/>
              <a:t>and organization – </a:t>
            </a:r>
            <a:br>
              <a:rPr lang="en-US" sz="2000"/>
            </a:br>
            <a:r>
              <a:rPr lang="en-US" sz="2000"/>
              <a:t>28-Point Arial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607037" y="4970646"/>
            <a:ext cx="6972961" cy="457844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2200" b="1" i="1">
                <a:solidFill>
                  <a:schemeClr val="bg1"/>
                </a:solidFill>
                <a:effectLst>
                  <a:outerShdw blurRad="50800" dist="38100" dir="4260000" algn="tl" rotWithShape="0">
                    <a:prstClr val="black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Date – 22-point Arial</a:t>
            </a:r>
          </a:p>
        </p:txBody>
      </p:sp>
    </p:spTree>
    <p:extLst>
      <p:ext uri="{BB962C8B-B14F-4D97-AF65-F5344CB8AC3E}">
        <p14:creationId xmlns:p14="http://schemas.microsoft.com/office/powerpoint/2010/main" val="24619058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rporate Template_Closing_Q&amp;A_Backup–Security 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656774" y="1846555"/>
            <a:ext cx="6934200" cy="312493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>
              <a:defRPr sz="4800" b="1" i="1" baseline="0">
                <a:solidFill>
                  <a:schemeClr val="bg1"/>
                </a:solidFill>
                <a:effectLst>
                  <a:outerShdw blurRad="50800" dist="381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/>
              <a:t>Closing</a:t>
            </a:r>
            <a:br>
              <a:rPr lang="en-US"/>
            </a:br>
            <a:r>
              <a:rPr lang="en-US"/>
              <a:t>Questions</a:t>
            </a:r>
            <a:br>
              <a:rPr lang="en-US"/>
            </a:br>
            <a:r>
              <a:rPr lang="en-US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384573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"/>
          <a:stretch/>
        </p:blipFill>
        <p:spPr>
          <a:xfrm>
            <a:off x="1524" y="575733"/>
            <a:ext cx="12188952" cy="5825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4F7E3A-DF01-110A-2117-8F19B03360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461" y="229263"/>
            <a:ext cx="2058872" cy="157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991FAF-B7AF-1A1E-3C76-42E40200D6B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06" y="1438812"/>
            <a:ext cx="3846407" cy="3889625"/>
          </a:xfrm>
          <a:prstGeom prst="rect">
            <a:avLst/>
          </a:prstGeom>
          <a:effectLst>
            <a:outerShdw blurRad="50800" dist="64470" dir="8100000" algn="tr" rotWithShape="0">
              <a:prstClr val="black">
                <a:alpha val="6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570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2">
          <p15:clr>
            <a:srgbClr val="F26B43"/>
          </p15:clr>
        </p15:guide>
        <p15:guide id="2" pos="22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307" y="6575648"/>
            <a:ext cx="924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14145BE-CC18-4145-962A-7F02CD48E99F}" type="slidenum">
              <a:rPr lang="en-US" sz="800" smtClean="0"/>
              <a:pPr algn="l"/>
              <a:t>‹#›</a:t>
            </a:fld>
            <a:endParaRPr lang="en-US" sz="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3E3171-36F5-EC48-ACFF-670A965E457C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9252" y="0"/>
            <a:ext cx="2492748" cy="169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8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307" y="6575648"/>
            <a:ext cx="924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14145BE-CC18-4145-962A-7F02CD48E99F}" type="slidenum">
              <a:rPr lang="en-US" sz="800" smtClean="0"/>
              <a:pPr algn="l"/>
              <a:t>‹#›</a:t>
            </a:fld>
            <a:endParaRPr lang="en-US" sz="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3E3171-36F5-EC48-ACFF-670A965E457C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9252" y="0"/>
            <a:ext cx="2492748" cy="1696720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8C1A206-01D9-EFEE-F2F9-F23E896B49C1}"/>
              </a:ext>
            </a:extLst>
          </p:cNvPr>
          <p:cNvSpPr txBox="1">
            <a:spLocks/>
          </p:cNvSpPr>
          <p:nvPr/>
        </p:nvSpPr>
        <p:spPr>
          <a:xfrm>
            <a:off x="1" y="26636"/>
            <a:ext cx="12191999" cy="238835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1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6B1F052-9610-BED4-44FB-6AF292F3E54A}"/>
              </a:ext>
            </a:extLst>
          </p:cNvPr>
          <p:cNvSpPr txBox="1">
            <a:spLocks/>
          </p:cNvSpPr>
          <p:nvPr/>
        </p:nvSpPr>
        <p:spPr>
          <a:xfrm>
            <a:off x="2" y="6601410"/>
            <a:ext cx="12191999" cy="238835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1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69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"/>
          <a:stretch/>
        </p:blipFill>
        <p:spPr>
          <a:xfrm>
            <a:off x="1524" y="575733"/>
            <a:ext cx="12188952" cy="5825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4F7E3A-DF01-110A-2117-8F19B03360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461" y="229263"/>
            <a:ext cx="2058872" cy="157171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FBD794B-BF3E-87E3-6FAA-D2922000FA83}"/>
              </a:ext>
            </a:extLst>
          </p:cNvPr>
          <p:cNvSpPr txBox="1">
            <a:spLocks/>
          </p:cNvSpPr>
          <p:nvPr/>
        </p:nvSpPr>
        <p:spPr>
          <a:xfrm>
            <a:off x="1" y="26636"/>
            <a:ext cx="12191999" cy="238835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1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TYPE SECURITY MARKING(S) IN SLIDE MASTER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6D329CB-BB9B-6BE3-8397-94A7FB4B265A}"/>
              </a:ext>
            </a:extLst>
          </p:cNvPr>
          <p:cNvSpPr txBox="1">
            <a:spLocks/>
          </p:cNvSpPr>
          <p:nvPr/>
        </p:nvSpPr>
        <p:spPr>
          <a:xfrm>
            <a:off x="2" y="6601410"/>
            <a:ext cx="12191999" cy="238835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1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SECURITY MARKING(S) IN SLIDE MASTER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E0D5A7-8142-BCE7-B868-E15B3C9757E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06" y="1438812"/>
            <a:ext cx="3846407" cy="3889625"/>
          </a:xfrm>
          <a:prstGeom prst="rect">
            <a:avLst/>
          </a:prstGeom>
          <a:effectLst>
            <a:outerShdw blurRad="50800" dist="64470" dir="8100000" algn="tr" rotWithShape="0">
              <a:prstClr val="black">
                <a:alpha val="6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461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2">
          <p15:clr>
            <a:srgbClr val="F26B43"/>
          </p15:clr>
        </p15:guide>
        <p15:guide id="2" pos="22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EB7F-698B-CE23-4F29-38EF50CE96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Utilizing AI to Find and Categorize Risks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8ACEE7-5352-6F80-F9E6-D56A87ECEA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Abby Franck</a:t>
            </a:r>
          </a:p>
          <a:p>
            <a:r>
              <a:rPr lang="en-US" dirty="0"/>
              <a:t>The Aerospace Corporation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9476D-04AD-C54E-4CD8-CCD7E79272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2026 NASA Cost and Schedule Symposium (NCSS)</a:t>
            </a:r>
          </a:p>
          <a:p>
            <a:r>
              <a:rPr lang="en-US" dirty="0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118553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41B06-C67B-C9FE-BCCD-0CD709D38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B84A0-D1F3-5693-0652-7BC7DEB982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Automating Risk Extraction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E14350-4776-F92E-82E4-506AD29B8AE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  <a:p>
            <a:pPr lvl="1"/>
            <a:r>
              <a:rPr lang="en-US" dirty="0"/>
              <a:t>Difficult to track large amounts of programmatic data across multiple sources</a:t>
            </a:r>
          </a:p>
          <a:p>
            <a:pPr lvl="1"/>
            <a:r>
              <a:rPr lang="en-US" dirty="0"/>
              <a:t>Manual analysis is time-consuming and doesn't scale</a:t>
            </a:r>
          </a:p>
          <a:p>
            <a:pPr lvl="1"/>
            <a:r>
              <a:rPr lang="en-US" dirty="0"/>
              <a:t>Risk insight spread throughout various sources</a:t>
            </a:r>
          </a:p>
          <a:p>
            <a:pPr marL="290512" lvl="1" indent="0">
              <a:buNone/>
            </a:pPr>
            <a:endParaRPr lang="en-US" sz="800" dirty="0"/>
          </a:p>
          <a:p>
            <a:r>
              <a:rPr lang="en-US" dirty="0"/>
              <a:t>AI-enabled solution</a:t>
            </a:r>
          </a:p>
          <a:p>
            <a:pPr lvl="1"/>
            <a:r>
              <a:rPr lang="en-US" dirty="0"/>
              <a:t>Automate data collection and analysis at scale</a:t>
            </a:r>
          </a:p>
          <a:p>
            <a:pPr lvl="1"/>
            <a:r>
              <a:rPr lang="en-US" dirty="0"/>
              <a:t>Standardize and aggregate data from multiple sources</a:t>
            </a:r>
          </a:p>
          <a:p>
            <a:pPr lvl="1"/>
            <a:r>
              <a:rPr lang="en-US" dirty="0"/>
              <a:t>Mine data from:</a:t>
            </a:r>
          </a:p>
          <a:p>
            <a:pPr lvl="2"/>
            <a:r>
              <a:rPr lang="en-US" dirty="0"/>
              <a:t>Open-source internet searches</a:t>
            </a:r>
          </a:p>
          <a:p>
            <a:pPr lvl="2"/>
            <a:r>
              <a:rPr lang="en-US" dirty="0"/>
              <a:t>Publicly available vendor annual reports</a:t>
            </a:r>
          </a:p>
          <a:p>
            <a:pPr lvl="2"/>
            <a:r>
              <a:rPr lang="en-US" dirty="0"/>
              <a:t>Project-specific materials</a:t>
            </a:r>
          </a:p>
          <a:p>
            <a:pPr lvl="1"/>
            <a:r>
              <a:rPr lang="en-US" dirty="0"/>
              <a:t>Host risks found in various sources in a single interactive visualization</a:t>
            </a:r>
          </a:p>
          <a:p>
            <a:pPr marL="623887" lvl="2" indent="0">
              <a:buNone/>
            </a:pPr>
            <a:endParaRPr lang="en-US" sz="800" dirty="0"/>
          </a:p>
          <a:p>
            <a:r>
              <a:rPr lang="en-US" dirty="0"/>
              <a:t>Purpose</a:t>
            </a:r>
          </a:p>
          <a:p>
            <a:pPr lvl="1"/>
            <a:r>
              <a:rPr lang="en-US" dirty="0"/>
              <a:t>Extract meaningful insights from overwhelming data</a:t>
            </a:r>
          </a:p>
          <a:p>
            <a:pPr lvl="1"/>
            <a:r>
              <a:rPr lang="en-US" dirty="0"/>
              <a:t>Demonstrate practical AI application for NASA SMD</a:t>
            </a:r>
          </a:p>
        </p:txBody>
      </p:sp>
    </p:spTree>
    <p:extLst>
      <p:ext uri="{BB962C8B-B14F-4D97-AF65-F5344CB8AC3E}">
        <p14:creationId xmlns:p14="http://schemas.microsoft.com/office/powerpoint/2010/main" val="1230481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A2A1A-3D52-FD24-FF0F-A924DBC4E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7AE5C-1429-B59A-ED1C-C73CE4D18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Large Language Models (LLMs)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813918-A60D-1D12-8453-2439ACF8C0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sz="1600" dirty="0"/>
              <a:t>Large Language Models (LLMs) are used in this approach to automate the extraction and analysis of risks from documents and data sources</a:t>
            </a:r>
          </a:p>
          <a:p>
            <a:endParaRPr lang="en-US" sz="800" dirty="0"/>
          </a:p>
          <a:p>
            <a:r>
              <a:rPr lang="en-US" sz="1600" dirty="0"/>
              <a:t>What are LLMs?</a:t>
            </a:r>
          </a:p>
          <a:p>
            <a:pPr lvl="1"/>
            <a:r>
              <a:rPr lang="en-US" sz="1400" dirty="0"/>
              <a:t>AI models trained to understand and generate human language</a:t>
            </a:r>
          </a:p>
          <a:p>
            <a:pPr lvl="1"/>
            <a:r>
              <a:rPr lang="en-US" sz="1400" dirty="0"/>
              <a:t>Can process and analyze large volumes of unstructured text</a:t>
            </a:r>
          </a:p>
          <a:p>
            <a:pPr lvl="1"/>
            <a:r>
              <a:rPr lang="en-US" sz="1400" dirty="0"/>
              <a:t>Extract insights, identify patterns, and synthesize information at scale</a:t>
            </a:r>
          </a:p>
          <a:p>
            <a:endParaRPr lang="en-US" sz="800" dirty="0"/>
          </a:p>
          <a:p>
            <a:r>
              <a:rPr lang="en-US" sz="1600" dirty="0"/>
              <a:t>Models used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700" dirty="0"/>
          </a:p>
          <a:p>
            <a:r>
              <a:rPr lang="en-US" sz="1600" dirty="0"/>
              <a:t>Application to risk mining</a:t>
            </a:r>
          </a:p>
          <a:p>
            <a:pPr lvl="1"/>
            <a:r>
              <a:rPr lang="en-US" sz="1400" dirty="0"/>
              <a:t>Automated extraction of risk insights</a:t>
            </a:r>
          </a:p>
          <a:p>
            <a:pPr lvl="1"/>
            <a:r>
              <a:rPr lang="en-US" sz="1400" dirty="0"/>
              <a:t>Standardized analysis across multiple document types and sources</a:t>
            </a:r>
          </a:p>
          <a:p>
            <a:pPr lvl="1"/>
            <a:r>
              <a:rPr lang="en-US" sz="1400" dirty="0"/>
              <a:t>Scalable processing of large programmatic datasets</a:t>
            </a:r>
          </a:p>
          <a:p>
            <a:pPr lvl="1"/>
            <a:r>
              <a:rPr lang="en-US" sz="1400" dirty="0"/>
              <a:t>Consistent identification of patterns and anomalies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EE967B3-A8BF-BA53-4331-F52D9CE192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087527"/>
              </p:ext>
            </p:extLst>
          </p:nvPr>
        </p:nvGraphicFramePr>
        <p:xfrm>
          <a:off x="1328696" y="3429000"/>
          <a:ext cx="9534608" cy="177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991">
                  <a:extLst>
                    <a:ext uri="{9D8B030D-6E8A-4147-A177-3AD203B41FA5}">
                      <a16:colId xmlns:a16="http://schemas.microsoft.com/office/drawing/2014/main" val="1711354500"/>
                    </a:ext>
                  </a:extLst>
                </a:gridCol>
                <a:gridCol w="2401294">
                  <a:extLst>
                    <a:ext uri="{9D8B030D-6E8A-4147-A177-3AD203B41FA5}">
                      <a16:colId xmlns:a16="http://schemas.microsoft.com/office/drawing/2014/main" val="2688416945"/>
                    </a:ext>
                  </a:extLst>
                </a:gridCol>
                <a:gridCol w="2910178">
                  <a:extLst>
                    <a:ext uri="{9D8B030D-6E8A-4147-A177-3AD203B41FA5}">
                      <a16:colId xmlns:a16="http://schemas.microsoft.com/office/drawing/2014/main" val="2460660894"/>
                    </a:ext>
                  </a:extLst>
                </a:gridCol>
                <a:gridCol w="2752145">
                  <a:extLst>
                    <a:ext uri="{9D8B030D-6E8A-4147-A177-3AD203B41FA5}">
                      <a16:colId xmlns:a16="http://schemas.microsoft.com/office/drawing/2014/main" val="4258501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Model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Training/Specialization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Strengths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Limitations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3170300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GPT-OSS-120B</a:t>
                      </a:r>
                      <a:endParaRPr lang="en-US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Trained on internal Aerospace technical reports and program deliverables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Domain-specific Aerospace knowledge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Programmatic terminology expertise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Document understanding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Smaller model size limits complexity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23375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Claude 4.5 Sonnet</a:t>
                      </a:r>
                      <a:endParaRPr lang="en-US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General-purpose frontier model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Advanced reasoning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Complex multi-step tasks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Structured data extraction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Lacks domain-specific training</a:t>
                      </a:r>
                    </a:p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 Requires careful prompt engineering for optimal results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1994914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369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D6BE5-5CC9-6115-1734-770D4175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9BC49-D3A5-CBF5-FA1C-0DC296CA8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 LLM Tool: DocMiner Intelligent Virtual Engine (DIVE) Digest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104B06-E284-0850-4DB6-409112DB39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Extracting Risks from Large Documents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A1A22C-09C4-F8C8-A14B-A70EC28D6B0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sz="1600" dirty="0"/>
              <a:t>DIVE Digest is a custom AI tool developed by Aerospace that handles documents larger than LLM context windows through iterative processing</a:t>
            </a:r>
          </a:p>
          <a:p>
            <a:endParaRPr lang="en-US" sz="800" dirty="0"/>
          </a:p>
          <a:p>
            <a:r>
              <a:rPr lang="en-US" sz="1600" dirty="0"/>
              <a:t>Three-step approach: Filter → Reduce → Digest</a:t>
            </a:r>
          </a:p>
          <a:p>
            <a:pPr lvl="1"/>
            <a:r>
              <a:rPr lang="en-US" sz="1400" dirty="0"/>
              <a:t>Filter: Identifies sections containing risk information</a:t>
            </a:r>
          </a:p>
          <a:p>
            <a:pPr lvl="1"/>
            <a:r>
              <a:rPr lang="en-US" sz="1400" dirty="0"/>
              <a:t>Reduce: Condenses content while preserving key details</a:t>
            </a:r>
          </a:p>
          <a:p>
            <a:pPr lvl="1"/>
            <a:r>
              <a:rPr lang="en-US" sz="1400" dirty="0"/>
              <a:t>Digest: Extracts and standardizes risk data</a:t>
            </a:r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marL="290512" lvl="1" indent="0">
              <a:buNone/>
            </a:pPr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700" dirty="0"/>
          </a:p>
          <a:p>
            <a:r>
              <a:rPr lang="en-US" sz="1600" dirty="0"/>
              <a:t>Application to risk mining</a:t>
            </a:r>
          </a:p>
          <a:p>
            <a:pPr lvl="1"/>
            <a:r>
              <a:rPr lang="en-US" sz="1400" dirty="0"/>
              <a:t>Processes internal programmatic documents e.g., status reports, reviews</a:t>
            </a:r>
          </a:p>
          <a:p>
            <a:pPr lvl="1"/>
            <a:r>
              <a:rPr lang="en-US" sz="1400" dirty="0"/>
              <a:t>Outputs standardized risk format for aggregation</a:t>
            </a:r>
          </a:p>
          <a:p>
            <a:pPr lvl="1"/>
            <a:r>
              <a:rPr lang="en-US" sz="1400" dirty="0"/>
              <a:t>Enables consistent analysis across all document types</a:t>
            </a:r>
          </a:p>
          <a:p>
            <a:pPr marL="7937" indent="0"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83FB2-A847-483B-813D-7E10D7E4F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728" y="2994054"/>
            <a:ext cx="7458544" cy="225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84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62CA8-F5A6-D7CF-6E3B-1CBA59EB3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Scraping for Open-Source Risks</a:t>
            </a:r>
            <a:br>
              <a:rPr lang="en-US" b="0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C2D31-A0F1-1C92-3E07-BFA4924578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Automated Collection of External Risk Data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9D5234-0F7E-8F34-7386-F6B3D60ECCB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What is being mined</a:t>
            </a:r>
          </a:p>
          <a:p>
            <a:pPr lvl="1"/>
            <a:r>
              <a:rPr lang="en-US" dirty="0"/>
              <a:t>Current news on vendors and press releases</a:t>
            </a:r>
          </a:p>
          <a:p>
            <a:pPr lvl="1"/>
            <a:r>
              <a:rPr lang="en-US" dirty="0"/>
              <a:t>Industry publications and trade journals</a:t>
            </a:r>
          </a:p>
          <a:p>
            <a:pPr lvl="1"/>
            <a:r>
              <a:rPr lang="en-US" dirty="0"/>
              <a:t>Annual reports and financial disclosures</a:t>
            </a:r>
          </a:p>
          <a:p>
            <a:pPr lvl="1"/>
            <a:endParaRPr lang="en-US" sz="800" dirty="0"/>
          </a:p>
          <a:p>
            <a:r>
              <a:rPr lang="en-US" dirty="0"/>
              <a:t>Process</a:t>
            </a:r>
          </a:p>
          <a:p>
            <a:pPr lvl="1"/>
            <a:r>
              <a:rPr lang="en-US" dirty="0"/>
              <a:t>Define search parameters - Customize google queries for each data source</a:t>
            </a:r>
          </a:p>
          <a:p>
            <a:pPr lvl="1"/>
            <a:r>
              <a:rPr lang="en-US" dirty="0"/>
              <a:t>Automated collection - Web scraping tools gather content and rank by keyword relevance with TF-IDF (Term Frequency-Inverse Document Frequency) model</a:t>
            </a:r>
          </a:p>
          <a:p>
            <a:pPr lvl="1"/>
            <a:r>
              <a:rPr lang="en-US" dirty="0"/>
              <a:t>LLM filtering - AI identifies risk-relevant information</a:t>
            </a:r>
          </a:p>
          <a:p>
            <a:pPr lvl="1"/>
            <a:r>
              <a:rPr lang="en-US" dirty="0"/>
              <a:t>Standardization - Extract and categorize risks consistently</a:t>
            </a:r>
          </a:p>
          <a:p>
            <a:pPr lvl="1"/>
            <a:r>
              <a:rPr lang="en-US" dirty="0"/>
              <a:t>Aggregation - Combine with internal data for comprehensive view of vendor performance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139AAB4-3388-80FF-F354-C44E35C67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066715"/>
              </p:ext>
            </p:extLst>
          </p:nvPr>
        </p:nvGraphicFramePr>
        <p:xfrm>
          <a:off x="822959" y="4905074"/>
          <a:ext cx="10546082" cy="88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3041">
                  <a:extLst>
                    <a:ext uri="{9D8B030D-6E8A-4147-A177-3AD203B41FA5}">
                      <a16:colId xmlns:a16="http://schemas.microsoft.com/office/drawing/2014/main" val="3183729265"/>
                    </a:ext>
                  </a:extLst>
                </a:gridCol>
                <a:gridCol w="5273041">
                  <a:extLst>
                    <a:ext uri="{9D8B030D-6E8A-4147-A177-3AD203B41FA5}">
                      <a16:colId xmlns:a16="http://schemas.microsoft.com/office/drawing/2014/main" val="4236539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Example Search Query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Risk Keywords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32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“BAE systems recent news -</a:t>
                      </a:r>
                      <a:r>
                        <a:rPr lang="en-US" sz="1400" dirty="0" err="1"/>
                        <a:t>site:baesystems.com</a:t>
                      </a:r>
                      <a:r>
                        <a:rPr lang="en-US" sz="1400" dirty="0"/>
                        <a:t>”​</a:t>
                      </a:r>
                    </a:p>
                    <a:p>
                      <a:r>
                        <a:rPr lang="en-US" sz="1400" dirty="0"/>
                        <a:t>(excludes any links from the actual BAE website)​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‘risk', 'threat', 'anomaly', 'malfunction', 'delay', 'failure', 'radiation', 'debris', 'communication', 'loss’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961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5329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22496-403B-389B-113D-040A3CAD0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 for Risk Extraction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111F3-F262-7892-4B6D-59A134C70D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Crafting Effective LLM Prompts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C8490B-387D-92DB-6BFE-AB96A8B5D9C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Why prompt engineering matters</a:t>
            </a:r>
          </a:p>
          <a:p>
            <a:pPr lvl="1"/>
            <a:r>
              <a:rPr lang="en-US" dirty="0"/>
              <a:t>Determines quality and consistency of extracted risks</a:t>
            </a:r>
          </a:p>
          <a:p>
            <a:pPr lvl="1"/>
            <a:r>
              <a:rPr lang="en-US" dirty="0"/>
              <a:t>Ensures LLM focuses on relevant information</a:t>
            </a:r>
          </a:p>
          <a:p>
            <a:pPr lvl="1"/>
            <a:r>
              <a:rPr lang="en-US" dirty="0"/>
              <a:t>Standardizes output format for aggregation</a:t>
            </a:r>
          </a:p>
          <a:p>
            <a:pPr lvl="1"/>
            <a:endParaRPr lang="en-US" sz="800" dirty="0"/>
          </a:p>
          <a:p>
            <a:r>
              <a:rPr lang="en-US" dirty="0"/>
              <a:t>Key prompt design principles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600" dirty="0"/>
          </a:p>
          <a:p>
            <a:endParaRPr lang="en-US" sz="1100" dirty="0"/>
          </a:p>
          <a:p>
            <a:r>
              <a:rPr lang="en-US" dirty="0"/>
              <a:t>Iterative refinement</a:t>
            </a:r>
          </a:p>
          <a:p>
            <a:pPr lvl="1"/>
            <a:r>
              <a:rPr lang="en-US" dirty="0"/>
              <a:t>Test prompts on sample documents</a:t>
            </a:r>
          </a:p>
          <a:p>
            <a:pPr lvl="1"/>
            <a:r>
              <a:rPr lang="en-US" dirty="0"/>
              <a:t>Adjust based on output quality</a:t>
            </a:r>
          </a:p>
          <a:p>
            <a:pPr lvl="1"/>
            <a:r>
              <a:rPr lang="en-US" dirty="0"/>
              <a:t>Document successful prompt patterns</a:t>
            </a:r>
          </a:p>
          <a:p>
            <a:pPr lvl="1"/>
            <a:r>
              <a:rPr lang="en-US" dirty="0"/>
              <a:t>Create prompt library for different use cases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F99C553-571D-92B4-6B39-ABC212349F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21419"/>
              </p:ext>
            </p:extLst>
          </p:nvPr>
        </p:nvGraphicFramePr>
        <p:xfrm>
          <a:off x="1012371" y="2910335"/>
          <a:ext cx="1016725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7563">
                  <a:extLst>
                    <a:ext uri="{9D8B030D-6E8A-4147-A177-3AD203B41FA5}">
                      <a16:colId xmlns:a16="http://schemas.microsoft.com/office/drawing/2014/main" val="3104795883"/>
                    </a:ext>
                  </a:extLst>
                </a:gridCol>
                <a:gridCol w="5544352">
                  <a:extLst>
                    <a:ext uri="{9D8B030D-6E8A-4147-A177-3AD203B41FA5}">
                      <a16:colId xmlns:a16="http://schemas.microsoft.com/office/drawing/2014/main" val="811313888"/>
                    </a:ext>
                  </a:extLst>
                </a:gridCol>
                <a:gridCol w="3015343">
                  <a:extLst>
                    <a:ext uri="{9D8B030D-6E8A-4147-A177-3AD203B41FA5}">
                      <a16:colId xmlns:a16="http://schemas.microsoft.com/office/drawing/2014/main" val="2269876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i="0" cap="non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Principle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i="0" cap="non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Example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i="0" cap="non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Purpose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397878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 Specific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"Extract cost and schedule risks" vs. "Find problems"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Focuses LLM on relevant risk types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367285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Define Format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"Output as: Risk, Impact, Source"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Enables automated processing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63558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Set Boundaries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"Do not add suggestions or commentary"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Prevents hallucination, keeps facts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204071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Provide Context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"You are analyzing vendor risks for NASA missions in development"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Frames appropriate risk lens</a:t>
                      </a:r>
                    </a:p>
                  </a:txBody>
                  <a:tcPr marL="76200" marR="76200" marT="76200" marB="76200" anchor="ctr"/>
                </a:tc>
                <a:extLst>
                  <a:ext uri="{0D108BD9-81ED-4DB2-BD59-A6C34878D82A}">
                    <a16:rowId xmlns:a16="http://schemas.microsoft.com/office/drawing/2014/main" val="2676065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60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6A236-AAF0-0AA6-6331-66983E0F0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7E694B3-B471-0581-B251-14E1675B5F19}"/>
              </a:ext>
            </a:extLst>
          </p:cNvPr>
          <p:cNvSpPr/>
          <p:nvPr/>
        </p:nvSpPr>
        <p:spPr>
          <a:xfrm>
            <a:off x="304801" y="826355"/>
            <a:ext cx="2623456" cy="3408186"/>
          </a:xfrm>
          <a:prstGeom prst="round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9AB1D97-C5E1-AD3D-D20E-CD498B898887}"/>
              </a:ext>
            </a:extLst>
          </p:cNvPr>
          <p:cNvSpPr/>
          <p:nvPr/>
        </p:nvSpPr>
        <p:spPr>
          <a:xfrm>
            <a:off x="3201422" y="1653670"/>
            <a:ext cx="2623456" cy="3408186"/>
          </a:xfrm>
          <a:prstGeom prst="round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4C40408-D515-1C64-7B97-CE0B7CF10F37}"/>
              </a:ext>
            </a:extLst>
          </p:cNvPr>
          <p:cNvSpPr/>
          <p:nvPr/>
        </p:nvSpPr>
        <p:spPr>
          <a:xfrm>
            <a:off x="6098043" y="2480985"/>
            <a:ext cx="2623456" cy="3408186"/>
          </a:xfrm>
          <a:prstGeom prst="round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A900833-0A51-3ABF-D429-BD0ECCAF1D5D}"/>
              </a:ext>
            </a:extLst>
          </p:cNvPr>
          <p:cNvSpPr/>
          <p:nvPr/>
        </p:nvSpPr>
        <p:spPr>
          <a:xfrm>
            <a:off x="8994665" y="3308300"/>
            <a:ext cx="2623456" cy="3408186"/>
          </a:xfrm>
          <a:prstGeom prst="round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3D56FE-734B-F578-80F0-CC156A39F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End-to-End Process for Vendor Risk Extraction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20D4F5-8EBC-DF71-7D45-D51224AAD834}"/>
              </a:ext>
            </a:extLst>
          </p:cNvPr>
          <p:cNvSpPr txBox="1"/>
          <p:nvPr/>
        </p:nvSpPr>
        <p:spPr>
          <a:xfrm>
            <a:off x="353786" y="996995"/>
            <a:ext cx="2525486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Step 1: Automated Data Collection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Internet searches with customized queries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Web scraping of annual reports and news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Collection of relevant articles and documents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90C5DA-3BDA-6944-A0F1-D01919F471FB}"/>
              </a:ext>
            </a:extLst>
          </p:cNvPr>
          <p:cNvSpPr txBox="1"/>
          <p:nvPr/>
        </p:nvSpPr>
        <p:spPr>
          <a:xfrm>
            <a:off x="3201421" y="1895439"/>
            <a:ext cx="26234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Step 2: LLM Processing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DIVE Digest summarizes lengthy documents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Filter prompts identify risk-related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Extract specific risk insights with context and source information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DE2FD7-24ED-CBFF-BF9E-0E42E9AA3FD4}"/>
              </a:ext>
            </a:extLst>
          </p:cNvPr>
          <p:cNvSpPr txBox="1"/>
          <p:nvPr/>
        </p:nvSpPr>
        <p:spPr>
          <a:xfrm>
            <a:off x="6093958" y="2677886"/>
            <a:ext cx="26234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Step 3: Risk Categorization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Sample Prompt: "Categorize the following risks into: Technical, Cost, Schedule, Programmatic, or Other. For each risk provide: category, risk title, and description."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15599D-4AA9-ECA8-0077-28ADE9041A55}"/>
              </a:ext>
            </a:extLst>
          </p:cNvPr>
          <p:cNvSpPr txBox="1"/>
          <p:nvPr/>
        </p:nvSpPr>
        <p:spPr>
          <a:xfrm>
            <a:off x="8994664" y="3614057"/>
            <a:ext cx="262345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Step 4: Aggregation &amp; Storage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Standardized format enables database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Multiple sources combined for comprehensive 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Visualize risks in interactive dashboard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106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B60B-C38D-103C-F6F4-EDD2D10AE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 Visualization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36C1B9-A75A-579F-E780-3E483CF65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079" y="675861"/>
            <a:ext cx="6595842" cy="61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60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66A42-55CD-157F-C120-CBA16D256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03EF1-42F5-AF22-3232-94E10CAAA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B828D-4BF1-B1D5-0722-785DF94DFE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Scaling and Enhancing the Approach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67ED94-CC93-FD07-5B5A-D96D25E312D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Near-term</a:t>
            </a:r>
          </a:p>
          <a:p>
            <a:pPr lvl="1"/>
            <a:r>
              <a:rPr lang="en-US" dirty="0"/>
              <a:t>Automate periodic scrapes and updates to visualization</a:t>
            </a:r>
          </a:p>
          <a:p>
            <a:pPr lvl="1"/>
            <a:r>
              <a:rPr lang="en-US" dirty="0"/>
              <a:t>Expand vendor coverage and data sources</a:t>
            </a:r>
          </a:p>
          <a:p>
            <a:pPr lvl="1"/>
            <a:r>
              <a:rPr lang="en-US" dirty="0"/>
              <a:t>Refine categorization taxonomy based on user feedback</a:t>
            </a:r>
          </a:p>
          <a:p>
            <a:pPr lvl="1"/>
            <a:endParaRPr lang="en-US" dirty="0"/>
          </a:p>
          <a:p>
            <a:r>
              <a:rPr lang="en-US" dirty="0"/>
              <a:t>Long-term</a:t>
            </a:r>
          </a:p>
          <a:p>
            <a:pPr lvl="1"/>
            <a:r>
              <a:rPr lang="en-US" dirty="0"/>
              <a:t>Expand to other vendor metrics and risk focus areas like supply chain</a:t>
            </a:r>
          </a:p>
          <a:p>
            <a:pPr lvl="1"/>
            <a:r>
              <a:rPr lang="en-US" dirty="0"/>
              <a:t>Create reusable framework for other programs/domains</a:t>
            </a:r>
          </a:p>
          <a:p>
            <a:pPr lvl="1"/>
            <a:endParaRPr lang="en-US" dirty="0"/>
          </a:p>
          <a:p>
            <a:r>
              <a:rPr lang="en-US" dirty="0"/>
              <a:t>Scalability</a:t>
            </a:r>
          </a:p>
          <a:p>
            <a:pPr lvl="1"/>
            <a:r>
              <a:rPr lang="en-US" dirty="0"/>
              <a:t>Framework designed to be program-agnostic</a:t>
            </a:r>
          </a:p>
          <a:p>
            <a:pPr lvl="1"/>
            <a:r>
              <a:rPr lang="en-US" dirty="0"/>
              <a:t>Customizable queries and keywords for different domains</a:t>
            </a:r>
          </a:p>
          <a:p>
            <a:pPr lvl="1"/>
            <a:r>
              <a:rPr lang="en-US" dirty="0"/>
              <a:t>Applicable to any unstructured data challenge</a:t>
            </a:r>
          </a:p>
        </p:txBody>
      </p:sp>
    </p:spTree>
    <p:extLst>
      <p:ext uri="{BB962C8B-B14F-4D97-AF65-F5344CB8AC3E}">
        <p14:creationId xmlns:p14="http://schemas.microsoft.com/office/powerpoint/2010/main" val="4202390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FD931-6BE6-0C9F-2FAD-67BAEE30A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E4D736-8194-4350-AEE8-1BB00025A40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Automated risk mining using LLMs processes internal and external sources at scale</a:t>
            </a:r>
          </a:p>
          <a:p>
            <a:endParaRPr lang="en-US" dirty="0"/>
          </a:p>
          <a:p>
            <a:r>
              <a:rPr lang="en-US" dirty="0"/>
              <a:t>Customization of search queries and prompts drives consistent, quality results</a:t>
            </a:r>
          </a:p>
          <a:p>
            <a:endParaRPr lang="en-US" dirty="0"/>
          </a:p>
          <a:p>
            <a:r>
              <a:rPr lang="en-US" dirty="0"/>
              <a:t>Standardized extraction enables aggregation and interactive visualization</a:t>
            </a:r>
          </a:p>
          <a:p>
            <a:endParaRPr lang="en-US" dirty="0"/>
          </a:p>
          <a:p>
            <a:r>
              <a:rPr lang="en-US" dirty="0"/>
              <a:t>Provides comprehensive risk insights for informed decision-making</a:t>
            </a:r>
          </a:p>
          <a:p>
            <a:endParaRPr lang="en-US" dirty="0"/>
          </a:p>
          <a:p>
            <a:r>
              <a:rPr lang="en-US" dirty="0"/>
              <a:t>Scalable framework is reusable and adaptable to other cost and schedule challenges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52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36E3E-B96A-C04B-92CC-311B562944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380150707"/>
      </p:ext>
    </p:extLst>
  </p:cSld>
  <p:clrMapOvr>
    <a:masterClrMapping/>
  </p:clrMapOvr>
</p:sld>
</file>

<file path=ppt/theme/theme1.xml><?xml version="1.0" encoding="utf-8"?>
<a:theme xmlns:a="http://schemas.openxmlformats.org/drawingml/2006/main" name="1_Corporate Template_Standard Title">
  <a:themeElements>
    <a:clrScheme name="Aerospace New Colors">
      <a:dk1>
        <a:srgbClr val="000000"/>
      </a:dk1>
      <a:lt1>
        <a:sysClr val="window" lastClr="FFFFFF"/>
      </a:lt1>
      <a:dk2>
        <a:srgbClr val="6F6F70"/>
      </a:dk2>
      <a:lt2>
        <a:srgbClr val="2E008B"/>
      </a:lt2>
      <a:accent1>
        <a:srgbClr val="5E8AB4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4D65E"/>
      </a:accent6>
      <a:hlink>
        <a:srgbClr val="5E8AB4"/>
      </a:hlink>
      <a:folHlink>
        <a:srgbClr val="4F868E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984F722-E319-A641-908D-D46F2AE44884}" vid="{0E67B7D9-A437-994E-9EBE-42A1B4545123}"/>
    </a:ext>
  </a:extLst>
</a:theme>
</file>

<file path=ppt/theme/theme2.xml><?xml version="1.0" encoding="utf-8"?>
<a:theme xmlns:a="http://schemas.openxmlformats.org/drawingml/2006/main" name="2_Corporate Template_Standard Layout">
  <a:themeElements>
    <a:clrScheme name="Custom">
      <a:dk1>
        <a:srgbClr val="000000"/>
      </a:dk1>
      <a:lt1>
        <a:srgbClr val="FFFFFF"/>
      </a:lt1>
      <a:dk2>
        <a:srgbClr val="6F6F70"/>
      </a:dk2>
      <a:lt2>
        <a:srgbClr val="2E008B"/>
      </a:lt2>
      <a:accent1>
        <a:srgbClr val="5E8AB4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4D65E"/>
      </a:accent6>
      <a:hlink>
        <a:srgbClr val="5E8AB4"/>
      </a:hlink>
      <a:folHlink>
        <a:srgbClr val="4F86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1"/>
          </a:solidFill>
        </a:ln>
        <a:effectLst/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E984F722-E319-A641-908D-D46F2AE44884}" vid="{EA1FB943-37FE-D24B-8A13-B5D0C99ED0E2}"/>
    </a:ext>
  </a:extLst>
</a:theme>
</file>

<file path=ppt/theme/theme3.xml><?xml version="1.0" encoding="utf-8"?>
<a:theme xmlns:a="http://schemas.openxmlformats.org/drawingml/2006/main" name="4_Corporate Template_Standard Layout–Security Markings">
  <a:themeElements>
    <a:clrScheme name="Aerospace New Colors">
      <a:dk1>
        <a:srgbClr val="000000"/>
      </a:dk1>
      <a:lt1>
        <a:sysClr val="window" lastClr="FFFFFF"/>
      </a:lt1>
      <a:dk2>
        <a:srgbClr val="6F6F70"/>
      </a:dk2>
      <a:lt2>
        <a:srgbClr val="2E008B"/>
      </a:lt2>
      <a:accent1>
        <a:srgbClr val="5E8AB4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4D65E"/>
      </a:accent6>
      <a:hlink>
        <a:srgbClr val="5E8AB4"/>
      </a:hlink>
      <a:folHlink>
        <a:srgbClr val="4F86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1"/>
          </a:solidFill>
        </a:ln>
        <a:effectLst/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E984F722-E319-A641-908D-D46F2AE44884}" vid="{30BB1A76-4B21-154E-A042-7E06644C259D}"/>
    </a:ext>
  </a:extLst>
</a:theme>
</file>

<file path=ppt/theme/theme4.xml><?xml version="1.0" encoding="utf-8"?>
<a:theme xmlns:a="http://schemas.openxmlformats.org/drawingml/2006/main" name="3_Corporate Template_Standard Title–Security Markings">
  <a:themeElements>
    <a:clrScheme name="Aerospace New Colors">
      <a:dk1>
        <a:srgbClr val="000000"/>
      </a:dk1>
      <a:lt1>
        <a:sysClr val="window" lastClr="FFFFFF"/>
      </a:lt1>
      <a:dk2>
        <a:srgbClr val="6F6F70"/>
      </a:dk2>
      <a:lt2>
        <a:srgbClr val="2E008B"/>
      </a:lt2>
      <a:accent1>
        <a:srgbClr val="5E8AB4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4D65E"/>
      </a:accent6>
      <a:hlink>
        <a:srgbClr val="5E8AB4"/>
      </a:hlink>
      <a:folHlink>
        <a:srgbClr val="4F868E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984F722-E319-A641-908D-D46F2AE44884}" vid="{2AA5B941-CF7F-3543-8876-EB954155CA7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bf1c7e7-47cc-4ca5-b7c2-6590668a6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EEF26F6-57E0-4FC1-BB48-66A25F160A8C}"/>
</file>

<file path=customXml/itemProps2.xml><?xml version="1.0" encoding="utf-8"?>
<ds:datastoreItem xmlns:ds="http://schemas.openxmlformats.org/officeDocument/2006/customXml" ds:itemID="{E3C6FE3A-C9BA-43BE-93B7-3D9750335C40}"/>
</file>

<file path=customXml/itemProps3.xml><?xml version="1.0" encoding="utf-8"?>
<ds:datastoreItem xmlns:ds="http://schemas.openxmlformats.org/officeDocument/2006/customXml" ds:itemID="{D416C39D-9B54-47FD-962A-760B55FD11B4}"/>
</file>

<file path=docProps/app.xml><?xml version="1.0" encoding="utf-8"?>
<Properties xmlns="http://schemas.openxmlformats.org/officeDocument/2006/extended-properties" xmlns:vt="http://schemas.openxmlformats.org/officeDocument/2006/docPropsVTypes">
  <Template>2026 Aerospace Template_MASTER</Template>
  <TotalTime>4963</TotalTime>
  <Words>873</Words>
  <Application>Microsoft Office PowerPoint</Application>
  <PresentationFormat>Widescreen</PresentationFormat>
  <Paragraphs>178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1_Corporate Template_Standard Title</vt:lpstr>
      <vt:lpstr>2_Corporate Template_Standard Layout</vt:lpstr>
      <vt:lpstr>4_Corporate Template_Standard Layout–Security Markings</vt:lpstr>
      <vt:lpstr>3_Corporate Template_Standard Title–Security Markings</vt:lpstr>
      <vt:lpstr>Utilizing AI to Find and Categorize Risks</vt:lpstr>
      <vt:lpstr>Introduction</vt:lpstr>
      <vt:lpstr>Leveraging Large Language Models (LLMs)</vt:lpstr>
      <vt:lpstr>Custom LLM Tool: DocMiner Intelligent Virtual Engine (DIVE) Digest</vt:lpstr>
      <vt:lpstr>Web Scraping for Open-Source Risks </vt:lpstr>
      <vt:lpstr>Prompt Engineering for Risk Extraction</vt:lpstr>
      <vt:lpstr>End-to-End Process for Vendor Risk Extraction</vt:lpstr>
      <vt:lpstr>Dashboard Visualization</vt:lpstr>
      <vt:lpstr>Next Steps</vt:lpstr>
      <vt:lpstr>Conclusion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Abby L Franck</dc:creator>
  <cp:lastModifiedBy>Abby L Franck</cp:lastModifiedBy>
  <cp:revision>54</cp:revision>
  <dcterms:created xsi:type="dcterms:W3CDTF">2026-01-10T23:41:10Z</dcterms:created>
  <dcterms:modified xsi:type="dcterms:W3CDTF">2026-08-20T13:05:31Z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93f4add3-b459-4865-b745-8c76387851ff</vt:lpwstr>
  </property>
  <property fmtid="{D5CDD505-2E9C-101B-9397-08002B2CF9AE}" pid="3" name="ContentTypeId">
    <vt:lpwstr>0x0101003E9F4D6A0D6D6F46833D1C63605DBB9B</vt:lpwstr>
  </property>
</Properties>
</file>