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709" r:id="rId5"/>
    <p:sldMasterId id="2147483697" r:id="rId6"/>
    <p:sldMasterId id="2147483696" r:id="rId7"/>
  </p:sldMasterIdLst>
  <p:notesMasterIdLst>
    <p:notesMasterId r:id="rId24"/>
  </p:notesMasterIdLst>
  <p:sldIdLst>
    <p:sldId id="332" r:id="rId8"/>
    <p:sldId id="374" r:id="rId9"/>
    <p:sldId id="358" r:id="rId10"/>
    <p:sldId id="382" r:id="rId11"/>
    <p:sldId id="392" r:id="rId12"/>
    <p:sldId id="365" r:id="rId13"/>
    <p:sldId id="393" r:id="rId14"/>
    <p:sldId id="387" r:id="rId15"/>
    <p:sldId id="388" r:id="rId16"/>
    <p:sldId id="384" r:id="rId17"/>
    <p:sldId id="389" r:id="rId18"/>
    <p:sldId id="390" r:id="rId19"/>
    <p:sldId id="391" r:id="rId20"/>
    <p:sldId id="385" r:id="rId21"/>
    <p:sldId id="335" r:id="rId22"/>
    <p:sldId id="38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09660C-BF7D-E469-B7B6-4E6561925126}" name="Kehrer, Kristen C. (KSC-IN001)" initials="K(" userId="S::kkehrer@ndc.nasa.gov::c01de1a3-83d7-47cd-a1e7-5a8869744c93" providerId="AD"/>
  <p188:author id="{0AE39728-DBE7-BF24-4F6A-056E6D6C90ED}" name="Healey, Nicotte R. (MSFC-CS10)[SME Task Order]" initials="HO" userId="S::nhealey@ndc.nasa.gov::0c44de46-9bd0-4d5e-8f17-7eae13a72ed0" providerId="AD"/>
  <p188:author id="{953B639D-6FBF-EDA2-A0A7-8306B51093F8}" name="Fischetti, Joseph R (MSFC-CS50)[Consolidated Program Support Services (CPSS PP&amp;C)]" initials="JF" userId="S::jfischet@ndc.nasa.gov::53a7cd72-d1b2-46a5-950d-7cc2301e8a64" providerId="AD"/>
  <p188:author id="{921D9FC4-7F32-9B90-6F70-23E116C32D6D}" name="Phillips, Barbara C. (HQ-IN001)[Consolidated Program Support Services (CPSS PP&amp;C)]" initials="BP" userId="S::bcphill1@ndc.nasa.gov::252e1f1f-7b23-41a2-8662-812605a830e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EF0B"/>
    <a:srgbClr val="FEF4CE"/>
    <a:srgbClr val="0000CC"/>
    <a:srgbClr val="113D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18A7A7-BF22-4F5B-9E55-9893FFBEE6BA}" v="2" dt="2026-08-18T17:39:36.7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90" autoAdjust="0"/>
    <p:restoredTop sz="81280" autoAdjust="0"/>
  </p:normalViewPr>
  <p:slideViewPr>
    <p:cSldViewPr snapToGrid="0">
      <p:cViewPr varScale="1">
        <p:scale>
          <a:sx n="95" d="100"/>
          <a:sy n="95" d="100"/>
        </p:scale>
        <p:origin x="1398"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heme" Target="theme/theme1.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679C0A-65A8-4FF8-A1E9-8FCC76CBBC23}" type="datetimeFigureOut">
              <a:rPr lang="en-US" smtClean="0"/>
              <a:t>8/18/2026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2F7E28-25A4-4CC1-B99B-69DD92E2C820}" type="slidenum">
              <a:rPr lang="en-US" smtClean="0"/>
              <a:t>‹#›</a:t>
            </a:fld>
            <a:endParaRPr lang="en-US"/>
          </a:p>
        </p:txBody>
      </p:sp>
    </p:spTree>
    <p:extLst>
      <p:ext uri="{BB962C8B-B14F-4D97-AF65-F5344CB8AC3E}">
        <p14:creationId xmlns:p14="http://schemas.microsoft.com/office/powerpoint/2010/main" val="3445291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First, let’s start with some humor.  Let’s do a call out question, who knows what a quagmire is?   </a:t>
            </a:r>
          </a:p>
          <a:p>
            <a:r>
              <a:rPr lang="en-US" sz="1200" kern="1200" dirty="0">
                <a:solidFill>
                  <a:schemeClr val="tx1"/>
                </a:solidFill>
                <a:effectLst/>
                <a:latin typeface="+mn-lt"/>
                <a:ea typeface="+mn-ea"/>
                <a:cs typeface="+mn-cs"/>
              </a:rPr>
              <a:t> </a:t>
            </a:r>
          </a:p>
          <a:p>
            <a:r>
              <a:rPr lang="en-US" sz="1200" i="1" kern="1200" dirty="0">
                <a:solidFill>
                  <a:schemeClr val="tx1"/>
                </a:solidFill>
                <a:effectLst/>
                <a:latin typeface="+mn-lt"/>
                <a:ea typeface="+mn-ea"/>
                <a:cs typeface="+mn-cs"/>
              </a:rPr>
              <a:t>In slang and informal speech, quagmire means a messy, complicated, and hard-to-escape situation or a total mess. It comes from the literal word for a soft, muddy swamp where you sink and get stuck, metaphorically meaning you are "bogged down" in trouble.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62F7E28-25A4-4CC1-B99B-69DD92E2C820}" type="slidenum">
              <a:rPr lang="en-US" smtClean="0"/>
              <a:t>1</a:t>
            </a:fld>
            <a:endParaRPr lang="en-US"/>
          </a:p>
        </p:txBody>
      </p:sp>
    </p:spTree>
    <p:extLst>
      <p:ext uri="{BB962C8B-B14F-4D97-AF65-F5344CB8AC3E}">
        <p14:creationId xmlns:p14="http://schemas.microsoft.com/office/powerpoint/2010/main" val="1142999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"Welcome everyone. Today we are untangling the UFE quagmire. We'll start by looking at policy definitions, test our collective knowledge, look at the structural framework of baselines, and finally review actual project data showing why getting this wrong is a strategic risk to the Agency."</a:t>
            </a:r>
            <a:endParaRPr lang="en-US" dirty="0"/>
          </a:p>
        </p:txBody>
      </p:sp>
      <p:sp>
        <p:nvSpPr>
          <p:cNvPr id="4" name="Slide Number Placeholder 3"/>
          <p:cNvSpPr>
            <a:spLocks noGrp="1"/>
          </p:cNvSpPr>
          <p:nvPr>
            <p:ph type="sldNum" sz="quarter" idx="5"/>
          </p:nvPr>
        </p:nvSpPr>
        <p:spPr/>
        <p:txBody>
          <a:bodyPr/>
          <a:lstStyle/>
          <a:p>
            <a:fld id="{362F7E28-25A4-4CC1-B99B-69DD92E2C820}" type="slidenum">
              <a:rPr lang="en-US" smtClean="0"/>
              <a:t>2</a:t>
            </a:fld>
            <a:endParaRPr lang="en-US"/>
          </a:p>
        </p:txBody>
      </p:sp>
    </p:spTree>
    <p:extLst>
      <p:ext uri="{BB962C8B-B14F-4D97-AF65-F5344CB8AC3E}">
        <p14:creationId xmlns:p14="http://schemas.microsoft.com/office/powerpoint/2010/main" val="3611881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"Let's ground ourselves in NPR 7120.5. UFE is meant for probabilistic risks that aren't known until they are realized. Note the distinct separation of EVM and UFE in the policy. But the crucial takeaway is at the bottom: The term 'funding' is not used in 7120.5. Yet, out in the real world, UFE ultimately turns into funding to pay the bills. That gap is where our trouble starts."</a:t>
            </a:r>
            <a:endParaRPr lang="en-US" dirty="0"/>
          </a:p>
        </p:txBody>
      </p:sp>
      <p:sp>
        <p:nvSpPr>
          <p:cNvPr id="4" name="Slide Number Placeholder 3"/>
          <p:cNvSpPr>
            <a:spLocks noGrp="1"/>
          </p:cNvSpPr>
          <p:nvPr>
            <p:ph type="sldNum" sz="quarter" idx="5"/>
          </p:nvPr>
        </p:nvSpPr>
        <p:spPr/>
        <p:txBody>
          <a:bodyPr/>
          <a:lstStyle/>
          <a:p>
            <a:fld id="{362F7E28-25A4-4CC1-B99B-69DD92E2C820}" type="slidenum">
              <a:rPr lang="en-US" smtClean="0"/>
              <a:t>3</a:t>
            </a:fld>
            <a:endParaRPr lang="en-US"/>
          </a:p>
        </p:txBody>
      </p:sp>
    </p:spTree>
    <p:extLst>
      <p:ext uri="{BB962C8B-B14F-4D97-AF65-F5344CB8AC3E}">
        <p14:creationId xmlns:p14="http://schemas.microsoft.com/office/powerpoint/2010/main" val="213981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"Before we dive in, let's test the room. I’ll read these out loud—just raise your hands or think of your answer. [Read questions]. If we have mixed answers in this room, it means we have mixed applications across NASA projects. Let's look at why that matters."</a:t>
            </a:r>
            <a:endParaRPr lang="en-US" dirty="0"/>
          </a:p>
        </p:txBody>
      </p:sp>
      <p:sp>
        <p:nvSpPr>
          <p:cNvPr id="4" name="Slide Number Placeholder 3"/>
          <p:cNvSpPr>
            <a:spLocks noGrp="1"/>
          </p:cNvSpPr>
          <p:nvPr>
            <p:ph type="sldNum" sz="quarter" idx="5"/>
          </p:nvPr>
        </p:nvSpPr>
        <p:spPr/>
        <p:txBody>
          <a:bodyPr/>
          <a:lstStyle/>
          <a:p>
            <a:fld id="{362F7E28-25A4-4CC1-B99B-69DD92E2C820}" type="slidenum">
              <a:rPr lang="en-US" smtClean="0"/>
              <a:t>4</a:t>
            </a:fld>
            <a:endParaRPr lang="en-US"/>
          </a:p>
        </p:txBody>
      </p:sp>
    </p:spTree>
    <p:extLst>
      <p:ext uri="{BB962C8B-B14F-4D97-AF65-F5344CB8AC3E}">
        <p14:creationId xmlns:p14="http://schemas.microsoft.com/office/powerpoint/2010/main" val="905944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chemeClr val="tx1"/>
                </a:solidFill>
                <a:effectLst/>
                <a:latin typeface="+mn-lt"/>
                <a:ea typeface="+mn-ea"/>
                <a:cs typeface="+mn-cs"/>
              </a:rPr>
              <a:t>"Before we answer those poll questions, let's look at why getting them wrong is a strategic risk to NASA. This isn't just a minor administrative mix-up.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chemeClr val="tx1"/>
                </a:solidFill>
                <a:effectLst/>
                <a:latin typeface="+mn-lt"/>
                <a:ea typeface="+mn-ea"/>
                <a:cs typeface="+mn-cs"/>
              </a:rPr>
              <a:t>Our EVM Surveillance data shows a breakdown in synchronization between Program Management, Procurement, and EVM teams. The strategic risk here is massive: If we conflate MR and UFE, we mask the root causes of cost overruns. This degrades NASA’s historical actuals database, which structurally weakens our ability to price future missions."</a:t>
            </a:r>
            <a:endParaRPr lang="en-US" dirty="0"/>
          </a:p>
        </p:txBody>
      </p:sp>
      <p:sp>
        <p:nvSpPr>
          <p:cNvPr id="4" name="Slide Number Placeholder 3"/>
          <p:cNvSpPr>
            <a:spLocks noGrp="1"/>
          </p:cNvSpPr>
          <p:nvPr>
            <p:ph type="sldNum" sz="quarter" idx="5"/>
          </p:nvPr>
        </p:nvSpPr>
        <p:spPr/>
        <p:txBody>
          <a:bodyPr/>
          <a:lstStyle/>
          <a:p>
            <a:fld id="{362F7E28-25A4-4CC1-B99B-69DD92E2C820}" type="slidenum">
              <a:rPr lang="en-US" smtClean="0"/>
              <a:t>5</a:t>
            </a:fld>
            <a:endParaRPr lang="en-US"/>
          </a:p>
        </p:txBody>
      </p:sp>
    </p:spTree>
    <p:extLst>
      <p:ext uri="{BB962C8B-B14F-4D97-AF65-F5344CB8AC3E}">
        <p14:creationId xmlns:p14="http://schemas.microsoft.com/office/powerpoint/2010/main" val="3827562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"Before we dive into this table, let's grade our poll from a few minutes ago. The answers are: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i="0" kern="1200" dirty="0">
                <a:solidFill>
                  <a:schemeClr val="tx1"/>
                </a:solidFill>
                <a:effectLst/>
                <a:latin typeface="+mn-lt"/>
                <a:ea typeface="+mn-ea"/>
                <a:cs typeface="+mn-cs"/>
              </a:rPr>
              <a:t>No</a:t>
            </a:r>
            <a:r>
              <a:rPr lang="en-US" sz="1200" b="0" i="0" kern="1200" dirty="0">
                <a:solidFill>
                  <a:schemeClr val="tx1"/>
                </a:solidFill>
                <a:effectLst/>
                <a:latin typeface="+mn-lt"/>
                <a:ea typeface="+mn-ea"/>
                <a:cs typeface="+mn-cs"/>
              </a:rPr>
              <a:t>, UFE is not allowed to be used for fee on contracts we’ve seen. </a:t>
            </a:r>
            <a:r>
              <a:rPr lang="en-US" sz="1200" kern="1200" dirty="0">
                <a:solidFill>
                  <a:schemeClr val="tx1"/>
                </a:solidFill>
                <a:effectLst/>
                <a:latin typeface="+mn-lt"/>
                <a:ea typeface="+mn-ea"/>
                <a:cs typeface="+mn-cs"/>
              </a:rPr>
              <a:t>UFE doesn’t get fee assessed right out of the box.  </a:t>
            </a:r>
            <a:r>
              <a:rPr lang="en-US" sz="1200" b="0" i="0" kern="1200" dirty="0">
                <a:solidFill>
                  <a:schemeClr val="tx1"/>
                </a:solidFill>
                <a:effectLst/>
                <a:latin typeface="+mn-lt"/>
                <a:ea typeface="+mn-ea"/>
                <a:cs typeface="+mn-cs"/>
              </a:rPr>
              <a:t>On an exception basis, </a:t>
            </a:r>
            <a:r>
              <a:rPr lang="en-US" sz="1200" kern="1200" dirty="0">
                <a:solidFill>
                  <a:schemeClr val="tx1"/>
                </a:solidFill>
                <a:effectLst/>
                <a:latin typeface="+mn-lt"/>
                <a:ea typeface="+mn-ea"/>
                <a:cs typeface="+mn-cs"/>
              </a:rPr>
              <a:t>NASA can convert it to fee in a contract mod, should the agency choose to do so.  It is not a restriction so much as not automatically given.  It’s at NASA’s discretion.  Welcome to the quagmire.</a:t>
            </a:r>
            <a:endParaRPr lang="en-US" sz="1200" b="0" i="0" kern="1200" dirty="0">
              <a:solidFill>
                <a:schemeClr val="tx1"/>
              </a:solidFill>
              <a:effectLst/>
              <a:latin typeface="+mn-lt"/>
              <a:ea typeface="+mn-ea"/>
              <a:cs typeface="+mn-cs"/>
            </a:endParaRPr>
          </a:p>
          <a:p>
            <a:pPr marL="228600" indent="-228600">
              <a:buAutoNum type="arabicPeriod"/>
            </a:pPr>
            <a:r>
              <a:rPr lang="en-US" sz="1200" b="1" i="0" kern="1200" dirty="0">
                <a:solidFill>
                  <a:schemeClr val="tx1"/>
                </a:solidFill>
                <a:effectLst/>
                <a:latin typeface="+mn-lt"/>
                <a:ea typeface="+mn-ea"/>
                <a:cs typeface="+mn-cs"/>
              </a:rPr>
              <a:t>Yes</a:t>
            </a:r>
            <a:r>
              <a:rPr lang="en-US" sz="1200" b="0" i="0" kern="1200" dirty="0">
                <a:solidFill>
                  <a:schemeClr val="tx1"/>
                </a:solidFill>
                <a:effectLst/>
                <a:latin typeface="+mn-lt"/>
                <a:ea typeface="+mn-ea"/>
                <a:cs typeface="+mn-cs"/>
              </a:rPr>
              <a:t>, UFE can be used for new scope via a contract mod. </a:t>
            </a:r>
          </a:p>
          <a:p>
            <a:pPr marL="228600" indent="-228600">
              <a:buAutoNum type="arabicPeriod"/>
            </a:pPr>
            <a:r>
              <a:rPr lang="en-US" sz="1200" b="1" i="0" kern="1200" dirty="0">
                <a:solidFill>
                  <a:schemeClr val="tx1"/>
                </a:solidFill>
                <a:effectLst/>
                <a:latin typeface="+mn-lt"/>
                <a:ea typeface="+mn-ea"/>
                <a:cs typeface="+mn-cs"/>
              </a:rPr>
              <a:t>No</a:t>
            </a:r>
            <a:r>
              <a:rPr lang="en-US" sz="1200" b="0" i="0" kern="1200" dirty="0">
                <a:solidFill>
                  <a:schemeClr val="tx1"/>
                </a:solidFill>
                <a:effectLst/>
                <a:latin typeface="+mn-lt"/>
                <a:ea typeface="+mn-ea"/>
                <a:cs typeface="+mn-cs"/>
              </a:rPr>
              <a:t>, you cannot use UFE to pre-fund overruns before the money is spent. </a:t>
            </a:r>
          </a:p>
          <a:p>
            <a:pPr marL="0" indent="0">
              <a:buNone/>
            </a:pPr>
            <a:r>
              <a:rPr lang="en-US" sz="1200" b="0" i="0" kern="1200" dirty="0">
                <a:solidFill>
                  <a:schemeClr val="tx1"/>
                </a:solidFill>
                <a:effectLst/>
                <a:latin typeface="+mn-lt"/>
                <a:ea typeface="+mn-ea"/>
                <a:cs typeface="+mn-cs"/>
              </a:rPr>
              <a:t>And for questions </a:t>
            </a:r>
            <a:r>
              <a:rPr lang="en-US" sz="1200" b="1" i="0" kern="1200" dirty="0">
                <a:solidFill>
                  <a:schemeClr val="tx1"/>
                </a:solidFill>
                <a:effectLst/>
                <a:latin typeface="+mn-lt"/>
                <a:ea typeface="+mn-ea"/>
                <a:cs typeface="+mn-cs"/>
              </a:rPr>
              <a:t>4 and 5</a:t>
            </a:r>
            <a:r>
              <a:rPr lang="en-US" sz="1200" b="0" i="0" kern="1200" dirty="0">
                <a:solidFill>
                  <a:schemeClr val="tx1"/>
                </a:solidFill>
                <a:effectLst/>
                <a:latin typeface="+mn-lt"/>
                <a:ea typeface="+mn-ea"/>
                <a:cs typeface="+mn-cs"/>
              </a:rPr>
              <a:t>... the answer is almost universally </a:t>
            </a:r>
            <a:r>
              <a:rPr lang="en-US" sz="1200" b="1" i="0" kern="1200" dirty="0">
                <a:solidFill>
                  <a:schemeClr val="tx1"/>
                </a:solidFill>
                <a:effectLst/>
                <a:latin typeface="+mn-lt"/>
                <a:ea typeface="+mn-ea"/>
                <a:cs typeface="+mn-cs"/>
              </a:rPr>
              <a:t>No</a:t>
            </a:r>
            <a:r>
              <a:rPr lang="en-US" sz="1200" b="0" i="0" kern="1200" dirty="0">
                <a:solidFill>
                  <a:schemeClr val="tx1"/>
                </a:solidFill>
                <a:effectLst/>
                <a:latin typeface="+mn-lt"/>
                <a:ea typeface="+mn-ea"/>
                <a:cs typeface="+mn-cs"/>
              </a:rPr>
              <a:t>. Projects almost never leave Project-level or MD-level UFE unspent. If the money is there, it gets used.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 why did we have mixed answers in the room? The confusion is actually warranted because our policy guides—EIA-748 for EVM and NPR 7120.5 for Program Management—speak slightly different languages.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If you look at the </a:t>
            </a:r>
            <a:r>
              <a:rPr lang="en-US" sz="1200" b="1" i="0" kern="1200" dirty="0">
                <a:solidFill>
                  <a:schemeClr val="tx1"/>
                </a:solidFill>
                <a:effectLst/>
                <a:latin typeface="+mn-lt"/>
                <a:ea typeface="+mn-ea"/>
                <a:cs typeface="+mn-cs"/>
              </a:rPr>
              <a:t>'Budget v Funding'</a:t>
            </a:r>
            <a:r>
              <a:rPr lang="en-US" sz="1200" b="0" i="0" kern="1200" dirty="0">
                <a:solidFill>
                  <a:schemeClr val="tx1"/>
                </a:solidFill>
                <a:effectLst/>
                <a:latin typeface="+mn-lt"/>
                <a:ea typeface="+mn-ea"/>
                <a:cs typeface="+mn-cs"/>
              </a:rPr>
              <a:t> row on this table, EVM speaks in terms of 'budget,' while 7120.5 speaks in terms of 'funding.' And regarding that first poll question, look at the </a:t>
            </a:r>
            <a:r>
              <a:rPr lang="en-US" sz="1200" b="1" i="0" kern="1200" dirty="0">
                <a:solidFill>
                  <a:schemeClr val="tx1"/>
                </a:solidFill>
                <a:effectLst/>
                <a:latin typeface="+mn-lt"/>
                <a:ea typeface="+mn-ea"/>
                <a:cs typeface="+mn-cs"/>
              </a:rPr>
              <a:t>'Fee Assessed'</a:t>
            </a:r>
            <a:r>
              <a:rPr lang="en-US" sz="1200" b="0" i="0" kern="1200" dirty="0">
                <a:solidFill>
                  <a:schemeClr val="tx1"/>
                </a:solidFill>
                <a:effectLst/>
                <a:latin typeface="+mn-lt"/>
                <a:ea typeface="+mn-ea"/>
                <a:cs typeface="+mn-cs"/>
              </a:rPr>
              <a:t> row. We actually have an email from Procurement confirming UFE should </a:t>
            </a:r>
            <a:r>
              <a:rPr lang="en-US" sz="1200" b="0" i="1" kern="1200" dirty="0">
                <a:solidFill>
                  <a:schemeClr val="tx1"/>
                </a:solidFill>
                <a:effectLst/>
                <a:latin typeface="+mn-lt"/>
                <a:ea typeface="+mn-ea"/>
                <a:cs typeface="+mn-cs"/>
              </a:rPr>
              <a:t>not</a:t>
            </a:r>
            <a:r>
              <a:rPr lang="en-US" sz="1200" b="0" i="0" kern="1200" dirty="0">
                <a:solidFill>
                  <a:schemeClr val="tx1"/>
                </a:solidFill>
                <a:effectLst/>
                <a:latin typeface="+mn-lt"/>
                <a:ea typeface="+mn-ea"/>
                <a:cs typeface="+mn-cs"/>
              </a:rPr>
              <a:t> be assessed for fee, because it's meant for risk reduction. If the risk never materializes, the residual is wiped off the books."</a:t>
            </a: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62F7E28-25A4-4CC1-B99B-69DD92E2C820}" type="slidenum">
              <a:rPr lang="en-US" smtClean="0"/>
              <a:t>6</a:t>
            </a:fld>
            <a:endParaRPr lang="en-US"/>
          </a:p>
        </p:txBody>
      </p:sp>
    </p:spTree>
    <p:extLst>
      <p:ext uri="{BB962C8B-B14F-4D97-AF65-F5344CB8AC3E}">
        <p14:creationId xmlns:p14="http://schemas.microsoft.com/office/powerpoint/2010/main" val="1923953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"To clear up the confusion, let's distill this into 'The Rule.' Both reserves sit outside the PMB measuring stick. MR is within the Project Manager's discretion to handle in-scope risks. UFE requires formal external release to cross the contract boundary. You cannot just slide it in."</a:t>
            </a:r>
            <a:endParaRPr lang="en-US" dirty="0"/>
          </a:p>
        </p:txBody>
      </p:sp>
      <p:sp>
        <p:nvSpPr>
          <p:cNvPr id="4" name="Slide Number Placeholder 3"/>
          <p:cNvSpPr>
            <a:spLocks noGrp="1"/>
          </p:cNvSpPr>
          <p:nvPr>
            <p:ph type="sldNum" sz="quarter" idx="5"/>
          </p:nvPr>
        </p:nvSpPr>
        <p:spPr/>
        <p:txBody>
          <a:bodyPr/>
          <a:lstStyle/>
          <a:p>
            <a:fld id="{362F7E28-25A4-4CC1-B99B-69DD92E2C820}" type="slidenum">
              <a:rPr lang="en-US" smtClean="0"/>
              <a:t>7</a:t>
            </a:fld>
            <a:endParaRPr lang="en-US"/>
          </a:p>
        </p:txBody>
      </p:sp>
    </p:spTree>
    <p:extLst>
      <p:ext uri="{BB962C8B-B14F-4D97-AF65-F5344CB8AC3E}">
        <p14:creationId xmlns:p14="http://schemas.microsoft.com/office/powerpoint/2010/main" val="1370462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"To understand that rule, look at how NASA structures authority. UFE protects the Commitment Layer—the ABC. MR provides flexibility in the Control Layer—the MA. The PMB is strictly your Execution Layer. As the blue box says, the PMB must remain shielded from blunt funding releases, or you destroy your ability to measure performance."</a:t>
            </a:r>
            <a:endParaRPr lang="en-US" dirty="0"/>
          </a:p>
        </p:txBody>
      </p:sp>
      <p:sp>
        <p:nvSpPr>
          <p:cNvPr id="4" name="Slide Number Placeholder 3"/>
          <p:cNvSpPr>
            <a:spLocks noGrp="1"/>
          </p:cNvSpPr>
          <p:nvPr>
            <p:ph type="sldNum" sz="quarter" idx="5"/>
          </p:nvPr>
        </p:nvSpPr>
        <p:spPr/>
        <p:txBody>
          <a:bodyPr/>
          <a:lstStyle/>
          <a:p>
            <a:fld id="{362F7E28-25A4-4CC1-B99B-69DD92E2C820}" type="slidenum">
              <a:rPr lang="en-US" smtClean="0"/>
              <a:t>8</a:t>
            </a:fld>
            <a:endParaRPr lang="en-US"/>
          </a:p>
        </p:txBody>
      </p:sp>
    </p:spTree>
    <p:extLst>
      <p:ext uri="{BB962C8B-B14F-4D97-AF65-F5344CB8AC3E}">
        <p14:creationId xmlns:p14="http://schemas.microsoft.com/office/powerpoint/2010/main" val="1348127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"Visually, here is how those layers stack up. Notice how MR is inside the Management Agreement (the blue box), but UFE sits completely above it (the yellow boxes). You cannot simply push UFE down into the PMB without crossing a formal governance boundary."</a:t>
            </a:r>
            <a:endParaRPr lang="en-US" dirty="0"/>
          </a:p>
        </p:txBody>
      </p:sp>
      <p:sp>
        <p:nvSpPr>
          <p:cNvPr id="4" name="Slide Number Placeholder 3"/>
          <p:cNvSpPr>
            <a:spLocks noGrp="1"/>
          </p:cNvSpPr>
          <p:nvPr>
            <p:ph type="sldNum" sz="quarter" idx="5"/>
          </p:nvPr>
        </p:nvSpPr>
        <p:spPr/>
        <p:txBody>
          <a:bodyPr/>
          <a:lstStyle/>
          <a:p>
            <a:fld id="{362F7E28-25A4-4CC1-B99B-69DD92E2C820}" type="slidenum">
              <a:rPr lang="en-US" smtClean="0"/>
              <a:t>9</a:t>
            </a:fld>
            <a:endParaRPr lang="en-US"/>
          </a:p>
        </p:txBody>
      </p:sp>
    </p:spTree>
    <p:extLst>
      <p:ext uri="{BB962C8B-B14F-4D97-AF65-F5344CB8AC3E}">
        <p14:creationId xmlns:p14="http://schemas.microsoft.com/office/powerpoint/2010/main" val="2441493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"Here is the mathematical consequence of breaking that boundary. If a project is performing poorly (a CPI of .85) and gets a $25 infusion of UFE that they just dump into the budget without adding planned work, it artificially inflates their EAC by 20%. We lose true visibility into what the project will actually cost.“</a:t>
            </a:r>
          </a:p>
          <a:p>
            <a:endParaRPr lang="en-US" sz="1200" b="0" i="1"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You're flying blind on 20% of your project costs.</a:t>
            </a:r>
            <a:r>
              <a:rPr lang="en-US" sz="1200" b="0" i="0" kern="1200" dirty="0">
                <a:solidFill>
                  <a:schemeClr val="tx1"/>
                </a:solidFill>
                <a:effectLst/>
                <a:latin typeface="+mn-lt"/>
                <a:ea typeface="+mn-ea"/>
                <a:cs typeface="+mn-cs"/>
              </a:rPr>
              <a:t> Because the UFE isn't being measured, you don't know if it's performing well or poorly. If it performs as badly as the rest of the project, you're significantly underestimating your final costs.</a:t>
            </a:r>
          </a:p>
          <a:p>
            <a:r>
              <a:rPr lang="en-US" sz="1200" b="1" i="0" kern="1200" dirty="0">
                <a:solidFill>
                  <a:schemeClr val="tx1"/>
                </a:solidFill>
                <a:effectLst/>
                <a:latin typeface="+mn-lt"/>
                <a:ea typeface="+mn-ea"/>
                <a:cs typeface="+mn-cs"/>
              </a:rPr>
              <a:t>Bottom line:</a:t>
            </a:r>
            <a:r>
              <a:rPr lang="en-US" sz="1200" b="0" i="0" kern="1200" dirty="0">
                <a:solidFill>
                  <a:schemeClr val="tx1"/>
                </a:solidFill>
                <a:effectLst/>
                <a:latin typeface="+mn-lt"/>
                <a:ea typeface="+mn-ea"/>
                <a:cs typeface="+mn-cs"/>
              </a:rPr>
              <a:t> Untracked money creates invisible risk in your forecast.</a:t>
            </a:r>
          </a:p>
          <a:p>
            <a:endParaRPr lang="en-US" dirty="0"/>
          </a:p>
        </p:txBody>
      </p:sp>
      <p:sp>
        <p:nvSpPr>
          <p:cNvPr id="4" name="Slide Number Placeholder 3"/>
          <p:cNvSpPr>
            <a:spLocks noGrp="1"/>
          </p:cNvSpPr>
          <p:nvPr>
            <p:ph type="sldNum" sz="quarter" idx="5"/>
          </p:nvPr>
        </p:nvSpPr>
        <p:spPr/>
        <p:txBody>
          <a:bodyPr/>
          <a:lstStyle/>
          <a:p>
            <a:fld id="{362F7E28-25A4-4CC1-B99B-69DD92E2C820}" type="slidenum">
              <a:rPr lang="en-US" smtClean="0"/>
              <a:t>10</a:t>
            </a:fld>
            <a:endParaRPr lang="en-US"/>
          </a:p>
        </p:txBody>
      </p:sp>
    </p:spTree>
    <p:extLst>
      <p:ext uri="{BB962C8B-B14F-4D97-AF65-F5344CB8AC3E}">
        <p14:creationId xmlns:p14="http://schemas.microsoft.com/office/powerpoint/2010/main" val="3546343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24606-C9D9-4349-9318-E7AF80022C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1491B9-0380-3EBE-9649-6FB06B7363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277C2B-FF8F-766B-45F5-842901B58FE7}"/>
              </a:ext>
            </a:extLst>
          </p:cNvPr>
          <p:cNvSpPr>
            <a:spLocks noGrp="1"/>
          </p:cNvSpPr>
          <p:nvPr>
            <p:ph type="body" idx="1"/>
          </p:nvPr>
        </p:nvSpPr>
        <p:spPr/>
        <p:txBody>
          <a:bodyPr/>
          <a:lstStyle/>
          <a:p>
            <a:r>
              <a:rPr lang="en-US" sz="1200" b="0" i="1" kern="1200" dirty="0">
                <a:solidFill>
                  <a:schemeClr val="tx1"/>
                </a:solidFill>
                <a:effectLst/>
                <a:latin typeface="+mn-lt"/>
                <a:ea typeface="+mn-ea"/>
                <a:cs typeface="+mn-cs"/>
              </a:rPr>
              <a:t>"So, how do we get UFE into the project legally? There are two proper tools. First, a Contract Mod—this is used to add new scope or legally award UFE. Second, an Over Target Baseline, or OTB. This is triggered when the existing plan is mathematically impossible to execute, and you need to formally re-budget the remaining work to restore credibility."</a:t>
            </a:r>
            <a:endParaRPr lang="en-US" dirty="0"/>
          </a:p>
        </p:txBody>
      </p:sp>
      <p:sp>
        <p:nvSpPr>
          <p:cNvPr id="4" name="Slide Number Placeholder 3">
            <a:extLst>
              <a:ext uri="{FF2B5EF4-FFF2-40B4-BE49-F238E27FC236}">
                <a16:creationId xmlns:a16="http://schemas.microsoft.com/office/drawing/2014/main" id="{B0555428-1A70-A422-1842-710CD4930B89}"/>
              </a:ext>
            </a:extLst>
          </p:cNvPr>
          <p:cNvSpPr>
            <a:spLocks noGrp="1"/>
          </p:cNvSpPr>
          <p:nvPr>
            <p:ph type="sldNum" sz="quarter" idx="5"/>
          </p:nvPr>
        </p:nvSpPr>
        <p:spPr/>
        <p:txBody>
          <a:bodyPr/>
          <a:lstStyle/>
          <a:p>
            <a:fld id="{362F7E28-25A4-4CC1-B99B-69DD92E2C820}" type="slidenum">
              <a:rPr lang="en-US" smtClean="0"/>
              <a:t>11</a:t>
            </a:fld>
            <a:endParaRPr lang="en-US"/>
          </a:p>
        </p:txBody>
      </p:sp>
    </p:spTree>
    <p:extLst>
      <p:ext uri="{BB962C8B-B14F-4D97-AF65-F5344CB8AC3E}">
        <p14:creationId xmlns:p14="http://schemas.microsoft.com/office/powerpoint/2010/main" val="2856911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984DF-E964-BEF6-0B41-9AB187070B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660C1A-C6EA-81A3-F057-43BB5EF757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7BCB4F-5903-4F8B-DEF5-7869C212E2E4}"/>
              </a:ext>
            </a:extLst>
          </p:cNvPr>
          <p:cNvSpPr>
            <a:spLocks noGrp="1"/>
          </p:cNvSpPr>
          <p:nvPr>
            <p:ph type="body" idx="1"/>
          </p:nvPr>
        </p:nvSpPr>
        <p:spPr/>
        <p:txBody>
          <a:bodyPr/>
          <a:lstStyle/>
          <a:p>
            <a:r>
              <a:rPr lang="en-US" sz="1200" b="0" i="1" kern="1200" dirty="0">
                <a:solidFill>
                  <a:schemeClr val="tx1"/>
                </a:solidFill>
                <a:effectLst/>
                <a:latin typeface="+mn-lt"/>
                <a:ea typeface="+mn-ea"/>
                <a:cs typeface="+mn-cs"/>
              </a:rPr>
              <a:t>"But even with the right tools, there are traps. Guardrail 1: You cannot use a Contract Mod to retroactively erase existing cost variances. Guardrail 2: If you do execute an OTB to do a total reset, you must archive your historical data first, or we lose all the learning from our past inefficiencies."</a:t>
            </a:r>
            <a:endParaRPr lang="en-US" dirty="0"/>
          </a:p>
        </p:txBody>
      </p:sp>
      <p:sp>
        <p:nvSpPr>
          <p:cNvPr id="4" name="Slide Number Placeholder 3">
            <a:extLst>
              <a:ext uri="{FF2B5EF4-FFF2-40B4-BE49-F238E27FC236}">
                <a16:creationId xmlns:a16="http://schemas.microsoft.com/office/drawing/2014/main" id="{0566BBD9-882C-C2B3-37E9-27D6F2E3ADA6}"/>
              </a:ext>
            </a:extLst>
          </p:cNvPr>
          <p:cNvSpPr>
            <a:spLocks noGrp="1"/>
          </p:cNvSpPr>
          <p:nvPr>
            <p:ph type="sldNum" sz="quarter" idx="5"/>
          </p:nvPr>
        </p:nvSpPr>
        <p:spPr/>
        <p:txBody>
          <a:bodyPr/>
          <a:lstStyle/>
          <a:p>
            <a:fld id="{362F7E28-25A4-4CC1-B99B-69DD92E2C820}" type="slidenum">
              <a:rPr lang="en-US" smtClean="0"/>
              <a:t>12</a:t>
            </a:fld>
            <a:endParaRPr lang="en-US"/>
          </a:p>
        </p:txBody>
      </p:sp>
    </p:spTree>
    <p:extLst>
      <p:ext uri="{BB962C8B-B14F-4D97-AF65-F5344CB8AC3E}">
        <p14:creationId xmlns:p14="http://schemas.microsoft.com/office/powerpoint/2010/main" val="1480409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4E90B-F703-4B1C-A292-D38239424C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B97082-D5C2-E95A-7695-2876508ED4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4F64F2-F895-8635-E851-1481664DC249}"/>
              </a:ext>
            </a:extLst>
          </p:cNvPr>
          <p:cNvSpPr>
            <a:spLocks noGrp="1"/>
          </p:cNvSpPr>
          <p:nvPr>
            <p:ph type="body" idx="1"/>
          </p:nvPr>
        </p:nvSpPr>
        <p:spPr/>
        <p:txBody>
          <a:bodyPr/>
          <a:lstStyle/>
          <a:p>
            <a:r>
              <a:rPr lang="en-US" sz="1200" b="0" i="1" kern="1200" dirty="0">
                <a:solidFill>
                  <a:schemeClr val="tx1"/>
                </a:solidFill>
                <a:effectLst/>
                <a:latin typeface="+mn-lt"/>
                <a:ea typeface="+mn-ea"/>
                <a:cs typeface="+mn-cs"/>
              </a:rPr>
              <a:t>"Let’s put this in the real world. Imagine a contractor building a widget. They overrun by $500K. They literally need cash to pay their engineers, so NASA releases $500K of UFE. The Trap is the contractor desperately wanting to put that $500K into their PMB because it magically makes their cost variance go to zero and their metrics look green. The Rule is EVM strictly forbids this. The only legal way to reset those variances is to execute a formal Over Target Baseline (OTB).</a:t>
            </a:r>
          </a:p>
          <a:p>
            <a:endParaRPr lang="en-US" sz="1200" b="0" i="1"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So, if the rule says you have to do an OTB to reset your variances... it begs the question:  Are there actually any known instances of projects proposing and being granted an OTB lately? Let's look at the data..."</a:t>
            </a:r>
          </a:p>
        </p:txBody>
      </p:sp>
      <p:sp>
        <p:nvSpPr>
          <p:cNvPr id="4" name="Slide Number Placeholder 3">
            <a:extLst>
              <a:ext uri="{FF2B5EF4-FFF2-40B4-BE49-F238E27FC236}">
                <a16:creationId xmlns:a16="http://schemas.microsoft.com/office/drawing/2014/main" id="{9EC67C17-AB66-C9F6-CBDF-2C822D6DDACA}"/>
              </a:ext>
            </a:extLst>
          </p:cNvPr>
          <p:cNvSpPr>
            <a:spLocks noGrp="1"/>
          </p:cNvSpPr>
          <p:nvPr>
            <p:ph type="sldNum" sz="quarter" idx="5"/>
          </p:nvPr>
        </p:nvSpPr>
        <p:spPr/>
        <p:txBody>
          <a:bodyPr/>
          <a:lstStyle/>
          <a:p>
            <a:fld id="{362F7E28-25A4-4CC1-B99B-69DD92E2C820}" type="slidenum">
              <a:rPr lang="en-US" smtClean="0"/>
              <a:t>13</a:t>
            </a:fld>
            <a:endParaRPr lang="en-US"/>
          </a:p>
        </p:txBody>
      </p:sp>
    </p:spTree>
    <p:extLst>
      <p:ext uri="{BB962C8B-B14F-4D97-AF65-F5344CB8AC3E}">
        <p14:creationId xmlns:p14="http://schemas.microsoft.com/office/powerpoint/2010/main" val="27790561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"The short answer is no. And this chart of actual projects shows exactly why. As you can see, UFE is being improperly logged as MR. By dropping that funding into MR without an OTB, projects are absorbing massive cost growth silently. It masks the true cumulative cost variance. EVM reporting looks mathematically 'healthy,' but it's an illusion. The trigger for an OTB is completely suppressed, and we lose all visibility into the true health of the mission.“</a:t>
            </a:r>
          </a:p>
          <a:p>
            <a:endParaRPr lang="en-US" sz="1200" b="0" i="1" kern="1200" dirty="0">
              <a:solidFill>
                <a:schemeClr val="tx1"/>
              </a:solidFill>
              <a:effectLst/>
              <a:latin typeface="+mn-lt"/>
              <a:ea typeface="+mn-ea"/>
              <a:cs typeface="+mn-cs"/>
            </a:endParaRPr>
          </a:p>
          <a:p>
            <a:r>
              <a:rPr lang="en-US" sz="1200" b="0" i="1" kern="1200" dirty="0">
                <a:solidFill>
                  <a:schemeClr val="tx1"/>
                </a:solidFill>
                <a:effectLst/>
                <a:latin typeface="+mn-lt"/>
                <a:ea typeface="+mn-ea"/>
                <a:cs typeface="+mn-cs"/>
              </a:rPr>
              <a:t>So now for the red box question – Is UFE in MR deterring OTBs?  As we’ve just shown, the answer here is yes.  </a:t>
            </a:r>
            <a:endParaRPr lang="en-US" i="1" dirty="0"/>
          </a:p>
        </p:txBody>
      </p:sp>
      <p:sp>
        <p:nvSpPr>
          <p:cNvPr id="4" name="Slide Number Placeholder 3"/>
          <p:cNvSpPr>
            <a:spLocks noGrp="1"/>
          </p:cNvSpPr>
          <p:nvPr>
            <p:ph type="sldNum" sz="quarter" idx="5"/>
          </p:nvPr>
        </p:nvSpPr>
        <p:spPr/>
        <p:txBody>
          <a:bodyPr/>
          <a:lstStyle/>
          <a:p>
            <a:fld id="{362F7E28-25A4-4CC1-B99B-69DD92E2C820}" type="slidenum">
              <a:rPr lang="en-US" smtClean="0"/>
              <a:t>14</a:t>
            </a:fld>
            <a:endParaRPr lang="en-US"/>
          </a:p>
        </p:txBody>
      </p:sp>
    </p:spTree>
    <p:extLst>
      <p:ext uri="{BB962C8B-B14F-4D97-AF65-F5344CB8AC3E}">
        <p14:creationId xmlns:p14="http://schemas.microsoft.com/office/powerpoint/2010/main" val="12249169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23" name="Picture 22" descr="A logo of a company&#10;&#10;Description automatically generated">
            <a:extLst>
              <a:ext uri="{FF2B5EF4-FFF2-40B4-BE49-F238E27FC236}">
                <a16:creationId xmlns:a16="http://schemas.microsoft.com/office/drawing/2014/main" id="{4B19E3B0-670F-CED4-A9D2-0A6C20568C73}"/>
              </a:ext>
            </a:extLst>
          </p:cNvPr>
          <p:cNvPicPr>
            <a:picLocks noChangeAspect="1"/>
          </p:cNvPicPr>
          <p:nvPr userDrawn="1"/>
        </p:nvPicPr>
        <p:blipFill>
          <a:blip r:embed="rId2"/>
          <a:stretch>
            <a:fillRect/>
          </a:stretch>
        </p:blipFill>
        <p:spPr>
          <a:xfrm>
            <a:off x="0" y="3429002"/>
            <a:ext cx="12192000" cy="3419862"/>
          </a:xfrm>
          <a:prstGeom prst="rect">
            <a:avLst/>
          </a:prstGeom>
        </p:spPr>
      </p:pic>
      <p:sp>
        <p:nvSpPr>
          <p:cNvPr id="24" name="Rectangle 23">
            <a:extLst>
              <a:ext uri="{FF2B5EF4-FFF2-40B4-BE49-F238E27FC236}">
                <a16:creationId xmlns:a16="http://schemas.microsoft.com/office/drawing/2014/main" id="{F6CD3F00-ED89-3F9C-394D-D8BBA76E7668}"/>
              </a:ext>
            </a:extLst>
          </p:cNvPr>
          <p:cNvSpPr/>
          <p:nvPr userDrawn="1"/>
        </p:nvSpPr>
        <p:spPr>
          <a:xfrm>
            <a:off x="0" y="3429000"/>
            <a:ext cx="12192000" cy="3429000"/>
          </a:xfrm>
          <a:prstGeom prst="rect">
            <a:avLst/>
          </a:prstGeom>
          <a:gradFill>
            <a:gsLst>
              <a:gs pos="0">
                <a:srgbClr val="1B587C">
                  <a:alpha val="35128"/>
                  <a:lumMod val="89335"/>
                </a:srgbClr>
              </a:gs>
              <a:gs pos="27000">
                <a:srgbClr val="123C55">
                  <a:alpha val="75000"/>
                  <a:lumMod val="95000"/>
                  <a:lumOff val="5000"/>
                </a:srgbClr>
              </a:gs>
              <a:gs pos="0">
                <a:srgbClr val="123D57">
                  <a:alpha val="35412"/>
                  <a:lumMod val="89000"/>
                  <a:lumOff val="11000"/>
                </a:srgbClr>
              </a:gs>
              <a:gs pos="62000">
                <a:srgbClr val="123D57">
                  <a:lumMod val="99920"/>
                  <a:lumOff val="80"/>
                </a:srgbClr>
              </a:gs>
            </a:gsLst>
            <a:path path="circle">
              <a:fillToRect l="50000" t="50000" r="50000" b="5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object 742">
            <a:extLst>
              <a:ext uri="{FF2B5EF4-FFF2-40B4-BE49-F238E27FC236}">
                <a16:creationId xmlns:a16="http://schemas.microsoft.com/office/drawing/2014/main" id="{32F79AE5-F387-8397-9624-4D8B32AACFE7}"/>
              </a:ext>
            </a:extLst>
          </p:cNvPr>
          <p:cNvSpPr/>
          <p:nvPr userDrawn="1"/>
        </p:nvSpPr>
        <p:spPr>
          <a:xfrm>
            <a:off x="10870685" y="278891"/>
            <a:ext cx="0" cy="768985"/>
          </a:xfrm>
          <a:custGeom>
            <a:avLst/>
            <a:gdLst/>
            <a:ahLst/>
            <a:cxnLst/>
            <a:rect l="l" t="t" r="r" b="b"/>
            <a:pathLst>
              <a:path h="768985">
                <a:moveTo>
                  <a:pt x="0" y="0"/>
                </a:moveTo>
                <a:lnTo>
                  <a:pt x="0" y="768464"/>
                </a:lnTo>
              </a:path>
            </a:pathLst>
          </a:custGeom>
          <a:ln w="12700">
            <a:solidFill>
              <a:sysClr val="windowText" lastClr="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solidFill>
                  <a:sysClr val="windowText" lastClr="000000"/>
                </a:solidFill>
              </a:ln>
              <a:solidFill>
                <a:prstClr val="white"/>
              </a:solidFill>
              <a:effectLst/>
              <a:uLnTx/>
              <a:uFillTx/>
            </a:endParaRPr>
          </a:p>
        </p:txBody>
      </p:sp>
      <p:sp>
        <p:nvSpPr>
          <p:cNvPr id="27" name="object 743">
            <a:extLst>
              <a:ext uri="{FF2B5EF4-FFF2-40B4-BE49-F238E27FC236}">
                <a16:creationId xmlns:a16="http://schemas.microsoft.com/office/drawing/2014/main" id="{80727242-670B-35A4-D17F-2400520AE9B2}"/>
              </a:ext>
            </a:extLst>
          </p:cNvPr>
          <p:cNvSpPr txBox="1"/>
          <p:nvPr userDrawn="1"/>
        </p:nvSpPr>
        <p:spPr>
          <a:xfrm>
            <a:off x="9058275" y="519374"/>
            <a:ext cx="1647825" cy="268663"/>
          </a:xfrm>
          <a:prstGeom prst="rect">
            <a:avLst/>
          </a:prstGeom>
        </p:spPr>
        <p:txBody>
          <a:bodyPr vert="horz" wrap="square" lIns="0" tIns="37465" rIns="0" bIns="0" rtlCol="0">
            <a:spAutoFit/>
          </a:bodyPr>
          <a:lstStyle/>
          <a:p>
            <a:pPr marL="207645" marR="5080" indent="-195580" algn="r">
              <a:lnSpc>
                <a:spcPts val="880"/>
              </a:lnSpc>
              <a:spcBef>
                <a:spcPts val="295"/>
              </a:spcBef>
              <a:defRPr/>
            </a:pPr>
            <a:r>
              <a:rPr sz="900">
                <a:solidFill>
                  <a:prstClr val="black"/>
                </a:solidFill>
                <a:latin typeface="Arial" panose="020B0604020202020204" pitchFamily="34" charset="0"/>
                <a:cs typeface="Arial" panose="020B0604020202020204" pitchFamily="34" charset="0"/>
              </a:rPr>
              <a:t>National Aeronautics and  Space Administration</a:t>
            </a:r>
          </a:p>
        </p:txBody>
      </p:sp>
      <p:sp>
        <p:nvSpPr>
          <p:cNvPr id="28" name="TextBox 27">
            <a:extLst>
              <a:ext uri="{FF2B5EF4-FFF2-40B4-BE49-F238E27FC236}">
                <a16:creationId xmlns:a16="http://schemas.microsoft.com/office/drawing/2014/main" id="{B239ED50-3B6C-75D4-DF01-BDCC71F8AC55}"/>
              </a:ext>
            </a:extLst>
          </p:cNvPr>
          <p:cNvSpPr txBox="1"/>
          <p:nvPr userDrawn="1"/>
        </p:nvSpPr>
        <p:spPr>
          <a:xfrm>
            <a:off x="12671" y="5511484"/>
            <a:ext cx="11534037" cy="1323439"/>
          </a:xfrm>
          <a:prstGeom prst="rect">
            <a:avLst/>
          </a:prstGeom>
          <a:noFill/>
        </p:spPr>
        <p:txBody>
          <a:bodyPr wrap="square" rtlCol="0">
            <a:spAutoFit/>
          </a:bodyPr>
          <a:lstStyle/>
          <a:p>
            <a:pPr>
              <a:defRPr/>
            </a:pPr>
            <a:r>
              <a:rPr lang="en-US" sz="6600" b="1" spc="300">
                <a:solidFill>
                  <a:prstClr val="white"/>
                </a:solidFill>
                <a:latin typeface="Arial" panose="020B0604020202020204" pitchFamily="34" charset="0"/>
                <a:cs typeface="Arial" panose="020B0604020202020204" pitchFamily="34" charset="0"/>
              </a:rPr>
              <a:t>OCFO</a:t>
            </a:r>
          </a:p>
          <a:p>
            <a:pPr marL="65088">
              <a:defRPr/>
            </a:pPr>
            <a:r>
              <a:rPr lang="en-US" sz="1200" spc="560">
                <a:solidFill>
                  <a:prstClr val="white"/>
                </a:solidFill>
                <a:latin typeface="Arial" panose="020B0604020202020204" pitchFamily="34" charset="0"/>
                <a:cs typeface="Arial" panose="020B0604020202020204" pitchFamily="34" charset="0"/>
              </a:rPr>
              <a:t>OFFICE OF THE CHIEF FINANCIAL OFFICER</a:t>
            </a:r>
          </a:p>
        </p:txBody>
      </p:sp>
      <p:sp>
        <p:nvSpPr>
          <p:cNvPr id="29" name="Rectangle 28">
            <a:extLst>
              <a:ext uri="{FF2B5EF4-FFF2-40B4-BE49-F238E27FC236}">
                <a16:creationId xmlns:a16="http://schemas.microsoft.com/office/drawing/2014/main" id="{C51C9637-FDF4-E0C6-BE42-051279B51C89}"/>
              </a:ext>
            </a:extLst>
          </p:cNvPr>
          <p:cNvSpPr/>
          <p:nvPr userDrawn="1"/>
        </p:nvSpPr>
        <p:spPr>
          <a:xfrm>
            <a:off x="0" y="3462901"/>
            <a:ext cx="12192001" cy="184666"/>
          </a:xfrm>
          <a:prstGeom prst="rect">
            <a:avLst/>
          </a:prstGeom>
        </p:spPr>
        <p:txBody>
          <a:bodyPr wrap="square" lIns="0" rIns="0">
            <a:spAutoFit/>
          </a:bodyPr>
          <a:lstStyle/>
          <a:p>
            <a:pPr algn="ctr">
              <a:defRPr/>
            </a:pPr>
            <a:r>
              <a:rPr lang="en-US" sz="600" kern="100" cap="all" spc="20">
                <a:solidFill>
                  <a:prstClr val="white"/>
                </a:solidFill>
                <a:latin typeface="Arial" panose="020B0604020202020204" pitchFamily="34" charset="0"/>
                <a:cs typeface="Arial" panose="020B0604020202020204" pitchFamily="34" charset="0"/>
              </a:rPr>
              <a:t>HQ  |  Ames Research Center  |  Armstrong Flight Research Center  |  Glenn Research Center  |  Goddard Space Flight Center  |  Johnson Space Center  |  Kennedy Space Center  |  Langley Research Center  |  Marshall Space Flight Center  |  Stennis Space Center</a:t>
            </a:r>
          </a:p>
        </p:txBody>
      </p:sp>
      <p:sp>
        <p:nvSpPr>
          <p:cNvPr id="30" name="Rectangle 29">
            <a:extLst>
              <a:ext uri="{FF2B5EF4-FFF2-40B4-BE49-F238E27FC236}">
                <a16:creationId xmlns:a16="http://schemas.microsoft.com/office/drawing/2014/main" id="{D125623A-61AE-644A-58A1-4283D977FC63}"/>
              </a:ext>
            </a:extLst>
          </p:cNvPr>
          <p:cNvSpPr/>
          <p:nvPr userDrawn="1"/>
        </p:nvSpPr>
        <p:spPr>
          <a:xfrm rot="16200000" flipH="1" flipV="1">
            <a:off x="6073140" y="-2648407"/>
            <a:ext cx="45719" cy="12192001"/>
          </a:xfrm>
          <a:prstGeom prst="rect">
            <a:avLst/>
          </a:prstGeom>
          <a:gradFill flip="none" rotWithShape="1">
            <a:gsLst>
              <a:gs pos="0">
                <a:srgbClr val="C19859">
                  <a:lumMod val="89000"/>
                </a:srgbClr>
              </a:gs>
              <a:gs pos="23000">
                <a:srgbClr val="C19859">
                  <a:lumMod val="89000"/>
                </a:srgbClr>
              </a:gs>
              <a:gs pos="69000">
                <a:srgbClr val="C19859">
                  <a:lumMod val="75000"/>
                </a:srgbClr>
              </a:gs>
              <a:gs pos="97000">
                <a:srgbClr val="C19859">
                  <a:lumMod val="7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ED6C5D32-AAED-2BF6-FF52-DAD2C3330607}"/>
              </a:ext>
            </a:extLst>
          </p:cNvPr>
          <p:cNvPicPr>
            <a:picLocks noChangeAspect="1"/>
          </p:cNvPicPr>
          <p:nvPr userDrawn="1"/>
        </p:nvPicPr>
        <p:blipFill>
          <a:blip r:embed="rId3"/>
          <a:stretch>
            <a:fillRect/>
          </a:stretch>
        </p:blipFill>
        <p:spPr>
          <a:xfrm>
            <a:off x="10961116" y="284089"/>
            <a:ext cx="884793" cy="740664"/>
          </a:xfrm>
          <a:prstGeom prst="rect">
            <a:avLst/>
          </a:prstGeom>
        </p:spPr>
      </p:pic>
      <p:sp>
        <p:nvSpPr>
          <p:cNvPr id="4" name="Title 1">
            <a:extLst>
              <a:ext uri="{FF2B5EF4-FFF2-40B4-BE49-F238E27FC236}">
                <a16:creationId xmlns:a16="http://schemas.microsoft.com/office/drawing/2014/main" id="{6C31CCB7-D8E3-68F1-8832-50F996D2DE70}"/>
              </a:ext>
            </a:extLst>
          </p:cNvPr>
          <p:cNvSpPr>
            <a:spLocks noGrp="1"/>
          </p:cNvSpPr>
          <p:nvPr>
            <p:ph type="ctrTitle" hasCustomPrompt="1"/>
          </p:nvPr>
        </p:nvSpPr>
        <p:spPr>
          <a:xfrm>
            <a:off x="609599" y="1427163"/>
            <a:ext cx="10937087" cy="1056956"/>
          </a:xfrm>
        </p:spPr>
        <p:txBody>
          <a:bodyPr anchor="ctr">
            <a:normAutofit/>
          </a:bodyPr>
          <a:lstStyle>
            <a:lvl1pPr algn="ctr">
              <a:defRPr sz="2800" b="1">
                <a:solidFill>
                  <a:srgbClr val="113D56"/>
                </a:solidFill>
                <a:latin typeface="Arial" panose="020B0604020202020204" pitchFamily="34" charset="0"/>
                <a:cs typeface="Arial" panose="020B0604020202020204" pitchFamily="34" charset="0"/>
              </a:defRPr>
            </a:lvl1pPr>
          </a:lstStyle>
          <a:p>
            <a:r>
              <a:rPr lang="en-US"/>
              <a:t>Presentation Title – Arial Size 28</a:t>
            </a:r>
          </a:p>
        </p:txBody>
      </p:sp>
      <p:sp>
        <p:nvSpPr>
          <p:cNvPr id="5" name="Text Placeholder 2">
            <a:extLst>
              <a:ext uri="{FF2B5EF4-FFF2-40B4-BE49-F238E27FC236}">
                <a16:creationId xmlns:a16="http://schemas.microsoft.com/office/drawing/2014/main" id="{D13AEA12-8948-87AF-6DE6-F468418A931E}"/>
              </a:ext>
            </a:extLst>
          </p:cNvPr>
          <p:cNvSpPr>
            <a:spLocks noGrp="1"/>
          </p:cNvSpPr>
          <p:nvPr>
            <p:ph type="body" idx="1" hasCustomPrompt="1"/>
          </p:nvPr>
        </p:nvSpPr>
        <p:spPr>
          <a:xfrm>
            <a:off x="1523999" y="2507686"/>
            <a:ext cx="9144000" cy="828041"/>
          </a:xfrm>
        </p:spPr>
        <p:txBody>
          <a:bodyPr>
            <a:normAutofit/>
          </a:bodyPr>
          <a:lstStyle>
            <a:lvl1pPr marL="0" indent="0" algn="ctr">
              <a:buNone/>
              <a:defRPr sz="2000">
                <a:solidFill>
                  <a:srgbClr val="113D56"/>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Jane M. Doe | August 1, 2023</a:t>
            </a:r>
          </a:p>
        </p:txBody>
      </p:sp>
    </p:spTree>
    <p:extLst>
      <p:ext uri="{BB962C8B-B14F-4D97-AF65-F5344CB8AC3E}">
        <p14:creationId xmlns:p14="http://schemas.microsoft.com/office/powerpoint/2010/main" val="4224609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E96FBB2-68B8-97A6-0959-1A3D05BE851D}"/>
              </a:ext>
            </a:extLst>
          </p:cNvPr>
          <p:cNvPicPr>
            <a:picLocks noChangeAspect="1"/>
          </p:cNvPicPr>
          <p:nvPr userDrawn="1"/>
        </p:nvPicPr>
        <p:blipFill rotWithShape="1">
          <a:blip r:embed="rId2"/>
          <a:srcRect l="9434" r="9200"/>
          <a:stretch/>
        </p:blipFill>
        <p:spPr>
          <a:xfrm>
            <a:off x="-1" y="0"/>
            <a:ext cx="4466123" cy="6858000"/>
          </a:xfrm>
          <a:prstGeom prst="rect">
            <a:avLst/>
          </a:prstGeom>
        </p:spPr>
      </p:pic>
      <p:sp>
        <p:nvSpPr>
          <p:cNvPr id="16" name="Rectangle 15">
            <a:extLst>
              <a:ext uri="{FF2B5EF4-FFF2-40B4-BE49-F238E27FC236}">
                <a16:creationId xmlns:a16="http://schemas.microsoft.com/office/drawing/2014/main" id="{15A17A2E-727D-F957-F2EF-E9FA6293CB81}"/>
              </a:ext>
            </a:extLst>
          </p:cNvPr>
          <p:cNvSpPr/>
          <p:nvPr userDrawn="1"/>
        </p:nvSpPr>
        <p:spPr>
          <a:xfrm rot="10800000" flipV="1">
            <a:off x="4458760" y="0"/>
            <a:ext cx="45719" cy="6861240"/>
          </a:xfrm>
          <a:prstGeom prst="rect">
            <a:avLst/>
          </a:prstGeom>
          <a:gradFill flip="none" rotWithShape="1">
            <a:gsLst>
              <a:gs pos="0">
                <a:srgbClr val="C19859">
                  <a:lumMod val="89000"/>
                </a:srgbClr>
              </a:gs>
              <a:gs pos="23000">
                <a:srgbClr val="C19859">
                  <a:lumMod val="89000"/>
                </a:srgbClr>
              </a:gs>
              <a:gs pos="69000">
                <a:srgbClr val="C19859">
                  <a:lumMod val="75000"/>
                </a:srgbClr>
              </a:gs>
              <a:gs pos="97000">
                <a:srgbClr val="C19859">
                  <a:lumMod val="7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4353EC74-8416-C1D8-7CFC-669E1ABFED3B}"/>
              </a:ext>
            </a:extLst>
          </p:cNvPr>
          <p:cNvSpPr/>
          <p:nvPr userDrawn="1"/>
        </p:nvSpPr>
        <p:spPr>
          <a:xfrm>
            <a:off x="-6622" y="0"/>
            <a:ext cx="4467664" cy="6860953"/>
          </a:xfrm>
          <a:prstGeom prst="rect">
            <a:avLst/>
          </a:prstGeom>
          <a:gradFill>
            <a:gsLst>
              <a:gs pos="0">
                <a:srgbClr val="1B587C">
                  <a:lumMod val="89000"/>
                  <a:alpha val="35000"/>
                </a:srgbClr>
              </a:gs>
              <a:gs pos="23000">
                <a:srgbClr val="1B587C">
                  <a:lumMod val="89000"/>
                  <a:alpha val="47823"/>
                </a:srgbClr>
              </a:gs>
              <a:gs pos="69000">
                <a:srgbClr val="1B587C">
                  <a:lumMod val="75000"/>
                  <a:alpha val="77693"/>
                </a:srgbClr>
              </a:gs>
              <a:gs pos="97000">
                <a:srgbClr val="123D57"/>
              </a:gs>
            </a:gsLst>
            <a:path path="circle">
              <a:fillToRect l="50000" t="50000" r="50000" b="5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1BF157DA-A0A1-2F7C-299A-F6F34E9E3D1A}"/>
              </a:ext>
            </a:extLst>
          </p:cNvPr>
          <p:cNvSpPr txBox="1"/>
          <p:nvPr userDrawn="1"/>
        </p:nvSpPr>
        <p:spPr>
          <a:xfrm>
            <a:off x="13958" y="278782"/>
            <a:ext cx="4444802" cy="184666"/>
          </a:xfrm>
          <a:prstGeom prst="rect">
            <a:avLst/>
          </a:prstGeom>
          <a:noFill/>
        </p:spPr>
        <p:txBody>
          <a:bodyPr wrap="square" rtlCol="0">
            <a:spAutoFit/>
          </a:bodyPr>
          <a:lstStyle/>
          <a:p>
            <a:pPr algn="ctr"/>
            <a:r>
              <a:rPr lang="en-US" sz="600" spc="150">
                <a:solidFill>
                  <a:prstClr val="white"/>
                </a:solidFill>
                <a:latin typeface="Arial" panose="020B0604020202020204" pitchFamily="34" charset="0"/>
                <a:cs typeface="Arial" panose="020B0604020202020204" pitchFamily="34" charset="0"/>
              </a:rPr>
              <a:t>OFFICE OF THE CHIEF FINANCIAL OFFICER</a:t>
            </a:r>
          </a:p>
        </p:txBody>
      </p:sp>
      <p:sp>
        <p:nvSpPr>
          <p:cNvPr id="2" name="Slide Number Placeholder 3">
            <a:extLst>
              <a:ext uri="{FF2B5EF4-FFF2-40B4-BE49-F238E27FC236}">
                <a16:creationId xmlns:a16="http://schemas.microsoft.com/office/drawing/2014/main" id="{92C30409-595A-9ED5-14E7-87E2F8B3AF8F}"/>
              </a:ext>
            </a:extLst>
          </p:cNvPr>
          <p:cNvSpPr>
            <a:spLocks noGrp="1"/>
          </p:cNvSpPr>
          <p:nvPr>
            <p:ph type="sldNum" sz="quarter" idx="12"/>
          </p:nvPr>
        </p:nvSpPr>
        <p:spPr>
          <a:xfrm>
            <a:off x="9448800" y="6592824"/>
            <a:ext cx="2743200" cy="265176"/>
          </a:xfrm>
        </p:spPr>
        <p:txBody>
          <a:bodyPr/>
          <a:lstStyle>
            <a:lvl1pPr>
              <a:defRPr sz="1200">
                <a:solidFill>
                  <a:schemeClr val="tx1"/>
                </a:solidFill>
                <a:latin typeface="Arial" panose="020B0604020202020204" pitchFamily="34" charset="0"/>
                <a:cs typeface="Arial" panose="020B0604020202020204" pitchFamily="34" charset="0"/>
              </a:defRPr>
            </a:lvl1pPr>
          </a:lstStyle>
          <a:p>
            <a:fld id="{BAB45287-AC89-4E8A-892C-56ADCCC59CE1}" type="slidenum">
              <a:rPr lang="en-US" smtClean="0"/>
              <a:pPr/>
              <a:t>‹#›</a:t>
            </a:fld>
            <a:endParaRPr lang="en-US"/>
          </a:p>
        </p:txBody>
      </p:sp>
      <p:sp>
        <p:nvSpPr>
          <p:cNvPr id="3" name="Content Placeholder 2">
            <a:extLst>
              <a:ext uri="{FF2B5EF4-FFF2-40B4-BE49-F238E27FC236}">
                <a16:creationId xmlns:a16="http://schemas.microsoft.com/office/drawing/2014/main" id="{1B0BDB55-63DD-D5D1-B2A1-B93AFC0643EC}"/>
              </a:ext>
            </a:extLst>
          </p:cNvPr>
          <p:cNvSpPr>
            <a:spLocks noGrp="1"/>
          </p:cNvSpPr>
          <p:nvPr>
            <p:ph idx="1"/>
          </p:nvPr>
        </p:nvSpPr>
        <p:spPr>
          <a:xfrm>
            <a:off x="4724400" y="987425"/>
            <a:ext cx="7269480" cy="5514975"/>
          </a:xfrm>
        </p:spPr>
        <p:txBody>
          <a:bodyPr>
            <a:normAutofit/>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a:extLst>
              <a:ext uri="{FF2B5EF4-FFF2-40B4-BE49-F238E27FC236}">
                <a16:creationId xmlns:a16="http://schemas.microsoft.com/office/drawing/2014/main" id="{59D647F3-7F2F-836D-65C3-3A0544AAB9A5}"/>
              </a:ext>
            </a:extLst>
          </p:cNvPr>
          <p:cNvSpPr>
            <a:spLocks noGrp="1"/>
          </p:cNvSpPr>
          <p:nvPr>
            <p:ph type="title"/>
          </p:nvPr>
        </p:nvSpPr>
        <p:spPr>
          <a:xfrm>
            <a:off x="4724400" y="78193"/>
            <a:ext cx="7269480" cy="770509"/>
          </a:xfrm>
          <a:prstGeom prst="rect">
            <a:avLst/>
          </a:prstGeom>
        </p:spPr>
        <p:txBody>
          <a:bodyPr/>
          <a:lstStyle>
            <a:lvl1pPr algn="ctr">
              <a:defRPr sz="28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331878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91194-95BE-4462-C93E-5601BF4597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5CC208-7F76-AD97-E440-D28AD8F101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2C9523-F487-6B37-C92B-0E01AF81FD46}"/>
              </a:ext>
            </a:extLst>
          </p:cNvPr>
          <p:cNvSpPr>
            <a:spLocks noGrp="1"/>
          </p:cNvSpPr>
          <p:nvPr>
            <p:ph type="dt" sz="half" idx="10"/>
          </p:nvPr>
        </p:nvSpPr>
        <p:spPr/>
        <p:txBody>
          <a:bodyPr/>
          <a:lstStyle/>
          <a:p>
            <a:fld id="{7568CD39-5E9B-6749-B79C-69C64CF03C1B}" type="datetimeFigureOut">
              <a:rPr lang="en-US" smtClean="0"/>
              <a:t>8/18/2026</a:t>
            </a:fld>
            <a:endParaRPr lang="en-US"/>
          </a:p>
        </p:txBody>
      </p:sp>
      <p:sp>
        <p:nvSpPr>
          <p:cNvPr id="5" name="Footer Placeholder 4">
            <a:extLst>
              <a:ext uri="{FF2B5EF4-FFF2-40B4-BE49-F238E27FC236}">
                <a16:creationId xmlns:a16="http://schemas.microsoft.com/office/drawing/2014/main" id="{A50E7950-A8B8-30FB-0C38-408A3D8EA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831450-B989-4253-0499-2FCED11D0157}"/>
              </a:ext>
            </a:extLst>
          </p:cNvPr>
          <p:cNvSpPr>
            <a:spLocks noGrp="1"/>
          </p:cNvSpPr>
          <p:nvPr>
            <p:ph type="sldNum" sz="quarter" idx="12"/>
          </p:nvPr>
        </p:nvSpPr>
        <p:spPr/>
        <p:txBody>
          <a:bodyPr/>
          <a:lstStyle/>
          <a:p>
            <a:fld id="{5FC1CA85-F045-B04E-85CB-78748E51029F}" type="slidenum">
              <a:rPr lang="en-US" smtClean="0"/>
              <a:t>‹#›</a:t>
            </a:fld>
            <a:endParaRPr lang="en-US"/>
          </a:p>
        </p:txBody>
      </p:sp>
    </p:spTree>
    <p:extLst>
      <p:ext uri="{BB962C8B-B14F-4D97-AF65-F5344CB8AC3E}">
        <p14:creationId xmlns:p14="http://schemas.microsoft.com/office/powerpoint/2010/main" val="1517340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35A66-55E2-B797-67B7-28E5A616A5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F4CE17-EE98-8DF4-A3CE-3F1B2D65C1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4A5B6C-CCB7-9DDF-6E6A-55CF2A265958}"/>
              </a:ext>
            </a:extLst>
          </p:cNvPr>
          <p:cNvSpPr>
            <a:spLocks noGrp="1"/>
          </p:cNvSpPr>
          <p:nvPr>
            <p:ph type="dt" sz="half" idx="10"/>
          </p:nvPr>
        </p:nvSpPr>
        <p:spPr/>
        <p:txBody>
          <a:bodyPr/>
          <a:lstStyle/>
          <a:p>
            <a:fld id="{7568CD39-5E9B-6749-B79C-69C64CF03C1B}" type="datetimeFigureOut">
              <a:rPr lang="en-US" smtClean="0"/>
              <a:t>8/18/2026</a:t>
            </a:fld>
            <a:endParaRPr lang="en-US"/>
          </a:p>
        </p:txBody>
      </p:sp>
      <p:sp>
        <p:nvSpPr>
          <p:cNvPr id="5" name="Footer Placeholder 4">
            <a:extLst>
              <a:ext uri="{FF2B5EF4-FFF2-40B4-BE49-F238E27FC236}">
                <a16:creationId xmlns:a16="http://schemas.microsoft.com/office/drawing/2014/main" id="{0F77E4F5-4030-1A17-A1B4-8ACE6A29DF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8B6FF7-6316-E042-3084-84576E994350}"/>
              </a:ext>
            </a:extLst>
          </p:cNvPr>
          <p:cNvSpPr>
            <a:spLocks noGrp="1"/>
          </p:cNvSpPr>
          <p:nvPr>
            <p:ph type="sldNum" sz="quarter" idx="12"/>
          </p:nvPr>
        </p:nvSpPr>
        <p:spPr/>
        <p:txBody>
          <a:bodyPr/>
          <a:lstStyle/>
          <a:p>
            <a:fld id="{5FC1CA85-F045-B04E-85CB-78748E51029F}" type="slidenum">
              <a:rPr lang="en-US" smtClean="0"/>
              <a:t>‹#›</a:t>
            </a:fld>
            <a:endParaRPr lang="en-US"/>
          </a:p>
        </p:txBody>
      </p:sp>
    </p:spTree>
    <p:extLst>
      <p:ext uri="{BB962C8B-B14F-4D97-AF65-F5344CB8AC3E}">
        <p14:creationId xmlns:p14="http://schemas.microsoft.com/office/powerpoint/2010/main" val="2482520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C7DE3-BD16-540F-2D7A-EEFCA242EC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0C679C-E974-FC09-A421-744130A39A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53E669-1645-2C56-A3EC-9D2D0EB66F93}"/>
              </a:ext>
            </a:extLst>
          </p:cNvPr>
          <p:cNvSpPr>
            <a:spLocks noGrp="1"/>
          </p:cNvSpPr>
          <p:nvPr>
            <p:ph type="dt" sz="half" idx="10"/>
          </p:nvPr>
        </p:nvSpPr>
        <p:spPr/>
        <p:txBody>
          <a:bodyPr/>
          <a:lstStyle/>
          <a:p>
            <a:fld id="{7568CD39-5E9B-6749-B79C-69C64CF03C1B}" type="datetimeFigureOut">
              <a:rPr lang="en-US" smtClean="0"/>
              <a:t>8/18/2026</a:t>
            </a:fld>
            <a:endParaRPr lang="en-US"/>
          </a:p>
        </p:txBody>
      </p:sp>
      <p:sp>
        <p:nvSpPr>
          <p:cNvPr id="5" name="Footer Placeholder 4">
            <a:extLst>
              <a:ext uri="{FF2B5EF4-FFF2-40B4-BE49-F238E27FC236}">
                <a16:creationId xmlns:a16="http://schemas.microsoft.com/office/drawing/2014/main" id="{72C9FE8E-40F3-F55F-CC41-F81825ECC8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BBECBB-FA11-204F-B99D-CCAA0C3297A2}"/>
              </a:ext>
            </a:extLst>
          </p:cNvPr>
          <p:cNvSpPr>
            <a:spLocks noGrp="1"/>
          </p:cNvSpPr>
          <p:nvPr>
            <p:ph type="sldNum" sz="quarter" idx="12"/>
          </p:nvPr>
        </p:nvSpPr>
        <p:spPr/>
        <p:txBody>
          <a:bodyPr/>
          <a:lstStyle/>
          <a:p>
            <a:fld id="{5FC1CA85-F045-B04E-85CB-78748E51029F}" type="slidenum">
              <a:rPr lang="en-US" smtClean="0"/>
              <a:t>‹#›</a:t>
            </a:fld>
            <a:endParaRPr lang="en-US"/>
          </a:p>
        </p:txBody>
      </p:sp>
    </p:spTree>
    <p:extLst>
      <p:ext uri="{BB962C8B-B14F-4D97-AF65-F5344CB8AC3E}">
        <p14:creationId xmlns:p14="http://schemas.microsoft.com/office/powerpoint/2010/main" val="1067840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73581-A1C5-B02B-EE2C-7F88A3F3EA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ECFF95-5E1F-BEFE-254E-0E9F48DC60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06ED87-5B31-4C0D-0D9D-E343A1D5FD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170033-E04C-4F98-97BB-5CAD373BB0D3}"/>
              </a:ext>
            </a:extLst>
          </p:cNvPr>
          <p:cNvSpPr>
            <a:spLocks noGrp="1"/>
          </p:cNvSpPr>
          <p:nvPr>
            <p:ph type="dt" sz="half" idx="10"/>
          </p:nvPr>
        </p:nvSpPr>
        <p:spPr/>
        <p:txBody>
          <a:bodyPr/>
          <a:lstStyle/>
          <a:p>
            <a:fld id="{7568CD39-5E9B-6749-B79C-69C64CF03C1B}" type="datetimeFigureOut">
              <a:rPr lang="en-US" smtClean="0"/>
              <a:t>8/18/2026</a:t>
            </a:fld>
            <a:endParaRPr lang="en-US"/>
          </a:p>
        </p:txBody>
      </p:sp>
      <p:sp>
        <p:nvSpPr>
          <p:cNvPr id="6" name="Footer Placeholder 5">
            <a:extLst>
              <a:ext uri="{FF2B5EF4-FFF2-40B4-BE49-F238E27FC236}">
                <a16:creationId xmlns:a16="http://schemas.microsoft.com/office/drawing/2014/main" id="{B66097D8-544F-B41D-E365-9D965F2810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85598C-4948-1FB3-9F8D-9FBC1EA273A7}"/>
              </a:ext>
            </a:extLst>
          </p:cNvPr>
          <p:cNvSpPr>
            <a:spLocks noGrp="1"/>
          </p:cNvSpPr>
          <p:nvPr>
            <p:ph type="sldNum" sz="quarter" idx="12"/>
          </p:nvPr>
        </p:nvSpPr>
        <p:spPr/>
        <p:txBody>
          <a:bodyPr/>
          <a:lstStyle/>
          <a:p>
            <a:fld id="{5FC1CA85-F045-B04E-85CB-78748E51029F}" type="slidenum">
              <a:rPr lang="en-US" smtClean="0"/>
              <a:t>‹#›</a:t>
            </a:fld>
            <a:endParaRPr lang="en-US"/>
          </a:p>
        </p:txBody>
      </p:sp>
    </p:spTree>
    <p:extLst>
      <p:ext uri="{BB962C8B-B14F-4D97-AF65-F5344CB8AC3E}">
        <p14:creationId xmlns:p14="http://schemas.microsoft.com/office/powerpoint/2010/main" val="3170299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913E6-970F-9867-AC26-E088A1A921E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A9FDEB-FB23-0122-3191-24D4C4D640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ABAAFF9-99A6-2E52-B106-0C450C5F78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9B6FB90-5835-3957-D004-602D822EA9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F169E0-5970-398F-4C58-966E121560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3A10F2-1890-A959-5D8F-679AE85506AF}"/>
              </a:ext>
            </a:extLst>
          </p:cNvPr>
          <p:cNvSpPr>
            <a:spLocks noGrp="1"/>
          </p:cNvSpPr>
          <p:nvPr>
            <p:ph type="dt" sz="half" idx="10"/>
          </p:nvPr>
        </p:nvSpPr>
        <p:spPr/>
        <p:txBody>
          <a:bodyPr/>
          <a:lstStyle/>
          <a:p>
            <a:fld id="{7568CD39-5E9B-6749-B79C-69C64CF03C1B}" type="datetimeFigureOut">
              <a:rPr lang="en-US" smtClean="0"/>
              <a:t>8/18/2026</a:t>
            </a:fld>
            <a:endParaRPr lang="en-US"/>
          </a:p>
        </p:txBody>
      </p:sp>
      <p:sp>
        <p:nvSpPr>
          <p:cNvPr id="8" name="Footer Placeholder 7">
            <a:extLst>
              <a:ext uri="{FF2B5EF4-FFF2-40B4-BE49-F238E27FC236}">
                <a16:creationId xmlns:a16="http://schemas.microsoft.com/office/drawing/2014/main" id="{5DE94369-955E-0416-7963-B54BD0A01F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3AB522C-86A6-006F-7EFA-209F1868AEFC}"/>
              </a:ext>
            </a:extLst>
          </p:cNvPr>
          <p:cNvSpPr>
            <a:spLocks noGrp="1"/>
          </p:cNvSpPr>
          <p:nvPr>
            <p:ph type="sldNum" sz="quarter" idx="12"/>
          </p:nvPr>
        </p:nvSpPr>
        <p:spPr/>
        <p:txBody>
          <a:bodyPr/>
          <a:lstStyle/>
          <a:p>
            <a:fld id="{5FC1CA85-F045-B04E-85CB-78748E51029F}" type="slidenum">
              <a:rPr lang="en-US" smtClean="0"/>
              <a:t>‹#›</a:t>
            </a:fld>
            <a:endParaRPr lang="en-US"/>
          </a:p>
        </p:txBody>
      </p:sp>
    </p:spTree>
    <p:extLst>
      <p:ext uri="{BB962C8B-B14F-4D97-AF65-F5344CB8AC3E}">
        <p14:creationId xmlns:p14="http://schemas.microsoft.com/office/powerpoint/2010/main" val="469723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678E8-2363-A479-CD80-9A532BB4B5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E5CC791-94F7-BD44-D5EB-4740FEC2F2BA}"/>
              </a:ext>
            </a:extLst>
          </p:cNvPr>
          <p:cNvSpPr>
            <a:spLocks noGrp="1"/>
          </p:cNvSpPr>
          <p:nvPr>
            <p:ph type="dt" sz="half" idx="10"/>
          </p:nvPr>
        </p:nvSpPr>
        <p:spPr/>
        <p:txBody>
          <a:bodyPr/>
          <a:lstStyle/>
          <a:p>
            <a:fld id="{7568CD39-5E9B-6749-B79C-69C64CF03C1B}" type="datetimeFigureOut">
              <a:rPr lang="en-US" smtClean="0"/>
              <a:t>8/18/2026</a:t>
            </a:fld>
            <a:endParaRPr lang="en-US"/>
          </a:p>
        </p:txBody>
      </p:sp>
      <p:sp>
        <p:nvSpPr>
          <p:cNvPr id="4" name="Footer Placeholder 3">
            <a:extLst>
              <a:ext uri="{FF2B5EF4-FFF2-40B4-BE49-F238E27FC236}">
                <a16:creationId xmlns:a16="http://schemas.microsoft.com/office/drawing/2014/main" id="{3FF6424E-A9C0-A273-E574-F4458196F7D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81F80E-D0DB-2E70-D92D-FBF840B50F67}"/>
              </a:ext>
            </a:extLst>
          </p:cNvPr>
          <p:cNvSpPr>
            <a:spLocks noGrp="1"/>
          </p:cNvSpPr>
          <p:nvPr>
            <p:ph type="sldNum" sz="quarter" idx="12"/>
          </p:nvPr>
        </p:nvSpPr>
        <p:spPr/>
        <p:txBody>
          <a:bodyPr/>
          <a:lstStyle/>
          <a:p>
            <a:fld id="{5FC1CA85-F045-B04E-85CB-78748E51029F}" type="slidenum">
              <a:rPr lang="en-US" smtClean="0"/>
              <a:t>‹#›</a:t>
            </a:fld>
            <a:endParaRPr lang="en-US"/>
          </a:p>
        </p:txBody>
      </p:sp>
    </p:spTree>
    <p:extLst>
      <p:ext uri="{BB962C8B-B14F-4D97-AF65-F5344CB8AC3E}">
        <p14:creationId xmlns:p14="http://schemas.microsoft.com/office/powerpoint/2010/main" val="1884008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D73280-1159-AE90-7149-D4430A77941B}"/>
              </a:ext>
            </a:extLst>
          </p:cNvPr>
          <p:cNvSpPr>
            <a:spLocks noGrp="1"/>
          </p:cNvSpPr>
          <p:nvPr>
            <p:ph type="dt" sz="half" idx="10"/>
          </p:nvPr>
        </p:nvSpPr>
        <p:spPr/>
        <p:txBody>
          <a:bodyPr/>
          <a:lstStyle/>
          <a:p>
            <a:fld id="{7568CD39-5E9B-6749-B79C-69C64CF03C1B}" type="datetimeFigureOut">
              <a:rPr lang="en-US" smtClean="0"/>
              <a:t>8/18/2026</a:t>
            </a:fld>
            <a:endParaRPr lang="en-US"/>
          </a:p>
        </p:txBody>
      </p:sp>
      <p:sp>
        <p:nvSpPr>
          <p:cNvPr id="3" name="Footer Placeholder 2">
            <a:extLst>
              <a:ext uri="{FF2B5EF4-FFF2-40B4-BE49-F238E27FC236}">
                <a16:creationId xmlns:a16="http://schemas.microsoft.com/office/drawing/2014/main" id="{D0D73AD9-F14C-036D-A92A-D77386B7768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DEEC88-26C8-603C-86FA-013F6E5E8B22}"/>
              </a:ext>
            </a:extLst>
          </p:cNvPr>
          <p:cNvSpPr>
            <a:spLocks noGrp="1"/>
          </p:cNvSpPr>
          <p:nvPr>
            <p:ph type="sldNum" sz="quarter" idx="12"/>
          </p:nvPr>
        </p:nvSpPr>
        <p:spPr/>
        <p:txBody>
          <a:bodyPr/>
          <a:lstStyle/>
          <a:p>
            <a:fld id="{5FC1CA85-F045-B04E-85CB-78748E51029F}" type="slidenum">
              <a:rPr lang="en-US" smtClean="0"/>
              <a:t>‹#›</a:t>
            </a:fld>
            <a:endParaRPr lang="en-US"/>
          </a:p>
        </p:txBody>
      </p:sp>
    </p:spTree>
    <p:extLst>
      <p:ext uri="{BB962C8B-B14F-4D97-AF65-F5344CB8AC3E}">
        <p14:creationId xmlns:p14="http://schemas.microsoft.com/office/powerpoint/2010/main" val="1840348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20B5E-3A5B-ECE9-FEF0-FE90305B79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09451A-EF26-426A-BBD9-4B6D4D5444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C2BF23-B2F2-BA69-3F91-31FFE40ABF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259BAA-14F3-526D-2694-C677F69B9865}"/>
              </a:ext>
            </a:extLst>
          </p:cNvPr>
          <p:cNvSpPr>
            <a:spLocks noGrp="1"/>
          </p:cNvSpPr>
          <p:nvPr>
            <p:ph type="dt" sz="half" idx="10"/>
          </p:nvPr>
        </p:nvSpPr>
        <p:spPr/>
        <p:txBody>
          <a:bodyPr/>
          <a:lstStyle/>
          <a:p>
            <a:fld id="{7568CD39-5E9B-6749-B79C-69C64CF03C1B}" type="datetimeFigureOut">
              <a:rPr lang="en-US" smtClean="0"/>
              <a:t>8/18/2026</a:t>
            </a:fld>
            <a:endParaRPr lang="en-US"/>
          </a:p>
        </p:txBody>
      </p:sp>
      <p:sp>
        <p:nvSpPr>
          <p:cNvPr id="6" name="Footer Placeholder 5">
            <a:extLst>
              <a:ext uri="{FF2B5EF4-FFF2-40B4-BE49-F238E27FC236}">
                <a16:creationId xmlns:a16="http://schemas.microsoft.com/office/drawing/2014/main" id="{3CB55BF8-585F-6FCD-C387-2C642522A4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FC19BB-80A5-292C-C309-28FBC619DE4C}"/>
              </a:ext>
            </a:extLst>
          </p:cNvPr>
          <p:cNvSpPr>
            <a:spLocks noGrp="1"/>
          </p:cNvSpPr>
          <p:nvPr>
            <p:ph type="sldNum" sz="quarter" idx="12"/>
          </p:nvPr>
        </p:nvSpPr>
        <p:spPr/>
        <p:txBody>
          <a:bodyPr/>
          <a:lstStyle/>
          <a:p>
            <a:fld id="{5FC1CA85-F045-B04E-85CB-78748E51029F}" type="slidenum">
              <a:rPr lang="en-US" smtClean="0"/>
              <a:t>‹#›</a:t>
            </a:fld>
            <a:endParaRPr lang="en-US"/>
          </a:p>
        </p:txBody>
      </p:sp>
    </p:spTree>
    <p:extLst>
      <p:ext uri="{BB962C8B-B14F-4D97-AF65-F5344CB8AC3E}">
        <p14:creationId xmlns:p14="http://schemas.microsoft.com/office/powerpoint/2010/main" val="1791663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7392E-D001-4C57-1376-31A67DEC4A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B8646A-E89E-4540-8F89-BE49C50F78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EDAA53-9C22-C062-6DE7-05E1785152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0FEA17-0F75-00DE-6FAF-8DE2D12B7609}"/>
              </a:ext>
            </a:extLst>
          </p:cNvPr>
          <p:cNvSpPr>
            <a:spLocks noGrp="1"/>
          </p:cNvSpPr>
          <p:nvPr>
            <p:ph type="dt" sz="half" idx="10"/>
          </p:nvPr>
        </p:nvSpPr>
        <p:spPr/>
        <p:txBody>
          <a:bodyPr/>
          <a:lstStyle/>
          <a:p>
            <a:fld id="{7568CD39-5E9B-6749-B79C-69C64CF03C1B}" type="datetimeFigureOut">
              <a:rPr lang="en-US" smtClean="0"/>
              <a:t>8/18/2026</a:t>
            </a:fld>
            <a:endParaRPr lang="en-US"/>
          </a:p>
        </p:txBody>
      </p:sp>
      <p:sp>
        <p:nvSpPr>
          <p:cNvPr id="6" name="Footer Placeholder 5">
            <a:extLst>
              <a:ext uri="{FF2B5EF4-FFF2-40B4-BE49-F238E27FC236}">
                <a16:creationId xmlns:a16="http://schemas.microsoft.com/office/drawing/2014/main" id="{08D0850E-55C4-274C-4F84-646C3590F9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B5C223-EBC3-9C3A-9604-4BE22C01EED2}"/>
              </a:ext>
            </a:extLst>
          </p:cNvPr>
          <p:cNvSpPr>
            <a:spLocks noGrp="1"/>
          </p:cNvSpPr>
          <p:nvPr>
            <p:ph type="sldNum" sz="quarter" idx="12"/>
          </p:nvPr>
        </p:nvSpPr>
        <p:spPr/>
        <p:txBody>
          <a:bodyPr/>
          <a:lstStyle/>
          <a:p>
            <a:fld id="{5FC1CA85-F045-B04E-85CB-78748E51029F}" type="slidenum">
              <a:rPr lang="en-US" smtClean="0"/>
              <a:t>‹#›</a:t>
            </a:fld>
            <a:endParaRPr lang="en-US"/>
          </a:p>
        </p:txBody>
      </p:sp>
    </p:spTree>
    <p:extLst>
      <p:ext uri="{BB962C8B-B14F-4D97-AF65-F5344CB8AC3E}">
        <p14:creationId xmlns:p14="http://schemas.microsoft.com/office/powerpoint/2010/main" val="27235311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F5C2F-EF44-F14A-B211-19424981936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C2B2A27-AD6D-CBDB-FCE8-69FED1AC13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97A0D6-74F9-AAE0-867D-0360ABFCF43A}"/>
              </a:ext>
            </a:extLst>
          </p:cNvPr>
          <p:cNvSpPr>
            <a:spLocks noGrp="1"/>
          </p:cNvSpPr>
          <p:nvPr>
            <p:ph type="dt" sz="half" idx="10"/>
          </p:nvPr>
        </p:nvSpPr>
        <p:spPr/>
        <p:txBody>
          <a:bodyPr/>
          <a:lstStyle/>
          <a:p>
            <a:fld id="{7568CD39-5E9B-6749-B79C-69C64CF03C1B}" type="datetimeFigureOut">
              <a:rPr lang="en-US" smtClean="0"/>
              <a:t>8/18/2026</a:t>
            </a:fld>
            <a:endParaRPr lang="en-US"/>
          </a:p>
        </p:txBody>
      </p:sp>
      <p:sp>
        <p:nvSpPr>
          <p:cNvPr id="5" name="Footer Placeholder 4">
            <a:extLst>
              <a:ext uri="{FF2B5EF4-FFF2-40B4-BE49-F238E27FC236}">
                <a16:creationId xmlns:a16="http://schemas.microsoft.com/office/drawing/2014/main" id="{3F242F54-0756-61BF-10AC-E45B8D810F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FB4280-7C8E-ECFE-C1AC-DE037D0D63FB}"/>
              </a:ext>
            </a:extLst>
          </p:cNvPr>
          <p:cNvSpPr>
            <a:spLocks noGrp="1"/>
          </p:cNvSpPr>
          <p:nvPr>
            <p:ph type="sldNum" sz="quarter" idx="12"/>
          </p:nvPr>
        </p:nvSpPr>
        <p:spPr/>
        <p:txBody>
          <a:bodyPr/>
          <a:lstStyle/>
          <a:p>
            <a:fld id="{5FC1CA85-F045-B04E-85CB-78748E51029F}" type="slidenum">
              <a:rPr lang="en-US" smtClean="0"/>
              <a:t>‹#›</a:t>
            </a:fld>
            <a:endParaRPr lang="en-US"/>
          </a:p>
        </p:txBody>
      </p:sp>
    </p:spTree>
    <p:extLst>
      <p:ext uri="{BB962C8B-B14F-4D97-AF65-F5344CB8AC3E}">
        <p14:creationId xmlns:p14="http://schemas.microsoft.com/office/powerpoint/2010/main" val="32986697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EAB1B2-01A6-6F12-7918-42C8EC85977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643D70-F6A8-2E67-91B5-02D56721ED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44CE38-63B6-CE52-5C1F-41FBC9BC0742}"/>
              </a:ext>
            </a:extLst>
          </p:cNvPr>
          <p:cNvSpPr>
            <a:spLocks noGrp="1"/>
          </p:cNvSpPr>
          <p:nvPr>
            <p:ph type="dt" sz="half" idx="10"/>
          </p:nvPr>
        </p:nvSpPr>
        <p:spPr/>
        <p:txBody>
          <a:bodyPr/>
          <a:lstStyle/>
          <a:p>
            <a:fld id="{7568CD39-5E9B-6749-B79C-69C64CF03C1B}" type="datetimeFigureOut">
              <a:rPr lang="en-US" smtClean="0"/>
              <a:t>8/18/2026</a:t>
            </a:fld>
            <a:endParaRPr lang="en-US"/>
          </a:p>
        </p:txBody>
      </p:sp>
      <p:sp>
        <p:nvSpPr>
          <p:cNvPr id="5" name="Footer Placeholder 4">
            <a:extLst>
              <a:ext uri="{FF2B5EF4-FFF2-40B4-BE49-F238E27FC236}">
                <a16:creationId xmlns:a16="http://schemas.microsoft.com/office/drawing/2014/main" id="{E1ACDF09-AEF7-AB06-8F20-02CCCE20CC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B15A4B-A00B-B8BE-2105-7845D1D25B1C}"/>
              </a:ext>
            </a:extLst>
          </p:cNvPr>
          <p:cNvSpPr>
            <a:spLocks noGrp="1"/>
          </p:cNvSpPr>
          <p:nvPr>
            <p:ph type="sldNum" sz="quarter" idx="12"/>
          </p:nvPr>
        </p:nvSpPr>
        <p:spPr/>
        <p:txBody>
          <a:bodyPr/>
          <a:lstStyle/>
          <a:p>
            <a:fld id="{5FC1CA85-F045-B04E-85CB-78748E51029F}" type="slidenum">
              <a:rPr lang="en-US" smtClean="0"/>
              <a:t>‹#›</a:t>
            </a:fld>
            <a:endParaRPr lang="en-US"/>
          </a:p>
        </p:txBody>
      </p:sp>
    </p:spTree>
    <p:extLst>
      <p:ext uri="{BB962C8B-B14F-4D97-AF65-F5344CB8AC3E}">
        <p14:creationId xmlns:p14="http://schemas.microsoft.com/office/powerpoint/2010/main" val="21936144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3723B-1931-99AD-AD62-0BEF687B83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593A9CE-24E2-9D6E-E5C5-2191D6F449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975982F-0B3D-E911-6157-378DCA4C4EF0}"/>
              </a:ext>
            </a:extLst>
          </p:cNvPr>
          <p:cNvSpPr>
            <a:spLocks noGrp="1"/>
          </p:cNvSpPr>
          <p:nvPr>
            <p:ph type="dt" sz="half" idx="10"/>
          </p:nvPr>
        </p:nvSpPr>
        <p:spPr/>
        <p:txBody>
          <a:bodyPr/>
          <a:lstStyle/>
          <a:p>
            <a:fld id="{E564CA3F-64B0-B948-B157-12F3037C7DEF}" type="datetimeFigureOut">
              <a:rPr lang="en-US" smtClean="0"/>
              <a:t>8/18/2026</a:t>
            </a:fld>
            <a:endParaRPr lang="en-US"/>
          </a:p>
        </p:txBody>
      </p:sp>
      <p:sp>
        <p:nvSpPr>
          <p:cNvPr id="5" name="Footer Placeholder 4">
            <a:extLst>
              <a:ext uri="{FF2B5EF4-FFF2-40B4-BE49-F238E27FC236}">
                <a16:creationId xmlns:a16="http://schemas.microsoft.com/office/drawing/2014/main" id="{9CE4A190-D3A4-45CD-2CBE-231F3999FD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7E393A-4CAA-73A6-0C07-C717D8574549}"/>
              </a:ext>
            </a:extLst>
          </p:cNvPr>
          <p:cNvSpPr>
            <a:spLocks noGrp="1"/>
          </p:cNvSpPr>
          <p:nvPr>
            <p:ph type="sldNum" sz="quarter" idx="12"/>
          </p:nvPr>
        </p:nvSpPr>
        <p:spPr/>
        <p:txBody>
          <a:bodyPr/>
          <a:lstStyle/>
          <a:p>
            <a:fld id="{EEF0EFEE-3380-2A4E-AB35-62C580289F47}" type="slidenum">
              <a:rPr lang="en-US" smtClean="0"/>
              <a:t>‹#›</a:t>
            </a:fld>
            <a:endParaRPr lang="en-US"/>
          </a:p>
        </p:txBody>
      </p:sp>
    </p:spTree>
    <p:extLst>
      <p:ext uri="{BB962C8B-B14F-4D97-AF65-F5344CB8AC3E}">
        <p14:creationId xmlns:p14="http://schemas.microsoft.com/office/powerpoint/2010/main" val="21102455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21073-AADA-D6C3-8F91-1B07D1D748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0A6CC5-1845-3C70-F580-434AF27A50A8}"/>
              </a:ext>
            </a:extLst>
          </p:cNvPr>
          <p:cNvSpPr>
            <a:spLocks noGrp="1"/>
          </p:cNvSpPr>
          <p:nvPr>
            <p:ph idx="1"/>
          </p:nvPr>
        </p:nvSpPr>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AD2CA2-9E54-8C69-3C89-B1F2283A3117}"/>
              </a:ext>
            </a:extLst>
          </p:cNvPr>
          <p:cNvSpPr>
            <a:spLocks noGrp="1"/>
          </p:cNvSpPr>
          <p:nvPr>
            <p:ph type="dt" sz="half" idx="10"/>
          </p:nvPr>
        </p:nvSpPr>
        <p:spPr/>
        <p:txBody>
          <a:bodyPr/>
          <a:lstStyle/>
          <a:p>
            <a:fld id="{E564CA3F-64B0-B948-B157-12F3037C7DEF}" type="datetimeFigureOut">
              <a:rPr lang="en-US" smtClean="0"/>
              <a:t>8/18/2026</a:t>
            </a:fld>
            <a:endParaRPr lang="en-US"/>
          </a:p>
        </p:txBody>
      </p:sp>
      <p:sp>
        <p:nvSpPr>
          <p:cNvPr id="5" name="Footer Placeholder 4">
            <a:extLst>
              <a:ext uri="{FF2B5EF4-FFF2-40B4-BE49-F238E27FC236}">
                <a16:creationId xmlns:a16="http://schemas.microsoft.com/office/drawing/2014/main" id="{9B54AFAC-50ED-95D9-E177-EDD2F50F8D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C90399-E002-2504-1558-26F1A0569D4A}"/>
              </a:ext>
            </a:extLst>
          </p:cNvPr>
          <p:cNvSpPr>
            <a:spLocks noGrp="1"/>
          </p:cNvSpPr>
          <p:nvPr>
            <p:ph type="sldNum" sz="quarter" idx="12"/>
          </p:nvPr>
        </p:nvSpPr>
        <p:spPr/>
        <p:txBody>
          <a:bodyPr/>
          <a:lstStyle/>
          <a:p>
            <a:fld id="{EEF0EFEE-3380-2A4E-AB35-62C580289F47}" type="slidenum">
              <a:rPr lang="en-US" smtClean="0"/>
              <a:t>‹#›</a:t>
            </a:fld>
            <a:endParaRPr lang="en-US"/>
          </a:p>
        </p:txBody>
      </p:sp>
    </p:spTree>
    <p:extLst>
      <p:ext uri="{BB962C8B-B14F-4D97-AF65-F5344CB8AC3E}">
        <p14:creationId xmlns:p14="http://schemas.microsoft.com/office/powerpoint/2010/main" val="24934207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05BE2-F5BE-D98F-F578-588ADAF32D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4529BB3-8794-2145-B8CF-8EBD06F944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E8810B-5841-6BF2-160B-F298D0A4AB81}"/>
              </a:ext>
            </a:extLst>
          </p:cNvPr>
          <p:cNvSpPr>
            <a:spLocks noGrp="1"/>
          </p:cNvSpPr>
          <p:nvPr>
            <p:ph type="dt" sz="half" idx="10"/>
          </p:nvPr>
        </p:nvSpPr>
        <p:spPr/>
        <p:txBody>
          <a:bodyPr/>
          <a:lstStyle/>
          <a:p>
            <a:fld id="{E564CA3F-64B0-B948-B157-12F3037C7DEF}" type="datetimeFigureOut">
              <a:rPr lang="en-US" smtClean="0"/>
              <a:t>8/18/2026</a:t>
            </a:fld>
            <a:endParaRPr lang="en-US"/>
          </a:p>
        </p:txBody>
      </p:sp>
      <p:sp>
        <p:nvSpPr>
          <p:cNvPr id="5" name="Footer Placeholder 4">
            <a:extLst>
              <a:ext uri="{FF2B5EF4-FFF2-40B4-BE49-F238E27FC236}">
                <a16:creationId xmlns:a16="http://schemas.microsoft.com/office/drawing/2014/main" id="{B89C0273-77C4-A948-0444-B6ED592B8C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F10A2F-43F7-B267-5DD9-1FE59FC843EA}"/>
              </a:ext>
            </a:extLst>
          </p:cNvPr>
          <p:cNvSpPr>
            <a:spLocks noGrp="1"/>
          </p:cNvSpPr>
          <p:nvPr>
            <p:ph type="sldNum" sz="quarter" idx="12"/>
          </p:nvPr>
        </p:nvSpPr>
        <p:spPr/>
        <p:txBody>
          <a:bodyPr/>
          <a:lstStyle/>
          <a:p>
            <a:fld id="{EEF0EFEE-3380-2A4E-AB35-62C580289F47}" type="slidenum">
              <a:rPr lang="en-US" smtClean="0"/>
              <a:t>‹#›</a:t>
            </a:fld>
            <a:endParaRPr lang="en-US"/>
          </a:p>
        </p:txBody>
      </p:sp>
    </p:spTree>
    <p:extLst>
      <p:ext uri="{BB962C8B-B14F-4D97-AF65-F5344CB8AC3E}">
        <p14:creationId xmlns:p14="http://schemas.microsoft.com/office/powerpoint/2010/main" val="4783888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F47B2-ED60-62C4-0004-BCE28AED78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8F3783-8750-BB37-F8D6-7BB8FF7B72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6762DF-394D-E0C1-FDFE-E66B7BB38B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F2C8AA-A274-309D-53B4-83E4705AD91E}"/>
              </a:ext>
            </a:extLst>
          </p:cNvPr>
          <p:cNvSpPr>
            <a:spLocks noGrp="1"/>
          </p:cNvSpPr>
          <p:nvPr>
            <p:ph type="dt" sz="half" idx="10"/>
          </p:nvPr>
        </p:nvSpPr>
        <p:spPr/>
        <p:txBody>
          <a:bodyPr/>
          <a:lstStyle/>
          <a:p>
            <a:fld id="{E564CA3F-64B0-B948-B157-12F3037C7DEF}" type="datetimeFigureOut">
              <a:rPr lang="en-US" smtClean="0"/>
              <a:t>8/18/2026</a:t>
            </a:fld>
            <a:endParaRPr lang="en-US"/>
          </a:p>
        </p:txBody>
      </p:sp>
      <p:sp>
        <p:nvSpPr>
          <p:cNvPr id="6" name="Footer Placeholder 5">
            <a:extLst>
              <a:ext uri="{FF2B5EF4-FFF2-40B4-BE49-F238E27FC236}">
                <a16:creationId xmlns:a16="http://schemas.microsoft.com/office/drawing/2014/main" id="{9CC9BC41-9F8D-EB34-4AED-BDEA6E14EF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A8FB52-82A3-CF85-2775-D82930EE62E2}"/>
              </a:ext>
            </a:extLst>
          </p:cNvPr>
          <p:cNvSpPr>
            <a:spLocks noGrp="1"/>
          </p:cNvSpPr>
          <p:nvPr>
            <p:ph type="sldNum" sz="quarter" idx="12"/>
          </p:nvPr>
        </p:nvSpPr>
        <p:spPr/>
        <p:txBody>
          <a:bodyPr/>
          <a:lstStyle/>
          <a:p>
            <a:fld id="{EEF0EFEE-3380-2A4E-AB35-62C580289F47}" type="slidenum">
              <a:rPr lang="en-US" smtClean="0"/>
              <a:t>‹#›</a:t>
            </a:fld>
            <a:endParaRPr lang="en-US"/>
          </a:p>
        </p:txBody>
      </p:sp>
    </p:spTree>
    <p:extLst>
      <p:ext uri="{BB962C8B-B14F-4D97-AF65-F5344CB8AC3E}">
        <p14:creationId xmlns:p14="http://schemas.microsoft.com/office/powerpoint/2010/main" val="4191725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ACCCE-9687-2BB2-217F-699A017CB8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0F46D1C-C371-6AAA-B1F3-BF6407B379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BA83C1-3DAE-A49D-B8B6-4BAE9D0CE7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2BC351D-EB60-00C9-6771-27792FBD6E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88DF14-4F33-012D-62A9-4975A98339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DD8582-7E95-8386-D6AC-B25F83AB91F9}"/>
              </a:ext>
            </a:extLst>
          </p:cNvPr>
          <p:cNvSpPr>
            <a:spLocks noGrp="1"/>
          </p:cNvSpPr>
          <p:nvPr>
            <p:ph type="dt" sz="half" idx="10"/>
          </p:nvPr>
        </p:nvSpPr>
        <p:spPr/>
        <p:txBody>
          <a:bodyPr/>
          <a:lstStyle/>
          <a:p>
            <a:fld id="{E564CA3F-64B0-B948-B157-12F3037C7DEF}" type="datetimeFigureOut">
              <a:rPr lang="en-US" smtClean="0"/>
              <a:t>8/18/2026</a:t>
            </a:fld>
            <a:endParaRPr lang="en-US"/>
          </a:p>
        </p:txBody>
      </p:sp>
      <p:sp>
        <p:nvSpPr>
          <p:cNvPr id="8" name="Footer Placeholder 7">
            <a:extLst>
              <a:ext uri="{FF2B5EF4-FFF2-40B4-BE49-F238E27FC236}">
                <a16:creationId xmlns:a16="http://schemas.microsoft.com/office/drawing/2014/main" id="{2A9B8CE3-517D-8362-21E7-0F6DF90FBD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D24A62-A458-C69D-43F3-BCA4A1596CB6}"/>
              </a:ext>
            </a:extLst>
          </p:cNvPr>
          <p:cNvSpPr>
            <a:spLocks noGrp="1"/>
          </p:cNvSpPr>
          <p:nvPr>
            <p:ph type="sldNum" sz="quarter" idx="12"/>
          </p:nvPr>
        </p:nvSpPr>
        <p:spPr/>
        <p:txBody>
          <a:bodyPr/>
          <a:lstStyle/>
          <a:p>
            <a:fld id="{EEF0EFEE-3380-2A4E-AB35-62C580289F47}" type="slidenum">
              <a:rPr lang="en-US" smtClean="0"/>
              <a:t>‹#›</a:t>
            </a:fld>
            <a:endParaRPr lang="en-US"/>
          </a:p>
        </p:txBody>
      </p:sp>
    </p:spTree>
    <p:extLst>
      <p:ext uri="{BB962C8B-B14F-4D97-AF65-F5344CB8AC3E}">
        <p14:creationId xmlns:p14="http://schemas.microsoft.com/office/powerpoint/2010/main" val="19296401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08941-5251-AB54-72AD-3609F7F094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5874FF-3D0A-DE25-3C61-E0E9FBC173FD}"/>
              </a:ext>
            </a:extLst>
          </p:cNvPr>
          <p:cNvSpPr>
            <a:spLocks noGrp="1"/>
          </p:cNvSpPr>
          <p:nvPr>
            <p:ph type="dt" sz="half" idx="10"/>
          </p:nvPr>
        </p:nvSpPr>
        <p:spPr/>
        <p:txBody>
          <a:bodyPr/>
          <a:lstStyle/>
          <a:p>
            <a:fld id="{E564CA3F-64B0-B948-B157-12F3037C7DEF}" type="datetimeFigureOut">
              <a:rPr lang="en-US" smtClean="0"/>
              <a:t>8/18/2026</a:t>
            </a:fld>
            <a:endParaRPr lang="en-US"/>
          </a:p>
        </p:txBody>
      </p:sp>
      <p:sp>
        <p:nvSpPr>
          <p:cNvPr id="4" name="Footer Placeholder 3">
            <a:extLst>
              <a:ext uri="{FF2B5EF4-FFF2-40B4-BE49-F238E27FC236}">
                <a16:creationId xmlns:a16="http://schemas.microsoft.com/office/drawing/2014/main" id="{3EDEE0C8-57BD-E03D-9CE7-783CD80CC48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A93ED2-AE1F-CFE4-2094-4FE7BA45F256}"/>
              </a:ext>
            </a:extLst>
          </p:cNvPr>
          <p:cNvSpPr>
            <a:spLocks noGrp="1"/>
          </p:cNvSpPr>
          <p:nvPr>
            <p:ph type="sldNum" sz="quarter" idx="12"/>
          </p:nvPr>
        </p:nvSpPr>
        <p:spPr/>
        <p:txBody>
          <a:bodyPr/>
          <a:lstStyle/>
          <a:p>
            <a:fld id="{EEF0EFEE-3380-2A4E-AB35-62C580289F47}" type="slidenum">
              <a:rPr lang="en-US" smtClean="0"/>
              <a:t>‹#›</a:t>
            </a:fld>
            <a:endParaRPr lang="en-US"/>
          </a:p>
        </p:txBody>
      </p:sp>
    </p:spTree>
    <p:extLst>
      <p:ext uri="{BB962C8B-B14F-4D97-AF65-F5344CB8AC3E}">
        <p14:creationId xmlns:p14="http://schemas.microsoft.com/office/powerpoint/2010/main" val="40645707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986872-B894-D05A-BEDB-A169D5FB0412}"/>
              </a:ext>
            </a:extLst>
          </p:cNvPr>
          <p:cNvSpPr>
            <a:spLocks noGrp="1"/>
          </p:cNvSpPr>
          <p:nvPr>
            <p:ph type="dt" sz="half" idx="10"/>
          </p:nvPr>
        </p:nvSpPr>
        <p:spPr/>
        <p:txBody>
          <a:bodyPr/>
          <a:lstStyle/>
          <a:p>
            <a:fld id="{E564CA3F-64B0-B948-B157-12F3037C7DEF}" type="datetimeFigureOut">
              <a:rPr lang="en-US" smtClean="0"/>
              <a:t>8/18/2026</a:t>
            </a:fld>
            <a:endParaRPr lang="en-US"/>
          </a:p>
        </p:txBody>
      </p:sp>
      <p:sp>
        <p:nvSpPr>
          <p:cNvPr id="3" name="Footer Placeholder 2">
            <a:extLst>
              <a:ext uri="{FF2B5EF4-FFF2-40B4-BE49-F238E27FC236}">
                <a16:creationId xmlns:a16="http://schemas.microsoft.com/office/drawing/2014/main" id="{167B46BE-5C82-74A2-B358-1B93D8A896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4ED060-046A-3A60-5906-0846F079BCAC}"/>
              </a:ext>
            </a:extLst>
          </p:cNvPr>
          <p:cNvSpPr>
            <a:spLocks noGrp="1"/>
          </p:cNvSpPr>
          <p:nvPr>
            <p:ph type="sldNum" sz="quarter" idx="12"/>
          </p:nvPr>
        </p:nvSpPr>
        <p:spPr/>
        <p:txBody>
          <a:bodyPr/>
          <a:lstStyle/>
          <a:p>
            <a:fld id="{EEF0EFEE-3380-2A4E-AB35-62C580289F47}" type="slidenum">
              <a:rPr lang="en-US" smtClean="0"/>
              <a:t>‹#›</a:t>
            </a:fld>
            <a:endParaRPr lang="en-US"/>
          </a:p>
        </p:txBody>
      </p:sp>
    </p:spTree>
    <p:extLst>
      <p:ext uri="{BB962C8B-B14F-4D97-AF65-F5344CB8AC3E}">
        <p14:creationId xmlns:p14="http://schemas.microsoft.com/office/powerpoint/2010/main" val="34067900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D574C-9B03-C72E-BAA1-57EDAA6C82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6156BE-16D3-9449-39F1-993E44F534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665F3F-81FC-E4D2-30EE-51BE37902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5B8A02-518E-D7F4-C873-F6B51ADD0057}"/>
              </a:ext>
            </a:extLst>
          </p:cNvPr>
          <p:cNvSpPr>
            <a:spLocks noGrp="1"/>
          </p:cNvSpPr>
          <p:nvPr>
            <p:ph type="dt" sz="half" idx="10"/>
          </p:nvPr>
        </p:nvSpPr>
        <p:spPr/>
        <p:txBody>
          <a:bodyPr/>
          <a:lstStyle/>
          <a:p>
            <a:fld id="{E564CA3F-64B0-B948-B157-12F3037C7DEF}" type="datetimeFigureOut">
              <a:rPr lang="en-US" smtClean="0"/>
              <a:t>8/18/2026</a:t>
            </a:fld>
            <a:endParaRPr lang="en-US"/>
          </a:p>
        </p:txBody>
      </p:sp>
      <p:sp>
        <p:nvSpPr>
          <p:cNvPr id="6" name="Footer Placeholder 5">
            <a:extLst>
              <a:ext uri="{FF2B5EF4-FFF2-40B4-BE49-F238E27FC236}">
                <a16:creationId xmlns:a16="http://schemas.microsoft.com/office/drawing/2014/main" id="{283C848A-A2F9-56A2-E93F-AEF4DD2615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DE615B-E3A1-D57A-87D3-ABD9C7E15D5D}"/>
              </a:ext>
            </a:extLst>
          </p:cNvPr>
          <p:cNvSpPr>
            <a:spLocks noGrp="1"/>
          </p:cNvSpPr>
          <p:nvPr>
            <p:ph type="sldNum" sz="quarter" idx="12"/>
          </p:nvPr>
        </p:nvSpPr>
        <p:spPr/>
        <p:txBody>
          <a:bodyPr/>
          <a:lstStyle/>
          <a:p>
            <a:fld id="{EEF0EFEE-3380-2A4E-AB35-62C580289F47}" type="slidenum">
              <a:rPr lang="en-US" smtClean="0"/>
              <a:t>‹#›</a:t>
            </a:fld>
            <a:endParaRPr lang="en-US"/>
          </a:p>
        </p:txBody>
      </p:sp>
    </p:spTree>
    <p:extLst>
      <p:ext uri="{BB962C8B-B14F-4D97-AF65-F5344CB8AC3E}">
        <p14:creationId xmlns:p14="http://schemas.microsoft.com/office/powerpoint/2010/main" val="1517803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8607C-4F2A-DB93-E613-40F80AB0E5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790F66-C1CD-8C90-FDE0-63292C2740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5C7364C-EC40-0064-C534-CA706EE7F2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8FDF93-1741-0380-446A-400D5410AD52}"/>
              </a:ext>
            </a:extLst>
          </p:cNvPr>
          <p:cNvSpPr>
            <a:spLocks noGrp="1"/>
          </p:cNvSpPr>
          <p:nvPr>
            <p:ph type="dt" sz="half" idx="10"/>
          </p:nvPr>
        </p:nvSpPr>
        <p:spPr/>
        <p:txBody>
          <a:bodyPr/>
          <a:lstStyle/>
          <a:p>
            <a:fld id="{E564CA3F-64B0-B948-B157-12F3037C7DEF}" type="datetimeFigureOut">
              <a:rPr lang="en-US" smtClean="0"/>
              <a:t>8/18/2026</a:t>
            </a:fld>
            <a:endParaRPr lang="en-US"/>
          </a:p>
        </p:txBody>
      </p:sp>
      <p:sp>
        <p:nvSpPr>
          <p:cNvPr id="6" name="Footer Placeholder 5">
            <a:extLst>
              <a:ext uri="{FF2B5EF4-FFF2-40B4-BE49-F238E27FC236}">
                <a16:creationId xmlns:a16="http://schemas.microsoft.com/office/drawing/2014/main" id="{9D46BEE1-1346-47F5-4D22-5F751FD72D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5F524B-9EFF-4254-3F16-EF8CA3544DD5}"/>
              </a:ext>
            </a:extLst>
          </p:cNvPr>
          <p:cNvSpPr>
            <a:spLocks noGrp="1"/>
          </p:cNvSpPr>
          <p:nvPr>
            <p:ph type="sldNum" sz="quarter" idx="12"/>
          </p:nvPr>
        </p:nvSpPr>
        <p:spPr/>
        <p:txBody>
          <a:bodyPr/>
          <a:lstStyle/>
          <a:p>
            <a:fld id="{EEF0EFEE-3380-2A4E-AB35-62C580289F47}" type="slidenum">
              <a:rPr lang="en-US" smtClean="0"/>
              <a:t>‹#›</a:t>
            </a:fld>
            <a:endParaRPr lang="en-US"/>
          </a:p>
        </p:txBody>
      </p:sp>
    </p:spTree>
    <p:extLst>
      <p:ext uri="{BB962C8B-B14F-4D97-AF65-F5344CB8AC3E}">
        <p14:creationId xmlns:p14="http://schemas.microsoft.com/office/powerpoint/2010/main" val="39310084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ADF66-5F33-D689-828D-D6481D5F78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8FB4F00-4CF2-E52E-C8A4-77C438830A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89C05E-CA31-B6C5-08C7-87E1FA5BB53A}"/>
              </a:ext>
            </a:extLst>
          </p:cNvPr>
          <p:cNvSpPr>
            <a:spLocks noGrp="1"/>
          </p:cNvSpPr>
          <p:nvPr>
            <p:ph type="dt" sz="half" idx="10"/>
          </p:nvPr>
        </p:nvSpPr>
        <p:spPr/>
        <p:txBody>
          <a:bodyPr/>
          <a:lstStyle/>
          <a:p>
            <a:fld id="{E564CA3F-64B0-B948-B157-12F3037C7DEF}" type="datetimeFigureOut">
              <a:rPr lang="en-US" smtClean="0"/>
              <a:t>8/18/2026</a:t>
            </a:fld>
            <a:endParaRPr lang="en-US"/>
          </a:p>
        </p:txBody>
      </p:sp>
      <p:sp>
        <p:nvSpPr>
          <p:cNvPr id="5" name="Footer Placeholder 4">
            <a:extLst>
              <a:ext uri="{FF2B5EF4-FFF2-40B4-BE49-F238E27FC236}">
                <a16:creationId xmlns:a16="http://schemas.microsoft.com/office/drawing/2014/main" id="{AC7A655A-0C43-471A-E0A8-13173366B0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843828-D215-AE4F-A2DA-48416BB653FA}"/>
              </a:ext>
            </a:extLst>
          </p:cNvPr>
          <p:cNvSpPr>
            <a:spLocks noGrp="1"/>
          </p:cNvSpPr>
          <p:nvPr>
            <p:ph type="sldNum" sz="quarter" idx="12"/>
          </p:nvPr>
        </p:nvSpPr>
        <p:spPr/>
        <p:txBody>
          <a:bodyPr/>
          <a:lstStyle/>
          <a:p>
            <a:fld id="{EEF0EFEE-3380-2A4E-AB35-62C580289F47}" type="slidenum">
              <a:rPr lang="en-US" smtClean="0"/>
              <a:t>‹#›</a:t>
            </a:fld>
            <a:endParaRPr lang="en-US"/>
          </a:p>
        </p:txBody>
      </p:sp>
    </p:spTree>
    <p:extLst>
      <p:ext uri="{BB962C8B-B14F-4D97-AF65-F5344CB8AC3E}">
        <p14:creationId xmlns:p14="http://schemas.microsoft.com/office/powerpoint/2010/main" val="25493293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512C4D-8082-BF19-EDB0-AC6B5B9B85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4B1EBD-4053-D896-B060-14D1637ED8D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6954F1-4AD3-7ED7-5CE4-B3D97FF8199D}"/>
              </a:ext>
            </a:extLst>
          </p:cNvPr>
          <p:cNvSpPr>
            <a:spLocks noGrp="1"/>
          </p:cNvSpPr>
          <p:nvPr>
            <p:ph type="dt" sz="half" idx="10"/>
          </p:nvPr>
        </p:nvSpPr>
        <p:spPr/>
        <p:txBody>
          <a:bodyPr/>
          <a:lstStyle/>
          <a:p>
            <a:fld id="{E564CA3F-64B0-B948-B157-12F3037C7DEF}" type="datetimeFigureOut">
              <a:rPr lang="en-US" smtClean="0"/>
              <a:t>8/18/2026</a:t>
            </a:fld>
            <a:endParaRPr lang="en-US"/>
          </a:p>
        </p:txBody>
      </p:sp>
      <p:sp>
        <p:nvSpPr>
          <p:cNvPr id="5" name="Footer Placeholder 4">
            <a:extLst>
              <a:ext uri="{FF2B5EF4-FFF2-40B4-BE49-F238E27FC236}">
                <a16:creationId xmlns:a16="http://schemas.microsoft.com/office/drawing/2014/main" id="{85934F4B-DDEE-A002-BCA2-02B546116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BB1AFA-C0FD-784D-1B6E-2E6F41369710}"/>
              </a:ext>
            </a:extLst>
          </p:cNvPr>
          <p:cNvSpPr>
            <a:spLocks noGrp="1"/>
          </p:cNvSpPr>
          <p:nvPr>
            <p:ph type="sldNum" sz="quarter" idx="12"/>
          </p:nvPr>
        </p:nvSpPr>
        <p:spPr/>
        <p:txBody>
          <a:bodyPr/>
          <a:lstStyle/>
          <a:p>
            <a:fld id="{EEF0EFEE-3380-2A4E-AB35-62C580289F47}" type="slidenum">
              <a:rPr lang="en-US" smtClean="0"/>
              <a:t>‹#›</a:t>
            </a:fld>
            <a:endParaRPr lang="en-US"/>
          </a:p>
        </p:txBody>
      </p:sp>
    </p:spTree>
    <p:extLst>
      <p:ext uri="{BB962C8B-B14F-4D97-AF65-F5344CB8AC3E}">
        <p14:creationId xmlns:p14="http://schemas.microsoft.com/office/powerpoint/2010/main" val="26017255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Title Slide">
    <p:bg>
      <p:bgPr>
        <a:solidFill>
          <a:schemeClr val="bg1"/>
        </a:solidFill>
        <a:effectLst/>
      </p:bgPr>
    </p:bg>
    <p:spTree>
      <p:nvGrpSpPr>
        <p:cNvPr id="1" name=""/>
        <p:cNvGrpSpPr/>
        <p:nvPr/>
      </p:nvGrpSpPr>
      <p:grpSpPr>
        <a:xfrm>
          <a:off x="0" y="0"/>
          <a:ext cx="0" cy="0"/>
          <a:chOff x="0" y="0"/>
          <a:chExt cx="0" cy="0"/>
        </a:xfrm>
      </p:grpSpPr>
      <p:sp>
        <p:nvSpPr>
          <p:cNvPr id="11" name="Rectangle 10"/>
          <p:cNvSpPr/>
          <p:nvPr userDrawn="1"/>
        </p:nvSpPr>
        <p:spPr>
          <a:xfrm rot="5400000" flipV="1">
            <a:off x="6073902" y="489492"/>
            <a:ext cx="45719" cy="12190477"/>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D0193AB-AFDA-E0E7-986C-37705E1E5825}"/>
              </a:ext>
            </a:extLst>
          </p:cNvPr>
          <p:cNvSpPr/>
          <p:nvPr userDrawn="1"/>
        </p:nvSpPr>
        <p:spPr>
          <a:xfrm>
            <a:off x="0" y="6599278"/>
            <a:ext cx="12192000" cy="262007"/>
          </a:xfrm>
          <a:prstGeom prst="rect">
            <a:avLst/>
          </a:prstGeom>
          <a:gradFill>
            <a:gsLst>
              <a:gs pos="0">
                <a:srgbClr val="123D57"/>
              </a:gs>
              <a:gs pos="14000">
                <a:srgbClr val="123D57"/>
              </a:gs>
              <a:gs pos="99000">
                <a:schemeClr val="accent3">
                  <a:lumMod val="50000"/>
                </a:schemeClr>
              </a:gs>
            </a:gsLst>
            <a:path path="circle">
              <a:fillToRect l="50000" t="50000" r="50000" b="5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 name="TextBox 5">
            <a:extLst>
              <a:ext uri="{FF2B5EF4-FFF2-40B4-BE49-F238E27FC236}">
                <a16:creationId xmlns:a16="http://schemas.microsoft.com/office/drawing/2014/main" id="{CE685E0A-7F86-7523-93FE-9E0078D44F1E}"/>
              </a:ext>
            </a:extLst>
          </p:cNvPr>
          <p:cNvSpPr txBox="1"/>
          <p:nvPr userDrawn="1"/>
        </p:nvSpPr>
        <p:spPr>
          <a:xfrm>
            <a:off x="4074459" y="6636321"/>
            <a:ext cx="3872753" cy="184666"/>
          </a:xfrm>
          <a:prstGeom prst="rect">
            <a:avLst/>
          </a:prstGeom>
          <a:noFill/>
        </p:spPr>
        <p:txBody>
          <a:bodyPr wrap="square" rtlCol="0">
            <a:spAutoFit/>
          </a:bodyPr>
          <a:lstStyle/>
          <a:p>
            <a:pPr algn="ctr"/>
            <a:r>
              <a:rPr lang="en-US" sz="600" spc="150" baseline="0">
                <a:solidFill>
                  <a:schemeClr val="bg1"/>
                </a:solidFill>
                <a:latin typeface="Arial" panose="020B0604020202020204" pitchFamily="34" charset="0"/>
                <a:cs typeface="Arial" panose="020B0604020202020204" pitchFamily="34" charset="0"/>
              </a:rPr>
              <a:t>OFFICE OF THE CHIEF FINANCIAL OFFICER</a:t>
            </a:r>
          </a:p>
        </p:txBody>
      </p:sp>
      <p:pic>
        <p:nvPicPr>
          <p:cNvPr id="10" name="Picture 9">
            <a:extLst>
              <a:ext uri="{FF2B5EF4-FFF2-40B4-BE49-F238E27FC236}">
                <a16:creationId xmlns:a16="http://schemas.microsoft.com/office/drawing/2014/main" id="{33E06B3F-422A-EBC7-5007-9914A3B32483}"/>
              </a:ext>
            </a:extLst>
          </p:cNvPr>
          <p:cNvPicPr>
            <a:picLocks noChangeAspect="1"/>
          </p:cNvPicPr>
          <p:nvPr userDrawn="1"/>
        </p:nvPicPr>
        <p:blipFill rotWithShape="1">
          <a:blip r:embed="rId2"/>
          <a:srcRect l="15101" t="3434" r="15050" b="3333"/>
          <a:stretch/>
        </p:blipFill>
        <p:spPr>
          <a:xfrm>
            <a:off x="153569" y="144197"/>
            <a:ext cx="922543" cy="923544"/>
          </a:xfrm>
          <a:prstGeom prst="rect">
            <a:avLst/>
          </a:prstGeom>
        </p:spPr>
      </p:pic>
      <p:pic>
        <p:nvPicPr>
          <p:cNvPr id="4" name="Picture 3">
            <a:extLst>
              <a:ext uri="{FF2B5EF4-FFF2-40B4-BE49-F238E27FC236}">
                <a16:creationId xmlns:a16="http://schemas.microsoft.com/office/drawing/2014/main" id="{06E11E62-33BC-3C10-F834-5851F1EBC4B3}"/>
              </a:ext>
            </a:extLst>
          </p:cNvPr>
          <p:cNvPicPr>
            <a:picLocks noChangeAspect="1"/>
          </p:cNvPicPr>
          <p:nvPr userDrawn="1"/>
        </p:nvPicPr>
        <p:blipFill>
          <a:blip r:embed="rId3"/>
          <a:stretch>
            <a:fillRect/>
          </a:stretch>
        </p:blipFill>
        <p:spPr>
          <a:xfrm>
            <a:off x="11075076" y="91732"/>
            <a:ext cx="1107745" cy="927298"/>
          </a:xfrm>
          <a:prstGeom prst="rect">
            <a:avLst/>
          </a:prstGeom>
        </p:spPr>
      </p:pic>
      <p:sp>
        <p:nvSpPr>
          <p:cNvPr id="3" name="Slide Number Placeholder 3">
            <a:extLst>
              <a:ext uri="{FF2B5EF4-FFF2-40B4-BE49-F238E27FC236}">
                <a16:creationId xmlns:a16="http://schemas.microsoft.com/office/drawing/2014/main" id="{95477842-6E4A-9920-BE71-FD81D94BC766}"/>
              </a:ext>
            </a:extLst>
          </p:cNvPr>
          <p:cNvSpPr>
            <a:spLocks noGrp="1"/>
          </p:cNvSpPr>
          <p:nvPr>
            <p:ph type="sldNum" sz="quarter" idx="12"/>
          </p:nvPr>
        </p:nvSpPr>
        <p:spPr>
          <a:xfrm>
            <a:off x="9438504" y="6583037"/>
            <a:ext cx="2743200" cy="262007"/>
          </a:xfrm>
          <a:prstGeom prst="rect">
            <a:avLst/>
          </a:prstGeom>
        </p:spPr>
        <p:txBody>
          <a:bodyPr/>
          <a:lstStyle>
            <a:lvl1pPr algn="r">
              <a:defRPr sz="1100">
                <a:solidFill>
                  <a:schemeClr val="bg1"/>
                </a:solidFill>
                <a:latin typeface="Arial" panose="020B0604020202020204" pitchFamily="34" charset="0"/>
                <a:cs typeface="Arial" panose="020B0604020202020204" pitchFamily="34" charset="0"/>
              </a:defRPr>
            </a:lvl1pPr>
          </a:lstStyle>
          <a:p>
            <a:fld id="{BAB45287-AC89-4E8A-892C-56ADCCC59CE1}" type="slidenum">
              <a:rPr lang="en-US" smtClean="0"/>
              <a:pPr/>
              <a:t>‹#›</a:t>
            </a:fld>
            <a:endParaRPr lang="en-US"/>
          </a:p>
        </p:txBody>
      </p:sp>
      <p:sp>
        <p:nvSpPr>
          <p:cNvPr id="5" name="Content Placeholder 2">
            <a:extLst>
              <a:ext uri="{FF2B5EF4-FFF2-40B4-BE49-F238E27FC236}">
                <a16:creationId xmlns:a16="http://schemas.microsoft.com/office/drawing/2014/main" id="{660F8D71-0082-4B02-B88C-DD1FCE6AD47B}"/>
              </a:ext>
            </a:extLst>
          </p:cNvPr>
          <p:cNvSpPr>
            <a:spLocks noGrp="1"/>
          </p:cNvSpPr>
          <p:nvPr>
            <p:ph idx="1"/>
          </p:nvPr>
        </p:nvSpPr>
        <p:spPr>
          <a:xfrm>
            <a:off x="569167" y="1389328"/>
            <a:ext cx="11047445" cy="4787635"/>
          </a:xfrm>
          <a:prstGeom prst="rect">
            <a:avLst/>
          </a:prstGeom>
        </p:spPr>
        <p:txBody>
          <a:bodyPr>
            <a:normAutofit/>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4D1FEC-3F00-583A-D0F1-A5D99D81B03E}"/>
              </a:ext>
            </a:extLst>
          </p:cNvPr>
          <p:cNvSpPr>
            <a:spLocks noGrp="1"/>
          </p:cNvSpPr>
          <p:nvPr>
            <p:ph type="title"/>
          </p:nvPr>
        </p:nvSpPr>
        <p:spPr>
          <a:xfrm>
            <a:off x="1492897" y="250409"/>
            <a:ext cx="9199984" cy="770509"/>
          </a:xfrm>
          <a:prstGeom prst="rect">
            <a:avLst/>
          </a:prstGeom>
        </p:spPr>
        <p:txBody>
          <a:bodyPr anchor="ctr"/>
          <a:lstStyle>
            <a:lvl1pPr algn="ctr">
              <a:defRPr sz="2800" b="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0022024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Picture with Caption">
    <p:bg>
      <p:bgPr>
        <a:solidFill>
          <a:schemeClr val="bg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E96FBB2-68B8-97A6-0959-1A3D05BE851D}"/>
              </a:ext>
            </a:extLst>
          </p:cNvPr>
          <p:cNvPicPr>
            <a:picLocks noChangeAspect="1"/>
          </p:cNvPicPr>
          <p:nvPr userDrawn="1"/>
        </p:nvPicPr>
        <p:blipFill rotWithShape="1">
          <a:blip r:embed="rId2"/>
          <a:srcRect l="9434" r="9200"/>
          <a:stretch/>
        </p:blipFill>
        <p:spPr>
          <a:xfrm>
            <a:off x="-1" y="0"/>
            <a:ext cx="4466123" cy="6858000"/>
          </a:xfrm>
          <a:prstGeom prst="rect">
            <a:avLst/>
          </a:prstGeom>
        </p:spPr>
      </p:pic>
      <p:sp>
        <p:nvSpPr>
          <p:cNvPr id="16" name="Rectangle 15">
            <a:extLst>
              <a:ext uri="{FF2B5EF4-FFF2-40B4-BE49-F238E27FC236}">
                <a16:creationId xmlns:a16="http://schemas.microsoft.com/office/drawing/2014/main" id="{15A17A2E-727D-F957-F2EF-E9FA6293CB81}"/>
              </a:ext>
            </a:extLst>
          </p:cNvPr>
          <p:cNvSpPr/>
          <p:nvPr userDrawn="1"/>
        </p:nvSpPr>
        <p:spPr>
          <a:xfrm rot="10800000" flipV="1">
            <a:off x="4458760" y="0"/>
            <a:ext cx="45719" cy="6861240"/>
          </a:xfrm>
          <a:prstGeom prst="rect">
            <a:avLst/>
          </a:prstGeom>
          <a:gradFill flip="none" rotWithShape="1">
            <a:gsLst>
              <a:gs pos="0">
                <a:srgbClr val="C19859">
                  <a:lumMod val="89000"/>
                </a:srgbClr>
              </a:gs>
              <a:gs pos="23000">
                <a:srgbClr val="C19859">
                  <a:lumMod val="89000"/>
                </a:srgbClr>
              </a:gs>
              <a:gs pos="69000">
                <a:srgbClr val="C19859">
                  <a:lumMod val="75000"/>
                </a:srgbClr>
              </a:gs>
              <a:gs pos="97000">
                <a:srgbClr val="C19859">
                  <a:lumMod val="7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4353EC74-8416-C1D8-7CFC-669E1ABFED3B}"/>
              </a:ext>
            </a:extLst>
          </p:cNvPr>
          <p:cNvSpPr/>
          <p:nvPr userDrawn="1"/>
        </p:nvSpPr>
        <p:spPr>
          <a:xfrm>
            <a:off x="-6622" y="0"/>
            <a:ext cx="4467664" cy="6860953"/>
          </a:xfrm>
          <a:prstGeom prst="rect">
            <a:avLst/>
          </a:prstGeom>
          <a:gradFill>
            <a:gsLst>
              <a:gs pos="0">
                <a:srgbClr val="1B587C">
                  <a:lumMod val="89000"/>
                  <a:alpha val="35000"/>
                </a:srgbClr>
              </a:gs>
              <a:gs pos="23000">
                <a:srgbClr val="1B587C">
                  <a:lumMod val="89000"/>
                  <a:alpha val="47823"/>
                </a:srgbClr>
              </a:gs>
              <a:gs pos="69000">
                <a:srgbClr val="1B587C">
                  <a:lumMod val="75000"/>
                  <a:alpha val="77693"/>
                </a:srgbClr>
              </a:gs>
              <a:gs pos="97000">
                <a:srgbClr val="123D57"/>
              </a:gs>
            </a:gsLst>
            <a:path path="circle">
              <a:fillToRect l="50000" t="50000" r="50000" b="5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1BF157DA-A0A1-2F7C-299A-F6F34E9E3D1A}"/>
              </a:ext>
            </a:extLst>
          </p:cNvPr>
          <p:cNvSpPr txBox="1"/>
          <p:nvPr userDrawn="1"/>
        </p:nvSpPr>
        <p:spPr>
          <a:xfrm>
            <a:off x="13958" y="278782"/>
            <a:ext cx="4444802" cy="184666"/>
          </a:xfrm>
          <a:prstGeom prst="rect">
            <a:avLst/>
          </a:prstGeom>
          <a:noFill/>
        </p:spPr>
        <p:txBody>
          <a:bodyPr wrap="square" rtlCol="0">
            <a:spAutoFit/>
          </a:bodyPr>
          <a:lstStyle/>
          <a:p>
            <a:pPr algn="ctr"/>
            <a:r>
              <a:rPr lang="en-US" sz="600" spc="150">
                <a:solidFill>
                  <a:prstClr val="white"/>
                </a:solidFill>
                <a:latin typeface="Arial" panose="020B0604020202020204" pitchFamily="34" charset="0"/>
                <a:cs typeface="Arial" panose="020B0604020202020204" pitchFamily="34" charset="0"/>
              </a:rPr>
              <a:t>OFFICE OF THE CHIEF FINANCIAL OFFICER</a:t>
            </a:r>
          </a:p>
        </p:txBody>
      </p:sp>
      <p:sp>
        <p:nvSpPr>
          <p:cNvPr id="2" name="Slide Number Placeholder 3">
            <a:extLst>
              <a:ext uri="{FF2B5EF4-FFF2-40B4-BE49-F238E27FC236}">
                <a16:creationId xmlns:a16="http://schemas.microsoft.com/office/drawing/2014/main" id="{92C30409-595A-9ED5-14E7-87E2F8B3AF8F}"/>
              </a:ext>
            </a:extLst>
          </p:cNvPr>
          <p:cNvSpPr>
            <a:spLocks noGrp="1"/>
          </p:cNvSpPr>
          <p:nvPr>
            <p:ph type="sldNum" sz="quarter" idx="12"/>
          </p:nvPr>
        </p:nvSpPr>
        <p:spPr>
          <a:xfrm>
            <a:off x="9448800" y="6592824"/>
            <a:ext cx="2743200" cy="265176"/>
          </a:xfrm>
        </p:spPr>
        <p:txBody>
          <a:bodyPr/>
          <a:lstStyle>
            <a:lvl1pPr>
              <a:defRPr sz="1200">
                <a:solidFill>
                  <a:schemeClr val="tx1"/>
                </a:solidFill>
                <a:latin typeface="Arial" panose="020B0604020202020204" pitchFamily="34" charset="0"/>
                <a:cs typeface="Arial" panose="020B0604020202020204" pitchFamily="34" charset="0"/>
              </a:defRPr>
            </a:lvl1pPr>
          </a:lstStyle>
          <a:p>
            <a:fld id="{BAB45287-AC89-4E8A-892C-56ADCCC59CE1}" type="slidenum">
              <a:rPr lang="en-US" smtClean="0"/>
              <a:pPr/>
              <a:t>‹#›</a:t>
            </a:fld>
            <a:endParaRPr lang="en-US"/>
          </a:p>
        </p:txBody>
      </p:sp>
      <p:sp>
        <p:nvSpPr>
          <p:cNvPr id="3" name="Content Placeholder 2">
            <a:extLst>
              <a:ext uri="{FF2B5EF4-FFF2-40B4-BE49-F238E27FC236}">
                <a16:creationId xmlns:a16="http://schemas.microsoft.com/office/drawing/2014/main" id="{1B0BDB55-63DD-D5D1-B2A1-B93AFC0643EC}"/>
              </a:ext>
            </a:extLst>
          </p:cNvPr>
          <p:cNvSpPr>
            <a:spLocks noGrp="1"/>
          </p:cNvSpPr>
          <p:nvPr>
            <p:ph idx="1"/>
          </p:nvPr>
        </p:nvSpPr>
        <p:spPr>
          <a:xfrm>
            <a:off x="4724400" y="987425"/>
            <a:ext cx="7269480" cy="5514975"/>
          </a:xfrm>
        </p:spPr>
        <p:txBody>
          <a:bodyPr>
            <a:normAutofit/>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a:extLst>
              <a:ext uri="{FF2B5EF4-FFF2-40B4-BE49-F238E27FC236}">
                <a16:creationId xmlns:a16="http://schemas.microsoft.com/office/drawing/2014/main" id="{59D647F3-7F2F-836D-65C3-3A0544AAB9A5}"/>
              </a:ext>
            </a:extLst>
          </p:cNvPr>
          <p:cNvSpPr>
            <a:spLocks noGrp="1"/>
          </p:cNvSpPr>
          <p:nvPr>
            <p:ph type="title"/>
          </p:nvPr>
        </p:nvSpPr>
        <p:spPr>
          <a:xfrm>
            <a:off x="4724400" y="78193"/>
            <a:ext cx="7269480" cy="770509"/>
          </a:xfrm>
          <a:prstGeom prst="rect">
            <a:avLst/>
          </a:prstGeom>
        </p:spPr>
        <p:txBody>
          <a:bodyPr/>
          <a:lstStyle>
            <a:lvl1pPr algn="ctr">
              <a:defRPr sz="28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4040791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B4F2CF-E96F-FB44-9660-AEAA4F358835}" type="datetime1">
              <a:rPr lang="en-US" smtClean="0"/>
              <a:t>8/18/2026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B45287-AC89-4E8A-892C-56ADCCC59CE1}" type="slidenum">
              <a:rPr lang="en-US" smtClean="0"/>
              <a:t>‹#›</a:t>
            </a:fld>
            <a:endParaRPr lang="en-US"/>
          </a:p>
        </p:txBody>
      </p:sp>
    </p:spTree>
    <p:extLst>
      <p:ext uri="{BB962C8B-B14F-4D97-AF65-F5344CB8AC3E}">
        <p14:creationId xmlns:p14="http://schemas.microsoft.com/office/powerpoint/2010/main" val="3476910356"/>
      </p:ext>
    </p:extLst>
  </p:cSld>
  <p:clrMap bg1="lt1" tx1="dk1" bg2="lt2" tx2="dk2" accent1="accent1" accent2="accent2" accent3="accent3" accent4="accent4" accent5="accent5" accent6="accent6" hlink="hlink" folHlink="folHlink"/>
  <p:sldLayoutIdLst>
    <p:sldLayoutId id="2147483670" r:id="rId1"/>
    <p:sldLayoutId id="214748366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E87BA1-431A-F737-689C-028677E8AD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4E38BF-A52D-05AA-BB86-851C808DEF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AE0E65-4704-AD9E-0B36-C9291C0718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68CD39-5E9B-6749-B79C-69C64CF03C1B}" type="datetimeFigureOut">
              <a:rPr lang="en-US" smtClean="0"/>
              <a:t>8/18/2026</a:t>
            </a:fld>
            <a:endParaRPr lang="en-US"/>
          </a:p>
        </p:txBody>
      </p:sp>
      <p:sp>
        <p:nvSpPr>
          <p:cNvPr id="5" name="Footer Placeholder 4">
            <a:extLst>
              <a:ext uri="{FF2B5EF4-FFF2-40B4-BE49-F238E27FC236}">
                <a16:creationId xmlns:a16="http://schemas.microsoft.com/office/drawing/2014/main" id="{4844908F-6509-D810-F98E-AA4633A621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83388FF-C2D4-C755-133A-8A6217F07F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C1CA85-F045-B04E-85CB-78748E51029F}" type="slidenum">
              <a:rPr lang="en-US" smtClean="0"/>
              <a:t>‹#›</a:t>
            </a:fld>
            <a:endParaRPr lang="en-US"/>
          </a:p>
        </p:txBody>
      </p:sp>
    </p:spTree>
    <p:extLst>
      <p:ext uri="{BB962C8B-B14F-4D97-AF65-F5344CB8AC3E}">
        <p14:creationId xmlns:p14="http://schemas.microsoft.com/office/powerpoint/2010/main" val="1227923671"/>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F8A14C-0591-1D79-97F6-F9129F33AC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4184C9B-A0C9-2076-F993-0AFBF3CD80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C02063-B9DB-7CD5-E588-363D51F3FA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64CA3F-64B0-B948-B157-12F3037C7DEF}" type="datetimeFigureOut">
              <a:rPr lang="en-US" smtClean="0"/>
              <a:t>8/18/2026</a:t>
            </a:fld>
            <a:endParaRPr lang="en-US"/>
          </a:p>
        </p:txBody>
      </p:sp>
      <p:sp>
        <p:nvSpPr>
          <p:cNvPr id="5" name="Footer Placeholder 4">
            <a:extLst>
              <a:ext uri="{FF2B5EF4-FFF2-40B4-BE49-F238E27FC236}">
                <a16:creationId xmlns:a16="http://schemas.microsoft.com/office/drawing/2014/main" id="{24FFD8EF-2840-C6DB-F15B-D230FFA570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4007F9-F0BE-7EB0-8739-EB7AE64B03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F0EFEE-3380-2A4E-AB35-62C580289F47}" type="slidenum">
              <a:rPr lang="en-US" smtClean="0"/>
              <a:t>‹#›</a:t>
            </a:fld>
            <a:endParaRPr lang="en-US"/>
          </a:p>
        </p:txBody>
      </p:sp>
    </p:spTree>
    <p:extLst>
      <p:ext uri="{BB962C8B-B14F-4D97-AF65-F5344CB8AC3E}">
        <p14:creationId xmlns:p14="http://schemas.microsoft.com/office/powerpoint/2010/main" val="469892655"/>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7347036"/>
      </p:ext>
    </p:extLst>
  </p:cSld>
  <p:clrMap bg1="lt1" tx1="dk1" bg2="lt2" tx2="dk2" accent1="accent1" accent2="accent2" accent3="accent3" accent4="accent4" accent5="accent5" accent6="accent6" hlink="hlink" folHlink="folHlink"/>
  <p:sldLayoutIdLst>
    <p:sldLayoutId id="2147483695" r:id="rId1"/>
    <p:sldLayoutId id="2147483721"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5.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9ABE3-A2FB-649F-CF20-0A2152EB29C5}"/>
              </a:ext>
            </a:extLst>
          </p:cNvPr>
          <p:cNvSpPr>
            <a:spLocks noGrp="1"/>
          </p:cNvSpPr>
          <p:nvPr>
            <p:ph type="ctrTitle"/>
          </p:nvPr>
        </p:nvSpPr>
        <p:spPr>
          <a:xfrm>
            <a:off x="713103" y="1038403"/>
            <a:ext cx="10765794" cy="1680555"/>
          </a:xfrm>
        </p:spPr>
        <p:txBody>
          <a:bodyPr>
            <a:noAutofit/>
          </a:bodyPr>
          <a:lstStyle/>
          <a:p>
            <a:pPr>
              <a:spcBef>
                <a:spcPts val="600"/>
              </a:spcBef>
              <a:spcAft>
                <a:spcPts val="600"/>
              </a:spcAft>
            </a:pPr>
            <a:r>
              <a:rPr lang="en-US" sz="3600" dirty="0"/>
              <a:t>Navigating the UFE Quagmire: Is Implementing UFE Undermining Forecasts?</a:t>
            </a:r>
            <a:br>
              <a:rPr lang="en-US" sz="3600" dirty="0"/>
            </a:br>
            <a:br>
              <a:rPr lang="en-US" sz="1800" dirty="0"/>
            </a:br>
            <a:r>
              <a:rPr lang="en-US" sz="1800" dirty="0"/>
              <a:t>Presenters: Michele King and Barbara Phillips</a:t>
            </a:r>
            <a:endParaRPr lang="en-US" sz="3600" dirty="0"/>
          </a:p>
        </p:txBody>
      </p:sp>
      <p:sp>
        <p:nvSpPr>
          <p:cNvPr id="3" name="Text Placeholder 2">
            <a:extLst>
              <a:ext uri="{FF2B5EF4-FFF2-40B4-BE49-F238E27FC236}">
                <a16:creationId xmlns:a16="http://schemas.microsoft.com/office/drawing/2014/main" id="{54D8AB88-487D-EB12-8C7E-166F20D08A45}"/>
              </a:ext>
            </a:extLst>
          </p:cNvPr>
          <p:cNvSpPr>
            <a:spLocks noGrp="1"/>
          </p:cNvSpPr>
          <p:nvPr>
            <p:ph type="body" idx="1"/>
          </p:nvPr>
        </p:nvSpPr>
        <p:spPr>
          <a:xfrm>
            <a:off x="1524000" y="2718958"/>
            <a:ext cx="9144000" cy="434341"/>
          </a:xfrm>
        </p:spPr>
        <p:txBody>
          <a:bodyPr>
            <a:normAutofit/>
          </a:bodyPr>
          <a:lstStyle/>
          <a:p>
            <a:r>
              <a:rPr lang="en-US" dirty="0"/>
              <a:t>NASA Cost &amp; Schedule Symposium | Glenn Research Center | August 2026</a:t>
            </a:r>
          </a:p>
        </p:txBody>
      </p:sp>
    </p:spTree>
    <p:extLst>
      <p:ext uri="{BB962C8B-B14F-4D97-AF65-F5344CB8AC3E}">
        <p14:creationId xmlns:p14="http://schemas.microsoft.com/office/powerpoint/2010/main" val="3315871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E42DE0-F4A8-69A0-72A8-9FAC3B04A4DA}"/>
              </a:ext>
            </a:extLst>
          </p:cNvPr>
          <p:cNvSpPr>
            <a:spLocks noGrp="1"/>
          </p:cNvSpPr>
          <p:nvPr>
            <p:ph type="sldNum" sz="quarter" idx="12"/>
          </p:nvPr>
        </p:nvSpPr>
        <p:spPr/>
        <p:txBody>
          <a:bodyPr/>
          <a:lstStyle/>
          <a:p>
            <a:fld id="{BAB45287-AC89-4E8A-892C-56ADCCC59CE1}" type="slidenum">
              <a:rPr lang="en-US" smtClean="0"/>
              <a:pPr/>
              <a:t>2</a:t>
            </a:fld>
            <a:endParaRPr lang="en-US"/>
          </a:p>
        </p:txBody>
      </p:sp>
      <p:sp>
        <p:nvSpPr>
          <p:cNvPr id="5" name="Title 4">
            <a:extLst>
              <a:ext uri="{FF2B5EF4-FFF2-40B4-BE49-F238E27FC236}">
                <a16:creationId xmlns:a16="http://schemas.microsoft.com/office/drawing/2014/main" id="{F3B44322-62EE-4234-A4EB-7C7B3DDBA51C}"/>
              </a:ext>
            </a:extLst>
          </p:cNvPr>
          <p:cNvSpPr>
            <a:spLocks noGrp="1"/>
          </p:cNvSpPr>
          <p:nvPr>
            <p:ph type="title"/>
          </p:nvPr>
        </p:nvSpPr>
        <p:spPr>
          <a:xfrm>
            <a:off x="1492896" y="315148"/>
            <a:ext cx="9199984" cy="751652"/>
          </a:xfrm>
        </p:spPr>
        <p:txBody>
          <a:bodyPr/>
          <a:lstStyle/>
          <a:p>
            <a:r>
              <a:rPr lang="en-US" sz="4000" b="1" dirty="0"/>
              <a:t>Contents</a:t>
            </a:r>
          </a:p>
        </p:txBody>
      </p:sp>
      <p:sp>
        <p:nvSpPr>
          <p:cNvPr id="3" name="TextBox 2">
            <a:extLst>
              <a:ext uri="{FF2B5EF4-FFF2-40B4-BE49-F238E27FC236}">
                <a16:creationId xmlns:a16="http://schemas.microsoft.com/office/drawing/2014/main" id="{71FCDCDA-EB83-289D-E049-3EB2A995E452}"/>
              </a:ext>
            </a:extLst>
          </p:cNvPr>
          <p:cNvSpPr txBox="1"/>
          <p:nvPr/>
        </p:nvSpPr>
        <p:spPr>
          <a:xfrm>
            <a:off x="432309" y="2222991"/>
            <a:ext cx="11321157" cy="3477875"/>
          </a:xfrm>
          <a:prstGeom prst="rect">
            <a:avLst/>
          </a:prstGeom>
          <a:solidFill>
            <a:schemeClr val="accent3">
              <a:lumMod val="75000"/>
            </a:schemeClr>
          </a:solidFill>
        </p:spPr>
        <p:txBody>
          <a:bodyPr wrap="square" rtlCol="0">
            <a:spAutoFit/>
          </a:bodyPr>
          <a:lstStyle/>
          <a:p>
            <a:pPr marL="342900" indent="-342900">
              <a:spcAft>
                <a:spcPts val="1200"/>
              </a:spcAft>
              <a:buFont typeface="Arial" panose="020B0604020202020204" pitchFamily="34" charset="0"/>
              <a:buChar char="•"/>
            </a:pPr>
            <a:r>
              <a:rPr lang="en-US" sz="3600" dirty="0">
                <a:solidFill>
                  <a:schemeClr val="bg1"/>
                </a:solidFill>
                <a:latin typeface="Calibri" panose="020F0502020204030204" pitchFamily="34" charset="0"/>
              </a:rPr>
              <a:t>What is </a:t>
            </a:r>
            <a:r>
              <a:rPr lang="en-US" sz="3600" dirty="0">
                <a:solidFill>
                  <a:schemeClr val="bg1"/>
                </a:solidFill>
              </a:rPr>
              <a:t>UFE? </a:t>
            </a:r>
            <a:endParaRPr lang="en-US" sz="3600" dirty="0">
              <a:solidFill>
                <a:schemeClr val="bg1"/>
              </a:solidFill>
              <a:latin typeface="Calibri" panose="020F0502020204030204" pitchFamily="34" charset="0"/>
            </a:endParaRPr>
          </a:p>
          <a:p>
            <a:pPr marL="342900" indent="-342900">
              <a:spcAft>
                <a:spcPts val="1200"/>
              </a:spcAft>
              <a:buFont typeface="Arial" panose="020B0604020202020204" pitchFamily="34" charset="0"/>
              <a:buChar char="•"/>
            </a:pPr>
            <a:r>
              <a:rPr lang="en-US" sz="3600" dirty="0">
                <a:solidFill>
                  <a:schemeClr val="bg1"/>
                </a:solidFill>
                <a:latin typeface="Calibri" panose="020F0502020204030204" pitchFamily="34" charset="0"/>
              </a:rPr>
              <a:t>Polling Questions</a:t>
            </a:r>
          </a:p>
          <a:p>
            <a:pPr marL="342900" indent="-342900">
              <a:spcAft>
                <a:spcPts val="1200"/>
              </a:spcAft>
              <a:buFont typeface="Arial" panose="020B0604020202020204" pitchFamily="34" charset="0"/>
              <a:buChar char="•"/>
            </a:pPr>
            <a:r>
              <a:rPr lang="en-US" sz="3600" dirty="0">
                <a:solidFill>
                  <a:schemeClr val="bg1"/>
                </a:solidFill>
                <a:latin typeface="Calibri" panose="020F0502020204030204" pitchFamily="34" charset="0"/>
              </a:rPr>
              <a:t>Why are UFE and MR Confused?</a:t>
            </a:r>
          </a:p>
          <a:p>
            <a:pPr marL="342900" indent="-342900">
              <a:spcAft>
                <a:spcPts val="1200"/>
              </a:spcAft>
              <a:buFont typeface="Arial" panose="020B0604020202020204" pitchFamily="34" charset="0"/>
              <a:buChar char="•"/>
            </a:pPr>
            <a:r>
              <a:rPr lang="en-US" sz="3600" dirty="0">
                <a:solidFill>
                  <a:schemeClr val="bg1"/>
                </a:solidFill>
                <a:latin typeface="Calibri" panose="020F0502020204030204" pitchFamily="34" charset="0"/>
              </a:rPr>
              <a:t>How can UFE Impact Forecast?</a:t>
            </a:r>
          </a:p>
          <a:p>
            <a:pPr marL="342900" indent="-342900">
              <a:spcAft>
                <a:spcPts val="1200"/>
              </a:spcAft>
              <a:buFont typeface="Arial" panose="020B0604020202020204" pitchFamily="34" charset="0"/>
              <a:buChar char="•"/>
            </a:pPr>
            <a:r>
              <a:rPr lang="en-US" sz="3600" dirty="0">
                <a:solidFill>
                  <a:schemeClr val="bg1"/>
                </a:solidFill>
                <a:latin typeface="Calibri" panose="020F0502020204030204" pitchFamily="34" charset="0"/>
              </a:rPr>
              <a:t>What are the Triggers for an Over Target Baseline (OTB)?</a:t>
            </a:r>
          </a:p>
        </p:txBody>
      </p:sp>
    </p:spTree>
    <p:extLst>
      <p:ext uri="{BB962C8B-B14F-4D97-AF65-F5344CB8AC3E}">
        <p14:creationId xmlns:p14="http://schemas.microsoft.com/office/powerpoint/2010/main" val="3090529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E42DE0-F4A8-69A0-72A8-9FAC3B04A4DA}"/>
              </a:ext>
            </a:extLst>
          </p:cNvPr>
          <p:cNvSpPr>
            <a:spLocks noGrp="1"/>
          </p:cNvSpPr>
          <p:nvPr>
            <p:ph type="sldNum" sz="quarter" idx="12"/>
          </p:nvPr>
        </p:nvSpPr>
        <p:spPr/>
        <p:txBody>
          <a:bodyPr/>
          <a:lstStyle/>
          <a:p>
            <a:fld id="{BAB45287-AC89-4E8A-892C-56ADCCC59CE1}" type="slidenum">
              <a:rPr lang="en-US" smtClean="0"/>
              <a:pPr/>
              <a:t>3</a:t>
            </a:fld>
            <a:endParaRPr lang="en-US"/>
          </a:p>
        </p:txBody>
      </p:sp>
      <p:sp>
        <p:nvSpPr>
          <p:cNvPr id="5" name="Title 4">
            <a:extLst>
              <a:ext uri="{FF2B5EF4-FFF2-40B4-BE49-F238E27FC236}">
                <a16:creationId xmlns:a16="http://schemas.microsoft.com/office/drawing/2014/main" id="{F3B44322-62EE-4234-A4EB-7C7B3DDBA51C}"/>
              </a:ext>
            </a:extLst>
          </p:cNvPr>
          <p:cNvSpPr>
            <a:spLocks noGrp="1"/>
          </p:cNvSpPr>
          <p:nvPr>
            <p:ph type="title"/>
          </p:nvPr>
        </p:nvSpPr>
        <p:spPr>
          <a:xfrm>
            <a:off x="1609995" y="306163"/>
            <a:ext cx="8972005" cy="770509"/>
          </a:xfrm>
        </p:spPr>
        <p:txBody>
          <a:bodyPr/>
          <a:lstStyle/>
          <a:p>
            <a:r>
              <a:rPr lang="en-US" sz="4000" b="1" dirty="0"/>
              <a:t>What is UFE?  Defined in 7120.5</a:t>
            </a:r>
          </a:p>
        </p:txBody>
      </p:sp>
      <p:sp>
        <p:nvSpPr>
          <p:cNvPr id="3" name="TextBox 2">
            <a:extLst>
              <a:ext uri="{FF2B5EF4-FFF2-40B4-BE49-F238E27FC236}">
                <a16:creationId xmlns:a16="http://schemas.microsoft.com/office/drawing/2014/main" id="{364560C1-9DF6-2028-D567-8A89C6EC5CC8}"/>
              </a:ext>
            </a:extLst>
          </p:cNvPr>
          <p:cNvSpPr txBox="1"/>
          <p:nvPr/>
        </p:nvSpPr>
        <p:spPr>
          <a:xfrm>
            <a:off x="353567" y="1250958"/>
            <a:ext cx="11519778" cy="2527038"/>
          </a:xfrm>
          <a:prstGeom prst="rect">
            <a:avLst/>
          </a:prstGeom>
          <a:noFill/>
        </p:spPr>
        <p:txBody>
          <a:bodyPr wrap="square" rtlCol="0">
            <a:spAutoFit/>
          </a:bodyPr>
          <a:lstStyle/>
          <a:p>
            <a:pPr marR="0" lvl="0">
              <a:lnSpc>
                <a:spcPct val="107000"/>
              </a:lnSpc>
              <a:spcBef>
                <a:spcPts val="0"/>
              </a:spcBef>
              <a:spcAft>
                <a:spcPts val="600"/>
              </a:spcAft>
            </a:pPr>
            <a:r>
              <a:rPr lang="en-US" dirty="0"/>
              <a:t>UFE is a mechanism to protect NASA projects from exceeding their Agency Baseline Commitments (ABC). Per NASA policy</a:t>
            </a:r>
            <a:r>
              <a:rPr lang="en-US" baseline="30000" dirty="0"/>
              <a:t>1</a:t>
            </a:r>
            <a:r>
              <a:rPr lang="en-US" dirty="0"/>
              <a:t>, UFE “</a:t>
            </a:r>
            <a:r>
              <a:rPr lang="en-US" b="1" dirty="0"/>
              <a:t>are costs that are expected to be incurred but cannot yet be allocated to a specific sub-element of a programs or project’s plan because the estimate includes probabilistic risks and </a:t>
            </a:r>
            <a:r>
              <a:rPr lang="en-US" b="1" dirty="0">
                <a:solidFill>
                  <a:srgbClr val="FF0000"/>
                </a:solidFill>
              </a:rPr>
              <a:t>specific needs </a:t>
            </a:r>
            <a:r>
              <a:rPr lang="en-US" b="1" dirty="0"/>
              <a:t>that are not known until these </a:t>
            </a:r>
            <a:r>
              <a:rPr lang="en-US" b="1" dirty="0">
                <a:highlight>
                  <a:srgbClr val="FFFF00"/>
                </a:highlight>
              </a:rPr>
              <a:t>risks are realized</a:t>
            </a:r>
            <a:r>
              <a:rPr lang="en-US" b="1" dirty="0"/>
              <a:t>. </a:t>
            </a:r>
            <a:r>
              <a:rPr lang="en-US" dirty="0"/>
              <a:t>Management control of some UFE may be retained above the level of the project (i.e., Agency, Mission Directorate, or program).”</a:t>
            </a:r>
          </a:p>
          <a:p>
            <a:pPr marR="0" lvl="0">
              <a:lnSpc>
                <a:spcPct val="107000"/>
              </a:lnSpc>
              <a:spcBef>
                <a:spcPts val="0"/>
              </a:spcBef>
              <a:spcAft>
                <a:spcPts val="600"/>
              </a:spcAft>
            </a:pPr>
            <a:r>
              <a:rPr lang="en-US" dirty="0"/>
              <a:t>The UFE allocated above the project, known as Mission Directorate UFE (MD UFE), is part of the documentation at confirmation (KDP-C). Estimated MD UFE when added to the estimated Management Agreement life cycle cost (MA LCC) equals the mission’s total LCC.</a:t>
            </a:r>
          </a:p>
        </p:txBody>
      </p:sp>
      <p:sp>
        <p:nvSpPr>
          <p:cNvPr id="4" name="TextBox 3">
            <a:extLst>
              <a:ext uri="{FF2B5EF4-FFF2-40B4-BE49-F238E27FC236}">
                <a16:creationId xmlns:a16="http://schemas.microsoft.com/office/drawing/2014/main" id="{1BD7F351-89E0-85F5-4910-D59ACE50E58F}"/>
              </a:ext>
            </a:extLst>
          </p:cNvPr>
          <p:cNvSpPr txBox="1"/>
          <p:nvPr/>
        </p:nvSpPr>
        <p:spPr>
          <a:xfrm>
            <a:off x="10296" y="6291997"/>
            <a:ext cx="7754112" cy="307777"/>
          </a:xfrm>
          <a:prstGeom prst="rect">
            <a:avLst/>
          </a:prstGeom>
          <a:noFill/>
        </p:spPr>
        <p:txBody>
          <a:bodyPr wrap="square" rtlCol="0">
            <a:spAutoFit/>
          </a:bodyPr>
          <a:lstStyle/>
          <a:p>
            <a:r>
              <a:rPr lang="en-US" sz="1400" baseline="30000" dirty="0"/>
              <a:t>1</a:t>
            </a:r>
            <a:r>
              <a:rPr lang="en-US" sz="1400" dirty="0"/>
              <a:t> NASA Space Flight Program and Project Management Require 7120.5F</a:t>
            </a:r>
          </a:p>
        </p:txBody>
      </p:sp>
      <p:sp>
        <p:nvSpPr>
          <p:cNvPr id="6" name="TextBox 5">
            <a:extLst>
              <a:ext uri="{FF2B5EF4-FFF2-40B4-BE49-F238E27FC236}">
                <a16:creationId xmlns:a16="http://schemas.microsoft.com/office/drawing/2014/main" id="{96E0D74B-B416-DAA1-7D68-A0D3A8A26547}"/>
              </a:ext>
            </a:extLst>
          </p:cNvPr>
          <p:cNvSpPr txBox="1"/>
          <p:nvPr/>
        </p:nvSpPr>
        <p:spPr>
          <a:xfrm>
            <a:off x="3627950" y="5922665"/>
            <a:ext cx="5241730" cy="369332"/>
          </a:xfrm>
          <a:prstGeom prst="rect">
            <a:avLst/>
          </a:prstGeom>
          <a:noFill/>
          <a:ln w="19050">
            <a:solidFill>
              <a:srgbClr val="FF0000"/>
            </a:solidFill>
          </a:ln>
        </p:spPr>
        <p:txBody>
          <a:bodyPr wrap="square">
            <a:spAutoFit/>
          </a:bodyPr>
          <a:lstStyle/>
          <a:p>
            <a:pPr algn="ctr"/>
            <a:r>
              <a:rPr lang="en-US" b="1" dirty="0">
                <a:solidFill>
                  <a:srgbClr val="001D35"/>
                </a:solidFill>
                <a:latin typeface="Google Sans"/>
              </a:rPr>
              <a:t>The term “funding” is not used in 7120.5.</a:t>
            </a:r>
            <a:endParaRPr lang="en-US" b="1" dirty="0"/>
          </a:p>
        </p:txBody>
      </p:sp>
      <p:sp>
        <p:nvSpPr>
          <p:cNvPr id="7" name="TextBox 6">
            <a:extLst>
              <a:ext uri="{FF2B5EF4-FFF2-40B4-BE49-F238E27FC236}">
                <a16:creationId xmlns:a16="http://schemas.microsoft.com/office/drawing/2014/main" id="{364560C1-9DF6-2028-D567-8A89C6EC5CC8}"/>
              </a:ext>
            </a:extLst>
          </p:cNvPr>
          <p:cNvSpPr txBox="1"/>
          <p:nvPr/>
        </p:nvSpPr>
        <p:spPr>
          <a:xfrm>
            <a:off x="353567" y="3952282"/>
            <a:ext cx="11273591" cy="1882567"/>
          </a:xfrm>
          <a:prstGeom prst="rect">
            <a:avLst/>
          </a:prstGeom>
          <a:noFill/>
        </p:spPr>
        <p:txBody>
          <a:bodyPr wrap="square" rtlCol="0">
            <a:spAutoFit/>
          </a:bodyPr>
          <a:lstStyle/>
          <a:p>
            <a:pPr marR="0" lvl="0">
              <a:lnSpc>
                <a:spcPct val="107000"/>
              </a:lnSpc>
              <a:spcBef>
                <a:spcPts val="0"/>
              </a:spcBef>
              <a:spcAft>
                <a:spcPts val="600"/>
              </a:spcAft>
            </a:pPr>
            <a:r>
              <a:rPr lang="en-US" sz="1600" dirty="0"/>
              <a:t>In 7120.5F, Section 3.0 Project Control Plans, 3.1 Technical, Schedule, and Cost Control Plan to include:</a:t>
            </a:r>
          </a:p>
          <a:p>
            <a:pPr marL="285750" marR="0" lvl="0" indent="-285750">
              <a:lnSpc>
                <a:spcPct val="107000"/>
              </a:lnSpc>
              <a:spcBef>
                <a:spcPts val="0"/>
              </a:spcBef>
              <a:spcAft>
                <a:spcPts val="0"/>
              </a:spcAft>
              <a:buFont typeface="Arial" panose="020B0604020202020204" pitchFamily="34" charset="0"/>
              <a:buChar char="•"/>
            </a:pPr>
            <a:r>
              <a:rPr lang="en-US" sz="1400" dirty="0"/>
              <a:t>Cost Trends (Plan vs. actual, UFE, EVM)</a:t>
            </a:r>
          </a:p>
          <a:p>
            <a:pPr marL="285750" marR="0" lvl="0" indent="-285750">
              <a:lnSpc>
                <a:spcPct val="107000"/>
              </a:lnSpc>
              <a:spcBef>
                <a:spcPts val="0"/>
              </a:spcBef>
              <a:spcAft>
                <a:spcPts val="0"/>
              </a:spcAft>
              <a:buFont typeface="Arial" panose="020B0604020202020204" pitchFamily="34" charset="0"/>
              <a:buChar char="•"/>
            </a:pPr>
            <a:r>
              <a:rPr lang="en-US" sz="1400" dirty="0"/>
              <a:t>Describe the project’s implementation of Earned Value Management (EVM) including:  </a:t>
            </a:r>
          </a:p>
          <a:p>
            <a:pPr marL="742950" lvl="1" indent="-285750">
              <a:lnSpc>
                <a:spcPct val="107000"/>
              </a:lnSpc>
              <a:buFont typeface="Arial" panose="020B0604020202020204" pitchFamily="34" charset="0"/>
              <a:buChar char="•"/>
            </a:pPr>
            <a:r>
              <a:rPr lang="en-US" sz="1400" dirty="0"/>
              <a:t>How the PMB will be developed and maintained for the project and how UFE will be established and controlled (page 130)</a:t>
            </a:r>
          </a:p>
          <a:p>
            <a:pPr marL="742950" lvl="1" indent="-285750">
              <a:lnSpc>
                <a:spcPct val="107000"/>
              </a:lnSpc>
              <a:spcAft>
                <a:spcPts val="600"/>
              </a:spcAft>
              <a:buFont typeface="Arial" panose="020B0604020202020204" pitchFamily="34" charset="0"/>
              <a:buChar char="•"/>
            </a:pPr>
            <a:r>
              <a:rPr lang="en-US" sz="1400" dirty="0"/>
              <a:t>Describe the process for utilizing the project’s technical and schedule margins and UFE to meet the Management and Commitment Baselines (page 131)</a:t>
            </a:r>
          </a:p>
          <a:p>
            <a:pPr marR="0" lvl="0">
              <a:lnSpc>
                <a:spcPct val="107000"/>
              </a:lnSpc>
              <a:spcBef>
                <a:spcPts val="0"/>
              </a:spcBef>
              <a:spcAft>
                <a:spcPts val="0"/>
              </a:spcAft>
            </a:pPr>
            <a:r>
              <a:rPr lang="en-US" sz="1300" i="1" dirty="0"/>
              <a:t>NOTE: In 7120.5F, EVM and UFE are treated separately and not intended to be comingled. </a:t>
            </a:r>
          </a:p>
        </p:txBody>
      </p:sp>
    </p:spTree>
    <p:extLst>
      <p:ext uri="{BB962C8B-B14F-4D97-AF65-F5344CB8AC3E}">
        <p14:creationId xmlns:p14="http://schemas.microsoft.com/office/powerpoint/2010/main" val="1878716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E42DE0-F4A8-69A0-72A8-9FAC3B04A4DA}"/>
              </a:ext>
            </a:extLst>
          </p:cNvPr>
          <p:cNvSpPr>
            <a:spLocks noGrp="1"/>
          </p:cNvSpPr>
          <p:nvPr>
            <p:ph type="sldNum" sz="quarter" idx="12"/>
          </p:nvPr>
        </p:nvSpPr>
        <p:spPr/>
        <p:txBody>
          <a:bodyPr/>
          <a:lstStyle/>
          <a:p>
            <a:fld id="{BAB45287-AC89-4E8A-892C-56ADCCC59CE1}" type="slidenum">
              <a:rPr lang="en-US" smtClean="0"/>
              <a:pPr/>
              <a:t>4</a:t>
            </a:fld>
            <a:endParaRPr lang="en-US"/>
          </a:p>
        </p:txBody>
      </p:sp>
      <p:sp>
        <p:nvSpPr>
          <p:cNvPr id="5" name="Title 4">
            <a:extLst>
              <a:ext uri="{FF2B5EF4-FFF2-40B4-BE49-F238E27FC236}">
                <a16:creationId xmlns:a16="http://schemas.microsoft.com/office/drawing/2014/main" id="{F3B44322-62EE-4234-A4EB-7C7B3DDBA51C}"/>
              </a:ext>
            </a:extLst>
          </p:cNvPr>
          <p:cNvSpPr>
            <a:spLocks noGrp="1"/>
          </p:cNvSpPr>
          <p:nvPr>
            <p:ph type="title"/>
          </p:nvPr>
        </p:nvSpPr>
        <p:spPr>
          <a:xfrm>
            <a:off x="1496008" y="274187"/>
            <a:ext cx="9199984" cy="770509"/>
          </a:xfrm>
        </p:spPr>
        <p:txBody>
          <a:bodyPr/>
          <a:lstStyle/>
          <a:p>
            <a:r>
              <a:rPr lang="en-US" sz="4000" b="1" dirty="0"/>
              <a:t>Polling Questions</a:t>
            </a:r>
          </a:p>
        </p:txBody>
      </p:sp>
      <p:sp>
        <p:nvSpPr>
          <p:cNvPr id="7" name="TextBox 6">
            <a:extLst>
              <a:ext uri="{FF2B5EF4-FFF2-40B4-BE49-F238E27FC236}">
                <a16:creationId xmlns:a16="http://schemas.microsoft.com/office/drawing/2014/main" id="{CD331394-B2D1-6289-7E22-3FA439E7E5BD}"/>
              </a:ext>
            </a:extLst>
          </p:cNvPr>
          <p:cNvSpPr txBox="1"/>
          <p:nvPr/>
        </p:nvSpPr>
        <p:spPr>
          <a:xfrm>
            <a:off x="836537" y="1343954"/>
            <a:ext cx="10518925" cy="4745145"/>
          </a:xfrm>
          <a:prstGeom prst="rect">
            <a:avLst/>
          </a:prstGeom>
          <a:noFill/>
        </p:spPr>
        <p:txBody>
          <a:bodyPr wrap="square" rtlCol="0">
            <a:spAutoFit/>
          </a:bodyPr>
          <a:lstStyle/>
          <a:p>
            <a:pPr marL="514350" lvl="0" indent="-514350">
              <a:lnSpc>
                <a:spcPct val="110000"/>
              </a:lnSpc>
              <a:spcBef>
                <a:spcPts val="1200"/>
              </a:spcBef>
              <a:buFont typeface="+mj-lt"/>
              <a:buAutoNum type="arabicPeriod"/>
            </a:pPr>
            <a:r>
              <a:rPr lang="en-US" sz="3000" dirty="0"/>
              <a:t>Can UFE be used for fee? [yes/no]</a:t>
            </a:r>
          </a:p>
          <a:p>
            <a:pPr marL="514350" lvl="0" indent="-514350">
              <a:lnSpc>
                <a:spcPct val="110000"/>
              </a:lnSpc>
              <a:spcBef>
                <a:spcPts val="1200"/>
              </a:spcBef>
              <a:buFont typeface="+mj-lt"/>
              <a:buAutoNum type="arabicPeriod"/>
            </a:pPr>
            <a:r>
              <a:rPr lang="en-US" sz="3000" dirty="0"/>
              <a:t>Can UFE be used for new scope? [yes/no]</a:t>
            </a:r>
          </a:p>
          <a:p>
            <a:pPr marL="514350" lvl="0" indent="-514350">
              <a:lnSpc>
                <a:spcPct val="110000"/>
              </a:lnSpc>
              <a:spcBef>
                <a:spcPts val="1200"/>
              </a:spcBef>
              <a:buFont typeface="+mj-lt"/>
              <a:buAutoNum type="arabicPeriod"/>
            </a:pPr>
            <a:r>
              <a:rPr lang="en-US" sz="3000" dirty="0"/>
              <a:t>Can UFE be used for overruns before the money has been spent? [yes/no]</a:t>
            </a:r>
          </a:p>
          <a:p>
            <a:pPr marL="514350" lvl="0" indent="-514350">
              <a:lnSpc>
                <a:spcPct val="110000"/>
              </a:lnSpc>
              <a:spcBef>
                <a:spcPts val="1200"/>
              </a:spcBef>
              <a:buFont typeface="+mj-lt"/>
              <a:buAutoNum type="arabicPeriod"/>
            </a:pPr>
            <a:r>
              <a:rPr lang="en-US" sz="3000" dirty="0"/>
              <a:t>Has there ever been a project that didn’t exhaust its Project-level UFE? [yes/no]</a:t>
            </a:r>
          </a:p>
          <a:p>
            <a:pPr marL="514350" indent="-514350">
              <a:lnSpc>
                <a:spcPct val="110000"/>
              </a:lnSpc>
              <a:spcBef>
                <a:spcPts val="1200"/>
              </a:spcBef>
              <a:buFont typeface="+mj-lt"/>
              <a:buAutoNum type="arabicPeriod"/>
            </a:pPr>
            <a:r>
              <a:rPr lang="en-US" sz="3000" dirty="0"/>
              <a:t>Has there ever been a project that didn’t exhaust its allotted Mission Directorate-level UFE? [yes/no]</a:t>
            </a:r>
            <a:endParaRPr lang="en-US" sz="3000" i="1" dirty="0"/>
          </a:p>
        </p:txBody>
      </p:sp>
    </p:spTree>
    <p:extLst>
      <p:ext uri="{BB962C8B-B14F-4D97-AF65-F5344CB8AC3E}">
        <p14:creationId xmlns:p14="http://schemas.microsoft.com/office/powerpoint/2010/main" val="4285986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1131D-5FF8-AB8E-FD76-82BB3FC1A35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AC138C-289F-ECA4-C016-2670A08E20A6}"/>
              </a:ext>
            </a:extLst>
          </p:cNvPr>
          <p:cNvSpPr>
            <a:spLocks noGrp="1"/>
          </p:cNvSpPr>
          <p:nvPr>
            <p:ph type="sldNum" sz="quarter" idx="12"/>
          </p:nvPr>
        </p:nvSpPr>
        <p:spPr/>
        <p:txBody>
          <a:bodyPr/>
          <a:lstStyle/>
          <a:p>
            <a:fld id="{BAB45287-AC89-4E8A-892C-56ADCCC59CE1}" type="slidenum">
              <a:rPr lang="en-US" smtClean="0"/>
              <a:pPr/>
              <a:t>5</a:t>
            </a:fld>
            <a:endParaRPr lang="en-US"/>
          </a:p>
        </p:txBody>
      </p:sp>
      <p:sp>
        <p:nvSpPr>
          <p:cNvPr id="5" name="Title 4">
            <a:extLst>
              <a:ext uri="{FF2B5EF4-FFF2-40B4-BE49-F238E27FC236}">
                <a16:creationId xmlns:a16="http://schemas.microsoft.com/office/drawing/2014/main" id="{6D7F3305-6018-6A3D-36E9-A212AFAC1F68}"/>
              </a:ext>
            </a:extLst>
          </p:cNvPr>
          <p:cNvSpPr>
            <a:spLocks noGrp="1"/>
          </p:cNvSpPr>
          <p:nvPr>
            <p:ph type="title"/>
          </p:nvPr>
        </p:nvSpPr>
        <p:spPr>
          <a:xfrm>
            <a:off x="1496008" y="274187"/>
            <a:ext cx="9199984" cy="770509"/>
          </a:xfrm>
        </p:spPr>
        <p:txBody>
          <a:bodyPr/>
          <a:lstStyle/>
          <a:p>
            <a:r>
              <a:rPr lang="en-US" sz="4000" b="1" dirty="0"/>
              <a:t>Surveillance Findings</a:t>
            </a:r>
          </a:p>
        </p:txBody>
      </p:sp>
      <p:sp>
        <p:nvSpPr>
          <p:cNvPr id="3" name="Text Placeholder 2">
            <a:extLst>
              <a:ext uri="{FF2B5EF4-FFF2-40B4-BE49-F238E27FC236}">
                <a16:creationId xmlns:a16="http://schemas.microsoft.com/office/drawing/2014/main" id="{7412376B-DF2C-BC00-C399-A54BE0C44FFD}"/>
              </a:ext>
            </a:extLst>
          </p:cNvPr>
          <p:cNvSpPr txBox="1">
            <a:spLocks/>
          </p:cNvSpPr>
          <p:nvPr/>
        </p:nvSpPr>
        <p:spPr>
          <a:xfrm>
            <a:off x="285466" y="1262357"/>
            <a:ext cx="11637220" cy="5320680"/>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0000"/>
              </a:lnSpc>
              <a:spcBef>
                <a:spcPts val="1200"/>
              </a:spcBef>
            </a:pPr>
            <a:r>
              <a:rPr lang="en-US" sz="2400" b="1" dirty="0"/>
              <a:t>Persistent Patterns Identified:</a:t>
            </a:r>
            <a:r>
              <a:rPr lang="en-US" sz="2400" dirty="0"/>
              <a:t> Surveillance data reveals four recurring issues in NASA supplier reporting:</a:t>
            </a:r>
          </a:p>
          <a:p>
            <a:pPr marL="742950" lvl="1" indent="-285750">
              <a:lnSpc>
                <a:spcPct val="120000"/>
              </a:lnSpc>
              <a:spcBef>
                <a:spcPts val="1200"/>
              </a:spcBef>
            </a:pPr>
            <a:r>
              <a:rPr lang="en-US" sz="2100" dirty="0"/>
              <a:t>Ambiguities in reserve treatment (conflating MR and UFE).</a:t>
            </a:r>
          </a:p>
          <a:p>
            <a:pPr marL="742950" lvl="1" indent="-285750">
              <a:lnSpc>
                <a:spcPct val="120000"/>
              </a:lnSpc>
              <a:spcBef>
                <a:spcPts val="1200"/>
              </a:spcBef>
            </a:pPr>
            <a:r>
              <a:rPr lang="en-US" sz="2100" dirty="0"/>
              <a:t>Structural misalignment between funding mechanisms and EVM constructs.</a:t>
            </a:r>
          </a:p>
          <a:p>
            <a:pPr marL="742950" lvl="1" indent="-285750">
              <a:lnSpc>
                <a:spcPct val="120000"/>
              </a:lnSpc>
              <a:spcBef>
                <a:spcPts val="1200"/>
              </a:spcBef>
            </a:pPr>
            <a:r>
              <a:rPr lang="en-US" sz="2100" dirty="0"/>
              <a:t>Governance sensitivities and suppressed escalation triggers.</a:t>
            </a:r>
          </a:p>
          <a:p>
            <a:pPr marL="742950" lvl="1" indent="-285750">
              <a:lnSpc>
                <a:spcPct val="120000"/>
              </a:lnSpc>
              <a:spcBef>
                <a:spcPts val="1200"/>
              </a:spcBef>
            </a:pPr>
            <a:r>
              <a:rPr lang="en-US" sz="2100" dirty="0"/>
              <a:t>Reporting limitations that obscure analytical visibility.</a:t>
            </a:r>
          </a:p>
          <a:p>
            <a:pPr marL="285750" indent="-285750">
              <a:lnSpc>
                <a:spcPct val="120000"/>
              </a:lnSpc>
              <a:spcBef>
                <a:spcPts val="1200"/>
              </a:spcBef>
            </a:pPr>
            <a:r>
              <a:rPr lang="en-US" sz="2400" b="1" dirty="0"/>
              <a:t>The Root Cause:</a:t>
            </a:r>
            <a:r>
              <a:rPr lang="en-US" sz="2400" dirty="0"/>
              <a:t> A breakdown in synchronization among Program Management, Procurement, and EVM surveillance organizations during contract execution and baseline maintenance.</a:t>
            </a:r>
          </a:p>
          <a:p>
            <a:pPr marL="285750" indent="-285750">
              <a:lnSpc>
                <a:spcPct val="120000"/>
              </a:lnSpc>
              <a:spcBef>
                <a:spcPts val="1200"/>
              </a:spcBef>
            </a:pPr>
            <a:r>
              <a:rPr lang="en-US" sz="2400" b="1" dirty="0"/>
              <a:t>Immediate Result:</a:t>
            </a:r>
            <a:r>
              <a:rPr lang="en-US" sz="2400" dirty="0"/>
              <a:t> EIA-748 compliance gaps, masking of actual cost growth, and inconsistent variance attribution.</a:t>
            </a:r>
          </a:p>
          <a:p>
            <a:pPr marL="285750" indent="-285750">
              <a:lnSpc>
                <a:spcPct val="120000"/>
              </a:lnSpc>
              <a:spcBef>
                <a:spcPts val="1200"/>
              </a:spcBef>
            </a:pPr>
            <a:r>
              <a:rPr lang="en-US" sz="2400" b="1" dirty="0"/>
              <a:t>Long-Term Impact (</a:t>
            </a:r>
            <a:r>
              <a:rPr lang="en-US" sz="2400" b="1" i="1" dirty="0"/>
              <a:t>The Strategic Risk</a:t>
            </a:r>
            <a:r>
              <a:rPr lang="en-US" sz="2400" b="1" dirty="0"/>
              <a:t>):</a:t>
            </a:r>
            <a:r>
              <a:rPr lang="en-US" sz="2400" dirty="0"/>
              <a:t> Failure to capture accurate root causes for cost overruns degrades NASA’s historical actuals database. The lack of clean, reliable historical data structurally weakens the Agency's ability to accurately estimate and price future missions.</a:t>
            </a:r>
          </a:p>
        </p:txBody>
      </p:sp>
    </p:spTree>
    <p:extLst>
      <p:ext uri="{BB962C8B-B14F-4D97-AF65-F5344CB8AC3E}">
        <p14:creationId xmlns:p14="http://schemas.microsoft.com/office/powerpoint/2010/main" val="1022861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E42DE0-F4A8-69A0-72A8-9FAC3B04A4DA}"/>
              </a:ext>
            </a:extLst>
          </p:cNvPr>
          <p:cNvSpPr>
            <a:spLocks noGrp="1"/>
          </p:cNvSpPr>
          <p:nvPr>
            <p:ph type="sldNum" sz="quarter" idx="12"/>
          </p:nvPr>
        </p:nvSpPr>
        <p:spPr/>
        <p:txBody>
          <a:bodyPr/>
          <a:lstStyle/>
          <a:p>
            <a:fld id="{BAB45287-AC89-4E8A-892C-56ADCCC59CE1}" type="slidenum">
              <a:rPr lang="en-US" smtClean="0"/>
              <a:pPr/>
              <a:t>6</a:t>
            </a:fld>
            <a:endParaRPr lang="en-US"/>
          </a:p>
        </p:txBody>
      </p:sp>
      <p:graphicFrame>
        <p:nvGraphicFramePr>
          <p:cNvPr id="6" name="Table 5">
            <a:extLst>
              <a:ext uri="{FF2B5EF4-FFF2-40B4-BE49-F238E27FC236}">
                <a16:creationId xmlns:a16="http://schemas.microsoft.com/office/drawing/2014/main" id="{3A614823-3302-3C87-C7BC-0076F96B1780}"/>
              </a:ext>
            </a:extLst>
          </p:cNvPr>
          <p:cNvGraphicFramePr>
            <a:graphicFrameLocks noGrp="1"/>
          </p:cNvGraphicFramePr>
          <p:nvPr>
            <p:extLst>
              <p:ext uri="{D42A27DB-BD31-4B8C-83A1-F6EECF244321}">
                <p14:modId xmlns:p14="http://schemas.microsoft.com/office/powerpoint/2010/main" val="333010319"/>
              </p:ext>
            </p:extLst>
          </p:nvPr>
        </p:nvGraphicFramePr>
        <p:xfrm>
          <a:off x="922307" y="1269541"/>
          <a:ext cx="9887797" cy="4318918"/>
        </p:xfrm>
        <a:graphic>
          <a:graphicData uri="http://schemas.openxmlformats.org/drawingml/2006/table">
            <a:tbl>
              <a:tblPr firstRow="1" firstCol="1" bandRow="1">
                <a:tableStyleId>{F5AB1C69-6EDB-4FF4-983F-18BD219EF322}</a:tableStyleId>
              </a:tblPr>
              <a:tblGrid>
                <a:gridCol w="1764730">
                  <a:extLst>
                    <a:ext uri="{9D8B030D-6E8A-4147-A177-3AD203B41FA5}">
                      <a16:colId xmlns:a16="http://schemas.microsoft.com/office/drawing/2014/main" val="2109958416"/>
                    </a:ext>
                  </a:extLst>
                </a:gridCol>
                <a:gridCol w="4127784">
                  <a:extLst>
                    <a:ext uri="{9D8B030D-6E8A-4147-A177-3AD203B41FA5}">
                      <a16:colId xmlns:a16="http://schemas.microsoft.com/office/drawing/2014/main" val="3511476906"/>
                    </a:ext>
                  </a:extLst>
                </a:gridCol>
                <a:gridCol w="3995283">
                  <a:extLst>
                    <a:ext uri="{9D8B030D-6E8A-4147-A177-3AD203B41FA5}">
                      <a16:colId xmlns:a16="http://schemas.microsoft.com/office/drawing/2014/main" val="3158724857"/>
                    </a:ext>
                  </a:extLst>
                </a:gridCol>
              </a:tblGrid>
              <a:tr h="204425">
                <a:tc>
                  <a:txBody>
                    <a:bodyPr/>
                    <a:lstStyle/>
                    <a:p>
                      <a:pPr marL="0" marR="73025" algn="ctr">
                        <a:spcBef>
                          <a:spcPts val="600"/>
                        </a:spcBef>
                        <a:spcAft>
                          <a:spcPts val="600"/>
                        </a:spcAft>
                      </a:pPr>
                      <a:r>
                        <a:rPr lang="en-US" sz="1800">
                          <a:effectLst/>
                        </a:rPr>
                        <a:t>Criteria</a:t>
                      </a:r>
                      <a:endParaRPr lang="en-US" sz="160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tc>
                  <a:txBody>
                    <a:bodyPr/>
                    <a:lstStyle/>
                    <a:p>
                      <a:pPr marL="0" marR="73025" algn="ctr">
                        <a:spcBef>
                          <a:spcPts val="600"/>
                        </a:spcBef>
                        <a:spcAft>
                          <a:spcPts val="600"/>
                        </a:spcAft>
                      </a:pPr>
                      <a:r>
                        <a:rPr lang="en-US" sz="1800">
                          <a:effectLst/>
                        </a:rPr>
                        <a:t>MR</a:t>
                      </a:r>
                      <a:endParaRPr lang="en-US" sz="160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tc>
                  <a:txBody>
                    <a:bodyPr/>
                    <a:lstStyle/>
                    <a:p>
                      <a:pPr marL="0" marR="73025" algn="ctr">
                        <a:spcBef>
                          <a:spcPts val="600"/>
                        </a:spcBef>
                        <a:spcAft>
                          <a:spcPts val="600"/>
                        </a:spcAft>
                      </a:pPr>
                      <a:r>
                        <a:rPr lang="en-US" sz="1800">
                          <a:effectLst/>
                        </a:rPr>
                        <a:t>UFE</a:t>
                      </a:r>
                      <a:endParaRPr lang="en-US" sz="160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extLst>
                  <a:ext uri="{0D108BD9-81ED-4DB2-BD59-A6C34878D82A}">
                    <a16:rowId xmlns:a16="http://schemas.microsoft.com/office/drawing/2014/main" val="471123967"/>
                  </a:ext>
                </a:extLst>
              </a:tr>
              <a:tr h="556187">
                <a:tc>
                  <a:txBody>
                    <a:bodyPr/>
                    <a:lstStyle/>
                    <a:p>
                      <a:pPr marL="0" marR="73025" algn="ctr">
                        <a:spcBef>
                          <a:spcPts val="0"/>
                        </a:spcBef>
                        <a:spcAft>
                          <a:spcPts val="0"/>
                        </a:spcAft>
                      </a:pPr>
                      <a:r>
                        <a:rPr lang="en-US" sz="1600">
                          <a:effectLst/>
                        </a:rPr>
                        <a:t>Source of Policy Guidance</a:t>
                      </a:r>
                      <a:endParaRPr lang="en-US" sz="160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tc>
                  <a:txBody>
                    <a:bodyPr/>
                    <a:lstStyle/>
                    <a:p>
                      <a:pPr marL="0" marR="73025">
                        <a:spcBef>
                          <a:spcPts val="0"/>
                        </a:spcBef>
                        <a:spcAft>
                          <a:spcPts val="0"/>
                        </a:spcAft>
                      </a:pPr>
                      <a:r>
                        <a:rPr lang="en-US" sz="1200">
                          <a:effectLst/>
                        </a:rPr>
                        <a:t>EVM Standard, EIA-748 D, Guideline 14, cites MR is for unplanned activity within the project scope. Unexpected work scope growth within the contract SOW, rates changes, or schedule slips are examples.</a:t>
                      </a:r>
                      <a:endParaRPr lang="en-US" sz="160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tc>
                  <a:txBody>
                    <a:bodyPr/>
                    <a:lstStyle/>
                    <a:p>
                      <a:pPr marL="0" marR="73025">
                        <a:spcBef>
                          <a:spcPts val="0"/>
                        </a:spcBef>
                        <a:spcAft>
                          <a:spcPts val="0"/>
                        </a:spcAft>
                      </a:pPr>
                      <a:r>
                        <a:rPr lang="en-US" sz="1200">
                          <a:effectLst/>
                        </a:rPr>
                        <a:t>NPR 7120.5F, paragraph 2.4.1.4, cites UFE as costs that are expected to be incurred but cannot yet be allocated to a specific WBS sub-element of a program or project’s plan.</a:t>
                      </a:r>
                      <a:endParaRPr lang="en-US" sz="160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extLst>
                  <a:ext uri="{0D108BD9-81ED-4DB2-BD59-A6C34878D82A}">
                    <a16:rowId xmlns:a16="http://schemas.microsoft.com/office/drawing/2014/main" val="3413108897"/>
                  </a:ext>
                </a:extLst>
              </a:tr>
              <a:tr h="532335">
                <a:tc>
                  <a:txBody>
                    <a:bodyPr/>
                    <a:lstStyle/>
                    <a:p>
                      <a:pPr marL="0" marR="73025" algn="ctr">
                        <a:spcBef>
                          <a:spcPts val="0"/>
                        </a:spcBef>
                        <a:spcAft>
                          <a:spcPts val="0"/>
                        </a:spcAft>
                      </a:pPr>
                      <a:r>
                        <a:rPr lang="en-US" sz="1600" dirty="0">
                          <a:effectLst/>
                        </a:rPr>
                        <a:t>Value Determined by Risk Analysis?</a:t>
                      </a:r>
                      <a:endParaRPr lang="en-US" sz="16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tc>
                  <a:txBody>
                    <a:bodyPr/>
                    <a:lstStyle/>
                    <a:p>
                      <a:pPr marL="0" marR="73025">
                        <a:spcBef>
                          <a:spcPts val="0"/>
                        </a:spcBef>
                        <a:spcAft>
                          <a:spcPts val="0"/>
                        </a:spcAft>
                      </a:pPr>
                      <a:r>
                        <a:rPr lang="en-US" sz="1200">
                          <a:effectLst/>
                        </a:rPr>
                        <a:t>YES.  Based on ongoing project-specific risk analysis and PM discretion.  PM sets challenges on CAMs and collects the budget in MR to distribute based exception[[ns through the change control process</a:t>
                      </a:r>
                      <a:endParaRPr lang="en-US" sz="160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tc>
                  <a:txBody>
                    <a:bodyPr/>
                    <a:lstStyle/>
                    <a:p>
                      <a:pPr marL="0" marR="73025">
                        <a:spcBef>
                          <a:spcPts val="0"/>
                        </a:spcBef>
                        <a:spcAft>
                          <a:spcPts val="0"/>
                        </a:spcAft>
                      </a:pPr>
                      <a:r>
                        <a:rPr lang="en-US" sz="1200">
                          <a:effectLst/>
                        </a:rPr>
                        <a:t>YES.  Based on JCL and probabilistic risks.</a:t>
                      </a:r>
                      <a:endParaRPr lang="en-US" sz="160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extLst>
                  <a:ext uri="{0D108BD9-81ED-4DB2-BD59-A6C34878D82A}">
                    <a16:rowId xmlns:a16="http://schemas.microsoft.com/office/drawing/2014/main" val="3166248588"/>
                  </a:ext>
                </a:extLst>
              </a:tr>
              <a:tr h="584072">
                <a:tc>
                  <a:txBody>
                    <a:bodyPr/>
                    <a:lstStyle/>
                    <a:p>
                      <a:pPr marL="0" marR="73025" algn="ctr">
                        <a:spcBef>
                          <a:spcPts val="0"/>
                        </a:spcBef>
                        <a:spcAft>
                          <a:spcPts val="0"/>
                        </a:spcAft>
                      </a:pPr>
                      <a:r>
                        <a:rPr lang="en-US" sz="1600">
                          <a:effectLst/>
                        </a:rPr>
                        <a:t>Budget v Funding</a:t>
                      </a:r>
                      <a:endParaRPr lang="en-US" sz="160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tc>
                  <a:txBody>
                    <a:bodyPr/>
                    <a:lstStyle/>
                    <a:p>
                      <a:pPr marL="0" marR="73025">
                        <a:spcBef>
                          <a:spcPts val="0"/>
                        </a:spcBef>
                        <a:spcAft>
                          <a:spcPts val="0"/>
                        </a:spcAft>
                      </a:pPr>
                      <a:r>
                        <a:rPr lang="en-US" sz="1200">
                          <a:effectLst/>
                        </a:rPr>
                        <a:t>Budget.  Used for planning and measuring performance.</a:t>
                      </a:r>
                      <a:endParaRPr lang="en-US" sz="160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tc>
                  <a:txBody>
                    <a:bodyPr/>
                    <a:lstStyle/>
                    <a:p>
                      <a:pPr marL="342900" marR="73025" lvl="0" indent="-342900">
                        <a:spcBef>
                          <a:spcPts val="0"/>
                        </a:spcBef>
                        <a:spcAft>
                          <a:spcPts val="0"/>
                        </a:spcAft>
                        <a:buFont typeface="+mj-lt"/>
                        <a:buAutoNum type="arabicPeriod"/>
                      </a:pPr>
                      <a:r>
                        <a:rPr lang="en-US" sz="1200" dirty="0">
                          <a:effectLst/>
                        </a:rPr>
                        <a:t>Funding. Converted to money used to pay invoices.</a:t>
                      </a:r>
                      <a:endParaRPr lang="en-US" sz="1600" dirty="0">
                        <a:effectLst/>
                      </a:endParaRPr>
                    </a:p>
                    <a:p>
                      <a:pPr marL="342900" marR="73025" lvl="0" indent="-342900">
                        <a:spcBef>
                          <a:spcPts val="0"/>
                        </a:spcBef>
                        <a:spcAft>
                          <a:spcPts val="0"/>
                        </a:spcAft>
                        <a:buFont typeface="+mj-lt"/>
                        <a:buAutoNum type="arabicPeriod"/>
                      </a:pPr>
                      <a:r>
                        <a:rPr lang="en-US" sz="1200" dirty="0">
                          <a:effectLst/>
                        </a:rPr>
                        <a:t>Budget.  Converted to planning dollars for measuring performance.</a:t>
                      </a:r>
                      <a:endParaRPr lang="en-US" sz="16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extLst>
                  <a:ext uri="{0D108BD9-81ED-4DB2-BD59-A6C34878D82A}">
                    <a16:rowId xmlns:a16="http://schemas.microsoft.com/office/drawing/2014/main" val="1220039149"/>
                  </a:ext>
                </a:extLst>
              </a:tr>
              <a:tr h="438054">
                <a:tc>
                  <a:txBody>
                    <a:bodyPr/>
                    <a:lstStyle/>
                    <a:p>
                      <a:pPr marL="0" marR="73025" algn="ctr">
                        <a:spcBef>
                          <a:spcPts val="0"/>
                        </a:spcBef>
                        <a:spcAft>
                          <a:spcPts val="0"/>
                        </a:spcAft>
                      </a:pPr>
                      <a:r>
                        <a:rPr lang="en-US" sz="1600">
                          <a:effectLst/>
                        </a:rPr>
                        <a:t>Used for Cost Overruns</a:t>
                      </a:r>
                      <a:endParaRPr lang="en-US" sz="160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tc>
                  <a:txBody>
                    <a:bodyPr/>
                    <a:lstStyle/>
                    <a:p>
                      <a:pPr marL="0" marR="73025">
                        <a:spcBef>
                          <a:spcPts val="0"/>
                        </a:spcBef>
                        <a:spcAft>
                          <a:spcPts val="0"/>
                        </a:spcAft>
                      </a:pPr>
                      <a:r>
                        <a:rPr lang="en-US" sz="1200">
                          <a:effectLst/>
                        </a:rPr>
                        <a:t>NO.  EVM Standard clearly states MR is not to be used to cover overruns (can cover variances).</a:t>
                      </a:r>
                      <a:endParaRPr lang="en-US" sz="160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tc>
                  <a:txBody>
                    <a:bodyPr/>
                    <a:lstStyle/>
                    <a:p>
                      <a:pPr marL="0" marR="73025">
                        <a:spcBef>
                          <a:spcPts val="0"/>
                        </a:spcBef>
                        <a:spcAft>
                          <a:spcPts val="0"/>
                        </a:spcAft>
                      </a:pPr>
                      <a:r>
                        <a:rPr lang="en-US" sz="1200">
                          <a:effectLst/>
                        </a:rPr>
                        <a:t>YES.  Contract mods show clearly that UFE can be used for overruns.</a:t>
                      </a:r>
                      <a:endParaRPr lang="en-US" sz="160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extLst>
                  <a:ext uri="{0D108BD9-81ED-4DB2-BD59-A6C34878D82A}">
                    <a16:rowId xmlns:a16="http://schemas.microsoft.com/office/drawing/2014/main" val="2987861914"/>
                  </a:ext>
                </a:extLst>
              </a:tr>
              <a:tr h="438054">
                <a:tc>
                  <a:txBody>
                    <a:bodyPr/>
                    <a:lstStyle/>
                    <a:p>
                      <a:pPr marL="0" marR="73025" algn="ctr">
                        <a:spcBef>
                          <a:spcPts val="0"/>
                        </a:spcBef>
                        <a:spcAft>
                          <a:spcPts val="0"/>
                        </a:spcAft>
                      </a:pPr>
                      <a:r>
                        <a:rPr lang="en-US" sz="1600">
                          <a:effectLst/>
                        </a:rPr>
                        <a:t>Usage for EAC</a:t>
                      </a:r>
                      <a:endParaRPr lang="en-US" sz="160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tc>
                  <a:txBody>
                    <a:bodyPr/>
                    <a:lstStyle/>
                    <a:p>
                      <a:pPr marL="0" marR="73025">
                        <a:spcBef>
                          <a:spcPts val="0"/>
                        </a:spcBef>
                        <a:spcAft>
                          <a:spcPts val="0"/>
                        </a:spcAft>
                      </a:pPr>
                      <a:r>
                        <a:rPr lang="en-US" sz="1200" dirty="0">
                          <a:effectLst/>
                        </a:rPr>
                        <a:t>Part of project management EAC</a:t>
                      </a:r>
                      <a:endParaRPr lang="en-US" sz="16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tc>
                  <a:txBody>
                    <a:bodyPr/>
                    <a:lstStyle/>
                    <a:p>
                      <a:pPr marL="0" marR="73025">
                        <a:spcBef>
                          <a:spcPts val="0"/>
                        </a:spcBef>
                        <a:spcAft>
                          <a:spcPts val="0"/>
                        </a:spcAft>
                      </a:pPr>
                      <a:r>
                        <a:rPr lang="en-US" sz="1200">
                          <a:effectLst/>
                        </a:rPr>
                        <a:t>Added to project management EAC to determine EAC (or breach buffer) against the MA/ABC.  </a:t>
                      </a:r>
                      <a:endParaRPr lang="en-US" sz="160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extLst>
                  <a:ext uri="{0D108BD9-81ED-4DB2-BD59-A6C34878D82A}">
                    <a16:rowId xmlns:a16="http://schemas.microsoft.com/office/drawing/2014/main" val="1879634188"/>
                  </a:ext>
                </a:extLst>
              </a:tr>
              <a:tr h="584072">
                <a:tc>
                  <a:txBody>
                    <a:bodyPr/>
                    <a:lstStyle/>
                    <a:p>
                      <a:pPr marL="0" marR="73025" algn="ctr">
                        <a:spcBef>
                          <a:spcPts val="0"/>
                        </a:spcBef>
                        <a:spcAft>
                          <a:spcPts val="0"/>
                        </a:spcAft>
                      </a:pPr>
                      <a:r>
                        <a:rPr lang="en-US" sz="1600">
                          <a:effectLst/>
                        </a:rPr>
                        <a:t>Fee Assessed?</a:t>
                      </a:r>
                      <a:endParaRPr lang="en-US" sz="160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tc>
                  <a:txBody>
                    <a:bodyPr/>
                    <a:lstStyle/>
                    <a:p>
                      <a:pPr marL="0" marR="73025">
                        <a:spcBef>
                          <a:spcPts val="0"/>
                        </a:spcBef>
                        <a:spcAft>
                          <a:spcPts val="0"/>
                        </a:spcAft>
                      </a:pPr>
                      <a:r>
                        <a:rPr lang="en-US" sz="1200">
                          <a:effectLst/>
                        </a:rPr>
                        <a:t>YES</a:t>
                      </a:r>
                      <a:endParaRPr lang="en-US" sz="160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tc>
                  <a:txBody>
                    <a:bodyPr/>
                    <a:lstStyle/>
                    <a:p>
                      <a:pPr marL="0" marR="73025">
                        <a:spcBef>
                          <a:spcPts val="0"/>
                        </a:spcBef>
                        <a:spcAft>
                          <a:spcPts val="0"/>
                        </a:spcAft>
                      </a:pPr>
                      <a:r>
                        <a:rPr lang="en-US" sz="1200" dirty="0">
                          <a:effectLst/>
                          <a:highlight>
                            <a:srgbClr val="FFFF00"/>
                          </a:highlight>
                        </a:rPr>
                        <a:t>NO.  “Since it is for risk reduction, and if the risk never materializes, then not costed and at the end of the project any residual is wiped off the books.” *</a:t>
                      </a:r>
                      <a:endParaRPr lang="en-US" sz="16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extLst>
                  <a:ext uri="{0D108BD9-81ED-4DB2-BD59-A6C34878D82A}">
                    <a16:rowId xmlns:a16="http://schemas.microsoft.com/office/drawing/2014/main" val="2365805607"/>
                  </a:ext>
                </a:extLst>
              </a:tr>
              <a:tr h="350443">
                <a:tc>
                  <a:txBody>
                    <a:bodyPr/>
                    <a:lstStyle/>
                    <a:p>
                      <a:pPr marL="0" marR="73025" algn="ctr">
                        <a:spcBef>
                          <a:spcPts val="0"/>
                        </a:spcBef>
                        <a:spcAft>
                          <a:spcPts val="0"/>
                        </a:spcAft>
                      </a:pPr>
                      <a:r>
                        <a:rPr lang="en-US" sz="1600">
                          <a:effectLst/>
                        </a:rPr>
                        <a:t>Controlled by Contract Mod</a:t>
                      </a:r>
                      <a:endParaRPr lang="en-US" sz="160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tc>
                  <a:txBody>
                    <a:bodyPr/>
                    <a:lstStyle/>
                    <a:p>
                      <a:pPr marL="0" marR="73025">
                        <a:spcBef>
                          <a:spcPts val="0"/>
                        </a:spcBef>
                        <a:spcAft>
                          <a:spcPts val="0"/>
                        </a:spcAft>
                      </a:pPr>
                      <a:r>
                        <a:rPr lang="en-US" sz="1200">
                          <a:effectLst/>
                        </a:rPr>
                        <a:t>NO</a:t>
                      </a:r>
                      <a:endParaRPr lang="en-US" sz="160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tc>
                  <a:txBody>
                    <a:bodyPr/>
                    <a:lstStyle/>
                    <a:p>
                      <a:pPr marL="0" marR="73025">
                        <a:spcBef>
                          <a:spcPts val="0"/>
                        </a:spcBef>
                        <a:spcAft>
                          <a:spcPts val="0"/>
                        </a:spcAft>
                      </a:pPr>
                      <a:r>
                        <a:rPr lang="en-US" sz="1200" dirty="0">
                          <a:effectLst/>
                        </a:rPr>
                        <a:t>YES.  Attachment J-4 in ARDES II Task Orders</a:t>
                      </a:r>
                      <a:endParaRPr lang="en-US" sz="16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5708" marR="65708" marT="0" marB="0"/>
                </a:tc>
                <a:extLst>
                  <a:ext uri="{0D108BD9-81ED-4DB2-BD59-A6C34878D82A}">
                    <a16:rowId xmlns:a16="http://schemas.microsoft.com/office/drawing/2014/main" val="3195332685"/>
                  </a:ext>
                </a:extLst>
              </a:tr>
            </a:tbl>
          </a:graphicData>
        </a:graphic>
      </p:graphicFrame>
      <p:sp>
        <p:nvSpPr>
          <p:cNvPr id="8" name="Rectangle 1">
            <a:extLst>
              <a:ext uri="{FF2B5EF4-FFF2-40B4-BE49-F238E27FC236}">
                <a16:creationId xmlns:a16="http://schemas.microsoft.com/office/drawing/2014/main" id="{3688D392-80D1-AA39-0029-F73BB9983A10}"/>
              </a:ext>
            </a:extLst>
          </p:cNvPr>
          <p:cNvSpPr>
            <a:spLocks noChangeArrowheads="1"/>
          </p:cNvSpPr>
          <p:nvPr/>
        </p:nvSpPr>
        <p:spPr bwMode="auto">
          <a:xfrm>
            <a:off x="922307" y="5649605"/>
            <a:ext cx="525365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000" b="0" i="1" u="none" strike="noStrike" cap="none" normalizeH="0" baseline="0" dirty="0">
                <a:ln>
                  <a:noFill/>
                </a:ln>
                <a:solidFill>
                  <a:schemeClr val="tx1"/>
                </a:solidFill>
                <a:effectLst/>
                <a:highlight>
                  <a:srgbClr val="FFFF00"/>
                </a:highlight>
                <a:latin typeface="Arial" panose="020B0604020202020204" pitchFamily="34" charset="0"/>
                <a:ea typeface="Calibri" panose="020F0502020204030204" pitchFamily="34" charset="0"/>
              </a:rPr>
              <a:t>* </a:t>
            </a:r>
            <a:r>
              <a:rPr kumimoji="0" lang="en-US" altLang="en-US" sz="1000" b="0" i="1" u="none" strike="noStrike" cap="none" normalizeH="0" baseline="0" dirty="0">
                <a:ln>
                  <a:noFill/>
                </a:ln>
                <a:solidFill>
                  <a:schemeClr val="tx1"/>
                </a:solidFill>
                <a:effectLst/>
                <a:latin typeface="Arial" panose="020B0604020202020204" pitchFamily="34" charset="0"/>
                <a:ea typeface="Calibri" panose="020F0502020204030204" pitchFamily="34" charset="0"/>
              </a:rPr>
              <a:t>Email message from Procurement, Jane Thomas Bush, to Kristen Kehrer, May 15, 2024</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TextBox 2">
            <a:extLst>
              <a:ext uri="{FF2B5EF4-FFF2-40B4-BE49-F238E27FC236}">
                <a16:creationId xmlns:a16="http://schemas.microsoft.com/office/drawing/2014/main" id="{FBDD6635-7171-01F6-989D-DCFCE796E55B}"/>
              </a:ext>
            </a:extLst>
          </p:cNvPr>
          <p:cNvSpPr txBox="1"/>
          <p:nvPr/>
        </p:nvSpPr>
        <p:spPr>
          <a:xfrm>
            <a:off x="1931201" y="6067810"/>
            <a:ext cx="8489522" cy="369332"/>
          </a:xfrm>
          <a:prstGeom prst="rect">
            <a:avLst/>
          </a:prstGeom>
          <a:noFill/>
          <a:ln w="25400">
            <a:solidFill>
              <a:srgbClr val="FF0000"/>
            </a:solidFill>
          </a:ln>
        </p:spPr>
        <p:txBody>
          <a:bodyPr wrap="square" rtlCol="0">
            <a:spAutoFit/>
          </a:bodyPr>
          <a:lstStyle/>
          <a:p>
            <a:pPr algn="ctr"/>
            <a:r>
              <a:rPr lang="en-US" b="1" dirty="0">
                <a:solidFill>
                  <a:srgbClr val="FF0000"/>
                </a:solidFill>
              </a:rPr>
              <a:t>Question: Is the confusion between MR and UFE warranted?</a:t>
            </a:r>
          </a:p>
        </p:txBody>
      </p:sp>
      <p:sp>
        <p:nvSpPr>
          <p:cNvPr id="10" name="Title 4">
            <a:extLst>
              <a:ext uri="{FF2B5EF4-FFF2-40B4-BE49-F238E27FC236}">
                <a16:creationId xmlns:a16="http://schemas.microsoft.com/office/drawing/2014/main" id="{1E107183-9977-DD17-A51C-4485B341D6BC}"/>
              </a:ext>
            </a:extLst>
          </p:cNvPr>
          <p:cNvSpPr>
            <a:spLocks noGrp="1"/>
          </p:cNvSpPr>
          <p:nvPr>
            <p:ph type="title"/>
          </p:nvPr>
        </p:nvSpPr>
        <p:spPr>
          <a:xfrm>
            <a:off x="1609997" y="191665"/>
            <a:ext cx="8972005" cy="770509"/>
          </a:xfrm>
        </p:spPr>
        <p:txBody>
          <a:bodyPr/>
          <a:lstStyle/>
          <a:p>
            <a:r>
              <a:rPr lang="en-US" sz="4000" b="1" dirty="0"/>
              <a:t>Why are UFE and MR Confused?</a:t>
            </a:r>
          </a:p>
        </p:txBody>
      </p:sp>
    </p:spTree>
    <p:extLst>
      <p:ext uri="{BB962C8B-B14F-4D97-AF65-F5344CB8AC3E}">
        <p14:creationId xmlns:p14="http://schemas.microsoft.com/office/powerpoint/2010/main" val="3481867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74925-66BE-B0F2-9493-394F1291641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76F9D9-C451-FAFF-00BB-E12324E19023}"/>
              </a:ext>
            </a:extLst>
          </p:cNvPr>
          <p:cNvSpPr>
            <a:spLocks noGrp="1"/>
          </p:cNvSpPr>
          <p:nvPr>
            <p:ph type="sldNum" sz="quarter" idx="12"/>
          </p:nvPr>
        </p:nvSpPr>
        <p:spPr/>
        <p:txBody>
          <a:bodyPr/>
          <a:lstStyle/>
          <a:p>
            <a:fld id="{BAB45287-AC89-4E8A-892C-56ADCCC59CE1}" type="slidenum">
              <a:rPr lang="en-US" smtClean="0"/>
              <a:pPr/>
              <a:t>7</a:t>
            </a:fld>
            <a:endParaRPr lang="en-US"/>
          </a:p>
        </p:txBody>
      </p:sp>
      <p:sp>
        <p:nvSpPr>
          <p:cNvPr id="5" name="Title 4">
            <a:extLst>
              <a:ext uri="{FF2B5EF4-FFF2-40B4-BE49-F238E27FC236}">
                <a16:creationId xmlns:a16="http://schemas.microsoft.com/office/drawing/2014/main" id="{679C0CA0-ADFB-6750-BA47-90565B4CFCB4}"/>
              </a:ext>
            </a:extLst>
          </p:cNvPr>
          <p:cNvSpPr>
            <a:spLocks noGrp="1"/>
          </p:cNvSpPr>
          <p:nvPr>
            <p:ph type="title"/>
          </p:nvPr>
        </p:nvSpPr>
        <p:spPr>
          <a:xfrm>
            <a:off x="1496008" y="274187"/>
            <a:ext cx="9199984" cy="770509"/>
          </a:xfrm>
        </p:spPr>
        <p:txBody>
          <a:bodyPr/>
          <a:lstStyle/>
          <a:p>
            <a:r>
              <a:rPr lang="en-US" sz="4000" b="1" dirty="0"/>
              <a:t>Defining MR vs. UFE Core Functions</a:t>
            </a:r>
          </a:p>
        </p:txBody>
      </p:sp>
      <p:sp>
        <p:nvSpPr>
          <p:cNvPr id="3" name="Text Placeholder 2">
            <a:extLst>
              <a:ext uri="{FF2B5EF4-FFF2-40B4-BE49-F238E27FC236}">
                <a16:creationId xmlns:a16="http://schemas.microsoft.com/office/drawing/2014/main" id="{AF83212A-62F6-D7B1-E1C9-5329B33014DE}"/>
              </a:ext>
            </a:extLst>
          </p:cNvPr>
          <p:cNvSpPr txBox="1">
            <a:spLocks/>
          </p:cNvSpPr>
          <p:nvPr/>
        </p:nvSpPr>
        <p:spPr>
          <a:xfrm>
            <a:off x="285466" y="1262357"/>
            <a:ext cx="11637220" cy="532068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18000"/>
              </a:lnSpc>
              <a:spcBef>
                <a:spcPts val="1800"/>
              </a:spcBef>
            </a:pPr>
            <a:r>
              <a:rPr lang="en-US" sz="2400" b="1" dirty="0"/>
              <a:t>Management Reserve (MR):</a:t>
            </a:r>
            <a:r>
              <a:rPr lang="en-US" sz="2400" dirty="0"/>
              <a:t> Governed by EIA-748 EVMS guidelines. It is strictly an in-scope budgeted contingency. It resides </a:t>
            </a:r>
            <a:r>
              <a:rPr lang="en-US" sz="2400" b="1" dirty="0"/>
              <a:t>within the CBB/MA, but outside the PMB</a:t>
            </a:r>
            <a:r>
              <a:rPr lang="en-US" sz="2400" dirty="0"/>
              <a:t>. It is only moved into the PMB when allocating budget for realized in-scope risks or newly identified authorized work.</a:t>
            </a:r>
          </a:p>
          <a:p>
            <a:pPr marL="285750" indent="-285750">
              <a:lnSpc>
                <a:spcPct val="118000"/>
              </a:lnSpc>
              <a:spcBef>
                <a:spcPts val="1800"/>
              </a:spcBef>
            </a:pPr>
            <a:r>
              <a:rPr lang="en-US" sz="2400" b="1" dirty="0"/>
              <a:t>Unallocated Future Expense (UFE):</a:t>
            </a:r>
            <a:r>
              <a:rPr lang="en-US" sz="2400" dirty="0"/>
              <a:t> Governed by NPR 7120.5. Expected total risk budget (JCL buffer). It resides </a:t>
            </a:r>
            <a:r>
              <a:rPr lang="en-US" sz="2400" b="1" dirty="0"/>
              <a:t>above the CBB and outside the contract baseline</a:t>
            </a:r>
            <a:r>
              <a:rPr lang="en-US" sz="2400" dirty="0"/>
              <a:t>. It protects the Agency Baseline Commitment (ABC) and must be formally released (via Contract Mod or OTB) before it can be incorporated into the PMB.</a:t>
            </a:r>
          </a:p>
          <a:p>
            <a:pPr marL="285750" indent="-285750">
              <a:lnSpc>
                <a:spcPct val="118000"/>
              </a:lnSpc>
              <a:spcBef>
                <a:spcPts val="1800"/>
              </a:spcBef>
            </a:pPr>
            <a:r>
              <a:rPr lang="en-US" sz="2400" b="1" dirty="0">
                <a:highlight>
                  <a:srgbClr val="FFFF00"/>
                </a:highlight>
              </a:rPr>
              <a:t>The Rule:</a:t>
            </a:r>
            <a:r>
              <a:rPr lang="en-US" sz="2400" dirty="0">
                <a:highlight>
                  <a:srgbClr val="FFFF00"/>
                </a:highlight>
              </a:rPr>
              <a:t> </a:t>
            </a:r>
            <a:r>
              <a:rPr lang="en-US" sz="2400" dirty="0"/>
              <a:t>Both reserves sit outside the measuring stick (the PMB). The difference is that the Project Manager has the discretion to allocate MR into the PMB, whereas UFE requires formal external release to cross the contract boundary.</a:t>
            </a:r>
          </a:p>
        </p:txBody>
      </p:sp>
    </p:spTree>
    <p:extLst>
      <p:ext uri="{BB962C8B-B14F-4D97-AF65-F5344CB8AC3E}">
        <p14:creationId xmlns:p14="http://schemas.microsoft.com/office/powerpoint/2010/main" val="2769573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A9DBA-ACFA-7B94-CB59-7257E1C9FAB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BBB989-A390-4CD5-1EC5-19ECA7544BE2}"/>
              </a:ext>
            </a:extLst>
          </p:cNvPr>
          <p:cNvSpPr>
            <a:spLocks noGrp="1"/>
          </p:cNvSpPr>
          <p:nvPr>
            <p:ph type="sldNum" sz="quarter" idx="12"/>
          </p:nvPr>
        </p:nvSpPr>
        <p:spPr/>
        <p:txBody>
          <a:bodyPr/>
          <a:lstStyle/>
          <a:p>
            <a:fld id="{BAB45287-AC89-4E8A-892C-56ADCCC59CE1}" type="slidenum">
              <a:rPr lang="en-US" smtClean="0"/>
              <a:pPr/>
              <a:t>8</a:t>
            </a:fld>
            <a:endParaRPr lang="en-US"/>
          </a:p>
        </p:txBody>
      </p:sp>
      <p:sp>
        <p:nvSpPr>
          <p:cNvPr id="10" name="Title 4">
            <a:extLst>
              <a:ext uri="{FF2B5EF4-FFF2-40B4-BE49-F238E27FC236}">
                <a16:creationId xmlns:a16="http://schemas.microsoft.com/office/drawing/2014/main" id="{F42012F3-240E-7A3E-FB3E-ED84E82B1339}"/>
              </a:ext>
            </a:extLst>
          </p:cNvPr>
          <p:cNvSpPr>
            <a:spLocks noGrp="1"/>
          </p:cNvSpPr>
          <p:nvPr>
            <p:ph type="title"/>
          </p:nvPr>
        </p:nvSpPr>
        <p:spPr>
          <a:xfrm>
            <a:off x="1105093" y="191665"/>
            <a:ext cx="9981811" cy="770509"/>
          </a:xfrm>
        </p:spPr>
        <p:txBody>
          <a:bodyPr/>
          <a:lstStyle/>
          <a:p>
            <a:r>
              <a:rPr lang="en-US" sz="3200" b="1" dirty="0"/>
              <a:t>The Framework – Commitment, Control, Execution</a:t>
            </a:r>
          </a:p>
        </p:txBody>
      </p:sp>
      <p:pic>
        <p:nvPicPr>
          <p:cNvPr id="4" name="Picture 3">
            <a:extLst>
              <a:ext uri="{FF2B5EF4-FFF2-40B4-BE49-F238E27FC236}">
                <a16:creationId xmlns:a16="http://schemas.microsoft.com/office/drawing/2014/main" id="{106F7360-D3F2-9CAF-2610-D9DCA213AA2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1565" y="1409243"/>
            <a:ext cx="6580632" cy="4252101"/>
          </a:xfrm>
          <a:prstGeom prst="rect">
            <a:avLst/>
          </a:prstGeom>
          <a:noFill/>
        </p:spPr>
      </p:pic>
      <p:sp>
        <p:nvSpPr>
          <p:cNvPr id="6" name="TextBox 5">
            <a:extLst>
              <a:ext uri="{FF2B5EF4-FFF2-40B4-BE49-F238E27FC236}">
                <a16:creationId xmlns:a16="http://schemas.microsoft.com/office/drawing/2014/main" id="{076D4A0B-4B03-6EF4-B233-48A8810E4B2A}"/>
              </a:ext>
            </a:extLst>
          </p:cNvPr>
          <p:cNvSpPr txBox="1"/>
          <p:nvPr/>
        </p:nvSpPr>
        <p:spPr>
          <a:xfrm>
            <a:off x="1105093" y="6012946"/>
            <a:ext cx="9981811" cy="369332"/>
          </a:xfrm>
          <a:prstGeom prst="rect">
            <a:avLst/>
          </a:prstGeom>
          <a:noFill/>
          <a:ln w="25400">
            <a:solidFill>
              <a:srgbClr val="0000CC"/>
            </a:solidFill>
          </a:ln>
        </p:spPr>
        <p:txBody>
          <a:bodyPr wrap="square" rtlCol="0">
            <a:spAutoFit/>
          </a:bodyPr>
          <a:lstStyle/>
          <a:p>
            <a:pPr algn="ctr"/>
            <a:r>
              <a:rPr lang="en-US" dirty="0">
                <a:solidFill>
                  <a:srgbClr val="0000CC"/>
                </a:solidFill>
              </a:rPr>
              <a:t>The PMB must remain shielded from blunt funding releases to keep performance measurement credible.</a:t>
            </a:r>
          </a:p>
        </p:txBody>
      </p:sp>
      <p:sp>
        <p:nvSpPr>
          <p:cNvPr id="13" name="TextBox 12">
            <a:extLst>
              <a:ext uri="{FF2B5EF4-FFF2-40B4-BE49-F238E27FC236}">
                <a16:creationId xmlns:a16="http://schemas.microsoft.com/office/drawing/2014/main" id="{E0A151F0-978F-A616-E55C-5E8F100AF282}"/>
              </a:ext>
            </a:extLst>
          </p:cNvPr>
          <p:cNvSpPr txBox="1"/>
          <p:nvPr/>
        </p:nvSpPr>
        <p:spPr>
          <a:xfrm>
            <a:off x="663192" y="4636252"/>
            <a:ext cx="3429000" cy="752514"/>
          </a:xfrm>
          <a:prstGeom prst="rect">
            <a:avLst/>
          </a:prstGeom>
          <a:noFill/>
        </p:spPr>
        <p:txBody>
          <a:bodyPr wrap="square">
            <a:spAutoFit/>
          </a:bodyPr>
          <a:lstStyle/>
          <a:p>
            <a:pPr algn="l">
              <a:lnSpc>
                <a:spcPct val="110000"/>
              </a:lnSpc>
            </a:pPr>
            <a:r>
              <a:rPr lang="en-US" sz="2000" b="1" i="0" dirty="0">
                <a:solidFill>
                  <a:srgbClr val="424242"/>
                </a:solidFill>
                <a:effectLst/>
                <a:latin typeface="Inter"/>
              </a:rPr>
              <a:t>Execution Layer = PMB </a:t>
            </a:r>
          </a:p>
          <a:p>
            <a:pPr marL="285750" indent="-285750" algn="l">
              <a:lnSpc>
                <a:spcPct val="110000"/>
              </a:lnSpc>
              <a:buFont typeface="Arial" panose="020B0604020202020204" pitchFamily="34" charset="0"/>
              <a:buChar char="•"/>
            </a:pPr>
            <a:r>
              <a:rPr lang="en-US" sz="2000" b="0" i="0" dirty="0">
                <a:solidFill>
                  <a:srgbClr val="424242"/>
                </a:solidFill>
                <a:effectLst/>
                <a:latin typeface="Inter"/>
              </a:rPr>
              <a:t>The measurable baseline</a:t>
            </a:r>
          </a:p>
        </p:txBody>
      </p:sp>
      <p:sp>
        <p:nvSpPr>
          <p:cNvPr id="15" name="TextBox 14">
            <a:extLst>
              <a:ext uri="{FF2B5EF4-FFF2-40B4-BE49-F238E27FC236}">
                <a16:creationId xmlns:a16="http://schemas.microsoft.com/office/drawing/2014/main" id="{CB04FB21-135B-8349-9D8E-D6F47363042D}"/>
              </a:ext>
            </a:extLst>
          </p:cNvPr>
          <p:cNvSpPr txBox="1"/>
          <p:nvPr/>
        </p:nvSpPr>
        <p:spPr>
          <a:xfrm>
            <a:off x="663192" y="3286185"/>
            <a:ext cx="3429000" cy="1091068"/>
          </a:xfrm>
          <a:prstGeom prst="rect">
            <a:avLst/>
          </a:prstGeom>
          <a:noFill/>
        </p:spPr>
        <p:txBody>
          <a:bodyPr wrap="square">
            <a:spAutoFit/>
          </a:bodyPr>
          <a:lstStyle/>
          <a:p>
            <a:pPr algn="l">
              <a:lnSpc>
                <a:spcPct val="110000"/>
              </a:lnSpc>
            </a:pPr>
            <a:r>
              <a:rPr lang="en-US" sz="2000" b="1" i="0" dirty="0">
                <a:solidFill>
                  <a:srgbClr val="424242"/>
                </a:solidFill>
                <a:effectLst/>
                <a:latin typeface="Inter"/>
              </a:rPr>
              <a:t>Control Layer = MA </a:t>
            </a:r>
          </a:p>
          <a:p>
            <a:pPr marL="285750" indent="-285750" algn="l">
              <a:lnSpc>
                <a:spcPct val="110000"/>
              </a:lnSpc>
              <a:buFont typeface="Arial" panose="020B0604020202020204" pitchFamily="34" charset="0"/>
              <a:buChar char="•"/>
            </a:pPr>
            <a:r>
              <a:rPr lang="en-US" sz="2000" b="0" i="0" dirty="0">
                <a:solidFill>
                  <a:srgbClr val="424242"/>
                </a:solidFill>
                <a:effectLst/>
                <a:latin typeface="Inter"/>
              </a:rPr>
              <a:t>Where MR provides execution flexibility</a:t>
            </a:r>
          </a:p>
        </p:txBody>
      </p:sp>
      <p:sp>
        <p:nvSpPr>
          <p:cNvPr id="17" name="TextBox 16">
            <a:extLst>
              <a:ext uri="{FF2B5EF4-FFF2-40B4-BE49-F238E27FC236}">
                <a16:creationId xmlns:a16="http://schemas.microsoft.com/office/drawing/2014/main" id="{FC515D57-043C-F4DF-EDD4-DBB0FBD47931}"/>
              </a:ext>
            </a:extLst>
          </p:cNvPr>
          <p:cNvSpPr txBox="1"/>
          <p:nvPr/>
        </p:nvSpPr>
        <p:spPr>
          <a:xfrm>
            <a:off x="663192" y="2092082"/>
            <a:ext cx="3429000" cy="752514"/>
          </a:xfrm>
          <a:prstGeom prst="rect">
            <a:avLst/>
          </a:prstGeom>
          <a:noFill/>
        </p:spPr>
        <p:txBody>
          <a:bodyPr wrap="square">
            <a:spAutoFit/>
          </a:bodyPr>
          <a:lstStyle/>
          <a:p>
            <a:pPr algn="l">
              <a:lnSpc>
                <a:spcPct val="110000"/>
              </a:lnSpc>
            </a:pPr>
            <a:r>
              <a:rPr lang="en-US" sz="2000" b="1" i="0" dirty="0">
                <a:solidFill>
                  <a:srgbClr val="424242"/>
                </a:solidFill>
                <a:effectLst/>
                <a:latin typeface="Inter"/>
              </a:rPr>
              <a:t>Commitment Layer = ABC </a:t>
            </a:r>
          </a:p>
          <a:p>
            <a:pPr marL="285750" indent="-285750" algn="l">
              <a:lnSpc>
                <a:spcPct val="110000"/>
              </a:lnSpc>
              <a:buFont typeface="Arial" panose="020B0604020202020204" pitchFamily="34" charset="0"/>
              <a:buChar char="•"/>
            </a:pPr>
            <a:r>
              <a:rPr lang="en-US" sz="2000" b="0" i="0" dirty="0">
                <a:solidFill>
                  <a:srgbClr val="424242"/>
                </a:solidFill>
                <a:effectLst/>
                <a:latin typeface="Inter"/>
              </a:rPr>
              <a:t>Protected by UFE</a:t>
            </a:r>
          </a:p>
        </p:txBody>
      </p:sp>
    </p:spTree>
    <p:extLst>
      <p:ext uri="{BB962C8B-B14F-4D97-AF65-F5344CB8AC3E}">
        <p14:creationId xmlns:p14="http://schemas.microsoft.com/office/powerpoint/2010/main" val="898556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98B23-C9D8-BB61-298C-FD83CE645DF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F683B2-0D99-FF32-D235-4A0281E5B369}"/>
              </a:ext>
            </a:extLst>
          </p:cNvPr>
          <p:cNvSpPr>
            <a:spLocks noGrp="1"/>
          </p:cNvSpPr>
          <p:nvPr>
            <p:ph type="sldNum" sz="quarter" idx="12"/>
          </p:nvPr>
        </p:nvSpPr>
        <p:spPr/>
        <p:txBody>
          <a:bodyPr/>
          <a:lstStyle/>
          <a:p>
            <a:fld id="{BAB45287-AC89-4E8A-892C-56ADCCC59CE1}" type="slidenum">
              <a:rPr lang="en-US" smtClean="0"/>
              <a:pPr/>
              <a:t>9</a:t>
            </a:fld>
            <a:endParaRPr lang="en-US"/>
          </a:p>
        </p:txBody>
      </p:sp>
      <p:sp>
        <p:nvSpPr>
          <p:cNvPr id="10" name="Title 4">
            <a:extLst>
              <a:ext uri="{FF2B5EF4-FFF2-40B4-BE49-F238E27FC236}">
                <a16:creationId xmlns:a16="http://schemas.microsoft.com/office/drawing/2014/main" id="{968E2348-CE86-B672-003D-7F39EAF6F5B7}"/>
              </a:ext>
            </a:extLst>
          </p:cNvPr>
          <p:cNvSpPr>
            <a:spLocks noGrp="1"/>
          </p:cNvSpPr>
          <p:nvPr>
            <p:ph type="title"/>
          </p:nvPr>
        </p:nvSpPr>
        <p:spPr>
          <a:xfrm>
            <a:off x="1064712" y="213389"/>
            <a:ext cx="10421655" cy="770509"/>
          </a:xfrm>
        </p:spPr>
        <p:txBody>
          <a:bodyPr/>
          <a:lstStyle/>
          <a:p>
            <a:r>
              <a:rPr lang="en-US" sz="3600" b="1" dirty="0"/>
              <a:t>Defining the Baseline Boundaries </a:t>
            </a:r>
            <a:br>
              <a:rPr lang="en-US" sz="3600" b="1" dirty="0"/>
            </a:br>
            <a:r>
              <a:rPr lang="en-US" sz="3200" b="1" dirty="0"/>
              <a:t>(Constituent Parts)</a:t>
            </a:r>
            <a:endParaRPr lang="en-US" sz="3600" b="1" dirty="0"/>
          </a:p>
        </p:txBody>
      </p:sp>
      <p:sp>
        <p:nvSpPr>
          <p:cNvPr id="5" name="Text Placeholder 2">
            <a:extLst>
              <a:ext uri="{FF2B5EF4-FFF2-40B4-BE49-F238E27FC236}">
                <a16:creationId xmlns:a16="http://schemas.microsoft.com/office/drawing/2014/main" id="{38BA0187-53F0-1156-E901-3F5375D9E2EC}"/>
              </a:ext>
            </a:extLst>
          </p:cNvPr>
          <p:cNvSpPr txBox="1">
            <a:spLocks/>
          </p:cNvSpPr>
          <p:nvPr/>
        </p:nvSpPr>
        <p:spPr>
          <a:xfrm>
            <a:off x="285466" y="1262357"/>
            <a:ext cx="6991634" cy="518960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10000"/>
              </a:lnSpc>
              <a:spcBef>
                <a:spcPts val="1200"/>
              </a:spcBef>
            </a:pPr>
            <a:r>
              <a:rPr lang="en-US" sz="2000" b="1" dirty="0"/>
              <a:t>PMB (Performance Measurement Baseline):</a:t>
            </a:r>
            <a:r>
              <a:rPr lang="en-US" sz="2000" dirty="0"/>
              <a:t> The time-phased budget plan for accomplishing authorized in-scope work. This is the core EVM measuring stick.</a:t>
            </a:r>
          </a:p>
          <a:p>
            <a:pPr marL="285750" indent="-285750">
              <a:lnSpc>
                <a:spcPct val="110000"/>
              </a:lnSpc>
              <a:spcBef>
                <a:spcPts val="1200"/>
              </a:spcBef>
            </a:pPr>
            <a:r>
              <a:rPr lang="en-US" sz="2000" b="1" dirty="0"/>
              <a:t>MA (Management Agreement):</a:t>
            </a:r>
            <a:r>
              <a:rPr lang="en-US" sz="2000" dirty="0"/>
              <a:t> The total project cost and schedule target (PMB + MR). This is the internal project execution authority.</a:t>
            </a:r>
          </a:p>
          <a:p>
            <a:pPr marL="285750" indent="-285750">
              <a:lnSpc>
                <a:spcPct val="110000"/>
              </a:lnSpc>
              <a:spcBef>
                <a:spcPts val="1200"/>
              </a:spcBef>
            </a:pPr>
            <a:r>
              <a:rPr lang="en-US" sz="2000" b="1" dirty="0"/>
              <a:t>ABC (Agency Baseline Commitment):</a:t>
            </a:r>
            <a:r>
              <a:rPr lang="en-US" sz="2000" dirty="0"/>
              <a:t> The highest-level external commitment to Congress and stakeholders. (MA + UFE).</a:t>
            </a:r>
          </a:p>
          <a:p>
            <a:pPr marL="285750" indent="-285750">
              <a:lnSpc>
                <a:spcPct val="110000"/>
              </a:lnSpc>
              <a:spcBef>
                <a:spcPts val="1200"/>
              </a:spcBef>
            </a:pPr>
            <a:r>
              <a:rPr lang="en-US" sz="2000" b="1" dirty="0"/>
              <a:t>LCC Range (Life Cycle Cost Range):</a:t>
            </a:r>
            <a:r>
              <a:rPr lang="en-US" sz="2000" dirty="0"/>
              <a:t> The total estimated cost of all project phases (A–F). During Formulation, this is expressed as a High/Low range. </a:t>
            </a:r>
            <a:r>
              <a:rPr lang="en-US" sz="2000" i="1" dirty="0"/>
              <a:t>At KDP-C, the LCC becomes a single-point estimate and is equal to the ABC.</a:t>
            </a:r>
            <a:endParaRPr lang="en-US" sz="2000" dirty="0"/>
          </a:p>
        </p:txBody>
      </p:sp>
      <p:pic>
        <p:nvPicPr>
          <p:cNvPr id="7" name="Picture 6">
            <a:extLst>
              <a:ext uri="{FF2B5EF4-FFF2-40B4-BE49-F238E27FC236}">
                <a16:creationId xmlns:a16="http://schemas.microsoft.com/office/drawing/2014/main" id="{700D8977-DD18-3C64-EFF5-EF5C6B1CC06A}"/>
              </a:ext>
            </a:extLst>
          </p:cNvPr>
          <p:cNvPicPr>
            <a:picLocks noChangeAspect="1"/>
          </p:cNvPicPr>
          <p:nvPr/>
        </p:nvPicPr>
        <p:blipFill>
          <a:blip r:embed="rId3"/>
          <a:stretch>
            <a:fillRect/>
          </a:stretch>
        </p:blipFill>
        <p:spPr>
          <a:xfrm>
            <a:off x="6996475" y="1625824"/>
            <a:ext cx="4884057" cy="4017190"/>
          </a:xfrm>
          <a:prstGeom prst="rect">
            <a:avLst/>
          </a:prstGeom>
        </p:spPr>
      </p:pic>
    </p:spTree>
    <p:extLst>
      <p:ext uri="{BB962C8B-B14F-4D97-AF65-F5344CB8AC3E}">
        <p14:creationId xmlns:p14="http://schemas.microsoft.com/office/powerpoint/2010/main" val="2368080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5ABAF-8096-6D8D-2949-2F6BEA0BB6F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86860E-E49A-B12F-5E27-A771D9C59AAA}"/>
              </a:ext>
            </a:extLst>
          </p:cNvPr>
          <p:cNvSpPr>
            <a:spLocks noGrp="1"/>
          </p:cNvSpPr>
          <p:nvPr>
            <p:ph type="sldNum" sz="quarter" idx="12"/>
          </p:nvPr>
        </p:nvSpPr>
        <p:spPr/>
        <p:txBody>
          <a:bodyPr/>
          <a:lstStyle/>
          <a:p>
            <a:fld id="{BAB45287-AC89-4E8A-892C-56ADCCC59CE1}" type="slidenum">
              <a:rPr lang="en-US" smtClean="0"/>
              <a:pPr/>
              <a:t>10</a:t>
            </a:fld>
            <a:endParaRPr lang="en-US"/>
          </a:p>
        </p:txBody>
      </p:sp>
      <p:sp>
        <p:nvSpPr>
          <p:cNvPr id="5" name="Title 4">
            <a:extLst>
              <a:ext uri="{FF2B5EF4-FFF2-40B4-BE49-F238E27FC236}">
                <a16:creationId xmlns:a16="http://schemas.microsoft.com/office/drawing/2014/main" id="{F10D46CA-A07E-D791-6F2A-15B3F1BFA669}"/>
              </a:ext>
            </a:extLst>
          </p:cNvPr>
          <p:cNvSpPr>
            <a:spLocks noGrp="1"/>
          </p:cNvSpPr>
          <p:nvPr>
            <p:ph type="title"/>
          </p:nvPr>
        </p:nvSpPr>
        <p:spPr>
          <a:xfrm>
            <a:off x="1496008" y="274187"/>
            <a:ext cx="9199984" cy="770509"/>
          </a:xfrm>
        </p:spPr>
        <p:txBody>
          <a:bodyPr/>
          <a:lstStyle/>
          <a:p>
            <a:r>
              <a:rPr lang="en-US" sz="4000" b="1" dirty="0"/>
              <a:t>How Can UFE Impact Forecast?</a:t>
            </a:r>
          </a:p>
        </p:txBody>
      </p:sp>
      <p:sp>
        <p:nvSpPr>
          <p:cNvPr id="4" name="TextBox 3">
            <a:extLst>
              <a:ext uri="{FF2B5EF4-FFF2-40B4-BE49-F238E27FC236}">
                <a16:creationId xmlns:a16="http://schemas.microsoft.com/office/drawing/2014/main" id="{8BBB106F-F74E-4C87-A765-D63540777346}"/>
              </a:ext>
            </a:extLst>
          </p:cNvPr>
          <p:cNvSpPr txBox="1"/>
          <p:nvPr/>
        </p:nvSpPr>
        <p:spPr>
          <a:xfrm>
            <a:off x="271305" y="3596388"/>
            <a:ext cx="11635992" cy="3013582"/>
          </a:xfrm>
          <a:prstGeom prst="rect">
            <a:avLst/>
          </a:prstGeom>
          <a:noFill/>
        </p:spPr>
        <p:txBody>
          <a:bodyPr wrap="square" rtlCol="0">
            <a:spAutoFit/>
          </a:bodyPr>
          <a:lstStyle/>
          <a:p>
            <a:pPr>
              <a:lnSpc>
                <a:spcPct val="110000"/>
              </a:lnSpc>
              <a:spcBef>
                <a:spcPts val="1200"/>
              </a:spcBef>
            </a:pPr>
            <a:r>
              <a:rPr lang="en-US" sz="1500" dirty="0"/>
              <a:t>In this scenario, the BAC is $100 and the cumulative to date cost performance index is .85 so the project is getting $.85 on every $1.00 spent.  Then the project gets an infusion of $25 in UFE.  It doesn’t get planned and no performance is measured against it.  But suppose, the budget plus the UFE performs the same as the budget that is being measured.  That EAC is 20% higher.  </a:t>
            </a:r>
            <a:r>
              <a:rPr lang="en-US" sz="1500" b="1" dirty="0"/>
              <a:t>But we don’t know.</a:t>
            </a:r>
          </a:p>
          <a:p>
            <a:pPr>
              <a:lnSpc>
                <a:spcPct val="110000"/>
              </a:lnSpc>
              <a:spcBef>
                <a:spcPts val="1200"/>
              </a:spcBef>
            </a:pPr>
            <a:r>
              <a:rPr lang="en-US" sz="1500" b="1" dirty="0"/>
              <a:t>This is the critical problem: </a:t>
            </a:r>
            <a:r>
              <a:rPr lang="en-US" sz="1500" dirty="0"/>
              <a:t>Because UFE isn't tracked or forecasted with the same rigor as the baseline budget, project managers and stakeholders are blind to 20% of the actual cost overrun. The project appears to be tracking toward  an EAC of $118, when it's actually heading toward $147—a significant gap that can lead to:</a:t>
            </a:r>
          </a:p>
          <a:p>
            <a:pPr marL="800100" lvl="1" indent="-342900">
              <a:lnSpc>
                <a:spcPct val="110000"/>
              </a:lnSpc>
              <a:spcBef>
                <a:spcPts val="600"/>
              </a:spcBef>
              <a:buFont typeface="Arial" panose="020B0604020202020204" pitchFamily="34" charset="0"/>
              <a:buChar char="•"/>
            </a:pPr>
            <a:r>
              <a:rPr lang="en-US" sz="1400" dirty="0"/>
              <a:t>Budget shortfalls</a:t>
            </a:r>
          </a:p>
          <a:p>
            <a:pPr marL="800100" lvl="1" indent="-342900">
              <a:lnSpc>
                <a:spcPct val="110000"/>
              </a:lnSpc>
              <a:spcBef>
                <a:spcPts val="600"/>
              </a:spcBef>
              <a:buFont typeface="Arial" panose="020B0604020202020204" pitchFamily="34" charset="0"/>
              <a:buChar char="•"/>
            </a:pPr>
            <a:r>
              <a:rPr lang="en-US" sz="1400" dirty="0"/>
              <a:t>Inadequate funding requests</a:t>
            </a:r>
          </a:p>
          <a:p>
            <a:pPr marL="800100" lvl="1" indent="-342900">
              <a:lnSpc>
                <a:spcPct val="110000"/>
              </a:lnSpc>
              <a:spcBef>
                <a:spcPts val="600"/>
              </a:spcBef>
              <a:buFont typeface="Arial" panose="020B0604020202020204" pitchFamily="34" charset="0"/>
              <a:buChar char="•"/>
            </a:pPr>
            <a:r>
              <a:rPr lang="en-US" sz="1400" dirty="0"/>
              <a:t>Poor decision-making based on incomplete data</a:t>
            </a:r>
          </a:p>
          <a:p>
            <a:pPr marL="800100" lvl="1" indent="-342900">
              <a:lnSpc>
                <a:spcPct val="110000"/>
              </a:lnSpc>
              <a:spcBef>
                <a:spcPts val="600"/>
              </a:spcBef>
              <a:buFont typeface="Arial" panose="020B0604020202020204" pitchFamily="34" charset="0"/>
              <a:buChar char="•"/>
            </a:pPr>
            <a:r>
              <a:rPr lang="en-US" sz="1400" dirty="0"/>
              <a:t>Stakeholder surprises at project completion</a:t>
            </a:r>
          </a:p>
        </p:txBody>
      </p:sp>
      <p:graphicFrame>
        <p:nvGraphicFramePr>
          <p:cNvPr id="7" name="Table 0">
            <a:extLst>
              <a:ext uri="{FF2B5EF4-FFF2-40B4-BE49-F238E27FC236}">
                <a16:creationId xmlns:a16="http://schemas.microsoft.com/office/drawing/2014/main" id="{482882C6-5F5D-3468-A502-6C2882825155}"/>
              </a:ext>
            </a:extLst>
          </p:cNvPr>
          <p:cNvGraphicFramePr>
            <a:graphicFrameLocks noGrp="1"/>
          </p:cNvGraphicFramePr>
          <p:nvPr>
            <p:extLst>
              <p:ext uri="{D42A27DB-BD31-4B8C-83A1-F6EECF244321}">
                <p14:modId xmlns:p14="http://schemas.microsoft.com/office/powerpoint/2010/main" val="3973181123"/>
              </p:ext>
            </p:extLst>
          </p:nvPr>
        </p:nvGraphicFramePr>
        <p:xfrm>
          <a:off x="785188" y="1044696"/>
          <a:ext cx="5903844" cy="2461260"/>
        </p:xfrm>
        <a:graphic>
          <a:graphicData uri="http://schemas.openxmlformats.org/drawingml/2006/table">
            <a:tbl>
              <a:tblPr/>
              <a:tblGrid>
                <a:gridCol w="983974">
                  <a:extLst>
                    <a:ext uri="{9D8B030D-6E8A-4147-A177-3AD203B41FA5}">
                      <a16:colId xmlns:a16="http://schemas.microsoft.com/office/drawing/2014/main" val="20000"/>
                    </a:ext>
                  </a:extLst>
                </a:gridCol>
                <a:gridCol w="983974">
                  <a:extLst>
                    <a:ext uri="{9D8B030D-6E8A-4147-A177-3AD203B41FA5}">
                      <a16:colId xmlns:a16="http://schemas.microsoft.com/office/drawing/2014/main" val="20001"/>
                    </a:ext>
                  </a:extLst>
                </a:gridCol>
                <a:gridCol w="983974">
                  <a:extLst>
                    <a:ext uri="{9D8B030D-6E8A-4147-A177-3AD203B41FA5}">
                      <a16:colId xmlns:a16="http://schemas.microsoft.com/office/drawing/2014/main" val="20002"/>
                    </a:ext>
                  </a:extLst>
                </a:gridCol>
                <a:gridCol w="983974">
                  <a:extLst>
                    <a:ext uri="{9D8B030D-6E8A-4147-A177-3AD203B41FA5}">
                      <a16:colId xmlns:a16="http://schemas.microsoft.com/office/drawing/2014/main" val="20003"/>
                    </a:ext>
                  </a:extLst>
                </a:gridCol>
                <a:gridCol w="983974">
                  <a:extLst>
                    <a:ext uri="{9D8B030D-6E8A-4147-A177-3AD203B41FA5}">
                      <a16:colId xmlns:a16="http://schemas.microsoft.com/office/drawing/2014/main" val="20004"/>
                    </a:ext>
                  </a:extLst>
                </a:gridCol>
                <a:gridCol w="983974">
                  <a:extLst>
                    <a:ext uri="{9D8B030D-6E8A-4147-A177-3AD203B41FA5}">
                      <a16:colId xmlns:a16="http://schemas.microsoft.com/office/drawing/2014/main" val="20005"/>
                    </a:ext>
                  </a:extLst>
                </a:gridCol>
              </a:tblGrid>
              <a:tr h="388620">
                <a:tc>
                  <a:txBody>
                    <a:bodyPr/>
                    <a:lstStyle/>
                    <a:p>
                      <a:pPr marL="0" indent="0">
                        <a:buNone/>
                      </a:pPr>
                      <a:r>
                        <a:rPr lang="en-US" sz="1400" b="1" dirty="0">
                          <a:solidFill>
                            <a:srgbClr val="000000"/>
                          </a:solidFill>
                        </a:rPr>
                        <a:t>Project BAC</a:t>
                      </a: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solidFill>
                      <a:srgbClr val="E7E6E6"/>
                    </a:solidFill>
                  </a:tcPr>
                </a:tc>
                <a:tc>
                  <a:txBody>
                    <a:bodyPr/>
                    <a:lstStyle/>
                    <a:p>
                      <a:pPr marL="0" indent="0" algn="ctr">
                        <a:buNone/>
                      </a:pPr>
                      <a:r>
                        <a:rPr lang="en-US" sz="1400" dirty="0">
                          <a:solidFill>
                            <a:srgbClr val="000000"/>
                          </a:solidFill>
                        </a:rPr>
                        <a:t>$100</a:t>
                      </a: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tc>
                  <a:txBody>
                    <a:bodyPr/>
                    <a:lstStyle/>
                    <a:p>
                      <a:pPr marL="0" indent="0">
                        <a:buNone/>
                      </a:pPr>
                      <a:r>
                        <a:rPr lang="en-US" sz="1400" b="1" dirty="0">
                          <a:solidFill>
                            <a:srgbClr val="000000"/>
                          </a:solidFill>
                        </a:rPr>
                        <a:t>UFE</a:t>
                      </a: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solidFill>
                      <a:srgbClr val="E7E6E6"/>
                    </a:solidFill>
                  </a:tcPr>
                </a:tc>
                <a:tc>
                  <a:txBody>
                    <a:bodyPr/>
                    <a:lstStyle/>
                    <a:p>
                      <a:pPr marL="0" indent="0" algn="ctr">
                        <a:buNone/>
                      </a:pPr>
                      <a:r>
                        <a:rPr lang="en-US" sz="1400" dirty="0">
                          <a:solidFill>
                            <a:srgbClr val="000000"/>
                          </a:solidFill>
                        </a:rPr>
                        <a:t>$25</a:t>
                      </a: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tc>
                  <a:txBody>
                    <a:bodyPr/>
                    <a:lstStyle/>
                    <a:p>
                      <a:pPr marL="0" indent="0">
                        <a:buNone/>
                      </a:pPr>
                      <a:r>
                        <a:rPr lang="en-US" sz="1400" b="1" dirty="0">
                          <a:solidFill>
                            <a:srgbClr val="000000"/>
                          </a:solidFill>
                        </a:rPr>
                        <a:t>BAC + UFE</a:t>
                      </a: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solidFill>
                      <a:srgbClr val="E7E6E6"/>
                    </a:solidFill>
                  </a:tcPr>
                </a:tc>
                <a:tc>
                  <a:txBody>
                    <a:bodyPr/>
                    <a:lstStyle/>
                    <a:p>
                      <a:pPr marL="0" indent="0" algn="ctr">
                        <a:buNone/>
                      </a:pPr>
                      <a:r>
                        <a:rPr lang="en-US" sz="1400" dirty="0">
                          <a:solidFill>
                            <a:srgbClr val="000000"/>
                          </a:solidFill>
                        </a:rPr>
                        <a:t>$125</a:t>
                      </a: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extLst>
                  <a:ext uri="{0D108BD9-81ED-4DB2-BD59-A6C34878D82A}">
                    <a16:rowId xmlns:a16="http://schemas.microsoft.com/office/drawing/2014/main" val="10000"/>
                  </a:ext>
                </a:extLst>
              </a:tr>
              <a:tr h="388620">
                <a:tc>
                  <a:txBody>
                    <a:bodyPr/>
                    <a:lstStyle/>
                    <a:p>
                      <a:pPr marL="0" indent="0">
                        <a:buNone/>
                      </a:pPr>
                      <a:r>
                        <a:rPr lang="en-US" sz="1400" b="1" dirty="0">
                          <a:solidFill>
                            <a:srgbClr val="000000"/>
                          </a:solidFill>
                        </a:rPr>
                        <a:t>CPIcum</a:t>
                      </a: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solidFill>
                      <a:srgbClr val="E7E6E6"/>
                    </a:solidFill>
                  </a:tcPr>
                </a:tc>
                <a:tc>
                  <a:txBody>
                    <a:bodyPr/>
                    <a:lstStyle/>
                    <a:p>
                      <a:pPr marL="0" indent="0" algn="ctr">
                        <a:buNone/>
                      </a:pPr>
                      <a:r>
                        <a:rPr lang="en-US" sz="1400" dirty="0">
                          <a:solidFill>
                            <a:srgbClr val="000000"/>
                          </a:solidFill>
                        </a:rPr>
                        <a:t>85%</a:t>
                      </a: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tc>
                  <a:txBody>
                    <a:bodyPr/>
                    <a:lstStyle/>
                    <a:p>
                      <a:pPr marL="0" indent="0">
                        <a:buNone/>
                      </a:pP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tc>
                  <a:txBody>
                    <a:bodyPr/>
                    <a:lstStyle/>
                    <a:p>
                      <a:pPr marL="0" indent="0">
                        <a:buNone/>
                      </a:pP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tc>
                  <a:txBody>
                    <a:bodyPr/>
                    <a:lstStyle/>
                    <a:p>
                      <a:pPr marL="0" indent="0">
                        <a:buNone/>
                      </a:pP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tc>
                  <a:txBody>
                    <a:bodyPr/>
                    <a:lstStyle/>
                    <a:p>
                      <a:pPr marL="0" indent="0">
                        <a:buNone/>
                      </a:pP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extLst>
                  <a:ext uri="{0D108BD9-81ED-4DB2-BD59-A6C34878D82A}">
                    <a16:rowId xmlns:a16="http://schemas.microsoft.com/office/drawing/2014/main" val="10001"/>
                  </a:ext>
                </a:extLst>
              </a:tr>
              <a:tr h="388620">
                <a:tc>
                  <a:txBody>
                    <a:bodyPr/>
                    <a:lstStyle/>
                    <a:p>
                      <a:pPr marL="0" indent="0">
                        <a:buNone/>
                      </a:pPr>
                      <a:r>
                        <a:rPr lang="en-US" sz="1400" b="1" dirty="0">
                          <a:solidFill>
                            <a:srgbClr val="000000"/>
                          </a:solidFill>
                        </a:rPr>
                        <a:t>EACcpi</a:t>
                      </a: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solidFill>
                      <a:srgbClr val="E7E6E6"/>
                    </a:solidFill>
                  </a:tcPr>
                </a:tc>
                <a:tc>
                  <a:txBody>
                    <a:bodyPr/>
                    <a:lstStyle/>
                    <a:p>
                      <a:pPr marL="0" indent="0" algn="ctr">
                        <a:buNone/>
                      </a:pPr>
                      <a:r>
                        <a:rPr lang="en-US" sz="1400" dirty="0">
                          <a:solidFill>
                            <a:srgbClr val="000000"/>
                          </a:solidFill>
                        </a:rPr>
                        <a:t>$118</a:t>
                      </a: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solidFill>
                      <a:schemeClr val="accent2">
                        <a:lumMod val="20000"/>
                        <a:lumOff val="80000"/>
                      </a:schemeClr>
                    </a:solidFill>
                  </a:tcPr>
                </a:tc>
                <a:tc>
                  <a:txBody>
                    <a:bodyPr/>
                    <a:lstStyle/>
                    <a:p>
                      <a:pPr marL="0" indent="0">
                        <a:buNone/>
                      </a:pP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tc>
                  <a:txBody>
                    <a:bodyPr/>
                    <a:lstStyle/>
                    <a:p>
                      <a:pPr marL="0" indent="0">
                        <a:buNone/>
                      </a:pP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tc>
                  <a:txBody>
                    <a:bodyPr/>
                    <a:lstStyle/>
                    <a:p>
                      <a:pPr marL="0" indent="0">
                        <a:buNone/>
                      </a:pP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tc>
                  <a:txBody>
                    <a:bodyPr/>
                    <a:lstStyle/>
                    <a:p>
                      <a:pPr marL="0" indent="0" algn="ctr">
                        <a:buNone/>
                      </a:pPr>
                      <a:r>
                        <a:rPr lang="en-US" sz="1400" dirty="0">
                          <a:solidFill>
                            <a:srgbClr val="000000"/>
                          </a:solidFill>
                        </a:rPr>
                        <a:t>$147</a:t>
                      </a: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solidFill>
                      <a:srgbClr val="FEF4CE"/>
                    </a:solidFill>
                  </a:tcPr>
                </a:tc>
                <a:extLst>
                  <a:ext uri="{0D108BD9-81ED-4DB2-BD59-A6C34878D82A}">
                    <a16:rowId xmlns:a16="http://schemas.microsoft.com/office/drawing/2014/main" val="10002"/>
                  </a:ext>
                </a:extLst>
              </a:tr>
              <a:tr h="388620">
                <a:tc>
                  <a:txBody>
                    <a:bodyPr/>
                    <a:lstStyle/>
                    <a:p>
                      <a:pPr marL="0" indent="0">
                        <a:buNone/>
                      </a:pP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tc>
                  <a:txBody>
                    <a:bodyPr/>
                    <a:lstStyle/>
                    <a:p>
                      <a:pPr marL="0" indent="0">
                        <a:buNone/>
                      </a:pP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tc>
                  <a:txBody>
                    <a:bodyPr/>
                    <a:lstStyle/>
                    <a:p>
                      <a:pPr marL="0" indent="0">
                        <a:buNone/>
                      </a:pP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tc>
                  <a:txBody>
                    <a:bodyPr/>
                    <a:lstStyle/>
                    <a:p>
                      <a:pPr marL="0" indent="0">
                        <a:buNone/>
                      </a:pP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tc>
                  <a:txBody>
                    <a:bodyPr/>
                    <a:lstStyle/>
                    <a:p>
                      <a:pPr marL="0" indent="0">
                        <a:buNone/>
                      </a:pP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tc>
                  <a:txBody>
                    <a:bodyPr/>
                    <a:lstStyle/>
                    <a:p>
                      <a:pPr marL="0" indent="0">
                        <a:buNone/>
                      </a:pP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extLst>
                  <a:ext uri="{0D108BD9-81ED-4DB2-BD59-A6C34878D82A}">
                    <a16:rowId xmlns:a16="http://schemas.microsoft.com/office/drawing/2014/main" val="10003"/>
                  </a:ext>
                </a:extLst>
              </a:tr>
              <a:tr h="388620">
                <a:tc gridSpan="5">
                  <a:txBody>
                    <a:bodyPr/>
                    <a:lstStyle/>
                    <a:p>
                      <a:pPr marL="0" indent="0">
                        <a:buNone/>
                      </a:pPr>
                      <a:r>
                        <a:rPr lang="en-US" sz="1400" b="1" dirty="0">
                          <a:solidFill>
                            <a:srgbClr val="000000"/>
                          </a:solidFill>
                        </a:rPr>
                        <a:t>Difference between Project EAC and Project w/UFE EAC</a:t>
                      </a: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solidFill>
                      <a:srgbClr val="E7E6E6"/>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indent="0" algn="ctr">
                        <a:buNone/>
                      </a:pPr>
                      <a:r>
                        <a:rPr lang="en-US" sz="1400" b="1" dirty="0">
                          <a:solidFill>
                            <a:srgbClr val="000000"/>
                          </a:solidFill>
                        </a:rPr>
                        <a:t>$29</a:t>
                      </a: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solidFill>
                      <a:srgbClr val="FCE4D6"/>
                    </a:solidFill>
                  </a:tcPr>
                </a:tc>
                <a:extLst>
                  <a:ext uri="{0D108BD9-81ED-4DB2-BD59-A6C34878D82A}">
                    <a16:rowId xmlns:a16="http://schemas.microsoft.com/office/drawing/2014/main" val="10004"/>
                  </a:ext>
                </a:extLst>
              </a:tr>
              <a:tr h="388620">
                <a:tc>
                  <a:txBody>
                    <a:bodyPr/>
                    <a:lstStyle/>
                    <a:p>
                      <a:pPr marL="0" indent="0">
                        <a:buNone/>
                      </a:pP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tc>
                  <a:txBody>
                    <a:bodyPr/>
                    <a:lstStyle/>
                    <a:p>
                      <a:pPr marL="0" indent="0">
                        <a:buNone/>
                      </a:pP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tc>
                  <a:txBody>
                    <a:bodyPr/>
                    <a:lstStyle/>
                    <a:p>
                      <a:pPr marL="0" indent="0">
                        <a:buNone/>
                      </a:pP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tc>
                  <a:txBody>
                    <a:bodyPr/>
                    <a:lstStyle/>
                    <a:p>
                      <a:pPr marL="0" indent="0">
                        <a:buNone/>
                      </a:pP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tc>
                  <a:txBody>
                    <a:bodyPr/>
                    <a:lstStyle/>
                    <a:p>
                      <a:pPr marL="0" indent="0">
                        <a:buNone/>
                      </a:pPr>
                      <a:r>
                        <a:rPr lang="en-US" sz="1400" b="1" dirty="0">
                          <a:solidFill>
                            <a:srgbClr val="000000"/>
                          </a:solidFill>
                        </a:rPr>
                        <a:t>Difference</a:t>
                      </a: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solidFill>
                      <a:srgbClr val="E7E6E6"/>
                    </a:solidFill>
                  </a:tcPr>
                </a:tc>
                <a:tc>
                  <a:txBody>
                    <a:bodyPr/>
                    <a:lstStyle/>
                    <a:p>
                      <a:pPr marL="0" indent="0" algn="ctr">
                        <a:buNone/>
                      </a:pPr>
                      <a:r>
                        <a:rPr lang="en-US" sz="1400" b="1" dirty="0">
                          <a:solidFill>
                            <a:srgbClr val="000000"/>
                          </a:solidFill>
                        </a:rPr>
                        <a:t>20%</a:t>
                      </a: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0005"/>
                  </a:ext>
                </a:extLst>
              </a:tr>
            </a:tbl>
          </a:graphicData>
        </a:graphic>
      </p:graphicFrame>
      <p:graphicFrame>
        <p:nvGraphicFramePr>
          <p:cNvPr id="9" name="Table 0">
            <a:extLst>
              <a:ext uri="{FF2B5EF4-FFF2-40B4-BE49-F238E27FC236}">
                <a16:creationId xmlns:a16="http://schemas.microsoft.com/office/drawing/2014/main" id="{63E51A76-4AEE-22F0-B84A-3845E262AAED}"/>
              </a:ext>
            </a:extLst>
          </p:cNvPr>
          <p:cNvGraphicFramePr>
            <a:graphicFrameLocks noGrp="1"/>
          </p:cNvGraphicFramePr>
          <p:nvPr>
            <p:extLst>
              <p:ext uri="{D42A27DB-BD31-4B8C-83A1-F6EECF244321}">
                <p14:modId xmlns:p14="http://schemas.microsoft.com/office/powerpoint/2010/main" val="2592641730"/>
              </p:ext>
            </p:extLst>
          </p:nvPr>
        </p:nvGraphicFramePr>
        <p:xfrm>
          <a:off x="7199242" y="1320648"/>
          <a:ext cx="4207570" cy="1684020"/>
        </p:xfrm>
        <a:graphic>
          <a:graphicData uri="http://schemas.openxmlformats.org/drawingml/2006/table">
            <a:tbl>
              <a:tblPr/>
              <a:tblGrid>
                <a:gridCol w="2672279">
                  <a:extLst>
                    <a:ext uri="{9D8B030D-6E8A-4147-A177-3AD203B41FA5}">
                      <a16:colId xmlns:a16="http://schemas.microsoft.com/office/drawing/2014/main" val="20000"/>
                    </a:ext>
                  </a:extLst>
                </a:gridCol>
                <a:gridCol w="1535291">
                  <a:extLst>
                    <a:ext uri="{9D8B030D-6E8A-4147-A177-3AD203B41FA5}">
                      <a16:colId xmlns:a16="http://schemas.microsoft.com/office/drawing/2014/main" val="20001"/>
                    </a:ext>
                  </a:extLst>
                </a:gridCol>
              </a:tblGrid>
              <a:tr h="388620">
                <a:tc>
                  <a:txBody>
                    <a:bodyPr/>
                    <a:lstStyle/>
                    <a:p>
                      <a:pPr marL="0" indent="0">
                        <a:buNone/>
                      </a:pPr>
                      <a:r>
                        <a:rPr lang="en-US" sz="1400" b="1" dirty="0">
                          <a:solidFill>
                            <a:srgbClr val="000000"/>
                          </a:solidFill>
                        </a:rPr>
                        <a:t>EAC without UFE visibility</a:t>
                      </a: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solidFill>
                      <a:srgbClr val="E7E6E6"/>
                    </a:solidFill>
                  </a:tcPr>
                </a:tc>
                <a:tc>
                  <a:txBody>
                    <a:bodyPr/>
                    <a:lstStyle/>
                    <a:p>
                      <a:pPr marL="0" indent="0" algn="ctr">
                        <a:buNone/>
                      </a:pPr>
                      <a:r>
                        <a:rPr lang="en-US" sz="1400" dirty="0">
                          <a:solidFill>
                            <a:srgbClr val="000000"/>
                          </a:solidFill>
                        </a:rPr>
                        <a:t>$118</a:t>
                      </a: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0"/>
                  </a:ext>
                </a:extLst>
              </a:tr>
              <a:tr h="388620">
                <a:tc>
                  <a:txBody>
                    <a:bodyPr/>
                    <a:lstStyle/>
                    <a:p>
                      <a:pPr marL="0" indent="0">
                        <a:buNone/>
                      </a:pPr>
                      <a:r>
                        <a:rPr lang="en-US" sz="1400" b="1" dirty="0">
                          <a:solidFill>
                            <a:srgbClr val="000000"/>
                          </a:solidFill>
                        </a:rPr>
                        <a:t>Actual EAC with UFE </a:t>
                      </a:r>
                      <a:r>
                        <a:rPr lang="en-US" sz="1400" b="0" dirty="0">
                          <a:solidFill>
                            <a:srgbClr val="000000"/>
                          </a:solidFill>
                        </a:rPr>
                        <a:t>(assuming same efficiency)</a:t>
                      </a:r>
                      <a:endParaRPr lang="en-US" sz="1400" b="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solidFill>
                      <a:srgbClr val="E7E6E6"/>
                    </a:solidFill>
                  </a:tcPr>
                </a:tc>
                <a:tc>
                  <a:txBody>
                    <a:bodyPr/>
                    <a:lstStyle/>
                    <a:p>
                      <a:pPr marL="0" indent="0" algn="ctr" defTabSz="914400" rtl="0" eaLnBrk="1" latinLnBrk="0" hangingPunct="1">
                        <a:buNone/>
                      </a:pPr>
                      <a:r>
                        <a:rPr lang="en-US" sz="1400" kern="1200" dirty="0">
                          <a:solidFill>
                            <a:srgbClr val="000000"/>
                          </a:solidFill>
                          <a:latin typeface="+mn-lt"/>
                          <a:ea typeface="+mn-ea"/>
                          <a:cs typeface="+mn-cs"/>
                        </a:rPr>
                        <a:t>$147</a:t>
                      </a:r>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solidFill>
                      <a:srgbClr val="FEF4CE"/>
                    </a:solidFill>
                  </a:tcPr>
                </a:tc>
                <a:extLst>
                  <a:ext uri="{0D108BD9-81ED-4DB2-BD59-A6C34878D82A}">
                    <a16:rowId xmlns:a16="http://schemas.microsoft.com/office/drawing/2014/main" val="10001"/>
                  </a:ext>
                </a:extLst>
              </a:tr>
              <a:tr h="388620">
                <a:tc>
                  <a:txBody>
                    <a:bodyPr/>
                    <a:lstStyle/>
                    <a:p>
                      <a:pPr marL="0" indent="0">
                        <a:buNone/>
                      </a:pPr>
                      <a:r>
                        <a:rPr lang="en-US" sz="1400" b="1" dirty="0">
                          <a:solidFill>
                            <a:srgbClr val="000000"/>
                          </a:solidFill>
                        </a:rPr>
                        <a:t>Hidden cost overrun</a:t>
                      </a: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solidFill>
                      <a:srgbClr val="E7E6E6"/>
                    </a:solidFill>
                  </a:tcPr>
                </a:tc>
                <a:tc>
                  <a:txBody>
                    <a:bodyPr/>
                    <a:lstStyle/>
                    <a:p>
                      <a:pPr marL="0" indent="0" algn="ctr">
                        <a:buNone/>
                      </a:pPr>
                      <a:r>
                        <a:rPr lang="en-US" sz="1400" dirty="0">
                          <a:solidFill>
                            <a:srgbClr val="000000"/>
                          </a:solidFill>
                        </a:rPr>
                        <a:t>$29</a:t>
                      </a:r>
                      <a:endParaRPr lang="en-US" sz="1400" dirty="0"/>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solidFill>
                      <a:srgbClr val="FCE4D6"/>
                    </a:solidFill>
                  </a:tcPr>
                </a:tc>
                <a:extLst>
                  <a:ext uri="{0D108BD9-81ED-4DB2-BD59-A6C34878D82A}">
                    <a16:rowId xmlns:a16="http://schemas.microsoft.com/office/drawing/2014/main" val="10002"/>
                  </a:ext>
                </a:extLst>
              </a:tr>
              <a:tr h="388620">
                <a:tc>
                  <a:txBody>
                    <a:bodyPr/>
                    <a:lstStyle/>
                    <a:p>
                      <a:pPr marL="0" indent="0">
                        <a:buNone/>
                      </a:pPr>
                      <a:r>
                        <a:rPr lang="en-US" sz="1400" dirty="0"/>
                        <a:t>Percentage underestimation</a:t>
                      </a:r>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tcPr>
                </a:tc>
                <a:tc>
                  <a:txBody>
                    <a:bodyPr/>
                    <a:lstStyle/>
                    <a:p>
                      <a:pPr marL="0" indent="0" algn="ctr">
                        <a:buNone/>
                      </a:pPr>
                      <a:r>
                        <a:rPr lang="en-US" sz="1400" dirty="0"/>
                        <a:t>20%</a:t>
                      </a:r>
                    </a:p>
                  </a:txBody>
                  <a:tcPr>
                    <a:lnL w="12700" cap="flat" cmpd="sng" algn="ctr">
                      <a:solidFill>
                        <a:srgbClr val="CFCFCF"/>
                      </a:solidFill>
                      <a:prstDash val="solid"/>
                      <a:round/>
                      <a:headEnd type="none" w="med" len="med"/>
                      <a:tailEnd type="none" w="med" len="med"/>
                    </a:lnL>
                    <a:lnR w="12700" cap="flat" cmpd="sng" algn="ctr">
                      <a:solidFill>
                        <a:srgbClr val="CFCFCF"/>
                      </a:solidFill>
                      <a:prstDash val="solid"/>
                      <a:round/>
                      <a:headEnd type="none" w="med" len="med"/>
                      <a:tailEnd type="none" w="med" len="med"/>
                    </a:lnR>
                    <a:lnT w="12700" cap="flat" cmpd="sng" algn="ctr">
                      <a:solidFill>
                        <a:srgbClr val="CFCFCF"/>
                      </a:solidFill>
                      <a:prstDash val="solid"/>
                      <a:round/>
                      <a:headEnd type="none" w="med" len="med"/>
                      <a:tailEnd type="none" w="med" len="med"/>
                    </a:lnT>
                    <a:lnB w="12700" cap="flat" cmpd="sng" algn="ctr">
                      <a:solidFill>
                        <a:srgbClr val="CFCFCF"/>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631917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DDBED-74F3-81EE-23FD-21868280227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8C3400-5345-7ED2-D948-88AD34EE9794}"/>
              </a:ext>
            </a:extLst>
          </p:cNvPr>
          <p:cNvSpPr>
            <a:spLocks noGrp="1"/>
          </p:cNvSpPr>
          <p:nvPr>
            <p:ph type="sldNum" sz="quarter" idx="12"/>
          </p:nvPr>
        </p:nvSpPr>
        <p:spPr/>
        <p:txBody>
          <a:bodyPr/>
          <a:lstStyle/>
          <a:p>
            <a:fld id="{BAB45287-AC89-4E8A-892C-56ADCCC59CE1}" type="slidenum">
              <a:rPr lang="en-US" smtClean="0"/>
              <a:pPr/>
              <a:t>11</a:t>
            </a:fld>
            <a:endParaRPr lang="en-US"/>
          </a:p>
        </p:txBody>
      </p:sp>
      <p:sp>
        <p:nvSpPr>
          <p:cNvPr id="10" name="Title 4">
            <a:extLst>
              <a:ext uri="{FF2B5EF4-FFF2-40B4-BE49-F238E27FC236}">
                <a16:creationId xmlns:a16="http://schemas.microsoft.com/office/drawing/2014/main" id="{3B675B54-C1E1-91ED-A67E-E703A9A4FBAC}"/>
              </a:ext>
            </a:extLst>
          </p:cNvPr>
          <p:cNvSpPr>
            <a:spLocks noGrp="1"/>
          </p:cNvSpPr>
          <p:nvPr>
            <p:ph type="title"/>
          </p:nvPr>
        </p:nvSpPr>
        <p:spPr>
          <a:xfrm>
            <a:off x="1431298" y="213389"/>
            <a:ext cx="9329399" cy="770509"/>
          </a:xfrm>
        </p:spPr>
        <p:txBody>
          <a:bodyPr/>
          <a:lstStyle/>
          <a:p>
            <a:r>
              <a:rPr lang="en-US" sz="3600" b="1" dirty="0"/>
              <a:t>The Right Tools for the Job</a:t>
            </a:r>
            <a:br>
              <a:rPr lang="en-US" sz="3600" b="1" dirty="0"/>
            </a:br>
            <a:r>
              <a:rPr lang="en-US" sz="3200" b="1" dirty="0"/>
              <a:t>(Contract Mod vs. OTB)</a:t>
            </a:r>
            <a:endParaRPr lang="en-US" sz="3600" b="1" dirty="0"/>
          </a:p>
        </p:txBody>
      </p:sp>
      <p:sp>
        <p:nvSpPr>
          <p:cNvPr id="13" name="TextBox 12">
            <a:extLst>
              <a:ext uri="{FF2B5EF4-FFF2-40B4-BE49-F238E27FC236}">
                <a16:creationId xmlns:a16="http://schemas.microsoft.com/office/drawing/2014/main" id="{AA9CFBB8-1AF7-7783-1B51-1F57B1331648}"/>
              </a:ext>
            </a:extLst>
          </p:cNvPr>
          <p:cNvSpPr txBox="1"/>
          <p:nvPr/>
        </p:nvSpPr>
        <p:spPr>
          <a:xfrm>
            <a:off x="654155" y="1555839"/>
            <a:ext cx="4990907" cy="3846951"/>
          </a:xfrm>
          <a:prstGeom prst="rect">
            <a:avLst/>
          </a:prstGeom>
          <a:solidFill>
            <a:schemeClr val="accent4">
              <a:lumMod val="20000"/>
              <a:lumOff val="80000"/>
            </a:schemeClr>
          </a:solidFill>
        </p:spPr>
        <p:style>
          <a:lnRef idx="1">
            <a:schemeClr val="accent4"/>
          </a:lnRef>
          <a:fillRef idx="2">
            <a:schemeClr val="accent4"/>
          </a:fillRef>
          <a:effectRef idx="1">
            <a:schemeClr val="accent4"/>
          </a:effectRef>
          <a:fontRef idx="minor">
            <a:schemeClr val="dk1"/>
          </a:fontRef>
        </p:style>
        <p:txBody>
          <a:bodyPr wrap="square">
            <a:spAutoFit/>
          </a:bodyPr>
          <a:lstStyle/>
          <a:p>
            <a:pPr algn="ctr">
              <a:lnSpc>
                <a:spcPct val="118000"/>
              </a:lnSpc>
            </a:pPr>
            <a:r>
              <a:rPr lang="en-US" sz="2400" b="1" dirty="0"/>
              <a:t>Contract Modifications </a:t>
            </a:r>
          </a:p>
          <a:p>
            <a:pPr algn="ctr">
              <a:lnSpc>
                <a:spcPct val="118000"/>
              </a:lnSpc>
              <a:spcAft>
                <a:spcPts val="1200"/>
              </a:spcAft>
            </a:pPr>
            <a:r>
              <a:rPr lang="en-US" sz="2400" b="1" dirty="0"/>
              <a:t>(Adding Authority)</a:t>
            </a:r>
            <a:endParaRPr lang="en-US" sz="2400" dirty="0"/>
          </a:p>
          <a:p>
            <a:pPr marL="91440" lvl="1">
              <a:lnSpc>
                <a:spcPct val="118000"/>
              </a:lnSpc>
              <a:spcBef>
                <a:spcPts val="1200"/>
              </a:spcBef>
            </a:pPr>
            <a:r>
              <a:rPr lang="en-US" b="1" dirty="0"/>
              <a:t>Trigger: </a:t>
            </a:r>
            <a:r>
              <a:rPr lang="en-US" dirty="0"/>
              <a:t> </a:t>
            </a:r>
            <a:r>
              <a:rPr lang="en-US" i="1" u="sng" dirty="0"/>
              <a:t>New work</a:t>
            </a:r>
            <a:r>
              <a:rPr lang="en-US" i="1" dirty="0"/>
              <a:t> </a:t>
            </a:r>
            <a:r>
              <a:rPr lang="en-US" dirty="0"/>
              <a:t>is authorized.</a:t>
            </a:r>
          </a:p>
          <a:p>
            <a:pPr marL="91440" lvl="1">
              <a:lnSpc>
                <a:spcPct val="118000"/>
              </a:lnSpc>
              <a:spcBef>
                <a:spcPts val="1200"/>
              </a:spcBef>
            </a:pPr>
            <a:r>
              <a:rPr lang="en-US" b="1" dirty="0"/>
              <a:t>Action:</a:t>
            </a:r>
            <a:r>
              <a:rPr lang="en-US" dirty="0"/>
              <a:t>  UFE is legally awarded to the supplier to incorporate newly authorized work into the PMB or Contract Budget Base.</a:t>
            </a:r>
          </a:p>
          <a:p>
            <a:pPr marL="91440" lvl="1">
              <a:lnSpc>
                <a:spcPct val="118000"/>
              </a:lnSpc>
              <a:spcBef>
                <a:spcPts val="1200"/>
              </a:spcBef>
            </a:pPr>
            <a:r>
              <a:rPr lang="en-US" b="1" dirty="0"/>
              <a:t>Rule: </a:t>
            </a:r>
            <a:r>
              <a:rPr lang="en-US" dirty="0"/>
              <a:t> It is </a:t>
            </a:r>
            <a:r>
              <a:rPr lang="en-US" i="1" dirty="0"/>
              <a:t>not</a:t>
            </a:r>
            <a:r>
              <a:rPr lang="en-US" dirty="0"/>
              <a:t> an EVM administrative tool to restructure or overwrite execution variances on existing work.</a:t>
            </a:r>
          </a:p>
        </p:txBody>
      </p:sp>
      <p:sp>
        <p:nvSpPr>
          <p:cNvPr id="5" name="TextBox 4">
            <a:extLst>
              <a:ext uri="{FF2B5EF4-FFF2-40B4-BE49-F238E27FC236}">
                <a16:creationId xmlns:a16="http://schemas.microsoft.com/office/drawing/2014/main" id="{05A52702-44F0-ED5C-A06C-0D163BEC9FA6}"/>
              </a:ext>
            </a:extLst>
          </p:cNvPr>
          <p:cNvSpPr txBox="1"/>
          <p:nvPr/>
        </p:nvSpPr>
        <p:spPr>
          <a:xfrm>
            <a:off x="6546938" y="1555839"/>
            <a:ext cx="4990907" cy="4173835"/>
          </a:xfrm>
          <a:prstGeom prst="rect">
            <a:avLst/>
          </a:prstGeo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pPr algn="ctr">
              <a:lnSpc>
                <a:spcPct val="118000"/>
              </a:lnSpc>
            </a:pPr>
            <a:r>
              <a:rPr lang="en-US" sz="2400" b="1" dirty="0"/>
              <a:t>Over Target Baseline / OTB </a:t>
            </a:r>
          </a:p>
          <a:p>
            <a:pPr algn="ctr">
              <a:lnSpc>
                <a:spcPct val="118000"/>
              </a:lnSpc>
              <a:spcAft>
                <a:spcPts val="1200"/>
              </a:spcAft>
            </a:pPr>
            <a:r>
              <a:rPr lang="en-US" sz="2400" b="1" dirty="0"/>
              <a:t>(Restoring Analytical Credibility)</a:t>
            </a:r>
          </a:p>
          <a:p>
            <a:pPr marL="91440">
              <a:lnSpc>
                <a:spcPct val="118000"/>
              </a:lnSpc>
              <a:spcBef>
                <a:spcPts val="1200"/>
              </a:spcBef>
            </a:pPr>
            <a:r>
              <a:rPr lang="en-US" b="1" dirty="0"/>
              <a:t>Trigger:</a:t>
            </a:r>
            <a:r>
              <a:rPr lang="en-US" dirty="0"/>
              <a:t>  The existing plan is mathematically impossible to execute (sustained unrecoverable variances on </a:t>
            </a:r>
            <a:r>
              <a:rPr lang="en-US" i="1" dirty="0"/>
              <a:t>existing, authorized in-scope work</a:t>
            </a:r>
            <a:r>
              <a:rPr lang="en-US" dirty="0"/>
              <a:t>).</a:t>
            </a:r>
          </a:p>
          <a:p>
            <a:pPr marL="91440">
              <a:lnSpc>
                <a:spcPct val="118000"/>
              </a:lnSpc>
              <a:spcBef>
                <a:spcPts val="1200"/>
              </a:spcBef>
            </a:pPr>
            <a:r>
              <a:rPr lang="en-US" b="1" dirty="0"/>
              <a:t>Action:</a:t>
            </a:r>
            <a:r>
              <a:rPr lang="en-US" dirty="0"/>
              <a:t>  UFE is legally awarded to the supplier to formally re-budget the remaining work to restore management-by-exception capability.</a:t>
            </a:r>
          </a:p>
          <a:p>
            <a:pPr marL="91440">
              <a:lnSpc>
                <a:spcPct val="118000"/>
              </a:lnSpc>
              <a:spcBef>
                <a:spcPts val="1200"/>
              </a:spcBef>
            </a:pPr>
            <a:r>
              <a:rPr lang="en-US" b="1" dirty="0"/>
              <a:t>Rule: </a:t>
            </a:r>
            <a:r>
              <a:rPr lang="en-US" dirty="0"/>
              <a:t> Triggered by a loss of baseline validity, not just a desire for more funding.</a:t>
            </a:r>
          </a:p>
        </p:txBody>
      </p:sp>
    </p:spTree>
    <p:extLst>
      <p:ext uri="{BB962C8B-B14F-4D97-AF65-F5344CB8AC3E}">
        <p14:creationId xmlns:p14="http://schemas.microsoft.com/office/powerpoint/2010/main" val="3931970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F8AA5-C32D-850F-EC32-E947F4C4589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878891-B8B0-ADCA-5CB5-CF2A1A1B6204}"/>
              </a:ext>
            </a:extLst>
          </p:cNvPr>
          <p:cNvSpPr>
            <a:spLocks noGrp="1"/>
          </p:cNvSpPr>
          <p:nvPr>
            <p:ph type="sldNum" sz="quarter" idx="12"/>
          </p:nvPr>
        </p:nvSpPr>
        <p:spPr/>
        <p:txBody>
          <a:bodyPr/>
          <a:lstStyle/>
          <a:p>
            <a:fld id="{BAB45287-AC89-4E8A-892C-56ADCCC59CE1}" type="slidenum">
              <a:rPr lang="en-US" smtClean="0"/>
              <a:pPr/>
              <a:t>12</a:t>
            </a:fld>
            <a:endParaRPr lang="en-US"/>
          </a:p>
        </p:txBody>
      </p:sp>
      <p:sp>
        <p:nvSpPr>
          <p:cNvPr id="10" name="Title 4">
            <a:extLst>
              <a:ext uri="{FF2B5EF4-FFF2-40B4-BE49-F238E27FC236}">
                <a16:creationId xmlns:a16="http://schemas.microsoft.com/office/drawing/2014/main" id="{B9052566-F131-F617-32F2-A0DFEB51FBCD}"/>
              </a:ext>
            </a:extLst>
          </p:cNvPr>
          <p:cNvSpPr>
            <a:spLocks noGrp="1"/>
          </p:cNvSpPr>
          <p:nvPr>
            <p:ph type="title"/>
          </p:nvPr>
        </p:nvSpPr>
        <p:spPr>
          <a:xfrm>
            <a:off x="1431298" y="213389"/>
            <a:ext cx="9329399" cy="770509"/>
          </a:xfrm>
        </p:spPr>
        <p:txBody>
          <a:bodyPr/>
          <a:lstStyle/>
          <a:p>
            <a:r>
              <a:rPr lang="en-US" sz="3600" b="1" dirty="0"/>
              <a:t>Guarding the Baseline </a:t>
            </a:r>
            <a:br>
              <a:rPr lang="en-US" sz="3600" b="1" dirty="0"/>
            </a:br>
            <a:r>
              <a:rPr lang="en-US" sz="3200" b="1" dirty="0"/>
              <a:t>(Best Practices)</a:t>
            </a:r>
            <a:endParaRPr lang="en-US" sz="3600" b="1" dirty="0"/>
          </a:p>
        </p:txBody>
      </p:sp>
      <p:sp>
        <p:nvSpPr>
          <p:cNvPr id="13" name="TextBox 12">
            <a:extLst>
              <a:ext uri="{FF2B5EF4-FFF2-40B4-BE49-F238E27FC236}">
                <a16:creationId xmlns:a16="http://schemas.microsoft.com/office/drawing/2014/main" id="{D60ADE9F-D865-EBDF-350E-16A6E0D335DC}"/>
              </a:ext>
            </a:extLst>
          </p:cNvPr>
          <p:cNvSpPr txBox="1"/>
          <p:nvPr/>
        </p:nvSpPr>
        <p:spPr>
          <a:xfrm>
            <a:off x="654155" y="1555839"/>
            <a:ext cx="4990907" cy="3693062"/>
          </a:xfrm>
          <a:prstGeom prst="rect">
            <a:avLst/>
          </a:prstGeo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wrap="square">
            <a:spAutoFit/>
          </a:bodyPr>
          <a:lstStyle/>
          <a:p>
            <a:pPr algn="ctr">
              <a:lnSpc>
                <a:spcPct val="118000"/>
              </a:lnSpc>
              <a:spcAft>
                <a:spcPts val="1200"/>
              </a:spcAft>
            </a:pPr>
            <a:r>
              <a:rPr lang="en-US" sz="2400" b="1" dirty="0"/>
              <a:t>Guardrail 1: Guarding Against Variance Erasure</a:t>
            </a:r>
            <a:endParaRPr lang="en-US" sz="2400" dirty="0"/>
          </a:p>
          <a:p>
            <a:pPr lvl="1">
              <a:lnSpc>
                <a:spcPct val="118000"/>
              </a:lnSpc>
              <a:spcBef>
                <a:spcPts val="1200"/>
              </a:spcBef>
            </a:pPr>
            <a:r>
              <a:rPr lang="en-US" b="1" i="1" dirty="0"/>
              <a:t>Concept:</a:t>
            </a:r>
            <a:r>
              <a:rPr lang="en-US" b="1" dirty="0"/>
              <a:t> </a:t>
            </a:r>
            <a:r>
              <a:rPr lang="en-US" dirty="0"/>
              <a:t>A Contract Mod adds budget for </a:t>
            </a:r>
            <a:r>
              <a:rPr lang="en-US" i="1" dirty="0"/>
              <a:t>new</a:t>
            </a:r>
            <a:r>
              <a:rPr lang="en-US" dirty="0"/>
              <a:t> work; it does not change the budget for </a:t>
            </a:r>
            <a:r>
              <a:rPr lang="en-US" i="1" dirty="0"/>
              <a:t>existing</a:t>
            </a:r>
            <a:r>
              <a:rPr lang="en-US" dirty="0"/>
              <a:t> work.</a:t>
            </a:r>
          </a:p>
          <a:p>
            <a:pPr lvl="1">
              <a:lnSpc>
                <a:spcPct val="118000"/>
              </a:lnSpc>
              <a:spcBef>
                <a:spcPts val="1200"/>
              </a:spcBef>
            </a:pPr>
            <a:r>
              <a:rPr lang="en-US" b="1" i="1" dirty="0"/>
              <a:t>Warning:</a:t>
            </a:r>
            <a:r>
              <a:rPr lang="en-US" b="1" dirty="0"/>
              <a:t> </a:t>
            </a:r>
            <a:r>
              <a:rPr lang="en-US" dirty="0"/>
              <a:t>Analysts must verify that newly awarded UFE/budget from a mod is not improperly used to retroactively zero-out existing cost/schedule variances.</a:t>
            </a:r>
          </a:p>
        </p:txBody>
      </p:sp>
      <p:sp>
        <p:nvSpPr>
          <p:cNvPr id="5" name="TextBox 4">
            <a:extLst>
              <a:ext uri="{FF2B5EF4-FFF2-40B4-BE49-F238E27FC236}">
                <a16:creationId xmlns:a16="http://schemas.microsoft.com/office/drawing/2014/main" id="{1320299A-6A83-E92B-8BEF-F5A9B85AA1D0}"/>
              </a:ext>
            </a:extLst>
          </p:cNvPr>
          <p:cNvSpPr txBox="1"/>
          <p:nvPr/>
        </p:nvSpPr>
        <p:spPr>
          <a:xfrm>
            <a:off x="6546938" y="1533399"/>
            <a:ext cx="4990907" cy="3257238"/>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wrap="square">
            <a:spAutoFit/>
          </a:bodyPr>
          <a:lstStyle/>
          <a:p>
            <a:pPr algn="ctr">
              <a:lnSpc>
                <a:spcPct val="118000"/>
              </a:lnSpc>
              <a:spcAft>
                <a:spcPts val="1200"/>
              </a:spcAft>
            </a:pPr>
            <a:r>
              <a:rPr lang="en-US" sz="2400" b="1" dirty="0"/>
              <a:t>Guardrail 2: Archiving Before a Reset</a:t>
            </a:r>
            <a:endParaRPr lang="en-US" sz="2400" dirty="0"/>
          </a:p>
          <a:p>
            <a:pPr lvl="1">
              <a:lnSpc>
                <a:spcPct val="118000"/>
              </a:lnSpc>
              <a:spcBef>
                <a:spcPts val="1200"/>
              </a:spcBef>
            </a:pPr>
            <a:r>
              <a:rPr lang="en-US" b="1" i="1" dirty="0"/>
              <a:t>Concept:</a:t>
            </a:r>
            <a:r>
              <a:rPr lang="en-US" b="1" dirty="0"/>
              <a:t> </a:t>
            </a:r>
            <a:r>
              <a:rPr lang="en-US" dirty="0"/>
              <a:t>If an OTB is used to execute a "Total Reset" (measuring to a new baseline), you establish a clean slate.</a:t>
            </a:r>
          </a:p>
          <a:p>
            <a:pPr lvl="1">
              <a:lnSpc>
                <a:spcPct val="118000"/>
              </a:lnSpc>
              <a:spcBef>
                <a:spcPts val="1200"/>
              </a:spcBef>
            </a:pPr>
            <a:r>
              <a:rPr lang="en-US" b="1" i="1" dirty="0"/>
              <a:t>Warning:</a:t>
            </a:r>
            <a:r>
              <a:rPr lang="en-US" b="1" dirty="0"/>
              <a:t> </a:t>
            </a:r>
            <a:r>
              <a:rPr lang="en-US" dirty="0"/>
              <a:t>The historical baseline and performance data </a:t>
            </a:r>
            <a:r>
              <a:rPr lang="en-US" i="1" dirty="0"/>
              <a:t>must</a:t>
            </a:r>
            <a:r>
              <a:rPr lang="en-US" dirty="0"/>
              <a:t> be archived before the reset to prevent the absolute loss of visibility into prior execution inefficiencies.</a:t>
            </a:r>
          </a:p>
        </p:txBody>
      </p:sp>
    </p:spTree>
    <p:extLst>
      <p:ext uri="{BB962C8B-B14F-4D97-AF65-F5344CB8AC3E}">
        <p14:creationId xmlns:p14="http://schemas.microsoft.com/office/powerpoint/2010/main" val="1468274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6601E-1D4E-58F5-F6D0-CE15982EA9A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D62393-FDF6-E637-344D-1BB085B33675}"/>
              </a:ext>
            </a:extLst>
          </p:cNvPr>
          <p:cNvSpPr>
            <a:spLocks noGrp="1"/>
          </p:cNvSpPr>
          <p:nvPr>
            <p:ph type="sldNum" sz="quarter" idx="12"/>
          </p:nvPr>
        </p:nvSpPr>
        <p:spPr/>
        <p:txBody>
          <a:bodyPr/>
          <a:lstStyle/>
          <a:p>
            <a:fld id="{BAB45287-AC89-4E8A-892C-56ADCCC59CE1}" type="slidenum">
              <a:rPr lang="en-US" smtClean="0"/>
              <a:pPr/>
              <a:t>13</a:t>
            </a:fld>
            <a:endParaRPr lang="en-US"/>
          </a:p>
        </p:txBody>
      </p:sp>
      <p:sp>
        <p:nvSpPr>
          <p:cNvPr id="10" name="Title 4">
            <a:extLst>
              <a:ext uri="{FF2B5EF4-FFF2-40B4-BE49-F238E27FC236}">
                <a16:creationId xmlns:a16="http://schemas.microsoft.com/office/drawing/2014/main" id="{1A90AB93-BCFA-5E6B-0857-F2690EE57367}"/>
              </a:ext>
            </a:extLst>
          </p:cNvPr>
          <p:cNvSpPr>
            <a:spLocks noGrp="1"/>
          </p:cNvSpPr>
          <p:nvPr>
            <p:ph type="title"/>
          </p:nvPr>
        </p:nvSpPr>
        <p:spPr>
          <a:xfrm>
            <a:off x="1149884" y="213389"/>
            <a:ext cx="9892231" cy="770509"/>
          </a:xfrm>
        </p:spPr>
        <p:txBody>
          <a:bodyPr/>
          <a:lstStyle/>
          <a:p>
            <a:r>
              <a:rPr lang="en-US" b="1" dirty="0"/>
              <a:t>Interaction Example: When Cost Growth Triggers an OTB</a:t>
            </a:r>
          </a:p>
        </p:txBody>
      </p:sp>
      <p:sp>
        <p:nvSpPr>
          <p:cNvPr id="3" name="Text Placeholder 2">
            <a:extLst>
              <a:ext uri="{FF2B5EF4-FFF2-40B4-BE49-F238E27FC236}">
                <a16:creationId xmlns:a16="http://schemas.microsoft.com/office/drawing/2014/main" id="{7D2D82C5-8B20-15D6-DD48-83B546FB8297}"/>
              </a:ext>
            </a:extLst>
          </p:cNvPr>
          <p:cNvSpPr txBox="1">
            <a:spLocks/>
          </p:cNvSpPr>
          <p:nvPr/>
        </p:nvSpPr>
        <p:spPr>
          <a:xfrm>
            <a:off x="285467" y="1262357"/>
            <a:ext cx="5100726" cy="5189607"/>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18000"/>
              </a:lnSpc>
              <a:spcBef>
                <a:spcPts val="1800"/>
              </a:spcBef>
            </a:pPr>
            <a:r>
              <a:rPr lang="en-US" sz="2000" b="1" i="1" dirty="0"/>
              <a:t>Step 1 (The Overrun):</a:t>
            </a:r>
            <a:r>
              <a:rPr lang="en-US" sz="2000" b="1" dirty="0"/>
              <a:t> </a:t>
            </a:r>
            <a:r>
              <a:rPr lang="en-US" sz="2000" dirty="0"/>
              <a:t>Contractor experiences unrecoverable overruns on existing work. MR </a:t>
            </a:r>
            <a:r>
              <a:rPr lang="en-US" sz="2000" i="1" dirty="0"/>
              <a:t>cannot</a:t>
            </a:r>
            <a:r>
              <a:rPr lang="en-US" sz="2000" dirty="0"/>
              <a:t> be used.</a:t>
            </a:r>
          </a:p>
          <a:p>
            <a:pPr marL="285750" indent="-285750">
              <a:lnSpc>
                <a:spcPct val="118000"/>
              </a:lnSpc>
              <a:spcBef>
                <a:spcPts val="1800"/>
              </a:spcBef>
            </a:pPr>
            <a:r>
              <a:rPr lang="en-US" sz="2000" b="1" i="1" dirty="0"/>
              <a:t>Step 2 (The UFE Release):</a:t>
            </a:r>
            <a:r>
              <a:rPr lang="en-US" sz="2000" b="1" dirty="0"/>
              <a:t> </a:t>
            </a:r>
            <a:r>
              <a:rPr lang="en-US" sz="2000" dirty="0"/>
              <a:t>UFE is formally requested and authorized to cover the financial reality.</a:t>
            </a:r>
          </a:p>
          <a:p>
            <a:pPr marL="285750" indent="-285750">
              <a:lnSpc>
                <a:spcPct val="118000"/>
              </a:lnSpc>
              <a:spcBef>
                <a:spcPts val="1800"/>
              </a:spcBef>
            </a:pPr>
            <a:r>
              <a:rPr lang="en-US" sz="2000" b="1" i="1" dirty="0"/>
              <a:t>Step 3 (The EVM Disconnect):</a:t>
            </a:r>
            <a:r>
              <a:rPr lang="en-US" sz="2000" b="1" dirty="0"/>
              <a:t> </a:t>
            </a:r>
            <a:r>
              <a:rPr lang="en-US" sz="2000" dirty="0"/>
              <a:t>Because the original PMB budget is blown, continuing to measure against it yields useless data.</a:t>
            </a:r>
          </a:p>
          <a:p>
            <a:pPr marL="285750" indent="-285750">
              <a:lnSpc>
                <a:spcPct val="118000"/>
              </a:lnSpc>
              <a:spcBef>
                <a:spcPts val="1800"/>
              </a:spcBef>
            </a:pPr>
            <a:r>
              <a:rPr lang="en-US" sz="2000" b="1" i="1" dirty="0"/>
              <a:t>Step 4 (The OTB Interaction):</a:t>
            </a:r>
            <a:r>
              <a:rPr lang="en-US" sz="2000" b="1" dirty="0"/>
              <a:t> </a:t>
            </a:r>
            <a:r>
              <a:rPr lang="en-US" sz="2000" dirty="0"/>
              <a:t>An Over Target Baseline is executed. Historical variances are zeroed out, the PMB is reset using the authorized UFE, and future performance is measured against the new, realistic PMB.</a:t>
            </a:r>
          </a:p>
          <a:p>
            <a:pPr>
              <a:lnSpc>
                <a:spcPct val="118000"/>
              </a:lnSpc>
              <a:spcBef>
                <a:spcPts val="1800"/>
              </a:spcBef>
            </a:pPr>
            <a:endParaRPr lang="en-US" sz="2000" dirty="0"/>
          </a:p>
        </p:txBody>
      </p:sp>
      <p:sp>
        <p:nvSpPr>
          <p:cNvPr id="6" name="Text Placeholder 2">
            <a:extLst>
              <a:ext uri="{FF2B5EF4-FFF2-40B4-BE49-F238E27FC236}">
                <a16:creationId xmlns:a16="http://schemas.microsoft.com/office/drawing/2014/main" id="{5CF7B816-936F-ECA2-B129-B886CFD71A68}"/>
              </a:ext>
            </a:extLst>
          </p:cNvPr>
          <p:cNvSpPr txBox="1">
            <a:spLocks/>
          </p:cNvSpPr>
          <p:nvPr/>
        </p:nvSpPr>
        <p:spPr>
          <a:xfrm>
            <a:off x="5441755" y="1262357"/>
            <a:ext cx="6464778" cy="5189607"/>
          </a:xfrm>
          <a:prstGeom prst="rect">
            <a:avLst/>
          </a:prstGeom>
          <a:solidFill>
            <a:schemeClr val="accent6">
              <a:lumMod val="20000"/>
              <a:lumOff val="80000"/>
            </a:schemeClr>
          </a:solidFill>
        </p:spPr>
        <p:style>
          <a:lnRef idx="1">
            <a:schemeClr val="accent6"/>
          </a:lnRef>
          <a:fillRef idx="2">
            <a:schemeClr val="accent6"/>
          </a:fillRef>
          <a:effectRef idx="1">
            <a:schemeClr val="accent6"/>
          </a:effectRef>
          <a:fontRef idx="minor">
            <a:schemeClr val="dk1"/>
          </a:fontRef>
        </p:style>
        <p:txBody>
          <a:bodyPr vert="horz" lIns="91440" tIns="45720" rIns="91440" bIns="45720" rtlCol="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800" kern="1200">
                <a:solidFill>
                  <a:srgbClr val="03284A"/>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1600" kern="1200">
                <a:solidFill>
                  <a:srgbClr val="03284A"/>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200"/>
              </a:spcBef>
            </a:pPr>
            <a:r>
              <a:rPr lang="en-US" sz="1700" b="1" i="1" dirty="0">
                <a:latin typeface="+mn-lt"/>
              </a:rPr>
              <a:t>Example: </a:t>
            </a:r>
            <a:r>
              <a:rPr lang="en-US" sz="1700" dirty="0">
                <a:latin typeface="+mn-lt"/>
              </a:rPr>
              <a:t>Imagine a contractor finishes building a widget. They planned to spend $1M (PMB), but they actually spent $1.5M. They have a massive, unrecoverable cost overrun of -$500K. Because they literally need the money to pay their engineers, NASA releases $500K of UFE to "bail them out."</a:t>
            </a:r>
          </a:p>
          <a:p>
            <a:pPr>
              <a:lnSpc>
                <a:spcPct val="110000"/>
              </a:lnSpc>
              <a:spcBef>
                <a:spcPts val="1200"/>
              </a:spcBef>
            </a:pPr>
            <a:r>
              <a:rPr lang="en-US" sz="1700" b="1" dirty="0">
                <a:latin typeface="+mn-lt"/>
              </a:rPr>
              <a:t>The Trap:</a:t>
            </a:r>
            <a:r>
              <a:rPr lang="en-US" sz="1700" dirty="0">
                <a:latin typeface="+mn-lt"/>
              </a:rPr>
              <a:t> The contractor will desperately want to put that $500K into their PMB. Why? Because if their PMB goes from $1M to $1.5M, their Cost Variance magically goes to zero. It hides their poor performance and makes their metrics look green.</a:t>
            </a:r>
          </a:p>
          <a:p>
            <a:pPr>
              <a:lnSpc>
                <a:spcPct val="110000"/>
              </a:lnSpc>
              <a:spcBef>
                <a:spcPts val="1200"/>
              </a:spcBef>
            </a:pPr>
            <a:r>
              <a:rPr lang="en-US" sz="1700" b="1" dirty="0">
                <a:latin typeface="+mn-lt"/>
              </a:rPr>
              <a:t>The Rule:</a:t>
            </a:r>
            <a:r>
              <a:rPr lang="en-US" sz="1700" dirty="0">
                <a:latin typeface="+mn-lt"/>
              </a:rPr>
              <a:t> EVM policy strictly forbids this. You cannot retroactively increase the PMB budget for work that is already overrunning just to make the math look better. Therefore, the $500K UFE is added to the </a:t>
            </a:r>
            <a:r>
              <a:rPr lang="en-US" sz="1700" i="1" dirty="0">
                <a:latin typeface="+mn-lt"/>
              </a:rPr>
              <a:t>Contract Value</a:t>
            </a:r>
            <a:r>
              <a:rPr lang="en-US" sz="1700" dirty="0">
                <a:latin typeface="+mn-lt"/>
              </a:rPr>
              <a:t> (so they can get paid), but it is kept </a:t>
            </a:r>
            <a:r>
              <a:rPr lang="en-US" sz="1700" i="1" dirty="0">
                <a:latin typeface="+mn-lt"/>
              </a:rPr>
              <a:t>out</a:t>
            </a:r>
            <a:r>
              <a:rPr lang="en-US" sz="1700" dirty="0">
                <a:latin typeface="+mn-lt"/>
              </a:rPr>
              <a:t> of the PMB.</a:t>
            </a:r>
          </a:p>
          <a:p>
            <a:pPr>
              <a:lnSpc>
                <a:spcPct val="110000"/>
              </a:lnSpc>
              <a:spcBef>
                <a:spcPts val="1200"/>
              </a:spcBef>
            </a:pPr>
            <a:r>
              <a:rPr lang="en-US" sz="1700" b="1" dirty="0">
                <a:latin typeface="+mn-lt"/>
              </a:rPr>
              <a:t>The Exception:</a:t>
            </a:r>
            <a:r>
              <a:rPr lang="en-US" sz="1700" dirty="0">
                <a:latin typeface="+mn-lt"/>
              </a:rPr>
              <a:t> The </a:t>
            </a:r>
            <a:r>
              <a:rPr lang="en-US" sz="1700" i="1" dirty="0">
                <a:latin typeface="+mn-lt"/>
              </a:rPr>
              <a:t>only</a:t>
            </a:r>
            <a:r>
              <a:rPr lang="en-US" sz="1700" dirty="0">
                <a:latin typeface="+mn-lt"/>
              </a:rPr>
              <a:t> legal way to put that overrun money into the PMB to reset the variances is to force the contractor to execute a formal </a:t>
            </a:r>
            <a:r>
              <a:rPr lang="en-US" sz="1700" b="1" dirty="0">
                <a:latin typeface="+mn-lt"/>
              </a:rPr>
              <a:t>Over Target Baseline (OTB)</a:t>
            </a:r>
            <a:r>
              <a:rPr lang="en-US" sz="1700" dirty="0">
                <a:latin typeface="+mn-lt"/>
              </a:rPr>
              <a:t>.</a:t>
            </a:r>
          </a:p>
        </p:txBody>
      </p:sp>
    </p:spTree>
    <p:extLst>
      <p:ext uri="{BB962C8B-B14F-4D97-AF65-F5344CB8AC3E}">
        <p14:creationId xmlns:p14="http://schemas.microsoft.com/office/powerpoint/2010/main" val="1345478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E42DE0-F4A8-69A0-72A8-9FAC3B04A4DA}"/>
              </a:ext>
            </a:extLst>
          </p:cNvPr>
          <p:cNvSpPr>
            <a:spLocks noGrp="1"/>
          </p:cNvSpPr>
          <p:nvPr>
            <p:ph type="sldNum" sz="quarter" idx="12"/>
          </p:nvPr>
        </p:nvSpPr>
        <p:spPr/>
        <p:txBody>
          <a:bodyPr/>
          <a:lstStyle/>
          <a:p>
            <a:fld id="{BAB45287-AC89-4E8A-892C-56ADCCC59CE1}" type="slidenum">
              <a:rPr lang="en-US" smtClean="0"/>
              <a:pPr/>
              <a:t>14</a:t>
            </a:fld>
            <a:endParaRPr lang="en-US"/>
          </a:p>
        </p:txBody>
      </p:sp>
      <p:sp>
        <p:nvSpPr>
          <p:cNvPr id="5" name="Title 4">
            <a:extLst>
              <a:ext uri="{FF2B5EF4-FFF2-40B4-BE49-F238E27FC236}">
                <a16:creationId xmlns:a16="http://schemas.microsoft.com/office/drawing/2014/main" id="{F3B44322-62EE-4234-A4EB-7C7B3DDBA51C}"/>
              </a:ext>
            </a:extLst>
          </p:cNvPr>
          <p:cNvSpPr>
            <a:spLocks noGrp="1"/>
          </p:cNvSpPr>
          <p:nvPr>
            <p:ph type="title"/>
          </p:nvPr>
        </p:nvSpPr>
        <p:spPr>
          <a:xfrm>
            <a:off x="1429321" y="245653"/>
            <a:ext cx="9199984" cy="770509"/>
          </a:xfrm>
        </p:spPr>
        <p:txBody>
          <a:bodyPr/>
          <a:lstStyle/>
          <a:p>
            <a:r>
              <a:rPr lang="en-US" sz="2400" b="1" dirty="0"/>
              <a:t>Triggers for OTB are Masked when Data supporting that UFE is logged with MR in the EVMS; thus, inhibiting OTB trigger</a:t>
            </a:r>
            <a:endParaRPr lang="en-US" sz="2400" dirty="0"/>
          </a:p>
        </p:txBody>
      </p:sp>
      <p:sp>
        <p:nvSpPr>
          <p:cNvPr id="3" name="TextBox 2">
            <a:extLst>
              <a:ext uri="{FF2B5EF4-FFF2-40B4-BE49-F238E27FC236}">
                <a16:creationId xmlns:a16="http://schemas.microsoft.com/office/drawing/2014/main" id="{48D1E465-8103-9E25-995B-BCA050F63ADB}"/>
              </a:ext>
            </a:extLst>
          </p:cNvPr>
          <p:cNvSpPr txBox="1"/>
          <p:nvPr/>
        </p:nvSpPr>
        <p:spPr>
          <a:xfrm>
            <a:off x="1957078" y="6092429"/>
            <a:ext cx="8489522" cy="369332"/>
          </a:xfrm>
          <a:prstGeom prst="rect">
            <a:avLst/>
          </a:prstGeom>
          <a:noFill/>
          <a:ln w="25400">
            <a:solidFill>
              <a:srgbClr val="FF0000"/>
            </a:solidFill>
          </a:ln>
        </p:spPr>
        <p:txBody>
          <a:bodyPr wrap="square" rtlCol="0">
            <a:spAutoFit/>
          </a:bodyPr>
          <a:lstStyle/>
          <a:p>
            <a:pPr algn="ctr"/>
            <a:r>
              <a:rPr lang="en-US" dirty="0">
                <a:solidFill>
                  <a:srgbClr val="FF0000"/>
                </a:solidFill>
              </a:rPr>
              <a:t>Question:  Is UFE in MR deterring OTBs?</a:t>
            </a:r>
          </a:p>
        </p:txBody>
      </p:sp>
      <p:sp>
        <p:nvSpPr>
          <p:cNvPr id="6" name="TextBox 5">
            <a:extLst>
              <a:ext uri="{FF2B5EF4-FFF2-40B4-BE49-F238E27FC236}">
                <a16:creationId xmlns:a16="http://schemas.microsoft.com/office/drawing/2014/main" id="{34E96CE5-4C3D-40A7-0784-F99E1D9236B7}"/>
              </a:ext>
            </a:extLst>
          </p:cNvPr>
          <p:cNvSpPr txBox="1"/>
          <p:nvPr/>
        </p:nvSpPr>
        <p:spPr>
          <a:xfrm>
            <a:off x="4161772" y="927039"/>
            <a:ext cx="368599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"Catch-22" &amp; Silent Cost Growth</a:t>
            </a:r>
            <a:endParaRPr lang="en-US" dirty="0"/>
          </a:p>
        </p:txBody>
      </p:sp>
      <p:grpSp>
        <p:nvGrpSpPr>
          <p:cNvPr id="13" name="Group 12">
            <a:extLst>
              <a:ext uri="{FF2B5EF4-FFF2-40B4-BE49-F238E27FC236}">
                <a16:creationId xmlns:a16="http://schemas.microsoft.com/office/drawing/2014/main" id="{8851CC87-35B1-8BB9-CE49-767796FDDDF6}"/>
              </a:ext>
            </a:extLst>
          </p:cNvPr>
          <p:cNvGrpSpPr>
            <a:grpSpLocks noChangeAspect="1"/>
          </p:cNvGrpSpPr>
          <p:nvPr/>
        </p:nvGrpSpPr>
        <p:grpSpPr>
          <a:xfrm>
            <a:off x="1095587" y="1298474"/>
            <a:ext cx="10212504" cy="4692775"/>
            <a:chOff x="234095" y="1543285"/>
            <a:chExt cx="11723809" cy="5387239"/>
          </a:xfrm>
        </p:grpSpPr>
        <p:pic>
          <p:nvPicPr>
            <p:cNvPr id="10" name="Picture 9">
              <a:extLst>
                <a:ext uri="{FF2B5EF4-FFF2-40B4-BE49-F238E27FC236}">
                  <a16:creationId xmlns:a16="http://schemas.microsoft.com/office/drawing/2014/main" id="{2CA3BF3C-3C5A-0083-93AD-3F9025033517}"/>
                </a:ext>
              </a:extLst>
            </p:cNvPr>
            <p:cNvPicPr>
              <a:picLocks noChangeAspect="1"/>
            </p:cNvPicPr>
            <p:nvPr/>
          </p:nvPicPr>
          <p:blipFill>
            <a:blip r:embed="rId3"/>
            <a:stretch>
              <a:fillRect/>
            </a:stretch>
          </p:blipFill>
          <p:spPr>
            <a:xfrm>
              <a:off x="234095" y="1543285"/>
              <a:ext cx="11723809" cy="3771429"/>
            </a:xfrm>
            <a:prstGeom prst="rect">
              <a:avLst/>
            </a:prstGeom>
          </p:spPr>
        </p:pic>
        <p:pic>
          <p:nvPicPr>
            <p:cNvPr id="12" name="Picture 11">
              <a:extLst>
                <a:ext uri="{FF2B5EF4-FFF2-40B4-BE49-F238E27FC236}">
                  <a16:creationId xmlns:a16="http://schemas.microsoft.com/office/drawing/2014/main" id="{13B18087-4AC4-7133-37F9-AD6F654F1D15}"/>
                </a:ext>
              </a:extLst>
            </p:cNvPr>
            <p:cNvPicPr>
              <a:picLocks noChangeAspect="1"/>
            </p:cNvPicPr>
            <p:nvPr/>
          </p:nvPicPr>
          <p:blipFill>
            <a:blip r:embed="rId4"/>
            <a:stretch>
              <a:fillRect/>
            </a:stretch>
          </p:blipFill>
          <p:spPr>
            <a:xfrm>
              <a:off x="234095" y="5254334"/>
              <a:ext cx="11723809" cy="1676190"/>
            </a:xfrm>
            <a:prstGeom prst="rect">
              <a:avLst/>
            </a:prstGeom>
          </p:spPr>
        </p:pic>
      </p:grpSp>
    </p:spTree>
    <p:extLst>
      <p:ext uri="{BB962C8B-B14F-4D97-AF65-F5344CB8AC3E}">
        <p14:creationId xmlns:p14="http://schemas.microsoft.com/office/powerpoint/2010/main" val="216062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835765-F934-629A-A566-D72741859136}"/>
              </a:ext>
            </a:extLst>
          </p:cNvPr>
          <p:cNvSpPr>
            <a:spLocks noGrp="1"/>
          </p:cNvSpPr>
          <p:nvPr>
            <p:ph type="sldNum" sz="quarter" idx="12"/>
          </p:nvPr>
        </p:nvSpPr>
        <p:spPr/>
        <p:txBody>
          <a:bodyPr/>
          <a:lstStyle/>
          <a:p>
            <a:fld id="{BAB45287-AC89-4E8A-892C-56ADCCC59CE1}" type="slidenum">
              <a:rPr lang="en-US" smtClean="0"/>
              <a:pPr/>
              <a:t>15</a:t>
            </a:fld>
            <a:endParaRPr lang="en-US"/>
          </a:p>
        </p:txBody>
      </p:sp>
      <p:pic>
        <p:nvPicPr>
          <p:cNvPr id="5" name="Picture 2" descr="nasa_logo">
            <a:extLst>
              <a:ext uri="{FF2B5EF4-FFF2-40B4-BE49-F238E27FC236}">
                <a16:creationId xmlns:a16="http://schemas.microsoft.com/office/drawing/2014/main" id="{75E8AEB0-C99E-6A4C-6980-E6199578E379}"/>
              </a:ext>
            </a:extLst>
          </p:cNvPr>
          <p:cNvPicPr>
            <a:picLocks noChangeAspect="1" noChangeArrowheads="1"/>
          </p:cNvPicPr>
          <p:nvPr/>
        </p:nvPicPr>
        <p:blipFill>
          <a:blip r:embed="rId2" cstate="print"/>
          <a:srcRect/>
          <a:stretch>
            <a:fillRect/>
          </a:stretch>
        </p:blipFill>
        <p:spPr bwMode="auto">
          <a:xfrm>
            <a:off x="7667926" y="2796381"/>
            <a:ext cx="1423987" cy="1265237"/>
          </a:xfrm>
          <a:prstGeom prst="rect">
            <a:avLst/>
          </a:prstGeom>
          <a:noFill/>
          <a:ln w="9525">
            <a:noFill/>
            <a:miter lim="800000"/>
            <a:headEnd/>
            <a:tailEnd/>
          </a:ln>
        </p:spPr>
      </p:pic>
    </p:spTree>
    <p:extLst>
      <p:ext uri="{BB962C8B-B14F-4D97-AF65-F5344CB8AC3E}">
        <p14:creationId xmlns:p14="http://schemas.microsoft.com/office/powerpoint/2010/main" val="15799556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D745B-E648-8DD8-5F54-CAABA31DFE4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1FECFE7-7AE5-05C9-D1D7-2A7DFD7A88EF}"/>
              </a:ext>
            </a:extLst>
          </p:cNvPr>
          <p:cNvSpPr>
            <a:spLocks noGrp="1"/>
          </p:cNvSpPr>
          <p:nvPr>
            <p:ph type="sldNum" sz="quarter" idx="12"/>
          </p:nvPr>
        </p:nvSpPr>
        <p:spPr/>
        <p:txBody>
          <a:bodyPr/>
          <a:lstStyle/>
          <a:p>
            <a:fld id="{BAB45287-AC89-4E8A-892C-56ADCCC59CE1}" type="slidenum">
              <a:rPr lang="en-US" smtClean="0"/>
              <a:pPr/>
              <a:t>16</a:t>
            </a:fld>
            <a:endParaRPr lang="en-US"/>
          </a:p>
        </p:txBody>
      </p:sp>
      <p:sp>
        <p:nvSpPr>
          <p:cNvPr id="5" name="Title 4">
            <a:extLst>
              <a:ext uri="{FF2B5EF4-FFF2-40B4-BE49-F238E27FC236}">
                <a16:creationId xmlns:a16="http://schemas.microsoft.com/office/drawing/2014/main" id="{8D1B9F92-9E96-E4B4-3ACC-BEB649A07D6F}"/>
              </a:ext>
            </a:extLst>
          </p:cNvPr>
          <p:cNvSpPr>
            <a:spLocks noGrp="1"/>
          </p:cNvSpPr>
          <p:nvPr>
            <p:ph type="title"/>
          </p:nvPr>
        </p:nvSpPr>
        <p:spPr>
          <a:xfrm>
            <a:off x="1496008" y="274187"/>
            <a:ext cx="9199984" cy="770509"/>
          </a:xfrm>
        </p:spPr>
        <p:txBody>
          <a:bodyPr/>
          <a:lstStyle/>
          <a:p>
            <a:r>
              <a:rPr lang="en-US" sz="4000" b="1" dirty="0"/>
              <a:t>Abstract</a:t>
            </a:r>
          </a:p>
        </p:txBody>
      </p:sp>
      <p:sp>
        <p:nvSpPr>
          <p:cNvPr id="7" name="TextBox 6">
            <a:extLst>
              <a:ext uri="{FF2B5EF4-FFF2-40B4-BE49-F238E27FC236}">
                <a16:creationId xmlns:a16="http://schemas.microsoft.com/office/drawing/2014/main" id="{34F6D122-32EF-25B9-535A-E49D2A106BFB}"/>
              </a:ext>
            </a:extLst>
          </p:cNvPr>
          <p:cNvSpPr txBox="1"/>
          <p:nvPr/>
        </p:nvSpPr>
        <p:spPr>
          <a:xfrm>
            <a:off x="805567" y="1362875"/>
            <a:ext cx="10347625" cy="5056128"/>
          </a:xfrm>
          <a:prstGeom prst="rect">
            <a:avLst/>
          </a:prstGeom>
          <a:noFill/>
        </p:spPr>
        <p:txBody>
          <a:bodyPr wrap="square" rtlCol="0">
            <a:spAutoFit/>
          </a:bodyPr>
          <a:lstStyle/>
          <a:p>
            <a:pPr>
              <a:lnSpc>
                <a:spcPct val="120000"/>
              </a:lnSpc>
            </a:pPr>
            <a:r>
              <a:rPr lang="en-US" dirty="0"/>
              <a:t>The challenge with Unallocated Future Expense (UFE) lies not in the concept itself, but in its implementation. Suppliers frequently fail to incorporate UFE into their performance measurement baselines, resulting in up to 25% of project budgets remaining unmeasured. In many cases, UFE is improperly bookkept as Management Reserve (MR) and is never formally distributed.  Consequently, performance tracking is compromised, and decision-makers lack visibility into what may constitute a quarter of their total budget.  The money gets spent, but it fails to contribute to the performance trends.</a:t>
            </a:r>
          </a:p>
          <a:p>
            <a:pPr>
              <a:lnSpc>
                <a:spcPct val="120000"/>
              </a:lnSpc>
            </a:pPr>
            <a:endParaRPr lang="en-US" dirty="0"/>
          </a:p>
          <a:p>
            <a:pPr>
              <a:lnSpc>
                <a:spcPct val="120000"/>
              </a:lnSpc>
            </a:pPr>
            <a:r>
              <a:rPr lang="en-US" u="sng" dirty="0"/>
              <a:t>Significant ambiguity exists regarding the proper use of UFE.</a:t>
            </a:r>
            <a:r>
              <a:rPr lang="en-US" dirty="0"/>
              <a:t> Project teams, procurement, and program offices often operate with divergent interpretations and expectations, creating systemic misalignment across the agency. By clarifying the strict governance boundaries between MR and UFE, this presentation will address these common implementation hurdles and procurement realities.</a:t>
            </a:r>
          </a:p>
          <a:p>
            <a:pPr>
              <a:lnSpc>
                <a:spcPct val="120000"/>
              </a:lnSpc>
            </a:pPr>
            <a:endParaRPr lang="en-US" dirty="0"/>
          </a:p>
          <a:p>
            <a:pPr>
              <a:lnSpc>
                <a:spcPct val="120000"/>
              </a:lnSpc>
            </a:pPr>
            <a:r>
              <a:rPr lang="en-US" dirty="0"/>
              <a:t>This presentation demonstrates the real-world impacts of current practices, including silent cost growth, suppressed Over Target Baseline (OTB) triggers, and critical traceability gaps that undermine project oversight and accountability.</a:t>
            </a:r>
          </a:p>
        </p:txBody>
      </p:sp>
    </p:spTree>
    <p:extLst>
      <p:ext uri="{BB962C8B-B14F-4D97-AF65-F5344CB8AC3E}">
        <p14:creationId xmlns:p14="http://schemas.microsoft.com/office/powerpoint/2010/main" val="1267328974"/>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3bf1c7e7-47cc-4ca5-b7c2-6590668a669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E9F4D6A0D6D6F46833D1C63605DBB9B" ma:contentTypeVersion="16" ma:contentTypeDescription="Create a new document." ma:contentTypeScope="" ma:versionID="79da6d7de3c862eba1926578e5715d7a">
  <xsd:schema xmlns:xsd="http://www.w3.org/2001/XMLSchema" xmlns:xs="http://www.w3.org/2001/XMLSchema" xmlns:p="http://schemas.microsoft.com/office/2006/metadata/properties" xmlns:ns2="3bf1c7e7-47cc-4ca5-b7c2-6590668a6691" xmlns:ns3="146a1ccf-6564-40e4-8230-710d0e33c420" xmlns:ns4="d900e117-17a0-4b24-9e47-511ef1d02c43" targetNamespace="http://schemas.microsoft.com/office/2006/metadata/properties" ma:root="true" ma:fieldsID="9b0057a33c9e204d7b28530b8a8f5783" ns2:_="" ns3:_="" ns4:_="">
    <xsd:import namespace="3bf1c7e7-47cc-4ca5-b7c2-6590668a6691"/>
    <xsd:import namespace="146a1ccf-6564-40e4-8230-710d0e33c420"/>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f1c7e7-47cc-4ca5-b7c2-6590668a66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6a1ccf-6564-40e4-8230-710d0e33c42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61688e52-e2f1-43c3-ac43-6eb9467ef337}" ma:internalName="TaxCatchAll" ma:showField="CatchAllData" ma:web="146a1ccf-6564-40e4-8230-710d0e33c4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66C13E4-E65F-4A33-BE72-BA5CCFA8236B}">
  <ds:schemaRefs>
    <ds:schemaRef ds:uri="http://purl.org/dc/terms/"/>
    <ds:schemaRef ds:uri="http://schemas.microsoft.com/office/infopath/2007/PartnerControls"/>
    <ds:schemaRef ds:uri="http://schemas.microsoft.com/office/2006/documentManagement/types"/>
    <ds:schemaRef ds:uri="http://www.w3.org/XML/1998/namespace"/>
    <ds:schemaRef ds:uri="http://schemas.microsoft.com/office/2006/metadata/properties"/>
    <ds:schemaRef ds:uri="d900e117-17a0-4b24-9e47-511ef1d02c43"/>
    <ds:schemaRef ds:uri="http://purl.org/dc/elements/1.1/"/>
    <ds:schemaRef ds:uri="http://schemas.openxmlformats.org/package/2006/metadata/core-properties"/>
    <ds:schemaRef ds:uri="a1587534-b69e-4017-8cbe-37bd8e5a2754"/>
    <ds:schemaRef ds:uri="16f0a485-92e7-4cbe-add7-a04b426a58d4"/>
    <ds:schemaRef ds:uri="http://purl.org/dc/dcmitype/"/>
  </ds:schemaRefs>
</ds:datastoreItem>
</file>

<file path=customXml/itemProps2.xml><?xml version="1.0" encoding="utf-8"?>
<ds:datastoreItem xmlns:ds="http://schemas.openxmlformats.org/officeDocument/2006/customXml" ds:itemID="{D7BE472F-8AA0-4365-9B48-1B22297A2BA6}">
  <ds:schemaRefs>
    <ds:schemaRef ds:uri="http://schemas.microsoft.com/sharepoint/v3/contenttype/forms"/>
  </ds:schemaRefs>
</ds:datastoreItem>
</file>

<file path=customXml/itemProps3.xml><?xml version="1.0" encoding="utf-8"?>
<ds:datastoreItem xmlns:ds="http://schemas.openxmlformats.org/officeDocument/2006/customXml" ds:itemID="{C78FBB73-8EBA-4F91-B5E6-E6200DA37B4F}"/>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72712</TotalTime>
  <Words>3599</Words>
  <Application>Microsoft Office PowerPoint</Application>
  <PresentationFormat>Widescreen</PresentationFormat>
  <Paragraphs>207</Paragraphs>
  <Slides>16</Slides>
  <Notes>14</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16</vt:i4>
      </vt:variant>
    </vt:vector>
  </HeadingPairs>
  <TitlesOfParts>
    <vt:vector size="26" baseType="lpstr">
      <vt:lpstr>Arial</vt:lpstr>
      <vt:lpstr>Calibri</vt:lpstr>
      <vt:lpstr>Calibri Light</vt:lpstr>
      <vt:lpstr>Google Sans</vt:lpstr>
      <vt:lpstr>Inter</vt:lpstr>
      <vt:lpstr>Times New Roman</vt:lpstr>
      <vt:lpstr>2_Office Theme</vt:lpstr>
      <vt:lpstr>1_Custom Design</vt:lpstr>
      <vt:lpstr>Custom Design</vt:lpstr>
      <vt:lpstr>4_Office Theme</vt:lpstr>
      <vt:lpstr>Navigating the UFE Quagmire: Is Implementing UFE Undermining Forecasts?  Presenters: Michele King and Barbara Phillips</vt:lpstr>
      <vt:lpstr>Contents</vt:lpstr>
      <vt:lpstr>What is UFE?  Defined in 7120.5</vt:lpstr>
      <vt:lpstr>Polling Questions</vt:lpstr>
      <vt:lpstr>Surveillance Findings</vt:lpstr>
      <vt:lpstr>Why are UFE and MR Confused?</vt:lpstr>
      <vt:lpstr>Defining MR vs. UFE Core Functions</vt:lpstr>
      <vt:lpstr>The Framework – Commitment, Control, Execution</vt:lpstr>
      <vt:lpstr>Defining the Baseline Boundaries  (Constituent Parts)</vt:lpstr>
      <vt:lpstr>How Can UFE Impact Forecast?</vt:lpstr>
      <vt:lpstr>The Right Tools for the Job (Contract Mod vs. OTB)</vt:lpstr>
      <vt:lpstr>Guarding the Baseline  (Best Practices)</vt:lpstr>
      <vt:lpstr>Interaction Example: When Cost Growth Triggers an OTB</vt:lpstr>
      <vt:lpstr>Triggers for OTB are Masked when Data supporting that UFE is logged with MR in the EVMS; thus, inhibiting OTB trigger</vt:lpstr>
      <vt:lpstr>PowerPoint Presentation</vt:lpstr>
      <vt:lpstr>Abstract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Back, Kyle W. (HQ-IR000)</dc:creator>
  <cp:lastModifiedBy>King, Michele T. (HQ-IN001)</cp:lastModifiedBy>
  <cp:revision>57</cp:revision>
  <dcterms:created xsi:type="dcterms:W3CDTF">2023-07-31T18:56:44Z</dcterms:created>
  <dcterms:modified xsi:type="dcterms:W3CDTF">2026-08-18T17:47:35Z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0x0101003E9F4D6A0D6D6F46833D1C63605DBB9B</vt:lpwstr>
  </property>
  <property fmtid="{D5CDD505-2E9C-101B-9397-08002B2CF9AE}" pid="3" name="MediaServiceImageTags">
    <vt:lpwstr/>
  </property>
</Properties>
</file>