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70" r:id="rId5"/>
    <p:sldId id="300" r:id="rId6"/>
    <p:sldId id="313" r:id="rId7"/>
    <p:sldId id="312" r:id="rId8"/>
    <p:sldId id="299" r:id="rId9"/>
    <p:sldId id="314" r:id="rId10"/>
    <p:sldId id="311" r:id="rId11"/>
    <p:sldId id="315" r:id="rId12"/>
    <p:sldId id="303" r:id="rId13"/>
    <p:sldId id="304" r:id="rId14"/>
    <p:sldId id="280" r:id="rId15"/>
    <p:sldId id="284" r:id="rId16"/>
    <p:sldId id="316" r:id="rId17"/>
    <p:sldId id="306" r:id="rId18"/>
    <p:sldId id="290" r:id="rId19"/>
    <p:sldId id="291" r:id="rId20"/>
    <p:sldId id="292" r:id="rId21"/>
    <p:sldId id="317" r:id="rId22"/>
    <p:sldId id="310" r:id="rId23"/>
    <p:sldId id="275" r:id="rId24"/>
    <p:sldId id="282" r:id="rId25"/>
    <p:sldId id="278" r:id="rId26"/>
    <p:sldId id="318" r:id="rId27"/>
    <p:sldId id="309" r:id="rId28"/>
    <p:sldId id="28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534E08-975C-460A-86D5-C37F4B3793F6}">
          <p14:sldIdLst>
            <p14:sldId id="270"/>
            <p14:sldId id="300"/>
            <p14:sldId id="313"/>
            <p14:sldId id="312"/>
            <p14:sldId id="299"/>
            <p14:sldId id="314"/>
            <p14:sldId id="311"/>
            <p14:sldId id="315"/>
            <p14:sldId id="303"/>
            <p14:sldId id="304"/>
            <p14:sldId id="280"/>
            <p14:sldId id="284"/>
            <p14:sldId id="316"/>
            <p14:sldId id="306"/>
            <p14:sldId id="290"/>
            <p14:sldId id="291"/>
            <p14:sldId id="292"/>
            <p14:sldId id="317"/>
            <p14:sldId id="310"/>
            <p14:sldId id="275"/>
            <p14:sldId id="282"/>
            <p14:sldId id="278"/>
            <p14:sldId id="318"/>
            <p14:sldId id="309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E37"/>
    <a:srgbClr val="0072C7"/>
    <a:srgbClr val="0D1D51"/>
    <a:srgbClr val="C42638"/>
    <a:srgbClr val="F9FED8"/>
    <a:srgbClr val="666666"/>
    <a:srgbClr val="2C5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26" autoAdjust="0"/>
  </p:normalViewPr>
  <p:slideViewPr>
    <p:cSldViewPr snapToGrid="0" showGuides="1">
      <p:cViewPr>
        <p:scale>
          <a:sx n="100" d="100"/>
          <a:sy n="100" d="100"/>
        </p:scale>
        <p:origin x="58" y="-7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51B4DD-15C8-4661-884B-618628EC1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78A688-EE94-44BF-A9B6-FD51CF6D64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50357-9784-4A90-96B4-0B331B4230FA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B2C68-562A-4D2A-9890-4436EDCEC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1883F-BA65-4049-B6C2-7C1A5A6D0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50802-3B37-42FB-BECC-88074371FE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79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8/20/2026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6283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2019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1897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6499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066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815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2249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80870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4612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28495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6560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49131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2941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8128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6971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0736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85022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1043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2127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8329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6846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6780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49203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3544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9F9947D-DF5B-437C-AD1F-9C0E2D87E3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6947" y="1186219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E45597-5AD6-46F4-AC6A-3242EA33346B}"/>
              </a:ext>
            </a:extLst>
          </p:cNvPr>
          <p:cNvSpPr/>
          <p:nvPr userDrawn="1"/>
        </p:nvSpPr>
        <p:spPr>
          <a:xfrm>
            <a:off x="0" y="11201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307804"/>
            <a:ext cx="12192000" cy="5550195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rgbClr val="0D1D5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>
            <a:cxnSpLocks/>
          </p:cNvCxnSpPr>
          <p:nvPr userDrawn="1"/>
        </p:nvCxnSpPr>
        <p:spPr>
          <a:xfrm>
            <a:off x="6469778" y="4233582"/>
            <a:ext cx="5011410" cy="0"/>
          </a:xfrm>
          <a:prstGeom prst="line">
            <a:avLst/>
          </a:prstGeom>
          <a:ln w="2540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19D354-8477-4DC2-97B9-79C868494B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6947" y="294934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5AB9E98-6E5A-4A3C-A8A2-DD496116233C}"/>
              </a:ext>
            </a:extLst>
          </p:cNvPr>
          <p:cNvSpPr/>
          <p:nvPr userDrawn="1"/>
        </p:nvSpPr>
        <p:spPr>
          <a:xfrm>
            <a:off x="0" y="5862731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-194310"/>
            <a:ext cx="12192000" cy="60605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5B264-B1DA-427F-9728-780F8BC799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00668-EAB8-4971-A561-1B58C8C9D7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54D84D-2F25-4ABB-A699-10619163E069}"/>
              </a:ext>
            </a:extLst>
          </p:cNvPr>
          <p:cNvSpPr/>
          <p:nvPr userDrawn="1"/>
        </p:nvSpPr>
        <p:spPr>
          <a:xfrm>
            <a:off x="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solidFill>
            <a:srgbClr val="0D1D5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54245" y="1630018"/>
            <a:ext cx="3934626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69C13-C18F-4030-85BC-9B8E0AB23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7A22BB-214D-42DD-A621-9B81B4806EA0}"/>
              </a:ext>
            </a:extLst>
          </p:cNvPr>
          <p:cNvSpPr/>
          <p:nvPr userDrawn="1"/>
        </p:nvSpPr>
        <p:spPr>
          <a:xfrm>
            <a:off x="-4762" y="6004424"/>
            <a:ext cx="12192000" cy="110508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ECD7115-82F5-460A-9EDB-27374DA75D41}"/>
              </a:ext>
            </a:extLst>
          </p:cNvPr>
          <p:cNvSpPr>
            <a:spLocks noChangeAspect="1"/>
          </p:cNvSpPr>
          <p:nvPr userDrawn="1"/>
        </p:nvSpPr>
        <p:spPr>
          <a:xfrm>
            <a:off x="9998500" y="1754775"/>
            <a:ext cx="832104" cy="832104"/>
          </a:xfrm>
          <a:prstGeom prst="ellipse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93E78B9-2730-445B-AFE9-C67A50472DE2}"/>
              </a:ext>
            </a:extLst>
          </p:cNvPr>
          <p:cNvSpPr>
            <a:spLocks noChangeAspect="1"/>
          </p:cNvSpPr>
          <p:nvPr userDrawn="1"/>
        </p:nvSpPr>
        <p:spPr>
          <a:xfrm>
            <a:off x="5679947" y="1823757"/>
            <a:ext cx="832104" cy="83210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29DDC9-F52E-4E8F-9ACF-F083724D0BAA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116418"/>
            <a:ext cx="12192000" cy="5741581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 w="44450">
            <a:solidFill>
              <a:srgbClr val="C426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rgbClr val="0D1D5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rgbClr val="0D1D51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8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3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666C42-DD4B-4BFA-BE15-4D20CFD5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76" y="3063388"/>
            <a:ext cx="5188475" cy="82662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rgbClr val="0D1D5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501CE-C60D-482B-A7AC-FA7F19CE23C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8467" y="23194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0780D4-7F2C-4520-BC04-110139470870}"/>
              </a:ext>
            </a:extLst>
          </p:cNvPr>
          <p:cNvSpPr/>
          <p:nvPr userDrawn="1"/>
        </p:nvSpPr>
        <p:spPr>
          <a:xfrm>
            <a:off x="0" y="891540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1063256"/>
            <a:ext cx="12192000" cy="5794743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DCA9B9B-2CA1-4586-B17E-4BA70AA39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3097" y="162606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0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44939F-9B05-40FB-B011-7E338F4B4B49}"/>
              </a:ext>
            </a:extLst>
          </p:cNvPr>
          <p:cNvSpPr/>
          <p:nvPr userDrawn="1"/>
        </p:nvSpPr>
        <p:spPr>
          <a:xfrm>
            <a:off x="5080" y="5964523"/>
            <a:ext cx="12192000" cy="21747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1"/>
            <a:ext cx="12192000" cy="596452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6531B0-DA0C-42B5-9630-888F5F2FA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52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706DBD-D7E1-4734-A193-C7FE29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E3C363-B5B0-48C8-86D6-160A5E70DB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5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20513-456B-4DEE-808E-01C6BDF79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1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E32FD-35A0-490A-BE40-FBF894A7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6319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8970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7FC508-FBF0-405A-B944-E76B0FBE40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40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08ED6B-0321-3246-D51A-3A0B38583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301" y="6204787"/>
            <a:ext cx="1944241" cy="5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8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US" noProof="0" smtClean="0"/>
              <a:t>8/20/2026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4" r:id="rId12"/>
    <p:sldLayoutId id="2147483673" r:id="rId13"/>
    <p:sldLayoutId id="214748367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RiskyProject\Docs\Papers\Other\NASA2026\Schedule.xlsx!Sheet1!%5bSchedule.xlsx%5dSheet1%20Chart%20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1E9A03-2864-4E3C-BA31-4F77E6E55FF0}"/>
              </a:ext>
            </a:extLst>
          </p:cNvPr>
          <p:cNvSpPr/>
          <p:nvPr/>
        </p:nvSpPr>
        <p:spPr>
          <a:xfrm>
            <a:off x="0" y="5811560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13" y="437771"/>
            <a:ext cx="5271545" cy="1325563"/>
          </a:xfrm>
        </p:spPr>
        <p:txBody>
          <a:bodyPr/>
          <a:lstStyle/>
          <a:p>
            <a:r>
              <a:rPr lang="en-US" dirty="0"/>
              <a:t>Michael Trumper</a:t>
            </a:r>
            <a:br>
              <a:rPr lang="en-US" dirty="0"/>
            </a:br>
            <a:r>
              <a:rPr lang="en-US" dirty="0"/>
              <a:t>Lev VIRINE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429429"/>
            <a:ext cx="4442561" cy="2988732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/>
              <a:t>Managing Very Large Integrated Program Schedules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5455212" y="988536"/>
            <a:ext cx="4884848" cy="4884848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12EC7F-60B9-4B29-AEE6-2F46CB075DA0}"/>
              </a:ext>
            </a:extLst>
          </p:cNvPr>
          <p:cNvSpPr/>
          <p:nvPr/>
        </p:nvSpPr>
        <p:spPr>
          <a:xfrm>
            <a:off x="11106615" y="6222380"/>
            <a:ext cx="735980" cy="535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35A418-8963-4572-93BD-87A34D2DA673}"/>
              </a:ext>
            </a:extLst>
          </p:cNvPr>
          <p:cNvSpPr/>
          <p:nvPr/>
        </p:nvSpPr>
        <p:spPr>
          <a:xfrm>
            <a:off x="0" y="1701511"/>
            <a:ext cx="5271545" cy="123647"/>
          </a:xfrm>
          <a:prstGeom prst="rect">
            <a:avLst/>
          </a:prstGeom>
          <a:solidFill>
            <a:srgbClr val="C426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2"/>
    </mc:Choice>
    <mc:Fallback xmlns="">
      <p:transition spd="slow" advTm="10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build="p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AC547-6AFC-D286-D274-93F9EB114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8E377F-7672-1B33-A9DF-279D79E36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249" y="2150698"/>
            <a:ext cx="6559501" cy="32050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B94C45-F8F7-F03D-985E-C1A75AC0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5A2C6D-28DC-F831-6D9D-3251B799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Large Integrated Project Schedules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B8E0C1-8300-21B4-D6D3-FBFD34DE2DC6}"/>
              </a:ext>
            </a:extLst>
          </p:cNvPr>
          <p:cNvSpPr/>
          <p:nvPr/>
        </p:nvSpPr>
        <p:spPr>
          <a:xfrm>
            <a:off x="665584" y="1485415"/>
            <a:ext cx="2873828" cy="16403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Very Large Number of Activities: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Tenth of thousands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Very large number of milestones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Could be resource loaded</a:t>
            </a:r>
            <a:endParaRPr lang="en-CA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49DCFD-88B4-FCBE-B2D0-57C3D6D7C8F7}"/>
              </a:ext>
            </a:extLst>
          </p:cNvPr>
          <p:cNvSpPr/>
          <p:nvPr/>
        </p:nvSpPr>
        <p:spPr>
          <a:xfrm>
            <a:off x="7864154" y="1690687"/>
            <a:ext cx="2873828" cy="19575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Master Projects with Subprojects: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Sometimes nested projects/subprojects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Complex set of links between subprojects</a:t>
            </a:r>
          </a:p>
          <a:p>
            <a:endParaRPr lang="en-CA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35715E-37CD-35E3-4FF2-4E9E34DB70A2}"/>
              </a:ext>
            </a:extLst>
          </p:cNvPr>
          <p:cNvSpPr/>
          <p:nvPr/>
        </p:nvSpPr>
        <p:spPr>
          <a:xfrm>
            <a:off x="1001486" y="3803347"/>
            <a:ext cx="2873828" cy="206254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Projects Managed by Multiple Different Owners:</a:t>
            </a:r>
          </a:p>
          <a:p>
            <a:pPr algn="ctr"/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Different project managers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Different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Different security settings and access levels</a:t>
            </a:r>
          </a:p>
          <a:p>
            <a:endParaRPr lang="en-CA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1116E7-C2FA-E0A8-586F-B4179A972EFB}"/>
              </a:ext>
            </a:extLst>
          </p:cNvPr>
          <p:cNvSpPr/>
          <p:nvPr/>
        </p:nvSpPr>
        <p:spPr>
          <a:xfrm>
            <a:off x="7651102" y="4108278"/>
            <a:ext cx="3013788" cy="226773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Complex Project Control and Risk Management</a:t>
            </a:r>
          </a:p>
          <a:p>
            <a:pPr algn="ctr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Multiple project managers and risk analysts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Complex process of monitoring and updating project schedules</a:t>
            </a:r>
          </a:p>
          <a:p>
            <a:pPr algn="ctr"/>
            <a:endParaRPr lang="en-US" dirty="0"/>
          </a:p>
          <a:p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38504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4D923A-0C4B-3A0E-A919-D79F91F1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2ECC9B-AF6A-BCBC-799F-1BE43C3E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Large Integrated Project Schedule</a:t>
            </a:r>
            <a:endParaRPr lang="en-CA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1DC6983-9B20-688D-A127-9625A057A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445774"/>
              </p:ext>
            </p:extLst>
          </p:nvPr>
        </p:nvGraphicFramePr>
        <p:xfrm>
          <a:off x="652893" y="2566028"/>
          <a:ext cx="4861499" cy="985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7234">
                  <a:extLst>
                    <a:ext uri="{9D8B030D-6E8A-4147-A177-3AD203B41FA5}">
                      <a16:colId xmlns:a16="http://schemas.microsoft.com/office/drawing/2014/main" val="1545916996"/>
                    </a:ext>
                  </a:extLst>
                </a:gridCol>
                <a:gridCol w="964265">
                  <a:extLst>
                    <a:ext uri="{9D8B030D-6E8A-4147-A177-3AD203B41FA5}">
                      <a16:colId xmlns:a16="http://schemas.microsoft.com/office/drawing/2014/main" val="1549337878"/>
                    </a:ext>
                  </a:extLst>
                </a:gridCol>
              </a:tblGrid>
              <a:tr h="3285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u="none" strike="noStrike">
                          <a:effectLst/>
                        </a:rPr>
                        <a:t>Maximum Number of Outline Levels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u="none" strike="noStrike">
                          <a:effectLst/>
                        </a:rPr>
                        <a:t>6</a:t>
                      </a:r>
                      <a:endParaRPr lang="en-CA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extLst>
                  <a:ext uri="{0D108BD9-81ED-4DB2-BD59-A6C34878D82A}">
                    <a16:rowId xmlns:a16="http://schemas.microsoft.com/office/drawing/2014/main" val="374721143"/>
                  </a:ext>
                </a:extLst>
              </a:tr>
              <a:tr h="3285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u="none" strike="noStrike">
                          <a:effectLst/>
                        </a:rPr>
                        <a:t>Number of Subtasks per SummaryTask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u="none" strike="noStrike">
                          <a:effectLst/>
                        </a:rPr>
                        <a:t>10</a:t>
                      </a:r>
                      <a:endParaRPr lang="en-CA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extLst>
                  <a:ext uri="{0D108BD9-81ED-4DB2-BD59-A6C34878D82A}">
                    <a16:rowId xmlns:a16="http://schemas.microsoft.com/office/drawing/2014/main" val="4266419467"/>
                  </a:ext>
                </a:extLst>
              </a:tr>
              <a:tr h="3285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u="none" strike="noStrike">
                          <a:effectLst/>
                        </a:rPr>
                        <a:t>Number of Successors Per Predecessor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u="none" strike="noStrike" dirty="0">
                          <a:effectLst/>
                        </a:rPr>
                        <a:t>1.15</a:t>
                      </a:r>
                      <a:endParaRPr lang="en-CA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177" marR="10177" marT="10177" marB="0" anchor="b"/>
                </a:tc>
                <a:extLst>
                  <a:ext uri="{0D108BD9-81ED-4DB2-BD59-A6C34878D82A}">
                    <a16:rowId xmlns:a16="http://schemas.microsoft.com/office/drawing/2014/main" val="137398284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08C0141-23A4-B966-F286-D705F0963792}"/>
              </a:ext>
            </a:extLst>
          </p:cNvPr>
          <p:cNvSpPr/>
          <p:nvPr/>
        </p:nvSpPr>
        <p:spPr>
          <a:xfrm>
            <a:off x="652894" y="1854670"/>
            <a:ext cx="4861498" cy="53625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Assumptions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45DAF-842C-EE5B-54B9-BC73452E40ED}"/>
              </a:ext>
            </a:extLst>
          </p:cNvPr>
          <p:cNvSpPr/>
          <p:nvPr/>
        </p:nvSpPr>
        <p:spPr>
          <a:xfrm>
            <a:off x="652894" y="3787927"/>
            <a:ext cx="4861498" cy="53625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Serious error occurs at the middle of the schedule</a:t>
            </a:r>
            <a:endParaRPr lang="en-CA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2E73E801-92D6-CED0-E11C-1117386F2A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020803"/>
              </p:ext>
            </p:extLst>
          </p:nvPr>
        </p:nvGraphicFramePr>
        <p:xfrm>
          <a:off x="5778500" y="1836738"/>
          <a:ext cx="5570538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570154" imgH="3390766" progId="Excel.Sheet.12">
                  <p:link/>
                </p:oleObj>
              </mc:Choice>
              <mc:Fallback>
                <p:oleObj name="Worksheet" r:id="rId3" imgW="5570154" imgH="3390766" progId="Excel.Sheet.12">
                  <p:link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78500" y="1836738"/>
                        <a:ext cx="5570538" cy="339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8103B47-30BE-191F-ADC0-D23BDEE808B7}"/>
              </a:ext>
            </a:extLst>
          </p:cNvPr>
          <p:cNvSpPr txBox="1"/>
          <p:nvPr/>
        </p:nvSpPr>
        <p:spPr>
          <a:xfrm>
            <a:off x="6028522" y="5376393"/>
            <a:ext cx="5070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 complexity grows faster than activity count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439B4-14FC-9534-0E31-6523691BEDE4}"/>
              </a:ext>
            </a:extLst>
          </p:cNvPr>
          <p:cNvSpPr txBox="1"/>
          <p:nvPr/>
        </p:nvSpPr>
        <p:spPr>
          <a:xfrm>
            <a:off x="2666575" y="4426889"/>
            <a:ext cx="25540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Every new activity adds: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new paths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convergence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divergence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near-critical paths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indirect dependencies</a:t>
            </a:r>
          </a:p>
        </p:txBody>
      </p:sp>
    </p:spTree>
    <p:extLst>
      <p:ext uri="{BB962C8B-B14F-4D97-AF65-F5344CB8AC3E}">
        <p14:creationId xmlns:p14="http://schemas.microsoft.com/office/powerpoint/2010/main" val="6295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C26634-3A8A-0ED8-8114-64E75A36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9E86CA-983D-A24F-F0E3-F5CD9341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Large Integrated Project Schedule</a:t>
            </a:r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22366-28F2-5E79-31AE-5B7F2F4012AB}"/>
              </a:ext>
            </a:extLst>
          </p:cNvPr>
          <p:cNvSpPr/>
          <p:nvPr/>
        </p:nvSpPr>
        <p:spPr>
          <a:xfrm>
            <a:off x="1842840" y="1774206"/>
            <a:ext cx="2741407" cy="107839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Project schedules become increasingly detailed and interconnected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FEED17-5E27-0EFA-0E74-40B40F2D1999}"/>
              </a:ext>
            </a:extLst>
          </p:cNvPr>
          <p:cNvSpPr/>
          <p:nvPr/>
        </p:nvSpPr>
        <p:spPr>
          <a:xfrm>
            <a:off x="5556389" y="1756028"/>
            <a:ext cx="2741407" cy="11586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Probability of modeling, logic, estimation, and status errors increases</a:t>
            </a:r>
            <a:endParaRPr lang="en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1316FB-B2A4-A777-B773-B1B86918C148}"/>
              </a:ext>
            </a:extLst>
          </p:cNvPr>
          <p:cNvSpPr/>
          <p:nvPr/>
        </p:nvSpPr>
        <p:spPr>
          <a:xfrm>
            <a:off x="5570973" y="2979988"/>
            <a:ext cx="2741407" cy="11586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Number of alternative and near-critical paths can grow rapidly</a:t>
            </a:r>
            <a:endParaRPr lang="en-CA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A0323-1E95-C640-84A3-20D22F2E488A}"/>
              </a:ext>
            </a:extLst>
          </p:cNvPr>
          <p:cNvSpPr/>
          <p:nvPr/>
        </p:nvSpPr>
        <p:spPr>
          <a:xfrm>
            <a:off x="9340386" y="1756028"/>
            <a:ext cx="2741407" cy="122229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Additional schedule decomposition may reduce rather than improve the accuracy</a:t>
            </a:r>
            <a:endParaRPr lang="en-CA" b="1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0E20FB9-2B69-8B9B-BCA9-B1E8BEDDC3AF}"/>
              </a:ext>
            </a:extLst>
          </p:cNvPr>
          <p:cNvSpPr/>
          <p:nvPr/>
        </p:nvSpPr>
        <p:spPr>
          <a:xfrm>
            <a:off x="4697292" y="2073956"/>
            <a:ext cx="755779" cy="420386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 b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365630B-9300-F662-4E13-014494E1536D}"/>
              </a:ext>
            </a:extLst>
          </p:cNvPr>
          <p:cNvSpPr/>
          <p:nvPr/>
        </p:nvSpPr>
        <p:spPr>
          <a:xfrm>
            <a:off x="8404145" y="2103210"/>
            <a:ext cx="755779" cy="420386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91693D-371A-358C-08E0-20F71265902D}"/>
              </a:ext>
            </a:extLst>
          </p:cNvPr>
          <p:cNvGrpSpPr/>
          <p:nvPr/>
        </p:nvGrpSpPr>
        <p:grpSpPr>
          <a:xfrm>
            <a:off x="373695" y="3117715"/>
            <a:ext cx="5679696" cy="3173077"/>
            <a:chOff x="2220004" y="1838131"/>
            <a:chExt cx="7226189" cy="4037056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6E8116C-B419-2DA5-85B1-9A4B9F561A58}"/>
                </a:ext>
              </a:extLst>
            </p:cNvPr>
            <p:cNvCxnSpPr/>
            <p:nvPr/>
          </p:nvCxnSpPr>
          <p:spPr>
            <a:xfrm flipV="1">
              <a:off x="2687216" y="1838131"/>
              <a:ext cx="0" cy="3284375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8E20579-7F81-8CEA-03D5-436A3C6361AE}"/>
                </a:ext>
              </a:extLst>
            </p:cNvPr>
            <p:cNvCxnSpPr>
              <a:cxnSpLocks/>
            </p:cNvCxnSpPr>
            <p:nvPr/>
          </p:nvCxnSpPr>
          <p:spPr>
            <a:xfrm>
              <a:off x="2687216" y="5122506"/>
              <a:ext cx="6388690" cy="0"/>
            </a:xfrm>
            <a:prstGeom prst="straightConnector1">
              <a:avLst/>
            </a:prstGeom>
            <a:ln w="476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4B8194-ADF0-F326-7E8F-CEE07F661D48}"/>
                </a:ext>
              </a:extLst>
            </p:cNvPr>
            <p:cNvSpPr txBox="1"/>
            <p:nvPr/>
          </p:nvSpPr>
          <p:spPr>
            <a:xfrm>
              <a:off x="7704306" y="5505855"/>
              <a:ext cx="1741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Number of Tasks</a:t>
              </a:r>
              <a:endParaRPr lang="en-CA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3F7A21-20FC-2083-1282-22200C29C9F0}"/>
                </a:ext>
              </a:extLst>
            </p:cNvPr>
            <p:cNvSpPr txBox="1"/>
            <p:nvPr/>
          </p:nvSpPr>
          <p:spPr>
            <a:xfrm rot="16200000">
              <a:off x="1581207" y="3091531"/>
              <a:ext cx="164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Schedule Errors</a:t>
              </a:r>
              <a:endParaRPr lang="en-CA" dirty="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A34F673-0E44-FCFF-1B1B-464D9BCF34A2}"/>
                </a:ext>
              </a:extLst>
            </p:cNvPr>
            <p:cNvCxnSpPr>
              <a:cxnSpLocks/>
            </p:cNvCxnSpPr>
            <p:nvPr/>
          </p:nvCxnSpPr>
          <p:spPr>
            <a:xfrm>
              <a:off x="3025302" y="2315183"/>
              <a:ext cx="856034" cy="2266545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00CBA97-F5E4-779A-DB58-3BA922159A19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36" y="4581728"/>
              <a:ext cx="2140085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D31327-DFC1-043F-C417-4F7BAAD1C5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1421" y="1995510"/>
              <a:ext cx="1194119" cy="2586218"/>
            </a:xfrm>
            <a:prstGeom prst="line">
              <a:avLst/>
            </a:prstGeom>
            <a:ln w="349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5108ED-709C-3F02-5773-69A52050279C}"/>
                </a:ext>
              </a:extLst>
            </p:cNvPr>
            <p:cNvSpPr txBox="1"/>
            <p:nvPr/>
          </p:nvSpPr>
          <p:spPr>
            <a:xfrm>
              <a:off x="3268731" y="2231465"/>
              <a:ext cx="1267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Less Details</a:t>
              </a:r>
              <a:endParaRPr lang="en-CA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A71C54-B05E-0082-DCB6-1DFDBDD43A8D}"/>
                </a:ext>
              </a:extLst>
            </p:cNvPr>
            <p:cNvSpPr txBox="1"/>
            <p:nvPr/>
          </p:nvSpPr>
          <p:spPr>
            <a:xfrm>
              <a:off x="6884178" y="2852599"/>
              <a:ext cx="1386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More Details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50202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279AFF-E491-9FFB-AA95-0FC0B63C1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C915C2-FFE3-AB5E-F097-ADFC76A4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Challenges with Large Integrated Schedules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3889A7-CAFE-9B61-F7EA-94B2CF02EEDD}"/>
              </a:ext>
            </a:extLst>
          </p:cNvPr>
          <p:cNvSpPr/>
          <p:nvPr/>
        </p:nvSpPr>
        <p:spPr>
          <a:xfrm>
            <a:off x="241041" y="4544008"/>
            <a:ext cx="2873828" cy="1194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Schedule and Cost Risk Analysis </a:t>
            </a:r>
          </a:p>
          <a:p>
            <a:pPr algn="ctr"/>
            <a:r>
              <a:rPr lang="en-US" sz="1400" dirty="0"/>
              <a:t>of Large Integrated Program Schedules</a:t>
            </a:r>
            <a:endParaRPr lang="en-CA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D86010-F0BA-1EAC-5662-D65407BEBF8B}"/>
              </a:ext>
            </a:extLst>
          </p:cNvPr>
          <p:cNvSpPr/>
          <p:nvPr/>
        </p:nvSpPr>
        <p:spPr>
          <a:xfrm>
            <a:off x="3201956" y="4544008"/>
            <a:ext cx="2873828" cy="1194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Schedule Quality Analysis</a:t>
            </a:r>
          </a:p>
          <a:p>
            <a:pPr algn="ctr"/>
            <a:r>
              <a:rPr lang="en-CA" sz="1400" dirty="0"/>
              <a:t>of Integrated Programs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7105CF-9463-CE0F-03AE-6E61C1C2C58F}"/>
              </a:ext>
            </a:extLst>
          </p:cNvPr>
          <p:cNvSpPr/>
          <p:nvPr/>
        </p:nvSpPr>
        <p:spPr>
          <a:xfrm>
            <a:off x="6162871" y="4544008"/>
            <a:ext cx="2873828" cy="1194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Joint Confidence Level Analysis </a:t>
            </a:r>
          </a:p>
          <a:p>
            <a:pPr algn="ctr"/>
            <a:r>
              <a:rPr lang="en-US" sz="1400" dirty="0"/>
              <a:t>of Large Integrated Schedules</a:t>
            </a:r>
            <a:endParaRPr lang="en-CA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319AE4-D696-EC5A-8E59-EB228F6A6A78}"/>
              </a:ext>
            </a:extLst>
          </p:cNvPr>
          <p:cNvSpPr/>
          <p:nvPr/>
        </p:nvSpPr>
        <p:spPr>
          <a:xfrm>
            <a:off x="9123786" y="4544008"/>
            <a:ext cx="2873828" cy="1194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Project Control of Integrated Programs </a:t>
            </a:r>
          </a:p>
          <a:p>
            <a:pPr algn="ctr"/>
            <a:r>
              <a:rPr lang="en-US" sz="1400" dirty="0"/>
              <a:t>with Large Number of Activities</a:t>
            </a:r>
            <a:endParaRPr lang="en-CA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0303D5-A15A-B5D8-F39E-930999946200}"/>
              </a:ext>
            </a:extLst>
          </p:cNvPr>
          <p:cNvSpPr txBox="1"/>
          <p:nvPr/>
        </p:nvSpPr>
        <p:spPr>
          <a:xfrm>
            <a:off x="867747" y="3816220"/>
            <a:ext cx="977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Challenges with Large Integrated Schedules: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AA0C9-A746-C940-50C8-57642F879EE2}"/>
              </a:ext>
            </a:extLst>
          </p:cNvPr>
          <p:cNvSpPr txBox="1"/>
          <p:nvPr/>
        </p:nvSpPr>
        <p:spPr>
          <a:xfrm>
            <a:off x="867747" y="1587730"/>
            <a:ext cx="977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Large Integrated Schedules: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27462C-490C-9D57-F092-F4EFE1677D8E}"/>
              </a:ext>
            </a:extLst>
          </p:cNvPr>
          <p:cNvSpPr/>
          <p:nvPr/>
        </p:nvSpPr>
        <p:spPr>
          <a:xfrm>
            <a:off x="241041" y="2217196"/>
            <a:ext cx="2873828" cy="10725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Designed to Manage Individual Activities</a:t>
            </a:r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173E8D-D603-AAA3-6117-B3737C436066}"/>
              </a:ext>
            </a:extLst>
          </p:cNvPr>
          <p:cNvSpPr/>
          <p:nvPr/>
        </p:nvSpPr>
        <p:spPr>
          <a:xfrm>
            <a:off x="3201956" y="2217195"/>
            <a:ext cx="2873828" cy="10725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Potentially Accurate Timeline</a:t>
            </a:r>
            <a:endParaRPr lang="en-CA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343CB0-56CC-2638-CA71-06F0A05452E3}"/>
              </a:ext>
            </a:extLst>
          </p:cNvPr>
          <p:cNvSpPr/>
          <p:nvPr/>
        </p:nvSpPr>
        <p:spPr>
          <a:xfrm>
            <a:off x="6162871" y="2217195"/>
            <a:ext cx="2873828" cy="10725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Detailed Cost and Response Management</a:t>
            </a:r>
            <a:endParaRPr lang="en-C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8CBF6C-51CF-549F-88C3-D2563B247D0A}"/>
              </a:ext>
            </a:extLst>
          </p:cNvPr>
          <p:cNvSpPr/>
          <p:nvPr/>
        </p:nvSpPr>
        <p:spPr>
          <a:xfrm>
            <a:off x="9123786" y="2217194"/>
            <a:ext cx="2873828" cy="10725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Accurately Reflect the Scope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1638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C58AE0-1369-9BAC-6000-B717E322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871195"/>
            <a:ext cx="4937211" cy="1325563"/>
          </a:xfrm>
        </p:spPr>
        <p:txBody>
          <a:bodyPr/>
          <a:lstStyle/>
          <a:p>
            <a:r>
              <a:rPr lang="en-US" sz="4400" dirty="0"/>
              <a:t>Schedule Quality Control</a:t>
            </a:r>
            <a:endParaRPr lang="en-CA" sz="4400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F76F4CFB-A7F0-DB58-A6EA-E87C4FE03FB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331" b="33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965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90D66D-C05E-B5C2-4F9D-D140C361B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85A4E1-3E64-5E07-B63C-0D403E852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34" y="94538"/>
            <a:ext cx="10837862" cy="782540"/>
          </a:xfrm>
        </p:spPr>
        <p:txBody>
          <a:bodyPr/>
          <a:lstStyle/>
          <a:p>
            <a:r>
              <a:rPr lang="en-CA" dirty="0"/>
              <a:t>Schedule Diagnostics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8E4730-EDD1-8A78-9790-D6D57E7CC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764" y="1255118"/>
            <a:ext cx="6636247" cy="50334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116D5F-9D09-AE84-5CC7-F87AB0375FC2}"/>
              </a:ext>
            </a:extLst>
          </p:cNvPr>
          <p:cNvSpPr txBox="1"/>
          <p:nvPr/>
        </p:nvSpPr>
        <p:spPr>
          <a:xfrm>
            <a:off x="525834" y="769927"/>
            <a:ext cx="47832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issues with the project schedule which may lead to incorrect or misleading results of analysis.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DCMA 14-point inspection schedule diagnostics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Tests tailored to different types of analysis.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885935-B516-EE70-1DB4-AAA54E2EAF89}"/>
              </a:ext>
            </a:extLst>
          </p:cNvPr>
          <p:cNvSpPr txBox="1"/>
          <p:nvPr/>
        </p:nvSpPr>
        <p:spPr>
          <a:xfrm>
            <a:off x="1251962" y="3302185"/>
            <a:ext cx="3954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Logical scheduling problems (unnecessary constraints, dangling activities,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Issues which may affect results of Monte Carlo simulations.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Diagnostics of resource pool, resource assignment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891108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A425-D93D-7F3A-B4E0-81E2DF07B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DEFE4A-427F-4054-11ED-423B46E6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871195"/>
            <a:ext cx="4937211" cy="1325563"/>
          </a:xfrm>
        </p:spPr>
        <p:txBody>
          <a:bodyPr/>
          <a:lstStyle/>
          <a:p>
            <a:r>
              <a:rPr lang="en-US" sz="4400" dirty="0"/>
              <a:t>Schedule Consolidation</a:t>
            </a:r>
            <a:endParaRPr lang="en-CA" sz="44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3379813-0A2F-92C8-5D00-F8FE1271F8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063" b="40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7125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27502-70B5-5E07-FD7B-5B16BBA91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66FA9D-3D1F-08C2-A7D4-58E22FE5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Repeated Activities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7BDD0-BA60-227A-A206-F9A3B0EF7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4793180" cy="2634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schedule may consist of a number repeatable group of activities. </a:t>
            </a:r>
          </a:p>
          <a:p>
            <a:pPr marL="0" indent="0">
              <a:buNone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groups may have different start and finish times but have the same set of activities with the same durations, costs, and assigned resources.</a:t>
            </a:r>
          </a:p>
          <a:p>
            <a:pPr marL="0" indent="0">
              <a:buNone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groups can be automatically identified and replaced with single summary activities. </a:t>
            </a:r>
            <a:endParaRPr lang="en-CA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C6AA5-776B-1E24-9B1F-0D7E3F68D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482" y="1826463"/>
            <a:ext cx="6559501" cy="32050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9C55EC-5005-A1C8-7812-3C79AABDF559}"/>
              </a:ext>
            </a:extLst>
          </p:cNvPr>
          <p:cNvSpPr/>
          <p:nvPr/>
        </p:nvSpPr>
        <p:spPr>
          <a:xfrm>
            <a:off x="7949284" y="2286157"/>
            <a:ext cx="2090057" cy="233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3CDAC-2487-986C-7BE8-A9239C5CE1EC}"/>
              </a:ext>
            </a:extLst>
          </p:cNvPr>
          <p:cNvSpPr/>
          <p:nvPr/>
        </p:nvSpPr>
        <p:spPr>
          <a:xfrm>
            <a:off x="8195664" y="2596847"/>
            <a:ext cx="2090057" cy="2332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67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6DF588-5DA2-B5E1-6603-C8760A521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729584-B482-CB0A-AC57-10662243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Identification of Subprojects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E54925-ABBA-8DC8-1D90-DB0FFE558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676062" cy="2583089"/>
          </a:xfrm>
        </p:spPr>
        <p:txBody>
          <a:bodyPr/>
          <a:lstStyle/>
          <a:p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Integrated schedules often consist of a few linked and nested subprojects. </a:t>
            </a:r>
          </a:p>
          <a:p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subprojects can be analyzed separately, and results of analysis can be used in analysis of master schedules. </a:t>
            </a:r>
          </a:p>
          <a:p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some cases, subprojects need to be identified automatically and extracted from the master schedule.</a:t>
            </a:r>
            <a:endParaRPr lang="en-CA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CB9149-681A-5FF6-2C20-98EA246FC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85" y="3280496"/>
            <a:ext cx="11396357" cy="271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53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56092-2A5C-4955-A710-A80E1824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057085-97FE-46ED-9DDF-7B46E121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Consolidation</a:t>
            </a:r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64519B-F444-4381-BF7E-73D58CE62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94" y="2441572"/>
            <a:ext cx="9771750" cy="42015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4EE703-426F-7637-97E6-6F2B3E23CE6C}"/>
              </a:ext>
            </a:extLst>
          </p:cNvPr>
          <p:cNvSpPr txBox="1"/>
          <p:nvPr/>
        </p:nvSpPr>
        <p:spPr>
          <a:xfrm>
            <a:off x="677069" y="1465107"/>
            <a:ext cx="108378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This is a process of jointing sequential activities and subprojects, and generating </a:t>
            </a:r>
            <a:r>
              <a:rPr lang="en-US" sz="2000" b="1" u="sng" dirty="0"/>
              <a:t>equivalent schedules </a:t>
            </a:r>
            <a:r>
              <a:rPr lang="en-US" sz="2000" dirty="0"/>
              <a:t>based on cost, duration, start and finish times, and resource allocation.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36025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CE8827-7F48-429C-B72C-EDBDFD1E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A2179-DA20-4D2B-BD1C-0E3497E5D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6"/>
            <a:ext cx="10837862" cy="822230"/>
          </a:xfrm>
        </p:spPr>
        <p:txBody>
          <a:bodyPr/>
          <a:lstStyle/>
          <a:p>
            <a:r>
              <a:rPr lang="en-US" dirty="0"/>
              <a:t>Example of Schedule Consolidation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556C8B-D0C6-4C59-9946-7B732D165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4017"/>
            <a:ext cx="4391806" cy="444265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72230D-DE9C-47F3-8485-8D8534831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519" y="1818459"/>
            <a:ext cx="4417373" cy="44426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EF718-D466-409D-AA01-13617A9BF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862" y="2805112"/>
            <a:ext cx="2962275" cy="1247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FBD71D-A76D-46FA-B7FD-F0733087EC9E}"/>
              </a:ext>
            </a:extLst>
          </p:cNvPr>
          <p:cNvSpPr/>
          <p:nvPr/>
        </p:nvSpPr>
        <p:spPr>
          <a:xfrm>
            <a:off x="838200" y="1078173"/>
            <a:ext cx="4391806" cy="57320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Original Schedule</a:t>
            </a:r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6F5F3-7702-492B-A8C4-494693015C2C}"/>
              </a:ext>
            </a:extLst>
          </p:cNvPr>
          <p:cNvSpPr/>
          <p:nvPr/>
        </p:nvSpPr>
        <p:spPr>
          <a:xfrm>
            <a:off x="6598519" y="1078173"/>
            <a:ext cx="4391806" cy="57320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Equivalent Consolidated Schedule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14348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6ED41C7-DFA4-C857-1F88-BC67471A32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705" b="3705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A8D9B6-A97D-D477-09B6-1A47CCF8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38" y="1810235"/>
            <a:ext cx="4937211" cy="1325563"/>
          </a:xfrm>
        </p:spPr>
        <p:txBody>
          <a:bodyPr/>
          <a:lstStyle/>
          <a:p>
            <a:r>
              <a:rPr lang="en-US" sz="4400" dirty="0"/>
              <a:t>PORTFOLIO Risk ANALYSIS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767985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ADD9D2-8B4D-B33B-35B1-B2EAAE7C2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45783F-10C1-091F-88C9-6B6C2213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and Cost Risk Analysis of Large Integrated Program Schedules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E24FF-797C-41D0-1E0F-A822D0826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5101091" cy="4351338"/>
          </a:xfrm>
        </p:spPr>
        <p:txBody>
          <a:bodyPr>
            <a:normAutofit/>
          </a:bodyPr>
          <a:lstStyle/>
          <a:p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Monte Carlo analysis of subprojects can be performed individually. </a:t>
            </a:r>
          </a:p>
          <a:p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These schedules will be inserted into a master schedule as single activities together with their risk profiles. </a:t>
            </a:r>
          </a:p>
          <a:p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Monte Carlo simulations are performed on a much smaller number of activities and significantly faster</a:t>
            </a:r>
          </a:p>
          <a:p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The process also improves managing mitigation and response plans, because it is possible to calculate impact of multiple risk mitigation scenarios to select the most efficient and </a:t>
            </a:r>
            <a:r>
              <a:rPr lang="en-US" sz="1800" dirty="0"/>
              <a:t>cost-effective scenario.</a:t>
            </a:r>
            <a:endParaRPr lang="en-CA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17F78F-CC45-5D56-F07F-1E0B03244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003" y="1940259"/>
            <a:ext cx="4991797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5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64FD4B-73DB-468F-B41E-2C33E0A3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76A5C2-02CD-4019-8D7A-86DA12ED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Subprojects with Risks and Uncertainties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C6A48-B38A-46BD-B67A-EDC45BB18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" y="2223796"/>
            <a:ext cx="3743738" cy="280780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D33E7096-ED01-4980-80EE-9912F9284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626" y="2013152"/>
            <a:ext cx="7083530" cy="322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282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13AAF8-7D50-4402-B114-C18B17CB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5DEE39-9A02-403C-8311-38D7ECF3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14895"/>
            <a:ext cx="10837862" cy="1096615"/>
          </a:xfrm>
        </p:spPr>
        <p:txBody>
          <a:bodyPr/>
          <a:lstStyle/>
          <a:p>
            <a:r>
              <a:rPr lang="en-US" dirty="0"/>
              <a:t>Example of project with subproject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336B9-F665-484B-9108-8BCE86963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21" y="1307735"/>
            <a:ext cx="6761257" cy="4323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39849B-1ED7-4AC8-A623-49AA0BF186AB}"/>
              </a:ext>
            </a:extLst>
          </p:cNvPr>
          <p:cNvSpPr txBox="1"/>
          <p:nvPr/>
        </p:nvSpPr>
        <p:spPr>
          <a:xfrm>
            <a:off x="9062113" y="2217417"/>
            <a:ext cx="25960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Monte Carlo for each subproject is performed separately. The project is inserted to the portfolio and can be refreshed when subproject is calculated again.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239E24-ECC0-4469-A5BF-7A822F3357DC}"/>
              </a:ext>
            </a:extLst>
          </p:cNvPr>
          <p:cNvSpPr txBox="1"/>
          <p:nvPr/>
        </p:nvSpPr>
        <p:spPr>
          <a:xfrm>
            <a:off x="5377665" y="5920512"/>
            <a:ext cx="3006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 Profile for duration of individual project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6BAF03-FBA6-4FD3-BEA0-B7FCE0CE1ACB}"/>
              </a:ext>
            </a:extLst>
          </p:cNvPr>
          <p:cNvSpPr txBox="1"/>
          <p:nvPr/>
        </p:nvSpPr>
        <p:spPr>
          <a:xfrm>
            <a:off x="197538" y="4411099"/>
            <a:ext cx="252483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These are subproject,  which are represented as individual tasks</a:t>
            </a:r>
            <a:endParaRPr lang="en-CA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2EDC144-B44D-43D4-A766-404F7C5ED116}"/>
              </a:ext>
            </a:extLst>
          </p:cNvPr>
          <p:cNvCxnSpPr>
            <a:cxnSpLocks/>
          </p:cNvCxnSpPr>
          <p:nvPr/>
        </p:nvCxnSpPr>
        <p:spPr>
          <a:xfrm flipV="1">
            <a:off x="1310185" y="3233080"/>
            <a:ext cx="756121" cy="100046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CCEA66C-4047-C09A-F458-723FDBA7B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590" y="3386508"/>
            <a:ext cx="3038899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6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B3BCA5-04AD-4B19-925A-597A2C89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F9A13A-2C68-495B-9245-DB3E25943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6"/>
            <a:ext cx="10837862" cy="847842"/>
          </a:xfrm>
        </p:spPr>
        <p:txBody>
          <a:bodyPr/>
          <a:lstStyle/>
          <a:p>
            <a:r>
              <a:rPr lang="en-US" dirty="0"/>
              <a:t>Subprojects For Mitigation/Response</a:t>
            </a:r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C13B5D-1BEA-4DA5-84AD-A7215512F3D7}"/>
              </a:ext>
            </a:extLst>
          </p:cNvPr>
          <p:cNvSpPr/>
          <p:nvPr/>
        </p:nvSpPr>
        <p:spPr>
          <a:xfrm>
            <a:off x="2712568" y="1690688"/>
            <a:ext cx="3521123" cy="629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Risk 1. Change of Requirements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5926B-8AB7-400C-9A31-4C90614C594D}"/>
              </a:ext>
            </a:extLst>
          </p:cNvPr>
          <p:cNvSpPr/>
          <p:nvPr/>
        </p:nvSpPr>
        <p:spPr>
          <a:xfrm>
            <a:off x="2712568" y="3864048"/>
            <a:ext cx="3521123" cy="629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Risk 2. Delay with supplier</a:t>
            </a:r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CF161E-738D-4616-BB14-DD32F48547AF}"/>
              </a:ext>
            </a:extLst>
          </p:cNvPr>
          <p:cNvSpPr/>
          <p:nvPr/>
        </p:nvSpPr>
        <p:spPr>
          <a:xfrm>
            <a:off x="2712567" y="2386820"/>
            <a:ext cx="3521123" cy="6294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Mitigation 1. Additional Meeting with client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E13C70-DA69-4FCE-AB0F-480AF7F3ACBE}"/>
              </a:ext>
            </a:extLst>
          </p:cNvPr>
          <p:cNvSpPr/>
          <p:nvPr/>
        </p:nvSpPr>
        <p:spPr>
          <a:xfrm>
            <a:off x="2712567" y="5283608"/>
            <a:ext cx="3521123" cy="6294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Mitigation 3. Supplier qualification review</a:t>
            </a:r>
            <a:endParaRPr lang="en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8CF2CB-E7A0-4485-8AD4-8463E9F80155}"/>
              </a:ext>
            </a:extLst>
          </p:cNvPr>
          <p:cNvSpPr/>
          <p:nvPr/>
        </p:nvSpPr>
        <p:spPr>
          <a:xfrm>
            <a:off x="2712567" y="3042008"/>
            <a:ext cx="3521123" cy="6294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Mitigation 2. Detailed documentation of requirements</a:t>
            </a:r>
            <a:endParaRPr lang="en-C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7F7AB2-843C-492D-9303-C1FDBF3E195C}"/>
              </a:ext>
            </a:extLst>
          </p:cNvPr>
          <p:cNvSpPr/>
          <p:nvPr/>
        </p:nvSpPr>
        <p:spPr>
          <a:xfrm>
            <a:off x="2712567" y="4626881"/>
            <a:ext cx="3521123" cy="6294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Mitigation 2. Additional Meeting with client</a:t>
            </a:r>
            <a:endParaRPr lang="en-CA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F110CB-C0C3-4818-96EE-60CFEF10B734}"/>
              </a:ext>
            </a:extLst>
          </p:cNvPr>
          <p:cNvGrpSpPr/>
          <p:nvPr/>
        </p:nvGrpSpPr>
        <p:grpSpPr>
          <a:xfrm>
            <a:off x="7186570" y="1448896"/>
            <a:ext cx="2742967" cy="1490295"/>
            <a:chOff x="6164238" y="1678581"/>
            <a:chExt cx="3522627" cy="19138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C17B4F9-DC4F-447A-A25E-FC7E1CC02347}"/>
                </a:ext>
              </a:extLst>
            </p:cNvPr>
            <p:cNvSpPr/>
            <p:nvPr/>
          </p:nvSpPr>
          <p:spPr>
            <a:xfrm>
              <a:off x="6164238" y="1678581"/>
              <a:ext cx="3521123" cy="47776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Mitigation 1. Schedule</a:t>
              </a:r>
              <a:endParaRPr lang="en-CA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794D679-3B42-4C9F-8351-660F6AB54C42}"/>
                </a:ext>
              </a:extLst>
            </p:cNvPr>
            <p:cNvSpPr/>
            <p:nvPr/>
          </p:nvSpPr>
          <p:spPr>
            <a:xfrm>
              <a:off x="6164238" y="2168409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1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1D8779-4F41-4388-AF44-B563A754F92C}"/>
                </a:ext>
              </a:extLst>
            </p:cNvPr>
            <p:cNvSpPr/>
            <p:nvPr/>
          </p:nvSpPr>
          <p:spPr>
            <a:xfrm>
              <a:off x="6165742" y="2525524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2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1E2B9F-F28B-4ACB-B387-751401CB009B}"/>
                </a:ext>
              </a:extLst>
            </p:cNvPr>
            <p:cNvSpPr/>
            <p:nvPr/>
          </p:nvSpPr>
          <p:spPr>
            <a:xfrm>
              <a:off x="6164238" y="2878935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3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3D629A-2A65-42BD-BD63-99F0CA94994A}"/>
                </a:ext>
              </a:extLst>
            </p:cNvPr>
            <p:cNvSpPr/>
            <p:nvPr/>
          </p:nvSpPr>
          <p:spPr>
            <a:xfrm>
              <a:off x="6165742" y="3236050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…..</a:t>
              </a:r>
              <a:endParaRPr lang="en-CA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667EA05-E320-404D-B028-26CA05F3771C}"/>
              </a:ext>
            </a:extLst>
          </p:cNvPr>
          <p:cNvGrpSpPr/>
          <p:nvPr/>
        </p:nvGrpSpPr>
        <p:grpSpPr>
          <a:xfrm>
            <a:off x="7186570" y="3198014"/>
            <a:ext cx="2742967" cy="1490295"/>
            <a:chOff x="6164238" y="1678581"/>
            <a:chExt cx="3522627" cy="19138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499B298-CF8C-4CE7-BB28-9FFA48B4CFB2}"/>
                </a:ext>
              </a:extLst>
            </p:cNvPr>
            <p:cNvSpPr/>
            <p:nvPr/>
          </p:nvSpPr>
          <p:spPr>
            <a:xfrm>
              <a:off x="6164238" y="1678581"/>
              <a:ext cx="3521123" cy="47776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Mitigation 2. Schedule</a:t>
              </a:r>
              <a:endParaRPr lang="en-CA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8ED46AF-40A8-4A00-9AC5-DF9F0509D0D9}"/>
                </a:ext>
              </a:extLst>
            </p:cNvPr>
            <p:cNvSpPr/>
            <p:nvPr/>
          </p:nvSpPr>
          <p:spPr>
            <a:xfrm>
              <a:off x="6164238" y="2168409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1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D9240C4-5E5F-4ED7-A9EE-AB65E61D00F2}"/>
                </a:ext>
              </a:extLst>
            </p:cNvPr>
            <p:cNvSpPr/>
            <p:nvPr/>
          </p:nvSpPr>
          <p:spPr>
            <a:xfrm>
              <a:off x="6165742" y="2525524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2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986AF95-2824-4EF4-878C-BA0CB41B1ECB}"/>
                </a:ext>
              </a:extLst>
            </p:cNvPr>
            <p:cNvSpPr/>
            <p:nvPr/>
          </p:nvSpPr>
          <p:spPr>
            <a:xfrm>
              <a:off x="6164238" y="2878935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3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150A0D-22F6-4E2B-A3D8-BE1FAD806B44}"/>
                </a:ext>
              </a:extLst>
            </p:cNvPr>
            <p:cNvSpPr/>
            <p:nvPr/>
          </p:nvSpPr>
          <p:spPr>
            <a:xfrm>
              <a:off x="6165742" y="3236050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…..</a:t>
              </a:r>
              <a:endParaRPr lang="en-CA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030055-462E-4111-BBAE-05385474D64A}"/>
              </a:ext>
            </a:extLst>
          </p:cNvPr>
          <p:cNvGrpSpPr/>
          <p:nvPr/>
        </p:nvGrpSpPr>
        <p:grpSpPr>
          <a:xfrm>
            <a:off x="7186570" y="4853175"/>
            <a:ext cx="2742967" cy="1490295"/>
            <a:chOff x="6164238" y="1678581"/>
            <a:chExt cx="3522627" cy="191389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14AA55E-5832-4BED-94BC-A8BBC52B6BCC}"/>
                </a:ext>
              </a:extLst>
            </p:cNvPr>
            <p:cNvSpPr/>
            <p:nvPr/>
          </p:nvSpPr>
          <p:spPr>
            <a:xfrm>
              <a:off x="6164238" y="1678581"/>
              <a:ext cx="3521123" cy="47776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Mitigation 3. Schedule</a:t>
              </a:r>
              <a:endParaRPr lang="en-CA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7700AEE-873A-4FD0-9E40-7581B4BA4366}"/>
                </a:ext>
              </a:extLst>
            </p:cNvPr>
            <p:cNvSpPr/>
            <p:nvPr/>
          </p:nvSpPr>
          <p:spPr>
            <a:xfrm>
              <a:off x="6164238" y="2168409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1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7ACCD1C-C90C-46CA-A0E3-B30F62EDFBFA}"/>
                </a:ext>
              </a:extLst>
            </p:cNvPr>
            <p:cNvSpPr/>
            <p:nvPr/>
          </p:nvSpPr>
          <p:spPr>
            <a:xfrm>
              <a:off x="6165742" y="2525524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2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40F75C7-5943-44FB-BE30-4073FF5EF0CE}"/>
                </a:ext>
              </a:extLst>
            </p:cNvPr>
            <p:cNvSpPr/>
            <p:nvPr/>
          </p:nvSpPr>
          <p:spPr>
            <a:xfrm>
              <a:off x="6164238" y="2878935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Task 3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73CCD37-D8F5-46D8-A64C-94D36A3F7EF0}"/>
                </a:ext>
              </a:extLst>
            </p:cNvPr>
            <p:cNvSpPr/>
            <p:nvPr/>
          </p:nvSpPr>
          <p:spPr>
            <a:xfrm>
              <a:off x="6165742" y="3236050"/>
              <a:ext cx="3521123" cy="3564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…..</a:t>
              </a:r>
              <a:endParaRPr lang="en-CA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6BC377-E229-41F6-A159-46FAE4A8646B}"/>
              </a:ext>
            </a:extLst>
          </p:cNvPr>
          <p:cNvCxnSpPr>
            <a:stCxn id="7" idx="3"/>
            <a:endCxn id="13" idx="1"/>
          </p:cNvCxnSpPr>
          <p:nvPr/>
        </p:nvCxnSpPr>
        <p:spPr>
          <a:xfrm flipV="1">
            <a:off x="6233690" y="2247156"/>
            <a:ext cx="954051" cy="454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1A78546-CC36-4752-82DB-8FFE85AEFB14}"/>
              </a:ext>
            </a:extLst>
          </p:cNvPr>
          <p:cNvCxnSpPr>
            <a:cxnSpLocks/>
            <a:stCxn id="9" idx="3"/>
            <a:endCxn id="33" idx="1"/>
          </p:cNvCxnSpPr>
          <p:nvPr/>
        </p:nvCxnSpPr>
        <p:spPr>
          <a:xfrm>
            <a:off x="6233690" y="3356724"/>
            <a:ext cx="952880" cy="914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1E136F9-60E7-4F44-AEED-46FF15ACDB37}"/>
              </a:ext>
            </a:extLst>
          </p:cNvPr>
          <p:cNvCxnSpPr>
            <a:cxnSpLocks/>
            <a:stCxn id="10" idx="3"/>
            <a:endCxn id="34" idx="1"/>
          </p:cNvCxnSpPr>
          <p:nvPr/>
        </p:nvCxnSpPr>
        <p:spPr>
          <a:xfrm flipV="1">
            <a:off x="6233690" y="4549540"/>
            <a:ext cx="954051" cy="392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B9078CA-6F5C-45D4-A701-F1A2CD5D3683}"/>
              </a:ext>
            </a:extLst>
          </p:cNvPr>
          <p:cNvCxnSpPr>
            <a:cxnSpLocks/>
            <a:stCxn id="8" idx="3"/>
            <a:endCxn id="39" idx="1"/>
          </p:cNvCxnSpPr>
          <p:nvPr/>
        </p:nvCxnSpPr>
        <p:spPr>
          <a:xfrm>
            <a:off x="6233690" y="5598324"/>
            <a:ext cx="952880" cy="32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8E8F732-3E14-4F56-A049-10CBF07F5BC3}"/>
              </a:ext>
            </a:extLst>
          </p:cNvPr>
          <p:cNvSpPr txBox="1"/>
          <p:nvPr/>
        </p:nvSpPr>
        <p:spPr>
          <a:xfrm>
            <a:off x="8884693" y="1316809"/>
            <a:ext cx="2893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0604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3E4A-8502-4053-8B7D-712F68F69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DDB80A-9713-DBE3-05FA-7C2FFA4A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38" y="1810235"/>
            <a:ext cx="4937211" cy="1325563"/>
          </a:xfrm>
        </p:spPr>
        <p:txBody>
          <a:bodyPr/>
          <a:lstStyle/>
          <a:p>
            <a:r>
              <a:rPr lang="en-US" sz="4400" dirty="0"/>
              <a:t>JOINT CONFIDENCE LEVEL ANALYSIS:</a:t>
            </a:r>
            <a:br>
              <a:rPr lang="en-US" sz="4400" dirty="0"/>
            </a:br>
            <a:r>
              <a:rPr lang="en-US" sz="4400" dirty="0"/>
              <a:t>Consolidated Schedules and Multiple Objectives</a:t>
            </a:r>
            <a:endParaRPr lang="en-CA" sz="44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D430D0E-F8D5-1593-F599-E7F052E5FC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39" r="2839"/>
          <a:stretch>
            <a:fillRect/>
          </a:stretch>
        </p:blipFill>
        <p:spPr/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B95AD7-6FB7-07DA-55BD-76F40553DC7A}"/>
              </a:ext>
            </a:extLst>
          </p:cNvPr>
          <p:cNvCxnSpPr/>
          <p:nvPr/>
        </p:nvCxnSpPr>
        <p:spPr>
          <a:xfrm>
            <a:off x="160020" y="2141220"/>
            <a:ext cx="5463540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031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0C3980-22CB-CC61-8140-9C57844D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ED6B0C-FDF7-B3E6-7FE1-67EFFC537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98" y="127299"/>
            <a:ext cx="10837862" cy="1325563"/>
          </a:xfrm>
        </p:spPr>
        <p:txBody>
          <a:bodyPr/>
          <a:lstStyle/>
          <a:p>
            <a:r>
              <a:rPr lang="en-CA" dirty="0"/>
              <a:t>Traditional Joint Confidence Level Analysis of Consolidated Schedules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A4C5C-317D-6C3B-C7D5-93AD75CDC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945" y="1934989"/>
            <a:ext cx="4873159" cy="40005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1CA48D-BB00-129A-E2B6-212F544ED976}"/>
              </a:ext>
            </a:extLst>
          </p:cNvPr>
          <p:cNvSpPr txBox="1"/>
          <p:nvPr/>
        </p:nvSpPr>
        <p:spPr>
          <a:xfrm>
            <a:off x="502298" y="1486332"/>
            <a:ext cx="3903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result of a Joint Confidence Analysis shows the probability that a project’s cost will be less than the targeted cost and the finish time or duration will be less than the targeted finish time or duration. </a:t>
            </a:r>
            <a:endParaRPr lang="en-CA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1A59FC2-B91A-6DDC-C7AA-92A61BE5769A}"/>
              </a:ext>
            </a:extLst>
          </p:cNvPr>
          <p:cNvSpPr/>
          <p:nvPr/>
        </p:nvSpPr>
        <p:spPr>
          <a:xfrm>
            <a:off x="2735386" y="3606749"/>
            <a:ext cx="2520462" cy="1242646"/>
          </a:xfrm>
          <a:prstGeom prst="wedgeRectCallout">
            <a:avLst>
              <a:gd name="adj1" fmla="val 187444"/>
              <a:gd name="adj2" fmla="val -814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Each dot is a result of one Monte Carlo simulation (cost and schedule)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A2517233-7611-BD3A-E2F2-A080AA2C120B}"/>
              </a:ext>
            </a:extLst>
          </p:cNvPr>
          <p:cNvSpPr/>
          <p:nvPr/>
        </p:nvSpPr>
        <p:spPr>
          <a:xfrm>
            <a:off x="2735386" y="4916334"/>
            <a:ext cx="3342212" cy="828560"/>
          </a:xfrm>
          <a:prstGeom prst="wedgeRectCallout">
            <a:avLst>
              <a:gd name="adj1" fmla="val 109301"/>
              <a:gd name="adj2" fmla="val -57496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Deterministic project cost and schedule</a:t>
            </a:r>
          </a:p>
        </p:txBody>
      </p:sp>
    </p:spTree>
    <p:extLst>
      <p:ext uri="{BB962C8B-B14F-4D97-AF65-F5344CB8AC3E}">
        <p14:creationId xmlns:p14="http://schemas.microsoft.com/office/powerpoint/2010/main" val="405868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9E6E52-0E8B-B6CC-4BA9-F723707B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B91EBA-2573-C35C-92E6-DB1C2ED52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5125"/>
            <a:ext cx="10837862" cy="916995"/>
          </a:xfrm>
        </p:spPr>
        <p:txBody>
          <a:bodyPr>
            <a:normAutofit/>
          </a:bodyPr>
          <a:lstStyle/>
          <a:p>
            <a:r>
              <a:rPr lang="en-CA" dirty="0"/>
              <a:t>JCL Analysis with Multiple Objectives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39D30-0DBE-163A-D0F7-94CDC9B57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55" y="2221554"/>
            <a:ext cx="8791869" cy="268226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D796AF1A-6731-4C8F-BFDC-264388B05CC5}"/>
              </a:ext>
            </a:extLst>
          </p:cNvPr>
          <p:cNvSpPr/>
          <p:nvPr/>
        </p:nvSpPr>
        <p:spPr>
          <a:xfrm>
            <a:off x="1041400" y="5314738"/>
            <a:ext cx="2367939" cy="731499"/>
          </a:xfrm>
          <a:prstGeom prst="wedgeRectCallout">
            <a:avLst>
              <a:gd name="adj1" fmla="val -18070"/>
              <a:gd name="adj2" fmla="val -101774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All objectives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52907A50-A2C3-87E4-55CA-739C7841EF17}"/>
              </a:ext>
            </a:extLst>
          </p:cNvPr>
          <p:cNvSpPr/>
          <p:nvPr/>
        </p:nvSpPr>
        <p:spPr>
          <a:xfrm>
            <a:off x="8506547" y="1493342"/>
            <a:ext cx="2752725" cy="522753"/>
          </a:xfrm>
          <a:prstGeom prst="wedgeRectCallout">
            <a:avLst>
              <a:gd name="adj1" fmla="val -24647"/>
              <a:gd name="adj2" fmla="val 6705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All objectives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0AFE7E37-124B-54DE-D234-0396B2482480}"/>
              </a:ext>
            </a:extLst>
          </p:cNvPr>
          <p:cNvSpPr/>
          <p:nvPr/>
        </p:nvSpPr>
        <p:spPr>
          <a:xfrm>
            <a:off x="3439746" y="5314737"/>
            <a:ext cx="2752725" cy="731499"/>
          </a:xfrm>
          <a:prstGeom prst="wedgeRectCallout">
            <a:avLst>
              <a:gd name="adj1" fmla="val -33169"/>
              <a:gd name="adj2" fmla="val -109658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Calculated priorities for each objective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F266953-0CA2-3D04-E4DC-548C00DE0F4E}"/>
              </a:ext>
            </a:extLst>
          </p:cNvPr>
          <p:cNvSpPr/>
          <p:nvPr/>
        </p:nvSpPr>
        <p:spPr>
          <a:xfrm>
            <a:off x="9964738" y="2990966"/>
            <a:ext cx="1595892" cy="1354107"/>
          </a:xfrm>
          <a:prstGeom prst="wedgeRectCallout">
            <a:avLst>
              <a:gd name="adj1" fmla="val -196090"/>
              <a:gd name="adj2" fmla="val -6786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Quality is 3 times more important than schedule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122B1BC-BBD9-D385-B705-8333551180D9}"/>
              </a:ext>
            </a:extLst>
          </p:cNvPr>
          <p:cNvCxnSpPr>
            <a:cxnSpLocks/>
          </p:cNvCxnSpPr>
          <p:nvPr/>
        </p:nvCxnSpPr>
        <p:spPr>
          <a:xfrm flipH="1">
            <a:off x="4804202" y="2815854"/>
            <a:ext cx="2155715" cy="873212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A03239F-41F6-0C91-34F1-69EB811D8D29}"/>
              </a:ext>
            </a:extLst>
          </p:cNvPr>
          <p:cNvSpPr/>
          <p:nvPr/>
        </p:nvSpPr>
        <p:spPr>
          <a:xfrm>
            <a:off x="6959917" y="2496873"/>
            <a:ext cx="692992" cy="318981"/>
          </a:xfrm>
          <a:prstGeom prst="rect">
            <a:avLst/>
          </a:prstGeom>
          <a:solidFill>
            <a:schemeClr val="accent5">
              <a:lumMod val="40000"/>
              <a:lumOff val="60000"/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CFA33-EE14-A66C-CEBD-92A9C935D8D5}"/>
              </a:ext>
            </a:extLst>
          </p:cNvPr>
          <p:cNvSpPr/>
          <p:nvPr/>
        </p:nvSpPr>
        <p:spPr>
          <a:xfrm>
            <a:off x="4103538" y="3668020"/>
            <a:ext cx="712571" cy="327993"/>
          </a:xfrm>
          <a:prstGeom prst="rect">
            <a:avLst/>
          </a:prstGeom>
          <a:solidFill>
            <a:schemeClr val="accent5">
              <a:lumMod val="40000"/>
              <a:lumOff val="60000"/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128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AF4FE1-B22A-454E-5F74-1C972ED0F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0CBBE6-6A1E-E9A3-195B-E3E628255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Monte Carlo Simulation</a:t>
            </a:r>
          </a:p>
        </p:txBody>
      </p:sp>
      <p:pic>
        <p:nvPicPr>
          <p:cNvPr id="6" name="Picture 5" descr="A picture containing cheese, game, indoor, jack&#10;&#10;Description automatically generated">
            <a:extLst>
              <a:ext uri="{FF2B5EF4-FFF2-40B4-BE49-F238E27FC236}">
                <a16:creationId xmlns:a16="http://schemas.microsoft.com/office/drawing/2014/main" id="{D1EAF162-AFDC-21D2-AB16-2BAABEEA4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2996993"/>
            <a:ext cx="1295400" cy="66675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901F59EB-82DE-9178-90A6-EEB75368C6C8}"/>
              </a:ext>
            </a:extLst>
          </p:cNvPr>
          <p:cNvSpPr/>
          <p:nvPr/>
        </p:nvSpPr>
        <p:spPr>
          <a:xfrm>
            <a:off x="2393923" y="1775823"/>
            <a:ext cx="2549768" cy="750809"/>
          </a:xfrm>
          <a:prstGeom prst="wedgeRectCallout">
            <a:avLst>
              <a:gd name="adj1" fmla="val 103328"/>
              <a:gd name="adj2" fmla="val 131725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Risk and Uncertainties in Duration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B3782EFD-8BD4-0C52-1A0D-BA2045387FDD}"/>
              </a:ext>
            </a:extLst>
          </p:cNvPr>
          <p:cNvSpPr/>
          <p:nvPr/>
        </p:nvSpPr>
        <p:spPr>
          <a:xfrm>
            <a:off x="2393923" y="2678191"/>
            <a:ext cx="2549768" cy="750810"/>
          </a:xfrm>
          <a:prstGeom prst="wedgeRectCallout">
            <a:avLst>
              <a:gd name="adj1" fmla="val 100497"/>
              <a:gd name="adj2" fmla="val 29485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Risk and Uncertainties in Cost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EF0EC51B-D161-A79A-3C8A-4FF0EC58CE06}"/>
              </a:ext>
            </a:extLst>
          </p:cNvPr>
          <p:cNvSpPr/>
          <p:nvPr/>
        </p:nvSpPr>
        <p:spPr>
          <a:xfrm>
            <a:off x="2393923" y="3580560"/>
            <a:ext cx="2549768" cy="750810"/>
          </a:xfrm>
          <a:prstGeom prst="wedgeRectCallout">
            <a:avLst>
              <a:gd name="adj1" fmla="val 100497"/>
              <a:gd name="adj2" fmla="val -71472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Technical Performance Risk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1776605-28F5-1488-74D6-CBC282EF00DC}"/>
              </a:ext>
            </a:extLst>
          </p:cNvPr>
          <p:cNvSpPr/>
          <p:nvPr/>
        </p:nvSpPr>
        <p:spPr>
          <a:xfrm>
            <a:off x="2393923" y="4482929"/>
            <a:ext cx="2549768" cy="750810"/>
          </a:xfrm>
          <a:prstGeom prst="wedgeRectCallout">
            <a:avLst>
              <a:gd name="adj1" fmla="val 100497"/>
              <a:gd name="adj2" fmla="val -16441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Quality Risk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F397751-F139-47AA-E772-93128E2FB0ED}"/>
              </a:ext>
            </a:extLst>
          </p:cNvPr>
          <p:cNvSpPr/>
          <p:nvPr/>
        </p:nvSpPr>
        <p:spPr>
          <a:xfrm>
            <a:off x="2393923" y="5385298"/>
            <a:ext cx="2549768" cy="750810"/>
          </a:xfrm>
          <a:prstGeom prst="wedgeRectCallout">
            <a:avLst>
              <a:gd name="adj1" fmla="val 101913"/>
              <a:gd name="adj2" fmla="val -263769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Safety Risk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E5292D5A-1CB9-4E32-EEA5-FF6D5AC9136E}"/>
              </a:ext>
            </a:extLst>
          </p:cNvPr>
          <p:cNvSpPr/>
          <p:nvPr/>
        </p:nvSpPr>
        <p:spPr>
          <a:xfrm>
            <a:off x="5133112" y="5385298"/>
            <a:ext cx="2549768" cy="750810"/>
          </a:xfrm>
          <a:prstGeom prst="wedgeRectCallout">
            <a:avLst>
              <a:gd name="adj1" fmla="val -1898"/>
              <a:gd name="adj2" fmla="val -24934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Security Risk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62AF372-3839-3CEB-6C45-1EEF1A64EBC6}"/>
              </a:ext>
            </a:extLst>
          </p:cNvPr>
          <p:cNvSpPr/>
          <p:nvPr/>
        </p:nvSpPr>
        <p:spPr>
          <a:xfrm>
            <a:off x="7785722" y="5385298"/>
            <a:ext cx="830894" cy="750810"/>
          </a:xfrm>
          <a:prstGeom prst="wedgeRectCallout">
            <a:avLst>
              <a:gd name="adj1" fmla="val -82116"/>
              <a:gd name="adj2" fmla="val -24133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…………</a:t>
            </a:r>
          </a:p>
        </p:txBody>
      </p:sp>
    </p:spTree>
    <p:extLst>
      <p:ext uri="{BB962C8B-B14F-4D97-AF65-F5344CB8AC3E}">
        <p14:creationId xmlns:p14="http://schemas.microsoft.com/office/powerpoint/2010/main" val="7464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F182649-D624-80D4-C7A5-74255C88EC4D}"/>
              </a:ext>
            </a:extLst>
          </p:cNvPr>
          <p:cNvGrpSpPr/>
          <p:nvPr/>
        </p:nvGrpSpPr>
        <p:grpSpPr>
          <a:xfrm>
            <a:off x="4586564" y="1990242"/>
            <a:ext cx="4602431" cy="4773721"/>
            <a:chOff x="3557630" y="1697027"/>
            <a:chExt cx="4602431" cy="477372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D2E27F5-854C-5CDD-0DCB-F7A8E14DB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7631" y="2201802"/>
              <a:ext cx="4440505" cy="3431915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64AD98-E14A-C18D-56B7-0ABB6BF4AB0C}"/>
                </a:ext>
              </a:extLst>
            </p:cNvPr>
            <p:cNvSpPr txBox="1"/>
            <p:nvPr/>
          </p:nvSpPr>
          <p:spPr>
            <a:xfrm>
              <a:off x="7398061" y="6101416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</a:rPr>
                <a:t>Cost</a:t>
              </a:r>
            </a:p>
          </p:txBody>
        </p:sp>
        <p:sp>
          <p:nvSpPr>
            <p:cNvPr id="14" name="Speech Bubble: Rectangle 13">
              <a:extLst>
                <a:ext uri="{FF2B5EF4-FFF2-40B4-BE49-F238E27FC236}">
                  <a16:creationId xmlns:a16="http://schemas.microsoft.com/office/drawing/2014/main" id="{50632C17-B11E-91D9-9072-9658190ED411}"/>
                </a:ext>
              </a:extLst>
            </p:cNvPr>
            <p:cNvSpPr/>
            <p:nvPr/>
          </p:nvSpPr>
          <p:spPr>
            <a:xfrm>
              <a:off x="3557631" y="5726028"/>
              <a:ext cx="2233569" cy="388437"/>
            </a:xfrm>
            <a:prstGeom prst="wedgeRectCallout">
              <a:avLst>
                <a:gd name="adj1" fmla="val 45184"/>
                <a:gd name="adj2" fmla="val -1694"/>
              </a:avLst>
            </a:prstGeom>
            <a:solidFill>
              <a:srgbClr val="92D050">
                <a:alpha val="5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>
                  <a:solidFill>
                    <a:schemeClr val="tx1"/>
                  </a:solidFill>
                </a:rPr>
                <a:t>Meet safety and cost targets</a:t>
              </a:r>
            </a:p>
          </p:txBody>
        </p: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477A9675-9B6E-6D9C-8B63-1A4259F2F278}"/>
                </a:ext>
              </a:extLst>
            </p:cNvPr>
            <p:cNvSpPr/>
            <p:nvPr/>
          </p:nvSpPr>
          <p:spPr>
            <a:xfrm>
              <a:off x="5872207" y="5726028"/>
              <a:ext cx="2125930" cy="388437"/>
            </a:xfrm>
            <a:prstGeom prst="wedgeRectCallout">
              <a:avLst>
                <a:gd name="adj1" fmla="val 45184"/>
                <a:gd name="adj2" fmla="val -1694"/>
              </a:avLst>
            </a:prstGeom>
            <a:solidFill>
              <a:srgbClr val="92D050">
                <a:alpha val="5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>
                  <a:solidFill>
                    <a:schemeClr val="tx1"/>
                  </a:solidFill>
                </a:rPr>
                <a:t>Meet safety target but over budget</a:t>
              </a:r>
            </a:p>
          </p:txBody>
        </p:sp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5DC5B5B8-8FEB-1DD7-D4A4-02431B85F772}"/>
                </a:ext>
              </a:extLst>
            </p:cNvPr>
            <p:cNvSpPr/>
            <p:nvPr/>
          </p:nvSpPr>
          <p:spPr>
            <a:xfrm>
              <a:off x="3557630" y="1697027"/>
              <a:ext cx="2233569" cy="388437"/>
            </a:xfrm>
            <a:prstGeom prst="wedgeRectCallout">
              <a:avLst>
                <a:gd name="adj1" fmla="val 45184"/>
                <a:gd name="adj2" fmla="val -1694"/>
              </a:avLst>
            </a:prstGeom>
            <a:solidFill>
              <a:srgbClr val="92D050">
                <a:alpha val="5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>
                  <a:solidFill>
                    <a:schemeClr val="tx1"/>
                  </a:solidFill>
                </a:rPr>
                <a:t>On budget, but did not meet safety targets</a:t>
              </a:r>
            </a:p>
          </p:txBody>
        </p:sp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DED6941F-E865-E3D8-3A57-CE53832BD962}"/>
                </a:ext>
              </a:extLst>
            </p:cNvPr>
            <p:cNvSpPr/>
            <p:nvPr/>
          </p:nvSpPr>
          <p:spPr>
            <a:xfrm>
              <a:off x="5872206" y="1697027"/>
              <a:ext cx="2125930" cy="388437"/>
            </a:xfrm>
            <a:prstGeom prst="wedgeRectCallout">
              <a:avLst>
                <a:gd name="adj1" fmla="val 45184"/>
                <a:gd name="adj2" fmla="val -1694"/>
              </a:avLst>
            </a:prstGeom>
            <a:solidFill>
              <a:srgbClr val="92D050">
                <a:alpha val="5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>
                  <a:solidFill>
                    <a:schemeClr val="tx1"/>
                  </a:solidFill>
                </a:rPr>
                <a:t>Over budget and did not meet safety targets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5A8CA5-97DF-C56F-0A9C-E26C640B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14BCB6-FB15-3C46-16D1-93178F9D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using Joint Confidence Level Scatter Plot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B0B13-0050-B20A-5983-B61EA355A11F}"/>
              </a:ext>
            </a:extLst>
          </p:cNvPr>
          <p:cNvSpPr txBox="1"/>
          <p:nvPr/>
        </p:nvSpPr>
        <p:spPr>
          <a:xfrm rot="16200000">
            <a:off x="3656574" y="2524955"/>
            <a:ext cx="143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Safety Issues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65A1837-F947-5D0A-A8C7-9752C6A42FA5}"/>
              </a:ext>
            </a:extLst>
          </p:cNvPr>
          <p:cNvSpPr/>
          <p:nvPr/>
        </p:nvSpPr>
        <p:spPr>
          <a:xfrm>
            <a:off x="9274629" y="2184460"/>
            <a:ext cx="2586173" cy="2600326"/>
          </a:xfrm>
          <a:prstGeom prst="wedgeRectCallout">
            <a:avLst>
              <a:gd name="adj1" fmla="val -61641"/>
              <a:gd name="adj2" fmla="val 12164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Frontier lines show the combination of cost and safety that meets certain predefined targets</a:t>
            </a:r>
            <a:r>
              <a:rPr lang="en-US" b="1"/>
              <a:t>: </a:t>
            </a:r>
            <a:r>
              <a:rPr lang="en-US" b="1" dirty="0"/>
              <a:t>e.</a:t>
            </a:r>
            <a:r>
              <a:rPr lang="en-US" b="1"/>
              <a:t>g.</a:t>
            </a:r>
            <a:r>
              <a:rPr lang="en-US" b="1" dirty="0"/>
              <a:t> 70%,80% and 90% chance that project will be on time and meet safety targets.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A2DD4-161D-49E9-C564-F586D18F2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8" y="2738829"/>
            <a:ext cx="3112638" cy="2808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B70C4-68A2-B651-190C-AD4BA06061BF}"/>
              </a:ext>
            </a:extLst>
          </p:cNvPr>
          <p:cNvSpPr txBox="1"/>
          <p:nvPr/>
        </p:nvSpPr>
        <p:spPr>
          <a:xfrm rot="1106296">
            <a:off x="773280" y="5224224"/>
            <a:ext cx="155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Technical Performance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464A41-3FEC-56A7-BAB4-03955EED7E21}"/>
              </a:ext>
            </a:extLst>
          </p:cNvPr>
          <p:cNvSpPr txBox="1"/>
          <p:nvPr/>
        </p:nvSpPr>
        <p:spPr>
          <a:xfrm rot="19714102">
            <a:off x="2710365" y="4966019"/>
            <a:ext cx="128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Duration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A43CDA-D29D-D69B-950C-AB4FCC83D665}"/>
              </a:ext>
            </a:extLst>
          </p:cNvPr>
          <p:cNvSpPr txBox="1"/>
          <p:nvPr/>
        </p:nvSpPr>
        <p:spPr>
          <a:xfrm>
            <a:off x="1222384" y="2143164"/>
            <a:ext cx="212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Example of 3D Plot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AB5E22-D3EE-9492-F485-1FE125AA0833}"/>
              </a:ext>
            </a:extLst>
          </p:cNvPr>
          <p:cNvSpPr txBox="1"/>
          <p:nvPr/>
        </p:nvSpPr>
        <p:spPr>
          <a:xfrm rot="16046684">
            <a:off x="-355704" y="3852530"/>
            <a:ext cx="190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Security Issues</a:t>
            </a:r>
          </a:p>
        </p:txBody>
      </p:sp>
    </p:spTree>
    <p:extLst>
      <p:ext uri="{BB962C8B-B14F-4D97-AF65-F5344CB8AC3E}">
        <p14:creationId xmlns:p14="http://schemas.microsoft.com/office/powerpoint/2010/main" val="217178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10D5F-A103-9887-FC8C-0CF14038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59F462-F77F-BF8A-3C9B-DADB7F42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38" y="1810235"/>
            <a:ext cx="4937211" cy="1325563"/>
          </a:xfrm>
        </p:spPr>
        <p:txBody>
          <a:bodyPr/>
          <a:lstStyle/>
          <a:p>
            <a:r>
              <a:rPr lang="en-US" sz="4400" dirty="0"/>
              <a:t>Project Control OF Program with Large Number of Activities</a:t>
            </a:r>
            <a:endParaRPr lang="en-CA" sz="44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C086AC1-9B62-A6F4-F4AB-8C0DF8B2CF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381" b="33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835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4A306-2BAB-2664-A7CB-D012FA56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2BA7DF-6A96-3550-919A-93727753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Control of Integrated Programs with Large Number of Activities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C53207-1C2F-F90F-4A3E-138F7BB1B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1690688"/>
            <a:ext cx="7665204" cy="44281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38A6F6F-7F74-2CA4-1D40-5C0EFBC9CF09}"/>
              </a:ext>
            </a:extLst>
          </p:cNvPr>
          <p:cNvSpPr/>
          <p:nvPr/>
        </p:nvSpPr>
        <p:spPr>
          <a:xfrm>
            <a:off x="6697980" y="3279934"/>
            <a:ext cx="1958340" cy="11091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Low, base, and high forecasted duration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187EB-AFC7-931C-6246-FD0A1B5C2A93}"/>
              </a:ext>
            </a:extLst>
          </p:cNvPr>
          <p:cNvSpPr/>
          <p:nvPr/>
        </p:nvSpPr>
        <p:spPr>
          <a:xfrm>
            <a:off x="3692901" y="2140996"/>
            <a:ext cx="2105919" cy="107251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Original Project Duration</a:t>
            </a:r>
            <a:endParaRPr lang="en-C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906F51-31BD-8F46-1A2E-A91BEE9969FB}"/>
              </a:ext>
            </a:extLst>
          </p:cNvPr>
          <p:cNvSpPr/>
          <p:nvPr/>
        </p:nvSpPr>
        <p:spPr>
          <a:xfrm>
            <a:off x="5166102" y="4529325"/>
            <a:ext cx="2105919" cy="1072515"/>
          </a:xfrm>
          <a:prstGeom prst="rect">
            <a:avLst/>
          </a:prstGeom>
          <a:gradFill flip="none" rotWithShape="1">
            <a:gsLst>
              <a:gs pos="0">
                <a:srgbClr val="1C5E37"/>
              </a:gs>
              <a:gs pos="100000">
                <a:srgbClr val="92D050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Actual Project Duration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B85241-8624-E2F4-6804-277A03A5D6DC}"/>
              </a:ext>
            </a:extLst>
          </p:cNvPr>
          <p:cNvSpPr txBox="1"/>
          <p:nvPr/>
        </p:nvSpPr>
        <p:spPr>
          <a:xfrm>
            <a:off x="9273540" y="1539240"/>
            <a:ext cx="26441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Control information can be entered in original and consolidated project schedule.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Control is performed under uncertainties: consolidated project schedule may be required.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899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7428F9-D042-D20F-EEE3-D56F13462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173480"/>
            <a:ext cx="4914189" cy="3581342"/>
          </a:xfrm>
        </p:spPr>
        <p:txBody>
          <a:bodyPr/>
          <a:lstStyle/>
          <a:p>
            <a:r>
              <a:rPr lang="en-US" sz="1800" dirty="0"/>
              <a:t>Accuracy of project schedules can degrade exponentially when the number of activities exceeds a certain threshold.</a:t>
            </a:r>
          </a:p>
          <a:p>
            <a:r>
              <a:rPr lang="en-US" sz="1800" dirty="0"/>
              <a:t>Large integrated project schedules require detailed quality control, including schedule diagnostics and schedule health checks.</a:t>
            </a:r>
          </a:p>
          <a:p>
            <a:r>
              <a:rPr lang="en-US" sz="1800" dirty="0"/>
              <a:t>Large schedules can be consolidated: equivalent schedules can be generated for the purpose of analysis.</a:t>
            </a:r>
          </a:p>
          <a:p>
            <a:r>
              <a:rPr lang="en-US" sz="1800" dirty="0"/>
              <a:t>Schedule and Cost Risk Analysis and JCL analysis can be performed on consolidated schedules.</a:t>
            </a:r>
          </a:p>
          <a:p>
            <a:r>
              <a:rPr lang="en-US" sz="1800" dirty="0"/>
              <a:t>Project control can be performed under uncertainty using consolidated project schedules.</a:t>
            </a:r>
          </a:p>
          <a:p>
            <a:endParaRPr lang="en-CA" dirty="0"/>
          </a:p>
        </p:txBody>
      </p:sp>
      <p:pic>
        <p:nvPicPr>
          <p:cNvPr id="6" name="Picture Placeholder 5" descr="A picture containing outdoor object, star, night, blurry&#10;&#10;Description automatically generated">
            <a:extLst>
              <a:ext uri="{FF2B5EF4-FFF2-40B4-BE49-F238E27FC236}">
                <a16:creationId xmlns:a16="http://schemas.microsoft.com/office/drawing/2014/main" id="{A1F5AED1-0CEE-62F9-2ABC-18FE233116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222" b="4222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45655AB-604A-0D83-59E8-E9B17095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17655"/>
            <a:ext cx="4937211" cy="826285"/>
          </a:xfrm>
        </p:spPr>
        <p:txBody>
          <a:bodyPr/>
          <a:lstStyle/>
          <a:p>
            <a:r>
              <a:rPr lang="en-CA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14099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ontoso v2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averTemplate.potx" id="{082A3571-6F9D-45B9-9375-796BDB434FE2}" vid="{9B5190F7-08A0-4A4A-B8DC-D05EEB508C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4996C2-A795-46F9-93BE-0C463FDCD1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1C85CD-587C-4556-8765-2F29CD15F4F2}"/>
</file>

<file path=customXml/itemProps3.xml><?xml version="1.0" encoding="utf-8"?>
<ds:datastoreItem xmlns:ds="http://schemas.openxmlformats.org/officeDocument/2006/customXml" ds:itemID="{A872F8CF-3688-4B14-A13A-EB7FF46D2F47}">
  <ds:schemaRefs>
    <ds:schemaRef ds:uri="http://schemas.microsoft.com/office/2006/documentManagement/types"/>
    <ds:schemaRef ds:uri="http://schemas.microsoft.com/office/2006/metadata/properties"/>
    <ds:schemaRef ds:uri="16c05727-aa75-4e4a-9b5f-8a80a1165891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28905</TotalTime>
  <Words>1087</Words>
  <Application>Microsoft Office PowerPoint</Application>
  <PresentationFormat>Widescreen</PresentationFormat>
  <Paragraphs>205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 Narrow</vt:lpstr>
      <vt:lpstr>Arial</vt:lpstr>
      <vt:lpstr>Calibri</vt:lpstr>
      <vt:lpstr>Corbel</vt:lpstr>
      <vt:lpstr>Office Theme</vt:lpstr>
      <vt:lpstr>C:\RiskyProject\Docs\Papers\Other\NASA2026\Schedule.xlsx!Sheet1![Schedule.xlsx]Sheet1 Chart 3</vt:lpstr>
      <vt:lpstr>Michael Trumper Lev VIRINE  </vt:lpstr>
      <vt:lpstr>Large Integrated Project Schedules</vt:lpstr>
      <vt:lpstr>Example of Large Integrated Project Schedule</vt:lpstr>
      <vt:lpstr>Problem with Large Integrated Project Schedule</vt:lpstr>
      <vt:lpstr>Challenges with Large Integrated Schedules</vt:lpstr>
      <vt:lpstr>Schedule Quality Control</vt:lpstr>
      <vt:lpstr>Schedule Diagnostics</vt:lpstr>
      <vt:lpstr>Schedule Consolidation</vt:lpstr>
      <vt:lpstr>Identification of Repeated Activities</vt:lpstr>
      <vt:lpstr>Identification of Subprojects</vt:lpstr>
      <vt:lpstr>Schedule Consolidation</vt:lpstr>
      <vt:lpstr>Example of Schedule Consolidation</vt:lpstr>
      <vt:lpstr>PORTFOLIO Risk ANALYSIS</vt:lpstr>
      <vt:lpstr>Schedule and Cost Risk Analysis of Large Integrated Program Schedules</vt:lpstr>
      <vt:lpstr>Subprojects with Risks and Uncertainties</vt:lpstr>
      <vt:lpstr>Example of project with subproject</vt:lpstr>
      <vt:lpstr>Subprojects For Mitigation/Response</vt:lpstr>
      <vt:lpstr>JOINT CONFIDENCE LEVEL ANALYSIS: Consolidated Schedules and Multiple Objectives</vt:lpstr>
      <vt:lpstr>Traditional Joint Confidence Level Analysis of Consolidated Schedules</vt:lpstr>
      <vt:lpstr>JCL Analysis with Multiple Objectives</vt:lpstr>
      <vt:lpstr>Monte Carlo Simulation</vt:lpstr>
      <vt:lpstr>Analysis using Joint Confidence Level Scatter Plot</vt:lpstr>
      <vt:lpstr>Project Control OF Program with Large Number of Activities</vt:lpstr>
      <vt:lpstr>Project Control of Integrated Programs with Large Number of Activities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I</dc:title>
  <dc:creator>Lev Virine</dc:creator>
  <cp:lastModifiedBy>Lev Virine</cp:lastModifiedBy>
  <cp:revision>163</cp:revision>
  <dcterms:created xsi:type="dcterms:W3CDTF">2020-09-02T18:59:27Z</dcterms:created>
  <dcterms:modified xsi:type="dcterms:W3CDTF">2026-08-21T04:44:39Z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