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2" r:id="rId1"/>
  </p:sldMasterIdLst>
  <p:notesMasterIdLst>
    <p:notesMasterId r:id="rId33"/>
  </p:notesMasterIdLst>
  <p:sldIdLst>
    <p:sldId id="273" r:id="rId2"/>
    <p:sldId id="318" r:id="rId3"/>
    <p:sldId id="372" r:id="rId4"/>
    <p:sldId id="389" r:id="rId5"/>
    <p:sldId id="370" r:id="rId6"/>
    <p:sldId id="379" r:id="rId7"/>
    <p:sldId id="374" r:id="rId8"/>
    <p:sldId id="390" r:id="rId9"/>
    <p:sldId id="368" r:id="rId10"/>
    <p:sldId id="392" r:id="rId11"/>
    <p:sldId id="393" r:id="rId12"/>
    <p:sldId id="400" r:id="rId13"/>
    <p:sldId id="399" r:id="rId14"/>
    <p:sldId id="382" r:id="rId15"/>
    <p:sldId id="373" r:id="rId16"/>
    <p:sldId id="371" r:id="rId17"/>
    <p:sldId id="378" r:id="rId18"/>
    <p:sldId id="380" r:id="rId19"/>
    <p:sldId id="376" r:id="rId20"/>
    <p:sldId id="377" r:id="rId21"/>
    <p:sldId id="375" r:id="rId22"/>
    <p:sldId id="383" r:id="rId23"/>
    <p:sldId id="384" r:id="rId24"/>
    <p:sldId id="388" r:id="rId25"/>
    <p:sldId id="381" r:id="rId26"/>
    <p:sldId id="386" r:id="rId27"/>
    <p:sldId id="394" r:id="rId28"/>
    <p:sldId id="395" r:id="rId29"/>
    <p:sldId id="396" r:id="rId30"/>
    <p:sldId id="397" r:id="rId31"/>
    <p:sldId id="398" r:id="rId32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34"/>
    </p:embeddedFont>
    <p:embeddedFont>
      <p:font typeface="Gill Sans MT" panose="020B0502020104020203" pitchFamily="34" charset="0"/>
      <p:regular r:id="rId35"/>
      <p:bold r:id="rId36"/>
      <p:italic r:id="rId37"/>
      <p:boldItalic r:id="rId38"/>
    </p:embeddedFont>
    <p:embeddedFont>
      <p:font typeface="Helvetica Neue" panose="020B0604020202020204" charset="0"/>
      <p:regular r:id="rId39"/>
      <p:bold r:id="rId40"/>
      <p:italic r:id="rId41"/>
      <p:boldItalic r:id="rId42"/>
    </p:embeddedFont>
    <p:embeddedFont>
      <p:font typeface="Inter" panose="020B0604020202020204" charset="0"/>
      <p:regular r:id="rId43"/>
      <p:bold r:id="rId44"/>
    </p:embeddedFont>
    <p:embeddedFont>
      <p:font typeface="Inter Light" panose="020B0604020202020204" charset="0"/>
      <p:regular r:id="rId45"/>
      <p:bold r:id="rId46"/>
    </p:embeddedFont>
    <p:embeddedFont>
      <p:font typeface="Microsoft Sans Serif" panose="020B0604020202020204" pitchFamily="34" charset="0"/>
      <p:regular r:id="rId47"/>
    </p:embeddedFont>
    <p:embeddedFont>
      <p:font typeface="Tw Cen MT" panose="020B0602020104020603" pitchFamily="34" charset="0"/>
      <p:regular r:id="rId48"/>
      <p:bold r:id="rId49"/>
      <p:italic r:id="rId50"/>
      <p:boldItalic r:id="rId51"/>
    </p:embeddedFont>
    <p:embeddedFont>
      <p:font typeface="Tw Cen MT Condensed" panose="020B0606020104020203" pitchFamily="34" charset="0"/>
      <p:regular r:id="rId52"/>
      <p:bold r:id="rId53"/>
    </p:embeddedFont>
    <p:embeddedFont>
      <p:font typeface="Wingdings 3" panose="05040102010807070707" pitchFamily="18" charset="2"/>
      <p:regular r:id="rId5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0" roundtripDataSignature="AMtx7miF3OhsgG1jtiwhRD2Gn8ZhxlBe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12" autoAdjust="0"/>
    <p:restoredTop sz="94186" autoAdjust="0"/>
  </p:normalViewPr>
  <p:slideViewPr>
    <p:cSldViewPr snapToGrid="0">
      <p:cViewPr>
        <p:scale>
          <a:sx n="300" d="100"/>
          <a:sy n="300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117" Type="http://schemas.openxmlformats.org/officeDocument/2006/relationships/customXml" Target="../customXml/item3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11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font" Target="fonts/font20.fntdata"/><Relationship Id="rId110" Type="http://customschemas.google.com/relationships/presentationmetadata" Target="metadata"/><Relationship Id="rId115" Type="http://schemas.openxmlformats.org/officeDocument/2006/relationships/customXml" Target="../customXml/item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116" Type="http://schemas.openxmlformats.org/officeDocument/2006/relationships/customXml" Target="../customXml/item2.xml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54" Type="http://schemas.openxmlformats.org/officeDocument/2006/relationships/font" Target="fonts/font21.fntdata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font" Target="fonts/font16.fntdata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52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Thursday: 9:40-10:40 COMPACT and ASCOT workshop</a:t>
            </a:r>
          </a:p>
        </p:txBody>
      </p:sp>
    </p:spTree>
    <p:extLst>
      <p:ext uri="{BB962C8B-B14F-4D97-AF65-F5344CB8AC3E}">
        <p14:creationId xmlns:p14="http://schemas.microsoft.com/office/powerpoint/2010/main" val="3341821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4E8001-DD92-3C44-9518-CCD979FF4DD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44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2C727-5DC3-695D-A2A8-50190F689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58AAB5-4525-5A05-92D1-DCA7520F4D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D194EF-E80E-25F4-2F28-F94A03359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Thursday: 9:40-10:40 COMPACT and ASCOT workshop</a:t>
            </a:r>
          </a:p>
        </p:txBody>
      </p:sp>
    </p:spTree>
    <p:extLst>
      <p:ext uri="{BB962C8B-B14F-4D97-AF65-F5344CB8AC3E}">
        <p14:creationId xmlns:p14="http://schemas.microsoft.com/office/powerpoint/2010/main" val="1744281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3429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9144000" cy="3429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350"/>
            </a:lvl4pPr>
            <a:lvl5pPr marL="1371600" indent="0" algn="ctr">
              <a:buNone/>
              <a:defRPr sz="1350"/>
            </a:lvl5pPr>
            <a:lvl6pPr marL="1714500" indent="0" algn="ctr">
              <a:buNone/>
              <a:defRPr sz="1350"/>
            </a:lvl6pPr>
            <a:lvl7pPr marL="2057400" indent="0" algn="ctr">
              <a:buNone/>
              <a:defRPr sz="1350"/>
            </a:lvl7pPr>
            <a:lvl8pPr marL="2400300" indent="0" algn="ctr">
              <a:buNone/>
              <a:defRPr sz="1350"/>
            </a:lvl8pPr>
            <a:lvl9pPr marL="2743200" indent="0" algn="ctr">
              <a:buNone/>
              <a:defRPr sz="135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109765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9306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3429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9144000" cy="3429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3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b="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3720103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33415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5" y="1714500"/>
            <a:ext cx="3566160" cy="3017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1714500"/>
            <a:ext cx="3566160" cy="3017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88360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725" b="0" cap="none" baseline="0">
                <a:solidFill>
                  <a:schemeClr val="accent1"/>
                </a:solidFill>
                <a:latin typeface="+mn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225841"/>
            <a:ext cx="3566160" cy="25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3166" y="1634727"/>
            <a:ext cx="3566160" cy="6172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1725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35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3166" y="2225841"/>
            <a:ext cx="3566160" cy="25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10477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23671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9297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353632"/>
            <a:ext cx="3291840" cy="130302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617220"/>
            <a:ext cx="4258818" cy="388848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1693129"/>
            <a:ext cx="3291840" cy="2821721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45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7225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720104"/>
            <a:ext cx="5829300" cy="1097280"/>
          </a:xfrm>
        </p:spPr>
        <p:txBody>
          <a:bodyPr anchor="ctr">
            <a:normAutofit/>
          </a:bodyPr>
          <a:lstStyle>
            <a:lvl1pPr algn="r">
              <a:defRPr sz="375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3429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3720104"/>
            <a:ext cx="2400300" cy="10972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35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3948080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67730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778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571500"/>
            <a:ext cx="1971675" cy="405765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571500"/>
            <a:ext cx="5686425" cy="40576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8/20/2026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44447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286355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oter only">
  <p:cSld name="Footer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3"/>
          <p:cNvSpPr txBox="1">
            <a:spLocks noGrp="1"/>
          </p:cNvSpPr>
          <p:nvPr>
            <p:ph type="sldNum" idx="12"/>
          </p:nvPr>
        </p:nvSpPr>
        <p:spPr>
          <a:xfrm>
            <a:off x="181807" y="4815217"/>
            <a:ext cx="190758" cy="189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1055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1" y="112300"/>
            <a:ext cx="8229601" cy="19646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75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308610" indent="0">
              <a:buNone/>
              <a:defRPr sz="750"/>
            </a:lvl2pPr>
            <a:lvl3pPr marL="582930" indent="0">
              <a:buNone/>
              <a:defRPr sz="750"/>
            </a:lvl3pPr>
            <a:lvl4pPr marL="788670" indent="0">
              <a:buNone/>
              <a:defRPr sz="750"/>
            </a:lvl4pPr>
            <a:lvl5pPr marL="994410" indent="0">
              <a:buNone/>
              <a:defRPr sz="750"/>
            </a:lvl5pPr>
          </a:lstStyle>
          <a:p>
            <a:pPr lvl="0"/>
            <a:r>
              <a:rPr lang="en-US" dirty="0"/>
              <a:t>Theme, project, mission or org ID (optional)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457200" y="667632"/>
            <a:ext cx="8229601" cy="319505"/>
          </a:xfrm>
          <a:prstGeom prst="rect">
            <a:avLst/>
          </a:prstGeom>
        </p:spPr>
        <p:txBody>
          <a:bodyPr vert="horz">
            <a:noAutofit/>
          </a:bodyPr>
          <a:lstStyle>
            <a:lvl1pPr marL="0" indent="0">
              <a:buFontTx/>
              <a:buNone/>
              <a:defRPr sz="1650" baseline="0">
                <a:solidFill>
                  <a:srgbClr val="000000"/>
                </a:solidFill>
                <a:latin typeface="+mj-lt"/>
              </a:defRPr>
            </a:lvl1pPr>
            <a:lvl2pPr marL="342900" indent="0">
              <a:buFontTx/>
              <a:buNone/>
              <a:defRPr sz="1500"/>
            </a:lvl2pPr>
            <a:lvl3pPr marL="685800" indent="0">
              <a:buFontTx/>
              <a:buNone/>
              <a:defRPr sz="1500"/>
            </a:lvl3pPr>
            <a:lvl4pPr marL="1028700" indent="0">
              <a:buFontTx/>
              <a:buNone/>
              <a:defRPr sz="1500"/>
            </a:lvl4pPr>
            <a:lvl5pPr marL="1371600" indent="0">
              <a:buFontTx/>
              <a:buNone/>
              <a:defRPr sz="1500"/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9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1743CEAB-D483-4D8E-A27C-A59065FF3C10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For required markings, please visit https://mh.jpl.nasa.gov 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7F8153-F519-4299-8EA4-AECB7273517D}"/>
              </a:ext>
            </a:extLst>
          </p:cNvPr>
          <p:cNvSpPr txBox="1"/>
          <p:nvPr userDrawn="1"/>
        </p:nvSpPr>
        <p:spPr>
          <a:xfrm>
            <a:off x="7810218" y="4719637"/>
            <a:ext cx="1233549" cy="4238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000" b="1" kern="0" spc="70" dirty="0">
                <a:solidFill>
                  <a:srgbClr val="6083AA"/>
                </a:solidFill>
              </a:rPr>
              <a:t>jpl.nasa.gov</a:t>
            </a:r>
          </a:p>
        </p:txBody>
      </p:sp>
    </p:spTree>
    <p:extLst>
      <p:ext uri="{BB962C8B-B14F-4D97-AF65-F5344CB8AC3E}">
        <p14:creationId xmlns:p14="http://schemas.microsoft.com/office/powerpoint/2010/main" val="4170133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438912"/>
            <a:ext cx="7290054" cy="11247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1714500"/>
            <a:ext cx="7290055" cy="301752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4853028"/>
            <a:ext cx="1615607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8/20/2026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4853028"/>
            <a:ext cx="4426094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4853028"/>
            <a:ext cx="73025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61974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031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6" r:id="rId13"/>
  </p:sldLayoutIdLst>
  <p:hf sldNum="0" hdr="0" ftr="0" dt="0"/>
  <p:txStyles>
    <p:titleStyle>
      <a:lvl1pPr algn="l" defTabSz="685800" rtl="0" eaLnBrk="1" latinLnBrk="0" hangingPunct="1">
        <a:lnSpc>
          <a:spcPct val="80000"/>
        </a:lnSpc>
        <a:spcBef>
          <a:spcPct val="0"/>
        </a:spcBef>
        <a:buNone/>
        <a:defRPr sz="3750" kern="1200" cap="all" spc="75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19888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360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44577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58293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685800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795528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912114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021842" indent="-10287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 3" pitchFamily="18" charset="2"/>
        <a:buChar char="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onset.jpl.nasa.gov/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el.DiNicola@jpl.nasa.gov" TargetMode="External"/><Relationship Id="rId2" Type="http://schemas.openxmlformats.org/officeDocument/2006/relationships/hyperlink" Target="mailto:COMPACT@jpl.nasa.gov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Joseph.J.Mrozinski@jpl.nasa.gov" TargetMode="External"/><Relationship Id="rId2" Type="http://schemas.openxmlformats.org/officeDocument/2006/relationships/hyperlink" Target="mailto:ascot@jpl.nasa.gov" TargetMode="Externa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nasa.gov/wp-content/uploads/2017/03/nasa_csli_cubesat_101_508.pdf" TargetMode="Externa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" name="Google Shape;587;p18" descr="Photo-2015-03-12-085801 - D2015_0302_D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015" y="0"/>
            <a:ext cx="9152005" cy="4239207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18"/>
          <p:cNvSpPr/>
          <p:nvPr/>
        </p:nvSpPr>
        <p:spPr>
          <a:xfrm>
            <a:off x="-9015" y="254609"/>
            <a:ext cx="9152005" cy="4491596"/>
          </a:xfrm>
          <a:prstGeom prst="rect">
            <a:avLst/>
          </a:prstGeom>
          <a:gradFill>
            <a:gsLst>
              <a:gs pos="0">
                <a:srgbClr val="FFFFFF"/>
              </a:gs>
              <a:gs pos="19000">
                <a:srgbClr val="FFFFFF"/>
              </a:gs>
              <a:gs pos="51682">
                <a:srgbClr val="F5F6F7">
                  <a:alpha val="49803"/>
                </a:srgbClr>
              </a:gs>
              <a:gs pos="100000">
                <a:srgbClr val="EBEDEE">
                  <a:alpha val="0"/>
                </a:srgbClr>
              </a:gs>
            </a:gsLst>
            <a:lin ang="16200000" scaled="0"/>
          </a:gra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Inter"/>
              <a:buNone/>
            </a:pPr>
            <a:endParaRPr sz="1800" b="0" i="1" u="none" strike="noStrike" cap="none">
              <a:solidFill>
                <a:srgbClr val="D5D5D5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589" name="Google Shape;589;p18"/>
          <p:cNvSpPr/>
          <p:nvPr/>
        </p:nvSpPr>
        <p:spPr>
          <a:xfrm rot="10800000">
            <a:off x="-9015" y="5054765"/>
            <a:ext cx="9150995" cy="91223"/>
          </a:xfrm>
          <a:prstGeom prst="rect">
            <a:avLst/>
          </a:prstGeom>
          <a:gradFill>
            <a:gsLst>
              <a:gs pos="0">
                <a:srgbClr val="BA0C2F"/>
              </a:gs>
              <a:gs pos="100000">
                <a:srgbClr val="410706"/>
              </a:gs>
            </a:gsLst>
            <a:lin ang="13500000" scaled="0"/>
          </a:gra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38"/>
              <a:buFont typeface="Inter"/>
              <a:buNone/>
            </a:pPr>
            <a:endParaRPr sz="1837" b="0" i="1" u="none" strike="noStrike" cap="none">
              <a:solidFill>
                <a:srgbClr val="D5D5D5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590" name="Google Shape;590;p18"/>
          <p:cNvSpPr txBox="1"/>
          <p:nvPr/>
        </p:nvSpPr>
        <p:spPr>
          <a:xfrm>
            <a:off x="369340" y="3131888"/>
            <a:ext cx="8452219" cy="803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lvl="0">
              <a:buClr>
                <a:srgbClr val="000000"/>
              </a:buClr>
              <a:buSzPts val="4400"/>
            </a:pPr>
            <a:r>
              <a:rPr lang="en-US" sz="2600" dirty="0"/>
              <a:t>COMPACT and ASCoT 2026: Recent Enhancements to the ONSET Cost Estimation Tool Suite</a:t>
            </a:r>
            <a:br>
              <a:rPr lang="en-US" sz="2600" dirty="0"/>
            </a:br>
            <a:r>
              <a:rPr lang="en-US" sz="2000" dirty="0"/>
              <a:t>NASA Cost and Schedule Symposium | August 26, 2026</a:t>
            </a:r>
            <a:endParaRPr sz="2600" dirty="0"/>
          </a:p>
        </p:txBody>
      </p:sp>
      <p:sp>
        <p:nvSpPr>
          <p:cNvPr id="591" name="Google Shape;591;p18"/>
          <p:cNvSpPr/>
          <p:nvPr/>
        </p:nvSpPr>
        <p:spPr>
          <a:xfrm>
            <a:off x="410472" y="4596129"/>
            <a:ext cx="6503856" cy="389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/>
          <a:p>
            <a:pPr lvl="0">
              <a:lnSpc>
                <a:spcPct val="120000"/>
              </a:lnSpc>
              <a:buClr>
                <a:srgbClr val="D5D5D5"/>
              </a:buClr>
              <a:buSzPts val="900"/>
            </a:pPr>
            <a:r>
              <a:rPr lang="en-US" sz="900" b="0" i="0" u="none" strike="noStrike" cap="none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Presented by Michael DiNicola (COMPACT Task Manager) and Joe Mrozinski (ASCoT Task Manager)</a:t>
            </a:r>
          </a:p>
          <a:p>
            <a:pPr lvl="0">
              <a:lnSpc>
                <a:spcPct val="120000"/>
              </a:lnSpc>
              <a:buClr>
                <a:srgbClr val="D5D5D5"/>
              </a:buClr>
              <a:buSzPts val="900"/>
            </a:pPr>
            <a:r>
              <a: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 Propulsion Laboratory, California Institute of Technology</a:t>
            </a:r>
            <a:endParaRPr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Tribrand_ColorBlack_rgb_16x3_160601.png">
            <a:extLst>
              <a:ext uri="{FF2B5EF4-FFF2-40B4-BE49-F238E27FC236}">
                <a16:creationId xmlns:a16="http://schemas.microsoft.com/office/drawing/2014/main" id="{89DBC66F-8801-43D3-92F5-297DF1ADEC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626" y="4463899"/>
            <a:ext cx="2080538" cy="5779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A6DEC-A2F3-C849-896B-3687B3F49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33" y="517299"/>
            <a:ext cx="1778899" cy="856123"/>
          </a:xfrm>
        </p:spPr>
        <p:txBody>
          <a:bodyPr>
            <a:normAutofit fontScale="90000"/>
          </a:bodyPr>
          <a:lstStyle/>
          <a:p>
            <a:r>
              <a:rPr lang="en-US" dirty="0"/>
              <a:t>ONSET</a:t>
            </a:r>
            <a:br>
              <a:rPr lang="en-US" dirty="0"/>
            </a:br>
            <a:r>
              <a:rPr lang="en-US" dirty="0"/>
              <a:t>Architecture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9DA3B-1452-734E-B7CE-CC35423775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7176" y="1781581"/>
            <a:ext cx="2015541" cy="2749575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dirty="0"/>
              <a:t>Two tools currently hosted on ONSET:</a:t>
            </a:r>
          </a:p>
          <a:p>
            <a:pPr algn="l"/>
            <a:r>
              <a:rPr lang="en-US" b="1" dirty="0"/>
              <a:t>ASCoT</a:t>
            </a:r>
            <a:br>
              <a:rPr lang="en-US" b="1" dirty="0"/>
            </a:br>
            <a:r>
              <a:rPr lang="en-US" b="1" i="1" dirty="0"/>
              <a:t>(Analogy Software Cost Tool)</a:t>
            </a:r>
          </a:p>
          <a:p>
            <a:pPr algn="l"/>
            <a:r>
              <a:rPr lang="en-US" b="1" dirty="0"/>
              <a:t>COMPACT</a:t>
            </a:r>
            <a:br>
              <a:rPr lang="en-US" b="1" dirty="0"/>
            </a:br>
            <a:r>
              <a:rPr lang="en-US" b="1" i="1" dirty="0"/>
              <a:t>(CubeSat Or Microsat Probabilistic and Analogies Cost Tool)</a:t>
            </a:r>
          </a:p>
          <a:p>
            <a:pPr algn="l"/>
            <a:r>
              <a:rPr lang="en-US" dirty="0"/>
              <a:t>ASCoT and COMPACT share algorithms, team members, and philosophies.</a:t>
            </a:r>
          </a:p>
          <a:p>
            <a:pPr algn="l"/>
            <a:r>
              <a:rPr lang="en-US" dirty="0">
                <a:cs typeface="Arial"/>
              </a:rPr>
              <a:t>Both tools are hosted online in ONSET at </a:t>
            </a:r>
            <a:r>
              <a:rPr lang="en-US" dirty="0">
                <a:latin typeface="Arial"/>
                <a:cs typeface="Arial"/>
                <a:hlinkClick r:id="rId2"/>
              </a:rPr>
              <a:t>https://onset.jpl.nasa.gov/</a:t>
            </a:r>
            <a:endParaRPr lang="en-US" dirty="0">
              <a:latin typeface="Arial"/>
              <a:cs typeface="Arial"/>
            </a:endParaRPr>
          </a:p>
          <a:p>
            <a:pPr algn="l"/>
            <a:endParaRPr lang="en-US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BC44CA6-AD94-BC47-BCE7-6B7ABA53E6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3" r="22501"/>
          <a:stretch/>
        </p:blipFill>
        <p:spPr bwMode="auto">
          <a:xfrm>
            <a:off x="0" y="0"/>
            <a:ext cx="514350" cy="482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D23011-63B7-CB43-AE98-244BF64ED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647" y="2201399"/>
            <a:ext cx="353006" cy="4165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034318-E131-923D-B606-9A695765C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2095" y="1012986"/>
            <a:ext cx="6469727" cy="35021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34220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in COMPACT?</a:t>
            </a:r>
            <a:endParaRPr lang="en-US" baseline="-2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>
          <a:xfrm>
            <a:off x="457201" y="1718506"/>
            <a:ext cx="4064658" cy="2654014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1800" dirty="0"/>
              <a:t>COMPACT is found on the ONSET tool suite and includes two tools</a:t>
            </a:r>
            <a:endParaRPr lang="en-US" sz="1500" dirty="0"/>
          </a:p>
          <a:p>
            <a:pPr lvl="1"/>
            <a:r>
              <a:rPr lang="en-US" sz="1800" dirty="0"/>
              <a:t>Cost Estimating Relationship (CER)</a:t>
            </a:r>
          </a:p>
          <a:p>
            <a:pPr lvl="2"/>
            <a:r>
              <a:rPr lang="en-US" sz="1500" dirty="0"/>
              <a:t>Good for: multiple builds; capturing trends in your cost estimate in an S-curve</a:t>
            </a:r>
          </a:p>
          <a:p>
            <a:pPr lvl="1"/>
            <a:r>
              <a:rPr lang="en-US" sz="1800" dirty="0"/>
              <a:t>K-Nearest Neighbor (KNN)</a:t>
            </a:r>
          </a:p>
          <a:p>
            <a:pPr lvl="2"/>
            <a:r>
              <a:rPr lang="en-US" sz="1500" dirty="0"/>
              <a:t>Good for: Early ballpark analog-based point estimates</a:t>
            </a:r>
          </a:p>
          <a:p>
            <a:pPr lvl="1"/>
            <a:r>
              <a:rPr lang="en-US" sz="1800" dirty="0"/>
              <a:t>Each tool comes with a database of normalized CubeSat data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624EE-5B9F-45A3-9515-57494D1AF21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F64C35-1C3E-41A2-A82B-66B3422FBEAC}"/>
              </a:ext>
            </a:extLst>
          </p:cNvPr>
          <p:cNvSpPr txBox="1"/>
          <p:nvPr/>
        </p:nvSpPr>
        <p:spPr>
          <a:xfrm>
            <a:off x="619594" y="4375150"/>
            <a:ext cx="829580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Which tool is better for you depends on your needs and access privileges.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47A351-A1F5-411E-B476-D146DA639ABE}"/>
              </a:ext>
            </a:extLst>
          </p:cNvPr>
          <p:cNvSpPr txBox="1"/>
          <p:nvPr/>
        </p:nvSpPr>
        <p:spPr>
          <a:xfrm>
            <a:off x="5543849" y="1718505"/>
            <a:ext cx="251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Show tool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522300C-6F27-4187-81EC-674B6061F548}"/>
              </a:ext>
            </a:extLst>
          </p:cNvPr>
          <p:cNvSpPr/>
          <p:nvPr/>
        </p:nvSpPr>
        <p:spPr>
          <a:xfrm>
            <a:off x="4921250" y="3390900"/>
            <a:ext cx="3765549" cy="62771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198AE6-5526-4CE8-B8AB-AAA6AB04A519}"/>
              </a:ext>
            </a:extLst>
          </p:cNvPr>
          <p:cNvSpPr/>
          <p:nvPr/>
        </p:nvSpPr>
        <p:spPr>
          <a:xfrm>
            <a:off x="4529501" y="4064742"/>
            <a:ext cx="43782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https://oncedata.hq.nasa.gov/frmMainSplit.aspx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65AB7D3-5287-E2A8-2487-455664DFF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144" y="1718505"/>
            <a:ext cx="4378256" cy="23699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A0B942-BF04-1482-3026-D354946A2F0C}"/>
              </a:ext>
            </a:extLst>
          </p:cNvPr>
          <p:cNvSpPr/>
          <p:nvPr/>
        </p:nvSpPr>
        <p:spPr>
          <a:xfrm>
            <a:off x="7147147" y="2520778"/>
            <a:ext cx="1813972" cy="1589125"/>
          </a:xfrm>
          <a:prstGeom prst="roundRect">
            <a:avLst>
              <a:gd name="adj" fmla="val 4332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0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01BFB-33E7-B8B2-179E-61BB3F521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3AB84-4C5F-969F-9298-5D6CB65C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Did We Build COMPACT?</a:t>
            </a:r>
            <a:endParaRPr lang="en-US" baseline="-25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9FBA5-BD1A-94F6-E8E0-11EA1A139E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B54D625-34E0-CD89-ABF5-05A88CF8BF7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12509" y="1619709"/>
            <a:ext cx="4691078" cy="2448135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Cost models for typical spacecraft are not applicable </a:t>
            </a:r>
          </a:p>
          <a:p>
            <a:pPr lvl="2"/>
            <a:r>
              <a:rPr lang="en-US" sz="1600" dirty="0"/>
              <a:t>CubeSats are extremely small compared to typical spacecraft – other models have to extrapolate and do so poorly</a:t>
            </a:r>
          </a:p>
          <a:p>
            <a:pPr lvl="2"/>
            <a:r>
              <a:rPr lang="en-US" sz="1600" dirty="0"/>
              <a:t>CubeSats are implemented very differently – high risk tolerance, many times students involved, modular, quick turnaround, many built at once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ADB33BD-9E7C-4E4E-C9FD-9E1ED96260F0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F2A357A-2550-192C-DBAD-3DC587BB47A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A78BE8-E1CB-D0BD-B61A-3BB0EAA44863}"/>
              </a:ext>
            </a:extLst>
          </p:cNvPr>
          <p:cNvSpPr txBox="1"/>
          <p:nvPr/>
        </p:nvSpPr>
        <p:spPr>
          <a:xfrm>
            <a:off x="619594" y="4128118"/>
            <a:ext cx="743855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COMPACT fills a gap in NASA cost estimation for small, inexpensive satellites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806A8F-086C-FDDD-A2E2-BB213D3F34B3}"/>
              </a:ext>
            </a:extLst>
          </p:cNvPr>
          <p:cNvSpPr/>
          <p:nvPr/>
        </p:nvSpPr>
        <p:spPr>
          <a:xfrm>
            <a:off x="5803899" y="1619708"/>
            <a:ext cx="2254249" cy="21624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ED1E99-B2F0-20A6-C45F-0E46AE94D504}"/>
              </a:ext>
            </a:extLst>
          </p:cNvPr>
          <p:cNvSpPr txBox="1"/>
          <p:nvPr/>
        </p:nvSpPr>
        <p:spPr>
          <a:xfrm rot="16200000">
            <a:off x="5329731" y="2516278"/>
            <a:ext cx="579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55C338-E631-70FE-DDF2-D5FAEABAE2C6}"/>
              </a:ext>
            </a:extLst>
          </p:cNvPr>
          <p:cNvSpPr txBox="1"/>
          <p:nvPr/>
        </p:nvSpPr>
        <p:spPr>
          <a:xfrm>
            <a:off x="6565608" y="3753965"/>
            <a:ext cx="730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Mass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2B88EEF-49AF-E775-6744-47BECE141008}"/>
              </a:ext>
            </a:extLst>
          </p:cNvPr>
          <p:cNvSpPr/>
          <p:nvPr/>
        </p:nvSpPr>
        <p:spPr>
          <a:xfrm>
            <a:off x="6080197" y="3546975"/>
            <a:ext cx="91440" cy="9144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9E75515-1C1E-89EE-7A01-0494A75B5633}"/>
              </a:ext>
            </a:extLst>
          </p:cNvPr>
          <p:cNvSpPr/>
          <p:nvPr/>
        </p:nvSpPr>
        <p:spPr>
          <a:xfrm>
            <a:off x="6356495" y="3502370"/>
            <a:ext cx="91440" cy="9144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86CDE81-3309-D05B-3F33-8A2F01282626}"/>
              </a:ext>
            </a:extLst>
          </p:cNvPr>
          <p:cNvSpPr/>
          <p:nvPr/>
        </p:nvSpPr>
        <p:spPr>
          <a:xfrm>
            <a:off x="6186722" y="3343465"/>
            <a:ext cx="91440" cy="9144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9C03FF5-DDF4-7AE8-BFC2-D7503709E3B3}"/>
              </a:ext>
            </a:extLst>
          </p:cNvPr>
          <p:cNvSpPr/>
          <p:nvPr/>
        </p:nvSpPr>
        <p:spPr>
          <a:xfrm>
            <a:off x="5887605" y="3500810"/>
            <a:ext cx="91440" cy="9144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34E40AF-ED32-5C72-2B34-F45699D0568E}"/>
              </a:ext>
            </a:extLst>
          </p:cNvPr>
          <p:cNvSpPr/>
          <p:nvPr/>
        </p:nvSpPr>
        <p:spPr>
          <a:xfrm>
            <a:off x="6449593" y="3297745"/>
            <a:ext cx="91440" cy="9144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4918708-8C38-0DDD-CF4B-41C55152834A}"/>
              </a:ext>
            </a:extLst>
          </p:cNvPr>
          <p:cNvSpPr/>
          <p:nvPr/>
        </p:nvSpPr>
        <p:spPr>
          <a:xfrm>
            <a:off x="6784065" y="2595397"/>
            <a:ext cx="91440" cy="9144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A982D53-CD06-E64D-32EF-A19E5C06889C}"/>
              </a:ext>
            </a:extLst>
          </p:cNvPr>
          <p:cNvSpPr/>
          <p:nvPr/>
        </p:nvSpPr>
        <p:spPr>
          <a:xfrm>
            <a:off x="7053914" y="2571750"/>
            <a:ext cx="91440" cy="9144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1ACAEFC-243D-4CD7-CAB6-EC3B48A5AEAD}"/>
              </a:ext>
            </a:extLst>
          </p:cNvPr>
          <p:cNvSpPr/>
          <p:nvPr/>
        </p:nvSpPr>
        <p:spPr>
          <a:xfrm>
            <a:off x="7309044" y="2449528"/>
            <a:ext cx="91440" cy="9144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F6FC1CB-1FF3-C7E1-8125-92A9AEB69FFA}"/>
              </a:ext>
            </a:extLst>
          </p:cNvPr>
          <p:cNvSpPr/>
          <p:nvPr/>
        </p:nvSpPr>
        <p:spPr>
          <a:xfrm>
            <a:off x="7686056" y="2314601"/>
            <a:ext cx="91440" cy="9144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E7C1677-86EC-E990-606F-AB607EEDCB80}"/>
              </a:ext>
            </a:extLst>
          </p:cNvPr>
          <p:cNvSpPr/>
          <p:nvPr/>
        </p:nvSpPr>
        <p:spPr>
          <a:xfrm>
            <a:off x="7313964" y="2223161"/>
            <a:ext cx="91440" cy="9144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AB68FA0-2D1B-065B-6CC4-32CF7B2EDFB0}"/>
              </a:ext>
            </a:extLst>
          </p:cNvPr>
          <p:cNvSpPr/>
          <p:nvPr/>
        </p:nvSpPr>
        <p:spPr>
          <a:xfrm>
            <a:off x="7014816" y="2293022"/>
            <a:ext cx="91440" cy="9144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3C83ED8-7652-4E61-B1B5-C4719A8640FD}"/>
              </a:ext>
            </a:extLst>
          </p:cNvPr>
          <p:cNvSpPr/>
          <p:nvPr/>
        </p:nvSpPr>
        <p:spPr>
          <a:xfrm>
            <a:off x="6801917" y="2408175"/>
            <a:ext cx="91440" cy="9144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DB07FFA-DA2C-DDC6-3858-32E4D49D7CB3}"/>
              </a:ext>
            </a:extLst>
          </p:cNvPr>
          <p:cNvSpPr/>
          <p:nvPr/>
        </p:nvSpPr>
        <p:spPr>
          <a:xfrm>
            <a:off x="6579533" y="2562959"/>
            <a:ext cx="91440" cy="9144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28E6D9D-D966-70F0-85E9-50CF5AED3ED7}"/>
              </a:ext>
            </a:extLst>
          </p:cNvPr>
          <p:cNvSpPr/>
          <p:nvPr/>
        </p:nvSpPr>
        <p:spPr>
          <a:xfrm>
            <a:off x="7531193" y="2172723"/>
            <a:ext cx="91440" cy="9144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1EAB6CF-A02B-BF78-8DEC-4F5BFD20E789}"/>
              </a:ext>
            </a:extLst>
          </p:cNvPr>
          <p:cNvCxnSpPr>
            <a:cxnSpLocks/>
          </p:cNvCxnSpPr>
          <p:nvPr/>
        </p:nvCxnSpPr>
        <p:spPr>
          <a:xfrm flipH="1">
            <a:off x="5824574" y="2189871"/>
            <a:ext cx="2233574" cy="66612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Multiplication Sign 29">
            <a:extLst>
              <a:ext uri="{FF2B5EF4-FFF2-40B4-BE49-F238E27FC236}">
                <a16:creationId xmlns:a16="http://schemas.microsoft.com/office/drawing/2014/main" id="{0D4CBC8B-F444-92AC-023C-4B1EFBB5DFB4}"/>
              </a:ext>
            </a:extLst>
          </p:cNvPr>
          <p:cNvSpPr/>
          <p:nvPr/>
        </p:nvSpPr>
        <p:spPr>
          <a:xfrm>
            <a:off x="6080197" y="2661816"/>
            <a:ext cx="182880" cy="18288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A009548-000E-053F-6209-7A6066570A36}"/>
              </a:ext>
            </a:extLst>
          </p:cNvPr>
          <p:cNvSpPr txBox="1"/>
          <p:nvPr/>
        </p:nvSpPr>
        <p:spPr>
          <a:xfrm>
            <a:off x="5824574" y="1619083"/>
            <a:ext cx="16095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Cost model estimate extrapolated from traditional S/C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D53149B-87C2-3B0C-6801-CC8E284C7D66}"/>
              </a:ext>
            </a:extLst>
          </p:cNvPr>
          <p:cNvSpPr/>
          <p:nvPr/>
        </p:nvSpPr>
        <p:spPr>
          <a:xfrm>
            <a:off x="7175313" y="2391976"/>
            <a:ext cx="91440" cy="91440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C18BE18-2833-2E3A-B070-5B2D472C1283}"/>
              </a:ext>
            </a:extLst>
          </p:cNvPr>
          <p:cNvSpPr txBox="1"/>
          <p:nvPr/>
        </p:nvSpPr>
        <p:spPr>
          <a:xfrm>
            <a:off x="6855619" y="3139870"/>
            <a:ext cx="1202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C000"/>
                </a:solidFill>
              </a:rPr>
              <a:t>Actual CubeSat costs</a:t>
            </a:r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A0CFA4A2-45A0-0271-1A3F-D51A6185CBA1}"/>
              </a:ext>
            </a:extLst>
          </p:cNvPr>
          <p:cNvSpPr/>
          <p:nvPr/>
        </p:nvSpPr>
        <p:spPr>
          <a:xfrm rot="5400000">
            <a:off x="6029685" y="2407369"/>
            <a:ext cx="294077" cy="127595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4DDDDA46-4D9A-E2EC-DB55-BE7C01F17050}"/>
              </a:ext>
            </a:extLst>
          </p:cNvPr>
          <p:cNvSpPr/>
          <p:nvPr/>
        </p:nvSpPr>
        <p:spPr>
          <a:xfrm rot="10800000">
            <a:off x="6607365" y="3362361"/>
            <a:ext cx="285992" cy="12759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rrow: Up-Down 38">
            <a:extLst>
              <a:ext uri="{FF2B5EF4-FFF2-40B4-BE49-F238E27FC236}">
                <a16:creationId xmlns:a16="http://schemas.microsoft.com/office/drawing/2014/main" id="{317FC0DC-AE54-47CE-C0F3-2B599A407CE5}"/>
              </a:ext>
            </a:extLst>
          </p:cNvPr>
          <p:cNvSpPr/>
          <p:nvPr/>
        </p:nvSpPr>
        <p:spPr>
          <a:xfrm>
            <a:off x="6489337" y="2703403"/>
            <a:ext cx="294728" cy="482648"/>
          </a:xfrm>
          <a:prstGeom prst="up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D4FEAF4-5B15-0FFE-8F97-B864F2938D7B}"/>
              </a:ext>
            </a:extLst>
          </p:cNvPr>
          <p:cNvSpPr txBox="1"/>
          <p:nvPr/>
        </p:nvSpPr>
        <p:spPr>
          <a:xfrm>
            <a:off x="6760227" y="2755953"/>
            <a:ext cx="782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GAP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BA28A7F-3479-81FE-4D33-25FCCB6B5110}"/>
              </a:ext>
            </a:extLst>
          </p:cNvPr>
          <p:cNvCxnSpPr>
            <a:cxnSpLocks/>
          </p:cNvCxnSpPr>
          <p:nvPr/>
        </p:nvCxnSpPr>
        <p:spPr>
          <a:xfrm flipH="1">
            <a:off x="5887606" y="3239531"/>
            <a:ext cx="779894" cy="42838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lide Number Placeholder 5">
            <a:extLst>
              <a:ext uri="{FF2B5EF4-FFF2-40B4-BE49-F238E27FC236}">
                <a16:creationId xmlns:a16="http://schemas.microsoft.com/office/drawing/2014/main" id="{78F01982-3810-92D9-91DF-D1C0DFC5C8A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621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Updates &amp; Enhancements</a:t>
            </a:r>
            <a:endParaRPr lang="en-US" baseline="-2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>
          <a:xfrm>
            <a:off x="457200" y="1619709"/>
            <a:ext cx="7600950" cy="3084879"/>
          </a:xfrm>
        </p:spPr>
        <p:txBody>
          <a:bodyPr>
            <a:normAutofit/>
          </a:bodyPr>
          <a:lstStyle/>
          <a:p>
            <a:r>
              <a:rPr lang="en-US" sz="2000" dirty="0"/>
              <a:t>ONSET and COMPACT have an updated look and improved UI/UX</a:t>
            </a:r>
          </a:p>
          <a:p>
            <a:r>
              <a:rPr lang="en-US" sz="2000" dirty="0"/>
              <a:t>Newest version of COMPACT released this past July</a:t>
            </a:r>
            <a:endParaRPr lang="en-US" sz="1600" dirty="0"/>
          </a:p>
          <a:p>
            <a:r>
              <a:rPr lang="en-US" sz="2000" dirty="0"/>
              <a:t>7 normalized datapoints added since last release</a:t>
            </a:r>
          </a:p>
          <a:p>
            <a:pPr lvl="1"/>
            <a:r>
              <a:rPr lang="en-US" sz="1600" dirty="0"/>
              <a:t>CUPID, </a:t>
            </a:r>
            <a:r>
              <a:rPr lang="en-US" sz="1600" dirty="0" err="1"/>
              <a:t>CuSP</a:t>
            </a:r>
            <a:r>
              <a:rPr lang="en-US" sz="1600" dirty="0"/>
              <a:t>, CUTE, Dellingr, HARP, SeaHawk-1, TROPICS</a:t>
            </a:r>
          </a:p>
          <a:p>
            <a:pPr lvl="1"/>
            <a:r>
              <a:rPr lang="en-US" sz="1600" dirty="0"/>
              <a:t>Total normalized datapoints: 48</a:t>
            </a:r>
          </a:p>
          <a:p>
            <a:r>
              <a:rPr lang="en-US" sz="2000" dirty="0"/>
              <a:t>Model recalibrated with these new datapoints</a:t>
            </a:r>
          </a:p>
          <a:p>
            <a:pPr lvl="1"/>
            <a:r>
              <a:rPr lang="en-US" sz="1600" dirty="0"/>
              <a:t>Bayesian CER: Higher RE% than previous version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sp>
        <p:nvSpPr>
          <p:cNvPr id="42" name="Slide Number Placeholder 5">
            <a:extLst>
              <a:ext uri="{FF2B5EF4-FFF2-40B4-BE49-F238E27FC236}">
                <a16:creationId xmlns:a16="http://schemas.microsoft.com/office/drawing/2014/main" id="{4324B7FE-0AEE-4FAB-83E5-32B3CF5BFF4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951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COMPACT Tool </a:t>
            </a:r>
            <a:r>
              <a:rPr lang="en-US" dirty="0" err="1"/>
              <a:t>DEmo</a:t>
            </a:r>
            <a:endParaRPr lang="en-US" baseline="-2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9DFC06F-6E5A-470A-A861-276E6FDA563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57200" y="1466849"/>
            <a:ext cx="8229600" cy="3127773"/>
          </a:xfrm>
        </p:spPr>
        <p:txBody>
          <a:bodyPr>
            <a:normAutofit/>
          </a:bodyPr>
          <a:lstStyle/>
          <a:p>
            <a:endParaRPr lang="en-US" sz="240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CC86959-E25F-415B-A412-202006F7F50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435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  <a:endParaRPr lang="en-US" baseline="-2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>
          <a:xfrm>
            <a:off x="457200" y="1718505"/>
            <a:ext cx="7600949" cy="2409613"/>
          </a:xfrm>
        </p:spPr>
        <p:txBody>
          <a:bodyPr anchor="ctr">
            <a:normAutofit/>
          </a:bodyPr>
          <a:lstStyle/>
          <a:p>
            <a:pPr marL="96012" lvl="1" indent="0" algn="ctr">
              <a:buNone/>
            </a:pPr>
            <a:r>
              <a:rPr lang="en-US" sz="3600" dirty="0"/>
              <a:t>Questions &amp; Feedback</a:t>
            </a:r>
          </a:p>
          <a:p>
            <a:pPr marL="96012" lvl="1" indent="0" algn="ctr">
              <a:buNone/>
            </a:pPr>
            <a:endParaRPr lang="en-US" sz="3600" dirty="0"/>
          </a:p>
          <a:p>
            <a:pPr marL="96012" lvl="1" indent="0" algn="ctr">
              <a:buNone/>
            </a:pPr>
            <a:r>
              <a:rPr lang="en-US" sz="3600" dirty="0"/>
              <a:t>Contact us at </a:t>
            </a:r>
            <a:r>
              <a:rPr lang="en-US" sz="36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COMPACT@jpl.nasa.gov</a:t>
            </a:r>
            <a:endParaRPr lang="en-US" sz="3600" dirty="0">
              <a:solidFill>
                <a:srgbClr val="0070C0"/>
              </a:solidFill>
            </a:endParaRPr>
          </a:p>
          <a:p>
            <a:pPr marL="96012" lvl="1" indent="0" algn="ctr">
              <a:buNone/>
            </a:pPr>
            <a:r>
              <a:rPr lang="en-US" sz="3600" dirty="0"/>
              <a:t>or at </a:t>
            </a:r>
            <a:r>
              <a:rPr lang="en-US" sz="36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Michael.DiNicola@jpl.nasa.gov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C3A6ED-1CDE-4CCF-90D3-C00D66D8403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CAC292-D07D-403F-A176-6A188462D69E}"/>
              </a:ext>
            </a:extLst>
          </p:cNvPr>
          <p:cNvSpPr txBox="1"/>
          <p:nvPr/>
        </p:nvSpPr>
        <p:spPr>
          <a:xfrm>
            <a:off x="619594" y="4128118"/>
            <a:ext cx="816531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We want your feedback to continue to improve the tool!</a:t>
            </a:r>
          </a:p>
        </p:txBody>
      </p:sp>
    </p:spTree>
    <p:extLst>
      <p:ext uri="{BB962C8B-B14F-4D97-AF65-F5344CB8AC3E}">
        <p14:creationId xmlns:p14="http://schemas.microsoft.com/office/powerpoint/2010/main" val="2404341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75210B31-FCF6-D944-BDE8-4FEFD9BC2BD2}"/>
              </a:ext>
            </a:extLst>
          </p:cNvPr>
          <p:cNvSpPr/>
          <p:nvPr/>
        </p:nvSpPr>
        <p:spPr>
          <a:xfrm>
            <a:off x="129241" y="1429720"/>
            <a:ext cx="2898165" cy="3382810"/>
          </a:xfrm>
          <a:prstGeom prst="roundRect">
            <a:avLst>
              <a:gd name="adj" fmla="val 1303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5C8C77-6D94-F54A-8BCB-63E18032D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4162" y="183754"/>
            <a:ext cx="6015677" cy="1032542"/>
          </a:xfrm>
        </p:spPr>
        <p:txBody>
          <a:bodyPr>
            <a:normAutofit/>
          </a:bodyPr>
          <a:lstStyle/>
          <a:p>
            <a:r>
              <a:rPr lang="en-US" sz="3300" dirty="0"/>
              <a:t>What is ASCoT?</a:t>
            </a:r>
            <a:br>
              <a:rPr lang="en-US" dirty="0"/>
            </a:br>
            <a:r>
              <a:rPr lang="en-US" dirty="0"/>
              <a:t>(Analogy Software Cost Tool)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BA106D-9677-D444-8DB2-A6B552E24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60" y="2014493"/>
            <a:ext cx="2623326" cy="21574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1BB00C4-80E8-F847-B9ED-20163BE88960}"/>
                  </a:ext>
                </a:extLst>
              </p:cNvPr>
              <p:cNvSpPr txBox="1"/>
              <p:nvPr/>
            </p:nvSpPr>
            <p:spPr>
              <a:xfrm>
                <a:off x="468516" y="4200021"/>
                <a:ext cx="2219615" cy="607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900">
                          <a:latin typeface="Cambria Math" panose="02040503050406030204" pitchFamily="18" charset="0"/>
                        </a:rPr>
                        <m:t>Cost</m:t>
                      </m:r>
                      <m:d>
                        <m:dPr>
                          <m:ctrlPr>
                            <a:rPr lang="en-US" sz="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900">
                              <a:latin typeface="Cambria Math" panose="02040503050406030204" pitchFamily="18" charset="0"/>
                            </a:rPr>
                            <m:t>Your</m:t>
                          </m:r>
                          <m:r>
                            <a:rPr lang="en-US" sz="9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900">
                              <a:latin typeface="Cambria Math" panose="02040503050406030204" pitchFamily="18" charset="0"/>
                            </a:rPr>
                            <m:t>Project</m:t>
                          </m:r>
                        </m:e>
                      </m:d>
                      <m:r>
                        <a:rPr lang="en-US" sz="9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9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900">
                                  <a:latin typeface="Cambria Math" panose="02040503050406030204" pitchFamily="18" charset="0"/>
                                </a:rPr>
                                <m:t>Cost</m:t>
                              </m:r>
                              <m:r>
                                <a:rPr lang="en-US" sz="90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900"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en-US" sz="9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9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9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9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900">
                                  <a:latin typeface="Cambria Math" panose="02040503050406030204" pitchFamily="18" charset="0"/>
                                </a:rPr>
                                <m:t>Cost</m:t>
                              </m:r>
                              <m:r>
                                <a:rPr lang="en-US" sz="90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900"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en-US" sz="9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9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9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9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9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9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9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</m:oMath>
                  </m:oMathPara>
                </a14:m>
                <a:endParaRPr lang="en-US" sz="90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1BB00C4-80E8-F847-B9ED-20163BE88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516" y="4200021"/>
                <a:ext cx="2219615" cy="6076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B4CB830-7F84-8240-8352-89C51C83D64A}"/>
                  </a:ext>
                </a:extLst>
              </p:cNvPr>
              <p:cNvSpPr/>
              <p:nvPr/>
            </p:nvSpPr>
            <p:spPr>
              <a:xfrm>
                <a:off x="425413" y="1476895"/>
                <a:ext cx="2464574" cy="5078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350" b="1"/>
                  <a:t>How does </a:t>
                </a:r>
                <a14:m>
                  <m:oMath xmlns:m="http://schemas.openxmlformats.org/officeDocument/2006/math">
                    <m:r>
                      <a:rPr lang="en-US" sz="1350" b="1" i="1" dirty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350" b="1"/>
                  <a:t>-Nearest Neighbors (</a:t>
                </a:r>
                <a14:m>
                  <m:oMath xmlns:m="http://schemas.openxmlformats.org/officeDocument/2006/math">
                    <m:r>
                      <a:rPr lang="en-US" sz="1350" b="1" i="1" dirty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350" b="1"/>
                  <a:t>NN) work? 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B4CB830-7F84-8240-8352-89C51C83D6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413" y="1476895"/>
                <a:ext cx="2464574" cy="507831"/>
              </a:xfrm>
              <a:prstGeom prst="rect">
                <a:avLst/>
              </a:prstGeom>
              <a:blipFill>
                <a:blip r:embed="rId5"/>
                <a:stretch>
                  <a:fillRect l="-743" r="-990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791008DA-16C8-FE49-A2E4-065080EAC41C}"/>
              </a:ext>
            </a:extLst>
          </p:cNvPr>
          <p:cNvSpPr/>
          <p:nvPr/>
        </p:nvSpPr>
        <p:spPr>
          <a:xfrm>
            <a:off x="7344676" y="1269259"/>
            <a:ext cx="48763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/>
              <a:t>Inputs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E3635E4-9192-9440-B523-576B2EF70B55}"/>
              </a:ext>
            </a:extLst>
          </p:cNvPr>
          <p:cNvSpPr/>
          <p:nvPr/>
        </p:nvSpPr>
        <p:spPr>
          <a:xfrm>
            <a:off x="7284469" y="3152764"/>
            <a:ext cx="599844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/>
              <a:t>Outputs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690E59-9E33-4AB2-878D-00F18A075ACF}"/>
              </a:ext>
            </a:extLst>
          </p:cNvPr>
          <p:cNvSpPr txBox="1"/>
          <p:nvPr/>
        </p:nvSpPr>
        <p:spPr>
          <a:xfrm>
            <a:off x="3167882" y="1566910"/>
            <a:ext cx="2948714" cy="3243196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257175" indent="-257175">
              <a:buFont typeface="Arial"/>
              <a:buChar char="•"/>
            </a:pPr>
            <a:r>
              <a:rPr lang="en-US" sz="1425" dirty="0"/>
              <a:t>ASCoT is a suite of tools to estimate the software development effort, software size and cost for flight software using a variety of techniques</a:t>
            </a:r>
            <a:endParaRPr lang="en-US" sz="1500" dirty="0"/>
          </a:p>
          <a:p>
            <a:pPr marL="600075" lvl="1" indent="-257175">
              <a:buFont typeface="Arial"/>
              <a:buChar char="•"/>
            </a:pPr>
            <a:r>
              <a:rPr lang="en-US" sz="1500" dirty="0"/>
              <a:t>Analogic cost estimation via k-Nearest Neighbors (</a:t>
            </a:r>
            <a:r>
              <a:rPr lang="en-US" sz="1500" dirty="0" err="1"/>
              <a:t>kNN</a:t>
            </a:r>
            <a:r>
              <a:rPr lang="en-US" sz="1500" dirty="0"/>
              <a:t>) and clustering</a:t>
            </a:r>
            <a:endParaRPr lang="en-US" sz="1350" dirty="0" err="1"/>
          </a:p>
          <a:p>
            <a:pPr marL="600075" lvl="1" indent="-257175">
              <a:buFont typeface="Arial"/>
              <a:buChar char="•"/>
            </a:pPr>
            <a:r>
              <a:rPr lang="en-US" sz="1500" dirty="0"/>
              <a:t>Simple Bayesian CERs</a:t>
            </a:r>
          </a:p>
          <a:p>
            <a:pPr marL="600075" lvl="1" indent="-257175">
              <a:buFont typeface="Arial"/>
              <a:buChar char="•"/>
            </a:pPr>
            <a:r>
              <a:rPr lang="en-US" sz="1500" dirty="0"/>
              <a:t>Probabilistic version of USC's Constructive Cost Model (COCOMO II)</a:t>
            </a:r>
          </a:p>
          <a:p>
            <a:pPr marL="257175" indent="-257175">
              <a:buFont typeface="Arial"/>
              <a:buChar char="•"/>
            </a:pPr>
            <a:r>
              <a:rPr lang="en-US" sz="1500" dirty="0">
                <a:latin typeface="Gill Sans MT"/>
                <a:cs typeface="Arial"/>
              </a:rPr>
              <a:t>ASCoT is built off of a Dataset of 46 Missions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9D1D06-BA8D-1DAC-6F83-EBE1EB9B91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5804" y="1543355"/>
            <a:ext cx="2499931" cy="1576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355455-8EC4-A5A7-B50A-6BDEB1007E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941" y="3478024"/>
            <a:ext cx="3083656" cy="1625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80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1550B-B938-471D-A311-E3500D358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3" y="409272"/>
            <a:ext cx="3364992" cy="856123"/>
          </a:xfrm>
        </p:spPr>
        <p:txBody>
          <a:bodyPr>
            <a:normAutofit fontScale="90000"/>
          </a:bodyPr>
          <a:lstStyle/>
          <a:p>
            <a:r>
              <a:rPr lang="en-US" dirty="0"/>
              <a:t>Analogy Estimation: Find Missions Like Yours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EBBAE5-6215-4B66-BA12-4CD4069A94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6410" y="1474070"/>
            <a:ext cx="5161329" cy="307515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dirty="0"/>
              <a:t>KNN and Clustering use high-level mission characteristics to estimate software development effort or size (</a:t>
            </a:r>
            <a:r>
              <a:rPr lang="en-US" dirty="0" err="1"/>
              <a:t>kSLOC</a:t>
            </a:r>
            <a:r>
              <a:rPr lang="en-US" dirty="0"/>
              <a:t>) from historical NASA missions.</a:t>
            </a:r>
          </a:p>
          <a:p>
            <a:pPr>
              <a:buNone/>
            </a:pPr>
            <a:r>
              <a:rPr lang="en-US" b="1" dirty="0"/>
              <a:t>K-Nearest Neighbors (KNN)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Finds the historical missions most similar to your project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Estimates from the nearest analogs, giving more weight to the closest matches </a:t>
            </a:r>
          </a:p>
          <a:p>
            <a:pPr>
              <a:buNone/>
            </a:pPr>
            <a:r>
              <a:rPr lang="en-US" b="1" dirty="0"/>
              <a:t>Clustering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Places your project into a group of similar historical missions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Estimates from analogous missions within that group </a:t>
            </a:r>
          </a:p>
          <a:p>
            <a:pPr>
              <a:buNone/>
            </a:pPr>
            <a:r>
              <a:rPr lang="en-US" dirty="0"/>
              <a:t>These use only a few early-life-cycle inputs:  Mission Size, Redundancy, Inheritance, Mission Type, Destination, # of Instruments, and # of </a:t>
            </a:r>
            <a:r>
              <a:rPr lang="en-US" dirty="0" err="1"/>
              <a:t>Deployables</a:t>
            </a:r>
            <a:endParaRPr lang="en-US" dirty="0"/>
          </a:p>
          <a:p>
            <a:pPr>
              <a:buNone/>
            </a:pPr>
            <a:r>
              <a:rPr lang="en-US" dirty="0"/>
              <a:t>Outputs include the estimate, uncertainty, and the historical missions supporting the analogy estimate</a:t>
            </a:r>
          </a:p>
        </p:txBody>
      </p:sp>
      <p:sp>
        <p:nvSpPr>
          <p:cNvPr id="5" name="Rounded Rectangle 36">
            <a:extLst>
              <a:ext uri="{FF2B5EF4-FFF2-40B4-BE49-F238E27FC236}">
                <a16:creationId xmlns:a16="http://schemas.microsoft.com/office/drawing/2014/main" id="{CC151D75-AB62-46C9-A38F-095019127794}"/>
              </a:ext>
            </a:extLst>
          </p:cNvPr>
          <p:cNvSpPr/>
          <p:nvPr/>
        </p:nvSpPr>
        <p:spPr>
          <a:xfrm>
            <a:off x="5817014" y="889298"/>
            <a:ext cx="2898165" cy="3382810"/>
          </a:xfrm>
          <a:prstGeom prst="roundRect">
            <a:avLst>
              <a:gd name="adj" fmla="val 1303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186886-8940-4BF6-BE1C-0803C2B11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4434" y="1474070"/>
            <a:ext cx="2623326" cy="21574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37A3399-0517-48CC-AE92-E42F73A21033}"/>
                  </a:ext>
                </a:extLst>
              </p:cNvPr>
              <p:cNvSpPr txBox="1"/>
              <p:nvPr/>
            </p:nvSpPr>
            <p:spPr>
              <a:xfrm>
                <a:off x="6156289" y="3659599"/>
                <a:ext cx="2219615" cy="607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900">
                          <a:latin typeface="Cambria Math" panose="02040503050406030204" pitchFamily="18" charset="0"/>
                        </a:rPr>
                        <m:t>Cost</m:t>
                      </m:r>
                      <m:d>
                        <m:dPr>
                          <m:ctrlPr>
                            <a:rPr lang="en-US" sz="9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900">
                              <a:latin typeface="Cambria Math" panose="02040503050406030204" pitchFamily="18" charset="0"/>
                            </a:rPr>
                            <m:t>Your</m:t>
                          </m:r>
                          <m:r>
                            <a:rPr lang="en-US" sz="9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900">
                              <a:latin typeface="Cambria Math" panose="02040503050406030204" pitchFamily="18" charset="0"/>
                            </a:rPr>
                            <m:t>Project</m:t>
                          </m:r>
                        </m:e>
                      </m:d>
                      <m:r>
                        <a:rPr lang="en-US" sz="9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9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9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900">
                                  <a:latin typeface="Cambria Math" panose="02040503050406030204" pitchFamily="18" charset="0"/>
                                </a:rPr>
                                <m:t>Cost</m:t>
                              </m:r>
                              <m:r>
                                <a:rPr lang="en-US" sz="90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900"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en-US" sz="9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9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9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9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900">
                                  <a:latin typeface="Cambria Math" panose="02040503050406030204" pitchFamily="18" charset="0"/>
                                </a:rPr>
                                <m:t>Cost</m:t>
                              </m:r>
                              <m:r>
                                <a:rPr lang="en-US" sz="90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900"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en-US" sz="9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9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9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9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9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9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9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9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</m:oMath>
                  </m:oMathPara>
                </a14:m>
                <a:endParaRPr lang="en-US" sz="90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37A3399-0517-48CC-AE92-E42F73A210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289" y="3659599"/>
                <a:ext cx="2219615" cy="6076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E038662-B04E-4F14-9909-7C7776763251}"/>
                  </a:ext>
                </a:extLst>
              </p:cNvPr>
              <p:cNvSpPr/>
              <p:nvPr/>
            </p:nvSpPr>
            <p:spPr>
              <a:xfrm>
                <a:off x="6113187" y="936473"/>
                <a:ext cx="2464574" cy="5078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350" b="1"/>
                  <a:t>How does </a:t>
                </a:r>
                <a14:m>
                  <m:oMath xmlns:m="http://schemas.openxmlformats.org/officeDocument/2006/math">
                    <m:r>
                      <a:rPr lang="en-US" sz="1350" b="1" i="1" dirty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350" b="1"/>
                  <a:t>-Nearest Neighbors (</a:t>
                </a:r>
                <a14:m>
                  <m:oMath xmlns:m="http://schemas.openxmlformats.org/officeDocument/2006/math">
                    <m:r>
                      <a:rPr lang="en-US" sz="1350" b="1" i="1" dirty="0"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1350" b="1"/>
                  <a:t>NN) work? 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E038662-B04E-4F14-9909-7C77767632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187" y="936473"/>
                <a:ext cx="2464574" cy="507831"/>
              </a:xfrm>
              <a:prstGeom prst="rect">
                <a:avLst/>
              </a:prstGeom>
              <a:blipFill>
                <a:blip r:embed="rId4"/>
                <a:stretch>
                  <a:fillRect l="-743" t="-1205" r="-990" b="-12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865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1550B-B938-471D-A311-E3500D358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54" y="402922"/>
            <a:ext cx="3364992" cy="856123"/>
          </a:xfrm>
        </p:spPr>
        <p:txBody>
          <a:bodyPr>
            <a:normAutofit/>
          </a:bodyPr>
          <a:lstStyle/>
          <a:p>
            <a:r>
              <a:rPr lang="en-US" dirty="0"/>
              <a:t>ASCOT </a:t>
            </a:r>
            <a:r>
              <a:rPr lang="en-US" dirty="0" err="1"/>
              <a:t>BAyesian</a:t>
            </a:r>
            <a:r>
              <a:rPr lang="en-US" dirty="0"/>
              <a:t> CERs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EBBAE5-6215-4B66-BA12-4CD4069A94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6803" y="1428722"/>
            <a:ext cx="4740021" cy="340680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dirty="0"/>
              <a:t>ASCoT provides two simple software cost estimating relationships, depending on the information available:</a:t>
            </a:r>
          </a:p>
          <a:p>
            <a:pPr>
              <a:buNone/>
            </a:pPr>
            <a:r>
              <a:rPr lang="en-US" b="1" dirty="0"/>
              <a:t>Using Spacecraft Cost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Inputs: Spacecraft Development Cost + Destination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Estimates flight software development cost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Separate relationships for Earth-orbiting and non-Earth-orbiting missions </a:t>
            </a:r>
          </a:p>
          <a:p>
            <a:pPr>
              <a:buNone/>
            </a:pPr>
            <a:r>
              <a:rPr lang="en-US" b="1" dirty="0"/>
              <a:t>Using ESLOC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Input: Equivalent Source Lines of Code (ESLOC)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Estimates flight software development cost from software size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Accounts for the effective size of new, reused, and modified software </a:t>
            </a:r>
          </a:p>
          <a:p>
            <a:pPr>
              <a:buNone/>
            </a:pPr>
            <a:r>
              <a:rPr lang="en-US" dirty="0"/>
              <a:t>Both provide probabilistic cost estimates, including 30th, 50th, and 70th percentile results and an S-curve</a:t>
            </a:r>
          </a:p>
          <a:p>
            <a:pPr algn="l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9F780D-5CA4-A0A6-9396-09C756559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24999"/>
            <a:ext cx="4429125" cy="18680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74A43C-0120-91A6-38C8-99921B195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450" y="2362767"/>
            <a:ext cx="4347794" cy="1535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536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46B95-8CDE-0907-1E20-F59FAC29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COCOMO II: A More Detailed Software Estimate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AE425F-AC7B-5CE3-618E-9819772948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27653" y="2660904"/>
            <a:ext cx="1827357" cy="203625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5EC51-AA67-1076-2E79-8FA61A1D3B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3954" y="1697237"/>
            <a:ext cx="3943096" cy="29668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For projects where more detailed software information is available, ASCoT provides a probabilistic implementation of COCOMO II</a:t>
            </a:r>
          </a:p>
          <a:p>
            <a:pPr lvl="0"/>
            <a:r>
              <a:rPr lang="en-US" dirty="0"/>
              <a:t>Uses 23 software cost drivers and scale factors </a:t>
            </a:r>
          </a:p>
          <a:p>
            <a:pPr lvl="0"/>
            <a:r>
              <a:rPr lang="en-US" dirty="0"/>
              <a:t>Inputs can be entered as point estimates or ranges </a:t>
            </a:r>
          </a:p>
          <a:p>
            <a:pPr lvl="0"/>
            <a:r>
              <a:rPr lang="en-US" dirty="0"/>
              <a:t>Low / most likely / high inputs can capture uncertainty in what is known </a:t>
            </a:r>
          </a:p>
          <a:p>
            <a:pPr lvl="0"/>
            <a:r>
              <a:rPr lang="en-US" dirty="0"/>
              <a:t>ASCoT runs a Monte Carlo simulation to produce a distribution of possible outcomes </a:t>
            </a:r>
          </a:p>
          <a:p>
            <a:pPr lvl="0"/>
            <a:r>
              <a:rPr lang="en-US" dirty="0"/>
              <a:t>Outputs include software development effort and, when cost per work-month is provided, total software cost </a:t>
            </a:r>
          </a:p>
          <a:p>
            <a:r>
              <a:rPr lang="en-US" dirty="0"/>
              <a:t>Use COCOMO II when you know more about the software itself and want a more detailed parametric estimate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64A88D-B800-9B33-D275-AF0F51570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517963"/>
            <a:ext cx="4129088" cy="204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396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CB32C-1C7F-3284-3177-49AA183B9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3EFC4-342C-3A25-BE5C-1DBD5C3E0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Ascot </a:t>
            </a:r>
            <a:r>
              <a:rPr lang="en-US" dirty="0"/>
              <a:t>Tool </a:t>
            </a:r>
            <a:r>
              <a:rPr lang="en-US" dirty="0" err="1"/>
              <a:t>DEmo</a:t>
            </a:r>
            <a:endParaRPr lang="en-US" baseline="-25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EBDDC0-4078-D30B-2C8F-C061299C5E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BE0E1F4B-63FC-9724-C5C4-361D3D3F8C39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C2D0124-9F74-A74F-2E98-0DFD2F4315A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AADB7FB-7701-A36A-A18B-382D8C3ADE77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57200" y="1466849"/>
            <a:ext cx="8229600" cy="3127773"/>
          </a:xfrm>
        </p:spPr>
        <p:txBody>
          <a:bodyPr>
            <a:normAutofit/>
          </a:bodyPr>
          <a:lstStyle/>
          <a:p>
            <a:endParaRPr lang="en-US" sz="240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A47044F-5CC6-6CCC-750F-4E38D0A4681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340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32F2A-5359-75F8-A308-F50711676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14B0C-AB32-251F-BC6B-9359CF3FA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  <a:endParaRPr lang="en-US" baseline="-25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56079A-223A-23BB-367E-FB462E9B25B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D0B0DA-8155-7F86-FE5D-B8934D7D362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57200" y="1718505"/>
            <a:ext cx="7600949" cy="2409613"/>
          </a:xfrm>
        </p:spPr>
        <p:txBody>
          <a:bodyPr anchor="ctr">
            <a:normAutofit/>
          </a:bodyPr>
          <a:lstStyle/>
          <a:p>
            <a:pPr marL="96012" lvl="1" indent="0" algn="ctr">
              <a:buNone/>
            </a:pPr>
            <a:r>
              <a:rPr lang="en-US" sz="3600" dirty="0"/>
              <a:t>Questions &amp; Feedback</a:t>
            </a:r>
          </a:p>
          <a:p>
            <a:pPr marL="96012" lvl="1" indent="0" algn="ctr">
              <a:buNone/>
            </a:pPr>
            <a:endParaRPr lang="en-US" sz="3600" dirty="0"/>
          </a:p>
          <a:p>
            <a:pPr marL="96012" lvl="1" indent="0" algn="ctr">
              <a:buNone/>
            </a:pPr>
            <a:r>
              <a:rPr lang="en-US" sz="3600" dirty="0"/>
              <a:t>Contact us at </a:t>
            </a:r>
            <a:r>
              <a:rPr lang="en-US" sz="36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ASCoT@jpl.nasa.gov</a:t>
            </a:r>
            <a:endParaRPr lang="en-US" sz="3600" dirty="0">
              <a:solidFill>
                <a:srgbClr val="0070C0"/>
              </a:solidFill>
            </a:endParaRPr>
          </a:p>
          <a:p>
            <a:pPr marL="96012" lvl="1" indent="0" algn="ctr">
              <a:buNone/>
            </a:pPr>
            <a:r>
              <a:rPr lang="en-US" sz="3600" dirty="0"/>
              <a:t>or at </a:t>
            </a:r>
            <a:r>
              <a:rPr lang="en-US" sz="36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Joseph.J.Mrozinski@jpl.nasa.gov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9B21567-321D-B316-A7F0-B09A44E3BAF4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6D7A235-088C-6435-2C11-A47247A8806A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66B5253-0D14-66C3-EE83-D94A29DEE3F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FB0B78-F343-9C6C-E48C-BE2E6E01501B}"/>
              </a:ext>
            </a:extLst>
          </p:cNvPr>
          <p:cNvSpPr txBox="1"/>
          <p:nvPr/>
        </p:nvSpPr>
        <p:spPr>
          <a:xfrm>
            <a:off x="619594" y="4128118"/>
            <a:ext cx="816531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We want your feedback to continue to improve the tool!</a:t>
            </a:r>
          </a:p>
        </p:txBody>
      </p:sp>
    </p:spTree>
    <p:extLst>
      <p:ext uri="{BB962C8B-B14F-4D97-AF65-F5344CB8AC3E}">
        <p14:creationId xmlns:p14="http://schemas.microsoft.com/office/powerpoint/2010/main" val="632902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COMPACT Backup</a:t>
            </a:r>
            <a:endParaRPr lang="en-US" baseline="-2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9DFC06F-6E5A-470A-A861-276E6FDA563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57200" y="1466849"/>
            <a:ext cx="8229600" cy="3127773"/>
          </a:xfrm>
        </p:spPr>
        <p:txBody>
          <a:bodyPr>
            <a:normAutofit/>
          </a:bodyPr>
          <a:lstStyle/>
          <a:p>
            <a:endParaRPr lang="en-US" sz="240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BE06376-3248-4838-81A3-A6236890A1E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732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COMPACT Tool</a:t>
            </a:r>
            <a:endParaRPr lang="en-US" baseline="-2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7FDD6F9-62C4-4918-BB00-CBC3534AA4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045558"/>
              </p:ext>
            </p:extLst>
          </p:nvPr>
        </p:nvGraphicFramePr>
        <p:xfrm>
          <a:off x="768096" y="1441149"/>
          <a:ext cx="3803904" cy="2743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666193">
                  <a:extLst>
                    <a:ext uri="{9D8B030D-6E8A-4147-A177-3AD203B41FA5}">
                      <a16:colId xmlns:a16="http://schemas.microsoft.com/office/drawing/2014/main" val="1159323834"/>
                    </a:ext>
                  </a:extLst>
                </a:gridCol>
                <a:gridCol w="562479">
                  <a:extLst>
                    <a:ext uri="{9D8B030D-6E8A-4147-A177-3AD203B41FA5}">
                      <a16:colId xmlns:a16="http://schemas.microsoft.com/office/drawing/2014/main" val="2331984860"/>
                    </a:ext>
                  </a:extLst>
                </a:gridCol>
                <a:gridCol w="575232">
                  <a:extLst>
                    <a:ext uri="{9D8B030D-6E8A-4147-A177-3AD203B41FA5}">
                      <a16:colId xmlns:a16="http://schemas.microsoft.com/office/drawing/2014/main" val="3440551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Inputs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KNN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22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Developer Type, NASA or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64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Number of Flight Units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2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Launch Mass, kg (per flight unit)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67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Form Factor (a.k.a. number of Us, per flight unit)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4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/>
                        <a:t>Average Power, W (per flight unit)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4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Fiscal Year of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357184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0470D79E-71BF-42E9-96B6-7471E38A2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371037"/>
              </p:ext>
            </p:extLst>
          </p:nvPr>
        </p:nvGraphicFramePr>
        <p:xfrm>
          <a:off x="4858715" y="1441149"/>
          <a:ext cx="3178683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4827">
                  <a:extLst>
                    <a:ext uri="{9D8B030D-6E8A-4147-A177-3AD203B41FA5}">
                      <a16:colId xmlns:a16="http://schemas.microsoft.com/office/drawing/2014/main" val="1159323834"/>
                    </a:ext>
                  </a:extLst>
                </a:gridCol>
                <a:gridCol w="566928">
                  <a:extLst>
                    <a:ext uri="{9D8B030D-6E8A-4147-A177-3AD203B41FA5}">
                      <a16:colId xmlns:a16="http://schemas.microsoft.com/office/drawing/2014/main" val="2331984860"/>
                    </a:ext>
                  </a:extLst>
                </a:gridCol>
                <a:gridCol w="566928">
                  <a:extLst>
                    <a:ext uri="{9D8B030D-6E8A-4147-A177-3AD203B41FA5}">
                      <a16:colId xmlns:a16="http://schemas.microsoft.com/office/drawing/2014/main" val="3440551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Outputs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KNN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22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Total Mission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641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Cost by Flight 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2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Probability Distributions of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67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Point Estimate of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4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Analog Capability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4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Captures 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357184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5CE1C246-8413-4727-9BE2-0DCC1EFB7E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995" y="1860550"/>
            <a:ext cx="282105" cy="27681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6B26963-99B4-404B-96D2-DDC2E90BC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018" y="1860550"/>
            <a:ext cx="282105" cy="27681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965563C-CEF4-4EA9-BB6F-A160D5B00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995" y="2232303"/>
            <a:ext cx="282105" cy="27681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DF61E28-22B5-4EDC-8556-778CB06EE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995" y="2597171"/>
            <a:ext cx="282105" cy="27681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6B9842E-4E69-41BA-95A7-EF039B5A35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018" y="2597171"/>
            <a:ext cx="282105" cy="27681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6AD2B13-A9A7-4826-83CC-4883EA5EC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995" y="3039389"/>
            <a:ext cx="282105" cy="27681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FA1E54B-978D-4CA7-8FDB-63E926305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018" y="3039389"/>
            <a:ext cx="282105" cy="27681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4C0330F-F1F3-4091-A880-57FA8F249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995" y="3487957"/>
            <a:ext cx="282105" cy="27681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88DD27F-351E-42CF-B88A-B1925DFD4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995" y="3853975"/>
            <a:ext cx="282105" cy="27681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27EAACB-A559-4813-917C-1030574BE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018" y="3853975"/>
            <a:ext cx="282105" cy="276815"/>
          </a:xfrm>
          <a:prstGeom prst="rect">
            <a:avLst/>
          </a:prstGeom>
        </p:spPr>
      </p:pic>
      <p:sp>
        <p:nvSpPr>
          <p:cNvPr id="29" name="Multiplication Sign 28">
            <a:extLst>
              <a:ext uri="{FF2B5EF4-FFF2-40B4-BE49-F238E27FC236}">
                <a16:creationId xmlns:a16="http://schemas.microsoft.com/office/drawing/2014/main" id="{1F271A0A-378A-45F4-BCD2-0832324C7FAB}"/>
              </a:ext>
            </a:extLst>
          </p:cNvPr>
          <p:cNvSpPr/>
          <p:nvPr/>
        </p:nvSpPr>
        <p:spPr>
          <a:xfrm>
            <a:off x="4105618" y="2183893"/>
            <a:ext cx="345733" cy="368525"/>
          </a:xfrm>
          <a:prstGeom prst="mathMultiply">
            <a:avLst>
              <a:gd name="adj1" fmla="val 1494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Multiplication Sign 29">
            <a:extLst>
              <a:ext uri="{FF2B5EF4-FFF2-40B4-BE49-F238E27FC236}">
                <a16:creationId xmlns:a16="http://schemas.microsoft.com/office/drawing/2014/main" id="{F697F280-0864-42DA-A677-110C7529DB59}"/>
              </a:ext>
            </a:extLst>
          </p:cNvPr>
          <p:cNvSpPr/>
          <p:nvPr/>
        </p:nvSpPr>
        <p:spPr>
          <a:xfrm>
            <a:off x="4105617" y="3443507"/>
            <a:ext cx="345733" cy="368525"/>
          </a:xfrm>
          <a:prstGeom prst="mathMultiply">
            <a:avLst>
              <a:gd name="adj1" fmla="val 1494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Multiplication Sign 30">
            <a:extLst>
              <a:ext uri="{FF2B5EF4-FFF2-40B4-BE49-F238E27FC236}">
                <a16:creationId xmlns:a16="http://schemas.microsoft.com/office/drawing/2014/main" id="{A1C40713-1560-4053-9D1D-FBE9831B8D85}"/>
              </a:ext>
            </a:extLst>
          </p:cNvPr>
          <p:cNvSpPr/>
          <p:nvPr/>
        </p:nvSpPr>
        <p:spPr>
          <a:xfrm>
            <a:off x="7570013" y="2184636"/>
            <a:ext cx="345733" cy="368525"/>
          </a:xfrm>
          <a:prstGeom prst="mathMultiply">
            <a:avLst>
              <a:gd name="adj1" fmla="val 1494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B27001D-83AF-49AF-868B-EED6FF758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218" y="1860550"/>
            <a:ext cx="282105" cy="27681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7CF0D1C-F241-4B24-848D-B4993C928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241" y="1860550"/>
            <a:ext cx="282105" cy="27681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9CB0730-1F13-49D1-A2E5-521683070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218" y="2229406"/>
            <a:ext cx="282105" cy="276815"/>
          </a:xfrm>
          <a:prstGeom prst="rect">
            <a:avLst/>
          </a:prstGeom>
        </p:spPr>
      </p:pic>
      <p:sp>
        <p:nvSpPr>
          <p:cNvPr id="35" name="Multiplication Sign 34">
            <a:extLst>
              <a:ext uri="{FF2B5EF4-FFF2-40B4-BE49-F238E27FC236}">
                <a16:creationId xmlns:a16="http://schemas.microsoft.com/office/drawing/2014/main" id="{714AEA66-02DE-4E06-9F02-3A200400638F}"/>
              </a:ext>
            </a:extLst>
          </p:cNvPr>
          <p:cNvSpPr/>
          <p:nvPr/>
        </p:nvSpPr>
        <p:spPr>
          <a:xfrm>
            <a:off x="7570013" y="2621781"/>
            <a:ext cx="345733" cy="368525"/>
          </a:xfrm>
          <a:prstGeom prst="mathMultiply">
            <a:avLst>
              <a:gd name="adj1" fmla="val 1494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B3FACD0A-3779-44F5-B50B-6EAF22B7C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218" y="2666551"/>
            <a:ext cx="282105" cy="276815"/>
          </a:xfrm>
          <a:prstGeom prst="rect">
            <a:avLst/>
          </a:prstGeom>
        </p:spPr>
      </p:pic>
      <p:sp>
        <p:nvSpPr>
          <p:cNvPr id="37" name="Multiplication Sign 36">
            <a:extLst>
              <a:ext uri="{FF2B5EF4-FFF2-40B4-BE49-F238E27FC236}">
                <a16:creationId xmlns:a16="http://schemas.microsoft.com/office/drawing/2014/main" id="{DA91C119-4759-40EB-8FAD-43D7F297EFC0}"/>
              </a:ext>
            </a:extLst>
          </p:cNvPr>
          <p:cNvSpPr/>
          <p:nvPr/>
        </p:nvSpPr>
        <p:spPr>
          <a:xfrm>
            <a:off x="7011403" y="3443507"/>
            <a:ext cx="345733" cy="368525"/>
          </a:xfrm>
          <a:prstGeom prst="mathMultiply">
            <a:avLst>
              <a:gd name="adj1" fmla="val 1494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1117A5C5-A1D8-472A-9BCB-DEDB5C991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241" y="3488215"/>
            <a:ext cx="282105" cy="276815"/>
          </a:xfrm>
          <a:prstGeom prst="rect">
            <a:avLst/>
          </a:prstGeom>
        </p:spPr>
      </p:pic>
      <p:sp>
        <p:nvSpPr>
          <p:cNvPr id="39" name="Multiplication Sign 38">
            <a:extLst>
              <a:ext uri="{FF2B5EF4-FFF2-40B4-BE49-F238E27FC236}">
                <a16:creationId xmlns:a16="http://schemas.microsoft.com/office/drawing/2014/main" id="{C5401A51-DA27-4C11-B236-05183A83E1BA}"/>
              </a:ext>
            </a:extLst>
          </p:cNvPr>
          <p:cNvSpPr/>
          <p:nvPr/>
        </p:nvSpPr>
        <p:spPr>
          <a:xfrm>
            <a:off x="7573778" y="3808280"/>
            <a:ext cx="345733" cy="368525"/>
          </a:xfrm>
          <a:prstGeom prst="mathMultiply">
            <a:avLst>
              <a:gd name="adj1" fmla="val 1494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AFD9194B-3DC7-437F-979B-06BD49C88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6983" y="3853050"/>
            <a:ext cx="282105" cy="27681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A3DBE991-381A-4F00-A2D4-201DE9B1D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241" y="3112208"/>
            <a:ext cx="282105" cy="27681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3CB9B1B-50F3-4599-BAFC-5D52720C34C0}"/>
              </a:ext>
            </a:extLst>
          </p:cNvPr>
          <p:cNvSpPr txBox="1"/>
          <p:nvPr/>
        </p:nvSpPr>
        <p:spPr>
          <a:xfrm>
            <a:off x="768096" y="4301714"/>
            <a:ext cx="7269302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CER can estimate multiple builds and quantify uncertainty… </a:t>
            </a:r>
          </a:p>
          <a:p>
            <a:pPr algn="r"/>
            <a:r>
              <a:rPr lang="en-US" dirty="0"/>
              <a:t>…KNN provides analog-based point estimates.</a:t>
            </a:r>
          </a:p>
        </p:txBody>
      </p:sp>
      <p:sp>
        <p:nvSpPr>
          <p:cNvPr id="44" name="Slide Number Placeholder 5">
            <a:extLst>
              <a:ext uri="{FF2B5EF4-FFF2-40B4-BE49-F238E27FC236}">
                <a16:creationId xmlns:a16="http://schemas.microsoft.com/office/drawing/2014/main" id="{BC22102B-6139-4058-BAE0-21E16021A2B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03AD8C77-B4B1-4C8D-BD60-9706C4278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6983" y="3112208"/>
            <a:ext cx="282105" cy="27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809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COMPACT Trying to Do?</a:t>
            </a:r>
            <a:endParaRPr lang="en-US" baseline="-2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457201" y="112300"/>
            <a:ext cx="8229601" cy="196469"/>
          </a:xfrm>
        </p:spPr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>
          <a:xfrm>
            <a:off x="457201" y="1514193"/>
            <a:ext cx="4615694" cy="2730765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sz="1800" dirty="0"/>
              <a:t>Give you a rapid data-informed total mission cost estimate that is in-family with your mission concept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Give you a sense of the uncertainty on the estimate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Provide something to compare to another estimate (validation)</a:t>
            </a:r>
          </a:p>
          <a:p>
            <a:pPr lvl="1"/>
            <a:endParaRPr lang="en-US" sz="1800" dirty="0"/>
          </a:p>
          <a:p>
            <a:pPr lvl="1"/>
            <a:r>
              <a:rPr lang="en-US" sz="1800" dirty="0"/>
              <a:t>Help you size your mission and perform top-level trades with CubeSat cost drivers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F64C35-1C3E-41A2-A82B-66B3422FBEAC}"/>
              </a:ext>
            </a:extLst>
          </p:cNvPr>
          <p:cNvSpPr txBox="1"/>
          <p:nvPr/>
        </p:nvSpPr>
        <p:spPr>
          <a:xfrm>
            <a:off x="619594" y="4244958"/>
            <a:ext cx="743855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COMPACT can help you size your CubeSat mission early in formulation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741712-4BB0-4A29-8E40-97AA0635060B}"/>
              </a:ext>
            </a:extLst>
          </p:cNvPr>
          <p:cNvSpPr txBox="1"/>
          <p:nvPr/>
        </p:nvSpPr>
        <p:spPr>
          <a:xfrm>
            <a:off x="8009223" y="2572022"/>
            <a:ext cx="724249" cy="40862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7A17F3-C906-4A0A-A27D-1DB00B45ED49}"/>
              </a:ext>
            </a:extLst>
          </p:cNvPr>
          <p:cNvSpPr txBox="1"/>
          <p:nvPr/>
        </p:nvSpPr>
        <p:spPr>
          <a:xfrm>
            <a:off x="7453636" y="3559297"/>
            <a:ext cx="1089534" cy="40862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Schedule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D03242-4716-4444-B890-916DDDF50CB1}"/>
              </a:ext>
            </a:extLst>
          </p:cNvPr>
          <p:cNvSpPr txBox="1"/>
          <p:nvPr/>
        </p:nvSpPr>
        <p:spPr>
          <a:xfrm>
            <a:off x="7294551" y="1514193"/>
            <a:ext cx="923925" cy="40862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 Trades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7F2D8F-88E8-4437-AD37-09105EFB1542}"/>
              </a:ext>
            </a:extLst>
          </p:cNvPr>
          <p:cNvSpPr txBox="1"/>
          <p:nvPr/>
        </p:nvSpPr>
        <p:spPr>
          <a:xfrm>
            <a:off x="5611029" y="3559297"/>
            <a:ext cx="1409784" cy="40862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Uncertainty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FC209C-3895-4F9D-BE12-E9D09EC686BD}"/>
              </a:ext>
            </a:extLst>
          </p:cNvPr>
          <p:cNvSpPr txBox="1"/>
          <p:nvPr/>
        </p:nvSpPr>
        <p:spPr>
          <a:xfrm>
            <a:off x="6010748" y="1514193"/>
            <a:ext cx="873696" cy="40862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Scope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A9A491A-4140-4FBF-B94E-C439B9AC6048}"/>
              </a:ext>
            </a:extLst>
          </p:cNvPr>
          <p:cNvSpPr txBox="1"/>
          <p:nvPr/>
        </p:nvSpPr>
        <p:spPr>
          <a:xfrm>
            <a:off x="5223568" y="2572022"/>
            <a:ext cx="1208766" cy="40862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Evaluation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67C81C3-3C09-4A61-9241-DAE444043651}"/>
              </a:ext>
            </a:extLst>
          </p:cNvPr>
          <p:cNvSpPr txBox="1"/>
          <p:nvPr/>
        </p:nvSpPr>
        <p:spPr>
          <a:xfrm>
            <a:off x="6788634" y="2572022"/>
            <a:ext cx="724249" cy="40862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Risk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DBF2EAF-357C-4246-AC45-CE99B86E3C2D}"/>
              </a:ext>
            </a:extLst>
          </p:cNvPr>
          <p:cNvCxnSpPr>
            <a:stCxn id="17" idx="2"/>
            <a:endCxn id="33" idx="0"/>
          </p:cNvCxnSpPr>
          <p:nvPr/>
        </p:nvCxnSpPr>
        <p:spPr>
          <a:xfrm>
            <a:off x="6447596" y="1922816"/>
            <a:ext cx="703163" cy="649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711C4E0-DF88-4B1F-8DA0-364D9E85A1FA}"/>
              </a:ext>
            </a:extLst>
          </p:cNvPr>
          <p:cNvCxnSpPr>
            <a:stCxn id="13" idx="2"/>
            <a:endCxn id="33" idx="0"/>
          </p:cNvCxnSpPr>
          <p:nvPr/>
        </p:nvCxnSpPr>
        <p:spPr>
          <a:xfrm flipH="1">
            <a:off x="7150759" y="1922816"/>
            <a:ext cx="605755" cy="649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8586A6B-F852-454E-B02B-95C913296F8B}"/>
              </a:ext>
            </a:extLst>
          </p:cNvPr>
          <p:cNvCxnSpPr>
            <a:cxnSpLocks/>
            <a:stCxn id="4" idx="1"/>
            <a:endCxn id="33" idx="3"/>
          </p:cNvCxnSpPr>
          <p:nvPr/>
        </p:nvCxnSpPr>
        <p:spPr>
          <a:xfrm flipH="1">
            <a:off x="7512883" y="2776334"/>
            <a:ext cx="4963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C67BEA7-5643-4DB8-8073-29E507E0B258}"/>
              </a:ext>
            </a:extLst>
          </p:cNvPr>
          <p:cNvCxnSpPr>
            <a:cxnSpLocks/>
            <a:stCxn id="13" idx="2"/>
            <a:endCxn id="4" idx="0"/>
          </p:cNvCxnSpPr>
          <p:nvPr/>
        </p:nvCxnSpPr>
        <p:spPr>
          <a:xfrm>
            <a:off x="7756514" y="1922816"/>
            <a:ext cx="614834" cy="649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026A5D8-27F8-445B-BBA2-80625BEBFBCA}"/>
              </a:ext>
            </a:extLst>
          </p:cNvPr>
          <p:cNvCxnSpPr>
            <a:stCxn id="13" idx="1"/>
            <a:endCxn id="17" idx="3"/>
          </p:cNvCxnSpPr>
          <p:nvPr/>
        </p:nvCxnSpPr>
        <p:spPr>
          <a:xfrm flipH="1">
            <a:off x="6884444" y="1718505"/>
            <a:ext cx="4101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CB7BF5A-ED6E-470B-A7E7-13C72C8E8044}"/>
              </a:ext>
            </a:extLst>
          </p:cNvPr>
          <p:cNvCxnSpPr>
            <a:stCxn id="17" idx="2"/>
            <a:endCxn id="32" idx="0"/>
          </p:cNvCxnSpPr>
          <p:nvPr/>
        </p:nvCxnSpPr>
        <p:spPr>
          <a:xfrm flipH="1">
            <a:off x="5827951" y="1922816"/>
            <a:ext cx="619645" cy="649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E9AF984-71F0-436E-A24E-D68B68EC16AB}"/>
              </a:ext>
            </a:extLst>
          </p:cNvPr>
          <p:cNvCxnSpPr>
            <a:stCxn id="32" idx="2"/>
            <a:endCxn id="16" idx="0"/>
          </p:cNvCxnSpPr>
          <p:nvPr/>
        </p:nvCxnSpPr>
        <p:spPr>
          <a:xfrm>
            <a:off x="5827951" y="2980645"/>
            <a:ext cx="487970" cy="5786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F0EA624-CABF-46AE-BD02-FDFCECAFE259}"/>
              </a:ext>
            </a:extLst>
          </p:cNvPr>
          <p:cNvCxnSpPr>
            <a:cxnSpLocks/>
            <a:stCxn id="16" idx="3"/>
            <a:endCxn id="12" idx="1"/>
          </p:cNvCxnSpPr>
          <p:nvPr/>
        </p:nvCxnSpPr>
        <p:spPr>
          <a:xfrm>
            <a:off x="7020813" y="3763609"/>
            <a:ext cx="4328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99E485B-35A9-4FC4-B411-27CC052647A2}"/>
              </a:ext>
            </a:extLst>
          </p:cNvPr>
          <p:cNvCxnSpPr>
            <a:stCxn id="12" idx="0"/>
            <a:endCxn id="4" idx="2"/>
          </p:cNvCxnSpPr>
          <p:nvPr/>
        </p:nvCxnSpPr>
        <p:spPr>
          <a:xfrm flipV="1">
            <a:off x="7998403" y="2980645"/>
            <a:ext cx="372945" cy="5786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1A3F4D0-843A-4521-852A-3ED8BCE87C3A}"/>
              </a:ext>
            </a:extLst>
          </p:cNvPr>
          <p:cNvCxnSpPr>
            <a:cxnSpLocks/>
            <a:stCxn id="32" idx="3"/>
            <a:endCxn id="33" idx="1"/>
          </p:cNvCxnSpPr>
          <p:nvPr/>
        </p:nvCxnSpPr>
        <p:spPr>
          <a:xfrm>
            <a:off x="6432334" y="2776334"/>
            <a:ext cx="3563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E0F173E-7646-46E3-A6D7-950E3AFCE710}"/>
              </a:ext>
            </a:extLst>
          </p:cNvPr>
          <p:cNvCxnSpPr>
            <a:stCxn id="12" idx="0"/>
            <a:endCxn id="33" idx="2"/>
          </p:cNvCxnSpPr>
          <p:nvPr/>
        </p:nvCxnSpPr>
        <p:spPr>
          <a:xfrm flipH="1" flipV="1">
            <a:off x="7150759" y="2980645"/>
            <a:ext cx="847644" cy="5786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1E307B0-F915-4EA7-A4F0-A10F68A802FD}"/>
              </a:ext>
            </a:extLst>
          </p:cNvPr>
          <p:cNvCxnSpPr>
            <a:stCxn id="16" idx="0"/>
            <a:endCxn id="33" idx="2"/>
          </p:cNvCxnSpPr>
          <p:nvPr/>
        </p:nvCxnSpPr>
        <p:spPr>
          <a:xfrm flipV="1">
            <a:off x="6315921" y="2980645"/>
            <a:ext cx="834838" cy="5786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6716D330-F20E-46F3-9E86-1559F459C0F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799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E0343B57-1A6F-B021-AF03-508D8A144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378" y="1603333"/>
            <a:ext cx="3153778" cy="27318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A8DCF5-580E-8AA5-704D-80E30AC3A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745" y="1603333"/>
            <a:ext cx="4150805" cy="273185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Tools, Two very different kinds of Estimates</a:t>
            </a:r>
            <a:endParaRPr lang="en-US" baseline="-2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D4DDF1-2F74-4DDC-806D-5E2C97AE809C}"/>
              </a:ext>
            </a:extLst>
          </p:cNvPr>
          <p:cNvSpPr txBox="1"/>
          <p:nvPr/>
        </p:nvSpPr>
        <p:spPr>
          <a:xfrm>
            <a:off x="619593" y="1279525"/>
            <a:ext cx="4161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4F3F53-13BA-4D2C-ABFB-D6714D596AB8}"/>
              </a:ext>
            </a:extLst>
          </p:cNvPr>
          <p:cNvSpPr txBox="1"/>
          <p:nvPr/>
        </p:nvSpPr>
        <p:spPr>
          <a:xfrm>
            <a:off x="4908380" y="1279525"/>
            <a:ext cx="3149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KNN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55760ADE-CDE5-40FC-8B05-FE48DEC26DF2}"/>
              </a:ext>
            </a:extLst>
          </p:cNvPr>
          <p:cNvSpPr/>
          <p:nvPr/>
        </p:nvSpPr>
        <p:spPr>
          <a:xfrm>
            <a:off x="2767330" y="4215612"/>
            <a:ext cx="1936749" cy="747351"/>
          </a:xfrm>
          <a:prstGeom prst="wedgeRoundRectCallout">
            <a:avLst>
              <a:gd name="adj1" fmla="val -11867"/>
              <a:gd name="adj2" fmla="val -10757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FF00"/>
                </a:solidFill>
              </a:rPr>
              <a:t>Cost estimates are probability distributions </a:t>
            </a:r>
            <a:r>
              <a:rPr lang="en-US" sz="1200" dirty="0"/>
              <a:t>of total mission and per flight unit costs</a:t>
            </a: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FFD8D30D-C9F0-4BD7-BA01-C603EAE210E6}"/>
              </a:ext>
            </a:extLst>
          </p:cNvPr>
          <p:cNvSpPr/>
          <p:nvPr/>
        </p:nvSpPr>
        <p:spPr>
          <a:xfrm>
            <a:off x="500677" y="4335188"/>
            <a:ext cx="1328124" cy="517840"/>
          </a:xfrm>
          <a:prstGeom prst="wedgeRoundRectCallout">
            <a:avLst>
              <a:gd name="adj1" fmla="val -11168"/>
              <a:gd name="adj2" fmla="val -9899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Comparisons of inputs with actuals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4BACEEA0-D787-4DDE-8961-DC4BA133B4B8}"/>
              </a:ext>
            </a:extLst>
          </p:cNvPr>
          <p:cNvSpPr/>
          <p:nvPr/>
        </p:nvSpPr>
        <p:spPr>
          <a:xfrm>
            <a:off x="4845050" y="1045784"/>
            <a:ext cx="1093301" cy="517840"/>
          </a:xfrm>
          <a:prstGeom prst="wedgeRoundRectCallout">
            <a:avLst>
              <a:gd name="adj1" fmla="val 13328"/>
              <a:gd name="adj2" fmla="val 8372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Similar inputs as CER but fewer</a:t>
            </a: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2A769CEE-70DB-4D1C-86F9-84C41712367E}"/>
              </a:ext>
            </a:extLst>
          </p:cNvPr>
          <p:cNvSpPr/>
          <p:nvPr/>
        </p:nvSpPr>
        <p:spPr>
          <a:xfrm>
            <a:off x="7434107" y="2467877"/>
            <a:ext cx="1538444" cy="948423"/>
          </a:xfrm>
          <a:prstGeom prst="wedgeRoundRectCallout">
            <a:avLst>
              <a:gd name="adj1" fmla="val -39200"/>
              <a:gd name="adj2" fmla="val -7727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rgbClr val="FFFF00"/>
                </a:solidFill>
              </a:rPr>
              <a:t>Cost estimate is a weighted average </a:t>
            </a:r>
            <a:r>
              <a:rPr lang="en-US" sz="1200" dirty="0"/>
              <a:t>of your mission’s three nearest neighbors</a:t>
            </a: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982D053C-6A04-4A32-9EA1-B1BED70BD30A}"/>
              </a:ext>
            </a:extLst>
          </p:cNvPr>
          <p:cNvSpPr/>
          <p:nvPr/>
        </p:nvSpPr>
        <p:spPr>
          <a:xfrm>
            <a:off x="145075" y="2374586"/>
            <a:ext cx="568643" cy="335120"/>
          </a:xfrm>
          <a:prstGeom prst="wedgeRoundRectCallout">
            <a:avLst>
              <a:gd name="adj1" fmla="val 41317"/>
              <a:gd name="adj2" fmla="val -11604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Inputs</a:t>
            </a: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B3D7701A-070E-4AEA-BAFC-834C4AE36244}"/>
              </a:ext>
            </a:extLst>
          </p:cNvPr>
          <p:cNvSpPr/>
          <p:nvPr/>
        </p:nvSpPr>
        <p:spPr>
          <a:xfrm>
            <a:off x="3371850" y="1045784"/>
            <a:ext cx="1263649" cy="517840"/>
          </a:xfrm>
          <a:prstGeom prst="wedgeRoundRectCallout">
            <a:avLst>
              <a:gd name="adj1" fmla="val 14059"/>
              <a:gd name="adj2" fmla="val 10197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Cost estimate output summary table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82A6B05-02CC-4481-9B3B-8247AB35D0D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083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28BDC4BB-F540-4BF1-90C0-CF519A90CFCB}"/>
              </a:ext>
            </a:extLst>
          </p:cNvPr>
          <p:cNvSpPr/>
          <p:nvPr/>
        </p:nvSpPr>
        <p:spPr>
          <a:xfrm>
            <a:off x="457200" y="1662872"/>
            <a:ext cx="4770120" cy="23541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E7F43C3-32A6-40DE-B847-AC9933EF059F}"/>
              </a:ext>
            </a:extLst>
          </p:cNvPr>
          <p:cNvSpPr/>
          <p:nvPr/>
        </p:nvSpPr>
        <p:spPr>
          <a:xfrm>
            <a:off x="1149463" y="2883367"/>
            <a:ext cx="1724567" cy="10433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7F50044-CC3C-46A4-AAF5-43BFE5228F23}"/>
              </a:ext>
            </a:extLst>
          </p:cNvPr>
          <p:cNvSpPr/>
          <p:nvPr/>
        </p:nvSpPr>
        <p:spPr>
          <a:xfrm>
            <a:off x="2963490" y="2879243"/>
            <a:ext cx="1556146" cy="10433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8807C7C-7E32-41DD-8C69-5C7444147A44}"/>
              </a:ext>
            </a:extLst>
          </p:cNvPr>
          <p:cNvSpPr/>
          <p:nvPr/>
        </p:nvSpPr>
        <p:spPr>
          <a:xfrm>
            <a:off x="3729951" y="1750436"/>
            <a:ext cx="1301839" cy="10433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8AB0824-1574-430C-A179-F7A7F44954C9}"/>
              </a:ext>
            </a:extLst>
          </p:cNvPr>
          <p:cNvSpPr/>
          <p:nvPr/>
        </p:nvSpPr>
        <p:spPr>
          <a:xfrm>
            <a:off x="657817" y="1750436"/>
            <a:ext cx="1442431" cy="10433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these tools Work</a:t>
            </a:r>
            <a:endParaRPr lang="en-US" baseline="-2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EC1FFE6-6547-430B-98A7-224D85677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483" y="1666906"/>
            <a:ext cx="2858132" cy="23505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56AC93B-982E-4D29-8FD0-9E75A711075F}"/>
                  </a:ext>
                </a:extLst>
              </p:cNvPr>
              <p:cNvSpPr txBox="1"/>
              <p:nvPr/>
            </p:nvSpPr>
            <p:spPr>
              <a:xfrm>
                <a:off x="5445481" y="4064644"/>
                <a:ext cx="2858133" cy="721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100" b="0" i="0" smtClean="0">
                          <a:latin typeface="Cambria Math" panose="02040503050406030204" pitchFamily="18" charset="0"/>
                        </a:rPr>
                        <m:t>Cost</m:t>
                      </m:r>
                      <m:r>
                        <a:rPr lang="en-US" sz="1100" b="0" i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1100" b="0" i="0" smtClean="0">
                          <a:latin typeface="Cambria Math" panose="02040503050406030204" pitchFamily="18" charset="0"/>
                        </a:rPr>
                        <m:t>Your</m:t>
                      </m:r>
                      <m:r>
                        <a:rPr lang="en-US" sz="11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100" b="0" i="0" smtClean="0">
                          <a:latin typeface="Cambria Math" panose="02040503050406030204" pitchFamily="18" charset="0"/>
                        </a:rPr>
                        <m:t>Project</m:t>
                      </m:r>
                      <m:r>
                        <a:rPr lang="en-US" sz="1100" b="0" i="0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1100" b="0" i="0" smtClean="0">
                                  <a:latin typeface="Cambria Math" panose="02040503050406030204" pitchFamily="18" charset="0"/>
                                </a:rPr>
                                <m:t>Cost</m:t>
                              </m:r>
                              <m:r>
                                <a:rPr lang="en-US" sz="1100" b="0" i="0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100" b="0" i="0" smtClean="0"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en-US" sz="1100" b="0" i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100" b="0" i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11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1100" b="0" i="0" smtClean="0">
                                  <a:latin typeface="Cambria Math" panose="02040503050406030204" pitchFamily="18" charset="0"/>
                                </a:rPr>
                                <m:t>Cost</m:t>
                              </m:r>
                              <m:r>
                                <a:rPr lang="en-US" sz="1100" b="0" i="0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100" b="0" i="0" smtClean="0">
                                      <a:latin typeface="Cambria Math" panose="02040503050406030204" pitchFamily="18" charset="0"/>
                                    </a:rPr>
                                    <m:t>P</m:t>
                                  </m:r>
                                </m:e>
                                <m:sub>
                                  <m:r>
                                    <a:rPr lang="en-US" sz="1100" b="0" i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100" b="0" i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1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den>
                      </m:f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56AC93B-982E-4D29-8FD0-9E75A71107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5481" y="4064644"/>
                <a:ext cx="2858133" cy="7219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326C43DD-36AB-4D43-9A31-4816267AD65B}"/>
              </a:ext>
            </a:extLst>
          </p:cNvPr>
          <p:cNvSpPr/>
          <p:nvPr/>
        </p:nvSpPr>
        <p:spPr>
          <a:xfrm>
            <a:off x="5445481" y="1242104"/>
            <a:ext cx="28581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KNN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F26AC48-46BA-4FA9-9511-84AE6FD3D73A}"/>
              </a:ext>
            </a:extLst>
          </p:cNvPr>
          <p:cNvSpPr txBox="1"/>
          <p:nvPr/>
        </p:nvSpPr>
        <p:spPr>
          <a:xfrm>
            <a:off x="2644358" y="4813686"/>
            <a:ext cx="172783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Multiple build scaler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EDB5179-0E28-4F8C-B1CF-9A79AEB6EB65}"/>
                  </a:ext>
                </a:extLst>
              </p:cNvPr>
              <p:cNvSpPr txBox="1"/>
              <p:nvPr/>
            </p:nvSpPr>
            <p:spPr>
              <a:xfrm>
                <a:off x="457200" y="4112093"/>
                <a:ext cx="4212731" cy="641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100" smtClean="0">
                          <a:latin typeface="Cambria Math" panose="02040503050406030204" pitchFamily="18" charset="0"/>
                        </a:rPr>
                        <m:t>Cost</m:t>
                      </m:r>
                      <m:d>
                        <m:dPr>
                          <m:ctrlPr>
                            <a:rPr lang="en-US" sz="11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100" smtClean="0">
                              <a:latin typeface="Cambria Math" panose="02040503050406030204" pitchFamily="18" charset="0"/>
                            </a:rPr>
                            <m:t>Your</m:t>
                          </m:r>
                          <m:r>
                            <a:rPr lang="en-US" sz="110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100" smtClean="0">
                              <a:latin typeface="Cambria Math" panose="02040503050406030204" pitchFamily="18" charset="0"/>
                            </a:rPr>
                            <m:t>Project</m:t>
                          </m:r>
                        </m:e>
                      </m:d>
                    </m:oMath>
                  </m:oMathPara>
                </a14:m>
                <a:endParaRPr lang="en-US" sz="1100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box>
                                <m:box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argPr>
                                    <m:argSz m:val="-1"/>
                                  </m:argPr>
                                  <m:f>
                                    <m:f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𝑀𝑎𝑠𝑠</m:t>
                                      </m:r>
                                    </m:num>
                                    <m:den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# </m:t>
                                      </m:r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𝑜𝑓</m:t>
                                      </m:r>
                                      <m:r>
                                        <a:rPr lang="en-US" sz="11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 </m:t>
                                      </m:r>
                                      <m:sSup>
                                        <m:sSupPr>
                                          <m:ctrlPr>
                                            <a:rPr lang="en-US" sz="11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  <m:sup>
                                          <m:r>
                                            <a:rPr lang="en-US" sz="11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  <m:r>
                                        <a:rPr lang="en-US" sz="11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</m:t>
                                      </m:r>
                                    </m:den>
                                  </m:f>
                                </m:e>
                              </m:box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  <m:r>
                        <a:rPr lang="en-US" sz="11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𝑣𝑔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𝑃𝑤𝑟</m:t>
                          </m:r>
                        </m:e>
                        <m:sup>
                          <m:sSub>
                            <m:sSubPr>
                              <m:ctrlPr>
                                <a:rPr lang="en-US" sz="11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  <m:r>
                        <a:rPr lang="en-US" sz="1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m:rPr>
                              <m:brk m:alnAt="1"/>
                            </m:rPr>
                            <a:rPr lang="en-US" sz="11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  <m:nary>
                            <m:naryPr>
                              <m:chr m:val="∑"/>
                              <m:limLoc m:val="subSup"/>
                              <m:ctrlPr>
                                <a:rPr lang="en-US" sz="1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US" sz="1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=2</m:t>
                              </m:r>
                            </m:sub>
                            <m:sup>
                              <m:r>
                                <a:rPr lang="en-US" sz="1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# </m:t>
                              </m:r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𝐶𝑢𝑏𝑒𝑆𝑎𝑡</m:t>
                              </m:r>
                              <m:r>
                                <a:rPr lang="en-US" sz="11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func>
                                    <m:funcPr>
                                      <m:ctrlPr>
                                        <a:rPr lang="en-US" sz="11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sSub>
                                        <m:sSubPr>
                                          <m:ctrlPr>
                                            <a:rPr lang="en-US" sz="11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11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log</m:t>
                                          </m:r>
                                        </m:e>
                                        <m:sub>
                                          <m:r>
                                            <a:rPr lang="en-US" sz="11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fName>
                                    <m:e>
                                      <m:r>
                                        <a:rPr lang="en-US" sz="11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</m:func>
                                </m:sup>
                              </m:sSup>
                            </m:e>
                          </m:nary>
                        </m:e>
                      </m:d>
                      <m:r>
                        <a:rPr lang="en-US" sz="11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1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EDB5179-0E28-4F8C-B1CF-9A79AEB6EB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112093"/>
                <a:ext cx="4212731" cy="641971"/>
              </a:xfrm>
              <a:prstGeom prst="rect">
                <a:avLst/>
              </a:prstGeom>
              <a:blipFill>
                <a:blip r:embed="rId4"/>
                <a:stretch>
                  <a:fillRect t="-61905" b="-13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Rectangle 74">
            <a:extLst>
              <a:ext uri="{FF2B5EF4-FFF2-40B4-BE49-F238E27FC236}">
                <a16:creationId xmlns:a16="http://schemas.microsoft.com/office/drawing/2014/main" id="{1F04497C-04FE-49EA-8EEE-892B4C452477}"/>
              </a:ext>
            </a:extLst>
          </p:cNvPr>
          <p:cNvSpPr/>
          <p:nvPr/>
        </p:nvSpPr>
        <p:spPr>
          <a:xfrm>
            <a:off x="2196039" y="1751423"/>
            <a:ext cx="1442431" cy="104334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D26C17F-879E-4FFF-8242-9B49948F748C}"/>
              </a:ext>
            </a:extLst>
          </p:cNvPr>
          <p:cNvSpPr txBox="1"/>
          <p:nvPr/>
        </p:nvSpPr>
        <p:spPr>
          <a:xfrm>
            <a:off x="2316430" y="2468767"/>
            <a:ext cx="12179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Mass per U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F1D2743-5A3E-4C3D-98B9-D8693EA9973D}"/>
              </a:ext>
            </a:extLst>
          </p:cNvPr>
          <p:cNvCxnSpPr/>
          <p:nvPr/>
        </p:nvCxnSpPr>
        <p:spPr>
          <a:xfrm>
            <a:off x="2662530" y="1848184"/>
            <a:ext cx="0" cy="662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37F250F-F402-4E51-B0C1-22B5C3CE55D7}"/>
              </a:ext>
            </a:extLst>
          </p:cNvPr>
          <p:cNvCxnSpPr>
            <a:cxnSpLocks/>
          </p:cNvCxnSpPr>
          <p:nvPr/>
        </p:nvCxnSpPr>
        <p:spPr>
          <a:xfrm flipH="1">
            <a:off x="2563470" y="2412020"/>
            <a:ext cx="7691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34DEF3B-8C12-42F2-8AD1-6241E11B3E9B}"/>
              </a:ext>
            </a:extLst>
          </p:cNvPr>
          <p:cNvSpPr/>
          <p:nvPr/>
        </p:nvSpPr>
        <p:spPr>
          <a:xfrm>
            <a:off x="2715369" y="1909100"/>
            <a:ext cx="599320" cy="419100"/>
          </a:xfrm>
          <a:custGeom>
            <a:avLst/>
            <a:gdLst>
              <a:gd name="connsiteX0" fmla="*/ 0 w 701040"/>
              <a:gd name="connsiteY0" fmla="*/ 419100 h 419100"/>
              <a:gd name="connsiteX1" fmla="*/ 190500 w 701040"/>
              <a:gd name="connsiteY1" fmla="*/ 381000 h 419100"/>
              <a:gd name="connsiteX2" fmla="*/ 396240 w 701040"/>
              <a:gd name="connsiteY2" fmla="*/ 274320 h 419100"/>
              <a:gd name="connsiteX3" fmla="*/ 617220 w 701040"/>
              <a:gd name="connsiteY3" fmla="*/ 91440 h 419100"/>
              <a:gd name="connsiteX4" fmla="*/ 701040 w 70104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1040" h="419100">
                <a:moveTo>
                  <a:pt x="0" y="419100"/>
                </a:moveTo>
                <a:cubicBezTo>
                  <a:pt x="62230" y="412115"/>
                  <a:pt x="124460" y="405130"/>
                  <a:pt x="190500" y="381000"/>
                </a:cubicBezTo>
                <a:cubicBezTo>
                  <a:pt x="256540" y="356870"/>
                  <a:pt x="325120" y="322580"/>
                  <a:pt x="396240" y="274320"/>
                </a:cubicBezTo>
                <a:cubicBezTo>
                  <a:pt x="467360" y="226060"/>
                  <a:pt x="566420" y="137160"/>
                  <a:pt x="617220" y="91440"/>
                </a:cubicBezTo>
                <a:cubicBezTo>
                  <a:pt x="668020" y="45720"/>
                  <a:pt x="684530" y="22860"/>
                  <a:pt x="70104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F88B2CF-F00E-4EF1-B173-0DBBA805F043}"/>
              </a:ext>
            </a:extLst>
          </p:cNvPr>
          <p:cNvSpPr txBox="1"/>
          <p:nvPr/>
        </p:nvSpPr>
        <p:spPr>
          <a:xfrm>
            <a:off x="2364849" y="1881542"/>
            <a:ext cx="432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$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5E87C09-79A7-4FC6-955E-2B1AE0167A41}"/>
              </a:ext>
            </a:extLst>
          </p:cNvPr>
          <p:cNvSpPr txBox="1"/>
          <p:nvPr/>
        </p:nvSpPr>
        <p:spPr>
          <a:xfrm>
            <a:off x="3889992" y="2470303"/>
            <a:ext cx="9769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Avg </a:t>
            </a:r>
            <a:r>
              <a:rPr lang="en-US" sz="1600" dirty="0" err="1"/>
              <a:t>Pwr</a:t>
            </a:r>
            <a:endParaRPr lang="en-US" sz="1600" dirty="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937CCBF-1485-45C0-8F6A-AE499F85BC24}"/>
              </a:ext>
            </a:extLst>
          </p:cNvPr>
          <p:cNvCxnSpPr/>
          <p:nvPr/>
        </p:nvCxnSpPr>
        <p:spPr>
          <a:xfrm>
            <a:off x="4019942" y="1849720"/>
            <a:ext cx="0" cy="662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5594D07-3D97-437C-BA3C-15393E86BA5C}"/>
              </a:ext>
            </a:extLst>
          </p:cNvPr>
          <p:cNvCxnSpPr>
            <a:cxnSpLocks/>
          </p:cNvCxnSpPr>
          <p:nvPr/>
        </p:nvCxnSpPr>
        <p:spPr>
          <a:xfrm flipH="1">
            <a:off x="3920882" y="2413556"/>
            <a:ext cx="7691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DAE27DDF-ABBE-4E1B-90E6-5D922573F22B}"/>
              </a:ext>
            </a:extLst>
          </p:cNvPr>
          <p:cNvSpPr txBox="1"/>
          <p:nvPr/>
        </p:nvSpPr>
        <p:spPr>
          <a:xfrm>
            <a:off x="3722261" y="1883078"/>
            <a:ext cx="432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$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1F25B93E-13B9-450C-9EC2-96279F46C02B}"/>
              </a:ext>
            </a:extLst>
          </p:cNvPr>
          <p:cNvSpPr/>
          <p:nvPr/>
        </p:nvSpPr>
        <p:spPr>
          <a:xfrm>
            <a:off x="4080017" y="2195972"/>
            <a:ext cx="609600" cy="155109"/>
          </a:xfrm>
          <a:custGeom>
            <a:avLst/>
            <a:gdLst>
              <a:gd name="connsiteX0" fmla="*/ 0 w 609600"/>
              <a:gd name="connsiteY0" fmla="*/ 405553 h 405553"/>
              <a:gd name="connsiteX1" fmla="*/ 83820 w 609600"/>
              <a:gd name="connsiteY1" fmla="*/ 245533 h 405553"/>
              <a:gd name="connsiteX2" fmla="*/ 213360 w 609600"/>
              <a:gd name="connsiteY2" fmla="*/ 123613 h 405553"/>
              <a:gd name="connsiteX3" fmla="*/ 464820 w 609600"/>
              <a:gd name="connsiteY3" fmla="*/ 16933 h 405553"/>
              <a:gd name="connsiteX4" fmla="*/ 609600 w 609600"/>
              <a:gd name="connsiteY4" fmla="*/ 1693 h 40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" h="405553">
                <a:moveTo>
                  <a:pt x="0" y="405553"/>
                </a:moveTo>
                <a:cubicBezTo>
                  <a:pt x="24130" y="349038"/>
                  <a:pt x="48260" y="292523"/>
                  <a:pt x="83820" y="245533"/>
                </a:cubicBezTo>
                <a:cubicBezTo>
                  <a:pt x="119380" y="198543"/>
                  <a:pt x="149860" y="161713"/>
                  <a:pt x="213360" y="123613"/>
                </a:cubicBezTo>
                <a:cubicBezTo>
                  <a:pt x="276860" y="85513"/>
                  <a:pt x="398780" y="37253"/>
                  <a:pt x="464820" y="16933"/>
                </a:cubicBezTo>
                <a:cubicBezTo>
                  <a:pt x="530860" y="-3387"/>
                  <a:pt x="570230" y="-847"/>
                  <a:pt x="609600" y="169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04D710C-9A1B-4A6E-B34A-6E1D8B006B8B}"/>
              </a:ext>
            </a:extLst>
          </p:cNvPr>
          <p:cNvSpPr txBox="1"/>
          <p:nvPr/>
        </p:nvSpPr>
        <p:spPr>
          <a:xfrm>
            <a:off x="969762" y="1865930"/>
            <a:ext cx="5437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Other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18C28B9-D1FF-4007-93FB-C3C275F3819F}"/>
              </a:ext>
            </a:extLst>
          </p:cNvPr>
          <p:cNvCxnSpPr/>
          <p:nvPr/>
        </p:nvCxnSpPr>
        <p:spPr>
          <a:xfrm>
            <a:off x="1037703" y="1848494"/>
            <a:ext cx="0" cy="662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C31680C-C24A-4519-8645-BF406CF239C4}"/>
              </a:ext>
            </a:extLst>
          </p:cNvPr>
          <p:cNvCxnSpPr>
            <a:cxnSpLocks/>
          </p:cNvCxnSpPr>
          <p:nvPr/>
        </p:nvCxnSpPr>
        <p:spPr>
          <a:xfrm flipH="1">
            <a:off x="938643" y="2412330"/>
            <a:ext cx="7691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E8E66C49-0B16-41B6-A0B4-4597FA9CD1F5}"/>
              </a:ext>
            </a:extLst>
          </p:cNvPr>
          <p:cNvSpPr txBox="1"/>
          <p:nvPr/>
        </p:nvSpPr>
        <p:spPr>
          <a:xfrm>
            <a:off x="740022" y="1881852"/>
            <a:ext cx="432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$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A2FAD51-9677-478F-A728-03BF0C2E4F8C}"/>
              </a:ext>
            </a:extLst>
          </p:cNvPr>
          <p:cNvSpPr txBox="1"/>
          <p:nvPr/>
        </p:nvSpPr>
        <p:spPr>
          <a:xfrm>
            <a:off x="1420210" y="1704755"/>
            <a:ext cx="558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NASA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AF34035-DCB7-43DA-B35F-3D4CE0946BEE}"/>
              </a:ext>
            </a:extLst>
          </p:cNvPr>
          <p:cNvSpPr txBox="1"/>
          <p:nvPr/>
        </p:nvSpPr>
        <p:spPr>
          <a:xfrm>
            <a:off x="597877" y="2468767"/>
            <a:ext cx="1658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Lead Developer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D77ECB4-6CC3-4140-90DC-2F46D3BBEB69}"/>
              </a:ext>
            </a:extLst>
          </p:cNvPr>
          <p:cNvSpPr/>
          <p:nvPr/>
        </p:nvSpPr>
        <p:spPr>
          <a:xfrm>
            <a:off x="1093583" y="2134626"/>
            <a:ext cx="292313" cy="277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69F689D-096A-42FA-947E-BF1EFCCB0487}"/>
              </a:ext>
            </a:extLst>
          </p:cNvPr>
          <p:cNvSpPr/>
          <p:nvPr/>
        </p:nvSpPr>
        <p:spPr>
          <a:xfrm>
            <a:off x="1671175" y="1965115"/>
            <a:ext cx="292313" cy="4438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000" dirty="0"/>
              <a:t>~2x Other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8CE8896-6164-48EA-89E1-B3242140FF2B}"/>
              </a:ext>
            </a:extLst>
          </p:cNvPr>
          <p:cNvSpPr txBox="1"/>
          <p:nvPr/>
        </p:nvSpPr>
        <p:spPr>
          <a:xfrm>
            <a:off x="1749943" y="3623554"/>
            <a:ext cx="975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RE % (</a:t>
            </a:r>
            <a:r>
              <a:rPr lang="el-GR" sz="1600" i="1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600" dirty="0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30D30DC-4A90-492B-A34D-084354E3485D}"/>
              </a:ext>
            </a:extLst>
          </p:cNvPr>
          <p:cNvCxnSpPr/>
          <p:nvPr/>
        </p:nvCxnSpPr>
        <p:spPr>
          <a:xfrm>
            <a:off x="2055838" y="2960469"/>
            <a:ext cx="0" cy="662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258B5CF-BA59-48AC-A447-13B34E5C80B6}"/>
              </a:ext>
            </a:extLst>
          </p:cNvPr>
          <p:cNvCxnSpPr>
            <a:cxnSpLocks/>
          </p:cNvCxnSpPr>
          <p:nvPr/>
        </p:nvCxnSpPr>
        <p:spPr>
          <a:xfrm flipH="1">
            <a:off x="1956778" y="3524305"/>
            <a:ext cx="7691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710752E-FE7B-4628-80EC-BB26FC5DE33C}"/>
              </a:ext>
            </a:extLst>
          </p:cNvPr>
          <p:cNvSpPr/>
          <p:nvPr/>
        </p:nvSpPr>
        <p:spPr>
          <a:xfrm flipH="1">
            <a:off x="2108677" y="3256197"/>
            <a:ext cx="617219" cy="172853"/>
          </a:xfrm>
          <a:custGeom>
            <a:avLst/>
            <a:gdLst>
              <a:gd name="connsiteX0" fmla="*/ 0 w 701040"/>
              <a:gd name="connsiteY0" fmla="*/ 419100 h 419100"/>
              <a:gd name="connsiteX1" fmla="*/ 190500 w 701040"/>
              <a:gd name="connsiteY1" fmla="*/ 381000 h 419100"/>
              <a:gd name="connsiteX2" fmla="*/ 396240 w 701040"/>
              <a:gd name="connsiteY2" fmla="*/ 274320 h 419100"/>
              <a:gd name="connsiteX3" fmla="*/ 617220 w 701040"/>
              <a:gd name="connsiteY3" fmla="*/ 91440 h 419100"/>
              <a:gd name="connsiteX4" fmla="*/ 701040 w 701040"/>
              <a:gd name="connsiteY4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1040" h="419100">
                <a:moveTo>
                  <a:pt x="0" y="419100"/>
                </a:moveTo>
                <a:cubicBezTo>
                  <a:pt x="62230" y="412115"/>
                  <a:pt x="124460" y="405130"/>
                  <a:pt x="190500" y="381000"/>
                </a:cubicBezTo>
                <a:cubicBezTo>
                  <a:pt x="256540" y="356870"/>
                  <a:pt x="325120" y="322580"/>
                  <a:pt x="396240" y="274320"/>
                </a:cubicBezTo>
                <a:cubicBezTo>
                  <a:pt x="467360" y="226060"/>
                  <a:pt x="566420" y="137160"/>
                  <a:pt x="617220" y="91440"/>
                </a:cubicBezTo>
                <a:cubicBezTo>
                  <a:pt x="668020" y="45720"/>
                  <a:pt x="684530" y="22860"/>
                  <a:pt x="70104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9DF8002-4247-457E-81E7-30ADAD6741E3}"/>
              </a:ext>
            </a:extLst>
          </p:cNvPr>
          <p:cNvSpPr txBox="1"/>
          <p:nvPr/>
        </p:nvSpPr>
        <p:spPr>
          <a:xfrm>
            <a:off x="1060457" y="2901208"/>
            <a:ext cx="10178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Learning (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γ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6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7EBB397-D34F-404B-861D-79C80565EB89}"/>
              </a:ext>
            </a:extLst>
          </p:cNvPr>
          <p:cNvSpPr txBox="1"/>
          <p:nvPr/>
        </p:nvSpPr>
        <p:spPr>
          <a:xfrm>
            <a:off x="3552963" y="3607003"/>
            <a:ext cx="10753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# of units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CC9751F-18FB-4A58-B1DB-BAC3E734AD1A}"/>
              </a:ext>
            </a:extLst>
          </p:cNvPr>
          <p:cNvCxnSpPr/>
          <p:nvPr/>
        </p:nvCxnSpPr>
        <p:spPr>
          <a:xfrm>
            <a:off x="3682914" y="2986420"/>
            <a:ext cx="0" cy="662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C336742B-6FD2-4F42-AAB7-982ED9538757}"/>
              </a:ext>
            </a:extLst>
          </p:cNvPr>
          <p:cNvCxnSpPr>
            <a:cxnSpLocks/>
          </p:cNvCxnSpPr>
          <p:nvPr/>
        </p:nvCxnSpPr>
        <p:spPr>
          <a:xfrm flipH="1">
            <a:off x="3583854" y="3550256"/>
            <a:ext cx="7691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43257475-AFEF-4E35-9ECC-23B289FD76AA}"/>
              </a:ext>
            </a:extLst>
          </p:cNvPr>
          <p:cNvSpPr txBox="1"/>
          <p:nvPr/>
        </p:nvSpPr>
        <p:spPr>
          <a:xfrm>
            <a:off x="2906309" y="2883931"/>
            <a:ext cx="10196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Multiple build scaler</a:t>
            </a: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3E47B99F-D5F3-4309-BA0B-9672D5A70698}"/>
              </a:ext>
            </a:extLst>
          </p:cNvPr>
          <p:cNvSpPr/>
          <p:nvPr/>
        </p:nvSpPr>
        <p:spPr>
          <a:xfrm>
            <a:off x="3802336" y="3183926"/>
            <a:ext cx="550629" cy="246888"/>
          </a:xfrm>
          <a:custGeom>
            <a:avLst/>
            <a:gdLst>
              <a:gd name="connsiteX0" fmla="*/ 0 w 509016"/>
              <a:gd name="connsiteY0" fmla="*/ 246888 h 246888"/>
              <a:gd name="connsiteX1" fmla="*/ 179832 w 509016"/>
              <a:gd name="connsiteY1" fmla="*/ 121920 h 246888"/>
              <a:gd name="connsiteX2" fmla="*/ 313944 w 509016"/>
              <a:gd name="connsiteY2" fmla="*/ 60960 h 246888"/>
              <a:gd name="connsiteX3" fmla="*/ 509016 w 509016"/>
              <a:gd name="connsiteY3" fmla="*/ 0 h 246888"/>
              <a:gd name="connsiteX4" fmla="*/ 509016 w 509016"/>
              <a:gd name="connsiteY4" fmla="*/ 0 h 246888"/>
              <a:gd name="connsiteX5" fmla="*/ 509016 w 509016"/>
              <a:gd name="connsiteY5" fmla="*/ 0 h 24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9016" h="246888">
                <a:moveTo>
                  <a:pt x="0" y="246888"/>
                </a:moveTo>
                <a:cubicBezTo>
                  <a:pt x="63754" y="199898"/>
                  <a:pt x="127508" y="152908"/>
                  <a:pt x="179832" y="121920"/>
                </a:cubicBezTo>
                <a:cubicBezTo>
                  <a:pt x="232156" y="90932"/>
                  <a:pt x="259080" y="81280"/>
                  <a:pt x="313944" y="60960"/>
                </a:cubicBezTo>
                <a:cubicBezTo>
                  <a:pt x="368808" y="40640"/>
                  <a:pt x="509016" y="0"/>
                  <a:pt x="509016" y="0"/>
                </a:cubicBezTo>
                <a:lnTo>
                  <a:pt x="509016" y="0"/>
                </a:lnTo>
                <a:lnTo>
                  <a:pt x="509016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FFE0FAA-657E-4ADC-A2FD-8CF53AC8A210}"/>
              </a:ext>
            </a:extLst>
          </p:cNvPr>
          <p:cNvSpPr/>
          <p:nvPr/>
        </p:nvSpPr>
        <p:spPr>
          <a:xfrm>
            <a:off x="457200" y="1236978"/>
            <a:ext cx="4770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CER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3F554D5-1809-44FF-95C8-AC1A91FB221B}"/>
              </a:ext>
            </a:extLst>
          </p:cNvPr>
          <p:cNvSpPr txBox="1"/>
          <p:nvPr/>
        </p:nvSpPr>
        <p:spPr>
          <a:xfrm>
            <a:off x="4421673" y="4054441"/>
            <a:ext cx="805647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/>
              <a:t>Error term (+/-50%)</a:t>
            </a:r>
          </a:p>
        </p:txBody>
      </p:sp>
      <p:sp>
        <p:nvSpPr>
          <p:cNvPr id="87" name="Left Brace 86">
            <a:extLst>
              <a:ext uri="{FF2B5EF4-FFF2-40B4-BE49-F238E27FC236}">
                <a16:creationId xmlns:a16="http://schemas.microsoft.com/office/drawing/2014/main" id="{5D2C29CB-73D7-4CDC-9380-62AC15BBC5DE}"/>
              </a:ext>
            </a:extLst>
          </p:cNvPr>
          <p:cNvSpPr/>
          <p:nvPr/>
        </p:nvSpPr>
        <p:spPr>
          <a:xfrm rot="16200000">
            <a:off x="3431229" y="4078270"/>
            <a:ext cx="155448" cy="148696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34478DA-AEEC-4B96-A903-9B7F28662777}"/>
              </a:ext>
            </a:extLst>
          </p:cNvPr>
          <p:cNvSpPr txBox="1"/>
          <p:nvPr/>
        </p:nvSpPr>
        <p:spPr>
          <a:xfrm>
            <a:off x="785278" y="4817141"/>
            <a:ext cx="1719101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First Unit Cost</a:t>
            </a:r>
          </a:p>
        </p:txBody>
      </p:sp>
      <p:sp>
        <p:nvSpPr>
          <p:cNvPr id="89" name="Left Brace 88">
            <a:extLst>
              <a:ext uri="{FF2B5EF4-FFF2-40B4-BE49-F238E27FC236}">
                <a16:creationId xmlns:a16="http://schemas.microsoft.com/office/drawing/2014/main" id="{890CA172-7E49-4116-9814-09BDF7ABB850}"/>
              </a:ext>
            </a:extLst>
          </p:cNvPr>
          <p:cNvSpPr/>
          <p:nvPr/>
        </p:nvSpPr>
        <p:spPr>
          <a:xfrm rot="16200000">
            <a:off x="1571001" y="3944998"/>
            <a:ext cx="155448" cy="172689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D225D54F-1E0A-4CCD-9511-563F7A7C0B56}"/>
              </a:ext>
            </a:extLst>
          </p:cNvPr>
          <p:cNvSpPr/>
          <p:nvPr/>
        </p:nvSpPr>
        <p:spPr>
          <a:xfrm>
            <a:off x="4486275" y="4545330"/>
            <a:ext cx="339725" cy="246832"/>
          </a:xfrm>
          <a:custGeom>
            <a:avLst/>
            <a:gdLst>
              <a:gd name="connsiteX0" fmla="*/ 424815 w 428141"/>
              <a:gd name="connsiteY0" fmla="*/ 0 h 246832"/>
              <a:gd name="connsiteX1" fmla="*/ 410528 w 428141"/>
              <a:gd name="connsiteY1" fmla="*/ 145733 h 246832"/>
              <a:gd name="connsiteX2" fmla="*/ 288608 w 428141"/>
              <a:gd name="connsiteY2" fmla="*/ 236220 h 246832"/>
              <a:gd name="connsiteX3" fmla="*/ 144780 w 428141"/>
              <a:gd name="connsiteY3" fmla="*/ 224790 h 246832"/>
              <a:gd name="connsiteX4" fmla="*/ 0 w 428141"/>
              <a:gd name="connsiteY4" fmla="*/ 55245 h 246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141" h="246832">
                <a:moveTo>
                  <a:pt x="424815" y="0"/>
                </a:moveTo>
                <a:cubicBezTo>
                  <a:pt x="429022" y="53181"/>
                  <a:pt x="433229" y="106363"/>
                  <a:pt x="410528" y="145733"/>
                </a:cubicBezTo>
                <a:cubicBezTo>
                  <a:pt x="387827" y="185103"/>
                  <a:pt x="332899" y="223044"/>
                  <a:pt x="288608" y="236220"/>
                </a:cubicBezTo>
                <a:cubicBezTo>
                  <a:pt x="244317" y="249396"/>
                  <a:pt x="192881" y="254952"/>
                  <a:pt x="144780" y="224790"/>
                </a:cubicBezTo>
                <a:cubicBezTo>
                  <a:pt x="96679" y="194628"/>
                  <a:pt x="48339" y="124936"/>
                  <a:pt x="0" y="55245"/>
                </a:cubicBezTo>
              </a:path>
            </a:pathLst>
          </a:custGeom>
          <a:noFill/>
          <a:ln w="9525">
            <a:solidFill>
              <a:srgbClr val="00B0F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Slide Number Placeholder 5">
            <a:extLst>
              <a:ext uri="{FF2B5EF4-FFF2-40B4-BE49-F238E27FC236}">
                <a16:creationId xmlns:a16="http://schemas.microsoft.com/office/drawing/2014/main" id="{2B3DC24B-81B7-40C6-8AE2-21954C01E96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43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BB7F88E-55DE-4B40-963B-99FD54DDCF89}"/>
              </a:ext>
            </a:extLst>
          </p:cNvPr>
          <p:cNvSpPr/>
          <p:nvPr/>
        </p:nvSpPr>
        <p:spPr>
          <a:xfrm>
            <a:off x="6817480" y="3008456"/>
            <a:ext cx="938251" cy="82059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COMPACT is Maintained</a:t>
            </a:r>
            <a:endParaRPr lang="en-US" baseline="-2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F64C35-1C3E-41A2-A82B-66B3422FBEAC}"/>
              </a:ext>
            </a:extLst>
          </p:cNvPr>
          <p:cNvSpPr txBox="1"/>
          <p:nvPr/>
        </p:nvSpPr>
        <p:spPr>
          <a:xfrm>
            <a:off x="619594" y="4248768"/>
            <a:ext cx="743855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The COMPACT Team collects, reviews and normalizes the data before bringing into the model, with full traceability documented in its database.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365DD941-1C72-4F9F-863E-0CBF995F8FFB}"/>
              </a:ext>
            </a:extLst>
          </p:cNvPr>
          <p:cNvSpPr/>
          <p:nvPr/>
        </p:nvSpPr>
        <p:spPr>
          <a:xfrm>
            <a:off x="3381379" y="2608719"/>
            <a:ext cx="339777" cy="3997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85D686-BCBC-4770-BA84-41B75672ED8B}"/>
              </a:ext>
            </a:extLst>
          </p:cNvPr>
          <p:cNvSpPr txBox="1"/>
          <p:nvPr/>
        </p:nvSpPr>
        <p:spPr>
          <a:xfrm>
            <a:off x="619593" y="1170340"/>
            <a:ext cx="2783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Initial Data Collection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A3278C-52C0-4725-8907-2224C056E5A1}"/>
              </a:ext>
            </a:extLst>
          </p:cNvPr>
          <p:cNvSpPr txBox="1"/>
          <p:nvPr/>
        </p:nvSpPr>
        <p:spPr>
          <a:xfrm>
            <a:off x="3742544" y="1155427"/>
            <a:ext cx="21599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Data Review and Normalization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139D32-351C-47DF-99C5-898AB3426BF5}"/>
              </a:ext>
            </a:extLst>
          </p:cNvPr>
          <p:cNvSpPr txBox="1"/>
          <p:nvPr/>
        </p:nvSpPr>
        <p:spPr>
          <a:xfrm>
            <a:off x="6242305" y="1170340"/>
            <a:ext cx="18158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Model/Tool Development and Validation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470A4381-0843-42A1-92D2-DE25A2AF555D}"/>
              </a:ext>
            </a:extLst>
          </p:cNvPr>
          <p:cNvSpPr/>
          <p:nvPr/>
        </p:nvSpPr>
        <p:spPr>
          <a:xfrm>
            <a:off x="5902528" y="2613060"/>
            <a:ext cx="339777" cy="3997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3AAC95-A9A4-4F54-B717-4E6ED003653F}"/>
              </a:ext>
            </a:extLst>
          </p:cNvPr>
          <p:cNvSpPr txBox="1"/>
          <p:nvPr/>
        </p:nvSpPr>
        <p:spPr>
          <a:xfrm>
            <a:off x="3742545" y="1831353"/>
            <a:ext cx="227116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Full Mission Cost to NASA (Formulation-Ops, incl. reserve)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Includes storage costs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Includes contractor burdens, fees, etc.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Includes value of foreign contributions, bypass costs and civil servants*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Inflated to a common year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Process documented in the database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2E73859-E5C0-4EA0-8DB2-3179FE2CD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0" y="2854226"/>
            <a:ext cx="1162051" cy="1163975"/>
          </a:xfrm>
          <a:prstGeom prst="rect">
            <a:avLst/>
          </a:prstGeom>
          <a:ln>
            <a:noFill/>
          </a:ln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CCB0B54-6E20-4C39-90CD-8A0DFE31D661}"/>
              </a:ext>
            </a:extLst>
          </p:cNvPr>
          <p:cNvCxnSpPr>
            <a:cxnSpLocks/>
          </p:cNvCxnSpPr>
          <p:nvPr/>
        </p:nvCxnSpPr>
        <p:spPr>
          <a:xfrm flipV="1">
            <a:off x="6817480" y="3131345"/>
            <a:ext cx="938251" cy="554830"/>
          </a:xfrm>
          <a:prstGeom prst="line">
            <a:avLst/>
          </a:prstGeom>
          <a:ln w="317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A8DD29E-2E09-4D00-9895-4291D86243E7}"/>
              </a:ext>
            </a:extLst>
          </p:cNvPr>
          <p:cNvSpPr txBox="1"/>
          <p:nvPr/>
        </p:nvSpPr>
        <p:spPr>
          <a:xfrm>
            <a:off x="6242305" y="2130808"/>
            <a:ext cx="18158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Model calibration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Testing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Selection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Tool Development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091C94D-0B5C-4987-9A68-A63A7C4B1B37}"/>
              </a:ext>
            </a:extLst>
          </p:cNvPr>
          <p:cNvSpPr/>
          <p:nvPr/>
        </p:nvSpPr>
        <p:spPr>
          <a:xfrm>
            <a:off x="3742544" y="3873385"/>
            <a:ext cx="23471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*Student labor can be difficult to dollarize and is a source of noise in the data.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5B6C22A9-3AA9-4621-8598-9E0F55BF27A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0FED14-3642-FB5B-1E59-AB84F500E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08" y="1632005"/>
            <a:ext cx="2692928" cy="254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0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F6A861A-E3C7-1F87-FB5E-1A69F26113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588" y="1099120"/>
            <a:ext cx="2795718" cy="23387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FFA200-A56D-B5E5-E481-4D5BC3DEB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906" y="84732"/>
            <a:ext cx="2670613" cy="22341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in the Database?</a:t>
            </a:r>
            <a:endParaRPr lang="en-US" baseline="-2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F64C35-1C3E-41A2-A82B-66B3422FBEAC}"/>
              </a:ext>
            </a:extLst>
          </p:cNvPr>
          <p:cNvSpPr txBox="1"/>
          <p:nvPr/>
        </p:nvSpPr>
        <p:spPr>
          <a:xfrm>
            <a:off x="457200" y="3618343"/>
            <a:ext cx="6001007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We are looking to add CubeSat data from missions either waiting for launch or launched up to 2-3 years ago.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AD8C03C0-3C49-495D-9DAE-00DF613905C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57201" y="1718506"/>
            <a:ext cx="3710066" cy="1899838"/>
          </a:xfrm>
        </p:spPr>
        <p:txBody>
          <a:bodyPr>
            <a:normAutofit lnSpcReduction="10000"/>
          </a:bodyPr>
          <a:lstStyle/>
          <a:p>
            <a:pPr lvl="1"/>
            <a:r>
              <a:rPr lang="en-US" sz="1800" dirty="0"/>
              <a:t>Total CubeSats Tracked: 361</a:t>
            </a:r>
          </a:p>
          <a:p>
            <a:pPr lvl="1"/>
            <a:r>
              <a:rPr lang="en-US" sz="1800" dirty="0"/>
              <a:t>Total CubeSats Normalized: 48</a:t>
            </a:r>
          </a:p>
          <a:p>
            <a:pPr lvl="2"/>
            <a:r>
              <a:rPr lang="en-US" sz="1500" dirty="0"/>
              <a:t>Mix of NASA and non-NASA CubeSats, Tech Demo and Science missions</a:t>
            </a:r>
          </a:p>
          <a:p>
            <a:pPr lvl="2"/>
            <a:r>
              <a:rPr lang="en-US" sz="1500" dirty="0"/>
              <a:t>Excludes educational missions</a:t>
            </a:r>
          </a:p>
          <a:p>
            <a:pPr lvl="2"/>
            <a:r>
              <a:rPr lang="en-US" sz="1500" dirty="0"/>
              <a:t>CER uses 42 of these data points</a:t>
            </a:r>
          </a:p>
          <a:p>
            <a:pPr lvl="2"/>
            <a:r>
              <a:rPr lang="en-US" sz="1500" dirty="0"/>
              <a:t>KNN uses 36 of these data points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96309E-5AEC-4ADE-B293-48A628AE1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3140" y="84732"/>
            <a:ext cx="2648380" cy="22341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7A61F75-6D56-47F7-A1A1-5674A89437C3}"/>
              </a:ext>
            </a:extLst>
          </p:cNvPr>
          <p:cNvSpPr txBox="1"/>
          <p:nvPr/>
        </p:nvSpPr>
        <p:spPr>
          <a:xfrm>
            <a:off x="457200" y="4264674"/>
            <a:ext cx="5583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Email Mike DiNicola if you want to collaborate! </a:t>
            </a:r>
            <a:r>
              <a:rPr lang="en-US" sz="1400" dirty="0">
                <a:solidFill>
                  <a:srgbClr val="0070C0"/>
                </a:solidFill>
              </a:rPr>
              <a:t>michael.dinicola@jpl.nasa.gov</a:t>
            </a:r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66853041-4464-46D7-85CF-C00E5E38606E}"/>
              </a:ext>
            </a:extLst>
          </p:cNvPr>
          <p:cNvSpPr/>
          <p:nvPr/>
        </p:nvSpPr>
        <p:spPr>
          <a:xfrm>
            <a:off x="3631406" y="1282699"/>
            <a:ext cx="535861" cy="2155187"/>
          </a:xfrm>
          <a:prstGeom prst="leftBrace">
            <a:avLst>
              <a:gd name="adj1" fmla="val 13002"/>
              <a:gd name="adj2" fmla="val 3978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D3CC601E-F2A1-4301-8C0C-5D71BB4663A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ABF4D72-F616-CDD6-ED0B-5FCE94A85A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2833" y="95768"/>
            <a:ext cx="2798227" cy="234086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B2014F3-DCC9-731A-7B15-0EAD75C159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0829" y="2174904"/>
            <a:ext cx="2793265" cy="234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34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Cost Output From COMPACT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>
          <a:xfrm>
            <a:off x="457200" y="1718505"/>
            <a:ext cx="7600949" cy="2409613"/>
          </a:xfrm>
        </p:spPr>
        <p:txBody>
          <a:bodyPr>
            <a:normAutofit/>
          </a:bodyPr>
          <a:lstStyle/>
          <a:p>
            <a:pPr lvl="1"/>
            <a:r>
              <a:rPr lang="en-US" sz="1800" dirty="0"/>
              <a:t>Total Mission Cost output includes all CubeSat development and operations, including reserves</a:t>
            </a:r>
          </a:p>
          <a:p>
            <a:pPr lvl="2"/>
            <a:r>
              <a:rPr lang="en-US" sz="1500" dirty="0"/>
              <a:t>Model results are based on actual costs of flown CubeSat missions – any reserves spent are included in the costs used to calibrate the model</a:t>
            </a:r>
          </a:p>
          <a:p>
            <a:pPr lvl="2"/>
            <a:r>
              <a:rPr lang="en-US" sz="1500" dirty="0"/>
              <a:t>There can be a lot of uncertainty (+/- 50%) in the costs output from COMPACT, which should be considered when using the tool to compare with your project’s estimate</a:t>
            </a:r>
          </a:p>
          <a:p>
            <a:pPr lvl="2"/>
            <a:r>
              <a:rPr lang="en-US" sz="1500" dirty="0"/>
              <a:t>Your inputs should provide your best estimate of your CubeSat projects mass, power, etc.</a:t>
            </a:r>
          </a:p>
          <a:p>
            <a:pPr lvl="3"/>
            <a:r>
              <a:rPr lang="en-US" sz="1500" dirty="0"/>
              <a:t>The closer your inputs reflect your project at launch, the better estimate you will likely receive. </a:t>
            </a:r>
            <a:endParaRPr lang="en-US" sz="12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F64C35-1C3E-41A2-A82B-66B3422FBEAC}"/>
              </a:ext>
            </a:extLst>
          </p:cNvPr>
          <p:cNvSpPr txBox="1"/>
          <p:nvPr/>
        </p:nvSpPr>
        <p:spPr>
          <a:xfrm>
            <a:off x="619594" y="4128118"/>
            <a:ext cx="7438555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COMPACT provides a jumping off point for a more refined project cost estimate as well as a way to validate project costs.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17C8B66-92FC-4583-8CBE-F87A37137BC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192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Normalized Data (1/3)</a:t>
            </a:r>
            <a:endParaRPr lang="en-US" baseline="-2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47559A9-9578-4ACD-9CA5-07E74C9725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949068"/>
              </p:ext>
            </p:extLst>
          </p:nvPr>
        </p:nvGraphicFramePr>
        <p:xfrm>
          <a:off x="768096" y="1291158"/>
          <a:ext cx="5169900" cy="3413432"/>
        </p:xfrm>
        <a:graphic>
          <a:graphicData uri="http://schemas.openxmlformats.org/drawingml/2006/table">
            <a:tbl>
              <a:tblPr firstRow="1">
                <a:tableStyleId>{21E4AEA4-8DFA-4A89-87EB-49C32662AFE0}</a:tableStyleId>
              </a:tblPr>
              <a:tblGrid>
                <a:gridCol w="920018">
                  <a:extLst>
                    <a:ext uri="{9D8B030D-6E8A-4147-A177-3AD203B41FA5}">
                      <a16:colId xmlns:a16="http://schemas.microsoft.com/office/drawing/2014/main" val="3869156180"/>
                    </a:ext>
                  </a:extLst>
                </a:gridCol>
                <a:gridCol w="790257">
                  <a:extLst>
                    <a:ext uri="{9D8B030D-6E8A-4147-A177-3AD203B41FA5}">
                      <a16:colId xmlns:a16="http://schemas.microsoft.com/office/drawing/2014/main" val="3121232678"/>
                    </a:ext>
                  </a:extLst>
                </a:gridCol>
                <a:gridCol w="791801">
                  <a:extLst>
                    <a:ext uri="{9D8B030D-6E8A-4147-A177-3AD203B41FA5}">
                      <a16:colId xmlns:a16="http://schemas.microsoft.com/office/drawing/2014/main" val="1543016366"/>
                    </a:ext>
                  </a:extLst>
                </a:gridCol>
                <a:gridCol w="953324">
                  <a:extLst>
                    <a:ext uri="{9D8B030D-6E8A-4147-A177-3AD203B41FA5}">
                      <a16:colId xmlns:a16="http://schemas.microsoft.com/office/drawing/2014/main" val="1750000146"/>
                    </a:ext>
                  </a:extLst>
                </a:gridCol>
                <a:gridCol w="446809">
                  <a:extLst>
                    <a:ext uri="{9D8B030D-6E8A-4147-A177-3AD203B41FA5}">
                      <a16:colId xmlns:a16="http://schemas.microsoft.com/office/drawing/2014/main" val="2877925506"/>
                    </a:ext>
                  </a:extLst>
                </a:gridCol>
                <a:gridCol w="550718">
                  <a:extLst>
                    <a:ext uri="{9D8B030D-6E8A-4147-A177-3AD203B41FA5}">
                      <a16:colId xmlns:a16="http://schemas.microsoft.com/office/drawing/2014/main" val="1262922020"/>
                    </a:ext>
                  </a:extLst>
                </a:gridCol>
                <a:gridCol w="716973">
                  <a:extLst>
                    <a:ext uri="{9D8B030D-6E8A-4147-A177-3AD203B41FA5}">
                      <a16:colId xmlns:a16="http://schemas.microsoft.com/office/drawing/2014/main" val="3302067329"/>
                    </a:ext>
                  </a:extLst>
                </a:gridCol>
              </a:tblGrid>
              <a:tr h="37881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Mission Name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Launch Date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Mission Type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Developer Type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Mass (kg)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# of Us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# of Flight Units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extLst>
                  <a:ext uri="{0D108BD9-81ED-4DB2-BD59-A6C34878D82A}">
                    <a16:rowId xmlns:a16="http://schemas.microsoft.com/office/drawing/2014/main" val="3978601205"/>
                  </a:ext>
                </a:extLst>
              </a:tr>
              <a:tr h="2023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TROPICS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5/26/2023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1222184426"/>
                  </a:ext>
                </a:extLst>
              </a:tr>
              <a:tr h="2023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Lunar Flashlight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12/11/2022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299908196"/>
                  </a:ext>
                </a:extLst>
              </a:tr>
              <a:tr h="2023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CuSP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11/16/2022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3669091729"/>
                  </a:ext>
                </a:extLst>
              </a:tr>
              <a:tr h="2023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CTIM-FD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7/2/2022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10.7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658211413"/>
                  </a:ext>
                </a:extLst>
              </a:tr>
              <a:tr h="2023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CuPID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9/27/2021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7.5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1501044029"/>
                  </a:ext>
                </a:extLst>
              </a:tr>
              <a:tr h="2023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CUTE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9/27/2021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10.7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1449059045"/>
                  </a:ext>
                </a:extLst>
              </a:tr>
              <a:tr h="2023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CIRiS-BATC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12/5/2019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2994603456"/>
                  </a:ext>
                </a:extLst>
              </a:tr>
              <a:tr h="2023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MiniCarb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12/5/2019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1464302566"/>
                  </a:ext>
                </a:extLst>
              </a:tr>
              <a:tr h="2023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HARP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11/2/2019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2485561770"/>
                  </a:ext>
                </a:extLst>
              </a:tr>
              <a:tr h="2023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E-TBEx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6/25/2019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2458188380"/>
                  </a:ext>
                </a:extLst>
              </a:tr>
              <a:tr h="2023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Kenobi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4/17/2019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1616033564"/>
                  </a:ext>
                </a:extLst>
              </a:tr>
              <a:tr h="2023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Seeker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4/17/2019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812531081"/>
                  </a:ext>
                </a:extLst>
              </a:tr>
              <a:tr h="2023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AlBus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12/16/2018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499187469"/>
                  </a:ext>
                </a:extLst>
              </a:tr>
              <a:tr h="2023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CeReS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12/16/2018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2606956953"/>
                  </a:ext>
                </a:extLst>
              </a:tr>
              <a:tr h="2023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CubeSail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12/16/2018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3039285572"/>
                  </a:ext>
                </a:extLst>
              </a:tr>
            </a:tbl>
          </a:graphicData>
        </a:graphic>
      </p:graphicFrame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10E9579-F647-470D-A2B0-3417EB03C62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4002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Normalized Data (2/3)</a:t>
            </a:r>
            <a:endParaRPr lang="en-US" baseline="-2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6E10354-96ED-4A75-B33C-C2C1EB0FA0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635856"/>
              </p:ext>
            </p:extLst>
          </p:nvPr>
        </p:nvGraphicFramePr>
        <p:xfrm>
          <a:off x="768096" y="1274640"/>
          <a:ext cx="5169900" cy="3429950"/>
        </p:xfrm>
        <a:graphic>
          <a:graphicData uri="http://schemas.openxmlformats.org/drawingml/2006/table">
            <a:tbl>
              <a:tblPr firstRow="1">
                <a:tableStyleId>{21E4AEA4-8DFA-4A89-87EB-49C32662AFE0}</a:tableStyleId>
              </a:tblPr>
              <a:tblGrid>
                <a:gridCol w="920018">
                  <a:extLst>
                    <a:ext uri="{9D8B030D-6E8A-4147-A177-3AD203B41FA5}">
                      <a16:colId xmlns:a16="http://schemas.microsoft.com/office/drawing/2014/main" val="3869156180"/>
                    </a:ext>
                  </a:extLst>
                </a:gridCol>
                <a:gridCol w="790257">
                  <a:extLst>
                    <a:ext uri="{9D8B030D-6E8A-4147-A177-3AD203B41FA5}">
                      <a16:colId xmlns:a16="http://schemas.microsoft.com/office/drawing/2014/main" val="3121232678"/>
                    </a:ext>
                  </a:extLst>
                </a:gridCol>
                <a:gridCol w="791801">
                  <a:extLst>
                    <a:ext uri="{9D8B030D-6E8A-4147-A177-3AD203B41FA5}">
                      <a16:colId xmlns:a16="http://schemas.microsoft.com/office/drawing/2014/main" val="1543016366"/>
                    </a:ext>
                  </a:extLst>
                </a:gridCol>
                <a:gridCol w="953324">
                  <a:extLst>
                    <a:ext uri="{9D8B030D-6E8A-4147-A177-3AD203B41FA5}">
                      <a16:colId xmlns:a16="http://schemas.microsoft.com/office/drawing/2014/main" val="1750000146"/>
                    </a:ext>
                  </a:extLst>
                </a:gridCol>
                <a:gridCol w="446809">
                  <a:extLst>
                    <a:ext uri="{9D8B030D-6E8A-4147-A177-3AD203B41FA5}">
                      <a16:colId xmlns:a16="http://schemas.microsoft.com/office/drawing/2014/main" val="2877925506"/>
                    </a:ext>
                  </a:extLst>
                </a:gridCol>
                <a:gridCol w="550718">
                  <a:extLst>
                    <a:ext uri="{9D8B030D-6E8A-4147-A177-3AD203B41FA5}">
                      <a16:colId xmlns:a16="http://schemas.microsoft.com/office/drawing/2014/main" val="1262922020"/>
                    </a:ext>
                  </a:extLst>
                </a:gridCol>
                <a:gridCol w="716973">
                  <a:extLst>
                    <a:ext uri="{9D8B030D-6E8A-4147-A177-3AD203B41FA5}">
                      <a16:colId xmlns:a16="http://schemas.microsoft.com/office/drawing/2014/main" val="3302067329"/>
                    </a:ext>
                  </a:extLst>
                </a:gridCol>
              </a:tblGrid>
              <a:tr h="380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Mission Name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Launch Date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Mission Type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Developer Type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Mass (kg)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# of Us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# of Flight Units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extLst>
                  <a:ext uri="{0D108BD9-81ED-4DB2-BD59-A6C34878D82A}">
                    <a16:rowId xmlns:a16="http://schemas.microsoft.com/office/drawing/2014/main" val="3978601205"/>
                  </a:ext>
                </a:extLst>
              </a:tr>
              <a:tr h="2032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Shields-1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12/16/2018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662578706"/>
                  </a:ext>
                </a:extLst>
              </a:tr>
              <a:tr h="2032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STF-1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12/16/2018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1241421553"/>
                  </a:ext>
                </a:extLst>
              </a:tr>
              <a:tr h="2032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CSIM-FD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12/3/2018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286825643"/>
                  </a:ext>
                </a:extLst>
              </a:tr>
              <a:tr h="2032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MinXSS-2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12/3/2018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2663216343"/>
                  </a:ext>
                </a:extLst>
              </a:tr>
              <a:tr h="2032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SeaHawk-1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12/3/2018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4171450028"/>
                  </a:ext>
                </a:extLst>
              </a:tr>
              <a:tr h="2032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ELFIN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9/15/2018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700652987"/>
                  </a:ext>
                </a:extLst>
              </a:tr>
              <a:tr h="2032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CUBERRT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5/21/2018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549431421"/>
                  </a:ext>
                </a:extLst>
              </a:tr>
              <a:tr h="2032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HaloSat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5/21/2018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3108051162"/>
                  </a:ext>
                </a:extLst>
              </a:tr>
              <a:tr h="2032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RainCube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5/21/2018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3914553246"/>
                  </a:ext>
                </a:extLst>
              </a:tr>
              <a:tr h="2032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Tempest-D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5/21/2018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696341140"/>
                  </a:ext>
                </a:extLst>
              </a:tr>
              <a:tr h="2032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MarCO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5/5/2018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311310291"/>
                  </a:ext>
                </a:extLst>
              </a:tr>
              <a:tr h="2032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MiRaTA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11/18/2017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2109188039"/>
                  </a:ext>
                </a:extLst>
              </a:tr>
              <a:tr h="2032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EcAMSat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11/12/2017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Biology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10.7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589795336"/>
                  </a:ext>
                </a:extLst>
              </a:tr>
              <a:tr h="2032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ISARA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11/12/2017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2469367625"/>
                  </a:ext>
                </a:extLst>
              </a:tr>
              <a:tr h="20328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ASTERIA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8/14/2017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10.2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855279282"/>
                  </a:ext>
                </a:extLst>
              </a:tr>
            </a:tbl>
          </a:graphicData>
        </a:graphic>
      </p:graphicFrame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CCE6738-080B-495F-939A-66F307C4401D}"/>
              </a:ext>
            </a:extLst>
          </p:cNvPr>
          <p:cNvSpPr txBox="1">
            <a:spLocks/>
          </p:cNvSpPr>
          <p:nvPr/>
        </p:nvSpPr>
        <p:spPr>
          <a:xfrm>
            <a:off x="612508" y="4843386"/>
            <a:ext cx="766606" cy="3001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75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C9F4569-AF65-4D18-B87B-CE5D9185A01A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688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D182E-B3D2-497D-B637-05C2F4D5C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CCC7E-CE28-90D7-E1DE-0AC91381F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Normalized Data (3/3)</a:t>
            </a:r>
            <a:endParaRPr lang="en-US" baseline="-25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A1ACB3-61A2-783F-F59A-090004D04C0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C788B7F-A5B5-8CED-C527-162EE127ED38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D323936-2CDC-0674-AAC2-789A74D0E79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A0B3353-F89B-710A-0DFD-1A20803C32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896472"/>
              </p:ext>
            </p:extLst>
          </p:nvPr>
        </p:nvGraphicFramePr>
        <p:xfrm>
          <a:off x="768096" y="1274641"/>
          <a:ext cx="5169900" cy="3568754"/>
        </p:xfrm>
        <a:graphic>
          <a:graphicData uri="http://schemas.openxmlformats.org/drawingml/2006/table">
            <a:tbl>
              <a:tblPr firstRow="1">
                <a:tableStyleId>{21E4AEA4-8DFA-4A89-87EB-49C32662AFE0}</a:tableStyleId>
              </a:tblPr>
              <a:tblGrid>
                <a:gridCol w="920018">
                  <a:extLst>
                    <a:ext uri="{9D8B030D-6E8A-4147-A177-3AD203B41FA5}">
                      <a16:colId xmlns:a16="http://schemas.microsoft.com/office/drawing/2014/main" val="3869156180"/>
                    </a:ext>
                  </a:extLst>
                </a:gridCol>
                <a:gridCol w="790257">
                  <a:extLst>
                    <a:ext uri="{9D8B030D-6E8A-4147-A177-3AD203B41FA5}">
                      <a16:colId xmlns:a16="http://schemas.microsoft.com/office/drawing/2014/main" val="3121232678"/>
                    </a:ext>
                  </a:extLst>
                </a:gridCol>
                <a:gridCol w="791801">
                  <a:extLst>
                    <a:ext uri="{9D8B030D-6E8A-4147-A177-3AD203B41FA5}">
                      <a16:colId xmlns:a16="http://schemas.microsoft.com/office/drawing/2014/main" val="1543016366"/>
                    </a:ext>
                  </a:extLst>
                </a:gridCol>
                <a:gridCol w="953324">
                  <a:extLst>
                    <a:ext uri="{9D8B030D-6E8A-4147-A177-3AD203B41FA5}">
                      <a16:colId xmlns:a16="http://schemas.microsoft.com/office/drawing/2014/main" val="1750000146"/>
                    </a:ext>
                  </a:extLst>
                </a:gridCol>
                <a:gridCol w="446809">
                  <a:extLst>
                    <a:ext uri="{9D8B030D-6E8A-4147-A177-3AD203B41FA5}">
                      <a16:colId xmlns:a16="http://schemas.microsoft.com/office/drawing/2014/main" val="2877925506"/>
                    </a:ext>
                  </a:extLst>
                </a:gridCol>
                <a:gridCol w="550718">
                  <a:extLst>
                    <a:ext uri="{9D8B030D-6E8A-4147-A177-3AD203B41FA5}">
                      <a16:colId xmlns:a16="http://schemas.microsoft.com/office/drawing/2014/main" val="1262922020"/>
                    </a:ext>
                  </a:extLst>
                </a:gridCol>
                <a:gridCol w="716973">
                  <a:extLst>
                    <a:ext uri="{9D8B030D-6E8A-4147-A177-3AD203B41FA5}">
                      <a16:colId xmlns:a16="http://schemas.microsoft.com/office/drawing/2014/main" val="3302067329"/>
                    </a:ext>
                  </a:extLst>
                </a:gridCol>
              </a:tblGrid>
              <a:tr h="3362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Mission Name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Launch Date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Mission Type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Developer Type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Mass (kg)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# of Us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u="none" strike="noStrike" dirty="0">
                          <a:solidFill>
                            <a:schemeClr val="bg1"/>
                          </a:solidFill>
                          <a:effectLst/>
                        </a:rPr>
                        <a:t># of Flight Units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92" marR="992" marT="992" marB="0" anchor="ctr"/>
                </a:tc>
                <a:extLst>
                  <a:ext uri="{0D108BD9-81ED-4DB2-BD59-A6C34878D82A}">
                    <a16:rowId xmlns:a16="http://schemas.microsoft.com/office/drawing/2014/main" val="3978601205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Dellingr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8/14/2017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9.2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662578706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CSUNSat-1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4/18/2017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1241421553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IceCube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4/18/2017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286825643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RAVAN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11/11/2016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2663216343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MinXSS-1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12/6/2015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4171450028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EDSN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11/4/2015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700652987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GRIFEX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1/31/2015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549431421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RACE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10/28/2014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3108051162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SporeSat-1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4/18/2014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Biology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3914553246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CP8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12/6/2013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696341140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Firefly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11/20/2013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311310291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CINEMA-1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9/13/2012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2109188039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CSSWE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9/13/2012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2596301771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M-Cubed/COVE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10/28/2011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2867726071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PSSC-2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7/8/2011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 Demo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4235522476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O/OREOS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11/20/2010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Biology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4106610681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RAX-1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11/20/2010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Science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Other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589795336"/>
                  </a:ext>
                </a:extLst>
              </a:tr>
              <a:tr h="17958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PharmaSat-1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5/19/2009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Biology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NASA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3810" marR="3810" marT="381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3810" marR="3810" marT="3810" marB="0" anchor="b"/>
                </a:tc>
                <a:extLst>
                  <a:ext uri="{0D108BD9-81ED-4DB2-BD59-A6C34878D82A}">
                    <a16:rowId xmlns:a16="http://schemas.microsoft.com/office/drawing/2014/main" val="2469367625"/>
                  </a:ext>
                </a:extLst>
              </a:tr>
            </a:tbl>
          </a:graphicData>
        </a:graphic>
      </p:graphicFrame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9BE7742-66CB-9F8F-18C3-F1308DF92319}"/>
              </a:ext>
            </a:extLst>
          </p:cNvPr>
          <p:cNvSpPr txBox="1">
            <a:spLocks/>
          </p:cNvSpPr>
          <p:nvPr/>
        </p:nvSpPr>
        <p:spPr>
          <a:xfrm>
            <a:off x="612508" y="4843386"/>
            <a:ext cx="766606" cy="3001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750" kern="12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C9F4569-AF65-4D18-B87B-CE5D9185A01A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288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Future of COMPACT</a:t>
            </a:r>
            <a:endParaRPr lang="en-US" baseline="-2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>
          <a:xfrm>
            <a:off x="457201" y="1718505"/>
            <a:ext cx="4813807" cy="2409613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Collect data on recent CubeSat missions</a:t>
            </a:r>
          </a:p>
          <a:p>
            <a:pPr lvl="1"/>
            <a:r>
              <a:rPr lang="en-US" sz="2000" dirty="0"/>
              <a:t>Continued emphasis on data transparency</a:t>
            </a:r>
          </a:p>
          <a:p>
            <a:pPr lvl="1"/>
            <a:r>
              <a:rPr lang="en-US" sz="2000" dirty="0"/>
              <a:t>Continue development of parametric cost models that are accessible to the community</a:t>
            </a:r>
          </a:p>
          <a:p>
            <a:pPr lvl="1"/>
            <a:r>
              <a:rPr lang="en-US" sz="2000" dirty="0"/>
              <a:t>Expand accessibility to more readily help contractors and universities</a:t>
            </a:r>
          </a:p>
          <a:p>
            <a:pPr lvl="1"/>
            <a:r>
              <a:rPr lang="en-US" sz="2000" dirty="0"/>
              <a:t>Web tool update coming this calendar year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F64C35-1C3E-41A2-A82B-66B3422FBEAC}"/>
              </a:ext>
            </a:extLst>
          </p:cNvPr>
          <p:cNvSpPr txBox="1"/>
          <p:nvPr/>
        </p:nvSpPr>
        <p:spPr>
          <a:xfrm>
            <a:off x="619594" y="4128118"/>
            <a:ext cx="816531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We need your feedback to continue to improve the tool!</a:t>
            </a:r>
          </a:p>
        </p:txBody>
      </p:sp>
      <p:sp>
        <p:nvSpPr>
          <p:cNvPr id="4" name="Explosion: 8 Points 3">
            <a:extLst>
              <a:ext uri="{FF2B5EF4-FFF2-40B4-BE49-F238E27FC236}">
                <a16:creationId xmlns:a16="http://schemas.microsoft.com/office/drawing/2014/main" id="{0B4F04FF-09A0-45D1-9718-4487482BDAD1}"/>
              </a:ext>
            </a:extLst>
          </p:cNvPr>
          <p:cNvSpPr/>
          <p:nvPr/>
        </p:nvSpPr>
        <p:spPr>
          <a:xfrm rot="762468">
            <a:off x="5074753" y="568914"/>
            <a:ext cx="3808263" cy="1873144"/>
          </a:xfrm>
          <a:prstGeom prst="irregularSeal1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rmAutofit lnSpcReduction="10000"/>
          </a:bodyPr>
          <a:lstStyle/>
          <a:p>
            <a:pPr algn="ctr"/>
            <a:r>
              <a:rPr lang="en-US" sz="2400" dirty="0"/>
              <a:t>We want to talk to you!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CD2B3C-F5D8-4434-8157-293DAD16D5AF}"/>
              </a:ext>
            </a:extLst>
          </p:cNvPr>
          <p:cNvSpPr/>
          <p:nvPr/>
        </p:nvSpPr>
        <p:spPr>
          <a:xfrm>
            <a:off x="5271008" y="2364647"/>
            <a:ext cx="27929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Launched a CubeSat in the last 2-3 years?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/>
              <a:t>Delivered your CubeSats and waiting to launch? 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7D1AE49-81A2-447F-A69B-4A18EB6A82A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324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CUBESATS Look Like?</a:t>
            </a:r>
            <a:endParaRPr lang="en-US" baseline="-25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7D1AE49-81A2-447F-A69B-4A18EB6A82A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D804CBC-A428-4E1C-B04A-C661936D5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165" y="1648425"/>
            <a:ext cx="2315551" cy="29008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E8F8DD-DC87-4611-8763-89869C1F2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970" y="1656715"/>
            <a:ext cx="2221316" cy="14774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12EBC75-EEC4-414C-A093-AD6924EA30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8680" y="2395456"/>
            <a:ext cx="2786404" cy="219916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F1D4529-BB65-4B84-A7BF-B28806D3AE6D}"/>
              </a:ext>
            </a:extLst>
          </p:cNvPr>
          <p:cNvSpPr txBox="1"/>
          <p:nvPr/>
        </p:nvSpPr>
        <p:spPr>
          <a:xfrm>
            <a:off x="6015392" y="1558241"/>
            <a:ext cx="231555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/>
              <a:t>Source:CubeSat</a:t>
            </a:r>
            <a:r>
              <a:rPr lang="en-US" sz="1100" dirty="0"/>
              <a:t> 101</a:t>
            </a:r>
          </a:p>
          <a:p>
            <a:r>
              <a:rPr lang="en-US" sz="1100" dirty="0">
                <a:hlinkClick r:id="rId5"/>
              </a:rPr>
              <a:t>https://www.nasa.gov/wp-content/uploads/2017/03/nasa_csli_cubesat_101_508.pdf</a:t>
            </a:r>
            <a:endParaRPr lang="en-US" sz="1100" dirty="0"/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613317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2A433-38E9-431C-0859-59990CC79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AE687-752E-BB8F-DC8B-88D25A1A9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ASCOT Backup</a:t>
            </a:r>
            <a:endParaRPr lang="en-US" baseline="-25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29E71-BB02-4230-A3C7-12A7940231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Mathematical modeling and statistics at work in cost estimation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04E48D2A-C6F8-204E-5888-65755ABBA3A0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1485900" y="4843386"/>
            <a:ext cx="990600" cy="300115"/>
          </a:xfrm>
        </p:spPr>
        <p:txBody>
          <a:bodyPr/>
          <a:lstStyle/>
          <a:p>
            <a:fld id="{6C77E693-8548-4074-8DF0-6A4E6AE97927}" type="datetime1">
              <a:rPr lang="en-US" smtClean="0"/>
              <a:t>8/20/2026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82CC194-744D-1B2C-DF92-ECA970B9BF3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This document has been reviewed and determined not to contain export controlled technical data.</a:t>
            </a:r>
          </a:p>
          <a:p>
            <a:r>
              <a:rPr lang="en-US" dirty="0"/>
              <a:t>© 2026 California Institute of Technology. Government sponsorship acknowledged.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69D56AB-A9EA-EAE9-56CA-B4697981B95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57200" y="1466849"/>
            <a:ext cx="8229600" cy="3127773"/>
          </a:xfrm>
        </p:spPr>
        <p:txBody>
          <a:bodyPr>
            <a:normAutofit/>
          </a:bodyPr>
          <a:lstStyle/>
          <a:p>
            <a:endParaRPr lang="en-US" sz="240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4204C09-C39E-1959-2BC1-35A38BDF94C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12508" y="4843386"/>
            <a:ext cx="766606" cy="300115"/>
          </a:xfrm>
        </p:spPr>
        <p:txBody>
          <a:bodyPr/>
          <a:lstStyle/>
          <a:p>
            <a:fld id="{0C9F4569-AF65-4D18-B87B-CE5D9185A01A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6975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46B95-8CDE-0907-1E20-F59FAC297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KNN Analogy Example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895BEAA-1172-0562-C999-38B48461FA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8673" y="3485202"/>
            <a:ext cx="2954655" cy="1339674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5EC51-AA67-1076-2E79-8FA61A1D3B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3504" y="2662439"/>
            <a:ext cx="3364992" cy="1645527"/>
          </a:xfrm>
        </p:spPr>
        <p:txBody>
          <a:bodyPr/>
          <a:lstStyle/>
          <a:p>
            <a:pPr algn="l"/>
            <a:r>
              <a:rPr lang="en-US" dirty="0"/>
              <a:t>Develop an estimate for the software development effort using </a:t>
            </a:r>
            <a:r>
              <a:rPr lang="en-US" dirty="0" err="1"/>
              <a:t>kNN</a:t>
            </a:r>
            <a:r>
              <a:rPr lang="en-US" dirty="0"/>
              <a:t> for the proposed </a:t>
            </a:r>
            <a:r>
              <a:rPr lang="en-US" dirty="0" err="1"/>
              <a:t>DragonStar</a:t>
            </a:r>
            <a:r>
              <a:rPr lang="en-US" dirty="0"/>
              <a:t> project</a:t>
            </a:r>
          </a:p>
          <a:p>
            <a:pPr algn="l"/>
            <a:r>
              <a:rPr lang="en-US" dirty="0"/>
              <a:t>Inputs: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6DF4946-4778-D286-C456-2A241089F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316" y="228600"/>
            <a:ext cx="4167188" cy="20812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80BD72-426A-401C-61AC-C0FC871AB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1297" y="2428875"/>
            <a:ext cx="3271206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894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260DD-CB48-2CBB-FF93-7EAB5D024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1112A-0F11-2B02-57C6-23FD78B20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30" y="508122"/>
            <a:ext cx="3364992" cy="856123"/>
          </a:xfrm>
        </p:spPr>
        <p:txBody>
          <a:bodyPr/>
          <a:lstStyle/>
          <a:p>
            <a:r>
              <a:rPr lang="en-US" dirty="0"/>
              <a:t>Early LOC CER:  Motivation for ESLOC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50CDA-CE05-3B5D-186E-3F06946B9D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2729" y="1659139"/>
            <a:ext cx="3364992" cy="3023987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sz="1425" dirty="0"/>
              <a:t>Lines of Code is a More Common Driver than Hardware Cost</a:t>
            </a:r>
          </a:p>
          <a:p>
            <a:pPr algn="l"/>
            <a:endParaRPr lang="en-US" sz="1425" dirty="0"/>
          </a:p>
          <a:p>
            <a:pPr algn="l"/>
            <a:r>
              <a:rPr lang="en-US" sz="1425" dirty="0"/>
              <a:t>Input: Logical Lines of Code</a:t>
            </a:r>
          </a:p>
          <a:p>
            <a:pPr algn="l"/>
            <a:endParaRPr lang="en-US" sz="1425" dirty="0"/>
          </a:p>
          <a:p>
            <a:pPr algn="l"/>
            <a:r>
              <a:rPr lang="en-US" sz="1425" i="1" dirty="0"/>
              <a:t>Physical</a:t>
            </a:r>
            <a:r>
              <a:rPr lang="en-US" sz="1425" dirty="0"/>
              <a:t> Lines of Code includes all lines of code</a:t>
            </a:r>
          </a:p>
          <a:p>
            <a:pPr algn="l"/>
            <a:r>
              <a:rPr lang="en-US" sz="1425" i="1" dirty="0"/>
              <a:t>Logical</a:t>
            </a:r>
            <a:r>
              <a:rPr lang="en-US" sz="1425" dirty="0"/>
              <a:t> Lines of Codes excludes blanks and comments</a:t>
            </a:r>
          </a:p>
          <a:p>
            <a:pPr algn="l"/>
            <a:endParaRPr lang="en-US" sz="1425" dirty="0"/>
          </a:p>
          <a:p>
            <a:pPr algn="l"/>
            <a:r>
              <a:rPr lang="en-US" sz="1425" dirty="0"/>
              <a:t>22 Historical Data Points</a:t>
            </a:r>
          </a:p>
          <a:p>
            <a:pPr algn="l"/>
            <a:endParaRPr lang="en-US" sz="1425" dirty="0"/>
          </a:p>
          <a:p>
            <a:pPr algn="l"/>
            <a:r>
              <a:rPr lang="en-US" sz="1425" dirty="0"/>
              <a:t>Bayesian CER: Prior on b coefficient is centered at 1.1 (from COCOMO)</a:t>
            </a:r>
          </a:p>
          <a:p>
            <a:pPr algn="l"/>
            <a:r>
              <a:rPr lang="en-US" sz="1425" dirty="0"/>
              <a:t>Bus SW Cost (FY16$M) = 0.004*Logical LOC</a:t>
            </a:r>
            <a:r>
              <a:rPr lang="en-US" sz="1425" baseline="30000" dirty="0"/>
              <a:t>0.68</a:t>
            </a:r>
            <a:endParaRPr lang="en-US" sz="1425" dirty="0"/>
          </a:p>
          <a:p>
            <a:pPr algn="l"/>
            <a:endParaRPr lang="en-US" sz="1425" baseline="30000" dirty="0"/>
          </a:p>
          <a:p>
            <a:pPr algn="l"/>
            <a:r>
              <a:rPr lang="en-US" sz="1425" dirty="0"/>
              <a:t>Bayes R</a:t>
            </a:r>
            <a:r>
              <a:rPr lang="en-US" sz="1425" baseline="30000" dirty="0"/>
              <a:t>2</a:t>
            </a:r>
            <a:r>
              <a:rPr lang="en-US" sz="1425" dirty="0"/>
              <a:t> = 24%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A3AD942-F44D-8783-D4A8-85B96CC53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5743" y="342198"/>
            <a:ext cx="3214474" cy="353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4995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43F6D-72C4-2246-3E0D-046CD2915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B5126-B5CE-0943-ABF8-13CB52BF9C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3504" y="1495425"/>
            <a:ext cx="3364992" cy="2812541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Parametric models that use lines of code as an input typically use </a:t>
            </a:r>
            <a:r>
              <a:rPr lang="en-US" i="1" dirty="0"/>
              <a:t>equivalent sources lines of code</a:t>
            </a:r>
          </a:p>
          <a:p>
            <a:pPr algn="l"/>
            <a:r>
              <a:rPr lang="en-US" dirty="0"/>
              <a:t>This accounts for reused code and modified code</a:t>
            </a:r>
          </a:p>
          <a:p>
            <a:pPr algn="l"/>
            <a:r>
              <a:rPr lang="en-US" dirty="0"/>
              <a:t>Typical assumption is that 40% of the effort required for a new line of code is design, 30% is for coding, and the other 30% is testing</a:t>
            </a:r>
          </a:p>
          <a:p>
            <a:pPr algn="l"/>
            <a:r>
              <a:rPr lang="en-US" dirty="0"/>
              <a:t>This plus the amount of effort required for redesign, recoding, and retesting of modified code can be used to calculate </a:t>
            </a:r>
            <a:r>
              <a:rPr lang="en-US" i="1" dirty="0"/>
              <a:t>equivalent source lines of</a:t>
            </a:r>
            <a:r>
              <a:rPr lang="en-US" dirty="0"/>
              <a:t> (new) </a:t>
            </a:r>
            <a:r>
              <a:rPr lang="en-US" i="1" dirty="0"/>
              <a:t>code </a:t>
            </a:r>
            <a:r>
              <a:rPr lang="en-US" dirty="0"/>
              <a:t>(ESLOC)</a:t>
            </a:r>
          </a:p>
          <a:p>
            <a:pPr algn="l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11F98A-C992-2015-BB6A-6AC4A1F53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30" y="508122"/>
            <a:ext cx="3364992" cy="856123"/>
          </a:xfrm>
        </p:spPr>
        <p:txBody>
          <a:bodyPr/>
          <a:lstStyle/>
          <a:p>
            <a:r>
              <a:rPr lang="en-US" dirty="0"/>
              <a:t>What is ESLOC?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B91F7E-3D6B-78B7-66E6-63CA42A74AC4}"/>
              </a:ext>
            </a:extLst>
          </p:cNvPr>
          <p:cNvSpPr txBox="1"/>
          <p:nvPr/>
        </p:nvSpPr>
        <p:spPr>
          <a:xfrm>
            <a:off x="4933951" y="343606"/>
            <a:ext cx="3044825" cy="2793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u="sng" dirty="0"/>
              <a:t>Equivalent Source Lines of Code (ESLOC)</a:t>
            </a:r>
            <a:r>
              <a:rPr lang="en-US" altLang="en-US" dirty="0"/>
              <a:t> 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altLang="en-US" sz="1350" dirty="0"/>
              <a:t>The effective size of reused and adapted code adjusted to its equivalent in new code + the size of the new code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r>
              <a:rPr lang="en-US" altLang="en-US" sz="1350" dirty="0"/>
              <a:t>The adjustment is based on the additional effort it takes to modify the code for inclusion in the product </a:t>
            </a:r>
          </a:p>
          <a:p>
            <a:pPr marL="557213" lvl="1" indent="-214313">
              <a:buFont typeface="Arial" panose="020B0604020202020204" pitchFamily="34" charset="0"/>
              <a:buChar char="•"/>
            </a:pPr>
            <a:endParaRPr lang="en-US" altLang="en-US" sz="1350" dirty="0"/>
          </a:p>
          <a:p>
            <a:pPr eaLnBrk="1" hangingPunct="1"/>
            <a:r>
              <a:rPr lang="en-US" altLang="en-US" dirty="0"/>
              <a:t>Equation from COCOMO:</a:t>
            </a:r>
          </a:p>
        </p:txBody>
      </p:sp>
      <p:sp>
        <p:nvSpPr>
          <p:cNvPr id="10" name="Text Box 1042">
            <a:extLst>
              <a:ext uri="{FF2B5EF4-FFF2-40B4-BE49-F238E27FC236}">
                <a16:creationId xmlns:a16="http://schemas.microsoft.com/office/drawing/2014/main" id="{27D8F6B9-520B-11DD-9BC3-2FAC482BD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1438" y="3182845"/>
            <a:ext cx="3560762" cy="10156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marL="1138238" indent="-1138238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1500" b="1">
                <a:latin typeface="Microsoft Sans Serif" panose="020B0604020202020204" pitchFamily="34" charset="0"/>
              </a:rPr>
              <a:t>ESLOC = SLOC * [ (40% * </a:t>
            </a:r>
            <a:r>
              <a:rPr lang="en-US" altLang="en-US" sz="1500" b="1" i="1">
                <a:latin typeface="Microsoft Sans Serif" panose="020B0604020202020204" pitchFamily="34" charset="0"/>
              </a:rPr>
              <a:t>% Design Modified </a:t>
            </a:r>
            <a:r>
              <a:rPr lang="en-US" altLang="en-US" sz="1500" b="1">
                <a:latin typeface="Microsoft Sans Serif" panose="020B0604020202020204" pitchFamily="34" charset="0"/>
              </a:rPr>
              <a:t>) + (30% *</a:t>
            </a:r>
            <a:r>
              <a:rPr lang="en-US" altLang="en-US" sz="1500" b="1" i="1">
                <a:latin typeface="Microsoft Sans Serif" panose="020B0604020202020204" pitchFamily="34" charset="0"/>
              </a:rPr>
              <a:t>% Code Modified </a:t>
            </a:r>
            <a:r>
              <a:rPr lang="en-US" altLang="en-US" sz="1500" b="1">
                <a:latin typeface="Microsoft Sans Serif" panose="020B0604020202020204" pitchFamily="34" charset="0"/>
              </a:rPr>
              <a:t>) + (30% * </a:t>
            </a:r>
            <a:r>
              <a:rPr lang="en-US" altLang="en-US" sz="1500" b="1" i="1">
                <a:latin typeface="Microsoft Sans Serif" panose="020B0604020202020204" pitchFamily="34" charset="0"/>
              </a:rPr>
              <a:t>% Integration &amp; Test </a:t>
            </a:r>
            <a:r>
              <a:rPr lang="en-US" altLang="en-US" sz="1500" b="1">
                <a:latin typeface="Microsoft Sans Serif" panose="020B0604020202020204" pitchFamily="34" charset="0"/>
              </a:rPr>
              <a:t>) ]</a:t>
            </a:r>
          </a:p>
        </p:txBody>
      </p:sp>
    </p:spTree>
    <p:extLst>
      <p:ext uri="{BB962C8B-B14F-4D97-AF65-F5344CB8AC3E}">
        <p14:creationId xmlns:p14="http://schemas.microsoft.com/office/powerpoint/2010/main" val="22179281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34061-F260-A970-AED5-3B72E4C5F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72951-A8A9-1A7A-EB88-FB7B31238C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4501" y="1752600"/>
            <a:ext cx="3523996" cy="2555366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Input: Equivalent Source Lines of Code</a:t>
            </a:r>
          </a:p>
          <a:p>
            <a:pPr algn="l"/>
            <a:r>
              <a:rPr lang="en-US" dirty="0"/>
              <a:t>Bayesian CER: Prior on b coefficient is centered at 1.1 (from COCOMO)</a:t>
            </a:r>
          </a:p>
          <a:p>
            <a:pPr algn="l"/>
            <a:r>
              <a:rPr lang="en-US" dirty="0"/>
              <a:t>22 Historical Data Points</a:t>
            </a:r>
          </a:p>
          <a:p>
            <a:pPr algn="l"/>
            <a:r>
              <a:rPr lang="en-US" dirty="0"/>
              <a:t>Bus SW Cost (FY16$M) = 0.00044*Logical LOC</a:t>
            </a:r>
            <a:r>
              <a:rPr lang="en-US" baseline="30000" dirty="0"/>
              <a:t>0.92</a:t>
            </a:r>
            <a:endParaRPr lang="en-US" dirty="0"/>
          </a:p>
          <a:p>
            <a:pPr algn="l"/>
            <a:r>
              <a:rPr lang="en-US" dirty="0"/>
              <a:t>Bayes R</a:t>
            </a:r>
            <a:r>
              <a:rPr lang="en-US" baseline="30000" dirty="0"/>
              <a:t>2</a:t>
            </a:r>
            <a:r>
              <a:rPr lang="en-US" dirty="0"/>
              <a:t> = 61%</a:t>
            </a:r>
          </a:p>
          <a:p>
            <a:pPr algn="l"/>
            <a:r>
              <a:rPr lang="en-US" dirty="0"/>
              <a:t>Log-Gaussian rather than Skew Normal error</a:t>
            </a:r>
          </a:p>
          <a:p>
            <a:pPr algn="l"/>
            <a:r>
              <a:rPr lang="en-US" dirty="0"/>
              <a:t>Destination (Planetary Vs. Earth Orbiting) not a factor (adding did not improve fit)</a:t>
            </a:r>
          </a:p>
          <a:p>
            <a:pPr algn="l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AF84ED9-979A-8C8C-53FD-BA017F4BF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30" y="508122"/>
            <a:ext cx="3364992" cy="856123"/>
          </a:xfrm>
        </p:spPr>
        <p:txBody>
          <a:bodyPr/>
          <a:lstStyle/>
          <a:p>
            <a:r>
              <a:rPr lang="en-US" dirty="0" err="1"/>
              <a:t>ASCoT’s</a:t>
            </a:r>
            <a:r>
              <a:rPr lang="en-US" dirty="0"/>
              <a:t> </a:t>
            </a:r>
            <a:r>
              <a:rPr lang="en-US" dirty="0" err="1"/>
              <a:t>esloc</a:t>
            </a:r>
            <a:r>
              <a:rPr lang="en-US" dirty="0"/>
              <a:t> </a:t>
            </a:r>
            <a:r>
              <a:rPr lang="en-US" dirty="0" err="1"/>
              <a:t>cer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4FAA47-F449-9FA6-66F4-F251B2363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9114" y="458366"/>
            <a:ext cx="3639157" cy="404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1458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F4D6A0D6D6F46833D1C63605DBB9B" ma:contentTypeVersion="16" ma:contentTypeDescription="Create a new document." ma:contentTypeScope="" ma:versionID="79da6d7de3c862eba1926578e5715d7a">
  <xsd:schema xmlns:xsd="http://www.w3.org/2001/XMLSchema" xmlns:xs="http://www.w3.org/2001/XMLSchema" xmlns:p="http://schemas.microsoft.com/office/2006/metadata/properties" xmlns:ns2="3bf1c7e7-47cc-4ca5-b7c2-6590668a6691" xmlns:ns3="146a1ccf-6564-40e4-8230-710d0e33c420" xmlns:ns4="d900e117-17a0-4b24-9e47-511ef1d02c43" targetNamespace="http://schemas.microsoft.com/office/2006/metadata/properties" ma:root="true" ma:fieldsID="9b0057a33c9e204d7b28530b8a8f5783" ns2:_="" ns3:_="" ns4:_="">
    <xsd:import namespace="3bf1c7e7-47cc-4ca5-b7c2-6590668a6691"/>
    <xsd:import namespace="146a1ccf-6564-40e4-8230-710d0e33c42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1c7e7-47cc-4ca5-b7c2-6590668a6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a1ccf-6564-40e4-8230-710d0e33c4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1688e52-e2f1-43c3-ac43-6eb9467ef337}" ma:internalName="TaxCatchAll" ma:showField="CatchAllData" ma:web="146a1ccf-6564-40e4-8230-710d0e33c4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3bf1c7e7-47cc-4ca5-b7c2-6590668a669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067AB6A-8DCA-4DFF-80BA-D84C7E30D6C4}"/>
</file>

<file path=customXml/itemProps2.xml><?xml version="1.0" encoding="utf-8"?>
<ds:datastoreItem xmlns:ds="http://schemas.openxmlformats.org/officeDocument/2006/customXml" ds:itemID="{178BC326-51F3-46A4-B3A0-77AD82E1A4F6}"/>
</file>

<file path=customXml/itemProps3.xml><?xml version="1.0" encoding="utf-8"?>
<ds:datastoreItem xmlns:ds="http://schemas.openxmlformats.org/officeDocument/2006/customXml" ds:itemID="{F26AE401-7E21-4C00-BFCF-8E3FB37D260A}"/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11506</TotalTime>
  <Words>3157</Words>
  <Application>Microsoft Office PowerPoint</Application>
  <PresentationFormat>On-screen Show (16:9)</PresentationFormat>
  <Paragraphs>711</Paragraphs>
  <Slides>31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4" baseType="lpstr">
      <vt:lpstr>Gill Sans MT</vt:lpstr>
      <vt:lpstr>Inter</vt:lpstr>
      <vt:lpstr>Microsoft Sans Serif</vt:lpstr>
      <vt:lpstr>Tw Cen MT</vt:lpstr>
      <vt:lpstr>Wingdings</vt:lpstr>
      <vt:lpstr>Arial</vt:lpstr>
      <vt:lpstr>Calibri</vt:lpstr>
      <vt:lpstr>Cambria Math</vt:lpstr>
      <vt:lpstr>Inter Light</vt:lpstr>
      <vt:lpstr>Tw Cen MT Condensed</vt:lpstr>
      <vt:lpstr>Helvetica Neue</vt:lpstr>
      <vt:lpstr>Wingdings 3</vt:lpstr>
      <vt:lpstr>Integral</vt:lpstr>
      <vt:lpstr>PowerPoint Presentation</vt:lpstr>
      <vt:lpstr>ONSET Architecture</vt:lpstr>
      <vt:lpstr>What’s in COMPACT?</vt:lpstr>
      <vt:lpstr>Why Did We Build COMPACT?</vt:lpstr>
      <vt:lpstr>Updates &amp; Enhancements</vt:lpstr>
      <vt:lpstr>COMPACT Tool DEmo</vt:lpstr>
      <vt:lpstr>Thank you!</vt:lpstr>
      <vt:lpstr>What is ASCoT? (Analogy Software Cost Tool)</vt:lpstr>
      <vt:lpstr>Analogy Estimation: Find Missions Like Yours</vt:lpstr>
      <vt:lpstr>ASCOT BAyesian CERs</vt:lpstr>
      <vt:lpstr>COCOMO II: A More Detailed Software Estimate</vt:lpstr>
      <vt:lpstr>Ascot Tool DEmo</vt:lpstr>
      <vt:lpstr>Thank you!</vt:lpstr>
      <vt:lpstr>COMPACT Backup</vt:lpstr>
      <vt:lpstr>Using the COMPACT Tool</vt:lpstr>
      <vt:lpstr>What Is COMPACT Trying to Do?</vt:lpstr>
      <vt:lpstr>Two Tools, Two very different kinds of Estimates</vt:lpstr>
      <vt:lpstr>How these tools Work</vt:lpstr>
      <vt:lpstr>How COMPACT is Maintained</vt:lpstr>
      <vt:lpstr>What’s in the Database?</vt:lpstr>
      <vt:lpstr>Using the Cost Output From COMPACT</vt:lpstr>
      <vt:lpstr>Normalized Data (1/3)</vt:lpstr>
      <vt:lpstr>Normalized Data (2/3)</vt:lpstr>
      <vt:lpstr>Normalized Data (3/3)</vt:lpstr>
      <vt:lpstr>the Future of COMPACT</vt:lpstr>
      <vt:lpstr>What do CUBESATS Look Like?</vt:lpstr>
      <vt:lpstr>ASCOT Backup</vt:lpstr>
      <vt:lpstr>KNN Analogy Example</vt:lpstr>
      <vt:lpstr>Early LOC CER:  Motivation for ESLOC</vt:lpstr>
      <vt:lpstr>What is ESLOC?</vt:lpstr>
      <vt:lpstr>ASCoT’s esloc cer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geibet@yahoo.com</dc:creator>
  <cp:lastModifiedBy>Mrozinski, Joseph J (US 323C)</cp:lastModifiedBy>
  <cp:revision>224</cp:revision>
  <dcterms:created xsi:type="dcterms:W3CDTF">2021-08-17T09:18:50Z</dcterms:created>
  <dcterms:modified xsi:type="dcterms:W3CDTF">2026-08-20T20:12:07Z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0x0101003E9F4D6A0D6D6F46833D1C63605DBB9B</vt:lpwstr>
  </property>
</Properties>
</file>