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8" r:id="rId4"/>
  </p:sldMasterIdLst>
  <p:notesMasterIdLst>
    <p:notesMasterId r:id="rId20"/>
  </p:notesMasterIdLst>
  <p:sldIdLst>
    <p:sldId id="2147475374" r:id="rId5"/>
    <p:sldId id="2147475375" r:id="rId6"/>
    <p:sldId id="2147475373" r:id="rId7"/>
    <p:sldId id="2147475380" r:id="rId8"/>
    <p:sldId id="2147475385" r:id="rId9"/>
    <p:sldId id="2147475377" r:id="rId10"/>
    <p:sldId id="2147475378" r:id="rId11"/>
    <p:sldId id="2147475383" r:id="rId12"/>
    <p:sldId id="2147475390" r:id="rId13"/>
    <p:sldId id="2147475386" r:id="rId14"/>
    <p:sldId id="2147475389" r:id="rId15"/>
    <p:sldId id="2147475388" r:id="rId16"/>
    <p:sldId id="2147475387" r:id="rId17"/>
    <p:sldId id="2147475379" r:id="rId18"/>
    <p:sldId id="214747538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810274-3815-6D2A-38FB-F6EF1EB79467}" name="Mansbach, Eric J. (GSFC-431.0)[ASRC FEDERAL SYSTEM SOLUTIONS]" initials="EM" userId="S::emansbac@ndc.nasa.gov::262001fa-3f59-4184-b9d5-16765e35c00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3D57"/>
    <a:srgbClr val="E6E6E6"/>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01" autoAdjust="0"/>
    <p:restoredTop sz="85901" autoAdjust="0"/>
  </p:normalViewPr>
  <p:slideViewPr>
    <p:cSldViewPr snapToGrid="0">
      <p:cViewPr>
        <p:scale>
          <a:sx n="72" d="100"/>
          <a:sy n="72" d="100"/>
        </p:scale>
        <p:origin x="1066" y="-130"/>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D6D819-29D1-4283-9B05-AA0861A5B97F}" type="datetimeFigureOut">
              <a:rPr lang="en-US" smtClean="0"/>
              <a:t>8/25/2026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063456-7CAA-4E33-803E-9A03C4DA766E}" type="slidenum">
              <a:rPr lang="en-US" smtClean="0"/>
              <a:t>‹#›</a:t>
            </a:fld>
            <a:endParaRPr lang="en-US" dirty="0"/>
          </a:p>
        </p:txBody>
      </p:sp>
    </p:spTree>
    <p:extLst>
      <p:ext uri="{BB962C8B-B14F-4D97-AF65-F5344CB8AC3E}">
        <p14:creationId xmlns:p14="http://schemas.microsoft.com/office/powerpoint/2010/main" val="760626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F063456-7CAA-4E33-803E-9A03C4DA766E}" type="slidenum">
              <a:rPr lang="en-US" smtClean="0"/>
              <a:t>1</a:t>
            </a:fld>
            <a:endParaRPr lang="en-US" dirty="0"/>
          </a:p>
        </p:txBody>
      </p:sp>
    </p:spTree>
    <p:extLst>
      <p:ext uri="{BB962C8B-B14F-4D97-AF65-F5344CB8AC3E}">
        <p14:creationId xmlns:p14="http://schemas.microsoft.com/office/powerpoint/2010/main" val="4114796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dirty="0"/>
              <a:t>- Goddard has been leading the way on AI development, empowering the community with trainings and forums to learn about AI and how to apply it to workflows</a:t>
            </a:r>
          </a:p>
          <a:p>
            <a:r>
              <a:rPr lang="en-US" sz="1200" dirty="0"/>
              <a:t>- Goddard AI Community Leads Monthly- cross-directorate forum to coordinate GSFC AI strategy, roadmap, use cases, etc. </a:t>
            </a:r>
          </a:p>
          <a:p>
            <a:r>
              <a:rPr lang="en-US" sz="1200" dirty="0"/>
              <a:t>- Goddard Data Management Board- forum for overall digital transformation, metadata and data standards, data policy &amp; governance strategy, etc.</a:t>
            </a:r>
            <a:endParaRPr lang="en-US" dirty="0"/>
          </a:p>
        </p:txBody>
      </p:sp>
      <p:sp>
        <p:nvSpPr>
          <p:cNvPr id="4" name="Slide Number Placeholder 3"/>
          <p:cNvSpPr>
            <a:spLocks noGrp="1"/>
          </p:cNvSpPr>
          <p:nvPr>
            <p:ph type="sldNum" sz="quarter" idx="5"/>
          </p:nvPr>
        </p:nvSpPr>
        <p:spPr/>
        <p:txBody>
          <a:bodyPr/>
          <a:lstStyle/>
          <a:p>
            <a:fld id="{FF063456-7CAA-4E33-803E-9A03C4DA766E}" type="slidenum">
              <a:rPr lang="en-US" smtClean="0"/>
              <a:t>2</a:t>
            </a:fld>
            <a:endParaRPr lang="en-US" dirty="0"/>
          </a:p>
        </p:txBody>
      </p:sp>
    </p:spTree>
    <p:extLst>
      <p:ext uri="{BB962C8B-B14F-4D97-AF65-F5344CB8AC3E}">
        <p14:creationId xmlns:p14="http://schemas.microsoft.com/office/powerpoint/2010/main" val="40537089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2026- asked to accelerate mission infusion, began discussion with multiple missions on how to incorporate AI resources and tech into missions.  </a:t>
            </a:r>
          </a:p>
          <a:p>
            <a:pPr marL="171450" indent="-171450">
              <a:buFontTx/>
              <a:buChar char="-"/>
            </a:pPr>
            <a:r>
              <a:rPr lang="en-US" dirty="0"/>
              <a:t>We’ll talk about applications being prototyped on DAVINCI today</a:t>
            </a:r>
          </a:p>
          <a:p>
            <a:pPr marL="171450" indent="-171450">
              <a:buFontTx/>
              <a:buChar char="-"/>
            </a:pPr>
            <a:r>
              <a:rPr lang="en-US" dirty="0"/>
              <a:t>Also supporting HWO- text to spaceship- agentic AI-driven engineering design that rapidly accelerates development of flight parts</a:t>
            </a:r>
          </a:p>
          <a:p>
            <a:r>
              <a:rPr lang="en-US" dirty="0"/>
              <a:t>- SWIFT/BAT- project used ChatGSFC to develop on orbit standard operating procedures for turning on and off instruments for SWIFT Boost mission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 Magnetospheric Multiscale (MMS) spacecraft </a:t>
            </a:r>
            <a:r>
              <a:rPr lang="en-US" sz="1200" b="1" kern="1200" dirty="0">
                <a:solidFill>
                  <a:schemeClr val="tx1"/>
                </a:solidFill>
                <a:effectLst/>
                <a:latin typeface="+mn-lt"/>
                <a:ea typeface="+mn-ea"/>
                <a:cs typeface="+mn-cs"/>
              </a:rPr>
              <a:t>Fast Plasma Investigation (FPI) </a:t>
            </a:r>
            <a:r>
              <a:rPr lang="en-US" dirty="0"/>
              <a:t>assistant is chatbot with access to FPI engineering, science, design data, git repo, meeting minutes/reports etc. built around a custom MCP server</a:t>
            </a:r>
          </a:p>
        </p:txBody>
      </p:sp>
      <p:sp>
        <p:nvSpPr>
          <p:cNvPr id="4" name="Slide Number Placeholder 3"/>
          <p:cNvSpPr>
            <a:spLocks noGrp="1"/>
          </p:cNvSpPr>
          <p:nvPr>
            <p:ph type="sldNum" sz="quarter" idx="5"/>
          </p:nvPr>
        </p:nvSpPr>
        <p:spPr/>
        <p:txBody>
          <a:bodyPr/>
          <a:lstStyle/>
          <a:p>
            <a:fld id="{FF063456-7CAA-4E33-803E-9A03C4DA766E}" type="slidenum">
              <a:rPr lang="en-US" smtClean="0"/>
              <a:t>3</a:t>
            </a:fld>
            <a:endParaRPr lang="en-US" dirty="0"/>
          </a:p>
        </p:txBody>
      </p:sp>
    </p:spTree>
    <p:extLst>
      <p:ext uri="{BB962C8B-B14F-4D97-AF65-F5344CB8AC3E}">
        <p14:creationId xmlns:p14="http://schemas.microsoft.com/office/powerpoint/2010/main" val="2290316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These are prototypes being developed for ChatGSFC independently within the PP&amp;C community, not official GSFC sanctioned tools.</a:t>
            </a:r>
          </a:p>
          <a:p>
            <a:pPr marL="171450" indent="-171450">
              <a:buFontTx/>
              <a:buChar char="-"/>
            </a:pPr>
            <a:r>
              <a:rPr lang="en-US" dirty="0"/>
              <a:t>These agents provide good analysis and worthwhile data points, but all outputs need a human review and should still be compared against validated tools of record. If you run an SRA with the AI Schedule Analyzer, our expectation is that you can use that result as a data point, but it cannot be the </a:t>
            </a:r>
          </a:p>
          <a:p>
            <a:pPr marL="171450" indent="-171450">
              <a:buFontTx/>
              <a:buChar char="-"/>
            </a:pPr>
            <a:r>
              <a:rPr lang="en-US" dirty="0"/>
              <a:t>Initial tools started with incorporation of AI agents for analysis</a:t>
            </a:r>
          </a:p>
          <a:p>
            <a:pPr marL="171450" indent="-171450">
              <a:buFontTx/>
              <a:buChar char="-"/>
            </a:pPr>
            <a:r>
              <a:rPr lang="en-US" dirty="0"/>
              <a:t>Highly customizable- can be given specific “persistent knowledge” that acts like training data that underpins agent responses.</a:t>
            </a:r>
          </a:p>
          <a:p>
            <a:pPr marL="171450" indent="-171450">
              <a:buFontTx/>
              <a:buChar char="-"/>
            </a:pPr>
            <a:r>
              <a:rPr lang="en-US" dirty="0"/>
              <a:t>Can connect agents to one another to amplify quality and thoroughness of responses.</a:t>
            </a:r>
          </a:p>
          <a:p>
            <a:pPr marL="171450" indent="-171450">
              <a:buFontTx/>
              <a:buChar char="-"/>
            </a:pPr>
            <a:r>
              <a:rPr lang="en-US" dirty="0"/>
              <a:t>Tools are effective, but limited by currently limited by platform features particularly lack of skills, code execution, and need for additional deterministic tools to be called via MCP.</a:t>
            </a:r>
          </a:p>
          <a:p>
            <a:pPr marL="171450" indent="-171450">
              <a:buFontTx/>
              <a:buChar char="-"/>
            </a:pPr>
            <a:r>
              <a:rPr lang="en-US" dirty="0"/>
              <a:t>Can be shared between individuals, teams, organizations</a:t>
            </a:r>
          </a:p>
          <a:p>
            <a:pPr marL="171450" indent="-171450">
              <a:buFontTx/>
              <a:buChar char="-"/>
            </a:pPr>
            <a:r>
              <a:rPr lang="en-US" dirty="0"/>
              <a:t>First example I want to highlight is one we are very excited about at Goddard, the 533 Analysis Agent built by Emily Montoya.</a:t>
            </a:r>
          </a:p>
          <a:p>
            <a:pPr marL="171450" indent="-171450">
              <a:buFontTx/>
              <a:buChar char="-"/>
            </a:pPr>
            <a:r>
              <a:rPr lang="en-US" dirty="0"/>
              <a:t>For those who may not be familiar, 533s are a contractor financial report that is submitted monthly/quarterly and the report feeds into multiple other reports including variance analysis.</a:t>
            </a:r>
          </a:p>
          <a:p>
            <a:pPr marL="171450" indent="-171450">
              <a:buFontTx/>
              <a:buChar char="-"/>
            </a:pPr>
            <a:r>
              <a:rPr lang="en-US" dirty="0"/>
              <a:t>This is a great example of a purpose built tool solving a need because depending on the size of your project, you may receive dozens of these a month from all of your subcontractors, and each one has WBS tabs, so it can become a lot to wade through.</a:t>
            </a:r>
          </a:p>
          <a:p>
            <a:pPr marL="171450" indent="-171450">
              <a:buFontTx/>
              <a:buChar char="-"/>
            </a:pPr>
            <a:r>
              <a:rPr lang="en-US" sz="1200" kern="1200" dirty="0">
                <a:solidFill>
                  <a:schemeClr val="tx1"/>
                </a:solidFill>
                <a:effectLst/>
                <a:latin typeface="+mn-lt"/>
                <a:ea typeface="+mn-ea"/>
                <a:cs typeface="+mn-cs"/>
              </a:rPr>
              <a:t>The 533 Agent assists the Goddard OCFO with monthly 533 financial reporting analysis by automating core processes like data extraction, analysis, and validation. </a:t>
            </a:r>
          </a:p>
          <a:p>
            <a:pPr marL="171450" indent="-171450">
              <a:buFontTx/>
              <a:buChar char="-"/>
            </a:pPr>
            <a:r>
              <a:rPr lang="en-US" sz="1200" kern="1200" dirty="0">
                <a:solidFill>
                  <a:schemeClr val="tx1"/>
                </a:solidFill>
                <a:effectLst/>
                <a:latin typeface="+mn-lt"/>
                <a:ea typeface="+mn-ea"/>
                <a:cs typeface="+mn-cs"/>
              </a:rPr>
              <a:t>That includes all kinds of month-to-month checks, labor, ODCs, plan vs. actuals, etc.</a:t>
            </a:r>
          </a:p>
          <a:p>
            <a:pPr marL="171450" indent="-171450">
              <a:buFontTx/>
              <a:buChar char="-"/>
            </a:pPr>
            <a:r>
              <a:rPr lang="en-US" sz="1200" kern="1200" dirty="0">
                <a:solidFill>
                  <a:schemeClr val="tx1"/>
                </a:solidFill>
                <a:effectLst/>
                <a:latin typeface="+mn-lt"/>
                <a:ea typeface="+mn-ea"/>
                <a:cs typeface="+mn-cs"/>
              </a:rPr>
              <a:t>Lots of other examples of PP&amp;C-focused AI Agents being built and utilized in ChatGSFC here, including the AI Risk Manager, which leverages MCP connections directly to NASA Standards and Directives and the EVM Surveillance Agent, which can handle automated DECM testing and provide interpretation and guidance on compliance metrics.</a:t>
            </a:r>
            <a:endParaRPr lang="en-US" dirty="0"/>
          </a:p>
        </p:txBody>
      </p:sp>
      <p:sp>
        <p:nvSpPr>
          <p:cNvPr id="4" name="Slide Number Placeholder 3"/>
          <p:cNvSpPr>
            <a:spLocks noGrp="1"/>
          </p:cNvSpPr>
          <p:nvPr>
            <p:ph type="sldNum" sz="quarter" idx="5"/>
          </p:nvPr>
        </p:nvSpPr>
        <p:spPr/>
        <p:txBody>
          <a:bodyPr/>
          <a:lstStyle/>
          <a:p>
            <a:fld id="{FF063456-7CAA-4E33-803E-9A03C4DA766E}" type="slidenum">
              <a:rPr lang="en-US" smtClean="0"/>
              <a:t>4</a:t>
            </a:fld>
            <a:endParaRPr lang="en-US" dirty="0"/>
          </a:p>
        </p:txBody>
      </p:sp>
    </p:spTree>
    <p:extLst>
      <p:ext uri="{BB962C8B-B14F-4D97-AF65-F5344CB8AC3E}">
        <p14:creationId xmlns:p14="http://schemas.microsoft.com/office/powerpoint/2010/main" val="950542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We also started building bespoke mission assistants for projects that act as centralized repository for project data</a:t>
            </a:r>
          </a:p>
          <a:p>
            <a:r>
              <a:rPr lang="en-US" dirty="0"/>
              <a:t>- What does that look like? We integrate programmatic data sets and reason over them, amplifying their power</a:t>
            </a:r>
          </a:p>
          <a:p>
            <a:r>
              <a:rPr lang="en-US" dirty="0"/>
              <a:t>- So we load all project MSR data, project planning docs, requirements, rosters, BOEs, risks, EVM data from empower exports, etc. </a:t>
            </a:r>
          </a:p>
          <a:p>
            <a:pPr marL="171450" indent="-171450">
              <a:buFontTx/>
              <a:buChar char="-"/>
            </a:pPr>
            <a:r>
              <a:rPr lang="en-US" dirty="0"/>
              <a:t>Leverage cost, schedule, risk data with Tables MCP that allows us to structure excel data to maximize effectiveness of LLM retrieval.</a:t>
            </a:r>
          </a:p>
          <a:p>
            <a:pPr marL="171450" indent="-171450">
              <a:buFontTx/>
              <a:buChar char="-"/>
            </a:pPr>
            <a:r>
              <a:rPr lang="en-US" dirty="0"/>
              <a:t>As some folks may be aware, the agency has selected </a:t>
            </a:r>
            <a:r>
              <a:rPr lang="en-US" dirty="0" err="1"/>
              <a:t>AskSage</a:t>
            </a:r>
            <a:r>
              <a:rPr lang="en-US" dirty="0"/>
              <a:t> now known as NASA Chat as the chat tool for the agency. It is a good tool and has lots of models for folks to choose from. I won’t be covering </a:t>
            </a:r>
            <a:r>
              <a:rPr lang="en-US" dirty="0" err="1"/>
              <a:t>AskSage</a:t>
            </a:r>
            <a:r>
              <a:rPr lang="en-US" dirty="0"/>
              <a:t> now NASA Chat in much detail today, the capabilities and features within NASA Chat are still being built out and token allotment is still fairly limiting. </a:t>
            </a:r>
          </a:p>
          <a:p>
            <a:pPr marL="171450" indent="-171450">
              <a:buFontTx/>
              <a:buChar char="-"/>
            </a:pPr>
            <a:r>
              <a:rPr lang="en-US" dirty="0"/>
              <a:t>But the Agency is hosting a series of trainings for NASA Chat over the next few weeks, which will be a good opportunity to familiarize yourself with the tool</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FF063456-7CAA-4E33-803E-9A03C4DA766E}" type="slidenum">
              <a:rPr lang="en-US" smtClean="0"/>
              <a:t>5</a:t>
            </a:fld>
            <a:endParaRPr lang="en-US" dirty="0"/>
          </a:p>
        </p:txBody>
      </p:sp>
    </p:spTree>
    <p:extLst>
      <p:ext uri="{BB962C8B-B14F-4D97-AF65-F5344CB8AC3E}">
        <p14:creationId xmlns:p14="http://schemas.microsoft.com/office/powerpoint/2010/main" val="3082852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171450" indent="-171450">
              <a:buFontTx/>
              <a:buChar char="-"/>
            </a:pPr>
            <a:r>
              <a:rPr lang="en-US" dirty="0"/>
              <a:t>Mostly the AI Agents we just discussed are not very deterministic, especially for complex computation. </a:t>
            </a:r>
          </a:p>
          <a:p>
            <a:pPr marL="171450" indent="-171450">
              <a:buFontTx/>
              <a:buChar char="-"/>
            </a:pPr>
            <a:r>
              <a:rPr lang="en-US" dirty="0"/>
              <a:t>How do we take our LLM conversations and build determinism into them?  We start with giving the LLM tools to call through Model Context Protocol or MCP.</a:t>
            </a:r>
          </a:p>
          <a:p>
            <a:pPr marL="171450" indent="-171450">
              <a:buFontTx/>
              <a:buChar char="-"/>
            </a:pPr>
            <a:r>
              <a:rPr lang="en-US" dirty="0"/>
              <a:t>Text-to-Cost (formerly known as CINDI) </a:t>
            </a:r>
            <a:r>
              <a:rPr lang="en-US" sz="1200" b="1" i="1" u="sng" dirty="0"/>
              <a:t>C</a:t>
            </a:r>
            <a:r>
              <a:rPr lang="en-US" sz="1200" i="1" dirty="0"/>
              <a:t>ost </a:t>
            </a:r>
            <a:r>
              <a:rPr lang="en-US" sz="1200" b="1" i="1" u="sng" dirty="0"/>
              <a:t>I</a:t>
            </a:r>
            <a:r>
              <a:rPr lang="en-US" sz="1200" i="1" dirty="0"/>
              <a:t>nference using </a:t>
            </a:r>
            <a:r>
              <a:rPr lang="en-US" sz="1200" b="1" i="1" u="sng" dirty="0"/>
              <a:t>N</a:t>
            </a:r>
            <a:r>
              <a:rPr lang="en-US" sz="1200" i="1" dirty="0"/>
              <a:t>atural-language for </a:t>
            </a:r>
            <a:r>
              <a:rPr lang="en-US" sz="1200" b="1" i="1" u="sng" dirty="0"/>
              <a:t>D</a:t>
            </a:r>
            <a:r>
              <a:rPr lang="en-US" sz="1200" i="1" dirty="0"/>
              <a:t>ecision-support &amp; </a:t>
            </a:r>
            <a:r>
              <a:rPr lang="en-US" sz="1200" b="1" i="1" u="sng" dirty="0"/>
              <a:t>I</a:t>
            </a:r>
            <a:r>
              <a:rPr lang="en-US" sz="1200" i="1" dirty="0"/>
              <a:t>nsights</a:t>
            </a:r>
            <a:r>
              <a:rPr lang="en-US" sz="1200" dirty="0"/>
              <a:t>. </a:t>
            </a:r>
            <a:r>
              <a:rPr lang="en-US" dirty="0"/>
              <a:t> is a prototype for early cost estimation built as a partnership between CAIO, FPD, and OCFO</a:t>
            </a:r>
          </a:p>
          <a:p>
            <a:pPr marL="171450" indent="-171450">
              <a:buFontTx/>
              <a:buChar char="-"/>
            </a:pPr>
            <a:r>
              <a:rPr lang="en-US" dirty="0"/>
              <a:t>Early tool users envisioned to be PIs, project formulation managers, SEs, instrument managers, proposal managers, etc.</a:t>
            </a:r>
          </a:p>
          <a:p>
            <a:pPr marL="171450" indent="-171450">
              <a:buFontTx/>
              <a:buChar char="-"/>
            </a:pPr>
            <a:r>
              <a:rPr lang="en-US" dirty="0"/>
              <a:t>No subsystem/component level decomposition. Text-to-Cost is currently an instrument level mass-and-maturity-driven parametric estimate.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0" i="0" kern="1200" dirty="0">
                <a:solidFill>
                  <a:schemeClr val="tx1"/>
                </a:solidFill>
                <a:effectLst/>
                <a:latin typeface="+mn-lt"/>
                <a:ea typeface="+mn-ea"/>
                <a:cs typeface="+mn-cs"/>
              </a:rPr>
              <a:t>-Same parameters for input generate same outputs every time.</a:t>
            </a:r>
          </a:p>
          <a:p>
            <a:r>
              <a:rPr lang="en-US" sz="1200" b="1" i="0" kern="1200" dirty="0">
                <a:solidFill>
                  <a:schemeClr val="tx1"/>
                </a:solidFill>
                <a:effectLst/>
                <a:latin typeface="+mn-lt"/>
                <a:ea typeface="+mn-ea"/>
                <a:cs typeface="+mn-cs"/>
              </a:rPr>
              <a:t>Parsing and Reviewing:</a:t>
            </a:r>
            <a:r>
              <a:rPr lang="en-US" sz="1200" b="0" i="0" kern="1200" dirty="0">
                <a:solidFill>
                  <a:schemeClr val="tx1"/>
                </a:solidFill>
                <a:effectLst/>
                <a:latin typeface="+mn-lt"/>
                <a:ea typeface="+mn-ea"/>
                <a:cs typeface="+mn-cs"/>
              </a:rPr>
              <a:t> It can take a raw description of a mission or a proposal budget and extract a minimal request structure (</a:t>
            </a:r>
            <a:r>
              <a:rPr lang="en-US" sz="1200" b="1" i="0" kern="1200" dirty="0">
                <a:solidFill>
                  <a:schemeClr val="tx1"/>
                </a:solidFill>
                <a:effectLst/>
                <a:latin typeface="+mn-lt"/>
                <a:ea typeface="+mn-ea"/>
                <a:cs typeface="+mn-cs"/>
              </a:rPr>
              <a:t>parse</a:t>
            </a:r>
            <a:r>
              <a:rPr lang="en-US" sz="1200" b="0" i="0" kern="1200" dirty="0">
                <a:solidFill>
                  <a:schemeClr val="tx1"/>
                </a:solidFill>
                <a:effectLst/>
                <a:latin typeface="+mn-lt"/>
                <a:ea typeface="+mn-ea"/>
                <a:cs typeface="+mn-cs"/>
              </a:rPr>
              <a:t>), then review that request for missing inputs or required assumptions (</a:t>
            </a:r>
            <a:r>
              <a:rPr lang="en-US" sz="1200" b="1" i="0" kern="1200" dirty="0">
                <a:solidFill>
                  <a:schemeClr val="tx1"/>
                </a:solidFill>
                <a:effectLst/>
                <a:latin typeface="+mn-lt"/>
                <a:ea typeface="+mn-ea"/>
                <a:cs typeface="+mn-cs"/>
              </a:rPr>
              <a:t>review</a:t>
            </a:r>
            <a:r>
              <a:rPr lang="en-US" sz="1200" b="0" i="0" kern="1200" dirty="0">
                <a:solidFill>
                  <a:schemeClr val="tx1"/>
                </a:solidFill>
                <a:effectLst/>
                <a:latin typeface="+mn-lt"/>
                <a:ea typeface="+mn-ea"/>
                <a:cs typeface="+mn-cs"/>
              </a:rPr>
              <a:t>).</a:t>
            </a:r>
          </a:p>
          <a:p>
            <a:r>
              <a:rPr lang="en-US" sz="1200" b="1" i="0" kern="1200" dirty="0">
                <a:solidFill>
                  <a:schemeClr val="tx1"/>
                </a:solidFill>
                <a:effectLst/>
                <a:latin typeface="+mn-lt"/>
                <a:ea typeface="+mn-ea"/>
                <a:cs typeface="+mn-cs"/>
              </a:rPr>
              <a:t>Cost Estimation:</a:t>
            </a:r>
            <a:r>
              <a:rPr lang="en-US" sz="1200" b="0" i="0" kern="1200" dirty="0">
                <a:solidFill>
                  <a:schemeClr val="tx1"/>
                </a:solidFill>
                <a:effectLst/>
                <a:latin typeface="+mn-lt"/>
                <a:ea typeface="+mn-ea"/>
                <a:cs typeface="+mn-cs"/>
              </a:rPr>
              <a:t> It runs CINDI mission cost estimates based on the parameters it extracts (</a:t>
            </a:r>
            <a:r>
              <a:rPr lang="en-US" sz="1200" b="1" i="0" kern="1200" dirty="0">
                <a:solidFill>
                  <a:schemeClr val="tx1"/>
                </a:solidFill>
                <a:effectLst/>
                <a:latin typeface="+mn-lt"/>
                <a:ea typeface="+mn-ea"/>
                <a:cs typeface="+mn-cs"/>
              </a:rPr>
              <a:t>estimate</a:t>
            </a:r>
            <a:r>
              <a:rPr lang="en-US" sz="1200" b="0" i="0" kern="1200" dirty="0">
                <a:solidFill>
                  <a:schemeClr val="tx1"/>
                </a:solidFill>
                <a:effectLst/>
                <a:latin typeface="+mn-lt"/>
                <a:ea typeface="+mn-ea"/>
                <a:cs typeface="+mn-cs"/>
              </a:rPr>
              <a:t>).</a:t>
            </a:r>
          </a:p>
          <a:p>
            <a:r>
              <a:rPr lang="en-US" sz="1200" b="1" i="0" kern="1200" dirty="0">
                <a:solidFill>
                  <a:schemeClr val="tx1"/>
                </a:solidFill>
                <a:effectLst/>
                <a:latin typeface="+mn-lt"/>
                <a:ea typeface="+mn-ea"/>
                <a:cs typeface="+mn-cs"/>
              </a:rPr>
              <a:t>Proposal Budget Assessment:</a:t>
            </a:r>
            <a:r>
              <a:rPr lang="en-US" sz="1200" b="0" i="0" kern="1200" dirty="0">
                <a:solidFill>
                  <a:schemeClr val="tx1"/>
                </a:solidFill>
                <a:effectLst/>
                <a:latin typeface="+mn-lt"/>
                <a:ea typeface="+mn-ea"/>
                <a:cs typeface="+mn-cs"/>
              </a:rPr>
              <a:t> It can assess research proposal budgets (even if labor/indirect costs are unavailable) without applying flight-hardware Cost Estimating Relationships (CERs) (</a:t>
            </a:r>
            <a:r>
              <a:rPr lang="en-US" sz="1200" b="1" i="0" kern="1200" dirty="0">
                <a:solidFill>
                  <a:schemeClr val="tx1"/>
                </a:solidFill>
                <a:effectLst/>
                <a:latin typeface="+mn-lt"/>
                <a:ea typeface="+mn-ea"/>
                <a:cs typeface="+mn-cs"/>
              </a:rPr>
              <a:t>proposal_review</a:t>
            </a:r>
            <a:r>
              <a:rPr lang="en-US" sz="1200" b="0" i="0" kern="1200" dirty="0">
                <a:solidFill>
                  <a:schemeClr val="tx1"/>
                </a:solidFill>
                <a:effectLst/>
                <a:latin typeface="+mn-lt"/>
                <a:ea typeface="+mn-ea"/>
                <a:cs typeface="+mn-cs"/>
              </a:rPr>
              <a:t>).</a:t>
            </a:r>
          </a:p>
          <a:p>
            <a:r>
              <a:rPr lang="en-US" sz="1200" b="1" i="0" kern="1200" dirty="0">
                <a:solidFill>
                  <a:schemeClr val="tx1"/>
                </a:solidFill>
                <a:effectLst/>
                <a:latin typeface="+mn-lt"/>
                <a:ea typeface="+mn-ea"/>
                <a:cs typeface="+mn-cs"/>
              </a:rPr>
              <a:t>Comparables and Sweeps:</a:t>
            </a:r>
            <a:r>
              <a:rPr lang="en-US" sz="1200" b="0" i="0" kern="1200" dirty="0">
                <a:solidFill>
                  <a:schemeClr val="tx1"/>
                </a:solidFill>
                <a:effectLst/>
                <a:latin typeface="+mn-lt"/>
                <a:ea typeface="+mn-ea"/>
                <a:cs typeface="+mn-cs"/>
              </a:rPr>
              <a:t> It can pull historical comparable instruments, buses, or cost elements (</a:t>
            </a:r>
            <a:r>
              <a:rPr lang="en-US" sz="1200" b="1" i="0" kern="1200" dirty="0">
                <a:solidFill>
                  <a:schemeClr val="tx1"/>
                </a:solidFill>
                <a:effectLst/>
                <a:latin typeface="+mn-lt"/>
                <a:ea typeface="+mn-ea"/>
                <a:cs typeface="+mn-cs"/>
              </a:rPr>
              <a:t>comparables</a:t>
            </a:r>
            <a:r>
              <a:rPr lang="en-US" sz="1200" b="0" i="0" kern="1200" dirty="0">
                <a:solidFill>
                  <a:schemeClr val="tx1"/>
                </a:solidFill>
                <a:effectLst/>
                <a:latin typeface="+mn-lt"/>
                <a:ea typeface="+mn-ea"/>
                <a:cs typeface="+mn-cs"/>
              </a:rPr>
              <a:t>), and run one-way sensitivity sweeps (</a:t>
            </a:r>
            <a:r>
              <a:rPr lang="en-US" sz="1200" b="1" i="0" kern="1200" dirty="0">
                <a:solidFill>
                  <a:schemeClr val="tx1"/>
                </a:solidFill>
                <a:effectLst/>
                <a:latin typeface="+mn-lt"/>
                <a:ea typeface="+mn-ea"/>
                <a:cs typeface="+mn-cs"/>
              </a:rPr>
              <a:t>sweep</a:t>
            </a:r>
            <a:r>
              <a:rPr lang="en-US" sz="1200" b="0" i="0" kern="1200" dirty="0">
                <a:solidFill>
                  <a:schemeClr val="tx1"/>
                </a:solidFill>
                <a:effectLst/>
                <a:latin typeface="+mn-lt"/>
                <a:ea typeface="+mn-ea"/>
                <a:cs typeface="+mn-cs"/>
              </a:rPr>
              <a:t>) to see how changing a specific variable affects the overall cost.</a:t>
            </a:r>
          </a:p>
          <a:p>
            <a:r>
              <a:rPr lang="en-US" sz="1200" b="1" i="0" kern="1200" dirty="0">
                <a:solidFill>
                  <a:schemeClr val="tx1"/>
                </a:solidFill>
                <a:effectLst/>
                <a:latin typeface="+mn-lt"/>
                <a:ea typeface="+mn-ea"/>
                <a:cs typeface="+mn-cs"/>
              </a:rPr>
              <a:t>Comparison and Export:</a:t>
            </a:r>
            <a:r>
              <a:rPr lang="en-US" sz="1200" b="0" i="0" kern="1200" dirty="0">
                <a:solidFill>
                  <a:schemeClr val="tx1"/>
                </a:solidFill>
                <a:effectLst/>
                <a:latin typeface="+mn-lt"/>
                <a:ea typeface="+mn-ea"/>
                <a:cs typeface="+mn-cs"/>
              </a:rPr>
              <a:t> It allows you to compare two different saved model runs (</a:t>
            </a:r>
            <a:r>
              <a:rPr lang="en-US" sz="1200" b="1" i="0" kern="1200" dirty="0">
                <a:solidFill>
                  <a:schemeClr val="tx1"/>
                </a:solidFill>
                <a:effectLst/>
                <a:latin typeface="+mn-lt"/>
                <a:ea typeface="+mn-ea"/>
                <a:cs typeface="+mn-cs"/>
              </a:rPr>
              <a:t>compare</a:t>
            </a:r>
            <a:r>
              <a:rPr lang="en-US" sz="1200" b="0" i="0" kern="1200" dirty="0">
                <a:solidFill>
                  <a:schemeClr val="tx1"/>
                </a:solidFill>
                <a:effectLst/>
                <a:latin typeface="+mn-lt"/>
                <a:ea typeface="+mn-ea"/>
                <a:cs typeface="+mn-cs"/>
              </a:rPr>
              <a:t>), apply vendor or analyst quotes (</a:t>
            </a:r>
            <a:r>
              <a:rPr lang="en-US" sz="1200" b="1" i="0" kern="1200" dirty="0">
                <a:solidFill>
                  <a:schemeClr val="tx1"/>
                </a:solidFill>
                <a:effectLst/>
                <a:latin typeface="+mn-lt"/>
                <a:ea typeface="+mn-ea"/>
                <a:cs typeface="+mn-cs"/>
              </a:rPr>
              <a:t>quote</a:t>
            </a:r>
            <a:r>
              <a:rPr lang="en-US" sz="1200" b="0" i="0" kern="1200" dirty="0">
                <a:solidFill>
                  <a:schemeClr val="tx1"/>
                </a:solidFill>
                <a:effectLst/>
                <a:latin typeface="+mn-lt"/>
                <a:ea typeface="+mn-ea"/>
                <a:cs typeface="+mn-cs"/>
              </a:rPr>
              <a:t>), and export the results (</a:t>
            </a:r>
            <a:r>
              <a:rPr lang="en-US" sz="1200" b="1" i="0" kern="1200" dirty="0">
                <a:solidFill>
                  <a:schemeClr val="tx1"/>
                </a:solidFill>
                <a:effectLst/>
                <a:latin typeface="+mn-lt"/>
                <a:ea typeface="+mn-ea"/>
                <a:cs typeface="+mn-cs"/>
              </a:rPr>
              <a:t>export</a:t>
            </a:r>
            <a:r>
              <a:rPr lang="en-US" sz="1200" b="0" i="0" kern="1200" dirty="0">
                <a:solidFill>
                  <a:schemeClr val="tx1"/>
                </a:solidFill>
                <a:effectLst/>
                <a:latin typeface="+mn-lt"/>
                <a:ea typeface="+mn-ea"/>
                <a:cs typeface="+mn-cs"/>
              </a:rPr>
              <a:t>).</a:t>
            </a:r>
          </a:p>
          <a:p>
            <a:endParaRPr lang="en-US" sz="1200" b="0" i="0" kern="1200" dirty="0">
              <a:solidFill>
                <a:schemeClr val="tx1"/>
              </a:solidFill>
              <a:effectLst/>
              <a:latin typeface="+mn-lt"/>
              <a:ea typeface="+mn-ea"/>
              <a:cs typeface="+mn-cs"/>
            </a:endParaRPr>
          </a:p>
          <a:p>
            <a:pPr rtl="0" fontAlgn="base"/>
            <a:r>
              <a:rPr lang="en-US" sz="1200" b="1" i="0" kern="1200" dirty="0">
                <a:solidFill>
                  <a:schemeClr val="tx1"/>
                </a:solidFill>
                <a:effectLst/>
                <a:latin typeface="+mn-lt"/>
                <a:ea typeface="+mn-ea"/>
                <a:cs typeface="+mn-cs"/>
              </a:rPr>
              <a:t>Summary</a:t>
            </a:r>
            <a:r>
              <a:rPr lang="en-US" sz="1200" b="0" i="0" kern="1200" dirty="0">
                <a:solidFill>
                  <a:schemeClr val="tx1"/>
                </a:solidFill>
                <a:effectLst/>
                <a:latin typeface="+mn-lt"/>
                <a:ea typeface="+mn-ea"/>
                <a:cs typeface="+mn-cs"/>
              </a:rPr>
              <a:t> </a:t>
            </a:r>
          </a:p>
          <a:p>
            <a:pPr rtl="0" fontAlgn="base"/>
            <a:r>
              <a:rPr lang="en-US" sz="1200" b="0" i="0" kern="1200" dirty="0">
                <a:solidFill>
                  <a:schemeClr val="tx1"/>
                </a:solidFill>
                <a:effectLst/>
                <a:latin typeface="+mn-lt"/>
                <a:ea typeface="+mn-ea"/>
                <a:cs typeface="+mn-cs"/>
              </a:rPr>
              <a:t>The MVP helps users answer three questions within the New Frontiers reference class: </a:t>
            </a:r>
          </a:p>
          <a:p>
            <a:pPr rtl="0" fontAlgn="base"/>
            <a:r>
              <a:rPr lang="en-US" sz="1200" b="1" i="0" kern="1200" dirty="0">
                <a:solidFill>
                  <a:schemeClr val="tx1"/>
                </a:solidFill>
                <a:effectLst/>
                <a:latin typeface="+mn-lt"/>
                <a:ea typeface="+mn-ea"/>
                <a:cs typeface="+mn-cs"/>
              </a:rPr>
              <a:t>Are we plausibly in the box?</a:t>
            </a:r>
            <a:r>
              <a:rPr lang="en-US" sz="1200" b="0" i="0" kern="1200" dirty="0">
                <a:solidFill>
                  <a:schemeClr val="tx1"/>
                </a:solidFill>
                <a:effectLst/>
                <a:latin typeface="+mn-lt"/>
                <a:ea typeface="+mn-ea"/>
                <a:cs typeface="+mn-cs"/>
              </a:rPr>
              <a:t> — including explicit treatment of the New Frontiers cost cap, cap-included vs. cap-excluded elements, and delta to the cap. </a:t>
            </a:r>
          </a:p>
          <a:p>
            <a:pPr rtl="0" fontAlgn="base"/>
            <a:r>
              <a:rPr lang="en-US" sz="1200" b="1" i="0" kern="1200" dirty="0">
                <a:solidFill>
                  <a:schemeClr val="tx1"/>
                </a:solidFill>
                <a:effectLst/>
                <a:latin typeface="+mn-lt"/>
                <a:ea typeface="+mn-ea"/>
                <a:cs typeface="+mn-cs"/>
              </a:rPr>
              <a:t>What is driving the cost?</a:t>
            </a:r>
            <a:r>
              <a:rPr lang="en-US" sz="1200" b="0" i="0" kern="1200" dirty="0">
                <a:solidFill>
                  <a:schemeClr val="tx1"/>
                </a:solidFill>
                <a:effectLst/>
                <a:latin typeface="+mn-lt"/>
                <a:ea typeface="+mn-ea"/>
                <a:cs typeface="+mn-cs"/>
              </a:rPr>
              <a:t> — via Transparency Report, main-driver explanation, and Baseline vs. Realism-Adjusted comparison. </a:t>
            </a:r>
          </a:p>
          <a:p>
            <a:pPr rtl="0" fontAlgn="base"/>
            <a:r>
              <a:rPr lang="en-US" sz="1200" b="1" i="0" kern="1200" dirty="0">
                <a:solidFill>
                  <a:schemeClr val="tx1"/>
                </a:solidFill>
                <a:effectLst/>
                <a:latin typeface="+mn-lt"/>
                <a:ea typeface="+mn-ea"/>
                <a:cs typeface="+mn-cs"/>
              </a:rPr>
              <a:t>What can we change to improve affordability?</a:t>
            </a:r>
            <a:r>
              <a:rPr lang="en-US" sz="1200" b="0" i="0" kern="1200" dirty="0">
                <a:solidFill>
                  <a:schemeClr val="tx1"/>
                </a:solidFill>
                <a:effectLst/>
                <a:latin typeface="+mn-lt"/>
                <a:ea typeface="+mn-ea"/>
                <a:cs typeface="+mn-cs"/>
              </a:rPr>
              <a:t> — via follow-up questioning, variant comparison, and sensitivity exploration. </a:t>
            </a:r>
          </a:p>
          <a:p>
            <a:pPr rtl="0" fontAlgn="base"/>
            <a:r>
              <a:rPr lang="en-US" sz="1200" b="1" i="0" kern="1200" dirty="0">
                <a:solidFill>
                  <a:schemeClr val="tx1"/>
                </a:solidFill>
                <a:effectLst/>
                <a:latin typeface="+mn-lt"/>
                <a:ea typeface="+mn-ea"/>
                <a:cs typeface="+mn-cs"/>
              </a:rPr>
              <a:t>It does so using a mixed-basis, human-in-the-loop, auditable methodology</a:t>
            </a:r>
            <a:r>
              <a:rPr lang="en-US" sz="1200" b="0" i="0" kern="1200" dirty="0">
                <a:solidFill>
                  <a:schemeClr val="tx1"/>
                </a:solidFill>
                <a:effectLst/>
                <a:latin typeface="+mn-lt"/>
                <a:ea typeface="+mn-ea"/>
                <a:cs typeface="+mn-cs"/>
              </a:rPr>
              <a:t> that combines curated CERs, explicit wraps, aggregate phase paths, and pass-throughs, with mandatory Transparency Report and Estimate Record artifacts for every run, and with both Baseline and Realism-Adjusted estimates presented together. </a:t>
            </a:r>
          </a:p>
          <a:p>
            <a:pPr rtl="0" fontAlgn="base"/>
            <a:r>
              <a:rPr lang="en-US" sz="1200" b="0" i="0" kern="1200" dirty="0">
                <a:solidFill>
                  <a:schemeClr val="tx1"/>
                </a:solidFill>
                <a:effectLst/>
                <a:latin typeface="+mn-lt"/>
                <a:ea typeface="+mn-ea"/>
                <a:cs typeface="+mn-cs"/>
              </a:rPr>
              <a:t>If it does those three things well for New Frontiers-class concepts, and hands users off appropriately when formal costing is needed, it will create immediate value while laying the groundwork for expansion to additional mission classes and deeper capability in later phases. </a:t>
            </a:r>
          </a:p>
          <a:p>
            <a:endParaRPr lang="en-US" dirty="0"/>
          </a:p>
        </p:txBody>
      </p:sp>
      <p:sp>
        <p:nvSpPr>
          <p:cNvPr id="4" name="Slide Number Placeholder 3"/>
          <p:cNvSpPr>
            <a:spLocks noGrp="1"/>
          </p:cNvSpPr>
          <p:nvPr>
            <p:ph type="sldNum" sz="quarter" idx="5"/>
          </p:nvPr>
        </p:nvSpPr>
        <p:spPr/>
        <p:txBody>
          <a:bodyPr/>
          <a:lstStyle/>
          <a:p>
            <a:fld id="{FF063456-7CAA-4E33-803E-9A03C4DA766E}" type="slidenum">
              <a:rPr lang="en-US" smtClean="0"/>
              <a:t>6</a:t>
            </a:fld>
            <a:endParaRPr lang="en-US" dirty="0"/>
          </a:p>
        </p:txBody>
      </p:sp>
    </p:spTree>
    <p:extLst>
      <p:ext uri="{BB962C8B-B14F-4D97-AF65-F5344CB8AC3E}">
        <p14:creationId xmlns:p14="http://schemas.microsoft.com/office/powerpoint/2010/main" val="1005501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171450" indent="-171450">
              <a:buFontTx/>
              <a:buChar char="-"/>
            </a:pPr>
            <a:r>
              <a:rPr lang="en-US" dirty="0"/>
              <a:t>Now in a phase where we are moving towards tool development outside of ChatGSFC/NASA Chat</a:t>
            </a:r>
          </a:p>
          <a:p>
            <a:pPr marL="171450" indent="-171450">
              <a:buFontTx/>
              <a:buChar char="-"/>
            </a:pPr>
            <a:r>
              <a:rPr lang="en-US" dirty="0"/>
              <a:t>- DAVINCI is one of the first missions infusing AI into their programmatics.  </a:t>
            </a:r>
          </a:p>
          <a:p>
            <a:r>
              <a:rPr lang="en-US" dirty="0"/>
              <a:t>- This is new ground and the project is just starting to use tools built around project needs.</a:t>
            </a:r>
          </a:p>
          <a:p>
            <a:pPr marL="171450" indent="-171450">
              <a:buFontTx/>
              <a:buChar char="-"/>
            </a:pPr>
            <a:r>
              <a:rPr lang="en-US" dirty="0"/>
              <a:t>As tools are built on the project, they are integrated into project processes, involving the leads and personnel for those processes who help define pain points, etc.</a:t>
            </a:r>
          </a:p>
          <a:p>
            <a:pPr marL="171450" indent="-171450">
              <a:buFontTx/>
              <a:buChar char="-"/>
            </a:pPr>
            <a:r>
              <a:rPr lang="en-US" dirty="0"/>
              <a:t>Tools that prove successful or that save time or enhance analysis can be scaled to other projects or the portfolio and Text to X is the pipeline to make that a reality</a:t>
            </a:r>
          </a:p>
        </p:txBody>
      </p:sp>
      <p:sp>
        <p:nvSpPr>
          <p:cNvPr id="4" name="Slide Number Placeholder 3"/>
          <p:cNvSpPr>
            <a:spLocks noGrp="1"/>
          </p:cNvSpPr>
          <p:nvPr>
            <p:ph type="sldNum" sz="quarter" idx="5"/>
          </p:nvPr>
        </p:nvSpPr>
        <p:spPr/>
        <p:txBody>
          <a:bodyPr/>
          <a:lstStyle/>
          <a:p>
            <a:fld id="{FF063456-7CAA-4E33-803E-9A03C4DA766E}" type="slidenum">
              <a:rPr lang="en-US" smtClean="0"/>
              <a:t>7</a:t>
            </a:fld>
            <a:endParaRPr lang="en-US" dirty="0"/>
          </a:p>
        </p:txBody>
      </p:sp>
    </p:spTree>
    <p:extLst>
      <p:ext uri="{BB962C8B-B14F-4D97-AF65-F5344CB8AC3E}">
        <p14:creationId xmlns:p14="http://schemas.microsoft.com/office/powerpoint/2010/main" val="1481855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t>May 2026- GSFC CAIO’s flagship “Text-to-Spaceship” program expanded to encompass “Text-to-X Factory.”</a:t>
            </a:r>
          </a:p>
          <a:p>
            <a:pPr marL="171450" indent="-171450">
              <a:buFontTx/>
              <a:buChar char="-"/>
            </a:pPr>
            <a:r>
              <a:rPr lang="en-US" dirty="0"/>
              <a:t>Text to X formalizes the development of these apps and tools into “real” software, going from vibe coding to hardened controlled applications</a:t>
            </a:r>
          </a:p>
          <a:p>
            <a:pPr marL="171450" indent="-171450">
              <a:buFontTx/>
              <a:buChar char="-"/>
            </a:pPr>
            <a:r>
              <a:rPr lang="en-US" dirty="0"/>
              <a:t>Idea is interoperable applications- building blocks that can be stacked or connected with different tools and extendable across missions, programs, or portfolio</a:t>
            </a:r>
          </a:p>
          <a:p>
            <a:pPr marL="171450" indent="-171450">
              <a:buFontTx/>
              <a:buChar char="-"/>
            </a:pPr>
            <a:r>
              <a:rPr lang="en-US" dirty="0"/>
              <a:t>Team of developers and AI engineers will meet with builder(s) and/or projects, get a repo set up, discuss security and access requirements, and then start to build towards deployment</a:t>
            </a:r>
          </a:p>
        </p:txBody>
      </p:sp>
      <p:sp>
        <p:nvSpPr>
          <p:cNvPr id="4" name="Slide Number Placeholder 3"/>
          <p:cNvSpPr>
            <a:spLocks noGrp="1"/>
          </p:cNvSpPr>
          <p:nvPr>
            <p:ph type="sldNum" sz="quarter" idx="5"/>
          </p:nvPr>
        </p:nvSpPr>
        <p:spPr/>
        <p:txBody>
          <a:bodyPr/>
          <a:lstStyle/>
          <a:p>
            <a:fld id="{FF063456-7CAA-4E33-803E-9A03C4DA766E}" type="slidenum">
              <a:rPr lang="en-US" smtClean="0"/>
              <a:t>8</a:t>
            </a:fld>
            <a:endParaRPr lang="en-US" dirty="0"/>
          </a:p>
        </p:txBody>
      </p:sp>
    </p:spTree>
    <p:extLst>
      <p:ext uri="{BB962C8B-B14F-4D97-AF65-F5344CB8AC3E}">
        <p14:creationId xmlns:p14="http://schemas.microsoft.com/office/powerpoint/2010/main" val="25866309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4AFF3-5C10-1C3E-8C68-625E7E8410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CA5D40-0A16-2C5A-1E08-81834C374A5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A3BD40B-5A5E-1714-BD85-5FE62ABB11B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When we talk about the reasons why projects and NASA want to leverage AI, the reasons fall into a couple of buckets: First is a need to streamline/automate repetitive or administrative tasks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Built a skill to read MSR data, designed to use that skill to tailor summary outputs to project “voice.”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Vibe coded a macro that runs an executable- the executable calls Claude, leverages skill and specific parameters to elevate relevant details from subsystem weekly reports to a PM executive summary.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t>Also collates all of the subsystem reports together into that report at the same time, so PM gets AI summary + the full details to review</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t>Saves PM time, keeps human in the loop, elevates critical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Process previously involved repeated emails, different file formats, moving files around and copy/pasting data, etc.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New process all files in same format, files go in an input folder on sharepoint that most have access to, tool is pointed at input folder, draft AI summary file generates in output folder. Admin notifies PM that draft is ready for him in output folder. PM finalizes, Admin puts in final folder. Everything mostly stays on sharepoint and saves PM time in summary and review.</a:t>
            </a:r>
          </a:p>
          <a:p>
            <a:endParaRPr lang="en-US" dirty="0"/>
          </a:p>
        </p:txBody>
      </p:sp>
      <p:sp>
        <p:nvSpPr>
          <p:cNvPr id="4" name="Slide Number Placeholder 3">
            <a:extLst>
              <a:ext uri="{FF2B5EF4-FFF2-40B4-BE49-F238E27FC236}">
                <a16:creationId xmlns:a16="http://schemas.microsoft.com/office/drawing/2014/main" id="{6746553C-A0B9-1385-A262-EB24E7274F67}"/>
              </a:ext>
            </a:extLst>
          </p:cNvPr>
          <p:cNvSpPr>
            <a:spLocks noGrp="1"/>
          </p:cNvSpPr>
          <p:nvPr>
            <p:ph type="sldNum" sz="quarter" idx="5"/>
          </p:nvPr>
        </p:nvSpPr>
        <p:spPr/>
        <p:txBody>
          <a:bodyPr/>
          <a:lstStyle/>
          <a:p>
            <a:fld id="{FF063456-7CAA-4E33-803E-9A03C4DA766E}" type="slidenum">
              <a:rPr lang="en-US" smtClean="0"/>
              <a:t>9</a:t>
            </a:fld>
            <a:endParaRPr lang="en-US" dirty="0"/>
          </a:p>
        </p:txBody>
      </p:sp>
    </p:spTree>
    <p:extLst>
      <p:ext uri="{BB962C8B-B14F-4D97-AF65-F5344CB8AC3E}">
        <p14:creationId xmlns:p14="http://schemas.microsoft.com/office/powerpoint/2010/main" val="126243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dirty="0"/>
              <a:t>2) Enhance or accelerate analytical capabilities</a:t>
            </a:r>
          </a:p>
          <a:p>
            <a:r>
              <a:rPr lang="en-US" sz="1200" dirty="0"/>
              <a:t>- Many tabs in a BOE for each lower level WBS element, many BOEs in a single active set, many sets in a full project LCC.  There is a LOT of resource cost/budget data for a project!  </a:t>
            </a:r>
          </a:p>
          <a:p>
            <a:r>
              <a:rPr lang="en-US" sz="1200" dirty="0"/>
              <a:t>- How can someone realistically understand trends and changes from set to set, easily move between BOEs and get answers to questions. Take a lot of analysis and time spent.</a:t>
            </a:r>
          </a:p>
          <a:p>
            <a:r>
              <a:rPr lang="en-US" sz="1200" dirty="0"/>
              <a:t>BOEChat allows DPMRs, RAs, FMs, etc. to leverage a chat capability with GPT 5-5 to interact with the full range of four years worth of BOEs.</a:t>
            </a:r>
          </a:p>
          <a:p>
            <a:r>
              <a:rPr lang="en-US" sz="1200" dirty="0"/>
              <a:t>- Built a skill to read BOEs, used it to create a database of the project BOEs to the person/item level</a:t>
            </a:r>
          </a:p>
          <a:p>
            <a:r>
              <a:rPr lang="en-US" sz="1200" dirty="0"/>
              <a:t>(intent gate → LLM planner → deterministic role → local rule-based)  </a:t>
            </a:r>
          </a:p>
          <a:p>
            <a:r>
              <a:rPr lang="en-US" sz="1200" dirty="0"/>
              <a:t>- AI takes user question and structures the query, query is routed to a database of all of the BOE data, data is returned, AI performs the analysis.</a:t>
            </a:r>
          </a:p>
          <a:p>
            <a:r>
              <a:rPr lang="en-US" dirty="0"/>
              <a:t>- Ask questions about labor, roles, hours/dollars/FTEs, BOE set comparisons, time-phasing, etc.</a:t>
            </a:r>
          </a:p>
          <a:p>
            <a:r>
              <a:rPr lang="en-US" dirty="0"/>
              <a:t>Tool will give you a confidence score in the answer where the AI planner emits a raw score based on strength of semantic match,</a:t>
            </a:r>
          </a:p>
          <a:p>
            <a:r>
              <a:rPr lang="en-US" dirty="0"/>
              <a:t>  </a:t>
            </a:r>
            <a:r>
              <a:rPr lang="en-US" dirty="0" err="1"/>
              <a:t>adjusted_confidence</a:t>
            </a:r>
            <a:r>
              <a:rPr lang="en-US" dirty="0"/>
              <a:t> enforces query-type-specific floors before the query is routed to the database, and </a:t>
            </a:r>
            <a:r>
              <a:rPr lang="en-US" dirty="0" err="1"/>
              <a:t>post_query_confidence</a:t>
            </a:r>
            <a:endParaRPr lang="en-US" dirty="0"/>
          </a:p>
          <a:p>
            <a:r>
              <a:rPr lang="en-US" dirty="0"/>
              <a:t>  applies evidence-driven floors and caps after execution.</a:t>
            </a:r>
          </a:p>
          <a:p>
            <a:r>
              <a:rPr lang="en-US" dirty="0"/>
              <a:t>-Can see source trace data down to the exact Excel sheet, row, cell</a:t>
            </a:r>
          </a:p>
        </p:txBody>
      </p:sp>
      <p:sp>
        <p:nvSpPr>
          <p:cNvPr id="4" name="Slide Number Placeholder 3"/>
          <p:cNvSpPr>
            <a:spLocks noGrp="1"/>
          </p:cNvSpPr>
          <p:nvPr>
            <p:ph type="sldNum" sz="quarter" idx="5"/>
          </p:nvPr>
        </p:nvSpPr>
        <p:spPr/>
        <p:txBody>
          <a:bodyPr/>
          <a:lstStyle/>
          <a:p>
            <a:fld id="{FF063456-7CAA-4E33-803E-9A03C4DA766E}" type="slidenum">
              <a:rPr lang="en-US" smtClean="0"/>
              <a:t>10</a:t>
            </a:fld>
            <a:endParaRPr lang="en-US" dirty="0"/>
          </a:p>
        </p:txBody>
      </p:sp>
    </p:spTree>
    <p:extLst>
      <p:ext uri="{BB962C8B-B14F-4D97-AF65-F5344CB8AC3E}">
        <p14:creationId xmlns:p14="http://schemas.microsoft.com/office/powerpoint/2010/main" val="33944066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C6C90-0424-65C8-1E36-820D60704B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02D797-9383-D118-4AE5-F515A6892BC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AE81C41-56E1-C5A8-943E-650637F67324}"/>
              </a:ext>
            </a:extLst>
          </p:cNvPr>
          <p:cNvSpPr>
            <a:spLocks noGrp="1"/>
          </p:cNvSpPr>
          <p:nvPr>
            <p:ph type="body" idx="1"/>
          </p:nvPr>
        </p:nvSpPr>
        <p:spPr/>
        <p:txBody>
          <a:bodyPr/>
          <a:lstStyle/>
          <a:p>
            <a:pPr marL="171450" indent="-171450">
              <a:buFontTx/>
              <a:buChar char="-"/>
            </a:pPr>
            <a:r>
              <a:rPr lang="en-US" dirty="0"/>
              <a:t>One of the key takeaways from our many PP&amp;C AI working groups was the sheer volume of critical programmatic data we have but how walled off that data is from one project to the next.  In our risk group in particular, we have discussed quite a bit that we need better mechanisms for communicating common risks across projects and creating risk awareness between projects with mutual heritage, requirements, contractors, etc. </a:t>
            </a:r>
          </a:p>
          <a:p>
            <a:pPr marL="171450" indent="-171450">
              <a:buFontTx/>
              <a:buChar char="-"/>
            </a:pPr>
            <a:r>
              <a:rPr lang="en-US" dirty="0"/>
              <a:t>FORGE fills that gap by providing an avenue for projects to both develop their own risks, as well as understand if there are similar risks on other projects, and if there are relevant lessons learned to be applied to their risks. </a:t>
            </a:r>
          </a:p>
          <a:p>
            <a:pPr marL="171450" indent="-171450">
              <a:buFontTx/>
              <a:buChar char="-"/>
            </a:pPr>
            <a:r>
              <a:rPr lang="en-US" dirty="0"/>
              <a:t> User enters a description of their risk, as much info as they have. User selects risk trend, whether new, increasing, decreasing etc.</a:t>
            </a:r>
          </a:p>
          <a:p>
            <a:pPr marL="171450" indent="-171450">
              <a:buFontTx/>
              <a:buChar char="-"/>
            </a:pPr>
            <a:r>
              <a:rPr lang="en-US" dirty="0"/>
              <a:t>User enters a description of any planned or ongoing mitigations</a:t>
            </a:r>
          </a:p>
          <a:p>
            <a:pPr marL="171450" indent="-171450">
              <a:buFontTx/>
              <a:buChar char="-"/>
            </a:pPr>
            <a:r>
              <a:rPr lang="en-US" dirty="0"/>
              <a:t>User enters project budget, timeline, phase (formulation, implementation, etc.) and the criticality of the potential risk)</a:t>
            </a:r>
          </a:p>
          <a:p>
            <a:pPr marL="171450" indent="-171450">
              <a:buFontTx/>
              <a:buChar char="-"/>
            </a:pPr>
            <a:r>
              <a:rPr lang="en-US" dirty="0"/>
              <a:t>Now this is bespoke to DAVINCI, and they have their own definitions around risk scoring and risk consequence that are both instrument specific and project specific. We have incorporated those definitions into the application.</a:t>
            </a:r>
          </a:p>
          <a:p>
            <a:pPr marL="171450" indent="-171450">
              <a:buFontTx/>
              <a:buChar char="-"/>
            </a:pPr>
            <a:r>
              <a:rPr lang="en-US" dirty="0"/>
              <a:t>Call A (allowed to vary): full narrative reasoning with all RAG context injected. Produces the assessment text</a:t>
            </a:r>
          </a:p>
          <a:p>
            <a:r>
              <a:rPr lang="en-US" dirty="0"/>
              <a:t>     the user reads, plus a small structured JSON block of the key facts that drove the reasoning.  Claude is told to emit a JSON block with per-dimension consequence integers, inherent_likelihood, residual post mitigation likelihood</a:t>
            </a:r>
          </a:p>
          <a:p>
            <a:r>
              <a:rPr lang="en-US" dirty="0"/>
              <a:t> - Call B (deterministic): pure Python — max() takes only those extracted facts from the JSON (no variable context), uses a forced tool-call schema,</a:t>
            </a:r>
          </a:p>
          <a:p>
            <a:r>
              <a:rPr lang="en-US" dirty="0"/>
              <a:t>     and produces authoritative integer L/C scores. This is where the score actually lands. The matrix, the export fields, and the history entry all use Call B's output.  fields, and </a:t>
            </a:r>
            <a:r>
              <a:rPr lang="en-US" dirty="0" err="1"/>
              <a:t>risk_response_approach</a:t>
            </a:r>
            <a:r>
              <a:rPr lang="en-US" dirty="0"/>
              <a:t>.</a:t>
            </a:r>
          </a:p>
          <a:p>
            <a:pPr marL="171450" indent="-171450">
              <a:buFontTx/>
              <a:buChar char="-"/>
            </a:pPr>
            <a:r>
              <a:rPr lang="en-US" dirty="0"/>
              <a:t>Will give you a risk statement in the proper NASA format, will give you </a:t>
            </a:r>
            <a:r>
              <a:rPr lang="en-US" dirty="0" err="1"/>
              <a:t>LxC</a:t>
            </a:r>
            <a:r>
              <a:rPr lang="en-US" dirty="0"/>
              <a:t> with reasoning/justification and of course plot it on the 5x5, will recommend a mitigation strategy (or to watch or accept), and recommended actions</a:t>
            </a:r>
          </a:p>
          <a:p>
            <a:pPr marL="171450" indent="-171450">
              <a:buFontTx/>
              <a:buChar char="-"/>
            </a:pPr>
            <a:r>
              <a:rPr lang="en-US" dirty="0"/>
              <a:t>Will give you a residual risk score for post mitigation implementation</a:t>
            </a:r>
          </a:p>
          <a:p>
            <a:pPr marL="171450" indent="-171450">
              <a:buFontTx/>
              <a:buChar char="-"/>
            </a:pPr>
            <a:r>
              <a:rPr lang="en-US" dirty="0"/>
              <a:t>Will give you similar risks from the portfolio and relevant lessons learned and relevant handbooks and standards</a:t>
            </a:r>
          </a:p>
          <a:p>
            <a:pPr marL="171450" indent="-171450">
              <a:buFontTx/>
              <a:buChar char="-"/>
            </a:pPr>
            <a:endParaRPr lang="en-US" dirty="0"/>
          </a:p>
          <a:p>
            <a:r>
              <a:rPr lang="en-US" dirty="0"/>
              <a:t>- Future state is a bolted-on dashboard developed in combination with project risk manager and others from project that leverages MCP connection to TDMS that is in development, as well as potentially other data sources like NTRS and Lessons Learned. Interact with and perform analysis on project risk data.</a:t>
            </a:r>
          </a:p>
          <a:p>
            <a:endParaRPr lang="en-US" dirty="0"/>
          </a:p>
        </p:txBody>
      </p:sp>
      <p:sp>
        <p:nvSpPr>
          <p:cNvPr id="4" name="Slide Number Placeholder 3">
            <a:extLst>
              <a:ext uri="{FF2B5EF4-FFF2-40B4-BE49-F238E27FC236}">
                <a16:creationId xmlns:a16="http://schemas.microsoft.com/office/drawing/2014/main" id="{4DF1A93E-AF60-341B-A178-29BC8A4A6C7B}"/>
              </a:ext>
            </a:extLst>
          </p:cNvPr>
          <p:cNvSpPr>
            <a:spLocks noGrp="1"/>
          </p:cNvSpPr>
          <p:nvPr>
            <p:ph type="sldNum" sz="quarter" idx="5"/>
          </p:nvPr>
        </p:nvSpPr>
        <p:spPr/>
        <p:txBody>
          <a:bodyPr/>
          <a:lstStyle/>
          <a:p>
            <a:fld id="{FF063456-7CAA-4E33-803E-9A03C4DA766E}" type="slidenum">
              <a:rPr lang="en-US" smtClean="0"/>
              <a:t>11</a:t>
            </a:fld>
            <a:endParaRPr lang="en-US" dirty="0"/>
          </a:p>
        </p:txBody>
      </p:sp>
    </p:spTree>
    <p:extLst>
      <p:ext uri="{BB962C8B-B14F-4D97-AF65-F5344CB8AC3E}">
        <p14:creationId xmlns:p14="http://schemas.microsoft.com/office/powerpoint/2010/main" val="1048300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BC1B5-D34F-159A-6C4F-72B400A2E2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45CEA8-CEC7-A4FC-9B2B-1371C6FDDF3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A58F337-E267-87F7-9C9A-14BB0719E96F}"/>
              </a:ext>
            </a:extLst>
          </p:cNvPr>
          <p:cNvSpPr>
            <a:spLocks noGrp="1"/>
          </p:cNvSpPr>
          <p:nvPr>
            <p:ph type="body" idx="1"/>
          </p:nvPr>
        </p:nvSpPr>
        <p:spPr/>
        <p:txBody>
          <a:bodyPr/>
          <a:lstStyle/>
          <a:p>
            <a:r>
              <a:rPr lang="en-US" dirty="0"/>
              <a:t>PURSE is a tool that was built with AI, but does not actually contain or run any AI itself.</a:t>
            </a:r>
          </a:p>
          <a:p>
            <a:r>
              <a:rPr lang="en-US" dirty="0"/>
              <a:t>Does anyone know what the most failed GLs at NASA are?  Two of the top three most failed tests at an agency level are GL 27 Maintain EACs</a:t>
            </a:r>
          </a:p>
          <a:p>
            <a:pPr marL="228600" indent="-228600">
              <a:buAutoNum type="arabicParenR"/>
            </a:pPr>
            <a:r>
              <a:rPr lang="en-US" dirty="0"/>
              <a:t>Do EACs consider performance to date</a:t>
            </a:r>
          </a:p>
          <a:p>
            <a:pPr marL="228600" indent="-228600">
              <a:buAutoNum type="arabicParenR"/>
            </a:pPr>
            <a:r>
              <a:rPr lang="en-US" dirty="0"/>
              <a:t>Are ETCs aligned to the remaining tasks in the IMS</a:t>
            </a:r>
          </a:p>
          <a:p>
            <a:pPr marL="228600" indent="-228600">
              <a:buAutoNum type="arabicParenR"/>
            </a:pPr>
            <a:endParaRPr lang="en-US" dirty="0"/>
          </a:p>
          <a:p>
            <a:pPr marL="0" indent="0">
              <a:buNone/>
            </a:pPr>
            <a:r>
              <a:rPr lang="en-US" dirty="0"/>
              <a:t>- Why do we struggle with EACs?  One aspect is frequency of EAC updates.  Many projects (most?) do EAC updates 1-2x a year for PPBE, phasing plan. </a:t>
            </a:r>
          </a:p>
          <a:p>
            <a:pPr marL="0" indent="0">
              <a:buNone/>
            </a:pPr>
            <a:r>
              <a:rPr lang="en-US" dirty="0"/>
              <a:t>- When we do EAC updates that infrequently, we lose the marching army cost in between.  People work OT, they take PTO, they take on work with a new project and split their time, they move between WBS elements, etc.</a:t>
            </a:r>
          </a:p>
          <a:p>
            <a:pPr marL="171450" indent="-171450">
              <a:buFontTx/>
              <a:buChar char="-"/>
            </a:pPr>
            <a:r>
              <a:rPr lang="en-US" dirty="0"/>
              <a:t>When work drifts, we should capture that drift in our EAC and not just in project liens that are tied to specific risks</a:t>
            </a:r>
          </a:p>
          <a:p>
            <a:pPr marL="171450" indent="-171450">
              <a:buFontTx/>
              <a:buChar char="-"/>
            </a:pPr>
            <a:r>
              <a:rPr lang="en-US" dirty="0"/>
              <a:t>PURSE provides a flexible, painless tool for updating EACs.  1 hour a month RA sits with CAM, gets that CAM’s updates for their people (OT, PTO, changes to resources, etc.).</a:t>
            </a:r>
          </a:p>
          <a:p>
            <a:pPr marL="171450" indent="-171450">
              <a:buFontTx/>
              <a:buChar char="-"/>
            </a:pPr>
            <a:r>
              <a:rPr lang="en-US" dirty="0"/>
              <a:t>Add resources, change hours/dollars/FTEs, see updates and dollar/hour impacts of changes live. </a:t>
            </a:r>
          </a:p>
          <a:p>
            <a:pPr marL="171450" indent="-171450">
              <a:buFontTx/>
              <a:buChar char="-"/>
            </a:pPr>
            <a:r>
              <a:rPr lang="en-US" dirty="0"/>
              <a:t>Export to COBRA in correct forecast upload format with WBS and element of cost populated</a:t>
            </a:r>
          </a:p>
          <a:p>
            <a:pPr marL="171450" indent="-171450">
              <a:buFontTx/>
              <a:buChar char="-"/>
            </a:pPr>
            <a:r>
              <a:rPr lang="en-US" dirty="0"/>
              <a:t>Export back out to project BOEs directly into project BOE template format.</a:t>
            </a:r>
          </a:p>
          <a:p>
            <a:pPr marL="0" indent="0">
              <a:buNone/>
            </a:pPr>
            <a:endParaRPr lang="en-US" dirty="0"/>
          </a:p>
        </p:txBody>
      </p:sp>
      <p:sp>
        <p:nvSpPr>
          <p:cNvPr id="4" name="Slide Number Placeholder 3">
            <a:extLst>
              <a:ext uri="{FF2B5EF4-FFF2-40B4-BE49-F238E27FC236}">
                <a16:creationId xmlns:a16="http://schemas.microsoft.com/office/drawing/2014/main" id="{2D0D5346-BB07-CBEA-BFD5-E15A8643C67E}"/>
              </a:ext>
            </a:extLst>
          </p:cNvPr>
          <p:cNvSpPr>
            <a:spLocks noGrp="1"/>
          </p:cNvSpPr>
          <p:nvPr>
            <p:ph type="sldNum" sz="quarter" idx="5"/>
          </p:nvPr>
        </p:nvSpPr>
        <p:spPr/>
        <p:txBody>
          <a:bodyPr/>
          <a:lstStyle/>
          <a:p>
            <a:fld id="{FF063456-7CAA-4E33-803E-9A03C4DA766E}" type="slidenum">
              <a:rPr lang="en-US" smtClean="0"/>
              <a:t>12</a:t>
            </a:fld>
            <a:endParaRPr lang="en-US" dirty="0"/>
          </a:p>
        </p:txBody>
      </p:sp>
    </p:spTree>
    <p:extLst>
      <p:ext uri="{BB962C8B-B14F-4D97-AF65-F5344CB8AC3E}">
        <p14:creationId xmlns:p14="http://schemas.microsoft.com/office/powerpoint/2010/main" val="12168775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-Projects are planning for AI support/token spend in BOEs and PPBE in elements other than Flight/Ground Software and Systems Engineering.</a:t>
            </a:r>
          </a:p>
          <a:p>
            <a:r>
              <a:rPr lang="en-US" dirty="0"/>
              <a:t>- AI capacity is now a budgeted resource, no longer a free productivity multiplier.  ChatGSFC and AskSage will continue to be free to use for most simple tasks, but anything heavy duty or ongoing development is going to require some amount of investment.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 How Do AI Agents Spend Your Money? Analyzing and Predicting Token Consumption in Agentic Coding Tasks- Stanford April 2026- (1) agentic tasks are uniquely expensive, consuming 1000x more tokens than code reasoning and code chat, with input tokens rather than output tokens driving the overall cost; (2) token usage is highly variable and inherently stochastic: runs on the same task can differ by up to 30x in total tokens, and 3) models vary substantially in token efficiency: on the same tasks, Kimi-K2 and Claude-Sonnet-4.5, on average, consume over 1.5 million more tokens than GPT-5; (4) </a:t>
            </a:r>
          </a:p>
          <a:p>
            <a:endParaRPr lang="en-US" dirty="0"/>
          </a:p>
        </p:txBody>
      </p:sp>
      <p:sp>
        <p:nvSpPr>
          <p:cNvPr id="4" name="Slide Number Placeholder 3"/>
          <p:cNvSpPr>
            <a:spLocks noGrp="1"/>
          </p:cNvSpPr>
          <p:nvPr>
            <p:ph type="sldNum" sz="quarter" idx="5"/>
          </p:nvPr>
        </p:nvSpPr>
        <p:spPr/>
        <p:txBody>
          <a:bodyPr/>
          <a:lstStyle/>
          <a:p>
            <a:fld id="{FF063456-7CAA-4E33-803E-9A03C4DA766E}" type="slidenum">
              <a:rPr lang="en-US" smtClean="0"/>
              <a:t>13</a:t>
            </a:fld>
            <a:endParaRPr lang="en-US" dirty="0"/>
          </a:p>
        </p:txBody>
      </p:sp>
    </p:spTree>
    <p:extLst>
      <p:ext uri="{BB962C8B-B14F-4D97-AF65-F5344CB8AC3E}">
        <p14:creationId xmlns:p14="http://schemas.microsoft.com/office/powerpoint/2010/main" val="3383133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Projects are the testing grounds for many of these kinds of tools, where they have individual needs and parameters, </a:t>
            </a:r>
            <a:r>
              <a:rPr lang="en-US" sz="1200" b="1" dirty="0"/>
              <a:t>but projects can’t shoulder the developmental burden alone.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0" dirty="0"/>
              <a:t>T</a:t>
            </a:r>
            <a:r>
              <a:rPr lang="en-US" dirty="0"/>
              <a:t>here is a need for the agency to define from the top down the priorities for targeted use cases and to weigh in on which PP&amp;C projects to graduate and invest in.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Early august the agency sent out the preliminary notice that they are opening the </a:t>
            </a:r>
            <a:r>
              <a:rPr lang="en-US" sz="1200" kern="1200" dirty="0">
                <a:solidFill>
                  <a:schemeClr val="tx1"/>
                </a:solidFill>
                <a:effectLst/>
                <a:latin typeface="+mn-lt"/>
                <a:ea typeface="+mn-ea"/>
                <a:cs typeface="+mn-cs"/>
              </a:rPr>
              <a:t>annual AI Use Case Registry- as a PP&amp;C community, we should define the set of use cases that we want to push forward</a:t>
            </a:r>
          </a:p>
          <a:p>
            <a:endParaRPr lang="en-US"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What is an AI Use Case?</a:t>
            </a:r>
            <a:r>
              <a:rPr lang="en-US" sz="1200" kern="1200" dirty="0">
                <a:solidFill>
                  <a:schemeClr val="tx1"/>
                </a:solidFill>
                <a:effectLst/>
                <a:latin typeface="+mn-lt"/>
                <a:ea typeface="+mn-ea"/>
                <a:cs typeface="+mn-cs"/>
              </a:rPr>
              <a:t> For this registry, an AI use case refers to any specific scenario where AI is designed, developed, procured, or used to advance NASA's missions. This includes both </a:t>
            </a:r>
            <a:r>
              <a:rPr lang="en-US" sz="1200" b="1" kern="1200" dirty="0">
                <a:solidFill>
                  <a:schemeClr val="tx1"/>
                </a:solidFill>
                <a:effectLst/>
                <a:latin typeface="+mn-lt"/>
                <a:ea typeface="+mn-ea"/>
                <a:cs typeface="+mn-cs"/>
              </a:rPr>
              <a:t>USAGE</a:t>
            </a:r>
            <a:r>
              <a:rPr lang="en-US" sz="1200" kern="1200" dirty="0">
                <a:solidFill>
                  <a:schemeClr val="tx1"/>
                </a:solidFill>
                <a:effectLst/>
                <a:latin typeface="+mn-lt"/>
                <a:ea typeface="+mn-ea"/>
                <a:cs typeface="+mn-cs"/>
              </a:rPr>
              <a:t> (using an existing AI system, tool, or model) and </a:t>
            </a:r>
            <a:r>
              <a:rPr lang="en-US" sz="1200" b="1" kern="1200" dirty="0">
                <a:solidFill>
                  <a:schemeClr val="tx1"/>
                </a:solidFill>
                <a:effectLst/>
                <a:latin typeface="+mn-lt"/>
                <a:ea typeface="+mn-ea"/>
                <a:cs typeface="+mn-cs"/>
              </a:rPr>
              <a:t>DEVELOPMENT</a:t>
            </a:r>
            <a:r>
              <a:rPr lang="en-US" sz="1200" kern="1200" dirty="0">
                <a:solidFill>
                  <a:schemeClr val="tx1"/>
                </a:solidFill>
                <a:effectLst/>
                <a:latin typeface="+mn-lt"/>
                <a:ea typeface="+mn-ea"/>
                <a:cs typeface="+mn-cs"/>
              </a:rPr>
              <a:t> (developing or updating AI systems, tools, or models, or research in preparation for development).</a:t>
            </a:r>
          </a:p>
          <a:p>
            <a:pPr lvl="0"/>
            <a:r>
              <a:rPr lang="en-US" sz="1200" b="1" kern="1200" dirty="0">
                <a:solidFill>
                  <a:schemeClr val="tx1"/>
                </a:solidFill>
                <a:effectLst/>
                <a:latin typeface="+mn-lt"/>
                <a:ea typeface="+mn-ea"/>
                <a:cs typeface="+mn-cs"/>
              </a:rPr>
              <a:t>Focus on Custom and Open-Source:</a:t>
            </a:r>
            <a:r>
              <a:rPr lang="en-US" sz="1200" kern="1200" dirty="0">
                <a:solidFill>
                  <a:schemeClr val="tx1"/>
                </a:solidFill>
                <a:effectLst/>
                <a:latin typeface="+mn-lt"/>
                <a:ea typeface="+mn-ea"/>
                <a:cs typeface="+mn-cs"/>
              </a:rPr>
              <a:t> We are primarily tracking custom-built or open-source AI solutions that have been customized for NASA's use.</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 This is ultimately all dependent on the quality of our data and its availability.  We have an incredible wealth of programmatic data, whether it is ONCE and CADREs, which I was thrilled to see is releasing an API or REDSTAR or others, we need to free our data from the silos that it currently lives in if we’re going to take advantage of it in a meaningful way.</a:t>
            </a:r>
          </a:p>
          <a:p>
            <a:endParaRPr lang="en-US" dirty="0"/>
          </a:p>
        </p:txBody>
      </p:sp>
      <p:sp>
        <p:nvSpPr>
          <p:cNvPr id="4" name="Slide Number Placeholder 3"/>
          <p:cNvSpPr>
            <a:spLocks noGrp="1"/>
          </p:cNvSpPr>
          <p:nvPr>
            <p:ph type="sldNum" sz="quarter" idx="5"/>
          </p:nvPr>
        </p:nvSpPr>
        <p:spPr/>
        <p:txBody>
          <a:bodyPr/>
          <a:lstStyle/>
          <a:p>
            <a:fld id="{FF063456-7CAA-4E33-803E-9A03C4DA766E}" type="slidenum">
              <a:rPr lang="en-US" smtClean="0"/>
              <a:t>14</a:t>
            </a:fld>
            <a:endParaRPr lang="en-US" dirty="0"/>
          </a:p>
        </p:txBody>
      </p:sp>
    </p:spTree>
    <p:extLst>
      <p:ext uri="{BB962C8B-B14F-4D97-AF65-F5344CB8AC3E}">
        <p14:creationId xmlns:p14="http://schemas.microsoft.com/office/powerpoint/2010/main" val="2449106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E436A-4655-D3C7-7BE2-A7F95A2A2F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7887B8-1D57-218B-DE72-5A4048CA87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07DE93-75DF-7372-E12B-D0D64DFD7CD1}"/>
              </a:ext>
            </a:extLst>
          </p:cNvPr>
          <p:cNvSpPr>
            <a:spLocks noGrp="1"/>
          </p:cNvSpPr>
          <p:nvPr>
            <p:ph type="dt" sz="half" idx="10"/>
          </p:nvPr>
        </p:nvSpPr>
        <p:spPr/>
        <p:txBody>
          <a:bodyPr/>
          <a:lstStyle/>
          <a:p>
            <a:fld id="{5EAD8466-55CD-4F14-B968-B7BAF9F0B5EE}" type="datetime1">
              <a:rPr lang="en-US" smtClean="0"/>
              <a:t>8/25/2026</a:t>
            </a:fld>
            <a:endParaRPr lang="en-US" dirty="0"/>
          </a:p>
        </p:txBody>
      </p:sp>
      <p:sp>
        <p:nvSpPr>
          <p:cNvPr id="5" name="Footer Placeholder 4">
            <a:extLst>
              <a:ext uri="{FF2B5EF4-FFF2-40B4-BE49-F238E27FC236}">
                <a16:creationId xmlns:a16="http://schemas.microsoft.com/office/drawing/2014/main" id="{EAE3A142-51F3-0B71-86B2-EE36608E8DDE}"/>
              </a:ext>
            </a:extLst>
          </p:cNvPr>
          <p:cNvSpPr>
            <a:spLocks noGrp="1"/>
          </p:cNvSpPr>
          <p:nvPr>
            <p:ph type="ftr" sz="quarter" idx="11"/>
          </p:nvPr>
        </p:nvSpPr>
        <p:spPr/>
        <p:txBody>
          <a:bodyPr/>
          <a:lstStyle/>
          <a:p>
            <a:r>
              <a:rPr lang="en-US" dirty="0"/>
              <a:t>ryan.s.mcclelland@nasa.gov</a:t>
            </a:r>
          </a:p>
        </p:txBody>
      </p:sp>
      <p:sp>
        <p:nvSpPr>
          <p:cNvPr id="6" name="Slide Number Placeholder 5">
            <a:extLst>
              <a:ext uri="{FF2B5EF4-FFF2-40B4-BE49-F238E27FC236}">
                <a16:creationId xmlns:a16="http://schemas.microsoft.com/office/drawing/2014/main" id="{BBBE35F0-C11F-9B5C-74E3-5AFF2C0FCDA5}"/>
              </a:ext>
            </a:extLst>
          </p:cNvPr>
          <p:cNvSpPr>
            <a:spLocks noGrp="1"/>
          </p:cNvSpPr>
          <p:nvPr>
            <p:ph type="sldNum" sz="quarter" idx="12"/>
          </p:nvPr>
        </p:nvSpPr>
        <p:spPr/>
        <p:txBody>
          <a:bodyPr/>
          <a:lstStyle/>
          <a:p>
            <a:fld id="{B39F939F-3059-4957-A4D6-059C4120EFAC}" type="slidenum">
              <a:rPr lang="en-US" smtClean="0"/>
              <a:t>‹#›</a:t>
            </a:fld>
            <a:endParaRPr lang="en-US" dirty="0"/>
          </a:p>
        </p:txBody>
      </p:sp>
    </p:spTree>
    <p:extLst>
      <p:ext uri="{BB962C8B-B14F-4D97-AF65-F5344CB8AC3E}">
        <p14:creationId xmlns:p14="http://schemas.microsoft.com/office/powerpoint/2010/main" val="2429559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51A87-27B7-347E-3846-8CC7828B3C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AED67B-9244-E64B-7C09-295470052A2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C320C9-18BE-9028-3A6D-CC1D82AE98F3}"/>
              </a:ext>
            </a:extLst>
          </p:cNvPr>
          <p:cNvSpPr>
            <a:spLocks noGrp="1"/>
          </p:cNvSpPr>
          <p:nvPr>
            <p:ph type="dt" sz="half" idx="10"/>
          </p:nvPr>
        </p:nvSpPr>
        <p:spPr/>
        <p:txBody>
          <a:bodyPr/>
          <a:lstStyle/>
          <a:p>
            <a:fld id="{1F425272-2F6C-4AE9-A084-BD7D395E3000}" type="datetime1">
              <a:rPr lang="en-US" smtClean="0"/>
              <a:t>8/25/2026</a:t>
            </a:fld>
            <a:endParaRPr lang="en-US" dirty="0"/>
          </a:p>
        </p:txBody>
      </p:sp>
      <p:sp>
        <p:nvSpPr>
          <p:cNvPr id="5" name="Footer Placeholder 4">
            <a:extLst>
              <a:ext uri="{FF2B5EF4-FFF2-40B4-BE49-F238E27FC236}">
                <a16:creationId xmlns:a16="http://schemas.microsoft.com/office/drawing/2014/main" id="{E38CD888-AF88-1CBF-9950-D387B104DCA0}"/>
              </a:ext>
            </a:extLst>
          </p:cNvPr>
          <p:cNvSpPr>
            <a:spLocks noGrp="1"/>
          </p:cNvSpPr>
          <p:nvPr>
            <p:ph type="ftr" sz="quarter" idx="11"/>
          </p:nvPr>
        </p:nvSpPr>
        <p:spPr/>
        <p:txBody>
          <a:bodyPr/>
          <a:lstStyle/>
          <a:p>
            <a:r>
              <a:rPr lang="en-US" dirty="0"/>
              <a:t>ryan.s.mcclelland@nasa.gov</a:t>
            </a:r>
          </a:p>
        </p:txBody>
      </p:sp>
      <p:sp>
        <p:nvSpPr>
          <p:cNvPr id="6" name="Slide Number Placeholder 5">
            <a:extLst>
              <a:ext uri="{FF2B5EF4-FFF2-40B4-BE49-F238E27FC236}">
                <a16:creationId xmlns:a16="http://schemas.microsoft.com/office/drawing/2014/main" id="{3AE4975E-064E-8485-ED53-957C83F9E6BD}"/>
              </a:ext>
            </a:extLst>
          </p:cNvPr>
          <p:cNvSpPr>
            <a:spLocks noGrp="1"/>
          </p:cNvSpPr>
          <p:nvPr>
            <p:ph type="sldNum" sz="quarter" idx="12"/>
          </p:nvPr>
        </p:nvSpPr>
        <p:spPr/>
        <p:txBody>
          <a:bodyPr/>
          <a:lstStyle/>
          <a:p>
            <a:fld id="{B39F939F-3059-4957-A4D6-059C4120EFAC}" type="slidenum">
              <a:rPr lang="en-US" smtClean="0"/>
              <a:t>‹#›</a:t>
            </a:fld>
            <a:endParaRPr lang="en-US" dirty="0"/>
          </a:p>
        </p:txBody>
      </p:sp>
    </p:spTree>
    <p:extLst>
      <p:ext uri="{BB962C8B-B14F-4D97-AF65-F5344CB8AC3E}">
        <p14:creationId xmlns:p14="http://schemas.microsoft.com/office/powerpoint/2010/main" val="2225567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B9139-3315-A98C-FF82-E4023654F0E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560C0D2-F6AA-05CB-84F7-FA9CA7273B9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EAAE2D-8EFF-8169-21E4-E763BB9C2D11}"/>
              </a:ext>
            </a:extLst>
          </p:cNvPr>
          <p:cNvSpPr>
            <a:spLocks noGrp="1"/>
          </p:cNvSpPr>
          <p:nvPr>
            <p:ph type="dt" sz="half" idx="10"/>
          </p:nvPr>
        </p:nvSpPr>
        <p:spPr/>
        <p:txBody>
          <a:bodyPr/>
          <a:lstStyle/>
          <a:p>
            <a:fld id="{527086CB-7353-44E8-B3BA-6C959497B8B8}" type="datetime1">
              <a:rPr lang="en-US" smtClean="0"/>
              <a:t>8/25/2026</a:t>
            </a:fld>
            <a:endParaRPr lang="en-US" dirty="0"/>
          </a:p>
        </p:txBody>
      </p:sp>
      <p:sp>
        <p:nvSpPr>
          <p:cNvPr id="5" name="Footer Placeholder 4">
            <a:extLst>
              <a:ext uri="{FF2B5EF4-FFF2-40B4-BE49-F238E27FC236}">
                <a16:creationId xmlns:a16="http://schemas.microsoft.com/office/drawing/2014/main" id="{8312140B-7820-3213-EF42-C571729179F7}"/>
              </a:ext>
            </a:extLst>
          </p:cNvPr>
          <p:cNvSpPr>
            <a:spLocks noGrp="1"/>
          </p:cNvSpPr>
          <p:nvPr>
            <p:ph type="ftr" sz="quarter" idx="11"/>
          </p:nvPr>
        </p:nvSpPr>
        <p:spPr/>
        <p:txBody>
          <a:bodyPr/>
          <a:lstStyle/>
          <a:p>
            <a:r>
              <a:rPr lang="en-US" dirty="0"/>
              <a:t>ryan.s.mcclelland@nasa.gov</a:t>
            </a:r>
          </a:p>
        </p:txBody>
      </p:sp>
      <p:sp>
        <p:nvSpPr>
          <p:cNvPr id="6" name="Slide Number Placeholder 5">
            <a:extLst>
              <a:ext uri="{FF2B5EF4-FFF2-40B4-BE49-F238E27FC236}">
                <a16:creationId xmlns:a16="http://schemas.microsoft.com/office/drawing/2014/main" id="{52786E07-B3D6-8C78-C6C8-CFA3E210E53F}"/>
              </a:ext>
            </a:extLst>
          </p:cNvPr>
          <p:cNvSpPr>
            <a:spLocks noGrp="1"/>
          </p:cNvSpPr>
          <p:nvPr>
            <p:ph type="sldNum" sz="quarter" idx="12"/>
          </p:nvPr>
        </p:nvSpPr>
        <p:spPr/>
        <p:txBody>
          <a:bodyPr/>
          <a:lstStyle/>
          <a:p>
            <a:fld id="{B39F939F-3059-4957-A4D6-059C4120EFAC}" type="slidenum">
              <a:rPr lang="en-US" smtClean="0"/>
              <a:t>‹#›</a:t>
            </a:fld>
            <a:endParaRPr lang="en-US" dirty="0"/>
          </a:p>
        </p:txBody>
      </p:sp>
    </p:spTree>
    <p:extLst>
      <p:ext uri="{BB962C8B-B14F-4D97-AF65-F5344CB8AC3E}">
        <p14:creationId xmlns:p14="http://schemas.microsoft.com/office/powerpoint/2010/main" val="356129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147D2-8B52-642A-8461-4A655A5148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A1943B-C1A3-01D1-411A-498A07E770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206F16-AD44-A34F-019B-7A1CE9E60C3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6FB3B41-34EE-5102-B794-9DE77514CB54}"/>
              </a:ext>
            </a:extLst>
          </p:cNvPr>
          <p:cNvSpPr>
            <a:spLocks noGrp="1"/>
          </p:cNvSpPr>
          <p:nvPr>
            <p:ph type="dt" sz="half" idx="10"/>
          </p:nvPr>
        </p:nvSpPr>
        <p:spPr/>
        <p:txBody>
          <a:bodyPr/>
          <a:lstStyle/>
          <a:p>
            <a:fld id="{B93E70C9-8333-4CC9-A291-E7565751A0CC}" type="datetime1">
              <a:rPr lang="en-US" smtClean="0"/>
              <a:t>8/25/2026</a:t>
            </a:fld>
            <a:endParaRPr lang="en-US" dirty="0"/>
          </a:p>
        </p:txBody>
      </p:sp>
      <p:sp>
        <p:nvSpPr>
          <p:cNvPr id="6" name="Footer Placeholder 5">
            <a:extLst>
              <a:ext uri="{FF2B5EF4-FFF2-40B4-BE49-F238E27FC236}">
                <a16:creationId xmlns:a16="http://schemas.microsoft.com/office/drawing/2014/main" id="{1B7125B0-7B16-8860-8E90-2E3755240E2F}"/>
              </a:ext>
            </a:extLst>
          </p:cNvPr>
          <p:cNvSpPr>
            <a:spLocks noGrp="1"/>
          </p:cNvSpPr>
          <p:nvPr>
            <p:ph type="ftr" sz="quarter" idx="11"/>
          </p:nvPr>
        </p:nvSpPr>
        <p:spPr/>
        <p:txBody>
          <a:bodyPr/>
          <a:lstStyle/>
          <a:p>
            <a:r>
              <a:rPr lang="en-US" dirty="0"/>
              <a:t>ryan.s.mcclelland@nasa.gov</a:t>
            </a:r>
          </a:p>
        </p:txBody>
      </p:sp>
      <p:sp>
        <p:nvSpPr>
          <p:cNvPr id="7" name="Slide Number Placeholder 6">
            <a:extLst>
              <a:ext uri="{FF2B5EF4-FFF2-40B4-BE49-F238E27FC236}">
                <a16:creationId xmlns:a16="http://schemas.microsoft.com/office/drawing/2014/main" id="{676D7CDF-AD92-E838-B40C-BADC90923DF5}"/>
              </a:ext>
            </a:extLst>
          </p:cNvPr>
          <p:cNvSpPr>
            <a:spLocks noGrp="1"/>
          </p:cNvSpPr>
          <p:nvPr>
            <p:ph type="sldNum" sz="quarter" idx="12"/>
          </p:nvPr>
        </p:nvSpPr>
        <p:spPr/>
        <p:txBody>
          <a:bodyPr/>
          <a:lstStyle/>
          <a:p>
            <a:fld id="{B39F939F-3059-4957-A4D6-059C4120EFAC}" type="slidenum">
              <a:rPr lang="en-US" smtClean="0"/>
              <a:t>‹#›</a:t>
            </a:fld>
            <a:endParaRPr lang="en-US" dirty="0"/>
          </a:p>
        </p:txBody>
      </p:sp>
    </p:spTree>
    <p:extLst>
      <p:ext uri="{BB962C8B-B14F-4D97-AF65-F5344CB8AC3E}">
        <p14:creationId xmlns:p14="http://schemas.microsoft.com/office/powerpoint/2010/main" val="802617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C908F-64D6-D69D-983C-79263BF38CC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7F4464-1840-E04C-772C-F3CCD82C5A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6EC977-FB46-8494-6669-56F08396735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D93950-9C62-F259-9EBE-60168DF668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FB4135-B230-8E4F-64B8-0B95ED0E9B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45D4042-C736-4CF3-1AE4-575907C5D722}"/>
              </a:ext>
            </a:extLst>
          </p:cNvPr>
          <p:cNvSpPr>
            <a:spLocks noGrp="1"/>
          </p:cNvSpPr>
          <p:nvPr>
            <p:ph type="dt" sz="half" idx="10"/>
          </p:nvPr>
        </p:nvSpPr>
        <p:spPr/>
        <p:txBody>
          <a:bodyPr/>
          <a:lstStyle/>
          <a:p>
            <a:fld id="{5D2543F6-DCAA-4ED8-8A65-4CA41FE7C314}" type="datetime1">
              <a:rPr lang="en-US" smtClean="0"/>
              <a:t>8/25/2026</a:t>
            </a:fld>
            <a:endParaRPr lang="en-US" dirty="0"/>
          </a:p>
        </p:txBody>
      </p:sp>
      <p:sp>
        <p:nvSpPr>
          <p:cNvPr id="8" name="Footer Placeholder 7">
            <a:extLst>
              <a:ext uri="{FF2B5EF4-FFF2-40B4-BE49-F238E27FC236}">
                <a16:creationId xmlns:a16="http://schemas.microsoft.com/office/drawing/2014/main" id="{F2531BF4-5FF6-9CB2-1AE7-F45B77C7ED1F}"/>
              </a:ext>
            </a:extLst>
          </p:cNvPr>
          <p:cNvSpPr>
            <a:spLocks noGrp="1"/>
          </p:cNvSpPr>
          <p:nvPr>
            <p:ph type="ftr" sz="quarter" idx="11"/>
          </p:nvPr>
        </p:nvSpPr>
        <p:spPr/>
        <p:txBody>
          <a:bodyPr/>
          <a:lstStyle/>
          <a:p>
            <a:r>
              <a:rPr lang="en-US" dirty="0"/>
              <a:t>ryan.s.mcclelland@nasa.gov</a:t>
            </a:r>
          </a:p>
        </p:txBody>
      </p:sp>
      <p:sp>
        <p:nvSpPr>
          <p:cNvPr id="9" name="Slide Number Placeholder 8">
            <a:extLst>
              <a:ext uri="{FF2B5EF4-FFF2-40B4-BE49-F238E27FC236}">
                <a16:creationId xmlns:a16="http://schemas.microsoft.com/office/drawing/2014/main" id="{959B2B42-7BCD-A5D3-BFD0-0607E09A9044}"/>
              </a:ext>
            </a:extLst>
          </p:cNvPr>
          <p:cNvSpPr>
            <a:spLocks noGrp="1"/>
          </p:cNvSpPr>
          <p:nvPr>
            <p:ph type="sldNum" sz="quarter" idx="12"/>
          </p:nvPr>
        </p:nvSpPr>
        <p:spPr/>
        <p:txBody>
          <a:bodyPr/>
          <a:lstStyle/>
          <a:p>
            <a:fld id="{B39F939F-3059-4957-A4D6-059C4120EFAC}" type="slidenum">
              <a:rPr lang="en-US" smtClean="0"/>
              <a:t>‹#›</a:t>
            </a:fld>
            <a:endParaRPr lang="en-US" dirty="0"/>
          </a:p>
        </p:txBody>
      </p:sp>
    </p:spTree>
    <p:extLst>
      <p:ext uri="{BB962C8B-B14F-4D97-AF65-F5344CB8AC3E}">
        <p14:creationId xmlns:p14="http://schemas.microsoft.com/office/powerpoint/2010/main" val="5229703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760CD-77B1-C142-A172-4A2A9F55B56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F726B6-F976-77F8-9B75-ACA189B01DBF}"/>
              </a:ext>
            </a:extLst>
          </p:cNvPr>
          <p:cNvSpPr>
            <a:spLocks noGrp="1"/>
          </p:cNvSpPr>
          <p:nvPr>
            <p:ph type="dt" sz="half" idx="10"/>
          </p:nvPr>
        </p:nvSpPr>
        <p:spPr/>
        <p:txBody>
          <a:bodyPr/>
          <a:lstStyle/>
          <a:p>
            <a:fld id="{CFD984D4-0996-4220-A56F-77251DA9F969}" type="datetime1">
              <a:rPr lang="en-US" smtClean="0"/>
              <a:t>8/25/2026</a:t>
            </a:fld>
            <a:endParaRPr lang="en-US" dirty="0"/>
          </a:p>
        </p:txBody>
      </p:sp>
      <p:sp>
        <p:nvSpPr>
          <p:cNvPr id="4" name="Footer Placeholder 3">
            <a:extLst>
              <a:ext uri="{FF2B5EF4-FFF2-40B4-BE49-F238E27FC236}">
                <a16:creationId xmlns:a16="http://schemas.microsoft.com/office/drawing/2014/main" id="{E52CFB1A-59C5-EDB8-EDAB-66A7C0256BBC}"/>
              </a:ext>
            </a:extLst>
          </p:cNvPr>
          <p:cNvSpPr>
            <a:spLocks noGrp="1"/>
          </p:cNvSpPr>
          <p:nvPr>
            <p:ph type="ftr" sz="quarter" idx="11"/>
          </p:nvPr>
        </p:nvSpPr>
        <p:spPr/>
        <p:txBody>
          <a:bodyPr/>
          <a:lstStyle/>
          <a:p>
            <a:r>
              <a:rPr lang="en-US" dirty="0"/>
              <a:t>ryan.s.mcclelland@nasa.gov</a:t>
            </a:r>
          </a:p>
        </p:txBody>
      </p:sp>
      <p:sp>
        <p:nvSpPr>
          <p:cNvPr id="5" name="Slide Number Placeholder 4">
            <a:extLst>
              <a:ext uri="{FF2B5EF4-FFF2-40B4-BE49-F238E27FC236}">
                <a16:creationId xmlns:a16="http://schemas.microsoft.com/office/drawing/2014/main" id="{15BC4278-6C8C-33F0-7294-4C3AB1DCF373}"/>
              </a:ext>
            </a:extLst>
          </p:cNvPr>
          <p:cNvSpPr>
            <a:spLocks noGrp="1"/>
          </p:cNvSpPr>
          <p:nvPr>
            <p:ph type="sldNum" sz="quarter" idx="12"/>
          </p:nvPr>
        </p:nvSpPr>
        <p:spPr/>
        <p:txBody>
          <a:bodyPr/>
          <a:lstStyle/>
          <a:p>
            <a:fld id="{B39F939F-3059-4957-A4D6-059C4120EFAC}" type="slidenum">
              <a:rPr lang="en-US" smtClean="0"/>
              <a:t>‹#›</a:t>
            </a:fld>
            <a:endParaRPr lang="en-US" dirty="0"/>
          </a:p>
        </p:txBody>
      </p:sp>
    </p:spTree>
    <p:extLst>
      <p:ext uri="{BB962C8B-B14F-4D97-AF65-F5344CB8AC3E}">
        <p14:creationId xmlns:p14="http://schemas.microsoft.com/office/powerpoint/2010/main" val="1752484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3012F3-0B64-8210-F4FC-5FF89AED2CDC}"/>
              </a:ext>
            </a:extLst>
          </p:cNvPr>
          <p:cNvSpPr>
            <a:spLocks noGrp="1"/>
          </p:cNvSpPr>
          <p:nvPr>
            <p:ph type="dt" sz="half" idx="10"/>
          </p:nvPr>
        </p:nvSpPr>
        <p:spPr/>
        <p:txBody>
          <a:bodyPr/>
          <a:lstStyle/>
          <a:p>
            <a:fld id="{25720E16-BBC0-43C0-B601-4164E73692BE}" type="datetime1">
              <a:rPr lang="en-US" smtClean="0"/>
              <a:t>8/25/2026</a:t>
            </a:fld>
            <a:endParaRPr lang="en-US" dirty="0"/>
          </a:p>
        </p:txBody>
      </p:sp>
      <p:sp>
        <p:nvSpPr>
          <p:cNvPr id="3" name="Footer Placeholder 2">
            <a:extLst>
              <a:ext uri="{FF2B5EF4-FFF2-40B4-BE49-F238E27FC236}">
                <a16:creationId xmlns:a16="http://schemas.microsoft.com/office/drawing/2014/main" id="{6FC8F9EB-B01A-6477-A883-C191FF91C880}"/>
              </a:ext>
            </a:extLst>
          </p:cNvPr>
          <p:cNvSpPr>
            <a:spLocks noGrp="1"/>
          </p:cNvSpPr>
          <p:nvPr>
            <p:ph type="ftr" sz="quarter" idx="11"/>
          </p:nvPr>
        </p:nvSpPr>
        <p:spPr/>
        <p:txBody>
          <a:bodyPr/>
          <a:lstStyle/>
          <a:p>
            <a:r>
              <a:rPr lang="en-US" dirty="0"/>
              <a:t>ryan.s.mcclelland@nasa.gov</a:t>
            </a:r>
          </a:p>
        </p:txBody>
      </p:sp>
      <p:sp>
        <p:nvSpPr>
          <p:cNvPr id="4" name="Slide Number Placeholder 3">
            <a:extLst>
              <a:ext uri="{FF2B5EF4-FFF2-40B4-BE49-F238E27FC236}">
                <a16:creationId xmlns:a16="http://schemas.microsoft.com/office/drawing/2014/main" id="{A0C721C7-BDC5-D5DE-5BE0-C8DD50BAF93D}"/>
              </a:ext>
            </a:extLst>
          </p:cNvPr>
          <p:cNvSpPr>
            <a:spLocks noGrp="1"/>
          </p:cNvSpPr>
          <p:nvPr>
            <p:ph type="sldNum" sz="quarter" idx="12"/>
          </p:nvPr>
        </p:nvSpPr>
        <p:spPr/>
        <p:txBody>
          <a:bodyPr/>
          <a:lstStyle/>
          <a:p>
            <a:fld id="{B39F939F-3059-4957-A4D6-059C4120EFAC}" type="slidenum">
              <a:rPr lang="en-US" smtClean="0"/>
              <a:t>‹#›</a:t>
            </a:fld>
            <a:endParaRPr lang="en-US" dirty="0"/>
          </a:p>
        </p:txBody>
      </p:sp>
    </p:spTree>
    <p:extLst>
      <p:ext uri="{BB962C8B-B14F-4D97-AF65-F5344CB8AC3E}">
        <p14:creationId xmlns:p14="http://schemas.microsoft.com/office/powerpoint/2010/main" val="1756864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B585D-FC80-7F04-65F2-269D6FDFEE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E962E9-A0AC-A0A8-8F1D-6AE7FA6A6C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82390A-5394-B55A-FB88-2B334C0EE9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B4EE54-4FB4-A086-0EC2-02D8B4BE58A4}"/>
              </a:ext>
            </a:extLst>
          </p:cNvPr>
          <p:cNvSpPr>
            <a:spLocks noGrp="1"/>
          </p:cNvSpPr>
          <p:nvPr>
            <p:ph type="dt" sz="half" idx="10"/>
          </p:nvPr>
        </p:nvSpPr>
        <p:spPr/>
        <p:txBody>
          <a:bodyPr/>
          <a:lstStyle/>
          <a:p>
            <a:fld id="{2FF7F789-8BC8-461C-B27E-D06AC708035A}" type="datetime1">
              <a:rPr lang="en-US" smtClean="0"/>
              <a:t>8/25/2026</a:t>
            </a:fld>
            <a:endParaRPr lang="en-US" dirty="0"/>
          </a:p>
        </p:txBody>
      </p:sp>
      <p:sp>
        <p:nvSpPr>
          <p:cNvPr id="6" name="Footer Placeholder 5">
            <a:extLst>
              <a:ext uri="{FF2B5EF4-FFF2-40B4-BE49-F238E27FC236}">
                <a16:creationId xmlns:a16="http://schemas.microsoft.com/office/drawing/2014/main" id="{8BBF763C-4747-52C7-B607-2055644D5EFD}"/>
              </a:ext>
            </a:extLst>
          </p:cNvPr>
          <p:cNvSpPr>
            <a:spLocks noGrp="1"/>
          </p:cNvSpPr>
          <p:nvPr>
            <p:ph type="ftr" sz="quarter" idx="11"/>
          </p:nvPr>
        </p:nvSpPr>
        <p:spPr/>
        <p:txBody>
          <a:bodyPr/>
          <a:lstStyle/>
          <a:p>
            <a:r>
              <a:rPr lang="en-US" dirty="0"/>
              <a:t>ryan.s.mcclelland@nasa.gov</a:t>
            </a:r>
          </a:p>
        </p:txBody>
      </p:sp>
      <p:sp>
        <p:nvSpPr>
          <p:cNvPr id="7" name="Slide Number Placeholder 6">
            <a:extLst>
              <a:ext uri="{FF2B5EF4-FFF2-40B4-BE49-F238E27FC236}">
                <a16:creationId xmlns:a16="http://schemas.microsoft.com/office/drawing/2014/main" id="{05367B9A-A8E5-0177-F218-A05AA18E2D88}"/>
              </a:ext>
            </a:extLst>
          </p:cNvPr>
          <p:cNvSpPr>
            <a:spLocks noGrp="1"/>
          </p:cNvSpPr>
          <p:nvPr>
            <p:ph type="sldNum" sz="quarter" idx="12"/>
          </p:nvPr>
        </p:nvSpPr>
        <p:spPr/>
        <p:txBody>
          <a:bodyPr/>
          <a:lstStyle/>
          <a:p>
            <a:fld id="{B39F939F-3059-4957-A4D6-059C4120EFAC}" type="slidenum">
              <a:rPr lang="en-US" smtClean="0"/>
              <a:t>‹#›</a:t>
            </a:fld>
            <a:endParaRPr lang="en-US" dirty="0"/>
          </a:p>
        </p:txBody>
      </p:sp>
    </p:spTree>
    <p:extLst>
      <p:ext uri="{BB962C8B-B14F-4D97-AF65-F5344CB8AC3E}">
        <p14:creationId xmlns:p14="http://schemas.microsoft.com/office/powerpoint/2010/main" val="1026337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18CEB-3390-1110-0610-C097487804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E432C4D-95E7-5495-486D-17E2E2716C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D7E3351-61CF-F893-F68C-3E84BF624A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70E226-A760-BB21-24E8-C66E65C20F3F}"/>
              </a:ext>
            </a:extLst>
          </p:cNvPr>
          <p:cNvSpPr>
            <a:spLocks noGrp="1"/>
          </p:cNvSpPr>
          <p:nvPr>
            <p:ph type="dt" sz="half" idx="10"/>
          </p:nvPr>
        </p:nvSpPr>
        <p:spPr/>
        <p:txBody>
          <a:bodyPr/>
          <a:lstStyle/>
          <a:p>
            <a:fld id="{49A2FC22-8837-4032-849B-852F6DE77617}" type="datetime1">
              <a:rPr lang="en-US" smtClean="0"/>
              <a:t>8/25/2026</a:t>
            </a:fld>
            <a:endParaRPr lang="en-US" dirty="0"/>
          </a:p>
        </p:txBody>
      </p:sp>
      <p:sp>
        <p:nvSpPr>
          <p:cNvPr id="6" name="Footer Placeholder 5">
            <a:extLst>
              <a:ext uri="{FF2B5EF4-FFF2-40B4-BE49-F238E27FC236}">
                <a16:creationId xmlns:a16="http://schemas.microsoft.com/office/drawing/2014/main" id="{9FD7E00A-DC7A-23B7-F4F6-EFD1E8415B56}"/>
              </a:ext>
            </a:extLst>
          </p:cNvPr>
          <p:cNvSpPr>
            <a:spLocks noGrp="1"/>
          </p:cNvSpPr>
          <p:nvPr>
            <p:ph type="ftr" sz="quarter" idx="11"/>
          </p:nvPr>
        </p:nvSpPr>
        <p:spPr/>
        <p:txBody>
          <a:bodyPr/>
          <a:lstStyle/>
          <a:p>
            <a:r>
              <a:rPr lang="en-US" dirty="0"/>
              <a:t>ryan.s.mcclelland@nasa.gov</a:t>
            </a:r>
          </a:p>
        </p:txBody>
      </p:sp>
      <p:sp>
        <p:nvSpPr>
          <p:cNvPr id="7" name="Slide Number Placeholder 6">
            <a:extLst>
              <a:ext uri="{FF2B5EF4-FFF2-40B4-BE49-F238E27FC236}">
                <a16:creationId xmlns:a16="http://schemas.microsoft.com/office/drawing/2014/main" id="{1AE0921A-3977-4FEE-4F77-A938D9E25AF6}"/>
              </a:ext>
            </a:extLst>
          </p:cNvPr>
          <p:cNvSpPr>
            <a:spLocks noGrp="1"/>
          </p:cNvSpPr>
          <p:nvPr>
            <p:ph type="sldNum" sz="quarter" idx="12"/>
          </p:nvPr>
        </p:nvSpPr>
        <p:spPr/>
        <p:txBody>
          <a:bodyPr/>
          <a:lstStyle/>
          <a:p>
            <a:fld id="{B39F939F-3059-4957-A4D6-059C4120EFAC}" type="slidenum">
              <a:rPr lang="en-US" smtClean="0"/>
              <a:t>‹#›</a:t>
            </a:fld>
            <a:endParaRPr lang="en-US" dirty="0"/>
          </a:p>
        </p:txBody>
      </p:sp>
    </p:spTree>
    <p:extLst>
      <p:ext uri="{BB962C8B-B14F-4D97-AF65-F5344CB8AC3E}">
        <p14:creationId xmlns:p14="http://schemas.microsoft.com/office/powerpoint/2010/main" val="11968416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15601-28A6-5574-35E1-87CCB567F6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97E6B3-93D8-7F1A-40D1-7FC7605E170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6583D6-4727-574B-8C08-1E356BB7263D}"/>
              </a:ext>
            </a:extLst>
          </p:cNvPr>
          <p:cNvSpPr>
            <a:spLocks noGrp="1"/>
          </p:cNvSpPr>
          <p:nvPr>
            <p:ph type="dt" sz="half" idx="10"/>
          </p:nvPr>
        </p:nvSpPr>
        <p:spPr/>
        <p:txBody>
          <a:bodyPr/>
          <a:lstStyle/>
          <a:p>
            <a:fld id="{AD2251FA-7D6E-4758-A104-EABE25710749}" type="datetime1">
              <a:rPr lang="en-US" smtClean="0"/>
              <a:t>8/25/2026</a:t>
            </a:fld>
            <a:endParaRPr lang="en-US" dirty="0"/>
          </a:p>
        </p:txBody>
      </p:sp>
      <p:sp>
        <p:nvSpPr>
          <p:cNvPr id="5" name="Footer Placeholder 4">
            <a:extLst>
              <a:ext uri="{FF2B5EF4-FFF2-40B4-BE49-F238E27FC236}">
                <a16:creationId xmlns:a16="http://schemas.microsoft.com/office/drawing/2014/main" id="{296EF27B-AEDC-DA0B-B274-D229F7F85C30}"/>
              </a:ext>
            </a:extLst>
          </p:cNvPr>
          <p:cNvSpPr>
            <a:spLocks noGrp="1"/>
          </p:cNvSpPr>
          <p:nvPr>
            <p:ph type="ftr" sz="quarter" idx="11"/>
          </p:nvPr>
        </p:nvSpPr>
        <p:spPr/>
        <p:txBody>
          <a:bodyPr/>
          <a:lstStyle/>
          <a:p>
            <a:r>
              <a:rPr lang="en-US" dirty="0"/>
              <a:t>ryan.s.mcclelland@nasa.gov</a:t>
            </a:r>
          </a:p>
        </p:txBody>
      </p:sp>
      <p:sp>
        <p:nvSpPr>
          <p:cNvPr id="6" name="Slide Number Placeholder 5">
            <a:extLst>
              <a:ext uri="{FF2B5EF4-FFF2-40B4-BE49-F238E27FC236}">
                <a16:creationId xmlns:a16="http://schemas.microsoft.com/office/drawing/2014/main" id="{5BAD0CA0-9ACE-BE7B-5786-8DF684872702}"/>
              </a:ext>
            </a:extLst>
          </p:cNvPr>
          <p:cNvSpPr>
            <a:spLocks noGrp="1"/>
          </p:cNvSpPr>
          <p:nvPr>
            <p:ph type="sldNum" sz="quarter" idx="12"/>
          </p:nvPr>
        </p:nvSpPr>
        <p:spPr/>
        <p:txBody>
          <a:bodyPr/>
          <a:lstStyle/>
          <a:p>
            <a:fld id="{B39F939F-3059-4957-A4D6-059C4120EFAC}" type="slidenum">
              <a:rPr lang="en-US" smtClean="0"/>
              <a:t>‹#›</a:t>
            </a:fld>
            <a:endParaRPr lang="en-US" dirty="0"/>
          </a:p>
        </p:txBody>
      </p:sp>
    </p:spTree>
    <p:extLst>
      <p:ext uri="{BB962C8B-B14F-4D97-AF65-F5344CB8AC3E}">
        <p14:creationId xmlns:p14="http://schemas.microsoft.com/office/powerpoint/2010/main" val="672844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86AF45-2BF2-A9AF-3210-0A030DC27C1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3F64AE-AF3E-EF7F-4ED6-402BF16353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C677E7-504D-D2D9-8A98-D76B27A12312}"/>
              </a:ext>
            </a:extLst>
          </p:cNvPr>
          <p:cNvSpPr>
            <a:spLocks noGrp="1"/>
          </p:cNvSpPr>
          <p:nvPr>
            <p:ph type="dt" sz="half" idx="10"/>
          </p:nvPr>
        </p:nvSpPr>
        <p:spPr/>
        <p:txBody>
          <a:bodyPr/>
          <a:lstStyle/>
          <a:p>
            <a:fld id="{ABBD316C-20B2-49E9-9212-25A9AADE2B51}" type="datetime1">
              <a:rPr lang="en-US" smtClean="0"/>
              <a:t>8/25/2026</a:t>
            </a:fld>
            <a:endParaRPr lang="en-US" dirty="0"/>
          </a:p>
        </p:txBody>
      </p:sp>
      <p:sp>
        <p:nvSpPr>
          <p:cNvPr id="5" name="Footer Placeholder 4">
            <a:extLst>
              <a:ext uri="{FF2B5EF4-FFF2-40B4-BE49-F238E27FC236}">
                <a16:creationId xmlns:a16="http://schemas.microsoft.com/office/drawing/2014/main" id="{196CC805-751C-443A-E33E-30E88B33FEF4}"/>
              </a:ext>
            </a:extLst>
          </p:cNvPr>
          <p:cNvSpPr>
            <a:spLocks noGrp="1"/>
          </p:cNvSpPr>
          <p:nvPr>
            <p:ph type="ftr" sz="quarter" idx="11"/>
          </p:nvPr>
        </p:nvSpPr>
        <p:spPr/>
        <p:txBody>
          <a:bodyPr/>
          <a:lstStyle/>
          <a:p>
            <a:r>
              <a:rPr lang="en-US" dirty="0"/>
              <a:t>ryan.s.mcclelland@nasa.gov</a:t>
            </a:r>
          </a:p>
        </p:txBody>
      </p:sp>
      <p:sp>
        <p:nvSpPr>
          <p:cNvPr id="6" name="Slide Number Placeholder 5">
            <a:extLst>
              <a:ext uri="{FF2B5EF4-FFF2-40B4-BE49-F238E27FC236}">
                <a16:creationId xmlns:a16="http://schemas.microsoft.com/office/drawing/2014/main" id="{162607E3-0C50-05CC-C82A-7D82FC516060}"/>
              </a:ext>
            </a:extLst>
          </p:cNvPr>
          <p:cNvSpPr>
            <a:spLocks noGrp="1"/>
          </p:cNvSpPr>
          <p:nvPr>
            <p:ph type="sldNum" sz="quarter" idx="12"/>
          </p:nvPr>
        </p:nvSpPr>
        <p:spPr/>
        <p:txBody>
          <a:bodyPr/>
          <a:lstStyle/>
          <a:p>
            <a:fld id="{B39F939F-3059-4957-A4D6-059C4120EFAC}" type="slidenum">
              <a:rPr lang="en-US" smtClean="0"/>
              <a:t>‹#›</a:t>
            </a:fld>
            <a:endParaRPr lang="en-US" dirty="0"/>
          </a:p>
        </p:txBody>
      </p:sp>
    </p:spTree>
    <p:extLst>
      <p:ext uri="{BB962C8B-B14F-4D97-AF65-F5344CB8AC3E}">
        <p14:creationId xmlns:p14="http://schemas.microsoft.com/office/powerpoint/2010/main" val="39863128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mparison">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B03DE3B-AA64-CF44-8E42-76AAF23FCDBE}"/>
              </a:ext>
            </a:extLst>
          </p:cNvPr>
          <p:cNvSpPr>
            <a:spLocks noGrp="1"/>
          </p:cNvSpPr>
          <p:nvPr>
            <p:ph type="body" sz="quarter" idx="23" hasCustomPrompt="1"/>
          </p:nvPr>
        </p:nvSpPr>
        <p:spPr>
          <a:xfrm>
            <a:off x="609600" y="1855675"/>
            <a:ext cx="5158317" cy="3861017"/>
          </a:xfrm>
          <a:prstGeom prst="rect">
            <a:avLst/>
          </a:prstGeom>
        </p:spPr>
        <p:txBody>
          <a:bodyPr/>
          <a:lstStyle>
            <a:lvl1pPr>
              <a:lnSpc>
                <a:spcPct val="130000"/>
              </a:lnSpc>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sunt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 Sed </a:t>
            </a:r>
            <a:r>
              <a:rPr lang="en-US" err="1"/>
              <a:t>ut</a:t>
            </a:r>
            <a:r>
              <a:rPr lang="en-US"/>
              <a:t> </a:t>
            </a:r>
            <a:r>
              <a:rPr lang="en-US" err="1"/>
              <a:t>perspiciatis</a:t>
            </a:r>
            <a:r>
              <a:rPr lang="en-US"/>
              <a:t> </a:t>
            </a:r>
            <a:r>
              <a:rPr lang="en-US" err="1"/>
              <a:t>unde</a:t>
            </a:r>
            <a:r>
              <a:rPr lang="en-US"/>
              <a:t> </a:t>
            </a:r>
            <a:r>
              <a:rPr lang="en-US" err="1"/>
              <a:t>omnis</a:t>
            </a:r>
            <a:r>
              <a:rPr lang="en-US"/>
              <a:t> </a:t>
            </a:r>
            <a:r>
              <a:rPr lang="en-US" err="1"/>
              <a:t>iste</a:t>
            </a:r>
            <a:r>
              <a:rPr lang="en-US"/>
              <a:t> </a:t>
            </a:r>
            <a:r>
              <a:rPr lang="en-US" err="1"/>
              <a:t>natus</a:t>
            </a:r>
            <a:r>
              <a:rPr lang="en-US"/>
              <a:t> error sit </a:t>
            </a:r>
            <a:r>
              <a:rPr lang="en-US" err="1"/>
              <a:t>voluptatem</a:t>
            </a:r>
            <a:r>
              <a:rPr lang="en-US"/>
              <a:t> </a:t>
            </a:r>
            <a:r>
              <a:rPr lang="en-US" err="1"/>
              <a:t>accusantium</a:t>
            </a:r>
            <a:r>
              <a:rPr lang="en-US"/>
              <a:t> </a:t>
            </a:r>
            <a:r>
              <a:rPr lang="en-US" err="1"/>
              <a:t>doloremque</a:t>
            </a:r>
            <a:r>
              <a:rPr lang="en-US"/>
              <a:t> </a:t>
            </a:r>
            <a:r>
              <a:rPr lang="en-US" err="1"/>
              <a:t>laudantium</a:t>
            </a:r>
            <a:r>
              <a:rPr lang="en-US"/>
              <a:t>, </a:t>
            </a:r>
            <a:r>
              <a:rPr lang="en-US" err="1"/>
              <a:t>totam</a:t>
            </a:r>
            <a:r>
              <a:rPr lang="en-US"/>
              <a:t> rem </a:t>
            </a:r>
            <a:r>
              <a:rPr lang="en-US" err="1"/>
              <a:t>aperiam</a:t>
            </a:r>
            <a:r>
              <a:rPr lang="en-US"/>
              <a:t>, </a:t>
            </a:r>
            <a:r>
              <a:rPr lang="en-US" err="1"/>
              <a:t>eaque</a:t>
            </a:r>
            <a:r>
              <a:rPr lang="en-US"/>
              <a:t> </a:t>
            </a:r>
            <a:r>
              <a:rPr lang="en-US" err="1"/>
              <a:t>ipsa</a:t>
            </a:r>
            <a:r>
              <a:rPr lang="en-US"/>
              <a:t> </a:t>
            </a:r>
            <a:r>
              <a:rPr lang="en-US" err="1"/>
              <a:t>quae</a:t>
            </a:r>
            <a:r>
              <a:rPr lang="en-US"/>
              <a:t> ab </a:t>
            </a:r>
            <a:r>
              <a:rPr lang="en-US" err="1"/>
              <a:t>illo</a:t>
            </a:r>
            <a:r>
              <a:rPr lang="en-US"/>
              <a:t> </a:t>
            </a:r>
            <a:r>
              <a:rPr lang="en-US" err="1"/>
              <a:t>inventore</a:t>
            </a:r>
            <a:r>
              <a:rPr lang="en-US"/>
              <a:t> </a:t>
            </a:r>
            <a:r>
              <a:rPr lang="en-US" err="1"/>
              <a:t>veritatis</a:t>
            </a:r>
            <a:r>
              <a:rPr lang="en-US"/>
              <a:t> et quasi </a:t>
            </a:r>
            <a:r>
              <a:rPr lang="en-US" err="1"/>
              <a:t>architecto</a:t>
            </a:r>
            <a:r>
              <a:rPr lang="en-US"/>
              <a:t> beatae vitae dicta sunt </a:t>
            </a:r>
            <a:r>
              <a:rPr lang="en-US" err="1"/>
              <a:t>explicabo</a:t>
            </a:r>
            <a:r>
              <a:rPr lang="en-US"/>
              <a:t>. Nemo </a:t>
            </a:r>
            <a:r>
              <a:rPr lang="en-US" err="1"/>
              <a:t>enim</a:t>
            </a:r>
            <a:r>
              <a:rPr lang="en-US"/>
              <a:t> </a:t>
            </a:r>
            <a:r>
              <a:rPr lang="en-US" err="1"/>
              <a:t>ipsam</a:t>
            </a:r>
            <a:r>
              <a:rPr lang="en-US"/>
              <a:t> </a:t>
            </a:r>
            <a:r>
              <a:rPr lang="en-US" err="1"/>
              <a:t>voluptatem</a:t>
            </a:r>
            <a:r>
              <a:rPr lang="en-US"/>
              <a:t> </a:t>
            </a:r>
            <a:r>
              <a:rPr lang="en-US" err="1"/>
              <a:t>quia</a:t>
            </a:r>
            <a:r>
              <a:rPr lang="en-US"/>
              <a:t> </a:t>
            </a:r>
            <a:r>
              <a:rPr lang="en-US" err="1"/>
              <a:t>voluptas</a:t>
            </a:r>
            <a:r>
              <a:rPr lang="en-US"/>
              <a:t> sit </a:t>
            </a:r>
            <a:r>
              <a:rPr lang="en-US" err="1"/>
              <a:t>aspernatur</a:t>
            </a:r>
            <a:r>
              <a:rPr lang="en-US"/>
              <a:t> </a:t>
            </a:r>
            <a:r>
              <a:rPr lang="en-US" err="1"/>
              <a:t>aut</a:t>
            </a:r>
            <a:r>
              <a:rPr lang="en-US"/>
              <a:t> </a:t>
            </a:r>
            <a:r>
              <a:rPr lang="en-US" err="1"/>
              <a:t>odit</a:t>
            </a:r>
            <a:r>
              <a:rPr lang="en-US"/>
              <a:t> </a:t>
            </a:r>
            <a:r>
              <a:rPr lang="en-US" err="1"/>
              <a:t>aut</a:t>
            </a:r>
            <a:r>
              <a:rPr lang="en-US"/>
              <a:t> fugit, sed </a:t>
            </a:r>
            <a:r>
              <a:rPr lang="en-US" err="1"/>
              <a:t>quia</a:t>
            </a:r>
            <a:r>
              <a:rPr lang="en-US"/>
              <a:t> </a:t>
            </a:r>
            <a:r>
              <a:rPr lang="en-US" err="1"/>
              <a:t>consequuntur</a:t>
            </a:r>
            <a:r>
              <a:rPr lang="en-US"/>
              <a:t> </a:t>
            </a:r>
            <a:r>
              <a:rPr lang="en-US" err="1"/>
              <a:t>magni</a:t>
            </a:r>
            <a:r>
              <a:rPr lang="en-US"/>
              <a:t> </a:t>
            </a:r>
            <a:r>
              <a:rPr lang="en-US" err="1"/>
              <a:t>dolores</a:t>
            </a:r>
            <a:r>
              <a:rPr lang="en-US"/>
              <a:t> </a:t>
            </a:r>
            <a:r>
              <a:rPr lang="en-US" err="1"/>
              <a:t>eos</a:t>
            </a:r>
            <a:r>
              <a:rPr lang="en-US"/>
              <a:t> qui </a:t>
            </a:r>
            <a:r>
              <a:rPr lang="en-US" err="1"/>
              <a:t>ratione</a:t>
            </a:r>
            <a:r>
              <a:rPr lang="en-US"/>
              <a:t> </a:t>
            </a:r>
            <a:r>
              <a:rPr lang="en-US" err="1"/>
              <a:t>voluptatem</a:t>
            </a:r>
            <a:r>
              <a:rPr lang="en-US"/>
              <a:t> </a:t>
            </a:r>
            <a:r>
              <a:rPr lang="en-US" err="1"/>
              <a:t>sequi</a:t>
            </a:r>
            <a:r>
              <a:rPr lang="en-US"/>
              <a:t> </a:t>
            </a:r>
            <a:r>
              <a:rPr lang="en-US" err="1"/>
              <a:t>nesciunt</a:t>
            </a:r>
            <a:r>
              <a:rPr lang="en-US"/>
              <a:t>. </a:t>
            </a:r>
            <a:r>
              <a:rPr lang="en-US" err="1"/>
              <a:t>Neque</a:t>
            </a:r>
            <a:r>
              <a:rPr lang="en-US"/>
              <a:t> </a:t>
            </a:r>
            <a:r>
              <a:rPr lang="en-US" err="1"/>
              <a:t>porro</a:t>
            </a:r>
            <a:r>
              <a:rPr lang="en-US"/>
              <a:t> </a:t>
            </a:r>
            <a:r>
              <a:rPr lang="en-US" err="1"/>
              <a:t>quisquam</a:t>
            </a:r>
            <a:r>
              <a:rPr lang="en-US"/>
              <a:t> </a:t>
            </a:r>
            <a:r>
              <a:rPr lang="en-US" err="1"/>
              <a:t>est</a:t>
            </a:r>
            <a:r>
              <a:rPr lang="en-US"/>
              <a:t>, qui </a:t>
            </a:r>
            <a:r>
              <a:rPr lang="en-US" err="1"/>
              <a:t>dolorem</a:t>
            </a:r>
            <a:r>
              <a:rPr lang="en-US"/>
              <a:t> ipsum </a:t>
            </a:r>
            <a:r>
              <a:rPr lang="en-US" err="1"/>
              <a:t>quia</a:t>
            </a:r>
            <a:r>
              <a:rPr lang="en-US"/>
              <a:t> dolor sit </a:t>
            </a:r>
            <a:r>
              <a:rPr lang="en-US" err="1"/>
              <a:t>amet</a:t>
            </a:r>
            <a:r>
              <a:rPr lang="en-US"/>
              <a:t>, </a:t>
            </a:r>
            <a:r>
              <a:rPr lang="en-US" err="1"/>
              <a:t>consectetur</a:t>
            </a:r>
            <a:r>
              <a:rPr lang="en-US"/>
              <a:t>, </a:t>
            </a:r>
            <a:r>
              <a:rPr lang="en-US" err="1"/>
              <a:t>adipisci</a:t>
            </a:r>
            <a:r>
              <a:rPr lang="en-US"/>
              <a:t> </a:t>
            </a:r>
            <a:r>
              <a:rPr lang="en-US" err="1"/>
              <a:t>velit</a:t>
            </a:r>
            <a:r>
              <a:rPr lang="en-US"/>
              <a:t>, sed </a:t>
            </a:r>
            <a:r>
              <a:rPr lang="en-US" err="1"/>
              <a:t>quia</a:t>
            </a:r>
            <a:r>
              <a:rPr lang="en-US"/>
              <a:t> non </a:t>
            </a:r>
            <a:r>
              <a:rPr lang="en-US" err="1"/>
              <a:t>numquam</a:t>
            </a:r>
            <a:r>
              <a:rPr lang="en-US"/>
              <a:t> </a:t>
            </a:r>
            <a:r>
              <a:rPr lang="en-US" err="1"/>
              <a:t>eius</a:t>
            </a:r>
            <a:r>
              <a:rPr lang="en-US"/>
              <a:t> </a:t>
            </a:r>
            <a:r>
              <a:rPr lang="en-US" err="1"/>
              <a:t>modi</a:t>
            </a:r>
            <a:r>
              <a:rPr lang="en-US"/>
              <a:t> </a:t>
            </a:r>
            <a:r>
              <a:rPr lang="en-US" err="1"/>
              <a:t>tempora</a:t>
            </a:r>
            <a:r>
              <a:rPr lang="en-US"/>
              <a:t> </a:t>
            </a:r>
            <a:r>
              <a:rPr lang="en-US" err="1"/>
              <a:t>incidunt</a:t>
            </a:r>
            <a:r>
              <a:rPr lang="en-US"/>
              <a:t> </a:t>
            </a:r>
            <a:r>
              <a:rPr lang="en-US" err="1"/>
              <a:t>ut</a:t>
            </a:r>
            <a:r>
              <a:rPr lang="en-US"/>
              <a:t> labore et dolore </a:t>
            </a:r>
            <a:r>
              <a:rPr lang="en-US" err="1"/>
              <a:t>magnam</a:t>
            </a:r>
            <a:r>
              <a:rPr lang="en-US"/>
              <a:t> </a:t>
            </a:r>
            <a:r>
              <a:rPr lang="en-US" err="1"/>
              <a:t>aliquam</a:t>
            </a:r>
            <a:r>
              <a:rPr lang="en-US"/>
              <a:t> </a:t>
            </a:r>
            <a:r>
              <a:rPr lang="en-US" err="1"/>
              <a:t>quaerat</a:t>
            </a:r>
            <a:r>
              <a:rPr lang="en-US"/>
              <a:t> </a:t>
            </a:r>
            <a:r>
              <a:rPr lang="en-US" err="1"/>
              <a:t>voluptatem</a:t>
            </a:r>
            <a:r>
              <a:rPr lang="en-US"/>
              <a:t>. Ut </a:t>
            </a:r>
            <a:r>
              <a:rPr lang="en-US" err="1"/>
              <a:t>enim</a:t>
            </a:r>
            <a:r>
              <a:rPr lang="en-US"/>
              <a:t> ad minima </a:t>
            </a:r>
            <a:r>
              <a:rPr lang="en-US" err="1"/>
              <a:t>veniam</a:t>
            </a:r>
            <a:r>
              <a:rPr lang="en-US"/>
              <a:t>, </a:t>
            </a:r>
            <a:r>
              <a:rPr lang="en-US" err="1"/>
              <a:t>quis</a:t>
            </a:r>
            <a:r>
              <a:rPr lang="en-US"/>
              <a:t> nostrum </a:t>
            </a:r>
            <a:r>
              <a:rPr lang="en-US" err="1"/>
              <a:t>exercitationem</a:t>
            </a:r>
            <a:r>
              <a:rPr lang="en-US"/>
              <a:t> </a:t>
            </a:r>
            <a:r>
              <a:rPr lang="en-US" err="1"/>
              <a:t>ullam</a:t>
            </a:r>
            <a:r>
              <a:rPr lang="en-US"/>
              <a:t> corporis </a:t>
            </a:r>
            <a:r>
              <a:rPr lang="en-US" err="1"/>
              <a:t>suscipit</a:t>
            </a:r>
            <a:r>
              <a:rPr lang="en-US"/>
              <a:t> </a:t>
            </a:r>
            <a:r>
              <a:rPr lang="en-US" err="1"/>
              <a:t>laboriosam</a:t>
            </a:r>
            <a:r>
              <a:rPr lang="en-US"/>
              <a:t>, nisi </a:t>
            </a:r>
            <a:r>
              <a:rPr lang="en-US" err="1"/>
              <a:t>ut</a:t>
            </a:r>
            <a:r>
              <a:rPr lang="en-US"/>
              <a:t> </a:t>
            </a:r>
            <a:r>
              <a:rPr lang="en-US" err="1"/>
              <a:t>aliquid</a:t>
            </a:r>
            <a:r>
              <a:rPr lang="en-US"/>
              <a:t> ex </a:t>
            </a:r>
            <a:r>
              <a:rPr lang="en-US" err="1"/>
              <a:t>ea</a:t>
            </a:r>
            <a:r>
              <a:rPr lang="en-US"/>
              <a:t> </a:t>
            </a:r>
            <a:r>
              <a:rPr lang="en-US" err="1"/>
              <a:t>commodi</a:t>
            </a:r>
            <a:r>
              <a:rPr lang="en-US"/>
              <a:t> </a:t>
            </a:r>
            <a:r>
              <a:rPr lang="en-US" err="1"/>
              <a:t>consequatur</a:t>
            </a:r>
            <a:r>
              <a:rPr lang="en-US"/>
              <a:t>?</a:t>
            </a:r>
          </a:p>
        </p:txBody>
      </p:sp>
      <p:sp>
        <p:nvSpPr>
          <p:cNvPr id="14" name="Slide Number Placeholder 18">
            <a:extLst>
              <a:ext uri="{FF2B5EF4-FFF2-40B4-BE49-F238E27FC236}">
                <a16:creationId xmlns:a16="http://schemas.microsoft.com/office/drawing/2014/main" id="{10C60332-6DEF-CE45-A85E-525E564A4D94}"/>
              </a:ext>
            </a:extLst>
          </p:cNvPr>
          <p:cNvSpPr>
            <a:spLocks noGrp="1"/>
          </p:cNvSpPr>
          <p:nvPr>
            <p:ph type="sldNum" sz="quarter" idx="4"/>
          </p:nvPr>
        </p:nvSpPr>
        <p:spPr>
          <a:xfrm>
            <a:off x="212479" y="6510962"/>
            <a:ext cx="169333" cy="169335"/>
          </a:xfrm>
          <a:prstGeom prst="rect">
            <a:avLst/>
          </a:prstGeom>
        </p:spPr>
        <p:txBody>
          <a:bodyPr vert="horz" lIns="0" tIns="0" rIns="0" bIns="0" rtlCol="0" anchor="ctr"/>
          <a:lstStyle>
            <a:lvl1pPr algn="ctr">
              <a:defRPr sz="800" b="1">
                <a:solidFill>
                  <a:schemeClr val="bg2"/>
                </a:solidFill>
                <a:latin typeface="Arial" panose="020B0604020202020204" pitchFamily="34" charset="0"/>
                <a:cs typeface="Arial" panose="020B0604020202020204" pitchFamily="34" charset="0"/>
              </a:defRPr>
            </a:lvl1pPr>
          </a:lstStyle>
          <a:p>
            <a:fld id="{B9D346F4-0757-F441-9B34-767F655DA294}" type="slidenum">
              <a:rPr lang="en-US" smtClean="0"/>
              <a:pPr/>
              <a:t>‹#›</a:t>
            </a:fld>
            <a:endParaRPr lang="en-US" dirty="0"/>
          </a:p>
        </p:txBody>
      </p:sp>
      <p:sp>
        <p:nvSpPr>
          <p:cNvPr id="19" name="Title 1">
            <a:extLst>
              <a:ext uri="{FF2B5EF4-FFF2-40B4-BE49-F238E27FC236}">
                <a16:creationId xmlns:a16="http://schemas.microsoft.com/office/drawing/2014/main" id="{0EDED121-3B70-FB45-B6D4-6D4CC76661C8}"/>
              </a:ext>
            </a:extLst>
          </p:cNvPr>
          <p:cNvSpPr>
            <a:spLocks noGrp="1"/>
          </p:cNvSpPr>
          <p:nvPr>
            <p:ph type="title" hasCustomPrompt="1"/>
          </p:nvPr>
        </p:nvSpPr>
        <p:spPr>
          <a:xfrm>
            <a:off x="609546" y="596859"/>
            <a:ext cx="11033757" cy="556444"/>
          </a:xfrm>
          <a:prstGeom prst="rect">
            <a:avLst/>
          </a:prstGeom>
        </p:spPr>
        <p:txBody>
          <a:bodyPr lIns="0" tIns="0" rIns="0" bIns="0" anchor="ctr">
            <a:noAutofit/>
          </a:bodyPr>
          <a:lstStyle/>
          <a:p>
            <a:r>
              <a:rPr lang="en-US"/>
              <a:t>Title text</a:t>
            </a:r>
          </a:p>
        </p:txBody>
      </p:sp>
      <p:sp>
        <p:nvSpPr>
          <p:cNvPr id="6" name="Text Placeholder 7">
            <a:extLst>
              <a:ext uri="{FF2B5EF4-FFF2-40B4-BE49-F238E27FC236}">
                <a16:creationId xmlns:a16="http://schemas.microsoft.com/office/drawing/2014/main" id="{811C6F88-7974-D545-BB51-2B163EE693EB}"/>
              </a:ext>
            </a:extLst>
          </p:cNvPr>
          <p:cNvSpPr>
            <a:spLocks noGrp="1"/>
          </p:cNvSpPr>
          <p:nvPr>
            <p:ph type="body" idx="22" hasCustomPrompt="1"/>
          </p:nvPr>
        </p:nvSpPr>
        <p:spPr>
          <a:xfrm>
            <a:off x="609546" y="1218959"/>
            <a:ext cx="11033759" cy="350867"/>
          </a:xfrm>
          <a:prstGeom prst="rect">
            <a:avLst/>
          </a:prstGeom>
        </p:spPr>
        <p:txBody>
          <a:bodyPr lIns="0" tIns="0" rIns="0" bIns="0" anchor="ctr">
            <a:noAutofit/>
          </a:bodyPr>
          <a:lstStyle>
            <a:lvl1pPr marL="0" marR="0" indent="0" algn="l" defTabSz="914377" rtl="0" eaLnBrk="1" fontAlgn="auto" latinLnBrk="0" hangingPunct="1">
              <a:lnSpc>
                <a:spcPct val="130000"/>
              </a:lnSpc>
              <a:spcBef>
                <a:spcPts val="0"/>
              </a:spcBef>
              <a:spcAft>
                <a:spcPts val="0"/>
              </a:spcAft>
              <a:buClr>
                <a:schemeClr val="accent2"/>
              </a:buClr>
              <a:buSzTx/>
              <a:buFont typeface="Arial" panose="020B0604020202020204" pitchFamily="34" charset="0"/>
              <a:buNone/>
              <a:tabLst/>
              <a:defRPr sz="1600">
                <a:solidFill>
                  <a:schemeClr val="tx2">
                    <a:lumMod val="60000"/>
                    <a:lumOff val="40000"/>
                  </a:schemeClr>
                </a:solidFill>
              </a:defRPr>
            </a:lvl1pPr>
          </a:lstStyle>
          <a:p>
            <a:pPr marL="0" marR="0" lvl="0" indent="0" algn="l" defTabSz="914377" rtl="0" eaLnBrk="1" fontAlgn="auto" latinLnBrk="0" hangingPunct="1">
              <a:lnSpc>
                <a:spcPct val="130000"/>
              </a:lnSpc>
              <a:spcBef>
                <a:spcPts val="0"/>
              </a:spcBef>
              <a:spcAft>
                <a:spcPts val="0"/>
              </a:spcAft>
              <a:buClr>
                <a:schemeClr val="accent2"/>
              </a:buClr>
              <a:buSzTx/>
              <a:buFont typeface="Arial" panose="020B0604020202020204" pitchFamily="34" charset="0"/>
              <a:buNone/>
              <a:tabLst/>
              <a:defRPr/>
            </a:pPr>
            <a:r>
              <a:rPr lang="en-US"/>
              <a:t>Optional title subhead</a:t>
            </a:r>
          </a:p>
        </p:txBody>
      </p:sp>
    </p:spTree>
    <p:extLst>
      <p:ext uri="{BB962C8B-B14F-4D97-AF65-F5344CB8AC3E}">
        <p14:creationId xmlns:p14="http://schemas.microsoft.com/office/powerpoint/2010/main" val="2327574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7C7254-8632-0EA5-2198-8F2724A7CD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8AE6D04-3C98-C8B6-6230-E2521F1464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22A480-B603-679B-8F8A-764836F4BF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6E32B40-3B48-4761-ABDC-31D0A8AFCD83}" type="datetime1">
              <a:rPr lang="en-US" smtClean="0"/>
              <a:t>8/25/2026</a:t>
            </a:fld>
            <a:endParaRPr lang="en-US" dirty="0"/>
          </a:p>
        </p:txBody>
      </p:sp>
      <p:sp>
        <p:nvSpPr>
          <p:cNvPr id="5" name="Footer Placeholder 4">
            <a:extLst>
              <a:ext uri="{FF2B5EF4-FFF2-40B4-BE49-F238E27FC236}">
                <a16:creationId xmlns:a16="http://schemas.microsoft.com/office/drawing/2014/main" id="{61936024-4D1B-CF6C-9D68-3D3309B727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dirty="0"/>
              <a:t>ryan.s.mcclelland@nasa.gov</a:t>
            </a:r>
          </a:p>
        </p:txBody>
      </p:sp>
      <p:sp>
        <p:nvSpPr>
          <p:cNvPr id="6" name="Slide Number Placeholder 5">
            <a:extLst>
              <a:ext uri="{FF2B5EF4-FFF2-40B4-BE49-F238E27FC236}">
                <a16:creationId xmlns:a16="http://schemas.microsoft.com/office/drawing/2014/main" id="{69CDC3BF-551F-65D1-8DCA-9EE0D9B916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39F939F-3059-4957-A4D6-059C4120EFAC}" type="slidenum">
              <a:rPr lang="en-US" smtClean="0"/>
              <a:pPr/>
              <a:t>‹#›</a:t>
            </a:fld>
            <a:endParaRPr lang="en-US" dirty="0"/>
          </a:p>
        </p:txBody>
      </p:sp>
    </p:spTree>
    <p:extLst>
      <p:ext uri="{BB962C8B-B14F-4D97-AF65-F5344CB8AC3E}">
        <p14:creationId xmlns:p14="http://schemas.microsoft.com/office/powerpoint/2010/main" val="1002404455"/>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672" r:id="rId12"/>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hyperlink" Target="https://www.nasa.gov/ai-inventory/"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logo of a company&#10;&#10;Description automatically generated">
            <a:extLst>
              <a:ext uri="{FF2B5EF4-FFF2-40B4-BE49-F238E27FC236}">
                <a16:creationId xmlns:a16="http://schemas.microsoft.com/office/drawing/2014/main" id="{283D4C9A-977C-A343-A719-EB845AE32B2B}"/>
              </a:ext>
            </a:extLst>
          </p:cNvPr>
          <p:cNvPicPr>
            <a:picLocks noChangeAspect="1"/>
          </p:cNvPicPr>
          <p:nvPr/>
        </p:nvPicPr>
        <p:blipFill rotWithShape="1">
          <a:blip r:embed="rId3"/>
          <a:srcRect b="1745"/>
          <a:stretch/>
        </p:blipFill>
        <p:spPr>
          <a:xfrm>
            <a:off x="0" y="4145748"/>
            <a:ext cx="9841013" cy="2712252"/>
          </a:xfrm>
          <a:prstGeom prst="rect">
            <a:avLst/>
          </a:prstGeom>
        </p:spPr>
      </p:pic>
      <p:sp>
        <p:nvSpPr>
          <p:cNvPr id="9" name="Title 8">
            <a:extLst>
              <a:ext uri="{FF2B5EF4-FFF2-40B4-BE49-F238E27FC236}">
                <a16:creationId xmlns:a16="http://schemas.microsoft.com/office/drawing/2014/main" id="{1920FD5F-5AED-8BE7-93FE-6F64B5C01C7C}"/>
              </a:ext>
            </a:extLst>
          </p:cNvPr>
          <p:cNvSpPr>
            <a:spLocks noGrp="1"/>
          </p:cNvSpPr>
          <p:nvPr>
            <p:ph type="ctrTitle"/>
          </p:nvPr>
        </p:nvSpPr>
        <p:spPr>
          <a:xfrm>
            <a:off x="1517662" y="798868"/>
            <a:ext cx="9144000" cy="1091755"/>
          </a:xfrm>
        </p:spPr>
        <p:txBody>
          <a:bodyPr>
            <a:noAutofit/>
          </a:bodyPr>
          <a:lstStyle/>
          <a:p>
            <a:r>
              <a:rPr lang="en-US" sz="6600" dirty="0"/>
              <a:t>Leveraging AI for PP&amp;C:</a:t>
            </a:r>
          </a:p>
        </p:txBody>
      </p:sp>
      <p:sp>
        <p:nvSpPr>
          <p:cNvPr id="10" name="Subtitle 9">
            <a:extLst>
              <a:ext uri="{FF2B5EF4-FFF2-40B4-BE49-F238E27FC236}">
                <a16:creationId xmlns:a16="http://schemas.microsoft.com/office/drawing/2014/main" id="{CD87CC94-4177-0A79-834A-A7D2EE51D2BC}"/>
              </a:ext>
            </a:extLst>
          </p:cNvPr>
          <p:cNvSpPr>
            <a:spLocks noGrp="1"/>
          </p:cNvSpPr>
          <p:nvPr>
            <p:ph type="subTitle" idx="1"/>
          </p:nvPr>
        </p:nvSpPr>
        <p:spPr>
          <a:xfrm>
            <a:off x="517417" y="1890623"/>
            <a:ext cx="11144491" cy="1314299"/>
          </a:xfrm>
        </p:spPr>
        <p:txBody>
          <a:bodyPr>
            <a:normAutofit/>
          </a:bodyPr>
          <a:lstStyle/>
          <a:p>
            <a:r>
              <a:rPr lang="en-US" sz="3200" dirty="0"/>
              <a:t>Infusing Missions with Practical Programmatic Applications at Goddard Space Flight Center </a:t>
            </a:r>
          </a:p>
        </p:txBody>
      </p:sp>
      <p:sp>
        <p:nvSpPr>
          <p:cNvPr id="11" name="Content Placeholder 2">
            <a:extLst>
              <a:ext uri="{FF2B5EF4-FFF2-40B4-BE49-F238E27FC236}">
                <a16:creationId xmlns:a16="http://schemas.microsoft.com/office/drawing/2014/main" id="{90494B27-449B-0FEB-F68D-6DE02D1549CA}"/>
              </a:ext>
            </a:extLst>
          </p:cNvPr>
          <p:cNvSpPr txBox="1">
            <a:spLocks/>
          </p:cNvSpPr>
          <p:nvPr/>
        </p:nvSpPr>
        <p:spPr bwMode="auto">
          <a:xfrm>
            <a:off x="149607" y="4296677"/>
            <a:ext cx="3480284" cy="1876106"/>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177800" indent="-177800" algn="l" defTabSz="457200" rtl="0" eaLnBrk="1" fontAlgn="base" hangingPunct="1">
              <a:spcBef>
                <a:spcPts val="0"/>
              </a:spcBef>
              <a:spcAft>
                <a:spcPts val="600"/>
              </a:spcAft>
              <a:buFont typeface="Arial" charset="0"/>
              <a:buChar char="•"/>
              <a:defRPr sz="2000" b="1" kern="1200">
                <a:solidFill>
                  <a:schemeClr val="tx1"/>
                </a:solidFill>
                <a:latin typeface="Arial"/>
                <a:ea typeface="ヒラギノ角ゴ Pro W3" charset="-128"/>
                <a:cs typeface="Arial"/>
              </a:defRPr>
            </a:lvl1pPr>
            <a:lvl2pPr marL="6858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085850" indent="-171450" algn="l" defTabSz="457200" rtl="0" eaLnBrk="1" fontAlgn="base" hangingPunct="1">
              <a:spcBef>
                <a:spcPts val="0"/>
              </a:spcBef>
              <a:spcAft>
                <a:spcPts val="600"/>
              </a:spcAft>
              <a:buFont typeface="Courier New" panose="02070309020205020404" pitchFamily="49" charset="0"/>
              <a:buChar char="o"/>
              <a:tabLst/>
              <a:defRPr kern="1200">
                <a:solidFill>
                  <a:schemeClr val="tx1"/>
                </a:solidFill>
                <a:latin typeface="Arial"/>
                <a:ea typeface="ヒラギノ角ゴ Pro W3" charset="-128"/>
                <a:cs typeface="Arial"/>
              </a:defRPr>
            </a:lvl3pPr>
            <a:lvl4pPr marL="16002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1" fontAlgn="base" hangingPunct="1">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dirty="0">
                <a:solidFill>
                  <a:schemeClr val="bg1"/>
                </a:solidFill>
                <a:latin typeface="Arial" panose="020B0604020202020204" pitchFamily="34" charset="0"/>
                <a:ea typeface="ヒラギノ角ゴ Pro W3"/>
                <a:cs typeface="Arial" panose="020B0604020202020204" pitchFamily="34" charset="0"/>
              </a:rPr>
              <a:t>Eric Mansbach, PMP</a:t>
            </a:r>
          </a:p>
          <a:p>
            <a:pPr marL="0" indent="0">
              <a:spcBef>
                <a:spcPts val="1200"/>
              </a:spcBef>
              <a:buNone/>
            </a:pPr>
            <a:r>
              <a:rPr lang="en-US" sz="1600" b="0" dirty="0">
                <a:solidFill>
                  <a:schemeClr val="bg1"/>
                </a:solidFill>
                <a:latin typeface="Arial" panose="020B0604020202020204" pitchFamily="34" charset="0"/>
                <a:ea typeface="ヒラギノ角ゴ Pro W3"/>
                <a:cs typeface="Arial" panose="020B0604020202020204" pitchFamily="34" charset="0"/>
              </a:rPr>
              <a:t>GSFC EVM Surveillance Lead/PP&amp;C Best Practices Assessment Lead</a:t>
            </a:r>
          </a:p>
          <a:p>
            <a:pPr marL="0" indent="0">
              <a:buNone/>
            </a:pPr>
            <a:r>
              <a:rPr lang="en-US" sz="1600" b="0" dirty="0">
                <a:solidFill>
                  <a:schemeClr val="bg1"/>
                </a:solidFill>
                <a:latin typeface="Arial" panose="020B0604020202020204" pitchFamily="34" charset="0"/>
                <a:ea typeface="ヒラギノ角ゴ Pro W3"/>
                <a:cs typeface="Arial" panose="020B0604020202020204" pitchFamily="34" charset="0"/>
              </a:rPr>
              <a:t>GSFC CAIO AI Training Lead</a:t>
            </a:r>
            <a:endParaRPr lang="en-US" sz="1600" b="0" dirty="0">
              <a:solidFill>
                <a:schemeClr val="bg1"/>
              </a:solidFill>
              <a:latin typeface="Arial" panose="020B0604020202020204" pitchFamily="34" charset="0"/>
              <a:cs typeface="Arial" panose="020B0604020202020204" pitchFamily="34" charset="0"/>
            </a:endParaRPr>
          </a:p>
          <a:p>
            <a:pPr marL="0" indent="0">
              <a:buNone/>
            </a:pPr>
            <a:r>
              <a:rPr lang="en-US" sz="1600" b="0" dirty="0">
                <a:solidFill>
                  <a:schemeClr val="bg1"/>
                </a:solidFill>
                <a:latin typeface="Arial" panose="020B0604020202020204" pitchFamily="34" charset="0"/>
                <a:ea typeface="ヒラギノ角ゴ Pro W3"/>
                <a:cs typeface="Arial" panose="020B0604020202020204" pitchFamily="34" charset="0"/>
              </a:rPr>
              <a:t>EVM Lead, Dragonfly Payloads/Ocellus</a:t>
            </a:r>
          </a:p>
          <a:p>
            <a:pPr marL="0" indent="0">
              <a:buNone/>
            </a:pPr>
            <a:endParaRPr lang="en-US" sz="2800" b="0" dirty="0">
              <a:solidFill>
                <a:schemeClr val="bg1"/>
              </a:solidFill>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802927F9-EFA7-834C-82AA-6ADC99A17D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3274" y="4312099"/>
            <a:ext cx="2373264" cy="2379550"/>
          </a:xfrm>
          <a:prstGeom prst="rect">
            <a:avLst/>
          </a:prstGeom>
        </p:spPr>
      </p:pic>
      <p:sp>
        <p:nvSpPr>
          <p:cNvPr id="2" name="Rectangle 1">
            <a:extLst>
              <a:ext uri="{FF2B5EF4-FFF2-40B4-BE49-F238E27FC236}">
                <a16:creationId xmlns:a16="http://schemas.microsoft.com/office/drawing/2014/main" id="{56551A46-5699-FF70-5479-3AA7BE33F95A}"/>
              </a:ext>
            </a:extLst>
          </p:cNvPr>
          <p:cNvSpPr/>
          <p:nvPr/>
        </p:nvSpPr>
        <p:spPr>
          <a:xfrm>
            <a:off x="9841012" y="4145748"/>
            <a:ext cx="2350987" cy="2712252"/>
          </a:xfrm>
          <a:prstGeom prst="rect">
            <a:avLst/>
          </a:prstGeom>
          <a:solidFill>
            <a:srgbClr val="123D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Logo&#10;&#10;Description automatically generated with low confidence">
            <a:extLst>
              <a:ext uri="{FF2B5EF4-FFF2-40B4-BE49-F238E27FC236}">
                <a16:creationId xmlns:a16="http://schemas.microsoft.com/office/drawing/2014/main" id="{BA85FEC0-2357-3511-F1C6-957A83E255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86168" y="4296677"/>
            <a:ext cx="2350987" cy="2301743"/>
          </a:xfrm>
          <a:prstGeom prst="rect">
            <a:avLst/>
          </a:prstGeom>
        </p:spPr>
      </p:pic>
    </p:spTree>
    <p:extLst>
      <p:ext uri="{BB962C8B-B14F-4D97-AF65-F5344CB8AC3E}">
        <p14:creationId xmlns:p14="http://schemas.microsoft.com/office/powerpoint/2010/main" val="2229921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FF42A-DF86-1150-A8C0-7F3E7A4D996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8188B7E-4F82-4438-1069-48910195540D}"/>
              </a:ext>
            </a:extLst>
          </p:cNvPr>
          <p:cNvSpPr>
            <a:spLocks noGrp="1"/>
          </p:cNvSpPr>
          <p:nvPr>
            <p:ph type="title"/>
          </p:nvPr>
        </p:nvSpPr>
        <p:spPr>
          <a:xfrm>
            <a:off x="304800" y="214654"/>
            <a:ext cx="10515600" cy="722895"/>
          </a:xfrm>
        </p:spPr>
        <p:txBody>
          <a:bodyPr/>
          <a:lstStyle/>
          <a:p>
            <a:r>
              <a:rPr lang="en-US" dirty="0"/>
              <a:t>Center-Level AI Forums and Training</a:t>
            </a:r>
          </a:p>
        </p:txBody>
      </p:sp>
      <p:sp>
        <p:nvSpPr>
          <p:cNvPr id="6" name="Date Placeholder 5">
            <a:extLst>
              <a:ext uri="{FF2B5EF4-FFF2-40B4-BE49-F238E27FC236}">
                <a16:creationId xmlns:a16="http://schemas.microsoft.com/office/drawing/2014/main" id="{DE27D19E-13BF-9978-459B-ADF8F9DF00DC}"/>
              </a:ext>
            </a:extLst>
          </p:cNvPr>
          <p:cNvSpPr>
            <a:spLocks noGrp="1"/>
          </p:cNvSpPr>
          <p:nvPr>
            <p:ph type="dt" sz="half" idx="10"/>
          </p:nvPr>
        </p:nvSpPr>
        <p:spPr/>
        <p:txBody>
          <a:bodyPr/>
          <a:lstStyle/>
          <a:p>
            <a:fld id="{8F82B539-1740-4FE5-81C1-4911AD4A4B9C}" type="datetime1">
              <a:rPr lang="en-US" smtClean="0"/>
              <a:t>8/25/2026</a:t>
            </a:fld>
            <a:endParaRPr lang="en-US" dirty="0"/>
          </a:p>
        </p:txBody>
      </p:sp>
      <p:sp>
        <p:nvSpPr>
          <p:cNvPr id="4" name="Slide Number Placeholder 3">
            <a:extLst>
              <a:ext uri="{FF2B5EF4-FFF2-40B4-BE49-F238E27FC236}">
                <a16:creationId xmlns:a16="http://schemas.microsoft.com/office/drawing/2014/main" id="{55445727-0369-993B-7796-BD8DE03A46E5}"/>
              </a:ext>
            </a:extLst>
          </p:cNvPr>
          <p:cNvSpPr>
            <a:spLocks noGrp="1"/>
          </p:cNvSpPr>
          <p:nvPr>
            <p:ph type="sldNum" sz="quarter" idx="12"/>
          </p:nvPr>
        </p:nvSpPr>
        <p:spPr/>
        <p:txBody>
          <a:bodyPr/>
          <a:lstStyle/>
          <a:p>
            <a:fld id="{B39F939F-3059-4957-A4D6-059C4120EFAC}" type="slidenum">
              <a:rPr lang="en-US" smtClean="0"/>
              <a:t>2</a:t>
            </a:fld>
            <a:endParaRPr lang="en-US" dirty="0"/>
          </a:p>
        </p:txBody>
      </p:sp>
      <p:sp>
        <p:nvSpPr>
          <p:cNvPr id="2" name="TextBox 1">
            <a:extLst>
              <a:ext uri="{FF2B5EF4-FFF2-40B4-BE49-F238E27FC236}">
                <a16:creationId xmlns:a16="http://schemas.microsoft.com/office/drawing/2014/main" id="{EB533FFE-46A7-5B2F-FB5D-E4587B714899}"/>
              </a:ext>
            </a:extLst>
          </p:cNvPr>
          <p:cNvSpPr txBox="1"/>
          <p:nvPr/>
        </p:nvSpPr>
        <p:spPr>
          <a:xfrm>
            <a:off x="304800" y="1046237"/>
            <a:ext cx="6300715" cy="5201424"/>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dirty="0"/>
              <a:t>GSFC AI PP&amp;C Working Groups- through August 2026 conducted 40+ monthly PP&amp;C-focused working groups. </a:t>
            </a:r>
          </a:p>
          <a:p>
            <a:pPr marL="800100" lvl="1" indent="-342900">
              <a:spcBef>
                <a:spcPts val="600"/>
              </a:spcBef>
              <a:spcAft>
                <a:spcPts val="600"/>
              </a:spcAft>
              <a:buFont typeface="Courier New" panose="02070309020205020404" pitchFamily="49" charset="0"/>
              <a:buChar char="o"/>
            </a:pPr>
            <a:r>
              <a:rPr lang="en-US" sz="1600" dirty="0"/>
              <a:t>PP&amp;C AI WGs span full range of programmatic disciplines (e.g., risk, schedule, resource/cost management, EVM, and config/document management).</a:t>
            </a:r>
          </a:p>
          <a:p>
            <a:pPr marL="285750" indent="-285750">
              <a:spcBef>
                <a:spcPts val="600"/>
              </a:spcBef>
              <a:spcAft>
                <a:spcPts val="600"/>
              </a:spcAft>
              <a:buFont typeface="Arial" panose="020B0604020202020204" pitchFamily="34" charset="0"/>
              <a:buChar char="•"/>
            </a:pPr>
            <a:r>
              <a:rPr lang="en-US" dirty="0"/>
              <a:t>PP&amp;C discipline-specific, hands-on ChatGSFC Agent Builder Workshops for Center practitioners looking to leverage AI in their workflows. </a:t>
            </a:r>
          </a:p>
          <a:p>
            <a:pPr marL="285750" indent="-285750">
              <a:spcBef>
                <a:spcPts val="600"/>
              </a:spcBef>
              <a:spcAft>
                <a:spcPts val="600"/>
              </a:spcAft>
              <a:buFont typeface="Arial" panose="020B0604020202020204" pitchFamily="34" charset="0"/>
              <a:buChar char="•"/>
            </a:pPr>
            <a:r>
              <a:rPr lang="en-US" dirty="0"/>
              <a:t>Lunch &amp; Learns (e.g., Intro to AI and ChatGSFC, Schedule Dashboard Development with AI)</a:t>
            </a:r>
          </a:p>
          <a:p>
            <a:pPr marL="285750" indent="-285750">
              <a:spcBef>
                <a:spcPts val="600"/>
              </a:spcBef>
              <a:spcAft>
                <a:spcPts val="600"/>
              </a:spcAft>
              <a:buFont typeface="Arial" panose="020B0604020202020204" pitchFamily="34" charset="0"/>
              <a:buChar char="•"/>
            </a:pPr>
            <a:r>
              <a:rPr lang="en-US" dirty="0"/>
              <a:t>Directorate-level monthly AI briefings, Goddard AI Community Leads Monthly, Goddard Data Management Board</a:t>
            </a:r>
          </a:p>
          <a:p>
            <a:pPr marL="285750" indent="-285750">
              <a:spcBef>
                <a:spcPts val="600"/>
              </a:spcBef>
              <a:spcAft>
                <a:spcPts val="600"/>
              </a:spcAft>
              <a:buFont typeface="Arial" panose="020B0604020202020204" pitchFamily="34" charset="0"/>
              <a:buChar char="•"/>
            </a:pPr>
            <a:r>
              <a:rPr lang="en-US" dirty="0"/>
              <a:t>AI Immersion Week- Multi-disciplinary challenges, hackathons, lectures, lightning talks, hands-on demonstrations, and poster session.</a:t>
            </a:r>
          </a:p>
        </p:txBody>
      </p:sp>
      <p:pic>
        <p:nvPicPr>
          <p:cNvPr id="7" name="Picture 6">
            <a:extLst>
              <a:ext uri="{FF2B5EF4-FFF2-40B4-BE49-F238E27FC236}">
                <a16:creationId xmlns:a16="http://schemas.microsoft.com/office/drawing/2014/main" id="{0183293E-3800-547D-5EB3-B0C859C32E00}"/>
              </a:ext>
            </a:extLst>
          </p:cNvPr>
          <p:cNvPicPr>
            <a:picLocks noChangeAspect="1"/>
          </p:cNvPicPr>
          <p:nvPr/>
        </p:nvPicPr>
        <p:blipFill>
          <a:blip r:embed="rId3"/>
          <a:stretch>
            <a:fillRect/>
          </a:stretch>
        </p:blipFill>
        <p:spPr>
          <a:xfrm>
            <a:off x="7012106" y="1185704"/>
            <a:ext cx="3809037" cy="2539358"/>
          </a:xfrm>
          <a:prstGeom prst="rect">
            <a:avLst/>
          </a:prstGeom>
        </p:spPr>
      </p:pic>
      <p:pic>
        <p:nvPicPr>
          <p:cNvPr id="9" name="Picture 8">
            <a:extLst>
              <a:ext uri="{FF2B5EF4-FFF2-40B4-BE49-F238E27FC236}">
                <a16:creationId xmlns:a16="http://schemas.microsoft.com/office/drawing/2014/main" id="{0D84B008-644A-274B-25D4-24B5790C840C}"/>
              </a:ext>
            </a:extLst>
          </p:cNvPr>
          <p:cNvPicPr>
            <a:picLocks noChangeAspect="1"/>
          </p:cNvPicPr>
          <p:nvPr/>
        </p:nvPicPr>
        <p:blipFill>
          <a:blip r:embed="rId4"/>
          <a:stretch>
            <a:fillRect/>
          </a:stretch>
        </p:blipFill>
        <p:spPr>
          <a:xfrm>
            <a:off x="7012106" y="3847770"/>
            <a:ext cx="3808294" cy="2539358"/>
          </a:xfrm>
          <a:prstGeom prst="rect">
            <a:avLst/>
          </a:prstGeom>
        </p:spPr>
      </p:pic>
    </p:spTree>
    <p:extLst>
      <p:ext uri="{BB962C8B-B14F-4D97-AF65-F5344CB8AC3E}">
        <p14:creationId xmlns:p14="http://schemas.microsoft.com/office/powerpoint/2010/main" val="2759482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531CF4C-92F6-9C61-E334-BBC57803681D}"/>
              </a:ext>
            </a:extLst>
          </p:cNvPr>
          <p:cNvSpPr>
            <a:spLocks noGrp="1"/>
          </p:cNvSpPr>
          <p:nvPr>
            <p:ph type="title"/>
          </p:nvPr>
        </p:nvSpPr>
        <p:spPr>
          <a:xfrm>
            <a:off x="304800" y="214654"/>
            <a:ext cx="10515600" cy="722895"/>
          </a:xfrm>
        </p:spPr>
        <p:txBody>
          <a:bodyPr/>
          <a:lstStyle/>
          <a:p>
            <a:r>
              <a:rPr lang="en-US" dirty="0"/>
              <a:t>GSFC Mission Infusion of AI</a:t>
            </a:r>
          </a:p>
        </p:txBody>
      </p:sp>
      <p:sp>
        <p:nvSpPr>
          <p:cNvPr id="6" name="Date Placeholder 5">
            <a:extLst>
              <a:ext uri="{FF2B5EF4-FFF2-40B4-BE49-F238E27FC236}">
                <a16:creationId xmlns:a16="http://schemas.microsoft.com/office/drawing/2014/main" id="{CE605212-9732-08DB-BBE8-603105BAB798}"/>
              </a:ext>
            </a:extLst>
          </p:cNvPr>
          <p:cNvSpPr>
            <a:spLocks noGrp="1"/>
          </p:cNvSpPr>
          <p:nvPr>
            <p:ph type="dt" sz="half" idx="10"/>
          </p:nvPr>
        </p:nvSpPr>
        <p:spPr/>
        <p:txBody>
          <a:bodyPr/>
          <a:lstStyle/>
          <a:p>
            <a:fld id="{8F82B539-1740-4FE5-81C1-4911AD4A4B9C}" type="datetime1">
              <a:rPr lang="en-US" smtClean="0"/>
              <a:t>8/25/2026</a:t>
            </a:fld>
            <a:endParaRPr lang="en-US" dirty="0"/>
          </a:p>
        </p:txBody>
      </p:sp>
      <p:sp>
        <p:nvSpPr>
          <p:cNvPr id="4" name="Slide Number Placeholder 3">
            <a:extLst>
              <a:ext uri="{FF2B5EF4-FFF2-40B4-BE49-F238E27FC236}">
                <a16:creationId xmlns:a16="http://schemas.microsoft.com/office/drawing/2014/main" id="{11FB6168-2C41-EC34-4CFE-1576E7517425}"/>
              </a:ext>
            </a:extLst>
          </p:cNvPr>
          <p:cNvSpPr>
            <a:spLocks noGrp="1"/>
          </p:cNvSpPr>
          <p:nvPr>
            <p:ph type="sldNum" sz="quarter" idx="12"/>
          </p:nvPr>
        </p:nvSpPr>
        <p:spPr/>
        <p:txBody>
          <a:bodyPr/>
          <a:lstStyle/>
          <a:p>
            <a:fld id="{B39F939F-3059-4957-A4D6-059C4120EFAC}" type="slidenum">
              <a:rPr lang="en-US" smtClean="0"/>
              <a:t>3</a:t>
            </a:fld>
            <a:endParaRPr lang="en-US" dirty="0"/>
          </a:p>
        </p:txBody>
      </p:sp>
      <p:sp>
        <p:nvSpPr>
          <p:cNvPr id="2" name="TextBox 1">
            <a:extLst>
              <a:ext uri="{FF2B5EF4-FFF2-40B4-BE49-F238E27FC236}">
                <a16:creationId xmlns:a16="http://schemas.microsoft.com/office/drawing/2014/main" id="{EAB1A9F2-7180-9061-9583-D68C3251D9C5}"/>
              </a:ext>
            </a:extLst>
          </p:cNvPr>
          <p:cNvSpPr txBox="1"/>
          <p:nvPr/>
        </p:nvSpPr>
        <p:spPr>
          <a:xfrm>
            <a:off x="304800" y="1092404"/>
            <a:ext cx="11305160" cy="5262979"/>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sz="2000" dirty="0"/>
              <a:t>May 2026- GSFC Acting Center Director Cynthia Simmons directed Chief AI Officer (CAIO) to accelerate “mission infusion” of AI at GSFC.  </a:t>
            </a:r>
          </a:p>
          <a:p>
            <a:pPr marL="800100" lvl="1" indent="-342900">
              <a:spcAft>
                <a:spcPts val="600"/>
              </a:spcAft>
              <a:buFont typeface="Courier New" panose="02070309020205020404" pitchFamily="49" charset="0"/>
              <a:buChar char="o"/>
            </a:pPr>
            <a:r>
              <a:rPr lang="en-US" dirty="0"/>
              <a:t>Initial targeted missions/programs include:</a:t>
            </a:r>
          </a:p>
          <a:p>
            <a:pPr marL="1257300" lvl="2" indent="-342900">
              <a:spcBef>
                <a:spcPts val="600"/>
              </a:spcBef>
              <a:spcAft>
                <a:spcPts val="600"/>
              </a:spcAft>
              <a:buFont typeface="Times New Roman" panose="02020603050405020304" pitchFamily="18" charset="0"/>
              <a:buChar char="–"/>
            </a:pPr>
            <a:r>
              <a:rPr lang="en-US" sz="1600" dirty="0"/>
              <a:t>DAVINCI (PP&amp;C AI applications, trajectory design)</a:t>
            </a:r>
          </a:p>
          <a:p>
            <a:pPr marL="1257300" lvl="2" indent="-342900">
              <a:spcBef>
                <a:spcPts val="600"/>
              </a:spcBef>
              <a:spcAft>
                <a:spcPts val="600"/>
              </a:spcAft>
              <a:buFont typeface="Times New Roman" panose="02020603050405020304" pitchFamily="18" charset="0"/>
              <a:buChar char="–"/>
            </a:pPr>
            <a:r>
              <a:rPr lang="en-US" sz="1600" dirty="0"/>
              <a:t>Habitable Worlds Observatory/HTMPO (Text-to-Spaceship AI-based design/engineering agent development, Model Context Protocol (MCP) development) </a:t>
            </a:r>
          </a:p>
          <a:p>
            <a:pPr marL="1257300" lvl="2" indent="-342900">
              <a:spcBef>
                <a:spcPts val="600"/>
              </a:spcBef>
              <a:spcAft>
                <a:spcPts val="600"/>
              </a:spcAft>
              <a:buFont typeface="Times New Roman" panose="02020603050405020304" pitchFamily="18" charset="0"/>
              <a:buChar char="–"/>
            </a:pPr>
            <a:r>
              <a:rPr lang="en-US" sz="1600" dirty="0"/>
              <a:t>Swift/BAT (AI data pipeline management, ChatGSFC-designed on-orbit SOPs)</a:t>
            </a:r>
          </a:p>
          <a:p>
            <a:pPr marL="1257300" lvl="2" indent="-342900">
              <a:spcBef>
                <a:spcPts val="600"/>
              </a:spcBef>
              <a:spcAft>
                <a:spcPts val="600"/>
              </a:spcAft>
              <a:buFont typeface="Times New Roman" panose="02020603050405020304" pitchFamily="18" charset="0"/>
              <a:buChar char="–"/>
            </a:pPr>
            <a:r>
              <a:rPr lang="en-US" sz="1600" dirty="0"/>
              <a:t>Magnetosphere Multiscale (MMS) Fast Plasma Investigation (FPI) (mission agent and MCP development)</a:t>
            </a:r>
          </a:p>
          <a:p>
            <a:pPr marL="1257300" lvl="2" indent="-342900">
              <a:spcBef>
                <a:spcPts val="600"/>
              </a:spcBef>
              <a:spcAft>
                <a:spcPts val="600"/>
              </a:spcAft>
              <a:buFont typeface="Times New Roman" panose="02020603050405020304" pitchFamily="18" charset="0"/>
              <a:buChar char="–"/>
            </a:pPr>
            <a:r>
              <a:rPr lang="en-US" sz="1600" dirty="0"/>
              <a:t>Space Weather Office (SWO) (Program Agent development).</a:t>
            </a:r>
          </a:p>
          <a:p>
            <a:pPr marL="342900" indent="-342900">
              <a:spcBef>
                <a:spcPts val="600"/>
              </a:spcBef>
              <a:spcAft>
                <a:spcPts val="600"/>
              </a:spcAft>
              <a:buFont typeface="Arial" panose="020B0604020202020204" pitchFamily="34" charset="0"/>
              <a:buChar char="•"/>
            </a:pPr>
            <a:r>
              <a:rPr lang="en-US" sz="2000" dirty="0"/>
              <a:t>CAIO team also supporting mission infusion of AI at other Centers:</a:t>
            </a:r>
          </a:p>
          <a:p>
            <a:pPr marL="800100" lvl="1" indent="-342900">
              <a:spcAft>
                <a:spcPts val="600"/>
              </a:spcAft>
              <a:buFont typeface="Courier New" panose="02070309020205020404" pitchFamily="49" charset="0"/>
              <a:buChar char="o"/>
            </a:pPr>
            <a:r>
              <a:rPr lang="en-US" dirty="0"/>
              <a:t>Artemis II SMA (Holy Grail Risk Aggregation Tool)</a:t>
            </a:r>
          </a:p>
          <a:p>
            <a:pPr marL="800100" lvl="1" indent="-342900">
              <a:spcBef>
                <a:spcPts val="600"/>
              </a:spcBef>
              <a:spcAft>
                <a:spcPts val="600"/>
              </a:spcAft>
              <a:buFont typeface="Courier New" panose="02070309020205020404" pitchFamily="49" charset="0"/>
              <a:buChar char="o"/>
            </a:pPr>
            <a:r>
              <a:rPr lang="en-US" dirty="0"/>
              <a:t>Flight Opportunities/Small Spacecraft &amp; Distributed Systems (SSDS) (MCP development &amp; ChatGSFC Mission AI Agent).</a:t>
            </a:r>
          </a:p>
          <a:p>
            <a:pPr marL="800100" lvl="1" indent="-342900">
              <a:spcBef>
                <a:spcPts val="600"/>
              </a:spcBef>
              <a:spcAft>
                <a:spcPts val="600"/>
              </a:spcAft>
              <a:buFont typeface="Courier New" panose="02070309020205020404" pitchFamily="49" charset="0"/>
              <a:buChar char="o"/>
            </a:pPr>
            <a:r>
              <a:rPr lang="en-US" dirty="0"/>
              <a:t>IPM Working Group demonstrations of PP&amp;C use cases in ChatGSFC and Agent Builder workshop</a:t>
            </a:r>
          </a:p>
        </p:txBody>
      </p:sp>
    </p:spTree>
    <p:extLst>
      <p:ext uri="{BB962C8B-B14F-4D97-AF65-F5344CB8AC3E}">
        <p14:creationId xmlns:p14="http://schemas.microsoft.com/office/powerpoint/2010/main" val="541234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BC823-7B72-66F0-950F-5B8656458D0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064697E-4599-906A-90CF-83D49761004E}"/>
              </a:ext>
            </a:extLst>
          </p:cNvPr>
          <p:cNvSpPr>
            <a:spLocks noGrp="1"/>
          </p:cNvSpPr>
          <p:nvPr>
            <p:ph type="title"/>
          </p:nvPr>
        </p:nvSpPr>
        <p:spPr>
          <a:xfrm>
            <a:off x="304800" y="214654"/>
            <a:ext cx="10515600" cy="722895"/>
          </a:xfrm>
        </p:spPr>
        <p:txBody>
          <a:bodyPr>
            <a:normAutofit/>
          </a:bodyPr>
          <a:lstStyle/>
          <a:p>
            <a:r>
              <a:rPr lang="en-US" dirty="0"/>
              <a:t>PP&amp;C AI Tools for ChatGSFC: AI Agents</a:t>
            </a:r>
          </a:p>
        </p:txBody>
      </p:sp>
      <p:sp>
        <p:nvSpPr>
          <p:cNvPr id="6" name="Date Placeholder 5">
            <a:extLst>
              <a:ext uri="{FF2B5EF4-FFF2-40B4-BE49-F238E27FC236}">
                <a16:creationId xmlns:a16="http://schemas.microsoft.com/office/drawing/2014/main" id="{4646FB7D-E6CA-4B26-292F-B6B103D3C302}"/>
              </a:ext>
            </a:extLst>
          </p:cNvPr>
          <p:cNvSpPr>
            <a:spLocks noGrp="1"/>
          </p:cNvSpPr>
          <p:nvPr>
            <p:ph type="dt" sz="half" idx="10"/>
          </p:nvPr>
        </p:nvSpPr>
        <p:spPr/>
        <p:txBody>
          <a:bodyPr/>
          <a:lstStyle/>
          <a:p>
            <a:fld id="{8F82B539-1740-4FE5-81C1-4911AD4A4B9C}" type="datetime1">
              <a:rPr lang="en-US" smtClean="0"/>
              <a:t>8/25/2026</a:t>
            </a:fld>
            <a:endParaRPr lang="en-US" dirty="0"/>
          </a:p>
        </p:txBody>
      </p:sp>
      <p:sp>
        <p:nvSpPr>
          <p:cNvPr id="4" name="Slide Number Placeholder 3">
            <a:extLst>
              <a:ext uri="{FF2B5EF4-FFF2-40B4-BE49-F238E27FC236}">
                <a16:creationId xmlns:a16="http://schemas.microsoft.com/office/drawing/2014/main" id="{95123573-AEE9-3257-2683-9688D1C82ED5}"/>
              </a:ext>
            </a:extLst>
          </p:cNvPr>
          <p:cNvSpPr>
            <a:spLocks noGrp="1"/>
          </p:cNvSpPr>
          <p:nvPr>
            <p:ph type="sldNum" sz="quarter" idx="12"/>
          </p:nvPr>
        </p:nvSpPr>
        <p:spPr/>
        <p:txBody>
          <a:bodyPr/>
          <a:lstStyle/>
          <a:p>
            <a:fld id="{B39F939F-3059-4957-A4D6-059C4120EFAC}" type="slidenum">
              <a:rPr lang="en-US" smtClean="0"/>
              <a:t>4</a:t>
            </a:fld>
            <a:endParaRPr lang="en-US" dirty="0"/>
          </a:p>
        </p:txBody>
      </p:sp>
      <p:sp>
        <p:nvSpPr>
          <p:cNvPr id="7" name="TextBox 6">
            <a:extLst>
              <a:ext uri="{FF2B5EF4-FFF2-40B4-BE49-F238E27FC236}">
                <a16:creationId xmlns:a16="http://schemas.microsoft.com/office/drawing/2014/main" id="{02D28FF8-D67F-2303-705A-22168B210969}"/>
              </a:ext>
            </a:extLst>
          </p:cNvPr>
          <p:cNvSpPr txBox="1"/>
          <p:nvPr/>
        </p:nvSpPr>
        <p:spPr>
          <a:xfrm>
            <a:off x="238624" y="1179607"/>
            <a:ext cx="6686832" cy="4934684"/>
          </a:xfrm>
          <a:prstGeom prst="rect">
            <a:avLst/>
          </a:prstGeom>
          <a:noFill/>
        </p:spPr>
        <p:txBody>
          <a:bodyPr wrap="square" rtlCol="0">
            <a:spAutoFit/>
          </a:bodyPr>
          <a:lstStyle/>
          <a:p>
            <a:pPr marL="285750" lvl="1" indent="-285750">
              <a:spcBef>
                <a:spcPts val="400"/>
              </a:spcBef>
              <a:spcAft>
                <a:spcPts val="400"/>
              </a:spcAft>
              <a:buFont typeface="Arial" panose="020B0604020202020204" pitchFamily="34" charset="0"/>
              <a:buChar char="•"/>
            </a:pPr>
            <a:r>
              <a:rPr lang="en-US" sz="1600" b="1" i="1" u="sng" dirty="0"/>
              <a:t>533 Analysis Agent</a:t>
            </a:r>
            <a:r>
              <a:rPr lang="en-US" sz="1600" dirty="0"/>
              <a:t>- Analyzes NASA contractor 533 cost reports, extracting data from documents, calculating variances between actual vs. planned performance, identifying cost drivers, assessing funding status, and summarizing contractor performance and contract health.</a:t>
            </a:r>
          </a:p>
          <a:p>
            <a:pPr marL="285750" lvl="1" indent="-285750">
              <a:spcBef>
                <a:spcPts val="400"/>
              </a:spcBef>
              <a:spcAft>
                <a:spcPts val="400"/>
              </a:spcAft>
              <a:buFont typeface="Arial" panose="020B0604020202020204" pitchFamily="34" charset="0"/>
              <a:buChar char="•"/>
            </a:pPr>
            <a:r>
              <a:rPr lang="en-US" sz="1600" b="1" i="1" u="sng" dirty="0"/>
              <a:t>AI Risk Manager</a:t>
            </a:r>
            <a:r>
              <a:rPr lang="en-US" sz="1600" i="1" dirty="0"/>
              <a:t>- </a:t>
            </a:r>
            <a:r>
              <a:rPr lang="en-US" sz="1600" dirty="0"/>
              <a:t>Agent used to identify, assess, and mitigate risks while providing guidance directly from NASA standards, directives, and lessons learned.</a:t>
            </a:r>
          </a:p>
          <a:p>
            <a:pPr marL="285750" lvl="1" indent="-285750">
              <a:spcBef>
                <a:spcPts val="400"/>
              </a:spcBef>
              <a:spcAft>
                <a:spcPts val="400"/>
              </a:spcAft>
              <a:buFont typeface="Arial" panose="020B0604020202020204" pitchFamily="34" charset="0"/>
              <a:buChar char="•"/>
            </a:pPr>
            <a:r>
              <a:rPr lang="en-US" sz="1600" b="1" i="1" u="sng" dirty="0"/>
              <a:t>AI Schedule Analyzer</a:t>
            </a:r>
            <a:r>
              <a:rPr lang="en-US" sz="1600" dirty="0"/>
              <a:t>- Schedule management, critical path analysis, and predictive schedule metrics. Assists users in analyzing project schedules, identifying risks, conducting rough SRAs, and providing data-driven insights for schedule performance and forecasting.</a:t>
            </a:r>
          </a:p>
          <a:p>
            <a:pPr marL="285750" lvl="1" indent="-285750">
              <a:spcBef>
                <a:spcPts val="400"/>
              </a:spcBef>
              <a:spcAft>
                <a:spcPts val="400"/>
              </a:spcAft>
              <a:buFont typeface="Arial" panose="020B0604020202020204" pitchFamily="34" charset="0"/>
              <a:buChar char="•"/>
            </a:pPr>
            <a:r>
              <a:rPr lang="en-US" sz="1600" b="1" i="1" u="sng" dirty="0"/>
              <a:t>EVM Analyzer-</a:t>
            </a:r>
            <a:r>
              <a:rPr lang="en-US" sz="1600" b="1" i="1" dirty="0"/>
              <a:t> </a:t>
            </a:r>
            <a:r>
              <a:rPr lang="en-US" sz="1600" dirty="0"/>
              <a:t> </a:t>
            </a:r>
            <a:r>
              <a:rPr lang="en-US" sz="1600" u="sng" dirty="0"/>
              <a:t>I</a:t>
            </a:r>
            <a:r>
              <a:rPr lang="en-US" sz="1600" dirty="0"/>
              <a:t>ntegrated cost, schedule, and EVM performance analysis to assess project health, identify root causes of performance issues, conduct variance analysis, and produce IPMR Format 5 reporting </a:t>
            </a:r>
          </a:p>
          <a:p>
            <a:pPr marL="285750" lvl="1" indent="-285750">
              <a:spcBef>
                <a:spcPts val="400"/>
              </a:spcBef>
              <a:spcAft>
                <a:spcPts val="400"/>
              </a:spcAft>
              <a:buFont typeface="Arial" panose="020B0604020202020204" pitchFamily="34" charset="0"/>
              <a:buChar char="•"/>
            </a:pPr>
            <a:r>
              <a:rPr lang="en-US" sz="1600" b="1" i="1" u="sng" dirty="0"/>
              <a:t>EVM Surveillance Agent</a:t>
            </a:r>
            <a:r>
              <a:rPr lang="en-US" sz="1600" b="1" dirty="0"/>
              <a:t>- </a:t>
            </a:r>
            <a:r>
              <a:rPr lang="en-US" sz="1600" dirty="0"/>
              <a:t>Analyzes EVM data, runs DECM tests, interprets EIA-748 compliance, and helps with NASA/DCMA surveillance policies and procedures</a:t>
            </a:r>
            <a:endParaRPr lang="en-US" sz="1600" b="1" i="1" u="sng" dirty="0"/>
          </a:p>
        </p:txBody>
      </p:sp>
      <p:pic>
        <p:nvPicPr>
          <p:cNvPr id="3" name="Picture 2">
            <a:extLst>
              <a:ext uri="{FF2B5EF4-FFF2-40B4-BE49-F238E27FC236}">
                <a16:creationId xmlns:a16="http://schemas.microsoft.com/office/drawing/2014/main" id="{8ECC145C-0770-5ACD-E29D-04C03FF1F35D}"/>
              </a:ext>
            </a:extLst>
          </p:cNvPr>
          <p:cNvPicPr>
            <a:picLocks noChangeAspect="1"/>
          </p:cNvPicPr>
          <p:nvPr/>
        </p:nvPicPr>
        <p:blipFill>
          <a:blip r:embed="rId3"/>
          <a:stretch>
            <a:fillRect/>
          </a:stretch>
        </p:blipFill>
        <p:spPr>
          <a:xfrm>
            <a:off x="7044525" y="937549"/>
            <a:ext cx="4838032" cy="1923555"/>
          </a:xfrm>
          <a:prstGeom prst="rect">
            <a:avLst/>
          </a:prstGeom>
        </p:spPr>
      </p:pic>
      <p:pic>
        <p:nvPicPr>
          <p:cNvPr id="11" name="Picture 10">
            <a:extLst>
              <a:ext uri="{FF2B5EF4-FFF2-40B4-BE49-F238E27FC236}">
                <a16:creationId xmlns:a16="http://schemas.microsoft.com/office/drawing/2014/main" id="{90DCB453-9E3E-9D02-24C1-BA97E3EBEFB9}"/>
              </a:ext>
            </a:extLst>
          </p:cNvPr>
          <p:cNvPicPr>
            <a:picLocks noChangeAspect="1"/>
          </p:cNvPicPr>
          <p:nvPr/>
        </p:nvPicPr>
        <p:blipFill>
          <a:blip r:embed="rId4"/>
          <a:srcRect b="39189"/>
          <a:stretch>
            <a:fillRect/>
          </a:stretch>
        </p:blipFill>
        <p:spPr>
          <a:xfrm>
            <a:off x="6949930" y="2485080"/>
            <a:ext cx="4908153" cy="2157113"/>
          </a:xfrm>
          <a:prstGeom prst="rect">
            <a:avLst/>
          </a:prstGeom>
        </p:spPr>
      </p:pic>
      <p:pic>
        <p:nvPicPr>
          <p:cNvPr id="13" name="Picture 12">
            <a:extLst>
              <a:ext uri="{FF2B5EF4-FFF2-40B4-BE49-F238E27FC236}">
                <a16:creationId xmlns:a16="http://schemas.microsoft.com/office/drawing/2014/main" id="{B286D754-C2A0-1854-B90E-E841E9BCC1B3}"/>
              </a:ext>
            </a:extLst>
          </p:cNvPr>
          <p:cNvPicPr>
            <a:picLocks noChangeAspect="1"/>
          </p:cNvPicPr>
          <p:nvPr/>
        </p:nvPicPr>
        <p:blipFill>
          <a:blip r:embed="rId5"/>
          <a:stretch>
            <a:fillRect/>
          </a:stretch>
        </p:blipFill>
        <p:spPr>
          <a:xfrm>
            <a:off x="7020052" y="4381799"/>
            <a:ext cx="4838032" cy="2455862"/>
          </a:xfrm>
          <a:prstGeom prst="rect">
            <a:avLst/>
          </a:prstGeom>
        </p:spPr>
      </p:pic>
    </p:spTree>
    <p:extLst>
      <p:ext uri="{BB962C8B-B14F-4D97-AF65-F5344CB8AC3E}">
        <p14:creationId xmlns:p14="http://schemas.microsoft.com/office/powerpoint/2010/main" val="1091255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CE1B2-8C3B-A324-D8FA-AEF33150DBF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8450223-8C35-20E6-8AC3-4F3769368E99}"/>
              </a:ext>
            </a:extLst>
          </p:cNvPr>
          <p:cNvSpPr>
            <a:spLocks noGrp="1"/>
          </p:cNvSpPr>
          <p:nvPr>
            <p:ph type="title"/>
          </p:nvPr>
        </p:nvSpPr>
        <p:spPr>
          <a:xfrm>
            <a:off x="304800" y="214654"/>
            <a:ext cx="10515600" cy="722895"/>
          </a:xfrm>
        </p:spPr>
        <p:txBody>
          <a:bodyPr>
            <a:normAutofit/>
          </a:bodyPr>
          <a:lstStyle/>
          <a:p>
            <a:r>
              <a:rPr lang="en-US" dirty="0"/>
              <a:t>PP&amp;C AI Tools for ChatGSFC: AI Agents</a:t>
            </a:r>
          </a:p>
        </p:txBody>
      </p:sp>
      <p:sp>
        <p:nvSpPr>
          <p:cNvPr id="6" name="Date Placeholder 5">
            <a:extLst>
              <a:ext uri="{FF2B5EF4-FFF2-40B4-BE49-F238E27FC236}">
                <a16:creationId xmlns:a16="http://schemas.microsoft.com/office/drawing/2014/main" id="{9917D7C8-8086-6B21-5420-6DA97301B687}"/>
              </a:ext>
            </a:extLst>
          </p:cNvPr>
          <p:cNvSpPr>
            <a:spLocks noGrp="1"/>
          </p:cNvSpPr>
          <p:nvPr>
            <p:ph type="dt" sz="half" idx="10"/>
          </p:nvPr>
        </p:nvSpPr>
        <p:spPr/>
        <p:txBody>
          <a:bodyPr/>
          <a:lstStyle/>
          <a:p>
            <a:fld id="{8F82B539-1740-4FE5-81C1-4911AD4A4B9C}" type="datetime1">
              <a:rPr lang="en-US" smtClean="0"/>
              <a:t>8/25/2026</a:t>
            </a:fld>
            <a:endParaRPr lang="en-US" dirty="0"/>
          </a:p>
        </p:txBody>
      </p:sp>
      <p:sp>
        <p:nvSpPr>
          <p:cNvPr id="4" name="Slide Number Placeholder 3">
            <a:extLst>
              <a:ext uri="{FF2B5EF4-FFF2-40B4-BE49-F238E27FC236}">
                <a16:creationId xmlns:a16="http://schemas.microsoft.com/office/drawing/2014/main" id="{827DFDD1-3CCA-FAF9-28E5-838584C8221E}"/>
              </a:ext>
            </a:extLst>
          </p:cNvPr>
          <p:cNvSpPr>
            <a:spLocks noGrp="1"/>
          </p:cNvSpPr>
          <p:nvPr>
            <p:ph type="sldNum" sz="quarter" idx="12"/>
          </p:nvPr>
        </p:nvSpPr>
        <p:spPr/>
        <p:txBody>
          <a:bodyPr/>
          <a:lstStyle/>
          <a:p>
            <a:fld id="{B39F939F-3059-4957-A4D6-059C4120EFAC}" type="slidenum">
              <a:rPr lang="en-US" smtClean="0"/>
              <a:t>5</a:t>
            </a:fld>
            <a:endParaRPr lang="en-US" dirty="0"/>
          </a:p>
        </p:txBody>
      </p:sp>
      <p:sp>
        <p:nvSpPr>
          <p:cNvPr id="7" name="TextBox 6">
            <a:extLst>
              <a:ext uri="{FF2B5EF4-FFF2-40B4-BE49-F238E27FC236}">
                <a16:creationId xmlns:a16="http://schemas.microsoft.com/office/drawing/2014/main" id="{8DDF3084-6BB7-0F2F-F47A-0DB68249CCFE}"/>
              </a:ext>
            </a:extLst>
          </p:cNvPr>
          <p:cNvSpPr txBox="1"/>
          <p:nvPr/>
        </p:nvSpPr>
        <p:spPr>
          <a:xfrm>
            <a:off x="304800" y="1134408"/>
            <a:ext cx="4662985" cy="4914166"/>
          </a:xfrm>
          <a:prstGeom prst="rect">
            <a:avLst/>
          </a:prstGeom>
          <a:noFill/>
        </p:spPr>
        <p:txBody>
          <a:bodyPr wrap="square" rtlCol="0">
            <a:spAutoFit/>
          </a:bodyPr>
          <a:lstStyle/>
          <a:p>
            <a:pPr lvl="1" indent="-288925">
              <a:spcBef>
                <a:spcPts val="400"/>
              </a:spcBef>
              <a:spcAft>
                <a:spcPts val="400"/>
              </a:spcAft>
              <a:buFont typeface="Arial" panose="020B0604020202020204" pitchFamily="34" charset="0"/>
              <a:buChar char="•"/>
            </a:pPr>
            <a:r>
              <a:rPr lang="en-US" sz="2000" b="1" i="1" u="sng" dirty="0"/>
              <a:t>AI Mission Assistants-</a:t>
            </a:r>
            <a:r>
              <a:rPr lang="en-US" sz="2000" dirty="0"/>
              <a:t> (DAVINCI, SWO, PACE, etc.)- Dedicated mission assistants that provide centralized access to project documentation, status information, technical data, schedules, budgets, risks, and requirements.</a:t>
            </a:r>
          </a:p>
          <a:p>
            <a:pPr lvl="1" indent="-288925">
              <a:spcBef>
                <a:spcPts val="400"/>
              </a:spcBef>
              <a:spcAft>
                <a:spcPts val="400"/>
              </a:spcAft>
              <a:buFont typeface="Arial" panose="020B0604020202020204" pitchFamily="34" charset="0"/>
              <a:buChar char="•"/>
            </a:pPr>
            <a:r>
              <a:rPr lang="en-US" sz="2000" dirty="0"/>
              <a:t>Amplify analysis by integrating information across different sources (e.g., linking schedule impacts to budget, EVM, or risk data).</a:t>
            </a:r>
          </a:p>
          <a:p>
            <a:pPr lvl="1" indent="-288925">
              <a:spcBef>
                <a:spcPts val="400"/>
              </a:spcBef>
              <a:spcAft>
                <a:spcPts val="400"/>
              </a:spcAft>
              <a:buFont typeface="Arial" panose="020B0604020202020204" pitchFamily="34" charset="0"/>
              <a:buChar char="•"/>
            </a:pPr>
            <a:r>
              <a:rPr lang="en-US" sz="2000" dirty="0"/>
              <a:t>Leverage historical data to provide context for decisions and reporting and understand the evolution of a project through the lifecycle.</a:t>
            </a:r>
          </a:p>
        </p:txBody>
      </p:sp>
      <p:pic>
        <p:nvPicPr>
          <p:cNvPr id="3" name="Picture 2">
            <a:extLst>
              <a:ext uri="{FF2B5EF4-FFF2-40B4-BE49-F238E27FC236}">
                <a16:creationId xmlns:a16="http://schemas.microsoft.com/office/drawing/2014/main" id="{22678035-185D-170E-7CAC-1DD525687E55}"/>
              </a:ext>
            </a:extLst>
          </p:cNvPr>
          <p:cNvPicPr>
            <a:picLocks noChangeAspect="1"/>
          </p:cNvPicPr>
          <p:nvPr/>
        </p:nvPicPr>
        <p:blipFill>
          <a:blip r:embed="rId3"/>
          <a:stretch>
            <a:fillRect/>
          </a:stretch>
        </p:blipFill>
        <p:spPr>
          <a:xfrm>
            <a:off x="5280995" y="1039711"/>
            <a:ext cx="6659209" cy="5214477"/>
          </a:xfrm>
          <a:prstGeom prst="rect">
            <a:avLst/>
          </a:prstGeom>
        </p:spPr>
      </p:pic>
    </p:spTree>
    <p:extLst>
      <p:ext uri="{BB962C8B-B14F-4D97-AF65-F5344CB8AC3E}">
        <p14:creationId xmlns:p14="http://schemas.microsoft.com/office/powerpoint/2010/main" val="1175265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312CF21-9823-DB3F-D523-F6A112C6E10D}"/>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8761DDFE-071F-4200-B0AA-394476C2D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0259624D-B18A-4F19-77E5-B3B2ADFFC60F}"/>
              </a:ext>
            </a:extLst>
          </p:cNvPr>
          <p:cNvSpPr>
            <a:spLocks noGrp="1"/>
          </p:cNvSpPr>
          <p:nvPr>
            <p:ph type="title"/>
          </p:nvPr>
        </p:nvSpPr>
        <p:spPr>
          <a:xfrm>
            <a:off x="392374" y="286168"/>
            <a:ext cx="5613008" cy="1852177"/>
          </a:xfrm>
        </p:spPr>
        <p:txBody>
          <a:bodyPr vert="horz" lIns="91440" tIns="45720" rIns="91440" bIns="45720" rtlCol="0" anchor="ctr">
            <a:normAutofit/>
          </a:bodyPr>
          <a:lstStyle/>
          <a:p>
            <a:r>
              <a:rPr lang="en-US" sz="4000" dirty="0"/>
              <a:t>PP&amp;C AI Tools for ChatGSFC: Cost Estimation</a:t>
            </a:r>
          </a:p>
        </p:txBody>
      </p:sp>
      <p:sp>
        <p:nvSpPr>
          <p:cNvPr id="7" name="TextBox 6">
            <a:extLst>
              <a:ext uri="{FF2B5EF4-FFF2-40B4-BE49-F238E27FC236}">
                <a16:creationId xmlns:a16="http://schemas.microsoft.com/office/drawing/2014/main" id="{45DB31FE-76B1-BA39-8B98-04040C11BBD8}"/>
              </a:ext>
            </a:extLst>
          </p:cNvPr>
          <p:cNvSpPr txBox="1"/>
          <p:nvPr/>
        </p:nvSpPr>
        <p:spPr>
          <a:xfrm>
            <a:off x="4669970" y="25706"/>
            <a:ext cx="7326577" cy="2294502"/>
          </a:xfrm>
          <a:prstGeom prst="rect">
            <a:avLst/>
          </a:prstGeom>
        </p:spPr>
        <p:txBody>
          <a:bodyPr vert="horz" lIns="91440" tIns="45720" rIns="91440" bIns="45720" rtlCol="0" anchor="ctr">
            <a:normAutofit/>
          </a:bodyPr>
          <a:lstStyle/>
          <a:p>
            <a:pPr marL="404813" lvl="1" indent="-228600">
              <a:lnSpc>
                <a:spcPct val="90000"/>
              </a:lnSpc>
              <a:spcBef>
                <a:spcPts val="600"/>
              </a:spcBef>
              <a:spcAft>
                <a:spcPts val="600"/>
              </a:spcAft>
              <a:buFont typeface="Arial" panose="020B0604020202020204" pitchFamily="34" charset="0"/>
              <a:buChar char="•"/>
            </a:pPr>
            <a:r>
              <a:rPr lang="en-US" b="1" i="1" dirty="0"/>
              <a:t>Text-to-Cost</a:t>
            </a:r>
            <a:r>
              <a:rPr lang="en-US" i="1" dirty="0"/>
              <a:t> </a:t>
            </a:r>
            <a:r>
              <a:rPr lang="en-US" b="1" u="sng" dirty="0"/>
              <a:t>prototype</a:t>
            </a:r>
            <a:r>
              <a:rPr lang="en-US" dirty="0"/>
              <a:t>; this is a human-in-the-loop, chat-first, transparent mission-ROM costing system developed as a partnership between CAIO, FPD, and GSFC OCFO. </a:t>
            </a:r>
          </a:p>
          <a:p>
            <a:pPr marL="404813" lvl="1" indent="-228600">
              <a:lnSpc>
                <a:spcPct val="90000"/>
              </a:lnSpc>
              <a:spcBef>
                <a:spcPts val="600"/>
              </a:spcBef>
              <a:spcAft>
                <a:spcPts val="600"/>
              </a:spcAft>
              <a:buFont typeface="Arial" panose="020B0604020202020204" pitchFamily="34" charset="0"/>
              <a:buChar char="•"/>
            </a:pPr>
            <a:r>
              <a:rPr lang="en-US" dirty="0"/>
              <a:t>Users provide the physical/mission parameters and through ChatGSFC MCP, Text-to-Cost provides deterministic outputs based on underlying rules, algorithms, and CERs (Cost Estimating Relationships). </a:t>
            </a:r>
          </a:p>
        </p:txBody>
      </p:sp>
      <p:pic>
        <p:nvPicPr>
          <p:cNvPr id="9" name="Picture 8">
            <a:extLst>
              <a:ext uri="{FF2B5EF4-FFF2-40B4-BE49-F238E27FC236}">
                <a16:creationId xmlns:a16="http://schemas.microsoft.com/office/drawing/2014/main" id="{29764E37-2D2E-2949-FFA7-D30E2023A105}"/>
              </a:ext>
            </a:extLst>
          </p:cNvPr>
          <p:cNvPicPr>
            <a:picLocks noChangeAspect="1"/>
          </p:cNvPicPr>
          <p:nvPr/>
        </p:nvPicPr>
        <p:blipFill>
          <a:blip r:embed="rId3"/>
          <a:stretch>
            <a:fillRect/>
          </a:stretch>
        </p:blipFill>
        <p:spPr>
          <a:xfrm>
            <a:off x="6332984" y="2357208"/>
            <a:ext cx="5663563" cy="4049446"/>
          </a:xfrm>
          <a:prstGeom prst="rect">
            <a:avLst/>
          </a:prstGeom>
        </p:spPr>
      </p:pic>
      <p:pic>
        <p:nvPicPr>
          <p:cNvPr id="3" name="Picture 2">
            <a:extLst>
              <a:ext uri="{FF2B5EF4-FFF2-40B4-BE49-F238E27FC236}">
                <a16:creationId xmlns:a16="http://schemas.microsoft.com/office/drawing/2014/main" id="{4432AEE4-36B3-B114-BEB1-878E9893088F}"/>
              </a:ext>
            </a:extLst>
          </p:cNvPr>
          <p:cNvPicPr>
            <a:picLocks noChangeAspect="1"/>
          </p:cNvPicPr>
          <p:nvPr/>
        </p:nvPicPr>
        <p:blipFill>
          <a:blip r:embed="rId4"/>
          <a:stretch>
            <a:fillRect/>
          </a:stretch>
        </p:blipFill>
        <p:spPr>
          <a:xfrm>
            <a:off x="280114" y="2345914"/>
            <a:ext cx="5814361" cy="3357793"/>
          </a:xfrm>
          <a:prstGeom prst="rect">
            <a:avLst/>
          </a:prstGeom>
        </p:spPr>
      </p:pic>
      <p:sp>
        <p:nvSpPr>
          <p:cNvPr id="6" name="Date Placeholder 5">
            <a:extLst>
              <a:ext uri="{FF2B5EF4-FFF2-40B4-BE49-F238E27FC236}">
                <a16:creationId xmlns:a16="http://schemas.microsoft.com/office/drawing/2014/main" id="{B0A03308-7BBB-0DE8-FCFD-BE3EF379A875}"/>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fld id="{8F82B539-1740-4FE5-81C1-4911AD4A4B9C}" type="datetime1">
              <a:rPr lang="en-US" smtClean="0">
                <a:solidFill>
                  <a:schemeClr val="tx1">
                    <a:tint val="75000"/>
                  </a:schemeClr>
                </a:solidFill>
              </a:rPr>
              <a:pPr>
                <a:spcAft>
                  <a:spcPts val="600"/>
                </a:spcAft>
              </a:pPr>
              <a:t>8/25/2026</a:t>
            </a:fld>
            <a:endParaRPr lang="en-US" dirty="0">
              <a:solidFill>
                <a:schemeClr val="tx1">
                  <a:tint val="75000"/>
                </a:schemeClr>
              </a:solidFill>
            </a:endParaRPr>
          </a:p>
        </p:txBody>
      </p:sp>
      <p:sp>
        <p:nvSpPr>
          <p:cNvPr id="4" name="Slide Number Placeholder 3">
            <a:extLst>
              <a:ext uri="{FF2B5EF4-FFF2-40B4-BE49-F238E27FC236}">
                <a16:creationId xmlns:a16="http://schemas.microsoft.com/office/drawing/2014/main" id="{B770B5A2-1E6B-9F91-DBE7-2E53F06E376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B39F939F-3059-4957-A4D6-059C4120EFAC}" type="slidenum">
              <a:rPr lang="en-US" smtClean="0">
                <a:solidFill>
                  <a:schemeClr val="tx1">
                    <a:tint val="75000"/>
                  </a:schemeClr>
                </a:solidFill>
              </a:rPr>
              <a:pPr>
                <a:spcAft>
                  <a:spcPts val="600"/>
                </a:spcAft>
              </a:pPr>
              <a:t>6</a:t>
            </a:fld>
            <a:endParaRPr lang="en-US" dirty="0">
              <a:solidFill>
                <a:schemeClr val="tx1">
                  <a:tint val="75000"/>
                </a:schemeClr>
              </a:solidFill>
            </a:endParaRPr>
          </a:p>
        </p:txBody>
      </p:sp>
    </p:spTree>
    <p:extLst>
      <p:ext uri="{BB962C8B-B14F-4D97-AF65-F5344CB8AC3E}">
        <p14:creationId xmlns:p14="http://schemas.microsoft.com/office/powerpoint/2010/main" val="2344512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21A21-68CD-516B-2649-2FBA925DEF52}"/>
            </a:ext>
          </a:extLst>
        </p:cNvPr>
        <p:cNvGrpSpPr/>
        <p:nvPr/>
      </p:nvGrpSpPr>
      <p:grpSpPr>
        <a:xfrm>
          <a:off x="0" y="0"/>
          <a:ext cx="0" cy="0"/>
          <a:chOff x="0" y="0"/>
          <a:chExt cx="0" cy="0"/>
        </a:xfrm>
      </p:grpSpPr>
      <p:sp>
        <p:nvSpPr>
          <p:cNvPr id="6" name="Date Placeholder 5">
            <a:extLst>
              <a:ext uri="{FF2B5EF4-FFF2-40B4-BE49-F238E27FC236}">
                <a16:creationId xmlns:a16="http://schemas.microsoft.com/office/drawing/2014/main" id="{7ACC4FD7-21F3-3EA9-3988-EB5309816340}"/>
              </a:ext>
            </a:extLst>
          </p:cNvPr>
          <p:cNvSpPr>
            <a:spLocks noGrp="1"/>
          </p:cNvSpPr>
          <p:nvPr>
            <p:ph type="dt" sz="half" idx="10"/>
          </p:nvPr>
        </p:nvSpPr>
        <p:spPr/>
        <p:txBody>
          <a:bodyPr/>
          <a:lstStyle/>
          <a:p>
            <a:fld id="{8F82B539-1740-4FE5-81C1-4911AD4A4B9C}" type="datetime1">
              <a:rPr lang="en-US" smtClean="0"/>
              <a:t>8/25/2026</a:t>
            </a:fld>
            <a:endParaRPr lang="en-US" dirty="0"/>
          </a:p>
        </p:txBody>
      </p:sp>
      <p:sp>
        <p:nvSpPr>
          <p:cNvPr id="4" name="Slide Number Placeholder 3">
            <a:extLst>
              <a:ext uri="{FF2B5EF4-FFF2-40B4-BE49-F238E27FC236}">
                <a16:creationId xmlns:a16="http://schemas.microsoft.com/office/drawing/2014/main" id="{B9EECD5A-1C01-10E4-B805-08579ECB7113}"/>
              </a:ext>
            </a:extLst>
          </p:cNvPr>
          <p:cNvSpPr>
            <a:spLocks noGrp="1"/>
          </p:cNvSpPr>
          <p:nvPr>
            <p:ph type="sldNum" sz="quarter" idx="12"/>
          </p:nvPr>
        </p:nvSpPr>
        <p:spPr/>
        <p:txBody>
          <a:bodyPr/>
          <a:lstStyle/>
          <a:p>
            <a:fld id="{B39F939F-3059-4957-A4D6-059C4120EFAC}" type="slidenum">
              <a:rPr lang="en-US" smtClean="0"/>
              <a:t>7</a:t>
            </a:fld>
            <a:endParaRPr lang="en-US" dirty="0"/>
          </a:p>
        </p:txBody>
      </p:sp>
      <p:sp>
        <p:nvSpPr>
          <p:cNvPr id="7" name="TextBox 6">
            <a:extLst>
              <a:ext uri="{FF2B5EF4-FFF2-40B4-BE49-F238E27FC236}">
                <a16:creationId xmlns:a16="http://schemas.microsoft.com/office/drawing/2014/main" id="{A78921C5-8985-C21D-0CC3-4965DA191235}"/>
              </a:ext>
            </a:extLst>
          </p:cNvPr>
          <p:cNvSpPr txBox="1"/>
          <p:nvPr/>
        </p:nvSpPr>
        <p:spPr>
          <a:xfrm>
            <a:off x="237510" y="1138703"/>
            <a:ext cx="4532609" cy="5078313"/>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US" sz="1900" b="1" dirty="0"/>
              <a:t>Missions at GSFC are beginning to investigate dedicated AI support/tools programs.  DAVINCI is an example of a mission that is beginning to use prototypes.</a:t>
            </a:r>
          </a:p>
          <a:p>
            <a:pPr marL="285750" indent="-285750">
              <a:spcBef>
                <a:spcPts val="1200"/>
              </a:spcBef>
              <a:buFont typeface="Arial" panose="020B0604020202020204" pitchFamily="34" charset="0"/>
              <a:buChar char="•"/>
            </a:pPr>
            <a:r>
              <a:rPr lang="en-US" sz="1900" dirty="0"/>
              <a:t>DAVINCI and others at GSFC are a proving ground for a “project to portfolio pipeline” where projects experiment with building tools (and process improvements around the tools) and surface up and out to the portfolio the tools that are impactful. </a:t>
            </a:r>
          </a:p>
          <a:p>
            <a:pPr marL="285750" indent="-285750">
              <a:spcBef>
                <a:spcPts val="1200"/>
              </a:spcBef>
              <a:buFont typeface="Arial" panose="020B0604020202020204" pitchFamily="34" charset="0"/>
              <a:buChar char="•"/>
            </a:pPr>
            <a:r>
              <a:rPr lang="en-US" sz="1900" dirty="0"/>
              <a:t>Text-to-X Factory is the software dev support that elevates these tools from mission MVPs and prototypes to legit applications.</a:t>
            </a:r>
          </a:p>
        </p:txBody>
      </p:sp>
      <p:sp>
        <p:nvSpPr>
          <p:cNvPr id="8" name="Title 4">
            <a:extLst>
              <a:ext uri="{FF2B5EF4-FFF2-40B4-BE49-F238E27FC236}">
                <a16:creationId xmlns:a16="http://schemas.microsoft.com/office/drawing/2014/main" id="{DD1ACBDA-E7A6-1A7C-084E-37C8A609F6E3}"/>
              </a:ext>
            </a:extLst>
          </p:cNvPr>
          <p:cNvSpPr txBox="1">
            <a:spLocks/>
          </p:cNvSpPr>
          <p:nvPr/>
        </p:nvSpPr>
        <p:spPr>
          <a:xfrm>
            <a:off x="217989" y="307252"/>
            <a:ext cx="10515600" cy="72289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Mission Infusion: Project to Portfolio Pipeline</a:t>
            </a:r>
          </a:p>
        </p:txBody>
      </p:sp>
      <p:pic>
        <p:nvPicPr>
          <p:cNvPr id="19" name="Picture 18">
            <a:extLst>
              <a:ext uri="{FF2B5EF4-FFF2-40B4-BE49-F238E27FC236}">
                <a16:creationId xmlns:a16="http://schemas.microsoft.com/office/drawing/2014/main" id="{C9C4A3E6-E041-5B29-E825-B90A8000A0E2}"/>
              </a:ext>
            </a:extLst>
          </p:cNvPr>
          <p:cNvPicPr>
            <a:picLocks noChangeAspect="1"/>
          </p:cNvPicPr>
          <p:nvPr/>
        </p:nvPicPr>
        <p:blipFill>
          <a:blip r:embed="rId3"/>
          <a:stretch>
            <a:fillRect/>
          </a:stretch>
        </p:blipFill>
        <p:spPr>
          <a:xfrm>
            <a:off x="4566997" y="3442928"/>
            <a:ext cx="7511193" cy="2403807"/>
          </a:xfrm>
          <a:prstGeom prst="rect">
            <a:avLst/>
          </a:prstGeom>
        </p:spPr>
      </p:pic>
      <p:pic>
        <p:nvPicPr>
          <p:cNvPr id="3" name="Picture 2">
            <a:extLst>
              <a:ext uri="{FF2B5EF4-FFF2-40B4-BE49-F238E27FC236}">
                <a16:creationId xmlns:a16="http://schemas.microsoft.com/office/drawing/2014/main" id="{E81D1BCE-DFF6-7704-4AC7-C5FFA991E9FA}"/>
              </a:ext>
            </a:extLst>
          </p:cNvPr>
          <p:cNvPicPr>
            <a:picLocks noChangeAspect="1"/>
          </p:cNvPicPr>
          <p:nvPr/>
        </p:nvPicPr>
        <p:blipFill>
          <a:blip r:embed="rId4"/>
          <a:srcRect r="5457"/>
          <a:stretch>
            <a:fillRect/>
          </a:stretch>
        </p:blipFill>
        <p:spPr>
          <a:xfrm>
            <a:off x="4722069" y="1354146"/>
            <a:ext cx="7201051" cy="2060927"/>
          </a:xfrm>
          <a:prstGeom prst="rect">
            <a:avLst/>
          </a:prstGeom>
        </p:spPr>
      </p:pic>
    </p:spTree>
    <p:extLst>
      <p:ext uri="{BB962C8B-B14F-4D97-AF65-F5344CB8AC3E}">
        <p14:creationId xmlns:p14="http://schemas.microsoft.com/office/powerpoint/2010/main" val="3423809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91BCD-9014-CD54-82AE-97B296A1B91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C954755-E29B-2330-869C-28E9A82A698D}"/>
              </a:ext>
            </a:extLst>
          </p:cNvPr>
          <p:cNvSpPr>
            <a:spLocks noGrp="1"/>
          </p:cNvSpPr>
          <p:nvPr>
            <p:ph type="title"/>
          </p:nvPr>
        </p:nvSpPr>
        <p:spPr>
          <a:xfrm>
            <a:off x="217989" y="436766"/>
            <a:ext cx="10515600" cy="722895"/>
          </a:xfrm>
        </p:spPr>
        <p:txBody>
          <a:bodyPr>
            <a:normAutofit/>
          </a:bodyPr>
          <a:lstStyle/>
          <a:p>
            <a:r>
              <a:rPr lang="en-US" dirty="0"/>
              <a:t>Scaling PP&amp;C AI Tools with Text-to-X Factory</a:t>
            </a:r>
          </a:p>
        </p:txBody>
      </p:sp>
      <p:sp>
        <p:nvSpPr>
          <p:cNvPr id="6" name="Date Placeholder 5">
            <a:extLst>
              <a:ext uri="{FF2B5EF4-FFF2-40B4-BE49-F238E27FC236}">
                <a16:creationId xmlns:a16="http://schemas.microsoft.com/office/drawing/2014/main" id="{B9B37189-4A1B-60EE-D8EF-4032A381E06A}"/>
              </a:ext>
            </a:extLst>
          </p:cNvPr>
          <p:cNvSpPr>
            <a:spLocks noGrp="1"/>
          </p:cNvSpPr>
          <p:nvPr>
            <p:ph type="dt" sz="half" idx="10"/>
          </p:nvPr>
        </p:nvSpPr>
        <p:spPr/>
        <p:txBody>
          <a:bodyPr/>
          <a:lstStyle/>
          <a:p>
            <a:fld id="{8F82B539-1740-4FE5-81C1-4911AD4A4B9C}" type="datetime1">
              <a:rPr lang="en-US" smtClean="0"/>
              <a:t>8/25/2026</a:t>
            </a:fld>
            <a:endParaRPr lang="en-US" dirty="0"/>
          </a:p>
        </p:txBody>
      </p:sp>
      <p:sp>
        <p:nvSpPr>
          <p:cNvPr id="4" name="Slide Number Placeholder 3">
            <a:extLst>
              <a:ext uri="{FF2B5EF4-FFF2-40B4-BE49-F238E27FC236}">
                <a16:creationId xmlns:a16="http://schemas.microsoft.com/office/drawing/2014/main" id="{18E1348B-CCBB-EA3B-FC89-2A1235189849}"/>
              </a:ext>
            </a:extLst>
          </p:cNvPr>
          <p:cNvSpPr>
            <a:spLocks noGrp="1"/>
          </p:cNvSpPr>
          <p:nvPr>
            <p:ph type="sldNum" sz="quarter" idx="12"/>
          </p:nvPr>
        </p:nvSpPr>
        <p:spPr/>
        <p:txBody>
          <a:bodyPr/>
          <a:lstStyle/>
          <a:p>
            <a:fld id="{B39F939F-3059-4957-A4D6-059C4120EFAC}" type="slidenum">
              <a:rPr lang="en-US" smtClean="0"/>
              <a:t>8</a:t>
            </a:fld>
            <a:endParaRPr lang="en-US" dirty="0"/>
          </a:p>
        </p:txBody>
      </p:sp>
      <p:sp>
        <p:nvSpPr>
          <p:cNvPr id="7" name="TextBox 6">
            <a:extLst>
              <a:ext uri="{FF2B5EF4-FFF2-40B4-BE49-F238E27FC236}">
                <a16:creationId xmlns:a16="http://schemas.microsoft.com/office/drawing/2014/main" id="{4D2DDBE4-15CE-A8D4-54E0-76E65233D4F7}"/>
              </a:ext>
            </a:extLst>
          </p:cNvPr>
          <p:cNvSpPr txBox="1"/>
          <p:nvPr/>
        </p:nvSpPr>
        <p:spPr>
          <a:xfrm>
            <a:off x="217989" y="1370826"/>
            <a:ext cx="7052241" cy="4801314"/>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2200" dirty="0"/>
              <a:t>Text-to-X Factory is a rigorous pipeline for AI-powered and AI-accessible application development across a variety of disciplines, including potential PP&amp;C integrations (e.g., Text-to-Cost for cost estimation).</a:t>
            </a:r>
          </a:p>
          <a:p>
            <a:pPr marL="285750" indent="-285750">
              <a:spcBef>
                <a:spcPts val="1200"/>
              </a:spcBef>
              <a:buFont typeface="Arial" panose="020B0604020202020204" pitchFamily="34" charset="0"/>
              <a:buChar char="•"/>
            </a:pPr>
            <a:r>
              <a:rPr lang="en-US" sz="2200" dirty="0"/>
              <a:t>Establishes a controlled process for “graduation” of prototypes and minimum viable products (MVPs) built by non-software developers into polished, distributable software applications/tools with appropriate access controls (NAMS, etc.).</a:t>
            </a:r>
          </a:p>
          <a:p>
            <a:pPr marL="285750" indent="-285750">
              <a:spcBef>
                <a:spcPts val="1200"/>
              </a:spcBef>
              <a:buFont typeface="Arial" panose="020B0604020202020204" pitchFamily="34" charset="0"/>
              <a:buChar char="•"/>
            </a:pPr>
            <a:r>
              <a:rPr lang="en-US" sz="2200" b="1" dirty="0"/>
              <a:t>Next step: Define processes around benchmarking/evaluation to confirm quality of AI applications and a governance structure for selecting applications for graduation. </a:t>
            </a:r>
            <a:endParaRPr lang="en-US" sz="2200" dirty="0"/>
          </a:p>
        </p:txBody>
      </p:sp>
      <p:pic>
        <p:nvPicPr>
          <p:cNvPr id="3" name="Picture 2">
            <a:extLst>
              <a:ext uri="{FF2B5EF4-FFF2-40B4-BE49-F238E27FC236}">
                <a16:creationId xmlns:a16="http://schemas.microsoft.com/office/drawing/2014/main" id="{21CC8752-7C35-B3B9-C504-C05F065E551C}"/>
              </a:ext>
            </a:extLst>
          </p:cNvPr>
          <p:cNvPicPr>
            <a:picLocks noChangeAspect="1"/>
          </p:cNvPicPr>
          <p:nvPr/>
        </p:nvPicPr>
        <p:blipFill>
          <a:blip r:embed="rId3"/>
          <a:stretch>
            <a:fillRect/>
          </a:stretch>
        </p:blipFill>
        <p:spPr>
          <a:xfrm>
            <a:off x="7741505" y="1370826"/>
            <a:ext cx="4121625" cy="2058174"/>
          </a:xfrm>
          <a:prstGeom prst="rect">
            <a:avLst/>
          </a:prstGeom>
        </p:spPr>
      </p:pic>
    </p:spTree>
    <p:extLst>
      <p:ext uri="{BB962C8B-B14F-4D97-AF65-F5344CB8AC3E}">
        <p14:creationId xmlns:p14="http://schemas.microsoft.com/office/powerpoint/2010/main" val="3002785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B276A-83A0-BCC5-EA35-76E514C695EB}"/>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386E52DB-302F-E7B8-C9E0-D66E5428BFC4}"/>
              </a:ext>
            </a:extLst>
          </p:cNvPr>
          <p:cNvPicPr>
            <a:picLocks noChangeAspect="1"/>
          </p:cNvPicPr>
          <p:nvPr/>
        </p:nvPicPr>
        <p:blipFill>
          <a:blip r:embed="rId3"/>
          <a:stretch>
            <a:fillRect/>
          </a:stretch>
        </p:blipFill>
        <p:spPr>
          <a:xfrm>
            <a:off x="3538174" y="3020269"/>
            <a:ext cx="2881907" cy="2192547"/>
          </a:xfrm>
          <a:prstGeom prst="rect">
            <a:avLst/>
          </a:prstGeom>
        </p:spPr>
      </p:pic>
      <p:sp>
        <p:nvSpPr>
          <p:cNvPr id="6" name="Date Placeholder 5">
            <a:extLst>
              <a:ext uri="{FF2B5EF4-FFF2-40B4-BE49-F238E27FC236}">
                <a16:creationId xmlns:a16="http://schemas.microsoft.com/office/drawing/2014/main" id="{D0E3DF6E-75D2-C24A-1AA9-356E17E0D9EB}"/>
              </a:ext>
            </a:extLst>
          </p:cNvPr>
          <p:cNvSpPr>
            <a:spLocks noGrp="1"/>
          </p:cNvSpPr>
          <p:nvPr>
            <p:ph type="dt" sz="half" idx="10"/>
          </p:nvPr>
        </p:nvSpPr>
        <p:spPr/>
        <p:txBody>
          <a:bodyPr/>
          <a:lstStyle/>
          <a:p>
            <a:fld id="{8F82B539-1740-4FE5-81C1-4911AD4A4B9C}" type="datetime1">
              <a:rPr lang="en-US" smtClean="0"/>
              <a:t>8/25/2026</a:t>
            </a:fld>
            <a:endParaRPr lang="en-US" dirty="0"/>
          </a:p>
        </p:txBody>
      </p:sp>
      <p:sp>
        <p:nvSpPr>
          <p:cNvPr id="4" name="Slide Number Placeholder 3">
            <a:extLst>
              <a:ext uri="{FF2B5EF4-FFF2-40B4-BE49-F238E27FC236}">
                <a16:creationId xmlns:a16="http://schemas.microsoft.com/office/drawing/2014/main" id="{AF37CB5B-A310-14E2-F4FC-ED934F290027}"/>
              </a:ext>
            </a:extLst>
          </p:cNvPr>
          <p:cNvSpPr>
            <a:spLocks noGrp="1"/>
          </p:cNvSpPr>
          <p:nvPr>
            <p:ph type="sldNum" sz="quarter" idx="12"/>
          </p:nvPr>
        </p:nvSpPr>
        <p:spPr/>
        <p:txBody>
          <a:bodyPr/>
          <a:lstStyle/>
          <a:p>
            <a:fld id="{B39F939F-3059-4957-A4D6-059C4120EFAC}" type="slidenum">
              <a:rPr lang="en-US" smtClean="0"/>
              <a:t>9</a:t>
            </a:fld>
            <a:endParaRPr lang="en-US" dirty="0"/>
          </a:p>
        </p:txBody>
      </p:sp>
      <p:sp>
        <p:nvSpPr>
          <p:cNvPr id="7" name="TextBox 6">
            <a:extLst>
              <a:ext uri="{FF2B5EF4-FFF2-40B4-BE49-F238E27FC236}">
                <a16:creationId xmlns:a16="http://schemas.microsoft.com/office/drawing/2014/main" id="{67885332-C96B-461E-F0BA-844C00B09537}"/>
              </a:ext>
            </a:extLst>
          </p:cNvPr>
          <p:cNvSpPr txBox="1"/>
          <p:nvPr/>
        </p:nvSpPr>
        <p:spPr>
          <a:xfrm>
            <a:off x="47681" y="1154195"/>
            <a:ext cx="3441863" cy="5216813"/>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US" dirty="0"/>
              <a:t>Streamline/automate repetitive or administrative tasks:</a:t>
            </a:r>
          </a:p>
          <a:p>
            <a:pPr marL="631825" lvl="1" indent="-284163">
              <a:spcBef>
                <a:spcPts val="600"/>
              </a:spcBef>
              <a:buFont typeface="Courier New" panose="02070309020205020404" pitchFamily="49" charset="0"/>
              <a:buChar char="o"/>
            </a:pPr>
            <a:r>
              <a:rPr lang="en-US" sz="1600" b="1" i="1" u="sng" dirty="0"/>
              <a:t>Project Weekly Tool </a:t>
            </a:r>
            <a:r>
              <a:rPr lang="en-US" sz="1600" b="1" u="sng" dirty="0"/>
              <a:t>prototype</a:t>
            </a:r>
            <a:r>
              <a:rPr lang="en-US" sz="1600" dirty="0"/>
              <a:t> automates the aggregation of weekly summaries from a large quantity of project subsystems and instruments.</a:t>
            </a:r>
            <a:endParaRPr lang="en-US" sz="1600" b="1" u="sng" dirty="0"/>
          </a:p>
          <a:p>
            <a:pPr marL="804863" lvl="2" indent="-173038">
              <a:spcBef>
                <a:spcPts val="600"/>
              </a:spcBef>
              <a:buSzPct val="80000"/>
              <a:buFont typeface="Times New Roman" panose="02020603050405020304" pitchFamily="18" charset="0"/>
              <a:buChar char="–"/>
            </a:pPr>
            <a:r>
              <a:rPr lang="en-US" sz="1400" dirty="0"/>
              <a:t>Leverages AI (Claude) and “Skill” trained on project MSR data and plans to provide a rolled-up PM summary and briefing of weekly accomplishments, setbacks, upcoming milestones and work, etc.</a:t>
            </a:r>
          </a:p>
          <a:p>
            <a:pPr marL="804863" lvl="2" indent="-173038">
              <a:spcBef>
                <a:spcPts val="600"/>
              </a:spcBef>
              <a:buSzPct val="80000"/>
              <a:buFont typeface="Times New Roman" panose="02020603050405020304" pitchFamily="18" charset="0"/>
              <a:buChar char="–"/>
            </a:pPr>
            <a:r>
              <a:rPr lang="en-US" sz="1400" dirty="0"/>
              <a:t>Saves time in collation/distribution of data and allows PM to focus on key details</a:t>
            </a:r>
          </a:p>
        </p:txBody>
      </p:sp>
      <p:sp>
        <p:nvSpPr>
          <p:cNvPr id="8" name="Title 4">
            <a:extLst>
              <a:ext uri="{FF2B5EF4-FFF2-40B4-BE49-F238E27FC236}">
                <a16:creationId xmlns:a16="http://schemas.microsoft.com/office/drawing/2014/main" id="{48A73961-EE87-9212-2744-E9C92357F3AE}"/>
              </a:ext>
            </a:extLst>
          </p:cNvPr>
          <p:cNvSpPr txBox="1">
            <a:spLocks/>
          </p:cNvSpPr>
          <p:nvPr/>
        </p:nvSpPr>
        <p:spPr>
          <a:xfrm>
            <a:off x="217989" y="307252"/>
            <a:ext cx="10515600" cy="722895"/>
          </a:xfrm>
          <a:prstGeom prst="rect">
            <a:avLst/>
          </a:prstGeom>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Mission Infusion: Targeted PP&amp;C AI Prototypes for Projects</a:t>
            </a:r>
          </a:p>
        </p:txBody>
      </p:sp>
      <p:pic>
        <p:nvPicPr>
          <p:cNvPr id="3" name="Picture 2">
            <a:extLst>
              <a:ext uri="{FF2B5EF4-FFF2-40B4-BE49-F238E27FC236}">
                <a16:creationId xmlns:a16="http://schemas.microsoft.com/office/drawing/2014/main" id="{0913E85C-EDD5-C2AD-BDEC-94EF23C94A10}"/>
              </a:ext>
            </a:extLst>
          </p:cNvPr>
          <p:cNvPicPr>
            <a:picLocks noChangeAspect="1"/>
          </p:cNvPicPr>
          <p:nvPr/>
        </p:nvPicPr>
        <p:blipFill>
          <a:blip r:embed="rId4"/>
          <a:stretch>
            <a:fillRect/>
          </a:stretch>
        </p:blipFill>
        <p:spPr>
          <a:xfrm>
            <a:off x="9186830" y="2365603"/>
            <a:ext cx="2894099" cy="2624512"/>
          </a:xfrm>
          <a:prstGeom prst="rect">
            <a:avLst/>
          </a:prstGeom>
        </p:spPr>
      </p:pic>
      <p:cxnSp>
        <p:nvCxnSpPr>
          <p:cNvPr id="9" name="Straight Arrow Connector 8">
            <a:extLst>
              <a:ext uri="{FF2B5EF4-FFF2-40B4-BE49-F238E27FC236}">
                <a16:creationId xmlns:a16="http://schemas.microsoft.com/office/drawing/2014/main" id="{7EBB58F7-1B62-72A3-4FE1-E2665DD1AD89}"/>
              </a:ext>
            </a:extLst>
          </p:cNvPr>
          <p:cNvCxnSpPr>
            <a:cxnSpLocks/>
          </p:cNvCxnSpPr>
          <p:nvPr/>
        </p:nvCxnSpPr>
        <p:spPr>
          <a:xfrm>
            <a:off x="7717971" y="3245006"/>
            <a:ext cx="1371600" cy="555057"/>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12" name="Picture 11">
            <a:extLst>
              <a:ext uri="{FF2B5EF4-FFF2-40B4-BE49-F238E27FC236}">
                <a16:creationId xmlns:a16="http://schemas.microsoft.com/office/drawing/2014/main" id="{469234C7-F918-8A42-1802-0B820E2DAA72}"/>
              </a:ext>
            </a:extLst>
          </p:cNvPr>
          <p:cNvPicPr>
            <a:picLocks noChangeAspect="1"/>
          </p:cNvPicPr>
          <p:nvPr/>
        </p:nvPicPr>
        <p:blipFill>
          <a:blip r:embed="rId5"/>
          <a:stretch>
            <a:fillRect/>
          </a:stretch>
        </p:blipFill>
        <p:spPr>
          <a:xfrm>
            <a:off x="6096000" y="967861"/>
            <a:ext cx="2879671" cy="2195516"/>
          </a:xfrm>
          <a:prstGeom prst="rect">
            <a:avLst/>
          </a:prstGeom>
        </p:spPr>
      </p:pic>
      <p:pic>
        <p:nvPicPr>
          <p:cNvPr id="16" name="Picture 15">
            <a:extLst>
              <a:ext uri="{FF2B5EF4-FFF2-40B4-BE49-F238E27FC236}">
                <a16:creationId xmlns:a16="http://schemas.microsoft.com/office/drawing/2014/main" id="{4282375A-795D-2B79-44AF-DBA0C49D1BB6}"/>
              </a:ext>
            </a:extLst>
          </p:cNvPr>
          <p:cNvPicPr>
            <a:picLocks noChangeAspect="1"/>
          </p:cNvPicPr>
          <p:nvPr/>
        </p:nvPicPr>
        <p:blipFill>
          <a:blip r:embed="rId6"/>
          <a:stretch>
            <a:fillRect/>
          </a:stretch>
        </p:blipFill>
        <p:spPr>
          <a:xfrm>
            <a:off x="6096000" y="5044095"/>
            <a:ext cx="3404560" cy="1485968"/>
          </a:xfrm>
          <a:prstGeom prst="rect">
            <a:avLst/>
          </a:prstGeom>
        </p:spPr>
      </p:pic>
      <p:cxnSp>
        <p:nvCxnSpPr>
          <p:cNvPr id="24" name="Straight Arrow Connector 23">
            <a:extLst>
              <a:ext uri="{FF2B5EF4-FFF2-40B4-BE49-F238E27FC236}">
                <a16:creationId xmlns:a16="http://schemas.microsoft.com/office/drawing/2014/main" id="{A7B3723C-20DD-A50F-B8A0-539BEF4C1B1B}"/>
              </a:ext>
            </a:extLst>
          </p:cNvPr>
          <p:cNvCxnSpPr>
            <a:cxnSpLocks/>
          </p:cNvCxnSpPr>
          <p:nvPr/>
        </p:nvCxnSpPr>
        <p:spPr>
          <a:xfrm flipV="1">
            <a:off x="7717971" y="4116542"/>
            <a:ext cx="1371600" cy="789910"/>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A5E9528E-0074-964A-535F-D704EFDDAF04}"/>
              </a:ext>
            </a:extLst>
          </p:cNvPr>
          <p:cNvCxnSpPr>
            <a:cxnSpLocks/>
          </p:cNvCxnSpPr>
          <p:nvPr/>
        </p:nvCxnSpPr>
        <p:spPr>
          <a:xfrm>
            <a:off x="6542314" y="3960888"/>
            <a:ext cx="2231572" cy="18011"/>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 name="Oval 1">
            <a:extLst>
              <a:ext uri="{FF2B5EF4-FFF2-40B4-BE49-F238E27FC236}">
                <a16:creationId xmlns:a16="http://schemas.microsoft.com/office/drawing/2014/main" id="{048529E9-1345-F555-A22C-1E786C7B81A8}"/>
              </a:ext>
            </a:extLst>
          </p:cNvPr>
          <p:cNvSpPr/>
          <p:nvPr/>
        </p:nvSpPr>
        <p:spPr>
          <a:xfrm>
            <a:off x="6040120" y="1827659"/>
            <a:ext cx="2935551" cy="35215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ACD0583F-FE29-02FA-8DBA-52608DA155ED}"/>
              </a:ext>
            </a:extLst>
          </p:cNvPr>
          <p:cNvSpPr/>
          <p:nvPr/>
        </p:nvSpPr>
        <p:spPr>
          <a:xfrm>
            <a:off x="3469641" y="4169933"/>
            <a:ext cx="3192784" cy="62948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72FAFFAB-8340-166A-4324-06CC16A9F31D}"/>
              </a:ext>
            </a:extLst>
          </p:cNvPr>
          <p:cNvSpPr/>
          <p:nvPr/>
        </p:nvSpPr>
        <p:spPr>
          <a:xfrm>
            <a:off x="5821680" y="5529294"/>
            <a:ext cx="3678880" cy="46737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96101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004F6-4EBA-7605-1899-C508F1EB0CE3}"/>
            </a:ext>
          </a:extLst>
        </p:cNvPr>
        <p:cNvGrpSpPr/>
        <p:nvPr/>
      </p:nvGrpSpPr>
      <p:grpSpPr>
        <a:xfrm>
          <a:off x="0" y="0"/>
          <a:ext cx="0" cy="0"/>
          <a:chOff x="0" y="0"/>
          <a:chExt cx="0" cy="0"/>
        </a:xfrm>
      </p:grpSpPr>
      <p:sp>
        <p:nvSpPr>
          <p:cNvPr id="6" name="Date Placeholder 5">
            <a:extLst>
              <a:ext uri="{FF2B5EF4-FFF2-40B4-BE49-F238E27FC236}">
                <a16:creationId xmlns:a16="http://schemas.microsoft.com/office/drawing/2014/main" id="{ECC47B4F-D34C-D855-1B38-A3B6E5A30A59}"/>
              </a:ext>
            </a:extLst>
          </p:cNvPr>
          <p:cNvSpPr>
            <a:spLocks noGrp="1"/>
          </p:cNvSpPr>
          <p:nvPr>
            <p:ph type="dt" sz="half" idx="10"/>
          </p:nvPr>
        </p:nvSpPr>
        <p:spPr/>
        <p:txBody>
          <a:bodyPr/>
          <a:lstStyle/>
          <a:p>
            <a:fld id="{8F82B539-1740-4FE5-81C1-4911AD4A4B9C}" type="datetime1">
              <a:rPr lang="en-US" smtClean="0"/>
              <a:t>8/25/2026</a:t>
            </a:fld>
            <a:endParaRPr lang="en-US" dirty="0"/>
          </a:p>
        </p:txBody>
      </p:sp>
      <p:sp>
        <p:nvSpPr>
          <p:cNvPr id="4" name="Slide Number Placeholder 3">
            <a:extLst>
              <a:ext uri="{FF2B5EF4-FFF2-40B4-BE49-F238E27FC236}">
                <a16:creationId xmlns:a16="http://schemas.microsoft.com/office/drawing/2014/main" id="{34CFAD99-5CF8-9DD1-CF7F-1C3492C39EBF}"/>
              </a:ext>
            </a:extLst>
          </p:cNvPr>
          <p:cNvSpPr>
            <a:spLocks noGrp="1"/>
          </p:cNvSpPr>
          <p:nvPr>
            <p:ph type="sldNum" sz="quarter" idx="12"/>
          </p:nvPr>
        </p:nvSpPr>
        <p:spPr/>
        <p:txBody>
          <a:bodyPr/>
          <a:lstStyle/>
          <a:p>
            <a:fld id="{B39F939F-3059-4957-A4D6-059C4120EFAC}" type="slidenum">
              <a:rPr lang="en-US" smtClean="0"/>
              <a:t>10</a:t>
            </a:fld>
            <a:endParaRPr lang="en-US" dirty="0"/>
          </a:p>
        </p:txBody>
      </p:sp>
      <p:sp>
        <p:nvSpPr>
          <p:cNvPr id="7" name="TextBox 6">
            <a:extLst>
              <a:ext uri="{FF2B5EF4-FFF2-40B4-BE49-F238E27FC236}">
                <a16:creationId xmlns:a16="http://schemas.microsoft.com/office/drawing/2014/main" id="{8DD2EC09-A703-F5EB-1D91-88362243456A}"/>
              </a:ext>
            </a:extLst>
          </p:cNvPr>
          <p:cNvSpPr txBox="1"/>
          <p:nvPr/>
        </p:nvSpPr>
        <p:spPr>
          <a:xfrm>
            <a:off x="0" y="1026795"/>
            <a:ext cx="2658140" cy="5309146"/>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dirty="0"/>
              <a:t>Enhance or accelerate analytical capabilities: </a:t>
            </a:r>
          </a:p>
          <a:p>
            <a:pPr marL="576263" lvl="1" indent="-293688">
              <a:spcBef>
                <a:spcPts val="600"/>
              </a:spcBef>
              <a:buSzPct val="80000"/>
              <a:buFont typeface="Courier New" panose="02070309020205020404" pitchFamily="49" charset="0"/>
              <a:buChar char="o"/>
            </a:pPr>
            <a:r>
              <a:rPr lang="en-US" sz="1500" b="1" i="1" u="sng" dirty="0"/>
              <a:t>BOEChat</a:t>
            </a:r>
            <a:r>
              <a:rPr lang="en-US" sz="1500" b="1" u="sng" dirty="0"/>
              <a:t> prototype </a:t>
            </a:r>
            <a:r>
              <a:rPr lang="en-US" sz="1500" dirty="0"/>
              <a:t>allows a project to leverage an embedded LLM model (GPT-5.5) to chat with project BOEs.</a:t>
            </a:r>
          </a:p>
          <a:p>
            <a:pPr marL="576263" lvl="1" indent="-293688">
              <a:spcBef>
                <a:spcPts val="600"/>
              </a:spcBef>
              <a:buSzPct val="80000"/>
              <a:buFont typeface="Courier New" panose="02070309020205020404" pitchFamily="49" charset="0"/>
              <a:buChar char="o"/>
            </a:pPr>
            <a:r>
              <a:rPr lang="en-US" sz="1500" dirty="0"/>
              <a:t>Get AI-generated insight into project cost and resource profiles, compare BOE sets, and chart project resource data.</a:t>
            </a:r>
          </a:p>
          <a:p>
            <a:pPr marL="576263" lvl="1" indent="-293688">
              <a:spcBef>
                <a:spcPts val="600"/>
              </a:spcBef>
              <a:buSzPct val="80000"/>
              <a:buFont typeface="Courier New" panose="02070309020205020404" pitchFamily="49" charset="0"/>
              <a:buChar char="o"/>
            </a:pPr>
            <a:r>
              <a:rPr lang="en-US" sz="1500" dirty="0"/>
              <a:t>Uses an AI-assisted routing pipeline to convert user questions into structured query plans and provides analysis of results.</a:t>
            </a:r>
          </a:p>
        </p:txBody>
      </p:sp>
      <p:pic>
        <p:nvPicPr>
          <p:cNvPr id="3" name="Picture 2">
            <a:extLst>
              <a:ext uri="{FF2B5EF4-FFF2-40B4-BE49-F238E27FC236}">
                <a16:creationId xmlns:a16="http://schemas.microsoft.com/office/drawing/2014/main" id="{41144DB0-EF59-0543-E8E9-EC15A425DC5A}"/>
              </a:ext>
            </a:extLst>
          </p:cNvPr>
          <p:cNvPicPr>
            <a:picLocks noChangeAspect="1"/>
          </p:cNvPicPr>
          <p:nvPr/>
        </p:nvPicPr>
        <p:blipFill>
          <a:blip r:embed="rId3"/>
          <a:stretch>
            <a:fillRect/>
          </a:stretch>
        </p:blipFill>
        <p:spPr>
          <a:xfrm>
            <a:off x="2747974" y="985292"/>
            <a:ext cx="7132463" cy="4012009"/>
          </a:xfrm>
          <a:prstGeom prst="rect">
            <a:avLst/>
          </a:prstGeom>
        </p:spPr>
      </p:pic>
      <p:pic>
        <p:nvPicPr>
          <p:cNvPr id="9" name="Picture 8">
            <a:extLst>
              <a:ext uri="{FF2B5EF4-FFF2-40B4-BE49-F238E27FC236}">
                <a16:creationId xmlns:a16="http://schemas.microsoft.com/office/drawing/2014/main" id="{7E35AE1C-D12E-5383-A668-447E3AA897C5}"/>
              </a:ext>
            </a:extLst>
          </p:cNvPr>
          <p:cNvPicPr>
            <a:picLocks noChangeAspect="1"/>
          </p:cNvPicPr>
          <p:nvPr/>
        </p:nvPicPr>
        <p:blipFill>
          <a:blip r:embed="rId4"/>
          <a:stretch>
            <a:fillRect/>
          </a:stretch>
        </p:blipFill>
        <p:spPr>
          <a:xfrm>
            <a:off x="9936844" y="1026795"/>
            <a:ext cx="2147356" cy="3024235"/>
          </a:xfrm>
          <a:prstGeom prst="rect">
            <a:avLst/>
          </a:prstGeom>
        </p:spPr>
      </p:pic>
      <p:pic>
        <p:nvPicPr>
          <p:cNvPr id="11" name="Picture 10">
            <a:extLst>
              <a:ext uri="{FF2B5EF4-FFF2-40B4-BE49-F238E27FC236}">
                <a16:creationId xmlns:a16="http://schemas.microsoft.com/office/drawing/2014/main" id="{D5AE427F-9CA9-2E83-57EF-143C3A0F1364}"/>
              </a:ext>
            </a:extLst>
          </p:cNvPr>
          <p:cNvPicPr>
            <a:picLocks noChangeAspect="1"/>
          </p:cNvPicPr>
          <p:nvPr/>
        </p:nvPicPr>
        <p:blipFill>
          <a:blip r:embed="rId5"/>
          <a:stretch>
            <a:fillRect/>
          </a:stretch>
        </p:blipFill>
        <p:spPr>
          <a:xfrm>
            <a:off x="8690045" y="4083689"/>
            <a:ext cx="3405041" cy="2305319"/>
          </a:xfrm>
          <a:prstGeom prst="rect">
            <a:avLst/>
          </a:prstGeom>
        </p:spPr>
      </p:pic>
      <p:sp>
        <p:nvSpPr>
          <p:cNvPr id="5" name="Title 4">
            <a:extLst>
              <a:ext uri="{FF2B5EF4-FFF2-40B4-BE49-F238E27FC236}">
                <a16:creationId xmlns:a16="http://schemas.microsoft.com/office/drawing/2014/main" id="{46902FFD-775B-D0AC-79B0-2237F61E8652}"/>
              </a:ext>
            </a:extLst>
          </p:cNvPr>
          <p:cNvSpPr txBox="1">
            <a:spLocks/>
          </p:cNvSpPr>
          <p:nvPr/>
        </p:nvSpPr>
        <p:spPr>
          <a:xfrm>
            <a:off x="217989" y="307252"/>
            <a:ext cx="10515600" cy="722895"/>
          </a:xfrm>
          <a:prstGeom prst="rect">
            <a:avLst/>
          </a:prstGeom>
        </p:spPr>
        <p:txBody>
          <a:bodyPr vert="horz" lIns="91440" tIns="45720" rIns="91440" bIns="45720" rtlCol="0" anchor="ctr">
            <a:normAutofit fontScale="7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Mission Infusion: Targeted PP&amp;C AI Prototypes for Projects</a:t>
            </a:r>
          </a:p>
        </p:txBody>
      </p:sp>
      <p:sp>
        <p:nvSpPr>
          <p:cNvPr id="8" name="Oval 7">
            <a:extLst>
              <a:ext uri="{FF2B5EF4-FFF2-40B4-BE49-F238E27FC236}">
                <a16:creationId xmlns:a16="http://schemas.microsoft.com/office/drawing/2014/main" id="{00FA7B25-898F-4FB7-28A8-88560FCC224D}"/>
              </a:ext>
            </a:extLst>
          </p:cNvPr>
          <p:cNvSpPr/>
          <p:nvPr/>
        </p:nvSpPr>
        <p:spPr>
          <a:xfrm>
            <a:off x="5433237" y="2073349"/>
            <a:ext cx="574158" cy="58479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EB720810-4023-C17D-DEFE-4D3D990BD549}"/>
              </a:ext>
            </a:extLst>
          </p:cNvPr>
          <p:cNvSpPr/>
          <p:nvPr/>
        </p:nvSpPr>
        <p:spPr>
          <a:xfrm>
            <a:off x="9722968" y="3253565"/>
            <a:ext cx="2372117" cy="8111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61240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4B27B-9ED8-C7CE-5305-96F1ACCC6711}"/>
            </a:ext>
          </a:extLst>
        </p:cNvPr>
        <p:cNvGrpSpPr/>
        <p:nvPr/>
      </p:nvGrpSpPr>
      <p:grpSpPr>
        <a:xfrm>
          <a:off x="0" y="0"/>
          <a:ext cx="0" cy="0"/>
          <a:chOff x="0" y="0"/>
          <a:chExt cx="0" cy="0"/>
        </a:xfrm>
      </p:grpSpPr>
      <p:sp>
        <p:nvSpPr>
          <p:cNvPr id="6" name="Date Placeholder 5">
            <a:extLst>
              <a:ext uri="{FF2B5EF4-FFF2-40B4-BE49-F238E27FC236}">
                <a16:creationId xmlns:a16="http://schemas.microsoft.com/office/drawing/2014/main" id="{7CCC9832-5D07-E4AD-FCA9-0DC1FFBF6C29}"/>
              </a:ext>
            </a:extLst>
          </p:cNvPr>
          <p:cNvSpPr>
            <a:spLocks noGrp="1"/>
          </p:cNvSpPr>
          <p:nvPr>
            <p:ph type="dt" sz="half" idx="10"/>
          </p:nvPr>
        </p:nvSpPr>
        <p:spPr/>
        <p:txBody>
          <a:bodyPr/>
          <a:lstStyle/>
          <a:p>
            <a:fld id="{8F82B539-1740-4FE5-81C1-4911AD4A4B9C}" type="datetime1">
              <a:rPr lang="en-US" smtClean="0"/>
              <a:t>8/25/2026</a:t>
            </a:fld>
            <a:endParaRPr lang="en-US" dirty="0"/>
          </a:p>
        </p:txBody>
      </p:sp>
      <p:sp>
        <p:nvSpPr>
          <p:cNvPr id="4" name="Slide Number Placeholder 3">
            <a:extLst>
              <a:ext uri="{FF2B5EF4-FFF2-40B4-BE49-F238E27FC236}">
                <a16:creationId xmlns:a16="http://schemas.microsoft.com/office/drawing/2014/main" id="{1560ED1C-6282-369D-DB6D-FD43C41CD866}"/>
              </a:ext>
            </a:extLst>
          </p:cNvPr>
          <p:cNvSpPr>
            <a:spLocks noGrp="1"/>
          </p:cNvSpPr>
          <p:nvPr>
            <p:ph type="sldNum" sz="quarter" idx="12"/>
          </p:nvPr>
        </p:nvSpPr>
        <p:spPr/>
        <p:txBody>
          <a:bodyPr/>
          <a:lstStyle/>
          <a:p>
            <a:fld id="{B39F939F-3059-4957-A4D6-059C4120EFAC}" type="slidenum">
              <a:rPr lang="en-US" smtClean="0"/>
              <a:t>11</a:t>
            </a:fld>
            <a:endParaRPr lang="en-US" dirty="0"/>
          </a:p>
        </p:txBody>
      </p:sp>
      <p:sp>
        <p:nvSpPr>
          <p:cNvPr id="8" name="Title 4">
            <a:extLst>
              <a:ext uri="{FF2B5EF4-FFF2-40B4-BE49-F238E27FC236}">
                <a16:creationId xmlns:a16="http://schemas.microsoft.com/office/drawing/2014/main" id="{19C33EE5-A997-8C92-A607-EDC893B8304A}"/>
              </a:ext>
            </a:extLst>
          </p:cNvPr>
          <p:cNvSpPr txBox="1">
            <a:spLocks/>
          </p:cNvSpPr>
          <p:nvPr/>
        </p:nvSpPr>
        <p:spPr>
          <a:xfrm>
            <a:off x="117779" y="100816"/>
            <a:ext cx="4155988" cy="2019776"/>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t>Mission Infusion: Targeted PP&amp;C AI Prototypes for Projects</a:t>
            </a:r>
          </a:p>
        </p:txBody>
      </p:sp>
      <p:pic>
        <p:nvPicPr>
          <p:cNvPr id="3" name="Picture 2">
            <a:extLst>
              <a:ext uri="{FF2B5EF4-FFF2-40B4-BE49-F238E27FC236}">
                <a16:creationId xmlns:a16="http://schemas.microsoft.com/office/drawing/2014/main" id="{8612062F-668F-BF76-1680-C6128F3D7DD8}"/>
              </a:ext>
            </a:extLst>
          </p:cNvPr>
          <p:cNvPicPr>
            <a:picLocks noChangeAspect="1"/>
          </p:cNvPicPr>
          <p:nvPr/>
        </p:nvPicPr>
        <p:blipFill>
          <a:blip r:embed="rId3"/>
          <a:stretch>
            <a:fillRect/>
          </a:stretch>
        </p:blipFill>
        <p:spPr>
          <a:xfrm>
            <a:off x="7203058" y="364882"/>
            <a:ext cx="4712630" cy="2650854"/>
          </a:xfrm>
          <a:prstGeom prst="rect">
            <a:avLst/>
          </a:prstGeom>
        </p:spPr>
      </p:pic>
      <p:pic>
        <p:nvPicPr>
          <p:cNvPr id="9" name="Picture 8">
            <a:extLst>
              <a:ext uri="{FF2B5EF4-FFF2-40B4-BE49-F238E27FC236}">
                <a16:creationId xmlns:a16="http://schemas.microsoft.com/office/drawing/2014/main" id="{904688A5-2DD7-6233-D9CC-3556A5E76440}"/>
              </a:ext>
            </a:extLst>
          </p:cNvPr>
          <p:cNvPicPr>
            <a:picLocks noChangeAspect="1"/>
          </p:cNvPicPr>
          <p:nvPr/>
        </p:nvPicPr>
        <p:blipFill>
          <a:blip r:embed="rId4"/>
          <a:srcRect r="36706"/>
          <a:stretch>
            <a:fillRect/>
          </a:stretch>
        </p:blipFill>
        <p:spPr>
          <a:xfrm>
            <a:off x="4129961" y="377349"/>
            <a:ext cx="3052868" cy="2676940"/>
          </a:xfrm>
          <a:prstGeom prst="rect">
            <a:avLst/>
          </a:prstGeom>
        </p:spPr>
      </p:pic>
      <p:pic>
        <p:nvPicPr>
          <p:cNvPr id="11" name="Picture 10">
            <a:extLst>
              <a:ext uri="{FF2B5EF4-FFF2-40B4-BE49-F238E27FC236}">
                <a16:creationId xmlns:a16="http://schemas.microsoft.com/office/drawing/2014/main" id="{072136CA-2866-FECA-7192-D0EAE70B44CB}"/>
              </a:ext>
            </a:extLst>
          </p:cNvPr>
          <p:cNvPicPr>
            <a:picLocks noChangeAspect="1"/>
          </p:cNvPicPr>
          <p:nvPr/>
        </p:nvPicPr>
        <p:blipFill>
          <a:blip r:embed="rId5"/>
          <a:stretch>
            <a:fillRect/>
          </a:stretch>
        </p:blipFill>
        <p:spPr>
          <a:xfrm>
            <a:off x="4955117" y="3113835"/>
            <a:ext cx="6516928" cy="3144416"/>
          </a:xfrm>
          <a:prstGeom prst="rect">
            <a:avLst/>
          </a:prstGeom>
        </p:spPr>
      </p:pic>
      <p:sp>
        <p:nvSpPr>
          <p:cNvPr id="14" name="TextBox 13">
            <a:extLst>
              <a:ext uri="{FF2B5EF4-FFF2-40B4-BE49-F238E27FC236}">
                <a16:creationId xmlns:a16="http://schemas.microsoft.com/office/drawing/2014/main" id="{7BB60365-883A-6F5F-BBED-083711835E07}"/>
              </a:ext>
            </a:extLst>
          </p:cNvPr>
          <p:cNvSpPr txBox="1"/>
          <p:nvPr/>
        </p:nvSpPr>
        <p:spPr>
          <a:xfrm>
            <a:off x="-47295" y="2120592"/>
            <a:ext cx="4155988" cy="4600883"/>
          </a:xfrm>
          <a:prstGeom prst="rect">
            <a:avLst/>
          </a:prstGeom>
        </p:spPr>
        <p:txBody>
          <a:bodyPr vert="horz" lIns="91440" tIns="45720" rIns="91440" bIns="45720" rtlCol="0">
            <a:normAutofit/>
          </a:bodyPr>
          <a:lstStyle/>
          <a:p>
            <a:pPr marL="285750" indent="-228600">
              <a:lnSpc>
                <a:spcPct val="90000"/>
              </a:lnSpc>
              <a:spcBef>
                <a:spcPts val="1200"/>
              </a:spcBef>
              <a:buFont typeface="Arial" panose="020B0604020202020204" pitchFamily="34" charset="0"/>
              <a:buChar char="•"/>
            </a:pPr>
            <a:r>
              <a:rPr lang="en-US" sz="1600" dirty="0"/>
              <a:t>Fill gaps where existing tools may not exist or may be inefficient</a:t>
            </a:r>
          </a:p>
          <a:p>
            <a:pPr marL="571500" lvl="1" indent="-279400">
              <a:spcBef>
                <a:spcPts val="600"/>
              </a:spcBef>
              <a:buFont typeface="Courier New" panose="02070309020205020404" pitchFamily="49" charset="0"/>
              <a:buChar char="o"/>
            </a:pPr>
            <a:r>
              <a:rPr lang="en-US" sz="1500" b="1" i="1" u="sng" dirty="0"/>
              <a:t>Formulation Of Risk and Generative Evaluation (FORGE) </a:t>
            </a:r>
            <a:r>
              <a:rPr lang="en-US" sz="1500" b="1" u="sng" dirty="0"/>
              <a:t>prototype </a:t>
            </a:r>
            <a:r>
              <a:rPr lang="en-US" sz="1500" dirty="0"/>
              <a:t>is intended to bridge knowledge gaps around cross-project risks.</a:t>
            </a:r>
          </a:p>
          <a:p>
            <a:pPr marL="571500" lvl="1" indent="-279400">
              <a:spcBef>
                <a:spcPts val="600"/>
              </a:spcBef>
              <a:buFont typeface="Courier New" panose="02070309020205020404" pitchFamily="49" charset="0"/>
              <a:buChar char="o"/>
            </a:pPr>
            <a:r>
              <a:rPr lang="en-US" sz="1500" dirty="0"/>
              <a:t>Accelerate risk development with AI (Claude ITAR) and provide an independent AI-generated assessment of risk scoring that leverages GSFC risk portfolio and lessons learned.</a:t>
            </a:r>
          </a:p>
          <a:p>
            <a:pPr lvl="2" indent="-228600">
              <a:lnSpc>
                <a:spcPct val="90000"/>
              </a:lnSpc>
              <a:spcBef>
                <a:spcPts val="600"/>
              </a:spcBef>
              <a:buSzPct val="80000"/>
              <a:buFont typeface="Times New Roman" panose="02020603050405020304" pitchFamily="18" charset="0"/>
              <a:buChar char="–"/>
            </a:pPr>
            <a:r>
              <a:rPr lang="en-US" sz="1400" dirty="0"/>
              <a:t>Note: Future state will incorporate project risk dashboard that leverages MCP to interact with risk data in Technical Data Management System (TDMS). Perhaps NODIS, NTRS, and Agency Lessons Learned MCPs as well.</a:t>
            </a:r>
          </a:p>
        </p:txBody>
      </p:sp>
    </p:spTree>
    <p:extLst>
      <p:ext uri="{BB962C8B-B14F-4D97-AF65-F5344CB8AC3E}">
        <p14:creationId xmlns:p14="http://schemas.microsoft.com/office/powerpoint/2010/main" val="1401437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8B7FE-4185-DF5B-B159-C99EF419ECE0}"/>
            </a:ext>
          </a:extLst>
        </p:cNvPr>
        <p:cNvGrpSpPr/>
        <p:nvPr/>
      </p:nvGrpSpPr>
      <p:grpSpPr>
        <a:xfrm>
          <a:off x="0" y="0"/>
          <a:ext cx="0" cy="0"/>
          <a:chOff x="0" y="0"/>
          <a:chExt cx="0" cy="0"/>
        </a:xfrm>
      </p:grpSpPr>
      <p:sp>
        <p:nvSpPr>
          <p:cNvPr id="6" name="Date Placeholder 5">
            <a:extLst>
              <a:ext uri="{FF2B5EF4-FFF2-40B4-BE49-F238E27FC236}">
                <a16:creationId xmlns:a16="http://schemas.microsoft.com/office/drawing/2014/main" id="{83DDA400-9684-6A06-BB58-C1BB97BE1197}"/>
              </a:ext>
            </a:extLst>
          </p:cNvPr>
          <p:cNvSpPr>
            <a:spLocks noGrp="1"/>
          </p:cNvSpPr>
          <p:nvPr>
            <p:ph type="dt" sz="half" idx="10"/>
          </p:nvPr>
        </p:nvSpPr>
        <p:spPr/>
        <p:txBody>
          <a:bodyPr/>
          <a:lstStyle/>
          <a:p>
            <a:fld id="{8F82B539-1740-4FE5-81C1-4911AD4A4B9C}" type="datetime1">
              <a:rPr lang="en-US" smtClean="0"/>
              <a:t>8/25/2026</a:t>
            </a:fld>
            <a:endParaRPr lang="en-US" dirty="0"/>
          </a:p>
        </p:txBody>
      </p:sp>
      <p:sp>
        <p:nvSpPr>
          <p:cNvPr id="4" name="Slide Number Placeholder 3">
            <a:extLst>
              <a:ext uri="{FF2B5EF4-FFF2-40B4-BE49-F238E27FC236}">
                <a16:creationId xmlns:a16="http://schemas.microsoft.com/office/drawing/2014/main" id="{08175E84-C8CC-5B70-34A1-D75D33BD8EFE}"/>
              </a:ext>
            </a:extLst>
          </p:cNvPr>
          <p:cNvSpPr>
            <a:spLocks noGrp="1"/>
          </p:cNvSpPr>
          <p:nvPr>
            <p:ph type="sldNum" sz="quarter" idx="12"/>
          </p:nvPr>
        </p:nvSpPr>
        <p:spPr/>
        <p:txBody>
          <a:bodyPr/>
          <a:lstStyle/>
          <a:p>
            <a:fld id="{B39F939F-3059-4957-A4D6-059C4120EFAC}" type="slidenum">
              <a:rPr lang="en-US" smtClean="0"/>
              <a:t>12</a:t>
            </a:fld>
            <a:endParaRPr lang="en-US" dirty="0"/>
          </a:p>
        </p:txBody>
      </p:sp>
      <p:sp>
        <p:nvSpPr>
          <p:cNvPr id="8" name="Title 4">
            <a:extLst>
              <a:ext uri="{FF2B5EF4-FFF2-40B4-BE49-F238E27FC236}">
                <a16:creationId xmlns:a16="http://schemas.microsoft.com/office/drawing/2014/main" id="{693281B4-F44D-EF24-8B82-BACEF1CBDF8B}"/>
              </a:ext>
            </a:extLst>
          </p:cNvPr>
          <p:cNvSpPr txBox="1">
            <a:spLocks/>
          </p:cNvSpPr>
          <p:nvPr/>
        </p:nvSpPr>
        <p:spPr>
          <a:xfrm>
            <a:off x="276312" y="244864"/>
            <a:ext cx="4155988" cy="261357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t>Mission Infusion: Targeted PP&amp;C AI Prototypes for Projects</a:t>
            </a:r>
          </a:p>
        </p:txBody>
      </p:sp>
      <p:sp>
        <p:nvSpPr>
          <p:cNvPr id="12" name="TextBox 11">
            <a:extLst>
              <a:ext uri="{FF2B5EF4-FFF2-40B4-BE49-F238E27FC236}">
                <a16:creationId xmlns:a16="http://schemas.microsoft.com/office/drawing/2014/main" id="{9B700E1D-EEF4-B074-0A6D-2594FF85ABAB}"/>
              </a:ext>
            </a:extLst>
          </p:cNvPr>
          <p:cNvSpPr txBox="1"/>
          <p:nvPr/>
        </p:nvSpPr>
        <p:spPr>
          <a:xfrm>
            <a:off x="3997981" y="530144"/>
            <a:ext cx="8194019" cy="2613578"/>
          </a:xfrm>
          <a:prstGeom prst="rect">
            <a:avLst/>
          </a:prstGeom>
        </p:spPr>
        <p:txBody>
          <a:bodyPr vert="horz" lIns="91440" tIns="45720" rIns="91440" bIns="45720" rtlCol="0" anchor="ctr">
            <a:normAutofit/>
          </a:bodyPr>
          <a:lstStyle/>
          <a:p>
            <a:pPr marL="285750" indent="-228600">
              <a:lnSpc>
                <a:spcPct val="90000"/>
              </a:lnSpc>
              <a:spcBef>
                <a:spcPts val="600"/>
              </a:spcBef>
              <a:buFont typeface="Arial" panose="020B0604020202020204" pitchFamily="34" charset="0"/>
              <a:buChar char="•"/>
            </a:pPr>
            <a:r>
              <a:rPr lang="en-US" sz="1900" dirty="0"/>
              <a:t>Leverage EVM surveillance results to enhance GSFC PP&amp;C best practices:</a:t>
            </a:r>
          </a:p>
          <a:p>
            <a:pPr marL="800100" lvl="1" indent="-285750">
              <a:lnSpc>
                <a:spcPct val="90000"/>
              </a:lnSpc>
              <a:spcBef>
                <a:spcPts val="600"/>
              </a:spcBef>
              <a:buSzPct val="80000"/>
              <a:buFont typeface="Courier New" panose="02070309020205020404" pitchFamily="49" charset="0"/>
              <a:buChar char="o"/>
            </a:pPr>
            <a:r>
              <a:rPr lang="en-US" sz="1600" b="1" i="1" u="sng" dirty="0"/>
              <a:t>Project Updates and Resource Status Estimator (PURSE)</a:t>
            </a:r>
            <a:r>
              <a:rPr lang="en-US" sz="1600" b="1" dirty="0"/>
              <a:t> prototype </a:t>
            </a:r>
            <a:r>
              <a:rPr lang="en-US" sz="1600" dirty="0"/>
              <a:t>addresses frequent GL27 EAC realism and EAC process test failures by making monthly grassroots forecasting more feasible. </a:t>
            </a:r>
          </a:p>
          <a:p>
            <a:pPr marL="800100" lvl="1" indent="-285750">
              <a:lnSpc>
                <a:spcPct val="90000"/>
              </a:lnSpc>
              <a:spcBef>
                <a:spcPts val="600"/>
              </a:spcBef>
              <a:buSzPct val="80000"/>
              <a:buFont typeface="Courier New" panose="02070309020205020404" pitchFamily="49" charset="0"/>
              <a:buChar char="o"/>
            </a:pPr>
            <a:r>
              <a:rPr lang="en-US" sz="1600" dirty="0"/>
              <a:t>Accelerates cadence of “by-name” bottoms-up forecast updates with improved flexibility relative to direct BOE updates; can view impacts of dollar/hour/FTE changes in real-time, add resources, take snapshots, and export hour/dollar/FTE updates to both project BOE template and Cobra load file. </a:t>
            </a:r>
          </a:p>
          <a:p>
            <a:pPr marL="800100" lvl="1" indent="-285750">
              <a:lnSpc>
                <a:spcPct val="90000"/>
              </a:lnSpc>
              <a:spcBef>
                <a:spcPts val="600"/>
              </a:spcBef>
              <a:buSzPct val="80000"/>
              <a:buFont typeface="Courier New" panose="02070309020205020404" pitchFamily="49" charset="0"/>
              <a:buChar char="o"/>
            </a:pPr>
            <a:r>
              <a:rPr lang="en-US" sz="1600" i="1" dirty="0"/>
              <a:t>Note: Future state could layer IMS on top of PURSE to be used as validation cross-check of cost/schedule integration.</a:t>
            </a:r>
          </a:p>
        </p:txBody>
      </p:sp>
      <p:pic>
        <p:nvPicPr>
          <p:cNvPr id="11" name="Picture 10">
            <a:extLst>
              <a:ext uri="{FF2B5EF4-FFF2-40B4-BE49-F238E27FC236}">
                <a16:creationId xmlns:a16="http://schemas.microsoft.com/office/drawing/2014/main" id="{4326D41E-EBFD-1E2E-E66A-E0038531A43A}"/>
              </a:ext>
            </a:extLst>
          </p:cNvPr>
          <p:cNvPicPr>
            <a:picLocks noChangeAspect="1"/>
          </p:cNvPicPr>
          <p:nvPr/>
        </p:nvPicPr>
        <p:blipFill>
          <a:blip r:embed="rId3"/>
          <a:stretch>
            <a:fillRect/>
          </a:stretch>
        </p:blipFill>
        <p:spPr>
          <a:xfrm>
            <a:off x="2354306" y="3305473"/>
            <a:ext cx="7712637" cy="3022383"/>
          </a:xfrm>
          <a:prstGeom prst="rect">
            <a:avLst/>
          </a:prstGeom>
        </p:spPr>
      </p:pic>
    </p:spTree>
    <p:extLst>
      <p:ext uri="{BB962C8B-B14F-4D97-AF65-F5344CB8AC3E}">
        <p14:creationId xmlns:p14="http://schemas.microsoft.com/office/powerpoint/2010/main" val="801432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66BF9-7B1D-313B-9E0D-DEE07556F0F0}"/>
            </a:ext>
          </a:extLst>
        </p:cNvPr>
        <p:cNvGrpSpPr/>
        <p:nvPr/>
      </p:nvGrpSpPr>
      <p:grpSpPr>
        <a:xfrm>
          <a:off x="0" y="0"/>
          <a:ext cx="0" cy="0"/>
          <a:chOff x="0" y="0"/>
          <a:chExt cx="0" cy="0"/>
        </a:xfrm>
      </p:grpSpPr>
      <p:sp>
        <p:nvSpPr>
          <p:cNvPr id="6" name="Date Placeholder 5">
            <a:extLst>
              <a:ext uri="{FF2B5EF4-FFF2-40B4-BE49-F238E27FC236}">
                <a16:creationId xmlns:a16="http://schemas.microsoft.com/office/drawing/2014/main" id="{60977B43-0C85-3747-9238-2EB46D606975}"/>
              </a:ext>
            </a:extLst>
          </p:cNvPr>
          <p:cNvSpPr>
            <a:spLocks noGrp="1"/>
          </p:cNvSpPr>
          <p:nvPr>
            <p:ph type="dt" sz="half" idx="10"/>
          </p:nvPr>
        </p:nvSpPr>
        <p:spPr/>
        <p:txBody>
          <a:bodyPr/>
          <a:lstStyle/>
          <a:p>
            <a:fld id="{8F82B539-1740-4FE5-81C1-4911AD4A4B9C}" type="datetime1">
              <a:rPr lang="en-US" smtClean="0"/>
              <a:t>8/25/2026</a:t>
            </a:fld>
            <a:endParaRPr lang="en-US" dirty="0"/>
          </a:p>
        </p:txBody>
      </p:sp>
      <p:sp>
        <p:nvSpPr>
          <p:cNvPr id="4" name="Slide Number Placeholder 3">
            <a:extLst>
              <a:ext uri="{FF2B5EF4-FFF2-40B4-BE49-F238E27FC236}">
                <a16:creationId xmlns:a16="http://schemas.microsoft.com/office/drawing/2014/main" id="{2C85BA91-A888-A5FE-20B7-D3AA41395DD3}"/>
              </a:ext>
            </a:extLst>
          </p:cNvPr>
          <p:cNvSpPr>
            <a:spLocks noGrp="1"/>
          </p:cNvSpPr>
          <p:nvPr>
            <p:ph type="sldNum" sz="quarter" idx="12"/>
          </p:nvPr>
        </p:nvSpPr>
        <p:spPr/>
        <p:txBody>
          <a:bodyPr/>
          <a:lstStyle/>
          <a:p>
            <a:fld id="{B39F939F-3059-4957-A4D6-059C4120EFAC}" type="slidenum">
              <a:rPr lang="en-US" smtClean="0"/>
              <a:t>13</a:t>
            </a:fld>
            <a:endParaRPr lang="en-US" dirty="0"/>
          </a:p>
        </p:txBody>
      </p:sp>
      <p:sp>
        <p:nvSpPr>
          <p:cNvPr id="7" name="TextBox 6">
            <a:extLst>
              <a:ext uri="{FF2B5EF4-FFF2-40B4-BE49-F238E27FC236}">
                <a16:creationId xmlns:a16="http://schemas.microsoft.com/office/drawing/2014/main" id="{010C3BD5-D0E9-3281-BD1E-43F955B29CB9}"/>
              </a:ext>
            </a:extLst>
          </p:cNvPr>
          <p:cNvSpPr txBox="1"/>
          <p:nvPr/>
        </p:nvSpPr>
        <p:spPr>
          <a:xfrm>
            <a:off x="122453" y="1180402"/>
            <a:ext cx="5063695" cy="5047536"/>
          </a:xfrm>
          <a:prstGeom prst="rect">
            <a:avLst/>
          </a:prstGeom>
          <a:noFill/>
        </p:spPr>
        <p:txBody>
          <a:bodyPr wrap="square" rtlCol="0">
            <a:spAutoFit/>
          </a:bodyPr>
          <a:lstStyle/>
          <a:p>
            <a:pPr marL="285750" indent="-285750">
              <a:spcBef>
                <a:spcPts val="1200"/>
              </a:spcBef>
              <a:buFont typeface="Arial" panose="020B0604020202020204" pitchFamily="34" charset="0"/>
              <a:buChar char="•"/>
            </a:pPr>
            <a:r>
              <a:rPr lang="en-US" sz="2000" dirty="0"/>
              <a:t>Increasingly, projects are planning for AI support/token spend in BOEs and PPBE.</a:t>
            </a:r>
          </a:p>
          <a:p>
            <a:pPr marL="800100" lvl="1" indent="-342900">
              <a:spcBef>
                <a:spcPts val="1200"/>
              </a:spcBef>
              <a:buFont typeface="Courier New" panose="02070309020205020404" pitchFamily="49" charset="0"/>
              <a:buChar char="o"/>
            </a:pPr>
            <a:r>
              <a:rPr lang="en-US" dirty="0"/>
              <a:t>Understand that token costs are real and growing. </a:t>
            </a:r>
          </a:p>
          <a:p>
            <a:pPr marL="800100" lvl="1" indent="-342900">
              <a:spcBef>
                <a:spcPts val="600"/>
              </a:spcBef>
              <a:buFont typeface="Courier New" panose="02070309020205020404" pitchFamily="49" charset="0"/>
              <a:buChar char="o"/>
            </a:pPr>
            <a:r>
              <a:rPr lang="en-US" dirty="0"/>
              <a:t>Pick a lead to manage AI development, requirements, strategy, templates, team git repository, cost management, etc.</a:t>
            </a:r>
          </a:p>
          <a:p>
            <a:pPr marL="800100" lvl="1" indent="-342900">
              <a:spcBef>
                <a:spcPts val="600"/>
              </a:spcBef>
              <a:buFont typeface="Courier New" panose="02070309020205020404" pitchFamily="49" charset="0"/>
              <a:buChar char="o"/>
            </a:pPr>
            <a:r>
              <a:rPr lang="en-US" dirty="0"/>
              <a:t>Set up a token cost pool with a cap on individual and/or team token usage to manage cost effectively.</a:t>
            </a:r>
          </a:p>
          <a:p>
            <a:pPr marL="800100" lvl="1" indent="-342900">
              <a:spcBef>
                <a:spcPts val="600"/>
              </a:spcBef>
              <a:buFont typeface="Courier New" panose="02070309020205020404" pitchFamily="49" charset="0"/>
              <a:buChar char="o"/>
            </a:pPr>
            <a:r>
              <a:rPr lang="en-US" dirty="0"/>
              <a:t>Set realistic goals for tools development (cost/schedule).  Bigger/better tools cost more money and take more time to develop.</a:t>
            </a:r>
          </a:p>
          <a:p>
            <a:pPr marL="800100" lvl="1" indent="-342900">
              <a:spcBef>
                <a:spcPts val="600"/>
              </a:spcBef>
              <a:buFont typeface="Courier New" panose="02070309020205020404" pitchFamily="49" charset="0"/>
              <a:buChar char="o"/>
            </a:pPr>
            <a:r>
              <a:rPr lang="en-US" b="1" u="sng" dirty="0"/>
              <a:t>Small teams with a robust AI budget can outperform their FTE count!</a:t>
            </a:r>
          </a:p>
        </p:txBody>
      </p:sp>
      <p:sp>
        <p:nvSpPr>
          <p:cNvPr id="8" name="Title 4">
            <a:extLst>
              <a:ext uri="{FF2B5EF4-FFF2-40B4-BE49-F238E27FC236}">
                <a16:creationId xmlns:a16="http://schemas.microsoft.com/office/drawing/2014/main" id="{C3DAA7C7-B3CB-5E22-B795-25619C6E40B0}"/>
              </a:ext>
            </a:extLst>
          </p:cNvPr>
          <p:cNvSpPr txBox="1">
            <a:spLocks/>
          </p:cNvSpPr>
          <p:nvPr/>
        </p:nvSpPr>
        <p:spPr>
          <a:xfrm>
            <a:off x="217989" y="307252"/>
            <a:ext cx="10515600" cy="72289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Mission Infusion: Logistics for AI Planning</a:t>
            </a:r>
          </a:p>
        </p:txBody>
      </p:sp>
      <p:pic>
        <p:nvPicPr>
          <p:cNvPr id="3" name="Picture 2">
            <a:extLst>
              <a:ext uri="{FF2B5EF4-FFF2-40B4-BE49-F238E27FC236}">
                <a16:creationId xmlns:a16="http://schemas.microsoft.com/office/drawing/2014/main" id="{4ED156F4-1301-79FA-457E-E9CBEEBB7D15}"/>
              </a:ext>
            </a:extLst>
          </p:cNvPr>
          <p:cNvPicPr>
            <a:picLocks noChangeAspect="1"/>
          </p:cNvPicPr>
          <p:nvPr/>
        </p:nvPicPr>
        <p:blipFill>
          <a:blip r:embed="rId3"/>
          <a:stretch>
            <a:fillRect/>
          </a:stretch>
        </p:blipFill>
        <p:spPr>
          <a:xfrm>
            <a:off x="5450898" y="3357348"/>
            <a:ext cx="6618648" cy="2999001"/>
          </a:xfrm>
          <a:prstGeom prst="rect">
            <a:avLst/>
          </a:prstGeom>
        </p:spPr>
      </p:pic>
      <p:pic>
        <p:nvPicPr>
          <p:cNvPr id="9" name="Picture 8">
            <a:extLst>
              <a:ext uri="{FF2B5EF4-FFF2-40B4-BE49-F238E27FC236}">
                <a16:creationId xmlns:a16="http://schemas.microsoft.com/office/drawing/2014/main" id="{74E6516E-68C7-AEB5-0D1A-A8382A3E4290}"/>
              </a:ext>
            </a:extLst>
          </p:cNvPr>
          <p:cNvPicPr>
            <a:picLocks noChangeAspect="1"/>
          </p:cNvPicPr>
          <p:nvPr/>
        </p:nvPicPr>
        <p:blipFill>
          <a:blip r:embed="rId4"/>
          <a:srcRect l="6561" t="13133" r="6745" b="43782"/>
          <a:stretch>
            <a:fillRect/>
          </a:stretch>
        </p:blipFill>
        <p:spPr>
          <a:xfrm>
            <a:off x="6026323" y="1180402"/>
            <a:ext cx="5467799" cy="2026692"/>
          </a:xfrm>
          <a:prstGeom prst="rect">
            <a:avLst/>
          </a:prstGeom>
        </p:spPr>
      </p:pic>
    </p:spTree>
    <p:extLst>
      <p:ext uri="{BB962C8B-B14F-4D97-AF65-F5344CB8AC3E}">
        <p14:creationId xmlns:p14="http://schemas.microsoft.com/office/powerpoint/2010/main" val="1745500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4E244-6FE5-3032-9906-25CBEDA8265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2DB713A-7744-FE71-3720-1BC111C4013C}"/>
              </a:ext>
            </a:extLst>
          </p:cNvPr>
          <p:cNvSpPr>
            <a:spLocks noGrp="1"/>
          </p:cNvSpPr>
          <p:nvPr>
            <p:ph type="title"/>
          </p:nvPr>
        </p:nvSpPr>
        <p:spPr>
          <a:xfrm>
            <a:off x="217989" y="338030"/>
            <a:ext cx="10515600" cy="722895"/>
          </a:xfrm>
        </p:spPr>
        <p:txBody>
          <a:bodyPr>
            <a:normAutofit fontScale="90000"/>
          </a:bodyPr>
          <a:lstStyle/>
          <a:p>
            <a:r>
              <a:rPr lang="en-US" dirty="0"/>
              <a:t>Defining a Top-Down Agency Use Case Strategy for PP&amp;C and AI</a:t>
            </a:r>
          </a:p>
        </p:txBody>
      </p:sp>
      <p:sp>
        <p:nvSpPr>
          <p:cNvPr id="6" name="Date Placeholder 5">
            <a:extLst>
              <a:ext uri="{FF2B5EF4-FFF2-40B4-BE49-F238E27FC236}">
                <a16:creationId xmlns:a16="http://schemas.microsoft.com/office/drawing/2014/main" id="{0356837C-BA07-569D-6AB3-662A1BDACFF3}"/>
              </a:ext>
            </a:extLst>
          </p:cNvPr>
          <p:cNvSpPr>
            <a:spLocks noGrp="1"/>
          </p:cNvSpPr>
          <p:nvPr>
            <p:ph type="dt" sz="half" idx="10"/>
          </p:nvPr>
        </p:nvSpPr>
        <p:spPr/>
        <p:txBody>
          <a:bodyPr/>
          <a:lstStyle/>
          <a:p>
            <a:fld id="{8F82B539-1740-4FE5-81C1-4911AD4A4B9C}" type="datetime1">
              <a:rPr lang="en-US" smtClean="0"/>
              <a:t>8/25/2026</a:t>
            </a:fld>
            <a:endParaRPr lang="en-US" dirty="0"/>
          </a:p>
        </p:txBody>
      </p:sp>
      <p:sp>
        <p:nvSpPr>
          <p:cNvPr id="4" name="Slide Number Placeholder 3">
            <a:extLst>
              <a:ext uri="{FF2B5EF4-FFF2-40B4-BE49-F238E27FC236}">
                <a16:creationId xmlns:a16="http://schemas.microsoft.com/office/drawing/2014/main" id="{76427924-E5B2-0879-D456-86D89F11168F}"/>
              </a:ext>
            </a:extLst>
          </p:cNvPr>
          <p:cNvSpPr>
            <a:spLocks noGrp="1"/>
          </p:cNvSpPr>
          <p:nvPr>
            <p:ph type="sldNum" sz="quarter" idx="12"/>
          </p:nvPr>
        </p:nvSpPr>
        <p:spPr/>
        <p:txBody>
          <a:bodyPr/>
          <a:lstStyle/>
          <a:p>
            <a:fld id="{B39F939F-3059-4957-A4D6-059C4120EFAC}" type="slidenum">
              <a:rPr lang="en-US" smtClean="0"/>
              <a:t>14</a:t>
            </a:fld>
            <a:endParaRPr lang="en-US" dirty="0"/>
          </a:p>
        </p:txBody>
      </p:sp>
      <p:sp>
        <p:nvSpPr>
          <p:cNvPr id="7" name="TextBox 6">
            <a:extLst>
              <a:ext uri="{FF2B5EF4-FFF2-40B4-BE49-F238E27FC236}">
                <a16:creationId xmlns:a16="http://schemas.microsoft.com/office/drawing/2014/main" id="{7EA7E7D3-3FAA-C0D9-A71D-7BD1259C5A5E}"/>
              </a:ext>
            </a:extLst>
          </p:cNvPr>
          <p:cNvSpPr txBox="1"/>
          <p:nvPr/>
        </p:nvSpPr>
        <p:spPr>
          <a:xfrm>
            <a:off x="108994" y="1446480"/>
            <a:ext cx="11974011" cy="4755148"/>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sz="2400" b="1" dirty="0"/>
              <a:t>Many of the project-based prototypes under development are transposable to program, directorate, and Center-level use cases.</a:t>
            </a:r>
          </a:p>
          <a:p>
            <a:pPr marL="285750" indent="-285750">
              <a:spcBef>
                <a:spcPts val="600"/>
              </a:spcBef>
              <a:spcAft>
                <a:spcPts val="600"/>
              </a:spcAft>
              <a:buFont typeface="Arial" panose="020B0604020202020204" pitchFamily="34" charset="0"/>
              <a:buChar char="•"/>
            </a:pPr>
            <a:r>
              <a:rPr lang="en-US" sz="2400" dirty="0"/>
              <a:t>Sustained Agency, Center, and Directorate-level direction/prioritization (and funding) of AI development work is critical to focusing/maximizing limited resources and reducing duplicative development effort.</a:t>
            </a:r>
          </a:p>
          <a:p>
            <a:pPr marL="285750" indent="-285750">
              <a:spcBef>
                <a:spcPts val="600"/>
              </a:spcBef>
              <a:spcAft>
                <a:spcPts val="600"/>
              </a:spcAft>
              <a:buFont typeface="Arial" panose="020B0604020202020204" pitchFamily="34" charset="0"/>
              <a:buChar char="•"/>
            </a:pPr>
            <a:r>
              <a:rPr lang="en-US" sz="2400" b="1" dirty="0"/>
              <a:t>NASA Annual </a:t>
            </a:r>
            <a:r>
              <a:rPr lang="en-US" sz="2400" b="1" dirty="0">
                <a:hlinkClick r:id="rId3"/>
              </a:rPr>
              <a:t>AI Use Case Registry</a:t>
            </a:r>
            <a:r>
              <a:rPr lang="en-US" sz="2400" dirty="0"/>
              <a:t> </a:t>
            </a:r>
            <a:r>
              <a:rPr lang="en-US" sz="2400" b="1" dirty="0"/>
              <a:t>data call opens soon!  </a:t>
            </a:r>
            <a:r>
              <a:rPr lang="en-US" sz="2400" dirty="0"/>
              <a:t>NASA needs a centralized AI integration &amp; use case strategy for PP&amp;C specifically.  What areas does the agency need to target?  </a:t>
            </a:r>
            <a:r>
              <a:rPr lang="en-US" sz="2400" b="1" dirty="0"/>
              <a:t>Follow the surveillance data!</a:t>
            </a:r>
          </a:p>
          <a:p>
            <a:pPr algn="ctr">
              <a:spcBef>
                <a:spcPts val="2400"/>
              </a:spcBef>
              <a:spcAft>
                <a:spcPts val="600"/>
              </a:spcAft>
            </a:pPr>
            <a:r>
              <a:rPr lang="en-US" sz="2400" b="1" dirty="0">
                <a:latin typeface="Verdana Pro Black" panose="020B0A04030504040204" pitchFamily="34" charset="0"/>
              </a:rPr>
              <a:t>Data transparency/accessibility is key!  </a:t>
            </a:r>
          </a:p>
          <a:p>
            <a:pPr algn="ctr">
              <a:spcBef>
                <a:spcPts val="600"/>
              </a:spcBef>
              <a:spcAft>
                <a:spcPts val="600"/>
              </a:spcAft>
            </a:pPr>
            <a:r>
              <a:rPr lang="en-US" sz="2400" b="1" dirty="0">
                <a:latin typeface="Verdana Pro Black" panose="020B0A04030504040204" pitchFamily="34" charset="0"/>
              </a:rPr>
              <a:t>The power of AI is in the quality and availability of data!</a:t>
            </a:r>
          </a:p>
        </p:txBody>
      </p:sp>
    </p:spTree>
    <p:extLst>
      <p:ext uri="{BB962C8B-B14F-4D97-AF65-F5344CB8AC3E}">
        <p14:creationId xmlns:p14="http://schemas.microsoft.com/office/powerpoint/2010/main" val="3305213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71F0E-DE6A-887B-36EC-3CBDEA2D5AF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A8C203A-3358-77FE-EE84-2867E6FDA83D}"/>
              </a:ext>
            </a:extLst>
          </p:cNvPr>
          <p:cNvSpPr>
            <a:spLocks noGrp="1"/>
          </p:cNvSpPr>
          <p:nvPr>
            <p:ph type="title"/>
          </p:nvPr>
        </p:nvSpPr>
        <p:spPr>
          <a:xfrm>
            <a:off x="217989" y="231052"/>
            <a:ext cx="10515600" cy="722895"/>
          </a:xfrm>
        </p:spPr>
        <p:txBody>
          <a:bodyPr>
            <a:normAutofit/>
          </a:bodyPr>
          <a:lstStyle/>
          <a:p>
            <a:r>
              <a:rPr lang="en-US" dirty="0"/>
              <a:t>Acknowledgements</a:t>
            </a:r>
          </a:p>
        </p:txBody>
      </p:sp>
      <p:sp>
        <p:nvSpPr>
          <p:cNvPr id="6" name="Date Placeholder 5">
            <a:extLst>
              <a:ext uri="{FF2B5EF4-FFF2-40B4-BE49-F238E27FC236}">
                <a16:creationId xmlns:a16="http://schemas.microsoft.com/office/drawing/2014/main" id="{13705960-096C-D9C3-AF75-82D503E70AB4}"/>
              </a:ext>
            </a:extLst>
          </p:cNvPr>
          <p:cNvSpPr>
            <a:spLocks noGrp="1"/>
          </p:cNvSpPr>
          <p:nvPr>
            <p:ph type="dt" sz="half" idx="10"/>
          </p:nvPr>
        </p:nvSpPr>
        <p:spPr/>
        <p:txBody>
          <a:bodyPr/>
          <a:lstStyle/>
          <a:p>
            <a:fld id="{8F82B539-1740-4FE5-81C1-4911AD4A4B9C}" type="datetime1">
              <a:rPr lang="en-US" smtClean="0"/>
              <a:t>8/25/2026</a:t>
            </a:fld>
            <a:endParaRPr lang="en-US" dirty="0"/>
          </a:p>
        </p:txBody>
      </p:sp>
      <p:sp>
        <p:nvSpPr>
          <p:cNvPr id="4" name="Slide Number Placeholder 3">
            <a:extLst>
              <a:ext uri="{FF2B5EF4-FFF2-40B4-BE49-F238E27FC236}">
                <a16:creationId xmlns:a16="http://schemas.microsoft.com/office/drawing/2014/main" id="{33F9CD13-8E5A-27DE-DAD3-CC77E64DC9A7}"/>
              </a:ext>
            </a:extLst>
          </p:cNvPr>
          <p:cNvSpPr>
            <a:spLocks noGrp="1"/>
          </p:cNvSpPr>
          <p:nvPr>
            <p:ph type="sldNum" sz="quarter" idx="12"/>
          </p:nvPr>
        </p:nvSpPr>
        <p:spPr/>
        <p:txBody>
          <a:bodyPr/>
          <a:lstStyle/>
          <a:p>
            <a:fld id="{B39F939F-3059-4957-A4D6-059C4120EFAC}" type="slidenum">
              <a:rPr lang="en-US" smtClean="0"/>
              <a:t>15</a:t>
            </a:fld>
            <a:endParaRPr lang="en-US" dirty="0"/>
          </a:p>
        </p:txBody>
      </p:sp>
      <p:sp>
        <p:nvSpPr>
          <p:cNvPr id="7" name="TextBox 6">
            <a:extLst>
              <a:ext uri="{FF2B5EF4-FFF2-40B4-BE49-F238E27FC236}">
                <a16:creationId xmlns:a16="http://schemas.microsoft.com/office/drawing/2014/main" id="{2E37FC00-29DC-B7F1-E835-AA3D8A7E7D2D}"/>
              </a:ext>
            </a:extLst>
          </p:cNvPr>
          <p:cNvSpPr txBox="1"/>
          <p:nvPr/>
        </p:nvSpPr>
        <p:spPr>
          <a:xfrm>
            <a:off x="217989" y="1029231"/>
            <a:ext cx="11756021" cy="646331"/>
          </a:xfrm>
          <a:prstGeom prst="rect">
            <a:avLst/>
          </a:prstGeom>
          <a:noFill/>
        </p:spPr>
        <p:txBody>
          <a:bodyPr wrap="square" rtlCol="0">
            <a:spAutoFit/>
          </a:bodyPr>
          <a:lstStyle/>
          <a:p>
            <a:pPr>
              <a:spcBef>
                <a:spcPts val="600"/>
              </a:spcBef>
            </a:pPr>
            <a:r>
              <a:rPr lang="en-US" b="1" dirty="0"/>
              <a:t>These cutting-edge PP&amp;C AI tools and prototypes and </a:t>
            </a:r>
            <a:r>
              <a:rPr lang="en-US" b="1" u="sng" dirty="0"/>
              <a:t>many more </a:t>
            </a:r>
            <a:r>
              <a:rPr lang="en-US" b="1" dirty="0"/>
              <a:t>have been developed by practitioners across a multitude of programmatic disciplines.  Contributors to GSFC’s AI excellence in PP&amp;C include:</a:t>
            </a:r>
          </a:p>
        </p:txBody>
      </p:sp>
      <p:sp>
        <p:nvSpPr>
          <p:cNvPr id="2" name="TextBox 1">
            <a:extLst>
              <a:ext uri="{FF2B5EF4-FFF2-40B4-BE49-F238E27FC236}">
                <a16:creationId xmlns:a16="http://schemas.microsoft.com/office/drawing/2014/main" id="{F0ED362E-BDA6-B7AF-A24B-4543DB573EB5}"/>
              </a:ext>
            </a:extLst>
          </p:cNvPr>
          <p:cNvSpPr txBox="1"/>
          <p:nvPr/>
        </p:nvSpPr>
        <p:spPr>
          <a:xfrm>
            <a:off x="1996917" y="1752126"/>
            <a:ext cx="1873278" cy="5032147"/>
          </a:xfrm>
          <a:prstGeom prst="rect">
            <a:avLst/>
          </a:prstGeom>
          <a:noFill/>
        </p:spPr>
        <p:txBody>
          <a:bodyPr wrap="square" rtlCol="0">
            <a:spAutoFit/>
          </a:bodyPr>
          <a:lstStyle/>
          <a:p>
            <a:r>
              <a:rPr lang="en-US" sz="1200" b="1" u="sng" dirty="0"/>
              <a:t>GSFC OCFO/FPD:</a:t>
            </a:r>
          </a:p>
          <a:p>
            <a:r>
              <a:rPr lang="en-US" sz="1100" b="1" dirty="0"/>
              <a:t>Ricardo Martinez-Serrano</a:t>
            </a:r>
          </a:p>
          <a:p>
            <a:r>
              <a:rPr lang="en-US" sz="1100" b="1" dirty="0"/>
              <a:t>Vince Elliott</a:t>
            </a:r>
          </a:p>
          <a:p>
            <a:r>
              <a:rPr lang="en-US" sz="1100" b="1" dirty="0"/>
              <a:t>Cabin Samuels</a:t>
            </a:r>
          </a:p>
          <a:p>
            <a:r>
              <a:rPr lang="en-US" sz="1100" b="1" dirty="0"/>
              <a:t>Holly Bryant</a:t>
            </a:r>
          </a:p>
          <a:p>
            <a:r>
              <a:rPr lang="en-US" sz="1100" b="1" dirty="0"/>
              <a:t>Jen Poston </a:t>
            </a:r>
          </a:p>
          <a:p>
            <a:r>
              <a:rPr lang="en-US" sz="1100" b="1" dirty="0"/>
              <a:t>Robert Montgomery</a:t>
            </a:r>
          </a:p>
          <a:p>
            <a:r>
              <a:rPr lang="en-US" sz="1100" b="1" dirty="0"/>
              <a:t>Pietro Campanella</a:t>
            </a:r>
          </a:p>
          <a:p>
            <a:r>
              <a:rPr lang="en-US" sz="1100" b="1" dirty="0"/>
              <a:t>Christine Steeley</a:t>
            </a:r>
          </a:p>
          <a:p>
            <a:r>
              <a:rPr lang="en-US" sz="1100" b="1" dirty="0"/>
              <a:t>Mellani Edwards</a:t>
            </a:r>
          </a:p>
          <a:p>
            <a:r>
              <a:rPr lang="en-US" sz="1100" b="1" dirty="0"/>
              <a:t>Leigh Forbes</a:t>
            </a:r>
          </a:p>
          <a:p>
            <a:r>
              <a:rPr lang="en-US" sz="1100" b="1" dirty="0"/>
              <a:t>Maria Nowak</a:t>
            </a:r>
          </a:p>
          <a:p>
            <a:endParaRPr lang="en-US" sz="1100" b="1" dirty="0"/>
          </a:p>
          <a:p>
            <a:r>
              <a:rPr lang="en-US" sz="1200" b="1" u="sng" dirty="0"/>
              <a:t>GSFC CAIO:</a:t>
            </a:r>
          </a:p>
          <a:p>
            <a:r>
              <a:rPr lang="en-US" sz="1100" b="1" dirty="0"/>
              <a:t>Matt Dosberg</a:t>
            </a:r>
          </a:p>
          <a:p>
            <a:r>
              <a:rPr lang="en-US" sz="1100" b="1" dirty="0"/>
              <a:t>Ryan Mcclelland</a:t>
            </a:r>
          </a:p>
          <a:p>
            <a:r>
              <a:rPr lang="en-US" sz="1100" b="1" dirty="0"/>
              <a:t>Michael Biskach</a:t>
            </a:r>
          </a:p>
          <a:p>
            <a:r>
              <a:rPr lang="en-US" sz="1100" b="1" dirty="0"/>
              <a:t>Jason Gilman</a:t>
            </a:r>
          </a:p>
          <a:p>
            <a:r>
              <a:rPr lang="en-US" sz="1100" b="1" dirty="0"/>
              <a:t>Marshall Doyle</a:t>
            </a:r>
          </a:p>
          <a:p>
            <a:r>
              <a:rPr lang="en-US" sz="1100" b="1" dirty="0"/>
              <a:t>Matt Vaerewyck</a:t>
            </a:r>
          </a:p>
          <a:p>
            <a:r>
              <a:rPr lang="en-US" sz="1100" b="1" dirty="0"/>
              <a:t>Amber Bartlett</a:t>
            </a:r>
          </a:p>
          <a:p>
            <a:r>
              <a:rPr lang="en-US" sz="1100" b="1" dirty="0"/>
              <a:t>Henock Legesse</a:t>
            </a:r>
          </a:p>
          <a:p>
            <a:r>
              <a:rPr lang="en-US" sz="1100" b="1" dirty="0"/>
              <a:t>Caleb VanGerpen</a:t>
            </a:r>
          </a:p>
          <a:p>
            <a:r>
              <a:rPr lang="en-US" sz="1100" b="1" dirty="0"/>
              <a:t>Jamie Dulaney</a:t>
            </a:r>
          </a:p>
          <a:p>
            <a:r>
              <a:rPr lang="en-US" sz="1100" b="1" dirty="0"/>
              <a:t>John Schmidt</a:t>
            </a:r>
          </a:p>
          <a:p>
            <a:r>
              <a:rPr lang="en-US" sz="1100" b="1" dirty="0"/>
              <a:t>Brennan Hay</a:t>
            </a:r>
          </a:p>
          <a:p>
            <a:r>
              <a:rPr lang="en-US" sz="1100" b="1" dirty="0"/>
              <a:t>Sarah D’Angelo</a:t>
            </a:r>
          </a:p>
          <a:p>
            <a:r>
              <a:rPr lang="en-US" sz="1100" b="1" dirty="0"/>
              <a:t>Mark Carroll</a:t>
            </a:r>
          </a:p>
          <a:p>
            <a:r>
              <a:rPr lang="en-US" sz="1100" b="1" dirty="0"/>
              <a:t>Alex Reustle</a:t>
            </a:r>
          </a:p>
        </p:txBody>
      </p:sp>
      <p:sp>
        <p:nvSpPr>
          <p:cNvPr id="8" name="TextBox 7">
            <a:extLst>
              <a:ext uri="{FF2B5EF4-FFF2-40B4-BE49-F238E27FC236}">
                <a16:creationId xmlns:a16="http://schemas.microsoft.com/office/drawing/2014/main" id="{36F3F567-6162-3142-D5C8-860241D9DB8A}"/>
              </a:ext>
            </a:extLst>
          </p:cNvPr>
          <p:cNvSpPr txBox="1"/>
          <p:nvPr/>
        </p:nvSpPr>
        <p:spPr>
          <a:xfrm>
            <a:off x="4358725" y="1752126"/>
            <a:ext cx="1507497" cy="4662815"/>
          </a:xfrm>
          <a:prstGeom prst="rect">
            <a:avLst/>
          </a:prstGeom>
          <a:noFill/>
        </p:spPr>
        <p:txBody>
          <a:bodyPr wrap="square" rtlCol="0">
            <a:spAutoFit/>
          </a:bodyPr>
          <a:lstStyle/>
          <a:p>
            <a:r>
              <a:rPr lang="en-US" sz="1200" b="1" u="sng" dirty="0"/>
              <a:t>Risk/SMA:</a:t>
            </a:r>
          </a:p>
          <a:p>
            <a:r>
              <a:rPr lang="en-US" sz="1100" b="1" dirty="0"/>
              <a:t>Dann Brown</a:t>
            </a:r>
          </a:p>
          <a:p>
            <a:r>
              <a:rPr lang="en-US" sz="1100" b="1" dirty="0"/>
              <a:t>Ying Shi</a:t>
            </a:r>
          </a:p>
          <a:p>
            <a:r>
              <a:rPr lang="en-US" sz="1100" b="1" dirty="0"/>
              <a:t>Michael Zeydelis</a:t>
            </a:r>
          </a:p>
          <a:p>
            <a:r>
              <a:rPr lang="en-US" sz="1100" b="1" dirty="0"/>
              <a:t>Austin Ryan</a:t>
            </a:r>
          </a:p>
          <a:p>
            <a:r>
              <a:rPr lang="en-US" sz="1100" b="1" dirty="0"/>
              <a:t>Kasey Phillips</a:t>
            </a:r>
          </a:p>
          <a:p>
            <a:r>
              <a:rPr lang="en-US" sz="1100" b="1" dirty="0"/>
              <a:t>Luke Martin</a:t>
            </a:r>
          </a:p>
          <a:p>
            <a:r>
              <a:rPr lang="en-US" sz="1100" b="1" dirty="0"/>
              <a:t>Carla Cunningham</a:t>
            </a:r>
          </a:p>
          <a:p>
            <a:r>
              <a:rPr lang="en-US" sz="1100" b="1" dirty="0"/>
              <a:t>Jennifer Rabulan</a:t>
            </a:r>
          </a:p>
          <a:p>
            <a:r>
              <a:rPr lang="en-US" sz="1100" b="1" dirty="0"/>
              <a:t>Kimberly Lane</a:t>
            </a:r>
          </a:p>
          <a:p>
            <a:endParaRPr lang="en-US" sz="1100" b="1" dirty="0">
              <a:highlight>
                <a:srgbClr val="FFFF00"/>
              </a:highlight>
            </a:endParaRPr>
          </a:p>
          <a:p>
            <a:r>
              <a:rPr lang="en-US" sz="1200" b="1" u="sng" dirty="0"/>
              <a:t>Schedule:</a:t>
            </a:r>
          </a:p>
          <a:p>
            <a:r>
              <a:rPr lang="en-US" sz="1100" b="1" dirty="0"/>
              <a:t>Jeff Slade</a:t>
            </a:r>
          </a:p>
          <a:p>
            <a:r>
              <a:rPr lang="en-US" sz="1100" b="1" dirty="0"/>
              <a:t>Jason Houston</a:t>
            </a:r>
          </a:p>
          <a:p>
            <a:r>
              <a:rPr lang="en-US" sz="1100" b="1" dirty="0"/>
              <a:t>Zach Dolch</a:t>
            </a:r>
          </a:p>
          <a:p>
            <a:r>
              <a:rPr lang="en-US" sz="1100" b="1" dirty="0"/>
              <a:t>Bill Paradis</a:t>
            </a:r>
          </a:p>
          <a:p>
            <a:r>
              <a:rPr lang="en-US" sz="1100" b="1" dirty="0"/>
              <a:t>Joe Krygiel</a:t>
            </a:r>
          </a:p>
          <a:p>
            <a:r>
              <a:rPr lang="en-US" sz="1100" b="1" dirty="0"/>
              <a:t>Joanie Nelson</a:t>
            </a:r>
          </a:p>
          <a:p>
            <a:r>
              <a:rPr lang="en-US" sz="1100" b="1" dirty="0"/>
              <a:t>Marissa Flood</a:t>
            </a:r>
          </a:p>
          <a:p>
            <a:r>
              <a:rPr lang="en-US" sz="1100" b="1" dirty="0"/>
              <a:t>Zach Walters</a:t>
            </a:r>
          </a:p>
          <a:p>
            <a:r>
              <a:rPr lang="en-US" sz="1100" b="1" dirty="0"/>
              <a:t>Russell Washington</a:t>
            </a:r>
          </a:p>
          <a:p>
            <a:r>
              <a:rPr lang="en-US" sz="1100" b="1" dirty="0"/>
              <a:t>Andre Davis</a:t>
            </a:r>
          </a:p>
          <a:p>
            <a:r>
              <a:rPr lang="en-US" sz="1100" b="1" dirty="0"/>
              <a:t>Kadie Esi</a:t>
            </a:r>
          </a:p>
          <a:p>
            <a:r>
              <a:rPr lang="en-US" sz="1100" b="1" dirty="0"/>
              <a:t>Richard Wiley</a:t>
            </a:r>
          </a:p>
          <a:p>
            <a:r>
              <a:rPr lang="en-US" sz="1100" b="1" dirty="0"/>
              <a:t>Will Ostumi Lima</a:t>
            </a:r>
          </a:p>
          <a:p>
            <a:r>
              <a:rPr lang="en-US" sz="1100" b="1" dirty="0"/>
              <a:t>Jonathan Dornblaser</a:t>
            </a:r>
          </a:p>
          <a:p>
            <a:endParaRPr lang="en-US" sz="1100" b="1" dirty="0"/>
          </a:p>
        </p:txBody>
      </p:sp>
      <p:sp>
        <p:nvSpPr>
          <p:cNvPr id="10" name="TextBox 9">
            <a:extLst>
              <a:ext uri="{FF2B5EF4-FFF2-40B4-BE49-F238E27FC236}">
                <a16:creationId xmlns:a16="http://schemas.microsoft.com/office/drawing/2014/main" id="{C66300C1-56B2-52B5-AE1E-C910FDF91550}"/>
              </a:ext>
            </a:extLst>
          </p:cNvPr>
          <p:cNvSpPr txBox="1"/>
          <p:nvPr/>
        </p:nvSpPr>
        <p:spPr>
          <a:xfrm>
            <a:off x="6536903" y="1752126"/>
            <a:ext cx="2150189" cy="4708981"/>
          </a:xfrm>
          <a:prstGeom prst="rect">
            <a:avLst/>
          </a:prstGeom>
          <a:noFill/>
        </p:spPr>
        <p:txBody>
          <a:bodyPr wrap="square" rtlCol="0">
            <a:spAutoFit/>
          </a:bodyPr>
          <a:lstStyle/>
          <a:p>
            <a:r>
              <a:rPr lang="en-US" sz="1200" b="1" u="sng" dirty="0"/>
              <a:t>Config./Doc. Mgmt:</a:t>
            </a:r>
          </a:p>
          <a:p>
            <a:r>
              <a:rPr lang="en-US" sz="1100" b="1" dirty="0"/>
              <a:t>Rick Berry</a:t>
            </a:r>
          </a:p>
          <a:p>
            <a:r>
              <a:rPr lang="en-US" sz="1100" b="1" dirty="0"/>
              <a:t>Rebecca Prats</a:t>
            </a:r>
          </a:p>
          <a:p>
            <a:r>
              <a:rPr lang="en-US" sz="1100" b="1" dirty="0"/>
              <a:t>Toni Hegarty</a:t>
            </a:r>
          </a:p>
          <a:p>
            <a:r>
              <a:rPr lang="en-US" sz="1100" b="1" dirty="0"/>
              <a:t>Terri Pindell</a:t>
            </a:r>
          </a:p>
          <a:p>
            <a:r>
              <a:rPr lang="en-US" sz="1100" b="1" dirty="0"/>
              <a:t>Lisa Link</a:t>
            </a:r>
          </a:p>
          <a:p>
            <a:r>
              <a:rPr lang="en-US" sz="1100" b="1" dirty="0"/>
              <a:t>Rae Ann Roe</a:t>
            </a:r>
          </a:p>
          <a:p>
            <a:r>
              <a:rPr lang="en-US" sz="1100" b="1" dirty="0"/>
              <a:t>Alica August-Fuhrman</a:t>
            </a:r>
          </a:p>
          <a:p>
            <a:r>
              <a:rPr lang="en-US" sz="1100" b="1" dirty="0"/>
              <a:t>Heidi Connolly</a:t>
            </a:r>
          </a:p>
          <a:p>
            <a:r>
              <a:rPr lang="en-US" sz="1100" b="1" dirty="0"/>
              <a:t>Alicia Chipman</a:t>
            </a:r>
          </a:p>
          <a:p>
            <a:r>
              <a:rPr lang="en-US" sz="1100" b="1" dirty="0"/>
              <a:t>Robert Swartz</a:t>
            </a:r>
          </a:p>
          <a:p>
            <a:r>
              <a:rPr lang="en-US" sz="1100" b="1" dirty="0"/>
              <a:t>Tracee Rice</a:t>
            </a:r>
          </a:p>
          <a:p>
            <a:endParaRPr lang="en-US" sz="1100" b="1" dirty="0"/>
          </a:p>
          <a:p>
            <a:r>
              <a:rPr lang="en-US" sz="1200" b="1" u="sng" dirty="0"/>
              <a:t>Cost Estimation:</a:t>
            </a:r>
          </a:p>
          <a:p>
            <a:r>
              <a:rPr lang="en-US" sz="1100" b="1" dirty="0"/>
              <a:t>Tracy Borden</a:t>
            </a:r>
          </a:p>
          <a:p>
            <a:r>
              <a:rPr lang="en-US" sz="1100" b="1" dirty="0"/>
              <a:t>Jeff Brown</a:t>
            </a:r>
          </a:p>
          <a:p>
            <a:r>
              <a:rPr lang="en-US" sz="1100" b="1" dirty="0"/>
              <a:t>Jason Schwartz</a:t>
            </a:r>
          </a:p>
          <a:p>
            <a:endParaRPr lang="en-US" sz="1100" b="1" dirty="0"/>
          </a:p>
          <a:p>
            <a:r>
              <a:rPr lang="en-US" sz="1200" b="1" dirty="0"/>
              <a:t>EVM:</a:t>
            </a:r>
          </a:p>
          <a:p>
            <a:r>
              <a:rPr lang="en-US" sz="1100" b="1" dirty="0"/>
              <a:t>Patrick Jordan</a:t>
            </a:r>
          </a:p>
          <a:p>
            <a:r>
              <a:rPr lang="en-US" sz="1100" b="1" dirty="0"/>
              <a:t>Crysta Bouldin</a:t>
            </a:r>
          </a:p>
          <a:p>
            <a:r>
              <a:rPr lang="en-US" sz="1100" b="1" dirty="0"/>
              <a:t>John Dotson</a:t>
            </a:r>
          </a:p>
          <a:p>
            <a:r>
              <a:rPr lang="en-US" sz="1100" b="1" dirty="0"/>
              <a:t>Daniel Goldsmith</a:t>
            </a:r>
          </a:p>
          <a:p>
            <a:r>
              <a:rPr lang="en-US" sz="1100" b="1" dirty="0"/>
              <a:t>Sarah Kirby Smith</a:t>
            </a:r>
          </a:p>
          <a:p>
            <a:r>
              <a:rPr lang="en-US" sz="1100" b="1" dirty="0"/>
              <a:t>Scott Reynolds</a:t>
            </a:r>
          </a:p>
          <a:p>
            <a:r>
              <a:rPr lang="en-US" sz="1100" b="1" dirty="0"/>
              <a:t>Kim Huffman</a:t>
            </a:r>
          </a:p>
          <a:p>
            <a:r>
              <a:rPr lang="en-US" sz="1100" b="1" dirty="0"/>
              <a:t>Bob Hesenperger</a:t>
            </a:r>
          </a:p>
        </p:txBody>
      </p:sp>
      <p:sp>
        <p:nvSpPr>
          <p:cNvPr id="13" name="TextBox 12">
            <a:extLst>
              <a:ext uri="{FF2B5EF4-FFF2-40B4-BE49-F238E27FC236}">
                <a16:creationId xmlns:a16="http://schemas.microsoft.com/office/drawing/2014/main" id="{077A447D-BFC0-1078-59E1-FCA29A6D156C}"/>
              </a:ext>
            </a:extLst>
          </p:cNvPr>
          <p:cNvSpPr txBox="1"/>
          <p:nvPr/>
        </p:nvSpPr>
        <p:spPr>
          <a:xfrm>
            <a:off x="8687978" y="1752126"/>
            <a:ext cx="2665822" cy="2985433"/>
          </a:xfrm>
          <a:prstGeom prst="rect">
            <a:avLst/>
          </a:prstGeom>
          <a:noFill/>
        </p:spPr>
        <p:txBody>
          <a:bodyPr wrap="square" rtlCol="0">
            <a:spAutoFit/>
          </a:bodyPr>
          <a:lstStyle/>
          <a:p>
            <a:r>
              <a:rPr lang="en-US" sz="1200" b="1" u="sng" dirty="0"/>
              <a:t>Business Mgmt/Resource Analysis: </a:t>
            </a:r>
          </a:p>
          <a:p>
            <a:r>
              <a:rPr lang="en-US" sz="1100" b="1" dirty="0"/>
              <a:t>Emily Montoya</a:t>
            </a:r>
          </a:p>
          <a:p>
            <a:r>
              <a:rPr lang="en-US" sz="1100" b="1" dirty="0"/>
              <a:t>Bradley Thomas</a:t>
            </a:r>
          </a:p>
          <a:p>
            <a:r>
              <a:rPr lang="en-US" sz="1100" b="1" dirty="0"/>
              <a:t>Grant Pappas</a:t>
            </a:r>
          </a:p>
          <a:p>
            <a:r>
              <a:rPr lang="en-US" sz="1100" b="1" dirty="0"/>
              <a:t>Patricia Butler</a:t>
            </a:r>
          </a:p>
          <a:p>
            <a:r>
              <a:rPr lang="en-US" sz="1100" b="1" dirty="0"/>
              <a:t>Matt Moran</a:t>
            </a:r>
          </a:p>
          <a:p>
            <a:r>
              <a:rPr lang="en-US" sz="1100" b="1" dirty="0"/>
              <a:t>Vanessa Soto Mejias </a:t>
            </a:r>
          </a:p>
          <a:p>
            <a:r>
              <a:rPr lang="en-US" sz="1100" b="1" dirty="0"/>
              <a:t>Petal Anderson </a:t>
            </a:r>
          </a:p>
          <a:p>
            <a:r>
              <a:rPr lang="en-US" sz="1100" b="1" dirty="0"/>
              <a:t>Michele Thompson</a:t>
            </a:r>
          </a:p>
          <a:p>
            <a:r>
              <a:rPr lang="en-US" sz="1100" b="1" dirty="0"/>
              <a:t>Stacy Loiacono</a:t>
            </a:r>
          </a:p>
          <a:p>
            <a:r>
              <a:rPr lang="en-US" sz="1100" b="1" dirty="0"/>
              <a:t>Christopher Webb</a:t>
            </a:r>
          </a:p>
          <a:p>
            <a:r>
              <a:rPr lang="en-US" sz="1100" b="1" dirty="0"/>
              <a:t>Theresa Thomas</a:t>
            </a:r>
          </a:p>
          <a:p>
            <a:r>
              <a:rPr lang="en-US" sz="1100" b="1" dirty="0"/>
              <a:t>Seth Stewart</a:t>
            </a:r>
          </a:p>
          <a:p>
            <a:r>
              <a:rPr lang="en-US" sz="1100" b="1" dirty="0"/>
              <a:t>Kimberly Bruno</a:t>
            </a:r>
          </a:p>
          <a:p>
            <a:r>
              <a:rPr lang="en-US" sz="1100" b="1" dirty="0"/>
              <a:t>Ryan Royal</a:t>
            </a:r>
          </a:p>
          <a:p>
            <a:r>
              <a:rPr lang="en-US" sz="1100" b="1" dirty="0"/>
              <a:t>Carlos Natera</a:t>
            </a:r>
          </a:p>
          <a:p>
            <a:r>
              <a:rPr lang="en-US" sz="1100" b="1" dirty="0"/>
              <a:t>Claire Higgins</a:t>
            </a:r>
          </a:p>
        </p:txBody>
      </p:sp>
    </p:spTree>
    <p:extLst>
      <p:ext uri="{BB962C8B-B14F-4D97-AF65-F5344CB8AC3E}">
        <p14:creationId xmlns:p14="http://schemas.microsoft.com/office/powerpoint/2010/main" val="40393681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3bf1c7e7-47cc-4ca5-b7c2-6590668a6691">
      <Terms xmlns="http://schemas.microsoft.com/office/infopath/2007/PartnerControls"/>
    </lcf76f155ced4ddcb4097134ff3c332f>
    <SharedWithUsers xmlns="146a1ccf-6564-40e4-8230-710d0e33c420">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E9F4D6A0D6D6F46833D1C63605DBB9B" ma:contentTypeVersion="16" ma:contentTypeDescription="Create a new document." ma:contentTypeScope="" ma:versionID="79da6d7de3c862eba1926578e5715d7a">
  <xsd:schema xmlns:xsd="http://www.w3.org/2001/XMLSchema" xmlns:xs="http://www.w3.org/2001/XMLSchema" xmlns:p="http://schemas.microsoft.com/office/2006/metadata/properties" xmlns:ns2="3bf1c7e7-47cc-4ca5-b7c2-6590668a6691" xmlns:ns3="146a1ccf-6564-40e4-8230-710d0e33c420" xmlns:ns4="d900e117-17a0-4b24-9e47-511ef1d02c43" targetNamespace="http://schemas.microsoft.com/office/2006/metadata/properties" ma:root="true" ma:fieldsID="9b0057a33c9e204d7b28530b8a8f5783" ns2:_="" ns3:_="" ns4:_="">
    <xsd:import namespace="3bf1c7e7-47cc-4ca5-b7c2-6590668a6691"/>
    <xsd:import namespace="146a1ccf-6564-40e4-8230-710d0e33c420"/>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f1c7e7-47cc-4ca5-b7c2-6590668a66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6a1ccf-6564-40e4-8230-710d0e33c42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61688e52-e2f1-43c3-ac43-6eb9467ef337}" ma:internalName="TaxCatchAll" ma:showField="CatchAllData" ma:web="146a1ccf-6564-40e4-8230-710d0e33c42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698E584-579F-4EE8-B4D5-41D05383A21A}">
  <ds:schemaRefs>
    <ds:schemaRef ds:uri="4754d922-7fcc-49f0-80b5-d2adfa1e452c"/>
    <ds:schemaRef ds:uri="566ab4e4-ed5e-437a-84a2-78e95c0506f2"/>
    <ds:schemaRef ds:uri="d900e117-17a0-4b24-9e47-511ef1d02c43"/>
    <ds:schemaRef ds:uri="f9b978bb-ff78-447f-b94b-44f88eac2af8"/>
    <ds:schemaRef ds:uri="http://schemas.microsoft.com/office/2006/metadata/properties"/>
    <ds:schemaRef ds:uri="http://schemas.microsoft.com/office/infopath/2007/PartnerControls"/>
    <ds:schemaRef ds:uri="http://www.w3.org/2000/xmlns/"/>
    <ds:schemaRef ds:uri="http://www.w3.org/2001/XMLSchema-instance"/>
    <ds:schemaRef ds:uri="2f1f43c3-2a85-4d06-95f8-35751d99468f"/>
  </ds:schemaRefs>
</ds:datastoreItem>
</file>

<file path=customXml/itemProps2.xml><?xml version="1.0" encoding="utf-8"?>
<ds:datastoreItem xmlns:ds="http://schemas.openxmlformats.org/officeDocument/2006/customXml" ds:itemID="{5FCF00E6-2465-45B5-AB9A-78CB71CC08DB}"/>
</file>

<file path=customXml/itemProps3.xml><?xml version="1.0" encoding="utf-8"?>
<ds:datastoreItem xmlns:ds="http://schemas.openxmlformats.org/officeDocument/2006/customXml" ds:itemID="{FC600FDC-7A99-4CFD-ABFE-42D5B8BDC1E4}">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3998</TotalTime>
  <Words>4973</Words>
  <Application>Microsoft Office PowerPoint</Application>
  <PresentationFormat>Widescreen</PresentationFormat>
  <Paragraphs>336</Paragraphs>
  <Slides>15</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Aptos</vt:lpstr>
      <vt:lpstr>Aptos Display</vt:lpstr>
      <vt:lpstr>Arial</vt:lpstr>
      <vt:lpstr>Calibri</vt:lpstr>
      <vt:lpstr>Courier New</vt:lpstr>
      <vt:lpstr>Times New Roman</vt:lpstr>
      <vt:lpstr>Verdana Pro Black</vt:lpstr>
      <vt:lpstr>Office Theme</vt:lpstr>
      <vt:lpstr>Leveraging AI for PP&amp;C:</vt:lpstr>
      <vt:lpstr>Center-Level AI Forums and Training</vt:lpstr>
      <vt:lpstr>GSFC Mission Infusion of AI</vt:lpstr>
      <vt:lpstr>PP&amp;C AI Tools for ChatGSFC: AI Agents</vt:lpstr>
      <vt:lpstr>PP&amp;C AI Tools for ChatGSFC: AI Agents</vt:lpstr>
      <vt:lpstr>PP&amp;C AI Tools for ChatGSFC: Cost Estimation</vt:lpstr>
      <vt:lpstr>PowerPoint Presentation</vt:lpstr>
      <vt:lpstr>Scaling PP&amp;C AI Tools with Text-to-X Factory</vt:lpstr>
      <vt:lpstr>PowerPoint Presentation</vt:lpstr>
      <vt:lpstr>PowerPoint Presentation</vt:lpstr>
      <vt:lpstr>PowerPoint Presentation</vt:lpstr>
      <vt:lpstr>PowerPoint Presentation</vt:lpstr>
      <vt:lpstr>PowerPoint Presentation</vt:lpstr>
      <vt:lpstr>Defining a Top-Down Agency Use Case Strategy for PP&amp;C and AI</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Mcclelland, Ryan S. (GSFC-5500)</dc:creator>
  <cp:lastModifiedBy>Mansbach, Eric J. (GSFC-431.0)[ASRC FEDERAL SYSTEM SOLUTIONS]</cp:lastModifiedBy>
  <cp:revision>174</cp:revision>
  <dcterms:created xsi:type="dcterms:W3CDTF">2021-02-03T18:56:41Z</dcterms:created>
  <dcterms:modified xsi:type="dcterms:W3CDTF">2026-08-26T04:17:56Z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0x0101003E9F4D6A0D6D6F46833D1C63605DBB9B</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lpwstr/>
  </property>
  <property fmtid="{D5CDD505-2E9C-101B-9397-08002B2CF9AE}" pid="10" name="Order">
    <vt:r8>585000</vt:r8>
  </property>
  <property fmtid="{D5CDD505-2E9C-101B-9397-08002B2CF9AE}" pid="11" name="_SourceUrl">
    <vt:lpwstr/>
  </property>
  <property fmtid="{D5CDD505-2E9C-101B-9397-08002B2CF9AE}" pid="12" name="_SharedFileIndex">
    <vt:lpwstr/>
  </property>
</Properties>
</file>