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22"/>
  </p:notesMasterIdLst>
  <p:sldIdLst>
    <p:sldId id="256" r:id="rId5"/>
    <p:sldId id="15669" r:id="rId6"/>
    <p:sldId id="815" r:id="rId7"/>
    <p:sldId id="812" r:id="rId8"/>
    <p:sldId id="813" r:id="rId9"/>
    <p:sldId id="816" r:id="rId10"/>
    <p:sldId id="809" r:id="rId11"/>
    <p:sldId id="808" r:id="rId12"/>
    <p:sldId id="810" r:id="rId13"/>
    <p:sldId id="811" r:id="rId14"/>
    <p:sldId id="15664" r:id="rId15"/>
    <p:sldId id="15665" r:id="rId16"/>
    <p:sldId id="15666" r:id="rId17"/>
    <p:sldId id="15668" r:id="rId18"/>
    <p:sldId id="15670" r:id="rId19"/>
    <p:sldId id="15671" r:id="rId20"/>
    <p:sldId id="803" r:id="rId21"/>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638FE5E-C0F3-EF43-A06E-AC42DD52B772}" name="Catalano, Jonathan  {He, Him} (MSFC-CS50)" initials="CJ{H(C" userId="S::jlcatala@ndc.nasa.gov::c2976c79-e9b3-4752-8bc7-420f341edd82" providerId="AD"/>
  <p188:author id="{E6502F6B-73C1-32DB-E6C8-A1D43B101A96}" name="Lee, Melissa L. (MSFC-PA20)" initials="L(" userId="S::mllee@ndc.nasa.gov::9b0e27b3-3c89-4e3a-a1bb-7a58eb224ad7" providerId="AD"/>
  <p188:author id="{B785A3DE-8937-355A-8024-F902482548C6}" name="Bennett, Kimberly S. (MSFC-PA20)[Consolidated Program Support Services (CPSS PP&amp;C)]" initials="KB" userId="S::kbennet7@ndc.nasa.gov::cff06de6-6f25-4cd4-b787-302733ea976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60D"/>
    <a:srgbClr val="202450"/>
    <a:srgbClr val="A8A8C5"/>
    <a:srgbClr val="009999"/>
    <a:srgbClr val="0066FF"/>
    <a:srgbClr val="221155"/>
    <a:srgbClr val="008080"/>
    <a:srgbClr val="339966"/>
    <a:srgbClr val="00CC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47" autoAdjust="0"/>
  </p:normalViewPr>
  <p:slideViewPr>
    <p:cSldViewPr snapToGrid="0">
      <p:cViewPr varScale="1">
        <p:scale>
          <a:sx n="59" d="100"/>
          <a:sy n="59" d="100"/>
        </p:scale>
        <p:origin x="940" y="5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nett, Kimberly S. (MSFC-PA20)[Consolidated Program Support Services (CPSS PP&amp;C)]" userId="cff06de6-6f25-4cd4-b787-302733ea9766" providerId="ADAL" clId="{5A4D7F5B-0D1E-43C6-A545-2A2F0F1EA10E}"/>
    <pc:docChg chg="undo redo custSel modSld">
      <pc:chgData name="Bennett, Kimberly S. (MSFC-PA20)[Consolidated Program Support Services (CPSS PP&amp;C)]" userId="cff06de6-6f25-4cd4-b787-302733ea9766" providerId="ADAL" clId="{5A4D7F5B-0D1E-43C6-A545-2A2F0F1EA10E}" dt="2026-08-17T19:55:24.236" v="3350" actId="20577"/>
      <pc:docMkLst>
        <pc:docMk/>
      </pc:docMkLst>
      <pc:sldChg chg="modNotesTx">
        <pc:chgData name="Bennett, Kimberly S. (MSFC-PA20)[Consolidated Program Support Services (CPSS PP&amp;C)]" userId="cff06de6-6f25-4cd4-b787-302733ea9766" providerId="ADAL" clId="{5A4D7F5B-0D1E-43C6-A545-2A2F0F1EA10E}" dt="2026-08-13T18:39:47.345" v="3251" actId="20577"/>
        <pc:sldMkLst>
          <pc:docMk/>
          <pc:sldMk cId="0" sldId="803"/>
        </pc:sldMkLst>
      </pc:sldChg>
      <pc:sldChg chg="modNotesTx">
        <pc:chgData name="Bennett, Kimberly S. (MSFC-PA20)[Consolidated Program Support Services (CPSS PP&amp;C)]" userId="cff06de6-6f25-4cd4-b787-302733ea9766" providerId="ADAL" clId="{5A4D7F5B-0D1E-43C6-A545-2A2F0F1EA10E}" dt="2026-08-13T18:38:43.897" v="3199" actId="20577"/>
        <pc:sldMkLst>
          <pc:docMk/>
          <pc:sldMk cId="2960403541" sldId="808"/>
        </pc:sldMkLst>
      </pc:sldChg>
      <pc:sldChg chg="modSp mod modNotesTx">
        <pc:chgData name="Bennett, Kimberly S. (MSFC-PA20)[Consolidated Program Support Services (CPSS PP&amp;C)]" userId="cff06de6-6f25-4cd4-b787-302733ea9766" providerId="ADAL" clId="{5A4D7F5B-0D1E-43C6-A545-2A2F0F1EA10E}" dt="2026-08-17T19:45:10.553" v="3302" actId="20577"/>
        <pc:sldMkLst>
          <pc:docMk/>
          <pc:sldMk cId="2783100431" sldId="809"/>
        </pc:sldMkLst>
        <pc:spChg chg="mod">
          <ac:chgData name="Bennett, Kimberly S. (MSFC-PA20)[Consolidated Program Support Services (CPSS PP&amp;C)]" userId="cff06de6-6f25-4cd4-b787-302733ea9766" providerId="ADAL" clId="{5A4D7F5B-0D1E-43C6-A545-2A2F0F1EA10E}" dt="2026-08-17T19:45:10.553" v="3302" actId="20577"/>
          <ac:spMkLst>
            <pc:docMk/>
            <pc:sldMk cId="2783100431" sldId="809"/>
            <ac:spMk id="29" creationId="{CB051C9A-898D-240C-8796-7726ACB76431}"/>
          </ac:spMkLst>
        </pc:spChg>
      </pc:sldChg>
      <pc:sldChg chg="modNotesTx">
        <pc:chgData name="Bennett, Kimberly S. (MSFC-PA20)[Consolidated Program Support Services (CPSS PP&amp;C)]" userId="cff06de6-6f25-4cd4-b787-302733ea9766" providerId="ADAL" clId="{5A4D7F5B-0D1E-43C6-A545-2A2F0F1EA10E}" dt="2026-08-13T18:38:59.716" v="3209" actId="20577"/>
        <pc:sldMkLst>
          <pc:docMk/>
          <pc:sldMk cId="849533545" sldId="810"/>
        </pc:sldMkLst>
      </pc:sldChg>
      <pc:sldChg chg="delSp mod modNotesTx">
        <pc:chgData name="Bennett, Kimberly S. (MSFC-PA20)[Consolidated Program Support Services (CPSS PP&amp;C)]" userId="cff06de6-6f25-4cd4-b787-302733ea9766" providerId="ADAL" clId="{5A4D7F5B-0D1E-43C6-A545-2A2F0F1EA10E}" dt="2026-08-17T19:47:20.909" v="3303" actId="478"/>
        <pc:sldMkLst>
          <pc:docMk/>
          <pc:sldMk cId="2980776294" sldId="811"/>
        </pc:sldMkLst>
        <pc:spChg chg="del">
          <ac:chgData name="Bennett, Kimberly S. (MSFC-PA20)[Consolidated Program Support Services (CPSS PP&amp;C)]" userId="cff06de6-6f25-4cd4-b787-302733ea9766" providerId="ADAL" clId="{5A4D7F5B-0D1E-43C6-A545-2A2F0F1EA10E}" dt="2026-08-17T19:47:20.909" v="3303" actId="478"/>
          <ac:spMkLst>
            <pc:docMk/>
            <pc:sldMk cId="2980776294" sldId="811"/>
            <ac:spMk id="10" creationId="{0EBB5B6E-04CF-8551-AB52-FC4D00B189A4}"/>
          </ac:spMkLst>
        </pc:spChg>
      </pc:sldChg>
      <pc:sldChg chg="modSp mod">
        <pc:chgData name="Bennett, Kimberly S. (MSFC-PA20)[Consolidated Program Support Services (CPSS PP&amp;C)]" userId="cff06de6-6f25-4cd4-b787-302733ea9766" providerId="ADAL" clId="{5A4D7F5B-0D1E-43C6-A545-2A2F0F1EA10E}" dt="2026-08-17T19:41:15.910" v="3291" actId="207"/>
        <pc:sldMkLst>
          <pc:docMk/>
          <pc:sldMk cId="830339845" sldId="815"/>
        </pc:sldMkLst>
        <pc:spChg chg="mod">
          <ac:chgData name="Bennett, Kimberly S. (MSFC-PA20)[Consolidated Program Support Services (CPSS PP&amp;C)]" userId="cff06de6-6f25-4cd4-b787-302733ea9766" providerId="ADAL" clId="{5A4D7F5B-0D1E-43C6-A545-2A2F0F1EA10E}" dt="2026-08-17T19:41:15.910" v="3291" actId="207"/>
          <ac:spMkLst>
            <pc:docMk/>
            <pc:sldMk cId="830339845" sldId="815"/>
            <ac:spMk id="7" creationId="{0F84D487-DE67-6E57-3701-D595A798FA74}"/>
          </ac:spMkLst>
        </pc:spChg>
      </pc:sldChg>
      <pc:sldChg chg="modSp mod">
        <pc:chgData name="Bennett, Kimberly S. (MSFC-PA20)[Consolidated Program Support Services (CPSS PP&amp;C)]" userId="cff06de6-6f25-4cd4-b787-302733ea9766" providerId="ADAL" clId="{5A4D7F5B-0D1E-43C6-A545-2A2F0F1EA10E}" dt="2026-08-17T19:44:27.827" v="3295" actId="1076"/>
        <pc:sldMkLst>
          <pc:docMk/>
          <pc:sldMk cId="1924817068" sldId="816"/>
        </pc:sldMkLst>
        <pc:spChg chg="mod">
          <ac:chgData name="Bennett, Kimberly S. (MSFC-PA20)[Consolidated Program Support Services (CPSS PP&amp;C)]" userId="cff06de6-6f25-4cd4-b787-302733ea9766" providerId="ADAL" clId="{5A4D7F5B-0D1E-43C6-A545-2A2F0F1EA10E}" dt="2026-08-17T19:43:43.663" v="3292" actId="6549"/>
          <ac:spMkLst>
            <pc:docMk/>
            <pc:sldMk cId="1924817068" sldId="816"/>
            <ac:spMk id="8" creationId="{F9A387FC-8800-61C0-F1C4-71B015FF63FF}"/>
          </ac:spMkLst>
        </pc:spChg>
        <pc:spChg chg="mod">
          <ac:chgData name="Bennett, Kimberly S. (MSFC-PA20)[Consolidated Program Support Services (CPSS PP&amp;C)]" userId="cff06de6-6f25-4cd4-b787-302733ea9766" providerId="ADAL" clId="{5A4D7F5B-0D1E-43C6-A545-2A2F0F1EA10E}" dt="2026-08-17T19:43:51.857" v="3293" actId="20577"/>
          <ac:spMkLst>
            <pc:docMk/>
            <pc:sldMk cId="1924817068" sldId="816"/>
            <ac:spMk id="24" creationId="{21E4982E-CFE4-EA93-C16D-67223E21F928}"/>
          </ac:spMkLst>
        </pc:spChg>
        <pc:spChg chg="mod">
          <ac:chgData name="Bennett, Kimberly S. (MSFC-PA20)[Consolidated Program Support Services (CPSS PP&amp;C)]" userId="cff06de6-6f25-4cd4-b787-302733ea9766" providerId="ADAL" clId="{5A4D7F5B-0D1E-43C6-A545-2A2F0F1EA10E}" dt="2026-08-17T19:44:27.827" v="3295" actId="1076"/>
          <ac:spMkLst>
            <pc:docMk/>
            <pc:sldMk cId="1924817068" sldId="816"/>
            <ac:spMk id="9230" creationId="{4925FAE7-8D86-9976-4331-A4E7C241F42B}"/>
          </ac:spMkLst>
        </pc:spChg>
      </pc:sldChg>
      <pc:sldChg chg="addSp modSp mod modNotesTx">
        <pc:chgData name="Bennett, Kimberly S. (MSFC-PA20)[Consolidated Program Support Services (CPSS PP&amp;C)]" userId="cff06de6-6f25-4cd4-b787-302733ea9766" providerId="ADAL" clId="{5A4D7F5B-0D1E-43C6-A545-2A2F0F1EA10E}" dt="2026-08-17T19:49:10.995" v="3312" actId="20577"/>
        <pc:sldMkLst>
          <pc:docMk/>
          <pc:sldMk cId="3807573969" sldId="15664"/>
        </pc:sldMkLst>
        <pc:spChg chg="add mod">
          <ac:chgData name="Bennett, Kimberly S. (MSFC-PA20)[Consolidated Program Support Services (CPSS PP&amp;C)]" userId="cff06de6-6f25-4cd4-b787-302733ea9766" providerId="ADAL" clId="{5A4D7F5B-0D1E-43C6-A545-2A2F0F1EA10E}" dt="2026-08-17T19:48:58.981" v="3310" actId="2085"/>
          <ac:spMkLst>
            <pc:docMk/>
            <pc:sldMk cId="3807573969" sldId="15664"/>
            <ac:spMk id="4" creationId="{DEA5C927-B97E-3905-233A-07290EC2D78A}"/>
          </ac:spMkLst>
        </pc:spChg>
        <pc:spChg chg="mod">
          <ac:chgData name="Bennett, Kimberly S. (MSFC-PA20)[Consolidated Program Support Services (CPSS PP&amp;C)]" userId="cff06de6-6f25-4cd4-b787-302733ea9766" providerId="ADAL" clId="{5A4D7F5B-0D1E-43C6-A545-2A2F0F1EA10E}" dt="2026-08-17T19:49:10.995" v="3312" actId="20577"/>
          <ac:spMkLst>
            <pc:docMk/>
            <pc:sldMk cId="3807573969" sldId="15664"/>
            <ac:spMk id="36" creationId="{65C641F0-08FF-CF23-B08F-46630321F5C9}"/>
          </ac:spMkLst>
        </pc:spChg>
      </pc:sldChg>
      <pc:sldChg chg="modSp mod modNotesTx">
        <pc:chgData name="Bennett, Kimberly S. (MSFC-PA20)[Consolidated Program Support Services (CPSS PP&amp;C)]" userId="cff06de6-6f25-4cd4-b787-302733ea9766" providerId="ADAL" clId="{5A4D7F5B-0D1E-43C6-A545-2A2F0F1EA10E}" dt="2026-08-17T19:50:33.432" v="3334" actId="20577"/>
        <pc:sldMkLst>
          <pc:docMk/>
          <pc:sldMk cId="3892237767" sldId="15665"/>
        </pc:sldMkLst>
        <pc:spChg chg="mod">
          <ac:chgData name="Bennett, Kimberly S. (MSFC-PA20)[Consolidated Program Support Services (CPSS PP&amp;C)]" userId="cff06de6-6f25-4cd4-b787-302733ea9766" providerId="ADAL" clId="{5A4D7F5B-0D1E-43C6-A545-2A2F0F1EA10E}" dt="2026-08-17T19:50:33.432" v="3334" actId="20577"/>
          <ac:spMkLst>
            <pc:docMk/>
            <pc:sldMk cId="3892237767" sldId="15665"/>
            <ac:spMk id="25" creationId="{B4C12B18-DA5E-603A-DF4E-78A1DF3C0EAC}"/>
          </ac:spMkLst>
        </pc:spChg>
      </pc:sldChg>
      <pc:sldChg chg="modSp mod modNotesTx">
        <pc:chgData name="Bennett, Kimberly S. (MSFC-PA20)[Consolidated Program Support Services (CPSS PP&amp;C)]" userId="cff06de6-6f25-4cd4-b787-302733ea9766" providerId="ADAL" clId="{5A4D7F5B-0D1E-43C6-A545-2A2F0F1EA10E}" dt="2026-08-17T19:51:21.180" v="3336" actId="20577"/>
        <pc:sldMkLst>
          <pc:docMk/>
          <pc:sldMk cId="1479171246" sldId="15666"/>
        </pc:sldMkLst>
        <pc:spChg chg="mod">
          <ac:chgData name="Bennett, Kimberly S. (MSFC-PA20)[Consolidated Program Support Services (CPSS PP&amp;C)]" userId="cff06de6-6f25-4cd4-b787-302733ea9766" providerId="ADAL" clId="{5A4D7F5B-0D1E-43C6-A545-2A2F0F1EA10E}" dt="2026-08-17T19:51:21.180" v="3336" actId="20577"/>
          <ac:spMkLst>
            <pc:docMk/>
            <pc:sldMk cId="1479171246" sldId="15666"/>
            <ac:spMk id="33" creationId="{3DF991DD-1302-F9F9-39BA-118CB011CF8B}"/>
          </ac:spMkLst>
        </pc:spChg>
      </pc:sldChg>
      <pc:sldChg chg="modSp mod modNotesTx">
        <pc:chgData name="Bennett, Kimberly S. (MSFC-PA20)[Consolidated Program Support Services (CPSS PP&amp;C)]" userId="cff06de6-6f25-4cd4-b787-302733ea9766" providerId="ADAL" clId="{5A4D7F5B-0D1E-43C6-A545-2A2F0F1EA10E}" dt="2026-08-17T19:53:07.251" v="3340" actId="20577"/>
        <pc:sldMkLst>
          <pc:docMk/>
          <pc:sldMk cId="3291967090" sldId="15668"/>
        </pc:sldMkLst>
        <pc:spChg chg="mod">
          <ac:chgData name="Bennett, Kimberly S. (MSFC-PA20)[Consolidated Program Support Services (CPSS PP&amp;C)]" userId="cff06de6-6f25-4cd4-b787-302733ea9766" providerId="ADAL" clId="{5A4D7F5B-0D1E-43C6-A545-2A2F0F1EA10E}" dt="2026-08-17T19:53:07.251" v="3340" actId="20577"/>
          <ac:spMkLst>
            <pc:docMk/>
            <pc:sldMk cId="3291967090" sldId="15668"/>
            <ac:spMk id="33" creationId="{7FAB5C18-A4B5-7751-35D1-5E6DD02E46E2}"/>
          </ac:spMkLst>
        </pc:spChg>
      </pc:sldChg>
      <pc:sldChg chg="modSp mod">
        <pc:chgData name="Bennett, Kimberly S. (MSFC-PA20)[Consolidated Program Support Services (CPSS PP&amp;C)]" userId="cff06de6-6f25-4cd4-b787-302733ea9766" providerId="ADAL" clId="{5A4D7F5B-0D1E-43C6-A545-2A2F0F1EA10E}" dt="2026-07-30T16:21:17.384" v="2001" actId="14100"/>
        <pc:sldMkLst>
          <pc:docMk/>
          <pc:sldMk cId="1641773921" sldId="15669"/>
        </pc:sldMkLst>
        <pc:spChg chg="mod">
          <ac:chgData name="Bennett, Kimberly S. (MSFC-PA20)[Consolidated Program Support Services (CPSS PP&amp;C)]" userId="cff06de6-6f25-4cd4-b787-302733ea9766" providerId="ADAL" clId="{5A4D7F5B-0D1E-43C6-A545-2A2F0F1EA10E}" dt="2026-07-30T16:21:01.113" v="1999" actId="113"/>
          <ac:spMkLst>
            <pc:docMk/>
            <pc:sldMk cId="1641773921" sldId="15669"/>
            <ac:spMk id="9229" creationId="{1507CC43-3E0F-2DAF-CBB2-B76502AFBBAD}"/>
          </ac:spMkLst>
        </pc:spChg>
        <pc:spChg chg="mod">
          <ac:chgData name="Bennett, Kimberly S. (MSFC-PA20)[Consolidated Program Support Services (CPSS PP&amp;C)]" userId="cff06de6-6f25-4cd4-b787-302733ea9766" providerId="ADAL" clId="{5A4D7F5B-0D1E-43C6-A545-2A2F0F1EA10E}" dt="2026-07-30T16:21:17.384" v="2001" actId="14100"/>
          <ac:spMkLst>
            <pc:docMk/>
            <pc:sldMk cId="1641773921" sldId="15669"/>
            <ac:spMk id="9253" creationId="{61301706-94E4-2403-210D-E0AFDA33CE6D}"/>
          </ac:spMkLst>
        </pc:spChg>
      </pc:sldChg>
      <pc:sldChg chg="modSp mod modNotesTx">
        <pc:chgData name="Bennett, Kimberly S. (MSFC-PA20)[Consolidated Program Support Services (CPSS PP&amp;C)]" userId="cff06de6-6f25-4cd4-b787-302733ea9766" providerId="ADAL" clId="{5A4D7F5B-0D1E-43C6-A545-2A2F0F1EA10E}" dt="2026-08-17T19:54:32.517" v="3347" actId="20577"/>
        <pc:sldMkLst>
          <pc:docMk/>
          <pc:sldMk cId="262207718" sldId="15670"/>
        </pc:sldMkLst>
        <pc:spChg chg="mod">
          <ac:chgData name="Bennett, Kimberly S. (MSFC-PA20)[Consolidated Program Support Services (CPSS PP&amp;C)]" userId="cff06de6-6f25-4cd4-b787-302733ea9766" providerId="ADAL" clId="{5A4D7F5B-0D1E-43C6-A545-2A2F0F1EA10E}" dt="2026-08-17T19:54:32.517" v="3347" actId="20577"/>
          <ac:spMkLst>
            <pc:docMk/>
            <pc:sldMk cId="262207718" sldId="15670"/>
            <ac:spMk id="10" creationId="{3897FD35-EB52-7DB2-A156-F9F9A8773524}"/>
          </ac:spMkLst>
        </pc:spChg>
        <pc:spChg chg="mod">
          <ac:chgData name="Bennett, Kimberly S. (MSFC-PA20)[Consolidated Program Support Services (CPSS PP&amp;C)]" userId="cff06de6-6f25-4cd4-b787-302733ea9766" providerId="ADAL" clId="{5A4D7F5B-0D1E-43C6-A545-2A2F0F1EA10E}" dt="2026-08-17T19:54:19.762" v="3341" actId="20577"/>
          <ac:spMkLst>
            <pc:docMk/>
            <pc:sldMk cId="262207718" sldId="15670"/>
            <ac:spMk id="56" creationId="{0909BD69-E4B5-7B14-63AC-E69C2D3422D6}"/>
          </ac:spMkLst>
        </pc:spChg>
        <pc:spChg chg="mod">
          <ac:chgData name="Bennett, Kimberly S. (MSFC-PA20)[Consolidated Program Support Services (CPSS PP&amp;C)]" userId="cff06de6-6f25-4cd4-b787-302733ea9766" providerId="ADAL" clId="{5A4D7F5B-0D1E-43C6-A545-2A2F0F1EA10E}" dt="2026-08-17T19:54:22.793" v="3344" actId="20577"/>
          <ac:spMkLst>
            <pc:docMk/>
            <pc:sldMk cId="262207718" sldId="15670"/>
            <ac:spMk id="57" creationId="{9DCEB86B-5A26-A6A9-BE3C-FAE0EC60F789}"/>
          </ac:spMkLst>
        </pc:spChg>
        <pc:spChg chg="mod">
          <ac:chgData name="Bennett, Kimberly S. (MSFC-PA20)[Consolidated Program Support Services (CPSS PP&amp;C)]" userId="cff06de6-6f25-4cd4-b787-302733ea9766" providerId="ADAL" clId="{5A4D7F5B-0D1E-43C6-A545-2A2F0F1EA10E}" dt="2026-08-17T19:54:26.545" v="3345" actId="20577"/>
          <ac:spMkLst>
            <pc:docMk/>
            <pc:sldMk cId="262207718" sldId="15670"/>
            <ac:spMk id="58" creationId="{33A6FB8D-44CC-34B2-29D8-2D84A01B10D1}"/>
          </ac:spMkLst>
        </pc:spChg>
        <pc:spChg chg="mod">
          <ac:chgData name="Bennett, Kimberly S. (MSFC-PA20)[Consolidated Program Support Services (CPSS PP&amp;C)]" userId="cff06de6-6f25-4cd4-b787-302733ea9766" providerId="ADAL" clId="{5A4D7F5B-0D1E-43C6-A545-2A2F0F1EA10E}" dt="2026-08-17T19:54:29.399" v="3346" actId="20577"/>
          <ac:spMkLst>
            <pc:docMk/>
            <pc:sldMk cId="262207718" sldId="15670"/>
            <ac:spMk id="66" creationId="{A300EF52-E994-CB94-5876-8696238DDF40}"/>
          </ac:spMkLst>
        </pc:spChg>
        <pc:spChg chg="mod">
          <ac:chgData name="Bennett, Kimberly S. (MSFC-PA20)[Consolidated Program Support Services (CPSS PP&amp;C)]" userId="cff06de6-6f25-4cd4-b787-302733ea9766" providerId="ADAL" clId="{5A4D7F5B-0D1E-43C6-A545-2A2F0F1EA10E}" dt="2026-07-30T14:41:51.228" v="39" actId="20577"/>
          <ac:spMkLst>
            <pc:docMk/>
            <pc:sldMk cId="262207718" sldId="15670"/>
            <ac:spMk id="106" creationId="{5011C5A6-2262-3554-AA94-9E59A935C88E}"/>
          </ac:spMkLst>
        </pc:spChg>
      </pc:sldChg>
      <pc:sldChg chg="addSp modSp mod modNotesTx">
        <pc:chgData name="Bennett, Kimberly S. (MSFC-PA20)[Consolidated Program Support Services (CPSS PP&amp;C)]" userId="cff06de6-6f25-4cd4-b787-302733ea9766" providerId="ADAL" clId="{5A4D7F5B-0D1E-43C6-A545-2A2F0F1EA10E}" dt="2026-08-17T19:55:24.236" v="3350" actId="20577"/>
        <pc:sldMkLst>
          <pc:docMk/>
          <pc:sldMk cId="1560345372" sldId="15671"/>
        </pc:sldMkLst>
        <pc:spChg chg="add mod">
          <ac:chgData name="Bennett, Kimberly S. (MSFC-PA20)[Consolidated Program Support Services (CPSS PP&amp;C)]" userId="cff06de6-6f25-4cd4-b787-302733ea9766" providerId="ADAL" clId="{5A4D7F5B-0D1E-43C6-A545-2A2F0F1EA10E}" dt="2026-07-30T16:00:06.077" v="1959" actId="164"/>
          <ac:spMkLst>
            <pc:docMk/>
            <pc:sldMk cId="1560345372" sldId="15671"/>
            <ac:spMk id="5" creationId="{37D3CEF0-A114-F4BE-2BFC-AA9AFC00DE88}"/>
          </ac:spMkLst>
        </pc:spChg>
        <pc:spChg chg="mod">
          <ac:chgData name="Bennett, Kimberly S. (MSFC-PA20)[Consolidated Program Support Services (CPSS PP&amp;C)]" userId="cff06de6-6f25-4cd4-b787-302733ea9766" providerId="ADAL" clId="{5A4D7F5B-0D1E-43C6-A545-2A2F0F1EA10E}" dt="2026-07-30T16:00:57.159" v="1963" actId="14826"/>
          <ac:spMkLst>
            <pc:docMk/>
            <pc:sldMk cId="1560345372" sldId="15671"/>
            <ac:spMk id="10" creationId="{8F5CE431-53BB-A21E-D7AA-06074828EBA7}"/>
          </ac:spMkLst>
        </pc:spChg>
        <pc:spChg chg="mod">
          <ac:chgData name="Bennett, Kimberly S. (MSFC-PA20)[Consolidated Program Support Services (CPSS PP&amp;C)]" userId="cff06de6-6f25-4cd4-b787-302733ea9766" providerId="ADAL" clId="{5A4D7F5B-0D1E-43C6-A545-2A2F0F1EA10E}" dt="2026-07-30T16:01:36.455" v="1972" actId="14826"/>
          <ac:spMkLst>
            <pc:docMk/>
            <pc:sldMk cId="1560345372" sldId="15671"/>
            <ac:spMk id="13" creationId="{3101AA98-5EE4-5510-D125-832BE42B51EF}"/>
          </ac:spMkLst>
        </pc:spChg>
        <pc:spChg chg="mod">
          <ac:chgData name="Bennett, Kimberly S. (MSFC-PA20)[Consolidated Program Support Services (CPSS PP&amp;C)]" userId="cff06de6-6f25-4cd4-b787-302733ea9766" providerId="ADAL" clId="{5A4D7F5B-0D1E-43C6-A545-2A2F0F1EA10E}" dt="2026-07-30T15:49:19.751" v="1860" actId="1076"/>
          <ac:spMkLst>
            <pc:docMk/>
            <pc:sldMk cId="1560345372" sldId="15671"/>
            <ac:spMk id="18" creationId="{CDB4E1A7-5B23-4818-37A1-F19DEC4F50DF}"/>
          </ac:spMkLst>
        </pc:spChg>
        <pc:spChg chg="mod">
          <ac:chgData name="Bennett, Kimberly S. (MSFC-PA20)[Consolidated Program Support Services (CPSS PP&amp;C)]" userId="cff06de6-6f25-4cd4-b787-302733ea9766" providerId="ADAL" clId="{5A4D7F5B-0D1E-43C6-A545-2A2F0F1EA10E}" dt="2026-08-17T19:54:53.157" v="3348" actId="20577"/>
          <ac:spMkLst>
            <pc:docMk/>
            <pc:sldMk cId="1560345372" sldId="15671"/>
            <ac:spMk id="20" creationId="{D3EDEFF0-9C90-984A-EE51-87618CFDA96D}"/>
          </ac:spMkLst>
        </pc:spChg>
        <pc:spChg chg="mod">
          <ac:chgData name="Bennett, Kimberly S. (MSFC-PA20)[Consolidated Program Support Services (CPSS PP&amp;C)]" userId="cff06de6-6f25-4cd4-b787-302733ea9766" providerId="ADAL" clId="{5A4D7F5B-0D1E-43C6-A545-2A2F0F1EA10E}" dt="2026-07-30T15:49:26.001" v="1876" actId="20577"/>
          <ac:spMkLst>
            <pc:docMk/>
            <pc:sldMk cId="1560345372" sldId="15671"/>
            <ac:spMk id="25" creationId="{D800BD93-E5E0-0A1B-014B-192108554756}"/>
          </ac:spMkLst>
        </pc:spChg>
        <pc:spChg chg="mod">
          <ac:chgData name="Bennett, Kimberly S. (MSFC-PA20)[Consolidated Program Support Services (CPSS PP&amp;C)]" userId="cff06de6-6f25-4cd4-b787-302733ea9766" providerId="ADAL" clId="{5A4D7F5B-0D1E-43C6-A545-2A2F0F1EA10E}" dt="2026-07-30T15:49:41.351" v="1903" actId="1076"/>
          <ac:spMkLst>
            <pc:docMk/>
            <pc:sldMk cId="1560345372" sldId="15671"/>
            <ac:spMk id="30" creationId="{13AAF6B4-C6FD-1B05-B991-E7E23D91193E}"/>
          </ac:spMkLst>
        </pc:spChg>
        <pc:spChg chg="mod">
          <ac:chgData name="Bennett, Kimberly S. (MSFC-PA20)[Consolidated Program Support Services (CPSS PP&amp;C)]" userId="cff06de6-6f25-4cd4-b787-302733ea9766" providerId="ADAL" clId="{5A4D7F5B-0D1E-43C6-A545-2A2F0F1EA10E}" dt="2026-07-30T16:03:42.706" v="1976" actId="14826"/>
          <ac:spMkLst>
            <pc:docMk/>
            <pc:sldMk cId="1560345372" sldId="15671"/>
            <ac:spMk id="32" creationId="{4960AB3C-DE3F-7476-99E1-4BAA392B7931}"/>
          </ac:spMkLst>
        </pc:spChg>
        <pc:spChg chg="mod">
          <ac:chgData name="Bennett, Kimberly S. (MSFC-PA20)[Consolidated Program Support Services (CPSS PP&amp;C)]" userId="cff06de6-6f25-4cd4-b787-302733ea9766" providerId="ADAL" clId="{5A4D7F5B-0D1E-43C6-A545-2A2F0F1EA10E}" dt="2026-07-30T15:49:04.316" v="1848" actId="20577"/>
          <ac:spMkLst>
            <pc:docMk/>
            <pc:sldMk cId="1560345372" sldId="15671"/>
            <ac:spMk id="71" creationId="{3C44E71D-5C75-EBA7-DCE0-1F3EE3378F38}"/>
          </ac:spMkLst>
        </pc:spChg>
        <pc:spChg chg="mod">
          <ac:chgData name="Bennett, Kimberly S. (MSFC-PA20)[Consolidated Program Support Services (CPSS PP&amp;C)]" userId="cff06de6-6f25-4cd4-b787-302733ea9766" providerId="ADAL" clId="{5A4D7F5B-0D1E-43C6-A545-2A2F0F1EA10E}" dt="2026-08-17T19:55:24.236" v="3350" actId="20577"/>
          <ac:spMkLst>
            <pc:docMk/>
            <pc:sldMk cId="1560345372" sldId="15671"/>
            <ac:spMk id="137" creationId="{4D133C7C-4F87-9209-17DF-8303F96CFCF6}"/>
          </ac:spMkLst>
        </pc:spChg>
        <pc:grpChg chg="add mod">
          <ac:chgData name="Bennett, Kimberly S. (MSFC-PA20)[Consolidated Program Support Services (CPSS PP&amp;C)]" userId="cff06de6-6f25-4cd4-b787-302733ea9766" providerId="ADAL" clId="{5A4D7F5B-0D1E-43C6-A545-2A2F0F1EA10E}" dt="2026-07-30T16:00:06.077" v="1959" actId="164"/>
          <ac:grpSpMkLst>
            <pc:docMk/>
            <pc:sldMk cId="1560345372" sldId="15671"/>
            <ac:grpSpMk id="8" creationId="{039AED67-A450-58C4-F9AE-D9A7AC70F295}"/>
          </ac:grpSpMkLst>
        </pc:grpChg>
        <pc:grpChg chg="add mod">
          <ac:chgData name="Bennett, Kimberly S. (MSFC-PA20)[Consolidated Program Support Services (CPSS PP&amp;C)]" userId="cff06de6-6f25-4cd4-b787-302733ea9766" providerId="ADAL" clId="{5A4D7F5B-0D1E-43C6-A545-2A2F0F1EA10E}" dt="2026-07-30T16:01:04.357" v="1965" actId="1076"/>
          <ac:grpSpMkLst>
            <pc:docMk/>
            <pc:sldMk cId="1560345372" sldId="15671"/>
            <ac:grpSpMk id="9" creationId="{288E9303-6CF2-F2FA-5198-790DD6D818E9}"/>
          </ac:grpSpMkLst>
        </pc:grpChg>
        <pc:grpChg chg="add mod">
          <ac:chgData name="Bennett, Kimberly S. (MSFC-PA20)[Consolidated Program Support Services (CPSS PP&amp;C)]" userId="cff06de6-6f25-4cd4-b787-302733ea9766" providerId="ADAL" clId="{5A4D7F5B-0D1E-43C6-A545-2A2F0F1EA10E}" dt="2026-07-30T16:01:36.455" v="1972" actId="14826"/>
          <ac:grpSpMkLst>
            <pc:docMk/>
            <pc:sldMk cId="1560345372" sldId="15671"/>
            <ac:grpSpMk id="12" creationId="{A4CB7462-4F5C-6A79-7DB7-E458C73E86DC}"/>
          </ac:grpSpMkLst>
        </pc:grpChg>
        <pc:grpChg chg="add mod">
          <ac:chgData name="Bennett, Kimberly S. (MSFC-PA20)[Consolidated Program Support Services (CPSS PP&amp;C)]" userId="cff06de6-6f25-4cd4-b787-302733ea9766" providerId="ADAL" clId="{5A4D7F5B-0D1E-43C6-A545-2A2F0F1EA10E}" dt="2026-07-30T16:03:42.706" v="1976" actId="14826"/>
          <ac:grpSpMkLst>
            <pc:docMk/>
            <pc:sldMk cId="1560345372" sldId="15671"/>
            <ac:grpSpMk id="22" creationId="{414A7076-50AB-F608-3B47-AD67068BA87E}"/>
          </ac:grpSpMkLst>
        </pc:grpChg>
        <pc:picChg chg="add mod">
          <ac:chgData name="Bennett, Kimberly S. (MSFC-PA20)[Consolidated Program Support Services (CPSS PP&amp;C)]" userId="cff06de6-6f25-4cd4-b787-302733ea9766" providerId="ADAL" clId="{5A4D7F5B-0D1E-43C6-A545-2A2F0F1EA10E}" dt="2026-07-30T16:00:06.077" v="1959" actId="164"/>
          <ac:picMkLst>
            <pc:docMk/>
            <pc:sldMk cId="1560345372" sldId="15671"/>
            <ac:picMk id="7" creationId="{C22E508A-9FC4-908D-C760-0A6DD94EB503}"/>
          </ac:picMkLst>
        </pc:picChg>
        <pc:picChg chg="mod">
          <ac:chgData name="Bennett, Kimberly S. (MSFC-PA20)[Consolidated Program Support Services (CPSS PP&amp;C)]" userId="cff06de6-6f25-4cd4-b787-302733ea9766" providerId="ADAL" clId="{5A4D7F5B-0D1E-43C6-A545-2A2F0F1EA10E}" dt="2026-07-30T16:01:07.151" v="1968" actId="1036"/>
          <ac:picMkLst>
            <pc:docMk/>
            <pc:sldMk cId="1560345372" sldId="15671"/>
            <ac:picMk id="11" creationId="{71BE721C-8693-3580-10A6-7260BF2FA987}"/>
          </ac:picMkLst>
        </pc:picChg>
        <pc:picChg chg="mod">
          <ac:chgData name="Bennett, Kimberly S. (MSFC-PA20)[Consolidated Program Support Services (CPSS PP&amp;C)]" userId="cff06de6-6f25-4cd4-b787-302733ea9766" providerId="ADAL" clId="{5A4D7F5B-0D1E-43C6-A545-2A2F0F1EA10E}" dt="2026-07-30T16:01:36.455" v="1972" actId="14826"/>
          <ac:picMkLst>
            <pc:docMk/>
            <pc:sldMk cId="1560345372" sldId="15671"/>
            <ac:picMk id="19" creationId="{4B0B1624-BD09-C9A5-0EB5-4522280A2CC2}"/>
          </ac:picMkLst>
        </pc:picChg>
        <pc:picChg chg="mod">
          <ac:chgData name="Bennett, Kimberly S. (MSFC-PA20)[Consolidated Program Support Services (CPSS PP&amp;C)]" userId="cff06de6-6f25-4cd4-b787-302733ea9766" providerId="ADAL" clId="{5A4D7F5B-0D1E-43C6-A545-2A2F0F1EA10E}" dt="2026-07-30T16:03:42.706" v="1976" actId="14826"/>
          <ac:picMkLst>
            <pc:docMk/>
            <pc:sldMk cId="1560345372" sldId="15671"/>
            <ac:picMk id="33" creationId="{10D616C8-AB63-C963-3FE0-D4D961587AF1}"/>
          </ac:picMkLst>
        </pc:picChg>
        <pc:picChg chg="mod">
          <ac:chgData name="Bennett, Kimberly S. (MSFC-PA20)[Consolidated Program Support Services (CPSS PP&amp;C)]" userId="cff06de6-6f25-4cd4-b787-302733ea9766" providerId="ADAL" clId="{5A4D7F5B-0D1E-43C6-A545-2A2F0F1EA10E}" dt="2026-07-30T16:04:02.034" v="1977" actId="14100"/>
          <ac:picMkLst>
            <pc:docMk/>
            <pc:sldMk cId="1560345372" sldId="15671"/>
            <ac:picMk id="47" creationId="{00899721-43CB-85D7-1083-A8C004727D51}"/>
          </ac:picMkLst>
        </pc:picChg>
        <pc:cxnChg chg="mod">
          <ac:chgData name="Bennett, Kimberly S. (MSFC-PA20)[Consolidated Program Support Services (CPSS PP&amp;C)]" userId="cff06de6-6f25-4cd4-b787-302733ea9766" providerId="ADAL" clId="{5A4D7F5B-0D1E-43C6-A545-2A2F0F1EA10E}" dt="2026-07-30T15:57:00.326" v="1904" actId="14100"/>
          <ac:cxnSpMkLst>
            <pc:docMk/>
            <pc:sldMk cId="1560345372" sldId="15671"/>
            <ac:cxnSpMk id="156" creationId="{DC5C594B-70C7-2F6D-3D6F-22DA339554A1}"/>
          </ac:cxnSpMkLst>
        </pc:cxnChg>
      </pc:sldChg>
    </pc:docChg>
  </pc:docChgLst>
  <pc:docChgLst>
    <pc:chgData name="Lee, Melissa L. (MSFC-PA20)" userId="S::mllee@ndc.nasa.gov::9b0e27b3-3c89-4e3a-a1bb-7a58eb224ad7" providerId="AD" clId="Web-{5DEF9D6B-1079-8ED7-0C5D-8DC3EE0DB86F}"/>
    <pc:docChg chg="modSld">
      <pc:chgData name="Lee, Melissa L. (MSFC-PA20)" userId="S::mllee@ndc.nasa.gov::9b0e27b3-3c89-4e3a-a1bb-7a58eb224ad7" providerId="AD" clId="Web-{5DEF9D6B-1079-8ED7-0C5D-8DC3EE0DB86F}" dt="2026-08-17T12:48:44.851" v="58"/>
      <pc:docMkLst>
        <pc:docMk/>
      </pc:docMkLst>
      <pc:sldChg chg="modNotes">
        <pc:chgData name="Lee, Melissa L. (MSFC-PA20)" userId="S::mllee@ndc.nasa.gov::9b0e27b3-3c89-4e3a-a1bb-7a58eb224ad7" providerId="AD" clId="Web-{5DEF9D6B-1079-8ED7-0C5D-8DC3EE0DB86F}" dt="2026-08-17T12:48:44.851" v="58"/>
        <pc:sldMkLst>
          <pc:docMk/>
          <pc:sldMk cId="2980776294" sldId="811"/>
        </pc:sldMkLst>
      </pc:sldChg>
      <pc:sldChg chg="modNotes">
        <pc:chgData name="Lee, Melissa L. (MSFC-PA20)" userId="S::mllee@ndc.nasa.gov::9b0e27b3-3c89-4e3a-a1bb-7a58eb224ad7" providerId="AD" clId="Web-{5DEF9D6B-1079-8ED7-0C5D-8DC3EE0DB86F}" dt="2026-08-17T12:35:36.138" v="45"/>
        <pc:sldMkLst>
          <pc:docMk/>
          <pc:sldMk cId="830339845" sldId="815"/>
        </pc:sldMkLst>
      </pc:sldChg>
      <pc:sldChg chg="modNotes">
        <pc:chgData name="Lee, Melissa L. (MSFC-PA20)" userId="S::mllee@ndc.nasa.gov::9b0e27b3-3c89-4e3a-a1bb-7a58eb224ad7" providerId="AD" clId="Web-{5DEF9D6B-1079-8ED7-0C5D-8DC3EE0DB86F}" dt="2026-08-17T12:34:31.903" v="40"/>
        <pc:sldMkLst>
          <pc:docMk/>
          <pc:sldMk cId="1641773921" sldId="156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0"/>
            <a:ext cx="4028440" cy="351737"/>
          </a:xfrm>
          <a:prstGeom prst="rect">
            <a:avLst/>
          </a:prstGeom>
        </p:spPr>
        <p:txBody>
          <a:bodyPr vert="horz" lIns="93177" tIns="46589" rIns="93177" bIns="46589" rtlCol="0"/>
          <a:lstStyle>
            <a:lvl1pPr algn="r">
              <a:defRPr sz="1200"/>
            </a:lvl1pPr>
          </a:lstStyle>
          <a:p>
            <a:fld id="{1CC34A20-9C71-9344-B637-0038FFA252EB}" type="datetimeFigureOut">
              <a:rPr lang="en-US" smtClean="0"/>
              <a:t>8/17/2026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5"/>
            <a:ext cx="7437120" cy="276034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42AC3DEB-9FF7-134E-A420-C3B0FEB43D34}" type="slidenum">
              <a:rPr lang="en-US" smtClean="0"/>
              <a:t>‹#›</a:t>
            </a:fld>
            <a:endParaRPr lang="en-US"/>
          </a:p>
        </p:txBody>
      </p:sp>
    </p:spTree>
    <p:extLst>
      <p:ext uri="{BB962C8B-B14F-4D97-AF65-F5344CB8AC3E}">
        <p14:creationId xmlns:p14="http://schemas.microsoft.com/office/powerpoint/2010/main" val="309756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a:t>
            </a:r>
          </a:p>
          <a:p>
            <a:endParaRPr lang="en-US" dirty="0"/>
          </a:p>
          <a:p>
            <a:r>
              <a:rPr lang="en-US" dirty="0"/>
              <a:t>Hello everyone and welcome.</a:t>
            </a:r>
          </a:p>
          <a:p>
            <a:endParaRPr lang="en-US" dirty="0"/>
          </a:p>
          <a:p>
            <a:r>
              <a:rPr lang="en-US" dirty="0"/>
              <a:t>My name is Melissa Lee and I'm a program analyst at MSFC in the PACE Integration and Analysis office.... I'm joined here today by my colleagues Kimberly Bennett who is also a Program Analyst in the same office and with Kenneth McPherson who is now the HLS Requirements and Verifications Lead also at MSFC.</a:t>
            </a:r>
          </a:p>
          <a:p>
            <a:endParaRPr lang="en-US" dirty="0"/>
          </a:p>
          <a:p>
            <a:r>
              <a:rPr lang="en-US" i="1" dirty="0">
                <a:solidFill>
                  <a:srgbClr val="111827"/>
                </a:solidFill>
                <a:highlight>
                  <a:srgbClr val="FFFFFF"/>
                </a:highlight>
              </a:rPr>
              <a:t>Today, we are presenting 'Beyond the Baseline: Developing the Next Generation of PP&amp;C Talent' on behalf of the Marshall Space Flight Center.</a:t>
            </a:r>
            <a:endParaRPr lang="en-US" dirty="0">
              <a:solidFill>
                <a:srgbClr val="000000"/>
              </a:solidFill>
            </a:endParaRPr>
          </a:p>
          <a:p>
            <a:endParaRPr lang="en-US" i="1" dirty="0">
              <a:solidFill>
                <a:srgbClr val="111827"/>
              </a:solidFill>
              <a:highlight>
                <a:srgbClr val="FFFFFF"/>
              </a:highlight>
            </a:endParaRPr>
          </a:p>
          <a:p>
            <a:r>
              <a:rPr lang="en-US" dirty="0">
                <a:solidFill>
                  <a:srgbClr val="333333"/>
                </a:solidFill>
                <a:highlight>
                  <a:srgbClr val="FFFFFF"/>
                </a:highlight>
              </a:rPr>
              <a:t>The quote “No Bucks, No Buck Rogers” from the book &amp; film,</a:t>
            </a:r>
            <a:r>
              <a:rPr lang="en-US" i="1" dirty="0">
                <a:solidFill>
                  <a:srgbClr val="333333"/>
                </a:solidFill>
                <a:highlight>
                  <a:srgbClr val="FFFFFF"/>
                </a:highlight>
              </a:rPr>
              <a:t> The Right Stuff, </a:t>
            </a:r>
            <a:r>
              <a:rPr lang="en-US" dirty="0">
                <a:solidFill>
                  <a:srgbClr val="333333"/>
                </a:solidFill>
                <a:highlight>
                  <a:srgbClr val="FFFFFF"/>
                </a:highlight>
              </a:rPr>
              <a:t> is a phrase that we believe holds significant importance and relevance within the agency today. </a:t>
            </a:r>
            <a:endParaRPr lang="en-US" dirty="0">
              <a:solidFill>
                <a:srgbClr val="000000"/>
              </a:solidFill>
            </a:endParaRPr>
          </a:p>
          <a:p>
            <a:endParaRPr lang="en-US" dirty="0">
              <a:solidFill>
                <a:srgbClr val="333333"/>
              </a:solidFill>
              <a:highlight>
                <a:srgbClr val="FFFFFF"/>
              </a:highlight>
            </a:endParaRPr>
          </a:p>
          <a:p>
            <a:r>
              <a:rPr lang="en-US" dirty="0">
                <a:solidFill>
                  <a:srgbClr val="333333"/>
                </a:solidFill>
                <a:highlight>
                  <a:srgbClr val="FFFFFF"/>
                </a:highlight>
              </a:rPr>
              <a:t>Most individuals associate NASA primarily with astronauts, rocket scientists, engineers, etc. </a:t>
            </a:r>
            <a:endParaRPr lang="en-US" dirty="0">
              <a:solidFill>
                <a:srgbClr val="000000"/>
              </a:solidFill>
            </a:endParaRPr>
          </a:p>
          <a:p>
            <a:endParaRPr lang="en-US" dirty="0">
              <a:solidFill>
                <a:srgbClr val="333333"/>
              </a:solidFill>
              <a:highlight>
                <a:srgbClr val="FFFFFF"/>
              </a:highlight>
            </a:endParaRPr>
          </a:p>
          <a:p>
            <a:r>
              <a:rPr lang="en-US" dirty="0">
                <a:solidFill>
                  <a:srgbClr val="333333"/>
                </a:solidFill>
                <a:highlight>
                  <a:srgbClr val="FFFFFF"/>
                </a:highlight>
              </a:rPr>
              <a:t>However, without the critical contributions of PP&amp;C analysts – who oversee schedules, cost estimates, and Earned Value - programs would face significant challenges in launching those critical projects. </a:t>
            </a:r>
            <a:endParaRPr lang="en-US" dirty="0">
              <a:solidFill>
                <a:srgbClr val="000000"/>
              </a:solidFill>
            </a:endParaRPr>
          </a:p>
          <a:p>
            <a:endParaRPr lang="en-US" dirty="0">
              <a:solidFill>
                <a:srgbClr val="333333"/>
              </a:solidFill>
              <a:highlight>
                <a:srgbClr val="FFFFFF"/>
              </a:highlight>
            </a:endParaRPr>
          </a:p>
          <a:p>
            <a:r>
              <a:rPr lang="en-US" dirty="0">
                <a:solidFill>
                  <a:srgbClr val="333333"/>
                </a:solidFill>
                <a:highlight>
                  <a:srgbClr val="FFFFFF"/>
                </a:highlight>
              </a:rPr>
              <a:t>As a PP&amp;C analyst, you must go “beyond the baseline” and be able to tell the whole story behind the data.</a:t>
            </a:r>
            <a:endParaRPr lang="en-US" dirty="0"/>
          </a:p>
          <a:p>
            <a:endParaRPr lang="en-US" dirty="0">
              <a:solidFill>
                <a:srgbClr val="333333"/>
              </a:solidFill>
              <a:highlight>
                <a:srgbClr val="FFFFFF"/>
              </a:highlight>
            </a:endParaRPr>
          </a:p>
          <a:p>
            <a:r>
              <a:rPr lang="en-US" dirty="0">
                <a:solidFill>
                  <a:srgbClr val="333333"/>
                </a:solidFill>
                <a:highlight>
                  <a:srgbClr val="FFFFFF"/>
                </a:highlight>
              </a:rPr>
              <a:t>To become good storytellers, PP&amp;C analysts need to have a well-rounded understanding of the various disciplines. </a:t>
            </a:r>
            <a:endParaRPr lang="en-US" dirty="0">
              <a:solidFill>
                <a:srgbClr val="000000"/>
              </a:solidFill>
            </a:endParaRPr>
          </a:p>
          <a:p>
            <a:endParaRPr lang="en-US" dirty="0">
              <a:solidFill>
                <a:srgbClr val="333333"/>
              </a:solidFill>
              <a:highlight>
                <a:srgbClr val="FFFFFF"/>
              </a:highlight>
            </a:endParaRPr>
          </a:p>
          <a:p>
            <a:r>
              <a:rPr lang="en-US" dirty="0">
                <a:solidFill>
                  <a:srgbClr val="333333"/>
                </a:solidFill>
                <a:highlight>
                  <a:srgbClr val="FFFFFF"/>
                </a:highlight>
              </a:rPr>
              <a:t>The MSFC PACE PP&amp;C Integration and Analysis Office have introduced several programs, initiatives and training designed to foster interest in PP&amp;C and to cultivate a pipeline of future practitioners. </a:t>
            </a:r>
            <a:endParaRPr lang="en-US" dirty="0"/>
          </a:p>
          <a:p>
            <a:endParaRPr lang="en-US" dirty="0">
              <a:solidFill>
                <a:srgbClr val="333333"/>
              </a:solidFill>
              <a:highlight>
                <a:srgbClr val="FFFFFF"/>
              </a:highlight>
            </a:endParaRPr>
          </a:p>
          <a:p>
            <a:endParaRPr lang="en-US" i="1" dirty="0">
              <a:solidFill>
                <a:srgbClr val="111827"/>
              </a:solidFill>
              <a:highlight>
                <a:srgbClr val="FFFFFF"/>
              </a:highlight>
            </a:endParaRPr>
          </a:p>
        </p:txBody>
      </p:sp>
      <p:sp>
        <p:nvSpPr>
          <p:cNvPr id="4" name="Slide Number Placeholder 3"/>
          <p:cNvSpPr>
            <a:spLocks noGrp="1"/>
          </p:cNvSpPr>
          <p:nvPr>
            <p:ph type="sldNum" sz="quarter" idx="5"/>
          </p:nvPr>
        </p:nvSpPr>
        <p:spPr/>
        <p:txBody>
          <a:bodyPr/>
          <a:lstStyle/>
          <a:p>
            <a:fld id="{42AC3DEB-9FF7-134E-A420-C3B0FEB43D34}" type="slidenum">
              <a:rPr lang="en-US" smtClean="0"/>
              <a:t>1</a:t>
            </a:fld>
            <a:endParaRPr lang="en-US"/>
          </a:p>
        </p:txBody>
      </p:sp>
    </p:spTree>
    <p:extLst>
      <p:ext uri="{BB962C8B-B14F-4D97-AF65-F5344CB8AC3E}">
        <p14:creationId xmlns:p14="http://schemas.microsoft.com/office/powerpoint/2010/main" val="3113009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8B872-1C0D-883D-F0BE-A0207C3F6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D5411-4EFB-36D7-146A-24FFE9F7FC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A770FF-F12A-4064-18A7-B7CAC1A78158}"/>
              </a:ext>
            </a:extLst>
          </p:cNvPr>
          <p:cNvSpPr>
            <a:spLocks noGrp="1"/>
          </p:cNvSpPr>
          <p:nvPr>
            <p:ph type="body" idx="1"/>
          </p:nvPr>
        </p:nvSpPr>
        <p:spPr/>
        <p:txBody>
          <a:bodyPr/>
          <a:lstStyle/>
          <a:p>
            <a:r>
              <a:rPr lang="en-US" i="1" dirty="0">
                <a:solidFill>
                  <a:srgbClr val="111827"/>
                </a:solidFill>
                <a:highlight>
                  <a:srgbClr val="FFFFFF"/>
                </a:highlight>
              </a:rPr>
              <a:t>1:15)</a:t>
            </a:r>
          </a:p>
          <a:p>
            <a:endParaRPr lang="en-US" i="1" dirty="0">
              <a:solidFill>
                <a:srgbClr val="111827"/>
              </a:solidFill>
              <a:highlight>
                <a:srgbClr val="FFFFFF"/>
              </a:highlight>
            </a:endParaRPr>
          </a:p>
          <a:p>
            <a:r>
              <a:rPr lang="en-US" i="1" dirty="0">
                <a:solidFill>
                  <a:srgbClr val="111827"/>
                </a:solidFill>
                <a:highlight>
                  <a:srgbClr val="FFFFFF"/>
                </a:highlight>
              </a:rPr>
              <a:t>We will walk you through our overall strategy,  and </a:t>
            </a:r>
            <a:r>
              <a:rPr lang="en-US" dirty="0">
                <a:solidFill>
                  <a:srgbClr val="000000"/>
                </a:solidFill>
                <a:highlight>
                  <a:srgbClr val="FFFFFF"/>
                </a:highlight>
              </a:rPr>
              <a:t>To do that, we’ve mapped out 'Today’s Journey' for you, which covers our key areas.</a:t>
            </a:r>
          </a:p>
          <a:p>
            <a:endParaRPr lang="en-US" dirty="0"/>
          </a:p>
          <a:p>
            <a:r>
              <a:rPr lang="en-US" dirty="0">
                <a:solidFill>
                  <a:srgbClr val="000000"/>
                </a:solidFill>
                <a:highlight>
                  <a:srgbClr val="FFFFFF"/>
                </a:highlight>
              </a:rPr>
              <a:t>First, we’ll start with </a:t>
            </a:r>
            <a:r>
              <a:rPr lang="en-US" b="1" dirty="0">
                <a:solidFill>
                  <a:srgbClr val="000000"/>
                </a:solidFill>
                <a:highlight>
                  <a:srgbClr val="FFFFFF"/>
                </a:highlight>
              </a:rPr>
              <a:t>The Need</a:t>
            </a:r>
            <a:r>
              <a:rPr lang="en-US" dirty="0">
                <a:solidFill>
                  <a:srgbClr val="000000"/>
                </a:solidFill>
                <a:highlight>
                  <a:srgbClr val="FFFFFF"/>
                </a:highlight>
              </a:rPr>
              <a:t>—discussing exactly why PP&amp;C talent development is so critical right now for MSFC and NASA as a whole, especially given recent capability erosion.</a:t>
            </a:r>
          </a:p>
          <a:p>
            <a:endParaRPr lang="en-US" dirty="0"/>
          </a:p>
          <a:p>
            <a:r>
              <a:rPr lang="en-US" dirty="0">
                <a:solidFill>
                  <a:srgbClr val="000000"/>
                </a:solidFill>
                <a:highlight>
                  <a:srgbClr val="FFFFFF"/>
                </a:highlight>
              </a:rPr>
              <a:t>Next, we’ll highlight how we are addressing the need </a:t>
            </a:r>
            <a:r>
              <a:rPr lang="en-US">
                <a:solidFill>
                  <a:srgbClr val="000000"/>
                </a:solidFill>
                <a:highlight>
                  <a:srgbClr val="FFFFFF"/>
                </a:highlight>
              </a:rPr>
              <a:t>of </a:t>
            </a:r>
            <a:r>
              <a:rPr lang="en-US" dirty="0">
                <a:solidFill>
                  <a:srgbClr val="000000"/>
                </a:solidFill>
                <a:highlight>
                  <a:srgbClr val="FFFFFF"/>
                </a:highlight>
              </a:rPr>
              <a:t>developing PP&amp;C </a:t>
            </a:r>
            <a:r>
              <a:rPr lang="en-US" b="1" dirty="0">
                <a:solidFill>
                  <a:srgbClr val="000000"/>
                </a:solidFill>
                <a:highlight>
                  <a:srgbClr val="FFFFFF"/>
                </a:highlight>
              </a:rPr>
              <a:t>Leadership </a:t>
            </a:r>
            <a:r>
              <a:rPr lang="en-US" b="1">
                <a:solidFill>
                  <a:srgbClr val="000000"/>
                </a:solidFill>
                <a:highlight>
                  <a:srgbClr val="FFFFFF"/>
                </a:highlight>
              </a:rPr>
              <a:t>by </a:t>
            </a:r>
            <a:r>
              <a:rPr lang="en-US" dirty="0">
                <a:solidFill>
                  <a:srgbClr val="000000"/>
                </a:solidFill>
                <a:highlight>
                  <a:srgbClr val="FFFFFF"/>
                </a:highlight>
              </a:rPr>
              <a:t>shaping future leaders through the PP&amp;C Leadership Development Series (LDS) program.</a:t>
            </a:r>
          </a:p>
          <a:p>
            <a:endParaRPr lang="en-US" dirty="0"/>
          </a:p>
          <a:p>
            <a:r>
              <a:rPr lang="en-US" dirty="0">
                <a:solidFill>
                  <a:srgbClr val="000000"/>
                </a:solidFill>
                <a:highlight>
                  <a:srgbClr val="FFFFFF"/>
                </a:highlight>
              </a:rPr>
              <a:t>Third, we will transition into our NEW initiative the  PP&amp;C </a:t>
            </a:r>
            <a:r>
              <a:rPr lang="en-US" b="1" dirty="0">
                <a:solidFill>
                  <a:srgbClr val="000000"/>
                </a:solidFill>
                <a:highlight>
                  <a:srgbClr val="FFFFFF"/>
                </a:highlight>
              </a:rPr>
              <a:t>Career Roadmap</a:t>
            </a:r>
            <a:r>
              <a:rPr lang="en-US" dirty="0">
                <a:solidFill>
                  <a:srgbClr val="000000"/>
                </a:solidFill>
                <a:highlight>
                  <a:srgbClr val="FFFFFF"/>
                </a:highlight>
              </a:rPr>
              <a:t>, showcasing how we are providing a clear, structured path for growth and development for our PP&amp;C practitioners.</a:t>
            </a:r>
          </a:p>
          <a:p>
            <a:endParaRPr lang="en-US" dirty="0"/>
          </a:p>
          <a:p>
            <a:r>
              <a:rPr lang="en-US" dirty="0">
                <a:solidFill>
                  <a:srgbClr val="000000"/>
                </a:solidFill>
                <a:highlight>
                  <a:srgbClr val="FFFFFF"/>
                </a:highlight>
              </a:rPr>
              <a:t>Then, we'll discuss how we are modernizing and enhancing PP&amp;C training to sharpen capabilities, align with operational needs and build practitioner confidence.</a:t>
            </a:r>
          </a:p>
          <a:p>
            <a:endParaRPr lang="en-US" dirty="0"/>
          </a:p>
          <a:p>
            <a:r>
              <a:rPr lang="en-US" dirty="0">
                <a:solidFill>
                  <a:srgbClr val="000000"/>
                </a:solidFill>
                <a:highlight>
                  <a:srgbClr val="FFFFFF"/>
                </a:highlight>
              </a:rPr>
              <a:t>Finally, we'll wrap up with a quick peak at our “Introduction to PP&amp;C" course and </a:t>
            </a:r>
            <a:r>
              <a:rPr lang="en-US">
                <a:solidFill>
                  <a:srgbClr val="000000"/>
                </a:solidFill>
                <a:highlight>
                  <a:srgbClr val="FFFFFF"/>
                </a:highlight>
              </a:rPr>
              <a:t>explain</a:t>
            </a:r>
            <a:r>
              <a:rPr lang="en-US" dirty="0">
                <a:solidFill>
                  <a:srgbClr val="000000"/>
                </a:solidFill>
                <a:highlight>
                  <a:srgbClr val="FFFFFF"/>
                </a:highlight>
              </a:rPr>
              <a:t> how the course is structured including an overview into our practical hands on class exercises.</a:t>
            </a:r>
            <a:endParaRPr lang="en-US" i="1" dirty="0">
              <a:solidFill>
                <a:srgbClr val="111827"/>
              </a:solidFill>
              <a:highlight>
                <a:srgbClr val="FFFFFF"/>
              </a:highlight>
            </a:endParaRPr>
          </a:p>
          <a:p>
            <a:pPr marL="0" indent="0">
              <a:buNone/>
            </a:pPr>
            <a:endParaRPr lang="en-US" i="1" dirty="0">
              <a:latin typeface="Tahoma" panose="020B0604030504040204" pitchFamily="34" charset="0"/>
              <a:ea typeface="Tahoma" panose="020B0604030504040204" pitchFamily="34" charset="0"/>
              <a:cs typeface="Tahoma" panose="020B0604030504040204" pitchFamily="34" charset="0"/>
            </a:endParaRPr>
          </a:p>
          <a:p>
            <a:r>
              <a:rPr lang="en-US" dirty="0">
                <a:solidFill>
                  <a:srgbClr val="333333"/>
                </a:solidFill>
                <a:highlight>
                  <a:srgbClr val="FFFFFF"/>
                </a:highlight>
              </a:rPr>
              <a:t>Our objective is to share the strategies that have been effective for our Cost &amp; Schedule community here at MSFC, with the aim of inspiring other centers within the agency to adopt similar practices and for other centers to share some of their ideas as well!</a:t>
            </a:r>
            <a:endParaRPr lang="en-US" dirty="0"/>
          </a:p>
          <a:p>
            <a:endParaRPr lang="en-US" i="1" dirty="0">
              <a:latin typeface="Tahoma" panose="020B0604030504040204" pitchFamily="34" charset="0"/>
              <a:ea typeface="Tahoma" panose="020B0604030504040204" pitchFamily="34" charset="0"/>
              <a:cs typeface="Tahoma" panose="020B0604030504040204" pitchFamily="34" charset="0"/>
            </a:endParaRPr>
          </a:p>
        </p:txBody>
      </p:sp>
      <p:sp>
        <p:nvSpPr>
          <p:cNvPr id="4" name="Date Placeholder 3">
            <a:extLst>
              <a:ext uri="{FF2B5EF4-FFF2-40B4-BE49-F238E27FC236}">
                <a16:creationId xmlns:a16="http://schemas.microsoft.com/office/drawing/2014/main" id="{3391B60C-AF10-8C2A-2109-576C91B7777D}"/>
              </a:ext>
            </a:extLst>
          </p:cNvPr>
          <p:cNvSpPr>
            <a:spLocks noGrp="1"/>
          </p:cNvSpPr>
          <p:nvPr>
            <p:ph type="dt" idx="1"/>
          </p:nvPr>
        </p:nvSpPr>
        <p:spPr/>
        <p:txBody>
          <a:bodyPr/>
          <a:lstStyle/>
          <a:p>
            <a:pPr>
              <a:defRPr/>
            </a:pPr>
            <a:fld id="{F2A5C70E-A640-4FF4-8CBD-9403BEDF0ABE}" type="datetime1">
              <a:rPr lang="en-US" smtClean="0"/>
              <a:pPr>
                <a:defRPr/>
              </a:pPr>
              <a:t>8/17/2026</a:t>
            </a:fld>
            <a:endParaRPr lang="en-US"/>
          </a:p>
        </p:txBody>
      </p:sp>
      <p:sp>
        <p:nvSpPr>
          <p:cNvPr id="5" name="Slide Number Placeholder 4">
            <a:extLst>
              <a:ext uri="{FF2B5EF4-FFF2-40B4-BE49-F238E27FC236}">
                <a16:creationId xmlns:a16="http://schemas.microsoft.com/office/drawing/2014/main" id="{F35E5C9C-0A6D-2716-7ADE-5AA4BB78A07E}"/>
              </a:ext>
            </a:extLst>
          </p:cNvPr>
          <p:cNvSpPr>
            <a:spLocks noGrp="1"/>
          </p:cNvSpPr>
          <p:nvPr>
            <p:ph type="sldNum" sz="quarter" idx="5"/>
          </p:nvPr>
        </p:nvSpPr>
        <p:spPr/>
        <p:txBody>
          <a:bodyPr/>
          <a:lstStyle/>
          <a:p>
            <a:pPr>
              <a:defRPr/>
            </a:pPr>
            <a:fld id="{CD197182-B71C-4AFF-93E8-A370CE8C28D0}" type="slidenum">
              <a:rPr lang="en-US" altLang="en-US" smtClean="0"/>
              <a:pPr>
                <a:defRPr/>
              </a:pPr>
              <a:t>2</a:t>
            </a:fld>
            <a:endParaRPr lang="en-US" altLang="en-US"/>
          </a:p>
        </p:txBody>
      </p:sp>
    </p:spTree>
    <p:extLst>
      <p:ext uri="{BB962C8B-B14F-4D97-AF65-F5344CB8AC3E}">
        <p14:creationId xmlns:p14="http://schemas.microsoft.com/office/powerpoint/2010/main" val="908617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111827"/>
                </a:solidFill>
              </a:rPr>
              <a:t>(1:40)</a:t>
            </a:r>
          </a:p>
          <a:p>
            <a:endParaRPr lang="en-US" dirty="0"/>
          </a:p>
          <a:p>
            <a:r>
              <a:rPr lang="en-US" i="1" dirty="0">
                <a:solidFill>
                  <a:srgbClr val="111827"/>
                </a:solidFill>
              </a:rPr>
              <a:t>Before we talk about our strategy, we need to talk about the challenge / need. Why is this initiative so critical right now?  Why has the PACE PP&amp;C Integration and Analysis Office launched these new talent development initiatives?</a:t>
            </a:r>
            <a:endParaRPr lang="en-US" dirty="0"/>
          </a:p>
          <a:p>
            <a:endParaRPr lang="en-US" i="1" dirty="0">
              <a:solidFill>
                <a:srgbClr val="111827"/>
              </a:solidFill>
            </a:endParaRPr>
          </a:p>
          <a:p>
            <a:r>
              <a:rPr lang="en-US" i="1" dirty="0">
                <a:solidFill>
                  <a:srgbClr val="111827"/>
                </a:solidFill>
              </a:rPr>
              <a:t>Beginning back in 2015, the PACE office (then known as the Office of Strategic Analysis and Communication or OSAC) recognized that the PP&amp;C Community was facing a number of retirements at MSFC. So beginning, over 10 years ago, we began to look closely at the trajectory of our workforce. </a:t>
            </a:r>
            <a:endParaRPr lang="en-US" dirty="0"/>
          </a:p>
          <a:p>
            <a:endParaRPr lang="en-US" i="1" dirty="0">
              <a:solidFill>
                <a:srgbClr val="111827"/>
              </a:solidFill>
            </a:endParaRPr>
          </a:p>
          <a:p>
            <a:r>
              <a:rPr lang="en-US" i="1" dirty="0">
                <a:solidFill>
                  <a:srgbClr val="111827"/>
                </a:solidFill>
              </a:rPr>
              <a:t> Under normal circumstances, we would backfill these positions to ensure continuity. However, the increase in  the need for MSFC P/p support, the 2019 Agency Corrective Action Plan, plus the ongoing hiring freeze,</a:t>
            </a:r>
            <a:r>
              <a:rPr lang="en-US" i="1">
                <a:solidFill>
                  <a:srgbClr val="111827"/>
                </a:solidFill>
              </a:rPr>
              <a:t>  we were</a:t>
            </a:r>
            <a:r>
              <a:rPr lang="en-US" i="1" dirty="0">
                <a:solidFill>
                  <a:srgbClr val="111827"/>
                </a:solidFill>
              </a:rPr>
              <a:t> severely limited</a:t>
            </a:r>
            <a:r>
              <a:rPr lang="en-US" i="1">
                <a:solidFill>
                  <a:srgbClr val="111827"/>
                </a:solidFill>
              </a:rPr>
              <a:t> in</a:t>
            </a:r>
            <a:r>
              <a:rPr lang="en-US" i="1" dirty="0">
                <a:solidFill>
                  <a:srgbClr val="111827"/>
                </a:solidFill>
              </a:rPr>
              <a:t> our ability to bring in new personnel to replace those seasoned experts.   </a:t>
            </a:r>
            <a:endParaRPr lang="en-US" dirty="0"/>
          </a:p>
          <a:p>
            <a:endParaRPr lang="en-US" i="1" dirty="0">
              <a:solidFill>
                <a:srgbClr val="111827"/>
              </a:solidFill>
            </a:endParaRPr>
          </a:p>
          <a:p>
            <a:r>
              <a:rPr lang="en-US" i="1" dirty="0">
                <a:solidFill>
                  <a:srgbClr val="111827"/>
                </a:solidFill>
              </a:rPr>
              <a:t>And with the loss of deep institutional knowledge due to the Deferred Resignation Program, or DRP, as well as standard attrition, this risk was updated to show how all these issues brought everything to a head. </a:t>
            </a:r>
            <a:endParaRPr lang="en-US" dirty="0"/>
          </a:p>
          <a:p>
            <a:endParaRPr lang="en-US" i="1" dirty="0">
              <a:solidFill>
                <a:srgbClr val="111827"/>
              </a:solidFill>
            </a:endParaRPr>
          </a:p>
          <a:p>
            <a:r>
              <a:rPr lang="en-US" i="1" dirty="0">
                <a:solidFill>
                  <a:srgbClr val="111827"/>
                </a:solidFill>
              </a:rPr>
              <a:t>Even though this risk has evolved over the past 10+ years, the problem hasn't changed.   The bottom line is that the success of our programs and projects relies on robust PP&amp;C capabilities.</a:t>
            </a:r>
            <a:endParaRPr lang="en-US" dirty="0"/>
          </a:p>
          <a:p>
            <a:endParaRPr lang="en-US" i="1" dirty="0">
              <a:solidFill>
                <a:srgbClr val="111827"/>
              </a:solidFill>
            </a:endParaRPr>
          </a:p>
          <a:p>
            <a:r>
              <a:rPr lang="en-US" i="1" dirty="0">
                <a:solidFill>
                  <a:srgbClr val="111827"/>
                </a:solidFill>
              </a:rPr>
              <a:t>We recognized we couldn't simply hire our way out of this deficit; our strategy had to shift inward. We had to be proactive about developing interest in PP&amp;C, training our current workforce, and begin creating an internal pipeline of future practitioners—which leads directly into the mitigation strategies we will discuss next.</a:t>
            </a:r>
            <a:endParaRPr lang="en-US" dirty="0"/>
          </a:p>
          <a:p>
            <a:endParaRPr lang="en-US" i="1" dirty="0">
              <a:solidFill>
                <a:srgbClr val="111827"/>
              </a:solidFill>
            </a:endParaRPr>
          </a:p>
          <a:p>
            <a:endParaRPr lang="en-US" dirty="0">
              <a:solidFill>
                <a:srgbClr val="444444"/>
              </a:solidFill>
            </a:endParaRPr>
          </a:p>
          <a:p>
            <a:endParaRPr lang="en-US" dirty="0">
              <a:solidFill>
                <a:srgbClr val="444444"/>
              </a:solidFill>
            </a:endParaRPr>
          </a:p>
          <a:p>
            <a:endParaRPr lang="en-US" dirty="0">
              <a:solidFill>
                <a:srgbClr val="444444"/>
              </a:solidFill>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42AC3DEB-9FF7-134E-A420-C3B0FEB43D34}" type="slidenum">
              <a:rPr lang="en-US" smtClean="0"/>
              <a:t>3</a:t>
            </a:fld>
            <a:endParaRPr lang="en-US"/>
          </a:p>
        </p:txBody>
      </p:sp>
    </p:spTree>
    <p:extLst>
      <p:ext uri="{BB962C8B-B14F-4D97-AF65-F5344CB8AC3E}">
        <p14:creationId xmlns:p14="http://schemas.microsoft.com/office/powerpoint/2010/main" val="914555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E8282-E01D-820B-69F5-F9493520B8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B98D5-23A3-66A4-40AD-07E754CED5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E2D02F-4385-A677-9C24-9BCCAD0946B5}"/>
              </a:ext>
            </a:extLst>
          </p:cNvPr>
          <p:cNvSpPr>
            <a:spLocks noGrp="1"/>
          </p:cNvSpPr>
          <p:nvPr>
            <p:ph type="body" idx="1"/>
          </p:nvPr>
        </p:nvSpPr>
        <p:spPr/>
        <p:txBody>
          <a:bodyPr/>
          <a:lstStyle/>
          <a:p>
            <a:r>
              <a:rPr lang="en-US" i="1" dirty="0">
                <a:solidFill>
                  <a:srgbClr val="111827"/>
                </a:solidFill>
                <a:highlight>
                  <a:srgbClr val="FFFFFF"/>
                </a:highlight>
              </a:rPr>
              <a:t>(1:25)</a:t>
            </a:r>
            <a:endParaRPr lang="en-US" dirty="0"/>
          </a:p>
          <a:p>
            <a:r>
              <a:rPr lang="en-US" i="1" dirty="0">
                <a:solidFill>
                  <a:srgbClr val="111827"/>
                </a:solidFill>
                <a:highlight>
                  <a:srgbClr val="FFFFFF"/>
                </a:highlight>
              </a:rPr>
              <a:t>One of our first major initiatives was the PP&amp;C Leadership Development Series, or LDS program., which was created several years ago.</a:t>
            </a:r>
            <a:endParaRPr lang="en-US" dirty="0"/>
          </a:p>
          <a:p>
            <a:endParaRPr lang="en-US" i="1" dirty="0">
              <a:solidFill>
                <a:srgbClr val="111827"/>
              </a:solidFill>
              <a:highlight>
                <a:srgbClr val="FFFFFF"/>
              </a:highlight>
            </a:endParaRPr>
          </a:p>
          <a:p>
            <a:r>
              <a:rPr lang="en-US" i="1" dirty="0">
                <a:highlight>
                  <a:srgbClr val="FFFFFF"/>
                </a:highlight>
              </a:rPr>
              <a:t>Our organization developed this series as a key part of our comprehensive initiative to improve overall PP&amp;C capabilities across the Center. </a:t>
            </a:r>
            <a:endParaRPr lang="en-US" dirty="0">
              <a:highlight>
                <a:srgbClr val="FFFFFF"/>
              </a:highlight>
            </a:endParaRPr>
          </a:p>
          <a:p>
            <a:endParaRPr lang="en-US" i="1" dirty="0">
              <a:highlight>
                <a:srgbClr val="FFFFFF"/>
              </a:highlight>
            </a:endParaRPr>
          </a:p>
          <a:p>
            <a:r>
              <a:rPr lang="en-US" i="1" dirty="0">
                <a:highlight>
                  <a:srgbClr val="FFFFFF"/>
                </a:highlight>
              </a:rPr>
              <a:t>We recognized that to build the next generation of talent, we need to actively enhance not just technical skills, but also the leadership abilities within our PP&amp;C community.</a:t>
            </a:r>
            <a:br>
              <a:rPr lang="en-US" i="1" dirty="0">
                <a:highlight>
                  <a:srgbClr val="FFFFFF"/>
                </a:highlight>
                <a:cs typeface="+mn-lt"/>
              </a:rPr>
            </a:br>
            <a:r>
              <a:rPr lang="en-US" i="1" dirty="0">
                <a:highlight>
                  <a:srgbClr val="FFFFFF"/>
                </a:highlight>
              </a:rPr>
              <a:t> </a:t>
            </a:r>
            <a:endParaRPr lang="en-US" dirty="0"/>
          </a:p>
          <a:p>
            <a:r>
              <a:rPr lang="en-US" i="1" dirty="0">
                <a:highlight>
                  <a:srgbClr val="FFFFFF"/>
                </a:highlight>
              </a:rPr>
              <a:t>So our primary goal with the LDS is to strengthen both PP&amp;C discipline knowledge AND leadership competencies within  our community. </a:t>
            </a:r>
            <a:endParaRPr lang="en-US" dirty="0">
              <a:highlight>
                <a:srgbClr val="FFFFFF"/>
              </a:highlight>
            </a:endParaRPr>
          </a:p>
          <a:p>
            <a:endParaRPr lang="en-US" i="1" dirty="0">
              <a:highlight>
                <a:srgbClr val="FFFFFF"/>
              </a:highlight>
            </a:endParaRPr>
          </a:p>
          <a:p>
            <a:r>
              <a:rPr lang="en-US" dirty="0">
                <a:highlight>
                  <a:srgbClr val="FFFFFF"/>
                </a:highlight>
              </a:rPr>
              <a:t>LDS Program is a competitive, multilevel 24-month training program.  It consists of ten participants / cohorts which are selected based on supervisor recommendation.</a:t>
            </a:r>
            <a:endParaRPr lang="en-US" dirty="0"/>
          </a:p>
          <a:p>
            <a:endParaRPr lang="en-US" dirty="0">
              <a:highlight>
                <a:srgbClr val="FFFFFF"/>
              </a:highlight>
            </a:endParaRPr>
          </a:p>
          <a:p>
            <a:r>
              <a:rPr lang="en-US" dirty="0">
                <a:highlight>
                  <a:srgbClr val="FFFFFF"/>
                </a:highlight>
              </a:rPr>
              <a:t>Each cohort  is paired with a knowledgeable PP&amp;C mentor to guide them over the 24-month program.</a:t>
            </a:r>
            <a:endParaRPr lang="en-US" dirty="0"/>
          </a:p>
          <a:p>
            <a:endParaRPr lang="en-US" dirty="0">
              <a:highlight>
                <a:srgbClr val="FFFFFF"/>
              </a:highlight>
            </a:endParaRPr>
          </a:p>
          <a:p>
            <a:r>
              <a:rPr lang="en-US" dirty="0">
                <a:highlight>
                  <a:srgbClr val="FFFFFF"/>
                </a:highlight>
              </a:rPr>
              <a:t>They are required to take training in each of the PP&amp;C disciplines as well as leadership training and they wrap up the LDS experience by participating in a 6 month PP&amp;C -related detail.</a:t>
            </a:r>
          </a:p>
          <a:p>
            <a:endParaRPr lang="en-US" dirty="0">
              <a:highlight>
                <a:srgbClr val="FFFFFF"/>
              </a:highlight>
            </a:endParaRPr>
          </a:p>
          <a:p>
            <a:r>
              <a:rPr lang="en-US" i="1" dirty="0">
                <a:highlight>
                  <a:srgbClr val="FFFFFF"/>
                </a:highlight>
              </a:rPr>
              <a:t>By equipping our practitioners with these dual skill sets, we can directly improve overall Program and Project management, which ultimately ensures we are providing the best possible support for the NASA Mission."</a:t>
            </a:r>
            <a:endParaRPr lang="en-US" dirty="0">
              <a:highlight>
                <a:srgbClr val="FFFFFF"/>
              </a:highlight>
            </a:endParaRPr>
          </a:p>
          <a:p>
            <a:endParaRPr lang="en-US" i="1" dirty="0">
              <a:solidFill>
                <a:srgbClr val="111827"/>
              </a:solidFill>
              <a:highlight>
                <a:srgbClr val="FFFFFF"/>
              </a:highlight>
            </a:endParaRPr>
          </a:p>
          <a:p>
            <a:pPr marL="0" indent="0">
              <a:buNone/>
            </a:pPr>
            <a:endParaRPr lang="en-US" i="1" dirty="0">
              <a:latin typeface="Aptos"/>
              <a:ea typeface="Tahoma" panose="020B0604030504040204" pitchFamily="34" charset="0"/>
              <a:cs typeface="Tahoma" panose="020B0604030504040204" pitchFamily="34" charset="0"/>
            </a:endParaRPr>
          </a:p>
          <a:p>
            <a:endParaRPr lang="en-US" i="1" dirty="0">
              <a:latin typeface="Aptos"/>
              <a:ea typeface="Tahoma"/>
              <a:cs typeface="Tahoma" panose="020B0604030504040204" pitchFamily="34" charset="0"/>
            </a:endParaRPr>
          </a:p>
        </p:txBody>
      </p:sp>
      <p:sp>
        <p:nvSpPr>
          <p:cNvPr id="4" name="Date Placeholder 3">
            <a:extLst>
              <a:ext uri="{FF2B5EF4-FFF2-40B4-BE49-F238E27FC236}">
                <a16:creationId xmlns:a16="http://schemas.microsoft.com/office/drawing/2014/main" id="{151C7682-E367-4E5C-3F0C-1A9C54B5916C}"/>
              </a:ext>
            </a:extLst>
          </p:cNvPr>
          <p:cNvSpPr>
            <a:spLocks noGrp="1"/>
          </p:cNvSpPr>
          <p:nvPr>
            <p:ph type="dt" idx="1"/>
          </p:nvPr>
        </p:nvSpPr>
        <p:spPr/>
        <p:txBody>
          <a:bodyPr/>
          <a:lstStyle/>
          <a:p>
            <a:pPr>
              <a:defRPr/>
            </a:pPr>
            <a:fld id="{F2A5C70E-A640-4FF4-8CBD-9403BEDF0ABE}" type="datetime1">
              <a:rPr lang="en-US" smtClean="0"/>
              <a:pPr>
                <a:defRPr/>
              </a:pPr>
              <a:t>8/17/2026</a:t>
            </a:fld>
            <a:endParaRPr lang="en-US"/>
          </a:p>
        </p:txBody>
      </p:sp>
      <p:sp>
        <p:nvSpPr>
          <p:cNvPr id="5" name="Slide Number Placeholder 4">
            <a:extLst>
              <a:ext uri="{FF2B5EF4-FFF2-40B4-BE49-F238E27FC236}">
                <a16:creationId xmlns:a16="http://schemas.microsoft.com/office/drawing/2014/main" id="{82B4F250-E844-3FBB-DCB1-B72773E81F45}"/>
              </a:ext>
            </a:extLst>
          </p:cNvPr>
          <p:cNvSpPr>
            <a:spLocks noGrp="1"/>
          </p:cNvSpPr>
          <p:nvPr>
            <p:ph type="sldNum" sz="quarter" idx="5"/>
          </p:nvPr>
        </p:nvSpPr>
        <p:spPr/>
        <p:txBody>
          <a:bodyPr/>
          <a:lstStyle/>
          <a:p>
            <a:pPr>
              <a:defRPr/>
            </a:pPr>
            <a:fld id="{CD197182-B71C-4AFF-93E8-A370CE8C28D0}" type="slidenum">
              <a:rPr lang="en-US" altLang="en-US" smtClean="0"/>
              <a:pPr>
                <a:defRPr/>
              </a:pPr>
              <a:t>4</a:t>
            </a:fld>
            <a:endParaRPr lang="en-US" altLang="en-US"/>
          </a:p>
        </p:txBody>
      </p:sp>
    </p:spTree>
    <p:extLst>
      <p:ext uri="{BB962C8B-B14F-4D97-AF65-F5344CB8AC3E}">
        <p14:creationId xmlns:p14="http://schemas.microsoft.com/office/powerpoint/2010/main" val="3299399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8DBC2-4B49-9D6C-9629-1AAA7BDF7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3BB851-0685-198A-C107-4137F53A5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DD7E0-6288-2A82-017B-EFD3D9F60D8B}"/>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(:50)</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Now, let's transition to the PP&amp;C Career Roadmap. We built this roadmap with a dual purpose in mind: empowering the individual while simultaneously strengthening the Center.“</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"First, looking at what this means </a:t>
            </a:r>
            <a:r>
              <a:rPr lang="en-US" sz="1200" b="1" i="0" kern="1200" dirty="0">
                <a:solidFill>
                  <a:schemeClr val="tx1"/>
                </a:solidFill>
                <a:effectLst/>
                <a:latin typeface="+mn-lt"/>
                <a:ea typeface="+mn-ea"/>
                <a:cs typeface="+mn-cs"/>
              </a:rPr>
              <a:t>For Practitioners</a:t>
            </a:r>
            <a:r>
              <a:rPr lang="en-US" sz="1200" b="0" i="0" kern="1200" dirty="0">
                <a:solidFill>
                  <a:schemeClr val="tx1"/>
                </a:solidFill>
                <a:effectLst/>
                <a:latin typeface="+mn-lt"/>
                <a:ea typeface="+mn-ea"/>
                <a:cs typeface="+mn-cs"/>
              </a:rPr>
              <a:t>, it’s all about empowering your professional growth. The roadmap provides a structured way for employees to assess their current PP&amp;C proficiency, actively grow their skills, intentionally plan their career progression, and ultimately achieve their goals.“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"Second, looking at what this means </a:t>
            </a:r>
            <a:r>
              <a:rPr lang="en-US" sz="1200" b="1" i="0" kern="1200" dirty="0">
                <a:solidFill>
                  <a:schemeClr val="tx1"/>
                </a:solidFill>
                <a:effectLst/>
                <a:latin typeface="+mn-lt"/>
                <a:ea typeface="+mn-ea"/>
                <a:cs typeface="+mn-cs"/>
              </a:rPr>
              <a:t>For the Center</a:t>
            </a:r>
            <a:r>
              <a:rPr lang="en-US" sz="1200" b="0" i="0" kern="1200" dirty="0">
                <a:solidFill>
                  <a:schemeClr val="tx1"/>
                </a:solidFill>
                <a:effectLst/>
                <a:latin typeface="+mn-lt"/>
                <a:ea typeface="+mn-ea"/>
                <a:cs typeface="+mn-cs"/>
              </a:rPr>
              <a:t>, the focus is on building a stronger, more resilient workforce. By providing this clear path, we are proactively developing future talent and strengthening our PP&amp;C pipeline.“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"Ultimately, this ensures we retain the highly skilled talent necessary to support NASA’s critical missions for years to come. </a:t>
            </a:r>
            <a:endParaRPr lang="en-US" i="1" dirty="0">
              <a:latin typeface="Tahoma"/>
              <a:ea typeface="Tahoma"/>
              <a:cs typeface="Tahoma"/>
            </a:endParaRPr>
          </a:p>
          <a:p>
            <a:endParaRPr lang="en-US" i="1" dirty="0">
              <a:solidFill>
                <a:srgbClr val="111827"/>
              </a:solidFill>
              <a:highlight>
                <a:srgbClr val="FFFFFF"/>
              </a:highlight>
            </a:endParaRPr>
          </a:p>
        </p:txBody>
      </p:sp>
      <p:sp>
        <p:nvSpPr>
          <p:cNvPr id="4" name="Date Placeholder 3">
            <a:extLst>
              <a:ext uri="{FF2B5EF4-FFF2-40B4-BE49-F238E27FC236}">
                <a16:creationId xmlns:a16="http://schemas.microsoft.com/office/drawing/2014/main" id="{A3295560-D4AC-6B2E-EEE5-AD38FFEB69E0}"/>
              </a:ext>
            </a:extLst>
          </p:cNvPr>
          <p:cNvSpPr>
            <a:spLocks noGrp="1"/>
          </p:cNvSpPr>
          <p:nvPr>
            <p:ph type="dt" idx="1"/>
          </p:nvPr>
        </p:nvSpPr>
        <p:spPr/>
        <p:txBody>
          <a:bodyPr/>
          <a:lstStyle/>
          <a:p>
            <a:pPr>
              <a:defRPr/>
            </a:pPr>
            <a:fld id="{F2A5C70E-A640-4FF4-8CBD-9403BEDF0ABE}" type="datetime1">
              <a:rPr lang="en-US" smtClean="0"/>
              <a:pPr>
                <a:defRPr/>
              </a:pPr>
              <a:t>8/17/2026</a:t>
            </a:fld>
            <a:endParaRPr lang="en-US"/>
          </a:p>
        </p:txBody>
      </p:sp>
      <p:sp>
        <p:nvSpPr>
          <p:cNvPr id="5" name="Slide Number Placeholder 4">
            <a:extLst>
              <a:ext uri="{FF2B5EF4-FFF2-40B4-BE49-F238E27FC236}">
                <a16:creationId xmlns:a16="http://schemas.microsoft.com/office/drawing/2014/main" id="{1FA89918-4BC7-991E-26D8-956EA3504A60}"/>
              </a:ext>
            </a:extLst>
          </p:cNvPr>
          <p:cNvSpPr>
            <a:spLocks noGrp="1"/>
          </p:cNvSpPr>
          <p:nvPr>
            <p:ph type="sldNum" sz="quarter" idx="5"/>
          </p:nvPr>
        </p:nvSpPr>
        <p:spPr/>
        <p:txBody>
          <a:bodyPr/>
          <a:lstStyle/>
          <a:p>
            <a:pPr>
              <a:defRPr/>
            </a:pPr>
            <a:fld id="{CD197182-B71C-4AFF-93E8-A370CE8C28D0}" type="slidenum">
              <a:rPr lang="en-US" altLang="en-US" smtClean="0"/>
              <a:pPr>
                <a:defRPr/>
              </a:pPr>
              <a:t>5</a:t>
            </a:fld>
            <a:endParaRPr lang="en-US" altLang="en-US"/>
          </a:p>
        </p:txBody>
      </p:sp>
    </p:spTree>
    <p:extLst>
      <p:ext uri="{BB962C8B-B14F-4D97-AF65-F5344CB8AC3E}">
        <p14:creationId xmlns:p14="http://schemas.microsoft.com/office/powerpoint/2010/main" val="3085403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AC338-6649-2777-063E-C1A1FF8663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DE3C2-1055-096E-99CF-D1A745FF39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22EBA8-1218-BB99-2F4F-85F470F2D5DE}"/>
              </a:ext>
            </a:extLst>
          </p:cNvPr>
          <p:cNvSpPr>
            <a:spLocks noGrp="1"/>
          </p:cNvSpPr>
          <p:nvPr>
            <p:ph type="body" idx="1"/>
          </p:nvPr>
        </p:nvSpPr>
        <p:spPr/>
        <p:txBody>
          <a:bodyPr/>
          <a:lstStyle/>
          <a:p>
            <a:r>
              <a:rPr lang="en-US" sz="1200" b="0" i="1" kern="1200" dirty="0">
                <a:solidFill>
                  <a:schemeClr val="tx1"/>
                </a:solidFill>
                <a:effectLst/>
                <a:latin typeface="+mn-lt"/>
                <a:ea typeface="+mn-ea"/>
                <a:cs typeface="+mn-cs"/>
              </a:rPr>
              <a:t>(1:45)</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So, how do we actually turn this vision of empowering practitioners and strengthening the Center into reality? Let’s break down the mechanics of the program by looking at our 5-Step Roadmap.</a:t>
            </a:r>
            <a:endParaRPr lang="en-US" sz="1200" b="0" i="1" kern="1200" dirty="0">
              <a:solidFill>
                <a:schemeClr val="tx1"/>
              </a:solidFill>
              <a:effectLst/>
              <a:latin typeface="+mn-lt"/>
            </a:endParaRPr>
          </a:p>
          <a:p>
            <a:endParaRPr lang="en-US" sz="1200" b="0" i="1"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Our philosophy here is that development should be self-paced and employee-driven. It supports—and helps plan for—career advancement, rather than just guaranteeing it.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roadmap is broken down into 5 proficiency levels, and progressing through each level requires a combination of real-world application and formal training.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First, we require a minimum of 3 years of </a:t>
            </a:r>
            <a:r>
              <a:rPr lang="en-US" sz="1200" b="1" i="0" kern="1200" dirty="0">
                <a:solidFill>
                  <a:schemeClr val="tx1"/>
                </a:solidFill>
                <a:effectLst/>
                <a:latin typeface="+mn-lt"/>
                <a:ea typeface="+mn-ea"/>
                <a:cs typeface="+mn-cs"/>
              </a:rPr>
              <a:t>On-the-Job Experience</a:t>
            </a:r>
            <a:r>
              <a:rPr lang="en-US" sz="1200" b="0" i="0" kern="1200" dirty="0">
                <a:solidFill>
                  <a:schemeClr val="tx1"/>
                </a:solidFill>
                <a:effectLst/>
                <a:latin typeface="+mn-lt"/>
                <a:ea typeface="+mn-ea"/>
                <a:cs typeface="+mn-cs"/>
              </a:rPr>
              <a:t> for each proficiency level. You can't just take classes; you have to apply what you learn.</a:t>
            </a:r>
            <a:endParaRPr lang="en-US" sz="1200" b="0" i="0" kern="1200" dirty="0">
              <a:solidFill>
                <a:schemeClr val="tx1"/>
              </a:solidFill>
              <a:effectLst/>
              <a:latin typeface="+mn-lt"/>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Second, </a:t>
            </a:r>
            <a:r>
              <a:rPr lang="en-US" sz="1200" b="1" i="0" kern="1200" dirty="0">
                <a:solidFill>
                  <a:schemeClr val="tx1"/>
                </a:solidFill>
                <a:effectLst/>
                <a:latin typeface="+mn-lt"/>
                <a:ea typeface="+mn-ea"/>
                <a:cs typeface="+mn-cs"/>
              </a:rPr>
              <a:t>Required Training</a:t>
            </a:r>
            <a:r>
              <a:rPr lang="en-US" sz="1200" b="0" i="0" kern="1200" dirty="0">
                <a:solidFill>
                  <a:schemeClr val="tx1"/>
                </a:solidFill>
                <a:effectLst/>
                <a:latin typeface="+mn-lt"/>
                <a:ea typeface="+mn-ea"/>
                <a:cs typeface="+mn-cs"/>
              </a:rPr>
              <a:t> leverages our existing PACE PP&amp;C Training, SATERN, APPEL, and CFOU courses, ensuring a standardized baseline of knowledge across the workforce.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To move forward, </a:t>
            </a:r>
            <a:r>
              <a:rPr lang="en-US" sz="1200" b="1" i="0" kern="1200" dirty="0">
                <a:solidFill>
                  <a:schemeClr val="tx1"/>
                </a:solidFill>
                <a:effectLst/>
                <a:latin typeface="+mn-lt"/>
                <a:ea typeface="+mn-ea"/>
                <a:cs typeface="+mn-cs"/>
              </a:rPr>
              <a:t>Approvals</a:t>
            </a:r>
            <a:r>
              <a:rPr lang="en-US" sz="1200" b="0" i="0" kern="1200" dirty="0">
                <a:solidFill>
                  <a:schemeClr val="tx1"/>
                </a:solidFill>
                <a:effectLst/>
                <a:latin typeface="+mn-lt"/>
                <a:ea typeface="+mn-ea"/>
                <a:cs typeface="+mn-cs"/>
              </a:rPr>
              <a:t> from a supervisor are required at each level, ensuring management is engaged in the employee's growth.</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We also have robust </a:t>
            </a:r>
            <a:r>
              <a:rPr lang="en-US" sz="1200" b="1" i="0" kern="1200" dirty="0">
                <a:solidFill>
                  <a:schemeClr val="tx1"/>
                </a:solidFill>
                <a:effectLst/>
                <a:latin typeface="+mn-lt"/>
                <a:ea typeface="+mn-ea"/>
                <a:cs typeface="+mn-cs"/>
              </a:rPr>
              <a:t>Progress Tracking</a:t>
            </a:r>
            <a:r>
              <a:rPr lang="en-US" sz="1200" b="0" i="0" kern="1200" dirty="0">
                <a:solidFill>
                  <a:schemeClr val="tx1"/>
                </a:solidFill>
                <a:effectLst/>
                <a:latin typeface="+mn-lt"/>
                <a:ea typeface="+mn-ea"/>
                <a:cs typeface="+mn-cs"/>
              </a:rPr>
              <a:t>. All class documentation is tracked and maintained in SATERN, and we've built a Career Roadmap Portal to handle analytics and participant tracking.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Finally, we emphasize </a:t>
            </a:r>
            <a:r>
              <a:rPr lang="en-US" sz="1200" b="1" i="0" kern="1200" dirty="0">
                <a:solidFill>
                  <a:schemeClr val="tx1"/>
                </a:solidFill>
                <a:effectLst/>
                <a:latin typeface="+mn-lt"/>
                <a:ea typeface="+mn-ea"/>
                <a:cs typeface="+mn-cs"/>
              </a:rPr>
              <a:t>Recognition and Flexibility</a:t>
            </a:r>
            <a:r>
              <a:rPr lang="en-US" sz="1200" b="0" i="0" kern="1200" dirty="0">
                <a:solidFill>
                  <a:schemeClr val="tx1"/>
                </a:solidFill>
                <a:effectLst/>
                <a:latin typeface="+mn-lt"/>
                <a:ea typeface="+mn-ea"/>
                <a:cs typeface="+mn-cs"/>
              </a:rPr>
              <a:t>. Employees are awarded completion certificates after successfully achieving each level, and there is a waiver process available for Levels I through III to accommodate those who come in with prior experience.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Ultimately, this 5-step process provides a clear, structured, and rewarding path for our PP&amp;C practitioners to grow their skills and succeed in their careers</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As you can see, required training is a foundational piece of the LDS Program &amp; the PP&amp;C Career Roadmap.</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To make sure our practitioners are getting the absolute best experience possible, we had to take a hard look at how we deliver that content. I’m going to turn it over to my </a:t>
            </a:r>
            <a:r>
              <a:rPr lang="en-US" i="1" dirty="0"/>
              <a:t>colleagues</a:t>
            </a:r>
            <a:r>
              <a:rPr lang="en-US" sz="1200" b="0" i="1" kern="1200" dirty="0">
                <a:solidFill>
                  <a:schemeClr val="tx1"/>
                </a:solidFill>
                <a:effectLst/>
                <a:latin typeface="+mn-lt"/>
                <a:ea typeface="+mn-ea"/>
                <a:cs typeface="+mn-cs"/>
              </a:rPr>
              <a:t> Kimberly Bennett</a:t>
            </a:r>
            <a:r>
              <a:rPr lang="en-US" i="1" dirty="0"/>
              <a:t> and Kenneth McPherson</a:t>
            </a:r>
            <a:r>
              <a:rPr lang="en-US" sz="1200" b="0" i="1" kern="1200" dirty="0">
                <a:solidFill>
                  <a:schemeClr val="tx1"/>
                </a:solidFill>
                <a:effectLst/>
                <a:latin typeface="+mn-lt"/>
                <a:ea typeface="+mn-ea"/>
                <a:cs typeface="+mn-cs"/>
              </a:rPr>
              <a:t> now, who will show you exactly how we’ve transformed our training program.</a:t>
            </a:r>
            <a:endParaRPr lang="en-US" i="1" dirty="0">
              <a:latin typeface="Tahoma" panose="020B0604030504040204" pitchFamily="34" charset="0"/>
              <a:ea typeface="Tahoma" panose="020B0604030504040204" pitchFamily="34" charset="0"/>
              <a:cs typeface="Tahoma" panose="020B0604030504040204" pitchFamily="34" charset="0"/>
            </a:endParaRPr>
          </a:p>
        </p:txBody>
      </p:sp>
      <p:sp>
        <p:nvSpPr>
          <p:cNvPr id="4" name="Date Placeholder 3">
            <a:extLst>
              <a:ext uri="{FF2B5EF4-FFF2-40B4-BE49-F238E27FC236}">
                <a16:creationId xmlns:a16="http://schemas.microsoft.com/office/drawing/2014/main" id="{CBDC1812-7CF7-FAFE-AE0B-B6A1958867B7}"/>
              </a:ext>
            </a:extLst>
          </p:cNvPr>
          <p:cNvSpPr>
            <a:spLocks noGrp="1"/>
          </p:cNvSpPr>
          <p:nvPr>
            <p:ph type="dt" idx="1"/>
          </p:nvPr>
        </p:nvSpPr>
        <p:spPr/>
        <p:txBody>
          <a:bodyPr/>
          <a:lstStyle/>
          <a:p>
            <a:pPr>
              <a:defRPr/>
            </a:pPr>
            <a:fld id="{F2A5C70E-A640-4FF4-8CBD-9403BEDF0ABE}" type="datetime1">
              <a:rPr lang="en-US" smtClean="0"/>
              <a:pPr>
                <a:defRPr/>
              </a:pPr>
              <a:t>8/17/2026</a:t>
            </a:fld>
            <a:endParaRPr lang="en-US"/>
          </a:p>
        </p:txBody>
      </p:sp>
      <p:sp>
        <p:nvSpPr>
          <p:cNvPr id="5" name="Slide Number Placeholder 4">
            <a:extLst>
              <a:ext uri="{FF2B5EF4-FFF2-40B4-BE49-F238E27FC236}">
                <a16:creationId xmlns:a16="http://schemas.microsoft.com/office/drawing/2014/main" id="{B8050622-E31B-E651-B198-929BEFA307CC}"/>
              </a:ext>
            </a:extLst>
          </p:cNvPr>
          <p:cNvSpPr>
            <a:spLocks noGrp="1"/>
          </p:cNvSpPr>
          <p:nvPr>
            <p:ph type="sldNum" sz="quarter" idx="5"/>
          </p:nvPr>
        </p:nvSpPr>
        <p:spPr/>
        <p:txBody>
          <a:bodyPr/>
          <a:lstStyle/>
          <a:p>
            <a:pPr>
              <a:defRPr/>
            </a:pPr>
            <a:fld id="{CD197182-B71C-4AFF-93E8-A370CE8C28D0}" type="slidenum">
              <a:rPr lang="en-US" altLang="en-US" smtClean="0"/>
              <a:pPr>
                <a:defRPr/>
              </a:pPr>
              <a:t>6</a:t>
            </a:fld>
            <a:endParaRPr lang="en-US" altLang="en-US"/>
          </a:p>
        </p:txBody>
      </p:sp>
    </p:spTree>
    <p:extLst>
      <p:ext uri="{BB962C8B-B14F-4D97-AF65-F5344CB8AC3E}">
        <p14:creationId xmlns:p14="http://schemas.microsoft.com/office/powerpoint/2010/main" val="3942657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A41B4-0170-213C-DC85-F23CD40587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4C1E2-3229-0B7F-BA4E-AB653186C3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004DE2-EC42-9493-2054-87ED08B5D535}"/>
              </a:ext>
            </a:extLst>
          </p:cNvPr>
          <p:cNvSpPr>
            <a:spLocks noGrp="1"/>
          </p:cNvSpPr>
          <p:nvPr>
            <p:ph type="body" idx="1"/>
          </p:nvPr>
        </p:nvSpPr>
        <p:spPr/>
        <p:txBody>
          <a:bodyPr/>
          <a:lstStyle/>
          <a:p>
            <a:r>
              <a:rPr lang="en-US" sz="1200" b="0" i="1" kern="1200" dirty="0">
                <a:solidFill>
                  <a:schemeClr val="tx1"/>
                </a:solidFill>
                <a:effectLst/>
                <a:latin typeface="+mn-lt"/>
                <a:ea typeface="+mn-ea"/>
                <a:cs typeface="+mn-cs"/>
              </a:rPr>
              <a:t>(2:27)</a:t>
            </a:r>
          </a:p>
          <a:p>
            <a:endParaRPr lang="en-US" sz="1200" b="0" i="1"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Thank you Melissa!  As you can see, we’ve made some major updates to how we develop and deliver our training, and it is continuing to show great results.</a:t>
            </a:r>
          </a:p>
          <a:p>
            <a:pPr marL="0" indent="0">
              <a:buNone/>
            </a:pPr>
            <a:endParaRPr lang="en-US" sz="1200" b="0" i="0" kern="1200" dirty="0">
              <a:solidFill>
                <a:schemeClr val="tx1"/>
              </a:solidFill>
              <a:effectLst/>
              <a:latin typeface="+mn-lt"/>
              <a:ea typeface="+mn-ea"/>
              <a:cs typeface="+mn-cs"/>
            </a:endParaRPr>
          </a:p>
          <a:p>
            <a:pPr marL="0" indent="0">
              <a:buNone/>
            </a:pPr>
            <a:r>
              <a:rPr lang="en-US" sz="1200" b="0" i="0" kern="1200" dirty="0">
                <a:solidFill>
                  <a:schemeClr val="tx1"/>
                </a:solidFill>
                <a:effectLst/>
                <a:latin typeface="+mn-lt"/>
                <a:ea typeface="+mn-ea"/>
                <a:cs typeface="+mn-cs"/>
              </a:rPr>
              <a:t>First off, I'm thrilled to report that between 2024 and 2025, our overall attendance increased by 17%. </a:t>
            </a:r>
          </a:p>
          <a:p>
            <a:pPr marL="0" indent="0">
              <a:buNone/>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big driver for that growth was taking a fresh approach to advertising. We launched the new MSFC PP&amp;C Training SharePoint site to make finding information easier.  We also got a bit creative—at the MSFC Spring Showcase, we engaged people by playing 'PP&amp;C Tetris’, handing out PP&amp;C discipline Monopoly cards, and giving them a handout for upcoming courses.  This effort was a huge hit and really helped get the word out.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To make sure our training stays relevant, we overhauled our feedback process. Originally we relied just on SATERN course surveys, but we wanted to get some additional information from our students that could help us with tailoring our courses.  To do that we switched to Microsoft Forms, which allows us to keep surveys completely anonymous while still giving us the open-text capability to gather critical, actionable information.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Using that feedback and building on the tremendous success of our Introduction to PP&amp;C course, the PACE office </a:t>
            </a:r>
            <a:r>
              <a:rPr lang="en-US" i="0" dirty="0"/>
              <a:t>updated</a:t>
            </a:r>
            <a:r>
              <a:rPr lang="en-US" sz="1200" b="0" i="0" kern="1200" dirty="0">
                <a:solidFill>
                  <a:schemeClr val="tx1"/>
                </a:solidFill>
                <a:effectLst/>
                <a:latin typeface="+mn-lt"/>
                <a:ea typeface="+mn-ea"/>
                <a:cs typeface="+mn-cs"/>
              </a:rPr>
              <a:t> our other</a:t>
            </a:r>
            <a:r>
              <a:rPr lang="en-US" i="0" dirty="0"/>
              <a:t> PP&amp;C related</a:t>
            </a:r>
            <a:r>
              <a:rPr lang="en-US" sz="1200" b="0" i="0" kern="1200" dirty="0">
                <a:solidFill>
                  <a:schemeClr val="tx1"/>
                </a:solidFill>
                <a:effectLst/>
                <a:latin typeface="+mn-lt"/>
                <a:ea typeface="+mn-ea"/>
                <a:cs typeface="+mn-cs"/>
              </a:rPr>
              <a:t> training packages.</a:t>
            </a:r>
          </a:p>
          <a:p>
            <a:pPr marL="0" indent="0">
              <a:buNone/>
            </a:pPr>
            <a:endParaRPr lang="en-US" i="0" dirty="0">
              <a:latin typeface="Tahoma" panose="020B0604030504040204" pitchFamily="34" charset="0"/>
              <a:ea typeface="Tahoma" panose="020B0604030504040204" pitchFamily="34" charset="0"/>
              <a:cs typeface="Tahoma" panose="020B0604030504040204" pitchFamily="34" charset="0"/>
            </a:endParaRPr>
          </a:p>
          <a:p>
            <a:r>
              <a:rPr lang="en-US" sz="1200" b="0" i="0" kern="1200" dirty="0">
                <a:solidFill>
                  <a:schemeClr val="tx1"/>
                </a:solidFill>
                <a:effectLst/>
                <a:latin typeface="+mn-lt"/>
                <a:ea typeface="+mn-ea"/>
                <a:cs typeface="+mn-cs"/>
              </a:rPr>
              <a:t>One of the biggest additions was building in more 'real-world' mock scenario exercises so attendees get hands-on, practical experience rather than just </a:t>
            </a:r>
            <a:r>
              <a:rPr lang="en-US" i="0" dirty="0"/>
              <a:t>suffering death by PowerPoint lectures</a:t>
            </a:r>
            <a:r>
              <a:rPr lang="en-US" sz="1200" b="0" i="0" kern="1200" dirty="0">
                <a:solidFill>
                  <a:schemeClr val="tx1"/>
                </a:solidFill>
                <a:effectLst/>
                <a:latin typeface="+mn-lt"/>
                <a:ea typeface="+mn-ea"/>
                <a:cs typeface="+mn-cs"/>
              </a:rPr>
              <a:t>.</a:t>
            </a:r>
            <a:r>
              <a:rPr lang="en-US" i="0" dirty="0"/>
              <a:t>   Utilizing </a:t>
            </a:r>
            <a:r>
              <a:rPr lang="en-US" i="0" dirty="0" err="1"/>
              <a:t>Mintemeter</a:t>
            </a:r>
            <a:r>
              <a:rPr lang="en-US" i="0" dirty="0"/>
              <a:t> / Kahoot competition quizzes since “pop quizzes” tend to have a negative light to them.  These quizzes not only reinforce key concepts but they provide our students a small brain break, especially in our Intro to PP&amp;C course. </a:t>
            </a:r>
            <a:endParaRPr lang="en-US" sz="1200" b="0" i="0" kern="1200" dirty="0">
              <a:solidFill>
                <a:schemeClr val="tx1"/>
              </a:solidFill>
              <a:effectLst/>
              <a:latin typeface="+mn-lt"/>
            </a:endParaRPr>
          </a:p>
          <a:p>
            <a:pPr marL="0" indent="0">
              <a:buNone/>
            </a:pPr>
            <a:endParaRPr lang="en-US" sz="1200" b="0" i="0" kern="1200" dirty="0">
              <a:solidFill>
                <a:schemeClr val="tx1"/>
              </a:solidFill>
              <a:effectLst/>
              <a:latin typeface="+mn-lt"/>
              <a:ea typeface="+mn-ea"/>
              <a:cs typeface="+mn-cs"/>
            </a:endParaRPr>
          </a:p>
          <a:p>
            <a:pPr marL="0" indent="0">
              <a:buNone/>
            </a:pPr>
            <a:r>
              <a:rPr lang="en-US" sz="1200" b="0" i="0" kern="1200" dirty="0">
                <a:solidFill>
                  <a:schemeClr val="tx1"/>
                </a:solidFill>
                <a:effectLst/>
                <a:latin typeface="+mn-lt"/>
                <a:ea typeface="+mn-ea"/>
                <a:cs typeface="+mn-cs"/>
              </a:rPr>
              <a:t>Finally, a major shift for us was opening up our courses to all Centers. We are currently working on balancing how we advertise these openly across the agency while ensuring we actually have the capacity to meet the demand.</a:t>
            </a:r>
            <a:endParaRPr lang="en-US" sz="1200" b="0" i="0" kern="1200" dirty="0">
              <a:solidFill>
                <a:schemeClr val="tx1"/>
              </a:solidFill>
              <a:effectLst/>
              <a:latin typeface="+mn-lt"/>
            </a:endParaRPr>
          </a:p>
          <a:p>
            <a:pPr marL="0" indent="0">
              <a:buNone/>
            </a:pPr>
            <a:endParaRPr lang="en-US" sz="1200" b="0" i="0" kern="1200" dirty="0">
              <a:solidFill>
                <a:schemeClr val="tx1"/>
              </a:solidFill>
              <a:effectLst/>
              <a:latin typeface="+mn-lt"/>
              <a:ea typeface="+mn-ea"/>
              <a:cs typeface="+mn-cs"/>
            </a:endParaRPr>
          </a:p>
          <a:p>
            <a:pPr marL="0" indent="0">
              <a:buNone/>
            </a:pPr>
            <a:r>
              <a:rPr lang="en-US" sz="1200" b="0" i="0" kern="1200" dirty="0">
                <a:solidFill>
                  <a:schemeClr val="tx1"/>
                </a:solidFill>
                <a:effectLst/>
                <a:latin typeface="+mn-lt"/>
                <a:ea typeface="+mn-ea"/>
                <a:cs typeface="+mn-cs"/>
              </a:rPr>
              <a:t>Just to give you a quick snapshot of our reach across the agency for 2025, on top of the 229 attendees from MSFC we had 7 attendees from JSC, 5 from Stennis, 4 from NSSC, 3 from Glenn, 2 from Michoud, and 1 from Goddard.</a:t>
            </a:r>
          </a:p>
          <a:p>
            <a:pPr marL="0" indent="0">
              <a:buNone/>
            </a:pPr>
            <a:endParaRPr lang="en-US" sz="1200" b="0" i="0" kern="1200" dirty="0">
              <a:solidFill>
                <a:schemeClr val="tx1"/>
              </a:solidFill>
              <a:effectLst/>
              <a:latin typeface="+mn-lt"/>
              <a:ea typeface="+mn-ea"/>
              <a:cs typeface="+mn-cs"/>
            </a:endParaRPr>
          </a:p>
          <a:p>
            <a:pPr marL="0" indent="0">
              <a:buNone/>
            </a:pPr>
            <a:r>
              <a:rPr lang="en-US" sz="1200" b="0" i="0" kern="1200" dirty="0">
                <a:solidFill>
                  <a:schemeClr val="tx1"/>
                </a:solidFill>
                <a:effectLst/>
                <a:latin typeface="+mn-lt"/>
                <a:ea typeface="+mn-ea"/>
                <a:cs typeface="+mn-cs"/>
              </a:rPr>
              <a:t>Overall, these changes have made our training more accessible, more practical, and much more engaging.  Don’t just take our word for it though…..</a:t>
            </a:r>
            <a:endParaRPr lang="en-US" i="0" dirty="0">
              <a:latin typeface="Tahoma" panose="020B0604030504040204" pitchFamily="34" charset="0"/>
              <a:ea typeface="Tahoma" panose="020B0604030504040204" pitchFamily="34" charset="0"/>
              <a:cs typeface="Tahoma" panose="020B0604030504040204" pitchFamily="34" charset="0"/>
            </a:endParaRPr>
          </a:p>
        </p:txBody>
      </p:sp>
      <p:sp>
        <p:nvSpPr>
          <p:cNvPr id="4" name="Date Placeholder 3">
            <a:extLst>
              <a:ext uri="{FF2B5EF4-FFF2-40B4-BE49-F238E27FC236}">
                <a16:creationId xmlns:a16="http://schemas.microsoft.com/office/drawing/2014/main" id="{F744A865-1F5B-CEF9-F1AC-BA2EFC2DEBA2}"/>
              </a:ext>
            </a:extLst>
          </p:cNvPr>
          <p:cNvSpPr>
            <a:spLocks noGrp="1"/>
          </p:cNvSpPr>
          <p:nvPr>
            <p:ph type="dt" idx="1"/>
          </p:nvPr>
        </p:nvSpPr>
        <p:spPr/>
        <p:txBody>
          <a:bodyPr/>
          <a:lstStyle/>
          <a:p>
            <a:pPr>
              <a:defRPr/>
            </a:pPr>
            <a:fld id="{F2A5C70E-A640-4FF4-8CBD-9403BEDF0ABE}" type="datetime1">
              <a:rPr lang="en-US" smtClean="0"/>
              <a:pPr>
                <a:defRPr/>
              </a:pPr>
              <a:t>8/17/2026</a:t>
            </a:fld>
            <a:endParaRPr lang="en-US"/>
          </a:p>
        </p:txBody>
      </p:sp>
      <p:sp>
        <p:nvSpPr>
          <p:cNvPr id="5" name="Slide Number Placeholder 4">
            <a:extLst>
              <a:ext uri="{FF2B5EF4-FFF2-40B4-BE49-F238E27FC236}">
                <a16:creationId xmlns:a16="http://schemas.microsoft.com/office/drawing/2014/main" id="{4588B09E-D829-E73E-FC61-E82F87FC79B1}"/>
              </a:ext>
            </a:extLst>
          </p:cNvPr>
          <p:cNvSpPr>
            <a:spLocks noGrp="1"/>
          </p:cNvSpPr>
          <p:nvPr>
            <p:ph type="sldNum" sz="quarter" idx="5"/>
          </p:nvPr>
        </p:nvSpPr>
        <p:spPr/>
        <p:txBody>
          <a:bodyPr/>
          <a:lstStyle/>
          <a:p>
            <a:pPr>
              <a:defRPr/>
            </a:pPr>
            <a:fld id="{CD197182-B71C-4AFF-93E8-A370CE8C28D0}" type="slidenum">
              <a:rPr lang="en-US" altLang="en-US" smtClean="0"/>
              <a:pPr>
                <a:defRPr/>
              </a:pPr>
              <a:t>7</a:t>
            </a:fld>
            <a:endParaRPr lang="en-US" altLang="en-US"/>
          </a:p>
        </p:txBody>
      </p:sp>
    </p:spTree>
    <p:extLst>
      <p:ext uri="{BB962C8B-B14F-4D97-AF65-F5344CB8AC3E}">
        <p14:creationId xmlns:p14="http://schemas.microsoft.com/office/powerpoint/2010/main" val="2719787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(1:15) </a:t>
            </a:r>
          </a:p>
          <a:p>
            <a:endParaRPr lang="en-US" sz="1200" b="0" i="1"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As we've continued to modernize our PP&amp;C training, one of our priorities has been collecting meaningful participant feedback. Rather than waiting until the end of the year, we use course evaluations after every class to identify what's working well and where we can continue to improve.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Across multiple PP&amp;C courses, several themes have consistently emerged. Participants tell us they find the material immediately applicable to their work, appreciate that the courses are well organized and easy to follow, and value the interactive learning environment.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One piece of feedback we're especially proud of is that students frequently mention the discussions. We intentionally designed these courses to be collaborative rather than lecture-based, encouraging participants to share experiences, ask questions, and learn from one another. That exchange of ideas has become one of the greatest strengths of the program.</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Perhaps the most encouraging feedback is that participants leave feeling more confident and better prepared to apply these concepts to their work. That tells us we're not just delivering information—we're building capability across the PP&amp;C community.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With that, I'd like to turn it over to Kenneth, who will provide an overview of one of our newest courses, Introduction to PP&amp;C ,and show you how we've put many of these concepts into practice.</a:t>
            </a:r>
            <a:endParaRPr lang="en-US" i="0" dirty="0"/>
          </a:p>
        </p:txBody>
      </p:sp>
      <p:sp>
        <p:nvSpPr>
          <p:cNvPr id="4" name="Slide Number Placeholder 3"/>
          <p:cNvSpPr>
            <a:spLocks noGrp="1"/>
          </p:cNvSpPr>
          <p:nvPr>
            <p:ph type="sldNum" sz="quarter" idx="5"/>
          </p:nvPr>
        </p:nvSpPr>
        <p:spPr/>
        <p:txBody>
          <a:bodyPr/>
          <a:lstStyle/>
          <a:p>
            <a:fld id="{42AC3DEB-9FF7-134E-A420-C3B0FEB43D34}" type="slidenum">
              <a:rPr lang="en-US" smtClean="0"/>
              <a:t>8</a:t>
            </a:fld>
            <a:endParaRPr lang="en-US"/>
          </a:p>
        </p:txBody>
      </p:sp>
    </p:spTree>
    <p:extLst>
      <p:ext uri="{BB962C8B-B14F-4D97-AF65-F5344CB8AC3E}">
        <p14:creationId xmlns:p14="http://schemas.microsoft.com/office/powerpoint/2010/main" val="1680936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62083-E962-747C-ADD6-B675CC2FD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E38A02-ED5F-ED13-E35D-F90812F756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3E7124-6E73-5C24-F1AB-7D26A878A066}"/>
              </a:ext>
            </a:extLst>
          </p:cNvPr>
          <p:cNvSpPr>
            <a:spLocks noGrp="1"/>
          </p:cNvSpPr>
          <p:nvPr>
            <p:ph type="body" idx="1"/>
          </p:nvPr>
        </p:nvSpPr>
        <p:spPr/>
        <p:txBody>
          <a:bodyPr/>
          <a:lstStyle/>
          <a:p>
            <a:r>
              <a:rPr lang="en-US" i="0" dirty="0">
                <a:solidFill>
                  <a:srgbClr val="424242"/>
                </a:solidFill>
                <a:highlight>
                  <a:srgbClr val="FFFFFF"/>
                </a:highlight>
              </a:rPr>
              <a:t>(0:45)</a:t>
            </a:r>
          </a:p>
          <a:p>
            <a:endParaRPr lang="en-US" i="0" dirty="0">
              <a:solidFill>
                <a:srgbClr val="424242"/>
              </a:solidFill>
              <a:highlight>
                <a:srgbClr val="FFFFFF"/>
              </a:highlight>
            </a:endParaRPr>
          </a:p>
          <a:p>
            <a:r>
              <a:rPr lang="en-US" i="0" dirty="0">
                <a:solidFill>
                  <a:srgbClr val="424242"/>
                </a:solidFill>
                <a:highlight>
                  <a:srgbClr val="FFFFFF"/>
                </a:highlight>
              </a:rPr>
              <a:t>On Day 1 of the course, we ground our students in the fundamentals. We introduce the seven core functions of PP&amp;C based on the Agency PP&amp;C Handbook and show how they are all interconnected. We emphasize that PP&amp;C isn't just about tracking numbers; it's about integrating stakeholder expectations and building credible, executable plans. </a:t>
            </a:r>
          </a:p>
          <a:p>
            <a:endParaRPr lang="en-US" i="0" dirty="0">
              <a:solidFill>
                <a:srgbClr val="424242"/>
              </a:solidFill>
              <a:highlight>
                <a:srgbClr val="FFFFFF"/>
              </a:highlight>
            </a:endParaRPr>
          </a:p>
          <a:p>
            <a:r>
              <a:rPr lang="en-US" i="0" dirty="0">
                <a:solidFill>
                  <a:srgbClr val="424242"/>
                </a:solidFill>
                <a:highlight>
                  <a:srgbClr val="FFFFFF"/>
                </a:highlight>
              </a:rPr>
              <a:t>We also reinforce that no single PP&amp;C discipline operates independently. Cost influences schedule, schedule influences risk, acquisition affects resources, and every discipline contributes to the overall health of a program. By establishing this integrated mindset first, students develop a common foundation that they carry throughout the remainder of the course.</a:t>
            </a:r>
          </a:p>
          <a:p>
            <a:endParaRPr lang="en-US" i="1" dirty="0">
              <a:solidFill>
                <a:srgbClr val="424242"/>
              </a:solidFill>
              <a:highlight>
                <a:srgbClr val="FFFFFF"/>
              </a:highlight>
            </a:endParaRPr>
          </a:p>
          <a:p>
            <a:r>
              <a:rPr lang="en-US" dirty="0"/>
              <a:t>Our goal isn't for students to memorize seven separate PP&amp;C disciplines. It's for them to understand how those disciplines work together to support better decisions and ultimately enable mission success.</a:t>
            </a:r>
          </a:p>
        </p:txBody>
      </p:sp>
      <p:sp>
        <p:nvSpPr>
          <p:cNvPr id="4" name="Slide Number Placeholder 3">
            <a:extLst>
              <a:ext uri="{FF2B5EF4-FFF2-40B4-BE49-F238E27FC236}">
                <a16:creationId xmlns:a16="http://schemas.microsoft.com/office/drawing/2014/main" id="{7C2920B9-BB70-0FCA-E075-23864F9690FC}"/>
              </a:ext>
            </a:extLst>
          </p:cNvPr>
          <p:cNvSpPr>
            <a:spLocks noGrp="1"/>
          </p:cNvSpPr>
          <p:nvPr>
            <p:ph type="sldNum" sz="quarter" idx="5"/>
          </p:nvPr>
        </p:nvSpPr>
        <p:spPr/>
        <p:txBody>
          <a:bodyPr/>
          <a:lstStyle/>
          <a:p>
            <a:fld id="{42AC3DEB-9FF7-134E-A420-C3B0FEB43D34}" type="slidenum">
              <a:rPr lang="en-US" smtClean="0"/>
              <a:t>9</a:t>
            </a:fld>
            <a:endParaRPr lang="en-US"/>
          </a:p>
        </p:txBody>
      </p:sp>
    </p:spTree>
    <p:extLst>
      <p:ext uri="{BB962C8B-B14F-4D97-AF65-F5344CB8AC3E}">
        <p14:creationId xmlns:p14="http://schemas.microsoft.com/office/powerpoint/2010/main" val="3652398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78EB9-FA7B-D83C-D4DA-18AD0E9F9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A1FCAC-97A5-1C4A-887D-FA5EFB65F7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2EDF96-A5E0-3DE8-C8FC-BDB2F29DF2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(1:15) </a:t>
            </a:r>
          </a:p>
          <a:p>
            <a:r>
              <a:rPr lang="en-US" sz="1200" b="0" i="0" kern="1200" dirty="0">
                <a:solidFill>
                  <a:schemeClr val="tx1"/>
                </a:solidFill>
                <a:effectLst/>
                <a:latin typeface="+mn-lt"/>
                <a:ea typeface="+mn-ea"/>
                <a:cs typeface="+mn-cs"/>
              </a:rPr>
              <a:t>On Day 1, we spend a significant amount of time working through this functional flow. Rather than teaching each PP&amp;C discipline in isolation, we use this diagram to show students how information moves through a program—from planning activities like defining scope, developing schedules, and estimating costs, to control activities like measuring performance, managing changes, and analyzing variances.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Each lesson focuses on a single PP&amp;C discipline, but always within the context of this overall functional flow. Students examine the required inputs, the planning and control activities performed within that function, and the outputs that become inputs for the next discipline. This helps them understand not only what each discipline does, but why it matters to the overall project.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However, understanding a process on paper is very different from applying it on a real project. In practice, PP&amp;C disciplines don't operate independently—</a:t>
            </a:r>
            <a:r>
              <a:rPr lang="en-US"/>
              <a:t> as I mentioned before - cost</a:t>
            </a:r>
            <a:r>
              <a:rPr lang="en-US" sz="1200" b="0" i="0" kern="1200" dirty="0">
                <a:solidFill>
                  <a:schemeClr val="tx1"/>
                </a:solidFill>
                <a:effectLst/>
                <a:latin typeface="+mn-lt"/>
                <a:ea typeface="+mn-ea"/>
                <a:cs typeface="+mn-cs"/>
              </a:rPr>
              <a:t> influences schedule, schedule drives risk, acquisition impacts resources, and every decision has downstream effects across the program.</a:t>
            </a:r>
            <a:endParaRPr lang="en-US" sz="1200" b="0" i="0" kern="1200">
              <a:solidFill>
                <a:schemeClr val="tx1"/>
              </a:solidFill>
              <a:effectLst/>
              <a:latin typeface="+mn-lt"/>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That's why Day 2 shifts from instruction to application. We take this exact functional flow and place students into a simulated NASA project where they must apply these concepts as an Integrated Product Team. Instead of simply learning the process, they experience how the disciplines work together to build and manage an executable program plan.</a:t>
            </a:r>
          </a:p>
        </p:txBody>
      </p:sp>
      <p:sp>
        <p:nvSpPr>
          <p:cNvPr id="4" name="Slide Number Placeholder 3">
            <a:extLst>
              <a:ext uri="{FF2B5EF4-FFF2-40B4-BE49-F238E27FC236}">
                <a16:creationId xmlns:a16="http://schemas.microsoft.com/office/drawing/2014/main" id="{D1E96D64-02DA-D43C-24B8-19C82E708BE8}"/>
              </a:ext>
            </a:extLst>
          </p:cNvPr>
          <p:cNvSpPr>
            <a:spLocks noGrp="1"/>
          </p:cNvSpPr>
          <p:nvPr>
            <p:ph type="sldNum" sz="quarter" idx="5"/>
          </p:nvPr>
        </p:nvSpPr>
        <p:spPr/>
        <p:txBody>
          <a:bodyPr/>
          <a:lstStyle/>
          <a:p>
            <a:fld id="{42AC3DEB-9FF7-134E-A420-C3B0FEB43D34}" type="slidenum">
              <a:rPr lang="en-US" smtClean="0"/>
              <a:t>10</a:t>
            </a:fld>
            <a:endParaRPr lang="en-US"/>
          </a:p>
        </p:txBody>
      </p:sp>
    </p:spTree>
    <p:extLst>
      <p:ext uri="{BB962C8B-B14F-4D97-AF65-F5344CB8AC3E}">
        <p14:creationId xmlns:p14="http://schemas.microsoft.com/office/powerpoint/2010/main" val="3672208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53381-E175-8953-83DD-13D3E77CC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7D32F-8D43-8AD8-D8AE-06AD53E969A8}"/>
              </a:ext>
            </a:extLst>
          </p:cNvPr>
          <p:cNvSpPr>
            <a:spLocks noGrp="1" noRot="1" noChangeAspect="1"/>
          </p:cNvSpPr>
          <p:nvPr>
            <p:ph type="sldImg"/>
          </p:nvPr>
        </p:nvSpPr>
        <p:spPr>
          <a:xfrm>
            <a:off x="3556000" y="419100"/>
            <a:ext cx="2184400" cy="1230313"/>
          </a:xfrm>
        </p:spPr>
      </p:sp>
      <p:sp>
        <p:nvSpPr>
          <p:cNvPr id="3" name="Notes Placeholder 2">
            <a:extLst>
              <a:ext uri="{FF2B5EF4-FFF2-40B4-BE49-F238E27FC236}">
                <a16:creationId xmlns:a16="http://schemas.microsoft.com/office/drawing/2014/main" id="{FF35F088-1BF1-A2DB-C867-2E313B504224}"/>
              </a:ext>
            </a:extLst>
          </p:cNvPr>
          <p:cNvSpPr>
            <a:spLocks noGrp="1"/>
          </p:cNvSpPr>
          <p:nvPr>
            <p:ph type="body" idx="1"/>
          </p:nvPr>
        </p:nvSpPr>
        <p:spPr>
          <a:xfrm>
            <a:off x="929640" y="1793632"/>
            <a:ext cx="7437120" cy="4865033"/>
          </a:xfrm>
        </p:spPr>
        <p:txBody>
          <a:bodyPr>
            <a:noAutofit/>
          </a:bodyPr>
          <a:lstStyle/>
          <a:p>
            <a:pPr defTabSz="931500">
              <a:defRPr/>
            </a:pPr>
            <a:r>
              <a:rPr lang="en-US" b="0" i="0" dirty="0">
                <a:solidFill>
                  <a:srgbClr val="333333"/>
                </a:solidFill>
                <a:effectLst/>
              </a:rPr>
              <a:t>(1:30)</a:t>
            </a:r>
          </a:p>
          <a:p>
            <a:pPr defTabSz="931500">
              <a:defRPr/>
            </a:pPr>
            <a:endParaRPr lang="en-US" b="0" i="0" dirty="0">
              <a:solidFill>
                <a:srgbClr val="333333"/>
              </a:solidFill>
              <a:effectLst/>
            </a:endParaRPr>
          </a:p>
          <a:p>
            <a:pPr defTabSz="931500">
              <a:defRPr/>
            </a:pPr>
            <a:r>
              <a:rPr lang="en-US" b="0" i="0" dirty="0">
                <a:solidFill>
                  <a:srgbClr val="333333"/>
                </a:solidFill>
                <a:effectLst/>
              </a:rPr>
              <a:t>With the foundation established on Day 1, Day 2 shifts from learning concepts to applying them. Rather than giving students another lecture, we immerse them in a simulated NASA project where they must use every PP&amp;C discipline as members of an Integrated Product Team.</a:t>
            </a:r>
          </a:p>
          <a:p>
            <a:pPr defTabSz="931500">
              <a:defRPr/>
            </a:pPr>
            <a:endParaRPr lang="en-US" b="0" i="0" dirty="0">
              <a:solidFill>
                <a:srgbClr val="333333"/>
              </a:solidFill>
              <a:effectLst/>
            </a:endParaRPr>
          </a:p>
          <a:p>
            <a:pPr defTabSz="931500">
              <a:defRPr/>
            </a:pPr>
            <a:r>
              <a:rPr lang="en-US" b="0" i="0" dirty="0">
                <a:solidFill>
                  <a:srgbClr val="333333"/>
                </a:solidFill>
                <a:effectLst/>
              </a:rPr>
              <a:t>To make the experience engaging and memorable, we introduce them to the fictional Neil Armstrong Paper Company, or NAPC. The scenario imagines NASA preparing for long-duration lunar habitation and needing a reliable supplier of office equipment for the lunar surface.</a:t>
            </a:r>
          </a:p>
          <a:p>
            <a:pPr defTabSz="931500">
              <a:defRPr/>
            </a:pPr>
            <a:endParaRPr lang="en-US" b="0" i="0" dirty="0">
              <a:solidFill>
                <a:srgbClr val="333333"/>
              </a:solidFill>
              <a:effectLst/>
            </a:endParaRPr>
          </a:p>
          <a:p>
            <a:pPr defTabSz="931500">
              <a:defRPr/>
            </a:pPr>
            <a:r>
              <a:rPr lang="en-US" b="0" i="0" dirty="0">
                <a:solidFill>
                  <a:srgbClr val="333333"/>
                </a:solidFill>
                <a:effectLst/>
              </a:rPr>
              <a:t>Students are divided into Integrated Product Teams and assigned payloads such as the Space Saver Binders, Astro Stapler, and Lunar Printer. Each team is responsible for planning and managing its portion of the project, just as they would on an actual NASA program. The scenario isn't about paper supplies—it's about giving students a memorable, low-risk environment to practice the same integrated planning and decision-making skills they use on real NASA programs.</a:t>
            </a:r>
          </a:p>
          <a:p>
            <a:pPr defTabSz="931500">
              <a:defRPr/>
            </a:pPr>
            <a:endParaRPr lang="en-US" b="0" i="0" dirty="0">
              <a:solidFill>
                <a:srgbClr val="333333"/>
              </a:solidFill>
              <a:effectLst/>
            </a:endParaRPr>
          </a:p>
          <a:p>
            <a:pPr defTabSz="931500">
              <a:defRPr/>
            </a:pPr>
            <a:r>
              <a:rPr lang="en-US" b="0" i="0" dirty="0">
                <a:solidFill>
                  <a:srgbClr val="333333"/>
                </a:solidFill>
                <a:effectLst/>
              </a:rPr>
              <a:t>The project begins during Phase A Concept and Technology Development, and throughout the simulation students build and refine the planning products that support the project as it progresses toward launch. Over the course of the day, they develop schedules, identify and assess risks, review cost information, and build the planning products needed to establish an executable PP&amp;C baseline. As new information is introduced, they experience firsthand how decisions in one discipline influence every other discipline across the project.</a:t>
            </a:r>
          </a:p>
          <a:p>
            <a:pPr defTabSz="931500">
              <a:defRPr/>
            </a:pPr>
            <a:endParaRPr lang="en-US" b="0" i="0" dirty="0">
              <a:solidFill>
                <a:srgbClr val="333333"/>
              </a:solidFill>
              <a:effectLst/>
            </a:endParaRPr>
          </a:p>
          <a:p>
            <a:pPr defTabSz="931500">
              <a:defRPr/>
            </a:pPr>
            <a:r>
              <a:rPr lang="en-US" b="0" i="0" dirty="0">
                <a:solidFill>
                  <a:srgbClr val="333333"/>
                </a:solidFill>
                <a:effectLst/>
              </a:rPr>
              <a:t>By the end of the simulation, students haven't simply learned about PP&amp;C integration—they've practiced it in a collaborative, mission-focused environment.</a:t>
            </a:r>
          </a:p>
          <a:p>
            <a:pPr algn="l"/>
            <a:endParaRPr lang="en-US" b="0" i="0" dirty="0">
              <a:solidFill>
                <a:srgbClr val="333333"/>
              </a:solidFill>
              <a:effectLst/>
            </a:endParaRPr>
          </a:p>
          <a:p>
            <a:pPr algn="l"/>
            <a:endParaRPr lang="en-US" b="0" i="0" dirty="0">
              <a:solidFill>
                <a:srgbClr val="333333"/>
              </a:solidFill>
              <a:effectLst/>
            </a:endParaRPr>
          </a:p>
          <a:p>
            <a:pPr defTabSz="931500">
              <a:defRPr/>
            </a:pPr>
            <a:endParaRPr lang="en-US" b="0" i="0" dirty="0">
              <a:solidFill>
                <a:srgbClr val="333333"/>
              </a:solidFill>
              <a:effectLst/>
            </a:endParaRPr>
          </a:p>
        </p:txBody>
      </p:sp>
      <p:sp>
        <p:nvSpPr>
          <p:cNvPr id="4" name="Slide Number Placeholder 3">
            <a:extLst>
              <a:ext uri="{FF2B5EF4-FFF2-40B4-BE49-F238E27FC236}">
                <a16:creationId xmlns:a16="http://schemas.microsoft.com/office/drawing/2014/main" id="{45B6A2C0-5751-EA23-DC4B-9D0992A7CB5D}"/>
              </a:ext>
            </a:extLst>
          </p:cNvPr>
          <p:cNvSpPr>
            <a:spLocks noGrp="1"/>
          </p:cNvSpPr>
          <p:nvPr>
            <p:ph type="sldNum" sz="quarter" idx="10"/>
          </p:nvPr>
        </p:nvSpPr>
        <p:spPr/>
        <p:txBody>
          <a:bodyPr/>
          <a:lstStyle/>
          <a:p>
            <a:fld id="{26947581-5ED2-4B1F-AB3F-74F394062EF1}"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567495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(1:34)</a:t>
            </a:r>
          </a:p>
          <a:p>
            <a:endParaRPr lang="en-US" dirty="0"/>
          </a:p>
          <a:p>
            <a:r>
              <a:rPr lang="en-US" dirty="0"/>
              <a:t>With the project introduced, students immediately begin building the PP&amp;C baseline through a series of connected exercises. Each activity builds on the previous one, just as it would on a real NASA project.</a:t>
            </a:r>
          </a:p>
          <a:p>
            <a:endParaRPr lang="en-US" dirty="0"/>
          </a:p>
          <a:p>
            <a:r>
              <a:rPr lang="en-US" dirty="0"/>
              <a:t>First, students will be answering the question of “What are we building” by analyzing the Statement of Work and performance requirements to determine exactly what must be delivered. They identify assumptions, constraints, and initial risks, giving them a clear understanding of the project's scope before any planning begins.</a:t>
            </a:r>
          </a:p>
          <a:p>
            <a:endParaRPr lang="en-US" dirty="0"/>
          </a:p>
          <a:p>
            <a:r>
              <a:rPr lang="en-US" dirty="0"/>
              <a:t>Next, they use those requirements to answer “How are we going to build it” by developing an Integrated Master Schedule. Rather than simply creating a list of activities, they sequence the work, establish logical dependencies, and integrate multiple payload schedules into a single executable mission timeline.</a:t>
            </a:r>
          </a:p>
          <a:p>
            <a:endParaRPr lang="en-US" dirty="0"/>
          </a:p>
          <a:p>
            <a:r>
              <a:rPr lang="en-US" dirty="0"/>
              <a:t>Finally, students will answer “What could prevent us from succeeding?” To do that they evaluate the risks they've identified using a standard 5×5 Risk Scorecard. This helps them prioritize what matters most and reinforces how schedule, cost, technical, and mission considerations all influence one another.</a:t>
            </a:r>
          </a:p>
          <a:p>
            <a:endParaRPr lang="en-US" dirty="0"/>
          </a:p>
          <a:p>
            <a:r>
              <a:rPr lang="en-US" dirty="0"/>
              <a:t>By the end of these exercises, students haven't completed three unrelated assignments—they've built a connected set of PP&amp;C products that support the same project from planning through execution.</a:t>
            </a:r>
          </a:p>
          <a:p>
            <a:endParaRPr lang="en-US" strike="sngStrike" dirty="0"/>
          </a:p>
          <a:p>
            <a:r>
              <a:rPr lang="en-US" strike="sngStrike" dirty="0"/>
              <a:t>Each exercise answers the next question the project team would naturally ask, allowing students to experience PP&amp;C as an integrated process rather than a collection of individual disciplines.</a:t>
            </a:r>
          </a:p>
          <a:p>
            <a:endParaRPr lang="en-US" dirty="0"/>
          </a:p>
          <a:p>
            <a:r>
              <a:rPr lang="en-US" dirty="0"/>
              <a:t>Although we've highlighted just three exercises today, this same integrated approach continues throughout the course as students build additional PP&amp;C products and experience how every discipline contributes to successful mission planning and execution</a:t>
            </a:r>
          </a:p>
        </p:txBody>
      </p:sp>
      <p:sp>
        <p:nvSpPr>
          <p:cNvPr id="4" name="Slide Number Placeholder 3"/>
          <p:cNvSpPr>
            <a:spLocks noGrp="1"/>
          </p:cNvSpPr>
          <p:nvPr>
            <p:ph type="sldNum" sz="quarter" idx="5"/>
          </p:nvPr>
        </p:nvSpPr>
        <p:spPr/>
        <p:txBody>
          <a:bodyPr/>
          <a:lstStyle/>
          <a:p>
            <a:fld id="{42AC3DEB-9FF7-134E-A420-C3B0FEB43D34}" type="slidenum">
              <a:rPr lang="en-US" smtClean="0"/>
              <a:t>12</a:t>
            </a:fld>
            <a:endParaRPr lang="en-US"/>
          </a:p>
        </p:txBody>
      </p:sp>
    </p:spTree>
    <p:extLst>
      <p:ext uri="{BB962C8B-B14F-4D97-AF65-F5344CB8AC3E}">
        <p14:creationId xmlns:p14="http://schemas.microsoft.com/office/powerpoint/2010/main" val="976258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7AE86-A556-E277-72CE-B4266A97C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3A58B2-A639-B355-23CB-ADB49400F4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1837E5-9278-4810-185F-7D492AE06DD0}"/>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(1.15)</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first exercise begins with something every PP&amp;C professional is familiar with—a Statement of Work.</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Each Integrated Product Team receives the requirements for its assigned payload. For this example, the CLIPS payload must be manufactured using a newly developed composite material called LunaFlex, while also surviving extreme launch vibration loads and operating in the harsh lunar environment.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We give the teams about 20 minutes to read through the requirements and identify potential project risks. At first, many students start reading the document exactly the way you would expect—line by line.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Then someone notices one word... 'newly developed.’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Suddenly the conversation changes.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'Wait...if it's newly developed, has it been qualified?’</a:t>
            </a:r>
          </a:p>
          <a:p>
            <a:r>
              <a:rPr lang="en-US" sz="1200" b="0" i="0" kern="1200" dirty="0">
                <a:solidFill>
                  <a:schemeClr val="tx1"/>
                </a:solidFill>
                <a:effectLst/>
                <a:latin typeface="+mn-lt"/>
                <a:ea typeface="+mn-ea"/>
                <a:cs typeface="+mn-cs"/>
              </a:rPr>
              <a:t>‘What if the material doesn't survive vibration testing?‘</a:t>
            </a:r>
          </a:p>
          <a:p>
            <a:r>
              <a:rPr lang="en-US" sz="1200" b="0" i="0" kern="1200" dirty="0">
                <a:solidFill>
                  <a:schemeClr val="tx1"/>
                </a:solidFill>
                <a:effectLst/>
                <a:latin typeface="+mn-lt"/>
                <a:ea typeface="+mn-ea"/>
                <a:cs typeface="+mn-cs"/>
              </a:rPr>
              <a:t>‘If it fails, how much of the design would we have to change?’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Within just a few minutes, the room transforms. Students stop reading requirements as a checklist and begin questioning assumptions, identifying uncertainties, and thinking through technical, schedule, and mission impacts.</a:t>
            </a:r>
          </a:p>
          <a:p>
            <a:r>
              <a:rPr lang="en-US" sz="1200" b="0" i="0" kern="1200" dirty="0">
                <a:solidFill>
                  <a:schemeClr val="tx1"/>
                </a:solidFill>
                <a:effectLst/>
                <a:latin typeface="+mn-lt"/>
                <a:ea typeface="+mn-ea"/>
                <a:cs typeface="+mn-cs"/>
              </a:rPr>
              <a:t>By the end of the exercise, they haven't simply identified risks—they've discovered that every requirement represents both an opportunity and a source of uncertainty. That's exactly the mindset we want them to develop. </a:t>
            </a:r>
            <a:r>
              <a:rPr lang="en-US" dirty="0"/>
              <a:t>Those risks don't disappear when the exercise ends. The list they create here becomes the starting point for the Risk Review exercise later in the day, where they'll assess likelihood, consequence, and mitigation strategies.</a:t>
            </a:r>
          </a:p>
        </p:txBody>
      </p:sp>
      <p:sp>
        <p:nvSpPr>
          <p:cNvPr id="4" name="Slide Number Placeholder 3">
            <a:extLst>
              <a:ext uri="{FF2B5EF4-FFF2-40B4-BE49-F238E27FC236}">
                <a16:creationId xmlns:a16="http://schemas.microsoft.com/office/drawing/2014/main" id="{93D88C34-D728-A1CB-1AD2-9C071D1CC7A4}"/>
              </a:ext>
            </a:extLst>
          </p:cNvPr>
          <p:cNvSpPr>
            <a:spLocks noGrp="1"/>
          </p:cNvSpPr>
          <p:nvPr>
            <p:ph type="sldNum" sz="quarter" idx="5"/>
          </p:nvPr>
        </p:nvSpPr>
        <p:spPr/>
        <p:txBody>
          <a:bodyPr/>
          <a:lstStyle/>
          <a:p>
            <a:pPr>
              <a:defRPr/>
            </a:pPr>
            <a:fld id="{0199879D-58D9-4000-B09E-79085FF9448E}" type="slidenum">
              <a:rPr lang="en-US" smtClean="0"/>
              <a:pPr>
                <a:defRPr/>
              </a:pPr>
              <a:t>13</a:t>
            </a:fld>
            <a:endParaRPr lang="en-US"/>
          </a:p>
        </p:txBody>
      </p:sp>
    </p:spTree>
    <p:extLst>
      <p:ext uri="{BB962C8B-B14F-4D97-AF65-F5344CB8AC3E}">
        <p14:creationId xmlns:p14="http://schemas.microsoft.com/office/powerpoint/2010/main" val="1610419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B567D-D41B-256D-0951-8A6361002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9A31B-F46B-08CE-B2CD-0992F66268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7E6607-7F3B-91ED-92C4-7CA427C110D6}"/>
              </a:ext>
            </a:extLst>
          </p:cNvPr>
          <p:cNvSpPr>
            <a:spLocks noGrp="1"/>
          </p:cNvSpPr>
          <p:nvPr>
            <p:ph type="body" idx="1"/>
          </p:nvPr>
        </p:nvSpPr>
        <p:spPr/>
        <p:txBody>
          <a:bodyPr/>
          <a:lstStyle/>
          <a:p>
            <a:r>
              <a:rPr lang="en-US" dirty="0"/>
              <a:t>(1:00)</a:t>
            </a:r>
          </a:p>
          <a:p>
            <a:endParaRPr lang="en-US" dirty="0"/>
          </a:p>
          <a:p>
            <a:r>
              <a:rPr lang="en-US" dirty="0"/>
              <a:t>Once the teams understand their requirements and have identified their initial risks, the next question becomes, "How are we actually going to execute this work?“</a:t>
            </a:r>
          </a:p>
          <a:p>
            <a:endParaRPr lang="en-US" dirty="0"/>
          </a:p>
          <a:p>
            <a:r>
              <a:rPr lang="en-US" dirty="0"/>
              <a:t>That's where we introduce the Integrated Master Schedule. We explain that a schedule is much more than a list of tasks—it's a logical model of how the project will be executed.</a:t>
            </a:r>
          </a:p>
          <a:p>
            <a:endParaRPr lang="en-US" dirty="0"/>
          </a:p>
          <a:p>
            <a:r>
              <a:rPr lang="en-US" dirty="0"/>
              <a:t>Each Integrated Product Team begins by building the activity sequence for its assigned payload. Students identify the major activities, determine the correct order, and establish the dependencies needed to move from design through launch readiness.</a:t>
            </a:r>
          </a:p>
          <a:p>
            <a:endParaRPr lang="en-US" dirty="0"/>
          </a:p>
          <a:p>
            <a:r>
              <a:rPr lang="en-US" dirty="0"/>
              <a:t>Once every IPT has developed its own sequence, we bring the teams together to integrate their work into a single Integrated Master Schedule. Students quickly realize that their payload doesn't exist in isolation. Decisions made by one IPT directly affect the timelines and dependencies of every other team.</a:t>
            </a:r>
          </a:p>
          <a:p>
            <a:endParaRPr lang="en-US" dirty="0"/>
          </a:p>
          <a:p>
            <a:r>
              <a:rPr lang="en-US" dirty="0"/>
              <a:t>This is often the moment when the importance of PP&amp;C integration really clicks. Students see that a delay in one area can ripple throughout the entire project, reinforcing why planning, communication, and coordination are so critical to mission success.</a:t>
            </a:r>
          </a:p>
        </p:txBody>
      </p:sp>
      <p:sp>
        <p:nvSpPr>
          <p:cNvPr id="4" name="Slide Number Placeholder 3">
            <a:extLst>
              <a:ext uri="{FF2B5EF4-FFF2-40B4-BE49-F238E27FC236}">
                <a16:creationId xmlns:a16="http://schemas.microsoft.com/office/drawing/2014/main" id="{D365C5A9-D2DB-0032-994D-67191623E852}"/>
              </a:ext>
            </a:extLst>
          </p:cNvPr>
          <p:cNvSpPr>
            <a:spLocks noGrp="1"/>
          </p:cNvSpPr>
          <p:nvPr>
            <p:ph type="sldNum" sz="quarter" idx="5"/>
          </p:nvPr>
        </p:nvSpPr>
        <p:spPr/>
        <p:txBody>
          <a:bodyPr/>
          <a:lstStyle/>
          <a:p>
            <a:pPr>
              <a:defRPr/>
            </a:pPr>
            <a:fld id="{0199879D-58D9-4000-B09E-79085FF9448E}" type="slidenum">
              <a:rPr lang="en-US" smtClean="0"/>
              <a:pPr>
                <a:defRPr/>
              </a:pPr>
              <a:t>14</a:t>
            </a:fld>
            <a:endParaRPr lang="en-US"/>
          </a:p>
        </p:txBody>
      </p:sp>
    </p:spTree>
    <p:extLst>
      <p:ext uri="{BB962C8B-B14F-4D97-AF65-F5344CB8AC3E}">
        <p14:creationId xmlns:p14="http://schemas.microsoft.com/office/powerpoint/2010/main" val="694447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717ED-26E3-EBD2-E81E-08315AD44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2D0A64-BBE6-5963-09B5-660F71ABF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99481B-7441-616D-D666-8B2CF5A383DB}"/>
              </a:ext>
            </a:extLst>
          </p:cNvPr>
          <p:cNvSpPr>
            <a:spLocks noGrp="1"/>
          </p:cNvSpPr>
          <p:nvPr>
            <p:ph type="body" idx="1"/>
          </p:nvPr>
        </p:nvSpPr>
        <p:spPr/>
        <p:txBody>
          <a:bodyPr/>
          <a:lstStyle/>
          <a:p>
            <a:r>
              <a:rPr lang="en-US" b="0" dirty="0"/>
              <a:t>(1:45) </a:t>
            </a:r>
          </a:p>
          <a:p>
            <a:endParaRPr lang="en-US" b="0" dirty="0"/>
          </a:p>
          <a:p>
            <a:r>
              <a:rPr lang="en-US" b="0" dirty="0"/>
              <a:t>Now that they've built the schedule, we circle back to those risks they identified earlier in the day. But this time, we're asking them to do more than just identify what could go wrong—we want them to determine which risks really deserve the project's attention. That's where we introduce the 5×5 Risk Scorecard.</a:t>
            </a:r>
          </a:p>
          <a:p>
            <a:endParaRPr lang="en-US" b="0" dirty="0"/>
          </a:p>
          <a:p>
            <a:r>
              <a:rPr lang="en-US" b="0" dirty="0"/>
              <a:t>We take the risks they identified during that first exercise and then give each team some additional risk variables to consider. From there, we ask them to look at the criteria we've provided and determine both the likelihood of that risk occurring and what the consequence would be if it did.</a:t>
            </a:r>
          </a:p>
          <a:p>
            <a:endParaRPr lang="en-US" b="0" dirty="0"/>
          </a:p>
          <a:p>
            <a:r>
              <a:rPr lang="en-US" b="0" dirty="0"/>
              <a:t>And this is where it gets interesting, because there isn't always an obvious answer. We start hearing the teams debate with each other about how the risk is worded, how likely they really think it is, and which consequence category it should fall under. They also start asking questions like, </a:t>
            </a:r>
            <a:r>
              <a:rPr lang="en-US" b="0" i="1" dirty="0"/>
              <a:t>"Does this just impact our payload, or could this affect the schedule or the overall mission?"</a:t>
            </a:r>
            <a:endParaRPr lang="en-US" b="0" dirty="0"/>
          </a:p>
          <a:p>
            <a:endParaRPr lang="en-US" b="0" dirty="0"/>
          </a:p>
          <a:p>
            <a:r>
              <a:rPr lang="en-US" b="0" dirty="0"/>
              <a:t>And that's really what we want them to do. We don't want them just looking for the "right" number. We want them talking through the information they have, understanding the uncertainty, and being able to support why they scored the risk the way they did.</a:t>
            </a:r>
          </a:p>
          <a:p>
            <a:endParaRPr lang="en-US" b="0" dirty="0"/>
          </a:p>
          <a:p>
            <a:r>
              <a:rPr lang="en-US" b="0" dirty="0"/>
              <a:t>Once each IPT has completed its assessment, we bring all of those risks together onto one common scorecard. Now they can step back and look at the project as a whole and start to see which risks may need more immediate attention and where the project team may need to focus.</a:t>
            </a:r>
          </a:p>
          <a:p>
            <a:endParaRPr lang="en-US" b="0" dirty="0"/>
          </a:p>
          <a:p>
            <a:r>
              <a:rPr lang="en-US" b="0" dirty="0"/>
              <a:t>So by the end of this exercise, they've gone from simply identifying a risk to actually using risk information to help make project decisions.</a:t>
            </a:r>
          </a:p>
          <a:p>
            <a:endParaRPr lang="en-US" b="0" dirty="0"/>
          </a:p>
          <a:p>
            <a:r>
              <a:rPr lang="en-US" b="0" dirty="0"/>
              <a:t>And just like the scheduling exercise, this continues to build on what they've already done</a:t>
            </a:r>
          </a:p>
          <a:p>
            <a:endParaRPr lang="en-US" b="0" dirty="0"/>
          </a:p>
          <a:p>
            <a:r>
              <a:rPr lang="en-US" b="0" dirty="0"/>
              <a:t>This is where they really start to see how all of these individual PP&amp;C products connect to one another.</a:t>
            </a:r>
          </a:p>
        </p:txBody>
      </p:sp>
      <p:sp>
        <p:nvSpPr>
          <p:cNvPr id="4" name="Slide Number Placeholder 3">
            <a:extLst>
              <a:ext uri="{FF2B5EF4-FFF2-40B4-BE49-F238E27FC236}">
                <a16:creationId xmlns:a16="http://schemas.microsoft.com/office/drawing/2014/main" id="{1E695598-8267-6CE7-3F02-E00384313915}"/>
              </a:ext>
            </a:extLst>
          </p:cNvPr>
          <p:cNvSpPr>
            <a:spLocks noGrp="1"/>
          </p:cNvSpPr>
          <p:nvPr>
            <p:ph type="sldNum" sz="quarter" idx="5"/>
          </p:nvPr>
        </p:nvSpPr>
        <p:spPr/>
        <p:txBody>
          <a:bodyPr/>
          <a:lstStyle/>
          <a:p>
            <a:pPr>
              <a:defRPr/>
            </a:pPr>
            <a:fld id="{0199879D-58D9-4000-B09E-79085FF9448E}" type="slidenum">
              <a:rPr lang="en-US" smtClean="0"/>
              <a:pPr>
                <a:defRPr/>
              </a:pPr>
              <a:t>15</a:t>
            </a:fld>
            <a:endParaRPr lang="en-US"/>
          </a:p>
        </p:txBody>
      </p:sp>
    </p:spTree>
    <p:extLst>
      <p:ext uri="{BB962C8B-B14F-4D97-AF65-F5344CB8AC3E}">
        <p14:creationId xmlns:p14="http://schemas.microsoft.com/office/powerpoint/2010/main" val="3479518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(0:57)</a:t>
            </a:r>
          </a:p>
          <a:p>
            <a:endParaRPr lang="en-US" dirty="0"/>
          </a:p>
          <a:p>
            <a:r>
              <a:rPr lang="en-US" dirty="0"/>
              <a:t>As we wrap up, I'd like to leave you with what we believe makes this experience different.</a:t>
            </a:r>
          </a:p>
          <a:p>
            <a:endParaRPr lang="en-US" dirty="0"/>
          </a:p>
          <a:p>
            <a:r>
              <a:rPr lang="en-US" dirty="0"/>
              <a:t>First, students don't learn the PP&amp;C disciplines in isolation—they experience how those disciplines work together to support a common objective.</a:t>
            </a:r>
          </a:p>
          <a:p>
            <a:endParaRPr lang="en-US" dirty="0"/>
          </a:p>
          <a:p>
            <a:r>
              <a:rPr lang="en-US" dirty="0"/>
              <a:t>Second, they learn the same way real NASA teams work: as Integrated Product Teams. Every discussion, every decision, and every deliverable requires collaboration.</a:t>
            </a:r>
          </a:p>
          <a:p>
            <a:endParaRPr lang="en-US" dirty="0"/>
          </a:p>
          <a:p>
            <a:r>
              <a:rPr lang="en-US" dirty="0"/>
              <a:t>Third, everything is grounded in a realistic project scenario. Rather than solving disconnected classroom problems, students experience the lifecycle of a project from planning through execution.</a:t>
            </a:r>
          </a:p>
          <a:p>
            <a:endParaRPr lang="en-US" dirty="0"/>
          </a:p>
          <a:p>
            <a:r>
              <a:rPr lang="en-US" dirty="0"/>
              <a:t>Finally, students leave with more than knowledge—they've created real PP&amp;C products. Schedules, risks, planning artifacts, and analyses that build upon one another just as they would on an actual program.</a:t>
            </a:r>
          </a:p>
          <a:p>
            <a:endParaRPr lang="en-US" dirty="0"/>
          </a:p>
          <a:p>
            <a:r>
              <a:rPr lang="en-US" dirty="0"/>
              <a:t>Our goal has never been simply to teach seven PP&amp;C disciplines. Our goal is to develop practitioners who understand how those disciplines integrate to support informed decisions and ultimately contribute to NASA's mission success.</a:t>
            </a:r>
          </a:p>
        </p:txBody>
      </p:sp>
      <p:sp>
        <p:nvSpPr>
          <p:cNvPr id="4" name="Slide Number Placeholder 3"/>
          <p:cNvSpPr>
            <a:spLocks noGrp="1"/>
          </p:cNvSpPr>
          <p:nvPr>
            <p:ph type="sldNum" sz="quarter" idx="5"/>
          </p:nvPr>
        </p:nvSpPr>
        <p:spPr/>
        <p:txBody>
          <a:bodyPr/>
          <a:lstStyle/>
          <a:p>
            <a:fld id="{42AC3DEB-9FF7-134E-A420-C3B0FEB43D34}" type="slidenum">
              <a:rPr lang="en-US" smtClean="0"/>
              <a:t>16</a:t>
            </a:fld>
            <a:endParaRPr lang="en-US"/>
          </a:p>
        </p:txBody>
      </p:sp>
    </p:spTree>
    <p:extLst>
      <p:ext uri="{BB962C8B-B14F-4D97-AF65-F5344CB8AC3E}">
        <p14:creationId xmlns:p14="http://schemas.microsoft.com/office/powerpoint/2010/main" val="4255169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(1:22)</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 summary, we want to leave this community with a few final thoughts.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At MSFC, the combination of attrition and ongoing hiring freezes has forced us to look closely at how we sustain our PP&amp;C capabilities. But we know we aren't the only ones facing these issues—many of you across the Agency are likely dealing with similar workforce challenges.</a:t>
            </a:r>
          </a:p>
          <a:p>
            <a:endParaRPr lang="en-US" sz="1200" b="0" i="0"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Our strategy at Marshall—focusing inward to build the next generation of talent—relies on four main pillars: </a:t>
            </a:r>
          </a:p>
          <a:p>
            <a:endParaRPr lang="en-US" sz="1200" b="0" i="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1" kern="1200" dirty="0">
                <a:solidFill>
                  <a:schemeClr val="tx1"/>
                </a:solidFill>
                <a:effectLst/>
                <a:latin typeface="+mn-lt"/>
                <a:ea typeface="+mn-ea"/>
                <a:cs typeface="+mn-cs"/>
              </a:rPr>
              <a:t>implementing our Leadership Development Series,</a:t>
            </a:r>
          </a:p>
          <a:p>
            <a:pPr marL="171450" indent="-171450">
              <a:buFont typeface="Arial" panose="020B0604020202020204" pitchFamily="34" charset="0"/>
              <a:buChar char="•"/>
            </a:pPr>
            <a:r>
              <a:rPr lang="en-US" sz="1200" b="0" i="1" kern="1200" dirty="0">
                <a:solidFill>
                  <a:schemeClr val="tx1"/>
                </a:solidFill>
                <a:effectLst/>
                <a:latin typeface="+mn-lt"/>
                <a:ea typeface="+mn-ea"/>
                <a:cs typeface="+mn-cs"/>
              </a:rPr>
              <a:t> defining a clear PP&amp;C Career Roadmap,</a:t>
            </a:r>
          </a:p>
          <a:p>
            <a:pPr marL="171450" indent="-171450">
              <a:buFont typeface="Arial,Sans-Serif" panose="020B0604020202020204" pitchFamily="34" charset="0"/>
              <a:buChar char="•"/>
            </a:pPr>
            <a:r>
              <a:rPr lang="en-US" i="1" dirty="0"/>
              <a:t> Ensuring our PP&amp;C training evolves with the needs of MSFC </a:t>
            </a:r>
            <a:r>
              <a:rPr lang="en-US" b="0" i="1" kern="1200" dirty="0">
                <a:solidFill>
                  <a:schemeClr val="tx1"/>
                </a:solidFill>
                <a:effectLst/>
              </a:rPr>
              <a:t>to ensure our resources are modern and effective</a:t>
            </a:r>
            <a:endParaRPr lang="en-US" dirty="0">
              <a:solidFill>
                <a:srgbClr val="444444"/>
              </a:solidFill>
            </a:endParaRPr>
          </a:p>
          <a:p>
            <a:pPr marL="171450" indent="-171450">
              <a:buFont typeface="Arial" panose="020B0604020202020204" pitchFamily="34" charset="0"/>
              <a:buChar char="•"/>
            </a:pPr>
            <a:r>
              <a:rPr lang="en-US" sz="1200" b="0" i="1" kern="1200" dirty="0">
                <a:solidFill>
                  <a:schemeClr val="tx1"/>
                </a:solidFill>
                <a:effectLst/>
                <a:latin typeface="+mn-lt"/>
                <a:ea typeface="+mn-ea"/>
                <a:cs typeface="+mn-cs"/>
              </a:rPr>
              <a:t> and spark interest in this critical career path with tools like the 'Intro to PP&amp;C' course.</a:t>
            </a:r>
          </a:p>
          <a:p>
            <a:endParaRPr lang="en-US" sz="1200" b="0" i="1"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The key takeaway is that we can no longer rely on external hiring alone to maintain our critical cost and schedule capabilities.</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 We have to actively grow and cross-train the talent we already have.</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 We hope that sharing our roadmap today provides a framework that you might be able to adapt for your own centers and teams.  </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Because protecting the PP&amp;C discipline is a shared Agency-wide responsibility, we’d love to hear your feedback or learn about similar initiatives you are trying. </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Thank you for your time, and we'd now be happy to take your questions."</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2AC3DEB-9FF7-134E-A420-C3B0FEB43D34}" type="slidenum">
              <a:rPr lang="en-US" smtClean="0"/>
              <a:t>17</a:t>
            </a:fld>
            <a:endParaRPr lang="en-US"/>
          </a:p>
        </p:txBody>
      </p:sp>
    </p:spTree>
    <p:extLst>
      <p:ext uri="{BB962C8B-B14F-4D97-AF65-F5344CB8AC3E}">
        <p14:creationId xmlns:p14="http://schemas.microsoft.com/office/powerpoint/2010/main" val="27079224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planet in space&#10;&#10;AI-generated content may be incorrect.">
            <a:extLst>
              <a:ext uri="{FF2B5EF4-FFF2-40B4-BE49-F238E27FC236}">
                <a16:creationId xmlns:a16="http://schemas.microsoft.com/office/drawing/2014/main" id="{9FB109F2-2089-7EE4-80BE-11646319DC77}"/>
              </a:ext>
            </a:extLst>
          </p:cNvPr>
          <p:cNvPicPr>
            <a:picLocks noChangeAspect="1"/>
          </p:cNvPicPr>
          <p:nvPr userDrawn="1"/>
        </p:nvPicPr>
        <p:blipFill>
          <a:blip r:embed="rId2"/>
          <a:stretch>
            <a:fillRect/>
          </a:stretch>
        </p:blipFill>
        <p:spPr>
          <a:xfrm>
            <a:off x="0" y="0"/>
            <a:ext cx="12180232" cy="6858000"/>
          </a:xfrm>
          <a:prstGeom prst="rect">
            <a:avLst/>
          </a:prstGeom>
        </p:spPr>
      </p:pic>
      <p:sp>
        <p:nvSpPr>
          <p:cNvPr id="2" name="Title 1"/>
          <p:cNvSpPr>
            <a:spLocks noGrp="1"/>
          </p:cNvSpPr>
          <p:nvPr>
            <p:ph type="ctrTitle"/>
          </p:nvPr>
        </p:nvSpPr>
        <p:spPr>
          <a:xfrm>
            <a:off x="4085230" y="2210305"/>
            <a:ext cx="6822587" cy="1569546"/>
          </a:xfrm>
        </p:spPr>
        <p:txBody>
          <a:bodyPr anchor="t">
            <a:normAutofit/>
          </a:bodyPr>
          <a:lstStyle>
            <a:lvl1pPr algn="r">
              <a:defRPr sz="4000" b="1">
                <a:solidFill>
                  <a:schemeClr val="accent4"/>
                </a:solidFill>
              </a:defRPr>
            </a:lvl1pPr>
          </a:lstStyle>
          <a:p>
            <a:r>
              <a:rPr lang="en-US"/>
              <a:t>Click to edit Master title style</a:t>
            </a:r>
          </a:p>
        </p:txBody>
      </p:sp>
      <p:sp>
        <p:nvSpPr>
          <p:cNvPr id="3" name="Subtitle 2"/>
          <p:cNvSpPr>
            <a:spLocks noGrp="1"/>
          </p:cNvSpPr>
          <p:nvPr>
            <p:ph type="subTitle" idx="1"/>
          </p:nvPr>
        </p:nvSpPr>
        <p:spPr>
          <a:xfrm>
            <a:off x="5519925" y="4774884"/>
            <a:ext cx="5387892" cy="853245"/>
          </a:xfrm>
        </p:spPr>
        <p:txBody>
          <a:bodyPr>
            <a:noAutofit/>
          </a:bodyPr>
          <a:lstStyle>
            <a:lvl1pPr marL="0" indent="0" algn="r">
              <a:buNone/>
              <a:defRPr sz="3200" b="1">
                <a:solidFill>
                  <a:schemeClr val="accent4">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9" name="Picture 18" descr="Logo&#10;&#10;AI-generated content may be incorrect.">
            <a:extLst>
              <a:ext uri="{FF2B5EF4-FFF2-40B4-BE49-F238E27FC236}">
                <a16:creationId xmlns:a16="http://schemas.microsoft.com/office/drawing/2014/main" id="{7B106942-1FA1-F7BB-9981-74CF9CD816B1}"/>
              </a:ext>
            </a:extLst>
          </p:cNvPr>
          <p:cNvPicPr>
            <a:picLocks noChangeAspect="1"/>
          </p:cNvPicPr>
          <p:nvPr userDrawn="1"/>
        </p:nvPicPr>
        <p:blipFill>
          <a:blip r:embed="rId3"/>
          <a:stretch>
            <a:fillRect/>
          </a:stretch>
        </p:blipFill>
        <p:spPr>
          <a:xfrm>
            <a:off x="10812780" y="65940"/>
            <a:ext cx="1158240" cy="1158240"/>
          </a:xfrm>
          <a:prstGeom prst="rect">
            <a:avLst/>
          </a:prstGeom>
        </p:spPr>
      </p:pic>
      <p:grpSp>
        <p:nvGrpSpPr>
          <p:cNvPr id="11" name="Group 10">
            <a:extLst>
              <a:ext uri="{FF2B5EF4-FFF2-40B4-BE49-F238E27FC236}">
                <a16:creationId xmlns:a16="http://schemas.microsoft.com/office/drawing/2014/main" id="{F37F4FD6-693E-2D5E-CAA1-4B5547837A70}"/>
              </a:ext>
            </a:extLst>
          </p:cNvPr>
          <p:cNvGrpSpPr/>
          <p:nvPr userDrawn="1"/>
        </p:nvGrpSpPr>
        <p:grpSpPr>
          <a:xfrm>
            <a:off x="638804" y="1194173"/>
            <a:ext cx="11018452" cy="1419616"/>
            <a:chOff x="638804" y="1830992"/>
            <a:chExt cx="11018452" cy="1419616"/>
          </a:xfrm>
        </p:grpSpPr>
        <p:cxnSp>
          <p:nvCxnSpPr>
            <p:cNvPr id="9" name="Straight Connector 8">
              <a:extLst>
                <a:ext uri="{FF2B5EF4-FFF2-40B4-BE49-F238E27FC236}">
                  <a16:creationId xmlns:a16="http://schemas.microsoft.com/office/drawing/2014/main" id="{BBF0659B-92C2-1490-73BC-7C9EC6D9B11A}"/>
                </a:ext>
              </a:extLst>
            </p:cNvPr>
            <p:cNvCxnSpPr>
              <a:cxnSpLocks/>
            </p:cNvCxnSpPr>
            <p:nvPr userDrawn="1"/>
          </p:nvCxnSpPr>
          <p:spPr>
            <a:xfrm>
              <a:off x="3935186" y="2526744"/>
              <a:ext cx="7122674" cy="0"/>
            </a:xfrm>
            <a:prstGeom prst="line">
              <a:avLst/>
            </a:prstGeom>
            <a:ln w="28575">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0" name="Picture 9" descr="Logo, icon&#10;&#10;AI-generated content may be incorrect.">
              <a:extLst>
                <a:ext uri="{FF2B5EF4-FFF2-40B4-BE49-F238E27FC236}">
                  <a16:creationId xmlns:a16="http://schemas.microsoft.com/office/drawing/2014/main" id="{A1A8F92C-1676-43A4-E2F8-312BCFF0DE97}"/>
                </a:ext>
              </a:extLst>
            </p:cNvPr>
            <p:cNvPicPr>
              <a:picLocks noChangeAspect="1"/>
            </p:cNvPicPr>
            <p:nvPr userDrawn="1"/>
          </p:nvPicPr>
          <p:blipFill>
            <a:blip r:embed="rId4">
              <a:duotone>
                <a:prstClr val="black"/>
                <a:schemeClr val="accent4">
                  <a:lumMod val="75000"/>
                  <a:tint val="45000"/>
                  <a:satMod val="400000"/>
                </a:schemeClr>
              </a:duotone>
              <a:extLst>
                <a:ext uri="{BEBA8EAE-BF5A-486C-A8C5-ECC9F3942E4B}">
                  <a14:imgProps xmlns:a14="http://schemas.microsoft.com/office/drawing/2010/main">
                    <a14:imgLayer r:embed="rId5">
                      <a14:imgEffect>
                        <a14:artisticPhotocopy/>
                      </a14:imgEffect>
                      <a14:imgEffect>
                        <a14:colorTemperature colorTemp="4700"/>
                      </a14:imgEffect>
                    </a14:imgLayer>
                  </a14:imgProps>
                </a:ext>
              </a:extLst>
            </a:blip>
            <a:srcRect l="-8534" t="40830" r="63705" b="32172"/>
            <a:stretch>
              <a:fillRect/>
            </a:stretch>
          </p:blipFill>
          <p:spPr>
            <a:xfrm>
              <a:off x="11057860" y="2305819"/>
              <a:ext cx="599396" cy="448514"/>
            </a:xfrm>
            <a:prstGeom prst="ellipse">
              <a:avLst/>
            </a:prstGeom>
          </p:spPr>
        </p:pic>
        <p:pic>
          <p:nvPicPr>
            <p:cNvPr id="5" name="Picture 4">
              <a:extLst>
                <a:ext uri="{FF2B5EF4-FFF2-40B4-BE49-F238E27FC236}">
                  <a16:creationId xmlns:a16="http://schemas.microsoft.com/office/drawing/2014/main" id="{1920B330-D1D5-2643-E53B-90F3BAE73D2B}"/>
                </a:ext>
              </a:extLst>
            </p:cNvPr>
            <p:cNvPicPr>
              <a:picLocks noChangeAspect="1"/>
            </p:cNvPicPr>
            <p:nvPr userDrawn="1"/>
          </p:nvPicPr>
          <p:blipFill>
            <a:blip r:embed="rId6"/>
            <a:stretch>
              <a:fillRect/>
            </a:stretch>
          </p:blipFill>
          <p:spPr>
            <a:xfrm>
              <a:off x="11074566" y="2234476"/>
              <a:ext cx="558468" cy="612648"/>
            </a:xfrm>
            <a:prstGeom prst="rect">
              <a:avLst/>
            </a:prstGeom>
          </p:spPr>
        </p:pic>
        <p:pic>
          <p:nvPicPr>
            <p:cNvPr id="6" name="Picture 5">
              <a:extLst>
                <a:ext uri="{FF2B5EF4-FFF2-40B4-BE49-F238E27FC236}">
                  <a16:creationId xmlns:a16="http://schemas.microsoft.com/office/drawing/2014/main" id="{6E99ECC1-A817-0699-CAC7-6F5BF350FB52}"/>
                </a:ext>
              </a:extLst>
            </p:cNvPr>
            <p:cNvPicPr>
              <a:picLocks noChangeAspect="1"/>
            </p:cNvPicPr>
            <p:nvPr userDrawn="1"/>
          </p:nvPicPr>
          <p:blipFill>
            <a:blip r:embed="rId7"/>
            <a:stretch>
              <a:fillRect/>
            </a:stretch>
          </p:blipFill>
          <p:spPr>
            <a:xfrm>
              <a:off x="638804" y="1830992"/>
              <a:ext cx="3065977" cy="1419616"/>
            </a:xfrm>
            <a:prstGeom prst="rect">
              <a:avLst/>
            </a:prstGeom>
          </p:spPr>
        </p:pic>
      </p:grpSp>
    </p:spTree>
    <p:extLst>
      <p:ext uri="{BB962C8B-B14F-4D97-AF65-F5344CB8AC3E}">
        <p14:creationId xmlns:p14="http://schemas.microsoft.com/office/powerpoint/2010/main" val="496897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33500" y="365127"/>
            <a:ext cx="9032908" cy="569822"/>
          </a:xfrm>
        </p:spPr>
        <p:txBody>
          <a:bodyPr/>
          <a:lstStyle>
            <a:lvl1pPr>
              <a:defRPr>
                <a:solidFill>
                  <a:schemeClr val="accent4">
                    <a:lumMod val="50000"/>
                  </a:schemeClr>
                </a:solidFill>
              </a:defRPr>
            </a:lvl1pPr>
          </a:lstStyle>
          <a:p>
            <a:r>
              <a:rPr lang="en-US"/>
              <a:t>Click to edit Master title style</a:t>
            </a:r>
          </a:p>
        </p:txBody>
      </p:sp>
      <p:sp>
        <p:nvSpPr>
          <p:cNvPr id="3" name="Content Placeholder 2"/>
          <p:cNvSpPr>
            <a:spLocks noGrp="1"/>
          </p:cNvSpPr>
          <p:nvPr>
            <p:ph idx="1"/>
          </p:nvPr>
        </p:nvSpPr>
        <p:spPr>
          <a:xfrm>
            <a:off x="838199" y="1181100"/>
            <a:ext cx="10515600" cy="4493285"/>
          </a:xfrm>
        </p:spPr>
        <p:txBody>
          <a:bodyPr/>
          <a:lstStyle>
            <a:lvl1pPr>
              <a:defRPr>
                <a:solidFill>
                  <a:schemeClr val="accent4">
                    <a:lumMod val="75000"/>
                  </a:schemeClr>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E85E00AA-9B70-A1E1-4E7A-E3C469DE93D7}"/>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85000"/>
                </a:schemeClr>
              </a:solidFill>
            </a:endParaRPr>
          </a:p>
        </p:txBody>
      </p:sp>
      <p:sp>
        <p:nvSpPr>
          <p:cNvPr id="10" name="Slide Number Placeholder 5">
            <a:extLst>
              <a:ext uri="{FF2B5EF4-FFF2-40B4-BE49-F238E27FC236}">
                <a16:creationId xmlns:a16="http://schemas.microsoft.com/office/drawing/2014/main" id="{B963A482-DA1E-ABE0-EB36-175EADBED1DA}"/>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bg1">
                    <a:lumMod val="85000"/>
                  </a:schemeClr>
                </a:solidFill>
                <a:latin typeface="+mj-lt"/>
              </a:rPr>
              <a:t>Slide </a:t>
            </a:r>
            <a:fld id="{3419AD93-5331-4681-81C3-51905F4FEEBE}" type="slidenum">
              <a:rPr lang="en-US" sz="1000" smtClean="0">
                <a:solidFill>
                  <a:schemeClr val="bg1">
                    <a:lumMod val="85000"/>
                  </a:schemeClr>
                </a:solidFill>
                <a:latin typeface="+mj-lt"/>
              </a:rPr>
              <a:pPr algn="r"/>
              <a:t>‹#›</a:t>
            </a:fld>
            <a:endParaRPr lang="en-US" sz="1000">
              <a:solidFill>
                <a:schemeClr val="bg1">
                  <a:lumMod val="85000"/>
                </a:schemeClr>
              </a:solidFill>
              <a:latin typeface="+mj-lt"/>
            </a:endParaRPr>
          </a:p>
        </p:txBody>
      </p:sp>
      <p:pic>
        <p:nvPicPr>
          <p:cNvPr id="8" name="Picture 7" descr="Logo, icon&#10;&#10;AI-generated content may be incorrect.">
            <a:extLst>
              <a:ext uri="{FF2B5EF4-FFF2-40B4-BE49-F238E27FC236}">
                <a16:creationId xmlns:a16="http://schemas.microsoft.com/office/drawing/2014/main" id="{C0147D62-EB0D-75A4-75D9-C7D3854D5830}"/>
              </a:ext>
            </a:extLst>
          </p:cNvPr>
          <p:cNvPicPr>
            <a:picLocks noChangeAspect="1"/>
          </p:cNvPicPr>
          <p:nvPr userDrawn="1"/>
        </p:nvPicPr>
        <p:blipFill>
          <a:blip r:embed="rId2"/>
          <a:stretch>
            <a:fillRect/>
          </a:stretch>
        </p:blipFill>
        <p:spPr>
          <a:xfrm>
            <a:off x="112213" y="109064"/>
            <a:ext cx="1030785" cy="1130786"/>
          </a:xfrm>
          <a:prstGeom prst="rect">
            <a:avLst/>
          </a:prstGeom>
        </p:spPr>
      </p:pic>
      <p:pic>
        <p:nvPicPr>
          <p:cNvPr id="15" name="Picture 14" descr="Logo&#10;&#10;AI-generated content may be incorrect.">
            <a:extLst>
              <a:ext uri="{FF2B5EF4-FFF2-40B4-BE49-F238E27FC236}">
                <a16:creationId xmlns:a16="http://schemas.microsoft.com/office/drawing/2014/main" id="{A5BACFA8-C356-6030-E5C4-2AB1BB2D90FB}"/>
              </a:ext>
            </a:extLst>
          </p:cNvPr>
          <p:cNvPicPr>
            <a:picLocks noChangeAspect="1"/>
          </p:cNvPicPr>
          <p:nvPr userDrawn="1"/>
        </p:nvPicPr>
        <p:blipFill>
          <a:blip r:embed="rId3"/>
          <a:stretch>
            <a:fillRect/>
          </a:stretch>
        </p:blipFill>
        <p:spPr>
          <a:xfrm>
            <a:off x="10772395" y="147569"/>
            <a:ext cx="1158240" cy="1158240"/>
          </a:xfrm>
          <a:prstGeom prst="rect">
            <a:avLst/>
          </a:prstGeom>
        </p:spPr>
      </p:pic>
      <p:cxnSp>
        <p:nvCxnSpPr>
          <p:cNvPr id="17" name="Straight Connector 16">
            <a:extLst>
              <a:ext uri="{FF2B5EF4-FFF2-40B4-BE49-F238E27FC236}">
                <a16:creationId xmlns:a16="http://schemas.microsoft.com/office/drawing/2014/main" id="{58C94BF6-2967-069C-D1B0-F3EDCEFB4240}"/>
              </a:ext>
            </a:extLst>
          </p:cNvPr>
          <p:cNvCxnSpPr>
            <a:cxnSpLocks/>
          </p:cNvCxnSpPr>
          <p:nvPr userDrawn="1"/>
        </p:nvCxnSpPr>
        <p:spPr>
          <a:xfrm>
            <a:off x="821815" y="987318"/>
            <a:ext cx="9511596" cy="0"/>
          </a:xfrm>
          <a:prstGeom prst="line">
            <a:avLst/>
          </a:prstGeom>
          <a:ln w="28575">
            <a:solidFill>
              <a:srgbClr val="105380"/>
            </a:solidFill>
          </a:ln>
        </p:spPr>
        <p:style>
          <a:lnRef idx="2">
            <a:schemeClr val="accent1"/>
          </a:lnRef>
          <a:fillRef idx="0">
            <a:schemeClr val="accent1"/>
          </a:fillRef>
          <a:effectRef idx="1">
            <a:schemeClr val="accent1"/>
          </a:effectRef>
          <a:fontRef idx="minor">
            <a:schemeClr val="tx1"/>
          </a:fontRef>
        </p:style>
      </p:cxnSp>
      <p:sp>
        <p:nvSpPr>
          <p:cNvPr id="4" name="Footer Placeholder 4">
            <a:extLst>
              <a:ext uri="{FF2B5EF4-FFF2-40B4-BE49-F238E27FC236}">
                <a16:creationId xmlns:a16="http://schemas.microsoft.com/office/drawing/2014/main" id="{49D28070-23B2-1E30-FE92-7B4CE873BBCE}"/>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bg1">
                    <a:lumMod val="85000"/>
                  </a:schemeClr>
                </a:solidFill>
              </a:defRPr>
            </a:lvl1pPr>
          </a:lstStyle>
          <a:p>
            <a:r>
              <a:rPr lang="en-US"/>
              <a:t>Footer Note</a:t>
            </a:r>
          </a:p>
        </p:txBody>
      </p:sp>
      <p:pic>
        <p:nvPicPr>
          <p:cNvPr id="5" name="Picture 4">
            <a:extLst>
              <a:ext uri="{FF2B5EF4-FFF2-40B4-BE49-F238E27FC236}">
                <a16:creationId xmlns:a16="http://schemas.microsoft.com/office/drawing/2014/main" id="{97DE230B-A743-6670-C5DF-918D4F410D92}"/>
              </a:ext>
            </a:extLst>
          </p:cNvPr>
          <p:cNvPicPr>
            <a:picLocks noChangeAspect="1"/>
          </p:cNvPicPr>
          <p:nvPr userDrawn="1"/>
        </p:nvPicPr>
        <p:blipFill>
          <a:blip r:embed="rId4"/>
          <a:stretch>
            <a:fillRect/>
          </a:stretch>
        </p:blipFill>
        <p:spPr>
          <a:xfrm>
            <a:off x="10365293" y="670839"/>
            <a:ext cx="461515" cy="506289"/>
          </a:xfrm>
          <a:prstGeom prst="rect">
            <a:avLst/>
          </a:prstGeom>
        </p:spPr>
      </p:pic>
      <p:pic>
        <p:nvPicPr>
          <p:cNvPr id="7" name="Picture 6" descr="Icon&#10;&#10;AI-generated content may be incorrect.">
            <a:extLst>
              <a:ext uri="{FF2B5EF4-FFF2-40B4-BE49-F238E27FC236}">
                <a16:creationId xmlns:a16="http://schemas.microsoft.com/office/drawing/2014/main" id="{B6FB9E68-9C16-5207-50D0-693B4DF92AC9}"/>
              </a:ext>
            </a:extLst>
          </p:cNvPr>
          <p:cNvPicPr>
            <a:picLocks noChangeAspect="1"/>
          </p:cNvPicPr>
          <p:nvPr userDrawn="1"/>
        </p:nvPicPr>
        <p:blipFill>
          <a:blip r:embed="rId5"/>
          <a:stretch>
            <a:fillRect/>
          </a:stretch>
        </p:blipFill>
        <p:spPr>
          <a:xfrm flipH="1">
            <a:off x="10366408" y="670839"/>
            <a:ext cx="417397" cy="457891"/>
          </a:xfrm>
          <a:prstGeom prst="rect">
            <a:avLst/>
          </a:prstGeom>
        </p:spPr>
      </p:pic>
    </p:spTree>
    <p:extLst>
      <p:ext uri="{BB962C8B-B14F-4D97-AF65-F5344CB8AC3E}">
        <p14:creationId xmlns:p14="http://schemas.microsoft.com/office/powerpoint/2010/main" val="222168683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8DDC536-C4E1-3B50-79CA-46180E930D44}"/>
              </a:ext>
            </a:extLst>
          </p:cNvPr>
          <p:cNvPicPr>
            <a:picLocks noChangeAspect="1"/>
          </p:cNvPicPr>
          <p:nvPr userDrawn="1"/>
        </p:nvPicPr>
        <p:blipFill>
          <a:blip r:embed="rId2"/>
          <a:stretch>
            <a:fillRect/>
          </a:stretch>
        </p:blipFill>
        <p:spPr>
          <a:xfrm>
            <a:off x="10365293" y="670839"/>
            <a:ext cx="461515" cy="506289"/>
          </a:xfrm>
          <a:prstGeom prst="rect">
            <a:avLst/>
          </a:prstGeom>
        </p:spPr>
      </p:pic>
      <p:sp>
        <p:nvSpPr>
          <p:cNvPr id="2" name="Title 1"/>
          <p:cNvSpPr>
            <a:spLocks noGrp="1"/>
          </p:cNvSpPr>
          <p:nvPr>
            <p:ph type="title"/>
          </p:nvPr>
        </p:nvSpPr>
        <p:spPr>
          <a:xfrm>
            <a:off x="1333500" y="365127"/>
            <a:ext cx="9032908" cy="569822"/>
          </a:xfrm>
        </p:spPr>
        <p:txBody>
          <a:bodyPr/>
          <a:lstStyle>
            <a:lvl1pPr>
              <a:defRPr>
                <a:solidFill>
                  <a:schemeClr val="accent4">
                    <a:lumMod val="50000"/>
                  </a:schemeClr>
                </a:solidFill>
              </a:defRPr>
            </a:lvl1pPr>
          </a:lstStyle>
          <a:p>
            <a:r>
              <a:rPr lang="en-US"/>
              <a:t>Click to edit Master title style</a:t>
            </a:r>
          </a:p>
        </p:txBody>
      </p:sp>
      <p:sp>
        <p:nvSpPr>
          <p:cNvPr id="3" name="Content Placeholder 2"/>
          <p:cNvSpPr>
            <a:spLocks noGrp="1"/>
          </p:cNvSpPr>
          <p:nvPr>
            <p:ph idx="1"/>
          </p:nvPr>
        </p:nvSpPr>
        <p:spPr>
          <a:xfrm>
            <a:off x="838199" y="1181100"/>
            <a:ext cx="10515600" cy="4493285"/>
          </a:xfrm>
        </p:spPr>
        <p:txBody>
          <a:bodyPr/>
          <a:lstStyle>
            <a:lvl1pPr>
              <a:defRPr>
                <a:solidFill>
                  <a:schemeClr val="accent4">
                    <a:lumMod val="75000"/>
                  </a:schemeClr>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E85E00AA-9B70-A1E1-4E7A-E3C469DE93D7}"/>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85000"/>
                </a:schemeClr>
              </a:solidFill>
            </a:endParaRPr>
          </a:p>
        </p:txBody>
      </p:sp>
      <p:sp>
        <p:nvSpPr>
          <p:cNvPr id="10" name="Slide Number Placeholder 5">
            <a:extLst>
              <a:ext uri="{FF2B5EF4-FFF2-40B4-BE49-F238E27FC236}">
                <a16:creationId xmlns:a16="http://schemas.microsoft.com/office/drawing/2014/main" id="{B963A482-DA1E-ABE0-EB36-175EADBED1DA}"/>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bg1">
                    <a:lumMod val="85000"/>
                  </a:schemeClr>
                </a:solidFill>
                <a:latin typeface="+mj-lt"/>
              </a:rPr>
              <a:t>Slide </a:t>
            </a:r>
            <a:fld id="{3419AD93-5331-4681-81C3-51905F4FEEBE}" type="slidenum">
              <a:rPr lang="en-US" sz="1000" smtClean="0">
                <a:solidFill>
                  <a:schemeClr val="bg1">
                    <a:lumMod val="85000"/>
                  </a:schemeClr>
                </a:solidFill>
                <a:latin typeface="+mj-lt"/>
              </a:rPr>
              <a:pPr algn="r"/>
              <a:t>‹#›</a:t>
            </a:fld>
            <a:endParaRPr lang="en-US" sz="1000">
              <a:solidFill>
                <a:schemeClr val="bg1">
                  <a:lumMod val="85000"/>
                </a:schemeClr>
              </a:solidFill>
              <a:latin typeface="+mj-lt"/>
            </a:endParaRPr>
          </a:p>
        </p:txBody>
      </p:sp>
      <p:cxnSp>
        <p:nvCxnSpPr>
          <p:cNvPr id="13" name="Straight Connector 12">
            <a:extLst>
              <a:ext uri="{FF2B5EF4-FFF2-40B4-BE49-F238E27FC236}">
                <a16:creationId xmlns:a16="http://schemas.microsoft.com/office/drawing/2014/main" id="{C7FCB5BD-EDAD-6079-A9AE-EA65DB2EA9CF}"/>
              </a:ext>
            </a:extLst>
          </p:cNvPr>
          <p:cNvCxnSpPr>
            <a:cxnSpLocks/>
          </p:cNvCxnSpPr>
          <p:nvPr userDrawn="1"/>
        </p:nvCxnSpPr>
        <p:spPr>
          <a:xfrm>
            <a:off x="821815" y="987318"/>
            <a:ext cx="9511596" cy="0"/>
          </a:xfrm>
          <a:prstGeom prst="line">
            <a:avLst/>
          </a:prstGeom>
          <a:ln w="28575">
            <a:solidFill>
              <a:srgbClr val="105380"/>
            </a:solidFill>
          </a:ln>
        </p:spPr>
        <p:style>
          <a:lnRef idx="2">
            <a:schemeClr val="accent1"/>
          </a:lnRef>
          <a:fillRef idx="0">
            <a:schemeClr val="accent1"/>
          </a:fillRef>
          <a:effectRef idx="1">
            <a:schemeClr val="accent1"/>
          </a:effectRef>
          <a:fontRef idx="minor">
            <a:schemeClr val="tx1"/>
          </a:fontRef>
        </p:style>
      </p:cxnSp>
      <p:pic>
        <p:nvPicPr>
          <p:cNvPr id="6" name="Picture 5" descr="Icon&#10;&#10;AI-generated content may be incorrect.">
            <a:extLst>
              <a:ext uri="{FF2B5EF4-FFF2-40B4-BE49-F238E27FC236}">
                <a16:creationId xmlns:a16="http://schemas.microsoft.com/office/drawing/2014/main" id="{B884AE41-4017-2819-222F-F613976AF370}"/>
              </a:ext>
            </a:extLst>
          </p:cNvPr>
          <p:cNvPicPr>
            <a:picLocks noChangeAspect="1"/>
          </p:cNvPicPr>
          <p:nvPr userDrawn="1"/>
        </p:nvPicPr>
        <p:blipFill>
          <a:blip r:embed="rId3"/>
          <a:stretch>
            <a:fillRect/>
          </a:stretch>
        </p:blipFill>
        <p:spPr>
          <a:xfrm flipH="1">
            <a:off x="10366408" y="670839"/>
            <a:ext cx="417397" cy="457891"/>
          </a:xfrm>
          <a:prstGeom prst="rect">
            <a:avLst/>
          </a:prstGeom>
        </p:spPr>
      </p:pic>
      <p:pic>
        <p:nvPicPr>
          <p:cNvPr id="8" name="Picture 7" descr="Logo, icon&#10;&#10;AI-generated content may be incorrect.">
            <a:extLst>
              <a:ext uri="{FF2B5EF4-FFF2-40B4-BE49-F238E27FC236}">
                <a16:creationId xmlns:a16="http://schemas.microsoft.com/office/drawing/2014/main" id="{C0147D62-EB0D-75A4-75D9-C7D3854D5830}"/>
              </a:ext>
            </a:extLst>
          </p:cNvPr>
          <p:cNvPicPr>
            <a:picLocks noChangeAspect="1"/>
          </p:cNvPicPr>
          <p:nvPr userDrawn="1"/>
        </p:nvPicPr>
        <p:blipFill>
          <a:blip r:embed="rId4"/>
          <a:stretch>
            <a:fillRect/>
          </a:stretch>
        </p:blipFill>
        <p:spPr>
          <a:xfrm>
            <a:off x="112213" y="109064"/>
            <a:ext cx="1030785" cy="1130786"/>
          </a:xfrm>
          <a:prstGeom prst="rect">
            <a:avLst/>
          </a:prstGeom>
        </p:spPr>
      </p:pic>
      <p:sp>
        <p:nvSpPr>
          <p:cNvPr id="5" name="Footer Placeholder 4">
            <a:extLst>
              <a:ext uri="{FF2B5EF4-FFF2-40B4-BE49-F238E27FC236}">
                <a16:creationId xmlns:a16="http://schemas.microsoft.com/office/drawing/2014/main" id="{C34997E1-E3E7-BF66-3605-D23D21BBA429}"/>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bg1">
                    <a:lumMod val="85000"/>
                  </a:schemeClr>
                </a:solidFill>
              </a:defRPr>
            </a:lvl1pPr>
          </a:lstStyle>
          <a:p>
            <a:r>
              <a:rPr lang="en-US"/>
              <a:t>Footer Note</a:t>
            </a:r>
          </a:p>
        </p:txBody>
      </p:sp>
    </p:spTree>
    <p:extLst>
      <p:ext uri="{BB962C8B-B14F-4D97-AF65-F5344CB8AC3E}">
        <p14:creationId xmlns:p14="http://schemas.microsoft.com/office/powerpoint/2010/main" val="345257044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Title and Content">
    <p:bg>
      <p:bgRef idx="1001">
        <a:schemeClr val="bg1"/>
      </p:bgRef>
    </p:bg>
    <p:spTree>
      <p:nvGrpSpPr>
        <p:cNvPr id="1" name=""/>
        <p:cNvGrpSpPr/>
        <p:nvPr/>
      </p:nvGrpSpPr>
      <p:grpSpPr>
        <a:xfrm>
          <a:off x="0" y="0"/>
          <a:ext cx="0" cy="0"/>
          <a:chOff x="0" y="0"/>
          <a:chExt cx="0" cy="0"/>
        </a:xfrm>
      </p:grpSpPr>
      <p:pic>
        <p:nvPicPr>
          <p:cNvPr id="7" name="Picture 6" descr="Icon&#10;&#10;AI-generated content may be incorrect.">
            <a:extLst>
              <a:ext uri="{FF2B5EF4-FFF2-40B4-BE49-F238E27FC236}">
                <a16:creationId xmlns:a16="http://schemas.microsoft.com/office/drawing/2014/main" id="{959BA9C5-5704-76DF-A9FA-99A20B6D0654}"/>
              </a:ext>
            </a:extLst>
          </p:cNvPr>
          <p:cNvPicPr>
            <a:picLocks noChangeAspect="1"/>
          </p:cNvPicPr>
          <p:nvPr userDrawn="1"/>
        </p:nvPicPr>
        <p:blipFill>
          <a:blip r:embed="rId2"/>
          <a:stretch>
            <a:fillRect/>
          </a:stretch>
        </p:blipFill>
        <p:spPr>
          <a:xfrm>
            <a:off x="112212" y="109064"/>
            <a:ext cx="1033583" cy="1133856"/>
          </a:xfrm>
          <a:prstGeom prst="rect">
            <a:avLst/>
          </a:prstGeom>
        </p:spPr>
      </p:pic>
      <p:sp>
        <p:nvSpPr>
          <p:cNvPr id="2" name="Title 1"/>
          <p:cNvSpPr>
            <a:spLocks noGrp="1"/>
          </p:cNvSpPr>
          <p:nvPr>
            <p:ph type="title"/>
          </p:nvPr>
        </p:nvSpPr>
        <p:spPr>
          <a:xfrm>
            <a:off x="1333500" y="365127"/>
            <a:ext cx="9032908" cy="569822"/>
          </a:xfrm>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idx="1"/>
          </p:nvPr>
        </p:nvSpPr>
        <p:spPr>
          <a:xfrm>
            <a:off x="838199" y="1181100"/>
            <a:ext cx="10515600" cy="4493285"/>
          </a:xfrm>
        </p:spPr>
        <p:txBody>
          <a:bodyPr/>
          <a:lstStyle>
            <a:lvl1pPr>
              <a:buClr>
                <a:schemeClr val="tx1">
                  <a:lumMod val="85000"/>
                </a:schemeClr>
              </a:buClr>
              <a:defRPr>
                <a:solidFill>
                  <a:schemeClr val="tx1"/>
                </a:solidFill>
              </a:defRPr>
            </a:lvl1pPr>
            <a:lvl2pPr>
              <a:buClr>
                <a:schemeClr val="tx1">
                  <a:lumMod val="85000"/>
                </a:schemeClr>
              </a:buClr>
              <a:defRPr>
                <a:solidFill>
                  <a:schemeClr val="tx1">
                    <a:lumMod val="85000"/>
                  </a:schemeClr>
                </a:solidFill>
              </a:defRPr>
            </a:lvl2pPr>
            <a:lvl3pPr>
              <a:buClr>
                <a:schemeClr val="tx1">
                  <a:lumMod val="85000"/>
                </a:schemeClr>
              </a:buClr>
              <a:defRPr>
                <a:solidFill>
                  <a:schemeClr val="tx1"/>
                </a:solidFill>
              </a:defRPr>
            </a:lvl3pPr>
            <a:lvl4pPr>
              <a:buClr>
                <a:schemeClr val="tx1">
                  <a:lumMod val="85000"/>
                </a:schemeClr>
              </a:buClr>
              <a:defRPr>
                <a:solidFill>
                  <a:schemeClr val="tx1"/>
                </a:solidFill>
              </a:defRPr>
            </a:lvl4pPr>
            <a:lvl5pPr>
              <a:buClr>
                <a:schemeClr val="tx1">
                  <a:lumMod val="85000"/>
                </a:schemeClr>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E85E00AA-9B70-A1E1-4E7A-E3C469DE93D7}"/>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schemeClr>
              </a:solidFill>
            </a:endParaRPr>
          </a:p>
        </p:txBody>
      </p:sp>
      <p:sp>
        <p:nvSpPr>
          <p:cNvPr id="10" name="Slide Number Placeholder 5">
            <a:extLst>
              <a:ext uri="{FF2B5EF4-FFF2-40B4-BE49-F238E27FC236}">
                <a16:creationId xmlns:a16="http://schemas.microsoft.com/office/drawing/2014/main" id="{B963A482-DA1E-ABE0-EB36-175EADBED1DA}"/>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tx1">
                    <a:lumMod val="85000"/>
                  </a:schemeClr>
                </a:solidFill>
                <a:latin typeface="+mj-lt"/>
              </a:rPr>
              <a:t>Slide </a:t>
            </a:r>
            <a:fld id="{3419AD93-5331-4681-81C3-51905F4FEEBE}" type="slidenum">
              <a:rPr lang="en-US" sz="1000" smtClean="0">
                <a:solidFill>
                  <a:schemeClr val="tx1">
                    <a:lumMod val="85000"/>
                  </a:schemeClr>
                </a:solidFill>
                <a:latin typeface="+mj-lt"/>
              </a:rPr>
              <a:pPr algn="r"/>
              <a:t>‹#›</a:t>
            </a:fld>
            <a:endParaRPr lang="en-US" sz="1000">
              <a:solidFill>
                <a:schemeClr val="tx1">
                  <a:lumMod val="85000"/>
                </a:schemeClr>
              </a:solidFill>
              <a:latin typeface="+mj-lt"/>
            </a:endParaRPr>
          </a:p>
        </p:txBody>
      </p:sp>
      <p:pic>
        <p:nvPicPr>
          <p:cNvPr id="6" name="Picture 5" descr="Icon&#10;&#10;AI-generated content may be incorrect.">
            <a:extLst>
              <a:ext uri="{FF2B5EF4-FFF2-40B4-BE49-F238E27FC236}">
                <a16:creationId xmlns:a16="http://schemas.microsoft.com/office/drawing/2014/main" id="{B884AE41-4017-2819-222F-F613976AF370}"/>
              </a:ext>
            </a:extLst>
          </p:cNvPr>
          <p:cNvPicPr>
            <a:picLocks noChangeAspect="1"/>
          </p:cNvPicPr>
          <p:nvPr userDrawn="1"/>
        </p:nvPicPr>
        <p:blipFill>
          <a:blip r:embed="rId3"/>
          <a:stretch>
            <a:fillRect/>
          </a:stretch>
        </p:blipFill>
        <p:spPr>
          <a:xfrm flipH="1">
            <a:off x="10366408" y="670839"/>
            <a:ext cx="557353" cy="611424"/>
          </a:xfrm>
          <a:prstGeom prst="rect">
            <a:avLst/>
          </a:prstGeom>
        </p:spPr>
      </p:pic>
      <p:pic>
        <p:nvPicPr>
          <p:cNvPr id="17" name="Picture 16">
            <a:extLst>
              <a:ext uri="{FF2B5EF4-FFF2-40B4-BE49-F238E27FC236}">
                <a16:creationId xmlns:a16="http://schemas.microsoft.com/office/drawing/2014/main" id="{DB2A1AED-EEE7-A08A-36DD-A6897059D6B5}"/>
              </a:ext>
            </a:extLst>
          </p:cNvPr>
          <p:cNvPicPr>
            <a:picLocks noChangeAspect="1"/>
          </p:cNvPicPr>
          <p:nvPr userDrawn="1"/>
        </p:nvPicPr>
        <p:blipFill>
          <a:blip r:embed="rId4"/>
          <a:stretch>
            <a:fillRect/>
          </a:stretch>
        </p:blipFill>
        <p:spPr>
          <a:xfrm>
            <a:off x="10365293" y="670839"/>
            <a:ext cx="558468" cy="612648"/>
          </a:xfrm>
          <a:prstGeom prst="rect">
            <a:avLst/>
          </a:prstGeom>
        </p:spPr>
      </p:pic>
      <p:cxnSp>
        <p:nvCxnSpPr>
          <p:cNvPr id="18" name="Straight Connector 17">
            <a:extLst>
              <a:ext uri="{FF2B5EF4-FFF2-40B4-BE49-F238E27FC236}">
                <a16:creationId xmlns:a16="http://schemas.microsoft.com/office/drawing/2014/main" id="{E6FA3842-A95F-548E-63C5-98B3E448C06A}"/>
              </a:ext>
            </a:extLst>
          </p:cNvPr>
          <p:cNvCxnSpPr>
            <a:cxnSpLocks/>
          </p:cNvCxnSpPr>
          <p:nvPr userDrawn="1"/>
        </p:nvCxnSpPr>
        <p:spPr>
          <a:xfrm>
            <a:off x="821815" y="987318"/>
            <a:ext cx="9511596" cy="0"/>
          </a:xfrm>
          <a:prstGeom prst="line">
            <a:avLst/>
          </a:prstGeom>
          <a:ln w="28575">
            <a:solidFill>
              <a:schemeClr val="accent4"/>
            </a:solidFill>
          </a:ln>
        </p:spPr>
        <p:style>
          <a:lnRef idx="2">
            <a:schemeClr val="accent1"/>
          </a:lnRef>
          <a:fillRef idx="0">
            <a:schemeClr val="accent1"/>
          </a:fillRef>
          <a:effectRef idx="1">
            <a:schemeClr val="accent1"/>
          </a:effectRef>
          <a:fontRef idx="minor">
            <a:schemeClr val="tx1"/>
          </a:fontRef>
        </p:style>
      </p:cxnSp>
      <p:sp>
        <p:nvSpPr>
          <p:cNvPr id="4" name="Footer Placeholder 4">
            <a:extLst>
              <a:ext uri="{FF2B5EF4-FFF2-40B4-BE49-F238E27FC236}">
                <a16:creationId xmlns:a16="http://schemas.microsoft.com/office/drawing/2014/main" id="{9644FA87-1252-5FBF-7C88-62DED3811B4F}"/>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tx1">
                    <a:lumMod val="85000"/>
                  </a:schemeClr>
                </a:solidFill>
              </a:defRPr>
            </a:lvl1pPr>
          </a:lstStyle>
          <a:p>
            <a:r>
              <a:rPr lang="en-US"/>
              <a:t>Footer Note</a:t>
            </a:r>
          </a:p>
        </p:txBody>
      </p:sp>
    </p:spTree>
    <p:extLst>
      <p:ext uri="{BB962C8B-B14F-4D97-AF65-F5344CB8AC3E}">
        <p14:creationId xmlns:p14="http://schemas.microsoft.com/office/powerpoint/2010/main" val="37690201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333500" y="365127"/>
            <a:ext cx="9032908" cy="569822"/>
          </a:xfrm>
        </p:spPr>
        <p:txBody>
          <a:bodyPr/>
          <a:lstStyle>
            <a:lvl1pPr>
              <a:defRPr>
                <a:solidFill>
                  <a:schemeClr val="tx1"/>
                </a:solidFill>
              </a:defRPr>
            </a:lvl1pPr>
          </a:lstStyle>
          <a:p>
            <a:r>
              <a:rPr lang="en-US"/>
              <a:t>Click to edit Master title style</a:t>
            </a:r>
          </a:p>
        </p:txBody>
      </p:sp>
      <p:sp>
        <p:nvSpPr>
          <p:cNvPr id="9" name="Rectangle 8">
            <a:extLst>
              <a:ext uri="{FF2B5EF4-FFF2-40B4-BE49-F238E27FC236}">
                <a16:creationId xmlns:a16="http://schemas.microsoft.com/office/drawing/2014/main" id="{E85E00AA-9B70-A1E1-4E7A-E3C469DE93D7}"/>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schemeClr>
              </a:solidFill>
            </a:endParaRPr>
          </a:p>
        </p:txBody>
      </p:sp>
      <p:sp>
        <p:nvSpPr>
          <p:cNvPr id="10" name="Slide Number Placeholder 5">
            <a:extLst>
              <a:ext uri="{FF2B5EF4-FFF2-40B4-BE49-F238E27FC236}">
                <a16:creationId xmlns:a16="http://schemas.microsoft.com/office/drawing/2014/main" id="{B963A482-DA1E-ABE0-EB36-175EADBED1DA}"/>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tx1">
                    <a:lumMod val="85000"/>
                  </a:schemeClr>
                </a:solidFill>
                <a:latin typeface="+mj-lt"/>
              </a:rPr>
              <a:t>Slide </a:t>
            </a:r>
            <a:fld id="{3419AD93-5331-4681-81C3-51905F4FEEBE}" type="slidenum">
              <a:rPr lang="en-US" sz="1000" smtClean="0">
                <a:solidFill>
                  <a:schemeClr val="tx1">
                    <a:lumMod val="85000"/>
                  </a:schemeClr>
                </a:solidFill>
                <a:latin typeface="+mj-lt"/>
              </a:rPr>
              <a:pPr algn="r"/>
              <a:t>‹#›</a:t>
            </a:fld>
            <a:endParaRPr lang="en-US" sz="1000">
              <a:solidFill>
                <a:schemeClr val="tx1">
                  <a:lumMod val="85000"/>
                </a:schemeClr>
              </a:solidFill>
              <a:latin typeface="+mj-lt"/>
            </a:endParaRPr>
          </a:p>
        </p:txBody>
      </p:sp>
      <p:pic>
        <p:nvPicPr>
          <p:cNvPr id="6" name="Picture 5" descr="Icon&#10;&#10;AI-generated content may be incorrect.">
            <a:extLst>
              <a:ext uri="{FF2B5EF4-FFF2-40B4-BE49-F238E27FC236}">
                <a16:creationId xmlns:a16="http://schemas.microsoft.com/office/drawing/2014/main" id="{B884AE41-4017-2819-222F-F613976AF370}"/>
              </a:ext>
            </a:extLst>
          </p:cNvPr>
          <p:cNvPicPr>
            <a:picLocks noChangeAspect="1"/>
          </p:cNvPicPr>
          <p:nvPr userDrawn="1"/>
        </p:nvPicPr>
        <p:blipFill>
          <a:blip r:embed="rId2"/>
          <a:stretch>
            <a:fillRect/>
          </a:stretch>
        </p:blipFill>
        <p:spPr>
          <a:xfrm flipH="1">
            <a:off x="10366408" y="670839"/>
            <a:ext cx="557353" cy="611424"/>
          </a:xfrm>
          <a:prstGeom prst="rect">
            <a:avLst/>
          </a:prstGeom>
        </p:spPr>
      </p:pic>
      <p:pic>
        <p:nvPicPr>
          <p:cNvPr id="17" name="Picture 16">
            <a:extLst>
              <a:ext uri="{FF2B5EF4-FFF2-40B4-BE49-F238E27FC236}">
                <a16:creationId xmlns:a16="http://schemas.microsoft.com/office/drawing/2014/main" id="{DB2A1AED-EEE7-A08A-36DD-A6897059D6B5}"/>
              </a:ext>
            </a:extLst>
          </p:cNvPr>
          <p:cNvPicPr>
            <a:picLocks noChangeAspect="1"/>
          </p:cNvPicPr>
          <p:nvPr userDrawn="1"/>
        </p:nvPicPr>
        <p:blipFill>
          <a:blip r:embed="rId3"/>
          <a:stretch>
            <a:fillRect/>
          </a:stretch>
        </p:blipFill>
        <p:spPr>
          <a:xfrm>
            <a:off x="10365293" y="670839"/>
            <a:ext cx="558468" cy="612648"/>
          </a:xfrm>
          <a:prstGeom prst="rect">
            <a:avLst/>
          </a:prstGeom>
        </p:spPr>
      </p:pic>
      <p:cxnSp>
        <p:nvCxnSpPr>
          <p:cNvPr id="18" name="Straight Connector 17">
            <a:extLst>
              <a:ext uri="{FF2B5EF4-FFF2-40B4-BE49-F238E27FC236}">
                <a16:creationId xmlns:a16="http://schemas.microsoft.com/office/drawing/2014/main" id="{E6FA3842-A95F-548E-63C5-98B3E448C06A}"/>
              </a:ext>
            </a:extLst>
          </p:cNvPr>
          <p:cNvCxnSpPr>
            <a:cxnSpLocks/>
          </p:cNvCxnSpPr>
          <p:nvPr userDrawn="1"/>
        </p:nvCxnSpPr>
        <p:spPr>
          <a:xfrm>
            <a:off x="821815" y="987318"/>
            <a:ext cx="9511596" cy="0"/>
          </a:xfrm>
          <a:prstGeom prst="line">
            <a:avLst/>
          </a:prstGeom>
          <a:ln w="28575">
            <a:solidFill>
              <a:schemeClr val="accent4"/>
            </a:solidFill>
          </a:ln>
        </p:spPr>
        <p:style>
          <a:lnRef idx="2">
            <a:schemeClr val="accent1"/>
          </a:lnRef>
          <a:fillRef idx="0">
            <a:schemeClr val="accent1"/>
          </a:fillRef>
          <a:effectRef idx="1">
            <a:schemeClr val="accent1"/>
          </a:effectRef>
          <a:fontRef idx="minor">
            <a:schemeClr val="tx1"/>
          </a:fontRef>
        </p:style>
      </p:cxnSp>
      <p:sp>
        <p:nvSpPr>
          <p:cNvPr id="4" name="Footer Placeholder 4">
            <a:extLst>
              <a:ext uri="{FF2B5EF4-FFF2-40B4-BE49-F238E27FC236}">
                <a16:creationId xmlns:a16="http://schemas.microsoft.com/office/drawing/2014/main" id="{17421968-83F7-8D41-700A-8D49FF8FD953}"/>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tx1">
                    <a:lumMod val="85000"/>
                  </a:schemeClr>
                </a:solidFill>
              </a:defRPr>
            </a:lvl1pPr>
          </a:lstStyle>
          <a:p>
            <a:r>
              <a:rPr lang="en-US"/>
              <a:t>Footer Note</a:t>
            </a:r>
          </a:p>
        </p:txBody>
      </p:sp>
      <p:pic>
        <p:nvPicPr>
          <p:cNvPr id="5" name="Picture 4" descr="Icon&#10;&#10;AI-generated content may be incorrect.">
            <a:extLst>
              <a:ext uri="{FF2B5EF4-FFF2-40B4-BE49-F238E27FC236}">
                <a16:creationId xmlns:a16="http://schemas.microsoft.com/office/drawing/2014/main" id="{FF67C6E1-43F1-F43D-179A-A8A859C41D90}"/>
              </a:ext>
            </a:extLst>
          </p:cNvPr>
          <p:cNvPicPr>
            <a:picLocks noChangeAspect="1"/>
          </p:cNvPicPr>
          <p:nvPr userDrawn="1"/>
        </p:nvPicPr>
        <p:blipFill>
          <a:blip r:embed="rId4"/>
          <a:stretch>
            <a:fillRect/>
          </a:stretch>
        </p:blipFill>
        <p:spPr>
          <a:xfrm>
            <a:off x="112212" y="109064"/>
            <a:ext cx="1033583" cy="1133856"/>
          </a:xfrm>
          <a:prstGeom prst="rect">
            <a:avLst/>
          </a:prstGeom>
        </p:spPr>
      </p:pic>
    </p:spTree>
    <p:extLst>
      <p:ext uri="{BB962C8B-B14F-4D97-AF65-F5344CB8AC3E}">
        <p14:creationId xmlns:p14="http://schemas.microsoft.com/office/powerpoint/2010/main" val="31556664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descr="A planet in space&#10;&#10;AI-generated content may be incorrect.">
            <a:extLst>
              <a:ext uri="{FF2B5EF4-FFF2-40B4-BE49-F238E27FC236}">
                <a16:creationId xmlns:a16="http://schemas.microsoft.com/office/drawing/2014/main" id="{C66045BF-754B-5F7F-2B9B-8983E2FAE2E8}"/>
              </a:ext>
            </a:extLst>
          </p:cNvPr>
          <p:cNvPicPr>
            <a:picLocks noChangeAspect="1"/>
          </p:cNvPicPr>
          <p:nvPr userDrawn="1"/>
        </p:nvPicPr>
        <p:blipFill>
          <a:blip r:embed="rId2"/>
          <a:srcRect t="40083" r="60183" b="20139"/>
          <a:stretch>
            <a:fillRect/>
          </a:stretch>
        </p:blipFill>
        <p:spPr>
          <a:xfrm>
            <a:off x="-1" y="0"/>
            <a:ext cx="12192001" cy="6858000"/>
          </a:xfrm>
          <a:prstGeom prst="rect">
            <a:avLst/>
          </a:prstGeom>
        </p:spPr>
      </p:pic>
      <p:sp>
        <p:nvSpPr>
          <p:cNvPr id="2" name="Title 1"/>
          <p:cNvSpPr>
            <a:spLocks noGrp="1"/>
          </p:cNvSpPr>
          <p:nvPr>
            <p:ph type="title"/>
          </p:nvPr>
        </p:nvSpPr>
        <p:spPr>
          <a:xfrm>
            <a:off x="838200" y="378952"/>
            <a:ext cx="10515600" cy="1603852"/>
          </a:xfrm>
        </p:spPr>
        <p:txBody>
          <a:bodyPr anchor="b"/>
          <a:lstStyle>
            <a:lvl1pPr>
              <a:defRPr sz="6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8200" y="2267274"/>
            <a:ext cx="10515600" cy="1500187"/>
          </a:xfrm>
        </p:spPr>
        <p:txBody>
          <a:bodyPr/>
          <a:lstStyle>
            <a:lvl1pPr marL="0" indent="0">
              <a:buNone/>
              <a:defRPr sz="2400">
                <a:solidFill>
                  <a:schemeClr val="accent4">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74D7E647-4954-B92D-4D5F-B65DECF640BA}"/>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85000"/>
                </a:schemeClr>
              </a:solidFill>
            </a:endParaRPr>
          </a:p>
        </p:txBody>
      </p:sp>
      <p:sp>
        <p:nvSpPr>
          <p:cNvPr id="8" name="Slide Number Placeholder 5">
            <a:extLst>
              <a:ext uri="{FF2B5EF4-FFF2-40B4-BE49-F238E27FC236}">
                <a16:creationId xmlns:a16="http://schemas.microsoft.com/office/drawing/2014/main" id="{213691EE-3820-3533-3E44-FE5045C85018}"/>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bg1">
                    <a:lumMod val="85000"/>
                  </a:schemeClr>
                </a:solidFill>
                <a:latin typeface="+mj-lt"/>
              </a:rPr>
              <a:t>Slide </a:t>
            </a:r>
            <a:fld id="{3419AD93-5331-4681-81C3-51905F4FEEBE}" type="slidenum">
              <a:rPr lang="en-US" sz="1000" smtClean="0">
                <a:solidFill>
                  <a:schemeClr val="bg1">
                    <a:lumMod val="85000"/>
                  </a:schemeClr>
                </a:solidFill>
                <a:latin typeface="+mj-lt"/>
              </a:rPr>
              <a:pPr algn="r"/>
              <a:t>‹#›</a:t>
            </a:fld>
            <a:endParaRPr lang="en-US" sz="1000">
              <a:solidFill>
                <a:schemeClr val="bg1">
                  <a:lumMod val="85000"/>
                </a:schemeClr>
              </a:solidFill>
              <a:latin typeface="+mj-lt"/>
            </a:endParaRPr>
          </a:p>
        </p:txBody>
      </p:sp>
      <p:cxnSp>
        <p:nvCxnSpPr>
          <p:cNvPr id="12" name="Straight Connector 11">
            <a:extLst>
              <a:ext uri="{FF2B5EF4-FFF2-40B4-BE49-F238E27FC236}">
                <a16:creationId xmlns:a16="http://schemas.microsoft.com/office/drawing/2014/main" id="{E0ADA53E-3414-C271-7AAE-7B2E21DCB27A}"/>
              </a:ext>
            </a:extLst>
          </p:cNvPr>
          <p:cNvCxnSpPr/>
          <p:nvPr userDrawn="1"/>
        </p:nvCxnSpPr>
        <p:spPr>
          <a:xfrm>
            <a:off x="637953" y="2103231"/>
            <a:ext cx="10419907" cy="0"/>
          </a:xfrm>
          <a:prstGeom prst="line">
            <a:avLst/>
          </a:prstGeom>
          <a:ln w="28575">
            <a:solidFill>
              <a:schemeClr val="accent4">
                <a:lumMod val="75000"/>
              </a:schemeClr>
            </a:solidFill>
          </a:ln>
        </p:spPr>
        <p:style>
          <a:lnRef idx="2">
            <a:schemeClr val="accent1"/>
          </a:lnRef>
          <a:fillRef idx="0">
            <a:schemeClr val="accent1"/>
          </a:fillRef>
          <a:effectRef idx="1">
            <a:schemeClr val="accent1"/>
          </a:effectRef>
          <a:fontRef idx="minor">
            <a:schemeClr val="tx1"/>
          </a:fontRef>
        </p:style>
      </p:cxnSp>
      <p:pic>
        <p:nvPicPr>
          <p:cNvPr id="13" name="Picture 12" descr="Logo, icon&#10;&#10;AI-generated content may be incorrect.">
            <a:extLst>
              <a:ext uri="{FF2B5EF4-FFF2-40B4-BE49-F238E27FC236}">
                <a16:creationId xmlns:a16="http://schemas.microsoft.com/office/drawing/2014/main" id="{48CF5DEF-72A4-DFBC-231A-17C6E3AA687F}"/>
              </a:ext>
            </a:extLst>
          </p:cNvPr>
          <p:cNvPicPr>
            <a:picLocks noChangeAspect="1"/>
          </p:cNvPicPr>
          <p:nvPr userDrawn="1"/>
        </p:nvPicPr>
        <p:blipFill>
          <a:blip r:embed="rId3">
            <a:duotone>
              <a:prstClr val="black"/>
              <a:schemeClr val="accent4">
                <a:lumMod val="75000"/>
                <a:tint val="45000"/>
                <a:satMod val="400000"/>
              </a:schemeClr>
            </a:duotone>
            <a:extLst>
              <a:ext uri="{BEBA8EAE-BF5A-486C-A8C5-ECC9F3942E4B}">
                <a14:imgProps xmlns:a14="http://schemas.microsoft.com/office/drawing/2010/main">
                  <a14:imgLayer r:embed="rId4">
                    <a14:imgEffect>
                      <a14:artisticPhotocopy/>
                    </a14:imgEffect>
                    <a14:imgEffect>
                      <a14:colorTemperature colorTemp="4700"/>
                    </a14:imgEffect>
                  </a14:imgLayer>
                </a14:imgProps>
              </a:ext>
            </a:extLst>
          </a:blip>
          <a:srcRect l="-8534" t="40830" r="63705" b="32172"/>
          <a:stretch>
            <a:fillRect/>
          </a:stretch>
        </p:blipFill>
        <p:spPr>
          <a:xfrm>
            <a:off x="11057860" y="1882306"/>
            <a:ext cx="599396" cy="448514"/>
          </a:xfrm>
          <a:prstGeom prst="ellipse">
            <a:avLst/>
          </a:prstGeom>
        </p:spPr>
      </p:pic>
      <p:sp>
        <p:nvSpPr>
          <p:cNvPr id="4" name="Footer Placeholder 4">
            <a:extLst>
              <a:ext uri="{FF2B5EF4-FFF2-40B4-BE49-F238E27FC236}">
                <a16:creationId xmlns:a16="http://schemas.microsoft.com/office/drawing/2014/main" id="{B11613CC-9230-FFDA-77D8-080EEAE2100E}"/>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bg1">
                    <a:lumMod val="85000"/>
                  </a:schemeClr>
                </a:solidFill>
              </a:defRPr>
            </a:lvl1pPr>
          </a:lstStyle>
          <a:p>
            <a:r>
              <a:rPr lang="en-US"/>
              <a:t>Footer Note</a:t>
            </a:r>
          </a:p>
        </p:txBody>
      </p:sp>
    </p:spTree>
    <p:extLst>
      <p:ext uri="{BB962C8B-B14F-4D97-AF65-F5344CB8AC3E}">
        <p14:creationId xmlns:p14="http://schemas.microsoft.com/office/powerpoint/2010/main" val="1092089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81100"/>
            <a:ext cx="5181600" cy="4995863"/>
          </a:xfrm>
        </p:spPr>
        <p:txBody>
          <a:bodyPr/>
          <a:lstStyle>
            <a:lvl1pPr>
              <a:defRPr>
                <a:solidFill>
                  <a:schemeClr val="accent4">
                    <a:lumMod val="75000"/>
                  </a:schemeClr>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81100"/>
            <a:ext cx="5181600" cy="4995863"/>
          </a:xfrm>
        </p:spPr>
        <p:txBody>
          <a:bodyPr/>
          <a:lstStyle>
            <a:lvl1pPr>
              <a:defRPr>
                <a:solidFill>
                  <a:schemeClr val="accent4">
                    <a:lumMod val="75000"/>
                  </a:schemeClr>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1565A0E6-F118-0EF4-3DCA-4005EF725633}"/>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85000"/>
                </a:schemeClr>
              </a:solidFill>
            </a:endParaRPr>
          </a:p>
        </p:txBody>
      </p:sp>
      <p:sp>
        <p:nvSpPr>
          <p:cNvPr id="9" name="Slide Number Placeholder 5">
            <a:extLst>
              <a:ext uri="{FF2B5EF4-FFF2-40B4-BE49-F238E27FC236}">
                <a16:creationId xmlns:a16="http://schemas.microsoft.com/office/drawing/2014/main" id="{930E735A-1526-BAF9-49B5-911592BB3E42}"/>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bg1">
                    <a:lumMod val="85000"/>
                  </a:schemeClr>
                </a:solidFill>
                <a:latin typeface="+mj-lt"/>
              </a:rPr>
              <a:t>Slide </a:t>
            </a:r>
            <a:fld id="{3419AD93-5331-4681-81C3-51905F4FEEBE}" type="slidenum">
              <a:rPr lang="en-US" sz="1000" smtClean="0">
                <a:solidFill>
                  <a:schemeClr val="bg1">
                    <a:lumMod val="85000"/>
                  </a:schemeClr>
                </a:solidFill>
                <a:latin typeface="+mj-lt"/>
              </a:rPr>
              <a:pPr algn="r"/>
              <a:t>‹#›</a:t>
            </a:fld>
            <a:endParaRPr lang="en-US" sz="1000">
              <a:solidFill>
                <a:schemeClr val="bg1">
                  <a:lumMod val="85000"/>
                </a:schemeClr>
              </a:solidFill>
              <a:latin typeface="+mj-lt"/>
            </a:endParaRPr>
          </a:p>
        </p:txBody>
      </p:sp>
      <p:sp>
        <p:nvSpPr>
          <p:cNvPr id="5" name="Footer Placeholder 4">
            <a:extLst>
              <a:ext uri="{FF2B5EF4-FFF2-40B4-BE49-F238E27FC236}">
                <a16:creationId xmlns:a16="http://schemas.microsoft.com/office/drawing/2014/main" id="{2DCECF80-15F8-CAF9-009C-ED251354AF42}"/>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bg1">
                    <a:lumMod val="85000"/>
                  </a:schemeClr>
                </a:solidFill>
              </a:defRPr>
            </a:lvl1pPr>
          </a:lstStyle>
          <a:p>
            <a:r>
              <a:rPr lang="en-US"/>
              <a:t>Footer Note</a:t>
            </a:r>
          </a:p>
        </p:txBody>
      </p:sp>
      <p:sp>
        <p:nvSpPr>
          <p:cNvPr id="6" name="Title 1">
            <a:extLst>
              <a:ext uri="{FF2B5EF4-FFF2-40B4-BE49-F238E27FC236}">
                <a16:creationId xmlns:a16="http://schemas.microsoft.com/office/drawing/2014/main" id="{B2C9D12D-F860-10EA-266F-74EE5534D533}"/>
              </a:ext>
            </a:extLst>
          </p:cNvPr>
          <p:cNvSpPr>
            <a:spLocks noGrp="1"/>
          </p:cNvSpPr>
          <p:nvPr>
            <p:ph type="title"/>
          </p:nvPr>
        </p:nvSpPr>
        <p:spPr>
          <a:xfrm>
            <a:off x="1333500" y="365127"/>
            <a:ext cx="9032908" cy="569822"/>
          </a:xfrm>
        </p:spPr>
        <p:txBody>
          <a:bodyPr/>
          <a:lstStyle>
            <a:lvl1pPr>
              <a:defRPr>
                <a:solidFill>
                  <a:schemeClr val="accent4">
                    <a:lumMod val="50000"/>
                  </a:schemeClr>
                </a:solidFill>
              </a:defRPr>
            </a:lvl1pPr>
          </a:lstStyle>
          <a:p>
            <a:r>
              <a:rPr lang="en-US"/>
              <a:t>Click to edit Master title style</a:t>
            </a:r>
          </a:p>
        </p:txBody>
      </p:sp>
      <p:pic>
        <p:nvPicPr>
          <p:cNvPr id="7" name="Picture 6" descr="Logo, icon&#10;&#10;AI-generated content may be incorrect.">
            <a:extLst>
              <a:ext uri="{FF2B5EF4-FFF2-40B4-BE49-F238E27FC236}">
                <a16:creationId xmlns:a16="http://schemas.microsoft.com/office/drawing/2014/main" id="{42B634A1-79E9-A276-9140-6D513DB66EED}"/>
              </a:ext>
            </a:extLst>
          </p:cNvPr>
          <p:cNvPicPr>
            <a:picLocks noChangeAspect="1"/>
          </p:cNvPicPr>
          <p:nvPr userDrawn="1"/>
        </p:nvPicPr>
        <p:blipFill>
          <a:blip r:embed="rId2"/>
          <a:stretch>
            <a:fillRect/>
          </a:stretch>
        </p:blipFill>
        <p:spPr>
          <a:xfrm>
            <a:off x="112213" y="109064"/>
            <a:ext cx="1030785" cy="1130786"/>
          </a:xfrm>
          <a:prstGeom prst="rect">
            <a:avLst/>
          </a:prstGeom>
        </p:spPr>
      </p:pic>
      <p:cxnSp>
        <p:nvCxnSpPr>
          <p:cNvPr id="14" name="Straight Connector 13">
            <a:extLst>
              <a:ext uri="{FF2B5EF4-FFF2-40B4-BE49-F238E27FC236}">
                <a16:creationId xmlns:a16="http://schemas.microsoft.com/office/drawing/2014/main" id="{FE451D69-FCC8-5941-C366-A716BC11D7B2}"/>
              </a:ext>
            </a:extLst>
          </p:cNvPr>
          <p:cNvCxnSpPr>
            <a:cxnSpLocks/>
          </p:cNvCxnSpPr>
          <p:nvPr userDrawn="1"/>
        </p:nvCxnSpPr>
        <p:spPr>
          <a:xfrm>
            <a:off x="821815" y="987318"/>
            <a:ext cx="9511596" cy="0"/>
          </a:xfrm>
          <a:prstGeom prst="line">
            <a:avLst/>
          </a:prstGeom>
          <a:ln w="28575">
            <a:solidFill>
              <a:srgbClr val="105380"/>
            </a:solidFill>
          </a:ln>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672F3197-8AF5-A991-1408-1BC7ACCB9545}"/>
              </a:ext>
            </a:extLst>
          </p:cNvPr>
          <p:cNvPicPr>
            <a:picLocks noChangeAspect="1"/>
          </p:cNvPicPr>
          <p:nvPr userDrawn="1"/>
        </p:nvPicPr>
        <p:blipFill>
          <a:blip r:embed="rId3"/>
          <a:stretch>
            <a:fillRect/>
          </a:stretch>
        </p:blipFill>
        <p:spPr>
          <a:xfrm>
            <a:off x="10365293" y="670839"/>
            <a:ext cx="461515" cy="506289"/>
          </a:xfrm>
          <a:prstGeom prst="rect">
            <a:avLst/>
          </a:prstGeom>
        </p:spPr>
      </p:pic>
      <p:pic>
        <p:nvPicPr>
          <p:cNvPr id="16" name="Picture 15" descr="Icon&#10;&#10;AI-generated content may be incorrect.">
            <a:extLst>
              <a:ext uri="{FF2B5EF4-FFF2-40B4-BE49-F238E27FC236}">
                <a16:creationId xmlns:a16="http://schemas.microsoft.com/office/drawing/2014/main" id="{5A8BBA13-C266-887D-D174-34F2C70EF716}"/>
              </a:ext>
            </a:extLst>
          </p:cNvPr>
          <p:cNvPicPr>
            <a:picLocks noChangeAspect="1"/>
          </p:cNvPicPr>
          <p:nvPr userDrawn="1"/>
        </p:nvPicPr>
        <p:blipFill>
          <a:blip r:embed="rId4"/>
          <a:stretch>
            <a:fillRect/>
          </a:stretch>
        </p:blipFill>
        <p:spPr>
          <a:xfrm flipH="1">
            <a:off x="10366408" y="670839"/>
            <a:ext cx="417397" cy="457891"/>
          </a:xfrm>
          <a:prstGeom prst="rect">
            <a:avLst/>
          </a:prstGeom>
        </p:spPr>
      </p:pic>
    </p:spTree>
    <p:extLst>
      <p:ext uri="{BB962C8B-B14F-4D97-AF65-F5344CB8AC3E}">
        <p14:creationId xmlns:p14="http://schemas.microsoft.com/office/powerpoint/2010/main" val="197865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18800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011916"/>
            <a:ext cx="5157787" cy="41983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18800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011916"/>
            <a:ext cx="5183188" cy="41983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C307A96C-4A8D-5628-8AAF-D654017D7C50}"/>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85000"/>
                </a:schemeClr>
              </a:solidFill>
            </a:endParaRPr>
          </a:p>
        </p:txBody>
      </p:sp>
      <p:sp>
        <p:nvSpPr>
          <p:cNvPr id="11" name="Slide Number Placeholder 5">
            <a:extLst>
              <a:ext uri="{FF2B5EF4-FFF2-40B4-BE49-F238E27FC236}">
                <a16:creationId xmlns:a16="http://schemas.microsoft.com/office/drawing/2014/main" id="{1D19DADC-4E8F-CFEF-1267-BA73C0F3715F}"/>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bg1">
                    <a:lumMod val="85000"/>
                  </a:schemeClr>
                </a:solidFill>
                <a:latin typeface="+mj-lt"/>
              </a:rPr>
              <a:t>Slide </a:t>
            </a:r>
            <a:fld id="{3419AD93-5331-4681-81C3-51905F4FEEBE}" type="slidenum">
              <a:rPr lang="en-US" sz="1000" smtClean="0">
                <a:solidFill>
                  <a:schemeClr val="bg1">
                    <a:lumMod val="85000"/>
                  </a:schemeClr>
                </a:solidFill>
                <a:latin typeface="+mj-lt"/>
              </a:rPr>
              <a:pPr algn="r"/>
              <a:t>‹#›</a:t>
            </a:fld>
            <a:endParaRPr lang="en-US" sz="1000">
              <a:solidFill>
                <a:schemeClr val="bg1">
                  <a:lumMod val="85000"/>
                </a:schemeClr>
              </a:solidFill>
              <a:latin typeface="+mj-lt"/>
            </a:endParaRPr>
          </a:p>
        </p:txBody>
      </p:sp>
      <p:sp>
        <p:nvSpPr>
          <p:cNvPr id="7" name="Footer Placeholder 4">
            <a:extLst>
              <a:ext uri="{FF2B5EF4-FFF2-40B4-BE49-F238E27FC236}">
                <a16:creationId xmlns:a16="http://schemas.microsoft.com/office/drawing/2014/main" id="{DB21E336-B357-2D7B-D832-352200123F6A}"/>
              </a:ext>
            </a:extLst>
          </p:cNvPr>
          <p:cNvSpPr>
            <a:spLocks noGrp="1"/>
          </p:cNvSpPr>
          <p:nvPr>
            <p:ph type="ftr" sz="quarter" idx="10"/>
          </p:nvPr>
        </p:nvSpPr>
        <p:spPr>
          <a:xfrm>
            <a:off x="261365" y="6706191"/>
            <a:ext cx="4075504" cy="155776"/>
          </a:xfrm>
          <a:prstGeom prst="rect">
            <a:avLst/>
          </a:prstGeom>
        </p:spPr>
        <p:txBody>
          <a:bodyPr vert="horz" lIns="91440" tIns="45720" rIns="91440" bIns="45720" rtlCol="0" anchor="ctr"/>
          <a:lstStyle>
            <a:lvl1pPr algn="l">
              <a:defRPr sz="1000" b="1">
                <a:solidFill>
                  <a:schemeClr val="bg1">
                    <a:lumMod val="85000"/>
                  </a:schemeClr>
                </a:solidFill>
              </a:defRPr>
            </a:lvl1pPr>
          </a:lstStyle>
          <a:p>
            <a:r>
              <a:rPr lang="en-US"/>
              <a:t>Footer Note</a:t>
            </a:r>
          </a:p>
        </p:txBody>
      </p:sp>
      <p:sp>
        <p:nvSpPr>
          <p:cNvPr id="8" name="Title 1">
            <a:extLst>
              <a:ext uri="{FF2B5EF4-FFF2-40B4-BE49-F238E27FC236}">
                <a16:creationId xmlns:a16="http://schemas.microsoft.com/office/drawing/2014/main" id="{27A7D3FA-4067-44AF-F7F0-589E1A7DFBB9}"/>
              </a:ext>
            </a:extLst>
          </p:cNvPr>
          <p:cNvSpPr>
            <a:spLocks noGrp="1"/>
          </p:cNvSpPr>
          <p:nvPr>
            <p:ph type="title"/>
          </p:nvPr>
        </p:nvSpPr>
        <p:spPr>
          <a:xfrm>
            <a:off x="1333500" y="365127"/>
            <a:ext cx="9032908" cy="569822"/>
          </a:xfrm>
        </p:spPr>
        <p:txBody>
          <a:bodyPr/>
          <a:lstStyle>
            <a:lvl1pPr>
              <a:defRPr>
                <a:solidFill>
                  <a:schemeClr val="accent4">
                    <a:lumMod val="50000"/>
                  </a:schemeClr>
                </a:solidFill>
              </a:defRPr>
            </a:lvl1pPr>
          </a:lstStyle>
          <a:p>
            <a:r>
              <a:rPr lang="en-US"/>
              <a:t>Click to edit Master title style</a:t>
            </a:r>
          </a:p>
        </p:txBody>
      </p:sp>
      <p:pic>
        <p:nvPicPr>
          <p:cNvPr id="9" name="Picture 8" descr="Logo, icon&#10;&#10;AI-generated content may be incorrect.">
            <a:extLst>
              <a:ext uri="{FF2B5EF4-FFF2-40B4-BE49-F238E27FC236}">
                <a16:creationId xmlns:a16="http://schemas.microsoft.com/office/drawing/2014/main" id="{69D4AA9A-A845-C678-5500-B0E04AB9B0B6}"/>
              </a:ext>
            </a:extLst>
          </p:cNvPr>
          <p:cNvPicPr>
            <a:picLocks noChangeAspect="1"/>
          </p:cNvPicPr>
          <p:nvPr userDrawn="1"/>
        </p:nvPicPr>
        <p:blipFill>
          <a:blip r:embed="rId2"/>
          <a:stretch>
            <a:fillRect/>
          </a:stretch>
        </p:blipFill>
        <p:spPr>
          <a:xfrm>
            <a:off x="112213" y="109064"/>
            <a:ext cx="1030785" cy="1130786"/>
          </a:xfrm>
          <a:prstGeom prst="rect">
            <a:avLst/>
          </a:prstGeom>
        </p:spPr>
      </p:pic>
      <p:cxnSp>
        <p:nvCxnSpPr>
          <p:cNvPr id="16" name="Straight Connector 15">
            <a:extLst>
              <a:ext uri="{FF2B5EF4-FFF2-40B4-BE49-F238E27FC236}">
                <a16:creationId xmlns:a16="http://schemas.microsoft.com/office/drawing/2014/main" id="{F41F3DE3-8382-0B33-6978-A6270BA25E57}"/>
              </a:ext>
            </a:extLst>
          </p:cNvPr>
          <p:cNvCxnSpPr>
            <a:cxnSpLocks/>
          </p:cNvCxnSpPr>
          <p:nvPr userDrawn="1"/>
        </p:nvCxnSpPr>
        <p:spPr>
          <a:xfrm>
            <a:off x="821815" y="987318"/>
            <a:ext cx="9511596" cy="0"/>
          </a:xfrm>
          <a:prstGeom prst="line">
            <a:avLst/>
          </a:prstGeom>
          <a:ln w="28575">
            <a:solidFill>
              <a:srgbClr val="105380"/>
            </a:solidFill>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2A2C967C-DC70-BB81-A461-3E4BF88D5EE7}"/>
              </a:ext>
            </a:extLst>
          </p:cNvPr>
          <p:cNvPicPr>
            <a:picLocks noChangeAspect="1"/>
          </p:cNvPicPr>
          <p:nvPr userDrawn="1"/>
        </p:nvPicPr>
        <p:blipFill>
          <a:blip r:embed="rId3"/>
          <a:stretch>
            <a:fillRect/>
          </a:stretch>
        </p:blipFill>
        <p:spPr>
          <a:xfrm>
            <a:off x="10365293" y="670839"/>
            <a:ext cx="461515" cy="506289"/>
          </a:xfrm>
          <a:prstGeom prst="rect">
            <a:avLst/>
          </a:prstGeom>
        </p:spPr>
      </p:pic>
      <p:pic>
        <p:nvPicPr>
          <p:cNvPr id="18" name="Picture 17" descr="Icon&#10;&#10;AI-generated content may be incorrect.">
            <a:extLst>
              <a:ext uri="{FF2B5EF4-FFF2-40B4-BE49-F238E27FC236}">
                <a16:creationId xmlns:a16="http://schemas.microsoft.com/office/drawing/2014/main" id="{101A7D81-2138-843D-D577-755129460C66}"/>
              </a:ext>
            </a:extLst>
          </p:cNvPr>
          <p:cNvPicPr>
            <a:picLocks noChangeAspect="1"/>
          </p:cNvPicPr>
          <p:nvPr userDrawn="1"/>
        </p:nvPicPr>
        <p:blipFill>
          <a:blip r:embed="rId4"/>
          <a:stretch>
            <a:fillRect/>
          </a:stretch>
        </p:blipFill>
        <p:spPr>
          <a:xfrm flipH="1">
            <a:off x="10366408" y="670839"/>
            <a:ext cx="417397" cy="457891"/>
          </a:xfrm>
          <a:prstGeom prst="rect">
            <a:avLst/>
          </a:prstGeom>
        </p:spPr>
      </p:pic>
    </p:spTree>
    <p:extLst>
      <p:ext uri="{BB962C8B-B14F-4D97-AF65-F5344CB8AC3E}">
        <p14:creationId xmlns:p14="http://schemas.microsoft.com/office/powerpoint/2010/main" val="1215949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4CD008-68F0-36AE-E0CA-D840C0F83FE7}"/>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85000"/>
                </a:schemeClr>
              </a:solidFill>
            </a:endParaRPr>
          </a:p>
        </p:txBody>
      </p:sp>
      <p:sp>
        <p:nvSpPr>
          <p:cNvPr id="7" name="Slide Number Placeholder 5">
            <a:extLst>
              <a:ext uri="{FF2B5EF4-FFF2-40B4-BE49-F238E27FC236}">
                <a16:creationId xmlns:a16="http://schemas.microsoft.com/office/drawing/2014/main" id="{FE95B843-6CA2-1E29-CA95-62F4A83D9B77}"/>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bg1">
                    <a:lumMod val="85000"/>
                  </a:schemeClr>
                </a:solidFill>
                <a:latin typeface="+mj-lt"/>
              </a:rPr>
              <a:t>Slide </a:t>
            </a:r>
            <a:fld id="{3419AD93-5331-4681-81C3-51905F4FEEBE}" type="slidenum">
              <a:rPr lang="en-US" sz="1000" smtClean="0">
                <a:solidFill>
                  <a:schemeClr val="bg1">
                    <a:lumMod val="85000"/>
                  </a:schemeClr>
                </a:solidFill>
                <a:latin typeface="+mj-lt"/>
              </a:rPr>
              <a:pPr algn="r"/>
              <a:t>‹#›</a:t>
            </a:fld>
            <a:endParaRPr lang="en-US" sz="1000">
              <a:solidFill>
                <a:schemeClr val="bg1">
                  <a:lumMod val="85000"/>
                </a:schemeClr>
              </a:solidFill>
              <a:latin typeface="+mj-lt"/>
            </a:endParaRPr>
          </a:p>
        </p:txBody>
      </p:sp>
      <p:sp>
        <p:nvSpPr>
          <p:cNvPr id="3" name="Footer Placeholder 4">
            <a:extLst>
              <a:ext uri="{FF2B5EF4-FFF2-40B4-BE49-F238E27FC236}">
                <a16:creationId xmlns:a16="http://schemas.microsoft.com/office/drawing/2014/main" id="{DBE77504-2BE0-E59F-934E-6DF331C11C34}"/>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bg1">
                    <a:lumMod val="85000"/>
                  </a:schemeClr>
                </a:solidFill>
              </a:defRPr>
            </a:lvl1pPr>
          </a:lstStyle>
          <a:p>
            <a:r>
              <a:rPr lang="en-US"/>
              <a:t>Footer Note</a:t>
            </a:r>
          </a:p>
        </p:txBody>
      </p:sp>
      <p:sp>
        <p:nvSpPr>
          <p:cNvPr id="4" name="Title 1">
            <a:extLst>
              <a:ext uri="{FF2B5EF4-FFF2-40B4-BE49-F238E27FC236}">
                <a16:creationId xmlns:a16="http://schemas.microsoft.com/office/drawing/2014/main" id="{DAEB522B-496B-AEAE-3F6A-3D58755A3796}"/>
              </a:ext>
            </a:extLst>
          </p:cNvPr>
          <p:cNvSpPr>
            <a:spLocks noGrp="1"/>
          </p:cNvSpPr>
          <p:nvPr>
            <p:ph type="title"/>
          </p:nvPr>
        </p:nvSpPr>
        <p:spPr>
          <a:xfrm>
            <a:off x="1333500" y="365127"/>
            <a:ext cx="9032908" cy="569822"/>
          </a:xfrm>
        </p:spPr>
        <p:txBody>
          <a:bodyPr/>
          <a:lstStyle>
            <a:lvl1pPr>
              <a:defRPr>
                <a:solidFill>
                  <a:schemeClr val="accent4">
                    <a:lumMod val="50000"/>
                  </a:schemeClr>
                </a:solidFill>
              </a:defRPr>
            </a:lvl1pPr>
          </a:lstStyle>
          <a:p>
            <a:r>
              <a:rPr lang="en-US"/>
              <a:t>Click to edit Master title style</a:t>
            </a:r>
          </a:p>
        </p:txBody>
      </p:sp>
      <p:pic>
        <p:nvPicPr>
          <p:cNvPr id="5" name="Picture 4" descr="Logo, icon&#10;&#10;AI-generated content may be incorrect.">
            <a:extLst>
              <a:ext uri="{FF2B5EF4-FFF2-40B4-BE49-F238E27FC236}">
                <a16:creationId xmlns:a16="http://schemas.microsoft.com/office/drawing/2014/main" id="{B7BFCA83-382E-2AC7-918F-8EA870D2DAA2}"/>
              </a:ext>
            </a:extLst>
          </p:cNvPr>
          <p:cNvPicPr>
            <a:picLocks noChangeAspect="1"/>
          </p:cNvPicPr>
          <p:nvPr userDrawn="1"/>
        </p:nvPicPr>
        <p:blipFill>
          <a:blip r:embed="rId2"/>
          <a:stretch>
            <a:fillRect/>
          </a:stretch>
        </p:blipFill>
        <p:spPr>
          <a:xfrm>
            <a:off x="112213" y="109064"/>
            <a:ext cx="1030785" cy="1130786"/>
          </a:xfrm>
          <a:prstGeom prst="rect">
            <a:avLst/>
          </a:prstGeom>
        </p:spPr>
      </p:pic>
      <p:cxnSp>
        <p:nvCxnSpPr>
          <p:cNvPr id="12" name="Straight Connector 11">
            <a:extLst>
              <a:ext uri="{FF2B5EF4-FFF2-40B4-BE49-F238E27FC236}">
                <a16:creationId xmlns:a16="http://schemas.microsoft.com/office/drawing/2014/main" id="{2BCD74CD-D244-2649-DC02-B963A7E49299}"/>
              </a:ext>
            </a:extLst>
          </p:cNvPr>
          <p:cNvCxnSpPr>
            <a:cxnSpLocks/>
          </p:cNvCxnSpPr>
          <p:nvPr userDrawn="1"/>
        </p:nvCxnSpPr>
        <p:spPr>
          <a:xfrm>
            <a:off x="821815" y="987318"/>
            <a:ext cx="9511596" cy="0"/>
          </a:xfrm>
          <a:prstGeom prst="line">
            <a:avLst/>
          </a:prstGeom>
          <a:ln w="28575">
            <a:solidFill>
              <a:srgbClr val="105380"/>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B05EBDA3-4968-3799-2442-2C730D98582B}"/>
              </a:ext>
            </a:extLst>
          </p:cNvPr>
          <p:cNvPicPr>
            <a:picLocks noChangeAspect="1"/>
          </p:cNvPicPr>
          <p:nvPr userDrawn="1"/>
        </p:nvPicPr>
        <p:blipFill>
          <a:blip r:embed="rId3"/>
          <a:stretch>
            <a:fillRect/>
          </a:stretch>
        </p:blipFill>
        <p:spPr>
          <a:xfrm>
            <a:off x="10365293" y="670839"/>
            <a:ext cx="461515" cy="506289"/>
          </a:xfrm>
          <a:prstGeom prst="rect">
            <a:avLst/>
          </a:prstGeom>
        </p:spPr>
      </p:pic>
      <p:pic>
        <p:nvPicPr>
          <p:cNvPr id="14" name="Picture 13" descr="Icon&#10;&#10;AI-generated content may be incorrect.">
            <a:extLst>
              <a:ext uri="{FF2B5EF4-FFF2-40B4-BE49-F238E27FC236}">
                <a16:creationId xmlns:a16="http://schemas.microsoft.com/office/drawing/2014/main" id="{F5FE42F6-E936-CCCE-DCC0-B59BA3374D37}"/>
              </a:ext>
            </a:extLst>
          </p:cNvPr>
          <p:cNvPicPr>
            <a:picLocks noChangeAspect="1"/>
          </p:cNvPicPr>
          <p:nvPr userDrawn="1"/>
        </p:nvPicPr>
        <p:blipFill>
          <a:blip r:embed="rId4"/>
          <a:stretch>
            <a:fillRect/>
          </a:stretch>
        </p:blipFill>
        <p:spPr>
          <a:xfrm flipH="1">
            <a:off x="10366408" y="670839"/>
            <a:ext cx="417397" cy="457891"/>
          </a:xfrm>
          <a:prstGeom prst="rect">
            <a:avLst/>
          </a:prstGeom>
        </p:spPr>
      </p:pic>
    </p:spTree>
    <p:extLst>
      <p:ext uri="{BB962C8B-B14F-4D97-AF65-F5344CB8AC3E}">
        <p14:creationId xmlns:p14="http://schemas.microsoft.com/office/powerpoint/2010/main" val="1006088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Only_Right Justifie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4CD008-68F0-36AE-E0CA-D840C0F83FE7}"/>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85000"/>
                </a:schemeClr>
              </a:solidFill>
            </a:endParaRPr>
          </a:p>
        </p:txBody>
      </p:sp>
      <p:sp>
        <p:nvSpPr>
          <p:cNvPr id="7" name="Slide Number Placeholder 5">
            <a:extLst>
              <a:ext uri="{FF2B5EF4-FFF2-40B4-BE49-F238E27FC236}">
                <a16:creationId xmlns:a16="http://schemas.microsoft.com/office/drawing/2014/main" id="{FE95B843-6CA2-1E29-CA95-62F4A83D9B77}"/>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bg1">
                    <a:lumMod val="85000"/>
                  </a:schemeClr>
                </a:solidFill>
                <a:latin typeface="+mj-lt"/>
              </a:rPr>
              <a:t>Slide </a:t>
            </a:r>
            <a:fld id="{3419AD93-5331-4681-81C3-51905F4FEEBE}" type="slidenum">
              <a:rPr lang="en-US" sz="1000" smtClean="0">
                <a:solidFill>
                  <a:schemeClr val="bg1">
                    <a:lumMod val="85000"/>
                  </a:schemeClr>
                </a:solidFill>
                <a:latin typeface="+mj-lt"/>
              </a:rPr>
              <a:pPr algn="r"/>
              <a:t>‹#›</a:t>
            </a:fld>
            <a:endParaRPr lang="en-US" sz="1000">
              <a:solidFill>
                <a:schemeClr val="bg1">
                  <a:lumMod val="85000"/>
                </a:schemeClr>
              </a:solidFill>
              <a:latin typeface="+mj-lt"/>
            </a:endParaRPr>
          </a:p>
        </p:txBody>
      </p:sp>
      <p:sp>
        <p:nvSpPr>
          <p:cNvPr id="3" name="Footer Placeholder 4">
            <a:extLst>
              <a:ext uri="{FF2B5EF4-FFF2-40B4-BE49-F238E27FC236}">
                <a16:creationId xmlns:a16="http://schemas.microsoft.com/office/drawing/2014/main" id="{DBE77504-2BE0-E59F-934E-6DF331C11C34}"/>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bg1">
                    <a:lumMod val="85000"/>
                  </a:schemeClr>
                </a:solidFill>
              </a:defRPr>
            </a:lvl1pPr>
          </a:lstStyle>
          <a:p>
            <a:r>
              <a:rPr lang="en-US"/>
              <a:t>Footer Note</a:t>
            </a:r>
          </a:p>
        </p:txBody>
      </p:sp>
      <p:grpSp>
        <p:nvGrpSpPr>
          <p:cNvPr id="2" name="Group 1">
            <a:extLst>
              <a:ext uri="{FF2B5EF4-FFF2-40B4-BE49-F238E27FC236}">
                <a16:creationId xmlns:a16="http://schemas.microsoft.com/office/drawing/2014/main" id="{3C7B050C-D34D-3C67-391C-3BC1CA291CD4}"/>
              </a:ext>
            </a:extLst>
          </p:cNvPr>
          <p:cNvGrpSpPr/>
          <p:nvPr userDrawn="1"/>
        </p:nvGrpSpPr>
        <p:grpSpPr>
          <a:xfrm flipH="1">
            <a:off x="2188274" y="670839"/>
            <a:ext cx="10004993" cy="506289"/>
            <a:chOff x="821815" y="670839"/>
            <a:chExt cx="10004993" cy="506289"/>
          </a:xfrm>
        </p:grpSpPr>
        <p:pic>
          <p:nvPicPr>
            <p:cNvPr id="4" name="Picture 3">
              <a:extLst>
                <a:ext uri="{FF2B5EF4-FFF2-40B4-BE49-F238E27FC236}">
                  <a16:creationId xmlns:a16="http://schemas.microsoft.com/office/drawing/2014/main" id="{715339C6-3FCD-E7AB-8D37-3FFFEF1CCDBB}"/>
                </a:ext>
              </a:extLst>
            </p:cNvPr>
            <p:cNvPicPr>
              <a:picLocks noChangeAspect="1"/>
            </p:cNvPicPr>
            <p:nvPr/>
          </p:nvPicPr>
          <p:blipFill>
            <a:blip r:embed="rId2"/>
            <a:stretch>
              <a:fillRect/>
            </a:stretch>
          </p:blipFill>
          <p:spPr>
            <a:xfrm>
              <a:off x="10365293" y="670839"/>
              <a:ext cx="461515" cy="506289"/>
            </a:xfrm>
            <a:prstGeom prst="rect">
              <a:avLst/>
            </a:prstGeom>
          </p:spPr>
        </p:pic>
        <p:cxnSp>
          <p:nvCxnSpPr>
            <p:cNvPr id="9" name="Straight Connector 8">
              <a:extLst>
                <a:ext uri="{FF2B5EF4-FFF2-40B4-BE49-F238E27FC236}">
                  <a16:creationId xmlns:a16="http://schemas.microsoft.com/office/drawing/2014/main" id="{9E7D04AA-876E-82BF-7DD4-992BCE99CD84}"/>
                </a:ext>
              </a:extLst>
            </p:cNvPr>
            <p:cNvCxnSpPr>
              <a:cxnSpLocks/>
            </p:cNvCxnSpPr>
            <p:nvPr/>
          </p:nvCxnSpPr>
          <p:spPr>
            <a:xfrm>
              <a:off x="821815" y="987318"/>
              <a:ext cx="9511596" cy="0"/>
            </a:xfrm>
            <a:prstGeom prst="line">
              <a:avLst/>
            </a:prstGeom>
            <a:ln w="28575">
              <a:solidFill>
                <a:srgbClr val="105380"/>
              </a:solidFill>
            </a:ln>
          </p:spPr>
          <p:style>
            <a:lnRef idx="2">
              <a:schemeClr val="accent1"/>
            </a:lnRef>
            <a:fillRef idx="0">
              <a:schemeClr val="accent1"/>
            </a:fillRef>
            <a:effectRef idx="1">
              <a:schemeClr val="accent1"/>
            </a:effectRef>
            <a:fontRef idx="minor">
              <a:schemeClr val="tx1"/>
            </a:fontRef>
          </p:style>
        </p:cxnSp>
        <p:pic>
          <p:nvPicPr>
            <p:cNvPr id="10" name="Picture 9" descr="Icon&#10;&#10;AI-generated content may be incorrect.">
              <a:extLst>
                <a:ext uri="{FF2B5EF4-FFF2-40B4-BE49-F238E27FC236}">
                  <a16:creationId xmlns:a16="http://schemas.microsoft.com/office/drawing/2014/main" id="{9D05E4D8-71FA-6714-3CED-354348066393}"/>
                </a:ext>
              </a:extLst>
            </p:cNvPr>
            <p:cNvPicPr>
              <a:picLocks noChangeAspect="1"/>
            </p:cNvPicPr>
            <p:nvPr/>
          </p:nvPicPr>
          <p:blipFill>
            <a:blip r:embed="rId3"/>
            <a:stretch>
              <a:fillRect/>
            </a:stretch>
          </p:blipFill>
          <p:spPr>
            <a:xfrm flipH="1">
              <a:off x="10366408" y="670839"/>
              <a:ext cx="417397" cy="457891"/>
            </a:xfrm>
            <a:prstGeom prst="rect">
              <a:avLst/>
            </a:prstGeom>
          </p:spPr>
        </p:pic>
      </p:grpSp>
      <p:pic>
        <p:nvPicPr>
          <p:cNvPr id="11" name="Picture 10" descr="Logo, icon&#10;&#10;AI-generated content may be incorrect.">
            <a:extLst>
              <a:ext uri="{FF2B5EF4-FFF2-40B4-BE49-F238E27FC236}">
                <a16:creationId xmlns:a16="http://schemas.microsoft.com/office/drawing/2014/main" id="{E1BF5B51-1928-B845-A1E9-91EA9D660434}"/>
              </a:ext>
            </a:extLst>
          </p:cNvPr>
          <p:cNvPicPr>
            <a:picLocks noChangeAspect="1"/>
          </p:cNvPicPr>
          <p:nvPr userDrawn="1"/>
        </p:nvPicPr>
        <p:blipFill>
          <a:blip r:embed="rId4"/>
          <a:stretch>
            <a:fillRect/>
          </a:stretch>
        </p:blipFill>
        <p:spPr>
          <a:xfrm>
            <a:off x="112213" y="109064"/>
            <a:ext cx="1030785" cy="1130786"/>
          </a:xfrm>
          <a:prstGeom prst="rect">
            <a:avLst/>
          </a:prstGeom>
        </p:spPr>
      </p:pic>
      <p:sp>
        <p:nvSpPr>
          <p:cNvPr id="15" name="Title 1">
            <a:extLst>
              <a:ext uri="{FF2B5EF4-FFF2-40B4-BE49-F238E27FC236}">
                <a16:creationId xmlns:a16="http://schemas.microsoft.com/office/drawing/2014/main" id="{D85B09ED-6ED8-E61C-5CD5-685DE6DA5B66}"/>
              </a:ext>
            </a:extLst>
          </p:cNvPr>
          <p:cNvSpPr>
            <a:spLocks noGrp="1"/>
          </p:cNvSpPr>
          <p:nvPr>
            <p:ph type="title"/>
          </p:nvPr>
        </p:nvSpPr>
        <p:spPr>
          <a:xfrm>
            <a:off x="2648587" y="365127"/>
            <a:ext cx="9032908" cy="569822"/>
          </a:xfrm>
        </p:spPr>
        <p:txBody>
          <a:bodyPr/>
          <a:lstStyle>
            <a:lvl1pPr algn="r">
              <a:defRPr>
                <a:solidFill>
                  <a:schemeClr val="accent4">
                    <a:lumMod val="50000"/>
                  </a:schemeClr>
                </a:solidFill>
              </a:defRPr>
            </a:lvl1pPr>
          </a:lstStyle>
          <a:p>
            <a:r>
              <a:rPr lang="en-US"/>
              <a:t>Click to edit Master title style</a:t>
            </a:r>
          </a:p>
        </p:txBody>
      </p:sp>
    </p:spTree>
    <p:extLst>
      <p:ext uri="{BB962C8B-B14F-4D97-AF65-F5344CB8AC3E}">
        <p14:creationId xmlns:p14="http://schemas.microsoft.com/office/powerpoint/2010/main" val="1662025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with LowerLog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4CD008-68F0-36AE-E0CA-D840C0F83FE7}"/>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85000"/>
                </a:schemeClr>
              </a:solidFill>
            </a:endParaRPr>
          </a:p>
        </p:txBody>
      </p:sp>
      <p:sp>
        <p:nvSpPr>
          <p:cNvPr id="7" name="Slide Number Placeholder 5">
            <a:extLst>
              <a:ext uri="{FF2B5EF4-FFF2-40B4-BE49-F238E27FC236}">
                <a16:creationId xmlns:a16="http://schemas.microsoft.com/office/drawing/2014/main" id="{FE95B843-6CA2-1E29-CA95-62F4A83D9B77}"/>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bg1">
                    <a:lumMod val="85000"/>
                  </a:schemeClr>
                </a:solidFill>
                <a:latin typeface="+mj-lt"/>
              </a:rPr>
              <a:t>Slide </a:t>
            </a:r>
            <a:fld id="{3419AD93-5331-4681-81C3-51905F4FEEBE}" type="slidenum">
              <a:rPr lang="en-US" sz="1000" smtClean="0">
                <a:solidFill>
                  <a:schemeClr val="bg1">
                    <a:lumMod val="85000"/>
                  </a:schemeClr>
                </a:solidFill>
                <a:latin typeface="+mj-lt"/>
              </a:rPr>
              <a:pPr algn="r"/>
              <a:t>‹#›</a:t>
            </a:fld>
            <a:endParaRPr lang="en-US" sz="1000">
              <a:solidFill>
                <a:schemeClr val="bg1">
                  <a:lumMod val="85000"/>
                </a:schemeClr>
              </a:solidFill>
              <a:latin typeface="+mj-lt"/>
            </a:endParaRPr>
          </a:p>
        </p:txBody>
      </p:sp>
      <p:sp>
        <p:nvSpPr>
          <p:cNvPr id="3" name="Footer Placeholder 4">
            <a:extLst>
              <a:ext uri="{FF2B5EF4-FFF2-40B4-BE49-F238E27FC236}">
                <a16:creationId xmlns:a16="http://schemas.microsoft.com/office/drawing/2014/main" id="{DBE77504-2BE0-E59F-934E-6DF331C11C34}"/>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bg1">
                    <a:lumMod val="85000"/>
                  </a:schemeClr>
                </a:solidFill>
              </a:defRPr>
            </a:lvl1pPr>
          </a:lstStyle>
          <a:p>
            <a:r>
              <a:rPr lang="en-US"/>
              <a:t>Footer Note</a:t>
            </a:r>
          </a:p>
        </p:txBody>
      </p:sp>
      <p:pic>
        <p:nvPicPr>
          <p:cNvPr id="5" name="Picture 4" descr="Logo, icon&#10;&#10;AI-generated content may be incorrect.">
            <a:extLst>
              <a:ext uri="{FF2B5EF4-FFF2-40B4-BE49-F238E27FC236}">
                <a16:creationId xmlns:a16="http://schemas.microsoft.com/office/drawing/2014/main" id="{B7BFCA83-382E-2AC7-918F-8EA870D2DAA2}"/>
              </a:ext>
            </a:extLst>
          </p:cNvPr>
          <p:cNvPicPr>
            <a:picLocks noChangeAspect="1"/>
          </p:cNvPicPr>
          <p:nvPr userDrawn="1"/>
        </p:nvPicPr>
        <p:blipFill>
          <a:blip r:embed="rId2"/>
          <a:stretch>
            <a:fillRect/>
          </a:stretch>
        </p:blipFill>
        <p:spPr>
          <a:xfrm>
            <a:off x="11280223" y="5795730"/>
            <a:ext cx="748825" cy="821472"/>
          </a:xfrm>
          <a:prstGeom prst="rect">
            <a:avLst/>
          </a:prstGeom>
        </p:spPr>
      </p:pic>
      <p:grpSp>
        <p:nvGrpSpPr>
          <p:cNvPr id="8" name="Group 7">
            <a:extLst>
              <a:ext uri="{FF2B5EF4-FFF2-40B4-BE49-F238E27FC236}">
                <a16:creationId xmlns:a16="http://schemas.microsoft.com/office/drawing/2014/main" id="{9E038205-08E1-62F1-DBDB-8CA1F3E83D8B}"/>
              </a:ext>
            </a:extLst>
          </p:cNvPr>
          <p:cNvGrpSpPr/>
          <p:nvPr userDrawn="1"/>
        </p:nvGrpSpPr>
        <p:grpSpPr>
          <a:xfrm flipH="1">
            <a:off x="2188274" y="670839"/>
            <a:ext cx="10004993" cy="506289"/>
            <a:chOff x="821815" y="670839"/>
            <a:chExt cx="10004993" cy="506289"/>
          </a:xfrm>
        </p:grpSpPr>
        <p:pic>
          <p:nvPicPr>
            <p:cNvPr id="13" name="Picture 12">
              <a:extLst>
                <a:ext uri="{FF2B5EF4-FFF2-40B4-BE49-F238E27FC236}">
                  <a16:creationId xmlns:a16="http://schemas.microsoft.com/office/drawing/2014/main" id="{B05EBDA3-4968-3799-2442-2C730D98582B}"/>
                </a:ext>
              </a:extLst>
            </p:cNvPr>
            <p:cNvPicPr>
              <a:picLocks noChangeAspect="1"/>
            </p:cNvPicPr>
            <p:nvPr userDrawn="1"/>
          </p:nvPicPr>
          <p:blipFill>
            <a:blip r:embed="rId3"/>
            <a:stretch>
              <a:fillRect/>
            </a:stretch>
          </p:blipFill>
          <p:spPr>
            <a:xfrm>
              <a:off x="10365293" y="670839"/>
              <a:ext cx="461515" cy="506289"/>
            </a:xfrm>
            <a:prstGeom prst="rect">
              <a:avLst/>
            </a:prstGeom>
          </p:spPr>
        </p:pic>
        <p:cxnSp>
          <p:nvCxnSpPr>
            <p:cNvPr id="12" name="Straight Connector 11">
              <a:extLst>
                <a:ext uri="{FF2B5EF4-FFF2-40B4-BE49-F238E27FC236}">
                  <a16:creationId xmlns:a16="http://schemas.microsoft.com/office/drawing/2014/main" id="{2BCD74CD-D244-2649-DC02-B963A7E49299}"/>
                </a:ext>
              </a:extLst>
            </p:cNvPr>
            <p:cNvCxnSpPr>
              <a:cxnSpLocks/>
            </p:cNvCxnSpPr>
            <p:nvPr userDrawn="1"/>
          </p:nvCxnSpPr>
          <p:spPr>
            <a:xfrm>
              <a:off x="821815" y="987318"/>
              <a:ext cx="9511596" cy="0"/>
            </a:xfrm>
            <a:prstGeom prst="line">
              <a:avLst/>
            </a:prstGeom>
            <a:ln w="28575">
              <a:solidFill>
                <a:srgbClr val="105380"/>
              </a:solidFill>
            </a:ln>
          </p:spPr>
          <p:style>
            <a:lnRef idx="2">
              <a:schemeClr val="accent1"/>
            </a:lnRef>
            <a:fillRef idx="0">
              <a:schemeClr val="accent1"/>
            </a:fillRef>
            <a:effectRef idx="1">
              <a:schemeClr val="accent1"/>
            </a:effectRef>
            <a:fontRef idx="minor">
              <a:schemeClr val="tx1"/>
            </a:fontRef>
          </p:style>
        </p:cxnSp>
        <p:pic>
          <p:nvPicPr>
            <p:cNvPr id="14" name="Picture 13" descr="Icon&#10;&#10;AI-generated content may be incorrect.">
              <a:extLst>
                <a:ext uri="{FF2B5EF4-FFF2-40B4-BE49-F238E27FC236}">
                  <a16:creationId xmlns:a16="http://schemas.microsoft.com/office/drawing/2014/main" id="{F5FE42F6-E936-CCCE-DCC0-B59BA3374D37}"/>
                </a:ext>
              </a:extLst>
            </p:cNvPr>
            <p:cNvPicPr>
              <a:picLocks noChangeAspect="1"/>
            </p:cNvPicPr>
            <p:nvPr userDrawn="1"/>
          </p:nvPicPr>
          <p:blipFill>
            <a:blip r:embed="rId4"/>
            <a:stretch>
              <a:fillRect/>
            </a:stretch>
          </p:blipFill>
          <p:spPr>
            <a:xfrm flipH="1">
              <a:off x="10366408" y="670839"/>
              <a:ext cx="417397" cy="457891"/>
            </a:xfrm>
            <a:prstGeom prst="rect">
              <a:avLst/>
            </a:prstGeom>
          </p:spPr>
        </p:pic>
      </p:grpSp>
      <p:sp>
        <p:nvSpPr>
          <p:cNvPr id="2" name="Title 1">
            <a:extLst>
              <a:ext uri="{FF2B5EF4-FFF2-40B4-BE49-F238E27FC236}">
                <a16:creationId xmlns:a16="http://schemas.microsoft.com/office/drawing/2014/main" id="{3B4BA5FA-DAE7-60B2-D058-4538A47BB6DB}"/>
              </a:ext>
            </a:extLst>
          </p:cNvPr>
          <p:cNvSpPr>
            <a:spLocks noGrp="1"/>
          </p:cNvSpPr>
          <p:nvPr>
            <p:ph type="title"/>
          </p:nvPr>
        </p:nvSpPr>
        <p:spPr>
          <a:xfrm>
            <a:off x="2648587" y="365127"/>
            <a:ext cx="9032908" cy="569822"/>
          </a:xfrm>
        </p:spPr>
        <p:txBody>
          <a:bodyPr/>
          <a:lstStyle>
            <a:lvl1pPr algn="r">
              <a:defRPr>
                <a:solidFill>
                  <a:schemeClr val="accent4">
                    <a:lumMod val="50000"/>
                  </a:schemeClr>
                </a:solidFill>
              </a:defRPr>
            </a:lvl1pPr>
          </a:lstStyle>
          <a:p>
            <a:r>
              <a:rPr lang="en-US"/>
              <a:t>Click to edit Master title style</a:t>
            </a:r>
          </a:p>
        </p:txBody>
      </p:sp>
    </p:spTree>
    <p:extLst>
      <p:ext uri="{BB962C8B-B14F-4D97-AF65-F5344CB8AC3E}">
        <p14:creationId xmlns:p14="http://schemas.microsoft.com/office/powerpoint/2010/main" val="2461844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A2F068-46CB-F848-90AA-CDDE910DE06A}"/>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Slide Number Placeholder 5">
            <a:extLst>
              <a:ext uri="{FF2B5EF4-FFF2-40B4-BE49-F238E27FC236}">
                <a16:creationId xmlns:a16="http://schemas.microsoft.com/office/drawing/2014/main" id="{3CAF39A7-4FA3-DA93-DEC0-E342AD32F3AE}"/>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bg1">
                    <a:lumMod val="85000"/>
                  </a:schemeClr>
                </a:solidFill>
                <a:latin typeface="+mj-lt"/>
              </a:rPr>
              <a:t>Slide </a:t>
            </a:r>
            <a:fld id="{3419AD93-5331-4681-81C3-51905F4FEEBE}" type="slidenum">
              <a:rPr lang="en-US" sz="1000" smtClean="0">
                <a:solidFill>
                  <a:schemeClr val="bg1">
                    <a:lumMod val="85000"/>
                  </a:schemeClr>
                </a:solidFill>
                <a:latin typeface="+mj-lt"/>
              </a:rPr>
              <a:pPr algn="r"/>
              <a:t>‹#›</a:t>
            </a:fld>
            <a:endParaRPr lang="en-US" sz="1000">
              <a:solidFill>
                <a:schemeClr val="bg1">
                  <a:lumMod val="85000"/>
                </a:schemeClr>
              </a:solidFill>
              <a:latin typeface="+mj-lt"/>
            </a:endParaRPr>
          </a:p>
        </p:txBody>
      </p:sp>
      <p:sp>
        <p:nvSpPr>
          <p:cNvPr id="2" name="Footer Placeholder 4">
            <a:extLst>
              <a:ext uri="{FF2B5EF4-FFF2-40B4-BE49-F238E27FC236}">
                <a16:creationId xmlns:a16="http://schemas.microsoft.com/office/drawing/2014/main" id="{677F41C6-2A7A-9295-17D9-6CF3999D7AF4}"/>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bg1">
                    <a:lumMod val="85000"/>
                  </a:schemeClr>
                </a:solidFill>
              </a:defRPr>
            </a:lvl1pPr>
          </a:lstStyle>
          <a:p>
            <a:r>
              <a:rPr lang="en-US"/>
              <a:t>Footer Note</a:t>
            </a:r>
          </a:p>
        </p:txBody>
      </p:sp>
    </p:spTree>
    <p:extLst>
      <p:ext uri="{BB962C8B-B14F-4D97-AF65-F5344CB8AC3E}">
        <p14:creationId xmlns:p14="http://schemas.microsoft.com/office/powerpoint/2010/main" val="43065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with Log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4CD008-68F0-36AE-E0CA-D840C0F83FE7}"/>
              </a:ext>
            </a:extLst>
          </p:cNvPr>
          <p:cNvSpPr/>
          <p:nvPr userDrawn="1"/>
        </p:nvSpPr>
        <p:spPr>
          <a:xfrm>
            <a:off x="-1" y="6680441"/>
            <a:ext cx="12192001" cy="177559"/>
          </a:xfrm>
          <a:prstGeom prst="rect">
            <a:avLst/>
          </a:prstGeom>
          <a:solidFill>
            <a:srgbClr val="1053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85000"/>
                </a:schemeClr>
              </a:solidFill>
            </a:endParaRPr>
          </a:p>
        </p:txBody>
      </p:sp>
      <p:sp>
        <p:nvSpPr>
          <p:cNvPr id="7" name="Slide Number Placeholder 5">
            <a:extLst>
              <a:ext uri="{FF2B5EF4-FFF2-40B4-BE49-F238E27FC236}">
                <a16:creationId xmlns:a16="http://schemas.microsoft.com/office/drawing/2014/main" id="{FE95B843-6CA2-1E29-CA95-62F4A83D9B77}"/>
              </a:ext>
            </a:extLst>
          </p:cNvPr>
          <p:cNvSpPr txBox="1">
            <a:spLocks/>
          </p:cNvSpPr>
          <p:nvPr userDrawn="1"/>
        </p:nvSpPr>
        <p:spPr>
          <a:xfrm>
            <a:off x="9296398" y="6646919"/>
            <a:ext cx="2634237" cy="274320"/>
          </a:xfrm>
          <a:prstGeom prst="rect">
            <a:avLst/>
          </a:prstGeom>
        </p:spPr>
        <p:txBody>
          <a:bodyPr/>
          <a:lstStyle>
            <a:defPPr>
              <a:defRPr lang="en-US"/>
            </a:defPPr>
            <a:lvl1pPr marL="0" algn="l" defTabSz="914400" rtl="0" eaLnBrk="1" latinLnBrk="0" hangingPunct="1">
              <a:defRPr sz="10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a:solidFill>
                  <a:schemeClr val="bg1">
                    <a:lumMod val="85000"/>
                  </a:schemeClr>
                </a:solidFill>
                <a:latin typeface="+mj-lt"/>
              </a:rPr>
              <a:t>Slide </a:t>
            </a:r>
            <a:fld id="{3419AD93-5331-4681-81C3-51905F4FEEBE}" type="slidenum">
              <a:rPr lang="en-US" sz="1000" smtClean="0">
                <a:solidFill>
                  <a:schemeClr val="bg1">
                    <a:lumMod val="85000"/>
                  </a:schemeClr>
                </a:solidFill>
                <a:latin typeface="+mj-lt"/>
              </a:rPr>
              <a:pPr algn="r"/>
              <a:t>‹#›</a:t>
            </a:fld>
            <a:endParaRPr lang="en-US" sz="1000">
              <a:solidFill>
                <a:schemeClr val="bg1">
                  <a:lumMod val="85000"/>
                </a:schemeClr>
              </a:solidFill>
              <a:latin typeface="+mj-lt"/>
            </a:endParaRPr>
          </a:p>
        </p:txBody>
      </p:sp>
      <p:sp>
        <p:nvSpPr>
          <p:cNvPr id="3" name="Footer Placeholder 4">
            <a:extLst>
              <a:ext uri="{FF2B5EF4-FFF2-40B4-BE49-F238E27FC236}">
                <a16:creationId xmlns:a16="http://schemas.microsoft.com/office/drawing/2014/main" id="{DBE77504-2BE0-E59F-934E-6DF331C11C34}"/>
              </a:ext>
            </a:extLst>
          </p:cNvPr>
          <p:cNvSpPr>
            <a:spLocks noGrp="1"/>
          </p:cNvSpPr>
          <p:nvPr>
            <p:ph type="ftr" sz="quarter" idx="3"/>
          </p:nvPr>
        </p:nvSpPr>
        <p:spPr>
          <a:xfrm>
            <a:off x="261365" y="6706191"/>
            <a:ext cx="4075504" cy="155776"/>
          </a:xfrm>
          <a:prstGeom prst="rect">
            <a:avLst/>
          </a:prstGeom>
        </p:spPr>
        <p:txBody>
          <a:bodyPr vert="horz" lIns="91440" tIns="45720" rIns="91440" bIns="45720" rtlCol="0" anchor="ctr"/>
          <a:lstStyle>
            <a:lvl1pPr algn="l">
              <a:defRPr sz="1000" b="1">
                <a:solidFill>
                  <a:schemeClr val="bg1">
                    <a:lumMod val="85000"/>
                  </a:schemeClr>
                </a:solidFill>
              </a:defRPr>
            </a:lvl1pPr>
          </a:lstStyle>
          <a:p>
            <a:r>
              <a:rPr lang="en-US"/>
              <a:t>Footer Note</a:t>
            </a:r>
          </a:p>
        </p:txBody>
      </p:sp>
      <p:pic>
        <p:nvPicPr>
          <p:cNvPr id="5" name="Picture 4" descr="Logo, icon&#10;&#10;AI-generated content may be incorrect.">
            <a:extLst>
              <a:ext uri="{FF2B5EF4-FFF2-40B4-BE49-F238E27FC236}">
                <a16:creationId xmlns:a16="http://schemas.microsoft.com/office/drawing/2014/main" id="{B7BFCA83-382E-2AC7-918F-8EA870D2DAA2}"/>
              </a:ext>
            </a:extLst>
          </p:cNvPr>
          <p:cNvPicPr>
            <a:picLocks noChangeAspect="1"/>
          </p:cNvPicPr>
          <p:nvPr userDrawn="1"/>
        </p:nvPicPr>
        <p:blipFill>
          <a:blip r:embed="rId2"/>
          <a:stretch>
            <a:fillRect/>
          </a:stretch>
        </p:blipFill>
        <p:spPr>
          <a:xfrm>
            <a:off x="11280223" y="5795730"/>
            <a:ext cx="748825" cy="821472"/>
          </a:xfrm>
          <a:prstGeom prst="rect">
            <a:avLst/>
          </a:prstGeom>
        </p:spPr>
      </p:pic>
    </p:spTree>
    <p:extLst>
      <p:ext uri="{BB962C8B-B14F-4D97-AF65-F5344CB8AC3E}">
        <p14:creationId xmlns:p14="http://schemas.microsoft.com/office/powerpoint/2010/main" val="3475941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4188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33500" y="365127"/>
            <a:ext cx="10020300" cy="56982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181528"/>
            <a:ext cx="10515600" cy="49954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Footer Note</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FC1CB3-FC0F-004A-81A5-D4E0B2DD9F82}" type="slidenum">
              <a:rPr lang="en-US" smtClean="0"/>
              <a:t>‹#›</a:t>
            </a:fld>
            <a:endParaRPr lang="en-US"/>
          </a:p>
        </p:txBody>
      </p:sp>
    </p:spTree>
    <p:extLst>
      <p:ext uri="{BB962C8B-B14F-4D97-AF65-F5344CB8AC3E}">
        <p14:creationId xmlns:p14="http://schemas.microsoft.com/office/powerpoint/2010/main" val="1207869329"/>
      </p:ext>
    </p:extLst>
  </p:cSld>
  <p:clrMap bg1="lt1" tx1="dk1" bg2="lt2" tx2="dk2" accent1="accent1" accent2="accent2" accent3="accent3" accent4="accent4" accent5="accent5" accent6="accent6" hlink="hlink" folHlink="folHlink"/>
  <p:sldLayoutIdLst>
    <p:sldLayoutId id="2147483697" r:id="rId1"/>
    <p:sldLayoutId id="2147483709" r:id="rId2"/>
    <p:sldLayoutId id="2147483710" r:id="rId3"/>
    <p:sldLayoutId id="2147483711" r:id="rId4"/>
    <p:sldLayoutId id="2147483713" r:id="rId5"/>
    <p:sldLayoutId id="2147483699" r:id="rId6"/>
    <p:sldLayoutId id="2147483700" r:id="rId7"/>
    <p:sldLayoutId id="2147483701" r:id="rId8"/>
    <p:sldLayoutId id="2147483702" r:id="rId9"/>
    <p:sldLayoutId id="2147483716" r:id="rId10"/>
    <p:sldLayoutId id="2147483714" r:id="rId11"/>
    <p:sldLayoutId id="2147483703" r:id="rId12"/>
    <p:sldLayoutId id="2147483715" r:id="rId13"/>
    <p:sldLayoutId id="2147483708" r:id="rId14"/>
  </p:sldLayoutIdLst>
  <p:hf sldNum="0" hdr="0" dt="0"/>
  <p:txStyles>
    <p:titleStyle>
      <a:lvl1pPr algn="l" defTabSz="914400" rtl="0" eaLnBrk="1" latinLnBrk="0" hangingPunct="1">
        <a:lnSpc>
          <a:spcPct val="90000"/>
        </a:lnSpc>
        <a:spcBef>
          <a:spcPct val="0"/>
        </a:spcBef>
        <a:buNone/>
        <a:defRPr sz="4400" kern="1200">
          <a:solidFill>
            <a:schemeClr val="accent4">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accent4">
              <a:lumMod val="7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Wingdings" pitchFamily="2" charset="2"/>
        <a:buChar char="§"/>
        <a:defRPr sz="2000"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Courier New" panose="02070309020205020404" pitchFamily="49" charset="0"/>
        <a:buChar char="o"/>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00" userDrawn="1">
          <p15:clr>
            <a:srgbClr val="F26B43"/>
          </p15:clr>
        </p15:guide>
        <p15:guide id="2" pos="840" userDrawn="1">
          <p15:clr>
            <a:srgbClr val="F26B43"/>
          </p15:clr>
        </p15:guide>
        <p15:guide id="3" orient="horz" pos="216" userDrawn="1">
          <p15:clr>
            <a:srgbClr val="F26B43"/>
          </p15:clr>
        </p15:guide>
        <p15:guide id="4" orient="horz" pos="3912" userDrawn="1">
          <p15:clr>
            <a:srgbClr val="F26B43"/>
          </p15:clr>
        </p15:guide>
        <p15:guide id="5" pos="7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17.svg"/><Relationship Id="rId5" Type="http://schemas.openxmlformats.org/officeDocument/2006/relationships/image" Target="../media/image11.svg"/><Relationship Id="rId15" Type="http://schemas.openxmlformats.org/officeDocument/2006/relationships/image" Target="../media/image21.sv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svg"/><Relationship Id="rId14" Type="http://schemas.openxmlformats.org/officeDocument/2006/relationships/image" Target="../media/image20.sv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jpeg"/><Relationship Id="rId9"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6.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svg"/><Relationship Id="rId3" Type="http://schemas.openxmlformats.org/officeDocument/2006/relationships/image" Target="../media/image34.svg"/><Relationship Id="rId7" Type="http://schemas.openxmlformats.org/officeDocument/2006/relationships/image" Target="../media/image38.svg"/><Relationship Id="rId12"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sv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svg"/></Relationships>
</file>

<file path=ppt/slides/_rels/slide7.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26.svg"/><Relationship Id="rId7" Type="http://schemas.openxmlformats.org/officeDocument/2006/relationships/image" Target="../media/image48.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46.svg"/><Relationship Id="rId4" Type="http://schemas.openxmlformats.org/officeDocument/2006/relationships/image" Target="../media/image45.svg"/></Relationships>
</file>

<file path=ppt/slides/_rels/slide8.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svg"/><Relationship Id="rId4" Type="http://schemas.openxmlformats.org/officeDocument/2006/relationships/image" Target="../media/image51.svg"/></Relationships>
</file>

<file path=ppt/slides/_rels/slide9.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5.svg"/><Relationship Id="rId18" Type="http://schemas.openxmlformats.org/officeDocument/2006/relationships/image" Target="../media/image70.svg"/><Relationship Id="rId3" Type="http://schemas.openxmlformats.org/officeDocument/2006/relationships/image" Target="../media/image55.svg"/><Relationship Id="rId21" Type="http://schemas.openxmlformats.org/officeDocument/2006/relationships/image" Target="../media/image73.svg"/><Relationship Id="rId7" Type="http://schemas.openxmlformats.org/officeDocument/2006/relationships/image" Target="../media/image59.svg"/><Relationship Id="rId12" Type="http://schemas.openxmlformats.org/officeDocument/2006/relationships/image" Target="../media/image64.svg"/><Relationship Id="rId17" Type="http://schemas.openxmlformats.org/officeDocument/2006/relationships/image" Target="../media/image69.svg"/><Relationship Id="rId2" Type="http://schemas.openxmlformats.org/officeDocument/2006/relationships/notesSlide" Target="../notesSlides/notesSlide9.xml"/><Relationship Id="rId16" Type="http://schemas.openxmlformats.org/officeDocument/2006/relationships/image" Target="../media/image68.svg"/><Relationship Id="rId20" Type="http://schemas.openxmlformats.org/officeDocument/2006/relationships/image" Target="../media/image72.svg"/><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image" Target="../media/image63.svg"/><Relationship Id="rId5" Type="http://schemas.openxmlformats.org/officeDocument/2006/relationships/image" Target="../media/image57.svg"/><Relationship Id="rId15" Type="http://schemas.openxmlformats.org/officeDocument/2006/relationships/image" Target="../media/image67.svg"/><Relationship Id="rId10" Type="http://schemas.openxmlformats.org/officeDocument/2006/relationships/image" Target="../media/image62.svg"/><Relationship Id="rId19" Type="http://schemas.openxmlformats.org/officeDocument/2006/relationships/image" Target="../media/image71.svg"/><Relationship Id="rId4" Type="http://schemas.openxmlformats.org/officeDocument/2006/relationships/image" Target="../media/image56.svg"/><Relationship Id="rId9" Type="http://schemas.openxmlformats.org/officeDocument/2006/relationships/image" Target="../media/image61.svg"/><Relationship Id="rId14" Type="http://schemas.openxmlformats.org/officeDocument/2006/relationships/image" Target="../media/image66.svg"/></Relationships>
</file>

<file path=ppt/slides/_rels/slide1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png"/></Relationships>
</file>

<file path=ppt/slides/_rels/slide12.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16.svg"/><Relationship Id="rId7" Type="http://schemas.openxmlformats.org/officeDocument/2006/relationships/image" Target="../media/image8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svg"/><Relationship Id="rId4" Type="http://schemas.openxmlformats.org/officeDocument/2006/relationships/image" Target="../media/image79.png"/></Relationships>
</file>

<file path=ppt/slides/_rels/slide13.xml.rels><?xml version="1.0" encoding="UTF-8" standalone="yes"?>
<Relationships xmlns="http://schemas.openxmlformats.org/package/2006/relationships"><Relationship Id="rId3" Type="http://schemas.openxmlformats.org/officeDocument/2006/relationships/image" Target="../media/image84.svg"/><Relationship Id="rId7" Type="http://schemas.openxmlformats.org/officeDocument/2006/relationships/image" Target="../media/image8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svg"/><Relationship Id="rId4" Type="http://schemas.openxmlformats.org/officeDocument/2006/relationships/image" Target="../media/image46.svg"/></Relationships>
</file>

<file path=ppt/slides/_rels/slide14.xml.rels><?xml version="1.0" encoding="UTF-8" standalone="yes"?>
<Relationships xmlns="http://schemas.openxmlformats.org/package/2006/relationships"><Relationship Id="rId8" Type="http://schemas.openxmlformats.org/officeDocument/2006/relationships/image" Target="../media/image90.svg"/><Relationship Id="rId13" Type="http://schemas.openxmlformats.org/officeDocument/2006/relationships/image" Target="../media/image95.svg"/><Relationship Id="rId3" Type="http://schemas.openxmlformats.org/officeDocument/2006/relationships/image" Target="../media/image84.svg"/><Relationship Id="rId7" Type="http://schemas.openxmlformats.org/officeDocument/2006/relationships/image" Target="../media/image89.svg"/><Relationship Id="rId12" Type="http://schemas.openxmlformats.org/officeDocument/2006/relationships/image" Target="../media/image94.svg"/><Relationship Id="rId2" Type="http://schemas.openxmlformats.org/officeDocument/2006/relationships/notesSlide" Target="../notesSlides/notesSlide14.xml"/><Relationship Id="rId16" Type="http://schemas.openxmlformats.org/officeDocument/2006/relationships/image" Target="../media/image98.svg"/><Relationship Id="rId1" Type="http://schemas.openxmlformats.org/officeDocument/2006/relationships/slideLayout" Target="../slideLayouts/slideLayout2.xml"/><Relationship Id="rId6" Type="http://schemas.openxmlformats.org/officeDocument/2006/relationships/image" Target="../media/image88.svg"/><Relationship Id="rId11" Type="http://schemas.openxmlformats.org/officeDocument/2006/relationships/image" Target="../media/image93.svg"/><Relationship Id="rId5" Type="http://schemas.openxmlformats.org/officeDocument/2006/relationships/image" Target="../media/image85.svg"/><Relationship Id="rId15" Type="http://schemas.openxmlformats.org/officeDocument/2006/relationships/image" Target="../media/image97.svg"/><Relationship Id="rId10" Type="http://schemas.openxmlformats.org/officeDocument/2006/relationships/image" Target="../media/image92.svg"/><Relationship Id="rId4" Type="http://schemas.openxmlformats.org/officeDocument/2006/relationships/image" Target="../media/image46.svg"/><Relationship Id="rId9" Type="http://schemas.openxmlformats.org/officeDocument/2006/relationships/image" Target="../media/image91.svg"/><Relationship Id="rId14" Type="http://schemas.openxmlformats.org/officeDocument/2006/relationships/image" Target="../media/image96.svg"/></Relationships>
</file>

<file path=ppt/slides/_rels/slide15.xml.rels><?xml version="1.0" encoding="UTF-8" standalone="yes"?>
<Relationships xmlns="http://schemas.openxmlformats.org/package/2006/relationships"><Relationship Id="rId8" Type="http://schemas.openxmlformats.org/officeDocument/2006/relationships/image" Target="../media/image100.svg"/><Relationship Id="rId13" Type="http://schemas.openxmlformats.org/officeDocument/2006/relationships/image" Target="../media/image80.svg"/><Relationship Id="rId3" Type="http://schemas.openxmlformats.org/officeDocument/2006/relationships/image" Target="../media/image84.svg"/><Relationship Id="rId7" Type="http://schemas.openxmlformats.org/officeDocument/2006/relationships/image" Target="../media/image89.svg"/><Relationship Id="rId12" Type="http://schemas.openxmlformats.org/officeDocument/2006/relationships/image" Target="../media/image101.svg"/><Relationship Id="rId2" Type="http://schemas.openxmlformats.org/officeDocument/2006/relationships/notesSlide" Target="../notesSlides/notesSlide15.xml"/><Relationship Id="rId16" Type="http://schemas.openxmlformats.org/officeDocument/2006/relationships/image" Target="../media/image103.emf"/><Relationship Id="rId1" Type="http://schemas.openxmlformats.org/officeDocument/2006/relationships/slideLayout" Target="../slideLayouts/slideLayout2.xml"/><Relationship Id="rId6" Type="http://schemas.openxmlformats.org/officeDocument/2006/relationships/image" Target="../media/image99.svg"/><Relationship Id="rId11" Type="http://schemas.openxmlformats.org/officeDocument/2006/relationships/image" Target="../media/image16.svg"/><Relationship Id="rId5" Type="http://schemas.openxmlformats.org/officeDocument/2006/relationships/image" Target="../media/image85.svg"/><Relationship Id="rId15" Type="http://schemas.openxmlformats.org/officeDocument/2006/relationships/image" Target="../media/image93.svg"/><Relationship Id="rId10" Type="http://schemas.openxmlformats.org/officeDocument/2006/relationships/image" Target="../media/image90.svg"/><Relationship Id="rId4" Type="http://schemas.openxmlformats.org/officeDocument/2006/relationships/image" Target="../media/image46.svg"/><Relationship Id="rId9" Type="http://schemas.openxmlformats.org/officeDocument/2006/relationships/image" Target="../media/image97.svg"/><Relationship Id="rId14" Type="http://schemas.openxmlformats.org/officeDocument/2006/relationships/image" Target="../media/image102.svg"/></Relationships>
</file>

<file path=ppt/slides/_rels/slide16.xml.rels><?xml version="1.0" encoding="UTF-8" standalone="yes"?>
<Relationships xmlns="http://schemas.openxmlformats.org/package/2006/relationships"><Relationship Id="rId8" Type="http://schemas.openxmlformats.org/officeDocument/2006/relationships/image" Target="../media/image106.svg"/><Relationship Id="rId13" Type="http://schemas.openxmlformats.org/officeDocument/2006/relationships/image" Target="../media/image110.svg"/><Relationship Id="rId3" Type="http://schemas.openxmlformats.org/officeDocument/2006/relationships/image" Target="../media/image104.svg"/><Relationship Id="rId7" Type="http://schemas.openxmlformats.org/officeDocument/2006/relationships/image" Target="../media/image91.svg"/><Relationship Id="rId12" Type="http://schemas.openxmlformats.org/officeDocument/2006/relationships/image" Target="../media/image109.png"/><Relationship Id="rId2" Type="http://schemas.openxmlformats.org/officeDocument/2006/relationships/notesSlide" Target="../notesSlides/notesSlide16.xml"/><Relationship Id="rId16" Type="http://schemas.openxmlformats.org/officeDocument/2006/relationships/image" Target="../media/image46.svg"/><Relationship Id="rId1" Type="http://schemas.openxmlformats.org/officeDocument/2006/relationships/slideLayout" Target="../slideLayouts/slideLayout2.xml"/><Relationship Id="rId6" Type="http://schemas.openxmlformats.org/officeDocument/2006/relationships/image" Target="../media/image90.svg"/><Relationship Id="rId11" Type="http://schemas.openxmlformats.org/officeDocument/2006/relationships/image" Target="../media/image77.png"/><Relationship Id="rId5" Type="http://schemas.openxmlformats.org/officeDocument/2006/relationships/image" Target="../media/image101.svg"/><Relationship Id="rId15" Type="http://schemas.openxmlformats.org/officeDocument/2006/relationships/image" Target="../media/image111.svg"/><Relationship Id="rId10" Type="http://schemas.openxmlformats.org/officeDocument/2006/relationships/image" Target="../media/image108.png"/><Relationship Id="rId4" Type="http://schemas.openxmlformats.org/officeDocument/2006/relationships/image" Target="../media/image105.svg"/><Relationship Id="rId9" Type="http://schemas.openxmlformats.org/officeDocument/2006/relationships/image" Target="../media/image107.png"/><Relationship Id="rId14" Type="http://schemas.openxmlformats.org/officeDocument/2006/relationships/image" Target="../media/image27.svg"/></Relationships>
</file>

<file path=ppt/slides/_rels/slide1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8BB41-68E6-B9F8-B8DA-D865A44F7701}"/>
              </a:ext>
            </a:extLst>
          </p:cNvPr>
          <p:cNvSpPr>
            <a:spLocks noGrp="1"/>
          </p:cNvSpPr>
          <p:nvPr>
            <p:ph type="ctrTitle"/>
          </p:nvPr>
        </p:nvSpPr>
        <p:spPr/>
        <p:txBody>
          <a:bodyPr>
            <a:normAutofit fontScale="90000"/>
          </a:bodyPr>
          <a:lstStyle/>
          <a:p>
            <a:r>
              <a:rPr lang="en-US">
                <a:latin typeface="Tahoma" panose="020B0604030504040204" pitchFamily="34" charset="0"/>
                <a:ea typeface="Tahoma" panose="020B0604030504040204" pitchFamily="34" charset="0"/>
                <a:cs typeface="Tahoma" panose="020B0604030504040204" pitchFamily="34" charset="0"/>
              </a:rPr>
              <a:t>Beyond the Baseline: Developing the Next Generation of PP&amp;C Talent</a:t>
            </a:r>
          </a:p>
        </p:txBody>
      </p:sp>
      <p:sp>
        <p:nvSpPr>
          <p:cNvPr id="3" name="Subtitle 2">
            <a:extLst>
              <a:ext uri="{FF2B5EF4-FFF2-40B4-BE49-F238E27FC236}">
                <a16:creationId xmlns:a16="http://schemas.microsoft.com/office/drawing/2014/main" id="{5F87DFEB-EE94-2FD2-68C5-22D89223B29C}"/>
              </a:ext>
            </a:extLst>
          </p:cNvPr>
          <p:cNvSpPr>
            <a:spLocks noGrp="1"/>
          </p:cNvSpPr>
          <p:nvPr>
            <p:ph type="subTitle" idx="1"/>
          </p:nvPr>
        </p:nvSpPr>
        <p:spPr/>
        <p:txBody>
          <a:bodyPr/>
          <a:lstStyle/>
          <a:p>
            <a:pPr algn="ctr"/>
            <a:r>
              <a:rPr lang="en-US" sz="2400">
                <a:latin typeface="Tahoma" panose="020B0604030504040204" pitchFamily="34" charset="0"/>
                <a:ea typeface="Tahoma" panose="020B0604030504040204" pitchFamily="34" charset="0"/>
                <a:cs typeface="Tahoma" panose="020B0604030504040204" pitchFamily="34" charset="0"/>
              </a:rPr>
              <a:t>Marshall Space Flight Center</a:t>
            </a:r>
          </a:p>
          <a:p>
            <a:pPr algn="ctr"/>
            <a:r>
              <a:rPr lang="en-US" sz="2400">
                <a:latin typeface="Tahoma" panose="020B0604030504040204" pitchFamily="34" charset="0"/>
                <a:ea typeface="Tahoma" panose="020B0604030504040204" pitchFamily="34" charset="0"/>
                <a:cs typeface="Tahoma" panose="020B0604030504040204" pitchFamily="34" charset="0"/>
              </a:rPr>
              <a:t>Melissa Lee, Kenneth McPherson, Kimberly Bennett</a:t>
            </a:r>
          </a:p>
        </p:txBody>
      </p:sp>
    </p:spTree>
    <p:extLst>
      <p:ext uri="{BB962C8B-B14F-4D97-AF65-F5344CB8AC3E}">
        <p14:creationId xmlns:p14="http://schemas.microsoft.com/office/powerpoint/2010/main" val="2242921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8C941-0D42-CC23-0C0F-5E9BA5AC953C}"/>
            </a:ext>
          </a:extLst>
        </p:cNvPr>
        <p:cNvGrpSpPr/>
        <p:nvPr/>
      </p:nvGrpSpPr>
      <p:grpSpPr>
        <a:xfrm>
          <a:off x="0" y="0"/>
          <a:ext cx="0" cy="0"/>
          <a:chOff x="0" y="0"/>
          <a:chExt cx="0" cy="0"/>
        </a:xfrm>
      </p:grpSpPr>
      <p:sp>
        <p:nvSpPr>
          <p:cNvPr id="9253" name="Rectangle: Rounded Corners 9252">
            <a:extLst>
              <a:ext uri="{FF2B5EF4-FFF2-40B4-BE49-F238E27FC236}">
                <a16:creationId xmlns:a16="http://schemas.microsoft.com/office/drawing/2014/main" id="{61301706-94E4-2403-210D-E0AFDA33CE6D}"/>
              </a:ext>
            </a:extLst>
          </p:cNvPr>
          <p:cNvSpPr/>
          <p:nvPr/>
        </p:nvSpPr>
        <p:spPr>
          <a:xfrm>
            <a:off x="1257650" y="1141609"/>
            <a:ext cx="9614974" cy="566928"/>
          </a:xfrm>
          <a:prstGeom prst="roundRect">
            <a:avLst/>
          </a:prstGeom>
          <a:solidFill>
            <a:srgbClr val="221155"/>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218" name="Title 1">
            <a:extLst>
              <a:ext uri="{FF2B5EF4-FFF2-40B4-BE49-F238E27FC236}">
                <a16:creationId xmlns:a16="http://schemas.microsoft.com/office/drawing/2014/main" id="{7F24B49E-4BA9-F4B5-FD35-182BC5E4DAF1}"/>
              </a:ext>
            </a:extLst>
          </p:cNvPr>
          <p:cNvSpPr>
            <a:spLocks noGrp="1" noChangeArrowheads="1"/>
          </p:cNvSpPr>
          <p:nvPr>
            <p:ph type="title"/>
          </p:nvPr>
        </p:nvSpPr>
        <p:spPr/>
        <p:txBody>
          <a:bodyPr>
            <a:normAutofit fontScale="90000"/>
          </a:bodyPr>
          <a:lstStyle/>
          <a:p>
            <a:r>
              <a:rPr lang="en-US" altLang="en-US" sz="3600">
                <a:latin typeface="Tahoma" panose="020B0604030504040204" pitchFamily="34" charset="0"/>
                <a:cs typeface="Tahoma" panose="020B0604030504040204" pitchFamily="34" charset="0"/>
              </a:rPr>
              <a:t>Presentation Overview</a:t>
            </a:r>
          </a:p>
        </p:txBody>
      </p:sp>
      <p:cxnSp>
        <p:nvCxnSpPr>
          <p:cNvPr id="52" name="Straight Connector 51">
            <a:extLst>
              <a:ext uri="{FF2B5EF4-FFF2-40B4-BE49-F238E27FC236}">
                <a16:creationId xmlns:a16="http://schemas.microsoft.com/office/drawing/2014/main" id="{AC7F97CD-F8B7-3616-118B-9962146861A8}"/>
              </a:ext>
            </a:extLst>
          </p:cNvPr>
          <p:cNvCxnSpPr>
            <a:cxnSpLocks/>
          </p:cNvCxnSpPr>
          <p:nvPr/>
        </p:nvCxnSpPr>
        <p:spPr>
          <a:xfrm>
            <a:off x="2562419" y="2026661"/>
            <a:ext cx="1933381" cy="0"/>
          </a:xfrm>
          <a:prstGeom prst="line">
            <a:avLst/>
          </a:prstGeom>
          <a:ln>
            <a:solidFill>
              <a:srgbClr val="221155"/>
            </a:solidFill>
            <a:tailEnd type="ova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3A7A3DC5-682B-8CD4-CE83-9EDA85C96CA1}"/>
              </a:ext>
            </a:extLst>
          </p:cNvPr>
          <p:cNvSpPr txBox="1"/>
          <p:nvPr/>
        </p:nvSpPr>
        <p:spPr>
          <a:xfrm>
            <a:off x="4686146" y="1808592"/>
            <a:ext cx="2939879" cy="400110"/>
          </a:xfrm>
          <a:prstGeom prst="rect">
            <a:avLst/>
          </a:prstGeom>
          <a:noFill/>
        </p:spPr>
        <p:txBody>
          <a:bodyPr wrap="square" rtlCol="0">
            <a:spAutoFit/>
          </a:bodyPr>
          <a:lstStyle/>
          <a:p>
            <a:pPr algn="ctr"/>
            <a:r>
              <a:rPr lang="en-US" sz="2000">
                <a:solidFill>
                  <a:srgbClr val="221155"/>
                </a:solidFill>
                <a:latin typeface="Tahoma" panose="020B0604030504040204" pitchFamily="34" charset="0"/>
                <a:ea typeface="Tahoma" panose="020B0604030504040204" pitchFamily="34" charset="0"/>
                <a:cs typeface="Tahoma" panose="020B0604030504040204" pitchFamily="34" charset="0"/>
              </a:rPr>
              <a:t>TODAY’S JOURNEY</a:t>
            </a:r>
          </a:p>
        </p:txBody>
      </p:sp>
      <p:cxnSp>
        <p:nvCxnSpPr>
          <p:cNvPr id="55" name="Straight Connector 54">
            <a:extLst>
              <a:ext uri="{FF2B5EF4-FFF2-40B4-BE49-F238E27FC236}">
                <a16:creationId xmlns:a16="http://schemas.microsoft.com/office/drawing/2014/main" id="{BA9B895E-A749-1E8E-0652-CB92375B33C4}"/>
              </a:ext>
            </a:extLst>
          </p:cNvPr>
          <p:cNvCxnSpPr>
            <a:cxnSpLocks/>
          </p:cNvCxnSpPr>
          <p:nvPr/>
        </p:nvCxnSpPr>
        <p:spPr>
          <a:xfrm>
            <a:off x="7723065" y="2072280"/>
            <a:ext cx="1789781" cy="0"/>
          </a:xfrm>
          <a:prstGeom prst="line">
            <a:avLst/>
          </a:prstGeom>
          <a:ln>
            <a:solidFill>
              <a:srgbClr val="221155"/>
            </a:solidFill>
            <a:headEnd type="oval"/>
          </a:ln>
        </p:spPr>
        <p:style>
          <a:lnRef idx="1">
            <a:schemeClr val="accent1"/>
          </a:lnRef>
          <a:fillRef idx="0">
            <a:schemeClr val="accent1"/>
          </a:fillRef>
          <a:effectRef idx="0">
            <a:schemeClr val="accent1"/>
          </a:effectRef>
          <a:fontRef idx="minor">
            <a:schemeClr val="tx1"/>
          </a:fontRef>
        </p:style>
      </p:cxnSp>
      <p:sp>
        <p:nvSpPr>
          <p:cNvPr id="57" name="Star: 4 Points 56">
            <a:extLst>
              <a:ext uri="{FF2B5EF4-FFF2-40B4-BE49-F238E27FC236}">
                <a16:creationId xmlns:a16="http://schemas.microsoft.com/office/drawing/2014/main" id="{AD69D2F3-6A71-AA3F-1C1C-34176E36B44B}"/>
              </a:ext>
            </a:extLst>
          </p:cNvPr>
          <p:cNvSpPr/>
          <p:nvPr/>
        </p:nvSpPr>
        <p:spPr>
          <a:xfrm>
            <a:off x="9670618" y="1906446"/>
            <a:ext cx="283401" cy="303660"/>
          </a:xfrm>
          <a:prstGeom prst="star4">
            <a:avLst/>
          </a:prstGeom>
          <a:solidFill>
            <a:srgbClr val="2211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9217" name="Star: 4 Points 9216">
            <a:extLst>
              <a:ext uri="{FF2B5EF4-FFF2-40B4-BE49-F238E27FC236}">
                <a16:creationId xmlns:a16="http://schemas.microsoft.com/office/drawing/2014/main" id="{8EABAF3F-6193-C0B8-E25F-88BFC39342C1}"/>
              </a:ext>
            </a:extLst>
          </p:cNvPr>
          <p:cNvSpPr/>
          <p:nvPr/>
        </p:nvSpPr>
        <p:spPr>
          <a:xfrm>
            <a:off x="2027814" y="1881213"/>
            <a:ext cx="283401" cy="303660"/>
          </a:xfrm>
          <a:prstGeom prst="star4">
            <a:avLst/>
          </a:prstGeom>
          <a:solidFill>
            <a:srgbClr val="2211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Tahoma" panose="020B0604030504040204" pitchFamily="34" charset="0"/>
              <a:ea typeface="Tahoma" panose="020B0604030504040204" pitchFamily="34" charset="0"/>
              <a:cs typeface="Tahoma" panose="020B0604030504040204" pitchFamily="34" charset="0"/>
            </a:endParaRPr>
          </a:p>
        </p:txBody>
      </p:sp>
      <p:grpSp>
        <p:nvGrpSpPr>
          <p:cNvPr id="9249" name="Group 9248">
            <a:extLst>
              <a:ext uri="{FF2B5EF4-FFF2-40B4-BE49-F238E27FC236}">
                <a16:creationId xmlns:a16="http://schemas.microsoft.com/office/drawing/2014/main" id="{60D3B441-D379-B365-29EE-6264DD6681B1}"/>
              </a:ext>
            </a:extLst>
          </p:cNvPr>
          <p:cNvGrpSpPr/>
          <p:nvPr/>
        </p:nvGrpSpPr>
        <p:grpSpPr>
          <a:xfrm>
            <a:off x="2739096" y="2253878"/>
            <a:ext cx="2021864" cy="4058460"/>
            <a:chOff x="2655968" y="2073123"/>
            <a:chExt cx="2021864" cy="4058460"/>
          </a:xfrm>
        </p:grpSpPr>
        <p:sp>
          <p:nvSpPr>
            <p:cNvPr id="9222" name="Flowchart: Connector 9221">
              <a:extLst>
                <a:ext uri="{FF2B5EF4-FFF2-40B4-BE49-F238E27FC236}">
                  <a16:creationId xmlns:a16="http://schemas.microsoft.com/office/drawing/2014/main" id="{04A67EF7-5833-F6B3-7EE0-2A75FBC55C8E}"/>
                </a:ext>
              </a:extLst>
            </p:cNvPr>
            <p:cNvSpPr/>
            <p:nvPr/>
          </p:nvSpPr>
          <p:spPr>
            <a:xfrm>
              <a:off x="3066925" y="2882056"/>
              <a:ext cx="1173133" cy="1060955"/>
            </a:xfrm>
            <a:prstGeom prst="flowChartConnector">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C8C574FD-EE0C-8C73-5EEB-D723B8C36833}"/>
                </a:ext>
              </a:extLst>
            </p:cNvPr>
            <p:cNvSpPr/>
            <p:nvPr/>
          </p:nvSpPr>
          <p:spPr>
            <a:xfrm>
              <a:off x="2655968" y="2549870"/>
              <a:ext cx="2006930" cy="3581713"/>
            </a:xfrm>
            <a:prstGeom prst="roundRect">
              <a:avLst/>
            </a:prstGeom>
            <a:noFill/>
            <a:ln>
              <a:solidFill>
                <a:srgbClr val="0066FF">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77E0C0C-921A-F3B9-ED45-D226793FCBC0}"/>
                </a:ext>
              </a:extLst>
            </p:cNvPr>
            <p:cNvSpPr txBox="1"/>
            <p:nvPr/>
          </p:nvSpPr>
          <p:spPr>
            <a:xfrm>
              <a:off x="2706528" y="4036432"/>
              <a:ext cx="1923803" cy="584775"/>
            </a:xfrm>
            <a:prstGeom prst="rect">
              <a:avLst/>
            </a:prstGeom>
            <a:noFill/>
          </p:spPr>
          <p:txBody>
            <a:bodyPr wrap="square" rtlCol="0">
              <a:spAutoFit/>
            </a:bodyPr>
            <a:lstStyle/>
            <a:p>
              <a:pPr algn="ctr"/>
              <a:r>
                <a:rPr lang="en-US" sz="1600" b="1">
                  <a:solidFill>
                    <a:srgbClr val="0066FF"/>
                  </a:solidFill>
                  <a:latin typeface="Tahoma" panose="020B0604030504040204" pitchFamily="34" charset="0"/>
                  <a:ea typeface="Tahoma" panose="020B0604030504040204" pitchFamily="34" charset="0"/>
                  <a:cs typeface="Tahoma" panose="020B0604030504040204" pitchFamily="34" charset="0"/>
                </a:rPr>
                <a:t>LEADERSHIP DEVELOPMENT</a:t>
              </a:r>
            </a:p>
          </p:txBody>
        </p:sp>
        <p:sp>
          <p:nvSpPr>
            <p:cNvPr id="26" name="TextBox 25">
              <a:extLst>
                <a:ext uri="{FF2B5EF4-FFF2-40B4-BE49-F238E27FC236}">
                  <a16:creationId xmlns:a16="http://schemas.microsoft.com/office/drawing/2014/main" id="{F5CCA5F1-3400-8EEF-C6F5-872E81E66E32}"/>
                </a:ext>
              </a:extLst>
            </p:cNvPr>
            <p:cNvSpPr txBox="1"/>
            <p:nvPr/>
          </p:nvSpPr>
          <p:spPr>
            <a:xfrm>
              <a:off x="2670903" y="4782264"/>
              <a:ext cx="2006929" cy="1169551"/>
            </a:xfrm>
            <a:prstGeom prst="rect">
              <a:avLst/>
            </a:prstGeom>
            <a:noFill/>
          </p:spPr>
          <p:txBody>
            <a:bodyPr wrap="square" rtlCol="0">
              <a:spAutoFit/>
            </a:bodyPr>
            <a:lstStyle/>
            <a:p>
              <a:pPr algn="ctr"/>
              <a:r>
                <a:rPr lang="en-US" sz="1400">
                  <a:latin typeface="Tahoma" panose="020B0604030504040204" pitchFamily="34" charset="0"/>
                  <a:ea typeface="Tahoma" panose="020B0604030504040204" pitchFamily="34" charset="0"/>
                  <a:cs typeface="Tahoma" panose="020B0604030504040204" pitchFamily="34" charset="0"/>
                </a:rPr>
                <a:t>Develop leaders through the PP&amp;C Leadership Development Series (LDS) Program</a:t>
              </a:r>
            </a:p>
          </p:txBody>
        </p:sp>
        <p:cxnSp>
          <p:nvCxnSpPr>
            <p:cNvPr id="28" name="Straight Connector 27">
              <a:extLst>
                <a:ext uri="{FF2B5EF4-FFF2-40B4-BE49-F238E27FC236}">
                  <a16:creationId xmlns:a16="http://schemas.microsoft.com/office/drawing/2014/main" id="{E00C378D-E20F-AE3D-1716-00CCA1511379}"/>
                </a:ext>
              </a:extLst>
            </p:cNvPr>
            <p:cNvCxnSpPr/>
            <p:nvPr/>
          </p:nvCxnSpPr>
          <p:spPr>
            <a:xfrm>
              <a:off x="2691588" y="4670919"/>
              <a:ext cx="1923803" cy="0"/>
            </a:xfrm>
            <a:prstGeom prst="line">
              <a:avLst/>
            </a:prstGeom>
            <a:ln>
              <a:solidFill>
                <a:srgbClr val="221155"/>
              </a:solidFill>
            </a:ln>
          </p:spPr>
          <p:style>
            <a:lnRef idx="1">
              <a:schemeClr val="accent1"/>
            </a:lnRef>
            <a:fillRef idx="0">
              <a:schemeClr val="accent1"/>
            </a:fillRef>
            <a:effectRef idx="0">
              <a:schemeClr val="accent1"/>
            </a:effectRef>
            <a:fontRef idx="minor">
              <a:schemeClr val="tx1"/>
            </a:fontRef>
          </p:style>
        </p:cxnSp>
        <p:pic>
          <p:nvPicPr>
            <p:cNvPr id="30" name="Graphic 29" descr="Badge with solid fill">
              <a:extLst>
                <a:ext uri="{FF2B5EF4-FFF2-40B4-BE49-F238E27FC236}">
                  <a16:creationId xmlns:a16="http://schemas.microsoft.com/office/drawing/2014/main" id="{3DB268CC-9B43-1BCA-24D4-D184530862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07840" y="2073123"/>
              <a:ext cx="636407" cy="636407"/>
            </a:xfrm>
            <a:prstGeom prst="rect">
              <a:avLst/>
            </a:prstGeom>
          </p:spPr>
        </p:pic>
        <p:pic>
          <p:nvPicPr>
            <p:cNvPr id="9221" name="Graphic 9220" descr="Users with solid fill">
              <a:extLst>
                <a:ext uri="{FF2B5EF4-FFF2-40B4-BE49-F238E27FC236}">
                  <a16:creationId xmlns:a16="http://schemas.microsoft.com/office/drawing/2014/main" id="{1794AAEA-1231-CC41-8F69-9CC8DADAA5C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96292" y="2982654"/>
              <a:ext cx="914400" cy="914400"/>
            </a:xfrm>
            <a:prstGeom prst="rect">
              <a:avLst/>
            </a:prstGeom>
          </p:spPr>
        </p:pic>
        <p:pic>
          <p:nvPicPr>
            <p:cNvPr id="9224" name="Graphic 9223" descr="Star with solid fill">
              <a:extLst>
                <a:ext uri="{FF2B5EF4-FFF2-40B4-BE49-F238E27FC236}">
                  <a16:creationId xmlns:a16="http://schemas.microsoft.com/office/drawing/2014/main" id="{4F84617E-D428-7059-F286-F8611EB5071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09997" y="2936563"/>
              <a:ext cx="286987" cy="286987"/>
            </a:xfrm>
            <a:prstGeom prst="rect">
              <a:avLst/>
            </a:prstGeom>
          </p:spPr>
        </p:pic>
      </p:grpSp>
      <p:sp>
        <p:nvSpPr>
          <p:cNvPr id="9228" name="TextBox 9227">
            <a:extLst>
              <a:ext uri="{FF2B5EF4-FFF2-40B4-BE49-F238E27FC236}">
                <a16:creationId xmlns:a16="http://schemas.microsoft.com/office/drawing/2014/main" id="{A0FBA6F7-60C2-FA6A-7207-8D91F85C7D20}"/>
              </a:ext>
            </a:extLst>
          </p:cNvPr>
          <p:cNvSpPr txBox="1"/>
          <p:nvPr/>
        </p:nvSpPr>
        <p:spPr>
          <a:xfrm>
            <a:off x="1392131" y="1125035"/>
            <a:ext cx="2206470" cy="461665"/>
          </a:xfrm>
          <a:prstGeom prst="rect">
            <a:avLst/>
          </a:prstGeom>
          <a:noFill/>
        </p:spPr>
        <p:txBody>
          <a:bodyPr wrap="square" rtlCol="0">
            <a:spAutoFit/>
          </a:bodyPr>
          <a:lstStyle/>
          <a:p>
            <a:pPr algn="ctr"/>
            <a:r>
              <a:rPr lang="en-US" sz="2400">
                <a:solidFill>
                  <a:schemeClr val="bg1"/>
                </a:solidFill>
                <a:latin typeface="Tahoma" panose="020B0604030504040204" pitchFamily="34" charset="0"/>
                <a:ea typeface="Tahoma" panose="020B0604030504040204" pitchFamily="34" charset="0"/>
                <a:cs typeface="Tahoma" panose="020B0604030504040204" pitchFamily="34" charset="0"/>
              </a:rPr>
              <a:t>Our Mission</a:t>
            </a:r>
          </a:p>
        </p:txBody>
      </p:sp>
      <p:sp>
        <p:nvSpPr>
          <p:cNvPr id="9229" name="TextBox 9228">
            <a:extLst>
              <a:ext uri="{FF2B5EF4-FFF2-40B4-BE49-F238E27FC236}">
                <a16:creationId xmlns:a16="http://schemas.microsoft.com/office/drawing/2014/main" id="{1507CC43-3E0F-2DAF-CBB2-B76502AFBBAD}"/>
              </a:ext>
            </a:extLst>
          </p:cNvPr>
          <p:cNvSpPr txBox="1"/>
          <p:nvPr/>
        </p:nvSpPr>
        <p:spPr>
          <a:xfrm>
            <a:off x="3776148" y="1119635"/>
            <a:ext cx="7381249" cy="584775"/>
          </a:xfrm>
          <a:prstGeom prst="rect">
            <a:avLst/>
          </a:prstGeom>
          <a:noFill/>
        </p:spPr>
        <p:txBody>
          <a:bodyPr wrap="square" rtlCol="0">
            <a:spAutoFit/>
          </a:bodyPr>
          <a:lstStyle/>
          <a:p>
            <a:r>
              <a:rPr lang="en-US" sz="1600" b="1" dirty="0">
                <a:solidFill>
                  <a:schemeClr val="bg1"/>
                </a:solidFill>
                <a:latin typeface="Tahoma" panose="020B0604030504040204" pitchFamily="34" charset="0"/>
                <a:ea typeface="Tahoma" panose="020B0604030504040204" pitchFamily="34" charset="0"/>
                <a:cs typeface="Tahoma" panose="020B0604030504040204" pitchFamily="34" charset="0"/>
              </a:rPr>
              <a:t>Strengthen PP&amp;C capability at MSFC and across the Agency by developing interest and building a pipeline of future practitioners</a:t>
            </a:r>
          </a:p>
        </p:txBody>
      </p:sp>
      <p:grpSp>
        <p:nvGrpSpPr>
          <p:cNvPr id="9250" name="Group 9249">
            <a:extLst>
              <a:ext uri="{FF2B5EF4-FFF2-40B4-BE49-F238E27FC236}">
                <a16:creationId xmlns:a16="http://schemas.microsoft.com/office/drawing/2014/main" id="{F1DABB95-6418-2878-DBF3-3C90C9E711C1}"/>
              </a:ext>
            </a:extLst>
          </p:cNvPr>
          <p:cNvGrpSpPr/>
          <p:nvPr/>
        </p:nvGrpSpPr>
        <p:grpSpPr>
          <a:xfrm>
            <a:off x="5043734" y="2275229"/>
            <a:ext cx="2012868" cy="4037108"/>
            <a:chOff x="4960606" y="2094474"/>
            <a:chExt cx="2012868" cy="4037108"/>
          </a:xfrm>
        </p:grpSpPr>
        <p:sp>
          <p:nvSpPr>
            <p:cNvPr id="9227" name="Flowchart: Connector 9226">
              <a:extLst>
                <a:ext uri="{FF2B5EF4-FFF2-40B4-BE49-F238E27FC236}">
                  <a16:creationId xmlns:a16="http://schemas.microsoft.com/office/drawing/2014/main" id="{6A8AFCA4-76A4-13E8-B15B-EA933D26346A}"/>
                </a:ext>
              </a:extLst>
            </p:cNvPr>
            <p:cNvSpPr/>
            <p:nvPr/>
          </p:nvSpPr>
          <p:spPr>
            <a:xfrm>
              <a:off x="5351824" y="2913240"/>
              <a:ext cx="1173133" cy="1056548"/>
            </a:xfrm>
            <a:prstGeom prst="flowChartConnector">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a:extLst>
                <a:ext uri="{FF2B5EF4-FFF2-40B4-BE49-F238E27FC236}">
                  <a16:creationId xmlns:a16="http://schemas.microsoft.com/office/drawing/2014/main" id="{CFE26369-BFD4-DADE-8E47-DFB77B6ECB80}"/>
                </a:ext>
              </a:extLst>
            </p:cNvPr>
            <p:cNvGrpSpPr/>
            <p:nvPr/>
          </p:nvGrpSpPr>
          <p:grpSpPr>
            <a:xfrm>
              <a:off x="4960606" y="2549869"/>
              <a:ext cx="2012868" cy="3581713"/>
              <a:chOff x="4958040" y="2360876"/>
              <a:chExt cx="2012868" cy="3581713"/>
            </a:xfrm>
          </p:grpSpPr>
          <p:sp>
            <p:nvSpPr>
              <p:cNvPr id="32" name="Rectangle: Rounded Corners 31">
                <a:extLst>
                  <a:ext uri="{FF2B5EF4-FFF2-40B4-BE49-F238E27FC236}">
                    <a16:creationId xmlns:a16="http://schemas.microsoft.com/office/drawing/2014/main" id="{35906568-0B29-E821-9324-9B0B6C0BB287}"/>
                  </a:ext>
                </a:extLst>
              </p:cNvPr>
              <p:cNvSpPr/>
              <p:nvPr/>
            </p:nvSpPr>
            <p:spPr>
              <a:xfrm>
                <a:off x="4963978" y="2360876"/>
                <a:ext cx="2006930" cy="3581713"/>
              </a:xfrm>
              <a:prstGeom prst="roundRect">
                <a:avLst/>
              </a:prstGeom>
              <a:noFill/>
              <a:ln>
                <a:solidFill>
                  <a:srgbClr val="009999">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F319382D-AA83-5978-5F07-D8F302E47749}"/>
                  </a:ext>
                </a:extLst>
              </p:cNvPr>
              <p:cNvSpPr txBox="1"/>
              <p:nvPr/>
            </p:nvSpPr>
            <p:spPr>
              <a:xfrm>
                <a:off x="4999602" y="3923297"/>
                <a:ext cx="1923803" cy="584775"/>
              </a:xfrm>
              <a:prstGeom prst="rect">
                <a:avLst/>
              </a:prstGeom>
              <a:noFill/>
            </p:spPr>
            <p:txBody>
              <a:bodyPr wrap="square" rtlCol="0">
                <a:spAutoFit/>
              </a:bodyPr>
              <a:lstStyle/>
              <a:p>
                <a:pPr algn="ctr"/>
                <a:r>
                  <a:rPr lang="en-US" sz="1600" b="1">
                    <a:solidFill>
                      <a:srgbClr val="008080"/>
                    </a:solidFill>
                    <a:latin typeface="Tahoma" panose="020B0604030504040204" pitchFamily="34" charset="0"/>
                    <a:ea typeface="Tahoma" panose="020B0604030504040204" pitchFamily="34" charset="0"/>
                    <a:cs typeface="Tahoma" panose="020B0604030504040204" pitchFamily="34" charset="0"/>
                  </a:rPr>
                  <a:t>CAREER ROADMAP</a:t>
                </a:r>
              </a:p>
            </p:txBody>
          </p:sp>
          <p:sp>
            <p:nvSpPr>
              <p:cNvPr id="36" name="TextBox 35">
                <a:extLst>
                  <a:ext uri="{FF2B5EF4-FFF2-40B4-BE49-F238E27FC236}">
                    <a16:creationId xmlns:a16="http://schemas.microsoft.com/office/drawing/2014/main" id="{48D03792-8387-5EB1-DF73-215C8DCF516B}"/>
                  </a:ext>
                </a:extLst>
              </p:cNvPr>
              <p:cNvSpPr txBox="1"/>
              <p:nvPr/>
            </p:nvSpPr>
            <p:spPr>
              <a:xfrm>
                <a:off x="4958040" y="4633419"/>
                <a:ext cx="2006929" cy="954107"/>
              </a:xfrm>
              <a:prstGeom prst="rect">
                <a:avLst/>
              </a:prstGeom>
              <a:noFill/>
            </p:spPr>
            <p:txBody>
              <a:bodyPr wrap="square" rtlCol="0">
                <a:spAutoFit/>
              </a:bodyPr>
              <a:lstStyle/>
              <a:p>
                <a:pPr algn="ctr"/>
                <a:r>
                  <a:rPr lang="en-US" sz="1400">
                    <a:latin typeface="Tahoma" panose="020B0604030504040204" pitchFamily="34" charset="0"/>
                    <a:ea typeface="Tahoma" panose="020B0604030504040204" pitchFamily="34" charset="0"/>
                    <a:cs typeface="Tahoma" panose="020B0604030504040204" pitchFamily="34" charset="0"/>
                  </a:rPr>
                  <a:t>Provide a clear path for growth and development for PP&amp;C Practitioners</a:t>
                </a:r>
              </a:p>
            </p:txBody>
          </p:sp>
          <p:cxnSp>
            <p:nvCxnSpPr>
              <p:cNvPr id="37" name="Straight Connector 36">
                <a:extLst>
                  <a:ext uri="{FF2B5EF4-FFF2-40B4-BE49-F238E27FC236}">
                    <a16:creationId xmlns:a16="http://schemas.microsoft.com/office/drawing/2014/main" id="{481C75E4-3773-1C16-3DF9-63747EF64D8D}"/>
                  </a:ext>
                </a:extLst>
              </p:cNvPr>
              <p:cNvCxnSpPr/>
              <p:nvPr/>
            </p:nvCxnSpPr>
            <p:spPr>
              <a:xfrm>
                <a:off x="4999602" y="4508072"/>
                <a:ext cx="1923803" cy="0"/>
              </a:xfrm>
              <a:prstGeom prst="line">
                <a:avLst/>
              </a:prstGeom>
              <a:ln>
                <a:solidFill>
                  <a:srgbClr val="221155"/>
                </a:solidFill>
              </a:ln>
            </p:spPr>
            <p:style>
              <a:lnRef idx="1">
                <a:schemeClr val="accent1"/>
              </a:lnRef>
              <a:fillRef idx="0">
                <a:schemeClr val="accent1"/>
              </a:fillRef>
              <a:effectRef idx="0">
                <a:schemeClr val="accent1"/>
              </a:effectRef>
              <a:fontRef idx="minor">
                <a:schemeClr val="tx1"/>
              </a:fontRef>
            </p:style>
          </p:cxnSp>
        </p:grpSp>
        <p:pic>
          <p:nvPicPr>
            <p:cNvPr id="9226" name="Graphic 9225" descr="Map with pin with solid fill">
              <a:extLst>
                <a:ext uri="{FF2B5EF4-FFF2-40B4-BE49-F238E27FC236}">
                  <a16:creationId xmlns:a16="http://schemas.microsoft.com/office/drawing/2014/main" id="{E8FB5E8B-7846-26F1-8AA0-CC236A380C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80966" y="2936563"/>
              <a:ext cx="914400" cy="914400"/>
            </a:xfrm>
            <a:prstGeom prst="rect">
              <a:avLst/>
            </a:prstGeom>
          </p:spPr>
        </p:pic>
        <p:pic>
          <p:nvPicPr>
            <p:cNvPr id="9231" name="Graphic 9230" descr="Badge 3 with solid fill">
              <a:extLst>
                <a:ext uri="{FF2B5EF4-FFF2-40B4-BE49-F238E27FC236}">
                  <a16:creationId xmlns:a16="http://schemas.microsoft.com/office/drawing/2014/main" id="{7DA39E92-EAE9-8BA7-8967-2F7877EBAE5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26415" y="2094474"/>
              <a:ext cx="636406" cy="636406"/>
            </a:xfrm>
            <a:prstGeom prst="rect">
              <a:avLst/>
            </a:prstGeom>
          </p:spPr>
        </p:pic>
      </p:grpSp>
      <p:grpSp>
        <p:nvGrpSpPr>
          <p:cNvPr id="9248" name="Group 9247">
            <a:extLst>
              <a:ext uri="{FF2B5EF4-FFF2-40B4-BE49-F238E27FC236}">
                <a16:creationId xmlns:a16="http://schemas.microsoft.com/office/drawing/2014/main" id="{503575D4-26A7-66B9-7381-90ABD2B1ECCA}"/>
              </a:ext>
            </a:extLst>
          </p:cNvPr>
          <p:cNvGrpSpPr/>
          <p:nvPr/>
        </p:nvGrpSpPr>
        <p:grpSpPr>
          <a:xfrm>
            <a:off x="375432" y="2271554"/>
            <a:ext cx="2012868" cy="4040783"/>
            <a:chOff x="316539" y="2090800"/>
            <a:chExt cx="2012868" cy="4040783"/>
          </a:xfrm>
        </p:grpSpPr>
        <p:grpSp>
          <p:nvGrpSpPr>
            <p:cNvPr id="46" name="Group 45">
              <a:extLst>
                <a:ext uri="{FF2B5EF4-FFF2-40B4-BE49-F238E27FC236}">
                  <a16:creationId xmlns:a16="http://schemas.microsoft.com/office/drawing/2014/main" id="{648D16A2-0509-C3D2-D076-7737298C69B8}"/>
                </a:ext>
              </a:extLst>
            </p:cNvPr>
            <p:cNvGrpSpPr/>
            <p:nvPr/>
          </p:nvGrpSpPr>
          <p:grpSpPr>
            <a:xfrm>
              <a:off x="316539" y="2549870"/>
              <a:ext cx="2012868" cy="3581713"/>
              <a:chOff x="313973" y="2360877"/>
              <a:chExt cx="2012868" cy="3581713"/>
            </a:xfrm>
          </p:grpSpPr>
          <p:sp>
            <p:nvSpPr>
              <p:cNvPr id="5" name="Rectangle: Rounded Corners 4">
                <a:extLst>
                  <a:ext uri="{FF2B5EF4-FFF2-40B4-BE49-F238E27FC236}">
                    <a16:creationId xmlns:a16="http://schemas.microsoft.com/office/drawing/2014/main" id="{18B15F8D-CE32-DDEF-782B-7900DCD839B7}"/>
                  </a:ext>
                </a:extLst>
              </p:cNvPr>
              <p:cNvSpPr/>
              <p:nvPr/>
            </p:nvSpPr>
            <p:spPr>
              <a:xfrm>
                <a:off x="319911" y="2360877"/>
                <a:ext cx="2006930" cy="3581713"/>
              </a:xfrm>
              <a:prstGeom prst="roundRect">
                <a:avLst/>
              </a:prstGeom>
              <a:noFill/>
              <a:ln>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7861375-1EA8-3B99-7756-7D23B1EC763C}"/>
                  </a:ext>
                </a:extLst>
              </p:cNvPr>
              <p:cNvSpPr txBox="1"/>
              <p:nvPr/>
            </p:nvSpPr>
            <p:spPr>
              <a:xfrm>
                <a:off x="355535" y="3923298"/>
                <a:ext cx="1923803" cy="338554"/>
              </a:xfrm>
              <a:prstGeom prst="rect">
                <a:avLst/>
              </a:prstGeom>
              <a:noFill/>
            </p:spPr>
            <p:txBody>
              <a:bodyPr wrap="square" rtlCol="0">
                <a:spAutoFit/>
              </a:bodyPr>
              <a:lstStyle/>
              <a:p>
                <a:pPr algn="ctr"/>
                <a:r>
                  <a:rPr lang="en-US" sz="1600" b="1">
                    <a:solidFill>
                      <a:schemeClr val="tx2"/>
                    </a:solidFill>
                    <a:latin typeface="Tahoma" panose="020B0604030504040204" pitchFamily="34" charset="0"/>
                    <a:ea typeface="Tahoma" panose="020B0604030504040204" pitchFamily="34" charset="0"/>
                    <a:cs typeface="Tahoma" panose="020B0604030504040204" pitchFamily="34" charset="0"/>
                  </a:rPr>
                  <a:t>THE NEED</a:t>
                </a:r>
              </a:p>
            </p:txBody>
          </p:sp>
          <p:sp>
            <p:nvSpPr>
              <p:cNvPr id="9" name="TextBox 8">
                <a:extLst>
                  <a:ext uri="{FF2B5EF4-FFF2-40B4-BE49-F238E27FC236}">
                    <a16:creationId xmlns:a16="http://schemas.microsoft.com/office/drawing/2014/main" id="{937D4BD2-AEF5-629C-0A13-F4C3092DFAB4}"/>
                  </a:ext>
                </a:extLst>
              </p:cNvPr>
              <p:cNvSpPr txBox="1"/>
              <p:nvPr/>
            </p:nvSpPr>
            <p:spPr>
              <a:xfrm>
                <a:off x="313973" y="4633420"/>
                <a:ext cx="2006929" cy="954107"/>
              </a:xfrm>
              <a:prstGeom prst="rect">
                <a:avLst/>
              </a:prstGeom>
              <a:noFill/>
            </p:spPr>
            <p:txBody>
              <a:bodyPr wrap="square" rtlCol="0">
                <a:spAutoFit/>
              </a:bodyPr>
              <a:lstStyle/>
              <a:p>
                <a:pPr algn="ctr"/>
                <a:r>
                  <a:rPr lang="en-US" sz="1400">
                    <a:latin typeface="Tahoma" panose="020B0604030504040204" pitchFamily="34" charset="0"/>
                    <a:ea typeface="Tahoma" panose="020B0604030504040204" pitchFamily="34" charset="0"/>
                    <a:cs typeface="Tahoma" panose="020B0604030504040204" pitchFamily="34" charset="0"/>
                  </a:rPr>
                  <a:t>Why PP&amp;C talent development is critical for MSFC and the Agency. </a:t>
                </a:r>
              </a:p>
            </p:txBody>
          </p:sp>
          <p:cxnSp>
            <p:nvCxnSpPr>
              <p:cNvPr id="13" name="Straight Connector 12">
                <a:extLst>
                  <a:ext uri="{FF2B5EF4-FFF2-40B4-BE49-F238E27FC236}">
                    <a16:creationId xmlns:a16="http://schemas.microsoft.com/office/drawing/2014/main" id="{24D31D6D-2883-69AA-E6C1-8C9A8336F4A9}"/>
                  </a:ext>
                </a:extLst>
              </p:cNvPr>
              <p:cNvCxnSpPr/>
              <p:nvPr/>
            </p:nvCxnSpPr>
            <p:spPr>
              <a:xfrm>
                <a:off x="355535" y="4481926"/>
                <a:ext cx="1923803" cy="0"/>
              </a:xfrm>
              <a:prstGeom prst="line">
                <a:avLst/>
              </a:prstGeom>
              <a:ln>
                <a:solidFill>
                  <a:srgbClr val="221155"/>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21297640-1F2C-945E-5A20-D54D07EC4EE0}"/>
                  </a:ext>
                </a:extLst>
              </p:cNvPr>
              <p:cNvGrpSpPr/>
              <p:nvPr/>
            </p:nvGrpSpPr>
            <p:grpSpPr>
              <a:xfrm>
                <a:off x="664293" y="2724247"/>
                <a:ext cx="1237510" cy="1056548"/>
                <a:chOff x="5442857" y="2802577"/>
                <a:chExt cx="1306286" cy="1175657"/>
              </a:xfrm>
            </p:grpSpPr>
            <p:sp>
              <p:nvSpPr>
                <p:cNvPr id="16" name="Flowchart: Connector 15">
                  <a:extLst>
                    <a:ext uri="{FF2B5EF4-FFF2-40B4-BE49-F238E27FC236}">
                      <a16:creationId xmlns:a16="http://schemas.microsoft.com/office/drawing/2014/main" id="{85DD000E-1D15-B484-D173-29AE02173C6C}"/>
                    </a:ext>
                  </a:extLst>
                </p:cNvPr>
                <p:cNvSpPr/>
                <p:nvPr/>
              </p:nvSpPr>
              <p:spPr>
                <a:xfrm>
                  <a:off x="5442857" y="2802577"/>
                  <a:ext cx="1306286" cy="1175657"/>
                </a:xfrm>
                <a:prstGeom prst="flowChartConnector">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5" name="Graphic 14" descr="Telescope with solid fill">
                  <a:extLst>
                    <a:ext uri="{FF2B5EF4-FFF2-40B4-BE49-F238E27FC236}">
                      <a16:creationId xmlns:a16="http://schemas.microsoft.com/office/drawing/2014/main" id="{D547B41B-7530-4980-8EDB-9819A2E3104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56663" y="3030417"/>
                  <a:ext cx="914400" cy="914400"/>
                </a:xfrm>
                <a:prstGeom prst="rect">
                  <a:avLst/>
                </a:prstGeom>
              </p:spPr>
            </p:pic>
            <p:pic>
              <p:nvPicPr>
                <p:cNvPr id="18" name="Graphic 17" descr="Stars with solid fill">
                  <a:extLst>
                    <a:ext uri="{FF2B5EF4-FFF2-40B4-BE49-F238E27FC236}">
                      <a16:creationId xmlns:a16="http://schemas.microsoft.com/office/drawing/2014/main" id="{9626DA5C-B5EB-1337-8A4E-4727CA24078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671458" y="2835234"/>
                  <a:ext cx="457200" cy="457200"/>
                </a:xfrm>
                <a:prstGeom prst="rect">
                  <a:avLst/>
                </a:prstGeom>
              </p:spPr>
            </p:pic>
            <p:pic>
              <p:nvPicPr>
                <p:cNvPr id="22" name="Graphic 21" descr="Stars with solid fill">
                  <a:extLst>
                    <a:ext uri="{FF2B5EF4-FFF2-40B4-BE49-F238E27FC236}">
                      <a16:creationId xmlns:a16="http://schemas.microsoft.com/office/drawing/2014/main" id="{93B03599-3E4F-0225-4A38-A85560F40A6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26629" y="3292434"/>
                  <a:ext cx="457200" cy="457200"/>
                </a:xfrm>
                <a:prstGeom prst="rect">
                  <a:avLst/>
                </a:prstGeom>
              </p:spPr>
            </p:pic>
          </p:grpSp>
        </p:grpSp>
        <p:pic>
          <p:nvPicPr>
            <p:cNvPr id="9233" name="Graphic 9232" descr="Badge 1 with solid fill">
              <a:extLst>
                <a:ext uri="{FF2B5EF4-FFF2-40B4-BE49-F238E27FC236}">
                  <a16:creationId xmlns:a16="http://schemas.microsoft.com/office/drawing/2014/main" id="{C585F407-F04F-DE82-B7A5-24553D3A351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85592" y="2090800"/>
              <a:ext cx="640080" cy="640080"/>
            </a:xfrm>
            <a:prstGeom prst="rect">
              <a:avLst/>
            </a:prstGeom>
          </p:spPr>
        </p:pic>
      </p:grpSp>
      <p:grpSp>
        <p:nvGrpSpPr>
          <p:cNvPr id="9251" name="Group 9250">
            <a:extLst>
              <a:ext uri="{FF2B5EF4-FFF2-40B4-BE49-F238E27FC236}">
                <a16:creationId xmlns:a16="http://schemas.microsoft.com/office/drawing/2014/main" id="{8491ED27-B516-5F76-10F1-1C7D8CD40DB3}"/>
              </a:ext>
            </a:extLst>
          </p:cNvPr>
          <p:cNvGrpSpPr/>
          <p:nvPr/>
        </p:nvGrpSpPr>
        <p:grpSpPr>
          <a:xfrm>
            <a:off x="7290624" y="2275229"/>
            <a:ext cx="2012868" cy="4067885"/>
            <a:chOff x="7207496" y="2094474"/>
            <a:chExt cx="2012868" cy="4067885"/>
          </a:xfrm>
        </p:grpSpPr>
        <p:sp>
          <p:nvSpPr>
            <p:cNvPr id="9237" name="Flowchart: Connector 9236">
              <a:extLst>
                <a:ext uri="{FF2B5EF4-FFF2-40B4-BE49-F238E27FC236}">
                  <a16:creationId xmlns:a16="http://schemas.microsoft.com/office/drawing/2014/main" id="{35812670-AE20-5741-F91C-4706FC78C96D}"/>
                </a:ext>
              </a:extLst>
            </p:cNvPr>
            <p:cNvSpPr/>
            <p:nvPr/>
          </p:nvSpPr>
          <p:spPr>
            <a:xfrm>
              <a:off x="7624392" y="2920710"/>
              <a:ext cx="1173133" cy="1056548"/>
            </a:xfrm>
            <a:prstGeom prst="flowChartConnector">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47">
              <a:extLst>
                <a:ext uri="{FF2B5EF4-FFF2-40B4-BE49-F238E27FC236}">
                  <a16:creationId xmlns:a16="http://schemas.microsoft.com/office/drawing/2014/main" id="{2E17C986-E2AB-1E5C-F9EF-8B17907B4B3F}"/>
                </a:ext>
              </a:extLst>
            </p:cNvPr>
            <p:cNvGrpSpPr/>
            <p:nvPr/>
          </p:nvGrpSpPr>
          <p:grpSpPr>
            <a:xfrm>
              <a:off x="7207496" y="2580646"/>
              <a:ext cx="2012868" cy="3581713"/>
              <a:chOff x="7342392" y="2035315"/>
              <a:chExt cx="2012868" cy="3581713"/>
            </a:xfrm>
          </p:grpSpPr>
          <p:sp>
            <p:nvSpPr>
              <p:cNvPr id="38" name="Rectangle: Rounded Corners 37">
                <a:extLst>
                  <a:ext uri="{FF2B5EF4-FFF2-40B4-BE49-F238E27FC236}">
                    <a16:creationId xmlns:a16="http://schemas.microsoft.com/office/drawing/2014/main" id="{368483E9-57D2-A647-CBCE-B3FDA9ACA244}"/>
                  </a:ext>
                </a:extLst>
              </p:cNvPr>
              <p:cNvSpPr/>
              <p:nvPr/>
            </p:nvSpPr>
            <p:spPr>
              <a:xfrm>
                <a:off x="7348330" y="2035315"/>
                <a:ext cx="2006930" cy="3581713"/>
              </a:xfrm>
              <a:prstGeom prst="roundRect">
                <a:avLst/>
              </a:prstGeom>
              <a:noFill/>
              <a:ln>
                <a:solidFill>
                  <a:srgbClr val="7030A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38480D31-A2FF-0DEE-ED11-365F064E06EA}"/>
                  </a:ext>
                </a:extLst>
              </p:cNvPr>
              <p:cNvSpPr txBox="1"/>
              <p:nvPr/>
            </p:nvSpPr>
            <p:spPr>
              <a:xfrm>
                <a:off x="7383954" y="3597736"/>
                <a:ext cx="1923803" cy="584775"/>
              </a:xfrm>
              <a:prstGeom prst="rect">
                <a:avLst/>
              </a:prstGeom>
              <a:noFill/>
            </p:spPr>
            <p:txBody>
              <a:bodyPr wrap="square" rtlCol="0">
                <a:spAutoFit/>
              </a:bodyPr>
              <a:lstStyle/>
              <a:p>
                <a:pPr algn="ctr"/>
                <a:r>
                  <a:rPr lang="en-US" sz="1600" b="1">
                    <a:solidFill>
                      <a:schemeClr val="accent5"/>
                    </a:solidFill>
                    <a:latin typeface="Tahoma" panose="020B0604030504040204" pitchFamily="34" charset="0"/>
                    <a:ea typeface="Tahoma" panose="020B0604030504040204" pitchFamily="34" charset="0"/>
                    <a:cs typeface="Tahoma" panose="020B0604030504040204" pitchFamily="34" charset="0"/>
                  </a:rPr>
                  <a:t>TRAINING REVAMP</a:t>
                </a:r>
              </a:p>
            </p:txBody>
          </p:sp>
          <p:sp>
            <p:nvSpPr>
              <p:cNvPr id="40" name="TextBox 39">
                <a:extLst>
                  <a:ext uri="{FF2B5EF4-FFF2-40B4-BE49-F238E27FC236}">
                    <a16:creationId xmlns:a16="http://schemas.microsoft.com/office/drawing/2014/main" id="{B32EFDA4-8F01-6C00-064C-9249EF9B8213}"/>
                  </a:ext>
                </a:extLst>
              </p:cNvPr>
              <p:cNvSpPr txBox="1"/>
              <p:nvPr/>
            </p:nvSpPr>
            <p:spPr>
              <a:xfrm>
                <a:off x="7342392" y="4307858"/>
                <a:ext cx="2006929" cy="954107"/>
              </a:xfrm>
              <a:prstGeom prst="rect">
                <a:avLst/>
              </a:prstGeom>
              <a:noFill/>
            </p:spPr>
            <p:txBody>
              <a:bodyPr wrap="square" rtlCol="0">
                <a:spAutoFit/>
              </a:bodyPr>
              <a:lstStyle/>
              <a:p>
                <a:pPr algn="ctr"/>
                <a:r>
                  <a:rPr lang="en-US" sz="1400">
                    <a:latin typeface="Tahoma" panose="020B0604030504040204" pitchFamily="34" charset="0"/>
                    <a:ea typeface="Tahoma" panose="020B0604030504040204" pitchFamily="34" charset="0"/>
                    <a:cs typeface="Tahoma" panose="020B0604030504040204" pitchFamily="34" charset="0"/>
                  </a:rPr>
                  <a:t>Modernize and enhance PP&amp;C training to build skills and confidence.</a:t>
                </a:r>
              </a:p>
            </p:txBody>
          </p:sp>
          <p:cxnSp>
            <p:nvCxnSpPr>
              <p:cNvPr id="41" name="Straight Connector 40">
                <a:extLst>
                  <a:ext uri="{FF2B5EF4-FFF2-40B4-BE49-F238E27FC236}">
                    <a16:creationId xmlns:a16="http://schemas.microsoft.com/office/drawing/2014/main" id="{1E337247-B09E-4C95-DCDE-35493E265A6F}"/>
                  </a:ext>
                </a:extLst>
              </p:cNvPr>
              <p:cNvCxnSpPr/>
              <p:nvPr/>
            </p:nvCxnSpPr>
            <p:spPr>
              <a:xfrm>
                <a:off x="7383954" y="4182511"/>
                <a:ext cx="1923803" cy="0"/>
              </a:xfrm>
              <a:prstGeom prst="line">
                <a:avLst/>
              </a:prstGeom>
              <a:ln>
                <a:solidFill>
                  <a:srgbClr val="221155"/>
                </a:solidFill>
              </a:ln>
            </p:spPr>
            <p:style>
              <a:lnRef idx="1">
                <a:schemeClr val="accent1"/>
              </a:lnRef>
              <a:fillRef idx="0">
                <a:schemeClr val="accent1"/>
              </a:fillRef>
              <a:effectRef idx="0">
                <a:schemeClr val="accent1"/>
              </a:effectRef>
              <a:fontRef idx="minor">
                <a:schemeClr val="tx1"/>
              </a:fontRef>
            </p:style>
          </p:cxnSp>
        </p:grpSp>
        <p:pic>
          <p:nvPicPr>
            <p:cNvPr id="9235" name="Graphic 9234" descr="Books with solid fill">
              <a:extLst>
                <a:ext uri="{FF2B5EF4-FFF2-40B4-BE49-F238E27FC236}">
                  <a16:creationId xmlns:a16="http://schemas.microsoft.com/office/drawing/2014/main" id="{DC2A2EF6-3F00-8908-FC65-DD5295F7478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865501" y="3185781"/>
              <a:ext cx="762296" cy="762296"/>
            </a:xfrm>
            <a:prstGeom prst="rect">
              <a:avLst/>
            </a:prstGeom>
          </p:spPr>
        </p:pic>
        <p:pic>
          <p:nvPicPr>
            <p:cNvPr id="9239" name="Graphic 9238" descr="Badge 4 with solid fill">
              <a:extLst>
                <a:ext uri="{FF2B5EF4-FFF2-40B4-BE49-F238E27FC236}">
                  <a16:creationId xmlns:a16="http://schemas.microsoft.com/office/drawing/2014/main" id="{403E7EAE-85FC-55BC-D761-F04C4545323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840997" y="2094474"/>
              <a:ext cx="640080" cy="640080"/>
            </a:xfrm>
            <a:prstGeom prst="rect">
              <a:avLst/>
            </a:prstGeom>
          </p:spPr>
        </p:pic>
        <p:pic>
          <p:nvPicPr>
            <p:cNvPr id="9241" name="Graphic 9240" descr="Graduation cap with solid fill">
              <a:extLst>
                <a:ext uri="{FF2B5EF4-FFF2-40B4-BE49-F238E27FC236}">
                  <a16:creationId xmlns:a16="http://schemas.microsoft.com/office/drawing/2014/main" id="{4B9F2F9F-8375-CC22-D0BC-715B1209B8A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879312" y="2868497"/>
              <a:ext cx="457200" cy="457200"/>
            </a:xfrm>
            <a:prstGeom prst="rect">
              <a:avLst/>
            </a:prstGeom>
          </p:spPr>
        </p:pic>
      </p:grpSp>
      <p:grpSp>
        <p:nvGrpSpPr>
          <p:cNvPr id="9252" name="Group 9251">
            <a:extLst>
              <a:ext uri="{FF2B5EF4-FFF2-40B4-BE49-F238E27FC236}">
                <a16:creationId xmlns:a16="http://schemas.microsoft.com/office/drawing/2014/main" id="{CCF1587A-8357-B72F-9595-20C1F41E7828}"/>
              </a:ext>
            </a:extLst>
          </p:cNvPr>
          <p:cNvGrpSpPr/>
          <p:nvPr/>
        </p:nvGrpSpPr>
        <p:grpSpPr>
          <a:xfrm>
            <a:off x="9559635" y="2271554"/>
            <a:ext cx="2012868" cy="4071560"/>
            <a:chOff x="9476507" y="2090799"/>
            <a:chExt cx="2012868" cy="4071560"/>
          </a:xfrm>
        </p:grpSpPr>
        <p:sp>
          <p:nvSpPr>
            <p:cNvPr id="9245" name="Flowchart: Connector 9244">
              <a:extLst>
                <a:ext uri="{FF2B5EF4-FFF2-40B4-BE49-F238E27FC236}">
                  <a16:creationId xmlns:a16="http://schemas.microsoft.com/office/drawing/2014/main" id="{306F2A48-11BE-C21F-25F4-C00E9BD3A743}"/>
                </a:ext>
              </a:extLst>
            </p:cNvPr>
            <p:cNvSpPr/>
            <p:nvPr/>
          </p:nvSpPr>
          <p:spPr>
            <a:xfrm>
              <a:off x="9904784" y="2940910"/>
              <a:ext cx="1173133" cy="1056548"/>
            </a:xfrm>
            <a:prstGeom prst="flowChartConnector">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9573184-EBB7-4EC8-F25F-BE1FF208F090}"/>
                </a:ext>
              </a:extLst>
            </p:cNvPr>
            <p:cNvGrpSpPr/>
            <p:nvPr/>
          </p:nvGrpSpPr>
          <p:grpSpPr>
            <a:xfrm>
              <a:off x="9476507" y="2580646"/>
              <a:ext cx="2012868" cy="3581713"/>
              <a:chOff x="9687760" y="2035315"/>
              <a:chExt cx="2012868" cy="3581713"/>
            </a:xfrm>
          </p:grpSpPr>
          <p:sp>
            <p:nvSpPr>
              <p:cNvPr id="42" name="Rectangle: Rounded Corners 41">
                <a:extLst>
                  <a:ext uri="{FF2B5EF4-FFF2-40B4-BE49-F238E27FC236}">
                    <a16:creationId xmlns:a16="http://schemas.microsoft.com/office/drawing/2014/main" id="{37C529AC-A4EE-76A8-2563-E585ED538011}"/>
                  </a:ext>
                </a:extLst>
              </p:cNvPr>
              <p:cNvSpPr/>
              <p:nvPr/>
            </p:nvSpPr>
            <p:spPr>
              <a:xfrm>
                <a:off x="9693698" y="2035315"/>
                <a:ext cx="2006930" cy="3581713"/>
              </a:xfrm>
              <a:prstGeom prst="roundRect">
                <a:avLst/>
              </a:prstGeom>
              <a:noFill/>
              <a:ln>
                <a:solidFill>
                  <a:srgbClr val="C0000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5386E98-289C-AD54-C1E9-714AE05006BB}"/>
                  </a:ext>
                </a:extLst>
              </p:cNvPr>
              <p:cNvSpPr txBox="1"/>
              <p:nvPr/>
            </p:nvSpPr>
            <p:spPr>
              <a:xfrm>
                <a:off x="9729322" y="3597736"/>
                <a:ext cx="1923803" cy="553998"/>
              </a:xfrm>
              <a:prstGeom prst="rect">
                <a:avLst/>
              </a:prstGeom>
              <a:noFill/>
            </p:spPr>
            <p:txBody>
              <a:bodyPr wrap="square" rtlCol="0">
                <a:spAutoFit/>
              </a:bodyPr>
              <a:lstStyle/>
              <a:p>
                <a:pPr algn="ctr"/>
                <a:r>
                  <a:rPr lang="en-US" sz="1500" b="1">
                    <a:solidFill>
                      <a:srgbClr val="C00000"/>
                    </a:solidFill>
                    <a:latin typeface="Tahoma" panose="020B0604030504040204" pitchFamily="34" charset="0"/>
                    <a:ea typeface="Tahoma" panose="020B0604030504040204" pitchFamily="34" charset="0"/>
                    <a:cs typeface="Tahoma" panose="020B0604030504040204" pitchFamily="34" charset="0"/>
                  </a:rPr>
                  <a:t>COURSE DEMONSTRATION</a:t>
                </a:r>
              </a:p>
            </p:txBody>
          </p:sp>
          <p:sp>
            <p:nvSpPr>
              <p:cNvPr id="44" name="TextBox 43">
                <a:extLst>
                  <a:ext uri="{FF2B5EF4-FFF2-40B4-BE49-F238E27FC236}">
                    <a16:creationId xmlns:a16="http://schemas.microsoft.com/office/drawing/2014/main" id="{26B6D368-BFB4-451A-F829-F57F9F082E64}"/>
                  </a:ext>
                </a:extLst>
              </p:cNvPr>
              <p:cNvSpPr txBox="1"/>
              <p:nvPr/>
            </p:nvSpPr>
            <p:spPr>
              <a:xfrm>
                <a:off x="9687760" y="4307858"/>
                <a:ext cx="2006929" cy="523220"/>
              </a:xfrm>
              <a:prstGeom prst="rect">
                <a:avLst/>
              </a:prstGeom>
              <a:noFill/>
            </p:spPr>
            <p:txBody>
              <a:bodyPr wrap="square" rtlCol="0">
                <a:spAutoFit/>
              </a:bodyPr>
              <a:lstStyle/>
              <a:p>
                <a:pPr algn="ctr"/>
                <a:r>
                  <a:rPr lang="en-US" sz="1400">
                    <a:latin typeface="Tahoma" panose="020B0604030504040204" pitchFamily="34" charset="0"/>
                    <a:ea typeface="Tahoma" panose="020B0604030504040204" pitchFamily="34" charset="0"/>
                    <a:cs typeface="Tahoma" panose="020B0604030504040204" pitchFamily="34" charset="0"/>
                  </a:rPr>
                  <a:t>See our new Intro to PP&amp;C course in action</a:t>
                </a:r>
              </a:p>
            </p:txBody>
          </p:sp>
          <p:cxnSp>
            <p:nvCxnSpPr>
              <p:cNvPr id="45" name="Straight Connector 44">
                <a:extLst>
                  <a:ext uri="{FF2B5EF4-FFF2-40B4-BE49-F238E27FC236}">
                    <a16:creationId xmlns:a16="http://schemas.microsoft.com/office/drawing/2014/main" id="{DCCBE668-32BF-36F7-E3D3-42204CD288D7}"/>
                  </a:ext>
                </a:extLst>
              </p:cNvPr>
              <p:cNvCxnSpPr/>
              <p:nvPr/>
            </p:nvCxnSpPr>
            <p:spPr>
              <a:xfrm>
                <a:off x="9729322" y="4182511"/>
                <a:ext cx="1923803" cy="0"/>
              </a:xfrm>
              <a:prstGeom prst="line">
                <a:avLst/>
              </a:prstGeom>
              <a:ln>
                <a:solidFill>
                  <a:srgbClr val="221155"/>
                </a:solidFill>
              </a:ln>
            </p:spPr>
            <p:style>
              <a:lnRef idx="1">
                <a:schemeClr val="accent1"/>
              </a:lnRef>
              <a:fillRef idx="0">
                <a:schemeClr val="accent1"/>
              </a:fillRef>
              <a:effectRef idx="0">
                <a:schemeClr val="accent1"/>
              </a:effectRef>
              <a:fontRef idx="minor">
                <a:schemeClr val="tx1"/>
              </a:fontRef>
            </p:style>
          </p:cxnSp>
        </p:grpSp>
        <p:pic>
          <p:nvPicPr>
            <p:cNvPr id="9243" name="Graphic 9242" descr="Teacher with solid fill">
              <a:extLst>
                <a:ext uri="{FF2B5EF4-FFF2-40B4-BE49-F238E27FC236}">
                  <a16:creationId xmlns:a16="http://schemas.microsoft.com/office/drawing/2014/main" id="{5BAE8605-0135-6C49-FFE7-183FD229817A}"/>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105898" y="3117997"/>
              <a:ext cx="770906" cy="770906"/>
            </a:xfrm>
            <a:prstGeom prst="rect">
              <a:avLst/>
            </a:prstGeom>
          </p:spPr>
        </p:pic>
        <p:pic>
          <p:nvPicPr>
            <p:cNvPr id="9247" name="Graphic 9246" descr="Badge 5 with solid fill">
              <a:extLst>
                <a:ext uri="{FF2B5EF4-FFF2-40B4-BE49-F238E27FC236}">
                  <a16:creationId xmlns:a16="http://schemas.microsoft.com/office/drawing/2014/main" id="{D60D5D4E-A9D5-4D55-A90E-8BDA52E34379}"/>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158460" y="2090799"/>
              <a:ext cx="640080" cy="640080"/>
            </a:xfrm>
            <a:prstGeom prst="rect">
              <a:avLst/>
            </a:prstGeom>
          </p:spPr>
        </p:pic>
      </p:grpSp>
      <p:cxnSp>
        <p:nvCxnSpPr>
          <p:cNvPr id="9255" name="Straight Connector 9254">
            <a:extLst>
              <a:ext uri="{FF2B5EF4-FFF2-40B4-BE49-F238E27FC236}">
                <a16:creationId xmlns:a16="http://schemas.microsoft.com/office/drawing/2014/main" id="{CE7A4E6C-C988-E20B-1616-F8D266B78F08}"/>
              </a:ext>
            </a:extLst>
          </p:cNvPr>
          <p:cNvCxnSpPr/>
          <p:nvPr/>
        </p:nvCxnSpPr>
        <p:spPr>
          <a:xfrm>
            <a:off x="3593125" y="1179854"/>
            <a:ext cx="0" cy="457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256" name="Rectangle: Rounded Corners 9255">
            <a:extLst>
              <a:ext uri="{FF2B5EF4-FFF2-40B4-BE49-F238E27FC236}">
                <a16:creationId xmlns:a16="http://schemas.microsoft.com/office/drawing/2014/main" id="{C2DF24D3-9217-4B80-CB1F-1F36DB83BF8E}"/>
              </a:ext>
            </a:extLst>
          </p:cNvPr>
          <p:cNvSpPr/>
          <p:nvPr/>
        </p:nvSpPr>
        <p:spPr>
          <a:xfrm>
            <a:off x="532874" y="6266217"/>
            <a:ext cx="1718514" cy="45719"/>
          </a:xfrm>
          <a:prstGeom prst="roundRect">
            <a:avLst/>
          </a:prstGeom>
          <a:solidFill>
            <a:srgbClr val="2211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8" name="Rectangle: Rounded Corners 9257">
            <a:extLst>
              <a:ext uri="{FF2B5EF4-FFF2-40B4-BE49-F238E27FC236}">
                <a16:creationId xmlns:a16="http://schemas.microsoft.com/office/drawing/2014/main" id="{A281C16D-DD93-46F2-FBB7-E040B1735A58}"/>
              </a:ext>
            </a:extLst>
          </p:cNvPr>
          <p:cNvSpPr/>
          <p:nvPr/>
        </p:nvSpPr>
        <p:spPr>
          <a:xfrm>
            <a:off x="2928597" y="6297395"/>
            <a:ext cx="1645920" cy="45719"/>
          </a:xfrm>
          <a:prstGeom prst="roundRect">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0" name="Rectangle: Rounded Corners 9259">
            <a:extLst>
              <a:ext uri="{FF2B5EF4-FFF2-40B4-BE49-F238E27FC236}">
                <a16:creationId xmlns:a16="http://schemas.microsoft.com/office/drawing/2014/main" id="{EF7796D8-C832-C3E6-9344-D9C121F787DC}"/>
              </a:ext>
            </a:extLst>
          </p:cNvPr>
          <p:cNvSpPr/>
          <p:nvPr/>
        </p:nvSpPr>
        <p:spPr>
          <a:xfrm>
            <a:off x="5214924" y="6275370"/>
            <a:ext cx="1718514" cy="45719"/>
          </a:xfrm>
          <a:prstGeom prst="roundRect">
            <a:avLst/>
          </a:prstGeom>
          <a:solidFill>
            <a:srgbClr val="0080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2" name="Rectangle: Rounded Corners 9261">
            <a:extLst>
              <a:ext uri="{FF2B5EF4-FFF2-40B4-BE49-F238E27FC236}">
                <a16:creationId xmlns:a16="http://schemas.microsoft.com/office/drawing/2014/main" id="{ED01FFAA-8C88-4E1D-7BE3-D2D65DFD1D9C}"/>
              </a:ext>
            </a:extLst>
          </p:cNvPr>
          <p:cNvSpPr/>
          <p:nvPr/>
        </p:nvSpPr>
        <p:spPr>
          <a:xfrm>
            <a:off x="7466772" y="6299962"/>
            <a:ext cx="1718514" cy="45719"/>
          </a:xfrm>
          <a:prstGeom prst="round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4" name="Rectangle: Rounded Corners 9263">
            <a:extLst>
              <a:ext uri="{FF2B5EF4-FFF2-40B4-BE49-F238E27FC236}">
                <a16:creationId xmlns:a16="http://schemas.microsoft.com/office/drawing/2014/main" id="{C998806D-8E0F-D259-376D-06843967DFEC}"/>
              </a:ext>
            </a:extLst>
          </p:cNvPr>
          <p:cNvSpPr/>
          <p:nvPr/>
        </p:nvSpPr>
        <p:spPr>
          <a:xfrm>
            <a:off x="9750288" y="6298229"/>
            <a:ext cx="1718514" cy="45719"/>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1773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2DCCD-516D-B1C2-E525-A94B55555E68}"/>
              </a:ext>
            </a:extLst>
          </p:cNvPr>
          <p:cNvSpPr>
            <a:spLocks noGrp="1"/>
          </p:cNvSpPr>
          <p:nvPr>
            <p:ph type="title"/>
          </p:nvPr>
        </p:nvSpPr>
        <p:spPr/>
        <p:txBody>
          <a:bodyPr>
            <a:normAutofit fontScale="90000"/>
          </a:bodyPr>
          <a:lstStyle/>
          <a:p>
            <a:r>
              <a:rPr lang="en-US">
                <a:cs typeface="Arial"/>
              </a:rPr>
              <a:t>PP&amp;C Capability Erosion </a:t>
            </a:r>
            <a:r>
              <a:rPr lang="en-US" err="1">
                <a:cs typeface="Arial"/>
              </a:rPr>
              <a:t>Timelin</a:t>
            </a:r>
            <a:r>
              <a:rPr lang="en-US">
                <a:cs typeface="Arial"/>
              </a:rPr>
              <a:t>e</a:t>
            </a:r>
            <a:endParaRPr lang="en-US"/>
          </a:p>
        </p:txBody>
      </p:sp>
      <p:pic>
        <p:nvPicPr>
          <p:cNvPr id="5" name="Content Placeholder 4">
            <a:extLst>
              <a:ext uri="{FF2B5EF4-FFF2-40B4-BE49-F238E27FC236}">
                <a16:creationId xmlns:a16="http://schemas.microsoft.com/office/drawing/2014/main" id="{FA3DCF1B-DF02-844F-2FB3-D409C3774BBE}"/>
              </a:ext>
            </a:extLst>
          </p:cNvPr>
          <p:cNvPicPr>
            <a:picLocks noGrp="1" noChangeAspect="1"/>
          </p:cNvPicPr>
          <p:nvPr>
            <p:ph idx="1"/>
          </p:nvPr>
        </p:nvPicPr>
        <p:blipFill>
          <a:blip r:embed="rId3"/>
          <a:stretch>
            <a:fillRect/>
          </a:stretch>
        </p:blipFill>
        <p:spPr>
          <a:xfrm>
            <a:off x="258640" y="1718371"/>
            <a:ext cx="11358195" cy="4825511"/>
          </a:xfrm>
          <a:prstGeom prst="rect">
            <a:avLst/>
          </a:prstGeom>
        </p:spPr>
      </p:pic>
      <p:sp>
        <p:nvSpPr>
          <p:cNvPr id="7" name="TextBox 6">
            <a:extLst>
              <a:ext uri="{FF2B5EF4-FFF2-40B4-BE49-F238E27FC236}">
                <a16:creationId xmlns:a16="http://schemas.microsoft.com/office/drawing/2014/main" id="{0F84D487-DE67-6E57-3701-D595A798FA74}"/>
              </a:ext>
            </a:extLst>
          </p:cNvPr>
          <p:cNvSpPr txBox="1"/>
          <p:nvPr/>
        </p:nvSpPr>
        <p:spPr>
          <a:xfrm>
            <a:off x="984738" y="1181277"/>
            <a:ext cx="9847182"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dirty="0">
                <a:solidFill>
                  <a:srgbClr val="202450"/>
                </a:solidFill>
                <a:latin typeface="+mj-lt"/>
                <a:ea typeface="Tahoma"/>
                <a:cs typeface="Tahoma"/>
              </a:rPr>
              <a:t>Key events over the past 10+ years have eroded our PP&amp;C capability</a:t>
            </a:r>
          </a:p>
        </p:txBody>
      </p:sp>
    </p:spTree>
    <p:extLst>
      <p:ext uri="{BB962C8B-B14F-4D97-AF65-F5344CB8AC3E}">
        <p14:creationId xmlns:p14="http://schemas.microsoft.com/office/powerpoint/2010/main" val="830339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3E6F7-C5D7-C839-7518-75AD9F3E2639}"/>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2F3BE71E-5B8E-966E-2E17-C9C2F16AFF1B}"/>
              </a:ext>
            </a:extLst>
          </p:cNvPr>
          <p:cNvSpPr>
            <a:spLocks noGrp="1" noChangeArrowheads="1"/>
          </p:cNvSpPr>
          <p:nvPr>
            <p:ph type="title"/>
          </p:nvPr>
        </p:nvSpPr>
        <p:spPr>
          <a:xfrm>
            <a:off x="1333500" y="365127"/>
            <a:ext cx="9032908" cy="569822"/>
          </a:xfrm>
        </p:spPr>
        <p:txBody>
          <a:bodyPr vert="horz" lIns="91440" tIns="45720" rIns="91440" bIns="45720" rtlCol="0" anchor="ctr">
            <a:normAutofit/>
          </a:bodyPr>
          <a:lstStyle/>
          <a:p>
            <a:r>
              <a:rPr lang="en-US" altLang="en-US" sz="3400"/>
              <a:t>PP&amp;C Leadership</a:t>
            </a:r>
            <a:r>
              <a:rPr lang="en-US" altLang="en-US" sz="3400" kern="1200">
                <a:latin typeface="+mj-lt"/>
                <a:ea typeface="+mj-ea"/>
                <a:cs typeface="+mj-cs"/>
              </a:rPr>
              <a:t> Development Series (LDS)</a:t>
            </a:r>
          </a:p>
        </p:txBody>
      </p:sp>
      <p:pic>
        <p:nvPicPr>
          <p:cNvPr id="17" name="Picture 16" descr="A picture containing shape&#10;&#10;AI-generated content may be incorrect.">
            <a:extLst>
              <a:ext uri="{FF2B5EF4-FFF2-40B4-BE49-F238E27FC236}">
                <a16:creationId xmlns:a16="http://schemas.microsoft.com/office/drawing/2014/main" id="{B2D6DC4B-588D-8BF1-1E1D-BFDFD74E36CC}"/>
              </a:ext>
            </a:extLst>
          </p:cNvPr>
          <p:cNvPicPr>
            <a:picLocks noChangeAspect="1"/>
          </p:cNvPicPr>
          <p:nvPr/>
        </p:nvPicPr>
        <p:blipFill>
          <a:blip r:embed="rId3"/>
          <a:stretch>
            <a:fillRect/>
          </a:stretch>
        </p:blipFill>
        <p:spPr>
          <a:xfrm>
            <a:off x="10957666" y="-3472"/>
            <a:ext cx="1236648" cy="1217598"/>
          </a:xfrm>
          <a:prstGeom prst="rect">
            <a:avLst/>
          </a:prstGeom>
        </p:spPr>
      </p:pic>
      <p:grpSp>
        <p:nvGrpSpPr>
          <p:cNvPr id="29" name="Group 28">
            <a:extLst>
              <a:ext uri="{FF2B5EF4-FFF2-40B4-BE49-F238E27FC236}">
                <a16:creationId xmlns:a16="http://schemas.microsoft.com/office/drawing/2014/main" id="{57768639-9085-D494-37A1-926D04C604B5}"/>
              </a:ext>
            </a:extLst>
          </p:cNvPr>
          <p:cNvGrpSpPr/>
          <p:nvPr/>
        </p:nvGrpSpPr>
        <p:grpSpPr>
          <a:xfrm>
            <a:off x="318203" y="1139877"/>
            <a:ext cx="5943600" cy="3945631"/>
            <a:chOff x="368072" y="1450791"/>
            <a:chExt cx="5943600" cy="4297680"/>
          </a:xfrm>
        </p:grpSpPr>
        <p:sp>
          <p:nvSpPr>
            <p:cNvPr id="2" name="Rounded Rectangle 3">
              <a:extLst>
                <a:ext uri="{FF2B5EF4-FFF2-40B4-BE49-F238E27FC236}">
                  <a16:creationId xmlns:a16="http://schemas.microsoft.com/office/drawing/2014/main" id="{D1F5D37B-48F9-2A5D-02FF-2623F166C979}"/>
                </a:ext>
              </a:extLst>
            </p:cNvPr>
            <p:cNvSpPr/>
            <p:nvPr/>
          </p:nvSpPr>
          <p:spPr>
            <a:xfrm>
              <a:off x="368072" y="1450791"/>
              <a:ext cx="5943600" cy="4297680"/>
            </a:xfrm>
            <a:prstGeom prst="roundRect">
              <a:avLst/>
            </a:prstGeom>
            <a:solidFill>
              <a:srgbClr val="F2F6FA"/>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AAA84A0B-4860-9F2C-CE03-765D90BB0D58}"/>
                </a:ext>
              </a:extLst>
            </p:cNvPr>
            <p:cNvSpPr txBox="1"/>
            <p:nvPr/>
          </p:nvSpPr>
          <p:spPr>
            <a:xfrm>
              <a:off x="1549206" y="1543199"/>
              <a:ext cx="3406702" cy="369332"/>
            </a:xfrm>
            <a:prstGeom prst="rect">
              <a:avLst/>
            </a:prstGeom>
            <a:noFill/>
          </p:spPr>
          <p:txBody>
            <a:bodyPr wrap="none">
              <a:spAutoFit/>
            </a:bodyPr>
            <a:lstStyle/>
            <a:p>
              <a:pPr>
                <a:defRPr sz="1800" b="1" i="1">
                  <a:solidFill>
                    <a:srgbClr val="294C70"/>
                  </a:solidFill>
                </a:defRPr>
              </a:pPr>
              <a:r>
                <a:rPr>
                  <a:latin typeface="Tahoma" panose="020B0604030504040204" pitchFamily="34" charset="0"/>
                  <a:ea typeface="Tahoma" panose="020B0604030504040204" pitchFamily="34" charset="0"/>
                  <a:cs typeface="Tahoma" panose="020B0604030504040204" pitchFamily="34" charset="0"/>
                </a:rPr>
                <a:t>Real Learning. Real Impact.</a:t>
              </a:r>
            </a:p>
          </p:txBody>
        </p:sp>
        <p:pic>
          <p:nvPicPr>
            <p:cNvPr id="16" name="Picture 15">
              <a:extLst>
                <a:ext uri="{FF2B5EF4-FFF2-40B4-BE49-F238E27FC236}">
                  <a16:creationId xmlns:a16="http://schemas.microsoft.com/office/drawing/2014/main" id="{23C2AF7B-16EC-B786-32DF-8A8A9CFAA815}"/>
                </a:ext>
              </a:extLst>
            </p:cNvPr>
            <p:cNvPicPr>
              <a:picLocks noChangeAspect="1"/>
            </p:cNvPicPr>
            <p:nvPr/>
          </p:nvPicPr>
          <p:blipFill>
            <a:blip r:embed="rId4"/>
            <a:stretch>
              <a:fillRect/>
            </a:stretch>
          </p:blipFill>
          <p:spPr>
            <a:xfrm>
              <a:off x="634806" y="2139696"/>
              <a:ext cx="2560320" cy="2560320"/>
            </a:xfrm>
            <a:prstGeom prst="rect">
              <a:avLst/>
            </a:prstGeom>
            <a:effectLst>
              <a:outerShdw blurRad="50800" dist="38100" dir="2700000" algn="tl" rotWithShape="0">
                <a:prstClr val="black">
                  <a:alpha val="40000"/>
                </a:prstClr>
              </a:outerShdw>
            </a:effectLst>
          </p:spPr>
        </p:pic>
        <p:pic>
          <p:nvPicPr>
            <p:cNvPr id="46" name="Picture 45">
              <a:extLst>
                <a:ext uri="{FF2B5EF4-FFF2-40B4-BE49-F238E27FC236}">
                  <a16:creationId xmlns:a16="http://schemas.microsoft.com/office/drawing/2014/main" id="{9A9B859C-47B1-576B-29E8-2D6780752162}"/>
                </a:ext>
              </a:extLst>
            </p:cNvPr>
            <p:cNvPicPr>
              <a:picLocks/>
            </p:cNvPicPr>
            <p:nvPr/>
          </p:nvPicPr>
          <p:blipFill>
            <a:blip r:embed="rId5"/>
            <a:stretch>
              <a:fillRect/>
            </a:stretch>
          </p:blipFill>
          <p:spPr>
            <a:xfrm>
              <a:off x="3435121" y="2090992"/>
              <a:ext cx="2533590" cy="3197795"/>
            </a:xfrm>
            <a:prstGeom prst="rect">
              <a:avLst/>
            </a:prstGeom>
            <a:effectLst>
              <a:outerShdw blurRad="63500" sx="102000" sy="102000" algn="ctr" rotWithShape="0">
                <a:prstClr val="black">
                  <a:alpha val="40000"/>
                </a:prstClr>
              </a:outerShdw>
            </a:effectLst>
            <a:scene3d>
              <a:camera prst="perspectiveLeft"/>
              <a:lightRig rig="threePt" dir="t"/>
            </a:scene3d>
          </p:spPr>
        </p:pic>
      </p:grpSp>
      <p:sp>
        <p:nvSpPr>
          <p:cNvPr id="6" name="Chevron 7">
            <a:extLst>
              <a:ext uri="{FF2B5EF4-FFF2-40B4-BE49-F238E27FC236}">
                <a16:creationId xmlns:a16="http://schemas.microsoft.com/office/drawing/2014/main" id="{527431DC-99DC-96E5-478B-C734B994E457}"/>
              </a:ext>
            </a:extLst>
          </p:cNvPr>
          <p:cNvSpPr/>
          <p:nvPr/>
        </p:nvSpPr>
        <p:spPr>
          <a:xfrm>
            <a:off x="6483222" y="2928182"/>
            <a:ext cx="507588" cy="457200"/>
          </a:xfrm>
          <a:prstGeom prst="chevron">
            <a:avLst/>
          </a:prstGeom>
          <a:solidFill>
            <a:srgbClr val="1848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a:extLst>
              <a:ext uri="{FF2B5EF4-FFF2-40B4-BE49-F238E27FC236}">
                <a16:creationId xmlns:a16="http://schemas.microsoft.com/office/drawing/2014/main" id="{7A9A558F-03BE-8C35-315E-2540F5C18529}"/>
              </a:ext>
            </a:extLst>
          </p:cNvPr>
          <p:cNvSpPr/>
          <p:nvPr/>
        </p:nvSpPr>
        <p:spPr>
          <a:xfrm>
            <a:off x="7251038" y="1599274"/>
            <a:ext cx="471763" cy="497452"/>
          </a:xfrm>
          <a:prstGeom prst="ellipse">
            <a:avLst/>
          </a:prstGeom>
          <a:solidFill>
            <a:srgbClr val="1848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a:solidFill>
                  <a:srgbClr val="FFFFFF"/>
                </a:solidFill>
              </a:defRPr>
            </a:pPr>
            <a:r>
              <a:t>1</a:t>
            </a:r>
          </a:p>
        </p:txBody>
      </p:sp>
      <p:grpSp>
        <p:nvGrpSpPr>
          <p:cNvPr id="33" name="Group 32">
            <a:extLst>
              <a:ext uri="{FF2B5EF4-FFF2-40B4-BE49-F238E27FC236}">
                <a16:creationId xmlns:a16="http://schemas.microsoft.com/office/drawing/2014/main" id="{4A0F45B7-7C70-50CA-C453-E86EC4602BF2}"/>
              </a:ext>
            </a:extLst>
          </p:cNvPr>
          <p:cNvGrpSpPr/>
          <p:nvPr/>
        </p:nvGrpSpPr>
        <p:grpSpPr>
          <a:xfrm>
            <a:off x="8827363" y="1410925"/>
            <a:ext cx="3108960" cy="914400"/>
            <a:chOff x="8513209" y="1968929"/>
            <a:chExt cx="3291840" cy="822960"/>
          </a:xfrm>
        </p:grpSpPr>
        <p:sp>
          <p:nvSpPr>
            <p:cNvPr id="9" name="Rounded Rectangle 10">
              <a:extLst>
                <a:ext uri="{FF2B5EF4-FFF2-40B4-BE49-F238E27FC236}">
                  <a16:creationId xmlns:a16="http://schemas.microsoft.com/office/drawing/2014/main" id="{01ACD263-8F7D-9A5B-1AEE-0A01717CD007}"/>
                </a:ext>
              </a:extLst>
            </p:cNvPr>
            <p:cNvSpPr/>
            <p:nvPr/>
          </p:nvSpPr>
          <p:spPr>
            <a:xfrm>
              <a:off x="8513209" y="1968929"/>
              <a:ext cx="3291840" cy="82296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D84451E1-CFC8-3E87-A225-2D2AC90A279F}"/>
                </a:ext>
              </a:extLst>
            </p:cNvPr>
            <p:cNvSpPr txBox="1"/>
            <p:nvPr/>
          </p:nvSpPr>
          <p:spPr>
            <a:xfrm>
              <a:off x="8650369" y="2042081"/>
              <a:ext cx="2185085" cy="738664"/>
            </a:xfrm>
            <a:prstGeom prst="rect">
              <a:avLst/>
            </a:prstGeom>
            <a:noFill/>
          </p:spPr>
          <p:txBody>
            <a:bodyPr wrap="none">
              <a:spAutoFit/>
            </a:bodyPr>
            <a:lstStyle/>
            <a:p>
              <a:pPr>
                <a:defRPr sz="1600" b="1">
                  <a:solidFill>
                    <a:srgbClr val="184882"/>
                  </a:solidFill>
                </a:defRPr>
              </a:pPr>
              <a:r>
                <a:rPr>
                  <a:latin typeface="Tahoma" panose="020B0604030504040204" pitchFamily="34" charset="0"/>
                  <a:ea typeface="Tahoma" panose="020B0604030504040204" pitchFamily="34" charset="0"/>
                  <a:cs typeface="Tahoma" panose="020B0604030504040204" pitchFamily="34" charset="0"/>
                </a:rPr>
                <a:t>BUILD CAPABILITY</a:t>
              </a:r>
            </a:p>
            <a:p>
              <a:pPr>
                <a:defRPr sz="1300"/>
              </a:pPr>
              <a:r>
                <a:rPr lang="en-US">
                  <a:latin typeface="Tahoma" panose="020B0604030504040204" pitchFamily="34" charset="0"/>
                  <a:ea typeface="Tahoma" panose="020B0604030504040204" pitchFamily="34" charset="0"/>
                  <a:cs typeface="Tahoma" panose="020B0604030504040204" pitchFamily="34" charset="0"/>
                </a:rPr>
                <a:t>Advance</a:t>
              </a:r>
              <a:r>
                <a:rPr>
                  <a:latin typeface="Tahoma" panose="020B0604030504040204" pitchFamily="34" charset="0"/>
                  <a:ea typeface="Tahoma" panose="020B0604030504040204" pitchFamily="34" charset="0"/>
                  <a:cs typeface="Tahoma" panose="020B0604030504040204" pitchFamily="34" charset="0"/>
                </a:rPr>
                <a:t> PP&amp;C capability</a:t>
              </a:r>
              <a:br>
                <a:rPr>
                  <a:latin typeface="Tahoma" panose="020B0604030504040204" pitchFamily="34" charset="0"/>
                  <a:ea typeface="Tahoma" panose="020B0604030504040204" pitchFamily="34" charset="0"/>
                  <a:cs typeface="Tahoma" panose="020B0604030504040204" pitchFamily="34" charset="0"/>
                </a:rPr>
              </a:br>
              <a:r>
                <a:rPr>
                  <a:latin typeface="Tahoma" panose="020B0604030504040204" pitchFamily="34" charset="0"/>
                  <a:ea typeface="Tahoma" panose="020B0604030504040204" pitchFamily="34" charset="0"/>
                  <a:cs typeface="Tahoma" panose="020B0604030504040204" pitchFamily="34" charset="0"/>
                </a:rPr>
                <a:t>across Marshall</a:t>
              </a:r>
            </a:p>
          </p:txBody>
        </p:sp>
      </p:grpSp>
      <p:sp>
        <p:nvSpPr>
          <p:cNvPr id="11" name="Oval 10">
            <a:extLst>
              <a:ext uri="{FF2B5EF4-FFF2-40B4-BE49-F238E27FC236}">
                <a16:creationId xmlns:a16="http://schemas.microsoft.com/office/drawing/2014/main" id="{B8FAD2C8-32F4-09AA-3733-376CE7597CD8}"/>
              </a:ext>
            </a:extLst>
          </p:cNvPr>
          <p:cNvSpPr/>
          <p:nvPr/>
        </p:nvSpPr>
        <p:spPr>
          <a:xfrm>
            <a:off x="7249321" y="2873965"/>
            <a:ext cx="471763"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a:solidFill>
                  <a:srgbClr val="FFFFFF"/>
                </a:solidFill>
              </a:defRPr>
            </a:pPr>
            <a:r>
              <a:t>2</a:t>
            </a:r>
          </a:p>
        </p:txBody>
      </p:sp>
      <p:grpSp>
        <p:nvGrpSpPr>
          <p:cNvPr id="34" name="Group 33">
            <a:extLst>
              <a:ext uri="{FF2B5EF4-FFF2-40B4-BE49-F238E27FC236}">
                <a16:creationId xmlns:a16="http://schemas.microsoft.com/office/drawing/2014/main" id="{E354A363-E34F-5C5B-8009-3EBB86DC69F5}"/>
              </a:ext>
            </a:extLst>
          </p:cNvPr>
          <p:cNvGrpSpPr/>
          <p:nvPr/>
        </p:nvGrpSpPr>
        <p:grpSpPr>
          <a:xfrm>
            <a:off x="8827363" y="2645365"/>
            <a:ext cx="3108960" cy="914400"/>
            <a:chOff x="8513209" y="3203369"/>
            <a:chExt cx="3291840" cy="822960"/>
          </a:xfrm>
        </p:grpSpPr>
        <p:sp>
          <p:nvSpPr>
            <p:cNvPr id="13" name="Rounded Rectangle 14">
              <a:extLst>
                <a:ext uri="{FF2B5EF4-FFF2-40B4-BE49-F238E27FC236}">
                  <a16:creationId xmlns:a16="http://schemas.microsoft.com/office/drawing/2014/main" id="{50E131BA-C29F-F320-7690-10B5F5EACFDE}"/>
                </a:ext>
              </a:extLst>
            </p:cNvPr>
            <p:cNvSpPr/>
            <p:nvPr/>
          </p:nvSpPr>
          <p:spPr>
            <a:xfrm>
              <a:off x="8513209" y="3203369"/>
              <a:ext cx="3291840" cy="82296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6AF7320A-88F1-17BB-D551-4B5471C4C0D4}"/>
                </a:ext>
              </a:extLst>
            </p:cNvPr>
            <p:cNvSpPr txBox="1"/>
            <p:nvPr/>
          </p:nvSpPr>
          <p:spPr>
            <a:xfrm>
              <a:off x="8650369" y="3276521"/>
              <a:ext cx="2474999" cy="664798"/>
            </a:xfrm>
            <a:prstGeom prst="rect">
              <a:avLst/>
            </a:prstGeom>
            <a:noFill/>
          </p:spPr>
          <p:txBody>
            <a:bodyPr wrap="none">
              <a:spAutoFit/>
            </a:bodyPr>
            <a:lstStyle/>
            <a:p>
              <a:pPr>
                <a:defRPr sz="1600" b="1">
                  <a:solidFill>
                    <a:srgbClr val="11808C"/>
                  </a:solidFill>
                </a:defRPr>
              </a:pPr>
              <a:r>
                <a:rPr>
                  <a:latin typeface="Tahoma" panose="020B0604030504040204" pitchFamily="34" charset="0"/>
                  <a:ea typeface="Tahoma" panose="020B0604030504040204" pitchFamily="34" charset="0"/>
                  <a:cs typeface="Tahoma" panose="020B0604030504040204" pitchFamily="34" charset="0"/>
                </a:rPr>
                <a:t>DEVELOP LEADERS</a:t>
              </a:r>
            </a:p>
            <a:p>
              <a:pPr>
                <a:defRPr sz="1300"/>
              </a:pPr>
              <a:r>
                <a:rPr>
                  <a:latin typeface="Tahoma" panose="020B0604030504040204" pitchFamily="34" charset="0"/>
                  <a:ea typeface="Tahoma" panose="020B0604030504040204" pitchFamily="34" charset="0"/>
                  <a:cs typeface="Tahoma" panose="020B0604030504040204" pitchFamily="34" charset="0"/>
                </a:rPr>
                <a:t>Develop technically </a:t>
              </a:r>
              <a:r>
                <a:rPr lang="en-US">
                  <a:latin typeface="Tahoma" panose="020B0604030504040204" pitchFamily="34" charset="0"/>
                  <a:ea typeface="Tahoma" panose="020B0604030504040204" pitchFamily="34" charset="0"/>
                  <a:cs typeface="Tahoma" panose="020B0604030504040204" pitchFamily="34" charset="0"/>
                </a:rPr>
                <a:t>proficient</a:t>
              </a:r>
              <a:br>
                <a:rPr>
                  <a:latin typeface="Tahoma" panose="020B0604030504040204" pitchFamily="34" charset="0"/>
                  <a:ea typeface="Tahoma" panose="020B0604030504040204" pitchFamily="34" charset="0"/>
                  <a:cs typeface="Tahoma" panose="020B0604030504040204" pitchFamily="34" charset="0"/>
                </a:rPr>
              </a:br>
              <a:r>
                <a:rPr>
                  <a:latin typeface="Tahoma" panose="020B0604030504040204" pitchFamily="34" charset="0"/>
                  <a:ea typeface="Tahoma" panose="020B0604030504040204" pitchFamily="34" charset="0"/>
                  <a:cs typeface="Tahoma" panose="020B0604030504040204" pitchFamily="34" charset="0"/>
                </a:rPr>
                <a:t>PP&amp;C leaders</a:t>
              </a:r>
            </a:p>
          </p:txBody>
        </p:sp>
      </p:grpSp>
      <p:sp>
        <p:nvSpPr>
          <p:cNvPr id="15" name="Oval 14">
            <a:extLst>
              <a:ext uri="{FF2B5EF4-FFF2-40B4-BE49-F238E27FC236}">
                <a16:creationId xmlns:a16="http://schemas.microsoft.com/office/drawing/2014/main" id="{ACAE42D0-7B44-0F59-3C7E-E7F50124C3C9}"/>
              </a:ext>
            </a:extLst>
          </p:cNvPr>
          <p:cNvSpPr/>
          <p:nvPr/>
        </p:nvSpPr>
        <p:spPr>
          <a:xfrm>
            <a:off x="7249321" y="4086434"/>
            <a:ext cx="471763" cy="457200"/>
          </a:xfrm>
          <a:prstGeom prst="ellipse">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a:solidFill>
                  <a:srgbClr val="FFFFFF"/>
                </a:solidFill>
              </a:defRPr>
            </a:pPr>
            <a:r>
              <a:t>3</a:t>
            </a:r>
          </a:p>
        </p:txBody>
      </p:sp>
      <p:grpSp>
        <p:nvGrpSpPr>
          <p:cNvPr id="35" name="Group 34">
            <a:extLst>
              <a:ext uri="{FF2B5EF4-FFF2-40B4-BE49-F238E27FC236}">
                <a16:creationId xmlns:a16="http://schemas.microsoft.com/office/drawing/2014/main" id="{E0EB7FA3-7EF3-D467-DB78-DBBA78160E9F}"/>
              </a:ext>
            </a:extLst>
          </p:cNvPr>
          <p:cNvGrpSpPr/>
          <p:nvPr/>
        </p:nvGrpSpPr>
        <p:grpSpPr>
          <a:xfrm>
            <a:off x="8827363" y="3902437"/>
            <a:ext cx="3108960" cy="914400"/>
            <a:chOff x="8513209" y="4437808"/>
            <a:chExt cx="3291840" cy="822960"/>
          </a:xfrm>
        </p:grpSpPr>
        <p:sp>
          <p:nvSpPr>
            <p:cNvPr id="19" name="Rounded Rectangle 18">
              <a:extLst>
                <a:ext uri="{FF2B5EF4-FFF2-40B4-BE49-F238E27FC236}">
                  <a16:creationId xmlns:a16="http://schemas.microsoft.com/office/drawing/2014/main" id="{20C860B5-C7CD-EFDD-0C40-9173843EB5FB}"/>
                </a:ext>
              </a:extLst>
            </p:cNvPr>
            <p:cNvSpPr/>
            <p:nvPr/>
          </p:nvSpPr>
          <p:spPr>
            <a:xfrm>
              <a:off x="8513209" y="4437808"/>
              <a:ext cx="3291840" cy="82296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a:extLst>
                <a:ext uri="{FF2B5EF4-FFF2-40B4-BE49-F238E27FC236}">
                  <a16:creationId xmlns:a16="http://schemas.microsoft.com/office/drawing/2014/main" id="{A633885B-619A-BA62-8502-384024783929}"/>
                </a:ext>
              </a:extLst>
            </p:cNvPr>
            <p:cNvSpPr txBox="1"/>
            <p:nvPr/>
          </p:nvSpPr>
          <p:spPr>
            <a:xfrm>
              <a:off x="8650369" y="4510960"/>
              <a:ext cx="3005951" cy="738664"/>
            </a:xfrm>
            <a:prstGeom prst="rect">
              <a:avLst/>
            </a:prstGeom>
            <a:noFill/>
          </p:spPr>
          <p:txBody>
            <a:bodyPr wrap="none">
              <a:spAutoFit/>
            </a:bodyPr>
            <a:lstStyle/>
            <a:p>
              <a:pPr>
                <a:defRPr sz="1600" b="1">
                  <a:solidFill>
                    <a:srgbClr val="5C8C38"/>
                  </a:solidFill>
                </a:defRPr>
              </a:pPr>
              <a:r>
                <a:rPr>
                  <a:latin typeface="Tahoma" panose="020B0604030504040204" pitchFamily="34" charset="0"/>
                  <a:ea typeface="Tahoma" panose="020B0604030504040204" pitchFamily="34" charset="0"/>
                  <a:cs typeface="Tahoma" panose="020B0604030504040204" pitchFamily="34" charset="0"/>
                </a:rPr>
                <a:t>STRENGTHEN WORKFORCE</a:t>
              </a:r>
            </a:p>
            <a:p>
              <a:pPr>
                <a:defRPr sz="1300"/>
              </a:pPr>
              <a:r>
                <a:rPr>
                  <a:latin typeface="Tahoma" panose="020B0604030504040204" pitchFamily="34" charset="0"/>
                  <a:ea typeface="Tahoma" panose="020B0604030504040204" pitchFamily="34" charset="0"/>
                  <a:cs typeface="Tahoma" panose="020B0604030504040204" pitchFamily="34" charset="0"/>
                </a:rPr>
                <a:t>Build the future</a:t>
              </a:r>
              <a:br>
                <a:rPr>
                  <a:latin typeface="Tahoma" panose="020B0604030504040204" pitchFamily="34" charset="0"/>
                  <a:ea typeface="Tahoma" panose="020B0604030504040204" pitchFamily="34" charset="0"/>
                  <a:cs typeface="Tahoma" panose="020B0604030504040204" pitchFamily="34" charset="0"/>
                </a:rPr>
              </a:br>
              <a:r>
                <a:rPr>
                  <a:latin typeface="Tahoma" panose="020B0604030504040204" pitchFamily="34" charset="0"/>
                  <a:ea typeface="Tahoma" panose="020B0604030504040204" pitchFamily="34" charset="0"/>
                  <a:cs typeface="Tahoma" panose="020B0604030504040204" pitchFamily="34" charset="0"/>
                </a:rPr>
                <a:t>PP&amp;C workforce</a:t>
              </a:r>
            </a:p>
          </p:txBody>
        </p:sp>
      </p:grpSp>
      <p:grpSp>
        <p:nvGrpSpPr>
          <p:cNvPr id="32" name="Group 31">
            <a:extLst>
              <a:ext uri="{FF2B5EF4-FFF2-40B4-BE49-F238E27FC236}">
                <a16:creationId xmlns:a16="http://schemas.microsoft.com/office/drawing/2014/main" id="{6F7B76AC-2B2C-7D82-D886-DF55212FAA85}"/>
              </a:ext>
            </a:extLst>
          </p:cNvPr>
          <p:cNvGrpSpPr/>
          <p:nvPr/>
        </p:nvGrpSpPr>
        <p:grpSpPr>
          <a:xfrm>
            <a:off x="7867243" y="1410925"/>
            <a:ext cx="914400" cy="1005840"/>
            <a:chOff x="7553089" y="1968929"/>
            <a:chExt cx="914400" cy="822960"/>
          </a:xfrm>
        </p:grpSpPr>
        <p:sp>
          <p:nvSpPr>
            <p:cNvPr id="8" name="Rounded Rectangle 9">
              <a:extLst>
                <a:ext uri="{FF2B5EF4-FFF2-40B4-BE49-F238E27FC236}">
                  <a16:creationId xmlns:a16="http://schemas.microsoft.com/office/drawing/2014/main" id="{46B74F02-75C9-8BC6-7322-0B4E0397C450}"/>
                </a:ext>
              </a:extLst>
            </p:cNvPr>
            <p:cNvSpPr/>
            <p:nvPr/>
          </p:nvSpPr>
          <p:spPr>
            <a:xfrm>
              <a:off x="7553089" y="1968929"/>
              <a:ext cx="914400" cy="822960"/>
            </a:xfrm>
            <a:prstGeom prst="roundRect">
              <a:avLst/>
            </a:prstGeom>
            <a:solidFill>
              <a:srgbClr val="1848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solidFill>
                    <a:srgbClr val="FFFFFF"/>
                  </a:solidFill>
                </a:defRPr>
              </a:pPr>
              <a:endParaRPr/>
            </a:p>
          </p:txBody>
        </p:sp>
        <p:pic>
          <p:nvPicPr>
            <p:cNvPr id="24" name="Graphic 23" descr="Bar graph with upward trend with solid fill">
              <a:extLst>
                <a:ext uri="{FF2B5EF4-FFF2-40B4-BE49-F238E27FC236}">
                  <a16:creationId xmlns:a16="http://schemas.microsoft.com/office/drawing/2014/main" id="{AA09338C-E0B7-2F22-7DF9-05FB4A39F2B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98809" y="2042081"/>
              <a:ext cx="731520" cy="731520"/>
            </a:xfrm>
            <a:prstGeom prst="rect">
              <a:avLst/>
            </a:prstGeom>
          </p:spPr>
        </p:pic>
      </p:grpSp>
      <p:grpSp>
        <p:nvGrpSpPr>
          <p:cNvPr id="30" name="Group 29">
            <a:extLst>
              <a:ext uri="{FF2B5EF4-FFF2-40B4-BE49-F238E27FC236}">
                <a16:creationId xmlns:a16="http://schemas.microsoft.com/office/drawing/2014/main" id="{0074C8DD-A807-EFF6-E73B-B9BD851EC92D}"/>
              </a:ext>
            </a:extLst>
          </p:cNvPr>
          <p:cNvGrpSpPr/>
          <p:nvPr/>
        </p:nvGrpSpPr>
        <p:grpSpPr>
          <a:xfrm>
            <a:off x="7867243" y="2645364"/>
            <a:ext cx="914400" cy="1005840"/>
            <a:chOff x="7553089" y="3203368"/>
            <a:chExt cx="914400" cy="914400"/>
          </a:xfrm>
        </p:grpSpPr>
        <p:sp>
          <p:nvSpPr>
            <p:cNvPr id="12" name="Rounded Rectangle 13">
              <a:extLst>
                <a:ext uri="{FF2B5EF4-FFF2-40B4-BE49-F238E27FC236}">
                  <a16:creationId xmlns:a16="http://schemas.microsoft.com/office/drawing/2014/main" id="{60AA1A5D-5866-DBEE-A225-3D4B03DA88E5}"/>
                </a:ext>
              </a:extLst>
            </p:cNvPr>
            <p:cNvSpPr/>
            <p:nvPr/>
          </p:nvSpPr>
          <p:spPr>
            <a:xfrm>
              <a:off x="7553089" y="3203369"/>
              <a:ext cx="914400" cy="822960"/>
            </a:xfrm>
            <a:prstGeom prst="roundRect">
              <a:avLst/>
            </a:prstGeom>
            <a:solidFill>
              <a:srgbClr val="1180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solidFill>
                    <a:srgbClr val="FFFFFF"/>
                  </a:solidFill>
                </a:defRPr>
              </a:pPr>
              <a:endParaRPr/>
            </a:p>
          </p:txBody>
        </p:sp>
        <p:pic>
          <p:nvPicPr>
            <p:cNvPr id="26" name="Graphic 25" descr="Users with solid fill">
              <a:extLst>
                <a:ext uri="{FF2B5EF4-FFF2-40B4-BE49-F238E27FC236}">
                  <a16:creationId xmlns:a16="http://schemas.microsoft.com/office/drawing/2014/main" id="{6EBA77F6-5B3A-7A26-B82E-DD07630BAF4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553089" y="3203368"/>
              <a:ext cx="914400" cy="914400"/>
            </a:xfrm>
            <a:prstGeom prst="rect">
              <a:avLst/>
            </a:prstGeom>
          </p:spPr>
        </p:pic>
      </p:grpSp>
      <p:grpSp>
        <p:nvGrpSpPr>
          <p:cNvPr id="31" name="Group 30">
            <a:extLst>
              <a:ext uri="{FF2B5EF4-FFF2-40B4-BE49-F238E27FC236}">
                <a16:creationId xmlns:a16="http://schemas.microsoft.com/office/drawing/2014/main" id="{826448D3-D74A-B3E0-F3A3-221A3406143D}"/>
              </a:ext>
            </a:extLst>
          </p:cNvPr>
          <p:cNvGrpSpPr/>
          <p:nvPr/>
        </p:nvGrpSpPr>
        <p:grpSpPr>
          <a:xfrm>
            <a:off x="7867243" y="3903554"/>
            <a:ext cx="937260" cy="1005840"/>
            <a:chOff x="7553089" y="4437808"/>
            <a:chExt cx="937260" cy="914400"/>
          </a:xfrm>
        </p:grpSpPr>
        <p:sp>
          <p:nvSpPr>
            <p:cNvPr id="18" name="Rounded Rectangle 17">
              <a:extLst>
                <a:ext uri="{FF2B5EF4-FFF2-40B4-BE49-F238E27FC236}">
                  <a16:creationId xmlns:a16="http://schemas.microsoft.com/office/drawing/2014/main" id="{87343F1A-500E-6478-EDA0-7D3F7D01C9A1}"/>
                </a:ext>
              </a:extLst>
            </p:cNvPr>
            <p:cNvSpPr/>
            <p:nvPr/>
          </p:nvSpPr>
          <p:spPr>
            <a:xfrm>
              <a:off x="7553089" y="4437808"/>
              <a:ext cx="914400" cy="822960"/>
            </a:xfrm>
            <a:prstGeom prst="roundRect">
              <a:avLst/>
            </a:prstGeom>
            <a:solidFill>
              <a:srgbClr val="5C8C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solidFill>
                    <a:srgbClr val="FFFFFF"/>
                  </a:solidFill>
                </a:defRPr>
              </a:pPr>
              <a:endParaRPr/>
            </a:p>
          </p:txBody>
        </p:sp>
        <p:pic>
          <p:nvPicPr>
            <p:cNvPr id="28" name="Graphic 27" descr="Head with gears outline">
              <a:extLst>
                <a:ext uri="{FF2B5EF4-FFF2-40B4-BE49-F238E27FC236}">
                  <a16:creationId xmlns:a16="http://schemas.microsoft.com/office/drawing/2014/main" id="{A6FF579B-A032-F555-EA57-3DDC24DBE04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575949" y="4437808"/>
              <a:ext cx="914400" cy="914400"/>
            </a:xfrm>
            <a:prstGeom prst="rect">
              <a:avLst/>
            </a:prstGeom>
          </p:spPr>
        </p:pic>
      </p:grpSp>
      <p:cxnSp>
        <p:nvCxnSpPr>
          <p:cNvPr id="37" name="Straight Connector 36">
            <a:extLst>
              <a:ext uri="{FF2B5EF4-FFF2-40B4-BE49-F238E27FC236}">
                <a16:creationId xmlns:a16="http://schemas.microsoft.com/office/drawing/2014/main" id="{E3D0A366-0D2F-CFC3-5722-E09FB5A2AE73}"/>
              </a:ext>
            </a:extLst>
          </p:cNvPr>
          <p:cNvCxnSpPr>
            <a:cxnSpLocks/>
            <a:endCxn id="11" idx="0"/>
          </p:cNvCxnSpPr>
          <p:nvPr/>
        </p:nvCxnSpPr>
        <p:spPr>
          <a:xfrm>
            <a:off x="7482433" y="2108012"/>
            <a:ext cx="2770" cy="765953"/>
          </a:xfrm>
          <a:prstGeom prst="line">
            <a:avLst/>
          </a:prstGeom>
          <a:ln w="28575">
            <a:solidFill>
              <a:srgbClr val="1E5096"/>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EB3F0FA-E600-6709-F2D3-113D344A35CA}"/>
              </a:ext>
            </a:extLst>
          </p:cNvPr>
          <p:cNvCxnSpPr>
            <a:cxnSpLocks/>
          </p:cNvCxnSpPr>
          <p:nvPr/>
        </p:nvCxnSpPr>
        <p:spPr>
          <a:xfrm>
            <a:off x="7482433" y="3331165"/>
            <a:ext cx="2770" cy="765953"/>
          </a:xfrm>
          <a:prstGeom prst="line">
            <a:avLst/>
          </a:prstGeom>
          <a:ln w="28575">
            <a:solidFill>
              <a:srgbClr val="1E5096"/>
            </a:solidFill>
          </a:ln>
        </p:spPr>
        <p:style>
          <a:lnRef idx="1">
            <a:schemeClr val="dk1"/>
          </a:lnRef>
          <a:fillRef idx="0">
            <a:schemeClr val="dk1"/>
          </a:fillRef>
          <a:effectRef idx="0">
            <a:schemeClr val="dk1"/>
          </a:effectRef>
          <a:fontRef idx="minor">
            <a:schemeClr val="tx1"/>
          </a:fontRef>
        </p:style>
      </p:cxnSp>
      <p:sp>
        <p:nvSpPr>
          <p:cNvPr id="40" name="TextBox 39">
            <a:extLst>
              <a:ext uri="{FF2B5EF4-FFF2-40B4-BE49-F238E27FC236}">
                <a16:creationId xmlns:a16="http://schemas.microsoft.com/office/drawing/2014/main" id="{43916F74-0A46-3853-5818-FE3B8B029ABD}"/>
              </a:ext>
            </a:extLst>
          </p:cNvPr>
          <p:cNvSpPr txBox="1"/>
          <p:nvPr/>
        </p:nvSpPr>
        <p:spPr>
          <a:xfrm>
            <a:off x="728353" y="6190591"/>
            <a:ext cx="10735294" cy="442674"/>
          </a:xfrm>
          <a:prstGeom prst="roundRect">
            <a:avLst/>
          </a:prstGeom>
          <a:solidFill>
            <a:srgbClr val="002060"/>
          </a:solidFill>
        </p:spPr>
        <p:txBody>
          <a:bodyPr wrap="square" rtlCol="0">
            <a:spAutoFit/>
          </a:bodyPr>
          <a:lstStyle/>
          <a:p>
            <a:pPr algn="ctr"/>
            <a:r>
              <a:rPr lang="en-US" sz="2000" i="1">
                <a:solidFill>
                  <a:schemeClr val="bg1"/>
                </a:solidFill>
                <a:latin typeface="Tahoma" panose="020B0604030504040204" pitchFamily="34" charset="0"/>
                <a:ea typeface="Tahoma" panose="020B0604030504040204" pitchFamily="34" charset="0"/>
                <a:cs typeface="Tahoma" panose="020B0604030504040204" pitchFamily="34" charset="0"/>
              </a:rPr>
              <a:t>Building the Next Generation of PP&amp;C Leaders</a:t>
            </a:r>
          </a:p>
        </p:txBody>
      </p:sp>
      <p:pic>
        <p:nvPicPr>
          <p:cNvPr id="44" name="Picture 43" descr="Graphical user interface, application, website&#10;&#10;AI-generated content may be incorrect.">
            <a:extLst>
              <a:ext uri="{FF2B5EF4-FFF2-40B4-BE49-F238E27FC236}">
                <a16:creationId xmlns:a16="http://schemas.microsoft.com/office/drawing/2014/main" id="{3242F22A-BEF6-9A71-7D6A-12A2D4975852}"/>
              </a:ext>
            </a:extLst>
          </p:cNvPr>
          <p:cNvPicPr>
            <a:picLocks noChangeAspect="1"/>
          </p:cNvPicPr>
          <p:nvPr/>
        </p:nvPicPr>
        <p:blipFill>
          <a:blip r:embed="rId9"/>
          <a:srcRect l="8518" t="75038" r="7325" b="10649"/>
          <a:stretch>
            <a:fillRect/>
          </a:stretch>
        </p:blipFill>
        <p:spPr>
          <a:xfrm>
            <a:off x="1767444" y="5131237"/>
            <a:ext cx="8657112" cy="981624"/>
          </a:xfrm>
          <a:prstGeom prst="rect">
            <a:avLst/>
          </a:prstGeom>
        </p:spPr>
      </p:pic>
    </p:spTree>
    <p:extLst>
      <p:ext uri="{BB962C8B-B14F-4D97-AF65-F5344CB8AC3E}">
        <p14:creationId xmlns:p14="http://schemas.microsoft.com/office/powerpoint/2010/main" val="3313069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02CEE-E4B6-6C03-5219-5333A1CCB097}"/>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2E62D98A-85F7-7BF5-619D-350EF28E646E}"/>
              </a:ext>
            </a:extLst>
          </p:cNvPr>
          <p:cNvSpPr>
            <a:spLocks noGrp="1" noChangeArrowheads="1"/>
          </p:cNvSpPr>
          <p:nvPr>
            <p:ph type="title"/>
          </p:nvPr>
        </p:nvSpPr>
        <p:spPr/>
        <p:txBody>
          <a:bodyPr>
            <a:noAutofit/>
          </a:bodyPr>
          <a:lstStyle/>
          <a:p>
            <a:r>
              <a:rPr lang="en-US" altLang="en-US" sz="4000">
                <a:latin typeface="Tahoma" panose="020B0604030504040204" pitchFamily="34" charset="0"/>
                <a:cs typeface="Tahoma" panose="020B0604030504040204" pitchFamily="34" charset="0"/>
              </a:rPr>
              <a:t>PP&amp;C Career Roadmap</a:t>
            </a:r>
          </a:p>
        </p:txBody>
      </p:sp>
      <p:grpSp>
        <p:nvGrpSpPr>
          <p:cNvPr id="4" name="Group 3">
            <a:extLst>
              <a:ext uri="{FF2B5EF4-FFF2-40B4-BE49-F238E27FC236}">
                <a16:creationId xmlns:a16="http://schemas.microsoft.com/office/drawing/2014/main" id="{34C0A71C-7709-5326-4E61-FD84B6EC332F}"/>
              </a:ext>
            </a:extLst>
          </p:cNvPr>
          <p:cNvGrpSpPr/>
          <p:nvPr/>
        </p:nvGrpSpPr>
        <p:grpSpPr>
          <a:xfrm>
            <a:off x="1674421" y="3307236"/>
            <a:ext cx="8058616" cy="2851681"/>
            <a:chOff x="1686828" y="3239034"/>
            <a:chExt cx="8312195" cy="3351772"/>
          </a:xfrm>
          <a:effectLst>
            <a:glow rad="63500">
              <a:schemeClr val="accent4">
                <a:satMod val="175000"/>
                <a:alpha val="40000"/>
              </a:schemeClr>
            </a:glow>
          </a:effectLst>
        </p:grpSpPr>
        <p:sp>
          <p:nvSpPr>
            <p:cNvPr id="2" name="Rectangle: Rounded Corners 1">
              <a:extLst>
                <a:ext uri="{FF2B5EF4-FFF2-40B4-BE49-F238E27FC236}">
                  <a16:creationId xmlns:a16="http://schemas.microsoft.com/office/drawing/2014/main" id="{098426DF-2882-FA45-615C-414E4C992303}"/>
                </a:ext>
              </a:extLst>
            </p:cNvPr>
            <p:cNvSpPr/>
            <p:nvPr/>
          </p:nvSpPr>
          <p:spPr>
            <a:xfrm>
              <a:off x="1686828" y="3239034"/>
              <a:ext cx="8312195" cy="3351772"/>
            </a:xfrm>
            <a:prstGeom prst="roundRect">
              <a:avLst/>
            </a:prstGeom>
            <a:solidFill>
              <a:schemeClr val="bg1"/>
            </a:solidFill>
            <a:ln>
              <a:solidFill>
                <a:srgbClr val="D7D7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FFB3C34-3D9B-05B4-8A08-FD942D81E3AD}"/>
                </a:ext>
              </a:extLst>
            </p:cNvPr>
            <p:cNvPicPr>
              <a:picLocks noChangeAspect="1"/>
            </p:cNvPicPr>
            <p:nvPr/>
          </p:nvPicPr>
          <p:blipFill>
            <a:blip r:embed="rId3"/>
            <a:srcRect r="2388"/>
            <a:stretch>
              <a:fillRect/>
            </a:stretch>
          </p:blipFill>
          <p:spPr>
            <a:xfrm>
              <a:off x="1955322" y="3429000"/>
              <a:ext cx="7592440" cy="2986743"/>
            </a:xfrm>
            <a:prstGeom prst="rect">
              <a:avLst/>
            </a:prstGeom>
            <a:ln>
              <a:solidFill>
                <a:srgbClr val="D7D7D7"/>
              </a:solidFill>
            </a:ln>
          </p:spPr>
        </p:pic>
      </p:grpSp>
      <p:sp>
        <p:nvSpPr>
          <p:cNvPr id="12" name="TextBox 11">
            <a:extLst>
              <a:ext uri="{FF2B5EF4-FFF2-40B4-BE49-F238E27FC236}">
                <a16:creationId xmlns:a16="http://schemas.microsoft.com/office/drawing/2014/main" id="{1EB5B84F-EC76-FD75-0AB0-CDEA8EF73D8C}"/>
              </a:ext>
            </a:extLst>
          </p:cNvPr>
          <p:cNvSpPr txBox="1"/>
          <p:nvPr/>
        </p:nvSpPr>
        <p:spPr>
          <a:xfrm>
            <a:off x="3792553" y="2620952"/>
            <a:ext cx="4114800" cy="548640"/>
          </a:xfrm>
          <a:prstGeom prst="rect">
            <a:avLst/>
          </a:prstGeom>
          <a:noFill/>
        </p:spPr>
        <p:txBody>
          <a:bodyPr wrap="none">
            <a:spAutoFit/>
          </a:bodyPr>
          <a:lstStyle/>
          <a:p>
            <a:pPr algn="ctr">
              <a:defRPr sz="2000" b="1">
                <a:solidFill>
                  <a:srgbClr val="26496F"/>
                </a:solidFill>
              </a:defRPr>
            </a:pPr>
            <a:r>
              <a:t>PP&amp;C CAREER ROADMAP</a:t>
            </a:r>
          </a:p>
          <a:p>
            <a:pPr algn="ctr">
              <a:defRPr sz="1400" i="1"/>
            </a:pPr>
            <a:r>
              <a:t>Your path to grow. Our future to strengthen.</a:t>
            </a:r>
          </a:p>
        </p:txBody>
      </p:sp>
      <p:sp>
        <p:nvSpPr>
          <p:cNvPr id="22" name="TextBox 21">
            <a:extLst>
              <a:ext uri="{FF2B5EF4-FFF2-40B4-BE49-F238E27FC236}">
                <a16:creationId xmlns:a16="http://schemas.microsoft.com/office/drawing/2014/main" id="{EB10ABF7-B270-513F-FF3F-E289E8328C2D}"/>
              </a:ext>
            </a:extLst>
          </p:cNvPr>
          <p:cNvSpPr txBox="1"/>
          <p:nvPr/>
        </p:nvSpPr>
        <p:spPr>
          <a:xfrm>
            <a:off x="974921" y="6247864"/>
            <a:ext cx="10082151" cy="374571"/>
          </a:xfrm>
          <a:prstGeom prst="roundRect">
            <a:avLst/>
          </a:prstGeom>
          <a:solidFill>
            <a:srgbClr val="002060"/>
          </a:solidFill>
        </p:spPr>
        <p:txBody>
          <a:bodyPr wrap="square">
            <a:spAutoFit/>
          </a:bodyPr>
          <a:lstStyle/>
          <a:p>
            <a:pPr algn="ctr">
              <a:defRPr sz="1800" b="1">
                <a:solidFill>
                  <a:srgbClr val="FFFFFF"/>
                </a:solidFill>
              </a:defRPr>
            </a:pPr>
            <a:r>
              <a:rPr sz="1600" i="1">
                <a:solidFill>
                  <a:schemeClr val="bg1"/>
                </a:solidFill>
                <a:latin typeface="Tahoma" panose="020B0604030504040204" pitchFamily="34" charset="0"/>
                <a:ea typeface="Tahoma" panose="020B0604030504040204" pitchFamily="34" charset="0"/>
                <a:cs typeface="Tahoma" panose="020B0604030504040204" pitchFamily="34" charset="0"/>
              </a:rPr>
              <a:t>Guiding professional growth while building NASA's future PP&amp;C workforce.</a:t>
            </a:r>
          </a:p>
        </p:txBody>
      </p:sp>
      <p:sp>
        <p:nvSpPr>
          <p:cNvPr id="28" name="Arrow: Curved Right 27">
            <a:extLst>
              <a:ext uri="{FF2B5EF4-FFF2-40B4-BE49-F238E27FC236}">
                <a16:creationId xmlns:a16="http://schemas.microsoft.com/office/drawing/2014/main" id="{A050B5A0-AD31-811C-F2E6-49CE0C5610C1}"/>
              </a:ext>
            </a:extLst>
          </p:cNvPr>
          <p:cNvSpPr/>
          <p:nvPr/>
        </p:nvSpPr>
        <p:spPr>
          <a:xfrm rot="796617" flipH="1">
            <a:off x="10165516" y="2035822"/>
            <a:ext cx="820696" cy="2402798"/>
          </a:xfrm>
          <a:prstGeom prst="curvedRightArrow">
            <a:avLst>
              <a:gd name="adj1" fmla="val 20935"/>
              <a:gd name="adj2" fmla="val 47984"/>
              <a:gd name="adj3" fmla="val 21000"/>
            </a:avLst>
          </a:prstGeom>
          <a:solidFill>
            <a:srgbClr val="1E5096"/>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31" name="Rectangle 30">
            <a:extLst>
              <a:ext uri="{FF2B5EF4-FFF2-40B4-BE49-F238E27FC236}">
                <a16:creationId xmlns:a16="http://schemas.microsoft.com/office/drawing/2014/main" id="{F35EF74E-0777-6BFF-12A1-DD493715DC61}"/>
              </a:ext>
            </a:extLst>
          </p:cNvPr>
          <p:cNvSpPr/>
          <p:nvPr/>
        </p:nvSpPr>
        <p:spPr>
          <a:xfrm>
            <a:off x="3550722" y="4230222"/>
            <a:ext cx="3081827" cy="1256279"/>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29B2A49-E367-E567-E1C5-FBCFF70B9D3C}"/>
              </a:ext>
            </a:extLst>
          </p:cNvPr>
          <p:cNvSpPr txBox="1"/>
          <p:nvPr/>
        </p:nvSpPr>
        <p:spPr>
          <a:xfrm>
            <a:off x="1064797" y="1060202"/>
            <a:ext cx="4490631" cy="1423106"/>
          </a:xfrm>
          <a:prstGeom prst="roundRect">
            <a:avLst/>
          </a:prstGeom>
          <a:solidFill>
            <a:schemeClr val="accent4">
              <a:lumMod val="20000"/>
              <a:lumOff val="80000"/>
            </a:schemeClr>
          </a:solidFill>
          <a:ln>
            <a:solidFill>
              <a:schemeClr val="bg1">
                <a:lumMod val="85000"/>
              </a:schemeClr>
            </a:solidFill>
          </a:ln>
        </p:spPr>
        <p:txBody>
          <a:bodyPr wrap="square" rtlCol="0">
            <a:noAutofit/>
          </a:bodyPr>
          <a:lstStyle/>
          <a:p>
            <a:r>
              <a:rPr lang="en-US" sz="1600" b="1">
                <a:solidFill>
                  <a:srgbClr val="008080"/>
                </a:solidFill>
                <a:latin typeface="Tahoma" panose="020B0604030504040204" pitchFamily="34" charset="0"/>
                <a:ea typeface="Tahoma" panose="020B0604030504040204" pitchFamily="34" charset="0"/>
                <a:cs typeface="Tahoma" panose="020B0604030504040204" pitchFamily="34" charset="0"/>
              </a:rPr>
              <a:t>		</a:t>
            </a:r>
            <a:r>
              <a:rPr lang="en-US" sz="1400" b="1">
                <a:solidFill>
                  <a:schemeClr val="tx2"/>
                </a:solidFill>
                <a:latin typeface="Tahoma" panose="020B0604030504040204" pitchFamily="34" charset="0"/>
                <a:ea typeface="Tahoma" panose="020B0604030504040204" pitchFamily="34" charset="0"/>
                <a:cs typeface="Tahoma" panose="020B0604030504040204" pitchFamily="34" charset="0"/>
              </a:rPr>
              <a:t>FOR PRACTITIONERS</a:t>
            </a:r>
          </a:p>
          <a:p>
            <a:r>
              <a:rPr lang="en-US" sz="1100" i="1">
                <a:latin typeface="Tahoma" panose="020B0604030504040204" pitchFamily="34" charset="0"/>
                <a:ea typeface="Tahoma" panose="020B0604030504040204" pitchFamily="34" charset="0"/>
                <a:cs typeface="Tahoma" panose="020B0604030504040204" pitchFamily="34" charset="0"/>
              </a:rPr>
              <a:t>		Empowering professional growth</a:t>
            </a:r>
          </a:p>
          <a:p>
            <a:endParaRPr lang="en-US" sz="1100" i="1">
              <a:latin typeface="Tahoma" panose="020B0604030504040204" pitchFamily="34" charset="0"/>
              <a:ea typeface="Tahoma" panose="020B0604030504040204" pitchFamily="34" charset="0"/>
              <a:cs typeface="Tahoma" panose="020B0604030504040204" pitchFamily="34" charset="0"/>
            </a:endParaRPr>
          </a:p>
          <a:p>
            <a:pPr marL="2000250" lvl="4" indent="-171450">
              <a:buClr>
                <a:srgbClr val="1E5096"/>
              </a:buClr>
              <a:buFont typeface="Wingdings" panose="05000000000000000000" pitchFamily="2" charset="2"/>
              <a:buChar char="ü"/>
            </a:pPr>
            <a:r>
              <a:rPr lang="en-US" sz="1100">
                <a:latin typeface="Tahoma" panose="020B0604030504040204" pitchFamily="34" charset="0"/>
                <a:ea typeface="Tahoma" panose="020B0604030504040204" pitchFamily="34" charset="0"/>
                <a:cs typeface="Tahoma" panose="020B0604030504040204" pitchFamily="34" charset="0"/>
              </a:rPr>
              <a:t>Assess PP&amp;C proficiency</a:t>
            </a:r>
          </a:p>
          <a:p>
            <a:pPr marL="2000250" lvl="4" indent="-171450">
              <a:buClr>
                <a:srgbClr val="1E5096"/>
              </a:buClr>
              <a:buFont typeface="Wingdings" panose="05000000000000000000" pitchFamily="2" charset="2"/>
              <a:buChar char="ü"/>
            </a:pPr>
            <a:r>
              <a:rPr lang="en-US" sz="1100">
                <a:latin typeface="Tahoma" panose="020B0604030504040204" pitchFamily="34" charset="0"/>
                <a:ea typeface="Tahoma" panose="020B0604030504040204" pitchFamily="34" charset="0"/>
                <a:cs typeface="Tahoma" panose="020B0604030504040204" pitchFamily="34" charset="0"/>
              </a:rPr>
              <a:t>Grow skills</a:t>
            </a:r>
          </a:p>
          <a:p>
            <a:pPr marL="2000250" lvl="4" indent="-171450">
              <a:buClr>
                <a:srgbClr val="1E5096"/>
              </a:buClr>
              <a:buFont typeface="Wingdings" panose="05000000000000000000" pitchFamily="2" charset="2"/>
              <a:buChar char="ü"/>
            </a:pPr>
            <a:r>
              <a:rPr lang="en-US" sz="1100">
                <a:latin typeface="Tahoma" panose="020B0604030504040204" pitchFamily="34" charset="0"/>
                <a:ea typeface="Tahoma" panose="020B0604030504040204" pitchFamily="34" charset="0"/>
                <a:cs typeface="Tahoma" panose="020B0604030504040204" pitchFamily="34" charset="0"/>
              </a:rPr>
              <a:t>Plan career progression</a:t>
            </a:r>
          </a:p>
          <a:p>
            <a:pPr marL="2000250" lvl="4" indent="-171450">
              <a:buClr>
                <a:srgbClr val="1E5096"/>
              </a:buClr>
              <a:buFont typeface="Wingdings" panose="05000000000000000000" pitchFamily="2" charset="2"/>
              <a:buChar char="ü"/>
            </a:pPr>
            <a:r>
              <a:rPr lang="en-US" sz="1100">
                <a:latin typeface="Tahoma" panose="020B0604030504040204" pitchFamily="34" charset="0"/>
                <a:ea typeface="Tahoma" panose="020B0604030504040204" pitchFamily="34" charset="0"/>
                <a:cs typeface="Tahoma" panose="020B0604030504040204" pitchFamily="34" charset="0"/>
              </a:rPr>
              <a:t>Achieve goals</a:t>
            </a:r>
          </a:p>
          <a:p>
            <a:endParaRPr lang="en-US"/>
          </a:p>
        </p:txBody>
      </p:sp>
      <p:pic>
        <p:nvPicPr>
          <p:cNvPr id="6" name="Graphic 5" descr="Lightbulb and gear with solid fill">
            <a:extLst>
              <a:ext uri="{FF2B5EF4-FFF2-40B4-BE49-F238E27FC236}">
                <a16:creationId xmlns:a16="http://schemas.microsoft.com/office/drawing/2014/main" id="{80C1AB33-155C-4F35-4618-F05ABB6988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47583" y="1211499"/>
            <a:ext cx="853056" cy="970689"/>
          </a:xfrm>
          <a:prstGeom prst="rect">
            <a:avLst/>
          </a:prstGeom>
        </p:spPr>
      </p:pic>
      <p:cxnSp>
        <p:nvCxnSpPr>
          <p:cNvPr id="11" name="Straight Connector 10">
            <a:extLst>
              <a:ext uri="{FF2B5EF4-FFF2-40B4-BE49-F238E27FC236}">
                <a16:creationId xmlns:a16="http://schemas.microsoft.com/office/drawing/2014/main" id="{C93ECD26-D607-CE8C-72FD-B8DF62286888}"/>
              </a:ext>
            </a:extLst>
          </p:cNvPr>
          <p:cNvCxnSpPr>
            <a:cxnSpLocks/>
          </p:cNvCxnSpPr>
          <p:nvPr/>
        </p:nvCxnSpPr>
        <p:spPr>
          <a:xfrm>
            <a:off x="3045018" y="1646805"/>
            <a:ext cx="2121238"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D868D69-E4D3-A6A4-E1E5-7731A94EB291}"/>
              </a:ext>
            </a:extLst>
          </p:cNvPr>
          <p:cNvSpPr txBox="1"/>
          <p:nvPr/>
        </p:nvSpPr>
        <p:spPr>
          <a:xfrm>
            <a:off x="5849953" y="1060202"/>
            <a:ext cx="4490631" cy="1423106"/>
          </a:xfrm>
          <a:prstGeom prst="roundRect">
            <a:avLst/>
          </a:prstGeom>
          <a:solidFill>
            <a:schemeClr val="accent4">
              <a:lumMod val="20000"/>
              <a:lumOff val="80000"/>
            </a:schemeClr>
          </a:solidFill>
          <a:ln>
            <a:solidFill>
              <a:schemeClr val="bg1">
                <a:lumMod val="85000"/>
              </a:schemeClr>
            </a:solidFill>
          </a:ln>
        </p:spPr>
        <p:txBody>
          <a:bodyPr wrap="square" rtlCol="0">
            <a:noAutofit/>
          </a:bodyPr>
          <a:lstStyle/>
          <a:p>
            <a:r>
              <a:rPr lang="en-US" sz="1600" b="1">
                <a:solidFill>
                  <a:srgbClr val="008080"/>
                </a:solidFill>
                <a:latin typeface="Tahoma" panose="020B0604030504040204" pitchFamily="34" charset="0"/>
                <a:ea typeface="Tahoma" panose="020B0604030504040204" pitchFamily="34" charset="0"/>
                <a:cs typeface="Tahoma" panose="020B0604030504040204" pitchFamily="34" charset="0"/>
              </a:rPr>
              <a:t>		</a:t>
            </a:r>
            <a:r>
              <a:rPr lang="en-US" sz="1400" b="1">
                <a:solidFill>
                  <a:schemeClr val="tx2"/>
                </a:solidFill>
                <a:latin typeface="Tahoma" panose="020B0604030504040204" pitchFamily="34" charset="0"/>
                <a:ea typeface="Tahoma" panose="020B0604030504040204" pitchFamily="34" charset="0"/>
                <a:cs typeface="Tahoma" panose="020B0604030504040204" pitchFamily="34" charset="0"/>
              </a:rPr>
              <a:t>FOR THE CENTER</a:t>
            </a:r>
          </a:p>
          <a:p>
            <a:r>
              <a:rPr lang="en-US" sz="1100" i="1">
                <a:latin typeface="Tahoma" panose="020B0604030504040204" pitchFamily="34" charset="0"/>
                <a:ea typeface="Tahoma" panose="020B0604030504040204" pitchFamily="34" charset="0"/>
                <a:cs typeface="Tahoma" panose="020B0604030504040204" pitchFamily="34" charset="0"/>
              </a:rPr>
              <a:t>		Building a stronger workforce</a:t>
            </a:r>
          </a:p>
          <a:p>
            <a:endParaRPr lang="en-US" sz="1100" i="1">
              <a:latin typeface="Tahoma" panose="020B0604030504040204" pitchFamily="34" charset="0"/>
              <a:ea typeface="Tahoma" panose="020B0604030504040204" pitchFamily="34" charset="0"/>
              <a:cs typeface="Tahoma" panose="020B0604030504040204" pitchFamily="34" charset="0"/>
            </a:endParaRPr>
          </a:p>
          <a:p>
            <a:pPr marL="2000250" lvl="4" indent="-171450">
              <a:buClr>
                <a:srgbClr val="1E5096"/>
              </a:buClr>
              <a:buFont typeface="Wingdings" panose="05000000000000000000" pitchFamily="2" charset="2"/>
              <a:buChar char="ü"/>
            </a:pPr>
            <a:r>
              <a:rPr lang="en-US" sz="1100">
                <a:latin typeface="Tahoma" panose="020B0604030504040204" pitchFamily="34" charset="0"/>
                <a:ea typeface="Tahoma" panose="020B0604030504040204" pitchFamily="34" charset="0"/>
                <a:cs typeface="Tahoma" panose="020B0604030504040204" pitchFamily="34" charset="0"/>
              </a:rPr>
              <a:t>Develop future talent</a:t>
            </a:r>
          </a:p>
          <a:p>
            <a:pPr marL="2000250" lvl="4" indent="-171450">
              <a:buClr>
                <a:srgbClr val="1E5096"/>
              </a:buClr>
              <a:buFont typeface="Wingdings" panose="05000000000000000000" pitchFamily="2" charset="2"/>
              <a:buChar char="ü"/>
            </a:pPr>
            <a:r>
              <a:rPr lang="en-US" sz="1100">
                <a:latin typeface="Tahoma" panose="020B0604030504040204" pitchFamily="34" charset="0"/>
                <a:ea typeface="Tahoma" panose="020B0604030504040204" pitchFamily="34" charset="0"/>
                <a:cs typeface="Tahoma" panose="020B0604030504040204" pitchFamily="34" charset="0"/>
              </a:rPr>
              <a:t>Strengthen PP&amp;C Pipeline</a:t>
            </a:r>
          </a:p>
          <a:p>
            <a:pPr marL="2000250" lvl="4" indent="-171450">
              <a:buClr>
                <a:srgbClr val="1E5096"/>
              </a:buClr>
              <a:buFont typeface="Wingdings" panose="05000000000000000000" pitchFamily="2" charset="2"/>
              <a:buChar char="ü"/>
            </a:pPr>
            <a:r>
              <a:rPr lang="en-US" sz="1100">
                <a:latin typeface="Tahoma" panose="020B0604030504040204" pitchFamily="34" charset="0"/>
                <a:ea typeface="Tahoma" panose="020B0604030504040204" pitchFamily="34" charset="0"/>
                <a:cs typeface="Tahoma" panose="020B0604030504040204" pitchFamily="34" charset="0"/>
              </a:rPr>
              <a:t>Ensure talent</a:t>
            </a:r>
          </a:p>
          <a:p>
            <a:pPr marL="2000250" lvl="4" indent="-171450">
              <a:buClr>
                <a:srgbClr val="1E5096"/>
              </a:buClr>
              <a:buFont typeface="Wingdings" panose="05000000000000000000" pitchFamily="2" charset="2"/>
              <a:buChar char="ü"/>
            </a:pPr>
            <a:r>
              <a:rPr lang="en-US" sz="1100">
                <a:latin typeface="Tahoma" panose="020B0604030504040204" pitchFamily="34" charset="0"/>
                <a:ea typeface="Tahoma" panose="020B0604030504040204" pitchFamily="34" charset="0"/>
                <a:cs typeface="Tahoma" panose="020B0604030504040204" pitchFamily="34" charset="0"/>
              </a:rPr>
              <a:t>Support NASA missions</a:t>
            </a:r>
          </a:p>
          <a:p>
            <a:endParaRPr lang="en-US"/>
          </a:p>
        </p:txBody>
      </p:sp>
      <p:cxnSp>
        <p:nvCxnSpPr>
          <p:cNvPr id="17" name="Straight Connector 16">
            <a:extLst>
              <a:ext uri="{FF2B5EF4-FFF2-40B4-BE49-F238E27FC236}">
                <a16:creationId xmlns:a16="http://schemas.microsoft.com/office/drawing/2014/main" id="{44AFC199-1978-47C7-CC8E-27BE8024E6E4}"/>
              </a:ext>
            </a:extLst>
          </p:cNvPr>
          <p:cNvCxnSpPr>
            <a:cxnSpLocks/>
          </p:cNvCxnSpPr>
          <p:nvPr/>
        </p:nvCxnSpPr>
        <p:spPr>
          <a:xfrm>
            <a:off x="7705473" y="1646805"/>
            <a:ext cx="202756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30" name="Graphic 29" descr="Classroom with solid fill">
            <a:extLst>
              <a:ext uri="{FF2B5EF4-FFF2-40B4-BE49-F238E27FC236}">
                <a16:creationId xmlns:a16="http://schemas.microsoft.com/office/drawing/2014/main" id="{7F7F76D1-9932-B280-88EA-4D4E005440D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20513" y="1240651"/>
            <a:ext cx="914400" cy="914400"/>
          </a:xfrm>
          <a:prstGeom prst="rect">
            <a:avLst/>
          </a:prstGeom>
        </p:spPr>
      </p:pic>
      <p:sp>
        <p:nvSpPr>
          <p:cNvPr id="25" name="Arrow: Curved Left 24">
            <a:extLst>
              <a:ext uri="{FF2B5EF4-FFF2-40B4-BE49-F238E27FC236}">
                <a16:creationId xmlns:a16="http://schemas.microsoft.com/office/drawing/2014/main" id="{83E1D02D-A39E-C21A-6FF7-C2B9B326D667}"/>
              </a:ext>
            </a:extLst>
          </p:cNvPr>
          <p:cNvSpPr/>
          <p:nvPr/>
        </p:nvSpPr>
        <p:spPr>
          <a:xfrm flipH="1">
            <a:off x="152955" y="1882525"/>
            <a:ext cx="820696" cy="2402798"/>
          </a:xfrm>
          <a:prstGeom prst="curvedLeftArrow">
            <a:avLst/>
          </a:prstGeom>
          <a:solidFill>
            <a:srgbClr val="1E5096"/>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pic>
        <p:nvPicPr>
          <p:cNvPr id="29" name="Graphic 28" descr="Diamond Suit with solid fill">
            <a:extLst>
              <a:ext uri="{FF2B5EF4-FFF2-40B4-BE49-F238E27FC236}">
                <a16:creationId xmlns:a16="http://schemas.microsoft.com/office/drawing/2014/main" id="{61DC0324-DA3E-5213-D0A5-68C59688BBF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99850" y="6265677"/>
            <a:ext cx="374571" cy="374571"/>
          </a:xfrm>
          <a:prstGeom prst="rect">
            <a:avLst/>
          </a:prstGeom>
        </p:spPr>
      </p:pic>
      <p:pic>
        <p:nvPicPr>
          <p:cNvPr id="33" name="Graphic 32" descr="Diamond Suit with solid fill">
            <a:extLst>
              <a:ext uri="{FF2B5EF4-FFF2-40B4-BE49-F238E27FC236}">
                <a16:creationId xmlns:a16="http://schemas.microsoft.com/office/drawing/2014/main" id="{139F248C-2EC5-5C22-F62A-7302D851029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16959" y="6265676"/>
            <a:ext cx="374571" cy="374571"/>
          </a:xfrm>
          <a:prstGeom prst="rect">
            <a:avLst/>
          </a:prstGeom>
        </p:spPr>
      </p:pic>
    </p:spTree>
    <p:extLst>
      <p:ext uri="{BB962C8B-B14F-4D97-AF65-F5344CB8AC3E}">
        <p14:creationId xmlns:p14="http://schemas.microsoft.com/office/powerpoint/2010/main" val="1169963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0EA40-29B7-500E-C352-7A97382B87BA}"/>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586BA67E-8A2A-C182-D643-E546E375D18F}"/>
              </a:ext>
            </a:extLst>
          </p:cNvPr>
          <p:cNvSpPr>
            <a:spLocks noGrp="1" noChangeArrowheads="1"/>
          </p:cNvSpPr>
          <p:nvPr>
            <p:ph type="title"/>
          </p:nvPr>
        </p:nvSpPr>
        <p:spPr/>
        <p:txBody>
          <a:bodyPr>
            <a:noAutofit/>
          </a:bodyPr>
          <a:lstStyle/>
          <a:p>
            <a:r>
              <a:rPr lang="en-US" altLang="en-US" sz="3200">
                <a:latin typeface="Tahoma"/>
                <a:ea typeface="Tahoma"/>
                <a:cs typeface="Tahoma"/>
              </a:rPr>
              <a:t>5 Step Roadmap To Grow. Advance. Succeed.</a:t>
            </a:r>
            <a:endParaRPr lang="en-US" altLang="en-US" sz="3200">
              <a:latin typeface="Tahoma" panose="020B0604030504040204" pitchFamily="34" charset="0"/>
              <a:cs typeface="Tahoma" panose="020B0604030504040204" pitchFamily="34" charset="0"/>
            </a:endParaRPr>
          </a:p>
        </p:txBody>
      </p:sp>
      <p:grpSp>
        <p:nvGrpSpPr>
          <p:cNvPr id="9227" name="Group 9226">
            <a:extLst>
              <a:ext uri="{FF2B5EF4-FFF2-40B4-BE49-F238E27FC236}">
                <a16:creationId xmlns:a16="http://schemas.microsoft.com/office/drawing/2014/main" id="{26B314A7-E0CF-727D-64D6-CA3D3208EFF5}"/>
              </a:ext>
            </a:extLst>
          </p:cNvPr>
          <p:cNvGrpSpPr/>
          <p:nvPr/>
        </p:nvGrpSpPr>
        <p:grpSpPr>
          <a:xfrm>
            <a:off x="264146" y="1202925"/>
            <a:ext cx="11455383" cy="2376183"/>
            <a:chOff x="203186" y="1385638"/>
            <a:chExt cx="11455383" cy="2376183"/>
          </a:xfrm>
        </p:grpSpPr>
        <p:grpSp>
          <p:nvGrpSpPr>
            <p:cNvPr id="12" name="Group 11">
              <a:extLst>
                <a:ext uri="{FF2B5EF4-FFF2-40B4-BE49-F238E27FC236}">
                  <a16:creationId xmlns:a16="http://schemas.microsoft.com/office/drawing/2014/main" id="{9116C8BE-C806-5B98-06DE-D9EDBBAF8BF7}"/>
                </a:ext>
              </a:extLst>
            </p:cNvPr>
            <p:cNvGrpSpPr/>
            <p:nvPr/>
          </p:nvGrpSpPr>
          <p:grpSpPr>
            <a:xfrm>
              <a:off x="203186" y="1398631"/>
              <a:ext cx="2048494" cy="2363190"/>
              <a:chOff x="439387" y="1258784"/>
              <a:chExt cx="2048494" cy="2363190"/>
            </a:xfrm>
          </p:grpSpPr>
          <p:sp>
            <p:nvSpPr>
              <p:cNvPr id="2" name="Rectangle: Rounded Corners 1">
                <a:extLst>
                  <a:ext uri="{FF2B5EF4-FFF2-40B4-BE49-F238E27FC236}">
                    <a16:creationId xmlns:a16="http://schemas.microsoft.com/office/drawing/2014/main" id="{00282073-DD9C-F578-6DBF-5C43D1CDB7C7}"/>
                  </a:ext>
                </a:extLst>
              </p:cNvPr>
              <p:cNvSpPr/>
              <p:nvPr/>
            </p:nvSpPr>
            <p:spPr>
              <a:xfrm>
                <a:off x="439387" y="1401288"/>
                <a:ext cx="2006930" cy="2220686"/>
              </a:xfrm>
              <a:prstGeom prst="roundRect">
                <a:avLst/>
              </a:prstGeom>
              <a:noFill/>
              <a:ln>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0F8DDDF-6F3A-2686-7DCB-E6295196825F}"/>
                  </a:ext>
                </a:extLst>
              </p:cNvPr>
              <p:cNvSpPr txBox="1"/>
              <p:nvPr/>
            </p:nvSpPr>
            <p:spPr>
              <a:xfrm>
                <a:off x="522514" y="2399059"/>
                <a:ext cx="1923803" cy="276999"/>
              </a:xfrm>
              <a:prstGeom prst="rect">
                <a:avLst/>
              </a:prstGeom>
              <a:noFill/>
            </p:spPr>
            <p:txBody>
              <a:bodyPr wrap="square" rtlCol="0">
                <a:spAutoFit/>
              </a:bodyPr>
              <a:lstStyle/>
              <a:p>
                <a:r>
                  <a:rPr lang="en-US" sz="1200" b="1">
                    <a:solidFill>
                      <a:schemeClr val="tx2"/>
                    </a:solidFill>
                    <a:latin typeface="Tahoma" panose="020B0604030504040204" pitchFamily="34" charset="0"/>
                    <a:ea typeface="Tahoma" panose="020B0604030504040204" pitchFamily="34" charset="0"/>
                    <a:cs typeface="Tahoma" panose="020B0604030504040204" pitchFamily="34" charset="0"/>
                  </a:rPr>
                  <a:t>REQUIRED TRAINING</a:t>
                </a:r>
              </a:p>
            </p:txBody>
          </p:sp>
          <p:sp>
            <p:nvSpPr>
              <p:cNvPr id="8" name="TextBox 7">
                <a:extLst>
                  <a:ext uri="{FF2B5EF4-FFF2-40B4-BE49-F238E27FC236}">
                    <a16:creationId xmlns:a16="http://schemas.microsoft.com/office/drawing/2014/main" id="{F9A387FC-8800-61C0-F1C4-71B015FF63FF}"/>
                  </a:ext>
                </a:extLst>
              </p:cNvPr>
              <p:cNvSpPr txBox="1"/>
              <p:nvPr/>
            </p:nvSpPr>
            <p:spPr>
              <a:xfrm>
                <a:off x="480952" y="2740613"/>
                <a:ext cx="2006929" cy="646331"/>
              </a:xfrm>
              <a:prstGeom prst="rect">
                <a:avLst/>
              </a:prstGeom>
              <a:noFill/>
            </p:spPr>
            <p:txBody>
              <a:bodyPr wrap="square" rtlCol="0">
                <a:spAutoFit/>
              </a:bodyPr>
              <a:lstStyle/>
              <a:p>
                <a:pPr algn="ctr"/>
                <a:r>
                  <a:rPr lang="en-US" sz="1200" dirty="0">
                    <a:latin typeface="Tahoma" panose="020B0604030504040204" pitchFamily="34" charset="0"/>
                    <a:ea typeface="Tahoma" panose="020B0604030504040204" pitchFamily="34" charset="0"/>
                    <a:cs typeface="Tahoma" panose="020B0604030504040204" pitchFamily="34" charset="0"/>
                  </a:rPr>
                  <a:t>Leverage existing SATERN, APPEL &amp; CFOU courses for each proficiency level </a:t>
                </a:r>
              </a:p>
            </p:txBody>
          </p:sp>
          <p:pic>
            <p:nvPicPr>
              <p:cNvPr id="10" name="Graphic 9" descr="Books with solid fill">
                <a:extLst>
                  <a:ext uri="{FF2B5EF4-FFF2-40B4-BE49-F238E27FC236}">
                    <a16:creationId xmlns:a16="http://schemas.microsoft.com/office/drawing/2014/main" id="{1E26D668-E509-EDE2-C061-7FE1EABADB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0654" y="1686540"/>
                <a:ext cx="712519" cy="712519"/>
              </a:xfrm>
              <a:prstGeom prst="rect">
                <a:avLst/>
              </a:prstGeom>
            </p:spPr>
          </p:pic>
          <p:sp>
            <p:nvSpPr>
              <p:cNvPr id="11" name="Flowchart: Connector 10">
                <a:extLst>
                  <a:ext uri="{FF2B5EF4-FFF2-40B4-BE49-F238E27FC236}">
                    <a16:creationId xmlns:a16="http://schemas.microsoft.com/office/drawing/2014/main" id="{3B93B938-155E-B2CC-D838-11EE706D3A83}"/>
                  </a:ext>
                </a:extLst>
              </p:cNvPr>
              <p:cNvSpPr/>
              <p:nvPr/>
            </p:nvSpPr>
            <p:spPr>
              <a:xfrm>
                <a:off x="1235034" y="1258784"/>
                <a:ext cx="403761" cy="354380"/>
              </a:xfrm>
              <a:prstGeom prst="flowChartConnector">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a:t>
                </a:r>
              </a:p>
            </p:txBody>
          </p:sp>
        </p:grpSp>
        <p:grpSp>
          <p:nvGrpSpPr>
            <p:cNvPr id="26" name="Group 25">
              <a:extLst>
                <a:ext uri="{FF2B5EF4-FFF2-40B4-BE49-F238E27FC236}">
                  <a16:creationId xmlns:a16="http://schemas.microsoft.com/office/drawing/2014/main" id="{1FAE0928-ABAE-B498-CB69-53B371DF24C0}"/>
                </a:ext>
              </a:extLst>
            </p:cNvPr>
            <p:cNvGrpSpPr/>
            <p:nvPr/>
          </p:nvGrpSpPr>
          <p:grpSpPr>
            <a:xfrm>
              <a:off x="2538697" y="1385638"/>
              <a:ext cx="2042555" cy="2363190"/>
              <a:chOff x="2611583" y="1556110"/>
              <a:chExt cx="2042555" cy="2363190"/>
            </a:xfrm>
          </p:grpSpPr>
          <p:grpSp>
            <p:nvGrpSpPr>
              <p:cNvPr id="13" name="Group 12">
                <a:extLst>
                  <a:ext uri="{FF2B5EF4-FFF2-40B4-BE49-F238E27FC236}">
                    <a16:creationId xmlns:a16="http://schemas.microsoft.com/office/drawing/2014/main" id="{611F7F40-6DE3-C5D8-1F0C-AA056FE4299D}"/>
                  </a:ext>
                </a:extLst>
              </p:cNvPr>
              <p:cNvGrpSpPr/>
              <p:nvPr/>
            </p:nvGrpSpPr>
            <p:grpSpPr>
              <a:xfrm>
                <a:off x="2611583" y="1556110"/>
                <a:ext cx="2042555" cy="2363190"/>
                <a:chOff x="439387" y="1258784"/>
                <a:chExt cx="2042555" cy="2363190"/>
              </a:xfrm>
            </p:grpSpPr>
            <p:sp>
              <p:nvSpPr>
                <p:cNvPr id="14" name="Rectangle: Rounded Corners 13">
                  <a:extLst>
                    <a:ext uri="{FF2B5EF4-FFF2-40B4-BE49-F238E27FC236}">
                      <a16:creationId xmlns:a16="http://schemas.microsoft.com/office/drawing/2014/main" id="{E00ABC04-7BC0-A312-D9FF-C2256496742F}"/>
                    </a:ext>
                  </a:extLst>
                </p:cNvPr>
                <p:cNvSpPr/>
                <p:nvPr/>
              </p:nvSpPr>
              <p:spPr>
                <a:xfrm>
                  <a:off x="439387" y="1401288"/>
                  <a:ext cx="2006930" cy="2220686"/>
                </a:xfrm>
                <a:prstGeom prst="roundRect">
                  <a:avLst/>
                </a:prstGeom>
                <a:noFill/>
                <a:ln>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19FACC7-F976-A27B-9E34-47CD682C0BF9}"/>
                    </a:ext>
                  </a:extLst>
                </p:cNvPr>
                <p:cNvSpPr txBox="1"/>
                <p:nvPr/>
              </p:nvSpPr>
              <p:spPr>
                <a:xfrm>
                  <a:off x="475012" y="2306725"/>
                  <a:ext cx="1923803" cy="461665"/>
                </a:xfrm>
                <a:prstGeom prst="rect">
                  <a:avLst/>
                </a:prstGeom>
                <a:noFill/>
              </p:spPr>
              <p:txBody>
                <a:bodyPr wrap="square" rtlCol="0">
                  <a:spAutoFit/>
                </a:bodyPr>
                <a:lstStyle/>
                <a:p>
                  <a:pPr algn="ctr"/>
                  <a:r>
                    <a:rPr lang="en-US" sz="1200" b="1">
                      <a:solidFill>
                        <a:srgbClr val="008080"/>
                      </a:solidFill>
                      <a:latin typeface="Tahoma" panose="020B0604030504040204" pitchFamily="34" charset="0"/>
                      <a:ea typeface="Tahoma" panose="020B0604030504040204" pitchFamily="34" charset="0"/>
                      <a:cs typeface="Tahoma" panose="020B0604030504040204" pitchFamily="34" charset="0"/>
                    </a:rPr>
                    <a:t>ON-THE JOB EXPERIENCE</a:t>
                  </a:r>
                </a:p>
              </p:txBody>
            </p:sp>
            <p:sp>
              <p:nvSpPr>
                <p:cNvPr id="16" name="TextBox 15">
                  <a:extLst>
                    <a:ext uri="{FF2B5EF4-FFF2-40B4-BE49-F238E27FC236}">
                      <a16:creationId xmlns:a16="http://schemas.microsoft.com/office/drawing/2014/main" id="{40FF271B-8254-D5EF-24AC-509CC335BE28}"/>
                    </a:ext>
                  </a:extLst>
                </p:cNvPr>
                <p:cNvSpPr txBox="1"/>
                <p:nvPr/>
              </p:nvSpPr>
              <p:spPr>
                <a:xfrm>
                  <a:off x="475013" y="2716175"/>
                  <a:ext cx="2006929" cy="646331"/>
                </a:xfrm>
                <a:prstGeom prst="rect">
                  <a:avLst/>
                </a:prstGeom>
                <a:noFill/>
              </p:spPr>
              <p:txBody>
                <a:bodyPr wrap="square" rtlCol="0">
                  <a:spAutoFit/>
                </a:bodyPr>
                <a:lstStyle/>
                <a:p>
                  <a:pPr algn="ctr"/>
                  <a:r>
                    <a:rPr lang="en-US" sz="1200">
                      <a:latin typeface="Tahoma" panose="020B0604030504040204" pitchFamily="34" charset="0"/>
                      <a:ea typeface="Tahoma" panose="020B0604030504040204" pitchFamily="34" charset="0"/>
                      <a:cs typeface="Tahoma" panose="020B0604030504040204" pitchFamily="34" charset="0"/>
                    </a:rPr>
                    <a:t>Minimum 3 years of on-the-job experience for each proficiency level</a:t>
                  </a:r>
                </a:p>
              </p:txBody>
            </p:sp>
            <p:sp>
              <p:nvSpPr>
                <p:cNvPr id="18" name="Flowchart: Connector 17">
                  <a:extLst>
                    <a:ext uri="{FF2B5EF4-FFF2-40B4-BE49-F238E27FC236}">
                      <a16:creationId xmlns:a16="http://schemas.microsoft.com/office/drawing/2014/main" id="{79002F4C-2163-9FD9-0AF4-E59AB1427417}"/>
                    </a:ext>
                  </a:extLst>
                </p:cNvPr>
                <p:cNvSpPr/>
                <p:nvPr/>
              </p:nvSpPr>
              <p:spPr>
                <a:xfrm>
                  <a:off x="1235034" y="1258784"/>
                  <a:ext cx="403761" cy="354380"/>
                </a:xfrm>
                <a:prstGeom prst="flowChartConnector">
                  <a:avLst/>
                </a:prstGeom>
                <a:solidFill>
                  <a:srgbClr val="00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a:t>
                  </a:r>
                </a:p>
              </p:txBody>
            </p:sp>
          </p:grpSp>
          <p:pic>
            <p:nvPicPr>
              <p:cNvPr id="20" name="Graphic 19" descr="Briefcase with solid fill">
                <a:extLst>
                  <a:ext uri="{FF2B5EF4-FFF2-40B4-BE49-F238E27FC236}">
                    <a16:creationId xmlns:a16="http://schemas.microsoft.com/office/drawing/2014/main" id="{A1BD8BA0-DB2D-7197-2A00-8B3592C61E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81548" y="1972320"/>
                <a:ext cx="655122" cy="655122"/>
              </a:xfrm>
              <a:prstGeom prst="rect">
                <a:avLst/>
              </a:prstGeom>
            </p:spPr>
          </p:pic>
        </p:grpSp>
        <p:grpSp>
          <p:nvGrpSpPr>
            <p:cNvPr id="33" name="Group 32">
              <a:extLst>
                <a:ext uri="{FF2B5EF4-FFF2-40B4-BE49-F238E27FC236}">
                  <a16:creationId xmlns:a16="http://schemas.microsoft.com/office/drawing/2014/main" id="{37C8D01D-9FC4-AEFB-083C-A3723D550CBF}"/>
                </a:ext>
              </a:extLst>
            </p:cNvPr>
            <p:cNvGrpSpPr/>
            <p:nvPr/>
          </p:nvGrpSpPr>
          <p:grpSpPr>
            <a:xfrm>
              <a:off x="4909600" y="1398631"/>
              <a:ext cx="2042555" cy="2363190"/>
              <a:chOff x="4844537" y="1556110"/>
              <a:chExt cx="2042555" cy="2363190"/>
            </a:xfrm>
          </p:grpSpPr>
          <p:grpSp>
            <p:nvGrpSpPr>
              <p:cNvPr id="21" name="Group 20">
                <a:extLst>
                  <a:ext uri="{FF2B5EF4-FFF2-40B4-BE49-F238E27FC236}">
                    <a16:creationId xmlns:a16="http://schemas.microsoft.com/office/drawing/2014/main" id="{F7A77760-7FEC-C4FB-78E5-F237FDFAE3F0}"/>
                  </a:ext>
                </a:extLst>
              </p:cNvPr>
              <p:cNvGrpSpPr/>
              <p:nvPr/>
            </p:nvGrpSpPr>
            <p:grpSpPr>
              <a:xfrm>
                <a:off x="4844537" y="1556110"/>
                <a:ext cx="2042555" cy="2363190"/>
                <a:chOff x="439387" y="1258784"/>
                <a:chExt cx="2042555" cy="2363190"/>
              </a:xfrm>
            </p:grpSpPr>
            <p:sp>
              <p:nvSpPr>
                <p:cNvPr id="22" name="Rectangle: Rounded Corners 21">
                  <a:extLst>
                    <a:ext uri="{FF2B5EF4-FFF2-40B4-BE49-F238E27FC236}">
                      <a16:creationId xmlns:a16="http://schemas.microsoft.com/office/drawing/2014/main" id="{D4271B1B-351B-0E88-CC92-47554F02153B}"/>
                    </a:ext>
                  </a:extLst>
                </p:cNvPr>
                <p:cNvSpPr/>
                <p:nvPr/>
              </p:nvSpPr>
              <p:spPr>
                <a:xfrm>
                  <a:off x="439387" y="1401288"/>
                  <a:ext cx="2006930" cy="2220686"/>
                </a:xfrm>
                <a:prstGeom prst="roundRect">
                  <a:avLst/>
                </a:prstGeom>
                <a:noFill/>
                <a:ln>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081D59D-7470-A168-0469-B9D870D71F36}"/>
                    </a:ext>
                  </a:extLst>
                </p:cNvPr>
                <p:cNvSpPr txBox="1"/>
                <p:nvPr/>
              </p:nvSpPr>
              <p:spPr>
                <a:xfrm>
                  <a:off x="475012" y="2376829"/>
                  <a:ext cx="1923803" cy="276999"/>
                </a:xfrm>
                <a:prstGeom prst="rect">
                  <a:avLst/>
                </a:prstGeom>
                <a:noFill/>
              </p:spPr>
              <p:txBody>
                <a:bodyPr wrap="square" rtlCol="0">
                  <a:spAutoFit/>
                </a:bodyPr>
                <a:lstStyle/>
                <a:p>
                  <a:pPr algn="ctr"/>
                  <a:r>
                    <a:rPr lang="en-US" sz="1200" b="1">
                      <a:solidFill>
                        <a:schemeClr val="accent2">
                          <a:lumMod val="60000"/>
                          <a:lumOff val="40000"/>
                        </a:schemeClr>
                      </a:solidFill>
                      <a:latin typeface="Tahoma" panose="020B0604030504040204" pitchFamily="34" charset="0"/>
                      <a:ea typeface="Tahoma" panose="020B0604030504040204" pitchFamily="34" charset="0"/>
                      <a:cs typeface="Tahoma" panose="020B0604030504040204" pitchFamily="34" charset="0"/>
                    </a:rPr>
                    <a:t>APPROVALS</a:t>
                  </a:r>
                </a:p>
              </p:txBody>
            </p:sp>
            <p:sp>
              <p:nvSpPr>
                <p:cNvPr id="24" name="TextBox 23">
                  <a:extLst>
                    <a:ext uri="{FF2B5EF4-FFF2-40B4-BE49-F238E27FC236}">
                      <a16:creationId xmlns:a16="http://schemas.microsoft.com/office/drawing/2014/main" id="{21E4982E-CFE4-EA93-C16D-67223E21F928}"/>
                    </a:ext>
                  </a:extLst>
                </p:cNvPr>
                <p:cNvSpPr txBox="1"/>
                <p:nvPr/>
              </p:nvSpPr>
              <p:spPr>
                <a:xfrm>
                  <a:off x="475013" y="2716175"/>
                  <a:ext cx="2006929" cy="461665"/>
                </a:xfrm>
                <a:prstGeom prst="rect">
                  <a:avLst/>
                </a:prstGeom>
                <a:noFill/>
              </p:spPr>
              <p:txBody>
                <a:bodyPr wrap="square" rtlCol="0">
                  <a:spAutoFit/>
                </a:bodyPr>
                <a:lstStyle/>
                <a:p>
                  <a:pPr algn="ctr"/>
                  <a:r>
                    <a:rPr lang="en-US" sz="1200" dirty="0">
                      <a:latin typeface="Tahoma" panose="020B0604030504040204" pitchFamily="34" charset="0"/>
                      <a:ea typeface="Tahoma" panose="020B0604030504040204" pitchFamily="34" charset="0"/>
                      <a:cs typeface="Tahoma" panose="020B0604030504040204" pitchFamily="34" charset="0"/>
                    </a:rPr>
                    <a:t>Supervisor approval required at each level  </a:t>
                  </a:r>
                </a:p>
              </p:txBody>
            </p:sp>
            <p:sp>
              <p:nvSpPr>
                <p:cNvPr id="25" name="Flowchart: Connector 24">
                  <a:extLst>
                    <a:ext uri="{FF2B5EF4-FFF2-40B4-BE49-F238E27FC236}">
                      <a16:creationId xmlns:a16="http://schemas.microsoft.com/office/drawing/2014/main" id="{F52D5C5B-5D20-8F67-D3BF-DCB97903431F}"/>
                    </a:ext>
                  </a:extLst>
                </p:cNvPr>
                <p:cNvSpPr/>
                <p:nvPr/>
              </p:nvSpPr>
              <p:spPr>
                <a:xfrm>
                  <a:off x="1235034" y="1258784"/>
                  <a:ext cx="403761" cy="354380"/>
                </a:xfrm>
                <a:prstGeom prst="flowChartConnector">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3</a:t>
                  </a:r>
                </a:p>
              </p:txBody>
            </p:sp>
          </p:grpSp>
          <p:pic>
            <p:nvPicPr>
              <p:cNvPr id="28" name="Graphic 27" descr="Users with solid fill">
                <a:extLst>
                  <a:ext uri="{FF2B5EF4-FFF2-40B4-BE49-F238E27FC236}">
                    <a16:creationId xmlns:a16="http://schemas.microsoft.com/office/drawing/2014/main" id="{6A4C5F9A-C9AB-E661-76FB-041C2CC474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92754" y="1828150"/>
                <a:ext cx="914400" cy="914400"/>
              </a:xfrm>
              <a:prstGeom prst="rect">
                <a:avLst/>
              </a:prstGeom>
            </p:spPr>
          </p:pic>
          <p:grpSp>
            <p:nvGrpSpPr>
              <p:cNvPr id="32" name="Group 31">
                <a:extLst>
                  <a:ext uri="{FF2B5EF4-FFF2-40B4-BE49-F238E27FC236}">
                    <a16:creationId xmlns:a16="http://schemas.microsoft.com/office/drawing/2014/main" id="{CC27E1BB-AB56-F95A-A612-11E5634E9A3D}"/>
                  </a:ext>
                </a:extLst>
              </p:cNvPr>
              <p:cNvGrpSpPr/>
              <p:nvPr/>
            </p:nvGrpSpPr>
            <p:grpSpPr>
              <a:xfrm>
                <a:off x="6043945" y="2379749"/>
                <a:ext cx="260644" cy="221409"/>
                <a:chOff x="7981148" y="2342005"/>
                <a:chExt cx="403761" cy="354380"/>
              </a:xfrm>
            </p:grpSpPr>
            <p:sp>
              <p:nvSpPr>
                <p:cNvPr id="29" name="Flowchart: Connector 28">
                  <a:extLst>
                    <a:ext uri="{FF2B5EF4-FFF2-40B4-BE49-F238E27FC236}">
                      <a16:creationId xmlns:a16="http://schemas.microsoft.com/office/drawing/2014/main" id="{FC05A3D3-2F71-8078-476F-A93AA5BFAAEE}"/>
                    </a:ext>
                  </a:extLst>
                </p:cNvPr>
                <p:cNvSpPr/>
                <p:nvPr/>
              </p:nvSpPr>
              <p:spPr>
                <a:xfrm>
                  <a:off x="7981148" y="2342005"/>
                  <a:ext cx="403761" cy="354380"/>
                </a:xfrm>
                <a:prstGeom prst="flowChartConnector">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Checkmark with solid fill">
                  <a:extLst>
                    <a:ext uri="{FF2B5EF4-FFF2-40B4-BE49-F238E27FC236}">
                      <a16:creationId xmlns:a16="http://schemas.microsoft.com/office/drawing/2014/main" id="{7D0600EA-6A06-E27D-21C3-57C2747AA56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61955" y="2385296"/>
                  <a:ext cx="242146" cy="242146"/>
                </a:xfrm>
                <a:prstGeom prst="rect">
                  <a:avLst/>
                </a:prstGeom>
              </p:spPr>
            </p:pic>
          </p:grpSp>
        </p:grpSp>
        <p:grpSp>
          <p:nvGrpSpPr>
            <p:cNvPr id="49" name="Group 48">
              <a:extLst>
                <a:ext uri="{FF2B5EF4-FFF2-40B4-BE49-F238E27FC236}">
                  <a16:creationId xmlns:a16="http://schemas.microsoft.com/office/drawing/2014/main" id="{FAB5F4D6-FDF8-D5A5-EF41-5A54B03CE2CC}"/>
                </a:ext>
              </a:extLst>
            </p:cNvPr>
            <p:cNvGrpSpPr/>
            <p:nvPr/>
          </p:nvGrpSpPr>
          <p:grpSpPr>
            <a:xfrm>
              <a:off x="7272111" y="1397830"/>
              <a:ext cx="2042555" cy="2363190"/>
              <a:chOff x="7115069" y="1526999"/>
              <a:chExt cx="2042555" cy="2363190"/>
            </a:xfrm>
          </p:grpSpPr>
          <p:grpSp>
            <p:nvGrpSpPr>
              <p:cNvPr id="34" name="Group 33">
                <a:extLst>
                  <a:ext uri="{FF2B5EF4-FFF2-40B4-BE49-F238E27FC236}">
                    <a16:creationId xmlns:a16="http://schemas.microsoft.com/office/drawing/2014/main" id="{24B8C2C0-1050-FB54-C30D-BE75C030D8A7}"/>
                  </a:ext>
                </a:extLst>
              </p:cNvPr>
              <p:cNvGrpSpPr/>
              <p:nvPr/>
            </p:nvGrpSpPr>
            <p:grpSpPr>
              <a:xfrm>
                <a:off x="7115069" y="1526999"/>
                <a:ext cx="2042555" cy="2363190"/>
                <a:chOff x="4844537" y="1556110"/>
                <a:chExt cx="2042555" cy="2363190"/>
              </a:xfrm>
            </p:grpSpPr>
            <p:grpSp>
              <p:nvGrpSpPr>
                <p:cNvPr id="35" name="Group 34">
                  <a:extLst>
                    <a:ext uri="{FF2B5EF4-FFF2-40B4-BE49-F238E27FC236}">
                      <a16:creationId xmlns:a16="http://schemas.microsoft.com/office/drawing/2014/main" id="{F3B936DA-7E7A-FD0D-BD4B-832AE46CDB5D}"/>
                    </a:ext>
                  </a:extLst>
                </p:cNvPr>
                <p:cNvGrpSpPr/>
                <p:nvPr/>
              </p:nvGrpSpPr>
              <p:grpSpPr>
                <a:xfrm>
                  <a:off x="4844537" y="1556110"/>
                  <a:ext cx="2042555" cy="2363190"/>
                  <a:chOff x="439387" y="1258784"/>
                  <a:chExt cx="2042555" cy="2363190"/>
                </a:xfrm>
              </p:grpSpPr>
              <p:sp>
                <p:nvSpPr>
                  <p:cNvPr id="40" name="Rectangle: Rounded Corners 39">
                    <a:extLst>
                      <a:ext uri="{FF2B5EF4-FFF2-40B4-BE49-F238E27FC236}">
                        <a16:creationId xmlns:a16="http://schemas.microsoft.com/office/drawing/2014/main" id="{20DEF455-DBCE-225A-43A9-8A49813BD717}"/>
                      </a:ext>
                    </a:extLst>
                  </p:cNvPr>
                  <p:cNvSpPr/>
                  <p:nvPr/>
                </p:nvSpPr>
                <p:spPr>
                  <a:xfrm>
                    <a:off x="439387" y="1401288"/>
                    <a:ext cx="2006930" cy="2220686"/>
                  </a:xfrm>
                  <a:prstGeom prst="roundRect">
                    <a:avLst/>
                  </a:prstGeom>
                  <a:noFill/>
                  <a:ln>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D0BBF9C7-2129-CEC4-AEA6-3FE70FEFA1E8}"/>
                      </a:ext>
                    </a:extLst>
                  </p:cNvPr>
                  <p:cNvSpPr txBox="1"/>
                  <p:nvPr/>
                </p:nvSpPr>
                <p:spPr>
                  <a:xfrm>
                    <a:off x="475012" y="2376829"/>
                    <a:ext cx="1923803" cy="276999"/>
                  </a:xfrm>
                  <a:prstGeom prst="rect">
                    <a:avLst/>
                  </a:prstGeom>
                  <a:noFill/>
                </p:spPr>
                <p:txBody>
                  <a:bodyPr wrap="square" rtlCol="0">
                    <a:spAutoFit/>
                  </a:bodyPr>
                  <a:lstStyle/>
                  <a:p>
                    <a:pPr algn="ctr"/>
                    <a:r>
                      <a:rPr lang="en-US" sz="1200" b="1">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PROGRESS TRACKING</a:t>
                    </a:r>
                  </a:p>
                </p:txBody>
              </p:sp>
              <p:sp>
                <p:nvSpPr>
                  <p:cNvPr id="42" name="TextBox 41">
                    <a:extLst>
                      <a:ext uri="{FF2B5EF4-FFF2-40B4-BE49-F238E27FC236}">
                        <a16:creationId xmlns:a16="http://schemas.microsoft.com/office/drawing/2014/main" id="{9B2251B8-4A42-D859-04E1-186DD77F5FA5}"/>
                      </a:ext>
                    </a:extLst>
                  </p:cNvPr>
                  <p:cNvSpPr txBox="1"/>
                  <p:nvPr/>
                </p:nvSpPr>
                <p:spPr>
                  <a:xfrm>
                    <a:off x="475013" y="2716175"/>
                    <a:ext cx="2006929" cy="646331"/>
                  </a:xfrm>
                  <a:prstGeom prst="rect">
                    <a:avLst/>
                  </a:prstGeom>
                  <a:noFill/>
                </p:spPr>
                <p:txBody>
                  <a:bodyPr wrap="square" rtlCol="0">
                    <a:spAutoFit/>
                  </a:bodyPr>
                  <a:lstStyle/>
                  <a:p>
                    <a:pPr algn="ctr"/>
                    <a:r>
                      <a:rPr lang="en-US" sz="1200">
                        <a:latin typeface="Tahoma" panose="020B0604030504040204" pitchFamily="34" charset="0"/>
                        <a:ea typeface="Tahoma" panose="020B0604030504040204" pitchFamily="34" charset="0"/>
                        <a:cs typeface="Tahoma" panose="020B0604030504040204" pitchFamily="34" charset="0"/>
                      </a:rPr>
                      <a:t>Documentation of classes will be tracked and maintained on SATERN</a:t>
                    </a:r>
                  </a:p>
                </p:txBody>
              </p:sp>
              <p:sp>
                <p:nvSpPr>
                  <p:cNvPr id="43" name="Flowchart: Connector 42">
                    <a:extLst>
                      <a:ext uri="{FF2B5EF4-FFF2-40B4-BE49-F238E27FC236}">
                        <a16:creationId xmlns:a16="http://schemas.microsoft.com/office/drawing/2014/main" id="{853FC8A9-670B-1E0E-6491-501FFCB25B95}"/>
                      </a:ext>
                    </a:extLst>
                  </p:cNvPr>
                  <p:cNvSpPr/>
                  <p:nvPr/>
                </p:nvSpPr>
                <p:spPr>
                  <a:xfrm>
                    <a:off x="1235034" y="1258784"/>
                    <a:ext cx="403761" cy="354380"/>
                  </a:xfrm>
                  <a:prstGeom prst="flowChartConnector">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a:t>
                    </a:r>
                  </a:p>
                </p:txBody>
              </p:sp>
            </p:grpSp>
            <p:pic>
              <p:nvPicPr>
                <p:cNvPr id="39" name="Graphic 38" descr="Checkmark with solid fill">
                  <a:extLst>
                    <a:ext uri="{FF2B5EF4-FFF2-40B4-BE49-F238E27FC236}">
                      <a16:creationId xmlns:a16="http://schemas.microsoft.com/office/drawing/2014/main" id="{32BA8E71-CFBA-3C00-4DB6-D8989B6C3F4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96109" y="2406796"/>
                  <a:ext cx="156315" cy="151288"/>
                </a:xfrm>
                <a:prstGeom prst="rect">
                  <a:avLst/>
                </a:prstGeom>
              </p:spPr>
            </p:pic>
          </p:grpSp>
          <p:grpSp>
            <p:nvGrpSpPr>
              <p:cNvPr id="48" name="Group 47">
                <a:extLst>
                  <a:ext uri="{FF2B5EF4-FFF2-40B4-BE49-F238E27FC236}">
                    <a16:creationId xmlns:a16="http://schemas.microsoft.com/office/drawing/2014/main" id="{A393A18B-D426-BF57-E240-3A7989DE54DD}"/>
                  </a:ext>
                </a:extLst>
              </p:cNvPr>
              <p:cNvGrpSpPr/>
              <p:nvPr/>
            </p:nvGrpSpPr>
            <p:grpSpPr>
              <a:xfrm>
                <a:off x="7757888" y="1889079"/>
                <a:ext cx="792542" cy="792542"/>
                <a:chOff x="7757888" y="1889079"/>
                <a:chExt cx="792542" cy="792542"/>
              </a:xfrm>
            </p:grpSpPr>
            <p:pic>
              <p:nvPicPr>
                <p:cNvPr id="45" name="Graphic 44" descr="Monitor with solid fill">
                  <a:extLst>
                    <a:ext uri="{FF2B5EF4-FFF2-40B4-BE49-F238E27FC236}">
                      <a16:creationId xmlns:a16="http://schemas.microsoft.com/office/drawing/2014/main" id="{1BD0F03A-FB4D-8DDD-3E87-A351C846EDB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57888" y="1889079"/>
                  <a:ext cx="792542" cy="792542"/>
                </a:xfrm>
                <a:prstGeom prst="rect">
                  <a:avLst/>
                </a:prstGeom>
              </p:spPr>
            </p:pic>
            <p:pic>
              <p:nvPicPr>
                <p:cNvPr id="47" name="Graphic 46" descr="Signal with solid fill">
                  <a:extLst>
                    <a:ext uri="{FF2B5EF4-FFF2-40B4-BE49-F238E27FC236}">
                      <a16:creationId xmlns:a16="http://schemas.microsoft.com/office/drawing/2014/main" id="{CBBB99A3-BC82-1F70-69ED-C7DD1B0506D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09441" y="1996129"/>
                  <a:ext cx="457200" cy="457200"/>
                </a:xfrm>
                <a:prstGeom prst="rect">
                  <a:avLst/>
                </a:prstGeom>
              </p:spPr>
            </p:pic>
          </p:grpSp>
        </p:grpSp>
        <p:grpSp>
          <p:nvGrpSpPr>
            <p:cNvPr id="9217" name="Group 9216">
              <a:extLst>
                <a:ext uri="{FF2B5EF4-FFF2-40B4-BE49-F238E27FC236}">
                  <a16:creationId xmlns:a16="http://schemas.microsoft.com/office/drawing/2014/main" id="{4B72BB53-067D-CDE1-D7BD-3803EB0E5EA4}"/>
                </a:ext>
              </a:extLst>
            </p:cNvPr>
            <p:cNvGrpSpPr/>
            <p:nvPr/>
          </p:nvGrpSpPr>
          <p:grpSpPr>
            <a:xfrm>
              <a:off x="9616014" y="1397029"/>
              <a:ext cx="2042555" cy="2363190"/>
              <a:chOff x="9385601" y="1526999"/>
              <a:chExt cx="2042555" cy="2363190"/>
            </a:xfrm>
          </p:grpSpPr>
          <p:grpSp>
            <p:nvGrpSpPr>
              <p:cNvPr id="51" name="Group 50">
                <a:extLst>
                  <a:ext uri="{FF2B5EF4-FFF2-40B4-BE49-F238E27FC236}">
                    <a16:creationId xmlns:a16="http://schemas.microsoft.com/office/drawing/2014/main" id="{FADA070A-8181-4A57-3BD6-66A324FDF25D}"/>
                  </a:ext>
                </a:extLst>
              </p:cNvPr>
              <p:cNvGrpSpPr/>
              <p:nvPr/>
            </p:nvGrpSpPr>
            <p:grpSpPr>
              <a:xfrm>
                <a:off x="9385601" y="1526999"/>
                <a:ext cx="2042555" cy="2363190"/>
                <a:chOff x="4844537" y="1556110"/>
                <a:chExt cx="2042555" cy="2363190"/>
              </a:xfrm>
            </p:grpSpPr>
            <p:grpSp>
              <p:nvGrpSpPr>
                <p:cNvPr id="55" name="Group 54">
                  <a:extLst>
                    <a:ext uri="{FF2B5EF4-FFF2-40B4-BE49-F238E27FC236}">
                      <a16:creationId xmlns:a16="http://schemas.microsoft.com/office/drawing/2014/main" id="{14AD6C21-0F99-8407-4785-281780FED47F}"/>
                    </a:ext>
                  </a:extLst>
                </p:cNvPr>
                <p:cNvGrpSpPr/>
                <p:nvPr/>
              </p:nvGrpSpPr>
              <p:grpSpPr>
                <a:xfrm>
                  <a:off x="4844537" y="1556110"/>
                  <a:ext cx="2042555" cy="2363190"/>
                  <a:chOff x="439387" y="1258784"/>
                  <a:chExt cx="2042555" cy="2363190"/>
                </a:xfrm>
              </p:grpSpPr>
              <p:sp>
                <p:nvSpPr>
                  <p:cNvPr id="57" name="Rectangle: Rounded Corners 56">
                    <a:extLst>
                      <a:ext uri="{FF2B5EF4-FFF2-40B4-BE49-F238E27FC236}">
                        <a16:creationId xmlns:a16="http://schemas.microsoft.com/office/drawing/2014/main" id="{2A578737-4B58-A346-37D3-9BD866C7EC58}"/>
                      </a:ext>
                    </a:extLst>
                  </p:cNvPr>
                  <p:cNvSpPr/>
                  <p:nvPr/>
                </p:nvSpPr>
                <p:spPr>
                  <a:xfrm>
                    <a:off x="439387" y="1401288"/>
                    <a:ext cx="2006930" cy="2220686"/>
                  </a:xfrm>
                  <a:prstGeom prst="roundRect">
                    <a:avLst/>
                  </a:prstGeom>
                  <a:noFill/>
                  <a:ln>
                    <a:solidFill>
                      <a:schemeClr val="tx2">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5C6BA4DD-1545-45B4-66F6-B44FFEB0B11B}"/>
                      </a:ext>
                    </a:extLst>
                  </p:cNvPr>
                  <p:cNvSpPr txBox="1"/>
                  <p:nvPr/>
                </p:nvSpPr>
                <p:spPr>
                  <a:xfrm>
                    <a:off x="475012" y="2326913"/>
                    <a:ext cx="1923803" cy="461665"/>
                  </a:xfrm>
                  <a:prstGeom prst="rect">
                    <a:avLst/>
                  </a:prstGeom>
                  <a:noFill/>
                </p:spPr>
                <p:txBody>
                  <a:bodyPr wrap="square" rtlCol="0">
                    <a:spAutoFit/>
                  </a:bodyPr>
                  <a:lstStyle/>
                  <a:p>
                    <a:pPr algn="ctr"/>
                    <a:r>
                      <a:rPr lang="en-US" sz="1200" b="1">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RECOGNITION &amp; FLEXIBILITY</a:t>
                    </a:r>
                  </a:p>
                </p:txBody>
              </p:sp>
              <p:sp>
                <p:nvSpPr>
                  <p:cNvPr id="59" name="TextBox 58">
                    <a:extLst>
                      <a:ext uri="{FF2B5EF4-FFF2-40B4-BE49-F238E27FC236}">
                        <a16:creationId xmlns:a16="http://schemas.microsoft.com/office/drawing/2014/main" id="{34017246-76A3-CA2C-6208-860646386642}"/>
                      </a:ext>
                    </a:extLst>
                  </p:cNvPr>
                  <p:cNvSpPr txBox="1"/>
                  <p:nvPr/>
                </p:nvSpPr>
                <p:spPr>
                  <a:xfrm>
                    <a:off x="475013" y="2716175"/>
                    <a:ext cx="2006929" cy="830997"/>
                  </a:xfrm>
                  <a:prstGeom prst="rect">
                    <a:avLst/>
                  </a:prstGeom>
                  <a:noFill/>
                </p:spPr>
                <p:txBody>
                  <a:bodyPr wrap="square" rtlCol="0">
                    <a:spAutoFit/>
                  </a:bodyPr>
                  <a:lstStyle/>
                  <a:p>
                    <a:pPr algn="ctr"/>
                    <a:r>
                      <a:rPr lang="en-US" sz="1200">
                        <a:latin typeface="Tahoma" panose="020B0604030504040204" pitchFamily="34" charset="0"/>
                        <a:ea typeface="Tahoma" panose="020B0604030504040204" pitchFamily="34" charset="0"/>
                        <a:cs typeface="Tahoma" panose="020B0604030504040204" pitchFamily="34" charset="0"/>
                      </a:rPr>
                      <a:t>Certificates awarded for each proficiency level.  Waiver process available for Levels I - III</a:t>
                    </a:r>
                  </a:p>
                </p:txBody>
              </p:sp>
              <p:sp>
                <p:nvSpPr>
                  <p:cNvPr id="60" name="Flowchart: Connector 59">
                    <a:extLst>
                      <a:ext uri="{FF2B5EF4-FFF2-40B4-BE49-F238E27FC236}">
                        <a16:creationId xmlns:a16="http://schemas.microsoft.com/office/drawing/2014/main" id="{11C53A87-7C3C-DF70-94CA-47BD863C7B16}"/>
                      </a:ext>
                    </a:extLst>
                  </p:cNvPr>
                  <p:cNvSpPr/>
                  <p:nvPr/>
                </p:nvSpPr>
                <p:spPr>
                  <a:xfrm>
                    <a:off x="1235034" y="1258784"/>
                    <a:ext cx="403761" cy="354380"/>
                  </a:xfrm>
                  <a:prstGeom prst="flowChartConnector">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5</a:t>
                    </a:r>
                  </a:p>
                </p:txBody>
              </p:sp>
            </p:grpSp>
            <p:pic>
              <p:nvPicPr>
                <p:cNvPr id="56" name="Graphic 55" descr="Checkmark with solid fill">
                  <a:extLst>
                    <a:ext uri="{FF2B5EF4-FFF2-40B4-BE49-F238E27FC236}">
                      <a16:creationId xmlns:a16="http://schemas.microsoft.com/office/drawing/2014/main" id="{C5A7977D-8D45-6333-B0FF-5A2E35F7EE0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96109" y="2406796"/>
                  <a:ext cx="156315" cy="151288"/>
                </a:xfrm>
                <a:prstGeom prst="rect">
                  <a:avLst/>
                </a:prstGeom>
              </p:spPr>
            </p:pic>
          </p:grpSp>
          <p:grpSp>
            <p:nvGrpSpPr>
              <p:cNvPr id="9216" name="Group 9215">
                <a:extLst>
                  <a:ext uri="{FF2B5EF4-FFF2-40B4-BE49-F238E27FC236}">
                    <a16:creationId xmlns:a16="http://schemas.microsoft.com/office/drawing/2014/main" id="{D69196E5-83D4-D07C-8096-09A4C61F0FA2}"/>
                  </a:ext>
                </a:extLst>
              </p:cNvPr>
              <p:cNvGrpSpPr/>
              <p:nvPr/>
            </p:nvGrpSpPr>
            <p:grpSpPr>
              <a:xfrm>
                <a:off x="10094326" y="1881379"/>
                <a:ext cx="665789" cy="665789"/>
                <a:chOff x="10094326" y="1881379"/>
                <a:chExt cx="665789" cy="665789"/>
              </a:xfrm>
            </p:grpSpPr>
            <p:pic>
              <p:nvPicPr>
                <p:cNvPr id="62" name="Graphic 61" descr="Ribbon with solid fill">
                  <a:extLst>
                    <a:ext uri="{FF2B5EF4-FFF2-40B4-BE49-F238E27FC236}">
                      <a16:creationId xmlns:a16="http://schemas.microsoft.com/office/drawing/2014/main" id="{FEDEC983-C120-FF50-25C7-85CDA9DC646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094326" y="1881379"/>
                  <a:ext cx="665789" cy="665789"/>
                </a:xfrm>
                <a:prstGeom prst="rect">
                  <a:avLst/>
                </a:prstGeom>
              </p:spPr>
            </p:pic>
            <p:pic>
              <p:nvPicPr>
                <p:cNvPr id="63" name="Graphic 62" descr="Checkmark with solid fill">
                  <a:extLst>
                    <a:ext uri="{FF2B5EF4-FFF2-40B4-BE49-F238E27FC236}">
                      <a16:creationId xmlns:a16="http://schemas.microsoft.com/office/drawing/2014/main" id="{0A2DBBEA-2D43-FC98-14E7-EC446E0F00A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349062" y="2044038"/>
                  <a:ext cx="156315" cy="151288"/>
                </a:xfrm>
                <a:prstGeom prst="rect">
                  <a:avLst/>
                </a:prstGeom>
              </p:spPr>
            </p:pic>
          </p:grpSp>
        </p:grpSp>
        <p:sp>
          <p:nvSpPr>
            <p:cNvPr id="9219" name="Arrow: Chevron 9218">
              <a:extLst>
                <a:ext uri="{FF2B5EF4-FFF2-40B4-BE49-F238E27FC236}">
                  <a16:creationId xmlns:a16="http://schemas.microsoft.com/office/drawing/2014/main" id="{46332BAF-560A-47A8-0B71-E139369BD55E}"/>
                </a:ext>
              </a:extLst>
            </p:cNvPr>
            <p:cNvSpPr/>
            <p:nvPr/>
          </p:nvSpPr>
          <p:spPr>
            <a:xfrm>
              <a:off x="2251680" y="2538906"/>
              <a:ext cx="259784" cy="253968"/>
            </a:xfrm>
            <a:prstGeom prst="chevron">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220" name="Arrow: Chevron 9219">
              <a:extLst>
                <a:ext uri="{FF2B5EF4-FFF2-40B4-BE49-F238E27FC236}">
                  <a16:creationId xmlns:a16="http://schemas.microsoft.com/office/drawing/2014/main" id="{4AC28791-E803-7A49-F65F-FF5BFABC7890}"/>
                </a:ext>
              </a:extLst>
            </p:cNvPr>
            <p:cNvSpPr/>
            <p:nvPr/>
          </p:nvSpPr>
          <p:spPr>
            <a:xfrm>
              <a:off x="4611134" y="2566075"/>
              <a:ext cx="259784" cy="253968"/>
            </a:xfrm>
            <a:prstGeom prst="chevron">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221" name="Arrow: Chevron 9220">
              <a:extLst>
                <a:ext uri="{FF2B5EF4-FFF2-40B4-BE49-F238E27FC236}">
                  <a16:creationId xmlns:a16="http://schemas.microsoft.com/office/drawing/2014/main" id="{7F6FE5E3-1F10-C06B-5F12-249D9E6A49DE}"/>
                </a:ext>
              </a:extLst>
            </p:cNvPr>
            <p:cNvSpPr/>
            <p:nvPr/>
          </p:nvSpPr>
          <p:spPr>
            <a:xfrm>
              <a:off x="6985094" y="2567506"/>
              <a:ext cx="259784" cy="253968"/>
            </a:xfrm>
            <a:prstGeom prst="chevron">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222" name="Arrow: Chevron 9221">
              <a:extLst>
                <a:ext uri="{FF2B5EF4-FFF2-40B4-BE49-F238E27FC236}">
                  <a16:creationId xmlns:a16="http://schemas.microsoft.com/office/drawing/2014/main" id="{30547F14-AA57-E774-7D73-A00E9A398619}"/>
                </a:ext>
              </a:extLst>
            </p:cNvPr>
            <p:cNvSpPr/>
            <p:nvPr/>
          </p:nvSpPr>
          <p:spPr>
            <a:xfrm>
              <a:off x="9315529" y="2567506"/>
              <a:ext cx="259784" cy="253968"/>
            </a:xfrm>
            <a:prstGeom prst="chevron">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9228" name="Group 9227">
            <a:extLst>
              <a:ext uri="{FF2B5EF4-FFF2-40B4-BE49-F238E27FC236}">
                <a16:creationId xmlns:a16="http://schemas.microsoft.com/office/drawing/2014/main" id="{E4820AC2-60D1-19FC-C2ED-2E6FFDEEF38D}"/>
              </a:ext>
            </a:extLst>
          </p:cNvPr>
          <p:cNvGrpSpPr/>
          <p:nvPr/>
        </p:nvGrpSpPr>
        <p:grpSpPr>
          <a:xfrm>
            <a:off x="336978" y="3874482"/>
            <a:ext cx="3611359" cy="2514470"/>
            <a:chOff x="2726313" y="3681024"/>
            <a:chExt cx="3611359" cy="2514470"/>
          </a:xfrm>
        </p:grpSpPr>
        <p:pic>
          <p:nvPicPr>
            <p:cNvPr id="7" name="Picture 6">
              <a:extLst>
                <a:ext uri="{FF2B5EF4-FFF2-40B4-BE49-F238E27FC236}">
                  <a16:creationId xmlns:a16="http://schemas.microsoft.com/office/drawing/2014/main" id="{F7EF7628-16BF-AA0A-4943-3A0E89080466}"/>
                </a:ext>
              </a:extLst>
            </p:cNvPr>
            <p:cNvPicPr>
              <a:picLocks noChangeAspect="1"/>
            </p:cNvPicPr>
            <p:nvPr/>
          </p:nvPicPr>
          <p:blipFill>
            <a:blip r:embed="rId11"/>
            <a:stretch>
              <a:fillRect/>
            </a:stretch>
          </p:blipFill>
          <p:spPr>
            <a:xfrm>
              <a:off x="2726313" y="3982056"/>
              <a:ext cx="3573977" cy="1951828"/>
            </a:xfrm>
            <a:prstGeom prst="rect">
              <a:avLst/>
            </a:prstGeom>
            <a:ln>
              <a:noFill/>
            </a:ln>
            <a:effectLst/>
          </p:spPr>
        </p:pic>
        <p:sp>
          <p:nvSpPr>
            <p:cNvPr id="9223" name="Rectangle: Rounded Corners 9222">
              <a:extLst>
                <a:ext uri="{FF2B5EF4-FFF2-40B4-BE49-F238E27FC236}">
                  <a16:creationId xmlns:a16="http://schemas.microsoft.com/office/drawing/2014/main" id="{DB291D1E-2FC7-09B2-AC47-79138BAE5E33}"/>
                </a:ext>
              </a:extLst>
            </p:cNvPr>
            <p:cNvSpPr/>
            <p:nvPr/>
          </p:nvSpPr>
          <p:spPr>
            <a:xfrm>
              <a:off x="2726313" y="3681024"/>
              <a:ext cx="3573976" cy="253968"/>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Tahoma" panose="020B0604030504040204" pitchFamily="34" charset="0"/>
                  <a:ea typeface="Tahoma" panose="020B0604030504040204" pitchFamily="34" charset="0"/>
                  <a:cs typeface="Tahoma" panose="020B0604030504040204" pitchFamily="34" charset="0"/>
                </a:rPr>
                <a:t>CAREER ROADMAP PORTAL</a:t>
              </a:r>
            </a:p>
          </p:txBody>
        </p:sp>
        <p:sp>
          <p:nvSpPr>
            <p:cNvPr id="9225" name="TextBox 9224">
              <a:extLst>
                <a:ext uri="{FF2B5EF4-FFF2-40B4-BE49-F238E27FC236}">
                  <a16:creationId xmlns:a16="http://schemas.microsoft.com/office/drawing/2014/main" id="{D0CDA3D2-1342-E614-363E-560EF6B791A0}"/>
                </a:ext>
              </a:extLst>
            </p:cNvPr>
            <p:cNvSpPr txBox="1"/>
            <p:nvPr/>
          </p:nvSpPr>
          <p:spPr>
            <a:xfrm>
              <a:off x="2763696" y="5933884"/>
              <a:ext cx="3573976" cy="261610"/>
            </a:xfrm>
            <a:prstGeom prst="rect">
              <a:avLst/>
            </a:prstGeom>
            <a:noFill/>
          </p:spPr>
          <p:txBody>
            <a:bodyPr wrap="square" rtlCol="0">
              <a:spAutoFit/>
            </a:bodyPr>
            <a:lstStyle/>
            <a:p>
              <a:pPr algn="ctr"/>
              <a:r>
                <a:rPr lang="en-US" sz="1100" i="1">
                  <a:latin typeface="Tahoma" panose="020B0604030504040204" pitchFamily="34" charset="0"/>
                  <a:ea typeface="Tahoma" panose="020B0604030504040204" pitchFamily="34" charset="0"/>
                  <a:cs typeface="Tahoma" panose="020B0604030504040204" pitchFamily="34" charset="0"/>
                </a:rPr>
                <a:t>Analytics, communications, and participant tracking</a:t>
              </a:r>
            </a:p>
          </p:txBody>
        </p:sp>
      </p:grpSp>
      <p:grpSp>
        <p:nvGrpSpPr>
          <p:cNvPr id="9229" name="Group 9228">
            <a:extLst>
              <a:ext uri="{FF2B5EF4-FFF2-40B4-BE49-F238E27FC236}">
                <a16:creationId xmlns:a16="http://schemas.microsoft.com/office/drawing/2014/main" id="{D8E9A73E-3E8D-2AB5-A6B3-7E21B20244F3}"/>
              </a:ext>
            </a:extLst>
          </p:cNvPr>
          <p:cNvGrpSpPr/>
          <p:nvPr/>
        </p:nvGrpSpPr>
        <p:grpSpPr>
          <a:xfrm>
            <a:off x="8300851" y="3835373"/>
            <a:ext cx="3634936" cy="2642557"/>
            <a:chOff x="7864651" y="3940543"/>
            <a:chExt cx="3634936" cy="2642557"/>
          </a:xfrm>
        </p:grpSpPr>
        <p:pic>
          <p:nvPicPr>
            <p:cNvPr id="3" name="Picture 2">
              <a:extLst>
                <a:ext uri="{FF2B5EF4-FFF2-40B4-BE49-F238E27FC236}">
                  <a16:creationId xmlns:a16="http://schemas.microsoft.com/office/drawing/2014/main" id="{8F41C5FB-DE4D-5E79-620D-69D6C844830B}"/>
                </a:ext>
              </a:extLst>
            </p:cNvPr>
            <p:cNvPicPr>
              <a:picLocks noChangeAspect="1"/>
            </p:cNvPicPr>
            <p:nvPr/>
          </p:nvPicPr>
          <p:blipFill>
            <a:blip r:embed="rId12"/>
            <a:stretch>
              <a:fillRect/>
            </a:stretch>
          </p:blipFill>
          <p:spPr>
            <a:xfrm>
              <a:off x="7908115" y="4193954"/>
              <a:ext cx="3532887" cy="1951828"/>
            </a:xfrm>
            <a:prstGeom prst="rect">
              <a:avLst/>
            </a:prstGeom>
            <a:ln>
              <a:noFill/>
            </a:ln>
            <a:effectLst/>
          </p:spPr>
        </p:pic>
        <p:sp>
          <p:nvSpPr>
            <p:cNvPr id="9224" name="Rectangle: Rounded Corners 9223">
              <a:extLst>
                <a:ext uri="{FF2B5EF4-FFF2-40B4-BE49-F238E27FC236}">
                  <a16:creationId xmlns:a16="http://schemas.microsoft.com/office/drawing/2014/main" id="{8ADD4ACC-FDE2-DE72-3AE5-7BA832D25F0F}"/>
                </a:ext>
              </a:extLst>
            </p:cNvPr>
            <p:cNvSpPr/>
            <p:nvPr/>
          </p:nvSpPr>
          <p:spPr>
            <a:xfrm>
              <a:off x="7864651" y="3940543"/>
              <a:ext cx="3573976" cy="253968"/>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Tahoma" panose="020B0604030504040204" pitchFamily="34" charset="0"/>
                  <a:ea typeface="Tahoma" panose="020B0604030504040204" pitchFamily="34" charset="0"/>
                  <a:cs typeface="Tahoma" panose="020B0604030504040204" pitchFamily="34" charset="0"/>
                </a:rPr>
                <a:t>CERTIFICATE EXAMPLE</a:t>
              </a:r>
            </a:p>
          </p:txBody>
        </p:sp>
        <p:sp>
          <p:nvSpPr>
            <p:cNvPr id="9226" name="TextBox 9225">
              <a:extLst>
                <a:ext uri="{FF2B5EF4-FFF2-40B4-BE49-F238E27FC236}">
                  <a16:creationId xmlns:a16="http://schemas.microsoft.com/office/drawing/2014/main" id="{E398437E-4BEC-ED0F-3AE6-AF15D13BEC67}"/>
                </a:ext>
              </a:extLst>
            </p:cNvPr>
            <p:cNvSpPr txBox="1"/>
            <p:nvPr/>
          </p:nvSpPr>
          <p:spPr>
            <a:xfrm>
              <a:off x="7925611" y="6152213"/>
              <a:ext cx="3573976" cy="430887"/>
            </a:xfrm>
            <a:prstGeom prst="rect">
              <a:avLst/>
            </a:prstGeom>
            <a:noFill/>
          </p:spPr>
          <p:txBody>
            <a:bodyPr wrap="square" rtlCol="0">
              <a:spAutoFit/>
            </a:bodyPr>
            <a:lstStyle/>
            <a:p>
              <a:pPr algn="ctr"/>
              <a:r>
                <a:rPr lang="en-US" sz="1100" i="1">
                  <a:latin typeface="Tahoma" panose="020B0604030504040204" pitchFamily="34" charset="0"/>
                  <a:ea typeface="Tahoma" panose="020B0604030504040204" pitchFamily="34" charset="0"/>
                  <a:cs typeface="Tahoma" panose="020B0604030504040204" pitchFamily="34" charset="0"/>
                </a:rPr>
                <a:t>Completion certificates awarded after successful achievement of each level</a:t>
              </a:r>
            </a:p>
          </p:txBody>
        </p:sp>
      </p:grpSp>
      <p:sp>
        <p:nvSpPr>
          <p:cNvPr id="9230" name="TextBox 9229">
            <a:extLst>
              <a:ext uri="{FF2B5EF4-FFF2-40B4-BE49-F238E27FC236}">
                <a16:creationId xmlns:a16="http://schemas.microsoft.com/office/drawing/2014/main" id="{4925FAE7-8D86-9976-4331-A4E7C241F42B}"/>
              </a:ext>
            </a:extLst>
          </p:cNvPr>
          <p:cNvSpPr txBox="1"/>
          <p:nvPr/>
        </p:nvSpPr>
        <p:spPr>
          <a:xfrm>
            <a:off x="4230914" y="4210038"/>
            <a:ext cx="3730171" cy="1795000"/>
          </a:xfrm>
          <a:prstGeom prst="roundRect">
            <a:avLst/>
          </a:prstGeom>
          <a:solidFill>
            <a:schemeClr val="accent4">
              <a:lumMod val="40000"/>
              <a:lumOff val="60000"/>
            </a:schemeClr>
          </a:solidFill>
        </p:spPr>
        <p:txBody>
          <a:bodyPr wrap="square" rtlCol="0">
            <a:noAutofit/>
          </a:bodyPr>
          <a:lstStyle/>
          <a:p>
            <a:pPr algn="ctr"/>
            <a:endParaRPr lang="en-US" sz="1400" b="1" dirty="0">
              <a:latin typeface="Tahoma" panose="020B0604030504040204" pitchFamily="34" charset="0"/>
              <a:ea typeface="Tahoma" panose="020B0604030504040204" pitchFamily="34" charset="0"/>
              <a:cs typeface="Tahoma" panose="020B0604030504040204" pitchFamily="34" charset="0"/>
            </a:endParaRPr>
          </a:p>
          <a:p>
            <a:pPr algn="ctr"/>
            <a:r>
              <a:rPr lang="en-US" sz="1400" b="1" dirty="0">
                <a:latin typeface="Tahoma" panose="020B0604030504040204" pitchFamily="34" charset="0"/>
                <a:ea typeface="Tahoma" panose="020B0604030504040204" pitchFamily="34" charset="0"/>
                <a:cs typeface="Tahoma" panose="020B0604030504040204" pitchFamily="34" charset="0"/>
              </a:rPr>
              <a:t>PROGRAM PHILOSPOHY</a:t>
            </a:r>
          </a:p>
          <a:p>
            <a:pPr algn="ctr"/>
            <a:endParaRPr lang="en-US" sz="1400" b="1"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ü"/>
            </a:pPr>
            <a:r>
              <a:rPr lang="en-US" sz="1600" dirty="0">
                <a:latin typeface="Tahoma" panose="020B0604030504040204" pitchFamily="34" charset="0"/>
                <a:ea typeface="Tahoma" panose="020B0604030504040204" pitchFamily="34" charset="0"/>
                <a:cs typeface="Tahoma" panose="020B0604030504040204" pitchFamily="34" charset="0"/>
              </a:rPr>
              <a:t>Self-paced development</a:t>
            </a:r>
          </a:p>
          <a:p>
            <a:pPr marL="285750" indent="-285750">
              <a:buFont typeface="Wingdings" panose="05000000000000000000" pitchFamily="2" charset="2"/>
              <a:buChar char="ü"/>
            </a:pPr>
            <a:r>
              <a:rPr lang="en-US" sz="1600" dirty="0">
                <a:latin typeface="Tahoma" panose="020B0604030504040204" pitchFamily="34" charset="0"/>
                <a:ea typeface="Tahoma" panose="020B0604030504040204" pitchFamily="34" charset="0"/>
                <a:cs typeface="Tahoma" panose="020B0604030504040204" pitchFamily="34" charset="0"/>
              </a:rPr>
              <a:t>Employee-driven growth</a:t>
            </a:r>
          </a:p>
          <a:p>
            <a:pPr marL="285750" indent="-285750">
              <a:buFont typeface="Wingdings" panose="05000000000000000000" pitchFamily="2" charset="2"/>
              <a:buChar char="ü"/>
            </a:pPr>
            <a:r>
              <a:rPr lang="en-US" sz="1600" dirty="0">
                <a:latin typeface="Tahoma" panose="020B0604030504040204" pitchFamily="34" charset="0"/>
                <a:ea typeface="Tahoma" panose="020B0604030504040204" pitchFamily="34" charset="0"/>
                <a:cs typeface="Tahoma" panose="020B0604030504040204" pitchFamily="34" charset="0"/>
              </a:rPr>
              <a:t>Supports-not guarantees-career advancement</a:t>
            </a:r>
          </a:p>
        </p:txBody>
      </p:sp>
      <p:pic>
        <p:nvPicPr>
          <p:cNvPr id="9234" name="Graphic 9233" descr="Bullseye with solid fill">
            <a:extLst>
              <a:ext uri="{FF2B5EF4-FFF2-40B4-BE49-F238E27FC236}">
                <a16:creationId xmlns:a16="http://schemas.microsoft.com/office/drawing/2014/main" id="{F90340D7-4ADA-C49F-99CD-62BAEE5ED4B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372972" y="4449569"/>
            <a:ext cx="467230" cy="467230"/>
          </a:xfrm>
          <a:prstGeom prst="rect">
            <a:avLst/>
          </a:prstGeom>
        </p:spPr>
      </p:pic>
    </p:spTree>
    <p:extLst>
      <p:ext uri="{BB962C8B-B14F-4D97-AF65-F5344CB8AC3E}">
        <p14:creationId xmlns:p14="http://schemas.microsoft.com/office/powerpoint/2010/main" val="1924817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3427B-AF3A-3D3E-8364-8BF57510BE63}"/>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F8FD3AEC-3E97-989D-497C-4FF7C7E3C2A8}"/>
              </a:ext>
            </a:extLst>
          </p:cNvPr>
          <p:cNvSpPr>
            <a:spLocks noGrp="1" noChangeArrowheads="1"/>
          </p:cNvSpPr>
          <p:nvPr>
            <p:ph type="title"/>
          </p:nvPr>
        </p:nvSpPr>
        <p:spPr/>
        <p:txBody>
          <a:bodyPr>
            <a:noAutofit/>
          </a:bodyPr>
          <a:lstStyle/>
          <a:p>
            <a:r>
              <a:rPr lang="en-US" altLang="en-US" sz="4000">
                <a:latin typeface="Tahoma" panose="020B0604030504040204" pitchFamily="34" charset="0"/>
                <a:ea typeface="Tahoma" panose="020B0604030504040204" pitchFamily="34" charset="0"/>
                <a:cs typeface="Tahoma" panose="020B0604030504040204" pitchFamily="34" charset="0"/>
              </a:rPr>
              <a:t>Transforming PP&amp;C Training</a:t>
            </a:r>
          </a:p>
        </p:txBody>
      </p:sp>
      <p:sp>
        <p:nvSpPr>
          <p:cNvPr id="8" name="Freeform: Shape 7">
            <a:extLst>
              <a:ext uri="{FF2B5EF4-FFF2-40B4-BE49-F238E27FC236}">
                <a16:creationId xmlns:a16="http://schemas.microsoft.com/office/drawing/2014/main" id="{8C4D9837-8515-755E-7819-5AD9819BA9D8}"/>
              </a:ext>
            </a:extLst>
          </p:cNvPr>
          <p:cNvSpPr/>
          <p:nvPr/>
        </p:nvSpPr>
        <p:spPr>
          <a:xfrm>
            <a:off x="3817953" y="5708952"/>
            <a:ext cx="4064000" cy="1016000"/>
          </a:xfrm>
          <a:custGeom>
            <a:avLst/>
            <a:gdLst>
              <a:gd name="connsiteX0" fmla="*/ 0 w 4064000"/>
              <a:gd name="connsiteY0" fmla="*/ 0 h 1016000"/>
              <a:gd name="connsiteX1" fmla="*/ 4064000 w 4064000"/>
              <a:gd name="connsiteY1" fmla="*/ 0 h 1016000"/>
              <a:gd name="connsiteX2" fmla="*/ 4064000 w 4064000"/>
              <a:gd name="connsiteY2" fmla="*/ 1016000 h 1016000"/>
              <a:gd name="connsiteX3" fmla="*/ 0 w 4064000"/>
              <a:gd name="connsiteY3" fmla="*/ 1016000 h 1016000"/>
              <a:gd name="connsiteX4" fmla="*/ 0 w 4064000"/>
              <a:gd name="connsiteY4" fmla="*/ 0 h 1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4000" h="1016000">
                <a:moveTo>
                  <a:pt x="0" y="0"/>
                </a:moveTo>
                <a:lnTo>
                  <a:pt x="4064000" y="0"/>
                </a:lnTo>
                <a:lnTo>
                  <a:pt x="4064000" y="1016000"/>
                </a:lnTo>
                <a:lnTo>
                  <a:pt x="0" y="1016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endParaRPr lang="en-US" sz="3700" kern="1200">
              <a:latin typeface="Tahoma" panose="020B0604030504040204" pitchFamily="34" charset="0"/>
              <a:ea typeface="Tahoma" panose="020B0604030504040204" pitchFamily="34" charset="0"/>
              <a:cs typeface="Tahoma" panose="020B0604030504040204" pitchFamily="34" charset="0"/>
            </a:endParaRPr>
          </a:p>
        </p:txBody>
      </p:sp>
      <p:sp>
        <p:nvSpPr>
          <p:cNvPr id="2" name="Rounded Rectangle 3">
            <a:extLst>
              <a:ext uri="{FF2B5EF4-FFF2-40B4-BE49-F238E27FC236}">
                <a16:creationId xmlns:a16="http://schemas.microsoft.com/office/drawing/2014/main" id="{9D73E4E6-BF14-9FE1-AAC9-19B3F3A3288C}"/>
              </a:ext>
            </a:extLst>
          </p:cNvPr>
          <p:cNvSpPr/>
          <p:nvPr/>
        </p:nvSpPr>
        <p:spPr>
          <a:xfrm>
            <a:off x="720887" y="1210246"/>
            <a:ext cx="10058400" cy="749808"/>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3" name="Rectangle 2">
            <a:extLst>
              <a:ext uri="{FF2B5EF4-FFF2-40B4-BE49-F238E27FC236}">
                <a16:creationId xmlns:a16="http://schemas.microsoft.com/office/drawing/2014/main" id="{941A54D3-9AA6-1FD2-649F-EEF2BA41C46B}"/>
              </a:ext>
            </a:extLst>
          </p:cNvPr>
          <p:cNvSpPr/>
          <p:nvPr/>
        </p:nvSpPr>
        <p:spPr>
          <a:xfrm>
            <a:off x="720887" y="1210246"/>
            <a:ext cx="73152" cy="749808"/>
          </a:xfrm>
          <a:prstGeom prst="rect">
            <a:avLst/>
          </a:prstGeom>
          <a:solidFill>
            <a:srgbClr val="1956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4" name="Oval 3">
            <a:extLst>
              <a:ext uri="{FF2B5EF4-FFF2-40B4-BE49-F238E27FC236}">
                <a16:creationId xmlns:a16="http://schemas.microsoft.com/office/drawing/2014/main" id="{768F57CF-D2C4-FA1C-157D-545D1B1E88E2}"/>
              </a:ext>
            </a:extLst>
          </p:cNvPr>
          <p:cNvSpPr/>
          <p:nvPr/>
        </p:nvSpPr>
        <p:spPr>
          <a:xfrm>
            <a:off x="903767" y="1319974"/>
            <a:ext cx="534924" cy="570742"/>
          </a:xfrm>
          <a:prstGeom prst="ellipse">
            <a:avLst/>
          </a:prstGeom>
          <a:solidFill>
            <a:srgbClr val="1956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E3C0B01A-BCFF-3CC4-ACF6-48A883582F1F}"/>
              </a:ext>
            </a:extLst>
          </p:cNvPr>
          <p:cNvSpPr txBox="1"/>
          <p:nvPr/>
        </p:nvSpPr>
        <p:spPr>
          <a:xfrm>
            <a:off x="1510686" y="1295301"/>
            <a:ext cx="1821332" cy="615553"/>
          </a:xfrm>
          <a:prstGeom prst="rect">
            <a:avLst/>
          </a:prstGeom>
          <a:noFill/>
        </p:spPr>
        <p:txBody>
          <a:bodyPr wrap="none">
            <a:spAutoFit/>
          </a:bodyPr>
          <a:lstStyle/>
          <a:p>
            <a:pPr>
              <a:defRPr sz="3400" b="1">
                <a:solidFill>
                  <a:srgbClr val="1956AA"/>
                </a:solidFill>
              </a:defRPr>
            </a:pPr>
            <a:r>
              <a:rPr lang="en-US">
                <a:latin typeface="Tahoma" panose="020B0604030504040204" pitchFamily="34" charset="0"/>
                <a:ea typeface="Tahoma" panose="020B0604030504040204" pitchFamily="34" charset="0"/>
                <a:cs typeface="Tahoma" panose="020B0604030504040204" pitchFamily="34" charset="0"/>
              </a:rPr>
              <a:t>▲ 17%</a:t>
            </a:r>
            <a:endParaRPr>
              <a:latin typeface="Tahoma" panose="020B0604030504040204" pitchFamily="34" charset="0"/>
              <a:ea typeface="Tahoma" panose="020B0604030504040204" pitchFamily="34" charset="0"/>
              <a:cs typeface="Tahoma" panose="020B0604030504040204" pitchFamily="34" charset="0"/>
            </a:endParaRPr>
          </a:p>
        </p:txBody>
      </p:sp>
      <p:sp>
        <p:nvSpPr>
          <p:cNvPr id="7" name="Rectangle 6">
            <a:extLst>
              <a:ext uri="{FF2B5EF4-FFF2-40B4-BE49-F238E27FC236}">
                <a16:creationId xmlns:a16="http://schemas.microsoft.com/office/drawing/2014/main" id="{13A00ADC-24DC-6CD1-35D7-E338C7713AA6}"/>
              </a:ext>
            </a:extLst>
          </p:cNvPr>
          <p:cNvSpPr/>
          <p:nvPr/>
        </p:nvSpPr>
        <p:spPr>
          <a:xfrm>
            <a:off x="3418367" y="1500895"/>
            <a:ext cx="18288" cy="411480"/>
          </a:xfrm>
          <a:prstGeom prst="rect">
            <a:avLst/>
          </a:prstGeom>
          <a:solidFill>
            <a:srgbClr val="B4B4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4D778AE6-E0CD-729A-69A0-A3CFCBFA505B}"/>
              </a:ext>
            </a:extLst>
          </p:cNvPr>
          <p:cNvSpPr txBox="1"/>
          <p:nvPr/>
        </p:nvSpPr>
        <p:spPr>
          <a:xfrm>
            <a:off x="3436655" y="1342374"/>
            <a:ext cx="2893741" cy="369332"/>
          </a:xfrm>
          <a:prstGeom prst="rect">
            <a:avLst/>
          </a:prstGeom>
          <a:noFill/>
        </p:spPr>
        <p:txBody>
          <a:bodyPr wrap="none">
            <a:spAutoFit/>
          </a:bodyPr>
          <a:lstStyle/>
          <a:p>
            <a:pPr>
              <a:defRPr sz="1800" b="1">
                <a:solidFill>
                  <a:srgbClr val="1956AA"/>
                </a:solidFill>
              </a:defRPr>
            </a:pPr>
            <a:r>
              <a:rPr>
                <a:latin typeface="Tahoma" panose="020B0604030504040204" pitchFamily="34" charset="0"/>
                <a:ea typeface="Tahoma" panose="020B0604030504040204" pitchFamily="34" charset="0"/>
                <a:cs typeface="Tahoma" panose="020B0604030504040204" pitchFamily="34" charset="0"/>
              </a:rPr>
              <a:t>ATTENDANCE GROWTH</a:t>
            </a:r>
          </a:p>
        </p:txBody>
      </p:sp>
      <p:sp>
        <p:nvSpPr>
          <p:cNvPr id="10" name="TextBox 9">
            <a:extLst>
              <a:ext uri="{FF2B5EF4-FFF2-40B4-BE49-F238E27FC236}">
                <a16:creationId xmlns:a16="http://schemas.microsoft.com/office/drawing/2014/main" id="{1383E1BA-024D-9E76-C8DB-F7DFFD0A5163}"/>
              </a:ext>
            </a:extLst>
          </p:cNvPr>
          <p:cNvSpPr txBox="1"/>
          <p:nvPr/>
        </p:nvSpPr>
        <p:spPr>
          <a:xfrm>
            <a:off x="3436655" y="1589262"/>
            <a:ext cx="1285929" cy="338554"/>
          </a:xfrm>
          <a:prstGeom prst="rect">
            <a:avLst/>
          </a:prstGeom>
          <a:noFill/>
        </p:spPr>
        <p:txBody>
          <a:bodyPr wrap="none">
            <a:spAutoFit/>
          </a:bodyPr>
          <a:lstStyle/>
          <a:p>
            <a:pPr>
              <a:defRPr sz="1600" b="0">
                <a:solidFill>
                  <a:srgbClr val="000000"/>
                </a:solidFill>
              </a:defRPr>
            </a:pPr>
            <a:r>
              <a:rPr>
                <a:latin typeface="Tahoma" panose="020B0604030504040204" pitchFamily="34" charset="0"/>
                <a:ea typeface="Tahoma" panose="020B0604030504040204" pitchFamily="34" charset="0"/>
                <a:cs typeface="Tahoma" panose="020B0604030504040204" pitchFamily="34" charset="0"/>
              </a:rPr>
              <a:t>2024 - 2025</a:t>
            </a:r>
          </a:p>
        </p:txBody>
      </p:sp>
      <p:sp>
        <p:nvSpPr>
          <p:cNvPr id="11" name="Rounded Rectangle 11">
            <a:extLst>
              <a:ext uri="{FF2B5EF4-FFF2-40B4-BE49-F238E27FC236}">
                <a16:creationId xmlns:a16="http://schemas.microsoft.com/office/drawing/2014/main" id="{5D04DDC6-355C-C925-A604-264367BB2454}"/>
              </a:ext>
            </a:extLst>
          </p:cNvPr>
          <p:cNvSpPr/>
          <p:nvPr/>
        </p:nvSpPr>
        <p:spPr>
          <a:xfrm>
            <a:off x="720887" y="2078925"/>
            <a:ext cx="10058400" cy="749808"/>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12" name="Rectangle 11">
            <a:extLst>
              <a:ext uri="{FF2B5EF4-FFF2-40B4-BE49-F238E27FC236}">
                <a16:creationId xmlns:a16="http://schemas.microsoft.com/office/drawing/2014/main" id="{7ED82F53-F960-12B2-7CF9-B5F08DF9855F}"/>
              </a:ext>
            </a:extLst>
          </p:cNvPr>
          <p:cNvSpPr/>
          <p:nvPr/>
        </p:nvSpPr>
        <p:spPr>
          <a:xfrm>
            <a:off x="720887" y="2078925"/>
            <a:ext cx="73152" cy="749808"/>
          </a:xfrm>
          <a:prstGeom prst="rect">
            <a:avLst/>
          </a:prstGeom>
          <a:solidFill>
            <a:srgbClr val="2E8B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13" name="Oval 12">
            <a:extLst>
              <a:ext uri="{FF2B5EF4-FFF2-40B4-BE49-F238E27FC236}">
                <a16:creationId xmlns:a16="http://schemas.microsoft.com/office/drawing/2014/main" id="{6B7C2F7B-7BD2-1E81-9F8A-3B6E88231196}"/>
              </a:ext>
            </a:extLst>
          </p:cNvPr>
          <p:cNvSpPr/>
          <p:nvPr/>
        </p:nvSpPr>
        <p:spPr>
          <a:xfrm>
            <a:off x="903767" y="2188654"/>
            <a:ext cx="539496" cy="566928"/>
          </a:xfrm>
          <a:prstGeom prst="ellipse">
            <a:avLst/>
          </a:prstGeom>
          <a:solidFill>
            <a:srgbClr val="2E8B5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D5E313BE-7511-A336-8339-C09D180509F1}"/>
              </a:ext>
            </a:extLst>
          </p:cNvPr>
          <p:cNvSpPr txBox="1"/>
          <p:nvPr/>
        </p:nvSpPr>
        <p:spPr>
          <a:xfrm>
            <a:off x="1589567" y="2124645"/>
            <a:ext cx="2807179" cy="369332"/>
          </a:xfrm>
          <a:prstGeom prst="rect">
            <a:avLst/>
          </a:prstGeom>
          <a:noFill/>
        </p:spPr>
        <p:txBody>
          <a:bodyPr wrap="none">
            <a:spAutoFit/>
          </a:bodyPr>
          <a:lstStyle/>
          <a:p>
            <a:pPr>
              <a:defRPr sz="1800" b="1">
                <a:solidFill>
                  <a:srgbClr val="2E8B57"/>
                </a:solidFill>
              </a:defRPr>
            </a:pPr>
            <a:r>
              <a:rPr>
                <a:latin typeface="Tahoma" panose="020B0604030504040204" pitchFamily="34" charset="0"/>
                <a:ea typeface="Tahoma" panose="020B0604030504040204" pitchFamily="34" charset="0"/>
                <a:cs typeface="Tahoma" panose="020B0604030504040204" pitchFamily="34" charset="0"/>
              </a:rPr>
              <a:t>BETTER ADVERTISING</a:t>
            </a:r>
          </a:p>
        </p:txBody>
      </p:sp>
      <p:sp>
        <p:nvSpPr>
          <p:cNvPr id="17" name="TextBox 16">
            <a:extLst>
              <a:ext uri="{FF2B5EF4-FFF2-40B4-BE49-F238E27FC236}">
                <a16:creationId xmlns:a16="http://schemas.microsoft.com/office/drawing/2014/main" id="{9C397EB0-16E5-0E23-CAD0-C76EDDFF5182}"/>
              </a:ext>
            </a:extLst>
          </p:cNvPr>
          <p:cNvSpPr txBox="1"/>
          <p:nvPr/>
        </p:nvSpPr>
        <p:spPr>
          <a:xfrm>
            <a:off x="1589567" y="2398966"/>
            <a:ext cx="3979551" cy="338554"/>
          </a:xfrm>
          <a:prstGeom prst="rect">
            <a:avLst/>
          </a:prstGeom>
          <a:noFill/>
        </p:spPr>
        <p:txBody>
          <a:bodyPr wrap="none">
            <a:spAutoFit/>
          </a:bodyPr>
          <a:lstStyle/>
          <a:p>
            <a:pPr>
              <a:defRPr sz="1600" b="0">
                <a:solidFill>
                  <a:srgbClr val="000000"/>
                </a:solidFill>
              </a:defRPr>
            </a:pPr>
            <a:r>
              <a:rPr>
                <a:latin typeface="Tahoma" panose="020B0604030504040204" pitchFamily="34" charset="0"/>
                <a:ea typeface="Tahoma" panose="020B0604030504040204" pitchFamily="34" charset="0"/>
                <a:cs typeface="Tahoma" panose="020B0604030504040204" pitchFamily="34" charset="0"/>
              </a:rPr>
              <a:t>Launched MSFC PP&amp;C Training SharePoint</a:t>
            </a:r>
          </a:p>
        </p:txBody>
      </p:sp>
      <p:sp>
        <p:nvSpPr>
          <p:cNvPr id="18" name="Rounded Rectangle 17">
            <a:extLst>
              <a:ext uri="{FF2B5EF4-FFF2-40B4-BE49-F238E27FC236}">
                <a16:creationId xmlns:a16="http://schemas.microsoft.com/office/drawing/2014/main" id="{0F821154-D5FD-8D9B-C96E-F2E3E1C80734}"/>
              </a:ext>
            </a:extLst>
          </p:cNvPr>
          <p:cNvSpPr/>
          <p:nvPr/>
        </p:nvSpPr>
        <p:spPr>
          <a:xfrm>
            <a:off x="720887" y="2947606"/>
            <a:ext cx="10058400" cy="749808"/>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19" name="Rectangle 18">
            <a:extLst>
              <a:ext uri="{FF2B5EF4-FFF2-40B4-BE49-F238E27FC236}">
                <a16:creationId xmlns:a16="http://schemas.microsoft.com/office/drawing/2014/main" id="{92E75552-9F04-073D-65F8-D4E38E816009}"/>
              </a:ext>
            </a:extLst>
          </p:cNvPr>
          <p:cNvSpPr/>
          <p:nvPr/>
        </p:nvSpPr>
        <p:spPr>
          <a:xfrm>
            <a:off x="720887" y="2947606"/>
            <a:ext cx="73152" cy="749808"/>
          </a:xfrm>
          <a:prstGeom prst="rect">
            <a:avLst/>
          </a:prstGeom>
          <a:solidFill>
            <a:srgbClr val="6C3E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20" name="Oval 19">
            <a:extLst>
              <a:ext uri="{FF2B5EF4-FFF2-40B4-BE49-F238E27FC236}">
                <a16:creationId xmlns:a16="http://schemas.microsoft.com/office/drawing/2014/main" id="{7D270269-7A98-7973-2F2C-2B5A051479D4}"/>
              </a:ext>
            </a:extLst>
          </p:cNvPr>
          <p:cNvSpPr/>
          <p:nvPr/>
        </p:nvSpPr>
        <p:spPr>
          <a:xfrm>
            <a:off x="903767" y="3057334"/>
            <a:ext cx="539496" cy="566928"/>
          </a:xfrm>
          <a:prstGeom prst="ellipse">
            <a:avLst/>
          </a:prstGeom>
          <a:solidFill>
            <a:srgbClr val="6C3E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22" name="TextBox 21">
            <a:extLst>
              <a:ext uri="{FF2B5EF4-FFF2-40B4-BE49-F238E27FC236}">
                <a16:creationId xmlns:a16="http://schemas.microsoft.com/office/drawing/2014/main" id="{43F9A237-AA05-C193-2B93-A6AAA14137D4}"/>
              </a:ext>
            </a:extLst>
          </p:cNvPr>
          <p:cNvSpPr txBox="1"/>
          <p:nvPr/>
        </p:nvSpPr>
        <p:spPr>
          <a:xfrm>
            <a:off x="1589567" y="2993326"/>
            <a:ext cx="2768707" cy="369332"/>
          </a:xfrm>
          <a:prstGeom prst="rect">
            <a:avLst/>
          </a:prstGeom>
          <a:noFill/>
        </p:spPr>
        <p:txBody>
          <a:bodyPr wrap="none">
            <a:spAutoFit/>
          </a:bodyPr>
          <a:lstStyle/>
          <a:p>
            <a:pPr>
              <a:defRPr sz="1800" b="1">
                <a:solidFill>
                  <a:srgbClr val="6C3EA8"/>
                </a:solidFill>
              </a:defRPr>
            </a:pPr>
            <a:r>
              <a:rPr>
                <a:latin typeface="Tahoma" panose="020B0604030504040204" pitchFamily="34" charset="0"/>
                <a:ea typeface="Tahoma" panose="020B0604030504040204" pitchFamily="34" charset="0"/>
                <a:cs typeface="Tahoma" panose="020B0604030504040204" pitchFamily="34" charset="0"/>
              </a:rPr>
              <a:t>IMPROVED FEEDBACK</a:t>
            </a:r>
          </a:p>
        </p:txBody>
      </p:sp>
      <p:sp>
        <p:nvSpPr>
          <p:cNvPr id="23" name="TextBox 22">
            <a:extLst>
              <a:ext uri="{FF2B5EF4-FFF2-40B4-BE49-F238E27FC236}">
                <a16:creationId xmlns:a16="http://schemas.microsoft.com/office/drawing/2014/main" id="{2A62DB65-720B-F31B-8EC9-350A3420C805}"/>
              </a:ext>
            </a:extLst>
          </p:cNvPr>
          <p:cNvSpPr txBox="1"/>
          <p:nvPr/>
        </p:nvSpPr>
        <p:spPr>
          <a:xfrm>
            <a:off x="1589567" y="3267646"/>
            <a:ext cx="3448765" cy="338554"/>
          </a:xfrm>
          <a:prstGeom prst="rect">
            <a:avLst/>
          </a:prstGeom>
          <a:noFill/>
        </p:spPr>
        <p:txBody>
          <a:bodyPr wrap="none">
            <a:spAutoFit/>
          </a:bodyPr>
          <a:lstStyle/>
          <a:p>
            <a:pPr>
              <a:defRPr sz="1600" b="0">
                <a:solidFill>
                  <a:srgbClr val="000000"/>
                </a:solidFill>
              </a:defRPr>
            </a:pPr>
            <a:r>
              <a:rPr>
                <a:latin typeface="Tahoma" panose="020B0604030504040204" pitchFamily="34" charset="0"/>
                <a:ea typeface="Tahoma" panose="020B0604030504040204" pitchFamily="34" charset="0"/>
                <a:cs typeface="Tahoma" panose="020B0604030504040204" pitchFamily="34" charset="0"/>
              </a:rPr>
              <a:t>New forms with open-text capability</a:t>
            </a:r>
          </a:p>
        </p:txBody>
      </p:sp>
      <p:sp>
        <p:nvSpPr>
          <p:cNvPr id="24" name="Rounded Rectangle 23">
            <a:extLst>
              <a:ext uri="{FF2B5EF4-FFF2-40B4-BE49-F238E27FC236}">
                <a16:creationId xmlns:a16="http://schemas.microsoft.com/office/drawing/2014/main" id="{C4CDD1F4-726E-CFC4-3A08-A803016CF539}"/>
              </a:ext>
            </a:extLst>
          </p:cNvPr>
          <p:cNvSpPr/>
          <p:nvPr/>
        </p:nvSpPr>
        <p:spPr>
          <a:xfrm>
            <a:off x="720887" y="3816286"/>
            <a:ext cx="10058400" cy="749808"/>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25" name="Rectangle 24">
            <a:extLst>
              <a:ext uri="{FF2B5EF4-FFF2-40B4-BE49-F238E27FC236}">
                <a16:creationId xmlns:a16="http://schemas.microsoft.com/office/drawing/2014/main" id="{ED35952D-F7F1-AED9-2AB0-53212C492DF2}"/>
              </a:ext>
            </a:extLst>
          </p:cNvPr>
          <p:cNvSpPr/>
          <p:nvPr/>
        </p:nvSpPr>
        <p:spPr>
          <a:xfrm>
            <a:off x="720887" y="3816286"/>
            <a:ext cx="73152" cy="749808"/>
          </a:xfrm>
          <a:prstGeom prst="rect">
            <a:avLst/>
          </a:prstGeom>
          <a:solidFill>
            <a:srgbClr val="F07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26" name="Oval 25">
            <a:extLst>
              <a:ext uri="{FF2B5EF4-FFF2-40B4-BE49-F238E27FC236}">
                <a16:creationId xmlns:a16="http://schemas.microsoft.com/office/drawing/2014/main" id="{A7DE1CAB-5155-28E8-EF98-6E27F2EAD9B0}"/>
              </a:ext>
            </a:extLst>
          </p:cNvPr>
          <p:cNvSpPr/>
          <p:nvPr/>
        </p:nvSpPr>
        <p:spPr>
          <a:xfrm>
            <a:off x="903767" y="3926014"/>
            <a:ext cx="539496" cy="566928"/>
          </a:xfrm>
          <a:prstGeom prst="ellipse">
            <a:avLst/>
          </a:prstGeom>
          <a:solidFill>
            <a:srgbClr val="F07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28" name="TextBox 27">
            <a:extLst>
              <a:ext uri="{FF2B5EF4-FFF2-40B4-BE49-F238E27FC236}">
                <a16:creationId xmlns:a16="http://schemas.microsoft.com/office/drawing/2014/main" id="{D34AA5A8-B2BA-5732-DB12-14BC9C557F32}"/>
              </a:ext>
            </a:extLst>
          </p:cNvPr>
          <p:cNvSpPr txBox="1"/>
          <p:nvPr/>
        </p:nvSpPr>
        <p:spPr>
          <a:xfrm>
            <a:off x="1589567" y="3862006"/>
            <a:ext cx="2340705" cy="369332"/>
          </a:xfrm>
          <a:prstGeom prst="rect">
            <a:avLst/>
          </a:prstGeom>
          <a:noFill/>
        </p:spPr>
        <p:txBody>
          <a:bodyPr wrap="none">
            <a:spAutoFit/>
          </a:bodyPr>
          <a:lstStyle/>
          <a:p>
            <a:pPr>
              <a:defRPr sz="1800" b="1">
                <a:solidFill>
                  <a:srgbClr val="F07814"/>
                </a:solidFill>
              </a:defRPr>
            </a:pPr>
            <a:r>
              <a:rPr>
                <a:latin typeface="Tahoma" panose="020B0604030504040204" pitchFamily="34" charset="0"/>
                <a:ea typeface="Tahoma" panose="020B0604030504040204" pitchFamily="34" charset="0"/>
                <a:cs typeface="Tahoma" panose="020B0604030504040204" pitchFamily="34" charset="0"/>
              </a:rPr>
              <a:t>COURSE REVAMPS</a:t>
            </a:r>
          </a:p>
        </p:txBody>
      </p:sp>
      <p:sp>
        <p:nvSpPr>
          <p:cNvPr id="29" name="TextBox 28">
            <a:extLst>
              <a:ext uri="{FF2B5EF4-FFF2-40B4-BE49-F238E27FC236}">
                <a16:creationId xmlns:a16="http://schemas.microsoft.com/office/drawing/2014/main" id="{CB051C9A-898D-240C-8796-7726ACB76431}"/>
              </a:ext>
            </a:extLst>
          </p:cNvPr>
          <p:cNvSpPr txBox="1"/>
          <p:nvPr/>
        </p:nvSpPr>
        <p:spPr>
          <a:xfrm>
            <a:off x="1589567" y="4136326"/>
            <a:ext cx="5959452" cy="338554"/>
          </a:xfrm>
          <a:prstGeom prst="rect">
            <a:avLst/>
          </a:prstGeom>
          <a:noFill/>
        </p:spPr>
        <p:txBody>
          <a:bodyPr wrap="none">
            <a:spAutoFit/>
          </a:bodyPr>
          <a:lstStyle/>
          <a:p>
            <a:pPr>
              <a:defRPr sz="1600" b="0">
                <a:solidFill>
                  <a:srgbClr val="000000"/>
                </a:solidFill>
              </a:defRPr>
            </a:pPr>
            <a:r>
              <a:rPr dirty="0">
                <a:latin typeface="Tahoma" panose="020B0604030504040204" pitchFamily="34" charset="0"/>
                <a:ea typeface="Tahoma" panose="020B0604030504040204" pitchFamily="34" charset="0"/>
                <a:cs typeface="Tahoma" panose="020B0604030504040204" pitchFamily="34" charset="0"/>
              </a:rPr>
              <a:t>Introduced "Intro</a:t>
            </a:r>
            <a:r>
              <a:rPr lang="en-US" dirty="0">
                <a:latin typeface="Tahoma" panose="020B0604030504040204" pitchFamily="34" charset="0"/>
                <a:ea typeface="Tahoma" panose="020B0604030504040204" pitchFamily="34" charset="0"/>
                <a:cs typeface="Tahoma" panose="020B0604030504040204" pitchFamily="34" charset="0"/>
              </a:rPr>
              <a:t>duction</a:t>
            </a:r>
            <a:r>
              <a:rPr dirty="0">
                <a:latin typeface="Tahoma" panose="020B0604030504040204" pitchFamily="34" charset="0"/>
                <a:ea typeface="Tahoma" panose="020B0604030504040204" pitchFamily="34" charset="0"/>
                <a:cs typeface="Tahoma" panose="020B0604030504040204" pitchFamily="34" charset="0"/>
              </a:rPr>
              <a:t> to PP&amp;C" and Mock Scenario Exercises</a:t>
            </a:r>
          </a:p>
        </p:txBody>
      </p:sp>
      <p:sp>
        <p:nvSpPr>
          <p:cNvPr id="30" name="Rounded Rectangle 29">
            <a:extLst>
              <a:ext uri="{FF2B5EF4-FFF2-40B4-BE49-F238E27FC236}">
                <a16:creationId xmlns:a16="http://schemas.microsoft.com/office/drawing/2014/main" id="{99D77879-99FA-D475-4546-6C69FCB41B74}"/>
              </a:ext>
            </a:extLst>
          </p:cNvPr>
          <p:cNvSpPr/>
          <p:nvPr/>
        </p:nvSpPr>
        <p:spPr>
          <a:xfrm>
            <a:off x="720887" y="4684966"/>
            <a:ext cx="10058400" cy="749808"/>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31" name="Rectangle 30">
            <a:extLst>
              <a:ext uri="{FF2B5EF4-FFF2-40B4-BE49-F238E27FC236}">
                <a16:creationId xmlns:a16="http://schemas.microsoft.com/office/drawing/2014/main" id="{92DEF60A-EFD9-0D3F-4270-59747B79CB8B}"/>
              </a:ext>
            </a:extLst>
          </p:cNvPr>
          <p:cNvSpPr/>
          <p:nvPr/>
        </p:nvSpPr>
        <p:spPr>
          <a:xfrm>
            <a:off x="720887" y="4684966"/>
            <a:ext cx="73152" cy="749808"/>
          </a:xfrm>
          <a:prstGeom prst="rect">
            <a:avLst/>
          </a:prstGeom>
          <a:solidFill>
            <a:srgbClr val="C82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32" name="Oval 31">
            <a:extLst>
              <a:ext uri="{FF2B5EF4-FFF2-40B4-BE49-F238E27FC236}">
                <a16:creationId xmlns:a16="http://schemas.microsoft.com/office/drawing/2014/main" id="{6C1FFCD1-8671-15D2-B494-853623A835F5}"/>
              </a:ext>
            </a:extLst>
          </p:cNvPr>
          <p:cNvSpPr/>
          <p:nvPr/>
        </p:nvSpPr>
        <p:spPr>
          <a:xfrm>
            <a:off x="903767" y="4794694"/>
            <a:ext cx="539496" cy="566928"/>
          </a:xfrm>
          <a:prstGeom prst="ellipse">
            <a:avLst/>
          </a:prstGeom>
          <a:solidFill>
            <a:srgbClr val="C823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34" name="TextBox 33">
            <a:extLst>
              <a:ext uri="{FF2B5EF4-FFF2-40B4-BE49-F238E27FC236}">
                <a16:creationId xmlns:a16="http://schemas.microsoft.com/office/drawing/2014/main" id="{D4EE3FD0-2D87-8092-6B90-C6D28B0FF36C}"/>
              </a:ext>
            </a:extLst>
          </p:cNvPr>
          <p:cNvSpPr txBox="1"/>
          <p:nvPr/>
        </p:nvSpPr>
        <p:spPr>
          <a:xfrm>
            <a:off x="1589567" y="4730686"/>
            <a:ext cx="2435282" cy="369332"/>
          </a:xfrm>
          <a:prstGeom prst="rect">
            <a:avLst/>
          </a:prstGeom>
          <a:noFill/>
        </p:spPr>
        <p:txBody>
          <a:bodyPr wrap="none">
            <a:spAutoFit/>
          </a:bodyPr>
          <a:lstStyle/>
          <a:p>
            <a:pPr>
              <a:defRPr sz="1800" b="1">
                <a:solidFill>
                  <a:srgbClr val="C82323"/>
                </a:solidFill>
              </a:defRPr>
            </a:pPr>
            <a:r>
              <a:rPr>
                <a:latin typeface="Tahoma" panose="020B0604030504040204" pitchFamily="34" charset="0"/>
                <a:ea typeface="Tahoma" panose="020B0604030504040204" pitchFamily="34" charset="0"/>
                <a:cs typeface="Tahoma" panose="020B0604030504040204" pitchFamily="34" charset="0"/>
              </a:rPr>
              <a:t>EXPANDED ACCESS</a:t>
            </a:r>
          </a:p>
        </p:txBody>
      </p:sp>
      <p:sp>
        <p:nvSpPr>
          <p:cNvPr id="35" name="TextBox 34">
            <a:extLst>
              <a:ext uri="{FF2B5EF4-FFF2-40B4-BE49-F238E27FC236}">
                <a16:creationId xmlns:a16="http://schemas.microsoft.com/office/drawing/2014/main" id="{1E1ADB92-0A93-0973-4D81-1C9B32E73EDD}"/>
              </a:ext>
            </a:extLst>
          </p:cNvPr>
          <p:cNvSpPr txBox="1"/>
          <p:nvPr/>
        </p:nvSpPr>
        <p:spPr>
          <a:xfrm>
            <a:off x="1589567" y="5005006"/>
            <a:ext cx="4548489" cy="338554"/>
          </a:xfrm>
          <a:prstGeom prst="rect">
            <a:avLst/>
          </a:prstGeom>
          <a:noFill/>
        </p:spPr>
        <p:txBody>
          <a:bodyPr wrap="none">
            <a:spAutoFit/>
          </a:bodyPr>
          <a:lstStyle/>
          <a:p>
            <a:pPr>
              <a:defRPr sz="1600" b="0">
                <a:solidFill>
                  <a:srgbClr val="000000"/>
                </a:solidFill>
              </a:defRPr>
            </a:pPr>
            <a:r>
              <a:rPr lang="en-US">
                <a:latin typeface="Tahoma" panose="020B0604030504040204" pitchFamily="34" charset="0"/>
                <a:ea typeface="Tahoma" panose="020B0604030504040204" pitchFamily="34" charset="0"/>
                <a:cs typeface="Tahoma" panose="020B0604030504040204" pitchFamily="34" charset="0"/>
              </a:rPr>
              <a:t>Expanded course availability to all NASA Centers</a:t>
            </a:r>
            <a:endParaRPr>
              <a:latin typeface="Tahoma" panose="020B0604030504040204" pitchFamily="34" charset="0"/>
              <a:ea typeface="Tahoma" panose="020B0604030504040204" pitchFamily="34" charset="0"/>
              <a:cs typeface="Tahoma" panose="020B0604030504040204" pitchFamily="34" charset="0"/>
            </a:endParaRPr>
          </a:p>
        </p:txBody>
      </p:sp>
      <p:sp>
        <p:nvSpPr>
          <p:cNvPr id="36" name="Rounded Rectangle 35">
            <a:extLst>
              <a:ext uri="{FF2B5EF4-FFF2-40B4-BE49-F238E27FC236}">
                <a16:creationId xmlns:a16="http://schemas.microsoft.com/office/drawing/2014/main" id="{AD3C25CA-55AE-7FA7-E975-263901903BE9}"/>
              </a:ext>
            </a:extLst>
          </p:cNvPr>
          <p:cNvSpPr/>
          <p:nvPr/>
        </p:nvSpPr>
        <p:spPr>
          <a:xfrm>
            <a:off x="629446" y="5761353"/>
            <a:ext cx="10228089" cy="749808"/>
          </a:xfrm>
          <a:prstGeom prst="roundRect">
            <a:avLst/>
          </a:prstGeom>
          <a:solidFill>
            <a:schemeClr val="tx2">
              <a:lumMod val="20000"/>
              <a:lumOff val="80000"/>
              <a:alpha val="7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pic>
        <p:nvPicPr>
          <p:cNvPr id="39" name="Graphic 38" descr="Bar graph with upward trend with solid fill">
            <a:extLst>
              <a:ext uri="{FF2B5EF4-FFF2-40B4-BE49-F238E27FC236}">
                <a16:creationId xmlns:a16="http://schemas.microsoft.com/office/drawing/2014/main" id="{71D84A59-AE61-3A78-33AE-0EBA084036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0290" y="1390007"/>
            <a:ext cx="410677" cy="410677"/>
          </a:xfrm>
          <a:prstGeom prst="rect">
            <a:avLst/>
          </a:prstGeom>
        </p:spPr>
      </p:pic>
      <p:pic>
        <p:nvPicPr>
          <p:cNvPr id="41" name="Graphic 40" descr="Megaphone with solid fill">
            <a:extLst>
              <a:ext uri="{FF2B5EF4-FFF2-40B4-BE49-F238E27FC236}">
                <a16:creationId xmlns:a16="http://schemas.microsoft.com/office/drawing/2014/main" id="{AD41DD6D-763B-91B1-893D-E805E478B5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2246" y="2226970"/>
            <a:ext cx="411480" cy="411480"/>
          </a:xfrm>
          <a:prstGeom prst="rect">
            <a:avLst/>
          </a:prstGeom>
        </p:spPr>
      </p:pic>
      <p:pic>
        <p:nvPicPr>
          <p:cNvPr id="43" name="Graphic 42" descr="Document with solid fill">
            <a:extLst>
              <a:ext uri="{FF2B5EF4-FFF2-40B4-BE49-F238E27FC236}">
                <a16:creationId xmlns:a16="http://schemas.microsoft.com/office/drawing/2014/main" id="{9D4DDC2E-F494-BA36-9453-842F8CFA15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2246" y="3129624"/>
            <a:ext cx="411480" cy="411480"/>
          </a:xfrm>
          <a:prstGeom prst="rect">
            <a:avLst/>
          </a:prstGeom>
        </p:spPr>
      </p:pic>
      <p:pic>
        <p:nvPicPr>
          <p:cNvPr id="45" name="Graphic 44" descr="Remote learning language with solid fill">
            <a:extLst>
              <a:ext uri="{FF2B5EF4-FFF2-40B4-BE49-F238E27FC236}">
                <a16:creationId xmlns:a16="http://schemas.microsoft.com/office/drawing/2014/main" id="{2520D7C7-C482-0367-14DD-47A077B5A85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4797" y="4022026"/>
            <a:ext cx="411480" cy="411480"/>
          </a:xfrm>
          <a:prstGeom prst="rect">
            <a:avLst/>
          </a:prstGeom>
        </p:spPr>
      </p:pic>
      <p:pic>
        <p:nvPicPr>
          <p:cNvPr id="49" name="Graphic 48" descr="World with solid fill">
            <a:extLst>
              <a:ext uri="{FF2B5EF4-FFF2-40B4-BE49-F238E27FC236}">
                <a16:creationId xmlns:a16="http://schemas.microsoft.com/office/drawing/2014/main" id="{DC2D867E-0C08-F3A0-E2E7-0DDCFF2FAE1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2246" y="4872418"/>
            <a:ext cx="411480" cy="411480"/>
          </a:xfrm>
          <a:prstGeom prst="rect">
            <a:avLst/>
          </a:prstGeom>
        </p:spPr>
      </p:pic>
      <p:pic>
        <p:nvPicPr>
          <p:cNvPr id="51" name="Graphic 50" descr="Bullseye with solid fill">
            <a:extLst>
              <a:ext uri="{FF2B5EF4-FFF2-40B4-BE49-F238E27FC236}">
                <a16:creationId xmlns:a16="http://schemas.microsoft.com/office/drawing/2014/main" id="{743DDA1B-FB86-193F-BEE4-C77714208AD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5879" y="5803790"/>
            <a:ext cx="669934" cy="669934"/>
          </a:xfrm>
          <a:prstGeom prst="rect">
            <a:avLst/>
          </a:prstGeom>
        </p:spPr>
      </p:pic>
      <p:sp>
        <p:nvSpPr>
          <p:cNvPr id="52" name="TextBox 51">
            <a:extLst>
              <a:ext uri="{FF2B5EF4-FFF2-40B4-BE49-F238E27FC236}">
                <a16:creationId xmlns:a16="http://schemas.microsoft.com/office/drawing/2014/main" id="{278116EE-7F1F-F4DC-39D5-75AA19078195}"/>
              </a:ext>
            </a:extLst>
          </p:cNvPr>
          <p:cNvSpPr txBox="1"/>
          <p:nvPr/>
        </p:nvSpPr>
        <p:spPr>
          <a:xfrm>
            <a:off x="1790452" y="5803790"/>
            <a:ext cx="8363641" cy="646331"/>
          </a:xfrm>
          <a:prstGeom prst="rect">
            <a:avLst/>
          </a:prstGeom>
          <a:noFill/>
        </p:spPr>
        <p:txBody>
          <a:bodyPr wrap="square" rtlCol="0">
            <a:spAutoFit/>
          </a:bodyPr>
          <a:lstStyle/>
          <a:p>
            <a:pPr algn="ctr"/>
            <a:r>
              <a:rPr lang="en-US" b="1">
                <a:latin typeface="Tahoma" panose="020B0604030504040204" pitchFamily="34" charset="0"/>
                <a:ea typeface="Tahoma" panose="020B0604030504040204" pitchFamily="34" charset="0"/>
                <a:cs typeface="Tahoma" panose="020B0604030504040204" pitchFamily="34" charset="0"/>
              </a:rPr>
              <a:t>RESULT: </a:t>
            </a:r>
            <a:r>
              <a:rPr lang="en-US">
                <a:latin typeface="Tahoma" panose="020B0604030504040204" pitchFamily="34" charset="0"/>
                <a:ea typeface="Tahoma" panose="020B0604030504040204" pitchFamily="34" charset="0"/>
                <a:cs typeface="Tahoma" panose="020B0604030504040204" pitchFamily="34" charset="0"/>
              </a:rPr>
              <a:t> Increased participation, improved engagement, and expanded access across NASA centers</a:t>
            </a:r>
            <a:endParaRPr lang="en-US" b="1">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83100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3C31F-A275-358D-9CE6-66566E935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D0994C-4AC2-E106-AAFF-7A3FDB718C53}"/>
              </a:ext>
            </a:extLst>
          </p:cNvPr>
          <p:cNvSpPr>
            <a:spLocks noGrp="1"/>
          </p:cNvSpPr>
          <p:nvPr>
            <p:ph type="title"/>
          </p:nvPr>
        </p:nvSpPr>
        <p:spPr/>
        <p:txBody>
          <a:bodyPr>
            <a:normAutofit fontScale="90000"/>
          </a:bodyPr>
          <a:lstStyle/>
          <a:p>
            <a:r>
              <a:rPr lang="en-US">
                <a:latin typeface="Tahoma" panose="020B0604030504040204" pitchFamily="34" charset="0"/>
                <a:ea typeface="Tahoma" panose="020B0604030504040204" pitchFamily="34" charset="0"/>
                <a:cs typeface="Tahoma" panose="020B0604030504040204" pitchFamily="34" charset="0"/>
              </a:rPr>
              <a:t>What Participants Are Saying..</a:t>
            </a:r>
          </a:p>
        </p:txBody>
      </p:sp>
      <p:sp>
        <p:nvSpPr>
          <p:cNvPr id="65" name="TextBox 64">
            <a:extLst>
              <a:ext uri="{FF2B5EF4-FFF2-40B4-BE49-F238E27FC236}">
                <a16:creationId xmlns:a16="http://schemas.microsoft.com/office/drawing/2014/main" id="{37A605E3-0239-3695-FC5F-ECA95C6118C5}"/>
              </a:ext>
            </a:extLst>
          </p:cNvPr>
          <p:cNvSpPr txBox="1"/>
          <p:nvPr/>
        </p:nvSpPr>
        <p:spPr>
          <a:xfrm>
            <a:off x="1227981" y="980769"/>
            <a:ext cx="9243946" cy="408623"/>
          </a:xfrm>
          <a:prstGeom prst="roundRect">
            <a:avLst/>
          </a:prstGeom>
          <a:noFill/>
        </p:spPr>
        <p:txBody>
          <a:bodyPr wrap="square" rtlCol="0">
            <a:spAutoFit/>
          </a:bodyPr>
          <a:lstStyle/>
          <a:p>
            <a:pPr algn="ctr"/>
            <a:r>
              <a:rPr lang="en-US" i="1">
                <a:solidFill>
                  <a:schemeClr val="tx2">
                    <a:lumMod val="60000"/>
                    <a:lumOff val="40000"/>
                  </a:schemeClr>
                </a:solidFill>
                <a:latin typeface="Tahoma" panose="020B0604030504040204" pitchFamily="34" charset="0"/>
                <a:ea typeface="Tahoma" panose="020B0604030504040204" pitchFamily="34" charset="0"/>
                <a:cs typeface="Tahoma" panose="020B0604030504040204" pitchFamily="34" charset="0"/>
              </a:rPr>
              <a:t>Representative feedback from participants across PP&amp;C training courses in 2025</a:t>
            </a:r>
          </a:p>
        </p:txBody>
      </p:sp>
      <p:grpSp>
        <p:nvGrpSpPr>
          <p:cNvPr id="68" name="Group 67">
            <a:extLst>
              <a:ext uri="{FF2B5EF4-FFF2-40B4-BE49-F238E27FC236}">
                <a16:creationId xmlns:a16="http://schemas.microsoft.com/office/drawing/2014/main" id="{2041FDB1-AFFE-F44D-BDE9-289293539D88}"/>
              </a:ext>
            </a:extLst>
          </p:cNvPr>
          <p:cNvGrpSpPr/>
          <p:nvPr/>
        </p:nvGrpSpPr>
        <p:grpSpPr>
          <a:xfrm>
            <a:off x="13623" y="1527894"/>
            <a:ext cx="3959675" cy="2660865"/>
            <a:chOff x="41089" y="1645434"/>
            <a:chExt cx="3898365" cy="2590406"/>
          </a:xfrm>
          <a:effectLst>
            <a:outerShdw blurRad="50800" dist="38100" algn="l" rotWithShape="0">
              <a:prstClr val="black">
                <a:alpha val="40000"/>
              </a:prstClr>
            </a:outerShdw>
          </a:effectLst>
        </p:grpSpPr>
        <p:grpSp>
          <p:nvGrpSpPr>
            <p:cNvPr id="64" name="Group 63">
              <a:extLst>
                <a:ext uri="{FF2B5EF4-FFF2-40B4-BE49-F238E27FC236}">
                  <a16:creationId xmlns:a16="http://schemas.microsoft.com/office/drawing/2014/main" id="{43A2D7B2-AF9E-C83D-C265-1BEF9828EB5E}"/>
                </a:ext>
              </a:extLst>
            </p:cNvPr>
            <p:cNvGrpSpPr/>
            <p:nvPr/>
          </p:nvGrpSpPr>
          <p:grpSpPr>
            <a:xfrm>
              <a:off x="41089" y="1645434"/>
              <a:ext cx="3898365" cy="2590406"/>
              <a:chOff x="138310" y="1309601"/>
              <a:chExt cx="3898365" cy="2590406"/>
            </a:xfrm>
          </p:grpSpPr>
          <p:grpSp>
            <p:nvGrpSpPr>
              <p:cNvPr id="22" name="Group 21">
                <a:extLst>
                  <a:ext uri="{FF2B5EF4-FFF2-40B4-BE49-F238E27FC236}">
                    <a16:creationId xmlns:a16="http://schemas.microsoft.com/office/drawing/2014/main" id="{BF9E7E79-65F1-0932-1B7C-B0841CF2F6DE}"/>
                  </a:ext>
                </a:extLst>
              </p:cNvPr>
              <p:cNvGrpSpPr/>
              <p:nvPr/>
            </p:nvGrpSpPr>
            <p:grpSpPr>
              <a:xfrm>
                <a:off x="138310" y="1309601"/>
                <a:ext cx="3898365" cy="2590406"/>
                <a:chOff x="858309" y="1371600"/>
                <a:chExt cx="4906072" cy="2687859"/>
              </a:xfrm>
            </p:grpSpPr>
            <p:sp>
              <p:nvSpPr>
                <p:cNvPr id="16" name="Rounded Rectangle 4">
                  <a:extLst>
                    <a:ext uri="{FF2B5EF4-FFF2-40B4-BE49-F238E27FC236}">
                      <a16:creationId xmlns:a16="http://schemas.microsoft.com/office/drawing/2014/main" id="{7BA3F0C2-DFE5-A064-39AC-25AF1A87F9D9}"/>
                    </a:ext>
                  </a:extLst>
                </p:cNvPr>
                <p:cNvSpPr/>
                <p:nvPr/>
              </p:nvSpPr>
              <p:spPr>
                <a:xfrm>
                  <a:off x="914400" y="1371600"/>
                  <a:ext cx="4846320" cy="2286000"/>
                </a:xfrm>
                <a:prstGeom prst="roundRect">
                  <a:avLst/>
                </a:prstGeom>
                <a:solidFill>
                  <a:srgbClr val="FFFFFF"/>
                </a:solidFill>
                <a:ln>
                  <a:solidFill>
                    <a:srgbClr val="0070C0">
                      <a:alpha val="50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5">
                  <a:extLst>
                    <a:ext uri="{FF2B5EF4-FFF2-40B4-BE49-F238E27FC236}">
                      <a16:creationId xmlns:a16="http://schemas.microsoft.com/office/drawing/2014/main" id="{F9F70D71-60DE-B808-E4B9-4CE50E8C5BF8}"/>
                    </a:ext>
                  </a:extLst>
                </p:cNvPr>
                <p:cNvSpPr/>
                <p:nvPr/>
              </p:nvSpPr>
              <p:spPr>
                <a:xfrm>
                  <a:off x="914400" y="1371600"/>
                  <a:ext cx="4846320" cy="711600"/>
                </a:xfrm>
                <a:prstGeom prst="roundRect">
                  <a:avLst/>
                </a:prstGeom>
                <a:solidFill>
                  <a:srgbClr val="1956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a:extLst>
                    <a:ext uri="{FF2B5EF4-FFF2-40B4-BE49-F238E27FC236}">
                      <a16:creationId xmlns:a16="http://schemas.microsoft.com/office/drawing/2014/main" id="{6AA1BA32-6444-4992-103B-A106AA90AFCE}"/>
                    </a:ext>
                  </a:extLst>
                </p:cNvPr>
                <p:cNvSpPr txBox="1"/>
                <p:nvPr/>
              </p:nvSpPr>
              <p:spPr>
                <a:xfrm>
                  <a:off x="1214028" y="1412416"/>
                  <a:ext cx="4348138" cy="617096"/>
                </a:xfrm>
                <a:prstGeom prst="rect">
                  <a:avLst/>
                </a:prstGeom>
                <a:noFill/>
              </p:spPr>
              <p:txBody>
                <a:bodyPr wrap="square">
                  <a:spAutoFit/>
                </a:bodyPr>
                <a:lstStyle/>
                <a:p>
                  <a:pPr algn="ctr">
                    <a:defRPr sz="1600" b="1">
                      <a:solidFill>
                        <a:srgbClr val="FFFFFF"/>
                      </a:solidFill>
                    </a:defRPr>
                  </a:pPr>
                  <a:r>
                    <a:rPr sz="1400">
                      <a:latin typeface="Tahoma" panose="020B0604030504040204" pitchFamily="34" charset="0"/>
                      <a:ea typeface="Tahoma" panose="020B0604030504040204" pitchFamily="34" charset="0"/>
                      <a:cs typeface="Tahoma" panose="020B0604030504040204" pitchFamily="34" charset="0"/>
                    </a:rPr>
                    <a:t>Intro to Planning &amp;</a:t>
                  </a:r>
                  <a:br>
                    <a:rPr sz="1400">
                      <a:latin typeface="Tahoma" panose="020B0604030504040204" pitchFamily="34" charset="0"/>
                      <a:ea typeface="Tahoma" panose="020B0604030504040204" pitchFamily="34" charset="0"/>
                      <a:cs typeface="Tahoma" panose="020B0604030504040204" pitchFamily="34" charset="0"/>
                    </a:rPr>
                  </a:br>
                  <a:r>
                    <a:rPr sz="1400">
                      <a:latin typeface="Tahoma" panose="020B0604030504040204" pitchFamily="34" charset="0"/>
                      <a:ea typeface="Tahoma" panose="020B0604030504040204" pitchFamily="34" charset="0"/>
                      <a:cs typeface="Tahoma" panose="020B0604030504040204" pitchFamily="34" charset="0"/>
                    </a:rPr>
                    <a:t>Schedule Management</a:t>
                  </a:r>
                </a:p>
              </p:txBody>
            </p:sp>
            <p:sp>
              <p:nvSpPr>
                <p:cNvPr id="20" name="TextBox 19">
                  <a:extLst>
                    <a:ext uri="{FF2B5EF4-FFF2-40B4-BE49-F238E27FC236}">
                      <a16:creationId xmlns:a16="http://schemas.microsoft.com/office/drawing/2014/main" id="{4ADD93D6-0B42-E2EF-5A7B-FF6D6F617645}"/>
                    </a:ext>
                  </a:extLst>
                </p:cNvPr>
                <p:cNvSpPr txBox="1"/>
                <p:nvPr/>
              </p:nvSpPr>
              <p:spPr>
                <a:xfrm>
                  <a:off x="858309" y="1760100"/>
                  <a:ext cx="798022" cy="2299359"/>
                </a:xfrm>
                <a:prstGeom prst="rect">
                  <a:avLst/>
                </a:prstGeom>
                <a:noFill/>
              </p:spPr>
              <p:txBody>
                <a:bodyPr wrap="square">
                  <a:spAutoFit/>
                </a:bodyPr>
                <a:lstStyle/>
                <a:p>
                  <a:pPr>
                    <a:defRPr sz="5400">
                      <a:solidFill>
                        <a:srgbClr val="1956AA"/>
                      </a:solidFill>
                    </a:defRPr>
                  </a:pPr>
                  <a:r>
                    <a:rPr sz="13800">
                      <a:solidFill>
                        <a:schemeClr val="tx2">
                          <a:lumMod val="20000"/>
                          <a:lumOff val="80000"/>
                          <a:alpha val="80000"/>
                        </a:schemeClr>
                      </a:solidFill>
                    </a:rPr>
                    <a:t>“</a:t>
                  </a:r>
                </a:p>
              </p:txBody>
            </p:sp>
            <p:sp>
              <p:nvSpPr>
                <p:cNvPr id="21" name="TextBox 20">
                  <a:extLst>
                    <a:ext uri="{FF2B5EF4-FFF2-40B4-BE49-F238E27FC236}">
                      <a16:creationId xmlns:a16="http://schemas.microsoft.com/office/drawing/2014/main" id="{83173FFE-C8E8-7F98-A8FF-D9FC9C5B8B71}"/>
                    </a:ext>
                  </a:extLst>
                </p:cNvPr>
                <p:cNvSpPr txBox="1"/>
                <p:nvPr/>
              </p:nvSpPr>
              <p:spPr>
                <a:xfrm>
                  <a:off x="1923318" y="2192173"/>
                  <a:ext cx="3841063" cy="1245487"/>
                </a:xfrm>
                <a:prstGeom prst="rect">
                  <a:avLst/>
                </a:prstGeom>
                <a:noFill/>
              </p:spPr>
              <p:txBody>
                <a:bodyPr wrap="square">
                  <a:spAutoFit/>
                </a:bodyPr>
                <a:lstStyle/>
                <a:p>
                  <a:r>
                    <a:rPr lang="en-US" b="1">
                      <a:latin typeface="Tahoma" panose="020B0604030504040204" pitchFamily="34" charset="0"/>
                      <a:ea typeface="Tahoma" panose="020B0604030504040204" pitchFamily="34" charset="0"/>
                      <a:cs typeface="Tahoma" panose="020B0604030504040204" pitchFamily="34" charset="0"/>
                    </a:rPr>
                    <a:t>Overall,</a:t>
                  </a:r>
                  <a:r>
                    <a:rPr lang="en-US">
                      <a:latin typeface="Tahoma" panose="020B0604030504040204" pitchFamily="34" charset="0"/>
                      <a:ea typeface="Tahoma" panose="020B0604030504040204" pitchFamily="34" charset="0"/>
                      <a:cs typeface="Tahoma" panose="020B0604030504040204" pitchFamily="34" charset="0"/>
                    </a:rPr>
                    <a:t> </a:t>
                  </a:r>
                  <a:r>
                    <a:rPr lang="en-US" b="1">
                      <a:latin typeface="Tahoma" panose="020B0604030504040204" pitchFamily="34" charset="0"/>
                      <a:ea typeface="Tahoma" panose="020B0604030504040204" pitchFamily="34" charset="0"/>
                      <a:cs typeface="Tahoma" panose="020B0604030504040204" pitchFamily="34" charset="0"/>
                    </a:rPr>
                    <a:t>a great class! </a:t>
                  </a:r>
                  <a:r>
                    <a:rPr lang="en-US">
                      <a:latin typeface="Tahoma" panose="020B0604030504040204" pitchFamily="34" charset="0"/>
                      <a:ea typeface="Tahoma" panose="020B0604030504040204" pitchFamily="34" charset="0"/>
                      <a:cs typeface="Tahoma" panose="020B0604030504040204" pitchFamily="34" charset="0"/>
                    </a:rPr>
                    <a:t>[...] I really enjoyed this course! Wish I had taken it years ago.</a:t>
                  </a:r>
                </a:p>
              </p:txBody>
            </p:sp>
          </p:grpSp>
          <p:sp>
            <p:nvSpPr>
              <p:cNvPr id="30" name="Oval 29">
                <a:extLst>
                  <a:ext uri="{FF2B5EF4-FFF2-40B4-BE49-F238E27FC236}">
                    <a16:creationId xmlns:a16="http://schemas.microsoft.com/office/drawing/2014/main" id="{BC2E2A8D-3BAA-A435-4E28-8D4A13C35CCB}"/>
                  </a:ext>
                </a:extLst>
              </p:cNvPr>
              <p:cNvSpPr/>
              <p:nvPr/>
            </p:nvSpPr>
            <p:spPr>
              <a:xfrm>
                <a:off x="255374" y="1414132"/>
                <a:ext cx="411480" cy="411480"/>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pic>
          <p:nvPicPr>
            <p:cNvPr id="67" name="Graphic 66" descr="Daily calendar with solid fill">
              <a:extLst>
                <a:ext uri="{FF2B5EF4-FFF2-40B4-BE49-F238E27FC236}">
                  <a16:creationId xmlns:a16="http://schemas.microsoft.com/office/drawing/2014/main" id="{779DAC36-1D1C-4650-50EC-08D88C5943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6982" y="1749965"/>
              <a:ext cx="399567" cy="399567"/>
            </a:xfrm>
            <a:prstGeom prst="rect">
              <a:avLst/>
            </a:prstGeom>
          </p:spPr>
        </p:pic>
      </p:grpSp>
      <p:grpSp>
        <p:nvGrpSpPr>
          <p:cNvPr id="73" name="Group 72">
            <a:extLst>
              <a:ext uri="{FF2B5EF4-FFF2-40B4-BE49-F238E27FC236}">
                <a16:creationId xmlns:a16="http://schemas.microsoft.com/office/drawing/2014/main" id="{C954EDF6-56E0-8F5D-ADBD-0E096215F831}"/>
              </a:ext>
            </a:extLst>
          </p:cNvPr>
          <p:cNvGrpSpPr/>
          <p:nvPr/>
        </p:nvGrpSpPr>
        <p:grpSpPr>
          <a:xfrm>
            <a:off x="4076369" y="1513304"/>
            <a:ext cx="3959675" cy="2590407"/>
            <a:chOff x="4017868" y="1645433"/>
            <a:chExt cx="3959675" cy="2590407"/>
          </a:xfrm>
          <a:effectLst>
            <a:outerShdw blurRad="50800" dist="38100" algn="l" rotWithShape="0">
              <a:prstClr val="black">
                <a:alpha val="40000"/>
              </a:prstClr>
            </a:outerShdw>
          </a:effectLst>
        </p:grpSpPr>
        <p:grpSp>
          <p:nvGrpSpPr>
            <p:cNvPr id="70" name="Group 69">
              <a:extLst>
                <a:ext uri="{FF2B5EF4-FFF2-40B4-BE49-F238E27FC236}">
                  <a16:creationId xmlns:a16="http://schemas.microsoft.com/office/drawing/2014/main" id="{E0CED1C4-92EA-7ABA-C783-A969B8660488}"/>
                </a:ext>
              </a:extLst>
            </p:cNvPr>
            <p:cNvGrpSpPr/>
            <p:nvPr/>
          </p:nvGrpSpPr>
          <p:grpSpPr>
            <a:xfrm>
              <a:off x="4017868" y="1645433"/>
              <a:ext cx="3959675" cy="2590407"/>
              <a:chOff x="4017868" y="1645433"/>
              <a:chExt cx="3959675" cy="2590407"/>
            </a:xfrm>
          </p:grpSpPr>
          <p:grpSp>
            <p:nvGrpSpPr>
              <p:cNvPr id="45" name="Group 44">
                <a:extLst>
                  <a:ext uri="{FF2B5EF4-FFF2-40B4-BE49-F238E27FC236}">
                    <a16:creationId xmlns:a16="http://schemas.microsoft.com/office/drawing/2014/main" id="{9A4BCA77-D267-542A-FE71-543025128E7A}"/>
                  </a:ext>
                </a:extLst>
              </p:cNvPr>
              <p:cNvGrpSpPr/>
              <p:nvPr/>
            </p:nvGrpSpPr>
            <p:grpSpPr>
              <a:xfrm>
                <a:off x="4017868" y="1645433"/>
                <a:ext cx="3959675" cy="2590407"/>
                <a:chOff x="914400" y="1371599"/>
                <a:chExt cx="4846320" cy="2675924"/>
              </a:xfrm>
            </p:grpSpPr>
            <p:sp>
              <p:nvSpPr>
                <p:cNvPr id="46" name="Rounded Rectangle 4">
                  <a:extLst>
                    <a:ext uri="{FF2B5EF4-FFF2-40B4-BE49-F238E27FC236}">
                      <a16:creationId xmlns:a16="http://schemas.microsoft.com/office/drawing/2014/main" id="{F1D6EAAD-8582-0764-5289-095913050104}"/>
                    </a:ext>
                  </a:extLst>
                </p:cNvPr>
                <p:cNvSpPr/>
                <p:nvPr/>
              </p:nvSpPr>
              <p:spPr>
                <a:xfrm>
                  <a:off x="914400" y="1371600"/>
                  <a:ext cx="4846320" cy="2286000"/>
                </a:xfrm>
                <a:prstGeom prst="roundRect">
                  <a:avLst/>
                </a:prstGeom>
                <a:solidFill>
                  <a:srgbClr val="FFFFFF"/>
                </a:solidFill>
                <a:ln>
                  <a:solidFill>
                    <a:srgbClr val="7030A0">
                      <a:alpha val="50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ounded Rectangle 5">
                  <a:extLst>
                    <a:ext uri="{FF2B5EF4-FFF2-40B4-BE49-F238E27FC236}">
                      <a16:creationId xmlns:a16="http://schemas.microsoft.com/office/drawing/2014/main" id="{89D455FC-4C49-93F3-B812-84EF30DD8516}"/>
                    </a:ext>
                  </a:extLst>
                </p:cNvPr>
                <p:cNvSpPr/>
                <p:nvPr/>
              </p:nvSpPr>
              <p:spPr>
                <a:xfrm>
                  <a:off x="914400" y="1371599"/>
                  <a:ext cx="4846320" cy="708440"/>
                </a:xfrm>
                <a:prstGeom prst="roundRect">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a:extLst>
                    <a:ext uri="{FF2B5EF4-FFF2-40B4-BE49-F238E27FC236}">
                      <a16:creationId xmlns:a16="http://schemas.microsoft.com/office/drawing/2014/main" id="{9CAF04E7-0ECF-1B3B-01F4-571F9EA62D68}"/>
                    </a:ext>
                  </a:extLst>
                </p:cNvPr>
                <p:cNvSpPr txBox="1"/>
                <p:nvPr/>
              </p:nvSpPr>
              <p:spPr>
                <a:xfrm>
                  <a:off x="1383326" y="1441493"/>
                  <a:ext cx="4348139" cy="611380"/>
                </a:xfrm>
                <a:prstGeom prst="rect">
                  <a:avLst/>
                </a:prstGeom>
                <a:noFill/>
              </p:spPr>
              <p:txBody>
                <a:bodyPr wrap="square">
                  <a:spAutoFit/>
                </a:bodyPr>
                <a:lstStyle/>
                <a:p>
                  <a:pPr algn="ctr">
                    <a:defRPr sz="1600" b="1">
                      <a:solidFill>
                        <a:srgbClr val="FFFFFF"/>
                      </a:solidFill>
                    </a:defRPr>
                  </a:pPr>
                  <a:r>
                    <a:rPr lang="en-US" sz="1400">
                      <a:latin typeface="Tahoma" panose="020B0604030504040204" pitchFamily="34" charset="0"/>
                      <a:ea typeface="Tahoma" panose="020B0604030504040204" pitchFamily="34" charset="0"/>
                      <a:cs typeface="Tahoma" panose="020B0604030504040204" pitchFamily="34" charset="0"/>
                    </a:rPr>
                    <a:t>Planning &amp; Scheduling</a:t>
                  </a:r>
                  <a:br>
                    <a:rPr lang="en-US" sz="1400">
                      <a:latin typeface="Tahoma" panose="020B0604030504040204" pitchFamily="34" charset="0"/>
                      <a:ea typeface="Tahoma" panose="020B0604030504040204" pitchFamily="34" charset="0"/>
                      <a:cs typeface="Tahoma" panose="020B0604030504040204" pitchFamily="34" charset="0"/>
                    </a:rPr>
                  </a:br>
                  <a:r>
                    <a:rPr lang="en-US" sz="1400">
                      <a:latin typeface="Tahoma" panose="020B0604030504040204" pitchFamily="34" charset="0"/>
                      <a:ea typeface="Tahoma" panose="020B0604030504040204" pitchFamily="34" charset="0"/>
                      <a:cs typeface="Tahoma" panose="020B0604030504040204" pitchFamily="34" charset="0"/>
                    </a:rPr>
                    <a:t>Applications Using Microsoft Project</a:t>
                  </a:r>
                </a:p>
              </p:txBody>
            </p:sp>
            <p:sp>
              <p:nvSpPr>
                <p:cNvPr id="49" name="TextBox 48">
                  <a:extLst>
                    <a:ext uri="{FF2B5EF4-FFF2-40B4-BE49-F238E27FC236}">
                      <a16:creationId xmlns:a16="http://schemas.microsoft.com/office/drawing/2014/main" id="{74FCE8AC-A250-13AA-7BA3-CEB752222492}"/>
                    </a:ext>
                  </a:extLst>
                </p:cNvPr>
                <p:cNvSpPr txBox="1"/>
                <p:nvPr/>
              </p:nvSpPr>
              <p:spPr>
                <a:xfrm>
                  <a:off x="963805" y="1758375"/>
                  <a:ext cx="798022" cy="2289148"/>
                </a:xfrm>
                <a:prstGeom prst="rect">
                  <a:avLst/>
                </a:prstGeom>
                <a:noFill/>
              </p:spPr>
              <p:txBody>
                <a:bodyPr wrap="square">
                  <a:spAutoFit/>
                </a:bodyPr>
                <a:lstStyle/>
                <a:p>
                  <a:pPr>
                    <a:defRPr sz="5400">
                      <a:solidFill>
                        <a:srgbClr val="1956AA"/>
                      </a:solidFill>
                    </a:defRPr>
                  </a:pPr>
                  <a:r>
                    <a:rPr sz="13800">
                      <a:solidFill>
                        <a:schemeClr val="accent5">
                          <a:lumMod val="20000"/>
                          <a:lumOff val="80000"/>
                          <a:alpha val="80000"/>
                        </a:schemeClr>
                      </a:solidFill>
                    </a:rPr>
                    <a:t>“</a:t>
                  </a:r>
                </a:p>
              </p:txBody>
            </p:sp>
            <p:sp>
              <p:nvSpPr>
                <p:cNvPr id="50" name="TextBox 49">
                  <a:extLst>
                    <a:ext uri="{FF2B5EF4-FFF2-40B4-BE49-F238E27FC236}">
                      <a16:creationId xmlns:a16="http://schemas.microsoft.com/office/drawing/2014/main" id="{3B00E29F-3F6E-0319-D966-7D18A2A2E572}"/>
                    </a:ext>
                  </a:extLst>
                </p:cNvPr>
                <p:cNvSpPr txBox="1"/>
                <p:nvPr/>
              </p:nvSpPr>
              <p:spPr>
                <a:xfrm>
                  <a:off x="1890402" y="2188528"/>
                  <a:ext cx="3841063" cy="1239956"/>
                </a:xfrm>
                <a:prstGeom prst="rect">
                  <a:avLst/>
                </a:prstGeom>
                <a:noFill/>
              </p:spPr>
              <p:txBody>
                <a:bodyPr wrap="square">
                  <a:spAutoFit/>
                </a:bodyPr>
                <a:lstStyle/>
                <a:p>
                  <a:r>
                    <a:rPr lang="en-US">
                      <a:latin typeface="Tahoma" panose="020B0604030504040204" pitchFamily="34" charset="0"/>
                      <a:ea typeface="Tahoma" panose="020B0604030504040204" pitchFamily="34" charset="0"/>
                      <a:cs typeface="Tahoma" panose="020B0604030504040204" pitchFamily="34" charset="0"/>
                    </a:rPr>
                    <a:t>Great class, </a:t>
                  </a:r>
                  <a:r>
                    <a:rPr lang="en-US" b="1">
                      <a:latin typeface="Tahoma" panose="020B0604030504040204" pitchFamily="34" charset="0"/>
                      <a:ea typeface="Tahoma" panose="020B0604030504040204" pitchFamily="34" charset="0"/>
                      <a:cs typeface="Tahoma" panose="020B0604030504040204" pitchFamily="34" charset="0"/>
                    </a:rPr>
                    <a:t>exactly what I needed</a:t>
                  </a:r>
                  <a:r>
                    <a:rPr lang="en-US">
                      <a:latin typeface="Tahoma" panose="020B0604030504040204" pitchFamily="34" charset="0"/>
                      <a:ea typeface="Tahoma" panose="020B0604030504040204" pitchFamily="34" charset="0"/>
                      <a:cs typeface="Tahoma" panose="020B0604030504040204" pitchFamily="34" charset="0"/>
                    </a:rPr>
                    <a:t>. [...] Going from start to finish near the end of class was perfect. </a:t>
                  </a:r>
                </a:p>
              </p:txBody>
            </p:sp>
          </p:grpSp>
          <p:sp>
            <p:nvSpPr>
              <p:cNvPr id="69" name="Oval 68">
                <a:extLst>
                  <a:ext uri="{FF2B5EF4-FFF2-40B4-BE49-F238E27FC236}">
                    <a16:creationId xmlns:a16="http://schemas.microsoft.com/office/drawing/2014/main" id="{20AB0CAE-5F7E-55CA-465A-5DD7C9D3FEC2}"/>
                  </a:ext>
                </a:extLst>
              </p:cNvPr>
              <p:cNvSpPr/>
              <p:nvPr/>
            </p:nvSpPr>
            <p:spPr>
              <a:xfrm>
                <a:off x="4089912" y="1751842"/>
                <a:ext cx="407883" cy="432091"/>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pic>
          <p:nvPicPr>
            <p:cNvPr id="72" name="Graphic 71" descr="Bar graph with upward trend with solid fill">
              <a:extLst>
                <a:ext uri="{FF2B5EF4-FFF2-40B4-BE49-F238E27FC236}">
                  <a16:creationId xmlns:a16="http://schemas.microsoft.com/office/drawing/2014/main" id="{13560C29-4DEB-A69C-DE32-A7569744CEF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19854" y="1800295"/>
              <a:ext cx="330668" cy="330668"/>
            </a:xfrm>
            <a:prstGeom prst="rect">
              <a:avLst/>
            </a:prstGeom>
          </p:spPr>
        </p:pic>
      </p:grpSp>
      <p:grpSp>
        <p:nvGrpSpPr>
          <p:cNvPr id="77" name="Group 76">
            <a:extLst>
              <a:ext uri="{FF2B5EF4-FFF2-40B4-BE49-F238E27FC236}">
                <a16:creationId xmlns:a16="http://schemas.microsoft.com/office/drawing/2014/main" id="{5C37B9D5-AE30-6A9F-C7D4-49164534A2D2}"/>
              </a:ext>
            </a:extLst>
          </p:cNvPr>
          <p:cNvGrpSpPr/>
          <p:nvPr/>
        </p:nvGrpSpPr>
        <p:grpSpPr>
          <a:xfrm>
            <a:off x="8103408" y="1495521"/>
            <a:ext cx="3874789" cy="2612511"/>
            <a:chOff x="8088108" y="1634115"/>
            <a:chExt cx="3874789" cy="2612511"/>
          </a:xfrm>
          <a:effectLst>
            <a:outerShdw blurRad="50800" dist="38100" algn="l" rotWithShape="0">
              <a:prstClr val="black">
                <a:alpha val="40000"/>
              </a:prstClr>
            </a:outerShdw>
          </a:effectLst>
        </p:grpSpPr>
        <p:grpSp>
          <p:nvGrpSpPr>
            <p:cNvPr id="74" name="Group 73">
              <a:extLst>
                <a:ext uri="{FF2B5EF4-FFF2-40B4-BE49-F238E27FC236}">
                  <a16:creationId xmlns:a16="http://schemas.microsoft.com/office/drawing/2014/main" id="{E2898E41-F8AE-08A5-D1BE-5E5AC404267B}"/>
                </a:ext>
              </a:extLst>
            </p:cNvPr>
            <p:cNvGrpSpPr/>
            <p:nvPr/>
          </p:nvGrpSpPr>
          <p:grpSpPr>
            <a:xfrm>
              <a:off x="8088108" y="1634115"/>
              <a:ext cx="3874789" cy="2612511"/>
              <a:chOff x="8088108" y="1634115"/>
              <a:chExt cx="3874789" cy="2612511"/>
            </a:xfrm>
          </p:grpSpPr>
          <p:grpSp>
            <p:nvGrpSpPr>
              <p:cNvPr id="51" name="Group 50">
                <a:extLst>
                  <a:ext uri="{FF2B5EF4-FFF2-40B4-BE49-F238E27FC236}">
                    <a16:creationId xmlns:a16="http://schemas.microsoft.com/office/drawing/2014/main" id="{A7ACFF13-4604-7212-7C8C-049A13C9122C}"/>
                  </a:ext>
                </a:extLst>
              </p:cNvPr>
              <p:cNvGrpSpPr/>
              <p:nvPr/>
            </p:nvGrpSpPr>
            <p:grpSpPr>
              <a:xfrm>
                <a:off x="8088108" y="1634115"/>
                <a:ext cx="3874789" cy="2612511"/>
                <a:chOff x="884318" y="1371600"/>
                <a:chExt cx="4876402" cy="2686624"/>
              </a:xfrm>
            </p:grpSpPr>
            <p:sp>
              <p:nvSpPr>
                <p:cNvPr id="52" name="Rounded Rectangle 4">
                  <a:extLst>
                    <a:ext uri="{FF2B5EF4-FFF2-40B4-BE49-F238E27FC236}">
                      <a16:creationId xmlns:a16="http://schemas.microsoft.com/office/drawing/2014/main" id="{70A58A22-ABF7-35FC-1B5C-111A9DC72800}"/>
                    </a:ext>
                  </a:extLst>
                </p:cNvPr>
                <p:cNvSpPr/>
                <p:nvPr/>
              </p:nvSpPr>
              <p:spPr>
                <a:xfrm>
                  <a:off x="914400" y="1371600"/>
                  <a:ext cx="4846320" cy="2286000"/>
                </a:xfrm>
                <a:prstGeom prst="roundRect">
                  <a:avLst/>
                </a:prstGeom>
                <a:solidFill>
                  <a:srgbClr val="FFFFFF"/>
                </a:solidFill>
                <a:ln>
                  <a:solidFill>
                    <a:srgbClr val="FF6600">
                      <a:alpha val="50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ounded Rectangle 5">
                  <a:extLst>
                    <a:ext uri="{FF2B5EF4-FFF2-40B4-BE49-F238E27FC236}">
                      <a16:creationId xmlns:a16="http://schemas.microsoft.com/office/drawing/2014/main" id="{8FECC46E-999D-134F-55A8-A799E68D01DC}"/>
                    </a:ext>
                  </a:extLst>
                </p:cNvPr>
                <p:cNvSpPr/>
                <p:nvPr/>
              </p:nvSpPr>
              <p:spPr>
                <a:xfrm>
                  <a:off x="914400" y="1371600"/>
                  <a:ext cx="4846320" cy="705255"/>
                </a:xfrm>
                <a:prstGeom prst="round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a:extLst>
                    <a:ext uri="{FF2B5EF4-FFF2-40B4-BE49-F238E27FC236}">
                      <a16:creationId xmlns:a16="http://schemas.microsoft.com/office/drawing/2014/main" id="{F73DA806-F70E-9AEC-D7BC-21C65C9B604D}"/>
                    </a:ext>
                  </a:extLst>
                </p:cNvPr>
                <p:cNvSpPr txBox="1"/>
                <p:nvPr/>
              </p:nvSpPr>
              <p:spPr>
                <a:xfrm>
                  <a:off x="1243428" y="1549070"/>
                  <a:ext cx="4348139" cy="362213"/>
                </a:xfrm>
                <a:prstGeom prst="rect">
                  <a:avLst/>
                </a:prstGeom>
                <a:noFill/>
              </p:spPr>
              <p:txBody>
                <a:bodyPr wrap="square">
                  <a:spAutoFit/>
                </a:bodyPr>
                <a:lstStyle/>
                <a:p>
                  <a:pPr algn="ctr">
                    <a:defRPr sz="1600" b="1">
                      <a:solidFill>
                        <a:srgbClr val="FFFFFF"/>
                      </a:solidFill>
                    </a:defRPr>
                  </a:pPr>
                  <a:r>
                    <a:rPr lang="en-US" sz="1400">
                      <a:latin typeface="Tahoma" panose="020B0604030504040204" pitchFamily="34" charset="0"/>
                      <a:ea typeface="Tahoma" panose="020B0604030504040204" pitchFamily="34" charset="0"/>
                      <a:cs typeface="Tahoma" panose="020B0604030504040204" pitchFamily="34" charset="0"/>
                    </a:rPr>
                    <a:t>IBR Overview</a:t>
                  </a:r>
                </a:p>
              </p:txBody>
            </p:sp>
            <p:sp>
              <p:nvSpPr>
                <p:cNvPr id="55" name="TextBox 54">
                  <a:extLst>
                    <a:ext uri="{FF2B5EF4-FFF2-40B4-BE49-F238E27FC236}">
                      <a16:creationId xmlns:a16="http://schemas.microsoft.com/office/drawing/2014/main" id="{9CE5EFE5-134A-A447-9263-4E80F737AD8F}"/>
                    </a:ext>
                  </a:extLst>
                </p:cNvPr>
                <p:cNvSpPr txBox="1"/>
                <p:nvPr/>
              </p:nvSpPr>
              <p:spPr>
                <a:xfrm>
                  <a:off x="884318" y="1779369"/>
                  <a:ext cx="798022" cy="2278855"/>
                </a:xfrm>
                <a:prstGeom prst="rect">
                  <a:avLst/>
                </a:prstGeom>
                <a:noFill/>
              </p:spPr>
              <p:txBody>
                <a:bodyPr wrap="square">
                  <a:spAutoFit/>
                </a:bodyPr>
                <a:lstStyle/>
                <a:p>
                  <a:pPr>
                    <a:defRPr sz="5400">
                      <a:solidFill>
                        <a:srgbClr val="1956AA"/>
                      </a:solidFill>
                    </a:defRPr>
                  </a:pPr>
                  <a:r>
                    <a:rPr sz="13800">
                      <a:solidFill>
                        <a:schemeClr val="accent2">
                          <a:lumMod val="20000"/>
                          <a:lumOff val="80000"/>
                          <a:alpha val="80000"/>
                        </a:schemeClr>
                      </a:solidFill>
                    </a:rPr>
                    <a:t>“</a:t>
                  </a:r>
                </a:p>
              </p:txBody>
            </p:sp>
            <p:sp>
              <p:nvSpPr>
                <p:cNvPr id="56" name="TextBox 55">
                  <a:extLst>
                    <a:ext uri="{FF2B5EF4-FFF2-40B4-BE49-F238E27FC236}">
                      <a16:creationId xmlns:a16="http://schemas.microsoft.com/office/drawing/2014/main" id="{DED6C106-7CA0-2CBB-0273-0C32452C4486}"/>
                    </a:ext>
                  </a:extLst>
                </p:cNvPr>
                <p:cNvSpPr txBox="1"/>
                <p:nvPr/>
              </p:nvSpPr>
              <p:spPr>
                <a:xfrm>
                  <a:off x="1897897" y="2189350"/>
                  <a:ext cx="3841063" cy="1234380"/>
                </a:xfrm>
                <a:prstGeom prst="rect">
                  <a:avLst/>
                </a:prstGeom>
                <a:noFill/>
              </p:spPr>
              <p:txBody>
                <a:bodyPr wrap="square">
                  <a:spAutoFit/>
                </a:bodyPr>
                <a:lstStyle/>
                <a:p>
                  <a:r>
                    <a:rPr lang="en-US">
                      <a:latin typeface="Tahoma" panose="020B0604030504040204" pitchFamily="34" charset="0"/>
                      <a:ea typeface="Tahoma" panose="020B0604030504040204" pitchFamily="34" charset="0"/>
                      <a:cs typeface="Tahoma" panose="020B0604030504040204" pitchFamily="34" charset="0"/>
                    </a:rPr>
                    <a:t>I was referred to take this and was not sure what to expect, but it was so much </a:t>
                  </a:r>
                  <a:r>
                    <a:rPr lang="en-US" b="1">
                      <a:latin typeface="Tahoma" panose="020B0604030504040204" pitchFamily="34" charset="0"/>
                      <a:ea typeface="Tahoma" panose="020B0604030504040204" pitchFamily="34" charset="0"/>
                      <a:cs typeface="Tahoma" panose="020B0604030504040204" pitchFamily="34" charset="0"/>
                    </a:rPr>
                    <a:t>better than I expected</a:t>
                  </a:r>
                  <a:r>
                    <a:rPr lang="en-US">
                      <a:latin typeface="Tahoma" panose="020B0604030504040204" pitchFamily="34" charset="0"/>
                      <a:ea typeface="Tahoma" panose="020B0604030504040204" pitchFamily="34" charset="0"/>
                      <a:cs typeface="Tahoma" panose="020B0604030504040204" pitchFamily="34" charset="0"/>
                    </a:rPr>
                    <a:t>. </a:t>
                  </a:r>
                </a:p>
              </p:txBody>
            </p:sp>
          </p:grpSp>
          <p:sp>
            <p:nvSpPr>
              <p:cNvPr id="18" name="Oval 17">
                <a:extLst>
                  <a:ext uri="{FF2B5EF4-FFF2-40B4-BE49-F238E27FC236}">
                    <a16:creationId xmlns:a16="http://schemas.microsoft.com/office/drawing/2014/main" id="{AD151FD9-8FD3-DDF4-115C-BFBD49276B56}"/>
                  </a:ext>
                </a:extLst>
              </p:cNvPr>
              <p:cNvSpPr/>
              <p:nvPr/>
            </p:nvSpPr>
            <p:spPr>
              <a:xfrm>
                <a:off x="8242250" y="1751521"/>
                <a:ext cx="411480" cy="411480"/>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pic>
          <p:nvPicPr>
            <p:cNvPr id="76" name="Graphic 75" descr="Document with solid fill">
              <a:extLst>
                <a:ext uri="{FF2B5EF4-FFF2-40B4-BE49-F238E27FC236}">
                  <a16:creationId xmlns:a16="http://schemas.microsoft.com/office/drawing/2014/main" id="{328CF50A-12B4-F6DF-456A-A6B8B0AF2CD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71962" y="1790227"/>
              <a:ext cx="352222" cy="352222"/>
            </a:xfrm>
            <a:prstGeom prst="rect">
              <a:avLst/>
            </a:prstGeom>
          </p:spPr>
        </p:pic>
      </p:grpSp>
      <p:grpSp>
        <p:nvGrpSpPr>
          <p:cNvPr id="80" name="Group 79">
            <a:extLst>
              <a:ext uri="{FF2B5EF4-FFF2-40B4-BE49-F238E27FC236}">
                <a16:creationId xmlns:a16="http://schemas.microsoft.com/office/drawing/2014/main" id="{E88164B9-31A5-1152-9E5F-28A3878E09C3}"/>
              </a:ext>
            </a:extLst>
          </p:cNvPr>
          <p:cNvGrpSpPr/>
          <p:nvPr/>
        </p:nvGrpSpPr>
        <p:grpSpPr>
          <a:xfrm>
            <a:off x="547347" y="3853190"/>
            <a:ext cx="4754844" cy="2592660"/>
            <a:chOff x="1808014" y="4158382"/>
            <a:chExt cx="4130892" cy="2592660"/>
          </a:xfrm>
          <a:effectLst>
            <a:outerShdw blurRad="50800" dist="38100" algn="l" rotWithShape="0">
              <a:prstClr val="black">
                <a:alpha val="40000"/>
              </a:prstClr>
            </a:outerShdw>
          </a:effectLst>
        </p:grpSpPr>
        <p:grpSp>
          <p:nvGrpSpPr>
            <p:cNvPr id="23" name="Group 22">
              <a:extLst>
                <a:ext uri="{FF2B5EF4-FFF2-40B4-BE49-F238E27FC236}">
                  <a16:creationId xmlns:a16="http://schemas.microsoft.com/office/drawing/2014/main" id="{1C1AE1C5-F398-C403-5A14-187525705412}"/>
                </a:ext>
              </a:extLst>
            </p:cNvPr>
            <p:cNvGrpSpPr/>
            <p:nvPr/>
          </p:nvGrpSpPr>
          <p:grpSpPr>
            <a:xfrm>
              <a:off x="1808014" y="4158382"/>
              <a:ext cx="4130892" cy="2592660"/>
              <a:chOff x="6048750" y="1371600"/>
              <a:chExt cx="4952736" cy="2468989"/>
            </a:xfrm>
          </p:grpSpPr>
          <p:sp>
            <p:nvSpPr>
              <p:cNvPr id="24" name="Rounded Rectangle 10">
                <a:extLst>
                  <a:ext uri="{FF2B5EF4-FFF2-40B4-BE49-F238E27FC236}">
                    <a16:creationId xmlns:a16="http://schemas.microsoft.com/office/drawing/2014/main" id="{7C417DB0-C8C7-6BF6-DA73-A7B0F27D8075}"/>
                  </a:ext>
                </a:extLst>
              </p:cNvPr>
              <p:cNvSpPr/>
              <p:nvPr/>
            </p:nvSpPr>
            <p:spPr>
              <a:xfrm>
                <a:off x="6126480" y="1371600"/>
                <a:ext cx="4846320" cy="2286000"/>
              </a:xfrm>
              <a:prstGeom prst="roundRect">
                <a:avLst/>
              </a:prstGeom>
              <a:solidFill>
                <a:srgbClr val="FFFFFF"/>
              </a:solidFill>
              <a:ln>
                <a:solidFill>
                  <a:srgbClr val="00B050">
                    <a:alpha val="50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11">
                <a:extLst>
                  <a:ext uri="{FF2B5EF4-FFF2-40B4-BE49-F238E27FC236}">
                    <a16:creationId xmlns:a16="http://schemas.microsoft.com/office/drawing/2014/main" id="{B338FB28-415F-CD25-1F9A-FF0B7577D1B3}"/>
                  </a:ext>
                </a:extLst>
              </p:cNvPr>
              <p:cNvSpPr/>
              <p:nvPr/>
            </p:nvSpPr>
            <p:spPr>
              <a:xfrm>
                <a:off x="6126480" y="1371600"/>
                <a:ext cx="4846320" cy="653087"/>
              </a:xfrm>
              <a:prstGeom prst="roundRect">
                <a:avLst/>
              </a:prstGeom>
              <a:solidFill>
                <a:srgbClr val="288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a:extLst>
                  <a:ext uri="{FF2B5EF4-FFF2-40B4-BE49-F238E27FC236}">
                    <a16:creationId xmlns:a16="http://schemas.microsoft.com/office/drawing/2014/main" id="{11A3BD37-427A-6C74-EB31-500D52DE63D7}"/>
                  </a:ext>
                </a:extLst>
              </p:cNvPr>
              <p:cNvSpPr/>
              <p:nvPr/>
            </p:nvSpPr>
            <p:spPr>
              <a:xfrm>
                <a:off x="6217920" y="1465003"/>
                <a:ext cx="556886" cy="411480"/>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a:extLst>
                  <a:ext uri="{FF2B5EF4-FFF2-40B4-BE49-F238E27FC236}">
                    <a16:creationId xmlns:a16="http://schemas.microsoft.com/office/drawing/2014/main" id="{E99BDAB3-8D22-0B5D-3048-F78CA3567C11}"/>
                  </a:ext>
                </a:extLst>
              </p:cNvPr>
              <p:cNvSpPr txBox="1"/>
              <p:nvPr/>
            </p:nvSpPr>
            <p:spPr>
              <a:xfrm>
                <a:off x="7614291" y="1531683"/>
                <a:ext cx="1867484" cy="417546"/>
              </a:xfrm>
              <a:prstGeom prst="rect">
                <a:avLst/>
              </a:prstGeom>
              <a:noFill/>
            </p:spPr>
            <p:txBody>
              <a:bodyPr wrap="none">
                <a:spAutoFit/>
              </a:bodyPr>
              <a:lstStyle/>
              <a:p>
                <a:pPr algn="ctr">
                  <a:defRPr sz="1600" b="1">
                    <a:solidFill>
                      <a:srgbClr val="FFFFFF"/>
                    </a:solidFill>
                  </a:defRPr>
                </a:pPr>
                <a:r>
                  <a:rPr sz="1400">
                    <a:latin typeface="Tahoma" panose="020B0604030504040204" pitchFamily="34" charset="0"/>
                    <a:ea typeface="Tahoma" panose="020B0604030504040204" pitchFamily="34" charset="0"/>
                    <a:cs typeface="Tahoma" panose="020B0604030504040204" pitchFamily="34" charset="0"/>
                  </a:rPr>
                  <a:t>Intro to PP&amp;C</a:t>
                </a:r>
              </a:p>
            </p:txBody>
          </p:sp>
          <p:sp>
            <p:nvSpPr>
              <p:cNvPr id="28" name="TextBox 27">
                <a:extLst>
                  <a:ext uri="{FF2B5EF4-FFF2-40B4-BE49-F238E27FC236}">
                    <a16:creationId xmlns:a16="http://schemas.microsoft.com/office/drawing/2014/main" id="{FF5C082F-1065-6719-81A2-2AD1B656BC8C}"/>
                  </a:ext>
                </a:extLst>
              </p:cNvPr>
              <p:cNvSpPr txBox="1"/>
              <p:nvPr/>
            </p:nvSpPr>
            <p:spPr>
              <a:xfrm>
                <a:off x="6048750" y="1730303"/>
                <a:ext cx="740026" cy="2110286"/>
              </a:xfrm>
              <a:prstGeom prst="rect">
                <a:avLst/>
              </a:prstGeom>
              <a:noFill/>
            </p:spPr>
            <p:txBody>
              <a:bodyPr wrap="square">
                <a:spAutoFit/>
              </a:bodyPr>
              <a:lstStyle/>
              <a:p>
                <a:pPr>
                  <a:defRPr sz="5400">
                    <a:solidFill>
                      <a:srgbClr val="28824B"/>
                    </a:solidFill>
                  </a:defRPr>
                </a:pPr>
                <a:r>
                  <a:rPr sz="13800">
                    <a:solidFill>
                      <a:schemeClr val="accent1">
                        <a:lumMod val="20000"/>
                        <a:lumOff val="80000"/>
                        <a:alpha val="80000"/>
                      </a:schemeClr>
                    </a:solidFill>
                  </a:rPr>
                  <a:t>“</a:t>
                </a:r>
              </a:p>
            </p:txBody>
          </p:sp>
          <p:sp>
            <p:nvSpPr>
              <p:cNvPr id="29" name="TextBox 28">
                <a:extLst>
                  <a:ext uri="{FF2B5EF4-FFF2-40B4-BE49-F238E27FC236}">
                    <a16:creationId xmlns:a16="http://schemas.microsoft.com/office/drawing/2014/main" id="{D9EA9CD4-1BF3-0176-7696-7A9CE8BEB74A}"/>
                  </a:ext>
                </a:extLst>
              </p:cNvPr>
              <p:cNvSpPr txBox="1"/>
              <p:nvPr/>
            </p:nvSpPr>
            <p:spPr>
              <a:xfrm>
                <a:off x="6866506" y="2111872"/>
                <a:ext cx="4134980" cy="1406859"/>
              </a:xfrm>
              <a:prstGeom prst="rect">
                <a:avLst/>
              </a:prstGeom>
              <a:noFill/>
            </p:spPr>
            <p:txBody>
              <a:bodyPr wrap="square">
                <a:spAutoFit/>
              </a:bodyPr>
              <a:lstStyle/>
              <a:p>
                <a:pPr>
                  <a:defRPr sz="1800">
                    <a:solidFill>
                      <a:srgbClr val="282828"/>
                    </a:solidFill>
                  </a:defRPr>
                </a:pPr>
                <a:r>
                  <a:rPr lang="en-US" b="1">
                    <a:latin typeface="Tahoma" panose="020B0604030504040204" pitchFamily="34" charset="0"/>
                    <a:ea typeface="Tahoma" panose="020B0604030504040204" pitchFamily="34" charset="0"/>
                    <a:cs typeface="Tahoma" panose="020B0604030504040204" pitchFamily="34" charset="0"/>
                  </a:rPr>
                  <a:t>Good overview </a:t>
                </a:r>
                <a:r>
                  <a:rPr lang="en-US">
                    <a:latin typeface="Tahoma" panose="020B0604030504040204" pitchFamily="34" charset="0"/>
                    <a:ea typeface="Tahoma" panose="020B0604030504040204" pitchFamily="34" charset="0"/>
                    <a:cs typeface="Tahoma" panose="020B0604030504040204" pitchFamily="34" charset="0"/>
                  </a:rPr>
                  <a:t>of all topics. Instructors allowed participants to talk about their areas of expertise while making sure folks new to certain areas got what they needed.</a:t>
                </a:r>
              </a:p>
            </p:txBody>
          </p:sp>
        </p:grpSp>
        <p:pic>
          <p:nvPicPr>
            <p:cNvPr id="79" name="Graphic 78" descr="Users with solid fill">
              <a:extLst>
                <a:ext uri="{FF2B5EF4-FFF2-40B4-BE49-F238E27FC236}">
                  <a16:creationId xmlns:a16="http://schemas.microsoft.com/office/drawing/2014/main" id="{201C9D2A-EA4B-99C3-F89F-4E6B89756CA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91037" y="4290449"/>
              <a:ext cx="380629" cy="380629"/>
            </a:xfrm>
            <a:prstGeom prst="rect">
              <a:avLst/>
            </a:prstGeom>
          </p:spPr>
        </p:pic>
      </p:grpSp>
      <p:grpSp>
        <p:nvGrpSpPr>
          <p:cNvPr id="83" name="Group 82">
            <a:extLst>
              <a:ext uri="{FF2B5EF4-FFF2-40B4-BE49-F238E27FC236}">
                <a16:creationId xmlns:a16="http://schemas.microsoft.com/office/drawing/2014/main" id="{C80540FF-F519-05C8-3701-0018940D10FC}"/>
              </a:ext>
            </a:extLst>
          </p:cNvPr>
          <p:cNvGrpSpPr/>
          <p:nvPr/>
        </p:nvGrpSpPr>
        <p:grpSpPr>
          <a:xfrm>
            <a:off x="5787431" y="3839022"/>
            <a:ext cx="4837176" cy="2592661"/>
            <a:chOff x="6402393" y="4146035"/>
            <a:chExt cx="4127397" cy="2592661"/>
          </a:xfrm>
          <a:effectLst>
            <a:outerShdw blurRad="50800" dist="38100" algn="l" rotWithShape="0">
              <a:prstClr val="black">
                <a:alpha val="40000"/>
              </a:prstClr>
            </a:outerShdw>
          </a:effectLst>
        </p:grpSpPr>
        <p:grpSp>
          <p:nvGrpSpPr>
            <p:cNvPr id="57" name="Group 56">
              <a:extLst>
                <a:ext uri="{FF2B5EF4-FFF2-40B4-BE49-F238E27FC236}">
                  <a16:creationId xmlns:a16="http://schemas.microsoft.com/office/drawing/2014/main" id="{526708B5-27AC-33CC-4184-BD915D1B932E}"/>
                </a:ext>
              </a:extLst>
            </p:cNvPr>
            <p:cNvGrpSpPr/>
            <p:nvPr/>
          </p:nvGrpSpPr>
          <p:grpSpPr>
            <a:xfrm>
              <a:off x="6402393" y="4146035"/>
              <a:ext cx="4127397" cy="2592661"/>
              <a:chOff x="6126480" y="1371599"/>
              <a:chExt cx="4846320" cy="2414938"/>
            </a:xfrm>
          </p:grpSpPr>
          <p:sp>
            <p:nvSpPr>
              <p:cNvPr id="58" name="Rounded Rectangle 10">
                <a:extLst>
                  <a:ext uri="{FF2B5EF4-FFF2-40B4-BE49-F238E27FC236}">
                    <a16:creationId xmlns:a16="http://schemas.microsoft.com/office/drawing/2014/main" id="{C0E5C830-3822-217F-1264-13E06BE34DBA}"/>
                  </a:ext>
                </a:extLst>
              </p:cNvPr>
              <p:cNvSpPr/>
              <p:nvPr/>
            </p:nvSpPr>
            <p:spPr>
              <a:xfrm>
                <a:off x="6126480" y="1371600"/>
                <a:ext cx="4846320" cy="2286000"/>
              </a:xfrm>
              <a:prstGeom prst="roundRect">
                <a:avLst/>
              </a:prstGeom>
              <a:solidFill>
                <a:srgbClr val="FFFFFF"/>
              </a:solidFill>
              <a:ln>
                <a:solidFill>
                  <a:srgbClr val="C00000">
                    <a:alpha val="50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Rounded Rectangle 11">
                <a:extLst>
                  <a:ext uri="{FF2B5EF4-FFF2-40B4-BE49-F238E27FC236}">
                    <a16:creationId xmlns:a16="http://schemas.microsoft.com/office/drawing/2014/main" id="{B15984B0-3681-CA4F-3592-608963393E86}"/>
                  </a:ext>
                </a:extLst>
              </p:cNvPr>
              <p:cNvSpPr/>
              <p:nvPr/>
            </p:nvSpPr>
            <p:spPr>
              <a:xfrm>
                <a:off x="6126480" y="1371599"/>
                <a:ext cx="4846320" cy="638789"/>
              </a:xfrm>
              <a:prstGeom prst="round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Oval 59">
                <a:extLst>
                  <a:ext uri="{FF2B5EF4-FFF2-40B4-BE49-F238E27FC236}">
                    <a16:creationId xmlns:a16="http://schemas.microsoft.com/office/drawing/2014/main" id="{923B0812-787D-FAF8-0D79-F40DA3D188AE}"/>
                  </a:ext>
                </a:extLst>
              </p:cNvPr>
              <p:cNvSpPr/>
              <p:nvPr/>
            </p:nvSpPr>
            <p:spPr>
              <a:xfrm>
                <a:off x="6217920" y="1474466"/>
                <a:ext cx="525405" cy="411480"/>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60">
                <a:extLst>
                  <a:ext uri="{FF2B5EF4-FFF2-40B4-BE49-F238E27FC236}">
                    <a16:creationId xmlns:a16="http://schemas.microsoft.com/office/drawing/2014/main" id="{A14D66E6-A494-9887-C72F-8C49EF12920E}"/>
                  </a:ext>
                </a:extLst>
              </p:cNvPr>
              <p:cNvSpPr txBox="1"/>
              <p:nvPr/>
            </p:nvSpPr>
            <p:spPr>
              <a:xfrm>
                <a:off x="7517372" y="1526113"/>
                <a:ext cx="2896000" cy="286679"/>
              </a:xfrm>
              <a:prstGeom prst="rect">
                <a:avLst/>
              </a:prstGeom>
              <a:noFill/>
            </p:spPr>
            <p:txBody>
              <a:bodyPr wrap="none">
                <a:spAutoFit/>
              </a:bodyPr>
              <a:lstStyle/>
              <a:p>
                <a:pPr algn="ctr">
                  <a:defRPr sz="1600" b="1">
                    <a:solidFill>
                      <a:srgbClr val="FFFFFF"/>
                    </a:solidFill>
                  </a:defRPr>
                </a:pPr>
                <a:r>
                  <a:rPr lang="en-US" sz="1400">
                    <a:latin typeface="Tahoma" panose="020B0604030504040204" pitchFamily="34" charset="0"/>
                    <a:ea typeface="Tahoma" panose="020B0604030504040204" pitchFamily="34" charset="0"/>
                    <a:cs typeface="Tahoma" panose="020B0604030504040204" pitchFamily="34" charset="0"/>
                  </a:rPr>
                  <a:t>Intro to Cost Estimating/WBS</a:t>
                </a:r>
                <a:endParaRPr sz="1400">
                  <a:latin typeface="Tahoma" panose="020B0604030504040204" pitchFamily="34" charset="0"/>
                  <a:ea typeface="Tahoma" panose="020B0604030504040204" pitchFamily="34" charset="0"/>
                  <a:cs typeface="Tahoma" panose="020B0604030504040204" pitchFamily="34" charset="0"/>
                </a:endParaRPr>
              </a:p>
            </p:txBody>
          </p:sp>
          <p:sp>
            <p:nvSpPr>
              <p:cNvPr id="62" name="TextBox 61">
                <a:extLst>
                  <a:ext uri="{FF2B5EF4-FFF2-40B4-BE49-F238E27FC236}">
                    <a16:creationId xmlns:a16="http://schemas.microsoft.com/office/drawing/2014/main" id="{EBD86C7C-4C6A-1006-81F9-742A767BDAD4}"/>
                  </a:ext>
                </a:extLst>
              </p:cNvPr>
              <p:cNvSpPr txBox="1"/>
              <p:nvPr/>
            </p:nvSpPr>
            <p:spPr>
              <a:xfrm>
                <a:off x="6234909" y="1722449"/>
                <a:ext cx="740025" cy="2064088"/>
              </a:xfrm>
              <a:prstGeom prst="rect">
                <a:avLst/>
              </a:prstGeom>
              <a:noFill/>
            </p:spPr>
            <p:txBody>
              <a:bodyPr wrap="square">
                <a:spAutoFit/>
              </a:bodyPr>
              <a:lstStyle/>
              <a:p>
                <a:pPr>
                  <a:defRPr sz="5400">
                    <a:solidFill>
                      <a:srgbClr val="28824B"/>
                    </a:solidFill>
                  </a:defRPr>
                </a:pPr>
                <a:r>
                  <a:rPr sz="13800">
                    <a:solidFill>
                      <a:schemeClr val="accent6">
                        <a:lumMod val="20000"/>
                        <a:lumOff val="80000"/>
                        <a:alpha val="80000"/>
                      </a:schemeClr>
                    </a:solidFill>
                  </a:rPr>
                  <a:t>“</a:t>
                </a:r>
              </a:p>
            </p:txBody>
          </p:sp>
          <p:sp>
            <p:nvSpPr>
              <p:cNvPr id="63" name="TextBox 62">
                <a:extLst>
                  <a:ext uri="{FF2B5EF4-FFF2-40B4-BE49-F238E27FC236}">
                    <a16:creationId xmlns:a16="http://schemas.microsoft.com/office/drawing/2014/main" id="{08A1DEEE-A4A6-DECA-7228-40DDD0D05EE6}"/>
                  </a:ext>
                </a:extLst>
              </p:cNvPr>
              <p:cNvSpPr txBox="1"/>
              <p:nvPr/>
            </p:nvSpPr>
            <p:spPr>
              <a:xfrm>
                <a:off x="6952628" y="2095665"/>
                <a:ext cx="4020172" cy="1376059"/>
              </a:xfrm>
              <a:prstGeom prst="rect">
                <a:avLst/>
              </a:prstGeom>
              <a:noFill/>
            </p:spPr>
            <p:txBody>
              <a:bodyPr wrap="square">
                <a:spAutoFit/>
              </a:bodyPr>
              <a:lstStyle/>
              <a:p>
                <a:pPr>
                  <a:defRPr sz="1800">
                    <a:solidFill>
                      <a:srgbClr val="282828"/>
                    </a:solidFill>
                  </a:defRPr>
                </a:pPr>
                <a:r>
                  <a:rPr lang="en-US">
                    <a:latin typeface="Tahoma" panose="020B0604030504040204" pitchFamily="34" charset="0"/>
                    <a:ea typeface="Tahoma" panose="020B0604030504040204" pitchFamily="34" charset="0"/>
                    <a:cs typeface="Tahoma" panose="020B0604030504040204" pitchFamily="34" charset="0"/>
                  </a:rPr>
                  <a:t>You could tell it was prepared, and the instructors were knowledgeable. The house building example was fun. The slides were not overwhelming and </a:t>
                </a:r>
                <a:r>
                  <a:rPr lang="en-US" b="1">
                    <a:latin typeface="Tahoma" panose="020B0604030504040204" pitchFamily="34" charset="0"/>
                    <a:ea typeface="Tahoma" panose="020B0604030504040204" pitchFamily="34" charset="0"/>
                    <a:cs typeface="Tahoma" panose="020B0604030504040204" pitchFamily="34" charset="0"/>
                  </a:rPr>
                  <a:t>easy to understand</a:t>
                </a:r>
                <a:r>
                  <a:rPr lang="en-US">
                    <a:latin typeface="Tahoma" panose="020B0604030504040204" pitchFamily="34" charset="0"/>
                    <a:ea typeface="Tahoma" panose="020B0604030504040204" pitchFamily="34" charset="0"/>
                    <a:cs typeface="Tahoma" panose="020B0604030504040204" pitchFamily="34" charset="0"/>
                  </a:rPr>
                  <a:t>.</a:t>
                </a:r>
              </a:p>
            </p:txBody>
          </p:sp>
        </p:grpSp>
        <p:pic>
          <p:nvPicPr>
            <p:cNvPr id="82" name="Graphic 81" descr="Calculator with solid fill">
              <a:extLst>
                <a:ext uri="{FF2B5EF4-FFF2-40B4-BE49-F238E27FC236}">
                  <a16:creationId xmlns:a16="http://schemas.microsoft.com/office/drawing/2014/main" id="{ACF67864-4AF3-4BF5-6956-44ED4BE3890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09073" y="4287036"/>
              <a:ext cx="380629" cy="380629"/>
            </a:xfrm>
            <a:prstGeom prst="rect">
              <a:avLst/>
            </a:prstGeom>
          </p:spPr>
        </p:pic>
      </p:grpSp>
    </p:spTree>
    <p:extLst>
      <p:ext uri="{BB962C8B-B14F-4D97-AF65-F5344CB8AC3E}">
        <p14:creationId xmlns:p14="http://schemas.microsoft.com/office/powerpoint/2010/main" val="2960403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E0584-BE05-316B-ABEC-3BDA92C02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96585C-B199-C636-378E-7D148225F85A}"/>
              </a:ext>
            </a:extLst>
          </p:cNvPr>
          <p:cNvSpPr>
            <a:spLocks noGrp="1"/>
          </p:cNvSpPr>
          <p:nvPr>
            <p:ph type="title"/>
          </p:nvPr>
        </p:nvSpPr>
        <p:spPr/>
        <p:txBody>
          <a:bodyPr>
            <a:normAutofit fontScale="90000"/>
          </a:bodyPr>
          <a:lstStyle/>
          <a:p>
            <a:r>
              <a:rPr lang="en-US">
                <a:cs typeface="Arial"/>
              </a:rPr>
              <a:t>The PP&amp;C Foundation</a:t>
            </a:r>
            <a:endParaRPr lang="en-US"/>
          </a:p>
        </p:txBody>
      </p:sp>
      <p:sp>
        <p:nvSpPr>
          <p:cNvPr id="3" name="TextBox 2">
            <a:extLst>
              <a:ext uri="{FF2B5EF4-FFF2-40B4-BE49-F238E27FC236}">
                <a16:creationId xmlns:a16="http://schemas.microsoft.com/office/drawing/2014/main" id="{BFA2FA91-AED4-B31D-C565-34F287B5C7DB}"/>
              </a:ext>
            </a:extLst>
          </p:cNvPr>
          <p:cNvSpPr txBox="1"/>
          <p:nvPr/>
        </p:nvSpPr>
        <p:spPr>
          <a:xfrm>
            <a:off x="707602" y="984829"/>
            <a:ext cx="8281840" cy="338554"/>
          </a:xfrm>
          <a:prstGeom prst="rect">
            <a:avLst/>
          </a:prstGeom>
          <a:noFill/>
        </p:spPr>
        <p:txBody>
          <a:bodyPr wrap="square" rtlCol="0">
            <a:spAutoFit/>
          </a:bodyPr>
          <a:lstStyle/>
          <a:p>
            <a:r>
              <a:rPr lang="en-US" sz="1600" i="1">
                <a:solidFill>
                  <a:srgbClr val="002060"/>
                </a:solidFill>
                <a:latin typeface="Tahoma" panose="020B0604030504040204" pitchFamily="34" charset="0"/>
                <a:ea typeface="Tahoma" panose="020B0604030504040204" pitchFamily="34" charset="0"/>
                <a:cs typeface="Tahoma" panose="020B0604030504040204" pitchFamily="34" charset="0"/>
              </a:rPr>
              <a:t>Seven disciplines. One philosophy. One mission.</a:t>
            </a:r>
          </a:p>
        </p:txBody>
      </p:sp>
      <p:sp>
        <p:nvSpPr>
          <p:cNvPr id="27" name="Oval 26">
            <a:extLst>
              <a:ext uri="{FF2B5EF4-FFF2-40B4-BE49-F238E27FC236}">
                <a16:creationId xmlns:a16="http://schemas.microsoft.com/office/drawing/2014/main" id="{2E3C725D-0356-90D9-D326-1E98E0023FE1}"/>
              </a:ext>
            </a:extLst>
          </p:cNvPr>
          <p:cNvSpPr/>
          <p:nvPr/>
        </p:nvSpPr>
        <p:spPr>
          <a:xfrm>
            <a:off x="1349707" y="1799575"/>
            <a:ext cx="4703568" cy="4394489"/>
          </a:xfrm>
          <a:prstGeom prst="ellipse">
            <a:avLst/>
          </a:prstGeom>
          <a:noFill/>
          <a:ln w="25400">
            <a:solidFill>
              <a:srgbClr val="B4B4B4"/>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123" name="Group 122">
            <a:extLst>
              <a:ext uri="{FF2B5EF4-FFF2-40B4-BE49-F238E27FC236}">
                <a16:creationId xmlns:a16="http://schemas.microsoft.com/office/drawing/2014/main" id="{8D871AE2-9537-4326-7510-A75FD27401CD}"/>
              </a:ext>
            </a:extLst>
          </p:cNvPr>
          <p:cNvGrpSpPr/>
          <p:nvPr/>
        </p:nvGrpSpPr>
        <p:grpSpPr>
          <a:xfrm>
            <a:off x="1679646" y="1835693"/>
            <a:ext cx="4157532" cy="4221890"/>
            <a:chOff x="1934157" y="2022012"/>
            <a:chExt cx="3786433" cy="3786433"/>
          </a:xfrm>
        </p:grpSpPr>
        <p:grpSp>
          <p:nvGrpSpPr>
            <p:cNvPr id="39" name="Group 38">
              <a:extLst>
                <a:ext uri="{FF2B5EF4-FFF2-40B4-BE49-F238E27FC236}">
                  <a16:creationId xmlns:a16="http://schemas.microsoft.com/office/drawing/2014/main" id="{6ADF8B99-A1E5-EB97-083E-9BD54DEE6AED}"/>
                </a:ext>
              </a:extLst>
            </p:cNvPr>
            <p:cNvGrpSpPr/>
            <p:nvPr/>
          </p:nvGrpSpPr>
          <p:grpSpPr>
            <a:xfrm>
              <a:off x="1934157" y="2022012"/>
              <a:ext cx="3786433" cy="3786433"/>
              <a:chOff x="1912070" y="2133600"/>
              <a:chExt cx="3786433" cy="3786433"/>
            </a:xfrm>
          </p:grpSpPr>
          <p:pic>
            <p:nvPicPr>
              <p:cNvPr id="35" name="Graphic 34" descr="Single gear with solid fill">
                <a:extLst>
                  <a:ext uri="{FF2B5EF4-FFF2-40B4-BE49-F238E27FC236}">
                    <a16:creationId xmlns:a16="http://schemas.microsoft.com/office/drawing/2014/main" id="{9622CCF1-3756-4566-80A6-4FF575F663A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912070" y="2133600"/>
                <a:ext cx="3786433" cy="3786433"/>
              </a:xfrm>
              <a:prstGeom prst="rect">
                <a:avLst/>
              </a:prstGeom>
            </p:spPr>
          </p:pic>
          <p:sp>
            <p:nvSpPr>
              <p:cNvPr id="36" name="Oval 35">
                <a:extLst>
                  <a:ext uri="{FF2B5EF4-FFF2-40B4-BE49-F238E27FC236}">
                    <a16:creationId xmlns:a16="http://schemas.microsoft.com/office/drawing/2014/main" id="{8097DCBB-F1D1-73FA-6892-65E881839938}"/>
                  </a:ext>
                </a:extLst>
              </p:cNvPr>
              <p:cNvSpPr/>
              <p:nvPr/>
            </p:nvSpPr>
            <p:spPr>
              <a:xfrm>
                <a:off x="2936606" y="3222553"/>
                <a:ext cx="1737360" cy="1737360"/>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36">
              <a:extLst>
                <a:ext uri="{FF2B5EF4-FFF2-40B4-BE49-F238E27FC236}">
                  <a16:creationId xmlns:a16="http://schemas.microsoft.com/office/drawing/2014/main" id="{6E6FFA0B-8DC4-E42A-3DB2-E3FF808C1B05}"/>
                </a:ext>
              </a:extLst>
            </p:cNvPr>
            <p:cNvSpPr txBox="1"/>
            <p:nvPr/>
          </p:nvSpPr>
          <p:spPr>
            <a:xfrm>
              <a:off x="3355798" y="3407347"/>
              <a:ext cx="951878" cy="1048920"/>
            </a:xfrm>
            <a:prstGeom prst="rect">
              <a:avLst/>
            </a:prstGeom>
            <a:noFill/>
          </p:spPr>
          <p:txBody>
            <a:bodyPr wrap="square" rtlCol="0">
              <a:spAutoFit/>
            </a:bodyPr>
            <a:lstStyle/>
            <a:p>
              <a:pPr algn="ctr"/>
              <a:r>
                <a:rPr lang="en-US" sz="1400" b="1">
                  <a:solidFill>
                    <a:srgbClr val="002060"/>
                  </a:solidFill>
                  <a:latin typeface="Tahoma" panose="020B0604030504040204" pitchFamily="34" charset="0"/>
                  <a:ea typeface="Tahoma" panose="020B0604030504040204" pitchFamily="34" charset="0"/>
                  <a:cs typeface="Tahoma" panose="020B0604030504040204" pitchFamily="34" charset="0"/>
                </a:rPr>
                <a:t>MANAGE </a:t>
              </a:r>
            </a:p>
            <a:p>
              <a:pPr algn="ctr"/>
              <a:r>
                <a:rPr lang="en-US" sz="1400" b="1">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 </a:t>
              </a:r>
            </a:p>
            <a:p>
              <a:pPr algn="ctr"/>
              <a:r>
                <a:rPr lang="en-US" sz="1400" b="1">
                  <a:solidFill>
                    <a:srgbClr val="002060"/>
                  </a:solidFill>
                  <a:latin typeface="Tahoma" panose="020B0604030504040204" pitchFamily="34" charset="0"/>
                  <a:ea typeface="Tahoma" panose="020B0604030504040204" pitchFamily="34" charset="0"/>
                  <a:cs typeface="Tahoma" panose="020B0604030504040204" pitchFamily="34" charset="0"/>
                </a:rPr>
                <a:t>ASSESS</a:t>
              </a:r>
            </a:p>
            <a:p>
              <a:pPr algn="ctr"/>
              <a:r>
                <a:rPr lang="en-US" sz="1400" b="1">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a:t>
              </a:r>
              <a:r>
                <a:rPr lang="en-US" sz="1400" b="1">
                  <a:solidFill>
                    <a:srgbClr val="002060"/>
                  </a:solidFill>
                  <a:latin typeface="Tahoma" panose="020B0604030504040204" pitchFamily="34" charset="0"/>
                  <a:ea typeface="Tahoma" panose="020B0604030504040204" pitchFamily="34" charset="0"/>
                  <a:cs typeface="Tahoma" panose="020B0604030504040204" pitchFamily="34" charset="0"/>
                </a:rPr>
                <a:t> IMPROVE</a:t>
              </a:r>
            </a:p>
          </p:txBody>
        </p:sp>
      </p:grpSp>
      <p:grpSp>
        <p:nvGrpSpPr>
          <p:cNvPr id="100" name="Group 99">
            <a:extLst>
              <a:ext uri="{FF2B5EF4-FFF2-40B4-BE49-F238E27FC236}">
                <a16:creationId xmlns:a16="http://schemas.microsoft.com/office/drawing/2014/main" id="{887CEEA4-7034-0E44-8CBD-67C9417CC432}"/>
              </a:ext>
            </a:extLst>
          </p:cNvPr>
          <p:cNvGrpSpPr/>
          <p:nvPr/>
        </p:nvGrpSpPr>
        <p:grpSpPr>
          <a:xfrm>
            <a:off x="3071140" y="1335296"/>
            <a:ext cx="1104859" cy="1000794"/>
            <a:chOff x="3228273" y="1428852"/>
            <a:chExt cx="1203501" cy="1183471"/>
          </a:xfrm>
        </p:grpSpPr>
        <p:grpSp>
          <p:nvGrpSpPr>
            <p:cNvPr id="75" name="Group 74">
              <a:extLst>
                <a:ext uri="{FF2B5EF4-FFF2-40B4-BE49-F238E27FC236}">
                  <a16:creationId xmlns:a16="http://schemas.microsoft.com/office/drawing/2014/main" id="{C63D944F-2EBA-3FC3-6D50-1461BAF192C7}"/>
                </a:ext>
              </a:extLst>
            </p:cNvPr>
            <p:cNvGrpSpPr/>
            <p:nvPr/>
          </p:nvGrpSpPr>
          <p:grpSpPr>
            <a:xfrm>
              <a:off x="3228273" y="1541478"/>
              <a:ext cx="1178435" cy="1070845"/>
              <a:chOff x="3047965" y="1163286"/>
              <a:chExt cx="1514639" cy="1419519"/>
            </a:xfrm>
          </p:grpSpPr>
          <p:grpSp>
            <p:nvGrpSpPr>
              <p:cNvPr id="56" name="Group 55">
                <a:extLst>
                  <a:ext uri="{FF2B5EF4-FFF2-40B4-BE49-F238E27FC236}">
                    <a16:creationId xmlns:a16="http://schemas.microsoft.com/office/drawing/2014/main" id="{A708A2F3-E449-E59C-40AC-18AFAEAC83A5}"/>
                  </a:ext>
                </a:extLst>
              </p:cNvPr>
              <p:cNvGrpSpPr/>
              <p:nvPr/>
            </p:nvGrpSpPr>
            <p:grpSpPr>
              <a:xfrm>
                <a:off x="3047965" y="1163286"/>
                <a:ext cx="1514639" cy="1419519"/>
                <a:chOff x="3047965" y="1163286"/>
                <a:chExt cx="1514639" cy="1419519"/>
              </a:xfrm>
            </p:grpSpPr>
            <p:pic>
              <p:nvPicPr>
                <p:cNvPr id="43" name="Graphic 42" descr="Single gear with solid fill">
                  <a:extLst>
                    <a:ext uri="{FF2B5EF4-FFF2-40B4-BE49-F238E27FC236}">
                      <a16:creationId xmlns:a16="http://schemas.microsoft.com/office/drawing/2014/main" id="{1D9E4AE8-76A9-FB7E-BC14-173DB7F09D6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47965" y="1163286"/>
                  <a:ext cx="1514639" cy="1419519"/>
                </a:xfrm>
                <a:prstGeom prst="rect">
                  <a:avLst/>
                </a:prstGeom>
              </p:spPr>
            </p:pic>
            <p:sp>
              <p:nvSpPr>
                <p:cNvPr id="44" name="Oval 43">
                  <a:extLst>
                    <a:ext uri="{FF2B5EF4-FFF2-40B4-BE49-F238E27FC236}">
                      <a16:creationId xmlns:a16="http://schemas.microsoft.com/office/drawing/2014/main" id="{23BD88C8-280F-469A-AC24-F05CBEC24F27}"/>
                    </a:ext>
                  </a:extLst>
                </p:cNvPr>
                <p:cNvSpPr/>
                <p:nvPr/>
              </p:nvSpPr>
              <p:spPr>
                <a:xfrm>
                  <a:off x="3457797" y="1547380"/>
                  <a:ext cx="694974" cy="651330"/>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4" name="Graphic 73" descr="Daily calendar with solid fill">
                <a:extLst>
                  <a:ext uri="{FF2B5EF4-FFF2-40B4-BE49-F238E27FC236}">
                    <a16:creationId xmlns:a16="http://schemas.microsoft.com/office/drawing/2014/main" id="{B5E6ABB6-7BE0-89E2-0BDC-2121D463A8E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93575" y="1538213"/>
                <a:ext cx="623417" cy="623417"/>
              </a:xfrm>
              <a:prstGeom prst="rect">
                <a:avLst/>
              </a:prstGeom>
            </p:spPr>
          </p:pic>
        </p:grpSp>
        <p:sp>
          <p:nvSpPr>
            <p:cNvPr id="99" name="TextBox 98">
              <a:extLst>
                <a:ext uri="{FF2B5EF4-FFF2-40B4-BE49-F238E27FC236}">
                  <a16:creationId xmlns:a16="http://schemas.microsoft.com/office/drawing/2014/main" id="{9EE0030F-1D73-C6B6-7E8A-040EDC617E77}"/>
                </a:ext>
              </a:extLst>
            </p:cNvPr>
            <p:cNvSpPr txBox="1"/>
            <p:nvPr/>
          </p:nvSpPr>
          <p:spPr>
            <a:xfrm>
              <a:off x="3253340" y="1428852"/>
              <a:ext cx="1178434" cy="327560"/>
            </a:xfrm>
            <a:prstGeom prst="rect">
              <a:avLst/>
            </a:prstGeom>
            <a:noFill/>
          </p:spPr>
          <p:txBody>
            <a:bodyPr wrap="square" rtlCol="0">
              <a:spAutoFit/>
            </a:bodyPr>
            <a:lstStyle/>
            <a:p>
              <a:pPr algn="ctr"/>
              <a:r>
                <a:rPr lang="en-US" sz="1200" b="1">
                  <a:latin typeface="Tahoma" panose="020B0604030504040204" pitchFamily="34" charset="0"/>
                  <a:ea typeface="Tahoma" panose="020B0604030504040204" pitchFamily="34" charset="0"/>
                  <a:cs typeface="Tahoma" panose="020B0604030504040204" pitchFamily="34" charset="0"/>
                </a:rPr>
                <a:t>Scheduling</a:t>
              </a:r>
            </a:p>
          </p:txBody>
        </p:sp>
      </p:grpSp>
      <p:grpSp>
        <p:nvGrpSpPr>
          <p:cNvPr id="102" name="Group 101">
            <a:extLst>
              <a:ext uri="{FF2B5EF4-FFF2-40B4-BE49-F238E27FC236}">
                <a16:creationId xmlns:a16="http://schemas.microsoft.com/office/drawing/2014/main" id="{CE01A4CF-2741-0FD0-1D74-4A2BF0829856}"/>
              </a:ext>
            </a:extLst>
          </p:cNvPr>
          <p:cNvGrpSpPr/>
          <p:nvPr/>
        </p:nvGrpSpPr>
        <p:grpSpPr>
          <a:xfrm>
            <a:off x="4823466" y="1908175"/>
            <a:ext cx="2001059" cy="1051354"/>
            <a:chOff x="4605473" y="2063500"/>
            <a:chExt cx="2515878" cy="1085278"/>
          </a:xfrm>
        </p:grpSpPr>
        <p:grpSp>
          <p:nvGrpSpPr>
            <p:cNvPr id="80" name="Group 79">
              <a:extLst>
                <a:ext uri="{FF2B5EF4-FFF2-40B4-BE49-F238E27FC236}">
                  <a16:creationId xmlns:a16="http://schemas.microsoft.com/office/drawing/2014/main" id="{F5AA3BF0-83FD-AB80-64D9-96E5736B9C5C}"/>
                </a:ext>
              </a:extLst>
            </p:cNvPr>
            <p:cNvGrpSpPr/>
            <p:nvPr/>
          </p:nvGrpSpPr>
          <p:grpSpPr>
            <a:xfrm>
              <a:off x="4605473" y="2063500"/>
              <a:ext cx="1173648" cy="1085278"/>
              <a:chOff x="4636233" y="1928192"/>
              <a:chExt cx="1514639" cy="1419519"/>
            </a:xfrm>
          </p:grpSpPr>
          <p:grpSp>
            <p:nvGrpSpPr>
              <p:cNvPr id="55" name="Group 54">
                <a:extLst>
                  <a:ext uri="{FF2B5EF4-FFF2-40B4-BE49-F238E27FC236}">
                    <a16:creationId xmlns:a16="http://schemas.microsoft.com/office/drawing/2014/main" id="{DFE62BF0-ABEF-3945-E6D2-6F022E0C0703}"/>
                  </a:ext>
                </a:extLst>
              </p:cNvPr>
              <p:cNvGrpSpPr/>
              <p:nvPr/>
            </p:nvGrpSpPr>
            <p:grpSpPr>
              <a:xfrm>
                <a:off x="4636233" y="1928192"/>
                <a:ext cx="1514639" cy="1419519"/>
                <a:chOff x="4678771" y="1859749"/>
                <a:chExt cx="1514639" cy="1419519"/>
              </a:xfrm>
            </p:grpSpPr>
            <p:pic>
              <p:nvPicPr>
                <p:cNvPr id="47" name="Graphic 46" descr="Single gear with solid fill">
                  <a:extLst>
                    <a:ext uri="{FF2B5EF4-FFF2-40B4-BE49-F238E27FC236}">
                      <a16:creationId xmlns:a16="http://schemas.microsoft.com/office/drawing/2014/main" id="{40640ED3-2836-B387-DF45-675D8974E8E2}"/>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678771" y="1859749"/>
                  <a:ext cx="1514639" cy="1419519"/>
                </a:xfrm>
                <a:prstGeom prst="rect">
                  <a:avLst/>
                </a:prstGeom>
              </p:spPr>
            </p:pic>
            <p:sp>
              <p:nvSpPr>
                <p:cNvPr id="48" name="Oval 47">
                  <a:extLst>
                    <a:ext uri="{FF2B5EF4-FFF2-40B4-BE49-F238E27FC236}">
                      <a16:creationId xmlns:a16="http://schemas.microsoft.com/office/drawing/2014/main" id="{503E64A0-4ECF-914C-A046-CDD612789CB9}"/>
                    </a:ext>
                  </a:extLst>
                </p:cNvPr>
                <p:cNvSpPr/>
                <p:nvPr/>
              </p:nvSpPr>
              <p:spPr>
                <a:xfrm>
                  <a:off x="5088603" y="2243843"/>
                  <a:ext cx="694974" cy="651330"/>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9" name="Graphic 78" descr="Calculator with solid fill">
                <a:extLst>
                  <a:ext uri="{FF2B5EF4-FFF2-40B4-BE49-F238E27FC236}">
                    <a16:creationId xmlns:a16="http://schemas.microsoft.com/office/drawing/2014/main" id="{83151891-916A-9A75-048D-AC9A26D1D9E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07100" y="2351499"/>
                <a:ext cx="572904" cy="572904"/>
              </a:xfrm>
              <a:prstGeom prst="rect">
                <a:avLst/>
              </a:prstGeom>
            </p:spPr>
          </p:pic>
        </p:grpSp>
        <p:sp>
          <p:nvSpPr>
            <p:cNvPr id="101" name="TextBox 100">
              <a:extLst>
                <a:ext uri="{FF2B5EF4-FFF2-40B4-BE49-F238E27FC236}">
                  <a16:creationId xmlns:a16="http://schemas.microsoft.com/office/drawing/2014/main" id="{0A8918F7-8707-FCF3-7008-475AE82E5EF9}"/>
                </a:ext>
              </a:extLst>
            </p:cNvPr>
            <p:cNvSpPr txBox="1"/>
            <p:nvPr/>
          </p:nvSpPr>
          <p:spPr>
            <a:xfrm>
              <a:off x="5645303" y="2190639"/>
              <a:ext cx="1476048" cy="667186"/>
            </a:xfrm>
            <a:prstGeom prst="rect">
              <a:avLst/>
            </a:prstGeom>
            <a:noFill/>
          </p:spPr>
          <p:txBody>
            <a:bodyPr wrap="square" rtlCol="0">
              <a:spAutoFit/>
            </a:bodyPr>
            <a:lstStyle/>
            <a:p>
              <a:pPr algn="ctr"/>
              <a:r>
                <a:rPr lang="en-US" sz="1200" b="1">
                  <a:latin typeface="Tahoma" panose="020B0604030504040204" pitchFamily="34" charset="0"/>
                  <a:ea typeface="Tahoma" panose="020B0604030504040204" pitchFamily="34" charset="0"/>
                  <a:cs typeface="Tahoma" panose="020B0604030504040204" pitchFamily="34" charset="0"/>
                </a:rPr>
                <a:t>Cost Estimation &amp; Assessment</a:t>
              </a:r>
            </a:p>
          </p:txBody>
        </p:sp>
      </p:grpSp>
      <p:grpSp>
        <p:nvGrpSpPr>
          <p:cNvPr id="104" name="Group 103">
            <a:extLst>
              <a:ext uri="{FF2B5EF4-FFF2-40B4-BE49-F238E27FC236}">
                <a16:creationId xmlns:a16="http://schemas.microsoft.com/office/drawing/2014/main" id="{58B97555-7C30-9FC4-64F1-C15BEFDCA280}"/>
              </a:ext>
            </a:extLst>
          </p:cNvPr>
          <p:cNvGrpSpPr/>
          <p:nvPr/>
        </p:nvGrpSpPr>
        <p:grpSpPr>
          <a:xfrm>
            <a:off x="5515897" y="3776951"/>
            <a:ext cx="2131668" cy="1051355"/>
            <a:chOff x="5237644" y="3677920"/>
            <a:chExt cx="2387363" cy="1175755"/>
          </a:xfrm>
        </p:grpSpPr>
        <p:grpSp>
          <p:nvGrpSpPr>
            <p:cNvPr id="83" name="Group 82">
              <a:extLst>
                <a:ext uri="{FF2B5EF4-FFF2-40B4-BE49-F238E27FC236}">
                  <a16:creationId xmlns:a16="http://schemas.microsoft.com/office/drawing/2014/main" id="{337E73E0-EDE9-58D6-CF6B-4362225EFFDB}"/>
                </a:ext>
              </a:extLst>
            </p:cNvPr>
            <p:cNvGrpSpPr/>
            <p:nvPr/>
          </p:nvGrpSpPr>
          <p:grpSpPr>
            <a:xfrm>
              <a:off x="5237644" y="3677920"/>
              <a:ext cx="1182168" cy="1175755"/>
              <a:chOff x="5231549" y="3657341"/>
              <a:chExt cx="1514639" cy="1419519"/>
            </a:xfrm>
          </p:grpSpPr>
          <p:grpSp>
            <p:nvGrpSpPr>
              <p:cNvPr id="54" name="Group 53">
                <a:extLst>
                  <a:ext uri="{FF2B5EF4-FFF2-40B4-BE49-F238E27FC236}">
                    <a16:creationId xmlns:a16="http://schemas.microsoft.com/office/drawing/2014/main" id="{FCCC8F10-11A3-6E8C-1202-60502239B3B6}"/>
                  </a:ext>
                </a:extLst>
              </p:cNvPr>
              <p:cNvGrpSpPr/>
              <p:nvPr/>
            </p:nvGrpSpPr>
            <p:grpSpPr>
              <a:xfrm>
                <a:off x="5231549" y="3657341"/>
                <a:ext cx="1514639" cy="1419519"/>
                <a:chOff x="5231174" y="3423561"/>
                <a:chExt cx="1514639" cy="1419519"/>
              </a:xfrm>
            </p:grpSpPr>
            <p:pic>
              <p:nvPicPr>
                <p:cNvPr id="51" name="Graphic 50" descr="Single gear with solid fill">
                  <a:extLst>
                    <a:ext uri="{FF2B5EF4-FFF2-40B4-BE49-F238E27FC236}">
                      <a16:creationId xmlns:a16="http://schemas.microsoft.com/office/drawing/2014/main" id="{7497E2A5-2686-3426-BA24-F4AFFA6D536E}"/>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231174" y="3423561"/>
                  <a:ext cx="1514639" cy="1419519"/>
                </a:xfrm>
                <a:prstGeom prst="rect">
                  <a:avLst/>
                </a:prstGeom>
              </p:spPr>
            </p:pic>
            <p:sp>
              <p:nvSpPr>
                <p:cNvPr id="52" name="Oval 51">
                  <a:extLst>
                    <a:ext uri="{FF2B5EF4-FFF2-40B4-BE49-F238E27FC236}">
                      <a16:creationId xmlns:a16="http://schemas.microsoft.com/office/drawing/2014/main" id="{83C2BB3F-35D5-67CD-76D0-7A7CF7540767}"/>
                    </a:ext>
                  </a:extLst>
                </p:cNvPr>
                <p:cNvSpPr/>
                <p:nvPr/>
              </p:nvSpPr>
              <p:spPr>
                <a:xfrm>
                  <a:off x="5641006" y="3807655"/>
                  <a:ext cx="694974" cy="651330"/>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2" name="Graphic 81" descr="Contract with solid fill">
                <a:extLst>
                  <a:ext uri="{FF2B5EF4-FFF2-40B4-BE49-F238E27FC236}">
                    <a16:creationId xmlns:a16="http://schemas.microsoft.com/office/drawing/2014/main" id="{25C6FDC5-3C7D-9BB3-BEC2-F822C64BC3C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705091" y="4080728"/>
                <a:ext cx="567554" cy="567554"/>
              </a:xfrm>
              <a:prstGeom prst="rect">
                <a:avLst/>
              </a:prstGeom>
            </p:spPr>
          </p:pic>
        </p:grpSp>
        <p:sp>
          <p:nvSpPr>
            <p:cNvPr id="103" name="TextBox 102">
              <a:extLst>
                <a:ext uri="{FF2B5EF4-FFF2-40B4-BE49-F238E27FC236}">
                  <a16:creationId xmlns:a16="http://schemas.microsoft.com/office/drawing/2014/main" id="{36E818B9-BEE1-610F-93CA-EE3475D0205F}"/>
                </a:ext>
              </a:extLst>
            </p:cNvPr>
            <p:cNvSpPr txBox="1"/>
            <p:nvPr/>
          </p:nvSpPr>
          <p:spPr>
            <a:xfrm>
              <a:off x="6191930" y="3901626"/>
              <a:ext cx="1433077" cy="722807"/>
            </a:xfrm>
            <a:prstGeom prst="rect">
              <a:avLst/>
            </a:prstGeom>
            <a:noFill/>
          </p:spPr>
          <p:txBody>
            <a:bodyPr wrap="square" rtlCol="0">
              <a:spAutoFit/>
            </a:bodyPr>
            <a:lstStyle/>
            <a:p>
              <a:pPr algn="ctr"/>
              <a:r>
                <a:rPr lang="en-US" sz="1200" b="1">
                  <a:latin typeface="Tahoma" panose="020B0604030504040204" pitchFamily="34" charset="0"/>
                  <a:ea typeface="Tahoma" panose="020B0604030504040204" pitchFamily="34" charset="0"/>
                  <a:cs typeface="Tahoma" panose="020B0604030504040204" pitchFamily="34" charset="0"/>
                </a:rPr>
                <a:t>Acquisition &amp; Contract Management</a:t>
              </a:r>
            </a:p>
          </p:txBody>
        </p:sp>
      </p:grpSp>
      <p:grpSp>
        <p:nvGrpSpPr>
          <p:cNvPr id="106" name="Group 105">
            <a:extLst>
              <a:ext uri="{FF2B5EF4-FFF2-40B4-BE49-F238E27FC236}">
                <a16:creationId xmlns:a16="http://schemas.microsoft.com/office/drawing/2014/main" id="{A4F8BABC-8E9F-3BDB-3D16-F04A2E68066D}"/>
              </a:ext>
            </a:extLst>
          </p:cNvPr>
          <p:cNvGrpSpPr/>
          <p:nvPr/>
        </p:nvGrpSpPr>
        <p:grpSpPr>
          <a:xfrm>
            <a:off x="4390304" y="5352830"/>
            <a:ext cx="2191427" cy="1051354"/>
            <a:chOff x="4265460" y="5274432"/>
            <a:chExt cx="2601574" cy="1175755"/>
          </a:xfrm>
        </p:grpSpPr>
        <p:grpSp>
          <p:nvGrpSpPr>
            <p:cNvPr id="86" name="Group 85">
              <a:extLst>
                <a:ext uri="{FF2B5EF4-FFF2-40B4-BE49-F238E27FC236}">
                  <a16:creationId xmlns:a16="http://schemas.microsoft.com/office/drawing/2014/main" id="{5D9777D8-47AC-6481-625E-D732FB197E68}"/>
                </a:ext>
              </a:extLst>
            </p:cNvPr>
            <p:cNvGrpSpPr/>
            <p:nvPr/>
          </p:nvGrpSpPr>
          <p:grpSpPr>
            <a:xfrm>
              <a:off x="4265460" y="5274432"/>
              <a:ext cx="1243474" cy="1175755"/>
              <a:chOff x="4248840" y="5124586"/>
              <a:chExt cx="1514639" cy="1419519"/>
            </a:xfrm>
          </p:grpSpPr>
          <p:grpSp>
            <p:nvGrpSpPr>
              <p:cNvPr id="60" name="Group 59">
                <a:extLst>
                  <a:ext uri="{FF2B5EF4-FFF2-40B4-BE49-F238E27FC236}">
                    <a16:creationId xmlns:a16="http://schemas.microsoft.com/office/drawing/2014/main" id="{A2CAE783-E8B6-8796-9ADD-7D8D026F7862}"/>
                  </a:ext>
                </a:extLst>
              </p:cNvPr>
              <p:cNvGrpSpPr/>
              <p:nvPr/>
            </p:nvGrpSpPr>
            <p:grpSpPr>
              <a:xfrm rot="-2220000">
                <a:off x="4248840" y="5124586"/>
                <a:ext cx="1514639" cy="1419519"/>
                <a:chOff x="7559462" y="2524005"/>
                <a:chExt cx="1514639" cy="1419519"/>
              </a:xfrm>
            </p:grpSpPr>
            <p:pic>
              <p:nvPicPr>
                <p:cNvPr id="58" name="Graphic 57" descr="Single gear with solid fill">
                  <a:extLst>
                    <a:ext uri="{FF2B5EF4-FFF2-40B4-BE49-F238E27FC236}">
                      <a16:creationId xmlns:a16="http://schemas.microsoft.com/office/drawing/2014/main" id="{29FB9231-5CC7-9AE7-659E-114E9D076A37}"/>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7559462" y="2524005"/>
                  <a:ext cx="1514639" cy="1419519"/>
                </a:xfrm>
                <a:prstGeom prst="rect">
                  <a:avLst/>
                </a:prstGeom>
              </p:spPr>
            </p:pic>
            <p:sp>
              <p:nvSpPr>
                <p:cNvPr id="59" name="Oval 58">
                  <a:extLst>
                    <a:ext uri="{FF2B5EF4-FFF2-40B4-BE49-F238E27FC236}">
                      <a16:creationId xmlns:a16="http://schemas.microsoft.com/office/drawing/2014/main" id="{00F9B270-2AE2-128B-9D07-7141CC31C240}"/>
                    </a:ext>
                  </a:extLst>
                </p:cNvPr>
                <p:cNvSpPr/>
                <p:nvPr/>
              </p:nvSpPr>
              <p:spPr>
                <a:xfrm>
                  <a:off x="7969294" y="2908099"/>
                  <a:ext cx="694974" cy="651330"/>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5" name="Graphic 84" descr="Shield Cross with solid fill">
                <a:extLst>
                  <a:ext uri="{FF2B5EF4-FFF2-40B4-BE49-F238E27FC236}">
                    <a16:creationId xmlns:a16="http://schemas.microsoft.com/office/drawing/2014/main" id="{7D7E6CEC-EEFB-AC24-2F96-3A2593B6840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713308" y="5538291"/>
                <a:ext cx="585701" cy="585701"/>
              </a:xfrm>
              <a:prstGeom prst="rect">
                <a:avLst/>
              </a:prstGeom>
            </p:spPr>
          </p:pic>
        </p:grpSp>
        <p:sp>
          <p:nvSpPr>
            <p:cNvPr id="105" name="TextBox 104">
              <a:extLst>
                <a:ext uri="{FF2B5EF4-FFF2-40B4-BE49-F238E27FC236}">
                  <a16:creationId xmlns:a16="http://schemas.microsoft.com/office/drawing/2014/main" id="{3219A90A-82A6-B994-3B2C-4FF1AA922819}"/>
                </a:ext>
              </a:extLst>
            </p:cNvPr>
            <p:cNvSpPr txBox="1"/>
            <p:nvPr/>
          </p:nvSpPr>
          <p:spPr>
            <a:xfrm>
              <a:off x="5347959" y="5582961"/>
              <a:ext cx="1519075" cy="516291"/>
            </a:xfrm>
            <a:prstGeom prst="rect">
              <a:avLst/>
            </a:prstGeom>
            <a:noFill/>
          </p:spPr>
          <p:txBody>
            <a:bodyPr wrap="square" rtlCol="0">
              <a:spAutoFit/>
            </a:bodyPr>
            <a:lstStyle/>
            <a:p>
              <a:pPr algn="ctr"/>
              <a:r>
                <a:rPr lang="en-US" sz="1200" b="1">
                  <a:latin typeface="Tahoma" panose="020B0604030504040204" pitchFamily="34" charset="0"/>
                  <a:ea typeface="Tahoma" panose="020B0604030504040204" pitchFamily="34" charset="0"/>
                  <a:cs typeface="Tahoma" panose="020B0604030504040204" pitchFamily="34" charset="0"/>
                </a:rPr>
                <a:t>Risk Management</a:t>
              </a:r>
            </a:p>
          </p:txBody>
        </p:sp>
      </p:grpSp>
      <p:grpSp>
        <p:nvGrpSpPr>
          <p:cNvPr id="108" name="Group 107">
            <a:extLst>
              <a:ext uri="{FF2B5EF4-FFF2-40B4-BE49-F238E27FC236}">
                <a16:creationId xmlns:a16="http://schemas.microsoft.com/office/drawing/2014/main" id="{0C3FF9E3-C9A5-51C5-B10C-77A039EA6629}"/>
              </a:ext>
            </a:extLst>
          </p:cNvPr>
          <p:cNvGrpSpPr/>
          <p:nvPr/>
        </p:nvGrpSpPr>
        <p:grpSpPr>
          <a:xfrm>
            <a:off x="1024079" y="5401723"/>
            <a:ext cx="2244879" cy="1121657"/>
            <a:chOff x="883519" y="5186684"/>
            <a:chExt cx="2599747" cy="1241900"/>
          </a:xfrm>
        </p:grpSpPr>
        <p:grpSp>
          <p:nvGrpSpPr>
            <p:cNvPr id="92" name="Group 91">
              <a:extLst>
                <a:ext uri="{FF2B5EF4-FFF2-40B4-BE49-F238E27FC236}">
                  <a16:creationId xmlns:a16="http://schemas.microsoft.com/office/drawing/2014/main" id="{EB1ABDB1-5C55-3FC3-6979-36375BB46ECF}"/>
                </a:ext>
              </a:extLst>
            </p:cNvPr>
            <p:cNvGrpSpPr/>
            <p:nvPr/>
          </p:nvGrpSpPr>
          <p:grpSpPr>
            <a:xfrm>
              <a:off x="2194201" y="5186684"/>
              <a:ext cx="1289065" cy="1241900"/>
              <a:chOff x="2218909" y="5326771"/>
              <a:chExt cx="1514639" cy="1419519"/>
            </a:xfrm>
          </p:grpSpPr>
          <p:grpSp>
            <p:nvGrpSpPr>
              <p:cNvPr id="64" name="Group 63">
                <a:extLst>
                  <a:ext uri="{FF2B5EF4-FFF2-40B4-BE49-F238E27FC236}">
                    <a16:creationId xmlns:a16="http://schemas.microsoft.com/office/drawing/2014/main" id="{EDD9E19C-699A-DED1-43D6-3116370F9D78}"/>
                  </a:ext>
                </a:extLst>
              </p:cNvPr>
              <p:cNvGrpSpPr/>
              <p:nvPr/>
            </p:nvGrpSpPr>
            <p:grpSpPr>
              <a:xfrm rot="1260000">
                <a:off x="2218909" y="5326771"/>
                <a:ext cx="1514639" cy="1419519"/>
                <a:chOff x="7789616" y="4490723"/>
                <a:chExt cx="1514639" cy="1419519"/>
              </a:xfrm>
            </p:grpSpPr>
            <p:pic>
              <p:nvPicPr>
                <p:cNvPr id="62" name="Graphic 61" descr="Single gear with solid fill">
                  <a:extLst>
                    <a:ext uri="{FF2B5EF4-FFF2-40B4-BE49-F238E27FC236}">
                      <a16:creationId xmlns:a16="http://schemas.microsoft.com/office/drawing/2014/main" id="{36601E8A-0BC6-BA18-D169-46838F178E0A}"/>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7789616" y="4490723"/>
                  <a:ext cx="1514639" cy="1419519"/>
                </a:xfrm>
                <a:prstGeom prst="rect">
                  <a:avLst/>
                </a:prstGeom>
              </p:spPr>
            </p:pic>
            <p:sp>
              <p:nvSpPr>
                <p:cNvPr id="63" name="Oval 62">
                  <a:extLst>
                    <a:ext uri="{FF2B5EF4-FFF2-40B4-BE49-F238E27FC236}">
                      <a16:creationId xmlns:a16="http://schemas.microsoft.com/office/drawing/2014/main" id="{4BC13CA4-DD42-2673-2AF8-4E9D79890881}"/>
                    </a:ext>
                  </a:extLst>
                </p:cNvPr>
                <p:cNvSpPr/>
                <p:nvPr/>
              </p:nvSpPr>
              <p:spPr>
                <a:xfrm>
                  <a:off x="8199448" y="4874817"/>
                  <a:ext cx="694974" cy="651330"/>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1" name="Group 90">
                <a:extLst>
                  <a:ext uri="{FF2B5EF4-FFF2-40B4-BE49-F238E27FC236}">
                    <a16:creationId xmlns:a16="http://schemas.microsoft.com/office/drawing/2014/main" id="{D3C84575-3CB3-41D7-FF31-24F2F31E12E0}"/>
                  </a:ext>
                </a:extLst>
              </p:cNvPr>
              <p:cNvGrpSpPr/>
              <p:nvPr/>
            </p:nvGrpSpPr>
            <p:grpSpPr>
              <a:xfrm>
                <a:off x="2710384" y="5808901"/>
                <a:ext cx="587852" cy="452444"/>
                <a:chOff x="2710384" y="5808901"/>
                <a:chExt cx="587852" cy="452444"/>
              </a:xfrm>
            </p:grpSpPr>
            <p:pic>
              <p:nvPicPr>
                <p:cNvPr id="88" name="Graphic 87" descr="Database with solid fill">
                  <a:extLst>
                    <a:ext uri="{FF2B5EF4-FFF2-40B4-BE49-F238E27FC236}">
                      <a16:creationId xmlns:a16="http://schemas.microsoft.com/office/drawing/2014/main" id="{B7069159-5783-4935-0A72-50C3779A911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710384" y="5808901"/>
                  <a:ext cx="452444" cy="452444"/>
                </a:xfrm>
                <a:prstGeom prst="rect">
                  <a:avLst/>
                </a:prstGeom>
              </p:spPr>
            </p:pic>
            <p:pic>
              <p:nvPicPr>
                <p:cNvPr id="90" name="Graphic 89" descr="Lock with solid fill">
                  <a:extLst>
                    <a:ext uri="{FF2B5EF4-FFF2-40B4-BE49-F238E27FC236}">
                      <a16:creationId xmlns:a16="http://schemas.microsoft.com/office/drawing/2014/main" id="{5D300ED1-D83C-3D68-3CEC-99167D42CC6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011730" y="5962826"/>
                  <a:ext cx="286506" cy="286506"/>
                </a:xfrm>
                <a:prstGeom prst="rect">
                  <a:avLst/>
                </a:prstGeom>
              </p:spPr>
            </p:pic>
          </p:grpSp>
        </p:grpSp>
        <p:sp>
          <p:nvSpPr>
            <p:cNvPr id="107" name="TextBox 106">
              <a:extLst>
                <a:ext uri="{FF2B5EF4-FFF2-40B4-BE49-F238E27FC236}">
                  <a16:creationId xmlns:a16="http://schemas.microsoft.com/office/drawing/2014/main" id="{909E4671-04CF-A3F8-68C7-C1F752951C6A}"/>
                </a:ext>
              </a:extLst>
            </p:cNvPr>
            <p:cNvSpPr txBox="1"/>
            <p:nvPr/>
          </p:nvSpPr>
          <p:spPr>
            <a:xfrm>
              <a:off x="883519" y="5433985"/>
              <a:ext cx="1542743" cy="920081"/>
            </a:xfrm>
            <a:prstGeom prst="rect">
              <a:avLst/>
            </a:prstGeom>
            <a:noFill/>
          </p:spPr>
          <p:txBody>
            <a:bodyPr wrap="square" rtlCol="0">
              <a:spAutoFit/>
            </a:bodyPr>
            <a:lstStyle/>
            <a:p>
              <a:pPr algn="ctr"/>
              <a:r>
                <a:rPr lang="en-US" sz="1200" b="1">
                  <a:latin typeface="Tahoma" panose="020B0604030504040204" pitchFamily="34" charset="0"/>
                  <a:ea typeface="Tahoma" panose="020B0604030504040204" pitchFamily="34" charset="0"/>
                  <a:cs typeface="Tahoma" panose="020B0604030504040204" pitchFamily="34" charset="0"/>
                </a:rPr>
                <a:t>Configuration Management/Data Management</a:t>
              </a:r>
            </a:p>
          </p:txBody>
        </p:sp>
      </p:grpSp>
      <p:grpSp>
        <p:nvGrpSpPr>
          <p:cNvPr id="129" name="Group 128">
            <a:extLst>
              <a:ext uri="{FF2B5EF4-FFF2-40B4-BE49-F238E27FC236}">
                <a16:creationId xmlns:a16="http://schemas.microsoft.com/office/drawing/2014/main" id="{84B81F2E-13CE-5142-5025-C8AD03555805}"/>
              </a:ext>
            </a:extLst>
          </p:cNvPr>
          <p:cNvGrpSpPr/>
          <p:nvPr/>
        </p:nvGrpSpPr>
        <p:grpSpPr>
          <a:xfrm>
            <a:off x="45753" y="3889435"/>
            <a:ext cx="1878825" cy="1377739"/>
            <a:chOff x="32179" y="3582347"/>
            <a:chExt cx="1878825" cy="1377739"/>
          </a:xfrm>
        </p:grpSpPr>
        <p:grpSp>
          <p:nvGrpSpPr>
            <p:cNvPr id="95" name="Group 94">
              <a:extLst>
                <a:ext uri="{FF2B5EF4-FFF2-40B4-BE49-F238E27FC236}">
                  <a16:creationId xmlns:a16="http://schemas.microsoft.com/office/drawing/2014/main" id="{0954EFC8-E5F9-AE65-EAED-E7F33821521E}"/>
                </a:ext>
              </a:extLst>
            </p:cNvPr>
            <p:cNvGrpSpPr/>
            <p:nvPr/>
          </p:nvGrpSpPr>
          <p:grpSpPr>
            <a:xfrm>
              <a:off x="852629" y="3582347"/>
              <a:ext cx="1058375" cy="1118990"/>
              <a:chOff x="979325" y="3813093"/>
              <a:chExt cx="1514639" cy="1419519"/>
            </a:xfrm>
          </p:grpSpPr>
          <p:grpSp>
            <p:nvGrpSpPr>
              <p:cNvPr id="68" name="Group 67">
                <a:extLst>
                  <a:ext uri="{FF2B5EF4-FFF2-40B4-BE49-F238E27FC236}">
                    <a16:creationId xmlns:a16="http://schemas.microsoft.com/office/drawing/2014/main" id="{0E52FF3D-8477-6D07-2758-DDE42D66B673}"/>
                  </a:ext>
                </a:extLst>
              </p:cNvPr>
              <p:cNvGrpSpPr/>
              <p:nvPr/>
            </p:nvGrpSpPr>
            <p:grpSpPr>
              <a:xfrm>
                <a:off x="979325" y="3813093"/>
                <a:ext cx="1514639" cy="1419519"/>
                <a:chOff x="8046643" y="2802048"/>
                <a:chExt cx="1514639" cy="1419519"/>
              </a:xfrm>
            </p:grpSpPr>
            <p:pic>
              <p:nvPicPr>
                <p:cNvPr id="66" name="Graphic 65" descr="Single gear with solid fill">
                  <a:extLst>
                    <a:ext uri="{FF2B5EF4-FFF2-40B4-BE49-F238E27FC236}">
                      <a16:creationId xmlns:a16="http://schemas.microsoft.com/office/drawing/2014/main" id="{751FE587-C9D2-72E3-6767-DB23F54322E3}"/>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8046643" y="2802048"/>
                  <a:ext cx="1514639" cy="1419519"/>
                </a:xfrm>
                <a:prstGeom prst="rect">
                  <a:avLst/>
                </a:prstGeom>
              </p:spPr>
            </p:pic>
            <p:sp>
              <p:nvSpPr>
                <p:cNvPr id="67" name="Oval 66">
                  <a:extLst>
                    <a:ext uri="{FF2B5EF4-FFF2-40B4-BE49-F238E27FC236}">
                      <a16:creationId xmlns:a16="http://schemas.microsoft.com/office/drawing/2014/main" id="{E3369132-5476-89AD-14AD-0ECA6E574164}"/>
                    </a:ext>
                  </a:extLst>
                </p:cNvPr>
                <p:cNvSpPr/>
                <p:nvPr/>
              </p:nvSpPr>
              <p:spPr>
                <a:xfrm>
                  <a:off x="8430107" y="3186143"/>
                  <a:ext cx="694974" cy="651330"/>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4" name="Graphic 93" descr="Users with solid fill">
                <a:extLst>
                  <a:ext uri="{FF2B5EF4-FFF2-40B4-BE49-F238E27FC236}">
                    <a16:creationId xmlns:a16="http://schemas.microsoft.com/office/drawing/2014/main" id="{3A014E9B-BA74-466B-088C-F0165818C71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451464" y="4256593"/>
                <a:ext cx="532509" cy="532510"/>
              </a:xfrm>
              <a:prstGeom prst="rect">
                <a:avLst/>
              </a:prstGeom>
            </p:spPr>
          </p:pic>
        </p:grpSp>
        <p:sp>
          <p:nvSpPr>
            <p:cNvPr id="109" name="TextBox 108">
              <a:extLst>
                <a:ext uri="{FF2B5EF4-FFF2-40B4-BE49-F238E27FC236}">
                  <a16:creationId xmlns:a16="http://schemas.microsoft.com/office/drawing/2014/main" id="{D0C2CBF3-EBB8-A4BB-9B76-FE827EF9A901}"/>
                </a:ext>
              </a:extLst>
            </p:cNvPr>
            <p:cNvSpPr txBox="1"/>
            <p:nvPr/>
          </p:nvSpPr>
          <p:spPr>
            <a:xfrm>
              <a:off x="32179" y="4498421"/>
              <a:ext cx="1302661" cy="461665"/>
            </a:xfrm>
            <a:prstGeom prst="rect">
              <a:avLst/>
            </a:prstGeom>
            <a:noFill/>
          </p:spPr>
          <p:txBody>
            <a:bodyPr wrap="square" rtlCol="0">
              <a:spAutoFit/>
            </a:bodyPr>
            <a:lstStyle/>
            <a:p>
              <a:pPr algn="ctr"/>
              <a:r>
                <a:rPr lang="en-US" sz="1200" b="1">
                  <a:latin typeface="Tahoma" panose="020B0604030504040204" pitchFamily="34" charset="0"/>
                  <a:ea typeface="Tahoma" panose="020B0604030504040204" pitchFamily="34" charset="0"/>
                  <a:cs typeface="Tahoma" panose="020B0604030504040204" pitchFamily="34" charset="0"/>
                </a:rPr>
                <a:t>Resources Management</a:t>
              </a:r>
            </a:p>
          </p:txBody>
        </p:sp>
      </p:grpSp>
      <p:grpSp>
        <p:nvGrpSpPr>
          <p:cNvPr id="112" name="Group 111">
            <a:extLst>
              <a:ext uri="{FF2B5EF4-FFF2-40B4-BE49-F238E27FC236}">
                <a16:creationId xmlns:a16="http://schemas.microsoft.com/office/drawing/2014/main" id="{3B18237A-BE8D-0C0E-3A64-07C8C0360A60}"/>
              </a:ext>
            </a:extLst>
          </p:cNvPr>
          <p:cNvGrpSpPr/>
          <p:nvPr/>
        </p:nvGrpSpPr>
        <p:grpSpPr>
          <a:xfrm>
            <a:off x="515389" y="1974358"/>
            <a:ext cx="1979121" cy="1051355"/>
            <a:chOff x="511171" y="2122413"/>
            <a:chExt cx="2252086" cy="1176149"/>
          </a:xfrm>
        </p:grpSpPr>
        <p:grpSp>
          <p:nvGrpSpPr>
            <p:cNvPr id="98" name="Group 97">
              <a:extLst>
                <a:ext uri="{FF2B5EF4-FFF2-40B4-BE49-F238E27FC236}">
                  <a16:creationId xmlns:a16="http://schemas.microsoft.com/office/drawing/2014/main" id="{B354DDE0-B94C-2C33-8E42-CE05468D2516}"/>
                </a:ext>
              </a:extLst>
            </p:cNvPr>
            <p:cNvGrpSpPr/>
            <p:nvPr/>
          </p:nvGrpSpPr>
          <p:grpSpPr>
            <a:xfrm>
              <a:off x="1646537" y="2122413"/>
              <a:ext cx="1116720" cy="1176149"/>
              <a:chOff x="1360153" y="2009481"/>
              <a:chExt cx="1514639" cy="1419519"/>
            </a:xfrm>
          </p:grpSpPr>
          <p:grpSp>
            <p:nvGrpSpPr>
              <p:cNvPr id="72" name="Group 71">
                <a:extLst>
                  <a:ext uri="{FF2B5EF4-FFF2-40B4-BE49-F238E27FC236}">
                    <a16:creationId xmlns:a16="http://schemas.microsoft.com/office/drawing/2014/main" id="{E644FBEF-55DD-0FB3-B469-53996485F529}"/>
                  </a:ext>
                </a:extLst>
              </p:cNvPr>
              <p:cNvGrpSpPr/>
              <p:nvPr/>
            </p:nvGrpSpPr>
            <p:grpSpPr>
              <a:xfrm>
                <a:off x="1360153" y="2009481"/>
                <a:ext cx="1514639" cy="1419519"/>
                <a:chOff x="8283394" y="2382496"/>
                <a:chExt cx="1514639" cy="1419519"/>
              </a:xfrm>
            </p:grpSpPr>
            <p:pic>
              <p:nvPicPr>
                <p:cNvPr id="70" name="Graphic 69" descr="Single gear with solid fill">
                  <a:extLst>
                    <a:ext uri="{FF2B5EF4-FFF2-40B4-BE49-F238E27FC236}">
                      <a16:creationId xmlns:a16="http://schemas.microsoft.com/office/drawing/2014/main" id="{9310C0E8-E65E-01FA-7D1A-BF7228EF4F83}"/>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8283394" y="2382496"/>
                  <a:ext cx="1514639" cy="1419519"/>
                </a:xfrm>
                <a:prstGeom prst="rect">
                  <a:avLst/>
                </a:prstGeom>
              </p:spPr>
            </p:pic>
            <p:sp>
              <p:nvSpPr>
                <p:cNvPr id="71" name="Oval 70">
                  <a:extLst>
                    <a:ext uri="{FF2B5EF4-FFF2-40B4-BE49-F238E27FC236}">
                      <a16:creationId xmlns:a16="http://schemas.microsoft.com/office/drawing/2014/main" id="{2710BAD3-1006-CAD1-587F-6BF0C9DCD48C}"/>
                    </a:ext>
                  </a:extLst>
                </p:cNvPr>
                <p:cNvSpPr/>
                <p:nvPr/>
              </p:nvSpPr>
              <p:spPr>
                <a:xfrm>
                  <a:off x="8693226" y="2766590"/>
                  <a:ext cx="694974" cy="651330"/>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7" name="Graphic 96" descr="Gears with solid fill">
                <a:extLst>
                  <a:ext uri="{FF2B5EF4-FFF2-40B4-BE49-F238E27FC236}">
                    <a16:creationId xmlns:a16="http://schemas.microsoft.com/office/drawing/2014/main" id="{0381AAE2-19D5-F552-DEA2-CF6658D18D3F}"/>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800692" y="2424662"/>
                <a:ext cx="612954" cy="612954"/>
              </a:xfrm>
              <a:prstGeom prst="rect">
                <a:avLst/>
              </a:prstGeom>
            </p:spPr>
          </p:pic>
        </p:grpSp>
        <p:sp>
          <p:nvSpPr>
            <p:cNvPr id="111" name="TextBox 110">
              <a:extLst>
                <a:ext uri="{FF2B5EF4-FFF2-40B4-BE49-F238E27FC236}">
                  <a16:creationId xmlns:a16="http://schemas.microsoft.com/office/drawing/2014/main" id="{B5B6DD51-C1EA-C077-A58C-9CD074FC8E89}"/>
                </a:ext>
              </a:extLst>
            </p:cNvPr>
            <p:cNvSpPr txBox="1"/>
            <p:nvPr/>
          </p:nvSpPr>
          <p:spPr>
            <a:xfrm>
              <a:off x="511171" y="2443089"/>
              <a:ext cx="1345215" cy="516464"/>
            </a:xfrm>
            <a:prstGeom prst="rect">
              <a:avLst/>
            </a:prstGeom>
            <a:noFill/>
          </p:spPr>
          <p:txBody>
            <a:bodyPr wrap="square" rtlCol="0">
              <a:spAutoFit/>
            </a:bodyPr>
            <a:lstStyle/>
            <a:p>
              <a:pPr algn="ctr"/>
              <a:r>
                <a:rPr lang="en-US" sz="1200" b="1">
                  <a:latin typeface="Tahoma" panose="020B0604030504040204" pitchFamily="34" charset="0"/>
                  <a:ea typeface="Tahoma" panose="020B0604030504040204" pitchFamily="34" charset="0"/>
                  <a:cs typeface="Tahoma" panose="020B0604030504040204" pitchFamily="34" charset="0"/>
                </a:rPr>
                <a:t>PP&amp;C Integration</a:t>
              </a:r>
            </a:p>
          </p:txBody>
        </p:sp>
      </p:grpSp>
      <p:grpSp>
        <p:nvGrpSpPr>
          <p:cNvPr id="117" name="Group 116">
            <a:extLst>
              <a:ext uri="{FF2B5EF4-FFF2-40B4-BE49-F238E27FC236}">
                <a16:creationId xmlns:a16="http://schemas.microsoft.com/office/drawing/2014/main" id="{7FA28D35-DEC8-357F-B7CA-22165740A166}"/>
              </a:ext>
            </a:extLst>
          </p:cNvPr>
          <p:cNvGrpSpPr/>
          <p:nvPr/>
        </p:nvGrpSpPr>
        <p:grpSpPr>
          <a:xfrm>
            <a:off x="8301948" y="1451853"/>
            <a:ext cx="3232785" cy="1997122"/>
            <a:chOff x="8105775" y="1280159"/>
            <a:chExt cx="3232785" cy="1624595"/>
          </a:xfrm>
          <a:effectLst>
            <a:outerShdw blurRad="76200" dir="13500000" sy="23000" kx="1200000" algn="br" rotWithShape="0">
              <a:prstClr val="black">
                <a:alpha val="20000"/>
              </a:prstClr>
            </a:outerShdw>
          </a:effectLst>
        </p:grpSpPr>
        <p:sp>
          <p:nvSpPr>
            <p:cNvPr id="113" name="Rounded Rectangle 21">
              <a:extLst>
                <a:ext uri="{FF2B5EF4-FFF2-40B4-BE49-F238E27FC236}">
                  <a16:creationId xmlns:a16="http://schemas.microsoft.com/office/drawing/2014/main" id="{064BA6F8-D799-AD4D-6C9C-F8B9F8A636A3}"/>
                </a:ext>
              </a:extLst>
            </p:cNvPr>
            <p:cNvSpPr/>
            <p:nvPr/>
          </p:nvSpPr>
          <p:spPr>
            <a:xfrm>
              <a:off x="8105775" y="1280159"/>
              <a:ext cx="3232785" cy="1624595"/>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4" name="Rounded Rectangle 22">
              <a:extLst>
                <a:ext uri="{FF2B5EF4-FFF2-40B4-BE49-F238E27FC236}">
                  <a16:creationId xmlns:a16="http://schemas.microsoft.com/office/drawing/2014/main" id="{709A9243-8CD9-C7BA-795C-844071403964}"/>
                </a:ext>
              </a:extLst>
            </p:cNvPr>
            <p:cNvSpPr/>
            <p:nvPr/>
          </p:nvSpPr>
          <p:spPr>
            <a:xfrm>
              <a:off x="8105775" y="1280159"/>
              <a:ext cx="3232785" cy="407991"/>
            </a:xfrm>
            <a:prstGeom prst="roundRect">
              <a:avLst/>
            </a:prstGeom>
            <a:solidFill>
              <a:srgbClr val="143C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5" name="TextBox 114">
              <a:extLst>
                <a:ext uri="{FF2B5EF4-FFF2-40B4-BE49-F238E27FC236}">
                  <a16:creationId xmlns:a16="http://schemas.microsoft.com/office/drawing/2014/main" id="{32E82BB5-E9E7-6B84-0434-212575CF2266}"/>
                </a:ext>
              </a:extLst>
            </p:cNvPr>
            <p:cNvSpPr txBox="1"/>
            <p:nvPr/>
          </p:nvSpPr>
          <p:spPr>
            <a:xfrm>
              <a:off x="8353933" y="1325880"/>
              <a:ext cx="2801747" cy="338554"/>
            </a:xfrm>
            <a:prstGeom prst="rect">
              <a:avLst/>
            </a:prstGeom>
            <a:noFill/>
          </p:spPr>
          <p:txBody>
            <a:bodyPr wrap="square">
              <a:spAutoFit/>
            </a:bodyPr>
            <a:lstStyle/>
            <a:p>
              <a:pPr>
                <a:defRPr sz="1600" b="1">
                  <a:solidFill>
                    <a:srgbClr val="FFFFFF"/>
                  </a:solidFill>
                </a:defRPr>
              </a:pPr>
              <a:r>
                <a:t>WHY THIS COURSE?</a:t>
              </a:r>
            </a:p>
          </p:txBody>
        </p:sp>
        <p:sp>
          <p:nvSpPr>
            <p:cNvPr id="116" name="TextBox 115">
              <a:extLst>
                <a:ext uri="{FF2B5EF4-FFF2-40B4-BE49-F238E27FC236}">
                  <a16:creationId xmlns:a16="http://schemas.microsoft.com/office/drawing/2014/main" id="{B00CAD17-3039-E2DE-B9F5-9463B81126EA}"/>
                </a:ext>
              </a:extLst>
            </p:cNvPr>
            <p:cNvSpPr txBox="1"/>
            <p:nvPr/>
          </p:nvSpPr>
          <p:spPr>
            <a:xfrm>
              <a:off x="8237711" y="1748594"/>
              <a:ext cx="2919389" cy="1126649"/>
            </a:xfrm>
            <a:prstGeom prst="rect">
              <a:avLst/>
            </a:prstGeom>
            <a:noFill/>
          </p:spPr>
          <p:txBody>
            <a:bodyPr wrap="square">
              <a:spAutoFit/>
            </a:bodyPr>
            <a:lstStyle/>
            <a:p>
              <a:pPr marL="285750" indent="-285750">
                <a:buFont typeface="Arial" panose="020B0604020202020204" pitchFamily="34" charset="0"/>
                <a:buChar char="•"/>
                <a:defRPr sz="1400"/>
              </a:pPr>
              <a:r>
                <a:rPr lang="en-US" b="1">
                  <a:latin typeface="Tahoma" panose="020B0604030504040204" pitchFamily="34" charset="0"/>
                  <a:ea typeface="Tahoma" panose="020B0604030504040204" pitchFamily="34" charset="0"/>
                  <a:cs typeface="Tahoma" panose="020B0604030504040204" pitchFamily="34" charset="0"/>
                </a:rPr>
                <a:t>Introduces</a:t>
              </a:r>
              <a:r>
                <a:rPr lang="en-US">
                  <a:latin typeface="Tahoma" panose="020B0604030504040204" pitchFamily="34" charset="0"/>
                  <a:ea typeface="Tahoma" panose="020B0604030504040204" pitchFamily="34" charset="0"/>
                  <a:cs typeface="Tahoma" panose="020B0604030504040204" pitchFamily="34" charset="0"/>
                </a:rPr>
                <a:t> the seven core disciplines</a:t>
              </a:r>
            </a:p>
            <a:p>
              <a:pPr marL="285750" indent="-285750">
                <a:buFont typeface="Arial" panose="020B0604020202020204" pitchFamily="34" charset="0"/>
                <a:buChar char="•"/>
                <a:defRPr sz="1400"/>
              </a:pPr>
              <a:r>
                <a:rPr lang="en-US" b="1">
                  <a:latin typeface="Tahoma" panose="020B0604030504040204" pitchFamily="34" charset="0"/>
                  <a:ea typeface="Tahoma" panose="020B0604030504040204" pitchFamily="34" charset="0"/>
                  <a:cs typeface="Tahoma" panose="020B0604030504040204" pitchFamily="34" charset="0"/>
                </a:rPr>
                <a:t>Explains</a:t>
              </a:r>
              <a:r>
                <a:rPr lang="en-US">
                  <a:latin typeface="Tahoma" panose="020B0604030504040204" pitchFamily="34" charset="0"/>
                  <a:ea typeface="Tahoma" panose="020B0604030504040204" pitchFamily="34" charset="0"/>
                  <a:cs typeface="Tahoma" panose="020B0604030504040204" pitchFamily="34" charset="0"/>
                </a:rPr>
                <a:t> how they work together</a:t>
              </a:r>
            </a:p>
            <a:p>
              <a:pPr marL="285750" indent="-285750">
                <a:buFont typeface="Arial" panose="020B0604020202020204" pitchFamily="34" charset="0"/>
                <a:buChar char="•"/>
                <a:defRPr sz="1400"/>
              </a:pPr>
              <a:r>
                <a:rPr lang="en-US" b="1">
                  <a:latin typeface="Tahoma" panose="020B0604030504040204" pitchFamily="34" charset="0"/>
                  <a:ea typeface="Tahoma" panose="020B0604030504040204" pitchFamily="34" charset="0"/>
                  <a:cs typeface="Tahoma" panose="020B0604030504040204" pitchFamily="34" charset="0"/>
                </a:rPr>
                <a:t>Builds</a:t>
              </a:r>
              <a:r>
                <a:rPr lang="en-US">
                  <a:latin typeface="Tahoma" panose="020B0604030504040204" pitchFamily="34" charset="0"/>
                  <a:ea typeface="Tahoma" panose="020B0604030504040204" pitchFamily="34" charset="0"/>
                  <a:cs typeface="Tahoma" panose="020B0604030504040204" pitchFamily="34" charset="0"/>
                </a:rPr>
                <a:t> a common PP&amp;C foundation</a:t>
              </a:r>
              <a:endParaRPr>
                <a:latin typeface="Tahoma" panose="020B0604030504040204" pitchFamily="34" charset="0"/>
                <a:ea typeface="Tahoma" panose="020B0604030504040204" pitchFamily="34" charset="0"/>
                <a:cs typeface="Tahoma" panose="020B0604030504040204" pitchFamily="34" charset="0"/>
              </a:endParaRPr>
            </a:p>
          </p:txBody>
        </p:sp>
      </p:grpSp>
      <p:grpSp>
        <p:nvGrpSpPr>
          <p:cNvPr id="122" name="Group 121">
            <a:extLst>
              <a:ext uri="{FF2B5EF4-FFF2-40B4-BE49-F238E27FC236}">
                <a16:creationId xmlns:a16="http://schemas.microsoft.com/office/drawing/2014/main" id="{BBD22FEA-41A5-79A4-069C-B3E9E4080908}"/>
              </a:ext>
            </a:extLst>
          </p:cNvPr>
          <p:cNvGrpSpPr/>
          <p:nvPr/>
        </p:nvGrpSpPr>
        <p:grpSpPr>
          <a:xfrm>
            <a:off x="8341763" y="3882828"/>
            <a:ext cx="3153153" cy="1776409"/>
            <a:chOff x="8364629" y="3996055"/>
            <a:chExt cx="3153153" cy="1838291"/>
          </a:xfrm>
          <a:effectLst>
            <a:outerShdw blurRad="76200" dir="13500000" sy="23000" kx="1200000" algn="br" rotWithShape="0">
              <a:prstClr val="black">
                <a:alpha val="20000"/>
              </a:prstClr>
            </a:outerShdw>
          </a:effectLst>
        </p:grpSpPr>
        <p:sp>
          <p:nvSpPr>
            <p:cNvPr id="118" name="Rounded Rectangle 25">
              <a:extLst>
                <a:ext uri="{FF2B5EF4-FFF2-40B4-BE49-F238E27FC236}">
                  <a16:creationId xmlns:a16="http://schemas.microsoft.com/office/drawing/2014/main" id="{57941E7D-F7B8-246C-D7CA-4B6A5D90393D}"/>
                </a:ext>
              </a:extLst>
            </p:cNvPr>
            <p:cNvSpPr/>
            <p:nvPr/>
          </p:nvSpPr>
          <p:spPr>
            <a:xfrm>
              <a:off x="8364629" y="3996055"/>
              <a:ext cx="3153153" cy="1838291"/>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9" name="Rounded Rectangle 26">
              <a:extLst>
                <a:ext uri="{FF2B5EF4-FFF2-40B4-BE49-F238E27FC236}">
                  <a16:creationId xmlns:a16="http://schemas.microsoft.com/office/drawing/2014/main" id="{C5420AAC-47A7-4882-7128-079A6BA6C79B}"/>
                </a:ext>
              </a:extLst>
            </p:cNvPr>
            <p:cNvSpPr/>
            <p:nvPr/>
          </p:nvSpPr>
          <p:spPr>
            <a:xfrm>
              <a:off x="8364629" y="3996056"/>
              <a:ext cx="3153153" cy="472959"/>
            </a:xfrm>
            <a:prstGeom prst="roundRect">
              <a:avLst/>
            </a:prstGeom>
            <a:solidFill>
              <a:srgbClr val="0078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0" name="TextBox 119">
              <a:extLst>
                <a:ext uri="{FF2B5EF4-FFF2-40B4-BE49-F238E27FC236}">
                  <a16:creationId xmlns:a16="http://schemas.microsoft.com/office/drawing/2014/main" id="{85F9AEA7-F6B1-F8FF-DFF2-C0A3D5A272DB}"/>
                </a:ext>
              </a:extLst>
            </p:cNvPr>
            <p:cNvSpPr txBox="1"/>
            <p:nvPr/>
          </p:nvSpPr>
          <p:spPr>
            <a:xfrm>
              <a:off x="8547509" y="4041775"/>
              <a:ext cx="2732733" cy="350348"/>
            </a:xfrm>
            <a:prstGeom prst="rect">
              <a:avLst/>
            </a:prstGeom>
            <a:noFill/>
          </p:spPr>
          <p:txBody>
            <a:bodyPr wrap="square">
              <a:spAutoFit/>
            </a:bodyPr>
            <a:lstStyle/>
            <a:p>
              <a:pPr>
                <a:defRPr sz="1600" b="1">
                  <a:solidFill>
                    <a:srgbClr val="FFFFFF"/>
                  </a:solidFill>
                </a:defRPr>
              </a:pPr>
              <a:r>
                <a:rPr lang="en-US"/>
                <a:t>MISSION IMPACT</a:t>
              </a:r>
              <a:endParaRPr/>
            </a:p>
          </p:txBody>
        </p:sp>
        <p:sp>
          <p:nvSpPr>
            <p:cNvPr id="121" name="TextBox 120">
              <a:extLst>
                <a:ext uri="{FF2B5EF4-FFF2-40B4-BE49-F238E27FC236}">
                  <a16:creationId xmlns:a16="http://schemas.microsoft.com/office/drawing/2014/main" id="{3C3261A8-1E16-F649-08F3-3E8D9078E10F}"/>
                </a:ext>
              </a:extLst>
            </p:cNvPr>
            <p:cNvSpPr txBox="1"/>
            <p:nvPr/>
          </p:nvSpPr>
          <p:spPr>
            <a:xfrm>
              <a:off x="9218963" y="4518608"/>
              <a:ext cx="1711441" cy="1210293"/>
            </a:xfrm>
            <a:prstGeom prst="rect">
              <a:avLst/>
            </a:prstGeom>
            <a:noFill/>
          </p:spPr>
          <p:txBody>
            <a:bodyPr wrap="square">
              <a:spAutoFit/>
            </a:bodyPr>
            <a:lstStyle/>
            <a:p>
              <a:pPr>
                <a:defRPr sz="1400"/>
              </a:pPr>
              <a:r>
                <a:rPr lang="en-US" sz="1400">
                  <a:latin typeface="Tahoma" panose="020B0604030504040204" pitchFamily="34" charset="0"/>
                  <a:ea typeface="Tahoma" panose="020B0604030504040204" pitchFamily="34" charset="0"/>
                  <a:cs typeface="Tahoma" panose="020B0604030504040204" pitchFamily="34" charset="0"/>
                </a:rPr>
                <a:t>Credible plans</a:t>
              </a:r>
            </a:p>
            <a:p>
              <a:pPr>
                <a:defRPr sz="1400"/>
              </a:pPr>
              <a:endParaRPr lang="en-US" sz="1400">
                <a:latin typeface="Tahoma" panose="020B0604030504040204" pitchFamily="34" charset="0"/>
                <a:ea typeface="Tahoma" panose="020B0604030504040204" pitchFamily="34" charset="0"/>
                <a:cs typeface="Tahoma" panose="020B0604030504040204" pitchFamily="34" charset="0"/>
              </a:endParaRPr>
            </a:p>
            <a:p>
              <a:pPr>
                <a:defRPr sz="1400"/>
              </a:pPr>
              <a:r>
                <a:rPr lang="en-US" sz="1400">
                  <a:latin typeface="Tahoma" panose="020B0604030504040204" pitchFamily="34" charset="0"/>
                  <a:ea typeface="Tahoma" panose="020B0604030504040204" pitchFamily="34" charset="0"/>
                  <a:cs typeface="Tahoma" panose="020B0604030504040204" pitchFamily="34" charset="0"/>
                </a:rPr>
                <a:t>Informed decisions</a:t>
              </a:r>
            </a:p>
            <a:p>
              <a:pPr>
                <a:defRPr sz="1400"/>
              </a:pPr>
              <a:endParaRPr lang="en-US" sz="1400">
                <a:latin typeface="Tahoma" panose="020B0604030504040204" pitchFamily="34" charset="0"/>
                <a:ea typeface="Tahoma" panose="020B0604030504040204" pitchFamily="34" charset="0"/>
                <a:cs typeface="Tahoma" panose="020B0604030504040204" pitchFamily="34" charset="0"/>
              </a:endParaRPr>
            </a:p>
            <a:p>
              <a:pPr>
                <a:defRPr sz="1400"/>
              </a:pPr>
              <a:r>
                <a:rPr lang="en-US" sz="1400">
                  <a:latin typeface="Tahoma" panose="020B0604030504040204" pitchFamily="34" charset="0"/>
                  <a:ea typeface="Tahoma" panose="020B0604030504040204" pitchFamily="34" charset="0"/>
                  <a:cs typeface="Tahoma" panose="020B0604030504040204" pitchFamily="34" charset="0"/>
                </a:rPr>
                <a:t>Future outcomes</a:t>
              </a:r>
            </a:p>
          </p:txBody>
        </p:sp>
      </p:grpSp>
      <p:pic>
        <p:nvPicPr>
          <p:cNvPr id="138" name="Graphic 137" descr="Checklist with solid fill">
            <a:extLst>
              <a:ext uri="{FF2B5EF4-FFF2-40B4-BE49-F238E27FC236}">
                <a16:creationId xmlns:a16="http://schemas.microsoft.com/office/drawing/2014/main" id="{F24B9D4C-265B-BC69-5C7A-3DFF38209DE0}"/>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8827183" y="4384047"/>
            <a:ext cx="324517" cy="324517"/>
          </a:xfrm>
          <a:prstGeom prst="rect">
            <a:avLst/>
          </a:prstGeom>
        </p:spPr>
      </p:pic>
      <p:pic>
        <p:nvPicPr>
          <p:cNvPr id="140" name="Graphic 139" descr="Users with solid fill">
            <a:extLst>
              <a:ext uri="{FF2B5EF4-FFF2-40B4-BE49-F238E27FC236}">
                <a16:creationId xmlns:a16="http://schemas.microsoft.com/office/drawing/2014/main" id="{54A74013-5AD6-F181-B2D3-E098DA1F8D31}"/>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849805" y="4838222"/>
            <a:ext cx="297646" cy="297646"/>
          </a:xfrm>
          <a:prstGeom prst="rect">
            <a:avLst/>
          </a:prstGeom>
        </p:spPr>
      </p:pic>
      <p:pic>
        <p:nvPicPr>
          <p:cNvPr id="142" name="Graphic 141" descr="Upward trend with solid fill">
            <a:extLst>
              <a:ext uri="{FF2B5EF4-FFF2-40B4-BE49-F238E27FC236}">
                <a16:creationId xmlns:a16="http://schemas.microsoft.com/office/drawing/2014/main" id="{792CE0FB-586C-BC30-BB44-8455E12F701C}"/>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8849805" y="5250552"/>
            <a:ext cx="297646" cy="297646"/>
          </a:xfrm>
          <a:prstGeom prst="rect">
            <a:avLst/>
          </a:prstGeom>
        </p:spPr>
      </p:pic>
    </p:spTree>
    <p:extLst>
      <p:ext uri="{BB962C8B-B14F-4D97-AF65-F5344CB8AC3E}">
        <p14:creationId xmlns:p14="http://schemas.microsoft.com/office/powerpoint/2010/main" val="849533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550AD-40F4-4C9D-30A7-EDE88538E9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18DB81-8E48-EE58-1158-B17A73B2FB89}"/>
              </a:ext>
            </a:extLst>
          </p:cNvPr>
          <p:cNvSpPr>
            <a:spLocks noGrp="1"/>
          </p:cNvSpPr>
          <p:nvPr>
            <p:ph type="title"/>
          </p:nvPr>
        </p:nvSpPr>
        <p:spPr/>
        <p:txBody>
          <a:bodyPr>
            <a:noAutofit/>
          </a:bodyPr>
          <a:lstStyle/>
          <a:p>
            <a:r>
              <a:rPr lang="en-US" sz="3200">
                <a:latin typeface="Tahoma" panose="020B0604030504040204" pitchFamily="34" charset="0"/>
                <a:ea typeface="Tahoma" panose="020B0604030504040204" pitchFamily="34" charset="0"/>
                <a:cs typeface="Tahoma" panose="020B0604030504040204" pitchFamily="34" charset="0"/>
              </a:rPr>
              <a:t>Day 1: Understanding the PP&amp;C Functional Flow</a:t>
            </a:r>
          </a:p>
        </p:txBody>
      </p:sp>
      <p:pic>
        <p:nvPicPr>
          <p:cNvPr id="5" name="Picture 4">
            <a:extLst>
              <a:ext uri="{FF2B5EF4-FFF2-40B4-BE49-F238E27FC236}">
                <a16:creationId xmlns:a16="http://schemas.microsoft.com/office/drawing/2014/main" id="{27A01B4F-260A-59A2-1A25-248598CBCA40}"/>
              </a:ext>
            </a:extLst>
          </p:cNvPr>
          <p:cNvPicPr>
            <a:picLocks noChangeAspect="1"/>
          </p:cNvPicPr>
          <p:nvPr/>
        </p:nvPicPr>
        <p:blipFill>
          <a:blip r:embed="rId3"/>
          <a:srcRect b="11475"/>
          <a:stretch>
            <a:fillRect/>
          </a:stretch>
        </p:blipFill>
        <p:spPr>
          <a:xfrm>
            <a:off x="160910" y="1430158"/>
            <a:ext cx="7330639" cy="4685634"/>
          </a:xfrm>
          <a:prstGeom prst="rect">
            <a:avLst/>
          </a:prstGeom>
        </p:spPr>
      </p:pic>
      <p:grpSp>
        <p:nvGrpSpPr>
          <p:cNvPr id="3" name="Group 2">
            <a:extLst>
              <a:ext uri="{FF2B5EF4-FFF2-40B4-BE49-F238E27FC236}">
                <a16:creationId xmlns:a16="http://schemas.microsoft.com/office/drawing/2014/main" id="{5CB149AE-1A3C-9188-BC05-F1EF4728B699}"/>
              </a:ext>
            </a:extLst>
          </p:cNvPr>
          <p:cNvGrpSpPr/>
          <p:nvPr/>
        </p:nvGrpSpPr>
        <p:grpSpPr>
          <a:xfrm>
            <a:off x="7778791" y="1452757"/>
            <a:ext cx="3800102" cy="1811807"/>
            <a:chOff x="8105775" y="1280159"/>
            <a:chExt cx="3232785" cy="1624595"/>
          </a:xfrm>
          <a:effectLst>
            <a:outerShdw blurRad="63500" sx="102000" sy="102000" algn="ctr" rotWithShape="0">
              <a:prstClr val="black">
                <a:alpha val="40000"/>
              </a:prstClr>
            </a:outerShdw>
          </a:effectLst>
        </p:grpSpPr>
        <p:sp>
          <p:nvSpPr>
            <p:cNvPr id="4" name="Rounded Rectangle 21">
              <a:extLst>
                <a:ext uri="{FF2B5EF4-FFF2-40B4-BE49-F238E27FC236}">
                  <a16:creationId xmlns:a16="http://schemas.microsoft.com/office/drawing/2014/main" id="{34DE6858-58CD-3E3A-ABFC-CB0D832B703C}"/>
                </a:ext>
              </a:extLst>
            </p:cNvPr>
            <p:cNvSpPr/>
            <p:nvPr/>
          </p:nvSpPr>
          <p:spPr>
            <a:xfrm>
              <a:off x="8105775" y="1280159"/>
              <a:ext cx="3232785" cy="1624595"/>
            </a:xfrm>
            <a:prstGeom prst="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22">
              <a:extLst>
                <a:ext uri="{FF2B5EF4-FFF2-40B4-BE49-F238E27FC236}">
                  <a16:creationId xmlns:a16="http://schemas.microsoft.com/office/drawing/2014/main" id="{CECECAC6-B482-6028-EA46-6E1DED1075A6}"/>
                </a:ext>
              </a:extLst>
            </p:cNvPr>
            <p:cNvSpPr/>
            <p:nvPr/>
          </p:nvSpPr>
          <p:spPr>
            <a:xfrm>
              <a:off x="8105775" y="1280159"/>
              <a:ext cx="3232785" cy="407991"/>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257FE382-F08B-8DC1-6E23-B654A907A752}"/>
                </a:ext>
              </a:extLst>
            </p:cNvPr>
            <p:cNvSpPr txBox="1"/>
            <p:nvPr/>
          </p:nvSpPr>
          <p:spPr>
            <a:xfrm>
              <a:off x="8355353" y="1405370"/>
              <a:ext cx="2801747" cy="303572"/>
            </a:xfrm>
            <a:prstGeom prst="rect">
              <a:avLst/>
            </a:prstGeom>
            <a:noFill/>
          </p:spPr>
          <p:txBody>
            <a:bodyPr wrap="square">
              <a:spAutoFit/>
            </a:bodyPr>
            <a:lstStyle/>
            <a:p>
              <a:pPr>
                <a:defRPr sz="1600" b="1">
                  <a:solidFill>
                    <a:srgbClr val="FFFFFF"/>
                  </a:solidFill>
                </a:defRPr>
              </a:pPr>
              <a:r>
                <a:rPr lang="en-US"/>
                <a:t>Day 1 Learning Objectives</a:t>
              </a:r>
              <a:endParaRPr/>
            </a:p>
          </p:txBody>
        </p:sp>
        <p:sp>
          <p:nvSpPr>
            <p:cNvPr id="8" name="TextBox 7">
              <a:extLst>
                <a:ext uri="{FF2B5EF4-FFF2-40B4-BE49-F238E27FC236}">
                  <a16:creationId xmlns:a16="http://schemas.microsoft.com/office/drawing/2014/main" id="{45EE6C19-E1C3-AD69-04FF-B988227EDF4C}"/>
                </a:ext>
              </a:extLst>
            </p:cNvPr>
            <p:cNvSpPr txBox="1"/>
            <p:nvPr/>
          </p:nvSpPr>
          <p:spPr>
            <a:xfrm>
              <a:off x="8237711" y="1748594"/>
              <a:ext cx="2919389" cy="1048703"/>
            </a:xfrm>
            <a:prstGeom prst="rect">
              <a:avLst/>
            </a:prstGeom>
            <a:noFill/>
          </p:spPr>
          <p:txBody>
            <a:bodyPr wrap="square">
              <a:spAutoFit/>
            </a:bodyPr>
            <a:lstStyle/>
            <a:p>
              <a:pPr marL="285750" indent="-285750">
                <a:buFont typeface="Wingdings" panose="05000000000000000000" pitchFamily="2" charset="2"/>
                <a:buChar char="ü"/>
                <a:defRPr sz="1400"/>
              </a:pPr>
              <a:r>
                <a:rPr lang="en-US" b="1">
                  <a:latin typeface="Tahoma" panose="020B0604030504040204" pitchFamily="34" charset="0"/>
                  <a:ea typeface="Tahoma" panose="020B0604030504040204" pitchFamily="34" charset="0"/>
                  <a:cs typeface="Tahoma" panose="020B0604030504040204" pitchFamily="34" charset="0"/>
                </a:rPr>
                <a:t>Understand </a:t>
              </a:r>
              <a:r>
                <a:rPr lang="en-US">
                  <a:latin typeface="Tahoma" panose="020B0604030504040204" pitchFamily="34" charset="0"/>
                  <a:ea typeface="Tahoma" panose="020B0604030504040204" pitchFamily="34" charset="0"/>
                  <a:cs typeface="Tahoma" panose="020B0604030504040204" pitchFamily="34" charset="0"/>
                </a:rPr>
                <a:t>the PP&amp;C Functional Flow</a:t>
              </a:r>
            </a:p>
            <a:p>
              <a:pPr marL="285750" indent="-285750">
                <a:buFont typeface="Wingdings" panose="05000000000000000000" pitchFamily="2" charset="2"/>
                <a:buChar char="ü"/>
                <a:defRPr sz="1400"/>
              </a:pPr>
              <a:r>
                <a:rPr lang="en-US" b="1">
                  <a:latin typeface="Tahoma" panose="020B0604030504040204" pitchFamily="34" charset="0"/>
                  <a:ea typeface="Tahoma" panose="020B0604030504040204" pitchFamily="34" charset="0"/>
                  <a:cs typeface="Tahoma" panose="020B0604030504040204" pitchFamily="34" charset="0"/>
                </a:rPr>
                <a:t>Recognize </a:t>
              </a:r>
              <a:r>
                <a:rPr lang="en-US">
                  <a:latin typeface="Tahoma" panose="020B0604030504040204" pitchFamily="34" charset="0"/>
                  <a:ea typeface="Tahoma" panose="020B0604030504040204" pitchFamily="34" charset="0"/>
                  <a:cs typeface="Tahoma" panose="020B0604030504040204" pitchFamily="34" charset="0"/>
                </a:rPr>
                <a:t>how each discipline contributes to the process</a:t>
              </a:r>
            </a:p>
            <a:p>
              <a:pPr marL="285750" indent="-285750">
                <a:buFont typeface="Wingdings" panose="05000000000000000000" pitchFamily="2" charset="2"/>
                <a:buChar char="ü"/>
                <a:defRPr sz="1400"/>
              </a:pPr>
              <a:r>
                <a:rPr lang="en-US" b="1">
                  <a:latin typeface="Tahoma" panose="020B0604030504040204" pitchFamily="34" charset="0"/>
                  <a:ea typeface="Tahoma" panose="020B0604030504040204" pitchFamily="34" charset="0"/>
                  <a:cs typeface="Tahoma" panose="020B0604030504040204" pitchFamily="34" charset="0"/>
                </a:rPr>
                <a:t>Connect</a:t>
              </a:r>
              <a:r>
                <a:rPr lang="en-US">
                  <a:latin typeface="Tahoma" panose="020B0604030504040204" pitchFamily="34" charset="0"/>
                  <a:ea typeface="Tahoma" panose="020B0604030504040204" pitchFamily="34" charset="0"/>
                  <a:cs typeface="Tahoma" panose="020B0604030504040204" pitchFamily="34" charset="0"/>
                </a:rPr>
                <a:t> each discipline to the other</a:t>
              </a:r>
              <a:endParaRPr>
                <a:latin typeface="Tahoma" panose="020B0604030504040204" pitchFamily="34" charset="0"/>
                <a:ea typeface="Tahoma" panose="020B0604030504040204" pitchFamily="34" charset="0"/>
                <a:cs typeface="Tahoma" panose="020B0604030504040204" pitchFamily="34" charset="0"/>
              </a:endParaRPr>
            </a:p>
          </p:txBody>
        </p:sp>
      </p:grpSp>
      <p:grpSp>
        <p:nvGrpSpPr>
          <p:cNvPr id="9" name="Group 8">
            <a:extLst>
              <a:ext uri="{FF2B5EF4-FFF2-40B4-BE49-F238E27FC236}">
                <a16:creationId xmlns:a16="http://schemas.microsoft.com/office/drawing/2014/main" id="{CD021F2A-E0C7-C33B-0845-1D6F1CD4C773}"/>
              </a:ext>
            </a:extLst>
          </p:cNvPr>
          <p:cNvGrpSpPr/>
          <p:nvPr/>
        </p:nvGrpSpPr>
        <p:grpSpPr>
          <a:xfrm>
            <a:off x="8072168" y="3768634"/>
            <a:ext cx="3293422" cy="2246768"/>
            <a:chOff x="8355353" y="1378365"/>
            <a:chExt cx="2801747" cy="2014612"/>
          </a:xfrm>
          <a:solidFill>
            <a:schemeClr val="accent4">
              <a:lumMod val="20000"/>
              <a:lumOff val="80000"/>
            </a:schemeClr>
          </a:solidFill>
          <a:effectLst>
            <a:outerShdw blurRad="50800" dist="38100" dir="2700000" algn="tl" rotWithShape="0">
              <a:prstClr val="black">
                <a:alpha val="40000"/>
              </a:prstClr>
            </a:outerShdw>
          </a:effectLst>
        </p:grpSpPr>
        <p:sp>
          <p:nvSpPr>
            <p:cNvPr id="12" name="TextBox 11">
              <a:extLst>
                <a:ext uri="{FF2B5EF4-FFF2-40B4-BE49-F238E27FC236}">
                  <a16:creationId xmlns:a16="http://schemas.microsoft.com/office/drawing/2014/main" id="{9C58C6FF-3377-80A1-4951-D8EFE5FDD129}"/>
                </a:ext>
              </a:extLst>
            </p:cNvPr>
            <p:cNvSpPr txBox="1"/>
            <p:nvPr/>
          </p:nvSpPr>
          <p:spPr>
            <a:xfrm>
              <a:off x="8355353" y="1405370"/>
              <a:ext cx="2801747" cy="303572"/>
            </a:xfrm>
            <a:prstGeom prst="borderCallout1">
              <a:avLst/>
            </a:prstGeom>
            <a:grpFill/>
          </p:spPr>
          <p:txBody>
            <a:bodyPr wrap="square">
              <a:spAutoFit/>
            </a:bodyPr>
            <a:lstStyle/>
            <a:p>
              <a:pPr>
                <a:defRPr sz="1600" b="1">
                  <a:solidFill>
                    <a:srgbClr val="FFFFFF"/>
                  </a:solidFill>
                </a:defRPr>
              </a:pPr>
              <a:r>
                <a:rPr lang="en-US"/>
                <a:t>Day 1 Learning Objectives</a:t>
              </a:r>
              <a:endParaRPr/>
            </a:p>
          </p:txBody>
        </p:sp>
        <p:sp>
          <p:nvSpPr>
            <p:cNvPr id="13" name="TextBox 12">
              <a:extLst>
                <a:ext uri="{FF2B5EF4-FFF2-40B4-BE49-F238E27FC236}">
                  <a16:creationId xmlns:a16="http://schemas.microsoft.com/office/drawing/2014/main" id="{12D54C36-08CD-90F0-9E5F-4F6593464F39}"/>
                </a:ext>
              </a:extLst>
            </p:cNvPr>
            <p:cNvSpPr txBox="1"/>
            <p:nvPr/>
          </p:nvSpPr>
          <p:spPr>
            <a:xfrm>
              <a:off x="8372382" y="1378365"/>
              <a:ext cx="2767688" cy="2014612"/>
            </a:xfrm>
            <a:prstGeom prst="borderCallout1">
              <a:avLst/>
            </a:prstGeom>
            <a:grpFill/>
          </p:spPr>
          <p:txBody>
            <a:bodyPr wrap="square">
              <a:spAutoFit/>
            </a:bodyPr>
            <a:lstStyle/>
            <a:p>
              <a:pPr algn="ctr">
                <a:defRPr sz="1400"/>
              </a:pPr>
              <a:r>
                <a:rPr lang="en-US" b="1" u="sng">
                  <a:latin typeface="Tahoma" panose="020B0604030504040204" pitchFamily="34" charset="0"/>
                  <a:ea typeface="Tahoma" panose="020B0604030504040204" pitchFamily="34" charset="0"/>
                  <a:cs typeface="Tahoma" panose="020B0604030504040204" pitchFamily="34" charset="0"/>
                </a:rPr>
                <a:t>Course Design</a:t>
              </a:r>
            </a:p>
            <a:p>
              <a:pPr>
                <a:defRPr sz="1400"/>
              </a:pPr>
              <a:r>
                <a:rPr lang="en-US">
                  <a:latin typeface="Tahoma" panose="020B0604030504040204" pitchFamily="34" charset="0"/>
                  <a:ea typeface="Tahoma" panose="020B0604030504040204" pitchFamily="34" charset="0"/>
                  <a:cs typeface="Tahoma" panose="020B0604030504040204" pitchFamily="34" charset="0"/>
                </a:rPr>
                <a:t>Each module focuses on a single PP&amp;C discipline while demonstrating how it connects to the overall functional flow.</a:t>
              </a:r>
            </a:p>
            <a:p>
              <a:pPr>
                <a:defRPr sz="1400"/>
              </a:pPr>
              <a:endParaRPr lang="en-US" u="sng">
                <a:latin typeface="Tahoma" panose="020B0604030504040204" pitchFamily="34" charset="0"/>
                <a:ea typeface="Tahoma" panose="020B0604030504040204" pitchFamily="34" charset="0"/>
                <a:cs typeface="Tahoma" panose="020B0604030504040204" pitchFamily="34" charset="0"/>
              </a:endParaRPr>
            </a:p>
            <a:p>
              <a:pPr>
                <a:defRPr sz="1400"/>
              </a:pPr>
              <a:r>
                <a:rPr lang="en-US" u="sng">
                  <a:latin typeface="Tahoma" panose="020B0604030504040204" pitchFamily="34" charset="0"/>
                  <a:ea typeface="Tahoma" panose="020B0604030504040204" pitchFamily="34" charset="0"/>
                  <a:cs typeface="Tahoma" panose="020B0604030504040204" pitchFamily="34" charset="0"/>
                </a:rPr>
                <a:t>Students examine</a:t>
              </a:r>
            </a:p>
            <a:p>
              <a:pPr marL="742950" lvl="1" indent="-285750">
                <a:buFont typeface="Wingdings" panose="05000000000000000000" pitchFamily="2" charset="2"/>
                <a:buChar char="§"/>
                <a:defRPr sz="1400"/>
              </a:pPr>
              <a:r>
                <a:rPr lang="en-US" sz="1400" b="1">
                  <a:latin typeface="Tahoma" panose="020B0604030504040204" pitchFamily="34" charset="0"/>
                  <a:ea typeface="Tahoma" panose="020B0604030504040204" pitchFamily="34" charset="0"/>
                  <a:cs typeface="Tahoma" panose="020B0604030504040204" pitchFamily="34" charset="0"/>
                </a:rPr>
                <a:t>Required Inputs</a:t>
              </a:r>
            </a:p>
            <a:p>
              <a:pPr marL="742950" lvl="1" indent="-285750">
                <a:buFont typeface="Wingdings" panose="05000000000000000000" pitchFamily="2" charset="2"/>
                <a:buChar char="§"/>
                <a:defRPr sz="1400"/>
              </a:pPr>
              <a:r>
                <a:rPr lang="en-US" b="1">
                  <a:latin typeface="Tahoma" panose="020B0604030504040204" pitchFamily="34" charset="0"/>
                  <a:ea typeface="Tahoma" panose="020B0604030504040204" pitchFamily="34" charset="0"/>
                  <a:cs typeface="Tahoma" panose="020B0604030504040204" pitchFamily="34" charset="0"/>
                </a:rPr>
                <a:t>Planning Activities</a:t>
              </a:r>
            </a:p>
            <a:p>
              <a:pPr marL="742950" lvl="1" indent="-285750">
                <a:buFont typeface="Wingdings" panose="05000000000000000000" pitchFamily="2" charset="2"/>
                <a:buChar char="§"/>
                <a:defRPr sz="1400"/>
              </a:pPr>
              <a:r>
                <a:rPr lang="en-US" b="1">
                  <a:latin typeface="Tahoma" panose="020B0604030504040204" pitchFamily="34" charset="0"/>
                  <a:ea typeface="Tahoma" panose="020B0604030504040204" pitchFamily="34" charset="0"/>
                  <a:cs typeface="Tahoma" panose="020B0604030504040204" pitchFamily="34" charset="0"/>
                </a:rPr>
                <a:t>Control Activities</a:t>
              </a:r>
            </a:p>
            <a:p>
              <a:pPr marL="742950" lvl="1" indent="-285750">
                <a:buFont typeface="Wingdings" panose="05000000000000000000" pitchFamily="2" charset="2"/>
                <a:buChar char="§"/>
                <a:defRPr sz="1400"/>
              </a:pPr>
              <a:r>
                <a:rPr lang="en-US" b="1">
                  <a:latin typeface="Tahoma" panose="020B0604030504040204" pitchFamily="34" charset="0"/>
                  <a:ea typeface="Tahoma" panose="020B0604030504040204" pitchFamily="34" charset="0"/>
                  <a:cs typeface="Tahoma" panose="020B0604030504040204" pitchFamily="34" charset="0"/>
                </a:rPr>
                <a:t>Expected Outputs</a:t>
              </a:r>
              <a:endParaRPr>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2980776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D37F3-C78F-7837-E74A-30FEBC3D76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E50471-5DE3-9D98-C629-4BFCC21A3D1E}"/>
              </a:ext>
            </a:extLst>
          </p:cNvPr>
          <p:cNvSpPr>
            <a:spLocks noGrp="1"/>
          </p:cNvSpPr>
          <p:nvPr>
            <p:ph type="title"/>
          </p:nvPr>
        </p:nvSpPr>
        <p:spPr/>
        <p:txBody>
          <a:bodyPr>
            <a:normAutofit/>
          </a:bodyPr>
          <a:lstStyle/>
          <a:p>
            <a:r>
              <a:rPr lang="en-US" sz="3200">
                <a:latin typeface="Tahoma" panose="020B0604030504040204" pitchFamily="34" charset="0"/>
                <a:ea typeface="Tahoma" panose="020B0604030504040204" pitchFamily="34" charset="0"/>
                <a:cs typeface="Tahoma" panose="020B0604030504040204" pitchFamily="34" charset="0"/>
              </a:rPr>
              <a:t>Day 2 – Integrated Project Simulation</a:t>
            </a:r>
          </a:p>
        </p:txBody>
      </p:sp>
      <p:sp>
        <p:nvSpPr>
          <p:cNvPr id="3" name="Content Placeholder 2">
            <a:extLst>
              <a:ext uri="{FF2B5EF4-FFF2-40B4-BE49-F238E27FC236}">
                <a16:creationId xmlns:a16="http://schemas.microsoft.com/office/drawing/2014/main" id="{F07D832B-EBE5-EA67-B1B7-9D779DAB54FB}"/>
              </a:ext>
            </a:extLst>
          </p:cNvPr>
          <p:cNvSpPr>
            <a:spLocks noGrp="1"/>
          </p:cNvSpPr>
          <p:nvPr>
            <p:ph idx="1"/>
          </p:nvPr>
        </p:nvSpPr>
        <p:spPr/>
        <p:txBody>
          <a:bodyPr>
            <a:noAutofit/>
          </a:bodyPr>
          <a:lstStyle/>
          <a:p>
            <a:endParaRPr lang="en-US" sz="2000" b="0"/>
          </a:p>
          <a:p>
            <a:endParaRPr lang="en-US" sz="2000" b="0"/>
          </a:p>
        </p:txBody>
      </p:sp>
      <p:grpSp>
        <p:nvGrpSpPr>
          <p:cNvPr id="22" name="Group 21">
            <a:extLst>
              <a:ext uri="{FF2B5EF4-FFF2-40B4-BE49-F238E27FC236}">
                <a16:creationId xmlns:a16="http://schemas.microsoft.com/office/drawing/2014/main" id="{7BA66A66-67D6-29D5-1C92-AA4A3D1D7CBD}"/>
              </a:ext>
            </a:extLst>
          </p:cNvPr>
          <p:cNvGrpSpPr/>
          <p:nvPr/>
        </p:nvGrpSpPr>
        <p:grpSpPr>
          <a:xfrm>
            <a:off x="5994268" y="1101909"/>
            <a:ext cx="5201392" cy="3094015"/>
            <a:chOff x="5994268" y="1518734"/>
            <a:chExt cx="5201392" cy="3132004"/>
          </a:xfrm>
        </p:grpSpPr>
        <p:sp>
          <p:nvSpPr>
            <p:cNvPr id="13" name="TextBox 12">
              <a:extLst>
                <a:ext uri="{FF2B5EF4-FFF2-40B4-BE49-F238E27FC236}">
                  <a16:creationId xmlns:a16="http://schemas.microsoft.com/office/drawing/2014/main" id="{533CA1F1-5A09-A85D-B1C9-5D3CCF8D381B}"/>
                </a:ext>
              </a:extLst>
            </p:cNvPr>
            <p:cNvSpPr txBox="1"/>
            <p:nvPr/>
          </p:nvSpPr>
          <p:spPr>
            <a:xfrm>
              <a:off x="5994268" y="1518734"/>
              <a:ext cx="5201392" cy="3132004"/>
            </a:xfrm>
            <a:prstGeom prst="roundRect">
              <a:avLst/>
            </a:prstGeom>
            <a:solidFill>
              <a:schemeClr val="accent4">
                <a:lumMod val="40000"/>
                <a:lumOff val="60000"/>
              </a:schemeClr>
            </a:solidFill>
          </p:spPr>
          <p:txBody>
            <a:bodyPr wrap="square" rtlCol="0">
              <a:noAutofit/>
            </a:bodyPr>
            <a:lstStyle/>
            <a:p>
              <a:r>
                <a:rPr lang="en-US" sz="1600" b="1">
                  <a:solidFill>
                    <a:srgbClr val="221155"/>
                  </a:solidFill>
                  <a:latin typeface="Tahoma" panose="020B0604030504040204" pitchFamily="34" charset="0"/>
                  <a:ea typeface="Tahoma" panose="020B0604030504040204" pitchFamily="34" charset="0"/>
                  <a:cs typeface="Tahoma" panose="020B0604030504040204" pitchFamily="34" charset="0"/>
                </a:rPr>
                <a:t>		</a:t>
              </a:r>
            </a:p>
            <a:p>
              <a:endParaRPr lang="en-US" sz="1600">
                <a:latin typeface="Tahoma" panose="020B0604030504040204" pitchFamily="34" charset="0"/>
                <a:ea typeface="Tahoma" panose="020B0604030504040204" pitchFamily="34" charset="0"/>
                <a:cs typeface="Tahoma" panose="020B0604030504040204" pitchFamily="34" charset="0"/>
              </a:endParaRPr>
            </a:p>
            <a:p>
              <a:endParaRPr lang="en-US" sz="1400">
                <a:latin typeface="Tahoma" panose="020B0604030504040204" pitchFamily="34" charset="0"/>
                <a:ea typeface="Tahoma" panose="020B0604030504040204" pitchFamily="34" charset="0"/>
                <a:cs typeface="Tahoma" panose="020B0604030504040204" pitchFamily="34" charset="0"/>
              </a:endParaRPr>
            </a:p>
            <a:p>
              <a:endParaRPr lang="en-US" sz="1400">
                <a:latin typeface="Tahoma" panose="020B0604030504040204" pitchFamily="34" charset="0"/>
                <a:ea typeface="Tahoma" panose="020B0604030504040204" pitchFamily="34" charset="0"/>
                <a:cs typeface="Tahoma" panose="020B0604030504040204" pitchFamily="34" charset="0"/>
              </a:endParaRPr>
            </a:p>
            <a:p>
              <a:endParaRPr lang="en-US" sz="1400">
                <a:latin typeface="Tahoma" panose="020B0604030504040204" pitchFamily="34" charset="0"/>
                <a:ea typeface="Tahoma" panose="020B0604030504040204" pitchFamily="34" charset="0"/>
                <a:cs typeface="Tahoma" panose="020B0604030504040204" pitchFamily="34" charset="0"/>
              </a:endParaRPr>
            </a:p>
            <a:p>
              <a:endParaRPr lang="en-US" sz="1400">
                <a:latin typeface="Tahoma" panose="020B0604030504040204" pitchFamily="34" charset="0"/>
                <a:ea typeface="Tahoma" panose="020B0604030504040204" pitchFamily="34" charset="0"/>
                <a:cs typeface="Tahoma" panose="020B0604030504040204" pitchFamily="34" charset="0"/>
              </a:endParaRPr>
            </a:p>
            <a:p>
              <a:r>
                <a:rPr lang="en-US" sz="1600">
                  <a:latin typeface="Tahoma" panose="020B0604030504040204" pitchFamily="34" charset="0"/>
                  <a:ea typeface="Tahoma" panose="020B0604030504040204" pitchFamily="34" charset="0"/>
                  <a:cs typeface="Tahoma" panose="020B0604030504040204" pitchFamily="34" charset="0"/>
                </a:rPr>
                <a:t>Students are introduced to a fictional NASA project – Neil Armstrong Paper Company (NAPC) – to practice PP&amp;C Integration in a realistic but engaging environment.</a:t>
              </a:r>
            </a:p>
          </p:txBody>
        </p:sp>
        <p:grpSp>
          <p:nvGrpSpPr>
            <p:cNvPr id="11" name="Group 10">
              <a:extLst>
                <a:ext uri="{FF2B5EF4-FFF2-40B4-BE49-F238E27FC236}">
                  <a16:creationId xmlns:a16="http://schemas.microsoft.com/office/drawing/2014/main" id="{79A1612F-53A7-34EC-6E0D-8B8653496812}"/>
                </a:ext>
              </a:extLst>
            </p:cNvPr>
            <p:cNvGrpSpPr/>
            <p:nvPr/>
          </p:nvGrpSpPr>
          <p:grpSpPr>
            <a:xfrm>
              <a:off x="6497014" y="2015705"/>
              <a:ext cx="789048" cy="722392"/>
              <a:chOff x="-1609421" y="3308689"/>
              <a:chExt cx="1258042" cy="1082929"/>
            </a:xfrm>
          </p:grpSpPr>
          <p:sp>
            <p:nvSpPr>
              <p:cNvPr id="10" name="Flowchart: Connector 9">
                <a:extLst>
                  <a:ext uri="{FF2B5EF4-FFF2-40B4-BE49-F238E27FC236}">
                    <a16:creationId xmlns:a16="http://schemas.microsoft.com/office/drawing/2014/main" id="{CF0B9B84-DC71-34ED-4BC8-38DDC6BEB147}"/>
                  </a:ext>
                </a:extLst>
              </p:cNvPr>
              <p:cNvSpPr/>
              <p:nvPr/>
            </p:nvSpPr>
            <p:spPr>
              <a:xfrm>
                <a:off x="-1609421" y="3308689"/>
                <a:ext cx="1258042" cy="1082929"/>
              </a:xfrm>
              <a:prstGeom prst="flowChartConnector">
                <a:avLst/>
              </a:prstGeom>
              <a:solidFill>
                <a:srgbClr val="2211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pic>
            <p:nvPicPr>
              <p:cNvPr id="9" name="Graphic 8" descr="Telescope with solid fill">
                <a:extLst>
                  <a:ext uri="{FF2B5EF4-FFF2-40B4-BE49-F238E27FC236}">
                    <a16:creationId xmlns:a16="http://schemas.microsoft.com/office/drawing/2014/main" id="{177108AD-C52B-5157-CBBF-FBDFA2FC03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37599" y="3392952"/>
                <a:ext cx="914401" cy="914399"/>
              </a:xfrm>
              <a:prstGeom prst="rect">
                <a:avLst/>
              </a:prstGeom>
            </p:spPr>
          </p:pic>
        </p:grpSp>
        <p:sp>
          <p:nvSpPr>
            <p:cNvPr id="12" name="TextBox 11">
              <a:extLst>
                <a:ext uri="{FF2B5EF4-FFF2-40B4-BE49-F238E27FC236}">
                  <a16:creationId xmlns:a16="http://schemas.microsoft.com/office/drawing/2014/main" id="{B0277866-01D1-281A-E389-1D1C9BBD2E81}"/>
                </a:ext>
              </a:extLst>
            </p:cNvPr>
            <p:cNvSpPr txBox="1"/>
            <p:nvPr/>
          </p:nvSpPr>
          <p:spPr>
            <a:xfrm>
              <a:off x="7920501" y="2176843"/>
              <a:ext cx="1422184" cy="369332"/>
            </a:xfrm>
            <a:prstGeom prst="rect">
              <a:avLst/>
            </a:prstGeom>
            <a:noFill/>
          </p:spPr>
          <p:txBody>
            <a:bodyPr wrap="none" rtlCol="0">
              <a:spAutoFit/>
            </a:bodyPr>
            <a:lstStyle/>
            <a:p>
              <a:pPr algn="ctr"/>
              <a:r>
                <a:rPr lang="en-US" b="1">
                  <a:solidFill>
                    <a:srgbClr val="221155"/>
                  </a:solidFill>
                  <a:latin typeface="Tahoma" panose="020B0604030504040204" pitchFamily="34" charset="0"/>
                  <a:ea typeface="Tahoma" panose="020B0604030504040204" pitchFamily="34" charset="0"/>
                  <a:cs typeface="Tahoma" panose="020B0604030504040204" pitchFamily="34" charset="0"/>
                </a:rPr>
                <a:t>SCENARIO</a:t>
              </a:r>
            </a:p>
          </p:txBody>
        </p:sp>
        <p:cxnSp>
          <p:nvCxnSpPr>
            <p:cNvPr id="15" name="Straight Connector 14">
              <a:extLst>
                <a:ext uri="{FF2B5EF4-FFF2-40B4-BE49-F238E27FC236}">
                  <a16:creationId xmlns:a16="http://schemas.microsoft.com/office/drawing/2014/main" id="{93873527-CA11-AF35-C3C6-CF7E354AD838}"/>
                </a:ext>
              </a:extLst>
            </p:cNvPr>
            <p:cNvCxnSpPr/>
            <p:nvPr/>
          </p:nvCxnSpPr>
          <p:spPr>
            <a:xfrm>
              <a:off x="7711255" y="2576953"/>
              <a:ext cx="1840675" cy="0"/>
            </a:xfrm>
            <a:prstGeom prst="line">
              <a:avLst/>
            </a:prstGeom>
            <a:ln w="28575">
              <a:solidFill>
                <a:srgbClr val="221155"/>
              </a:solidFill>
            </a:ln>
          </p:spPr>
          <p:style>
            <a:lnRef idx="1">
              <a:schemeClr val="dk1"/>
            </a:lnRef>
            <a:fillRef idx="0">
              <a:schemeClr val="dk1"/>
            </a:fillRef>
            <a:effectRef idx="0">
              <a:schemeClr val="dk1"/>
            </a:effectRef>
            <a:fontRef idx="minor">
              <a:schemeClr val="tx1"/>
            </a:fontRef>
          </p:style>
        </p:cxnSp>
      </p:grpSp>
      <p:pic>
        <p:nvPicPr>
          <p:cNvPr id="18" name="Picture 17">
            <a:extLst>
              <a:ext uri="{FF2B5EF4-FFF2-40B4-BE49-F238E27FC236}">
                <a16:creationId xmlns:a16="http://schemas.microsoft.com/office/drawing/2014/main" id="{8EBDED2E-9815-ECA5-7CF4-2FB12319D612}"/>
              </a:ext>
            </a:extLst>
          </p:cNvPr>
          <p:cNvPicPr>
            <a:picLocks noChangeAspect="1"/>
          </p:cNvPicPr>
          <p:nvPr/>
        </p:nvPicPr>
        <p:blipFill>
          <a:blip r:embed="rId4"/>
          <a:stretch>
            <a:fillRect/>
          </a:stretch>
        </p:blipFill>
        <p:spPr>
          <a:xfrm>
            <a:off x="504248" y="4332352"/>
            <a:ext cx="10691412" cy="1335702"/>
          </a:xfrm>
          <a:prstGeom prst="rect">
            <a:avLst/>
          </a:prstGeom>
        </p:spPr>
      </p:pic>
      <p:pic>
        <p:nvPicPr>
          <p:cNvPr id="21" name="Picture 20">
            <a:extLst>
              <a:ext uri="{FF2B5EF4-FFF2-40B4-BE49-F238E27FC236}">
                <a16:creationId xmlns:a16="http://schemas.microsoft.com/office/drawing/2014/main" id="{C7D27341-6C24-B4F1-0C7A-7BCEAF29107B}"/>
              </a:ext>
            </a:extLst>
          </p:cNvPr>
          <p:cNvPicPr>
            <a:picLocks noChangeAspect="1"/>
          </p:cNvPicPr>
          <p:nvPr/>
        </p:nvPicPr>
        <p:blipFill>
          <a:blip r:embed="rId5"/>
          <a:stretch>
            <a:fillRect/>
          </a:stretch>
        </p:blipFill>
        <p:spPr>
          <a:xfrm>
            <a:off x="632777" y="1101909"/>
            <a:ext cx="5077534" cy="3010320"/>
          </a:xfrm>
          <a:prstGeom prst="rect">
            <a:avLst/>
          </a:prstGeom>
        </p:spPr>
      </p:pic>
      <p:grpSp>
        <p:nvGrpSpPr>
          <p:cNvPr id="37" name="Group 36">
            <a:extLst>
              <a:ext uri="{FF2B5EF4-FFF2-40B4-BE49-F238E27FC236}">
                <a16:creationId xmlns:a16="http://schemas.microsoft.com/office/drawing/2014/main" id="{BBE0E247-642D-EC03-150B-94ED63675793}"/>
              </a:ext>
            </a:extLst>
          </p:cNvPr>
          <p:cNvGrpSpPr/>
          <p:nvPr/>
        </p:nvGrpSpPr>
        <p:grpSpPr>
          <a:xfrm>
            <a:off x="515039" y="5840726"/>
            <a:ext cx="10691412" cy="712767"/>
            <a:chOff x="643568" y="5949907"/>
            <a:chExt cx="10691412" cy="712767"/>
          </a:xfrm>
          <a:solidFill>
            <a:schemeClr val="accent4">
              <a:lumMod val="20000"/>
              <a:lumOff val="80000"/>
            </a:schemeClr>
          </a:solidFill>
        </p:grpSpPr>
        <p:sp>
          <p:nvSpPr>
            <p:cNvPr id="23" name="TextBox 22">
              <a:extLst>
                <a:ext uri="{FF2B5EF4-FFF2-40B4-BE49-F238E27FC236}">
                  <a16:creationId xmlns:a16="http://schemas.microsoft.com/office/drawing/2014/main" id="{9FDBCA54-E7C8-BA20-ACBD-2B0C8217F958}"/>
                </a:ext>
              </a:extLst>
            </p:cNvPr>
            <p:cNvSpPr txBox="1"/>
            <p:nvPr/>
          </p:nvSpPr>
          <p:spPr>
            <a:xfrm>
              <a:off x="643568" y="5949907"/>
              <a:ext cx="10691412" cy="712767"/>
            </a:xfrm>
            <a:prstGeom prst="roundRect">
              <a:avLst/>
            </a:prstGeom>
            <a:grpFill/>
          </p:spPr>
          <p:txBody>
            <a:bodyPr wrap="square" rtlCol="0">
              <a:noAutofit/>
            </a:bodyPr>
            <a:lstStyle/>
            <a:p>
              <a:pPr algn="r"/>
              <a:endParaRPr lang="en-US" sz="1400">
                <a:latin typeface="Tahoma" panose="020B0604030504040204" pitchFamily="34" charset="0"/>
                <a:ea typeface="Tahoma" panose="020B0604030504040204" pitchFamily="34" charset="0"/>
                <a:cs typeface="Tahoma" panose="020B0604030504040204" pitchFamily="34" charset="0"/>
              </a:endParaRPr>
            </a:p>
          </p:txBody>
        </p:sp>
        <p:sp>
          <p:nvSpPr>
            <p:cNvPr id="24" name="TextBox 23">
              <a:extLst>
                <a:ext uri="{FF2B5EF4-FFF2-40B4-BE49-F238E27FC236}">
                  <a16:creationId xmlns:a16="http://schemas.microsoft.com/office/drawing/2014/main" id="{AC0D9880-C767-0F3A-3D94-399923CAE29B}"/>
                </a:ext>
              </a:extLst>
            </p:cNvPr>
            <p:cNvSpPr txBox="1"/>
            <p:nvPr/>
          </p:nvSpPr>
          <p:spPr>
            <a:xfrm>
              <a:off x="1790307" y="6021328"/>
              <a:ext cx="1674421" cy="523220"/>
            </a:xfrm>
            <a:prstGeom prst="rect">
              <a:avLst/>
            </a:prstGeom>
            <a:grpFill/>
          </p:spPr>
          <p:txBody>
            <a:bodyPr wrap="square" rtlCol="0">
              <a:spAutoFit/>
            </a:bodyPr>
            <a:lstStyle/>
            <a:p>
              <a:r>
                <a:rPr lang="en-US" sz="1400" b="1">
                  <a:solidFill>
                    <a:srgbClr val="221155"/>
                  </a:solidFill>
                  <a:latin typeface="Tahoma" panose="020B0604030504040204" pitchFamily="34" charset="0"/>
                  <a:ea typeface="Tahoma" panose="020B0604030504040204" pitchFamily="34" charset="0"/>
                  <a:cs typeface="Tahoma" panose="020B0604030504040204" pitchFamily="34" charset="0"/>
                </a:rPr>
                <a:t>LEARNING EXPERIENCE</a:t>
              </a:r>
            </a:p>
          </p:txBody>
        </p:sp>
        <p:cxnSp>
          <p:nvCxnSpPr>
            <p:cNvPr id="30" name="Straight Connector 29">
              <a:extLst>
                <a:ext uri="{FF2B5EF4-FFF2-40B4-BE49-F238E27FC236}">
                  <a16:creationId xmlns:a16="http://schemas.microsoft.com/office/drawing/2014/main" id="{0C3E9FED-59FB-6377-1CD5-6669E2CE8090}"/>
                </a:ext>
              </a:extLst>
            </p:cNvPr>
            <p:cNvCxnSpPr/>
            <p:nvPr/>
          </p:nvCxnSpPr>
          <p:spPr>
            <a:xfrm>
              <a:off x="3198510" y="6021328"/>
              <a:ext cx="0" cy="548640"/>
            </a:xfrm>
            <a:prstGeom prst="line">
              <a:avLst/>
            </a:prstGeom>
            <a:grpFill/>
            <a:ln w="19050">
              <a:solidFill>
                <a:srgbClr val="221155"/>
              </a:solidFill>
            </a:ln>
          </p:spPr>
          <p:style>
            <a:lnRef idx="1">
              <a:schemeClr val="accent1"/>
            </a:lnRef>
            <a:fillRef idx="0">
              <a:schemeClr val="accent1"/>
            </a:fillRef>
            <a:effectRef idx="0">
              <a:schemeClr val="accent1"/>
            </a:effectRef>
            <a:fontRef idx="minor">
              <a:schemeClr val="tx1"/>
            </a:fontRef>
          </p:style>
        </p:cxnSp>
        <p:sp>
          <p:nvSpPr>
            <p:cNvPr id="31" name="Flowchart: Connector 30">
              <a:extLst>
                <a:ext uri="{FF2B5EF4-FFF2-40B4-BE49-F238E27FC236}">
                  <a16:creationId xmlns:a16="http://schemas.microsoft.com/office/drawing/2014/main" id="{3270A0E5-165D-C0C8-46F9-A8A0D447B9B1}"/>
                </a:ext>
              </a:extLst>
            </p:cNvPr>
            <p:cNvSpPr/>
            <p:nvPr/>
          </p:nvSpPr>
          <p:spPr>
            <a:xfrm>
              <a:off x="926813" y="5997358"/>
              <a:ext cx="676229" cy="618675"/>
            </a:xfrm>
            <a:prstGeom prst="flowChartConnector">
              <a:avLst/>
            </a:prstGeom>
            <a:solidFill>
              <a:srgbClr val="2211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sp>
          <p:nvSpPr>
            <p:cNvPr id="36" name="TextBox 35">
              <a:extLst>
                <a:ext uri="{FF2B5EF4-FFF2-40B4-BE49-F238E27FC236}">
                  <a16:creationId xmlns:a16="http://schemas.microsoft.com/office/drawing/2014/main" id="{65C641F0-08FF-CF23-B08F-46630321F5C9}"/>
                </a:ext>
              </a:extLst>
            </p:cNvPr>
            <p:cNvSpPr txBox="1"/>
            <p:nvPr/>
          </p:nvSpPr>
          <p:spPr>
            <a:xfrm>
              <a:off x="3578436" y="6029717"/>
              <a:ext cx="7642836" cy="461665"/>
            </a:xfrm>
            <a:prstGeom prst="rect">
              <a:avLst/>
            </a:prstGeom>
            <a:grpFill/>
          </p:spPr>
          <p:txBody>
            <a:bodyPr wrap="square" rtlCol="0">
              <a:spAutoFit/>
            </a:bodyPr>
            <a:lstStyle/>
            <a:p>
              <a:r>
                <a:rPr lang="en-US" sz="1200" dirty="0">
                  <a:solidFill>
                    <a:srgbClr val="221155"/>
                  </a:solidFill>
                  <a:latin typeface="Tahoma" panose="020B0604030504040204" pitchFamily="34" charset="0"/>
                  <a:ea typeface="Tahoma" panose="020B0604030504040204" pitchFamily="34" charset="0"/>
                  <a:cs typeface="Tahoma" panose="020B0604030504040204" pitchFamily="34" charset="0"/>
                </a:rPr>
                <a:t>Students work as Integrated Product Teams (IPTs) on a fictional NASA project, identifying risks, building schedules and reviewing cost data while applying every discipline in an integrated environment</a:t>
              </a:r>
            </a:p>
          </p:txBody>
        </p:sp>
        <p:pic>
          <p:nvPicPr>
            <p:cNvPr id="35" name="Graphic 34" descr="Users with solid fill">
              <a:extLst>
                <a:ext uri="{FF2B5EF4-FFF2-40B4-BE49-F238E27FC236}">
                  <a16:creationId xmlns:a16="http://schemas.microsoft.com/office/drawing/2014/main" id="{FE039663-B42F-8F46-4175-DA6B15EB569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9881" y="6079857"/>
              <a:ext cx="510094" cy="510094"/>
            </a:xfrm>
            <a:prstGeom prst="rect">
              <a:avLst/>
            </a:prstGeom>
          </p:spPr>
        </p:pic>
      </p:grpSp>
      <p:sp>
        <p:nvSpPr>
          <p:cNvPr id="4" name="Oval 3">
            <a:extLst>
              <a:ext uri="{FF2B5EF4-FFF2-40B4-BE49-F238E27FC236}">
                <a16:creationId xmlns:a16="http://schemas.microsoft.com/office/drawing/2014/main" id="{DEA5C927-B97E-3905-233A-07290EC2D78A}"/>
              </a:ext>
            </a:extLst>
          </p:cNvPr>
          <p:cNvSpPr/>
          <p:nvPr/>
        </p:nvSpPr>
        <p:spPr>
          <a:xfrm>
            <a:off x="820946" y="2168647"/>
            <a:ext cx="283235" cy="189594"/>
          </a:xfrm>
          <a:prstGeom prst="ellipse">
            <a:avLst/>
          </a:prstGeom>
          <a:solidFill>
            <a:srgbClr val="0106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7573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C969A874-939D-1481-A10E-56FDFFFB70FC}"/>
              </a:ext>
            </a:extLst>
          </p:cNvPr>
          <p:cNvSpPr/>
          <p:nvPr/>
        </p:nvSpPr>
        <p:spPr>
          <a:xfrm>
            <a:off x="237506" y="1330036"/>
            <a:ext cx="11531497" cy="4536374"/>
          </a:xfrm>
          <a:prstGeom prst="roundRect">
            <a:avLst/>
          </a:prstGeom>
          <a:solidFill>
            <a:schemeClr val="accent4">
              <a:lumMod val="20000"/>
              <a:lumOff val="80000"/>
              <a:alpha val="40000"/>
            </a:schemeClr>
          </a:solidFill>
          <a:ln>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2463C0-EA15-FC8D-B0DE-376568317A94}"/>
              </a:ext>
            </a:extLst>
          </p:cNvPr>
          <p:cNvSpPr>
            <a:spLocks noGrp="1"/>
          </p:cNvSpPr>
          <p:nvPr>
            <p:ph type="title"/>
          </p:nvPr>
        </p:nvSpPr>
        <p:spPr/>
        <p:txBody>
          <a:bodyPr>
            <a:normAutofit fontScale="90000"/>
          </a:bodyPr>
          <a:lstStyle/>
          <a:p>
            <a:r>
              <a:rPr lang="en-US"/>
              <a:t>Students Build the Project</a:t>
            </a:r>
          </a:p>
        </p:txBody>
      </p:sp>
      <p:sp>
        <p:nvSpPr>
          <p:cNvPr id="5" name="TextBox 4">
            <a:extLst>
              <a:ext uri="{FF2B5EF4-FFF2-40B4-BE49-F238E27FC236}">
                <a16:creationId xmlns:a16="http://schemas.microsoft.com/office/drawing/2014/main" id="{8C2FD665-32A7-028C-5902-E1DBCC14B24D}"/>
              </a:ext>
            </a:extLst>
          </p:cNvPr>
          <p:cNvSpPr txBox="1"/>
          <p:nvPr/>
        </p:nvSpPr>
        <p:spPr>
          <a:xfrm>
            <a:off x="1246911" y="863699"/>
            <a:ext cx="6519553" cy="307777"/>
          </a:xfrm>
          <a:prstGeom prst="rect">
            <a:avLst/>
          </a:prstGeom>
          <a:solidFill>
            <a:schemeClr val="bg1"/>
          </a:solidFill>
        </p:spPr>
        <p:txBody>
          <a:bodyPr wrap="square" rtlCol="0">
            <a:spAutoFit/>
          </a:bodyPr>
          <a:lstStyle/>
          <a:p>
            <a:pPr algn="ctr"/>
            <a:r>
              <a:rPr lang="en-US" sz="1400">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Hands-on activities develop the PP&amp;C baseline through integration.</a:t>
            </a:r>
          </a:p>
        </p:txBody>
      </p:sp>
      <p:pic>
        <p:nvPicPr>
          <p:cNvPr id="7" name="Graphic 6" descr="Badge 1 with solid fill">
            <a:extLst>
              <a:ext uri="{FF2B5EF4-FFF2-40B4-BE49-F238E27FC236}">
                <a16:creationId xmlns:a16="http://schemas.microsoft.com/office/drawing/2014/main" id="{8953AD00-02FD-928D-C33F-2E6D454DFB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5540" y="1434835"/>
            <a:ext cx="631371" cy="631371"/>
          </a:xfrm>
          <a:prstGeom prst="rect">
            <a:avLst/>
          </a:prstGeom>
        </p:spPr>
      </p:pic>
      <p:sp>
        <p:nvSpPr>
          <p:cNvPr id="8" name="TextBox 7">
            <a:extLst>
              <a:ext uri="{FF2B5EF4-FFF2-40B4-BE49-F238E27FC236}">
                <a16:creationId xmlns:a16="http://schemas.microsoft.com/office/drawing/2014/main" id="{497D568D-3303-B1FD-FEAC-2097BDFC0201}"/>
              </a:ext>
            </a:extLst>
          </p:cNvPr>
          <p:cNvSpPr txBox="1"/>
          <p:nvPr/>
        </p:nvSpPr>
        <p:spPr>
          <a:xfrm>
            <a:off x="1246911" y="1473521"/>
            <a:ext cx="2612572" cy="769441"/>
          </a:xfrm>
          <a:prstGeom prst="rect">
            <a:avLst/>
          </a:prstGeom>
          <a:noFill/>
        </p:spPr>
        <p:txBody>
          <a:bodyPr wrap="square" rtlCol="0">
            <a:spAutoFit/>
          </a:bodyPr>
          <a:lstStyle/>
          <a:p>
            <a:r>
              <a:rPr lang="en-US" sz="1600" b="1">
                <a:latin typeface="Tahoma" panose="020B0604030504040204" pitchFamily="34" charset="0"/>
                <a:ea typeface="Tahoma" panose="020B0604030504040204" pitchFamily="34" charset="0"/>
                <a:cs typeface="Tahoma" panose="020B0604030504040204" pitchFamily="34" charset="0"/>
              </a:rPr>
              <a:t>REQUIREMENTS</a:t>
            </a:r>
          </a:p>
          <a:p>
            <a:endParaRPr lang="en-US" sz="1400">
              <a:latin typeface="Tahoma" panose="020B0604030504040204" pitchFamily="34" charset="0"/>
              <a:ea typeface="Tahoma" panose="020B0604030504040204" pitchFamily="34" charset="0"/>
              <a:cs typeface="Tahoma" panose="020B0604030504040204" pitchFamily="34" charset="0"/>
            </a:endParaRPr>
          </a:p>
          <a:p>
            <a:r>
              <a:rPr lang="en-US" sz="1400">
                <a:latin typeface="Tahoma" panose="020B0604030504040204" pitchFamily="34" charset="0"/>
                <a:ea typeface="Tahoma" panose="020B0604030504040204" pitchFamily="34" charset="0"/>
                <a:cs typeface="Tahoma" panose="020B0604030504040204" pitchFamily="34" charset="0"/>
              </a:rPr>
              <a:t>Define what we must deliver</a:t>
            </a:r>
          </a:p>
        </p:txBody>
      </p:sp>
      <p:pic>
        <p:nvPicPr>
          <p:cNvPr id="10" name="Picture 9">
            <a:extLst>
              <a:ext uri="{FF2B5EF4-FFF2-40B4-BE49-F238E27FC236}">
                <a16:creationId xmlns:a16="http://schemas.microsoft.com/office/drawing/2014/main" id="{69865BFB-6129-6E51-31D7-155A9AF0CEA4}"/>
              </a:ext>
            </a:extLst>
          </p:cNvPr>
          <p:cNvPicPr>
            <a:picLocks noChangeAspect="1"/>
          </p:cNvPicPr>
          <p:nvPr/>
        </p:nvPicPr>
        <p:blipFill>
          <a:blip r:embed="rId4"/>
          <a:stretch>
            <a:fillRect/>
          </a:stretch>
        </p:blipFill>
        <p:spPr>
          <a:xfrm>
            <a:off x="422997" y="2367566"/>
            <a:ext cx="3595197" cy="2646104"/>
          </a:xfrm>
          <a:prstGeom prst="rect">
            <a:avLst/>
          </a:prstGeom>
          <a:ln>
            <a:solidFill>
              <a:srgbClr val="221155">
                <a:alpha val="50000"/>
              </a:srgbClr>
            </a:solidFill>
          </a:ln>
          <a:effectLst>
            <a:outerShdw blurRad="139700" dist="50800" dir="5400000" algn="ctr" rotWithShape="0">
              <a:srgbClr val="000000">
                <a:alpha val="43137"/>
              </a:srgbClr>
            </a:outerShdw>
          </a:effectLst>
        </p:spPr>
      </p:pic>
      <p:sp>
        <p:nvSpPr>
          <p:cNvPr id="12" name="TextBox 11">
            <a:extLst>
              <a:ext uri="{FF2B5EF4-FFF2-40B4-BE49-F238E27FC236}">
                <a16:creationId xmlns:a16="http://schemas.microsoft.com/office/drawing/2014/main" id="{8450F0EE-D6EE-A010-454B-6AC507B4BD4F}"/>
              </a:ext>
            </a:extLst>
          </p:cNvPr>
          <p:cNvSpPr txBox="1"/>
          <p:nvPr/>
        </p:nvSpPr>
        <p:spPr>
          <a:xfrm>
            <a:off x="5153892" y="1479711"/>
            <a:ext cx="2612572" cy="800219"/>
          </a:xfrm>
          <a:prstGeom prst="rect">
            <a:avLst/>
          </a:prstGeom>
          <a:noFill/>
        </p:spPr>
        <p:txBody>
          <a:bodyPr wrap="square" rtlCol="0">
            <a:spAutoFit/>
          </a:bodyPr>
          <a:lstStyle/>
          <a:p>
            <a:pPr algn="ctr"/>
            <a:r>
              <a:rPr lang="en-US" sz="1600" b="1">
                <a:latin typeface="Tahoma" panose="020B0604030504040204" pitchFamily="34" charset="0"/>
                <a:ea typeface="Tahoma" panose="020B0604030504040204" pitchFamily="34" charset="0"/>
                <a:cs typeface="Tahoma" panose="020B0604030504040204" pitchFamily="34" charset="0"/>
              </a:rPr>
              <a:t>INTEGRATED MASTER SCHEDULE</a:t>
            </a:r>
          </a:p>
          <a:p>
            <a:pPr algn="ctr"/>
            <a:r>
              <a:rPr lang="en-US" sz="1400">
                <a:latin typeface="Tahoma" panose="020B0604030504040204" pitchFamily="34" charset="0"/>
                <a:ea typeface="Tahoma" panose="020B0604030504040204" pitchFamily="34" charset="0"/>
                <a:cs typeface="Tahoma" panose="020B0604030504040204" pitchFamily="34" charset="0"/>
              </a:rPr>
              <a:t>Plan how we will deliver</a:t>
            </a:r>
          </a:p>
        </p:txBody>
      </p:sp>
      <p:pic>
        <p:nvPicPr>
          <p:cNvPr id="14" name="Graphic 13" descr="Badge with solid fill">
            <a:extLst>
              <a:ext uri="{FF2B5EF4-FFF2-40B4-BE49-F238E27FC236}">
                <a16:creationId xmlns:a16="http://schemas.microsoft.com/office/drawing/2014/main" id="{EAF718E5-D917-D93E-A2F5-DF4B468D94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22521" y="1441025"/>
            <a:ext cx="631371" cy="631371"/>
          </a:xfrm>
          <a:prstGeom prst="rect">
            <a:avLst/>
          </a:prstGeom>
        </p:spPr>
      </p:pic>
      <p:pic>
        <p:nvPicPr>
          <p:cNvPr id="16" name="Picture 15">
            <a:extLst>
              <a:ext uri="{FF2B5EF4-FFF2-40B4-BE49-F238E27FC236}">
                <a16:creationId xmlns:a16="http://schemas.microsoft.com/office/drawing/2014/main" id="{7066AB34-8E1B-26B9-A156-697C8D74E7DA}"/>
              </a:ext>
            </a:extLst>
          </p:cNvPr>
          <p:cNvPicPr>
            <a:picLocks noChangeAspect="1"/>
          </p:cNvPicPr>
          <p:nvPr/>
        </p:nvPicPr>
        <p:blipFill>
          <a:blip r:embed="rId6"/>
          <a:stretch>
            <a:fillRect/>
          </a:stretch>
        </p:blipFill>
        <p:spPr>
          <a:xfrm>
            <a:off x="4502729" y="2358438"/>
            <a:ext cx="3410999" cy="2655232"/>
          </a:xfrm>
          <a:prstGeom prst="rect">
            <a:avLst/>
          </a:prstGeom>
          <a:ln>
            <a:solidFill>
              <a:srgbClr val="221155">
                <a:alpha val="50000"/>
              </a:srgbClr>
            </a:solidFill>
          </a:ln>
          <a:effectLst>
            <a:outerShdw blurRad="139700" dist="50800" dir="5400000" algn="ctr" rotWithShape="0">
              <a:srgbClr val="000000">
                <a:alpha val="43137"/>
              </a:srgbClr>
            </a:outerShdw>
          </a:effectLst>
        </p:spPr>
      </p:pic>
      <p:sp>
        <p:nvSpPr>
          <p:cNvPr id="17" name="TextBox 16">
            <a:extLst>
              <a:ext uri="{FF2B5EF4-FFF2-40B4-BE49-F238E27FC236}">
                <a16:creationId xmlns:a16="http://schemas.microsoft.com/office/drawing/2014/main" id="{470F8627-1313-F8EE-E79D-D5BAA0A1E45C}"/>
              </a:ext>
            </a:extLst>
          </p:cNvPr>
          <p:cNvSpPr txBox="1"/>
          <p:nvPr/>
        </p:nvSpPr>
        <p:spPr>
          <a:xfrm>
            <a:off x="8617523" y="1510895"/>
            <a:ext cx="2612572" cy="769441"/>
          </a:xfrm>
          <a:prstGeom prst="rect">
            <a:avLst/>
          </a:prstGeom>
          <a:noFill/>
        </p:spPr>
        <p:txBody>
          <a:bodyPr wrap="square" rtlCol="0">
            <a:spAutoFit/>
          </a:bodyPr>
          <a:lstStyle/>
          <a:p>
            <a:pPr algn="ctr"/>
            <a:r>
              <a:rPr lang="en-US" sz="1600" b="1">
                <a:latin typeface="Tahoma" panose="020B0604030504040204" pitchFamily="34" charset="0"/>
                <a:ea typeface="Tahoma" panose="020B0604030504040204" pitchFamily="34" charset="0"/>
                <a:cs typeface="Tahoma" panose="020B0604030504040204" pitchFamily="34" charset="0"/>
              </a:rPr>
              <a:t>RISK REVIEW</a:t>
            </a:r>
          </a:p>
          <a:p>
            <a:pPr algn="ctr"/>
            <a:endParaRPr lang="en-US" sz="1400">
              <a:latin typeface="Tahoma" panose="020B0604030504040204" pitchFamily="34" charset="0"/>
              <a:ea typeface="Tahoma" panose="020B0604030504040204" pitchFamily="34" charset="0"/>
              <a:cs typeface="Tahoma" panose="020B0604030504040204" pitchFamily="34" charset="0"/>
            </a:endParaRPr>
          </a:p>
          <a:p>
            <a:pPr algn="ctr"/>
            <a:r>
              <a:rPr lang="en-US" sz="1400">
                <a:latin typeface="Tahoma" panose="020B0604030504040204" pitchFamily="34" charset="0"/>
                <a:ea typeface="Tahoma" panose="020B0604030504040204" pitchFamily="34" charset="0"/>
                <a:cs typeface="Tahoma" panose="020B0604030504040204" pitchFamily="34" charset="0"/>
              </a:rPr>
              <a:t>Understand impacts</a:t>
            </a:r>
          </a:p>
        </p:txBody>
      </p:sp>
      <p:pic>
        <p:nvPicPr>
          <p:cNvPr id="19" name="Picture 18">
            <a:extLst>
              <a:ext uri="{FF2B5EF4-FFF2-40B4-BE49-F238E27FC236}">
                <a16:creationId xmlns:a16="http://schemas.microsoft.com/office/drawing/2014/main" id="{C17FCFF5-ADA3-F793-4C66-61453B2CD4B6}"/>
              </a:ext>
            </a:extLst>
          </p:cNvPr>
          <p:cNvPicPr>
            <a:picLocks noChangeAspect="1"/>
          </p:cNvPicPr>
          <p:nvPr/>
        </p:nvPicPr>
        <p:blipFill>
          <a:blip r:embed="rId7"/>
          <a:stretch>
            <a:fillRect/>
          </a:stretch>
        </p:blipFill>
        <p:spPr>
          <a:xfrm>
            <a:off x="8429502" y="2324895"/>
            <a:ext cx="2947059" cy="2655232"/>
          </a:xfrm>
          <a:prstGeom prst="rect">
            <a:avLst/>
          </a:prstGeom>
          <a:ln>
            <a:solidFill>
              <a:srgbClr val="221155">
                <a:alpha val="50000"/>
              </a:srgbClr>
            </a:solidFill>
          </a:ln>
          <a:effectLst>
            <a:outerShdw blurRad="139700" dist="50800" dir="5400000" algn="ctr" rotWithShape="0">
              <a:srgbClr val="000000">
                <a:alpha val="43137"/>
              </a:srgbClr>
            </a:outerShdw>
          </a:effectLst>
        </p:spPr>
      </p:pic>
      <p:pic>
        <p:nvPicPr>
          <p:cNvPr id="21" name="Graphic 20" descr="Badge 3 with solid fill">
            <a:extLst>
              <a:ext uri="{FF2B5EF4-FFF2-40B4-BE49-F238E27FC236}">
                <a16:creationId xmlns:a16="http://schemas.microsoft.com/office/drawing/2014/main" id="{EA52624F-0B12-9786-0961-BD7CE7FCB28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29502" y="1433521"/>
            <a:ext cx="631372" cy="631372"/>
          </a:xfrm>
          <a:prstGeom prst="rect">
            <a:avLst/>
          </a:prstGeom>
        </p:spPr>
      </p:pic>
      <p:sp>
        <p:nvSpPr>
          <p:cNvPr id="23" name="TextBox 22">
            <a:extLst>
              <a:ext uri="{FF2B5EF4-FFF2-40B4-BE49-F238E27FC236}">
                <a16:creationId xmlns:a16="http://schemas.microsoft.com/office/drawing/2014/main" id="{1966BB1B-DDF6-B4BC-84A4-48F988C93423}"/>
              </a:ext>
            </a:extLst>
          </p:cNvPr>
          <p:cNvSpPr txBox="1"/>
          <p:nvPr/>
        </p:nvSpPr>
        <p:spPr>
          <a:xfrm>
            <a:off x="422997" y="5065767"/>
            <a:ext cx="3595197" cy="646331"/>
          </a:xfrm>
          <a:prstGeom prst="rect">
            <a:avLst/>
          </a:prstGeom>
          <a:noFill/>
        </p:spPr>
        <p:txBody>
          <a:bodyPr wrap="square" rtlCol="0">
            <a:spAutoFit/>
          </a:bodyPr>
          <a:lstStyle/>
          <a:p>
            <a:pPr algn="ctr"/>
            <a:r>
              <a:rPr lang="en-US" sz="1200">
                <a:latin typeface="Tahoma" panose="020B0604030504040204" pitchFamily="34" charset="0"/>
                <a:ea typeface="Tahoma" panose="020B0604030504040204" pitchFamily="34" charset="0"/>
                <a:cs typeface="Tahoma" panose="020B0604030504040204" pitchFamily="34" charset="0"/>
              </a:rPr>
              <a:t>Teams analyze the SOW and performance requirements to understand scope, constraints, and success criteria</a:t>
            </a:r>
          </a:p>
        </p:txBody>
      </p:sp>
      <p:sp>
        <p:nvSpPr>
          <p:cNvPr id="24" name="TextBox 23">
            <a:extLst>
              <a:ext uri="{FF2B5EF4-FFF2-40B4-BE49-F238E27FC236}">
                <a16:creationId xmlns:a16="http://schemas.microsoft.com/office/drawing/2014/main" id="{95B92C7D-F968-24A8-0FB6-638A66552781}"/>
              </a:ext>
            </a:extLst>
          </p:cNvPr>
          <p:cNvSpPr txBox="1"/>
          <p:nvPr/>
        </p:nvSpPr>
        <p:spPr>
          <a:xfrm>
            <a:off x="4502729" y="5092841"/>
            <a:ext cx="3410999" cy="461665"/>
          </a:xfrm>
          <a:prstGeom prst="rect">
            <a:avLst/>
          </a:prstGeom>
          <a:noFill/>
        </p:spPr>
        <p:txBody>
          <a:bodyPr wrap="square" rtlCol="0">
            <a:spAutoFit/>
          </a:bodyPr>
          <a:lstStyle/>
          <a:p>
            <a:pPr algn="ctr"/>
            <a:r>
              <a:rPr lang="en-US" sz="1200">
                <a:latin typeface="Tahoma" panose="020B0604030504040204" pitchFamily="34" charset="0"/>
                <a:ea typeface="Tahoma" panose="020B0604030504040204" pitchFamily="34" charset="0"/>
                <a:cs typeface="Tahoma" panose="020B0604030504040204" pitchFamily="34" charset="0"/>
              </a:rPr>
              <a:t>Teams develop the IMS to sequence work	</a:t>
            </a:r>
          </a:p>
        </p:txBody>
      </p:sp>
      <p:sp>
        <p:nvSpPr>
          <p:cNvPr id="25" name="TextBox 24">
            <a:extLst>
              <a:ext uri="{FF2B5EF4-FFF2-40B4-BE49-F238E27FC236}">
                <a16:creationId xmlns:a16="http://schemas.microsoft.com/office/drawing/2014/main" id="{B4C12B18-DA5E-603A-DF4E-78A1DF3C0EAC}"/>
              </a:ext>
            </a:extLst>
          </p:cNvPr>
          <p:cNvSpPr txBox="1"/>
          <p:nvPr/>
        </p:nvSpPr>
        <p:spPr>
          <a:xfrm>
            <a:off x="8173808" y="5092841"/>
            <a:ext cx="3410999" cy="646331"/>
          </a:xfrm>
          <a:prstGeom prst="rect">
            <a:avLst/>
          </a:prstGeom>
          <a:noFill/>
        </p:spPr>
        <p:txBody>
          <a:bodyPr wrap="square" rtlCol="0">
            <a:spAutoFit/>
          </a:bodyPr>
          <a:lstStyle/>
          <a:p>
            <a:pPr algn="ctr"/>
            <a:r>
              <a:rPr lang="en-US" sz="1200" dirty="0">
                <a:latin typeface="Tahoma" panose="020B0604030504040204" pitchFamily="34" charset="0"/>
                <a:ea typeface="Tahoma" panose="020B0604030504040204" pitchFamily="34" charset="0"/>
                <a:cs typeface="Tahoma" panose="020B0604030504040204" pitchFamily="34" charset="0"/>
              </a:rPr>
              <a:t>Teams identify, assess, and prioritize risks to proactively plan mitigation steps and protect mission success</a:t>
            </a:r>
          </a:p>
        </p:txBody>
      </p:sp>
    </p:spTree>
    <p:extLst>
      <p:ext uri="{BB962C8B-B14F-4D97-AF65-F5344CB8AC3E}">
        <p14:creationId xmlns:p14="http://schemas.microsoft.com/office/powerpoint/2010/main" val="3892237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CD4CD-FF02-5CBD-EBE4-BA727E3AE15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D01A0FC-91BB-C80C-FC0C-6F11C67B1070}"/>
              </a:ext>
            </a:extLst>
          </p:cNvPr>
          <p:cNvSpPr>
            <a:spLocks noGrp="1"/>
          </p:cNvSpPr>
          <p:nvPr>
            <p:ph type="title"/>
          </p:nvPr>
        </p:nvSpPr>
        <p:spPr/>
        <p:txBody>
          <a:bodyPr anchor="ctr">
            <a:normAutofit/>
          </a:bodyPr>
          <a:lstStyle/>
          <a:p>
            <a:r>
              <a:rPr lang="en-US" sz="3200">
                <a:latin typeface="Tahoma" panose="020B0604030504040204" pitchFamily="34" charset="0"/>
                <a:ea typeface="Tahoma" panose="020B0604030504040204" pitchFamily="34" charset="0"/>
                <a:cs typeface="Tahoma" panose="020B0604030504040204" pitchFamily="34" charset="0"/>
              </a:rPr>
              <a:t>Exercise 1 – Requirements Analysis</a:t>
            </a:r>
          </a:p>
        </p:txBody>
      </p:sp>
      <p:grpSp>
        <p:nvGrpSpPr>
          <p:cNvPr id="35" name="Group 34">
            <a:extLst>
              <a:ext uri="{FF2B5EF4-FFF2-40B4-BE49-F238E27FC236}">
                <a16:creationId xmlns:a16="http://schemas.microsoft.com/office/drawing/2014/main" id="{1BC18B41-2C12-576B-AA39-C7881F12E214}"/>
              </a:ext>
            </a:extLst>
          </p:cNvPr>
          <p:cNvGrpSpPr/>
          <p:nvPr/>
        </p:nvGrpSpPr>
        <p:grpSpPr>
          <a:xfrm>
            <a:off x="265703" y="1414343"/>
            <a:ext cx="3087130" cy="1310635"/>
            <a:chOff x="475467" y="1391155"/>
            <a:chExt cx="3822192" cy="1811807"/>
          </a:xfrm>
        </p:grpSpPr>
        <p:sp>
          <p:nvSpPr>
            <p:cNvPr id="6" name="Rounded Rectangle 21">
              <a:extLst>
                <a:ext uri="{FF2B5EF4-FFF2-40B4-BE49-F238E27FC236}">
                  <a16:creationId xmlns:a16="http://schemas.microsoft.com/office/drawing/2014/main" id="{7E47E778-DF4D-C257-0B60-60B6A1710BB1}"/>
                </a:ext>
              </a:extLst>
            </p:cNvPr>
            <p:cNvSpPr/>
            <p:nvPr/>
          </p:nvSpPr>
          <p:spPr>
            <a:xfrm>
              <a:off x="475467" y="1391155"/>
              <a:ext cx="3800102" cy="1811807"/>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grpSp>
          <p:nvGrpSpPr>
            <p:cNvPr id="34" name="Group 33">
              <a:extLst>
                <a:ext uri="{FF2B5EF4-FFF2-40B4-BE49-F238E27FC236}">
                  <a16:creationId xmlns:a16="http://schemas.microsoft.com/office/drawing/2014/main" id="{7D798503-D7B0-E593-E08B-B01DA348D5CF}"/>
                </a:ext>
              </a:extLst>
            </p:cNvPr>
            <p:cNvGrpSpPr/>
            <p:nvPr/>
          </p:nvGrpSpPr>
          <p:grpSpPr>
            <a:xfrm>
              <a:off x="475467" y="1391155"/>
              <a:ext cx="3822192" cy="455006"/>
              <a:chOff x="475467" y="1391155"/>
              <a:chExt cx="3800102" cy="455006"/>
            </a:xfrm>
          </p:grpSpPr>
          <p:sp>
            <p:nvSpPr>
              <p:cNvPr id="7" name="Rounded Rectangle 22">
                <a:extLst>
                  <a:ext uri="{FF2B5EF4-FFF2-40B4-BE49-F238E27FC236}">
                    <a16:creationId xmlns:a16="http://schemas.microsoft.com/office/drawing/2014/main" id="{09A443E1-0211-BA22-8C0F-5E414DBCA53A}"/>
                  </a:ext>
                </a:extLst>
              </p:cNvPr>
              <p:cNvSpPr/>
              <p:nvPr/>
            </p:nvSpPr>
            <p:spPr>
              <a:xfrm>
                <a:off x="475467" y="1391155"/>
                <a:ext cx="3800102" cy="455006"/>
              </a:xfrm>
              <a:prstGeom prst="round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E2C0F521-1285-66EF-0ECB-AE57F8BAAEC7}"/>
                  </a:ext>
                </a:extLst>
              </p:cNvPr>
              <p:cNvSpPr txBox="1"/>
              <p:nvPr/>
            </p:nvSpPr>
            <p:spPr>
              <a:xfrm>
                <a:off x="684376" y="1419852"/>
                <a:ext cx="3293422" cy="425467"/>
              </a:xfrm>
              <a:prstGeom prst="rect">
                <a:avLst/>
              </a:prstGeom>
              <a:noFill/>
            </p:spPr>
            <p:txBody>
              <a:bodyPr wrap="square">
                <a:spAutoFit/>
              </a:bodyPr>
              <a:lstStyle/>
              <a:p>
                <a:pPr algn="ctr">
                  <a:defRPr sz="1600" b="1">
                    <a:solidFill>
                      <a:srgbClr val="FFFFFF"/>
                    </a:solidFill>
                  </a:defRPr>
                </a:pPr>
                <a:r>
                  <a:rPr lang="en-US" sz="1400">
                    <a:latin typeface="Tahoma" panose="020B0604030504040204" pitchFamily="34" charset="0"/>
                    <a:ea typeface="Tahoma" panose="020B0604030504040204" pitchFamily="34" charset="0"/>
                    <a:cs typeface="Tahoma" panose="020B0604030504040204" pitchFamily="34" charset="0"/>
                  </a:rPr>
                  <a:t>OBJECTIVE</a:t>
                </a:r>
                <a:endParaRPr sz="1400">
                  <a:latin typeface="Tahoma" panose="020B0604030504040204" pitchFamily="34" charset="0"/>
                  <a:ea typeface="Tahoma" panose="020B0604030504040204" pitchFamily="34" charset="0"/>
                  <a:cs typeface="Tahoma" panose="020B0604030504040204" pitchFamily="34" charset="0"/>
                </a:endParaRPr>
              </a:p>
            </p:txBody>
          </p:sp>
        </p:grpSp>
        <p:sp>
          <p:nvSpPr>
            <p:cNvPr id="14" name="TextBox 13">
              <a:extLst>
                <a:ext uri="{FF2B5EF4-FFF2-40B4-BE49-F238E27FC236}">
                  <a16:creationId xmlns:a16="http://schemas.microsoft.com/office/drawing/2014/main" id="{A00D72F3-D998-9A13-23C4-F5124C3FE2E8}"/>
                </a:ext>
              </a:extLst>
            </p:cNvPr>
            <p:cNvSpPr txBox="1"/>
            <p:nvPr/>
          </p:nvSpPr>
          <p:spPr>
            <a:xfrm>
              <a:off x="630556" y="1913571"/>
              <a:ext cx="3431708" cy="830997"/>
            </a:xfrm>
            <a:prstGeom prst="rect">
              <a:avLst/>
            </a:prstGeom>
            <a:noFill/>
          </p:spPr>
          <p:txBody>
            <a:bodyPr wrap="square">
              <a:spAutoFit/>
            </a:bodyPr>
            <a:lstStyle/>
            <a:p>
              <a:pPr marL="285750" indent="-285750">
                <a:buFont typeface="Wingdings" panose="05000000000000000000" pitchFamily="2" charset="2"/>
                <a:buChar char="Ø"/>
                <a:defRPr sz="1400"/>
              </a:pPr>
              <a:r>
                <a:rPr lang="en-US" sz="1200" b="1">
                  <a:latin typeface="Tahoma" panose="020B0604030504040204" pitchFamily="34" charset="0"/>
                  <a:ea typeface="Tahoma" panose="020B0604030504040204" pitchFamily="34" charset="0"/>
                  <a:cs typeface="Tahoma" panose="020B0604030504040204" pitchFamily="34" charset="0"/>
                </a:rPr>
                <a:t>Interpret the Statement of Work and identify requirements, assumptions and ultimately any risks.</a:t>
              </a:r>
              <a:endParaRPr sz="1200">
                <a:latin typeface="Tahoma" panose="020B0604030504040204" pitchFamily="34" charset="0"/>
                <a:ea typeface="Tahoma" panose="020B0604030504040204" pitchFamily="34" charset="0"/>
                <a:cs typeface="Tahoma" panose="020B0604030504040204" pitchFamily="34" charset="0"/>
              </a:endParaRPr>
            </a:p>
          </p:txBody>
        </p:sp>
      </p:grpSp>
      <p:grpSp>
        <p:nvGrpSpPr>
          <p:cNvPr id="37" name="Group 36">
            <a:extLst>
              <a:ext uri="{FF2B5EF4-FFF2-40B4-BE49-F238E27FC236}">
                <a16:creationId xmlns:a16="http://schemas.microsoft.com/office/drawing/2014/main" id="{D9DA45D5-F787-35D3-D9CC-DA9E2658F09E}"/>
              </a:ext>
            </a:extLst>
          </p:cNvPr>
          <p:cNvGrpSpPr/>
          <p:nvPr/>
        </p:nvGrpSpPr>
        <p:grpSpPr>
          <a:xfrm>
            <a:off x="171973" y="2957227"/>
            <a:ext cx="3707816" cy="825482"/>
            <a:chOff x="392582" y="3403863"/>
            <a:chExt cx="4617353" cy="954999"/>
          </a:xfrm>
        </p:grpSpPr>
        <p:sp>
          <p:nvSpPr>
            <p:cNvPr id="18" name="Rounded Rectangle 21">
              <a:extLst>
                <a:ext uri="{FF2B5EF4-FFF2-40B4-BE49-F238E27FC236}">
                  <a16:creationId xmlns:a16="http://schemas.microsoft.com/office/drawing/2014/main" id="{57DF7B9D-24E8-A5DE-7723-B4E03178427A}"/>
                </a:ext>
              </a:extLst>
            </p:cNvPr>
            <p:cNvSpPr/>
            <p:nvPr/>
          </p:nvSpPr>
          <p:spPr>
            <a:xfrm>
              <a:off x="475467" y="3403864"/>
              <a:ext cx="3800102" cy="954998"/>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grpSp>
          <p:nvGrpSpPr>
            <p:cNvPr id="36" name="Group 35">
              <a:extLst>
                <a:ext uri="{FF2B5EF4-FFF2-40B4-BE49-F238E27FC236}">
                  <a16:creationId xmlns:a16="http://schemas.microsoft.com/office/drawing/2014/main" id="{D639C9BC-6841-AD61-30FF-D46489D95E8A}"/>
                </a:ext>
              </a:extLst>
            </p:cNvPr>
            <p:cNvGrpSpPr/>
            <p:nvPr/>
          </p:nvGrpSpPr>
          <p:grpSpPr>
            <a:xfrm>
              <a:off x="392582" y="3403863"/>
              <a:ext cx="4617353" cy="455006"/>
              <a:chOff x="393061" y="3403863"/>
              <a:chExt cx="4590668" cy="455006"/>
            </a:xfrm>
          </p:grpSpPr>
          <p:sp>
            <p:nvSpPr>
              <p:cNvPr id="19" name="Rounded Rectangle 22">
                <a:extLst>
                  <a:ext uri="{FF2B5EF4-FFF2-40B4-BE49-F238E27FC236}">
                    <a16:creationId xmlns:a16="http://schemas.microsoft.com/office/drawing/2014/main" id="{2B946631-0C0B-85FE-B2CB-86863B681B17}"/>
                  </a:ext>
                </a:extLst>
              </p:cNvPr>
              <p:cNvSpPr/>
              <p:nvPr/>
            </p:nvSpPr>
            <p:spPr>
              <a:xfrm>
                <a:off x="475467" y="3403863"/>
                <a:ext cx="3800102" cy="455006"/>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20" name="TextBox 19">
                <a:extLst>
                  <a:ext uri="{FF2B5EF4-FFF2-40B4-BE49-F238E27FC236}">
                    <a16:creationId xmlns:a16="http://schemas.microsoft.com/office/drawing/2014/main" id="{B120F808-EB53-644B-FE08-221422E83B36}"/>
                  </a:ext>
                </a:extLst>
              </p:cNvPr>
              <p:cNvSpPr txBox="1"/>
              <p:nvPr/>
            </p:nvSpPr>
            <p:spPr>
              <a:xfrm>
                <a:off x="393061" y="3448022"/>
                <a:ext cx="4590668" cy="393946"/>
              </a:xfrm>
              <a:prstGeom prst="roundRect">
                <a:avLst/>
              </a:prstGeom>
              <a:noFill/>
            </p:spPr>
            <p:txBody>
              <a:bodyPr wrap="square">
                <a:spAutoFit/>
              </a:bodyPr>
              <a:lstStyle/>
              <a:p>
                <a:pPr algn="ctr">
                  <a:defRPr sz="1600" b="1">
                    <a:solidFill>
                      <a:srgbClr val="FFFFFF"/>
                    </a:solidFill>
                  </a:defRPr>
                </a:pPr>
                <a:r>
                  <a:rPr lang="en-US" sz="1400">
                    <a:latin typeface="Tahoma" panose="020B0604030504040204" pitchFamily="34" charset="0"/>
                    <a:ea typeface="Tahoma" panose="020B0604030504040204" pitchFamily="34" charset="0"/>
                    <a:cs typeface="Tahoma" panose="020B0604030504040204" pitchFamily="34" charset="0"/>
                  </a:rPr>
                  <a:t>STUDENT DELIVERABLE</a:t>
                </a:r>
                <a:endParaRPr sz="1400">
                  <a:latin typeface="Tahoma" panose="020B0604030504040204" pitchFamily="34" charset="0"/>
                  <a:ea typeface="Tahoma" panose="020B0604030504040204" pitchFamily="34" charset="0"/>
                  <a:cs typeface="Tahoma" panose="020B0604030504040204" pitchFamily="34" charset="0"/>
                </a:endParaRPr>
              </a:p>
            </p:txBody>
          </p:sp>
        </p:grpSp>
        <p:sp>
          <p:nvSpPr>
            <p:cNvPr id="21" name="TextBox 20">
              <a:extLst>
                <a:ext uri="{FF2B5EF4-FFF2-40B4-BE49-F238E27FC236}">
                  <a16:creationId xmlns:a16="http://schemas.microsoft.com/office/drawing/2014/main" id="{F1AD13D9-DB9C-1BFB-BA05-A39F9D058A62}"/>
                </a:ext>
              </a:extLst>
            </p:cNvPr>
            <p:cNvSpPr txBox="1"/>
            <p:nvPr/>
          </p:nvSpPr>
          <p:spPr>
            <a:xfrm>
              <a:off x="630556" y="3926279"/>
              <a:ext cx="3431709" cy="320460"/>
            </a:xfrm>
            <a:prstGeom prst="rect">
              <a:avLst/>
            </a:prstGeom>
            <a:noFill/>
          </p:spPr>
          <p:txBody>
            <a:bodyPr wrap="square">
              <a:spAutoFit/>
            </a:bodyPr>
            <a:lstStyle/>
            <a:p>
              <a:pPr marL="285750" indent="-285750">
                <a:buFont typeface="Wingdings" panose="05000000000000000000" pitchFamily="2" charset="2"/>
                <a:buChar char="q"/>
                <a:defRPr sz="1400"/>
              </a:pPr>
              <a:r>
                <a:rPr lang="en-US" sz="1200" b="1">
                  <a:latin typeface="Tahoma" panose="020B0604030504040204" pitchFamily="34" charset="0"/>
                  <a:ea typeface="Tahoma" panose="020B0604030504040204" pitchFamily="34" charset="0"/>
                  <a:cs typeface="Tahoma" panose="020B0604030504040204" pitchFamily="34" charset="0"/>
                </a:rPr>
                <a:t>Initial Risk List (by IPT)</a:t>
              </a:r>
              <a:endParaRPr sz="1200">
                <a:latin typeface="Tahoma" panose="020B0604030504040204" pitchFamily="34" charset="0"/>
                <a:ea typeface="Tahoma" panose="020B0604030504040204" pitchFamily="34" charset="0"/>
                <a:cs typeface="Tahoma" panose="020B0604030504040204" pitchFamily="34" charset="0"/>
              </a:endParaRPr>
            </a:p>
          </p:txBody>
        </p:sp>
      </p:grpSp>
      <p:grpSp>
        <p:nvGrpSpPr>
          <p:cNvPr id="47" name="Group 46">
            <a:extLst>
              <a:ext uri="{FF2B5EF4-FFF2-40B4-BE49-F238E27FC236}">
                <a16:creationId xmlns:a16="http://schemas.microsoft.com/office/drawing/2014/main" id="{5066555C-250F-B7E5-181B-219AA08CD677}"/>
              </a:ext>
            </a:extLst>
          </p:cNvPr>
          <p:cNvGrpSpPr/>
          <p:nvPr/>
        </p:nvGrpSpPr>
        <p:grpSpPr>
          <a:xfrm>
            <a:off x="265705" y="4015848"/>
            <a:ext cx="3097932" cy="1452450"/>
            <a:chOff x="475467" y="4509838"/>
            <a:chExt cx="3835568" cy="1862910"/>
          </a:xfrm>
        </p:grpSpPr>
        <p:sp>
          <p:nvSpPr>
            <p:cNvPr id="30" name="Rounded Rectangle 21">
              <a:extLst>
                <a:ext uri="{FF2B5EF4-FFF2-40B4-BE49-F238E27FC236}">
                  <a16:creationId xmlns:a16="http://schemas.microsoft.com/office/drawing/2014/main" id="{A74FE1DF-831B-98F1-7C49-B5E97528012D}"/>
                </a:ext>
              </a:extLst>
            </p:cNvPr>
            <p:cNvSpPr/>
            <p:nvPr/>
          </p:nvSpPr>
          <p:spPr>
            <a:xfrm>
              <a:off x="475467" y="4560941"/>
              <a:ext cx="3800102" cy="1811807"/>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grpSp>
          <p:nvGrpSpPr>
            <p:cNvPr id="38" name="Group 37">
              <a:extLst>
                <a:ext uri="{FF2B5EF4-FFF2-40B4-BE49-F238E27FC236}">
                  <a16:creationId xmlns:a16="http://schemas.microsoft.com/office/drawing/2014/main" id="{0705076E-6CE0-5901-A07F-BF4076A7E72B}"/>
                </a:ext>
              </a:extLst>
            </p:cNvPr>
            <p:cNvGrpSpPr/>
            <p:nvPr/>
          </p:nvGrpSpPr>
          <p:grpSpPr>
            <a:xfrm>
              <a:off x="475467" y="4509838"/>
              <a:ext cx="3835568" cy="506109"/>
              <a:chOff x="475467" y="4509838"/>
              <a:chExt cx="3813401" cy="506109"/>
            </a:xfrm>
          </p:grpSpPr>
          <p:sp>
            <p:nvSpPr>
              <p:cNvPr id="31" name="Rounded Rectangle 22">
                <a:extLst>
                  <a:ext uri="{FF2B5EF4-FFF2-40B4-BE49-F238E27FC236}">
                    <a16:creationId xmlns:a16="http://schemas.microsoft.com/office/drawing/2014/main" id="{E44E8797-865A-E7A6-57C3-DB5B7867DA49}"/>
                  </a:ext>
                </a:extLst>
              </p:cNvPr>
              <p:cNvSpPr/>
              <p:nvPr/>
            </p:nvSpPr>
            <p:spPr>
              <a:xfrm>
                <a:off x="475467" y="4509838"/>
                <a:ext cx="3800102" cy="506109"/>
              </a:xfrm>
              <a:prstGeom prst="round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32" name="TextBox 31">
                <a:extLst>
                  <a:ext uri="{FF2B5EF4-FFF2-40B4-BE49-F238E27FC236}">
                    <a16:creationId xmlns:a16="http://schemas.microsoft.com/office/drawing/2014/main" id="{95CD664D-FB8E-3EC6-8638-AA8721E3EEF8}"/>
                  </a:ext>
                </a:extLst>
              </p:cNvPr>
              <p:cNvSpPr txBox="1"/>
              <p:nvPr/>
            </p:nvSpPr>
            <p:spPr>
              <a:xfrm>
                <a:off x="995446" y="4549216"/>
                <a:ext cx="3293422" cy="436749"/>
              </a:xfrm>
              <a:prstGeom prst="roundRect">
                <a:avLst/>
              </a:prstGeom>
              <a:noFill/>
            </p:spPr>
            <p:txBody>
              <a:bodyPr wrap="square">
                <a:spAutoFit/>
              </a:bodyPr>
              <a:lstStyle/>
              <a:p>
                <a:pPr algn="ctr">
                  <a:defRPr sz="1600" b="1">
                    <a:solidFill>
                      <a:srgbClr val="FFFFFF"/>
                    </a:solidFill>
                  </a:defRPr>
                </a:pPr>
                <a:r>
                  <a:rPr lang="en-US" sz="1400">
                    <a:latin typeface="Tahoma" panose="020B0604030504040204" pitchFamily="34" charset="0"/>
                    <a:ea typeface="Tahoma" panose="020B0604030504040204" pitchFamily="34" charset="0"/>
                    <a:cs typeface="Tahoma" panose="020B0604030504040204" pitchFamily="34" charset="0"/>
                  </a:rPr>
                  <a:t>SKILLS REINFORCED</a:t>
                </a:r>
                <a:endParaRPr sz="1400">
                  <a:latin typeface="Tahoma" panose="020B0604030504040204" pitchFamily="34" charset="0"/>
                  <a:ea typeface="Tahoma" panose="020B0604030504040204" pitchFamily="34" charset="0"/>
                  <a:cs typeface="Tahoma" panose="020B0604030504040204" pitchFamily="34" charset="0"/>
                </a:endParaRPr>
              </a:p>
            </p:txBody>
          </p:sp>
        </p:grpSp>
        <p:sp>
          <p:nvSpPr>
            <p:cNvPr id="33" name="TextBox 32">
              <a:extLst>
                <a:ext uri="{FF2B5EF4-FFF2-40B4-BE49-F238E27FC236}">
                  <a16:creationId xmlns:a16="http://schemas.microsoft.com/office/drawing/2014/main" id="{3DF991DD-1302-F9F9-39BA-118CB011CF8B}"/>
                </a:ext>
              </a:extLst>
            </p:cNvPr>
            <p:cNvSpPr txBox="1"/>
            <p:nvPr/>
          </p:nvSpPr>
          <p:spPr>
            <a:xfrm>
              <a:off x="630556" y="5083357"/>
              <a:ext cx="3431709" cy="828983"/>
            </a:xfrm>
            <a:prstGeom prst="rect">
              <a:avLst/>
            </a:prstGeom>
            <a:noFill/>
          </p:spPr>
          <p:txBody>
            <a:bodyPr wrap="square">
              <a:spAutoFit/>
            </a:bodyPr>
            <a:lstStyle/>
            <a:p>
              <a:pPr marL="285750" indent="-285750">
                <a:buFont typeface="Wingdings" panose="05000000000000000000" pitchFamily="2" charset="2"/>
                <a:buChar char="ü"/>
                <a:defRPr sz="1400"/>
              </a:pPr>
              <a:r>
                <a:rPr lang="en-US" sz="1200" b="1" dirty="0">
                  <a:latin typeface="Tahoma" panose="020B0604030504040204" pitchFamily="34" charset="0"/>
                  <a:ea typeface="Tahoma" panose="020B0604030504040204" pitchFamily="34" charset="0"/>
                  <a:cs typeface="Tahoma" panose="020B0604030504040204" pitchFamily="34" charset="0"/>
                </a:rPr>
                <a:t>Scope definition</a:t>
              </a:r>
            </a:p>
            <a:p>
              <a:pPr marL="285750" indent="-285750">
                <a:buFont typeface="Wingdings" panose="05000000000000000000" pitchFamily="2" charset="2"/>
                <a:buChar char="ü"/>
                <a:defRPr sz="1400"/>
              </a:pPr>
              <a:r>
                <a:rPr lang="en-US" sz="1200" b="1" dirty="0">
                  <a:latin typeface="Tahoma" panose="020B0604030504040204" pitchFamily="34" charset="0"/>
                  <a:ea typeface="Tahoma" panose="020B0604030504040204" pitchFamily="34" charset="0"/>
                  <a:cs typeface="Tahoma" panose="020B0604030504040204" pitchFamily="34" charset="0"/>
                </a:rPr>
                <a:t>Requirements analysis</a:t>
              </a:r>
            </a:p>
            <a:p>
              <a:pPr marL="285750" indent="-285750">
                <a:buFont typeface="Wingdings" panose="05000000000000000000" pitchFamily="2" charset="2"/>
                <a:buChar char="ü"/>
                <a:defRPr sz="1400"/>
              </a:pPr>
              <a:r>
                <a:rPr lang="en-US" sz="1200" b="1" dirty="0">
                  <a:latin typeface="Tahoma" panose="020B0604030504040204" pitchFamily="34" charset="0"/>
                  <a:ea typeface="Tahoma" panose="020B0604030504040204" pitchFamily="34" charset="0"/>
                  <a:cs typeface="Tahoma" panose="020B0604030504040204" pitchFamily="34" charset="0"/>
                </a:rPr>
                <a:t>Risk identification</a:t>
              </a:r>
              <a:endParaRPr sz="1200" dirty="0">
                <a:latin typeface="Tahoma" panose="020B0604030504040204" pitchFamily="34" charset="0"/>
                <a:ea typeface="Tahoma" panose="020B0604030504040204" pitchFamily="34" charset="0"/>
                <a:cs typeface="Tahoma" panose="020B0604030504040204" pitchFamily="34" charset="0"/>
              </a:endParaRPr>
            </a:p>
          </p:txBody>
        </p:sp>
      </p:grpSp>
      <p:pic>
        <p:nvPicPr>
          <p:cNvPr id="67" name="Graphic 66" descr="Bullseye with solid fill">
            <a:extLst>
              <a:ext uri="{FF2B5EF4-FFF2-40B4-BE49-F238E27FC236}">
                <a16:creationId xmlns:a16="http://schemas.microsoft.com/office/drawing/2014/main" id="{16CEF745-872A-E02F-6066-88FDCA70360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0245" y="1411276"/>
            <a:ext cx="317848" cy="317848"/>
          </a:xfrm>
          <a:prstGeom prst="rect">
            <a:avLst/>
          </a:prstGeom>
        </p:spPr>
      </p:pic>
      <p:pic>
        <p:nvPicPr>
          <p:cNvPr id="69" name="Graphic 68" descr="Document with solid fill">
            <a:extLst>
              <a:ext uri="{FF2B5EF4-FFF2-40B4-BE49-F238E27FC236}">
                <a16:creationId xmlns:a16="http://schemas.microsoft.com/office/drawing/2014/main" id="{6B12B8B3-B023-6614-A3E3-534B41D4B4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9386" y="2993512"/>
            <a:ext cx="318363" cy="318363"/>
          </a:xfrm>
          <a:prstGeom prst="rect">
            <a:avLst/>
          </a:prstGeom>
        </p:spPr>
      </p:pic>
      <p:pic>
        <p:nvPicPr>
          <p:cNvPr id="71" name="Graphic 70" descr="Head with gears with solid fill">
            <a:extLst>
              <a:ext uri="{FF2B5EF4-FFF2-40B4-BE49-F238E27FC236}">
                <a16:creationId xmlns:a16="http://schemas.microsoft.com/office/drawing/2014/main" id="{79136328-CE10-FE47-D53E-1DE08C7A0C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8088" y="4046644"/>
            <a:ext cx="354755" cy="354755"/>
          </a:xfrm>
          <a:prstGeom prst="rect">
            <a:avLst/>
          </a:prstGeom>
        </p:spPr>
      </p:pic>
      <p:grpSp>
        <p:nvGrpSpPr>
          <p:cNvPr id="81" name="Group 80">
            <a:extLst>
              <a:ext uri="{FF2B5EF4-FFF2-40B4-BE49-F238E27FC236}">
                <a16:creationId xmlns:a16="http://schemas.microsoft.com/office/drawing/2014/main" id="{44F27D79-0319-59BC-889F-FF84230BD836}"/>
              </a:ext>
            </a:extLst>
          </p:cNvPr>
          <p:cNvGrpSpPr/>
          <p:nvPr/>
        </p:nvGrpSpPr>
        <p:grpSpPr>
          <a:xfrm>
            <a:off x="3432357" y="1121814"/>
            <a:ext cx="5557324" cy="5552120"/>
            <a:chOff x="3432357" y="1193064"/>
            <a:chExt cx="5557324" cy="5552120"/>
          </a:xfrm>
        </p:grpSpPr>
        <p:pic>
          <p:nvPicPr>
            <p:cNvPr id="3" name="Picture 2" descr="A white piece of paper&#10;&#10;AI-generated content may be incorrect.">
              <a:extLst>
                <a:ext uri="{FF2B5EF4-FFF2-40B4-BE49-F238E27FC236}">
                  <a16:creationId xmlns:a16="http://schemas.microsoft.com/office/drawing/2014/main" id="{F7A1F266-1213-FE3E-6E0F-DE3D069E047E}"/>
                </a:ext>
              </a:extLst>
            </p:cNvPr>
            <p:cNvPicPr>
              <a:picLocks noChangeAspect="1"/>
            </p:cNvPicPr>
            <p:nvPr/>
          </p:nvPicPr>
          <p:blipFill>
            <a:blip r:embed="rId6"/>
            <a:stretch>
              <a:fillRect/>
            </a:stretch>
          </p:blipFill>
          <p:spPr>
            <a:xfrm>
              <a:off x="3432357" y="1193064"/>
              <a:ext cx="5557324" cy="5552120"/>
            </a:xfrm>
            <a:prstGeom prst="rect">
              <a:avLst/>
            </a:prstGeom>
          </p:spPr>
        </p:pic>
        <p:pic>
          <p:nvPicPr>
            <p:cNvPr id="24" name="Picture 23" descr="Logo, icon&#10;&#10;AI-generated content may be incorrect.">
              <a:extLst>
                <a:ext uri="{FF2B5EF4-FFF2-40B4-BE49-F238E27FC236}">
                  <a16:creationId xmlns:a16="http://schemas.microsoft.com/office/drawing/2014/main" id="{1A7E2E98-F3C4-BBD2-D443-2B68537D3173}"/>
                </a:ext>
              </a:extLst>
            </p:cNvPr>
            <p:cNvPicPr>
              <a:picLocks noChangeAspect="1"/>
            </p:cNvPicPr>
            <p:nvPr/>
          </p:nvPicPr>
          <p:blipFill>
            <a:blip r:embed="rId7"/>
            <a:stretch>
              <a:fillRect/>
            </a:stretch>
          </p:blipFill>
          <p:spPr>
            <a:xfrm>
              <a:off x="3736016" y="1435103"/>
              <a:ext cx="705355" cy="586504"/>
            </a:xfrm>
            <a:prstGeom prst="rect">
              <a:avLst/>
            </a:prstGeom>
          </p:spPr>
        </p:pic>
        <p:sp>
          <p:nvSpPr>
            <p:cNvPr id="45" name="TextBox 44">
              <a:extLst>
                <a:ext uri="{FF2B5EF4-FFF2-40B4-BE49-F238E27FC236}">
                  <a16:creationId xmlns:a16="http://schemas.microsoft.com/office/drawing/2014/main" id="{62CF245C-430E-04EB-8718-B767D7B787FB}"/>
                </a:ext>
              </a:extLst>
            </p:cNvPr>
            <p:cNvSpPr txBox="1"/>
            <p:nvPr/>
          </p:nvSpPr>
          <p:spPr>
            <a:xfrm>
              <a:off x="3716334" y="2639426"/>
              <a:ext cx="4711765" cy="3647152"/>
            </a:xfrm>
            <a:prstGeom prst="rect">
              <a:avLst/>
            </a:prstGeom>
            <a:noFill/>
          </p:spPr>
          <p:txBody>
            <a:bodyPr wrap="square" rtlCol="0">
              <a:spAutoFit/>
            </a:bodyPr>
            <a:lstStyle/>
            <a:p>
              <a:r>
                <a:rPr lang="en-US" sz="1100">
                  <a:latin typeface="Tahoma" panose="020B0604030504040204" pitchFamily="34" charset="0"/>
                  <a:ea typeface="Tahoma" panose="020B0604030504040204" pitchFamily="34" charset="0"/>
                  <a:cs typeface="Tahoma" panose="020B0604030504040204" pitchFamily="34" charset="0"/>
                </a:rPr>
                <a:t>The Contractor shall design, develop, test, and deliver the CLIPS housing unit that will securely contain all payloads during Earth launch, transit, and lunar landing operations. </a:t>
              </a:r>
            </a:p>
            <a:p>
              <a:endParaRPr lang="en-US" sz="1100">
                <a:latin typeface="Tahoma" panose="020B0604030504040204" pitchFamily="34" charset="0"/>
                <a:ea typeface="Tahoma" panose="020B0604030504040204" pitchFamily="34" charset="0"/>
                <a:cs typeface="Tahoma" panose="020B0604030504040204" pitchFamily="34" charset="0"/>
              </a:endParaRPr>
            </a:p>
            <a:p>
              <a:pPr lvl="1">
                <a:buClr>
                  <a:srgbClr val="221155"/>
                </a:buClr>
              </a:pPr>
              <a:r>
                <a:rPr lang="en-US" sz="1100">
                  <a:latin typeface="Tahoma" panose="020B0604030504040204" pitchFamily="34" charset="0"/>
                  <a:ea typeface="Tahoma" panose="020B0604030504040204" pitchFamily="34" charset="0"/>
                  <a:cs typeface="Tahoma" panose="020B0604030504040204" pitchFamily="34" charset="0"/>
                </a:rPr>
                <a:t>The CLIPS structure shall be manufactured using the </a:t>
              </a:r>
              <a:r>
                <a:rPr lang="en-US" sz="1100" b="1">
                  <a:highlight>
                    <a:srgbClr val="FFFF00"/>
                  </a:highlight>
                  <a:latin typeface="Tahoma" panose="020B0604030504040204" pitchFamily="34" charset="0"/>
                  <a:ea typeface="Tahoma" panose="020B0604030504040204" pitchFamily="34" charset="0"/>
                  <a:cs typeface="Tahoma" panose="020B0604030504040204" pitchFamily="34" charset="0"/>
                </a:rPr>
                <a:t>newly developed proprietary material “LunaFlex," </a:t>
              </a:r>
              <a:r>
                <a:rPr lang="en-US" sz="1100">
                  <a:latin typeface="Tahoma" panose="020B0604030504040204" pitchFamily="34" charset="0"/>
                  <a:ea typeface="Tahoma" panose="020B0604030504040204" pitchFamily="34" charset="0"/>
                  <a:cs typeface="Tahoma" panose="020B0604030504040204" pitchFamily="34" charset="0"/>
                </a:rPr>
                <a:t>which has not yet completed full space qualification testing.</a:t>
              </a:r>
            </a:p>
            <a:p>
              <a:pPr lvl="1">
                <a:buClr>
                  <a:srgbClr val="221155"/>
                </a:buClr>
              </a:pPr>
              <a:endParaRPr lang="en-US" sz="1100">
                <a:latin typeface="Tahoma" panose="020B0604030504040204" pitchFamily="34" charset="0"/>
                <a:ea typeface="Tahoma" panose="020B0604030504040204" pitchFamily="34" charset="0"/>
                <a:cs typeface="Tahoma" panose="020B0604030504040204" pitchFamily="34" charset="0"/>
              </a:endParaRPr>
            </a:p>
            <a:p>
              <a:pPr lvl="1">
                <a:buClr>
                  <a:srgbClr val="221155"/>
                </a:buClr>
              </a:pPr>
              <a:r>
                <a:rPr lang="en-US" sz="1100">
                  <a:latin typeface="Tahoma" panose="020B0604030504040204" pitchFamily="34" charset="0"/>
                  <a:ea typeface="Tahoma" panose="020B0604030504040204" pitchFamily="34" charset="0"/>
                  <a:cs typeface="Tahoma" panose="020B0604030504040204" pitchFamily="34" charset="0"/>
                </a:rPr>
                <a:t>The housing must protect contents from </a:t>
              </a:r>
              <a:r>
                <a:rPr lang="en-US" sz="1100" b="1">
                  <a:highlight>
                    <a:srgbClr val="FFFF00"/>
                  </a:highlight>
                  <a:latin typeface="Tahoma" panose="020B0604030504040204" pitchFamily="34" charset="0"/>
                  <a:ea typeface="Tahoma" panose="020B0604030504040204" pitchFamily="34" charset="0"/>
                  <a:cs typeface="Tahoma" panose="020B0604030504040204" pitchFamily="34" charset="0"/>
                </a:rPr>
                <a:t>launch vibrations exceeding 15G </a:t>
              </a:r>
              <a:r>
                <a:rPr lang="en-US" sz="1100">
                  <a:latin typeface="Tahoma" panose="020B0604030504040204" pitchFamily="34" charset="0"/>
                  <a:ea typeface="Tahoma" panose="020B0604030504040204" pitchFamily="34" charset="0"/>
                  <a:cs typeface="Tahoma" panose="020B0604030504040204" pitchFamily="34" charset="0"/>
                </a:rPr>
                <a:t>and provide thermal insulation during transit.</a:t>
              </a:r>
            </a:p>
            <a:p>
              <a:pPr lvl="1">
                <a:buClr>
                  <a:srgbClr val="221155"/>
                </a:buClr>
              </a:pPr>
              <a:endParaRPr lang="en-US" sz="1100">
                <a:latin typeface="Tahoma" panose="020B0604030504040204" pitchFamily="34" charset="0"/>
                <a:ea typeface="Tahoma" panose="020B0604030504040204" pitchFamily="34" charset="0"/>
                <a:cs typeface="Tahoma" panose="020B0604030504040204" pitchFamily="34" charset="0"/>
              </a:endParaRPr>
            </a:p>
            <a:p>
              <a:pPr lvl="1">
                <a:buClr>
                  <a:srgbClr val="221155"/>
                </a:buClr>
              </a:pPr>
              <a:r>
                <a:rPr lang="en-US" sz="1100">
                  <a:latin typeface="Tahoma" panose="020B0604030504040204" pitchFamily="34" charset="0"/>
                  <a:ea typeface="Tahoma" panose="020B0604030504040204" pitchFamily="34" charset="0"/>
                  <a:cs typeface="Tahoma" panose="020B0604030504040204" pitchFamily="34" charset="0"/>
                </a:rPr>
                <a:t>The CLIPS shall include a </a:t>
              </a:r>
              <a:r>
                <a:rPr lang="en-US" sz="1100" b="1">
                  <a:highlight>
                    <a:srgbClr val="FFFF00"/>
                  </a:highlight>
                  <a:latin typeface="Tahoma" panose="020B0604030504040204" pitchFamily="34" charset="0"/>
                  <a:ea typeface="Tahoma" panose="020B0604030504040204" pitchFamily="34" charset="0"/>
                  <a:cs typeface="Tahoma" panose="020B0604030504040204" pitchFamily="34" charset="0"/>
                </a:rPr>
                <a:t>dust-resistant seal system </a:t>
              </a:r>
              <a:r>
                <a:rPr lang="en-US" sz="1100">
                  <a:latin typeface="Tahoma" panose="020B0604030504040204" pitchFamily="34" charset="0"/>
                  <a:ea typeface="Tahoma" panose="020B0604030504040204" pitchFamily="34" charset="0"/>
                  <a:cs typeface="Tahoma" panose="020B0604030504040204" pitchFamily="34" charset="0"/>
                </a:rPr>
                <a:t>that activates upon lunar landing to prevent regolith contamination.</a:t>
              </a:r>
            </a:p>
            <a:p>
              <a:pPr lvl="1">
                <a:buClr>
                  <a:srgbClr val="221155"/>
                </a:buClr>
              </a:pPr>
              <a:endParaRPr lang="en-US" sz="1100">
                <a:latin typeface="Tahoma" panose="020B0604030504040204" pitchFamily="34" charset="0"/>
                <a:ea typeface="Tahoma" panose="020B0604030504040204" pitchFamily="34" charset="0"/>
                <a:cs typeface="Tahoma" panose="020B0604030504040204" pitchFamily="34" charset="0"/>
              </a:endParaRPr>
            </a:p>
            <a:p>
              <a:pPr lvl="1">
                <a:buClr>
                  <a:srgbClr val="221155"/>
                </a:buClr>
              </a:pPr>
              <a:r>
                <a:rPr lang="en-US" sz="1100">
                  <a:latin typeface="Tahoma" panose="020B0604030504040204" pitchFamily="34" charset="0"/>
                  <a:ea typeface="Tahoma" panose="020B0604030504040204" pitchFamily="34" charset="0"/>
                  <a:cs typeface="Tahoma" panose="020B0604030504040204" pitchFamily="34" charset="0"/>
                </a:rPr>
                <a:t>The unit must be designed for easy unpacking and assembly by astronauts on the lunar surface.</a:t>
              </a:r>
            </a:p>
            <a:p>
              <a:pPr lvl="1">
                <a:buClr>
                  <a:srgbClr val="221155"/>
                </a:buClr>
              </a:pPr>
              <a:endParaRPr lang="en-US" sz="1100">
                <a:latin typeface="Tahoma" panose="020B0604030504040204" pitchFamily="34" charset="0"/>
                <a:ea typeface="Tahoma" panose="020B0604030504040204" pitchFamily="34" charset="0"/>
                <a:cs typeface="Tahoma" panose="020B0604030504040204" pitchFamily="34" charset="0"/>
              </a:endParaRPr>
            </a:p>
            <a:p>
              <a:pPr lvl="1">
                <a:buClr>
                  <a:srgbClr val="221155"/>
                </a:buClr>
              </a:pPr>
              <a:r>
                <a:rPr lang="en-US" sz="1100">
                  <a:latin typeface="Tahoma" panose="020B0604030504040204" pitchFamily="34" charset="0"/>
                  <a:ea typeface="Tahoma" panose="020B0604030504040204" pitchFamily="34" charset="0"/>
                  <a:cs typeface="Tahoma" panose="020B0604030504040204" pitchFamily="34" charset="0"/>
                </a:rPr>
                <a:t>The CLIPS shall include an integrated power and data distribution system </a:t>
              </a:r>
              <a:r>
                <a:rPr lang="en-US" sz="1100" b="1">
                  <a:highlight>
                    <a:srgbClr val="FFFF00"/>
                  </a:highlight>
                  <a:latin typeface="Tahoma" panose="020B0604030504040204" pitchFamily="34" charset="0"/>
                  <a:ea typeface="Tahoma" panose="020B0604030504040204" pitchFamily="34" charset="0"/>
                  <a:cs typeface="Tahoma" panose="020B0604030504040204" pitchFamily="34" charset="0"/>
                </a:rPr>
                <a:t>compatible with both the launch vehicle and lunar habitat</a:t>
              </a:r>
              <a:r>
                <a:rPr lang="en-US" sz="1100">
                  <a:highlight>
                    <a:srgbClr val="FFFF00"/>
                  </a:highlight>
                  <a:latin typeface="Tahoma" panose="020B0604030504040204" pitchFamily="34" charset="0"/>
                  <a:ea typeface="Tahoma" panose="020B0604030504040204" pitchFamily="34" charset="0"/>
                  <a:cs typeface="Tahoma" panose="020B0604030504040204" pitchFamily="34" charset="0"/>
                </a:rPr>
                <a:t>.</a:t>
              </a:r>
            </a:p>
            <a:p>
              <a:pPr marL="742950" lvl="1" indent="-285750">
                <a:buClr>
                  <a:srgbClr val="221155"/>
                </a:buClr>
                <a:buFont typeface="Arial" panose="020B0604020202020204" pitchFamily="34" charset="0"/>
                <a:buChar char="•"/>
              </a:pPr>
              <a:endParaRPr lang="en-US" sz="1100">
                <a:latin typeface="Tahoma" panose="020B0604030504040204" pitchFamily="34" charset="0"/>
                <a:ea typeface="Tahoma" panose="020B0604030504040204" pitchFamily="34" charset="0"/>
                <a:cs typeface="Tahoma" panose="020B0604030504040204" pitchFamily="34" charset="0"/>
              </a:endParaRPr>
            </a:p>
          </p:txBody>
        </p:sp>
        <p:sp>
          <p:nvSpPr>
            <p:cNvPr id="50" name="TextBox 49">
              <a:extLst>
                <a:ext uri="{FF2B5EF4-FFF2-40B4-BE49-F238E27FC236}">
                  <a16:creationId xmlns:a16="http://schemas.microsoft.com/office/drawing/2014/main" id="{4C18568A-A2CE-9360-D20D-0EF6121A61B5}"/>
                </a:ext>
              </a:extLst>
            </p:cNvPr>
            <p:cNvSpPr txBox="1"/>
            <p:nvPr/>
          </p:nvSpPr>
          <p:spPr>
            <a:xfrm>
              <a:off x="3736016" y="2331649"/>
              <a:ext cx="2724161" cy="307777"/>
            </a:xfrm>
            <a:prstGeom prst="rect">
              <a:avLst/>
            </a:prstGeom>
            <a:noFill/>
          </p:spPr>
          <p:txBody>
            <a:bodyPr wrap="square">
              <a:spAutoFit/>
            </a:bodyPr>
            <a:lstStyle/>
            <a:p>
              <a:r>
                <a:rPr lang="en-US" sz="1400" b="1">
                  <a:solidFill>
                    <a:srgbClr val="221155"/>
                  </a:solidFill>
                  <a:latin typeface="Tahoma" panose="020B0604030504040204" pitchFamily="34" charset="0"/>
                  <a:ea typeface="Tahoma" panose="020B0604030504040204" pitchFamily="34" charset="0"/>
                  <a:cs typeface="Tahoma" panose="020B0604030504040204" pitchFamily="34" charset="0"/>
                </a:rPr>
                <a:t>Performance Requirements</a:t>
              </a:r>
              <a:endParaRPr lang="en-US" sz="1400"/>
            </a:p>
          </p:txBody>
        </p:sp>
        <p:cxnSp>
          <p:nvCxnSpPr>
            <p:cNvPr id="53" name="Straight Connector 52">
              <a:extLst>
                <a:ext uri="{FF2B5EF4-FFF2-40B4-BE49-F238E27FC236}">
                  <a16:creationId xmlns:a16="http://schemas.microsoft.com/office/drawing/2014/main" id="{593263CA-95B2-B5AF-DD6D-81F9565DB3E8}"/>
                </a:ext>
              </a:extLst>
            </p:cNvPr>
            <p:cNvCxnSpPr/>
            <p:nvPr/>
          </p:nvCxnSpPr>
          <p:spPr>
            <a:xfrm>
              <a:off x="3716334" y="2639426"/>
              <a:ext cx="5047656" cy="0"/>
            </a:xfrm>
            <a:prstGeom prst="line">
              <a:avLst/>
            </a:prstGeom>
            <a:ln>
              <a:solidFill>
                <a:srgbClr val="221155"/>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C1688DE3-E263-C009-DF51-6037CE3C1573}"/>
                </a:ext>
              </a:extLst>
            </p:cNvPr>
            <p:cNvSpPr txBox="1"/>
            <p:nvPr/>
          </p:nvSpPr>
          <p:spPr>
            <a:xfrm>
              <a:off x="4336966" y="1658156"/>
              <a:ext cx="4427024" cy="615553"/>
            </a:xfrm>
            <a:prstGeom prst="rect">
              <a:avLst/>
            </a:prstGeom>
            <a:noFill/>
          </p:spPr>
          <p:txBody>
            <a:bodyPr wrap="square" rtlCol="0">
              <a:spAutoFit/>
            </a:bodyPr>
            <a:lstStyle/>
            <a:p>
              <a:pPr algn="ctr"/>
              <a:r>
                <a:rPr lang="en-US" sz="2000" b="1">
                  <a:solidFill>
                    <a:srgbClr val="221155"/>
                  </a:solidFill>
                  <a:latin typeface="Tahoma" panose="020B0604030504040204" pitchFamily="34" charset="0"/>
                  <a:ea typeface="Tahoma" panose="020B0604030504040204" pitchFamily="34" charset="0"/>
                  <a:cs typeface="Tahoma" panose="020B0604030504040204" pitchFamily="34" charset="0"/>
                </a:rPr>
                <a:t>CLIPS</a:t>
              </a:r>
            </a:p>
            <a:p>
              <a:r>
                <a:rPr lang="en-US" sz="1400" b="1">
                  <a:solidFill>
                    <a:srgbClr val="221155"/>
                  </a:solidFill>
                  <a:latin typeface="Tahoma" panose="020B0604030504040204" pitchFamily="34" charset="0"/>
                  <a:ea typeface="Tahoma" panose="020B0604030504040204" pitchFamily="34" charset="0"/>
                  <a:cs typeface="Tahoma" panose="020B0604030504040204" pitchFamily="34" charset="0"/>
                </a:rPr>
                <a:t>Carrier of Lunar Integrated Paper Supplies</a:t>
              </a:r>
              <a:endParaRPr lang="en-US" sz="1400"/>
            </a:p>
          </p:txBody>
        </p:sp>
      </p:grpSp>
      <p:grpSp>
        <p:nvGrpSpPr>
          <p:cNvPr id="82" name="Group 81">
            <a:extLst>
              <a:ext uri="{FF2B5EF4-FFF2-40B4-BE49-F238E27FC236}">
                <a16:creationId xmlns:a16="http://schemas.microsoft.com/office/drawing/2014/main" id="{AEC1C6A3-5D12-0029-D063-E261B2F4A0DE}"/>
              </a:ext>
            </a:extLst>
          </p:cNvPr>
          <p:cNvGrpSpPr/>
          <p:nvPr/>
        </p:nvGrpSpPr>
        <p:grpSpPr>
          <a:xfrm>
            <a:off x="9029049" y="1732874"/>
            <a:ext cx="3087130" cy="3791926"/>
            <a:chOff x="9029049" y="1804124"/>
            <a:chExt cx="3087130" cy="3791926"/>
          </a:xfrm>
        </p:grpSpPr>
        <p:sp>
          <p:nvSpPr>
            <p:cNvPr id="26" name="Rounded Rectangle 21">
              <a:extLst>
                <a:ext uri="{FF2B5EF4-FFF2-40B4-BE49-F238E27FC236}">
                  <a16:creationId xmlns:a16="http://schemas.microsoft.com/office/drawing/2014/main" id="{5D22D0CC-278C-5E63-631F-4A886F104D36}"/>
                </a:ext>
              </a:extLst>
            </p:cNvPr>
            <p:cNvSpPr/>
            <p:nvPr/>
          </p:nvSpPr>
          <p:spPr>
            <a:xfrm>
              <a:off x="9029049" y="1804124"/>
              <a:ext cx="3069288" cy="3791926"/>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grpSp>
          <p:nvGrpSpPr>
            <p:cNvPr id="27" name="Group 26">
              <a:extLst>
                <a:ext uri="{FF2B5EF4-FFF2-40B4-BE49-F238E27FC236}">
                  <a16:creationId xmlns:a16="http://schemas.microsoft.com/office/drawing/2014/main" id="{D92E5379-3626-D02C-1DFD-7D6405ADB302}"/>
                </a:ext>
              </a:extLst>
            </p:cNvPr>
            <p:cNvGrpSpPr/>
            <p:nvPr/>
          </p:nvGrpSpPr>
          <p:grpSpPr>
            <a:xfrm>
              <a:off x="9029049" y="1804124"/>
              <a:ext cx="3087130" cy="586504"/>
              <a:chOff x="475467" y="1391155"/>
              <a:chExt cx="3800102" cy="455006"/>
            </a:xfrm>
            <a:solidFill>
              <a:srgbClr val="009999"/>
            </a:solidFill>
          </p:grpSpPr>
          <p:sp>
            <p:nvSpPr>
              <p:cNvPr id="29" name="Rounded Rectangle 22">
                <a:extLst>
                  <a:ext uri="{FF2B5EF4-FFF2-40B4-BE49-F238E27FC236}">
                    <a16:creationId xmlns:a16="http://schemas.microsoft.com/office/drawing/2014/main" id="{C4593662-13AF-3719-4ECD-FA3A15E33673}"/>
                  </a:ext>
                </a:extLst>
              </p:cNvPr>
              <p:cNvSpPr/>
              <p:nvPr/>
            </p:nvSpPr>
            <p:spPr>
              <a:xfrm>
                <a:off x="475467" y="1391155"/>
                <a:ext cx="3800102" cy="455006"/>
              </a:xfrm>
              <a:prstGeom prst="round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42" name="TextBox 41">
                <a:extLst>
                  <a:ext uri="{FF2B5EF4-FFF2-40B4-BE49-F238E27FC236}">
                    <a16:creationId xmlns:a16="http://schemas.microsoft.com/office/drawing/2014/main" id="{70FD8AB6-3A0F-1EC5-00B9-8E090D5D2BA1}"/>
                  </a:ext>
                </a:extLst>
              </p:cNvPr>
              <p:cNvSpPr txBox="1"/>
              <p:nvPr/>
            </p:nvSpPr>
            <p:spPr>
              <a:xfrm>
                <a:off x="796872" y="1471535"/>
                <a:ext cx="3293422" cy="262648"/>
              </a:xfrm>
              <a:prstGeom prst="rect">
                <a:avLst/>
              </a:prstGeom>
              <a:grpFill/>
            </p:spPr>
            <p:txBody>
              <a:bodyPr wrap="square">
                <a:spAutoFit/>
              </a:bodyPr>
              <a:lstStyle/>
              <a:p>
                <a:pPr algn="ctr">
                  <a:defRPr sz="1600" b="1">
                    <a:solidFill>
                      <a:srgbClr val="FFFFFF"/>
                    </a:solidFill>
                  </a:defRPr>
                </a:pPr>
                <a:r>
                  <a:rPr lang="en-US">
                    <a:latin typeface="Tahoma" panose="020B0604030504040204" pitchFamily="34" charset="0"/>
                    <a:ea typeface="Tahoma" panose="020B0604030504040204" pitchFamily="34" charset="0"/>
                    <a:cs typeface="Tahoma" panose="020B0604030504040204" pitchFamily="34" charset="0"/>
                  </a:rPr>
                  <a:t>What Students Discover</a:t>
                </a:r>
                <a:endParaRPr>
                  <a:latin typeface="Tahoma" panose="020B0604030504040204" pitchFamily="34" charset="0"/>
                  <a:ea typeface="Tahoma" panose="020B0604030504040204" pitchFamily="34" charset="0"/>
                  <a:cs typeface="Tahoma" panose="020B0604030504040204" pitchFamily="34" charset="0"/>
                </a:endParaRPr>
              </a:p>
            </p:txBody>
          </p:sp>
        </p:grpSp>
        <p:sp>
          <p:nvSpPr>
            <p:cNvPr id="56" name="Rectangle: Rounded Corners 55">
              <a:extLst>
                <a:ext uri="{FF2B5EF4-FFF2-40B4-BE49-F238E27FC236}">
                  <a16:creationId xmlns:a16="http://schemas.microsoft.com/office/drawing/2014/main" id="{6F8AECC3-91A8-7F0C-18F4-B16B036C0A69}"/>
                </a:ext>
              </a:extLst>
            </p:cNvPr>
            <p:cNvSpPr/>
            <p:nvPr/>
          </p:nvSpPr>
          <p:spPr>
            <a:xfrm>
              <a:off x="9251732" y="2475644"/>
              <a:ext cx="2550250" cy="544544"/>
            </a:xfrm>
            <a:prstGeom prst="roundRect">
              <a:avLst/>
            </a:prstGeom>
            <a:solidFill>
              <a:schemeClr val="accent1">
                <a:lumMod val="20000"/>
                <a:lumOff val="80000"/>
              </a:schemeClr>
            </a:solidFill>
            <a:ln>
              <a:solidFill>
                <a:schemeClr val="tx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latin typeface="Tahoma" panose="020B0604030504040204" pitchFamily="34" charset="0"/>
                  <a:ea typeface="Tahoma" panose="020B0604030504040204" pitchFamily="34" charset="0"/>
                  <a:cs typeface="Tahoma" panose="020B0604030504040204" pitchFamily="34" charset="0"/>
                </a:rPr>
                <a:t>New Technology</a:t>
              </a:r>
            </a:p>
            <a:p>
              <a:pPr algn="ctr"/>
              <a:r>
                <a:rPr lang="en-US" sz="1200" i="1">
                  <a:solidFill>
                    <a:schemeClr val="tx1"/>
                  </a:solidFill>
                  <a:latin typeface="Tahoma" panose="020B0604030504040204" pitchFamily="34" charset="0"/>
                  <a:ea typeface="Tahoma" panose="020B0604030504040204" pitchFamily="34" charset="0"/>
                  <a:cs typeface="Tahoma" panose="020B0604030504040204" pitchFamily="34" charset="0"/>
                </a:rPr>
                <a:t>(Qualification Risk)</a:t>
              </a:r>
            </a:p>
          </p:txBody>
        </p:sp>
        <p:sp>
          <p:nvSpPr>
            <p:cNvPr id="57" name="Rectangle: Rounded Corners 56">
              <a:extLst>
                <a:ext uri="{FF2B5EF4-FFF2-40B4-BE49-F238E27FC236}">
                  <a16:creationId xmlns:a16="http://schemas.microsoft.com/office/drawing/2014/main" id="{27901B73-D353-C310-5D4F-D84A07DBA51D}"/>
                </a:ext>
              </a:extLst>
            </p:cNvPr>
            <p:cNvSpPr/>
            <p:nvPr/>
          </p:nvSpPr>
          <p:spPr>
            <a:xfrm>
              <a:off x="9251732" y="3148241"/>
              <a:ext cx="2550250" cy="714589"/>
            </a:xfrm>
            <a:prstGeom prst="roundRect">
              <a:avLst/>
            </a:prstGeom>
            <a:solidFill>
              <a:schemeClr val="accent1">
                <a:lumMod val="20000"/>
                <a:lumOff val="80000"/>
              </a:schemeClr>
            </a:solidFill>
            <a:ln>
              <a:solidFill>
                <a:schemeClr val="tx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latin typeface="Tahoma" panose="020B0604030504040204" pitchFamily="34" charset="0"/>
                  <a:ea typeface="Tahoma" panose="020B0604030504040204" pitchFamily="34" charset="0"/>
                  <a:cs typeface="Tahoma" panose="020B0604030504040204" pitchFamily="34" charset="0"/>
                </a:rPr>
                <a:t>High Vibration Environment</a:t>
              </a:r>
            </a:p>
            <a:p>
              <a:pPr algn="ctr"/>
              <a:r>
                <a:rPr lang="en-US" sz="1200" i="1">
                  <a:solidFill>
                    <a:schemeClr val="tx1"/>
                  </a:solidFill>
                  <a:latin typeface="Tahoma" panose="020B0604030504040204" pitchFamily="34" charset="0"/>
                  <a:ea typeface="Tahoma" panose="020B0604030504040204" pitchFamily="34" charset="0"/>
                  <a:cs typeface="Tahoma" panose="020B0604030504040204" pitchFamily="34" charset="0"/>
                </a:rPr>
                <a:t>(Design &amp; Test Risk)</a:t>
              </a:r>
            </a:p>
          </p:txBody>
        </p:sp>
        <p:sp>
          <p:nvSpPr>
            <p:cNvPr id="58" name="Rectangle: Rounded Corners 57">
              <a:extLst>
                <a:ext uri="{FF2B5EF4-FFF2-40B4-BE49-F238E27FC236}">
                  <a16:creationId xmlns:a16="http://schemas.microsoft.com/office/drawing/2014/main" id="{9FB53308-2901-990C-2FD2-704BB7E30FCA}"/>
                </a:ext>
              </a:extLst>
            </p:cNvPr>
            <p:cNvSpPr/>
            <p:nvPr/>
          </p:nvSpPr>
          <p:spPr>
            <a:xfrm>
              <a:off x="9297489" y="4023080"/>
              <a:ext cx="2550250" cy="586504"/>
            </a:xfrm>
            <a:prstGeom prst="roundRect">
              <a:avLst/>
            </a:prstGeom>
            <a:solidFill>
              <a:schemeClr val="accent1">
                <a:lumMod val="20000"/>
                <a:lumOff val="80000"/>
              </a:schemeClr>
            </a:solidFill>
            <a:ln>
              <a:solidFill>
                <a:schemeClr val="tx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latin typeface="Tahoma" panose="020B0604030504040204" pitchFamily="34" charset="0"/>
                  <a:ea typeface="Tahoma" panose="020B0604030504040204" pitchFamily="34" charset="0"/>
                  <a:cs typeface="Tahoma" panose="020B0604030504040204" pitchFamily="34" charset="0"/>
                </a:rPr>
                <a:t>Lunar Dust Exposure</a:t>
              </a:r>
            </a:p>
            <a:p>
              <a:pPr algn="ctr"/>
              <a:r>
                <a:rPr lang="en-US" sz="1200" i="1">
                  <a:solidFill>
                    <a:schemeClr val="tx1"/>
                  </a:solidFill>
                  <a:latin typeface="Tahoma" panose="020B0604030504040204" pitchFamily="34" charset="0"/>
                  <a:ea typeface="Tahoma" panose="020B0604030504040204" pitchFamily="34" charset="0"/>
                  <a:cs typeface="Tahoma" panose="020B0604030504040204" pitchFamily="34" charset="0"/>
                </a:rPr>
                <a:t>(Operational Risk)</a:t>
              </a:r>
            </a:p>
          </p:txBody>
        </p:sp>
        <p:sp>
          <p:nvSpPr>
            <p:cNvPr id="66" name="Rectangle: Rounded Corners 65">
              <a:extLst>
                <a:ext uri="{FF2B5EF4-FFF2-40B4-BE49-F238E27FC236}">
                  <a16:creationId xmlns:a16="http://schemas.microsoft.com/office/drawing/2014/main" id="{067835CA-FDA5-ACB7-0288-F370CF657CB6}"/>
                </a:ext>
              </a:extLst>
            </p:cNvPr>
            <p:cNvSpPr/>
            <p:nvPr/>
          </p:nvSpPr>
          <p:spPr>
            <a:xfrm>
              <a:off x="9313026" y="4747047"/>
              <a:ext cx="2550250" cy="586504"/>
            </a:xfrm>
            <a:prstGeom prst="roundRect">
              <a:avLst/>
            </a:prstGeom>
            <a:solidFill>
              <a:schemeClr val="accent1">
                <a:lumMod val="20000"/>
                <a:lumOff val="80000"/>
              </a:schemeClr>
            </a:solidFill>
            <a:ln>
              <a:solidFill>
                <a:schemeClr val="tx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latin typeface="Tahoma" panose="020B0604030504040204" pitchFamily="34" charset="0"/>
                  <a:ea typeface="Tahoma" panose="020B0604030504040204" pitchFamily="34" charset="0"/>
                  <a:cs typeface="Tahoma" panose="020B0604030504040204" pitchFamily="34" charset="0"/>
                </a:rPr>
                <a:t>System Interfaces</a:t>
              </a:r>
            </a:p>
            <a:p>
              <a:pPr algn="ctr"/>
              <a:r>
                <a:rPr lang="en-US" sz="1200" i="1">
                  <a:solidFill>
                    <a:schemeClr val="tx1"/>
                  </a:solidFill>
                  <a:latin typeface="Tahoma" panose="020B0604030504040204" pitchFamily="34" charset="0"/>
                  <a:ea typeface="Tahoma" panose="020B0604030504040204" pitchFamily="34" charset="0"/>
                  <a:cs typeface="Tahoma" panose="020B0604030504040204" pitchFamily="34" charset="0"/>
                </a:rPr>
                <a:t>(Integration Risk)</a:t>
              </a:r>
            </a:p>
          </p:txBody>
        </p:sp>
      </p:grpSp>
      <p:cxnSp>
        <p:nvCxnSpPr>
          <p:cNvPr id="72" name="Connector: Elbow 71">
            <a:extLst>
              <a:ext uri="{FF2B5EF4-FFF2-40B4-BE49-F238E27FC236}">
                <a16:creationId xmlns:a16="http://schemas.microsoft.com/office/drawing/2014/main" id="{2D8CD563-6FEF-83F9-D9E4-0D680F217E57}"/>
              </a:ext>
            </a:extLst>
          </p:cNvPr>
          <p:cNvCxnSpPr/>
          <p:nvPr/>
        </p:nvCxnSpPr>
        <p:spPr>
          <a:xfrm flipV="1">
            <a:off x="8076329" y="2653728"/>
            <a:ext cx="1175403" cy="704022"/>
          </a:xfrm>
          <a:prstGeom prst="bentConnector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Connector: Elbow 72">
            <a:extLst>
              <a:ext uri="{FF2B5EF4-FFF2-40B4-BE49-F238E27FC236}">
                <a16:creationId xmlns:a16="http://schemas.microsoft.com/office/drawing/2014/main" id="{83344474-58BF-AC5D-DC4D-3615A592AA64}"/>
              </a:ext>
            </a:extLst>
          </p:cNvPr>
          <p:cNvCxnSpPr/>
          <p:nvPr/>
        </p:nvCxnSpPr>
        <p:spPr>
          <a:xfrm flipV="1">
            <a:off x="8063080" y="3357750"/>
            <a:ext cx="1175403" cy="704022"/>
          </a:xfrm>
          <a:prstGeom prst="bentConnector3">
            <a:avLst>
              <a:gd name="adj1" fmla="val 62124"/>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Connector: Elbow 74">
            <a:extLst>
              <a:ext uri="{FF2B5EF4-FFF2-40B4-BE49-F238E27FC236}">
                <a16:creationId xmlns:a16="http://schemas.microsoft.com/office/drawing/2014/main" id="{F6A4C8DA-A065-2B42-A82A-15A4AB2FD931}"/>
              </a:ext>
            </a:extLst>
          </p:cNvPr>
          <p:cNvCxnSpPr>
            <a:cxnSpLocks/>
          </p:cNvCxnSpPr>
          <p:nvPr/>
        </p:nvCxnSpPr>
        <p:spPr>
          <a:xfrm flipV="1">
            <a:off x="8137623" y="4245082"/>
            <a:ext cx="1100860" cy="385533"/>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nector: Elbow 76">
            <a:extLst>
              <a:ext uri="{FF2B5EF4-FFF2-40B4-BE49-F238E27FC236}">
                <a16:creationId xmlns:a16="http://schemas.microsoft.com/office/drawing/2014/main" id="{211908B5-41B4-0E68-F9DD-C3B348E56058}"/>
              </a:ext>
            </a:extLst>
          </p:cNvPr>
          <p:cNvCxnSpPr>
            <a:cxnSpLocks/>
          </p:cNvCxnSpPr>
          <p:nvPr/>
        </p:nvCxnSpPr>
        <p:spPr>
          <a:xfrm flipV="1">
            <a:off x="8428099" y="4990202"/>
            <a:ext cx="810384" cy="727365"/>
          </a:xfrm>
          <a:prstGeom prst="bentConnector3">
            <a:avLst>
              <a:gd name="adj1"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9171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D8BAE-7848-A797-7BD1-6DA57C7E84F1}"/>
            </a:ext>
          </a:extLst>
        </p:cNvPr>
        <p:cNvGrpSpPr/>
        <p:nvPr/>
      </p:nvGrpSpPr>
      <p:grpSpPr>
        <a:xfrm>
          <a:off x="0" y="0"/>
          <a:ext cx="0" cy="0"/>
          <a:chOff x="0" y="0"/>
          <a:chExt cx="0" cy="0"/>
        </a:xfrm>
      </p:grpSpPr>
      <p:sp>
        <p:nvSpPr>
          <p:cNvPr id="97" name="Rectangle: Rounded Corners 96">
            <a:extLst>
              <a:ext uri="{FF2B5EF4-FFF2-40B4-BE49-F238E27FC236}">
                <a16:creationId xmlns:a16="http://schemas.microsoft.com/office/drawing/2014/main" id="{E332AB55-3DB0-D888-8890-AD46A01B8FCB}"/>
              </a:ext>
            </a:extLst>
          </p:cNvPr>
          <p:cNvSpPr/>
          <p:nvPr/>
        </p:nvSpPr>
        <p:spPr>
          <a:xfrm>
            <a:off x="3190473" y="1400303"/>
            <a:ext cx="5733936" cy="2308852"/>
          </a:xfrm>
          <a:prstGeom prst="roundRect">
            <a:avLst/>
          </a:prstGeom>
          <a:solidFill>
            <a:schemeClr val="bg1"/>
          </a:solidFill>
          <a:ln>
            <a:solidFill>
              <a:srgbClr val="221155">
                <a:alpha val="3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89F584-A1DF-376B-31FC-32911EA480C0}"/>
              </a:ext>
            </a:extLst>
          </p:cNvPr>
          <p:cNvSpPr>
            <a:spLocks noGrp="1"/>
          </p:cNvSpPr>
          <p:nvPr>
            <p:ph type="title"/>
          </p:nvPr>
        </p:nvSpPr>
        <p:spPr/>
        <p:txBody>
          <a:bodyPr anchor="ctr">
            <a:normAutofit/>
          </a:bodyPr>
          <a:lstStyle/>
          <a:p>
            <a:r>
              <a:rPr lang="en-US" sz="3200">
                <a:latin typeface="Tahoma" panose="020B0604030504040204" pitchFamily="34" charset="0"/>
                <a:ea typeface="Tahoma" panose="020B0604030504040204" pitchFamily="34" charset="0"/>
                <a:cs typeface="Tahoma" panose="020B0604030504040204" pitchFamily="34" charset="0"/>
              </a:rPr>
              <a:t>Exercise 2 – Build the Integrated Schedule</a:t>
            </a:r>
          </a:p>
        </p:txBody>
      </p:sp>
      <p:grpSp>
        <p:nvGrpSpPr>
          <p:cNvPr id="5" name="Group 4">
            <a:extLst>
              <a:ext uri="{FF2B5EF4-FFF2-40B4-BE49-F238E27FC236}">
                <a16:creationId xmlns:a16="http://schemas.microsoft.com/office/drawing/2014/main" id="{E299A08F-B788-2911-912F-B28A755F7C94}"/>
              </a:ext>
            </a:extLst>
          </p:cNvPr>
          <p:cNvGrpSpPr/>
          <p:nvPr/>
        </p:nvGrpSpPr>
        <p:grpSpPr>
          <a:xfrm>
            <a:off x="113635" y="1366486"/>
            <a:ext cx="2786255" cy="1541584"/>
            <a:chOff x="265703" y="1411276"/>
            <a:chExt cx="3087130" cy="1628329"/>
          </a:xfrm>
        </p:grpSpPr>
        <p:grpSp>
          <p:nvGrpSpPr>
            <p:cNvPr id="35" name="Group 34">
              <a:extLst>
                <a:ext uri="{FF2B5EF4-FFF2-40B4-BE49-F238E27FC236}">
                  <a16:creationId xmlns:a16="http://schemas.microsoft.com/office/drawing/2014/main" id="{9318C4C3-2FDD-D77D-0C13-D5F9ECD3E650}"/>
                </a:ext>
              </a:extLst>
            </p:cNvPr>
            <p:cNvGrpSpPr/>
            <p:nvPr/>
          </p:nvGrpSpPr>
          <p:grpSpPr>
            <a:xfrm>
              <a:off x="265703" y="1414343"/>
              <a:ext cx="3087130" cy="1625262"/>
              <a:chOff x="475467" y="1391155"/>
              <a:chExt cx="3822192" cy="2246744"/>
            </a:xfrm>
          </p:grpSpPr>
          <p:sp>
            <p:nvSpPr>
              <p:cNvPr id="6" name="Rounded Rectangle 21">
                <a:extLst>
                  <a:ext uri="{FF2B5EF4-FFF2-40B4-BE49-F238E27FC236}">
                    <a16:creationId xmlns:a16="http://schemas.microsoft.com/office/drawing/2014/main" id="{593AC1A7-B138-1BD8-D4C9-638ABDBF68F4}"/>
                  </a:ext>
                </a:extLst>
              </p:cNvPr>
              <p:cNvSpPr/>
              <p:nvPr/>
            </p:nvSpPr>
            <p:spPr>
              <a:xfrm>
                <a:off x="475467" y="1391155"/>
                <a:ext cx="3800102" cy="2246744"/>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grpSp>
            <p:nvGrpSpPr>
              <p:cNvPr id="34" name="Group 33">
                <a:extLst>
                  <a:ext uri="{FF2B5EF4-FFF2-40B4-BE49-F238E27FC236}">
                    <a16:creationId xmlns:a16="http://schemas.microsoft.com/office/drawing/2014/main" id="{8273FD57-8C48-5CF3-9FB2-6BD3F68EAA5F}"/>
                  </a:ext>
                </a:extLst>
              </p:cNvPr>
              <p:cNvGrpSpPr/>
              <p:nvPr/>
            </p:nvGrpSpPr>
            <p:grpSpPr>
              <a:xfrm>
                <a:off x="475467" y="1391155"/>
                <a:ext cx="3822192" cy="455006"/>
                <a:chOff x="475467" y="1391155"/>
                <a:chExt cx="3800102" cy="455006"/>
              </a:xfrm>
            </p:grpSpPr>
            <p:sp>
              <p:nvSpPr>
                <p:cNvPr id="7" name="Rounded Rectangle 22">
                  <a:extLst>
                    <a:ext uri="{FF2B5EF4-FFF2-40B4-BE49-F238E27FC236}">
                      <a16:creationId xmlns:a16="http://schemas.microsoft.com/office/drawing/2014/main" id="{7F0174F0-550A-737F-2613-AEA4C7C74E32}"/>
                    </a:ext>
                  </a:extLst>
                </p:cNvPr>
                <p:cNvSpPr/>
                <p:nvPr/>
              </p:nvSpPr>
              <p:spPr>
                <a:xfrm>
                  <a:off x="475467" y="1391155"/>
                  <a:ext cx="3800102" cy="455006"/>
                </a:xfrm>
                <a:prstGeom prst="roundRect">
                  <a:avLst/>
                </a:prstGeom>
                <a:solidFill>
                  <a:srgbClr val="221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35943CF7-EF54-33BB-323A-DBEF2D48DADD}"/>
                    </a:ext>
                  </a:extLst>
                </p:cNvPr>
                <p:cNvSpPr txBox="1"/>
                <p:nvPr/>
              </p:nvSpPr>
              <p:spPr>
                <a:xfrm>
                  <a:off x="684376" y="1419852"/>
                  <a:ext cx="3293422" cy="382920"/>
                </a:xfrm>
                <a:prstGeom prst="rect">
                  <a:avLst/>
                </a:prstGeom>
                <a:noFill/>
              </p:spPr>
              <p:txBody>
                <a:bodyPr wrap="square">
                  <a:spAutoFit/>
                </a:bodyPr>
                <a:lstStyle/>
                <a:p>
                  <a:pPr algn="ctr">
                    <a:defRPr sz="1600" b="1">
                      <a:solidFill>
                        <a:srgbClr val="FFFFFF"/>
                      </a:solidFill>
                    </a:defRPr>
                  </a:pPr>
                  <a:r>
                    <a:rPr lang="en-US" sz="1200">
                      <a:latin typeface="Tahoma" panose="020B0604030504040204" pitchFamily="34" charset="0"/>
                      <a:ea typeface="Tahoma" panose="020B0604030504040204" pitchFamily="34" charset="0"/>
                      <a:cs typeface="Tahoma" panose="020B0604030504040204" pitchFamily="34" charset="0"/>
                    </a:rPr>
                    <a:t>OBJECTIVE</a:t>
                  </a:r>
                  <a:endParaRPr sz="1200">
                    <a:latin typeface="Tahoma" panose="020B0604030504040204" pitchFamily="34" charset="0"/>
                    <a:ea typeface="Tahoma" panose="020B0604030504040204" pitchFamily="34" charset="0"/>
                    <a:cs typeface="Tahoma" panose="020B0604030504040204" pitchFamily="34" charset="0"/>
                  </a:endParaRPr>
                </a:p>
              </p:txBody>
            </p:sp>
          </p:grpSp>
          <p:sp>
            <p:nvSpPr>
              <p:cNvPr id="14" name="TextBox 13">
                <a:extLst>
                  <a:ext uri="{FF2B5EF4-FFF2-40B4-BE49-F238E27FC236}">
                    <a16:creationId xmlns:a16="http://schemas.microsoft.com/office/drawing/2014/main" id="{7F386834-239B-D30E-9E4A-4DF48B1A1169}"/>
                  </a:ext>
                </a:extLst>
              </p:cNvPr>
              <p:cNvSpPr txBox="1"/>
              <p:nvPr/>
            </p:nvSpPr>
            <p:spPr>
              <a:xfrm>
                <a:off x="630556" y="1913571"/>
                <a:ext cx="3431708" cy="1297675"/>
              </a:xfrm>
              <a:prstGeom prst="rect">
                <a:avLst/>
              </a:prstGeom>
              <a:noFill/>
            </p:spPr>
            <p:txBody>
              <a:bodyPr wrap="square">
                <a:spAutoFit/>
              </a:bodyPr>
              <a:lstStyle/>
              <a:p>
                <a:pPr marL="285750" indent="-285750">
                  <a:buFont typeface="Wingdings" panose="05000000000000000000" pitchFamily="2" charset="2"/>
                  <a:buChar char="Ø"/>
                  <a:defRPr sz="1400"/>
                </a:pPr>
                <a:r>
                  <a:rPr lang="en-US" sz="1100" b="1">
                    <a:latin typeface="Tahoma" panose="020B0604030504040204" pitchFamily="34" charset="0"/>
                    <a:ea typeface="Tahoma" panose="020B0604030504040204" pitchFamily="34" charset="0"/>
                    <a:cs typeface="Tahoma" panose="020B0604030504040204" pitchFamily="34" charset="0"/>
                  </a:rPr>
                  <a:t>Create activity sequences for each payload IPT and integrate all payloads into one master waterfall schedule from payload development through launch</a:t>
                </a:r>
                <a:endParaRPr sz="1100">
                  <a:latin typeface="Tahoma" panose="020B0604030504040204" pitchFamily="34" charset="0"/>
                  <a:ea typeface="Tahoma" panose="020B0604030504040204" pitchFamily="34" charset="0"/>
                  <a:cs typeface="Tahoma" panose="020B0604030504040204" pitchFamily="34" charset="0"/>
                </a:endParaRPr>
              </a:p>
            </p:txBody>
          </p:sp>
        </p:grpSp>
        <p:pic>
          <p:nvPicPr>
            <p:cNvPr id="67" name="Graphic 66" descr="Bullseye with solid fill">
              <a:extLst>
                <a:ext uri="{FF2B5EF4-FFF2-40B4-BE49-F238E27FC236}">
                  <a16:creationId xmlns:a16="http://schemas.microsoft.com/office/drawing/2014/main" id="{C95D5917-6D85-8B30-E3AC-A1F0778C5F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0245" y="1411276"/>
              <a:ext cx="317848" cy="317848"/>
            </a:xfrm>
            <a:prstGeom prst="rect">
              <a:avLst/>
            </a:prstGeom>
          </p:spPr>
        </p:pic>
      </p:grpSp>
      <p:grpSp>
        <p:nvGrpSpPr>
          <p:cNvPr id="2" name="Group 1">
            <a:extLst>
              <a:ext uri="{FF2B5EF4-FFF2-40B4-BE49-F238E27FC236}">
                <a16:creationId xmlns:a16="http://schemas.microsoft.com/office/drawing/2014/main" id="{ACFB7DDD-83D2-611F-A8A0-C0A6857CC5CB}"/>
              </a:ext>
            </a:extLst>
          </p:cNvPr>
          <p:cNvGrpSpPr/>
          <p:nvPr/>
        </p:nvGrpSpPr>
        <p:grpSpPr>
          <a:xfrm>
            <a:off x="45386" y="3216213"/>
            <a:ext cx="3353268" cy="969186"/>
            <a:chOff x="161169" y="3266519"/>
            <a:chExt cx="3707816" cy="969186"/>
          </a:xfrm>
        </p:grpSpPr>
        <p:grpSp>
          <p:nvGrpSpPr>
            <p:cNvPr id="37" name="Group 36">
              <a:extLst>
                <a:ext uri="{FF2B5EF4-FFF2-40B4-BE49-F238E27FC236}">
                  <a16:creationId xmlns:a16="http://schemas.microsoft.com/office/drawing/2014/main" id="{1EA470EB-9590-D0FB-59EA-71A706C28313}"/>
                </a:ext>
              </a:extLst>
            </p:cNvPr>
            <p:cNvGrpSpPr/>
            <p:nvPr/>
          </p:nvGrpSpPr>
          <p:grpSpPr>
            <a:xfrm>
              <a:off x="161169" y="3266519"/>
              <a:ext cx="3707816" cy="969186"/>
              <a:chOff x="392582" y="3403863"/>
              <a:chExt cx="4617353" cy="1121250"/>
            </a:xfrm>
          </p:grpSpPr>
          <p:sp>
            <p:nvSpPr>
              <p:cNvPr id="18" name="Rounded Rectangle 21">
                <a:extLst>
                  <a:ext uri="{FF2B5EF4-FFF2-40B4-BE49-F238E27FC236}">
                    <a16:creationId xmlns:a16="http://schemas.microsoft.com/office/drawing/2014/main" id="{76411CAE-99DF-D6AB-4B49-738CEB4D5EC5}"/>
                  </a:ext>
                </a:extLst>
              </p:cNvPr>
              <p:cNvSpPr/>
              <p:nvPr/>
            </p:nvSpPr>
            <p:spPr>
              <a:xfrm>
                <a:off x="475467" y="3403864"/>
                <a:ext cx="3800102" cy="1121249"/>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grpSp>
            <p:nvGrpSpPr>
              <p:cNvPr id="36" name="Group 35">
                <a:extLst>
                  <a:ext uri="{FF2B5EF4-FFF2-40B4-BE49-F238E27FC236}">
                    <a16:creationId xmlns:a16="http://schemas.microsoft.com/office/drawing/2014/main" id="{B8D93E16-ABA4-1E65-2DBB-F751F295DF8A}"/>
                  </a:ext>
                </a:extLst>
              </p:cNvPr>
              <p:cNvGrpSpPr/>
              <p:nvPr/>
            </p:nvGrpSpPr>
            <p:grpSpPr>
              <a:xfrm>
                <a:off x="392582" y="3403863"/>
                <a:ext cx="4617353" cy="455006"/>
                <a:chOff x="393061" y="3403863"/>
                <a:chExt cx="4590668" cy="455006"/>
              </a:xfrm>
            </p:grpSpPr>
            <p:sp>
              <p:nvSpPr>
                <p:cNvPr id="19" name="Rounded Rectangle 22">
                  <a:extLst>
                    <a:ext uri="{FF2B5EF4-FFF2-40B4-BE49-F238E27FC236}">
                      <a16:creationId xmlns:a16="http://schemas.microsoft.com/office/drawing/2014/main" id="{BD69FD7C-4B3B-F0B4-11D7-A19CF3C64DB5}"/>
                    </a:ext>
                  </a:extLst>
                </p:cNvPr>
                <p:cNvSpPr/>
                <p:nvPr/>
              </p:nvSpPr>
              <p:spPr>
                <a:xfrm>
                  <a:off x="475467" y="3403863"/>
                  <a:ext cx="3800102" cy="455006"/>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sp>
              <p:nvSpPr>
                <p:cNvPr id="20" name="TextBox 19">
                  <a:extLst>
                    <a:ext uri="{FF2B5EF4-FFF2-40B4-BE49-F238E27FC236}">
                      <a16:creationId xmlns:a16="http://schemas.microsoft.com/office/drawing/2014/main" id="{F4110957-4992-73D8-A269-23A77745A093}"/>
                    </a:ext>
                  </a:extLst>
                </p:cNvPr>
                <p:cNvSpPr txBox="1"/>
                <p:nvPr/>
              </p:nvSpPr>
              <p:spPr>
                <a:xfrm>
                  <a:off x="393061" y="3448022"/>
                  <a:ext cx="4590668" cy="354551"/>
                </a:xfrm>
                <a:prstGeom prst="roundRect">
                  <a:avLst/>
                </a:prstGeom>
                <a:noFill/>
              </p:spPr>
              <p:txBody>
                <a:bodyPr wrap="square">
                  <a:spAutoFit/>
                </a:bodyPr>
                <a:lstStyle/>
                <a:p>
                  <a:pPr algn="ctr">
                    <a:defRPr sz="1600" b="1">
                      <a:solidFill>
                        <a:srgbClr val="FFFFFF"/>
                      </a:solidFill>
                    </a:defRPr>
                  </a:pPr>
                  <a:r>
                    <a:rPr lang="en-US" sz="1200">
                      <a:latin typeface="Tahoma" panose="020B0604030504040204" pitchFamily="34" charset="0"/>
                      <a:ea typeface="Tahoma" panose="020B0604030504040204" pitchFamily="34" charset="0"/>
                      <a:cs typeface="Tahoma" panose="020B0604030504040204" pitchFamily="34" charset="0"/>
                    </a:rPr>
                    <a:t>STUDENT DELIVERABLE</a:t>
                  </a:r>
                  <a:endParaRPr sz="1200">
                    <a:latin typeface="Tahoma" panose="020B0604030504040204" pitchFamily="34" charset="0"/>
                    <a:ea typeface="Tahoma" panose="020B0604030504040204" pitchFamily="34" charset="0"/>
                    <a:cs typeface="Tahoma" panose="020B0604030504040204" pitchFamily="34" charset="0"/>
                  </a:endParaRPr>
                </a:p>
              </p:txBody>
            </p:sp>
          </p:grpSp>
          <p:sp>
            <p:nvSpPr>
              <p:cNvPr id="21" name="TextBox 20">
                <a:extLst>
                  <a:ext uri="{FF2B5EF4-FFF2-40B4-BE49-F238E27FC236}">
                    <a16:creationId xmlns:a16="http://schemas.microsoft.com/office/drawing/2014/main" id="{CD02A5A4-FBA3-1D8A-329A-D9AD95ED3F1B}"/>
                  </a:ext>
                </a:extLst>
              </p:cNvPr>
              <p:cNvSpPr txBox="1"/>
              <p:nvPr/>
            </p:nvSpPr>
            <p:spPr>
              <a:xfrm>
                <a:off x="630556" y="3926279"/>
                <a:ext cx="3431709" cy="498493"/>
              </a:xfrm>
              <a:prstGeom prst="rect">
                <a:avLst/>
              </a:prstGeom>
              <a:noFill/>
            </p:spPr>
            <p:txBody>
              <a:bodyPr wrap="square">
                <a:spAutoFit/>
              </a:bodyPr>
              <a:lstStyle/>
              <a:p>
                <a:pPr marL="285750" indent="-285750">
                  <a:buFont typeface="Wingdings" panose="05000000000000000000" pitchFamily="2" charset="2"/>
                  <a:buChar char="q"/>
                  <a:defRPr sz="1400"/>
                </a:pPr>
                <a:r>
                  <a:rPr lang="en-US" sz="1100" b="1">
                    <a:latin typeface="Tahoma" panose="020B0604030504040204" pitchFamily="34" charset="0"/>
                    <a:ea typeface="Tahoma" panose="020B0604030504040204" pitchFamily="34" charset="0"/>
                    <a:cs typeface="Tahoma" panose="020B0604030504040204" pitchFamily="34" charset="0"/>
                  </a:rPr>
                  <a:t>Integrated Master Schedule (IMS) Framework</a:t>
                </a:r>
                <a:endParaRPr sz="1100">
                  <a:latin typeface="Tahoma" panose="020B0604030504040204" pitchFamily="34" charset="0"/>
                  <a:ea typeface="Tahoma" panose="020B0604030504040204" pitchFamily="34" charset="0"/>
                  <a:cs typeface="Tahoma" panose="020B0604030504040204" pitchFamily="34" charset="0"/>
                </a:endParaRPr>
              </a:p>
            </p:txBody>
          </p:sp>
        </p:grpSp>
        <p:pic>
          <p:nvPicPr>
            <p:cNvPr id="69" name="Graphic 68" descr="Document with solid fill">
              <a:extLst>
                <a:ext uri="{FF2B5EF4-FFF2-40B4-BE49-F238E27FC236}">
                  <a16:creationId xmlns:a16="http://schemas.microsoft.com/office/drawing/2014/main" id="{73BB781F-6D8E-B7CD-5D0F-C1AA2D411A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9987" y="3303986"/>
              <a:ext cx="318363" cy="318363"/>
            </a:xfrm>
            <a:prstGeom prst="rect">
              <a:avLst/>
            </a:prstGeom>
          </p:spPr>
        </p:pic>
      </p:grpSp>
      <p:grpSp>
        <p:nvGrpSpPr>
          <p:cNvPr id="9" name="Group 8">
            <a:extLst>
              <a:ext uri="{FF2B5EF4-FFF2-40B4-BE49-F238E27FC236}">
                <a16:creationId xmlns:a16="http://schemas.microsoft.com/office/drawing/2014/main" id="{B3943FD8-4947-802A-8E9A-FBD120F35FBB}"/>
              </a:ext>
            </a:extLst>
          </p:cNvPr>
          <p:cNvGrpSpPr/>
          <p:nvPr/>
        </p:nvGrpSpPr>
        <p:grpSpPr>
          <a:xfrm>
            <a:off x="102833" y="4493543"/>
            <a:ext cx="2797057" cy="1452450"/>
            <a:chOff x="254901" y="4538334"/>
            <a:chExt cx="3097932" cy="1452450"/>
          </a:xfrm>
        </p:grpSpPr>
        <p:grpSp>
          <p:nvGrpSpPr>
            <p:cNvPr id="47" name="Group 46">
              <a:extLst>
                <a:ext uri="{FF2B5EF4-FFF2-40B4-BE49-F238E27FC236}">
                  <a16:creationId xmlns:a16="http://schemas.microsoft.com/office/drawing/2014/main" id="{BA28E3A3-96DE-7E05-F4A7-2BC2E16D82E8}"/>
                </a:ext>
              </a:extLst>
            </p:cNvPr>
            <p:cNvGrpSpPr/>
            <p:nvPr/>
          </p:nvGrpSpPr>
          <p:grpSpPr>
            <a:xfrm>
              <a:off x="254901" y="4538334"/>
              <a:ext cx="3097932" cy="1452450"/>
              <a:chOff x="475467" y="4509838"/>
              <a:chExt cx="3835568" cy="1862910"/>
            </a:xfrm>
          </p:grpSpPr>
          <p:sp>
            <p:nvSpPr>
              <p:cNvPr id="30" name="Rounded Rectangle 21">
                <a:extLst>
                  <a:ext uri="{FF2B5EF4-FFF2-40B4-BE49-F238E27FC236}">
                    <a16:creationId xmlns:a16="http://schemas.microsoft.com/office/drawing/2014/main" id="{58B63E38-FA8D-D65D-76D3-51C34994CCC5}"/>
                  </a:ext>
                </a:extLst>
              </p:cNvPr>
              <p:cNvSpPr/>
              <p:nvPr/>
            </p:nvSpPr>
            <p:spPr>
              <a:xfrm>
                <a:off x="475467" y="4560941"/>
                <a:ext cx="3800102" cy="1811807"/>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grpSp>
            <p:nvGrpSpPr>
              <p:cNvPr id="38" name="Group 37">
                <a:extLst>
                  <a:ext uri="{FF2B5EF4-FFF2-40B4-BE49-F238E27FC236}">
                    <a16:creationId xmlns:a16="http://schemas.microsoft.com/office/drawing/2014/main" id="{3711B3C5-04CC-485F-1799-88B768A21E34}"/>
                  </a:ext>
                </a:extLst>
              </p:cNvPr>
              <p:cNvGrpSpPr/>
              <p:nvPr/>
            </p:nvGrpSpPr>
            <p:grpSpPr>
              <a:xfrm>
                <a:off x="475467" y="4509838"/>
                <a:ext cx="3835568" cy="506109"/>
                <a:chOff x="475467" y="4509838"/>
                <a:chExt cx="3813401" cy="506109"/>
              </a:xfrm>
            </p:grpSpPr>
            <p:sp>
              <p:nvSpPr>
                <p:cNvPr id="31" name="Rounded Rectangle 22">
                  <a:extLst>
                    <a:ext uri="{FF2B5EF4-FFF2-40B4-BE49-F238E27FC236}">
                      <a16:creationId xmlns:a16="http://schemas.microsoft.com/office/drawing/2014/main" id="{D9725D9A-2C87-6490-3F6F-C4C7914E5756}"/>
                    </a:ext>
                  </a:extLst>
                </p:cNvPr>
                <p:cNvSpPr/>
                <p:nvPr/>
              </p:nvSpPr>
              <p:spPr>
                <a:xfrm>
                  <a:off x="475467" y="4509838"/>
                  <a:ext cx="3800102" cy="506109"/>
                </a:xfrm>
                <a:prstGeom prst="round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sp>
              <p:nvSpPr>
                <p:cNvPr id="32" name="TextBox 31">
                  <a:extLst>
                    <a:ext uri="{FF2B5EF4-FFF2-40B4-BE49-F238E27FC236}">
                      <a16:creationId xmlns:a16="http://schemas.microsoft.com/office/drawing/2014/main" id="{778003F1-80B6-CCA6-4BE5-870B3DE4FBBC}"/>
                    </a:ext>
                  </a:extLst>
                </p:cNvPr>
                <p:cNvSpPr txBox="1"/>
                <p:nvPr/>
              </p:nvSpPr>
              <p:spPr>
                <a:xfrm>
                  <a:off x="995446" y="4549216"/>
                  <a:ext cx="3293422" cy="393074"/>
                </a:xfrm>
                <a:prstGeom prst="roundRect">
                  <a:avLst/>
                </a:prstGeom>
                <a:noFill/>
              </p:spPr>
              <p:txBody>
                <a:bodyPr wrap="square">
                  <a:spAutoFit/>
                </a:bodyPr>
                <a:lstStyle/>
                <a:p>
                  <a:pPr algn="ctr">
                    <a:defRPr sz="1600" b="1">
                      <a:solidFill>
                        <a:srgbClr val="FFFFFF"/>
                      </a:solidFill>
                    </a:defRPr>
                  </a:pPr>
                  <a:r>
                    <a:rPr lang="en-US" sz="1200">
                      <a:latin typeface="Tahoma" panose="020B0604030504040204" pitchFamily="34" charset="0"/>
                      <a:ea typeface="Tahoma" panose="020B0604030504040204" pitchFamily="34" charset="0"/>
                      <a:cs typeface="Tahoma" panose="020B0604030504040204" pitchFamily="34" charset="0"/>
                    </a:rPr>
                    <a:t>SKILLS REINFORCED</a:t>
                  </a:r>
                  <a:endParaRPr sz="1200">
                    <a:latin typeface="Tahoma" panose="020B0604030504040204" pitchFamily="34" charset="0"/>
                    <a:ea typeface="Tahoma" panose="020B0604030504040204" pitchFamily="34" charset="0"/>
                    <a:cs typeface="Tahoma" panose="020B0604030504040204" pitchFamily="34" charset="0"/>
                  </a:endParaRPr>
                </a:p>
              </p:txBody>
            </p:sp>
          </p:grpSp>
          <p:sp>
            <p:nvSpPr>
              <p:cNvPr id="33" name="TextBox 32">
                <a:extLst>
                  <a:ext uri="{FF2B5EF4-FFF2-40B4-BE49-F238E27FC236}">
                    <a16:creationId xmlns:a16="http://schemas.microsoft.com/office/drawing/2014/main" id="{7FAB5C18-A4B5-7751-35D1-5E6DD02E46E2}"/>
                  </a:ext>
                </a:extLst>
              </p:cNvPr>
              <p:cNvSpPr txBox="1"/>
              <p:nvPr/>
            </p:nvSpPr>
            <p:spPr>
              <a:xfrm>
                <a:off x="643931" y="5037068"/>
                <a:ext cx="3431709" cy="1203999"/>
              </a:xfrm>
              <a:prstGeom prst="rect">
                <a:avLst/>
              </a:prstGeom>
              <a:noFill/>
            </p:spPr>
            <p:txBody>
              <a:bodyPr wrap="square">
                <a:spAutoFit/>
              </a:bodyPr>
              <a:lstStyle/>
              <a:p>
                <a:pPr marL="285750" indent="-285750">
                  <a:buFont typeface="Wingdings" panose="05000000000000000000" pitchFamily="2" charset="2"/>
                  <a:buChar char="ü"/>
                  <a:defRPr sz="1400"/>
                </a:pPr>
                <a:r>
                  <a:rPr lang="en-US" sz="1100" b="1" dirty="0">
                    <a:latin typeface="Tahoma" panose="020B0604030504040204" pitchFamily="34" charset="0"/>
                    <a:ea typeface="Tahoma" panose="020B0604030504040204" pitchFamily="34" charset="0"/>
                    <a:cs typeface="Tahoma" panose="020B0604030504040204" pitchFamily="34" charset="0"/>
                  </a:rPr>
                  <a:t>Activity sequencing</a:t>
                </a:r>
              </a:p>
              <a:p>
                <a:pPr marL="285750" indent="-285750">
                  <a:buFont typeface="Wingdings" panose="05000000000000000000" pitchFamily="2" charset="2"/>
                  <a:buChar char="ü"/>
                  <a:defRPr sz="1400"/>
                </a:pPr>
                <a:r>
                  <a:rPr lang="en-US" sz="1100" b="1" dirty="0">
                    <a:latin typeface="Tahoma" panose="020B0604030504040204" pitchFamily="34" charset="0"/>
                    <a:ea typeface="Tahoma" panose="020B0604030504040204" pitchFamily="34" charset="0"/>
                    <a:cs typeface="Tahoma" panose="020B0604030504040204" pitchFamily="34" charset="0"/>
                  </a:rPr>
                  <a:t>Logical relationships</a:t>
                </a:r>
              </a:p>
              <a:p>
                <a:pPr marL="285750" indent="-285750">
                  <a:buFont typeface="Wingdings" panose="05000000000000000000" pitchFamily="2" charset="2"/>
                  <a:buChar char="ü"/>
                  <a:defRPr sz="1400"/>
                </a:pPr>
                <a:r>
                  <a:rPr lang="en-US" sz="1100" b="1" dirty="0">
                    <a:latin typeface="Tahoma" panose="020B0604030504040204" pitchFamily="34" charset="0"/>
                    <a:ea typeface="Tahoma" panose="020B0604030504040204" pitchFamily="34" charset="0"/>
                    <a:cs typeface="Tahoma" panose="020B0604030504040204" pitchFamily="34" charset="0"/>
                  </a:rPr>
                  <a:t>Schedule integration</a:t>
                </a:r>
              </a:p>
              <a:p>
                <a:pPr marL="285750" indent="-285750">
                  <a:buFont typeface="Wingdings" panose="05000000000000000000" pitchFamily="2" charset="2"/>
                  <a:buChar char="ü"/>
                  <a:defRPr sz="1400"/>
                </a:pPr>
                <a:r>
                  <a:rPr lang="en-US" sz="1100" b="1" dirty="0">
                    <a:latin typeface="Tahoma" panose="020B0604030504040204" pitchFamily="34" charset="0"/>
                    <a:ea typeface="Tahoma" panose="020B0604030504040204" pitchFamily="34" charset="0"/>
                    <a:cs typeface="Tahoma" panose="020B0604030504040204" pitchFamily="34" charset="0"/>
                  </a:rPr>
                  <a:t>Critical Path awareness</a:t>
                </a:r>
              </a:p>
              <a:p>
                <a:pPr marL="285750" indent="-285750">
                  <a:buFont typeface="Wingdings" panose="05000000000000000000" pitchFamily="2" charset="2"/>
                  <a:buChar char="ü"/>
                  <a:defRPr sz="1400"/>
                </a:pPr>
                <a:r>
                  <a:rPr lang="en-US" sz="1100" b="1" dirty="0">
                    <a:latin typeface="Tahoma" panose="020B0604030504040204" pitchFamily="34" charset="0"/>
                    <a:ea typeface="Tahoma" panose="020B0604030504040204" pitchFamily="34" charset="0"/>
                    <a:cs typeface="Tahoma" panose="020B0604030504040204" pitchFamily="34" charset="0"/>
                  </a:rPr>
                  <a:t>End-to-end alignment</a:t>
                </a:r>
                <a:endParaRPr sz="1100" dirty="0">
                  <a:latin typeface="Tahoma" panose="020B0604030504040204" pitchFamily="34" charset="0"/>
                  <a:ea typeface="Tahoma" panose="020B0604030504040204" pitchFamily="34" charset="0"/>
                  <a:cs typeface="Tahoma" panose="020B0604030504040204" pitchFamily="34" charset="0"/>
                </a:endParaRPr>
              </a:p>
            </p:txBody>
          </p:sp>
        </p:grpSp>
        <p:pic>
          <p:nvPicPr>
            <p:cNvPr id="71" name="Graphic 70" descr="Head with gears with solid fill">
              <a:extLst>
                <a:ext uri="{FF2B5EF4-FFF2-40B4-BE49-F238E27FC236}">
                  <a16:creationId xmlns:a16="http://schemas.microsoft.com/office/drawing/2014/main" id="{CDB3519E-5532-307B-481A-F46FA0D381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3404" y="4557112"/>
              <a:ext cx="354755" cy="354755"/>
            </a:xfrm>
            <a:prstGeom prst="rect">
              <a:avLst/>
            </a:prstGeom>
          </p:spPr>
        </p:pic>
      </p:grpSp>
      <p:sp>
        <p:nvSpPr>
          <p:cNvPr id="26" name="Rounded Rectangle 21">
            <a:extLst>
              <a:ext uri="{FF2B5EF4-FFF2-40B4-BE49-F238E27FC236}">
                <a16:creationId xmlns:a16="http://schemas.microsoft.com/office/drawing/2014/main" id="{231DF71D-E8A3-8DEC-0450-B57A7477AE30}"/>
              </a:ext>
            </a:extLst>
          </p:cNvPr>
          <p:cNvSpPr/>
          <p:nvPr/>
        </p:nvSpPr>
        <p:spPr>
          <a:xfrm>
            <a:off x="9373160" y="1411276"/>
            <a:ext cx="2535294" cy="4987637"/>
          </a:xfrm>
          <a:prstGeom prst="roundRect">
            <a:avLst/>
          </a:prstGeom>
          <a:solidFill>
            <a:schemeClr val="accent4">
              <a:lumMod val="20000"/>
              <a:lumOff val="80000"/>
            </a:schemeClr>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grpSp>
        <p:nvGrpSpPr>
          <p:cNvPr id="27" name="Group 26">
            <a:extLst>
              <a:ext uri="{FF2B5EF4-FFF2-40B4-BE49-F238E27FC236}">
                <a16:creationId xmlns:a16="http://schemas.microsoft.com/office/drawing/2014/main" id="{2F29EDCF-5016-BACC-4AC2-DE90CA3750D5}"/>
              </a:ext>
            </a:extLst>
          </p:cNvPr>
          <p:cNvGrpSpPr/>
          <p:nvPr/>
        </p:nvGrpSpPr>
        <p:grpSpPr>
          <a:xfrm>
            <a:off x="9373160" y="1366486"/>
            <a:ext cx="2553137" cy="581357"/>
            <a:chOff x="475467" y="1391155"/>
            <a:chExt cx="3800102" cy="455006"/>
          </a:xfrm>
          <a:solidFill>
            <a:schemeClr val="accent4">
              <a:lumMod val="50000"/>
            </a:schemeClr>
          </a:solidFill>
        </p:grpSpPr>
        <p:sp>
          <p:nvSpPr>
            <p:cNvPr id="29" name="Rounded Rectangle 22">
              <a:extLst>
                <a:ext uri="{FF2B5EF4-FFF2-40B4-BE49-F238E27FC236}">
                  <a16:creationId xmlns:a16="http://schemas.microsoft.com/office/drawing/2014/main" id="{884130CC-C19A-5DDC-5EB8-6F2E232370A1}"/>
                </a:ext>
              </a:extLst>
            </p:cNvPr>
            <p:cNvSpPr/>
            <p:nvPr/>
          </p:nvSpPr>
          <p:spPr>
            <a:xfrm>
              <a:off x="475467" y="1391155"/>
              <a:ext cx="3800102" cy="455006"/>
            </a:xfrm>
            <a:prstGeom prst="round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42" name="TextBox 41">
              <a:extLst>
                <a:ext uri="{FF2B5EF4-FFF2-40B4-BE49-F238E27FC236}">
                  <a16:creationId xmlns:a16="http://schemas.microsoft.com/office/drawing/2014/main" id="{C38DA6BA-2234-82C8-989F-65BE9B57FCDD}"/>
                </a:ext>
              </a:extLst>
            </p:cNvPr>
            <p:cNvSpPr txBox="1"/>
            <p:nvPr/>
          </p:nvSpPr>
          <p:spPr>
            <a:xfrm>
              <a:off x="798167" y="1436329"/>
              <a:ext cx="3293422" cy="312836"/>
            </a:xfrm>
            <a:prstGeom prst="rect">
              <a:avLst/>
            </a:prstGeom>
            <a:grpFill/>
          </p:spPr>
          <p:txBody>
            <a:bodyPr wrap="square">
              <a:spAutoFit/>
            </a:bodyPr>
            <a:lstStyle/>
            <a:p>
              <a:pPr algn="ctr">
                <a:defRPr sz="1600" b="1">
                  <a:solidFill>
                    <a:srgbClr val="FFFFFF"/>
                  </a:solidFill>
                </a:defRPr>
              </a:pPr>
              <a:r>
                <a:rPr lang="en-US" sz="1400">
                  <a:latin typeface="Tahoma" panose="020B0604030504040204" pitchFamily="34" charset="0"/>
                  <a:ea typeface="Tahoma" panose="020B0604030504040204" pitchFamily="34" charset="0"/>
                  <a:cs typeface="Tahoma" panose="020B0604030504040204" pitchFamily="34" charset="0"/>
                </a:rPr>
                <a:t>What Students Discover</a:t>
              </a:r>
              <a:endParaRPr sz="1400">
                <a:latin typeface="Tahoma" panose="020B0604030504040204" pitchFamily="34" charset="0"/>
                <a:ea typeface="Tahoma" panose="020B0604030504040204" pitchFamily="34" charset="0"/>
                <a:cs typeface="Tahoma" panose="020B0604030504040204" pitchFamily="34" charset="0"/>
              </a:endParaRPr>
            </a:p>
          </p:txBody>
        </p:sp>
      </p:grpSp>
      <p:sp>
        <p:nvSpPr>
          <p:cNvPr id="56" name="Rectangle: Rounded Corners 55">
            <a:extLst>
              <a:ext uri="{FF2B5EF4-FFF2-40B4-BE49-F238E27FC236}">
                <a16:creationId xmlns:a16="http://schemas.microsoft.com/office/drawing/2014/main" id="{37ADB97D-F7AD-912D-DFB8-88CBBC14EE30}"/>
              </a:ext>
            </a:extLst>
          </p:cNvPr>
          <p:cNvSpPr/>
          <p:nvPr/>
        </p:nvSpPr>
        <p:spPr>
          <a:xfrm>
            <a:off x="9987270" y="2097069"/>
            <a:ext cx="1828800" cy="71458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a:solidFill>
                  <a:schemeClr val="tx1"/>
                </a:solidFill>
                <a:latin typeface="Tahoma" panose="020B0604030504040204" pitchFamily="34" charset="0"/>
                <a:ea typeface="Tahoma" panose="020B0604030504040204" pitchFamily="34" charset="0"/>
                <a:cs typeface="Tahoma" panose="020B0604030504040204" pitchFamily="34" charset="0"/>
              </a:rPr>
              <a:t>How individual payload schedules must be sequenced and logically connected.</a:t>
            </a:r>
            <a:endParaRPr lang="en-US" sz="1100" i="1">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57" name="Rectangle: Rounded Corners 56">
            <a:extLst>
              <a:ext uri="{FF2B5EF4-FFF2-40B4-BE49-F238E27FC236}">
                <a16:creationId xmlns:a16="http://schemas.microsoft.com/office/drawing/2014/main" id="{6C4587CF-7B2A-4257-FA4F-4A34A02D9E8B}"/>
              </a:ext>
            </a:extLst>
          </p:cNvPr>
          <p:cNvSpPr/>
          <p:nvPr/>
        </p:nvSpPr>
        <p:spPr>
          <a:xfrm>
            <a:off x="9973888" y="3007212"/>
            <a:ext cx="1828800" cy="87064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a:solidFill>
                  <a:schemeClr val="tx1"/>
                </a:solidFill>
                <a:latin typeface="Tahoma" panose="020B0604030504040204" pitchFamily="34" charset="0"/>
                <a:ea typeface="Tahoma" panose="020B0604030504040204" pitchFamily="34" charset="0"/>
                <a:cs typeface="Tahoma" panose="020B0604030504040204" pitchFamily="34" charset="0"/>
              </a:rPr>
              <a:t>Dependencies across payloads impact the overall mission timeline.</a:t>
            </a:r>
          </a:p>
        </p:txBody>
      </p:sp>
      <p:sp>
        <p:nvSpPr>
          <p:cNvPr id="58" name="Rectangle: Rounded Corners 57">
            <a:extLst>
              <a:ext uri="{FF2B5EF4-FFF2-40B4-BE49-F238E27FC236}">
                <a16:creationId xmlns:a16="http://schemas.microsoft.com/office/drawing/2014/main" id="{5D8522D8-16BF-E820-51D4-21ED17D83F25}"/>
              </a:ext>
            </a:extLst>
          </p:cNvPr>
          <p:cNvSpPr/>
          <p:nvPr/>
        </p:nvSpPr>
        <p:spPr>
          <a:xfrm>
            <a:off x="9945590" y="3893594"/>
            <a:ext cx="1828800" cy="71458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a:solidFill>
                  <a:schemeClr val="tx1"/>
                </a:solidFill>
                <a:latin typeface="Tahoma" panose="020B0604030504040204" pitchFamily="34" charset="0"/>
                <a:ea typeface="Tahoma" panose="020B0604030504040204" pitchFamily="34" charset="0"/>
                <a:cs typeface="Tahoma" panose="020B0604030504040204" pitchFamily="34" charset="0"/>
              </a:rPr>
              <a:t>Integration and handoffs are critical path drivers.</a:t>
            </a:r>
            <a:endParaRPr lang="en-US" sz="1100" i="1">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66" name="Rectangle: Rounded Corners 65">
            <a:extLst>
              <a:ext uri="{FF2B5EF4-FFF2-40B4-BE49-F238E27FC236}">
                <a16:creationId xmlns:a16="http://schemas.microsoft.com/office/drawing/2014/main" id="{5AC29910-40E2-6A1C-27A7-996F3914BAF6}"/>
              </a:ext>
            </a:extLst>
          </p:cNvPr>
          <p:cNvSpPr/>
          <p:nvPr/>
        </p:nvSpPr>
        <p:spPr>
          <a:xfrm>
            <a:off x="9945590" y="4596307"/>
            <a:ext cx="1828800" cy="71458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a:solidFill>
                  <a:schemeClr val="tx1"/>
                </a:solidFill>
                <a:latin typeface="Tahoma" panose="020B0604030504040204" pitchFamily="34" charset="0"/>
                <a:ea typeface="Tahoma" panose="020B0604030504040204" pitchFamily="34" charset="0"/>
                <a:cs typeface="Tahoma" panose="020B0604030504040204" pitchFamily="34" charset="0"/>
              </a:rPr>
              <a:t>A single delay in one payload can affect the entire launch.</a:t>
            </a:r>
            <a:endParaRPr lang="en-US" sz="1100" i="1">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Rounded Corners 9">
            <a:extLst>
              <a:ext uri="{FF2B5EF4-FFF2-40B4-BE49-F238E27FC236}">
                <a16:creationId xmlns:a16="http://schemas.microsoft.com/office/drawing/2014/main" id="{F50F93E7-B0EF-A110-BC3F-CADCEF0E14A0}"/>
              </a:ext>
            </a:extLst>
          </p:cNvPr>
          <p:cNvSpPr/>
          <p:nvPr/>
        </p:nvSpPr>
        <p:spPr>
          <a:xfrm>
            <a:off x="9987270" y="5387891"/>
            <a:ext cx="1828800" cy="87262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a:solidFill>
                  <a:schemeClr val="tx1"/>
                </a:solidFill>
                <a:latin typeface="Tahoma" panose="020B0604030504040204" pitchFamily="34" charset="0"/>
                <a:ea typeface="Tahoma" panose="020B0604030504040204" pitchFamily="34" charset="0"/>
                <a:cs typeface="Tahoma" panose="020B0604030504040204" pitchFamily="34" charset="0"/>
              </a:rPr>
              <a:t>The value of an executable master schedule from development to launch.</a:t>
            </a:r>
            <a:endParaRPr lang="en-US" sz="1100" i="1">
              <a:solidFill>
                <a:schemeClr val="tx1"/>
              </a:solidFill>
              <a:latin typeface="Tahoma" panose="020B0604030504040204" pitchFamily="34" charset="0"/>
              <a:ea typeface="Tahoma" panose="020B0604030504040204" pitchFamily="34" charset="0"/>
              <a:cs typeface="Tahoma" panose="020B0604030504040204" pitchFamily="34" charset="0"/>
            </a:endParaRPr>
          </a:p>
        </p:txBody>
      </p:sp>
      <p:cxnSp>
        <p:nvCxnSpPr>
          <p:cNvPr id="12" name="Straight Connector 11">
            <a:extLst>
              <a:ext uri="{FF2B5EF4-FFF2-40B4-BE49-F238E27FC236}">
                <a16:creationId xmlns:a16="http://schemas.microsoft.com/office/drawing/2014/main" id="{AA8EABD3-14E0-DE36-37EB-081CA9B82A4F}"/>
              </a:ext>
            </a:extLst>
          </p:cNvPr>
          <p:cNvCxnSpPr/>
          <p:nvPr/>
        </p:nvCxnSpPr>
        <p:spPr>
          <a:xfrm>
            <a:off x="9439498" y="2893102"/>
            <a:ext cx="2423160"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B2D132B-54E3-981B-B5F8-6F8EE221FE99}"/>
              </a:ext>
            </a:extLst>
          </p:cNvPr>
          <p:cNvCxnSpPr/>
          <p:nvPr/>
        </p:nvCxnSpPr>
        <p:spPr>
          <a:xfrm>
            <a:off x="9422844" y="3847937"/>
            <a:ext cx="2423160"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355F38F-5134-66B2-4045-60D54CA2D0A8}"/>
              </a:ext>
            </a:extLst>
          </p:cNvPr>
          <p:cNvCxnSpPr/>
          <p:nvPr/>
        </p:nvCxnSpPr>
        <p:spPr>
          <a:xfrm>
            <a:off x="9422844" y="4608182"/>
            <a:ext cx="2423160"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13E2F00-1F03-9AFB-75D3-CA9702AC5D2C}"/>
              </a:ext>
            </a:extLst>
          </p:cNvPr>
          <p:cNvCxnSpPr/>
          <p:nvPr/>
        </p:nvCxnSpPr>
        <p:spPr>
          <a:xfrm>
            <a:off x="9422844" y="5310895"/>
            <a:ext cx="2423160"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22" name="Graphic 21" descr="Hierarchy with solid fill">
            <a:extLst>
              <a:ext uri="{FF2B5EF4-FFF2-40B4-BE49-F238E27FC236}">
                <a16:creationId xmlns:a16="http://schemas.microsoft.com/office/drawing/2014/main" id="{D786926F-A6AB-7269-353E-EB9F70720C7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12227" y="2158377"/>
            <a:ext cx="457200" cy="457200"/>
          </a:xfrm>
          <a:prstGeom prst="rect">
            <a:avLst/>
          </a:prstGeom>
        </p:spPr>
      </p:pic>
      <p:pic>
        <p:nvPicPr>
          <p:cNvPr id="25" name="Graphic 24" descr="Puzzle pieces with solid fill">
            <a:extLst>
              <a:ext uri="{FF2B5EF4-FFF2-40B4-BE49-F238E27FC236}">
                <a16:creationId xmlns:a16="http://schemas.microsoft.com/office/drawing/2014/main" id="{82F37F7F-EA5D-F7A1-4EF9-9A170DEEF7E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439498" y="3144419"/>
            <a:ext cx="547772" cy="547772"/>
          </a:xfrm>
          <a:prstGeom prst="rect">
            <a:avLst/>
          </a:prstGeom>
        </p:spPr>
      </p:pic>
      <p:pic>
        <p:nvPicPr>
          <p:cNvPr id="39" name="Graphic 38" descr="Users with solid fill">
            <a:extLst>
              <a:ext uri="{FF2B5EF4-FFF2-40B4-BE49-F238E27FC236}">
                <a16:creationId xmlns:a16="http://schemas.microsoft.com/office/drawing/2014/main" id="{F1C0F2CB-90BB-EB75-26AA-AE1D18B83F4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403400" y="4001252"/>
            <a:ext cx="583870" cy="583870"/>
          </a:xfrm>
          <a:prstGeom prst="rect">
            <a:avLst/>
          </a:prstGeom>
        </p:spPr>
      </p:pic>
      <p:pic>
        <p:nvPicPr>
          <p:cNvPr id="41" name="Graphic 40" descr="Bullseye with solid fill">
            <a:extLst>
              <a:ext uri="{FF2B5EF4-FFF2-40B4-BE49-F238E27FC236}">
                <a16:creationId xmlns:a16="http://schemas.microsoft.com/office/drawing/2014/main" id="{AC34D25F-6438-FA1D-77A1-29623F822E2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63944" y="4735100"/>
            <a:ext cx="457200" cy="457200"/>
          </a:xfrm>
          <a:prstGeom prst="rect">
            <a:avLst/>
          </a:prstGeom>
        </p:spPr>
      </p:pic>
      <p:pic>
        <p:nvPicPr>
          <p:cNvPr id="44" name="Graphic 43" descr="Rocket with solid fill">
            <a:extLst>
              <a:ext uri="{FF2B5EF4-FFF2-40B4-BE49-F238E27FC236}">
                <a16:creationId xmlns:a16="http://schemas.microsoft.com/office/drawing/2014/main" id="{3199B204-F0BC-3059-1B3D-14A9E054FF1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484784" y="5553054"/>
            <a:ext cx="457200" cy="457200"/>
          </a:xfrm>
          <a:prstGeom prst="rect">
            <a:avLst/>
          </a:prstGeom>
        </p:spPr>
      </p:pic>
      <p:sp>
        <p:nvSpPr>
          <p:cNvPr id="93" name="TextBox 92">
            <a:extLst>
              <a:ext uri="{FF2B5EF4-FFF2-40B4-BE49-F238E27FC236}">
                <a16:creationId xmlns:a16="http://schemas.microsoft.com/office/drawing/2014/main" id="{B8092F00-03F1-B8DE-BA6A-68DACCACD2FB}"/>
              </a:ext>
            </a:extLst>
          </p:cNvPr>
          <p:cNvSpPr txBox="1"/>
          <p:nvPr/>
        </p:nvSpPr>
        <p:spPr>
          <a:xfrm>
            <a:off x="3130314" y="1404580"/>
            <a:ext cx="5878503" cy="281610"/>
          </a:xfrm>
          <a:prstGeom prst="roundRect">
            <a:avLst/>
          </a:prstGeom>
          <a:solidFill>
            <a:srgbClr val="002060"/>
          </a:solidFill>
        </p:spPr>
        <p:txBody>
          <a:bodyPr wrap="square" rtlCol="0">
            <a:noAutofit/>
          </a:bodyPr>
          <a:lstStyle/>
          <a:p>
            <a:pPr algn="ctr"/>
            <a:r>
              <a:rPr lang="en-US" sz="1200" b="1">
                <a:solidFill>
                  <a:schemeClr val="bg1"/>
                </a:solidFill>
                <a:latin typeface="Tahoma" panose="020B0604030504040204" pitchFamily="34" charset="0"/>
                <a:ea typeface="Tahoma" panose="020B0604030504040204" pitchFamily="34" charset="0"/>
                <a:cs typeface="Tahoma" panose="020B0604030504040204" pitchFamily="34" charset="0"/>
              </a:rPr>
              <a:t>STEP 1: BUILD THE SEQUENCE</a:t>
            </a:r>
          </a:p>
        </p:txBody>
      </p:sp>
      <p:grpSp>
        <p:nvGrpSpPr>
          <p:cNvPr id="92" name="Group 91">
            <a:extLst>
              <a:ext uri="{FF2B5EF4-FFF2-40B4-BE49-F238E27FC236}">
                <a16:creationId xmlns:a16="http://schemas.microsoft.com/office/drawing/2014/main" id="{EF0DD263-5FEB-72F9-E9C2-9EB0F5B0E148}"/>
              </a:ext>
            </a:extLst>
          </p:cNvPr>
          <p:cNvGrpSpPr/>
          <p:nvPr/>
        </p:nvGrpSpPr>
        <p:grpSpPr>
          <a:xfrm>
            <a:off x="3844623" y="1742863"/>
            <a:ext cx="4951834" cy="1761296"/>
            <a:chOff x="4125412" y="1318242"/>
            <a:chExt cx="4951834" cy="1761296"/>
          </a:xfrm>
        </p:grpSpPr>
        <p:grpSp>
          <p:nvGrpSpPr>
            <p:cNvPr id="74" name="Group 73">
              <a:extLst>
                <a:ext uri="{FF2B5EF4-FFF2-40B4-BE49-F238E27FC236}">
                  <a16:creationId xmlns:a16="http://schemas.microsoft.com/office/drawing/2014/main" id="{827376BB-7177-FEBA-7DE7-D12BDABE85CE}"/>
                </a:ext>
              </a:extLst>
            </p:cNvPr>
            <p:cNvGrpSpPr/>
            <p:nvPr/>
          </p:nvGrpSpPr>
          <p:grpSpPr>
            <a:xfrm>
              <a:off x="4125412" y="1529218"/>
              <a:ext cx="2115271" cy="1550320"/>
              <a:chOff x="5009761" y="1286077"/>
              <a:chExt cx="2115271" cy="1550320"/>
            </a:xfrm>
          </p:grpSpPr>
          <p:sp>
            <p:nvSpPr>
              <p:cNvPr id="51" name="Rectangle: Rounded Corners 50">
                <a:extLst>
                  <a:ext uri="{FF2B5EF4-FFF2-40B4-BE49-F238E27FC236}">
                    <a16:creationId xmlns:a16="http://schemas.microsoft.com/office/drawing/2014/main" id="{8A353931-26B4-0813-6A0A-8E1C0CDCAA25}"/>
                  </a:ext>
                </a:extLst>
              </p:cNvPr>
              <p:cNvSpPr/>
              <p:nvPr/>
            </p:nvSpPr>
            <p:spPr>
              <a:xfrm>
                <a:off x="5009761" y="1286077"/>
                <a:ext cx="605641" cy="276065"/>
              </a:xfrm>
              <a:prstGeom prst="roundRect">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Tahoma" panose="020B0604030504040204" pitchFamily="34" charset="0"/>
                    <a:ea typeface="Tahoma" panose="020B0604030504040204" pitchFamily="34" charset="0"/>
                    <a:cs typeface="Tahoma" panose="020B0604030504040204" pitchFamily="34" charset="0"/>
                  </a:rPr>
                  <a:t>Design</a:t>
                </a:r>
              </a:p>
            </p:txBody>
          </p:sp>
          <p:sp>
            <p:nvSpPr>
              <p:cNvPr id="52" name="Rectangle: Rounded Corners 51">
                <a:extLst>
                  <a:ext uri="{FF2B5EF4-FFF2-40B4-BE49-F238E27FC236}">
                    <a16:creationId xmlns:a16="http://schemas.microsoft.com/office/drawing/2014/main" id="{8F267544-9B01-1545-0772-C025126F5DBC}"/>
                  </a:ext>
                </a:extLst>
              </p:cNvPr>
              <p:cNvSpPr/>
              <p:nvPr/>
            </p:nvSpPr>
            <p:spPr>
              <a:xfrm>
                <a:off x="5378798" y="1605826"/>
                <a:ext cx="511155" cy="276065"/>
              </a:xfrm>
              <a:prstGeom prst="roundRect">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Tahoma" panose="020B0604030504040204" pitchFamily="34" charset="0"/>
                    <a:ea typeface="Tahoma" panose="020B0604030504040204" pitchFamily="34" charset="0"/>
                    <a:cs typeface="Tahoma" panose="020B0604030504040204" pitchFamily="34" charset="0"/>
                  </a:rPr>
                  <a:t>Build</a:t>
                </a:r>
              </a:p>
            </p:txBody>
          </p:sp>
          <p:sp>
            <p:nvSpPr>
              <p:cNvPr id="55" name="Rectangle: Rounded Corners 54">
                <a:extLst>
                  <a:ext uri="{FF2B5EF4-FFF2-40B4-BE49-F238E27FC236}">
                    <a16:creationId xmlns:a16="http://schemas.microsoft.com/office/drawing/2014/main" id="{E6BE60E8-188A-06EB-104C-AA5E077F551A}"/>
                  </a:ext>
                </a:extLst>
              </p:cNvPr>
              <p:cNvSpPr/>
              <p:nvPr/>
            </p:nvSpPr>
            <p:spPr>
              <a:xfrm>
                <a:off x="5740977" y="1941574"/>
                <a:ext cx="511155" cy="273690"/>
              </a:xfrm>
              <a:prstGeom prst="roundRect">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Tahoma" panose="020B0604030504040204" pitchFamily="34" charset="0"/>
                    <a:ea typeface="Tahoma" panose="020B0604030504040204" pitchFamily="34" charset="0"/>
                    <a:cs typeface="Tahoma" panose="020B0604030504040204" pitchFamily="34" charset="0"/>
                  </a:rPr>
                  <a:t>Test</a:t>
                </a:r>
              </a:p>
            </p:txBody>
          </p:sp>
          <p:sp>
            <p:nvSpPr>
              <p:cNvPr id="59" name="Rectangle: Rounded Corners 58">
                <a:extLst>
                  <a:ext uri="{FF2B5EF4-FFF2-40B4-BE49-F238E27FC236}">
                    <a16:creationId xmlns:a16="http://schemas.microsoft.com/office/drawing/2014/main" id="{731BB49F-6ECE-93F4-7AA4-92FDFD6F8DCB}"/>
                  </a:ext>
                </a:extLst>
              </p:cNvPr>
              <p:cNvSpPr/>
              <p:nvPr/>
            </p:nvSpPr>
            <p:spPr>
              <a:xfrm>
                <a:off x="5896469" y="2258948"/>
                <a:ext cx="751105" cy="276065"/>
              </a:xfrm>
              <a:prstGeom prst="roundRect">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Tahoma" panose="020B0604030504040204" pitchFamily="34" charset="0"/>
                    <a:ea typeface="Tahoma" panose="020B0604030504040204" pitchFamily="34" charset="0"/>
                    <a:cs typeface="Tahoma" panose="020B0604030504040204" pitchFamily="34" charset="0"/>
                  </a:rPr>
                  <a:t>Integrate</a:t>
                </a:r>
              </a:p>
            </p:txBody>
          </p:sp>
          <p:sp>
            <p:nvSpPr>
              <p:cNvPr id="60" name="Rectangle: Rounded Corners 59">
                <a:extLst>
                  <a:ext uri="{FF2B5EF4-FFF2-40B4-BE49-F238E27FC236}">
                    <a16:creationId xmlns:a16="http://schemas.microsoft.com/office/drawing/2014/main" id="{4EB9D40D-AB51-4105-F54C-D5A133D0F319}"/>
                  </a:ext>
                </a:extLst>
              </p:cNvPr>
              <p:cNvSpPr/>
              <p:nvPr/>
            </p:nvSpPr>
            <p:spPr>
              <a:xfrm>
                <a:off x="6536362" y="2560332"/>
                <a:ext cx="588670" cy="276065"/>
              </a:xfrm>
              <a:prstGeom prst="roundRect">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latin typeface="Tahoma" panose="020B0604030504040204" pitchFamily="34" charset="0"/>
                    <a:ea typeface="Tahoma" panose="020B0604030504040204" pitchFamily="34" charset="0"/>
                    <a:cs typeface="Tahoma" panose="020B0604030504040204" pitchFamily="34" charset="0"/>
                  </a:rPr>
                  <a:t>Ready</a:t>
                </a:r>
              </a:p>
            </p:txBody>
          </p:sp>
          <p:sp>
            <p:nvSpPr>
              <p:cNvPr id="61" name="Arrow: Bent-Up 60">
                <a:extLst>
                  <a:ext uri="{FF2B5EF4-FFF2-40B4-BE49-F238E27FC236}">
                    <a16:creationId xmlns:a16="http://schemas.microsoft.com/office/drawing/2014/main" id="{41D792B8-C6BF-3F1D-143F-B051658648B3}"/>
                  </a:ext>
                </a:extLst>
              </p:cNvPr>
              <p:cNvSpPr/>
              <p:nvPr/>
            </p:nvSpPr>
            <p:spPr>
              <a:xfrm flipV="1">
                <a:off x="5646998" y="1433628"/>
                <a:ext cx="185213" cy="128514"/>
              </a:xfrm>
              <a:prstGeom prst="bentUpArrow">
                <a:avLst/>
              </a:prstGeom>
              <a:solidFill>
                <a:schemeClr val="tx2">
                  <a:lumMod val="60000"/>
                  <a:lumOff val="40000"/>
                </a:schemeClr>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Arrow: Bent-Up 64">
                <a:extLst>
                  <a:ext uri="{FF2B5EF4-FFF2-40B4-BE49-F238E27FC236}">
                    <a16:creationId xmlns:a16="http://schemas.microsoft.com/office/drawing/2014/main" id="{ACEE0EFB-7A63-8769-DF34-B13D60B72F25}"/>
                  </a:ext>
                </a:extLst>
              </p:cNvPr>
              <p:cNvSpPr/>
              <p:nvPr/>
            </p:nvSpPr>
            <p:spPr>
              <a:xfrm flipV="1">
                <a:off x="5934171" y="1764400"/>
                <a:ext cx="185213" cy="128514"/>
              </a:xfrm>
              <a:prstGeom prst="bentUpArrow">
                <a:avLst/>
              </a:prstGeom>
              <a:solidFill>
                <a:schemeClr val="tx2">
                  <a:lumMod val="60000"/>
                  <a:lumOff val="40000"/>
                </a:schemeClr>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Arrow: Bent-Up 67">
                <a:extLst>
                  <a:ext uri="{FF2B5EF4-FFF2-40B4-BE49-F238E27FC236}">
                    <a16:creationId xmlns:a16="http://schemas.microsoft.com/office/drawing/2014/main" id="{0F5CD9A9-FB65-A6D8-2177-60146248DB3C}"/>
                  </a:ext>
                </a:extLst>
              </p:cNvPr>
              <p:cNvSpPr/>
              <p:nvPr/>
            </p:nvSpPr>
            <p:spPr>
              <a:xfrm flipV="1">
                <a:off x="6269975" y="2080028"/>
                <a:ext cx="185213" cy="128514"/>
              </a:xfrm>
              <a:prstGeom prst="bentUpArrow">
                <a:avLst/>
              </a:prstGeom>
              <a:solidFill>
                <a:schemeClr val="tx2">
                  <a:lumMod val="60000"/>
                  <a:lumOff val="40000"/>
                </a:schemeClr>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Arrow: Bent-Up 69">
                <a:extLst>
                  <a:ext uri="{FF2B5EF4-FFF2-40B4-BE49-F238E27FC236}">
                    <a16:creationId xmlns:a16="http://schemas.microsoft.com/office/drawing/2014/main" id="{B24E7F76-9BBA-CB0B-C98D-377D82363F9A}"/>
                  </a:ext>
                </a:extLst>
              </p:cNvPr>
              <p:cNvSpPr/>
              <p:nvPr/>
            </p:nvSpPr>
            <p:spPr>
              <a:xfrm flipV="1">
                <a:off x="6706970" y="2387559"/>
                <a:ext cx="185213" cy="128514"/>
              </a:xfrm>
              <a:prstGeom prst="bentUpArrow">
                <a:avLst/>
              </a:prstGeom>
              <a:solidFill>
                <a:schemeClr val="tx2">
                  <a:lumMod val="60000"/>
                  <a:lumOff val="40000"/>
                </a:schemeClr>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TextBox 75">
              <a:extLst>
                <a:ext uri="{FF2B5EF4-FFF2-40B4-BE49-F238E27FC236}">
                  <a16:creationId xmlns:a16="http://schemas.microsoft.com/office/drawing/2014/main" id="{CD1006C2-AC78-333A-F3DC-EEBD6B531851}"/>
                </a:ext>
              </a:extLst>
            </p:cNvPr>
            <p:cNvSpPr txBox="1"/>
            <p:nvPr/>
          </p:nvSpPr>
          <p:spPr>
            <a:xfrm>
              <a:off x="5039863" y="1318242"/>
              <a:ext cx="4037383" cy="276999"/>
            </a:xfrm>
            <a:prstGeom prst="rect">
              <a:avLst/>
            </a:prstGeom>
            <a:noFill/>
          </p:spPr>
          <p:txBody>
            <a:bodyPr wrap="square" rtlCol="0">
              <a:spAutoFit/>
            </a:bodyPr>
            <a:lstStyle/>
            <a:p>
              <a:pPr algn="ctr"/>
              <a:r>
                <a:rPr lang="en-US" sz="1200" b="1">
                  <a:solidFill>
                    <a:srgbClr val="221155"/>
                  </a:solidFill>
                  <a:latin typeface="Tahoma" panose="020B0604030504040204" pitchFamily="34" charset="0"/>
                  <a:ea typeface="Tahoma" panose="020B0604030504040204" pitchFamily="34" charset="0"/>
                  <a:cs typeface="Tahoma" panose="020B0604030504040204" pitchFamily="34" charset="0"/>
                </a:rPr>
                <a:t>Carrier of Lunar Integrated Supplies (CLIPS) IPT</a:t>
              </a:r>
            </a:p>
          </p:txBody>
        </p:sp>
        <p:grpSp>
          <p:nvGrpSpPr>
            <p:cNvPr id="91" name="Group 90">
              <a:extLst>
                <a:ext uri="{FF2B5EF4-FFF2-40B4-BE49-F238E27FC236}">
                  <a16:creationId xmlns:a16="http://schemas.microsoft.com/office/drawing/2014/main" id="{9F579730-D662-30F7-57D4-680CC9E2A2B9}"/>
                </a:ext>
              </a:extLst>
            </p:cNvPr>
            <p:cNvGrpSpPr/>
            <p:nvPr/>
          </p:nvGrpSpPr>
          <p:grpSpPr>
            <a:xfrm>
              <a:off x="6396667" y="1824740"/>
              <a:ext cx="2418653" cy="1046931"/>
              <a:chOff x="5533700" y="3847458"/>
              <a:chExt cx="2418653" cy="1244640"/>
            </a:xfrm>
          </p:grpSpPr>
          <p:sp>
            <p:nvSpPr>
              <p:cNvPr id="90" name="TextBox 89">
                <a:extLst>
                  <a:ext uri="{FF2B5EF4-FFF2-40B4-BE49-F238E27FC236}">
                    <a16:creationId xmlns:a16="http://schemas.microsoft.com/office/drawing/2014/main" id="{A85A34FD-9420-41EF-B86B-B11E9CB45992}"/>
                  </a:ext>
                </a:extLst>
              </p:cNvPr>
              <p:cNvSpPr txBox="1"/>
              <p:nvPr/>
            </p:nvSpPr>
            <p:spPr>
              <a:xfrm>
                <a:off x="5533700" y="3847458"/>
                <a:ext cx="2418653" cy="1244640"/>
              </a:xfrm>
              <a:prstGeom prst="roundRect">
                <a:avLst/>
              </a:prstGeom>
              <a:solidFill>
                <a:schemeClr val="accent4">
                  <a:lumMod val="20000"/>
                  <a:lumOff val="80000"/>
                </a:schemeClr>
              </a:solidFill>
              <a:ln>
                <a:solidFill>
                  <a:srgbClr val="0066FF">
                    <a:alpha val="40000"/>
                  </a:srgbClr>
                </a:solidFill>
              </a:ln>
            </p:spPr>
            <p:txBody>
              <a:bodyPr wrap="square" rtlCol="0">
                <a:noAutofit/>
              </a:bodyPr>
              <a:lstStyle/>
              <a:p>
                <a:endParaRPr lang="en-US" sz="1400">
                  <a:latin typeface="Tahoma" panose="020B0604030504040204" pitchFamily="34" charset="0"/>
                  <a:ea typeface="Tahoma" panose="020B0604030504040204" pitchFamily="34" charset="0"/>
                  <a:cs typeface="Tahoma" panose="020B0604030504040204" pitchFamily="34" charset="0"/>
                </a:endParaRPr>
              </a:p>
            </p:txBody>
          </p:sp>
          <p:grpSp>
            <p:nvGrpSpPr>
              <p:cNvPr id="89" name="Group 88">
                <a:extLst>
                  <a:ext uri="{FF2B5EF4-FFF2-40B4-BE49-F238E27FC236}">
                    <a16:creationId xmlns:a16="http://schemas.microsoft.com/office/drawing/2014/main" id="{24162C47-2F97-BBCC-DD6C-BC13469FDE01}"/>
                  </a:ext>
                </a:extLst>
              </p:cNvPr>
              <p:cNvGrpSpPr/>
              <p:nvPr/>
            </p:nvGrpSpPr>
            <p:grpSpPr>
              <a:xfrm>
                <a:off x="5902227" y="3929260"/>
                <a:ext cx="1932881" cy="1162838"/>
                <a:chOff x="5902227" y="3929260"/>
                <a:chExt cx="1932881" cy="1162838"/>
              </a:xfrm>
            </p:grpSpPr>
            <p:sp>
              <p:nvSpPr>
                <p:cNvPr id="80" name="TextBox 79">
                  <a:extLst>
                    <a:ext uri="{FF2B5EF4-FFF2-40B4-BE49-F238E27FC236}">
                      <a16:creationId xmlns:a16="http://schemas.microsoft.com/office/drawing/2014/main" id="{D020A2BD-FD39-0233-175E-9FFD55F29D90}"/>
                    </a:ext>
                  </a:extLst>
                </p:cNvPr>
                <p:cNvSpPr txBox="1"/>
                <p:nvPr/>
              </p:nvSpPr>
              <p:spPr>
                <a:xfrm>
                  <a:off x="6332322" y="3999255"/>
                  <a:ext cx="1097899" cy="261610"/>
                </a:xfrm>
                <a:prstGeom prst="rect">
                  <a:avLst/>
                </a:prstGeom>
                <a:noFill/>
              </p:spPr>
              <p:txBody>
                <a:bodyPr wrap="square" rtlCol="0">
                  <a:spAutoFit/>
                </a:bodyPr>
                <a:lstStyle/>
                <a:p>
                  <a:r>
                    <a:rPr lang="en-US" sz="1050" b="1">
                      <a:solidFill>
                        <a:srgbClr val="221155"/>
                      </a:solidFill>
                      <a:latin typeface="Tahoma" panose="020B0604030504040204" pitchFamily="34" charset="0"/>
                      <a:ea typeface="Tahoma" panose="020B0604030504040204" pitchFamily="34" charset="0"/>
                      <a:cs typeface="Tahoma" panose="020B0604030504040204" pitchFamily="34" charset="0"/>
                    </a:rPr>
                    <a:t>Key Focus</a:t>
                  </a:r>
                </a:p>
              </p:txBody>
            </p:sp>
            <p:sp>
              <p:nvSpPr>
                <p:cNvPr id="84" name="TextBox 83">
                  <a:extLst>
                    <a:ext uri="{FF2B5EF4-FFF2-40B4-BE49-F238E27FC236}">
                      <a16:creationId xmlns:a16="http://schemas.microsoft.com/office/drawing/2014/main" id="{A6971FDE-CFCD-726A-E544-88C1D31529AE}"/>
                    </a:ext>
                  </a:extLst>
                </p:cNvPr>
                <p:cNvSpPr txBox="1"/>
                <p:nvPr/>
              </p:nvSpPr>
              <p:spPr>
                <a:xfrm>
                  <a:off x="5902227" y="4406036"/>
                  <a:ext cx="1932881" cy="686062"/>
                </a:xfrm>
                <a:prstGeom prst="rect">
                  <a:avLst/>
                </a:prstGeom>
                <a:noFill/>
              </p:spPr>
              <p:txBody>
                <a:bodyPr wrap="square" rtlCol="0">
                  <a:spAutoFit/>
                </a:bodyPr>
                <a:lstStyle/>
                <a:p>
                  <a:r>
                    <a:rPr lang="en-US" sz="1050">
                      <a:solidFill>
                        <a:srgbClr val="221155"/>
                      </a:solidFill>
                      <a:latin typeface="Tahoma" panose="020B0604030504040204" pitchFamily="34" charset="0"/>
                      <a:ea typeface="Tahoma" panose="020B0604030504040204" pitchFamily="34" charset="0"/>
                      <a:cs typeface="Tahoma" panose="020B0604030504040204" pitchFamily="34" charset="0"/>
                    </a:rPr>
                    <a:t>Students develop the logical sequence and dependencies for all CLIPS activities</a:t>
                  </a:r>
                </a:p>
              </p:txBody>
            </p:sp>
            <p:pic>
              <p:nvPicPr>
                <p:cNvPr id="88" name="Graphic 87" descr="Lightbulb and gear with solid fill">
                  <a:extLst>
                    <a:ext uri="{FF2B5EF4-FFF2-40B4-BE49-F238E27FC236}">
                      <a16:creationId xmlns:a16="http://schemas.microsoft.com/office/drawing/2014/main" id="{B20ECCF0-08C1-D514-2EC3-6B1729436EB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910446" y="3929260"/>
                  <a:ext cx="416989" cy="416989"/>
                </a:xfrm>
                <a:prstGeom prst="rect">
                  <a:avLst/>
                </a:prstGeom>
              </p:spPr>
            </p:pic>
          </p:grpSp>
        </p:grpSp>
      </p:grpSp>
      <p:cxnSp>
        <p:nvCxnSpPr>
          <p:cNvPr id="96" name="Straight Connector 95">
            <a:extLst>
              <a:ext uri="{FF2B5EF4-FFF2-40B4-BE49-F238E27FC236}">
                <a16:creationId xmlns:a16="http://schemas.microsoft.com/office/drawing/2014/main" id="{0B3816C5-B08A-FEAB-0C01-577D4AB34CA6}"/>
              </a:ext>
            </a:extLst>
          </p:cNvPr>
          <p:cNvCxnSpPr/>
          <p:nvPr/>
        </p:nvCxnSpPr>
        <p:spPr>
          <a:xfrm>
            <a:off x="6420386" y="2694204"/>
            <a:ext cx="1876302" cy="0"/>
          </a:xfrm>
          <a:prstGeom prst="line">
            <a:avLst/>
          </a:prstGeom>
          <a:ln>
            <a:solidFill>
              <a:srgbClr val="221155"/>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67C95CAE-D7F9-51B1-AD74-99C016024EFA}"/>
              </a:ext>
            </a:extLst>
          </p:cNvPr>
          <p:cNvGrpSpPr/>
          <p:nvPr/>
        </p:nvGrpSpPr>
        <p:grpSpPr>
          <a:xfrm>
            <a:off x="3103284" y="3911763"/>
            <a:ext cx="5875295" cy="2669407"/>
            <a:chOff x="1992086" y="1804823"/>
            <a:chExt cx="6716486" cy="3137290"/>
          </a:xfrm>
        </p:grpSpPr>
        <p:grpSp>
          <p:nvGrpSpPr>
            <p:cNvPr id="17" name="Group 16">
              <a:extLst>
                <a:ext uri="{FF2B5EF4-FFF2-40B4-BE49-F238E27FC236}">
                  <a16:creationId xmlns:a16="http://schemas.microsoft.com/office/drawing/2014/main" id="{8E4747D3-C165-99D4-D10F-EEBC33D85201}"/>
                </a:ext>
              </a:extLst>
            </p:cNvPr>
            <p:cNvGrpSpPr/>
            <p:nvPr/>
          </p:nvGrpSpPr>
          <p:grpSpPr>
            <a:xfrm>
              <a:off x="1992086" y="1804823"/>
              <a:ext cx="6716486" cy="3137290"/>
              <a:chOff x="1992086" y="1817581"/>
              <a:chExt cx="6716486" cy="3026563"/>
            </a:xfrm>
          </p:grpSpPr>
          <p:sp>
            <p:nvSpPr>
              <p:cNvPr id="95" name="Rectangle: Rounded Corners 94">
                <a:extLst>
                  <a:ext uri="{FF2B5EF4-FFF2-40B4-BE49-F238E27FC236}">
                    <a16:creationId xmlns:a16="http://schemas.microsoft.com/office/drawing/2014/main" id="{A987DD84-B9D3-BAA2-CF08-D4FA6F345685}"/>
                  </a:ext>
                </a:extLst>
              </p:cNvPr>
              <p:cNvSpPr/>
              <p:nvPr/>
            </p:nvSpPr>
            <p:spPr>
              <a:xfrm>
                <a:off x="1992086" y="1817581"/>
                <a:ext cx="6716486" cy="3026563"/>
              </a:xfrm>
              <a:prstGeom prst="roundRect">
                <a:avLst/>
              </a:prstGeom>
              <a:solidFill>
                <a:schemeClr val="bg1"/>
              </a:solidFill>
              <a:ln>
                <a:solidFill>
                  <a:srgbClr val="221155">
                    <a:alpha val="3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 name="Straight Connector 97">
                <a:extLst>
                  <a:ext uri="{FF2B5EF4-FFF2-40B4-BE49-F238E27FC236}">
                    <a16:creationId xmlns:a16="http://schemas.microsoft.com/office/drawing/2014/main" id="{36FB6448-DA9E-748C-6D27-C0E5A23F158C}"/>
                  </a:ext>
                </a:extLst>
              </p:cNvPr>
              <p:cNvCxnSpPr>
                <a:cxnSpLocks/>
              </p:cNvCxnSpPr>
              <p:nvPr/>
            </p:nvCxnSpPr>
            <p:spPr>
              <a:xfrm>
                <a:off x="8066314" y="2177143"/>
                <a:ext cx="0" cy="2667000"/>
              </a:xfrm>
              <a:prstGeom prst="line">
                <a:avLst/>
              </a:prstGeom>
              <a:ln>
                <a:solidFill>
                  <a:schemeClr val="dk1">
                    <a:alpha val="50000"/>
                  </a:schemeClr>
                </a:solidFill>
                <a:prstDash val="dash"/>
              </a:ln>
            </p:spPr>
            <p:style>
              <a:lnRef idx="1">
                <a:schemeClr val="dk1"/>
              </a:lnRef>
              <a:fillRef idx="0">
                <a:schemeClr val="dk1"/>
              </a:fillRef>
              <a:effectRef idx="0">
                <a:schemeClr val="dk1"/>
              </a:effectRef>
              <a:fontRef idx="minor">
                <a:schemeClr val="tx1"/>
              </a:fontRef>
            </p:style>
          </p:cxnSp>
          <p:cxnSp>
            <p:nvCxnSpPr>
              <p:cNvPr id="99" name="Straight Connector 98">
                <a:extLst>
                  <a:ext uri="{FF2B5EF4-FFF2-40B4-BE49-F238E27FC236}">
                    <a16:creationId xmlns:a16="http://schemas.microsoft.com/office/drawing/2014/main" id="{90861204-8A9F-3BE8-A1E0-A682904EDB30}"/>
                  </a:ext>
                </a:extLst>
              </p:cNvPr>
              <p:cNvCxnSpPr>
                <a:cxnSpLocks/>
              </p:cNvCxnSpPr>
              <p:nvPr/>
            </p:nvCxnSpPr>
            <p:spPr>
              <a:xfrm>
                <a:off x="7424057" y="2177143"/>
                <a:ext cx="0" cy="2667000"/>
              </a:xfrm>
              <a:prstGeom prst="line">
                <a:avLst/>
              </a:prstGeom>
              <a:ln>
                <a:solidFill>
                  <a:schemeClr val="dk1">
                    <a:alpha val="50000"/>
                  </a:schemeClr>
                </a:solidFill>
                <a:prstDash val="dash"/>
              </a:ln>
            </p:spPr>
            <p:style>
              <a:lnRef idx="1">
                <a:schemeClr val="dk1"/>
              </a:lnRef>
              <a:fillRef idx="0">
                <a:schemeClr val="dk1"/>
              </a:fillRef>
              <a:effectRef idx="0">
                <a:schemeClr val="dk1"/>
              </a:effectRef>
              <a:fontRef idx="minor">
                <a:schemeClr val="tx1"/>
              </a:fontRef>
            </p:style>
          </p:cxnSp>
          <p:cxnSp>
            <p:nvCxnSpPr>
              <p:cNvPr id="100" name="Straight Connector 99">
                <a:extLst>
                  <a:ext uri="{FF2B5EF4-FFF2-40B4-BE49-F238E27FC236}">
                    <a16:creationId xmlns:a16="http://schemas.microsoft.com/office/drawing/2014/main" id="{3D570B83-708D-1E67-6D9B-7AEF09164D57}"/>
                  </a:ext>
                </a:extLst>
              </p:cNvPr>
              <p:cNvCxnSpPr>
                <a:cxnSpLocks/>
              </p:cNvCxnSpPr>
              <p:nvPr/>
            </p:nvCxnSpPr>
            <p:spPr>
              <a:xfrm>
                <a:off x="6792686" y="2177143"/>
                <a:ext cx="0" cy="2667000"/>
              </a:xfrm>
              <a:prstGeom prst="line">
                <a:avLst/>
              </a:prstGeom>
              <a:ln>
                <a:solidFill>
                  <a:schemeClr val="dk1">
                    <a:alpha val="50000"/>
                  </a:schemeClr>
                </a:solidFill>
                <a:prstDash val="dash"/>
              </a:ln>
            </p:spPr>
            <p:style>
              <a:lnRef idx="1">
                <a:schemeClr val="dk1"/>
              </a:lnRef>
              <a:fillRef idx="0">
                <a:schemeClr val="dk1"/>
              </a:fillRef>
              <a:effectRef idx="0">
                <a:schemeClr val="dk1"/>
              </a:effectRef>
              <a:fontRef idx="minor">
                <a:schemeClr val="tx1"/>
              </a:fontRef>
            </p:style>
          </p:cxnSp>
          <p:cxnSp>
            <p:nvCxnSpPr>
              <p:cNvPr id="101" name="Straight Connector 100">
                <a:extLst>
                  <a:ext uri="{FF2B5EF4-FFF2-40B4-BE49-F238E27FC236}">
                    <a16:creationId xmlns:a16="http://schemas.microsoft.com/office/drawing/2014/main" id="{F713CBC4-A108-02F1-17A4-3BDD2ECFA7CE}"/>
                  </a:ext>
                </a:extLst>
              </p:cNvPr>
              <p:cNvCxnSpPr>
                <a:cxnSpLocks/>
              </p:cNvCxnSpPr>
              <p:nvPr/>
            </p:nvCxnSpPr>
            <p:spPr>
              <a:xfrm>
                <a:off x="6172200" y="2166257"/>
                <a:ext cx="0" cy="2677886"/>
              </a:xfrm>
              <a:prstGeom prst="line">
                <a:avLst/>
              </a:prstGeom>
              <a:ln>
                <a:solidFill>
                  <a:schemeClr val="dk1">
                    <a:alpha val="50000"/>
                  </a:schemeClr>
                </a:solidFill>
                <a:prstDash val="dash"/>
              </a:ln>
            </p:spPr>
            <p:style>
              <a:lnRef idx="1">
                <a:schemeClr val="dk1"/>
              </a:lnRef>
              <a:fillRef idx="0">
                <a:schemeClr val="dk1"/>
              </a:fillRef>
              <a:effectRef idx="0">
                <a:schemeClr val="dk1"/>
              </a:effectRef>
              <a:fontRef idx="minor">
                <a:schemeClr val="tx1"/>
              </a:fontRef>
            </p:style>
          </p:cxnSp>
          <p:cxnSp>
            <p:nvCxnSpPr>
              <p:cNvPr id="102" name="Straight Connector 101">
                <a:extLst>
                  <a:ext uri="{FF2B5EF4-FFF2-40B4-BE49-F238E27FC236}">
                    <a16:creationId xmlns:a16="http://schemas.microsoft.com/office/drawing/2014/main" id="{7B1F78B5-3008-D13A-4249-D757CC508B5E}"/>
                  </a:ext>
                </a:extLst>
              </p:cNvPr>
              <p:cNvCxnSpPr>
                <a:cxnSpLocks/>
              </p:cNvCxnSpPr>
              <p:nvPr/>
            </p:nvCxnSpPr>
            <p:spPr>
              <a:xfrm>
                <a:off x="5540828" y="2177143"/>
                <a:ext cx="21771" cy="2667000"/>
              </a:xfrm>
              <a:prstGeom prst="line">
                <a:avLst/>
              </a:prstGeom>
              <a:ln>
                <a:solidFill>
                  <a:schemeClr val="dk1">
                    <a:alpha val="50000"/>
                  </a:schemeClr>
                </a:solidFill>
                <a:prstDash val="dash"/>
              </a:ln>
            </p:spPr>
            <p:style>
              <a:lnRef idx="1">
                <a:schemeClr val="dk1"/>
              </a:lnRef>
              <a:fillRef idx="0">
                <a:schemeClr val="dk1"/>
              </a:fillRef>
              <a:effectRef idx="0">
                <a:schemeClr val="dk1"/>
              </a:effectRef>
              <a:fontRef idx="minor">
                <a:schemeClr val="tx1"/>
              </a:fontRef>
            </p:style>
          </p:cxnSp>
          <p:cxnSp>
            <p:nvCxnSpPr>
              <p:cNvPr id="103" name="Straight Connector 102">
                <a:extLst>
                  <a:ext uri="{FF2B5EF4-FFF2-40B4-BE49-F238E27FC236}">
                    <a16:creationId xmlns:a16="http://schemas.microsoft.com/office/drawing/2014/main" id="{2308C338-BC21-DC77-B8A2-06AC194B8121}"/>
                  </a:ext>
                </a:extLst>
              </p:cNvPr>
              <p:cNvCxnSpPr>
                <a:cxnSpLocks/>
              </p:cNvCxnSpPr>
              <p:nvPr/>
            </p:nvCxnSpPr>
            <p:spPr>
              <a:xfrm>
                <a:off x="4865914" y="2177143"/>
                <a:ext cx="0" cy="2667000"/>
              </a:xfrm>
              <a:prstGeom prst="line">
                <a:avLst/>
              </a:prstGeom>
              <a:ln>
                <a:solidFill>
                  <a:schemeClr val="dk1">
                    <a:alpha val="50000"/>
                  </a:schemeClr>
                </a:solidFill>
                <a:prstDash val="dash"/>
              </a:ln>
            </p:spPr>
            <p:style>
              <a:lnRef idx="1">
                <a:schemeClr val="dk1"/>
              </a:lnRef>
              <a:fillRef idx="0">
                <a:schemeClr val="dk1"/>
              </a:fillRef>
              <a:effectRef idx="0">
                <a:schemeClr val="dk1"/>
              </a:effectRef>
              <a:fontRef idx="minor">
                <a:schemeClr val="tx1"/>
              </a:fontRef>
            </p:style>
          </p:cxnSp>
          <p:cxnSp>
            <p:nvCxnSpPr>
              <p:cNvPr id="104" name="Straight Connector 103">
                <a:extLst>
                  <a:ext uri="{FF2B5EF4-FFF2-40B4-BE49-F238E27FC236}">
                    <a16:creationId xmlns:a16="http://schemas.microsoft.com/office/drawing/2014/main" id="{520E8A3A-DE26-E3E0-B41F-38F9F54FA022}"/>
                  </a:ext>
                </a:extLst>
              </p:cNvPr>
              <p:cNvCxnSpPr>
                <a:cxnSpLocks/>
              </p:cNvCxnSpPr>
              <p:nvPr/>
            </p:nvCxnSpPr>
            <p:spPr>
              <a:xfrm>
                <a:off x="4191000" y="2166257"/>
                <a:ext cx="0" cy="2677886"/>
              </a:xfrm>
              <a:prstGeom prst="line">
                <a:avLst/>
              </a:prstGeom>
              <a:ln>
                <a:solidFill>
                  <a:schemeClr val="dk1">
                    <a:alpha val="50000"/>
                  </a:schemeClr>
                </a:solidFill>
                <a:prstDash val="dash"/>
              </a:ln>
            </p:spPr>
            <p:style>
              <a:lnRef idx="1">
                <a:schemeClr val="dk1"/>
              </a:lnRef>
              <a:fillRef idx="0">
                <a:schemeClr val="dk1"/>
              </a:fillRef>
              <a:effectRef idx="0">
                <a:schemeClr val="dk1"/>
              </a:effectRef>
              <a:fontRef idx="minor">
                <a:schemeClr val="tx1"/>
              </a:fontRef>
            </p:style>
          </p:cxnSp>
        </p:grpSp>
        <p:grpSp>
          <p:nvGrpSpPr>
            <p:cNvPr id="23" name="Group 22">
              <a:extLst>
                <a:ext uri="{FF2B5EF4-FFF2-40B4-BE49-F238E27FC236}">
                  <a16:creationId xmlns:a16="http://schemas.microsoft.com/office/drawing/2014/main" id="{EF001D75-485B-5D0C-9CD4-3913DA278637}"/>
                </a:ext>
              </a:extLst>
            </p:cNvPr>
            <p:cNvGrpSpPr/>
            <p:nvPr/>
          </p:nvGrpSpPr>
          <p:grpSpPr>
            <a:xfrm>
              <a:off x="2190022" y="2334934"/>
              <a:ext cx="6213750" cy="2490993"/>
              <a:chOff x="2190022" y="2334934"/>
              <a:chExt cx="6213750" cy="2490993"/>
            </a:xfrm>
          </p:grpSpPr>
          <p:grpSp>
            <p:nvGrpSpPr>
              <p:cNvPr id="24" name="Group 23">
                <a:extLst>
                  <a:ext uri="{FF2B5EF4-FFF2-40B4-BE49-F238E27FC236}">
                    <a16:creationId xmlns:a16="http://schemas.microsoft.com/office/drawing/2014/main" id="{18086878-FAB9-32CC-6E6B-9F176D6434ED}"/>
                  </a:ext>
                </a:extLst>
              </p:cNvPr>
              <p:cNvGrpSpPr/>
              <p:nvPr/>
            </p:nvGrpSpPr>
            <p:grpSpPr>
              <a:xfrm>
                <a:off x="5519058" y="3570518"/>
                <a:ext cx="1328052" cy="407895"/>
                <a:chOff x="5519058" y="3570518"/>
                <a:chExt cx="1328052" cy="407895"/>
              </a:xfrm>
            </p:grpSpPr>
            <p:sp>
              <p:nvSpPr>
                <p:cNvPr id="86" name="Rectangle: Rounded Corners 85">
                  <a:extLst>
                    <a:ext uri="{FF2B5EF4-FFF2-40B4-BE49-F238E27FC236}">
                      <a16:creationId xmlns:a16="http://schemas.microsoft.com/office/drawing/2014/main" id="{90FDA1ED-94AC-CC04-BAD1-70BF1AB08CA1}"/>
                    </a:ext>
                  </a:extLst>
                </p:cNvPr>
                <p:cNvSpPr/>
                <p:nvPr/>
              </p:nvSpPr>
              <p:spPr>
                <a:xfrm>
                  <a:off x="5519058" y="3570518"/>
                  <a:ext cx="1045028" cy="261610"/>
                </a:xfrm>
                <a:prstGeom prst="round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Arrow: Bent-Up 86">
                  <a:extLst>
                    <a:ext uri="{FF2B5EF4-FFF2-40B4-BE49-F238E27FC236}">
                      <a16:creationId xmlns:a16="http://schemas.microsoft.com/office/drawing/2014/main" id="{BA3C43B7-BE4F-D43E-BCC7-913D29C86AAB}"/>
                    </a:ext>
                  </a:extLst>
                </p:cNvPr>
                <p:cNvSpPr/>
                <p:nvPr/>
              </p:nvSpPr>
              <p:spPr>
                <a:xfrm flipV="1">
                  <a:off x="6662056" y="3662727"/>
                  <a:ext cx="185054" cy="315686"/>
                </a:xfrm>
                <a:prstGeom prst="ben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79F2BC65-4ADF-4070-8CC2-6F6F7FE87BC1}"/>
                  </a:ext>
                </a:extLst>
              </p:cNvPr>
              <p:cNvGrpSpPr/>
              <p:nvPr/>
            </p:nvGrpSpPr>
            <p:grpSpPr>
              <a:xfrm>
                <a:off x="6477009" y="4033161"/>
                <a:ext cx="1567535" cy="718929"/>
                <a:chOff x="6477009" y="4033161"/>
                <a:chExt cx="1567535" cy="718929"/>
              </a:xfrm>
            </p:grpSpPr>
            <p:sp>
              <p:nvSpPr>
                <p:cNvPr id="82" name="Rectangle: Rounded Corners 81">
                  <a:extLst>
                    <a:ext uri="{FF2B5EF4-FFF2-40B4-BE49-F238E27FC236}">
                      <a16:creationId xmlns:a16="http://schemas.microsoft.com/office/drawing/2014/main" id="{434C8B24-8E6E-BECA-9071-E8659B25B6E4}"/>
                    </a:ext>
                  </a:extLst>
                </p:cNvPr>
                <p:cNvSpPr/>
                <p:nvPr/>
              </p:nvSpPr>
              <p:spPr>
                <a:xfrm>
                  <a:off x="6477009" y="4033161"/>
                  <a:ext cx="849078" cy="261610"/>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Rounded Corners 82">
                  <a:extLst>
                    <a:ext uri="{FF2B5EF4-FFF2-40B4-BE49-F238E27FC236}">
                      <a16:creationId xmlns:a16="http://schemas.microsoft.com/office/drawing/2014/main" id="{7D0A6285-D8D5-9CFB-089B-B32225344580}"/>
                    </a:ext>
                  </a:extLst>
                </p:cNvPr>
                <p:cNvSpPr/>
                <p:nvPr/>
              </p:nvSpPr>
              <p:spPr>
                <a:xfrm>
                  <a:off x="7326087" y="4490480"/>
                  <a:ext cx="718457" cy="261610"/>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Arrow: Bent-Up 84">
                  <a:extLst>
                    <a:ext uri="{FF2B5EF4-FFF2-40B4-BE49-F238E27FC236}">
                      <a16:creationId xmlns:a16="http://schemas.microsoft.com/office/drawing/2014/main" id="{52B2225B-656B-39C6-F988-9EAFC8F33BC6}"/>
                    </a:ext>
                  </a:extLst>
                </p:cNvPr>
                <p:cNvSpPr/>
                <p:nvPr/>
              </p:nvSpPr>
              <p:spPr>
                <a:xfrm flipV="1">
                  <a:off x="7456710" y="4136928"/>
                  <a:ext cx="185054" cy="315686"/>
                </a:xfrm>
                <a:prstGeom prst="ben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19903E3D-DC4B-B74D-6D62-3C3A4964145E}"/>
                  </a:ext>
                </a:extLst>
              </p:cNvPr>
              <p:cNvGrpSpPr/>
              <p:nvPr/>
            </p:nvGrpSpPr>
            <p:grpSpPr>
              <a:xfrm>
                <a:off x="4191000" y="2438404"/>
                <a:ext cx="1567540" cy="990596"/>
                <a:chOff x="4191000" y="2438404"/>
                <a:chExt cx="1567540" cy="990596"/>
              </a:xfrm>
            </p:grpSpPr>
            <p:sp>
              <p:nvSpPr>
                <p:cNvPr id="73" name="Rectangle: Rounded Corners 72">
                  <a:extLst>
                    <a:ext uri="{FF2B5EF4-FFF2-40B4-BE49-F238E27FC236}">
                      <a16:creationId xmlns:a16="http://schemas.microsoft.com/office/drawing/2014/main" id="{6F968C6B-FA06-7F5B-189D-4BD58D700C9C}"/>
                    </a:ext>
                  </a:extLst>
                </p:cNvPr>
                <p:cNvSpPr/>
                <p:nvPr/>
              </p:nvSpPr>
              <p:spPr>
                <a:xfrm>
                  <a:off x="4191000" y="2438404"/>
                  <a:ext cx="1360712" cy="261610"/>
                </a:xfrm>
                <a:prstGeom prst="roundRect">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Rounded Corners 74">
                  <a:extLst>
                    <a:ext uri="{FF2B5EF4-FFF2-40B4-BE49-F238E27FC236}">
                      <a16:creationId xmlns:a16="http://schemas.microsoft.com/office/drawing/2014/main" id="{D36D95A8-54BC-0033-AA05-C888B48EE717}"/>
                    </a:ext>
                  </a:extLst>
                </p:cNvPr>
                <p:cNvSpPr/>
                <p:nvPr/>
              </p:nvSpPr>
              <p:spPr>
                <a:xfrm>
                  <a:off x="4191000" y="3004814"/>
                  <a:ext cx="1360712" cy="261610"/>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a:extLst>
                    <a:ext uri="{FF2B5EF4-FFF2-40B4-BE49-F238E27FC236}">
                      <a16:creationId xmlns:a16="http://schemas.microsoft.com/office/drawing/2014/main" id="{1F294680-EE90-1DF5-B773-D52CF6567C5F}"/>
                    </a:ext>
                  </a:extLst>
                </p:cNvPr>
                <p:cNvGrpSpPr/>
                <p:nvPr/>
              </p:nvGrpSpPr>
              <p:grpSpPr>
                <a:xfrm>
                  <a:off x="5562600" y="2536368"/>
                  <a:ext cx="195940" cy="892632"/>
                  <a:chOff x="5562600" y="2536368"/>
                  <a:chExt cx="195940" cy="892632"/>
                </a:xfrm>
              </p:grpSpPr>
              <p:sp>
                <p:nvSpPr>
                  <p:cNvPr id="78" name="Arrow: Bent-Up 77">
                    <a:extLst>
                      <a:ext uri="{FF2B5EF4-FFF2-40B4-BE49-F238E27FC236}">
                        <a16:creationId xmlns:a16="http://schemas.microsoft.com/office/drawing/2014/main" id="{97CC5AAB-60C2-5A9E-5BBF-FF6772521E4F}"/>
                      </a:ext>
                    </a:extLst>
                  </p:cNvPr>
                  <p:cNvSpPr/>
                  <p:nvPr/>
                </p:nvSpPr>
                <p:spPr>
                  <a:xfrm flipV="1">
                    <a:off x="5595254" y="3113314"/>
                    <a:ext cx="152394" cy="315686"/>
                  </a:xfrm>
                  <a:prstGeom prst="ben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1" name="Arrow: Bent-Up 80">
                    <a:extLst>
                      <a:ext uri="{FF2B5EF4-FFF2-40B4-BE49-F238E27FC236}">
                        <a16:creationId xmlns:a16="http://schemas.microsoft.com/office/drawing/2014/main" id="{F223BD20-2581-D8F8-2D81-023AB16FF728}"/>
                      </a:ext>
                    </a:extLst>
                  </p:cNvPr>
                  <p:cNvSpPr/>
                  <p:nvPr/>
                </p:nvSpPr>
                <p:spPr>
                  <a:xfrm flipV="1">
                    <a:off x="5562600" y="2536368"/>
                    <a:ext cx="195940" cy="892631"/>
                  </a:xfrm>
                  <a:prstGeom prst="ben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grpSp>
            <p:nvGrpSpPr>
              <p:cNvPr id="43" name="Group 42">
                <a:extLst>
                  <a:ext uri="{FF2B5EF4-FFF2-40B4-BE49-F238E27FC236}">
                    <a16:creationId xmlns:a16="http://schemas.microsoft.com/office/drawing/2014/main" id="{9CFF24D1-6456-B075-E54B-25B6E3DFD729}"/>
                  </a:ext>
                </a:extLst>
              </p:cNvPr>
              <p:cNvGrpSpPr/>
              <p:nvPr/>
            </p:nvGrpSpPr>
            <p:grpSpPr>
              <a:xfrm>
                <a:off x="2190022" y="2334934"/>
                <a:ext cx="2017306" cy="2490993"/>
                <a:chOff x="2190022" y="2334934"/>
                <a:chExt cx="2017306" cy="2490993"/>
              </a:xfrm>
            </p:grpSpPr>
            <p:sp>
              <p:nvSpPr>
                <p:cNvPr id="46" name="TextBox 45">
                  <a:extLst>
                    <a:ext uri="{FF2B5EF4-FFF2-40B4-BE49-F238E27FC236}">
                      <a16:creationId xmlns:a16="http://schemas.microsoft.com/office/drawing/2014/main" id="{9D9B0B00-54C2-B61A-4DAB-DB38D9413E78}"/>
                    </a:ext>
                  </a:extLst>
                </p:cNvPr>
                <p:cNvSpPr txBox="1"/>
                <p:nvPr/>
              </p:nvSpPr>
              <p:spPr>
                <a:xfrm>
                  <a:off x="2541456" y="2334934"/>
                  <a:ext cx="1632856" cy="488325"/>
                </a:xfrm>
                <a:prstGeom prst="rect">
                  <a:avLst/>
                </a:prstGeom>
                <a:noFill/>
              </p:spPr>
              <p:txBody>
                <a:bodyPr wrap="square" rtlCol="0">
                  <a:spAutoFit/>
                </a:bodyPr>
                <a:lstStyle/>
                <a:p>
                  <a:r>
                    <a:rPr lang="en-US" sz="1050" b="1">
                      <a:solidFill>
                        <a:srgbClr val="221155"/>
                      </a:solidFill>
                      <a:latin typeface="Tahoma" panose="020B0604030504040204" pitchFamily="34" charset="0"/>
                      <a:ea typeface="Tahoma" panose="020B0604030504040204" pitchFamily="34" charset="0"/>
                      <a:cs typeface="Tahoma" panose="020B0604030504040204" pitchFamily="34" charset="0"/>
                    </a:rPr>
                    <a:t>CLIPS Development</a:t>
                  </a:r>
                </a:p>
              </p:txBody>
            </p:sp>
            <p:sp>
              <p:nvSpPr>
                <p:cNvPr id="48" name="TextBox 47">
                  <a:extLst>
                    <a:ext uri="{FF2B5EF4-FFF2-40B4-BE49-F238E27FC236}">
                      <a16:creationId xmlns:a16="http://schemas.microsoft.com/office/drawing/2014/main" id="{3A2C1BEE-B443-2503-41F0-A287015D3E2D}"/>
                    </a:ext>
                  </a:extLst>
                </p:cNvPr>
                <p:cNvSpPr txBox="1"/>
                <p:nvPr/>
              </p:nvSpPr>
              <p:spPr>
                <a:xfrm>
                  <a:off x="2514602" y="2895723"/>
                  <a:ext cx="1632856" cy="741531"/>
                </a:xfrm>
                <a:prstGeom prst="rect">
                  <a:avLst/>
                </a:prstGeom>
                <a:noFill/>
              </p:spPr>
              <p:txBody>
                <a:bodyPr wrap="square" rtlCol="0">
                  <a:spAutoFit/>
                </a:bodyPr>
                <a:lstStyle/>
                <a:p>
                  <a:r>
                    <a:rPr lang="en-US" sz="1050" b="1">
                      <a:solidFill>
                        <a:srgbClr val="221155"/>
                      </a:solidFill>
                      <a:latin typeface="Tahoma" panose="020B0604030504040204" pitchFamily="34" charset="0"/>
                      <a:ea typeface="Tahoma" panose="020B0604030504040204" pitchFamily="34" charset="0"/>
                      <a:cs typeface="Tahoma" panose="020B0604030504040204" pitchFamily="34" charset="0"/>
                    </a:rPr>
                    <a:t>Other Payload IPTs</a:t>
                  </a:r>
                </a:p>
                <a:p>
                  <a:r>
                    <a:rPr lang="en-US" sz="700" b="1" i="1">
                      <a:solidFill>
                        <a:srgbClr val="221155"/>
                      </a:solidFill>
                      <a:latin typeface="Tahoma" panose="020B0604030504040204" pitchFamily="34" charset="0"/>
                      <a:ea typeface="Tahoma" panose="020B0604030504040204" pitchFamily="34" charset="0"/>
                      <a:cs typeface="Tahoma" panose="020B0604030504040204" pitchFamily="34" charset="0"/>
                    </a:rPr>
                    <a:t>(Additional IPT schedules combined here)</a:t>
                  </a:r>
                </a:p>
              </p:txBody>
            </p:sp>
            <p:sp>
              <p:nvSpPr>
                <p:cNvPr id="49" name="TextBox 48">
                  <a:extLst>
                    <a:ext uri="{FF2B5EF4-FFF2-40B4-BE49-F238E27FC236}">
                      <a16:creationId xmlns:a16="http://schemas.microsoft.com/office/drawing/2014/main" id="{6BC71FDC-BFD0-C616-D299-A34C5902EF3B}"/>
                    </a:ext>
                  </a:extLst>
                </p:cNvPr>
                <p:cNvSpPr txBox="1"/>
                <p:nvPr/>
              </p:nvSpPr>
              <p:spPr>
                <a:xfrm>
                  <a:off x="2514602" y="3570518"/>
                  <a:ext cx="1632856" cy="488325"/>
                </a:xfrm>
                <a:prstGeom prst="rect">
                  <a:avLst/>
                </a:prstGeom>
                <a:noFill/>
              </p:spPr>
              <p:txBody>
                <a:bodyPr wrap="square" rtlCol="0">
                  <a:spAutoFit/>
                </a:bodyPr>
                <a:lstStyle/>
                <a:p>
                  <a:r>
                    <a:rPr lang="en-US" sz="1050" b="1">
                      <a:solidFill>
                        <a:srgbClr val="221155"/>
                      </a:solidFill>
                      <a:latin typeface="Tahoma" panose="020B0604030504040204" pitchFamily="34" charset="0"/>
                      <a:ea typeface="Tahoma" panose="020B0604030504040204" pitchFamily="34" charset="0"/>
                      <a:cs typeface="Tahoma" panose="020B0604030504040204" pitchFamily="34" charset="0"/>
                    </a:rPr>
                    <a:t>Payload Integration</a:t>
                  </a:r>
                  <a:endParaRPr lang="en-US" sz="700" b="1" i="1">
                    <a:solidFill>
                      <a:srgbClr val="221155"/>
                    </a:solidFill>
                    <a:latin typeface="Tahoma" panose="020B0604030504040204" pitchFamily="34" charset="0"/>
                    <a:ea typeface="Tahoma" panose="020B0604030504040204" pitchFamily="34" charset="0"/>
                    <a:cs typeface="Tahoma" panose="020B0604030504040204" pitchFamily="34" charset="0"/>
                  </a:endParaRPr>
                </a:p>
              </p:txBody>
            </p:sp>
            <p:sp>
              <p:nvSpPr>
                <p:cNvPr id="50" name="TextBox 49">
                  <a:extLst>
                    <a:ext uri="{FF2B5EF4-FFF2-40B4-BE49-F238E27FC236}">
                      <a16:creationId xmlns:a16="http://schemas.microsoft.com/office/drawing/2014/main" id="{91E3784A-B191-D6F6-3240-A4C9530F8821}"/>
                    </a:ext>
                  </a:extLst>
                </p:cNvPr>
                <p:cNvSpPr txBox="1"/>
                <p:nvPr/>
              </p:nvSpPr>
              <p:spPr>
                <a:xfrm>
                  <a:off x="2558144" y="4084990"/>
                  <a:ext cx="1632856" cy="298421"/>
                </a:xfrm>
                <a:prstGeom prst="rect">
                  <a:avLst/>
                </a:prstGeom>
                <a:noFill/>
              </p:spPr>
              <p:txBody>
                <a:bodyPr wrap="square" rtlCol="0">
                  <a:spAutoFit/>
                </a:bodyPr>
                <a:lstStyle/>
                <a:p>
                  <a:r>
                    <a:rPr lang="en-US" sz="1050" b="1">
                      <a:solidFill>
                        <a:srgbClr val="221155"/>
                      </a:solidFill>
                      <a:latin typeface="Tahoma" panose="020B0604030504040204" pitchFamily="34" charset="0"/>
                      <a:ea typeface="Tahoma" panose="020B0604030504040204" pitchFamily="34" charset="0"/>
                      <a:cs typeface="Tahoma" panose="020B0604030504040204" pitchFamily="34" charset="0"/>
                    </a:rPr>
                    <a:t>Launch Readiness</a:t>
                  </a:r>
                  <a:endParaRPr lang="en-US" sz="700" b="1" i="1">
                    <a:solidFill>
                      <a:srgbClr val="221155"/>
                    </a:solidFill>
                    <a:latin typeface="Tahoma" panose="020B0604030504040204" pitchFamily="34" charset="0"/>
                    <a:ea typeface="Tahoma" panose="020B0604030504040204" pitchFamily="34" charset="0"/>
                    <a:cs typeface="Tahoma" panose="020B0604030504040204" pitchFamily="34" charset="0"/>
                  </a:endParaRPr>
                </a:p>
              </p:txBody>
            </p:sp>
            <p:sp>
              <p:nvSpPr>
                <p:cNvPr id="53" name="TextBox 52">
                  <a:extLst>
                    <a:ext uri="{FF2B5EF4-FFF2-40B4-BE49-F238E27FC236}">
                      <a16:creationId xmlns:a16="http://schemas.microsoft.com/office/drawing/2014/main" id="{FF091FF6-DE5B-2FD5-214F-20D199A7890F}"/>
                    </a:ext>
                  </a:extLst>
                </p:cNvPr>
                <p:cNvSpPr txBox="1"/>
                <p:nvPr/>
              </p:nvSpPr>
              <p:spPr>
                <a:xfrm>
                  <a:off x="2574472" y="4527506"/>
                  <a:ext cx="1632856" cy="298421"/>
                </a:xfrm>
                <a:prstGeom prst="rect">
                  <a:avLst/>
                </a:prstGeom>
                <a:noFill/>
              </p:spPr>
              <p:txBody>
                <a:bodyPr wrap="square" rtlCol="0">
                  <a:spAutoFit/>
                </a:bodyPr>
                <a:lstStyle/>
                <a:p>
                  <a:r>
                    <a:rPr lang="en-US" sz="1050" b="1">
                      <a:solidFill>
                        <a:srgbClr val="221155"/>
                      </a:solidFill>
                      <a:latin typeface="Tahoma" panose="020B0604030504040204" pitchFamily="34" charset="0"/>
                      <a:ea typeface="Tahoma" panose="020B0604030504040204" pitchFamily="34" charset="0"/>
                      <a:cs typeface="Tahoma" panose="020B0604030504040204" pitchFamily="34" charset="0"/>
                    </a:rPr>
                    <a:t>Launch</a:t>
                  </a:r>
                  <a:endParaRPr lang="en-US" sz="700" b="1" i="1">
                    <a:solidFill>
                      <a:srgbClr val="221155"/>
                    </a:solidFill>
                    <a:latin typeface="Tahoma" panose="020B0604030504040204" pitchFamily="34" charset="0"/>
                    <a:ea typeface="Tahoma" panose="020B0604030504040204" pitchFamily="34" charset="0"/>
                    <a:cs typeface="Tahoma" panose="020B0604030504040204" pitchFamily="34" charset="0"/>
                  </a:endParaRPr>
                </a:p>
              </p:txBody>
            </p:sp>
            <p:pic>
              <p:nvPicPr>
                <p:cNvPr id="54" name="Graphic 53" descr="Clipboard Checked with solid fill">
                  <a:extLst>
                    <a:ext uri="{FF2B5EF4-FFF2-40B4-BE49-F238E27FC236}">
                      <a16:creationId xmlns:a16="http://schemas.microsoft.com/office/drawing/2014/main" id="{380456E9-BC19-CF15-BDB2-3A06DBA19B67}"/>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2190022" y="2362492"/>
                  <a:ext cx="315688" cy="315687"/>
                </a:xfrm>
                <a:prstGeom prst="rect">
                  <a:avLst/>
                </a:prstGeom>
              </p:spPr>
            </p:pic>
            <p:pic>
              <p:nvPicPr>
                <p:cNvPr id="62" name="Graphic 61" descr="Filing Box Archive with solid fill">
                  <a:extLst>
                    <a:ext uri="{FF2B5EF4-FFF2-40B4-BE49-F238E27FC236}">
                      <a16:creationId xmlns:a16="http://schemas.microsoft.com/office/drawing/2014/main" id="{68922BA2-D1DA-7873-FC3D-1EB02C3120DA}"/>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210803" y="2992741"/>
                  <a:ext cx="315686" cy="315686"/>
                </a:xfrm>
                <a:prstGeom prst="rect">
                  <a:avLst/>
                </a:prstGeom>
              </p:spPr>
            </p:pic>
            <p:pic>
              <p:nvPicPr>
                <p:cNvPr id="63" name="Graphic 62" descr="Link with solid fill">
                  <a:extLst>
                    <a:ext uri="{FF2B5EF4-FFF2-40B4-BE49-F238E27FC236}">
                      <a16:creationId xmlns:a16="http://schemas.microsoft.com/office/drawing/2014/main" id="{4A63E819-6F83-EEBF-9B1A-86346DE9D16B}"/>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215242" y="3524845"/>
                  <a:ext cx="315687" cy="315687"/>
                </a:xfrm>
                <a:prstGeom prst="rect">
                  <a:avLst/>
                </a:prstGeom>
              </p:spPr>
            </p:pic>
            <p:pic>
              <p:nvPicPr>
                <p:cNvPr id="64" name="Graphic 63" descr="Rocket with solid fill">
                  <a:extLst>
                    <a:ext uri="{FF2B5EF4-FFF2-40B4-BE49-F238E27FC236}">
                      <a16:creationId xmlns:a16="http://schemas.microsoft.com/office/drawing/2014/main" id="{4A1E744A-30BD-2C34-32C1-A7C7F3C5BD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215242" y="4485381"/>
                  <a:ext cx="315688" cy="315687"/>
                </a:xfrm>
                <a:prstGeom prst="rect">
                  <a:avLst/>
                </a:prstGeom>
              </p:spPr>
            </p:pic>
            <p:pic>
              <p:nvPicPr>
                <p:cNvPr id="72" name="Graphic 71" descr="Shield Tick with solid fill">
                  <a:extLst>
                    <a:ext uri="{FF2B5EF4-FFF2-40B4-BE49-F238E27FC236}">
                      <a16:creationId xmlns:a16="http://schemas.microsoft.com/office/drawing/2014/main" id="{31449601-D6F2-F508-1BF7-522DB0E39CDD}"/>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198914" y="4035642"/>
                  <a:ext cx="348345" cy="348345"/>
                </a:xfrm>
                <a:prstGeom prst="rect">
                  <a:avLst/>
                </a:prstGeom>
              </p:spPr>
            </p:pic>
          </p:grpSp>
          <p:pic>
            <p:nvPicPr>
              <p:cNvPr id="45" name="Graphic 44" descr="Star with solid fill">
                <a:extLst>
                  <a:ext uri="{FF2B5EF4-FFF2-40B4-BE49-F238E27FC236}">
                    <a16:creationId xmlns:a16="http://schemas.microsoft.com/office/drawing/2014/main" id="{4DEF6A8D-D55C-CC86-EB17-EE279D6DAD9F}"/>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088085" y="4463441"/>
                <a:ext cx="315687" cy="315687"/>
              </a:xfrm>
              <a:prstGeom prst="rect">
                <a:avLst/>
              </a:prstGeom>
            </p:spPr>
          </p:pic>
        </p:grpSp>
      </p:grpSp>
      <p:sp>
        <p:nvSpPr>
          <p:cNvPr id="106" name="TextBox 105">
            <a:extLst>
              <a:ext uri="{FF2B5EF4-FFF2-40B4-BE49-F238E27FC236}">
                <a16:creationId xmlns:a16="http://schemas.microsoft.com/office/drawing/2014/main" id="{30682EEC-169F-C6BB-21A3-36B3CAA09983}"/>
              </a:ext>
            </a:extLst>
          </p:cNvPr>
          <p:cNvSpPr txBox="1"/>
          <p:nvPr/>
        </p:nvSpPr>
        <p:spPr>
          <a:xfrm>
            <a:off x="3103284" y="3899825"/>
            <a:ext cx="5905533" cy="319062"/>
          </a:xfrm>
          <a:prstGeom prst="roundRect">
            <a:avLst/>
          </a:prstGeom>
          <a:solidFill>
            <a:srgbClr val="002060"/>
          </a:solidFill>
        </p:spPr>
        <p:txBody>
          <a:bodyPr wrap="square" rtlCol="0">
            <a:noAutofit/>
          </a:bodyPr>
          <a:lstStyle/>
          <a:p>
            <a:pPr algn="ctr"/>
            <a:r>
              <a:rPr lang="en-US" sz="1200" b="1">
                <a:solidFill>
                  <a:schemeClr val="bg1"/>
                </a:solidFill>
                <a:latin typeface="Tahoma" panose="020B0604030504040204" pitchFamily="34" charset="0"/>
                <a:ea typeface="Tahoma" panose="020B0604030504040204" pitchFamily="34" charset="0"/>
                <a:cs typeface="Tahoma" panose="020B0604030504040204" pitchFamily="34" charset="0"/>
              </a:rPr>
              <a:t>STEP 2: INTEGRATE ALL IPT SCHEDULES INTO IMS</a:t>
            </a:r>
          </a:p>
        </p:txBody>
      </p:sp>
    </p:spTree>
    <p:extLst>
      <p:ext uri="{BB962C8B-B14F-4D97-AF65-F5344CB8AC3E}">
        <p14:creationId xmlns:p14="http://schemas.microsoft.com/office/powerpoint/2010/main" val="3291967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13186-6A0B-9497-705B-80D03BA0139C}"/>
            </a:ext>
          </a:extLst>
        </p:cNvPr>
        <p:cNvGrpSpPr/>
        <p:nvPr/>
      </p:nvGrpSpPr>
      <p:grpSpPr>
        <a:xfrm>
          <a:off x="0" y="0"/>
          <a:ext cx="0" cy="0"/>
          <a:chOff x="0" y="0"/>
          <a:chExt cx="0" cy="0"/>
        </a:xfrm>
      </p:grpSpPr>
      <p:sp>
        <p:nvSpPr>
          <p:cNvPr id="97" name="Rectangle: Rounded Corners 96">
            <a:extLst>
              <a:ext uri="{FF2B5EF4-FFF2-40B4-BE49-F238E27FC236}">
                <a16:creationId xmlns:a16="http://schemas.microsoft.com/office/drawing/2014/main" id="{6CBDBC48-C1B8-BCB2-69BC-8671B0D3E7FA}"/>
              </a:ext>
            </a:extLst>
          </p:cNvPr>
          <p:cNvSpPr/>
          <p:nvPr/>
        </p:nvSpPr>
        <p:spPr>
          <a:xfrm>
            <a:off x="3190473" y="1400303"/>
            <a:ext cx="5964360" cy="1952497"/>
          </a:xfrm>
          <a:prstGeom prst="roundRect">
            <a:avLst/>
          </a:prstGeom>
          <a:solidFill>
            <a:schemeClr val="bg1"/>
          </a:solidFill>
          <a:ln>
            <a:solidFill>
              <a:srgbClr val="221155">
                <a:alpha val="3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C5AE69DF-E19D-6EAE-7707-84A1FDB8E236}"/>
              </a:ext>
            </a:extLst>
          </p:cNvPr>
          <p:cNvSpPr>
            <a:spLocks noGrp="1"/>
          </p:cNvSpPr>
          <p:nvPr>
            <p:ph type="title"/>
          </p:nvPr>
        </p:nvSpPr>
        <p:spPr/>
        <p:txBody>
          <a:bodyPr anchor="ctr">
            <a:normAutofit/>
          </a:bodyPr>
          <a:lstStyle/>
          <a:p>
            <a:r>
              <a:rPr lang="en-US" sz="3200">
                <a:latin typeface="Tahoma" panose="020B0604030504040204" pitchFamily="34" charset="0"/>
                <a:ea typeface="Tahoma" panose="020B0604030504040204" pitchFamily="34" charset="0"/>
                <a:cs typeface="Tahoma" panose="020B0604030504040204" pitchFamily="34" charset="0"/>
              </a:rPr>
              <a:t>Exercise 3 – Integrate Risks into a 5X5 Scorecard</a:t>
            </a:r>
          </a:p>
        </p:txBody>
      </p:sp>
      <p:grpSp>
        <p:nvGrpSpPr>
          <p:cNvPr id="5" name="Group 4">
            <a:extLst>
              <a:ext uri="{FF2B5EF4-FFF2-40B4-BE49-F238E27FC236}">
                <a16:creationId xmlns:a16="http://schemas.microsoft.com/office/drawing/2014/main" id="{71722D0D-58E7-5D1D-D5E4-8CF2D3B24052}"/>
              </a:ext>
            </a:extLst>
          </p:cNvPr>
          <p:cNvGrpSpPr/>
          <p:nvPr/>
        </p:nvGrpSpPr>
        <p:grpSpPr>
          <a:xfrm>
            <a:off x="113635" y="1366486"/>
            <a:ext cx="2786255" cy="1541584"/>
            <a:chOff x="265703" y="1411276"/>
            <a:chExt cx="3087130" cy="1628329"/>
          </a:xfrm>
        </p:grpSpPr>
        <p:grpSp>
          <p:nvGrpSpPr>
            <p:cNvPr id="35" name="Group 34">
              <a:extLst>
                <a:ext uri="{FF2B5EF4-FFF2-40B4-BE49-F238E27FC236}">
                  <a16:creationId xmlns:a16="http://schemas.microsoft.com/office/drawing/2014/main" id="{226C22B2-5946-2830-F15C-A535C812F640}"/>
                </a:ext>
              </a:extLst>
            </p:cNvPr>
            <p:cNvGrpSpPr/>
            <p:nvPr/>
          </p:nvGrpSpPr>
          <p:grpSpPr>
            <a:xfrm>
              <a:off x="265703" y="1414343"/>
              <a:ext cx="3087130" cy="1625262"/>
              <a:chOff x="475467" y="1391155"/>
              <a:chExt cx="3822192" cy="2246744"/>
            </a:xfrm>
          </p:grpSpPr>
          <p:sp>
            <p:nvSpPr>
              <p:cNvPr id="6" name="Rounded Rectangle 21">
                <a:extLst>
                  <a:ext uri="{FF2B5EF4-FFF2-40B4-BE49-F238E27FC236}">
                    <a16:creationId xmlns:a16="http://schemas.microsoft.com/office/drawing/2014/main" id="{FF3430D6-A017-0051-4A31-5F5EA386D279}"/>
                  </a:ext>
                </a:extLst>
              </p:cNvPr>
              <p:cNvSpPr/>
              <p:nvPr/>
            </p:nvSpPr>
            <p:spPr>
              <a:xfrm>
                <a:off x="475467" y="1391155"/>
                <a:ext cx="3800102" cy="2246744"/>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grpSp>
            <p:nvGrpSpPr>
              <p:cNvPr id="34" name="Group 33">
                <a:extLst>
                  <a:ext uri="{FF2B5EF4-FFF2-40B4-BE49-F238E27FC236}">
                    <a16:creationId xmlns:a16="http://schemas.microsoft.com/office/drawing/2014/main" id="{6BA3DA8F-DFC5-27EC-7264-FEEFD66DD779}"/>
                  </a:ext>
                </a:extLst>
              </p:cNvPr>
              <p:cNvGrpSpPr/>
              <p:nvPr/>
            </p:nvGrpSpPr>
            <p:grpSpPr>
              <a:xfrm>
                <a:off x="475467" y="1391155"/>
                <a:ext cx="3822192" cy="455006"/>
                <a:chOff x="475467" y="1391155"/>
                <a:chExt cx="3800102" cy="455006"/>
              </a:xfrm>
            </p:grpSpPr>
            <p:sp>
              <p:nvSpPr>
                <p:cNvPr id="7" name="Rounded Rectangle 22">
                  <a:extLst>
                    <a:ext uri="{FF2B5EF4-FFF2-40B4-BE49-F238E27FC236}">
                      <a16:creationId xmlns:a16="http://schemas.microsoft.com/office/drawing/2014/main" id="{5B992EC1-EE04-F09B-6950-F26259DB77A9}"/>
                    </a:ext>
                  </a:extLst>
                </p:cNvPr>
                <p:cNvSpPr/>
                <p:nvPr/>
              </p:nvSpPr>
              <p:spPr>
                <a:xfrm>
                  <a:off x="475467" y="1391155"/>
                  <a:ext cx="3800102" cy="455006"/>
                </a:xfrm>
                <a:prstGeom prst="roundRect">
                  <a:avLst/>
                </a:prstGeom>
                <a:solidFill>
                  <a:srgbClr val="221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EC53DD3C-081A-CBAC-F8F7-D5C448D25D4E}"/>
                    </a:ext>
                  </a:extLst>
                </p:cNvPr>
                <p:cNvSpPr txBox="1"/>
                <p:nvPr/>
              </p:nvSpPr>
              <p:spPr>
                <a:xfrm>
                  <a:off x="684376" y="1419852"/>
                  <a:ext cx="3293422" cy="382920"/>
                </a:xfrm>
                <a:prstGeom prst="rect">
                  <a:avLst/>
                </a:prstGeom>
                <a:noFill/>
              </p:spPr>
              <p:txBody>
                <a:bodyPr wrap="square">
                  <a:spAutoFit/>
                </a:bodyPr>
                <a:lstStyle/>
                <a:p>
                  <a:pPr algn="ctr">
                    <a:defRPr sz="1600" b="1">
                      <a:solidFill>
                        <a:srgbClr val="FFFFFF"/>
                      </a:solidFill>
                    </a:defRPr>
                  </a:pPr>
                  <a:r>
                    <a:rPr lang="en-US" sz="1200">
                      <a:latin typeface="Tahoma" panose="020B0604030504040204" pitchFamily="34" charset="0"/>
                      <a:ea typeface="Tahoma" panose="020B0604030504040204" pitchFamily="34" charset="0"/>
                      <a:cs typeface="Tahoma" panose="020B0604030504040204" pitchFamily="34" charset="0"/>
                    </a:rPr>
                    <a:t>OBJECTIVE</a:t>
                  </a:r>
                  <a:endParaRPr sz="1200">
                    <a:latin typeface="Tahoma" panose="020B0604030504040204" pitchFamily="34" charset="0"/>
                    <a:ea typeface="Tahoma" panose="020B0604030504040204" pitchFamily="34" charset="0"/>
                    <a:cs typeface="Tahoma" panose="020B0604030504040204" pitchFamily="34" charset="0"/>
                  </a:endParaRPr>
                </a:p>
              </p:txBody>
            </p:sp>
          </p:grpSp>
          <p:sp>
            <p:nvSpPr>
              <p:cNvPr id="14" name="TextBox 13">
                <a:extLst>
                  <a:ext uri="{FF2B5EF4-FFF2-40B4-BE49-F238E27FC236}">
                    <a16:creationId xmlns:a16="http://schemas.microsoft.com/office/drawing/2014/main" id="{6F00A529-7F83-103F-307D-6DAC1FBA5651}"/>
                  </a:ext>
                </a:extLst>
              </p:cNvPr>
              <p:cNvSpPr txBox="1"/>
              <p:nvPr/>
            </p:nvSpPr>
            <p:spPr>
              <a:xfrm>
                <a:off x="630556" y="1913571"/>
                <a:ext cx="3431708" cy="1617869"/>
              </a:xfrm>
              <a:prstGeom prst="rect">
                <a:avLst/>
              </a:prstGeom>
              <a:noFill/>
            </p:spPr>
            <p:txBody>
              <a:bodyPr wrap="square">
                <a:spAutoFit/>
              </a:bodyPr>
              <a:lstStyle/>
              <a:p>
                <a:pPr marL="285750" indent="-285750">
                  <a:buFont typeface="Wingdings" panose="05000000000000000000" pitchFamily="2" charset="2"/>
                  <a:buChar char="Ø"/>
                  <a:defRPr sz="1400"/>
                </a:pPr>
                <a:r>
                  <a:rPr lang="en-US" sz="1100" b="1">
                    <a:latin typeface="Tahoma" panose="020B0604030504040204" pitchFamily="34" charset="0"/>
                    <a:ea typeface="Tahoma" panose="020B0604030504040204" pitchFamily="34" charset="0"/>
                    <a:cs typeface="Tahoma" panose="020B0604030504040204" pitchFamily="34" charset="0"/>
                  </a:rPr>
                  <a:t>Evaluate mission risks by assigning likelihood and consequence scores and plotting them on a 5x5 risk scorecard to identify and prioritize the highest risks</a:t>
                </a:r>
                <a:endParaRPr sz="1100">
                  <a:latin typeface="Tahoma" panose="020B0604030504040204" pitchFamily="34" charset="0"/>
                  <a:ea typeface="Tahoma" panose="020B0604030504040204" pitchFamily="34" charset="0"/>
                  <a:cs typeface="Tahoma" panose="020B0604030504040204" pitchFamily="34" charset="0"/>
                </a:endParaRPr>
              </a:p>
            </p:txBody>
          </p:sp>
        </p:grpSp>
        <p:pic>
          <p:nvPicPr>
            <p:cNvPr id="67" name="Graphic 66" descr="Bullseye with solid fill">
              <a:extLst>
                <a:ext uri="{FF2B5EF4-FFF2-40B4-BE49-F238E27FC236}">
                  <a16:creationId xmlns:a16="http://schemas.microsoft.com/office/drawing/2014/main" id="{FA97B928-25D9-C3DE-15DC-A51042DABB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0245" y="1411276"/>
              <a:ext cx="317848" cy="317848"/>
            </a:xfrm>
            <a:prstGeom prst="rect">
              <a:avLst/>
            </a:prstGeom>
          </p:spPr>
        </p:pic>
      </p:grpSp>
      <p:grpSp>
        <p:nvGrpSpPr>
          <p:cNvPr id="2" name="Group 1">
            <a:extLst>
              <a:ext uri="{FF2B5EF4-FFF2-40B4-BE49-F238E27FC236}">
                <a16:creationId xmlns:a16="http://schemas.microsoft.com/office/drawing/2014/main" id="{E7A96CD4-0C54-AC42-EFA9-A477C8C7203E}"/>
              </a:ext>
            </a:extLst>
          </p:cNvPr>
          <p:cNvGrpSpPr/>
          <p:nvPr/>
        </p:nvGrpSpPr>
        <p:grpSpPr>
          <a:xfrm>
            <a:off x="45386" y="3216213"/>
            <a:ext cx="3353268" cy="969186"/>
            <a:chOff x="161169" y="3266519"/>
            <a:chExt cx="3707816" cy="969186"/>
          </a:xfrm>
        </p:grpSpPr>
        <p:grpSp>
          <p:nvGrpSpPr>
            <p:cNvPr id="37" name="Group 36">
              <a:extLst>
                <a:ext uri="{FF2B5EF4-FFF2-40B4-BE49-F238E27FC236}">
                  <a16:creationId xmlns:a16="http://schemas.microsoft.com/office/drawing/2014/main" id="{06A8B888-6A42-3B37-96F1-6702795E4D0B}"/>
                </a:ext>
              </a:extLst>
            </p:cNvPr>
            <p:cNvGrpSpPr/>
            <p:nvPr/>
          </p:nvGrpSpPr>
          <p:grpSpPr>
            <a:xfrm>
              <a:off x="161169" y="3266519"/>
              <a:ext cx="3707816" cy="969186"/>
              <a:chOff x="392582" y="3403863"/>
              <a:chExt cx="4617353" cy="1121250"/>
            </a:xfrm>
          </p:grpSpPr>
          <p:sp>
            <p:nvSpPr>
              <p:cNvPr id="18" name="Rounded Rectangle 21">
                <a:extLst>
                  <a:ext uri="{FF2B5EF4-FFF2-40B4-BE49-F238E27FC236}">
                    <a16:creationId xmlns:a16="http://schemas.microsoft.com/office/drawing/2014/main" id="{BCE2B665-2637-6123-2D30-FD6A924D030B}"/>
                  </a:ext>
                </a:extLst>
              </p:cNvPr>
              <p:cNvSpPr/>
              <p:nvPr/>
            </p:nvSpPr>
            <p:spPr>
              <a:xfrm>
                <a:off x="475467" y="3403864"/>
                <a:ext cx="3800102" cy="1121249"/>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grpSp>
            <p:nvGrpSpPr>
              <p:cNvPr id="36" name="Group 35">
                <a:extLst>
                  <a:ext uri="{FF2B5EF4-FFF2-40B4-BE49-F238E27FC236}">
                    <a16:creationId xmlns:a16="http://schemas.microsoft.com/office/drawing/2014/main" id="{1DD4FBE0-76E4-39E0-2901-6035147F691F}"/>
                  </a:ext>
                </a:extLst>
              </p:cNvPr>
              <p:cNvGrpSpPr/>
              <p:nvPr/>
            </p:nvGrpSpPr>
            <p:grpSpPr>
              <a:xfrm>
                <a:off x="392582" y="3403863"/>
                <a:ext cx="4617353" cy="455006"/>
                <a:chOff x="393061" y="3403863"/>
                <a:chExt cx="4590668" cy="455006"/>
              </a:xfrm>
            </p:grpSpPr>
            <p:sp>
              <p:nvSpPr>
                <p:cNvPr id="19" name="Rounded Rectangle 22">
                  <a:extLst>
                    <a:ext uri="{FF2B5EF4-FFF2-40B4-BE49-F238E27FC236}">
                      <a16:creationId xmlns:a16="http://schemas.microsoft.com/office/drawing/2014/main" id="{2B9B1E5D-2674-9D03-D505-6DD8A8CD4BC9}"/>
                    </a:ext>
                  </a:extLst>
                </p:cNvPr>
                <p:cNvSpPr/>
                <p:nvPr/>
              </p:nvSpPr>
              <p:spPr>
                <a:xfrm>
                  <a:off x="475467" y="3403863"/>
                  <a:ext cx="3800102" cy="455006"/>
                </a:xfrm>
                <a:prstGeom prst="roundRect">
                  <a:avLst/>
                </a:prstGeom>
                <a:solidFill>
                  <a:schemeClr val="accent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sp>
              <p:nvSpPr>
                <p:cNvPr id="20" name="TextBox 19">
                  <a:extLst>
                    <a:ext uri="{FF2B5EF4-FFF2-40B4-BE49-F238E27FC236}">
                      <a16:creationId xmlns:a16="http://schemas.microsoft.com/office/drawing/2014/main" id="{6C36891E-AE49-6696-D446-3BBE8777BC67}"/>
                    </a:ext>
                  </a:extLst>
                </p:cNvPr>
                <p:cNvSpPr txBox="1"/>
                <p:nvPr/>
              </p:nvSpPr>
              <p:spPr>
                <a:xfrm>
                  <a:off x="393061" y="3448022"/>
                  <a:ext cx="4590668" cy="354551"/>
                </a:xfrm>
                <a:prstGeom prst="roundRect">
                  <a:avLst/>
                </a:prstGeom>
                <a:noFill/>
              </p:spPr>
              <p:txBody>
                <a:bodyPr wrap="square">
                  <a:spAutoFit/>
                </a:bodyPr>
                <a:lstStyle/>
                <a:p>
                  <a:pPr algn="ctr">
                    <a:defRPr sz="1600" b="1">
                      <a:solidFill>
                        <a:srgbClr val="FFFFFF"/>
                      </a:solidFill>
                    </a:defRPr>
                  </a:pPr>
                  <a:r>
                    <a:rPr lang="en-US" sz="1200">
                      <a:latin typeface="Tahoma" panose="020B0604030504040204" pitchFamily="34" charset="0"/>
                      <a:ea typeface="Tahoma" panose="020B0604030504040204" pitchFamily="34" charset="0"/>
                      <a:cs typeface="Tahoma" panose="020B0604030504040204" pitchFamily="34" charset="0"/>
                    </a:rPr>
                    <a:t>STUDENT DELIVERABLE</a:t>
                  </a:r>
                  <a:endParaRPr sz="1200">
                    <a:latin typeface="Tahoma" panose="020B0604030504040204" pitchFamily="34" charset="0"/>
                    <a:ea typeface="Tahoma" panose="020B0604030504040204" pitchFamily="34" charset="0"/>
                    <a:cs typeface="Tahoma" panose="020B0604030504040204" pitchFamily="34" charset="0"/>
                  </a:endParaRPr>
                </a:p>
              </p:txBody>
            </p:sp>
          </p:grpSp>
          <p:sp>
            <p:nvSpPr>
              <p:cNvPr id="21" name="TextBox 20">
                <a:extLst>
                  <a:ext uri="{FF2B5EF4-FFF2-40B4-BE49-F238E27FC236}">
                    <a16:creationId xmlns:a16="http://schemas.microsoft.com/office/drawing/2014/main" id="{984B0E09-0A54-3263-8407-44D48DCFAAB7}"/>
                  </a:ext>
                </a:extLst>
              </p:cNvPr>
              <p:cNvSpPr txBox="1"/>
              <p:nvPr/>
            </p:nvSpPr>
            <p:spPr>
              <a:xfrm>
                <a:off x="630556" y="3926279"/>
                <a:ext cx="3431709" cy="498493"/>
              </a:xfrm>
              <a:prstGeom prst="rect">
                <a:avLst/>
              </a:prstGeom>
              <a:noFill/>
            </p:spPr>
            <p:txBody>
              <a:bodyPr wrap="square">
                <a:spAutoFit/>
              </a:bodyPr>
              <a:lstStyle/>
              <a:p>
                <a:pPr marL="285750" indent="-285750">
                  <a:buFont typeface="Wingdings" panose="05000000000000000000" pitchFamily="2" charset="2"/>
                  <a:buChar char="q"/>
                  <a:defRPr sz="1400"/>
                </a:pPr>
                <a:r>
                  <a:rPr lang="en-US" sz="1100" b="1">
                    <a:latin typeface="Tahoma" panose="020B0604030504040204" pitchFamily="34" charset="0"/>
                    <a:ea typeface="Tahoma" panose="020B0604030504040204" pitchFamily="34" charset="0"/>
                    <a:cs typeface="Tahoma" panose="020B0604030504040204" pitchFamily="34" charset="0"/>
                  </a:rPr>
                  <a:t>Completed 5x5 Risk Scorecard</a:t>
                </a:r>
                <a:endParaRPr sz="1100">
                  <a:latin typeface="Tahoma" panose="020B0604030504040204" pitchFamily="34" charset="0"/>
                  <a:ea typeface="Tahoma" panose="020B0604030504040204" pitchFamily="34" charset="0"/>
                  <a:cs typeface="Tahoma" panose="020B0604030504040204" pitchFamily="34" charset="0"/>
                </a:endParaRPr>
              </a:p>
            </p:txBody>
          </p:sp>
        </p:grpSp>
        <p:pic>
          <p:nvPicPr>
            <p:cNvPr id="69" name="Graphic 68" descr="Document with solid fill">
              <a:extLst>
                <a:ext uri="{FF2B5EF4-FFF2-40B4-BE49-F238E27FC236}">
                  <a16:creationId xmlns:a16="http://schemas.microsoft.com/office/drawing/2014/main" id="{CFC06A33-720B-D017-0FA3-9CD813490F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9987" y="3303986"/>
              <a:ext cx="318363" cy="318363"/>
            </a:xfrm>
            <a:prstGeom prst="rect">
              <a:avLst/>
            </a:prstGeom>
          </p:spPr>
        </p:pic>
      </p:grpSp>
      <p:grpSp>
        <p:nvGrpSpPr>
          <p:cNvPr id="9" name="Group 8">
            <a:extLst>
              <a:ext uri="{FF2B5EF4-FFF2-40B4-BE49-F238E27FC236}">
                <a16:creationId xmlns:a16="http://schemas.microsoft.com/office/drawing/2014/main" id="{3B94A0F0-2036-372F-D7DB-17FCCFCD1ADF}"/>
              </a:ext>
            </a:extLst>
          </p:cNvPr>
          <p:cNvGrpSpPr/>
          <p:nvPr/>
        </p:nvGrpSpPr>
        <p:grpSpPr>
          <a:xfrm>
            <a:off x="102833" y="4493542"/>
            <a:ext cx="2797057" cy="1656886"/>
            <a:chOff x="254901" y="4538333"/>
            <a:chExt cx="3097932" cy="1656886"/>
          </a:xfrm>
        </p:grpSpPr>
        <p:grpSp>
          <p:nvGrpSpPr>
            <p:cNvPr id="47" name="Group 46">
              <a:extLst>
                <a:ext uri="{FF2B5EF4-FFF2-40B4-BE49-F238E27FC236}">
                  <a16:creationId xmlns:a16="http://schemas.microsoft.com/office/drawing/2014/main" id="{350820C0-AD77-9EC2-5D93-42DCD4D357ED}"/>
                </a:ext>
              </a:extLst>
            </p:cNvPr>
            <p:cNvGrpSpPr/>
            <p:nvPr/>
          </p:nvGrpSpPr>
          <p:grpSpPr>
            <a:xfrm>
              <a:off x="254901" y="4538333"/>
              <a:ext cx="3097932" cy="1656886"/>
              <a:chOff x="475467" y="4509838"/>
              <a:chExt cx="3835568" cy="2125120"/>
            </a:xfrm>
          </p:grpSpPr>
          <p:sp>
            <p:nvSpPr>
              <p:cNvPr id="30" name="Rounded Rectangle 21">
                <a:extLst>
                  <a:ext uri="{FF2B5EF4-FFF2-40B4-BE49-F238E27FC236}">
                    <a16:creationId xmlns:a16="http://schemas.microsoft.com/office/drawing/2014/main" id="{C91F1EF4-A4E0-F874-0577-90E65C8D7770}"/>
                  </a:ext>
                </a:extLst>
              </p:cNvPr>
              <p:cNvSpPr/>
              <p:nvPr/>
            </p:nvSpPr>
            <p:spPr>
              <a:xfrm>
                <a:off x="475467" y="4560941"/>
                <a:ext cx="3800102" cy="2074017"/>
              </a:xfrm>
              <a:prstGeom prst="roundRect">
                <a:avLst/>
              </a:prstGeom>
              <a:solidFill>
                <a:srgbClr val="FFFFFF"/>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grpSp>
            <p:nvGrpSpPr>
              <p:cNvPr id="38" name="Group 37">
                <a:extLst>
                  <a:ext uri="{FF2B5EF4-FFF2-40B4-BE49-F238E27FC236}">
                    <a16:creationId xmlns:a16="http://schemas.microsoft.com/office/drawing/2014/main" id="{9A7B666C-D231-DC79-F51A-8D536A0BE974}"/>
                  </a:ext>
                </a:extLst>
              </p:cNvPr>
              <p:cNvGrpSpPr/>
              <p:nvPr/>
            </p:nvGrpSpPr>
            <p:grpSpPr>
              <a:xfrm>
                <a:off x="475467" y="4509838"/>
                <a:ext cx="3835568" cy="506109"/>
                <a:chOff x="475467" y="4509838"/>
                <a:chExt cx="3813401" cy="506109"/>
              </a:xfrm>
            </p:grpSpPr>
            <p:sp>
              <p:nvSpPr>
                <p:cNvPr id="31" name="Rounded Rectangle 22">
                  <a:extLst>
                    <a:ext uri="{FF2B5EF4-FFF2-40B4-BE49-F238E27FC236}">
                      <a16:creationId xmlns:a16="http://schemas.microsoft.com/office/drawing/2014/main" id="{3CB33D2E-52F8-4ACB-86FC-108B096DE735}"/>
                    </a:ext>
                  </a:extLst>
                </p:cNvPr>
                <p:cNvSpPr/>
                <p:nvPr/>
              </p:nvSpPr>
              <p:spPr>
                <a:xfrm>
                  <a:off x="475467" y="4509838"/>
                  <a:ext cx="3800102" cy="506109"/>
                </a:xfrm>
                <a:prstGeom prst="round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Tahoma" panose="020B0604030504040204" pitchFamily="34" charset="0"/>
                    <a:ea typeface="Tahoma" panose="020B0604030504040204" pitchFamily="34" charset="0"/>
                    <a:cs typeface="Tahoma" panose="020B0604030504040204" pitchFamily="34" charset="0"/>
                  </a:endParaRPr>
                </a:p>
              </p:txBody>
            </p:sp>
            <p:sp>
              <p:nvSpPr>
                <p:cNvPr id="32" name="TextBox 31">
                  <a:extLst>
                    <a:ext uri="{FF2B5EF4-FFF2-40B4-BE49-F238E27FC236}">
                      <a16:creationId xmlns:a16="http://schemas.microsoft.com/office/drawing/2014/main" id="{99B1FE18-F236-5D53-A9FE-5E0F8874A706}"/>
                    </a:ext>
                  </a:extLst>
                </p:cNvPr>
                <p:cNvSpPr txBox="1"/>
                <p:nvPr/>
              </p:nvSpPr>
              <p:spPr>
                <a:xfrm>
                  <a:off x="995446" y="4549216"/>
                  <a:ext cx="3293422" cy="393074"/>
                </a:xfrm>
                <a:prstGeom prst="roundRect">
                  <a:avLst/>
                </a:prstGeom>
                <a:noFill/>
              </p:spPr>
              <p:txBody>
                <a:bodyPr wrap="square">
                  <a:spAutoFit/>
                </a:bodyPr>
                <a:lstStyle/>
                <a:p>
                  <a:pPr algn="ctr">
                    <a:defRPr sz="1600" b="1">
                      <a:solidFill>
                        <a:srgbClr val="FFFFFF"/>
                      </a:solidFill>
                    </a:defRPr>
                  </a:pPr>
                  <a:r>
                    <a:rPr lang="en-US" sz="1200">
                      <a:latin typeface="Tahoma" panose="020B0604030504040204" pitchFamily="34" charset="0"/>
                      <a:ea typeface="Tahoma" panose="020B0604030504040204" pitchFamily="34" charset="0"/>
                      <a:cs typeface="Tahoma" panose="020B0604030504040204" pitchFamily="34" charset="0"/>
                    </a:rPr>
                    <a:t>SKILLS REINFORCED</a:t>
                  </a:r>
                  <a:endParaRPr sz="1200">
                    <a:latin typeface="Tahoma" panose="020B0604030504040204" pitchFamily="34" charset="0"/>
                    <a:ea typeface="Tahoma" panose="020B0604030504040204" pitchFamily="34" charset="0"/>
                    <a:cs typeface="Tahoma" panose="020B0604030504040204" pitchFamily="34" charset="0"/>
                  </a:endParaRPr>
                </a:p>
              </p:txBody>
            </p:sp>
          </p:grpSp>
          <p:sp>
            <p:nvSpPr>
              <p:cNvPr id="33" name="TextBox 32">
                <a:extLst>
                  <a:ext uri="{FF2B5EF4-FFF2-40B4-BE49-F238E27FC236}">
                    <a16:creationId xmlns:a16="http://schemas.microsoft.com/office/drawing/2014/main" id="{F4870C24-EB19-998C-4A78-F84FCD7A7223}"/>
                  </a:ext>
                </a:extLst>
              </p:cNvPr>
              <p:cNvSpPr txBox="1"/>
              <p:nvPr/>
            </p:nvSpPr>
            <p:spPr>
              <a:xfrm>
                <a:off x="643931" y="5037068"/>
                <a:ext cx="3431709" cy="1421114"/>
              </a:xfrm>
              <a:prstGeom prst="rect">
                <a:avLst/>
              </a:prstGeom>
              <a:noFill/>
            </p:spPr>
            <p:txBody>
              <a:bodyPr wrap="square">
                <a:spAutoFit/>
              </a:bodyPr>
              <a:lstStyle/>
              <a:p>
                <a:pPr marL="285750" indent="-285750">
                  <a:buFont typeface="Wingdings" panose="05000000000000000000" pitchFamily="2" charset="2"/>
                  <a:buChar char="ü"/>
                  <a:defRPr sz="1400"/>
                </a:pPr>
                <a:r>
                  <a:rPr lang="en-US" sz="1100" b="1">
                    <a:latin typeface="Tahoma" panose="020B0604030504040204" pitchFamily="34" charset="0"/>
                    <a:ea typeface="Tahoma" panose="020B0604030504040204" pitchFamily="34" charset="0"/>
                    <a:cs typeface="Tahoma" panose="020B0604030504040204" pitchFamily="34" charset="0"/>
                  </a:rPr>
                  <a:t>Risk assessment</a:t>
                </a:r>
              </a:p>
              <a:p>
                <a:pPr marL="285750" indent="-285750">
                  <a:buFont typeface="Wingdings" panose="05000000000000000000" pitchFamily="2" charset="2"/>
                  <a:buChar char="ü"/>
                  <a:defRPr sz="1400"/>
                </a:pPr>
                <a:r>
                  <a:rPr lang="en-US" sz="1100" b="1">
                    <a:latin typeface="Tahoma" panose="020B0604030504040204" pitchFamily="34" charset="0"/>
                    <a:ea typeface="Tahoma" panose="020B0604030504040204" pitchFamily="34" charset="0"/>
                    <a:cs typeface="Tahoma" panose="020B0604030504040204" pitchFamily="34" charset="0"/>
                  </a:rPr>
                  <a:t>Likelihood &amp; consequence scoring</a:t>
                </a:r>
              </a:p>
              <a:p>
                <a:pPr marL="285750" indent="-285750">
                  <a:buFont typeface="Wingdings" panose="05000000000000000000" pitchFamily="2" charset="2"/>
                  <a:buChar char="ü"/>
                  <a:defRPr sz="1400"/>
                </a:pPr>
                <a:r>
                  <a:rPr lang="en-US" sz="1100" b="1">
                    <a:latin typeface="Tahoma" panose="020B0604030504040204" pitchFamily="34" charset="0"/>
                    <a:ea typeface="Tahoma" panose="020B0604030504040204" pitchFamily="34" charset="0"/>
                    <a:cs typeface="Tahoma" panose="020B0604030504040204" pitchFamily="34" charset="0"/>
                  </a:rPr>
                  <a:t>Risk prioritization</a:t>
                </a:r>
              </a:p>
              <a:p>
                <a:pPr marL="285750" indent="-285750">
                  <a:buFont typeface="Wingdings" panose="05000000000000000000" pitchFamily="2" charset="2"/>
                  <a:buChar char="ü"/>
                  <a:defRPr sz="1400"/>
                </a:pPr>
                <a:r>
                  <a:rPr lang="en-US" sz="1100" b="1">
                    <a:latin typeface="Tahoma" panose="020B0604030504040204" pitchFamily="34" charset="0"/>
                    <a:ea typeface="Tahoma" panose="020B0604030504040204" pitchFamily="34" charset="0"/>
                    <a:cs typeface="Tahoma" panose="020B0604030504040204" pitchFamily="34" charset="0"/>
                  </a:rPr>
                  <a:t>Risk communication</a:t>
                </a:r>
              </a:p>
              <a:p>
                <a:pPr marL="285750" indent="-285750">
                  <a:buFont typeface="Wingdings" panose="05000000000000000000" pitchFamily="2" charset="2"/>
                  <a:buChar char="ü"/>
                  <a:defRPr sz="1400"/>
                </a:pPr>
                <a:r>
                  <a:rPr lang="en-US" sz="1100" b="1">
                    <a:latin typeface="Tahoma" panose="020B0604030504040204" pitchFamily="34" charset="0"/>
                    <a:ea typeface="Tahoma" panose="020B0604030504040204" pitchFamily="34" charset="0"/>
                    <a:cs typeface="Tahoma" panose="020B0604030504040204" pitchFamily="34" charset="0"/>
                  </a:rPr>
                  <a:t>Decision support</a:t>
                </a:r>
                <a:endParaRPr sz="1100">
                  <a:latin typeface="Tahoma" panose="020B0604030504040204" pitchFamily="34" charset="0"/>
                  <a:ea typeface="Tahoma" panose="020B0604030504040204" pitchFamily="34" charset="0"/>
                  <a:cs typeface="Tahoma" panose="020B0604030504040204" pitchFamily="34" charset="0"/>
                </a:endParaRPr>
              </a:p>
            </p:txBody>
          </p:sp>
        </p:grpSp>
        <p:pic>
          <p:nvPicPr>
            <p:cNvPr id="71" name="Graphic 70" descr="Head with gears with solid fill">
              <a:extLst>
                <a:ext uri="{FF2B5EF4-FFF2-40B4-BE49-F238E27FC236}">
                  <a16:creationId xmlns:a16="http://schemas.microsoft.com/office/drawing/2014/main" id="{899D1402-6487-2E2F-048C-1350DA21018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3404" y="4557112"/>
              <a:ext cx="354755" cy="354755"/>
            </a:xfrm>
            <a:prstGeom prst="rect">
              <a:avLst/>
            </a:prstGeom>
          </p:spPr>
        </p:pic>
      </p:grpSp>
      <p:sp>
        <p:nvSpPr>
          <p:cNvPr id="26" name="Rounded Rectangle 21">
            <a:extLst>
              <a:ext uri="{FF2B5EF4-FFF2-40B4-BE49-F238E27FC236}">
                <a16:creationId xmlns:a16="http://schemas.microsoft.com/office/drawing/2014/main" id="{798B73EE-40F7-573E-1212-DB30235AD554}"/>
              </a:ext>
            </a:extLst>
          </p:cNvPr>
          <p:cNvSpPr/>
          <p:nvPr/>
        </p:nvSpPr>
        <p:spPr>
          <a:xfrm>
            <a:off x="9373160" y="1411276"/>
            <a:ext cx="2535294" cy="4987637"/>
          </a:xfrm>
          <a:prstGeom prst="roundRect">
            <a:avLst/>
          </a:prstGeom>
          <a:solidFill>
            <a:schemeClr val="accent4">
              <a:lumMod val="20000"/>
              <a:lumOff val="80000"/>
            </a:schemeClr>
          </a:solidFill>
          <a:ln>
            <a:solidFill>
              <a:srgbClr val="DCDC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grpSp>
        <p:nvGrpSpPr>
          <p:cNvPr id="27" name="Group 26">
            <a:extLst>
              <a:ext uri="{FF2B5EF4-FFF2-40B4-BE49-F238E27FC236}">
                <a16:creationId xmlns:a16="http://schemas.microsoft.com/office/drawing/2014/main" id="{17CDF0D4-8EDC-25A4-CC3C-2B0A8FD15A81}"/>
              </a:ext>
            </a:extLst>
          </p:cNvPr>
          <p:cNvGrpSpPr/>
          <p:nvPr/>
        </p:nvGrpSpPr>
        <p:grpSpPr>
          <a:xfrm>
            <a:off x="9373160" y="1366486"/>
            <a:ext cx="2553137" cy="581357"/>
            <a:chOff x="475467" y="1391155"/>
            <a:chExt cx="3800102" cy="455006"/>
          </a:xfrm>
          <a:solidFill>
            <a:schemeClr val="accent4">
              <a:lumMod val="50000"/>
            </a:schemeClr>
          </a:solidFill>
        </p:grpSpPr>
        <p:sp>
          <p:nvSpPr>
            <p:cNvPr id="29" name="Rounded Rectangle 22">
              <a:extLst>
                <a:ext uri="{FF2B5EF4-FFF2-40B4-BE49-F238E27FC236}">
                  <a16:creationId xmlns:a16="http://schemas.microsoft.com/office/drawing/2014/main" id="{E37C34A9-F7C4-1B17-6D1D-A7B320109477}"/>
                </a:ext>
              </a:extLst>
            </p:cNvPr>
            <p:cNvSpPr/>
            <p:nvPr/>
          </p:nvSpPr>
          <p:spPr>
            <a:xfrm>
              <a:off x="475467" y="1391155"/>
              <a:ext cx="3800102" cy="455006"/>
            </a:xfrm>
            <a:prstGeom prst="round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ahoma" panose="020B0604030504040204" pitchFamily="34" charset="0"/>
                <a:ea typeface="Tahoma" panose="020B0604030504040204" pitchFamily="34" charset="0"/>
                <a:cs typeface="Tahoma" panose="020B0604030504040204" pitchFamily="34" charset="0"/>
              </a:endParaRPr>
            </a:p>
          </p:txBody>
        </p:sp>
        <p:sp>
          <p:nvSpPr>
            <p:cNvPr id="42" name="TextBox 41">
              <a:extLst>
                <a:ext uri="{FF2B5EF4-FFF2-40B4-BE49-F238E27FC236}">
                  <a16:creationId xmlns:a16="http://schemas.microsoft.com/office/drawing/2014/main" id="{EC908B9F-2C06-7EB6-46B2-AA0514AF03F3}"/>
                </a:ext>
              </a:extLst>
            </p:cNvPr>
            <p:cNvSpPr txBox="1"/>
            <p:nvPr/>
          </p:nvSpPr>
          <p:spPr>
            <a:xfrm>
              <a:off x="798167" y="1436329"/>
              <a:ext cx="3293422" cy="312836"/>
            </a:xfrm>
            <a:prstGeom prst="rect">
              <a:avLst/>
            </a:prstGeom>
            <a:grpFill/>
          </p:spPr>
          <p:txBody>
            <a:bodyPr wrap="square">
              <a:spAutoFit/>
            </a:bodyPr>
            <a:lstStyle/>
            <a:p>
              <a:pPr algn="ctr">
                <a:defRPr sz="1600" b="1">
                  <a:solidFill>
                    <a:srgbClr val="FFFFFF"/>
                  </a:solidFill>
                </a:defRPr>
              </a:pPr>
              <a:r>
                <a:rPr lang="en-US" sz="1400">
                  <a:latin typeface="Tahoma" panose="020B0604030504040204" pitchFamily="34" charset="0"/>
                  <a:ea typeface="Tahoma" panose="020B0604030504040204" pitchFamily="34" charset="0"/>
                  <a:cs typeface="Tahoma" panose="020B0604030504040204" pitchFamily="34" charset="0"/>
                </a:rPr>
                <a:t>What Students Discover</a:t>
              </a:r>
              <a:endParaRPr sz="1400">
                <a:latin typeface="Tahoma" panose="020B0604030504040204" pitchFamily="34" charset="0"/>
                <a:ea typeface="Tahoma" panose="020B0604030504040204" pitchFamily="34" charset="0"/>
                <a:cs typeface="Tahoma" panose="020B0604030504040204" pitchFamily="34" charset="0"/>
              </a:endParaRPr>
            </a:p>
          </p:txBody>
        </p:sp>
      </p:grpSp>
      <p:sp>
        <p:nvSpPr>
          <p:cNvPr id="56" name="Rectangle: Rounded Corners 55">
            <a:extLst>
              <a:ext uri="{FF2B5EF4-FFF2-40B4-BE49-F238E27FC236}">
                <a16:creationId xmlns:a16="http://schemas.microsoft.com/office/drawing/2014/main" id="{0909BD69-E4B5-7B14-63AC-E69C2D3422D6}"/>
              </a:ext>
            </a:extLst>
          </p:cNvPr>
          <p:cNvSpPr/>
          <p:nvPr/>
        </p:nvSpPr>
        <p:spPr>
          <a:xfrm>
            <a:off x="9987270" y="2097069"/>
            <a:ext cx="1828800" cy="71458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Tahoma" panose="020B0604030504040204" pitchFamily="34" charset="0"/>
                <a:ea typeface="Tahoma" panose="020B0604030504040204" pitchFamily="34" charset="0"/>
                <a:cs typeface="Tahoma" panose="020B0604030504040204" pitchFamily="34" charset="0"/>
              </a:rPr>
              <a:t>Visualizing risks helps focus attention on what matters most.</a:t>
            </a:r>
            <a:endParaRPr lang="en-US" sz="1100" i="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57" name="Rectangle: Rounded Corners 56">
            <a:extLst>
              <a:ext uri="{FF2B5EF4-FFF2-40B4-BE49-F238E27FC236}">
                <a16:creationId xmlns:a16="http://schemas.microsoft.com/office/drawing/2014/main" id="{9DCEB86B-5A26-A6A9-BE3C-FAE0EC60F789}"/>
              </a:ext>
            </a:extLst>
          </p:cNvPr>
          <p:cNvSpPr/>
          <p:nvPr/>
        </p:nvSpPr>
        <p:spPr>
          <a:xfrm>
            <a:off x="10002507" y="2954464"/>
            <a:ext cx="1828800" cy="87064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Tahoma" panose="020B0604030504040204" pitchFamily="34" charset="0"/>
                <a:ea typeface="Tahoma" panose="020B0604030504040204" pitchFamily="34" charset="0"/>
                <a:cs typeface="Tahoma" panose="020B0604030504040204" pitchFamily="34" charset="0"/>
              </a:rPr>
              <a:t>High likelihood and high consequence risks demand immediate attention.</a:t>
            </a:r>
          </a:p>
        </p:txBody>
      </p:sp>
      <p:sp>
        <p:nvSpPr>
          <p:cNvPr id="58" name="Rectangle: Rounded Corners 57">
            <a:extLst>
              <a:ext uri="{FF2B5EF4-FFF2-40B4-BE49-F238E27FC236}">
                <a16:creationId xmlns:a16="http://schemas.microsoft.com/office/drawing/2014/main" id="{33A6FB8D-44CC-34B2-29D8-2D84A01B10D1}"/>
              </a:ext>
            </a:extLst>
          </p:cNvPr>
          <p:cNvSpPr/>
          <p:nvPr/>
        </p:nvSpPr>
        <p:spPr>
          <a:xfrm>
            <a:off x="10033462" y="3893594"/>
            <a:ext cx="1828800" cy="71458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Tahoma" panose="020B0604030504040204" pitchFamily="34" charset="0"/>
                <a:ea typeface="Tahoma" panose="020B0604030504040204" pitchFamily="34" charset="0"/>
                <a:cs typeface="Tahoma" panose="020B0604030504040204" pitchFamily="34" charset="0"/>
              </a:rPr>
              <a:t>Risk prioritization supports informed decision-making.</a:t>
            </a:r>
            <a:endParaRPr lang="en-US" sz="1100" i="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66" name="Rectangle: Rounded Corners 65">
            <a:extLst>
              <a:ext uri="{FF2B5EF4-FFF2-40B4-BE49-F238E27FC236}">
                <a16:creationId xmlns:a16="http://schemas.microsoft.com/office/drawing/2014/main" id="{A300EF52-E994-CB94-5876-8696238DDF40}"/>
              </a:ext>
            </a:extLst>
          </p:cNvPr>
          <p:cNvSpPr/>
          <p:nvPr/>
        </p:nvSpPr>
        <p:spPr>
          <a:xfrm>
            <a:off x="10066525" y="4585122"/>
            <a:ext cx="1828800" cy="71458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Tahoma" panose="020B0604030504040204" pitchFamily="34" charset="0"/>
                <a:ea typeface="Tahoma" panose="020B0604030504040204" pitchFamily="34" charset="0"/>
                <a:cs typeface="Tahoma" panose="020B0604030504040204" pitchFamily="34" charset="0"/>
              </a:rPr>
              <a:t>A living risk scorecard support proactive risk management.</a:t>
            </a:r>
            <a:endParaRPr lang="en-US" sz="1100" i="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Rounded Corners 9">
            <a:extLst>
              <a:ext uri="{FF2B5EF4-FFF2-40B4-BE49-F238E27FC236}">
                <a16:creationId xmlns:a16="http://schemas.microsoft.com/office/drawing/2014/main" id="{3897FD35-EB52-7DB2-A156-F9F9A8773524}"/>
              </a:ext>
            </a:extLst>
          </p:cNvPr>
          <p:cNvSpPr/>
          <p:nvPr/>
        </p:nvSpPr>
        <p:spPr>
          <a:xfrm>
            <a:off x="10097497" y="5368426"/>
            <a:ext cx="1828800" cy="87262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Tahoma" panose="020B0604030504040204" pitchFamily="34" charset="0"/>
                <a:ea typeface="Tahoma" panose="020B0604030504040204" pitchFamily="34" charset="0"/>
                <a:cs typeface="Tahoma" panose="020B0604030504040204" pitchFamily="34" charset="0"/>
              </a:rPr>
              <a:t>Risk scoring takes multiple inputs not just the risk manager.</a:t>
            </a:r>
            <a:endParaRPr lang="en-US" sz="1100" i="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cxnSp>
        <p:nvCxnSpPr>
          <p:cNvPr id="12" name="Straight Connector 11">
            <a:extLst>
              <a:ext uri="{FF2B5EF4-FFF2-40B4-BE49-F238E27FC236}">
                <a16:creationId xmlns:a16="http://schemas.microsoft.com/office/drawing/2014/main" id="{1AEEDC7A-9481-0BAA-5513-789C4BD00908}"/>
              </a:ext>
            </a:extLst>
          </p:cNvPr>
          <p:cNvCxnSpPr/>
          <p:nvPr/>
        </p:nvCxnSpPr>
        <p:spPr>
          <a:xfrm>
            <a:off x="9439498" y="2893102"/>
            <a:ext cx="2423160"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9005B46-9882-B637-0A85-3EEC177F368A}"/>
              </a:ext>
            </a:extLst>
          </p:cNvPr>
          <p:cNvCxnSpPr/>
          <p:nvPr/>
        </p:nvCxnSpPr>
        <p:spPr>
          <a:xfrm>
            <a:off x="9422844" y="3847937"/>
            <a:ext cx="2423160"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647CC56-6455-79C2-7A8F-72567A422772}"/>
              </a:ext>
            </a:extLst>
          </p:cNvPr>
          <p:cNvCxnSpPr/>
          <p:nvPr/>
        </p:nvCxnSpPr>
        <p:spPr>
          <a:xfrm>
            <a:off x="9422844" y="4608182"/>
            <a:ext cx="2423160"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CF9304C-B2F5-B0A4-A498-D37916860EC9}"/>
              </a:ext>
            </a:extLst>
          </p:cNvPr>
          <p:cNvCxnSpPr/>
          <p:nvPr/>
        </p:nvCxnSpPr>
        <p:spPr>
          <a:xfrm>
            <a:off x="9422844" y="5310895"/>
            <a:ext cx="2423160"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pic>
        <p:nvPicPr>
          <p:cNvPr id="22" name="Graphic 21" descr="Table with solid fill">
            <a:extLst>
              <a:ext uri="{FF2B5EF4-FFF2-40B4-BE49-F238E27FC236}">
                <a16:creationId xmlns:a16="http://schemas.microsoft.com/office/drawing/2014/main" id="{A7BFE319-99BD-846E-73F2-2C1077E2B9D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512227" y="2158376"/>
            <a:ext cx="457200" cy="549709"/>
          </a:xfrm>
          <a:prstGeom prst="rect">
            <a:avLst/>
          </a:prstGeom>
        </p:spPr>
      </p:pic>
      <p:pic>
        <p:nvPicPr>
          <p:cNvPr id="25" name="Graphic 24" descr="Puzzle pieces with solid fill">
            <a:extLst>
              <a:ext uri="{FF2B5EF4-FFF2-40B4-BE49-F238E27FC236}">
                <a16:creationId xmlns:a16="http://schemas.microsoft.com/office/drawing/2014/main" id="{196E83F3-48B2-1013-5C46-088F8E135E8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447958" y="3067208"/>
            <a:ext cx="547772" cy="547772"/>
          </a:xfrm>
          <a:prstGeom prst="rect">
            <a:avLst/>
          </a:prstGeom>
        </p:spPr>
      </p:pic>
      <p:pic>
        <p:nvPicPr>
          <p:cNvPr id="39" name="Graphic 38" descr="Priorities with solid fill">
            <a:extLst>
              <a:ext uri="{FF2B5EF4-FFF2-40B4-BE49-F238E27FC236}">
                <a16:creationId xmlns:a16="http://schemas.microsoft.com/office/drawing/2014/main" id="{14C31578-6C18-F38E-BEED-BED599CB3E89}"/>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403400" y="3949515"/>
            <a:ext cx="583870" cy="583870"/>
          </a:xfrm>
          <a:prstGeom prst="rect">
            <a:avLst/>
          </a:prstGeom>
        </p:spPr>
      </p:pic>
      <p:pic>
        <p:nvPicPr>
          <p:cNvPr id="41" name="Graphic 40" descr="Shield Tick with solid fill">
            <a:extLst>
              <a:ext uri="{FF2B5EF4-FFF2-40B4-BE49-F238E27FC236}">
                <a16:creationId xmlns:a16="http://schemas.microsoft.com/office/drawing/2014/main" id="{D9BDF2C4-52FE-B9A9-6AC6-9DBEBD242DC1}"/>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9530070" y="4696893"/>
            <a:ext cx="457200" cy="457200"/>
          </a:xfrm>
          <a:prstGeom prst="rect">
            <a:avLst/>
          </a:prstGeom>
        </p:spPr>
      </p:pic>
      <p:pic>
        <p:nvPicPr>
          <p:cNvPr id="44" name="Graphic 43" descr="Users with solid fill">
            <a:extLst>
              <a:ext uri="{FF2B5EF4-FFF2-40B4-BE49-F238E27FC236}">
                <a16:creationId xmlns:a16="http://schemas.microsoft.com/office/drawing/2014/main" id="{4C8F7CA1-1879-0715-0DF4-61CE6254DB0B}"/>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9511745" y="5545878"/>
            <a:ext cx="517723" cy="517723"/>
          </a:xfrm>
          <a:prstGeom prst="rect">
            <a:avLst/>
          </a:prstGeom>
        </p:spPr>
      </p:pic>
      <p:sp>
        <p:nvSpPr>
          <p:cNvPr id="93" name="TextBox 92">
            <a:extLst>
              <a:ext uri="{FF2B5EF4-FFF2-40B4-BE49-F238E27FC236}">
                <a16:creationId xmlns:a16="http://schemas.microsoft.com/office/drawing/2014/main" id="{290E8F4D-3573-9E99-6A49-238781AA8CF0}"/>
              </a:ext>
            </a:extLst>
          </p:cNvPr>
          <p:cNvSpPr txBox="1"/>
          <p:nvPr/>
        </p:nvSpPr>
        <p:spPr>
          <a:xfrm>
            <a:off x="3130314" y="1404580"/>
            <a:ext cx="5878503" cy="281610"/>
          </a:xfrm>
          <a:prstGeom prst="roundRect">
            <a:avLst/>
          </a:prstGeom>
          <a:solidFill>
            <a:srgbClr val="002060"/>
          </a:solidFill>
        </p:spPr>
        <p:txBody>
          <a:bodyPr wrap="square" rtlCol="0">
            <a:noAutofit/>
          </a:bodyPr>
          <a:lstStyle/>
          <a:p>
            <a:pPr algn="ctr"/>
            <a:r>
              <a:rPr lang="en-US" sz="1200" b="1">
                <a:solidFill>
                  <a:schemeClr val="bg1"/>
                </a:solidFill>
                <a:latin typeface="Tahoma" panose="020B0604030504040204" pitchFamily="34" charset="0"/>
                <a:ea typeface="Tahoma" panose="020B0604030504040204" pitchFamily="34" charset="0"/>
                <a:cs typeface="Tahoma" panose="020B0604030504040204" pitchFamily="34" charset="0"/>
              </a:rPr>
              <a:t>STEP 1: ASSESS AND SCORE EACH RISK</a:t>
            </a:r>
          </a:p>
        </p:txBody>
      </p:sp>
      <p:sp>
        <p:nvSpPr>
          <p:cNvPr id="95" name="Rectangle: Rounded Corners 94">
            <a:extLst>
              <a:ext uri="{FF2B5EF4-FFF2-40B4-BE49-F238E27FC236}">
                <a16:creationId xmlns:a16="http://schemas.microsoft.com/office/drawing/2014/main" id="{E215D130-1D7F-DFBF-C37A-58449F19D72B}"/>
              </a:ext>
            </a:extLst>
          </p:cNvPr>
          <p:cNvSpPr/>
          <p:nvPr/>
        </p:nvSpPr>
        <p:spPr>
          <a:xfrm>
            <a:off x="3103284" y="3790479"/>
            <a:ext cx="5875295" cy="2790692"/>
          </a:xfrm>
          <a:prstGeom prst="roundRect">
            <a:avLst/>
          </a:prstGeom>
          <a:solidFill>
            <a:schemeClr val="bg1"/>
          </a:solidFill>
          <a:ln>
            <a:solidFill>
              <a:srgbClr val="221155">
                <a:alpha val="3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id="{5011C5A6-2262-3554-AA94-9E59A935C88E}"/>
              </a:ext>
            </a:extLst>
          </p:cNvPr>
          <p:cNvSpPr txBox="1"/>
          <p:nvPr/>
        </p:nvSpPr>
        <p:spPr>
          <a:xfrm>
            <a:off x="3174502" y="3432768"/>
            <a:ext cx="5905533" cy="319062"/>
          </a:xfrm>
          <a:prstGeom prst="roundRect">
            <a:avLst/>
          </a:prstGeom>
          <a:solidFill>
            <a:srgbClr val="002060"/>
          </a:solidFill>
        </p:spPr>
        <p:txBody>
          <a:bodyPr wrap="square" lIns="91440" tIns="45720" rIns="91440" bIns="45720" rtlCol="0" anchor="t">
            <a:noAutofit/>
          </a:bodyPr>
          <a:lstStyle/>
          <a:p>
            <a:pPr algn="ctr"/>
            <a:r>
              <a:rPr lang="en-US" sz="1200" b="1" dirty="0">
                <a:solidFill>
                  <a:schemeClr val="bg1"/>
                </a:solidFill>
                <a:latin typeface="Tahoma"/>
                <a:ea typeface="Tahoma"/>
                <a:cs typeface="Tahoma"/>
              </a:rPr>
              <a:t>STEP 2: PLOT RISKS INTO 5X5</a:t>
            </a:r>
          </a:p>
        </p:txBody>
      </p:sp>
      <p:grpSp>
        <p:nvGrpSpPr>
          <p:cNvPr id="111" name="Group 110">
            <a:extLst>
              <a:ext uri="{FF2B5EF4-FFF2-40B4-BE49-F238E27FC236}">
                <a16:creationId xmlns:a16="http://schemas.microsoft.com/office/drawing/2014/main" id="{8B7DB89D-0888-59E8-1B0D-BB5B70475757}"/>
              </a:ext>
            </a:extLst>
          </p:cNvPr>
          <p:cNvGrpSpPr/>
          <p:nvPr/>
        </p:nvGrpSpPr>
        <p:grpSpPr>
          <a:xfrm>
            <a:off x="3332537" y="1802055"/>
            <a:ext cx="1817929" cy="1441135"/>
            <a:chOff x="3332537" y="1802055"/>
            <a:chExt cx="1817929" cy="1441135"/>
          </a:xfrm>
        </p:grpSpPr>
        <p:sp>
          <p:nvSpPr>
            <p:cNvPr id="3" name="Rectangle: Rounded Corners 2">
              <a:extLst>
                <a:ext uri="{FF2B5EF4-FFF2-40B4-BE49-F238E27FC236}">
                  <a16:creationId xmlns:a16="http://schemas.microsoft.com/office/drawing/2014/main" id="{0801E7BA-60E1-2EA0-FF7D-A4721876D65C}"/>
                </a:ext>
              </a:extLst>
            </p:cNvPr>
            <p:cNvSpPr/>
            <p:nvPr/>
          </p:nvSpPr>
          <p:spPr>
            <a:xfrm>
              <a:off x="3332537" y="1802055"/>
              <a:ext cx="1708545" cy="1441135"/>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79" name="TextBox 78">
              <a:extLst>
                <a:ext uri="{FF2B5EF4-FFF2-40B4-BE49-F238E27FC236}">
                  <a16:creationId xmlns:a16="http://schemas.microsoft.com/office/drawing/2014/main" id="{36B76FDA-DD2D-A9C1-4E5C-CDFDC7EBD69E}"/>
                </a:ext>
              </a:extLst>
            </p:cNvPr>
            <p:cNvSpPr txBox="1"/>
            <p:nvPr/>
          </p:nvSpPr>
          <p:spPr>
            <a:xfrm>
              <a:off x="3678055" y="1893665"/>
              <a:ext cx="1399472" cy="253916"/>
            </a:xfrm>
            <a:prstGeom prst="rect">
              <a:avLst/>
            </a:prstGeom>
            <a:noFill/>
          </p:spPr>
          <p:txBody>
            <a:bodyPr wrap="square" rtlCol="0">
              <a:spAutoFit/>
            </a:bodyPr>
            <a:lstStyle/>
            <a:p>
              <a:r>
                <a:rPr lang="en-US" sz="1050" b="1">
                  <a:solidFill>
                    <a:srgbClr val="221155"/>
                  </a:solidFill>
                  <a:latin typeface="Tahoma" panose="020B0604030504040204" pitchFamily="34" charset="0"/>
                  <a:ea typeface="Tahoma" panose="020B0604030504040204" pitchFamily="34" charset="0"/>
                  <a:cs typeface="Tahoma" panose="020B0604030504040204" pitchFamily="34" charset="0"/>
                </a:rPr>
                <a:t>Assess Each Risk</a:t>
              </a:r>
            </a:p>
          </p:txBody>
        </p:sp>
        <p:sp>
          <p:nvSpPr>
            <p:cNvPr id="105" name="TextBox 104">
              <a:extLst>
                <a:ext uri="{FF2B5EF4-FFF2-40B4-BE49-F238E27FC236}">
                  <a16:creationId xmlns:a16="http://schemas.microsoft.com/office/drawing/2014/main" id="{6E7B0F15-8E2D-1438-6556-A8C646160808}"/>
                </a:ext>
              </a:extLst>
            </p:cNvPr>
            <p:cNvSpPr txBox="1"/>
            <p:nvPr/>
          </p:nvSpPr>
          <p:spPr>
            <a:xfrm>
              <a:off x="3750994" y="2104887"/>
              <a:ext cx="1399472" cy="1061829"/>
            </a:xfrm>
            <a:prstGeom prst="rect">
              <a:avLst/>
            </a:prstGeom>
            <a:noFill/>
          </p:spPr>
          <p:txBody>
            <a:bodyPr wrap="square" rtlCol="0">
              <a:spAutoFit/>
            </a:bodyPr>
            <a:lstStyle/>
            <a:p>
              <a:r>
                <a:rPr lang="en-US" sz="900">
                  <a:solidFill>
                    <a:srgbClr val="221155"/>
                  </a:solidFill>
                  <a:latin typeface="Tahoma" panose="020B0604030504040204" pitchFamily="34" charset="0"/>
                  <a:ea typeface="Tahoma" panose="020B0604030504040204" pitchFamily="34" charset="0"/>
                  <a:cs typeface="Tahoma" panose="020B0604030504040204" pitchFamily="34" charset="0"/>
                </a:rPr>
                <a:t>Review the risk statements and determine the Likelihood (1-5) and Consequence (1-5) scores based on the criteria provided.</a:t>
              </a:r>
            </a:p>
          </p:txBody>
        </p:sp>
        <p:pic>
          <p:nvPicPr>
            <p:cNvPr id="108" name="Graphic 107" descr="Badge 1 with solid fill">
              <a:extLst>
                <a:ext uri="{FF2B5EF4-FFF2-40B4-BE49-F238E27FC236}">
                  <a16:creationId xmlns:a16="http://schemas.microsoft.com/office/drawing/2014/main" id="{31EA1803-F347-42B5-3AD9-E68226F61F4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460485" y="1905849"/>
              <a:ext cx="250371" cy="250371"/>
            </a:xfrm>
            <a:prstGeom prst="rect">
              <a:avLst/>
            </a:prstGeom>
          </p:spPr>
        </p:pic>
        <p:pic>
          <p:nvPicPr>
            <p:cNvPr id="110" name="Graphic 109" descr="Clipboard Checked with solid fill">
              <a:extLst>
                <a:ext uri="{FF2B5EF4-FFF2-40B4-BE49-F238E27FC236}">
                  <a16:creationId xmlns:a16="http://schemas.microsoft.com/office/drawing/2014/main" id="{4DC1F61C-B8AB-0EBE-E109-7C45A663A29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370304" y="2176762"/>
              <a:ext cx="315686" cy="315686"/>
            </a:xfrm>
            <a:prstGeom prst="rect">
              <a:avLst/>
            </a:prstGeom>
          </p:spPr>
        </p:pic>
      </p:grpSp>
      <p:grpSp>
        <p:nvGrpSpPr>
          <p:cNvPr id="113" name="Group 112">
            <a:extLst>
              <a:ext uri="{FF2B5EF4-FFF2-40B4-BE49-F238E27FC236}">
                <a16:creationId xmlns:a16="http://schemas.microsoft.com/office/drawing/2014/main" id="{6A844600-CFF3-0E9C-8561-5AE11B808CE3}"/>
              </a:ext>
            </a:extLst>
          </p:cNvPr>
          <p:cNvGrpSpPr/>
          <p:nvPr/>
        </p:nvGrpSpPr>
        <p:grpSpPr>
          <a:xfrm>
            <a:off x="5235526" y="1844963"/>
            <a:ext cx="1765592" cy="1408717"/>
            <a:chOff x="3332537" y="1802055"/>
            <a:chExt cx="1765592" cy="1408717"/>
          </a:xfrm>
        </p:grpSpPr>
        <p:sp>
          <p:nvSpPr>
            <p:cNvPr id="114" name="Rectangle: Rounded Corners 113">
              <a:extLst>
                <a:ext uri="{FF2B5EF4-FFF2-40B4-BE49-F238E27FC236}">
                  <a16:creationId xmlns:a16="http://schemas.microsoft.com/office/drawing/2014/main" id="{BDDD4ABC-1E1B-C0A8-4160-20DCEF84A97A}"/>
                </a:ext>
              </a:extLst>
            </p:cNvPr>
            <p:cNvSpPr/>
            <p:nvPr/>
          </p:nvSpPr>
          <p:spPr>
            <a:xfrm>
              <a:off x="3332537" y="1802055"/>
              <a:ext cx="1708545" cy="1408717"/>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TextBox 114">
              <a:extLst>
                <a:ext uri="{FF2B5EF4-FFF2-40B4-BE49-F238E27FC236}">
                  <a16:creationId xmlns:a16="http://schemas.microsoft.com/office/drawing/2014/main" id="{1FEBECC6-D4CF-A5D1-884E-CD2BE55EC70F}"/>
                </a:ext>
              </a:extLst>
            </p:cNvPr>
            <p:cNvSpPr txBox="1"/>
            <p:nvPr/>
          </p:nvSpPr>
          <p:spPr>
            <a:xfrm>
              <a:off x="3672785" y="1850757"/>
              <a:ext cx="1399472" cy="253916"/>
            </a:xfrm>
            <a:prstGeom prst="rect">
              <a:avLst/>
            </a:prstGeom>
            <a:noFill/>
          </p:spPr>
          <p:txBody>
            <a:bodyPr wrap="square" rtlCol="0">
              <a:spAutoFit/>
            </a:bodyPr>
            <a:lstStyle/>
            <a:p>
              <a:r>
                <a:rPr lang="en-US" sz="1050" b="1">
                  <a:solidFill>
                    <a:srgbClr val="221155"/>
                  </a:solidFill>
                  <a:latin typeface="Tahoma" panose="020B0604030504040204" pitchFamily="34" charset="0"/>
                  <a:ea typeface="Tahoma" panose="020B0604030504040204" pitchFamily="34" charset="0"/>
                  <a:cs typeface="Tahoma" panose="020B0604030504040204" pitchFamily="34" charset="0"/>
                </a:rPr>
                <a:t>Score Each Risk</a:t>
              </a:r>
            </a:p>
          </p:txBody>
        </p:sp>
        <p:sp>
          <p:nvSpPr>
            <p:cNvPr id="116" name="TextBox 115">
              <a:extLst>
                <a:ext uri="{FF2B5EF4-FFF2-40B4-BE49-F238E27FC236}">
                  <a16:creationId xmlns:a16="http://schemas.microsoft.com/office/drawing/2014/main" id="{6B69D86B-E147-AF93-BCFB-2E35734E0584}"/>
                </a:ext>
              </a:extLst>
            </p:cNvPr>
            <p:cNvSpPr txBox="1"/>
            <p:nvPr/>
          </p:nvSpPr>
          <p:spPr>
            <a:xfrm>
              <a:off x="3698657" y="2061979"/>
              <a:ext cx="1399472" cy="646331"/>
            </a:xfrm>
            <a:prstGeom prst="rect">
              <a:avLst/>
            </a:prstGeom>
            <a:noFill/>
          </p:spPr>
          <p:txBody>
            <a:bodyPr wrap="square" rtlCol="0">
              <a:spAutoFit/>
            </a:bodyPr>
            <a:lstStyle/>
            <a:p>
              <a:r>
                <a:rPr lang="en-US" sz="900">
                  <a:solidFill>
                    <a:srgbClr val="221155"/>
                  </a:solidFill>
                  <a:latin typeface="Tahoma" panose="020B0604030504040204" pitchFamily="34" charset="0"/>
                  <a:ea typeface="Tahoma" panose="020B0604030504040204" pitchFamily="34" charset="0"/>
                  <a:cs typeface="Tahoma" panose="020B0604030504040204" pitchFamily="34" charset="0"/>
                </a:rPr>
                <a:t>Assign a Likelihood score and a Consequence score to each risk.</a:t>
              </a:r>
            </a:p>
          </p:txBody>
        </p:sp>
        <p:pic>
          <p:nvPicPr>
            <p:cNvPr id="117" name="Graphic 116" descr="Badge with solid fill">
              <a:extLst>
                <a:ext uri="{FF2B5EF4-FFF2-40B4-BE49-F238E27FC236}">
                  <a16:creationId xmlns:a16="http://schemas.microsoft.com/office/drawing/2014/main" id="{C35E7627-9E51-C7BA-5E17-0A9C16AFD8EF}"/>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429079" y="1852529"/>
              <a:ext cx="250371" cy="250371"/>
            </a:xfrm>
            <a:prstGeom prst="rect">
              <a:avLst/>
            </a:prstGeom>
          </p:spPr>
        </p:pic>
        <p:pic>
          <p:nvPicPr>
            <p:cNvPr id="118" name="Graphic 117" descr="Calculator with solid fill">
              <a:extLst>
                <a:ext uri="{FF2B5EF4-FFF2-40B4-BE49-F238E27FC236}">
                  <a16:creationId xmlns:a16="http://schemas.microsoft.com/office/drawing/2014/main" id="{59E1396B-545D-F267-DC71-760D629AD043}"/>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3394252" y="2174686"/>
              <a:ext cx="315686" cy="315686"/>
            </a:xfrm>
            <a:prstGeom prst="rect">
              <a:avLst/>
            </a:prstGeom>
          </p:spPr>
        </p:pic>
      </p:grpSp>
      <p:grpSp>
        <p:nvGrpSpPr>
          <p:cNvPr id="119" name="Group 118">
            <a:extLst>
              <a:ext uri="{FF2B5EF4-FFF2-40B4-BE49-F238E27FC236}">
                <a16:creationId xmlns:a16="http://schemas.microsoft.com/office/drawing/2014/main" id="{11AE6ACF-0D25-F8CF-709D-3EEF3FA692B6}"/>
              </a:ext>
            </a:extLst>
          </p:cNvPr>
          <p:cNvGrpSpPr/>
          <p:nvPr/>
        </p:nvGrpSpPr>
        <p:grpSpPr>
          <a:xfrm>
            <a:off x="7155828" y="1876860"/>
            <a:ext cx="1892740" cy="1376820"/>
            <a:chOff x="3332537" y="1802055"/>
            <a:chExt cx="1892740" cy="1376820"/>
          </a:xfrm>
        </p:grpSpPr>
        <p:sp>
          <p:nvSpPr>
            <p:cNvPr id="120" name="Rectangle: Rounded Corners 119">
              <a:extLst>
                <a:ext uri="{FF2B5EF4-FFF2-40B4-BE49-F238E27FC236}">
                  <a16:creationId xmlns:a16="http://schemas.microsoft.com/office/drawing/2014/main" id="{37CABA08-9164-25B4-F479-9D58F632038C}"/>
                </a:ext>
              </a:extLst>
            </p:cNvPr>
            <p:cNvSpPr/>
            <p:nvPr/>
          </p:nvSpPr>
          <p:spPr>
            <a:xfrm>
              <a:off x="3332537" y="1802055"/>
              <a:ext cx="1708545" cy="137682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a:extLst>
                <a:ext uri="{FF2B5EF4-FFF2-40B4-BE49-F238E27FC236}">
                  <a16:creationId xmlns:a16="http://schemas.microsoft.com/office/drawing/2014/main" id="{14BF5FCC-6304-86BD-8040-48B75F2D54B5}"/>
                </a:ext>
              </a:extLst>
            </p:cNvPr>
            <p:cNvSpPr txBox="1"/>
            <p:nvPr/>
          </p:nvSpPr>
          <p:spPr>
            <a:xfrm>
              <a:off x="3825805" y="1831044"/>
              <a:ext cx="1399472" cy="253916"/>
            </a:xfrm>
            <a:prstGeom prst="rect">
              <a:avLst/>
            </a:prstGeom>
            <a:noFill/>
          </p:spPr>
          <p:txBody>
            <a:bodyPr wrap="square" rtlCol="0">
              <a:spAutoFit/>
            </a:bodyPr>
            <a:lstStyle/>
            <a:p>
              <a:r>
                <a:rPr lang="en-US" sz="1050" b="1">
                  <a:solidFill>
                    <a:srgbClr val="221155"/>
                  </a:solidFill>
                  <a:latin typeface="Tahoma" panose="020B0604030504040204" pitchFamily="34" charset="0"/>
                  <a:ea typeface="Tahoma" panose="020B0604030504040204" pitchFamily="34" charset="0"/>
                  <a:cs typeface="Tahoma" panose="020B0604030504040204" pitchFamily="34" charset="0"/>
                </a:rPr>
                <a:t>Key Focus</a:t>
              </a:r>
            </a:p>
          </p:txBody>
        </p:sp>
        <p:sp>
          <p:nvSpPr>
            <p:cNvPr id="122" name="TextBox 121">
              <a:extLst>
                <a:ext uri="{FF2B5EF4-FFF2-40B4-BE49-F238E27FC236}">
                  <a16:creationId xmlns:a16="http://schemas.microsoft.com/office/drawing/2014/main" id="{B82459C8-41A5-7532-2BD7-DFED149415AE}"/>
                </a:ext>
              </a:extLst>
            </p:cNvPr>
            <p:cNvSpPr txBox="1"/>
            <p:nvPr/>
          </p:nvSpPr>
          <p:spPr>
            <a:xfrm>
              <a:off x="3515361" y="2205791"/>
              <a:ext cx="1399472" cy="553998"/>
            </a:xfrm>
            <a:prstGeom prst="rect">
              <a:avLst/>
            </a:prstGeom>
            <a:noFill/>
          </p:spPr>
          <p:txBody>
            <a:bodyPr wrap="square" rtlCol="0">
              <a:spAutoFit/>
            </a:bodyPr>
            <a:lstStyle/>
            <a:p>
              <a:r>
                <a:rPr lang="en-US" sz="1000">
                  <a:solidFill>
                    <a:srgbClr val="221155"/>
                  </a:solidFill>
                  <a:latin typeface="Tahoma" panose="020B0604030504040204" pitchFamily="34" charset="0"/>
                  <a:ea typeface="Tahoma" panose="020B0604030504040204" pitchFamily="34" charset="0"/>
                  <a:cs typeface="Tahoma" panose="020B0604030504040204" pitchFamily="34" charset="0"/>
                </a:rPr>
                <a:t>Consistent scoring is critical to accurate risk prioritization.</a:t>
              </a:r>
            </a:p>
          </p:txBody>
        </p:sp>
        <p:pic>
          <p:nvPicPr>
            <p:cNvPr id="123" name="Graphic 122" descr="Lightbulb and gear with solid fill">
              <a:extLst>
                <a:ext uri="{FF2B5EF4-FFF2-40B4-BE49-F238E27FC236}">
                  <a16:creationId xmlns:a16="http://schemas.microsoft.com/office/drawing/2014/main" id="{B7F91529-99B4-B7B1-D507-8CF86879208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3582099" y="1832816"/>
              <a:ext cx="250371" cy="250371"/>
            </a:xfrm>
            <a:prstGeom prst="rect">
              <a:avLst/>
            </a:prstGeom>
          </p:spPr>
        </p:pic>
      </p:grpSp>
      <p:pic>
        <p:nvPicPr>
          <p:cNvPr id="126" name="Picture 125">
            <a:extLst>
              <a:ext uri="{FF2B5EF4-FFF2-40B4-BE49-F238E27FC236}">
                <a16:creationId xmlns:a16="http://schemas.microsoft.com/office/drawing/2014/main" id="{0A915F95-E844-DAEE-EB19-71DCE2A148E7}"/>
              </a:ext>
            </a:extLst>
          </p:cNvPr>
          <p:cNvPicPr>
            <a:picLocks noChangeAspect="1"/>
          </p:cNvPicPr>
          <p:nvPr/>
        </p:nvPicPr>
        <p:blipFill>
          <a:blip r:embed="rId16"/>
          <a:stretch>
            <a:fillRect/>
          </a:stretch>
        </p:blipFill>
        <p:spPr>
          <a:xfrm>
            <a:off x="3708432" y="3858346"/>
            <a:ext cx="4722266" cy="2655070"/>
          </a:xfrm>
          <a:prstGeom prst="rect">
            <a:avLst/>
          </a:prstGeom>
        </p:spPr>
      </p:pic>
    </p:spTree>
    <p:extLst>
      <p:ext uri="{BB962C8B-B14F-4D97-AF65-F5344CB8AC3E}">
        <p14:creationId xmlns:p14="http://schemas.microsoft.com/office/powerpoint/2010/main" val="262207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7A4B3-208E-374A-444C-CF74F2672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3EA174-AF58-BC7D-65A2-60A04440A1D3}"/>
              </a:ext>
            </a:extLst>
          </p:cNvPr>
          <p:cNvSpPr>
            <a:spLocks noGrp="1"/>
          </p:cNvSpPr>
          <p:nvPr>
            <p:ph type="title"/>
          </p:nvPr>
        </p:nvSpPr>
        <p:spPr/>
        <p:txBody>
          <a:bodyPr>
            <a:noAutofit/>
          </a:bodyPr>
          <a:lstStyle/>
          <a:p>
            <a:r>
              <a:rPr lang="en-US" sz="3600">
                <a:latin typeface="Tahoma" panose="020B0604030504040204" pitchFamily="34" charset="0"/>
                <a:ea typeface="Tahoma" panose="020B0604030504040204" pitchFamily="34" charset="0"/>
                <a:cs typeface="Tahoma" panose="020B0604030504040204" pitchFamily="34" charset="0"/>
              </a:rPr>
              <a:t>What Makes This Experience Memorable</a:t>
            </a:r>
          </a:p>
        </p:txBody>
      </p:sp>
      <p:sp>
        <p:nvSpPr>
          <p:cNvPr id="131" name="Rectangle: Rounded Corners 130">
            <a:extLst>
              <a:ext uri="{FF2B5EF4-FFF2-40B4-BE49-F238E27FC236}">
                <a16:creationId xmlns:a16="http://schemas.microsoft.com/office/drawing/2014/main" id="{763196E2-6A9E-D524-A9DF-07A3F064F040}"/>
              </a:ext>
            </a:extLst>
          </p:cNvPr>
          <p:cNvSpPr/>
          <p:nvPr/>
        </p:nvSpPr>
        <p:spPr>
          <a:xfrm>
            <a:off x="522139" y="5421086"/>
            <a:ext cx="10786359" cy="1030232"/>
          </a:xfrm>
          <a:prstGeom prst="roundRect">
            <a:avLst/>
          </a:prstGeom>
          <a:solidFill>
            <a:schemeClr val="accent4">
              <a:lumMod val="20000"/>
              <a:lumOff val="80000"/>
            </a:schemeClr>
          </a:solidFill>
          <a:ln>
            <a:solidFill>
              <a:schemeClr val="accent1">
                <a:shade val="15000"/>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TextBox 132">
            <a:extLst>
              <a:ext uri="{FF2B5EF4-FFF2-40B4-BE49-F238E27FC236}">
                <a16:creationId xmlns:a16="http://schemas.microsoft.com/office/drawing/2014/main" id="{AC1FC399-AD41-6B93-0920-3FFE9EB3146A}"/>
              </a:ext>
            </a:extLst>
          </p:cNvPr>
          <p:cNvSpPr txBox="1"/>
          <p:nvPr/>
        </p:nvSpPr>
        <p:spPr>
          <a:xfrm>
            <a:off x="2055373" y="5514887"/>
            <a:ext cx="3220859" cy="307777"/>
          </a:xfrm>
          <a:prstGeom prst="rect">
            <a:avLst/>
          </a:prstGeom>
          <a:noFill/>
        </p:spPr>
        <p:txBody>
          <a:bodyPr wrap="square" rtlCol="0">
            <a:spAutoFit/>
          </a:bodyPr>
          <a:lstStyle/>
          <a:p>
            <a:r>
              <a:rPr lang="en-US" sz="1400" b="1">
                <a:solidFill>
                  <a:srgbClr val="221155"/>
                </a:solidFill>
                <a:latin typeface="Tahoma" panose="020B0604030504040204" pitchFamily="34" charset="0"/>
                <a:ea typeface="Tahoma" panose="020B0604030504040204" pitchFamily="34" charset="0"/>
                <a:cs typeface="Tahoma" panose="020B0604030504040204" pitchFamily="34" charset="0"/>
              </a:rPr>
              <a:t>REAL IMPACT. REAL RESULTS.</a:t>
            </a:r>
          </a:p>
        </p:txBody>
      </p:sp>
      <p:sp>
        <p:nvSpPr>
          <p:cNvPr id="137" name="TextBox 136">
            <a:extLst>
              <a:ext uri="{FF2B5EF4-FFF2-40B4-BE49-F238E27FC236}">
                <a16:creationId xmlns:a16="http://schemas.microsoft.com/office/drawing/2014/main" id="{4D133C7C-4F87-9209-17DF-8303F96CFCF6}"/>
              </a:ext>
            </a:extLst>
          </p:cNvPr>
          <p:cNvSpPr txBox="1"/>
          <p:nvPr/>
        </p:nvSpPr>
        <p:spPr>
          <a:xfrm>
            <a:off x="1672859" y="5800722"/>
            <a:ext cx="4322422" cy="461665"/>
          </a:xfrm>
          <a:prstGeom prst="rect">
            <a:avLst/>
          </a:prstGeom>
          <a:noFill/>
        </p:spPr>
        <p:txBody>
          <a:bodyPr wrap="square" rtlCol="0">
            <a:spAutoFit/>
          </a:bodyPr>
          <a:lstStyle/>
          <a:p>
            <a:r>
              <a:rPr lang="en-US" sz="1200" dirty="0">
                <a:solidFill>
                  <a:srgbClr val="221155"/>
                </a:solidFill>
                <a:latin typeface="Tahoma" panose="020B0604030504040204" pitchFamily="34" charset="0"/>
                <a:ea typeface="Tahoma" panose="020B0604030504040204" pitchFamily="34" charset="0"/>
                <a:cs typeface="Tahoma" panose="020B0604030504040204" pitchFamily="34" charset="0"/>
              </a:rPr>
              <a:t>Students don’t just learn PP&amp;C Disciplines – they experience how integrated planning supports mission success.</a:t>
            </a:r>
          </a:p>
        </p:txBody>
      </p:sp>
      <p:grpSp>
        <p:nvGrpSpPr>
          <p:cNvPr id="143" name="Group 142">
            <a:extLst>
              <a:ext uri="{FF2B5EF4-FFF2-40B4-BE49-F238E27FC236}">
                <a16:creationId xmlns:a16="http://schemas.microsoft.com/office/drawing/2014/main" id="{F422222C-4618-B5B0-9FF1-B877BFC4A8D8}"/>
              </a:ext>
            </a:extLst>
          </p:cNvPr>
          <p:cNvGrpSpPr/>
          <p:nvPr/>
        </p:nvGrpSpPr>
        <p:grpSpPr>
          <a:xfrm>
            <a:off x="688595" y="5650742"/>
            <a:ext cx="676229" cy="618675"/>
            <a:chOff x="900802" y="5632351"/>
            <a:chExt cx="676229" cy="618675"/>
          </a:xfrm>
        </p:grpSpPr>
        <p:sp>
          <p:nvSpPr>
            <p:cNvPr id="135" name="Flowchart: Connector 134">
              <a:extLst>
                <a:ext uri="{FF2B5EF4-FFF2-40B4-BE49-F238E27FC236}">
                  <a16:creationId xmlns:a16="http://schemas.microsoft.com/office/drawing/2014/main" id="{90600949-C782-A3D7-6F55-C141369FE73F}"/>
                </a:ext>
              </a:extLst>
            </p:cNvPr>
            <p:cNvSpPr/>
            <p:nvPr/>
          </p:nvSpPr>
          <p:spPr>
            <a:xfrm>
              <a:off x="900802" y="5632351"/>
              <a:ext cx="676229" cy="618675"/>
            </a:xfrm>
            <a:prstGeom prst="flowChartConnector">
              <a:avLst/>
            </a:prstGeom>
            <a:solidFill>
              <a:srgbClr val="2211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Tahoma" panose="020B0604030504040204" pitchFamily="34" charset="0"/>
                <a:ea typeface="Tahoma" panose="020B0604030504040204" pitchFamily="34" charset="0"/>
                <a:cs typeface="Tahoma" panose="020B0604030504040204" pitchFamily="34" charset="0"/>
              </a:endParaRPr>
            </a:p>
          </p:txBody>
        </p:sp>
        <p:grpSp>
          <p:nvGrpSpPr>
            <p:cNvPr id="142" name="Group 141">
              <a:extLst>
                <a:ext uri="{FF2B5EF4-FFF2-40B4-BE49-F238E27FC236}">
                  <a16:creationId xmlns:a16="http://schemas.microsoft.com/office/drawing/2014/main" id="{8200D4CB-0891-3493-C386-71F7174D674E}"/>
                </a:ext>
              </a:extLst>
            </p:cNvPr>
            <p:cNvGrpSpPr/>
            <p:nvPr/>
          </p:nvGrpSpPr>
          <p:grpSpPr>
            <a:xfrm>
              <a:off x="970426" y="5655914"/>
              <a:ext cx="536980" cy="536980"/>
              <a:chOff x="970426" y="5655914"/>
              <a:chExt cx="536980" cy="536980"/>
            </a:xfrm>
          </p:grpSpPr>
          <p:pic>
            <p:nvPicPr>
              <p:cNvPr id="139" name="Graphic 138" descr="Signal with solid fill">
                <a:extLst>
                  <a:ext uri="{FF2B5EF4-FFF2-40B4-BE49-F238E27FC236}">
                    <a16:creationId xmlns:a16="http://schemas.microsoft.com/office/drawing/2014/main" id="{4CB10257-155A-30FC-1707-9C9588A7A3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0426" y="5655914"/>
                <a:ext cx="536980" cy="536980"/>
              </a:xfrm>
              <a:prstGeom prst="rect">
                <a:avLst/>
              </a:prstGeom>
            </p:spPr>
          </p:pic>
          <p:pic>
            <p:nvPicPr>
              <p:cNvPr id="141" name="Graphic 140" descr="Star with solid fill">
                <a:extLst>
                  <a:ext uri="{FF2B5EF4-FFF2-40B4-BE49-F238E27FC236}">
                    <a16:creationId xmlns:a16="http://schemas.microsoft.com/office/drawing/2014/main" id="{631B89FC-73AE-5AC4-A858-8C15B5D3545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5808" y="5693790"/>
                <a:ext cx="163108" cy="163108"/>
              </a:xfrm>
              <a:prstGeom prst="rect">
                <a:avLst/>
              </a:prstGeom>
            </p:spPr>
          </p:pic>
        </p:grpSp>
      </p:grpSp>
      <p:cxnSp>
        <p:nvCxnSpPr>
          <p:cNvPr id="145" name="Straight Connector 144">
            <a:extLst>
              <a:ext uri="{FF2B5EF4-FFF2-40B4-BE49-F238E27FC236}">
                <a16:creationId xmlns:a16="http://schemas.microsoft.com/office/drawing/2014/main" id="{700FCB87-5286-7C51-3568-62B706B4F874}"/>
              </a:ext>
            </a:extLst>
          </p:cNvPr>
          <p:cNvCxnSpPr/>
          <p:nvPr/>
        </p:nvCxnSpPr>
        <p:spPr>
          <a:xfrm>
            <a:off x="1525034" y="5566870"/>
            <a:ext cx="0" cy="738664"/>
          </a:xfrm>
          <a:prstGeom prst="line">
            <a:avLst/>
          </a:prstGeom>
          <a:ln>
            <a:solidFill>
              <a:schemeClr val="tx2">
                <a:alpha val="67000"/>
              </a:schemeClr>
            </a:solidFill>
          </a:ln>
        </p:spPr>
        <p:style>
          <a:lnRef idx="1">
            <a:schemeClr val="dk1"/>
          </a:lnRef>
          <a:fillRef idx="0">
            <a:schemeClr val="dk1"/>
          </a:fillRef>
          <a:effectRef idx="0">
            <a:schemeClr val="dk1"/>
          </a:effectRef>
          <a:fontRef idx="minor">
            <a:schemeClr val="tx1"/>
          </a:fontRef>
        </p:style>
      </p:cxnSp>
      <p:pic>
        <p:nvPicPr>
          <p:cNvPr id="147" name="Graphic 146" descr="Clipboard Checked with solid fill">
            <a:extLst>
              <a:ext uri="{FF2B5EF4-FFF2-40B4-BE49-F238E27FC236}">
                <a16:creationId xmlns:a16="http://schemas.microsoft.com/office/drawing/2014/main" id="{A08770AA-22A6-7394-ACD0-C4A2F401700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35872" y="5597674"/>
            <a:ext cx="613611" cy="613611"/>
          </a:xfrm>
          <a:prstGeom prst="rect">
            <a:avLst/>
          </a:prstGeom>
        </p:spPr>
      </p:pic>
      <p:pic>
        <p:nvPicPr>
          <p:cNvPr id="150" name="Graphic 149" descr="Users with solid fill">
            <a:extLst>
              <a:ext uri="{FF2B5EF4-FFF2-40B4-BE49-F238E27FC236}">
                <a16:creationId xmlns:a16="http://schemas.microsoft.com/office/drawing/2014/main" id="{33CBA0DB-6D59-060E-466C-3B7F98F09C9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22896" y="5616828"/>
            <a:ext cx="575301" cy="575301"/>
          </a:xfrm>
          <a:prstGeom prst="rect">
            <a:avLst/>
          </a:prstGeom>
        </p:spPr>
      </p:pic>
      <p:pic>
        <p:nvPicPr>
          <p:cNvPr id="152" name="Graphic 151" descr="Bullseye with solid fill">
            <a:extLst>
              <a:ext uri="{FF2B5EF4-FFF2-40B4-BE49-F238E27FC236}">
                <a16:creationId xmlns:a16="http://schemas.microsoft.com/office/drawing/2014/main" id="{32690839-B899-7813-E4BB-9CA95E90C1C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56659" y="5616828"/>
            <a:ext cx="613612" cy="613612"/>
          </a:xfrm>
          <a:prstGeom prst="rect">
            <a:avLst/>
          </a:prstGeom>
        </p:spPr>
      </p:pic>
      <p:pic>
        <p:nvPicPr>
          <p:cNvPr id="154" name="Graphic 153" descr="Rocket outline">
            <a:extLst>
              <a:ext uri="{FF2B5EF4-FFF2-40B4-BE49-F238E27FC236}">
                <a16:creationId xmlns:a16="http://schemas.microsoft.com/office/drawing/2014/main" id="{8756646A-F7BD-7AD4-57AC-5BD38332B3D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45083" y="5597671"/>
            <a:ext cx="613613" cy="613613"/>
          </a:xfrm>
          <a:prstGeom prst="rect">
            <a:avLst/>
          </a:prstGeom>
        </p:spPr>
      </p:pic>
      <p:cxnSp>
        <p:nvCxnSpPr>
          <p:cNvPr id="156" name="Straight Connector 155">
            <a:extLst>
              <a:ext uri="{FF2B5EF4-FFF2-40B4-BE49-F238E27FC236}">
                <a16:creationId xmlns:a16="http://schemas.microsoft.com/office/drawing/2014/main" id="{DC5C594B-70C7-2F6D-3D6F-22DA339554A1}"/>
              </a:ext>
            </a:extLst>
          </p:cNvPr>
          <p:cNvCxnSpPr>
            <a:cxnSpLocks/>
          </p:cNvCxnSpPr>
          <p:nvPr/>
        </p:nvCxnSpPr>
        <p:spPr>
          <a:xfrm>
            <a:off x="6033881" y="5923634"/>
            <a:ext cx="3225969" cy="28741"/>
          </a:xfrm>
          <a:prstGeom prst="line">
            <a:avLst/>
          </a:prstGeom>
          <a:ln>
            <a:solidFill>
              <a:srgbClr val="221155"/>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91E8D9D0-66EB-BC28-FEC1-E1703E248909}"/>
              </a:ext>
            </a:extLst>
          </p:cNvPr>
          <p:cNvSpPr txBox="1"/>
          <p:nvPr/>
        </p:nvSpPr>
        <p:spPr>
          <a:xfrm>
            <a:off x="9398966" y="5658113"/>
            <a:ext cx="1475322" cy="584775"/>
          </a:xfrm>
          <a:prstGeom prst="rect">
            <a:avLst/>
          </a:prstGeom>
          <a:noFill/>
        </p:spPr>
        <p:txBody>
          <a:bodyPr wrap="square" rtlCol="0">
            <a:spAutoFit/>
          </a:bodyPr>
          <a:lstStyle/>
          <a:p>
            <a:pPr algn="ctr"/>
            <a:r>
              <a:rPr lang="en-US" sz="1600" b="1">
                <a:solidFill>
                  <a:srgbClr val="221155"/>
                </a:solidFill>
                <a:latin typeface="Tahoma" panose="020B0604030504040204" pitchFamily="34" charset="0"/>
                <a:ea typeface="Tahoma" panose="020B0604030504040204" pitchFamily="34" charset="0"/>
                <a:cs typeface="Tahoma" panose="020B0604030504040204" pitchFamily="34" charset="0"/>
              </a:rPr>
              <a:t>MISSION SUCCESS</a:t>
            </a:r>
          </a:p>
        </p:txBody>
      </p:sp>
      <p:grpSp>
        <p:nvGrpSpPr>
          <p:cNvPr id="15" name="Group 14">
            <a:extLst>
              <a:ext uri="{FF2B5EF4-FFF2-40B4-BE49-F238E27FC236}">
                <a16:creationId xmlns:a16="http://schemas.microsoft.com/office/drawing/2014/main" id="{A63F781C-2C78-0B7D-C0A7-85A9302A853F}"/>
              </a:ext>
            </a:extLst>
          </p:cNvPr>
          <p:cNvGrpSpPr/>
          <p:nvPr/>
        </p:nvGrpSpPr>
        <p:grpSpPr>
          <a:xfrm>
            <a:off x="376280" y="1403666"/>
            <a:ext cx="2493451" cy="3681424"/>
            <a:chOff x="376280" y="1403666"/>
            <a:chExt cx="2493451" cy="3681424"/>
          </a:xfrm>
        </p:grpSpPr>
        <p:sp>
          <p:nvSpPr>
            <p:cNvPr id="3" name="Rectangle: Rounded Corners 2">
              <a:extLst>
                <a:ext uri="{FF2B5EF4-FFF2-40B4-BE49-F238E27FC236}">
                  <a16:creationId xmlns:a16="http://schemas.microsoft.com/office/drawing/2014/main" id="{B6D35F7C-BEBF-0913-BB39-B7CF0A3C16A9}"/>
                </a:ext>
              </a:extLst>
            </p:cNvPr>
            <p:cNvSpPr/>
            <p:nvPr/>
          </p:nvSpPr>
          <p:spPr>
            <a:xfrm>
              <a:off x="376280" y="1403666"/>
              <a:ext cx="2493451" cy="3681424"/>
            </a:xfrm>
            <a:prstGeom prst="roundRect">
              <a:avLst/>
            </a:prstGeom>
            <a:solidFill>
              <a:schemeClr val="bg1"/>
            </a:solidFill>
            <a:ln>
              <a:solidFill>
                <a:srgbClr val="0066FF">
                  <a:alpha val="30000"/>
                </a:srgb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3C44E71D-5C75-EBA7-DCE0-1F3EE3378F38}"/>
                </a:ext>
              </a:extLst>
            </p:cNvPr>
            <p:cNvSpPr txBox="1"/>
            <p:nvPr/>
          </p:nvSpPr>
          <p:spPr>
            <a:xfrm>
              <a:off x="386474" y="1788604"/>
              <a:ext cx="2400230" cy="307777"/>
            </a:xfrm>
            <a:prstGeom prst="rect">
              <a:avLst/>
            </a:prstGeom>
            <a:noFill/>
          </p:spPr>
          <p:txBody>
            <a:bodyPr wrap="square" rtlCol="0">
              <a:spAutoFit/>
            </a:bodyPr>
            <a:lstStyle/>
            <a:p>
              <a:pPr algn="ctr"/>
              <a:r>
                <a:rPr lang="en-US" sz="1400" b="1" dirty="0">
                  <a:solidFill>
                    <a:srgbClr val="0066FF"/>
                  </a:solidFill>
                  <a:latin typeface="Tahoma" panose="020B0604030504040204" pitchFamily="34" charset="0"/>
                  <a:ea typeface="Tahoma" panose="020B0604030504040204" pitchFamily="34" charset="0"/>
                  <a:cs typeface="Tahoma" panose="020B0604030504040204" pitchFamily="34" charset="0"/>
                </a:rPr>
                <a:t>Learn Together</a:t>
              </a:r>
            </a:p>
          </p:txBody>
        </p:sp>
        <p:sp>
          <p:nvSpPr>
            <p:cNvPr id="73" name="TextBox 72">
              <a:extLst>
                <a:ext uri="{FF2B5EF4-FFF2-40B4-BE49-F238E27FC236}">
                  <a16:creationId xmlns:a16="http://schemas.microsoft.com/office/drawing/2014/main" id="{99133A2D-C294-B3EC-9381-41ED72AFF247}"/>
                </a:ext>
              </a:extLst>
            </p:cNvPr>
            <p:cNvSpPr txBox="1"/>
            <p:nvPr/>
          </p:nvSpPr>
          <p:spPr>
            <a:xfrm>
              <a:off x="729015" y="2417686"/>
              <a:ext cx="1787979" cy="954107"/>
            </a:xfrm>
            <a:prstGeom prst="rect">
              <a:avLst/>
            </a:prstGeom>
            <a:noFill/>
          </p:spPr>
          <p:txBody>
            <a:bodyPr wrap="square" rtlCol="0">
              <a:spAutoFit/>
            </a:bodyPr>
            <a:lstStyle/>
            <a:p>
              <a:pPr algn="ctr"/>
              <a:r>
                <a:rPr lang="en-US" sz="1400">
                  <a:latin typeface="Tahoma" panose="020B0604030504040204" pitchFamily="34" charset="0"/>
                  <a:ea typeface="Tahoma" panose="020B0604030504040204" pitchFamily="34" charset="0"/>
                  <a:cs typeface="Tahoma" panose="020B0604030504040204" pitchFamily="34" charset="0"/>
                </a:rPr>
                <a:t>Students experience how the PP&amp;C disciplines work together.</a:t>
              </a:r>
            </a:p>
          </p:txBody>
        </p:sp>
        <p:cxnSp>
          <p:nvCxnSpPr>
            <p:cNvPr id="14" name="Straight Connector 13">
              <a:extLst>
                <a:ext uri="{FF2B5EF4-FFF2-40B4-BE49-F238E27FC236}">
                  <a16:creationId xmlns:a16="http://schemas.microsoft.com/office/drawing/2014/main" id="{BD26FD6F-6932-A8BA-EAF5-6BF7E6851B33}"/>
                </a:ext>
              </a:extLst>
            </p:cNvPr>
            <p:cNvCxnSpPr/>
            <p:nvPr/>
          </p:nvCxnSpPr>
          <p:spPr>
            <a:xfrm>
              <a:off x="609600" y="2188029"/>
              <a:ext cx="2035629" cy="0"/>
            </a:xfrm>
            <a:prstGeom prst="line">
              <a:avLst/>
            </a:prstGeom>
            <a:ln>
              <a:solidFill>
                <a:srgbClr val="0066FF"/>
              </a:solidFill>
              <a:tailEnd type="ova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A72A6F01-B2F1-CF16-D77C-5549041D5DCC}"/>
              </a:ext>
            </a:extLst>
          </p:cNvPr>
          <p:cNvGrpSpPr/>
          <p:nvPr/>
        </p:nvGrpSpPr>
        <p:grpSpPr>
          <a:xfrm>
            <a:off x="3186317" y="1403666"/>
            <a:ext cx="2493451" cy="3681424"/>
            <a:chOff x="376280" y="1403666"/>
            <a:chExt cx="2493451" cy="3681424"/>
          </a:xfrm>
        </p:grpSpPr>
        <p:sp>
          <p:nvSpPr>
            <p:cNvPr id="17" name="Rectangle: Rounded Corners 16">
              <a:extLst>
                <a:ext uri="{FF2B5EF4-FFF2-40B4-BE49-F238E27FC236}">
                  <a16:creationId xmlns:a16="http://schemas.microsoft.com/office/drawing/2014/main" id="{224DB24F-6284-4D65-A7E6-C3DE3E620540}"/>
                </a:ext>
              </a:extLst>
            </p:cNvPr>
            <p:cNvSpPr/>
            <p:nvPr/>
          </p:nvSpPr>
          <p:spPr>
            <a:xfrm>
              <a:off x="376280" y="1403666"/>
              <a:ext cx="2493451" cy="3681424"/>
            </a:xfrm>
            <a:prstGeom prst="roundRect">
              <a:avLst/>
            </a:prstGeom>
            <a:solidFill>
              <a:schemeClr val="bg1"/>
            </a:solidFill>
            <a:ln>
              <a:solidFill>
                <a:srgbClr val="009999">
                  <a:alpha val="30000"/>
                </a:srgb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DB4E1A7-5B23-4818-37A1-F19DEC4F50DF}"/>
                </a:ext>
              </a:extLst>
            </p:cNvPr>
            <p:cNvSpPr txBox="1"/>
            <p:nvPr/>
          </p:nvSpPr>
          <p:spPr>
            <a:xfrm>
              <a:off x="422890" y="1794161"/>
              <a:ext cx="2400230" cy="307777"/>
            </a:xfrm>
            <a:prstGeom prst="rect">
              <a:avLst/>
            </a:prstGeom>
            <a:noFill/>
          </p:spPr>
          <p:txBody>
            <a:bodyPr wrap="square" rtlCol="0">
              <a:spAutoFit/>
            </a:bodyPr>
            <a:lstStyle/>
            <a:p>
              <a:pPr algn="ctr"/>
              <a:r>
                <a:rPr lang="en-US" sz="1400" b="1" dirty="0">
                  <a:solidFill>
                    <a:srgbClr val="009999"/>
                  </a:solidFill>
                  <a:latin typeface="Tahoma" panose="020B0604030504040204" pitchFamily="34" charset="0"/>
                  <a:ea typeface="Tahoma" panose="020B0604030504040204" pitchFamily="34" charset="0"/>
                  <a:cs typeface="Tahoma" panose="020B0604030504040204" pitchFamily="34" charset="0"/>
                </a:rPr>
                <a:t>Collaborate</a:t>
              </a:r>
            </a:p>
          </p:txBody>
        </p:sp>
        <p:sp>
          <p:nvSpPr>
            <p:cNvPr id="20" name="TextBox 19">
              <a:extLst>
                <a:ext uri="{FF2B5EF4-FFF2-40B4-BE49-F238E27FC236}">
                  <a16:creationId xmlns:a16="http://schemas.microsoft.com/office/drawing/2014/main" id="{D3EDEFF0-9C90-984A-EE51-87618CFDA96D}"/>
                </a:ext>
              </a:extLst>
            </p:cNvPr>
            <p:cNvSpPr txBox="1"/>
            <p:nvPr/>
          </p:nvSpPr>
          <p:spPr>
            <a:xfrm>
              <a:off x="678216" y="2375358"/>
              <a:ext cx="1787979" cy="954107"/>
            </a:xfrm>
            <a:prstGeom prst="rect">
              <a:avLst/>
            </a:prstGeom>
            <a:noFill/>
          </p:spPr>
          <p:txBody>
            <a:bodyPr wrap="square" rtlCol="0">
              <a:spAutoFit/>
            </a:bodyPr>
            <a:lstStyle/>
            <a:p>
              <a:pPr algn="ctr"/>
              <a:r>
                <a:rPr lang="en-US" sz="1400" dirty="0">
                  <a:latin typeface="Tahoma" panose="020B0604030504040204" pitchFamily="34" charset="0"/>
                  <a:ea typeface="Tahoma" panose="020B0604030504040204" pitchFamily="34" charset="0"/>
                  <a:cs typeface="Tahoma" panose="020B0604030504040204" pitchFamily="34" charset="0"/>
                </a:rPr>
                <a:t>Exercises are completed in Integrated Product Teams.</a:t>
              </a:r>
            </a:p>
          </p:txBody>
        </p:sp>
        <p:cxnSp>
          <p:nvCxnSpPr>
            <p:cNvPr id="21" name="Straight Connector 20">
              <a:extLst>
                <a:ext uri="{FF2B5EF4-FFF2-40B4-BE49-F238E27FC236}">
                  <a16:creationId xmlns:a16="http://schemas.microsoft.com/office/drawing/2014/main" id="{4F63D4A6-4761-719C-E8CA-58F933B4211B}"/>
                </a:ext>
              </a:extLst>
            </p:cNvPr>
            <p:cNvCxnSpPr/>
            <p:nvPr/>
          </p:nvCxnSpPr>
          <p:spPr>
            <a:xfrm>
              <a:off x="609600" y="2188029"/>
              <a:ext cx="2035629" cy="0"/>
            </a:xfrm>
            <a:prstGeom prst="line">
              <a:avLst/>
            </a:prstGeom>
            <a:ln>
              <a:solidFill>
                <a:srgbClr val="009999"/>
              </a:solidFill>
              <a:tailEnd type="ova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8B727383-6B5A-2A2F-A7F4-0A2A7A90389C}"/>
              </a:ext>
            </a:extLst>
          </p:cNvPr>
          <p:cNvGrpSpPr/>
          <p:nvPr/>
        </p:nvGrpSpPr>
        <p:grpSpPr>
          <a:xfrm>
            <a:off x="5995281" y="1417304"/>
            <a:ext cx="2493451" cy="3681424"/>
            <a:chOff x="376280" y="1403666"/>
            <a:chExt cx="2493451" cy="3681424"/>
          </a:xfrm>
        </p:grpSpPr>
        <p:sp>
          <p:nvSpPr>
            <p:cNvPr id="24" name="Rectangle: Rounded Corners 23">
              <a:extLst>
                <a:ext uri="{FF2B5EF4-FFF2-40B4-BE49-F238E27FC236}">
                  <a16:creationId xmlns:a16="http://schemas.microsoft.com/office/drawing/2014/main" id="{5C8A0D72-38C2-C875-532D-EB49EB11A6C5}"/>
                </a:ext>
              </a:extLst>
            </p:cNvPr>
            <p:cNvSpPr/>
            <p:nvPr/>
          </p:nvSpPr>
          <p:spPr>
            <a:xfrm>
              <a:off x="376280" y="1403666"/>
              <a:ext cx="2493451" cy="3681424"/>
            </a:xfrm>
            <a:prstGeom prst="roundRect">
              <a:avLst/>
            </a:prstGeom>
            <a:solidFill>
              <a:schemeClr val="bg1"/>
            </a:solidFill>
            <a:ln>
              <a:solidFill>
                <a:srgbClr val="FFC000">
                  <a:alpha val="30000"/>
                </a:srgb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D800BD93-E5E0-0A1B-014B-192108554756}"/>
                </a:ext>
              </a:extLst>
            </p:cNvPr>
            <p:cNvSpPr txBox="1"/>
            <p:nvPr/>
          </p:nvSpPr>
          <p:spPr>
            <a:xfrm>
              <a:off x="386474" y="1788604"/>
              <a:ext cx="2400230" cy="307777"/>
            </a:xfrm>
            <a:prstGeom prst="rect">
              <a:avLst/>
            </a:prstGeom>
            <a:noFill/>
          </p:spPr>
          <p:txBody>
            <a:bodyPr wrap="square" rtlCol="0">
              <a:spAutoFit/>
            </a:bodyPr>
            <a:lstStyle/>
            <a:p>
              <a:pPr algn="ctr"/>
              <a:r>
                <a:rPr lang="en-US" sz="1400" b="1" dirty="0">
                  <a:solidFill>
                    <a:srgbClr val="FFC000"/>
                  </a:solidFill>
                  <a:latin typeface="Tahoma" panose="020B0604030504040204" pitchFamily="34" charset="0"/>
                  <a:ea typeface="Tahoma" panose="020B0604030504040204" pitchFamily="34" charset="0"/>
                  <a:cs typeface="Tahoma" panose="020B0604030504040204" pitchFamily="34" charset="0"/>
                </a:rPr>
                <a:t>Apply In Context</a:t>
              </a:r>
            </a:p>
          </p:txBody>
        </p:sp>
        <p:sp>
          <p:nvSpPr>
            <p:cNvPr id="26" name="TextBox 25">
              <a:extLst>
                <a:ext uri="{FF2B5EF4-FFF2-40B4-BE49-F238E27FC236}">
                  <a16:creationId xmlns:a16="http://schemas.microsoft.com/office/drawing/2014/main" id="{6B4993BA-DACA-0047-589C-B5ED2F47C34E}"/>
                </a:ext>
              </a:extLst>
            </p:cNvPr>
            <p:cNvSpPr txBox="1"/>
            <p:nvPr/>
          </p:nvSpPr>
          <p:spPr>
            <a:xfrm>
              <a:off x="797555" y="2361720"/>
              <a:ext cx="1787979" cy="1169551"/>
            </a:xfrm>
            <a:prstGeom prst="rect">
              <a:avLst/>
            </a:prstGeom>
            <a:noFill/>
          </p:spPr>
          <p:txBody>
            <a:bodyPr wrap="square" rtlCol="0">
              <a:spAutoFit/>
            </a:bodyPr>
            <a:lstStyle/>
            <a:p>
              <a:pPr algn="ctr"/>
              <a:r>
                <a:rPr lang="en-US" sz="1400">
                  <a:latin typeface="Tahoma" panose="020B0604030504040204" pitchFamily="34" charset="0"/>
                  <a:ea typeface="Tahoma" panose="020B0604030504040204" pitchFamily="34" charset="0"/>
                  <a:cs typeface="Tahoma" panose="020B0604030504040204" pitchFamily="34" charset="0"/>
                </a:rPr>
                <a:t>Every activity is grounded in a simulated NASA project from concept to launch.</a:t>
              </a:r>
            </a:p>
          </p:txBody>
        </p:sp>
        <p:cxnSp>
          <p:nvCxnSpPr>
            <p:cNvPr id="27" name="Straight Connector 26">
              <a:extLst>
                <a:ext uri="{FF2B5EF4-FFF2-40B4-BE49-F238E27FC236}">
                  <a16:creationId xmlns:a16="http://schemas.microsoft.com/office/drawing/2014/main" id="{5664B73A-BCF0-B773-C044-FFB38777F5E1}"/>
                </a:ext>
              </a:extLst>
            </p:cNvPr>
            <p:cNvCxnSpPr/>
            <p:nvPr/>
          </p:nvCxnSpPr>
          <p:spPr>
            <a:xfrm>
              <a:off x="609600" y="2188029"/>
              <a:ext cx="2035629" cy="0"/>
            </a:xfrm>
            <a:prstGeom prst="line">
              <a:avLst/>
            </a:prstGeom>
            <a:ln>
              <a:solidFill>
                <a:srgbClr val="FFC000"/>
              </a:solidFill>
              <a:tailEnd type="ova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ECD82FB9-3132-A3A1-4A94-56CA8C10A75F}"/>
              </a:ext>
            </a:extLst>
          </p:cNvPr>
          <p:cNvGrpSpPr/>
          <p:nvPr/>
        </p:nvGrpSpPr>
        <p:grpSpPr>
          <a:xfrm>
            <a:off x="8788478" y="1447077"/>
            <a:ext cx="2493451" cy="3681424"/>
            <a:chOff x="376280" y="1403666"/>
            <a:chExt cx="2493451" cy="3681424"/>
          </a:xfrm>
        </p:grpSpPr>
        <p:sp>
          <p:nvSpPr>
            <p:cNvPr id="29" name="Rectangle: Rounded Corners 28">
              <a:extLst>
                <a:ext uri="{FF2B5EF4-FFF2-40B4-BE49-F238E27FC236}">
                  <a16:creationId xmlns:a16="http://schemas.microsoft.com/office/drawing/2014/main" id="{9D3273AC-F5B7-99DB-62BD-701C2C34207B}"/>
                </a:ext>
              </a:extLst>
            </p:cNvPr>
            <p:cNvSpPr/>
            <p:nvPr/>
          </p:nvSpPr>
          <p:spPr>
            <a:xfrm>
              <a:off x="376280" y="1403666"/>
              <a:ext cx="2493451" cy="3681424"/>
            </a:xfrm>
            <a:prstGeom prst="roundRect">
              <a:avLst/>
            </a:prstGeom>
            <a:solidFill>
              <a:schemeClr val="bg1"/>
            </a:solidFill>
            <a:ln>
              <a:solidFill>
                <a:srgbClr val="7030A0">
                  <a:alpha val="30000"/>
                </a:srgb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13AAF6B4-C6FD-1B05-B991-E7E23D91193E}"/>
                </a:ext>
              </a:extLst>
            </p:cNvPr>
            <p:cNvSpPr txBox="1"/>
            <p:nvPr/>
          </p:nvSpPr>
          <p:spPr>
            <a:xfrm>
              <a:off x="408852" y="1664809"/>
              <a:ext cx="2400230" cy="523220"/>
            </a:xfrm>
            <a:prstGeom prst="rect">
              <a:avLst/>
            </a:prstGeom>
            <a:noFill/>
          </p:spPr>
          <p:txBody>
            <a:bodyPr wrap="square" rtlCol="0">
              <a:spAutoFit/>
            </a:bodyPr>
            <a:lstStyle/>
            <a:p>
              <a:pPr algn="ctr"/>
              <a:r>
                <a:rPr lang="en-US" sz="1400" b="1" dirty="0">
                  <a:solidFill>
                    <a:srgbClr val="7030A0"/>
                  </a:solidFill>
                  <a:latin typeface="Tahoma" panose="020B0604030504040204" pitchFamily="34" charset="0"/>
                  <a:ea typeface="Tahoma" panose="020B0604030504040204" pitchFamily="34" charset="0"/>
                  <a:cs typeface="Tahoma" panose="020B0604030504040204" pitchFamily="34" charset="0"/>
                </a:rPr>
                <a:t>Produce real PP&amp;C Products</a:t>
              </a:r>
            </a:p>
          </p:txBody>
        </p:sp>
        <p:sp>
          <p:nvSpPr>
            <p:cNvPr id="31" name="TextBox 30">
              <a:extLst>
                <a:ext uri="{FF2B5EF4-FFF2-40B4-BE49-F238E27FC236}">
                  <a16:creationId xmlns:a16="http://schemas.microsoft.com/office/drawing/2014/main" id="{3154BC0D-4703-C045-39F2-6F94290C48C2}"/>
                </a:ext>
              </a:extLst>
            </p:cNvPr>
            <p:cNvSpPr txBox="1"/>
            <p:nvPr/>
          </p:nvSpPr>
          <p:spPr>
            <a:xfrm>
              <a:off x="807095" y="2331947"/>
              <a:ext cx="1787979" cy="1384995"/>
            </a:xfrm>
            <a:prstGeom prst="rect">
              <a:avLst/>
            </a:prstGeom>
            <a:noFill/>
          </p:spPr>
          <p:txBody>
            <a:bodyPr wrap="square" rtlCol="0">
              <a:spAutoFit/>
            </a:bodyPr>
            <a:lstStyle/>
            <a:p>
              <a:pPr algn="ctr"/>
              <a:r>
                <a:rPr lang="en-US" sz="1400">
                  <a:latin typeface="Tahoma" panose="020B0604030504040204" pitchFamily="34" charset="0"/>
                  <a:ea typeface="Tahoma" panose="020B0604030504040204" pitchFamily="34" charset="0"/>
                  <a:cs typeface="Tahoma" panose="020B0604030504040204" pitchFamily="34" charset="0"/>
                </a:rPr>
                <a:t>Students create schedule outlines, risks and planning artifacts used throughout the project lifecycle.</a:t>
              </a:r>
            </a:p>
          </p:txBody>
        </p:sp>
        <p:cxnSp>
          <p:nvCxnSpPr>
            <p:cNvPr id="35" name="Straight Connector 34">
              <a:extLst>
                <a:ext uri="{FF2B5EF4-FFF2-40B4-BE49-F238E27FC236}">
                  <a16:creationId xmlns:a16="http://schemas.microsoft.com/office/drawing/2014/main" id="{8D024612-BE3B-75C8-C425-A81674019570}"/>
                </a:ext>
              </a:extLst>
            </p:cNvPr>
            <p:cNvCxnSpPr/>
            <p:nvPr/>
          </p:nvCxnSpPr>
          <p:spPr>
            <a:xfrm>
              <a:off x="609600" y="2188029"/>
              <a:ext cx="2035629" cy="0"/>
            </a:xfrm>
            <a:prstGeom prst="line">
              <a:avLst/>
            </a:prstGeom>
            <a:ln>
              <a:solidFill>
                <a:srgbClr val="7030A0"/>
              </a:solidFill>
              <a:tailEnd type="oval"/>
            </a:ln>
          </p:spPr>
          <p:style>
            <a:lnRef idx="1">
              <a:schemeClr val="accent1"/>
            </a:lnRef>
            <a:fillRef idx="0">
              <a:schemeClr val="accent1"/>
            </a:fillRef>
            <a:effectRef idx="0">
              <a:schemeClr val="accent1"/>
            </a:effectRef>
            <a:fontRef idx="minor">
              <a:schemeClr val="tx1"/>
            </a:fontRef>
          </p:style>
        </p:cxnSp>
      </p:grpSp>
      <p:pic>
        <p:nvPicPr>
          <p:cNvPr id="37" name="Picture 36">
            <a:extLst>
              <a:ext uri="{FF2B5EF4-FFF2-40B4-BE49-F238E27FC236}">
                <a16:creationId xmlns:a16="http://schemas.microsoft.com/office/drawing/2014/main" id="{5BF0A92E-EFAD-6958-1BEF-A99897072F4B}"/>
              </a:ext>
            </a:extLst>
          </p:cNvPr>
          <p:cNvPicPr>
            <a:picLocks noChangeAspect="1"/>
          </p:cNvPicPr>
          <p:nvPr/>
        </p:nvPicPr>
        <p:blipFill>
          <a:blip r:embed="rId9"/>
          <a:stretch>
            <a:fillRect/>
          </a:stretch>
        </p:blipFill>
        <p:spPr>
          <a:xfrm>
            <a:off x="386474" y="3705045"/>
            <a:ext cx="2513606" cy="1619876"/>
          </a:xfrm>
          <a:prstGeom prst="rect">
            <a:avLst/>
          </a:prstGeom>
          <a:ln>
            <a:solidFill>
              <a:srgbClr val="0066FF"/>
            </a:solidFill>
          </a:ln>
          <a:effectLst>
            <a:softEdge rad="12700"/>
          </a:effectLst>
        </p:spPr>
      </p:pic>
      <p:pic>
        <p:nvPicPr>
          <p:cNvPr id="39" name="Picture 38">
            <a:extLst>
              <a:ext uri="{FF2B5EF4-FFF2-40B4-BE49-F238E27FC236}">
                <a16:creationId xmlns:a16="http://schemas.microsoft.com/office/drawing/2014/main" id="{EA7E59E0-EA9C-7E37-08BB-B4B8B166F6AA}"/>
              </a:ext>
            </a:extLst>
          </p:cNvPr>
          <p:cNvPicPr>
            <a:picLocks noChangeAspect="1"/>
          </p:cNvPicPr>
          <p:nvPr/>
        </p:nvPicPr>
        <p:blipFill>
          <a:blip r:embed="rId10"/>
          <a:stretch>
            <a:fillRect/>
          </a:stretch>
        </p:blipFill>
        <p:spPr>
          <a:xfrm>
            <a:off x="3205442" y="3708423"/>
            <a:ext cx="2513606" cy="1616646"/>
          </a:xfrm>
          <a:prstGeom prst="rect">
            <a:avLst/>
          </a:prstGeom>
        </p:spPr>
      </p:pic>
      <p:pic>
        <p:nvPicPr>
          <p:cNvPr id="41" name="Picture 40">
            <a:extLst>
              <a:ext uri="{FF2B5EF4-FFF2-40B4-BE49-F238E27FC236}">
                <a16:creationId xmlns:a16="http://schemas.microsoft.com/office/drawing/2014/main" id="{5EB9A9EC-C0AC-8EEE-DAFE-5F1D829EFF4A}"/>
              </a:ext>
            </a:extLst>
          </p:cNvPr>
          <p:cNvPicPr>
            <a:picLocks noChangeAspect="1"/>
          </p:cNvPicPr>
          <p:nvPr/>
        </p:nvPicPr>
        <p:blipFill>
          <a:blip r:embed="rId11"/>
          <a:stretch>
            <a:fillRect/>
          </a:stretch>
        </p:blipFill>
        <p:spPr>
          <a:xfrm>
            <a:off x="6005475" y="3740651"/>
            <a:ext cx="2509218" cy="1623038"/>
          </a:xfrm>
          <a:prstGeom prst="rect">
            <a:avLst/>
          </a:prstGeom>
        </p:spPr>
      </p:pic>
      <p:pic>
        <p:nvPicPr>
          <p:cNvPr id="47" name="Picture 46">
            <a:extLst>
              <a:ext uri="{FF2B5EF4-FFF2-40B4-BE49-F238E27FC236}">
                <a16:creationId xmlns:a16="http://schemas.microsoft.com/office/drawing/2014/main" id="{00899721-43CB-85D7-1083-A8C004727D51}"/>
              </a:ext>
            </a:extLst>
          </p:cNvPr>
          <p:cNvPicPr>
            <a:picLocks/>
          </p:cNvPicPr>
          <p:nvPr/>
        </p:nvPicPr>
        <p:blipFill>
          <a:blip r:embed="rId12"/>
          <a:srcRect t="3523"/>
          <a:stretch>
            <a:fillRect/>
          </a:stretch>
        </p:blipFill>
        <p:spPr>
          <a:xfrm>
            <a:off x="8821049" y="3764756"/>
            <a:ext cx="2452843" cy="1554850"/>
          </a:xfrm>
          <a:prstGeom prst="rect">
            <a:avLst/>
          </a:prstGeom>
        </p:spPr>
      </p:pic>
      <p:grpSp>
        <p:nvGrpSpPr>
          <p:cNvPr id="8" name="Group 7">
            <a:extLst>
              <a:ext uri="{FF2B5EF4-FFF2-40B4-BE49-F238E27FC236}">
                <a16:creationId xmlns:a16="http://schemas.microsoft.com/office/drawing/2014/main" id="{039AED67-A450-58C4-F9AE-D9A7AC70F295}"/>
              </a:ext>
            </a:extLst>
          </p:cNvPr>
          <p:cNvGrpSpPr/>
          <p:nvPr/>
        </p:nvGrpSpPr>
        <p:grpSpPr>
          <a:xfrm>
            <a:off x="1228253" y="1061802"/>
            <a:ext cx="593562" cy="565623"/>
            <a:chOff x="1228253" y="1061802"/>
            <a:chExt cx="593562" cy="565623"/>
          </a:xfrm>
        </p:grpSpPr>
        <p:sp>
          <p:nvSpPr>
            <p:cNvPr id="5" name="Flowchart: Connector 4">
              <a:extLst>
                <a:ext uri="{FF2B5EF4-FFF2-40B4-BE49-F238E27FC236}">
                  <a16:creationId xmlns:a16="http://schemas.microsoft.com/office/drawing/2014/main" id="{37D3CEF0-A114-F4BE-2BFC-AA9AFC00DE88}"/>
                </a:ext>
              </a:extLst>
            </p:cNvPr>
            <p:cNvSpPr/>
            <p:nvPr/>
          </p:nvSpPr>
          <p:spPr>
            <a:xfrm>
              <a:off x="1228253" y="1061802"/>
              <a:ext cx="593562" cy="565623"/>
            </a:xfrm>
            <a:prstGeom prst="flowChartConnector">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torytelling with solid fill">
              <a:extLst>
                <a:ext uri="{FF2B5EF4-FFF2-40B4-BE49-F238E27FC236}">
                  <a16:creationId xmlns:a16="http://schemas.microsoft.com/office/drawing/2014/main" id="{C22E508A-9FC4-908D-C760-0A6DD94EB50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318656" y="1088881"/>
              <a:ext cx="412756" cy="412756"/>
            </a:xfrm>
            <a:prstGeom prst="rect">
              <a:avLst/>
            </a:prstGeom>
          </p:spPr>
        </p:pic>
      </p:grpSp>
      <p:grpSp>
        <p:nvGrpSpPr>
          <p:cNvPr id="9" name="Group 8">
            <a:extLst>
              <a:ext uri="{FF2B5EF4-FFF2-40B4-BE49-F238E27FC236}">
                <a16:creationId xmlns:a16="http://schemas.microsoft.com/office/drawing/2014/main" id="{288E9303-6CF2-F2FA-5198-790DD6D818E9}"/>
              </a:ext>
            </a:extLst>
          </p:cNvPr>
          <p:cNvGrpSpPr/>
          <p:nvPr/>
        </p:nvGrpSpPr>
        <p:grpSpPr>
          <a:xfrm>
            <a:off x="4085461" y="1066586"/>
            <a:ext cx="593562" cy="565623"/>
            <a:chOff x="1228253" y="1061802"/>
            <a:chExt cx="593562" cy="565623"/>
          </a:xfrm>
        </p:grpSpPr>
        <p:sp>
          <p:nvSpPr>
            <p:cNvPr id="10" name="Flowchart: Connector 9">
              <a:extLst>
                <a:ext uri="{FF2B5EF4-FFF2-40B4-BE49-F238E27FC236}">
                  <a16:creationId xmlns:a16="http://schemas.microsoft.com/office/drawing/2014/main" id="{8F5CE431-53BB-A21E-D7AA-06074828EBA7}"/>
                </a:ext>
              </a:extLst>
            </p:cNvPr>
            <p:cNvSpPr/>
            <p:nvPr/>
          </p:nvSpPr>
          <p:spPr>
            <a:xfrm>
              <a:off x="1228253" y="1061802"/>
              <a:ext cx="593562" cy="565623"/>
            </a:xfrm>
            <a:prstGeom prst="flowChartConnector">
              <a:avLst/>
            </a:prstGeom>
            <a:solidFill>
              <a:srgbClr val="00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Users with solid fill">
              <a:extLst>
                <a:ext uri="{FF2B5EF4-FFF2-40B4-BE49-F238E27FC236}">
                  <a16:creationId xmlns:a16="http://schemas.microsoft.com/office/drawing/2014/main" id="{71BE721C-8693-3580-10A6-7260BF2FA987}"/>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1318656" y="1133851"/>
              <a:ext cx="412756" cy="412756"/>
            </a:xfrm>
            <a:prstGeom prst="rect">
              <a:avLst/>
            </a:prstGeom>
          </p:spPr>
        </p:pic>
      </p:grpSp>
      <p:grpSp>
        <p:nvGrpSpPr>
          <p:cNvPr id="12" name="Group 11">
            <a:extLst>
              <a:ext uri="{FF2B5EF4-FFF2-40B4-BE49-F238E27FC236}">
                <a16:creationId xmlns:a16="http://schemas.microsoft.com/office/drawing/2014/main" id="{A4CB7462-4F5C-6A79-7DB7-E458C73E86DC}"/>
              </a:ext>
            </a:extLst>
          </p:cNvPr>
          <p:cNvGrpSpPr/>
          <p:nvPr/>
        </p:nvGrpSpPr>
        <p:grpSpPr>
          <a:xfrm>
            <a:off x="6895498" y="1056364"/>
            <a:ext cx="593562" cy="565623"/>
            <a:chOff x="1228253" y="1061802"/>
            <a:chExt cx="593562" cy="565623"/>
          </a:xfrm>
        </p:grpSpPr>
        <p:sp>
          <p:nvSpPr>
            <p:cNvPr id="13" name="Flowchart: Connector 12">
              <a:extLst>
                <a:ext uri="{FF2B5EF4-FFF2-40B4-BE49-F238E27FC236}">
                  <a16:creationId xmlns:a16="http://schemas.microsoft.com/office/drawing/2014/main" id="{3101AA98-5EE4-5510-D125-832BE42B51EF}"/>
                </a:ext>
              </a:extLst>
            </p:cNvPr>
            <p:cNvSpPr/>
            <p:nvPr/>
          </p:nvSpPr>
          <p:spPr>
            <a:xfrm>
              <a:off x="1228253" y="1061802"/>
              <a:ext cx="593562" cy="565623"/>
            </a:xfrm>
            <a:prstGeom prst="flowChartConnector">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Rocket with solid fill">
              <a:extLst>
                <a:ext uri="{FF2B5EF4-FFF2-40B4-BE49-F238E27FC236}">
                  <a16:creationId xmlns:a16="http://schemas.microsoft.com/office/drawing/2014/main" id="{4B0B1624-BD09-C9A5-0EB5-4522280A2CC2}"/>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1318656" y="1133851"/>
              <a:ext cx="412756" cy="412756"/>
            </a:xfrm>
            <a:prstGeom prst="rect">
              <a:avLst/>
            </a:prstGeom>
          </p:spPr>
        </p:pic>
      </p:grpSp>
      <p:grpSp>
        <p:nvGrpSpPr>
          <p:cNvPr id="22" name="Group 21">
            <a:extLst>
              <a:ext uri="{FF2B5EF4-FFF2-40B4-BE49-F238E27FC236}">
                <a16:creationId xmlns:a16="http://schemas.microsoft.com/office/drawing/2014/main" id="{414A7076-50AB-F608-3B47-AD67068BA87E}"/>
              </a:ext>
            </a:extLst>
          </p:cNvPr>
          <p:cNvGrpSpPr/>
          <p:nvPr/>
        </p:nvGrpSpPr>
        <p:grpSpPr>
          <a:xfrm>
            <a:off x="9724384" y="1056364"/>
            <a:ext cx="593562" cy="565623"/>
            <a:chOff x="1228253" y="1061802"/>
            <a:chExt cx="593562" cy="565623"/>
          </a:xfrm>
        </p:grpSpPr>
        <p:sp>
          <p:nvSpPr>
            <p:cNvPr id="32" name="Flowchart: Connector 31">
              <a:extLst>
                <a:ext uri="{FF2B5EF4-FFF2-40B4-BE49-F238E27FC236}">
                  <a16:creationId xmlns:a16="http://schemas.microsoft.com/office/drawing/2014/main" id="{4960AB3C-DE3F-7476-99E1-4BAA392B7931}"/>
                </a:ext>
              </a:extLst>
            </p:cNvPr>
            <p:cNvSpPr/>
            <p:nvPr/>
          </p:nvSpPr>
          <p:spPr>
            <a:xfrm>
              <a:off x="1228253" y="1061802"/>
              <a:ext cx="593562" cy="565623"/>
            </a:xfrm>
            <a:prstGeom prst="flowChartConnector">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Document with solid fill">
              <a:extLst>
                <a:ext uri="{FF2B5EF4-FFF2-40B4-BE49-F238E27FC236}">
                  <a16:creationId xmlns:a16="http://schemas.microsoft.com/office/drawing/2014/main" id="{10D616C8-AB63-C963-3FE0-D4D961587AF1}"/>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1318656" y="1133851"/>
              <a:ext cx="412756" cy="412756"/>
            </a:xfrm>
            <a:prstGeom prst="rect">
              <a:avLst/>
            </a:prstGeom>
          </p:spPr>
        </p:pic>
      </p:grpSp>
    </p:spTree>
    <p:extLst>
      <p:ext uri="{BB962C8B-B14F-4D97-AF65-F5344CB8AC3E}">
        <p14:creationId xmlns:p14="http://schemas.microsoft.com/office/powerpoint/2010/main" val="1560345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clean_corporate_nasa_style_presentation_slide._o.png"/>
          <p:cNvPicPr>
            <a:picLocks noChangeAspect="1"/>
          </p:cNvPicPr>
          <p:nvPr/>
        </p:nvPicPr>
        <p:blipFill>
          <a:blip r:embed="rId3"/>
          <a:srcRect t="17553" b="10886"/>
          <a:stretch>
            <a:fillRect/>
          </a:stretch>
        </p:blipFill>
        <p:spPr>
          <a:xfrm>
            <a:off x="173621" y="1442673"/>
            <a:ext cx="11655706" cy="4691909"/>
          </a:xfrm>
          <a:prstGeom prst="rect">
            <a:avLst/>
          </a:prstGeom>
        </p:spPr>
      </p:pic>
      <p:sp>
        <p:nvSpPr>
          <p:cNvPr id="3" name="Title 2">
            <a:extLst>
              <a:ext uri="{FF2B5EF4-FFF2-40B4-BE49-F238E27FC236}">
                <a16:creationId xmlns:a16="http://schemas.microsoft.com/office/drawing/2014/main" id="{CD56452C-0C0D-5E57-46E2-D6AEAC7470E8}"/>
              </a:ext>
            </a:extLst>
          </p:cNvPr>
          <p:cNvSpPr>
            <a:spLocks noGrp="1"/>
          </p:cNvSpPr>
          <p:nvPr>
            <p:ph type="title"/>
          </p:nvPr>
        </p:nvSpPr>
        <p:spPr/>
        <p:txBody>
          <a:bodyPr>
            <a:noAutofit/>
          </a:bodyPr>
          <a:lstStyle/>
          <a:p>
            <a:r>
              <a:rPr lang="en-US" sz="3200">
                <a:latin typeface="Tahoma" panose="020B0604030504040204" pitchFamily="34" charset="0"/>
                <a:ea typeface="Tahoma" panose="020B0604030504040204" pitchFamily="34" charset="0"/>
                <a:cs typeface="Tahoma" panose="020B0604030504040204" pitchFamily="34" charset="0"/>
              </a:rPr>
              <a:t>Sustaining Our Workforce:  The Path Forward</a:t>
            </a:r>
          </a:p>
        </p:txBody>
      </p:sp>
    </p:spTree>
  </p:cSld>
  <p:clrMapOvr>
    <a:masterClrMapping/>
  </p:clrMapOvr>
</p:sld>
</file>

<file path=ppt/theme/theme1.xml><?xml version="1.0" encoding="utf-8"?>
<a:theme xmlns:a="http://schemas.openxmlformats.org/drawingml/2006/main" name="LeighsTheam">
  <a:themeElements>
    <a:clrScheme name="PACE Final">
      <a:dk1>
        <a:srgbClr val="000000"/>
      </a:dk1>
      <a:lt1>
        <a:srgbClr val="FFFFFF"/>
      </a:lt1>
      <a:dk2>
        <a:srgbClr val="1E497D"/>
      </a:dk2>
      <a:lt2>
        <a:srgbClr val="EADDC3"/>
      </a:lt2>
      <a:accent1>
        <a:srgbClr val="519852"/>
      </a:accent1>
      <a:accent2>
        <a:srgbClr val="A67917"/>
      </a:accent2>
      <a:accent3>
        <a:srgbClr val="719991"/>
      </a:accent3>
      <a:accent4>
        <a:srgbClr val="94B6D1"/>
      </a:accent4>
      <a:accent5>
        <a:srgbClr val="5E4879"/>
      </a:accent5>
      <a:accent6>
        <a:srgbClr val="C24D3C"/>
      </a:accent6>
      <a:hlink>
        <a:srgbClr val="D4AC1B"/>
      </a:hlink>
      <a:folHlink>
        <a:srgbClr val="BA690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ighsTheam" id="{53C18F28-E4CC-764F-AE49-C71253A7BE64}" vid="{202C2F05-2841-AD46-B9FB-587D160310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bf1c7e7-47cc-4ca5-b7c2-6590668a669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E9F4D6A0D6D6F46833D1C63605DBB9B" ma:contentTypeVersion="16" ma:contentTypeDescription="Create a new document." ma:contentTypeScope="" ma:versionID="79da6d7de3c862eba1926578e5715d7a">
  <xsd:schema xmlns:xsd="http://www.w3.org/2001/XMLSchema" xmlns:xs="http://www.w3.org/2001/XMLSchema" xmlns:p="http://schemas.microsoft.com/office/2006/metadata/properties" xmlns:ns2="3bf1c7e7-47cc-4ca5-b7c2-6590668a6691" xmlns:ns3="146a1ccf-6564-40e4-8230-710d0e33c420" xmlns:ns4="d900e117-17a0-4b24-9e47-511ef1d02c43" targetNamespace="http://schemas.microsoft.com/office/2006/metadata/properties" ma:root="true" ma:fieldsID="9b0057a33c9e204d7b28530b8a8f5783" ns2:_="" ns3:_="" ns4:_="">
    <xsd:import namespace="3bf1c7e7-47cc-4ca5-b7c2-6590668a6691"/>
    <xsd:import namespace="146a1ccf-6564-40e4-8230-710d0e33c42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c7e7-47cc-4ca5-b7c2-6590668a6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1ccf-6564-40e4-8230-710d0e33c4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1688e52-e2f1-43c3-ac43-6eb9467ef337}" ma:internalName="TaxCatchAll" ma:showField="CatchAllData" ma:web="146a1ccf-6564-40e4-8230-710d0e33c4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3E5E16-D6E9-4CF2-AADC-8EE14C46E784}">
  <ds:schemaRefs>
    <ds:schemaRef ds:uri="http://schemas.microsoft.com/sharepoint/v3/contenttype/forms"/>
  </ds:schemaRefs>
</ds:datastoreItem>
</file>

<file path=customXml/itemProps2.xml><?xml version="1.0" encoding="utf-8"?>
<ds:datastoreItem xmlns:ds="http://schemas.openxmlformats.org/officeDocument/2006/customXml" ds:itemID="{1133DC6A-2473-4C70-BD79-BB6D22BC1B06}">
  <ds:schemaRefs>
    <ds:schemaRef ds:uri="http://purl.org/dc/terms/"/>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abde2e8f-e594-4bfb-89a3-9fd856883274"/>
    <ds:schemaRef ds:uri="fc4ae9b0-c9c0-411f-a1e2-e259c3845dce"/>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50050284-0E2D-4D3D-AF9F-FBC1EDE29A78}"/>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4878</TotalTime>
  <Words>6119</Words>
  <Application>Microsoft Office PowerPoint</Application>
  <PresentationFormat>Widescreen</PresentationFormat>
  <Paragraphs>543</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Arial</vt:lpstr>
      <vt:lpstr>Arial,Sans-Serif</vt:lpstr>
      <vt:lpstr>Calibri</vt:lpstr>
      <vt:lpstr>Courier New</vt:lpstr>
      <vt:lpstr>Tahoma</vt:lpstr>
      <vt:lpstr>Wingdings</vt:lpstr>
      <vt:lpstr>LeighsTheam</vt:lpstr>
      <vt:lpstr>Beyond the Baseline: Developing the Next Generation of PP&amp;C Talent</vt:lpstr>
      <vt:lpstr>Presentation Overview</vt:lpstr>
      <vt:lpstr>PP&amp;C Capability Erosion Timeline</vt:lpstr>
      <vt:lpstr>PP&amp;C Leadership Development Series (LDS)</vt:lpstr>
      <vt:lpstr>PP&amp;C Career Roadmap</vt:lpstr>
      <vt:lpstr>5 Step Roadmap To Grow. Advance. Succeed.</vt:lpstr>
      <vt:lpstr>Transforming PP&amp;C Training</vt:lpstr>
      <vt:lpstr>What Participants Are Saying..</vt:lpstr>
      <vt:lpstr>The PP&amp;C Foundation</vt:lpstr>
      <vt:lpstr>Day 1: Understanding the PP&amp;C Functional Flow</vt:lpstr>
      <vt:lpstr>Day 2 – Integrated Project Simulation</vt:lpstr>
      <vt:lpstr>Students Build the Project</vt:lpstr>
      <vt:lpstr>Exercise 1 – Requirements Analysis</vt:lpstr>
      <vt:lpstr>Exercise 2 – Build the Integrated Schedule</vt:lpstr>
      <vt:lpstr>Exercise 3 – Integrate Risks into a 5X5 Scorecard</vt:lpstr>
      <vt:lpstr>What Makes This Experience Memorable</vt:lpstr>
      <vt:lpstr>Sustaining Our Workforce:  The Path Forward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Leigh (MSFC-PA01)[BARRIOS TECHNOLOGY LTD]</dc:creator>
  <cp:lastModifiedBy>Bennett, Kimberly S. (MSFC-PA20)[Consolidated Program Support Services (CPSS PP&amp;C)]</cp:lastModifiedBy>
  <cp:revision>278</cp:revision>
  <cp:lastPrinted>2026-02-10T20:45:55Z</cp:lastPrinted>
  <dcterms:created xsi:type="dcterms:W3CDTF">2025-12-10T17:24:01Z</dcterms:created>
  <dcterms:modified xsi:type="dcterms:W3CDTF">2026-08-17T19:55:27Z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0x0101003E9F4D6A0D6D6F46833D1C63605DBB9B</vt:lpwstr>
  </property>
  <property fmtid="{D5CDD505-2E9C-101B-9397-08002B2CF9AE}" pid="3" name="MediaServiceImageTags">
    <vt:lpwstr/>
  </property>
</Properties>
</file>