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bookmarkIdSeed="3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59" r:id="rId2"/>
    <p:sldId id="260" r:id="rId3"/>
    <p:sldId id="261" r:id="rId4"/>
    <p:sldId id="263" r:id="rId5"/>
    <p:sldId id="264" r:id="rId6"/>
    <p:sldId id="4570" r:id="rId7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99"/>
    <a:srgbClr val="FF7C80"/>
    <a:srgbClr val="FF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F87B969-2BA6-4544-8E51-A70D9CBA5996}" v="5" dt="2026-10-09T20:57:23.976"/>
    <p1510:client id="{80D26D29-CE0B-4A0D-9014-B0569D36285A}" v="10" dt="2026-10-09T20:56:33.58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378" y="2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8/10/relationships/authors" Target="authors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24272A8-2427-454B-BD92-D4155448FA9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2"/>
            <a:ext cx="3169920" cy="481727"/>
          </a:xfrm>
          <a:prstGeom prst="rect">
            <a:avLst/>
          </a:prstGeom>
        </p:spPr>
        <p:txBody>
          <a:bodyPr vert="horz" lIns="96639" tIns="48320" rIns="96639" bIns="483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A76F513-A96A-42A9-8ACB-9A8F0485B47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143587" y="2"/>
            <a:ext cx="3169920" cy="481727"/>
          </a:xfrm>
          <a:prstGeom prst="rect">
            <a:avLst/>
          </a:prstGeom>
        </p:spPr>
        <p:txBody>
          <a:bodyPr vert="horz" lIns="96639" tIns="48320" rIns="96639" bIns="48320" rtlCol="0"/>
          <a:lstStyle>
            <a:lvl1pPr algn="r">
              <a:defRPr sz="1200"/>
            </a:lvl1pPr>
          </a:lstStyle>
          <a:p>
            <a:fld id="{39C5964E-EF16-4CE9-B753-7BF002A8B12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B056E-F6EC-49F0-9B67-F6CD3F297BB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119477"/>
            <a:ext cx="3169920" cy="481726"/>
          </a:xfrm>
          <a:prstGeom prst="rect">
            <a:avLst/>
          </a:prstGeom>
        </p:spPr>
        <p:txBody>
          <a:bodyPr vert="horz" lIns="96639" tIns="48320" rIns="96639" bIns="483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9EDC409-39E6-4069-AEA3-A990E224CC1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143587" y="9119477"/>
            <a:ext cx="3169920" cy="481726"/>
          </a:xfrm>
          <a:prstGeom prst="rect">
            <a:avLst/>
          </a:prstGeom>
        </p:spPr>
        <p:txBody>
          <a:bodyPr vert="horz" lIns="96639" tIns="48320" rIns="96639" bIns="48320" rtlCol="0" anchor="b"/>
          <a:lstStyle>
            <a:lvl1pPr algn="r">
              <a:defRPr sz="1200"/>
            </a:lvl1pPr>
          </a:lstStyle>
          <a:p>
            <a:fld id="{FE072859-3C07-4DB7-ACAA-767A4AFAE3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3780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3169920" cy="481727"/>
          </a:xfrm>
          <a:prstGeom prst="rect">
            <a:avLst/>
          </a:prstGeom>
        </p:spPr>
        <p:txBody>
          <a:bodyPr vert="horz" lIns="96639" tIns="48320" rIns="96639" bIns="483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2"/>
            <a:ext cx="3169920" cy="481727"/>
          </a:xfrm>
          <a:prstGeom prst="rect">
            <a:avLst/>
          </a:prstGeom>
        </p:spPr>
        <p:txBody>
          <a:bodyPr vert="horz" lIns="96639" tIns="48320" rIns="96639" bIns="48320" rtlCol="0"/>
          <a:lstStyle>
            <a:lvl1pPr algn="r">
              <a:defRPr sz="1200"/>
            </a:lvl1pPr>
          </a:lstStyle>
          <a:p>
            <a:fld id="{3655A122-45C3-4CEA-9D10-CBBCE7283276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39" tIns="48320" rIns="96639" bIns="483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8"/>
            <a:ext cx="5852160" cy="3780473"/>
          </a:xfrm>
          <a:prstGeom prst="rect">
            <a:avLst/>
          </a:prstGeom>
        </p:spPr>
        <p:txBody>
          <a:bodyPr vert="horz" lIns="96639" tIns="48320" rIns="96639" bIns="483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7"/>
            <a:ext cx="3169920" cy="481726"/>
          </a:xfrm>
          <a:prstGeom prst="rect">
            <a:avLst/>
          </a:prstGeom>
        </p:spPr>
        <p:txBody>
          <a:bodyPr vert="horz" lIns="96639" tIns="48320" rIns="96639" bIns="483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7"/>
            <a:ext cx="3169920" cy="481726"/>
          </a:xfrm>
          <a:prstGeom prst="rect">
            <a:avLst/>
          </a:prstGeom>
        </p:spPr>
        <p:txBody>
          <a:bodyPr vert="horz" lIns="96639" tIns="48320" rIns="96639" bIns="48320" rtlCol="0" anchor="b"/>
          <a:lstStyle>
            <a:lvl1pPr algn="r">
              <a:defRPr sz="1200"/>
            </a:lvl1pPr>
          </a:lstStyle>
          <a:p>
            <a:fld id="{47BDFD40-456A-40E0-AF9E-CC9B1558B0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1895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10/19/2023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cornerstone of NASA’s current and future missions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27023-DC51-4F41-895E-99C924AA74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671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spcBef>
                <a:spcPts val="1800"/>
              </a:spcBef>
              <a:defRPr sz="1800"/>
            </a:lvl1pPr>
            <a:lvl2pPr>
              <a:spcBef>
                <a:spcPts val="600"/>
              </a:spcBef>
              <a:defRPr sz="1800"/>
            </a:lvl2pPr>
            <a:lvl3pPr>
              <a:spcBef>
                <a:spcPts val="600"/>
              </a:spcBef>
              <a:defRPr sz="1800"/>
            </a:lvl3pPr>
            <a:lvl4pPr>
              <a:spcBef>
                <a:spcPts val="600"/>
              </a:spcBef>
              <a:defRPr sz="1800"/>
            </a:lvl4pPr>
            <a:lvl5pPr>
              <a:spcBef>
                <a:spcPts val="600"/>
              </a:spcBef>
              <a:defRPr sz="18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10/19/2023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cornerstone of NASA’s current and future missions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27023-DC51-4F41-895E-99C924AA74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3780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320" y="402336"/>
            <a:ext cx="10698480" cy="51206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74320" y="1005840"/>
            <a:ext cx="5687568" cy="507492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27063" y="1005840"/>
            <a:ext cx="5687568" cy="507492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10/19/2023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cornerstone of NASA’s current and future missions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27023-DC51-4F41-895E-99C924AA74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9586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4320" y="1005840"/>
            <a:ext cx="5687568" cy="457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74320" y="1509963"/>
            <a:ext cx="5687568" cy="457506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27064" y="1005840"/>
            <a:ext cx="5687568" cy="457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27064" y="1509963"/>
            <a:ext cx="5687568" cy="457506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10/19/2023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cornerstone of NASA’s current and future missions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27023-DC51-4F41-895E-99C924AA7443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74320" y="402336"/>
            <a:ext cx="10698480" cy="51206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047757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10/19/2023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cornerstone of NASA’s current and future missions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27023-DC51-4F41-895E-99C924AA74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6133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 descr="A picture containing sky, outdoor, day, rocket&#10;&#10;Description automatically generated">
            <a:extLst>
              <a:ext uri="{FF2B5EF4-FFF2-40B4-BE49-F238E27FC236}">
                <a16:creationId xmlns:a16="http://schemas.microsoft.com/office/drawing/2014/main" id="{590A3262-453A-441E-A4E6-BC7DEFD73FB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E80AFCEB-8DFF-4BDD-8F75-33A90D1149F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65000"/>
          </a:blip>
          <a:stretch>
            <a:fillRect/>
          </a:stretch>
        </p:blipFill>
        <p:spPr>
          <a:xfrm>
            <a:off x="2690019" y="0"/>
            <a:ext cx="9517274" cy="5995592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DF2775C4-3560-473B-B428-D8F74663DA4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58368" y="447951"/>
            <a:ext cx="838200" cy="838200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53755FA3-778E-4C53-B438-C6B961FEC0A2}"/>
              </a:ext>
            </a:extLst>
          </p:cNvPr>
          <p:cNvSpPr/>
          <p:nvPr userDrawn="1"/>
        </p:nvSpPr>
        <p:spPr>
          <a:xfrm>
            <a:off x="0" y="2871772"/>
            <a:ext cx="12161415" cy="2363098"/>
          </a:xfrm>
          <a:prstGeom prst="rect">
            <a:avLst/>
          </a:prstGeom>
          <a:solidFill>
            <a:schemeClr val="tx1">
              <a:alpha val="2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66EA4DC9-C629-4816-B13E-3E79842EE020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89050" y="304803"/>
            <a:ext cx="2769575" cy="840423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1FE8B339-23EA-4B26-81C0-BD3B4EB78B9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74000"/>
          </a:blip>
          <a:stretch>
            <a:fillRect/>
          </a:stretch>
        </p:blipFill>
        <p:spPr>
          <a:xfrm flipV="1">
            <a:off x="2674726" y="873020"/>
            <a:ext cx="9517274" cy="5995592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1482156B-A1CE-443A-93F8-338CAACED87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425" b="1084"/>
          <a:stretch/>
        </p:blipFill>
        <p:spPr>
          <a:xfrm>
            <a:off x="300402" y="0"/>
            <a:ext cx="472721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320" y="2339006"/>
            <a:ext cx="10415016" cy="758952"/>
          </a:xfrm>
          <a:noFill/>
        </p:spPr>
        <p:txBody>
          <a:bodyPr anchor="b">
            <a:noAutofit/>
          </a:bodyPr>
          <a:lstStyle>
            <a:lvl1pPr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4320" y="3116512"/>
            <a:ext cx="10415016" cy="1054272"/>
          </a:xfrm>
        </p:spPr>
        <p:txBody>
          <a:bodyPr>
            <a:normAutofit/>
          </a:bodyPr>
          <a:lstStyle>
            <a:lvl1pPr marL="0" indent="0">
              <a:buNone/>
              <a:defRPr sz="3200" b="1">
                <a:solidFill>
                  <a:schemeClr val="accent4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10/19/2023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cornerstone of NASA’s current and future missions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27023-DC51-4F41-895E-99C924AA74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8687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1.11111E-6 L -0.04883 0.04329 " pathEditMode="relative" rAng="0" ptsTypes="AA">
                                      <p:cBhvr>
                                        <p:cTn id="6" dur="2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48" y="21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10/19/2023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cornerstone of NASA’s current and future missions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27023-DC51-4F41-895E-99C924AA74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0009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4319" y="403058"/>
            <a:ext cx="10698480" cy="511342"/>
          </a:xfrm>
          <a:prstGeom prst="rect">
            <a:avLst/>
          </a:prstGeom>
          <a:gradFill>
            <a:gsLst>
              <a:gs pos="0">
                <a:schemeClr val="accent5">
                  <a:lumMod val="50000"/>
                </a:schemeClr>
              </a:gs>
              <a:gs pos="48000">
                <a:srgbClr val="0D60A7"/>
              </a:gs>
              <a:gs pos="100000">
                <a:srgbClr val="00B0F0"/>
              </a:gs>
            </a:gsLst>
            <a:lin ang="16200000" scaled="1"/>
          </a:gra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4320" y="1005841"/>
            <a:ext cx="11640312" cy="507619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199438" y="6356349"/>
            <a:ext cx="10069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10/19/2023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92880" y="6356350"/>
            <a:ext cx="42062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/>
              <a:t>The cornerstone of NASA’s current and future missions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97672" y="6358080"/>
            <a:ext cx="5169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427023-DC51-4F41-895E-99C924AA744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AF84ACB-E209-1642-AEF5-97EF13B8EC1C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0432" y="6141291"/>
            <a:ext cx="1737360" cy="698237"/>
          </a:xfrm>
          <a:prstGeom prst="rect">
            <a:avLst/>
          </a:prstGeom>
        </p:spPr>
      </p:pic>
      <p:cxnSp>
        <p:nvCxnSpPr>
          <p:cNvPr id="8" name="Straight Connector 7"/>
          <p:cNvCxnSpPr/>
          <p:nvPr userDrawn="1"/>
        </p:nvCxnSpPr>
        <p:spPr>
          <a:xfrm flipH="1">
            <a:off x="11302019" y="6355714"/>
            <a:ext cx="1" cy="3657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25">
            <a:extLst>
              <a:ext uri="{FF2B5EF4-FFF2-40B4-BE49-F238E27FC236}">
                <a16:creationId xmlns:a16="http://schemas.microsoft.com/office/drawing/2014/main" id="{5484BB80-228A-4038-94F9-9483FF32794A}"/>
              </a:ext>
            </a:extLst>
          </p:cNvPr>
          <p:cNvPicPr preferRelativeResize="0"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1114088" y="182880"/>
            <a:ext cx="800543" cy="822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D1AE8F2-565E-D7A1-1682-F5F5D136662D}"/>
              </a:ext>
            </a:extLst>
          </p:cNvPr>
          <p:cNvSpPr txBox="1"/>
          <p:nvPr userDrawn="1"/>
        </p:nvSpPr>
        <p:spPr>
          <a:xfrm>
            <a:off x="4768596" y="95280"/>
            <a:ext cx="265176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b="0"/>
              <a:t> CUI//SP-SSEL//DL ONLY</a:t>
            </a:r>
          </a:p>
        </p:txBody>
      </p:sp>
    </p:spTree>
    <p:extLst>
      <p:ext uri="{BB962C8B-B14F-4D97-AF65-F5344CB8AC3E}">
        <p14:creationId xmlns:p14="http://schemas.microsoft.com/office/powerpoint/2010/main" val="2796157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0" r:id="rId2"/>
    <p:sldLayoutId id="2147483652" r:id="rId3"/>
    <p:sldLayoutId id="2147483653" r:id="rId4"/>
    <p:sldLayoutId id="2147483655" r:id="rId5"/>
    <p:sldLayoutId id="2147483651" r:id="rId6"/>
    <p:sldLayoutId id="2147483666" r:id="rId7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83464" indent="-283464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3464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97864" indent="-283464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55064" indent="-283464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112264" indent="-283464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sam.gov/workspace/contract/opp/7a433720394943ba950e9fb9d34e20e7/view" TargetMode="External"/><Relationship Id="rId2" Type="http://schemas.openxmlformats.org/officeDocument/2006/relationships/hyperlink" Target="mailto:ksc-simo-info@mail.nasa.gov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nasa.gov/kennedy/seb/simo/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google.com/maps/place/Kennedy+Space+Center+Visitor+Complex/@28.5209551,-80.6824404,16.5z/data=!4m15!1m8!3m7!1s0x88e0ae33c4ca3189:0xc5222ada6e3a0580!2sKennedy+Space+Center+Visitor+Complex!8m2!3d28.5218973!4d-80.6815406!10e1!16s%2Fm%2F064nlqv!3m5!1s0x88e0ae33c4ca3189:0xc5222ada6e3a0580!8m2!3d28.5218973!4d-80.6815406!16s%2Fm%2F064nlqv?entry=ttu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mailto:ksc-simo-info@mail.nasa.gov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279A937-614D-4B8A-833F-C285684BA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27023-DC51-4F41-895E-99C924AA7443}" type="slidenum">
              <a:rPr lang="en-US" smtClean="0"/>
              <a:t>1</a:t>
            </a:fld>
            <a:endParaRPr lang="en-US"/>
          </a:p>
        </p:txBody>
      </p:sp>
      <p:sp>
        <p:nvSpPr>
          <p:cNvPr id="10" name="TextBox 1">
            <a:extLst>
              <a:ext uri="{FF2B5EF4-FFF2-40B4-BE49-F238E27FC236}">
                <a16:creationId xmlns:a16="http://schemas.microsoft.com/office/drawing/2014/main" id="{3A5D1EEB-E3F6-46B1-9087-FC18BCE7F3EA}"/>
              </a:ext>
            </a:extLst>
          </p:cNvPr>
          <p:cNvSpPr txBox="1"/>
          <p:nvPr/>
        </p:nvSpPr>
        <p:spPr>
          <a:xfrm>
            <a:off x="196957" y="3122469"/>
            <a:ext cx="11717674" cy="76944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49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898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48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797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46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696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45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594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126"/>
            <a:r>
              <a:rPr lang="en-US" sz="4400" b="1">
                <a:solidFill>
                  <a:prstClr val="white"/>
                </a:solidFill>
                <a:latin typeface="Arial"/>
                <a:cs typeface="Arial"/>
              </a:rPr>
              <a:t>SIMO Industry Days Information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0B70948-2A2F-EA28-5477-ED04465A0C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10/13/26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41CC487-F11D-1915-318F-2A7ED71A34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The cornerstone of NASA’s current and future missions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E29AF8B-EA76-2B92-A833-A4CA3D9506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8809" y="5598278"/>
            <a:ext cx="5054383" cy="1123196"/>
          </a:xfrm>
          <a:prstGeom prst="rect">
            <a:avLst/>
          </a:prstGeom>
        </p:spPr>
      </p:pic>
      <p:sp>
        <p:nvSpPr>
          <p:cNvPr id="6" name="TextBox 1">
            <a:extLst>
              <a:ext uri="{FF2B5EF4-FFF2-40B4-BE49-F238E27FC236}">
                <a16:creationId xmlns:a16="http://schemas.microsoft.com/office/drawing/2014/main" id="{B034C2C8-C5AA-F196-79C6-E11B3080B1D4}"/>
              </a:ext>
            </a:extLst>
          </p:cNvPr>
          <p:cNvSpPr txBox="1"/>
          <p:nvPr/>
        </p:nvSpPr>
        <p:spPr>
          <a:xfrm>
            <a:off x="3164746" y="4075339"/>
            <a:ext cx="8749885" cy="95410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49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898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48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797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46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696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45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594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126"/>
            <a:r>
              <a:rPr lang="en-US" sz="2800" b="1">
                <a:solidFill>
                  <a:prstClr val="white"/>
                </a:solidFill>
                <a:latin typeface="Arial"/>
                <a:cs typeface="Arial"/>
              </a:rPr>
              <a:t>Spaceport Infrastructure Maintenance and Operations (SIMO) Source Evaluation Board (SEB)</a:t>
            </a:r>
          </a:p>
        </p:txBody>
      </p:sp>
    </p:spTree>
    <p:extLst>
      <p:ext uri="{BB962C8B-B14F-4D97-AF65-F5344CB8AC3E}">
        <p14:creationId xmlns:p14="http://schemas.microsoft.com/office/powerpoint/2010/main" val="27823577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CA2DA28A-38E6-6B98-7267-76BFB04B04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Industry Days Overview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059C7DFE-E391-A567-9FA5-A5AC9146C1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4320" y="1076960"/>
            <a:ext cx="11640312" cy="5005071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283210" indent="-283210"/>
            <a:r>
              <a:rPr lang="en-US" dirty="0"/>
              <a:t>NASA/KSC will hold an in-person Industry Days event for the SIMO acquisition on Tuesday and Wednesday, October 13-14, 2026, at Kennedy Space Center, followed by virtual one-on-one meetings via Teams on Thursday, October 15, 2026</a:t>
            </a:r>
            <a:endParaRPr lang="en-US" dirty="0">
              <a:cs typeface="Arial" panose="020B0604020202020204"/>
            </a:endParaRPr>
          </a:p>
          <a:p>
            <a:pPr marL="283210" indent="-283210"/>
            <a:r>
              <a:rPr lang="en-US" dirty="0"/>
              <a:t>Industry Days is open to all companies that are interested in pursuing the SIMO contract opportunity</a:t>
            </a:r>
            <a:endParaRPr lang="en-US" dirty="0">
              <a:cs typeface="Arial"/>
            </a:endParaRPr>
          </a:p>
          <a:p>
            <a:pPr marL="740410" lvl="1" indent="-283210"/>
            <a:r>
              <a:rPr lang="en-US" dirty="0"/>
              <a:t>All companies planning to attend must complete the required SIMO Registration Form (located in the Bidders Library)</a:t>
            </a:r>
            <a:r>
              <a:rPr lang="en-US" b="1" dirty="0">
                <a:solidFill>
                  <a:srgbClr val="FF0000"/>
                </a:solidFill>
              </a:rPr>
              <a:t> by 5:00 P.M. EDT October 5, 2026,</a:t>
            </a:r>
            <a:r>
              <a:rPr lang="en-US" b="1" dirty="0"/>
              <a:t> </a:t>
            </a:r>
            <a:r>
              <a:rPr lang="en-US" dirty="0"/>
              <a:t>and submit it via email to</a:t>
            </a:r>
            <a:br>
              <a:rPr lang="en-US" dirty="0"/>
            </a:br>
            <a:r>
              <a:rPr lang="en-US" b="1" dirty="0">
                <a:solidFill>
                  <a:srgbClr val="FF0000"/>
                </a:solidFill>
              </a:rPr>
              <a:t> </a:t>
            </a:r>
            <a:r>
              <a:rPr lang="en-US" dirty="0">
                <a:solidFill>
                  <a:srgbClr val="FF0000"/>
                </a:solidFill>
                <a:hlinkClick r:id="rId2"/>
              </a:rPr>
              <a:t>ksc-simo-info@mail.nasa.gov</a:t>
            </a:r>
            <a:endParaRPr lang="en-US" sz="1600" b="1" dirty="0">
              <a:solidFill>
                <a:srgbClr val="FF0000"/>
              </a:solidFill>
              <a:cs typeface="Arial"/>
            </a:endParaRPr>
          </a:p>
          <a:p>
            <a:pPr marL="740410" lvl="1" indent="-283210"/>
            <a:r>
              <a:rPr lang="en-US" dirty="0">
                <a:cs typeface="Arial"/>
              </a:rPr>
              <a:t>All attendees must be US Citizens</a:t>
            </a:r>
          </a:p>
          <a:p>
            <a:r>
              <a:rPr lang="en-US" dirty="0">
                <a:cs typeface="Arial"/>
              </a:rPr>
              <a:t>If interested, only Prime Offerors must complete the Registration Form for a Virtual On-on-One meeting, and submit it via email to </a:t>
            </a:r>
            <a:r>
              <a:rPr lang="en-US" dirty="0">
                <a:cs typeface="Arial"/>
                <a:hlinkClick r:id="rId2"/>
              </a:rPr>
              <a:t>ksc-simo-info@mail.nasa.gov</a:t>
            </a:r>
            <a:r>
              <a:rPr lang="en-US" dirty="0">
                <a:cs typeface="Arial"/>
              </a:rPr>
              <a:t> </a:t>
            </a:r>
            <a:r>
              <a:rPr lang="en-US" b="1" dirty="0">
                <a:solidFill>
                  <a:srgbClr val="FF0000"/>
                </a:solidFill>
                <a:cs typeface="Arial"/>
              </a:rPr>
              <a:t>by 5:00 P.M. EDT October 5, 2026</a:t>
            </a:r>
          </a:p>
          <a:p>
            <a:pPr marL="283210" indent="-283210"/>
            <a:r>
              <a:rPr lang="en-US" dirty="0"/>
              <a:t>The purpose of the Industry Days event is to: </a:t>
            </a:r>
            <a:endParaRPr lang="en-US" dirty="0">
              <a:cs typeface="Arial"/>
            </a:endParaRPr>
          </a:p>
          <a:p>
            <a:pPr marL="740410" lvl="1" indent="-283210"/>
            <a:r>
              <a:rPr lang="en-US" dirty="0"/>
              <a:t>Promote competition by providing industry a better understanding of the upcoming SIMO procurement</a:t>
            </a:r>
            <a:endParaRPr lang="en-US" dirty="0">
              <a:cs typeface="Arial" panose="020B0604020202020204"/>
            </a:endParaRPr>
          </a:p>
          <a:p>
            <a:pPr marL="740410" lvl="1" indent="-283210"/>
            <a:r>
              <a:rPr lang="en-US" dirty="0"/>
              <a:t>Provide industry a networking opportunity to build teaming arrangements</a:t>
            </a:r>
            <a:endParaRPr lang="en-US" dirty="0">
              <a:cs typeface="Arial"/>
            </a:endParaRPr>
          </a:p>
          <a:p>
            <a:pPr marL="740410" lvl="1" indent="-283210"/>
            <a:r>
              <a:rPr lang="en-US" dirty="0"/>
              <a:t>Provide a summary, familiarization, and a tour of select SIMO facilities</a:t>
            </a:r>
            <a:endParaRPr lang="en-US" dirty="0">
              <a:cs typeface="Arial"/>
            </a:endParaRPr>
          </a:p>
          <a:p>
            <a:pPr marL="283210" indent="-283210"/>
            <a:r>
              <a:rPr lang="en-US" dirty="0"/>
              <a:t>SIMO Industry Days participants </a:t>
            </a:r>
            <a:r>
              <a:rPr lang="en-US" dirty="0">
                <a:latin typeface=""/>
              </a:rPr>
              <a:t>are requested to periodically monitor </a:t>
            </a:r>
            <a:r>
              <a:rPr lang="en-US" dirty="0">
                <a:hlinkClick r:id="rId3"/>
              </a:rPr>
              <a:t>SAM.gov</a:t>
            </a:r>
            <a:r>
              <a:rPr lang="en-US" dirty="0"/>
              <a:t> and </a:t>
            </a:r>
            <a:r>
              <a:rPr lang="en-US" dirty="0">
                <a:ea typeface="+mn-lt"/>
                <a:cs typeface="+mn-lt"/>
                <a:hlinkClick r:id="rId4"/>
              </a:rPr>
              <a:t>KSC-SEB-SIMO-Home - NASA</a:t>
            </a:r>
            <a:r>
              <a:rPr lang="en-US" dirty="0"/>
              <a:t> </a:t>
            </a:r>
            <a:r>
              <a:rPr lang="en-US" dirty="0">
                <a:latin typeface=""/>
              </a:rPr>
              <a:t>for updates</a:t>
            </a:r>
            <a:endParaRPr lang="en-US" dirty="0">
              <a:cs typeface="Arial" panose="020B0604020202020204"/>
            </a:endParaRPr>
          </a:p>
          <a:p>
            <a:pPr marL="457200" lvl="1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411F97-C754-DF2D-4C12-6A1AC7145A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10/13/26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D42CE-BB0B-F9FC-B25C-B3A2A27A41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cornerstone of NASA’s current and future missions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46BA90-FE11-E60E-F346-C3B32F3BA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27023-DC51-4F41-895E-99C924AA7443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0075041-C534-1D39-AE69-F2DAA100F511}"/>
              </a:ext>
            </a:extLst>
          </p:cNvPr>
          <p:cNvSpPr txBox="1"/>
          <p:nvPr/>
        </p:nvSpPr>
        <p:spPr>
          <a:xfrm>
            <a:off x="4552335" y="127009"/>
            <a:ext cx="283169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24936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411F97-C754-DF2D-4C12-6A1AC7145A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10/13/26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D42CE-BB0B-F9FC-B25C-B3A2A27A41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cornerstone of NASA’s current and future missions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46BA90-FE11-E60E-F346-C3B32F3BA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27023-DC51-4F41-895E-99C924AA7443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CA2DA28A-38E6-6B98-7267-76BFB04B04D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403225"/>
            <a:ext cx="10698163" cy="511175"/>
          </a:xfrm>
        </p:spPr>
        <p:txBody>
          <a:bodyPr/>
          <a:lstStyle/>
          <a:p>
            <a:r>
              <a:rPr lang="en-US"/>
              <a:t>Tentative Agenda</a:t>
            </a:r>
          </a:p>
        </p:txBody>
      </p:sp>
      <p:graphicFrame>
        <p:nvGraphicFramePr>
          <p:cNvPr id="2" name="Content Placeholder 1">
            <a:extLst>
              <a:ext uri="{FF2B5EF4-FFF2-40B4-BE49-F238E27FC236}">
                <a16:creationId xmlns:a16="http://schemas.microsoft.com/office/drawing/2014/main" id="{9108460C-3A87-4F1C-851E-ED1C8C337528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909715131"/>
              </p:ext>
            </p:extLst>
          </p:nvPr>
        </p:nvGraphicFramePr>
        <p:xfrm>
          <a:off x="0" y="1231900"/>
          <a:ext cx="5803024" cy="3589528"/>
        </p:xfrm>
        <a:graphic>
          <a:graphicData uri="http://schemas.openxmlformats.org/drawingml/2006/table">
            <a:tbl>
              <a:tblPr firstRow="1" firstCol="1" bandRow="1">
                <a:tableStyleId>{0660B408-B3CF-4A94-85FC-2B1E0A45F4A2}</a:tableStyleId>
              </a:tblPr>
              <a:tblGrid>
                <a:gridCol w="1274436">
                  <a:extLst>
                    <a:ext uri="{9D8B030D-6E8A-4147-A177-3AD203B41FA5}">
                      <a16:colId xmlns:a16="http://schemas.microsoft.com/office/drawing/2014/main" val="1583676157"/>
                    </a:ext>
                  </a:extLst>
                </a:gridCol>
                <a:gridCol w="4528588">
                  <a:extLst>
                    <a:ext uri="{9D8B030D-6E8A-4147-A177-3AD203B41FA5}">
                      <a16:colId xmlns:a16="http://schemas.microsoft.com/office/drawing/2014/main" val="712587244"/>
                    </a:ext>
                  </a:extLst>
                </a:gridCol>
              </a:tblGrid>
              <a:tr h="242596">
                <a:tc gridSpan="2"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kern="1200" dirty="0">
                          <a:solidFill>
                            <a:schemeClr val="tx1"/>
                          </a:solidFill>
                          <a:effectLst/>
                        </a:rPr>
                        <a:t>Tuesday</a:t>
                      </a:r>
                      <a:r>
                        <a:rPr lang="en-US" sz="2200" dirty="0">
                          <a:solidFill>
                            <a:schemeClr val="tx1"/>
                          </a:solidFill>
                          <a:effectLst/>
                        </a:rPr>
                        <a:t>, October 13, 2026</a:t>
                      </a: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6813181"/>
                  </a:ext>
                </a:extLst>
              </a:tr>
              <a:tr h="49802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</a:rPr>
                        <a:t>8:00 a.m.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</a:rPr>
                        <a:t>Arrive at KSC Visitor Complex, Parking Lot 4</a:t>
                      </a:r>
                      <a:endParaRPr lang="en-US" sz="1800" strike="sngStrike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73035985"/>
                  </a:ext>
                </a:extLst>
              </a:tr>
              <a:tr h="24259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8:20 a.m.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</a:rPr>
                        <a:t>Buses Depart for Training Auditorium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36366740"/>
                  </a:ext>
                </a:extLst>
              </a:tr>
              <a:tr h="24259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8:35 a.m.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Arrive at KSC Training Auditorium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74559935"/>
                  </a:ext>
                </a:extLst>
              </a:tr>
              <a:tr h="24259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</a:rPr>
                        <a:t>9:30 a.m.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Kickoff and Orientation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69810926"/>
                  </a:ext>
                </a:extLst>
              </a:tr>
              <a:tr h="49802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</a:rPr>
                        <a:t>10:50 a.m.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Buses Depart for Tour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21452881"/>
                  </a:ext>
                </a:extLst>
              </a:tr>
              <a:tr h="49802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</a:rPr>
                        <a:t>12:30 p.m.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Lunch at CCHQ Cafeteria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74064756"/>
                  </a:ext>
                </a:extLst>
              </a:tr>
              <a:tr h="24259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</a:rPr>
                        <a:t>1:40 p.m.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Buses Depart for Tour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79086531"/>
                  </a:ext>
                </a:extLst>
              </a:tr>
              <a:tr h="24259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</a:rPr>
                        <a:t>5:35 p.m.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Return to KSCVC for Drop Off and Departure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94087540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AD456127-EEF0-0448-E8B5-ED98840A2C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6030554"/>
              </p:ext>
            </p:extLst>
          </p:nvPr>
        </p:nvGraphicFramePr>
        <p:xfrm>
          <a:off x="6157343" y="1232142"/>
          <a:ext cx="5803022" cy="3706366"/>
        </p:xfrm>
        <a:graphic>
          <a:graphicData uri="http://schemas.openxmlformats.org/drawingml/2006/table">
            <a:tbl>
              <a:tblPr firstRow="1" firstCol="1" bandRow="1">
                <a:tableStyleId>{0660B408-B3CF-4A94-85FC-2B1E0A45F4A2}</a:tableStyleId>
              </a:tblPr>
              <a:tblGrid>
                <a:gridCol w="1351495">
                  <a:extLst>
                    <a:ext uri="{9D8B030D-6E8A-4147-A177-3AD203B41FA5}">
                      <a16:colId xmlns:a16="http://schemas.microsoft.com/office/drawing/2014/main" val="3294006790"/>
                    </a:ext>
                  </a:extLst>
                </a:gridCol>
                <a:gridCol w="4451527">
                  <a:extLst>
                    <a:ext uri="{9D8B030D-6E8A-4147-A177-3AD203B41FA5}">
                      <a16:colId xmlns:a16="http://schemas.microsoft.com/office/drawing/2014/main" val="3203029264"/>
                    </a:ext>
                  </a:extLst>
                </a:gridCol>
              </a:tblGrid>
              <a:tr h="365336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kern="1200" dirty="0">
                          <a:solidFill>
                            <a:schemeClr val="tx1"/>
                          </a:solidFill>
                          <a:effectLst/>
                        </a:rPr>
                        <a:t>Wednesday, October 14, 2026</a:t>
                      </a:r>
                      <a:endParaRPr lang="en-US" sz="22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2686934"/>
                  </a:ext>
                </a:extLst>
              </a:tr>
              <a:tr h="68543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</a:rPr>
                        <a:t>8:00 a.m.</a:t>
                      </a:r>
                      <a:endParaRPr lang="en-US" sz="1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</a:rPr>
                        <a:t>Arrive at KSC Visitor Complex, Parking Lot 4</a:t>
                      </a:r>
                      <a:endParaRPr lang="en-US" sz="1800" b="0" strike="sng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11261753"/>
                  </a:ext>
                </a:extLst>
              </a:tr>
              <a:tr h="33388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8:20 a.m.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</a:rPr>
                        <a:t>Buses Depart for Training Auditorium</a:t>
                      </a:r>
                      <a:endParaRPr lang="en-US" sz="18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03044488"/>
                  </a:ext>
                </a:extLst>
              </a:tr>
              <a:tr h="33388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8:35 a.m. </a:t>
                      </a:r>
                      <a:endParaRPr lang="en-US" sz="1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Arrive at KSC Training Auditorium</a:t>
                      </a:r>
                      <a:endParaRPr lang="en-US" sz="18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6016515"/>
                  </a:ext>
                </a:extLst>
              </a:tr>
              <a:tr h="33388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</a:rPr>
                        <a:t>9:00 a.m.</a:t>
                      </a:r>
                      <a:endParaRPr lang="en-US" sz="1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</a:rPr>
                        <a:t>Buses Depart for Tour</a:t>
                      </a:r>
                      <a:endParaRPr lang="en-US" sz="18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84234571"/>
                  </a:ext>
                </a:extLst>
              </a:tr>
              <a:tr h="68543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</a:rPr>
                        <a:t>11:00 a.m.</a:t>
                      </a:r>
                      <a:endParaRPr lang="en-US" sz="1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</a:rPr>
                        <a:t>Lunch at KSCVC Saturn V Center</a:t>
                      </a:r>
                      <a:endParaRPr lang="en-US" sz="18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13934953"/>
                  </a:ext>
                </a:extLst>
              </a:tr>
              <a:tr h="33388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</a:rPr>
                        <a:t>12:30 p.m.</a:t>
                      </a:r>
                      <a:endParaRPr lang="en-US" sz="1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1200">
                          <a:solidFill>
                            <a:schemeClr val="tx1"/>
                          </a:solidFill>
                          <a:effectLst/>
                        </a:rPr>
                        <a:t>Buses Depart for Tour</a:t>
                      </a:r>
                      <a:endParaRPr lang="en-US" sz="1800" b="0" kern="12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19504841"/>
                  </a:ext>
                </a:extLst>
              </a:tr>
              <a:tr h="63462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</a:rPr>
                        <a:t>5:05 p.m.</a:t>
                      </a:r>
                      <a:endParaRPr lang="en-US" sz="1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</a:rPr>
                        <a:t>Return to KSCVC for Drop Off and Departure</a:t>
                      </a:r>
                      <a:endParaRPr lang="en-US" sz="18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75059328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611A5084-667F-5912-B317-1E6548255A7D}"/>
              </a:ext>
            </a:extLst>
          </p:cNvPr>
          <p:cNvSpPr txBox="1"/>
          <p:nvPr/>
        </p:nvSpPr>
        <p:spPr>
          <a:xfrm>
            <a:off x="433646" y="4938508"/>
            <a:ext cx="11324710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dirty="0"/>
              <a:t>Lunch will not be provided but is available for purchase at CCHQ Cafeteria and *KSC Apollo Saturn </a:t>
            </a:r>
            <a:r>
              <a:rPr lang="en-US" dirty="0">
                <a:solidFill>
                  <a:srgbClr val="000000"/>
                </a:solidFill>
              </a:rPr>
              <a:t>V</a:t>
            </a:r>
            <a:r>
              <a:rPr lang="en-US" dirty="0"/>
              <a:t> Center. </a:t>
            </a:r>
          </a:p>
          <a:p>
            <a:pPr algn="ctr"/>
            <a:r>
              <a:rPr lang="en-US" dirty="0"/>
              <a:t>Vegan and Gluten-free options available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33383EC-C964-CC79-FDB1-64B0739CFBB4}"/>
              </a:ext>
            </a:extLst>
          </p:cNvPr>
          <p:cNvSpPr txBox="1"/>
          <p:nvPr/>
        </p:nvSpPr>
        <p:spPr>
          <a:xfrm>
            <a:off x="4119937" y="5701677"/>
            <a:ext cx="45622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*</a:t>
            </a:r>
            <a:r>
              <a:rPr lang="en-US" sz="1400" dirty="0"/>
              <a:t>The KSC Apollo Saturn V Center is a cashless facility</a:t>
            </a:r>
            <a:r>
              <a:rPr lang="en-US" dirty="0"/>
              <a:t>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33AF95F-E373-B587-2605-664FB6DDDE84}"/>
              </a:ext>
            </a:extLst>
          </p:cNvPr>
          <p:cNvSpPr txBox="1"/>
          <p:nvPr/>
        </p:nvSpPr>
        <p:spPr>
          <a:xfrm>
            <a:off x="4984955" y="62263"/>
            <a:ext cx="216309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76849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CA2DA28A-38E6-6B98-7267-76BFB04B04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Arrival at KSC Visitor Complex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059C7DFE-E391-A567-9FA5-A5AC9146C1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4320" y="1076960"/>
            <a:ext cx="11640312" cy="500507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83210" indent="-283210"/>
            <a:r>
              <a:rPr lang="en-US" dirty="0"/>
              <a:t>KSCVC Address: </a:t>
            </a:r>
            <a:r>
              <a:rPr lang="en-US" dirty="0">
                <a:hlinkClick r:id="rId2"/>
              </a:rPr>
              <a:t>Space Commerce Way, Merritt Island, FL 32953, USA</a:t>
            </a:r>
            <a:endParaRPr lang="en-US" dirty="0"/>
          </a:p>
          <a:p>
            <a:pPr marL="283210" indent="-283210"/>
            <a:r>
              <a:rPr lang="en-US" dirty="0">
                <a:cs typeface="Arial" panose="020B0604020202020204"/>
              </a:rPr>
              <a:t>Enter from State Road 405 (employee entrance)</a:t>
            </a:r>
          </a:p>
          <a:p>
            <a:pPr marL="283210" indent="-283210"/>
            <a:r>
              <a:rPr lang="en-US" dirty="0"/>
              <a:t>Complimentary parking placard is provided for all SIMO Industry Days attendees</a:t>
            </a:r>
            <a:endParaRPr lang="en-US" dirty="0">
              <a:cs typeface="Arial"/>
            </a:endParaRPr>
          </a:p>
          <a:p>
            <a:pPr marL="740410" lvl="1" indent="-283210"/>
            <a:r>
              <a:rPr lang="en-US" dirty="0"/>
              <a:t>SIMO Industry Days parking placard must be shown to the Guard</a:t>
            </a:r>
            <a:endParaRPr lang="en-US" dirty="0">
              <a:cs typeface="Arial" panose="020B0604020202020204"/>
            </a:endParaRPr>
          </a:p>
          <a:p>
            <a:pPr marL="740410" lvl="1" indent="-283210"/>
            <a:r>
              <a:rPr lang="en-US" dirty="0"/>
              <a:t>Park in Lot 4 </a:t>
            </a:r>
          </a:p>
          <a:p>
            <a:pPr marL="283210" indent="-283210"/>
            <a:r>
              <a:rPr lang="en-US" dirty="0"/>
              <a:t>Proceed to the picnic tables immediately north of Parking Lot 4</a:t>
            </a:r>
            <a:endParaRPr lang="en-US" b="0" i="0" dirty="0">
              <a:effectLst/>
              <a:cs typeface="Arial"/>
            </a:endParaRPr>
          </a:p>
          <a:p>
            <a:pPr marL="283210" indent="-283210"/>
            <a:r>
              <a:rPr lang="en-US" dirty="0"/>
              <a:t>Valid government photo ID is required for check-in</a:t>
            </a:r>
            <a:endParaRPr lang="en-US" dirty="0">
              <a:cs typeface="Arial"/>
            </a:endParaRPr>
          </a:p>
          <a:p>
            <a:pPr marL="283210" indent="-283210"/>
            <a:r>
              <a:rPr lang="en-US" dirty="0"/>
              <a:t>Only those included on the submitted SIMO Registration Form are permitted to attend SIMO Industry Days</a:t>
            </a:r>
            <a:endParaRPr lang="en-US" dirty="0">
              <a:cs typeface="Arial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411F97-C754-DF2D-4C12-6A1AC7145A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10/13/26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D42CE-BB0B-F9FC-B25C-B3A2A27A41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cornerstone of NASA’s current and future missions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46BA90-FE11-E60E-F346-C3B32F3BA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27023-DC51-4F41-895E-99C924AA7443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5989516-1775-DDAE-D159-FA5FFE34FC0E}"/>
              </a:ext>
            </a:extLst>
          </p:cNvPr>
          <p:cNvSpPr txBox="1"/>
          <p:nvPr/>
        </p:nvSpPr>
        <p:spPr>
          <a:xfrm>
            <a:off x="5067005" y="0"/>
            <a:ext cx="205494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89027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CA2DA28A-38E6-6B98-7267-76BFB04B04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Tour Information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059C7DFE-E391-A567-9FA5-A5AC9146C1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4320" y="1076960"/>
            <a:ext cx="11640312" cy="5005071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pPr marL="283210" indent="-283210"/>
            <a:r>
              <a:rPr lang="en-US" dirty="0"/>
              <a:t>All Industry Days participants will be bussed to tour locations following Orientation, attendees are not permitted to drive their own vehicles</a:t>
            </a:r>
          </a:p>
          <a:p>
            <a:pPr marL="283210" indent="-283210"/>
            <a:r>
              <a:rPr lang="en-US" dirty="0"/>
              <a:t>Access Requirements:</a:t>
            </a:r>
            <a:endParaRPr lang="en-US" dirty="0">
              <a:cs typeface="Arial"/>
            </a:endParaRPr>
          </a:p>
          <a:p>
            <a:pPr marL="740410" lvl="1" indent="-283210"/>
            <a:r>
              <a:rPr lang="en-US" dirty="0">
                <a:ea typeface="+mn-lt"/>
                <a:cs typeface="+mn-lt"/>
              </a:rPr>
              <a:t>Shoes must </a:t>
            </a:r>
            <a:r>
              <a:rPr lang="en-US" u="sng" dirty="0">
                <a:ea typeface="+mn-lt"/>
                <a:cs typeface="+mn-lt"/>
              </a:rPr>
              <a:t>cover the entire foot</a:t>
            </a:r>
            <a:r>
              <a:rPr lang="en-US" dirty="0">
                <a:ea typeface="+mn-lt"/>
                <a:cs typeface="+mn-lt"/>
              </a:rPr>
              <a:t> and have flat soles, no ballet shoes/slippers or high heels. Socks and sneakers recommended.</a:t>
            </a:r>
            <a:endParaRPr lang="en-US" dirty="0">
              <a:cs typeface="Arial"/>
            </a:endParaRPr>
          </a:p>
          <a:p>
            <a:pPr marL="740410" lvl="1" indent="-283210"/>
            <a:r>
              <a:rPr lang="en-US" dirty="0">
                <a:ea typeface="+mn-lt"/>
                <a:cs typeface="+mn-lt"/>
              </a:rPr>
              <a:t>Full length trousers or slacks are required. </a:t>
            </a:r>
            <a:r>
              <a:rPr lang="en-US" u="sng" dirty="0">
                <a:ea typeface="+mn-lt"/>
                <a:cs typeface="+mn-lt"/>
              </a:rPr>
              <a:t>No skin should be showing below the waist</a:t>
            </a:r>
            <a:r>
              <a:rPr lang="en-US" dirty="0">
                <a:ea typeface="+mn-lt"/>
                <a:cs typeface="+mn-lt"/>
              </a:rPr>
              <a:t>, including no skin showing between the</a:t>
            </a:r>
            <a:endParaRPr lang="en-US" dirty="0">
              <a:cs typeface="Arial"/>
            </a:endParaRPr>
          </a:p>
          <a:p>
            <a:pPr marL="742950" lvl="1" indent="0">
              <a:buNone/>
            </a:pPr>
            <a:r>
              <a:rPr lang="en-US" dirty="0">
                <a:ea typeface="+mn-lt"/>
                <a:cs typeface="+mn-lt"/>
              </a:rPr>
              <a:t>bottom of pants and top of shoes. Capri pants, dresses, skirts, and shorts are prohibited.</a:t>
            </a:r>
            <a:endParaRPr lang="en-US" dirty="0">
              <a:cs typeface="Arial"/>
            </a:endParaRPr>
          </a:p>
          <a:p>
            <a:pPr marL="740410" lvl="1" indent="-283210"/>
            <a:r>
              <a:rPr lang="en-US" dirty="0">
                <a:ea typeface="+mn-lt"/>
                <a:cs typeface="+mn-lt"/>
              </a:rPr>
              <a:t>Shirts must have sleeves, short-sleeved shirts are permitted. Tank tops are prohibited.</a:t>
            </a:r>
            <a:endParaRPr lang="en-US" dirty="0">
              <a:cs typeface="Arial"/>
            </a:endParaRPr>
          </a:p>
          <a:p>
            <a:pPr marL="740410" lvl="1" indent="-283210"/>
            <a:r>
              <a:rPr lang="en-US" dirty="0">
                <a:ea typeface="+mn-lt"/>
                <a:cs typeface="+mn-lt"/>
              </a:rPr>
              <a:t>Minors under the age of 16 are not allowed.</a:t>
            </a:r>
            <a:endParaRPr lang="en-US" dirty="0">
              <a:cs typeface="Arial" panose="020B0604020202020204"/>
            </a:endParaRPr>
          </a:p>
          <a:p>
            <a:pPr marL="740410" lvl="1" indent="-283210"/>
            <a:r>
              <a:rPr lang="en-US" dirty="0">
                <a:ea typeface="+mn-lt"/>
                <a:cs typeface="+mn-lt"/>
              </a:rPr>
              <a:t>No firearms or sharp objects permitted. Backpacks or large bags are not permitted inside facilities.</a:t>
            </a:r>
            <a:endParaRPr lang="en-US" dirty="0">
              <a:cs typeface="Arial"/>
            </a:endParaRPr>
          </a:p>
          <a:p>
            <a:pPr marL="740410" lvl="1" indent="-283210"/>
            <a:r>
              <a:rPr lang="en-US" dirty="0"/>
              <a:t>Personal Protective Equipment, such as hearing protection will be provided.</a:t>
            </a:r>
            <a:endParaRPr lang="en-US" dirty="0">
              <a:cs typeface="Arial" panose="020B0604020202020204"/>
            </a:endParaRPr>
          </a:p>
          <a:p>
            <a:pPr marL="740410" lvl="1" indent="-283210"/>
            <a:r>
              <a:rPr lang="en-US" dirty="0"/>
              <a:t>Attendees may be required to climb stairs, walk moderate distances, </a:t>
            </a:r>
            <a:r>
              <a:rPr lang="en-US" dirty="0">
                <a:solidFill>
                  <a:srgbClr val="000000"/>
                </a:solidFill>
              </a:rPr>
              <a:t>and</a:t>
            </a:r>
            <a:r>
              <a:rPr lang="en-US" dirty="0"/>
              <a:t> be in the sun periodically.</a:t>
            </a:r>
            <a:endParaRPr lang="en-US" dirty="0">
              <a:cs typeface="Arial"/>
            </a:endParaRPr>
          </a:p>
          <a:p>
            <a:pPr marL="283210" indent="-283210"/>
            <a:r>
              <a:rPr lang="en-US" dirty="0"/>
              <a:t>The tour will be scripted with all groups visiting the same locations</a:t>
            </a:r>
            <a:endParaRPr lang="en-US" dirty="0">
              <a:cs typeface="Arial"/>
            </a:endParaRPr>
          </a:p>
          <a:p>
            <a:pPr marL="283210" indent="-283210"/>
            <a:r>
              <a:rPr lang="en-US" dirty="0"/>
              <a:t>Participants may wish to bring water and/or sunscreen, as the tour includes outdoor locations</a:t>
            </a:r>
            <a:endParaRPr lang="en-US" dirty="0">
              <a:cs typeface="Arial"/>
            </a:endParaRPr>
          </a:p>
          <a:p>
            <a:pPr marL="283210" indent="-283210"/>
            <a:r>
              <a:rPr lang="en-US" dirty="0"/>
              <a:t>Inclement weather may affect tour stops</a:t>
            </a:r>
            <a:endParaRPr lang="en-US" dirty="0">
              <a:cs typeface="Arial"/>
            </a:endParaRPr>
          </a:p>
          <a:p>
            <a:pPr marL="283210" indent="-283210"/>
            <a:r>
              <a:rPr lang="en-US" dirty="0"/>
              <a:t>Contact </a:t>
            </a:r>
            <a:r>
              <a:rPr lang="en-US" dirty="0">
                <a:solidFill>
                  <a:srgbClr val="FF0000"/>
                </a:solidFill>
                <a:hlinkClick r:id="rId2"/>
              </a:rPr>
              <a:t>ksc-simo-info@mail.nasa.gov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 with accessibility requests</a:t>
            </a:r>
            <a:endParaRPr lang="en-US" dirty="0">
              <a:cs typeface="Arial"/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411F97-C754-DF2D-4C12-6A1AC7145A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10/13/26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D42CE-BB0B-F9FC-B25C-B3A2A27A41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cornerstone of NASA’s current and future missions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46BA90-FE11-E60E-F346-C3B32F3BA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27023-DC51-4F41-895E-99C924AA7443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CD06C42-1752-30FC-836E-FF3EA0A241CF}"/>
              </a:ext>
            </a:extLst>
          </p:cNvPr>
          <p:cNvSpPr txBox="1"/>
          <p:nvPr/>
        </p:nvSpPr>
        <p:spPr>
          <a:xfrm>
            <a:off x="5053781" y="-37182"/>
            <a:ext cx="238923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65493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82AFF7-FC0D-6E9F-F317-CC865F6283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10/13/26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8F2467-725A-D180-BF7E-E3467F3E4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cornerstone of NASA’s current and future missions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9F689A-1EC7-AD50-2E40-4DE6D42C8B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D4FCE-3FCA-4E21-9AB1-D6D59E9421FD}" type="slidenum">
              <a:rPr lang="en-US" smtClean="0"/>
              <a:t>6</a:t>
            </a:fld>
            <a:endParaRPr lang="en-US"/>
          </a:p>
        </p:txBody>
      </p:sp>
      <p:pic>
        <p:nvPicPr>
          <p:cNvPr id="8" name="Picture 7" descr="Logo, icon&#10;&#10;Description automatically generated">
            <a:extLst>
              <a:ext uri="{FF2B5EF4-FFF2-40B4-BE49-F238E27FC236}">
                <a16:creationId xmlns:a16="http://schemas.microsoft.com/office/drawing/2014/main" id="{CD8DF123-5E3B-752B-E2FF-8A230329DED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6500" y="2047489"/>
            <a:ext cx="3339000" cy="276302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A2990C1-25A8-D019-6EA2-3CF592F649BE}"/>
              </a:ext>
            </a:extLst>
          </p:cNvPr>
          <p:cNvSpPr txBox="1"/>
          <p:nvPr/>
        </p:nvSpPr>
        <p:spPr>
          <a:xfrm>
            <a:off x="4984955" y="136525"/>
            <a:ext cx="230074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99233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7005d458-45be-48ae-8140-d43da96dd17b}" enabled="0" method="" siteId="{7005d458-45be-48ae-8140-d43da96dd17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809</Words>
  <Application>Microsoft Office PowerPoint</Application>
  <PresentationFormat>Widescreen</PresentationFormat>
  <Paragraphs>91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PowerPoint Presentation</vt:lpstr>
      <vt:lpstr>Industry Days Overview</vt:lpstr>
      <vt:lpstr>Tentative Agenda</vt:lpstr>
      <vt:lpstr>Arrival at KSC Visitor Complex</vt:lpstr>
      <vt:lpstr>Tour Information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2026-10-09T20:57:23Z</dcterms:created>
  <dcterms:modified xsi:type="dcterms:W3CDTF">2026-10-09T20:58:06Z</dcterms:modified>
</cp:coreProperties>
</file>