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notesSlides/notesSlide13.xml" ContentType="application/vnd.openxmlformats-officedocument.presentationml.notesSlide+xml"/>
  <Override PartName="/ppt/charts/chart3.xml" ContentType="application/vnd.openxmlformats-officedocument.drawingml.chart+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microsoft.com/office/2020/02/relationships/classificationlabels" Target="docMetadata/LabelInfo.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3668" r:id="rId2"/>
    <p:sldMasterId id="2147483692" r:id="rId3"/>
  </p:sldMasterIdLst>
  <p:notesMasterIdLst>
    <p:notesMasterId r:id="rId72"/>
  </p:notesMasterIdLst>
  <p:handoutMasterIdLst>
    <p:handoutMasterId r:id="rId73"/>
  </p:handoutMasterIdLst>
  <p:sldIdLst>
    <p:sldId id="259" r:id="rId4"/>
    <p:sldId id="438" r:id="rId5"/>
    <p:sldId id="15927" r:id="rId6"/>
    <p:sldId id="4550" r:id="rId7"/>
    <p:sldId id="4551" r:id="rId8"/>
    <p:sldId id="4553" r:id="rId9"/>
    <p:sldId id="258" r:id="rId10"/>
    <p:sldId id="257" r:id="rId11"/>
    <p:sldId id="284" r:id="rId12"/>
    <p:sldId id="15958" r:id="rId13"/>
    <p:sldId id="4604" r:id="rId14"/>
    <p:sldId id="4614" r:id="rId15"/>
    <p:sldId id="4554" r:id="rId16"/>
    <p:sldId id="4617" r:id="rId17"/>
    <p:sldId id="4623" r:id="rId18"/>
    <p:sldId id="4626" r:id="rId19"/>
    <p:sldId id="15937" r:id="rId20"/>
    <p:sldId id="4665" r:id="rId21"/>
    <p:sldId id="4663" r:id="rId22"/>
    <p:sldId id="15946" r:id="rId23"/>
    <p:sldId id="15903" r:id="rId24"/>
    <p:sldId id="15948" r:id="rId25"/>
    <p:sldId id="15918" r:id="rId26"/>
    <p:sldId id="15919" r:id="rId27"/>
    <p:sldId id="4606" r:id="rId28"/>
    <p:sldId id="15952" r:id="rId29"/>
    <p:sldId id="15889" r:id="rId30"/>
    <p:sldId id="15888" r:id="rId31"/>
    <p:sldId id="15966" r:id="rId32"/>
    <p:sldId id="15913" r:id="rId33"/>
    <p:sldId id="15953" r:id="rId34"/>
    <p:sldId id="15916" r:id="rId35"/>
    <p:sldId id="4549" r:id="rId36"/>
    <p:sldId id="260" r:id="rId37"/>
    <p:sldId id="15957" r:id="rId38"/>
    <p:sldId id="15915" r:id="rId39"/>
    <p:sldId id="15911" r:id="rId40"/>
    <p:sldId id="4612" r:id="rId41"/>
    <p:sldId id="15917" r:id="rId42"/>
    <p:sldId id="15956" r:id="rId43"/>
    <p:sldId id="15955" r:id="rId44"/>
    <p:sldId id="15931" r:id="rId45"/>
    <p:sldId id="15934" r:id="rId46"/>
    <p:sldId id="15900" r:id="rId47"/>
    <p:sldId id="15944" r:id="rId48"/>
    <p:sldId id="15896" r:id="rId49"/>
    <p:sldId id="15940" r:id="rId50"/>
    <p:sldId id="15941" r:id="rId51"/>
    <p:sldId id="15961" r:id="rId52"/>
    <p:sldId id="15962" r:id="rId53"/>
    <p:sldId id="15942" r:id="rId54"/>
    <p:sldId id="4597" r:id="rId55"/>
    <p:sldId id="4598" r:id="rId56"/>
    <p:sldId id="15949" r:id="rId57"/>
    <p:sldId id="15925" r:id="rId58"/>
    <p:sldId id="415" r:id="rId59"/>
    <p:sldId id="4542" r:id="rId60"/>
    <p:sldId id="4622" r:id="rId61"/>
    <p:sldId id="15929" r:id="rId62"/>
    <p:sldId id="4591" r:id="rId63"/>
    <p:sldId id="15930" r:id="rId64"/>
    <p:sldId id="15960" r:id="rId65"/>
    <p:sldId id="439" r:id="rId66"/>
    <p:sldId id="4586" r:id="rId67"/>
    <p:sldId id="4587" r:id="rId68"/>
    <p:sldId id="440" r:id="rId69"/>
    <p:sldId id="4588" r:id="rId70"/>
    <p:sldId id="4589" r:id="rId7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33B3B"/>
    <a:srgbClr val="0070C0"/>
    <a:srgbClr val="C47B2B"/>
    <a:srgbClr val="FF9999"/>
    <a:srgbClr val="FF5050"/>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4A8C3DF-2472-471A-97AF-4F6810EB2894}" v="5" dt="2026-10-20T17:02:39.299"/>
    <p1510:client id="{BE318187-F9CD-4B35-91B8-2DEA86AFA18F}" v="21" dt="2026-10-20T16:40:17.436"/>
    <p1510:client id="{D3A4E1BB-3EEF-479C-823C-6B0E3E35C1DD}" v="62" dt="2026-10-20T16:54:36.78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1074" y="306"/>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79" Type="http://schemas.microsoft.com/office/2018/10/relationships/authors" Target="authors.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handoutMaster" Target="handoutMasters/handoutMaster1.xml"/><Relationship Id="rId78"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Disposition</c:v>
                </c:pt>
              </c:strCache>
            </c:strRef>
          </c:tx>
          <c:spPr>
            <a:solidFill>
              <a:schemeClr val="accent1"/>
            </a:solidFill>
            <a:ln w="9525" cap="flat">
              <a:solidFill>
                <a:srgbClr val="F9F9F9"/>
              </a:solidFill>
              <a:prstDash val="solid"/>
              <a:round/>
            </a:ln>
            <a:effectLst/>
          </c:spPr>
          <c:dPt>
            <c:idx val="0"/>
            <c:bubble3D val="0"/>
            <c:spPr>
              <a:solidFill>
                <a:srgbClr val="C47B2B"/>
              </a:solidFill>
              <a:ln w="38100" cap="flat">
                <a:solidFill>
                  <a:srgbClr val="FFFFFF"/>
                </a:solidFill>
                <a:prstDash val="solid"/>
                <a:round/>
              </a:ln>
              <a:effectLst/>
            </c:spPr>
            <c:extLst>
              <c:ext xmlns:c16="http://schemas.microsoft.com/office/drawing/2014/chart" uri="{C3380CC4-5D6E-409C-BE32-E72D297353CC}">
                <c16:uniqueId val="{00000001-604A-4BF9-BCDD-577AAE18A57D}"/>
              </c:ext>
            </c:extLst>
          </c:dPt>
          <c:dPt>
            <c:idx val="1"/>
            <c:bubble3D val="0"/>
            <c:spPr>
              <a:solidFill>
                <a:srgbClr val="0070C0"/>
              </a:solidFill>
              <a:ln w="38100" cap="flat">
                <a:solidFill>
                  <a:srgbClr val="FFFFFF"/>
                </a:solidFill>
                <a:prstDash val="solid"/>
                <a:round/>
              </a:ln>
              <a:effectLst/>
            </c:spPr>
            <c:extLst>
              <c:ext xmlns:c16="http://schemas.microsoft.com/office/drawing/2014/chart" uri="{C3380CC4-5D6E-409C-BE32-E72D297353CC}">
                <c16:uniqueId val="{00000003-604A-4BF9-BCDD-577AAE18A57D}"/>
              </c:ext>
            </c:extLst>
          </c:dPt>
          <c:dPt>
            <c:idx val="2"/>
            <c:bubble3D val="0"/>
            <c:spPr>
              <a:solidFill>
                <a:srgbClr val="A33B3B"/>
              </a:solidFill>
              <a:ln w="38100" cap="flat">
                <a:solidFill>
                  <a:srgbClr val="FFFFFF"/>
                </a:solidFill>
                <a:prstDash val="solid"/>
                <a:round/>
              </a:ln>
              <a:effectLst/>
            </c:spPr>
            <c:extLst>
              <c:ext xmlns:c16="http://schemas.microsoft.com/office/drawing/2014/chart" uri="{C3380CC4-5D6E-409C-BE32-E72D297353CC}">
                <c16:uniqueId val="{00000005-604A-4BF9-BCDD-577AAE18A57D}"/>
              </c:ext>
            </c:extLst>
          </c:dPt>
          <c:cat>
            <c:strRef>
              <c:f>Sheet1!$A$2:$A$4</c:f>
              <c:strCache>
                <c:ptCount val="3"/>
                <c:pt idx="0">
                  <c:v>Assigned to SIMO</c:v>
                </c:pt>
                <c:pt idx="1">
                  <c:v>NASA Insourced</c:v>
                </c:pt>
                <c:pt idx="2">
                  <c:v>Eliminated</c:v>
                </c:pt>
              </c:strCache>
            </c:strRef>
          </c:cat>
          <c:val>
            <c:numRef>
              <c:f>Sheet1!$B$2:$B$4</c:f>
              <c:numCache>
                <c:formatCode>General</c:formatCode>
                <c:ptCount val="3"/>
                <c:pt idx="0">
                  <c:v>70</c:v>
                </c:pt>
                <c:pt idx="1">
                  <c:v>20</c:v>
                </c:pt>
                <c:pt idx="2">
                  <c:v>10</c:v>
                </c:pt>
              </c:numCache>
            </c:numRef>
          </c:val>
          <c:extLst>
            <c:ext xmlns:c16="http://schemas.microsoft.com/office/drawing/2014/chart" uri="{C3380CC4-5D6E-409C-BE32-E72D297353CC}">
              <c16:uniqueId val="{00000006-604A-4BF9-BCDD-577AAE18A57D}"/>
            </c:ext>
          </c:extLst>
        </c:ser>
        <c:dLbls>
          <c:showLegendKey val="0"/>
          <c:showVal val="0"/>
          <c:showCatName val="0"/>
          <c:showSerName val="0"/>
          <c:showPercent val="0"/>
          <c:showBubbleSize val="0"/>
          <c:showLeaderLines val="0"/>
        </c:dLbls>
        <c:firstSliceAng val="0"/>
        <c:holeSize val="68"/>
      </c:doughnutChart>
      <c:spPr>
        <a:noFill/>
        <a:ln w="25400">
          <a:noFill/>
        </a:ln>
        <a:effectLst/>
      </c:spPr>
    </c:plotArea>
    <c:plotVisOnly val="1"/>
    <c:dispBlanksAs val="span"/>
    <c:showDLblsOverMax val="1"/>
  </c:chart>
  <c:spPr>
    <a:noFill/>
    <a:ln>
      <a:noFill/>
    </a:ln>
    <a:effectLst/>
  </c:sp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Work orders</c:v>
                </c:pt>
              </c:strCache>
            </c:strRef>
          </c:tx>
          <c:spPr>
            <a:solidFill>
              <a:schemeClr val="accent1"/>
            </a:solidFill>
            <a:ln w="9525" cap="flat">
              <a:solidFill>
                <a:srgbClr val="F9F9F9"/>
              </a:solidFill>
              <a:prstDash val="solid"/>
              <a:round/>
            </a:ln>
            <a:effectLst/>
          </c:spPr>
          <c:dPt>
            <c:idx val="0"/>
            <c:bubble3D val="0"/>
            <c:spPr>
              <a:solidFill>
                <a:srgbClr val="0070C0"/>
              </a:solidFill>
              <a:ln w="25400" cap="flat">
                <a:solidFill>
                  <a:srgbClr val="FFFFFF"/>
                </a:solidFill>
                <a:prstDash val="solid"/>
                <a:round/>
              </a:ln>
              <a:effectLst/>
            </c:spPr>
            <c:extLst>
              <c:ext xmlns:c16="http://schemas.microsoft.com/office/drawing/2014/chart" uri="{C3380CC4-5D6E-409C-BE32-E72D297353CC}">
                <c16:uniqueId val="{00000001-8FC5-4F10-ACCC-98B26A68A5F8}"/>
              </c:ext>
            </c:extLst>
          </c:dPt>
          <c:dPt>
            <c:idx val="1"/>
            <c:bubble3D val="0"/>
            <c:spPr>
              <a:solidFill>
                <a:srgbClr val="C47B2B"/>
              </a:solidFill>
              <a:ln w="25400" cap="flat">
                <a:solidFill>
                  <a:srgbClr val="FFFFFF"/>
                </a:solidFill>
                <a:prstDash val="solid"/>
                <a:round/>
              </a:ln>
              <a:effectLst/>
            </c:spPr>
            <c:extLst>
              <c:ext xmlns:c16="http://schemas.microsoft.com/office/drawing/2014/chart" uri="{C3380CC4-5D6E-409C-BE32-E72D297353CC}">
                <c16:uniqueId val="{00000003-8FC5-4F10-ACCC-98B26A68A5F8}"/>
              </c:ext>
            </c:extLst>
          </c:dPt>
          <c:cat>
            <c:strRef>
              <c:f>Sheet1!$A$2:$A$3</c:f>
              <c:strCache>
                <c:ptCount val="2"/>
                <c:pt idx="0">
                  <c:v>Not ESR applicable</c:v>
                </c:pt>
                <c:pt idx="1">
                  <c:v>ESR applicable — screen only</c:v>
                </c:pt>
              </c:strCache>
            </c:strRef>
          </c:cat>
          <c:val>
            <c:numRef>
              <c:f>Sheet1!$B$2:$B$3</c:f>
              <c:numCache>
                <c:formatCode>General</c:formatCode>
                <c:ptCount val="2"/>
                <c:pt idx="0">
                  <c:v>181965</c:v>
                </c:pt>
                <c:pt idx="1">
                  <c:v>41363</c:v>
                </c:pt>
              </c:numCache>
            </c:numRef>
          </c:val>
          <c:extLst>
            <c:ext xmlns:c16="http://schemas.microsoft.com/office/drawing/2014/chart" uri="{C3380CC4-5D6E-409C-BE32-E72D297353CC}">
              <c16:uniqueId val="{00000004-8FC5-4F10-ACCC-98B26A68A5F8}"/>
            </c:ext>
          </c:extLst>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Work orders</c:v>
                </c:pt>
              </c:strCache>
            </c:strRef>
          </c:tx>
          <c:spPr>
            <a:solidFill>
              <a:schemeClr val="accent1"/>
            </a:solidFill>
            <a:ln w="9525" cap="flat">
              <a:solidFill>
                <a:srgbClr val="F9F9F9"/>
              </a:solidFill>
              <a:prstDash val="solid"/>
              <a:round/>
            </a:ln>
            <a:effectLst/>
          </c:spPr>
          <c:dPt>
            <c:idx val="0"/>
            <c:bubble3D val="0"/>
            <c:spPr>
              <a:solidFill>
                <a:srgbClr val="0070C0"/>
              </a:solidFill>
              <a:ln w="25400" cap="flat">
                <a:solidFill>
                  <a:srgbClr val="FFFFFF"/>
                </a:solidFill>
                <a:prstDash val="solid"/>
                <a:round/>
              </a:ln>
              <a:effectLst/>
            </c:spPr>
            <c:extLst>
              <c:ext xmlns:c16="http://schemas.microsoft.com/office/drawing/2014/chart" uri="{C3380CC4-5D6E-409C-BE32-E72D297353CC}">
                <c16:uniqueId val="{00000001-B09C-470D-9FA3-C50EC06A5E2E}"/>
              </c:ext>
            </c:extLst>
          </c:dPt>
          <c:dPt>
            <c:idx val="1"/>
            <c:bubble3D val="0"/>
            <c:spPr>
              <a:solidFill>
                <a:srgbClr val="C47B2B"/>
              </a:solidFill>
              <a:ln w="25400" cap="flat">
                <a:solidFill>
                  <a:srgbClr val="FFFFFF"/>
                </a:solidFill>
                <a:prstDash val="solid"/>
                <a:round/>
              </a:ln>
              <a:effectLst/>
            </c:spPr>
            <c:extLst>
              <c:ext xmlns:c16="http://schemas.microsoft.com/office/drawing/2014/chart" uri="{C3380CC4-5D6E-409C-BE32-E72D297353CC}">
                <c16:uniqueId val="{00000003-B09C-470D-9FA3-C50EC06A5E2E}"/>
              </c:ext>
            </c:extLst>
          </c:dPt>
          <c:cat>
            <c:strRef>
              <c:f>Sheet1!$A$2:$A$3</c:f>
              <c:strCache>
                <c:ptCount val="2"/>
                <c:pt idx="0">
                  <c:v>Not ESR applicable</c:v>
                </c:pt>
                <c:pt idx="1">
                  <c:v>ESR applicable — screen only</c:v>
                </c:pt>
              </c:strCache>
            </c:strRef>
          </c:cat>
          <c:val>
            <c:numRef>
              <c:f>Sheet1!$B$2:$B$3</c:f>
              <c:numCache>
                <c:formatCode>General</c:formatCode>
                <c:ptCount val="2"/>
                <c:pt idx="0">
                  <c:v>181965</c:v>
                </c:pt>
                <c:pt idx="1">
                  <c:v>41363</c:v>
                </c:pt>
              </c:numCache>
            </c:numRef>
          </c:val>
          <c:extLst>
            <c:ext xmlns:c16="http://schemas.microsoft.com/office/drawing/2014/chart" uri="{C3380CC4-5D6E-409C-BE32-E72D297353CC}">
              <c16:uniqueId val="{00000004-B09C-470D-9FA3-C50EC06A5E2E}"/>
            </c:ext>
          </c:extLst>
        </c:ser>
        <c:dLbls>
          <c:showLegendKey val="0"/>
          <c:showVal val="0"/>
          <c:showCatName val="0"/>
          <c:showSerName val="0"/>
          <c:showPercent val="0"/>
          <c:showBubbleSize val="0"/>
          <c:showLeaderLines val="0"/>
        </c:dLbls>
        <c:firstSliceAng val="0"/>
        <c:holeSize val="68"/>
      </c:doughnutChart>
      <c:spPr>
        <a:noFill/>
        <a:ln>
          <a:noFill/>
        </a:ln>
        <a:effectLst/>
      </c:spPr>
    </c:plotArea>
    <c:plotVisOnly val="1"/>
    <c:dispBlanksAs val="span"/>
    <c:showDLblsOverMax val="1"/>
  </c:chart>
  <c:spPr>
    <a:noFill/>
    <a:ln>
      <a:noFill/>
    </a:ln>
    <a:effectLst/>
  </c:sp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1#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F8B1FE-4FDE-464F-BBE7-E67764498292}" type="doc">
      <dgm:prSet loTypeId="urn:microsoft.com/office/officeart/2005/8/layout/hierarchy6" loCatId="hierarchy" qsTypeId="urn:microsoft.com/office/officeart/2005/8/quickstyle/simple1#2" qsCatId="simple" csTypeId="urn:microsoft.com/office/officeart/2005/8/colors/accent1_1#1" csCatId="accent1" phldr="1"/>
      <dgm:spPr/>
      <dgm:t>
        <a:bodyPr/>
        <a:lstStyle/>
        <a:p>
          <a:endParaRPr lang="en-US"/>
        </a:p>
      </dgm:t>
    </dgm:pt>
    <dgm:pt modelId="{62FE24A3-45DC-4233-A443-1187FD4E9826}">
      <dgm:prSet phldrT="[Text]" custT="1"/>
      <dgm:spPr>
        <a:solidFill>
          <a:schemeClr val="tx2">
            <a:lumMod val="60000"/>
            <a:lumOff val="40000"/>
          </a:schemeClr>
        </a:solidFill>
        <a:ln w="3175">
          <a:solidFill>
            <a:schemeClr val="bg1">
              <a:lumMod val="50000"/>
            </a:schemeClr>
          </a:solidFill>
        </a:ln>
      </dgm:spPr>
      <dgm:t>
        <a:bodyPr/>
        <a:lstStyle/>
        <a:p>
          <a:r>
            <a:rPr lang="en-US" sz="1600" b="1">
              <a:solidFill>
                <a:schemeClr val="bg1"/>
              </a:solidFill>
              <a:latin typeface="Arial Narrow" panose="020B0606020202030204" pitchFamily="34" charset="0"/>
            </a:rPr>
            <a:t>PWS Section 3.0</a:t>
          </a:r>
        </a:p>
      </dgm:t>
    </dgm:pt>
    <dgm:pt modelId="{797077D4-1A8A-4EEA-AC81-965A9A06AD39}" type="parTrans" cxnId="{B19A5547-37F0-4CD8-90BF-0079F97C01CB}">
      <dgm:prSet/>
      <dgm:spPr/>
      <dgm:t>
        <a:bodyPr/>
        <a:lstStyle/>
        <a:p>
          <a:endParaRPr lang="en-US">
            <a:solidFill>
              <a:schemeClr val="tx1"/>
            </a:solidFill>
            <a:latin typeface="Arial Narrow" panose="020B0606020202030204" pitchFamily="34" charset="0"/>
          </a:endParaRPr>
        </a:p>
      </dgm:t>
    </dgm:pt>
    <dgm:pt modelId="{6F7D9795-E87C-4A9F-922B-C2F06F37DC2B}" type="sibTrans" cxnId="{B19A5547-37F0-4CD8-90BF-0079F97C01CB}">
      <dgm:prSet/>
      <dgm:spPr/>
      <dgm:t>
        <a:bodyPr/>
        <a:lstStyle/>
        <a:p>
          <a:endParaRPr lang="en-US">
            <a:solidFill>
              <a:schemeClr val="tx1"/>
            </a:solidFill>
            <a:latin typeface="Arial Narrow" panose="020B0606020202030204" pitchFamily="34" charset="0"/>
          </a:endParaRPr>
        </a:p>
      </dgm:t>
    </dgm:pt>
    <dgm:pt modelId="{CA7A7E2C-F557-4376-A409-6BB49A40FBC5}">
      <dgm:prSet phldrT="[Text]" custT="1"/>
      <dgm:spPr>
        <a:solidFill>
          <a:schemeClr val="tx2">
            <a:lumMod val="60000"/>
            <a:lumOff val="40000"/>
          </a:schemeClr>
        </a:solidFill>
        <a:ln w="3175">
          <a:solidFill>
            <a:schemeClr val="bg1">
              <a:lumMod val="50000"/>
            </a:schemeClr>
          </a:solidFill>
        </a:ln>
      </dgm:spPr>
      <dgm:t>
        <a:bodyPr/>
        <a:lstStyle/>
        <a:p>
          <a:r>
            <a:rPr lang="en-US" sz="1600" b="1">
              <a:solidFill>
                <a:schemeClr val="bg1"/>
              </a:solidFill>
              <a:latin typeface="Arial Narrow" panose="020B0606020202030204" pitchFamily="34" charset="0"/>
            </a:rPr>
            <a:t>Operations</a:t>
          </a:r>
          <a:br>
            <a:rPr lang="en-US" sz="1600" b="1">
              <a:solidFill>
                <a:schemeClr val="bg1"/>
              </a:solidFill>
              <a:latin typeface="Arial Narrow" panose="020B0606020202030204" pitchFamily="34" charset="0"/>
            </a:rPr>
          </a:br>
          <a:r>
            <a:rPr lang="en-US" sz="1400" b="0">
              <a:solidFill>
                <a:schemeClr val="bg1"/>
              </a:solidFill>
              <a:latin typeface="Arial Narrow" panose="020B0606020202030204" pitchFamily="34" charset="0"/>
            </a:rPr>
            <a:t>(24/7 and Recurring Support)</a:t>
          </a:r>
        </a:p>
      </dgm:t>
    </dgm:pt>
    <dgm:pt modelId="{B85AD47E-3B7D-4B66-A9AC-6B07C0DA0ABE}" type="parTrans" cxnId="{E4094FE1-B144-4EF6-9067-E5951E578CDE}">
      <dgm:prSet/>
      <dgm:spPr>
        <a:ln w="3175">
          <a:solidFill>
            <a:schemeClr val="bg1">
              <a:lumMod val="50000"/>
            </a:schemeClr>
          </a:solidFill>
        </a:ln>
      </dgm:spPr>
      <dgm:t>
        <a:bodyPr/>
        <a:lstStyle/>
        <a:p>
          <a:endParaRPr lang="en-US">
            <a:solidFill>
              <a:schemeClr val="tx1"/>
            </a:solidFill>
            <a:latin typeface="Arial Narrow" panose="020B0606020202030204" pitchFamily="34" charset="0"/>
          </a:endParaRPr>
        </a:p>
      </dgm:t>
    </dgm:pt>
    <dgm:pt modelId="{B08F3348-0E5C-4C0D-AFD3-7E562ABACF4A}" type="sibTrans" cxnId="{E4094FE1-B144-4EF6-9067-E5951E578CDE}">
      <dgm:prSet/>
      <dgm:spPr/>
      <dgm:t>
        <a:bodyPr/>
        <a:lstStyle/>
        <a:p>
          <a:endParaRPr lang="en-US">
            <a:solidFill>
              <a:schemeClr val="tx1"/>
            </a:solidFill>
            <a:latin typeface="Arial Narrow" panose="020B0606020202030204" pitchFamily="34" charset="0"/>
          </a:endParaRPr>
        </a:p>
      </dgm:t>
    </dgm:pt>
    <dgm:pt modelId="{77871CE5-A1F8-4516-BD16-4C6E9D417D58}">
      <dgm:prSet phldrT="[Text]" custT="1"/>
      <dgm:spPr>
        <a:solidFill>
          <a:schemeClr val="tx2">
            <a:lumMod val="60000"/>
            <a:lumOff val="40000"/>
          </a:schemeClr>
        </a:solidFill>
        <a:ln w="3175">
          <a:solidFill>
            <a:schemeClr val="bg1">
              <a:lumMod val="50000"/>
            </a:schemeClr>
          </a:solidFill>
        </a:ln>
      </dgm:spPr>
      <dgm:t>
        <a:bodyPr/>
        <a:lstStyle/>
        <a:p>
          <a:r>
            <a:rPr lang="en-US" sz="1600" b="1">
              <a:solidFill>
                <a:schemeClr val="bg1"/>
              </a:solidFill>
              <a:latin typeface="Arial Narrow" panose="020B0606020202030204" pitchFamily="34" charset="0"/>
            </a:rPr>
            <a:t>Preventative Work</a:t>
          </a:r>
          <a:br>
            <a:rPr lang="en-US" sz="1600" b="1">
              <a:solidFill>
                <a:schemeClr val="bg1"/>
              </a:solidFill>
              <a:latin typeface="Arial Narrow" panose="020B0606020202030204" pitchFamily="34" charset="0"/>
            </a:rPr>
          </a:br>
          <a:r>
            <a:rPr lang="en-US" sz="1400" b="0">
              <a:solidFill>
                <a:schemeClr val="bg1"/>
              </a:solidFill>
              <a:latin typeface="Arial Narrow" panose="020B0606020202030204" pitchFamily="34" charset="0"/>
            </a:rPr>
            <a:t>(Maintenance)</a:t>
          </a:r>
        </a:p>
      </dgm:t>
    </dgm:pt>
    <dgm:pt modelId="{5D641644-21D0-48F3-BB89-C4B0241D00F6}" type="parTrans" cxnId="{AA596283-70D3-4019-83A6-CFED5CD43B05}">
      <dgm:prSet/>
      <dgm:spPr>
        <a:ln w="3175">
          <a:solidFill>
            <a:schemeClr val="bg1">
              <a:lumMod val="50000"/>
            </a:schemeClr>
          </a:solidFill>
        </a:ln>
      </dgm:spPr>
      <dgm:t>
        <a:bodyPr/>
        <a:lstStyle/>
        <a:p>
          <a:endParaRPr lang="en-US">
            <a:solidFill>
              <a:schemeClr val="tx1"/>
            </a:solidFill>
            <a:latin typeface="Arial Narrow" panose="020B0606020202030204" pitchFamily="34" charset="0"/>
          </a:endParaRPr>
        </a:p>
      </dgm:t>
    </dgm:pt>
    <dgm:pt modelId="{59433F2E-B1A2-4561-A7C6-1A28AD2F28D3}" type="sibTrans" cxnId="{AA596283-70D3-4019-83A6-CFED5CD43B05}">
      <dgm:prSet/>
      <dgm:spPr/>
      <dgm:t>
        <a:bodyPr/>
        <a:lstStyle/>
        <a:p>
          <a:endParaRPr lang="en-US">
            <a:solidFill>
              <a:schemeClr val="tx1"/>
            </a:solidFill>
            <a:latin typeface="Arial Narrow" panose="020B0606020202030204" pitchFamily="34" charset="0"/>
          </a:endParaRPr>
        </a:p>
      </dgm:t>
    </dgm:pt>
    <dgm:pt modelId="{2E96505B-C4C1-4BAC-8195-BD1C90F11BDB}">
      <dgm:prSet phldrT="[Text]" custT="1"/>
      <dgm:spPr>
        <a:solidFill>
          <a:schemeClr val="bg1"/>
        </a:solidFill>
        <a:ln w="3175">
          <a:solidFill>
            <a:schemeClr val="bg1">
              <a:lumMod val="50000"/>
            </a:schemeClr>
          </a:solidFill>
        </a:ln>
      </dgm:spPr>
      <dgm:t>
        <a:bodyPr lIns="91440" tIns="91440" rIns="91440" bIns="91440" anchor="t" anchorCtr="0"/>
        <a:lstStyle/>
        <a:p>
          <a:pPr marL="182880" indent="-182880" algn="l" defTabSz="137160">
            <a:spcBef>
              <a:spcPts val="0"/>
            </a:spcBef>
            <a:spcAft>
              <a:spcPts val="1200"/>
            </a:spcAft>
          </a:pPr>
          <a:r>
            <a:rPr lang="en-US" sz="1400">
              <a:latin typeface="Arial Narrow" panose="020B0606020202030204" pitchFamily="34" charset="0"/>
            </a:rPr>
            <a:t>•	24/7 support and other recurring support; examples include (not exhaustive):</a:t>
          </a:r>
        </a:p>
        <a:p>
          <a:pPr marL="365760" indent="-182880" algn="l" defTabSz="137160">
            <a:spcBef>
              <a:spcPts val="0"/>
            </a:spcBef>
            <a:spcAft>
              <a:spcPts val="1200"/>
            </a:spcAft>
          </a:pPr>
          <a:r>
            <a:rPr lang="en-US" sz="1400">
              <a:latin typeface="Arial Narrow" panose="020B0606020202030204" pitchFamily="34" charset="0"/>
            </a:rPr>
            <a:t>•	24/7 support: Kennedy Complex Control System Console operations for control &amp; monitoring, Utility Annex chilled water generation plant operations, Haulover Canal Bridge operations</a:t>
          </a:r>
        </a:p>
        <a:p>
          <a:pPr marL="365760" indent="-182880" algn="l" defTabSz="137160">
            <a:spcBef>
              <a:spcPts val="0"/>
            </a:spcBef>
            <a:spcAft>
              <a:spcPts val="1200"/>
            </a:spcAft>
          </a:pPr>
          <a:r>
            <a:rPr lang="en-US" sz="1400">
              <a:latin typeface="Arial Narrow" panose="020B0606020202030204" pitchFamily="34" charset="0"/>
            </a:rPr>
            <a:t>•	Recurring support: landfill, water distribution system, and wastewater collection system operations</a:t>
          </a:r>
        </a:p>
        <a:p>
          <a:pPr marL="182880" indent="-182880" algn="l" defTabSz="137160">
            <a:spcBef>
              <a:spcPts val="0"/>
            </a:spcBef>
            <a:spcAft>
              <a:spcPts val="1200"/>
            </a:spcAft>
          </a:pPr>
          <a:r>
            <a:rPr lang="en-US" sz="1400">
              <a:latin typeface="Arial Narrow" panose="020B0606020202030204" pitchFamily="34" charset="0"/>
            </a:rPr>
            <a:t>•	Associated with </a:t>
          </a:r>
          <a:r>
            <a:rPr lang="en-US" sz="1400">
              <a:solidFill>
                <a:schemeClr val="tx1"/>
              </a:solidFill>
              <a:latin typeface="Arial Narrow" panose="020B0606020202030204" pitchFamily="34" charset="0"/>
            </a:rPr>
            <a:t>Core Work </a:t>
          </a:r>
          <a:r>
            <a:rPr lang="en-US" sz="1400" baseline="0">
              <a:solidFill>
                <a:schemeClr val="tx1"/>
              </a:solidFill>
              <a:latin typeface="Arial Narrow" panose="020B0606020202030204" pitchFamily="34" charset="0"/>
            </a:rPr>
            <a:t>CLIN</a:t>
          </a:r>
          <a:endParaRPr lang="en-US" sz="1400" b="0" strike="sngStrike" baseline="0">
            <a:solidFill>
              <a:srgbClr val="FF0000"/>
            </a:solidFill>
            <a:latin typeface="Arial Narrow" panose="020B0606020202030204" pitchFamily="34" charset="0"/>
          </a:endParaRPr>
        </a:p>
      </dgm:t>
    </dgm:pt>
    <dgm:pt modelId="{98357DA1-9D65-430E-AA7F-93A3BD94D4B6}" type="parTrans" cxnId="{6542E2CD-BE13-4C41-AD06-7377CEF546D5}">
      <dgm:prSet/>
      <dgm:spPr>
        <a:ln w="3175">
          <a:solidFill>
            <a:schemeClr val="bg1">
              <a:lumMod val="50000"/>
            </a:schemeClr>
          </a:solidFill>
        </a:ln>
      </dgm:spPr>
      <dgm:t>
        <a:bodyPr/>
        <a:lstStyle/>
        <a:p>
          <a:endParaRPr lang="en-US">
            <a:solidFill>
              <a:schemeClr val="tx1"/>
            </a:solidFill>
            <a:latin typeface="Arial Narrow" panose="020B0606020202030204" pitchFamily="34" charset="0"/>
          </a:endParaRPr>
        </a:p>
      </dgm:t>
    </dgm:pt>
    <dgm:pt modelId="{83C228BB-8E73-4A72-B391-4465EAFEE9AD}" type="sibTrans" cxnId="{6542E2CD-BE13-4C41-AD06-7377CEF546D5}">
      <dgm:prSet/>
      <dgm:spPr/>
      <dgm:t>
        <a:bodyPr/>
        <a:lstStyle/>
        <a:p>
          <a:endParaRPr lang="en-US">
            <a:solidFill>
              <a:schemeClr val="tx1"/>
            </a:solidFill>
            <a:latin typeface="Arial Narrow" panose="020B0606020202030204" pitchFamily="34" charset="0"/>
          </a:endParaRPr>
        </a:p>
      </dgm:t>
    </dgm:pt>
    <dgm:pt modelId="{699ABA88-F150-4207-92E1-9306D99D731C}">
      <dgm:prSet phldrT="[Text]" custT="1"/>
      <dgm:spPr>
        <a:solidFill>
          <a:schemeClr val="bg1"/>
        </a:solidFill>
        <a:ln w="3175">
          <a:solidFill>
            <a:schemeClr val="bg1">
              <a:lumMod val="50000"/>
            </a:schemeClr>
          </a:solidFill>
        </a:ln>
      </dgm:spPr>
      <dgm:t>
        <a:bodyPr lIns="91440" tIns="91440" rIns="91440" bIns="91440" anchor="t" anchorCtr="0"/>
        <a:lstStyle/>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a:t>
          </a:r>
          <a:r>
            <a:rPr lang="en-US" sz="1400" kern="1200">
              <a:solidFill>
                <a:prstClr val="black">
                  <a:hueOff val="0"/>
                  <a:satOff val="0"/>
                  <a:lumOff val="0"/>
                  <a:alphaOff val="0"/>
                </a:prstClr>
              </a:solidFill>
              <a:latin typeface="Arial Narrow" panose="020B0606020202030204" pitchFamily="34" charset="0"/>
              <a:ea typeface="+mn-ea"/>
              <a:cs typeface="+mn-cs"/>
            </a:rPr>
            <a:t>Required steps or actions to take when performing trouble calls, repairs, and service requests</a:t>
          </a:r>
        </a:p>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Work is e</a:t>
          </a:r>
          <a:r>
            <a:rPr lang="en-US" sz="1400" kern="1200">
              <a:solidFill>
                <a:prstClr val="black">
                  <a:hueOff val="0"/>
                  <a:satOff val="0"/>
                  <a:lumOff val="0"/>
                  <a:alphaOff val="0"/>
                </a:prstClr>
              </a:solidFill>
              <a:latin typeface="Arial Narrow" panose="020B0606020202030204" pitchFamily="34" charset="0"/>
              <a:ea typeface="+mn-ea"/>
              <a:cs typeface="+mn-cs"/>
            </a:rPr>
            <a:t>xecuted via </a:t>
          </a:r>
          <a:r>
            <a:rPr lang="en-US" sz="1400" kern="1200">
              <a:latin typeface="Arial Narrow" panose="020B0606020202030204" pitchFamily="34" charset="0"/>
            </a:rPr>
            <a:t>maintenance service requests</a:t>
          </a:r>
          <a:r>
            <a:rPr lang="en-US" sz="1400" kern="1200">
              <a:solidFill>
                <a:prstClr val="black">
                  <a:hueOff val="0"/>
                  <a:satOff val="0"/>
                  <a:lumOff val="0"/>
                  <a:alphaOff val="0"/>
                </a:prstClr>
              </a:solidFill>
              <a:latin typeface="Arial Narrow" panose="020B0606020202030204" pitchFamily="34" charset="0"/>
              <a:ea typeface="+mn-ea"/>
              <a:cs typeface="+mn-cs"/>
            </a:rPr>
            <a:t> and invoiced after completion</a:t>
          </a:r>
        </a:p>
        <a:p>
          <a:pPr marL="182880" lvl="0" indent="-182880" algn="l" defTabSz="137160">
            <a:lnSpc>
              <a:spcPct val="90000"/>
            </a:lnSpc>
            <a:spcBef>
              <a:spcPts val="0"/>
            </a:spcBef>
            <a:spcAft>
              <a:spcPts val="1200"/>
            </a:spcAft>
            <a:buFont typeface="Arial" panose="020B0604020202020204" pitchFamily="34" charset="0"/>
            <a:buNone/>
          </a:pPr>
          <a:r>
            <a:rPr lang="en-US" sz="1400" kern="1200" baseline="0">
              <a:solidFill>
                <a:schemeClr val="tx1"/>
              </a:solidFill>
              <a:latin typeface="Arial Narrow" panose="020B0606020202030204" pitchFamily="34" charset="0"/>
            </a:rPr>
            <a:t>•	</a:t>
          </a:r>
          <a:r>
            <a:rPr lang="en-US" sz="1400" kern="1200" baseline="0">
              <a:solidFill>
                <a:schemeClr val="tx1"/>
              </a:solidFill>
              <a:latin typeface="Arial Narrow" panose="020B0606020202030204" pitchFamily="34" charset="0"/>
              <a:ea typeface="+mn-ea"/>
              <a:cs typeface="+mn-cs"/>
            </a:rPr>
            <a:t>Associated with MSRs CLIN</a:t>
          </a:r>
          <a:endParaRPr lang="en-US" sz="1400" strike="sngStrike" kern="1200" baseline="0">
            <a:solidFill>
              <a:schemeClr val="tx1"/>
            </a:solidFill>
            <a:latin typeface="Arial Narrow" panose="020B0606020202030204" pitchFamily="34" charset="0"/>
            <a:ea typeface="+mn-ea"/>
            <a:cs typeface="+mn-cs"/>
          </a:endParaRPr>
        </a:p>
      </dgm:t>
    </dgm:pt>
    <dgm:pt modelId="{940F192F-0B06-4D55-9460-49A01CBC0690}" type="parTrans" cxnId="{DFAC1545-27C5-40B1-BF8E-8173C4C8E079}">
      <dgm:prSet/>
      <dgm:spPr>
        <a:ln w="3175">
          <a:solidFill>
            <a:schemeClr val="bg1">
              <a:lumMod val="50000"/>
            </a:schemeClr>
          </a:solidFill>
        </a:ln>
      </dgm:spPr>
      <dgm:t>
        <a:bodyPr/>
        <a:lstStyle/>
        <a:p>
          <a:endParaRPr lang="en-US">
            <a:solidFill>
              <a:schemeClr val="tx1"/>
            </a:solidFill>
            <a:latin typeface="Arial Narrow" panose="020B0606020202030204" pitchFamily="34" charset="0"/>
          </a:endParaRPr>
        </a:p>
      </dgm:t>
    </dgm:pt>
    <dgm:pt modelId="{B36A5DA2-CDFC-4B63-A74F-6E7AE64E4E46}" type="sibTrans" cxnId="{DFAC1545-27C5-40B1-BF8E-8173C4C8E079}">
      <dgm:prSet/>
      <dgm:spPr/>
      <dgm:t>
        <a:bodyPr/>
        <a:lstStyle/>
        <a:p>
          <a:endParaRPr lang="en-US">
            <a:solidFill>
              <a:schemeClr val="tx1"/>
            </a:solidFill>
            <a:latin typeface="Arial Narrow" panose="020B0606020202030204" pitchFamily="34" charset="0"/>
          </a:endParaRPr>
        </a:p>
      </dgm:t>
    </dgm:pt>
    <dgm:pt modelId="{2B978F89-D135-406F-9D28-59ECBCE3D939}">
      <dgm:prSet phldrT="[Text]" custT="1"/>
      <dgm:spPr>
        <a:solidFill>
          <a:schemeClr val="bg1"/>
        </a:solidFill>
        <a:ln w="3175">
          <a:solidFill>
            <a:schemeClr val="bg1">
              <a:lumMod val="50000"/>
            </a:schemeClr>
          </a:solidFill>
        </a:ln>
      </dgm:spPr>
      <dgm:t>
        <a:bodyPr lIns="91440" tIns="91440" rIns="91440" anchor="t" anchorCtr="0"/>
        <a:lstStyle/>
        <a:p>
          <a:pPr marL="182880" indent="-182880" algn="l" defTabSz="137160">
            <a:spcBef>
              <a:spcPts val="0"/>
            </a:spcBef>
            <a:spcAft>
              <a:spcPts val="1200"/>
            </a:spcAft>
            <a:buFont typeface="Arial" panose="020B0604020202020204" pitchFamily="34" charset="0"/>
            <a:buNone/>
          </a:pPr>
          <a:r>
            <a:rPr lang="en-US" sz="1400">
              <a:latin typeface="Arial Narrow" panose="020B0606020202030204" pitchFamily="34" charset="0"/>
            </a:rPr>
            <a:t>•	Includes Preventive Maintenance (PM), Regulatory Inspections (RIs) and Predictive Testing and Inspections (PTIs)</a:t>
          </a:r>
        </a:p>
        <a:p>
          <a:pPr marL="182880" indent="-182880" algn="l" defTabSz="137160">
            <a:spcBef>
              <a:spcPts val="0"/>
            </a:spcBef>
            <a:spcAft>
              <a:spcPts val="1200"/>
            </a:spcAft>
            <a:buFont typeface="Arial" panose="020B0604020202020204" pitchFamily="34" charset="0"/>
            <a:buNone/>
          </a:pPr>
          <a:r>
            <a:rPr lang="en-US" sz="1400">
              <a:latin typeface="Arial Narrow" panose="020B0606020202030204" pitchFamily="34" charset="0"/>
            </a:rPr>
            <a:t>•	Work is executed via maintenance service requests and invoiced after completion</a:t>
          </a:r>
        </a:p>
        <a:p>
          <a:pPr marL="182880" indent="-182880" algn="l" defTabSz="137160">
            <a:spcBef>
              <a:spcPts val="0"/>
            </a:spcBef>
            <a:spcAft>
              <a:spcPts val="1200"/>
            </a:spcAft>
            <a:buFont typeface="Arial" panose="020B0604020202020204" pitchFamily="34" charset="0"/>
            <a:buNone/>
          </a:pPr>
          <a:r>
            <a:rPr lang="en-US" sz="1400">
              <a:latin typeface="Arial Narrow" panose="020B0606020202030204" pitchFamily="34" charset="0"/>
            </a:rPr>
            <a:t>•	Associated with </a:t>
          </a:r>
          <a:r>
            <a:rPr lang="en-US" sz="1400">
              <a:solidFill>
                <a:schemeClr val="tx1"/>
              </a:solidFill>
              <a:latin typeface="Arial Narrow" panose="020B0606020202030204" pitchFamily="34" charset="0"/>
            </a:rPr>
            <a:t>MSRs</a:t>
          </a:r>
          <a:r>
            <a:rPr lang="en-US" sz="1400">
              <a:solidFill>
                <a:srgbClr val="FF0000"/>
              </a:solidFill>
              <a:latin typeface="Arial Narrow" panose="020B0606020202030204" pitchFamily="34" charset="0"/>
            </a:rPr>
            <a:t> </a:t>
          </a:r>
          <a:r>
            <a:rPr lang="en-US" sz="1400" baseline="0">
              <a:solidFill>
                <a:schemeClr val="tx1"/>
              </a:solidFill>
              <a:latin typeface="Arial Narrow" panose="020B0606020202030204" pitchFamily="34" charset="0"/>
            </a:rPr>
            <a:t>CLIN</a:t>
          </a:r>
          <a:endParaRPr lang="en-US" sz="1400" strike="sngStrike" baseline="0">
            <a:solidFill>
              <a:srgbClr val="FF0000"/>
            </a:solidFill>
            <a:latin typeface="Arial Narrow" panose="020B0606020202030204" pitchFamily="34" charset="0"/>
          </a:endParaRPr>
        </a:p>
      </dgm:t>
    </dgm:pt>
    <dgm:pt modelId="{579FAE0A-B594-4F4A-9A50-E39DB057ED99}" type="parTrans" cxnId="{567F0B67-E1BF-44D9-8A61-5FB3AE79F1A4}">
      <dgm:prSet/>
      <dgm:spPr>
        <a:ln w="3175">
          <a:solidFill>
            <a:schemeClr val="bg1">
              <a:lumMod val="50000"/>
            </a:schemeClr>
          </a:solidFill>
        </a:ln>
      </dgm:spPr>
      <dgm:t>
        <a:bodyPr/>
        <a:lstStyle/>
        <a:p>
          <a:endParaRPr lang="en-US">
            <a:solidFill>
              <a:schemeClr val="tx1"/>
            </a:solidFill>
            <a:latin typeface="Arial Narrow" panose="020B0606020202030204" pitchFamily="34" charset="0"/>
          </a:endParaRPr>
        </a:p>
      </dgm:t>
    </dgm:pt>
    <dgm:pt modelId="{AAE40DB2-D8C4-4994-A4CA-23B074402713}" type="sibTrans" cxnId="{567F0B67-E1BF-44D9-8A61-5FB3AE79F1A4}">
      <dgm:prSet/>
      <dgm:spPr/>
      <dgm:t>
        <a:bodyPr/>
        <a:lstStyle/>
        <a:p>
          <a:endParaRPr lang="en-US">
            <a:solidFill>
              <a:schemeClr val="tx1"/>
            </a:solidFill>
            <a:latin typeface="Arial Narrow" panose="020B0606020202030204" pitchFamily="34" charset="0"/>
          </a:endParaRPr>
        </a:p>
      </dgm:t>
    </dgm:pt>
    <dgm:pt modelId="{52ED49B0-926D-4BDE-AF50-DB2F44E0A1F1}">
      <dgm:prSet phldrT="[Text]" custT="1"/>
      <dgm:spPr>
        <a:solidFill>
          <a:schemeClr val="tx2">
            <a:lumMod val="60000"/>
            <a:lumOff val="40000"/>
          </a:schemeClr>
        </a:solidFill>
        <a:ln w="3175">
          <a:solidFill>
            <a:schemeClr val="bg1">
              <a:lumMod val="50000"/>
            </a:schemeClr>
          </a:solidFill>
        </a:ln>
      </dgm:spPr>
      <dgm:t>
        <a:bodyPr/>
        <a:lstStyle/>
        <a:p>
          <a:r>
            <a:rPr lang="en-US" sz="1600" b="1">
              <a:solidFill>
                <a:schemeClr val="bg1"/>
              </a:solidFill>
              <a:latin typeface="Arial Narrow" panose="020B0606020202030204" pitchFamily="34" charset="0"/>
            </a:rPr>
            <a:t>Reactive Work</a:t>
          </a:r>
          <a:br>
            <a:rPr lang="en-US" sz="1600" b="1">
              <a:solidFill>
                <a:schemeClr val="bg1"/>
              </a:solidFill>
              <a:latin typeface="Arial Narrow" panose="020B0606020202030204" pitchFamily="34" charset="0"/>
            </a:rPr>
          </a:br>
          <a:r>
            <a:rPr lang="en-US" sz="1400" b="0">
              <a:solidFill>
                <a:schemeClr val="bg1"/>
              </a:solidFill>
              <a:latin typeface="Arial Narrow" panose="020B0606020202030204" pitchFamily="34" charset="0"/>
            </a:rPr>
            <a:t>(Trouble Calls, Repairs, Service Requests)</a:t>
          </a:r>
        </a:p>
      </dgm:t>
    </dgm:pt>
    <dgm:pt modelId="{784945BF-1632-4F62-A7A8-8419A205EAD7}" type="parTrans" cxnId="{E53326CB-AA52-413D-9A0E-3F57FE8E6B94}">
      <dgm:prSet/>
      <dgm:spPr>
        <a:ln w="3175">
          <a:solidFill>
            <a:schemeClr val="bg1">
              <a:lumMod val="50000"/>
            </a:schemeClr>
          </a:solidFill>
        </a:ln>
      </dgm:spPr>
      <dgm:t>
        <a:bodyPr/>
        <a:lstStyle/>
        <a:p>
          <a:endParaRPr lang="en-US">
            <a:solidFill>
              <a:schemeClr val="tx1"/>
            </a:solidFill>
            <a:latin typeface="Arial Narrow" panose="020B0606020202030204" pitchFamily="34" charset="0"/>
          </a:endParaRPr>
        </a:p>
      </dgm:t>
    </dgm:pt>
    <dgm:pt modelId="{3E9509B0-C6FA-4ED3-B271-7CDC75916992}" type="sibTrans" cxnId="{E53326CB-AA52-413D-9A0E-3F57FE8E6B94}">
      <dgm:prSet/>
      <dgm:spPr/>
      <dgm:t>
        <a:bodyPr/>
        <a:lstStyle/>
        <a:p>
          <a:endParaRPr lang="en-US">
            <a:solidFill>
              <a:schemeClr val="tx1"/>
            </a:solidFill>
            <a:latin typeface="Arial Narrow" panose="020B0606020202030204" pitchFamily="34" charset="0"/>
          </a:endParaRPr>
        </a:p>
      </dgm:t>
    </dgm:pt>
    <dgm:pt modelId="{F500FB7D-596B-4AC3-A1C3-29ABCF7FC492}" type="pres">
      <dgm:prSet presAssocID="{58F8B1FE-4FDE-464F-BBE7-E67764498292}" presName="mainComposite" presStyleCnt="0">
        <dgm:presLayoutVars>
          <dgm:chPref val="1"/>
          <dgm:dir/>
          <dgm:animOne val="branch"/>
          <dgm:animLvl val="lvl"/>
          <dgm:resizeHandles val="exact"/>
        </dgm:presLayoutVars>
      </dgm:prSet>
      <dgm:spPr/>
    </dgm:pt>
    <dgm:pt modelId="{FC988732-01EF-4904-8857-4AF572806279}" type="pres">
      <dgm:prSet presAssocID="{58F8B1FE-4FDE-464F-BBE7-E67764498292}" presName="hierFlow" presStyleCnt="0"/>
      <dgm:spPr/>
    </dgm:pt>
    <dgm:pt modelId="{478FBFBD-2998-4EC0-8073-2DB0F1EEFA2C}" type="pres">
      <dgm:prSet presAssocID="{58F8B1FE-4FDE-464F-BBE7-E67764498292}" presName="hierChild1" presStyleCnt="0">
        <dgm:presLayoutVars>
          <dgm:chPref val="1"/>
          <dgm:animOne val="branch"/>
          <dgm:animLvl val="lvl"/>
        </dgm:presLayoutVars>
      </dgm:prSet>
      <dgm:spPr/>
    </dgm:pt>
    <dgm:pt modelId="{57BD3C62-5B18-4274-8692-0893BD537AB4}" type="pres">
      <dgm:prSet presAssocID="{62FE24A3-45DC-4233-A443-1187FD4E9826}" presName="Name14" presStyleCnt="0"/>
      <dgm:spPr/>
    </dgm:pt>
    <dgm:pt modelId="{629E05AB-B543-48E6-B385-26D0327DE1B6}" type="pres">
      <dgm:prSet presAssocID="{62FE24A3-45DC-4233-A443-1187FD4E9826}" presName="level1Shape" presStyleLbl="node0" presStyleIdx="0" presStyleCnt="1" custScaleX="195944" custScaleY="38183" custLinFactNeighborX="339" custLinFactNeighborY="32750">
        <dgm:presLayoutVars>
          <dgm:chPref val="3"/>
        </dgm:presLayoutVars>
      </dgm:prSet>
      <dgm:spPr>
        <a:prstGeom prst="rect">
          <a:avLst/>
        </a:prstGeom>
      </dgm:spPr>
    </dgm:pt>
    <dgm:pt modelId="{E786D7BD-CEC0-4BF8-AB05-EFEECC4AEE9A}" type="pres">
      <dgm:prSet presAssocID="{62FE24A3-45DC-4233-A443-1187FD4E9826}" presName="hierChild2" presStyleCnt="0"/>
      <dgm:spPr/>
    </dgm:pt>
    <dgm:pt modelId="{B70A8D38-5C75-4D95-B061-27B98F98AC0C}" type="pres">
      <dgm:prSet presAssocID="{B85AD47E-3B7D-4B66-A9AC-6B07C0DA0ABE}" presName="Name19" presStyleLbl="parChTrans1D2" presStyleIdx="0" presStyleCnt="3"/>
      <dgm:spPr/>
    </dgm:pt>
    <dgm:pt modelId="{23000577-970E-41D5-8976-357412AA4DC2}" type="pres">
      <dgm:prSet presAssocID="{CA7A7E2C-F557-4376-A409-6BB49A40FBC5}" presName="Name21" presStyleCnt="0"/>
      <dgm:spPr/>
    </dgm:pt>
    <dgm:pt modelId="{15F3D1F1-2650-4360-8AB6-A1ED5597CC3F}" type="pres">
      <dgm:prSet presAssocID="{CA7A7E2C-F557-4376-A409-6BB49A40FBC5}" presName="level2Shape" presStyleLbl="node2" presStyleIdx="0" presStyleCnt="3" custScaleX="195944" custScaleY="53457" custLinFactNeighborX="478" custLinFactNeighborY="12794"/>
      <dgm:spPr>
        <a:prstGeom prst="rect">
          <a:avLst/>
        </a:prstGeom>
      </dgm:spPr>
    </dgm:pt>
    <dgm:pt modelId="{0E0838A3-2188-4955-BC33-FD60427520C0}" type="pres">
      <dgm:prSet presAssocID="{CA7A7E2C-F557-4376-A409-6BB49A40FBC5}" presName="hierChild3" presStyleCnt="0"/>
      <dgm:spPr/>
    </dgm:pt>
    <dgm:pt modelId="{941FE8F7-BB54-4D83-9764-1A008DAE9792}" type="pres">
      <dgm:prSet presAssocID="{98357DA1-9D65-430E-AA7F-93A3BD94D4B6}" presName="Name19" presStyleLbl="parChTrans1D3" presStyleIdx="0" presStyleCnt="3"/>
      <dgm:spPr/>
    </dgm:pt>
    <dgm:pt modelId="{8F73B57F-7510-4AEE-A5E5-660F4CF2423C}" type="pres">
      <dgm:prSet presAssocID="{2E96505B-C4C1-4BAC-8195-BD1C90F11BDB}" presName="Name21" presStyleCnt="0"/>
      <dgm:spPr/>
    </dgm:pt>
    <dgm:pt modelId="{87EDCF6F-AF61-4D8A-A41C-9E934C50EC23}" type="pres">
      <dgm:prSet presAssocID="{2E96505B-C4C1-4BAC-8195-BD1C90F11BDB}" presName="level2Shape" presStyleLbl="node3" presStyleIdx="0" presStyleCnt="3" custScaleX="195944" custScaleY="221464" custLinFactNeighborX="537" custLinFactNeighborY="-15459"/>
      <dgm:spPr>
        <a:prstGeom prst="rect">
          <a:avLst/>
        </a:prstGeom>
      </dgm:spPr>
    </dgm:pt>
    <dgm:pt modelId="{E3D3CC0C-E07B-423B-88E3-4DBB108C8577}" type="pres">
      <dgm:prSet presAssocID="{2E96505B-C4C1-4BAC-8195-BD1C90F11BDB}" presName="hierChild3" presStyleCnt="0"/>
      <dgm:spPr/>
    </dgm:pt>
    <dgm:pt modelId="{6831FEBB-5A49-4995-A546-CBE9A6204C73}" type="pres">
      <dgm:prSet presAssocID="{5D641644-21D0-48F3-BB89-C4B0241D00F6}" presName="Name19" presStyleLbl="parChTrans1D2" presStyleIdx="1" presStyleCnt="3"/>
      <dgm:spPr/>
    </dgm:pt>
    <dgm:pt modelId="{E8441B1B-E46E-4CC2-9678-C56EA12CA05D}" type="pres">
      <dgm:prSet presAssocID="{77871CE5-A1F8-4516-BD16-4C6E9D417D58}" presName="Name21" presStyleCnt="0"/>
      <dgm:spPr/>
    </dgm:pt>
    <dgm:pt modelId="{6F04F5AA-E75A-4D49-9294-512298E3B646}" type="pres">
      <dgm:prSet presAssocID="{77871CE5-A1F8-4516-BD16-4C6E9D417D58}" presName="level2Shape" presStyleLbl="node2" presStyleIdx="1" presStyleCnt="3" custScaleX="195944" custScaleY="53457" custLinFactNeighborX="478" custLinFactNeighborY="12794"/>
      <dgm:spPr>
        <a:prstGeom prst="rect">
          <a:avLst/>
        </a:prstGeom>
      </dgm:spPr>
    </dgm:pt>
    <dgm:pt modelId="{FB480ECE-2E04-451C-A668-8B7AB985A3AF}" type="pres">
      <dgm:prSet presAssocID="{77871CE5-A1F8-4516-BD16-4C6E9D417D58}" presName="hierChild3" presStyleCnt="0"/>
      <dgm:spPr/>
    </dgm:pt>
    <dgm:pt modelId="{100724FB-90C7-4CCA-A754-5AD9B92AD076}" type="pres">
      <dgm:prSet presAssocID="{579FAE0A-B594-4F4A-9A50-E39DB057ED99}" presName="Name19" presStyleLbl="parChTrans1D3" presStyleIdx="1" presStyleCnt="3"/>
      <dgm:spPr/>
    </dgm:pt>
    <dgm:pt modelId="{B94A7816-EA23-4246-95FD-25E9F026FE06}" type="pres">
      <dgm:prSet presAssocID="{2B978F89-D135-406F-9D28-59ECBCE3D939}" presName="Name21" presStyleCnt="0"/>
      <dgm:spPr/>
    </dgm:pt>
    <dgm:pt modelId="{7929831C-89A5-4F21-8CF9-5EB31E543521}" type="pres">
      <dgm:prSet presAssocID="{2B978F89-D135-406F-9D28-59ECBCE3D939}" presName="level2Shape" presStyleLbl="node3" presStyleIdx="1" presStyleCnt="3" custScaleX="195944" custScaleY="221464" custLinFactNeighborX="478" custLinFactNeighborY="-16319"/>
      <dgm:spPr>
        <a:prstGeom prst="rect">
          <a:avLst/>
        </a:prstGeom>
      </dgm:spPr>
    </dgm:pt>
    <dgm:pt modelId="{4CB87D6E-193A-4FDD-8B12-0702184F1B0C}" type="pres">
      <dgm:prSet presAssocID="{2B978F89-D135-406F-9D28-59ECBCE3D939}" presName="hierChild3" presStyleCnt="0"/>
      <dgm:spPr/>
    </dgm:pt>
    <dgm:pt modelId="{0F0E84E9-AAA7-4AB3-B814-627143510A4B}" type="pres">
      <dgm:prSet presAssocID="{784945BF-1632-4F62-A7A8-8419A205EAD7}" presName="Name19" presStyleLbl="parChTrans1D2" presStyleIdx="2" presStyleCnt="3"/>
      <dgm:spPr/>
    </dgm:pt>
    <dgm:pt modelId="{2EF5A8F5-0401-476A-830A-905F3425651B}" type="pres">
      <dgm:prSet presAssocID="{52ED49B0-926D-4BDE-AF50-DB2F44E0A1F1}" presName="Name21" presStyleCnt="0"/>
      <dgm:spPr/>
    </dgm:pt>
    <dgm:pt modelId="{EE11B75C-0021-49AB-8EC8-A802A6D697C4}" type="pres">
      <dgm:prSet presAssocID="{52ED49B0-926D-4BDE-AF50-DB2F44E0A1F1}" presName="level2Shape" presStyleLbl="node2" presStyleIdx="2" presStyleCnt="3" custScaleX="195944" custScaleY="53457" custLinFactNeighborX="135" custLinFactNeighborY="12794"/>
      <dgm:spPr>
        <a:prstGeom prst="rect">
          <a:avLst/>
        </a:prstGeom>
      </dgm:spPr>
    </dgm:pt>
    <dgm:pt modelId="{1B19371C-C3CF-4E78-8E05-4E9ECEA02273}" type="pres">
      <dgm:prSet presAssocID="{52ED49B0-926D-4BDE-AF50-DB2F44E0A1F1}" presName="hierChild3" presStyleCnt="0"/>
      <dgm:spPr/>
    </dgm:pt>
    <dgm:pt modelId="{DF4D7CCC-68CA-4A25-9F99-6E7982D9CABD}" type="pres">
      <dgm:prSet presAssocID="{940F192F-0B06-4D55-9460-49A01CBC0690}" presName="Name19" presStyleLbl="parChTrans1D3" presStyleIdx="2" presStyleCnt="3"/>
      <dgm:spPr/>
    </dgm:pt>
    <dgm:pt modelId="{F4D36321-FDE4-4A0D-87EE-E465995603A5}" type="pres">
      <dgm:prSet presAssocID="{699ABA88-F150-4207-92E1-9306D99D731C}" presName="Name21" presStyleCnt="0"/>
      <dgm:spPr/>
    </dgm:pt>
    <dgm:pt modelId="{4DDAFF42-A834-4BE6-B8CC-784728E72A38}" type="pres">
      <dgm:prSet presAssocID="{699ABA88-F150-4207-92E1-9306D99D731C}" presName="level2Shape" presStyleLbl="node3" presStyleIdx="2" presStyleCnt="3" custScaleX="195944" custScaleY="221464" custLinFactNeighborX="135" custLinFactNeighborY="-16319"/>
      <dgm:spPr>
        <a:prstGeom prst="rect">
          <a:avLst/>
        </a:prstGeom>
      </dgm:spPr>
    </dgm:pt>
    <dgm:pt modelId="{E4FB0D57-274A-4886-B738-9E82A448A684}" type="pres">
      <dgm:prSet presAssocID="{699ABA88-F150-4207-92E1-9306D99D731C}" presName="hierChild3" presStyleCnt="0"/>
      <dgm:spPr/>
    </dgm:pt>
    <dgm:pt modelId="{19E56902-9A9E-4A05-8BDD-72D4E3388EA5}" type="pres">
      <dgm:prSet presAssocID="{58F8B1FE-4FDE-464F-BBE7-E67764498292}" presName="bgShapesFlow" presStyleCnt="0"/>
      <dgm:spPr/>
    </dgm:pt>
  </dgm:ptLst>
  <dgm:cxnLst>
    <dgm:cxn modelId="{8F592F14-A1A2-449B-80FC-435B9C73297B}" type="presOf" srcId="{98357DA1-9D65-430E-AA7F-93A3BD94D4B6}" destId="{941FE8F7-BB54-4D83-9764-1A008DAE9792}" srcOrd="0" destOrd="0" presId="urn:microsoft.com/office/officeart/2005/8/layout/hierarchy6"/>
    <dgm:cxn modelId="{8D2F183E-44E9-4A3D-9305-302D8BAE738A}" type="presOf" srcId="{58F8B1FE-4FDE-464F-BBE7-E67764498292}" destId="{F500FB7D-596B-4AC3-A1C3-29ABCF7FC492}" srcOrd="0" destOrd="0" presId="urn:microsoft.com/office/officeart/2005/8/layout/hierarchy6"/>
    <dgm:cxn modelId="{DFAC1545-27C5-40B1-BF8E-8173C4C8E079}" srcId="{52ED49B0-926D-4BDE-AF50-DB2F44E0A1F1}" destId="{699ABA88-F150-4207-92E1-9306D99D731C}" srcOrd="0" destOrd="0" parTransId="{940F192F-0B06-4D55-9460-49A01CBC0690}" sibTransId="{B36A5DA2-CDFC-4B63-A74F-6E7AE64E4E46}"/>
    <dgm:cxn modelId="{567F0B67-E1BF-44D9-8A61-5FB3AE79F1A4}" srcId="{77871CE5-A1F8-4516-BD16-4C6E9D417D58}" destId="{2B978F89-D135-406F-9D28-59ECBCE3D939}" srcOrd="0" destOrd="0" parTransId="{579FAE0A-B594-4F4A-9A50-E39DB057ED99}" sibTransId="{AAE40DB2-D8C4-4994-A4CA-23B074402713}"/>
    <dgm:cxn modelId="{B19A5547-37F0-4CD8-90BF-0079F97C01CB}" srcId="{58F8B1FE-4FDE-464F-BBE7-E67764498292}" destId="{62FE24A3-45DC-4233-A443-1187FD4E9826}" srcOrd="0" destOrd="0" parTransId="{797077D4-1A8A-4EEA-AC81-965A9A06AD39}" sibTransId="{6F7D9795-E87C-4A9F-922B-C2F06F37DC2B}"/>
    <dgm:cxn modelId="{8593E44C-AD06-4008-BDCD-95970EC70720}" type="presOf" srcId="{5D641644-21D0-48F3-BB89-C4B0241D00F6}" destId="{6831FEBB-5A49-4995-A546-CBE9A6204C73}" srcOrd="0" destOrd="0" presId="urn:microsoft.com/office/officeart/2005/8/layout/hierarchy6"/>
    <dgm:cxn modelId="{9E91CB75-1601-431E-90D3-D68DD3B510BF}" type="presOf" srcId="{77871CE5-A1F8-4516-BD16-4C6E9D417D58}" destId="{6F04F5AA-E75A-4D49-9294-512298E3B646}" srcOrd="0" destOrd="0" presId="urn:microsoft.com/office/officeart/2005/8/layout/hierarchy6"/>
    <dgm:cxn modelId="{AA596283-70D3-4019-83A6-CFED5CD43B05}" srcId="{62FE24A3-45DC-4233-A443-1187FD4E9826}" destId="{77871CE5-A1F8-4516-BD16-4C6E9D417D58}" srcOrd="1" destOrd="0" parTransId="{5D641644-21D0-48F3-BB89-C4B0241D00F6}" sibTransId="{59433F2E-B1A2-4561-A7C6-1A28AD2F28D3}"/>
    <dgm:cxn modelId="{478E9086-C449-4ACE-97CE-E76298451896}" type="presOf" srcId="{2B978F89-D135-406F-9D28-59ECBCE3D939}" destId="{7929831C-89A5-4F21-8CF9-5EB31E543521}" srcOrd="0" destOrd="0" presId="urn:microsoft.com/office/officeart/2005/8/layout/hierarchy6"/>
    <dgm:cxn modelId="{7DB76987-7292-4652-93C5-AF8B96655EB1}" type="presOf" srcId="{62FE24A3-45DC-4233-A443-1187FD4E9826}" destId="{629E05AB-B543-48E6-B385-26D0327DE1B6}" srcOrd="0" destOrd="0" presId="urn:microsoft.com/office/officeart/2005/8/layout/hierarchy6"/>
    <dgm:cxn modelId="{93C51F9D-8EB4-4828-8680-06C8AD8653B7}" type="presOf" srcId="{CA7A7E2C-F557-4376-A409-6BB49A40FBC5}" destId="{15F3D1F1-2650-4360-8AB6-A1ED5597CC3F}" srcOrd="0" destOrd="0" presId="urn:microsoft.com/office/officeart/2005/8/layout/hierarchy6"/>
    <dgm:cxn modelId="{59D6E4A0-B13A-4DE0-9665-62B740EF8CFA}" type="presOf" srcId="{52ED49B0-926D-4BDE-AF50-DB2F44E0A1F1}" destId="{EE11B75C-0021-49AB-8EC8-A802A6D697C4}" srcOrd="0" destOrd="0" presId="urn:microsoft.com/office/officeart/2005/8/layout/hierarchy6"/>
    <dgm:cxn modelId="{D70330AB-CFA7-493C-BE40-32D59898DC3D}" type="presOf" srcId="{940F192F-0B06-4D55-9460-49A01CBC0690}" destId="{DF4D7CCC-68CA-4A25-9F99-6E7982D9CABD}" srcOrd="0" destOrd="0" presId="urn:microsoft.com/office/officeart/2005/8/layout/hierarchy6"/>
    <dgm:cxn modelId="{304817AF-29C8-41C3-B21A-B1173E2DA0DF}" type="presOf" srcId="{2E96505B-C4C1-4BAC-8195-BD1C90F11BDB}" destId="{87EDCF6F-AF61-4D8A-A41C-9E934C50EC23}" srcOrd="0" destOrd="0" presId="urn:microsoft.com/office/officeart/2005/8/layout/hierarchy6"/>
    <dgm:cxn modelId="{56A1EFB1-4080-46B0-9BC4-CE9BF8061653}" type="presOf" srcId="{699ABA88-F150-4207-92E1-9306D99D731C}" destId="{4DDAFF42-A834-4BE6-B8CC-784728E72A38}" srcOrd="0" destOrd="0" presId="urn:microsoft.com/office/officeart/2005/8/layout/hierarchy6"/>
    <dgm:cxn modelId="{4F9D63BB-ECA6-4C3B-ADA6-0F46B2309E13}" type="presOf" srcId="{579FAE0A-B594-4F4A-9A50-E39DB057ED99}" destId="{100724FB-90C7-4CCA-A754-5AD9B92AD076}" srcOrd="0" destOrd="0" presId="urn:microsoft.com/office/officeart/2005/8/layout/hierarchy6"/>
    <dgm:cxn modelId="{9A10C2C5-1831-4BF1-A21E-804696E25E73}" type="presOf" srcId="{B85AD47E-3B7D-4B66-A9AC-6B07C0DA0ABE}" destId="{B70A8D38-5C75-4D95-B061-27B98F98AC0C}" srcOrd="0" destOrd="0" presId="urn:microsoft.com/office/officeart/2005/8/layout/hierarchy6"/>
    <dgm:cxn modelId="{5039A1C6-9F53-4405-B8F9-EEA02603DA3E}" type="presOf" srcId="{784945BF-1632-4F62-A7A8-8419A205EAD7}" destId="{0F0E84E9-AAA7-4AB3-B814-627143510A4B}" srcOrd="0" destOrd="0" presId="urn:microsoft.com/office/officeart/2005/8/layout/hierarchy6"/>
    <dgm:cxn modelId="{E53326CB-AA52-413D-9A0E-3F57FE8E6B94}" srcId="{62FE24A3-45DC-4233-A443-1187FD4E9826}" destId="{52ED49B0-926D-4BDE-AF50-DB2F44E0A1F1}" srcOrd="2" destOrd="0" parTransId="{784945BF-1632-4F62-A7A8-8419A205EAD7}" sibTransId="{3E9509B0-C6FA-4ED3-B271-7CDC75916992}"/>
    <dgm:cxn modelId="{6542E2CD-BE13-4C41-AD06-7377CEF546D5}" srcId="{CA7A7E2C-F557-4376-A409-6BB49A40FBC5}" destId="{2E96505B-C4C1-4BAC-8195-BD1C90F11BDB}" srcOrd="0" destOrd="0" parTransId="{98357DA1-9D65-430E-AA7F-93A3BD94D4B6}" sibTransId="{83C228BB-8E73-4A72-B391-4465EAFEE9AD}"/>
    <dgm:cxn modelId="{E4094FE1-B144-4EF6-9067-E5951E578CDE}" srcId="{62FE24A3-45DC-4233-A443-1187FD4E9826}" destId="{CA7A7E2C-F557-4376-A409-6BB49A40FBC5}" srcOrd="0" destOrd="0" parTransId="{B85AD47E-3B7D-4B66-A9AC-6B07C0DA0ABE}" sibTransId="{B08F3348-0E5C-4C0D-AFD3-7E562ABACF4A}"/>
    <dgm:cxn modelId="{44C594B7-AFE7-4ECC-BA1C-0F8DB100A6FD}" type="presParOf" srcId="{F500FB7D-596B-4AC3-A1C3-29ABCF7FC492}" destId="{FC988732-01EF-4904-8857-4AF572806279}" srcOrd="0" destOrd="0" presId="urn:microsoft.com/office/officeart/2005/8/layout/hierarchy6"/>
    <dgm:cxn modelId="{163D6363-51AD-4235-B7A6-3EDAB985BC58}" type="presParOf" srcId="{FC988732-01EF-4904-8857-4AF572806279}" destId="{478FBFBD-2998-4EC0-8073-2DB0F1EEFA2C}" srcOrd="0" destOrd="0" presId="urn:microsoft.com/office/officeart/2005/8/layout/hierarchy6"/>
    <dgm:cxn modelId="{D7FD944C-AFA3-4BA9-B7FB-3054179DBE74}" type="presParOf" srcId="{478FBFBD-2998-4EC0-8073-2DB0F1EEFA2C}" destId="{57BD3C62-5B18-4274-8692-0893BD537AB4}" srcOrd="0" destOrd="0" presId="urn:microsoft.com/office/officeart/2005/8/layout/hierarchy6"/>
    <dgm:cxn modelId="{343E3975-D7CD-45F8-BB56-70DCE7674208}" type="presParOf" srcId="{57BD3C62-5B18-4274-8692-0893BD537AB4}" destId="{629E05AB-B543-48E6-B385-26D0327DE1B6}" srcOrd="0" destOrd="0" presId="urn:microsoft.com/office/officeart/2005/8/layout/hierarchy6"/>
    <dgm:cxn modelId="{CBECBD98-836F-42E8-85CB-4C951376BC31}" type="presParOf" srcId="{57BD3C62-5B18-4274-8692-0893BD537AB4}" destId="{E786D7BD-CEC0-4BF8-AB05-EFEECC4AEE9A}" srcOrd="1" destOrd="0" presId="urn:microsoft.com/office/officeart/2005/8/layout/hierarchy6"/>
    <dgm:cxn modelId="{AE41E1F9-A00A-4DCB-96EE-AB378CE98752}" type="presParOf" srcId="{E786D7BD-CEC0-4BF8-AB05-EFEECC4AEE9A}" destId="{B70A8D38-5C75-4D95-B061-27B98F98AC0C}" srcOrd="0" destOrd="0" presId="urn:microsoft.com/office/officeart/2005/8/layout/hierarchy6"/>
    <dgm:cxn modelId="{F3A6C4F4-F69C-4536-9C01-22A2F318CB79}" type="presParOf" srcId="{E786D7BD-CEC0-4BF8-AB05-EFEECC4AEE9A}" destId="{23000577-970E-41D5-8976-357412AA4DC2}" srcOrd="1" destOrd="0" presId="urn:microsoft.com/office/officeart/2005/8/layout/hierarchy6"/>
    <dgm:cxn modelId="{EC56F56A-D528-4909-B99A-1CFC262F22BE}" type="presParOf" srcId="{23000577-970E-41D5-8976-357412AA4DC2}" destId="{15F3D1F1-2650-4360-8AB6-A1ED5597CC3F}" srcOrd="0" destOrd="0" presId="urn:microsoft.com/office/officeart/2005/8/layout/hierarchy6"/>
    <dgm:cxn modelId="{C7A74A49-D4F5-4D6C-8C9B-216F9EF37E1E}" type="presParOf" srcId="{23000577-970E-41D5-8976-357412AA4DC2}" destId="{0E0838A3-2188-4955-BC33-FD60427520C0}" srcOrd="1" destOrd="0" presId="urn:microsoft.com/office/officeart/2005/8/layout/hierarchy6"/>
    <dgm:cxn modelId="{03A63E4D-5A4E-430E-B1B9-60DAA54F6CA9}" type="presParOf" srcId="{0E0838A3-2188-4955-BC33-FD60427520C0}" destId="{941FE8F7-BB54-4D83-9764-1A008DAE9792}" srcOrd="0" destOrd="0" presId="urn:microsoft.com/office/officeart/2005/8/layout/hierarchy6"/>
    <dgm:cxn modelId="{B1E215A2-D3B4-40C9-8D39-5D33ACA7C72D}" type="presParOf" srcId="{0E0838A3-2188-4955-BC33-FD60427520C0}" destId="{8F73B57F-7510-4AEE-A5E5-660F4CF2423C}" srcOrd="1" destOrd="0" presId="urn:microsoft.com/office/officeart/2005/8/layout/hierarchy6"/>
    <dgm:cxn modelId="{49750162-0BE8-4F63-8DB8-A19FFD33FB47}" type="presParOf" srcId="{8F73B57F-7510-4AEE-A5E5-660F4CF2423C}" destId="{87EDCF6F-AF61-4D8A-A41C-9E934C50EC23}" srcOrd="0" destOrd="0" presId="urn:microsoft.com/office/officeart/2005/8/layout/hierarchy6"/>
    <dgm:cxn modelId="{6939CF1B-5269-4F91-99BB-A458DA4A488B}" type="presParOf" srcId="{8F73B57F-7510-4AEE-A5E5-660F4CF2423C}" destId="{E3D3CC0C-E07B-423B-88E3-4DBB108C8577}" srcOrd="1" destOrd="0" presId="urn:microsoft.com/office/officeart/2005/8/layout/hierarchy6"/>
    <dgm:cxn modelId="{E4963C33-FDBD-4BD9-ACCF-229E12BC47B2}" type="presParOf" srcId="{E786D7BD-CEC0-4BF8-AB05-EFEECC4AEE9A}" destId="{6831FEBB-5A49-4995-A546-CBE9A6204C73}" srcOrd="2" destOrd="0" presId="urn:microsoft.com/office/officeart/2005/8/layout/hierarchy6"/>
    <dgm:cxn modelId="{3D05F229-0790-4209-8FDB-F629AEF944F1}" type="presParOf" srcId="{E786D7BD-CEC0-4BF8-AB05-EFEECC4AEE9A}" destId="{E8441B1B-E46E-4CC2-9678-C56EA12CA05D}" srcOrd="3" destOrd="0" presId="urn:microsoft.com/office/officeart/2005/8/layout/hierarchy6"/>
    <dgm:cxn modelId="{BE0A0EF2-1766-4661-A133-1A45C694382F}" type="presParOf" srcId="{E8441B1B-E46E-4CC2-9678-C56EA12CA05D}" destId="{6F04F5AA-E75A-4D49-9294-512298E3B646}" srcOrd="0" destOrd="0" presId="urn:microsoft.com/office/officeart/2005/8/layout/hierarchy6"/>
    <dgm:cxn modelId="{17E9BA51-94DD-42AD-A60E-3C33228F0750}" type="presParOf" srcId="{E8441B1B-E46E-4CC2-9678-C56EA12CA05D}" destId="{FB480ECE-2E04-451C-A668-8B7AB985A3AF}" srcOrd="1" destOrd="0" presId="urn:microsoft.com/office/officeart/2005/8/layout/hierarchy6"/>
    <dgm:cxn modelId="{CF6F3919-585E-4D89-9DC5-A8B8373FAF25}" type="presParOf" srcId="{FB480ECE-2E04-451C-A668-8B7AB985A3AF}" destId="{100724FB-90C7-4CCA-A754-5AD9B92AD076}" srcOrd="0" destOrd="0" presId="urn:microsoft.com/office/officeart/2005/8/layout/hierarchy6"/>
    <dgm:cxn modelId="{2DA13964-1805-4C84-B4AB-EA167DD0CE0A}" type="presParOf" srcId="{FB480ECE-2E04-451C-A668-8B7AB985A3AF}" destId="{B94A7816-EA23-4246-95FD-25E9F026FE06}" srcOrd="1" destOrd="0" presId="urn:microsoft.com/office/officeart/2005/8/layout/hierarchy6"/>
    <dgm:cxn modelId="{71B8DF0A-6AD8-4CBB-9B62-4BC93075B57B}" type="presParOf" srcId="{B94A7816-EA23-4246-95FD-25E9F026FE06}" destId="{7929831C-89A5-4F21-8CF9-5EB31E543521}" srcOrd="0" destOrd="0" presId="urn:microsoft.com/office/officeart/2005/8/layout/hierarchy6"/>
    <dgm:cxn modelId="{BAB2646B-D1C7-45FA-9C5D-624D32DFE215}" type="presParOf" srcId="{B94A7816-EA23-4246-95FD-25E9F026FE06}" destId="{4CB87D6E-193A-4FDD-8B12-0702184F1B0C}" srcOrd="1" destOrd="0" presId="urn:microsoft.com/office/officeart/2005/8/layout/hierarchy6"/>
    <dgm:cxn modelId="{1255DBDD-893B-49B6-AB6A-F2CA3E02BCB3}" type="presParOf" srcId="{E786D7BD-CEC0-4BF8-AB05-EFEECC4AEE9A}" destId="{0F0E84E9-AAA7-4AB3-B814-627143510A4B}" srcOrd="4" destOrd="0" presId="urn:microsoft.com/office/officeart/2005/8/layout/hierarchy6"/>
    <dgm:cxn modelId="{453F1771-A803-4026-A537-11D27606F03C}" type="presParOf" srcId="{E786D7BD-CEC0-4BF8-AB05-EFEECC4AEE9A}" destId="{2EF5A8F5-0401-476A-830A-905F3425651B}" srcOrd="5" destOrd="0" presId="urn:microsoft.com/office/officeart/2005/8/layout/hierarchy6"/>
    <dgm:cxn modelId="{A45BA587-85E1-4EC7-8735-1F453AC31A2F}" type="presParOf" srcId="{2EF5A8F5-0401-476A-830A-905F3425651B}" destId="{EE11B75C-0021-49AB-8EC8-A802A6D697C4}" srcOrd="0" destOrd="0" presId="urn:microsoft.com/office/officeart/2005/8/layout/hierarchy6"/>
    <dgm:cxn modelId="{73092C26-CA43-46DB-9B12-AB020D92863E}" type="presParOf" srcId="{2EF5A8F5-0401-476A-830A-905F3425651B}" destId="{1B19371C-C3CF-4E78-8E05-4E9ECEA02273}" srcOrd="1" destOrd="0" presId="urn:microsoft.com/office/officeart/2005/8/layout/hierarchy6"/>
    <dgm:cxn modelId="{8008B083-BD2B-49B8-AED3-A6DD07220598}" type="presParOf" srcId="{1B19371C-C3CF-4E78-8E05-4E9ECEA02273}" destId="{DF4D7CCC-68CA-4A25-9F99-6E7982D9CABD}" srcOrd="0" destOrd="0" presId="urn:microsoft.com/office/officeart/2005/8/layout/hierarchy6"/>
    <dgm:cxn modelId="{9C78750F-BFCB-4150-8A80-D56D7D7D0D56}" type="presParOf" srcId="{1B19371C-C3CF-4E78-8E05-4E9ECEA02273}" destId="{F4D36321-FDE4-4A0D-87EE-E465995603A5}" srcOrd="1" destOrd="0" presId="urn:microsoft.com/office/officeart/2005/8/layout/hierarchy6"/>
    <dgm:cxn modelId="{727A8737-49BC-4430-91FB-08582D011950}" type="presParOf" srcId="{F4D36321-FDE4-4A0D-87EE-E465995603A5}" destId="{4DDAFF42-A834-4BE6-B8CC-784728E72A38}" srcOrd="0" destOrd="0" presId="urn:microsoft.com/office/officeart/2005/8/layout/hierarchy6"/>
    <dgm:cxn modelId="{CB3B5EB4-B2D8-4C82-98B4-3672A1654E29}" type="presParOf" srcId="{F4D36321-FDE4-4A0D-87EE-E465995603A5}" destId="{E4FB0D57-274A-4886-B738-9E82A448A684}" srcOrd="1" destOrd="0" presId="urn:microsoft.com/office/officeart/2005/8/layout/hierarchy6"/>
    <dgm:cxn modelId="{05C1A113-3516-4C19-B215-0E3118BFF5B0}" type="presParOf" srcId="{F500FB7D-596B-4AC3-A1C3-29ABCF7FC492}" destId="{19E56902-9A9E-4A05-8BDD-72D4E3388EA5}" srcOrd="1" destOrd="0" presId="urn:microsoft.com/office/officeart/2005/8/layout/hierarchy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9E05AB-B543-48E6-B385-26D0327DE1B6}">
      <dsp:nvSpPr>
        <dsp:cNvPr id="0" name=""/>
        <dsp:cNvSpPr/>
      </dsp:nvSpPr>
      <dsp:spPr>
        <a:xfrm>
          <a:off x="4066605" y="624325"/>
          <a:ext cx="3519279" cy="457194"/>
        </a:xfrm>
        <a:prstGeom prst="rect">
          <a:avLst/>
        </a:prstGeom>
        <a:solidFill>
          <a:schemeClr val="tx2">
            <a:lumMod val="60000"/>
            <a:lumOff val="40000"/>
          </a:schemeClr>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latin typeface="Arial Narrow" panose="020B0606020202030204" pitchFamily="34" charset="0"/>
            </a:rPr>
            <a:t>PWS Section 3.0</a:t>
          </a:r>
        </a:p>
      </dsp:txBody>
      <dsp:txXfrm>
        <a:off x="4066605" y="624325"/>
        <a:ext cx="3519279" cy="457194"/>
      </dsp:txXfrm>
    </dsp:sp>
    <dsp:sp modelId="{B70A8D38-5C75-4D95-B061-27B98F98AC0C}">
      <dsp:nvSpPr>
        <dsp:cNvPr id="0" name=""/>
        <dsp:cNvSpPr/>
      </dsp:nvSpPr>
      <dsp:spPr>
        <a:xfrm>
          <a:off x="1770642" y="1081519"/>
          <a:ext cx="4055601" cy="240002"/>
        </a:xfrm>
        <a:custGeom>
          <a:avLst/>
          <a:gdLst/>
          <a:ahLst/>
          <a:cxnLst/>
          <a:rect l="0" t="0" r="0" b="0"/>
          <a:pathLst>
            <a:path>
              <a:moveTo>
                <a:pt x="4055601" y="0"/>
              </a:moveTo>
              <a:lnTo>
                <a:pt x="4055601" y="120001"/>
              </a:lnTo>
              <a:lnTo>
                <a:pt x="0" y="120001"/>
              </a:lnTo>
              <a:lnTo>
                <a:pt x="0" y="240002"/>
              </a:lnTo>
            </a:path>
          </a:pathLst>
        </a:custGeom>
        <a:noFill/>
        <a:ln w="3175"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15F3D1F1-2650-4360-8AB6-A1ED5597CC3F}">
      <dsp:nvSpPr>
        <dsp:cNvPr id="0" name=""/>
        <dsp:cNvSpPr/>
      </dsp:nvSpPr>
      <dsp:spPr>
        <a:xfrm>
          <a:off x="11003" y="1321521"/>
          <a:ext cx="3519279" cy="640081"/>
        </a:xfrm>
        <a:prstGeom prst="rect">
          <a:avLst/>
        </a:prstGeom>
        <a:solidFill>
          <a:schemeClr val="tx2">
            <a:lumMod val="60000"/>
            <a:lumOff val="40000"/>
          </a:schemeClr>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latin typeface="Arial Narrow" panose="020B0606020202030204" pitchFamily="34" charset="0"/>
            </a:rPr>
            <a:t>Operations</a:t>
          </a:r>
          <a:br>
            <a:rPr lang="en-US" sz="1600" b="1" kern="1200">
              <a:solidFill>
                <a:schemeClr val="bg1"/>
              </a:solidFill>
              <a:latin typeface="Arial Narrow" panose="020B0606020202030204" pitchFamily="34" charset="0"/>
            </a:rPr>
          </a:br>
          <a:r>
            <a:rPr lang="en-US" sz="1400" b="0" kern="1200">
              <a:solidFill>
                <a:schemeClr val="bg1"/>
              </a:solidFill>
              <a:latin typeface="Arial Narrow" panose="020B0606020202030204" pitchFamily="34" charset="0"/>
            </a:rPr>
            <a:t>(24/7 and Recurring Support)</a:t>
          </a:r>
        </a:p>
      </dsp:txBody>
      <dsp:txXfrm>
        <a:off x="11003" y="1321521"/>
        <a:ext cx="3519279" cy="640081"/>
      </dsp:txXfrm>
    </dsp:sp>
    <dsp:sp modelId="{941FE8F7-BB54-4D83-9764-1A008DAE9792}">
      <dsp:nvSpPr>
        <dsp:cNvPr id="0" name=""/>
        <dsp:cNvSpPr/>
      </dsp:nvSpPr>
      <dsp:spPr>
        <a:xfrm>
          <a:off x="1724922" y="1961603"/>
          <a:ext cx="91440" cy="140655"/>
        </a:xfrm>
        <a:custGeom>
          <a:avLst/>
          <a:gdLst/>
          <a:ahLst/>
          <a:cxnLst/>
          <a:rect l="0" t="0" r="0" b="0"/>
          <a:pathLst>
            <a:path>
              <a:moveTo>
                <a:pt x="45720" y="0"/>
              </a:moveTo>
              <a:lnTo>
                <a:pt x="45720" y="70327"/>
              </a:lnTo>
              <a:lnTo>
                <a:pt x="46779" y="70327"/>
              </a:lnTo>
              <a:lnTo>
                <a:pt x="46779" y="140655"/>
              </a:lnTo>
            </a:path>
          </a:pathLst>
        </a:custGeom>
        <a:noFill/>
        <a:ln w="3175"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87EDCF6F-AF61-4D8A-A41C-9E934C50EC23}">
      <dsp:nvSpPr>
        <dsp:cNvPr id="0" name=""/>
        <dsp:cNvSpPr/>
      </dsp:nvSpPr>
      <dsp:spPr>
        <a:xfrm>
          <a:off x="12062" y="2102258"/>
          <a:ext cx="3519279" cy="2651756"/>
        </a:xfrm>
        <a:prstGeom prst="rect">
          <a:avLst/>
        </a:prstGeom>
        <a:solidFill>
          <a:schemeClr val="bg1"/>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182880" lvl="0" indent="-182880" algn="l" defTabSz="137160">
            <a:lnSpc>
              <a:spcPct val="90000"/>
            </a:lnSpc>
            <a:spcBef>
              <a:spcPts val="0"/>
            </a:spcBef>
            <a:spcAft>
              <a:spcPts val="1200"/>
            </a:spcAft>
            <a:buNone/>
          </a:pPr>
          <a:r>
            <a:rPr lang="en-US" sz="1400" kern="1200">
              <a:latin typeface="Arial Narrow" panose="020B0606020202030204" pitchFamily="34" charset="0"/>
            </a:rPr>
            <a:t>•	24/7 support and other recurring support; examples include (not exhaustive):</a:t>
          </a:r>
        </a:p>
        <a:p>
          <a:pPr marL="365760" lvl="0" indent="-182880" algn="l" defTabSz="137160">
            <a:lnSpc>
              <a:spcPct val="90000"/>
            </a:lnSpc>
            <a:spcBef>
              <a:spcPts val="0"/>
            </a:spcBef>
            <a:spcAft>
              <a:spcPts val="1200"/>
            </a:spcAft>
            <a:buNone/>
          </a:pPr>
          <a:r>
            <a:rPr lang="en-US" sz="1400" kern="1200">
              <a:latin typeface="Arial Narrow" panose="020B0606020202030204" pitchFamily="34" charset="0"/>
            </a:rPr>
            <a:t>•	24/7 support: Kennedy Complex Control System Console operations for control &amp; monitoring, Utility Annex chilled water generation plant operations, Haulover Canal Bridge operations</a:t>
          </a:r>
        </a:p>
        <a:p>
          <a:pPr marL="365760" lvl="0" indent="-182880" algn="l" defTabSz="137160">
            <a:lnSpc>
              <a:spcPct val="90000"/>
            </a:lnSpc>
            <a:spcBef>
              <a:spcPts val="0"/>
            </a:spcBef>
            <a:spcAft>
              <a:spcPts val="1200"/>
            </a:spcAft>
            <a:buNone/>
          </a:pPr>
          <a:r>
            <a:rPr lang="en-US" sz="1400" kern="1200">
              <a:latin typeface="Arial Narrow" panose="020B0606020202030204" pitchFamily="34" charset="0"/>
            </a:rPr>
            <a:t>•	Recurring support: landfill, water distribution system, and wastewater collection system operations</a:t>
          </a:r>
        </a:p>
        <a:p>
          <a:pPr marL="182880" lvl="0" indent="-182880" algn="l" defTabSz="137160">
            <a:lnSpc>
              <a:spcPct val="90000"/>
            </a:lnSpc>
            <a:spcBef>
              <a:spcPts val="0"/>
            </a:spcBef>
            <a:spcAft>
              <a:spcPts val="1200"/>
            </a:spcAft>
            <a:buNone/>
          </a:pPr>
          <a:r>
            <a:rPr lang="en-US" sz="1400" kern="1200">
              <a:latin typeface="Arial Narrow" panose="020B0606020202030204" pitchFamily="34" charset="0"/>
            </a:rPr>
            <a:t>•	Associated with </a:t>
          </a:r>
          <a:r>
            <a:rPr lang="en-US" sz="1400" kern="1200">
              <a:solidFill>
                <a:schemeClr val="tx1"/>
              </a:solidFill>
              <a:latin typeface="Arial Narrow" panose="020B0606020202030204" pitchFamily="34" charset="0"/>
            </a:rPr>
            <a:t>Core Work </a:t>
          </a:r>
          <a:r>
            <a:rPr lang="en-US" sz="1400" kern="1200" baseline="0">
              <a:solidFill>
                <a:schemeClr val="tx1"/>
              </a:solidFill>
              <a:latin typeface="Arial Narrow" panose="020B0606020202030204" pitchFamily="34" charset="0"/>
            </a:rPr>
            <a:t>CLIN</a:t>
          </a:r>
          <a:endParaRPr lang="en-US" sz="1400" b="0" strike="sngStrike" kern="1200" baseline="0">
            <a:solidFill>
              <a:srgbClr val="FF0000"/>
            </a:solidFill>
            <a:latin typeface="Arial Narrow" panose="020B0606020202030204" pitchFamily="34" charset="0"/>
          </a:endParaRPr>
        </a:p>
      </dsp:txBody>
      <dsp:txXfrm>
        <a:off x="12062" y="2102258"/>
        <a:ext cx="3519279" cy="2651756"/>
      </dsp:txXfrm>
    </dsp:sp>
    <dsp:sp modelId="{6831FEBB-5A49-4995-A546-CBE9A6204C73}">
      <dsp:nvSpPr>
        <dsp:cNvPr id="0" name=""/>
        <dsp:cNvSpPr/>
      </dsp:nvSpPr>
      <dsp:spPr>
        <a:xfrm>
          <a:off x="5780524" y="1081519"/>
          <a:ext cx="91440" cy="240002"/>
        </a:xfrm>
        <a:custGeom>
          <a:avLst/>
          <a:gdLst/>
          <a:ahLst/>
          <a:cxnLst/>
          <a:rect l="0" t="0" r="0" b="0"/>
          <a:pathLst>
            <a:path>
              <a:moveTo>
                <a:pt x="45720" y="0"/>
              </a:moveTo>
              <a:lnTo>
                <a:pt x="45720" y="120001"/>
              </a:lnTo>
              <a:lnTo>
                <a:pt x="48216" y="120001"/>
              </a:lnTo>
              <a:lnTo>
                <a:pt x="48216" y="240002"/>
              </a:lnTo>
            </a:path>
          </a:pathLst>
        </a:custGeom>
        <a:noFill/>
        <a:ln w="3175"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6F04F5AA-E75A-4D49-9294-512298E3B646}">
      <dsp:nvSpPr>
        <dsp:cNvPr id="0" name=""/>
        <dsp:cNvSpPr/>
      </dsp:nvSpPr>
      <dsp:spPr>
        <a:xfrm>
          <a:off x="4069101" y="1321521"/>
          <a:ext cx="3519279" cy="640081"/>
        </a:xfrm>
        <a:prstGeom prst="rect">
          <a:avLst/>
        </a:prstGeom>
        <a:solidFill>
          <a:schemeClr val="tx2">
            <a:lumMod val="60000"/>
            <a:lumOff val="40000"/>
          </a:schemeClr>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latin typeface="Arial Narrow" panose="020B0606020202030204" pitchFamily="34" charset="0"/>
            </a:rPr>
            <a:t>Preventative Work</a:t>
          </a:r>
          <a:br>
            <a:rPr lang="en-US" sz="1600" b="1" kern="1200">
              <a:solidFill>
                <a:schemeClr val="bg1"/>
              </a:solidFill>
              <a:latin typeface="Arial Narrow" panose="020B0606020202030204" pitchFamily="34" charset="0"/>
            </a:rPr>
          </a:br>
          <a:r>
            <a:rPr lang="en-US" sz="1400" b="0" kern="1200">
              <a:solidFill>
                <a:schemeClr val="bg1"/>
              </a:solidFill>
              <a:latin typeface="Arial Narrow" panose="020B0606020202030204" pitchFamily="34" charset="0"/>
            </a:rPr>
            <a:t>(Maintenance)</a:t>
          </a:r>
        </a:p>
      </dsp:txBody>
      <dsp:txXfrm>
        <a:off x="4069101" y="1321521"/>
        <a:ext cx="3519279" cy="640081"/>
      </dsp:txXfrm>
    </dsp:sp>
    <dsp:sp modelId="{100724FB-90C7-4CCA-A754-5AD9B92AD076}">
      <dsp:nvSpPr>
        <dsp:cNvPr id="0" name=""/>
        <dsp:cNvSpPr/>
      </dsp:nvSpPr>
      <dsp:spPr>
        <a:xfrm>
          <a:off x="5783021" y="1961603"/>
          <a:ext cx="91440" cy="130358"/>
        </a:xfrm>
        <a:custGeom>
          <a:avLst/>
          <a:gdLst/>
          <a:ahLst/>
          <a:cxnLst/>
          <a:rect l="0" t="0" r="0" b="0"/>
          <a:pathLst>
            <a:path>
              <a:moveTo>
                <a:pt x="45720" y="0"/>
              </a:moveTo>
              <a:lnTo>
                <a:pt x="45720" y="130358"/>
              </a:lnTo>
            </a:path>
          </a:pathLst>
        </a:custGeom>
        <a:noFill/>
        <a:ln w="3175"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7929831C-89A5-4F21-8CF9-5EB31E543521}">
      <dsp:nvSpPr>
        <dsp:cNvPr id="0" name=""/>
        <dsp:cNvSpPr/>
      </dsp:nvSpPr>
      <dsp:spPr>
        <a:xfrm>
          <a:off x="4069101" y="2091961"/>
          <a:ext cx="3519279" cy="2651756"/>
        </a:xfrm>
        <a:prstGeom prst="rect">
          <a:avLst/>
        </a:prstGeom>
        <a:solidFill>
          <a:schemeClr val="bg1"/>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53340" numCol="1" spcCol="1270" anchor="t" anchorCtr="0">
          <a:noAutofit/>
        </a:bodyPr>
        <a:lstStyle/>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Includes Preventive Maintenance (PM), Regulatory Inspections (RIs) and Predictive Testing and Inspections (PTIs)</a:t>
          </a:r>
        </a:p>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Work is executed via maintenance service requests and invoiced after completion</a:t>
          </a:r>
        </a:p>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Associated with </a:t>
          </a:r>
          <a:r>
            <a:rPr lang="en-US" sz="1400" kern="1200">
              <a:solidFill>
                <a:schemeClr val="tx1"/>
              </a:solidFill>
              <a:latin typeface="Arial Narrow" panose="020B0606020202030204" pitchFamily="34" charset="0"/>
            </a:rPr>
            <a:t>MSRs</a:t>
          </a:r>
          <a:r>
            <a:rPr lang="en-US" sz="1400" kern="1200">
              <a:solidFill>
                <a:srgbClr val="FF0000"/>
              </a:solidFill>
              <a:latin typeface="Arial Narrow" panose="020B0606020202030204" pitchFamily="34" charset="0"/>
            </a:rPr>
            <a:t> </a:t>
          </a:r>
          <a:r>
            <a:rPr lang="en-US" sz="1400" kern="1200" baseline="0">
              <a:solidFill>
                <a:schemeClr val="tx1"/>
              </a:solidFill>
              <a:latin typeface="Arial Narrow" panose="020B0606020202030204" pitchFamily="34" charset="0"/>
            </a:rPr>
            <a:t>CLIN</a:t>
          </a:r>
          <a:endParaRPr lang="en-US" sz="1400" strike="sngStrike" kern="1200" baseline="0">
            <a:solidFill>
              <a:srgbClr val="FF0000"/>
            </a:solidFill>
            <a:latin typeface="Arial Narrow" panose="020B0606020202030204" pitchFamily="34" charset="0"/>
          </a:endParaRPr>
        </a:p>
      </dsp:txBody>
      <dsp:txXfrm>
        <a:off x="4069101" y="2091961"/>
        <a:ext cx="3519279" cy="2651756"/>
      </dsp:txXfrm>
    </dsp:sp>
    <dsp:sp modelId="{0F0E84E9-AAA7-4AB3-B814-627143510A4B}">
      <dsp:nvSpPr>
        <dsp:cNvPr id="0" name=""/>
        <dsp:cNvSpPr/>
      </dsp:nvSpPr>
      <dsp:spPr>
        <a:xfrm>
          <a:off x="5826244" y="1081519"/>
          <a:ext cx="4054427" cy="240002"/>
        </a:xfrm>
        <a:custGeom>
          <a:avLst/>
          <a:gdLst/>
          <a:ahLst/>
          <a:cxnLst/>
          <a:rect l="0" t="0" r="0" b="0"/>
          <a:pathLst>
            <a:path>
              <a:moveTo>
                <a:pt x="0" y="0"/>
              </a:moveTo>
              <a:lnTo>
                <a:pt x="0" y="120001"/>
              </a:lnTo>
              <a:lnTo>
                <a:pt x="4054427" y="120001"/>
              </a:lnTo>
              <a:lnTo>
                <a:pt x="4054427" y="240002"/>
              </a:lnTo>
            </a:path>
          </a:pathLst>
        </a:custGeom>
        <a:noFill/>
        <a:ln w="3175"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EE11B75C-0021-49AB-8EC8-A802A6D697C4}">
      <dsp:nvSpPr>
        <dsp:cNvPr id="0" name=""/>
        <dsp:cNvSpPr/>
      </dsp:nvSpPr>
      <dsp:spPr>
        <a:xfrm>
          <a:off x="8121032" y="1321521"/>
          <a:ext cx="3519279" cy="640081"/>
        </a:xfrm>
        <a:prstGeom prst="rect">
          <a:avLst/>
        </a:prstGeom>
        <a:solidFill>
          <a:schemeClr val="tx2">
            <a:lumMod val="60000"/>
            <a:lumOff val="40000"/>
          </a:schemeClr>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kern="1200">
              <a:solidFill>
                <a:schemeClr val="bg1"/>
              </a:solidFill>
              <a:latin typeface="Arial Narrow" panose="020B0606020202030204" pitchFamily="34" charset="0"/>
            </a:rPr>
            <a:t>Reactive Work</a:t>
          </a:r>
          <a:br>
            <a:rPr lang="en-US" sz="1600" b="1" kern="1200">
              <a:solidFill>
                <a:schemeClr val="bg1"/>
              </a:solidFill>
              <a:latin typeface="Arial Narrow" panose="020B0606020202030204" pitchFamily="34" charset="0"/>
            </a:rPr>
          </a:br>
          <a:r>
            <a:rPr lang="en-US" sz="1400" b="0" kern="1200">
              <a:solidFill>
                <a:schemeClr val="bg1"/>
              </a:solidFill>
              <a:latin typeface="Arial Narrow" panose="020B0606020202030204" pitchFamily="34" charset="0"/>
            </a:rPr>
            <a:t>(Trouble Calls, Repairs, Service Requests)</a:t>
          </a:r>
        </a:p>
      </dsp:txBody>
      <dsp:txXfrm>
        <a:off x="8121032" y="1321521"/>
        <a:ext cx="3519279" cy="640081"/>
      </dsp:txXfrm>
    </dsp:sp>
    <dsp:sp modelId="{DF4D7CCC-68CA-4A25-9F99-6E7982D9CABD}">
      <dsp:nvSpPr>
        <dsp:cNvPr id="0" name=""/>
        <dsp:cNvSpPr/>
      </dsp:nvSpPr>
      <dsp:spPr>
        <a:xfrm>
          <a:off x="9834952" y="1961603"/>
          <a:ext cx="91440" cy="130358"/>
        </a:xfrm>
        <a:custGeom>
          <a:avLst/>
          <a:gdLst/>
          <a:ahLst/>
          <a:cxnLst/>
          <a:rect l="0" t="0" r="0" b="0"/>
          <a:pathLst>
            <a:path>
              <a:moveTo>
                <a:pt x="45720" y="0"/>
              </a:moveTo>
              <a:lnTo>
                <a:pt x="45720" y="130358"/>
              </a:lnTo>
            </a:path>
          </a:pathLst>
        </a:custGeom>
        <a:noFill/>
        <a:ln w="3175" cap="flat" cmpd="sng" algn="ctr">
          <a:solidFill>
            <a:schemeClr val="bg1">
              <a:lumMod val="50000"/>
            </a:schemeClr>
          </a:solidFill>
          <a:prstDash val="solid"/>
          <a:miter lim="800000"/>
        </a:ln>
        <a:effectLst/>
      </dsp:spPr>
      <dsp:style>
        <a:lnRef idx="2">
          <a:scrgbClr r="0" g="0" b="0"/>
        </a:lnRef>
        <a:fillRef idx="0">
          <a:scrgbClr r="0" g="0" b="0"/>
        </a:fillRef>
        <a:effectRef idx="0">
          <a:scrgbClr r="0" g="0" b="0"/>
        </a:effectRef>
        <a:fontRef idx="minor"/>
      </dsp:style>
    </dsp:sp>
    <dsp:sp modelId="{4DDAFF42-A834-4BE6-B8CC-784728E72A38}">
      <dsp:nvSpPr>
        <dsp:cNvPr id="0" name=""/>
        <dsp:cNvSpPr/>
      </dsp:nvSpPr>
      <dsp:spPr>
        <a:xfrm>
          <a:off x="8121032" y="2091961"/>
          <a:ext cx="3519279" cy="2651756"/>
        </a:xfrm>
        <a:prstGeom prst="rect">
          <a:avLst/>
        </a:prstGeom>
        <a:solidFill>
          <a:schemeClr val="bg1"/>
        </a:solidFill>
        <a:ln w="3175" cap="flat" cmpd="sng" algn="ctr">
          <a:solidFill>
            <a:schemeClr val="bg1">
              <a:lumMod val="5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a:t>
          </a:r>
          <a:r>
            <a:rPr lang="en-US" sz="1400" kern="1200">
              <a:solidFill>
                <a:prstClr val="black">
                  <a:hueOff val="0"/>
                  <a:satOff val="0"/>
                  <a:lumOff val="0"/>
                  <a:alphaOff val="0"/>
                </a:prstClr>
              </a:solidFill>
              <a:latin typeface="Arial Narrow" panose="020B0606020202030204" pitchFamily="34" charset="0"/>
              <a:ea typeface="+mn-ea"/>
              <a:cs typeface="+mn-cs"/>
            </a:rPr>
            <a:t>Required steps or actions to take when performing trouble calls, repairs, and service requests</a:t>
          </a:r>
        </a:p>
        <a:p>
          <a:pPr marL="182880" lvl="0" indent="-182880" algn="l" defTabSz="137160">
            <a:lnSpc>
              <a:spcPct val="90000"/>
            </a:lnSpc>
            <a:spcBef>
              <a:spcPts val="0"/>
            </a:spcBef>
            <a:spcAft>
              <a:spcPts val="1200"/>
            </a:spcAft>
            <a:buFont typeface="Arial" panose="020B0604020202020204" pitchFamily="34" charset="0"/>
            <a:buNone/>
          </a:pPr>
          <a:r>
            <a:rPr lang="en-US" sz="1400" kern="1200">
              <a:latin typeface="Arial Narrow" panose="020B0606020202030204" pitchFamily="34" charset="0"/>
            </a:rPr>
            <a:t>•	Work is e</a:t>
          </a:r>
          <a:r>
            <a:rPr lang="en-US" sz="1400" kern="1200">
              <a:solidFill>
                <a:prstClr val="black">
                  <a:hueOff val="0"/>
                  <a:satOff val="0"/>
                  <a:lumOff val="0"/>
                  <a:alphaOff val="0"/>
                </a:prstClr>
              </a:solidFill>
              <a:latin typeface="Arial Narrow" panose="020B0606020202030204" pitchFamily="34" charset="0"/>
              <a:ea typeface="+mn-ea"/>
              <a:cs typeface="+mn-cs"/>
            </a:rPr>
            <a:t>xecuted via </a:t>
          </a:r>
          <a:r>
            <a:rPr lang="en-US" sz="1400" kern="1200">
              <a:latin typeface="Arial Narrow" panose="020B0606020202030204" pitchFamily="34" charset="0"/>
            </a:rPr>
            <a:t>maintenance service requests</a:t>
          </a:r>
          <a:r>
            <a:rPr lang="en-US" sz="1400" kern="1200">
              <a:solidFill>
                <a:prstClr val="black">
                  <a:hueOff val="0"/>
                  <a:satOff val="0"/>
                  <a:lumOff val="0"/>
                  <a:alphaOff val="0"/>
                </a:prstClr>
              </a:solidFill>
              <a:latin typeface="Arial Narrow" panose="020B0606020202030204" pitchFamily="34" charset="0"/>
              <a:ea typeface="+mn-ea"/>
              <a:cs typeface="+mn-cs"/>
            </a:rPr>
            <a:t> and invoiced after completion</a:t>
          </a:r>
        </a:p>
        <a:p>
          <a:pPr marL="182880" lvl="0" indent="-182880" algn="l" defTabSz="137160">
            <a:lnSpc>
              <a:spcPct val="90000"/>
            </a:lnSpc>
            <a:spcBef>
              <a:spcPts val="0"/>
            </a:spcBef>
            <a:spcAft>
              <a:spcPts val="1200"/>
            </a:spcAft>
            <a:buFont typeface="Arial" panose="020B0604020202020204" pitchFamily="34" charset="0"/>
            <a:buNone/>
          </a:pPr>
          <a:r>
            <a:rPr lang="en-US" sz="1400" kern="1200" baseline="0">
              <a:solidFill>
                <a:schemeClr val="tx1"/>
              </a:solidFill>
              <a:latin typeface="Arial Narrow" panose="020B0606020202030204" pitchFamily="34" charset="0"/>
            </a:rPr>
            <a:t>•	</a:t>
          </a:r>
          <a:r>
            <a:rPr lang="en-US" sz="1400" kern="1200" baseline="0">
              <a:solidFill>
                <a:schemeClr val="tx1"/>
              </a:solidFill>
              <a:latin typeface="Arial Narrow" panose="020B0606020202030204" pitchFamily="34" charset="0"/>
              <a:ea typeface="+mn-ea"/>
              <a:cs typeface="+mn-cs"/>
            </a:rPr>
            <a:t>Associated with MSRs CLIN</a:t>
          </a:r>
          <a:endParaRPr lang="en-US" sz="1400" strike="sngStrike" kern="1200" baseline="0">
            <a:solidFill>
              <a:schemeClr val="tx1"/>
            </a:solidFill>
            <a:latin typeface="Arial Narrow" panose="020B0606020202030204" pitchFamily="34" charset="0"/>
            <a:ea typeface="+mn-ea"/>
            <a:cs typeface="+mn-cs"/>
          </a:endParaRPr>
        </a:p>
      </dsp:txBody>
      <dsp:txXfrm>
        <a:off x="8121032" y="2091961"/>
        <a:ext cx="3519279" cy="265175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6">
  <dgm:title val=""/>
  <dgm:desc val=""/>
  <dgm:catLst>
    <dgm:cat type="hierarchy" pri="3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 modelId="4">
          <dgm:prSet phldr="1"/>
        </dgm:pt>
        <dgm:pt modelId="5">
          <dgm:prSet phldr="1"/>
        </dgm:pt>
        <dgm:pt modelId="6">
          <dgm:prSet phldr="1"/>
        </dgm:pt>
      </dgm:ptLst>
      <dgm:cxnLst>
        <dgm:cxn modelId="7" srcId="0" destId="1" srcOrd="0" destOrd="0"/>
        <dgm:cxn modelId="8" srcId="1" destId="2" srcOrd="0" destOrd="0"/>
        <dgm:cxn modelId="9" srcId="1" destId="3" srcOrd="1" destOrd="0"/>
        <dgm:cxn modelId="23" srcId="2" destId="21" srcOrd="0" destOrd="0"/>
        <dgm:cxn modelId="24" srcId="2" destId="22" srcOrd="1" destOrd="0"/>
        <dgm:cxn modelId="33" srcId="3" destId="31" srcOrd="0" destOrd="0"/>
        <dgm:cxn modelId="10" srcId="0" destId="4" srcOrd="1" destOrd="0"/>
        <dgm:cxn modelId="11" srcId="0" destId="5" srcOrd="2" destOrd="0"/>
        <dgm:cxn modelId="12" srcId="0" destId="6" srcOrd="3" destOrd="0"/>
      </dgm:cxnLst>
      <dgm:bg/>
      <dgm:whole/>
    </dgm:dataModel>
  </dgm:sampData>
  <dgm:styleData>
    <dgm:dataModel>
      <dgm:ptLst>
        <dgm:pt modelId="0" type="doc"/>
        <dgm:pt modelId="1"/>
        <dgm:pt modelId="11"/>
        <dgm:pt modelId="12"/>
        <dgm:pt modelId="2"/>
        <dgm:pt modelId="3"/>
      </dgm:ptLst>
      <dgm:cxnLst>
        <dgm:cxn modelId="4" srcId="0" destId="1" srcOrd="0" destOrd="0"/>
        <dgm:cxn modelId="13" srcId="1" destId="11" srcOrd="0" destOrd="0"/>
        <dgm:cxn modelId="14" srcId="1" destId="12" srcOrd="1" destOrd="0"/>
        <dgm:cxn modelId="5" srcId="0" destId="2" srcOrd="1" destOrd="0"/>
        <dgm:cxn modelId="6" srcId="0" destId="3" srcOrd="2" destOrd="0"/>
      </dgm:cxnLst>
      <dgm:bg/>
      <dgm:whole/>
    </dgm:dataModel>
  </dgm:styleData>
  <dgm:clrData>
    <dgm:dataModel>
      <dgm:ptLst>
        <dgm:pt modelId="0" type="doc"/>
        <dgm:pt modelId="1"/>
        <dgm:pt modelId="2"/>
        <dgm:pt modelId="21"/>
        <dgm:pt modelId="211"/>
        <dgm:pt modelId="3"/>
        <dgm:pt modelId="31"/>
        <dgm:pt modelId="311"/>
        <dgm:pt modelId="4"/>
        <dgm:pt modelId="5"/>
        <dgm:pt modelId="6"/>
        <dgm:pt modelId="7"/>
      </dgm:ptLst>
      <dgm:cxnLst>
        <dgm:cxn modelId="8" srcId="0" destId="1" srcOrd="0" destOrd="0"/>
        <dgm:cxn modelId="9" srcId="1" destId="2" srcOrd="0" destOrd="0"/>
        <dgm:cxn modelId="10" srcId="1" destId="3" srcOrd="1" destOrd="0"/>
        <dgm:cxn modelId="23" srcId="2" destId="21" srcOrd="0" destOrd="0"/>
        <dgm:cxn modelId="24" srcId="21" destId="211" srcOrd="0" destOrd="0"/>
        <dgm:cxn modelId="33" srcId="3" destId="31" srcOrd="0" destOrd="0"/>
        <dgm:cxn modelId="34" srcId="31" destId="311" srcOrd="0" destOrd="0"/>
        <dgm:cxn modelId="11" srcId="0" destId="4" srcOrd="1" destOrd="0"/>
        <dgm:cxn modelId="12" srcId="0" destId="5" srcOrd="2" destOrd="0"/>
        <dgm:cxn modelId="13" srcId="0" destId="6" srcOrd="3" destOrd="0"/>
        <dgm:cxn modelId="14" srcId="0" destId="7" srcOrd="4" destOrd="0"/>
      </dgm:cxnLst>
      <dgm:bg/>
      <dgm:whole/>
    </dgm:dataModel>
  </dgm:clrData>
  <dgm:layoutNode name="mainComposite">
    <dgm:varLst>
      <dgm:chPref val="1"/>
      <dgm:dir/>
      <dgm:animOne val="branch"/>
      <dgm:animLvl val="lvl"/>
      <dgm:resizeHandles val="exact"/>
    </dgm:varLst>
    <dgm:alg type="composite">
      <dgm:param type="vertAlign" val="mid"/>
      <dgm:param type="horzAlign" val="ctr"/>
    </dgm:alg>
    <dgm:shape xmlns:r="http://schemas.openxmlformats.org/officeDocument/2006/relationships" r:blip="">
      <dgm:adjLst/>
    </dgm:shape>
    <dgm:presOf/>
    <dgm:choose name="Name0">
      <dgm:if name="Name1" axis="ch" ptType="node" func="cnt" op="gte" val="2">
        <dgm:choose name="Name2">
          <dgm:if name="Name3" func="var" arg="dir" op="equ" val="norm">
            <dgm:constrLst>
              <dgm:constr type="l" for="ch" forName="hierFlow" refType="w" fact="0.3"/>
              <dgm:constr type="t" for="ch" forName="hierFlow"/>
              <dgm:constr type="r" for="ch" forName="hierFlow" refType="w" fact="0.98"/>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if>
          <dgm:else name="Name4">
            <dgm:constrLst>
              <dgm:constr type="l" for="ch" forName="hierFlow" refType="w" fact="0.02"/>
              <dgm:constr type="t" for="ch" forName="hierFlow"/>
              <dgm:constr type="r" for="ch" forName="hierFlow" refType="w" fact="0.7"/>
              <dgm:constr type="b" for="ch" forName="hierFlow" refType="h" fact="0.98"/>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if>
      <dgm:else name="Name5">
        <dgm:constrLst>
          <dgm:constr type="l" for="ch" forName="hierFlow"/>
          <dgm:constr type="t" for="ch" forName="hierFlow"/>
          <dgm:constr type="r" for="ch" forName="hierFlow" refType="w"/>
          <dgm:constr type="b" for="ch" forName="hierFlow" refType="h"/>
          <dgm:constr type="l" for="ch" forName="bgShapesFlow"/>
          <dgm:constr type="t" for="ch" forName="bgShapesFlow"/>
          <dgm:constr type="r" for="ch" forName="bgShapesFlow" refType="w"/>
          <dgm:constr type="b" for="ch" forName="bgShapesFlow" refType="h"/>
          <dgm:constr type="w" for="des" forName="level1Shape" refType="w"/>
          <dgm:constr type="h" for="des" forName="level1Shape" refType="w" refFor="des" refForName="level1Shape" fact="0.66667"/>
          <dgm:constr type="w" for="des" forName="level2Shape" refType="w" refFor="des" refForName="level1Shape" op="equ"/>
          <dgm:constr type="h" for="des" forName="level2Shape" refType="h" refFor="des" refForName="level1Shape" op="equ"/>
          <dgm:constr type="sp" for="des" refType="h" refFor="des" refForName="level1Shape" op="equ" fact="0.4"/>
          <dgm:constr type="sibSp" for="des" forName="hierChild1" refType="w" refFor="des" refForName="level1Shape" op="equ" fact="0.3"/>
          <dgm:constr type="sibSp" for="des" forName="hierChild2" refType="sibSp" refFor="des" refForName="hierChild1" op="equ"/>
          <dgm:constr type="sibSp" for="des" forName="hierChild3" refType="sibSp" refFor="des" refForName="hierChild1" op="equ"/>
          <dgm:constr type="userA" for="des" refType="h" refFor="des" refForName="level1Shape" op="equ"/>
          <dgm:constr type="userB" for="des" refType="sp" refFor="des" op="equ"/>
          <dgm:constr type="h" for="des" forName="firstBuf" refType="h" refFor="des" refForName="level1Shape" fact="0.1"/>
        </dgm:constrLst>
      </dgm:else>
    </dgm:choose>
    <dgm:ruleLst/>
    <dgm:layoutNode name="hierFlow">
      <dgm:alg type="lin">
        <dgm:param type="linDir" val="fromT"/>
        <dgm:param type="nodeVertAlign" val="t"/>
        <dgm:param type="vertAlign" val="t"/>
        <dgm:param type="nodeHorzAlign" val="ctr"/>
        <dgm:param type="fallback" val="2D"/>
      </dgm:alg>
      <dgm:shape xmlns:r="http://schemas.openxmlformats.org/officeDocument/2006/relationships" r:blip="">
        <dgm:adjLst/>
      </dgm:shape>
      <dgm:presOf/>
      <dgm:constrLst/>
      <dgm:ruleLst/>
      <dgm:choose name="Name6">
        <dgm:if name="Name7" axis="ch" ptType="node" func="cnt" op="gte" val="2">
          <dgm:layoutNode name="firstBuf">
            <dgm:alg type="sp"/>
            <dgm:shape xmlns:r="http://schemas.openxmlformats.org/officeDocument/2006/relationships" r:blip="">
              <dgm:adjLst/>
            </dgm:shape>
            <dgm:presOf/>
            <dgm:constrLst/>
            <dgm:ruleLst/>
          </dgm:layoutNode>
        </dgm:if>
        <dgm:else name="Name8"/>
      </dgm:choose>
      <dgm:layoutNode name="hierChild1">
        <dgm:varLst>
          <dgm:chPref val="1"/>
          <dgm:animOne val="branch"/>
          <dgm:animLvl val="lvl"/>
        </dgm:varLst>
        <dgm:choose name="Name9">
          <dgm:if name="Name10" func="var" arg="dir" op="equ" val="norm">
            <dgm:alg type="hierChild">
              <dgm:param type="linDir" val="fromL"/>
              <dgm:param type="vertAlign" val="t"/>
            </dgm:alg>
          </dgm:if>
          <dgm:else name="Name11">
            <dgm:alg type="hierChild">
              <dgm:param type="linDir" val="fromR"/>
              <dgm:param type="vertAlign" val="t"/>
            </dgm:alg>
          </dgm:else>
        </dgm:choose>
        <dgm:shape xmlns:r="http://schemas.openxmlformats.org/officeDocument/2006/relationships" r:blip="">
          <dgm:adjLst/>
        </dgm:shape>
        <dgm:presOf/>
        <dgm:constrLst>
          <dgm:constr type="primFontSz" for="des" ptType="node" op="equ"/>
        </dgm:constrLst>
        <dgm:ruleLst/>
        <dgm:forEach name="Name12" axis="ch" cnt="3">
          <dgm:forEach name="Name13" axis="self" ptType="node">
            <dgm:layoutNode name="Name14">
              <dgm:alg type="hierRoot"/>
              <dgm:shape xmlns:r="http://schemas.openxmlformats.org/officeDocument/2006/relationships" r:blip="">
                <dgm:adjLst/>
              </dgm:shape>
              <dgm:presOf/>
              <dgm:constrLst/>
              <dgm:ruleLst/>
              <dgm:layoutNode name="level1Shape" styleLbl="node0">
                <dgm:varLst>
                  <dgm:chPref val="3"/>
                </dgm:varLst>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2">
                <dgm:choose name="Name15">
                  <dgm:if name="Name16" func="var" arg="dir" op="equ" val="norm">
                    <dgm:alg type="hierChild">
                      <dgm:param type="linDir" val="fromL"/>
                    </dgm:alg>
                  </dgm:if>
                  <dgm:else name="Name17">
                    <dgm:alg type="hierChild">
                      <dgm:param type="linDir" val="fromR"/>
                    </dgm:alg>
                  </dgm:else>
                </dgm:choose>
                <dgm:shape xmlns:r="http://schemas.openxmlformats.org/officeDocument/2006/relationships" r:blip="">
                  <dgm:adjLst/>
                </dgm:shape>
                <dgm:presOf/>
                <dgm:constrLst/>
                <dgm:ruleLst/>
                <dgm:forEach name="repeat" axis="ch">
                  <dgm:forEach name="Name18" axis="self" ptType="parTrans" cnt="1">
                    <dgm:layoutNode name="Name19">
                      <dgm:alg type="conn">
                        <dgm:param type="dim" val="1D"/>
                        <dgm:param type="endSty" val="noArr"/>
                        <dgm:param type="connRout" val="bend"/>
                        <dgm:param type="begPts" val="bCtr"/>
                        <dgm:param type="endPts" val="tCtr"/>
                      </dgm:alg>
                      <dgm:shape xmlns:r="http://schemas.openxmlformats.org/officeDocument/2006/relationships" type="conn" r:blip="">
                        <dgm:adjLst/>
                      </dgm:shape>
                      <dgm:presOf axis="self"/>
                      <dgm:constrLst>
                        <dgm:constr type="w" val="1"/>
                        <dgm:constr type="h" val="1"/>
                        <dgm:constr type="begPad"/>
                        <dgm:constr type="endPad"/>
                      </dgm:constrLst>
                      <dgm:ruleLst/>
                    </dgm:layoutNode>
                  </dgm:forEach>
                  <dgm:forEach name="Name20" axis="self" ptType="node">
                    <dgm:layoutNode name="Name21">
                      <dgm:alg type="hierRoot"/>
                      <dgm:shape xmlns:r="http://schemas.openxmlformats.org/officeDocument/2006/relationships" r:blip="">
                        <dgm:adjLst/>
                      </dgm:shape>
                      <dgm:presOf/>
                      <dgm:constrLst/>
                      <dgm:ruleLst/>
                      <dgm:layoutNode name="level2Shape">
                        <dgm:alg type="tx"/>
                        <dgm:shape xmlns:r="http://schemas.openxmlformats.org/officeDocument/2006/relationships" type="roundRect" r:blip="">
                          <dgm:adjLst>
                            <dgm:adj idx="1" val="0.1"/>
                          </dgm:adjLst>
                        </dgm:shape>
                        <dgm:presOf axis="self"/>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hierChild3">
                        <dgm:choose name="Name22">
                          <dgm:if name="Name23" func="var" arg="dir" op="equ" val="norm">
                            <dgm:alg type="hierChild">
                              <dgm:param type="linDir" val="fromL"/>
                            </dgm:alg>
                          </dgm:if>
                          <dgm:else name="Name24">
                            <dgm:alg type="hierChild">
                              <dgm:param type="linDir" val="fromR"/>
                            </dgm:alg>
                          </dgm:else>
                        </dgm:choose>
                        <dgm:shape xmlns:r="http://schemas.openxmlformats.org/officeDocument/2006/relationships" r:blip="">
                          <dgm:adjLst/>
                        </dgm:shape>
                        <dgm:presOf/>
                        <dgm:constrLst/>
                        <dgm:ruleLst/>
                        <dgm:forEach name="Name25" ref="repeat"/>
                      </dgm:layoutNode>
                    </dgm:layoutNode>
                  </dgm:forEach>
                </dgm:forEach>
              </dgm:layoutNode>
            </dgm:layoutNode>
          </dgm:forEach>
        </dgm:forEach>
      </dgm:layoutNode>
    </dgm:layoutNode>
    <dgm:layoutNode name="bgShapesFlow">
      <dgm:alg type="lin">
        <dgm:param type="linDir" val="fromT"/>
        <dgm:param type="nodeVertAlign" val="t"/>
        <dgm:param type="vertAlign" val="t"/>
        <dgm:param type="nodeHorzAlign" val="ctr"/>
      </dgm:alg>
      <dgm:shape xmlns:r="http://schemas.openxmlformats.org/officeDocument/2006/relationships" r:blip="">
        <dgm:adjLst/>
      </dgm:shape>
      <dgm:presOf/>
      <dgm:constrLst>
        <dgm:constr type="userB"/>
        <dgm:constr type="w" for="ch" forName="rectComp" refType="w"/>
        <dgm:constr type="h" for="ch" forName="rectComp" refType="h"/>
        <dgm:constr type="w" for="des" forName="bgRect" refType="w"/>
        <dgm:constr type="primFontSz" for="des" forName="bgRectTx" op="equ"/>
      </dgm:constrLst>
      <dgm:ruleLst/>
      <dgm:forEach name="Name26" axis="ch" ptType="node" st="2">
        <dgm:layoutNode name="rectComp">
          <dgm:alg type="composite">
            <dgm:param type="vertAlign" val="t"/>
            <dgm:param type="horzAlign" val="ctr"/>
          </dgm:alg>
          <dgm:shape xmlns:r="http://schemas.openxmlformats.org/officeDocument/2006/relationships" r:blip="">
            <dgm:adjLst/>
          </dgm:shape>
          <dgm:presOf/>
          <dgm:choose name="Name27">
            <dgm:if name="Name28" func="var" arg="dir" op="equ" val="norm">
              <dgm:constrLst>
                <dgm:constr type="userA"/>
                <dgm:constr type="l" for="ch" forName="bgRect"/>
                <dgm:constr type="t" for="ch" forName="bgRect"/>
                <dgm:constr type="h" for="ch" forName="bgRect" refType="userA" fact="1.2"/>
                <dgm:constr type="l" for="ch" forName="bgRectTx"/>
                <dgm:constr type="t" for="ch" forName="bgRectTx"/>
                <dgm:constr type="w" for="ch" forName="bgRectTx" refType="w" refFor="ch" refForName="bgRect" fact="0.3"/>
                <dgm:constr type="h" for="ch" forName="bgRectTx" refType="h" refFor="ch" refForName="bgRect" op="equ"/>
              </dgm:constrLst>
            </dgm:if>
            <dgm:else name="Name29">
              <dgm:constrLst>
                <dgm:constr type="userA"/>
                <dgm:constr type="l" for="ch" forName="bgRect"/>
                <dgm:constr type="t" for="ch" forName="bgRect"/>
                <dgm:constr type="h" for="ch" forName="bgRect" refType="userA" fact="1.2"/>
                <dgm:constr type="r" for="ch" forName="bgRectTx" refType="w"/>
                <dgm:constr type="t" for="ch" forName="bgRectTx"/>
                <dgm:constr type="w" for="ch" forName="bgRectTx" refType="w" refFor="ch" refForName="bgRect" fact="0.3"/>
                <dgm:constr type="h" for="ch" forName="bgRectTx" refType="h" refFor="ch" refForName="bgRect" op="equ"/>
              </dgm:constrLst>
            </dgm:else>
          </dgm:choose>
          <dgm:ruleLst/>
          <dgm:layoutNode name="bgRect" styleLbl="bgShp">
            <dgm:alg type="sp"/>
            <dgm:shape xmlns:r="http://schemas.openxmlformats.org/officeDocument/2006/relationships" type="roundRect" r:blip="" zOrderOff="-999">
              <dgm:adjLst>
                <dgm:adj idx="1" val="0.1"/>
              </dgm:adjLst>
            </dgm:shape>
            <dgm:presOf axis="desOrSelf" ptType="node"/>
            <dgm:constrLst/>
            <dgm:ruleLst/>
          </dgm:layoutNode>
          <dgm:layoutNode name="bgRectTx" styleLbl="bgShp">
            <dgm:varLst>
              <dgm:bulletEnabled val="1"/>
            </dgm:varLst>
            <dgm:alg type="tx"/>
            <dgm:presOf axis="desOrSelf" ptType="node"/>
            <dgm:shape xmlns:r="http://schemas.openxmlformats.org/officeDocument/2006/relationships" type="rect" r:blip="" zOrderOff="-999" hideGeom="1">
              <dgm:adjLst/>
            </dgm:shape>
            <dgm:constrLst>
              <dgm:constr type="primFontSz" val="65"/>
            </dgm:constrLst>
            <dgm:ruleLst>
              <dgm:rule type="primFontSz" val="5" fact="NaN" max="NaN"/>
            </dgm:ruleLst>
          </dgm:layoutNode>
        </dgm:layoutNode>
        <dgm:choose name="Name30">
          <dgm:if name="Name31" axis="self" ptType="node" func="revPos" op="gte" val="2">
            <dgm:layoutNode name="spComp">
              <dgm:alg type="composite">
                <dgm:param type="vertAlign" val="t"/>
                <dgm:param type="horzAlign" val="ctr"/>
              </dgm:alg>
              <dgm:shape xmlns:r="http://schemas.openxmlformats.org/officeDocument/2006/relationships" r:blip="">
                <dgm:adjLst/>
              </dgm:shape>
              <dgm:presOf/>
              <dgm:constrLst>
                <dgm:constr type="userA"/>
                <dgm:constr type="userB"/>
                <dgm:constr type="l" for="ch" forName="vSp"/>
                <dgm:constr type="t" for="ch" forName="vSp"/>
                <dgm:constr type="h" for="ch" forName="vSp" refType="userB"/>
                <dgm:constr type="hOff" for="ch" forName="vSp" refType="userA" fact="-0.2"/>
              </dgm:constrLst>
              <dgm:ruleLst/>
              <dgm:layoutNode name="vSp">
                <dgm:alg type="sp"/>
                <dgm:shape xmlns:r="http://schemas.openxmlformats.org/officeDocument/2006/relationships" r:blip="">
                  <dgm:adjLst/>
                </dgm:shape>
                <dgm:presOf/>
                <dgm:constrLst/>
                <dgm:ruleLst/>
              </dgm:layoutNode>
            </dgm:layoutNode>
          </dgm:if>
          <dgm:else name="Name32"/>
        </dgm:choos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0.30769</cdr:x>
      <cdr:y>0.40073</cdr:y>
    </cdr:from>
    <cdr:to>
      <cdr:x>0.69231</cdr:x>
      <cdr:y>0.51997</cdr:y>
    </cdr:to>
    <cdr:sp macro="" textlink="">
      <cdr:nvSpPr>
        <cdr:cNvPr id="2" name="Text 4">
          <a:extLst xmlns:a="http://schemas.openxmlformats.org/drawingml/2006/main">
            <a:ext uri="{FF2B5EF4-FFF2-40B4-BE49-F238E27FC236}">
              <a16:creationId xmlns:a16="http://schemas.microsoft.com/office/drawing/2014/main" id="{024F17CF-95FF-576B-15F4-B7F9EF52D4D1}"/>
            </a:ext>
          </a:extLst>
        </cdr:cNvPr>
        <cdr:cNvSpPr/>
      </cdr:nvSpPr>
      <cdr:spPr>
        <a:xfrm xmlns:a="http://schemas.openxmlformats.org/drawingml/2006/main">
          <a:off x="1461423" y="1888430"/>
          <a:ext cx="1826780" cy="561866"/>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indent="0" algn="ctr">
            <a:buNone/>
          </a:pPr>
          <a:r>
            <a:rPr lang="en-US" sz="2800" b="1" dirty="0">
              <a:latin typeface="Calibri" pitchFamily="34" charset="0"/>
              <a:ea typeface="Calibri" pitchFamily="34" charset="-122"/>
              <a:cs typeface="Calibri" pitchFamily="34" charset="-120"/>
            </a:rPr>
            <a:t>70%</a:t>
          </a:r>
          <a:endParaRPr lang="en-US" sz="2800" dirty="0"/>
        </a:p>
      </cdr:txBody>
    </cdr:sp>
  </cdr:relSizeAnchor>
  <cdr:relSizeAnchor xmlns:cdr="http://schemas.openxmlformats.org/drawingml/2006/chartDrawing">
    <cdr:from>
      <cdr:x>0.26923</cdr:x>
      <cdr:y>0.51966</cdr:y>
    </cdr:from>
    <cdr:to>
      <cdr:x>0.73077</cdr:x>
      <cdr:y>0.5812</cdr:y>
    </cdr:to>
    <cdr:sp macro="" textlink="">
      <cdr:nvSpPr>
        <cdr:cNvPr id="3" name="Text 5">
          <a:extLst xmlns:a="http://schemas.openxmlformats.org/drawingml/2006/main">
            <a:ext uri="{FF2B5EF4-FFF2-40B4-BE49-F238E27FC236}">
              <a16:creationId xmlns:a16="http://schemas.microsoft.com/office/drawing/2014/main" id="{C0E9AF99-E320-9B32-A06E-4395CBC12E3E}"/>
            </a:ext>
          </a:extLst>
        </cdr:cNvPr>
        <cdr:cNvSpPr/>
      </cdr:nvSpPr>
      <cdr:spPr>
        <a:xfrm xmlns:a="http://schemas.openxmlformats.org/drawingml/2006/main">
          <a:off x="1278745" y="2448848"/>
          <a:ext cx="2192136" cy="289996"/>
        </a:xfrm>
        <a:prstGeom xmlns:a="http://schemas.openxmlformats.org/drawingml/2006/main" prst="rect">
          <a:avLst/>
        </a:prstGeom>
        <a:noFill xmlns:a="http://schemas.openxmlformats.org/drawingml/2006/main"/>
        <a:ln xmlns:a="http://schemas.openxmlformats.org/drawingml/2006/main"/>
      </cdr:spPr>
      <cdr:txBody>
        <a:bodyPr xmlns:a="http://schemas.openxmlformats.org/drawingml/2006/main" wrap="square" lIns="0" tIns="0" rIns="0" bIns="0" rtlCol="0" anchor="ctr"/>
        <a:lstStyle xmlns:a="http://schemas.openxmlformats.org/drawingml/2006/main">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marL="0" indent="0" algn="ctr">
            <a:buNone/>
          </a:pPr>
          <a:r>
            <a:rPr lang="en-US" sz="1200" b="1" dirty="0">
              <a:latin typeface="Calibri" pitchFamily="34" charset="0"/>
              <a:ea typeface="Calibri" pitchFamily="34" charset="-122"/>
              <a:cs typeface="Calibri" pitchFamily="34" charset="-120"/>
            </a:rPr>
            <a:t>Assigned to SIMO</a:t>
          </a:r>
          <a:endParaRPr lang="en-US" sz="12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24272A8-2427-454B-BD92-D4155448FA91}"/>
              </a:ext>
            </a:extLst>
          </p:cNvPr>
          <p:cNvSpPr>
            <a:spLocks noGrp="1"/>
          </p:cNvSpPr>
          <p:nvPr>
            <p:ph type="hdr" sz="quarter"/>
          </p:nvPr>
        </p:nvSpPr>
        <p:spPr>
          <a:xfrm>
            <a:off x="0" y="2"/>
            <a:ext cx="3169920" cy="481727"/>
          </a:xfrm>
          <a:prstGeom prst="rect">
            <a:avLst/>
          </a:prstGeom>
        </p:spPr>
        <p:txBody>
          <a:bodyPr vert="horz" lIns="96624" tIns="48313" rIns="96624" bIns="48313" rtlCol="0"/>
          <a:lstStyle>
            <a:lvl1pPr algn="l">
              <a:defRPr sz="1200"/>
            </a:lvl1pPr>
          </a:lstStyle>
          <a:p>
            <a:endParaRPr lang="en-US"/>
          </a:p>
        </p:txBody>
      </p:sp>
      <p:sp>
        <p:nvSpPr>
          <p:cNvPr id="3" name="Date Placeholder 2">
            <a:extLst>
              <a:ext uri="{FF2B5EF4-FFF2-40B4-BE49-F238E27FC236}">
                <a16:creationId xmlns:a16="http://schemas.microsoft.com/office/drawing/2014/main" id="{EA76F513-A96A-42A9-8ACB-9A8F0485B476}"/>
              </a:ext>
            </a:extLst>
          </p:cNvPr>
          <p:cNvSpPr>
            <a:spLocks noGrp="1"/>
          </p:cNvSpPr>
          <p:nvPr>
            <p:ph type="dt" sz="quarter" idx="1"/>
          </p:nvPr>
        </p:nvSpPr>
        <p:spPr>
          <a:xfrm>
            <a:off x="4143587" y="2"/>
            <a:ext cx="3169920" cy="481727"/>
          </a:xfrm>
          <a:prstGeom prst="rect">
            <a:avLst/>
          </a:prstGeom>
        </p:spPr>
        <p:txBody>
          <a:bodyPr vert="horz" lIns="96624" tIns="48313" rIns="96624" bIns="48313" rtlCol="0"/>
          <a:lstStyle>
            <a:lvl1pPr algn="r">
              <a:defRPr sz="1200"/>
            </a:lvl1pPr>
          </a:lstStyle>
          <a:p>
            <a:fld id="{39C5964E-EF16-4CE9-B753-7BF002A8B124}" type="datetimeFigureOut">
              <a:rPr lang="en-US" smtClean="0"/>
              <a:t>10/20/2026</a:t>
            </a:fld>
            <a:endParaRPr lang="en-US"/>
          </a:p>
        </p:txBody>
      </p:sp>
      <p:sp>
        <p:nvSpPr>
          <p:cNvPr id="4" name="Footer Placeholder 3">
            <a:extLst>
              <a:ext uri="{FF2B5EF4-FFF2-40B4-BE49-F238E27FC236}">
                <a16:creationId xmlns:a16="http://schemas.microsoft.com/office/drawing/2014/main" id="{D97B056E-F6EC-49F0-9B67-F6CD3F297BB3}"/>
              </a:ext>
            </a:extLst>
          </p:cNvPr>
          <p:cNvSpPr>
            <a:spLocks noGrp="1"/>
          </p:cNvSpPr>
          <p:nvPr>
            <p:ph type="ftr" sz="quarter" idx="2"/>
          </p:nvPr>
        </p:nvSpPr>
        <p:spPr>
          <a:xfrm>
            <a:off x="0" y="9119478"/>
            <a:ext cx="3169920" cy="481726"/>
          </a:xfrm>
          <a:prstGeom prst="rect">
            <a:avLst/>
          </a:prstGeom>
        </p:spPr>
        <p:txBody>
          <a:bodyPr vert="horz" lIns="96624" tIns="48313" rIns="96624" bIns="48313"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D9EDC409-39E6-4069-AEA3-A990E224CC14}"/>
              </a:ext>
            </a:extLst>
          </p:cNvPr>
          <p:cNvSpPr>
            <a:spLocks noGrp="1"/>
          </p:cNvSpPr>
          <p:nvPr>
            <p:ph type="sldNum" sz="quarter" idx="3"/>
          </p:nvPr>
        </p:nvSpPr>
        <p:spPr>
          <a:xfrm>
            <a:off x="4143587" y="9119478"/>
            <a:ext cx="3169920" cy="481726"/>
          </a:xfrm>
          <a:prstGeom prst="rect">
            <a:avLst/>
          </a:prstGeom>
        </p:spPr>
        <p:txBody>
          <a:bodyPr vert="horz" lIns="96624" tIns="48313" rIns="96624" bIns="48313" rtlCol="0" anchor="b"/>
          <a:lstStyle>
            <a:lvl1pPr algn="r">
              <a:defRPr sz="1200"/>
            </a:lvl1pPr>
          </a:lstStyle>
          <a:p>
            <a:fld id="{FE072859-3C07-4DB7-ACAA-767A4AFAE33C}" type="slidenum">
              <a:rPr lang="en-US" smtClean="0"/>
              <a:t>‹#›</a:t>
            </a:fld>
            <a:endParaRPr lang="en-US"/>
          </a:p>
        </p:txBody>
      </p:sp>
    </p:spTree>
    <p:extLst>
      <p:ext uri="{BB962C8B-B14F-4D97-AF65-F5344CB8AC3E}">
        <p14:creationId xmlns:p14="http://schemas.microsoft.com/office/powerpoint/2010/main" val="16213780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2"/>
            <a:ext cx="3169920" cy="481727"/>
          </a:xfrm>
          <a:prstGeom prst="rect">
            <a:avLst/>
          </a:prstGeom>
        </p:spPr>
        <p:txBody>
          <a:bodyPr vert="horz" lIns="96624" tIns="48313" rIns="96624" bIns="48313" rtlCol="0"/>
          <a:lstStyle>
            <a:lvl1pPr algn="l">
              <a:defRPr sz="1200"/>
            </a:lvl1pPr>
          </a:lstStyle>
          <a:p>
            <a:endParaRPr lang="en-US"/>
          </a:p>
        </p:txBody>
      </p:sp>
      <p:sp>
        <p:nvSpPr>
          <p:cNvPr id="3" name="Date Placeholder 2"/>
          <p:cNvSpPr>
            <a:spLocks noGrp="1"/>
          </p:cNvSpPr>
          <p:nvPr>
            <p:ph type="dt" idx="1"/>
          </p:nvPr>
        </p:nvSpPr>
        <p:spPr>
          <a:xfrm>
            <a:off x="4143587" y="2"/>
            <a:ext cx="3169920" cy="481727"/>
          </a:xfrm>
          <a:prstGeom prst="rect">
            <a:avLst/>
          </a:prstGeom>
        </p:spPr>
        <p:txBody>
          <a:bodyPr vert="horz" lIns="96624" tIns="48313" rIns="96624" bIns="48313" rtlCol="0"/>
          <a:lstStyle>
            <a:lvl1pPr algn="r">
              <a:defRPr sz="1200"/>
            </a:lvl1pPr>
          </a:lstStyle>
          <a:p>
            <a:fld id="{3655A122-45C3-4CEA-9D10-CBBCE7283276}" type="datetimeFigureOut">
              <a:rPr lang="en-US" smtClean="0"/>
              <a:t>10/20/2026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24" tIns="48313" rIns="96624" bIns="48313" rtlCol="0" anchor="ctr"/>
          <a:lstStyle/>
          <a:p>
            <a:endParaRPr lang="en-US"/>
          </a:p>
        </p:txBody>
      </p:sp>
      <p:sp>
        <p:nvSpPr>
          <p:cNvPr id="5" name="Notes Placeholder 4"/>
          <p:cNvSpPr>
            <a:spLocks noGrp="1"/>
          </p:cNvSpPr>
          <p:nvPr>
            <p:ph type="body" sz="quarter" idx="3"/>
          </p:nvPr>
        </p:nvSpPr>
        <p:spPr>
          <a:xfrm>
            <a:off x="731520" y="4620578"/>
            <a:ext cx="5852160" cy="3780473"/>
          </a:xfrm>
          <a:prstGeom prst="rect">
            <a:avLst/>
          </a:prstGeom>
        </p:spPr>
        <p:txBody>
          <a:bodyPr vert="horz" lIns="96624" tIns="48313" rIns="96624" bIns="48313"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8"/>
            <a:ext cx="3169920" cy="481726"/>
          </a:xfrm>
          <a:prstGeom prst="rect">
            <a:avLst/>
          </a:prstGeom>
        </p:spPr>
        <p:txBody>
          <a:bodyPr vert="horz" lIns="96624" tIns="48313" rIns="96624" bIns="48313" rtlCol="0" anchor="b"/>
          <a:lstStyle>
            <a:lvl1pPr algn="l">
              <a:defRPr sz="1200"/>
            </a:lvl1pPr>
          </a:lstStyle>
          <a:p>
            <a:endParaRPr lang="en-US"/>
          </a:p>
        </p:txBody>
      </p:sp>
      <p:sp>
        <p:nvSpPr>
          <p:cNvPr id="7" name="Slide Number Placeholder 6"/>
          <p:cNvSpPr>
            <a:spLocks noGrp="1"/>
          </p:cNvSpPr>
          <p:nvPr>
            <p:ph type="sldNum" sz="quarter" idx="5"/>
          </p:nvPr>
        </p:nvSpPr>
        <p:spPr>
          <a:xfrm>
            <a:off x="4143587" y="9119478"/>
            <a:ext cx="3169920" cy="481726"/>
          </a:xfrm>
          <a:prstGeom prst="rect">
            <a:avLst/>
          </a:prstGeom>
        </p:spPr>
        <p:txBody>
          <a:bodyPr vert="horz" lIns="96624" tIns="48313" rIns="96624" bIns="48313" rtlCol="0" anchor="b"/>
          <a:lstStyle>
            <a:lvl1pPr algn="r">
              <a:defRPr sz="1200"/>
            </a:lvl1pPr>
          </a:lstStyle>
          <a:p>
            <a:fld id="{47BDFD40-456A-40E0-AF9E-CC9B1558B0E3}" type="slidenum">
              <a:rPr lang="en-US" smtClean="0"/>
              <a:t>‹#›</a:t>
            </a:fld>
            <a:endParaRPr lang="en-US"/>
          </a:p>
        </p:txBody>
      </p:sp>
    </p:spTree>
    <p:extLst>
      <p:ext uri="{BB962C8B-B14F-4D97-AF65-F5344CB8AC3E}">
        <p14:creationId xmlns:p14="http://schemas.microsoft.com/office/powerpoint/2010/main" val="37911895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a:t>
            </a:fld>
            <a:endParaRPr lang="en-US"/>
          </a:p>
        </p:txBody>
      </p:sp>
    </p:spTree>
    <p:extLst>
      <p:ext uri="{BB962C8B-B14F-4D97-AF65-F5344CB8AC3E}">
        <p14:creationId xmlns:p14="http://schemas.microsoft.com/office/powerpoint/2010/main" val="808235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5</a:t>
            </a:fld>
            <a:endParaRPr lang="en-US"/>
          </a:p>
        </p:txBody>
      </p:sp>
    </p:spTree>
    <p:extLst>
      <p:ext uri="{BB962C8B-B14F-4D97-AF65-F5344CB8AC3E}">
        <p14:creationId xmlns:p14="http://schemas.microsoft.com/office/powerpoint/2010/main" val="3060795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6</a:t>
            </a:fld>
            <a:endParaRPr lang="en-US"/>
          </a:p>
        </p:txBody>
      </p:sp>
    </p:spTree>
    <p:extLst>
      <p:ext uri="{BB962C8B-B14F-4D97-AF65-F5344CB8AC3E}">
        <p14:creationId xmlns:p14="http://schemas.microsoft.com/office/powerpoint/2010/main" val="35427417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7</a:t>
            </a:fld>
            <a:endParaRPr lang="en-US"/>
          </a:p>
        </p:txBody>
      </p:sp>
    </p:spTree>
    <p:extLst>
      <p:ext uri="{BB962C8B-B14F-4D97-AF65-F5344CB8AC3E}">
        <p14:creationId xmlns:p14="http://schemas.microsoft.com/office/powerpoint/2010/main" val="10671047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8</a:t>
            </a:fld>
            <a:endParaRPr lang="en-US"/>
          </a:p>
        </p:txBody>
      </p:sp>
    </p:spTree>
    <p:extLst>
      <p:ext uri="{BB962C8B-B14F-4D97-AF65-F5344CB8AC3E}">
        <p14:creationId xmlns:p14="http://schemas.microsoft.com/office/powerpoint/2010/main" val="9057628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9</a:t>
            </a:fld>
            <a:endParaRPr lang="en-US"/>
          </a:p>
        </p:txBody>
      </p:sp>
    </p:spTree>
    <p:extLst>
      <p:ext uri="{BB962C8B-B14F-4D97-AF65-F5344CB8AC3E}">
        <p14:creationId xmlns:p14="http://schemas.microsoft.com/office/powerpoint/2010/main" val="2717890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B0E2E-8B8C-CBE5-C421-32FC3A3B09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77E561-1EEF-A19B-187F-69F44C3977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5CCA29-F615-F19C-2376-10955A6043D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26581C-4A75-8E90-E2F9-353B3818E7E4}"/>
              </a:ext>
            </a:extLst>
          </p:cNvPr>
          <p:cNvSpPr>
            <a:spLocks noGrp="1"/>
          </p:cNvSpPr>
          <p:nvPr>
            <p:ph type="sldNum" sz="quarter" idx="5"/>
          </p:nvPr>
        </p:nvSpPr>
        <p:spPr/>
        <p:txBody>
          <a:bodyPr/>
          <a:lstStyle/>
          <a:p>
            <a:fld id="{47BDFD40-456A-40E0-AF9E-CC9B1558B0E3}" type="slidenum">
              <a:rPr lang="en-US" smtClean="0"/>
              <a:t>10</a:t>
            </a:fld>
            <a:endParaRPr lang="en-US"/>
          </a:p>
        </p:txBody>
      </p:sp>
    </p:spTree>
    <p:extLst>
      <p:ext uri="{BB962C8B-B14F-4D97-AF65-F5344CB8AC3E}">
        <p14:creationId xmlns:p14="http://schemas.microsoft.com/office/powerpoint/2010/main" val="3522862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11</a:t>
            </a:fld>
            <a:endParaRPr lang="en-US"/>
          </a:p>
        </p:txBody>
      </p:sp>
    </p:spTree>
    <p:extLst>
      <p:ext uri="{BB962C8B-B14F-4D97-AF65-F5344CB8AC3E}">
        <p14:creationId xmlns:p14="http://schemas.microsoft.com/office/powerpoint/2010/main" val="814688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15</a:t>
            </a:fld>
            <a:endParaRPr lang="en-US"/>
          </a:p>
        </p:txBody>
      </p:sp>
    </p:spTree>
    <p:extLst>
      <p:ext uri="{BB962C8B-B14F-4D97-AF65-F5344CB8AC3E}">
        <p14:creationId xmlns:p14="http://schemas.microsoft.com/office/powerpoint/2010/main" val="10915172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16</a:t>
            </a:fld>
            <a:endParaRPr lang="en-US"/>
          </a:p>
        </p:txBody>
      </p:sp>
    </p:spTree>
    <p:extLst>
      <p:ext uri="{BB962C8B-B14F-4D97-AF65-F5344CB8AC3E}">
        <p14:creationId xmlns:p14="http://schemas.microsoft.com/office/powerpoint/2010/main" val="507535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17</a:t>
            </a:fld>
            <a:endParaRPr lang="en-US"/>
          </a:p>
        </p:txBody>
      </p:sp>
    </p:spTree>
    <p:extLst>
      <p:ext uri="{BB962C8B-B14F-4D97-AF65-F5344CB8AC3E}">
        <p14:creationId xmlns:p14="http://schemas.microsoft.com/office/powerpoint/2010/main" val="11773050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66F6ED-3676-7E0A-AFED-11D92730F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A3ADBF-B56C-4ABE-F539-3E3C8B3AA8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220A4A-F6EF-6D86-6137-F07ECDF83D8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573085A-B2C0-FBF5-4713-63ABE7F53D6C}"/>
              </a:ext>
            </a:extLst>
          </p:cNvPr>
          <p:cNvSpPr>
            <a:spLocks noGrp="1"/>
          </p:cNvSpPr>
          <p:nvPr>
            <p:ph type="sldNum" sz="quarter" idx="5"/>
          </p:nvPr>
        </p:nvSpPr>
        <p:spPr/>
        <p:txBody>
          <a:bodyPr/>
          <a:lstStyle/>
          <a:p>
            <a:fld id="{47BDFD40-456A-40E0-AF9E-CC9B1558B0E3}" type="slidenum">
              <a:rPr lang="en-US" smtClean="0"/>
              <a:t>18</a:t>
            </a:fld>
            <a:endParaRPr lang="en-US"/>
          </a:p>
        </p:txBody>
      </p:sp>
    </p:spTree>
    <p:extLst>
      <p:ext uri="{BB962C8B-B14F-4D97-AF65-F5344CB8AC3E}">
        <p14:creationId xmlns:p14="http://schemas.microsoft.com/office/powerpoint/2010/main" val="3673791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9CD24C-03B7-FCD3-ADFD-BC8539CD1C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39E9D0-19A0-CF8D-9C10-8523FC8382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89CC2A-AF7D-0830-DFC0-910001B1EDE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E6C44F-51A7-2726-13DF-588C10EC51F7}"/>
              </a:ext>
            </a:extLst>
          </p:cNvPr>
          <p:cNvSpPr>
            <a:spLocks noGrp="1"/>
          </p:cNvSpPr>
          <p:nvPr>
            <p:ph type="sldNum" sz="quarter" idx="5"/>
          </p:nvPr>
        </p:nvSpPr>
        <p:spPr/>
        <p:txBody>
          <a:bodyPr/>
          <a:lstStyle/>
          <a:p>
            <a:fld id="{47BDFD40-456A-40E0-AF9E-CC9B1558B0E3}" type="slidenum">
              <a:rPr lang="en-US" smtClean="0"/>
              <a:t>19</a:t>
            </a:fld>
            <a:endParaRPr lang="en-US"/>
          </a:p>
        </p:txBody>
      </p:sp>
    </p:spTree>
    <p:extLst>
      <p:ext uri="{BB962C8B-B14F-4D97-AF65-F5344CB8AC3E}">
        <p14:creationId xmlns:p14="http://schemas.microsoft.com/office/powerpoint/2010/main" val="7841254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20</a:t>
            </a:fld>
            <a:endParaRPr lang="en-US"/>
          </a:p>
        </p:txBody>
      </p:sp>
    </p:spTree>
    <p:extLst>
      <p:ext uri="{BB962C8B-B14F-4D97-AF65-F5344CB8AC3E}">
        <p14:creationId xmlns:p14="http://schemas.microsoft.com/office/powerpoint/2010/main" val="11748508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21</a:t>
            </a:fld>
            <a:endParaRPr lang="en-US"/>
          </a:p>
        </p:txBody>
      </p:sp>
    </p:spTree>
    <p:extLst>
      <p:ext uri="{BB962C8B-B14F-4D97-AF65-F5344CB8AC3E}">
        <p14:creationId xmlns:p14="http://schemas.microsoft.com/office/powerpoint/2010/main" val="2124081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22</a:t>
            </a:fld>
            <a:endParaRPr lang="en-US"/>
          </a:p>
        </p:txBody>
      </p:sp>
    </p:spTree>
    <p:extLst>
      <p:ext uri="{BB962C8B-B14F-4D97-AF65-F5344CB8AC3E}">
        <p14:creationId xmlns:p14="http://schemas.microsoft.com/office/powerpoint/2010/main" val="27878636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23</a:t>
            </a:fld>
            <a:endParaRPr lang="en-US"/>
          </a:p>
        </p:txBody>
      </p:sp>
    </p:spTree>
    <p:extLst>
      <p:ext uri="{BB962C8B-B14F-4D97-AF65-F5344CB8AC3E}">
        <p14:creationId xmlns:p14="http://schemas.microsoft.com/office/powerpoint/2010/main" val="40632451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24</a:t>
            </a:fld>
            <a:endParaRPr lang="en-US"/>
          </a:p>
        </p:txBody>
      </p:sp>
    </p:spTree>
    <p:extLst>
      <p:ext uri="{BB962C8B-B14F-4D97-AF65-F5344CB8AC3E}">
        <p14:creationId xmlns:p14="http://schemas.microsoft.com/office/powerpoint/2010/main" val="24856249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25</a:t>
            </a:fld>
            <a:endParaRPr lang="en-US"/>
          </a:p>
        </p:txBody>
      </p:sp>
    </p:spTree>
    <p:extLst>
      <p:ext uri="{BB962C8B-B14F-4D97-AF65-F5344CB8AC3E}">
        <p14:creationId xmlns:p14="http://schemas.microsoft.com/office/powerpoint/2010/main" val="25272059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26</a:t>
            </a:fld>
            <a:endParaRPr lang="en-US"/>
          </a:p>
        </p:txBody>
      </p:sp>
    </p:spTree>
    <p:extLst>
      <p:ext uri="{BB962C8B-B14F-4D97-AF65-F5344CB8AC3E}">
        <p14:creationId xmlns:p14="http://schemas.microsoft.com/office/powerpoint/2010/main" val="37386431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10"/>
          </p:nvPr>
        </p:nvSpPr>
        <p:spPr/>
        <p:txBody>
          <a:bodyPr/>
          <a:lstStyle/>
          <a:p>
            <a:pPr defTabSz="914266">
              <a:defRPr/>
            </a:pPr>
            <a:r>
              <a:rPr lang="en-US">
                <a:solidFill>
                  <a:srgbClr val="000000"/>
                </a:solidFill>
                <a:latin typeface="Calibri" panose="020F0502020204030204"/>
              </a:rPr>
              <a:t>GSDO-TEMPL-001, Rev. H, 05/09/2012</a:t>
            </a:r>
          </a:p>
        </p:txBody>
      </p:sp>
      <p:sp>
        <p:nvSpPr>
          <p:cNvPr id="5" name="Slide Number Placeholder 4"/>
          <p:cNvSpPr>
            <a:spLocks noGrp="1"/>
          </p:cNvSpPr>
          <p:nvPr>
            <p:ph type="sldNum" sz="quarter" idx="11"/>
          </p:nvPr>
        </p:nvSpPr>
        <p:spPr/>
        <p:txBody>
          <a:bodyPr/>
          <a:lstStyle/>
          <a:p>
            <a:pPr defTabSz="914266">
              <a:defRPr/>
            </a:pPr>
            <a:fld id="{406BBD86-188E-E941-8BC0-994CAF52EA5A}" type="slidenum">
              <a:rPr lang="en-US">
                <a:solidFill>
                  <a:srgbClr val="000000"/>
                </a:solidFill>
                <a:latin typeface="Calibri" panose="020F0502020204030204"/>
              </a:rPr>
              <a:pPr defTabSz="914266">
                <a:defRPr/>
              </a:pPr>
              <a:t>28</a:t>
            </a:fld>
            <a:endParaRPr lang="en-US">
              <a:solidFill>
                <a:srgbClr val="000000"/>
              </a:solidFill>
              <a:latin typeface="Calibri" panose="020F0502020204030204"/>
            </a:endParaRPr>
          </a:p>
        </p:txBody>
      </p:sp>
    </p:spTree>
    <p:extLst>
      <p:ext uri="{BB962C8B-B14F-4D97-AF65-F5344CB8AC3E}">
        <p14:creationId xmlns:p14="http://schemas.microsoft.com/office/powerpoint/2010/main" val="35431691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AF1D2-74A5-8127-92E3-2C68175754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DAC946-A23D-1C19-A468-9652114DFE5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104063-F32E-2039-6B20-EB2EF81D74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453E78-C60B-45B9-6713-55C17CFBF56D}"/>
              </a:ext>
            </a:extLst>
          </p:cNvPr>
          <p:cNvSpPr>
            <a:spLocks noGrp="1"/>
          </p:cNvSpPr>
          <p:nvPr>
            <p:ph type="sldNum" sz="quarter" idx="5"/>
          </p:nvPr>
        </p:nvSpPr>
        <p:spPr/>
        <p:txBody>
          <a:bodyPr/>
          <a:lstStyle/>
          <a:p>
            <a:fld id="{47BDFD40-456A-40E0-AF9E-CC9B1558B0E3}" type="slidenum">
              <a:rPr lang="en-US" smtClean="0"/>
              <a:t>29</a:t>
            </a:fld>
            <a:endParaRPr lang="en-US"/>
          </a:p>
        </p:txBody>
      </p:sp>
    </p:spTree>
    <p:extLst>
      <p:ext uri="{BB962C8B-B14F-4D97-AF65-F5344CB8AC3E}">
        <p14:creationId xmlns:p14="http://schemas.microsoft.com/office/powerpoint/2010/main" val="33363826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30</a:t>
            </a:fld>
            <a:endParaRPr lang="en-US"/>
          </a:p>
        </p:txBody>
      </p:sp>
    </p:spTree>
    <p:extLst>
      <p:ext uri="{BB962C8B-B14F-4D97-AF65-F5344CB8AC3E}">
        <p14:creationId xmlns:p14="http://schemas.microsoft.com/office/powerpoint/2010/main" val="2268655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4F2806-5628-A093-D7D8-647D6F9227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E727BB-BA10-BE16-064E-0630BF82C8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CF3F02-F832-3830-2DA3-121CC8C7F12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8ED3239-E8E6-8DB9-CA8E-0485838BB629}"/>
              </a:ext>
            </a:extLst>
          </p:cNvPr>
          <p:cNvSpPr>
            <a:spLocks noGrp="1"/>
          </p:cNvSpPr>
          <p:nvPr>
            <p:ph type="sldNum" sz="quarter" idx="5"/>
          </p:nvPr>
        </p:nvSpPr>
        <p:spPr/>
        <p:txBody>
          <a:bodyPr/>
          <a:lstStyle/>
          <a:p>
            <a:fld id="{47BDFD40-456A-40E0-AF9E-CC9B1558B0E3}" type="slidenum">
              <a:rPr lang="en-US" smtClean="0"/>
              <a:t>31</a:t>
            </a:fld>
            <a:endParaRPr lang="en-US"/>
          </a:p>
        </p:txBody>
      </p:sp>
    </p:spTree>
    <p:extLst>
      <p:ext uri="{BB962C8B-B14F-4D97-AF65-F5344CB8AC3E}">
        <p14:creationId xmlns:p14="http://schemas.microsoft.com/office/powerpoint/2010/main" val="3760731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32</a:t>
            </a:fld>
            <a:endParaRPr lang="en-US"/>
          </a:p>
        </p:txBody>
      </p:sp>
    </p:spTree>
    <p:extLst>
      <p:ext uri="{BB962C8B-B14F-4D97-AF65-F5344CB8AC3E}">
        <p14:creationId xmlns:p14="http://schemas.microsoft.com/office/powerpoint/2010/main" val="26459782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33</a:t>
            </a:fld>
            <a:endParaRPr lang="en-US"/>
          </a:p>
        </p:txBody>
      </p:sp>
    </p:spTree>
    <p:extLst>
      <p:ext uri="{BB962C8B-B14F-4D97-AF65-F5344CB8AC3E}">
        <p14:creationId xmlns:p14="http://schemas.microsoft.com/office/powerpoint/2010/main" val="417526483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b="1" u="sng" dirty="0"/>
          </a:p>
        </p:txBody>
      </p:sp>
      <p:sp>
        <p:nvSpPr>
          <p:cNvPr id="4" name="Slide Number Placeholder 3"/>
          <p:cNvSpPr>
            <a:spLocks noGrp="1"/>
          </p:cNvSpPr>
          <p:nvPr>
            <p:ph type="sldNum" sz="quarter" idx="5"/>
          </p:nvPr>
        </p:nvSpPr>
        <p:spPr/>
        <p:txBody>
          <a:bodyPr/>
          <a:lstStyle/>
          <a:p>
            <a:fld id="{47BDFD40-456A-40E0-AF9E-CC9B1558B0E3}" type="slidenum">
              <a:rPr lang="en-US" smtClean="0"/>
              <a:t>34</a:t>
            </a:fld>
            <a:endParaRPr lang="en-US"/>
          </a:p>
        </p:txBody>
      </p:sp>
    </p:spTree>
    <p:extLst>
      <p:ext uri="{BB962C8B-B14F-4D97-AF65-F5344CB8AC3E}">
        <p14:creationId xmlns:p14="http://schemas.microsoft.com/office/powerpoint/2010/main" val="143605963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CFDF7-34B9-84D6-546B-CD70A5E71F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2B355B-D686-5B8E-D37A-A155D460556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204CDF-00BC-F0CA-CC75-2E55BAE6A443}"/>
              </a:ext>
            </a:extLst>
          </p:cNvPr>
          <p:cNvSpPr>
            <a:spLocks noGrp="1"/>
          </p:cNvSpPr>
          <p:nvPr>
            <p:ph type="body" idx="1"/>
          </p:nvPr>
        </p:nvSpPr>
        <p:spPr/>
        <p:txBody>
          <a:bodyPr/>
          <a:lstStyle/>
          <a:p>
            <a:endParaRPr lang="en-US" b="1" u="sng" dirty="0"/>
          </a:p>
        </p:txBody>
      </p:sp>
      <p:sp>
        <p:nvSpPr>
          <p:cNvPr id="4" name="Slide Number Placeholder 3">
            <a:extLst>
              <a:ext uri="{FF2B5EF4-FFF2-40B4-BE49-F238E27FC236}">
                <a16:creationId xmlns:a16="http://schemas.microsoft.com/office/drawing/2014/main" id="{880FE901-174C-AEDF-A20E-CAAB1D32DE13}"/>
              </a:ext>
            </a:extLst>
          </p:cNvPr>
          <p:cNvSpPr>
            <a:spLocks noGrp="1"/>
          </p:cNvSpPr>
          <p:nvPr>
            <p:ph type="sldNum" sz="quarter" idx="5"/>
          </p:nvPr>
        </p:nvSpPr>
        <p:spPr/>
        <p:txBody>
          <a:bodyPr/>
          <a:lstStyle/>
          <a:p>
            <a:fld id="{47BDFD40-456A-40E0-AF9E-CC9B1558B0E3}" type="slidenum">
              <a:rPr lang="en-US" smtClean="0"/>
              <a:t>35</a:t>
            </a:fld>
            <a:endParaRPr lang="en-US"/>
          </a:p>
        </p:txBody>
      </p:sp>
    </p:spTree>
    <p:extLst>
      <p:ext uri="{BB962C8B-B14F-4D97-AF65-F5344CB8AC3E}">
        <p14:creationId xmlns:p14="http://schemas.microsoft.com/office/powerpoint/2010/main" val="255515326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36</a:t>
            </a:fld>
            <a:endParaRPr lang="en-US"/>
          </a:p>
        </p:txBody>
      </p:sp>
    </p:spTree>
    <p:extLst>
      <p:ext uri="{BB962C8B-B14F-4D97-AF65-F5344CB8AC3E}">
        <p14:creationId xmlns:p14="http://schemas.microsoft.com/office/powerpoint/2010/main" val="39453167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37</a:t>
            </a:fld>
            <a:endParaRPr lang="en-US"/>
          </a:p>
        </p:txBody>
      </p:sp>
    </p:spTree>
    <p:extLst>
      <p:ext uri="{BB962C8B-B14F-4D97-AF65-F5344CB8AC3E}">
        <p14:creationId xmlns:p14="http://schemas.microsoft.com/office/powerpoint/2010/main" val="42547156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38</a:t>
            </a:fld>
            <a:endParaRPr lang="en-US"/>
          </a:p>
        </p:txBody>
      </p:sp>
    </p:spTree>
    <p:extLst>
      <p:ext uri="{BB962C8B-B14F-4D97-AF65-F5344CB8AC3E}">
        <p14:creationId xmlns:p14="http://schemas.microsoft.com/office/powerpoint/2010/main" val="537911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7BDFD40-456A-40E0-AF9E-CC9B1558B0E3}" type="slidenum">
              <a:rPr lang="en-US" smtClean="0"/>
              <a:t>39</a:t>
            </a:fld>
            <a:endParaRPr lang="en-US"/>
          </a:p>
        </p:txBody>
      </p:sp>
    </p:spTree>
    <p:extLst>
      <p:ext uri="{BB962C8B-B14F-4D97-AF65-F5344CB8AC3E}">
        <p14:creationId xmlns:p14="http://schemas.microsoft.com/office/powerpoint/2010/main" val="450911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40</a:t>
            </a:fld>
            <a:endParaRPr lang="en-US"/>
          </a:p>
        </p:txBody>
      </p:sp>
    </p:spTree>
    <p:extLst>
      <p:ext uri="{BB962C8B-B14F-4D97-AF65-F5344CB8AC3E}">
        <p14:creationId xmlns:p14="http://schemas.microsoft.com/office/powerpoint/2010/main" val="6324305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41</a:t>
            </a:fld>
            <a:endParaRPr lang="en-US"/>
          </a:p>
        </p:txBody>
      </p:sp>
    </p:spTree>
    <p:extLst>
      <p:ext uri="{BB962C8B-B14F-4D97-AF65-F5344CB8AC3E}">
        <p14:creationId xmlns:p14="http://schemas.microsoft.com/office/powerpoint/2010/main" val="90068755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42</a:t>
            </a:fld>
            <a:endParaRPr lang="en-US"/>
          </a:p>
        </p:txBody>
      </p:sp>
    </p:spTree>
    <p:extLst>
      <p:ext uri="{BB962C8B-B14F-4D97-AF65-F5344CB8AC3E}">
        <p14:creationId xmlns:p14="http://schemas.microsoft.com/office/powerpoint/2010/main" val="25416251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43</a:t>
            </a:fld>
            <a:endParaRPr lang="en-US"/>
          </a:p>
        </p:txBody>
      </p:sp>
    </p:spTree>
    <p:extLst>
      <p:ext uri="{BB962C8B-B14F-4D97-AF65-F5344CB8AC3E}">
        <p14:creationId xmlns:p14="http://schemas.microsoft.com/office/powerpoint/2010/main" val="252323406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44</a:t>
            </a:fld>
            <a:endParaRPr lang="en-US"/>
          </a:p>
        </p:txBody>
      </p:sp>
    </p:spTree>
    <p:extLst>
      <p:ext uri="{BB962C8B-B14F-4D97-AF65-F5344CB8AC3E}">
        <p14:creationId xmlns:p14="http://schemas.microsoft.com/office/powerpoint/2010/main" val="230316094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45</a:t>
            </a:fld>
            <a:endParaRPr lang="en-US"/>
          </a:p>
        </p:txBody>
      </p:sp>
    </p:spTree>
    <p:extLst>
      <p:ext uri="{BB962C8B-B14F-4D97-AF65-F5344CB8AC3E}">
        <p14:creationId xmlns:p14="http://schemas.microsoft.com/office/powerpoint/2010/main" val="7963885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46</a:t>
            </a:fld>
            <a:endParaRPr lang="en-US"/>
          </a:p>
        </p:txBody>
      </p:sp>
    </p:spTree>
    <p:extLst>
      <p:ext uri="{BB962C8B-B14F-4D97-AF65-F5344CB8AC3E}">
        <p14:creationId xmlns:p14="http://schemas.microsoft.com/office/powerpoint/2010/main" val="17739789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47</a:t>
            </a:fld>
            <a:endParaRPr lang="en-US"/>
          </a:p>
        </p:txBody>
      </p:sp>
    </p:spTree>
    <p:extLst>
      <p:ext uri="{BB962C8B-B14F-4D97-AF65-F5344CB8AC3E}">
        <p14:creationId xmlns:p14="http://schemas.microsoft.com/office/powerpoint/2010/main" val="244464217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48</a:t>
            </a:fld>
            <a:endParaRPr lang="en-US"/>
          </a:p>
        </p:txBody>
      </p:sp>
    </p:spTree>
    <p:extLst>
      <p:ext uri="{BB962C8B-B14F-4D97-AF65-F5344CB8AC3E}">
        <p14:creationId xmlns:p14="http://schemas.microsoft.com/office/powerpoint/2010/main" val="29973811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49</a:t>
            </a:fld>
            <a:endParaRPr lang="en-US"/>
          </a:p>
        </p:txBody>
      </p:sp>
    </p:spTree>
    <p:extLst>
      <p:ext uri="{BB962C8B-B14F-4D97-AF65-F5344CB8AC3E}">
        <p14:creationId xmlns:p14="http://schemas.microsoft.com/office/powerpoint/2010/main" val="64784355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6779EC-6AFB-348E-81C3-BC25F41967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E1BDB6-0787-E2C3-5A5D-0ACF3F3AA8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F16D44-7D27-61A4-1B45-8E6CFFC663B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8D47B9A-32CA-DF46-CD59-3C7D317B789A}"/>
              </a:ext>
            </a:extLst>
          </p:cNvPr>
          <p:cNvSpPr>
            <a:spLocks noGrp="1"/>
          </p:cNvSpPr>
          <p:nvPr>
            <p:ph type="sldNum" sz="quarter" idx="5"/>
          </p:nvPr>
        </p:nvSpPr>
        <p:spPr/>
        <p:txBody>
          <a:bodyPr/>
          <a:lstStyle/>
          <a:p>
            <a:fld id="{47BDFD40-456A-40E0-AF9E-CC9B1558B0E3}" type="slidenum">
              <a:rPr lang="en-US" smtClean="0"/>
              <a:t>50</a:t>
            </a:fld>
            <a:endParaRPr lang="en-US"/>
          </a:p>
        </p:txBody>
      </p:sp>
    </p:spTree>
    <p:extLst>
      <p:ext uri="{BB962C8B-B14F-4D97-AF65-F5344CB8AC3E}">
        <p14:creationId xmlns:p14="http://schemas.microsoft.com/office/powerpoint/2010/main" val="14541316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51</a:t>
            </a:fld>
            <a:endParaRPr lang="en-US"/>
          </a:p>
        </p:txBody>
      </p:sp>
    </p:spTree>
    <p:extLst>
      <p:ext uri="{BB962C8B-B14F-4D97-AF65-F5344CB8AC3E}">
        <p14:creationId xmlns:p14="http://schemas.microsoft.com/office/powerpoint/2010/main" val="55862780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53</a:t>
            </a:fld>
            <a:endParaRPr lang="en-US"/>
          </a:p>
        </p:txBody>
      </p:sp>
    </p:spTree>
    <p:extLst>
      <p:ext uri="{BB962C8B-B14F-4D97-AF65-F5344CB8AC3E}">
        <p14:creationId xmlns:p14="http://schemas.microsoft.com/office/powerpoint/2010/main" val="25479125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7BDFD40-456A-40E0-AF9E-CC9B1558B0E3}" type="slidenum">
              <a:rPr lang="en-US" smtClean="0"/>
              <a:t>54</a:t>
            </a:fld>
            <a:endParaRPr lang="en-US"/>
          </a:p>
        </p:txBody>
      </p:sp>
    </p:spTree>
    <p:extLst>
      <p:ext uri="{BB962C8B-B14F-4D97-AF65-F5344CB8AC3E}">
        <p14:creationId xmlns:p14="http://schemas.microsoft.com/office/powerpoint/2010/main" val="701726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7BDFD40-456A-40E0-AF9E-CC9B1558B0E3}" type="slidenum">
              <a:rPr lang="en-US" smtClean="0"/>
              <a:t>65</a:t>
            </a:fld>
            <a:endParaRPr lang="en-US"/>
          </a:p>
        </p:txBody>
      </p:sp>
    </p:spTree>
    <p:extLst>
      <p:ext uri="{BB962C8B-B14F-4D97-AF65-F5344CB8AC3E}">
        <p14:creationId xmlns:p14="http://schemas.microsoft.com/office/powerpoint/2010/main" val="1379581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r>
              <a:rPr lang="en-US"/>
              <a:t>7/9/2024</a:t>
            </a:r>
          </a:p>
        </p:txBody>
      </p:sp>
      <p:sp>
        <p:nvSpPr>
          <p:cNvPr id="4" name="Footer Placeholder 3"/>
          <p:cNvSpPr>
            <a:spLocks noGrp="1"/>
          </p:cNvSpPr>
          <p:nvPr>
            <p:ph type="ftr" sz="quarter" idx="11"/>
          </p:nvPr>
        </p:nvSpPr>
        <p:spPr/>
        <p:txBody>
          <a:bodyPr/>
          <a:lstStyle/>
          <a:p>
            <a:r>
              <a:rPr lang="en-US"/>
              <a:t>The cornerstone of NASA’s current and future missions</a:t>
            </a:r>
          </a:p>
        </p:txBody>
      </p:sp>
      <p:sp>
        <p:nvSpPr>
          <p:cNvPr id="5" name="Slide Number Placeholder 4"/>
          <p:cNvSpPr>
            <a:spLocks noGrp="1"/>
          </p:cNvSpPr>
          <p:nvPr>
            <p:ph type="sldNum" sz="quarter" idx="12"/>
          </p:nvPr>
        </p:nvSpPr>
        <p:spPr/>
        <p:txBody>
          <a:bodyPr/>
          <a:lstStyle/>
          <a:p>
            <a:fld id="{E2427023-DC51-4F41-895E-99C924AA7443}" type="slidenum">
              <a:rPr lang="en-US" smtClean="0"/>
              <a:t>‹#›</a:t>
            </a:fld>
            <a:endParaRPr lang="en-US"/>
          </a:p>
        </p:txBody>
      </p:sp>
    </p:spTree>
    <p:extLst>
      <p:ext uri="{BB962C8B-B14F-4D97-AF65-F5344CB8AC3E}">
        <p14:creationId xmlns:p14="http://schemas.microsoft.com/office/powerpoint/2010/main" val="243467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ormAutofit/>
          </a:bodyPr>
          <a:lstStyle>
            <a:lvl1pPr>
              <a:spcBef>
                <a:spcPts val="1800"/>
              </a:spcBef>
              <a:defRPr sz="1800"/>
            </a:lvl1pPr>
            <a:lvl2pPr>
              <a:spcBef>
                <a:spcPts val="1800"/>
              </a:spcBef>
              <a:defRPr sz="1800"/>
            </a:lvl2pPr>
            <a:lvl3pPr>
              <a:spcBef>
                <a:spcPts val="1800"/>
              </a:spcBef>
              <a:defRPr sz="1800"/>
            </a:lvl3pPr>
            <a:lvl4pPr>
              <a:spcBef>
                <a:spcPts val="1800"/>
              </a:spcBef>
              <a:defRPr sz="1800"/>
            </a:lvl4pPr>
            <a:lvl5pPr>
              <a:spcBef>
                <a:spcPts val="1800"/>
              </a:spcBef>
              <a:defRPr sz="18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7/9/2024</a:t>
            </a:r>
          </a:p>
        </p:txBody>
      </p:sp>
      <p:sp>
        <p:nvSpPr>
          <p:cNvPr id="5" name="Footer Placeholder 4"/>
          <p:cNvSpPr>
            <a:spLocks noGrp="1"/>
          </p:cNvSpPr>
          <p:nvPr>
            <p:ph type="ftr" sz="quarter" idx="11"/>
          </p:nvPr>
        </p:nvSpPr>
        <p:spPr/>
        <p:txBody>
          <a:bodyPr/>
          <a:lstStyle/>
          <a:p>
            <a:r>
              <a:rPr lang="en-US"/>
              <a:t>The cornerstone of NASA’s current and future missions</a:t>
            </a:r>
          </a:p>
        </p:txBody>
      </p:sp>
      <p:sp>
        <p:nvSpPr>
          <p:cNvPr id="6" name="Slide Number Placeholder 5"/>
          <p:cNvSpPr>
            <a:spLocks noGrp="1"/>
          </p:cNvSpPr>
          <p:nvPr>
            <p:ph type="sldNum" sz="quarter" idx="12"/>
          </p:nvPr>
        </p:nvSpPr>
        <p:spPr/>
        <p:txBody>
          <a:bodyPr/>
          <a:lstStyle/>
          <a:p>
            <a:fld id="{E2427023-DC51-4F41-895E-99C924AA7443}" type="slidenum">
              <a:rPr lang="en-US" smtClean="0"/>
              <a:t>‹#›</a:t>
            </a:fld>
            <a:endParaRPr lang="en-US"/>
          </a:p>
        </p:txBody>
      </p:sp>
    </p:spTree>
    <p:extLst>
      <p:ext uri="{BB962C8B-B14F-4D97-AF65-F5344CB8AC3E}">
        <p14:creationId xmlns:p14="http://schemas.microsoft.com/office/powerpoint/2010/main" val="3828378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274320" y="402336"/>
            <a:ext cx="10698480" cy="512064"/>
          </a:xfrm>
        </p:spPr>
        <p:txBody>
          <a:bodyPr/>
          <a:lstStyle/>
          <a:p>
            <a:r>
              <a:rPr lang="en-US"/>
              <a:t>Click to edit Master title style</a:t>
            </a:r>
          </a:p>
        </p:txBody>
      </p:sp>
      <p:sp>
        <p:nvSpPr>
          <p:cNvPr id="3" name="Content Placeholder 2"/>
          <p:cNvSpPr>
            <a:spLocks noGrp="1"/>
          </p:cNvSpPr>
          <p:nvPr>
            <p:ph sz="half" idx="1"/>
          </p:nvPr>
        </p:nvSpPr>
        <p:spPr>
          <a:xfrm>
            <a:off x="274320" y="1005840"/>
            <a:ext cx="5687568" cy="50749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27063" y="1005840"/>
            <a:ext cx="5687568" cy="507492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a:t>7/9/2024</a:t>
            </a:r>
          </a:p>
        </p:txBody>
      </p:sp>
      <p:sp>
        <p:nvSpPr>
          <p:cNvPr id="6" name="Footer Placeholder 5"/>
          <p:cNvSpPr>
            <a:spLocks noGrp="1"/>
          </p:cNvSpPr>
          <p:nvPr>
            <p:ph type="ftr" sz="quarter" idx="11"/>
          </p:nvPr>
        </p:nvSpPr>
        <p:spPr/>
        <p:txBody>
          <a:bodyPr/>
          <a:lstStyle/>
          <a:p>
            <a:r>
              <a:rPr lang="en-US"/>
              <a:t>The cornerstone of NASA’s current and future missions</a:t>
            </a:r>
          </a:p>
        </p:txBody>
      </p:sp>
      <p:sp>
        <p:nvSpPr>
          <p:cNvPr id="7" name="Slide Number Placeholder 6"/>
          <p:cNvSpPr>
            <a:spLocks noGrp="1"/>
          </p:cNvSpPr>
          <p:nvPr>
            <p:ph type="sldNum" sz="quarter" idx="12"/>
          </p:nvPr>
        </p:nvSpPr>
        <p:spPr/>
        <p:txBody>
          <a:bodyPr/>
          <a:lstStyle/>
          <a:p>
            <a:fld id="{E2427023-DC51-4F41-895E-99C924AA7443}" type="slidenum">
              <a:rPr lang="en-US" smtClean="0"/>
              <a:t>‹#›</a:t>
            </a:fld>
            <a:endParaRPr lang="en-US"/>
          </a:p>
        </p:txBody>
      </p:sp>
    </p:spTree>
    <p:extLst>
      <p:ext uri="{BB962C8B-B14F-4D97-AF65-F5344CB8AC3E}">
        <p14:creationId xmlns:p14="http://schemas.microsoft.com/office/powerpoint/2010/main" val="408958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74320" y="1005840"/>
            <a:ext cx="5687568"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74320" y="1509963"/>
            <a:ext cx="5687568" cy="45750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27064" y="1005840"/>
            <a:ext cx="5687568" cy="4572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27064" y="1509963"/>
            <a:ext cx="5687568" cy="457506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a:t>7/9/2024</a:t>
            </a:r>
          </a:p>
        </p:txBody>
      </p:sp>
      <p:sp>
        <p:nvSpPr>
          <p:cNvPr id="8" name="Footer Placeholder 7"/>
          <p:cNvSpPr>
            <a:spLocks noGrp="1"/>
          </p:cNvSpPr>
          <p:nvPr>
            <p:ph type="ftr" sz="quarter" idx="11"/>
          </p:nvPr>
        </p:nvSpPr>
        <p:spPr/>
        <p:txBody>
          <a:bodyPr/>
          <a:lstStyle/>
          <a:p>
            <a:r>
              <a:rPr lang="en-US"/>
              <a:t>The cornerstone of NASA’s current and future missions</a:t>
            </a:r>
          </a:p>
        </p:txBody>
      </p:sp>
      <p:sp>
        <p:nvSpPr>
          <p:cNvPr id="9" name="Slide Number Placeholder 8"/>
          <p:cNvSpPr>
            <a:spLocks noGrp="1"/>
          </p:cNvSpPr>
          <p:nvPr>
            <p:ph type="sldNum" sz="quarter" idx="12"/>
          </p:nvPr>
        </p:nvSpPr>
        <p:spPr/>
        <p:txBody>
          <a:bodyPr/>
          <a:lstStyle/>
          <a:p>
            <a:fld id="{E2427023-DC51-4F41-895E-99C924AA7443}" type="slidenum">
              <a:rPr lang="en-US" smtClean="0"/>
              <a:t>‹#›</a:t>
            </a:fld>
            <a:endParaRPr lang="en-US"/>
          </a:p>
        </p:txBody>
      </p:sp>
      <p:sp>
        <p:nvSpPr>
          <p:cNvPr id="12" name="Title 1"/>
          <p:cNvSpPr>
            <a:spLocks noGrp="1"/>
          </p:cNvSpPr>
          <p:nvPr>
            <p:ph type="title"/>
          </p:nvPr>
        </p:nvSpPr>
        <p:spPr>
          <a:xfrm>
            <a:off x="274320" y="402336"/>
            <a:ext cx="10698480" cy="512064"/>
          </a:xfrm>
        </p:spPr>
        <p:txBody>
          <a:bodyPr/>
          <a:lstStyle/>
          <a:p>
            <a:r>
              <a:rPr lang="en-US"/>
              <a:t>Click to edit Master title style</a:t>
            </a:r>
          </a:p>
        </p:txBody>
      </p:sp>
    </p:spTree>
    <p:extLst>
      <p:ext uri="{BB962C8B-B14F-4D97-AF65-F5344CB8AC3E}">
        <p14:creationId xmlns:p14="http://schemas.microsoft.com/office/powerpoint/2010/main" val="32047757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7/9/2024</a:t>
            </a:r>
          </a:p>
        </p:txBody>
      </p:sp>
      <p:sp>
        <p:nvSpPr>
          <p:cNvPr id="3" name="Footer Placeholder 2"/>
          <p:cNvSpPr>
            <a:spLocks noGrp="1"/>
          </p:cNvSpPr>
          <p:nvPr>
            <p:ph type="ftr" sz="quarter" idx="11"/>
          </p:nvPr>
        </p:nvSpPr>
        <p:spPr/>
        <p:txBody>
          <a:bodyPr/>
          <a:lstStyle/>
          <a:p>
            <a:r>
              <a:rPr lang="en-US"/>
              <a:t>The cornerstone of NASA’s current and future missions</a:t>
            </a:r>
          </a:p>
        </p:txBody>
      </p:sp>
      <p:sp>
        <p:nvSpPr>
          <p:cNvPr id="4" name="Slide Number Placeholder 3"/>
          <p:cNvSpPr>
            <a:spLocks noGrp="1"/>
          </p:cNvSpPr>
          <p:nvPr>
            <p:ph type="sldNum" sz="quarter" idx="12"/>
          </p:nvPr>
        </p:nvSpPr>
        <p:spPr/>
        <p:txBody>
          <a:bodyPr/>
          <a:lstStyle/>
          <a:p>
            <a:fld id="{E2427023-DC51-4F41-895E-99C924AA7443}" type="slidenum">
              <a:rPr lang="en-US" smtClean="0"/>
              <a:t>‹#›</a:t>
            </a:fld>
            <a:endParaRPr lang="en-US"/>
          </a:p>
        </p:txBody>
      </p:sp>
    </p:spTree>
    <p:extLst>
      <p:ext uri="{BB962C8B-B14F-4D97-AF65-F5344CB8AC3E}">
        <p14:creationId xmlns:p14="http://schemas.microsoft.com/office/powerpoint/2010/main" val="1794613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21" name="Picture 20" descr="A picture containing sky, outdoor, day, rocket&#10;&#10;Description automatically generated">
            <a:extLst>
              <a:ext uri="{FF2B5EF4-FFF2-40B4-BE49-F238E27FC236}">
                <a16:creationId xmlns:a16="http://schemas.microsoft.com/office/drawing/2014/main" id="{590A3262-453A-441E-A4E6-BC7DEFD73FB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pic>
        <p:nvPicPr>
          <p:cNvPr id="22" name="Picture 21">
            <a:extLst>
              <a:ext uri="{FF2B5EF4-FFF2-40B4-BE49-F238E27FC236}">
                <a16:creationId xmlns:a16="http://schemas.microsoft.com/office/drawing/2014/main" id="{E80AFCEB-8DFF-4BDD-8F75-33A90D1149FD}"/>
              </a:ext>
            </a:extLst>
          </p:cNvPr>
          <p:cNvPicPr>
            <a:picLocks noChangeAspect="1"/>
          </p:cNvPicPr>
          <p:nvPr userDrawn="1"/>
        </p:nvPicPr>
        <p:blipFill>
          <a:blip r:embed="rId3">
            <a:alphaModFix amt="65000"/>
          </a:blip>
          <a:stretch>
            <a:fillRect/>
          </a:stretch>
        </p:blipFill>
        <p:spPr>
          <a:xfrm>
            <a:off x="2690019" y="0"/>
            <a:ext cx="9517274" cy="5995592"/>
          </a:xfrm>
          <a:prstGeom prst="rect">
            <a:avLst/>
          </a:prstGeom>
        </p:spPr>
      </p:pic>
      <p:pic>
        <p:nvPicPr>
          <p:cNvPr id="23" name="Picture 22">
            <a:extLst>
              <a:ext uri="{FF2B5EF4-FFF2-40B4-BE49-F238E27FC236}">
                <a16:creationId xmlns:a16="http://schemas.microsoft.com/office/drawing/2014/main" id="{DF2775C4-3560-473B-B428-D8F74663DA4F}"/>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3758368" y="447951"/>
            <a:ext cx="838200" cy="838200"/>
          </a:xfrm>
          <a:prstGeom prst="rect">
            <a:avLst/>
          </a:prstGeom>
        </p:spPr>
      </p:pic>
      <p:sp>
        <p:nvSpPr>
          <p:cNvPr id="27" name="Rectangle 26">
            <a:extLst>
              <a:ext uri="{FF2B5EF4-FFF2-40B4-BE49-F238E27FC236}">
                <a16:creationId xmlns:a16="http://schemas.microsoft.com/office/drawing/2014/main" id="{53755FA3-778E-4C53-B438-C6B961FEC0A2}"/>
              </a:ext>
            </a:extLst>
          </p:cNvPr>
          <p:cNvSpPr/>
          <p:nvPr userDrawn="1"/>
        </p:nvSpPr>
        <p:spPr>
          <a:xfrm>
            <a:off x="0" y="2871772"/>
            <a:ext cx="12161415" cy="2363098"/>
          </a:xfrm>
          <a:prstGeom prst="rect">
            <a:avLst/>
          </a:prstGeom>
          <a:solidFill>
            <a:schemeClr val="tx1">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27">
            <a:extLst>
              <a:ext uri="{FF2B5EF4-FFF2-40B4-BE49-F238E27FC236}">
                <a16:creationId xmlns:a16="http://schemas.microsoft.com/office/drawing/2014/main" id="{66EA4DC9-C629-4816-B13E-3E79842EE020}"/>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9089050" y="304803"/>
            <a:ext cx="2769575" cy="840423"/>
          </a:xfrm>
          <a:prstGeom prst="rect">
            <a:avLst/>
          </a:prstGeom>
        </p:spPr>
      </p:pic>
      <p:pic>
        <p:nvPicPr>
          <p:cNvPr id="29" name="Picture 28">
            <a:extLst>
              <a:ext uri="{FF2B5EF4-FFF2-40B4-BE49-F238E27FC236}">
                <a16:creationId xmlns:a16="http://schemas.microsoft.com/office/drawing/2014/main" id="{1FE8B339-23EA-4B26-81C0-BD3B4EB78B93}"/>
              </a:ext>
            </a:extLst>
          </p:cNvPr>
          <p:cNvPicPr>
            <a:picLocks noChangeAspect="1"/>
          </p:cNvPicPr>
          <p:nvPr userDrawn="1"/>
        </p:nvPicPr>
        <p:blipFill>
          <a:blip r:embed="rId3">
            <a:alphaModFix amt="74000"/>
          </a:blip>
          <a:stretch>
            <a:fillRect/>
          </a:stretch>
        </p:blipFill>
        <p:spPr>
          <a:xfrm flipV="1">
            <a:off x="2674726" y="873020"/>
            <a:ext cx="9517274" cy="5995592"/>
          </a:xfrm>
          <a:prstGeom prst="rect">
            <a:avLst/>
          </a:prstGeom>
        </p:spPr>
      </p:pic>
      <p:pic>
        <p:nvPicPr>
          <p:cNvPr id="30" name="Picture 29">
            <a:extLst>
              <a:ext uri="{FF2B5EF4-FFF2-40B4-BE49-F238E27FC236}">
                <a16:creationId xmlns:a16="http://schemas.microsoft.com/office/drawing/2014/main" id="{1482156B-A1CE-443A-93F8-338CAACED87D}"/>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t="1425" b="1084"/>
          <a:stretch/>
        </p:blipFill>
        <p:spPr>
          <a:xfrm>
            <a:off x="300402" y="0"/>
            <a:ext cx="4727210" cy="6858000"/>
          </a:xfrm>
          <a:prstGeom prst="rect">
            <a:avLst/>
          </a:prstGeom>
        </p:spPr>
      </p:pic>
      <p:sp>
        <p:nvSpPr>
          <p:cNvPr id="2" name="Title 1"/>
          <p:cNvSpPr>
            <a:spLocks noGrp="1"/>
          </p:cNvSpPr>
          <p:nvPr>
            <p:ph type="title"/>
          </p:nvPr>
        </p:nvSpPr>
        <p:spPr>
          <a:xfrm>
            <a:off x="274320" y="2339006"/>
            <a:ext cx="10415016" cy="758952"/>
          </a:xfrm>
          <a:noFill/>
        </p:spPr>
        <p:txBody>
          <a:bodyPr anchor="b">
            <a:noAutofit/>
          </a:bodyPr>
          <a:lstStyle>
            <a:lvl1pPr>
              <a:defRPr sz="5400" b="1">
                <a:solidFill>
                  <a:schemeClr val="bg1"/>
                </a:solidFill>
              </a:defRPr>
            </a:lvl1pPr>
          </a:lstStyle>
          <a:p>
            <a:r>
              <a:rPr lang="en-US"/>
              <a:t>Click to edit Master title style</a:t>
            </a:r>
          </a:p>
        </p:txBody>
      </p:sp>
      <p:sp>
        <p:nvSpPr>
          <p:cNvPr id="3" name="Text Placeholder 2"/>
          <p:cNvSpPr>
            <a:spLocks noGrp="1"/>
          </p:cNvSpPr>
          <p:nvPr>
            <p:ph type="body" idx="1"/>
          </p:nvPr>
        </p:nvSpPr>
        <p:spPr>
          <a:xfrm>
            <a:off x="274320" y="3116512"/>
            <a:ext cx="10415016" cy="1054272"/>
          </a:xfrm>
        </p:spPr>
        <p:txBody>
          <a:bodyPr>
            <a:normAutofit/>
          </a:bodyPr>
          <a:lstStyle>
            <a:lvl1pPr marL="0" indent="0">
              <a:buNone/>
              <a:defRPr sz="3200" b="1">
                <a:solidFill>
                  <a:schemeClr val="accent4">
                    <a:lumMod val="40000"/>
                    <a:lumOff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r>
              <a:rPr lang="en-US"/>
              <a:t>7/9/2024</a:t>
            </a:r>
          </a:p>
        </p:txBody>
      </p:sp>
      <p:sp>
        <p:nvSpPr>
          <p:cNvPr id="5" name="Footer Placeholder 4"/>
          <p:cNvSpPr>
            <a:spLocks noGrp="1"/>
          </p:cNvSpPr>
          <p:nvPr>
            <p:ph type="ftr" sz="quarter" idx="11"/>
          </p:nvPr>
        </p:nvSpPr>
        <p:spPr/>
        <p:txBody>
          <a:bodyPr/>
          <a:lstStyle/>
          <a:p>
            <a:r>
              <a:rPr lang="en-US"/>
              <a:t>The cornerstone of NASA’s current and future missions</a:t>
            </a:r>
          </a:p>
        </p:txBody>
      </p:sp>
      <p:sp>
        <p:nvSpPr>
          <p:cNvPr id="6" name="Slide Number Placeholder 5"/>
          <p:cNvSpPr>
            <a:spLocks noGrp="1"/>
          </p:cNvSpPr>
          <p:nvPr>
            <p:ph type="sldNum" sz="quarter" idx="12"/>
          </p:nvPr>
        </p:nvSpPr>
        <p:spPr/>
        <p:txBody>
          <a:bodyPr/>
          <a:lstStyle/>
          <a:p>
            <a:fld id="{E2427023-DC51-4F41-895E-99C924AA7443}" type="slidenum">
              <a:rPr lang="en-US" smtClean="0"/>
              <a:t>‹#›</a:t>
            </a:fld>
            <a:endParaRPr lang="en-US"/>
          </a:p>
        </p:txBody>
      </p:sp>
    </p:spTree>
    <p:extLst>
      <p:ext uri="{BB962C8B-B14F-4D97-AF65-F5344CB8AC3E}">
        <p14:creationId xmlns:p14="http://schemas.microsoft.com/office/powerpoint/2010/main" val="1188687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path" presetSubtype="0" decel="50000" fill="hold" nodeType="withEffect">
                                  <p:stCondLst>
                                    <p:cond delay="0"/>
                                  </p:stCondLst>
                                  <p:childTnLst>
                                    <p:animMotion origin="layout" path="M 2.70833E-6 1.11111E-6 L -0.04883 0.04329 " pathEditMode="relative" rAng="0" ptsTypes="AA">
                                      <p:cBhvr>
                                        <p:cTn id="6" dur="20000" fill="hold"/>
                                        <p:tgtEl>
                                          <p:spTgt spid="23"/>
                                        </p:tgtEl>
                                        <p:attrNameLst>
                                          <p:attrName>ppt_x</p:attrName>
                                          <p:attrName>ppt_y</p:attrName>
                                        </p:attrNameLst>
                                      </p:cBhvr>
                                      <p:rCtr x="-2448" y="215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sp>
        <p:nvSpPr>
          <p:cNvPr id="5" name="Rectangle 4"/>
          <p:cNvSpPr/>
          <p:nvPr userDrawn="1"/>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r>
              <a:rPr lang="en-US"/>
              <a:t>7/9/2024</a:t>
            </a:r>
          </a:p>
        </p:txBody>
      </p:sp>
      <p:sp>
        <p:nvSpPr>
          <p:cNvPr id="3" name="Footer Placeholder 2"/>
          <p:cNvSpPr>
            <a:spLocks noGrp="1"/>
          </p:cNvSpPr>
          <p:nvPr>
            <p:ph type="ftr" sz="quarter" idx="11"/>
          </p:nvPr>
        </p:nvSpPr>
        <p:spPr/>
        <p:txBody>
          <a:bodyPr/>
          <a:lstStyle/>
          <a:p>
            <a:r>
              <a:rPr lang="en-US"/>
              <a:t>The cornerstone of NASA’s current and future missions</a:t>
            </a:r>
          </a:p>
        </p:txBody>
      </p:sp>
      <p:sp>
        <p:nvSpPr>
          <p:cNvPr id="4" name="Slide Number Placeholder 3"/>
          <p:cNvSpPr>
            <a:spLocks noGrp="1"/>
          </p:cNvSpPr>
          <p:nvPr>
            <p:ph type="sldNum" sz="quarter" idx="12"/>
          </p:nvPr>
        </p:nvSpPr>
        <p:spPr/>
        <p:txBody>
          <a:bodyPr/>
          <a:lstStyle/>
          <a:p>
            <a:fld id="{E2427023-DC51-4F41-895E-99C924AA7443}" type="slidenum">
              <a:rPr lang="en-US" smtClean="0"/>
              <a:t>‹#›</a:t>
            </a:fld>
            <a:endParaRPr lang="en-US"/>
          </a:p>
        </p:txBody>
      </p:sp>
    </p:spTree>
    <p:extLst>
      <p:ext uri="{BB962C8B-B14F-4D97-AF65-F5344CB8AC3E}">
        <p14:creationId xmlns:p14="http://schemas.microsoft.com/office/powerpoint/2010/main" val="1836000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48BF4A-8EE9-DFF2-EFA3-37F3CEC4C77B}"/>
              </a:ext>
            </a:extLst>
          </p:cNvPr>
          <p:cNvSpPr>
            <a:spLocks noGrp="1"/>
          </p:cNvSpPr>
          <p:nvPr>
            <p:ph type="title"/>
          </p:nvPr>
        </p:nvSpPr>
        <p:spPr/>
        <p:txBody>
          <a:bodyPr/>
          <a:lstStyle/>
          <a:p>
            <a:r>
              <a:rPr lang="en-US"/>
              <a:t>Click to edit Master title style</a:t>
            </a:r>
          </a:p>
        </p:txBody>
      </p:sp>
      <p:sp>
        <p:nvSpPr>
          <p:cNvPr id="3" name="Text Placeholder 2">
            <a:extLst>
              <a:ext uri="{FF2B5EF4-FFF2-40B4-BE49-F238E27FC236}">
                <a16:creationId xmlns:a16="http://schemas.microsoft.com/office/drawing/2014/main" id="{6025A634-4592-3C2D-7C5D-33EE2A40A9DD}"/>
              </a:ext>
            </a:extLst>
          </p:cNvPr>
          <p:cNvSpPr>
            <a:spLocks noGrp="1"/>
          </p:cNvSpPr>
          <p:nvPr>
            <p:ph type="body"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B90C37-0515-D233-F572-D779A17848BD}"/>
              </a:ext>
            </a:extLst>
          </p:cNvPr>
          <p:cNvSpPr>
            <a:spLocks noGrp="1"/>
          </p:cNvSpPr>
          <p:nvPr>
            <p:ph type="dt" sz="half" idx="10"/>
          </p:nvPr>
        </p:nvSpPr>
        <p:spPr/>
        <p:txBody>
          <a:bodyPr/>
          <a:lstStyle/>
          <a:p>
            <a:r>
              <a:rPr lang="en-US"/>
              <a:t>7/9/2024</a:t>
            </a:r>
          </a:p>
        </p:txBody>
      </p:sp>
      <p:sp>
        <p:nvSpPr>
          <p:cNvPr id="5" name="Footer Placeholder 4">
            <a:extLst>
              <a:ext uri="{FF2B5EF4-FFF2-40B4-BE49-F238E27FC236}">
                <a16:creationId xmlns:a16="http://schemas.microsoft.com/office/drawing/2014/main" id="{CAE56D99-3089-D51E-457B-6B317B605288}"/>
              </a:ext>
            </a:extLst>
          </p:cNvPr>
          <p:cNvSpPr>
            <a:spLocks noGrp="1"/>
          </p:cNvSpPr>
          <p:nvPr>
            <p:ph type="ftr" sz="quarter" idx="11"/>
          </p:nvPr>
        </p:nvSpPr>
        <p:spPr/>
        <p:txBody>
          <a:bodyPr/>
          <a:lstStyle/>
          <a:p>
            <a:r>
              <a:rPr lang="en-US"/>
              <a:t>The cornerstone of NASA’s current and future missions</a:t>
            </a:r>
          </a:p>
        </p:txBody>
      </p:sp>
      <p:sp>
        <p:nvSpPr>
          <p:cNvPr id="6" name="Slide Number Placeholder 5">
            <a:extLst>
              <a:ext uri="{FF2B5EF4-FFF2-40B4-BE49-F238E27FC236}">
                <a16:creationId xmlns:a16="http://schemas.microsoft.com/office/drawing/2014/main" id="{1489C891-CABD-4C82-ECFD-33E82F4A4B3E}"/>
              </a:ext>
            </a:extLst>
          </p:cNvPr>
          <p:cNvSpPr>
            <a:spLocks noGrp="1"/>
          </p:cNvSpPr>
          <p:nvPr>
            <p:ph type="sldNum" sz="quarter" idx="12"/>
          </p:nvPr>
        </p:nvSpPr>
        <p:spPr/>
        <p:txBody>
          <a:bodyPr/>
          <a:lstStyle/>
          <a:p>
            <a:fld id="{6F5D4FCE-3FCA-4E21-9AB1-D6D59E9421FD}" type="slidenum">
              <a:rPr lang="en-US" smtClean="0"/>
              <a:t>‹#›</a:t>
            </a:fld>
            <a:endParaRPr lang="en-US"/>
          </a:p>
        </p:txBody>
      </p:sp>
    </p:spTree>
    <p:extLst>
      <p:ext uri="{BB962C8B-B14F-4D97-AF65-F5344CB8AC3E}">
        <p14:creationId xmlns:p14="http://schemas.microsoft.com/office/powerpoint/2010/main" val="2553104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4807" y="444316"/>
            <a:ext cx="8261363" cy="473529"/>
          </a:xfrm>
          <a:effectLst/>
        </p:spPr>
        <p:txBody>
          <a:bodyPr>
            <a:noAutofit/>
          </a:bodyPr>
          <a:lstStyle>
            <a:lvl1pPr algn="l">
              <a:defRPr sz="3000">
                <a:solidFill>
                  <a:srgbClr val="1A5DAD"/>
                </a:solidFill>
                <a:effectLst/>
              </a:defRPr>
            </a:lvl1pPr>
          </a:lstStyle>
          <a:p>
            <a:r>
              <a:rPr lang="en-US"/>
              <a:t>Click to edit Master title</a:t>
            </a:r>
          </a:p>
        </p:txBody>
      </p:sp>
      <p:sp>
        <p:nvSpPr>
          <p:cNvPr id="3" name="Subtitle 2"/>
          <p:cNvSpPr>
            <a:spLocks noGrp="1"/>
          </p:cNvSpPr>
          <p:nvPr>
            <p:ph type="subTitle" idx="1"/>
          </p:nvPr>
        </p:nvSpPr>
        <p:spPr>
          <a:xfrm>
            <a:off x="294808" y="917845"/>
            <a:ext cx="4529741" cy="1429115"/>
          </a:xfrm>
          <a:effectLst/>
        </p:spPr>
        <p:txBody>
          <a:bodyPr>
            <a:normAutofit/>
          </a:bodyPr>
          <a:lstStyle>
            <a:lvl1pPr marL="0" indent="0" algn="l">
              <a:buNone/>
              <a:defRPr sz="2000" b="0">
                <a:solidFill>
                  <a:schemeClr val="accent6">
                    <a:lumMod val="75000"/>
                  </a:schemeClr>
                </a:solidFill>
                <a:effectLs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TextBox 5"/>
          <p:cNvSpPr txBox="1"/>
          <p:nvPr userDrawn="1"/>
        </p:nvSpPr>
        <p:spPr>
          <a:xfrm>
            <a:off x="9518650" y="444316"/>
            <a:ext cx="1476477" cy="338554"/>
          </a:xfrm>
          <a:prstGeom prst="rect">
            <a:avLst/>
          </a:prstGeom>
          <a:noFill/>
        </p:spPr>
        <p:txBody>
          <a:bodyPr wrap="square" rtlCol="0">
            <a:spAutoFit/>
          </a:bodyPr>
          <a:lstStyle/>
          <a:p>
            <a:pPr algn="r"/>
            <a:r>
              <a:rPr lang="en-US" sz="800">
                <a:solidFill>
                  <a:schemeClr val="bg1"/>
                </a:solidFill>
                <a:cs typeface="Arial"/>
              </a:rPr>
              <a:t>National Aeronautics and</a:t>
            </a:r>
          </a:p>
          <a:p>
            <a:pPr algn="r"/>
            <a:r>
              <a:rPr lang="en-US" sz="800">
                <a:solidFill>
                  <a:schemeClr val="bg1"/>
                </a:solidFill>
                <a:cs typeface="Arial"/>
              </a:rPr>
              <a:t>Space Administration</a:t>
            </a:r>
          </a:p>
        </p:txBody>
      </p:sp>
      <p:sp>
        <p:nvSpPr>
          <p:cNvPr id="12" name="TextBox 11"/>
          <p:cNvSpPr txBox="1"/>
          <p:nvPr userDrawn="1"/>
        </p:nvSpPr>
        <p:spPr>
          <a:xfrm>
            <a:off x="342473" y="6405568"/>
            <a:ext cx="995532" cy="218216"/>
          </a:xfrm>
          <a:prstGeom prst="rect">
            <a:avLst/>
          </a:prstGeom>
          <a:noFill/>
        </p:spPr>
        <p:txBody>
          <a:bodyPr wrap="square" rtlCol="0">
            <a:spAutoFit/>
          </a:bodyPr>
          <a:lstStyle/>
          <a:p>
            <a:r>
              <a:rPr lang="en-US" sz="800" b="1" i="0" baseline="0">
                <a:solidFill>
                  <a:srgbClr val="FFFFFE"/>
                </a:solidFill>
                <a:cs typeface="Arial"/>
              </a:rPr>
              <a:t>www.nasa.gov</a:t>
            </a:r>
          </a:p>
        </p:txBody>
      </p:sp>
      <p:sp>
        <p:nvSpPr>
          <p:cNvPr id="13" name="Rectangle 12"/>
          <p:cNvSpPr/>
          <p:nvPr userDrawn="1"/>
        </p:nvSpPr>
        <p:spPr>
          <a:xfrm>
            <a:off x="1266886" y="6422318"/>
            <a:ext cx="2015586" cy="205970"/>
          </a:xfrm>
          <a:prstGeom prst="rect">
            <a:avLst/>
          </a:prstGeom>
        </p:spPr>
        <p:txBody>
          <a:bodyPr wrap="none" lIns="82059" tIns="41029" rIns="82059" bIns="41029">
            <a:spAutoFit/>
          </a:bodyPr>
          <a:lstStyle/>
          <a:p>
            <a:r>
              <a:rPr lang="en-US" sz="800">
                <a:solidFill>
                  <a:schemeClr val="bg1"/>
                </a:solidFill>
              </a:rPr>
              <a:t>EGS-TEMPL-001,  Rev.</a:t>
            </a:r>
            <a:r>
              <a:rPr lang="en-US" sz="800" baseline="0">
                <a:solidFill>
                  <a:schemeClr val="bg1"/>
                </a:solidFill>
              </a:rPr>
              <a:t> 18,  07/16/2020</a:t>
            </a:r>
            <a:endParaRPr lang="en-US" sz="800">
              <a:solidFill>
                <a:schemeClr val="bg1"/>
              </a:solidFill>
            </a:endParaRPr>
          </a:p>
        </p:txBody>
      </p:sp>
      <p:pic>
        <p:nvPicPr>
          <p:cNvPr id="4" name="Picture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105" y="5616153"/>
            <a:ext cx="1381651" cy="786643"/>
          </a:xfrm>
          <a:prstGeom prst="rect">
            <a:avLst/>
          </a:prstGeom>
          <a:effectLst>
            <a:outerShdw blurRad="177800" sx="99000" sy="99000" algn="ctr" rotWithShape="0">
              <a:prstClr val="black">
                <a:alpha val="88000"/>
              </a:prstClr>
            </a:outerShdw>
          </a:effec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149422" y="327266"/>
            <a:ext cx="665942" cy="551066"/>
          </a:xfrm>
          <a:prstGeom prst="rect">
            <a:avLst/>
          </a:prstGeom>
        </p:spPr>
      </p:pic>
      <p:cxnSp>
        <p:nvCxnSpPr>
          <p:cNvPr id="7" name="Straight Connector 6"/>
          <p:cNvCxnSpPr/>
          <p:nvPr userDrawn="1"/>
        </p:nvCxnSpPr>
        <p:spPr>
          <a:xfrm flipV="1">
            <a:off x="11037888" y="327367"/>
            <a:ext cx="4762" cy="550863"/>
          </a:xfrm>
          <a:prstGeom prst="line">
            <a:avLst/>
          </a:prstGeom>
          <a:ln w="9525">
            <a:solidFill>
              <a:schemeClr val="bg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62290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79744" y="136698"/>
            <a:ext cx="10168737" cy="553225"/>
          </a:xfrm>
          <a:effectLst/>
        </p:spPr>
        <p:txBody>
          <a:bodyPr/>
          <a:lstStyle>
            <a:lvl1pPr algn="l">
              <a:defRPr>
                <a:effectLst/>
              </a:defRPr>
            </a:lvl1pPr>
          </a:lstStyle>
          <a:p>
            <a:r>
              <a:rPr lang="en-US"/>
              <a:t>Click to edit Master title style</a:t>
            </a:r>
          </a:p>
        </p:txBody>
      </p:sp>
      <p:sp>
        <p:nvSpPr>
          <p:cNvPr id="3" name="Content Placeholder 2"/>
          <p:cNvSpPr>
            <a:spLocks noGrp="1"/>
          </p:cNvSpPr>
          <p:nvPr>
            <p:ph idx="1" hasCustomPrompt="1"/>
          </p:nvPr>
        </p:nvSpPr>
        <p:spPr>
          <a:xfrm>
            <a:off x="403995" y="1225300"/>
            <a:ext cx="11456152" cy="4418013"/>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a:t>Click to edit </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798DA411-0064-8E43-8C67-3FB137CD0B38}" type="slidenum">
              <a:rPr lang="en-US" smtClean="0"/>
              <a:pPr/>
              <a:t>‹#›</a:t>
            </a:fld>
            <a:endParaRPr lang="en-US"/>
          </a:p>
        </p:txBody>
      </p:sp>
    </p:spTree>
    <p:extLst>
      <p:ext uri="{BB962C8B-B14F-4D97-AF65-F5344CB8AC3E}">
        <p14:creationId xmlns:p14="http://schemas.microsoft.com/office/powerpoint/2010/main" val="15929709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8" name="Content Placeholder 2"/>
          <p:cNvSpPr>
            <a:spLocks noGrp="1"/>
          </p:cNvSpPr>
          <p:nvPr>
            <p:ph idx="1" hasCustomPrompt="1"/>
          </p:nvPr>
        </p:nvSpPr>
        <p:spPr>
          <a:xfrm>
            <a:off x="393177" y="1338920"/>
            <a:ext cx="5421473" cy="4466708"/>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2"/>
          <p:cNvSpPr>
            <a:spLocks noGrp="1"/>
          </p:cNvSpPr>
          <p:nvPr>
            <p:ph idx="13" hasCustomPrompt="1"/>
          </p:nvPr>
        </p:nvSpPr>
        <p:spPr>
          <a:xfrm>
            <a:off x="5930077" y="1338920"/>
            <a:ext cx="5652327" cy="4466708"/>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479744" y="136698"/>
            <a:ext cx="10168737" cy="553225"/>
          </a:xfrm>
          <a:effectLst/>
        </p:spPr>
        <p:txBody>
          <a:bodyPr/>
          <a:lstStyle>
            <a:lvl1pPr algn="l">
              <a:defRPr>
                <a:effectLst/>
              </a:defRPr>
            </a:lvl1pPr>
          </a:lstStyle>
          <a:p>
            <a:r>
              <a:rPr lang="en-US"/>
              <a:t>Click to edit Master title style</a:t>
            </a:r>
          </a:p>
        </p:txBody>
      </p:sp>
    </p:spTree>
    <p:extLst>
      <p:ext uri="{BB962C8B-B14F-4D97-AF65-F5344CB8AC3E}">
        <p14:creationId xmlns:p14="http://schemas.microsoft.com/office/powerpoint/2010/main" val="12506062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10" name="Content Placeholder 2"/>
          <p:cNvSpPr>
            <a:spLocks noGrp="1"/>
          </p:cNvSpPr>
          <p:nvPr>
            <p:ph idx="1" hasCustomPrompt="1"/>
          </p:nvPr>
        </p:nvSpPr>
        <p:spPr>
          <a:xfrm>
            <a:off x="479747" y="1338920"/>
            <a:ext cx="5277188" cy="4226990"/>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p:cNvSpPr>
            <a:spLocks noGrp="1"/>
          </p:cNvSpPr>
          <p:nvPr>
            <p:ph idx="13" hasCustomPrompt="1"/>
          </p:nvPr>
        </p:nvSpPr>
        <p:spPr>
          <a:xfrm>
            <a:off x="5915645" y="1338920"/>
            <a:ext cx="5666755" cy="4226990"/>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p:cNvSpPr>
            <a:spLocks noGrp="1"/>
          </p:cNvSpPr>
          <p:nvPr>
            <p:ph type="title"/>
          </p:nvPr>
        </p:nvSpPr>
        <p:spPr>
          <a:xfrm>
            <a:off x="479744" y="136698"/>
            <a:ext cx="10168737" cy="553225"/>
          </a:xfrm>
          <a:effectLst/>
        </p:spPr>
        <p:txBody>
          <a:bodyPr/>
          <a:lstStyle>
            <a:lvl1pPr algn="l">
              <a:defRPr>
                <a:effectLst/>
              </a:defRPr>
            </a:lvl1pPr>
          </a:lstStyle>
          <a:p>
            <a:r>
              <a:rPr lang="en-US"/>
              <a:t>Click to edit Master title style</a:t>
            </a:r>
          </a:p>
        </p:txBody>
      </p:sp>
    </p:spTree>
    <p:extLst>
      <p:ext uri="{BB962C8B-B14F-4D97-AF65-F5344CB8AC3E}">
        <p14:creationId xmlns:p14="http://schemas.microsoft.com/office/powerpoint/2010/main" val="23468099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4" name="Title 1"/>
          <p:cNvSpPr>
            <a:spLocks noGrp="1"/>
          </p:cNvSpPr>
          <p:nvPr>
            <p:ph type="title"/>
          </p:nvPr>
        </p:nvSpPr>
        <p:spPr>
          <a:xfrm>
            <a:off x="479744" y="136698"/>
            <a:ext cx="10168737" cy="553225"/>
          </a:xfrm>
          <a:effectLst/>
        </p:spPr>
        <p:txBody>
          <a:bodyPr/>
          <a:lstStyle>
            <a:lvl1pPr algn="l">
              <a:defRPr>
                <a:effectLst/>
              </a:defRPr>
            </a:lvl1pPr>
          </a:lstStyle>
          <a:p>
            <a:r>
              <a:rPr lang="en-US"/>
              <a:t>Click to edit Master title style</a:t>
            </a:r>
          </a:p>
        </p:txBody>
      </p:sp>
    </p:spTree>
    <p:extLst>
      <p:ext uri="{BB962C8B-B14F-4D97-AF65-F5344CB8AC3E}">
        <p14:creationId xmlns:p14="http://schemas.microsoft.com/office/powerpoint/2010/main" val="33835298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147022"/>
            <a:ext cx="4584627" cy="1162050"/>
          </a:xfrm>
          <a:effectLst/>
        </p:spPr>
        <p:txBody>
          <a:bodyPr anchor="b"/>
          <a:lstStyle>
            <a:lvl1pPr algn="l">
              <a:defRPr sz="2000" b="1">
                <a:solidFill>
                  <a:schemeClr val="tx1"/>
                </a:solidFill>
              </a:defRPr>
            </a:lvl1pPr>
          </a:lstStyle>
          <a:p>
            <a:r>
              <a:rPr lang="en-US"/>
              <a:t>Click to edit Master title style</a:t>
            </a:r>
          </a:p>
        </p:txBody>
      </p:sp>
      <p:sp>
        <p:nvSpPr>
          <p:cNvPr id="4" name="Text Placeholder 3"/>
          <p:cNvSpPr>
            <a:spLocks noGrp="1"/>
          </p:cNvSpPr>
          <p:nvPr>
            <p:ph type="body" sz="half" idx="2"/>
          </p:nvPr>
        </p:nvSpPr>
        <p:spPr>
          <a:xfrm>
            <a:off x="609601" y="2340298"/>
            <a:ext cx="4584627" cy="3465331"/>
          </a:xfrm>
        </p:spPr>
        <p:txBody>
          <a:bodyPr/>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
        <p:nvSpPr>
          <p:cNvPr id="8" name="Content Placeholder 2"/>
          <p:cNvSpPr>
            <a:spLocks noGrp="1"/>
          </p:cNvSpPr>
          <p:nvPr>
            <p:ph idx="1" hasCustomPrompt="1"/>
          </p:nvPr>
        </p:nvSpPr>
        <p:spPr>
          <a:xfrm>
            <a:off x="5345724" y="1106260"/>
            <a:ext cx="6236677" cy="4710188"/>
          </a:xfrm>
        </p:spPr>
        <p:txBody>
          <a:bodyPr/>
          <a:lstStyle>
            <a:lvl1pPr marL="285750" indent="-285750">
              <a:buFontTx/>
              <a:buBlip>
                <a:blip r:embed="rId2"/>
              </a:buBlip>
              <a:defRPr sz="1800" b="1">
                <a:solidFill>
                  <a:schemeClr val="tx1"/>
                </a:solidFill>
              </a:defRPr>
            </a:lvl1pPr>
            <a:lvl2pPr marL="742950" indent="-285750">
              <a:buFont typeface="Wingdings" panose="05000000000000000000" pitchFamily="2" charset="2"/>
              <a:buChar char="§"/>
              <a:defRPr sz="1800">
                <a:solidFill>
                  <a:schemeClr val="tx1"/>
                </a:solidFill>
              </a:defRPr>
            </a:lvl2pPr>
            <a:lvl3pPr marL="1143000" indent="-228600">
              <a:buFont typeface="Wingdings" panose="05000000000000000000" pitchFamily="2" charset="2"/>
              <a:buChar char="§"/>
              <a:defRPr sz="1600">
                <a:solidFill>
                  <a:schemeClr val="tx1"/>
                </a:solidFill>
              </a:defRPr>
            </a:lvl3pPr>
            <a:lvl4pPr marL="1600200" indent="-228600">
              <a:buFont typeface="Arial" panose="020B0604020202020204" pitchFamily="34" charset="0"/>
              <a:buChar char="•"/>
              <a:defRPr sz="1400">
                <a:solidFill>
                  <a:schemeClr val="tx1"/>
                </a:solidFill>
              </a:defRPr>
            </a:lvl4pPr>
            <a:lvl5pPr marL="2057400" indent="-228600">
              <a:buFont typeface="Arial" panose="020B0604020202020204" pitchFamily="34" charset="0"/>
              <a:buChar char="•"/>
              <a:defRPr sz="12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380218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5270437"/>
            <a:ext cx="7315200" cy="566738"/>
          </a:xfrm>
          <a:effectLst/>
        </p:spPr>
        <p:txBody>
          <a:bodyPr anchor="b"/>
          <a:lstStyle>
            <a:lvl1pPr algn="l">
              <a:defRPr sz="2000" b="1">
                <a:solidFill>
                  <a:schemeClr val="tx1"/>
                </a:solidFill>
              </a:defRPr>
            </a:lvl1pPr>
          </a:lstStyle>
          <a:p>
            <a:r>
              <a:rPr lang="en-US"/>
              <a:t>Click to edit Master title style</a:t>
            </a:r>
          </a:p>
        </p:txBody>
      </p:sp>
      <p:sp>
        <p:nvSpPr>
          <p:cNvPr id="3" name="Picture Placeholder 2"/>
          <p:cNvSpPr>
            <a:spLocks noGrp="1"/>
          </p:cNvSpPr>
          <p:nvPr>
            <p:ph type="pic" idx="1"/>
          </p:nvPr>
        </p:nvSpPr>
        <p:spPr>
          <a:xfrm>
            <a:off x="2438400" y="1110981"/>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7" name="Slide Number Placeholder 6"/>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Tree>
    <p:extLst>
      <p:ext uri="{BB962C8B-B14F-4D97-AF65-F5344CB8AC3E}">
        <p14:creationId xmlns:p14="http://schemas.microsoft.com/office/powerpoint/2010/main" val="1818427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Tree>
    <p:extLst>
      <p:ext uri="{BB962C8B-B14F-4D97-AF65-F5344CB8AC3E}">
        <p14:creationId xmlns:p14="http://schemas.microsoft.com/office/powerpoint/2010/main" val="39389644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spTree>
    <p:extLst>
      <p:ext uri="{BB962C8B-B14F-4D97-AF65-F5344CB8AC3E}">
        <p14:creationId xmlns:p14="http://schemas.microsoft.com/office/powerpoint/2010/main" val="24208579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bg1"/>
        </a:solidFill>
        <a:effectLst/>
      </p:bgPr>
    </p:bg>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798DA411-0064-8E43-8C67-3FB137CD0B38}" type="slidenum">
              <a:rPr lang="en-US" smtClean="0">
                <a:solidFill>
                  <a:srgbClr val="FFFFFE">
                    <a:tint val="75000"/>
                  </a:srgbClr>
                </a:solidFill>
              </a:rPr>
              <a:pPr/>
              <a:t>‹#›</a:t>
            </a:fld>
            <a:endParaRPr lang="en-US">
              <a:solidFill>
                <a:srgbClr val="FFFFFE">
                  <a:tint val="75000"/>
                </a:srgbClr>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804728" y="2360473"/>
            <a:ext cx="2582544" cy="2137054"/>
          </a:xfrm>
          <a:prstGeom prst="rect">
            <a:avLst/>
          </a:prstGeom>
        </p:spPr>
      </p:pic>
    </p:spTree>
    <p:extLst>
      <p:ext uri="{BB962C8B-B14F-4D97-AF65-F5344CB8AC3E}">
        <p14:creationId xmlns:p14="http://schemas.microsoft.com/office/powerpoint/2010/main" val="242019683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37" name="Shape 37"/>
          <p:cNvSpPr>
            <a:spLocks noGrp="1"/>
          </p:cNvSpPr>
          <p:nvPr>
            <p:ph type="sldNum" sz="quarter" idx="2"/>
          </p:nvPr>
        </p:nvSpPr>
        <p:spPr>
          <a:xfrm>
            <a:off x="9266864" y="6543311"/>
            <a:ext cx="2844800" cy="264255"/>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355552143"/>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C77212D-8A14-154D-8C17-135744C6E3AC}"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196214301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5DA0-AD0D-D848-B125-A79F4DF6E240}"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3857501535"/>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33E230-E02F-F84D-8061-16F1C6499031}"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1015991959"/>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C9B5069-22F4-E343-923C-2B7CB4DB5EC6}"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189575630"/>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B0B9EE-FE39-0C47-8B44-E1495BF3B248}" type="datetime1">
              <a:rPr lang="en-US" smtClean="0"/>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4010130991"/>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803D49-00B5-A542-811D-33C962436FB7}" type="datetime1">
              <a:rPr lang="en-US" smtClean="0"/>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3078863556"/>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9F86EE-1561-814D-A532-DCA9BA50D628}" type="datetime1">
              <a:rPr lang="en-US" smtClean="0"/>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418449206"/>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9F67AB8-CFF9-AF42-8CD0-F7D0607D6707}"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375257430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C0508AD-E96E-B741-B970-438E9F77858E}" type="datetime1">
              <a:rPr lang="en-US" smtClean="0"/>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3227585338"/>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F006BB-7C5F-7E44-AD12-B25508D0B7DB}"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3506263304"/>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C0F0F3-68DC-4943-B0EA-E4CA9F35B106}" type="datetime1">
              <a:rPr lang="en-US" smtClean="0"/>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A9CCE98-5F5D-BD45-BB60-78A840259B49}" type="slidenum">
              <a:rPr lang="en-US" smtClean="0"/>
              <a:t>‹#›</a:t>
            </a:fld>
            <a:endParaRPr lang="en-US"/>
          </a:p>
        </p:txBody>
      </p:sp>
    </p:spTree>
    <p:extLst>
      <p:ext uri="{BB962C8B-B14F-4D97-AF65-F5344CB8AC3E}">
        <p14:creationId xmlns:p14="http://schemas.microsoft.com/office/powerpoint/2010/main" val="1098260316"/>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2.png"/><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image" Target="../media/image8.jpeg"/><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theme" Target="../theme/theme2.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0.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image" Target="../media/image9.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image" Target="../media/image15.jpeg"/><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theme" Target="../theme/theme3.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74319" y="403058"/>
            <a:ext cx="10698480" cy="511342"/>
          </a:xfrm>
          <a:prstGeom prst="rect">
            <a:avLst/>
          </a:prstGeom>
          <a:gradFill>
            <a:gsLst>
              <a:gs pos="48000">
                <a:srgbClr val="0D60A7"/>
              </a:gs>
              <a:gs pos="100000">
                <a:srgbClr val="00B0F0"/>
              </a:gs>
            </a:gsLst>
            <a:lin ang="16200000" scaled="1"/>
          </a:gradFill>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74320" y="1005841"/>
            <a:ext cx="11640312" cy="5076190"/>
          </a:xfrm>
          <a:prstGeom prst="rect">
            <a:avLst/>
          </a:prstGeom>
          <a:ln>
            <a:noFill/>
          </a:ln>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199438" y="6356349"/>
            <a:ext cx="100692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7/9/2024</a:t>
            </a:r>
          </a:p>
        </p:txBody>
      </p:sp>
      <p:sp>
        <p:nvSpPr>
          <p:cNvPr id="5" name="Footer Placeholder 4"/>
          <p:cNvSpPr>
            <a:spLocks noGrp="1"/>
          </p:cNvSpPr>
          <p:nvPr>
            <p:ph type="ftr" sz="quarter" idx="3"/>
          </p:nvPr>
        </p:nvSpPr>
        <p:spPr>
          <a:xfrm>
            <a:off x="3992880" y="6356350"/>
            <a:ext cx="4206240" cy="365125"/>
          </a:xfrm>
          <a:prstGeom prst="rect">
            <a:avLst/>
          </a:prstGeom>
        </p:spPr>
        <p:txBody>
          <a:bodyPr vert="horz" lIns="91440" tIns="45720" rIns="91440" bIns="45720" rtlCol="0" anchor="ctr"/>
          <a:lstStyle>
            <a:lvl1pPr algn="ctr">
              <a:defRPr sz="1200">
                <a:solidFill>
                  <a:schemeClr val="accent1">
                    <a:lumMod val="75000"/>
                  </a:schemeClr>
                </a:solidFill>
              </a:defRPr>
            </a:lvl1pPr>
          </a:lstStyle>
          <a:p>
            <a:r>
              <a:rPr lang="en-US"/>
              <a:t>The cornerstone of NASA’s current and future missions</a:t>
            </a:r>
          </a:p>
        </p:txBody>
      </p:sp>
      <p:sp>
        <p:nvSpPr>
          <p:cNvPr id="6" name="Slide Number Placeholder 5"/>
          <p:cNvSpPr>
            <a:spLocks noGrp="1"/>
          </p:cNvSpPr>
          <p:nvPr>
            <p:ph type="sldNum" sz="quarter" idx="4"/>
          </p:nvPr>
        </p:nvSpPr>
        <p:spPr>
          <a:xfrm>
            <a:off x="11397672" y="6358080"/>
            <a:ext cx="516959"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fld id="{E2427023-DC51-4F41-895E-99C924AA7443}" type="slidenum">
              <a:rPr lang="en-US" smtClean="0"/>
              <a:pPr/>
              <a:t>‹#›</a:t>
            </a:fld>
            <a:endParaRPr lang="en-US"/>
          </a:p>
        </p:txBody>
      </p:sp>
      <p:pic>
        <p:nvPicPr>
          <p:cNvPr id="10" name="Picture 9">
            <a:extLst>
              <a:ext uri="{FF2B5EF4-FFF2-40B4-BE49-F238E27FC236}">
                <a16:creationId xmlns:a16="http://schemas.microsoft.com/office/drawing/2014/main" id="{8AF84ACB-E209-1642-AEF5-97EF13B8EC1C}"/>
              </a:ext>
            </a:extLst>
          </p:cNvPr>
          <p:cNvPicPr>
            <a:picLocks noChangeAspect="1"/>
          </p:cNvPicPr>
          <p:nvPr userDrawn="1"/>
        </p:nvPicPr>
        <p:blipFill>
          <a:blip r:embed="rId10" cstate="print">
            <a:extLst>
              <a:ext uri="{28A0092B-C50C-407E-A947-70E740481C1C}">
                <a14:useLocalDpi xmlns:a14="http://schemas.microsoft.com/office/drawing/2010/main" val="0"/>
              </a:ext>
            </a:extLst>
          </a:blip>
          <a:srcRect/>
          <a:stretch/>
        </p:blipFill>
        <p:spPr>
          <a:xfrm>
            <a:off x="200432" y="6141291"/>
            <a:ext cx="1737360" cy="698237"/>
          </a:xfrm>
          <a:prstGeom prst="rect">
            <a:avLst/>
          </a:prstGeom>
        </p:spPr>
      </p:pic>
      <p:cxnSp>
        <p:nvCxnSpPr>
          <p:cNvPr id="8" name="Straight Connector 7"/>
          <p:cNvCxnSpPr/>
          <p:nvPr userDrawn="1"/>
        </p:nvCxnSpPr>
        <p:spPr>
          <a:xfrm flipH="1">
            <a:off x="11302019" y="6355714"/>
            <a:ext cx="1" cy="365760"/>
          </a:xfrm>
          <a:prstGeom prst="line">
            <a:avLst/>
          </a:prstGeom>
        </p:spPr>
        <p:style>
          <a:lnRef idx="1">
            <a:schemeClr val="accent1"/>
          </a:lnRef>
          <a:fillRef idx="0">
            <a:schemeClr val="accent1"/>
          </a:fillRef>
          <a:effectRef idx="0">
            <a:schemeClr val="accent1"/>
          </a:effectRef>
          <a:fontRef idx="minor">
            <a:schemeClr val="tx1"/>
          </a:fontRef>
        </p:style>
      </p:cxnSp>
      <p:pic>
        <p:nvPicPr>
          <p:cNvPr id="11" name="Picture 25">
            <a:extLst>
              <a:ext uri="{FF2B5EF4-FFF2-40B4-BE49-F238E27FC236}">
                <a16:creationId xmlns:a16="http://schemas.microsoft.com/office/drawing/2014/main" id="{5484BB80-228A-4038-94F9-9483FF32794A}"/>
              </a:ext>
            </a:extLst>
          </p:cNvPr>
          <p:cNvPicPr preferRelativeResize="0">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p:blipFill>
        <p:spPr bwMode="auto">
          <a:xfrm>
            <a:off x="11114088" y="182880"/>
            <a:ext cx="800543"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6157652"/>
      </p:ext>
    </p:extLst>
  </p:cSld>
  <p:clrMap bg1="lt1" tx1="dk1" bg2="lt2" tx2="dk2" accent1="accent1" accent2="accent2" accent3="accent3" accent4="accent4" accent5="accent5" accent6="accent6" hlink="hlink" folHlink="folHlink"/>
  <p:sldLayoutIdLst>
    <p:sldLayoutId id="2147483654" r:id="rId1"/>
    <p:sldLayoutId id="2147483650" r:id="rId2"/>
    <p:sldLayoutId id="2147483652" r:id="rId3"/>
    <p:sldLayoutId id="2147483653" r:id="rId4"/>
    <p:sldLayoutId id="2147483655" r:id="rId5"/>
    <p:sldLayoutId id="2147483651" r:id="rId6"/>
    <p:sldLayoutId id="2147483666" r:id="rId7"/>
    <p:sldLayoutId id="2147483667" r:id="rId8"/>
  </p:sldLayoutIdLst>
  <p:hf hdr="0"/>
  <p:txStyles>
    <p:titleStyle>
      <a:lvl1pPr algn="l" defTabSz="914400" rtl="0" eaLnBrk="1" latinLnBrk="0" hangingPunct="1">
        <a:lnSpc>
          <a:spcPct val="90000"/>
        </a:lnSpc>
        <a:spcBef>
          <a:spcPct val="0"/>
        </a:spcBef>
        <a:buNone/>
        <a:defRPr sz="2400" b="1" kern="1200">
          <a:solidFill>
            <a:schemeClr val="bg1"/>
          </a:solidFill>
          <a:latin typeface="+mj-lt"/>
          <a:ea typeface="+mj-ea"/>
          <a:cs typeface="+mj-cs"/>
        </a:defRPr>
      </a:lvl1pPr>
    </p:titleStyle>
    <p:bodyStyle>
      <a:lvl1pPr marL="283464" indent="-283464" algn="l" defTabSz="914400" rtl="0" eaLnBrk="1" latinLnBrk="0" hangingPunct="1">
        <a:lnSpc>
          <a:spcPct val="100000"/>
        </a:lnSpc>
        <a:spcBef>
          <a:spcPts val="1800"/>
        </a:spcBef>
        <a:buFont typeface="Arial" panose="020B0604020202020204" pitchFamily="34" charset="0"/>
        <a:buChar char="•"/>
        <a:defRPr sz="1800" kern="1200">
          <a:solidFill>
            <a:schemeClr val="tx1"/>
          </a:solidFill>
          <a:latin typeface="+mn-lt"/>
          <a:ea typeface="+mn-ea"/>
          <a:cs typeface="+mn-cs"/>
        </a:defRPr>
      </a:lvl1pPr>
      <a:lvl2pPr marL="740664" indent="-283464" algn="l" defTabSz="914400" rtl="0" eaLnBrk="1" latinLnBrk="0" hangingPunct="1">
        <a:lnSpc>
          <a:spcPct val="100000"/>
        </a:lnSpc>
        <a:spcBef>
          <a:spcPts val="1800"/>
        </a:spcBef>
        <a:buFont typeface="Arial" panose="020B0604020202020204" pitchFamily="34" charset="0"/>
        <a:buChar char="•"/>
        <a:defRPr sz="1800" kern="1200">
          <a:solidFill>
            <a:schemeClr val="tx1"/>
          </a:solidFill>
          <a:latin typeface="+mn-lt"/>
          <a:ea typeface="+mn-ea"/>
          <a:cs typeface="+mn-cs"/>
        </a:defRPr>
      </a:lvl2pPr>
      <a:lvl3pPr marL="1197864" indent="-283464" algn="l" defTabSz="914400" rtl="0" eaLnBrk="1" latinLnBrk="0" hangingPunct="1">
        <a:lnSpc>
          <a:spcPct val="100000"/>
        </a:lnSpc>
        <a:spcBef>
          <a:spcPts val="1800"/>
        </a:spcBef>
        <a:buFont typeface="Arial" panose="020B0604020202020204" pitchFamily="34" charset="0"/>
        <a:buChar char="•"/>
        <a:defRPr sz="1800" kern="1200">
          <a:solidFill>
            <a:schemeClr val="tx1"/>
          </a:solidFill>
          <a:latin typeface="+mn-lt"/>
          <a:ea typeface="+mn-ea"/>
          <a:cs typeface="+mn-cs"/>
        </a:defRPr>
      </a:lvl3pPr>
      <a:lvl4pPr marL="1655064" indent="-283464" algn="l" defTabSz="914400" rtl="0" eaLnBrk="1" latinLnBrk="0" hangingPunct="1">
        <a:lnSpc>
          <a:spcPct val="100000"/>
        </a:lnSpc>
        <a:spcBef>
          <a:spcPts val="1800"/>
        </a:spcBef>
        <a:buFont typeface="Arial" panose="020B0604020202020204" pitchFamily="34" charset="0"/>
        <a:buChar char="•"/>
        <a:defRPr sz="1800" kern="1200">
          <a:solidFill>
            <a:schemeClr val="tx1"/>
          </a:solidFill>
          <a:latin typeface="+mn-lt"/>
          <a:ea typeface="+mn-ea"/>
          <a:cs typeface="+mn-cs"/>
        </a:defRPr>
      </a:lvl4pPr>
      <a:lvl5pPr marL="2112264" indent="-283464" algn="l" defTabSz="914400" rtl="0" eaLnBrk="1" latinLnBrk="0" hangingPunct="1">
        <a:lnSpc>
          <a:spcPct val="100000"/>
        </a:lnSpc>
        <a:spcBef>
          <a:spcPts val="18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2" name="Picture 11" descr="KSC-skyline.jpg"/>
          <p:cNvPicPr>
            <a:picLocks noChangeAspect="1"/>
          </p:cNvPicPr>
          <p:nvPr userDrawn="1"/>
        </p:nvPicPr>
        <p:blipFill>
          <a:blip r:embed="rId13" cstate="print">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5880986"/>
            <a:ext cx="12192000" cy="977014"/>
          </a:xfrm>
          <a:prstGeom prst="rect">
            <a:avLst/>
          </a:prstGeom>
        </p:spPr>
      </p:pic>
      <p:sp>
        <p:nvSpPr>
          <p:cNvPr id="2" name="Title Placeholder 1"/>
          <p:cNvSpPr>
            <a:spLocks noGrp="1"/>
          </p:cNvSpPr>
          <p:nvPr>
            <p:ph type="title"/>
          </p:nvPr>
        </p:nvSpPr>
        <p:spPr>
          <a:xfrm>
            <a:off x="609600" y="105856"/>
            <a:ext cx="10972800" cy="553225"/>
          </a:xfrm>
          <a:prstGeom prst="rect">
            <a:avLst/>
          </a:prstGeom>
          <a:effectLst>
            <a:outerShdw blurRad="50800" dist="38100" dir="5400000" algn="t" rotWithShape="0">
              <a:prstClr val="black">
                <a:alpha val="40000"/>
              </a:prstClr>
            </a:outerShdw>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07601" y="1349741"/>
            <a:ext cx="10972800" cy="422699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5"/>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a:solidFill>
                  <a:srgbClr val="FFFFFE">
                    <a:tint val="75000"/>
                  </a:srgbClr>
                </a:solidFill>
              </a:rPr>
              <a:t>1</a:t>
            </a:r>
          </a:p>
        </p:txBody>
      </p:sp>
      <p:sp>
        <p:nvSpPr>
          <p:cNvPr id="7" name="Rectangle 6"/>
          <p:cNvSpPr/>
          <p:nvPr userDrawn="1"/>
        </p:nvSpPr>
        <p:spPr>
          <a:xfrm>
            <a:off x="0" y="1"/>
            <a:ext cx="12192000" cy="841090"/>
          </a:xfrm>
          <a:prstGeom prst="rect">
            <a:avLst/>
          </a:prstGeom>
          <a:gradFill flip="none" rotWithShape="1">
            <a:gsLst>
              <a:gs pos="0">
                <a:srgbClr val="1A5DAD"/>
              </a:gs>
              <a:gs pos="100000">
                <a:schemeClr val="tx2">
                  <a:lumMod val="50000"/>
                </a:schemeClr>
              </a:gs>
            </a:gsLst>
            <a:lin ang="3600000" scaled="0"/>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solidFill>
                <a:srgbClr val="FFFFFE"/>
              </a:solidFill>
            </a:endParaRPr>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10984069" y="136242"/>
            <a:ext cx="998696" cy="568608"/>
          </a:xfrm>
          <a:prstGeom prst="rect">
            <a:avLst/>
          </a:prstGeom>
        </p:spPr>
      </p:pic>
    </p:spTree>
    <p:extLst>
      <p:ext uri="{BB962C8B-B14F-4D97-AF65-F5344CB8AC3E}">
        <p14:creationId xmlns:p14="http://schemas.microsoft.com/office/powerpoint/2010/main" val="95182460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hdr="0"/>
  <p:txStyles>
    <p:titleStyle>
      <a:lvl1pPr algn="ctr" defTabSz="457200" rtl="0" eaLnBrk="1" latinLnBrk="0" hangingPunct="1">
        <a:spcBef>
          <a:spcPct val="0"/>
        </a:spcBef>
        <a:buNone/>
        <a:defRPr sz="2400" b="1" i="0" kern="1200">
          <a:solidFill>
            <a:schemeClr val="bg1"/>
          </a:solidFill>
          <a:latin typeface="Arial"/>
          <a:ea typeface="+mj-ea"/>
          <a:cs typeface="Arial"/>
        </a:defRPr>
      </a:lvl1pPr>
    </p:titleStyle>
    <p:bodyStyle>
      <a:lvl1pPr marL="285750" indent="-285750" algn="l" defTabSz="457200" rtl="0" eaLnBrk="1" latinLnBrk="0" hangingPunct="1">
        <a:spcBef>
          <a:spcPct val="20000"/>
        </a:spcBef>
        <a:buFontTx/>
        <a:buBlip>
          <a:blip r:embed="rId15"/>
        </a:buBlip>
        <a:defRPr sz="1800" b="1" kern="1200">
          <a:solidFill>
            <a:schemeClr val="tx1"/>
          </a:solidFill>
          <a:latin typeface="+mn-lt"/>
          <a:ea typeface="+mn-ea"/>
          <a:cs typeface="+mn-cs"/>
        </a:defRPr>
      </a:lvl1pPr>
      <a:lvl2pPr marL="742950" indent="-285750" algn="l" defTabSz="457200" rtl="0" eaLnBrk="1" latinLnBrk="0" hangingPunct="1">
        <a:spcBef>
          <a:spcPct val="20000"/>
        </a:spcBef>
        <a:buFont typeface="Wingdings" panose="05000000000000000000" pitchFamily="2" charset="2"/>
        <a:buChar char="§"/>
        <a:defRPr sz="1800" kern="1200">
          <a:solidFill>
            <a:schemeClr val="tx1"/>
          </a:solidFill>
          <a:latin typeface="+mn-lt"/>
          <a:ea typeface="+mn-ea"/>
          <a:cs typeface="+mn-cs"/>
        </a:defRPr>
      </a:lvl2pPr>
      <a:lvl3pPr marL="1143000" indent="-228600" algn="l" defTabSz="457200" rtl="0" eaLnBrk="1" latinLnBrk="0" hangingPunct="1">
        <a:spcBef>
          <a:spcPct val="20000"/>
        </a:spcBef>
        <a:buFont typeface="Wingdings" panose="05000000000000000000" pitchFamily="2" charset="2"/>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pitchFamily="34" charset="0"/>
        <a:buChar char="•"/>
        <a:defRPr sz="14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56D5D2-A39A-D64D-A499-F2E16CE1D49B}" type="datetime1">
              <a:rPr lang="en-US" smtClean="0"/>
              <a:t>10/20/2026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9CCE98-5F5D-BD45-BB60-78A840259B49}" type="slidenum">
              <a:rPr lang="en-US" smtClean="0"/>
              <a:t>‹#›</a:t>
            </a:fld>
            <a:endParaRPr lang="en-US"/>
          </a:p>
        </p:txBody>
      </p:sp>
    </p:spTree>
    <p:extLst>
      <p:ext uri="{BB962C8B-B14F-4D97-AF65-F5344CB8AC3E}">
        <p14:creationId xmlns:p14="http://schemas.microsoft.com/office/powerpoint/2010/main" val="1092090662"/>
      </p:ext>
    </p:extLst>
  </p:cSld>
  <p:clrMap bg1="dk1" tx1="lt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am.gov/workspace/contract/opp/7d169b039f7d43e596cd54b09831fd7e/view"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www.nasa.gov/kennedy/seb/simo/"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3" Type="http://schemas.openxmlformats.org/officeDocument/2006/relationships/image" Target="../media/image32.png"/><Relationship Id="rId18" Type="http://schemas.openxmlformats.org/officeDocument/2006/relationships/image" Target="../media/image35.png"/><Relationship Id="rId26" Type="http://schemas.openxmlformats.org/officeDocument/2006/relationships/image" Target="../media/image39.png"/><Relationship Id="rId39" Type="http://schemas.openxmlformats.org/officeDocument/2006/relationships/image" Target="../media/image50.jpeg"/><Relationship Id="rId21" Type="http://schemas.microsoft.com/office/2007/relationships/hdphoto" Target="../media/hdphoto7.wdp"/><Relationship Id="rId34" Type="http://schemas.openxmlformats.org/officeDocument/2006/relationships/image" Target="../media/image45.jpeg"/><Relationship Id="rId42" Type="http://schemas.openxmlformats.org/officeDocument/2006/relationships/image" Target="../media/image53.jpeg"/><Relationship Id="rId7" Type="http://schemas.microsoft.com/office/2007/relationships/hdphoto" Target="../media/hdphoto1.wdp"/><Relationship Id="rId2" Type="http://schemas.openxmlformats.org/officeDocument/2006/relationships/notesSlide" Target="../notesSlides/notesSlide21.xml"/><Relationship Id="rId16" Type="http://schemas.microsoft.com/office/2007/relationships/hdphoto" Target="../media/hdphoto5.wdp"/><Relationship Id="rId20" Type="http://schemas.openxmlformats.org/officeDocument/2006/relationships/image" Target="../media/image36.png"/><Relationship Id="rId29" Type="http://schemas.microsoft.com/office/2007/relationships/hdphoto" Target="../media/hdphoto11.wdp"/><Relationship Id="rId41" Type="http://schemas.openxmlformats.org/officeDocument/2006/relationships/image" Target="../media/image52.jpeg"/><Relationship Id="rId1" Type="http://schemas.openxmlformats.org/officeDocument/2006/relationships/slideLayout" Target="../slideLayouts/slideLayout19.xml"/><Relationship Id="rId6" Type="http://schemas.openxmlformats.org/officeDocument/2006/relationships/image" Target="../media/image28.png"/><Relationship Id="rId11" Type="http://schemas.microsoft.com/office/2007/relationships/hdphoto" Target="../media/hdphoto3.wdp"/><Relationship Id="rId24" Type="http://schemas.openxmlformats.org/officeDocument/2006/relationships/image" Target="../media/image38.png"/><Relationship Id="rId32" Type="http://schemas.openxmlformats.org/officeDocument/2006/relationships/image" Target="../media/image43.jpeg"/><Relationship Id="rId37" Type="http://schemas.openxmlformats.org/officeDocument/2006/relationships/image" Target="../media/image48.jpeg"/><Relationship Id="rId40" Type="http://schemas.openxmlformats.org/officeDocument/2006/relationships/image" Target="../media/image51.png"/><Relationship Id="rId5" Type="http://schemas.openxmlformats.org/officeDocument/2006/relationships/image" Target="../media/image27.jpeg"/><Relationship Id="rId15" Type="http://schemas.openxmlformats.org/officeDocument/2006/relationships/image" Target="../media/image33.png"/><Relationship Id="rId23" Type="http://schemas.microsoft.com/office/2007/relationships/hdphoto" Target="../media/hdphoto8.wdp"/><Relationship Id="rId28" Type="http://schemas.openxmlformats.org/officeDocument/2006/relationships/image" Target="../media/image40.png"/><Relationship Id="rId36" Type="http://schemas.openxmlformats.org/officeDocument/2006/relationships/image" Target="../media/image47.jpeg"/><Relationship Id="rId10" Type="http://schemas.openxmlformats.org/officeDocument/2006/relationships/image" Target="../media/image30.png"/><Relationship Id="rId19" Type="http://schemas.microsoft.com/office/2007/relationships/hdphoto" Target="../media/hdphoto6.wdp"/><Relationship Id="rId31" Type="http://schemas.openxmlformats.org/officeDocument/2006/relationships/image" Target="../media/image42.jpeg"/><Relationship Id="rId4" Type="http://schemas.openxmlformats.org/officeDocument/2006/relationships/image" Target="../media/image26.jpeg"/><Relationship Id="rId9" Type="http://schemas.microsoft.com/office/2007/relationships/hdphoto" Target="../media/hdphoto2.wdp"/><Relationship Id="rId14" Type="http://schemas.microsoft.com/office/2007/relationships/hdphoto" Target="../media/hdphoto4.wdp"/><Relationship Id="rId22" Type="http://schemas.openxmlformats.org/officeDocument/2006/relationships/image" Target="../media/image37.png"/><Relationship Id="rId27" Type="http://schemas.microsoft.com/office/2007/relationships/hdphoto" Target="../media/hdphoto10.wdp"/><Relationship Id="rId30" Type="http://schemas.openxmlformats.org/officeDocument/2006/relationships/image" Target="../media/image41.jpeg"/><Relationship Id="rId35" Type="http://schemas.openxmlformats.org/officeDocument/2006/relationships/image" Target="../media/image46.jpeg"/><Relationship Id="rId8" Type="http://schemas.openxmlformats.org/officeDocument/2006/relationships/image" Target="../media/image29.png"/><Relationship Id="rId3" Type="http://schemas.openxmlformats.org/officeDocument/2006/relationships/image" Target="../media/image25.jpeg"/><Relationship Id="rId12" Type="http://schemas.openxmlformats.org/officeDocument/2006/relationships/image" Target="../media/image31.png"/><Relationship Id="rId17" Type="http://schemas.openxmlformats.org/officeDocument/2006/relationships/image" Target="../media/image34.png"/><Relationship Id="rId25" Type="http://schemas.microsoft.com/office/2007/relationships/hdphoto" Target="../media/hdphoto9.wdp"/><Relationship Id="rId33" Type="http://schemas.openxmlformats.org/officeDocument/2006/relationships/image" Target="../media/image44.jpeg"/><Relationship Id="rId38" Type="http://schemas.openxmlformats.org/officeDocument/2006/relationships/image" Target="../media/image4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mailto:primecontractor@abilityone.org"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hyperlink" Target="https://sam.gov/"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nasa.gov/kennedy/seb/simo/" TargetMode="External"/><Relationship Id="rId2" Type="http://schemas.openxmlformats.org/officeDocument/2006/relationships/hyperlink" Target="https://sam.gov/" TargetMode="Externa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4.tif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279A937-614D-4B8A-833F-C285684BA00D}"/>
              </a:ext>
            </a:extLst>
          </p:cNvPr>
          <p:cNvSpPr>
            <a:spLocks noGrp="1"/>
          </p:cNvSpPr>
          <p:nvPr>
            <p:ph type="sldNum" sz="quarter" idx="12"/>
          </p:nvPr>
        </p:nvSpPr>
        <p:spPr/>
        <p:txBody>
          <a:bodyPr/>
          <a:lstStyle/>
          <a:p>
            <a:fld id="{E2427023-DC51-4F41-895E-99C924AA7443}" type="slidenum">
              <a:rPr lang="en-US" smtClean="0"/>
              <a:t>1</a:t>
            </a:fld>
            <a:endParaRPr lang="en-US"/>
          </a:p>
        </p:txBody>
      </p:sp>
      <p:sp>
        <p:nvSpPr>
          <p:cNvPr id="10" name="TextBox 1">
            <a:extLst>
              <a:ext uri="{FF2B5EF4-FFF2-40B4-BE49-F238E27FC236}">
                <a16:creationId xmlns:a16="http://schemas.microsoft.com/office/drawing/2014/main" id="{3A5D1EEB-E3F6-46B1-9087-FC18BCE7F3EA}"/>
              </a:ext>
            </a:extLst>
          </p:cNvPr>
          <p:cNvSpPr txBox="1"/>
          <p:nvPr/>
        </p:nvSpPr>
        <p:spPr>
          <a:xfrm>
            <a:off x="196957" y="2984704"/>
            <a:ext cx="11717674" cy="1200329"/>
          </a:xfrm>
          <a:prstGeom prst="rect">
            <a:avLst/>
          </a:prstGeom>
          <a:noFill/>
        </p:spPr>
        <p:txBody>
          <a:bodyPr wrap="square" lIns="91440" tIns="45720" rIns="91440" bIns="45720"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algn="ctr" defTabSz="914126"/>
            <a:r>
              <a:rPr lang="en-US" sz="3600" b="1">
                <a:solidFill>
                  <a:prstClr val="white"/>
                </a:solidFill>
                <a:latin typeface="Arial"/>
                <a:cs typeface="Arial"/>
              </a:rPr>
              <a:t>Spaceport Infrastructure Maintenance and Operations (SIMO)  Pre-Solicitation Conference </a:t>
            </a:r>
          </a:p>
        </p:txBody>
      </p:sp>
      <p:sp>
        <p:nvSpPr>
          <p:cNvPr id="2" name="Date Placeholder 1">
            <a:extLst>
              <a:ext uri="{FF2B5EF4-FFF2-40B4-BE49-F238E27FC236}">
                <a16:creationId xmlns:a16="http://schemas.microsoft.com/office/drawing/2014/main" id="{C0B70948-2A2F-EA28-5477-ED04465A0CB7}"/>
              </a:ext>
            </a:extLst>
          </p:cNvPr>
          <p:cNvSpPr>
            <a:spLocks noGrp="1"/>
          </p:cNvSpPr>
          <p:nvPr>
            <p:ph type="dt" sz="half" idx="10"/>
          </p:nvPr>
        </p:nvSpPr>
        <p:spPr/>
        <p:txBody>
          <a:bodyPr/>
          <a:lstStyle/>
          <a:p>
            <a:r>
              <a:rPr lang="en-US"/>
              <a:t>10/13/2026</a:t>
            </a:r>
          </a:p>
        </p:txBody>
      </p:sp>
      <p:sp>
        <p:nvSpPr>
          <p:cNvPr id="4" name="Footer Placeholder 3">
            <a:extLst>
              <a:ext uri="{FF2B5EF4-FFF2-40B4-BE49-F238E27FC236}">
                <a16:creationId xmlns:a16="http://schemas.microsoft.com/office/drawing/2014/main" id="{141CC487-F11D-1915-318F-2A7ED71A34B3}"/>
              </a:ext>
            </a:extLst>
          </p:cNvPr>
          <p:cNvSpPr>
            <a:spLocks noGrp="1"/>
          </p:cNvSpPr>
          <p:nvPr>
            <p:ph type="ftr" sz="quarter" idx="11"/>
          </p:nvPr>
        </p:nvSpPr>
        <p:spPr/>
        <p:txBody>
          <a:bodyPr/>
          <a:lstStyle/>
          <a:p>
            <a:r>
              <a:rPr lang="en-US">
                <a:solidFill>
                  <a:schemeClr val="bg1"/>
                </a:solidFill>
              </a:rPr>
              <a:t>The cornerstone of NASA’s current and future missions</a:t>
            </a:r>
          </a:p>
        </p:txBody>
      </p:sp>
      <p:pic>
        <p:nvPicPr>
          <p:cNvPr id="5" name="Picture 4">
            <a:extLst>
              <a:ext uri="{FF2B5EF4-FFF2-40B4-BE49-F238E27FC236}">
                <a16:creationId xmlns:a16="http://schemas.microsoft.com/office/drawing/2014/main" id="{BE29AF8B-EA76-2B92-A833-A4CA3D950697}"/>
              </a:ext>
            </a:extLst>
          </p:cNvPr>
          <p:cNvPicPr>
            <a:picLocks noChangeAspect="1"/>
          </p:cNvPicPr>
          <p:nvPr/>
        </p:nvPicPr>
        <p:blipFill>
          <a:blip r:embed="rId2"/>
          <a:stretch>
            <a:fillRect/>
          </a:stretch>
        </p:blipFill>
        <p:spPr>
          <a:xfrm>
            <a:off x="3568809" y="5598278"/>
            <a:ext cx="5054383" cy="1123196"/>
          </a:xfrm>
          <a:prstGeom prst="rect">
            <a:avLst/>
          </a:prstGeom>
        </p:spPr>
      </p:pic>
      <p:sp>
        <p:nvSpPr>
          <p:cNvPr id="6" name="TextBox 1">
            <a:extLst>
              <a:ext uri="{FF2B5EF4-FFF2-40B4-BE49-F238E27FC236}">
                <a16:creationId xmlns:a16="http://schemas.microsoft.com/office/drawing/2014/main" id="{B034C2C8-C5AA-F196-79C6-E11B3080B1D4}"/>
              </a:ext>
            </a:extLst>
          </p:cNvPr>
          <p:cNvSpPr txBox="1"/>
          <p:nvPr/>
        </p:nvSpPr>
        <p:spPr>
          <a:xfrm>
            <a:off x="3164746" y="4368435"/>
            <a:ext cx="8749885" cy="523220"/>
          </a:xfrm>
          <a:prstGeom prst="rect">
            <a:avLst/>
          </a:prstGeom>
          <a:noFill/>
        </p:spPr>
        <p:txBody>
          <a:bodyPr wrap="square" rtlCol="0">
            <a:spAutoFit/>
          </a:bodyPr>
          <a:ls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a:lstStyle>
          <a:p>
            <a:pPr defTabSz="914126"/>
            <a:r>
              <a:rPr lang="en-US" sz="2800" b="1">
                <a:solidFill>
                  <a:prstClr val="white"/>
                </a:solidFill>
                <a:latin typeface="Arial" panose="020B0604020202020204" pitchFamily="34" charset="0"/>
                <a:cs typeface="Arial" panose="020B0604020202020204" pitchFamily="34" charset="0"/>
              </a:rPr>
              <a:t>SIMO Source Evaluation Board (SEB)</a:t>
            </a:r>
          </a:p>
        </p:txBody>
      </p:sp>
    </p:spTree>
    <p:extLst>
      <p:ext uri="{BB962C8B-B14F-4D97-AF65-F5344CB8AC3E}">
        <p14:creationId xmlns:p14="http://schemas.microsoft.com/office/powerpoint/2010/main" val="2782357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Welcome</a:t>
            </a:r>
          </a:p>
        </p:txBody>
      </p:sp>
      <p:sp>
        <p:nvSpPr>
          <p:cNvPr id="7" name="Content Placeholder 7">
            <a:extLst>
              <a:ext uri="{FF2B5EF4-FFF2-40B4-BE49-F238E27FC236}">
                <a16:creationId xmlns:a16="http://schemas.microsoft.com/office/drawing/2014/main" id="{3A392EF0-DD78-6580-A403-228155B16AE3}"/>
              </a:ext>
            </a:extLst>
          </p:cNvPr>
          <p:cNvSpPr>
            <a:spLocks noGrp="1"/>
          </p:cNvSpPr>
          <p:nvPr>
            <p:ph idx="1"/>
          </p:nvPr>
        </p:nvSpPr>
        <p:spPr/>
        <p:txBody>
          <a:bodyPr/>
          <a:lstStyle/>
          <a:p>
            <a:r>
              <a:rPr lang="en-US"/>
              <a:t>NASA KSC appreciates your interest in the SIMO acquisition</a:t>
            </a:r>
          </a:p>
          <a:p>
            <a:r>
              <a:rPr lang="en-US"/>
              <a:t>The purpose of today’s briefing is to:</a:t>
            </a:r>
          </a:p>
          <a:p>
            <a:pPr lvl="1"/>
            <a:r>
              <a:rPr lang="en-US"/>
              <a:t>Provide an opportunity for the Government to highlight various aspects of the procurement</a:t>
            </a:r>
          </a:p>
          <a:p>
            <a:pPr lvl="1"/>
            <a:r>
              <a:rPr lang="en-US"/>
              <a:t>Promote competition by providing industry a better understanding of the upcoming procurement </a:t>
            </a:r>
          </a:p>
          <a:p>
            <a:pPr lvl="1"/>
            <a:r>
              <a:rPr lang="en-US"/>
              <a:t>Provide industry an informal networking opportunity</a:t>
            </a:r>
          </a:p>
          <a:p>
            <a:endParaRPr lang="en-US"/>
          </a:p>
        </p:txBody>
      </p:sp>
      <p:sp>
        <p:nvSpPr>
          <p:cNvPr id="4" name="Slide Number Placeholder 3"/>
          <p:cNvSpPr>
            <a:spLocks noGrp="1"/>
          </p:cNvSpPr>
          <p:nvPr>
            <p:ph type="sldNum" sz="quarter" idx="12"/>
          </p:nvPr>
        </p:nvSpPr>
        <p:spPr/>
        <p:txBody>
          <a:bodyPr/>
          <a:lstStyle/>
          <a:p>
            <a:fld id="{D8E4093D-DA14-4033-A1CD-0D1FE29D0C7E}" type="slidenum">
              <a:rPr lang="en-US" smtClean="0"/>
              <a:pPr/>
              <a:t>2</a:t>
            </a:fld>
            <a:endParaRPr lang="en-US"/>
          </a:p>
        </p:txBody>
      </p:sp>
      <p:sp>
        <p:nvSpPr>
          <p:cNvPr id="9" name="Date Placeholder 8">
            <a:extLst>
              <a:ext uri="{FF2B5EF4-FFF2-40B4-BE49-F238E27FC236}">
                <a16:creationId xmlns:a16="http://schemas.microsoft.com/office/drawing/2014/main" id="{5B13D031-989A-25B9-1720-996C3A42CAA6}"/>
              </a:ext>
            </a:extLst>
          </p:cNvPr>
          <p:cNvSpPr>
            <a:spLocks noGrp="1"/>
          </p:cNvSpPr>
          <p:nvPr>
            <p:ph type="dt" sz="half" idx="10"/>
          </p:nvPr>
        </p:nvSpPr>
        <p:spPr/>
        <p:txBody>
          <a:bodyPr/>
          <a:lstStyle/>
          <a:p>
            <a:r>
              <a:rPr lang="en-US"/>
              <a:t>10/13/2026</a:t>
            </a:r>
          </a:p>
        </p:txBody>
      </p:sp>
    </p:spTree>
    <p:extLst>
      <p:ext uri="{BB962C8B-B14F-4D97-AF65-F5344CB8AC3E}">
        <p14:creationId xmlns:p14="http://schemas.microsoft.com/office/powerpoint/2010/main" val="318215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3002-7D2D-08F6-C7DC-DDE5BB344AE3}"/>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7288C9CC-0EB8-01FB-C304-B94B8DE3FD06}"/>
              </a:ext>
            </a:extLst>
          </p:cNvPr>
          <p:cNvSpPr>
            <a:spLocks noGrp="1"/>
          </p:cNvSpPr>
          <p:nvPr>
            <p:ph idx="1"/>
          </p:nvPr>
        </p:nvSpPr>
        <p:spPr/>
        <p:txBody>
          <a:bodyPr/>
          <a:lstStyle/>
          <a:p>
            <a:r>
              <a:rPr lang="en-US"/>
              <a:t>Introduction</a:t>
            </a:r>
          </a:p>
          <a:p>
            <a:r>
              <a:rPr lang="en-US"/>
              <a:t>Ground Rules</a:t>
            </a:r>
          </a:p>
          <a:p>
            <a:r>
              <a:rPr lang="en-US"/>
              <a:t>Contract Structure (Core and IDIQ)</a:t>
            </a:r>
          </a:p>
          <a:p>
            <a:r>
              <a:rPr lang="en-US"/>
              <a:t>Description of Effort </a:t>
            </a:r>
          </a:p>
          <a:p>
            <a:r>
              <a:rPr lang="en-US"/>
              <a:t>PWS Sections 1 through 7</a:t>
            </a:r>
          </a:p>
          <a:p>
            <a:r>
              <a:rPr lang="en-US"/>
              <a:t>Contract Sections B through M</a:t>
            </a:r>
          </a:p>
          <a:p>
            <a:r>
              <a:rPr lang="en-US"/>
              <a:t>Tour Logistics</a:t>
            </a:r>
          </a:p>
          <a:p>
            <a:r>
              <a:rPr lang="en-US"/>
              <a:t>Closing Remarks</a:t>
            </a:r>
          </a:p>
          <a:p>
            <a:endParaRPr lang="en-US"/>
          </a:p>
        </p:txBody>
      </p:sp>
      <p:sp>
        <p:nvSpPr>
          <p:cNvPr id="4" name="Date Placeholder 3">
            <a:extLst>
              <a:ext uri="{FF2B5EF4-FFF2-40B4-BE49-F238E27FC236}">
                <a16:creationId xmlns:a16="http://schemas.microsoft.com/office/drawing/2014/main" id="{5F24FBCD-5DAF-375A-7E4A-4902A8D53B43}"/>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D11C36FC-06DC-470E-231A-9CC10EF9EAE5}"/>
              </a:ext>
            </a:extLst>
          </p:cNvPr>
          <p:cNvSpPr>
            <a:spLocks noGrp="1"/>
          </p:cNvSpPr>
          <p:nvPr>
            <p:ph type="sldNum" sz="quarter" idx="12"/>
          </p:nvPr>
        </p:nvSpPr>
        <p:spPr/>
        <p:txBody>
          <a:bodyPr/>
          <a:lstStyle/>
          <a:p>
            <a:fld id="{E2427023-DC51-4F41-895E-99C924AA7443}" type="slidenum">
              <a:rPr lang="en-US" smtClean="0"/>
              <a:pPr/>
              <a:t>3</a:t>
            </a:fld>
            <a:endParaRPr lang="en-US"/>
          </a:p>
        </p:txBody>
      </p:sp>
    </p:spTree>
    <p:extLst>
      <p:ext uri="{BB962C8B-B14F-4D97-AF65-F5344CB8AC3E}">
        <p14:creationId xmlns:p14="http://schemas.microsoft.com/office/powerpoint/2010/main" val="8824741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481BDCD2-5C0A-D055-5DCC-06B550EF061B}"/>
              </a:ext>
            </a:extLst>
          </p:cNvPr>
          <p:cNvSpPr>
            <a:spLocks noGrp="1"/>
          </p:cNvSpPr>
          <p:nvPr>
            <p:ph type="title"/>
          </p:nvPr>
        </p:nvSpPr>
        <p:spPr/>
        <p:txBody>
          <a:bodyPr/>
          <a:lstStyle/>
          <a:p>
            <a:r>
              <a:rPr lang="en-US"/>
              <a:t>Introduction</a:t>
            </a:r>
          </a:p>
        </p:txBody>
      </p:sp>
      <p:sp>
        <p:nvSpPr>
          <p:cNvPr id="3" name="Content Placeholder 2">
            <a:extLst>
              <a:ext uri="{FF2B5EF4-FFF2-40B4-BE49-F238E27FC236}">
                <a16:creationId xmlns:a16="http://schemas.microsoft.com/office/drawing/2014/main" id="{545E7C5D-CB68-AA60-0340-00512B864943}"/>
              </a:ext>
            </a:extLst>
          </p:cNvPr>
          <p:cNvSpPr>
            <a:spLocks noGrp="1"/>
          </p:cNvSpPr>
          <p:nvPr>
            <p:ph idx="1"/>
          </p:nvPr>
        </p:nvSpPr>
        <p:spPr/>
        <p:txBody>
          <a:bodyPr vert="horz" lIns="91440" tIns="45720" rIns="91440" bIns="45720" rtlCol="0" anchor="t">
            <a:normAutofit/>
          </a:bodyPr>
          <a:lstStyle/>
          <a:p>
            <a:r>
              <a:rPr lang="en-US" b="1"/>
              <a:t>The information provided in this briefing is based on the best information available at the time of publication and is subject to revision, based on a variety of circumstances including industry input</a:t>
            </a:r>
          </a:p>
          <a:p>
            <a:pPr lvl="1"/>
            <a:r>
              <a:rPr lang="en-US"/>
              <a:t>Interested parties should refer to the Draft Request for Proposal (RFP) at </a:t>
            </a:r>
            <a:r>
              <a:rPr lang="en-US">
                <a:hlinkClick r:id="rId3"/>
              </a:rPr>
              <a:t>https://sam.gov</a:t>
            </a:r>
            <a:endParaRPr lang="en-US"/>
          </a:p>
          <a:p>
            <a:pPr lvl="1"/>
            <a:r>
              <a:rPr lang="en-US"/>
              <a:t>This briefing is not intended to cover every aspect of the Draft RFP</a:t>
            </a:r>
          </a:p>
          <a:p>
            <a:pPr marL="740410" lvl="1" indent="-283210"/>
            <a:r>
              <a:rPr lang="en-US"/>
              <a:t>Potential Offerors should monitor </a:t>
            </a:r>
            <a:r>
              <a:rPr lang="en-US">
                <a:hlinkClick r:id="rId3"/>
              </a:rPr>
              <a:t>https://sam.gov</a:t>
            </a:r>
            <a:r>
              <a:rPr lang="en-US"/>
              <a:t> and </a:t>
            </a:r>
            <a:r>
              <a:rPr lang="en-US">
                <a:hlinkClick r:id="rId4"/>
              </a:rPr>
              <a:t>https://www.nasa.gov/kennedy/seb/simo/</a:t>
            </a:r>
            <a:r>
              <a:rPr lang="en-US"/>
              <a:t> </a:t>
            </a:r>
            <a:r>
              <a:rPr lang="en-US">
                <a:ea typeface="+mn-lt"/>
                <a:cs typeface="+mn-lt"/>
              </a:rPr>
              <a:t>for</a:t>
            </a:r>
            <a:r>
              <a:rPr lang="en-US"/>
              <a:t> updates</a:t>
            </a:r>
            <a:endParaRPr lang="en-US">
              <a:cs typeface="Arial"/>
            </a:endParaRPr>
          </a:p>
          <a:p>
            <a:pPr lvl="1"/>
            <a:r>
              <a:rPr lang="en-US"/>
              <a:t>The RFP, when released, is the only document that should be relied upon in determining whether or how to satisfy SIMO requirements</a:t>
            </a:r>
          </a:p>
        </p:txBody>
      </p:sp>
      <p:sp>
        <p:nvSpPr>
          <p:cNvPr id="4" name="Date Placeholder 3">
            <a:extLst>
              <a:ext uri="{FF2B5EF4-FFF2-40B4-BE49-F238E27FC236}">
                <a16:creationId xmlns:a16="http://schemas.microsoft.com/office/drawing/2014/main" id="{89A1139A-34D9-A948-3EE4-17E6A03F89E0}"/>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2FFE5A39-20EA-FCCD-428E-58FDDBAB279F}"/>
              </a:ext>
            </a:extLst>
          </p:cNvPr>
          <p:cNvSpPr>
            <a:spLocks noGrp="1"/>
          </p:cNvSpPr>
          <p:nvPr>
            <p:ph type="sldNum" sz="quarter" idx="12"/>
          </p:nvPr>
        </p:nvSpPr>
        <p:spPr/>
        <p:txBody>
          <a:bodyPr/>
          <a:lstStyle/>
          <a:p>
            <a:fld id="{E2427023-DC51-4F41-895E-99C924AA7443}" type="slidenum">
              <a:rPr lang="en-US" smtClean="0"/>
              <a:pPr/>
              <a:t>4</a:t>
            </a:fld>
            <a:endParaRPr lang="en-US"/>
          </a:p>
        </p:txBody>
      </p:sp>
    </p:spTree>
    <p:extLst>
      <p:ext uri="{BB962C8B-B14F-4D97-AF65-F5344CB8AC3E}">
        <p14:creationId xmlns:p14="http://schemas.microsoft.com/office/powerpoint/2010/main" val="31282505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itle 15">
            <a:extLst>
              <a:ext uri="{FF2B5EF4-FFF2-40B4-BE49-F238E27FC236}">
                <a16:creationId xmlns:a16="http://schemas.microsoft.com/office/drawing/2014/main" id="{481BDCD2-5C0A-D055-5DCC-06B550EF061B}"/>
              </a:ext>
            </a:extLst>
          </p:cNvPr>
          <p:cNvSpPr>
            <a:spLocks noGrp="1"/>
          </p:cNvSpPr>
          <p:nvPr>
            <p:ph type="title"/>
          </p:nvPr>
        </p:nvSpPr>
        <p:spPr/>
        <p:txBody>
          <a:bodyPr>
            <a:normAutofit/>
          </a:bodyPr>
          <a:lstStyle/>
          <a:p>
            <a:r>
              <a:rPr lang="en-US"/>
              <a:t>Ground Rules</a:t>
            </a:r>
            <a:endParaRPr lang="en-US" sz="2000">
              <a:solidFill>
                <a:srgbClr val="FFFF00"/>
              </a:solidFill>
            </a:endParaRPr>
          </a:p>
        </p:txBody>
      </p:sp>
      <p:sp>
        <p:nvSpPr>
          <p:cNvPr id="3" name="Content Placeholder 2">
            <a:extLst>
              <a:ext uri="{FF2B5EF4-FFF2-40B4-BE49-F238E27FC236}">
                <a16:creationId xmlns:a16="http://schemas.microsoft.com/office/drawing/2014/main" id="{545E7C5D-CB68-AA60-0340-00512B864943}"/>
              </a:ext>
            </a:extLst>
          </p:cNvPr>
          <p:cNvSpPr>
            <a:spLocks noGrp="1"/>
          </p:cNvSpPr>
          <p:nvPr>
            <p:ph idx="1"/>
          </p:nvPr>
        </p:nvSpPr>
        <p:spPr/>
        <p:txBody>
          <a:bodyPr>
            <a:normAutofit/>
          </a:bodyPr>
          <a:lstStyle/>
          <a:p>
            <a:r>
              <a:rPr lang="en-US" b="1"/>
              <a:t>This briefing is for information and planning purposes and remarks made by Government officials at any point during this briefing are subject to change and shall not be:</a:t>
            </a:r>
          </a:p>
          <a:p>
            <a:pPr lvl="1"/>
            <a:r>
              <a:rPr lang="en-US"/>
              <a:t>Construed as a comprehensive description of any future requirement</a:t>
            </a:r>
          </a:p>
          <a:p>
            <a:pPr lvl="1"/>
            <a:r>
              <a:rPr lang="en-US"/>
              <a:t>Considered a guarantee of the Government’s course of action for obtaining SIMO services</a:t>
            </a:r>
          </a:p>
          <a:p>
            <a:pPr lvl="1"/>
            <a:r>
              <a:rPr lang="en-US"/>
              <a:t>Construed as a commitment or obligation by the Government </a:t>
            </a:r>
            <a:r>
              <a:rPr lang="en-US" sz="1800">
                <a:latin typeface=""/>
              </a:rPr>
              <a:t>to procure SIMO requirements</a:t>
            </a:r>
          </a:p>
          <a:p>
            <a:r>
              <a:rPr lang="en-US" b="1">
                <a:latin typeface=""/>
              </a:rPr>
              <a:t>The Government cannot:</a:t>
            </a:r>
          </a:p>
          <a:p>
            <a:pPr lvl="1"/>
            <a:r>
              <a:rPr lang="en-US"/>
              <a:t>Directly or indirectly disclose information tied to an incumbent Contractor’s performance, processes, techniques, or other confidential business information</a:t>
            </a:r>
          </a:p>
          <a:p>
            <a:pPr lvl="1"/>
            <a:r>
              <a:rPr lang="en-US"/>
              <a:t>Disclose financial information related to the incumbent Contractor to include cost breakdowns, profit, indirect cost rates, and similar information</a:t>
            </a:r>
          </a:p>
          <a:p>
            <a:pPr lvl="1"/>
            <a:r>
              <a:rPr lang="en-US" b="0" i="0" u="none" strike="noStrike" baseline="0">
                <a:solidFill>
                  <a:srgbClr val="000000"/>
                </a:solidFill>
                <a:latin typeface="Arial" panose="020B0604020202020204" pitchFamily="34" charset="0"/>
              </a:rPr>
              <a:t>Discuss contract administration matters involving the Base Operations and Spaceport Services contract or any other NASA contract</a:t>
            </a:r>
            <a:endParaRPr lang="en-US"/>
          </a:p>
        </p:txBody>
      </p:sp>
      <p:sp>
        <p:nvSpPr>
          <p:cNvPr id="4" name="Date Placeholder 3">
            <a:extLst>
              <a:ext uri="{FF2B5EF4-FFF2-40B4-BE49-F238E27FC236}">
                <a16:creationId xmlns:a16="http://schemas.microsoft.com/office/drawing/2014/main" id="{89A1139A-34D9-A948-3EE4-17E6A03F89E0}"/>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2FFE5A39-20EA-FCCD-428E-58FDDBAB279F}"/>
              </a:ext>
            </a:extLst>
          </p:cNvPr>
          <p:cNvSpPr>
            <a:spLocks noGrp="1"/>
          </p:cNvSpPr>
          <p:nvPr>
            <p:ph type="sldNum" sz="quarter" idx="12"/>
          </p:nvPr>
        </p:nvSpPr>
        <p:spPr/>
        <p:txBody>
          <a:bodyPr/>
          <a:lstStyle/>
          <a:p>
            <a:fld id="{E2427023-DC51-4F41-895E-99C924AA7443}" type="slidenum">
              <a:rPr lang="en-US" smtClean="0"/>
              <a:pPr/>
              <a:t>5</a:t>
            </a:fld>
            <a:endParaRPr lang="en-US"/>
          </a:p>
        </p:txBody>
      </p:sp>
    </p:spTree>
    <p:extLst>
      <p:ext uri="{BB962C8B-B14F-4D97-AF65-F5344CB8AC3E}">
        <p14:creationId xmlns:p14="http://schemas.microsoft.com/office/powerpoint/2010/main" val="31917713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BD49-0835-9FDE-6549-6DA557C498D2}"/>
              </a:ext>
            </a:extLst>
          </p:cNvPr>
          <p:cNvSpPr>
            <a:spLocks noGrp="1"/>
          </p:cNvSpPr>
          <p:nvPr>
            <p:ph type="title"/>
          </p:nvPr>
        </p:nvSpPr>
        <p:spPr/>
        <p:txBody>
          <a:bodyPr>
            <a:normAutofit/>
          </a:bodyPr>
          <a:lstStyle/>
          <a:p>
            <a:r>
              <a:rPr lang="en-US"/>
              <a:t>Ground Rules</a:t>
            </a:r>
            <a:endParaRPr lang="en-US" sz="1800"/>
          </a:p>
        </p:txBody>
      </p:sp>
      <p:sp>
        <p:nvSpPr>
          <p:cNvPr id="3" name="Content Placeholder 2">
            <a:extLst>
              <a:ext uri="{FF2B5EF4-FFF2-40B4-BE49-F238E27FC236}">
                <a16:creationId xmlns:a16="http://schemas.microsoft.com/office/drawing/2014/main" id="{68E50436-4D17-4D83-2315-BB256C3FFD1A}"/>
              </a:ext>
            </a:extLst>
          </p:cNvPr>
          <p:cNvSpPr>
            <a:spLocks noGrp="1"/>
          </p:cNvSpPr>
          <p:nvPr>
            <p:ph idx="1"/>
          </p:nvPr>
        </p:nvSpPr>
        <p:spPr/>
        <p:txBody>
          <a:bodyPr/>
          <a:lstStyle/>
          <a:p>
            <a:r>
              <a:rPr lang="en-US" b="1"/>
              <a:t>The Government cannot (continued):</a:t>
            </a:r>
          </a:p>
          <a:p>
            <a:pPr lvl="1"/>
            <a:r>
              <a:rPr lang="en-US"/>
              <a:t>Provide advice on proposed technical approaches or solutions</a:t>
            </a:r>
          </a:p>
          <a:p>
            <a:pPr lvl="1"/>
            <a:r>
              <a:rPr lang="en-US"/>
              <a:t>Respond to hypothetical or “what if” questions (e.g., if we propose this, how would you rate it?)</a:t>
            </a:r>
          </a:p>
          <a:p>
            <a:pPr lvl="1"/>
            <a:r>
              <a:rPr lang="en-US"/>
              <a:t>Allude to, speculate, or provide insight into a “preferred” Government solution</a:t>
            </a:r>
          </a:p>
          <a:p>
            <a:pPr lvl="1"/>
            <a:r>
              <a:rPr lang="en-US" b="0" i="0" u="none" strike="noStrike" baseline="0">
                <a:solidFill>
                  <a:srgbClr val="000000"/>
                </a:solidFill>
                <a:latin typeface="Arial" panose="020B0604020202020204" pitchFamily="34" charset="0"/>
              </a:rPr>
              <a:t>Discuss controlled, unclassified information</a:t>
            </a:r>
          </a:p>
        </p:txBody>
      </p:sp>
      <p:sp>
        <p:nvSpPr>
          <p:cNvPr id="4" name="Date Placeholder 3">
            <a:extLst>
              <a:ext uri="{FF2B5EF4-FFF2-40B4-BE49-F238E27FC236}">
                <a16:creationId xmlns:a16="http://schemas.microsoft.com/office/drawing/2014/main" id="{C135750B-D7E0-03F1-40F0-1F5C7DFAF842}"/>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5ECD0174-1087-4CF7-7215-C231F47707A0}"/>
              </a:ext>
            </a:extLst>
          </p:cNvPr>
          <p:cNvSpPr>
            <a:spLocks noGrp="1"/>
          </p:cNvSpPr>
          <p:nvPr>
            <p:ph type="sldNum" sz="quarter" idx="12"/>
          </p:nvPr>
        </p:nvSpPr>
        <p:spPr/>
        <p:txBody>
          <a:bodyPr/>
          <a:lstStyle/>
          <a:p>
            <a:fld id="{E2427023-DC51-4F41-895E-99C924AA7443}" type="slidenum">
              <a:rPr lang="en-US" smtClean="0"/>
              <a:t>6</a:t>
            </a:fld>
            <a:endParaRPr lang="en-US"/>
          </a:p>
        </p:txBody>
      </p:sp>
    </p:spTree>
    <p:extLst>
      <p:ext uri="{BB962C8B-B14F-4D97-AF65-F5344CB8AC3E}">
        <p14:creationId xmlns:p14="http://schemas.microsoft.com/office/powerpoint/2010/main" val="27174021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A93FE-D3A4-0371-BEB1-2D6122C3168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C82B7CB-AC4F-06C8-DFC8-E0DBDFBA4CA1}"/>
              </a:ext>
            </a:extLst>
          </p:cNvPr>
          <p:cNvSpPr>
            <a:spLocks noGrp="1"/>
          </p:cNvSpPr>
          <p:nvPr>
            <p:ph type="title"/>
          </p:nvPr>
        </p:nvSpPr>
        <p:spPr/>
        <p:txBody>
          <a:bodyPr/>
          <a:lstStyle/>
          <a:p>
            <a:r>
              <a:rPr lang="en-US"/>
              <a:t>Contract Structure (Core and IDIQ)</a:t>
            </a:r>
          </a:p>
        </p:txBody>
      </p:sp>
      <p:sp>
        <p:nvSpPr>
          <p:cNvPr id="3" name="Date Placeholder 2">
            <a:extLst>
              <a:ext uri="{FF2B5EF4-FFF2-40B4-BE49-F238E27FC236}">
                <a16:creationId xmlns:a16="http://schemas.microsoft.com/office/drawing/2014/main" id="{2D2B9CC7-783F-5B7A-4D0B-FE616A7F5DE1}"/>
              </a:ext>
            </a:extLst>
          </p:cNvPr>
          <p:cNvSpPr>
            <a:spLocks noGrp="1"/>
          </p:cNvSpPr>
          <p:nvPr>
            <p:ph type="dt" sz="half" idx="10"/>
          </p:nvPr>
        </p:nvSpPr>
        <p:spPr/>
        <p:txBody>
          <a:bodyPr/>
          <a:lstStyle/>
          <a:p>
            <a:r>
              <a:rPr lang="en-US"/>
              <a:t>10/13/2026</a:t>
            </a:r>
          </a:p>
        </p:txBody>
      </p:sp>
      <p:sp>
        <p:nvSpPr>
          <p:cNvPr id="4" name="Slide Number Placeholder 3">
            <a:extLst>
              <a:ext uri="{FF2B5EF4-FFF2-40B4-BE49-F238E27FC236}">
                <a16:creationId xmlns:a16="http://schemas.microsoft.com/office/drawing/2014/main" id="{ADA21CA4-ECFA-1718-2FD0-D45D0A9B3AE5}"/>
              </a:ext>
            </a:extLst>
          </p:cNvPr>
          <p:cNvSpPr>
            <a:spLocks noGrp="1"/>
          </p:cNvSpPr>
          <p:nvPr>
            <p:ph type="sldNum" sz="quarter" idx="12"/>
          </p:nvPr>
        </p:nvSpPr>
        <p:spPr/>
        <p:txBody>
          <a:bodyPr/>
          <a:lstStyle/>
          <a:p>
            <a:fld id="{E2427023-DC51-4F41-895E-99C924AA7443}" type="slidenum">
              <a:rPr lang="en-US" smtClean="0"/>
              <a:t>7</a:t>
            </a:fld>
            <a:endParaRPr lang="en-US"/>
          </a:p>
        </p:txBody>
      </p:sp>
      <p:sp>
        <p:nvSpPr>
          <p:cNvPr id="37" name="Rectangle 36">
            <a:extLst>
              <a:ext uri="{FF2B5EF4-FFF2-40B4-BE49-F238E27FC236}">
                <a16:creationId xmlns:a16="http://schemas.microsoft.com/office/drawing/2014/main" id="{5A70F188-3337-76D6-A2D4-2C4DCCC4E0EA}"/>
              </a:ext>
            </a:extLst>
          </p:cNvPr>
          <p:cNvSpPr/>
          <p:nvPr/>
        </p:nvSpPr>
        <p:spPr>
          <a:xfrm>
            <a:off x="5227320" y="1093793"/>
            <a:ext cx="1737360" cy="353695"/>
          </a:xfrm>
          <a:prstGeom prst="rect">
            <a:avLst/>
          </a:prstGeom>
          <a:solidFill>
            <a:srgbClr val="002060"/>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rgbClr val="FFFFFF"/>
                </a:solidFill>
                <a:effectLst/>
                <a:latin typeface="Arial Narrow" panose="020B0606020202030204" pitchFamily="34" charset="0"/>
                <a:ea typeface="Times New Roman" panose="02020603050405020304" pitchFamily="18" charset="0"/>
              </a:rPr>
              <a:t>SIMO Contract</a:t>
            </a:r>
            <a:endParaRPr lang="en-US" sz="1400">
              <a:effectLst/>
              <a:latin typeface="Arial Narrow" panose="020B0606020202030204" pitchFamily="34" charset="0"/>
              <a:ea typeface="Times New Roman" panose="02020603050405020304" pitchFamily="18" charset="0"/>
            </a:endParaRPr>
          </a:p>
        </p:txBody>
      </p:sp>
      <p:sp>
        <p:nvSpPr>
          <p:cNvPr id="38" name="Rectangle 37">
            <a:extLst>
              <a:ext uri="{FF2B5EF4-FFF2-40B4-BE49-F238E27FC236}">
                <a16:creationId xmlns:a16="http://schemas.microsoft.com/office/drawing/2014/main" id="{BED56922-4458-80A9-C60A-CFCF14BE0A15}"/>
              </a:ext>
            </a:extLst>
          </p:cNvPr>
          <p:cNvSpPr/>
          <p:nvPr/>
        </p:nvSpPr>
        <p:spPr>
          <a:xfrm>
            <a:off x="2254910" y="2526697"/>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Center Logistics</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Services</a:t>
            </a:r>
            <a:endParaRPr lang="en-US" sz="1400">
              <a:solidFill>
                <a:schemeClr val="tx1"/>
              </a:solidFill>
              <a:effectLst/>
              <a:latin typeface="Arial Narrow" panose="020B0606020202030204" pitchFamily="34" charset="0"/>
              <a:ea typeface="Times New Roman" panose="02020603050405020304" pitchFamily="18" charset="0"/>
            </a:endParaRPr>
          </a:p>
        </p:txBody>
      </p:sp>
      <p:sp>
        <p:nvSpPr>
          <p:cNvPr id="39" name="Rectangle 38">
            <a:extLst>
              <a:ext uri="{FF2B5EF4-FFF2-40B4-BE49-F238E27FC236}">
                <a16:creationId xmlns:a16="http://schemas.microsoft.com/office/drawing/2014/main" id="{CBCB20BC-C836-D98F-ADF1-AB85B179A64D}"/>
              </a:ext>
            </a:extLst>
          </p:cNvPr>
          <p:cNvSpPr/>
          <p:nvPr/>
        </p:nvSpPr>
        <p:spPr>
          <a:xfrm>
            <a:off x="8196683" y="1808975"/>
            <a:ext cx="1737360" cy="356235"/>
          </a:xfrm>
          <a:prstGeom prst="rect">
            <a:avLst/>
          </a:prstGeom>
          <a:solidFill>
            <a:schemeClr val="accent4"/>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rgbClr val="FFFFFF"/>
                </a:solidFill>
                <a:effectLst/>
                <a:latin typeface="Arial Narrow" panose="020B0606020202030204" pitchFamily="34" charset="0"/>
                <a:ea typeface="Times New Roman" panose="02020603050405020304" pitchFamily="18" charset="0"/>
              </a:rPr>
              <a:t>IDIQ Requirements</a:t>
            </a:r>
            <a:endParaRPr lang="en-US" sz="1400">
              <a:effectLst/>
              <a:latin typeface="Arial Narrow" panose="020B0606020202030204" pitchFamily="34" charset="0"/>
              <a:ea typeface="Times New Roman" panose="02020603050405020304" pitchFamily="18" charset="0"/>
            </a:endParaRPr>
          </a:p>
        </p:txBody>
      </p:sp>
      <p:sp>
        <p:nvSpPr>
          <p:cNvPr id="40" name="Rectangle 39">
            <a:extLst>
              <a:ext uri="{FF2B5EF4-FFF2-40B4-BE49-F238E27FC236}">
                <a16:creationId xmlns:a16="http://schemas.microsoft.com/office/drawing/2014/main" id="{4EA34DF3-E49D-C0CD-ADC2-8D1D51854654}"/>
              </a:ext>
            </a:extLst>
          </p:cNvPr>
          <p:cNvSpPr/>
          <p:nvPr/>
        </p:nvSpPr>
        <p:spPr>
          <a:xfrm>
            <a:off x="274319" y="2526697"/>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Center </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Operations</a:t>
            </a:r>
            <a:endParaRPr lang="en-US" sz="1400">
              <a:solidFill>
                <a:schemeClr val="tx1"/>
              </a:solidFill>
              <a:effectLst/>
              <a:latin typeface="Arial Narrow" panose="020B0606020202030204" pitchFamily="34" charset="0"/>
              <a:ea typeface="Times New Roman" panose="02020603050405020304" pitchFamily="18" charset="0"/>
            </a:endParaRPr>
          </a:p>
        </p:txBody>
      </p:sp>
      <p:sp>
        <p:nvSpPr>
          <p:cNvPr id="41" name="Rectangle 40">
            <a:extLst>
              <a:ext uri="{FF2B5EF4-FFF2-40B4-BE49-F238E27FC236}">
                <a16:creationId xmlns:a16="http://schemas.microsoft.com/office/drawing/2014/main" id="{B489B62C-8B8C-C80E-3263-33BD1A26B1B5}"/>
              </a:ext>
            </a:extLst>
          </p:cNvPr>
          <p:cNvSpPr/>
          <p:nvPr/>
        </p:nvSpPr>
        <p:spPr>
          <a:xfrm>
            <a:off x="2254910" y="1808975"/>
            <a:ext cx="1737360" cy="356235"/>
          </a:xfrm>
          <a:prstGeom prst="rect">
            <a:avLst/>
          </a:prstGeom>
          <a:solidFill>
            <a:schemeClr val="tx2">
              <a:lumMod val="60000"/>
              <a:lumOff val="4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rgbClr val="FFFFFF"/>
                </a:solidFill>
                <a:effectLst/>
                <a:latin typeface="Arial Narrow" panose="020B0606020202030204" pitchFamily="34" charset="0"/>
                <a:ea typeface="Times New Roman" panose="02020603050405020304" pitchFamily="18" charset="0"/>
              </a:rPr>
              <a:t>Core Requirements</a:t>
            </a:r>
            <a:endParaRPr lang="en-US" sz="1400">
              <a:effectLst/>
              <a:latin typeface="Arial Narrow" panose="020B0606020202030204" pitchFamily="34" charset="0"/>
              <a:ea typeface="Times New Roman" panose="02020603050405020304" pitchFamily="18" charset="0"/>
            </a:endParaRPr>
          </a:p>
        </p:txBody>
      </p:sp>
      <p:sp>
        <p:nvSpPr>
          <p:cNvPr id="42" name="Rectangle 41">
            <a:extLst>
              <a:ext uri="{FF2B5EF4-FFF2-40B4-BE49-F238E27FC236}">
                <a16:creationId xmlns:a16="http://schemas.microsoft.com/office/drawing/2014/main" id="{39BEAC25-E138-D6B7-F887-9C8572BFF1AC}"/>
              </a:ext>
            </a:extLst>
          </p:cNvPr>
          <p:cNvSpPr/>
          <p:nvPr/>
        </p:nvSpPr>
        <p:spPr>
          <a:xfrm>
            <a:off x="8196683" y="2526697"/>
            <a:ext cx="1737360" cy="587375"/>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KSC Discrete Task Order Work</a:t>
            </a:r>
            <a:endParaRPr lang="en-US" sz="1400">
              <a:solidFill>
                <a:schemeClr val="tx1"/>
              </a:solidFill>
              <a:effectLst/>
              <a:latin typeface="Arial Narrow" panose="020B0606020202030204" pitchFamily="34" charset="0"/>
              <a:ea typeface="Times New Roman" panose="02020603050405020304" pitchFamily="18" charset="0"/>
            </a:endParaRPr>
          </a:p>
        </p:txBody>
      </p:sp>
      <p:sp>
        <p:nvSpPr>
          <p:cNvPr id="43" name="Rectangle 42">
            <a:extLst>
              <a:ext uri="{FF2B5EF4-FFF2-40B4-BE49-F238E27FC236}">
                <a16:creationId xmlns:a16="http://schemas.microsoft.com/office/drawing/2014/main" id="{ED556D64-7509-B55A-5588-D46C9989E199}"/>
              </a:ext>
            </a:extLst>
          </p:cNvPr>
          <p:cNvSpPr/>
          <p:nvPr/>
        </p:nvSpPr>
        <p:spPr>
          <a:xfrm>
            <a:off x="4235501" y="2526697"/>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Non-proposed</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Other Direct Cost</a:t>
            </a:r>
            <a:endParaRPr lang="en-US" sz="1400">
              <a:solidFill>
                <a:schemeClr val="tx1"/>
              </a:solidFill>
              <a:effectLst/>
              <a:latin typeface="Arial Narrow" panose="020B0606020202030204" pitchFamily="34" charset="0"/>
              <a:ea typeface="Times New Roman" panose="02020603050405020304" pitchFamily="18" charset="0"/>
            </a:endParaRPr>
          </a:p>
        </p:txBody>
      </p:sp>
      <p:sp>
        <p:nvSpPr>
          <p:cNvPr id="44" name="Rectangle 43">
            <a:extLst>
              <a:ext uri="{FF2B5EF4-FFF2-40B4-BE49-F238E27FC236}">
                <a16:creationId xmlns:a16="http://schemas.microsoft.com/office/drawing/2014/main" id="{7EDA27D0-BD20-9B8F-1168-0882912DD03F}"/>
              </a:ext>
            </a:extLst>
          </p:cNvPr>
          <p:cNvSpPr/>
          <p:nvPr/>
        </p:nvSpPr>
        <p:spPr>
          <a:xfrm>
            <a:off x="10177272" y="2526697"/>
            <a:ext cx="1737360" cy="587375"/>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WFF Discrete Task Order Work</a:t>
            </a:r>
            <a:endParaRPr lang="en-US" sz="1400">
              <a:solidFill>
                <a:schemeClr val="tx1"/>
              </a:solidFill>
              <a:effectLst/>
              <a:latin typeface="Arial Narrow" panose="020B0606020202030204" pitchFamily="34" charset="0"/>
              <a:ea typeface="Times New Roman" panose="02020603050405020304" pitchFamily="18" charset="0"/>
            </a:endParaRPr>
          </a:p>
        </p:txBody>
      </p:sp>
      <p:sp>
        <p:nvSpPr>
          <p:cNvPr id="52" name="Rectangle 51">
            <a:extLst>
              <a:ext uri="{FF2B5EF4-FFF2-40B4-BE49-F238E27FC236}">
                <a16:creationId xmlns:a16="http://schemas.microsoft.com/office/drawing/2014/main" id="{D370635C-B156-6A11-31D6-A4C955BE03A2}"/>
              </a:ext>
            </a:extLst>
          </p:cNvPr>
          <p:cNvSpPr/>
          <p:nvPr/>
        </p:nvSpPr>
        <p:spPr>
          <a:xfrm>
            <a:off x="2254910" y="3297325"/>
            <a:ext cx="1737360" cy="2743200"/>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Property mgmt.</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Transportation mgmt.</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Heavy equipment</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Fueling</a:t>
            </a:r>
          </a:p>
        </p:txBody>
      </p:sp>
      <p:sp>
        <p:nvSpPr>
          <p:cNvPr id="53" name="Rectangle 52">
            <a:extLst>
              <a:ext uri="{FF2B5EF4-FFF2-40B4-BE49-F238E27FC236}">
                <a16:creationId xmlns:a16="http://schemas.microsoft.com/office/drawing/2014/main" id="{FEE2ECA3-4704-7B49-F877-BD4F4966A753}"/>
              </a:ext>
            </a:extLst>
          </p:cNvPr>
          <p:cNvSpPr/>
          <p:nvPr/>
        </p:nvSpPr>
        <p:spPr>
          <a:xfrm>
            <a:off x="274319" y="3297325"/>
            <a:ext cx="1737360" cy="2743200"/>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Power</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Central plants</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Water and wastewater</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Ctrl/monitoring sys.</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Protective systems</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Stormwater</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Structures/towers</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Horizontal infrastructure</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Landfill operations</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24/7 support</a:t>
            </a:r>
          </a:p>
        </p:txBody>
      </p:sp>
      <p:sp>
        <p:nvSpPr>
          <p:cNvPr id="54" name="Rectangle 53">
            <a:extLst>
              <a:ext uri="{FF2B5EF4-FFF2-40B4-BE49-F238E27FC236}">
                <a16:creationId xmlns:a16="http://schemas.microsoft.com/office/drawing/2014/main" id="{0C08339D-9AA0-EC16-79A6-1762C6E758E1}"/>
              </a:ext>
            </a:extLst>
          </p:cNvPr>
          <p:cNvSpPr/>
          <p:nvPr/>
        </p:nvSpPr>
        <p:spPr>
          <a:xfrm>
            <a:off x="8196683" y="3297325"/>
            <a:ext cx="1737360" cy="2743200"/>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Flight sheet support</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On-demand technician support</a:t>
            </a:r>
          </a:p>
          <a:p>
            <a:pPr marL="137160" indent="-137160">
              <a:spcAft>
                <a:spcPts val="200"/>
              </a:spcAft>
              <a:buFont typeface="Arial" panose="020B0604020202020204" pitchFamily="34" charset="0"/>
              <a:buChar char="•"/>
            </a:pPr>
            <a:r>
              <a:rPr lang="en-US" sz="1400">
                <a:solidFill>
                  <a:srgbClr val="000000"/>
                </a:solidFill>
                <a:latin typeface="Arial Narrow" panose="020B0606020202030204" pitchFamily="34" charset="0"/>
              </a:rPr>
              <a:t>Core and non-core customer support</a:t>
            </a:r>
          </a:p>
        </p:txBody>
      </p:sp>
      <p:sp>
        <p:nvSpPr>
          <p:cNvPr id="55" name="Rectangle 54">
            <a:extLst>
              <a:ext uri="{FF2B5EF4-FFF2-40B4-BE49-F238E27FC236}">
                <a16:creationId xmlns:a16="http://schemas.microsoft.com/office/drawing/2014/main" id="{329A5CB5-48B0-B225-9313-1A0F77F95EB6}"/>
              </a:ext>
            </a:extLst>
          </p:cNvPr>
          <p:cNvSpPr/>
          <p:nvPr/>
        </p:nvSpPr>
        <p:spPr>
          <a:xfrm>
            <a:off x="4235501" y="3297325"/>
            <a:ext cx="1737360" cy="2743200"/>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137160" marR="0" indent="-137160">
              <a:spcAft>
                <a:spcPts val="200"/>
              </a:spcAft>
              <a:buFont typeface="Arial" panose="020B0604020202020204" pitchFamily="34" charset="0"/>
              <a:buChar char="•"/>
            </a:pPr>
            <a:r>
              <a:rPr lang="en-US" sz="1400">
                <a:solidFill>
                  <a:srgbClr val="000000"/>
                </a:solidFill>
                <a:effectLst/>
                <a:latin typeface="Arial Narrow" panose="020B0606020202030204" pitchFamily="34" charset="0"/>
                <a:ea typeface="Times New Roman" panose="02020603050405020304" pitchFamily="18" charset="0"/>
              </a:rPr>
              <a:t>Materials</a:t>
            </a:r>
            <a:endParaRPr lang="en-US" sz="1400">
              <a:effectLst/>
              <a:latin typeface="Arial Narrow" panose="020B0606020202030204" pitchFamily="34" charset="0"/>
              <a:ea typeface="Times New Roman" panose="02020603050405020304" pitchFamily="18" charset="0"/>
            </a:endParaRPr>
          </a:p>
          <a:p>
            <a:pPr marL="137160" marR="0" indent="-137160">
              <a:spcAft>
                <a:spcPts val="200"/>
              </a:spcAft>
              <a:buFont typeface="Arial" panose="020B0604020202020204" pitchFamily="34" charset="0"/>
              <a:buChar char="•"/>
            </a:pPr>
            <a:r>
              <a:rPr lang="en-US" sz="1400">
                <a:solidFill>
                  <a:srgbClr val="000000"/>
                </a:solidFill>
                <a:effectLst/>
                <a:latin typeface="Arial Narrow" panose="020B0606020202030204" pitchFamily="34" charset="0"/>
                <a:ea typeface="Times New Roman" panose="02020603050405020304" pitchFamily="18" charset="0"/>
              </a:rPr>
              <a:t>Fuel</a:t>
            </a:r>
            <a:endParaRPr lang="en-US" sz="1400">
              <a:effectLst/>
              <a:latin typeface="Arial Narrow" panose="020B0606020202030204" pitchFamily="34" charset="0"/>
              <a:ea typeface="Times New Roman" panose="02020603050405020304" pitchFamily="18" charset="0"/>
            </a:endParaRPr>
          </a:p>
          <a:p>
            <a:pPr marL="137160" marR="0" indent="-137160">
              <a:spcAft>
                <a:spcPts val="200"/>
              </a:spcAft>
              <a:buFont typeface="Arial" panose="020B0604020202020204" pitchFamily="34" charset="0"/>
              <a:buChar char="•"/>
            </a:pPr>
            <a:r>
              <a:rPr lang="en-US" sz="1400">
                <a:solidFill>
                  <a:srgbClr val="000000"/>
                </a:solidFill>
                <a:effectLst/>
                <a:latin typeface="Arial Narrow" panose="020B0606020202030204" pitchFamily="34" charset="0"/>
                <a:ea typeface="Times New Roman" panose="02020603050405020304" pitchFamily="18" charset="0"/>
              </a:rPr>
              <a:t>Services</a:t>
            </a:r>
            <a:endParaRPr lang="en-US" sz="1400">
              <a:effectLst/>
              <a:latin typeface="Arial Narrow" panose="020B0606020202030204" pitchFamily="34" charset="0"/>
              <a:ea typeface="Times New Roman" panose="02020603050405020304" pitchFamily="18" charset="0"/>
            </a:endParaRPr>
          </a:p>
          <a:p>
            <a:pPr marL="137160" marR="0" indent="-137160">
              <a:spcAft>
                <a:spcPts val="200"/>
              </a:spcAft>
              <a:buFont typeface="Arial" panose="020B0604020202020204" pitchFamily="34" charset="0"/>
              <a:buChar char="•"/>
            </a:pPr>
            <a:r>
              <a:rPr lang="en-US" sz="1400">
                <a:solidFill>
                  <a:srgbClr val="000000"/>
                </a:solidFill>
                <a:effectLst/>
                <a:latin typeface="Arial Narrow" panose="020B0606020202030204" pitchFamily="34" charset="0"/>
                <a:ea typeface="Times New Roman" panose="02020603050405020304" pitchFamily="18" charset="0"/>
              </a:rPr>
              <a:t>Travel</a:t>
            </a:r>
            <a:endParaRPr lang="en-US" sz="1400">
              <a:effectLst/>
              <a:latin typeface="Arial Narrow" panose="020B0606020202030204" pitchFamily="34" charset="0"/>
              <a:ea typeface="Times New Roman" panose="02020603050405020304" pitchFamily="18" charset="0"/>
            </a:endParaRPr>
          </a:p>
          <a:p>
            <a:pPr marL="137160" marR="0" indent="-137160">
              <a:spcAft>
                <a:spcPts val="200"/>
              </a:spcAft>
              <a:buFont typeface="Arial" panose="020B0604020202020204" pitchFamily="34" charset="0"/>
              <a:buChar char="•"/>
            </a:pPr>
            <a:r>
              <a:rPr lang="en-US" sz="1400">
                <a:solidFill>
                  <a:srgbClr val="000000"/>
                </a:solidFill>
                <a:effectLst/>
                <a:latin typeface="Arial Narrow" panose="020B0606020202030204" pitchFamily="34" charset="0"/>
                <a:ea typeface="Times New Roman" panose="02020603050405020304" pitchFamily="18" charset="0"/>
              </a:rPr>
              <a:t>Other direct costs</a:t>
            </a:r>
            <a:endParaRPr lang="en-US" sz="1400">
              <a:effectLst/>
              <a:latin typeface="Arial Narrow" panose="020B0606020202030204" pitchFamily="34" charset="0"/>
              <a:ea typeface="Times New Roman" panose="02020603050405020304" pitchFamily="18" charset="0"/>
            </a:endParaRPr>
          </a:p>
        </p:txBody>
      </p:sp>
      <p:sp>
        <p:nvSpPr>
          <p:cNvPr id="56" name="Rectangle 55">
            <a:extLst>
              <a:ext uri="{FF2B5EF4-FFF2-40B4-BE49-F238E27FC236}">
                <a16:creationId xmlns:a16="http://schemas.microsoft.com/office/drawing/2014/main" id="{B6D22FD1-D14F-F3E8-0232-47DE7355D849}"/>
              </a:ext>
            </a:extLst>
          </p:cNvPr>
          <p:cNvSpPr/>
          <p:nvPr/>
        </p:nvSpPr>
        <p:spPr>
          <a:xfrm>
            <a:off x="10177272" y="3297325"/>
            <a:ext cx="1737360" cy="2743200"/>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M&amp;O of FSEU</a:t>
            </a:r>
          </a:p>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Engineering services</a:t>
            </a:r>
          </a:p>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Logistics services</a:t>
            </a:r>
          </a:p>
        </p:txBody>
      </p:sp>
      <p:sp>
        <p:nvSpPr>
          <p:cNvPr id="57" name="Rectangle 56">
            <a:extLst>
              <a:ext uri="{FF2B5EF4-FFF2-40B4-BE49-F238E27FC236}">
                <a16:creationId xmlns:a16="http://schemas.microsoft.com/office/drawing/2014/main" id="{C92A70A4-D447-E689-DCAD-2D12370C55D9}"/>
              </a:ext>
            </a:extLst>
          </p:cNvPr>
          <p:cNvSpPr/>
          <p:nvPr/>
        </p:nvSpPr>
        <p:spPr>
          <a:xfrm>
            <a:off x="6216092" y="3297325"/>
            <a:ext cx="1737360" cy="2743200"/>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t" anchorCtr="0" forceAA="0" compatLnSpc="1">
            <a:prstTxWarp prst="textNoShape">
              <a:avLst/>
            </a:prstTxWarp>
            <a:noAutofit/>
          </a:bodyPr>
          <a:lstStyle/>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Trouble calls</a:t>
            </a:r>
          </a:p>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Repairs</a:t>
            </a:r>
          </a:p>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Service requests </a:t>
            </a:r>
          </a:p>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Preventive maintenance</a:t>
            </a:r>
          </a:p>
          <a:p>
            <a:pPr marL="137160" indent="-137160">
              <a:spcAft>
                <a:spcPts val="200"/>
              </a:spcAft>
              <a:buFont typeface="Arial" panose="020B0604020202020204" pitchFamily="34" charset="0"/>
              <a:buChar char="•"/>
            </a:pPr>
            <a:r>
              <a:rPr lang="en-US" sz="1400">
                <a:solidFill>
                  <a:schemeClr val="tx1"/>
                </a:solidFill>
                <a:latin typeface="Arial Narrow" panose="020B0606020202030204" pitchFamily="34" charset="0"/>
              </a:rPr>
              <a:t>Predictive testing and inspection</a:t>
            </a:r>
          </a:p>
        </p:txBody>
      </p:sp>
      <p:sp>
        <p:nvSpPr>
          <p:cNvPr id="63" name="Rectangle 62">
            <a:extLst>
              <a:ext uri="{FF2B5EF4-FFF2-40B4-BE49-F238E27FC236}">
                <a16:creationId xmlns:a16="http://schemas.microsoft.com/office/drawing/2014/main" id="{C2E8BB68-0484-9067-7FF6-BFA9BD9A19F4}"/>
              </a:ext>
            </a:extLst>
          </p:cNvPr>
          <p:cNvSpPr/>
          <p:nvPr/>
        </p:nvSpPr>
        <p:spPr>
          <a:xfrm>
            <a:off x="6216092" y="2526697"/>
            <a:ext cx="1737360" cy="587375"/>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Maintenance</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Support Requests</a:t>
            </a:r>
            <a:endParaRPr lang="en-US" sz="1400">
              <a:solidFill>
                <a:schemeClr val="tx1"/>
              </a:solidFill>
              <a:effectLst/>
              <a:latin typeface="Arial Narrow" panose="020B0606020202030204" pitchFamily="34" charset="0"/>
              <a:ea typeface="Times New Roman" panose="02020603050405020304" pitchFamily="18" charset="0"/>
            </a:endParaRPr>
          </a:p>
        </p:txBody>
      </p:sp>
      <p:cxnSp>
        <p:nvCxnSpPr>
          <p:cNvPr id="82" name="Straight Connector 81">
            <a:extLst>
              <a:ext uri="{FF2B5EF4-FFF2-40B4-BE49-F238E27FC236}">
                <a16:creationId xmlns:a16="http://schemas.microsoft.com/office/drawing/2014/main" id="{A7FE2FE3-82FA-0C7C-6939-6496FFD46821}"/>
              </a:ext>
            </a:extLst>
          </p:cNvPr>
          <p:cNvCxnSpPr>
            <a:stCxn id="40" idx="2"/>
            <a:endCxn id="53" idx="0"/>
          </p:cNvCxnSpPr>
          <p:nvPr/>
        </p:nvCxnSpPr>
        <p:spPr>
          <a:xfrm>
            <a:off x="1142999" y="3114072"/>
            <a:ext cx="0" cy="183253"/>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679332EC-232D-1220-D814-889DCF09232F}"/>
              </a:ext>
            </a:extLst>
          </p:cNvPr>
          <p:cNvCxnSpPr>
            <a:cxnSpLocks/>
            <a:stCxn id="38" idx="2"/>
            <a:endCxn id="52" idx="0"/>
          </p:cNvCxnSpPr>
          <p:nvPr/>
        </p:nvCxnSpPr>
        <p:spPr>
          <a:xfrm>
            <a:off x="3123590" y="3114072"/>
            <a:ext cx="0" cy="183253"/>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A29A90F2-97A0-F5C3-F892-43C3CEE8F76D}"/>
              </a:ext>
            </a:extLst>
          </p:cNvPr>
          <p:cNvCxnSpPr>
            <a:cxnSpLocks/>
            <a:stCxn id="43" idx="2"/>
            <a:endCxn id="55" idx="0"/>
          </p:cNvCxnSpPr>
          <p:nvPr/>
        </p:nvCxnSpPr>
        <p:spPr>
          <a:xfrm>
            <a:off x="5104181" y="3114072"/>
            <a:ext cx="0" cy="183253"/>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8DA46ED9-790F-C617-C2AF-C75C151AD579}"/>
              </a:ext>
            </a:extLst>
          </p:cNvPr>
          <p:cNvCxnSpPr>
            <a:cxnSpLocks/>
            <a:stCxn id="63" idx="2"/>
            <a:endCxn id="57" idx="0"/>
          </p:cNvCxnSpPr>
          <p:nvPr/>
        </p:nvCxnSpPr>
        <p:spPr>
          <a:xfrm>
            <a:off x="7084772" y="3114072"/>
            <a:ext cx="0" cy="183253"/>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A161E17-3568-F918-B4D9-DBB5541996DB}"/>
              </a:ext>
            </a:extLst>
          </p:cNvPr>
          <p:cNvCxnSpPr>
            <a:cxnSpLocks/>
            <a:stCxn id="42" idx="2"/>
            <a:endCxn id="54" idx="0"/>
          </p:cNvCxnSpPr>
          <p:nvPr/>
        </p:nvCxnSpPr>
        <p:spPr>
          <a:xfrm>
            <a:off x="9065363" y="3114072"/>
            <a:ext cx="0" cy="183253"/>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DECFF260-356E-9004-B969-584640FC721E}"/>
              </a:ext>
            </a:extLst>
          </p:cNvPr>
          <p:cNvCxnSpPr>
            <a:cxnSpLocks/>
            <a:stCxn id="44" idx="2"/>
            <a:endCxn id="56" idx="0"/>
          </p:cNvCxnSpPr>
          <p:nvPr/>
        </p:nvCxnSpPr>
        <p:spPr>
          <a:xfrm>
            <a:off x="11045952" y="3114072"/>
            <a:ext cx="0" cy="183253"/>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1" name="Connector: Elbow 100">
            <a:extLst>
              <a:ext uri="{FF2B5EF4-FFF2-40B4-BE49-F238E27FC236}">
                <a16:creationId xmlns:a16="http://schemas.microsoft.com/office/drawing/2014/main" id="{DA755DEC-1B7B-C033-C74C-1D6665EBEDC2}"/>
              </a:ext>
            </a:extLst>
          </p:cNvPr>
          <p:cNvCxnSpPr>
            <a:cxnSpLocks/>
            <a:stCxn id="41" idx="0"/>
            <a:endCxn id="37" idx="2"/>
          </p:cNvCxnSpPr>
          <p:nvPr/>
        </p:nvCxnSpPr>
        <p:spPr>
          <a:xfrm rot="5400000" flipH="1" flipV="1">
            <a:off x="4429052" y="142027"/>
            <a:ext cx="361487" cy="2972410"/>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3C28C4F5-20F0-EC19-998C-F8AB85C3DF77}"/>
              </a:ext>
            </a:extLst>
          </p:cNvPr>
          <p:cNvCxnSpPr>
            <a:cxnSpLocks/>
            <a:stCxn id="39" idx="0"/>
            <a:endCxn id="37" idx="2"/>
          </p:cNvCxnSpPr>
          <p:nvPr/>
        </p:nvCxnSpPr>
        <p:spPr>
          <a:xfrm rot="16200000" flipV="1">
            <a:off x="7399939" y="143550"/>
            <a:ext cx="361487" cy="2969363"/>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Connector: Elbow 106">
            <a:extLst>
              <a:ext uri="{FF2B5EF4-FFF2-40B4-BE49-F238E27FC236}">
                <a16:creationId xmlns:a16="http://schemas.microsoft.com/office/drawing/2014/main" id="{6949C2F5-8CF2-0F41-4449-338229DC436F}"/>
              </a:ext>
            </a:extLst>
          </p:cNvPr>
          <p:cNvCxnSpPr>
            <a:cxnSpLocks/>
            <a:stCxn id="41" idx="2"/>
            <a:endCxn id="43" idx="0"/>
          </p:cNvCxnSpPr>
          <p:nvPr/>
        </p:nvCxnSpPr>
        <p:spPr>
          <a:xfrm rot="16200000" flipH="1">
            <a:off x="3933142" y="1355657"/>
            <a:ext cx="361487" cy="1980591"/>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Connector: Elbow 107">
            <a:extLst>
              <a:ext uri="{FF2B5EF4-FFF2-40B4-BE49-F238E27FC236}">
                <a16:creationId xmlns:a16="http://schemas.microsoft.com/office/drawing/2014/main" id="{109D2B6C-51CE-A834-5485-9CF96A4A9435}"/>
              </a:ext>
            </a:extLst>
          </p:cNvPr>
          <p:cNvCxnSpPr>
            <a:cxnSpLocks/>
            <a:stCxn id="40" idx="0"/>
            <a:endCxn id="41" idx="2"/>
          </p:cNvCxnSpPr>
          <p:nvPr/>
        </p:nvCxnSpPr>
        <p:spPr>
          <a:xfrm rot="5400000" flipH="1" flipV="1">
            <a:off x="1952551" y="1355659"/>
            <a:ext cx="361487" cy="1980591"/>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Connector: Elbow 108">
            <a:extLst>
              <a:ext uri="{FF2B5EF4-FFF2-40B4-BE49-F238E27FC236}">
                <a16:creationId xmlns:a16="http://schemas.microsoft.com/office/drawing/2014/main" id="{8D5975BE-F3D1-C7FB-FC1B-13EF294DAC54}"/>
              </a:ext>
            </a:extLst>
          </p:cNvPr>
          <p:cNvCxnSpPr>
            <a:cxnSpLocks/>
            <a:stCxn id="63" idx="0"/>
            <a:endCxn id="39" idx="2"/>
          </p:cNvCxnSpPr>
          <p:nvPr/>
        </p:nvCxnSpPr>
        <p:spPr>
          <a:xfrm rot="5400000" flipH="1" flipV="1">
            <a:off x="7894324" y="1355659"/>
            <a:ext cx="361487" cy="1980591"/>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1" name="Connector: Elbow 110">
            <a:extLst>
              <a:ext uri="{FF2B5EF4-FFF2-40B4-BE49-F238E27FC236}">
                <a16:creationId xmlns:a16="http://schemas.microsoft.com/office/drawing/2014/main" id="{3D3E4F18-2FE5-FC4B-F109-78ACFFDBFBB0}"/>
              </a:ext>
            </a:extLst>
          </p:cNvPr>
          <p:cNvCxnSpPr>
            <a:cxnSpLocks/>
            <a:stCxn id="44" idx="0"/>
            <a:endCxn id="39" idx="2"/>
          </p:cNvCxnSpPr>
          <p:nvPr/>
        </p:nvCxnSpPr>
        <p:spPr>
          <a:xfrm rot="16200000" flipV="1">
            <a:off x="9874915" y="1355659"/>
            <a:ext cx="361487" cy="1980589"/>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403BE32B-ABE7-1632-6CFE-13BDFDD8F8A5}"/>
              </a:ext>
            </a:extLst>
          </p:cNvPr>
          <p:cNvCxnSpPr>
            <a:cxnSpLocks/>
            <a:stCxn id="39" idx="2"/>
            <a:endCxn id="42" idx="0"/>
          </p:cNvCxnSpPr>
          <p:nvPr/>
        </p:nvCxnSpPr>
        <p:spPr>
          <a:xfrm>
            <a:off x="9065363" y="2165210"/>
            <a:ext cx="0" cy="361487"/>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EEB18F53-A5C3-92DC-D7BB-F2DE5254E8FF}"/>
              </a:ext>
            </a:extLst>
          </p:cNvPr>
          <p:cNvCxnSpPr>
            <a:cxnSpLocks/>
            <a:stCxn id="41" idx="2"/>
            <a:endCxn id="38" idx="0"/>
          </p:cNvCxnSpPr>
          <p:nvPr/>
        </p:nvCxnSpPr>
        <p:spPr>
          <a:xfrm>
            <a:off x="3123590" y="2165210"/>
            <a:ext cx="0" cy="361487"/>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940837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6B5FB-AA75-5C43-837F-A43C16156AA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03BCD2E-91BC-FBD5-3F26-4B08395A2DA9}"/>
              </a:ext>
            </a:extLst>
          </p:cNvPr>
          <p:cNvSpPr>
            <a:spLocks noGrp="1"/>
          </p:cNvSpPr>
          <p:nvPr>
            <p:ph type="title"/>
          </p:nvPr>
        </p:nvSpPr>
        <p:spPr>
          <a:xfrm>
            <a:off x="274319" y="403058"/>
            <a:ext cx="10698480" cy="511342"/>
          </a:xfrm>
        </p:spPr>
        <p:txBody>
          <a:bodyPr/>
          <a:lstStyle/>
          <a:p>
            <a:r>
              <a:rPr lang="en-US"/>
              <a:t>Description of Effort</a:t>
            </a:r>
            <a:endParaRPr lang="en-US">
              <a:solidFill>
                <a:srgbClr val="FFFF00"/>
              </a:solidFill>
            </a:endParaRPr>
          </a:p>
        </p:txBody>
      </p:sp>
      <p:sp>
        <p:nvSpPr>
          <p:cNvPr id="6" name="Content Placeholder 5">
            <a:extLst>
              <a:ext uri="{FF2B5EF4-FFF2-40B4-BE49-F238E27FC236}">
                <a16:creationId xmlns:a16="http://schemas.microsoft.com/office/drawing/2014/main" id="{7D74EAB4-1034-7595-2CC0-776429EEC53D}"/>
              </a:ext>
            </a:extLst>
          </p:cNvPr>
          <p:cNvSpPr>
            <a:spLocks noGrp="1"/>
          </p:cNvSpPr>
          <p:nvPr>
            <p:ph idx="1"/>
          </p:nvPr>
        </p:nvSpPr>
        <p:spPr>
          <a:xfrm>
            <a:off x="274320" y="1005841"/>
            <a:ext cx="11640312" cy="5076190"/>
          </a:xfrm>
        </p:spPr>
        <p:txBody>
          <a:bodyPr vert="horz" lIns="91440" tIns="45720" rIns="91440" bIns="45720" rtlCol="0" anchor="t">
            <a:normAutofit lnSpcReduction="10000"/>
          </a:bodyPr>
          <a:lstStyle/>
          <a:p>
            <a:pPr marL="283210" indent="-283210"/>
            <a:r>
              <a:rPr lang="en-US" b="1"/>
              <a:t>The purpose of the SIMO acquisition is to acquire:</a:t>
            </a:r>
            <a:endParaRPr lang="en-US"/>
          </a:p>
          <a:p>
            <a:pPr marL="740410" lvl="1" indent="-283210"/>
            <a:r>
              <a:rPr lang="en-US" sz="1400"/>
              <a:t>Maintenance and operations (M&amp;O) of KSC facilities, systems, equipment, and utilities (FSEU)</a:t>
            </a:r>
            <a:endParaRPr lang="en-US" sz="1400">
              <a:cs typeface="Arial"/>
            </a:endParaRPr>
          </a:p>
          <a:p>
            <a:pPr marL="740410" lvl="1" indent="-283210"/>
            <a:r>
              <a:rPr lang="en-US" sz="1400"/>
              <a:t>Logistics services at KSC</a:t>
            </a:r>
            <a:endParaRPr lang="en-US" sz="1400">
              <a:cs typeface="Arial"/>
            </a:endParaRPr>
          </a:p>
          <a:p>
            <a:pPr marL="740410" lvl="1" indent="-283210"/>
            <a:r>
              <a:rPr lang="en-US" sz="1400"/>
              <a:t>Future M&amp;O, logistics services, and engineering services at WFF</a:t>
            </a:r>
            <a:endParaRPr lang="en-US" sz="1400">
              <a:cs typeface="Arial"/>
            </a:endParaRPr>
          </a:p>
          <a:p>
            <a:pPr marL="283210" indent="-283210"/>
            <a:r>
              <a:rPr lang="en-US" b="1"/>
              <a:t>What’s not included in SIMO:</a:t>
            </a:r>
            <a:endParaRPr lang="en-US" b="1">
              <a:cs typeface="Arial"/>
            </a:endParaRPr>
          </a:p>
          <a:p>
            <a:pPr marL="740410" lvl="1" indent="-283210"/>
            <a:r>
              <a:rPr lang="en-US" sz="1400"/>
              <a:t>Counts or tokens (BRRs, SOs, count exchanges, total dollar formula)</a:t>
            </a:r>
            <a:endParaRPr lang="en-US" sz="1400">
              <a:cs typeface="Arial"/>
            </a:endParaRPr>
          </a:p>
          <a:p>
            <a:pPr marL="740410" lvl="1" indent="-283210"/>
            <a:r>
              <a:rPr lang="en-US" sz="1400"/>
              <a:t>Systems engineering, engineering services, design engineering, SIES at KSC</a:t>
            </a:r>
            <a:endParaRPr lang="en-US" sz="1400">
              <a:cs typeface="Arial"/>
            </a:endParaRPr>
          </a:p>
          <a:p>
            <a:pPr marL="740410" lvl="1" indent="-283210"/>
            <a:r>
              <a:rPr lang="en-US" sz="1400"/>
              <a:t>Local authority projects</a:t>
            </a:r>
            <a:endParaRPr lang="en-US" sz="1400">
              <a:cs typeface="Arial"/>
            </a:endParaRPr>
          </a:p>
          <a:p>
            <a:pPr marL="740410" lvl="1" indent="-283210"/>
            <a:r>
              <a:rPr lang="en-US" sz="1400"/>
              <a:t>Spaceport integration</a:t>
            </a:r>
            <a:endParaRPr lang="en-US" sz="1400">
              <a:cs typeface="Arial"/>
            </a:endParaRPr>
          </a:p>
          <a:p>
            <a:pPr marL="740410" lvl="1" indent="-283210"/>
            <a:r>
              <a:rPr lang="en-US" sz="1400"/>
              <a:t>Pressure vessels/systems certification</a:t>
            </a:r>
            <a:endParaRPr lang="en-US" sz="1400">
              <a:cs typeface="Arial"/>
            </a:endParaRPr>
          </a:p>
          <a:p>
            <a:pPr marL="740410" lvl="1" indent="-283210"/>
            <a:r>
              <a:rPr lang="en-US" sz="1400"/>
              <a:t>KSCVC repairs and preventive maintenance (PM)</a:t>
            </a:r>
            <a:endParaRPr lang="en-US" sz="1400">
              <a:cs typeface="Arial"/>
            </a:endParaRPr>
          </a:p>
          <a:p>
            <a:pPr marL="740410" lvl="1" indent="-283210"/>
            <a:r>
              <a:rPr lang="en-US" sz="1400">
                <a:cs typeface="Arial"/>
              </a:rPr>
              <a:t>Core requirements for U.S. Space Force</a:t>
            </a:r>
          </a:p>
          <a:p>
            <a:pPr marL="740410" lvl="1" indent="-283210"/>
            <a:endParaRPr lang="en-US" sz="1600">
              <a:cs typeface="Arial"/>
            </a:endParaRPr>
          </a:p>
          <a:p>
            <a:pPr marL="740410" lvl="1" indent="-283210"/>
            <a:endParaRPr lang="en-US">
              <a:cs typeface="Arial"/>
            </a:endParaRPr>
          </a:p>
        </p:txBody>
      </p:sp>
      <p:sp>
        <p:nvSpPr>
          <p:cNvPr id="3" name="Date Placeholder 2">
            <a:extLst>
              <a:ext uri="{FF2B5EF4-FFF2-40B4-BE49-F238E27FC236}">
                <a16:creationId xmlns:a16="http://schemas.microsoft.com/office/drawing/2014/main" id="{AA5C8A4E-CE52-07CB-FA47-7598C5CDE844}"/>
              </a:ext>
            </a:extLst>
          </p:cNvPr>
          <p:cNvSpPr>
            <a:spLocks noGrp="1"/>
          </p:cNvSpPr>
          <p:nvPr>
            <p:ph type="dt" sz="half" idx="10"/>
          </p:nvPr>
        </p:nvSpPr>
        <p:spPr>
          <a:xfrm>
            <a:off x="10199438" y="6356349"/>
            <a:ext cx="1006929" cy="365125"/>
          </a:xfrm>
        </p:spPr>
        <p:txBody>
          <a:bodyPr/>
          <a:lstStyle/>
          <a:p>
            <a:r>
              <a:rPr lang="en-US"/>
              <a:t>10/13/2026</a:t>
            </a:r>
          </a:p>
        </p:txBody>
      </p:sp>
      <p:sp>
        <p:nvSpPr>
          <p:cNvPr id="4" name="Slide Number Placeholder 3">
            <a:extLst>
              <a:ext uri="{FF2B5EF4-FFF2-40B4-BE49-F238E27FC236}">
                <a16:creationId xmlns:a16="http://schemas.microsoft.com/office/drawing/2014/main" id="{7C33E64D-9D77-2C57-A211-AA57D7154233}"/>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8</a:t>
            </a:fld>
            <a:endParaRPr lang="en-US"/>
          </a:p>
        </p:txBody>
      </p:sp>
    </p:spTree>
    <p:extLst>
      <p:ext uri="{BB962C8B-B14F-4D97-AF65-F5344CB8AC3E}">
        <p14:creationId xmlns:p14="http://schemas.microsoft.com/office/powerpoint/2010/main" val="16437955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BD9D-AC43-7BF7-E7BC-B09914AF61C5}"/>
              </a:ext>
            </a:extLst>
          </p:cNvPr>
          <p:cNvSpPr>
            <a:spLocks noGrp="1"/>
          </p:cNvSpPr>
          <p:nvPr>
            <p:ph type="title"/>
          </p:nvPr>
        </p:nvSpPr>
        <p:spPr>
          <a:xfrm>
            <a:off x="274319" y="403058"/>
            <a:ext cx="10698480" cy="511342"/>
          </a:xfrm>
        </p:spPr>
        <p:txBody>
          <a:bodyPr/>
          <a:lstStyle/>
          <a:p>
            <a:r>
              <a:rPr lang="en-US"/>
              <a:t>Description of Effort (continued)</a:t>
            </a:r>
          </a:p>
        </p:txBody>
      </p:sp>
      <p:sp>
        <p:nvSpPr>
          <p:cNvPr id="3" name="Content Placeholder 2">
            <a:extLst>
              <a:ext uri="{FF2B5EF4-FFF2-40B4-BE49-F238E27FC236}">
                <a16:creationId xmlns:a16="http://schemas.microsoft.com/office/drawing/2014/main" id="{CD1B4D45-2304-E42E-5A74-1966F5ED4C36}"/>
              </a:ext>
            </a:extLst>
          </p:cNvPr>
          <p:cNvSpPr>
            <a:spLocks noGrp="1"/>
          </p:cNvSpPr>
          <p:nvPr>
            <p:ph idx="1"/>
          </p:nvPr>
        </p:nvSpPr>
        <p:spPr>
          <a:xfrm>
            <a:off x="274320" y="1005841"/>
            <a:ext cx="11640312" cy="5076190"/>
          </a:xfrm>
        </p:spPr>
        <p:txBody>
          <a:bodyPr>
            <a:normAutofit/>
          </a:bodyPr>
          <a:lstStyle/>
          <a:p>
            <a:r>
              <a:rPr lang="en-US" b="1"/>
              <a:t>New requirements under SIMO:</a:t>
            </a:r>
          </a:p>
          <a:p>
            <a:pPr lvl="1"/>
            <a:r>
              <a:rPr lang="en-US"/>
              <a:t>Maintenance support requests</a:t>
            </a:r>
          </a:p>
          <a:p>
            <a:pPr lvl="2"/>
            <a:r>
              <a:rPr lang="en-US"/>
              <a:t>Consolidates the BOSS contract’s pricing schedule (BRRs A-K and SOs 1-8)</a:t>
            </a:r>
          </a:p>
          <a:p>
            <a:pPr lvl="2"/>
            <a:r>
              <a:rPr lang="en-US"/>
              <a:t>Reduces complexity by grouping PMs with trouble calls, repairs, service requests and PTI</a:t>
            </a:r>
          </a:p>
          <a:p>
            <a:pPr lvl="2"/>
            <a:r>
              <a:rPr lang="en-US"/>
              <a:t>Billings for PMs will be based on actual work performed versus 1/12 allocation under BOSS</a:t>
            </a:r>
          </a:p>
          <a:p>
            <a:pPr lvl="1"/>
            <a:r>
              <a:rPr lang="en-US"/>
              <a:t>More stringent certification and qualification requirements for electrical and HVAC technicians</a:t>
            </a:r>
          </a:p>
          <a:p>
            <a:pPr lvl="1"/>
            <a:r>
              <a:rPr lang="en-US"/>
              <a:t>New priority and urgent work classifications</a:t>
            </a:r>
          </a:p>
          <a:p>
            <a:pPr lvl="1"/>
            <a:r>
              <a:rPr lang="en-US"/>
              <a:t>Expanded pre-priced catalog of services for spaceport users</a:t>
            </a:r>
          </a:p>
          <a:p>
            <a:pPr lvl="1"/>
            <a:r>
              <a:rPr lang="en-US"/>
              <a:t>Deduction schedule</a:t>
            </a:r>
          </a:p>
          <a:p>
            <a:pPr lvl="1"/>
            <a:r>
              <a:rPr lang="en-US"/>
              <a:t>AbilityOne subcontracting goal</a:t>
            </a:r>
          </a:p>
        </p:txBody>
      </p:sp>
      <p:sp>
        <p:nvSpPr>
          <p:cNvPr id="4" name="Date Placeholder 3">
            <a:extLst>
              <a:ext uri="{FF2B5EF4-FFF2-40B4-BE49-F238E27FC236}">
                <a16:creationId xmlns:a16="http://schemas.microsoft.com/office/drawing/2014/main" id="{99052766-01AC-E141-974E-59EDB41DED59}"/>
              </a:ext>
            </a:extLst>
          </p:cNvPr>
          <p:cNvSpPr>
            <a:spLocks noGrp="1"/>
          </p:cNvSpPr>
          <p:nvPr>
            <p:ph type="dt" sz="half" idx="10"/>
          </p:nvPr>
        </p:nvSpPr>
        <p:spPr>
          <a:xfrm>
            <a:off x="10199438" y="6356349"/>
            <a:ext cx="1006929" cy="365125"/>
          </a:xfrm>
        </p:spPr>
        <p:txBody>
          <a:bodyPr/>
          <a:lstStyle/>
          <a:p>
            <a:r>
              <a:rPr lang="en-US"/>
              <a:t>10/13/2026</a:t>
            </a:r>
          </a:p>
        </p:txBody>
      </p:sp>
      <p:sp>
        <p:nvSpPr>
          <p:cNvPr id="5" name="Slide Number Placeholder 4">
            <a:extLst>
              <a:ext uri="{FF2B5EF4-FFF2-40B4-BE49-F238E27FC236}">
                <a16:creationId xmlns:a16="http://schemas.microsoft.com/office/drawing/2014/main" id="{983014C6-03D0-DA86-FF86-796C42DDB6C2}"/>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9</a:t>
            </a:fld>
            <a:endParaRPr lang="en-US"/>
          </a:p>
        </p:txBody>
      </p:sp>
    </p:spTree>
    <p:extLst>
      <p:ext uri="{BB962C8B-B14F-4D97-AF65-F5344CB8AC3E}">
        <p14:creationId xmlns:p14="http://schemas.microsoft.com/office/powerpoint/2010/main" val="24608830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21570-6DAF-3657-D20F-8C317147BF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CCC392-6D45-47C6-21EB-1FF747E15C44}"/>
              </a:ext>
            </a:extLst>
          </p:cNvPr>
          <p:cNvSpPr>
            <a:spLocks noGrp="1"/>
          </p:cNvSpPr>
          <p:nvPr>
            <p:ph type="title"/>
          </p:nvPr>
        </p:nvSpPr>
        <p:spPr>
          <a:xfrm>
            <a:off x="274319" y="403058"/>
            <a:ext cx="10698480" cy="511342"/>
          </a:xfrm>
        </p:spPr>
        <p:txBody>
          <a:bodyPr>
            <a:normAutofit/>
          </a:bodyPr>
          <a:lstStyle/>
          <a:p>
            <a:r>
              <a:rPr lang="en-US"/>
              <a:t>PWS Section 1. Contract Management</a:t>
            </a:r>
          </a:p>
        </p:txBody>
      </p:sp>
      <p:sp>
        <p:nvSpPr>
          <p:cNvPr id="3" name="Date Placeholder 2">
            <a:extLst>
              <a:ext uri="{FF2B5EF4-FFF2-40B4-BE49-F238E27FC236}">
                <a16:creationId xmlns:a16="http://schemas.microsoft.com/office/drawing/2014/main" id="{D6F35921-88CB-8F51-F4EF-AAF05D8F2F1D}"/>
              </a:ext>
            </a:extLst>
          </p:cNvPr>
          <p:cNvSpPr>
            <a:spLocks noGrp="1"/>
          </p:cNvSpPr>
          <p:nvPr>
            <p:ph type="dt" sz="half" idx="10"/>
          </p:nvPr>
        </p:nvSpPr>
        <p:spPr>
          <a:xfrm>
            <a:off x="10199438" y="6356349"/>
            <a:ext cx="1006929" cy="365125"/>
          </a:xfrm>
        </p:spPr>
        <p:txBody>
          <a:bodyPr/>
          <a:lstStyle/>
          <a:p>
            <a:r>
              <a:rPr lang="en-US"/>
              <a:t>10/13/2026</a:t>
            </a:r>
          </a:p>
        </p:txBody>
      </p:sp>
      <p:sp>
        <p:nvSpPr>
          <p:cNvPr id="4" name="Slide Number Placeholder 3">
            <a:extLst>
              <a:ext uri="{FF2B5EF4-FFF2-40B4-BE49-F238E27FC236}">
                <a16:creationId xmlns:a16="http://schemas.microsoft.com/office/drawing/2014/main" id="{7AC26F50-A9AF-68EB-7E4E-EA717DE22EDC}"/>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10</a:t>
            </a:fld>
            <a:endParaRPr lang="en-US"/>
          </a:p>
        </p:txBody>
      </p:sp>
      <p:sp>
        <p:nvSpPr>
          <p:cNvPr id="10" name="TextBox 9">
            <a:extLst>
              <a:ext uri="{FF2B5EF4-FFF2-40B4-BE49-F238E27FC236}">
                <a16:creationId xmlns:a16="http://schemas.microsoft.com/office/drawing/2014/main" id="{5592EDB0-34D6-19FB-6287-E2A7A059CC1A}"/>
              </a:ext>
            </a:extLst>
          </p:cNvPr>
          <p:cNvSpPr txBox="1"/>
          <p:nvPr/>
        </p:nvSpPr>
        <p:spPr>
          <a:xfrm>
            <a:off x="274318" y="1003736"/>
            <a:ext cx="4695075" cy="369332"/>
          </a:xfrm>
          <a:prstGeom prst="rect">
            <a:avLst/>
          </a:prstGeom>
          <a:noFill/>
        </p:spPr>
        <p:txBody>
          <a:bodyPr wrap="square">
            <a:spAutoFit/>
          </a:bodyPr>
          <a:lstStyle/>
          <a:p>
            <a:pPr marL="342900" indent="-342900">
              <a:buFont typeface="Arial" panose="020B0604020202020204" pitchFamily="34" charset="0"/>
              <a:buChar char="•"/>
            </a:pPr>
            <a:r>
              <a:rPr lang="en-US" b="1"/>
              <a:t>Disposition of the BOSS requirements</a:t>
            </a:r>
            <a:endParaRPr lang="en-US" sz="1400" b="1"/>
          </a:p>
        </p:txBody>
      </p:sp>
      <p:sp>
        <p:nvSpPr>
          <p:cNvPr id="39" name="Text 8">
            <a:extLst>
              <a:ext uri="{FF2B5EF4-FFF2-40B4-BE49-F238E27FC236}">
                <a16:creationId xmlns:a16="http://schemas.microsoft.com/office/drawing/2014/main" id="{B640F7DE-C0E4-439B-B428-0511B73501A1}"/>
              </a:ext>
            </a:extLst>
          </p:cNvPr>
          <p:cNvSpPr/>
          <p:nvPr/>
        </p:nvSpPr>
        <p:spPr>
          <a:xfrm>
            <a:off x="713228" y="4561918"/>
            <a:ext cx="2011680" cy="365760"/>
          </a:xfrm>
          <a:prstGeom prst="rect">
            <a:avLst/>
          </a:prstGeom>
          <a:noFill/>
          <a:ln/>
        </p:spPr>
        <p:txBody>
          <a:bodyPr wrap="square" lIns="0" tIns="0" rIns="0" bIns="0" rtlCol="0" anchor="ctr"/>
          <a:lstStyle/>
          <a:p>
            <a:pPr marL="0" indent="0">
              <a:buNone/>
            </a:pPr>
            <a:r>
              <a:rPr lang="en-US" sz="1400">
                <a:latin typeface="Calibri" pitchFamily="34" charset="0"/>
                <a:ea typeface="Calibri" pitchFamily="34" charset="-122"/>
                <a:cs typeface="Calibri" pitchFamily="34" charset="-120"/>
              </a:rPr>
              <a:t>Assigned to SIMO 70%</a:t>
            </a:r>
            <a:endParaRPr lang="en-US" sz="1400"/>
          </a:p>
        </p:txBody>
      </p:sp>
      <p:sp>
        <p:nvSpPr>
          <p:cNvPr id="45" name="Text 11">
            <a:extLst>
              <a:ext uri="{FF2B5EF4-FFF2-40B4-BE49-F238E27FC236}">
                <a16:creationId xmlns:a16="http://schemas.microsoft.com/office/drawing/2014/main" id="{FA2A3EB9-A815-5E37-F95F-ACDCD7DE8EC1}"/>
              </a:ext>
            </a:extLst>
          </p:cNvPr>
          <p:cNvSpPr/>
          <p:nvPr/>
        </p:nvSpPr>
        <p:spPr>
          <a:xfrm>
            <a:off x="713228" y="4927678"/>
            <a:ext cx="2011680" cy="365760"/>
          </a:xfrm>
          <a:prstGeom prst="rect">
            <a:avLst/>
          </a:prstGeom>
          <a:noFill/>
          <a:ln/>
        </p:spPr>
        <p:txBody>
          <a:bodyPr wrap="square" lIns="0" tIns="0" rIns="0" bIns="0" rtlCol="0" anchor="ctr"/>
          <a:lstStyle/>
          <a:p>
            <a:pPr marL="0" indent="0">
              <a:buNone/>
            </a:pPr>
            <a:r>
              <a:rPr lang="en-US" sz="1400">
                <a:latin typeface="Calibri" pitchFamily="34" charset="0"/>
                <a:ea typeface="Calibri" pitchFamily="34" charset="-122"/>
                <a:cs typeface="Calibri" pitchFamily="34" charset="-120"/>
              </a:rPr>
              <a:t>NASA Insourced 20%</a:t>
            </a:r>
            <a:endParaRPr lang="en-US" sz="1400"/>
          </a:p>
        </p:txBody>
      </p:sp>
      <p:sp>
        <p:nvSpPr>
          <p:cNvPr id="51" name="Text 14">
            <a:extLst>
              <a:ext uri="{FF2B5EF4-FFF2-40B4-BE49-F238E27FC236}">
                <a16:creationId xmlns:a16="http://schemas.microsoft.com/office/drawing/2014/main" id="{E964633F-00E1-D9A7-399A-66F6B9861985}"/>
              </a:ext>
            </a:extLst>
          </p:cNvPr>
          <p:cNvSpPr/>
          <p:nvPr/>
        </p:nvSpPr>
        <p:spPr>
          <a:xfrm>
            <a:off x="713228" y="5293438"/>
            <a:ext cx="2011680" cy="365760"/>
          </a:xfrm>
          <a:prstGeom prst="rect">
            <a:avLst/>
          </a:prstGeom>
          <a:noFill/>
          <a:ln/>
        </p:spPr>
        <p:txBody>
          <a:bodyPr wrap="square" lIns="0" tIns="0" rIns="0" bIns="0" rtlCol="0" anchor="ctr"/>
          <a:lstStyle/>
          <a:p>
            <a:pPr marL="0" indent="0">
              <a:buNone/>
            </a:pPr>
            <a:r>
              <a:rPr lang="en-US" sz="1400">
                <a:latin typeface="Calibri" pitchFamily="34" charset="0"/>
                <a:ea typeface="Calibri" pitchFamily="34" charset="-122"/>
                <a:cs typeface="Calibri" pitchFamily="34" charset="-120"/>
              </a:rPr>
              <a:t>Eliminated 10%</a:t>
            </a:r>
            <a:endParaRPr lang="en-US" sz="1600"/>
          </a:p>
        </p:txBody>
      </p:sp>
      <p:sp>
        <p:nvSpPr>
          <p:cNvPr id="58" name="Content Placeholder 5">
            <a:extLst>
              <a:ext uri="{FF2B5EF4-FFF2-40B4-BE49-F238E27FC236}">
                <a16:creationId xmlns:a16="http://schemas.microsoft.com/office/drawing/2014/main" id="{C8CBB8C0-C53F-97C1-42B3-F594F185F4A5}"/>
              </a:ext>
            </a:extLst>
          </p:cNvPr>
          <p:cNvSpPr>
            <a:spLocks noGrp="1"/>
          </p:cNvSpPr>
          <p:nvPr>
            <p:ph idx="1"/>
          </p:nvPr>
        </p:nvSpPr>
        <p:spPr>
          <a:xfrm>
            <a:off x="4969393" y="1373068"/>
            <a:ext cx="6777597" cy="5076190"/>
          </a:xfrm>
        </p:spPr>
        <p:txBody>
          <a:bodyPr vert="horz" lIns="91440" tIns="45720" rIns="91440" bIns="45720" rtlCol="0" anchor="t">
            <a:normAutofit/>
          </a:bodyPr>
          <a:lstStyle/>
          <a:p>
            <a:pPr marL="283210" indent="-283210"/>
            <a:r>
              <a:rPr lang="en-US" b="1"/>
              <a:t>NASA Insourced Requirements (examples):</a:t>
            </a:r>
            <a:endParaRPr lang="en-US"/>
          </a:p>
          <a:p>
            <a:pPr marL="740410" lvl="1" indent="-283210">
              <a:spcBef>
                <a:spcPts val="600"/>
              </a:spcBef>
            </a:pPr>
            <a:r>
              <a:rPr lang="en-US" sz="1600"/>
              <a:t>Maintenance and operations engineering authority stays with NASA, including anomaly disposition and TAL investigations. SIMO still executes the trouble call and the repair.</a:t>
            </a:r>
          </a:p>
          <a:p>
            <a:pPr marL="740410" lvl="1" indent="-283210">
              <a:spcBef>
                <a:spcPts val="600"/>
              </a:spcBef>
            </a:pPr>
            <a:r>
              <a:rPr lang="en-US" sz="1600"/>
              <a:t>Engineering authority stays with NASA, including RCM, spare-parts approval, and configured-drawing approval. SIMO still tracks RCM in Maximo and executes MSRs when CAD is needed for drawing or OMD updates.</a:t>
            </a:r>
          </a:p>
          <a:p>
            <a:pPr marL="740410" lvl="1" indent="-283210">
              <a:spcBef>
                <a:spcPts val="600"/>
              </a:spcBef>
            </a:pPr>
            <a:r>
              <a:rPr lang="en-US" sz="1600"/>
              <a:t>Continuous spaceport integration stays with NASA, including monitoring, deconfliction, and customer communication. SIMO still coordinates the specific outages for its own work.</a:t>
            </a:r>
          </a:p>
          <a:p>
            <a:pPr marL="740410" lvl="1" indent="-283210">
              <a:spcBef>
                <a:spcPts val="600"/>
              </a:spcBef>
            </a:pPr>
            <a:r>
              <a:rPr lang="en-US" sz="1600"/>
              <a:t>Spaceport planning authority stays with NASA. SIMO still performs utility locates, survey support, and dig-permit response.</a:t>
            </a:r>
          </a:p>
          <a:p>
            <a:pPr marL="740410" lvl="1" indent="-283210">
              <a:spcBef>
                <a:spcPts val="600"/>
              </a:spcBef>
            </a:pPr>
            <a:r>
              <a:rPr lang="en-US" sz="1600"/>
              <a:t>Construction support authority stays with NASA, including design review and project administration. SIMO supports the work NASA administers.</a:t>
            </a:r>
          </a:p>
        </p:txBody>
      </p:sp>
      <p:graphicFrame>
        <p:nvGraphicFramePr>
          <p:cNvPr id="62" name="Chart 61">
            <a:extLst>
              <a:ext uri="{FF2B5EF4-FFF2-40B4-BE49-F238E27FC236}">
                <a16:creationId xmlns:a16="http://schemas.microsoft.com/office/drawing/2014/main" id="{E11466CA-FE11-65CC-0614-FDF73BFAD4C6}"/>
              </a:ext>
            </a:extLst>
          </p:cNvPr>
          <p:cNvGraphicFramePr/>
          <p:nvPr/>
        </p:nvGraphicFramePr>
        <p:xfrm>
          <a:off x="782851" y="1298682"/>
          <a:ext cx="4220072" cy="3397838"/>
        </p:xfrm>
        <a:graphic>
          <a:graphicData uri="http://schemas.openxmlformats.org/drawingml/2006/chart">
            <c:chart xmlns:c="http://schemas.openxmlformats.org/drawingml/2006/chart" xmlns:r="http://schemas.openxmlformats.org/officeDocument/2006/relationships" r:id="rId3"/>
          </a:graphicData>
        </a:graphic>
      </p:graphicFrame>
      <p:sp>
        <p:nvSpPr>
          <p:cNvPr id="64" name="Shape 7">
            <a:extLst>
              <a:ext uri="{FF2B5EF4-FFF2-40B4-BE49-F238E27FC236}">
                <a16:creationId xmlns:a16="http://schemas.microsoft.com/office/drawing/2014/main" id="{E871ECFA-9993-CA73-4FA6-5D66BA87E777}"/>
              </a:ext>
            </a:extLst>
          </p:cNvPr>
          <p:cNvSpPr/>
          <p:nvPr/>
        </p:nvSpPr>
        <p:spPr>
          <a:xfrm>
            <a:off x="429768" y="4696248"/>
            <a:ext cx="201168" cy="201168"/>
          </a:xfrm>
          <a:prstGeom prst="roundRect">
            <a:avLst>
              <a:gd name="adj" fmla="val 13636"/>
            </a:avLst>
          </a:prstGeom>
          <a:solidFill>
            <a:srgbClr val="C47B2B"/>
          </a:solidFill>
          <a:ln/>
        </p:spPr>
        <p:txBody>
          <a:bodyPr/>
          <a:lstStyle/>
          <a:p>
            <a:endParaRPr lang="en-US"/>
          </a:p>
        </p:txBody>
      </p:sp>
      <p:sp>
        <p:nvSpPr>
          <p:cNvPr id="66" name="Shape 9">
            <a:extLst>
              <a:ext uri="{FF2B5EF4-FFF2-40B4-BE49-F238E27FC236}">
                <a16:creationId xmlns:a16="http://schemas.microsoft.com/office/drawing/2014/main" id="{CF8C6DCC-E2B1-F454-0326-034A1757033D}"/>
              </a:ext>
            </a:extLst>
          </p:cNvPr>
          <p:cNvSpPr/>
          <p:nvPr/>
        </p:nvSpPr>
        <p:spPr>
          <a:xfrm>
            <a:off x="429768" y="4999359"/>
            <a:ext cx="201168" cy="201168"/>
          </a:xfrm>
          <a:prstGeom prst="roundRect">
            <a:avLst>
              <a:gd name="adj" fmla="val 13636"/>
            </a:avLst>
          </a:prstGeom>
          <a:solidFill>
            <a:srgbClr val="0070C0"/>
          </a:solidFill>
          <a:ln/>
        </p:spPr>
        <p:txBody>
          <a:bodyPr/>
          <a:lstStyle/>
          <a:p>
            <a:endParaRPr lang="en-US"/>
          </a:p>
        </p:txBody>
      </p:sp>
      <p:sp>
        <p:nvSpPr>
          <p:cNvPr id="68" name="Shape 9">
            <a:extLst>
              <a:ext uri="{FF2B5EF4-FFF2-40B4-BE49-F238E27FC236}">
                <a16:creationId xmlns:a16="http://schemas.microsoft.com/office/drawing/2014/main" id="{5E5D5C09-328F-2C66-F4FE-437CF55E9420}"/>
              </a:ext>
            </a:extLst>
          </p:cNvPr>
          <p:cNvSpPr/>
          <p:nvPr/>
        </p:nvSpPr>
        <p:spPr>
          <a:xfrm>
            <a:off x="429768" y="5302470"/>
            <a:ext cx="201168" cy="201168"/>
          </a:xfrm>
          <a:prstGeom prst="roundRect">
            <a:avLst>
              <a:gd name="adj" fmla="val 13636"/>
            </a:avLst>
          </a:prstGeom>
          <a:solidFill>
            <a:srgbClr val="A33B3B"/>
          </a:solidFill>
          <a:ln/>
        </p:spPr>
        <p:txBody>
          <a:bodyPr/>
          <a:lstStyle/>
          <a:p>
            <a:endParaRPr lang="en-US"/>
          </a:p>
        </p:txBody>
      </p:sp>
      <p:sp>
        <p:nvSpPr>
          <p:cNvPr id="70" name="TextBox 69">
            <a:extLst>
              <a:ext uri="{FF2B5EF4-FFF2-40B4-BE49-F238E27FC236}">
                <a16:creationId xmlns:a16="http://schemas.microsoft.com/office/drawing/2014/main" id="{27CA6FDE-A7C8-B740-B84C-E05D32E0238E}"/>
              </a:ext>
            </a:extLst>
          </p:cNvPr>
          <p:cNvSpPr txBox="1"/>
          <p:nvPr/>
        </p:nvSpPr>
        <p:spPr>
          <a:xfrm>
            <a:off x="274318" y="5656201"/>
            <a:ext cx="5212082" cy="276999"/>
          </a:xfrm>
          <a:prstGeom prst="rect">
            <a:avLst/>
          </a:prstGeom>
          <a:noFill/>
        </p:spPr>
        <p:txBody>
          <a:bodyPr wrap="square">
            <a:spAutoFit/>
          </a:bodyPr>
          <a:lstStyle/>
          <a:p>
            <a:pPr marL="0" indent="0">
              <a:buNone/>
            </a:pPr>
            <a:r>
              <a:rPr lang="en-US" sz="1200" b="1">
                <a:ea typeface="Calibri" pitchFamily="34" charset="-122"/>
                <a:cs typeface="Calibri" pitchFamily="34" charset="-120"/>
              </a:rPr>
              <a:t>Planning split of BOSS requirements. Not a labor or dollar split.</a:t>
            </a:r>
          </a:p>
        </p:txBody>
      </p:sp>
      <p:sp>
        <p:nvSpPr>
          <p:cNvPr id="6" name="TextBox 5">
            <a:extLst>
              <a:ext uri="{FF2B5EF4-FFF2-40B4-BE49-F238E27FC236}">
                <a16:creationId xmlns:a16="http://schemas.microsoft.com/office/drawing/2014/main" id="{441A27F8-BEC9-9CDE-B417-55457112AF55}"/>
              </a:ext>
            </a:extLst>
          </p:cNvPr>
          <p:cNvSpPr txBox="1"/>
          <p:nvPr/>
        </p:nvSpPr>
        <p:spPr>
          <a:xfrm>
            <a:off x="2192593" y="6070481"/>
            <a:ext cx="7914967" cy="738664"/>
          </a:xfrm>
          <a:prstGeom prst="rect">
            <a:avLst/>
          </a:prstGeom>
          <a:noFill/>
        </p:spPr>
        <p:txBody>
          <a:bodyPr wrap="square" rtlCol="0">
            <a:spAutoFit/>
          </a:bodyPr>
          <a:lstStyle/>
          <a:p>
            <a:pPr algn="ctr"/>
            <a:r>
              <a:rPr lang="en-US" sz="1200" b="1"/>
              <a:t>Data is for informational purposes only, not intended for use by offerors as a bid approach and should not be construed as directing, restricting, or locking any bidding methodology.</a:t>
            </a:r>
          </a:p>
          <a:p>
            <a:endParaRPr lang="en-US"/>
          </a:p>
        </p:txBody>
      </p:sp>
    </p:spTree>
    <p:extLst>
      <p:ext uri="{BB962C8B-B14F-4D97-AF65-F5344CB8AC3E}">
        <p14:creationId xmlns:p14="http://schemas.microsoft.com/office/powerpoint/2010/main" val="3167821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EBD49-0835-9FDE-6549-6DA557C498D2}"/>
              </a:ext>
            </a:extLst>
          </p:cNvPr>
          <p:cNvSpPr>
            <a:spLocks noGrp="1"/>
          </p:cNvSpPr>
          <p:nvPr>
            <p:ph type="title"/>
          </p:nvPr>
        </p:nvSpPr>
        <p:spPr/>
        <p:txBody>
          <a:bodyPr>
            <a:normAutofit/>
          </a:bodyPr>
          <a:lstStyle/>
          <a:p>
            <a:r>
              <a:rPr lang="en-US"/>
              <a:t>PWS Section 1. Contract Management</a:t>
            </a:r>
          </a:p>
        </p:txBody>
      </p:sp>
      <p:sp>
        <p:nvSpPr>
          <p:cNvPr id="3" name="Content Placeholder 2">
            <a:extLst>
              <a:ext uri="{FF2B5EF4-FFF2-40B4-BE49-F238E27FC236}">
                <a16:creationId xmlns:a16="http://schemas.microsoft.com/office/drawing/2014/main" id="{68E50436-4D17-4D83-2315-BB256C3FFD1A}"/>
              </a:ext>
            </a:extLst>
          </p:cNvPr>
          <p:cNvSpPr>
            <a:spLocks noGrp="1"/>
          </p:cNvSpPr>
          <p:nvPr>
            <p:ph idx="1"/>
          </p:nvPr>
        </p:nvSpPr>
        <p:spPr/>
        <p:txBody>
          <a:bodyPr vert="horz" lIns="91440" tIns="45720" rIns="91440" bIns="45720" rtlCol="0" anchor="t">
            <a:normAutofit/>
          </a:bodyPr>
          <a:lstStyle/>
          <a:p>
            <a:pPr marL="283210" indent="-283210"/>
            <a:r>
              <a:rPr lang="en-US" b="1"/>
              <a:t>General Overview</a:t>
            </a:r>
            <a:endParaRPr lang="en-US"/>
          </a:p>
          <a:p>
            <a:pPr marL="740410" lvl="1" indent="-283210"/>
            <a:r>
              <a:rPr lang="en-US"/>
              <a:t>The SIMO contract plays a pivotal role in providing facility management, maintenance, and operations of NASA facilities, infrastructure, and utilities, primarily at KSC, Wallops Flight Facility (WFF), and Cape Canaveral Space Force Station (CCSFS), as well as providing enterprise logistics services</a:t>
            </a:r>
            <a:endParaRPr lang="en-US">
              <a:cs typeface="Arial"/>
            </a:endParaRPr>
          </a:p>
          <a:p>
            <a:pPr marL="740410" lvl="1" indent="-283210"/>
            <a:r>
              <a:rPr lang="en-US"/>
              <a:t>The spaceports support multiple users for both crewed and uncrewed launches for NASA, other government agencies, and commercial customers</a:t>
            </a:r>
            <a:endParaRPr lang="en-US">
              <a:cs typeface="Arial"/>
            </a:endParaRPr>
          </a:p>
        </p:txBody>
      </p:sp>
      <p:sp>
        <p:nvSpPr>
          <p:cNvPr id="4" name="Date Placeholder 3">
            <a:extLst>
              <a:ext uri="{FF2B5EF4-FFF2-40B4-BE49-F238E27FC236}">
                <a16:creationId xmlns:a16="http://schemas.microsoft.com/office/drawing/2014/main" id="{C135750B-D7E0-03F1-40F0-1F5C7DFAF842}"/>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5ECD0174-1087-4CF7-7215-C231F47707A0}"/>
              </a:ext>
            </a:extLst>
          </p:cNvPr>
          <p:cNvSpPr>
            <a:spLocks noGrp="1"/>
          </p:cNvSpPr>
          <p:nvPr>
            <p:ph type="sldNum" sz="quarter" idx="12"/>
          </p:nvPr>
        </p:nvSpPr>
        <p:spPr/>
        <p:txBody>
          <a:bodyPr/>
          <a:lstStyle/>
          <a:p>
            <a:fld id="{E2427023-DC51-4F41-895E-99C924AA7443}" type="slidenum">
              <a:rPr lang="en-US" smtClean="0"/>
              <a:t>11</a:t>
            </a:fld>
            <a:endParaRPr lang="en-US"/>
          </a:p>
        </p:txBody>
      </p:sp>
    </p:spTree>
    <p:extLst>
      <p:ext uri="{BB962C8B-B14F-4D97-AF65-F5344CB8AC3E}">
        <p14:creationId xmlns:p14="http://schemas.microsoft.com/office/powerpoint/2010/main" val="2981559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3002-7D2D-08F6-C7DC-DDE5BB344AE3}"/>
              </a:ext>
            </a:extLst>
          </p:cNvPr>
          <p:cNvSpPr>
            <a:spLocks noGrp="1"/>
          </p:cNvSpPr>
          <p:nvPr>
            <p:ph type="title"/>
          </p:nvPr>
        </p:nvSpPr>
        <p:spPr/>
        <p:txBody>
          <a:bodyPr/>
          <a:lstStyle/>
          <a:p>
            <a:r>
              <a:rPr lang="en-US"/>
              <a:t>PWS Section 1. Contract Management</a:t>
            </a:r>
          </a:p>
        </p:txBody>
      </p:sp>
      <p:sp>
        <p:nvSpPr>
          <p:cNvPr id="3" name="Content Placeholder 2">
            <a:extLst>
              <a:ext uri="{FF2B5EF4-FFF2-40B4-BE49-F238E27FC236}">
                <a16:creationId xmlns:a16="http://schemas.microsoft.com/office/drawing/2014/main" id="{7288C9CC-0EB8-01FB-C304-B94B8DE3FD06}"/>
              </a:ext>
            </a:extLst>
          </p:cNvPr>
          <p:cNvSpPr>
            <a:spLocks noGrp="1"/>
          </p:cNvSpPr>
          <p:nvPr>
            <p:ph idx="1"/>
          </p:nvPr>
        </p:nvSpPr>
        <p:spPr/>
        <p:txBody>
          <a:bodyPr vert="horz" lIns="91440" tIns="45720" rIns="91440" bIns="45720" rtlCol="0" anchor="t">
            <a:normAutofit/>
          </a:bodyPr>
          <a:lstStyle/>
          <a:p>
            <a:pPr marL="283210" indent="-283210"/>
            <a:r>
              <a:rPr lang="en-US" b="1"/>
              <a:t>The primary objectives for the Contractor are to:</a:t>
            </a:r>
            <a:endParaRPr lang="en-US"/>
          </a:p>
          <a:p>
            <a:pPr marL="740410" lvl="1" indent="-283210"/>
            <a:r>
              <a:rPr lang="en-US"/>
              <a:t>Provide safe and reliable facility, systems, and utility services to support the multi-user spaceports</a:t>
            </a:r>
            <a:endParaRPr lang="en-US">
              <a:cs typeface="Arial"/>
            </a:endParaRPr>
          </a:p>
          <a:p>
            <a:pPr marL="740410" lvl="1" indent="-283210"/>
            <a:r>
              <a:rPr lang="en-US"/>
              <a:t>Provide effective operations integration across the multi-user spaceports</a:t>
            </a:r>
            <a:endParaRPr lang="en-US">
              <a:cs typeface="Arial"/>
            </a:endParaRPr>
          </a:p>
          <a:p>
            <a:pPr marL="740410" lvl="1" indent="-283210"/>
            <a:r>
              <a:rPr lang="en-US"/>
              <a:t>Provide efficient and effective responses to the concurrent needs of multiple customers</a:t>
            </a:r>
            <a:endParaRPr lang="en-US">
              <a:cs typeface="Arial"/>
            </a:endParaRPr>
          </a:p>
          <a:p>
            <a:pPr marL="740410" lvl="1" indent="-283210"/>
            <a:r>
              <a:rPr lang="en-US"/>
              <a:t>Provide comprehensive enterprise logistics services</a:t>
            </a:r>
            <a:endParaRPr lang="en-US">
              <a:cs typeface="Arial"/>
            </a:endParaRPr>
          </a:p>
          <a:p>
            <a:pPr marL="740410" lvl="1" indent="-283210"/>
            <a:r>
              <a:rPr lang="en-US"/>
              <a:t>Maintain effective safety and occupational health management programs and plans that prioritize safety (i.e., ensure that safety is EVERYONE’S responsibility)</a:t>
            </a:r>
            <a:endParaRPr lang="en-US">
              <a:cs typeface="Arial"/>
            </a:endParaRPr>
          </a:p>
          <a:p>
            <a:endParaRPr lang="en-US" sz="1700"/>
          </a:p>
        </p:txBody>
      </p:sp>
      <p:sp>
        <p:nvSpPr>
          <p:cNvPr id="4" name="Date Placeholder 3">
            <a:extLst>
              <a:ext uri="{FF2B5EF4-FFF2-40B4-BE49-F238E27FC236}">
                <a16:creationId xmlns:a16="http://schemas.microsoft.com/office/drawing/2014/main" id="{5F24FBCD-5DAF-375A-7E4A-4902A8D53B43}"/>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D11C36FC-06DC-470E-231A-9CC10EF9EAE5}"/>
              </a:ext>
            </a:extLst>
          </p:cNvPr>
          <p:cNvSpPr>
            <a:spLocks noGrp="1"/>
          </p:cNvSpPr>
          <p:nvPr>
            <p:ph type="sldNum" sz="quarter" idx="12"/>
          </p:nvPr>
        </p:nvSpPr>
        <p:spPr/>
        <p:txBody>
          <a:bodyPr/>
          <a:lstStyle/>
          <a:p>
            <a:fld id="{E2427023-DC51-4F41-895E-99C924AA7443}" type="slidenum">
              <a:rPr lang="en-US" smtClean="0"/>
              <a:t>12</a:t>
            </a:fld>
            <a:endParaRPr lang="en-US"/>
          </a:p>
        </p:txBody>
      </p:sp>
    </p:spTree>
    <p:extLst>
      <p:ext uri="{BB962C8B-B14F-4D97-AF65-F5344CB8AC3E}">
        <p14:creationId xmlns:p14="http://schemas.microsoft.com/office/powerpoint/2010/main" val="642904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61D8E-BEF7-2030-D2CF-D9A5EF282855}"/>
              </a:ext>
            </a:extLst>
          </p:cNvPr>
          <p:cNvSpPr>
            <a:spLocks noGrp="1"/>
          </p:cNvSpPr>
          <p:nvPr>
            <p:ph type="title"/>
          </p:nvPr>
        </p:nvSpPr>
        <p:spPr/>
        <p:txBody>
          <a:bodyPr/>
          <a:lstStyle/>
          <a:p>
            <a:r>
              <a:rPr lang="en-US"/>
              <a:t>PWS Section 1. Contract Management</a:t>
            </a:r>
          </a:p>
        </p:txBody>
      </p:sp>
      <p:sp>
        <p:nvSpPr>
          <p:cNvPr id="3" name="Content Placeholder 2">
            <a:extLst>
              <a:ext uri="{FF2B5EF4-FFF2-40B4-BE49-F238E27FC236}">
                <a16:creationId xmlns:a16="http://schemas.microsoft.com/office/drawing/2014/main" id="{C17D063C-39AE-1D05-B8CC-F0DA2DDD3359}"/>
              </a:ext>
            </a:extLst>
          </p:cNvPr>
          <p:cNvSpPr>
            <a:spLocks noGrp="1"/>
          </p:cNvSpPr>
          <p:nvPr>
            <p:ph idx="1"/>
          </p:nvPr>
        </p:nvSpPr>
        <p:spPr>
          <a:xfrm>
            <a:off x="2794000" y="1005841"/>
            <a:ext cx="9120631" cy="5076190"/>
          </a:xfrm>
        </p:spPr>
        <p:txBody>
          <a:bodyPr vert="horz" lIns="91440" tIns="45720" rIns="91440" bIns="45720" rtlCol="0" anchor="t">
            <a:normAutofit fontScale="92500" lnSpcReduction="10000"/>
          </a:bodyPr>
          <a:lstStyle/>
          <a:p>
            <a:pPr marL="283210" indent="-283210"/>
            <a:r>
              <a:rPr lang="en-US" b="1"/>
              <a:t>Magnitude of Requirements for KSC</a:t>
            </a:r>
            <a:endParaRPr lang="en-US"/>
          </a:p>
          <a:p>
            <a:pPr marL="740410" lvl="1" indent="-283210">
              <a:spcBef>
                <a:spcPts val="1300"/>
              </a:spcBef>
            </a:pPr>
            <a:r>
              <a:rPr lang="en-US" b="1"/>
              <a:t>Footprint:</a:t>
            </a:r>
            <a:r>
              <a:rPr lang="en-US"/>
              <a:t> approx. 220 square miles and 1,000 facilities and structures (see KSC-11452, Basic Info. Guide Facility Utilization Maps and Tech Exhibit 3.1-1, OMEU)</a:t>
            </a:r>
            <a:endParaRPr lang="en-US">
              <a:cs typeface="Arial"/>
            </a:endParaRPr>
          </a:p>
          <a:p>
            <a:pPr marL="740410" lvl="1" indent="-283210">
              <a:spcBef>
                <a:spcPts val="1300"/>
              </a:spcBef>
            </a:pPr>
            <a:r>
              <a:rPr lang="en-US" b="1"/>
              <a:t>Customers supported: 46 </a:t>
            </a:r>
            <a:r>
              <a:rPr lang="en-US"/>
              <a:t>(see Tech Exhibit 1.2.1-1 Customer Identifiers)</a:t>
            </a:r>
            <a:endParaRPr lang="en-US">
              <a:cs typeface="Arial"/>
            </a:endParaRPr>
          </a:p>
          <a:p>
            <a:pPr marL="740410" lvl="1" indent="-283210">
              <a:spcBef>
                <a:spcPts val="1300"/>
              </a:spcBef>
            </a:pPr>
            <a:r>
              <a:rPr lang="en-US" b="1"/>
              <a:t>Center operations: </a:t>
            </a:r>
            <a:r>
              <a:rPr lang="en-US"/>
              <a:t>24/7 operations and recuring support in addition to support to approximately 120 launches per year</a:t>
            </a:r>
            <a:endParaRPr lang="en-US">
              <a:cs typeface="Arial"/>
            </a:endParaRPr>
          </a:p>
          <a:p>
            <a:pPr marL="740410" lvl="1" indent="-283210">
              <a:spcBef>
                <a:spcPts val="1300"/>
              </a:spcBef>
            </a:pPr>
            <a:r>
              <a:rPr lang="en-US" b="1"/>
              <a:t>Program operations:</a:t>
            </a:r>
            <a:r>
              <a:rPr lang="en-US"/>
              <a:t> Facility and utility readiness in support of integrated testing, launch operations, and post launch activities (spans multiple shifts)</a:t>
            </a:r>
            <a:endParaRPr lang="en-US">
              <a:cs typeface="Arial"/>
            </a:endParaRPr>
          </a:p>
          <a:p>
            <a:pPr marL="740410" lvl="1" indent="-283210">
              <a:spcBef>
                <a:spcPts val="1300"/>
              </a:spcBef>
            </a:pPr>
            <a:r>
              <a:rPr lang="en-US" b="1"/>
              <a:t>Annual work requests/work tasks:</a:t>
            </a:r>
            <a:r>
              <a:rPr lang="en-US"/>
              <a:t> approx. 34,500</a:t>
            </a:r>
            <a:endParaRPr lang="en-US">
              <a:cs typeface="Arial"/>
            </a:endParaRPr>
          </a:p>
          <a:p>
            <a:pPr marL="740410" lvl="1" indent="-283210">
              <a:spcBef>
                <a:spcPts val="1300"/>
              </a:spcBef>
            </a:pPr>
            <a:r>
              <a:rPr lang="en-US" b="1"/>
              <a:t>Assets: </a:t>
            </a:r>
            <a:r>
              <a:rPr lang="en-US"/>
              <a:t>approximately 35,500 (see Tech Exhibit 3.1-2, FSEU Asset Reference List)</a:t>
            </a:r>
            <a:endParaRPr lang="en-US">
              <a:cs typeface="Arial"/>
            </a:endParaRPr>
          </a:p>
          <a:p>
            <a:pPr marL="740410" lvl="1" indent="-283210">
              <a:spcBef>
                <a:spcPts val="1300"/>
              </a:spcBef>
            </a:pPr>
            <a:r>
              <a:rPr lang="en-US" b="1"/>
              <a:t>Spaceport facility operations: </a:t>
            </a:r>
            <a:r>
              <a:rPr lang="en-US"/>
              <a:t>Integration of mission requirements in support of a multitude of customers to ensure highest priority activities occur in concert with core and IDIQ work requirements</a:t>
            </a:r>
            <a:endParaRPr lang="en-US">
              <a:cs typeface="Arial"/>
            </a:endParaRPr>
          </a:p>
          <a:p>
            <a:pPr marL="740410" lvl="1" indent="-283210">
              <a:spcBef>
                <a:spcPts val="1300"/>
              </a:spcBef>
            </a:pPr>
            <a:r>
              <a:rPr lang="en-US" b="1"/>
              <a:t>IDIQ support:</a:t>
            </a:r>
            <a:r>
              <a:rPr lang="en-US"/>
              <a:t> The maximum amount of IDIQ work which may be required under this contract is $1.2 billion (base and all option periods) (KSC and WFF)</a:t>
            </a:r>
          </a:p>
        </p:txBody>
      </p:sp>
      <p:sp>
        <p:nvSpPr>
          <p:cNvPr id="4" name="Date Placeholder 3">
            <a:extLst>
              <a:ext uri="{FF2B5EF4-FFF2-40B4-BE49-F238E27FC236}">
                <a16:creationId xmlns:a16="http://schemas.microsoft.com/office/drawing/2014/main" id="{76C2D5E1-95AA-419A-824B-DF906A879968}"/>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5D8C4686-DDEA-27D0-6C9C-B31559DFFBD3}"/>
              </a:ext>
            </a:extLst>
          </p:cNvPr>
          <p:cNvSpPr>
            <a:spLocks noGrp="1"/>
          </p:cNvSpPr>
          <p:nvPr>
            <p:ph type="sldNum" sz="quarter" idx="12"/>
          </p:nvPr>
        </p:nvSpPr>
        <p:spPr/>
        <p:txBody>
          <a:bodyPr/>
          <a:lstStyle/>
          <a:p>
            <a:fld id="{E2427023-DC51-4F41-895E-99C924AA7443}" type="slidenum">
              <a:rPr lang="en-US" smtClean="0"/>
              <a:t>13</a:t>
            </a:fld>
            <a:endParaRPr lang="en-US"/>
          </a:p>
        </p:txBody>
      </p:sp>
      <p:pic>
        <p:nvPicPr>
          <p:cNvPr id="22" name="Picture 21" descr="A high angle view of a factory&#10;&#10;Description automatically generated with low confidence">
            <a:extLst>
              <a:ext uri="{FF2B5EF4-FFF2-40B4-BE49-F238E27FC236}">
                <a16:creationId xmlns:a16="http://schemas.microsoft.com/office/drawing/2014/main" id="{798BC411-FFB2-189F-5C08-287E1846953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289562" y="2721936"/>
            <a:ext cx="2412177" cy="1508760"/>
          </a:xfrm>
          <a:prstGeom prst="rect">
            <a:avLst/>
          </a:prstGeom>
        </p:spPr>
      </p:pic>
      <p:pic>
        <p:nvPicPr>
          <p:cNvPr id="8" name="Picture 7" descr="A bridge over water&#10;&#10;Description automatically generated with low confidence">
            <a:extLst>
              <a:ext uri="{FF2B5EF4-FFF2-40B4-BE49-F238E27FC236}">
                <a16:creationId xmlns:a16="http://schemas.microsoft.com/office/drawing/2014/main" id="{3F186EEB-8F5B-095D-972F-0ABA4137CC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4319" y="1005841"/>
            <a:ext cx="2412178" cy="1511752"/>
          </a:xfrm>
          <a:prstGeom prst="rect">
            <a:avLst/>
          </a:prstGeom>
        </p:spPr>
      </p:pic>
      <p:grpSp>
        <p:nvGrpSpPr>
          <p:cNvPr id="9" name="Group 8">
            <a:extLst>
              <a:ext uri="{FF2B5EF4-FFF2-40B4-BE49-F238E27FC236}">
                <a16:creationId xmlns:a16="http://schemas.microsoft.com/office/drawing/2014/main" id="{14D39D56-D772-788F-234B-DDCB66FAA8E5}"/>
              </a:ext>
            </a:extLst>
          </p:cNvPr>
          <p:cNvGrpSpPr/>
          <p:nvPr/>
        </p:nvGrpSpPr>
        <p:grpSpPr>
          <a:xfrm>
            <a:off x="287723" y="4435038"/>
            <a:ext cx="2414016" cy="1508760"/>
            <a:chOff x="287723" y="4435038"/>
            <a:chExt cx="2414016" cy="1508760"/>
          </a:xfrm>
        </p:grpSpPr>
        <p:pic>
          <p:nvPicPr>
            <p:cNvPr id="10" name="Picture 9">
              <a:extLst>
                <a:ext uri="{FF2B5EF4-FFF2-40B4-BE49-F238E27FC236}">
                  <a16:creationId xmlns:a16="http://schemas.microsoft.com/office/drawing/2014/main" id="{C4BE6E02-F23A-C243-5F91-D1DC5CF810C1}"/>
                </a:ext>
              </a:extLst>
            </p:cNvPr>
            <p:cNvPicPr>
              <a:picLocks noChangeAspect="1"/>
            </p:cNvPicPr>
            <p:nvPr/>
          </p:nvPicPr>
          <p:blipFill rotWithShape="1">
            <a:blip r:embed="rId4"/>
            <a:srcRect b="15227"/>
            <a:stretch/>
          </p:blipFill>
          <p:spPr>
            <a:xfrm>
              <a:off x="287723" y="4435038"/>
              <a:ext cx="2414016" cy="1508760"/>
            </a:xfrm>
            <a:prstGeom prst="rect">
              <a:avLst/>
            </a:prstGeom>
          </p:spPr>
        </p:pic>
        <p:pic>
          <p:nvPicPr>
            <p:cNvPr id="7" name="Picture 6">
              <a:extLst>
                <a:ext uri="{FF2B5EF4-FFF2-40B4-BE49-F238E27FC236}">
                  <a16:creationId xmlns:a16="http://schemas.microsoft.com/office/drawing/2014/main" id="{C588653F-71E2-1ED9-396D-549878C85A52}"/>
                </a:ext>
              </a:extLst>
            </p:cNvPr>
            <p:cNvPicPr>
              <a:picLocks noChangeAspect="1"/>
            </p:cNvPicPr>
            <p:nvPr/>
          </p:nvPicPr>
          <p:blipFill rotWithShape="1">
            <a:blip r:embed="rId4"/>
            <a:srcRect l="64717" t="77719" r="13561" b="17781"/>
            <a:stretch/>
          </p:blipFill>
          <p:spPr>
            <a:xfrm>
              <a:off x="1879116" y="5863708"/>
              <a:ext cx="524360" cy="80090"/>
            </a:xfrm>
            <a:prstGeom prst="rect">
              <a:avLst/>
            </a:prstGeom>
          </p:spPr>
        </p:pic>
      </p:grpSp>
    </p:spTree>
    <p:extLst>
      <p:ext uri="{BB962C8B-B14F-4D97-AF65-F5344CB8AC3E}">
        <p14:creationId xmlns:p14="http://schemas.microsoft.com/office/powerpoint/2010/main" val="29878816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7D3002-7D2D-08F6-C7DC-DDE5BB344AE3}"/>
              </a:ext>
            </a:extLst>
          </p:cNvPr>
          <p:cNvSpPr>
            <a:spLocks noGrp="1"/>
          </p:cNvSpPr>
          <p:nvPr>
            <p:ph type="title"/>
          </p:nvPr>
        </p:nvSpPr>
        <p:spPr/>
        <p:txBody>
          <a:bodyPr/>
          <a:lstStyle/>
          <a:p>
            <a:r>
              <a:rPr lang="en-US"/>
              <a:t>PWS Section 1. Contract Management</a:t>
            </a:r>
          </a:p>
        </p:txBody>
      </p:sp>
      <p:sp>
        <p:nvSpPr>
          <p:cNvPr id="3" name="Content Placeholder 2">
            <a:extLst>
              <a:ext uri="{FF2B5EF4-FFF2-40B4-BE49-F238E27FC236}">
                <a16:creationId xmlns:a16="http://schemas.microsoft.com/office/drawing/2014/main" id="{7288C9CC-0EB8-01FB-C304-B94B8DE3FD06}"/>
              </a:ext>
            </a:extLst>
          </p:cNvPr>
          <p:cNvSpPr>
            <a:spLocks noGrp="1"/>
          </p:cNvSpPr>
          <p:nvPr>
            <p:ph idx="1"/>
          </p:nvPr>
        </p:nvSpPr>
        <p:spPr/>
        <p:txBody>
          <a:bodyPr vert="horz" lIns="91440" tIns="45720" rIns="91440" bIns="45720" rtlCol="0" anchor="t">
            <a:normAutofit/>
          </a:bodyPr>
          <a:lstStyle/>
          <a:p>
            <a:pPr marL="283210" indent="-283210"/>
            <a:r>
              <a:rPr lang="en-US" b="1"/>
              <a:t>Documentation Requirements</a:t>
            </a:r>
            <a:endParaRPr lang="en-US"/>
          </a:p>
          <a:p>
            <a:pPr marL="740410" lvl="1" indent="-283210">
              <a:spcBef>
                <a:spcPts val="1200"/>
              </a:spcBef>
            </a:pPr>
            <a:r>
              <a:rPr lang="en-US"/>
              <a:t>The SIMO contractor will inherit approximately 2300+ existing BOSS processes and job plans</a:t>
            </a:r>
            <a:endParaRPr lang="en-US">
              <a:cs typeface="Arial"/>
            </a:endParaRPr>
          </a:p>
          <a:p>
            <a:pPr marL="740410" lvl="1" indent="-283210">
              <a:spcBef>
                <a:spcPts val="1200"/>
              </a:spcBef>
            </a:pPr>
            <a:r>
              <a:rPr lang="en-US"/>
              <a:t>See PWS Sections 1.2.1 No. 11 and 3.1.3 No. 1.a. for review and update requirements</a:t>
            </a:r>
            <a:endParaRPr lang="en-US">
              <a:cs typeface="Arial"/>
            </a:endParaRPr>
          </a:p>
          <a:p>
            <a:pPr marL="283210" indent="-283210">
              <a:spcBef>
                <a:spcPts val="3000"/>
              </a:spcBef>
            </a:pPr>
            <a:r>
              <a:rPr lang="en-US" b="1"/>
              <a:t>Training and Certification Requirements</a:t>
            </a:r>
            <a:endParaRPr lang="en-US" b="1">
              <a:cs typeface="Arial"/>
            </a:endParaRPr>
          </a:p>
          <a:p>
            <a:pPr marL="740410" lvl="1" indent="-283210">
              <a:spcBef>
                <a:spcPts val="1200"/>
              </a:spcBef>
            </a:pPr>
            <a:r>
              <a:rPr lang="en-US"/>
              <a:t>Each PWS section includes qualification requirements to include training and certification requirements (see also DRD 1.2-04, Personnel Certification, Licenses, and Training Plan and Report)</a:t>
            </a:r>
            <a:endParaRPr lang="en-US">
              <a:cs typeface="Arial"/>
            </a:endParaRPr>
          </a:p>
          <a:p>
            <a:pPr marL="283210" indent="-283210">
              <a:spcBef>
                <a:spcPts val="3000"/>
              </a:spcBef>
            </a:pPr>
            <a:r>
              <a:rPr lang="en-US" b="1"/>
              <a:t>Reporting Requirements</a:t>
            </a:r>
            <a:endParaRPr lang="en-US" b="1">
              <a:cs typeface="Arial"/>
            </a:endParaRPr>
          </a:p>
          <a:p>
            <a:pPr marL="740410" lvl="1" indent="-283210">
              <a:spcBef>
                <a:spcPts val="1200"/>
              </a:spcBef>
            </a:pPr>
            <a:r>
              <a:rPr lang="en-US"/>
              <a:t>See PWS Section 1.2.1 for key contract reporting requirements, which include, but are not limited to:</a:t>
            </a:r>
            <a:endParaRPr lang="en-US">
              <a:cs typeface="Arial"/>
            </a:endParaRPr>
          </a:p>
          <a:p>
            <a:pPr marL="1197610" lvl="2" indent="-283210">
              <a:spcBef>
                <a:spcPts val="1200"/>
              </a:spcBef>
            </a:pPr>
            <a:r>
              <a:rPr lang="en-US"/>
              <a:t>Manage, track, and report all core and IDIQ work</a:t>
            </a:r>
            <a:endParaRPr lang="en-US">
              <a:cs typeface="Arial"/>
            </a:endParaRPr>
          </a:p>
          <a:p>
            <a:pPr marL="1197610" lvl="2" indent="-283210">
              <a:spcBef>
                <a:spcPts val="1200"/>
              </a:spcBef>
            </a:pPr>
            <a:r>
              <a:rPr lang="en-US"/>
              <a:t>Provide near real-time reporting via the Government contract management portal </a:t>
            </a:r>
            <a:endParaRPr lang="en-US">
              <a:cs typeface="Arial"/>
            </a:endParaRPr>
          </a:p>
          <a:p>
            <a:pPr marL="1197610" lvl="2" indent="-283210">
              <a:spcBef>
                <a:spcPts val="1200"/>
              </a:spcBef>
            </a:pPr>
            <a:r>
              <a:rPr lang="en-US"/>
              <a:t>Manage and prioritize electronic work requests (EWRs) within customer budgets</a:t>
            </a:r>
            <a:endParaRPr lang="en-US">
              <a:cs typeface="Arial"/>
            </a:endParaRPr>
          </a:p>
          <a:p>
            <a:endParaRPr lang="en-US" sz="1600"/>
          </a:p>
        </p:txBody>
      </p:sp>
      <p:sp>
        <p:nvSpPr>
          <p:cNvPr id="4" name="Date Placeholder 3">
            <a:extLst>
              <a:ext uri="{FF2B5EF4-FFF2-40B4-BE49-F238E27FC236}">
                <a16:creationId xmlns:a16="http://schemas.microsoft.com/office/drawing/2014/main" id="{5F24FBCD-5DAF-375A-7E4A-4902A8D53B43}"/>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D11C36FC-06DC-470E-231A-9CC10EF9EAE5}"/>
              </a:ext>
            </a:extLst>
          </p:cNvPr>
          <p:cNvSpPr>
            <a:spLocks noGrp="1"/>
          </p:cNvSpPr>
          <p:nvPr>
            <p:ph type="sldNum" sz="quarter" idx="12"/>
          </p:nvPr>
        </p:nvSpPr>
        <p:spPr/>
        <p:txBody>
          <a:bodyPr/>
          <a:lstStyle/>
          <a:p>
            <a:fld id="{E2427023-DC51-4F41-895E-99C924AA7443}" type="slidenum">
              <a:rPr lang="en-US" smtClean="0"/>
              <a:pPr/>
              <a:t>14</a:t>
            </a:fld>
            <a:endParaRPr lang="en-US"/>
          </a:p>
        </p:txBody>
      </p:sp>
    </p:spTree>
    <p:extLst>
      <p:ext uri="{BB962C8B-B14F-4D97-AF65-F5344CB8AC3E}">
        <p14:creationId xmlns:p14="http://schemas.microsoft.com/office/powerpoint/2010/main" val="35219339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lstStyle/>
          <a:p>
            <a:r>
              <a:rPr lang="en-US"/>
              <a:t>PWS Section 1. Contract Management</a:t>
            </a:r>
          </a:p>
        </p:txBody>
      </p:sp>
      <p:sp>
        <p:nvSpPr>
          <p:cNvPr id="3" name="Content Placeholder 2">
            <a:extLst>
              <a:ext uri="{FF2B5EF4-FFF2-40B4-BE49-F238E27FC236}">
                <a16:creationId xmlns:a16="http://schemas.microsoft.com/office/drawing/2014/main" id="{E83A9EE3-5F3F-7A9D-63D1-A4D55F68B0EF}"/>
              </a:ext>
            </a:extLst>
          </p:cNvPr>
          <p:cNvSpPr>
            <a:spLocks noGrp="1"/>
          </p:cNvSpPr>
          <p:nvPr>
            <p:ph idx="1"/>
          </p:nvPr>
        </p:nvSpPr>
        <p:spPr>
          <a:xfrm>
            <a:off x="3350575" y="1005841"/>
            <a:ext cx="8564057" cy="5076190"/>
          </a:xfrm>
        </p:spPr>
        <p:txBody>
          <a:bodyPr/>
          <a:lstStyle/>
          <a:p>
            <a:r>
              <a:rPr lang="en-US" b="1"/>
              <a:t>KSC Facility Management</a:t>
            </a:r>
          </a:p>
          <a:p>
            <a:pPr lvl="1"/>
            <a:r>
              <a:rPr lang="en-US"/>
              <a:t>SIMO-managed facilities are grouped into the following geographical facility complex classes:</a:t>
            </a:r>
          </a:p>
          <a:p>
            <a:pPr lvl="2"/>
            <a:r>
              <a:rPr lang="en-US"/>
              <a:t>CCSFS Industrial Area</a:t>
            </a:r>
          </a:p>
          <a:p>
            <a:pPr lvl="2"/>
            <a:r>
              <a:rPr lang="en-US"/>
              <a:t>KSC Industrial Area</a:t>
            </a:r>
          </a:p>
          <a:p>
            <a:pPr lvl="2"/>
            <a:r>
              <a:rPr lang="en-US"/>
              <a:t>Launch Complex 39 Area</a:t>
            </a:r>
          </a:p>
          <a:p>
            <a:pPr lvl="2"/>
            <a:r>
              <a:rPr lang="en-US"/>
              <a:t>Launch Complex 39, Pad B - SLS</a:t>
            </a:r>
          </a:p>
          <a:p>
            <a:pPr lvl="2"/>
            <a:r>
              <a:rPr lang="en-US"/>
              <a:t>Other (excludes the above classes)</a:t>
            </a:r>
          </a:p>
          <a:p>
            <a:pPr lvl="1"/>
            <a:r>
              <a:rPr lang="en-US"/>
              <a:t>See Tech Exhibit 1.10-1, Facility Management Information</a:t>
            </a:r>
            <a:endParaRPr lang="en-US" strike="sngStrike">
              <a:highlight>
                <a:srgbClr val="FFFF00"/>
              </a:highlight>
            </a:endParaRPr>
          </a:p>
        </p:txBody>
      </p:sp>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15</a:t>
            </a:fld>
            <a:endParaRPr lang="en-US"/>
          </a:p>
        </p:txBody>
      </p:sp>
      <p:pic>
        <p:nvPicPr>
          <p:cNvPr id="14" name="Picture 13">
            <a:extLst>
              <a:ext uri="{FF2B5EF4-FFF2-40B4-BE49-F238E27FC236}">
                <a16:creationId xmlns:a16="http://schemas.microsoft.com/office/drawing/2014/main" id="{A33E0092-255F-1F64-3000-0342EF572A5A}"/>
              </a:ext>
            </a:extLst>
          </p:cNvPr>
          <p:cNvPicPr>
            <a:picLocks noChangeAspect="1"/>
          </p:cNvPicPr>
          <p:nvPr/>
        </p:nvPicPr>
        <p:blipFill>
          <a:blip r:embed="rId3"/>
          <a:srcRect r="1051" b="11280"/>
          <a:stretch>
            <a:fillRect/>
          </a:stretch>
        </p:blipFill>
        <p:spPr>
          <a:xfrm>
            <a:off x="274319" y="1007111"/>
            <a:ext cx="3255959" cy="4980478"/>
          </a:xfrm>
          <a:prstGeom prst="rect">
            <a:avLst/>
          </a:prstGeom>
        </p:spPr>
      </p:pic>
    </p:spTree>
    <p:extLst>
      <p:ext uri="{BB962C8B-B14F-4D97-AF65-F5344CB8AC3E}">
        <p14:creationId xmlns:p14="http://schemas.microsoft.com/office/powerpoint/2010/main" val="5157450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lstStyle/>
          <a:p>
            <a:r>
              <a:rPr lang="en-US"/>
              <a:t>PWS Section 1. Contract Management</a:t>
            </a:r>
          </a:p>
        </p:txBody>
      </p:sp>
      <p:sp>
        <p:nvSpPr>
          <p:cNvPr id="3" name="Content Placeholder 2">
            <a:extLst>
              <a:ext uri="{FF2B5EF4-FFF2-40B4-BE49-F238E27FC236}">
                <a16:creationId xmlns:a16="http://schemas.microsoft.com/office/drawing/2014/main" id="{E83A9EE3-5F3F-7A9D-63D1-A4D55F68B0EF}"/>
              </a:ext>
            </a:extLst>
          </p:cNvPr>
          <p:cNvSpPr>
            <a:spLocks noGrp="1"/>
          </p:cNvSpPr>
          <p:nvPr>
            <p:ph sz="half" idx="1"/>
          </p:nvPr>
        </p:nvSpPr>
        <p:spPr>
          <a:xfrm>
            <a:off x="274320" y="1005840"/>
            <a:ext cx="5359485" cy="5074920"/>
          </a:xfrm>
        </p:spPr>
        <p:txBody>
          <a:bodyPr vert="horz" lIns="91440" tIns="45720" rIns="91440" bIns="45720" rtlCol="0" anchor="t">
            <a:normAutofit/>
          </a:bodyPr>
          <a:lstStyle/>
          <a:p>
            <a:pPr marL="283210" indent="-283210"/>
            <a:r>
              <a:rPr lang="en-US" b="1"/>
              <a:t>Facility Management (continued)</a:t>
            </a:r>
            <a:endParaRPr lang="en-US"/>
          </a:p>
          <a:p>
            <a:pPr marL="740410" lvl="1" indent="-283210"/>
            <a:r>
              <a:rPr lang="en-US"/>
              <a:t>Each SIMO-managed facility is provided with a Facility Management Level to assist in gauging the extent of facility management support required </a:t>
            </a:r>
            <a:endParaRPr lang="en-US">
              <a:cs typeface="Arial"/>
            </a:endParaRPr>
          </a:p>
          <a:p>
            <a:pPr marL="740410" lvl="1" indent="-283210"/>
            <a:r>
              <a:rPr lang="en-US"/>
              <a:t>See PWS Section 1.10 for Facility Manager responsibilities</a:t>
            </a:r>
            <a:endParaRPr lang="en-US">
              <a:cs typeface="Arial" panose="020B0604020202020204"/>
            </a:endParaRPr>
          </a:p>
          <a:p>
            <a:pPr lvl="2"/>
            <a:endParaRPr lang="en-US"/>
          </a:p>
          <a:p>
            <a:endParaRPr lang="en-US"/>
          </a:p>
          <a:p>
            <a:endParaRPr lang="en-US"/>
          </a:p>
        </p:txBody>
      </p:sp>
      <p:graphicFrame>
        <p:nvGraphicFramePr>
          <p:cNvPr id="16" name="Table 16">
            <a:extLst>
              <a:ext uri="{FF2B5EF4-FFF2-40B4-BE49-F238E27FC236}">
                <a16:creationId xmlns:a16="http://schemas.microsoft.com/office/drawing/2014/main" id="{35E59502-A0F4-0F05-A889-F50D54525659}"/>
              </a:ext>
            </a:extLst>
          </p:cNvPr>
          <p:cNvGraphicFramePr>
            <a:graphicFrameLocks noGrp="1"/>
          </p:cNvGraphicFramePr>
          <p:nvPr>
            <p:ph sz="half" idx="2"/>
            <p:extLst>
              <p:ext uri="{D42A27DB-BD31-4B8C-83A1-F6EECF244321}">
                <p14:modId xmlns:p14="http://schemas.microsoft.com/office/powerpoint/2010/main" val="1680297733"/>
              </p:ext>
            </p:extLst>
          </p:nvPr>
        </p:nvGraphicFramePr>
        <p:xfrm>
          <a:off x="5961888" y="1006475"/>
          <a:ext cx="5952299" cy="3535745"/>
        </p:xfrm>
        <a:graphic>
          <a:graphicData uri="http://schemas.openxmlformats.org/drawingml/2006/table">
            <a:tbl>
              <a:tblPr firstRow="1" bandRow="1">
                <a:tableStyleId>{2D5ABB26-0587-4C30-8999-92F81FD0307C}</a:tableStyleId>
              </a:tblPr>
              <a:tblGrid>
                <a:gridCol w="1201160">
                  <a:extLst>
                    <a:ext uri="{9D8B030D-6E8A-4147-A177-3AD203B41FA5}">
                      <a16:colId xmlns:a16="http://schemas.microsoft.com/office/drawing/2014/main" val="721992938"/>
                    </a:ext>
                  </a:extLst>
                </a:gridCol>
                <a:gridCol w="4751139">
                  <a:extLst>
                    <a:ext uri="{9D8B030D-6E8A-4147-A177-3AD203B41FA5}">
                      <a16:colId xmlns:a16="http://schemas.microsoft.com/office/drawing/2014/main" val="2075808504"/>
                    </a:ext>
                  </a:extLst>
                </a:gridCol>
              </a:tblGrid>
              <a:tr h="370840">
                <a:tc gridSpan="2">
                  <a:txBody>
                    <a:bodyPr/>
                    <a:lstStyle/>
                    <a:p>
                      <a:pPr algn="ctr"/>
                      <a:r>
                        <a:rPr lang="en-US" b="1">
                          <a:solidFill>
                            <a:schemeClr val="bg1"/>
                          </a:solidFill>
                        </a:rPr>
                        <a:t>Facility Management Level</a:t>
                      </a: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solidFill>
                      <a:schemeClr val="tx2">
                        <a:lumMod val="60000"/>
                        <a:lumOff val="40000"/>
                      </a:schemeClr>
                    </a:solidFill>
                  </a:tcPr>
                </a:tc>
                <a:tc hMerge="1">
                  <a:txBody>
                    <a:bodyPr/>
                    <a:lstStyle/>
                    <a:p>
                      <a:endParaRPr lang="en-US" b="1">
                        <a:solidFill>
                          <a:schemeClr val="bg1"/>
                        </a:solidFill>
                      </a:endParaRPr>
                    </a:p>
                  </a:txBody>
                  <a:tcPr>
                    <a:lnL w="3175" cap="flat" cmpd="sng" algn="ctr">
                      <a:solidFill>
                        <a:schemeClr val="bg1">
                          <a:lumMod val="50000"/>
                        </a:schemeClr>
                      </a:solidFill>
                      <a:prstDash val="solid"/>
                      <a:round/>
                      <a:headEnd type="none" w="med" len="med"/>
                      <a:tailEnd type="none" w="med" len="med"/>
                    </a:lnL>
                    <a:lnR w="3175" cap="flat" cmpd="sng" algn="ctr">
                      <a:solidFill>
                        <a:schemeClr val="bg1">
                          <a:lumMod val="50000"/>
                        </a:schemeClr>
                      </a:solidFill>
                      <a:prstDash val="solid"/>
                      <a:round/>
                      <a:headEnd type="none" w="med" len="med"/>
                      <a:tailEnd type="none" w="med" len="med"/>
                    </a:lnR>
                    <a:lnT w="3175" cap="flat" cmpd="sng" algn="ctr">
                      <a:solidFill>
                        <a:schemeClr val="bg1">
                          <a:lumMod val="50000"/>
                        </a:schemeClr>
                      </a:solidFill>
                      <a:prstDash val="solid"/>
                      <a:round/>
                      <a:headEnd type="none" w="med" len="med"/>
                      <a:tailEnd type="none" w="med" len="med"/>
                    </a:lnT>
                    <a:lnB w="3175" cap="flat" cmpd="sng" algn="ctr">
                      <a:solidFill>
                        <a:schemeClr val="bg1">
                          <a:lumMod val="50000"/>
                        </a:schemeClr>
                      </a:solidFill>
                      <a:prstDash val="solid"/>
                      <a:round/>
                      <a:headEnd type="none" w="med" len="med"/>
                      <a:tailEnd type="none" w="med" len="med"/>
                    </a:lnB>
                    <a:solidFill>
                      <a:schemeClr val="tx2">
                        <a:lumMod val="60000"/>
                        <a:lumOff val="40000"/>
                      </a:schemeClr>
                    </a:solidFill>
                  </a:tcPr>
                </a:tc>
                <a:extLst>
                  <a:ext uri="{0D108BD9-81ED-4DB2-BD59-A6C34878D82A}">
                    <a16:rowId xmlns:a16="http://schemas.microsoft.com/office/drawing/2014/main" val="423593844"/>
                  </a:ext>
                </a:extLst>
              </a:tr>
              <a:tr h="0">
                <a:tc>
                  <a:txBody>
                    <a:bodyPr/>
                    <a:lstStyle/>
                    <a:p>
                      <a:pPr marL="0" marR="0">
                        <a:lnSpc>
                          <a:spcPct val="107000"/>
                        </a:lnSpc>
                        <a:spcBef>
                          <a:spcPts val="0"/>
                        </a:spcBef>
                        <a:spcAft>
                          <a:spcPts val="0"/>
                        </a:spcAft>
                      </a:pPr>
                      <a:r>
                        <a:rPr lang="en-US" sz="1800" b="1">
                          <a:effectLst/>
                          <a:latin typeface="Arial" panose="020B0604020202020204" pitchFamily="34" charset="0"/>
                          <a:ea typeface="Calibri" panose="020F0502020204030204" pitchFamily="34" charset="0"/>
                          <a:cs typeface="Times New Roman" panose="02020603050405020304" pitchFamily="18" charset="0"/>
                        </a:rPr>
                        <a:t>High</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a:effectLst/>
                          <a:latin typeface="Arial" panose="020B0604020202020204" pitchFamily="34" charset="0"/>
                          <a:ea typeface="Calibri" panose="020F0502020204030204" pitchFamily="34" charset="0"/>
                          <a:cs typeface="Times New Roman" panose="02020603050405020304" pitchFamily="18" charset="0"/>
                        </a:rPr>
                        <a:t>Typically daily support; higher occupancy or processing operations; higher work order level; typically critical infrastructure.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577458307"/>
                  </a:ext>
                </a:extLst>
              </a:tr>
              <a:tr h="0">
                <a:tc>
                  <a:txBody>
                    <a:bodyPr/>
                    <a:lstStyle/>
                    <a:p>
                      <a:pPr marL="0" marR="0">
                        <a:lnSpc>
                          <a:spcPct val="107000"/>
                        </a:lnSpc>
                        <a:spcBef>
                          <a:spcPts val="0"/>
                        </a:spcBef>
                        <a:spcAft>
                          <a:spcPts val="0"/>
                        </a:spcAft>
                      </a:pPr>
                      <a:r>
                        <a:rPr lang="en-US" sz="1800" b="1">
                          <a:effectLst/>
                          <a:latin typeface="Arial" panose="020B0604020202020204" pitchFamily="34" charset="0"/>
                          <a:ea typeface="Calibri" panose="020F0502020204030204" pitchFamily="34" charset="0"/>
                          <a:cs typeface="Times New Roman" panose="02020603050405020304" pitchFamily="18" charset="0"/>
                        </a:rPr>
                        <a:t>Medium</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a:effectLst/>
                          <a:latin typeface="Arial" panose="020B0604020202020204" pitchFamily="34" charset="0"/>
                          <a:ea typeface="Calibri" panose="020F0502020204030204" pitchFamily="34" charset="0"/>
                          <a:cs typeface="Times New Roman" panose="02020603050405020304" pitchFamily="18" charset="0"/>
                        </a:rPr>
                        <a:t>Typically lower occupancy level; lower support needed; may include critical infrastructure.</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2486947900"/>
                  </a:ext>
                </a:extLst>
              </a:tr>
              <a:tr h="0">
                <a:tc>
                  <a:txBody>
                    <a:bodyPr/>
                    <a:lstStyle/>
                    <a:p>
                      <a:pPr marL="0" marR="0">
                        <a:lnSpc>
                          <a:spcPct val="107000"/>
                        </a:lnSpc>
                        <a:spcBef>
                          <a:spcPts val="0"/>
                        </a:spcBef>
                        <a:spcAft>
                          <a:spcPts val="0"/>
                        </a:spcAft>
                      </a:pPr>
                      <a:r>
                        <a:rPr lang="en-US" sz="1800" b="1">
                          <a:effectLst/>
                          <a:latin typeface="Arial" panose="020B0604020202020204" pitchFamily="34" charset="0"/>
                          <a:ea typeface="Calibri" panose="020F0502020204030204" pitchFamily="34" charset="0"/>
                          <a:cs typeface="Times New Roman" panose="02020603050405020304" pitchFamily="18" charset="0"/>
                        </a:rPr>
                        <a:t>Low</a:t>
                      </a:r>
                      <a:endParaRPr lang="en-US" sz="1100" b="1">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tc>
                  <a:txBody>
                    <a:bodyPr/>
                    <a:lstStyle/>
                    <a:p>
                      <a:pPr marL="0" marR="0">
                        <a:lnSpc>
                          <a:spcPct val="107000"/>
                        </a:lnSpc>
                        <a:spcBef>
                          <a:spcPts val="0"/>
                        </a:spcBef>
                        <a:spcAft>
                          <a:spcPts val="0"/>
                        </a:spcAft>
                      </a:pPr>
                      <a:r>
                        <a:rPr lang="en-US" sz="1800" dirty="0">
                          <a:effectLst/>
                          <a:latin typeface="Arial" panose="020B0604020202020204" pitchFamily="34" charset="0"/>
                          <a:ea typeface="Calibri" panose="020F0502020204030204" pitchFamily="34" charset="0"/>
                          <a:cs typeface="Times New Roman" panose="02020603050405020304" pitchFamily="18" charset="0"/>
                        </a:rPr>
                        <a:t>Typically no occupants; often part of a larger complex with the main building tagged as high; minimal work orders throughout the year (e.g., signs, camera pads, culverts).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txBody>
                  <a:tcPr marL="45720" marR="45720">
                    <a:lnL w="6350" cap="flat" cmpd="sng" algn="ctr">
                      <a:solidFill>
                        <a:schemeClr val="bg1">
                          <a:lumMod val="50000"/>
                        </a:schemeClr>
                      </a:solidFill>
                      <a:prstDash val="solid"/>
                      <a:round/>
                      <a:headEnd type="none" w="med" len="med"/>
                      <a:tailEnd type="none" w="med" len="med"/>
                    </a:lnL>
                    <a:lnR w="6350" cap="flat" cmpd="sng" algn="ctr">
                      <a:solidFill>
                        <a:schemeClr val="bg1">
                          <a:lumMod val="50000"/>
                        </a:schemeClr>
                      </a:solidFill>
                      <a:prstDash val="solid"/>
                      <a:round/>
                      <a:headEnd type="none" w="med" len="med"/>
                      <a:tailEnd type="none" w="med" len="med"/>
                    </a:lnR>
                    <a:lnT w="6350" cap="flat" cmpd="sng" algn="ctr">
                      <a:solidFill>
                        <a:schemeClr val="bg1">
                          <a:lumMod val="50000"/>
                        </a:schemeClr>
                      </a:solidFill>
                      <a:prstDash val="solid"/>
                      <a:round/>
                      <a:headEnd type="none" w="med" len="med"/>
                      <a:tailEnd type="none" w="med" len="med"/>
                    </a:lnT>
                    <a:lnB w="6350" cap="flat" cmpd="sng" algn="ctr">
                      <a:solidFill>
                        <a:schemeClr val="bg1">
                          <a:lumMod val="50000"/>
                        </a:schemeClr>
                      </a:solidFill>
                      <a:prstDash val="solid"/>
                      <a:round/>
                      <a:headEnd type="none" w="med" len="med"/>
                      <a:tailEnd type="none" w="med" len="med"/>
                    </a:lnB>
                  </a:tcPr>
                </a:tc>
                <a:extLst>
                  <a:ext uri="{0D108BD9-81ED-4DB2-BD59-A6C34878D82A}">
                    <a16:rowId xmlns:a16="http://schemas.microsoft.com/office/drawing/2014/main" val="3722233544"/>
                  </a:ext>
                </a:extLst>
              </a:tr>
            </a:tbl>
          </a:graphicData>
        </a:graphic>
      </p:graphicFrame>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16</a:t>
            </a:fld>
            <a:endParaRPr lang="en-US"/>
          </a:p>
        </p:txBody>
      </p:sp>
    </p:spTree>
    <p:extLst>
      <p:ext uri="{BB962C8B-B14F-4D97-AF65-F5344CB8AC3E}">
        <p14:creationId xmlns:p14="http://schemas.microsoft.com/office/powerpoint/2010/main" val="862626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0721D-2980-5E80-1BBD-40DF291DC1A4}"/>
              </a:ext>
            </a:extLst>
          </p:cNvPr>
          <p:cNvSpPr>
            <a:spLocks noGrp="1"/>
          </p:cNvSpPr>
          <p:nvPr>
            <p:ph type="title"/>
          </p:nvPr>
        </p:nvSpPr>
        <p:spPr/>
        <p:txBody>
          <a:bodyPr>
            <a:normAutofit/>
          </a:bodyPr>
          <a:lstStyle/>
          <a:p>
            <a:r>
              <a:rPr lang="en-US"/>
              <a:t>PWS Section 2. Work Management</a:t>
            </a:r>
          </a:p>
        </p:txBody>
      </p:sp>
      <p:sp>
        <p:nvSpPr>
          <p:cNvPr id="3" name="Content Placeholder 2">
            <a:extLst>
              <a:ext uri="{FF2B5EF4-FFF2-40B4-BE49-F238E27FC236}">
                <a16:creationId xmlns:a16="http://schemas.microsoft.com/office/drawing/2014/main" id="{313A48BA-86FA-BCF5-2327-B176ADE8843D}"/>
              </a:ext>
            </a:extLst>
          </p:cNvPr>
          <p:cNvSpPr>
            <a:spLocks noGrp="1"/>
          </p:cNvSpPr>
          <p:nvPr>
            <p:ph idx="1"/>
          </p:nvPr>
        </p:nvSpPr>
        <p:spPr/>
        <p:txBody>
          <a:bodyPr vert="horz" lIns="91440" tIns="45720" rIns="91440" bIns="45720" rtlCol="0" anchor="t">
            <a:normAutofit/>
          </a:bodyPr>
          <a:lstStyle/>
          <a:p>
            <a:pPr marL="283210" indent="-283210"/>
            <a:r>
              <a:rPr lang="en-US"/>
              <a:t>Includes the major technical areas of work control, Maintenance Support Request (MSR) processing, and outage coordination and processing</a:t>
            </a:r>
            <a:endParaRPr lang="en-US" strike="sngStrike">
              <a:cs typeface="Arial" panose="020B0604020202020204"/>
            </a:endParaRPr>
          </a:p>
          <a:p>
            <a:pPr marL="283210" indent="-283210"/>
            <a:r>
              <a:rPr lang="en-US"/>
              <a:t>Covers receipt, tracking, and processing of work requests</a:t>
            </a:r>
            <a:endParaRPr lang="en-US">
              <a:cs typeface="Arial"/>
            </a:endParaRPr>
          </a:p>
          <a:p>
            <a:pPr marL="740410" lvl="1" indent="-283210">
              <a:spcBef>
                <a:spcPts val="1200"/>
              </a:spcBef>
            </a:pPr>
            <a:r>
              <a:rPr lang="en-US"/>
              <a:t>Preventative maintenance, reactive maintenance, and operations</a:t>
            </a:r>
            <a:endParaRPr lang="en-US">
              <a:cs typeface="Arial"/>
            </a:endParaRPr>
          </a:p>
          <a:p>
            <a:pPr marL="740410" lvl="1" indent="-283210">
              <a:spcBef>
                <a:spcPts val="1200"/>
              </a:spcBef>
            </a:pPr>
            <a:r>
              <a:rPr lang="en-US"/>
              <a:t>MSR categories (e.g., MSR001 through MSR1000) on Table 2.2-1</a:t>
            </a:r>
            <a:endParaRPr lang="en-US">
              <a:cs typeface="Arial"/>
            </a:endParaRPr>
          </a:p>
          <a:p>
            <a:pPr marL="740410" lvl="1" indent="-283210">
              <a:spcBef>
                <a:spcPts val="1200"/>
              </a:spcBef>
            </a:pPr>
            <a:r>
              <a:rPr lang="en-US"/>
              <a:t>Response and completion requirements of various work types and priorities on Table 2.2-2</a:t>
            </a:r>
            <a:endParaRPr lang="en-US">
              <a:cs typeface="Arial"/>
            </a:endParaRPr>
          </a:p>
          <a:p>
            <a:pPr marL="740410" lvl="1" indent="-283210">
              <a:spcBef>
                <a:spcPts val="1200"/>
              </a:spcBef>
            </a:pPr>
            <a:r>
              <a:rPr lang="en-US"/>
              <a:t>Work prioritization, classification, and types, including approval requirements</a:t>
            </a:r>
            <a:endParaRPr lang="en-US">
              <a:cs typeface="Arial"/>
            </a:endParaRPr>
          </a:p>
          <a:p>
            <a:pPr marL="740410" lvl="1" indent="-283210">
              <a:spcBef>
                <a:spcPts val="1200"/>
              </a:spcBef>
            </a:pPr>
            <a:r>
              <a:rPr lang="en-US"/>
              <a:t>Outage coordination and processing requirements</a:t>
            </a:r>
            <a:endParaRPr lang="en-US">
              <a:cs typeface="Arial"/>
            </a:endParaRPr>
          </a:p>
        </p:txBody>
      </p:sp>
      <p:sp>
        <p:nvSpPr>
          <p:cNvPr id="4" name="Date Placeholder 3">
            <a:extLst>
              <a:ext uri="{FF2B5EF4-FFF2-40B4-BE49-F238E27FC236}">
                <a16:creationId xmlns:a16="http://schemas.microsoft.com/office/drawing/2014/main" id="{3828C758-E93E-8946-C92B-EC0C21B93AD5}"/>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3B9D7D82-AE00-66A3-34C3-92D67DC9400C}"/>
              </a:ext>
            </a:extLst>
          </p:cNvPr>
          <p:cNvSpPr>
            <a:spLocks noGrp="1"/>
          </p:cNvSpPr>
          <p:nvPr>
            <p:ph type="sldNum" sz="quarter" idx="12"/>
          </p:nvPr>
        </p:nvSpPr>
        <p:spPr/>
        <p:txBody>
          <a:bodyPr/>
          <a:lstStyle/>
          <a:p>
            <a:fld id="{E2427023-DC51-4F41-895E-99C924AA7443}" type="slidenum">
              <a:rPr lang="en-US" smtClean="0"/>
              <a:t>17</a:t>
            </a:fld>
            <a:endParaRPr lang="en-US"/>
          </a:p>
        </p:txBody>
      </p:sp>
    </p:spTree>
    <p:extLst>
      <p:ext uri="{BB962C8B-B14F-4D97-AF65-F5344CB8AC3E}">
        <p14:creationId xmlns:p14="http://schemas.microsoft.com/office/powerpoint/2010/main" val="743918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5F744-D3A2-A803-FEC5-91D6E69476E2}"/>
            </a:ext>
          </a:extLst>
        </p:cNvPr>
        <p:cNvGrpSpPr/>
        <p:nvPr/>
      </p:nvGrpSpPr>
      <p:grpSpPr>
        <a:xfrm>
          <a:off x="0" y="0"/>
          <a:ext cx="0" cy="0"/>
          <a:chOff x="0" y="0"/>
          <a:chExt cx="0" cy="0"/>
        </a:xfrm>
      </p:grpSpPr>
      <p:graphicFrame>
        <p:nvGraphicFramePr>
          <p:cNvPr id="109" name="Chart 0">
            <a:extLst>
              <a:ext uri="{FF2B5EF4-FFF2-40B4-BE49-F238E27FC236}">
                <a16:creationId xmlns:a16="http://schemas.microsoft.com/office/drawing/2014/main" id="{F19EA90A-EBAD-9B02-8D50-23E44CCA10F8}"/>
              </a:ext>
            </a:extLst>
          </p:cNvPr>
          <p:cNvGraphicFramePr/>
          <p:nvPr>
            <p:extLst>
              <p:ext uri="{D42A27DB-BD31-4B8C-83A1-F6EECF244321}">
                <p14:modId xmlns:p14="http://schemas.microsoft.com/office/powerpoint/2010/main" val="2126968627"/>
              </p:ext>
            </p:extLst>
          </p:nvPr>
        </p:nvGraphicFramePr>
        <p:xfrm>
          <a:off x="429768" y="1328846"/>
          <a:ext cx="4946546" cy="3336144"/>
        </p:xfrm>
        <a:graphic>
          <a:graphicData uri="http://schemas.openxmlformats.org/drawingml/2006/chart">
            <c:chart xmlns:c="http://schemas.openxmlformats.org/drawingml/2006/chart" xmlns:r="http://schemas.openxmlformats.org/officeDocument/2006/relationships" r:id="rId3"/>
          </a:graphicData>
        </a:graphic>
      </p:graphicFrame>
      <p:sp>
        <p:nvSpPr>
          <p:cNvPr id="5" name="Title 4">
            <a:extLst>
              <a:ext uri="{FF2B5EF4-FFF2-40B4-BE49-F238E27FC236}">
                <a16:creationId xmlns:a16="http://schemas.microsoft.com/office/drawing/2014/main" id="{F1F70B0B-AB22-02CF-05E6-B6A3846796BD}"/>
              </a:ext>
            </a:extLst>
          </p:cNvPr>
          <p:cNvSpPr>
            <a:spLocks noGrp="1"/>
          </p:cNvSpPr>
          <p:nvPr>
            <p:ph type="title"/>
          </p:nvPr>
        </p:nvSpPr>
        <p:spPr>
          <a:xfrm>
            <a:off x="274319" y="403058"/>
            <a:ext cx="10698480" cy="511342"/>
          </a:xfrm>
        </p:spPr>
        <p:txBody>
          <a:bodyPr>
            <a:normAutofit/>
          </a:bodyPr>
          <a:lstStyle/>
          <a:p>
            <a:r>
              <a:rPr lang="en-US"/>
              <a:t>PWS Section 2. Work Management</a:t>
            </a:r>
          </a:p>
        </p:txBody>
      </p:sp>
      <p:sp>
        <p:nvSpPr>
          <p:cNvPr id="3" name="Date Placeholder 2">
            <a:extLst>
              <a:ext uri="{FF2B5EF4-FFF2-40B4-BE49-F238E27FC236}">
                <a16:creationId xmlns:a16="http://schemas.microsoft.com/office/drawing/2014/main" id="{2AD0A88A-B73E-F4A4-13B5-77ED55F21328}"/>
              </a:ext>
            </a:extLst>
          </p:cNvPr>
          <p:cNvSpPr>
            <a:spLocks noGrp="1"/>
          </p:cNvSpPr>
          <p:nvPr>
            <p:ph type="dt" sz="half" idx="10"/>
          </p:nvPr>
        </p:nvSpPr>
        <p:spPr>
          <a:xfrm>
            <a:off x="10199438" y="6356349"/>
            <a:ext cx="1006929" cy="365125"/>
          </a:xfrm>
        </p:spPr>
        <p:txBody>
          <a:bodyPr/>
          <a:lstStyle/>
          <a:p>
            <a:r>
              <a:rPr lang="en-US"/>
              <a:t>10/13/2026</a:t>
            </a:r>
          </a:p>
        </p:txBody>
      </p:sp>
      <p:sp>
        <p:nvSpPr>
          <p:cNvPr id="4" name="Slide Number Placeholder 3">
            <a:extLst>
              <a:ext uri="{FF2B5EF4-FFF2-40B4-BE49-F238E27FC236}">
                <a16:creationId xmlns:a16="http://schemas.microsoft.com/office/drawing/2014/main" id="{008A547D-7289-E683-0991-93734D3A3E48}"/>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18</a:t>
            </a:fld>
            <a:endParaRPr lang="en-US"/>
          </a:p>
        </p:txBody>
      </p:sp>
      <p:sp>
        <p:nvSpPr>
          <p:cNvPr id="15" name="Text 5">
            <a:extLst>
              <a:ext uri="{FF2B5EF4-FFF2-40B4-BE49-F238E27FC236}">
                <a16:creationId xmlns:a16="http://schemas.microsoft.com/office/drawing/2014/main" id="{285B3B09-14EC-E528-A69B-169869963F6F}"/>
              </a:ext>
            </a:extLst>
          </p:cNvPr>
          <p:cNvSpPr/>
          <p:nvPr/>
        </p:nvSpPr>
        <p:spPr>
          <a:xfrm>
            <a:off x="2467828" y="2542380"/>
            <a:ext cx="840545" cy="438912"/>
          </a:xfrm>
          <a:prstGeom prst="rect">
            <a:avLst/>
          </a:prstGeom>
          <a:noFill/>
          <a:ln/>
        </p:spPr>
        <p:txBody>
          <a:bodyPr wrap="square" lIns="0" tIns="0" rIns="0" bIns="0" rtlCol="0" anchor="ctr"/>
          <a:lstStyle/>
          <a:p>
            <a:pPr marL="0" indent="0" algn="ctr">
              <a:buNone/>
            </a:pPr>
            <a:r>
              <a:rPr lang="en-US" sz="2800" b="1">
                <a:ea typeface="Calibri" pitchFamily="34" charset="-122"/>
                <a:cs typeface="Calibri" pitchFamily="34" charset="-120"/>
              </a:rPr>
              <a:t>82%</a:t>
            </a:r>
            <a:endParaRPr lang="en-US" sz="2800"/>
          </a:p>
        </p:txBody>
      </p:sp>
      <p:sp>
        <p:nvSpPr>
          <p:cNvPr id="17" name="Text 6">
            <a:extLst>
              <a:ext uri="{FF2B5EF4-FFF2-40B4-BE49-F238E27FC236}">
                <a16:creationId xmlns:a16="http://schemas.microsoft.com/office/drawing/2014/main" id="{91621BED-995C-13AC-CB40-17C97FC5D8C4}"/>
              </a:ext>
            </a:extLst>
          </p:cNvPr>
          <p:cNvSpPr/>
          <p:nvPr/>
        </p:nvSpPr>
        <p:spPr>
          <a:xfrm>
            <a:off x="2341368" y="2946960"/>
            <a:ext cx="953831" cy="237744"/>
          </a:xfrm>
          <a:prstGeom prst="rect">
            <a:avLst/>
          </a:prstGeom>
          <a:noFill/>
          <a:ln/>
        </p:spPr>
        <p:txBody>
          <a:bodyPr wrap="square" lIns="0" tIns="0" rIns="0" bIns="0" rtlCol="0" anchor="ctr"/>
          <a:lstStyle/>
          <a:p>
            <a:pPr marL="0" indent="0" algn="ctr">
              <a:buNone/>
            </a:pPr>
            <a:r>
              <a:rPr lang="en-US" sz="1200" b="1">
                <a:ea typeface="Calibri" pitchFamily="34" charset="-122"/>
                <a:cs typeface="Calibri" pitchFamily="34" charset="-120"/>
              </a:rPr>
              <a:t>No ESR path</a:t>
            </a:r>
            <a:endParaRPr lang="en-US" sz="1200" b="1"/>
          </a:p>
        </p:txBody>
      </p:sp>
      <p:sp>
        <p:nvSpPr>
          <p:cNvPr id="31" name="Text 11">
            <a:extLst>
              <a:ext uri="{FF2B5EF4-FFF2-40B4-BE49-F238E27FC236}">
                <a16:creationId xmlns:a16="http://schemas.microsoft.com/office/drawing/2014/main" id="{47E54487-C453-2DA3-BE1C-B5667FAA15D3}"/>
              </a:ext>
            </a:extLst>
          </p:cNvPr>
          <p:cNvSpPr/>
          <p:nvPr/>
        </p:nvSpPr>
        <p:spPr>
          <a:xfrm>
            <a:off x="429768" y="5481120"/>
            <a:ext cx="5125212" cy="369332"/>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Applicable means the parent work order may need NASA engineering support. </a:t>
            </a:r>
            <a:endParaRPr lang="en-US" sz="1200" b="1"/>
          </a:p>
        </p:txBody>
      </p:sp>
      <p:sp>
        <p:nvSpPr>
          <p:cNvPr id="33" name="Text 13">
            <a:extLst>
              <a:ext uri="{FF2B5EF4-FFF2-40B4-BE49-F238E27FC236}">
                <a16:creationId xmlns:a16="http://schemas.microsoft.com/office/drawing/2014/main" id="{63E90114-A011-E89A-D3B2-545A8F199310}"/>
              </a:ext>
            </a:extLst>
          </p:cNvPr>
          <p:cNvSpPr/>
          <p:nvPr/>
        </p:nvSpPr>
        <p:spPr>
          <a:xfrm>
            <a:off x="6230114" y="1197154"/>
            <a:ext cx="4694750" cy="416413"/>
          </a:xfrm>
          <a:prstGeom prst="rect">
            <a:avLst/>
          </a:prstGeom>
          <a:noFill/>
          <a:ln/>
        </p:spPr>
        <p:txBody>
          <a:bodyPr wrap="square" lIns="0" tIns="0" rIns="0" bIns="0" rtlCol="0" anchor="ctr"/>
          <a:lstStyle/>
          <a:p>
            <a:pPr marL="0" indent="0" algn="ctr">
              <a:buNone/>
            </a:pPr>
            <a:r>
              <a:rPr lang="en-US" sz="1600" b="1">
                <a:ea typeface="Calibri" pitchFamily="34" charset="-122"/>
                <a:cs typeface="Calibri" pitchFamily="34" charset="-120"/>
              </a:rPr>
              <a:t>ESR Applicability by Work Type</a:t>
            </a:r>
            <a:endParaRPr lang="en-US" sz="1600"/>
          </a:p>
        </p:txBody>
      </p:sp>
      <p:sp>
        <p:nvSpPr>
          <p:cNvPr id="37" name="Text 15">
            <a:extLst>
              <a:ext uri="{FF2B5EF4-FFF2-40B4-BE49-F238E27FC236}">
                <a16:creationId xmlns:a16="http://schemas.microsoft.com/office/drawing/2014/main" id="{389B9783-AFC0-EECE-77E7-246808460431}"/>
              </a:ext>
            </a:extLst>
          </p:cNvPr>
          <p:cNvSpPr/>
          <p:nvPr/>
        </p:nvSpPr>
        <p:spPr>
          <a:xfrm>
            <a:off x="6230114" y="1682844"/>
            <a:ext cx="4069080" cy="219456"/>
          </a:xfrm>
          <a:prstGeom prst="rect">
            <a:avLst/>
          </a:prstGeom>
          <a:noFill/>
          <a:ln/>
        </p:spPr>
        <p:txBody>
          <a:bodyPr wrap="square" lIns="0" tIns="0" rIns="0" bIns="0" rtlCol="0" anchor="ctr"/>
          <a:lstStyle/>
          <a:p>
            <a:r>
              <a:rPr lang="en-US" sz="1400" b="1">
                <a:ea typeface="Calibri" pitchFamily="34" charset="-122"/>
                <a:cs typeface="Calibri" pitchFamily="34" charset="-120"/>
              </a:rPr>
              <a:t>Preventative Work:</a:t>
            </a:r>
            <a:endParaRPr lang="en-US" sz="1200"/>
          </a:p>
        </p:txBody>
      </p:sp>
      <p:sp>
        <p:nvSpPr>
          <p:cNvPr id="39" name="Text 16">
            <a:extLst>
              <a:ext uri="{FF2B5EF4-FFF2-40B4-BE49-F238E27FC236}">
                <a16:creationId xmlns:a16="http://schemas.microsoft.com/office/drawing/2014/main" id="{E2CF2A75-48CD-123B-6BC7-B0DF7D4546A1}"/>
              </a:ext>
            </a:extLst>
          </p:cNvPr>
          <p:cNvSpPr/>
          <p:nvPr/>
        </p:nvSpPr>
        <p:spPr>
          <a:xfrm>
            <a:off x="6230114" y="1920588"/>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PM</a:t>
            </a:r>
            <a:endParaRPr lang="en-US" sz="1200"/>
          </a:p>
        </p:txBody>
      </p:sp>
      <p:sp>
        <p:nvSpPr>
          <p:cNvPr id="41" name="Shape 17">
            <a:extLst>
              <a:ext uri="{FF2B5EF4-FFF2-40B4-BE49-F238E27FC236}">
                <a16:creationId xmlns:a16="http://schemas.microsoft.com/office/drawing/2014/main" id="{30B97550-D3E9-AB1A-A241-743D6B7C0D74}"/>
              </a:ext>
            </a:extLst>
          </p:cNvPr>
          <p:cNvSpPr/>
          <p:nvPr/>
        </p:nvSpPr>
        <p:spPr>
          <a:xfrm>
            <a:off x="7144514" y="1984596"/>
            <a:ext cx="3154680" cy="146304"/>
          </a:xfrm>
          <a:prstGeom prst="roundRect">
            <a:avLst>
              <a:gd name="adj" fmla="val 25000"/>
            </a:avLst>
          </a:prstGeom>
          <a:solidFill>
            <a:srgbClr val="EEF1F3"/>
          </a:solidFill>
          <a:ln/>
        </p:spPr>
        <p:txBody>
          <a:bodyPr/>
          <a:lstStyle/>
          <a:p>
            <a:endParaRPr lang="en-US"/>
          </a:p>
        </p:txBody>
      </p:sp>
      <p:sp>
        <p:nvSpPr>
          <p:cNvPr id="43" name="Shape 18">
            <a:extLst>
              <a:ext uri="{FF2B5EF4-FFF2-40B4-BE49-F238E27FC236}">
                <a16:creationId xmlns:a16="http://schemas.microsoft.com/office/drawing/2014/main" id="{E37F2878-43A1-5A48-A93C-772FC9AAC10A}"/>
              </a:ext>
            </a:extLst>
          </p:cNvPr>
          <p:cNvSpPr/>
          <p:nvPr/>
        </p:nvSpPr>
        <p:spPr>
          <a:xfrm>
            <a:off x="7144514" y="1984596"/>
            <a:ext cx="3154680" cy="146304"/>
          </a:xfrm>
          <a:prstGeom prst="roundRect">
            <a:avLst>
              <a:gd name="adj" fmla="val 25000"/>
            </a:avLst>
          </a:prstGeom>
          <a:solidFill>
            <a:srgbClr val="0070C0"/>
          </a:solidFill>
          <a:ln/>
        </p:spPr>
        <p:txBody>
          <a:bodyPr/>
          <a:lstStyle/>
          <a:p>
            <a:endParaRPr lang="en-US"/>
          </a:p>
        </p:txBody>
      </p:sp>
      <p:sp>
        <p:nvSpPr>
          <p:cNvPr id="45" name="Text 19">
            <a:extLst>
              <a:ext uri="{FF2B5EF4-FFF2-40B4-BE49-F238E27FC236}">
                <a16:creationId xmlns:a16="http://schemas.microsoft.com/office/drawing/2014/main" id="{99DCEA19-9AB1-E225-A684-5371C81252AE}"/>
              </a:ext>
            </a:extLst>
          </p:cNvPr>
          <p:cNvSpPr/>
          <p:nvPr/>
        </p:nvSpPr>
        <p:spPr>
          <a:xfrm>
            <a:off x="10372346" y="1920588"/>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51%</a:t>
            </a:r>
            <a:endParaRPr lang="en-US" sz="1200"/>
          </a:p>
        </p:txBody>
      </p:sp>
      <p:sp>
        <p:nvSpPr>
          <p:cNvPr id="47" name="Text 21">
            <a:extLst>
              <a:ext uri="{FF2B5EF4-FFF2-40B4-BE49-F238E27FC236}">
                <a16:creationId xmlns:a16="http://schemas.microsoft.com/office/drawing/2014/main" id="{4264BB48-3FE3-CE87-0240-C79853603F7B}"/>
              </a:ext>
            </a:extLst>
          </p:cNvPr>
          <p:cNvSpPr/>
          <p:nvPr/>
        </p:nvSpPr>
        <p:spPr>
          <a:xfrm>
            <a:off x="6230114" y="2231484"/>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PM-RI</a:t>
            </a:r>
            <a:endParaRPr lang="en-US" sz="1200"/>
          </a:p>
        </p:txBody>
      </p:sp>
      <p:sp>
        <p:nvSpPr>
          <p:cNvPr id="49" name="Shape 22">
            <a:extLst>
              <a:ext uri="{FF2B5EF4-FFF2-40B4-BE49-F238E27FC236}">
                <a16:creationId xmlns:a16="http://schemas.microsoft.com/office/drawing/2014/main" id="{905BA0CD-49B4-1970-E2D3-AB5E792F9A7F}"/>
              </a:ext>
            </a:extLst>
          </p:cNvPr>
          <p:cNvSpPr/>
          <p:nvPr/>
        </p:nvSpPr>
        <p:spPr>
          <a:xfrm>
            <a:off x="7144514" y="2295492"/>
            <a:ext cx="3154680" cy="146304"/>
          </a:xfrm>
          <a:prstGeom prst="roundRect">
            <a:avLst>
              <a:gd name="adj" fmla="val 25000"/>
            </a:avLst>
          </a:prstGeom>
          <a:solidFill>
            <a:schemeClr val="bg1">
              <a:lumMod val="85000"/>
            </a:schemeClr>
          </a:solidFill>
          <a:ln/>
        </p:spPr>
        <p:txBody>
          <a:bodyPr/>
          <a:lstStyle/>
          <a:p>
            <a:endParaRPr lang="en-US"/>
          </a:p>
        </p:txBody>
      </p:sp>
      <p:sp>
        <p:nvSpPr>
          <p:cNvPr id="51" name="Shape 23">
            <a:extLst>
              <a:ext uri="{FF2B5EF4-FFF2-40B4-BE49-F238E27FC236}">
                <a16:creationId xmlns:a16="http://schemas.microsoft.com/office/drawing/2014/main" id="{CEC246A1-BD26-B00D-8147-537F38730439}"/>
              </a:ext>
            </a:extLst>
          </p:cNvPr>
          <p:cNvSpPr/>
          <p:nvPr/>
        </p:nvSpPr>
        <p:spPr>
          <a:xfrm>
            <a:off x="7144514" y="2295492"/>
            <a:ext cx="391123" cy="146304"/>
          </a:xfrm>
          <a:prstGeom prst="roundRect">
            <a:avLst>
              <a:gd name="adj" fmla="val 25000"/>
            </a:avLst>
          </a:prstGeom>
          <a:solidFill>
            <a:srgbClr val="0070C0"/>
          </a:solidFill>
          <a:ln/>
        </p:spPr>
        <p:txBody>
          <a:bodyPr/>
          <a:lstStyle/>
          <a:p>
            <a:endParaRPr lang="en-US"/>
          </a:p>
        </p:txBody>
      </p:sp>
      <p:sp>
        <p:nvSpPr>
          <p:cNvPr id="53" name="Text 24">
            <a:extLst>
              <a:ext uri="{FF2B5EF4-FFF2-40B4-BE49-F238E27FC236}">
                <a16:creationId xmlns:a16="http://schemas.microsoft.com/office/drawing/2014/main" id="{51D3C60E-4432-90E7-0FBD-E8104AB19FF7}"/>
              </a:ext>
            </a:extLst>
          </p:cNvPr>
          <p:cNvSpPr/>
          <p:nvPr/>
        </p:nvSpPr>
        <p:spPr>
          <a:xfrm>
            <a:off x="10372346" y="2231484"/>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6%</a:t>
            </a:r>
            <a:endParaRPr lang="en-US" sz="1200"/>
          </a:p>
        </p:txBody>
      </p:sp>
      <p:sp>
        <p:nvSpPr>
          <p:cNvPr id="55" name="Text 26">
            <a:extLst>
              <a:ext uri="{FF2B5EF4-FFF2-40B4-BE49-F238E27FC236}">
                <a16:creationId xmlns:a16="http://schemas.microsoft.com/office/drawing/2014/main" id="{71656C2D-8609-9122-3017-99215668A2EC}"/>
              </a:ext>
            </a:extLst>
          </p:cNvPr>
          <p:cNvSpPr/>
          <p:nvPr/>
        </p:nvSpPr>
        <p:spPr>
          <a:xfrm>
            <a:off x="6230114" y="2542380"/>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PTI</a:t>
            </a:r>
            <a:endParaRPr lang="en-US" sz="1200"/>
          </a:p>
        </p:txBody>
      </p:sp>
      <p:sp>
        <p:nvSpPr>
          <p:cNvPr id="57" name="Shape 27">
            <a:extLst>
              <a:ext uri="{FF2B5EF4-FFF2-40B4-BE49-F238E27FC236}">
                <a16:creationId xmlns:a16="http://schemas.microsoft.com/office/drawing/2014/main" id="{2A33D668-F390-71B8-00DC-68954B4EBB52}"/>
              </a:ext>
            </a:extLst>
          </p:cNvPr>
          <p:cNvSpPr/>
          <p:nvPr/>
        </p:nvSpPr>
        <p:spPr>
          <a:xfrm>
            <a:off x="7144514" y="2606388"/>
            <a:ext cx="3154680" cy="146304"/>
          </a:xfrm>
          <a:prstGeom prst="roundRect">
            <a:avLst>
              <a:gd name="adj" fmla="val 25000"/>
            </a:avLst>
          </a:prstGeom>
          <a:solidFill>
            <a:schemeClr val="bg1">
              <a:lumMod val="85000"/>
            </a:schemeClr>
          </a:solidFill>
          <a:ln/>
        </p:spPr>
        <p:txBody>
          <a:bodyPr/>
          <a:lstStyle/>
          <a:p>
            <a:endParaRPr lang="en-US"/>
          </a:p>
        </p:txBody>
      </p:sp>
      <p:sp>
        <p:nvSpPr>
          <p:cNvPr id="59" name="Shape 28">
            <a:extLst>
              <a:ext uri="{FF2B5EF4-FFF2-40B4-BE49-F238E27FC236}">
                <a16:creationId xmlns:a16="http://schemas.microsoft.com/office/drawing/2014/main" id="{854CD801-7F00-9CF5-88BC-A78924C6FE4B}"/>
              </a:ext>
            </a:extLst>
          </p:cNvPr>
          <p:cNvSpPr/>
          <p:nvPr/>
        </p:nvSpPr>
        <p:spPr>
          <a:xfrm>
            <a:off x="7144514" y="2606388"/>
            <a:ext cx="122853" cy="146304"/>
          </a:xfrm>
          <a:prstGeom prst="roundRect">
            <a:avLst>
              <a:gd name="adj" fmla="val 29772"/>
            </a:avLst>
          </a:prstGeom>
          <a:solidFill>
            <a:srgbClr val="0070C0"/>
          </a:solidFill>
          <a:ln/>
        </p:spPr>
        <p:txBody>
          <a:bodyPr/>
          <a:lstStyle/>
          <a:p>
            <a:endParaRPr lang="en-US"/>
          </a:p>
        </p:txBody>
      </p:sp>
      <p:sp>
        <p:nvSpPr>
          <p:cNvPr id="61" name="Text 29">
            <a:extLst>
              <a:ext uri="{FF2B5EF4-FFF2-40B4-BE49-F238E27FC236}">
                <a16:creationId xmlns:a16="http://schemas.microsoft.com/office/drawing/2014/main" id="{DB28FB12-A1BE-9A02-62A2-C855991E6E3A}"/>
              </a:ext>
            </a:extLst>
          </p:cNvPr>
          <p:cNvSpPr/>
          <p:nvPr/>
        </p:nvSpPr>
        <p:spPr>
          <a:xfrm>
            <a:off x="10372346" y="2542380"/>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2.0%</a:t>
            </a:r>
            <a:endParaRPr lang="en-US" sz="1200"/>
          </a:p>
        </p:txBody>
      </p:sp>
      <p:sp>
        <p:nvSpPr>
          <p:cNvPr id="63" name="Text 31">
            <a:extLst>
              <a:ext uri="{FF2B5EF4-FFF2-40B4-BE49-F238E27FC236}">
                <a16:creationId xmlns:a16="http://schemas.microsoft.com/office/drawing/2014/main" id="{2A224AD8-DC0B-317C-B51A-83D96EDED147}"/>
              </a:ext>
            </a:extLst>
          </p:cNvPr>
          <p:cNvSpPr/>
          <p:nvPr/>
        </p:nvSpPr>
        <p:spPr>
          <a:xfrm>
            <a:off x="6230114" y="3067104"/>
            <a:ext cx="4069080" cy="219456"/>
          </a:xfrm>
          <a:prstGeom prst="rect">
            <a:avLst/>
          </a:prstGeom>
          <a:noFill/>
          <a:ln/>
        </p:spPr>
        <p:txBody>
          <a:bodyPr wrap="square" lIns="0" tIns="0" rIns="0" bIns="0" rtlCol="0" anchor="ctr"/>
          <a:lstStyle/>
          <a:p>
            <a:pPr marL="0" indent="0">
              <a:buNone/>
            </a:pPr>
            <a:r>
              <a:rPr lang="en-US" sz="1400" b="1">
                <a:ea typeface="Calibri" pitchFamily="34" charset="-122"/>
                <a:cs typeface="Calibri" pitchFamily="34" charset="-120"/>
              </a:rPr>
              <a:t>Reactive Work:</a:t>
            </a:r>
            <a:endParaRPr lang="en-US" sz="1200"/>
          </a:p>
        </p:txBody>
      </p:sp>
      <p:sp>
        <p:nvSpPr>
          <p:cNvPr id="65" name="Text 32">
            <a:extLst>
              <a:ext uri="{FF2B5EF4-FFF2-40B4-BE49-F238E27FC236}">
                <a16:creationId xmlns:a16="http://schemas.microsoft.com/office/drawing/2014/main" id="{998A4BCE-F697-5F0C-66F1-BA3BECA467D3}"/>
              </a:ext>
            </a:extLst>
          </p:cNvPr>
          <p:cNvSpPr/>
          <p:nvPr/>
        </p:nvSpPr>
        <p:spPr>
          <a:xfrm>
            <a:off x="6230114" y="3304848"/>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TC</a:t>
            </a:r>
            <a:endParaRPr lang="en-US" sz="1200"/>
          </a:p>
        </p:txBody>
      </p:sp>
      <p:sp>
        <p:nvSpPr>
          <p:cNvPr id="67" name="Shape 33">
            <a:extLst>
              <a:ext uri="{FF2B5EF4-FFF2-40B4-BE49-F238E27FC236}">
                <a16:creationId xmlns:a16="http://schemas.microsoft.com/office/drawing/2014/main" id="{1D89A0DD-6045-FC6D-792F-5647DD7523E5}"/>
              </a:ext>
            </a:extLst>
          </p:cNvPr>
          <p:cNvSpPr/>
          <p:nvPr/>
        </p:nvSpPr>
        <p:spPr>
          <a:xfrm>
            <a:off x="7144514" y="3368856"/>
            <a:ext cx="3154680" cy="146304"/>
          </a:xfrm>
          <a:prstGeom prst="roundRect">
            <a:avLst>
              <a:gd name="adj" fmla="val 25000"/>
            </a:avLst>
          </a:prstGeom>
          <a:solidFill>
            <a:schemeClr val="bg1">
              <a:lumMod val="85000"/>
            </a:schemeClr>
          </a:solidFill>
          <a:ln/>
        </p:spPr>
        <p:txBody>
          <a:bodyPr/>
          <a:lstStyle/>
          <a:p>
            <a:endParaRPr lang="en-US"/>
          </a:p>
        </p:txBody>
      </p:sp>
      <p:sp>
        <p:nvSpPr>
          <p:cNvPr id="69" name="Shape 34">
            <a:extLst>
              <a:ext uri="{FF2B5EF4-FFF2-40B4-BE49-F238E27FC236}">
                <a16:creationId xmlns:a16="http://schemas.microsoft.com/office/drawing/2014/main" id="{692A3E19-390D-E246-667B-83B30557820B}"/>
              </a:ext>
            </a:extLst>
          </p:cNvPr>
          <p:cNvSpPr/>
          <p:nvPr/>
        </p:nvSpPr>
        <p:spPr>
          <a:xfrm>
            <a:off x="7144514" y="3368856"/>
            <a:ext cx="1386480" cy="146304"/>
          </a:xfrm>
          <a:prstGeom prst="roundRect">
            <a:avLst>
              <a:gd name="adj" fmla="val 25000"/>
            </a:avLst>
          </a:prstGeom>
          <a:solidFill>
            <a:srgbClr val="0070C0"/>
          </a:solidFill>
          <a:ln/>
        </p:spPr>
        <p:txBody>
          <a:bodyPr/>
          <a:lstStyle/>
          <a:p>
            <a:endParaRPr lang="en-US"/>
          </a:p>
        </p:txBody>
      </p:sp>
      <p:sp>
        <p:nvSpPr>
          <p:cNvPr id="71" name="Text 35">
            <a:extLst>
              <a:ext uri="{FF2B5EF4-FFF2-40B4-BE49-F238E27FC236}">
                <a16:creationId xmlns:a16="http://schemas.microsoft.com/office/drawing/2014/main" id="{94C48939-051F-1063-2DBB-0C9714887353}"/>
              </a:ext>
            </a:extLst>
          </p:cNvPr>
          <p:cNvSpPr/>
          <p:nvPr/>
        </p:nvSpPr>
        <p:spPr>
          <a:xfrm>
            <a:off x="10372346" y="3304848"/>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22%</a:t>
            </a:r>
            <a:endParaRPr lang="en-US" sz="1200"/>
          </a:p>
        </p:txBody>
      </p:sp>
      <p:sp>
        <p:nvSpPr>
          <p:cNvPr id="73" name="Text 37">
            <a:extLst>
              <a:ext uri="{FF2B5EF4-FFF2-40B4-BE49-F238E27FC236}">
                <a16:creationId xmlns:a16="http://schemas.microsoft.com/office/drawing/2014/main" id="{C98F6B33-CF10-B7EE-D9D6-478B851DB443}"/>
              </a:ext>
            </a:extLst>
          </p:cNvPr>
          <p:cNvSpPr/>
          <p:nvPr/>
        </p:nvSpPr>
        <p:spPr>
          <a:xfrm>
            <a:off x="6230114" y="3615744"/>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SR</a:t>
            </a:r>
            <a:endParaRPr lang="en-US" sz="1200"/>
          </a:p>
        </p:txBody>
      </p:sp>
      <p:sp>
        <p:nvSpPr>
          <p:cNvPr id="75" name="Shape 38">
            <a:extLst>
              <a:ext uri="{FF2B5EF4-FFF2-40B4-BE49-F238E27FC236}">
                <a16:creationId xmlns:a16="http://schemas.microsoft.com/office/drawing/2014/main" id="{EE21B52C-9DE3-05CE-FC5E-7F1291069789}"/>
              </a:ext>
            </a:extLst>
          </p:cNvPr>
          <p:cNvSpPr/>
          <p:nvPr/>
        </p:nvSpPr>
        <p:spPr>
          <a:xfrm>
            <a:off x="7144514" y="3679752"/>
            <a:ext cx="3154680" cy="146304"/>
          </a:xfrm>
          <a:prstGeom prst="roundRect">
            <a:avLst>
              <a:gd name="adj" fmla="val 25000"/>
            </a:avLst>
          </a:prstGeom>
          <a:solidFill>
            <a:schemeClr val="bg1">
              <a:lumMod val="85000"/>
            </a:schemeClr>
          </a:solidFill>
          <a:ln/>
        </p:spPr>
        <p:txBody>
          <a:bodyPr/>
          <a:lstStyle/>
          <a:p>
            <a:endParaRPr lang="en-US"/>
          </a:p>
        </p:txBody>
      </p:sp>
      <p:sp>
        <p:nvSpPr>
          <p:cNvPr id="77" name="Shape 39">
            <a:extLst>
              <a:ext uri="{FF2B5EF4-FFF2-40B4-BE49-F238E27FC236}">
                <a16:creationId xmlns:a16="http://schemas.microsoft.com/office/drawing/2014/main" id="{F10956D3-1A41-2957-5242-982946A8BBAC}"/>
              </a:ext>
            </a:extLst>
          </p:cNvPr>
          <p:cNvSpPr/>
          <p:nvPr/>
        </p:nvSpPr>
        <p:spPr>
          <a:xfrm>
            <a:off x="7144514" y="3679752"/>
            <a:ext cx="563492" cy="146304"/>
          </a:xfrm>
          <a:prstGeom prst="roundRect">
            <a:avLst>
              <a:gd name="adj" fmla="val 25000"/>
            </a:avLst>
          </a:prstGeom>
          <a:solidFill>
            <a:srgbClr val="C47B2B"/>
          </a:solidFill>
          <a:ln/>
        </p:spPr>
        <p:txBody>
          <a:bodyPr/>
          <a:lstStyle/>
          <a:p>
            <a:endParaRPr lang="en-US"/>
          </a:p>
        </p:txBody>
      </p:sp>
      <p:sp>
        <p:nvSpPr>
          <p:cNvPr id="79" name="Text 40">
            <a:extLst>
              <a:ext uri="{FF2B5EF4-FFF2-40B4-BE49-F238E27FC236}">
                <a16:creationId xmlns:a16="http://schemas.microsoft.com/office/drawing/2014/main" id="{4C35DEF6-CC7C-4555-8731-4C880F1FCB0D}"/>
              </a:ext>
            </a:extLst>
          </p:cNvPr>
          <p:cNvSpPr/>
          <p:nvPr/>
        </p:nvSpPr>
        <p:spPr>
          <a:xfrm>
            <a:off x="10372346" y="3615744"/>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8.0%</a:t>
            </a:r>
            <a:endParaRPr lang="en-US" sz="1200"/>
          </a:p>
        </p:txBody>
      </p:sp>
      <p:sp>
        <p:nvSpPr>
          <p:cNvPr id="81" name="Text 42">
            <a:extLst>
              <a:ext uri="{FF2B5EF4-FFF2-40B4-BE49-F238E27FC236}">
                <a16:creationId xmlns:a16="http://schemas.microsoft.com/office/drawing/2014/main" id="{60DBB49F-4CA6-8769-D701-D95DDB6C194A}"/>
              </a:ext>
            </a:extLst>
          </p:cNvPr>
          <p:cNvSpPr/>
          <p:nvPr/>
        </p:nvSpPr>
        <p:spPr>
          <a:xfrm>
            <a:off x="6230114" y="3926640"/>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REP</a:t>
            </a:r>
            <a:endParaRPr lang="en-US" sz="1200"/>
          </a:p>
        </p:txBody>
      </p:sp>
      <p:sp>
        <p:nvSpPr>
          <p:cNvPr id="83" name="Shape 43">
            <a:extLst>
              <a:ext uri="{FF2B5EF4-FFF2-40B4-BE49-F238E27FC236}">
                <a16:creationId xmlns:a16="http://schemas.microsoft.com/office/drawing/2014/main" id="{72979AF2-D805-A706-FD3A-166D9E05AC3C}"/>
              </a:ext>
            </a:extLst>
          </p:cNvPr>
          <p:cNvSpPr/>
          <p:nvPr/>
        </p:nvSpPr>
        <p:spPr>
          <a:xfrm>
            <a:off x="7144514" y="3990648"/>
            <a:ext cx="3154680" cy="146304"/>
          </a:xfrm>
          <a:prstGeom prst="roundRect">
            <a:avLst>
              <a:gd name="adj" fmla="val 25000"/>
            </a:avLst>
          </a:prstGeom>
          <a:solidFill>
            <a:schemeClr val="bg1">
              <a:lumMod val="85000"/>
            </a:schemeClr>
          </a:solidFill>
          <a:ln/>
        </p:spPr>
        <p:txBody>
          <a:bodyPr/>
          <a:lstStyle/>
          <a:p>
            <a:endParaRPr lang="en-US"/>
          </a:p>
        </p:txBody>
      </p:sp>
      <p:sp>
        <p:nvSpPr>
          <p:cNvPr id="85" name="Shape 44">
            <a:extLst>
              <a:ext uri="{FF2B5EF4-FFF2-40B4-BE49-F238E27FC236}">
                <a16:creationId xmlns:a16="http://schemas.microsoft.com/office/drawing/2014/main" id="{E7CC6F7A-6C71-BFA0-3A50-F4CCB29332D4}"/>
              </a:ext>
            </a:extLst>
          </p:cNvPr>
          <p:cNvSpPr/>
          <p:nvPr/>
        </p:nvSpPr>
        <p:spPr>
          <a:xfrm>
            <a:off x="7144514" y="3990648"/>
            <a:ext cx="300237" cy="146304"/>
          </a:xfrm>
          <a:prstGeom prst="roundRect">
            <a:avLst>
              <a:gd name="adj" fmla="val 25000"/>
            </a:avLst>
          </a:prstGeom>
          <a:solidFill>
            <a:srgbClr val="C47B2B"/>
          </a:solidFill>
          <a:ln/>
        </p:spPr>
        <p:txBody>
          <a:bodyPr/>
          <a:lstStyle/>
          <a:p>
            <a:endParaRPr lang="en-US"/>
          </a:p>
        </p:txBody>
      </p:sp>
      <p:sp>
        <p:nvSpPr>
          <p:cNvPr id="87" name="Text 45">
            <a:extLst>
              <a:ext uri="{FF2B5EF4-FFF2-40B4-BE49-F238E27FC236}">
                <a16:creationId xmlns:a16="http://schemas.microsoft.com/office/drawing/2014/main" id="{701A81D8-659B-0515-E20D-3D9913A023C0}"/>
              </a:ext>
            </a:extLst>
          </p:cNvPr>
          <p:cNvSpPr/>
          <p:nvPr/>
        </p:nvSpPr>
        <p:spPr>
          <a:xfrm>
            <a:off x="10372346" y="3926640"/>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5%</a:t>
            </a:r>
            <a:endParaRPr lang="en-US" sz="1200"/>
          </a:p>
        </p:txBody>
      </p:sp>
      <p:sp>
        <p:nvSpPr>
          <p:cNvPr id="89" name="Text 47">
            <a:extLst>
              <a:ext uri="{FF2B5EF4-FFF2-40B4-BE49-F238E27FC236}">
                <a16:creationId xmlns:a16="http://schemas.microsoft.com/office/drawing/2014/main" id="{7CE3AC1B-C2E9-6462-A180-EDBCAF2BDC62}"/>
              </a:ext>
            </a:extLst>
          </p:cNvPr>
          <p:cNvSpPr/>
          <p:nvPr/>
        </p:nvSpPr>
        <p:spPr>
          <a:xfrm>
            <a:off x="6230114" y="4237536"/>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REP-PM</a:t>
            </a:r>
            <a:endParaRPr lang="en-US" sz="1200"/>
          </a:p>
        </p:txBody>
      </p:sp>
      <p:sp>
        <p:nvSpPr>
          <p:cNvPr id="91" name="Shape 48">
            <a:extLst>
              <a:ext uri="{FF2B5EF4-FFF2-40B4-BE49-F238E27FC236}">
                <a16:creationId xmlns:a16="http://schemas.microsoft.com/office/drawing/2014/main" id="{6AA01ED3-1341-9AB2-C38F-078FAB9A463E}"/>
              </a:ext>
            </a:extLst>
          </p:cNvPr>
          <p:cNvSpPr/>
          <p:nvPr/>
        </p:nvSpPr>
        <p:spPr>
          <a:xfrm>
            <a:off x="7144514" y="4301544"/>
            <a:ext cx="3154680" cy="146304"/>
          </a:xfrm>
          <a:prstGeom prst="roundRect">
            <a:avLst>
              <a:gd name="adj" fmla="val 25000"/>
            </a:avLst>
          </a:prstGeom>
          <a:solidFill>
            <a:schemeClr val="bg1">
              <a:lumMod val="85000"/>
            </a:schemeClr>
          </a:solidFill>
          <a:ln/>
        </p:spPr>
        <p:txBody>
          <a:bodyPr/>
          <a:lstStyle/>
          <a:p>
            <a:endParaRPr lang="en-US"/>
          </a:p>
        </p:txBody>
      </p:sp>
      <p:sp>
        <p:nvSpPr>
          <p:cNvPr id="93" name="Shape 49">
            <a:extLst>
              <a:ext uri="{FF2B5EF4-FFF2-40B4-BE49-F238E27FC236}">
                <a16:creationId xmlns:a16="http://schemas.microsoft.com/office/drawing/2014/main" id="{B4309027-574B-0A72-BA66-69EE03251A58}"/>
              </a:ext>
            </a:extLst>
          </p:cNvPr>
          <p:cNvSpPr/>
          <p:nvPr/>
        </p:nvSpPr>
        <p:spPr>
          <a:xfrm>
            <a:off x="7144514" y="4301544"/>
            <a:ext cx="297103" cy="146304"/>
          </a:xfrm>
          <a:prstGeom prst="roundRect">
            <a:avLst>
              <a:gd name="adj" fmla="val 25000"/>
            </a:avLst>
          </a:prstGeom>
          <a:solidFill>
            <a:srgbClr val="C47B2B"/>
          </a:solidFill>
          <a:ln/>
        </p:spPr>
        <p:txBody>
          <a:bodyPr/>
          <a:lstStyle/>
          <a:p>
            <a:endParaRPr lang="en-US"/>
          </a:p>
        </p:txBody>
      </p:sp>
      <p:sp>
        <p:nvSpPr>
          <p:cNvPr id="95" name="Text 50">
            <a:extLst>
              <a:ext uri="{FF2B5EF4-FFF2-40B4-BE49-F238E27FC236}">
                <a16:creationId xmlns:a16="http://schemas.microsoft.com/office/drawing/2014/main" id="{4710F2D0-C874-AFB7-A637-50758C2E763B}"/>
              </a:ext>
            </a:extLst>
          </p:cNvPr>
          <p:cNvSpPr/>
          <p:nvPr/>
        </p:nvSpPr>
        <p:spPr>
          <a:xfrm>
            <a:off x="10372346" y="4237536"/>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5%</a:t>
            </a:r>
            <a:endParaRPr lang="en-US" sz="1200"/>
          </a:p>
        </p:txBody>
      </p:sp>
      <p:sp>
        <p:nvSpPr>
          <p:cNvPr id="97" name="Text 52">
            <a:extLst>
              <a:ext uri="{FF2B5EF4-FFF2-40B4-BE49-F238E27FC236}">
                <a16:creationId xmlns:a16="http://schemas.microsoft.com/office/drawing/2014/main" id="{762B3EC8-B163-9A24-232B-7FCABB1F7AC2}"/>
              </a:ext>
            </a:extLst>
          </p:cNvPr>
          <p:cNvSpPr/>
          <p:nvPr/>
        </p:nvSpPr>
        <p:spPr>
          <a:xfrm>
            <a:off x="6230114" y="4548432"/>
            <a:ext cx="868680"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SR-OPS</a:t>
            </a:r>
            <a:endParaRPr lang="en-US" sz="1200"/>
          </a:p>
        </p:txBody>
      </p:sp>
      <p:sp>
        <p:nvSpPr>
          <p:cNvPr id="99" name="Shape 53">
            <a:extLst>
              <a:ext uri="{FF2B5EF4-FFF2-40B4-BE49-F238E27FC236}">
                <a16:creationId xmlns:a16="http://schemas.microsoft.com/office/drawing/2014/main" id="{213B8B3A-1034-B53B-55F5-4F6E81235386}"/>
              </a:ext>
            </a:extLst>
          </p:cNvPr>
          <p:cNvSpPr/>
          <p:nvPr/>
        </p:nvSpPr>
        <p:spPr>
          <a:xfrm>
            <a:off x="7144514" y="4612440"/>
            <a:ext cx="3154680" cy="146304"/>
          </a:xfrm>
          <a:prstGeom prst="roundRect">
            <a:avLst>
              <a:gd name="adj" fmla="val 25000"/>
            </a:avLst>
          </a:prstGeom>
          <a:solidFill>
            <a:schemeClr val="bg1">
              <a:lumMod val="85000"/>
            </a:schemeClr>
          </a:solidFill>
          <a:ln/>
        </p:spPr>
        <p:txBody>
          <a:bodyPr/>
          <a:lstStyle/>
          <a:p>
            <a:endParaRPr lang="en-US"/>
          </a:p>
        </p:txBody>
      </p:sp>
      <p:sp>
        <p:nvSpPr>
          <p:cNvPr id="101" name="Shape 54">
            <a:extLst>
              <a:ext uri="{FF2B5EF4-FFF2-40B4-BE49-F238E27FC236}">
                <a16:creationId xmlns:a16="http://schemas.microsoft.com/office/drawing/2014/main" id="{AF1EC1CD-CCE5-D798-2583-D259FDB9A874}"/>
              </a:ext>
            </a:extLst>
          </p:cNvPr>
          <p:cNvSpPr/>
          <p:nvPr/>
        </p:nvSpPr>
        <p:spPr>
          <a:xfrm>
            <a:off x="7144514" y="4612440"/>
            <a:ext cx="73152" cy="146304"/>
          </a:xfrm>
          <a:prstGeom prst="roundRect">
            <a:avLst>
              <a:gd name="adj" fmla="val 50000"/>
            </a:avLst>
          </a:prstGeom>
          <a:solidFill>
            <a:srgbClr val="0070C0"/>
          </a:solidFill>
          <a:ln/>
        </p:spPr>
        <p:txBody>
          <a:bodyPr/>
          <a:lstStyle/>
          <a:p>
            <a:endParaRPr lang="en-US"/>
          </a:p>
        </p:txBody>
      </p:sp>
      <p:sp>
        <p:nvSpPr>
          <p:cNvPr id="103" name="Text 55">
            <a:extLst>
              <a:ext uri="{FF2B5EF4-FFF2-40B4-BE49-F238E27FC236}">
                <a16:creationId xmlns:a16="http://schemas.microsoft.com/office/drawing/2014/main" id="{7B208CBA-C0A9-B56B-DFE3-C54559E843C3}"/>
              </a:ext>
            </a:extLst>
          </p:cNvPr>
          <p:cNvSpPr/>
          <p:nvPr/>
        </p:nvSpPr>
        <p:spPr>
          <a:xfrm>
            <a:off x="10372346" y="4548432"/>
            <a:ext cx="658368" cy="274320"/>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1%</a:t>
            </a:r>
            <a:endParaRPr lang="en-US" sz="1200"/>
          </a:p>
        </p:txBody>
      </p:sp>
      <p:sp>
        <p:nvSpPr>
          <p:cNvPr id="107" name="Text 58">
            <a:extLst>
              <a:ext uri="{FF2B5EF4-FFF2-40B4-BE49-F238E27FC236}">
                <a16:creationId xmlns:a16="http://schemas.microsoft.com/office/drawing/2014/main" id="{55B629BA-D16A-96EE-93B8-7BFB9E64E795}"/>
              </a:ext>
            </a:extLst>
          </p:cNvPr>
          <p:cNvSpPr/>
          <p:nvPr/>
        </p:nvSpPr>
        <p:spPr>
          <a:xfrm>
            <a:off x="6230114" y="5244005"/>
            <a:ext cx="4694749" cy="606447"/>
          </a:xfrm>
          <a:prstGeom prst="rect">
            <a:avLst/>
          </a:prstGeom>
          <a:noFill/>
          <a:ln/>
        </p:spPr>
        <p:txBody>
          <a:bodyPr wrap="square" lIns="0" tIns="0" rIns="0" bIns="0" rtlCol="0" anchor="ctr"/>
          <a:lstStyle/>
          <a:p>
            <a:pPr marL="0" indent="0">
              <a:buNone/>
            </a:pPr>
            <a:r>
              <a:rPr lang="en-US" sz="1200" b="1">
                <a:ea typeface="Calibri" pitchFamily="34" charset="-122"/>
                <a:cs typeface="Calibri" pitchFamily="34" charset="-120"/>
              </a:rPr>
              <a:t>PWS Table 2.2-2 note 5: an ESR is not a billable work type but to be used to track and manage workflows for NASA engineering’s support to parent work orders.</a:t>
            </a:r>
            <a:endParaRPr lang="en-US" sz="1200" b="1"/>
          </a:p>
        </p:txBody>
      </p:sp>
      <p:sp>
        <p:nvSpPr>
          <p:cNvPr id="6" name="Shape 7">
            <a:extLst>
              <a:ext uri="{FF2B5EF4-FFF2-40B4-BE49-F238E27FC236}">
                <a16:creationId xmlns:a16="http://schemas.microsoft.com/office/drawing/2014/main" id="{6D2A0817-4030-5DFE-8942-CB44D75B83CE}"/>
              </a:ext>
            </a:extLst>
          </p:cNvPr>
          <p:cNvSpPr/>
          <p:nvPr/>
        </p:nvSpPr>
        <p:spPr>
          <a:xfrm>
            <a:off x="429768" y="4780329"/>
            <a:ext cx="201168" cy="201168"/>
          </a:xfrm>
          <a:prstGeom prst="roundRect">
            <a:avLst>
              <a:gd name="adj" fmla="val 13636"/>
            </a:avLst>
          </a:prstGeom>
          <a:solidFill>
            <a:srgbClr val="0070C0"/>
          </a:solidFill>
          <a:ln/>
        </p:spPr>
        <p:txBody>
          <a:bodyPr/>
          <a:lstStyle/>
          <a:p>
            <a:endParaRPr lang="en-US"/>
          </a:p>
        </p:txBody>
      </p:sp>
      <p:sp>
        <p:nvSpPr>
          <p:cNvPr id="8" name="Text 8">
            <a:extLst>
              <a:ext uri="{FF2B5EF4-FFF2-40B4-BE49-F238E27FC236}">
                <a16:creationId xmlns:a16="http://schemas.microsoft.com/office/drawing/2014/main" id="{BC9F1212-01F1-4437-04CF-964E21D840AF}"/>
              </a:ext>
            </a:extLst>
          </p:cNvPr>
          <p:cNvSpPr/>
          <p:nvPr/>
        </p:nvSpPr>
        <p:spPr>
          <a:xfrm>
            <a:off x="713231" y="4734609"/>
            <a:ext cx="2105053" cy="274320"/>
          </a:xfrm>
          <a:prstGeom prst="rect">
            <a:avLst/>
          </a:prstGeom>
          <a:noFill/>
          <a:ln/>
        </p:spPr>
        <p:txBody>
          <a:bodyPr wrap="square" lIns="0" tIns="0" rIns="0" bIns="0" rtlCol="0" anchor="ctr"/>
          <a:lstStyle/>
          <a:p>
            <a:pPr marL="0" indent="0">
              <a:buNone/>
            </a:pPr>
            <a:r>
              <a:rPr lang="en-US" sz="1400">
                <a:ea typeface="Calibri" pitchFamily="34" charset="-122"/>
                <a:cs typeface="Calibri" pitchFamily="34" charset="-120"/>
              </a:rPr>
              <a:t>Not ESR applicable 82%</a:t>
            </a:r>
            <a:endParaRPr lang="en-US" sz="1400"/>
          </a:p>
        </p:txBody>
      </p:sp>
      <p:sp>
        <p:nvSpPr>
          <p:cNvPr id="10" name="Shape 9">
            <a:extLst>
              <a:ext uri="{FF2B5EF4-FFF2-40B4-BE49-F238E27FC236}">
                <a16:creationId xmlns:a16="http://schemas.microsoft.com/office/drawing/2014/main" id="{89324FC1-0D17-13CA-70B2-E32AB06B27D3}"/>
              </a:ext>
            </a:extLst>
          </p:cNvPr>
          <p:cNvSpPr/>
          <p:nvPr/>
        </p:nvSpPr>
        <p:spPr>
          <a:xfrm>
            <a:off x="429768" y="5083440"/>
            <a:ext cx="201168" cy="201168"/>
          </a:xfrm>
          <a:prstGeom prst="roundRect">
            <a:avLst>
              <a:gd name="adj" fmla="val 13636"/>
            </a:avLst>
          </a:prstGeom>
          <a:solidFill>
            <a:srgbClr val="C47B2B"/>
          </a:solidFill>
          <a:ln/>
        </p:spPr>
        <p:txBody>
          <a:bodyPr/>
          <a:lstStyle/>
          <a:p>
            <a:endParaRPr lang="en-US"/>
          </a:p>
        </p:txBody>
      </p:sp>
      <p:sp>
        <p:nvSpPr>
          <p:cNvPr id="12" name="Text 10">
            <a:extLst>
              <a:ext uri="{FF2B5EF4-FFF2-40B4-BE49-F238E27FC236}">
                <a16:creationId xmlns:a16="http://schemas.microsoft.com/office/drawing/2014/main" id="{51A2EF41-5B1D-9D48-EBDC-AFD381106807}"/>
              </a:ext>
            </a:extLst>
          </p:cNvPr>
          <p:cNvSpPr/>
          <p:nvPr/>
        </p:nvSpPr>
        <p:spPr>
          <a:xfrm>
            <a:off x="713231" y="5037720"/>
            <a:ext cx="1809629" cy="274320"/>
          </a:xfrm>
          <a:prstGeom prst="rect">
            <a:avLst/>
          </a:prstGeom>
          <a:noFill/>
          <a:ln/>
        </p:spPr>
        <p:txBody>
          <a:bodyPr wrap="square" lIns="0" tIns="0" rIns="0" bIns="0" rtlCol="0" anchor="ctr"/>
          <a:lstStyle/>
          <a:p>
            <a:pPr marL="0" indent="0">
              <a:buNone/>
            </a:pPr>
            <a:r>
              <a:rPr lang="en-US" sz="1400">
                <a:ea typeface="Calibri" pitchFamily="34" charset="-122"/>
                <a:cs typeface="Calibri" pitchFamily="34" charset="-120"/>
              </a:rPr>
              <a:t>ESR applicable 18%</a:t>
            </a:r>
            <a:endParaRPr lang="en-US" sz="1400"/>
          </a:p>
        </p:txBody>
      </p:sp>
      <p:sp>
        <p:nvSpPr>
          <p:cNvPr id="14" name="TextBox 13">
            <a:extLst>
              <a:ext uri="{FF2B5EF4-FFF2-40B4-BE49-F238E27FC236}">
                <a16:creationId xmlns:a16="http://schemas.microsoft.com/office/drawing/2014/main" id="{F7C46794-730B-F699-2AB1-BF1F462118B6}"/>
              </a:ext>
            </a:extLst>
          </p:cNvPr>
          <p:cNvSpPr txBox="1"/>
          <p:nvPr/>
        </p:nvSpPr>
        <p:spPr>
          <a:xfrm>
            <a:off x="274318" y="1003736"/>
            <a:ext cx="6096000" cy="369332"/>
          </a:xfrm>
          <a:prstGeom prst="rect">
            <a:avLst/>
          </a:prstGeom>
          <a:noFill/>
        </p:spPr>
        <p:txBody>
          <a:bodyPr wrap="square">
            <a:spAutoFit/>
          </a:bodyPr>
          <a:lstStyle/>
          <a:p>
            <a:pPr marL="342900" indent="-342900">
              <a:buFont typeface="Arial" panose="020B0604020202020204" pitchFamily="34" charset="0"/>
              <a:buChar char="•"/>
            </a:pPr>
            <a:r>
              <a:rPr lang="en-US" b="1"/>
              <a:t>Engineering Service Request (ESR) Applicability</a:t>
            </a:r>
            <a:endParaRPr lang="en-US" sz="1400" b="1"/>
          </a:p>
        </p:txBody>
      </p:sp>
      <p:sp>
        <p:nvSpPr>
          <p:cNvPr id="2" name="TextBox 1">
            <a:extLst>
              <a:ext uri="{FF2B5EF4-FFF2-40B4-BE49-F238E27FC236}">
                <a16:creationId xmlns:a16="http://schemas.microsoft.com/office/drawing/2014/main" id="{91E6B7C2-86E0-89F3-AF71-BF3D0E98A6E1}"/>
              </a:ext>
            </a:extLst>
          </p:cNvPr>
          <p:cNvSpPr txBox="1"/>
          <p:nvPr/>
        </p:nvSpPr>
        <p:spPr>
          <a:xfrm>
            <a:off x="2192593" y="6070481"/>
            <a:ext cx="7914967" cy="923330"/>
          </a:xfrm>
          <a:prstGeom prst="rect">
            <a:avLst/>
          </a:prstGeom>
          <a:noFill/>
        </p:spPr>
        <p:txBody>
          <a:bodyPr wrap="square" rtlCol="0">
            <a:spAutoFit/>
          </a:bodyPr>
          <a:lstStyle/>
          <a:p>
            <a:pPr algn="ctr"/>
            <a:r>
              <a:rPr lang="en-US" sz="1200" b="1"/>
              <a:t>Data based on work order </a:t>
            </a:r>
            <a:r>
              <a:rPr lang="en-US" sz="1200" b="1" err="1"/>
              <a:t>Historicals</a:t>
            </a:r>
            <a:r>
              <a:rPr lang="en-US" sz="1200" b="1"/>
              <a:t> released on August 18, 2026. Data is for informational purposes only, not intended for use by offerors as a bid approach and should not be construed as directing, restricting, or locking any bidding methodology.</a:t>
            </a:r>
          </a:p>
          <a:p>
            <a:endParaRPr lang="en-US"/>
          </a:p>
        </p:txBody>
      </p:sp>
    </p:spTree>
    <p:extLst>
      <p:ext uri="{BB962C8B-B14F-4D97-AF65-F5344CB8AC3E}">
        <p14:creationId xmlns:p14="http://schemas.microsoft.com/office/powerpoint/2010/main" val="2164096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4FC70C-55E2-6FF1-A9B8-F5219B19EB8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EB13806-8917-66D4-C16B-CB3230FC6A47}"/>
              </a:ext>
            </a:extLst>
          </p:cNvPr>
          <p:cNvSpPr>
            <a:spLocks noGrp="1"/>
          </p:cNvSpPr>
          <p:nvPr>
            <p:ph type="title"/>
          </p:nvPr>
        </p:nvSpPr>
        <p:spPr>
          <a:xfrm>
            <a:off x="274319" y="403058"/>
            <a:ext cx="10698480" cy="511342"/>
          </a:xfrm>
        </p:spPr>
        <p:txBody>
          <a:bodyPr>
            <a:normAutofit/>
          </a:bodyPr>
          <a:lstStyle/>
          <a:p>
            <a:r>
              <a:rPr lang="en-US"/>
              <a:t>PWS Section 2. Work Management</a:t>
            </a:r>
          </a:p>
        </p:txBody>
      </p:sp>
      <p:sp>
        <p:nvSpPr>
          <p:cNvPr id="3" name="Date Placeholder 2">
            <a:extLst>
              <a:ext uri="{FF2B5EF4-FFF2-40B4-BE49-F238E27FC236}">
                <a16:creationId xmlns:a16="http://schemas.microsoft.com/office/drawing/2014/main" id="{FFF6C4C7-E38F-11C8-A316-0B5F411C9F7F}"/>
              </a:ext>
            </a:extLst>
          </p:cNvPr>
          <p:cNvSpPr>
            <a:spLocks noGrp="1"/>
          </p:cNvSpPr>
          <p:nvPr>
            <p:ph type="dt" sz="half" idx="10"/>
          </p:nvPr>
        </p:nvSpPr>
        <p:spPr>
          <a:xfrm>
            <a:off x="10199438" y="6356349"/>
            <a:ext cx="1006929" cy="365125"/>
          </a:xfrm>
        </p:spPr>
        <p:txBody>
          <a:bodyPr/>
          <a:lstStyle/>
          <a:p>
            <a:r>
              <a:rPr lang="en-US"/>
              <a:t>10/13/2026</a:t>
            </a:r>
          </a:p>
        </p:txBody>
      </p:sp>
      <p:sp>
        <p:nvSpPr>
          <p:cNvPr id="4" name="Slide Number Placeholder 3">
            <a:extLst>
              <a:ext uri="{FF2B5EF4-FFF2-40B4-BE49-F238E27FC236}">
                <a16:creationId xmlns:a16="http://schemas.microsoft.com/office/drawing/2014/main" id="{4614896D-1A7F-369C-6481-663A75F19A28}"/>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19</a:t>
            </a:fld>
            <a:endParaRPr lang="en-US"/>
          </a:p>
        </p:txBody>
      </p:sp>
      <p:sp>
        <p:nvSpPr>
          <p:cNvPr id="6" name="Content Placeholder 3">
            <a:extLst>
              <a:ext uri="{FF2B5EF4-FFF2-40B4-BE49-F238E27FC236}">
                <a16:creationId xmlns:a16="http://schemas.microsoft.com/office/drawing/2014/main" id="{FD14EDAF-D81A-2ECB-A61C-7DD66D2FCB31}"/>
              </a:ext>
            </a:extLst>
          </p:cNvPr>
          <p:cNvSpPr txBox="1">
            <a:spLocks/>
          </p:cNvSpPr>
          <p:nvPr/>
        </p:nvSpPr>
        <p:spPr>
          <a:xfrm>
            <a:off x="8199121" y="1005839"/>
            <a:ext cx="3715510" cy="1915335"/>
          </a:xfrm>
          <a:prstGeom prst="rect">
            <a:avLst/>
          </a:prstGeom>
        </p:spPr>
        <p:txBody>
          <a:bodyPr>
            <a:normAutofit fontScale="92500" lnSpcReduction="10000"/>
          </a:bodyPr>
          <a:lstStyle>
            <a:lvl1pPr marL="283464" indent="-283464" algn="l" defTabSz="914400" rtl="0" eaLnBrk="1" latinLnBrk="0" hangingPunct="1">
              <a:lnSpc>
                <a:spcPct val="100000"/>
              </a:lnSpc>
              <a:spcBef>
                <a:spcPts val="1800"/>
              </a:spcBef>
              <a:buFont typeface="Arial" panose="020B0604020202020204" pitchFamily="34" charset="0"/>
              <a:buChar char="•"/>
              <a:defRPr sz="1800" kern="1200">
                <a:solidFill>
                  <a:schemeClr val="tx1"/>
                </a:solidFill>
                <a:latin typeface="+mn-lt"/>
                <a:ea typeface="+mn-ea"/>
                <a:cs typeface="+mn-cs"/>
              </a:defRPr>
            </a:lvl1pPr>
            <a:lvl2pPr marL="740664" indent="-283464"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2pPr>
            <a:lvl3pPr marL="1197864" indent="-283464"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3pPr>
            <a:lvl4pPr marL="1655064" indent="-283464"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4pPr>
            <a:lvl5pPr marL="2112264" indent="-283464" algn="l" defTabSz="914400" rtl="0" eaLnBrk="1" latinLnBrk="0" hangingPunct="1">
              <a:lnSpc>
                <a:spcPct val="100000"/>
              </a:lnSpc>
              <a:spcBef>
                <a:spcPts val="9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en-US"/>
              <a:t>ESR opened only when work needs NASA evaluation, analysis, or design, or a form/fit/function change to configured FSEU. </a:t>
            </a:r>
          </a:p>
          <a:p>
            <a:pPr>
              <a:spcBef>
                <a:spcPts val="600"/>
              </a:spcBef>
            </a:pPr>
            <a:r>
              <a:rPr lang="en-US"/>
              <a:t>NASA provides ENG input. </a:t>
            </a:r>
          </a:p>
          <a:p>
            <a:pPr>
              <a:spcBef>
                <a:spcPts val="600"/>
              </a:spcBef>
            </a:pPr>
            <a:r>
              <a:rPr lang="en-US"/>
              <a:t>SIMO applies it and completes field work.</a:t>
            </a:r>
            <a:endParaRPr lang="en-US">
              <a:effectLst/>
            </a:endParaRPr>
          </a:p>
        </p:txBody>
      </p:sp>
      <p:graphicFrame>
        <p:nvGraphicFramePr>
          <p:cNvPr id="8" name="Chart 0">
            <a:extLst>
              <a:ext uri="{FF2B5EF4-FFF2-40B4-BE49-F238E27FC236}">
                <a16:creationId xmlns:a16="http://schemas.microsoft.com/office/drawing/2014/main" id="{90380732-729F-EC86-1CEB-D76E0D258439}"/>
              </a:ext>
            </a:extLst>
          </p:cNvPr>
          <p:cNvGraphicFramePr/>
          <p:nvPr>
            <p:extLst>
              <p:ext uri="{D42A27DB-BD31-4B8C-83A1-F6EECF244321}">
                <p14:modId xmlns:p14="http://schemas.microsoft.com/office/powerpoint/2010/main" val="3132429154"/>
              </p:ext>
            </p:extLst>
          </p:nvPr>
        </p:nvGraphicFramePr>
        <p:xfrm>
          <a:off x="7770642" y="2666148"/>
          <a:ext cx="4617720" cy="3063240"/>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 5">
            <a:extLst>
              <a:ext uri="{FF2B5EF4-FFF2-40B4-BE49-F238E27FC236}">
                <a16:creationId xmlns:a16="http://schemas.microsoft.com/office/drawing/2014/main" id="{29542E1D-FFED-E29E-76D9-15F7FEC49685}"/>
              </a:ext>
            </a:extLst>
          </p:cNvPr>
          <p:cNvSpPr/>
          <p:nvPr/>
        </p:nvSpPr>
        <p:spPr>
          <a:xfrm>
            <a:off x="9050802" y="3762052"/>
            <a:ext cx="2103120" cy="438912"/>
          </a:xfrm>
          <a:prstGeom prst="rect">
            <a:avLst/>
          </a:prstGeom>
          <a:noFill/>
          <a:ln/>
        </p:spPr>
        <p:txBody>
          <a:bodyPr wrap="square" lIns="0" tIns="0" rIns="0" bIns="0" rtlCol="0" anchor="ctr"/>
          <a:lstStyle/>
          <a:p>
            <a:pPr marL="0" indent="0" algn="ctr">
              <a:buNone/>
            </a:pPr>
            <a:r>
              <a:rPr lang="en-US" sz="2800" b="1">
                <a:ea typeface="Calibri" pitchFamily="34" charset="-122"/>
                <a:cs typeface="Calibri" pitchFamily="34" charset="-120"/>
              </a:rPr>
              <a:t>82%</a:t>
            </a:r>
            <a:endParaRPr lang="en-US" sz="2800"/>
          </a:p>
        </p:txBody>
      </p:sp>
      <p:sp>
        <p:nvSpPr>
          <p:cNvPr id="12" name="Text 6">
            <a:extLst>
              <a:ext uri="{FF2B5EF4-FFF2-40B4-BE49-F238E27FC236}">
                <a16:creationId xmlns:a16="http://schemas.microsoft.com/office/drawing/2014/main" id="{6C76F630-D1A7-64CD-9769-345FF9AB6801}"/>
              </a:ext>
            </a:extLst>
          </p:cNvPr>
          <p:cNvSpPr/>
          <p:nvPr/>
        </p:nvSpPr>
        <p:spPr>
          <a:xfrm>
            <a:off x="9050802" y="4164388"/>
            <a:ext cx="2103120" cy="237744"/>
          </a:xfrm>
          <a:prstGeom prst="rect">
            <a:avLst/>
          </a:prstGeom>
          <a:noFill/>
          <a:ln/>
        </p:spPr>
        <p:txBody>
          <a:bodyPr wrap="square" lIns="0" tIns="0" rIns="0" bIns="0" rtlCol="0" anchor="ctr"/>
          <a:lstStyle/>
          <a:p>
            <a:pPr marL="0" indent="0" algn="ctr">
              <a:buNone/>
            </a:pPr>
            <a:r>
              <a:rPr lang="en-US" sz="1400" b="1">
                <a:ea typeface="Calibri" pitchFamily="34" charset="-122"/>
                <a:cs typeface="Calibri" pitchFamily="34" charset="-120"/>
              </a:rPr>
              <a:t>No ESR path</a:t>
            </a:r>
            <a:endParaRPr lang="en-US" sz="1400" b="1"/>
          </a:p>
        </p:txBody>
      </p:sp>
      <p:pic>
        <p:nvPicPr>
          <p:cNvPr id="31" name="Picture 30">
            <a:extLst>
              <a:ext uri="{FF2B5EF4-FFF2-40B4-BE49-F238E27FC236}">
                <a16:creationId xmlns:a16="http://schemas.microsoft.com/office/drawing/2014/main" id="{6C4C7072-9CE6-BAF8-A1D3-54CA73A71990}"/>
              </a:ext>
            </a:extLst>
          </p:cNvPr>
          <p:cNvPicPr>
            <a:picLocks noChangeAspect="1"/>
          </p:cNvPicPr>
          <p:nvPr/>
        </p:nvPicPr>
        <p:blipFill>
          <a:blip r:embed="rId4"/>
          <a:stretch>
            <a:fillRect/>
          </a:stretch>
        </p:blipFill>
        <p:spPr>
          <a:xfrm>
            <a:off x="274319" y="914400"/>
            <a:ext cx="7924802" cy="5276774"/>
          </a:xfrm>
          <a:prstGeom prst="rect">
            <a:avLst/>
          </a:prstGeom>
        </p:spPr>
      </p:pic>
      <p:sp>
        <p:nvSpPr>
          <p:cNvPr id="33" name="Shape 7">
            <a:extLst>
              <a:ext uri="{FF2B5EF4-FFF2-40B4-BE49-F238E27FC236}">
                <a16:creationId xmlns:a16="http://schemas.microsoft.com/office/drawing/2014/main" id="{6FE76809-C58D-9112-7937-C2FC4BFE2BAD}"/>
              </a:ext>
            </a:extLst>
          </p:cNvPr>
          <p:cNvSpPr/>
          <p:nvPr/>
        </p:nvSpPr>
        <p:spPr>
          <a:xfrm>
            <a:off x="8697345" y="5702417"/>
            <a:ext cx="201168" cy="201168"/>
          </a:xfrm>
          <a:prstGeom prst="roundRect">
            <a:avLst>
              <a:gd name="adj" fmla="val 13636"/>
            </a:avLst>
          </a:prstGeom>
          <a:solidFill>
            <a:srgbClr val="0070C0"/>
          </a:solidFill>
          <a:ln/>
        </p:spPr>
        <p:txBody>
          <a:bodyPr/>
          <a:lstStyle/>
          <a:p>
            <a:endParaRPr lang="en-US"/>
          </a:p>
        </p:txBody>
      </p:sp>
      <p:sp>
        <p:nvSpPr>
          <p:cNvPr id="35" name="Text 8">
            <a:extLst>
              <a:ext uri="{FF2B5EF4-FFF2-40B4-BE49-F238E27FC236}">
                <a16:creationId xmlns:a16="http://schemas.microsoft.com/office/drawing/2014/main" id="{4143F0DA-8BEB-5D5E-A536-FEC1676AAACE}"/>
              </a:ext>
            </a:extLst>
          </p:cNvPr>
          <p:cNvSpPr/>
          <p:nvPr/>
        </p:nvSpPr>
        <p:spPr>
          <a:xfrm>
            <a:off x="8980808" y="5656697"/>
            <a:ext cx="2105053" cy="274320"/>
          </a:xfrm>
          <a:prstGeom prst="rect">
            <a:avLst/>
          </a:prstGeom>
          <a:noFill/>
          <a:ln/>
        </p:spPr>
        <p:txBody>
          <a:bodyPr wrap="square" lIns="0" tIns="0" rIns="0" bIns="0" rtlCol="0" anchor="ctr"/>
          <a:lstStyle/>
          <a:p>
            <a:pPr marL="0" indent="0">
              <a:buNone/>
            </a:pPr>
            <a:r>
              <a:rPr lang="en-US" sz="1400">
                <a:ea typeface="Calibri" pitchFamily="34" charset="-122"/>
                <a:cs typeface="Calibri" pitchFamily="34" charset="-120"/>
              </a:rPr>
              <a:t>Not ESR applicable 82%</a:t>
            </a:r>
            <a:endParaRPr lang="en-US" sz="1400"/>
          </a:p>
        </p:txBody>
      </p:sp>
      <p:sp>
        <p:nvSpPr>
          <p:cNvPr id="37" name="Shape 9">
            <a:extLst>
              <a:ext uri="{FF2B5EF4-FFF2-40B4-BE49-F238E27FC236}">
                <a16:creationId xmlns:a16="http://schemas.microsoft.com/office/drawing/2014/main" id="{988048B1-E069-53E1-BA9B-48F6D400E7B7}"/>
              </a:ext>
            </a:extLst>
          </p:cNvPr>
          <p:cNvSpPr/>
          <p:nvPr/>
        </p:nvSpPr>
        <p:spPr>
          <a:xfrm>
            <a:off x="8697345" y="6005528"/>
            <a:ext cx="201168" cy="201168"/>
          </a:xfrm>
          <a:prstGeom prst="roundRect">
            <a:avLst>
              <a:gd name="adj" fmla="val 13636"/>
            </a:avLst>
          </a:prstGeom>
          <a:solidFill>
            <a:srgbClr val="C47B2B"/>
          </a:solidFill>
          <a:ln/>
        </p:spPr>
        <p:txBody>
          <a:bodyPr/>
          <a:lstStyle/>
          <a:p>
            <a:endParaRPr lang="en-US"/>
          </a:p>
        </p:txBody>
      </p:sp>
      <p:sp>
        <p:nvSpPr>
          <p:cNvPr id="39" name="Text 10">
            <a:extLst>
              <a:ext uri="{FF2B5EF4-FFF2-40B4-BE49-F238E27FC236}">
                <a16:creationId xmlns:a16="http://schemas.microsoft.com/office/drawing/2014/main" id="{42DC7E36-385D-11C4-EFCD-688E6AB648A2}"/>
              </a:ext>
            </a:extLst>
          </p:cNvPr>
          <p:cNvSpPr/>
          <p:nvPr/>
        </p:nvSpPr>
        <p:spPr>
          <a:xfrm>
            <a:off x="8980808" y="5959808"/>
            <a:ext cx="1809629" cy="274320"/>
          </a:xfrm>
          <a:prstGeom prst="rect">
            <a:avLst/>
          </a:prstGeom>
          <a:noFill/>
          <a:ln/>
        </p:spPr>
        <p:txBody>
          <a:bodyPr wrap="square" lIns="0" tIns="0" rIns="0" bIns="0" rtlCol="0" anchor="ctr"/>
          <a:lstStyle/>
          <a:p>
            <a:pPr marL="0" indent="0">
              <a:buNone/>
            </a:pPr>
            <a:r>
              <a:rPr lang="en-US" sz="1400">
                <a:ea typeface="Calibri" pitchFamily="34" charset="-122"/>
                <a:cs typeface="Calibri" pitchFamily="34" charset="-120"/>
              </a:rPr>
              <a:t>ESR applicable 18%</a:t>
            </a:r>
            <a:endParaRPr lang="en-US" sz="1400"/>
          </a:p>
        </p:txBody>
      </p:sp>
      <p:sp>
        <p:nvSpPr>
          <p:cNvPr id="7" name="TextBox 6">
            <a:extLst>
              <a:ext uri="{FF2B5EF4-FFF2-40B4-BE49-F238E27FC236}">
                <a16:creationId xmlns:a16="http://schemas.microsoft.com/office/drawing/2014/main" id="{212DF09E-B547-4861-5C2D-27FA203E0669}"/>
              </a:ext>
            </a:extLst>
          </p:cNvPr>
          <p:cNvSpPr txBox="1"/>
          <p:nvPr/>
        </p:nvSpPr>
        <p:spPr>
          <a:xfrm>
            <a:off x="2093166" y="6240851"/>
            <a:ext cx="7914967" cy="923330"/>
          </a:xfrm>
          <a:prstGeom prst="rect">
            <a:avLst/>
          </a:prstGeom>
          <a:noFill/>
        </p:spPr>
        <p:txBody>
          <a:bodyPr wrap="square" rtlCol="0">
            <a:spAutoFit/>
          </a:bodyPr>
          <a:lstStyle/>
          <a:p>
            <a:pPr algn="ctr"/>
            <a:r>
              <a:rPr lang="en-US" sz="1200" b="1"/>
              <a:t>Data based on work order </a:t>
            </a:r>
            <a:r>
              <a:rPr lang="en-US" sz="1200" b="1" err="1"/>
              <a:t>Historicals</a:t>
            </a:r>
            <a:r>
              <a:rPr lang="en-US" sz="1200" b="1"/>
              <a:t> released on August 18, 2026. Data is for informational purposes only, not intended for use by offerors as a bid approach and should not be construed as directing, restricting, or locking any bidding methodology.</a:t>
            </a:r>
          </a:p>
          <a:p>
            <a:endParaRPr lang="en-US"/>
          </a:p>
        </p:txBody>
      </p:sp>
    </p:spTree>
    <p:extLst>
      <p:ext uri="{BB962C8B-B14F-4D97-AF65-F5344CB8AC3E}">
        <p14:creationId xmlns:p14="http://schemas.microsoft.com/office/powerpoint/2010/main" val="9408037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21AC5-9039-4DC0-B028-FF8F891B0479}"/>
              </a:ext>
            </a:extLst>
          </p:cNvPr>
          <p:cNvSpPr>
            <a:spLocks noGrp="1"/>
          </p:cNvSpPr>
          <p:nvPr>
            <p:ph type="title"/>
          </p:nvPr>
        </p:nvSpPr>
        <p:spPr/>
        <p:txBody>
          <a:bodyPr/>
          <a:lstStyle/>
          <a:p>
            <a:r>
              <a:rPr lang="en-US"/>
              <a:t>PWS Section 3. FSEU Maintenance and Operations (M&amp;O)</a:t>
            </a:r>
          </a:p>
        </p:txBody>
      </p:sp>
      <p:sp>
        <p:nvSpPr>
          <p:cNvPr id="4" name="Date Placeholder 3">
            <a:extLst>
              <a:ext uri="{FF2B5EF4-FFF2-40B4-BE49-F238E27FC236}">
                <a16:creationId xmlns:a16="http://schemas.microsoft.com/office/drawing/2014/main" id="{86E0C009-7E24-F048-3063-3405483EC5B9}"/>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107BB406-0792-FF3A-86B3-530E7F75771F}"/>
              </a:ext>
            </a:extLst>
          </p:cNvPr>
          <p:cNvSpPr>
            <a:spLocks noGrp="1"/>
          </p:cNvSpPr>
          <p:nvPr>
            <p:ph type="sldNum" sz="quarter" idx="12"/>
          </p:nvPr>
        </p:nvSpPr>
        <p:spPr/>
        <p:txBody>
          <a:bodyPr/>
          <a:lstStyle/>
          <a:p>
            <a:fld id="{E2427023-DC51-4F41-895E-99C924AA7443}" type="slidenum">
              <a:rPr lang="en-US" smtClean="0"/>
              <a:pPr/>
              <a:t>20</a:t>
            </a:fld>
            <a:endParaRPr lang="en-US"/>
          </a:p>
        </p:txBody>
      </p:sp>
      <p:graphicFrame>
        <p:nvGraphicFramePr>
          <p:cNvPr id="7" name="Diagram 6">
            <a:extLst>
              <a:ext uri="{FF2B5EF4-FFF2-40B4-BE49-F238E27FC236}">
                <a16:creationId xmlns:a16="http://schemas.microsoft.com/office/drawing/2014/main" id="{77834A4A-330B-9CEE-C754-E3BB8F4E4422}"/>
              </a:ext>
            </a:extLst>
          </p:cNvPr>
          <p:cNvGraphicFramePr/>
          <p:nvPr>
            <p:extLst>
              <p:ext uri="{D42A27DB-BD31-4B8C-83A1-F6EECF244321}">
                <p14:modId xmlns:p14="http://schemas.microsoft.com/office/powerpoint/2010/main" val="3889601322"/>
              </p:ext>
            </p:extLst>
          </p:nvPr>
        </p:nvGraphicFramePr>
        <p:xfrm>
          <a:off x="212536" y="1276155"/>
          <a:ext cx="11640312" cy="5171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Content Placeholder 2">
            <a:extLst>
              <a:ext uri="{FF2B5EF4-FFF2-40B4-BE49-F238E27FC236}">
                <a16:creationId xmlns:a16="http://schemas.microsoft.com/office/drawing/2014/main" id="{2A288667-E904-E557-DBC8-4782479967CA}"/>
              </a:ext>
            </a:extLst>
          </p:cNvPr>
          <p:cNvSpPr>
            <a:spLocks noGrp="1"/>
          </p:cNvSpPr>
          <p:nvPr>
            <p:ph idx="1"/>
          </p:nvPr>
        </p:nvSpPr>
        <p:spPr>
          <a:xfrm>
            <a:off x="274320" y="1005841"/>
            <a:ext cx="11640312" cy="810259"/>
          </a:xfrm>
        </p:spPr>
        <p:txBody>
          <a:bodyPr>
            <a:normAutofit/>
          </a:bodyPr>
          <a:lstStyle/>
          <a:p>
            <a:r>
              <a:rPr lang="en-US" sz="1600" b="1"/>
              <a:t>PWS Section 3.0 contains global requirements in Section 3.1 and system specific requirements in Section 3.2</a:t>
            </a:r>
          </a:p>
          <a:p>
            <a:pPr lvl="1">
              <a:spcBef>
                <a:spcPts val="600"/>
              </a:spcBef>
            </a:pPr>
            <a:r>
              <a:rPr lang="en-US" sz="1600"/>
              <a:t>Requirements in PWS Section 3.1 (and its subsections) apply to all specific systems in PWS Section 3.2</a:t>
            </a:r>
          </a:p>
        </p:txBody>
      </p:sp>
    </p:spTree>
    <p:extLst>
      <p:ext uri="{BB962C8B-B14F-4D97-AF65-F5344CB8AC3E}">
        <p14:creationId xmlns:p14="http://schemas.microsoft.com/office/powerpoint/2010/main" val="11648852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lstStyle/>
          <a:p>
            <a:r>
              <a:rPr lang="en-US"/>
              <a:t>PWS Section 3. FSEU Maintenance and Operations (M&amp;O)</a:t>
            </a:r>
          </a:p>
        </p:txBody>
      </p:sp>
      <p:sp>
        <p:nvSpPr>
          <p:cNvPr id="3" name="Content Placeholder 2">
            <a:extLst>
              <a:ext uri="{FF2B5EF4-FFF2-40B4-BE49-F238E27FC236}">
                <a16:creationId xmlns:a16="http://schemas.microsoft.com/office/drawing/2014/main" id="{E83A9EE3-5F3F-7A9D-63D1-A4D55F68B0EF}"/>
              </a:ext>
            </a:extLst>
          </p:cNvPr>
          <p:cNvSpPr>
            <a:spLocks noGrp="1"/>
          </p:cNvSpPr>
          <p:nvPr>
            <p:ph idx="1"/>
          </p:nvPr>
        </p:nvSpPr>
        <p:spPr/>
        <p:txBody>
          <a:bodyPr vert="horz" lIns="91440" tIns="45720" rIns="91440" bIns="45720" rtlCol="0" anchor="t">
            <a:normAutofit/>
          </a:bodyPr>
          <a:lstStyle/>
          <a:p>
            <a:pPr marL="283210" indent="-283210"/>
            <a:r>
              <a:rPr lang="en-US" b="1"/>
              <a:t>Systems under SIMO (see Appendix J-01-01 for system descriptions):</a:t>
            </a:r>
            <a:endParaRPr lang="en-US"/>
          </a:p>
          <a:p>
            <a:endParaRPr lang="en-US"/>
          </a:p>
        </p:txBody>
      </p:sp>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21</a:t>
            </a:fld>
            <a:endParaRPr lang="en-US"/>
          </a:p>
        </p:txBody>
      </p:sp>
      <p:sp>
        <p:nvSpPr>
          <p:cNvPr id="15" name="Freeform: Shape 14">
            <a:extLst>
              <a:ext uri="{FF2B5EF4-FFF2-40B4-BE49-F238E27FC236}">
                <a16:creationId xmlns:a16="http://schemas.microsoft.com/office/drawing/2014/main" id="{45A4CCF1-AC2F-87F3-A50F-5F1B635772B5}"/>
              </a:ext>
            </a:extLst>
          </p:cNvPr>
          <p:cNvSpPr/>
          <p:nvPr/>
        </p:nvSpPr>
        <p:spPr>
          <a:xfrm>
            <a:off x="274087" y="1490547"/>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Aft>
                <a:spcPts val="600"/>
              </a:spcAft>
              <a:buNone/>
            </a:pPr>
            <a:r>
              <a:rPr lang="en-US" sz="1400" b="1" kern="1200">
                <a:solidFill>
                  <a:schemeClr val="bg1"/>
                </a:solidFill>
                <a:latin typeface="Arial Narrow" panose="020B0606020202030204" pitchFamily="34" charset="0"/>
              </a:rPr>
              <a:t>Control and Monitoring</a:t>
            </a:r>
          </a:p>
        </p:txBody>
      </p:sp>
      <p:sp>
        <p:nvSpPr>
          <p:cNvPr id="16" name="Freeform: Shape 15">
            <a:extLst>
              <a:ext uri="{FF2B5EF4-FFF2-40B4-BE49-F238E27FC236}">
                <a16:creationId xmlns:a16="http://schemas.microsoft.com/office/drawing/2014/main" id="{D4E37671-9520-1B2A-67FB-87BF65163558}"/>
              </a:ext>
            </a:extLst>
          </p:cNvPr>
          <p:cNvSpPr/>
          <p:nvPr/>
        </p:nvSpPr>
        <p:spPr>
          <a:xfrm>
            <a:off x="3240023" y="1490547"/>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Fire and Protective</a:t>
            </a:r>
          </a:p>
        </p:txBody>
      </p:sp>
      <p:sp>
        <p:nvSpPr>
          <p:cNvPr id="17" name="Freeform: Shape 16">
            <a:extLst>
              <a:ext uri="{FF2B5EF4-FFF2-40B4-BE49-F238E27FC236}">
                <a16:creationId xmlns:a16="http://schemas.microsoft.com/office/drawing/2014/main" id="{98E0628B-87FA-BE22-5D2E-D5446511B1B8}"/>
              </a:ext>
            </a:extLst>
          </p:cNvPr>
          <p:cNvSpPr/>
          <p:nvPr/>
        </p:nvSpPr>
        <p:spPr>
          <a:xfrm>
            <a:off x="9170967" y="1490547"/>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HVAC and Compressed Air</a:t>
            </a:r>
          </a:p>
        </p:txBody>
      </p:sp>
      <p:sp>
        <p:nvSpPr>
          <p:cNvPr id="18" name="Freeform: Shape 17">
            <a:extLst>
              <a:ext uri="{FF2B5EF4-FFF2-40B4-BE49-F238E27FC236}">
                <a16:creationId xmlns:a16="http://schemas.microsoft.com/office/drawing/2014/main" id="{5D59F44F-DB71-C137-8181-7DFE538072F6}"/>
              </a:ext>
            </a:extLst>
          </p:cNvPr>
          <p:cNvSpPr/>
          <p:nvPr/>
        </p:nvSpPr>
        <p:spPr>
          <a:xfrm>
            <a:off x="9170967" y="412086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Elevators and Chairlifts</a:t>
            </a:r>
          </a:p>
        </p:txBody>
      </p:sp>
      <p:sp>
        <p:nvSpPr>
          <p:cNvPr id="19" name="Freeform: Shape 18">
            <a:extLst>
              <a:ext uri="{FF2B5EF4-FFF2-40B4-BE49-F238E27FC236}">
                <a16:creationId xmlns:a16="http://schemas.microsoft.com/office/drawing/2014/main" id="{FD069328-E4FE-ACDB-7195-66443F6ED20C}"/>
              </a:ext>
            </a:extLst>
          </p:cNvPr>
          <p:cNvSpPr/>
          <p:nvPr/>
        </p:nvSpPr>
        <p:spPr>
          <a:xfrm>
            <a:off x="9170967" y="558390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Plumbing</a:t>
            </a:r>
          </a:p>
        </p:txBody>
      </p:sp>
      <p:sp>
        <p:nvSpPr>
          <p:cNvPr id="20" name="Freeform: Shape 19">
            <a:extLst>
              <a:ext uri="{FF2B5EF4-FFF2-40B4-BE49-F238E27FC236}">
                <a16:creationId xmlns:a16="http://schemas.microsoft.com/office/drawing/2014/main" id="{10802B6B-CA7E-410D-2F84-99A8EB160107}"/>
              </a:ext>
            </a:extLst>
          </p:cNvPr>
          <p:cNvSpPr/>
          <p:nvPr/>
        </p:nvSpPr>
        <p:spPr>
          <a:xfrm>
            <a:off x="6205495" y="412086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Water Distribution</a:t>
            </a:r>
          </a:p>
        </p:txBody>
      </p:sp>
      <p:sp>
        <p:nvSpPr>
          <p:cNvPr id="21" name="Freeform: Shape 20">
            <a:extLst>
              <a:ext uri="{FF2B5EF4-FFF2-40B4-BE49-F238E27FC236}">
                <a16:creationId xmlns:a16="http://schemas.microsoft.com/office/drawing/2014/main" id="{31C9739D-A241-79F1-0091-8BBC2E839F87}"/>
              </a:ext>
            </a:extLst>
          </p:cNvPr>
          <p:cNvSpPr/>
          <p:nvPr/>
        </p:nvSpPr>
        <p:spPr>
          <a:xfrm>
            <a:off x="274087" y="412086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Transportation Infrastructure</a:t>
            </a:r>
          </a:p>
        </p:txBody>
      </p:sp>
      <p:sp>
        <p:nvSpPr>
          <p:cNvPr id="22" name="Freeform: Shape 21">
            <a:extLst>
              <a:ext uri="{FF2B5EF4-FFF2-40B4-BE49-F238E27FC236}">
                <a16:creationId xmlns:a16="http://schemas.microsoft.com/office/drawing/2014/main" id="{DA4769E1-93A0-8524-EB84-0403BA20720D}"/>
              </a:ext>
            </a:extLst>
          </p:cNvPr>
          <p:cNvSpPr/>
          <p:nvPr/>
        </p:nvSpPr>
        <p:spPr>
          <a:xfrm>
            <a:off x="6205727" y="1490547"/>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Power and Lightning Protection</a:t>
            </a:r>
          </a:p>
        </p:txBody>
      </p:sp>
      <p:sp>
        <p:nvSpPr>
          <p:cNvPr id="23" name="Freeform: Shape 22">
            <a:extLst>
              <a:ext uri="{FF2B5EF4-FFF2-40B4-BE49-F238E27FC236}">
                <a16:creationId xmlns:a16="http://schemas.microsoft.com/office/drawing/2014/main" id="{A388AF80-0FAE-CBCE-2747-76FCD53DDD52}"/>
              </a:ext>
            </a:extLst>
          </p:cNvPr>
          <p:cNvSpPr/>
          <p:nvPr/>
        </p:nvSpPr>
        <p:spPr>
          <a:xfrm>
            <a:off x="6205495" y="485238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Wastewater Collections</a:t>
            </a:r>
            <a:br>
              <a:rPr lang="en-US" sz="1400" b="1" kern="1200">
                <a:solidFill>
                  <a:schemeClr val="bg1"/>
                </a:solidFill>
                <a:latin typeface="Arial Narrow" panose="020B0606020202030204" pitchFamily="34" charset="0"/>
              </a:rPr>
            </a:br>
            <a:r>
              <a:rPr lang="en-US" sz="1400" b="1" kern="1200">
                <a:solidFill>
                  <a:schemeClr val="bg1"/>
                </a:solidFill>
                <a:latin typeface="Arial Narrow" panose="020B0606020202030204" pitchFamily="34" charset="0"/>
              </a:rPr>
              <a:t>and Pre-Treatment</a:t>
            </a:r>
          </a:p>
        </p:txBody>
      </p:sp>
      <p:sp>
        <p:nvSpPr>
          <p:cNvPr id="24" name="Freeform: Shape 23">
            <a:extLst>
              <a:ext uri="{FF2B5EF4-FFF2-40B4-BE49-F238E27FC236}">
                <a16:creationId xmlns:a16="http://schemas.microsoft.com/office/drawing/2014/main" id="{BA428DA6-7A92-CD66-7B50-86FF59BAEB8E}"/>
              </a:ext>
            </a:extLst>
          </p:cNvPr>
          <p:cNvSpPr/>
          <p:nvPr/>
        </p:nvSpPr>
        <p:spPr>
          <a:xfrm>
            <a:off x="6205495" y="558390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Stormwater Infrastructure</a:t>
            </a:r>
          </a:p>
        </p:txBody>
      </p:sp>
      <p:sp>
        <p:nvSpPr>
          <p:cNvPr id="25" name="Freeform: Shape 24">
            <a:extLst>
              <a:ext uri="{FF2B5EF4-FFF2-40B4-BE49-F238E27FC236}">
                <a16:creationId xmlns:a16="http://schemas.microsoft.com/office/drawing/2014/main" id="{08E3B196-4D7B-7B82-62B0-8CEF726BF874}"/>
              </a:ext>
            </a:extLst>
          </p:cNvPr>
          <p:cNvSpPr/>
          <p:nvPr/>
        </p:nvSpPr>
        <p:spPr>
          <a:xfrm>
            <a:off x="9170967" y="485238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Facility Interiors and Exteriors</a:t>
            </a:r>
          </a:p>
        </p:txBody>
      </p:sp>
      <p:sp>
        <p:nvSpPr>
          <p:cNvPr id="26" name="Freeform: Shape 25">
            <a:extLst>
              <a:ext uri="{FF2B5EF4-FFF2-40B4-BE49-F238E27FC236}">
                <a16:creationId xmlns:a16="http://schemas.microsoft.com/office/drawing/2014/main" id="{2371CDE9-DA14-D99C-6516-AA2DAE9E7578}"/>
              </a:ext>
            </a:extLst>
          </p:cNvPr>
          <p:cNvSpPr/>
          <p:nvPr/>
        </p:nvSpPr>
        <p:spPr>
          <a:xfrm>
            <a:off x="3240023" y="412086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Structures and Towers</a:t>
            </a:r>
          </a:p>
        </p:txBody>
      </p:sp>
      <p:sp>
        <p:nvSpPr>
          <p:cNvPr id="27" name="Freeform: Shape 26">
            <a:extLst>
              <a:ext uri="{FF2B5EF4-FFF2-40B4-BE49-F238E27FC236}">
                <a16:creationId xmlns:a16="http://schemas.microsoft.com/office/drawing/2014/main" id="{CB2832AA-F0D7-DDE1-2CE0-95D2AFE796D3}"/>
              </a:ext>
            </a:extLst>
          </p:cNvPr>
          <p:cNvSpPr/>
          <p:nvPr/>
        </p:nvSpPr>
        <p:spPr>
          <a:xfrm>
            <a:off x="3240023" y="485238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Landfill, Borrow Pit,</a:t>
            </a:r>
            <a:br>
              <a:rPr lang="en-US" sz="1400" b="1" kern="1200">
                <a:solidFill>
                  <a:schemeClr val="bg1"/>
                </a:solidFill>
                <a:latin typeface="Arial Narrow" panose="020B0606020202030204" pitchFamily="34" charset="0"/>
              </a:rPr>
            </a:br>
            <a:r>
              <a:rPr lang="en-US" sz="1400" b="1" kern="1200">
                <a:solidFill>
                  <a:schemeClr val="bg1"/>
                </a:solidFill>
                <a:latin typeface="Arial Narrow" panose="020B0606020202030204" pitchFamily="34" charset="0"/>
              </a:rPr>
              <a:t>and Disposal Services</a:t>
            </a:r>
          </a:p>
        </p:txBody>
      </p:sp>
      <p:sp>
        <p:nvSpPr>
          <p:cNvPr id="28" name="Freeform: Shape 27">
            <a:extLst>
              <a:ext uri="{FF2B5EF4-FFF2-40B4-BE49-F238E27FC236}">
                <a16:creationId xmlns:a16="http://schemas.microsoft.com/office/drawing/2014/main" id="{8F6E6E0D-963A-955B-A7D5-B2DB04B5A8EE}"/>
              </a:ext>
            </a:extLst>
          </p:cNvPr>
          <p:cNvSpPr/>
          <p:nvPr/>
        </p:nvSpPr>
        <p:spPr>
          <a:xfrm>
            <a:off x="3240023" y="5583900"/>
            <a:ext cx="2743200" cy="45720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tx2">
              <a:lumMod val="60000"/>
              <a:lumOff val="40000"/>
            </a:schemeClr>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ctr" anchorCtr="0">
            <a:noAutofit/>
          </a:bodyPr>
          <a:lstStyle/>
          <a:p>
            <a:pPr marL="0" lvl="0" indent="0" algn="ctr" defTabSz="355600">
              <a:lnSpc>
                <a:spcPct val="90000"/>
              </a:lnSpc>
              <a:spcBef>
                <a:spcPct val="0"/>
              </a:spcBef>
              <a:spcAft>
                <a:spcPts val="600"/>
              </a:spcAft>
              <a:buNone/>
            </a:pPr>
            <a:r>
              <a:rPr lang="en-US" sz="1400" b="1" kern="1200">
                <a:solidFill>
                  <a:schemeClr val="bg1"/>
                </a:solidFill>
                <a:latin typeface="Arial Narrow" panose="020B0606020202030204" pitchFamily="34" charset="0"/>
              </a:rPr>
              <a:t>Heavy Equipment</a:t>
            </a:r>
          </a:p>
        </p:txBody>
      </p:sp>
      <p:sp>
        <p:nvSpPr>
          <p:cNvPr id="29" name="Freeform: Shape 28">
            <a:extLst>
              <a:ext uri="{FF2B5EF4-FFF2-40B4-BE49-F238E27FC236}">
                <a16:creationId xmlns:a16="http://schemas.microsoft.com/office/drawing/2014/main" id="{FA625857-3F5C-EA4A-276A-73AD1D8CD99E}"/>
              </a:ext>
            </a:extLst>
          </p:cNvPr>
          <p:cNvSpPr/>
          <p:nvPr/>
        </p:nvSpPr>
        <p:spPr>
          <a:xfrm>
            <a:off x="3240023" y="1947747"/>
            <a:ext cx="2743200" cy="192024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bg1"/>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t" anchorCtr="0">
            <a:noAutofit/>
          </a:bodyPr>
          <a:lstStyle/>
          <a:p>
            <a:pPr marL="137160" lvl="1" indent="-137160" defTabSz="266700">
              <a:lnSpc>
                <a:spcPct val="90000"/>
              </a:lnSpc>
              <a:spcBef>
                <a:spcPct val="0"/>
              </a:spcBef>
              <a:spcAft>
                <a:spcPts val="600"/>
              </a:spcAft>
              <a:buChar char="•"/>
            </a:pPr>
            <a:r>
              <a:rPr lang="en-US" sz="1400">
                <a:latin typeface="Arial Narrow" panose="020B0606020202030204" pitchFamily="34" charset="0"/>
              </a:rPr>
              <a:t>Central Radio Monitoring Systems</a:t>
            </a:r>
          </a:p>
          <a:p>
            <a:pPr marL="137160" lvl="1" indent="-137160" defTabSz="266700">
              <a:lnSpc>
                <a:spcPct val="90000"/>
              </a:lnSpc>
              <a:spcBef>
                <a:spcPct val="0"/>
              </a:spcBef>
              <a:spcAft>
                <a:spcPts val="600"/>
              </a:spcAft>
              <a:buChar char="•"/>
            </a:pPr>
            <a:r>
              <a:rPr lang="en-US" sz="1400">
                <a:latin typeface="Arial Narrow" panose="020B0606020202030204" pitchFamily="34" charset="0"/>
              </a:rPr>
              <a:t>Enterprise Physical Access Control Systems</a:t>
            </a:r>
          </a:p>
          <a:p>
            <a:pPr marL="137160" lvl="1" indent="-137160" defTabSz="266700">
              <a:lnSpc>
                <a:spcPct val="90000"/>
              </a:lnSpc>
              <a:spcBef>
                <a:spcPct val="0"/>
              </a:spcBef>
              <a:spcAft>
                <a:spcPts val="600"/>
              </a:spcAft>
              <a:buChar char="•"/>
            </a:pPr>
            <a:r>
              <a:rPr lang="en-US" sz="1400">
                <a:latin typeface="Arial Narrow" panose="020B0606020202030204" pitchFamily="34" charset="0"/>
              </a:rPr>
              <a:t>Fire Alarm Systems</a:t>
            </a:r>
          </a:p>
          <a:p>
            <a:pPr marL="137160" lvl="1" indent="-137160" defTabSz="266700">
              <a:lnSpc>
                <a:spcPct val="90000"/>
              </a:lnSpc>
              <a:spcBef>
                <a:spcPct val="0"/>
              </a:spcBef>
              <a:spcAft>
                <a:spcPts val="600"/>
              </a:spcAft>
              <a:buChar char="•"/>
            </a:pPr>
            <a:r>
              <a:rPr lang="en-US" sz="1400">
                <a:latin typeface="Arial Narrow" panose="020B0606020202030204" pitchFamily="34" charset="0"/>
              </a:rPr>
              <a:t>Tornado Area Warning Systems</a:t>
            </a:r>
          </a:p>
          <a:p>
            <a:pPr marL="137160" lvl="1" indent="-137160" defTabSz="266700">
              <a:lnSpc>
                <a:spcPct val="90000"/>
              </a:lnSpc>
              <a:spcBef>
                <a:spcPct val="0"/>
              </a:spcBef>
              <a:spcAft>
                <a:spcPts val="600"/>
              </a:spcAft>
              <a:buChar char="•"/>
            </a:pPr>
            <a:r>
              <a:rPr lang="en-US" sz="1400">
                <a:latin typeface="Arial Narrow" panose="020B0606020202030204" pitchFamily="34" charset="0"/>
              </a:rPr>
              <a:t>Traffic Signaling System</a:t>
            </a:r>
          </a:p>
        </p:txBody>
      </p:sp>
      <p:sp>
        <p:nvSpPr>
          <p:cNvPr id="30" name="Freeform: Shape 29">
            <a:extLst>
              <a:ext uri="{FF2B5EF4-FFF2-40B4-BE49-F238E27FC236}">
                <a16:creationId xmlns:a16="http://schemas.microsoft.com/office/drawing/2014/main" id="{835551AC-522B-15D2-FE97-1C82917FFA6E}"/>
              </a:ext>
            </a:extLst>
          </p:cNvPr>
          <p:cNvSpPr/>
          <p:nvPr/>
        </p:nvSpPr>
        <p:spPr>
          <a:xfrm>
            <a:off x="6205495" y="1947745"/>
            <a:ext cx="2743200" cy="192024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bg1"/>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t" anchorCtr="0">
            <a:noAutofit/>
          </a:bodyPr>
          <a:lstStyle/>
          <a:p>
            <a:pPr marL="137160" lvl="1" indent="-137160" defTabSz="266700">
              <a:lnSpc>
                <a:spcPct val="90000"/>
              </a:lnSpc>
              <a:spcBef>
                <a:spcPct val="0"/>
              </a:spcBef>
              <a:spcAft>
                <a:spcPts val="600"/>
              </a:spcAft>
              <a:buChar char="•"/>
            </a:pPr>
            <a:r>
              <a:rPr lang="en-US" sz="1400">
                <a:latin typeface="Arial Narrow" panose="020B0606020202030204" pitchFamily="34" charset="0"/>
              </a:rPr>
              <a:t>Emergency Power Plant</a:t>
            </a:r>
          </a:p>
          <a:p>
            <a:pPr marL="137160" lvl="1" indent="-137160" defTabSz="266700">
              <a:lnSpc>
                <a:spcPct val="90000"/>
              </a:lnSpc>
              <a:spcBef>
                <a:spcPct val="0"/>
              </a:spcBef>
              <a:spcAft>
                <a:spcPts val="600"/>
              </a:spcAft>
              <a:buChar char="•"/>
            </a:pPr>
            <a:r>
              <a:rPr lang="en-US" sz="1400">
                <a:latin typeface="Arial Narrow" panose="020B0606020202030204" pitchFamily="34" charset="0"/>
              </a:rPr>
              <a:t>High Voltage Sub Transmission</a:t>
            </a:r>
          </a:p>
          <a:p>
            <a:pPr marL="137160" lvl="1" indent="-137160" defTabSz="266700">
              <a:lnSpc>
                <a:spcPct val="90000"/>
              </a:lnSpc>
              <a:spcBef>
                <a:spcPct val="0"/>
              </a:spcBef>
              <a:spcAft>
                <a:spcPts val="600"/>
              </a:spcAft>
              <a:buChar char="•"/>
            </a:pPr>
            <a:r>
              <a:rPr lang="en-US" sz="1400">
                <a:latin typeface="Arial Narrow" panose="020B0606020202030204" pitchFamily="34" charset="0"/>
              </a:rPr>
              <a:t>Lightning Protection and Grounding Systems</a:t>
            </a:r>
          </a:p>
          <a:p>
            <a:pPr marL="137160" lvl="1" indent="-137160" defTabSz="266700">
              <a:lnSpc>
                <a:spcPct val="90000"/>
              </a:lnSpc>
              <a:spcBef>
                <a:spcPct val="0"/>
              </a:spcBef>
              <a:spcAft>
                <a:spcPts val="600"/>
              </a:spcAft>
              <a:buChar char="•"/>
            </a:pPr>
            <a:r>
              <a:rPr lang="en-US" sz="1400">
                <a:latin typeface="Arial Narrow" panose="020B0606020202030204" pitchFamily="34" charset="0"/>
              </a:rPr>
              <a:t>Low Voltage Distribution</a:t>
            </a:r>
          </a:p>
          <a:p>
            <a:pPr marL="137160" lvl="1" indent="-137160" defTabSz="266700">
              <a:lnSpc>
                <a:spcPct val="90000"/>
              </a:lnSpc>
              <a:spcBef>
                <a:spcPct val="0"/>
              </a:spcBef>
              <a:spcAft>
                <a:spcPts val="600"/>
              </a:spcAft>
              <a:buChar char="•"/>
            </a:pPr>
            <a:r>
              <a:rPr lang="en-US" sz="1400">
                <a:latin typeface="Arial Narrow" panose="020B0606020202030204" pitchFamily="34" charset="0"/>
              </a:rPr>
              <a:t>Medium Voltage Distribution</a:t>
            </a:r>
          </a:p>
          <a:p>
            <a:pPr marL="137160" lvl="1" indent="-137160" defTabSz="266700">
              <a:lnSpc>
                <a:spcPct val="90000"/>
              </a:lnSpc>
              <a:spcBef>
                <a:spcPct val="0"/>
              </a:spcBef>
              <a:spcAft>
                <a:spcPts val="600"/>
              </a:spcAft>
              <a:buChar char="•"/>
            </a:pPr>
            <a:r>
              <a:rPr lang="en-US" sz="1400">
                <a:latin typeface="Arial Narrow" panose="020B0606020202030204" pitchFamily="34" charset="0"/>
              </a:rPr>
              <a:t>UPS Systems</a:t>
            </a:r>
          </a:p>
        </p:txBody>
      </p:sp>
      <p:sp>
        <p:nvSpPr>
          <p:cNvPr id="31" name="Freeform: Shape 30">
            <a:extLst>
              <a:ext uri="{FF2B5EF4-FFF2-40B4-BE49-F238E27FC236}">
                <a16:creationId xmlns:a16="http://schemas.microsoft.com/office/drawing/2014/main" id="{C9071B2F-5FD7-2F6C-83B1-D055FD8F6C2D}"/>
              </a:ext>
            </a:extLst>
          </p:cNvPr>
          <p:cNvSpPr/>
          <p:nvPr/>
        </p:nvSpPr>
        <p:spPr>
          <a:xfrm>
            <a:off x="274087" y="1947747"/>
            <a:ext cx="2743200" cy="192024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bg1"/>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t" anchorCtr="0">
            <a:noAutofit/>
          </a:bodyPr>
          <a:lstStyle/>
          <a:p>
            <a:pPr marL="137160" lvl="1" indent="-137160" defTabSz="266700">
              <a:lnSpc>
                <a:spcPct val="90000"/>
              </a:lnSpc>
              <a:spcBef>
                <a:spcPct val="0"/>
              </a:spcBef>
              <a:spcAft>
                <a:spcPts val="600"/>
              </a:spcAft>
              <a:buChar char="•"/>
            </a:pPr>
            <a:r>
              <a:rPr lang="en-US" sz="1400" kern="1200">
                <a:latin typeface="Arial Narrow" panose="020B0606020202030204" pitchFamily="34" charset="0"/>
              </a:rPr>
              <a:t>Industrial Operating Zone Building Automation System</a:t>
            </a:r>
          </a:p>
          <a:p>
            <a:pPr marL="137160" lvl="1" indent="-137160" defTabSz="266700">
              <a:lnSpc>
                <a:spcPct val="90000"/>
              </a:lnSpc>
              <a:spcBef>
                <a:spcPct val="0"/>
              </a:spcBef>
              <a:spcAft>
                <a:spcPts val="600"/>
              </a:spcAft>
              <a:buChar char="•"/>
            </a:pPr>
            <a:r>
              <a:rPr lang="en-US" sz="1400" kern="1200">
                <a:latin typeface="Arial Narrow" panose="020B0606020202030204" pitchFamily="34" charset="0"/>
              </a:rPr>
              <a:t>Payload Processing Facilities Building Automation System</a:t>
            </a:r>
          </a:p>
          <a:p>
            <a:pPr marL="137160" lvl="1" indent="-137160" defTabSz="266700">
              <a:lnSpc>
                <a:spcPct val="90000"/>
              </a:lnSpc>
              <a:spcBef>
                <a:spcPct val="0"/>
              </a:spcBef>
              <a:spcAft>
                <a:spcPts val="600"/>
              </a:spcAft>
              <a:buChar char="•"/>
            </a:pPr>
            <a:r>
              <a:rPr lang="en-US" sz="1400" kern="1200">
                <a:latin typeface="Arial Narrow" panose="020B0606020202030204" pitchFamily="34" charset="0"/>
              </a:rPr>
              <a:t>Kennedy Complex Control System</a:t>
            </a:r>
          </a:p>
          <a:p>
            <a:pPr marL="137160" lvl="1" indent="-137160" defTabSz="266700">
              <a:lnSpc>
                <a:spcPct val="90000"/>
              </a:lnSpc>
              <a:spcBef>
                <a:spcPct val="0"/>
              </a:spcBef>
              <a:spcAft>
                <a:spcPts val="600"/>
              </a:spcAft>
              <a:buChar char="•"/>
            </a:pPr>
            <a:r>
              <a:rPr lang="en-US" sz="1400" kern="1200">
                <a:latin typeface="Arial Narrow" panose="020B0606020202030204" pitchFamily="34" charset="0"/>
              </a:rPr>
              <a:t>System-Specific Control Systems</a:t>
            </a:r>
          </a:p>
        </p:txBody>
      </p:sp>
      <p:sp>
        <p:nvSpPr>
          <p:cNvPr id="32" name="Freeform: Shape 31">
            <a:extLst>
              <a:ext uri="{FF2B5EF4-FFF2-40B4-BE49-F238E27FC236}">
                <a16:creationId xmlns:a16="http://schemas.microsoft.com/office/drawing/2014/main" id="{F8186E67-0113-CDFF-2F9A-F55EE3AD0788}"/>
              </a:ext>
            </a:extLst>
          </p:cNvPr>
          <p:cNvSpPr/>
          <p:nvPr/>
        </p:nvSpPr>
        <p:spPr>
          <a:xfrm>
            <a:off x="9170967" y="1947746"/>
            <a:ext cx="2743200" cy="192024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bg1"/>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t" anchorCtr="0">
            <a:noAutofit/>
          </a:bodyPr>
          <a:lstStyle/>
          <a:p>
            <a:pPr marL="137160" lvl="1" indent="-137160" defTabSz="266700">
              <a:lnSpc>
                <a:spcPct val="90000"/>
              </a:lnSpc>
              <a:spcBef>
                <a:spcPct val="0"/>
              </a:spcBef>
              <a:spcAft>
                <a:spcPts val="600"/>
              </a:spcAft>
              <a:buChar char="•"/>
            </a:pPr>
            <a:r>
              <a:rPr lang="en-US" sz="1400">
                <a:latin typeface="Arial Narrow" panose="020B0606020202030204" pitchFamily="34" charset="0"/>
              </a:rPr>
              <a:t>Building HVAC Systems</a:t>
            </a:r>
          </a:p>
          <a:p>
            <a:pPr marL="137160" lvl="1" indent="-137160" defTabSz="266700">
              <a:lnSpc>
                <a:spcPct val="90000"/>
              </a:lnSpc>
              <a:spcBef>
                <a:spcPct val="0"/>
              </a:spcBef>
              <a:spcAft>
                <a:spcPts val="600"/>
              </a:spcAft>
              <a:buChar char="•"/>
            </a:pPr>
            <a:r>
              <a:rPr lang="en-US" sz="1400">
                <a:latin typeface="Arial Narrow" panose="020B0606020202030204" pitchFamily="34" charset="0"/>
              </a:rPr>
              <a:t>Industrial Area Chiller Plant</a:t>
            </a:r>
          </a:p>
          <a:p>
            <a:pPr marL="137160" lvl="1" indent="-137160" defTabSz="266700">
              <a:lnSpc>
                <a:spcPct val="90000"/>
              </a:lnSpc>
              <a:spcBef>
                <a:spcPct val="0"/>
              </a:spcBef>
              <a:spcAft>
                <a:spcPts val="600"/>
              </a:spcAft>
              <a:buChar char="•"/>
            </a:pPr>
            <a:r>
              <a:rPr lang="en-US" sz="1400">
                <a:latin typeface="Arial Narrow" panose="020B0606020202030204" pitchFamily="34" charset="0"/>
              </a:rPr>
              <a:t>Utility Annex Chilled Water Generation Plant</a:t>
            </a:r>
          </a:p>
        </p:txBody>
      </p:sp>
      <p:sp>
        <p:nvSpPr>
          <p:cNvPr id="33" name="Freeform: Shape 32">
            <a:extLst>
              <a:ext uri="{FF2B5EF4-FFF2-40B4-BE49-F238E27FC236}">
                <a16:creationId xmlns:a16="http://schemas.microsoft.com/office/drawing/2014/main" id="{73FF5FD6-0DAB-BB31-50E1-536E6909D7DC}"/>
              </a:ext>
            </a:extLst>
          </p:cNvPr>
          <p:cNvSpPr/>
          <p:nvPr/>
        </p:nvSpPr>
        <p:spPr>
          <a:xfrm>
            <a:off x="274087" y="4578060"/>
            <a:ext cx="2743200" cy="1463040"/>
          </a:xfrm>
          <a:custGeom>
            <a:avLst/>
            <a:gdLst>
              <a:gd name="connsiteX0" fmla="*/ 0 w 2703467"/>
              <a:gd name="connsiteY0" fmla="*/ 0 h 844833"/>
              <a:gd name="connsiteX1" fmla="*/ 2703467 w 2703467"/>
              <a:gd name="connsiteY1" fmla="*/ 0 h 844833"/>
              <a:gd name="connsiteX2" fmla="*/ 2703467 w 2703467"/>
              <a:gd name="connsiteY2" fmla="*/ 844833 h 844833"/>
              <a:gd name="connsiteX3" fmla="*/ 0 w 2703467"/>
              <a:gd name="connsiteY3" fmla="*/ 844833 h 844833"/>
              <a:gd name="connsiteX4" fmla="*/ 0 w 2703467"/>
              <a:gd name="connsiteY4" fmla="*/ 0 h 844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03467" h="844833">
                <a:moveTo>
                  <a:pt x="0" y="0"/>
                </a:moveTo>
                <a:lnTo>
                  <a:pt x="2703467" y="0"/>
                </a:lnTo>
                <a:lnTo>
                  <a:pt x="2703467" y="844833"/>
                </a:lnTo>
                <a:lnTo>
                  <a:pt x="0" y="844833"/>
                </a:lnTo>
                <a:lnTo>
                  <a:pt x="0" y="0"/>
                </a:lnTo>
                <a:close/>
              </a:path>
            </a:pathLst>
          </a:custGeom>
          <a:solidFill>
            <a:schemeClr val="bg1"/>
          </a:solidFill>
          <a:ln w="3175">
            <a:solidFill>
              <a:schemeClr val="bg1">
                <a:lumMod val="50000"/>
              </a:schemeClr>
            </a:solidFill>
          </a:ln>
        </p:spPr>
        <p:style>
          <a:lnRef idx="1">
            <a:schemeClr val="dk1">
              <a:hueOff val="0"/>
              <a:satOff val="0"/>
              <a:lumOff val="0"/>
              <a:alphaOff val="0"/>
            </a:schemeClr>
          </a:lnRef>
          <a:fillRef idx="1">
            <a:schemeClr val="dk1">
              <a:alpha val="40000"/>
              <a:tint val="40000"/>
              <a:hueOff val="0"/>
              <a:satOff val="0"/>
              <a:lumOff val="0"/>
              <a:alphaOff val="0"/>
            </a:schemeClr>
          </a:fillRef>
          <a:effectRef idx="0">
            <a:schemeClr val="dk1">
              <a:alpha val="40000"/>
              <a:tint val="40000"/>
              <a:hueOff val="0"/>
              <a:satOff val="0"/>
              <a:lumOff val="0"/>
              <a:alphaOff val="0"/>
            </a:schemeClr>
          </a:effectRef>
          <a:fontRef idx="minor">
            <a:schemeClr val="dk1">
              <a:hueOff val="0"/>
              <a:satOff val="0"/>
              <a:lumOff val="0"/>
              <a:alphaOff val="0"/>
            </a:schemeClr>
          </a:fontRef>
        </p:style>
        <p:txBody>
          <a:bodyPr spcFirstLastPara="0" vert="horz" wrap="square" lIns="91440" tIns="91440" rIns="91440" bIns="91440" numCol="1" spcCol="1270" anchor="t" anchorCtr="0">
            <a:noAutofit/>
          </a:bodyPr>
          <a:lstStyle/>
          <a:p>
            <a:pPr marL="137160" lvl="1" indent="-137160" defTabSz="266700">
              <a:lnSpc>
                <a:spcPct val="90000"/>
              </a:lnSpc>
              <a:spcBef>
                <a:spcPct val="0"/>
              </a:spcBef>
              <a:spcAft>
                <a:spcPts val="600"/>
              </a:spcAft>
              <a:buChar char="•"/>
            </a:pPr>
            <a:r>
              <a:rPr lang="en-US" sz="1400">
                <a:latin typeface="Arial Narrow"/>
              </a:rPr>
              <a:t>Crawlerway</a:t>
            </a:r>
          </a:p>
          <a:p>
            <a:pPr marL="137160" lvl="1" indent="-137160" defTabSz="266700">
              <a:lnSpc>
                <a:spcPct val="90000"/>
              </a:lnSpc>
              <a:spcBef>
                <a:spcPct val="0"/>
              </a:spcBef>
              <a:spcAft>
                <a:spcPts val="600"/>
              </a:spcAft>
              <a:buChar char="•"/>
            </a:pPr>
            <a:r>
              <a:rPr lang="en-US" sz="1400">
                <a:latin typeface="Arial Narrow"/>
              </a:rPr>
              <a:t>Railroads and Bridges</a:t>
            </a:r>
          </a:p>
          <a:p>
            <a:pPr marL="137160" lvl="1" indent="-137160" defTabSz="266700">
              <a:lnSpc>
                <a:spcPct val="90000"/>
              </a:lnSpc>
              <a:spcBef>
                <a:spcPct val="0"/>
              </a:spcBef>
              <a:spcAft>
                <a:spcPts val="600"/>
              </a:spcAft>
              <a:buChar char="•"/>
            </a:pPr>
            <a:r>
              <a:rPr lang="en-US" sz="1400">
                <a:latin typeface="Arial Narrow"/>
              </a:rPr>
              <a:t>Waterways</a:t>
            </a:r>
          </a:p>
        </p:txBody>
      </p:sp>
    </p:spTree>
    <p:extLst>
      <p:ext uri="{BB962C8B-B14F-4D97-AF65-F5344CB8AC3E}">
        <p14:creationId xmlns:p14="http://schemas.microsoft.com/office/powerpoint/2010/main" val="1777024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4BC272-AF24-1338-6F79-2479AD3716F5}"/>
              </a:ext>
            </a:extLst>
          </p:cNvPr>
          <p:cNvSpPr>
            <a:spLocks noGrp="1"/>
          </p:cNvSpPr>
          <p:nvPr>
            <p:ph type="title"/>
          </p:nvPr>
        </p:nvSpPr>
        <p:spPr/>
        <p:txBody>
          <a:bodyPr/>
          <a:lstStyle/>
          <a:p>
            <a:r>
              <a:rPr lang="en-US"/>
              <a:t>PWS Section 4. Technical Support Services</a:t>
            </a:r>
          </a:p>
        </p:txBody>
      </p:sp>
      <p:sp>
        <p:nvSpPr>
          <p:cNvPr id="3" name="Content Placeholder 2">
            <a:extLst>
              <a:ext uri="{FF2B5EF4-FFF2-40B4-BE49-F238E27FC236}">
                <a16:creationId xmlns:a16="http://schemas.microsoft.com/office/drawing/2014/main" id="{82829F42-E959-9142-C0DC-46FAD33AF917}"/>
              </a:ext>
            </a:extLst>
          </p:cNvPr>
          <p:cNvSpPr>
            <a:spLocks noGrp="1"/>
          </p:cNvSpPr>
          <p:nvPr>
            <p:ph idx="1"/>
          </p:nvPr>
        </p:nvSpPr>
        <p:spPr/>
        <p:txBody>
          <a:bodyPr vert="horz" lIns="91440" tIns="45720" rIns="91440" bIns="45720" rtlCol="0" anchor="t">
            <a:normAutofit/>
          </a:bodyPr>
          <a:lstStyle/>
          <a:p>
            <a:pPr marL="283210" indent="-283210">
              <a:spcBef>
                <a:spcPts val="3000"/>
              </a:spcBef>
            </a:pPr>
            <a:r>
              <a:rPr lang="en-US" sz="1600" b="1"/>
              <a:t>Support Services: Configuration management; pressure vessel/systems management; activation and turnover; GIS, site planning, excavation, and survey support services; and information technology (IT)</a:t>
            </a:r>
            <a:endParaRPr lang="en-US"/>
          </a:p>
          <a:p>
            <a:pPr marL="740410" lvl="1" indent="-283210">
              <a:spcBef>
                <a:spcPts val="1200"/>
              </a:spcBef>
            </a:pPr>
            <a:r>
              <a:rPr lang="en-US" sz="1600"/>
              <a:t>Support services also includes activation and turnover as well as site planning and surveying requirements</a:t>
            </a:r>
            <a:endParaRPr lang="en-US" sz="1600" b="1">
              <a:cs typeface="Arial" panose="020B0604020202020204"/>
            </a:endParaRPr>
          </a:p>
          <a:p>
            <a:pPr marL="283210" indent="-283210"/>
            <a:r>
              <a:rPr lang="en-US" sz="1600" b="1"/>
              <a:t>Information technology (IT) requirements are defined in part under PWS Section 4.6, and include, but are not limited to the following:</a:t>
            </a:r>
            <a:endParaRPr lang="en-US" sz="1600" b="1">
              <a:cs typeface="Arial"/>
            </a:endParaRPr>
          </a:p>
          <a:p>
            <a:pPr marL="740410" lvl="1" indent="-283210">
              <a:spcBef>
                <a:spcPts val="1200"/>
              </a:spcBef>
            </a:pPr>
            <a:r>
              <a:rPr lang="en-US" sz="1600"/>
              <a:t>Compliance with NASA IT requirements</a:t>
            </a:r>
            <a:endParaRPr lang="en-US" sz="1600">
              <a:cs typeface="Arial"/>
            </a:endParaRPr>
          </a:p>
          <a:p>
            <a:pPr marL="740410" lvl="1" indent="-283210">
              <a:spcBef>
                <a:spcPts val="1200"/>
              </a:spcBef>
            </a:pPr>
            <a:r>
              <a:rPr lang="en-US" sz="1600"/>
              <a:t>Operation and maintenance of software applications (see Tech Exhibit 4.6-1, SIMO Managed Applications)</a:t>
            </a:r>
            <a:endParaRPr lang="en-US" sz="1600">
              <a:cs typeface="Arial"/>
            </a:endParaRPr>
          </a:p>
          <a:p>
            <a:pPr marL="740410" lvl="1" indent="-283210">
              <a:spcBef>
                <a:spcPts val="1200"/>
              </a:spcBef>
            </a:pPr>
            <a:r>
              <a:rPr lang="en-US" sz="1600"/>
              <a:t>Develop and maintain contract deliverables within the Government portal</a:t>
            </a:r>
            <a:endParaRPr lang="en-US" sz="1600">
              <a:cs typeface="Arial"/>
            </a:endParaRPr>
          </a:p>
          <a:p>
            <a:pPr marL="740410" lvl="1" indent="-283210">
              <a:spcBef>
                <a:spcPts val="1200"/>
              </a:spcBef>
            </a:pPr>
            <a:r>
              <a:rPr lang="en-US" sz="1600"/>
              <a:t>Configuration, utilization, and maintenance of KSC’s Electronic Work Receipt System (EWRS) </a:t>
            </a:r>
            <a:br>
              <a:rPr lang="en-US" sz="1600"/>
            </a:br>
            <a:r>
              <a:rPr lang="en-US" sz="1600"/>
              <a:t>(see also PWS 2.1.1.3)</a:t>
            </a:r>
            <a:endParaRPr lang="en-US" sz="1600">
              <a:cs typeface="Arial"/>
            </a:endParaRPr>
          </a:p>
          <a:p>
            <a:pPr marL="740410" lvl="1" indent="-283210">
              <a:spcBef>
                <a:spcPts val="1200"/>
              </a:spcBef>
            </a:pPr>
            <a:r>
              <a:rPr lang="en-US" sz="1600"/>
              <a:t>Configuration, utilization, and maintenance of Maximo (Version 7.6) (see also PWS Section 2.1.1.2 and Tech Exhibit 4.6-1, SIMO Managed Applications)</a:t>
            </a:r>
          </a:p>
          <a:p>
            <a:pPr marL="1197610" lvl="2" indent="-283210">
              <a:spcBef>
                <a:spcPts val="1200"/>
              </a:spcBef>
            </a:pPr>
            <a:r>
              <a:rPr lang="en-US" sz="1600" err="1"/>
              <a:t>eCMMS</a:t>
            </a:r>
            <a:r>
              <a:rPr lang="en-US" sz="1600"/>
              <a:t> deployment to Maximo Application Suite 9 planned September 2027</a:t>
            </a:r>
            <a:endParaRPr lang="en-US" sz="1600">
              <a:cs typeface="Arial"/>
            </a:endParaRPr>
          </a:p>
          <a:p>
            <a:pPr marL="740410" lvl="1" indent="-283210">
              <a:spcBef>
                <a:spcPts val="1200"/>
              </a:spcBef>
            </a:pPr>
            <a:r>
              <a:rPr lang="en-US" sz="1600"/>
              <a:t>Migration of BOSS legacy products to the SIMO responsible applications</a:t>
            </a:r>
            <a:endParaRPr lang="en-US" sz="1600">
              <a:cs typeface="Arial"/>
            </a:endParaRPr>
          </a:p>
        </p:txBody>
      </p:sp>
      <p:sp>
        <p:nvSpPr>
          <p:cNvPr id="4" name="Date Placeholder 3">
            <a:extLst>
              <a:ext uri="{FF2B5EF4-FFF2-40B4-BE49-F238E27FC236}">
                <a16:creationId xmlns:a16="http://schemas.microsoft.com/office/drawing/2014/main" id="{7602622A-4172-F61B-17F8-CE02FAE94C09}"/>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341AC87B-9D66-8B77-9CB1-AC14BA31459B}"/>
              </a:ext>
            </a:extLst>
          </p:cNvPr>
          <p:cNvSpPr>
            <a:spLocks noGrp="1"/>
          </p:cNvSpPr>
          <p:nvPr>
            <p:ph type="sldNum" sz="quarter" idx="12"/>
          </p:nvPr>
        </p:nvSpPr>
        <p:spPr/>
        <p:txBody>
          <a:bodyPr/>
          <a:lstStyle/>
          <a:p>
            <a:fld id="{E2427023-DC51-4F41-895E-99C924AA7443}" type="slidenum">
              <a:rPr lang="en-US" smtClean="0"/>
              <a:t>22</a:t>
            </a:fld>
            <a:endParaRPr lang="en-US"/>
          </a:p>
        </p:txBody>
      </p:sp>
    </p:spTree>
    <p:extLst>
      <p:ext uri="{BB962C8B-B14F-4D97-AF65-F5344CB8AC3E}">
        <p14:creationId xmlns:p14="http://schemas.microsoft.com/office/powerpoint/2010/main" val="40120756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normAutofit/>
          </a:bodyPr>
          <a:lstStyle/>
          <a:p>
            <a:r>
              <a:rPr lang="en-US"/>
              <a:t>PWS Section 4. Technical</a:t>
            </a:r>
            <a:r>
              <a:rPr lang="en-US">
                <a:solidFill>
                  <a:srgbClr val="FFFF00"/>
                </a:solidFill>
              </a:rPr>
              <a:t> </a:t>
            </a:r>
            <a:r>
              <a:rPr lang="en-US"/>
              <a:t>Support Services</a:t>
            </a:r>
          </a:p>
        </p:txBody>
      </p:sp>
      <p:sp>
        <p:nvSpPr>
          <p:cNvPr id="19" name="Content Placeholder 18">
            <a:extLst>
              <a:ext uri="{FF2B5EF4-FFF2-40B4-BE49-F238E27FC236}">
                <a16:creationId xmlns:a16="http://schemas.microsoft.com/office/drawing/2014/main" id="{F4C3164E-045C-5B65-62EC-71CC9E0F10F9}"/>
              </a:ext>
            </a:extLst>
          </p:cNvPr>
          <p:cNvSpPr>
            <a:spLocks noGrp="1"/>
          </p:cNvSpPr>
          <p:nvPr>
            <p:ph idx="1"/>
          </p:nvPr>
        </p:nvSpPr>
        <p:spPr>
          <a:xfrm>
            <a:off x="274320" y="1005841"/>
            <a:ext cx="4450080" cy="5076190"/>
          </a:xfrm>
        </p:spPr>
        <p:txBody>
          <a:bodyPr>
            <a:normAutofit/>
          </a:bodyPr>
          <a:lstStyle/>
          <a:p>
            <a:r>
              <a:rPr lang="en-US" sz="1600"/>
              <a:t>EWRS is KSC’s locally developed work electronic work receipt and approval system</a:t>
            </a:r>
          </a:p>
          <a:p>
            <a:pPr lvl="1">
              <a:spcBef>
                <a:spcPts val="1200"/>
              </a:spcBef>
            </a:pPr>
            <a:r>
              <a:rPr lang="en-US" sz="1600"/>
              <a:t>EWRS is web-based and accessible to the KSC workforce (including contractor employees working on NASA contracts)</a:t>
            </a:r>
          </a:p>
          <a:p>
            <a:pPr lvl="1">
              <a:spcBef>
                <a:spcPts val="1200"/>
              </a:spcBef>
            </a:pPr>
            <a:r>
              <a:rPr lang="en-US" sz="1600"/>
              <a:t>EWRS supplements the Duty Office</a:t>
            </a:r>
          </a:p>
          <a:p>
            <a:pPr>
              <a:spcBef>
                <a:spcPts val="1200"/>
              </a:spcBef>
            </a:pPr>
            <a:r>
              <a:rPr lang="en-US" sz="1600"/>
              <a:t>The SIMO Contractor and NASA will use EWRS to receive, assess, and approve work requests</a:t>
            </a:r>
          </a:p>
          <a:p>
            <a:pPr>
              <a:spcBef>
                <a:spcPts val="1200"/>
              </a:spcBef>
            </a:pPr>
            <a:r>
              <a:rPr lang="en-US" sz="1600"/>
              <a:t>Once approved, work is automatically sent to Maximo for tracking and recording work performed</a:t>
            </a:r>
          </a:p>
        </p:txBody>
      </p:sp>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23</a:t>
            </a:fld>
            <a:endParaRPr lang="en-US"/>
          </a:p>
        </p:txBody>
      </p:sp>
      <p:pic>
        <p:nvPicPr>
          <p:cNvPr id="25" name="Content Placeholder 9" descr="Graphical user interface, website&#10;&#10;Description automatically generated">
            <a:extLst>
              <a:ext uri="{FF2B5EF4-FFF2-40B4-BE49-F238E27FC236}">
                <a16:creationId xmlns:a16="http://schemas.microsoft.com/office/drawing/2014/main" id="{5EA47A98-0740-97D4-0A29-5A3032F6A3F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81685" y="1006475"/>
            <a:ext cx="7032947" cy="5075238"/>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59088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normAutofit/>
          </a:bodyPr>
          <a:lstStyle/>
          <a:p>
            <a:r>
              <a:rPr lang="en-US"/>
              <a:t>PWS Section 4. Technical</a:t>
            </a:r>
            <a:r>
              <a:rPr lang="en-US">
                <a:solidFill>
                  <a:srgbClr val="FFFF00"/>
                </a:solidFill>
              </a:rPr>
              <a:t> </a:t>
            </a:r>
            <a:r>
              <a:rPr lang="en-US"/>
              <a:t>Support Services</a:t>
            </a:r>
          </a:p>
        </p:txBody>
      </p:sp>
      <p:pic>
        <p:nvPicPr>
          <p:cNvPr id="9" name="Content Placeholder 8" descr="Graphical user interface, application, table&#10;&#10;Description automatically generated">
            <a:extLst>
              <a:ext uri="{FF2B5EF4-FFF2-40B4-BE49-F238E27FC236}">
                <a16:creationId xmlns:a16="http://schemas.microsoft.com/office/drawing/2014/main" id="{8F517D82-8343-6633-FF05-2485BA219E4F}"/>
              </a:ext>
            </a:extLst>
          </p:cNvPr>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a:stretch/>
        </p:blipFill>
        <p:spPr>
          <a:xfrm>
            <a:off x="274319" y="1004618"/>
            <a:ext cx="5825908" cy="4653456"/>
          </a:xfrm>
          <a:prstGeom prst="rect">
            <a:avLst/>
          </a:prstGeom>
          <a:ln>
            <a:noFill/>
          </a:ln>
          <a:effectLst>
            <a:outerShdw blurRad="190500" algn="tl" rotWithShape="0">
              <a:srgbClr val="000000">
                <a:alpha val="70000"/>
              </a:srgbClr>
            </a:outerShdw>
          </a:effectLst>
        </p:spPr>
      </p:pic>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24</a:t>
            </a:fld>
            <a:endParaRPr lang="en-US"/>
          </a:p>
        </p:txBody>
      </p:sp>
      <p:pic>
        <p:nvPicPr>
          <p:cNvPr id="3" name="Content Placeholder 9" descr="Graphical user interface, application&#10;&#10;Description automatically generated">
            <a:extLst>
              <a:ext uri="{FF2B5EF4-FFF2-40B4-BE49-F238E27FC236}">
                <a16:creationId xmlns:a16="http://schemas.microsoft.com/office/drawing/2014/main" id="{E5BE58FF-4972-A246-8CD9-C6CC03E15B48}"/>
              </a:ext>
            </a:extLst>
          </p:cNvPr>
          <p:cNvPicPr>
            <a:picLocks noChangeAspect="1"/>
          </p:cNvPicPr>
          <p:nvPr/>
        </p:nvPicPr>
        <p:blipFill rotWithShape="1">
          <a:blip r:embed="rId4">
            <a:extLst>
              <a:ext uri="{28A0092B-C50C-407E-A947-70E740481C1C}">
                <a14:useLocalDpi xmlns:a14="http://schemas.microsoft.com/office/drawing/2010/main" val="0"/>
              </a:ext>
            </a:extLst>
          </a:blip>
          <a:srcRect/>
          <a:stretch/>
        </p:blipFill>
        <p:spPr>
          <a:xfrm>
            <a:off x="3684233" y="1564287"/>
            <a:ext cx="8230398" cy="479206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20510863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lstStyle/>
          <a:p>
            <a:r>
              <a:rPr lang="en-US"/>
              <a:t>PWS Section 5. Enterprise Logistics Services  </a:t>
            </a:r>
          </a:p>
        </p:txBody>
      </p:sp>
      <p:sp>
        <p:nvSpPr>
          <p:cNvPr id="3" name="Content Placeholder 2">
            <a:extLst>
              <a:ext uri="{FF2B5EF4-FFF2-40B4-BE49-F238E27FC236}">
                <a16:creationId xmlns:a16="http://schemas.microsoft.com/office/drawing/2014/main" id="{E83A9EE3-5F3F-7A9D-63D1-A4D55F68B0EF}"/>
              </a:ext>
            </a:extLst>
          </p:cNvPr>
          <p:cNvSpPr>
            <a:spLocks noGrp="1"/>
          </p:cNvSpPr>
          <p:nvPr>
            <p:ph idx="1"/>
          </p:nvPr>
        </p:nvSpPr>
        <p:spPr/>
        <p:txBody>
          <a:bodyPr vert="horz" lIns="91440" tIns="45720" rIns="91440" bIns="45720" rtlCol="0" anchor="t">
            <a:normAutofit lnSpcReduction="10000"/>
          </a:bodyPr>
          <a:lstStyle/>
          <a:p>
            <a:pPr marL="283210" indent="-283210"/>
            <a:r>
              <a:rPr lang="en-US" b="1"/>
              <a:t>Enterprise Logistics Services Supporting Spaceport Customers</a:t>
            </a:r>
            <a:endParaRPr lang="en-US"/>
          </a:p>
          <a:p>
            <a:pPr marL="740410" lvl="1" indent="-283210"/>
            <a:r>
              <a:rPr lang="en-US" b="1"/>
              <a:t>General Logistics Services:</a:t>
            </a:r>
            <a:r>
              <a:rPr lang="en-US"/>
              <a:t> Administrative functions to include establishment of procedures to ensure proper control, utilization and maintenance of Government property provided to support SIMO operations, and appointment of Property Custodians</a:t>
            </a:r>
            <a:endParaRPr lang="en-US">
              <a:cs typeface="Arial"/>
            </a:endParaRPr>
          </a:p>
          <a:p>
            <a:pPr marL="740410" lvl="1" indent="-283210"/>
            <a:r>
              <a:rPr lang="en-US" b="1"/>
              <a:t>Property</a:t>
            </a:r>
            <a:r>
              <a:rPr lang="fr-FR" b="1"/>
              <a:t> Management (</a:t>
            </a:r>
            <a:r>
              <a:rPr lang="en-US" b="1"/>
              <a:t>Supply</a:t>
            </a:r>
            <a:r>
              <a:rPr lang="fr-FR" b="1"/>
              <a:t> and Equipment): </a:t>
            </a:r>
            <a:r>
              <a:rPr lang="en-US"/>
              <a:t>Receiving, cataloging, equipment control and classification, tagging, supply and material inventory level management, warehousing, property transfers, physical equipment inventory, and physical supply and materials inventory</a:t>
            </a:r>
            <a:endParaRPr lang="en-US">
              <a:cs typeface="Arial"/>
            </a:endParaRPr>
          </a:p>
          <a:p>
            <a:pPr marL="740410" lvl="1" indent="-283210"/>
            <a:r>
              <a:rPr lang="en-US" b="1"/>
              <a:t>Property</a:t>
            </a:r>
            <a:r>
              <a:rPr lang="fr-FR" b="1"/>
              <a:t> </a:t>
            </a:r>
            <a:r>
              <a:rPr lang="en-US" b="1"/>
              <a:t>Disposal: </a:t>
            </a:r>
            <a:r>
              <a:rPr lang="en-US"/>
              <a:t>Pick-up, removal, transportation, storage, sale preparation activities, reutilization activities, and demilitarization activities of excess Government property</a:t>
            </a:r>
            <a:endParaRPr lang="fr-FR">
              <a:cs typeface="Arial" panose="020B0604020202020204"/>
            </a:endParaRPr>
          </a:p>
          <a:p>
            <a:pPr marL="740410" lvl="1" indent="-283210"/>
            <a:r>
              <a:rPr lang="fr-FR" b="1"/>
              <a:t>Transportation Management: </a:t>
            </a:r>
            <a:r>
              <a:rPr lang="en-US"/>
              <a:t>Fleet vehicle management, fleet preventive maintenance, fuel distribution, bus services, packaging and crating, freight processing, shipping, intra-center deliveries, and hazmat transports</a:t>
            </a:r>
            <a:endParaRPr lang="en-US">
              <a:cs typeface="Arial"/>
            </a:endParaRPr>
          </a:p>
          <a:p>
            <a:pPr marL="283210" indent="-283210"/>
            <a:r>
              <a:rPr lang="en-US" b="1"/>
              <a:t>Note: Enterprise logistics excludes logistics support to enable completion of Maintenance Support Requests (e.g., material and equipment purchasing, equipment control, receiving, delivery, and associated labor (to include heavy equipment support))</a:t>
            </a:r>
            <a:endParaRPr lang="en-US" b="1">
              <a:cs typeface="Arial"/>
            </a:endParaRPr>
          </a:p>
        </p:txBody>
      </p:sp>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25</a:t>
            </a:fld>
            <a:endParaRPr lang="en-US"/>
          </a:p>
        </p:txBody>
      </p:sp>
    </p:spTree>
    <p:extLst>
      <p:ext uri="{BB962C8B-B14F-4D97-AF65-F5344CB8AC3E}">
        <p14:creationId xmlns:p14="http://schemas.microsoft.com/office/powerpoint/2010/main" val="1392017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lstStyle/>
          <a:p>
            <a:r>
              <a:rPr lang="en-US"/>
              <a:t>PWS Section 6. Exploration Ground Systems (EGS) Program M&amp;O</a:t>
            </a:r>
          </a:p>
        </p:txBody>
      </p:sp>
      <p:sp>
        <p:nvSpPr>
          <p:cNvPr id="3" name="Content Placeholder 2">
            <a:extLst>
              <a:ext uri="{FF2B5EF4-FFF2-40B4-BE49-F238E27FC236}">
                <a16:creationId xmlns:a16="http://schemas.microsoft.com/office/drawing/2014/main" id="{E83A9EE3-5F3F-7A9D-63D1-A4D55F68B0EF}"/>
              </a:ext>
            </a:extLst>
          </p:cNvPr>
          <p:cNvSpPr>
            <a:spLocks noGrp="1"/>
          </p:cNvSpPr>
          <p:nvPr>
            <p:ph idx="1"/>
          </p:nvPr>
        </p:nvSpPr>
        <p:spPr>
          <a:xfrm>
            <a:off x="274319" y="994144"/>
            <a:ext cx="11640312" cy="5282461"/>
          </a:xfrm>
        </p:spPr>
        <p:txBody>
          <a:bodyPr vert="horz" lIns="91440" tIns="45720" rIns="91440" bIns="45720" rtlCol="0" anchor="t">
            <a:noAutofit/>
          </a:bodyPr>
          <a:lstStyle/>
          <a:p>
            <a:pPr marL="283210" indent="0">
              <a:spcBef>
                <a:spcPts val="600"/>
              </a:spcBef>
              <a:spcAft>
                <a:spcPts val="600"/>
              </a:spcAft>
            </a:pPr>
            <a:r>
              <a:rPr lang="en-US" sz="1600" b="1">
                <a:latin typeface="Arial"/>
                <a:cs typeface="Arial"/>
              </a:rPr>
              <a:t> Operational Support (Core Work CLINs)</a:t>
            </a:r>
          </a:p>
          <a:p>
            <a:pPr marL="857250" lvl="1" indent="-171450">
              <a:spcBef>
                <a:spcPts val="600"/>
              </a:spcBef>
              <a:spcAft>
                <a:spcPts val="600"/>
              </a:spcAft>
            </a:pPr>
            <a:r>
              <a:rPr lang="en-US" sz="1600">
                <a:latin typeface="Arial"/>
                <a:cs typeface="Arial"/>
              </a:rPr>
              <a:t>Provide an EGS Primary and Alternate Operations Interface Contacts. Responsibilities are in PWS Section 6.1.1 which includes the requirement to integrate all SIMO operational support activities with NASA and other Associate Contractors to ensure Program operations milestones and launch support requirements are met </a:t>
            </a:r>
          </a:p>
          <a:p>
            <a:pPr marL="404495" indent="-121920">
              <a:spcBef>
                <a:spcPts val="600"/>
              </a:spcBef>
              <a:spcAft>
                <a:spcPts val="600"/>
              </a:spcAft>
            </a:pPr>
            <a:r>
              <a:rPr lang="en-US" sz="1600" b="1">
                <a:latin typeface="Arial"/>
                <a:cs typeface="Arial"/>
              </a:rPr>
              <a:t>Maintenance Service Request Support (MSRs CLIN)</a:t>
            </a:r>
          </a:p>
          <a:p>
            <a:pPr marL="861695" lvl="1" indent="-171450">
              <a:spcBef>
                <a:spcPts val="600"/>
              </a:spcBef>
              <a:spcAft>
                <a:spcPts val="600"/>
              </a:spcAft>
            </a:pPr>
            <a:r>
              <a:rPr lang="en-US" sz="1600">
                <a:latin typeface="Arial"/>
                <a:cs typeface="Arial"/>
              </a:rPr>
              <a:t>Provide support for all phases of EGS Operational Activities that includes planning, integration, processes, procedures, facility readiness, and training</a:t>
            </a:r>
          </a:p>
          <a:p>
            <a:pPr marL="857250" lvl="1" indent="-171450">
              <a:spcBef>
                <a:spcPts val="600"/>
              </a:spcBef>
              <a:spcAft>
                <a:spcPts val="600"/>
              </a:spcAft>
            </a:pPr>
            <a:r>
              <a:rPr lang="en-US" sz="1600">
                <a:latin typeface="Arial"/>
                <a:ea typeface="Times New Roman" panose="02020603050405020304" pitchFamily="18" charset="0"/>
                <a:cs typeface="Arial"/>
              </a:rPr>
              <a:t>Provide planners to track requested support for all SIMO support in processing in EGS facilities and attend the daily facility scheduling meetings and work with NASA Flow management to generate work orders in support of EGS operations</a:t>
            </a:r>
          </a:p>
          <a:p>
            <a:pPr marL="857250" lvl="1" indent="-171450">
              <a:spcBef>
                <a:spcPts val="600"/>
              </a:spcBef>
              <a:spcAft>
                <a:spcPts val="600"/>
              </a:spcAft>
            </a:pPr>
            <a:r>
              <a:rPr lang="en-US" sz="1600">
                <a:latin typeface="Arial"/>
                <a:cs typeface="Arial"/>
              </a:rPr>
              <a:t>Support multi-shift operations as needed</a:t>
            </a:r>
          </a:p>
          <a:p>
            <a:pPr marL="457200" lvl="1" indent="0">
              <a:spcBef>
                <a:spcPts val="600"/>
              </a:spcBef>
              <a:spcAft>
                <a:spcPts val="600"/>
              </a:spcAft>
              <a:buNone/>
            </a:pPr>
            <a:r>
              <a:rPr lang="en-US" sz="1600" i="1">
                <a:latin typeface="Arial"/>
                <a:cs typeface="Arial"/>
              </a:rPr>
              <a:t>Note: During Artemis launch operations, the SIMO Contractor will also be required to provide contingency M&amp;O support (i.e., standby) through launch countdown via IDIQ (see PWS Section 7 and Attachment J-05, Pre-priced IDIQ Work Catalog for more information)</a:t>
            </a:r>
          </a:p>
        </p:txBody>
      </p:sp>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26</a:t>
            </a:fld>
            <a:endParaRPr lang="en-US"/>
          </a:p>
        </p:txBody>
      </p:sp>
    </p:spTree>
    <p:extLst>
      <p:ext uri="{BB962C8B-B14F-4D97-AF65-F5344CB8AC3E}">
        <p14:creationId xmlns:p14="http://schemas.microsoft.com/office/powerpoint/2010/main" val="40471370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8F4B5-9328-FAAA-1071-E9210DF0F6F7}"/>
              </a:ext>
            </a:extLst>
          </p:cNvPr>
          <p:cNvSpPr>
            <a:spLocks noGrp="1"/>
          </p:cNvSpPr>
          <p:nvPr>
            <p:ph type="title"/>
          </p:nvPr>
        </p:nvSpPr>
        <p:spPr/>
        <p:txBody>
          <a:bodyPr>
            <a:normAutofit fontScale="90000"/>
          </a:bodyPr>
          <a:lstStyle/>
          <a:p>
            <a:r>
              <a:rPr lang="en-US"/>
              <a:t>PWS Section 6. Exploration Ground Systems (EGS) Program Tech Support</a:t>
            </a:r>
          </a:p>
        </p:txBody>
      </p:sp>
      <p:sp>
        <p:nvSpPr>
          <p:cNvPr id="3" name="Content Placeholder 2">
            <a:extLst>
              <a:ext uri="{FF2B5EF4-FFF2-40B4-BE49-F238E27FC236}">
                <a16:creationId xmlns:a16="http://schemas.microsoft.com/office/drawing/2014/main" id="{E83A9EE3-5F3F-7A9D-63D1-A4D55F68B0EF}"/>
              </a:ext>
            </a:extLst>
          </p:cNvPr>
          <p:cNvSpPr>
            <a:spLocks noGrp="1"/>
          </p:cNvSpPr>
          <p:nvPr>
            <p:ph idx="1"/>
          </p:nvPr>
        </p:nvSpPr>
        <p:spPr>
          <a:xfrm>
            <a:off x="274320" y="1005841"/>
            <a:ext cx="11386312" cy="5076190"/>
          </a:xfrm>
        </p:spPr>
        <p:txBody>
          <a:bodyPr vert="horz" lIns="91440" tIns="45720" rIns="91440" bIns="45720" rtlCol="0" anchor="t">
            <a:normAutofit/>
          </a:bodyPr>
          <a:lstStyle/>
          <a:p>
            <a:pPr marL="283210" indent="-283210">
              <a:spcBef>
                <a:spcPts val="600"/>
              </a:spcBef>
              <a:spcAft>
                <a:spcPts val="600"/>
              </a:spcAft>
            </a:pPr>
            <a:r>
              <a:rPr lang="en-US" sz="1600" b="1"/>
              <a:t>Technical Support </a:t>
            </a:r>
            <a:r>
              <a:rPr lang="en-US" sz="1600" b="1">
                <a:cs typeface="Arial"/>
              </a:rPr>
              <a:t>(Core Work CLINs)</a:t>
            </a:r>
          </a:p>
          <a:p>
            <a:pPr marL="740410" lvl="1" indent="-283210">
              <a:spcBef>
                <a:spcPts val="600"/>
              </a:spcBef>
              <a:spcAft>
                <a:spcPts val="600"/>
              </a:spcAft>
            </a:pPr>
            <a:r>
              <a:rPr lang="en-US" sz="1600">
                <a:latin typeface="Arial"/>
                <a:cs typeface="Arial"/>
              </a:rPr>
              <a:t>Perform technical support of contingency M&amp;O and other necessary technical support on systems used to support Contingency Crew, Red Crew and Pad Re-entry team operations. </a:t>
            </a:r>
            <a:r>
              <a:rPr lang="en-US" sz="1600">
                <a:cs typeface="Arial"/>
              </a:rPr>
              <a:t> </a:t>
            </a:r>
          </a:p>
          <a:p>
            <a:pPr marL="1197610" lvl="2" indent="-283210">
              <a:spcBef>
                <a:spcPts val="600"/>
              </a:spcBef>
              <a:spcAft>
                <a:spcPts val="600"/>
              </a:spcAft>
              <a:buFont typeface="Courier New" panose="020B0604020202020204" pitchFamily="34" charset="0"/>
              <a:buChar char="o"/>
            </a:pPr>
            <a:r>
              <a:rPr lang="en-US" sz="1600"/>
              <a:t>Obtain training and required certifications to enter the pad during a launch count to resolve any out of configuration facility systems before and after vehicle fueling.</a:t>
            </a:r>
            <a:endParaRPr lang="en-US" sz="1600">
              <a:cs typeface="Arial"/>
            </a:endParaRPr>
          </a:p>
          <a:p>
            <a:pPr marL="740410" lvl="1" indent="-283210">
              <a:spcBef>
                <a:spcPts val="600"/>
              </a:spcBef>
              <a:spcAft>
                <a:spcPts val="600"/>
              </a:spcAft>
            </a:pPr>
            <a:r>
              <a:rPr lang="en-US" sz="1600"/>
              <a:t>Provide technical support to aid in quick response to work stoppages, non-conformances, emergency or unscheduled outages and anomalies during EGS Operational Activities </a:t>
            </a:r>
            <a:endParaRPr lang="en-US" sz="1600">
              <a:cs typeface="Arial"/>
            </a:endParaRPr>
          </a:p>
          <a:p>
            <a:pPr marL="1200150" indent="-285750">
              <a:spcBef>
                <a:spcPts val="600"/>
              </a:spcBef>
              <a:spcAft>
                <a:spcPts val="600"/>
              </a:spcAft>
              <a:buFont typeface="Courier New" panose="02070309020205020404" pitchFamily="49" charset="0"/>
              <a:buChar char="o"/>
            </a:pPr>
            <a:r>
              <a:rPr lang="en-US" sz="1600">
                <a:ea typeface="+mn-lt"/>
                <a:cs typeface="+mn-lt"/>
              </a:rPr>
              <a:t>Provide a reentry team to immediately assess and safe systems at the Pad post launch. Support to be coordinated with NASA Test Management/Launch Director.</a:t>
            </a:r>
            <a:endParaRPr lang="en-US" sz="1600">
              <a:cs typeface="Arial" panose="020B0604020202020204"/>
            </a:endParaRPr>
          </a:p>
        </p:txBody>
      </p:sp>
      <p:sp>
        <p:nvSpPr>
          <p:cNvPr id="4" name="Date Placeholder 3">
            <a:extLst>
              <a:ext uri="{FF2B5EF4-FFF2-40B4-BE49-F238E27FC236}">
                <a16:creationId xmlns:a16="http://schemas.microsoft.com/office/drawing/2014/main" id="{C6182313-A833-4567-57A0-CD2FD7B43DA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9D462AF-5512-F9D7-E196-CDD5D06D763D}"/>
              </a:ext>
            </a:extLst>
          </p:cNvPr>
          <p:cNvSpPr>
            <a:spLocks noGrp="1"/>
          </p:cNvSpPr>
          <p:nvPr>
            <p:ph type="sldNum" sz="quarter" idx="12"/>
          </p:nvPr>
        </p:nvSpPr>
        <p:spPr/>
        <p:txBody>
          <a:bodyPr/>
          <a:lstStyle/>
          <a:p>
            <a:fld id="{E2427023-DC51-4F41-895E-99C924AA7443}" type="slidenum">
              <a:rPr lang="en-US" smtClean="0"/>
              <a:pPr/>
              <a:t>27</a:t>
            </a:fld>
            <a:endParaRPr lang="en-US"/>
          </a:p>
        </p:txBody>
      </p:sp>
    </p:spTree>
    <p:extLst>
      <p:ext uri="{BB962C8B-B14F-4D97-AF65-F5344CB8AC3E}">
        <p14:creationId xmlns:p14="http://schemas.microsoft.com/office/powerpoint/2010/main" val="36026452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bg>
      <p:bgPr>
        <a:solidFill>
          <a:schemeClr val="tx1"/>
        </a:solidFill>
        <a:effectLst/>
      </p:bgPr>
    </p:bg>
    <p:spTree>
      <p:nvGrpSpPr>
        <p:cNvPr id="1" name=""/>
        <p:cNvGrpSpPr/>
        <p:nvPr/>
      </p:nvGrpSpPr>
      <p:grpSpPr>
        <a:xfrm>
          <a:off x="0" y="0"/>
          <a:ext cx="0" cy="0"/>
          <a:chOff x="0" y="0"/>
          <a:chExt cx="0" cy="0"/>
        </a:xfrm>
      </p:grpSpPr>
      <p:pic>
        <p:nvPicPr>
          <p:cNvPr id="9242" name="Picture 26">
            <a:extLst>
              <a:ext uri="{FF2B5EF4-FFF2-40B4-BE49-F238E27FC236}">
                <a16:creationId xmlns:a16="http://schemas.microsoft.com/office/drawing/2014/main" id="{A846A063-C41F-45EE-85D5-E584B1DA068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p:blipFill>
        <p:spPr bwMode="auto">
          <a:xfrm>
            <a:off x="10167884" y="980223"/>
            <a:ext cx="1607167" cy="3641147"/>
          </a:xfrm>
          <a:prstGeom prst="rect">
            <a:avLst/>
          </a:prstGeom>
          <a:noFill/>
          <a:extLst>
            <a:ext uri="{909E8E84-426E-40DD-AFC4-6F175D3DCCD1}">
              <a14:hiddenFill xmlns:a14="http://schemas.microsoft.com/office/drawing/2010/main">
                <a:solidFill>
                  <a:srgbClr val="FFFFFF"/>
                </a:solidFill>
              </a14:hiddenFill>
            </a:ext>
          </a:extLst>
        </p:spPr>
      </p:pic>
      <p:cxnSp>
        <p:nvCxnSpPr>
          <p:cNvPr id="273" name="Straight Arrow Connector 272">
            <a:extLst>
              <a:ext uri="{FF2B5EF4-FFF2-40B4-BE49-F238E27FC236}">
                <a16:creationId xmlns:a16="http://schemas.microsoft.com/office/drawing/2014/main" id="{6325C043-C619-43CC-BE4C-4C1C9A11683F}"/>
              </a:ext>
            </a:extLst>
          </p:cNvPr>
          <p:cNvCxnSpPr>
            <a:cxnSpLocks/>
            <a:stCxn id="150" idx="2"/>
          </p:cNvCxnSpPr>
          <p:nvPr/>
        </p:nvCxnSpPr>
        <p:spPr>
          <a:xfrm>
            <a:off x="10972044" y="4682189"/>
            <a:ext cx="3313" cy="186890"/>
          </a:xfrm>
          <a:prstGeom prst="straightConnector1">
            <a:avLst/>
          </a:prstGeom>
          <a:noFill/>
          <a:ln w="19050" cap="flat">
            <a:solidFill>
              <a:schemeClr val="bg1"/>
            </a:solidFill>
            <a:prstDash val="solid"/>
            <a:bevel/>
            <a:tailEnd type="triangle"/>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pic>
        <p:nvPicPr>
          <p:cNvPr id="9238" name="Picture 22" descr="A close-up aerial view of Launch Complex 39B with Exploration Ground Systems’ mobile launcher for the Artemis 1 mission on the pad. The mobile launcher, atop crawler-transporter 2, made its final solo trek from the Vehicle Assembly Building on June 27, 2019, and arrived on the surface of pad B on June 28, 2019, at NASA’s Kennedy Space Center in Florida. The mobile launcher will remain at the pad over the summer, undergoing final testing and checkouts. Its next roll to the pad will be with the agency’s Space Launch System rocket and Orion spacecraft in preparation for the launch of Artemis 1.">
            <a:extLst>
              <a:ext uri="{FF2B5EF4-FFF2-40B4-BE49-F238E27FC236}">
                <a16:creationId xmlns:a16="http://schemas.microsoft.com/office/drawing/2014/main" id="{2E423398-8265-4C6C-B9CC-8B0D8EFFBB51}"/>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790814" y="3024605"/>
            <a:ext cx="1176596" cy="1626144"/>
          </a:xfrm>
          <a:prstGeom prst="rect">
            <a:avLst/>
          </a:prstGeom>
          <a:noFill/>
          <a:extLst>
            <a:ext uri="{909E8E84-426E-40DD-AFC4-6F175D3DCCD1}">
              <a14:hiddenFill xmlns:a14="http://schemas.microsoft.com/office/drawing/2010/main">
                <a:solidFill>
                  <a:srgbClr val="FFFFFF"/>
                </a:solidFill>
              </a14:hiddenFill>
            </a:ext>
          </a:extLst>
        </p:spPr>
      </p:pic>
      <p:cxnSp>
        <p:nvCxnSpPr>
          <p:cNvPr id="80" name="Straight Connector 79">
            <a:extLst>
              <a:ext uri="{FF2B5EF4-FFF2-40B4-BE49-F238E27FC236}">
                <a16:creationId xmlns:a16="http://schemas.microsoft.com/office/drawing/2014/main" id="{287B625F-52A5-4DD2-AC60-1884CA446A79}"/>
              </a:ext>
            </a:extLst>
          </p:cNvPr>
          <p:cNvCxnSpPr>
            <a:cxnSpLocks/>
          </p:cNvCxnSpPr>
          <p:nvPr/>
        </p:nvCxnSpPr>
        <p:spPr>
          <a:xfrm flipV="1">
            <a:off x="1346895" y="965275"/>
            <a:ext cx="995551" cy="4917"/>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sp>
        <p:nvSpPr>
          <p:cNvPr id="56" name="Title 1"/>
          <p:cNvSpPr txBox="1">
            <a:spLocks/>
          </p:cNvSpPr>
          <p:nvPr/>
        </p:nvSpPr>
        <p:spPr>
          <a:xfrm>
            <a:off x="10190564" y="729711"/>
            <a:ext cx="1568616" cy="282016"/>
          </a:xfrm>
          <a:prstGeom prst="rect">
            <a:avLst/>
          </a:prstGeom>
        </p:spPr>
        <p:txBody>
          <a:bodyPr lIns="91440" tIns="45720" rIns="91440" bIns="45720" anchor="t">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sym typeface="Arial"/>
              </a:rPr>
              <a:t>Liftoff</a:t>
            </a:r>
          </a:p>
        </p:txBody>
      </p:sp>
      <p:sp>
        <p:nvSpPr>
          <p:cNvPr id="76" name="Title 1"/>
          <p:cNvSpPr txBox="1">
            <a:spLocks/>
          </p:cNvSpPr>
          <p:nvPr/>
        </p:nvSpPr>
        <p:spPr>
          <a:xfrm>
            <a:off x="4593813" y="867282"/>
            <a:ext cx="1752828" cy="364458"/>
          </a:xfrm>
          <a:prstGeom prst="rect">
            <a:avLst/>
          </a:prstGeom>
        </p:spPr>
        <p:txBody>
          <a:bodyPr lIns="91440" tIns="45720" rIns="91440" bIns="45720" anchor="t">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chemeClr val="accent6">
                    <a:lumMod val="60000"/>
                    <a:lumOff val="40000"/>
                  </a:schemeClr>
                </a:solidFill>
                <a:effectLst/>
                <a:uLnTx/>
                <a:uFillTx/>
                <a:latin typeface="Arial"/>
                <a:cs typeface="Arial"/>
                <a:sym typeface="Arial"/>
              </a:rPr>
              <a:t>Transfer Elements to</a:t>
            </a:r>
            <a:endParaRPr lang="en-US" sz="900" b="1" i="0" u="none" strike="noStrike" kern="0" cap="none" spc="0" normalizeH="0" baseline="0" noProof="0">
              <a:ln>
                <a:noFill/>
              </a:ln>
              <a:solidFill>
                <a:schemeClr val="accent6">
                  <a:lumMod val="60000"/>
                  <a:lumOff val="40000"/>
                </a:schemeClr>
              </a:solidFill>
              <a:effectLst/>
              <a:uLnTx/>
              <a:uFillTx/>
              <a:latin typeface="Arial"/>
              <a:cs typeface="Arial"/>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chemeClr val="accent6">
                    <a:lumMod val="60000"/>
                    <a:lumOff val="40000"/>
                  </a:schemeClr>
                </a:solidFill>
                <a:effectLst/>
                <a:uLnTx/>
                <a:uFillTx/>
                <a:latin typeface="Arial"/>
                <a:cs typeface="Arial"/>
                <a:sym typeface="Arial"/>
              </a:rPr>
              <a:t>Vehicle Assembly Building</a:t>
            </a:r>
            <a:endParaRPr lang="en-US" sz="900" b="1" i="0" u="none" strike="noStrike" kern="0" cap="none" spc="0" normalizeH="0" baseline="0" noProof="0">
              <a:ln>
                <a:noFill/>
              </a:ln>
              <a:solidFill>
                <a:schemeClr val="accent6">
                  <a:lumMod val="60000"/>
                  <a:lumOff val="40000"/>
                </a:schemeClr>
              </a:solidFill>
              <a:effectLst/>
              <a:uLnTx/>
              <a:uFillTx/>
              <a:latin typeface="Arial"/>
              <a:cs typeface="Arial"/>
            </a:endParaRPr>
          </a:p>
        </p:txBody>
      </p:sp>
      <p:sp>
        <p:nvSpPr>
          <p:cNvPr id="85" name="Title 1"/>
          <p:cNvSpPr txBox="1">
            <a:spLocks/>
          </p:cNvSpPr>
          <p:nvPr/>
        </p:nvSpPr>
        <p:spPr>
          <a:xfrm>
            <a:off x="6721658" y="448295"/>
            <a:ext cx="2167782" cy="238148"/>
          </a:xfrm>
          <a:prstGeom prst="rect">
            <a:avLst/>
          </a:prstGeom>
        </p:spPr>
        <p:txBody>
          <a:bodyPr>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rgbClr val="FAC08F"/>
                </a:solidFill>
                <a:effectLst/>
                <a:uLnTx/>
                <a:uFillTx/>
                <a:latin typeface="HelveticaNeueCyr" panose="02000503040000020004" pitchFamily="2" charset="-52"/>
                <a:cs typeface="Arial"/>
                <a:sym typeface="Arial"/>
              </a:rPr>
              <a:t>Vehicle Integration and Launch</a:t>
            </a:r>
          </a:p>
        </p:txBody>
      </p:sp>
      <p:sp>
        <p:nvSpPr>
          <p:cNvPr id="86" name="Title 1"/>
          <p:cNvSpPr txBox="1">
            <a:spLocks/>
          </p:cNvSpPr>
          <p:nvPr/>
        </p:nvSpPr>
        <p:spPr>
          <a:xfrm>
            <a:off x="7829589" y="4882711"/>
            <a:ext cx="3960801" cy="301341"/>
          </a:xfrm>
          <a:prstGeom prst="rect">
            <a:avLst/>
          </a:prstGeom>
        </p:spPr>
        <p:txBody>
          <a:bodyPr lIns="91440" tIns="45720" rIns="91440" bIns="45720" anchor="t">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sym typeface="Arial"/>
              </a:rPr>
              <a:t>Landing and Recovery (No direct</a:t>
            </a:r>
            <a:r>
              <a:rPr kumimoji="0" lang="en-US" sz="1000" b="1" i="0" u="none" strike="noStrike" kern="0" cap="none" spc="0" normalizeH="0" baseline="0" noProof="0">
                <a:ln>
                  <a:noFill/>
                </a:ln>
                <a:solidFill>
                  <a:srgbClr val="F79646">
                    <a:lumMod val="75000"/>
                  </a:srgbClr>
                </a:solidFill>
                <a:effectLst/>
                <a:uLnTx/>
                <a:uFillTx/>
                <a:latin typeface="HelveticaNeueCyr" panose="02000503040000020004" pitchFamily="2" charset="-52"/>
                <a:cs typeface="Arial"/>
                <a:sym typeface="Arial"/>
              </a:rPr>
              <a:t> </a:t>
            </a:r>
            <a:r>
              <a:rPr lang="en-US" sz="1000" b="1" kern="0">
                <a:solidFill>
                  <a:schemeClr val="accent6">
                    <a:lumMod val="60000"/>
                    <a:lumOff val="40000"/>
                  </a:schemeClr>
                </a:solidFill>
                <a:latin typeface="HelveticaNeueCyr" panose="02000503040000020004" pitchFamily="2" charset="-52"/>
              </a:rPr>
              <a:t>SIMO</a:t>
            </a:r>
            <a:r>
              <a:rPr kumimoji="0" lang="en-US" sz="10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sym typeface="Arial"/>
              </a:rPr>
              <a:t> support)</a:t>
            </a:r>
            <a:endParaRPr lang="en-US" sz="10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endParaRPr>
          </a:p>
        </p:txBody>
      </p:sp>
      <p:sp>
        <p:nvSpPr>
          <p:cNvPr id="92" name="Title 1"/>
          <p:cNvSpPr txBox="1">
            <a:spLocks/>
          </p:cNvSpPr>
          <p:nvPr/>
        </p:nvSpPr>
        <p:spPr>
          <a:xfrm>
            <a:off x="6014582" y="6399007"/>
            <a:ext cx="1511448" cy="391204"/>
          </a:xfrm>
          <a:prstGeom prst="rect">
            <a:avLst/>
          </a:prstGeom>
        </p:spPr>
        <p:txBody>
          <a:bodyPr>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white"/>
                </a:solidFill>
                <a:effectLst/>
                <a:uLnTx/>
                <a:uFillTx/>
                <a:latin typeface="Arial"/>
                <a:cs typeface="Arial"/>
                <a:sym typeface="Arial"/>
              </a:rPr>
              <a:t>Booster Fabrication Facility</a:t>
            </a:r>
          </a:p>
        </p:txBody>
      </p:sp>
      <p:sp>
        <p:nvSpPr>
          <p:cNvPr id="100" name="Title 1"/>
          <p:cNvSpPr txBox="1">
            <a:spLocks/>
          </p:cNvSpPr>
          <p:nvPr/>
        </p:nvSpPr>
        <p:spPr>
          <a:xfrm>
            <a:off x="6786944" y="4446613"/>
            <a:ext cx="1219783" cy="230832"/>
          </a:xfrm>
          <a:prstGeom prst="rect">
            <a:avLst/>
          </a:prstGeom>
          <a:solidFill>
            <a:schemeClr val="tx1">
              <a:alpha val="50000"/>
            </a:schemeClr>
          </a:solidFill>
        </p:spPr>
        <p:txBody>
          <a:bodyPr>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solidFill>
                  <a:prstClr val="white"/>
                </a:solidFill>
                <a:effectLst/>
                <a:uLnTx/>
                <a:uFillTx/>
                <a:latin typeface="HelveticaNeueCyr" panose="02000503040000020004" pitchFamily="2" charset="-52"/>
                <a:cs typeface="Arial"/>
                <a:sym typeface="Arial"/>
              </a:rPr>
              <a:t>Mobile Launcher</a:t>
            </a:r>
          </a:p>
        </p:txBody>
      </p:sp>
      <p:pic>
        <p:nvPicPr>
          <p:cNvPr id="102" name="Picture 101"/>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8063260" y="3038589"/>
            <a:ext cx="1862879" cy="1592244"/>
          </a:xfrm>
          <a:prstGeom prst="rect">
            <a:avLst/>
          </a:prstGeom>
          <a:ln>
            <a:noFill/>
          </a:ln>
          <a:effectLst/>
        </p:spPr>
      </p:pic>
      <p:cxnSp>
        <p:nvCxnSpPr>
          <p:cNvPr id="152" name="Straight Connector 151"/>
          <p:cNvCxnSpPr>
            <a:cxnSpLocks/>
          </p:cNvCxnSpPr>
          <p:nvPr/>
        </p:nvCxnSpPr>
        <p:spPr>
          <a:xfrm>
            <a:off x="3790705" y="6081344"/>
            <a:ext cx="2331674" cy="0"/>
          </a:xfrm>
          <a:prstGeom prst="line">
            <a:avLst/>
          </a:prstGeom>
          <a:noFill/>
          <a:ln w="19050" cap="flat">
            <a:solidFill>
              <a:schemeClr val="bg1"/>
            </a:solidFill>
            <a:prstDash val="solid"/>
            <a:bevel/>
          </a:ln>
          <a:effectLst/>
        </p:spPr>
        <p:style>
          <a:lnRef idx="0">
            <a:scrgbClr r="0" g="0" b="0"/>
          </a:lnRef>
          <a:fillRef idx="0">
            <a:scrgbClr r="0" g="0" b="0"/>
          </a:fillRef>
          <a:effectRef idx="0">
            <a:scrgbClr r="0" g="0" b="0"/>
          </a:effectRef>
          <a:fontRef idx="none"/>
        </p:style>
      </p:cxnSp>
      <p:pic>
        <p:nvPicPr>
          <p:cNvPr id="151" name="Picture 150"/>
          <p:cNvPicPr>
            <a:picLocks noChangeAspect="1"/>
          </p:cNvPicPr>
          <p:nvPr/>
        </p:nvPicPr>
        <p:blipFill rotWithShape="1">
          <a:blip r:embed="rId6" cstate="print">
            <a:extLst>
              <a:ext uri="{BEBA8EAE-BF5A-486C-A8C5-ECC9F3942E4B}">
                <a14:imgProps xmlns:a14="http://schemas.microsoft.com/office/drawing/2010/main">
                  <a14:imgLayer r:embed="rId7">
                    <a14:imgEffect>
                      <a14:backgroundRemoval t="6667" b="90000" l="9877" r="90123">
                        <a14:foregroundMark x1="58025" y1="70000" x2="58025" y2="70000"/>
                        <a14:foregroundMark x1="37037" y1="66190" x2="37037" y2="66190"/>
                        <a14:foregroundMark x1="45679" y1="89524" x2="45679" y2="89524"/>
                        <a14:foregroundMark x1="62346" y1="89048" x2="62346" y2="89048"/>
                        <a14:foregroundMark x1="69136" y1="88571" x2="69136" y2="88571"/>
                        <a14:foregroundMark x1="77160" y1="86190" x2="77160" y2="86190"/>
                        <a14:foregroundMark x1="72840" y1="87143" x2="72840" y2="87143"/>
                        <a14:foregroundMark x1="54938" y1="9524" x2="54938" y2="9524"/>
                        <a14:foregroundMark x1="48148" y1="9524" x2="48148" y2="9524"/>
                        <a14:foregroundMark x1="32716" y1="44762" x2="32716" y2="44762"/>
                        <a14:backgroundMark x1="73457" y1="42381" x2="73457" y2="42381"/>
                        <a14:backgroundMark x1="74691" y1="41905" x2="74691" y2="41905"/>
                        <a14:backgroundMark x1="20370" y1="41905" x2="20370" y2="41905"/>
                      </a14:backgroundRemoval>
                    </a14:imgEffect>
                  </a14:imgLayer>
                </a14:imgProps>
              </a:ext>
              <a:ext uri="{28A0092B-C50C-407E-A947-70E740481C1C}">
                <a14:useLocalDpi xmlns:a14="http://schemas.microsoft.com/office/drawing/2010/main" val="0"/>
              </a:ext>
            </a:extLst>
          </a:blip>
          <a:srcRect/>
          <a:stretch/>
        </p:blipFill>
        <p:spPr>
          <a:xfrm>
            <a:off x="4692031" y="5860643"/>
            <a:ext cx="673100" cy="872067"/>
          </a:xfrm>
          <a:prstGeom prst="rect">
            <a:avLst/>
          </a:prstGeom>
          <a:ln>
            <a:noFill/>
          </a:ln>
          <a:effectLst>
            <a:softEdge rad="0"/>
          </a:effectLst>
        </p:spPr>
      </p:pic>
      <p:cxnSp>
        <p:nvCxnSpPr>
          <p:cNvPr id="155" name="Straight Connector 154"/>
          <p:cNvCxnSpPr>
            <a:cxnSpLocks/>
          </p:cNvCxnSpPr>
          <p:nvPr/>
        </p:nvCxnSpPr>
        <p:spPr>
          <a:xfrm>
            <a:off x="4960992" y="5847623"/>
            <a:ext cx="1175220" cy="0"/>
          </a:xfrm>
          <a:prstGeom prst="line">
            <a:avLst/>
          </a:prstGeom>
          <a:noFill/>
          <a:ln w="19050" cap="flat">
            <a:solidFill>
              <a:schemeClr val="bg1"/>
            </a:solidFill>
            <a:prstDash val="solid"/>
            <a:bevel/>
          </a:ln>
          <a:effectLst/>
        </p:spPr>
        <p:style>
          <a:lnRef idx="0">
            <a:scrgbClr r="0" g="0" b="0"/>
          </a:lnRef>
          <a:fillRef idx="0">
            <a:scrgbClr r="0" g="0" b="0"/>
          </a:fillRef>
          <a:effectRef idx="0">
            <a:scrgbClr r="0" g="0" b="0"/>
          </a:effectRef>
          <a:fontRef idx="none"/>
        </p:style>
      </p:cxnSp>
      <p:pic>
        <p:nvPicPr>
          <p:cNvPr id="154" name="Picture 153"/>
          <p:cNvPicPr>
            <a:picLocks noChangeAspect="1"/>
          </p:cNvPicPr>
          <p:nvPr/>
        </p:nvPicPr>
        <p:blipFill rotWithShape="1">
          <a:blip r:embed="rId8" cstate="print">
            <a:extLst>
              <a:ext uri="{BEBA8EAE-BF5A-486C-A8C5-ECC9F3942E4B}">
                <a14:imgProps xmlns:a14="http://schemas.microsoft.com/office/drawing/2010/main">
                  <a14:imgLayer r:embed="rId9">
                    <a14:imgEffect>
                      <a14:backgroundRemoval t="9091" b="93388" l="9942" r="100000">
                        <a14:backgroundMark x1="21053" y1="45455" x2="21053" y2="45455"/>
                        <a14:backgroundMark x1="46199" y1="42149" x2="46199" y2="42149"/>
                        <a14:backgroundMark x1="53801" y1="78512" x2="53801" y2="78512"/>
                        <a14:backgroundMark x1="97076" y1="50413" x2="97076" y2="50413"/>
                        <a14:backgroundMark x1="93567" y1="50413" x2="93567" y2="50413"/>
                        <a14:backgroundMark x1="97076" y1="60331" x2="97076" y2="60331"/>
                        <a14:backgroundMark x1="93567" y1="56198" x2="93567" y2="56198"/>
                        <a14:backgroundMark x1="39181" y1="45455" x2="39181" y2="45455"/>
                        <a14:backgroundMark x1="87135" y1="77686" x2="87135" y2="77686"/>
                        <a14:backgroundMark x1="76023" y1="80165" x2="76023" y2="80165"/>
                        <a14:backgroundMark x1="66667" y1="77686" x2="66667" y2="77686"/>
                      </a14:backgroundRemoval>
                    </a14:imgEffect>
                  </a14:imgLayer>
                </a14:imgProps>
              </a:ext>
              <a:ext uri="{28A0092B-C50C-407E-A947-70E740481C1C}">
                <a14:useLocalDpi xmlns:a14="http://schemas.microsoft.com/office/drawing/2010/main" val="0"/>
              </a:ext>
            </a:extLst>
          </a:blip>
          <a:srcRect/>
          <a:stretch/>
        </p:blipFill>
        <p:spPr>
          <a:xfrm>
            <a:off x="5094049" y="5622338"/>
            <a:ext cx="711200" cy="505177"/>
          </a:xfrm>
          <a:prstGeom prst="rect">
            <a:avLst/>
          </a:prstGeom>
          <a:ln>
            <a:noFill/>
          </a:ln>
          <a:effectLst>
            <a:softEdge rad="0"/>
          </a:effectLst>
        </p:spPr>
      </p:pic>
      <p:cxnSp>
        <p:nvCxnSpPr>
          <p:cNvPr id="166" name="Straight Connector 165"/>
          <p:cNvCxnSpPr>
            <a:cxnSpLocks/>
          </p:cNvCxnSpPr>
          <p:nvPr/>
        </p:nvCxnSpPr>
        <p:spPr>
          <a:xfrm>
            <a:off x="7288418" y="4961173"/>
            <a:ext cx="0" cy="761976"/>
          </a:xfrm>
          <a:prstGeom prst="line">
            <a:avLst/>
          </a:prstGeom>
          <a:noFill/>
          <a:ln w="19050" cap="flat">
            <a:solidFill>
              <a:schemeClr val="bg1"/>
            </a:solidFill>
            <a:prstDash val="solid"/>
            <a:bevel/>
          </a:ln>
          <a:effectLst/>
        </p:spPr>
        <p:style>
          <a:lnRef idx="0">
            <a:scrgbClr r="0" g="0" b="0"/>
          </a:lnRef>
          <a:fillRef idx="0">
            <a:scrgbClr r="0" g="0" b="0"/>
          </a:fillRef>
          <a:effectRef idx="0">
            <a:scrgbClr r="0" g="0" b="0"/>
          </a:effectRef>
          <a:fontRef idx="none"/>
        </p:style>
      </p:cxnSp>
      <p:sp>
        <p:nvSpPr>
          <p:cNvPr id="75" name="Title 1"/>
          <p:cNvSpPr txBox="1">
            <a:spLocks/>
          </p:cNvSpPr>
          <p:nvPr/>
        </p:nvSpPr>
        <p:spPr>
          <a:xfrm>
            <a:off x="5228196" y="1911936"/>
            <a:ext cx="1452763" cy="238148"/>
          </a:xfrm>
          <a:prstGeom prst="rect">
            <a:avLst/>
          </a:prstGeom>
        </p:spPr>
        <p:txBody>
          <a:bodyPr lIns="91440" tIns="45720" rIns="91440" bIns="45720" anchor="t">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sym typeface="Arial"/>
              </a:rPr>
              <a:t>Command &amp; Control</a:t>
            </a:r>
            <a:endParaRPr lang="en-US" sz="9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endParaRPr>
          </a:p>
        </p:txBody>
      </p:sp>
      <p:sp>
        <p:nvSpPr>
          <p:cNvPr id="129" name="Title 1"/>
          <p:cNvSpPr txBox="1">
            <a:spLocks/>
          </p:cNvSpPr>
          <p:nvPr/>
        </p:nvSpPr>
        <p:spPr>
          <a:xfrm>
            <a:off x="358712" y="19904"/>
            <a:ext cx="8469566" cy="494178"/>
          </a:xfrm>
          <a:prstGeom prst="rect">
            <a:avLst/>
          </a:prstGeom>
        </p:spPr>
        <p:txBody>
          <a:bodyPr lIns="91440" tIns="45720" rIns="91440" bIns="45720" anchor="t">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2000" b="1" kern="0">
                <a:solidFill>
                  <a:schemeClr val="bg1"/>
                </a:solidFill>
                <a:latin typeface="HelveticaNeueCyr" panose="02000503040000020004" pitchFamily="2" charset="-52"/>
              </a:rPr>
              <a:t>SIMO</a:t>
            </a:r>
            <a:r>
              <a:rPr kumimoji="0" lang="en-US" sz="2000" b="1" i="0" u="none" strike="noStrike" kern="0" cap="none" spc="0" normalizeH="0" baseline="0" noProof="0">
                <a:ln>
                  <a:noFill/>
                </a:ln>
                <a:solidFill>
                  <a:schemeClr val="bg1"/>
                </a:solidFill>
                <a:effectLst/>
                <a:uLnTx/>
                <a:uFillTx/>
                <a:latin typeface="HelveticaNeueCyr" panose="02000503040000020004" pitchFamily="2" charset="-52"/>
                <a:cs typeface="Arial"/>
                <a:sym typeface="Arial"/>
              </a:rPr>
              <a:t> </a:t>
            </a:r>
            <a:r>
              <a:rPr kumimoji="0" lang="en-US" sz="2000" b="1" i="0" u="none" strike="noStrike" kern="0" cap="none" spc="0" normalizeH="0" baseline="0" noProof="0">
                <a:ln>
                  <a:noFill/>
                </a:ln>
                <a:solidFill>
                  <a:prstClr val="white"/>
                </a:solidFill>
                <a:effectLst/>
                <a:uLnTx/>
                <a:uFillTx/>
                <a:latin typeface="HelveticaNeueCyr" panose="02000503040000020004" pitchFamily="2" charset="-52"/>
                <a:cs typeface="Arial"/>
                <a:sym typeface="Arial"/>
              </a:rPr>
              <a:t>Facility M&amp;O </a:t>
            </a:r>
            <a:r>
              <a:rPr lang="en-US" sz="2000" b="1" kern="0">
                <a:solidFill>
                  <a:prstClr val="white"/>
                </a:solidFill>
                <a:latin typeface="HelveticaNeueCyr" panose="02000503040000020004" pitchFamily="2" charset="-52"/>
              </a:rPr>
              <a:t>in Support of the </a:t>
            </a:r>
            <a:r>
              <a:rPr kumimoji="0" lang="en-US" sz="2000" b="1" i="0" u="none" strike="noStrike" kern="0" cap="none" spc="0" normalizeH="0" baseline="0" noProof="0">
                <a:ln>
                  <a:noFill/>
                </a:ln>
                <a:solidFill>
                  <a:prstClr val="white"/>
                </a:solidFill>
                <a:effectLst/>
                <a:uLnTx/>
                <a:uFillTx/>
                <a:latin typeface="HelveticaNeueCyr" panose="02000503040000020004" pitchFamily="2" charset="-52"/>
                <a:cs typeface="Arial"/>
                <a:sym typeface="Arial"/>
              </a:rPr>
              <a:t>Artemis Program</a:t>
            </a:r>
          </a:p>
        </p:txBody>
      </p:sp>
      <p:cxnSp>
        <p:nvCxnSpPr>
          <p:cNvPr id="130" name="Straight Arrow Connector 129"/>
          <p:cNvCxnSpPr>
            <a:cxnSpLocks/>
          </p:cNvCxnSpPr>
          <p:nvPr/>
        </p:nvCxnSpPr>
        <p:spPr>
          <a:xfrm flipV="1">
            <a:off x="7288418" y="4769968"/>
            <a:ext cx="0" cy="1104958"/>
          </a:xfrm>
          <a:prstGeom prst="straightConnector1">
            <a:avLst/>
          </a:prstGeom>
          <a:noFill/>
          <a:ln w="19050" cap="flat">
            <a:solidFill>
              <a:schemeClr val="bg1"/>
            </a:solidFill>
            <a:prstDash val="solid"/>
            <a:bevel/>
            <a:tailEnd type="triangle"/>
          </a:ln>
          <a:effectLst/>
        </p:spPr>
        <p:style>
          <a:lnRef idx="0">
            <a:scrgbClr r="0" g="0" b="0"/>
          </a:lnRef>
          <a:fillRef idx="0">
            <a:scrgbClr r="0" g="0" b="0"/>
          </a:fillRef>
          <a:effectRef idx="0">
            <a:scrgbClr r="0" g="0" b="0"/>
          </a:effectRef>
          <a:fontRef idx="none"/>
        </p:style>
      </p:cxnSp>
      <p:pic>
        <p:nvPicPr>
          <p:cNvPr id="164" name="Picture 163"/>
          <p:cNvPicPr>
            <a:picLocks noChangeAspect="1"/>
          </p:cNvPicPr>
          <p:nvPr/>
        </p:nvPicPr>
        <p:blipFill rotWithShape="1">
          <a:blip r:embed="rId10" cstate="print">
            <a:extLst>
              <a:ext uri="{BEBA8EAE-BF5A-486C-A8C5-ECC9F3942E4B}">
                <a14:imgProps xmlns:a14="http://schemas.microsoft.com/office/drawing/2010/main">
                  <a14:imgLayer r:embed="rId11">
                    <a14:imgEffect>
                      <a14:backgroundRemoval t="10000" b="89524" l="9184" r="88776"/>
                    </a14:imgEffect>
                  </a14:imgLayer>
                </a14:imgProps>
              </a:ext>
              <a:ext uri="{28A0092B-C50C-407E-A947-70E740481C1C}">
                <a14:useLocalDpi xmlns:a14="http://schemas.microsoft.com/office/drawing/2010/main" val="0"/>
              </a:ext>
            </a:extLst>
          </a:blip>
          <a:srcRect/>
          <a:stretch/>
        </p:blipFill>
        <p:spPr>
          <a:xfrm>
            <a:off x="7081676" y="4869079"/>
            <a:ext cx="407363" cy="878056"/>
          </a:xfrm>
          <a:prstGeom prst="rect">
            <a:avLst/>
          </a:prstGeom>
          <a:ln>
            <a:noFill/>
          </a:ln>
          <a:effectLst>
            <a:softEdge rad="0"/>
          </a:effectLst>
        </p:spPr>
      </p:pic>
      <p:pic>
        <p:nvPicPr>
          <p:cNvPr id="158" name="Picture 157">
            <a:extLst>
              <a:ext uri="{FF2B5EF4-FFF2-40B4-BE49-F238E27FC236}">
                <a16:creationId xmlns:a16="http://schemas.microsoft.com/office/drawing/2014/main" id="{BD24671A-2202-4FF8-8A7A-F2A9781030C4}"/>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11021864" y="99558"/>
            <a:ext cx="910446" cy="518361"/>
          </a:xfrm>
          <a:prstGeom prst="rect">
            <a:avLst/>
          </a:prstGeom>
        </p:spPr>
      </p:pic>
      <p:cxnSp>
        <p:nvCxnSpPr>
          <p:cNvPr id="83" name="Straight Connector 82">
            <a:extLst>
              <a:ext uri="{FF2B5EF4-FFF2-40B4-BE49-F238E27FC236}">
                <a16:creationId xmlns:a16="http://schemas.microsoft.com/office/drawing/2014/main" id="{8F372812-7F03-496B-9454-E4A3633B7055}"/>
              </a:ext>
            </a:extLst>
          </p:cNvPr>
          <p:cNvCxnSpPr>
            <a:cxnSpLocks/>
          </p:cNvCxnSpPr>
          <p:nvPr/>
        </p:nvCxnSpPr>
        <p:spPr>
          <a:xfrm>
            <a:off x="1896069" y="1382530"/>
            <a:ext cx="239911" cy="0"/>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05" name="Straight Connector 104">
            <a:extLst>
              <a:ext uri="{FF2B5EF4-FFF2-40B4-BE49-F238E27FC236}">
                <a16:creationId xmlns:a16="http://schemas.microsoft.com/office/drawing/2014/main" id="{9D0AAC49-7E37-4184-B17D-B04314A2DEDB}"/>
              </a:ext>
            </a:extLst>
          </p:cNvPr>
          <p:cNvCxnSpPr>
            <a:cxnSpLocks/>
          </p:cNvCxnSpPr>
          <p:nvPr/>
        </p:nvCxnSpPr>
        <p:spPr>
          <a:xfrm>
            <a:off x="2126445" y="982305"/>
            <a:ext cx="0" cy="400225"/>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70" name="Straight Connector 169">
            <a:extLst>
              <a:ext uri="{FF2B5EF4-FFF2-40B4-BE49-F238E27FC236}">
                <a16:creationId xmlns:a16="http://schemas.microsoft.com/office/drawing/2014/main" id="{69739FFF-797F-4DF2-88B1-488D706C38B7}"/>
              </a:ext>
            </a:extLst>
          </p:cNvPr>
          <p:cNvCxnSpPr>
            <a:cxnSpLocks/>
          </p:cNvCxnSpPr>
          <p:nvPr/>
        </p:nvCxnSpPr>
        <p:spPr>
          <a:xfrm>
            <a:off x="1896232" y="2135074"/>
            <a:ext cx="454811" cy="10584"/>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74" name="Straight Connector 173">
            <a:extLst>
              <a:ext uri="{FF2B5EF4-FFF2-40B4-BE49-F238E27FC236}">
                <a16:creationId xmlns:a16="http://schemas.microsoft.com/office/drawing/2014/main" id="{C5871588-A5FC-4519-8952-0949AA4ECC96}"/>
              </a:ext>
            </a:extLst>
          </p:cNvPr>
          <p:cNvCxnSpPr>
            <a:cxnSpLocks/>
          </p:cNvCxnSpPr>
          <p:nvPr/>
        </p:nvCxnSpPr>
        <p:spPr>
          <a:xfrm>
            <a:off x="1891999" y="2574572"/>
            <a:ext cx="465394" cy="5292"/>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75" name="Straight Connector 174">
            <a:extLst>
              <a:ext uri="{FF2B5EF4-FFF2-40B4-BE49-F238E27FC236}">
                <a16:creationId xmlns:a16="http://schemas.microsoft.com/office/drawing/2014/main" id="{FC0318AC-5095-42D0-805B-5B02F8F39381}"/>
              </a:ext>
            </a:extLst>
          </p:cNvPr>
          <p:cNvCxnSpPr>
            <a:cxnSpLocks/>
          </p:cNvCxnSpPr>
          <p:nvPr/>
        </p:nvCxnSpPr>
        <p:spPr>
          <a:xfrm flipV="1">
            <a:off x="1891999" y="2999451"/>
            <a:ext cx="464071" cy="3968"/>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184" name="Straight Connector 183">
            <a:extLst>
              <a:ext uri="{FF2B5EF4-FFF2-40B4-BE49-F238E27FC236}">
                <a16:creationId xmlns:a16="http://schemas.microsoft.com/office/drawing/2014/main" id="{B267ABB9-0D02-4795-8A21-31F445E17FC1}"/>
              </a:ext>
            </a:extLst>
          </p:cNvPr>
          <p:cNvCxnSpPr>
            <a:cxnSpLocks/>
          </p:cNvCxnSpPr>
          <p:nvPr/>
        </p:nvCxnSpPr>
        <p:spPr>
          <a:xfrm>
            <a:off x="1891999" y="3785730"/>
            <a:ext cx="460952" cy="0"/>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grpSp>
        <p:nvGrpSpPr>
          <p:cNvPr id="284" name="Group 283">
            <a:extLst>
              <a:ext uri="{FF2B5EF4-FFF2-40B4-BE49-F238E27FC236}">
                <a16:creationId xmlns:a16="http://schemas.microsoft.com/office/drawing/2014/main" id="{F4D44577-7003-4349-A97D-384D4425FF07}"/>
              </a:ext>
            </a:extLst>
          </p:cNvPr>
          <p:cNvGrpSpPr/>
          <p:nvPr/>
        </p:nvGrpSpPr>
        <p:grpSpPr>
          <a:xfrm>
            <a:off x="416949" y="372917"/>
            <a:ext cx="1486493" cy="886059"/>
            <a:chOff x="416949" y="372917"/>
            <a:chExt cx="1486493" cy="886059"/>
          </a:xfrm>
        </p:grpSpPr>
        <p:sp>
          <p:nvSpPr>
            <p:cNvPr id="26" name="Rectangle: Rounded Corners 25">
              <a:extLst>
                <a:ext uri="{FF2B5EF4-FFF2-40B4-BE49-F238E27FC236}">
                  <a16:creationId xmlns:a16="http://schemas.microsoft.com/office/drawing/2014/main" id="{913287E0-2FE7-4DE3-8126-B7F679CA11BC}"/>
                </a:ext>
              </a:extLst>
            </p:cNvPr>
            <p:cNvSpPr/>
            <p:nvPr/>
          </p:nvSpPr>
          <p:spPr>
            <a:xfrm>
              <a:off x="416949" y="546995"/>
              <a:ext cx="1486493" cy="612932"/>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500" b="0"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p:txBody>
        </p:sp>
        <p:pic>
          <p:nvPicPr>
            <p:cNvPr id="141" name="Picture 140"/>
            <p:cNvPicPr>
              <a:picLocks noChangeAspect="1"/>
            </p:cNvPicPr>
            <p:nvPr/>
          </p:nvPicPr>
          <p:blipFill rotWithShape="1">
            <a:blip r:embed="rId13" cstate="print">
              <a:extLst>
                <a:ext uri="{BEBA8EAE-BF5A-486C-A8C5-ECC9F3942E4B}">
                  <a14:imgProps xmlns:a14="http://schemas.microsoft.com/office/drawing/2010/main">
                    <a14:imgLayer r:embed="rId14">
                      <a14:imgEffect>
                        <a14:backgroundRemoval t="9494" b="89241" l="9412" r="89412"/>
                      </a14:imgEffect>
                    </a14:imgLayer>
                  </a14:imgProps>
                </a:ext>
                <a:ext uri="{28A0092B-C50C-407E-A947-70E740481C1C}">
                  <a14:useLocalDpi xmlns:a14="http://schemas.microsoft.com/office/drawing/2010/main" val="0"/>
                </a:ext>
              </a:extLst>
            </a:blip>
            <a:srcRect/>
            <a:stretch/>
          </p:blipFill>
          <p:spPr>
            <a:xfrm>
              <a:off x="1034350" y="372917"/>
              <a:ext cx="473679" cy="886059"/>
            </a:xfrm>
            <a:prstGeom prst="rect">
              <a:avLst/>
            </a:prstGeom>
            <a:ln>
              <a:noFill/>
            </a:ln>
            <a:effectLst>
              <a:softEdge rad="0"/>
            </a:effectLst>
          </p:spPr>
        </p:pic>
        <p:sp>
          <p:nvSpPr>
            <p:cNvPr id="193" name="TextBox 192">
              <a:extLst>
                <a:ext uri="{FF2B5EF4-FFF2-40B4-BE49-F238E27FC236}">
                  <a16:creationId xmlns:a16="http://schemas.microsoft.com/office/drawing/2014/main" id="{9CF30F1F-BEA8-4228-8D36-97D91CE7B0CD}"/>
                </a:ext>
              </a:extLst>
            </p:cNvPr>
            <p:cNvSpPr txBox="1"/>
            <p:nvPr/>
          </p:nvSpPr>
          <p:spPr>
            <a:xfrm>
              <a:off x="447015" y="704980"/>
              <a:ext cx="747642" cy="553996"/>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HelveticaNeueCyr" panose="02000503040000020004" pitchFamily="2" charset="-52"/>
                  <a:ea typeface="Calibri"/>
                  <a:cs typeface="Arial" panose="020B0604020202020204" pitchFamily="34" charset="0"/>
                  <a:sym typeface="Calibri"/>
                </a:rPr>
                <a:t>LAUNCH ABORT SYSTEM (LAS)</a:t>
              </a: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grpSp>
      <p:grpSp>
        <p:nvGrpSpPr>
          <p:cNvPr id="285" name="Group 284">
            <a:extLst>
              <a:ext uri="{FF2B5EF4-FFF2-40B4-BE49-F238E27FC236}">
                <a16:creationId xmlns:a16="http://schemas.microsoft.com/office/drawing/2014/main" id="{275DCA2E-0663-41E6-9208-54591954A4FB}"/>
              </a:ext>
            </a:extLst>
          </p:cNvPr>
          <p:cNvGrpSpPr/>
          <p:nvPr/>
        </p:nvGrpSpPr>
        <p:grpSpPr>
          <a:xfrm>
            <a:off x="409577" y="1118801"/>
            <a:ext cx="1486492" cy="417951"/>
            <a:chOff x="534935" y="1118801"/>
            <a:chExt cx="1486492" cy="417951"/>
          </a:xfrm>
        </p:grpSpPr>
        <p:sp>
          <p:nvSpPr>
            <p:cNvPr id="27" name="Rectangle: Rounded Corners 26">
              <a:extLst>
                <a:ext uri="{FF2B5EF4-FFF2-40B4-BE49-F238E27FC236}">
                  <a16:creationId xmlns:a16="http://schemas.microsoft.com/office/drawing/2014/main" id="{22604CB0-6FA4-4AA7-A907-63E719D7BC97}"/>
                </a:ext>
              </a:extLst>
            </p:cNvPr>
            <p:cNvSpPr/>
            <p:nvPr/>
          </p:nvSpPr>
          <p:spPr>
            <a:xfrm>
              <a:off x="534935" y="1192775"/>
              <a:ext cx="1486492" cy="340517"/>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p:txBody>
        </p:sp>
        <p:pic>
          <p:nvPicPr>
            <p:cNvPr id="153" name="Picture 152">
              <a:extLst>
                <a:ext uri="{FF2B5EF4-FFF2-40B4-BE49-F238E27FC236}">
                  <a16:creationId xmlns:a16="http://schemas.microsoft.com/office/drawing/2014/main" id="{2145C6D2-835B-4262-B78E-4B527ECAD79B}"/>
                </a:ext>
              </a:extLst>
            </p:cNvPr>
            <p:cNvPicPr>
              <a:picLocks noChangeAspect="1"/>
            </p:cNvPicPr>
            <p:nvPr/>
          </p:nvPicPr>
          <p:blipFill rotWithShape="1">
            <a:blip r:embed="rId15" cstate="print">
              <a:extLst>
                <a:ext uri="{BEBA8EAE-BF5A-486C-A8C5-ECC9F3942E4B}">
                  <a14:imgProps xmlns:a14="http://schemas.microsoft.com/office/drawing/2010/main">
                    <a14:imgLayer r:embed="rId16">
                      <a14:imgEffect>
                        <a14:backgroundRemoval t="9333" b="89333" l="10112" r="89888"/>
                      </a14:imgEffect>
                    </a14:imgLayer>
                  </a14:imgProps>
                </a:ext>
                <a:ext uri="{28A0092B-C50C-407E-A947-70E740481C1C}">
                  <a14:useLocalDpi xmlns:a14="http://schemas.microsoft.com/office/drawing/2010/main" val="0"/>
                </a:ext>
              </a:extLst>
            </a:blip>
            <a:srcRect/>
            <a:stretch/>
          </p:blipFill>
          <p:spPr>
            <a:xfrm>
              <a:off x="1152334" y="1118801"/>
              <a:ext cx="500968" cy="417951"/>
            </a:xfrm>
            <a:prstGeom prst="rect">
              <a:avLst/>
            </a:prstGeom>
            <a:ln>
              <a:noFill/>
            </a:ln>
            <a:effectLst>
              <a:softEdge rad="0"/>
            </a:effectLst>
          </p:spPr>
        </p:pic>
        <p:sp>
          <p:nvSpPr>
            <p:cNvPr id="194" name="TextBox 193">
              <a:extLst>
                <a:ext uri="{FF2B5EF4-FFF2-40B4-BE49-F238E27FC236}">
                  <a16:creationId xmlns:a16="http://schemas.microsoft.com/office/drawing/2014/main" id="{CB7251B0-C6B7-4713-813A-FBDCA9EE429E}"/>
                </a:ext>
              </a:extLst>
            </p:cNvPr>
            <p:cNvSpPr txBox="1"/>
            <p:nvPr/>
          </p:nvSpPr>
          <p:spPr>
            <a:xfrm>
              <a:off x="596845" y="1244032"/>
              <a:ext cx="608994" cy="2769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LAS OGIVE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FAIRING</a:t>
              </a:r>
            </a:p>
          </p:txBody>
        </p:sp>
      </p:grpSp>
      <p:grpSp>
        <p:nvGrpSpPr>
          <p:cNvPr id="286" name="Group 285">
            <a:extLst>
              <a:ext uri="{FF2B5EF4-FFF2-40B4-BE49-F238E27FC236}">
                <a16:creationId xmlns:a16="http://schemas.microsoft.com/office/drawing/2014/main" id="{76B831DF-C67C-4F9D-9091-53D33D7F50A1}"/>
              </a:ext>
            </a:extLst>
          </p:cNvPr>
          <p:cNvGrpSpPr/>
          <p:nvPr/>
        </p:nvGrpSpPr>
        <p:grpSpPr>
          <a:xfrm>
            <a:off x="366250" y="1489021"/>
            <a:ext cx="1525749" cy="1008658"/>
            <a:chOff x="491608" y="1489021"/>
            <a:chExt cx="1525749" cy="1008658"/>
          </a:xfrm>
        </p:grpSpPr>
        <p:sp>
          <p:nvSpPr>
            <p:cNvPr id="28" name="Rectangle: Rounded Corners 27">
              <a:extLst>
                <a:ext uri="{FF2B5EF4-FFF2-40B4-BE49-F238E27FC236}">
                  <a16:creationId xmlns:a16="http://schemas.microsoft.com/office/drawing/2014/main" id="{5BACD4B1-D1BE-4C53-ADF4-C3A0A1CE0324}"/>
                </a:ext>
              </a:extLst>
            </p:cNvPr>
            <p:cNvSpPr/>
            <p:nvPr/>
          </p:nvSpPr>
          <p:spPr>
            <a:xfrm>
              <a:off x="534934" y="1582723"/>
              <a:ext cx="1482423" cy="817243"/>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p:txBody>
        </p:sp>
        <p:sp>
          <p:nvSpPr>
            <p:cNvPr id="68" name="Title 1"/>
            <p:cNvSpPr txBox="1">
              <a:spLocks/>
            </p:cNvSpPr>
            <p:nvPr/>
          </p:nvSpPr>
          <p:spPr>
            <a:xfrm>
              <a:off x="564067" y="2050236"/>
              <a:ext cx="565665" cy="334579"/>
            </a:xfrm>
            <a:prstGeom prst="rect">
              <a:avLst/>
            </a:prstGeom>
          </p:spPr>
          <p:txBody>
            <a:bodyPr>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a:ln>
                    <a:noFill/>
                  </a:ln>
                  <a:solidFill>
                    <a:prstClr val="white"/>
                  </a:solidFill>
                  <a:effectLst/>
                  <a:uLnTx/>
                  <a:uFillTx/>
                  <a:latin typeface="Arial"/>
                  <a:cs typeface="Arial"/>
                  <a:sym typeface="Arial"/>
                </a:rPr>
                <a:t>SERVICE MODULE</a:t>
              </a:r>
            </a:p>
          </p:txBody>
        </p:sp>
        <p:pic>
          <p:nvPicPr>
            <p:cNvPr id="144" name="Picture 143"/>
            <p:cNvPicPr>
              <a:picLocks noChangeAspect="1"/>
            </p:cNvPicPr>
            <p:nvPr/>
          </p:nvPicPr>
          <p:blipFill rotWithShape="1">
            <a:blip r:embed="rId17">
              <a:extLst>
                <a:ext uri="{28A0092B-C50C-407E-A947-70E740481C1C}">
                  <a14:useLocalDpi xmlns:a14="http://schemas.microsoft.com/office/drawing/2010/main" val="0"/>
                </a:ext>
              </a:extLst>
            </a:blip>
            <a:srcRect/>
            <a:stretch/>
          </p:blipFill>
          <p:spPr>
            <a:xfrm>
              <a:off x="1130787" y="1489021"/>
              <a:ext cx="559325" cy="1008658"/>
            </a:xfrm>
            <a:prstGeom prst="rect">
              <a:avLst/>
            </a:prstGeom>
            <a:ln>
              <a:noFill/>
            </a:ln>
            <a:effectLst>
              <a:softEdge rad="0"/>
            </a:effectLst>
          </p:spPr>
        </p:pic>
        <p:sp>
          <p:nvSpPr>
            <p:cNvPr id="195" name="TextBox 194">
              <a:extLst>
                <a:ext uri="{FF2B5EF4-FFF2-40B4-BE49-F238E27FC236}">
                  <a16:creationId xmlns:a16="http://schemas.microsoft.com/office/drawing/2014/main" id="{3CE2CA67-CB54-403D-8886-E609E3CCE356}"/>
                </a:ext>
              </a:extLst>
            </p:cNvPr>
            <p:cNvSpPr txBox="1"/>
            <p:nvPr/>
          </p:nvSpPr>
          <p:spPr>
            <a:xfrm>
              <a:off x="491608" y="1594100"/>
              <a:ext cx="743362" cy="2769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CREW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MODULE</a:t>
              </a:r>
            </a:p>
          </p:txBody>
        </p:sp>
      </p:grpSp>
      <p:grpSp>
        <p:nvGrpSpPr>
          <p:cNvPr id="287" name="Group 286">
            <a:extLst>
              <a:ext uri="{FF2B5EF4-FFF2-40B4-BE49-F238E27FC236}">
                <a16:creationId xmlns:a16="http://schemas.microsoft.com/office/drawing/2014/main" id="{CF41E627-695C-4906-ADE5-D4BEA6C066CC}"/>
              </a:ext>
            </a:extLst>
          </p:cNvPr>
          <p:cNvGrpSpPr/>
          <p:nvPr/>
        </p:nvGrpSpPr>
        <p:grpSpPr>
          <a:xfrm>
            <a:off x="409576" y="2431333"/>
            <a:ext cx="1482424" cy="276997"/>
            <a:chOff x="534934" y="2431333"/>
            <a:chExt cx="1482424" cy="276997"/>
          </a:xfrm>
        </p:grpSpPr>
        <p:sp>
          <p:nvSpPr>
            <p:cNvPr id="29" name="Rectangle: Rounded Corners 28">
              <a:extLst>
                <a:ext uri="{FF2B5EF4-FFF2-40B4-BE49-F238E27FC236}">
                  <a16:creationId xmlns:a16="http://schemas.microsoft.com/office/drawing/2014/main" id="{F87C2B4E-5F84-46A4-BBC1-0D5A478F8F87}"/>
                </a:ext>
              </a:extLst>
            </p:cNvPr>
            <p:cNvSpPr/>
            <p:nvPr/>
          </p:nvSpPr>
          <p:spPr>
            <a:xfrm>
              <a:off x="534934" y="2453322"/>
              <a:ext cx="1482424" cy="221335"/>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p:txBody>
        </p:sp>
        <p:pic>
          <p:nvPicPr>
            <p:cNvPr id="186" name="Picture 185"/>
            <p:cNvPicPr>
              <a:picLocks noChangeAspect="1"/>
            </p:cNvPicPr>
            <p:nvPr/>
          </p:nvPicPr>
          <p:blipFill rotWithShape="1">
            <a:blip r:embed="rId18" cstate="print">
              <a:extLst>
                <a:ext uri="{BEBA8EAE-BF5A-486C-A8C5-ECC9F3942E4B}">
                  <a14:imgProps xmlns:a14="http://schemas.microsoft.com/office/drawing/2010/main">
                    <a14:imgLayer r:embed="rId19">
                      <a14:imgEffect>
                        <a14:backgroundRemoval t="7692" b="87179" l="9211" r="93421"/>
                      </a14:imgEffect>
                    </a14:imgLayer>
                  </a14:imgProps>
                </a:ext>
                <a:ext uri="{28A0092B-C50C-407E-A947-70E740481C1C}">
                  <a14:useLocalDpi xmlns:a14="http://schemas.microsoft.com/office/drawing/2010/main" val="0"/>
                </a:ext>
              </a:extLst>
            </a:blip>
            <a:srcRect/>
            <a:stretch/>
          </p:blipFill>
          <p:spPr>
            <a:xfrm>
              <a:off x="1198067" y="2435353"/>
              <a:ext cx="425444" cy="217648"/>
            </a:xfrm>
            <a:prstGeom prst="rect">
              <a:avLst/>
            </a:prstGeom>
            <a:ln>
              <a:noFill/>
            </a:ln>
            <a:effectLst>
              <a:softEdge rad="0"/>
            </a:effectLst>
          </p:spPr>
        </p:pic>
        <p:sp>
          <p:nvSpPr>
            <p:cNvPr id="198" name="TextBox 197">
              <a:extLst>
                <a:ext uri="{FF2B5EF4-FFF2-40B4-BE49-F238E27FC236}">
                  <a16:creationId xmlns:a16="http://schemas.microsoft.com/office/drawing/2014/main" id="{D58A5A38-75A4-4611-B273-85E631E68C9B}"/>
                </a:ext>
              </a:extLst>
            </p:cNvPr>
            <p:cNvSpPr txBox="1"/>
            <p:nvPr/>
          </p:nvSpPr>
          <p:spPr>
            <a:xfrm>
              <a:off x="574857" y="2431333"/>
              <a:ext cx="630798" cy="276997"/>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ORION STAGE ADAPTER</a:t>
              </a:r>
            </a:p>
          </p:txBody>
        </p:sp>
      </p:grpSp>
      <p:grpSp>
        <p:nvGrpSpPr>
          <p:cNvPr id="288" name="Group 287">
            <a:extLst>
              <a:ext uri="{FF2B5EF4-FFF2-40B4-BE49-F238E27FC236}">
                <a16:creationId xmlns:a16="http://schemas.microsoft.com/office/drawing/2014/main" id="{EC4F65EA-3DE0-4497-ABE1-B8FC390AA960}"/>
              </a:ext>
            </a:extLst>
          </p:cNvPr>
          <p:cNvGrpSpPr/>
          <p:nvPr/>
        </p:nvGrpSpPr>
        <p:grpSpPr>
          <a:xfrm>
            <a:off x="383147" y="2631871"/>
            <a:ext cx="1508852" cy="904941"/>
            <a:chOff x="508505" y="2631871"/>
            <a:chExt cx="1508852" cy="904941"/>
          </a:xfrm>
        </p:grpSpPr>
        <p:sp>
          <p:nvSpPr>
            <p:cNvPr id="30" name="Rectangle: Rounded Corners 29">
              <a:extLst>
                <a:ext uri="{FF2B5EF4-FFF2-40B4-BE49-F238E27FC236}">
                  <a16:creationId xmlns:a16="http://schemas.microsoft.com/office/drawing/2014/main" id="{3FB7CBD2-68B8-4542-8E52-8E21376F90BA}"/>
                </a:ext>
              </a:extLst>
            </p:cNvPr>
            <p:cNvSpPr/>
            <p:nvPr/>
          </p:nvSpPr>
          <p:spPr>
            <a:xfrm>
              <a:off x="534933" y="2728015"/>
              <a:ext cx="1482424" cy="698061"/>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p:txBody>
        </p:sp>
        <p:pic>
          <p:nvPicPr>
            <p:cNvPr id="187" name="Picture 186"/>
            <p:cNvPicPr>
              <a:picLocks noChangeAspect="1"/>
            </p:cNvPicPr>
            <p:nvPr/>
          </p:nvPicPr>
          <p:blipFill rotWithShape="1">
            <a:blip r:embed="rId20" cstate="print">
              <a:extLst>
                <a:ext uri="{BEBA8EAE-BF5A-486C-A8C5-ECC9F3942E4B}">
                  <a14:imgProps xmlns:a14="http://schemas.microsoft.com/office/drawing/2010/main">
                    <a14:imgLayer r:embed="rId21">
                      <a14:imgEffect>
                        <a14:backgroundRemoval t="8750" b="89375" l="9091" r="94318">
                          <a14:foregroundMark x1="67045" y1="72500" x2="67045" y2="72500"/>
                          <a14:foregroundMark x1="65909" y1="66250" x2="65909" y2="66250"/>
                          <a14:foregroundMark x1="79545" y1="45000" x2="79545" y2="45000"/>
                          <a14:foregroundMark x1="87500" y1="38125" x2="87500" y2="38125"/>
                          <a14:foregroundMark x1="71591" y1="68125" x2="71591" y2="68125"/>
                          <a14:foregroundMark x1="72727" y1="70000" x2="72727" y2="70000"/>
                          <a14:foregroundMark x1="70455" y1="78750" x2="64773" y2="79375"/>
                          <a14:foregroundMark x1="64773" y1="80000" x2="64773" y2="80000"/>
                          <a14:foregroundMark x1="63636" y1="80000" x2="63636" y2="80000"/>
                          <a14:foregroundMark x1="61364" y1="80625" x2="61364" y2="80625"/>
                          <a14:foregroundMark x1="60227" y1="80625" x2="60227" y2="80625"/>
                        </a14:backgroundRemoval>
                      </a14:imgEffect>
                    </a14:imgLayer>
                  </a14:imgProps>
                </a:ext>
                <a:ext uri="{28A0092B-C50C-407E-A947-70E740481C1C}">
                  <a14:useLocalDpi xmlns:a14="http://schemas.microsoft.com/office/drawing/2010/main" val="0"/>
                </a:ext>
              </a:extLst>
            </a:blip>
            <a:srcRect/>
            <a:stretch/>
          </p:blipFill>
          <p:spPr>
            <a:xfrm>
              <a:off x="948443" y="2631871"/>
              <a:ext cx="756507" cy="904941"/>
            </a:xfrm>
            <a:prstGeom prst="rect">
              <a:avLst/>
            </a:prstGeom>
            <a:ln>
              <a:noFill/>
            </a:ln>
            <a:effectLst>
              <a:softEdge rad="0"/>
            </a:effectLst>
          </p:spPr>
        </p:pic>
        <p:sp>
          <p:nvSpPr>
            <p:cNvPr id="201" name="TextBox 200">
              <a:extLst>
                <a:ext uri="{FF2B5EF4-FFF2-40B4-BE49-F238E27FC236}">
                  <a16:creationId xmlns:a16="http://schemas.microsoft.com/office/drawing/2014/main" id="{64D9AED0-EE7C-46D8-BDC3-1CF10044C306}"/>
                </a:ext>
              </a:extLst>
            </p:cNvPr>
            <p:cNvSpPr txBox="1"/>
            <p:nvPr/>
          </p:nvSpPr>
          <p:spPr>
            <a:xfrm>
              <a:off x="508505" y="2815291"/>
              <a:ext cx="756506" cy="49244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INTERIN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CRYGENIC</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PROPULSION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STAGE (ICPS</a:t>
              </a:r>
              <a:r>
                <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a:t>
              </a:r>
            </a:p>
          </p:txBody>
        </p:sp>
      </p:grpSp>
      <p:grpSp>
        <p:nvGrpSpPr>
          <p:cNvPr id="289" name="Group 288">
            <a:extLst>
              <a:ext uri="{FF2B5EF4-FFF2-40B4-BE49-F238E27FC236}">
                <a16:creationId xmlns:a16="http://schemas.microsoft.com/office/drawing/2014/main" id="{A4E00F80-6EA0-48FF-8783-22DF6B6CD3F1}"/>
              </a:ext>
            </a:extLst>
          </p:cNvPr>
          <p:cNvGrpSpPr/>
          <p:nvPr/>
        </p:nvGrpSpPr>
        <p:grpSpPr>
          <a:xfrm>
            <a:off x="368632" y="3453561"/>
            <a:ext cx="1523367" cy="514042"/>
            <a:chOff x="493990" y="3453561"/>
            <a:chExt cx="1523367" cy="514042"/>
          </a:xfrm>
        </p:grpSpPr>
        <p:sp>
          <p:nvSpPr>
            <p:cNvPr id="33" name="Rectangle: Rounded Corners 32">
              <a:extLst>
                <a:ext uri="{FF2B5EF4-FFF2-40B4-BE49-F238E27FC236}">
                  <a16:creationId xmlns:a16="http://schemas.microsoft.com/office/drawing/2014/main" id="{FC2A4812-982A-478C-A1CE-93A85DB8D373}"/>
                </a:ext>
              </a:extLst>
            </p:cNvPr>
            <p:cNvSpPr/>
            <p:nvPr/>
          </p:nvSpPr>
          <p:spPr>
            <a:xfrm>
              <a:off x="534933" y="3471261"/>
              <a:ext cx="1482424" cy="459698"/>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a:p>
              <a:pPr marL="0" marR="0" lvl="0" indent="0" algn="ctr" defTabSz="914400" rtl="0" eaLnBrk="1" fontAlgn="auto" latinLnBrk="1" hangingPunct="0">
                <a:lnSpc>
                  <a:spcPct val="100000"/>
                </a:lnSpc>
                <a:spcBef>
                  <a:spcPts val="0"/>
                </a:spcBef>
                <a:spcAft>
                  <a:spcPts val="0"/>
                </a:spcAft>
                <a:buClrTx/>
                <a:buSzTx/>
                <a:buFontTx/>
                <a:buNone/>
                <a:tabLst/>
                <a:defRPr/>
              </a:pPr>
              <a:endParaRPr kumimoji="0" lang="en-US" sz="7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endParaRPr>
            </a:p>
          </p:txBody>
        </p:sp>
        <p:pic>
          <p:nvPicPr>
            <p:cNvPr id="188" name="Picture 187"/>
            <p:cNvPicPr>
              <a:picLocks noChangeAspect="1"/>
            </p:cNvPicPr>
            <p:nvPr/>
          </p:nvPicPr>
          <p:blipFill rotWithShape="1">
            <a:blip r:embed="rId22" cstate="print">
              <a:extLst>
                <a:ext uri="{BEBA8EAE-BF5A-486C-A8C5-ECC9F3942E4B}">
                  <a14:imgProps xmlns:a14="http://schemas.microsoft.com/office/drawing/2010/main">
                    <a14:imgLayer r:embed="rId23">
                      <a14:imgEffect>
                        <a14:backgroundRemoval t="9783" b="88043" l="9524" r="93651"/>
                      </a14:imgEffect>
                      <a14:imgEffect>
                        <a14:colorTemperature colorTemp="4946"/>
                      </a14:imgEffect>
                      <a14:imgEffect>
                        <a14:brightnessContrast bright="-14000" contrast="40000"/>
                      </a14:imgEffect>
                    </a14:imgLayer>
                  </a14:imgProps>
                </a:ext>
                <a:ext uri="{28A0092B-C50C-407E-A947-70E740481C1C}">
                  <a14:useLocalDpi xmlns:a14="http://schemas.microsoft.com/office/drawing/2010/main" val="0"/>
                </a:ext>
              </a:extLst>
            </a:blip>
            <a:srcRect/>
            <a:stretch/>
          </p:blipFill>
          <p:spPr>
            <a:xfrm>
              <a:off x="1016796" y="3453561"/>
              <a:ext cx="708778" cy="514042"/>
            </a:xfrm>
            <a:prstGeom prst="rect">
              <a:avLst/>
            </a:prstGeom>
            <a:ln>
              <a:noFill/>
            </a:ln>
            <a:effectLst>
              <a:softEdge rad="0"/>
            </a:effectLst>
          </p:spPr>
        </p:pic>
        <p:sp>
          <p:nvSpPr>
            <p:cNvPr id="204" name="TextBox 203">
              <a:extLst>
                <a:ext uri="{FF2B5EF4-FFF2-40B4-BE49-F238E27FC236}">
                  <a16:creationId xmlns:a16="http://schemas.microsoft.com/office/drawing/2014/main" id="{2CD320F9-9EE3-43F1-B4A6-92626D576A76}"/>
                </a:ext>
              </a:extLst>
            </p:cNvPr>
            <p:cNvSpPr txBox="1"/>
            <p:nvPr/>
          </p:nvSpPr>
          <p:spPr>
            <a:xfrm>
              <a:off x="493990" y="3478707"/>
              <a:ext cx="808129" cy="461663"/>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LAUNCH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VEHICLE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STAGE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ADAPTER (LVSA)</a:t>
              </a:r>
            </a:p>
          </p:txBody>
        </p:sp>
      </p:grpSp>
      <p:grpSp>
        <p:nvGrpSpPr>
          <p:cNvPr id="290" name="Group 289">
            <a:extLst>
              <a:ext uri="{FF2B5EF4-FFF2-40B4-BE49-F238E27FC236}">
                <a16:creationId xmlns:a16="http://schemas.microsoft.com/office/drawing/2014/main" id="{71457359-7241-4775-9E07-EA6EF6514776}"/>
              </a:ext>
            </a:extLst>
          </p:cNvPr>
          <p:cNvGrpSpPr/>
          <p:nvPr/>
        </p:nvGrpSpPr>
        <p:grpSpPr>
          <a:xfrm>
            <a:off x="236113" y="3991861"/>
            <a:ext cx="1666209" cy="2735340"/>
            <a:chOff x="361471" y="3991861"/>
            <a:chExt cx="1666209" cy="2735340"/>
          </a:xfrm>
        </p:grpSpPr>
        <p:sp>
          <p:nvSpPr>
            <p:cNvPr id="35" name="Rectangle: Rounded Corners 34">
              <a:extLst>
                <a:ext uri="{FF2B5EF4-FFF2-40B4-BE49-F238E27FC236}">
                  <a16:creationId xmlns:a16="http://schemas.microsoft.com/office/drawing/2014/main" id="{C1CBA52B-0158-4498-A7FA-FEB96294A271}"/>
                </a:ext>
              </a:extLst>
            </p:cNvPr>
            <p:cNvSpPr/>
            <p:nvPr/>
          </p:nvSpPr>
          <p:spPr>
            <a:xfrm>
              <a:off x="531661" y="3991861"/>
              <a:ext cx="1496019" cy="2735340"/>
            </a:xfrm>
            <a:prstGeom prst="roundRect">
              <a:avLst/>
            </a:prstGeom>
            <a:solidFill>
              <a:srgbClr val="5F6065"/>
            </a:solidFill>
            <a:ln w="25400" cap="flat">
              <a:no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pic>
          <p:nvPicPr>
            <p:cNvPr id="190" name="Picture 189"/>
            <p:cNvPicPr>
              <a:picLocks noChangeAspect="1"/>
            </p:cNvPicPr>
            <p:nvPr/>
          </p:nvPicPr>
          <p:blipFill rotWithShape="1">
            <a:blip r:embed="rId24" cstate="print">
              <a:extLst>
                <a:ext uri="{BEBA8EAE-BF5A-486C-A8C5-ECC9F3942E4B}">
                  <a14:imgProps xmlns:a14="http://schemas.microsoft.com/office/drawing/2010/main">
                    <a14:imgLayer r:embed="rId25">
                      <a14:imgEffect>
                        <a14:brightnessContrast bright="5000" contrast="-5000"/>
                      </a14:imgEffect>
                    </a14:imgLayer>
                  </a14:imgProps>
                </a:ext>
                <a:ext uri="{28A0092B-C50C-407E-A947-70E740481C1C}">
                  <a14:useLocalDpi xmlns:a14="http://schemas.microsoft.com/office/drawing/2010/main" val="0"/>
                </a:ext>
              </a:extLst>
            </a:blip>
            <a:srcRect/>
            <a:stretch/>
          </p:blipFill>
          <p:spPr>
            <a:xfrm>
              <a:off x="1277850" y="4044070"/>
              <a:ext cx="355873" cy="2650886"/>
            </a:xfrm>
            <a:prstGeom prst="rect">
              <a:avLst/>
            </a:prstGeom>
          </p:spPr>
        </p:pic>
        <p:pic>
          <p:nvPicPr>
            <p:cNvPr id="189" name="Picture 188"/>
            <p:cNvPicPr>
              <a:picLocks noChangeAspect="1"/>
            </p:cNvPicPr>
            <p:nvPr/>
          </p:nvPicPr>
          <p:blipFill rotWithShape="1">
            <a:blip r:embed="rId26" cstate="print">
              <a:extLst>
                <a:ext uri="{BEBA8EAE-BF5A-486C-A8C5-ECC9F3942E4B}">
                  <a14:imgProps xmlns:a14="http://schemas.microsoft.com/office/drawing/2010/main">
                    <a14:imgLayer r:embed="rId27">
                      <a14:imgEffect>
                        <a14:brightnessContrast bright="5000" contrast="-5000"/>
                      </a14:imgEffect>
                    </a14:imgLayer>
                  </a14:imgProps>
                </a:ext>
                <a:ext uri="{28A0092B-C50C-407E-A947-70E740481C1C}">
                  <a14:useLocalDpi xmlns:a14="http://schemas.microsoft.com/office/drawing/2010/main" val="0"/>
                </a:ext>
              </a:extLst>
            </a:blip>
            <a:srcRect/>
            <a:stretch/>
          </p:blipFill>
          <p:spPr>
            <a:xfrm>
              <a:off x="960078" y="4247267"/>
              <a:ext cx="227758" cy="2257937"/>
            </a:xfrm>
            <a:prstGeom prst="rect">
              <a:avLst/>
            </a:prstGeom>
          </p:spPr>
        </p:pic>
        <p:pic>
          <p:nvPicPr>
            <p:cNvPr id="191" name="Picture 190"/>
            <p:cNvPicPr>
              <a:picLocks noChangeAspect="1"/>
            </p:cNvPicPr>
            <p:nvPr/>
          </p:nvPicPr>
          <p:blipFill rotWithShape="1">
            <a:blip r:embed="rId28" cstate="print">
              <a:extLst>
                <a:ext uri="{BEBA8EAE-BF5A-486C-A8C5-ECC9F3942E4B}">
                  <a14:imgProps xmlns:a14="http://schemas.microsoft.com/office/drawing/2010/main">
                    <a14:imgLayer r:embed="rId29">
                      <a14:imgEffect>
                        <a14:brightnessContrast bright="5000" contrast="-5000"/>
                      </a14:imgEffect>
                    </a14:imgLayer>
                  </a14:imgProps>
                </a:ext>
                <a:ext uri="{28A0092B-C50C-407E-A947-70E740481C1C}">
                  <a14:useLocalDpi xmlns:a14="http://schemas.microsoft.com/office/drawing/2010/main" val="0"/>
                </a:ext>
              </a:extLst>
            </a:blip>
            <a:srcRect/>
            <a:stretch/>
          </p:blipFill>
          <p:spPr>
            <a:xfrm>
              <a:off x="1695562" y="4278887"/>
              <a:ext cx="234671" cy="2247657"/>
            </a:xfrm>
            <a:prstGeom prst="rect">
              <a:avLst/>
            </a:prstGeom>
          </p:spPr>
        </p:pic>
        <p:sp>
          <p:nvSpPr>
            <p:cNvPr id="73" name="Title 1"/>
            <p:cNvSpPr txBox="1">
              <a:spLocks/>
            </p:cNvSpPr>
            <p:nvPr/>
          </p:nvSpPr>
          <p:spPr>
            <a:xfrm>
              <a:off x="777070" y="6447705"/>
              <a:ext cx="511792" cy="279140"/>
            </a:xfrm>
            <a:prstGeom prst="rect">
              <a:avLst/>
            </a:prstGeom>
          </p:spPr>
          <p:txBody>
            <a:bodyPr>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600" b="1" i="0" u="none" strike="noStrike" kern="0" cap="none" spc="0" normalizeH="0" baseline="0" noProof="0">
                  <a:ln>
                    <a:noFill/>
                  </a:ln>
                  <a:solidFill>
                    <a:srgbClr val="A7A7A7">
                      <a:lumMod val="40000"/>
                      <a:lumOff val="60000"/>
                    </a:srgbClr>
                  </a:solidFill>
                  <a:effectLst/>
                  <a:uLnTx/>
                  <a:uFillTx/>
                  <a:latin typeface="Arial"/>
                  <a:cs typeface="Arial"/>
                  <a:sym typeface="Arial"/>
                </a:rPr>
                <a:t>RS-25 Engines</a:t>
              </a:r>
            </a:p>
          </p:txBody>
        </p:sp>
        <p:sp>
          <p:nvSpPr>
            <p:cNvPr id="211" name="TextBox 210">
              <a:extLst>
                <a:ext uri="{FF2B5EF4-FFF2-40B4-BE49-F238E27FC236}">
                  <a16:creationId xmlns:a16="http://schemas.microsoft.com/office/drawing/2014/main" id="{CD024586-E1E1-47DA-BC0B-9EEF8A4181E6}"/>
                </a:ext>
              </a:extLst>
            </p:cNvPr>
            <p:cNvSpPr txBox="1"/>
            <p:nvPr/>
          </p:nvSpPr>
          <p:spPr>
            <a:xfrm>
              <a:off x="493990" y="4075453"/>
              <a:ext cx="808129" cy="184664"/>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CORE STAGE</a:t>
              </a:r>
            </a:p>
          </p:txBody>
        </p:sp>
        <p:sp>
          <p:nvSpPr>
            <p:cNvPr id="212" name="TextBox 211">
              <a:extLst>
                <a:ext uri="{FF2B5EF4-FFF2-40B4-BE49-F238E27FC236}">
                  <a16:creationId xmlns:a16="http://schemas.microsoft.com/office/drawing/2014/main" id="{9FC0D686-EEA8-4EE6-8CB2-38F3CF107F0E}"/>
                </a:ext>
              </a:extLst>
            </p:cNvPr>
            <p:cNvSpPr txBox="1"/>
            <p:nvPr/>
          </p:nvSpPr>
          <p:spPr>
            <a:xfrm>
              <a:off x="361471" y="5050462"/>
              <a:ext cx="808129" cy="369330"/>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SOLID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ROCKET </a:t>
              </a:r>
            </a:p>
            <a:p>
              <a:pPr marL="0" marR="0" lvl="0" indent="0" algn="ctr" defTabSz="914400" rtl="0" eaLnBrk="1" fontAlgn="auto" latinLnBrk="1" hangingPunct="0">
                <a:lnSpc>
                  <a:spcPct val="100000"/>
                </a:lnSpc>
                <a:spcBef>
                  <a:spcPts val="0"/>
                </a:spcBef>
                <a:spcAft>
                  <a:spcPts val="0"/>
                </a:spcAft>
                <a:buClrTx/>
                <a:buSzTx/>
                <a:buFontTx/>
                <a:buNone/>
                <a:tabLst/>
                <a:defRPr/>
              </a:pPr>
              <a:r>
                <a:rPr kumimoji="0" lang="en-US" sz="600" b="1" i="0" u="none" strike="noStrike" kern="1200" cap="none" spc="0" normalizeH="0" baseline="0" noProof="0">
                  <a:ln>
                    <a:noFill/>
                  </a:ln>
                  <a:solidFill>
                    <a:prstClr val="white"/>
                  </a:solidFill>
                  <a:effectLst/>
                  <a:uLnTx/>
                  <a:uFillTx/>
                  <a:latin typeface="Arial" panose="020B0604020202020204" pitchFamily="34" charset="0"/>
                  <a:ea typeface="Calibri"/>
                  <a:cs typeface="Arial" panose="020B0604020202020204" pitchFamily="34" charset="0"/>
                  <a:sym typeface="Calibri"/>
                </a:rPr>
                <a:t>BOOSTERS</a:t>
              </a:r>
            </a:p>
          </p:txBody>
        </p:sp>
      </p:grpSp>
      <p:cxnSp>
        <p:nvCxnSpPr>
          <p:cNvPr id="223" name="Straight Connector 222">
            <a:extLst>
              <a:ext uri="{FF2B5EF4-FFF2-40B4-BE49-F238E27FC236}">
                <a16:creationId xmlns:a16="http://schemas.microsoft.com/office/drawing/2014/main" id="{658BDF9C-6B6E-45DE-83C9-7466179F8DF8}"/>
              </a:ext>
            </a:extLst>
          </p:cNvPr>
          <p:cNvCxnSpPr>
            <a:cxnSpLocks/>
          </p:cNvCxnSpPr>
          <p:nvPr/>
        </p:nvCxnSpPr>
        <p:spPr>
          <a:xfrm>
            <a:off x="1361629" y="4247474"/>
            <a:ext cx="991322" cy="0"/>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sp>
        <p:nvSpPr>
          <p:cNvPr id="226" name="Oval 225">
            <a:extLst>
              <a:ext uri="{FF2B5EF4-FFF2-40B4-BE49-F238E27FC236}">
                <a16:creationId xmlns:a16="http://schemas.microsoft.com/office/drawing/2014/main" id="{7A7E8900-82D4-47E6-A6AE-19D29AD099C3}"/>
              </a:ext>
            </a:extLst>
          </p:cNvPr>
          <p:cNvSpPr/>
          <p:nvPr/>
        </p:nvSpPr>
        <p:spPr>
          <a:xfrm>
            <a:off x="1344364" y="4223657"/>
            <a:ext cx="55229" cy="59258"/>
          </a:xfrm>
          <a:prstGeom prst="ellipse">
            <a:avLst/>
          </a:prstGeom>
          <a:solidFill>
            <a:schemeClr val="bg1"/>
          </a:solidFill>
          <a:ln w="25400" cap="flat">
            <a:solidFill>
              <a:srgbClr val="00B0F0"/>
            </a:solid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cxnSp>
        <p:nvCxnSpPr>
          <p:cNvPr id="230" name="Straight Connector 229">
            <a:extLst>
              <a:ext uri="{FF2B5EF4-FFF2-40B4-BE49-F238E27FC236}">
                <a16:creationId xmlns:a16="http://schemas.microsoft.com/office/drawing/2014/main" id="{2E672246-6522-474A-B07B-EC8B98C62269}"/>
              </a:ext>
            </a:extLst>
          </p:cNvPr>
          <p:cNvCxnSpPr>
            <a:cxnSpLocks/>
          </p:cNvCxnSpPr>
          <p:nvPr/>
        </p:nvCxnSpPr>
        <p:spPr>
          <a:xfrm>
            <a:off x="3882150" y="4989610"/>
            <a:ext cx="459796" cy="0"/>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34" name="Straight Connector 233">
            <a:extLst>
              <a:ext uri="{FF2B5EF4-FFF2-40B4-BE49-F238E27FC236}">
                <a16:creationId xmlns:a16="http://schemas.microsoft.com/office/drawing/2014/main" id="{21BDA1AB-6609-4E1D-8E81-D41D7477022B}"/>
              </a:ext>
            </a:extLst>
          </p:cNvPr>
          <p:cNvCxnSpPr>
            <a:cxnSpLocks/>
          </p:cNvCxnSpPr>
          <p:nvPr/>
        </p:nvCxnSpPr>
        <p:spPr>
          <a:xfrm>
            <a:off x="1733665" y="5006651"/>
            <a:ext cx="618003" cy="0"/>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37" name="Straight Connector 236">
            <a:extLst>
              <a:ext uri="{FF2B5EF4-FFF2-40B4-BE49-F238E27FC236}">
                <a16:creationId xmlns:a16="http://schemas.microsoft.com/office/drawing/2014/main" id="{EF95139F-322C-40B6-A769-929DEB38A3A5}"/>
              </a:ext>
            </a:extLst>
          </p:cNvPr>
          <p:cNvCxnSpPr>
            <a:cxnSpLocks/>
          </p:cNvCxnSpPr>
          <p:nvPr/>
        </p:nvCxnSpPr>
        <p:spPr>
          <a:xfrm>
            <a:off x="1729113" y="6087100"/>
            <a:ext cx="603638" cy="0"/>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241" name="Straight Connector 240">
            <a:extLst>
              <a:ext uri="{FF2B5EF4-FFF2-40B4-BE49-F238E27FC236}">
                <a16:creationId xmlns:a16="http://schemas.microsoft.com/office/drawing/2014/main" id="{FB7A974E-FC96-4DAF-ACA7-2BC8D32E4533}"/>
              </a:ext>
            </a:extLst>
          </p:cNvPr>
          <p:cNvCxnSpPr>
            <a:cxnSpLocks/>
          </p:cNvCxnSpPr>
          <p:nvPr/>
        </p:nvCxnSpPr>
        <p:spPr>
          <a:xfrm flipH="1">
            <a:off x="4960992" y="5327581"/>
            <a:ext cx="140369" cy="0"/>
          </a:xfrm>
          <a:prstGeom prst="line">
            <a:avLst/>
          </a:prstGeom>
          <a:noFill/>
          <a:ln w="19050" cap="flat">
            <a:solidFill>
              <a:schemeClr val="bg1"/>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245" name="Straight Connector 244">
            <a:extLst>
              <a:ext uri="{FF2B5EF4-FFF2-40B4-BE49-F238E27FC236}">
                <a16:creationId xmlns:a16="http://schemas.microsoft.com/office/drawing/2014/main" id="{B9060011-EA78-48F7-9016-BAD3163260BC}"/>
              </a:ext>
            </a:extLst>
          </p:cNvPr>
          <p:cNvCxnSpPr>
            <a:cxnSpLocks/>
          </p:cNvCxnSpPr>
          <p:nvPr/>
        </p:nvCxnSpPr>
        <p:spPr>
          <a:xfrm>
            <a:off x="4971835" y="5565091"/>
            <a:ext cx="0" cy="288728"/>
          </a:xfrm>
          <a:prstGeom prst="line">
            <a:avLst/>
          </a:prstGeom>
          <a:noFill/>
          <a:ln w="19050" cap="flat">
            <a:solidFill>
              <a:schemeClr val="bg1"/>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256" name="Straight Connector 255">
            <a:extLst>
              <a:ext uri="{FF2B5EF4-FFF2-40B4-BE49-F238E27FC236}">
                <a16:creationId xmlns:a16="http://schemas.microsoft.com/office/drawing/2014/main" id="{4407C373-5815-4AB3-A81F-5154C1895F96}"/>
              </a:ext>
            </a:extLst>
          </p:cNvPr>
          <p:cNvCxnSpPr>
            <a:cxnSpLocks/>
          </p:cNvCxnSpPr>
          <p:nvPr/>
        </p:nvCxnSpPr>
        <p:spPr>
          <a:xfrm flipV="1">
            <a:off x="4192043" y="989877"/>
            <a:ext cx="546227" cy="3968"/>
          </a:xfrm>
          <a:prstGeom prst="line">
            <a:avLst/>
          </a:prstGeom>
          <a:noFill/>
          <a:ln w="19050" cap="flat">
            <a:solidFill>
              <a:schemeClr val="bg1"/>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257" name="Straight Connector 256">
            <a:extLst>
              <a:ext uri="{FF2B5EF4-FFF2-40B4-BE49-F238E27FC236}">
                <a16:creationId xmlns:a16="http://schemas.microsoft.com/office/drawing/2014/main" id="{4E132BB4-94B2-4F65-A1E2-4EFBACD9AFA3}"/>
              </a:ext>
            </a:extLst>
          </p:cNvPr>
          <p:cNvCxnSpPr>
            <a:cxnSpLocks/>
          </p:cNvCxnSpPr>
          <p:nvPr/>
        </p:nvCxnSpPr>
        <p:spPr>
          <a:xfrm>
            <a:off x="6215031" y="1000634"/>
            <a:ext cx="542182" cy="0"/>
          </a:xfrm>
          <a:prstGeom prst="line">
            <a:avLst/>
          </a:prstGeom>
          <a:noFill/>
          <a:ln w="19050" cap="flat">
            <a:solidFill>
              <a:schemeClr val="bg1"/>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261" name="Straight Connector 260">
            <a:extLst>
              <a:ext uri="{FF2B5EF4-FFF2-40B4-BE49-F238E27FC236}">
                <a16:creationId xmlns:a16="http://schemas.microsoft.com/office/drawing/2014/main" id="{C39EF939-CAD3-4B96-9B5F-54A376AF911A}"/>
              </a:ext>
            </a:extLst>
          </p:cNvPr>
          <p:cNvCxnSpPr>
            <a:cxnSpLocks/>
          </p:cNvCxnSpPr>
          <p:nvPr/>
        </p:nvCxnSpPr>
        <p:spPr>
          <a:xfrm>
            <a:off x="5042972" y="2582054"/>
            <a:ext cx="159599" cy="0"/>
          </a:xfrm>
          <a:prstGeom prst="line">
            <a:avLst/>
          </a:prstGeom>
          <a:noFill/>
          <a:ln w="19050" cap="flat">
            <a:solidFill>
              <a:schemeClr val="bg1"/>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264" name="Straight Connector 263">
            <a:extLst>
              <a:ext uri="{FF2B5EF4-FFF2-40B4-BE49-F238E27FC236}">
                <a16:creationId xmlns:a16="http://schemas.microsoft.com/office/drawing/2014/main" id="{EDE85608-B3FA-45E5-8ADF-B5E5A14222A1}"/>
              </a:ext>
            </a:extLst>
          </p:cNvPr>
          <p:cNvCxnSpPr>
            <a:cxnSpLocks/>
          </p:cNvCxnSpPr>
          <p:nvPr/>
        </p:nvCxnSpPr>
        <p:spPr>
          <a:xfrm>
            <a:off x="6668865" y="2579621"/>
            <a:ext cx="90412" cy="0"/>
          </a:xfrm>
          <a:prstGeom prst="line">
            <a:avLst/>
          </a:prstGeom>
          <a:noFill/>
          <a:ln w="19050" cap="flat">
            <a:solidFill>
              <a:schemeClr val="bg1"/>
            </a:solidFill>
            <a:prstDash val="solid"/>
            <a:bevel/>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cxnSp>
        <p:nvCxnSpPr>
          <p:cNvPr id="266" name="Straight Connector 265">
            <a:extLst>
              <a:ext uri="{FF2B5EF4-FFF2-40B4-BE49-F238E27FC236}">
                <a16:creationId xmlns:a16="http://schemas.microsoft.com/office/drawing/2014/main" id="{B6AD5E37-5BBA-4B14-8878-708946BC9377}"/>
              </a:ext>
            </a:extLst>
          </p:cNvPr>
          <p:cNvCxnSpPr>
            <a:cxnSpLocks/>
          </p:cNvCxnSpPr>
          <p:nvPr/>
        </p:nvCxnSpPr>
        <p:spPr>
          <a:xfrm>
            <a:off x="5038172" y="3788770"/>
            <a:ext cx="1692901" cy="4535"/>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sp>
        <p:nvSpPr>
          <p:cNvPr id="274" name="Oval 273">
            <a:extLst>
              <a:ext uri="{FF2B5EF4-FFF2-40B4-BE49-F238E27FC236}">
                <a16:creationId xmlns:a16="http://schemas.microsoft.com/office/drawing/2014/main" id="{3B4C0C66-0891-4C1E-B342-36E7DDE06622}"/>
              </a:ext>
            </a:extLst>
          </p:cNvPr>
          <p:cNvSpPr/>
          <p:nvPr/>
        </p:nvSpPr>
        <p:spPr>
          <a:xfrm>
            <a:off x="1669807" y="4972432"/>
            <a:ext cx="55229" cy="59258"/>
          </a:xfrm>
          <a:prstGeom prst="ellipse">
            <a:avLst/>
          </a:prstGeom>
          <a:solidFill>
            <a:schemeClr val="bg1"/>
          </a:solidFill>
          <a:ln w="25400" cap="flat">
            <a:solidFill>
              <a:srgbClr val="00B0F0"/>
            </a:solid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
        <p:nvSpPr>
          <p:cNvPr id="275" name="Oval 274">
            <a:extLst>
              <a:ext uri="{FF2B5EF4-FFF2-40B4-BE49-F238E27FC236}">
                <a16:creationId xmlns:a16="http://schemas.microsoft.com/office/drawing/2014/main" id="{E19421FF-F297-4119-896E-A86736141828}"/>
              </a:ext>
            </a:extLst>
          </p:cNvPr>
          <p:cNvSpPr/>
          <p:nvPr/>
        </p:nvSpPr>
        <p:spPr>
          <a:xfrm>
            <a:off x="1660137" y="6057471"/>
            <a:ext cx="55229" cy="59258"/>
          </a:xfrm>
          <a:prstGeom prst="ellipse">
            <a:avLst/>
          </a:prstGeom>
          <a:solidFill>
            <a:schemeClr val="bg1"/>
          </a:solidFill>
          <a:ln w="25400" cap="flat">
            <a:solidFill>
              <a:srgbClr val="00B0F0"/>
            </a:solidFill>
            <a:prstDash val="solid"/>
            <a:bevel/>
          </a:ln>
          <a:effectLst>
            <a:outerShdw blurRad="38100" dist="23000" dir="5400000" rotWithShape="0">
              <a:srgbClr val="000000">
                <a:alpha val="35000"/>
              </a:srgbClr>
            </a:outerShdw>
          </a:effectLst>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ctr" anchorCtr="0" forceAA="0" compatLnSpc="1">
            <a:prstTxWarp prst="textNoShape">
              <a:avLst/>
            </a:prstTxWarp>
            <a:spAutoFit/>
          </a:bodyPr>
          <a:lstStyle/>
          <a:p>
            <a:pPr marL="0" marR="0" lvl="0" indent="0" algn="l" defTabSz="914400" rtl="0" eaLnBrk="1" fontAlgn="auto" latinLnBrk="1"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pic>
        <p:nvPicPr>
          <p:cNvPr id="8194" name="Picture 2">
            <a:extLst>
              <a:ext uri="{FF2B5EF4-FFF2-40B4-BE49-F238E27FC236}">
                <a16:creationId xmlns:a16="http://schemas.microsoft.com/office/drawing/2014/main" id="{D773D7AC-DE53-46ED-8220-E3D3D4F8F33C}"/>
              </a:ext>
            </a:extLst>
          </p:cNvPr>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2375491" y="519907"/>
            <a:ext cx="1795438" cy="119695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D1251078-43E4-4B3B-AD08-E59C7C81F7D6}"/>
              </a:ext>
            </a:extLst>
          </p:cNvPr>
          <p:cNvSpPr txBox="1"/>
          <p:nvPr/>
        </p:nvSpPr>
        <p:spPr>
          <a:xfrm>
            <a:off x="2371422" y="1528457"/>
            <a:ext cx="1819904" cy="230832"/>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Launch Abort System Facility</a:t>
            </a:r>
          </a:p>
        </p:txBody>
      </p:sp>
      <p:pic>
        <p:nvPicPr>
          <p:cNvPr id="9218" name="Picture 2" descr="NASA’s famous “meatball” insignia is affixed to the Artemis I Orion spacecraft adapter jettison fairings, which protect the European built service module, Jan. 20, 2021, inside the Multi-Payload Processing Facility at NASA’s Kennedy Space Center in Florida. Shown inside its servicing stand, ground processing begins on Orion, with the Exploration Ground Systems and Jacobs teams performing checkouts and fueling the spacecraft with commodities as part of preparations ahead of the Artemis I mission.">
            <a:extLst>
              <a:ext uri="{FF2B5EF4-FFF2-40B4-BE49-F238E27FC236}">
                <a16:creationId xmlns:a16="http://schemas.microsoft.com/office/drawing/2014/main" id="{FB4E487D-D380-45E5-AD5F-2A67593E4623}"/>
              </a:ext>
            </a:extLst>
          </p:cNvPr>
          <p:cNvPicPr>
            <a:picLocks noChangeAspect="1" noChangeArrowheads="1"/>
          </p:cNvPicPr>
          <p:nvPr/>
        </p:nvPicPr>
        <p:blipFill rotWithShape="1">
          <a:blip r:embed="rId31" cstate="print">
            <a:extLst>
              <a:ext uri="{28A0092B-C50C-407E-A947-70E740481C1C}">
                <a14:useLocalDpi xmlns:a14="http://schemas.microsoft.com/office/drawing/2010/main" val="0"/>
              </a:ext>
            </a:extLst>
          </a:blip>
          <a:srcRect/>
          <a:stretch/>
        </p:blipFill>
        <p:spPr bwMode="auto">
          <a:xfrm>
            <a:off x="2390088" y="1914133"/>
            <a:ext cx="2614622" cy="1468913"/>
          </a:xfrm>
          <a:prstGeom prst="rect">
            <a:avLst/>
          </a:prstGeom>
          <a:noFill/>
          <a:extLst>
            <a:ext uri="{909E8E84-426E-40DD-AFC4-6F175D3DCCD1}">
              <a14:hiddenFill xmlns:a14="http://schemas.microsoft.com/office/drawing/2010/main">
                <a:solidFill>
                  <a:srgbClr val="FFFFFF"/>
                </a:solidFill>
              </a14:hiddenFill>
            </a:ext>
          </a:extLst>
        </p:spPr>
      </p:pic>
      <p:sp>
        <p:nvSpPr>
          <p:cNvPr id="132" name="TextBox 131">
            <a:extLst>
              <a:ext uri="{FF2B5EF4-FFF2-40B4-BE49-F238E27FC236}">
                <a16:creationId xmlns:a16="http://schemas.microsoft.com/office/drawing/2014/main" id="{9D0883CB-6D83-4FC8-A744-60F2EF844900}"/>
              </a:ext>
            </a:extLst>
          </p:cNvPr>
          <p:cNvSpPr txBox="1"/>
          <p:nvPr/>
        </p:nvSpPr>
        <p:spPr>
          <a:xfrm>
            <a:off x="2366878" y="3170476"/>
            <a:ext cx="2614621" cy="230832"/>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Multi-Payload Processing Facility </a:t>
            </a:r>
          </a:p>
        </p:txBody>
      </p:sp>
      <p:sp>
        <p:nvSpPr>
          <p:cNvPr id="133" name="Title 1">
            <a:extLst>
              <a:ext uri="{FF2B5EF4-FFF2-40B4-BE49-F238E27FC236}">
                <a16:creationId xmlns:a16="http://schemas.microsoft.com/office/drawing/2014/main" id="{C1EEA21E-A4E3-4EDA-8E91-5627EEF69064}"/>
              </a:ext>
            </a:extLst>
          </p:cNvPr>
          <p:cNvSpPr txBox="1">
            <a:spLocks/>
          </p:cNvSpPr>
          <p:nvPr/>
        </p:nvSpPr>
        <p:spPr>
          <a:xfrm>
            <a:off x="2379665" y="1867471"/>
            <a:ext cx="2628640" cy="240910"/>
          </a:xfrm>
          <a:prstGeom prst="rect">
            <a:avLst/>
          </a:prstGeom>
          <a:solidFill>
            <a:schemeClr val="tx1"/>
          </a:solidFill>
        </p:spPr>
        <p:txBody>
          <a:bodyPr lIns="91440" tIns="45720" rIns="91440" bIns="45720" anchor="t">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sym typeface="Arial"/>
              </a:rPr>
              <a:t>Offline Spacecraft Processing</a:t>
            </a:r>
            <a:endParaRPr lang="en-US" sz="9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endParaRPr>
          </a:p>
        </p:txBody>
      </p:sp>
      <p:pic>
        <p:nvPicPr>
          <p:cNvPr id="9220" name="Picture 4" descr="Teams at NASA’s Kennedy Space Center in Florida participate in the first joint integrated launch countdown simulation for Artemis I inside the Launch Control Center on July 8, 2021. The training exercise involved engineers from Kennedy, Marshall Space Flight Center in Alabama, and Johnson Space Center in Houston coming together to rehearse all aspects of the launch countdown, from cryogenic loading – filling tanks in the Space Launch System (SLS) rocket’s core stage with liquid hydrogen and liquid oxygen – to liftoff. These simulations will help certify that the launch team is ready for Artemis I – the first test flight of SLS and Orion as an integrated system prior to crewed flights to the Moon.">
            <a:extLst>
              <a:ext uri="{FF2B5EF4-FFF2-40B4-BE49-F238E27FC236}">
                <a16:creationId xmlns:a16="http://schemas.microsoft.com/office/drawing/2014/main" id="{83CF0789-AEA7-458B-A327-BD2F042EC3E8}"/>
              </a:ext>
            </a:extLst>
          </p:cNvPr>
          <p:cNvPicPr>
            <a:picLocks noChangeAspect="1" noChangeArrowheads="1"/>
          </p:cNvPicPr>
          <p:nvPr/>
        </p:nvPicPr>
        <p:blipFill rotWithShape="1">
          <a:blip r:embed="rId32" cstate="print">
            <a:extLst>
              <a:ext uri="{28A0092B-C50C-407E-A947-70E740481C1C}">
                <a14:useLocalDpi xmlns:a14="http://schemas.microsoft.com/office/drawing/2010/main" val="0"/>
              </a:ext>
            </a:extLst>
          </a:blip>
          <a:srcRect/>
          <a:stretch/>
        </p:blipFill>
        <p:spPr bwMode="auto">
          <a:xfrm>
            <a:off x="5255479" y="2107348"/>
            <a:ext cx="1370213" cy="1032026"/>
          </a:xfrm>
          <a:prstGeom prst="rect">
            <a:avLst/>
          </a:prstGeom>
          <a:noFill/>
          <a:extLst>
            <a:ext uri="{909E8E84-426E-40DD-AFC4-6F175D3DCCD1}">
              <a14:hiddenFill xmlns:a14="http://schemas.microsoft.com/office/drawing/2010/main">
                <a:solidFill>
                  <a:srgbClr val="FFFFFF"/>
                </a:solidFill>
              </a14:hiddenFill>
            </a:ext>
          </a:extLst>
        </p:spPr>
      </p:pic>
      <p:sp>
        <p:nvSpPr>
          <p:cNvPr id="138" name="TextBox 137">
            <a:extLst>
              <a:ext uri="{FF2B5EF4-FFF2-40B4-BE49-F238E27FC236}">
                <a16:creationId xmlns:a16="http://schemas.microsoft.com/office/drawing/2014/main" id="{68C4C567-B5E1-44E0-A0F6-B14821D26ED6}"/>
              </a:ext>
            </a:extLst>
          </p:cNvPr>
          <p:cNvSpPr txBox="1"/>
          <p:nvPr/>
        </p:nvSpPr>
        <p:spPr>
          <a:xfrm>
            <a:off x="5177822" y="3044600"/>
            <a:ext cx="1546570" cy="369332"/>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Communication Range &amp; Firing Room</a:t>
            </a:r>
          </a:p>
        </p:txBody>
      </p:sp>
      <p:pic>
        <p:nvPicPr>
          <p:cNvPr id="9222" name="Picture 6" descr="In this aerial view, the massive 212-foot long Space Launch System (SLS) core stage is shown being offloaded from the Pegasus Barge on April 29, 2021, after arriving at NASA’s Kennedy Space Center in Florida. Teams with Exploration Ground Systems (EGS) and lead contractor Jacobs will transfer the rocket stage to the center’s Vehicle Assembly Building to prepare it for integration with the completed stack of solid rocket boosters atop the mobile launcher ahead of the Artemis I launch. The first in a series of increasingly complex missions, Artemis I will test SLS and Orion as an integrated system prior to crewed flights to the Moon.">
            <a:extLst>
              <a:ext uri="{FF2B5EF4-FFF2-40B4-BE49-F238E27FC236}">
                <a16:creationId xmlns:a16="http://schemas.microsoft.com/office/drawing/2014/main" id="{32105F60-35E4-4D25-B4A5-3AF4C6FF220A}"/>
              </a:ext>
            </a:extLst>
          </p:cNvPr>
          <p:cNvPicPr>
            <a:picLocks noChangeAspect="1" noChangeArrowheads="1"/>
          </p:cNvPicPr>
          <p:nvPr/>
        </p:nvPicPr>
        <p:blipFill rotWithShape="1">
          <a:blip r:embed="rId33" cstate="print">
            <a:extLst>
              <a:ext uri="{28A0092B-C50C-407E-A947-70E740481C1C}">
                <a14:useLocalDpi xmlns:a14="http://schemas.microsoft.com/office/drawing/2010/main" val="0"/>
              </a:ext>
            </a:extLst>
          </a:blip>
          <a:srcRect/>
          <a:stretch/>
        </p:blipFill>
        <p:spPr bwMode="auto">
          <a:xfrm>
            <a:off x="2387918" y="3590668"/>
            <a:ext cx="2608013" cy="854865"/>
          </a:xfrm>
          <a:prstGeom prst="rect">
            <a:avLst/>
          </a:prstGeom>
          <a:noFill/>
          <a:extLst>
            <a:ext uri="{909E8E84-426E-40DD-AFC4-6F175D3DCCD1}">
              <a14:hiddenFill xmlns:a14="http://schemas.microsoft.com/office/drawing/2010/main">
                <a:solidFill>
                  <a:srgbClr val="FFFFFF"/>
                </a:solidFill>
              </a14:hiddenFill>
            </a:ext>
          </a:extLst>
        </p:spPr>
      </p:pic>
      <p:sp>
        <p:nvSpPr>
          <p:cNvPr id="142" name="TextBox 141">
            <a:extLst>
              <a:ext uri="{FF2B5EF4-FFF2-40B4-BE49-F238E27FC236}">
                <a16:creationId xmlns:a16="http://schemas.microsoft.com/office/drawing/2014/main" id="{D75511E1-4DAF-49BA-859B-0EF4831C71DD}"/>
              </a:ext>
            </a:extLst>
          </p:cNvPr>
          <p:cNvSpPr txBox="1"/>
          <p:nvPr/>
        </p:nvSpPr>
        <p:spPr>
          <a:xfrm>
            <a:off x="2383613" y="4266851"/>
            <a:ext cx="2639322" cy="232498"/>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Turn Basin</a:t>
            </a:r>
          </a:p>
        </p:txBody>
      </p:sp>
      <p:pic>
        <p:nvPicPr>
          <p:cNvPr id="9224" name="Picture 8" descr="Twin rocket boosters for NASA’s Space Launch System (SLS) that will power Artemis missions to the Moon have arrived at the agency’s Kennedy Space Center in Florida. The two motor segments, each comprised of five segments, arrived at Kennedy’s Rotation, Processing and Surge Facility (RPSF) on June 15, 2020, by train from a Northrop Grumman manufacturing facility in Promontory, Utah. The booster segments will remain in the RPSF for inspection prior to processing until it’s time to move them to the Vehicle Assembly Building for stacking on the mobile launcher. This is the first piece of flight hardware to arrive at Kennedy by train for the Artemis program, but NASA’s Exploration Ground Systems (EGS) can expect to receive additional hardware soon, including the Launch Vehicle Service Adapter and the rocket’s core stage. NASA is working toward an Artemis I launch date in 2021, keeping the program moving at the best possible pace toward the earliest possible opportunity.&#10;&#10;">
            <a:extLst>
              <a:ext uri="{FF2B5EF4-FFF2-40B4-BE49-F238E27FC236}">
                <a16:creationId xmlns:a16="http://schemas.microsoft.com/office/drawing/2014/main" id="{174E32A9-1593-4F92-BDBF-5D608884B32D}"/>
              </a:ext>
            </a:extLst>
          </p:cNvPr>
          <p:cNvPicPr>
            <a:picLocks noChangeAspect="1" noChangeArrowheads="1"/>
          </p:cNvPicPr>
          <p:nvPr/>
        </p:nvPicPr>
        <p:blipFill rotWithShape="1">
          <a:blip r:embed="rId34" cstate="print">
            <a:extLst>
              <a:ext uri="{28A0092B-C50C-407E-A947-70E740481C1C}">
                <a14:useLocalDpi xmlns:a14="http://schemas.microsoft.com/office/drawing/2010/main" val="0"/>
              </a:ext>
            </a:extLst>
          </a:blip>
          <a:srcRect r="-941"/>
          <a:stretch/>
        </p:blipFill>
        <p:spPr bwMode="auto">
          <a:xfrm>
            <a:off x="2392331" y="4780180"/>
            <a:ext cx="1496020" cy="729589"/>
          </a:xfrm>
          <a:prstGeom prst="rect">
            <a:avLst/>
          </a:prstGeom>
          <a:noFill/>
          <a:extLst>
            <a:ext uri="{909E8E84-426E-40DD-AFC4-6F175D3DCCD1}">
              <a14:hiddenFill xmlns:a14="http://schemas.microsoft.com/office/drawing/2010/main">
                <a:solidFill>
                  <a:srgbClr val="FFFFFF"/>
                </a:solidFill>
              </a14:hiddenFill>
            </a:ext>
          </a:extLst>
        </p:spPr>
      </p:pic>
      <p:sp>
        <p:nvSpPr>
          <p:cNvPr id="143" name="TextBox 142">
            <a:extLst>
              <a:ext uri="{FF2B5EF4-FFF2-40B4-BE49-F238E27FC236}">
                <a16:creationId xmlns:a16="http://schemas.microsoft.com/office/drawing/2014/main" id="{624F25BC-E4AC-44BA-B024-40141FF5322C}"/>
              </a:ext>
            </a:extLst>
          </p:cNvPr>
          <p:cNvSpPr txBox="1"/>
          <p:nvPr/>
        </p:nvSpPr>
        <p:spPr>
          <a:xfrm>
            <a:off x="2377644" y="5306147"/>
            <a:ext cx="1496019" cy="215444"/>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Jay </a:t>
            </a:r>
            <a:r>
              <a:rPr kumimoji="0" lang="en-US" sz="800" b="1" i="0" u="none" strike="noStrike" kern="1200" cap="none" spc="0" normalizeH="0" baseline="0" noProof="0" err="1">
                <a:ln>
                  <a:noFill/>
                </a:ln>
                <a:solidFill>
                  <a:prstClr val="white"/>
                </a:solidFill>
                <a:effectLst/>
                <a:uLnTx/>
                <a:uFillTx/>
                <a:latin typeface="HelveticaNeueCyr" panose="02000503040000020004" pitchFamily="2" charset="-52"/>
                <a:ea typeface="+mn-ea"/>
                <a:cs typeface="+mn-cs"/>
              </a:rPr>
              <a:t>Jay</a:t>
            </a:r>
            <a:r>
              <a:rPr kumimoji="0" lang="en-US" sz="8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 Bridge</a:t>
            </a:r>
          </a:p>
        </p:txBody>
      </p:sp>
      <p:pic>
        <p:nvPicPr>
          <p:cNvPr id="9228" name="Picture 12" descr="Technicians ready two NASA Space Launch System (SLS) solid rocket boosters for mating to the rocket’s two aft skirts on June 19, 2020, inside Kennedy Space Center’s Rotation, Processing and Surge Facility. Together, the twin boosters provide more than 75 percent of the total SLS thrust at launch. Manufactured by Northrop Grumman in Promontory, Utah, the boosters arrived at Kennedy via train. The cross-country journey was an important milestone for the agency’s Artemis I launch. The first in a series of increasingly complex missions, Artemis I will test the Orion spacecraft and SLS as an integrated system prior to crewed missions to the Moon. Once the boosters are mated with the aft skirts, they will be moved to the Vehicle Assembly Building for stacking on the mobile launcher.">
            <a:extLst>
              <a:ext uri="{FF2B5EF4-FFF2-40B4-BE49-F238E27FC236}">
                <a16:creationId xmlns:a16="http://schemas.microsoft.com/office/drawing/2014/main" id="{754E2DD9-A05C-42A8-B7B0-30826F612C5C}"/>
              </a:ext>
            </a:extLst>
          </p:cNvPr>
          <p:cNvPicPr>
            <a:picLocks noChangeAspect="1" noChangeArrowheads="1"/>
          </p:cNvPicPr>
          <p:nvPr/>
        </p:nvPicPr>
        <p:blipFill rotWithShape="1">
          <a:blip r:embed="rId35" cstate="print">
            <a:extLst>
              <a:ext uri="{28A0092B-C50C-407E-A947-70E740481C1C}">
                <a14:useLocalDpi xmlns:a14="http://schemas.microsoft.com/office/drawing/2010/main" val="0"/>
              </a:ext>
            </a:extLst>
          </a:blip>
          <a:srcRect r="-909"/>
          <a:stretch/>
        </p:blipFill>
        <p:spPr bwMode="auto">
          <a:xfrm>
            <a:off x="4302760" y="4769968"/>
            <a:ext cx="1504206" cy="796633"/>
          </a:xfrm>
          <a:prstGeom prst="rect">
            <a:avLst/>
          </a:prstGeom>
          <a:noFill/>
          <a:extLst>
            <a:ext uri="{909E8E84-426E-40DD-AFC4-6F175D3DCCD1}">
              <a14:hiddenFill xmlns:a14="http://schemas.microsoft.com/office/drawing/2010/main">
                <a:solidFill>
                  <a:srgbClr val="FFFFFF"/>
                </a:solidFill>
              </a14:hiddenFill>
            </a:ext>
          </a:extLst>
        </p:spPr>
      </p:pic>
      <p:sp>
        <p:nvSpPr>
          <p:cNvPr id="145" name="TextBox 144">
            <a:extLst>
              <a:ext uri="{FF2B5EF4-FFF2-40B4-BE49-F238E27FC236}">
                <a16:creationId xmlns:a16="http://schemas.microsoft.com/office/drawing/2014/main" id="{27BA384F-AD27-46C6-9090-77EF66993767}"/>
              </a:ext>
            </a:extLst>
          </p:cNvPr>
          <p:cNvSpPr txBox="1"/>
          <p:nvPr/>
        </p:nvSpPr>
        <p:spPr>
          <a:xfrm>
            <a:off x="4317447" y="5248734"/>
            <a:ext cx="1496019" cy="338554"/>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Railcar to Rotation Surge &amp; Processing Facility</a:t>
            </a:r>
          </a:p>
        </p:txBody>
      </p:sp>
      <p:pic>
        <p:nvPicPr>
          <p:cNvPr id="9230" name="Picture 14" descr="Inside the Booster Fabrication Facility at NASA's Kennedy Space Center in Florida, the Artemis I aft skirts for the agency's Space Launch System (SLS) rocket’s twin solid rocket boosters are being readied for their move to the Rotation, Processing and Surge Facility (RPSF) on June 9, 2020. In view at left is the left aft skirt assembly. Behind it to the right is the right aft skirt assembly. Also in view at far right, are the Artemis I forward assemblies, with the left assembly in front and the right assembly behind it. The aft skirts were refurbished by Northrop Grumman. They house the thrust vector control system, which controls 70 percent of the steering during initial ascent of the SLS rocket. The segments will remain in the RPSF until ready for stacking with the forward and aft parts of the boosters on the mobile launcher in High Bay 3 of the Vehicle Assembly Building. Through the Artemis Program, NASA is working to land the first woman and next man on the Moon by 2024.">
            <a:extLst>
              <a:ext uri="{FF2B5EF4-FFF2-40B4-BE49-F238E27FC236}">
                <a16:creationId xmlns:a16="http://schemas.microsoft.com/office/drawing/2014/main" id="{E268DD90-4B79-485F-8C5E-F799FEB03613}"/>
              </a:ext>
            </a:extLst>
          </p:cNvPr>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r="-329"/>
          <a:stretch/>
        </p:blipFill>
        <p:spPr bwMode="auto">
          <a:xfrm>
            <a:off x="5940523" y="5816462"/>
            <a:ext cx="1572784" cy="801011"/>
          </a:xfrm>
          <a:prstGeom prst="rect">
            <a:avLst/>
          </a:prstGeom>
          <a:noFill/>
          <a:extLst>
            <a:ext uri="{909E8E84-426E-40DD-AFC4-6F175D3DCCD1}">
              <a14:hiddenFill xmlns:a14="http://schemas.microsoft.com/office/drawing/2010/main">
                <a:solidFill>
                  <a:srgbClr val="FFFFFF"/>
                </a:solidFill>
              </a14:hiddenFill>
            </a:ext>
          </a:extLst>
        </p:spPr>
      </p:pic>
      <p:pic>
        <p:nvPicPr>
          <p:cNvPr id="9232" name="Picture 16" descr="The right hand aft skirt for NASA's Space Launch System (SLS) rocket has been painted and is in a drying cell in a support building at the Hangar AF facility at Cape Canaveral Air Force Station in Florida. The space shuttle-era aft skirt will be used on the right hand booster of NASA's Space Launch System rocket for Exploration Mission 1 (EM-1). NASA is preparing for EM-1, deep space missions, and the Journey to Mars. ">
            <a:extLst>
              <a:ext uri="{FF2B5EF4-FFF2-40B4-BE49-F238E27FC236}">
                <a16:creationId xmlns:a16="http://schemas.microsoft.com/office/drawing/2014/main" id="{A81FFC7C-9359-4399-B185-6C4EC6457153}"/>
              </a:ext>
            </a:extLst>
          </p:cNvPr>
          <p:cNvPicPr>
            <a:picLocks noChangeAspect="1" noChangeArrowheads="1"/>
          </p:cNvPicPr>
          <p:nvPr/>
        </p:nvPicPr>
        <p:blipFill rotWithShape="1">
          <a:blip r:embed="rId37" cstate="print">
            <a:extLst>
              <a:ext uri="{28A0092B-C50C-407E-A947-70E740481C1C}">
                <a14:useLocalDpi xmlns:a14="http://schemas.microsoft.com/office/drawing/2010/main" val="0"/>
              </a:ext>
            </a:extLst>
          </a:blip>
          <a:srcRect l="-631"/>
          <a:stretch/>
        </p:blipFill>
        <p:spPr bwMode="auto">
          <a:xfrm>
            <a:off x="2386798" y="5830934"/>
            <a:ext cx="1695965" cy="780986"/>
          </a:xfrm>
          <a:prstGeom prst="rect">
            <a:avLst/>
          </a:prstGeom>
          <a:noFill/>
          <a:extLst>
            <a:ext uri="{909E8E84-426E-40DD-AFC4-6F175D3DCCD1}">
              <a14:hiddenFill xmlns:a14="http://schemas.microsoft.com/office/drawing/2010/main">
                <a:solidFill>
                  <a:srgbClr val="FFFFFF"/>
                </a:solidFill>
              </a14:hiddenFill>
            </a:ext>
          </a:extLst>
        </p:spPr>
      </p:pic>
      <p:sp>
        <p:nvSpPr>
          <p:cNvPr id="156" name="TextBox 155">
            <a:extLst>
              <a:ext uri="{FF2B5EF4-FFF2-40B4-BE49-F238E27FC236}">
                <a16:creationId xmlns:a16="http://schemas.microsoft.com/office/drawing/2014/main" id="{91D957AA-1941-42DF-815B-B4C7840D1B48}"/>
              </a:ext>
            </a:extLst>
          </p:cNvPr>
          <p:cNvSpPr txBox="1"/>
          <p:nvPr/>
        </p:nvSpPr>
        <p:spPr>
          <a:xfrm>
            <a:off x="2409066" y="6483997"/>
            <a:ext cx="1651427" cy="215444"/>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Hangar AF</a:t>
            </a:r>
          </a:p>
        </p:txBody>
      </p:sp>
      <p:sp>
        <p:nvSpPr>
          <p:cNvPr id="157" name="TextBox 156">
            <a:extLst>
              <a:ext uri="{FF2B5EF4-FFF2-40B4-BE49-F238E27FC236}">
                <a16:creationId xmlns:a16="http://schemas.microsoft.com/office/drawing/2014/main" id="{6B5A0F8F-EC71-41B5-99A5-9DB8177E267E}"/>
              </a:ext>
            </a:extLst>
          </p:cNvPr>
          <p:cNvSpPr txBox="1"/>
          <p:nvPr/>
        </p:nvSpPr>
        <p:spPr>
          <a:xfrm>
            <a:off x="5966583" y="6461400"/>
            <a:ext cx="1651427" cy="215444"/>
          </a:xfrm>
          <a:prstGeom prst="rect">
            <a:avLst/>
          </a:prstGeom>
          <a:solidFill>
            <a:schemeClr val="tx1">
              <a:alpha val="46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prstClr val="white"/>
                </a:solidFill>
                <a:effectLst/>
                <a:uLnTx/>
                <a:uFillTx/>
                <a:latin typeface="HelveticaNeueCyr" panose="02000503040000020004" pitchFamily="2" charset="-52"/>
                <a:ea typeface="+mn-ea"/>
                <a:cs typeface="+mn-cs"/>
              </a:rPr>
              <a:t>Booster Fabrication Facility</a:t>
            </a:r>
          </a:p>
        </p:txBody>
      </p:sp>
      <p:pic>
        <p:nvPicPr>
          <p:cNvPr id="9234" name="Picture 18" descr="Teams with NASA’s Exploration Ground Systems and contractor Jacobs prepare to lower the Space Launch System (SLS) core stage – the largest part of the rocket – onto the mobile launcher, in between the twin solid rocket boosters, inside High Bay 3 of the Vehicle Assembly Building at NASA’s Kennedy Space Center in Florida on June 12, 2021. The 188,000-pound core stage, with its four RS-25 engines, will provide more than 2 million pounds of thrust during launch and ascent, and coupled with the boosters, will provide more than 8.8 million pounds of thrust to send the Artemis I mission to space. Under the Artemis program, NASA will land the first woman and first person of color on the Moon, as well as establish a sustainable presence on the lunar surface in preparation for human missions to Mars. ">
            <a:extLst>
              <a:ext uri="{FF2B5EF4-FFF2-40B4-BE49-F238E27FC236}">
                <a16:creationId xmlns:a16="http://schemas.microsoft.com/office/drawing/2014/main" id="{631063F0-16E0-43F9-AB04-1C50AA05486B}"/>
              </a:ext>
            </a:extLst>
          </p:cNvPr>
          <p:cNvPicPr>
            <a:picLocks noChangeAspect="1" noChangeArrowheads="1"/>
          </p:cNvPicPr>
          <p:nvPr/>
        </p:nvPicPr>
        <p:blipFill rotWithShape="1">
          <a:blip r:embed="rId38" cstate="print">
            <a:extLst>
              <a:ext uri="{28A0092B-C50C-407E-A947-70E740481C1C}">
                <a14:useLocalDpi xmlns:a14="http://schemas.microsoft.com/office/drawing/2010/main" val="0"/>
              </a:ext>
            </a:extLst>
          </a:blip>
          <a:srcRect/>
          <a:stretch/>
        </p:blipFill>
        <p:spPr bwMode="auto">
          <a:xfrm>
            <a:off x="6797319" y="825820"/>
            <a:ext cx="1265941" cy="1992654"/>
          </a:xfrm>
          <a:prstGeom prst="rect">
            <a:avLst/>
          </a:prstGeom>
          <a:noFill/>
          <a:extLst>
            <a:ext uri="{909E8E84-426E-40DD-AFC4-6F175D3DCCD1}">
              <a14:hiddenFill xmlns:a14="http://schemas.microsoft.com/office/drawing/2010/main">
                <a:solidFill>
                  <a:srgbClr val="FFFFFF"/>
                </a:solidFill>
              </a14:hiddenFill>
            </a:ext>
          </a:extLst>
        </p:spPr>
      </p:pic>
      <p:sp>
        <p:nvSpPr>
          <p:cNvPr id="64" name="Title 1"/>
          <p:cNvSpPr txBox="1">
            <a:spLocks/>
          </p:cNvSpPr>
          <p:nvPr/>
        </p:nvSpPr>
        <p:spPr>
          <a:xfrm>
            <a:off x="6798630" y="2569376"/>
            <a:ext cx="1279653" cy="362442"/>
          </a:xfrm>
          <a:prstGeom prst="rect">
            <a:avLst/>
          </a:prstGeom>
          <a:solidFill>
            <a:schemeClr val="tx1">
              <a:alpha val="44000"/>
            </a:schemeClr>
          </a:solidFill>
        </p:spPr>
        <p:txBody>
          <a:bodyPr>
            <a:normAutofit fontScale="92500"/>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700" b="1" i="0" u="none" strike="noStrike" kern="0" cap="none" spc="0" normalizeH="0" baseline="0" noProof="0">
                <a:ln>
                  <a:noFill/>
                </a:ln>
                <a:solidFill>
                  <a:prstClr val="white"/>
                </a:solidFill>
                <a:effectLst/>
                <a:uLnTx/>
                <a:uFillTx/>
                <a:latin typeface="HelveticaNeueCyr" panose="02000503040000020004" pitchFamily="2" charset="-52"/>
                <a:cs typeface="Arial"/>
                <a:sym typeface="Arial"/>
              </a:rPr>
              <a:t>Vehicle Assembly Building High Bay 3 and High Bay 4</a:t>
            </a:r>
          </a:p>
        </p:txBody>
      </p:sp>
      <p:pic>
        <p:nvPicPr>
          <p:cNvPr id="9236" name="Picture 20" descr="Teams at NASA’s Kennedy Space Center in Florida are working to ensure the crawlerway, the path the crawler-transporter 2 (CT-2), mobile launcher, and Space Launch System rocket with Orion atop will take from the Vehicle Assembly Building to Launch Complex 39B, is strong enough to withstand the weight and provide stability for the Artemis I mission. In this view on Jan. 22, 2021, CT-2 carrying mobile launcher platform 1 that was used during the shuttle program was driven back and forth on the crawlerway with several cement blocks, each weighing about 40,000 pounds to strengthen the crawlerway for launch. Artemis I will be the first in a series of increasingly complex missions to the Moon. Under the Artemis program, NASA aims to land the first woman and the next man on the Moon in 2024 and establish sustainable lunar exploration by the end of the decade.">
            <a:extLst>
              <a:ext uri="{FF2B5EF4-FFF2-40B4-BE49-F238E27FC236}">
                <a16:creationId xmlns:a16="http://schemas.microsoft.com/office/drawing/2014/main" id="{D55DB520-3A72-4A34-9454-784D1838FDE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8145160" y="1640202"/>
            <a:ext cx="1771151" cy="1180221"/>
          </a:xfrm>
          <a:prstGeom prst="rect">
            <a:avLst/>
          </a:prstGeom>
          <a:noFill/>
          <a:extLst>
            <a:ext uri="{909E8E84-426E-40DD-AFC4-6F175D3DCCD1}">
              <a14:hiddenFill xmlns:a14="http://schemas.microsoft.com/office/drawing/2010/main">
                <a:solidFill>
                  <a:srgbClr val="FFFFFF"/>
                </a:solidFill>
              </a14:hiddenFill>
            </a:ext>
          </a:extLst>
        </p:spPr>
      </p:pic>
      <p:sp>
        <p:nvSpPr>
          <p:cNvPr id="70" name="Title 1"/>
          <p:cNvSpPr txBox="1">
            <a:spLocks/>
          </p:cNvSpPr>
          <p:nvPr/>
        </p:nvSpPr>
        <p:spPr>
          <a:xfrm>
            <a:off x="8128982" y="2470481"/>
            <a:ext cx="1787329" cy="349941"/>
          </a:xfrm>
          <a:prstGeom prst="rect">
            <a:avLst/>
          </a:prstGeom>
          <a:solidFill>
            <a:schemeClr val="tx1">
              <a:alpha val="44000"/>
            </a:schemeClr>
          </a:solidFill>
        </p:spPr>
        <p:txBody>
          <a:bodyPr>
            <a:normAutofit lnSpcReduction="10000"/>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800" b="1" i="0" u="none" strike="noStrike" kern="0" cap="none" spc="0" normalizeH="0" baseline="0" noProof="0">
                <a:ln>
                  <a:noFill/>
                </a:ln>
                <a:solidFill>
                  <a:prstClr val="white"/>
                </a:solidFill>
                <a:effectLst/>
                <a:uLnTx/>
                <a:uFillTx/>
                <a:latin typeface="HelveticaNeueCyr" panose="02000503040000020004" pitchFamily="2" charset="-52"/>
                <a:cs typeface="Arial"/>
                <a:sym typeface="Arial"/>
              </a:rPr>
              <a:t>Crawler Transporter 2</a:t>
            </a:r>
          </a:p>
          <a:p>
            <a:pPr marL="0" marR="0" lvl="0" indent="0" algn="ctr" defTabSz="457200" rtl="0" eaLnBrk="1" fontAlgn="auto" latinLnBrk="0" hangingPunct="1">
              <a:lnSpc>
                <a:spcPct val="120000"/>
              </a:lnSpc>
              <a:spcBef>
                <a:spcPts val="0"/>
              </a:spcBef>
              <a:spcAft>
                <a:spcPts val="0"/>
              </a:spcAft>
              <a:buClrTx/>
              <a:buSzTx/>
              <a:buFontTx/>
              <a:buNone/>
              <a:tabLst/>
              <a:defRPr/>
            </a:pPr>
            <a:r>
              <a:rPr kumimoji="0" lang="en-US" sz="800" b="1" i="0" u="none" strike="noStrike" kern="0" cap="none" spc="0" normalizeH="0" baseline="0" noProof="0">
                <a:ln>
                  <a:noFill/>
                </a:ln>
                <a:solidFill>
                  <a:srgbClr val="FFFFFF"/>
                </a:solidFill>
                <a:effectLst/>
                <a:uLnTx/>
                <a:uFillTx/>
                <a:latin typeface="HelveticaNeueCyr" panose="02000503040000020004" pitchFamily="2" charset="-52"/>
                <a:cs typeface="Arial"/>
                <a:sym typeface="Arial"/>
              </a:rPr>
              <a:t>Transport to Pad</a:t>
            </a:r>
          </a:p>
        </p:txBody>
      </p:sp>
      <p:sp>
        <p:nvSpPr>
          <p:cNvPr id="101" name="Title 1"/>
          <p:cNvSpPr txBox="1">
            <a:spLocks/>
          </p:cNvSpPr>
          <p:nvPr/>
        </p:nvSpPr>
        <p:spPr>
          <a:xfrm>
            <a:off x="8063260" y="4434449"/>
            <a:ext cx="1856348" cy="196384"/>
          </a:xfrm>
          <a:prstGeom prst="rect">
            <a:avLst/>
          </a:prstGeom>
          <a:solidFill>
            <a:schemeClr val="tx1">
              <a:alpha val="42000"/>
            </a:schemeClr>
          </a:solidFill>
        </p:spPr>
        <p:txBody>
          <a:bodyPr>
            <a:normAutofit fontScale="92500" lnSpcReduction="20000"/>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00" b="1" i="0" u="none" strike="noStrike" kern="0" cap="none" spc="0" normalizeH="0" baseline="0" noProof="0">
                <a:ln>
                  <a:noFill/>
                </a:ln>
                <a:solidFill>
                  <a:prstClr val="white"/>
                </a:solidFill>
                <a:effectLst/>
                <a:uLnTx/>
                <a:uFillTx/>
                <a:latin typeface="HelveticaNeueCyr" panose="02000503040000020004" pitchFamily="2" charset="-52"/>
                <a:cs typeface="Arial"/>
                <a:sym typeface="Arial"/>
              </a:rPr>
              <a:t>Launch Pad 39B</a:t>
            </a:r>
          </a:p>
        </p:txBody>
      </p:sp>
      <p:sp>
        <p:nvSpPr>
          <p:cNvPr id="90" name="Title 1"/>
          <p:cNvSpPr txBox="1">
            <a:spLocks/>
          </p:cNvSpPr>
          <p:nvPr/>
        </p:nvSpPr>
        <p:spPr>
          <a:xfrm>
            <a:off x="7809420" y="6431194"/>
            <a:ext cx="1765608" cy="255622"/>
          </a:xfrm>
          <a:prstGeom prst="rect">
            <a:avLst/>
          </a:prstGeom>
          <a:solidFill>
            <a:schemeClr val="tx1">
              <a:alpha val="50000"/>
            </a:schemeClr>
          </a:solidFill>
        </p:spPr>
        <p:txBody>
          <a:bodyPr>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effectLst/>
                <a:uLnTx/>
                <a:uFillTx/>
                <a:latin typeface="HelveticaNeueCyr" panose="02000503040000020004" pitchFamily="2" charset="-52"/>
                <a:cs typeface="Arial"/>
                <a:sym typeface="Arial"/>
              </a:rPr>
              <a:t>Crew Module Landing</a:t>
            </a:r>
          </a:p>
        </p:txBody>
      </p:sp>
      <p:sp>
        <p:nvSpPr>
          <p:cNvPr id="91" name="Title 1"/>
          <p:cNvSpPr txBox="1">
            <a:spLocks/>
          </p:cNvSpPr>
          <p:nvPr/>
        </p:nvSpPr>
        <p:spPr>
          <a:xfrm>
            <a:off x="9962311" y="6406888"/>
            <a:ext cx="1775165" cy="301346"/>
          </a:xfrm>
          <a:prstGeom prst="rect">
            <a:avLst/>
          </a:prstGeom>
          <a:solidFill>
            <a:schemeClr val="tx1">
              <a:alpha val="50000"/>
            </a:schemeClr>
          </a:solidFill>
        </p:spPr>
        <p:txBody>
          <a:bodyPr>
            <a:norm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800" b="1" i="0" u="none" strike="noStrike" kern="0" cap="none" spc="0" normalizeH="0" baseline="0" noProof="0">
                <a:ln>
                  <a:noFill/>
                </a:ln>
                <a:effectLst/>
                <a:uLnTx/>
                <a:uFillTx/>
                <a:latin typeface="HelveticaNeueCyr" panose="02000503040000020004" pitchFamily="2" charset="-52"/>
                <a:cs typeface="Arial"/>
                <a:sym typeface="Arial"/>
              </a:rPr>
              <a:t>Crew Module &amp; Crew Recovery</a:t>
            </a:r>
          </a:p>
        </p:txBody>
      </p:sp>
      <p:sp>
        <p:nvSpPr>
          <p:cNvPr id="7" name="Rectangle 6">
            <a:extLst>
              <a:ext uri="{FF2B5EF4-FFF2-40B4-BE49-F238E27FC236}">
                <a16:creationId xmlns:a16="http://schemas.microsoft.com/office/drawing/2014/main" id="{B136C56E-0809-427A-B065-905E93D33911}"/>
              </a:ext>
            </a:extLst>
          </p:cNvPr>
          <p:cNvSpPr/>
          <p:nvPr/>
        </p:nvSpPr>
        <p:spPr>
          <a:xfrm>
            <a:off x="2345646" y="477792"/>
            <a:ext cx="1854334" cy="1276686"/>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14" name="Rectangle 113">
            <a:extLst>
              <a:ext uri="{FF2B5EF4-FFF2-40B4-BE49-F238E27FC236}">
                <a16:creationId xmlns:a16="http://schemas.microsoft.com/office/drawing/2014/main" id="{75571DAB-7F30-4A81-B0F4-56E8A05F6022}"/>
              </a:ext>
            </a:extLst>
          </p:cNvPr>
          <p:cNvSpPr/>
          <p:nvPr/>
        </p:nvSpPr>
        <p:spPr>
          <a:xfrm>
            <a:off x="2353773" y="1882197"/>
            <a:ext cx="2680686" cy="1540460"/>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34" name="Rectangle 133">
            <a:extLst>
              <a:ext uri="{FF2B5EF4-FFF2-40B4-BE49-F238E27FC236}">
                <a16:creationId xmlns:a16="http://schemas.microsoft.com/office/drawing/2014/main" id="{1B9A3DCF-2EB7-4188-AC18-0EF7C9BB6A3A}"/>
              </a:ext>
            </a:extLst>
          </p:cNvPr>
          <p:cNvSpPr/>
          <p:nvPr/>
        </p:nvSpPr>
        <p:spPr>
          <a:xfrm>
            <a:off x="2352951" y="3539845"/>
            <a:ext cx="2680686" cy="962285"/>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3" name="Title 1"/>
          <p:cNvSpPr txBox="1">
            <a:spLocks/>
          </p:cNvSpPr>
          <p:nvPr/>
        </p:nvSpPr>
        <p:spPr>
          <a:xfrm>
            <a:off x="2390706" y="4595255"/>
            <a:ext cx="3423021" cy="235178"/>
          </a:xfrm>
          <a:prstGeom prst="rect">
            <a:avLst/>
          </a:prstGeom>
          <a:solidFill>
            <a:schemeClr val="tx1"/>
          </a:solidFill>
        </p:spPr>
        <p:txBody>
          <a:bodyPr lIns="91440" tIns="45720" rIns="91440" bIns="45720" anchor="t">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sym typeface="Arial"/>
              </a:rPr>
              <a:t>Solid Rocket Booster Processing</a:t>
            </a:r>
            <a:endParaRPr lang="en-US" sz="1000" b="1" i="0" u="none" strike="noStrike" kern="0" cap="none" spc="0" normalizeH="0" baseline="0" noProof="0">
              <a:ln>
                <a:noFill/>
              </a:ln>
              <a:solidFill>
                <a:schemeClr val="accent6">
                  <a:lumMod val="60000"/>
                  <a:lumOff val="40000"/>
                </a:schemeClr>
              </a:solidFill>
              <a:effectLst/>
              <a:uLnTx/>
              <a:uFillTx/>
              <a:latin typeface="HelveticaNeueCyr" panose="02000503040000020004" pitchFamily="2" charset="-52"/>
              <a:cs typeface="Arial"/>
            </a:endParaRPr>
          </a:p>
        </p:txBody>
      </p:sp>
      <p:sp>
        <p:nvSpPr>
          <p:cNvPr id="135" name="Rectangle 134">
            <a:extLst>
              <a:ext uri="{FF2B5EF4-FFF2-40B4-BE49-F238E27FC236}">
                <a16:creationId xmlns:a16="http://schemas.microsoft.com/office/drawing/2014/main" id="{8CC0D9DE-08C3-42FA-90C4-61D789E79386}"/>
              </a:ext>
            </a:extLst>
          </p:cNvPr>
          <p:cNvSpPr/>
          <p:nvPr/>
        </p:nvSpPr>
        <p:spPr>
          <a:xfrm>
            <a:off x="2351668" y="4611240"/>
            <a:ext cx="3475301" cy="953851"/>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94" name="Title 1"/>
          <p:cNvSpPr txBox="1">
            <a:spLocks/>
          </p:cNvSpPr>
          <p:nvPr/>
        </p:nvSpPr>
        <p:spPr>
          <a:xfrm>
            <a:off x="2332751" y="5667181"/>
            <a:ext cx="2641332" cy="238148"/>
          </a:xfrm>
          <a:prstGeom prst="rect">
            <a:avLst/>
          </a:prstGeom>
          <a:solidFill>
            <a:schemeClr val="tx1"/>
          </a:solidFill>
        </p:spPr>
        <p:txBody>
          <a:bodyPr lIns="91440" tIns="45720" rIns="91440" bIns="45720" anchor="t">
            <a:noAutofit/>
          </a:bodyPr>
          <a:lstStyle>
            <a:lvl1pPr defTabSz="457200">
              <a:defRPr sz="2400">
                <a:solidFill>
                  <a:srgbClr val="FFFFFF"/>
                </a:solidFill>
                <a:latin typeface="Arial"/>
                <a:ea typeface="Arial"/>
                <a:cs typeface="Arial"/>
                <a:sym typeface="Arial"/>
              </a:defRPr>
            </a:lvl1pPr>
            <a:lvl2pPr defTabSz="457200">
              <a:defRPr sz="2400">
                <a:solidFill>
                  <a:srgbClr val="FFFFFF"/>
                </a:solidFill>
                <a:latin typeface="Arial"/>
                <a:ea typeface="Arial"/>
                <a:cs typeface="Arial"/>
                <a:sym typeface="Arial"/>
              </a:defRPr>
            </a:lvl2pPr>
            <a:lvl3pPr defTabSz="457200">
              <a:defRPr sz="2400">
                <a:solidFill>
                  <a:srgbClr val="FFFFFF"/>
                </a:solidFill>
                <a:latin typeface="Arial"/>
                <a:ea typeface="Arial"/>
                <a:cs typeface="Arial"/>
                <a:sym typeface="Arial"/>
              </a:defRPr>
            </a:lvl3pPr>
            <a:lvl4pPr defTabSz="457200">
              <a:defRPr sz="2400">
                <a:solidFill>
                  <a:srgbClr val="FFFFFF"/>
                </a:solidFill>
                <a:latin typeface="Arial"/>
                <a:ea typeface="Arial"/>
                <a:cs typeface="Arial"/>
                <a:sym typeface="Arial"/>
              </a:defRPr>
            </a:lvl4pPr>
            <a:lvl5pPr defTabSz="457200">
              <a:defRPr sz="2400">
                <a:solidFill>
                  <a:srgbClr val="FFFFFF"/>
                </a:solidFill>
                <a:latin typeface="Arial"/>
                <a:ea typeface="Arial"/>
                <a:cs typeface="Arial"/>
                <a:sym typeface="Arial"/>
              </a:defRPr>
            </a:lvl5pPr>
            <a:lvl6pPr indent="457200" defTabSz="457200">
              <a:defRPr sz="2400">
                <a:solidFill>
                  <a:srgbClr val="FFFFFF"/>
                </a:solidFill>
                <a:latin typeface="Arial"/>
                <a:ea typeface="Arial"/>
                <a:cs typeface="Arial"/>
                <a:sym typeface="Arial"/>
              </a:defRPr>
            </a:lvl6pPr>
            <a:lvl7pPr indent="914400" defTabSz="457200">
              <a:defRPr sz="2400">
                <a:solidFill>
                  <a:srgbClr val="FFFFFF"/>
                </a:solidFill>
                <a:latin typeface="Arial"/>
                <a:ea typeface="Arial"/>
                <a:cs typeface="Arial"/>
                <a:sym typeface="Arial"/>
              </a:defRPr>
            </a:lvl7pPr>
            <a:lvl8pPr indent="1371600" defTabSz="457200">
              <a:defRPr sz="2400">
                <a:solidFill>
                  <a:srgbClr val="FFFFFF"/>
                </a:solidFill>
                <a:latin typeface="Arial"/>
                <a:ea typeface="Arial"/>
                <a:cs typeface="Arial"/>
                <a:sym typeface="Arial"/>
              </a:defRPr>
            </a:lvl8pPr>
            <a:lvl9pPr indent="1828800" defTabSz="457200">
              <a:defRPr sz="2400">
                <a:solidFill>
                  <a:srgbClr val="FFFFFF"/>
                </a:solidFill>
                <a:latin typeface="Arial"/>
                <a:ea typeface="Arial"/>
                <a:cs typeface="Arial"/>
                <a:sym typeface="Arial"/>
              </a:defRPr>
            </a:lvl9p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0" cap="none" spc="0" normalizeH="0" baseline="0" noProof="0">
                <a:ln>
                  <a:noFill/>
                </a:ln>
                <a:solidFill>
                  <a:schemeClr val="accent6">
                    <a:lumMod val="60000"/>
                    <a:lumOff val="40000"/>
                  </a:schemeClr>
                </a:solidFill>
                <a:effectLst/>
                <a:uLnTx/>
                <a:uFillTx/>
                <a:latin typeface="Arial"/>
                <a:cs typeface="Arial"/>
                <a:sym typeface="Arial"/>
              </a:rPr>
              <a:t>Space Launch System Manufacturing</a:t>
            </a:r>
          </a:p>
        </p:txBody>
      </p:sp>
      <p:sp>
        <p:nvSpPr>
          <p:cNvPr id="139" name="Rectangle 138">
            <a:extLst>
              <a:ext uri="{FF2B5EF4-FFF2-40B4-BE49-F238E27FC236}">
                <a16:creationId xmlns:a16="http://schemas.microsoft.com/office/drawing/2014/main" id="{4541ABAC-844A-44B3-8112-EB88932E883A}"/>
              </a:ext>
            </a:extLst>
          </p:cNvPr>
          <p:cNvSpPr/>
          <p:nvPr/>
        </p:nvSpPr>
        <p:spPr>
          <a:xfrm>
            <a:off x="2337550" y="5666135"/>
            <a:ext cx="5214944" cy="1050882"/>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46" name="Rectangle 145">
            <a:extLst>
              <a:ext uri="{FF2B5EF4-FFF2-40B4-BE49-F238E27FC236}">
                <a16:creationId xmlns:a16="http://schemas.microsoft.com/office/drawing/2014/main" id="{F0D20411-4083-45EF-9772-6532ED02F06A}"/>
              </a:ext>
            </a:extLst>
          </p:cNvPr>
          <p:cNvSpPr/>
          <p:nvPr/>
        </p:nvSpPr>
        <p:spPr>
          <a:xfrm>
            <a:off x="6753058" y="465258"/>
            <a:ext cx="3205680" cy="4216931"/>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pic>
        <p:nvPicPr>
          <p:cNvPr id="104" name="Picture 103"/>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8493226" y="-10167"/>
            <a:ext cx="1642090" cy="1642090"/>
          </a:xfrm>
          <a:prstGeom prst="rect">
            <a:avLst/>
          </a:prstGeom>
        </p:spPr>
      </p:pic>
      <p:sp>
        <p:nvSpPr>
          <p:cNvPr id="147" name="Rectangle 146">
            <a:extLst>
              <a:ext uri="{FF2B5EF4-FFF2-40B4-BE49-F238E27FC236}">
                <a16:creationId xmlns:a16="http://schemas.microsoft.com/office/drawing/2014/main" id="{0A59D77C-3982-42DE-82BD-044DDBD08FCC}"/>
              </a:ext>
            </a:extLst>
          </p:cNvPr>
          <p:cNvSpPr/>
          <p:nvPr/>
        </p:nvSpPr>
        <p:spPr>
          <a:xfrm>
            <a:off x="5213302" y="1880296"/>
            <a:ext cx="1457204" cy="1503062"/>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48" name="Rectangle 147">
            <a:extLst>
              <a:ext uri="{FF2B5EF4-FFF2-40B4-BE49-F238E27FC236}">
                <a16:creationId xmlns:a16="http://schemas.microsoft.com/office/drawing/2014/main" id="{A31CBD33-F93D-47E9-B8CD-1EB7FD404DD4}"/>
              </a:ext>
            </a:extLst>
          </p:cNvPr>
          <p:cNvSpPr/>
          <p:nvPr/>
        </p:nvSpPr>
        <p:spPr>
          <a:xfrm>
            <a:off x="7791873" y="4888101"/>
            <a:ext cx="4031923" cy="1838744"/>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sp>
        <p:nvSpPr>
          <p:cNvPr id="150" name="Rectangle 149">
            <a:extLst>
              <a:ext uri="{FF2B5EF4-FFF2-40B4-BE49-F238E27FC236}">
                <a16:creationId xmlns:a16="http://schemas.microsoft.com/office/drawing/2014/main" id="{4FA03910-CB3A-4E91-A7F7-A4B6516097FA}"/>
              </a:ext>
            </a:extLst>
          </p:cNvPr>
          <p:cNvSpPr/>
          <p:nvPr/>
        </p:nvSpPr>
        <p:spPr>
          <a:xfrm>
            <a:off x="10118337" y="729711"/>
            <a:ext cx="1707413" cy="3952478"/>
          </a:xfrm>
          <a:prstGeom prst="rect">
            <a:avLst/>
          </a:prstGeom>
          <a:noFill/>
          <a:ln w="19050">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rial"/>
              <a:ea typeface="+mn-ea"/>
              <a:cs typeface="+mn-cs"/>
            </a:endParaRPr>
          </a:p>
        </p:txBody>
      </p:sp>
      <p:cxnSp>
        <p:nvCxnSpPr>
          <p:cNvPr id="271" name="Straight Arrow Connector 270">
            <a:extLst>
              <a:ext uri="{FF2B5EF4-FFF2-40B4-BE49-F238E27FC236}">
                <a16:creationId xmlns:a16="http://schemas.microsoft.com/office/drawing/2014/main" id="{E1B4BE8E-1261-4581-A5A3-6001375F6327}"/>
              </a:ext>
            </a:extLst>
          </p:cNvPr>
          <p:cNvCxnSpPr>
            <a:cxnSpLocks/>
          </p:cNvCxnSpPr>
          <p:nvPr/>
        </p:nvCxnSpPr>
        <p:spPr>
          <a:xfrm>
            <a:off x="9970959" y="3403443"/>
            <a:ext cx="147378" cy="0"/>
          </a:xfrm>
          <a:prstGeom prst="straightConnector1">
            <a:avLst/>
          </a:prstGeom>
          <a:noFill/>
          <a:ln w="19050" cap="flat">
            <a:solidFill>
              <a:srgbClr val="E6E6E6"/>
            </a:solidFill>
            <a:prstDash val="solid"/>
            <a:bevel/>
            <a:tailEnd type="triangle"/>
          </a:ln>
          <a:effectLst>
            <a:outerShdw blurRad="38100" dist="20000" dir="5400000" rotWithShape="0">
              <a:srgbClr val="000000">
                <a:alpha val="38000"/>
              </a:srgbClr>
            </a:outerShdw>
          </a:effectLst>
        </p:spPr>
        <p:style>
          <a:lnRef idx="0">
            <a:scrgbClr r="0" g="0" b="0"/>
          </a:lnRef>
          <a:fillRef idx="0">
            <a:scrgbClr r="0" g="0" b="0"/>
          </a:fillRef>
          <a:effectRef idx="0">
            <a:scrgbClr r="0" g="0" b="0"/>
          </a:effectRef>
          <a:fontRef idx="none"/>
        </p:style>
      </p:cxnSp>
      <p:sp>
        <p:nvSpPr>
          <p:cNvPr id="2" name="Slide Number Placeholder 1">
            <a:extLst>
              <a:ext uri="{FF2B5EF4-FFF2-40B4-BE49-F238E27FC236}">
                <a16:creationId xmlns:a16="http://schemas.microsoft.com/office/drawing/2014/main" id="{029DB2F0-7B44-72F3-5C07-A761720D59E0}"/>
              </a:ext>
            </a:extLst>
          </p:cNvPr>
          <p:cNvSpPr>
            <a:spLocks noGrp="1"/>
          </p:cNvSpPr>
          <p:nvPr>
            <p:ph type="sldNum" sz="quarter" idx="2"/>
          </p:nvPr>
        </p:nvSpPr>
        <p:spPr>
          <a:xfrm>
            <a:off x="9298614" y="6733811"/>
            <a:ext cx="2844800" cy="264255"/>
          </a:xfrm>
        </p:spPr>
        <p:txBody>
          <a:bodyPr/>
          <a:lstStyle/>
          <a:p>
            <a:fld id="{86CB4B4D-7CA3-9044-876B-883B54F8677D}" type="slidenum">
              <a:rPr lang="en-US" smtClean="0"/>
              <a:pPr/>
              <a:t>28</a:t>
            </a:fld>
            <a:endParaRPr lang="en-US"/>
          </a:p>
        </p:txBody>
      </p:sp>
      <p:pic>
        <p:nvPicPr>
          <p:cNvPr id="4" name="Picture 3" descr="NASA's Artemis II crew helped by Navy exiting the capsule in new ...">
            <a:extLst>
              <a:ext uri="{FF2B5EF4-FFF2-40B4-BE49-F238E27FC236}">
                <a16:creationId xmlns:a16="http://schemas.microsoft.com/office/drawing/2014/main" id="{492B88B7-D562-0D17-0C8F-5C1A8EA30DEA}"/>
              </a:ext>
            </a:extLst>
          </p:cNvPr>
          <p:cNvPicPr>
            <a:picLocks noChangeAspect="1"/>
          </p:cNvPicPr>
          <p:nvPr/>
        </p:nvPicPr>
        <p:blipFill>
          <a:blip r:embed="rId41"/>
          <a:stretch>
            <a:fillRect/>
          </a:stretch>
        </p:blipFill>
        <p:spPr>
          <a:xfrm>
            <a:off x="9709151" y="5271557"/>
            <a:ext cx="2044700" cy="1077384"/>
          </a:xfrm>
          <a:prstGeom prst="rect">
            <a:avLst/>
          </a:prstGeom>
        </p:spPr>
      </p:pic>
      <p:pic>
        <p:nvPicPr>
          <p:cNvPr id="5" name="Picture 4" descr="Incredible photos show Artemis II landing as astronauts return to Earth ...">
            <a:extLst>
              <a:ext uri="{FF2B5EF4-FFF2-40B4-BE49-F238E27FC236}">
                <a16:creationId xmlns:a16="http://schemas.microsoft.com/office/drawing/2014/main" id="{C3DDD187-8DB2-55CC-3D90-A198501A0321}"/>
              </a:ext>
            </a:extLst>
          </p:cNvPr>
          <p:cNvPicPr>
            <a:picLocks noChangeAspect="1"/>
          </p:cNvPicPr>
          <p:nvPr/>
        </p:nvPicPr>
        <p:blipFill>
          <a:blip r:embed="rId42"/>
          <a:srcRect l="26605" t="3940" r="8259" b="19485"/>
          <a:stretch>
            <a:fillRect/>
          </a:stretch>
        </p:blipFill>
        <p:spPr>
          <a:xfrm>
            <a:off x="7824333" y="5253498"/>
            <a:ext cx="1797399" cy="1146782"/>
          </a:xfrm>
          <a:prstGeom prst="rect">
            <a:avLst/>
          </a:prstGeom>
        </p:spPr>
      </p:pic>
      <p:cxnSp>
        <p:nvCxnSpPr>
          <p:cNvPr id="6" name="Straight Connector 5">
            <a:extLst>
              <a:ext uri="{FF2B5EF4-FFF2-40B4-BE49-F238E27FC236}">
                <a16:creationId xmlns:a16="http://schemas.microsoft.com/office/drawing/2014/main" id="{19B0BE04-D3F0-2E8A-6EC7-9501371114B7}"/>
              </a:ext>
            </a:extLst>
          </p:cNvPr>
          <p:cNvCxnSpPr>
            <a:cxnSpLocks/>
          </p:cNvCxnSpPr>
          <p:nvPr/>
        </p:nvCxnSpPr>
        <p:spPr>
          <a:xfrm flipV="1">
            <a:off x="5598887" y="3951455"/>
            <a:ext cx="1117809" cy="613691"/>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cxnSp>
        <p:nvCxnSpPr>
          <p:cNvPr id="8" name="Straight Connector 7">
            <a:extLst>
              <a:ext uri="{FF2B5EF4-FFF2-40B4-BE49-F238E27FC236}">
                <a16:creationId xmlns:a16="http://schemas.microsoft.com/office/drawing/2014/main" id="{EB903FEE-5F4B-050B-08C3-D1504367F904}"/>
              </a:ext>
            </a:extLst>
          </p:cNvPr>
          <p:cNvCxnSpPr>
            <a:cxnSpLocks/>
          </p:cNvCxnSpPr>
          <p:nvPr/>
        </p:nvCxnSpPr>
        <p:spPr>
          <a:xfrm>
            <a:off x="3341643" y="1761563"/>
            <a:ext cx="10751" cy="105177"/>
          </a:xfrm>
          <a:prstGeom prst="line">
            <a:avLst/>
          </a:prstGeom>
          <a:ln w="19050">
            <a:solidFill>
              <a:schemeClr val="bg1"/>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4567906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A026A3-4C38-397D-6706-CD0083702F6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98FCC5-EEF8-0BCD-1B45-86493C5B018D}"/>
              </a:ext>
            </a:extLst>
          </p:cNvPr>
          <p:cNvSpPr>
            <a:spLocks noGrp="1"/>
          </p:cNvSpPr>
          <p:nvPr>
            <p:ph type="title"/>
          </p:nvPr>
        </p:nvSpPr>
        <p:spPr/>
        <p:txBody>
          <a:bodyPr/>
          <a:lstStyle/>
          <a:p>
            <a:r>
              <a:rPr lang="en-US"/>
              <a:t>PWS Section 7. IDIQ</a:t>
            </a:r>
          </a:p>
        </p:txBody>
      </p:sp>
      <p:sp>
        <p:nvSpPr>
          <p:cNvPr id="3" name="Content Placeholder 2">
            <a:extLst>
              <a:ext uri="{FF2B5EF4-FFF2-40B4-BE49-F238E27FC236}">
                <a16:creationId xmlns:a16="http://schemas.microsoft.com/office/drawing/2014/main" id="{C11BB882-38CF-9D51-721C-BF5C71EC17EE}"/>
              </a:ext>
            </a:extLst>
          </p:cNvPr>
          <p:cNvSpPr>
            <a:spLocks noGrp="1"/>
          </p:cNvSpPr>
          <p:nvPr>
            <p:ph idx="1"/>
          </p:nvPr>
        </p:nvSpPr>
        <p:spPr/>
        <p:txBody>
          <a:bodyPr vert="horz" lIns="91440" tIns="45720" rIns="91440" bIns="45720" rtlCol="0" anchor="t">
            <a:normAutofit/>
          </a:bodyPr>
          <a:lstStyle/>
          <a:p>
            <a:pPr marL="283210" indent="-283210"/>
            <a:r>
              <a:rPr lang="en-US" b="1"/>
              <a:t>General Overview</a:t>
            </a:r>
            <a:endParaRPr lang="en-US" b="1">
              <a:cs typeface="Arial"/>
            </a:endParaRPr>
          </a:p>
          <a:p>
            <a:pPr marL="740410" lvl="1" indent="-283210"/>
            <a:r>
              <a:rPr lang="en-US"/>
              <a:t>Supports all customers identified in Tech Exhibit 1.2.1-1, Customer Identifiers</a:t>
            </a:r>
            <a:endParaRPr lang="en-US">
              <a:cs typeface="Arial"/>
            </a:endParaRPr>
          </a:p>
          <a:p>
            <a:pPr marL="740410" lvl="1" indent="-283210"/>
            <a:r>
              <a:rPr lang="en-US"/>
              <a:t>Work includes supplies or services within the scope of the contract</a:t>
            </a:r>
            <a:endParaRPr lang="en-US">
              <a:cs typeface="Arial"/>
            </a:endParaRPr>
          </a:p>
          <a:p>
            <a:pPr marL="1197610" lvl="2" indent="-283210"/>
            <a:r>
              <a:rPr lang="en-US"/>
              <a:t>See PWS Sections 1 through 6</a:t>
            </a:r>
            <a:endParaRPr lang="en-US">
              <a:cs typeface="Arial"/>
            </a:endParaRPr>
          </a:p>
          <a:p>
            <a:pPr marL="1197610" lvl="2" indent="-283210"/>
            <a:r>
              <a:rPr lang="en-US"/>
              <a:t>See other work tasks defined in PWS Section 7</a:t>
            </a:r>
            <a:endParaRPr lang="en-US">
              <a:cs typeface="Arial"/>
            </a:endParaRPr>
          </a:p>
          <a:p>
            <a:pPr marL="1654810" lvl="3" indent="-283210"/>
            <a:r>
              <a:rPr lang="en-US">
                <a:cs typeface="Arial"/>
              </a:rPr>
              <a:t>Including engineering support services, as required, to support operations at WFF</a:t>
            </a:r>
          </a:p>
          <a:p>
            <a:pPr marL="740410" lvl="1" indent="-283210"/>
            <a:r>
              <a:rPr lang="en-US"/>
              <a:t>Compliance documents, qualifications, and performance standards apply to IDIQ work</a:t>
            </a:r>
            <a:endParaRPr lang="en-US">
              <a:cs typeface="Arial"/>
            </a:endParaRPr>
          </a:p>
          <a:p>
            <a:pPr marL="740410" lvl="1" indent="-283210"/>
            <a:endParaRPr lang="en-US">
              <a:cs typeface="Arial"/>
            </a:endParaRPr>
          </a:p>
        </p:txBody>
      </p:sp>
      <p:sp>
        <p:nvSpPr>
          <p:cNvPr id="4" name="Date Placeholder 3">
            <a:extLst>
              <a:ext uri="{FF2B5EF4-FFF2-40B4-BE49-F238E27FC236}">
                <a16:creationId xmlns:a16="http://schemas.microsoft.com/office/drawing/2014/main" id="{938B643A-DFC8-5A23-C093-3B3066E03AB7}"/>
              </a:ext>
            </a:extLst>
          </p:cNvPr>
          <p:cNvSpPr>
            <a:spLocks noGrp="1"/>
          </p:cNvSpPr>
          <p:nvPr>
            <p:ph type="dt" sz="half" idx="10"/>
          </p:nvPr>
        </p:nvSpPr>
        <p:spPr/>
        <p:txBody>
          <a:bodyPr/>
          <a:lstStyle/>
          <a:p>
            <a:pPr lvl="0"/>
            <a:r>
              <a:rPr lang="en-US" noProof="0"/>
              <a:t>10/13/2026</a:t>
            </a:r>
          </a:p>
        </p:txBody>
      </p:sp>
      <p:sp>
        <p:nvSpPr>
          <p:cNvPr id="6" name="Slide Number Placeholder 5">
            <a:extLst>
              <a:ext uri="{FF2B5EF4-FFF2-40B4-BE49-F238E27FC236}">
                <a16:creationId xmlns:a16="http://schemas.microsoft.com/office/drawing/2014/main" id="{C41301E4-4E4E-5AB8-0BBD-CDA3742FE9BB}"/>
              </a:ext>
            </a:extLst>
          </p:cNvPr>
          <p:cNvSpPr>
            <a:spLocks noGrp="1"/>
          </p:cNvSpPr>
          <p:nvPr>
            <p:ph type="sldNum" sz="quarter" idx="12"/>
          </p:nvPr>
        </p:nvSpPr>
        <p:spPr/>
        <p:txBody>
          <a:bodyPr/>
          <a:lstStyle/>
          <a:p>
            <a:pPr lvl="0"/>
            <a:fld id="{E2427023-DC51-4F41-895E-99C924AA7443}" type="slidenum">
              <a:rPr lang="en-US" noProof="0" smtClean="0"/>
              <a:pPr lvl="0"/>
              <a:t>29</a:t>
            </a:fld>
            <a:endParaRPr lang="en-US" noProof="0"/>
          </a:p>
        </p:txBody>
      </p:sp>
    </p:spTree>
    <p:extLst>
      <p:ext uri="{BB962C8B-B14F-4D97-AF65-F5344CB8AC3E}">
        <p14:creationId xmlns:p14="http://schemas.microsoft.com/office/powerpoint/2010/main" val="14104881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4CC68C-45C0-54F3-6BD7-CBB8860EA9D8}"/>
              </a:ext>
            </a:extLst>
          </p:cNvPr>
          <p:cNvSpPr>
            <a:spLocks noGrp="1"/>
          </p:cNvSpPr>
          <p:nvPr>
            <p:ph type="title"/>
          </p:nvPr>
        </p:nvSpPr>
        <p:spPr/>
        <p:txBody>
          <a:bodyPr/>
          <a:lstStyle/>
          <a:p>
            <a:r>
              <a:rPr lang="en-US"/>
              <a:t>Section B. Supplies or Services and Prices/Cost</a:t>
            </a:r>
          </a:p>
        </p:txBody>
      </p:sp>
      <p:sp>
        <p:nvSpPr>
          <p:cNvPr id="3" name="Content Placeholder 2">
            <a:extLst>
              <a:ext uri="{FF2B5EF4-FFF2-40B4-BE49-F238E27FC236}">
                <a16:creationId xmlns:a16="http://schemas.microsoft.com/office/drawing/2014/main" id="{8D4810AA-81A5-12B3-219E-B85B50F7D4A2}"/>
              </a:ext>
            </a:extLst>
          </p:cNvPr>
          <p:cNvSpPr>
            <a:spLocks noGrp="1"/>
          </p:cNvSpPr>
          <p:nvPr>
            <p:ph idx="1"/>
          </p:nvPr>
        </p:nvSpPr>
        <p:spPr/>
        <p:txBody>
          <a:bodyPr>
            <a:normAutofit/>
          </a:bodyPr>
          <a:lstStyle/>
          <a:p>
            <a:r>
              <a:rPr lang="en-US" b="1"/>
              <a:t>Section B Clause, Supplies and/or Services to be Provided</a:t>
            </a:r>
          </a:p>
          <a:p>
            <a:pPr lvl="1"/>
            <a:r>
              <a:rPr lang="en-US"/>
              <a:t>Contract Line Item Numbers (CLINs)</a:t>
            </a:r>
          </a:p>
          <a:p>
            <a:pPr lvl="2">
              <a:spcBef>
                <a:spcPts val="1200"/>
              </a:spcBef>
            </a:pPr>
            <a:r>
              <a:rPr lang="en-US"/>
              <a:t>Core Work</a:t>
            </a:r>
          </a:p>
          <a:p>
            <a:pPr lvl="2">
              <a:spcBef>
                <a:spcPts val="1200"/>
              </a:spcBef>
            </a:pPr>
            <a:r>
              <a:rPr lang="en-US"/>
              <a:t>Non-Proposed Other Direct Costs (ODCs) </a:t>
            </a:r>
          </a:p>
          <a:p>
            <a:pPr lvl="2">
              <a:spcBef>
                <a:spcPts val="1200"/>
              </a:spcBef>
            </a:pPr>
            <a:r>
              <a:rPr lang="en-US"/>
              <a:t>Maintenance Support Requests (MSRs)</a:t>
            </a:r>
            <a:endParaRPr lang="en-US" strike="sngStrike"/>
          </a:p>
          <a:p>
            <a:pPr lvl="2">
              <a:spcBef>
                <a:spcPts val="1200"/>
              </a:spcBef>
            </a:pPr>
            <a:r>
              <a:rPr lang="en-US"/>
              <a:t>IDIQ Work</a:t>
            </a:r>
          </a:p>
          <a:p>
            <a:pPr lvl="1">
              <a:spcBef>
                <a:spcPts val="1200"/>
              </a:spcBef>
            </a:pPr>
            <a:r>
              <a:rPr lang="en-US"/>
              <a:t>MSRs will be discussed in subsequent charts</a:t>
            </a:r>
          </a:p>
        </p:txBody>
      </p:sp>
      <p:sp>
        <p:nvSpPr>
          <p:cNvPr id="4" name="Date Placeholder 3">
            <a:extLst>
              <a:ext uri="{FF2B5EF4-FFF2-40B4-BE49-F238E27FC236}">
                <a16:creationId xmlns:a16="http://schemas.microsoft.com/office/drawing/2014/main" id="{DC856EC4-F92C-9D16-BCD5-54FFAE87A886}"/>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402F168E-C66F-C899-20DE-772B12C449E8}"/>
              </a:ext>
            </a:extLst>
          </p:cNvPr>
          <p:cNvSpPr>
            <a:spLocks noGrp="1"/>
          </p:cNvSpPr>
          <p:nvPr>
            <p:ph type="sldNum" sz="quarter" idx="12"/>
          </p:nvPr>
        </p:nvSpPr>
        <p:spPr/>
        <p:txBody>
          <a:bodyPr/>
          <a:lstStyle/>
          <a:p>
            <a:fld id="{E2427023-DC51-4F41-895E-99C924AA7443}" type="slidenum">
              <a:rPr lang="en-US" smtClean="0"/>
              <a:pPr/>
              <a:t>30</a:t>
            </a:fld>
            <a:endParaRPr lang="en-US"/>
          </a:p>
        </p:txBody>
      </p:sp>
    </p:spTree>
    <p:extLst>
      <p:ext uri="{BB962C8B-B14F-4D97-AF65-F5344CB8AC3E}">
        <p14:creationId xmlns:p14="http://schemas.microsoft.com/office/powerpoint/2010/main" val="23151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291F5-9BFB-AB83-6886-4DC84447BA7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9E0E972-D8B8-D977-634D-EACD07A90C31}"/>
              </a:ext>
            </a:extLst>
          </p:cNvPr>
          <p:cNvSpPr>
            <a:spLocks noGrp="1"/>
          </p:cNvSpPr>
          <p:nvPr>
            <p:ph type="title"/>
          </p:nvPr>
        </p:nvSpPr>
        <p:spPr/>
        <p:txBody>
          <a:bodyPr/>
          <a:lstStyle/>
          <a:p>
            <a:r>
              <a:rPr lang="en-US"/>
              <a:t>CLIN Structure by Contract Type  </a:t>
            </a:r>
            <a:endParaRPr lang="en-US">
              <a:solidFill>
                <a:srgbClr val="FFFF00"/>
              </a:solidFill>
            </a:endParaRPr>
          </a:p>
        </p:txBody>
      </p:sp>
      <p:sp>
        <p:nvSpPr>
          <p:cNvPr id="3" name="Date Placeholder 2">
            <a:extLst>
              <a:ext uri="{FF2B5EF4-FFF2-40B4-BE49-F238E27FC236}">
                <a16:creationId xmlns:a16="http://schemas.microsoft.com/office/drawing/2014/main" id="{C70388D3-F8DB-5FB8-B5B8-2B7C464576FC}"/>
              </a:ext>
            </a:extLst>
          </p:cNvPr>
          <p:cNvSpPr>
            <a:spLocks noGrp="1"/>
          </p:cNvSpPr>
          <p:nvPr>
            <p:ph type="dt" sz="half" idx="10"/>
          </p:nvPr>
        </p:nvSpPr>
        <p:spPr/>
        <p:txBody>
          <a:bodyPr/>
          <a:lstStyle/>
          <a:p>
            <a:r>
              <a:rPr lang="en-US"/>
              <a:t>10/13/2026</a:t>
            </a:r>
          </a:p>
        </p:txBody>
      </p:sp>
      <p:sp>
        <p:nvSpPr>
          <p:cNvPr id="4" name="Slide Number Placeholder 3">
            <a:extLst>
              <a:ext uri="{FF2B5EF4-FFF2-40B4-BE49-F238E27FC236}">
                <a16:creationId xmlns:a16="http://schemas.microsoft.com/office/drawing/2014/main" id="{159E1AC1-5E18-A5C7-8C18-DB9EB5682C69}"/>
              </a:ext>
            </a:extLst>
          </p:cNvPr>
          <p:cNvSpPr>
            <a:spLocks noGrp="1"/>
          </p:cNvSpPr>
          <p:nvPr>
            <p:ph type="sldNum" sz="quarter" idx="12"/>
          </p:nvPr>
        </p:nvSpPr>
        <p:spPr/>
        <p:txBody>
          <a:bodyPr/>
          <a:lstStyle/>
          <a:p>
            <a:fld id="{E2427023-DC51-4F41-895E-99C924AA7443}" type="slidenum">
              <a:rPr lang="en-US" smtClean="0"/>
              <a:t>31</a:t>
            </a:fld>
            <a:endParaRPr lang="en-US"/>
          </a:p>
        </p:txBody>
      </p:sp>
      <p:sp>
        <p:nvSpPr>
          <p:cNvPr id="37" name="Rectangle 36">
            <a:extLst>
              <a:ext uri="{FF2B5EF4-FFF2-40B4-BE49-F238E27FC236}">
                <a16:creationId xmlns:a16="http://schemas.microsoft.com/office/drawing/2014/main" id="{A81E0292-198B-EB86-E06E-253E97506104}"/>
              </a:ext>
            </a:extLst>
          </p:cNvPr>
          <p:cNvSpPr/>
          <p:nvPr/>
        </p:nvSpPr>
        <p:spPr>
          <a:xfrm>
            <a:off x="5227320" y="1531943"/>
            <a:ext cx="1737360" cy="353695"/>
          </a:xfrm>
          <a:prstGeom prst="rect">
            <a:avLst/>
          </a:prstGeom>
          <a:solidFill>
            <a:srgbClr val="002060"/>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bg1"/>
                </a:solidFill>
                <a:effectLst/>
                <a:latin typeface="Arial Narrow" panose="020B0606020202030204" pitchFamily="34" charset="0"/>
                <a:ea typeface="Times New Roman" panose="02020603050405020304" pitchFamily="18" charset="0"/>
              </a:rPr>
              <a:t>SIMO Contract</a:t>
            </a:r>
            <a:endParaRPr lang="en-US" sz="1400">
              <a:solidFill>
                <a:schemeClr val="bg1"/>
              </a:solidFill>
              <a:effectLst/>
              <a:latin typeface="Arial Narrow" panose="020B0606020202030204" pitchFamily="34" charset="0"/>
              <a:ea typeface="Times New Roman" panose="02020603050405020304" pitchFamily="18" charset="0"/>
            </a:endParaRPr>
          </a:p>
        </p:txBody>
      </p:sp>
      <p:sp>
        <p:nvSpPr>
          <p:cNvPr id="39" name="Rectangle 38">
            <a:extLst>
              <a:ext uri="{FF2B5EF4-FFF2-40B4-BE49-F238E27FC236}">
                <a16:creationId xmlns:a16="http://schemas.microsoft.com/office/drawing/2014/main" id="{02C19EBC-A5D6-460B-93FC-985B1636D452}"/>
              </a:ext>
            </a:extLst>
          </p:cNvPr>
          <p:cNvSpPr/>
          <p:nvPr/>
        </p:nvSpPr>
        <p:spPr>
          <a:xfrm>
            <a:off x="8196683" y="2247125"/>
            <a:ext cx="1737360" cy="356235"/>
          </a:xfrm>
          <a:prstGeom prst="rect">
            <a:avLst/>
          </a:prstGeom>
          <a:solidFill>
            <a:schemeClr val="accent4"/>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bg1"/>
                </a:solidFill>
                <a:effectLst/>
                <a:latin typeface="Arial Narrow" panose="020B0606020202030204" pitchFamily="34" charset="0"/>
                <a:ea typeface="Times New Roman" panose="02020603050405020304" pitchFamily="18" charset="0"/>
              </a:rPr>
              <a:t>IDIQ Requirements</a:t>
            </a:r>
            <a:endParaRPr lang="en-US" sz="1400">
              <a:solidFill>
                <a:schemeClr val="bg1"/>
              </a:solidFill>
              <a:effectLst/>
              <a:latin typeface="Arial Narrow" panose="020B0606020202030204" pitchFamily="34" charset="0"/>
              <a:ea typeface="Times New Roman" panose="02020603050405020304" pitchFamily="18" charset="0"/>
            </a:endParaRPr>
          </a:p>
        </p:txBody>
      </p:sp>
      <p:sp>
        <p:nvSpPr>
          <p:cNvPr id="40" name="Rectangle 39">
            <a:extLst>
              <a:ext uri="{FF2B5EF4-FFF2-40B4-BE49-F238E27FC236}">
                <a16:creationId xmlns:a16="http://schemas.microsoft.com/office/drawing/2014/main" id="{43B16822-F53C-B861-5C74-8211DDD66FB2}"/>
              </a:ext>
            </a:extLst>
          </p:cNvPr>
          <p:cNvSpPr/>
          <p:nvPr/>
        </p:nvSpPr>
        <p:spPr>
          <a:xfrm>
            <a:off x="1264615" y="2964847"/>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a:ea typeface="Times New Roman" panose="02020603050405020304" pitchFamily="18" charset="0"/>
              </a:rPr>
              <a:t>Core Work </a:t>
            </a:r>
            <a:r>
              <a:rPr lang="en-US" sz="1400" b="1">
                <a:solidFill>
                  <a:schemeClr val="tx1"/>
                </a:solidFill>
                <a:latin typeface="Arial Narrow"/>
                <a:ea typeface="Times New Roman" panose="02020603050405020304" pitchFamily="18" charset="0"/>
              </a:rPr>
              <a:t>CLINs</a:t>
            </a:r>
            <a:br>
              <a:rPr lang="en-US" sz="1400" b="1">
                <a:latin typeface="Arial Narrow" panose="020B0606020202030204" pitchFamily="34" charset="0"/>
                <a:ea typeface="Times New Roman" panose="02020603050405020304" pitchFamily="18" charset="0"/>
              </a:rPr>
            </a:br>
            <a:r>
              <a:rPr lang="en-US" sz="1400" b="1">
                <a:solidFill>
                  <a:schemeClr val="tx1"/>
                </a:solidFill>
                <a:latin typeface="Arial Narrow"/>
                <a:ea typeface="Times New Roman" panose="02020603050405020304" pitchFamily="18" charset="0"/>
              </a:rPr>
              <a:t>Firm Fixed Price</a:t>
            </a:r>
            <a:endParaRPr lang="en-US" sz="1400" b="1">
              <a:solidFill>
                <a:schemeClr val="tx1"/>
              </a:solidFill>
              <a:effectLst/>
              <a:latin typeface="Arial Narrow"/>
              <a:ea typeface="Times New Roman" panose="02020603050405020304" pitchFamily="18" charset="0"/>
            </a:endParaRPr>
          </a:p>
        </p:txBody>
      </p:sp>
      <p:sp>
        <p:nvSpPr>
          <p:cNvPr id="41" name="Rectangle 40">
            <a:extLst>
              <a:ext uri="{FF2B5EF4-FFF2-40B4-BE49-F238E27FC236}">
                <a16:creationId xmlns:a16="http://schemas.microsoft.com/office/drawing/2014/main" id="{BC31C57A-CEE5-17E3-BF89-103A961ECF14}"/>
              </a:ext>
            </a:extLst>
          </p:cNvPr>
          <p:cNvSpPr/>
          <p:nvPr/>
        </p:nvSpPr>
        <p:spPr>
          <a:xfrm>
            <a:off x="2750058" y="2247125"/>
            <a:ext cx="1737360" cy="356235"/>
          </a:xfrm>
          <a:prstGeom prst="rect">
            <a:avLst/>
          </a:prstGeom>
          <a:solidFill>
            <a:schemeClr val="tx2">
              <a:lumMod val="60000"/>
              <a:lumOff val="4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bg1"/>
                </a:solidFill>
                <a:effectLst/>
                <a:latin typeface="Arial Narrow" panose="020B0606020202030204" pitchFamily="34" charset="0"/>
                <a:ea typeface="Times New Roman" panose="02020603050405020304" pitchFamily="18" charset="0"/>
              </a:rPr>
              <a:t>Core Requirements</a:t>
            </a:r>
            <a:endParaRPr lang="en-US" sz="1400">
              <a:solidFill>
                <a:schemeClr val="bg1"/>
              </a:solidFill>
              <a:effectLst/>
              <a:latin typeface="Arial Narrow" panose="020B0606020202030204" pitchFamily="34" charset="0"/>
              <a:ea typeface="Times New Roman" panose="02020603050405020304" pitchFamily="18" charset="0"/>
            </a:endParaRPr>
          </a:p>
        </p:txBody>
      </p:sp>
      <p:sp>
        <p:nvSpPr>
          <p:cNvPr id="42" name="Rectangle 41">
            <a:extLst>
              <a:ext uri="{FF2B5EF4-FFF2-40B4-BE49-F238E27FC236}">
                <a16:creationId xmlns:a16="http://schemas.microsoft.com/office/drawing/2014/main" id="{8B49C01E-852C-CB93-761F-4EB94FA3465E}"/>
              </a:ext>
            </a:extLst>
          </p:cNvPr>
          <p:cNvSpPr/>
          <p:nvPr/>
        </p:nvSpPr>
        <p:spPr>
          <a:xfrm>
            <a:off x="9661156" y="2962976"/>
            <a:ext cx="1737360" cy="587375"/>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algn="ctr"/>
            <a:endParaRPr lang="en-US" sz="1400" b="1">
              <a:solidFill>
                <a:srgbClr val="FF0000"/>
              </a:solidFill>
              <a:latin typeface="Arial Narrow"/>
              <a:ea typeface="Times New Roman" panose="02020603050405020304" pitchFamily="18" charset="0"/>
            </a:endParaRPr>
          </a:p>
          <a:p>
            <a:pPr algn="ctr"/>
            <a:r>
              <a:rPr lang="en-US" sz="1400" b="1">
                <a:solidFill>
                  <a:schemeClr val="tx1"/>
                </a:solidFill>
                <a:latin typeface="Arial Narrow"/>
                <a:ea typeface="Times New Roman" panose="02020603050405020304" pitchFamily="18" charset="0"/>
              </a:rPr>
              <a:t>IDIQ Work CLIN</a:t>
            </a:r>
            <a:br>
              <a:rPr lang="en-US" sz="1400" b="1">
                <a:latin typeface="Arial Narrow"/>
                <a:ea typeface="Times New Roman" panose="02020603050405020304" pitchFamily="18" charset="0"/>
              </a:rPr>
            </a:br>
            <a:r>
              <a:rPr lang="en-US" sz="1400" b="1">
                <a:solidFill>
                  <a:schemeClr val="tx1"/>
                </a:solidFill>
                <a:effectLst/>
                <a:latin typeface="Arial Narrow"/>
                <a:ea typeface="Times New Roman" panose="02020603050405020304" pitchFamily="18" charset="0"/>
              </a:rPr>
              <a:t>Firm Fixed Price</a:t>
            </a:r>
            <a:endParaRPr lang="en-US" sz="1400">
              <a:solidFill>
                <a:schemeClr val="tx1"/>
              </a:solidFill>
              <a:latin typeface="Arial Narrow"/>
              <a:ea typeface="Times New Roman" panose="02020603050405020304" pitchFamily="18" charset="0"/>
            </a:endParaRPr>
          </a:p>
          <a:p>
            <a:pPr marL="0" marR="0" algn="ctr">
              <a:spcAft>
                <a:spcPts val="1200"/>
              </a:spcAft>
              <a:buNone/>
            </a:pPr>
            <a:endParaRPr lang="en-US" sz="1400" b="1" strike="sngStrike">
              <a:solidFill>
                <a:schemeClr val="tx1"/>
              </a:solidFill>
              <a:effectLst/>
              <a:latin typeface="Arial Narrow" panose="020B0606020202030204" pitchFamily="34" charset="0"/>
              <a:ea typeface="Times New Roman" panose="02020603050405020304" pitchFamily="18" charset="0"/>
            </a:endParaRPr>
          </a:p>
        </p:txBody>
      </p:sp>
      <p:sp>
        <p:nvSpPr>
          <p:cNvPr id="43" name="Rectangle 42">
            <a:extLst>
              <a:ext uri="{FF2B5EF4-FFF2-40B4-BE49-F238E27FC236}">
                <a16:creationId xmlns:a16="http://schemas.microsoft.com/office/drawing/2014/main" id="{6959FC4E-2226-1F57-99B3-A62C937F2BF4}"/>
              </a:ext>
            </a:extLst>
          </p:cNvPr>
          <p:cNvSpPr/>
          <p:nvPr/>
        </p:nvSpPr>
        <p:spPr>
          <a:xfrm>
            <a:off x="4235501" y="2964847"/>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a:ea typeface="Times New Roman" panose="02020603050405020304" pitchFamily="18" charset="0"/>
              </a:rPr>
              <a:t>Non-</a:t>
            </a:r>
            <a:r>
              <a:rPr lang="en-US" sz="1400" b="1">
                <a:solidFill>
                  <a:schemeClr val="tx1"/>
                </a:solidFill>
                <a:latin typeface="Arial Narrow"/>
                <a:ea typeface="Times New Roman" panose="02020603050405020304" pitchFamily="18" charset="0"/>
              </a:rPr>
              <a:t>proposed ODCs</a:t>
            </a:r>
            <a:r>
              <a:rPr lang="en-US" sz="1400" b="1">
                <a:solidFill>
                  <a:srgbClr val="FF0000"/>
                </a:solidFill>
                <a:latin typeface="Arial Narrow"/>
                <a:ea typeface="Times New Roman" panose="02020603050405020304" pitchFamily="18" charset="0"/>
              </a:rPr>
              <a:t> </a:t>
            </a:r>
            <a:r>
              <a:rPr lang="en-US" sz="1400" b="1">
                <a:solidFill>
                  <a:schemeClr val="tx1"/>
                </a:solidFill>
                <a:latin typeface="Arial Narrow"/>
                <a:ea typeface="Times New Roman" panose="02020603050405020304" pitchFamily="18" charset="0"/>
              </a:rPr>
              <a:t>CLINs</a:t>
            </a:r>
            <a:r>
              <a:rPr lang="en-US" sz="1400" b="1">
                <a:solidFill>
                  <a:schemeClr val="tx1"/>
                </a:solidFill>
                <a:effectLst/>
                <a:latin typeface="Arial Narrow"/>
                <a:ea typeface="Times New Roman" panose="02020603050405020304" pitchFamily="18" charset="0"/>
              </a:rPr>
              <a:t> Reimbursement</a:t>
            </a:r>
            <a:endParaRPr lang="en-US" sz="1400">
              <a:solidFill>
                <a:schemeClr val="tx1"/>
              </a:solidFill>
              <a:effectLst/>
              <a:latin typeface="Arial Narrow"/>
              <a:ea typeface="Times New Roman" panose="02020603050405020304" pitchFamily="18" charset="0"/>
            </a:endParaRPr>
          </a:p>
        </p:txBody>
      </p:sp>
      <p:sp>
        <p:nvSpPr>
          <p:cNvPr id="63" name="Rectangle 62">
            <a:extLst>
              <a:ext uri="{FF2B5EF4-FFF2-40B4-BE49-F238E27FC236}">
                <a16:creationId xmlns:a16="http://schemas.microsoft.com/office/drawing/2014/main" id="{0DC41179-AFEF-B14E-9E47-1377770F86C0}"/>
              </a:ext>
            </a:extLst>
          </p:cNvPr>
          <p:cNvSpPr/>
          <p:nvPr/>
        </p:nvSpPr>
        <p:spPr>
          <a:xfrm>
            <a:off x="6720514" y="2954115"/>
            <a:ext cx="1737360" cy="587375"/>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a:ea typeface="Times New Roman" panose="02020603050405020304" pitchFamily="18" charset="0"/>
              </a:rPr>
              <a:t>MSRs</a:t>
            </a:r>
            <a:r>
              <a:rPr lang="en-US" sz="1400" b="1">
                <a:solidFill>
                  <a:srgbClr val="FF0000"/>
                </a:solidFill>
                <a:effectLst/>
                <a:latin typeface="Arial Narrow"/>
                <a:ea typeface="Times New Roman" panose="02020603050405020304" pitchFamily="18" charset="0"/>
              </a:rPr>
              <a:t> </a:t>
            </a:r>
            <a:r>
              <a:rPr lang="en-US" sz="1400" b="1">
                <a:solidFill>
                  <a:schemeClr val="tx1"/>
                </a:solidFill>
                <a:latin typeface="Arial Narrow"/>
                <a:ea typeface="Times New Roman" panose="02020603050405020304" pitchFamily="18" charset="0"/>
              </a:rPr>
              <a:t>CLIN</a:t>
            </a:r>
            <a:br>
              <a:rPr lang="en-US" sz="1400" b="1">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a:ea typeface="Times New Roman" panose="02020603050405020304" pitchFamily="18" charset="0"/>
              </a:rPr>
              <a:t>Firm Fixed Price</a:t>
            </a:r>
            <a:endParaRPr lang="en-US" sz="1400">
              <a:solidFill>
                <a:schemeClr val="tx1"/>
              </a:solidFill>
              <a:effectLst/>
              <a:latin typeface="Arial Narrow"/>
              <a:ea typeface="Times New Roman" panose="02020603050405020304" pitchFamily="18" charset="0"/>
            </a:endParaRPr>
          </a:p>
        </p:txBody>
      </p:sp>
      <p:cxnSp>
        <p:nvCxnSpPr>
          <p:cNvPr id="101" name="Connector: Elbow 100">
            <a:extLst>
              <a:ext uri="{FF2B5EF4-FFF2-40B4-BE49-F238E27FC236}">
                <a16:creationId xmlns:a16="http://schemas.microsoft.com/office/drawing/2014/main" id="{D173E346-0F58-FBCE-94F1-846373CD3032}"/>
              </a:ext>
            </a:extLst>
          </p:cNvPr>
          <p:cNvCxnSpPr>
            <a:cxnSpLocks/>
            <a:stCxn id="41" idx="0"/>
            <a:endCxn id="37" idx="2"/>
          </p:cNvCxnSpPr>
          <p:nvPr/>
        </p:nvCxnSpPr>
        <p:spPr>
          <a:xfrm rot="5400000" flipH="1" flipV="1">
            <a:off x="4676626" y="827751"/>
            <a:ext cx="361487" cy="2477262"/>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3" name="Connector: Elbow 102">
            <a:extLst>
              <a:ext uri="{FF2B5EF4-FFF2-40B4-BE49-F238E27FC236}">
                <a16:creationId xmlns:a16="http://schemas.microsoft.com/office/drawing/2014/main" id="{6303FC1B-DB2F-64D3-5605-CC8217725791}"/>
              </a:ext>
            </a:extLst>
          </p:cNvPr>
          <p:cNvCxnSpPr>
            <a:cxnSpLocks/>
            <a:stCxn id="39" idx="0"/>
            <a:endCxn id="37" idx="2"/>
          </p:cNvCxnSpPr>
          <p:nvPr/>
        </p:nvCxnSpPr>
        <p:spPr>
          <a:xfrm rot="16200000" flipV="1">
            <a:off x="7399939" y="581700"/>
            <a:ext cx="361487" cy="2969363"/>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7" name="Connector: Elbow 106">
            <a:extLst>
              <a:ext uri="{FF2B5EF4-FFF2-40B4-BE49-F238E27FC236}">
                <a16:creationId xmlns:a16="http://schemas.microsoft.com/office/drawing/2014/main" id="{C2B05D47-CB43-4002-17DA-30137DF03B24}"/>
              </a:ext>
            </a:extLst>
          </p:cNvPr>
          <p:cNvCxnSpPr>
            <a:cxnSpLocks/>
            <a:stCxn id="41" idx="2"/>
            <a:endCxn id="43" idx="0"/>
          </p:cNvCxnSpPr>
          <p:nvPr/>
        </p:nvCxnSpPr>
        <p:spPr>
          <a:xfrm rot="16200000" flipH="1">
            <a:off x="4180716" y="2041381"/>
            <a:ext cx="361487" cy="1485443"/>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8" name="Connector: Elbow 107">
            <a:extLst>
              <a:ext uri="{FF2B5EF4-FFF2-40B4-BE49-F238E27FC236}">
                <a16:creationId xmlns:a16="http://schemas.microsoft.com/office/drawing/2014/main" id="{DEF496E2-9303-F45F-EEAE-087EC1C505B4}"/>
              </a:ext>
            </a:extLst>
          </p:cNvPr>
          <p:cNvCxnSpPr>
            <a:cxnSpLocks/>
            <a:stCxn id="40" idx="0"/>
            <a:endCxn id="41" idx="2"/>
          </p:cNvCxnSpPr>
          <p:nvPr/>
        </p:nvCxnSpPr>
        <p:spPr>
          <a:xfrm rot="5400000" flipH="1" flipV="1">
            <a:off x="2695273" y="2041383"/>
            <a:ext cx="361487" cy="1485443"/>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9" name="Connector: Elbow 108">
            <a:extLst>
              <a:ext uri="{FF2B5EF4-FFF2-40B4-BE49-F238E27FC236}">
                <a16:creationId xmlns:a16="http://schemas.microsoft.com/office/drawing/2014/main" id="{807659FB-4819-9154-6CF8-019E4BCC4417}"/>
              </a:ext>
            </a:extLst>
          </p:cNvPr>
          <p:cNvCxnSpPr>
            <a:cxnSpLocks/>
          </p:cNvCxnSpPr>
          <p:nvPr/>
        </p:nvCxnSpPr>
        <p:spPr>
          <a:xfrm rot="5400000" flipH="1" flipV="1">
            <a:off x="8151901" y="2040654"/>
            <a:ext cx="350755" cy="1476169"/>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22" name="Straight Connector 121">
            <a:extLst>
              <a:ext uri="{FF2B5EF4-FFF2-40B4-BE49-F238E27FC236}">
                <a16:creationId xmlns:a16="http://schemas.microsoft.com/office/drawing/2014/main" id="{6D107DD0-6679-D8EC-CD06-52627B65409D}"/>
              </a:ext>
            </a:extLst>
          </p:cNvPr>
          <p:cNvCxnSpPr>
            <a:cxnSpLocks/>
            <a:stCxn id="43" idx="2"/>
            <a:endCxn id="12" idx="0"/>
          </p:cNvCxnSpPr>
          <p:nvPr/>
        </p:nvCxnSpPr>
        <p:spPr>
          <a:xfrm>
            <a:off x="5104181" y="3552222"/>
            <a:ext cx="0" cy="301948"/>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40B6E89-A4FA-12A4-B058-C815B32542BA}"/>
              </a:ext>
            </a:extLst>
          </p:cNvPr>
          <p:cNvSpPr/>
          <p:nvPr/>
        </p:nvSpPr>
        <p:spPr>
          <a:xfrm>
            <a:off x="2254910" y="3854170"/>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Center Logistics</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Services</a:t>
            </a:r>
          </a:p>
        </p:txBody>
      </p:sp>
      <p:sp>
        <p:nvSpPr>
          <p:cNvPr id="8" name="Rectangle 7">
            <a:extLst>
              <a:ext uri="{FF2B5EF4-FFF2-40B4-BE49-F238E27FC236}">
                <a16:creationId xmlns:a16="http://schemas.microsoft.com/office/drawing/2014/main" id="{E9F8300D-6EC5-8EFE-A98E-5804C8CD7F7A}"/>
              </a:ext>
            </a:extLst>
          </p:cNvPr>
          <p:cNvSpPr/>
          <p:nvPr/>
        </p:nvSpPr>
        <p:spPr>
          <a:xfrm>
            <a:off x="274319" y="3854170"/>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Center </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Operations</a:t>
            </a:r>
          </a:p>
        </p:txBody>
      </p:sp>
      <p:sp>
        <p:nvSpPr>
          <p:cNvPr id="10" name="Rectangle 9">
            <a:extLst>
              <a:ext uri="{FF2B5EF4-FFF2-40B4-BE49-F238E27FC236}">
                <a16:creationId xmlns:a16="http://schemas.microsoft.com/office/drawing/2014/main" id="{669E5AE4-C48F-C2F3-F3DA-12B08CB8914A}"/>
              </a:ext>
            </a:extLst>
          </p:cNvPr>
          <p:cNvSpPr/>
          <p:nvPr/>
        </p:nvSpPr>
        <p:spPr>
          <a:xfrm>
            <a:off x="9661156" y="3854170"/>
            <a:ext cx="1737360" cy="587375"/>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algn="ctr">
              <a:spcAft>
                <a:spcPts val="1200"/>
              </a:spcAft>
            </a:pPr>
            <a:r>
              <a:rPr lang="en-US" sz="1400" b="1">
                <a:solidFill>
                  <a:schemeClr val="tx1"/>
                </a:solidFill>
                <a:latin typeface="Arial Narrow"/>
                <a:ea typeface="Times New Roman" panose="02020603050405020304" pitchFamily="18" charset="0"/>
              </a:rPr>
              <a:t>KSC/WFF Discrete Task Order</a:t>
            </a:r>
            <a:r>
              <a:rPr lang="en-US" sz="1400" b="1">
                <a:solidFill>
                  <a:schemeClr val="tx1"/>
                </a:solidFill>
                <a:effectLst/>
                <a:latin typeface="Arial Narrow"/>
                <a:ea typeface="Times New Roman" panose="02020603050405020304" pitchFamily="18" charset="0"/>
              </a:rPr>
              <a:t> </a:t>
            </a:r>
            <a:r>
              <a:rPr lang="en-US" sz="1400" b="1">
                <a:solidFill>
                  <a:schemeClr val="tx1"/>
                </a:solidFill>
                <a:latin typeface="Arial Narrow"/>
                <a:ea typeface="Times New Roman" panose="02020603050405020304" pitchFamily="18" charset="0"/>
              </a:rPr>
              <a:t>Work</a:t>
            </a:r>
            <a:r>
              <a:rPr lang="en-US" sz="1400" b="1" baseline="30000">
                <a:solidFill>
                  <a:schemeClr val="tx1"/>
                </a:solidFill>
                <a:latin typeface="Arial Narrow"/>
                <a:ea typeface="Times New Roman" panose="02020603050405020304" pitchFamily="18" charset="0"/>
              </a:rPr>
              <a:t>3,4</a:t>
            </a:r>
            <a:endParaRPr lang="en-US" sz="1400" b="1" baseline="30000">
              <a:solidFill>
                <a:schemeClr val="tx1"/>
              </a:solidFill>
              <a:effectLst/>
              <a:latin typeface="Arial Narrow"/>
              <a:ea typeface="Times New Roman" panose="02020603050405020304" pitchFamily="18" charset="0"/>
            </a:endParaRPr>
          </a:p>
        </p:txBody>
      </p:sp>
      <p:sp>
        <p:nvSpPr>
          <p:cNvPr id="12" name="Rectangle 11">
            <a:extLst>
              <a:ext uri="{FF2B5EF4-FFF2-40B4-BE49-F238E27FC236}">
                <a16:creationId xmlns:a16="http://schemas.microsoft.com/office/drawing/2014/main" id="{9D91BCD8-7897-4F58-B13C-979E19AFF161}"/>
              </a:ext>
            </a:extLst>
          </p:cNvPr>
          <p:cNvSpPr/>
          <p:nvPr/>
        </p:nvSpPr>
        <p:spPr>
          <a:xfrm>
            <a:off x="4235501" y="3854170"/>
            <a:ext cx="1737360" cy="587375"/>
          </a:xfrm>
          <a:prstGeom prst="rect">
            <a:avLst/>
          </a:prstGeom>
          <a:solidFill>
            <a:schemeClr val="tx2">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Non-proposed</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Other Direct Cost</a:t>
            </a:r>
            <a:r>
              <a:rPr lang="en-US" sz="1400" b="1" baseline="30000">
                <a:solidFill>
                  <a:schemeClr val="tx1"/>
                </a:solidFill>
                <a:latin typeface="Arial Narrow" panose="020B0606020202030204" pitchFamily="34" charset="0"/>
                <a:ea typeface="Times New Roman" panose="02020603050405020304" pitchFamily="18" charset="0"/>
              </a:rPr>
              <a:t>1</a:t>
            </a:r>
            <a:endParaRPr lang="en-US" sz="1400" b="1" baseline="30000">
              <a:solidFill>
                <a:schemeClr val="tx1"/>
              </a:solidFill>
              <a:effectLst/>
              <a:latin typeface="Arial Narrow" panose="020B0606020202030204" pitchFamily="34" charset="0"/>
              <a:ea typeface="Times New Roman" panose="02020603050405020304" pitchFamily="18" charset="0"/>
            </a:endParaRPr>
          </a:p>
        </p:txBody>
      </p:sp>
      <p:sp>
        <p:nvSpPr>
          <p:cNvPr id="16" name="Rectangle 15">
            <a:extLst>
              <a:ext uri="{FF2B5EF4-FFF2-40B4-BE49-F238E27FC236}">
                <a16:creationId xmlns:a16="http://schemas.microsoft.com/office/drawing/2014/main" id="{98329617-74C4-36D4-AFB9-C78454C5FD38}"/>
              </a:ext>
            </a:extLst>
          </p:cNvPr>
          <p:cNvSpPr/>
          <p:nvPr/>
        </p:nvSpPr>
        <p:spPr>
          <a:xfrm>
            <a:off x="6720514" y="3854170"/>
            <a:ext cx="1737360" cy="585216"/>
          </a:xfrm>
          <a:prstGeom prst="rect">
            <a:avLst/>
          </a:prstGeom>
          <a:solidFill>
            <a:schemeClr val="accent4">
              <a:lumMod val="20000"/>
              <a:lumOff val="80000"/>
            </a:schemeClr>
          </a:solidFill>
          <a:ln w="3175">
            <a:solidFill>
              <a:schemeClr val="bg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horz" wrap="square" lIns="45720" tIns="45720" rIns="45720" bIns="45720" numCol="1" spcCol="0" rtlCol="0" fromWordArt="0" anchor="ctr" anchorCtr="0" forceAA="0" compatLnSpc="1">
            <a:prstTxWarp prst="textNoShape">
              <a:avLst/>
            </a:prstTxWarp>
            <a:noAutofit/>
          </a:bodyPr>
          <a:lstStyle/>
          <a:p>
            <a:pPr marL="0" marR="0" algn="ctr">
              <a:spcAft>
                <a:spcPts val="1200"/>
              </a:spcAft>
              <a:buNone/>
            </a:pPr>
            <a:r>
              <a:rPr lang="en-US" sz="1400" b="1">
                <a:solidFill>
                  <a:schemeClr val="tx1"/>
                </a:solidFill>
                <a:effectLst/>
                <a:latin typeface="Arial Narrow" panose="020B0606020202030204" pitchFamily="34" charset="0"/>
                <a:ea typeface="Times New Roman" panose="02020603050405020304" pitchFamily="18" charset="0"/>
              </a:rPr>
              <a:t>Maintenance</a:t>
            </a:r>
            <a:br>
              <a:rPr lang="en-US" sz="1400" b="1">
                <a:solidFill>
                  <a:schemeClr val="tx1"/>
                </a:solidFill>
                <a:effectLst/>
                <a:latin typeface="Arial Narrow" panose="020B0606020202030204" pitchFamily="34" charset="0"/>
                <a:ea typeface="Times New Roman" panose="02020603050405020304" pitchFamily="18" charset="0"/>
              </a:rPr>
            </a:br>
            <a:r>
              <a:rPr lang="en-US" sz="1400" b="1">
                <a:solidFill>
                  <a:schemeClr val="tx1"/>
                </a:solidFill>
                <a:effectLst/>
                <a:latin typeface="Arial Narrow" panose="020B0606020202030204" pitchFamily="34" charset="0"/>
                <a:ea typeface="Times New Roman" panose="02020603050405020304" pitchFamily="18" charset="0"/>
              </a:rPr>
              <a:t>Support Requests</a:t>
            </a:r>
            <a:r>
              <a:rPr lang="en-US" sz="1400" b="1" baseline="30000">
                <a:solidFill>
                  <a:schemeClr val="tx1"/>
                </a:solidFill>
                <a:effectLst/>
                <a:latin typeface="Arial Narrow" panose="020B0606020202030204" pitchFamily="34" charset="0"/>
                <a:ea typeface="Times New Roman" panose="02020603050405020304" pitchFamily="18" charset="0"/>
              </a:rPr>
              <a:t>2</a:t>
            </a:r>
          </a:p>
        </p:txBody>
      </p:sp>
      <p:cxnSp>
        <p:nvCxnSpPr>
          <p:cNvPr id="19" name="Connector: Elbow 18">
            <a:extLst>
              <a:ext uri="{FF2B5EF4-FFF2-40B4-BE49-F238E27FC236}">
                <a16:creationId xmlns:a16="http://schemas.microsoft.com/office/drawing/2014/main" id="{BD014F22-2E7E-55D4-709C-BF8F3ADA311B}"/>
              </a:ext>
            </a:extLst>
          </p:cNvPr>
          <p:cNvCxnSpPr>
            <a:cxnSpLocks/>
            <a:stCxn id="40" idx="2"/>
            <a:endCxn id="8" idx="0"/>
          </p:cNvCxnSpPr>
          <p:nvPr/>
        </p:nvCxnSpPr>
        <p:spPr>
          <a:xfrm rot="5400000">
            <a:off x="1487173" y="3208048"/>
            <a:ext cx="301948" cy="990296"/>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BE18BD4E-1C11-20B4-666E-263400E2A725}"/>
              </a:ext>
            </a:extLst>
          </p:cNvPr>
          <p:cNvCxnSpPr>
            <a:cxnSpLocks/>
          </p:cNvCxnSpPr>
          <p:nvPr/>
        </p:nvCxnSpPr>
        <p:spPr>
          <a:xfrm rot="16200000" flipV="1">
            <a:off x="2481186" y="3208048"/>
            <a:ext cx="301948" cy="990295"/>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9970BCF-CD63-2D29-8E8B-709A011B153A}"/>
              </a:ext>
            </a:extLst>
          </p:cNvPr>
          <p:cNvCxnSpPr>
            <a:cxnSpLocks/>
            <a:stCxn id="63" idx="2"/>
            <a:endCxn id="16" idx="0"/>
          </p:cNvCxnSpPr>
          <p:nvPr/>
        </p:nvCxnSpPr>
        <p:spPr>
          <a:xfrm>
            <a:off x="7589194" y="3541490"/>
            <a:ext cx="0" cy="31268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3AF2687E-E48B-29FC-75C4-F798E4F6E19E}"/>
              </a:ext>
            </a:extLst>
          </p:cNvPr>
          <p:cNvCxnSpPr>
            <a:cxnSpLocks/>
          </p:cNvCxnSpPr>
          <p:nvPr/>
        </p:nvCxnSpPr>
        <p:spPr>
          <a:xfrm>
            <a:off x="10529836" y="3541490"/>
            <a:ext cx="0" cy="303819"/>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5" name="TextBox 34">
            <a:extLst>
              <a:ext uri="{FF2B5EF4-FFF2-40B4-BE49-F238E27FC236}">
                <a16:creationId xmlns:a16="http://schemas.microsoft.com/office/drawing/2014/main" id="{80AE4470-F8C5-DF1E-ACF8-9FA4AC2667C1}"/>
              </a:ext>
            </a:extLst>
          </p:cNvPr>
          <p:cNvSpPr txBox="1"/>
          <p:nvPr/>
        </p:nvSpPr>
        <p:spPr>
          <a:xfrm>
            <a:off x="275844" y="4604027"/>
            <a:ext cx="11640312" cy="1400383"/>
          </a:xfrm>
          <a:prstGeom prst="rect">
            <a:avLst/>
          </a:prstGeom>
          <a:noFill/>
        </p:spPr>
        <p:txBody>
          <a:bodyPr wrap="square" rtlCol="0">
            <a:spAutoFit/>
          </a:bodyPr>
          <a:lstStyle/>
          <a:p>
            <a:pPr>
              <a:spcAft>
                <a:spcPts val="600"/>
              </a:spcAft>
            </a:pPr>
            <a:r>
              <a:rPr lang="en-US" sz="1400" baseline="30000"/>
              <a:t>1</a:t>
            </a:r>
            <a:r>
              <a:rPr lang="en-US" sz="1400"/>
              <a:t>Non‑proposed other direct cost (ODCs) are non-fee bearing cost that are not subject to G&amp;A expenses, overhead, profit or any other direct or indirect cost. Non-proposed ODCs include materials; services (e.g., maintenance agreements); Government-directed travel; and fuel.</a:t>
            </a:r>
          </a:p>
          <a:p>
            <a:pPr>
              <a:spcAft>
                <a:spcPts val="600"/>
              </a:spcAft>
            </a:pPr>
            <a:r>
              <a:rPr lang="en-US" sz="1400" baseline="30000"/>
              <a:t>2</a:t>
            </a:r>
            <a:r>
              <a:rPr lang="en-US" sz="1400"/>
              <a:t>Standing or single task order (all customers)</a:t>
            </a:r>
          </a:p>
          <a:p>
            <a:pPr>
              <a:spcAft>
                <a:spcPts val="600"/>
              </a:spcAft>
            </a:pPr>
            <a:r>
              <a:rPr lang="en-US" sz="1400" baseline="30000"/>
              <a:t>3</a:t>
            </a:r>
            <a:r>
              <a:rPr lang="en-US" sz="1400"/>
              <a:t>Standing or single task order by customer</a:t>
            </a:r>
          </a:p>
          <a:p>
            <a:pPr>
              <a:spcAft>
                <a:spcPts val="600"/>
              </a:spcAft>
            </a:pPr>
            <a:r>
              <a:rPr lang="en-US" sz="1400" baseline="30000"/>
              <a:t>4</a:t>
            </a:r>
            <a:r>
              <a:rPr lang="en-US" sz="1400"/>
              <a:t>Specific task order requirements to be defined</a:t>
            </a:r>
          </a:p>
        </p:txBody>
      </p:sp>
      <p:sp>
        <p:nvSpPr>
          <p:cNvPr id="7" name="TextBox 6">
            <a:extLst>
              <a:ext uri="{FF2B5EF4-FFF2-40B4-BE49-F238E27FC236}">
                <a16:creationId xmlns:a16="http://schemas.microsoft.com/office/drawing/2014/main" id="{2FB38CC1-2FC2-3080-D681-89C8CD60B051}"/>
              </a:ext>
            </a:extLst>
          </p:cNvPr>
          <p:cNvSpPr txBox="1"/>
          <p:nvPr/>
        </p:nvSpPr>
        <p:spPr>
          <a:xfrm>
            <a:off x="274318" y="981297"/>
            <a:ext cx="10155557" cy="369332"/>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US" sz="1800" b="1"/>
              <a:t>Section B Clause, Supplies and/or Services to be Provided (continued)</a:t>
            </a:r>
            <a:endParaRPr lang="en-US" sz="1800" b="1">
              <a:cs typeface="Arial"/>
            </a:endParaRPr>
          </a:p>
        </p:txBody>
      </p:sp>
      <p:cxnSp>
        <p:nvCxnSpPr>
          <p:cNvPr id="18" name="Connector: Elbow 17">
            <a:extLst>
              <a:ext uri="{FF2B5EF4-FFF2-40B4-BE49-F238E27FC236}">
                <a16:creationId xmlns:a16="http://schemas.microsoft.com/office/drawing/2014/main" id="{3987581C-79E8-7413-1368-BB2789EC099D}"/>
              </a:ext>
            </a:extLst>
          </p:cNvPr>
          <p:cNvCxnSpPr>
            <a:cxnSpLocks/>
          </p:cNvCxnSpPr>
          <p:nvPr/>
        </p:nvCxnSpPr>
        <p:spPr>
          <a:xfrm rot="16200000" flipH="1">
            <a:off x="9629902" y="2041381"/>
            <a:ext cx="361487" cy="1485443"/>
          </a:xfrm>
          <a:prstGeom prst="bentConnector3">
            <a:avLst>
              <a:gd name="adj1" fmla="val 50000"/>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02713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B1925-171A-442B-8AF7-FAE4DA398C4B}"/>
              </a:ext>
            </a:extLst>
          </p:cNvPr>
          <p:cNvSpPr>
            <a:spLocks noGrp="1"/>
          </p:cNvSpPr>
          <p:nvPr>
            <p:ph type="title"/>
          </p:nvPr>
        </p:nvSpPr>
        <p:spPr/>
        <p:txBody>
          <a:bodyPr/>
          <a:lstStyle/>
          <a:p>
            <a:r>
              <a:rPr lang="en-US"/>
              <a:t>Section B. Supplies or Services and Prices/Cost</a:t>
            </a:r>
          </a:p>
        </p:txBody>
      </p:sp>
      <p:sp>
        <p:nvSpPr>
          <p:cNvPr id="3" name="Content Placeholder 2">
            <a:extLst>
              <a:ext uri="{FF2B5EF4-FFF2-40B4-BE49-F238E27FC236}">
                <a16:creationId xmlns:a16="http://schemas.microsoft.com/office/drawing/2014/main" id="{DCEC1D9E-8D5D-0E3F-6726-415A631E5DE3}"/>
              </a:ext>
            </a:extLst>
          </p:cNvPr>
          <p:cNvSpPr>
            <a:spLocks noGrp="1"/>
          </p:cNvSpPr>
          <p:nvPr>
            <p:ph idx="1"/>
          </p:nvPr>
        </p:nvSpPr>
        <p:spPr/>
        <p:txBody>
          <a:bodyPr>
            <a:normAutofit fontScale="92500"/>
          </a:bodyPr>
          <a:lstStyle/>
          <a:p>
            <a:r>
              <a:rPr lang="en-US" sz="1700" b="1"/>
              <a:t>Section B Clause, Non-proposed Other Direct Costs (ODCs)</a:t>
            </a:r>
          </a:p>
          <a:p>
            <a:pPr lvl="1"/>
            <a:r>
              <a:rPr lang="en-US" sz="1700" b="1"/>
              <a:t>Includes:</a:t>
            </a:r>
          </a:p>
          <a:p>
            <a:pPr lvl="2">
              <a:spcBef>
                <a:spcPts val="900"/>
              </a:spcBef>
            </a:pPr>
            <a:r>
              <a:rPr lang="en-US" sz="1600"/>
              <a:t>Materials: consumed or incorporated in Core and MSRs (spares, parts, assemblies, supplies). Not equipment, special tooling, special test equipment, real property, or hand/power tools.</a:t>
            </a:r>
          </a:p>
          <a:p>
            <a:pPr lvl="2">
              <a:spcBef>
                <a:spcPts val="900"/>
              </a:spcBef>
            </a:pPr>
            <a:r>
              <a:rPr lang="en-US" sz="1600"/>
              <a:t>Services: maintenance agreements and software licenses in Appendix J-01-02, Tech Exhibit 4.6-1; emergency ride-out support and special pay during Center closures (Government approval); Government-directed subcontracting.</a:t>
            </a:r>
          </a:p>
          <a:p>
            <a:pPr lvl="2">
              <a:spcBef>
                <a:spcPts val="900"/>
              </a:spcBef>
            </a:pPr>
            <a:r>
              <a:rPr lang="en-US" sz="1600"/>
              <a:t>Fuels: for generators, vehicles, and mobile equipment used on Core and MSRs. Excludes fuel for commercial buses. </a:t>
            </a:r>
          </a:p>
          <a:p>
            <a:pPr lvl="2">
              <a:spcBef>
                <a:spcPts val="900"/>
              </a:spcBef>
            </a:pPr>
            <a:r>
              <a:rPr lang="en-US" sz="1700"/>
              <a:t>Government-directed travel and subcontract work</a:t>
            </a:r>
          </a:p>
          <a:p>
            <a:pPr lvl="2">
              <a:spcBef>
                <a:spcPts val="900"/>
              </a:spcBef>
            </a:pPr>
            <a:r>
              <a:rPr lang="en-US" sz="1700"/>
              <a:t>Office supplies (NASA only)</a:t>
            </a:r>
          </a:p>
          <a:p>
            <a:pPr lvl="2">
              <a:spcBef>
                <a:spcPts val="900"/>
              </a:spcBef>
            </a:pPr>
            <a:r>
              <a:rPr lang="en-US" sz="1700"/>
              <a:t>Bottled water (NASA only) </a:t>
            </a:r>
          </a:p>
          <a:p>
            <a:pPr lvl="1"/>
            <a:r>
              <a:rPr lang="en-US" sz="1700" b="1"/>
              <a:t>Excludes:</a:t>
            </a:r>
          </a:p>
          <a:p>
            <a:pPr lvl="2">
              <a:spcBef>
                <a:spcPts val="900"/>
              </a:spcBef>
            </a:pPr>
            <a:r>
              <a:rPr lang="en-US" sz="1700"/>
              <a:t>ODCs necessary to implement the Offeror’s technical or management approach</a:t>
            </a:r>
          </a:p>
          <a:p>
            <a:pPr lvl="2">
              <a:spcBef>
                <a:spcPts val="900"/>
              </a:spcBef>
            </a:pPr>
            <a:r>
              <a:rPr lang="en-US" sz="1700"/>
              <a:t>Materials (e.g., spares, parts, assemblies, and supplies) to repair GFP assigned to SIMO and corporate-owned property</a:t>
            </a:r>
          </a:p>
        </p:txBody>
      </p:sp>
      <p:sp>
        <p:nvSpPr>
          <p:cNvPr id="4" name="Date Placeholder 3">
            <a:extLst>
              <a:ext uri="{FF2B5EF4-FFF2-40B4-BE49-F238E27FC236}">
                <a16:creationId xmlns:a16="http://schemas.microsoft.com/office/drawing/2014/main" id="{8C1391A9-4665-AD13-F808-11D80A1F0B6D}"/>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4FDBC6C8-E99F-E6EF-9409-EFB79B2541E9}"/>
              </a:ext>
            </a:extLst>
          </p:cNvPr>
          <p:cNvSpPr>
            <a:spLocks noGrp="1"/>
          </p:cNvSpPr>
          <p:nvPr>
            <p:ph type="sldNum" sz="quarter" idx="12"/>
          </p:nvPr>
        </p:nvSpPr>
        <p:spPr/>
        <p:txBody>
          <a:bodyPr/>
          <a:lstStyle/>
          <a:p>
            <a:fld id="{E2427023-DC51-4F41-895E-99C924AA7443}" type="slidenum">
              <a:rPr lang="en-US" smtClean="0"/>
              <a:t>32</a:t>
            </a:fld>
            <a:endParaRPr lang="en-US"/>
          </a:p>
        </p:txBody>
      </p:sp>
    </p:spTree>
    <p:extLst>
      <p:ext uri="{BB962C8B-B14F-4D97-AF65-F5344CB8AC3E}">
        <p14:creationId xmlns:p14="http://schemas.microsoft.com/office/powerpoint/2010/main" val="31807740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F944C-233E-6594-1EA1-DC1ECC6BA241}"/>
              </a:ext>
            </a:extLst>
          </p:cNvPr>
          <p:cNvSpPr>
            <a:spLocks noGrp="1"/>
          </p:cNvSpPr>
          <p:nvPr>
            <p:ph type="title"/>
          </p:nvPr>
        </p:nvSpPr>
        <p:spPr/>
        <p:txBody>
          <a:bodyPr>
            <a:normAutofit/>
          </a:bodyPr>
          <a:lstStyle/>
          <a:p>
            <a:r>
              <a:rPr lang="en-US"/>
              <a:t>Section B. Supplies or Services and Prices/Cost</a:t>
            </a:r>
          </a:p>
        </p:txBody>
      </p:sp>
      <p:sp>
        <p:nvSpPr>
          <p:cNvPr id="3" name="Content Placeholder 2">
            <a:extLst>
              <a:ext uri="{FF2B5EF4-FFF2-40B4-BE49-F238E27FC236}">
                <a16:creationId xmlns:a16="http://schemas.microsoft.com/office/drawing/2014/main" id="{E04B1107-83BA-F827-C81D-62E967D21157}"/>
              </a:ext>
            </a:extLst>
          </p:cNvPr>
          <p:cNvSpPr>
            <a:spLocks noGrp="1"/>
          </p:cNvSpPr>
          <p:nvPr>
            <p:ph idx="1"/>
          </p:nvPr>
        </p:nvSpPr>
        <p:spPr/>
        <p:txBody>
          <a:bodyPr>
            <a:normAutofit/>
          </a:bodyPr>
          <a:lstStyle/>
          <a:p>
            <a:r>
              <a:rPr lang="en-US" b="1"/>
              <a:t>Section B Clause, Maintenance Support Requests (MSRs)</a:t>
            </a:r>
          </a:p>
          <a:p>
            <a:pPr lvl="1"/>
            <a:r>
              <a:rPr lang="en-US" b="1"/>
              <a:t>MSRs are used to perform:</a:t>
            </a:r>
          </a:p>
          <a:p>
            <a:pPr lvl="2">
              <a:spcBef>
                <a:spcPts val="1200"/>
              </a:spcBef>
            </a:pPr>
            <a:r>
              <a:rPr lang="en-US"/>
              <a:t>Preventative work (e.g., Preventive Maintenance (PMs), Regulatory Inspections (RIs), and Predictive Testing and Inspection (PTIs))</a:t>
            </a:r>
          </a:p>
          <a:p>
            <a:pPr lvl="2">
              <a:spcBef>
                <a:spcPts val="1200"/>
              </a:spcBef>
            </a:pPr>
            <a:r>
              <a:rPr lang="en-US"/>
              <a:t>Reactive work (e.g., Trouble Calls, Repairs, Service Requests, Service Request for Operations)</a:t>
            </a:r>
          </a:p>
          <a:p>
            <a:pPr lvl="1">
              <a:spcBef>
                <a:spcPts val="3000"/>
              </a:spcBef>
            </a:pPr>
            <a:r>
              <a:rPr lang="en-US" b="1"/>
              <a:t>MSRs use craft hour ranges to categorize work, and categories selected are based on historical “Craft Labor” hours</a:t>
            </a:r>
          </a:p>
          <a:p>
            <a:pPr lvl="2">
              <a:spcBef>
                <a:spcPts val="1200"/>
              </a:spcBef>
            </a:pPr>
            <a:r>
              <a:rPr lang="en-US"/>
              <a:t>Craft labor refers to maintenance and operations personnel responsible for day-to-day operations and hands-on performance of preventative or reactive work (excludes professional, executive, and administrative classes of employees)</a:t>
            </a:r>
          </a:p>
          <a:p>
            <a:pPr lvl="2">
              <a:spcBef>
                <a:spcPts val="1200"/>
              </a:spcBef>
            </a:pPr>
            <a:r>
              <a:rPr lang="en-US"/>
              <a:t>The Contractor is responsible for accurately estimating work requests (i.e., identifying the appropriate MSR category) and associated materials</a:t>
            </a:r>
          </a:p>
          <a:p>
            <a:pPr lvl="2">
              <a:spcBef>
                <a:spcPts val="1200"/>
              </a:spcBef>
            </a:pPr>
            <a:r>
              <a:rPr lang="en-US"/>
              <a:t>See Attachment J-01, Performance Standard No. 24</a:t>
            </a:r>
          </a:p>
        </p:txBody>
      </p:sp>
      <p:sp>
        <p:nvSpPr>
          <p:cNvPr id="4" name="Date Placeholder 3">
            <a:extLst>
              <a:ext uri="{FF2B5EF4-FFF2-40B4-BE49-F238E27FC236}">
                <a16:creationId xmlns:a16="http://schemas.microsoft.com/office/drawing/2014/main" id="{90901F0A-AC7C-CC10-4A3E-7CBF372B5B4D}"/>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0287AA8F-9502-F627-1E95-266927FCEBDD}"/>
              </a:ext>
            </a:extLst>
          </p:cNvPr>
          <p:cNvSpPr>
            <a:spLocks noGrp="1"/>
          </p:cNvSpPr>
          <p:nvPr>
            <p:ph type="sldNum" sz="quarter" idx="12"/>
          </p:nvPr>
        </p:nvSpPr>
        <p:spPr/>
        <p:txBody>
          <a:bodyPr/>
          <a:lstStyle/>
          <a:p>
            <a:fld id="{E2427023-DC51-4F41-895E-99C924AA7443}" type="slidenum">
              <a:rPr lang="en-US" smtClean="0"/>
              <a:pPr/>
              <a:t>33</a:t>
            </a:fld>
            <a:endParaRPr lang="en-US"/>
          </a:p>
        </p:txBody>
      </p:sp>
    </p:spTree>
    <p:extLst>
      <p:ext uri="{BB962C8B-B14F-4D97-AF65-F5344CB8AC3E}">
        <p14:creationId xmlns:p14="http://schemas.microsoft.com/office/powerpoint/2010/main" val="16632859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787C17-7F75-B7DA-8B21-16AA304EAC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B43376E-D6C5-1D49-38A4-EFFF5A9243B3}"/>
              </a:ext>
            </a:extLst>
          </p:cNvPr>
          <p:cNvSpPr>
            <a:spLocks noGrp="1"/>
          </p:cNvSpPr>
          <p:nvPr>
            <p:ph type="title"/>
          </p:nvPr>
        </p:nvSpPr>
        <p:spPr>
          <a:xfrm>
            <a:off x="274319" y="403058"/>
            <a:ext cx="10698480" cy="511342"/>
          </a:xfrm>
        </p:spPr>
        <p:txBody>
          <a:bodyPr>
            <a:normAutofit/>
          </a:bodyPr>
          <a:lstStyle/>
          <a:p>
            <a:r>
              <a:rPr lang="en-US"/>
              <a:t>Maintenance Support Request (MSR) Overview</a:t>
            </a:r>
            <a:endParaRPr lang="en-US">
              <a:solidFill>
                <a:srgbClr val="FFFF00"/>
              </a:solidFill>
            </a:endParaRPr>
          </a:p>
        </p:txBody>
      </p:sp>
      <p:sp>
        <p:nvSpPr>
          <p:cNvPr id="6" name="Content Placeholder 5">
            <a:extLst>
              <a:ext uri="{FF2B5EF4-FFF2-40B4-BE49-F238E27FC236}">
                <a16:creationId xmlns:a16="http://schemas.microsoft.com/office/drawing/2014/main" id="{62325C12-241C-9AEC-D531-D8FE7DD14F15}"/>
              </a:ext>
            </a:extLst>
          </p:cNvPr>
          <p:cNvSpPr>
            <a:spLocks noGrp="1"/>
          </p:cNvSpPr>
          <p:nvPr>
            <p:ph idx="1"/>
          </p:nvPr>
        </p:nvSpPr>
        <p:spPr>
          <a:xfrm>
            <a:off x="274638" y="1006475"/>
            <a:ext cx="6596864" cy="5075238"/>
          </a:xfrm>
        </p:spPr>
        <p:txBody>
          <a:bodyPr vert="horz" lIns="91440" tIns="45720" rIns="91440" bIns="45720" rtlCol="0" anchor="t">
            <a:noAutofit/>
          </a:bodyPr>
          <a:lstStyle/>
          <a:p>
            <a:pPr marL="283210" indent="-283210"/>
            <a:r>
              <a:rPr lang="en-US" b="1"/>
              <a:t>Section B Clause, MSRs (continued)</a:t>
            </a:r>
          </a:p>
          <a:p>
            <a:pPr marL="283210" indent="-283210"/>
            <a:r>
              <a:rPr lang="en-US"/>
              <a:t>MSRs are discrete, fixed‑price work efforts categorized by the estimated craft labor hours needed to perform the work</a:t>
            </a:r>
          </a:p>
          <a:p>
            <a:pPr marL="740410" lvl="1" indent="-283210">
              <a:spcBef>
                <a:spcPts val="1200"/>
              </a:spcBef>
            </a:pPr>
            <a:r>
              <a:rPr lang="en-US"/>
              <a:t>MSR categories are based on historical craft labor hours incurred (RDT has released </a:t>
            </a:r>
            <a:r>
              <a:rPr lang="en-US" err="1"/>
              <a:t>historicals</a:t>
            </a:r>
            <a:r>
              <a:rPr lang="en-US"/>
              <a:t> to industry (approx. 230K work orders))</a:t>
            </a:r>
            <a:endParaRPr lang="en-US">
              <a:cs typeface="Arial"/>
            </a:endParaRPr>
          </a:p>
          <a:p>
            <a:pPr marL="740410" lvl="1" indent="-283210">
              <a:spcBef>
                <a:spcPts val="1200"/>
              </a:spcBef>
            </a:pPr>
            <a:r>
              <a:rPr lang="en-US"/>
              <a:t>MSR pricing includes craft labor plus the Contractor’s supporting resources (e.g., work control, management)</a:t>
            </a:r>
            <a:endParaRPr lang="en-US">
              <a:cs typeface="Arial" panose="020B0604020202020204"/>
            </a:endParaRPr>
          </a:p>
          <a:p>
            <a:pPr marL="740410" lvl="1" indent="-283210">
              <a:spcBef>
                <a:spcPts val="1200"/>
              </a:spcBef>
            </a:pPr>
            <a:r>
              <a:rPr lang="en-US"/>
              <a:t>SIMO Contractor will be responsible for accurately identifying the appropriate MSR category</a:t>
            </a:r>
            <a:endParaRPr lang="en-US">
              <a:cs typeface="Arial" panose="020B0604020202020204"/>
            </a:endParaRPr>
          </a:p>
          <a:p>
            <a:pPr marL="283210" indent="-283210"/>
            <a:r>
              <a:rPr lang="en-US"/>
              <a:t>Average work orders (approx.) per year: 32K</a:t>
            </a:r>
            <a:endParaRPr lang="en-US">
              <a:cs typeface="Arial" panose="020B0604020202020204"/>
            </a:endParaRPr>
          </a:p>
          <a:p>
            <a:pPr marL="740410" lvl="1" indent="-283210"/>
            <a:r>
              <a:rPr lang="en-US"/>
              <a:t>Approx. 90% required fewer than 20 hours to complete</a:t>
            </a:r>
            <a:endParaRPr lang="en-US">
              <a:cs typeface="Arial" panose="020B0604020202020204"/>
            </a:endParaRPr>
          </a:p>
          <a:p>
            <a:pPr marL="740410" lvl="1" indent="-283210"/>
            <a:r>
              <a:rPr lang="en-US"/>
              <a:t>Approx. 50% split evenly across MSR004 and MSR008</a:t>
            </a:r>
            <a:endParaRPr lang="en-US">
              <a:cs typeface="Arial" panose="020B0604020202020204"/>
            </a:endParaRPr>
          </a:p>
        </p:txBody>
      </p:sp>
      <p:sp>
        <p:nvSpPr>
          <p:cNvPr id="3" name="Date Placeholder 2">
            <a:extLst>
              <a:ext uri="{FF2B5EF4-FFF2-40B4-BE49-F238E27FC236}">
                <a16:creationId xmlns:a16="http://schemas.microsoft.com/office/drawing/2014/main" id="{C16088F2-6E9A-95F0-8F0E-E471D2847D12}"/>
              </a:ext>
            </a:extLst>
          </p:cNvPr>
          <p:cNvSpPr>
            <a:spLocks noGrp="1"/>
          </p:cNvSpPr>
          <p:nvPr>
            <p:ph type="dt" sz="half" idx="10"/>
          </p:nvPr>
        </p:nvSpPr>
        <p:spPr>
          <a:xfrm>
            <a:off x="10199438" y="6356349"/>
            <a:ext cx="1006929" cy="365125"/>
          </a:xfrm>
        </p:spPr>
        <p:txBody>
          <a:bodyPr/>
          <a:lstStyle/>
          <a:p>
            <a:r>
              <a:rPr lang="en-US"/>
              <a:t>10/13/2026</a:t>
            </a:r>
          </a:p>
        </p:txBody>
      </p:sp>
      <p:sp>
        <p:nvSpPr>
          <p:cNvPr id="4" name="Slide Number Placeholder 3">
            <a:extLst>
              <a:ext uri="{FF2B5EF4-FFF2-40B4-BE49-F238E27FC236}">
                <a16:creationId xmlns:a16="http://schemas.microsoft.com/office/drawing/2014/main" id="{926F3E60-F67D-CE65-BD7A-A450F0E33BF3}"/>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34</a:t>
            </a:fld>
            <a:endParaRPr lang="en-US"/>
          </a:p>
        </p:txBody>
      </p:sp>
      <p:graphicFrame>
        <p:nvGraphicFramePr>
          <p:cNvPr id="18" name="Table 17">
            <a:extLst>
              <a:ext uri="{FF2B5EF4-FFF2-40B4-BE49-F238E27FC236}">
                <a16:creationId xmlns:a16="http://schemas.microsoft.com/office/drawing/2014/main" id="{6E501E4B-D868-D3E0-28B6-EB2A9958C42C}"/>
              </a:ext>
            </a:extLst>
          </p:cNvPr>
          <p:cNvGraphicFramePr>
            <a:graphicFrameLocks noGrp="1"/>
          </p:cNvGraphicFramePr>
          <p:nvPr>
            <p:extLst>
              <p:ext uri="{D42A27DB-BD31-4B8C-83A1-F6EECF244321}">
                <p14:modId xmlns:p14="http://schemas.microsoft.com/office/powerpoint/2010/main" val="2082186039"/>
              </p:ext>
            </p:extLst>
          </p:nvPr>
        </p:nvGraphicFramePr>
        <p:xfrm>
          <a:off x="6871502" y="1148393"/>
          <a:ext cx="4993145" cy="5108893"/>
        </p:xfrm>
        <a:graphic>
          <a:graphicData uri="http://schemas.openxmlformats.org/drawingml/2006/table">
            <a:tbl>
              <a:tblPr firstRow="1" firstCol="1" bandRow="1"/>
              <a:tblGrid>
                <a:gridCol w="992338">
                  <a:extLst>
                    <a:ext uri="{9D8B030D-6E8A-4147-A177-3AD203B41FA5}">
                      <a16:colId xmlns:a16="http://schemas.microsoft.com/office/drawing/2014/main" val="402460764"/>
                    </a:ext>
                  </a:extLst>
                </a:gridCol>
                <a:gridCol w="477520">
                  <a:extLst>
                    <a:ext uri="{9D8B030D-6E8A-4147-A177-3AD203B41FA5}">
                      <a16:colId xmlns:a16="http://schemas.microsoft.com/office/drawing/2014/main" val="1573853508"/>
                    </a:ext>
                  </a:extLst>
                </a:gridCol>
                <a:gridCol w="538480">
                  <a:extLst>
                    <a:ext uri="{9D8B030D-6E8A-4147-A177-3AD203B41FA5}">
                      <a16:colId xmlns:a16="http://schemas.microsoft.com/office/drawing/2014/main" val="1890253638"/>
                    </a:ext>
                  </a:extLst>
                </a:gridCol>
                <a:gridCol w="2984807">
                  <a:extLst>
                    <a:ext uri="{9D8B030D-6E8A-4147-A177-3AD203B41FA5}">
                      <a16:colId xmlns:a16="http://schemas.microsoft.com/office/drawing/2014/main" val="3790211319"/>
                    </a:ext>
                  </a:extLst>
                </a:gridCol>
              </a:tblGrid>
              <a:tr h="829310">
                <a:tc rowSpan="2">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Work Category</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Direct Craft Labor Hours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c rowSpan="2">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Valid Work Types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48839709"/>
                  </a:ext>
                </a:extLst>
              </a:tr>
              <a:tr h="207328">
                <a:tc vMerge="1">
                  <a:txBody>
                    <a:bodyPr/>
                    <a:lstStyle/>
                    <a:p>
                      <a:endParaRPr lang="en-US"/>
                    </a:p>
                  </a:txBody>
                  <a:tcPr/>
                </a:tc>
                <a:tc>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&gt;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&lt;=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458629230"/>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MSR001</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16">
                  <a:txBody>
                    <a:bodyPr/>
                    <a:lstStyle/>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Trouble Calls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Repairs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Service Requests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Service Requests for Operations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Preventive Maintenance</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Regulatory Inspection</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Predictive Testing and Inspection</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8186632"/>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MSR002</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564930215"/>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MSR004</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459374906"/>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MSR008</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357909996"/>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MSR020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697520197"/>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MSR050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20354905"/>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MSR100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590195225"/>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MSR200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912289099"/>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MSR300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75453826"/>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MSR400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417043470"/>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MSR500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952422867"/>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MSR600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998023108"/>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MSR700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700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911183543"/>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MSR800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700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22277239"/>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MSR900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900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4486324"/>
                  </a:ext>
                </a:extLst>
              </a:tr>
              <a:tr h="414655">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MSR1000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900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1000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535037751"/>
                  </a:ext>
                </a:extLst>
              </a:tr>
            </a:tbl>
          </a:graphicData>
        </a:graphic>
      </p:graphicFrame>
    </p:spTree>
    <p:extLst>
      <p:ext uri="{BB962C8B-B14F-4D97-AF65-F5344CB8AC3E}">
        <p14:creationId xmlns:p14="http://schemas.microsoft.com/office/powerpoint/2010/main" val="13598731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5678BE-D980-DCAD-2959-BF96FEB815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C992DE-A523-40E5-0753-C3950732ED6C}"/>
              </a:ext>
            </a:extLst>
          </p:cNvPr>
          <p:cNvSpPr>
            <a:spLocks noGrp="1"/>
          </p:cNvSpPr>
          <p:nvPr>
            <p:ph type="title"/>
          </p:nvPr>
        </p:nvSpPr>
        <p:spPr>
          <a:xfrm>
            <a:off x="274319" y="403058"/>
            <a:ext cx="10698480" cy="511342"/>
          </a:xfrm>
        </p:spPr>
        <p:txBody>
          <a:bodyPr>
            <a:normAutofit/>
          </a:bodyPr>
          <a:lstStyle/>
          <a:p>
            <a:r>
              <a:rPr lang="en-US"/>
              <a:t>Maintenance Support Request (MSR) Overview</a:t>
            </a:r>
            <a:endParaRPr lang="en-US">
              <a:solidFill>
                <a:srgbClr val="FFFF00"/>
              </a:solidFill>
            </a:endParaRPr>
          </a:p>
        </p:txBody>
      </p:sp>
      <p:sp>
        <p:nvSpPr>
          <p:cNvPr id="3" name="Date Placeholder 2">
            <a:extLst>
              <a:ext uri="{FF2B5EF4-FFF2-40B4-BE49-F238E27FC236}">
                <a16:creationId xmlns:a16="http://schemas.microsoft.com/office/drawing/2014/main" id="{3F976A92-55F6-3B6F-D2A7-275D853D3E80}"/>
              </a:ext>
            </a:extLst>
          </p:cNvPr>
          <p:cNvSpPr>
            <a:spLocks noGrp="1"/>
          </p:cNvSpPr>
          <p:nvPr>
            <p:ph type="dt" sz="half" idx="10"/>
          </p:nvPr>
        </p:nvSpPr>
        <p:spPr>
          <a:xfrm>
            <a:off x="10199438" y="6356349"/>
            <a:ext cx="1006929" cy="365125"/>
          </a:xfrm>
        </p:spPr>
        <p:txBody>
          <a:bodyPr/>
          <a:lstStyle/>
          <a:p>
            <a:r>
              <a:rPr lang="en-US"/>
              <a:t>10/13/2026</a:t>
            </a:r>
          </a:p>
        </p:txBody>
      </p:sp>
      <p:sp>
        <p:nvSpPr>
          <p:cNvPr id="4" name="Slide Number Placeholder 3">
            <a:extLst>
              <a:ext uri="{FF2B5EF4-FFF2-40B4-BE49-F238E27FC236}">
                <a16:creationId xmlns:a16="http://schemas.microsoft.com/office/drawing/2014/main" id="{68843400-F46E-046B-BDD7-902BC9CBB3FB}"/>
              </a:ext>
            </a:extLst>
          </p:cNvPr>
          <p:cNvSpPr>
            <a:spLocks noGrp="1"/>
          </p:cNvSpPr>
          <p:nvPr>
            <p:ph type="sldNum" sz="quarter" idx="12"/>
          </p:nvPr>
        </p:nvSpPr>
        <p:spPr>
          <a:xfrm>
            <a:off x="11397672" y="6358080"/>
            <a:ext cx="516959" cy="365125"/>
          </a:xfrm>
        </p:spPr>
        <p:txBody>
          <a:bodyPr/>
          <a:lstStyle/>
          <a:p>
            <a:fld id="{E2427023-DC51-4F41-895E-99C924AA7443}" type="slidenum">
              <a:rPr lang="en-US" smtClean="0"/>
              <a:pPr/>
              <a:t>35</a:t>
            </a:fld>
            <a:endParaRPr lang="en-US"/>
          </a:p>
        </p:txBody>
      </p:sp>
      <p:graphicFrame>
        <p:nvGraphicFramePr>
          <p:cNvPr id="18" name="Table 17">
            <a:extLst>
              <a:ext uri="{FF2B5EF4-FFF2-40B4-BE49-F238E27FC236}">
                <a16:creationId xmlns:a16="http://schemas.microsoft.com/office/drawing/2014/main" id="{A117F95C-342A-4117-B546-5890D8E2A78D}"/>
              </a:ext>
            </a:extLst>
          </p:cNvPr>
          <p:cNvGraphicFramePr>
            <a:graphicFrameLocks noGrp="1"/>
          </p:cNvGraphicFramePr>
          <p:nvPr/>
        </p:nvGraphicFramePr>
        <p:xfrm>
          <a:off x="6871502" y="1148393"/>
          <a:ext cx="4993145" cy="5108893"/>
        </p:xfrm>
        <a:graphic>
          <a:graphicData uri="http://schemas.openxmlformats.org/drawingml/2006/table">
            <a:tbl>
              <a:tblPr firstRow="1" firstCol="1" bandRow="1"/>
              <a:tblGrid>
                <a:gridCol w="992338">
                  <a:extLst>
                    <a:ext uri="{9D8B030D-6E8A-4147-A177-3AD203B41FA5}">
                      <a16:colId xmlns:a16="http://schemas.microsoft.com/office/drawing/2014/main" val="402460764"/>
                    </a:ext>
                  </a:extLst>
                </a:gridCol>
                <a:gridCol w="477520">
                  <a:extLst>
                    <a:ext uri="{9D8B030D-6E8A-4147-A177-3AD203B41FA5}">
                      <a16:colId xmlns:a16="http://schemas.microsoft.com/office/drawing/2014/main" val="1573853508"/>
                    </a:ext>
                  </a:extLst>
                </a:gridCol>
                <a:gridCol w="538480">
                  <a:extLst>
                    <a:ext uri="{9D8B030D-6E8A-4147-A177-3AD203B41FA5}">
                      <a16:colId xmlns:a16="http://schemas.microsoft.com/office/drawing/2014/main" val="1890253638"/>
                    </a:ext>
                  </a:extLst>
                </a:gridCol>
                <a:gridCol w="2984807">
                  <a:extLst>
                    <a:ext uri="{9D8B030D-6E8A-4147-A177-3AD203B41FA5}">
                      <a16:colId xmlns:a16="http://schemas.microsoft.com/office/drawing/2014/main" val="3790211319"/>
                    </a:ext>
                  </a:extLst>
                </a:gridCol>
              </a:tblGrid>
              <a:tr h="829310">
                <a:tc rowSpan="2">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Work Category</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gridSpan="2">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Direct Craft Labor Hours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hMerge="1">
                  <a:txBody>
                    <a:bodyPr/>
                    <a:lstStyle/>
                    <a:p>
                      <a:endParaRPr lang="en-US"/>
                    </a:p>
                  </a:txBody>
                  <a:tcPr/>
                </a:tc>
                <a:tc rowSpan="2">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Valid Work Types</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3748839709"/>
                  </a:ext>
                </a:extLst>
              </a:tr>
              <a:tr h="207328">
                <a:tc vMerge="1">
                  <a:txBody>
                    <a:bodyPr/>
                    <a:lstStyle/>
                    <a:p>
                      <a:endParaRPr lang="en-US"/>
                    </a:p>
                  </a:txBody>
                  <a:tcPr/>
                </a:tc>
                <a:tc>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&gt; </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200" b="1">
                          <a:effectLst/>
                          <a:latin typeface="Times New Roman" panose="02020603050405020304" pitchFamily="18" charset="0"/>
                          <a:ea typeface="Times New Roman" panose="02020603050405020304" pitchFamily="18" charset="0"/>
                          <a:cs typeface="Times New Roman" panose="02020603050405020304" pitchFamily="18" charset="0"/>
                        </a:rPr>
                        <a:t>&lt;=</a:t>
                      </a:r>
                      <a:endParaRPr lang="en-US" sz="12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36830" marR="3683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458629230"/>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MSR001</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16">
                  <a:txBody>
                    <a:bodyPr/>
                    <a:lstStyle/>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Trouble Calls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Repairs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Service Requests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Service Requests for Operations</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Preventive Maintenance</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Regulatory Inspection</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Predictive Testing and Inspection</a:t>
                      </a:r>
                    </a:p>
                    <a:p>
                      <a:pPr marL="0" marR="0">
                        <a:spcBef>
                          <a:spcPts val="100"/>
                        </a:spcBef>
                        <a:spcAft>
                          <a:spcPts val="100"/>
                        </a:spcAft>
                        <a:buNone/>
                        <a:tabLst>
                          <a:tab pos="782320" algn="l"/>
                        </a:tabLst>
                      </a:pPr>
                      <a:r>
                        <a:rPr lang="en-US" sz="1600" b="0">
                          <a:effectLst/>
                          <a:latin typeface="Times New Roman" panose="02020603050405020304" pitchFamily="18" charset="0"/>
                          <a:ea typeface="Times New Roman" panose="02020603050405020304" pitchFamily="18" charset="0"/>
                          <a:cs typeface="Times New Roman" panose="02020603050405020304" pitchFamily="18" charset="0"/>
                        </a:rPr>
                        <a:t> </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78186632"/>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MSR002</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564930215"/>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MSR004</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459374906"/>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MSR008</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357909996"/>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MSR020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697520197"/>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MSR050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20354905"/>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MSR100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590195225"/>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MSR200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100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912289099"/>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MSR300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200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875453826"/>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MSR400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300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417043470"/>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MSR500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400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952422867"/>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MSR600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500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998023108"/>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MSR700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600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700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911183543"/>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MSR800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700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3022277239"/>
                  </a:ext>
                </a:extLst>
              </a:tr>
              <a:tr h="207328">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MSR900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800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900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34486324"/>
                  </a:ext>
                </a:extLst>
              </a:tr>
              <a:tr h="414655">
                <a:tc>
                  <a:txBody>
                    <a:bodyPr/>
                    <a:lstStyle/>
                    <a:p>
                      <a:pPr marL="0" marR="0">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MSR1000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900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100"/>
                        </a:spcBef>
                        <a:spcAft>
                          <a:spcPts val="100"/>
                        </a:spcAft>
                        <a:buNone/>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1000</a:t>
                      </a:r>
                    </a:p>
                  </a:txBody>
                  <a:tcPr marL="36830" marR="3683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2535037751"/>
                  </a:ext>
                </a:extLst>
              </a:tr>
            </a:tbl>
          </a:graphicData>
        </a:graphic>
      </p:graphicFrame>
      <p:sp>
        <p:nvSpPr>
          <p:cNvPr id="8" name="Content Placeholder 2">
            <a:extLst>
              <a:ext uri="{FF2B5EF4-FFF2-40B4-BE49-F238E27FC236}">
                <a16:creationId xmlns:a16="http://schemas.microsoft.com/office/drawing/2014/main" id="{E58B15FC-9B5F-39FC-5ED7-1C7E8AFD47EB}"/>
              </a:ext>
            </a:extLst>
          </p:cNvPr>
          <p:cNvSpPr>
            <a:spLocks noGrp="1"/>
          </p:cNvSpPr>
          <p:nvPr>
            <p:ph idx="1"/>
          </p:nvPr>
        </p:nvSpPr>
        <p:spPr>
          <a:xfrm>
            <a:off x="274319" y="978874"/>
            <a:ext cx="6405181" cy="5076190"/>
          </a:xfrm>
        </p:spPr>
        <p:txBody>
          <a:bodyPr>
            <a:normAutofit/>
          </a:bodyPr>
          <a:lstStyle/>
          <a:p>
            <a:pPr marL="283210" indent="-283210"/>
            <a:r>
              <a:rPr lang="en-US" b="1"/>
              <a:t>Section B Clause, MSRs (continued)</a:t>
            </a:r>
          </a:p>
          <a:p>
            <a:r>
              <a:rPr lang="en-US"/>
              <a:t>Offerors shall propose a MSR price for each work category</a:t>
            </a:r>
          </a:p>
          <a:p>
            <a:r>
              <a:rPr lang="en-US" b="1"/>
              <a:t>MSR pricing includes:</a:t>
            </a:r>
          </a:p>
          <a:p>
            <a:pPr lvl="1">
              <a:spcBef>
                <a:spcPts val="1200"/>
              </a:spcBef>
            </a:pPr>
            <a:r>
              <a:rPr lang="en-US"/>
              <a:t>Craft labor cost for hours proposed </a:t>
            </a:r>
            <a:r>
              <a:rPr lang="en-US" b="1"/>
              <a:t>within each work category</a:t>
            </a:r>
          </a:p>
          <a:p>
            <a:pPr lvl="1">
              <a:spcBef>
                <a:spcPts val="1200"/>
              </a:spcBef>
            </a:pPr>
            <a:r>
              <a:rPr lang="en-US"/>
              <a:t>Program Management Office (PMO) cost allocation</a:t>
            </a:r>
          </a:p>
          <a:p>
            <a:pPr lvl="1">
              <a:spcBef>
                <a:spcPts val="1200"/>
              </a:spcBef>
            </a:pPr>
            <a:r>
              <a:rPr lang="en-US"/>
              <a:t>Support Labor cost allocation</a:t>
            </a:r>
          </a:p>
          <a:p>
            <a:pPr lvl="1">
              <a:spcBef>
                <a:spcPts val="1200"/>
              </a:spcBef>
            </a:pPr>
            <a:r>
              <a:rPr lang="en-US"/>
              <a:t>Other Cost Elements allocation</a:t>
            </a:r>
          </a:p>
          <a:p>
            <a:r>
              <a:rPr lang="en-US" b="1"/>
              <a:t>MSR pricing excludes requirements and pricing covered by or under other CLINs</a:t>
            </a:r>
          </a:p>
        </p:txBody>
      </p:sp>
    </p:spTree>
    <p:extLst>
      <p:ext uri="{BB962C8B-B14F-4D97-AF65-F5344CB8AC3E}">
        <p14:creationId xmlns:p14="http://schemas.microsoft.com/office/powerpoint/2010/main" val="41703073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EDA87-9761-4649-203C-5ABD3F8D147D}"/>
              </a:ext>
            </a:extLst>
          </p:cNvPr>
          <p:cNvSpPr>
            <a:spLocks noGrp="1"/>
          </p:cNvSpPr>
          <p:nvPr>
            <p:ph type="title"/>
          </p:nvPr>
        </p:nvSpPr>
        <p:spPr/>
        <p:txBody>
          <a:bodyPr/>
          <a:lstStyle/>
          <a:p>
            <a:r>
              <a:rPr lang="en-US"/>
              <a:t>Section B. Supplies or Services and Prices/Cost</a:t>
            </a:r>
          </a:p>
        </p:txBody>
      </p:sp>
      <p:sp>
        <p:nvSpPr>
          <p:cNvPr id="3" name="Content Placeholder 2">
            <a:extLst>
              <a:ext uri="{FF2B5EF4-FFF2-40B4-BE49-F238E27FC236}">
                <a16:creationId xmlns:a16="http://schemas.microsoft.com/office/drawing/2014/main" id="{02E6CB22-7525-754A-2569-1AFEA83C8C67}"/>
              </a:ext>
            </a:extLst>
          </p:cNvPr>
          <p:cNvSpPr>
            <a:spLocks noGrp="1"/>
          </p:cNvSpPr>
          <p:nvPr>
            <p:ph idx="1"/>
          </p:nvPr>
        </p:nvSpPr>
        <p:spPr/>
        <p:txBody>
          <a:bodyPr>
            <a:normAutofit/>
          </a:bodyPr>
          <a:lstStyle/>
          <a:p>
            <a:r>
              <a:rPr lang="en-US" b="1"/>
              <a:t>Section B Clause, IDIQ Discrete Task Orders</a:t>
            </a:r>
          </a:p>
          <a:p>
            <a:pPr lvl="1"/>
            <a:r>
              <a:rPr lang="en-US"/>
              <a:t>Clause enables the Government to support all Customers under the contract</a:t>
            </a:r>
          </a:p>
          <a:p>
            <a:pPr lvl="1">
              <a:spcBef>
                <a:spcPts val="1200"/>
              </a:spcBef>
            </a:pPr>
            <a:r>
              <a:rPr lang="en-US"/>
              <a:t>There are three methods for pricing task orders to facilitate rapid placement of work</a:t>
            </a:r>
          </a:p>
          <a:p>
            <a:pPr lvl="2">
              <a:spcBef>
                <a:spcPts val="1200"/>
              </a:spcBef>
            </a:pPr>
            <a:r>
              <a:rPr lang="en-US"/>
              <a:t>Attachment J-05, Pre-Priced IDIQ Work Catalog — primary method of ordering Discrete IDIQ work. Each catalog price is fully burdened (labor, G&amp;A, overhead, profit/fee, tools, equipment, vehicles, fuel, training, internal processes). No add-on G&amp;A, overhead, or profit on the order.</a:t>
            </a:r>
          </a:p>
          <a:p>
            <a:pPr lvl="2">
              <a:spcBef>
                <a:spcPts val="1200"/>
              </a:spcBef>
            </a:pPr>
            <a:r>
              <a:rPr lang="en-US"/>
              <a:t>Attachment J-06, Fully Burdened IDIQ Rates — one fully burdened rate per Government Standard Labor Category. No add-on G&amp;A, overhead, or profit on the order. Non-proposed ODCs remain on its respective CLIN.</a:t>
            </a:r>
          </a:p>
          <a:p>
            <a:pPr lvl="2">
              <a:spcBef>
                <a:spcPts val="1200"/>
              </a:spcBef>
            </a:pPr>
            <a:r>
              <a:rPr lang="en-US"/>
              <a:t>Negotiation and issuance of task orders. Section H clause Task Ordering Procedure also allows fully negotiated pricing when the CO determines J-05 will not produce a fair and reasonable price.</a:t>
            </a:r>
          </a:p>
          <a:p>
            <a:pPr lvl="1">
              <a:spcBef>
                <a:spcPts val="1200"/>
              </a:spcBef>
            </a:pPr>
            <a:r>
              <a:rPr lang="en-US" b="1"/>
              <a:t>Contract type for all IDIQ work is fixed price </a:t>
            </a:r>
          </a:p>
          <a:p>
            <a:pPr lvl="1">
              <a:spcBef>
                <a:spcPts val="1200"/>
              </a:spcBef>
            </a:pPr>
            <a:r>
              <a:rPr lang="en-US"/>
              <a:t>IDIQ minimums and maximums apply to MSRs and Discrete IDIQ Work combined and are period-specific. The Total Maximum under this contract is $1.2B.</a:t>
            </a:r>
          </a:p>
        </p:txBody>
      </p:sp>
      <p:sp>
        <p:nvSpPr>
          <p:cNvPr id="4" name="Date Placeholder 3">
            <a:extLst>
              <a:ext uri="{FF2B5EF4-FFF2-40B4-BE49-F238E27FC236}">
                <a16:creationId xmlns:a16="http://schemas.microsoft.com/office/drawing/2014/main" id="{A7C7C4DA-335B-FBE0-964A-8F7D4D0A8068}"/>
              </a:ext>
            </a:extLst>
          </p:cNvPr>
          <p:cNvSpPr>
            <a:spLocks noGrp="1"/>
          </p:cNvSpPr>
          <p:nvPr>
            <p:ph type="dt" sz="half" idx="10"/>
          </p:nvPr>
        </p:nvSpPr>
        <p:spPr/>
        <p:txBody>
          <a:bodyPr/>
          <a:lstStyle/>
          <a:p>
            <a:r>
              <a:rPr lang="en-US"/>
              <a:t>10/13/2026</a:t>
            </a:r>
          </a:p>
        </p:txBody>
      </p:sp>
      <p:sp>
        <p:nvSpPr>
          <p:cNvPr id="5" name="Footer Placeholder 4">
            <a:extLst>
              <a:ext uri="{FF2B5EF4-FFF2-40B4-BE49-F238E27FC236}">
                <a16:creationId xmlns:a16="http://schemas.microsoft.com/office/drawing/2014/main" id="{1437CC7E-6E74-C0FC-5EA4-E82A35BC2FFD}"/>
              </a:ext>
            </a:extLst>
          </p:cNvPr>
          <p:cNvSpPr>
            <a:spLocks noGrp="1"/>
          </p:cNvSpPr>
          <p:nvPr>
            <p:ph type="ftr" sz="quarter" idx="11"/>
          </p:nvPr>
        </p:nvSpPr>
        <p:spPr/>
        <p:txBody>
          <a:bodyPr/>
          <a:lstStyle/>
          <a:p>
            <a:r>
              <a:rPr lang="en-US"/>
              <a:t>The cornerstone of NASA’s current and future missions</a:t>
            </a:r>
          </a:p>
        </p:txBody>
      </p:sp>
      <p:sp>
        <p:nvSpPr>
          <p:cNvPr id="6" name="Slide Number Placeholder 5">
            <a:extLst>
              <a:ext uri="{FF2B5EF4-FFF2-40B4-BE49-F238E27FC236}">
                <a16:creationId xmlns:a16="http://schemas.microsoft.com/office/drawing/2014/main" id="{84D51604-EE22-7A26-9827-CCE8FF145394}"/>
              </a:ext>
            </a:extLst>
          </p:cNvPr>
          <p:cNvSpPr>
            <a:spLocks noGrp="1"/>
          </p:cNvSpPr>
          <p:nvPr>
            <p:ph type="sldNum" sz="quarter" idx="12"/>
          </p:nvPr>
        </p:nvSpPr>
        <p:spPr/>
        <p:txBody>
          <a:bodyPr/>
          <a:lstStyle/>
          <a:p>
            <a:fld id="{E2427023-DC51-4F41-895E-99C924AA7443}" type="slidenum">
              <a:rPr lang="en-US" smtClean="0"/>
              <a:t>36</a:t>
            </a:fld>
            <a:endParaRPr lang="en-US"/>
          </a:p>
        </p:txBody>
      </p:sp>
    </p:spTree>
    <p:extLst>
      <p:ext uri="{BB962C8B-B14F-4D97-AF65-F5344CB8AC3E}">
        <p14:creationId xmlns:p14="http://schemas.microsoft.com/office/powerpoint/2010/main" val="2722608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890D-865C-4418-B81D-AF342FF3723C}"/>
              </a:ext>
            </a:extLst>
          </p:cNvPr>
          <p:cNvSpPr>
            <a:spLocks noGrp="1"/>
          </p:cNvSpPr>
          <p:nvPr>
            <p:ph type="title"/>
          </p:nvPr>
        </p:nvSpPr>
        <p:spPr/>
        <p:txBody>
          <a:bodyPr/>
          <a:lstStyle/>
          <a:p>
            <a:r>
              <a:rPr lang="en-US"/>
              <a:t>Section C. Description/Specifications/Statement of Work</a:t>
            </a:r>
          </a:p>
        </p:txBody>
      </p:sp>
      <p:sp>
        <p:nvSpPr>
          <p:cNvPr id="3" name="Content Placeholder 2">
            <a:extLst>
              <a:ext uri="{FF2B5EF4-FFF2-40B4-BE49-F238E27FC236}">
                <a16:creationId xmlns:a16="http://schemas.microsoft.com/office/drawing/2014/main" id="{918CCF6D-98FB-72CE-0762-10A8202DD25E}"/>
              </a:ext>
            </a:extLst>
          </p:cNvPr>
          <p:cNvSpPr>
            <a:spLocks noGrp="1"/>
          </p:cNvSpPr>
          <p:nvPr>
            <p:ph idx="1"/>
          </p:nvPr>
        </p:nvSpPr>
        <p:spPr/>
        <p:txBody>
          <a:bodyPr vert="horz" lIns="91440" tIns="45720" rIns="91440" bIns="45720" rtlCol="0" anchor="t">
            <a:normAutofit/>
          </a:bodyPr>
          <a:lstStyle/>
          <a:p>
            <a:pPr marL="283210" indent="-283210"/>
            <a:r>
              <a:rPr lang="en-US" b="1"/>
              <a:t> Data Requirements List/Data Requirements Description (DRD)</a:t>
            </a:r>
            <a:endParaRPr lang="en-US"/>
          </a:p>
          <a:p>
            <a:pPr marL="740410" lvl="1" indent="-283210"/>
            <a:r>
              <a:rPr lang="en-US"/>
              <a:t>See Appendix J-01-04, Data Requirements List: 60 DRDs</a:t>
            </a:r>
            <a:endParaRPr lang="en-US">
              <a:cs typeface="Arial"/>
            </a:endParaRPr>
          </a:p>
          <a:p>
            <a:pPr marL="740410" lvl="1" indent="-283210"/>
            <a:r>
              <a:rPr lang="en-US"/>
              <a:t>Contractor to upload DRDs to the Government Contract Management Portal (except as noted)</a:t>
            </a:r>
            <a:endParaRPr lang="en-US">
              <a:cs typeface="Arial"/>
            </a:endParaRPr>
          </a:p>
          <a:p>
            <a:pPr marL="740410" lvl="1" indent="-283210"/>
            <a:r>
              <a:rPr lang="en-US"/>
              <a:t>See provision Contract Phase-in for DRDs required during contract phase-in</a:t>
            </a:r>
            <a:endParaRPr lang="en-US">
              <a:cs typeface="Arial"/>
            </a:endParaRPr>
          </a:p>
          <a:p>
            <a:pPr lvl="2"/>
            <a:endParaRPr lang="en-US"/>
          </a:p>
          <a:p>
            <a:pPr marL="457200" lvl="1" indent="0">
              <a:buNone/>
            </a:pPr>
            <a:endParaRPr lang="en-US"/>
          </a:p>
        </p:txBody>
      </p:sp>
      <p:sp>
        <p:nvSpPr>
          <p:cNvPr id="4" name="Date Placeholder 3">
            <a:extLst>
              <a:ext uri="{FF2B5EF4-FFF2-40B4-BE49-F238E27FC236}">
                <a16:creationId xmlns:a16="http://schemas.microsoft.com/office/drawing/2014/main" id="{5EBE74E9-1182-07BB-C8A3-35C21E012899}"/>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B4DBD32A-72AF-0F12-CCDC-7F3DE6527C3D}"/>
              </a:ext>
            </a:extLst>
          </p:cNvPr>
          <p:cNvSpPr>
            <a:spLocks noGrp="1"/>
          </p:cNvSpPr>
          <p:nvPr>
            <p:ph type="sldNum" sz="quarter" idx="12"/>
          </p:nvPr>
        </p:nvSpPr>
        <p:spPr/>
        <p:txBody>
          <a:bodyPr/>
          <a:lstStyle/>
          <a:p>
            <a:fld id="{E2427023-DC51-4F41-895E-99C924AA7443}" type="slidenum">
              <a:rPr lang="en-US" smtClean="0"/>
              <a:pPr/>
              <a:t>37</a:t>
            </a:fld>
            <a:endParaRPr lang="en-US"/>
          </a:p>
        </p:txBody>
      </p:sp>
    </p:spTree>
    <p:extLst>
      <p:ext uri="{BB962C8B-B14F-4D97-AF65-F5344CB8AC3E}">
        <p14:creationId xmlns:p14="http://schemas.microsoft.com/office/powerpoint/2010/main" val="41436273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890D-865C-4418-B81D-AF342FF3723C}"/>
              </a:ext>
            </a:extLst>
          </p:cNvPr>
          <p:cNvSpPr>
            <a:spLocks noGrp="1"/>
          </p:cNvSpPr>
          <p:nvPr>
            <p:ph type="title"/>
          </p:nvPr>
        </p:nvSpPr>
        <p:spPr/>
        <p:txBody>
          <a:bodyPr/>
          <a:lstStyle/>
          <a:p>
            <a:r>
              <a:rPr lang="en-US"/>
              <a:t>Section F. Deliveries or Performance </a:t>
            </a:r>
          </a:p>
        </p:txBody>
      </p:sp>
      <p:sp>
        <p:nvSpPr>
          <p:cNvPr id="16" name="Content Placeholder 15">
            <a:extLst>
              <a:ext uri="{FF2B5EF4-FFF2-40B4-BE49-F238E27FC236}">
                <a16:creationId xmlns:a16="http://schemas.microsoft.com/office/drawing/2014/main" id="{E1D65F0E-C1EB-AF31-B2AF-92C3375F322E}"/>
              </a:ext>
            </a:extLst>
          </p:cNvPr>
          <p:cNvSpPr>
            <a:spLocks noGrp="1"/>
          </p:cNvSpPr>
          <p:nvPr>
            <p:ph idx="1"/>
          </p:nvPr>
        </p:nvSpPr>
        <p:spPr/>
        <p:txBody>
          <a:bodyPr vert="horz" lIns="91440" tIns="45720" rIns="91440" bIns="45720" rtlCol="0" anchor="t">
            <a:normAutofit/>
          </a:bodyPr>
          <a:lstStyle/>
          <a:p>
            <a:pPr marL="283210" indent="-283210"/>
            <a:r>
              <a:rPr lang="en-US" b="1"/>
              <a:t>  Performance</a:t>
            </a:r>
            <a:endParaRPr lang="en-US"/>
          </a:p>
          <a:p>
            <a:pPr marL="740410" lvl="1" indent="-283210">
              <a:spcBef>
                <a:spcPts val="1200"/>
              </a:spcBef>
            </a:pPr>
            <a:r>
              <a:rPr lang="en-US"/>
              <a:t>The  performance for SIMO is 8 years as follows:</a:t>
            </a:r>
            <a:endParaRPr lang="en-US">
              <a:cs typeface="Arial"/>
            </a:endParaRPr>
          </a:p>
          <a:p>
            <a:pPr marL="1197610" lvl="2" indent="-283210">
              <a:spcBef>
                <a:spcPts val="1200"/>
              </a:spcBef>
            </a:pPr>
            <a:r>
              <a:rPr lang="en-US"/>
              <a:t>Base period: April 1, 2027, to September 30, 2028</a:t>
            </a:r>
            <a:endParaRPr lang="en-US">
              <a:cs typeface="Arial" panose="020B0604020202020204"/>
            </a:endParaRPr>
          </a:p>
          <a:p>
            <a:pPr marL="1197610" lvl="2" indent="-283210">
              <a:spcBef>
                <a:spcPts val="1200"/>
              </a:spcBef>
            </a:pPr>
            <a:r>
              <a:rPr lang="en-US"/>
              <a:t>Option 1: October 1, 2028, to September 30, 2030</a:t>
            </a:r>
            <a:endParaRPr lang="en-US">
              <a:cs typeface="Arial" panose="020B0604020202020204"/>
            </a:endParaRPr>
          </a:p>
          <a:p>
            <a:pPr marL="1197610" lvl="2" indent="-283210">
              <a:spcBef>
                <a:spcPts val="1200"/>
              </a:spcBef>
            </a:pPr>
            <a:r>
              <a:rPr lang="en-US"/>
              <a:t>Option 2: October 1, 2030, to September 30, 2032</a:t>
            </a:r>
            <a:endParaRPr lang="en-US">
              <a:cs typeface="Arial" panose="020B0604020202020204"/>
            </a:endParaRPr>
          </a:p>
          <a:p>
            <a:pPr marL="1197610" lvl="2" indent="-283210">
              <a:spcBef>
                <a:spcPts val="1200"/>
              </a:spcBef>
            </a:pPr>
            <a:r>
              <a:rPr lang="en-US"/>
              <a:t>Option 3: October 1, 2032, to September 30, 2034</a:t>
            </a:r>
            <a:endParaRPr lang="en-US">
              <a:cs typeface="Arial" panose="020B0604020202020204"/>
            </a:endParaRPr>
          </a:p>
          <a:p>
            <a:pPr marL="1197610" lvl="2" indent="-283210">
              <a:spcBef>
                <a:spcPts val="1200"/>
              </a:spcBef>
            </a:pPr>
            <a:r>
              <a:rPr lang="en-US"/>
              <a:t>Option 4: October 1, 2034, to March 31, 2035</a:t>
            </a:r>
            <a:endParaRPr lang="en-US">
              <a:cs typeface="Arial" panose="020B0604020202020204"/>
            </a:endParaRPr>
          </a:p>
          <a:p>
            <a:pPr marL="740410" lvl="1" indent="-283210">
              <a:spcBef>
                <a:spcPts val="1200"/>
              </a:spcBef>
            </a:pPr>
            <a:r>
              <a:rPr lang="en-US"/>
              <a:t>Note: A phase-in  approximately 45 days will precede the base period</a:t>
            </a:r>
            <a:endParaRPr lang="en-US">
              <a:cs typeface="Arial" panose="020B0604020202020204"/>
            </a:endParaRPr>
          </a:p>
        </p:txBody>
      </p:sp>
      <p:sp>
        <p:nvSpPr>
          <p:cNvPr id="4" name="Date Placeholder 3">
            <a:extLst>
              <a:ext uri="{FF2B5EF4-FFF2-40B4-BE49-F238E27FC236}">
                <a16:creationId xmlns:a16="http://schemas.microsoft.com/office/drawing/2014/main" id="{5EBE74E9-1182-07BB-C8A3-35C21E012899}"/>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B4DBD32A-72AF-0F12-CCDC-7F3DE6527C3D}"/>
              </a:ext>
            </a:extLst>
          </p:cNvPr>
          <p:cNvSpPr>
            <a:spLocks noGrp="1"/>
          </p:cNvSpPr>
          <p:nvPr>
            <p:ph type="sldNum" sz="quarter" idx="12"/>
          </p:nvPr>
        </p:nvSpPr>
        <p:spPr/>
        <p:txBody>
          <a:bodyPr/>
          <a:lstStyle/>
          <a:p>
            <a:fld id="{E2427023-DC51-4F41-895E-99C924AA7443}" type="slidenum">
              <a:rPr lang="en-US" smtClean="0"/>
              <a:pPr/>
              <a:t>38</a:t>
            </a:fld>
            <a:endParaRPr lang="en-US"/>
          </a:p>
        </p:txBody>
      </p:sp>
    </p:spTree>
    <p:extLst>
      <p:ext uri="{BB962C8B-B14F-4D97-AF65-F5344CB8AC3E}">
        <p14:creationId xmlns:p14="http://schemas.microsoft.com/office/powerpoint/2010/main" val="8165720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29C58-3907-A3B2-FD9D-695B747F8A1D}"/>
              </a:ext>
            </a:extLst>
          </p:cNvPr>
          <p:cNvSpPr>
            <a:spLocks noGrp="1"/>
          </p:cNvSpPr>
          <p:nvPr>
            <p:ph type="title"/>
          </p:nvPr>
        </p:nvSpPr>
        <p:spPr/>
        <p:txBody>
          <a:bodyPr/>
          <a:lstStyle/>
          <a:p>
            <a:r>
              <a:rPr lang="en-US"/>
              <a:t>Section G. Contract Administration Data</a:t>
            </a:r>
          </a:p>
        </p:txBody>
      </p:sp>
      <p:sp>
        <p:nvSpPr>
          <p:cNvPr id="3" name="Content Placeholder 2">
            <a:extLst>
              <a:ext uri="{FF2B5EF4-FFF2-40B4-BE49-F238E27FC236}">
                <a16:creationId xmlns:a16="http://schemas.microsoft.com/office/drawing/2014/main" id="{B03A1C51-16FF-C513-8834-80F2B2CE9272}"/>
              </a:ext>
            </a:extLst>
          </p:cNvPr>
          <p:cNvSpPr>
            <a:spLocks noGrp="1"/>
          </p:cNvSpPr>
          <p:nvPr>
            <p:ph idx="1"/>
          </p:nvPr>
        </p:nvSpPr>
        <p:spPr/>
        <p:txBody>
          <a:bodyPr vert="horz" lIns="91440" tIns="45720" rIns="91440" bIns="45720" rtlCol="0" anchor="t">
            <a:normAutofit/>
          </a:bodyPr>
          <a:lstStyle/>
          <a:p>
            <a:pPr marL="283210" indent="-283210"/>
            <a:r>
              <a:rPr lang="en-US" b="1"/>
              <a:t>Payment and Submission of Invoices</a:t>
            </a:r>
            <a:endParaRPr lang="en-US" b="1">
              <a:cs typeface="Arial"/>
            </a:endParaRPr>
          </a:p>
          <a:p>
            <a:pPr marL="740410" lvl="1" indent="-283210"/>
            <a:r>
              <a:rPr lang="en-US"/>
              <a:t>Invoice Content and Format: Include price per customer/category and CLIN details; submit all invoices per NFS 1852.232‑8</a:t>
            </a:r>
            <a:r>
              <a:rPr lang="en-US" sz="1400">
                <a:ea typeface="+mn-lt"/>
                <a:cs typeface="+mn-lt"/>
              </a:rPr>
              <a:t>, </a:t>
            </a:r>
            <a:r>
              <a:rPr lang="en-US">
                <a:ea typeface="+mn-lt"/>
                <a:cs typeface="+mn-lt"/>
              </a:rPr>
              <a:t>Submission of Vouchers/Invoices for Payment,</a:t>
            </a:r>
            <a:r>
              <a:rPr lang="en-US"/>
              <a:t> and the following:</a:t>
            </a:r>
            <a:endParaRPr lang="en-US">
              <a:cs typeface="Arial"/>
            </a:endParaRPr>
          </a:p>
          <a:p>
            <a:pPr marL="740410" indent="-283210"/>
            <a:r>
              <a:rPr lang="en-US">
                <a:ea typeface="+mn-lt"/>
                <a:cs typeface="+mn-lt"/>
              </a:rPr>
              <a:t>The price per Customer (current and cumulative) and reporting category shall be included with all invoices.</a:t>
            </a:r>
            <a:endParaRPr lang="en-US">
              <a:cs typeface="Arial"/>
            </a:endParaRPr>
          </a:p>
          <a:p>
            <a:pPr marL="740410" lvl="1" indent="-283210"/>
            <a:r>
              <a:rPr lang="en-US"/>
              <a:t>Monthly Invoicing by CLIN Type: Core Work billed monthly on a 1/12th basis; ODCs billed at actual cost (See also Section G., Payments Under Non-Proposed ODCs CLINs); MSRs and IDIQ task orders billed monthly based on completed pre‑priced items, completed MSRs, or accepted negotiated work.</a:t>
            </a:r>
            <a:endParaRPr lang="en-US">
              <a:cs typeface="Arial"/>
            </a:endParaRPr>
          </a:p>
          <a:p>
            <a:pPr marL="740410" lvl="1" indent="-283210"/>
            <a:r>
              <a:rPr lang="en-US"/>
              <a:t>Required Excel Support File: Submit a native‑format Excel file showing all data and calculations that reconcile with vouchers sent to the NASA billing office.</a:t>
            </a:r>
            <a:endParaRPr lang="en-US">
              <a:cs typeface="Arial"/>
            </a:endParaRPr>
          </a:p>
        </p:txBody>
      </p:sp>
      <p:sp>
        <p:nvSpPr>
          <p:cNvPr id="4" name="Date Placeholder 3">
            <a:extLst>
              <a:ext uri="{FF2B5EF4-FFF2-40B4-BE49-F238E27FC236}">
                <a16:creationId xmlns:a16="http://schemas.microsoft.com/office/drawing/2014/main" id="{6EC08008-E144-A6BD-5C5B-B232BAA48E9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B0E7CD08-ACB2-8400-B435-539F01874088}"/>
              </a:ext>
            </a:extLst>
          </p:cNvPr>
          <p:cNvSpPr>
            <a:spLocks noGrp="1"/>
          </p:cNvSpPr>
          <p:nvPr>
            <p:ph type="sldNum" sz="quarter" idx="12"/>
          </p:nvPr>
        </p:nvSpPr>
        <p:spPr/>
        <p:txBody>
          <a:bodyPr/>
          <a:lstStyle/>
          <a:p>
            <a:fld id="{E2427023-DC51-4F41-895E-99C924AA7443}" type="slidenum">
              <a:rPr lang="en-US" smtClean="0"/>
              <a:t>39</a:t>
            </a:fld>
            <a:endParaRPr lang="en-US"/>
          </a:p>
        </p:txBody>
      </p:sp>
    </p:spTree>
    <p:extLst>
      <p:ext uri="{BB962C8B-B14F-4D97-AF65-F5344CB8AC3E}">
        <p14:creationId xmlns:p14="http://schemas.microsoft.com/office/powerpoint/2010/main" val="29955738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6403E-C604-27C7-066E-62080DAB01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980A28-05DD-A34A-4DEE-27FA2DD1DA3B}"/>
              </a:ext>
            </a:extLst>
          </p:cNvPr>
          <p:cNvSpPr>
            <a:spLocks noGrp="1"/>
          </p:cNvSpPr>
          <p:nvPr>
            <p:ph type="title"/>
          </p:nvPr>
        </p:nvSpPr>
        <p:spPr/>
        <p:txBody>
          <a:bodyPr/>
          <a:lstStyle/>
          <a:p>
            <a:r>
              <a:rPr lang="en-US"/>
              <a:t>Section G. Contract Administration Data</a:t>
            </a:r>
          </a:p>
        </p:txBody>
      </p:sp>
      <p:sp>
        <p:nvSpPr>
          <p:cNvPr id="3" name="Content Placeholder 2">
            <a:extLst>
              <a:ext uri="{FF2B5EF4-FFF2-40B4-BE49-F238E27FC236}">
                <a16:creationId xmlns:a16="http://schemas.microsoft.com/office/drawing/2014/main" id="{A1AAE2EC-7D20-1A0C-CCFC-8410C34FD953}"/>
              </a:ext>
            </a:extLst>
          </p:cNvPr>
          <p:cNvSpPr>
            <a:spLocks noGrp="1"/>
          </p:cNvSpPr>
          <p:nvPr>
            <p:ph idx="1"/>
          </p:nvPr>
        </p:nvSpPr>
        <p:spPr/>
        <p:txBody>
          <a:bodyPr vert="horz" lIns="91440" tIns="45720" rIns="91440" bIns="45720" rtlCol="0" anchor="t">
            <a:normAutofit/>
          </a:bodyPr>
          <a:lstStyle/>
          <a:p>
            <a:pPr marL="283210" indent="-283210"/>
            <a:r>
              <a:rPr lang="en-US" b="1"/>
              <a:t>NFS 1852.245-77 List of Government Property Furnished Pursuant to FAR 52.245-2</a:t>
            </a:r>
            <a:endParaRPr lang="en-US"/>
          </a:p>
          <a:p>
            <a:pPr marL="740410" lvl="1" indent="-283210">
              <a:spcBef>
                <a:spcPts val="1200"/>
              </a:spcBef>
            </a:pPr>
            <a:r>
              <a:rPr lang="en-US"/>
              <a:t>See Attachment J-10, Government Furnished Property (GFP)</a:t>
            </a:r>
            <a:endParaRPr lang="en-US">
              <a:cs typeface="Arial"/>
            </a:endParaRPr>
          </a:p>
          <a:p>
            <a:pPr marL="740410" lvl="1" indent="-283210">
              <a:spcBef>
                <a:spcPts val="1200"/>
              </a:spcBef>
            </a:pPr>
            <a:r>
              <a:rPr lang="en-US"/>
              <a:t>GFP will be provided for initial provisioning only</a:t>
            </a:r>
            <a:endParaRPr lang="en-US">
              <a:cs typeface="Arial"/>
            </a:endParaRPr>
          </a:p>
          <a:p>
            <a:pPr marL="740410" lvl="1" indent="-283210">
              <a:spcBef>
                <a:spcPts val="1200"/>
              </a:spcBef>
            </a:pPr>
            <a:r>
              <a:rPr lang="en-US"/>
              <a:t>The Government is not responsible for repair or replacement</a:t>
            </a:r>
            <a:endParaRPr lang="en-US">
              <a:cs typeface="Arial"/>
            </a:endParaRPr>
          </a:p>
          <a:p>
            <a:pPr marL="740410" lvl="1" indent="-283210">
              <a:spcBef>
                <a:spcPts val="1200"/>
              </a:spcBef>
            </a:pPr>
            <a:r>
              <a:rPr lang="en-US"/>
              <a:t>Offerors shall assume that GFP is in working order at the time of contract start (see section G clause)</a:t>
            </a:r>
            <a:endParaRPr lang="en-US" b="1">
              <a:effectLst/>
              <a:latin typeface="Times New Roman" panose="02020603050405020304" pitchFamily="18" charset="0"/>
              <a:ea typeface="MS Gothic" panose="020B0609070205080204" pitchFamily="49" charset="-128"/>
              <a:cs typeface="Times New Roman" panose="02020603050405020304" pitchFamily="18" charset="0"/>
            </a:endParaRPr>
          </a:p>
          <a:p>
            <a:pPr marL="283210" indent="-283210">
              <a:spcBef>
                <a:spcPts val="3000"/>
              </a:spcBef>
            </a:pPr>
            <a:r>
              <a:rPr lang="en-US" b="1"/>
              <a:t>Property</a:t>
            </a:r>
            <a:endParaRPr lang="en-US" b="1">
              <a:cs typeface="Arial"/>
            </a:endParaRPr>
          </a:p>
          <a:p>
            <a:pPr marL="740410" lvl="1" indent="-283210">
              <a:spcBef>
                <a:spcPts val="1200"/>
              </a:spcBef>
            </a:pPr>
            <a:r>
              <a:rPr lang="en-US"/>
              <a:t>Includes a “Right to Purchase” requirement that directs the Contractor to make corporate-owned contract property available to the Government or successor contractor for purchase at the existing net book value</a:t>
            </a:r>
            <a:endParaRPr lang="en-US">
              <a:cs typeface="Arial"/>
            </a:endParaRPr>
          </a:p>
          <a:p>
            <a:pPr marL="740410" lvl="1" indent="-283210">
              <a:spcBef>
                <a:spcPts val="1200"/>
              </a:spcBef>
            </a:pPr>
            <a:r>
              <a:rPr lang="en-US"/>
              <a:t>The “Right to Purchase” requirement is available to the SIMO awardee during phase-in (see Attachment L-03, Corporate-owned Contract Property)</a:t>
            </a:r>
            <a:endParaRPr lang="en-US">
              <a:cs typeface="Arial"/>
            </a:endParaRPr>
          </a:p>
          <a:p>
            <a:pPr marL="740410" lvl="1" indent="-283210">
              <a:spcBef>
                <a:spcPts val="1200"/>
              </a:spcBef>
            </a:pPr>
            <a:r>
              <a:rPr lang="en-US"/>
              <a:t>Refer to Property clause within section G </a:t>
            </a:r>
            <a:endParaRPr lang="en-US">
              <a:cs typeface="Arial"/>
            </a:endParaRPr>
          </a:p>
        </p:txBody>
      </p:sp>
      <p:sp>
        <p:nvSpPr>
          <p:cNvPr id="4" name="Date Placeholder 3">
            <a:extLst>
              <a:ext uri="{FF2B5EF4-FFF2-40B4-BE49-F238E27FC236}">
                <a16:creationId xmlns:a16="http://schemas.microsoft.com/office/drawing/2014/main" id="{5096B5EE-F8B0-D2D3-350B-722E66DEF654}"/>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D92C2AF6-91C2-CD2F-D053-D2514C68AD82}"/>
              </a:ext>
            </a:extLst>
          </p:cNvPr>
          <p:cNvSpPr>
            <a:spLocks noGrp="1"/>
          </p:cNvSpPr>
          <p:nvPr>
            <p:ph type="sldNum" sz="quarter" idx="12"/>
          </p:nvPr>
        </p:nvSpPr>
        <p:spPr/>
        <p:txBody>
          <a:bodyPr/>
          <a:lstStyle/>
          <a:p>
            <a:fld id="{E2427023-DC51-4F41-895E-99C924AA7443}" type="slidenum">
              <a:rPr lang="en-US" smtClean="0"/>
              <a:t>40</a:t>
            </a:fld>
            <a:endParaRPr lang="en-US"/>
          </a:p>
        </p:txBody>
      </p:sp>
    </p:spTree>
    <p:extLst>
      <p:ext uri="{BB962C8B-B14F-4D97-AF65-F5344CB8AC3E}">
        <p14:creationId xmlns:p14="http://schemas.microsoft.com/office/powerpoint/2010/main" val="191761280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B9CF6-E33B-A2CD-AB40-5FDFA36501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F45A6B-D1DB-C5EF-C7AC-F752EB89D2E1}"/>
              </a:ext>
            </a:extLst>
          </p:cNvPr>
          <p:cNvSpPr>
            <a:spLocks noGrp="1"/>
          </p:cNvSpPr>
          <p:nvPr>
            <p:ph type="title"/>
          </p:nvPr>
        </p:nvSpPr>
        <p:spPr/>
        <p:txBody>
          <a:bodyPr/>
          <a:lstStyle/>
          <a:p>
            <a:r>
              <a:rPr lang="en-US"/>
              <a:t>Section H. Special Contract Requirements</a:t>
            </a:r>
          </a:p>
        </p:txBody>
      </p:sp>
      <p:sp>
        <p:nvSpPr>
          <p:cNvPr id="3" name="Content Placeholder 2">
            <a:extLst>
              <a:ext uri="{FF2B5EF4-FFF2-40B4-BE49-F238E27FC236}">
                <a16:creationId xmlns:a16="http://schemas.microsoft.com/office/drawing/2014/main" id="{4E37C0D1-A6F6-B0FD-E47F-45B2ECF89096}"/>
              </a:ext>
            </a:extLst>
          </p:cNvPr>
          <p:cNvSpPr>
            <a:spLocks noGrp="1"/>
          </p:cNvSpPr>
          <p:nvPr>
            <p:ph idx="1"/>
          </p:nvPr>
        </p:nvSpPr>
        <p:spPr/>
        <p:txBody>
          <a:bodyPr vert="horz" lIns="91440" tIns="45720" rIns="91440" bIns="45720" rtlCol="0" anchor="t">
            <a:normAutofit/>
          </a:bodyPr>
          <a:lstStyle/>
          <a:p>
            <a:pPr marL="283210" indent="-283210">
              <a:spcBef>
                <a:spcPts val="3000"/>
              </a:spcBef>
            </a:pPr>
            <a:r>
              <a:rPr lang="en-US" b="1">
                <a:latin typeface="Arial"/>
                <a:ea typeface="+mn-lt"/>
                <a:cs typeface="Arial"/>
              </a:rPr>
              <a:t>Task Order Procedure</a:t>
            </a:r>
          </a:p>
          <a:p>
            <a:pPr marL="740410" lvl="1" indent="-283210">
              <a:spcBef>
                <a:spcPts val="1200"/>
              </a:spcBef>
            </a:pPr>
            <a:r>
              <a:rPr lang="en-US">
                <a:latin typeface="Arial"/>
                <a:ea typeface="+mn-lt"/>
                <a:cs typeface="Arial"/>
              </a:rPr>
              <a:t>Authority and Costs: Only the Contracting Officer (CO) may issue task orders, and contractor costs must align with authorized task orders. Task order requirements always prevail over the task plan.</a:t>
            </a:r>
            <a:endParaRPr lang="en-US">
              <a:latin typeface="Arial"/>
              <a:cs typeface="Arial"/>
            </a:endParaRPr>
          </a:p>
          <a:p>
            <a:pPr marL="740410" lvl="1" indent="-283210">
              <a:spcBef>
                <a:spcPts val="1200"/>
              </a:spcBef>
            </a:pPr>
            <a:r>
              <a:rPr lang="en-US">
                <a:latin typeface="Arial"/>
                <a:ea typeface="+mn-lt"/>
                <a:cs typeface="Arial"/>
              </a:rPr>
              <a:t>Initiation and Scoping: Either party may initiate a request in EWRS; contractor provides a scoping agreement and conducts a joint site walk‑down within 5 days. Scoping outlines purpose, objectives, scope, constraints, schedule, and risks.</a:t>
            </a:r>
          </a:p>
          <a:p>
            <a:pPr marL="740410" lvl="1" indent="-283210">
              <a:spcBef>
                <a:spcPts val="1200"/>
              </a:spcBef>
            </a:pPr>
            <a:r>
              <a:rPr lang="en-US">
                <a:latin typeface="Arial"/>
                <a:ea typeface="+mn-lt"/>
                <a:cs typeface="Arial"/>
              </a:rPr>
              <a:t>Task Plan and Competition: Contractor submits a task plan with technical approach,  performance, pricing, and subcontract competition documentation. Includes a Gantt schedule, labor breakdown, and walk‑down with subcontractor when applicable.</a:t>
            </a:r>
          </a:p>
          <a:p>
            <a:pPr marL="740410" lvl="1" indent="-283210">
              <a:spcBef>
                <a:spcPts val="1200"/>
              </a:spcBef>
            </a:pPr>
            <a:r>
              <a:rPr lang="en-US">
                <a:latin typeface="Arial"/>
                <a:ea typeface="+mn-lt"/>
                <a:cs typeface="Arial"/>
              </a:rPr>
              <a:t>Pricing and Issuance: Pricing follows Attachment J‑05, Pre-Priced IDIQ Work Catalog, unless fully negotiated; CO issues a task order with scope, standards, funding, resources, and schedule. Contractor acknowledges in 1 business day, and CO may amend or issue ceiling-price/pre‑priced orders as needed.</a:t>
            </a:r>
          </a:p>
          <a:p>
            <a:pPr marL="740410" lvl="1" indent="-283210">
              <a:spcBef>
                <a:spcPts val="1200"/>
              </a:spcBef>
            </a:pPr>
            <a:endParaRPr lang="en-US">
              <a:ea typeface="+mn-lt"/>
              <a:cs typeface="+mn-lt"/>
            </a:endParaRPr>
          </a:p>
          <a:p>
            <a:pPr marL="740410" lvl="1" indent="-283210">
              <a:spcBef>
                <a:spcPts val="1200"/>
              </a:spcBef>
            </a:pPr>
            <a:endParaRPr lang="en-US">
              <a:ea typeface="+mn-lt"/>
              <a:cs typeface="+mn-lt"/>
            </a:endParaRPr>
          </a:p>
        </p:txBody>
      </p:sp>
      <p:sp>
        <p:nvSpPr>
          <p:cNvPr id="4" name="Date Placeholder 3">
            <a:extLst>
              <a:ext uri="{FF2B5EF4-FFF2-40B4-BE49-F238E27FC236}">
                <a16:creationId xmlns:a16="http://schemas.microsoft.com/office/drawing/2014/main" id="{74C7A912-F02F-921D-8EDD-46FE646CEA47}"/>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CDD53C7-54B5-E962-6B53-783A6836547D}"/>
              </a:ext>
            </a:extLst>
          </p:cNvPr>
          <p:cNvSpPr>
            <a:spLocks noGrp="1"/>
          </p:cNvSpPr>
          <p:nvPr>
            <p:ph type="sldNum" sz="quarter" idx="12"/>
          </p:nvPr>
        </p:nvSpPr>
        <p:spPr/>
        <p:txBody>
          <a:bodyPr/>
          <a:lstStyle/>
          <a:p>
            <a:fld id="{E2427023-DC51-4F41-895E-99C924AA7443}" type="slidenum">
              <a:rPr lang="en-US" smtClean="0"/>
              <a:pPr/>
              <a:t>41</a:t>
            </a:fld>
            <a:endParaRPr lang="en-US"/>
          </a:p>
        </p:txBody>
      </p:sp>
    </p:spTree>
    <p:extLst>
      <p:ext uri="{BB962C8B-B14F-4D97-AF65-F5344CB8AC3E}">
        <p14:creationId xmlns:p14="http://schemas.microsoft.com/office/powerpoint/2010/main" val="95625763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9D01C-2842-FC03-BD8A-629FF830F3EE}"/>
              </a:ext>
            </a:extLst>
          </p:cNvPr>
          <p:cNvSpPr>
            <a:spLocks noGrp="1"/>
          </p:cNvSpPr>
          <p:nvPr>
            <p:ph type="title"/>
          </p:nvPr>
        </p:nvSpPr>
        <p:spPr/>
        <p:txBody>
          <a:bodyPr/>
          <a:lstStyle/>
          <a:p>
            <a:r>
              <a:rPr lang="en-US"/>
              <a:t>Section I. Contract Clauses</a:t>
            </a:r>
          </a:p>
        </p:txBody>
      </p:sp>
      <p:sp>
        <p:nvSpPr>
          <p:cNvPr id="3" name="Content Placeholder 2">
            <a:extLst>
              <a:ext uri="{FF2B5EF4-FFF2-40B4-BE49-F238E27FC236}">
                <a16:creationId xmlns:a16="http://schemas.microsoft.com/office/drawing/2014/main" id="{4FD30F11-CDAF-1897-A4DA-73170CC4653D}"/>
              </a:ext>
            </a:extLst>
          </p:cNvPr>
          <p:cNvSpPr>
            <a:spLocks noGrp="1"/>
          </p:cNvSpPr>
          <p:nvPr>
            <p:ph idx="1"/>
          </p:nvPr>
        </p:nvSpPr>
        <p:spPr/>
        <p:txBody>
          <a:bodyPr vert="horz" lIns="91440" tIns="45720" rIns="91440" bIns="45720" rtlCol="0" anchor="t">
            <a:noAutofit/>
          </a:bodyPr>
          <a:lstStyle/>
          <a:p>
            <a:pPr marL="283210" indent="-283210">
              <a:spcBef>
                <a:spcPts val="3000"/>
              </a:spcBef>
            </a:pPr>
            <a:r>
              <a:rPr lang="en-US" b="1"/>
              <a:t>NFS 1852.204-75 Security Classification Requirements</a:t>
            </a:r>
            <a:endParaRPr lang="en-US" b="1">
              <a:cs typeface="Arial"/>
            </a:endParaRPr>
          </a:p>
          <a:p>
            <a:pPr marL="740410" lvl="1" indent="-283210">
              <a:spcBef>
                <a:spcPts val="1200"/>
              </a:spcBef>
            </a:pPr>
            <a:r>
              <a:rPr lang="en-US"/>
              <a:t>Performance under SIMO will involve access to and/or generation of classified information, work in a security area, or both, up to the level of Secret</a:t>
            </a:r>
            <a:endParaRPr lang="en-US">
              <a:cs typeface="Arial"/>
            </a:endParaRPr>
          </a:p>
          <a:p>
            <a:pPr marL="740410" lvl="1" indent="-283210">
              <a:spcBef>
                <a:spcPts val="1200"/>
              </a:spcBef>
            </a:pPr>
            <a:r>
              <a:rPr lang="en-US" b="1"/>
              <a:t>Application for security clearance shall be submitted during contract phase-in</a:t>
            </a:r>
            <a:endParaRPr lang="en-US" b="1">
              <a:cs typeface="Arial"/>
            </a:endParaRPr>
          </a:p>
          <a:p>
            <a:pPr marL="740410" lvl="1" indent="-283210">
              <a:spcBef>
                <a:spcPts val="1200"/>
              </a:spcBef>
            </a:pPr>
            <a:r>
              <a:rPr lang="en-US"/>
              <a:t>See FAR 52.204-2 Security Requirements and Attachment J-15, DD Form 254, Contract Security Classification Specification</a:t>
            </a:r>
            <a:endParaRPr lang="en-US">
              <a:cs typeface="Arial"/>
            </a:endParaRPr>
          </a:p>
        </p:txBody>
      </p:sp>
      <p:sp>
        <p:nvSpPr>
          <p:cNvPr id="4" name="Date Placeholder 3">
            <a:extLst>
              <a:ext uri="{FF2B5EF4-FFF2-40B4-BE49-F238E27FC236}">
                <a16:creationId xmlns:a16="http://schemas.microsoft.com/office/drawing/2014/main" id="{0A09A7CD-E327-9A95-9FCB-0883A0DB3E4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ABD47BAD-4F95-84E7-BB67-366F6CAF8DA6}"/>
              </a:ext>
            </a:extLst>
          </p:cNvPr>
          <p:cNvSpPr>
            <a:spLocks noGrp="1"/>
          </p:cNvSpPr>
          <p:nvPr>
            <p:ph type="sldNum" sz="quarter" idx="12"/>
          </p:nvPr>
        </p:nvSpPr>
        <p:spPr/>
        <p:txBody>
          <a:bodyPr/>
          <a:lstStyle/>
          <a:p>
            <a:fld id="{E2427023-DC51-4F41-895E-99C924AA7443}" type="slidenum">
              <a:rPr lang="en-US" smtClean="0"/>
              <a:t>42</a:t>
            </a:fld>
            <a:endParaRPr lang="en-US"/>
          </a:p>
        </p:txBody>
      </p:sp>
    </p:spTree>
    <p:extLst>
      <p:ext uri="{BB962C8B-B14F-4D97-AF65-F5344CB8AC3E}">
        <p14:creationId xmlns:p14="http://schemas.microsoft.com/office/powerpoint/2010/main" val="15696122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A9D01C-2842-FC03-BD8A-629FF830F3EE}"/>
              </a:ext>
            </a:extLst>
          </p:cNvPr>
          <p:cNvSpPr>
            <a:spLocks noGrp="1"/>
          </p:cNvSpPr>
          <p:nvPr>
            <p:ph type="title"/>
          </p:nvPr>
        </p:nvSpPr>
        <p:spPr/>
        <p:txBody>
          <a:bodyPr/>
          <a:lstStyle/>
          <a:p>
            <a:r>
              <a:rPr lang="en-US"/>
              <a:t>Section I. Contract Clauses</a:t>
            </a:r>
          </a:p>
        </p:txBody>
      </p:sp>
      <p:sp>
        <p:nvSpPr>
          <p:cNvPr id="3" name="Content Placeholder 2">
            <a:extLst>
              <a:ext uri="{FF2B5EF4-FFF2-40B4-BE49-F238E27FC236}">
                <a16:creationId xmlns:a16="http://schemas.microsoft.com/office/drawing/2014/main" id="{4FD30F11-CDAF-1897-A4DA-73170CC4653D}"/>
              </a:ext>
            </a:extLst>
          </p:cNvPr>
          <p:cNvSpPr>
            <a:spLocks noGrp="1"/>
          </p:cNvSpPr>
          <p:nvPr>
            <p:ph idx="1"/>
          </p:nvPr>
        </p:nvSpPr>
        <p:spPr/>
        <p:txBody>
          <a:bodyPr>
            <a:noAutofit/>
          </a:bodyPr>
          <a:lstStyle/>
          <a:p>
            <a:pPr>
              <a:spcBef>
                <a:spcPts val="3000"/>
              </a:spcBef>
            </a:pPr>
            <a:r>
              <a:rPr lang="en-US" b="1"/>
              <a:t>AbilityOne Subcontracting</a:t>
            </a:r>
          </a:p>
          <a:p>
            <a:pPr lvl="1">
              <a:spcBef>
                <a:spcPts val="1200"/>
              </a:spcBef>
            </a:pPr>
            <a:r>
              <a:rPr lang="en-US"/>
              <a:t>The Contractor shall utilize services provided by AbilityOne nonprofit agencies that employ people who are blind or have significant disabilities to the maximum extent practicable</a:t>
            </a:r>
          </a:p>
          <a:p>
            <a:pPr lvl="1">
              <a:spcBef>
                <a:spcPts val="1200"/>
              </a:spcBef>
            </a:pPr>
            <a:r>
              <a:rPr lang="en-US"/>
              <a:t>At least one percent (minimum requirement) of the total dollars obligated against this contract shall be utilized for services provided by AbilityOne nonprofit agencies</a:t>
            </a:r>
          </a:p>
          <a:p>
            <a:pPr lvl="1">
              <a:spcBef>
                <a:spcPts val="1200"/>
              </a:spcBef>
            </a:pPr>
            <a:r>
              <a:rPr lang="en-US"/>
              <a:t>To assist contractors in finding qualified AbilityOne nonprofits, contact </a:t>
            </a:r>
            <a:r>
              <a:rPr lang="en-US">
                <a:hlinkClick r:id="rId3"/>
              </a:rPr>
              <a:t>primecontractor@abilityone.org</a:t>
            </a:r>
            <a:endParaRPr lang="en-US"/>
          </a:p>
        </p:txBody>
      </p:sp>
      <p:sp>
        <p:nvSpPr>
          <p:cNvPr id="4" name="Date Placeholder 3">
            <a:extLst>
              <a:ext uri="{FF2B5EF4-FFF2-40B4-BE49-F238E27FC236}">
                <a16:creationId xmlns:a16="http://schemas.microsoft.com/office/drawing/2014/main" id="{0A09A7CD-E327-9A95-9FCB-0883A0DB3E41}"/>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ABD47BAD-4F95-84E7-BB67-366F6CAF8DA6}"/>
              </a:ext>
            </a:extLst>
          </p:cNvPr>
          <p:cNvSpPr>
            <a:spLocks noGrp="1"/>
          </p:cNvSpPr>
          <p:nvPr>
            <p:ph type="sldNum" sz="quarter" idx="12"/>
          </p:nvPr>
        </p:nvSpPr>
        <p:spPr/>
        <p:txBody>
          <a:bodyPr/>
          <a:lstStyle/>
          <a:p>
            <a:fld id="{E2427023-DC51-4F41-895E-99C924AA7443}" type="slidenum">
              <a:rPr lang="en-US" smtClean="0"/>
              <a:t>43</a:t>
            </a:fld>
            <a:endParaRPr lang="en-US"/>
          </a:p>
        </p:txBody>
      </p:sp>
    </p:spTree>
    <p:extLst>
      <p:ext uri="{BB962C8B-B14F-4D97-AF65-F5344CB8AC3E}">
        <p14:creationId xmlns:p14="http://schemas.microsoft.com/office/powerpoint/2010/main" val="3430012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890D-865C-4418-B81D-AF342FF3723C}"/>
              </a:ext>
            </a:extLst>
          </p:cNvPr>
          <p:cNvSpPr>
            <a:spLocks noGrp="1"/>
          </p:cNvSpPr>
          <p:nvPr>
            <p:ph type="title"/>
          </p:nvPr>
        </p:nvSpPr>
        <p:spPr/>
        <p:txBody>
          <a:bodyPr/>
          <a:lstStyle/>
          <a:p>
            <a:r>
              <a:rPr lang="en-US"/>
              <a:t>Section J. List of Attachments</a:t>
            </a:r>
          </a:p>
        </p:txBody>
      </p:sp>
      <p:sp>
        <p:nvSpPr>
          <p:cNvPr id="3" name="Content Placeholder 2">
            <a:extLst>
              <a:ext uri="{FF2B5EF4-FFF2-40B4-BE49-F238E27FC236}">
                <a16:creationId xmlns:a16="http://schemas.microsoft.com/office/drawing/2014/main" id="{918CCF6D-98FB-72CE-0762-10A8202DD25E}"/>
              </a:ext>
            </a:extLst>
          </p:cNvPr>
          <p:cNvSpPr>
            <a:spLocks noGrp="1"/>
          </p:cNvSpPr>
          <p:nvPr>
            <p:ph idx="1"/>
          </p:nvPr>
        </p:nvSpPr>
        <p:spPr/>
        <p:txBody>
          <a:bodyPr vert="horz" lIns="91440" tIns="45720" rIns="91440" bIns="45720" rtlCol="0" anchor="t">
            <a:normAutofit/>
          </a:bodyPr>
          <a:lstStyle/>
          <a:p>
            <a:r>
              <a:rPr lang="en-US" b="1"/>
              <a:t>The following attachments will be populated by the Government from the Offeror’s proposal:</a:t>
            </a:r>
          </a:p>
          <a:p>
            <a:pPr marL="740410" lvl="1" indent="-283210">
              <a:spcBef>
                <a:spcPts val="1200"/>
              </a:spcBef>
            </a:pPr>
            <a:r>
              <a:rPr lang="en-US"/>
              <a:t>Attachment J-03, Contract Schedule Tables</a:t>
            </a:r>
            <a:endParaRPr lang="en-US">
              <a:cs typeface="Arial"/>
            </a:endParaRPr>
          </a:p>
          <a:p>
            <a:pPr lvl="1">
              <a:spcBef>
                <a:spcPts val="1200"/>
              </a:spcBef>
            </a:pPr>
            <a:r>
              <a:rPr lang="en-US"/>
              <a:t>Attachment J-05, Pre-Priced IDIQ Work Catalog</a:t>
            </a:r>
          </a:p>
          <a:p>
            <a:pPr lvl="1">
              <a:spcBef>
                <a:spcPts val="1200"/>
              </a:spcBef>
            </a:pPr>
            <a:r>
              <a:rPr lang="en-US"/>
              <a:t>Attachment J-06, Fully-Burdened IDIQ Rates</a:t>
            </a:r>
          </a:p>
          <a:p>
            <a:pPr lvl="1">
              <a:spcBef>
                <a:spcPts val="1200"/>
              </a:spcBef>
            </a:pPr>
            <a:r>
              <a:rPr lang="en-US"/>
              <a:t>Attachment J-07, Position Descriptions and Qualifications</a:t>
            </a:r>
          </a:p>
          <a:p>
            <a:pPr lvl="1">
              <a:spcBef>
                <a:spcPts val="1200"/>
              </a:spcBef>
            </a:pPr>
            <a:r>
              <a:rPr lang="en-US"/>
              <a:t>Attachment J-17, Small Business Subcontracting Plan</a:t>
            </a:r>
          </a:p>
          <a:p>
            <a:pPr>
              <a:spcBef>
                <a:spcPts val="2400"/>
              </a:spcBef>
            </a:pPr>
            <a:r>
              <a:rPr lang="en-US" b="1"/>
              <a:t>The following attachments will be populated by the Government during phase-in using DRDs and other information submitted by the Contractor:</a:t>
            </a:r>
          </a:p>
          <a:p>
            <a:pPr lvl="1">
              <a:spcBef>
                <a:spcPts val="1200"/>
              </a:spcBef>
            </a:pPr>
            <a:r>
              <a:rPr lang="en-US"/>
              <a:t>Attachment J-16, Safety and Health Plan</a:t>
            </a:r>
          </a:p>
          <a:p>
            <a:pPr lvl="1">
              <a:spcBef>
                <a:spcPts val="1200"/>
              </a:spcBef>
            </a:pPr>
            <a:r>
              <a:rPr lang="en-US"/>
              <a:t>Attachment J-18, Organizational Conflicts of Interest Avoidance Plan</a:t>
            </a:r>
          </a:p>
        </p:txBody>
      </p:sp>
      <p:sp>
        <p:nvSpPr>
          <p:cNvPr id="4" name="Date Placeholder 3">
            <a:extLst>
              <a:ext uri="{FF2B5EF4-FFF2-40B4-BE49-F238E27FC236}">
                <a16:creationId xmlns:a16="http://schemas.microsoft.com/office/drawing/2014/main" id="{5EBE74E9-1182-07BB-C8A3-35C21E012899}"/>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B4DBD32A-72AF-0F12-CCDC-7F3DE6527C3D}"/>
              </a:ext>
            </a:extLst>
          </p:cNvPr>
          <p:cNvSpPr>
            <a:spLocks noGrp="1"/>
          </p:cNvSpPr>
          <p:nvPr>
            <p:ph type="sldNum" sz="quarter" idx="12"/>
          </p:nvPr>
        </p:nvSpPr>
        <p:spPr/>
        <p:txBody>
          <a:bodyPr/>
          <a:lstStyle/>
          <a:p>
            <a:fld id="{E2427023-DC51-4F41-895E-99C924AA7443}" type="slidenum">
              <a:rPr lang="en-US" smtClean="0"/>
              <a:pPr/>
              <a:t>44</a:t>
            </a:fld>
            <a:endParaRPr lang="en-US"/>
          </a:p>
        </p:txBody>
      </p:sp>
    </p:spTree>
    <p:extLst>
      <p:ext uri="{BB962C8B-B14F-4D97-AF65-F5344CB8AC3E}">
        <p14:creationId xmlns:p14="http://schemas.microsoft.com/office/powerpoint/2010/main" val="8708728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C3ECA-354F-E54C-E0B6-C280A422939A}"/>
              </a:ext>
            </a:extLst>
          </p:cNvPr>
          <p:cNvSpPr>
            <a:spLocks noGrp="1"/>
          </p:cNvSpPr>
          <p:nvPr>
            <p:ph type="title"/>
          </p:nvPr>
        </p:nvSpPr>
        <p:spPr/>
        <p:txBody>
          <a:bodyPr/>
          <a:lstStyle/>
          <a:p>
            <a:r>
              <a:rPr lang="en-US"/>
              <a:t>Section J. List of Attachments</a:t>
            </a:r>
          </a:p>
        </p:txBody>
      </p:sp>
      <p:sp>
        <p:nvSpPr>
          <p:cNvPr id="3" name="Content Placeholder 2">
            <a:extLst>
              <a:ext uri="{FF2B5EF4-FFF2-40B4-BE49-F238E27FC236}">
                <a16:creationId xmlns:a16="http://schemas.microsoft.com/office/drawing/2014/main" id="{031117FC-13F7-396E-29BF-0CFD583B4FAE}"/>
              </a:ext>
            </a:extLst>
          </p:cNvPr>
          <p:cNvSpPr>
            <a:spLocks noGrp="1"/>
          </p:cNvSpPr>
          <p:nvPr>
            <p:ph idx="1"/>
          </p:nvPr>
        </p:nvSpPr>
        <p:spPr/>
        <p:txBody>
          <a:bodyPr/>
          <a:lstStyle/>
          <a:p>
            <a:r>
              <a:rPr lang="en-US" b="1"/>
              <a:t>Attachment J-10 Government Furnished Property</a:t>
            </a:r>
          </a:p>
          <a:p>
            <a:pPr lvl="1"/>
            <a:r>
              <a:rPr lang="en-US"/>
              <a:t>Except as provided in Attachment J-10, GFP, it is the Offeror’s responsibility to provide heavy equipment, equipment, vehicles, and other ODCs necessary to implement its approach</a:t>
            </a:r>
          </a:p>
          <a:p>
            <a:pPr lvl="1"/>
            <a:r>
              <a:rPr lang="en-US"/>
              <a:t>Tech Exhibit 3.1-2 FSEU Asset Reference List, lists heavy equipment and vehicles that the SIMO Contractor will maintain for customers; however, these assets are not available for Contractor-use as GFP</a:t>
            </a:r>
          </a:p>
          <a:p>
            <a:endParaRPr lang="en-US"/>
          </a:p>
        </p:txBody>
      </p:sp>
      <p:sp>
        <p:nvSpPr>
          <p:cNvPr id="4" name="Date Placeholder 3">
            <a:extLst>
              <a:ext uri="{FF2B5EF4-FFF2-40B4-BE49-F238E27FC236}">
                <a16:creationId xmlns:a16="http://schemas.microsoft.com/office/drawing/2014/main" id="{AA021404-EABA-D288-AC2B-F7DC7983191B}"/>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7777D1A3-A3E7-4207-5B09-63AF32AA5C44}"/>
              </a:ext>
            </a:extLst>
          </p:cNvPr>
          <p:cNvSpPr>
            <a:spLocks noGrp="1"/>
          </p:cNvSpPr>
          <p:nvPr>
            <p:ph type="sldNum" sz="quarter" idx="12"/>
          </p:nvPr>
        </p:nvSpPr>
        <p:spPr/>
        <p:txBody>
          <a:bodyPr/>
          <a:lstStyle/>
          <a:p>
            <a:fld id="{E2427023-DC51-4F41-895E-99C924AA7443}" type="slidenum">
              <a:rPr lang="en-US" smtClean="0"/>
              <a:pPr/>
              <a:t>45</a:t>
            </a:fld>
            <a:endParaRPr lang="en-US"/>
          </a:p>
        </p:txBody>
      </p:sp>
    </p:spTree>
    <p:extLst>
      <p:ext uri="{BB962C8B-B14F-4D97-AF65-F5344CB8AC3E}">
        <p14:creationId xmlns:p14="http://schemas.microsoft.com/office/powerpoint/2010/main" val="404706090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1890D-865C-4418-B81D-AF342FF3723C}"/>
              </a:ext>
            </a:extLst>
          </p:cNvPr>
          <p:cNvSpPr>
            <a:spLocks noGrp="1"/>
          </p:cNvSpPr>
          <p:nvPr>
            <p:ph type="title"/>
          </p:nvPr>
        </p:nvSpPr>
        <p:spPr/>
        <p:txBody>
          <a:bodyPr>
            <a:normAutofit fontScale="90000"/>
          </a:bodyPr>
          <a:lstStyle/>
          <a:p>
            <a:r>
              <a:rPr lang="en-US"/>
              <a:t>Section L. Instructions, Conditions, and Notices to Offerors or Respondents</a:t>
            </a:r>
          </a:p>
        </p:txBody>
      </p:sp>
      <p:sp>
        <p:nvSpPr>
          <p:cNvPr id="3" name="Content Placeholder 2">
            <a:extLst>
              <a:ext uri="{FF2B5EF4-FFF2-40B4-BE49-F238E27FC236}">
                <a16:creationId xmlns:a16="http://schemas.microsoft.com/office/drawing/2014/main" id="{918CCF6D-98FB-72CE-0762-10A8202DD25E}"/>
              </a:ext>
            </a:extLst>
          </p:cNvPr>
          <p:cNvSpPr>
            <a:spLocks noGrp="1"/>
          </p:cNvSpPr>
          <p:nvPr>
            <p:ph idx="1"/>
          </p:nvPr>
        </p:nvSpPr>
        <p:spPr/>
        <p:txBody>
          <a:bodyPr vert="horz" lIns="91440" tIns="45720" rIns="91440" bIns="45720" rtlCol="0" anchor="t">
            <a:normAutofit/>
          </a:bodyPr>
          <a:lstStyle/>
          <a:p>
            <a:pPr marL="283210" indent="-283210"/>
            <a:r>
              <a:rPr lang="en-US" b="1"/>
              <a:t>Refer to Draft RFP Section L for proposal preparation and submission instructions</a:t>
            </a:r>
            <a:endParaRPr lang="en-US"/>
          </a:p>
          <a:p>
            <a:pPr marL="283210" indent="-283210">
              <a:spcBef>
                <a:spcPts val="3000"/>
              </a:spcBef>
            </a:pPr>
            <a:r>
              <a:rPr lang="en-US" b="1"/>
              <a:t>Contract Phase-in</a:t>
            </a:r>
            <a:endParaRPr lang="en-US" b="1">
              <a:cs typeface="Arial"/>
            </a:endParaRPr>
          </a:p>
          <a:p>
            <a:pPr marL="740410" lvl="1" indent="-283210"/>
            <a:r>
              <a:rPr lang="en-US"/>
              <a:t>Contract phase-in shall not exceed 45 days</a:t>
            </a:r>
            <a:endParaRPr lang="en-US">
              <a:cs typeface="Arial"/>
            </a:endParaRPr>
          </a:p>
          <a:p>
            <a:pPr marL="740410" lvl="1" indent="-283210"/>
            <a:r>
              <a:rPr lang="en-US"/>
              <a:t>Contract phase-in activities shall be performed at KSC</a:t>
            </a:r>
            <a:endParaRPr lang="en-US">
              <a:cs typeface="Arial"/>
            </a:endParaRPr>
          </a:p>
          <a:p>
            <a:pPr marL="1197610" lvl="2" indent="-283210"/>
            <a:r>
              <a:rPr lang="en-US"/>
              <a:t>Approximately 1,200 square feet of office space will be provided</a:t>
            </a:r>
            <a:endParaRPr lang="en-US">
              <a:cs typeface="Arial"/>
            </a:endParaRPr>
          </a:p>
          <a:p>
            <a:pPr marL="1197610" lvl="2" indent="-283210"/>
            <a:r>
              <a:rPr lang="en-US"/>
              <a:t>Facility M7-0351, Auditorium and Training Building may be used for road-shows, town-halls, and briefings, based upon availability</a:t>
            </a:r>
            <a:endParaRPr lang="en-US">
              <a:cs typeface="Arial"/>
            </a:endParaRPr>
          </a:p>
          <a:p>
            <a:pPr marL="740410" lvl="1" indent="-283210"/>
            <a:r>
              <a:rPr lang="en-US"/>
              <a:t>See section L provision "</a:t>
            </a:r>
            <a:r>
              <a:rPr lang="en-US">
                <a:ea typeface="+mn-lt"/>
                <a:cs typeface="+mn-lt"/>
              </a:rPr>
              <a:t>CONTRACT PHASE-IN"</a:t>
            </a:r>
            <a:r>
              <a:rPr lang="en-US"/>
              <a:t> paragraph (e) for list of DRDs required during contract phase-in</a:t>
            </a:r>
            <a:endParaRPr lang="en-US">
              <a:cs typeface="Arial"/>
            </a:endParaRPr>
          </a:p>
        </p:txBody>
      </p:sp>
      <p:sp>
        <p:nvSpPr>
          <p:cNvPr id="4" name="Date Placeholder 3">
            <a:extLst>
              <a:ext uri="{FF2B5EF4-FFF2-40B4-BE49-F238E27FC236}">
                <a16:creationId xmlns:a16="http://schemas.microsoft.com/office/drawing/2014/main" id="{5EBE74E9-1182-07BB-C8A3-35C21E012899}"/>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B4DBD32A-72AF-0F12-CCDC-7F3DE6527C3D}"/>
              </a:ext>
            </a:extLst>
          </p:cNvPr>
          <p:cNvSpPr>
            <a:spLocks noGrp="1"/>
          </p:cNvSpPr>
          <p:nvPr>
            <p:ph type="sldNum" sz="quarter" idx="12"/>
          </p:nvPr>
        </p:nvSpPr>
        <p:spPr/>
        <p:txBody>
          <a:bodyPr/>
          <a:lstStyle/>
          <a:p>
            <a:fld id="{E2427023-DC51-4F41-895E-99C924AA7443}" type="slidenum">
              <a:rPr lang="en-US" smtClean="0"/>
              <a:pPr/>
              <a:t>46</a:t>
            </a:fld>
            <a:endParaRPr lang="en-US"/>
          </a:p>
        </p:txBody>
      </p:sp>
    </p:spTree>
    <p:extLst>
      <p:ext uri="{BB962C8B-B14F-4D97-AF65-F5344CB8AC3E}">
        <p14:creationId xmlns:p14="http://schemas.microsoft.com/office/powerpoint/2010/main" val="104598339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D782BB-B5E1-C7D1-893E-94A4F6DE1830}"/>
              </a:ext>
            </a:extLst>
          </p:cNvPr>
          <p:cNvSpPr>
            <a:spLocks noGrp="1"/>
          </p:cNvSpPr>
          <p:nvPr>
            <p:ph type="title"/>
          </p:nvPr>
        </p:nvSpPr>
        <p:spPr/>
        <p:txBody>
          <a:bodyPr>
            <a:normAutofit fontScale="90000"/>
          </a:bodyPr>
          <a:lstStyle/>
          <a:p>
            <a:r>
              <a:rPr lang="en-US"/>
              <a:t>Section L. Instructions, Conditions, and Notices to Offerors or Respondents</a:t>
            </a:r>
          </a:p>
        </p:txBody>
      </p:sp>
      <p:sp>
        <p:nvSpPr>
          <p:cNvPr id="3" name="Content Placeholder 2">
            <a:extLst>
              <a:ext uri="{FF2B5EF4-FFF2-40B4-BE49-F238E27FC236}">
                <a16:creationId xmlns:a16="http://schemas.microsoft.com/office/drawing/2014/main" id="{2528F448-16B8-6954-5D76-9590ED8DDF18}"/>
              </a:ext>
            </a:extLst>
          </p:cNvPr>
          <p:cNvSpPr>
            <a:spLocks noGrp="1"/>
          </p:cNvSpPr>
          <p:nvPr>
            <p:ph idx="1"/>
          </p:nvPr>
        </p:nvSpPr>
        <p:spPr/>
        <p:txBody>
          <a:bodyPr vert="horz" lIns="91440" tIns="45720" rIns="91440" bIns="45720" rtlCol="0" anchor="t">
            <a:normAutofit/>
          </a:bodyPr>
          <a:lstStyle/>
          <a:p>
            <a:pPr marL="283210" indent="-283210"/>
            <a:r>
              <a:rPr lang="en-US" b="1"/>
              <a:t>Electronic Submission of Proposals–Proposal Marking and Delivery through NASA’s EFSS Box</a:t>
            </a:r>
            <a:endParaRPr lang="en-US"/>
          </a:p>
          <a:p>
            <a:pPr marL="740410" lvl="1" indent="-283210"/>
            <a:r>
              <a:rPr lang="en-US"/>
              <a:t>Proposals must be submitted via NASA’s Enterprise File Sharing and Sync Box (EFSS Box)</a:t>
            </a:r>
            <a:endParaRPr lang="en-US">
              <a:cs typeface="Arial"/>
            </a:endParaRPr>
          </a:p>
          <a:p>
            <a:pPr marL="740410" lvl="1" indent="-283210"/>
            <a:r>
              <a:rPr lang="en-US"/>
              <a:t>Subcontractors may submit their required proposal information separately to EFSS Box</a:t>
            </a:r>
            <a:endParaRPr lang="en-US">
              <a:cs typeface="Arial"/>
            </a:endParaRPr>
          </a:p>
          <a:p>
            <a:pPr marL="740410" lvl="1" indent="-283210"/>
            <a:r>
              <a:rPr lang="en-US"/>
              <a:t>Offerors are encouraged (but not required) to:</a:t>
            </a:r>
            <a:endParaRPr lang="en-US">
              <a:cs typeface="Arial"/>
            </a:endParaRPr>
          </a:p>
          <a:p>
            <a:pPr marL="1197610" lvl="2" indent="-283210"/>
            <a:r>
              <a:rPr lang="en-US"/>
              <a:t>Provide notice of intent to submit a proposal at least 48 hours prior to the intended submission date</a:t>
            </a:r>
            <a:endParaRPr lang="en-US">
              <a:cs typeface="Arial"/>
            </a:endParaRPr>
          </a:p>
          <a:p>
            <a:pPr marL="1197610" lvl="2" indent="-283210"/>
            <a:r>
              <a:rPr lang="en-US"/>
              <a:t>Coordinate the submission of a test file with the Contracting Officer no less than 5 days in advance of the proposal due date specified in the solicitation to allow time to work through any submission issues</a:t>
            </a:r>
            <a:endParaRPr lang="en-US">
              <a:cs typeface="Arial"/>
            </a:endParaRPr>
          </a:p>
        </p:txBody>
      </p:sp>
      <p:sp>
        <p:nvSpPr>
          <p:cNvPr id="4" name="Date Placeholder 3">
            <a:extLst>
              <a:ext uri="{FF2B5EF4-FFF2-40B4-BE49-F238E27FC236}">
                <a16:creationId xmlns:a16="http://schemas.microsoft.com/office/drawing/2014/main" id="{CC4B6011-2FCD-E271-9F94-56494D473C4B}"/>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0819CB29-92D7-1090-8AD7-0E310F443673}"/>
              </a:ext>
            </a:extLst>
          </p:cNvPr>
          <p:cNvSpPr>
            <a:spLocks noGrp="1"/>
          </p:cNvSpPr>
          <p:nvPr>
            <p:ph type="sldNum" sz="quarter" idx="12"/>
          </p:nvPr>
        </p:nvSpPr>
        <p:spPr/>
        <p:txBody>
          <a:bodyPr/>
          <a:lstStyle/>
          <a:p>
            <a:fld id="{E2427023-DC51-4F41-895E-99C924AA7443}" type="slidenum">
              <a:rPr lang="en-US" smtClean="0"/>
              <a:pPr/>
              <a:t>47</a:t>
            </a:fld>
            <a:endParaRPr lang="en-US"/>
          </a:p>
        </p:txBody>
      </p:sp>
    </p:spTree>
    <p:extLst>
      <p:ext uri="{BB962C8B-B14F-4D97-AF65-F5344CB8AC3E}">
        <p14:creationId xmlns:p14="http://schemas.microsoft.com/office/powerpoint/2010/main" val="121279246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A2C91A-61CD-21E0-864B-D7B7372E90C5}"/>
              </a:ext>
            </a:extLst>
          </p:cNvPr>
          <p:cNvSpPr>
            <a:spLocks noGrp="1"/>
          </p:cNvSpPr>
          <p:nvPr>
            <p:ph type="title"/>
          </p:nvPr>
        </p:nvSpPr>
        <p:spPr/>
        <p:txBody>
          <a:bodyPr>
            <a:normAutofit fontScale="90000"/>
          </a:bodyPr>
          <a:lstStyle/>
          <a:p>
            <a:r>
              <a:rPr lang="en-US"/>
              <a:t>Section L. Instructions, Conditions, and Notices to Offerors or Respondents</a:t>
            </a:r>
          </a:p>
        </p:txBody>
      </p:sp>
      <p:sp>
        <p:nvSpPr>
          <p:cNvPr id="3" name="Content Placeholder 2">
            <a:extLst>
              <a:ext uri="{FF2B5EF4-FFF2-40B4-BE49-F238E27FC236}">
                <a16:creationId xmlns:a16="http://schemas.microsoft.com/office/drawing/2014/main" id="{6D5C6129-EC15-1137-5648-96A4848BF072}"/>
              </a:ext>
            </a:extLst>
          </p:cNvPr>
          <p:cNvSpPr>
            <a:spLocks noGrp="1"/>
          </p:cNvSpPr>
          <p:nvPr>
            <p:ph idx="1"/>
          </p:nvPr>
        </p:nvSpPr>
        <p:spPr/>
        <p:txBody>
          <a:bodyPr vert="horz" lIns="91440" tIns="45720" rIns="91440" bIns="45720" rtlCol="0" anchor="t">
            <a:normAutofit/>
          </a:bodyPr>
          <a:lstStyle/>
          <a:p>
            <a:pPr marL="283210" indent="-283210"/>
            <a:r>
              <a:rPr lang="en-US" b="1" dirty="0"/>
              <a:t>List of Section L Attachments</a:t>
            </a:r>
            <a:endParaRPr lang="en-US" dirty="0"/>
          </a:p>
          <a:p>
            <a:pPr marL="740410" lvl="1" indent="-283210"/>
            <a:r>
              <a:rPr lang="en-US" b="1" dirty="0"/>
              <a:t>Attachment L-04, Past Performance Questionnaire</a:t>
            </a:r>
            <a:endParaRPr lang="en-US" b="1" dirty="0">
              <a:cs typeface="Arial"/>
            </a:endParaRPr>
          </a:p>
          <a:p>
            <a:pPr lvl="2">
              <a:spcBef>
                <a:spcPts val="1200"/>
              </a:spcBef>
            </a:pPr>
            <a:r>
              <a:rPr lang="en-US" dirty="0"/>
              <a:t>Questionnaires are not required for the Offeror's or its major subcontractor's prime contracts that are listed in CPARS. </a:t>
            </a:r>
          </a:p>
          <a:p>
            <a:pPr marL="740410" lvl="1" indent="-283210"/>
            <a:r>
              <a:rPr lang="en-US" b="1" dirty="0"/>
              <a:t>Attachments L-05, Fixed Price Template and L-06, </a:t>
            </a:r>
            <a:r>
              <a:rPr lang="en-US" b="1" dirty="0" err="1">
                <a:ea typeface="+mn-lt"/>
                <a:cs typeface="+mn-lt"/>
              </a:rPr>
              <a:t>SubK</a:t>
            </a:r>
            <a:r>
              <a:rPr lang="en-US" b="1" dirty="0">
                <a:ea typeface="+mn-lt"/>
                <a:cs typeface="+mn-lt"/>
              </a:rPr>
              <a:t>-Hourly FBLR Details Template</a:t>
            </a:r>
          </a:p>
          <a:p>
            <a:pPr marL="1197610" lvl="2" indent="-283210">
              <a:spcBef>
                <a:spcPts val="1200"/>
              </a:spcBef>
            </a:pPr>
            <a:r>
              <a:rPr lang="en-US" dirty="0">
                <a:ea typeface="+mn-lt"/>
                <a:cs typeface="+mn-lt"/>
              </a:rPr>
              <a:t>Attachment L-05, Fixed Price Template</a:t>
            </a:r>
            <a:r>
              <a:rPr lang="en-US" b="1" dirty="0">
                <a:ea typeface="+mn-lt"/>
                <a:cs typeface="+mn-lt"/>
              </a:rPr>
              <a:t> </a:t>
            </a:r>
            <a:r>
              <a:rPr lang="en-US" dirty="0">
                <a:ea typeface="+mn-lt"/>
                <a:cs typeface="+mn-lt"/>
              </a:rPr>
              <a:t>summarizes the Offeror’s proposed cost/price by contract line item number (CLIN) and contract year and pulls data from various worksheets. It also shall represent the Offerors fully integrated pricing strategy, to include all subcontractor(s). This workbook shall encompass the total proposed price for all CLINs including IDIQ work task pricing and fully burdened IDIQ labor rates</a:t>
            </a:r>
            <a:endParaRPr lang="en-US" dirty="0">
              <a:cs typeface="Arial" panose="020B0604020202020204"/>
            </a:endParaRPr>
          </a:p>
          <a:p>
            <a:pPr marL="1197610" lvl="2" indent="-283210">
              <a:spcBef>
                <a:spcPts val="1200"/>
              </a:spcBef>
            </a:pPr>
            <a:r>
              <a:rPr lang="en-US" dirty="0"/>
              <a:t>Attachment L-06, </a:t>
            </a:r>
            <a:r>
              <a:rPr lang="en-US" dirty="0" err="1"/>
              <a:t>SubK</a:t>
            </a:r>
            <a:r>
              <a:rPr lang="en-US" dirty="0"/>
              <a:t>-Hourly FBLR Details Template, The Offeror’s </a:t>
            </a:r>
            <a:r>
              <a:rPr lang="en-US" dirty="0">
                <a:ea typeface="+mn-lt"/>
                <a:cs typeface="+mn-lt"/>
              </a:rPr>
              <a:t>subcontractor is required to complete and submit this proposal template </a:t>
            </a:r>
          </a:p>
          <a:p>
            <a:pPr marL="1197610" lvl="2" indent="-283210">
              <a:spcBef>
                <a:spcPts val="1200"/>
              </a:spcBef>
            </a:pPr>
            <a:r>
              <a:rPr lang="en-US" dirty="0">
                <a:ea typeface="+mn-lt"/>
                <a:cs typeface="+mn-lt"/>
              </a:rPr>
              <a:t>Offerors shall comply with all General Instructions listed within the instructions tab for these templates</a:t>
            </a:r>
            <a:r>
              <a:rPr lang="en-US" sz="1400" dirty="0">
                <a:ea typeface="+mn-lt"/>
                <a:cs typeface="+mn-lt"/>
              </a:rPr>
              <a:t> </a:t>
            </a:r>
            <a:endParaRPr lang="en-US" dirty="0">
              <a:cs typeface="Arial"/>
            </a:endParaRPr>
          </a:p>
        </p:txBody>
      </p:sp>
      <p:sp>
        <p:nvSpPr>
          <p:cNvPr id="4" name="Date Placeholder 3">
            <a:extLst>
              <a:ext uri="{FF2B5EF4-FFF2-40B4-BE49-F238E27FC236}">
                <a16:creationId xmlns:a16="http://schemas.microsoft.com/office/drawing/2014/main" id="{A64FB061-5822-D2B5-6ED4-56D77EF3C69A}"/>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20492A3C-E216-AD40-1503-FB56DB248C17}"/>
              </a:ext>
            </a:extLst>
          </p:cNvPr>
          <p:cNvSpPr>
            <a:spLocks noGrp="1"/>
          </p:cNvSpPr>
          <p:nvPr>
            <p:ph type="sldNum" sz="quarter" idx="12"/>
          </p:nvPr>
        </p:nvSpPr>
        <p:spPr/>
        <p:txBody>
          <a:bodyPr/>
          <a:lstStyle/>
          <a:p>
            <a:fld id="{E2427023-DC51-4F41-895E-99C924AA7443}" type="slidenum">
              <a:rPr lang="en-US" smtClean="0"/>
              <a:t>48</a:t>
            </a:fld>
            <a:endParaRPr lang="en-US"/>
          </a:p>
        </p:txBody>
      </p:sp>
    </p:spTree>
    <p:extLst>
      <p:ext uri="{BB962C8B-B14F-4D97-AF65-F5344CB8AC3E}">
        <p14:creationId xmlns:p14="http://schemas.microsoft.com/office/powerpoint/2010/main" val="34277711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B169B-82B0-A279-D752-EF35956683FE}"/>
              </a:ext>
            </a:extLst>
          </p:cNvPr>
          <p:cNvSpPr>
            <a:spLocks noGrp="1"/>
          </p:cNvSpPr>
          <p:nvPr>
            <p:ph type="title"/>
          </p:nvPr>
        </p:nvSpPr>
        <p:spPr/>
        <p:txBody>
          <a:bodyPr/>
          <a:lstStyle/>
          <a:p>
            <a:r>
              <a:rPr lang="en-US"/>
              <a:t>Past Performance</a:t>
            </a:r>
          </a:p>
        </p:txBody>
      </p:sp>
      <p:sp>
        <p:nvSpPr>
          <p:cNvPr id="3" name="Content Placeholder 2">
            <a:extLst>
              <a:ext uri="{FF2B5EF4-FFF2-40B4-BE49-F238E27FC236}">
                <a16:creationId xmlns:a16="http://schemas.microsoft.com/office/drawing/2014/main" id="{15DCF5D6-A53F-82BA-4C07-BF46F3ADCB6C}"/>
              </a:ext>
            </a:extLst>
          </p:cNvPr>
          <p:cNvSpPr>
            <a:spLocks noGrp="1"/>
          </p:cNvSpPr>
          <p:nvPr>
            <p:ph idx="1"/>
          </p:nvPr>
        </p:nvSpPr>
        <p:spPr/>
        <p:txBody>
          <a:bodyPr/>
          <a:lstStyle/>
          <a:p>
            <a:pPr fontAlgn="t">
              <a:buNone/>
            </a:pPr>
            <a:r>
              <a:rPr lang="en-US" b="1"/>
              <a:t>Past Performance Overview</a:t>
            </a:r>
            <a:endParaRPr lang="en-US"/>
          </a:p>
          <a:p>
            <a:pPr marL="342900" lvl="0" indent="-342900" fontAlgn="t"/>
            <a:r>
              <a:rPr lang="en-US"/>
              <a:t>Submit up to </a:t>
            </a:r>
            <a:r>
              <a:rPr lang="en-US" b="1"/>
              <a:t>4</a:t>
            </a:r>
            <a:r>
              <a:rPr lang="en-US"/>
              <a:t> efforts for the Offeror and </a:t>
            </a:r>
            <a:r>
              <a:rPr lang="en-US" b="1"/>
              <a:t>2 each</a:t>
            </a:r>
            <a:r>
              <a:rPr lang="en-US"/>
              <a:t> for major subcontractors (</a:t>
            </a:r>
            <a:r>
              <a:rPr lang="en-US" b="1"/>
              <a:t>max 10 total</a:t>
            </a:r>
            <a:r>
              <a:rPr lang="en-US"/>
              <a:t>).</a:t>
            </a:r>
          </a:p>
          <a:p>
            <a:pPr marL="342900" lvl="0" indent="-342900" fontAlgn="t"/>
            <a:r>
              <a:rPr lang="en-US"/>
              <a:t>Must be </a:t>
            </a:r>
            <a:r>
              <a:rPr lang="en-US" b="1"/>
              <a:t>recent (after Oct 1, 2021)</a:t>
            </a:r>
            <a:r>
              <a:rPr lang="en-US"/>
              <a:t>.</a:t>
            </a:r>
          </a:p>
          <a:p>
            <a:pPr marL="342900" lvl="0" indent="-342900" fontAlgn="t"/>
            <a:r>
              <a:rPr lang="en-US"/>
              <a:t>Must be </a:t>
            </a:r>
            <a:r>
              <a:rPr lang="en-US" b="1"/>
              <a:t>similar in size, content, and complexity</a:t>
            </a:r>
            <a:r>
              <a:rPr lang="en-US"/>
              <a:t> to SIMO.</a:t>
            </a:r>
          </a:p>
          <a:p>
            <a:pPr marL="342900" lvl="0" indent="-342900" fontAlgn="t"/>
            <a:r>
              <a:rPr lang="en-US"/>
              <a:t>Identify </a:t>
            </a:r>
            <a:r>
              <a:rPr lang="en-US" b="1"/>
              <a:t>PWS sections (X.X)</a:t>
            </a:r>
            <a:r>
              <a:rPr lang="en-US"/>
              <a:t> each entity will perform.</a:t>
            </a:r>
          </a:p>
          <a:p>
            <a:pPr fontAlgn="t">
              <a:buNone/>
            </a:pPr>
            <a:r>
              <a:rPr lang="en-US" b="1"/>
              <a:t>Joint Ventures</a:t>
            </a:r>
            <a:endParaRPr lang="en-US"/>
          </a:p>
          <a:p>
            <a:pPr marL="342900" lvl="0" indent="-342900" fontAlgn="t"/>
            <a:r>
              <a:rPr lang="en-US"/>
              <a:t>JV may submit </a:t>
            </a:r>
            <a:r>
              <a:rPr lang="en-US" b="1"/>
              <a:t>up to 4 total</a:t>
            </a:r>
            <a:r>
              <a:rPr lang="en-US"/>
              <a:t> efforts (combined).</a:t>
            </a:r>
          </a:p>
          <a:p>
            <a:pPr marL="342900" lvl="0" indent="-342900" fontAlgn="t"/>
            <a:r>
              <a:rPr lang="en-US"/>
              <a:t>Newly formed JVs may use partner past performance (</a:t>
            </a:r>
            <a:r>
              <a:rPr lang="en-US" b="1"/>
              <a:t>still max 4</a:t>
            </a:r>
            <a:r>
              <a:rPr lang="en-US"/>
              <a:t>).</a:t>
            </a:r>
          </a:p>
          <a:p>
            <a:endParaRPr lang="en-US"/>
          </a:p>
        </p:txBody>
      </p:sp>
      <p:sp>
        <p:nvSpPr>
          <p:cNvPr id="4" name="Date Placeholder 3">
            <a:extLst>
              <a:ext uri="{FF2B5EF4-FFF2-40B4-BE49-F238E27FC236}">
                <a16:creationId xmlns:a16="http://schemas.microsoft.com/office/drawing/2014/main" id="{9D6A93CE-262E-E458-B039-2B72B794EEB3}"/>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AD3FDD22-74A9-7920-3A6E-98057BA12399}"/>
              </a:ext>
            </a:extLst>
          </p:cNvPr>
          <p:cNvSpPr>
            <a:spLocks noGrp="1"/>
          </p:cNvSpPr>
          <p:nvPr>
            <p:ph type="sldNum" sz="quarter" idx="12"/>
          </p:nvPr>
        </p:nvSpPr>
        <p:spPr/>
        <p:txBody>
          <a:bodyPr/>
          <a:lstStyle/>
          <a:p>
            <a:fld id="{E2427023-DC51-4F41-895E-99C924AA7443}" type="slidenum">
              <a:rPr lang="en-US" smtClean="0"/>
              <a:t>49</a:t>
            </a:fld>
            <a:endParaRPr lang="en-US"/>
          </a:p>
        </p:txBody>
      </p:sp>
    </p:spTree>
    <p:extLst>
      <p:ext uri="{BB962C8B-B14F-4D97-AF65-F5344CB8AC3E}">
        <p14:creationId xmlns:p14="http://schemas.microsoft.com/office/powerpoint/2010/main" val="14957553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6A930-DDB9-E1AF-27D4-BE262CF1D28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0E5837-EC92-7F79-080A-703677A2CAE3}"/>
              </a:ext>
            </a:extLst>
          </p:cNvPr>
          <p:cNvSpPr>
            <a:spLocks noGrp="1"/>
          </p:cNvSpPr>
          <p:nvPr>
            <p:ph type="title"/>
          </p:nvPr>
        </p:nvSpPr>
        <p:spPr/>
        <p:txBody>
          <a:bodyPr/>
          <a:lstStyle/>
          <a:p>
            <a:r>
              <a:rPr lang="en-US"/>
              <a:t>Past Performance</a:t>
            </a:r>
          </a:p>
        </p:txBody>
      </p:sp>
      <p:sp>
        <p:nvSpPr>
          <p:cNvPr id="3" name="Content Placeholder 2">
            <a:extLst>
              <a:ext uri="{FF2B5EF4-FFF2-40B4-BE49-F238E27FC236}">
                <a16:creationId xmlns:a16="http://schemas.microsoft.com/office/drawing/2014/main" id="{C27FB22B-5315-9D5F-7535-57B970399F41}"/>
              </a:ext>
            </a:extLst>
          </p:cNvPr>
          <p:cNvSpPr>
            <a:spLocks noGrp="1"/>
          </p:cNvSpPr>
          <p:nvPr>
            <p:ph idx="1"/>
          </p:nvPr>
        </p:nvSpPr>
        <p:spPr/>
        <p:txBody>
          <a:bodyPr/>
          <a:lstStyle/>
          <a:p>
            <a:r>
              <a:rPr lang="en-US" b="1"/>
              <a:t>Affiliate / Parent Company Past Performance </a:t>
            </a:r>
            <a:endParaRPr lang="en-US"/>
          </a:p>
          <a:p>
            <a:pPr lvl="1"/>
            <a:r>
              <a:rPr lang="en-US"/>
              <a:t>Government may consider affiliate past performance </a:t>
            </a:r>
            <a:r>
              <a:rPr lang="en-US" b="1"/>
              <a:t>only if the affiliate will participate meaningfully in contract performance</a:t>
            </a:r>
            <a:r>
              <a:rPr lang="en-US"/>
              <a:t> (excludes phase‑in).</a:t>
            </a:r>
          </a:p>
          <a:p>
            <a:pPr lvl="1"/>
            <a:r>
              <a:rPr lang="en-US"/>
              <a:t>Must provide:</a:t>
            </a:r>
            <a:br>
              <a:rPr lang="en-US"/>
            </a:br>
            <a:r>
              <a:rPr lang="en-US"/>
              <a:t>• </a:t>
            </a:r>
            <a:r>
              <a:rPr lang="en-US" b="1"/>
              <a:t>Resources</a:t>
            </a:r>
            <a:r>
              <a:rPr lang="en-US"/>
              <a:t> the affiliate will provide, mapped to </a:t>
            </a:r>
            <a:r>
              <a:rPr lang="en-US" b="1"/>
              <a:t>PWS third‑level (X.X.X)</a:t>
            </a:r>
            <a:r>
              <a:rPr lang="en-US"/>
              <a:t> requirements.</a:t>
            </a:r>
            <a:br>
              <a:rPr lang="en-US"/>
            </a:br>
            <a:r>
              <a:rPr lang="en-US"/>
              <a:t>• </a:t>
            </a:r>
            <a:r>
              <a:rPr lang="en-US" b="1"/>
              <a:t>Narrative showing meaningful involvement</a:t>
            </a:r>
            <a:r>
              <a:rPr lang="en-US"/>
              <a:t>, describing how affiliate resources directly affect contract execution.</a:t>
            </a:r>
            <a:br>
              <a:rPr lang="en-US"/>
            </a:br>
            <a:r>
              <a:rPr lang="en-US"/>
              <a:t>• </a:t>
            </a:r>
            <a:r>
              <a:rPr lang="en-US" b="1"/>
              <a:t>Signed letter of commitment</a:t>
            </a:r>
            <a:r>
              <a:rPr lang="en-US"/>
              <a:t> for any workforce or resource support.</a:t>
            </a:r>
          </a:p>
          <a:p>
            <a:pPr lvl="1"/>
            <a:r>
              <a:rPr lang="en-US"/>
              <a:t>General statements such as “resources will be available” are </a:t>
            </a:r>
            <a:r>
              <a:rPr lang="en-US" b="1"/>
              <a:t>not sufficient</a:t>
            </a:r>
            <a:r>
              <a:rPr lang="en-US"/>
              <a:t>.</a:t>
            </a:r>
          </a:p>
          <a:p>
            <a:endParaRPr lang="en-US"/>
          </a:p>
        </p:txBody>
      </p:sp>
      <p:sp>
        <p:nvSpPr>
          <p:cNvPr id="4" name="Date Placeholder 3">
            <a:extLst>
              <a:ext uri="{FF2B5EF4-FFF2-40B4-BE49-F238E27FC236}">
                <a16:creationId xmlns:a16="http://schemas.microsoft.com/office/drawing/2014/main" id="{15429467-48C2-30A0-F30C-E26EFCBBC6C2}"/>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51843702-8F00-2C96-517A-628F5A1B4565}"/>
              </a:ext>
            </a:extLst>
          </p:cNvPr>
          <p:cNvSpPr>
            <a:spLocks noGrp="1"/>
          </p:cNvSpPr>
          <p:nvPr>
            <p:ph type="sldNum" sz="quarter" idx="12"/>
          </p:nvPr>
        </p:nvSpPr>
        <p:spPr/>
        <p:txBody>
          <a:bodyPr/>
          <a:lstStyle/>
          <a:p>
            <a:fld id="{E2427023-DC51-4F41-895E-99C924AA7443}" type="slidenum">
              <a:rPr lang="en-US" smtClean="0"/>
              <a:t>50</a:t>
            </a:fld>
            <a:endParaRPr lang="en-US"/>
          </a:p>
        </p:txBody>
      </p:sp>
    </p:spTree>
    <p:extLst>
      <p:ext uri="{BB962C8B-B14F-4D97-AF65-F5344CB8AC3E}">
        <p14:creationId xmlns:p14="http://schemas.microsoft.com/office/powerpoint/2010/main" val="149949742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3D413-B30C-9ED0-1067-46790A364ABE}"/>
              </a:ext>
            </a:extLst>
          </p:cNvPr>
          <p:cNvSpPr>
            <a:spLocks noGrp="1"/>
          </p:cNvSpPr>
          <p:nvPr>
            <p:ph type="title"/>
          </p:nvPr>
        </p:nvSpPr>
        <p:spPr/>
        <p:txBody>
          <a:bodyPr/>
          <a:lstStyle/>
          <a:p>
            <a:r>
              <a:rPr lang="en-US"/>
              <a:t>Section M. Evaluation Factors for Award</a:t>
            </a:r>
          </a:p>
        </p:txBody>
      </p:sp>
      <p:sp>
        <p:nvSpPr>
          <p:cNvPr id="3" name="Content Placeholder 2">
            <a:extLst>
              <a:ext uri="{FF2B5EF4-FFF2-40B4-BE49-F238E27FC236}">
                <a16:creationId xmlns:a16="http://schemas.microsoft.com/office/drawing/2014/main" id="{BE88178F-953B-9452-783D-A7E0F7F4661D}"/>
              </a:ext>
            </a:extLst>
          </p:cNvPr>
          <p:cNvSpPr>
            <a:spLocks noGrp="1"/>
          </p:cNvSpPr>
          <p:nvPr>
            <p:ph idx="1"/>
          </p:nvPr>
        </p:nvSpPr>
        <p:spPr/>
        <p:txBody>
          <a:bodyPr vert="horz" lIns="91440" tIns="45720" rIns="91440" bIns="45720" rtlCol="0" anchor="t">
            <a:normAutofit/>
          </a:bodyPr>
          <a:lstStyle/>
          <a:p>
            <a:pPr marL="283210" indent="-283210"/>
            <a:r>
              <a:rPr lang="en-US" b="1"/>
              <a:t>Refer to Draft RFP Section M for evaluation factors and evaluation criteria</a:t>
            </a:r>
            <a:endParaRPr lang="en-US"/>
          </a:p>
          <a:p>
            <a:pPr marL="283210" indent="-283210">
              <a:spcBef>
                <a:spcPts val="2400"/>
              </a:spcBef>
            </a:pPr>
            <a:r>
              <a:rPr lang="en-US" b="1"/>
              <a:t>Acquisition Schedule:</a:t>
            </a:r>
            <a:endParaRPr lang="en-US" b="1">
              <a:cs typeface="Arial"/>
            </a:endParaRPr>
          </a:p>
          <a:p>
            <a:pPr marL="740410" lvl="1" indent="-283210">
              <a:spcBef>
                <a:spcPts val="1200"/>
              </a:spcBef>
            </a:pPr>
            <a:r>
              <a:rPr lang="en-US"/>
              <a:t>RFP release: On or about October 28, 2026</a:t>
            </a:r>
            <a:endParaRPr lang="en-US">
              <a:cs typeface="Arial"/>
            </a:endParaRPr>
          </a:p>
          <a:p>
            <a:pPr marL="740410" lvl="1" indent="-283210">
              <a:spcBef>
                <a:spcPts val="1200"/>
              </a:spcBef>
            </a:pPr>
            <a:r>
              <a:rPr lang="en-US"/>
              <a:t>Proposal due date: On or about December 7, 2026</a:t>
            </a:r>
            <a:endParaRPr lang="en-US" strike="sngStrike">
              <a:cs typeface="Arial"/>
            </a:endParaRPr>
          </a:p>
          <a:p>
            <a:pPr marL="740410" lvl="1" indent="-283210">
              <a:spcBef>
                <a:spcPts val="1200"/>
              </a:spcBef>
            </a:pPr>
            <a:r>
              <a:rPr lang="en-US"/>
              <a:t>Targeted award date: On or about February 11, 2027</a:t>
            </a:r>
            <a:endParaRPr lang="en-US" strike="sngStrike">
              <a:cs typeface="Arial"/>
            </a:endParaRPr>
          </a:p>
          <a:p>
            <a:pPr marL="740410" lvl="1" indent="-283210">
              <a:spcBef>
                <a:spcPts val="1200"/>
              </a:spcBef>
            </a:pPr>
            <a:r>
              <a:rPr lang="en-US"/>
              <a:t>Phase In Period: 45 days from award</a:t>
            </a:r>
            <a:endParaRPr lang="en-US">
              <a:cs typeface="Arial" panose="020B0604020202020204"/>
            </a:endParaRPr>
          </a:p>
          <a:p>
            <a:pPr marL="740410" lvl="1" indent="-283210">
              <a:spcBef>
                <a:spcPts val="1200"/>
              </a:spcBef>
            </a:pPr>
            <a:r>
              <a:rPr lang="en-US"/>
              <a:t>Contract start: April 1, 2027 </a:t>
            </a:r>
            <a:endParaRPr lang="en-US" strike="sngStrike">
              <a:cs typeface="Arial"/>
            </a:endParaRPr>
          </a:p>
        </p:txBody>
      </p:sp>
      <p:sp>
        <p:nvSpPr>
          <p:cNvPr id="4" name="Date Placeholder 3">
            <a:extLst>
              <a:ext uri="{FF2B5EF4-FFF2-40B4-BE49-F238E27FC236}">
                <a16:creationId xmlns:a16="http://schemas.microsoft.com/office/drawing/2014/main" id="{46CC6A3F-C8B1-2362-B65B-AA105E2EF6E7}"/>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7C1D90A9-CC56-F3CC-6164-78AFE2EC5CA5}"/>
              </a:ext>
            </a:extLst>
          </p:cNvPr>
          <p:cNvSpPr>
            <a:spLocks noGrp="1"/>
          </p:cNvSpPr>
          <p:nvPr>
            <p:ph type="sldNum" sz="quarter" idx="12"/>
          </p:nvPr>
        </p:nvSpPr>
        <p:spPr/>
        <p:txBody>
          <a:bodyPr/>
          <a:lstStyle/>
          <a:p>
            <a:fld id="{E2427023-DC51-4F41-895E-99C924AA7443}" type="slidenum">
              <a:rPr lang="en-US" smtClean="0"/>
              <a:pPr/>
              <a:t>51</a:t>
            </a:fld>
            <a:endParaRPr lang="en-US"/>
          </a:p>
        </p:txBody>
      </p:sp>
    </p:spTree>
    <p:extLst>
      <p:ext uri="{BB962C8B-B14F-4D97-AF65-F5344CB8AC3E}">
        <p14:creationId xmlns:p14="http://schemas.microsoft.com/office/powerpoint/2010/main" val="61389287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Tour Logistics</a:t>
            </a:r>
          </a:p>
        </p:txBody>
      </p:sp>
      <p:sp>
        <p:nvSpPr>
          <p:cNvPr id="3" name="Content Placeholder 2"/>
          <p:cNvSpPr>
            <a:spLocks noGrp="1"/>
          </p:cNvSpPr>
          <p:nvPr>
            <p:ph idx="1"/>
          </p:nvPr>
        </p:nvSpPr>
        <p:spPr/>
        <p:txBody>
          <a:bodyPr vert="horz" lIns="91440" tIns="45720" rIns="91440" bIns="45720" rtlCol="0" anchor="t">
            <a:normAutofit/>
          </a:bodyPr>
          <a:lstStyle/>
          <a:p>
            <a:pPr marL="283210" indent="-283210"/>
            <a:r>
              <a:rPr lang="en-US" b="1"/>
              <a:t>Tour consists of stops in the Industrial Area and the Launch Complex 39 Area, including a lunch break</a:t>
            </a:r>
            <a:endParaRPr lang="en-US"/>
          </a:p>
          <a:p>
            <a:pPr marL="740410" lvl="1" indent="-283210"/>
            <a:r>
              <a:rPr lang="en-US"/>
              <a:t>Tour includes a subset of facilities that will be maintained under the SIMO contract and is not all-inclusive</a:t>
            </a:r>
            <a:endParaRPr lang="en-US">
              <a:cs typeface="Arial"/>
            </a:endParaRPr>
          </a:p>
          <a:p>
            <a:pPr marL="283210" indent="-283210"/>
            <a:r>
              <a:rPr lang="en-US" b="1"/>
              <a:t>All participants will be bussed to the tour locations; attendees are not permitted to drive their own vehicles</a:t>
            </a:r>
            <a:endParaRPr lang="en-US" b="1">
              <a:cs typeface="Arial"/>
            </a:endParaRPr>
          </a:p>
          <a:p>
            <a:pPr marL="740410" lvl="1" indent="-283210"/>
            <a:r>
              <a:rPr lang="en-US"/>
              <a:t>KSC is a controlled area, and tour participants must be escorted at all times</a:t>
            </a:r>
            <a:endParaRPr lang="en-US">
              <a:cs typeface="Arial"/>
            </a:endParaRPr>
          </a:p>
          <a:p>
            <a:pPr marL="740410" lvl="1" indent="-283210"/>
            <a:r>
              <a:rPr lang="en-US"/>
              <a:t>Attendees are required to remain with the tour from start to finish  </a:t>
            </a:r>
            <a:endParaRPr lang="en-US">
              <a:cs typeface="Arial"/>
            </a:endParaRPr>
          </a:p>
          <a:p>
            <a:pPr marL="740410" lvl="1" indent="-283210"/>
            <a:r>
              <a:rPr lang="en-US"/>
              <a:t>Photo identification will be required to board the bus</a:t>
            </a:r>
            <a:endParaRPr lang="en-US">
              <a:cs typeface="Arial"/>
            </a:endParaRPr>
          </a:p>
          <a:p>
            <a:pPr marL="740410" lvl="1" indent="-283210"/>
            <a:r>
              <a:rPr lang="en-US" sz="1800" b="0" i="0" u="none" strike="noStrike" baseline="0">
                <a:solidFill>
                  <a:srgbClr val="000000"/>
                </a:solidFill>
                <a:latin typeface="Arial"/>
                <a:cs typeface="Arial"/>
              </a:rPr>
              <a:t>Participants must leave personal items on the bus upon exiting for facility tours</a:t>
            </a:r>
            <a:endParaRPr lang="en-US">
              <a:latin typeface="Arial"/>
              <a:cs typeface="Arial"/>
            </a:endParaRPr>
          </a:p>
          <a:p>
            <a:pPr marL="283210" indent="-283210"/>
            <a:r>
              <a:rPr lang="en-US" sz="1800" b="1" i="0" u="none" strike="noStrike" baseline="0">
                <a:solidFill>
                  <a:srgbClr val="000000"/>
                </a:solidFill>
                <a:latin typeface="Arial"/>
                <a:cs typeface="Arial"/>
              </a:rPr>
              <a:t>Notecards will be available for participants to fill out and submit to the SEB Representative on the bus. The submitted questions and Government responses will be posted on </a:t>
            </a:r>
            <a:r>
              <a:rPr lang="en-US" sz="1800" b="1" i="0" u="none" strike="noStrike" baseline="0">
                <a:solidFill>
                  <a:srgbClr val="000000"/>
                </a:solidFill>
                <a:latin typeface="Arial"/>
                <a:cs typeface="Arial"/>
                <a:hlinkClick r:id="rId2"/>
              </a:rPr>
              <a:t>https://sam.gov</a:t>
            </a:r>
            <a:r>
              <a:rPr lang="en-US" sz="1800" b="1" i="0" u="none" strike="noStrike" baseline="0">
                <a:solidFill>
                  <a:srgbClr val="000000"/>
                </a:solidFill>
                <a:latin typeface="Arial"/>
                <a:cs typeface="Arial"/>
              </a:rPr>
              <a:t>.</a:t>
            </a:r>
            <a:endParaRPr lang="en-US" b="1">
              <a:latin typeface="Arial"/>
              <a:cs typeface="Arial"/>
            </a:endParaRPr>
          </a:p>
        </p:txBody>
      </p:sp>
      <p:sp>
        <p:nvSpPr>
          <p:cNvPr id="4" name="Slide Number Placeholder 3"/>
          <p:cNvSpPr>
            <a:spLocks noGrp="1"/>
          </p:cNvSpPr>
          <p:nvPr>
            <p:ph type="sldNum" sz="quarter" idx="12"/>
          </p:nvPr>
        </p:nvSpPr>
        <p:spPr/>
        <p:txBody>
          <a:bodyPr/>
          <a:lstStyle/>
          <a:p>
            <a:fld id="{D8E4093D-DA14-4033-A1CD-0D1FE29D0C7E}" type="slidenum">
              <a:rPr lang="en-US" smtClean="0"/>
              <a:t>52</a:t>
            </a:fld>
            <a:endParaRPr lang="en-US"/>
          </a:p>
        </p:txBody>
      </p:sp>
      <p:sp>
        <p:nvSpPr>
          <p:cNvPr id="5" name="Date Placeholder 4">
            <a:extLst>
              <a:ext uri="{FF2B5EF4-FFF2-40B4-BE49-F238E27FC236}">
                <a16:creationId xmlns:a16="http://schemas.microsoft.com/office/drawing/2014/main" id="{8146B36C-978E-A773-1B05-20F55895B4CA}"/>
              </a:ext>
            </a:extLst>
          </p:cNvPr>
          <p:cNvSpPr>
            <a:spLocks noGrp="1"/>
          </p:cNvSpPr>
          <p:nvPr>
            <p:ph type="dt" sz="half" idx="10"/>
          </p:nvPr>
        </p:nvSpPr>
        <p:spPr/>
        <p:txBody>
          <a:bodyPr/>
          <a:lstStyle/>
          <a:p>
            <a:r>
              <a:rPr lang="en-US"/>
              <a:t>10/13/2026</a:t>
            </a:r>
          </a:p>
        </p:txBody>
      </p:sp>
    </p:spTree>
    <p:extLst>
      <p:ext uri="{BB962C8B-B14F-4D97-AF65-F5344CB8AC3E}">
        <p14:creationId xmlns:p14="http://schemas.microsoft.com/office/powerpoint/2010/main" val="1475048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Tour Logistics</a:t>
            </a:r>
          </a:p>
        </p:txBody>
      </p:sp>
      <p:sp>
        <p:nvSpPr>
          <p:cNvPr id="3" name="Content Placeholder 2"/>
          <p:cNvSpPr>
            <a:spLocks noGrp="1"/>
          </p:cNvSpPr>
          <p:nvPr>
            <p:ph idx="1"/>
          </p:nvPr>
        </p:nvSpPr>
        <p:spPr/>
        <p:txBody>
          <a:bodyPr vert="horz" lIns="91440" tIns="45720" rIns="91440" bIns="45720" rtlCol="0" anchor="t">
            <a:normAutofit/>
          </a:bodyPr>
          <a:lstStyle/>
          <a:p>
            <a:pPr marL="283210" indent="-283210"/>
            <a:r>
              <a:rPr lang="en-US" sz="1800" b="1" i="0" u="none" strike="noStrike" baseline="0">
                <a:solidFill>
                  <a:srgbClr val="000000"/>
                </a:solidFill>
                <a:latin typeface="Arial"/>
                <a:cs typeface="Arial"/>
              </a:rPr>
              <a:t>Dress code requirements</a:t>
            </a:r>
            <a:endParaRPr lang="en-US">
              <a:latin typeface="Arial"/>
              <a:cs typeface="Arial"/>
            </a:endParaRPr>
          </a:p>
          <a:p>
            <a:pPr marL="740410" lvl="1" indent="-283210"/>
            <a:r>
              <a:rPr lang="en-US" b="0" i="0" u="sng" strike="noStrike" baseline="0">
                <a:solidFill>
                  <a:srgbClr val="000000"/>
                </a:solidFill>
                <a:latin typeface="Arial"/>
                <a:cs typeface="Arial"/>
              </a:rPr>
              <a:t>Shoes must cover the entire foot</a:t>
            </a:r>
            <a:r>
              <a:rPr lang="en-US" b="0" i="0" u="none" strike="noStrike" baseline="0">
                <a:solidFill>
                  <a:srgbClr val="000000"/>
                </a:solidFill>
                <a:latin typeface="Arial"/>
                <a:cs typeface="Arial"/>
              </a:rPr>
              <a:t> (socks and sneakers are</a:t>
            </a:r>
            <a:r>
              <a:rPr lang="en-US" b="0" i="0" u="none" strike="noStrike" baseline="0">
                <a:latin typeface="Arial"/>
                <a:cs typeface="Arial"/>
              </a:rPr>
              <a:t> </a:t>
            </a:r>
            <a:r>
              <a:rPr lang="en-US">
                <a:latin typeface="Arial"/>
                <a:cs typeface="Arial"/>
              </a:rPr>
              <a:t>recommended</a:t>
            </a:r>
            <a:r>
              <a:rPr lang="en-US" b="0" i="0" u="none" strike="noStrike" baseline="0">
                <a:solidFill>
                  <a:srgbClr val="000000"/>
                </a:solidFill>
                <a:latin typeface="Arial"/>
                <a:cs typeface="Arial"/>
              </a:rPr>
              <a:t>)</a:t>
            </a:r>
          </a:p>
          <a:p>
            <a:pPr marL="740410" lvl="1" indent="-283210"/>
            <a:r>
              <a:rPr lang="en-US" b="0" i="0" u="none" strike="noStrike" baseline="0">
                <a:solidFill>
                  <a:srgbClr val="000000"/>
                </a:solidFill>
                <a:latin typeface="Arial"/>
                <a:cs typeface="Arial"/>
              </a:rPr>
              <a:t>No high heels, ballet shoes, or sandals/slippers </a:t>
            </a:r>
          </a:p>
          <a:p>
            <a:pPr marL="740410" lvl="1" indent="-283210"/>
            <a:r>
              <a:rPr lang="en-US" b="0" i="0" u="none" strike="noStrike" baseline="0">
                <a:solidFill>
                  <a:srgbClr val="000000"/>
                </a:solidFill>
                <a:latin typeface="Arial"/>
                <a:cs typeface="Arial"/>
              </a:rPr>
              <a:t>Full-length trousers, slacks, or jeans are required</a:t>
            </a:r>
          </a:p>
          <a:p>
            <a:pPr marL="740410" lvl="1" indent="-283210"/>
            <a:r>
              <a:rPr lang="en-US" b="0" i="0" u="none" strike="noStrike" baseline="0">
                <a:solidFill>
                  <a:srgbClr val="000000"/>
                </a:solidFill>
                <a:latin typeface="Arial"/>
                <a:cs typeface="Arial"/>
              </a:rPr>
              <a:t>Shorts, capris, dresses, or skirts are prohibited</a:t>
            </a:r>
          </a:p>
          <a:p>
            <a:pPr marL="740410" lvl="1" indent="-283210"/>
            <a:r>
              <a:rPr lang="en-US" b="0" i="0" u="sng" strike="noStrike" baseline="0">
                <a:solidFill>
                  <a:srgbClr val="000000"/>
                </a:solidFill>
                <a:latin typeface="Arial"/>
                <a:cs typeface="Arial"/>
              </a:rPr>
              <a:t>No skin should be showing below the waist</a:t>
            </a:r>
          </a:p>
          <a:p>
            <a:pPr marL="740410" lvl="1" indent="-283210"/>
            <a:r>
              <a:rPr lang="en-US" b="0" i="0" u="none" strike="noStrike" baseline="0">
                <a:solidFill>
                  <a:srgbClr val="000000"/>
                </a:solidFill>
                <a:latin typeface="Arial"/>
                <a:cs typeface="Arial"/>
              </a:rPr>
              <a:t>Short-sleeved shirts are permitted</a:t>
            </a:r>
          </a:p>
          <a:p>
            <a:pPr marL="740410" lvl="1" indent="-283210"/>
            <a:r>
              <a:rPr lang="en-US" b="0" i="0" u="none" strike="noStrike" baseline="0">
                <a:solidFill>
                  <a:srgbClr val="000000"/>
                </a:solidFill>
                <a:latin typeface="Arial"/>
                <a:cs typeface="Arial"/>
              </a:rPr>
              <a:t>Sleeveless shirts and mesh shirts are prohibited</a:t>
            </a:r>
            <a:endParaRPr lang="en-US">
              <a:latin typeface="Arial"/>
              <a:cs typeface="Arial"/>
            </a:endParaRPr>
          </a:p>
        </p:txBody>
      </p:sp>
      <p:sp>
        <p:nvSpPr>
          <p:cNvPr id="5" name="Slide Number Placeholder 4"/>
          <p:cNvSpPr>
            <a:spLocks noGrp="1"/>
          </p:cNvSpPr>
          <p:nvPr>
            <p:ph type="sldNum" sz="quarter" idx="12"/>
          </p:nvPr>
        </p:nvSpPr>
        <p:spPr/>
        <p:txBody>
          <a:bodyPr/>
          <a:lstStyle/>
          <a:p>
            <a:fld id="{D8E4093D-DA14-4033-A1CD-0D1FE29D0C7E}" type="slidenum">
              <a:rPr lang="en-US" smtClean="0"/>
              <a:t>53</a:t>
            </a:fld>
            <a:endParaRPr lang="en-US"/>
          </a:p>
        </p:txBody>
      </p:sp>
      <p:sp>
        <p:nvSpPr>
          <p:cNvPr id="4" name="Date Placeholder 3">
            <a:extLst>
              <a:ext uri="{FF2B5EF4-FFF2-40B4-BE49-F238E27FC236}">
                <a16:creationId xmlns:a16="http://schemas.microsoft.com/office/drawing/2014/main" id="{C79BF3F0-C46C-8D05-80B7-42F6C839801C}"/>
              </a:ext>
            </a:extLst>
          </p:cNvPr>
          <p:cNvSpPr>
            <a:spLocks noGrp="1"/>
          </p:cNvSpPr>
          <p:nvPr>
            <p:ph type="dt" sz="half" idx="10"/>
          </p:nvPr>
        </p:nvSpPr>
        <p:spPr/>
        <p:txBody>
          <a:bodyPr/>
          <a:lstStyle/>
          <a:p>
            <a:r>
              <a:rPr lang="en-US"/>
              <a:t>10/13/2026</a:t>
            </a:r>
          </a:p>
        </p:txBody>
      </p:sp>
    </p:spTree>
    <p:extLst>
      <p:ext uri="{BB962C8B-B14F-4D97-AF65-F5344CB8AC3E}">
        <p14:creationId xmlns:p14="http://schemas.microsoft.com/office/powerpoint/2010/main" val="98811662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Tour Logistics</a:t>
            </a:r>
          </a:p>
        </p:txBody>
      </p:sp>
      <p:sp>
        <p:nvSpPr>
          <p:cNvPr id="3" name="Content Placeholder 2"/>
          <p:cNvSpPr>
            <a:spLocks noGrp="1"/>
          </p:cNvSpPr>
          <p:nvPr>
            <p:ph idx="1"/>
          </p:nvPr>
        </p:nvSpPr>
        <p:spPr/>
        <p:txBody>
          <a:bodyPr vert="horz" lIns="91440" tIns="45720" rIns="91440" bIns="45720" rtlCol="0" anchor="t">
            <a:normAutofit/>
          </a:bodyPr>
          <a:lstStyle/>
          <a:p>
            <a:pPr marL="283210" indent="-283210"/>
            <a:r>
              <a:rPr lang="en-US" b="1"/>
              <a:t>Attendees may be required to climb up and down stairs, walk distances, and be aware of surroundings to avoid hazards (e.g., tripping hazards of work areas) since the tour will include active work locations</a:t>
            </a:r>
            <a:endParaRPr lang="en-US"/>
          </a:p>
          <a:p>
            <a:pPr marL="740410" lvl="1" indent="-283210"/>
            <a:r>
              <a:rPr lang="en-US"/>
              <a:t>Personal Protective Equipment will be provided if needed</a:t>
            </a:r>
            <a:endParaRPr lang="en-US">
              <a:cs typeface="Arial"/>
            </a:endParaRPr>
          </a:p>
          <a:p>
            <a:pPr marL="283210" indent="-283210"/>
            <a:r>
              <a:rPr lang="en-US" b="1" u="sng"/>
              <a:t>Photography is prohibited</a:t>
            </a:r>
            <a:r>
              <a:rPr lang="en-US" b="1"/>
              <a:t> and will result in removal from the tour if not followed</a:t>
            </a:r>
            <a:endParaRPr lang="en-US" b="1">
              <a:cs typeface="Arial"/>
            </a:endParaRPr>
          </a:p>
          <a:p>
            <a:pPr marL="283210" indent="-283210"/>
            <a:r>
              <a:rPr lang="en-US" b="1"/>
              <a:t>Be aware of all announcements and directions as tour stops may include facilities in areas of high hazards</a:t>
            </a:r>
            <a:endParaRPr lang="en-US" b="1">
              <a:cs typeface="Arial" panose="020B0604020202020204"/>
            </a:endParaRPr>
          </a:p>
          <a:p>
            <a:pPr marL="283210" indent="-283210"/>
            <a:r>
              <a:rPr lang="en-US" b="1"/>
              <a:t>In the event of an emergency evacuation from the facility, follow tour POCs to the marshalling areas</a:t>
            </a:r>
            <a:endParaRPr lang="en-US" b="1">
              <a:cs typeface="Arial" panose="020B0604020202020204"/>
            </a:endParaRPr>
          </a:p>
          <a:p>
            <a:pPr marL="283210" indent="-283210"/>
            <a:r>
              <a:rPr lang="en-US" b="1"/>
              <a:t>Inclement weather may affect tour stops</a:t>
            </a:r>
            <a:endParaRPr lang="en-US" b="1">
              <a:cs typeface="Arial" panose="020B0604020202020204"/>
            </a:endParaRPr>
          </a:p>
        </p:txBody>
      </p:sp>
      <p:sp>
        <p:nvSpPr>
          <p:cNvPr id="4" name="Date Placeholder 3">
            <a:extLst>
              <a:ext uri="{FF2B5EF4-FFF2-40B4-BE49-F238E27FC236}">
                <a16:creationId xmlns:a16="http://schemas.microsoft.com/office/drawing/2014/main" id="{C79BF3F0-C46C-8D05-80B7-42F6C839801C}"/>
              </a:ext>
            </a:extLst>
          </p:cNvPr>
          <p:cNvSpPr>
            <a:spLocks noGrp="1"/>
          </p:cNvSpPr>
          <p:nvPr>
            <p:ph type="dt" sz="half" idx="10"/>
          </p:nvPr>
        </p:nvSpPr>
        <p:spPr/>
        <p:txBody>
          <a:bodyPr/>
          <a:lstStyle/>
          <a:p>
            <a:r>
              <a:rPr lang="en-US"/>
              <a:t>10/13/2026</a:t>
            </a:r>
          </a:p>
        </p:txBody>
      </p:sp>
      <p:sp>
        <p:nvSpPr>
          <p:cNvPr id="5" name="Slide Number Placeholder 4"/>
          <p:cNvSpPr>
            <a:spLocks noGrp="1"/>
          </p:cNvSpPr>
          <p:nvPr>
            <p:ph type="sldNum" sz="quarter" idx="12"/>
          </p:nvPr>
        </p:nvSpPr>
        <p:spPr/>
        <p:txBody>
          <a:bodyPr/>
          <a:lstStyle/>
          <a:p>
            <a:fld id="{D8E4093D-DA14-4033-A1CD-0D1FE29D0C7E}" type="slidenum">
              <a:rPr lang="en-US" smtClean="0"/>
              <a:pPr/>
              <a:t>54</a:t>
            </a:fld>
            <a:endParaRPr lang="en-US"/>
          </a:p>
        </p:txBody>
      </p:sp>
    </p:spTree>
    <p:extLst>
      <p:ext uri="{BB962C8B-B14F-4D97-AF65-F5344CB8AC3E}">
        <p14:creationId xmlns:p14="http://schemas.microsoft.com/office/powerpoint/2010/main" val="19755277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Closing Remarks</a:t>
            </a:r>
          </a:p>
        </p:txBody>
      </p:sp>
      <p:sp>
        <p:nvSpPr>
          <p:cNvPr id="3" name="Content Placeholder 2"/>
          <p:cNvSpPr>
            <a:spLocks noGrp="1"/>
          </p:cNvSpPr>
          <p:nvPr>
            <p:ph idx="1"/>
          </p:nvPr>
        </p:nvSpPr>
        <p:spPr/>
        <p:txBody>
          <a:bodyPr vert="horz" lIns="91440" tIns="45720" rIns="91440" bIns="45720" rtlCol="0" anchor="t">
            <a:normAutofit/>
          </a:bodyPr>
          <a:lstStyle/>
          <a:p>
            <a:pPr marL="283210" indent="-283210"/>
            <a:r>
              <a:rPr lang="en-US" b="1"/>
              <a:t>Industry Day Reminders</a:t>
            </a:r>
            <a:endParaRPr lang="en-US"/>
          </a:p>
          <a:p>
            <a:pPr marL="740410" lvl="1" indent="-283210"/>
            <a:r>
              <a:rPr lang="en-US"/>
              <a:t>Potential Offerors should monitor </a:t>
            </a:r>
            <a:r>
              <a:rPr lang="en-US">
                <a:hlinkClick r:id="rId2"/>
              </a:rPr>
              <a:t>https://sam.gov</a:t>
            </a:r>
            <a:r>
              <a:rPr lang="en-US"/>
              <a:t> and </a:t>
            </a:r>
            <a:r>
              <a:rPr lang="en-US">
                <a:ea typeface="+mn-lt"/>
                <a:cs typeface="+mn-lt"/>
                <a:hlinkClick r:id="rId3"/>
              </a:rPr>
              <a:t>https://www.nasa.gov/kennedy/seb/simo/</a:t>
            </a:r>
            <a:r>
              <a:rPr lang="en-US">
                <a:ea typeface="+mn-lt"/>
                <a:cs typeface="+mn-lt"/>
              </a:rPr>
              <a:t> for</a:t>
            </a:r>
            <a:r>
              <a:rPr lang="en-US"/>
              <a:t> updates</a:t>
            </a:r>
            <a:endParaRPr lang="en-US">
              <a:cs typeface="Arial"/>
            </a:endParaRPr>
          </a:p>
          <a:p>
            <a:pPr marL="740410" lvl="1" indent="-283210"/>
            <a:r>
              <a:rPr lang="en-US"/>
              <a:t>RFP release: On or about October 28, 2026</a:t>
            </a:r>
            <a:endParaRPr lang="en-US">
              <a:cs typeface="Arial"/>
            </a:endParaRPr>
          </a:p>
          <a:p>
            <a:pPr marL="740410" lvl="1" indent="-283210"/>
            <a:r>
              <a:rPr lang="en-US"/>
              <a:t>The RFP, when released, is the only document that should be relied upon in determining whether or how to satisfy SIMO requirements</a:t>
            </a:r>
            <a:endParaRPr lang="en-US">
              <a:cs typeface="Arial"/>
            </a:endParaRPr>
          </a:p>
          <a:p>
            <a:pPr marL="283210" indent="-283210"/>
            <a:r>
              <a:rPr lang="en-US" b="1"/>
              <a:t>Potential Offerors and interested vendors are encouraged to register on the interested vendors list (see Notice ID 80KSC027R0001 under </a:t>
            </a:r>
            <a:r>
              <a:rPr lang="en-US" b="1">
                <a:hlinkClick r:id="rId2"/>
              </a:rPr>
              <a:t>https://sam.gov</a:t>
            </a:r>
            <a:r>
              <a:rPr lang="en-US" b="1"/>
              <a:t>)</a:t>
            </a:r>
            <a:endParaRPr lang="en-US" b="1">
              <a:cs typeface="Arial"/>
            </a:endParaRPr>
          </a:p>
          <a:p>
            <a:pPr marL="283210" indent="-283210"/>
            <a:r>
              <a:rPr lang="en-US" b="1"/>
              <a:t>Please proceed toward the bus for departure around 10:00 a.m.</a:t>
            </a:r>
            <a:endParaRPr lang="en-US" b="1">
              <a:cs typeface="Arial" panose="020B0604020202020204"/>
            </a:endParaRPr>
          </a:p>
        </p:txBody>
      </p:sp>
      <p:sp>
        <p:nvSpPr>
          <p:cNvPr id="5" name="Date Placeholder 4">
            <a:extLst>
              <a:ext uri="{FF2B5EF4-FFF2-40B4-BE49-F238E27FC236}">
                <a16:creationId xmlns:a16="http://schemas.microsoft.com/office/drawing/2014/main" id="{EE6CB235-7B30-2BA3-FD2F-245048502320}"/>
              </a:ext>
            </a:extLst>
          </p:cNvPr>
          <p:cNvSpPr>
            <a:spLocks noGrp="1"/>
          </p:cNvSpPr>
          <p:nvPr>
            <p:ph type="dt" sz="half" idx="10"/>
          </p:nvPr>
        </p:nvSpPr>
        <p:spPr/>
        <p:txBody>
          <a:bodyPr/>
          <a:lstStyle/>
          <a:p>
            <a:r>
              <a:rPr lang="en-US"/>
              <a:t>10/13/2026</a:t>
            </a:r>
          </a:p>
        </p:txBody>
      </p:sp>
      <p:sp>
        <p:nvSpPr>
          <p:cNvPr id="4" name="Slide Number Placeholder 3"/>
          <p:cNvSpPr>
            <a:spLocks noGrp="1"/>
          </p:cNvSpPr>
          <p:nvPr>
            <p:ph type="sldNum" sz="quarter" idx="12"/>
          </p:nvPr>
        </p:nvSpPr>
        <p:spPr/>
        <p:txBody>
          <a:bodyPr/>
          <a:lstStyle/>
          <a:p>
            <a:fld id="{D8E4093D-DA14-4033-A1CD-0D1FE29D0C7E}" type="slidenum">
              <a:rPr lang="en-US" smtClean="0"/>
              <a:pPr/>
              <a:t>55</a:t>
            </a:fld>
            <a:endParaRPr lang="en-US"/>
          </a:p>
        </p:txBody>
      </p:sp>
    </p:spTree>
    <p:extLst>
      <p:ext uri="{BB962C8B-B14F-4D97-AF65-F5344CB8AC3E}">
        <p14:creationId xmlns:p14="http://schemas.microsoft.com/office/powerpoint/2010/main" val="236175556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t>Thank you for attending! </a:t>
            </a:r>
          </a:p>
        </p:txBody>
      </p:sp>
      <p:sp>
        <p:nvSpPr>
          <p:cNvPr id="4" name="Slide Number Placeholder 3"/>
          <p:cNvSpPr>
            <a:spLocks noGrp="1"/>
          </p:cNvSpPr>
          <p:nvPr>
            <p:ph type="sldNum" sz="quarter" idx="12"/>
          </p:nvPr>
        </p:nvSpPr>
        <p:spPr/>
        <p:txBody>
          <a:bodyPr/>
          <a:lstStyle/>
          <a:p>
            <a:fld id="{D8E4093D-DA14-4033-A1CD-0D1FE29D0C7E}" type="slidenum">
              <a:rPr lang="en-US" smtClean="0"/>
              <a:t>56</a:t>
            </a:fld>
            <a:endParaRPr lang="en-US"/>
          </a:p>
        </p:txBody>
      </p:sp>
      <p:pic>
        <p:nvPicPr>
          <p:cNvPr id="7" name="Content Placeholder 6"/>
          <p:cNvPicPr>
            <a:picLocks noGrp="1" noChangeAspect="1"/>
          </p:cNvPicPr>
          <p:nvPr>
            <p:ph idx="1"/>
          </p:nvPr>
        </p:nvPicPr>
        <p:blipFill>
          <a:blip r:embed="rId2"/>
          <a:stretch>
            <a:fillRect/>
          </a:stretch>
        </p:blipFill>
        <p:spPr>
          <a:xfrm>
            <a:off x="4362557" y="1697663"/>
            <a:ext cx="3466887" cy="3462675"/>
          </a:xfrm>
          <a:prstGeom prst="rect">
            <a:avLst/>
          </a:prstGeom>
        </p:spPr>
      </p:pic>
      <p:sp>
        <p:nvSpPr>
          <p:cNvPr id="2" name="Date Placeholder 1">
            <a:extLst>
              <a:ext uri="{FF2B5EF4-FFF2-40B4-BE49-F238E27FC236}">
                <a16:creationId xmlns:a16="http://schemas.microsoft.com/office/drawing/2014/main" id="{4AC48603-6C98-0415-436F-29041E1A0449}"/>
              </a:ext>
            </a:extLst>
          </p:cNvPr>
          <p:cNvSpPr>
            <a:spLocks noGrp="1"/>
          </p:cNvSpPr>
          <p:nvPr>
            <p:ph type="dt" sz="half" idx="10"/>
          </p:nvPr>
        </p:nvSpPr>
        <p:spPr/>
        <p:txBody>
          <a:bodyPr/>
          <a:lstStyle/>
          <a:p>
            <a:r>
              <a:rPr lang="en-US"/>
              <a:t>10/13/2026</a:t>
            </a:r>
          </a:p>
        </p:txBody>
      </p:sp>
    </p:spTree>
    <p:extLst>
      <p:ext uri="{BB962C8B-B14F-4D97-AF65-F5344CB8AC3E}">
        <p14:creationId xmlns:p14="http://schemas.microsoft.com/office/powerpoint/2010/main" val="163869896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90991-26B0-7CDA-75AD-07C7C26C5792}"/>
              </a:ext>
            </a:extLst>
          </p:cNvPr>
          <p:cNvSpPr>
            <a:spLocks noGrp="1"/>
          </p:cNvSpPr>
          <p:nvPr>
            <p:ph type="title"/>
          </p:nvPr>
        </p:nvSpPr>
        <p:spPr/>
        <p:txBody>
          <a:bodyPr/>
          <a:lstStyle/>
          <a:p>
            <a:r>
              <a:rPr lang="en-US"/>
              <a:t>Importance of Safety and Health at KSC</a:t>
            </a:r>
          </a:p>
        </p:txBody>
      </p:sp>
      <p:sp>
        <p:nvSpPr>
          <p:cNvPr id="3" name="Text Placeholder 2">
            <a:extLst>
              <a:ext uri="{FF2B5EF4-FFF2-40B4-BE49-F238E27FC236}">
                <a16:creationId xmlns:a16="http://schemas.microsoft.com/office/drawing/2014/main" id="{013EA24C-F30C-A1CA-EB7E-41BF2D2A7A5C}"/>
              </a:ext>
            </a:extLst>
          </p:cNvPr>
          <p:cNvSpPr>
            <a:spLocks noGrp="1"/>
          </p:cNvSpPr>
          <p:nvPr>
            <p:ph type="body" idx="1"/>
          </p:nvPr>
        </p:nvSpPr>
        <p:spPr/>
        <p:txBody>
          <a:bodyPr vert="horz" lIns="91440" tIns="45720" rIns="91440" bIns="45720" rtlCol="0" anchor="t">
            <a:noAutofit/>
          </a:bodyPr>
          <a:lstStyle/>
          <a:p>
            <a:pPr marL="283210" indent="-283210"/>
            <a:r>
              <a:rPr lang="en-US" b="1"/>
              <a:t>Safety is essential to NASA and is a material part of this contract</a:t>
            </a:r>
            <a:endParaRPr lang="en-US"/>
          </a:p>
          <a:p>
            <a:pPr marL="740410" lvl="1" indent="-283210"/>
            <a:r>
              <a:rPr lang="en-US"/>
              <a:t>KSC Contractors must protect the public, astronauts, pilots, NASA and the contractor workforce, tenants, partners, hardware, equipment, property, and the environment from potential harm resultant of Contractor activities and operations</a:t>
            </a:r>
            <a:endParaRPr lang="en-US">
              <a:cs typeface="Arial"/>
            </a:endParaRPr>
          </a:p>
          <a:p>
            <a:pPr marL="740410" lvl="1" indent="-283210"/>
            <a:r>
              <a:rPr lang="en-US"/>
              <a:t>All KSC organizations are expected to develop and implement activities that strengthen and support their safety culture</a:t>
            </a:r>
            <a:endParaRPr lang="en-US">
              <a:cs typeface="Arial"/>
            </a:endParaRPr>
          </a:p>
          <a:p>
            <a:pPr marL="740410" lvl="1" indent="-283210"/>
            <a:r>
              <a:rPr lang="en-US"/>
              <a:t>The SIMO Contractor will consistently undertake hazardous activities, including working with high voltage systems, working at heights, using heavy equipment, and maintaining high pressure systems</a:t>
            </a:r>
            <a:endParaRPr lang="en-US">
              <a:cs typeface="Arial"/>
            </a:endParaRPr>
          </a:p>
          <a:p>
            <a:pPr marL="1197610" lvl="2" indent="-283210"/>
            <a:r>
              <a:rPr lang="en-US"/>
              <a:t>Successful management of these risks is a challenging and integral part of KSC’s safety efforts</a:t>
            </a:r>
            <a:endParaRPr lang="en-US">
              <a:cs typeface="Arial" panose="020B0604020202020204"/>
            </a:endParaRPr>
          </a:p>
          <a:p>
            <a:pPr marL="740410" lvl="1" indent="-283210"/>
            <a:r>
              <a:rPr lang="en-US"/>
              <a:t>The </a:t>
            </a:r>
            <a:r>
              <a:rPr lang="en-US" sz="1600"/>
              <a:t>SIMO </a:t>
            </a:r>
            <a:r>
              <a:rPr lang="en-US"/>
              <a:t>Contractor is responsible for the safety and health of their entire workforce, including its sub-contractors</a:t>
            </a:r>
            <a:endParaRPr lang="en-US">
              <a:cs typeface="Arial"/>
            </a:endParaRPr>
          </a:p>
          <a:p>
            <a:endParaRPr lang="en-US"/>
          </a:p>
        </p:txBody>
      </p:sp>
      <p:sp>
        <p:nvSpPr>
          <p:cNvPr id="4" name="Date Placeholder 3">
            <a:extLst>
              <a:ext uri="{FF2B5EF4-FFF2-40B4-BE49-F238E27FC236}">
                <a16:creationId xmlns:a16="http://schemas.microsoft.com/office/drawing/2014/main" id="{ECA97975-3DF3-C1C9-9C27-20A680785F4C}"/>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6AD5AFC5-481B-C1FB-8C6C-82AEF9CA7945}"/>
              </a:ext>
            </a:extLst>
          </p:cNvPr>
          <p:cNvSpPr>
            <a:spLocks noGrp="1"/>
          </p:cNvSpPr>
          <p:nvPr>
            <p:ph type="sldNum" sz="quarter" idx="12"/>
          </p:nvPr>
        </p:nvSpPr>
        <p:spPr>
          <a:xfrm>
            <a:off x="11397672" y="6399177"/>
            <a:ext cx="516959" cy="365125"/>
          </a:xfrm>
        </p:spPr>
        <p:txBody>
          <a:bodyPr/>
          <a:lstStyle/>
          <a:p>
            <a:fld id="{6F5D4FCE-3FCA-4E21-9AB1-D6D59E9421FD}" type="slidenum">
              <a:rPr lang="en-US" smtClean="0"/>
              <a:t>57</a:t>
            </a:fld>
            <a:endParaRPr lang="en-US"/>
          </a:p>
        </p:txBody>
      </p:sp>
    </p:spTree>
    <p:extLst>
      <p:ext uri="{BB962C8B-B14F-4D97-AF65-F5344CB8AC3E}">
        <p14:creationId xmlns:p14="http://schemas.microsoft.com/office/powerpoint/2010/main" val="258081308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90991-26B0-7CDA-75AD-07C7C26C5792}"/>
              </a:ext>
            </a:extLst>
          </p:cNvPr>
          <p:cNvSpPr>
            <a:spLocks noGrp="1"/>
          </p:cNvSpPr>
          <p:nvPr>
            <p:ph type="title"/>
          </p:nvPr>
        </p:nvSpPr>
        <p:spPr/>
        <p:txBody>
          <a:bodyPr/>
          <a:lstStyle/>
          <a:p>
            <a:r>
              <a:rPr lang="en-US"/>
              <a:t>Importance of Safety and Health at KSC</a:t>
            </a:r>
          </a:p>
        </p:txBody>
      </p:sp>
      <p:sp>
        <p:nvSpPr>
          <p:cNvPr id="3" name="Text Placeholder 2">
            <a:extLst>
              <a:ext uri="{FF2B5EF4-FFF2-40B4-BE49-F238E27FC236}">
                <a16:creationId xmlns:a16="http://schemas.microsoft.com/office/drawing/2014/main" id="{013EA24C-F30C-A1CA-EB7E-41BF2D2A7A5C}"/>
              </a:ext>
            </a:extLst>
          </p:cNvPr>
          <p:cNvSpPr>
            <a:spLocks noGrp="1"/>
          </p:cNvSpPr>
          <p:nvPr>
            <p:ph type="body" idx="1"/>
          </p:nvPr>
        </p:nvSpPr>
        <p:spPr/>
        <p:txBody>
          <a:bodyPr vert="horz" lIns="91440" tIns="45720" rIns="91440" bIns="45720" rtlCol="0" anchor="t">
            <a:normAutofit/>
          </a:bodyPr>
          <a:lstStyle/>
          <a:p>
            <a:pPr marL="283210" indent="-283210"/>
            <a:r>
              <a:rPr lang="en-US" b="1"/>
              <a:t>Mishaps/close calls</a:t>
            </a:r>
            <a:endParaRPr lang="en-US"/>
          </a:p>
          <a:p>
            <a:pPr marL="740410" lvl="1" indent="-283210"/>
            <a:r>
              <a:rPr lang="en-US"/>
              <a:t>All mishaps and close calls (“near misses”) are expected to be reported and investigated</a:t>
            </a:r>
            <a:endParaRPr lang="en-US">
              <a:cs typeface="Arial"/>
            </a:endParaRPr>
          </a:p>
          <a:p>
            <a:pPr marL="740410" lvl="1" indent="-283210"/>
            <a:r>
              <a:rPr lang="en-US"/>
              <a:t>Root cause(s) will be identified and corrective and preventative actions implemented before closing out investigations</a:t>
            </a:r>
            <a:endParaRPr lang="en-US">
              <a:cs typeface="Arial"/>
            </a:endParaRPr>
          </a:p>
          <a:p>
            <a:pPr marL="740410" lvl="1" indent="-283210"/>
            <a:r>
              <a:rPr lang="en-US"/>
              <a:t>The SIMO Contractor is responsible for their sub-contractors’ investigation and close out of close calls and mishaps</a:t>
            </a:r>
            <a:endParaRPr lang="en-US">
              <a:cs typeface="Arial"/>
            </a:endParaRPr>
          </a:p>
          <a:p>
            <a:pPr marL="914400" lvl="2" indent="0">
              <a:buNone/>
            </a:pPr>
            <a:endParaRPr lang="en-US"/>
          </a:p>
          <a:p>
            <a:pPr lvl="3"/>
            <a:endParaRPr lang="en-US"/>
          </a:p>
          <a:p>
            <a:pPr lvl="3"/>
            <a:endParaRPr lang="en-US"/>
          </a:p>
          <a:p>
            <a:pPr marL="0" indent="0">
              <a:buNone/>
            </a:pPr>
            <a:endParaRPr lang="en-US"/>
          </a:p>
        </p:txBody>
      </p:sp>
      <p:sp>
        <p:nvSpPr>
          <p:cNvPr id="4" name="Date Placeholder 3">
            <a:extLst>
              <a:ext uri="{FF2B5EF4-FFF2-40B4-BE49-F238E27FC236}">
                <a16:creationId xmlns:a16="http://schemas.microsoft.com/office/drawing/2014/main" id="{ECA97975-3DF3-C1C9-9C27-20A680785F4C}"/>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6AD5AFC5-481B-C1FB-8C6C-82AEF9CA7945}"/>
              </a:ext>
            </a:extLst>
          </p:cNvPr>
          <p:cNvSpPr>
            <a:spLocks noGrp="1"/>
          </p:cNvSpPr>
          <p:nvPr>
            <p:ph type="sldNum" sz="quarter" idx="12"/>
          </p:nvPr>
        </p:nvSpPr>
        <p:spPr/>
        <p:txBody>
          <a:bodyPr/>
          <a:lstStyle/>
          <a:p>
            <a:fld id="{6F5D4FCE-3FCA-4E21-9AB1-D6D59E9421FD}" type="slidenum">
              <a:rPr lang="en-US" smtClean="0"/>
              <a:t>58</a:t>
            </a:fld>
            <a:endParaRPr lang="en-US"/>
          </a:p>
        </p:txBody>
      </p:sp>
    </p:spTree>
    <p:extLst>
      <p:ext uri="{BB962C8B-B14F-4D97-AF65-F5344CB8AC3E}">
        <p14:creationId xmlns:p14="http://schemas.microsoft.com/office/powerpoint/2010/main" val="16854897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KSC Visitor Complex – Parking and Check-In</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59</a:t>
            </a:fld>
            <a:endParaRPr lang="en-US">
              <a:solidFill>
                <a:prstClr val="black">
                  <a:tint val="75000"/>
                </a:prstClr>
              </a:solidFill>
            </a:endParaRPr>
          </a:p>
        </p:txBody>
      </p:sp>
      <p:sp>
        <p:nvSpPr>
          <p:cNvPr id="160" name="Arrow: Left 159">
            <a:extLst>
              <a:ext uri="{FF2B5EF4-FFF2-40B4-BE49-F238E27FC236}">
                <a16:creationId xmlns:a16="http://schemas.microsoft.com/office/drawing/2014/main" id="{96C7A6B5-97A4-7A15-9D61-CB5E302551F9}"/>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1" name="TextBox 160">
            <a:extLst>
              <a:ext uri="{FF2B5EF4-FFF2-40B4-BE49-F238E27FC236}">
                <a16:creationId xmlns:a16="http://schemas.microsoft.com/office/drawing/2014/main" id="{ADC2F2C8-AE67-0AFA-E3F7-B69EFAAA834B}"/>
              </a:ext>
            </a:extLst>
          </p:cNvPr>
          <p:cNvSpPr txBox="1"/>
          <p:nvPr/>
        </p:nvSpPr>
        <p:spPr>
          <a:xfrm>
            <a:off x="4540802" y="6306476"/>
            <a:ext cx="1244701" cy="369332"/>
          </a:xfrm>
          <a:prstGeom prst="rect">
            <a:avLst/>
          </a:prstGeom>
          <a:noFill/>
        </p:spPr>
        <p:txBody>
          <a:bodyPr wrap="square" rtlCol="0">
            <a:spAutoFit/>
          </a:bodyPr>
          <a:lstStyle/>
          <a:p>
            <a:r>
              <a:rPr lang="en-US"/>
              <a:t>Path</a:t>
            </a:r>
          </a:p>
        </p:txBody>
      </p:sp>
      <p:sp>
        <p:nvSpPr>
          <p:cNvPr id="3" name="Date Placeholder 2">
            <a:extLst>
              <a:ext uri="{FF2B5EF4-FFF2-40B4-BE49-F238E27FC236}">
                <a16:creationId xmlns:a16="http://schemas.microsoft.com/office/drawing/2014/main" id="{D43611AB-8EDA-B53B-D68C-93C3FC68C2A7}"/>
              </a:ext>
            </a:extLst>
          </p:cNvPr>
          <p:cNvSpPr>
            <a:spLocks noGrp="1"/>
          </p:cNvSpPr>
          <p:nvPr>
            <p:ph type="dt" sz="half" idx="10"/>
          </p:nvPr>
        </p:nvSpPr>
        <p:spPr/>
        <p:txBody>
          <a:bodyPr/>
          <a:lstStyle/>
          <a:p>
            <a:r>
              <a:rPr lang="en-US"/>
              <a:t>10/13/2026</a:t>
            </a:r>
          </a:p>
        </p:txBody>
      </p:sp>
      <p:pic>
        <p:nvPicPr>
          <p:cNvPr id="12" name="Picture 11">
            <a:extLst>
              <a:ext uri="{FF2B5EF4-FFF2-40B4-BE49-F238E27FC236}">
                <a16:creationId xmlns:a16="http://schemas.microsoft.com/office/drawing/2014/main" id="{A3C88753-F765-8AFE-C6CD-55A0AF7007B4}"/>
              </a:ext>
            </a:extLst>
          </p:cNvPr>
          <p:cNvPicPr>
            <a:picLocks noChangeAspect="1"/>
          </p:cNvPicPr>
          <p:nvPr/>
        </p:nvPicPr>
        <p:blipFill>
          <a:blip r:embed="rId2"/>
          <a:stretch>
            <a:fillRect/>
          </a:stretch>
        </p:blipFill>
        <p:spPr>
          <a:xfrm>
            <a:off x="274319" y="929978"/>
            <a:ext cx="11052520" cy="5207726"/>
          </a:xfrm>
          <a:prstGeom prst="rect">
            <a:avLst/>
          </a:prstGeom>
        </p:spPr>
      </p:pic>
      <p:grpSp>
        <p:nvGrpSpPr>
          <p:cNvPr id="13" name="Group 12">
            <a:extLst>
              <a:ext uri="{FF2B5EF4-FFF2-40B4-BE49-F238E27FC236}">
                <a16:creationId xmlns:a16="http://schemas.microsoft.com/office/drawing/2014/main" id="{0D0012CB-497C-9F00-3347-BE2E47D55062}"/>
              </a:ext>
            </a:extLst>
          </p:cNvPr>
          <p:cNvGrpSpPr/>
          <p:nvPr/>
        </p:nvGrpSpPr>
        <p:grpSpPr>
          <a:xfrm>
            <a:off x="1995939" y="2218623"/>
            <a:ext cx="3046175" cy="3888303"/>
            <a:chOff x="1856530" y="2181245"/>
            <a:chExt cx="3422148" cy="4226690"/>
          </a:xfrm>
        </p:grpSpPr>
        <p:sp>
          <p:nvSpPr>
            <p:cNvPr id="14" name="TextBox 13">
              <a:extLst>
                <a:ext uri="{FF2B5EF4-FFF2-40B4-BE49-F238E27FC236}">
                  <a16:creationId xmlns:a16="http://schemas.microsoft.com/office/drawing/2014/main" id="{F761F55C-D4DC-6019-D86F-EC100434BAEE}"/>
                </a:ext>
              </a:extLst>
            </p:cNvPr>
            <p:cNvSpPr txBox="1"/>
            <p:nvPr/>
          </p:nvSpPr>
          <p:spPr>
            <a:xfrm>
              <a:off x="2168022" y="4314770"/>
              <a:ext cx="804044" cy="401474"/>
            </a:xfrm>
            <a:prstGeom prst="rect">
              <a:avLst/>
            </a:prstGeom>
            <a:solidFill>
              <a:schemeClr val="bg1"/>
            </a:solidFill>
          </p:spPr>
          <p:txBody>
            <a:bodyPr wrap="square" rtlCol="0">
              <a:spAutoFit/>
            </a:bodyPr>
            <a:lstStyle/>
            <a:p>
              <a:pPr algn="ctr"/>
              <a:r>
                <a:rPr lang="en-US" sz="900" b="1"/>
                <a:t>PARKING LOT 4</a:t>
              </a:r>
            </a:p>
          </p:txBody>
        </p:sp>
        <p:sp>
          <p:nvSpPr>
            <p:cNvPr id="17" name="TextBox 16">
              <a:extLst>
                <a:ext uri="{FF2B5EF4-FFF2-40B4-BE49-F238E27FC236}">
                  <a16:creationId xmlns:a16="http://schemas.microsoft.com/office/drawing/2014/main" id="{977DF838-EE4A-C8D2-3172-DA5700AAA725}"/>
                </a:ext>
              </a:extLst>
            </p:cNvPr>
            <p:cNvSpPr txBox="1"/>
            <p:nvPr/>
          </p:nvSpPr>
          <p:spPr>
            <a:xfrm>
              <a:off x="2426662" y="2181245"/>
              <a:ext cx="895185" cy="267649"/>
            </a:xfrm>
            <a:prstGeom prst="rect">
              <a:avLst/>
            </a:prstGeom>
            <a:solidFill>
              <a:schemeClr val="bg1"/>
            </a:solidFill>
            <a:ln>
              <a:noFill/>
            </a:ln>
          </p:spPr>
          <p:txBody>
            <a:bodyPr wrap="square" rtlCol="0">
              <a:spAutoFit/>
            </a:bodyPr>
            <a:lstStyle/>
            <a:p>
              <a:r>
                <a:rPr lang="en-US" sz="1000" b="1">
                  <a:ln>
                    <a:solidFill>
                      <a:schemeClr val="bg1"/>
                    </a:solidFill>
                  </a:ln>
                </a:rPr>
                <a:t>Main Gate</a:t>
              </a:r>
            </a:p>
          </p:txBody>
        </p:sp>
        <p:sp>
          <p:nvSpPr>
            <p:cNvPr id="18" name="Oval 17">
              <a:extLst>
                <a:ext uri="{FF2B5EF4-FFF2-40B4-BE49-F238E27FC236}">
                  <a16:creationId xmlns:a16="http://schemas.microsoft.com/office/drawing/2014/main" id="{A5530CB0-213D-FF07-1AE7-F299810D5B1C}"/>
                </a:ext>
              </a:extLst>
            </p:cNvPr>
            <p:cNvSpPr/>
            <p:nvPr/>
          </p:nvSpPr>
          <p:spPr>
            <a:xfrm>
              <a:off x="1856530" y="3972590"/>
              <a:ext cx="1368941" cy="1207363"/>
            </a:xfrm>
            <a:prstGeom prst="ellipse">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9" name="Straight Arrow Connector 18">
              <a:extLst>
                <a:ext uri="{FF2B5EF4-FFF2-40B4-BE49-F238E27FC236}">
                  <a16:creationId xmlns:a16="http://schemas.microsoft.com/office/drawing/2014/main" id="{7753C24E-5753-B381-25B8-88C21C986DCD}"/>
                </a:ext>
              </a:extLst>
            </p:cNvPr>
            <p:cNvCxnSpPr>
              <a:cxnSpLocks/>
            </p:cNvCxnSpPr>
            <p:nvPr/>
          </p:nvCxnSpPr>
          <p:spPr>
            <a:xfrm flipV="1">
              <a:off x="2933016" y="3479613"/>
              <a:ext cx="460029" cy="595322"/>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5763D704-58E0-56F9-8901-00F47145C179}"/>
                </a:ext>
              </a:extLst>
            </p:cNvPr>
            <p:cNvSpPr txBox="1"/>
            <p:nvPr/>
          </p:nvSpPr>
          <p:spPr>
            <a:xfrm>
              <a:off x="3562494" y="6106830"/>
              <a:ext cx="1716184" cy="301105"/>
            </a:xfrm>
            <a:prstGeom prst="rect">
              <a:avLst/>
            </a:prstGeom>
            <a:solidFill>
              <a:schemeClr val="bg1"/>
            </a:solidFill>
            <a:ln>
              <a:noFill/>
            </a:ln>
          </p:spPr>
          <p:txBody>
            <a:bodyPr wrap="square" rtlCol="0">
              <a:spAutoFit/>
            </a:bodyPr>
            <a:lstStyle/>
            <a:p>
              <a:r>
                <a:rPr lang="en-US" sz="1200" b="1">
                  <a:ln>
                    <a:solidFill>
                      <a:schemeClr val="bg1"/>
                    </a:solidFill>
                  </a:ln>
                </a:rPr>
                <a:t>VC Main Entrance</a:t>
              </a:r>
            </a:p>
          </p:txBody>
        </p:sp>
        <p:sp>
          <p:nvSpPr>
            <p:cNvPr id="21" name="TextBox 20">
              <a:extLst>
                <a:ext uri="{FF2B5EF4-FFF2-40B4-BE49-F238E27FC236}">
                  <a16:creationId xmlns:a16="http://schemas.microsoft.com/office/drawing/2014/main" id="{21FCDE51-005B-F50A-0BE7-188035623BD2}"/>
                </a:ext>
              </a:extLst>
            </p:cNvPr>
            <p:cNvSpPr txBox="1"/>
            <p:nvPr/>
          </p:nvSpPr>
          <p:spPr>
            <a:xfrm>
              <a:off x="2970627" y="3200901"/>
              <a:ext cx="915558" cy="234193"/>
            </a:xfrm>
            <a:prstGeom prst="rect">
              <a:avLst/>
            </a:prstGeom>
            <a:solidFill>
              <a:schemeClr val="bg1"/>
            </a:solidFill>
          </p:spPr>
          <p:txBody>
            <a:bodyPr wrap="square" rtlCol="0">
              <a:spAutoFit/>
            </a:bodyPr>
            <a:lstStyle/>
            <a:p>
              <a:r>
                <a:rPr lang="en-US" sz="800"/>
                <a:t>Picnic tables</a:t>
              </a:r>
            </a:p>
          </p:txBody>
        </p:sp>
        <p:sp>
          <p:nvSpPr>
            <p:cNvPr id="22" name="TextBox 21">
              <a:extLst>
                <a:ext uri="{FF2B5EF4-FFF2-40B4-BE49-F238E27FC236}">
                  <a16:creationId xmlns:a16="http://schemas.microsoft.com/office/drawing/2014/main" id="{F77983F3-BEA5-19AF-BF94-85BC115E99E6}"/>
                </a:ext>
              </a:extLst>
            </p:cNvPr>
            <p:cNvSpPr txBox="1"/>
            <p:nvPr/>
          </p:nvSpPr>
          <p:spPr>
            <a:xfrm>
              <a:off x="2027174" y="3451406"/>
              <a:ext cx="433304" cy="234193"/>
            </a:xfrm>
            <a:prstGeom prst="rect">
              <a:avLst/>
            </a:prstGeom>
            <a:solidFill>
              <a:schemeClr val="bg1"/>
            </a:solidFill>
          </p:spPr>
          <p:txBody>
            <a:bodyPr wrap="square" rtlCol="0">
              <a:spAutoFit/>
            </a:bodyPr>
            <a:lstStyle/>
            <a:p>
              <a:r>
                <a:rPr lang="en-US" sz="800"/>
                <a:t>Bus</a:t>
              </a:r>
            </a:p>
          </p:txBody>
        </p:sp>
        <p:sp>
          <p:nvSpPr>
            <p:cNvPr id="23" name="TextBox 22">
              <a:extLst>
                <a:ext uri="{FF2B5EF4-FFF2-40B4-BE49-F238E27FC236}">
                  <a16:creationId xmlns:a16="http://schemas.microsoft.com/office/drawing/2014/main" id="{C37B447E-94AB-7143-A16F-944E2400DA3D}"/>
                </a:ext>
              </a:extLst>
            </p:cNvPr>
            <p:cNvSpPr txBox="1"/>
            <p:nvPr/>
          </p:nvSpPr>
          <p:spPr>
            <a:xfrm>
              <a:off x="2551684" y="3462772"/>
              <a:ext cx="433304" cy="234193"/>
            </a:xfrm>
            <a:prstGeom prst="rect">
              <a:avLst/>
            </a:prstGeom>
            <a:solidFill>
              <a:schemeClr val="bg1"/>
            </a:solidFill>
          </p:spPr>
          <p:txBody>
            <a:bodyPr wrap="square" rtlCol="0">
              <a:spAutoFit/>
            </a:bodyPr>
            <a:lstStyle/>
            <a:p>
              <a:r>
                <a:rPr lang="en-US" sz="800"/>
                <a:t>Bus</a:t>
              </a:r>
            </a:p>
          </p:txBody>
        </p:sp>
      </p:grpSp>
      <p:sp>
        <p:nvSpPr>
          <p:cNvPr id="26" name="TextBox 25">
            <a:extLst>
              <a:ext uri="{FF2B5EF4-FFF2-40B4-BE49-F238E27FC236}">
                <a16:creationId xmlns:a16="http://schemas.microsoft.com/office/drawing/2014/main" id="{8FF5E788-D4CF-EDD5-7203-590F1DC548A2}"/>
              </a:ext>
            </a:extLst>
          </p:cNvPr>
          <p:cNvSpPr txBox="1"/>
          <p:nvPr/>
        </p:nvSpPr>
        <p:spPr>
          <a:xfrm>
            <a:off x="9577280" y="1009521"/>
            <a:ext cx="1730706" cy="4847481"/>
          </a:xfrm>
          <a:prstGeom prst="rect">
            <a:avLst/>
          </a:prstGeom>
          <a:noFill/>
        </p:spPr>
        <p:txBody>
          <a:bodyPr wrap="square" rtlCol="0">
            <a:spAutoFit/>
          </a:bodyPr>
          <a:lstStyle/>
          <a:p>
            <a:r>
              <a:rPr lang="en-US" sz="1500"/>
              <a:t>Enter KSC Visitor Complex through the employee entrance off SR 405. Show parking placard at the guard gate</a:t>
            </a:r>
          </a:p>
          <a:p>
            <a:endParaRPr lang="en-US" sz="800"/>
          </a:p>
          <a:p>
            <a:r>
              <a:rPr lang="en-US" sz="1500"/>
              <a:t>Park in Lot #4</a:t>
            </a:r>
          </a:p>
          <a:p>
            <a:endParaRPr lang="en-US" sz="800"/>
          </a:p>
          <a:p>
            <a:r>
              <a:rPr lang="en-US" sz="1500"/>
              <a:t>Check in at picnic tables just north of Lot #4.</a:t>
            </a:r>
          </a:p>
          <a:p>
            <a:endParaRPr lang="en-US" sz="800"/>
          </a:p>
          <a:p>
            <a:r>
              <a:rPr lang="en-US" sz="1500"/>
              <a:t>You must show government issued ID to check in.  </a:t>
            </a:r>
          </a:p>
          <a:p>
            <a:endParaRPr lang="en-US" sz="1500"/>
          </a:p>
          <a:p>
            <a:r>
              <a:rPr lang="en-US" sz="1500"/>
              <a:t>After check-in, please board the bus.</a:t>
            </a:r>
          </a:p>
        </p:txBody>
      </p:sp>
      <p:sp>
        <p:nvSpPr>
          <p:cNvPr id="5" name="TextBox 4">
            <a:extLst>
              <a:ext uri="{FF2B5EF4-FFF2-40B4-BE49-F238E27FC236}">
                <a16:creationId xmlns:a16="http://schemas.microsoft.com/office/drawing/2014/main" id="{9D8076FC-5853-7266-E752-88F23A996E6A}"/>
              </a:ext>
            </a:extLst>
          </p:cNvPr>
          <p:cNvSpPr txBox="1"/>
          <p:nvPr/>
        </p:nvSpPr>
        <p:spPr>
          <a:xfrm>
            <a:off x="8066769" y="1655110"/>
            <a:ext cx="1523174" cy="276999"/>
          </a:xfrm>
          <a:prstGeom prst="rect">
            <a:avLst/>
          </a:prstGeom>
          <a:solidFill>
            <a:schemeClr val="bg1"/>
          </a:solidFill>
        </p:spPr>
        <p:txBody>
          <a:bodyPr wrap="none" rtlCol="0">
            <a:spAutoFit/>
          </a:bodyPr>
          <a:lstStyle/>
          <a:p>
            <a:r>
              <a:rPr lang="en-US" sz="1200"/>
              <a:t>Employee Entrance</a:t>
            </a:r>
          </a:p>
        </p:txBody>
      </p:sp>
      <p:sp>
        <p:nvSpPr>
          <p:cNvPr id="7" name="Arrow: Left 6">
            <a:extLst>
              <a:ext uri="{FF2B5EF4-FFF2-40B4-BE49-F238E27FC236}">
                <a16:creationId xmlns:a16="http://schemas.microsoft.com/office/drawing/2014/main" id="{B037C470-6981-B942-7D92-954248E420E9}"/>
              </a:ext>
            </a:extLst>
          </p:cNvPr>
          <p:cNvSpPr/>
          <p:nvPr/>
        </p:nvSpPr>
        <p:spPr>
          <a:xfrm rot="16200000">
            <a:off x="8512680" y="260690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Left 8">
            <a:extLst>
              <a:ext uri="{FF2B5EF4-FFF2-40B4-BE49-F238E27FC236}">
                <a16:creationId xmlns:a16="http://schemas.microsoft.com/office/drawing/2014/main" id="{E0B3EF26-9D9F-84C7-BF45-6777680B3680}"/>
              </a:ext>
            </a:extLst>
          </p:cNvPr>
          <p:cNvSpPr/>
          <p:nvPr/>
        </p:nvSpPr>
        <p:spPr>
          <a:xfrm rot="16200000" flipV="1">
            <a:off x="8509468" y="3906333"/>
            <a:ext cx="645953" cy="9489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Left 10">
            <a:extLst>
              <a:ext uri="{FF2B5EF4-FFF2-40B4-BE49-F238E27FC236}">
                <a16:creationId xmlns:a16="http://schemas.microsoft.com/office/drawing/2014/main" id="{C1DB805B-0A82-249D-92F4-5F512915B400}"/>
              </a:ext>
            </a:extLst>
          </p:cNvPr>
          <p:cNvSpPr/>
          <p:nvPr/>
        </p:nvSpPr>
        <p:spPr>
          <a:xfrm rot="16200000">
            <a:off x="8506580" y="511966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Left 23">
            <a:extLst>
              <a:ext uri="{FF2B5EF4-FFF2-40B4-BE49-F238E27FC236}">
                <a16:creationId xmlns:a16="http://schemas.microsoft.com/office/drawing/2014/main" id="{88AFCA2D-C9FD-3FFF-7CA1-A69DBFE6304C}"/>
              </a:ext>
            </a:extLst>
          </p:cNvPr>
          <p:cNvSpPr/>
          <p:nvPr/>
        </p:nvSpPr>
        <p:spPr>
          <a:xfrm>
            <a:off x="8035253" y="5703628"/>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Left 26">
            <a:extLst>
              <a:ext uri="{FF2B5EF4-FFF2-40B4-BE49-F238E27FC236}">
                <a16:creationId xmlns:a16="http://schemas.microsoft.com/office/drawing/2014/main" id="{3A119E70-F316-D6D1-1FFD-545427A584AE}"/>
              </a:ext>
            </a:extLst>
          </p:cNvPr>
          <p:cNvSpPr/>
          <p:nvPr/>
        </p:nvSpPr>
        <p:spPr>
          <a:xfrm>
            <a:off x="5824509" y="569856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Left 28">
            <a:extLst>
              <a:ext uri="{FF2B5EF4-FFF2-40B4-BE49-F238E27FC236}">
                <a16:creationId xmlns:a16="http://schemas.microsoft.com/office/drawing/2014/main" id="{2BE7478A-A332-5281-ED38-5F138E449909}"/>
              </a:ext>
            </a:extLst>
          </p:cNvPr>
          <p:cNvSpPr/>
          <p:nvPr/>
        </p:nvSpPr>
        <p:spPr>
          <a:xfrm>
            <a:off x="1587310" y="569856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Arrow: Left 30">
            <a:extLst>
              <a:ext uri="{FF2B5EF4-FFF2-40B4-BE49-F238E27FC236}">
                <a16:creationId xmlns:a16="http://schemas.microsoft.com/office/drawing/2014/main" id="{6B623712-60EA-28F5-AB96-C999E32ADCFD}"/>
              </a:ext>
            </a:extLst>
          </p:cNvPr>
          <p:cNvSpPr/>
          <p:nvPr/>
        </p:nvSpPr>
        <p:spPr>
          <a:xfrm rot="5400000">
            <a:off x="981046" y="515689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Left 32">
            <a:extLst>
              <a:ext uri="{FF2B5EF4-FFF2-40B4-BE49-F238E27FC236}">
                <a16:creationId xmlns:a16="http://schemas.microsoft.com/office/drawing/2014/main" id="{2DC191EF-02F7-01D6-0110-9019A9F37B00}"/>
              </a:ext>
            </a:extLst>
          </p:cNvPr>
          <p:cNvSpPr/>
          <p:nvPr/>
        </p:nvSpPr>
        <p:spPr>
          <a:xfrm rot="10800000">
            <a:off x="1284461" y="427675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Arrow: Left 34">
            <a:extLst>
              <a:ext uri="{FF2B5EF4-FFF2-40B4-BE49-F238E27FC236}">
                <a16:creationId xmlns:a16="http://schemas.microsoft.com/office/drawing/2014/main" id="{B0CE9FEE-B803-9C69-C127-30528DEC6BA8}"/>
              </a:ext>
            </a:extLst>
          </p:cNvPr>
          <p:cNvSpPr/>
          <p:nvPr/>
        </p:nvSpPr>
        <p:spPr>
          <a:xfrm rot="16576182">
            <a:off x="8707161" y="123038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Arrow: Left 36">
            <a:extLst>
              <a:ext uri="{FF2B5EF4-FFF2-40B4-BE49-F238E27FC236}">
                <a16:creationId xmlns:a16="http://schemas.microsoft.com/office/drawing/2014/main" id="{D4924279-D4B1-BC78-E247-37C3CC63A246}"/>
              </a:ext>
            </a:extLst>
          </p:cNvPr>
          <p:cNvSpPr/>
          <p:nvPr/>
        </p:nvSpPr>
        <p:spPr>
          <a:xfrm flipV="1">
            <a:off x="6884744" y="569856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Arrow: Left 38">
            <a:extLst>
              <a:ext uri="{FF2B5EF4-FFF2-40B4-BE49-F238E27FC236}">
                <a16:creationId xmlns:a16="http://schemas.microsoft.com/office/drawing/2014/main" id="{00DE0E6C-3094-9F7D-572C-30806F5CCCED}"/>
              </a:ext>
            </a:extLst>
          </p:cNvPr>
          <p:cNvSpPr/>
          <p:nvPr/>
        </p:nvSpPr>
        <p:spPr>
          <a:xfrm>
            <a:off x="2689788" y="569856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Left 40">
            <a:extLst>
              <a:ext uri="{FF2B5EF4-FFF2-40B4-BE49-F238E27FC236}">
                <a16:creationId xmlns:a16="http://schemas.microsoft.com/office/drawing/2014/main" id="{387F958A-F435-D61E-3E65-AAA8DDB519F0}"/>
              </a:ext>
            </a:extLst>
          </p:cNvPr>
          <p:cNvSpPr/>
          <p:nvPr/>
        </p:nvSpPr>
        <p:spPr>
          <a:xfrm>
            <a:off x="3818469" y="5705049"/>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6498912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Industrial Area</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60</a:t>
            </a:fld>
            <a:endParaRPr lang="en-US">
              <a:solidFill>
                <a:prstClr val="black">
                  <a:tint val="75000"/>
                </a:prstClr>
              </a:solidFill>
            </a:endParaRPr>
          </a:p>
        </p:txBody>
      </p:sp>
      <p:sp>
        <p:nvSpPr>
          <p:cNvPr id="3" name="Date Placeholder 2">
            <a:extLst>
              <a:ext uri="{FF2B5EF4-FFF2-40B4-BE49-F238E27FC236}">
                <a16:creationId xmlns:a16="http://schemas.microsoft.com/office/drawing/2014/main" id="{77AB65B0-D738-697B-9AC9-2A2DF0B8F01D}"/>
              </a:ext>
            </a:extLst>
          </p:cNvPr>
          <p:cNvSpPr>
            <a:spLocks noGrp="1"/>
          </p:cNvSpPr>
          <p:nvPr>
            <p:ph type="dt" sz="half" idx="10"/>
          </p:nvPr>
        </p:nvSpPr>
        <p:spPr/>
        <p:txBody>
          <a:bodyPr/>
          <a:lstStyle/>
          <a:p>
            <a:r>
              <a:rPr lang="en-US"/>
              <a:t>10/13/2026</a:t>
            </a:r>
          </a:p>
        </p:txBody>
      </p:sp>
      <p:grpSp>
        <p:nvGrpSpPr>
          <p:cNvPr id="5" name="Group 4">
            <a:extLst>
              <a:ext uri="{FF2B5EF4-FFF2-40B4-BE49-F238E27FC236}">
                <a16:creationId xmlns:a16="http://schemas.microsoft.com/office/drawing/2014/main" id="{A9595E0F-D797-7D93-2CA2-1530E7D8DC2C}"/>
              </a:ext>
            </a:extLst>
          </p:cNvPr>
          <p:cNvGrpSpPr/>
          <p:nvPr/>
        </p:nvGrpSpPr>
        <p:grpSpPr>
          <a:xfrm>
            <a:off x="370416" y="1052868"/>
            <a:ext cx="11546418" cy="5674944"/>
            <a:chOff x="0" y="693035"/>
            <a:chExt cx="12192000" cy="6004202"/>
          </a:xfrm>
        </p:grpSpPr>
        <p:pic>
          <p:nvPicPr>
            <p:cNvPr id="6" name="Picture 5">
              <a:extLst>
                <a:ext uri="{FF2B5EF4-FFF2-40B4-BE49-F238E27FC236}">
                  <a16:creationId xmlns:a16="http://schemas.microsoft.com/office/drawing/2014/main" id="{8B9EC8AD-9C0F-D73D-BCC7-248D1D7A03DF}"/>
                </a:ext>
              </a:extLst>
            </p:cNvPr>
            <p:cNvPicPr>
              <a:picLocks noChangeAspect="1"/>
            </p:cNvPicPr>
            <p:nvPr/>
          </p:nvPicPr>
          <p:blipFill>
            <a:blip r:embed="rId2"/>
            <a:stretch>
              <a:fillRect/>
            </a:stretch>
          </p:blipFill>
          <p:spPr>
            <a:xfrm>
              <a:off x="0" y="693035"/>
              <a:ext cx="12192000" cy="5471929"/>
            </a:xfrm>
            <a:prstGeom prst="rect">
              <a:avLst/>
            </a:prstGeom>
          </p:spPr>
        </p:pic>
        <p:sp>
          <p:nvSpPr>
            <p:cNvPr id="7" name="TextBox 6">
              <a:extLst>
                <a:ext uri="{FF2B5EF4-FFF2-40B4-BE49-F238E27FC236}">
                  <a16:creationId xmlns:a16="http://schemas.microsoft.com/office/drawing/2014/main" id="{36E03433-2294-BFCA-54D7-39EB252907ED}"/>
                </a:ext>
              </a:extLst>
            </p:cNvPr>
            <p:cNvSpPr txBox="1"/>
            <p:nvPr/>
          </p:nvSpPr>
          <p:spPr>
            <a:xfrm>
              <a:off x="9275912" y="1703596"/>
              <a:ext cx="1306800"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SSPF </a:t>
              </a:r>
            </a:p>
          </p:txBody>
        </p:sp>
        <p:sp>
          <p:nvSpPr>
            <p:cNvPr id="8" name="Arrow: Left 7">
              <a:extLst>
                <a:ext uri="{FF2B5EF4-FFF2-40B4-BE49-F238E27FC236}">
                  <a16:creationId xmlns:a16="http://schemas.microsoft.com/office/drawing/2014/main" id="{8A2DE344-D041-D30D-3A5B-086F1D7AF66E}"/>
                </a:ext>
              </a:extLst>
            </p:cNvPr>
            <p:cNvSpPr/>
            <p:nvPr/>
          </p:nvSpPr>
          <p:spPr>
            <a:xfrm>
              <a:off x="8255129" y="1669408"/>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Arrow: Left 8">
              <a:extLst>
                <a:ext uri="{FF2B5EF4-FFF2-40B4-BE49-F238E27FC236}">
                  <a16:creationId xmlns:a16="http://schemas.microsoft.com/office/drawing/2014/main" id="{36B676C2-03E6-E245-E0DB-B03A1F191379}"/>
                </a:ext>
              </a:extLst>
            </p:cNvPr>
            <p:cNvSpPr/>
            <p:nvPr/>
          </p:nvSpPr>
          <p:spPr>
            <a:xfrm rot="1225188">
              <a:off x="7002916" y="155988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TextBox 9">
              <a:extLst>
                <a:ext uri="{FF2B5EF4-FFF2-40B4-BE49-F238E27FC236}">
                  <a16:creationId xmlns:a16="http://schemas.microsoft.com/office/drawing/2014/main" id="{10BE2208-D63B-75B2-FA3B-564B05FEC5F7}"/>
                </a:ext>
              </a:extLst>
            </p:cNvPr>
            <p:cNvSpPr txBox="1"/>
            <p:nvPr/>
          </p:nvSpPr>
          <p:spPr>
            <a:xfrm>
              <a:off x="7484648" y="1812130"/>
              <a:ext cx="1306800"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O&amp;C</a:t>
              </a:r>
            </a:p>
          </p:txBody>
        </p:sp>
        <p:sp>
          <p:nvSpPr>
            <p:cNvPr id="11" name="Arrow: Left 10">
              <a:extLst>
                <a:ext uri="{FF2B5EF4-FFF2-40B4-BE49-F238E27FC236}">
                  <a16:creationId xmlns:a16="http://schemas.microsoft.com/office/drawing/2014/main" id="{A12768A0-5B5D-98AF-6474-8797FAE60CE3}"/>
                </a:ext>
              </a:extLst>
            </p:cNvPr>
            <p:cNvSpPr/>
            <p:nvPr/>
          </p:nvSpPr>
          <p:spPr>
            <a:xfrm>
              <a:off x="5104750" y="164435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row: Left 11">
              <a:extLst>
                <a:ext uri="{FF2B5EF4-FFF2-40B4-BE49-F238E27FC236}">
                  <a16:creationId xmlns:a16="http://schemas.microsoft.com/office/drawing/2014/main" id="{0DEEFB22-7F69-FB26-A935-0EA80E19C049}"/>
                </a:ext>
              </a:extLst>
            </p:cNvPr>
            <p:cNvSpPr/>
            <p:nvPr/>
          </p:nvSpPr>
          <p:spPr>
            <a:xfrm>
              <a:off x="3894849" y="164435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Arrow: Left 12">
              <a:extLst>
                <a:ext uri="{FF2B5EF4-FFF2-40B4-BE49-F238E27FC236}">
                  <a16:creationId xmlns:a16="http://schemas.microsoft.com/office/drawing/2014/main" id="{D14A4D5F-DFA6-77F6-8172-E6F6FCA86067}"/>
                </a:ext>
              </a:extLst>
            </p:cNvPr>
            <p:cNvSpPr/>
            <p:nvPr/>
          </p:nvSpPr>
          <p:spPr>
            <a:xfrm>
              <a:off x="2684948" y="164435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Arrow: Left 13">
              <a:extLst>
                <a:ext uri="{FF2B5EF4-FFF2-40B4-BE49-F238E27FC236}">
                  <a16:creationId xmlns:a16="http://schemas.microsoft.com/office/drawing/2014/main" id="{8B4668B5-6EBD-472F-8CA7-85A6164BC0CE}"/>
                </a:ext>
              </a:extLst>
            </p:cNvPr>
            <p:cNvSpPr/>
            <p:nvPr/>
          </p:nvSpPr>
          <p:spPr>
            <a:xfrm rot="19845375">
              <a:off x="1289423" y="1719742"/>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row: Left 14">
              <a:extLst>
                <a:ext uri="{FF2B5EF4-FFF2-40B4-BE49-F238E27FC236}">
                  <a16:creationId xmlns:a16="http://schemas.microsoft.com/office/drawing/2014/main" id="{56D1D959-F37A-5243-D69B-925D9CA26879}"/>
                </a:ext>
              </a:extLst>
            </p:cNvPr>
            <p:cNvSpPr/>
            <p:nvPr/>
          </p:nvSpPr>
          <p:spPr>
            <a:xfrm rot="16200000">
              <a:off x="586148" y="2872758"/>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Multiplication Sign 15">
              <a:extLst>
                <a:ext uri="{FF2B5EF4-FFF2-40B4-BE49-F238E27FC236}">
                  <a16:creationId xmlns:a16="http://schemas.microsoft.com/office/drawing/2014/main" id="{2FC42536-BE53-0C84-5ECB-B02E3B808922}"/>
                </a:ext>
              </a:extLst>
            </p:cNvPr>
            <p:cNvSpPr/>
            <p:nvPr/>
          </p:nvSpPr>
          <p:spPr>
            <a:xfrm>
              <a:off x="1104661" y="2974303"/>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17" name="TextBox 17">
              <a:extLst>
                <a:ext uri="{FF2B5EF4-FFF2-40B4-BE49-F238E27FC236}">
                  <a16:creationId xmlns:a16="http://schemas.microsoft.com/office/drawing/2014/main" id="{AA28418F-938E-9540-5E92-E37E3DB43A03}"/>
                </a:ext>
              </a:extLst>
            </p:cNvPr>
            <p:cNvSpPr txBox="1"/>
            <p:nvPr/>
          </p:nvSpPr>
          <p:spPr>
            <a:xfrm>
              <a:off x="3107460" y="3823127"/>
              <a:ext cx="1574777"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Central Supply </a:t>
              </a:r>
            </a:p>
          </p:txBody>
        </p:sp>
        <p:sp>
          <p:nvSpPr>
            <p:cNvPr id="18" name="Multiplication Sign 17">
              <a:extLst>
                <a:ext uri="{FF2B5EF4-FFF2-40B4-BE49-F238E27FC236}">
                  <a16:creationId xmlns:a16="http://schemas.microsoft.com/office/drawing/2014/main" id="{1811F287-68E9-4CC5-5B93-42D671A61106}"/>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19" name="Arrow: Left 18">
              <a:extLst>
                <a:ext uri="{FF2B5EF4-FFF2-40B4-BE49-F238E27FC236}">
                  <a16:creationId xmlns:a16="http://schemas.microsoft.com/office/drawing/2014/main" id="{224DF7E7-79E2-C047-E6B4-5AA2B1639109}"/>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TextBox 20">
              <a:extLst>
                <a:ext uri="{FF2B5EF4-FFF2-40B4-BE49-F238E27FC236}">
                  <a16:creationId xmlns:a16="http://schemas.microsoft.com/office/drawing/2014/main" id="{E09A81A2-D39C-C93C-D4C4-797EA42735CE}"/>
                </a:ext>
              </a:extLst>
            </p:cNvPr>
            <p:cNvSpPr txBox="1"/>
            <p:nvPr/>
          </p:nvSpPr>
          <p:spPr>
            <a:xfrm>
              <a:off x="4540802" y="6306476"/>
              <a:ext cx="1193738" cy="39076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Bus Path</a:t>
              </a:r>
            </a:p>
          </p:txBody>
        </p:sp>
        <p:sp>
          <p:nvSpPr>
            <p:cNvPr id="21" name="TextBox 21">
              <a:extLst>
                <a:ext uri="{FF2B5EF4-FFF2-40B4-BE49-F238E27FC236}">
                  <a16:creationId xmlns:a16="http://schemas.microsoft.com/office/drawing/2014/main" id="{AA7BA801-A7CC-20F3-252D-BBF628522C42}"/>
                </a:ext>
              </a:extLst>
            </p:cNvPr>
            <p:cNvSpPr txBox="1"/>
            <p:nvPr/>
          </p:nvSpPr>
          <p:spPr>
            <a:xfrm>
              <a:off x="6338403" y="6305434"/>
              <a:ext cx="1518337" cy="39076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Tour Stop</a:t>
              </a:r>
            </a:p>
          </p:txBody>
        </p:sp>
        <p:sp>
          <p:nvSpPr>
            <p:cNvPr id="22" name="Arrow: Left 21">
              <a:extLst>
                <a:ext uri="{FF2B5EF4-FFF2-40B4-BE49-F238E27FC236}">
                  <a16:creationId xmlns:a16="http://schemas.microsoft.com/office/drawing/2014/main" id="{2D83A948-8092-5168-0860-2816AE00F5C5}"/>
                </a:ext>
              </a:extLst>
            </p:cNvPr>
            <p:cNvSpPr/>
            <p:nvPr/>
          </p:nvSpPr>
          <p:spPr>
            <a:xfrm rot="10800000">
              <a:off x="1451295" y="3654864"/>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3" name="Arrow: Left 22">
              <a:extLst>
                <a:ext uri="{FF2B5EF4-FFF2-40B4-BE49-F238E27FC236}">
                  <a16:creationId xmlns:a16="http://schemas.microsoft.com/office/drawing/2014/main" id="{93C952E2-1184-23BE-006E-0EEE50A4D38D}"/>
                </a:ext>
              </a:extLst>
            </p:cNvPr>
            <p:cNvSpPr/>
            <p:nvPr/>
          </p:nvSpPr>
          <p:spPr>
            <a:xfrm rot="10800000">
              <a:off x="3302610" y="367094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Multiplication Sign 23">
              <a:extLst>
                <a:ext uri="{FF2B5EF4-FFF2-40B4-BE49-F238E27FC236}">
                  <a16:creationId xmlns:a16="http://schemas.microsoft.com/office/drawing/2014/main" id="{61A88B77-7F34-C805-708A-0D84649B456A}"/>
                </a:ext>
              </a:extLst>
            </p:cNvPr>
            <p:cNvSpPr/>
            <p:nvPr/>
          </p:nvSpPr>
          <p:spPr>
            <a:xfrm>
              <a:off x="3961957" y="3755533"/>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25" name="TextBox 25">
              <a:extLst>
                <a:ext uri="{FF2B5EF4-FFF2-40B4-BE49-F238E27FC236}">
                  <a16:creationId xmlns:a16="http://schemas.microsoft.com/office/drawing/2014/main" id="{E89B7BCE-1BEC-6968-AA55-73F6211B0D6B}"/>
                </a:ext>
              </a:extLst>
            </p:cNvPr>
            <p:cNvSpPr txBox="1"/>
            <p:nvPr/>
          </p:nvSpPr>
          <p:spPr>
            <a:xfrm>
              <a:off x="1530547" y="3075493"/>
              <a:ext cx="1574777"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Base Support Facility</a:t>
              </a:r>
            </a:p>
          </p:txBody>
        </p:sp>
        <p:sp>
          <p:nvSpPr>
            <p:cNvPr id="26" name="Arrow: Left 25">
              <a:extLst>
                <a:ext uri="{FF2B5EF4-FFF2-40B4-BE49-F238E27FC236}">
                  <a16:creationId xmlns:a16="http://schemas.microsoft.com/office/drawing/2014/main" id="{9CE0C3D7-9FF6-1EA9-CF1F-ECD22B440E79}"/>
                </a:ext>
              </a:extLst>
            </p:cNvPr>
            <p:cNvSpPr/>
            <p:nvPr/>
          </p:nvSpPr>
          <p:spPr>
            <a:xfrm rot="16200000">
              <a:off x="4518065" y="41472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7" name="Arrow: Left 26">
              <a:extLst>
                <a:ext uri="{FF2B5EF4-FFF2-40B4-BE49-F238E27FC236}">
                  <a16:creationId xmlns:a16="http://schemas.microsoft.com/office/drawing/2014/main" id="{EFC41566-D1D5-DB8A-07D9-E9F6AD99A6B8}"/>
                </a:ext>
              </a:extLst>
            </p:cNvPr>
            <p:cNvSpPr/>
            <p:nvPr/>
          </p:nvSpPr>
          <p:spPr>
            <a:xfrm rot="10800000">
              <a:off x="5450047" y="5730492"/>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Arrow: Left 27">
              <a:extLst>
                <a:ext uri="{FF2B5EF4-FFF2-40B4-BE49-F238E27FC236}">
                  <a16:creationId xmlns:a16="http://schemas.microsoft.com/office/drawing/2014/main" id="{1333059D-D74D-CC79-933C-56E59D2FCFDC}"/>
                </a:ext>
              </a:extLst>
            </p:cNvPr>
            <p:cNvSpPr/>
            <p:nvPr/>
          </p:nvSpPr>
          <p:spPr>
            <a:xfrm rot="10800000">
              <a:off x="7976193" y="3805948"/>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9" name="Arrow: Left 28">
              <a:extLst>
                <a:ext uri="{FF2B5EF4-FFF2-40B4-BE49-F238E27FC236}">
                  <a16:creationId xmlns:a16="http://schemas.microsoft.com/office/drawing/2014/main" id="{ECD3E437-56F0-549B-42DE-F57814265B77}"/>
                </a:ext>
              </a:extLst>
            </p:cNvPr>
            <p:cNvSpPr/>
            <p:nvPr/>
          </p:nvSpPr>
          <p:spPr>
            <a:xfrm rot="16200000">
              <a:off x="8585606" y="4344954"/>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row: Left 29">
              <a:extLst>
                <a:ext uri="{FF2B5EF4-FFF2-40B4-BE49-F238E27FC236}">
                  <a16:creationId xmlns:a16="http://schemas.microsoft.com/office/drawing/2014/main" id="{584286CB-05BA-9579-384D-D21478659CA3}"/>
                </a:ext>
              </a:extLst>
            </p:cNvPr>
            <p:cNvSpPr/>
            <p:nvPr/>
          </p:nvSpPr>
          <p:spPr>
            <a:xfrm rot="16200000">
              <a:off x="8596188" y="535718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Arrow: Left 30">
              <a:extLst>
                <a:ext uri="{FF2B5EF4-FFF2-40B4-BE49-F238E27FC236}">
                  <a16:creationId xmlns:a16="http://schemas.microsoft.com/office/drawing/2014/main" id="{ADA30824-E97E-CB47-4FAD-C73215708268}"/>
                </a:ext>
              </a:extLst>
            </p:cNvPr>
            <p:cNvSpPr/>
            <p:nvPr/>
          </p:nvSpPr>
          <p:spPr>
            <a:xfrm rot="16200000">
              <a:off x="4518065" y="5197292"/>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TextBox 32">
              <a:extLst>
                <a:ext uri="{FF2B5EF4-FFF2-40B4-BE49-F238E27FC236}">
                  <a16:creationId xmlns:a16="http://schemas.microsoft.com/office/drawing/2014/main" id="{9CF9A246-591F-08DD-E152-6835693FA3BB}"/>
                </a:ext>
              </a:extLst>
            </p:cNvPr>
            <p:cNvSpPr txBox="1"/>
            <p:nvPr/>
          </p:nvSpPr>
          <p:spPr>
            <a:xfrm>
              <a:off x="4163293" y="5804500"/>
              <a:ext cx="1574777"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Orsino</a:t>
              </a:r>
            </a:p>
          </p:txBody>
        </p:sp>
        <p:sp>
          <p:nvSpPr>
            <p:cNvPr id="33" name="Arrow: Left 32">
              <a:extLst>
                <a:ext uri="{FF2B5EF4-FFF2-40B4-BE49-F238E27FC236}">
                  <a16:creationId xmlns:a16="http://schemas.microsoft.com/office/drawing/2014/main" id="{BA4116E2-2B00-CFCE-F323-33A1E6D2857B}"/>
                </a:ext>
              </a:extLst>
            </p:cNvPr>
            <p:cNvSpPr/>
            <p:nvPr/>
          </p:nvSpPr>
          <p:spPr>
            <a:xfrm rot="5400000">
              <a:off x="6591524" y="519729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4" name="Arrow: Left 33">
              <a:extLst>
                <a:ext uri="{FF2B5EF4-FFF2-40B4-BE49-F238E27FC236}">
                  <a16:creationId xmlns:a16="http://schemas.microsoft.com/office/drawing/2014/main" id="{96B13DEF-4372-B253-EE42-86B31E3ECCD3}"/>
                </a:ext>
              </a:extLst>
            </p:cNvPr>
            <p:cNvSpPr/>
            <p:nvPr/>
          </p:nvSpPr>
          <p:spPr>
            <a:xfrm rot="5400000">
              <a:off x="6557126" y="413103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5" name="Arrow: Left 34">
              <a:extLst>
                <a:ext uri="{FF2B5EF4-FFF2-40B4-BE49-F238E27FC236}">
                  <a16:creationId xmlns:a16="http://schemas.microsoft.com/office/drawing/2014/main" id="{31AE33D4-0C02-8B8F-E0C7-A951EAA76C3F}"/>
                </a:ext>
              </a:extLst>
            </p:cNvPr>
            <p:cNvSpPr/>
            <p:nvPr/>
          </p:nvSpPr>
          <p:spPr>
            <a:xfrm rot="10800000">
              <a:off x="1128318" y="101407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Arrow: Left 35">
              <a:extLst>
                <a:ext uri="{FF2B5EF4-FFF2-40B4-BE49-F238E27FC236}">
                  <a16:creationId xmlns:a16="http://schemas.microsoft.com/office/drawing/2014/main" id="{18679090-AD5B-33F8-C16C-FED01E45EFBA}"/>
                </a:ext>
              </a:extLst>
            </p:cNvPr>
            <p:cNvSpPr/>
            <p:nvPr/>
          </p:nvSpPr>
          <p:spPr>
            <a:xfrm rot="10800000">
              <a:off x="2684948" y="991825"/>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Arrow: Left 36">
              <a:extLst>
                <a:ext uri="{FF2B5EF4-FFF2-40B4-BE49-F238E27FC236}">
                  <a16:creationId xmlns:a16="http://schemas.microsoft.com/office/drawing/2014/main" id="{584AC553-7DCD-145E-BEA2-2FCF6D1EB0B9}"/>
                </a:ext>
              </a:extLst>
            </p:cNvPr>
            <p:cNvSpPr/>
            <p:nvPr/>
          </p:nvSpPr>
          <p:spPr>
            <a:xfrm rot="10800000">
              <a:off x="4136242" y="104094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8" name="Arrow: Left 37">
              <a:extLst>
                <a:ext uri="{FF2B5EF4-FFF2-40B4-BE49-F238E27FC236}">
                  <a16:creationId xmlns:a16="http://schemas.microsoft.com/office/drawing/2014/main" id="{8279DE1B-BA9D-3208-5E6A-23D4ABE92E05}"/>
                </a:ext>
              </a:extLst>
            </p:cNvPr>
            <p:cNvSpPr/>
            <p:nvPr/>
          </p:nvSpPr>
          <p:spPr>
            <a:xfrm rot="16260000">
              <a:off x="4565257" y="151949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9" name="Arrow: Left 38">
              <a:extLst>
                <a:ext uri="{FF2B5EF4-FFF2-40B4-BE49-F238E27FC236}">
                  <a16:creationId xmlns:a16="http://schemas.microsoft.com/office/drawing/2014/main" id="{A0DB63E4-94A7-89BD-CBF6-8EC20633BFB6}"/>
                </a:ext>
              </a:extLst>
            </p:cNvPr>
            <p:cNvSpPr/>
            <p:nvPr/>
          </p:nvSpPr>
          <p:spPr>
            <a:xfrm rot="10800000">
              <a:off x="5105254" y="232810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Arrow: Left 39">
              <a:extLst>
                <a:ext uri="{FF2B5EF4-FFF2-40B4-BE49-F238E27FC236}">
                  <a16:creationId xmlns:a16="http://schemas.microsoft.com/office/drawing/2014/main" id="{7E7745EF-752F-9DC0-9894-4D51A9CC2055}"/>
                </a:ext>
              </a:extLst>
            </p:cNvPr>
            <p:cNvSpPr/>
            <p:nvPr/>
          </p:nvSpPr>
          <p:spPr>
            <a:xfrm rot="16200000">
              <a:off x="6581174" y="301067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 name="Multiplication Sign 40">
              <a:extLst>
                <a:ext uri="{FF2B5EF4-FFF2-40B4-BE49-F238E27FC236}">
                  <a16:creationId xmlns:a16="http://schemas.microsoft.com/office/drawing/2014/main" id="{3CCB892E-1F81-A016-E400-35C210E76A99}"/>
                </a:ext>
              </a:extLst>
            </p:cNvPr>
            <p:cNvSpPr/>
            <p:nvPr/>
          </p:nvSpPr>
          <p:spPr>
            <a:xfrm>
              <a:off x="9507052" y="1566548"/>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42" name="Arrow: Left 41">
              <a:extLst>
                <a:ext uri="{FF2B5EF4-FFF2-40B4-BE49-F238E27FC236}">
                  <a16:creationId xmlns:a16="http://schemas.microsoft.com/office/drawing/2014/main" id="{887B24F3-3651-124C-1F57-BD2B8FEDE3A6}"/>
                </a:ext>
              </a:extLst>
            </p:cNvPr>
            <p:cNvSpPr/>
            <p:nvPr/>
          </p:nvSpPr>
          <p:spPr>
            <a:xfrm rot="5400000">
              <a:off x="8590791" y="3099964"/>
              <a:ext cx="645953" cy="68919"/>
            </a:xfrm>
            <a:prstGeom prst="leftArrow">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cxnSp>
          <p:nvCxnSpPr>
            <p:cNvPr id="43" name="Straight Arrow Connector 42">
              <a:extLst>
                <a:ext uri="{FF2B5EF4-FFF2-40B4-BE49-F238E27FC236}">
                  <a16:creationId xmlns:a16="http://schemas.microsoft.com/office/drawing/2014/main" id="{C133A27E-494D-82E9-712A-A3E2DC05F612}"/>
                </a:ext>
              </a:extLst>
            </p:cNvPr>
            <p:cNvCxnSpPr/>
            <p:nvPr/>
          </p:nvCxnSpPr>
          <p:spPr>
            <a:xfrm>
              <a:off x="6879165" y="1979083"/>
              <a:ext cx="31750" cy="444500"/>
            </a:xfrm>
            <a:prstGeom prst="straightConnector1">
              <a:avLst/>
            </a:prstGeom>
            <a:ln w="57150">
              <a:headEnd type="triangle"/>
              <a:tailEnd type="triangle"/>
            </a:ln>
          </p:spPr>
          <p:style>
            <a:lnRef idx="1">
              <a:schemeClr val="accent1"/>
            </a:lnRef>
            <a:fillRef idx="0">
              <a:schemeClr val="accent1"/>
            </a:fillRef>
            <a:effectRef idx="0">
              <a:schemeClr val="accent1"/>
            </a:effectRef>
            <a:fontRef idx="minor">
              <a:schemeClr val="tx1"/>
            </a:fontRef>
          </p:style>
        </p:cxnSp>
        <p:sp>
          <p:nvSpPr>
            <p:cNvPr id="44" name="Arrow: Left 43">
              <a:extLst>
                <a:ext uri="{FF2B5EF4-FFF2-40B4-BE49-F238E27FC236}">
                  <a16:creationId xmlns:a16="http://schemas.microsoft.com/office/drawing/2014/main" id="{E78F63B1-3151-7530-9EDD-C2544B46EAF1}"/>
                </a:ext>
              </a:extLst>
            </p:cNvPr>
            <p:cNvSpPr/>
            <p:nvPr/>
          </p:nvSpPr>
          <p:spPr>
            <a:xfrm rot="10800000">
              <a:off x="7108359" y="3795364"/>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5" name="TextBox 10">
              <a:extLst>
                <a:ext uri="{FF2B5EF4-FFF2-40B4-BE49-F238E27FC236}">
                  <a16:creationId xmlns:a16="http://schemas.microsoft.com/office/drawing/2014/main" id="{1717F412-61DE-6B56-F5BA-21D67194F607}"/>
                </a:ext>
              </a:extLst>
            </p:cNvPr>
            <p:cNvSpPr txBox="1"/>
            <p:nvPr/>
          </p:nvSpPr>
          <p:spPr>
            <a:xfrm>
              <a:off x="5148016" y="1705380"/>
              <a:ext cx="1899465" cy="584775"/>
            </a:xfrm>
            <a:prstGeom prst="rect">
              <a:avLst/>
            </a:prstGeom>
            <a:noFill/>
            <a:ln>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n>
                    <a:solidFill>
                      <a:schemeClr val="bg1"/>
                    </a:solidFill>
                  </a:ln>
                </a:rPr>
                <a:t>Central Campus </a:t>
              </a:r>
              <a:endParaRPr lang="en-US"/>
            </a:p>
            <a:p>
              <a:r>
                <a:rPr lang="en-US" sz="1600" b="1">
                  <a:ln>
                    <a:solidFill>
                      <a:schemeClr val="bg1"/>
                    </a:solidFill>
                  </a:ln>
                </a:rPr>
                <a:t>Training Auditorium</a:t>
              </a:r>
              <a:endParaRPr lang="en-US"/>
            </a:p>
          </p:txBody>
        </p:sp>
        <p:sp>
          <p:nvSpPr>
            <p:cNvPr id="46" name="Arrow: Left 45">
              <a:extLst>
                <a:ext uri="{FF2B5EF4-FFF2-40B4-BE49-F238E27FC236}">
                  <a16:creationId xmlns:a16="http://schemas.microsoft.com/office/drawing/2014/main" id="{3005320D-662A-13D7-E90B-9B8CC66FBFB6}"/>
                </a:ext>
              </a:extLst>
            </p:cNvPr>
            <p:cNvSpPr/>
            <p:nvPr/>
          </p:nvSpPr>
          <p:spPr>
            <a:xfrm rot="5400000">
              <a:off x="8601374" y="2179213"/>
              <a:ext cx="645953" cy="68919"/>
            </a:xfrm>
            <a:prstGeom prst="leftArrow">
              <a:avLst/>
            </a:prstGeom>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Multiplication Sign 46">
              <a:extLst>
                <a:ext uri="{FF2B5EF4-FFF2-40B4-BE49-F238E27FC236}">
                  <a16:creationId xmlns:a16="http://schemas.microsoft.com/office/drawing/2014/main" id="{1301E7B5-C649-2257-0ACA-585D9E9C0002}"/>
                </a:ext>
              </a:extLst>
            </p:cNvPr>
            <p:cNvSpPr/>
            <p:nvPr/>
          </p:nvSpPr>
          <p:spPr>
            <a:xfrm>
              <a:off x="6596634" y="1862880"/>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48" name="Arrow: Left 47">
              <a:extLst>
                <a:ext uri="{FF2B5EF4-FFF2-40B4-BE49-F238E27FC236}">
                  <a16:creationId xmlns:a16="http://schemas.microsoft.com/office/drawing/2014/main" id="{2C92C070-C0F1-D6D5-3869-DF76E9064A61}"/>
                </a:ext>
              </a:extLst>
            </p:cNvPr>
            <p:cNvSpPr/>
            <p:nvPr/>
          </p:nvSpPr>
          <p:spPr>
            <a:xfrm rot="10800000">
              <a:off x="7965609" y="362603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9" name="Arrow: Left 48">
              <a:extLst>
                <a:ext uri="{FF2B5EF4-FFF2-40B4-BE49-F238E27FC236}">
                  <a16:creationId xmlns:a16="http://schemas.microsoft.com/office/drawing/2014/main" id="{893D51FC-80B1-697D-2EF6-9F20F8C4395F}"/>
                </a:ext>
              </a:extLst>
            </p:cNvPr>
            <p:cNvSpPr/>
            <p:nvPr/>
          </p:nvSpPr>
          <p:spPr>
            <a:xfrm rot="10800000">
              <a:off x="7097775" y="361544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grpSp>
    </p:spTree>
    <p:extLst>
      <p:ext uri="{BB962C8B-B14F-4D97-AF65-F5344CB8AC3E}">
        <p14:creationId xmlns:p14="http://schemas.microsoft.com/office/powerpoint/2010/main" val="17173796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B54D3-4E02-D73F-2DF4-C92C1F082185}"/>
              </a:ext>
            </a:extLst>
          </p:cNvPr>
          <p:cNvSpPr>
            <a:spLocks noGrp="1"/>
          </p:cNvSpPr>
          <p:nvPr>
            <p:ph type="title"/>
          </p:nvPr>
        </p:nvSpPr>
        <p:spPr/>
        <p:txBody>
          <a:bodyPr/>
          <a:lstStyle/>
          <a:p>
            <a:r>
              <a:rPr lang="en-US"/>
              <a:t>Industrial Area – MPPF, MOSB, and PHSF</a:t>
            </a:r>
          </a:p>
        </p:txBody>
      </p:sp>
      <p:sp>
        <p:nvSpPr>
          <p:cNvPr id="4" name="Date Placeholder 3">
            <a:extLst>
              <a:ext uri="{FF2B5EF4-FFF2-40B4-BE49-F238E27FC236}">
                <a16:creationId xmlns:a16="http://schemas.microsoft.com/office/drawing/2014/main" id="{96F4D59B-D212-0E24-0A91-024DFC24DF95}"/>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83B2EFB9-66AA-3180-81BE-596438F7161D}"/>
              </a:ext>
            </a:extLst>
          </p:cNvPr>
          <p:cNvSpPr>
            <a:spLocks noGrp="1"/>
          </p:cNvSpPr>
          <p:nvPr>
            <p:ph type="sldNum" sz="quarter" idx="12"/>
          </p:nvPr>
        </p:nvSpPr>
        <p:spPr/>
        <p:txBody>
          <a:bodyPr/>
          <a:lstStyle/>
          <a:p>
            <a:fld id="{E2427023-DC51-4F41-895E-99C924AA7443}" type="slidenum">
              <a:rPr lang="en-US" smtClean="0"/>
              <a:t>61</a:t>
            </a:fld>
            <a:endParaRPr lang="en-US"/>
          </a:p>
        </p:txBody>
      </p:sp>
      <p:grpSp>
        <p:nvGrpSpPr>
          <p:cNvPr id="3" name="Group 2">
            <a:extLst>
              <a:ext uri="{FF2B5EF4-FFF2-40B4-BE49-F238E27FC236}">
                <a16:creationId xmlns:a16="http://schemas.microsoft.com/office/drawing/2014/main" id="{AE73C341-0796-E66C-BD7B-76C6B35F542D}"/>
              </a:ext>
            </a:extLst>
          </p:cNvPr>
          <p:cNvGrpSpPr/>
          <p:nvPr/>
        </p:nvGrpSpPr>
        <p:grpSpPr>
          <a:xfrm>
            <a:off x="455083" y="1019727"/>
            <a:ext cx="11461751" cy="5705783"/>
            <a:chOff x="0" y="490561"/>
            <a:chExt cx="12192000" cy="6183535"/>
          </a:xfrm>
        </p:grpSpPr>
        <p:pic>
          <p:nvPicPr>
            <p:cNvPr id="5" name="Picture 4">
              <a:extLst>
                <a:ext uri="{FF2B5EF4-FFF2-40B4-BE49-F238E27FC236}">
                  <a16:creationId xmlns:a16="http://schemas.microsoft.com/office/drawing/2014/main" id="{11354AE0-F642-8761-2365-90AFE764CB0D}"/>
                </a:ext>
              </a:extLst>
            </p:cNvPr>
            <p:cNvPicPr>
              <a:picLocks noChangeAspect="1"/>
            </p:cNvPicPr>
            <p:nvPr/>
          </p:nvPicPr>
          <p:blipFill>
            <a:blip r:embed="rId2"/>
            <a:stretch>
              <a:fillRect/>
            </a:stretch>
          </p:blipFill>
          <p:spPr>
            <a:xfrm>
              <a:off x="0" y="490561"/>
              <a:ext cx="12192000" cy="5678012"/>
            </a:xfrm>
            <a:prstGeom prst="rect">
              <a:avLst/>
            </a:prstGeom>
          </p:spPr>
        </p:pic>
        <p:sp>
          <p:nvSpPr>
            <p:cNvPr id="7" name="TextBox 17">
              <a:extLst>
                <a:ext uri="{FF2B5EF4-FFF2-40B4-BE49-F238E27FC236}">
                  <a16:creationId xmlns:a16="http://schemas.microsoft.com/office/drawing/2014/main" id="{CC678C4E-9744-AA55-C9EC-B577BDA76F73}"/>
                </a:ext>
              </a:extLst>
            </p:cNvPr>
            <p:cNvSpPr txBox="1"/>
            <p:nvPr/>
          </p:nvSpPr>
          <p:spPr>
            <a:xfrm>
              <a:off x="1044941" y="1183149"/>
              <a:ext cx="1574777"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Central Supply </a:t>
              </a:r>
            </a:p>
          </p:txBody>
        </p:sp>
        <p:sp>
          <p:nvSpPr>
            <p:cNvPr id="8" name="TextBox 25">
              <a:extLst>
                <a:ext uri="{FF2B5EF4-FFF2-40B4-BE49-F238E27FC236}">
                  <a16:creationId xmlns:a16="http://schemas.microsoft.com/office/drawing/2014/main" id="{12673796-6B4F-D860-08A1-834BCA248ABE}"/>
                </a:ext>
              </a:extLst>
            </p:cNvPr>
            <p:cNvSpPr txBox="1"/>
            <p:nvPr/>
          </p:nvSpPr>
          <p:spPr>
            <a:xfrm>
              <a:off x="4939938" y="3183403"/>
              <a:ext cx="1574777"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MPPF</a:t>
              </a:r>
            </a:p>
          </p:txBody>
        </p:sp>
        <p:sp>
          <p:nvSpPr>
            <p:cNvPr id="9" name="Arrow: Left 8">
              <a:extLst>
                <a:ext uri="{FF2B5EF4-FFF2-40B4-BE49-F238E27FC236}">
                  <a16:creationId xmlns:a16="http://schemas.microsoft.com/office/drawing/2014/main" id="{5C47A90E-76C1-EC80-4987-50D73B879AB6}"/>
                </a:ext>
              </a:extLst>
            </p:cNvPr>
            <p:cNvSpPr/>
            <p:nvPr/>
          </p:nvSpPr>
          <p:spPr>
            <a:xfrm rot="16200000">
              <a:off x="6876447" y="2980354"/>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Arrow: Left 9">
              <a:extLst>
                <a:ext uri="{FF2B5EF4-FFF2-40B4-BE49-F238E27FC236}">
                  <a16:creationId xmlns:a16="http://schemas.microsoft.com/office/drawing/2014/main" id="{430858C5-084D-479E-ECE8-C10EFC64A973}"/>
                </a:ext>
              </a:extLst>
            </p:cNvPr>
            <p:cNvSpPr/>
            <p:nvPr/>
          </p:nvSpPr>
          <p:spPr>
            <a:xfrm rot="16200000">
              <a:off x="6876446" y="1757679"/>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Arrow: Left 10">
              <a:extLst>
                <a:ext uri="{FF2B5EF4-FFF2-40B4-BE49-F238E27FC236}">
                  <a16:creationId xmlns:a16="http://schemas.microsoft.com/office/drawing/2014/main" id="{7C1617C7-8981-29B7-5009-E09B77A2AE2B}"/>
                </a:ext>
              </a:extLst>
            </p:cNvPr>
            <p:cNvSpPr/>
            <p:nvPr/>
          </p:nvSpPr>
          <p:spPr>
            <a:xfrm rot="16200000">
              <a:off x="6876446" y="4526005"/>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extBox 31">
              <a:extLst>
                <a:ext uri="{FF2B5EF4-FFF2-40B4-BE49-F238E27FC236}">
                  <a16:creationId xmlns:a16="http://schemas.microsoft.com/office/drawing/2014/main" id="{2DB6D044-3261-863D-A992-F374A3D72AEC}"/>
                </a:ext>
              </a:extLst>
            </p:cNvPr>
            <p:cNvSpPr txBox="1"/>
            <p:nvPr/>
          </p:nvSpPr>
          <p:spPr>
            <a:xfrm>
              <a:off x="6361700" y="4438257"/>
              <a:ext cx="1574777"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MOSB</a:t>
              </a:r>
            </a:p>
          </p:txBody>
        </p:sp>
        <p:sp>
          <p:nvSpPr>
            <p:cNvPr id="13" name="TextBox 32">
              <a:extLst>
                <a:ext uri="{FF2B5EF4-FFF2-40B4-BE49-F238E27FC236}">
                  <a16:creationId xmlns:a16="http://schemas.microsoft.com/office/drawing/2014/main" id="{92958236-CE62-9384-68AE-675B86BD7E6C}"/>
                </a:ext>
              </a:extLst>
            </p:cNvPr>
            <p:cNvSpPr txBox="1"/>
            <p:nvPr/>
          </p:nvSpPr>
          <p:spPr>
            <a:xfrm>
              <a:off x="5297698" y="5026889"/>
              <a:ext cx="857026"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PHSF</a:t>
              </a:r>
            </a:p>
          </p:txBody>
        </p:sp>
        <p:sp>
          <p:nvSpPr>
            <p:cNvPr id="14" name="Arrow: Left 13">
              <a:extLst>
                <a:ext uri="{FF2B5EF4-FFF2-40B4-BE49-F238E27FC236}">
                  <a16:creationId xmlns:a16="http://schemas.microsoft.com/office/drawing/2014/main" id="{6AF7E984-C9B1-C5C0-16A5-0106430D0B7D}"/>
                </a:ext>
              </a:extLst>
            </p:cNvPr>
            <p:cNvSpPr/>
            <p:nvPr/>
          </p:nvSpPr>
          <p:spPr>
            <a:xfrm>
              <a:off x="6250716" y="487097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row: Left 14">
              <a:extLst>
                <a:ext uri="{FF2B5EF4-FFF2-40B4-BE49-F238E27FC236}">
                  <a16:creationId xmlns:a16="http://schemas.microsoft.com/office/drawing/2014/main" id="{D8F6A67F-5A37-FE07-8424-5C88A461B796}"/>
                </a:ext>
              </a:extLst>
            </p:cNvPr>
            <p:cNvSpPr/>
            <p:nvPr/>
          </p:nvSpPr>
          <p:spPr>
            <a:xfrm rot="10800000">
              <a:off x="6250716" y="5085365"/>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Arrow: Left 15">
              <a:extLst>
                <a:ext uri="{FF2B5EF4-FFF2-40B4-BE49-F238E27FC236}">
                  <a16:creationId xmlns:a16="http://schemas.microsoft.com/office/drawing/2014/main" id="{78E9CBBE-95FD-BCE7-C11B-6FAE9451AFFB}"/>
                </a:ext>
              </a:extLst>
            </p:cNvPr>
            <p:cNvSpPr/>
            <p:nvPr/>
          </p:nvSpPr>
          <p:spPr>
            <a:xfrm rot="5400000">
              <a:off x="7049068" y="454800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Arrow: Left 16">
              <a:extLst>
                <a:ext uri="{FF2B5EF4-FFF2-40B4-BE49-F238E27FC236}">
                  <a16:creationId xmlns:a16="http://schemas.microsoft.com/office/drawing/2014/main" id="{1470875A-F3A1-19B0-D532-066C092E9E72}"/>
                </a:ext>
              </a:extLst>
            </p:cNvPr>
            <p:cNvSpPr/>
            <p:nvPr/>
          </p:nvSpPr>
          <p:spPr>
            <a:xfrm rot="5400000">
              <a:off x="7049068" y="325674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Arrow: Left 17">
              <a:extLst>
                <a:ext uri="{FF2B5EF4-FFF2-40B4-BE49-F238E27FC236}">
                  <a16:creationId xmlns:a16="http://schemas.microsoft.com/office/drawing/2014/main" id="{E2987D33-D1EA-B9AC-072E-1F3EB279C797}"/>
                </a:ext>
              </a:extLst>
            </p:cNvPr>
            <p:cNvSpPr/>
            <p:nvPr/>
          </p:nvSpPr>
          <p:spPr>
            <a:xfrm rot="5400000">
              <a:off x="7049068" y="189576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Arrow: Left 18">
              <a:extLst>
                <a:ext uri="{FF2B5EF4-FFF2-40B4-BE49-F238E27FC236}">
                  <a16:creationId xmlns:a16="http://schemas.microsoft.com/office/drawing/2014/main" id="{F8907193-C6AD-98AD-5F45-E25F32866FA9}"/>
                </a:ext>
              </a:extLst>
            </p:cNvPr>
            <p:cNvSpPr/>
            <p:nvPr/>
          </p:nvSpPr>
          <p:spPr>
            <a:xfrm rot="5400000">
              <a:off x="7049068" y="872784"/>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0" name="Arrow: Left 19">
              <a:extLst>
                <a:ext uri="{FF2B5EF4-FFF2-40B4-BE49-F238E27FC236}">
                  <a16:creationId xmlns:a16="http://schemas.microsoft.com/office/drawing/2014/main" id="{46518420-7D0C-7209-4928-2C96E4770CDC}"/>
                </a:ext>
              </a:extLst>
            </p:cNvPr>
            <p:cNvSpPr/>
            <p:nvPr/>
          </p:nvSpPr>
          <p:spPr>
            <a:xfrm>
              <a:off x="6361700" y="3405384"/>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Arrow: Left 20">
              <a:extLst>
                <a:ext uri="{FF2B5EF4-FFF2-40B4-BE49-F238E27FC236}">
                  <a16:creationId xmlns:a16="http://schemas.microsoft.com/office/drawing/2014/main" id="{1A8935D5-F3ED-B577-7B20-E185E5F35109}"/>
                </a:ext>
              </a:extLst>
            </p:cNvPr>
            <p:cNvSpPr/>
            <p:nvPr/>
          </p:nvSpPr>
          <p:spPr>
            <a:xfrm rot="10800000">
              <a:off x="6361700" y="3625032"/>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TextBox 9">
              <a:extLst>
                <a:ext uri="{FF2B5EF4-FFF2-40B4-BE49-F238E27FC236}">
                  <a16:creationId xmlns:a16="http://schemas.microsoft.com/office/drawing/2014/main" id="{E2D45874-DDE5-B0AF-E848-E33D59FD9A3F}"/>
                </a:ext>
              </a:extLst>
            </p:cNvPr>
            <p:cNvSpPr txBox="1"/>
            <p:nvPr/>
          </p:nvSpPr>
          <p:spPr>
            <a:xfrm>
              <a:off x="3365161" y="2937749"/>
              <a:ext cx="1574777"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Orsino</a:t>
              </a:r>
            </a:p>
          </p:txBody>
        </p:sp>
        <p:sp>
          <p:nvSpPr>
            <p:cNvPr id="23" name="Multiplication Sign 22">
              <a:extLst>
                <a:ext uri="{FF2B5EF4-FFF2-40B4-BE49-F238E27FC236}">
                  <a16:creationId xmlns:a16="http://schemas.microsoft.com/office/drawing/2014/main" id="{CBD11380-B811-5FAB-8367-1C8DE6DEB481}"/>
                </a:ext>
              </a:extLst>
            </p:cNvPr>
            <p:cNvSpPr/>
            <p:nvPr/>
          </p:nvSpPr>
          <p:spPr>
            <a:xfrm>
              <a:off x="6137866" y="6375000"/>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24" name="Arrow: Left 23">
              <a:extLst>
                <a:ext uri="{FF2B5EF4-FFF2-40B4-BE49-F238E27FC236}">
                  <a16:creationId xmlns:a16="http://schemas.microsoft.com/office/drawing/2014/main" id="{50C828C8-1046-F9C3-8441-DAC72DCA167B}"/>
                </a:ext>
              </a:extLst>
            </p:cNvPr>
            <p:cNvSpPr/>
            <p:nvPr/>
          </p:nvSpPr>
          <p:spPr>
            <a:xfrm>
              <a:off x="3818470" y="6438503"/>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TextBox 13">
              <a:extLst>
                <a:ext uri="{FF2B5EF4-FFF2-40B4-BE49-F238E27FC236}">
                  <a16:creationId xmlns:a16="http://schemas.microsoft.com/office/drawing/2014/main" id="{75EC4792-E0BF-28DA-30C4-AD819F4BDB05}"/>
                </a:ext>
              </a:extLst>
            </p:cNvPr>
            <p:cNvSpPr txBox="1"/>
            <p:nvPr/>
          </p:nvSpPr>
          <p:spPr>
            <a:xfrm>
              <a:off x="4540802" y="6273839"/>
              <a:ext cx="1217738" cy="40025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Bus Path</a:t>
              </a:r>
            </a:p>
          </p:txBody>
        </p:sp>
        <p:sp>
          <p:nvSpPr>
            <p:cNvPr id="26" name="TextBox 15">
              <a:extLst>
                <a:ext uri="{FF2B5EF4-FFF2-40B4-BE49-F238E27FC236}">
                  <a16:creationId xmlns:a16="http://schemas.microsoft.com/office/drawing/2014/main" id="{4B4B9B86-78C9-1BCA-811B-6A3E2A6C257F}"/>
                </a:ext>
              </a:extLst>
            </p:cNvPr>
            <p:cNvSpPr txBox="1"/>
            <p:nvPr/>
          </p:nvSpPr>
          <p:spPr>
            <a:xfrm>
              <a:off x="6338403" y="6272799"/>
              <a:ext cx="1330176" cy="40025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Tour Stop</a:t>
              </a:r>
            </a:p>
          </p:txBody>
        </p:sp>
      </p:grpSp>
    </p:spTree>
    <p:extLst>
      <p:ext uri="{BB962C8B-B14F-4D97-AF65-F5344CB8AC3E}">
        <p14:creationId xmlns:p14="http://schemas.microsoft.com/office/powerpoint/2010/main" val="312356149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91441-70A3-B2FB-5E4C-14F30CCE8A7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F8EA18-5399-3584-1574-772C84DD8264}"/>
              </a:ext>
            </a:extLst>
          </p:cNvPr>
          <p:cNvSpPr>
            <a:spLocks noGrp="1"/>
          </p:cNvSpPr>
          <p:nvPr>
            <p:ph type="title"/>
          </p:nvPr>
        </p:nvSpPr>
        <p:spPr/>
        <p:txBody>
          <a:bodyPr/>
          <a:lstStyle/>
          <a:p>
            <a:r>
              <a:rPr lang="en-US"/>
              <a:t>Industrial Area Chiller Plant </a:t>
            </a:r>
          </a:p>
        </p:txBody>
      </p:sp>
      <p:sp>
        <p:nvSpPr>
          <p:cNvPr id="4" name="Date Placeholder 3">
            <a:extLst>
              <a:ext uri="{FF2B5EF4-FFF2-40B4-BE49-F238E27FC236}">
                <a16:creationId xmlns:a16="http://schemas.microsoft.com/office/drawing/2014/main" id="{F0671E8F-F2A5-48A3-418B-325DCE716D45}"/>
              </a:ext>
            </a:extLst>
          </p:cNvPr>
          <p:cNvSpPr>
            <a:spLocks noGrp="1"/>
          </p:cNvSpPr>
          <p:nvPr>
            <p:ph type="dt" sz="half" idx="10"/>
          </p:nvPr>
        </p:nvSpPr>
        <p:spPr/>
        <p:txBody>
          <a:bodyPr/>
          <a:lstStyle/>
          <a:p>
            <a:r>
              <a:rPr lang="en-US"/>
              <a:t>10/13/2026</a:t>
            </a:r>
          </a:p>
        </p:txBody>
      </p:sp>
      <p:sp>
        <p:nvSpPr>
          <p:cNvPr id="6" name="Slide Number Placeholder 5">
            <a:extLst>
              <a:ext uri="{FF2B5EF4-FFF2-40B4-BE49-F238E27FC236}">
                <a16:creationId xmlns:a16="http://schemas.microsoft.com/office/drawing/2014/main" id="{4B27823A-0095-BF66-535C-9F32790698BD}"/>
              </a:ext>
            </a:extLst>
          </p:cNvPr>
          <p:cNvSpPr>
            <a:spLocks noGrp="1"/>
          </p:cNvSpPr>
          <p:nvPr>
            <p:ph type="sldNum" sz="quarter" idx="12"/>
          </p:nvPr>
        </p:nvSpPr>
        <p:spPr/>
        <p:txBody>
          <a:bodyPr/>
          <a:lstStyle/>
          <a:p>
            <a:fld id="{E2427023-DC51-4F41-895E-99C924AA7443}" type="slidenum">
              <a:rPr lang="en-US" smtClean="0"/>
              <a:t>62</a:t>
            </a:fld>
            <a:endParaRPr lang="en-US"/>
          </a:p>
        </p:txBody>
      </p:sp>
      <p:grpSp>
        <p:nvGrpSpPr>
          <p:cNvPr id="27" name="Group 26">
            <a:extLst>
              <a:ext uri="{FF2B5EF4-FFF2-40B4-BE49-F238E27FC236}">
                <a16:creationId xmlns:a16="http://schemas.microsoft.com/office/drawing/2014/main" id="{B1FD911C-8C05-991E-0DAE-75E003DC4C58}"/>
              </a:ext>
            </a:extLst>
          </p:cNvPr>
          <p:cNvGrpSpPr/>
          <p:nvPr/>
        </p:nvGrpSpPr>
        <p:grpSpPr>
          <a:xfrm>
            <a:off x="275166" y="1042285"/>
            <a:ext cx="11641668" cy="5684874"/>
            <a:chOff x="0" y="693035"/>
            <a:chExt cx="12192000" cy="6003472"/>
          </a:xfrm>
        </p:grpSpPr>
        <p:pic>
          <p:nvPicPr>
            <p:cNvPr id="28" name="Picture 27">
              <a:extLst>
                <a:ext uri="{FF2B5EF4-FFF2-40B4-BE49-F238E27FC236}">
                  <a16:creationId xmlns:a16="http://schemas.microsoft.com/office/drawing/2014/main" id="{88642E4D-6A73-9C28-34E4-2AE60B016FF6}"/>
                </a:ext>
              </a:extLst>
            </p:cNvPr>
            <p:cNvPicPr>
              <a:picLocks noChangeAspect="1"/>
            </p:cNvPicPr>
            <p:nvPr/>
          </p:nvPicPr>
          <p:blipFill>
            <a:blip r:embed="rId2"/>
            <a:stretch>
              <a:fillRect/>
            </a:stretch>
          </p:blipFill>
          <p:spPr>
            <a:xfrm>
              <a:off x="0" y="693035"/>
              <a:ext cx="12192000" cy="5471929"/>
            </a:xfrm>
            <a:prstGeom prst="rect">
              <a:avLst/>
            </a:prstGeom>
          </p:spPr>
        </p:pic>
        <p:sp>
          <p:nvSpPr>
            <p:cNvPr id="29" name="TextBox 9">
              <a:extLst>
                <a:ext uri="{FF2B5EF4-FFF2-40B4-BE49-F238E27FC236}">
                  <a16:creationId xmlns:a16="http://schemas.microsoft.com/office/drawing/2014/main" id="{6EF142D3-CDA2-534F-A115-05D0EA06CD84}"/>
                </a:ext>
              </a:extLst>
            </p:cNvPr>
            <p:cNvSpPr txBox="1"/>
            <p:nvPr/>
          </p:nvSpPr>
          <p:spPr>
            <a:xfrm>
              <a:off x="7484648" y="1812130"/>
              <a:ext cx="1306800"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O&amp;C</a:t>
              </a:r>
            </a:p>
          </p:txBody>
        </p:sp>
        <p:sp>
          <p:nvSpPr>
            <p:cNvPr id="30" name="Arrow: Left 29">
              <a:extLst>
                <a:ext uri="{FF2B5EF4-FFF2-40B4-BE49-F238E27FC236}">
                  <a16:creationId xmlns:a16="http://schemas.microsoft.com/office/drawing/2014/main" id="{CA81AEEF-799F-A0BF-330A-CCF0F1B84A0A}"/>
                </a:ext>
              </a:extLst>
            </p:cNvPr>
            <p:cNvSpPr/>
            <p:nvPr/>
          </p:nvSpPr>
          <p:spPr>
            <a:xfrm rot="5400000">
              <a:off x="8595625" y="2872759"/>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Arrow: Left 30">
              <a:extLst>
                <a:ext uri="{FF2B5EF4-FFF2-40B4-BE49-F238E27FC236}">
                  <a16:creationId xmlns:a16="http://schemas.microsoft.com/office/drawing/2014/main" id="{AE4DB59F-585D-0E64-B11D-1CBC0FF812A4}"/>
                </a:ext>
              </a:extLst>
            </p:cNvPr>
            <p:cNvSpPr/>
            <p:nvPr/>
          </p:nvSpPr>
          <p:spPr>
            <a:xfrm rot="5400000">
              <a:off x="8595625" y="422806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2" name="Arrow: Left 31">
              <a:extLst>
                <a:ext uri="{FF2B5EF4-FFF2-40B4-BE49-F238E27FC236}">
                  <a16:creationId xmlns:a16="http://schemas.microsoft.com/office/drawing/2014/main" id="{5AD2EEC3-9F15-8294-703E-B2FBF28E5A53}"/>
                </a:ext>
              </a:extLst>
            </p:cNvPr>
            <p:cNvSpPr/>
            <p:nvPr/>
          </p:nvSpPr>
          <p:spPr>
            <a:xfrm rot="5400000">
              <a:off x="8595624" y="554703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3" name="Multiplication Sign 32">
              <a:extLst>
                <a:ext uri="{FF2B5EF4-FFF2-40B4-BE49-F238E27FC236}">
                  <a16:creationId xmlns:a16="http://schemas.microsoft.com/office/drawing/2014/main" id="{AB74333E-3015-DF8D-E49C-651EBC296B52}"/>
                </a:ext>
              </a:extLst>
            </p:cNvPr>
            <p:cNvSpPr/>
            <p:nvPr/>
          </p:nvSpPr>
          <p:spPr>
            <a:xfrm>
              <a:off x="8590112" y="2591256"/>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34" name="TextBox 31">
              <a:extLst>
                <a:ext uri="{FF2B5EF4-FFF2-40B4-BE49-F238E27FC236}">
                  <a16:creationId xmlns:a16="http://schemas.microsoft.com/office/drawing/2014/main" id="{2490FFEF-3DE3-A820-FE33-75AC5D6171F2}"/>
                </a:ext>
              </a:extLst>
            </p:cNvPr>
            <p:cNvSpPr txBox="1"/>
            <p:nvPr/>
          </p:nvSpPr>
          <p:spPr>
            <a:xfrm>
              <a:off x="8277515" y="2161968"/>
              <a:ext cx="1306800"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IACP</a:t>
              </a:r>
            </a:p>
          </p:txBody>
        </p:sp>
        <p:sp>
          <p:nvSpPr>
            <p:cNvPr id="35" name="Arrow: Left 34">
              <a:extLst>
                <a:ext uri="{FF2B5EF4-FFF2-40B4-BE49-F238E27FC236}">
                  <a16:creationId xmlns:a16="http://schemas.microsoft.com/office/drawing/2014/main" id="{804F9CCB-9927-4CFD-A496-A8C42858E137}"/>
                </a:ext>
              </a:extLst>
            </p:cNvPr>
            <p:cNvSpPr/>
            <p:nvPr/>
          </p:nvSpPr>
          <p:spPr>
            <a:xfrm rot="5400000">
              <a:off x="8617155" y="162348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Arrow: Left 35">
              <a:extLst>
                <a:ext uri="{FF2B5EF4-FFF2-40B4-BE49-F238E27FC236}">
                  <a16:creationId xmlns:a16="http://schemas.microsoft.com/office/drawing/2014/main" id="{468FFF46-1550-78E7-FB5C-74FCE47C7693}"/>
                </a:ext>
              </a:extLst>
            </p:cNvPr>
            <p:cNvSpPr/>
            <p:nvPr/>
          </p:nvSpPr>
          <p:spPr>
            <a:xfrm>
              <a:off x="7542321" y="98732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7" name="Arrow: Left 36">
              <a:extLst>
                <a:ext uri="{FF2B5EF4-FFF2-40B4-BE49-F238E27FC236}">
                  <a16:creationId xmlns:a16="http://schemas.microsoft.com/office/drawing/2014/main" id="{19D2A373-DA50-8EC1-E700-485323AF0423}"/>
                </a:ext>
              </a:extLst>
            </p:cNvPr>
            <p:cNvSpPr/>
            <p:nvPr/>
          </p:nvSpPr>
          <p:spPr>
            <a:xfrm>
              <a:off x="5217482" y="951185"/>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8" name="Arrow: Left 37">
              <a:extLst>
                <a:ext uri="{FF2B5EF4-FFF2-40B4-BE49-F238E27FC236}">
                  <a16:creationId xmlns:a16="http://schemas.microsoft.com/office/drawing/2014/main" id="{EF4BBF38-2F6B-7E3A-8826-2365923CC6CD}"/>
                </a:ext>
              </a:extLst>
            </p:cNvPr>
            <p:cNvSpPr/>
            <p:nvPr/>
          </p:nvSpPr>
          <p:spPr>
            <a:xfrm>
              <a:off x="3164651" y="93698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9" name="Arrow: Left 38">
              <a:extLst>
                <a:ext uri="{FF2B5EF4-FFF2-40B4-BE49-F238E27FC236}">
                  <a16:creationId xmlns:a16="http://schemas.microsoft.com/office/drawing/2014/main" id="{A49F5E07-4BF7-5923-9ECF-CC9917657C37}"/>
                </a:ext>
              </a:extLst>
            </p:cNvPr>
            <p:cNvSpPr/>
            <p:nvPr/>
          </p:nvSpPr>
          <p:spPr>
            <a:xfrm rot="542300">
              <a:off x="1158892" y="836539"/>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0" name="Multiplication Sign 39">
              <a:extLst>
                <a:ext uri="{FF2B5EF4-FFF2-40B4-BE49-F238E27FC236}">
                  <a16:creationId xmlns:a16="http://schemas.microsoft.com/office/drawing/2014/main" id="{212EBC31-79C5-54CB-4EA5-E3841F1A8E19}"/>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41" name="Arrow: Left 40">
              <a:extLst>
                <a:ext uri="{FF2B5EF4-FFF2-40B4-BE49-F238E27FC236}">
                  <a16:creationId xmlns:a16="http://schemas.microsoft.com/office/drawing/2014/main" id="{ADEB5C8B-4C58-601D-9996-4068A6C86FCC}"/>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2" name="TextBox 8">
              <a:extLst>
                <a:ext uri="{FF2B5EF4-FFF2-40B4-BE49-F238E27FC236}">
                  <a16:creationId xmlns:a16="http://schemas.microsoft.com/office/drawing/2014/main" id="{3E3BF50B-367E-1B39-1EA3-EAB1D7B78873}"/>
                </a:ext>
              </a:extLst>
            </p:cNvPr>
            <p:cNvSpPr txBox="1"/>
            <p:nvPr/>
          </p:nvSpPr>
          <p:spPr>
            <a:xfrm>
              <a:off x="4540802" y="6306476"/>
              <a:ext cx="1469183" cy="3900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Bus Path</a:t>
              </a:r>
            </a:p>
          </p:txBody>
        </p:sp>
        <p:sp>
          <p:nvSpPr>
            <p:cNvPr id="43" name="TextBox 11">
              <a:extLst>
                <a:ext uri="{FF2B5EF4-FFF2-40B4-BE49-F238E27FC236}">
                  <a16:creationId xmlns:a16="http://schemas.microsoft.com/office/drawing/2014/main" id="{2A38F996-D640-C80C-0D70-B94AA2424F86}"/>
                </a:ext>
              </a:extLst>
            </p:cNvPr>
            <p:cNvSpPr txBox="1"/>
            <p:nvPr/>
          </p:nvSpPr>
          <p:spPr>
            <a:xfrm>
              <a:off x="6338403" y="6305435"/>
              <a:ext cx="1492603" cy="3900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Tour Stop</a:t>
              </a:r>
            </a:p>
          </p:txBody>
        </p:sp>
      </p:grpSp>
    </p:spTree>
    <p:extLst>
      <p:ext uri="{BB962C8B-B14F-4D97-AF65-F5344CB8AC3E}">
        <p14:creationId xmlns:p14="http://schemas.microsoft.com/office/powerpoint/2010/main" val="344638331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Launch Complex 39 Area - Booster Fabrication Facility (BFF) Complex</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63</a:t>
            </a:fld>
            <a:endParaRPr lang="en-US">
              <a:solidFill>
                <a:prstClr val="black">
                  <a:tint val="75000"/>
                </a:prstClr>
              </a:solidFill>
            </a:endParaRPr>
          </a:p>
        </p:txBody>
      </p:sp>
      <p:pic>
        <p:nvPicPr>
          <p:cNvPr id="16" name="Picture 15">
            <a:extLst>
              <a:ext uri="{FF2B5EF4-FFF2-40B4-BE49-F238E27FC236}">
                <a16:creationId xmlns:a16="http://schemas.microsoft.com/office/drawing/2014/main" id="{1F67E139-37B8-C772-1C44-8BF6ACF90742}"/>
              </a:ext>
            </a:extLst>
          </p:cNvPr>
          <p:cNvPicPr>
            <a:picLocks noChangeAspect="1"/>
          </p:cNvPicPr>
          <p:nvPr/>
        </p:nvPicPr>
        <p:blipFill>
          <a:blip r:embed="rId2"/>
          <a:stretch>
            <a:fillRect/>
          </a:stretch>
        </p:blipFill>
        <p:spPr>
          <a:xfrm>
            <a:off x="591398" y="1145108"/>
            <a:ext cx="10064322" cy="4871131"/>
          </a:xfrm>
          <a:prstGeom prst="rect">
            <a:avLst/>
          </a:prstGeom>
        </p:spPr>
      </p:pic>
      <p:sp>
        <p:nvSpPr>
          <p:cNvPr id="18" name="Multiplication Sign 17">
            <a:extLst>
              <a:ext uri="{FF2B5EF4-FFF2-40B4-BE49-F238E27FC236}">
                <a16:creationId xmlns:a16="http://schemas.microsoft.com/office/drawing/2014/main" id="{CD349FCC-C8C6-F60A-03ED-F2ADC118C5CC}"/>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9" name="Arrow: Left 18">
            <a:extLst>
              <a:ext uri="{FF2B5EF4-FFF2-40B4-BE49-F238E27FC236}">
                <a16:creationId xmlns:a16="http://schemas.microsoft.com/office/drawing/2014/main" id="{AAF028D6-872D-272A-9133-85E064623680}"/>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DF13DB0-181D-D2FA-6E4F-B4727A25361C}"/>
              </a:ext>
            </a:extLst>
          </p:cNvPr>
          <p:cNvSpPr txBox="1"/>
          <p:nvPr/>
        </p:nvSpPr>
        <p:spPr>
          <a:xfrm>
            <a:off x="4540802" y="6306476"/>
            <a:ext cx="1244701" cy="369332"/>
          </a:xfrm>
          <a:prstGeom prst="rect">
            <a:avLst/>
          </a:prstGeom>
          <a:noFill/>
        </p:spPr>
        <p:txBody>
          <a:bodyPr wrap="square" rtlCol="0">
            <a:spAutoFit/>
          </a:bodyPr>
          <a:lstStyle/>
          <a:p>
            <a:r>
              <a:rPr lang="en-US"/>
              <a:t>Bus Path</a:t>
            </a:r>
          </a:p>
        </p:txBody>
      </p:sp>
      <p:sp>
        <p:nvSpPr>
          <p:cNvPr id="21" name="TextBox 20">
            <a:extLst>
              <a:ext uri="{FF2B5EF4-FFF2-40B4-BE49-F238E27FC236}">
                <a16:creationId xmlns:a16="http://schemas.microsoft.com/office/drawing/2014/main" id="{9530E715-E6A3-B093-2FBE-A64284ECB4C7}"/>
              </a:ext>
            </a:extLst>
          </p:cNvPr>
          <p:cNvSpPr txBox="1"/>
          <p:nvPr/>
        </p:nvSpPr>
        <p:spPr>
          <a:xfrm>
            <a:off x="6338403" y="6305435"/>
            <a:ext cx="1412633" cy="369332"/>
          </a:xfrm>
          <a:prstGeom prst="rect">
            <a:avLst/>
          </a:prstGeom>
          <a:noFill/>
        </p:spPr>
        <p:txBody>
          <a:bodyPr wrap="square" rtlCol="0">
            <a:spAutoFit/>
          </a:bodyPr>
          <a:lstStyle/>
          <a:p>
            <a:r>
              <a:rPr lang="en-US"/>
              <a:t>Tour Stop</a:t>
            </a:r>
          </a:p>
        </p:txBody>
      </p:sp>
      <p:sp>
        <p:nvSpPr>
          <p:cNvPr id="3" name="Date Placeholder 2">
            <a:extLst>
              <a:ext uri="{FF2B5EF4-FFF2-40B4-BE49-F238E27FC236}">
                <a16:creationId xmlns:a16="http://schemas.microsoft.com/office/drawing/2014/main" id="{825C9882-64EB-2EE7-C27A-8C34356578D9}"/>
              </a:ext>
            </a:extLst>
          </p:cNvPr>
          <p:cNvSpPr>
            <a:spLocks noGrp="1"/>
          </p:cNvSpPr>
          <p:nvPr>
            <p:ph type="dt" sz="half" idx="10"/>
          </p:nvPr>
        </p:nvSpPr>
        <p:spPr/>
        <p:txBody>
          <a:bodyPr/>
          <a:lstStyle/>
          <a:p>
            <a:r>
              <a:rPr lang="en-US"/>
              <a:t>10/13/2026</a:t>
            </a:r>
          </a:p>
        </p:txBody>
      </p:sp>
    </p:spTree>
    <p:extLst>
      <p:ext uri="{BB962C8B-B14F-4D97-AF65-F5344CB8AC3E}">
        <p14:creationId xmlns:p14="http://schemas.microsoft.com/office/powerpoint/2010/main" val="255768001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Launch Complex 39 Area - Generator Maintenance Facility</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64</a:t>
            </a:fld>
            <a:endParaRPr lang="en-US">
              <a:solidFill>
                <a:prstClr val="black">
                  <a:tint val="75000"/>
                </a:prstClr>
              </a:solidFill>
            </a:endParaRPr>
          </a:p>
        </p:txBody>
      </p:sp>
      <p:sp>
        <p:nvSpPr>
          <p:cNvPr id="18" name="Multiplication Sign 17">
            <a:extLst>
              <a:ext uri="{FF2B5EF4-FFF2-40B4-BE49-F238E27FC236}">
                <a16:creationId xmlns:a16="http://schemas.microsoft.com/office/drawing/2014/main" id="{CD349FCC-C8C6-F60A-03ED-F2ADC118C5CC}"/>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19" name="Arrow: Left 18">
            <a:extLst>
              <a:ext uri="{FF2B5EF4-FFF2-40B4-BE49-F238E27FC236}">
                <a16:creationId xmlns:a16="http://schemas.microsoft.com/office/drawing/2014/main" id="{AAF028D6-872D-272A-9133-85E064623680}"/>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3DF13DB0-181D-D2FA-6E4F-B4727A25361C}"/>
              </a:ext>
            </a:extLst>
          </p:cNvPr>
          <p:cNvSpPr txBox="1"/>
          <p:nvPr/>
        </p:nvSpPr>
        <p:spPr>
          <a:xfrm>
            <a:off x="4540802" y="6306476"/>
            <a:ext cx="1244701" cy="369332"/>
          </a:xfrm>
          <a:prstGeom prst="rect">
            <a:avLst/>
          </a:prstGeom>
          <a:noFill/>
        </p:spPr>
        <p:txBody>
          <a:bodyPr wrap="square" rtlCol="0">
            <a:spAutoFit/>
          </a:bodyPr>
          <a:lstStyle/>
          <a:p>
            <a:r>
              <a:rPr lang="en-US"/>
              <a:t>Bus Path</a:t>
            </a:r>
          </a:p>
        </p:txBody>
      </p:sp>
      <p:sp>
        <p:nvSpPr>
          <p:cNvPr id="21" name="TextBox 20">
            <a:extLst>
              <a:ext uri="{FF2B5EF4-FFF2-40B4-BE49-F238E27FC236}">
                <a16:creationId xmlns:a16="http://schemas.microsoft.com/office/drawing/2014/main" id="{9530E715-E6A3-B093-2FBE-A64284ECB4C7}"/>
              </a:ext>
            </a:extLst>
          </p:cNvPr>
          <p:cNvSpPr txBox="1"/>
          <p:nvPr/>
        </p:nvSpPr>
        <p:spPr>
          <a:xfrm>
            <a:off x="6338403" y="6305435"/>
            <a:ext cx="1412633" cy="369332"/>
          </a:xfrm>
          <a:prstGeom prst="rect">
            <a:avLst/>
          </a:prstGeom>
          <a:noFill/>
        </p:spPr>
        <p:txBody>
          <a:bodyPr wrap="square" rtlCol="0">
            <a:spAutoFit/>
          </a:bodyPr>
          <a:lstStyle/>
          <a:p>
            <a:r>
              <a:rPr lang="en-US"/>
              <a:t>Tour Stop</a:t>
            </a:r>
          </a:p>
        </p:txBody>
      </p:sp>
      <p:pic>
        <p:nvPicPr>
          <p:cNvPr id="15" name="Picture 14">
            <a:extLst>
              <a:ext uri="{FF2B5EF4-FFF2-40B4-BE49-F238E27FC236}">
                <a16:creationId xmlns:a16="http://schemas.microsoft.com/office/drawing/2014/main" id="{4ED3FB51-B73F-EFAE-FE1D-C509C23A0753}"/>
              </a:ext>
            </a:extLst>
          </p:cNvPr>
          <p:cNvPicPr>
            <a:picLocks noChangeAspect="1"/>
          </p:cNvPicPr>
          <p:nvPr/>
        </p:nvPicPr>
        <p:blipFill>
          <a:blip r:embed="rId2"/>
          <a:stretch>
            <a:fillRect/>
          </a:stretch>
        </p:blipFill>
        <p:spPr>
          <a:xfrm>
            <a:off x="930846" y="1023296"/>
            <a:ext cx="10330307" cy="5082511"/>
          </a:xfrm>
          <a:prstGeom prst="rect">
            <a:avLst/>
          </a:prstGeom>
        </p:spPr>
      </p:pic>
      <p:sp>
        <p:nvSpPr>
          <p:cNvPr id="3" name="Date Placeholder 2">
            <a:extLst>
              <a:ext uri="{FF2B5EF4-FFF2-40B4-BE49-F238E27FC236}">
                <a16:creationId xmlns:a16="http://schemas.microsoft.com/office/drawing/2014/main" id="{1198433A-C12E-E32A-3E97-B81D5C119193}"/>
              </a:ext>
            </a:extLst>
          </p:cNvPr>
          <p:cNvSpPr>
            <a:spLocks noGrp="1"/>
          </p:cNvSpPr>
          <p:nvPr>
            <p:ph type="dt" sz="half" idx="10"/>
          </p:nvPr>
        </p:nvSpPr>
        <p:spPr/>
        <p:txBody>
          <a:bodyPr/>
          <a:lstStyle/>
          <a:p>
            <a:r>
              <a:rPr lang="en-US"/>
              <a:t>10/13/2026</a:t>
            </a:r>
          </a:p>
        </p:txBody>
      </p:sp>
    </p:spTree>
    <p:extLst>
      <p:ext uri="{BB962C8B-B14F-4D97-AF65-F5344CB8AC3E}">
        <p14:creationId xmlns:p14="http://schemas.microsoft.com/office/powerpoint/2010/main" val="71714443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Launch Complex 39 Area</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65</a:t>
            </a:fld>
            <a:endParaRPr lang="en-US">
              <a:solidFill>
                <a:prstClr val="black">
                  <a:tint val="75000"/>
                </a:prstClr>
              </a:solidFill>
            </a:endParaRPr>
          </a:p>
        </p:txBody>
      </p:sp>
      <p:sp>
        <p:nvSpPr>
          <p:cNvPr id="3" name="Date Placeholder 2">
            <a:extLst>
              <a:ext uri="{FF2B5EF4-FFF2-40B4-BE49-F238E27FC236}">
                <a16:creationId xmlns:a16="http://schemas.microsoft.com/office/drawing/2014/main" id="{FE8F2FFE-92B3-0E46-BCC8-8A0DDDFF31E5}"/>
              </a:ext>
            </a:extLst>
          </p:cNvPr>
          <p:cNvSpPr>
            <a:spLocks noGrp="1"/>
          </p:cNvSpPr>
          <p:nvPr>
            <p:ph type="dt" sz="half" idx="10"/>
          </p:nvPr>
        </p:nvSpPr>
        <p:spPr/>
        <p:txBody>
          <a:bodyPr/>
          <a:lstStyle/>
          <a:p>
            <a:r>
              <a:rPr lang="en-US"/>
              <a:t>10/13/2026</a:t>
            </a:r>
          </a:p>
        </p:txBody>
      </p:sp>
      <p:grpSp>
        <p:nvGrpSpPr>
          <p:cNvPr id="5" name="Group 4">
            <a:extLst>
              <a:ext uri="{FF2B5EF4-FFF2-40B4-BE49-F238E27FC236}">
                <a16:creationId xmlns:a16="http://schemas.microsoft.com/office/drawing/2014/main" id="{B8D3ECBB-4A71-FE80-B839-C95B1A2462F4}"/>
              </a:ext>
            </a:extLst>
          </p:cNvPr>
          <p:cNvGrpSpPr/>
          <p:nvPr/>
        </p:nvGrpSpPr>
        <p:grpSpPr>
          <a:xfrm>
            <a:off x="275165" y="988983"/>
            <a:ext cx="11710357" cy="5465960"/>
            <a:chOff x="0" y="428066"/>
            <a:chExt cx="12192000" cy="6282431"/>
          </a:xfrm>
        </p:grpSpPr>
        <p:grpSp>
          <p:nvGrpSpPr>
            <p:cNvPr id="6" name="Group 5">
              <a:extLst>
                <a:ext uri="{FF2B5EF4-FFF2-40B4-BE49-F238E27FC236}">
                  <a16:creationId xmlns:a16="http://schemas.microsoft.com/office/drawing/2014/main" id="{6C45E71F-7EE0-3EA1-1CA6-7C7C2EFC6491}"/>
                </a:ext>
              </a:extLst>
            </p:cNvPr>
            <p:cNvGrpSpPr/>
            <p:nvPr/>
          </p:nvGrpSpPr>
          <p:grpSpPr>
            <a:xfrm>
              <a:off x="0" y="428066"/>
              <a:ext cx="12192000" cy="5908761"/>
              <a:chOff x="0" y="428066"/>
              <a:chExt cx="12192000" cy="5908761"/>
            </a:xfrm>
          </p:grpSpPr>
          <p:pic>
            <p:nvPicPr>
              <p:cNvPr id="11" name="Picture 10">
                <a:extLst>
                  <a:ext uri="{FF2B5EF4-FFF2-40B4-BE49-F238E27FC236}">
                    <a16:creationId xmlns:a16="http://schemas.microsoft.com/office/drawing/2014/main" id="{19625212-0401-5B54-CC77-E98ABC0C5790}"/>
                  </a:ext>
                </a:extLst>
              </p:cNvPr>
              <p:cNvPicPr>
                <a:picLocks noChangeAspect="1"/>
              </p:cNvPicPr>
              <p:nvPr/>
            </p:nvPicPr>
            <p:blipFill>
              <a:blip r:embed="rId3"/>
              <a:stretch>
                <a:fillRect/>
              </a:stretch>
            </p:blipFill>
            <p:spPr>
              <a:xfrm>
                <a:off x="0" y="428066"/>
                <a:ext cx="12192000" cy="5908761"/>
              </a:xfrm>
              <a:prstGeom prst="rect">
                <a:avLst/>
              </a:prstGeom>
            </p:spPr>
          </p:pic>
          <p:sp>
            <p:nvSpPr>
              <p:cNvPr id="12" name="TextBox 9">
                <a:extLst>
                  <a:ext uri="{FF2B5EF4-FFF2-40B4-BE49-F238E27FC236}">
                    <a16:creationId xmlns:a16="http://schemas.microsoft.com/office/drawing/2014/main" id="{E1820D7E-ECD3-BB52-22B8-8D1A49E0B7D1}"/>
                  </a:ext>
                </a:extLst>
              </p:cNvPr>
              <p:cNvSpPr txBox="1"/>
              <p:nvPr/>
            </p:nvSpPr>
            <p:spPr>
              <a:xfrm>
                <a:off x="2777418" y="5227198"/>
                <a:ext cx="1383714" cy="955126"/>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ln>
                      <a:solidFill>
                        <a:schemeClr val="bg1"/>
                      </a:solidFill>
                    </a:ln>
                  </a:rPr>
                  <a:t>Utility Shops Facility</a:t>
                </a:r>
              </a:p>
            </p:txBody>
          </p:sp>
          <p:sp>
            <p:nvSpPr>
              <p:cNvPr id="13" name="Arrow: Left 12">
                <a:extLst>
                  <a:ext uri="{FF2B5EF4-FFF2-40B4-BE49-F238E27FC236}">
                    <a16:creationId xmlns:a16="http://schemas.microsoft.com/office/drawing/2014/main" id="{0208B471-81A1-36FC-2627-9DCA90381934}"/>
                  </a:ext>
                </a:extLst>
              </p:cNvPr>
              <p:cNvSpPr/>
              <p:nvPr/>
            </p:nvSpPr>
            <p:spPr>
              <a:xfrm rot="5400000">
                <a:off x="2252443" y="569930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Arrow: Left 13">
                <a:extLst>
                  <a:ext uri="{FF2B5EF4-FFF2-40B4-BE49-F238E27FC236}">
                    <a16:creationId xmlns:a16="http://schemas.microsoft.com/office/drawing/2014/main" id="{52FE7E0F-36D4-DCF3-00DE-63C692DA2312}"/>
                  </a:ext>
                </a:extLst>
              </p:cNvPr>
              <p:cNvSpPr/>
              <p:nvPr/>
            </p:nvSpPr>
            <p:spPr>
              <a:xfrm rot="4473324">
                <a:off x="3711729" y="2803605"/>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row: Left 14">
                <a:extLst>
                  <a:ext uri="{FF2B5EF4-FFF2-40B4-BE49-F238E27FC236}">
                    <a16:creationId xmlns:a16="http://schemas.microsoft.com/office/drawing/2014/main" id="{FA3A5303-1081-925D-416D-EF7B8460B722}"/>
                  </a:ext>
                </a:extLst>
              </p:cNvPr>
              <p:cNvSpPr/>
              <p:nvPr/>
            </p:nvSpPr>
            <p:spPr>
              <a:xfrm rot="10239833">
                <a:off x="3120539" y="4818464"/>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Arrow: Left 15">
                <a:extLst>
                  <a:ext uri="{FF2B5EF4-FFF2-40B4-BE49-F238E27FC236}">
                    <a16:creationId xmlns:a16="http://schemas.microsoft.com/office/drawing/2014/main" id="{B57671FE-78DE-6BDD-A235-A3B6DED4FAF8}"/>
                  </a:ext>
                </a:extLst>
              </p:cNvPr>
              <p:cNvSpPr/>
              <p:nvPr/>
            </p:nvSpPr>
            <p:spPr>
              <a:xfrm rot="4374538">
                <a:off x="4272001" y="393109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7" name="Multiplication Sign 16">
                <a:extLst>
                  <a:ext uri="{FF2B5EF4-FFF2-40B4-BE49-F238E27FC236}">
                    <a16:creationId xmlns:a16="http://schemas.microsoft.com/office/drawing/2014/main" id="{E6919566-B13A-22DA-FE55-4411B1A1FBB9}"/>
                  </a:ext>
                </a:extLst>
              </p:cNvPr>
              <p:cNvSpPr/>
              <p:nvPr/>
            </p:nvSpPr>
            <p:spPr>
              <a:xfrm>
                <a:off x="4169233" y="2176969"/>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22" name="TextBox 5">
                <a:extLst>
                  <a:ext uri="{FF2B5EF4-FFF2-40B4-BE49-F238E27FC236}">
                    <a16:creationId xmlns:a16="http://schemas.microsoft.com/office/drawing/2014/main" id="{0EC2B5D3-8ABA-8065-D86D-D101D2045ED2}"/>
                  </a:ext>
                </a:extLst>
              </p:cNvPr>
              <p:cNvSpPr txBox="1"/>
              <p:nvPr/>
            </p:nvSpPr>
            <p:spPr>
              <a:xfrm>
                <a:off x="3477376" y="1853803"/>
                <a:ext cx="1383714"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Utility Annex</a:t>
                </a:r>
              </a:p>
            </p:txBody>
          </p:sp>
          <p:sp>
            <p:nvSpPr>
              <p:cNvPr id="23" name="Arrow: Left 22">
                <a:extLst>
                  <a:ext uri="{FF2B5EF4-FFF2-40B4-BE49-F238E27FC236}">
                    <a16:creationId xmlns:a16="http://schemas.microsoft.com/office/drawing/2014/main" id="{A83A9068-2801-CABF-87C9-87520ABFE233}"/>
                  </a:ext>
                </a:extLst>
              </p:cNvPr>
              <p:cNvSpPr/>
              <p:nvPr/>
            </p:nvSpPr>
            <p:spPr>
              <a:xfrm rot="15108646">
                <a:off x="3935773" y="2756038"/>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4" name="Arrow: Left 23">
                <a:extLst>
                  <a:ext uri="{FF2B5EF4-FFF2-40B4-BE49-F238E27FC236}">
                    <a16:creationId xmlns:a16="http://schemas.microsoft.com/office/drawing/2014/main" id="{E1EBA0FA-C7AB-0007-BBA2-2F251487343D}"/>
                  </a:ext>
                </a:extLst>
              </p:cNvPr>
              <p:cNvSpPr/>
              <p:nvPr/>
            </p:nvSpPr>
            <p:spPr>
              <a:xfrm rot="10239833">
                <a:off x="5017850" y="3214320"/>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5" name="Multiplication Sign 24">
                <a:extLst>
                  <a:ext uri="{FF2B5EF4-FFF2-40B4-BE49-F238E27FC236}">
                    <a16:creationId xmlns:a16="http://schemas.microsoft.com/office/drawing/2014/main" id="{B78B125F-84B0-3FC1-674B-18D0D38A9915}"/>
                  </a:ext>
                </a:extLst>
              </p:cNvPr>
              <p:cNvSpPr/>
              <p:nvPr/>
            </p:nvSpPr>
            <p:spPr>
              <a:xfrm>
                <a:off x="6096000" y="2426361"/>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26" name="TextBox 11">
                <a:extLst>
                  <a:ext uri="{FF2B5EF4-FFF2-40B4-BE49-F238E27FC236}">
                    <a16:creationId xmlns:a16="http://schemas.microsoft.com/office/drawing/2014/main" id="{2C8DE7B4-F27C-4B5C-CAC6-E9CABC93CDCF}"/>
                  </a:ext>
                </a:extLst>
              </p:cNvPr>
              <p:cNvSpPr txBox="1"/>
              <p:nvPr/>
            </p:nvSpPr>
            <p:spPr>
              <a:xfrm>
                <a:off x="5790036" y="2029200"/>
                <a:ext cx="1383714" cy="338554"/>
              </a:xfrm>
              <a:prstGeom prst="rect">
                <a:avLst/>
              </a:prstGeom>
              <a:noFill/>
              <a:ln>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n>
                      <a:solidFill>
                        <a:schemeClr val="bg1"/>
                      </a:solidFill>
                    </a:ln>
                  </a:rPr>
                  <a:t>VAB</a:t>
                </a:r>
                <a:endParaRPr lang="en-US" sz="1600">
                  <a:ln>
                    <a:solidFill>
                      <a:prstClr val="white"/>
                    </a:solidFill>
                  </a:ln>
                  <a:ea typeface="Calibri"/>
                  <a:cs typeface="Calibri"/>
                </a:endParaRPr>
              </a:p>
            </p:txBody>
          </p:sp>
          <p:sp>
            <p:nvSpPr>
              <p:cNvPr id="27" name="Arrow: Left 26">
                <a:extLst>
                  <a:ext uri="{FF2B5EF4-FFF2-40B4-BE49-F238E27FC236}">
                    <a16:creationId xmlns:a16="http://schemas.microsoft.com/office/drawing/2014/main" id="{E35C880B-6E68-A6F3-C479-24957375C674}"/>
                  </a:ext>
                </a:extLst>
              </p:cNvPr>
              <p:cNvSpPr/>
              <p:nvPr/>
            </p:nvSpPr>
            <p:spPr>
              <a:xfrm rot="13497863">
                <a:off x="6310897" y="3424280"/>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8" name="Arrow: Left 27">
                <a:extLst>
                  <a:ext uri="{FF2B5EF4-FFF2-40B4-BE49-F238E27FC236}">
                    <a16:creationId xmlns:a16="http://schemas.microsoft.com/office/drawing/2014/main" id="{A4F2CEC7-1EE3-0F9A-1264-1561B45B93A2}"/>
                  </a:ext>
                </a:extLst>
              </p:cNvPr>
              <p:cNvSpPr/>
              <p:nvPr/>
            </p:nvSpPr>
            <p:spPr>
              <a:xfrm rot="8236778">
                <a:off x="8142028" y="3355868"/>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0" name="Arrow: Left 29">
                <a:extLst>
                  <a:ext uri="{FF2B5EF4-FFF2-40B4-BE49-F238E27FC236}">
                    <a16:creationId xmlns:a16="http://schemas.microsoft.com/office/drawing/2014/main" id="{06AE89B6-4AFA-8015-F186-DAFF6979F63D}"/>
                  </a:ext>
                </a:extLst>
              </p:cNvPr>
              <p:cNvSpPr/>
              <p:nvPr/>
            </p:nvSpPr>
            <p:spPr>
              <a:xfrm rot="1357607">
                <a:off x="8063915" y="281363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1" name="Multiplication Sign 30">
                <a:extLst>
                  <a:ext uri="{FF2B5EF4-FFF2-40B4-BE49-F238E27FC236}">
                    <a16:creationId xmlns:a16="http://schemas.microsoft.com/office/drawing/2014/main" id="{1651AAF3-AF10-A44E-A380-BDAC5FD63564}"/>
                  </a:ext>
                </a:extLst>
              </p:cNvPr>
              <p:cNvSpPr/>
              <p:nvPr/>
            </p:nvSpPr>
            <p:spPr>
              <a:xfrm>
                <a:off x="7789945" y="2397274"/>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32" name="TextBox 16">
                <a:extLst>
                  <a:ext uri="{FF2B5EF4-FFF2-40B4-BE49-F238E27FC236}">
                    <a16:creationId xmlns:a16="http://schemas.microsoft.com/office/drawing/2014/main" id="{92FE7B24-566E-3AC3-DA30-83CA7592452F}"/>
                  </a:ext>
                </a:extLst>
              </p:cNvPr>
              <p:cNvSpPr txBox="1"/>
              <p:nvPr/>
            </p:nvSpPr>
            <p:spPr>
              <a:xfrm>
                <a:off x="7716803" y="2057029"/>
                <a:ext cx="1383714"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LCC</a:t>
                </a:r>
              </a:p>
            </p:txBody>
          </p:sp>
          <p:sp>
            <p:nvSpPr>
              <p:cNvPr id="33" name="Arrow: Left 32">
                <a:extLst>
                  <a:ext uri="{FF2B5EF4-FFF2-40B4-BE49-F238E27FC236}">
                    <a16:creationId xmlns:a16="http://schemas.microsoft.com/office/drawing/2014/main" id="{18D5EE57-D194-3EF9-F21E-65C7EAF62651}"/>
                  </a:ext>
                </a:extLst>
              </p:cNvPr>
              <p:cNvSpPr/>
              <p:nvPr/>
            </p:nvSpPr>
            <p:spPr>
              <a:xfrm rot="12503910">
                <a:off x="8264416" y="265978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4" name="Arrow: Left 33">
                <a:extLst>
                  <a:ext uri="{FF2B5EF4-FFF2-40B4-BE49-F238E27FC236}">
                    <a16:creationId xmlns:a16="http://schemas.microsoft.com/office/drawing/2014/main" id="{4E3D95F4-CE9D-D07F-B48D-C3F8D878A86C}"/>
                  </a:ext>
                </a:extLst>
              </p:cNvPr>
              <p:cNvSpPr/>
              <p:nvPr/>
            </p:nvSpPr>
            <p:spPr>
              <a:xfrm rot="8236778">
                <a:off x="9706487" y="2155615"/>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5" name="Arrow: Left 34">
                <a:extLst>
                  <a:ext uri="{FF2B5EF4-FFF2-40B4-BE49-F238E27FC236}">
                    <a16:creationId xmlns:a16="http://schemas.microsoft.com/office/drawing/2014/main" id="{0E2E146A-1FCD-D5CD-C4A1-27B30CD656AD}"/>
                  </a:ext>
                </a:extLst>
              </p:cNvPr>
              <p:cNvSpPr/>
              <p:nvPr/>
            </p:nvSpPr>
            <p:spPr>
              <a:xfrm rot="8838994">
                <a:off x="10731019" y="1332306"/>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6" name="Multiplication Sign 35">
                <a:extLst>
                  <a:ext uri="{FF2B5EF4-FFF2-40B4-BE49-F238E27FC236}">
                    <a16:creationId xmlns:a16="http://schemas.microsoft.com/office/drawing/2014/main" id="{BC17C8CB-C810-07D2-7284-32EF7F302DCC}"/>
                  </a:ext>
                </a:extLst>
              </p:cNvPr>
              <p:cNvSpPr/>
              <p:nvPr/>
            </p:nvSpPr>
            <p:spPr>
              <a:xfrm>
                <a:off x="6195890" y="1166834"/>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37" name="TextBox 2">
                <a:extLst>
                  <a:ext uri="{FF2B5EF4-FFF2-40B4-BE49-F238E27FC236}">
                    <a16:creationId xmlns:a16="http://schemas.microsoft.com/office/drawing/2014/main" id="{CD940EEA-3A3F-54FB-46FC-2D5DF7BA8B43}"/>
                  </a:ext>
                </a:extLst>
              </p:cNvPr>
              <p:cNvSpPr txBox="1"/>
              <p:nvPr/>
            </p:nvSpPr>
            <p:spPr>
              <a:xfrm>
                <a:off x="5673618" y="1108450"/>
                <a:ext cx="664048" cy="338554"/>
              </a:xfrm>
              <a:prstGeom prst="rect">
                <a:avLst/>
              </a:prstGeom>
              <a:noFill/>
              <a:ln>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a:ln>
                      <a:solidFill>
                        <a:schemeClr val="bg1"/>
                      </a:solidFill>
                    </a:ln>
                  </a:rPr>
                  <a:t>ML1</a:t>
                </a:r>
                <a:endParaRPr lang="en-US"/>
              </a:p>
            </p:txBody>
          </p:sp>
        </p:grpSp>
        <p:sp>
          <p:nvSpPr>
            <p:cNvPr id="7" name="Multiplication Sign 6">
              <a:extLst>
                <a:ext uri="{FF2B5EF4-FFF2-40B4-BE49-F238E27FC236}">
                  <a16:creationId xmlns:a16="http://schemas.microsoft.com/office/drawing/2014/main" id="{44C7F6E8-950E-42CF-46E1-7DDF87F2D4D0}"/>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8" name="Arrow: Left 7">
              <a:extLst>
                <a:ext uri="{FF2B5EF4-FFF2-40B4-BE49-F238E27FC236}">
                  <a16:creationId xmlns:a16="http://schemas.microsoft.com/office/drawing/2014/main" id="{DF47B8DE-3885-CFF2-CE27-BAA7E5F34271}"/>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25">
              <a:extLst>
                <a:ext uri="{FF2B5EF4-FFF2-40B4-BE49-F238E27FC236}">
                  <a16:creationId xmlns:a16="http://schemas.microsoft.com/office/drawing/2014/main" id="{A0047B4C-994C-9F8C-9363-791B333A1671}"/>
                </a:ext>
              </a:extLst>
            </p:cNvPr>
            <p:cNvSpPr txBox="1"/>
            <p:nvPr/>
          </p:nvSpPr>
          <p:spPr>
            <a:xfrm>
              <a:off x="4540802" y="6294914"/>
              <a:ext cx="1203176" cy="41558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Bus Path</a:t>
              </a:r>
            </a:p>
          </p:txBody>
        </p:sp>
        <p:sp>
          <p:nvSpPr>
            <p:cNvPr id="10" name="TextBox 27">
              <a:extLst>
                <a:ext uri="{FF2B5EF4-FFF2-40B4-BE49-F238E27FC236}">
                  <a16:creationId xmlns:a16="http://schemas.microsoft.com/office/drawing/2014/main" id="{618FCB4F-193D-DC18-E768-9B0F9F7F51BF}"/>
                </a:ext>
              </a:extLst>
            </p:cNvPr>
            <p:cNvSpPr txBox="1"/>
            <p:nvPr/>
          </p:nvSpPr>
          <p:spPr>
            <a:xfrm>
              <a:off x="6338403" y="6293873"/>
              <a:ext cx="1348516" cy="40350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Tour Stop</a:t>
              </a:r>
            </a:p>
          </p:txBody>
        </p:sp>
      </p:grpSp>
    </p:spTree>
    <p:extLst>
      <p:ext uri="{BB962C8B-B14F-4D97-AF65-F5344CB8AC3E}">
        <p14:creationId xmlns:p14="http://schemas.microsoft.com/office/powerpoint/2010/main" val="15420016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Launch Complex 39, Pad B</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66</a:t>
            </a:fld>
            <a:endParaRPr lang="en-US">
              <a:solidFill>
                <a:prstClr val="black">
                  <a:tint val="75000"/>
                </a:prstClr>
              </a:solidFill>
            </a:endParaRPr>
          </a:p>
        </p:txBody>
      </p:sp>
      <p:sp>
        <p:nvSpPr>
          <p:cNvPr id="3" name="Date Placeholder 2">
            <a:extLst>
              <a:ext uri="{FF2B5EF4-FFF2-40B4-BE49-F238E27FC236}">
                <a16:creationId xmlns:a16="http://schemas.microsoft.com/office/drawing/2014/main" id="{FC1834DA-1F8F-B1DC-93AF-8A84167D5BB0}"/>
              </a:ext>
            </a:extLst>
          </p:cNvPr>
          <p:cNvSpPr>
            <a:spLocks noGrp="1"/>
          </p:cNvSpPr>
          <p:nvPr>
            <p:ph type="dt" sz="half" idx="10"/>
          </p:nvPr>
        </p:nvSpPr>
        <p:spPr/>
        <p:txBody>
          <a:bodyPr/>
          <a:lstStyle/>
          <a:p>
            <a:r>
              <a:rPr lang="en-US"/>
              <a:t>10/13/2026</a:t>
            </a:r>
          </a:p>
        </p:txBody>
      </p:sp>
      <p:grpSp>
        <p:nvGrpSpPr>
          <p:cNvPr id="5" name="Group 4">
            <a:extLst>
              <a:ext uri="{FF2B5EF4-FFF2-40B4-BE49-F238E27FC236}">
                <a16:creationId xmlns:a16="http://schemas.microsoft.com/office/drawing/2014/main" id="{3D0C29DE-CB2E-6970-2196-DAAD1D18EA25}"/>
              </a:ext>
            </a:extLst>
          </p:cNvPr>
          <p:cNvGrpSpPr/>
          <p:nvPr/>
        </p:nvGrpSpPr>
        <p:grpSpPr>
          <a:xfrm>
            <a:off x="275165" y="1017533"/>
            <a:ext cx="11720189" cy="5437410"/>
            <a:chOff x="0" y="520116"/>
            <a:chExt cx="12192000" cy="6162320"/>
          </a:xfrm>
        </p:grpSpPr>
        <p:pic>
          <p:nvPicPr>
            <p:cNvPr id="10" name="Picture 9">
              <a:extLst>
                <a:ext uri="{FF2B5EF4-FFF2-40B4-BE49-F238E27FC236}">
                  <a16:creationId xmlns:a16="http://schemas.microsoft.com/office/drawing/2014/main" id="{18A1C187-6C5C-3CF7-3566-18DC798EEDCD}"/>
                </a:ext>
              </a:extLst>
            </p:cNvPr>
            <p:cNvPicPr>
              <a:picLocks noChangeAspect="1"/>
            </p:cNvPicPr>
            <p:nvPr/>
          </p:nvPicPr>
          <p:blipFill>
            <a:blip r:embed="rId2"/>
            <a:stretch>
              <a:fillRect/>
            </a:stretch>
          </p:blipFill>
          <p:spPr>
            <a:xfrm>
              <a:off x="0" y="520116"/>
              <a:ext cx="12192000" cy="5742831"/>
            </a:xfrm>
            <a:prstGeom prst="rect">
              <a:avLst/>
            </a:prstGeom>
          </p:spPr>
        </p:pic>
        <p:sp>
          <p:nvSpPr>
            <p:cNvPr id="11" name="Arrow: Left 10">
              <a:extLst>
                <a:ext uri="{FF2B5EF4-FFF2-40B4-BE49-F238E27FC236}">
                  <a16:creationId xmlns:a16="http://schemas.microsoft.com/office/drawing/2014/main" id="{3295FEAB-0703-7360-BB7F-5E40671F039E}"/>
                </a:ext>
              </a:extLst>
            </p:cNvPr>
            <p:cNvSpPr/>
            <p:nvPr/>
          </p:nvSpPr>
          <p:spPr>
            <a:xfrm rot="16200000">
              <a:off x="6228860" y="4359972"/>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row: Left 11">
              <a:extLst>
                <a:ext uri="{FF2B5EF4-FFF2-40B4-BE49-F238E27FC236}">
                  <a16:creationId xmlns:a16="http://schemas.microsoft.com/office/drawing/2014/main" id="{70DABA12-55CB-AB78-EFBD-4C3B2B366741}"/>
                </a:ext>
              </a:extLst>
            </p:cNvPr>
            <p:cNvSpPr/>
            <p:nvPr/>
          </p:nvSpPr>
          <p:spPr>
            <a:xfrm rot="5248419">
              <a:off x="6343716" y="4326176"/>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Arrow: Left 12">
              <a:extLst>
                <a:ext uri="{FF2B5EF4-FFF2-40B4-BE49-F238E27FC236}">
                  <a16:creationId xmlns:a16="http://schemas.microsoft.com/office/drawing/2014/main" id="{E2C4B9DA-8DF1-05B4-5A0E-16B4E3C1D690}"/>
                </a:ext>
              </a:extLst>
            </p:cNvPr>
            <p:cNvSpPr/>
            <p:nvPr/>
          </p:nvSpPr>
          <p:spPr>
            <a:xfrm rot="16200000">
              <a:off x="6178525" y="5686194"/>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Arrow: Left 13">
              <a:extLst>
                <a:ext uri="{FF2B5EF4-FFF2-40B4-BE49-F238E27FC236}">
                  <a16:creationId xmlns:a16="http://schemas.microsoft.com/office/drawing/2014/main" id="{537C81AD-BDC4-1338-7AFE-6EC3AA1FD75D}"/>
                </a:ext>
              </a:extLst>
            </p:cNvPr>
            <p:cNvSpPr/>
            <p:nvPr/>
          </p:nvSpPr>
          <p:spPr>
            <a:xfrm rot="5400000">
              <a:off x="6357904" y="2870201"/>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row: Left 14">
              <a:extLst>
                <a:ext uri="{FF2B5EF4-FFF2-40B4-BE49-F238E27FC236}">
                  <a16:creationId xmlns:a16="http://schemas.microsoft.com/office/drawing/2014/main" id="{77EE65CD-FAA0-9266-2CB8-715CAB8CF426}"/>
                </a:ext>
              </a:extLst>
            </p:cNvPr>
            <p:cNvSpPr/>
            <p:nvPr/>
          </p:nvSpPr>
          <p:spPr>
            <a:xfrm rot="16036888">
              <a:off x="6215114" y="2897237"/>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Multiplication Sign 15">
              <a:extLst>
                <a:ext uri="{FF2B5EF4-FFF2-40B4-BE49-F238E27FC236}">
                  <a16:creationId xmlns:a16="http://schemas.microsoft.com/office/drawing/2014/main" id="{1B7C6786-35A4-52C3-25B7-E39CFD408CAF}"/>
                </a:ext>
              </a:extLst>
            </p:cNvPr>
            <p:cNvSpPr/>
            <p:nvPr/>
          </p:nvSpPr>
          <p:spPr>
            <a:xfrm>
              <a:off x="6280557" y="2140501"/>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17" name="TextBox 11">
              <a:extLst>
                <a:ext uri="{FF2B5EF4-FFF2-40B4-BE49-F238E27FC236}">
                  <a16:creationId xmlns:a16="http://schemas.microsoft.com/office/drawing/2014/main" id="{8AD7E494-579B-32DE-F867-EE5A454B76DB}"/>
                </a:ext>
              </a:extLst>
            </p:cNvPr>
            <p:cNvSpPr txBox="1"/>
            <p:nvPr/>
          </p:nvSpPr>
          <p:spPr>
            <a:xfrm>
              <a:off x="5272531" y="1329044"/>
              <a:ext cx="1383714" cy="923330"/>
            </a:xfrm>
            <a:prstGeom prst="rect">
              <a:avLst/>
            </a:prstGeom>
            <a:noFill/>
            <a:ln>
              <a:noFill/>
            </a:ln>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Launch Complex 39B </a:t>
              </a:r>
              <a:endParaRPr lang="en-US" b="1">
                <a:ln>
                  <a:solidFill>
                    <a:prstClr val="white"/>
                  </a:solidFill>
                </a:ln>
                <a:ea typeface="Calibri"/>
                <a:cs typeface="Calibri"/>
              </a:endParaRPr>
            </a:p>
          </p:txBody>
        </p:sp>
        <p:sp>
          <p:nvSpPr>
            <p:cNvPr id="18" name="Arrow: Left 17">
              <a:extLst>
                <a:ext uri="{FF2B5EF4-FFF2-40B4-BE49-F238E27FC236}">
                  <a16:creationId xmlns:a16="http://schemas.microsoft.com/office/drawing/2014/main" id="{F3BAE5E6-E572-E759-A229-F0A1AD98F41C}"/>
                </a:ext>
              </a:extLst>
            </p:cNvPr>
            <p:cNvSpPr/>
            <p:nvPr/>
          </p:nvSpPr>
          <p:spPr>
            <a:xfrm rot="5400000">
              <a:off x="6365821" y="5597297"/>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9" name="Multiplication Sign 18">
              <a:extLst>
                <a:ext uri="{FF2B5EF4-FFF2-40B4-BE49-F238E27FC236}">
                  <a16:creationId xmlns:a16="http://schemas.microsoft.com/office/drawing/2014/main" id="{072CAA22-1AE5-F37A-5C2D-052378DD7E3B}"/>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20" name="Arrow: Left 19">
              <a:extLst>
                <a:ext uri="{FF2B5EF4-FFF2-40B4-BE49-F238E27FC236}">
                  <a16:creationId xmlns:a16="http://schemas.microsoft.com/office/drawing/2014/main" id="{43A5DB01-0D07-5621-C4DD-9417E86B47A7}"/>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TextBox 9">
              <a:extLst>
                <a:ext uri="{FF2B5EF4-FFF2-40B4-BE49-F238E27FC236}">
                  <a16:creationId xmlns:a16="http://schemas.microsoft.com/office/drawing/2014/main" id="{1596F05B-989A-6C4B-21CA-C11953FC220A}"/>
                </a:ext>
              </a:extLst>
            </p:cNvPr>
            <p:cNvSpPr txBox="1"/>
            <p:nvPr/>
          </p:nvSpPr>
          <p:spPr>
            <a:xfrm>
              <a:off x="4540802" y="6283620"/>
              <a:ext cx="1291845" cy="3988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Bus Path</a:t>
              </a:r>
            </a:p>
          </p:txBody>
        </p:sp>
        <p:sp>
          <p:nvSpPr>
            <p:cNvPr id="22" name="TextBox 13">
              <a:extLst>
                <a:ext uri="{FF2B5EF4-FFF2-40B4-BE49-F238E27FC236}">
                  <a16:creationId xmlns:a16="http://schemas.microsoft.com/office/drawing/2014/main" id="{88BB5965-9E95-9799-83ED-001A74BECDA1}"/>
                </a:ext>
              </a:extLst>
            </p:cNvPr>
            <p:cNvSpPr txBox="1"/>
            <p:nvPr/>
          </p:nvSpPr>
          <p:spPr>
            <a:xfrm>
              <a:off x="6338403" y="6282579"/>
              <a:ext cx="1392851" cy="39881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Tour Stop</a:t>
              </a:r>
            </a:p>
          </p:txBody>
        </p:sp>
      </p:grpSp>
    </p:spTree>
    <p:extLst>
      <p:ext uri="{BB962C8B-B14F-4D97-AF65-F5344CB8AC3E}">
        <p14:creationId xmlns:p14="http://schemas.microsoft.com/office/powerpoint/2010/main" val="154053021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a:t>Launch Complex 39 Area - Rotation, Processing, and Surge Facility (RPSF) </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67</a:t>
            </a:fld>
            <a:endParaRPr lang="en-US">
              <a:solidFill>
                <a:prstClr val="black">
                  <a:tint val="75000"/>
                </a:prstClr>
              </a:solidFill>
            </a:endParaRPr>
          </a:p>
        </p:txBody>
      </p:sp>
      <p:pic>
        <p:nvPicPr>
          <p:cNvPr id="16" name="Picture 15">
            <a:extLst>
              <a:ext uri="{FF2B5EF4-FFF2-40B4-BE49-F238E27FC236}">
                <a16:creationId xmlns:a16="http://schemas.microsoft.com/office/drawing/2014/main" id="{39DED1F7-F65B-E43A-4AE6-2BECD4D45E3F}"/>
              </a:ext>
            </a:extLst>
          </p:cNvPr>
          <p:cNvPicPr>
            <a:picLocks noChangeAspect="1"/>
          </p:cNvPicPr>
          <p:nvPr/>
        </p:nvPicPr>
        <p:blipFill>
          <a:blip r:embed="rId2"/>
          <a:stretch>
            <a:fillRect/>
          </a:stretch>
        </p:blipFill>
        <p:spPr>
          <a:xfrm>
            <a:off x="664785" y="1192603"/>
            <a:ext cx="9917548" cy="4735629"/>
          </a:xfrm>
          <a:prstGeom prst="rect">
            <a:avLst/>
          </a:prstGeom>
        </p:spPr>
      </p:pic>
      <p:sp>
        <p:nvSpPr>
          <p:cNvPr id="3" name="Date Placeholder 2">
            <a:extLst>
              <a:ext uri="{FF2B5EF4-FFF2-40B4-BE49-F238E27FC236}">
                <a16:creationId xmlns:a16="http://schemas.microsoft.com/office/drawing/2014/main" id="{E49F0B49-3471-5E68-6A88-EA66CA18F3E4}"/>
              </a:ext>
            </a:extLst>
          </p:cNvPr>
          <p:cNvSpPr>
            <a:spLocks noGrp="1"/>
          </p:cNvSpPr>
          <p:nvPr>
            <p:ph type="dt" sz="half" idx="10"/>
          </p:nvPr>
        </p:nvSpPr>
        <p:spPr/>
        <p:txBody>
          <a:bodyPr/>
          <a:lstStyle/>
          <a:p>
            <a:r>
              <a:rPr lang="en-US"/>
              <a:t>10/13/2026</a:t>
            </a:r>
          </a:p>
        </p:txBody>
      </p:sp>
      <p:sp>
        <p:nvSpPr>
          <p:cNvPr id="6" name="Multiplication Sign 5">
            <a:extLst>
              <a:ext uri="{FF2B5EF4-FFF2-40B4-BE49-F238E27FC236}">
                <a16:creationId xmlns:a16="http://schemas.microsoft.com/office/drawing/2014/main" id="{A8DFE647-4CF6-74A5-7B3D-1EB1AA6D0564}"/>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1"/>
                </a:solidFill>
              </a:ln>
            </a:endParaRPr>
          </a:p>
        </p:txBody>
      </p:sp>
      <p:sp>
        <p:nvSpPr>
          <p:cNvPr id="7" name="Arrow: Left 6">
            <a:extLst>
              <a:ext uri="{FF2B5EF4-FFF2-40B4-BE49-F238E27FC236}">
                <a16:creationId xmlns:a16="http://schemas.microsoft.com/office/drawing/2014/main" id="{7E313BAC-A979-46B5-E258-AD41D53363B0}"/>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18DC76C8-DD0C-024B-72A3-A33F590C9CBE}"/>
              </a:ext>
            </a:extLst>
          </p:cNvPr>
          <p:cNvSpPr txBox="1"/>
          <p:nvPr/>
        </p:nvSpPr>
        <p:spPr>
          <a:xfrm>
            <a:off x="4540802" y="6306476"/>
            <a:ext cx="1244701" cy="369332"/>
          </a:xfrm>
          <a:prstGeom prst="rect">
            <a:avLst/>
          </a:prstGeom>
          <a:noFill/>
        </p:spPr>
        <p:txBody>
          <a:bodyPr wrap="square" rtlCol="0">
            <a:spAutoFit/>
          </a:bodyPr>
          <a:lstStyle/>
          <a:p>
            <a:r>
              <a:rPr lang="en-US"/>
              <a:t>Bus Path</a:t>
            </a:r>
          </a:p>
        </p:txBody>
      </p:sp>
      <p:sp>
        <p:nvSpPr>
          <p:cNvPr id="9" name="TextBox 8">
            <a:extLst>
              <a:ext uri="{FF2B5EF4-FFF2-40B4-BE49-F238E27FC236}">
                <a16:creationId xmlns:a16="http://schemas.microsoft.com/office/drawing/2014/main" id="{69DF594B-D855-2465-CC5E-265E83DCEF56}"/>
              </a:ext>
            </a:extLst>
          </p:cNvPr>
          <p:cNvSpPr txBox="1"/>
          <p:nvPr/>
        </p:nvSpPr>
        <p:spPr>
          <a:xfrm>
            <a:off x="6338403" y="6305435"/>
            <a:ext cx="1412633" cy="369332"/>
          </a:xfrm>
          <a:prstGeom prst="rect">
            <a:avLst/>
          </a:prstGeom>
          <a:noFill/>
        </p:spPr>
        <p:txBody>
          <a:bodyPr wrap="square" rtlCol="0">
            <a:spAutoFit/>
          </a:bodyPr>
          <a:lstStyle/>
          <a:p>
            <a:r>
              <a:rPr lang="en-US"/>
              <a:t>Tour Stop</a:t>
            </a:r>
          </a:p>
        </p:txBody>
      </p:sp>
    </p:spTree>
    <p:extLst>
      <p:ext uri="{BB962C8B-B14F-4D97-AF65-F5344CB8AC3E}">
        <p14:creationId xmlns:p14="http://schemas.microsoft.com/office/powerpoint/2010/main" val="86391406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Launch Complex 39 Area - C5 Substation/Emergency Power Plant (EPP)</a:t>
            </a:r>
          </a:p>
        </p:txBody>
      </p:sp>
      <p:sp>
        <p:nvSpPr>
          <p:cNvPr id="4" name="Slide Number Placeholder 3"/>
          <p:cNvSpPr>
            <a:spLocks noGrp="1"/>
          </p:cNvSpPr>
          <p:nvPr>
            <p:ph type="sldNum" sz="quarter" idx="12"/>
          </p:nvPr>
        </p:nvSpPr>
        <p:spPr/>
        <p:txBody>
          <a:bodyPr/>
          <a:lstStyle/>
          <a:p>
            <a:fld id="{D8E4093D-DA14-4033-A1CD-0D1FE29D0C7E}" type="slidenum">
              <a:rPr lang="en-US" smtClean="0">
                <a:solidFill>
                  <a:prstClr val="black">
                    <a:tint val="75000"/>
                  </a:prstClr>
                </a:solidFill>
              </a:rPr>
              <a:pPr/>
              <a:t>68</a:t>
            </a:fld>
            <a:endParaRPr lang="en-US">
              <a:solidFill>
                <a:prstClr val="black">
                  <a:tint val="75000"/>
                </a:prstClr>
              </a:solidFill>
            </a:endParaRPr>
          </a:p>
        </p:txBody>
      </p:sp>
      <p:sp>
        <p:nvSpPr>
          <p:cNvPr id="3" name="Date Placeholder 2">
            <a:extLst>
              <a:ext uri="{FF2B5EF4-FFF2-40B4-BE49-F238E27FC236}">
                <a16:creationId xmlns:a16="http://schemas.microsoft.com/office/drawing/2014/main" id="{C708A933-A6FF-F4CB-B9E2-B059961390A3}"/>
              </a:ext>
            </a:extLst>
          </p:cNvPr>
          <p:cNvSpPr>
            <a:spLocks noGrp="1"/>
          </p:cNvSpPr>
          <p:nvPr>
            <p:ph type="dt" sz="half" idx="10"/>
          </p:nvPr>
        </p:nvSpPr>
        <p:spPr/>
        <p:txBody>
          <a:bodyPr/>
          <a:lstStyle/>
          <a:p>
            <a:r>
              <a:rPr lang="en-US"/>
              <a:t>10/13/2026</a:t>
            </a:r>
          </a:p>
        </p:txBody>
      </p:sp>
      <p:grpSp>
        <p:nvGrpSpPr>
          <p:cNvPr id="5" name="Group 4">
            <a:extLst>
              <a:ext uri="{FF2B5EF4-FFF2-40B4-BE49-F238E27FC236}">
                <a16:creationId xmlns:a16="http://schemas.microsoft.com/office/drawing/2014/main" id="{82C63A4E-24DF-49C3-E536-AE034210569C}"/>
              </a:ext>
            </a:extLst>
          </p:cNvPr>
          <p:cNvGrpSpPr/>
          <p:nvPr/>
        </p:nvGrpSpPr>
        <p:grpSpPr>
          <a:xfrm>
            <a:off x="275165" y="1090199"/>
            <a:ext cx="11720189" cy="5526911"/>
            <a:chOff x="0" y="444616"/>
            <a:chExt cx="12192000" cy="6246305"/>
          </a:xfrm>
        </p:grpSpPr>
        <p:pic>
          <p:nvPicPr>
            <p:cNvPr id="10" name="Picture 9">
              <a:extLst>
                <a:ext uri="{FF2B5EF4-FFF2-40B4-BE49-F238E27FC236}">
                  <a16:creationId xmlns:a16="http://schemas.microsoft.com/office/drawing/2014/main" id="{BBE1B4A7-135D-E45F-8A32-9BB468A10362}"/>
                </a:ext>
              </a:extLst>
            </p:cNvPr>
            <p:cNvPicPr>
              <a:picLocks noChangeAspect="1"/>
            </p:cNvPicPr>
            <p:nvPr/>
          </p:nvPicPr>
          <p:blipFill>
            <a:blip r:embed="rId2"/>
            <a:stretch>
              <a:fillRect/>
            </a:stretch>
          </p:blipFill>
          <p:spPr>
            <a:xfrm>
              <a:off x="0" y="444616"/>
              <a:ext cx="12192000" cy="5729681"/>
            </a:xfrm>
            <a:prstGeom prst="rect">
              <a:avLst/>
            </a:prstGeom>
          </p:spPr>
        </p:pic>
        <p:sp>
          <p:nvSpPr>
            <p:cNvPr id="11" name="Arrow: Left 10">
              <a:extLst>
                <a:ext uri="{FF2B5EF4-FFF2-40B4-BE49-F238E27FC236}">
                  <a16:creationId xmlns:a16="http://schemas.microsoft.com/office/drawing/2014/main" id="{2C1516F1-BEA8-1577-6A55-2D4A5DAE8C2A}"/>
                </a:ext>
              </a:extLst>
            </p:cNvPr>
            <p:cNvSpPr/>
            <p:nvPr/>
          </p:nvSpPr>
          <p:spPr>
            <a:xfrm rot="15870116">
              <a:off x="2923432" y="4197228"/>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TextBox 11">
              <a:extLst>
                <a:ext uri="{FF2B5EF4-FFF2-40B4-BE49-F238E27FC236}">
                  <a16:creationId xmlns:a16="http://schemas.microsoft.com/office/drawing/2014/main" id="{B3E8B752-497C-0EEA-797C-69ED4D4DD59D}"/>
                </a:ext>
              </a:extLst>
            </p:cNvPr>
            <p:cNvSpPr txBox="1"/>
            <p:nvPr/>
          </p:nvSpPr>
          <p:spPr>
            <a:xfrm>
              <a:off x="2059802" y="3400826"/>
              <a:ext cx="1383714" cy="646331"/>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C5 Substation</a:t>
              </a:r>
            </a:p>
          </p:txBody>
        </p:sp>
        <p:sp>
          <p:nvSpPr>
            <p:cNvPr id="14" name="Arrow: Left 13">
              <a:extLst>
                <a:ext uri="{FF2B5EF4-FFF2-40B4-BE49-F238E27FC236}">
                  <a16:creationId xmlns:a16="http://schemas.microsoft.com/office/drawing/2014/main" id="{138B115A-9F69-92A6-5A06-954C93555C03}"/>
                </a:ext>
              </a:extLst>
            </p:cNvPr>
            <p:cNvSpPr/>
            <p:nvPr/>
          </p:nvSpPr>
          <p:spPr>
            <a:xfrm rot="13429250">
              <a:off x="1638559" y="954478"/>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Arrow: Left 14">
              <a:extLst>
                <a:ext uri="{FF2B5EF4-FFF2-40B4-BE49-F238E27FC236}">
                  <a16:creationId xmlns:a16="http://schemas.microsoft.com/office/drawing/2014/main" id="{06415CA4-C729-5EB0-1797-1A1808A3AC3F}"/>
                </a:ext>
              </a:extLst>
            </p:cNvPr>
            <p:cNvSpPr/>
            <p:nvPr/>
          </p:nvSpPr>
          <p:spPr>
            <a:xfrm rot="14592532">
              <a:off x="2431715" y="2259407"/>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6" name="TextBox 5">
              <a:extLst>
                <a:ext uri="{FF2B5EF4-FFF2-40B4-BE49-F238E27FC236}">
                  <a16:creationId xmlns:a16="http://schemas.microsoft.com/office/drawing/2014/main" id="{C8E78C71-5689-A6AE-7D72-1BADC516181B}"/>
                </a:ext>
              </a:extLst>
            </p:cNvPr>
            <p:cNvSpPr txBox="1"/>
            <p:nvPr/>
          </p:nvSpPr>
          <p:spPr>
            <a:xfrm>
              <a:off x="7852623" y="1366349"/>
              <a:ext cx="1383714" cy="369332"/>
            </a:xfrm>
            <a:prstGeom prst="rect">
              <a:avLst/>
            </a:prstGeom>
            <a:noFill/>
            <a:ln>
              <a:noFill/>
            </a:ln>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b="1">
                  <a:ln>
                    <a:solidFill>
                      <a:schemeClr val="bg1"/>
                    </a:solidFill>
                  </a:ln>
                </a:rPr>
                <a:t>VAB</a:t>
              </a:r>
            </a:p>
          </p:txBody>
        </p:sp>
        <p:sp>
          <p:nvSpPr>
            <p:cNvPr id="17" name="Arrow: Left 16">
              <a:extLst>
                <a:ext uri="{FF2B5EF4-FFF2-40B4-BE49-F238E27FC236}">
                  <a16:creationId xmlns:a16="http://schemas.microsoft.com/office/drawing/2014/main" id="{2704ADC7-8946-6237-003E-CCD0C216EB60}"/>
                </a:ext>
              </a:extLst>
            </p:cNvPr>
            <p:cNvSpPr/>
            <p:nvPr/>
          </p:nvSpPr>
          <p:spPr>
            <a:xfrm rot="15983205">
              <a:off x="2933871" y="5469137"/>
              <a:ext cx="645953" cy="116503"/>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8" name="TextBox 8">
              <a:extLst>
                <a:ext uri="{FF2B5EF4-FFF2-40B4-BE49-F238E27FC236}">
                  <a16:creationId xmlns:a16="http://schemas.microsoft.com/office/drawing/2014/main" id="{8A76F20B-9D7E-BB17-B716-DB90800DBE4A}"/>
                </a:ext>
              </a:extLst>
            </p:cNvPr>
            <p:cNvSpPr txBox="1"/>
            <p:nvPr/>
          </p:nvSpPr>
          <p:spPr>
            <a:xfrm>
              <a:off x="1961822" y="5242087"/>
              <a:ext cx="1375861" cy="923330"/>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Back to Training Auditorium</a:t>
              </a:r>
            </a:p>
          </p:txBody>
        </p:sp>
        <p:sp>
          <p:nvSpPr>
            <p:cNvPr id="19" name="Multiplication Sign 18">
              <a:extLst>
                <a:ext uri="{FF2B5EF4-FFF2-40B4-BE49-F238E27FC236}">
                  <a16:creationId xmlns:a16="http://schemas.microsoft.com/office/drawing/2014/main" id="{8E62C693-283C-3D17-3D57-76EE4A2A819C}"/>
                </a:ext>
              </a:extLst>
            </p:cNvPr>
            <p:cNvSpPr/>
            <p:nvPr/>
          </p:nvSpPr>
          <p:spPr>
            <a:xfrm>
              <a:off x="6137866" y="6396167"/>
              <a:ext cx="201336" cy="205720"/>
            </a:xfrm>
            <a:prstGeom prst="mathMultiply">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n>
                  <a:solidFill>
                    <a:schemeClr val="tx1"/>
                  </a:solidFill>
                </a:ln>
              </a:endParaRPr>
            </a:p>
          </p:txBody>
        </p:sp>
        <p:sp>
          <p:nvSpPr>
            <p:cNvPr id="20" name="Arrow: Left 19">
              <a:extLst>
                <a:ext uri="{FF2B5EF4-FFF2-40B4-BE49-F238E27FC236}">
                  <a16:creationId xmlns:a16="http://schemas.microsoft.com/office/drawing/2014/main" id="{D8449E09-6B6A-5055-8F0D-96DA0928D852}"/>
                </a:ext>
              </a:extLst>
            </p:cNvPr>
            <p:cNvSpPr/>
            <p:nvPr/>
          </p:nvSpPr>
          <p:spPr>
            <a:xfrm>
              <a:off x="3818470" y="6459670"/>
              <a:ext cx="645953" cy="100668"/>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1" name="TextBox 13">
              <a:extLst>
                <a:ext uri="{FF2B5EF4-FFF2-40B4-BE49-F238E27FC236}">
                  <a16:creationId xmlns:a16="http://schemas.microsoft.com/office/drawing/2014/main" id="{387B1BD2-5317-14A0-EF89-81E7076BD2A8}"/>
                </a:ext>
              </a:extLst>
            </p:cNvPr>
            <p:cNvSpPr txBox="1"/>
            <p:nvPr/>
          </p:nvSpPr>
          <p:spPr>
            <a:xfrm>
              <a:off x="4540802" y="6271323"/>
              <a:ext cx="1247510" cy="4089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Bus Path</a:t>
              </a:r>
            </a:p>
          </p:txBody>
        </p:sp>
        <p:sp>
          <p:nvSpPr>
            <p:cNvPr id="22" name="TextBox 15">
              <a:extLst>
                <a:ext uri="{FF2B5EF4-FFF2-40B4-BE49-F238E27FC236}">
                  <a16:creationId xmlns:a16="http://schemas.microsoft.com/office/drawing/2014/main" id="{69ABB5AA-A515-3111-EDE4-B89477D51711}"/>
                </a:ext>
              </a:extLst>
            </p:cNvPr>
            <p:cNvSpPr txBox="1"/>
            <p:nvPr/>
          </p:nvSpPr>
          <p:spPr>
            <a:xfrm>
              <a:off x="6338403" y="6282001"/>
              <a:ext cx="1259847" cy="4089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Tour Stop</a:t>
              </a:r>
            </a:p>
          </p:txBody>
        </p:sp>
      </p:grpSp>
    </p:spTree>
    <p:extLst>
      <p:ext uri="{BB962C8B-B14F-4D97-AF65-F5344CB8AC3E}">
        <p14:creationId xmlns:p14="http://schemas.microsoft.com/office/powerpoint/2010/main" val="3368293965"/>
      </p:ext>
    </p:extLst>
  </p:cSld>
  <p:clrMapOvr>
    <a:masterClrMapping/>
  </p:clrMapOvr>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5_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Top Shadow">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3975" dist="41275" dir="14700000" algn="t" rotWithShape="0">
              <a:srgbClr val="000000">
                <a:alpha val="60000"/>
              </a:srgbClr>
            </a:outerShdw>
          </a:effectLst>
          <a:scene3d>
            <a:camera prst="orthographicFront">
              <a:rot lat="0" lon="0" rev="0"/>
            </a:camera>
            <a:lightRig rig="contrasting" dir="t">
              <a:rot lat="0" lon="0" rev="3600000"/>
            </a:lightRig>
          </a:scene3d>
          <a:sp3d prstMaterial="plastic">
            <a:bevelT w="127000" h="38200" prst="relaxedInse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4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1b423aba-3b3a-4ff0-9778-4c2dcca2d577}" enabled="1" method="Privileged" siteId="{7005d458-45be-48ae-8140-d43da96dd17b}" removed="0"/>
</clbl:labelList>
</file>

<file path=docProps/app.xml><?xml version="1.0" encoding="utf-8"?>
<Properties xmlns="http://schemas.openxmlformats.org/officeDocument/2006/extended-properties" xmlns:vt="http://schemas.openxmlformats.org/officeDocument/2006/docPropsVTypes">
  <TotalTime>0</TotalTime>
  <Words>6934</Words>
  <Application>Microsoft Office PowerPoint</Application>
  <PresentationFormat>Widescreen</PresentationFormat>
  <Paragraphs>983</Paragraphs>
  <Slides>68</Slides>
  <Notes>47</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68</vt:i4>
      </vt:variant>
    </vt:vector>
  </HeadingPairs>
  <TitlesOfParts>
    <vt:vector size="79" baseType="lpstr">
      <vt:lpstr>Arial</vt:lpstr>
      <vt:lpstr>Arial Narrow</vt:lpstr>
      <vt:lpstr>Calibri</vt:lpstr>
      <vt:lpstr>Calibri Light</vt:lpstr>
      <vt:lpstr>Courier New</vt:lpstr>
      <vt:lpstr>HelveticaNeueCyr</vt:lpstr>
      <vt:lpstr>Times New Roman</vt:lpstr>
      <vt:lpstr>Wingdings</vt:lpstr>
      <vt:lpstr>Office Theme</vt:lpstr>
      <vt:lpstr>5_Office Theme</vt:lpstr>
      <vt:lpstr>4_Office Theme</vt:lpstr>
      <vt:lpstr>PowerPoint Presentation</vt:lpstr>
      <vt:lpstr>Welcome</vt:lpstr>
      <vt:lpstr>Agenda</vt:lpstr>
      <vt:lpstr>Introduction</vt:lpstr>
      <vt:lpstr>Ground Rules</vt:lpstr>
      <vt:lpstr>Ground Rules</vt:lpstr>
      <vt:lpstr>Contract Structure (Core and IDIQ)</vt:lpstr>
      <vt:lpstr>Description of Effort</vt:lpstr>
      <vt:lpstr>Description of Effort (continued)</vt:lpstr>
      <vt:lpstr>PWS Section 1. Contract Management</vt:lpstr>
      <vt:lpstr>PWS Section 1. Contract Management</vt:lpstr>
      <vt:lpstr>PWS Section 1. Contract Management</vt:lpstr>
      <vt:lpstr>PWS Section 1. Contract Management</vt:lpstr>
      <vt:lpstr>PWS Section 1. Contract Management</vt:lpstr>
      <vt:lpstr>PWS Section 1. Contract Management</vt:lpstr>
      <vt:lpstr>PWS Section 1. Contract Management</vt:lpstr>
      <vt:lpstr>PWS Section 2. Work Management</vt:lpstr>
      <vt:lpstr>PWS Section 2. Work Management</vt:lpstr>
      <vt:lpstr>PWS Section 2. Work Management</vt:lpstr>
      <vt:lpstr>PWS Section 3. FSEU Maintenance and Operations (M&amp;O)</vt:lpstr>
      <vt:lpstr>PWS Section 3. FSEU Maintenance and Operations (M&amp;O)</vt:lpstr>
      <vt:lpstr>PWS Section 4. Technical Support Services</vt:lpstr>
      <vt:lpstr>PWS Section 4. Technical Support Services</vt:lpstr>
      <vt:lpstr>PWS Section 4. Technical Support Services</vt:lpstr>
      <vt:lpstr>PWS Section 5. Enterprise Logistics Services  </vt:lpstr>
      <vt:lpstr>PWS Section 6. Exploration Ground Systems (EGS) Program M&amp;O</vt:lpstr>
      <vt:lpstr>PWS Section 6. Exploration Ground Systems (EGS) Program Tech Support</vt:lpstr>
      <vt:lpstr>PowerPoint Presentation</vt:lpstr>
      <vt:lpstr>PWS Section 7. IDIQ</vt:lpstr>
      <vt:lpstr>Section B. Supplies or Services and Prices/Cost</vt:lpstr>
      <vt:lpstr>CLIN Structure by Contract Type  </vt:lpstr>
      <vt:lpstr>Section B. Supplies or Services and Prices/Cost</vt:lpstr>
      <vt:lpstr>Section B. Supplies or Services and Prices/Cost</vt:lpstr>
      <vt:lpstr>Maintenance Support Request (MSR) Overview</vt:lpstr>
      <vt:lpstr>Maintenance Support Request (MSR) Overview</vt:lpstr>
      <vt:lpstr>Section B. Supplies or Services and Prices/Cost</vt:lpstr>
      <vt:lpstr>Section C. Description/Specifications/Statement of Work</vt:lpstr>
      <vt:lpstr>Section F. Deliveries or Performance </vt:lpstr>
      <vt:lpstr>Section G. Contract Administration Data</vt:lpstr>
      <vt:lpstr>Section G. Contract Administration Data</vt:lpstr>
      <vt:lpstr>Section H. Special Contract Requirements</vt:lpstr>
      <vt:lpstr>Section I. Contract Clauses</vt:lpstr>
      <vt:lpstr>Section I. Contract Clauses</vt:lpstr>
      <vt:lpstr>Section J. List of Attachments</vt:lpstr>
      <vt:lpstr>Section J. List of Attachments</vt:lpstr>
      <vt:lpstr>Section L. Instructions, Conditions, and Notices to Offerors or Respondents</vt:lpstr>
      <vt:lpstr>Section L. Instructions, Conditions, and Notices to Offerors or Respondents</vt:lpstr>
      <vt:lpstr>Section L. Instructions, Conditions, and Notices to Offerors or Respondents</vt:lpstr>
      <vt:lpstr>Past Performance</vt:lpstr>
      <vt:lpstr>Past Performance</vt:lpstr>
      <vt:lpstr>Section M. Evaluation Factors for Award</vt:lpstr>
      <vt:lpstr>Tour Logistics</vt:lpstr>
      <vt:lpstr>Tour Logistics</vt:lpstr>
      <vt:lpstr>Tour Logistics</vt:lpstr>
      <vt:lpstr>Closing Remarks</vt:lpstr>
      <vt:lpstr>Thank you for attending! </vt:lpstr>
      <vt:lpstr>Importance of Safety and Health at KSC</vt:lpstr>
      <vt:lpstr>Importance of Safety and Health at KSC</vt:lpstr>
      <vt:lpstr>KSC Visitor Complex – Parking and Check-In</vt:lpstr>
      <vt:lpstr>Industrial Area</vt:lpstr>
      <vt:lpstr>Industrial Area – MPPF, MOSB, and PHSF</vt:lpstr>
      <vt:lpstr>Industrial Area Chiller Plant </vt:lpstr>
      <vt:lpstr>Launch Complex 39 Area - Booster Fabrication Facility (BFF) Complex</vt:lpstr>
      <vt:lpstr>Launch Complex 39 Area - Generator Maintenance Facility</vt:lpstr>
      <vt:lpstr>Launch Complex 39 Area</vt:lpstr>
      <vt:lpstr>Launch Complex 39, Pad B</vt:lpstr>
      <vt:lpstr>Launch Complex 39 Area - Rotation, Processing, and Surge Facility (RPSF) </vt:lpstr>
      <vt:lpstr>Launch Complex 39 Area - C5 Substation/Emergency Power Plant (EPP)</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2026-10-20T17:02:39Z</dcterms:created>
  <dcterms:modified xsi:type="dcterms:W3CDTF">2026-10-20T17:06:18Z</dcterms:modified>
</cp:coreProperties>
</file>