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autoCompressPictures="0">
  <p:sldMasterIdLst>
    <p:sldMasterId id="2147484554" r:id="rId4"/>
  </p:sldMasterIdLst>
  <p:notesMasterIdLst>
    <p:notesMasterId r:id="rId6"/>
  </p:notesMasterIdLst>
  <p:handoutMasterIdLst>
    <p:handoutMasterId r:id="rId7"/>
  </p:handoutMasterIdLst>
  <p:sldIdLst>
    <p:sldId id="362" r:id="rId5"/>
  </p:sldIdLst>
  <p:sldSz cx="9144000" cy="6858000" type="screen4x3"/>
  <p:notesSz cx="7010400" cy="9236075"/>
  <p:defaultTextStyle>
    <a:defPPr>
      <a:defRPr lang="en-US"/>
    </a:defPPr>
    <a:lvl1pPr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03"/>
    <a:srgbClr val="000080"/>
    <a:srgbClr val="015496"/>
    <a:srgbClr val="E1EFFF"/>
    <a:srgbClr val="D0EFFF"/>
    <a:srgbClr val="82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78673" autoAdjust="0"/>
  </p:normalViewPr>
  <p:slideViewPr>
    <p:cSldViewPr>
      <p:cViewPr varScale="1">
        <p:scale>
          <a:sx n="90" d="100"/>
          <a:sy n="90" d="100"/>
        </p:scale>
        <p:origin x="27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7" name="Rectangle 3"/>
          <p:cNvSpPr>
            <a:spLocks noGrp="1"/>
          </p:cNvSpPr>
          <p:nvPr>
            <p:ph type="dt" sz="quarter"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8308" name="Rectangle 4"/>
          <p:cNvSpPr>
            <a:spLocks noGrp="1"/>
          </p:cNvSpPr>
          <p:nvPr>
            <p:ph type="ftr" sz="quarter" idx="2"/>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9" name="Rectangle 5"/>
          <p:cNvSpPr>
            <a:spLocks noGrp="1"/>
          </p:cNvSpPr>
          <p:nvPr>
            <p:ph type="sldNum" sz="quarter" idx="3"/>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5C9C469-B8A4-4EE2-8AB5-1EEBF6ABAF05}" type="slidenum">
              <a:rPr lang="en-US" altLang="en-US"/>
              <a:pPr/>
              <a:t>‹#›</a:t>
            </a:fld>
            <a:endParaRPr lang="en-US" altLang="en-US"/>
          </a:p>
        </p:txBody>
      </p:sp>
    </p:spTree>
    <p:extLst>
      <p:ext uri="{BB962C8B-B14F-4D97-AF65-F5344CB8AC3E}">
        <p14:creationId xmlns:p14="http://schemas.microsoft.com/office/powerpoint/2010/main" val="261753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5" name="Rectangle 3"/>
          <p:cNvSpPr>
            <a:spLocks noGrp="1"/>
          </p:cNvSpPr>
          <p:nvPr>
            <p:ph type="dt"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7" name="Rectangle 5"/>
          <p:cNvSpPr>
            <a:spLocks noGrp="1"/>
          </p:cNvSpPr>
          <p:nvPr>
            <p:ph type="body" sz="quarter" idx="3"/>
          </p:nvPr>
        </p:nvSpPr>
        <p:spPr bwMode="auto">
          <a:xfrm>
            <a:off x="935039" y="4387767"/>
            <a:ext cx="5140325" cy="4155919"/>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p:cNvSpPr>
          <p:nvPr>
            <p:ph type="ftr" sz="quarter" idx="4"/>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9" name="Rectangle 7"/>
          <p:cNvSpPr>
            <a:spLocks noGrp="1"/>
          </p:cNvSpPr>
          <p:nvPr>
            <p:ph type="sldNum" sz="quarter" idx="5"/>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68F7D58-B430-459F-9849-8568E5A6C61D}" type="slidenum">
              <a:rPr lang="en-US" altLang="en-US"/>
              <a:pPr/>
              <a:t>‹#›</a:t>
            </a:fld>
            <a:endParaRPr lang="en-US" altLang="en-US"/>
          </a:p>
        </p:txBody>
      </p:sp>
    </p:spTree>
    <p:extLst>
      <p:ext uri="{BB962C8B-B14F-4D97-AF65-F5344CB8AC3E}">
        <p14:creationId xmlns:p14="http://schemas.microsoft.com/office/powerpoint/2010/main" val="27306026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a:t>
            </a:r>
          </a:p>
          <a:p>
            <a:pPr marL="171450" indent="-171450">
              <a:buFont typeface="Arial"/>
              <a:buChar char="•"/>
            </a:pPr>
            <a:r>
              <a:rPr lang="en-US" dirty="0"/>
              <a:t>Submit document in </a:t>
            </a:r>
            <a:r>
              <a:rPr lang="en-US" b="1" dirty="0"/>
              <a:t>Power</a:t>
            </a:r>
            <a:r>
              <a:rPr lang="en-US" b="1" baseline="0" dirty="0"/>
              <a:t> Point and PDF </a:t>
            </a:r>
            <a:r>
              <a:rPr lang="en-US" b="1" dirty="0"/>
              <a:t>formats </a:t>
            </a:r>
            <a:r>
              <a:rPr lang="en-US" dirty="0"/>
              <a:t>as part of the FY26 IRAD</a:t>
            </a:r>
            <a:r>
              <a:rPr lang="en-US" baseline="0" dirty="0"/>
              <a:t> Proposal Packet </a:t>
            </a:r>
            <a:r>
              <a:rPr lang="en-US" dirty="0"/>
              <a:t>to </a:t>
            </a:r>
            <a:r>
              <a:rPr lang="en-US" dirty="0" err="1"/>
              <a:t>harry.partridge@nasa.gov</a:t>
            </a:r>
            <a:r>
              <a:rPr lang="en-US" dirty="0"/>
              <a:t> and Jacob.cohen-1@nasa.gov with </a:t>
            </a:r>
            <a:r>
              <a:rPr lang="en-US" sz="1200" kern="1200" dirty="0">
                <a:solidFill>
                  <a:schemeClr val="tx1"/>
                </a:solidFill>
                <a:effectLst/>
                <a:latin typeface="Arial" pitchFamily="-112" charset="0"/>
                <a:ea typeface="MS PGothic" pitchFamily="34" charset="-128"/>
                <a:cs typeface="MS PGothic" charset="0"/>
              </a:rPr>
              <a:t>“IRAD26_PI Last </a:t>
            </a:r>
            <a:r>
              <a:rPr lang="en-US" sz="1200" kern="1200" dirty="0" err="1">
                <a:solidFill>
                  <a:schemeClr val="tx1"/>
                </a:solidFill>
                <a:effectLst/>
                <a:latin typeface="Arial" pitchFamily="-112" charset="0"/>
                <a:ea typeface="MS PGothic" pitchFamily="34" charset="-128"/>
                <a:cs typeface="MS PGothic" charset="0"/>
              </a:rPr>
              <a:t>Name_Short</a:t>
            </a:r>
            <a:r>
              <a:rPr lang="en-US" sz="1200" kern="1200" dirty="0">
                <a:solidFill>
                  <a:schemeClr val="tx1"/>
                </a:solidFill>
                <a:effectLst/>
                <a:latin typeface="Arial" pitchFamily="-112" charset="0"/>
                <a:ea typeface="MS PGothic" pitchFamily="34" charset="-128"/>
                <a:cs typeface="MS PGothic" charset="0"/>
              </a:rPr>
              <a:t> Proposal </a:t>
            </a:r>
            <a:r>
              <a:rPr lang="en-US" sz="1200" kern="1200" dirty="0" err="1">
                <a:solidFill>
                  <a:schemeClr val="tx1"/>
                </a:solidFill>
                <a:effectLst/>
                <a:latin typeface="Arial" pitchFamily="-112" charset="0"/>
                <a:ea typeface="MS PGothic" pitchFamily="34" charset="-128"/>
                <a:cs typeface="MS PGothic" charset="0"/>
              </a:rPr>
              <a:t>Name_Chart</a:t>
            </a:r>
            <a:r>
              <a:rPr lang="en-US" dirty="0"/>
              <a:t>” in the subject line.</a:t>
            </a:r>
          </a:p>
          <a:p>
            <a:pPr marL="171450" indent="-171450">
              <a:buFont typeface="Arial"/>
              <a:buChar char="•"/>
            </a:pPr>
            <a:r>
              <a:rPr lang="en-US" dirty="0"/>
              <a:t>Submission</a:t>
            </a:r>
            <a:r>
              <a:rPr lang="en-US" baseline="0" dirty="0"/>
              <a:t> must be accompanied by the complete proposal package</a:t>
            </a:r>
          </a:p>
          <a:p>
            <a:pPr marL="171450" indent="-171450">
              <a:buFont typeface="Arial"/>
              <a:buChar char="•"/>
            </a:pPr>
            <a:r>
              <a:rPr lang="en-US" baseline="0" dirty="0">
                <a:solidFill>
                  <a:srgbClr val="FF0000"/>
                </a:solidFill>
              </a:rPr>
              <a:t>IRAD proposals should nominally be at TRL of 4 or above (or an equivalent stage if proposing a science or research project) and have some preliminary data to support that assessment. </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b="1" u="sng" baseline="0" dirty="0">
                <a:solidFill>
                  <a:srgbClr val="FF0000"/>
                </a:solidFill>
              </a:rPr>
              <a:t>Do not change font size, style, or margins provided in this template.</a:t>
            </a:r>
          </a:p>
          <a:p>
            <a:pPr marL="171450" indent="-171450">
              <a:buFont typeface="Arial"/>
              <a:buChar char="•"/>
            </a:pPr>
            <a:r>
              <a:rPr lang="en-US" baseline="0" dirty="0"/>
              <a:t>Proposal packets are due by 5:00 p.m. (pacific) on </a:t>
            </a:r>
            <a:r>
              <a:rPr lang="en-US" baseline="0" dirty="0">
                <a:highlight>
                  <a:srgbClr val="FFFF00"/>
                </a:highlight>
              </a:rPr>
              <a:t>January 20, 2026</a:t>
            </a:r>
          </a:p>
        </p:txBody>
      </p:sp>
      <p:sp>
        <p:nvSpPr>
          <p:cNvPr id="4" name="Slide Number Placeholder 3"/>
          <p:cNvSpPr>
            <a:spLocks noGrp="1"/>
          </p:cNvSpPr>
          <p:nvPr>
            <p:ph type="sldNum" sz="quarter" idx="10"/>
          </p:nvPr>
        </p:nvSpPr>
        <p:spPr/>
        <p:txBody>
          <a:bodyPr/>
          <a:lstStyle/>
          <a:p>
            <a:fld id="{768F7D58-B430-459F-9849-8568E5A6C61D}" type="slidenum">
              <a:rPr lang="en-US" altLang="en-US" smtClean="0"/>
              <a:pPr/>
              <a:t>1</a:t>
            </a:fld>
            <a:endParaRPr lang="en-US" altLang="en-US"/>
          </a:p>
        </p:txBody>
      </p:sp>
    </p:spTree>
    <p:extLst>
      <p:ext uri="{BB962C8B-B14F-4D97-AF65-F5344CB8AC3E}">
        <p14:creationId xmlns:p14="http://schemas.microsoft.com/office/powerpoint/2010/main" val="6494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9A6EF-E951-FA43-B94E-715CAD44EA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niw_print1500x1247ppi.png">
            <a:extLst>
              <a:ext uri="{FF2B5EF4-FFF2-40B4-BE49-F238E27FC236}">
                <a16:creationId xmlns:a16="http://schemas.microsoft.com/office/drawing/2014/main" id="{812F70F9-AB61-024C-9F57-E19849463EA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
        <p:nvSpPr>
          <p:cNvPr id="10"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11"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Arial Narrow"/>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a:xfrm>
            <a:off x="8686800" y="6488432"/>
            <a:ext cx="45720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5D5E9277-75C9-DB44-BFB5-3C9F08836492}" type="slidenum">
              <a:rPr lang="en-US" smtClean="0"/>
              <a:pPr>
                <a:defRPr/>
              </a:pPr>
              <a:t>‹#›</a:t>
            </a:fld>
            <a:endParaRPr lang="en-US" dirty="0"/>
          </a:p>
        </p:txBody>
      </p:sp>
    </p:spTree>
    <p:extLst>
      <p:ext uri="{BB962C8B-B14F-4D97-AF65-F5344CB8AC3E}">
        <p14:creationId xmlns:p14="http://schemas.microsoft.com/office/powerpoint/2010/main" val="4044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Arial Narrow"/>
                <a:cs typeface="Arial Narrow"/>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7EB4DCC1-4F1C-2C4D-A0B7-0AEC77499387}" type="slidenum">
              <a:rPr lang="en-US" smtClean="0"/>
              <a:pPr>
                <a:defRPr/>
              </a:pPr>
              <a:t>‹#›</a:t>
            </a:fld>
            <a:endParaRPr lang="en-US"/>
          </a:p>
        </p:txBody>
      </p:sp>
    </p:spTree>
    <p:extLst>
      <p:ext uri="{BB962C8B-B14F-4D97-AF65-F5344CB8AC3E}">
        <p14:creationId xmlns:p14="http://schemas.microsoft.com/office/powerpoint/2010/main" val="428070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3"/>
            <a:ext cx="4572000" cy="27051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2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mast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0"/>
            <a:ext cx="7772400" cy="1143000"/>
          </a:xfrm>
          <a:prstGeom prst="rect">
            <a:avLst/>
          </a:prstGeom>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1371600" y="24384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04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5" descr="PPbarV1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941048"/>
            <a:ext cx="9144000" cy="640201"/>
          </a:xfrm>
          <a:prstGeom prst="rect">
            <a:avLst/>
          </a:prstGeom>
        </p:spPr>
        <p:txBody>
          <a:bodyPr/>
          <a:lstStyle>
            <a:lvl1pPr>
              <a:defRPr sz="32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142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160165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8" name="Picture 7" descr="deep-space-nebula-wallpaper-2560x1440.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1273775">
            <a:off x="5249430" y="-809957"/>
            <a:ext cx="4364990" cy="3273741"/>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51431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s">
    <p:spTree>
      <p:nvGrpSpPr>
        <p:cNvPr id="1" name=""/>
        <p:cNvGrpSpPr/>
        <p:nvPr/>
      </p:nvGrpSpPr>
      <p:grpSpPr>
        <a:xfrm>
          <a:off x="0" y="0"/>
          <a:ext cx="0" cy="0"/>
          <a:chOff x="0" y="0"/>
          <a:chExt cx="0" cy="0"/>
        </a:xfrm>
      </p:grpSpPr>
      <p:pic>
        <p:nvPicPr>
          <p:cNvPr id="6" name="Picture 5" descr="nebula-wallpaper-2312-2475-hd-wallpapers.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824164" flipH="1">
            <a:off x="5330521" y="-916388"/>
            <a:ext cx="4289430" cy="3217072"/>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9495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B813BD-DC22-D144-B851-46932183171F}"/>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20"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mn-lt"/>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0"/>
          </p:nvPr>
        </p:nvSpPr>
        <p:spPr>
          <a:xfrm>
            <a:off x="8610600" y="6492875"/>
            <a:ext cx="51054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D40CB9F6-8E35-4E4F-99BF-5545ACA555F0}" type="slidenum">
              <a:rPr lang="en-US" smtClean="0"/>
              <a:pPr>
                <a:defRPr/>
              </a:pPr>
              <a:t>‹#›</a:t>
            </a:fld>
            <a:endParaRPr lang="en-US" dirty="0"/>
          </a:p>
        </p:txBody>
      </p:sp>
    </p:spTree>
    <p:extLst>
      <p:ext uri="{BB962C8B-B14F-4D97-AF65-F5344CB8AC3E}">
        <p14:creationId xmlns:p14="http://schemas.microsoft.com/office/powerpoint/2010/main" val="29822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862A2C83-1797-CE42-8563-8F68A4DDF1F6}" type="slidenum">
              <a:rPr lang="en-US" smtClean="0"/>
              <a:pPr>
                <a:defRPr/>
              </a:pPr>
              <a:t>‹#›</a:t>
            </a:fld>
            <a:endParaRPr lang="en-US"/>
          </a:p>
        </p:txBody>
      </p:sp>
      <p:pic>
        <p:nvPicPr>
          <p:cNvPr id="8"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31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0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79978"/>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5400"/>
            <a:ext cx="916311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7330" y="102497"/>
            <a:ext cx="8076408" cy="743643"/>
          </a:xfrm>
          <a:prstGeom prst="rect">
            <a:avLst/>
          </a:prstGeom>
        </p:spPr>
        <p:txBody>
          <a:bodyPr/>
          <a:lstStyle>
            <a:lvl1pPr>
              <a:defRPr>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B33955C7-3605-004B-89B0-9D09E7E5BA6E}" type="slidenum">
              <a:rPr lang="en-US" smtClean="0"/>
              <a:pPr>
                <a:defRPr/>
              </a:pPr>
              <a:t>‹#›</a:t>
            </a:fld>
            <a:endParaRPr lang="en-US"/>
          </a:p>
        </p:txBody>
      </p:sp>
    </p:spTree>
    <p:extLst>
      <p:ext uri="{BB962C8B-B14F-4D97-AF65-F5344CB8AC3E}">
        <p14:creationId xmlns:p14="http://schemas.microsoft.com/office/powerpoint/2010/main" val="2309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7330" y="102497"/>
            <a:ext cx="8076408" cy="743643"/>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2F16DFA6-E31C-4447-963D-64DF613D6186}" type="slidenum">
              <a:rPr lang="en-US"/>
              <a:pPr>
                <a:defRPr/>
              </a:pPr>
              <a:t>‹#›</a:t>
            </a:fld>
            <a:endParaRPr lang="en-US"/>
          </a:p>
        </p:txBody>
      </p:sp>
    </p:spTree>
    <p:extLst>
      <p:ext uri="{BB962C8B-B14F-4D97-AF65-F5344CB8AC3E}">
        <p14:creationId xmlns:p14="http://schemas.microsoft.com/office/powerpoint/2010/main" val="44035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ECE5B3BD-24CC-B84C-8057-7C602E9D29AD}" type="slidenum">
              <a:rPr lang="en-US"/>
              <a:pPr>
                <a:defRPr/>
              </a:pPr>
              <a:t>‹#›</a:t>
            </a:fld>
            <a:endParaRPr lang="en-US"/>
          </a:p>
        </p:txBody>
      </p:sp>
    </p:spTree>
    <p:extLst>
      <p:ext uri="{BB962C8B-B14F-4D97-AF65-F5344CB8AC3E}">
        <p14:creationId xmlns:p14="http://schemas.microsoft.com/office/powerpoint/2010/main" val="42401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13BF9CEE-941F-B745-8EA7-29996E628A4C}" type="slidenum">
              <a:rPr lang="en-US"/>
              <a:pPr>
                <a:defRPr/>
              </a:pPr>
              <a:t>‹#›</a:t>
            </a:fld>
            <a:endParaRPr lang="en-US"/>
          </a:p>
        </p:txBody>
      </p:sp>
    </p:spTree>
    <p:extLst>
      <p:ext uri="{BB962C8B-B14F-4D97-AF65-F5344CB8AC3E}">
        <p14:creationId xmlns:p14="http://schemas.microsoft.com/office/powerpoint/2010/main" val="2155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46"/>
            <a:ext cx="5486400" cy="804863"/>
          </a:xfrm>
          <a:prstGeom prst="rect">
            <a:avLst/>
          </a:prstGeo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D578B307-9FAA-9F4A-BD44-84302A087A8B}" type="slidenum">
              <a:rPr lang="en-US" smtClean="0"/>
              <a:pPr>
                <a:defRPr/>
              </a:pPr>
              <a:t>‹#›</a:t>
            </a:fld>
            <a:endParaRPr lang="en-US"/>
          </a:p>
        </p:txBody>
      </p:sp>
    </p:spTree>
    <p:extLst>
      <p:ext uri="{BB962C8B-B14F-4D97-AF65-F5344CB8AC3E}">
        <p14:creationId xmlns:p14="http://schemas.microsoft.com/office/powerpoint/2010/main" val="26070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
            <a:ext cx="9144000" cy="846139"/>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spcBef>
                <a:spcPct val="20000"/>
              </a:spcBef>
            </a:pPr>
            <a:endParaRPr lang="en-US" sz="1800">
              <a:solidFill>
                <a:srgbClr val="000000"/>
              </a:solidFill>
            </a:endParaRPr>
          </a:p>
        </p:txBody>
      </p:sp>
    </p:spTree>
    <p:extLst>
      <p:ext uri="{BB962C8B-B14F-4D97-AF65-F5344CB8AC3E}">
        <p14:creationId xmlns:p14="http://schemas.microsoft.com/office/powerpoint/2010/main" val="108397084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62">
            <a:extLst>
              <a:ext uri="{FF2B5EF4-FFF2-40B4-BE49-F238E27FC236}">
                <a16:creationId xmlns:a16="http://schemas.microsoft.com/office/drawing/2014/main" id="{4571420C-FBE7-F04C-A3C0-615F5617BE72}"/>
              </a:ext>
            </a:extLst>
          </p:cNvPr>
          <p:cNvSpPr txBox="1">
            <a:spLocks noChangeArrowheads="1"/>
          </p:cNvSpPr>
          <p:nvPr/>
        </p:nvSpPr>
        <p:spPr bwMode="auto">
          <a:xfrm>
            <a:off x="0" y="215566"/>
            <a:ext cx="1981199"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FY26 IRAD:</a:t>
            </a:r>
          </a:p>
        </p:txBody>
      </p:sp>
      <p:sp>
        <p:nvSpPr>
          <p:cNvPr id="7" name="TextBox 6"/>
          <p:cNvSpPr txBox="1"/>
          <p:nvPr/>
        </p:nvSpPr>
        <p:spPr>
          <a:xfrm>
            <a:off x="76200" y="3455581"/>
            <a:ext cx="4495800" cy="3739485"/>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Technical Approach:</a:t>
            </a:r>
            <a:r>
              <a:rPr lang="en-US" b="0" dirty="0">
                <a:solidFill>
                  <a:srgbClr val="0000FF"/>
                </a:solidFill>
                <a:latin typeface="Times New Roman"/>
                <a:cs typeface="Times New Roman"/>
              </a:rPr>
              <a:t> </a:t>
            </a:r>
          </a:p>
          <a:p>
            <a:r>
              <a:rPr kumimoji="1" lang="en-US" altLang="en-US" sz="1200" b="0" i="1" dirty="0">
                <a:solidFill>
                  <a:srgbClr val="0000FF"/>
                </a:solidFill>
                <a:latin typeface="Times" pitchFamily="2" charset="0"/>
              </a:rPr>
              <a:t>Provide a brief overview of the technical approach / research plan to address each challenge / objective. </a:t>
            </a:r>
            <a:r>
              <a:rPr lang="en-US" sz="1200" b="0" i="1" dirty="0">
                <a:solidFill>
                  <a:srgbClr val="0000FF"/>
                </a:solidFill>
                <a:latin typeface="Times" pitchFamily="2" charset="0"/>
                <a:cs typeface="Times New Roman"/>
              </a:rPr>
              <a:t>Include readiness levels (e.g. TRL)</a:t>
            </a: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r>
              <a:rPr lang="en-US" u="sng" dirty="0">
                <a:solidFill>
                  <a:srgbClr val="008000"/>
                </a:solidFill>
                <a:latin typeface="Times New Roman"/>
                <a:cs typeface="Times New Roman"/>
              </a:rPr>
              <a:t>Deliverables:</a:t>
            </a:r>
          </a:p>
          <a:p>
            <a:r>
              <a:rPr kumimoji="1" lang="en-US" altLang="en-US" sz="1200" b="0" i="1" dirty="0">
                <a:solidFill>
                  <a:srgbClr val="0000FF"/>
                </a:solidFill>
                <a:latin typeface="Times" pitchFamily="2" charset="0"/>
              </a:rPr>
              <a:t>Provide a list of milestone(s) and/or deliverable(s) for this year. This could include h/w or s/w developments, analytical tests, modeling results, workshops, papers, etc. </a:t>
            </a: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pPr>
              <a:spcBef>
                <a:spcPts val="600"/>
              </a:spcBef>
              <a:buClr>
                <a:srgbClr val="000066"/>
              </a:buClr>
              <a:buFontTx/>
              <a:buNone/>
            </a:pP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p:txBody>
      </p:sp>
      <p:sp>
        <p:nvSpPr>
          <p:cNvPr id="8" name="TextBox 7"/>
          <p:cNvSpPr txBox="1"/>
          <p:nvPr/>
        </p:nvSpPr>
        <p:spPr>
          <a:xfrm>
            <a:off x="4572000" y="3448883"/>
            <a:ext cx="4495800" cy="4678204"/>
          </a:xfrm>
          <a:prstGeom prst="rect">
            <a:avLst/>
          </a:prstGeom>
          <a:noFill/>
          <a:ln>
            <a:noFill/>
          </a:ln>
        </p:spPr>
        <p:txBody>
          <a:bodyPr wrap="square" rtlCol="0">
            <a:spAutoFit/>
          </a:bodyPr>
          <a:lstStyle/>
          <a:p>
            <a:r>
              <a:rPr lang="en-US" u="sng" dirty="0">
                <a:solidFill>
                  <a:srgbClr val="008000"/>
                </a:solidFill>
                <a:latin typeface="Times New Roman"/>
                <a:cs typeface="Times New Roman"/>
              </a:rPr>
              <a:t>Alignment with Ames and NASA:</a:t>
            </a:r>
          </a:p>
          <a:p>
            <a:r>
              <a:rPr lang="en-US" altLang="en-US" sz="1200" b="0" i="1" dirty="0">
                <a:solidFill>
                  <a:srgbClr val="0000FF"/>
                </a:solidFill>
                <a:latin typeface="Times" pitchFamily="2" charset="0"/>
                <a:cs typeface="Arial" panose="020B0604020202020204" pitchFamily="34" charset="0"/>
              </a:rPr>
              <a:t>State how the planned work contribute to Ames’ NASA Specific Mission Focused Areas and align with NASA strategic goals.</a:t>
            </a:r>
            <a:endParaRPr lang="en-US" sz="1200" b="0" dirty="0">
              <a:solidFill>
                <a:srgbClr val="0000FF"/>
              </a:solidFill>
              <a:latin typeface="Times" pitchFamily="2" charset="0"/>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r>
              <a:rPr lang="en-US" u="sng" dirty="0">
                <a:solidFill>
                  <a:srgbClr val="008000"/>
                </a:solidFill>
                <a:latin typeface="Times New Roman"/>
                <a:cs typeface="Times New Roman"/>
              </a:rPr>
              <a:t>Future Prospects:</a:t>
            </a:r>
          </a:p>
          <a:p>
            <a:r>
              <a:rPr lang="en-US" altLang="en-US" sz="1200" b="0" i="1" dirty="0">
                <a:solidFill>
                  <a:srgbClr val="0000FF"/>
                </a:solidFill>
                <a:latin typeface="Times" pitchFamily="2" charset="0"/>
                <a:cs typeface="Arial" panose="020B0604020202020204" pitchFamily="34" charset="0"/>
              </a:rPr>
              <a:t>Briefly state the next step after this year’s work. This could include anticipated proposals to other programs, experimental/flight testing, papers, patents, or other follow-on work.</a:t>
            </a: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sz="1200" b="0" dirty="0">
              <a:latin typeface="Times New Roman"/>
              <a:cs typeface="Times New Roman"/>
            </a:endParaRPr>
          </a:p>
          <a:p>
            <a:r>
              <a:rPr lang="en-US" u="sng" dirty="0">
                <a:solidFill>
                  <a:srgbClr val="008000"/>
                </a:solidFill>
                <a:latin typeface="Times New Roman"/>
                <a:cs typeface="Times New Roman"/>
              </a:rPr>
              <a:t>Procurement Requested:</a:t>
            </a:r>
            <a:r>
              <a:rPr lang="en-US" sz="1200" b="0" dirty="0">
                <a:solidFill>
                  <a:schemeClr val="tx1"/>
                </a:solidFill>
                <a:latin typeface="Times New Roman"/>
                <a:cs typeface="Times New Roman"/>
              </a:rPr>
              <a:t> 	</a:t>
            </a:r>
            <a:r>
              <a:rPr lang="en-US" u="sng" dirty="0">
                <a:solidFill>
                  <a:srgbClr val="008000"/>
                </a:solidFill>
                <a:latin typeface="Times New Roman"/>
                <a:cs typeface="Times New Roman"/>
              </a:rPr>
              <a:t>FTE Requested:</a:t>
            </a:r>
            <a:endParaRPr lang="en-US" sz="1200" u="sng" dirty="0">
              <a:solidFill>
                <a:srgbClr val="008000"/>
              </a:solidFill>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p:txBody>
      </p:sp>
      <p:sp>
        <p:nvSpPr>
          <p:cNvPr id="9" name="TextBox 8"/>
          <p:cNvSpPr txBox="1"/>
          <p:nvPr/>
        </p:nvSpPr>
        <p:spPr>
          <a:xfrm>
            <a:off x="76200" y="1219200"/>
            <a:ext cx="4495800" cy="1785104"/>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Proposed Goals/Objectives:</a:t>
            </a:r>
          </a:p>
          <a:p>
            <a:r>
              <a:rPr kumimoji="1" lang="en-US" altLang="en-US" sz="1200" b="0" i="1" dirty="0">
                <a:solidFill>
                  <a:srgbClr val="0000FF"/>
                </a:solidFill>
                <a:latin typeface="Times" pitchFamily="2" charset="0"/>
              </a:rPr>
              <a:t>Provide a brief statement about the capability need, knowledge gap, and/or hypothesis that is being addressed or tested by this work. Identify one or more key objectives to meet the stated goal(s).</a:t>
            </a:r>
            <a:r>
              <a:rPr lang="en-US" sz="1200" b="0" i="1" dirty="0">
                <a:solidFill>
                  <a:srgbClr val="0000FF"/>
                </a:solidFill>
                <a:latin typeface="Times" pitchFamily="2" charset="0"/>
              </a:rPr>
              <a:t> If you are proposing an Ames programmatic seed project state the name of the mission directorate, the program and the program executive that is interested in your concept, and the specific milestone that the IRAD funding will enable to generate a new project/program and the expected total yearly funded value of the new project/program. </a:t>
            </a:r>
            <a:endParaRPr kumimoji="1" lang="en-US" altLang="en-US" sz="1200" b="0" i="1" dirty="0">
              <a:solidFill>
                <a:srgbClr val="0000FF"/>
              </a:solidFill>
              <a:latin typeface="Times" pitchFamily="2" charset="0"/>
            </a:endParaRPr>
          </a:p>
        </p:txBody>
      </p:sp>
      <p:cxnSp>
        <p:nvCxnSpPr>
          <p:cNvPr id="11" name="Straight Connector 10"/>
          <p:cNvCxnSpPr/>
          <p:nvPr/>
        </p:nvCxnSpPr>
        <p:spPr bwMode="auto">
          <a:xfrm>
            <a:off x="4572000" y="1524000"/>
            <a:ext cx="0" cy="48768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bwMode="auto">
          <a:xfrm>
            <a:off x="0" y="3429000"/>
            <a:ext cx="9144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2" name="Text Box 7"/>
          <p:cNvSpPr txBox="1">
            <a:spLocks noChangeArrowheads="1"/>
          </p:cNvSpPr>
          <p:nvPr/>
        </p:nvSpPr>
        <p:spPr bwMode="auto">
          <a:xfrm>
            <a:off x="76200" y="6461125"/>
            <a:ext cx="8991600" cy="337015"/>
          </a:xfrm>
          <a:prstGeom prst="rect">
            <a:avLst/>
          </a:prstGeom>
          <a:solidFill>
            <a:srgbClr val="FFFF03"/>
          </a:solidFill>
          <a:ln w="31750">
            <a:solidFill>
              <a:srgbClr val="333333"/>
            </a:solidFill>
            <a:miter lim="800000"/>
            <a:headEnd/>
            <a:tailEnd/>
          </a:ln>
        </p:spPr>
        <p:txBody>
          <a:bodyPr wrap="square" lIns="274320" tIns="100584" rIns="274320" bIns="73152" anchor="b" anchorCtr="1">
            <a:spAutoFit/>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85000"/>
              </a:lnSpc>
            </a:pPr>
            <a:r>
              <a:rPr lang="en-US" altLang="en-US" sz="1200" b="1" dirty="0">
                <a:solidFill>
                  <a:srgbClr val="000080"/>
                </a:solidFill>
                <a:latin typeface="Times New Roman"/>
                <a:cs typeface="Times New Roman"/>
              </a:rPr>
              <a:t>A </a:t>
            </a:r>
            <a:r>
              <a:rPr lang="en-US" altLang="en-US" sz="1200" b="1">
                <a:solidFill>
                  <a:srgbClr val="000080"/>
                </a:solidFill>
                <a:latin typeface="Times New Roman"/>
                <a:cs typeface="Times New Roman"/>
              </a:rPr>
              <a:t>sentence describing:  </a:t>
            </a:r>
            <a:r>
              <a:rPr lang="en-US" altLang="en-US" sz="1200">
                <a:solidFill>
                  <a:srgbClr val="000080"/>
                </a:solidFill>
                <a:latin typeface="Times New Roman"/>
                <a:cs typeface="Times New Roman"/>
              </a:rPr>
              <a:t>If you are successful, what difference will it make?</a:t>
            </a:r>
            <a:endParaRPr lang="en-US" altLang="en-US" sz="1200" b="1" dirty="0">
              <a:solidFill>
                <a:srgbClr val="000080"/>
              </a:solidFill>
              <a:latin typeface="Times New Roman"/>
              <a:cs typeface="Times New Roman"/>
            </a:endParaRPr>
          </a:p>
        </p:txBody>
      </p:sp>
      <p:sp>
        <p:nvSpPr>
          <p:cNvPr id="15" name="TextBox 14">
            <a:extLst>
              <a:ext uri="{FF2B5EF4-FFF2-40B4-BE49-F238E27FC236}">
                <a16:creationId xmlns:a16="http://schemas.microsoft.com/office/drawing/2014/main" id="{55CC5AAF-0AFD-374D-9CF5-4190C62D80DF}"/>
              </a:ext>
            </a:extLst>
          </p:cNvPr>
          <p:cNvSpPr txBox="1"/>
          <p:nvPr/>
        </p:nvSpPr>
        <p:spPr>
          <a:xfrm>
            <a:off x="4572000" y="914400"/>
            <a:ext cx="4495800" cy="2185214"/>
          </a:xfrm>
          <a:prstGeom prst="rect">
            <a:avLst/>
          </a:prstGeom>
          <a:noFill/>
          <a:ln>
            <a:noFill/>
          </a:ln>
        </p:spPr>
        <p:txBody>
          <a:bodyPr wrap="square" rtlCol="0">
            <a:spAutoFit/>
          </a:bodyPr>
          <a:lstStyle/>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pPr algn="ctr"/>
            <a:r>
              <a:rPr lang="en-US" u="sng" dirty="0">
                <a:solidFill>
                  <a:srgbClr val="008000"/>
                </a:solidFill>
                <a:latin typeface="Times New Roman"/>
                <a:cs typeface="Times New Roman"/>
              </a:rPr>
              <a:t>Image / Picture with Caption</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r>
              <a:rPr lang="en-US" sz="1000" dirty="0">
                <a:solidFill>
                  <a:schemeClr val="accent6"/>
                </a:solidFill>
                <a:highlight>
                  <a:srgbClr val="FFFF00"/>
                </a:highlight>
              </a:rPr>
              <a:t>DELETE THIS PRIOR TO SUBMISSION: Do not change font size, style, or margins provided in this template.</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p:txBody>
      </p:sp>
      <p:sp>
        <p:nvSpPr>
          <p:cNvPr id="17" name="Title 1">
            <a:extLst>
              <a:ext uri="{FF2B5EF4-FFF2-40B4-BE49-F238E27FC236}">
                <a16:creationId xmlns:a16="http://schemas.microsoft.com/office/drawing/2014/main" id="{EEAB378B-DB74-C045-B793-A0BE859B03F3}"/>
              </a:ext>
            </a:extLst>
          </p:cNvPr>
          <p:cNvSpPr txBox="1">
            <a:spLocks/>
          </p:cNvSpPr>
          <p:nvPr/>
        </p:nvSpPr>
        <p:spPr>
          <a:xfrm>
            <a:off x="76200" y="609600"/>
            <a:ext cx="6095990" cy="355413"/>
          </a:xfrm>
          <a:prstGeom prst="rect">
            <a:avLst/>
          </a:prstGeom>
          <a:noFill/>
          <a:ln>
            <a:noFill/>
          </a:ln>
          <a:effectLst>
            <a:softEdge rad="38100"/>
          </a:effectLst>
        </p:spPr>
        <p:txBody>
          <a:bodyPr anchor="b"/>
          <a:lstStyle>
            <a:lvl1pPr algn="l" defTabSz="457200" rtl="0" eaLnBrk="0" fontAlgn="base" hangingPunct="0">
              <a:spcBef>
                <a:spcPct val="0"/>
              </a:spcBef>
              <a:spcAft>
                <a:spcPct val="0"/>
              </a:spcAft>
              <a:defRPr sz="3200" b="0" kern="1200">
                <a:solidFill>
                  <a:schemeClr val="bg1"/>
                </a:solidFill>
                <a:latin typeface="Arial Narrow"/>
                <a:ea typeface="ヒラギノ角ゴ Pro W3" charset="-128"/>
                <a:cs typeface="Arial Narrow"/>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US" sz="1100" dirty="0"/>
              <a:t>PI Name; </a:t>
            </a:r>
            <a:r>
              <a:rPr lang="en-US" sz="1100" dirty="0">
                <a:latin typeface="Calibri" panose="020F0502020204030204" pitchFamily="34" charset="0"/>
              </a:rPr>
              <a:t>PI email; PI Phone number</a:t>
            </a:r>
            <a:endParaRPr lang="en-US" sz="1100" dirty="0"/>
          </a:p>
        </p:txBody>
      </p:sp>
      <p:sp>
        <p:nvSpPr>
          <p:cNvPr id="18" name="Rectangle 162">
            <a:extLst>
              <a:ext uri="{FF2B5EF4-FFF2-40B4-BE49-F238E27FC236}">
                <a16:creationId xmlns:a16="http://schemas.microsoft.com/office/drawing/2014/main" id="{9AF0D26D-7E56-0A49-B6C5-148BAE51D8C8}"/>
              </a:ext>
            </a:extLst>
          </p:cNvPr>
          <p:cNvSpPr txBox="1">
            <a:spLocks noChangeArrowheads="1"/>
          </p:cNvSpPr>
          <p:nvPr/>
        </p:nvSpPr>
        <p:spPr bwMode="auto">
          <a:xfrm>
            <a:off x="1828800" y="215565"/>
            <a:ext cx="6248400"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Proposal Title</a:t>
            </a:r>
          </a:p>
        </p:txBody>
      </p:sp>
    </p:spTree>
    <p:extLst>
      <p:ext uri="{BB962C8B-B14F-4D97-AF65-F5344CB8AC3E}">
        <p14:creationId xmlns:p14="http://schemas.microsoft.com/office/powerpoint/2010/main" val="390201108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43B9DC2099034EBBDE28F27C0EF0B3" ma:contentTypeVersion="6" ma:contentTypeDescription="Create a new document." ma:contentTypeScope="" ma:versionID="f2d4ea53c54e0f2e1d75922517f5afcf">
  <xsd:schema xmlns:xsd="http://www.w3.org/2001/XMLSchema" xmlns:xs="http://www.w3.org/2001/XMLSchema" xmlns:p="http://schemas.microsoft.com/office/2006/metadata/properties" xmlns:ns2="5fe63354-933d-4409-9277-ee705c1a3df0" xmlns:ns3="67720393-359c-4b99-afa8-de921984d210" targetNamespace="http://schemas.microsoft.com/office/2006/metadata/properties" ma:root="true" ma:fieldsID="6aa7269cbfd1a586ca1234a1c37272cd" ns2:_="" ns3:_="">
    <xsd:import namespace="5fe63354-933d-4409-9277-ee705c1a3df0"/>
    <xsd:import namespace="67720393-359c-4b99-afa8-de921984d2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63354-933d-4409-9277-ee705c1a3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720393-359c-4b99-afa8-de921984d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B4BF2-A9AE-493C-B3C0-BF0BC479C74B}">
  <ds:schemaRefs>
    <ds:schemaRef ds:uri="http://schemas.microsoft.com/sharepoint/v3/contenttype/forms"/>
  </ds:schemaRefs>
</ds:datastoreItem>
</file>

<file path=customXml/itemProps2.xml><?xml version="1.0" encoding="utf-8"?>
<ds:datastoreItem xmlns:ds="http://schemas.openxmlformats.org/officeDocument/2006/customXml" ds:itemID="{2D58BC1F-A1D5-4D2F-A02E-DCA9C7D190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BC4DDC-C26B-470D-9D24-A923AD0ED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e63354-933d-4409-9277-ee705c1a3df0"/>
    <ds:schemaRef ds:uri="67720393-359c-4b99-afa8-de921984d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12904</TotalTime>
  <Pages>0</Pages>
  <Words>437</Words>
  <Characters>0</Characters>
  <Application>Microsoft Macintosh PowerPoint</Application>
  <PresentationFormat>On-screen Show (4:3)</PresentationFormat>
  <Lines>0</Lines>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Times</vt:lpstr>
      <vt:lpstr>Times New Roman</vt:lpstr>
      <vt:lpstr>Default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Ames OCS</dc:creator>
  <cp:keywords/>
  <dc:description/>
  <cp:lastModifiedBy>Cohen, Jacob (ARC-D)</cp:lastModifiedBy>
  <cp:revision>735</cp:revision>
  <cp:lastPrinted>2015-05-20T17:24:18Z</cp:lastPrinted>
  <dcterms:created xsi:type="dcterms:W3CDTF">2010-03-29T17:18:44Z</dcterms:created>
  <dcterms:modified xsi:type="dcterms:W3CDTF">2025-12-08T12:41:13Z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0x010100D443B9DC2099034EBBDE28F27C0EF0B3</vt:lpwstr>
  </property>
</Properties>
</file>