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8" r:id="rId5"/>
  </p:sldMasterIdLst>
  <p:notesMasterIdLst>
    <p:notesMasterId r:id="rId67"/>
  </p:notesMasterIdLst>
  <p:handoutMasterIdLst>
    <p:handoutMasterId r:id="rId68"/>
  </p:handoutMasterIdLst>
  <p:sldIdLst>
    <p:sldId id="3582" r:id="rId6"/>
    <p:sldId id="3581" r:id="rId7"/>
    <p:sldId id="3646" r:id="rId8"/>
    <p:sldId id="3599" r:id="rId9"/>
    <p:sldId id="3591" r:id="rId10"/>
    <p:sldId id="3587" r:id="rId11"/>
    <p:sldId id="3588" r:id="rId12"/>
    <p:sldId id="3589" r:id="rId13"/>
    <p:sldId id="3590" r:id="rId14"/>
    <p:sldId id="3592" r:id="rId15"/>
    <p:sldId id="3593" r:id="rId16"/>
    <p:sldId id="3594" r:id="rId17"/>
    <p:sldId id="3595" r:id="rId18"/>
    <p:sldId id="3598" r:id="rId19"/>
    <p:sldId id="3596" r:id="rId20"/>
    <p:sldId id="3600" r:id="rId21"/>
    <p:sldId id="3597" r:id="rId22"/>
    <p:sldId id="3622" r:id="rId23"/>
    <p:sldId id="3601" r:id="rId24"/>
    <p:sldId id="3602" r:id="rId25"/>
    <p:sldId id="3623" r:id="rId26"/>
    <p:sldId id="3603" r:id="rId27"/>
    <p:sldId id="3604" r:id="rId28"/>
    <p:sldId id="3624" r:id="rId29"/>
    <p:sldId id="3605" r:id="rId30"/>
    <p:sldId id="3625" r:id="rId31"/>
    <p:sldId id="3606" r:id="rId32"/>
    <p:sldId id="3626" r:id="rId33"/>
    <p:sldId id="3627" r:id="rId34"/>
    <p:sldId id="3628" r:id="rId35"/>
    <p:sldId id="3629" r:id="rId36"/>
    <p:sldId id="3630" r:id="rId37"/>
    <p:sldId id="3631" r:id="rId38"/>
    <p:sldId id="3632" r:id="rId39"/>
    <p:sldId id="3633" r:id="rId40"/>
    <p:sldId id="3634" r:id="rId41"/>
    <p:sldId id="3635" r:id="rId42"/>
    <p:sldId id="3636" r:id="rId43"/>
    <p:sldId id="3637" r:id="rId44"/>
    <p:sldId id="3638" r:id="rId45"/>
    <p:sldId id="3639" r:id="rId46"/>
    <p:sldId id="3640" r:id="rId47"/>
    <p:sldId id="3641" r:id="rId48"/>
    <p:sldId id="3642" r:id="rId49"/>
    <p:sldId id="3643" r:id="rId50"/>
    <p:sldId id="3644" r:id="rId51"/>
    <p:sldId id="3647" r:id="rId52"/>
    <p:sldId id="3645" r:id="rId53"/>
    <p:sldId id="3648" r:id="rId54"/>
    <p:sldId id="3649" r:id="rId55"/>
    <p:sldId id="3650" r:id="rId56"/>
    <p:sldId id="3651" r:id="rId57"/>
    <p:sldId id="3652" r:id="rId58"/>
    <p:sldId id="3653" r:id="rId59"/>
    <p:sldId id="3654" r:id="rId60"/>
    <p:sldId id="3655" r:id="rId61"/>
    <p:sldId id="3656" r:id="rId62"/>
    <p:sldId id="3657" r:id="rId63"/>
    <p:sldId id="3658" r:id="rId64"/>
    <p:sldId id="3659" r:id="rId65"/>
    <p:sldId id="366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D00874-DFE6-1E55-A180-4755BC53CAFA}" name="Brown, Shepherd W. (HQ-IM040)" initials="BSW(I" userId="S::swbrown3@ndc.nasa.gov::12d3f612-f8be-407a-a002-1980a5354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03284A"/>
    <a:srgbClr val="212A40"/>
    <a:srgbClr val="B78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snapToGrid="0">
      <p:cViewPr varScale="1">
        <p:scale>
          <a:sx n="111" d="100"/>
          <a:sy n="111"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2BB247-465A-435B-8834-84C1051F56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728481-C89B-40A9-BDCA-5B7D123061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ACD0EF-F583-40AD-B634-DB6FE0AD5FC0}" type="datetimeFigureOut">
              <a:rPr lang="en-US" smtClean="0"/>
              <a:t>11/4/2025</a:t>
            </a:fld>
            <a:endParaRPr lang="en-US" dirty="0"/>
          </a:p>
        </p:txBody>
      </p:sp>
      <p:sp>
        <p:nvSpPr>
          <p:cNvPr id="4" name="Footer Placeholder 3">
            <a:extLst>
              <a:ext uri="{FF2B5EF4-FFF2-40B4-BE49-F238E27FC236}">
                <a16:creationId xmlns:a16="http://schemas.microsoft.com/office/drawing/2014/main" id="{5EA9524F-3DCF-45B3-B17A-3AAB600FC7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084BA7-FC4F-4937-A09C-ACAE1CBD02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12DFE-BF6B-483B-B076-6C7C32CBD39E}" type="slidenum">
              <a:rPr lang="en-US" smtClean="0"/>
              <a:t>‹#›</a:t>
            </a:fld>
            <a:endParaRPr lang="en-US" dirty="0"/>
          </a:p>
        </p:txBody>
      </p:sp>
    </p:spTree>
    <p:extLst>
      <p:ext uri="{BB962C8B-B14F-4D97-AF65-F5344CB8AC3E}">
        <p14:creationId xmlns:p14="http://schemas.microsoft.com/office/powerpoint/2010/main" val="2893179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3CD2F-1E37-4D3D-A4A6-E99A65175334}" type="datetimeFigureOut">
              <a:rPr lang="en-US" smtClean="0"/>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E324F-3C2C-4853-B58E-017FB93E1D60}" type="slidenum">
              <a:rPr lang="en-US" smtClean="0"/>
              <a:t>‹#›</a:t>
            </a:fld>
            <a:endParaRPr lang="en-US" dirty="0"/>
          </a:p>
        </p:txBody>
      </p:sp>
    </p:spTree>
    <p:extLst>
      <p:ext uri="{BB962C8B-B14F-4D97-AF65-F5344CB8AC3E}">
        <p14:creationId xmlns:p14="http://schemas.microsoft.com/office/powerpoint/2010/main" val="41567568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614" y="2130143"/>
            <a:ext cx="10364775" cy="1470603"/>
          </a:xfrm>
        </p:spPr>
        <p:txBody>
          <a:bodyPr/>
          <a:lstStyle/>
          <a:p>
            <a:r>
              <a:rPr lang="en-US"/>
              <a:t>Click to edit Master title style</a:t>
            </a:r>
          </a:p>
        </p:txBody>
      </p:sp>
      <p:sp>
        <p:nvSpPr>
          <p:cNvPr id="3" name="Subtitle 2"/>
          <p:cNvSpPr>
            <a:spLocks noGrp="1"/>
          </p:cNvSpPr>
          <p:nvPr>
            <p:ph type="subTitle" idx="1"/>
          </p:nvPr>
        </p:nvSpPr>
        <p:spPr>
          <a:xfrm>
            <a:off x="1829203" y="3886495"/>
            <a:ext cx="8533612" cy="1752023"/>
          </a:xfrm>
        </p:spPr>
        <p:txBody>
          <a:bodyPr/>
          <a:lstStyle>
            <a:lvl1pPr marL="0" indent="0" algn="ctr">
              <a:buNone/>
              <a:defRPr/>
            </a:lvl1pPr>
            <a:lvl2pPr marL="415466" indent="0" algn="ctr">
              <a:buNone/>
              <a:defRPr/>
            </a:lvl2pPr>
            <a:lvl3pPr marL="830931" indent="0" algn="ctr">
              <a:buNone/>
              <a:defRPr/>
            </a:lvl3pPr>
            <a:lvl4pPr marL="1246396" indent="0" algn="ctr">
              <a:buNone/>
              <a:defRPr/>
            </a:lvl4pPr>
            <a:lvl5pPr marL="1661861" indent="0" algn="ctr">
              <a:buNone/>
              <a:defRPr/>
            </a:lvl5pPr>
            <a:lvl6pPr marL="2077326" indent="0" algn="ctr">
              <a:buNone/>
              <a:defRPr/>
            </a:lvl6pPr>
            <a:lvl7pPr marL="2492791" indent="0" algn="ctr">
              <a:buNone/>
              <a:defRPr/>
            </a:lvl7pPr>
            <a:lvl8pPr marL="2908257" indent="0" algn="ctr">
              <a:buNone/>
              <a:defRPr/>
            </a:lvl8pPr>
            <a:lvl9pPr marL="3323722"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sz="818" smtClean="0"/>
            </a:lvl1pPr>
          </a:lstStyle>
          <a:p>
            <a:pPr>
              <a:defRPr/>
            </a:pPr>
            <a:fld id="{7F808E96-6F0A-48FA-BF0C-A14550B17BD3}" type="slidenum">
              <a:rPr lang="en-US" smtClean="0"/>
              <a:pPr>
                <a:defRPr/>
              </a:pPr>
              <a:t>‹#›</a:t>
            </a:fld>
            <a:endParaRPr lang="en-US" dirty="0"/>
          </a:p>
        </p:txBody>
      </p:sp>
      <p:sp>
        <p:nvSpPr>
          <p:cNvPr id="5" name="Date Placeholder 4"/>
          <p:cNvSpPr>
            <a:spLocks noGrp="1" noChangeArrowheads="1"/>
          </p:cNvSpPr>
          <p:nvPr>
            <p:ph type="dt" sz="half" idx="11"/>
          </p:nvPr>
        </p:nvSpPr>
        <p:spPr>
          <a:xfrm>
            <a:off x="0" y="6546273"/>
            <a:ext cx="10679814" cy="311727"/>
          </a:xfrm>
          <a:prstGeom prst="rect">
            <a:avLst/>
          </a:prstGeom>
        </p:spPr>
        <p:txBody>
          <a:bodyPr vert="horz" wrap="square" lIns="91427" tIns="45713" rIns="91427" bIns="45713" numCol="1" anchor="t" anchorCtr="0" compatLnSpc="1">
            <a:prstTxWarp prst="textNoShape">
              <a:avLst/>
            </a:prstTxWarp>
          </a:bodyPr>
          <a:lstStyle>
            <a:lvl1pPr algn="ctr">
              <a:defRPr sz="909">
                <a:cs typeface="ＭＳ Ｐゴシック" pitchFamily="-111" charset="-128"/>
              </a:defRPr>
            </a:lvl1pPr>
          </a:lstStyle>
          <a:p>
            <a:pPr>
              <a:defRPr/>
            </a:pPr>
            <a:endParaRPr lang="en-US" dirty="0"/>
          </a:p>
        </p:txBody>
      </p:sp>
      <p:pic>
        <p:nvPicPr>
          <p:cNvPr id="7" name="Picture 6"/>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316132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7D0C77-C57C-69D9-D6A0-EE0BDE54487F}"/>
              </a:ext>
            </a:extLst>
          </p:cNvPr>
          <p:cNvSpPr/>
          <p:nvPr userDrawn="1"/>
        </p:nvSpPr>
        <p:spPr>
          <a:xfrm>
            <a:off x="0" y="1900021"/>
            <a:ext cx="12192002" cy="305795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03284A"/>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7F2BE97-31AE-E55F-63A7-BE5E12FD92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4BA55D1-B99D-3462-47F1-CB5C8C2B3EDB}"/>
              </a:ext>
            </a:extLst>
          </p:cNvPr>
          <p:cNvSpPr txBox="1"/>
          <p:nvPr userDrawn="1"/>
        </p:nvSpPr>
        <p:spPr>
          <a:xfrm>
            <a:off x="3873599" y="113101"/>
            <a:ext cx="4444802" cy="184666"/>
          </a:xfrm>
          <a:prstGeom prst="rect">
            <a:avLst/>
          </a:prstGeom>
          <a:noFill/>
        </p:spPr>
        <p:txBody>
          <a:bodyPr wrap="square" rtlCol="0">
            <a:spAutoFit/>
          </a:bodyPr>
          <a:lstStyle/>
          <a:p>
            <a:pPr algn="ctr"/>
            <a:r>
              <a:rPr lang="en-US" sz="600" spc="150" dirty="0">
                <a:solidFill>
                  <a:schemeClr val="bg1"/>
                </a:solidFill>
                <a:latin typeface="Arial" panose="020B0604020202020204" pitchFamily="34" charset="0"/>
                <a:cs typeface="Arial" panose="020B0604020202020204" pitchFamily="34" charset="0"/>
              </a:rPr>
              <a:t>OFFICE OF THE CHIEF FINANCIAL OFFICER</a:t>
            </a:r>
          </a:p>
        </p:txBody>
      </p:sp>
      <p:pic>
        <p:nvPicPr>
          <p:cNvPr id="15" name="Picture 14">
            <a:extLst>
              <a:ext uri="{FF2B5EF4-FFF2-40B4-BE49-F238E27FC236}">
                <a16:creationId xmlns:a16="http://schemas.microsoft.com/office/drawing/2014/main" id="{AB3207E0-397D-0389-7734-B1EEEFE7D823}"/>
              </a:ext>
            </a:extLst>
          </p:cNvPr>
          <p:cNvPicPr>
            <a:picLocks noChangeAspect="1"/>
          </p:cNvPicPr>
          <p:nvPr userDrawn="1"/>
        </p:nvPicPr>
        <p:blipFill rotWithShape="1">
          <a:blip r:embed="rId3"/>
          <a:srcRect t="32047" b="27706"/>
          <a:stretch/>
        </p:blipFill>
        <p:spPr>
          <a:xfrm>
            <a:off x="0" y="2197788"/>
            <a:ext cx="12192000" cy="2760191"/>
          </a:xfrm>
          <a:prstGeom prst="rect">
            <a:avLst/>
          </a:prstGeom>
        </p:spPr>
      </p:pic>
      <p:sp>
        <p:nvSpPr>
          <p:cNvPr id="16" name="Rectangle 15">
            <a:extLst>
              <a:ext uri="{FF2B5EF4-FFF2-40B4-BE49-F238E27FC236}">
                <a16:creationId xmlns:a16="http://schemas.microsoft.com/office/drawing/2014/main" id="{8B649B80-4A55-8FA8-0EE9-3DCA0FD8DADB}"/>
              </a:ext>
            </a:extLst>
          </p:cNvPr>
          <p:cNvSpPr/>
          <p:nvPr userDrawn="1"/>
        </p:nvSpPr>
        <p:spPr>
          <a:xfrm rot="16200000" flipH="1" flipV="1">
            <a:off x="6073141" y="-3920140"/>
            <a:ext cx="45719" cy="12192001"/>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ectangle 16">
            <a:extLst>
              <a:ext uri="{FF2B5EF4-FFF2-40B4-BE49-F238E27FC236}">
                <a16:creationId xmlns:a16="http://schemas.microsoft.com/office/drawing/2014/main" id="{1FF62505-A8E2-108D-2B78-372E84F61E97}"/>
              </a:ext>
            </a:extLst>
          </p:cNvPr>
          <p:cNvSpPr/>
          <p:nvPr userDrawn="1"/>
        </p:nvSpPr>
        <p:spPr>
          <a:xfrm rot="16200000" flipH="1" flipV="1">
            <a:off x="6073137" y="-1128323"/>
            <a:ext cx="45721" cy="12192003"/>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 name="Text Placeholder 6">
            <a:extLst>
              <a:ext uri="{FF2B5EF4-FFF2-40B4-BE49-F238E27FC236}">
                <a16:creationId xmlns:a16="http://schemas.microsoft.com/office/drawing/2014/main" id="{D612432C-A6BC-3DCE-4B54-9E0F30CAB83A}"/>
              </a:ext>
            </a:extLst>
          </p:cNvPr>
          <p:cNvSpPr>
            <a:spLocks noGrp="1"/>
          </p:cNvSpPr>
          <p:nvPr>
            <p:ph type="body" sz="quarter" idx="11"/>
          </p:nvPr>
        </p:nvSpPr>
        <p:spPr>
          <a:xfrm>
            <a:off x="396978" y="3188160"/>
            <a:ext cx="11414021" cy="481680"/>
          </a:xfrm>
          <a:prstGeom prst="rect">
            <a:avLst/>
          </a:prstGeom>
        </p:spPr>
        <p:txBody>
          <a:bodyPr anchor="ctr"/>
          <a:lstStyle>
            <a:lvl1pPr marL="0" indent="0" algn="ctr">
              <a:lnSpc>
                <a:spcPct val="100000"/>
              </a:lnSpc>
              <a:buNone/>
              <a:defRPr sz="36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 name="Slide Number Placeholder 3">
            <a:extLst>
              <a:ext uri="{FF2B5EF4-FFF2-40B4-BE49-F238E27FC236}">
                <a16:creationId xmlns:a16="http://schemas.microsoft.com/office/drawing/2014/main" id="{2DDB7573-0C8B-E658-DBD2-B356089398C7}"/>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Tree>
    <p:extLst>
      <p:ext uri="{BB962C8B-B14F-4D97-AF65-F5344CB8AC3E}">
        <p14:creationId xmlns:p14="http://schemas.microsoft.com/office/powerpoint/2010/main" val="245929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181BE9-8BB9-1072-9580-12C9CBFCBAC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CE00B44-3970-7F7C-9EC0-29E65D3D4A5D}"/>
              </a:ext>
            </a:extLst>
          </p:cNvPr>
          <p:cNvSpPr txBox="1"/>
          <p:nvPr userDrawn="1"/>
        </p:nvSpPr>
        <p:spPr>
          <a:xfrm>
            <a:off x="3873599" y="113101"/>
            <a:ext cx="4444802" cy="184666"/>
          </a:xfrm>
          <a:prstGeom prst="rect">
            <a:avLst/>
          </a:prstGeom>
          <a:noFill/>
        </p:spPr>
        <p:txBody>
          <a:bodyPr wrap="square" rtlCol="0">
            <a:spAutoFit/>
          </a:bodyPr>
          <a:lstStyle/>
          <a:p>
            <a:pPr algn="ctr"/>
            <a:r>
              <a:rPr lang="en-US" sz="600" spc="150" dirty="0">
                <a:solidFill>
                  <a:schemeClr val="bg1"/>
                </a:solidFill>
                <a:latin typeface="Arial" panose="020B0604020202020204" pitchFamily="34" charset="0"/>
                <a:cs typeface="Arial" panose="020B0604020202020204" pitchFamily="34" charset="0"/>
              </a:rPr>
              <a:t>OFFICE OF THE CHIEF FINANCIAL OFFICER</a:t>
            </a:r>
          </a:p>
        </p:txBody>
      </p:sp>
      <p:sp>
        <p:nvSpPr>
          <p:cNvPr id="2" name="Text Placeholder 6">
            <a:extLst>
              <a:ext uri="{FF2B5EF4-FFF2-40B4-BE49-F238E27FC236}">
                <a16:creationId xmlns:a16="http://schemas.microsoft.com/office/drawing/2014/main" id="{039C594F-4CC4-AB39-5B1F-6EA818E30FF2}"/>
              </a:ext>
            </a:extLst>
          </p:cNvPr>
          <p:cNvSpPr>
            <a:spLocks noGrp="1"/>
          </p:cNvSpPr>
          <p:nvPr>
            <p:ph type="body" sz="quarter" idx="11"/>
          </p:nvPr>
        </p:nvSpPr>
        <p:spPr>
          <a:xfrm>
            <a:off x="396978" y="3188160"/>
            <a:ext cx="11414021" cy="481680"/>
          </a:xfrm>
          <a:prstGeom prst="rect">
            <a:avLst/>
          </a:prstGeom>
        </p:spPr>
        <p:txBody>
          <a:bodyPr anchor="ct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 name="Text Placeholder 6">
            <a:extLst>
              <a:ext uri="{FF2B5EF4-FFF2-40B4-BE49-F238E27FC236}">
                <a16:creationId xmlns:a16="http://schemas.microsoft.com/office/drawing/2014/main" id="{04E8A05E-A042-62FA-F9C7-3485DC17FFF6}"/>
              </a:ext>
            </a:extLst>
          </p:cNvPr>
          <p:cNvSpPr>
            <a:spLocks noGrp="1"/>
          </p:cNvSpPr>
          <p:nvPr>
            <p:ph type="body" sz="quarter" idx="15"/>
          </p:nvPr>
        </p:nvSpPr>
        <p:spPr>
          <a:xfrm>
            <a:off x="396977" y="3742848"/>
            <a:ext cx="11414021" cy="481680"/>
          </a:xfrm>
          <a:prstGeom prst="rect">
            <a:avLst/>
          </a:prstGeom>
        </p:spPr>
        <p:txBody>
          <a:bodyPr anchor="ctr"/>
          <a:lstStyle>
            <a:lvl1pPr marL="0" indent="0" algn="ctr">
              <a:lnSpc>
                <a:spcPct val="100000"/>
              </a:lnSpc>
              <a:buNone/>
              <a:defRPr sz="1800" spc="0">
                <a:solidFill>
                  <a:srgbClr val="A2845D"/>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BDA66806-583A-27A5-BC83-98BD238C2C7F}"/>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Tree>
    <p:extLst>
      <p:ext uri="{BB962C8B-B14F-4D97-AF65-F5344CB8AC3E}">
        <p14:creationId xmlns:p14="http://schemas.microsoft.com/office/powerpoint/2010/main" val="111395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nvSpPr>
        <p:spPr>
          <a:xfrm>
            <a:off x="11670662" y="6643102"/>
            <a:ext cx="707313" cy="232243"/>
          </a:xfrm>
          <a:prstGeom prst="rect">
            <a:avLst/>
          </a:prstGeom>
          <a:noFill/>
        </p:spPr>
        <p:txBody>
          <a:bodyPr wrap="square" rtlCol="0">
            <a:spAutoFit/>
          </a:bodyPr>
          <a:lstStyle/>
          <a:p>
            <a:fld id="{0A667EEC-3EC0-4A9C-8084-FEBF1EA57D10}" type="slidenum">
              <a:rPr lang="en-US" sz="909" baseline="0" smtClean="0"/>
              <a:t>‹#›</a:t>
            </a:fld>
            <a:endParaRPr lang="en-US" sz="909" baseline="0" dirty="0"/>
          </a:p>
        </p:txBody>
      </p:sp>
      <p:pic>
        <p:nvPicPr>
          <p:cNvPr id="6" name="Picture 5"/>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156290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8" y="4407484"/>
            <a:ext cx="10362806" cy="1360921"/>
          </a:xfrm>
        </p:spPr>
        <p:txBody>
          <a:bodyPr anchor="t"/>
          <a:lstStyle>
            <a:lvl1pPr algn="l">
              <a:defRPr sz="3636" b="1" cap="all"/>
            </a:lvl1pPr>
          </a:lstStyle>
          <a:p>
            <a:r>
              <a:rPr lang="en-US"/>
              <a:t>Click to edit Master title style</a:t>
            </a:r>
          </a:p>
        </p:txBody>
      </p:sp>
      <p:sp>
        <p:nvSpPr>
          <p:cNvPr id="3" name="Text Placeholder 2"/>
          <p:cNvSpPr>
            <a:spLocks noGrp="1"/>
          </p:cNvSpPr>
          <p:nvPr>
            <p:ph type="body" idx="1"/>
          </p:nvPr>
        </p:nvSpPr>
        <p:spPr>
          <a:xfrm>
            <a:off x="962838" y="2906568"/>
            <a:ext cx="10362806" cy="1500909"/>
          </a:xfrm>
        </p:spPr>
        <p:txBody>
          <a:bodyPr anchor="b"/>
          <a:lstStyle>
            <a:lvl1pPr marL="0" indent="0">
              <a:buNone/>
              <a:defRPr sz="1818"/>
            </a:lvl1pPr>
            <a:lvl2pPr marL="415466" indent="0">
              <a:buNone/>
              <a:defRPr sz="1636"/>
            </a:lvl2pPr>
            <a:lvl3pPr marL="830931" indent="0">
              <a:buNone/>
              <a:defRPr sz="1455"/>
            </a:lvl3pPr>
            <a:lvl4pPr marL="1246396" indent="0">
              <a:buNone/>
              <a:defRPr sz="1273"/>
            </a:lvl4pPr>
            <a:lvl5pPr marL="1661861" indent="0">
              <a:buNone/>
              <a:defRPr sz="1273"/>
            </a:lvl5pPr>
            <a:lvl6pPr marL="2077326" indent="0">
              <a:buNone/>
              <a:defRPr sz="1273"/>
            </a:lvl6pPr>
            <a:lvl7pPr marL="2492791" indent="0">
              <a:buNone/>
              <a:defRPr sz="1273"/>
            </a:lvl7pPr>
            <a:lvl8pPr marL="2908257" indent="0">
              <a:buNone/>
              <a:defRPr sz="1273"/>
            </a:lvl8pPr>
            <a:lvl9pPr marL="3323722" indent="0">
              <a:buNone/>
              <a:defRPr sz="1273"/>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smtClean="0"/>
            </a:lvl1pPr>
          </a:lstStyle>
          <a:p>
            <a:pPr>
              <a:defRPr/>
            </a:pPr>
            <a:fld id="{0CD13604-D5CF-452C-BE08-BB847A732289}" type="slidenum">
              <a:rPr lang="en-US"/>
              <a:pPr>
                <a:defRPr/>
              </a:pPr>
              <a:t>‹#›</a:t>
            </a:fld>
            <a:endParaRPr lang="en-US" dirty="0"/>
          </a:p>
        </p:txBody>
      </p:sp>
      <p:sp>
        <p:nvSpPr>
          <p:cNvPr id="5" name="Date Placeholder 4"/>
          <p:cNvSpPr>
            <a:spLocks noGrp="1" noChangeArrowheads="1"/>
          </p:cNvSpPr>
          <p:nvPr>
            <p:ph type="dt" sz="half" idx="11"/>
          </p:nvPr>
        </p:nvSpPr>
        <p:spPr>
          <a:xfrm>
            <a:off x="0" y="6546273"/>
            <a:ext cx="1653953" cy="311727"/>
          </a:xfrm>
          <a:prstGeom prst="rect">
            <a:avLst/>
          </a:prstGeom>
        </p:spPr>
        <p:txBody>
          <a:bodyPr vert="horz" wrap="square" lIns="91427" tIns="45713" rIns="91427" bIns="45713" numCol="1" anchor="t" anchorCtr="0" compatLnSpc="1">
            <a:prstTxWarp prst="textNoShape">
              <a:avLst/>
            </a:prstTxWarp>
          </a:bodyPr>
          <a:lstStyle>
            <a:lvl1pPr algn="ctr">
              <a:defRPr>
                <a:cs typeface="ＭＳ Ｐゴシック" pitchFamily="-111" charset="-128"/>
              </a:defRPr>
            </a:lvl1pPr>
          </a:lstStyle>
          <a:p>
            <a:pPr>
              <a:defRPr/>
            </a:pPr>
            <a:endParaRPr lang="en-US" dirty="0"/>
          </a:p>
        </p:txBody>
      </p:sp>
      <p:pic>
        <p:nvPicPr>
          <p:cNvPr id="6" name="Picture 5"/>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38737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art Opener">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2321984" y="2365375"/>
            <a:ext cx="7512050" cy="2487613"/>
          </a:xfrm>
          <a:prstGeom prst="rect">
            <a:avLst/>
          </a:prstGeom>
          <a:noFill/>
          <a:ln w="19050" algn="ctr">
            <a:noFill/>
            <a:miter lim="800000"/>
            <a:headEnd/>
            <a:tailEnd/>
          </a:ln>
        </p:spPr>
        <p:txBody>
          <a:bodyPr lIns="0" tIns="71489" rIns="0" bIns="71489"/>
          <a:lstStyle/>
          <a:p>
            <a:pPr algn="ctr" eaLnBrk="0" hangingPunct="0">
              <a:lnSpc>
                <a:spcPct val="106000"/>
              </a:lnSpc>
              <a:spcBef>
                <a:spcPct val="80000"/>
              </a:spcBef>
              <a:buClr>
                <a:srgbClr val="000000"/>
              </a:buClr>
              <a:buSzPct val="80000"/>
              <a:buFont typeface="Wingdings" pitchFamily="2" charset="2"/>
              <a:buNone/>
              <a:defRPr/>
            </a:pPr>
            <a:endParaRPr lang="en-US" sz="1075" b="1" dirty="0">
              <a:solidFill>
                <a:srgbClr val="000000"/>
              </a:solidFill>
              <a:latin typeface="Arial"/>
              <a:cs typeface="Arial" charset="0"/>
            </a:endParaRPr>
          </a:p>
        </p:txBody>
      </p:sp>
      <p:sp>
        <p:nvSpPr>
          <p:cNvPr id="4" name="Rectangle 3"/>
          <p:cNvSpPr>
            <a:spLocks noChangeArrowheads="1"/>
          </p:cNvSpPr>
          <p:nvPr/>
        </p:nvSpPr>
        <p:spPr bwMode="gray">
          <a:xfrm>
            <a:off x="3304118" y="2136775"/>
            <a:ext cx="5556249" cy="228600"/>
          </a:xfrm>
          <a:prstGeom prst="rect">
            <a:avLst/>
          </a:prstGeom>
          <a:solidFill>
            <a:schemeClr val="bg1"/>
          </a:solidFill>
          <a:ln w="12700" cap="rnd" algn="ctr">
            <a:noFill/>
            <a:miter lim="800000"/>
            <a:headEnd/>
            <a:tailEnd/>
          </a:ln>
        </p:spPr>
        <p:txBody>
          <a:bodyPr wrap="none" lIns="70364" tIns="0" rIns="70364" bIns="0" anchor="b" anchorCtr="1"/>
          <a:lstStyle/>
          <a:p>
            <a:pPr algn="ctr" eaLnBrk="0" hangingPunct="0">
              <a:lnSpc>
                <a:spcPct val="106000"/>
              </a:lnSpc>
              <a:defRPr/>
            </a:pPr>
            <a:endParaRPr lang="en-US" sz="1368" b="1" dirty="0">
              <a:solidFill>
                <a:srgbClr val="000000"/>
              </a:solidFill>
              <a:latin typeface="Arial"/>
              <a:cs typeface="Arial" charset="0"/>
            </a:endParaRPr>
          </a:p>
        </p:txBody>
      </p:sp>
      <p:sp>
        <p:nvSpPr>
          <p:cNvPr id="5" name="Text Placeholder 7"/>
          <p:cNvSpPr>
            <a:spLocks noGrp="1"/>
          </p:cNvSpPr>
          <p:nvPr>
            <p:ph type="body" sz="quarter" idx="10"/>
          </p:nvPr>
        </p:nvSpPr>
        <p:spPr>
          <a:xfrm>
            <a:off x="3852673" y="3081529"/>
            <a:ext cx="4462272" cy="256032"/>
          </a:xfrm>
          <a:solidFill>
            <a:schemeClr val="bg1"/>
          </a:solidFill>
        </p:spPr>
        <p:txBody>
          <a:bodyPr lIns="73152" rIns="73152" anchor="ctr" anchorCtr="1"/>
          <a:lstStyle>
            <a:lvl1pPr>
              <a:buNone/>
              <a:defRPr sz="1564" b="1"/>
            </a:lvl1pPr>
          </a:lstStyle>
          <a:p>
            <a:pPr lvl="0"/>
            <a:r>
              <a:rPr lang="en-US"/>
              <a:t>Click to edit Master text styles</a:t>
            </a:r>
          </a:p>
        </p:txBody>
      </p:sp>
    </p:spTree>
    <p:extLst>
      <p:ext uri="{BB962C8B-B14F-4D97-AF65-F5344CB8AC3E}">
        <p14:creationId xmlns:p14="http://schemas.microsoft.com/office/powerpoint/2010/main" val="34623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BF3500-CDED-41DB-B0CB-610A9ECE32F8}" type="slidenum">
              <a:rPr lang="en-US"/>
              <a:pPr>
                <a:defRPr/>
              </a:pPr>
              <a:t>‹#›</a:t>
            </a:fld>
            <a:endParaRPr lang="en-US" dirty="0"/>
          </a:p>
        </p:txBody>
      </p:sp>
    </p:spTree>
    <p:extLst>
      <p:ext uri="{BB962C8B-B14F-4D97-AF65-F5344CB8AC3E}">
        <p14:creationId xmlns:p14="http://schemas.microsoft.com/office/powerpoint/2010/main" val="3191775964"/>
      </p:ext>
    </p:extLst>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2" name="Picture 1" descr="A logo of a company&#10;&#10;Description automatically generated">
            <a:extLst>
              <a:ext uri="{FF2B5EF4-FFF2-40B4-BE49-F238E27FC236}">
                <a16:creationId xmlns:a16="http://schemas.microsoft.com/office/drawing/2014/main" id="{57564ACC-5F48-8EAF-E3AC-37D1B435CE33}"/>
              </a:ext>
            </a:extLst>
          </p:cNvPr>
          <p:cNvPicPr>
            <a:picLocks noChangeAspect="1"/>
          </p:cNvPicPr>
          <p:nvPr userDrawn="1"/>
        </p:nvPicPr>
        <p:blipFill rotWithShape="1">
          <a:blip r:embed="rId2"/>
          <a:srcRect b="1745"/>
          <a:stretch/>
        </p:blipFill>
        <p:spPr>
          <a:xfrm>
            <a:off x="0" y="3497800"/>
            <a:ext cx="12192000" cy="3360200"/>
          </a:xfrm>
          <a:prstGeom prst="rect">
            <a:avLst/>
          </a:prstGeom>
        </p:spPr>
      </p:pic>
      <p:sp>
        <p:nvSpPr>
          <p:cNvPr id="6" name="Rectangle 5">
            <a:extLst>
              <a:ext uri="{FF2B5EF4-FFF2-40B4-BE49-F238E27FC236}">
                <a16:creationId xmlns:a16="http://schemas.microsoft.com/office/drawing/2014/main" id="{177F07E8-BD3F-F32B-5341-0BBF1B415060}"/>
              </a:ext>
            </a:extLst>
          </p:cNvPr>
          <p:cNvSpPr/>
          <p:nvPr userDrawn="1"/>
        </p:nvSpPr>
        <p:spPr>
          <a:xfrm>
            <a:off x="0" y="3493008"/>
            <a:ext cx="12192000" cy="3364992"/>
          </a:xfrm>
          <a:prstGeom prst="rect">
            <a:avLst/>
          </a:prstGeom>
          <a:gradFill>
            <a:gsLst>
              <a:gs pos="0">
                <a:srgbClr val="1B587C">
                  <a:lumMod val="89335"/>
                </a:srgbClr>
              </a:gs>
              <a:gs pos="27000">
                <a:srgbClr val="03284A">
                  <a:alpha val="92000"/>
                  <a:lumMod val="97000"/>
                  <a:lumOff val="3000"/>
                </a:srgbClr>
              </a:gs>
              <a:gs pos="0">
                <a:srgbClr val="03284A">
                  <a:lumMod val="95000"/>
                  <a:lumOff val="5000"/>
                  <a:alpha val="77000"/>
                </a:srgbClr>
              </a:gs>
              <a:gs pos="62000">
                <a:srgbClr val="03284A"/>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object 742">
            <a:extLst>
              <a:ext uri="{FF2B5EF4-FFF2-40B4-BE49-F238E27FC236}">
                <a16:creationId xmlns:a16="http://schemas.microsoft.com/office/drawing/2014/main" id="{A4DA32C1-418D-9003-B5E9-AF990550467E}"/>
              </a:ext>
            </a:extLst>
          </p:cNvPr>
          <p:cNvSpPr/>
          <p:nvPr userDrawn="1"/>
        </p:nvSpPr>
        <p:spPr>
          <a:xfrm>
            <a:off x="10870685" y="278891"/>
            <a:ext cx="0" cy="768985"/>
          </a:xfrm>
          <a:custGeom>
            <a:avLst/>
            <a:gdLst/>
            <a:ahLst/>
            <a:cxnLst/>
            <a:rect l="l" t="t" r="r" b="b"/>
            <a:pathLst>
              <a:path h="768985">
                <a:moveTo>
                  <a:pt x="0" y="0"/>
                </a:moveTo>
                <a:lnTo>
                  <a:pt x="0" y="768464"/>
                </a:lnTo>
              </a:path>
            </a:pathLst>
          </a:custGeom>
          <a:ln w="12700">
            <a:solidFill>
              <a:sysClr val="windowText" lastClr="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solidFill>
                  <a:sysClr val="windowText" lastClr="000000"/>
                </a:solidFill>
              </a:ln>
              <a:solidFill>
                <a:prstClr val="white"/>
              </a:solidFill>
              <a:effectLst/>
              <a:uLnTx/>
              <a:uFillTx/>
            </a:endParaRPr>
          </a:p>
        </p:txBody>
      </p:sp>
      <p:sp>
        <p:nvSpPr>
          <p:cNvPr id="8" name="object 743">
            <a:extLst>
              <a:ext uri="{FF2B5EF4-FFF2-40B4-BE49-F238E27FC236}">
                <a16:creationId xmlns:a16="http://schemas.microsoft.com/office/drawing/2014/main" id="{9740CC55-84A4-37BB-74B0-EBB8FFD1481E}"/>
              </a:ext>
            </a:extLst>
          </p:cNvPr>
          <p:cNvSpPr txBox="1"/>
          <p:nvPr userDrawn="1"/>
        </p:nvSpPr>
        <p:spPr>
          <a:xfrm>
            <a:off x="9058275" y="519374"/>
            <a:ext cx="1647825" cy="268663"/>
          </a:xfrm>
          <a:prstGeom prst="rect">
            <a:avLst/>
          </a:prstGeom>
        </p:spPr>
        <p:txBody>
          <a:bodyPr vert="horz" wrap="square" lIns="0" tIns="37465" rIns="0" bIns="0" rtlCol="0">
            <a:spAutoFit/>
          </a:bodyPr>
          <a:lstStyle/>
          <a:p>
            <a:pPr marL="207645" marR="5080" indent="-195580" algn="r">
              <a:lnSpc>
                <a:spcPts val="880"/>
              </a:lnSpc>
              <a:spcBef>
                <a:spcPts val="295"/>
              </a:spcBef>
              <a:defRPr/>
            </a:pPr>
            <a:r>
              <a:rPr sz="900" dirty="0">
                <a:solidFill>
                  <a:prstClr val="black"/>
                </a:solidFill>
                <a:latin typeface="Arial" panose="020B0604020202020204" pitchFamily="34" charset="0"/>
                <a:cs typeface="Arial" panose="020B0604020202020204" pitchFamily="34" charset="0"/>
              </a:rPr>
              <a:t>National Aeronautics and  Space Administration</a:t>
            </a:r>
          </a:p>
        </p:txBody>
      </p:sp>
      <p:sp>
        <p:nvSpPr>
          <p:cNvPr id="9" name="TextBox 8">
            <a:extLst>
              <a:ext uri="{FF2B5EF4-FFF2-40B4-BE49-F238E27FC236}">
                <a16:creationId xmlns:a16="http://schemas.microsoft.com/office/drawing/2014/main" id="{49EE39F8-2528-BC42-0745-FE0136C88C1B}"/>
              </a:ext>
            </a:extLst>
          </p:cNvPr>
          <p:cNvSpPr txBox="1"/>
          <p:nvPr userDrawn="1"/>
        </p:nvSpPr>
        <p:spPr>
          <a:xfrm>
            <a:off x="12671" y="5538916"/>
            <a:ext cx="11534037" cy="1323439"/>
          </a:xfrm>
          <a:prstGeom prst="rect">
            <a:avLst/>
          </a:prstGeom>
          <a:noFill/>
        </p:spPr>
        <p:txBody>
          <a:bodyPr wrap="square" rtlCol="0">
            <a:spAutoFit/>
          </a:bodyPr>
          <a:lstStyle/>
          <a:p>
            <a:pPr>
              <a:defRPr/>
            </a:pPr>
            <a:r>
              <a:rPr lang="en-US" sz="6600" b="1" spc="300" dirty="0">
                <a:solidFill>
                  <a:prstClr val="white"/>
                </a:solidFill>
                <a:latin typeface="Arial" panose="020B0604020202020204" pitchFamily="34" charset="0"/>
                <a:cs typeface="Arial" panose="020B0604020202020204" pitchFamily="34" charset="0"/>
              </a:rPr>
              <a:t>OCFO</a:t>
            </a:r>
          </a:p>
          <a:p>
            <a:pPr marL="65088">
              <a:defRPr/>
            </a:pPr>
            <a:r>
              <a:rPr lang="en-US" sz="1200" spc="560" dirty="0">
                <a:solidFill>
                  <a:prstClr val="white"/>
                </a:solidFill>
                <a:latin typeface="Arial" panose="020B0604020202020204" pitchFamily="34" charset="0"/>
                <a:cs typeface="Arial" panose="020B0604020202020204" pitchFamily="34" charset="0"/>
              </a:rPr>
              <a:t>OFFICE OF THE CHIEF FINANCIAL OFFICER</a:t>
            </a:r>
          </a:p>
        </p:txBody>
      </p:sp>
      <p:sp>
        <p:nvSpPr>
          <p:cNvPr id="10" name="Rectangle 9">
            <a:extLst>
              <a:ext uri="{FF2B5EF4-FFF2-40B4-BE49-F238E27FC236}">
                <a16:creationId xmlns:a16="http://schemas.microsoft.com/office/drawing/2014/main" id="{2F287860-6779-D058-4E72-7E745A228B19}"/>
              </a:ext>
            </a:extLst>
          </p:cNvPr>
          <p:cNvSpPr/>
          <p:nvPr userDrawn="1"/>
        </p:nvSpPr>
        <p:spPr>
          <a:xfrm>
            <a:off x="0" y="3528105"/>
            <a:ext cx="12192001" cy="181588"/>
          </a:xfrm>
          <a:prstGeom prst="rect">
            <a:avLst/>
          </a:prstGeom>
        </p:spPr>
        <p:txBody>
          <a:bodyPr wrap="square" lIns="0" rIns="0">
            <a:spAutoFit/>
          </a:bodyPr>
          <a:lstStyle/>
          <a:p>
            <a:pPr algn="ctr">
              <a:defRPr/>
            </a:pPr>
            <a:r>
              <a:rPr lang="en-US" sz="580" kern="100" cap="all" spc="20" dirty="0">
                <a:solidFill>
                  <a:prstClr val="white"/>
                </a:solidFill>
                <a:latin typeface="Arial" panose="020B0604020202020204" pitchFamily="34" charset="0"/>
                <a:cs typeface="Arial" panose="020B0604020202020204" pitchFamily="34" charset="0"/>
              </a:rPr>
              <a:t>Ames Research Center  |  Armstrong Flight Research Center  |  Glenn Research Center  |  Goddard Space Flight Center  |  Headquarters  |  Johnson Space Center  |  Kennedy Space Center  |  Langley Research Center  |  Marshall Space Flight Center  |  Stennis Space Center</a:t>
            </a:r>
          </a:p>
        </p:txBody>
      </p:sp>
      <p:sp>
        <p:nvSpPr>
          <p:cNvPr id="11" name="Rectangle 10">
            <a:extLst>
              <a:ext uri="{FF2B5EF4-FFF2-40B4-BE49-F238E27FC236}">
                <a16:creationId xmlns:a16="http://schemas.microsoft.com/office/drawing/2014/main" id="{433C225B-FDAF-886C-178B-CBE70FA978B1}"/>
              </a:ext>
            </a:extLst>
          </p:cNvPr>
          <p:cNvSpPr/>
          <p:nvPr userDrawn="1"/>
        </p:nvSpPr>
        <p:spPr>
          <a:xfrm rot="16200000" flipH="1" flipV="1">
            <a:off x="6073140" y="-2600295"/>
            <a:ext cx="45719" cy="12192001"/>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93AD99CA-BADB-76FB-4456-982150B83D18}"/>
              </a:ext>
            </a:extLst>
          </p:cNvPr>
          <p:cNvPicPr>
            <a:picLocks noChangeAspect="1"/>
          </p:cNvPicPr>
          <p:nvPr userDrawn="1"/>
        </p:nvPicPr>
        <p:blipFill>
          <a:blip r:embed="rId3"/>
          <a:stretch>
            <a:fillRect/>
          </a:stretch>
        </p:blipFill>
        <p:spPr>
          <a:xfrm>
            <a:off x="10961116" y="284089"/>
            <a:ext cx="884793" cy="740664"/>
          </a:xfrm>
          <a:prstGeom prst="rect">
            <a:avLst/>
          </a:prstGeom>
        </p:spPr>
      </p:pic>
      <p:sp>
        <p:nvSpPr>
          <p:cNvPr id="13" name="Title 1">
            <a:extLst>
              <a:ext uri="{FF2B5EF4-FFF2-40B4-BE49-F238E27FC236}">
                <a16:creationId xmlns:a16="http://schemas.microsoft.com/office/drawing/2014/main" id="{F89F0B3A-D546-8A5B-2806-B41C41B31444}"/>
              </a:ext>
            </a:extLst>
          </p:cNvPr>
          <p:cNvSpPr>
            <a:spLocks noGrp="1"/>
          </p:cNvSpPr>
          <p:nvPr>
            <p:ph type="ctrTitle" hasCustomPrompt="1"/>
          </p:nvPr>
        </p:nvSpPr>
        <p:spPr>
          <a:xfrm>
            <a:off x="627457" y="1509459"/>
            <a:ext cx="10937087" cy="1056956"/>
          </a:xfrm>
        </p:spPr>
        <p:txBody>
          <a:bodyPr anchor="ctr">
            <a:normAutofit/>
          </a:bodyPr>
          <a:lstStyle>
            <a:lvl1pPr algn="ctr">
              <a:defRPr sz="3200" b="1">
                <a:solidFill>
                  <a:srgbClr val="03284A"/>
                </a:solidFill>
                <a:latin typeface="Arial" panose="020B0604020202020204" pitchFamily="34" charset="0"/>
                <a:cs typeface="Arial" panose="020B0604020202020204" pitchFamily="34" charset="0"/>
              </a:defRPr>
            </a:lvl1pPr>
          </a:lstStyle>
          <a:p>
            <a:r>
              <a:rPr lang="en-US" dirty="0"/>
              <a:t>Presentation Title – Arial Size 32</a:t>
            </a:r>
          </a:p>
        </p:txBody>
      </p:sp>
      <p:sp>
        <p:nvSpPr>
          <p:cNvPr id="14" name="Text Placeholder 2">
            <a:extLst>
              <a:ext uri="{FF2B5EF4-FFF2-40B4-BE49-F238E27FC236}">
                <a16:creationId xmlns:a16="http://schemas.microsoft.com/office/drawing/2014/main" id="{15E6DD56-2955-5A24-0A4E-C1319D198229}"/>
              </a:ext>
            </a:extLst>
          </p:cNvPr>
          <p:cNvSpPr>
            <a:spLocks noGrp="1"/>
          </p:cNvSpPr>
          <p:nvPr>
            <p:ph type="body" idx="1" hasCustomPrompt="1"/>
          </p:nvPr>
        </p:nvSpPr>
        <p:spPr>
          <a:xfrm>
            <a:off x="1524000" y="2589982"/>
            <a:ext cx="9144000" cy="828041"/>
          </a:xfr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Jane M. Doe | August 1, 2023</a:t>
            </a:r>
          </a:p>
        </p:txBody>
      </p:sp>
    </p:spTree>
    <p:extLst>
      <p:ext uri="{BB962C8B-B14F-4D97-AF65-F5344CB8AC3E}">
        <p14:creationId xmlns:p14="http://schemas.microsoft.com/office/powerpoint/2010/main" val="421485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1F99C9-C564-C6B9-EC81-A05E979CFF4A}"/>
              </a:ext>
            </a:extLst>
          </p:cNvPr>
          <p:cNvSpPr/>
          <p:nvPr userDrawn="1"/>
        </p:nvSpPr>
        <p:spPr>
          <a:xfrm>
            <a:off x="0" y="6599278"/>
            <a:ext cx="12192000" cy="262007"/>
          </a:xfrm>
          <a:prstGeom prst="rect">
            <a:avLst/>
          </a:prstGeom>
          <a:gradFill>
            <a:gsLst>
              <a:gs pos="0">
                <a:srgbClr val="03284A">
                  <a:alpha val="95000"/>
                  <a:lumMod val="97000"/>
                  <a:lumOff val="3000"/>
                </a:srgbClr>
              </a:gs>
              <a:gs pos="14000">
                <a:srgbClr val="03284A">
                  <a:alpha val="98000"/>
                  <a:lumMod val="97000"/>
                  <a:lumOff val="3000"/>
                </a:srgbClr>
              </a:gs>
              <a:gs pos="99000">
                <a:srgbClr val="03284A">
                  <a:lumMod val="70000"/>
                </a:srgbClr>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2700000" scaled="1"/>
                <a:tileRect/>
              </a:gradFill>
              <a:effectLst/>
              <a:uLnTx/>
              <a:uFillTx/>
              <a:latin typeface="Calibri"/>
              <a:ea typeface="+mn-ea"/>
              <a:cs typeface="+mn-cs"/>
            </a:endParaRPr>
          </a:p>
        </p:txBody>
      </p:sp>
      <p:sp>
        <p:nvSpPr>
          <p:cNvPr id="6" name="TextBox 5">
            <a:extLst>
              <a:ext uri="{FF2B5EF4-FFF2-40B4-BE49-F238E27FC236}">
                <a16:creationId xmlns:a16="http://schemas.microsoft.com/office/drawing/2014/main" id="{CE685E0A-7F86-7523-93FE-9E0078D44F1E}"/>
              </a:ext>
            </a:extLst>
          </p:cNvPr>
          <p:cNvSpPr txBox="1"/>
          <p:nvPr userDrawn="1"/>
        </p:nvSpPr>
        <p:spPr>
          <a:xfrm>
            <a:off x="4159624" y="6636321"/>
            <a:ext cx="3872753" cy="184666"/>
          </a:xfrm>
          <a:prstGeom prst="rect">
            <a:avLst/>
          </a:prstGeom>
          <a:noFill/>
        </p:spPr>
        <p:txBody>
          <a:bodyPr wrap="square" rtlCol="0">
            <a:spAutoFit/>
          </a:bodyPr>
          <a:lstStyle/>
          <a:p>
            <a:pPr algn="ctr"/>
            <a:r>
              <a:rPr lang="en-US" sz="600" spc="150" baseline="0" dirty="0">
                <a:solidFill>
                  <a:schemeClr val="bg1"/>
                </a:solidFill>
                <a:latin typeface="Arial" panose="020B0604020202020204" pitchFamily="34" charset="0"/>
                <a:cs typeface="Arial" panose="020B0604020202020204" pitchFamily="34" charset="0"/>
              </a:rPr>
              <a:t>OFFICE OF THE CHIEF FINANCIAL OFFICER</a:t>
            </a:r>
          </a:p>
        </p:txBody>
      </p:sp>
      <p:sp>
        <p:nvSpPr>
          <p:cNvPr id="3" name="Slide Number Placeholder 3">
            <a:extLst>
              <a:ext uri="{FF2B5EF4-FFF2-40B4-BE49-F238E27FC236}">
                <a16:creationId xmlns:a16="http://schemas.microsoft.com/office/drawing/2014/main" id="{95477842-6E4A-9920-BE71-FD81D94BC766}"/>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7" name="Rectangle 6">
            <a:extLst>
              <a:ext uri="{FF2B5EF4-FFF2-40B4-BE49-F238E27FC236}">
                <a16:creationId xmlns:a16="http://schemas.microsoft.com/office/drawing/2014/main" id="{CF3E2D0E-6137-0E21-A653-B8AA892DDDBC}"/>
              </a:ext>
            </a:extLst>
          </p:cNvPr>
          <p:cNvSpPr/>
          <p:nvPr userDrawn="1"/>
        </p:nvSpPr>
        <p:spPr>
          <a:xfrm rot="5400000" flipV="1">
            <a:off x="6073902" y="489492"/>
            <a:ext cx="45719" cy="12190477"/>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xt Placeholder 6">
            <a:extLst>
              <a:ext uri="{FF2B5EF4-FFF2-40B4-BE49-F238E27FC236}">
                <a16:creationId xmlns:a16="http://schemas.microsoft.com/office/drawing/2014/main" id="{78813F9C-7D40-3D23-A9E2-470E94EAA7ED}"/>
              </a:ext>
            </a:extLst>
          </p:cNvPr>
          <p:cNvSpPr>
            <a:spLocks noGrp="1"/>
          </p:cNvSpPr>
          <p:nvPr>
            <p:ph type="body" sz="quarter" idx="13"/>
          </p:nvPr>
        </p:nvSpPr>
        <p:spPr>
          <a:xfrm>
            <a:off x="285466" y="1587132"/>
            <a:ext cx="11637220" cy="4864832"/>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sz="1600">
                <a:solidFill>
                  <a:srgbClr val="03284A"/>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457200" marR="0" lvl="1"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4" name="Text Placeholder 6">
            <a:extLst>
              <a:ext uri="{FF2B5EF4-FFF2-40B4-BE49-F238E27FC236}">
                <a16:creationId xmlns:a16="http://schemas.microsoft.com/office/drawing/2014/main" id="{A6F390FB-EEF0-32E1-2F4C-D464D0DC9A4C}"/>
              </a:ext>
            </a:extLst>
          </p:cNvPr>
          <p:cNvSpPr>
            <a:spLocks noGrp="1"/>
          </p:cNvSpPr>
          <p:nvPr>
            <p:ph type="body" sz="quarter" idx="11"/>
          </p:nvPr>
        </p:nvSpPr>
        <p:spPr>
          <a:xfrm>
            <a:off x="285466" y="262080"/>
            <a:ext cx="10367220" cy="481680"/>
          </a:xfrm>
          <a:prstGeom prst="rect">
            <a:avLst/>
          </a:prstGeom>
        </p:spPr>
        <p:txBody>
          <a:bodyPr anchor="ctr"/>
          <a:lstStyle>
            <a:lvl1pPr marL="0" indent="0" algn="l">
              <a:lnSpc>
                <a:spcPct val="100000"/>
              </a:lnSpc>
              <a:buNone/>
              <a:defRPr sz="28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6">
            <a:extLst>
              <a:ext uri="{FF2B5EF4-FFF2-40B4-BE49-F238E27FC236}">
                <a16:creationId xmlns:a16="http://schemas.microsoft.com/office/drawing/2014/main" id="{E69D2B04-003E-FD5F-904D-676907537426}"/>
              </a:ext>
            </a:extLst>
          </p:cNvPr>
          <p:cNvSpPr>
            <a:spLocks noGrp="1"/>
          </p:cNvSpPr>
          <p:nvPr>
            <p:ph type="body" sz="quarter" idx="15"/>
          </p:nvPr>
        </p:nvSpPr>
        <p:spPr>
          <a:xfrm>
            <a:off x="285466" y="805734"/>
            <a:ext cx="10367220" cy="481680"/>
          </a:xfrm>
          <a:prstGeom prst="rect">
            <a:avLst/>
          </a:prstGeom>
        </p:spPr>
        <p:txBody>
          <a:bodyPr anchor="ctr"/>
          <a:lstStyle>
            <a:lvl1pPr marL="0" indent="0" algn="l">
              <a:lnSpc>
                <a:spcPct val="100000"/>
              </a:lnSpc>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2" name="Picture 1">
            <a:extLst>
              <a:ext uri="{FF2B5EF4-FFF2-40B4-BE49-F238E27FC236}">
                <a16:creationId xmlns:a16="http://schemas.microsoft.com/office/drawing/2014/main" id="{EA0970E3-1F8A-FE18-1D84-383F78DE6401}"/>
              </a:ext>
            </a:extLst>
          </p:cNvPr>
          <p:cNvPicPr>
            <a:picLocks noChangeAspect="1"/>
          </p:cNvPicPr>
          <p:nvPr userDrawn="1"/>
        </p:nvPicPr>
        <p:blipFill rotWithShape="1">
          <a:blip r:embed="rId2"/>
          <a:srcRect l="14706" t="2941" r="14706" b="2941"/>
          <a:stretch/>
        </p:blipFill>
        <p:spPr>
          <a:xfrm>
            <a:off x="10917936" y="201168"/>
            <a:ext cx="1097280" cy="1097280"/>
          </a:xfrm>
          <a:prstGeom prst="rect">
            <a:avLst/>
          </a:prstGeom>
        </p:spPr>
      </p:pic>
    </p:spTree>
    <p:extLst>
      <p:ext uri="{BB962C8B-B14F-4D97-AF65-F5344CB8AC3E}">
        <p14:creationId xmlns:p14="http://schemas.microsoft.com/office/powerpoint/2010/main" val="2287607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3" name="Picture 2" descr="A blue and gold rectangular object&#10;&#10;Description automatically generated with medium confidence">
            <a:extLst>
              <a:ext uri="{FF2B5EF4-FFF2-40B4-BE49-F238E27FC236}">
                <a16:creationId xmlns:a16="http://schemas.microsoft.com/office/drawing/2014/main" id="{9E47ADF3-6836-7211-D770-506516E0FCB3}"/>
              </a:ext>
            </a:extLst>
          </p:cNvPr>
          <p:cNvPicPr>
            <a:picLocks noChangeAspect="1"/>
          </p:cNvPicPr>
          <p:nvPr userDrawn="1"/>
        </p:nvPicPr>
        <p:blipFill>
          <a:blip r:embed="rId2"/>
          <a:stretch>
            <a:fillRect/>
          </a:stretch>
        </p:blipFill>
        <p:spPr>
          <a:xfrm>
            <a:off x="-3048" y="0"/>
            <a:ext cx="12198096" cy="1678987"/>
          </a:xfrm>
          <a:prstGeom prst="rect">
            <a:avLst/>
          </a:prstGeom>
        </p:spPr>
      </p:pic>
      <p:sp>
        <p:nvSpPr>
          <p:cNvPr id="6" name="TextBox 5">
            <a:extLst>
              <a:ext uri="{FF2B5EF4-FFF2-40B4-BE49-F238E27FC236}">
                <a16:creationId xmlns:a16="http://schemas.microsoft.com/office/drawing/2014/main" id="{CE685E0A-7F86-7523-93FE-9E0078D44F1E}"/>
              </a:ext>
            </a:extLst>
          </p:cNvPr>
          <p:cNvSpPr txBox="1"/>
          <p:nvPr userDrawn="1"/>
        </p:nvSpPr>
        <p:spPr>
          <a:xfrm>
            <a:off x="4159624" y="6636321"/>
            <a:ext cx="3872753" cy="184666"/>
          </a:xfrm>
          <a:prstGeom prst="rect">
            <a:avLst/>
          </a:prstGeom>
          <a:noFill/>
        </p:spPr>
        <p:txBody>
          <a:bodyPr wrap="square" rtlCol="0">
            <a:spAutoFit/>
          </a:bodyPr>
          <a:lstStyle/>
          <a:p>
            <a:pPr algn="ctr"/>
            <a:r>
              <a:rPr lang="en-US" sz="600" spc="150" baseline="0" dirty="0">
                <a:solidFill>
                  <a:schemeClr val="bg1"/>
                </a:solidFill>
                <a:latin typeface="Arial" panose="020B0604020202020204" pitchFamily="34" charset="0"/>
                <a:cs typeface="Arial" panose="020B0604020202020204" pitchFamily="34" charset="0"/>
              </a:rPr>
              <a:t>OFFICE OF THE CHIEF FINANCIAL OFFICER</a:t>
            </a:r>
          </a:p>
        </p:txBody>
      </p:sp>
      <p:sp>
        <p:nvSpPr>
          <p:cNvPr id="4" name="Text Placeholder 6">
            <a:extLst>
              <a:ext uri="{FF2B5EF4-FFF2-40B4-BE49-F238E27FC236}">
                <a16:creationId xmlns:a16="http://schemas.microsoft.com/office/drawing/2014/main" id="{F85319F8-D6D3-5250-56C7-81032303E086}"/>
              </a:ext>
            </a:extLst>
          </p:cNvPr>
          <p:cNvSpPr>
            <a:spLocks noGrp="1"/>
          </p:cNvSpPr>
          <p:nvPr>
            <p:ph type="body" sz="quarter" idx="13"/>
          </p:nvPr>
        </p:nvSpPr>
        <p:spPr>
          <a:xfrm>
            <a:off x="285466" y="1938851"/>
            <a:ext cx="11635188" cy="3635875"/>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6">
            <a:extLst>
              <a:ext uri="{FF2B5EF4-FFF2-40B4-BE49-F238E27FC236}">
                <a16:creationId xmlns:a16="http://schemas.microsoft.com/office/drawing/2014/main" id="{A95504C8-0537-022A-6E37-3DFF594C0D81}"/>
              </a:ext>
            </a:extLst>
          </p:cNvPr>
          <p:cNvSpPr>
            <a:spLocks noGrp="1"/>
          </p:cNvSpPr>
          <p:nvPr>
            <p:ph type="body" sz="quarter" idx="14"/>
          </p:nvPr>
        </p:nvSpPr>
        <p:spPr>
          <a:xfrm>
            <a:off x="285466" y="5926870"/>
            <a:ext cx="11635188" cy="481680"/>
          </a:xfrm>
          <a:prstGeom prst="rect">
            <a:avLst/>
          </a:prstGeom>
        </p:spPr>
        <p:txBody>
          <a:bodyPr/>
          <a:lstStyle>
            <a:lvl1pPr marL="0" indent="0" algn="l">
              <a:lnSpc>
                <a:spcPct val="100000"/>
              </a:lnSpc>
              <a:buNone/>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Slide Number Placeholder 3">
            <a:extLst>
              <a:ext uri="{FF2B5EF4-FFF2-40B4-BE49-F238E27FC236}">
                <a16:creationId xmlns:a16="http://schemas.microsoft.com/office/drawing/2014/main" id="{48054C51-19D8-85B7-D853-4BBDE94FCC2D}"/>
              </a:ext>
            </a:extLst>
          </p:cNvPr>
          <p:cNvSpPr>
            <a:spLocks noGrp="1"/>
          </p:cNvSpPr>
          <p:nvPr>
            <p:ph type="sldNum" sz="quarter" idx="12"/>
          </p:nvPr>
        </p:nvSpPr>
        <p:spPr>
          <a:xfrm>
            <a:off x="9438504" y="6583037"/>
            <a:ext cx="2743200" cy="262007"/>
          </a:xfrm>
          <a:prstGeom prst="rect">
            <a:avLst/>
          </a:prstGeom>
        </p:spPr>
        <p:txBody>
          <a:bodyPr/>
          <a:lstStyle>
            <a:lvl1pPr algn="r">
              <a:defRPr sz="1000">
                <a:solidFill>
                  <a:srgbClr val="03284A"/>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18" name="Text Placeholder 6">
            <a:extLst>
              <a:ext uri="{FF2B5EF4-FFF2-40B4-BE49-F238E27FC236}">
                <a16:creationId xmlns:a16="http://schemas.microsoft.com/office/drawing/2014/main" id="{7E991A8D-FB8F-2B82-9625-6FBBE1D8FF3F}"/>
              </a:ext>
            </a:extLst>
          </p:cNvPr>
          <p:cNvSpPr>
            <a:spLocks noGrp="1"/>
          </p:cNvSpPr>
          <p:nvPr>
            <p:ph type="body" sz="quarter" idx="11"/>
          </p:nvPr>
        </p:nvSpPr>
        <p:spPr>
          <a:xfrm>
            <a:off x="285466" y="262080"/>
            <a:ext cx="10367220" cy="481680"/>
          </a:xfrm>
          <a:prstGeom prst="rect">
            <a:avLst/>
          </a:prstGeom>
        </p:spPr>
        <p:txBody>
          <a:bodyPr anchor="ctr"/>
          <a:lstStyle>
            <a:lvl1pPr marL="0" indent="0" algn="l">
              <a:lnSpc>
                <a:spcPct val="100000"/>
              </a:lnSpc>
              <a:buNone/>
              <a:defRPr sz="2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3E310D27-30F6-7E9C-56C7-10CD77FE5A61}"/>
              </a:ext>
            </a:extLst>
          </p:cNvPr>
          <p:cNvSpPr>
            <a:spLocks noGrp="1"/>
          </p:cNvSpPr>
          <p:nvPr>
            <p:ph type="body" sz="quarter" idx="15"/>
          </p:nvPr>
        </p:nvSpPr>
        <p:spPr>
          <a:xfrm>
            <a:off x="285466" y="805734"/>
            <a:ext cx="10367220" cy="481680"/>
          </a:xfrm>
          <a:prstGeom prst="rect">
            <a:avLst/>
          </a:prstGeom>
        </p:spPr>
        <p:txBody>
          <a:bodyPr anchor="ctr"/>
          <a:lstStyle>
            <a:lvl1pPr marL="0" indent="0" algn="l">
              <a:lnSpc>
                <a:spcPct val="100000"/>
              </a:lnSpc>
              <a:buNone/>
              <a:defRPr sz="1800">
                <a:solidFill>
                  <a:srgbClr val="A2845D"/>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Box 4">
            <a:extLst>
              <a:ext uri="{FF2B5EF4-FFF2-40B4-BE49-F238E27FC236}">
                <a16:creationId xmlns:a16="http://schemas.microsoft.com/office/drawing/2014/main" id="{756B6155-FC37-AE38-9152-E1163C08CB2F}"/>
              </a:ext>
            </a:extLst>
          </p:cNvPr>
          <p:cNvSpPr txBox="1"/>
          <p:nvPr userDrawn="1"/>
        </p:nvSpPr>
        <p:spPr>
          <a:xfrm>
            <a:off x="4159624" y="6652089"/>
            <a:ext cx="3872753" cy="184666"/>
          </a:xfrm>
          <a:prstGeom prst="rect">
            <a:avLst/>
          </a:prstGeom>
          <a:noFill/>
        </p:spPr>
        <p:txBody>
          <a:bodyPr wrap="square" rtlCol="0">
            <a:spAutoFit/>
          </a:bodyPr>
          <a:lstStyle/>
          <a:p>
            <a:pPr algn="ctr"/>
            <a:r>
              <a:rPr lang="en-US" sz="600" spc="150" baseline="0" dirty="0">
                <a:solidFill>
                  <a:schemeClr val="tx1">
                    <a:lumMod val="65000"/>
                    <a:lumOff val="35000"/>
                  </a:schemeClr>
                </a:solidFill>
                <a:latin typeface="Arial" panose="020B0604020202020204" pitchFamily="34" charset="0"/>
                <a:cs typeface="Arial" panose="020B0604020202020204" pitchFamily="34" charset="0"/>
              </a:rPr>
              <a:t>OFFICE OF THE CHIEF FINANCIAL OFFICER</a:t>
            </a:r>
          </a:p>
        </p:txBody>
      </p:sp>
    </p:spTree>
    <p:extLst>
      <p:ext uri="{BB962C8B-B14F-4D97-AF65-F5344CB8AC3E}">
        <p14:creationId xmlns:p14="http://schemas.microsoft.com/office/powerpoint/2010/main" val="3363321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E96FBB2-68B8-97A6-0959-1A3D05BE851D}"/>
              </a:ext>
            </a:extLst>
          </p:cNvPr>
          <p:cNvPicPr>
            <a:picLocks noChangeAspect="1"/>
          </p:cNvPicPr>
          <p:nvPr userDrawn="1"/>
        </p:nvPicPr>
        <p:blipFill rotWithShape="1">
          <a:blip r:embed="rId2"/>
          <a:srcRect l="9434" r="9200"/>
          <a:stretch/>
        </p:blipFill>
        <p:spPr>
          <a:xfrm>
            <a:off x="-1" y="0"/>
            <a:ext cx="4466123" cy="6858000"/>
          </a:xfrm>
          <a:prstGeom prst="rect">
            <a:avLst/>
          </a:prstGeom>
        </p:spPr>
      </p:pic>
      <p:sp>
        <p:nvSpPr>
          <p:cNvPr id="16" name="Rectangle 15">
            <a:extLst>
              <a:ext uri="{FF2B5EF4-FFF2-40B4-BE49-F238E27FC236}">
                <a16:creationId xmlns:a16="http://schemas.microsoft.com/office/drawing/2014/main" id="{15A17A2E-727D-F957-F2EF-E9FA6293CB81}"/>
              </a:ext>
            </a:extLst>
          </p:cNvPr>
          <p:cNvSpPr/>
          <p:nvPr userDrawn="1"/>
        </p:nvSpPr>
        <p:spPr>
          <a:xfrm rot="10800000" flipV="1">
            <a:off x="4458760" y="0"/>
            <a:ext cx="45719" cy="6861240"/>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353EC74-8416-C1D8-7CFC-669E1ABFED3B}"/>
              </a:ext>
            </a:extLst>
          </p:cNvPr>
          <p:cNvSpPr/>
          <p:nvPr userDrawn="1"/>
        </p:nvSpPr>
        <p:spPr>
          <a:xfrm>
            <a:off x="-6622" y="0"/>
            <a:ext cx="4467664" cy="6860953"/>
          </a:xfrm>
          <a:prstGeom prst="rect">
            <a:avLst/>
          </a:prstGeom>
          <a:gradFill>
            <a:gsLst>
              <a:gs pos="0">
                <a:srgbClr val="03284A">
                  <a:alpha val="82872"/>
                </a:srgbClr>
              </a:gs>
              <a:gs pos="23000">
                <a:srgbClr val="03284A">
                  <a:alpha val="78595"/>
                </a:srgbClr>
              </a:gs>
              <a:gs pos="69000">
                <a:srgbClr val="03284A">
                  <a:alpha val="96000"/>
                </a:srgbClr>
              </a:gs>
              <a:gs pos="97000">
                <a:srgbClr val="03284A"/>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BF157DA-A0A1-2F7C-299A-F6F34E9E3D1A}"/>
              </a:ext>
            </a:extLst>
          </p:cNvPr>
          <p:cNvSpPr txBox="1"/>
          <p:nvPr userDrawn="1"/>
        </p:nvSpPr>
        <p:spPr>
          <a:xfrm>
            <a:off x="13958" y="278782"/>
            <a:ext cx="4444802" cy="184666"/>
          </a:xfrm>
          <a:prstGeom prst="rect">
            <a:avLst/>
          </a:prstGeom>
          <a:noFill/>
        </p:spPr>
        <p:txBody>
          <a:bodyPr wrap="square" rtlCol="0">
            <a:spAutoFit/>
          </a:bodyPr>
          <a:lstStyle/>
          <a:p>
            <a:pPr algn="ctr"/>
            <a:r>
              <a:rPr lang="en-US" sz="600" spc="150" dirty="0">
                <a:solidFill>
                  <a:prstClr val="white"/>
                </a:solidFill>
                <a:latin typeface="Arial" panose="020B0604020202020204" pitchFamily="34" charset="0"/>
                <a:cs typeface="Arial" panose="020B0604020202020204" pitchFamily="34" charset="0"/>
              </a:rPr>
              <a:t>OFFICE OF THE CHIEF FINANCIAL OFFICER</a:t>
            </a:r>
          </a:p>
        </p:txBody>
      </p:sp>
      <p:sp>
        <p:nvSpPr>
          <p:cNvPr id="2" name="Slide Number Placeholder 3">
            <a:extLst>
              <a:ext uri="{FF2B5EF4-FFF2-40B4-BE49-F238E27FC236}">
                <a16:creationId xmlns:a16="http://schemas.microsoft.com/office/drawing/2014/main" id="{92C30409-595A-9ED5-14E7-87E2F8B3AF8F}"/>
              </a:ext>
            </a:extLst>
          </p:cNvPr>
          <p:cNvSpPr>
            <a:spLocks noGrp="1"/>
          </p:cNvSpPr>
          <p:nvPr>
            <p:ph type="sldNum" sz="quarter" idx="12"/>
          </p:nvPr>
        </p:nvSpPr>
        <p:spPr>
          <a:xfrm>
            <a:off x="9448800" y="6592824"/>
            <a:ext cx="2743200" cy="265176"/>
          </a:xfrm>
        </p:spPr>
        <p:txBody>
          <a:bodyPr/>
          <a:lstStyle>
            <a:lvl1pPr>
              <a:defRPr sz="1000">
                <a:solidFill>
                  <a:schemeClr val="tx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4" name="Text Placeholder 6">
            <a:extLst>
              <a:ext uri="{FF2B5EF4-FFF2-40B4-BE49-F238E27FC236}">
                <a16:creationId xmlns:a16="http://schemas.microsoft.com/office/drawing/2014/main" id="{8EF69B99-DBAB-2811-E20A-FEC9C8787DB6}"/>
              </a:ext>
            </a:extLst>
          </p:cNvPr>
          <p:cNvSpPr>
            <a:spLocks noGrp="1"/>
          </p:cNvSpPr>
          <p:nvPr>
            <p:ph type="body" sz="quarter" idx="11"/>
          </p:nvPr>
        </p:nvSpPr>
        <p:spPr>
          <a:xfrm>
            <a:off x="4724400" y="114760"/>
            <a:ext cx="7269480" cy="481680"/>
          </a:xfrm>
          <a:prstGeom prst="rect">
            <a:avLst/>
          </a:prstGeom>
        </p:spPr>
        <p:txBody>
          <a:bodyPr anchor="ctr"/>
          <a:lstStyle>
            <a:lvl1pPr marL="0" indent="0" algn="l">
              <a:lnSpc>
                <a:spcPct val="100000"/>
              </a:lnSpc>
              <a:buNone/>
              <a:defRPr sz="28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 Placeholder 6">
            <a:extLst>
              <a:ext uri="{FF2B5EF4-FFF2-40B4-BE49-F238E27FC236}">
                <a16:creationId xmlns:a16="http://schemas.microsoft.com/office/drawing/2014/main" id="{DC4B84BF-7D77-CE1C-0AC1-231574188AC6}"/>
              </a:ext>
            </a:extLst>
          </p:cNvPr>
          <p:cNvSpPr>
            <a:spLocks noGrp="1"/>
          </p:cNvSpPr>
          <p:nvPr>
            <p:ph type="body" sz="quarter" idx="15"/>
          </p:nvPr>
        </p:nvSpPr>
        <p:spPr>
          <a:xfrm>
            <a:off x="4724400" y="650288"/>
            <a:ext cx="7269480" cy="481680"/>
          </a:xfrm>
          <a:prstGeom prst="rect">
            <a:avLst/>
          </a:prstGeom>
        </p:spPr>
        <p:txBody>
          <a:bodyPr anchor="ctr"/>
          <a:lstStyle>
            <a:lvl1pPr marL="0" indent="0" algn="l">
              <a:lnSpc>
                <a:spcPct val="100000"/>
              </a:lnSpc>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B81B76F3-92DB-3960-65AD-BE8772D8F928}"/>
              </a:ext>
            </a:extLst>
          </p:cNvPr>
          <p:cNvSpPr>
            <a:spLocks noGrp="1"/>
          </p:cNvSpPr>
          <p:nvPr>
            <p:ph type="body" sz="quarter" idx="16"/>
          </p:nvPr>
        </p:nvSpPr>
        <p:spPr>
          <a:xfrm>
            <a:off x="4724400" y="1708967"/>
            <a:ext cx="7269480" cy="2957334"/>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7" name="Text Placeholder 6">
            <a:extLst>
              <a:ext uri="{FF2B5EF4-FFF2-40B4-BE49-F238E27FC236}">
                <a16:creationId xmlns:a16="http://schemas.microsoft.com/office/drawing/2014/main" id="{5A4273A2-7FEF-F1BC-EBD3-84D3676D07BB}"/>
              </a:ext>
            </a:extLst>
          </p:cNvPr>
          <p:cNvSpPr>
            <a:spLocks noGrp="1"/>
          </p:cNvSpPr>
          <p:nvPr>
            <p:ph type="body" sz="quarter" idx="13"/>
          </p:nvPr>
        </p:nvSpPr>
        <p:spPr>
          <a:xfrm>
            <a:off x="4737064" y="4998618"/>
            <a:ext cx="7269480" cy="481680"/>
          </a:xfrm>
          <a:prstGeom prst="rect">
            <a:avLst/>
          </a:prstGeom>
        </p:spPr>
        <p:txBody>
          <a:bodyPr/>
          <a:lstStyle>
            <a:lvl1pPr marL="0" indent="0" algn="l">
              <a:lnSpc>
                <a:spcPct val="100000"/>
              </a:lnSpc>
              <a:buNone/>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763742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NASA-Logo"/>
          <p:cNvPicPr>
            <a:picLocks noChangeAspect="1" noChangeArrowheads="1"/>
          </p:cNvPicPr>
          <p:nvPr/>
        </p:nvPicPr>
        <p:blipFill>
          <a:blip r:embed="rId7" cstate="print"/>
          <a:srcRect/>
          <a:stretch>
            <a:fillRect/>
          </a:stretch>
        </p:blipFill>
        <p:spPr bwMode="auto">
          <a:xfrm>
            <a:off x="3939" y="0"/>
            <a:ext cx="12188062" cy="1246909"/>
          </a:xfrm>
          <a:prstGeom prst="rect">
            <a:avLst/>
          </a:prstGeom>
          <a:noFill/>
          <a:ln w="9525">
            <a:noFill/>
            <a:miter lim="800000"/>
            <a:headEnd/>
            <a:tailEnd/>
          </a:ln>
        </p:spPr>
      </p:pic>
      <p:sp>
        <p:nvSpPr>
          <p:cNvPr id="1027" name="Rectangle 2"/>
          <p:cNvSpPr>
            <a:spLocks noGrp="1" noChangeArrowheads="1"/>
          </p:cNvSpPr>
          <p:nvPr>
            <p:ph type="title"/>
          </p:nvPr>
        </p:nvSpPr>
        <p:spPr bwMode="auto">
          <a:xfrm>
            <a:off x="1929612" y="34636"/>
            <a:ext cx="10262388" cy="969818"/>
          </a:xfrm>
          <a:prstGeom prst="rect">
            <a:avLst/>
          </a:prstGeom>
          <a:noFill/>
          <a:ln w="9525">
            <a:noFill/>
            <a:miter lim="800000"/>
            <a:headEnd/>
            <a:tailEnd/>
          </a:ln>
        </p:spPr>
        <p:txBody>
          <a:bodyPr vert="horz" wrap="square" lIns="99215" tIns="49607" rIns="99215" bIns="4960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10388" y="1281546"/>
            <a:ext cx="10971225" cy="4987636"/>
          </a:xfrm>
          <a:prstGeom prst="rect">
            <a:avLst/>
          </a:prstGeom>
          <a:noFill/>
          <a:ln w="9525">
            <a:noFill/>
            <a:miter lim="800000"/>
            <a:headEnd/>
            <a:tailEnd/>
          </a:ln>
        </p:spPr>
        <p:txBody>
          <a:bodyPr vert="horz" wrap="square" lIns="99215" tIns="49607" rIns="99215" bIns="49607"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10679814" y="6394740"/>
            <a:ext cx="1142016" cy="303068"/>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ctr">
              <a:defRPr sz="818" smtClean="0">
                <a:solidFill>
                  <a:srgbClr val="5F5F5F"/>
                </a:solidFill>
                <a:latin typeface="Tahoma" charset="0"/>
                <a:cs typeface="Tahoma" charset="0"/>
              </a:defRPr>
            </a:lvl1pPr>
          </a:lstStyle>
          <a:p>
            <a:pPr>
              <a:defRPr/>
            </a:pPr>
            <a:fld id="{4C28BA88-374D-45C2-8DE3-9E885D78891A}" type="slidenum">
              <a:rPr lang="en-US" smtClean="0"/>
              <a:pPr>
                <a:defRPr/>
              </a:pPr>
              <a:t>‹#›</a:t>
            </a:fld>
            <a:endParaRPr lang="en-US" dirty="0"/>
          </a:p>
        </p:txBody>
      </p:sp>
    </p:spTree>
    <p:extLst>
      <p:ext uri="{BB962C8B-B14F-4D97-AF65-F5344CB8AC3E}">
        <p14:creationId xmlns:p14="http://schemas.microsoft.com/office/powerpoint/2010/main" val="184444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899112" rtl="0" eaLnBrk="0" fontAlgn="base" hangingPunct="0">
        <a:spcBef>
          <a:spcPct val="0"/>
        </a:spcBef>
        <a:spcAft>
          <a:spcPct val="0"/>
        </a:spcAft>
        <a:defRPr sz="2182" b="1">
          <a:solidFill>
            <a:schemeClr val="tx2"/>
          </a:solidFill>
          <a:latin typeface="+mj-lt"/>
          <a:ea typeface="ＭＳ Ｐゴシック" charset="-128"/>
          <a:cs typeface="ＭＳ Ｐゴシック" charset="-128"/>
        </a:defRPr>
      </a:lvl1pPr>
      <a:lvl2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2pPr>
      <a:lvl3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3pPr>
      <a:lvl4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4pPr>
      <a:lvl5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5pPr>
      <a:lvl6pPr marL="415466" algn="l" defTabSz="901619" rtl="0" eaLnBrk="1" fontAlgn="base" hangingPunct="1">
        <a:spcBef>
          <a:spcPct val="0"/>
        </a:spcBef>
        <a:spcAft>
          <a:spcPct val="0"/>
        </a:spcAft>
        <a:defRPr sz="2182" b="1">
          <a:solidFill>
            <a:schemeClr val="tx2"/>
          </a:solidFill>
          <a:latin typeface="Arial" charset="0"/>
        </a:defRPr>
      </a:lvl6pPr>
      <a:lvl7pPr marL="830931" algn="l" defTabSz="901619" rtl="0" eaLnBrk="1" fontAlgn="base" hangingPunct="1">
        <a:spcBef>
          <a:spcPct val="0"/>
        </a:spcBef>
        <a:spcAft>
          <a:spcPct val="0"/>
        </a:spcAft>
        <a:defRPr sz="2182" b="1">
          <a:solidFill>
            <a:schemeClr val="tx2"/>
          </a:solidFill>
          <a:latin typeface="Arial" charset="0"/>
        </a:defRPr>
      </a:lvl7pPr>
      <a:lvl8pPr marL="1246396" algn="l" defTabSz="901619" rtl="0" eaLnBrk="1" fontAlgn="base" hangingPunct="1">
        <a:spcBef>
          <a:spcPct val="0"/>
        </a:spcBef>
        <a:spcAft>
          <a:spcPct val="0"/>
        </a:spcAft>
        <a:defRPr sz="2182" b="1">
          <a:solidFill>
            <a:schemeClr val="tx2"/>
          </a:solidFill>
          <a:latin typeface="Arial" charset="0"/>
        </a:defRPr>
      </a:lvl8pPr>
      <a:lvl9pPr marL="1661861" algn="l" defTabSz="901619" rtl="0" eaLnBrk="1" fontAlgn="base" hangingPunct="1">
        <a:spcBef>
          <a:spcPct val="0"/>
        </a:spcBef>
        <a:spcAft>
          <a:spcPct val="0"/>
        </a:spcAft>
        <a:defRPr sz="2182" b="1">
          <a:solidFill>
            <a:schemeClr val="tx2"/>
          </a:solidFill>
          <a:latin typeface="Arial" charset="0"/>
        </a:defRPr>
      </a:lvl9pPr>
    </p:titleStyle>
    <p:bodyStyle>
      <a:lvl1pPr marL="254003" indent="-254003" algn="l" defTabSz="899112" rtl="0" eaLnBrk="0" fontAlgn="base" hangingPunct="0">
        <a:lnSpc>
          <a:spcPct val="90000"/>
        </a:lnSpc>
        <a:spcBef>
          <a:spcPct val="30000"/>
        </a:spcBef>
        <a:spcAft>
          <a:spcPct val="0"/>
        </a:spcAft>
        <a:buFont typeface="Wingdings" charset="2"/>
        <a:buChar char="§"/>
        <a:defRPr sz="2182" b="0">
          <a:solidFill>
            <a:srgbClr val="000066"/>
          </a:solidFill>
          <a:latin typeface="+mn-lt"/>
          <a:ea typeface="ＭＳ Ｐゴシック" charset="-128"/>
          <a:cs typeface="ＭＳ Ｐゴシック" charset="-128"/>
        </a:defRPr>
      </a:lvl1pPr>
      <a:lvl2pPr marL="730257" indent="-278537"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2pPr>
      <a:lvl3pPr marL="1125693" indent="-223696"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3pPr>
      <a:lvl4pPr marL="1575970" indent="-222252"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4pPr>
      <a:lvl5pPr marL="2027691" indent="-222252" algn="l" defTabSz="899112" rtl="0" eaLnBrk="0" fontAlgn="base" hangingPunct="0">
        <a:lnSpc>
          <a:spcPct val="90000"/>
        </a:lnSpc>
        <a:spcBef>
          <a:spcPct val="30000"/>
        </a:spcBef>
        <a:spcAft>
          <a:spcPct val="0"/>
        </a:spcAft>
        <a:buChar char="»"/>
        <a:defRPr sz="1455">
          <a:solidFill>
            <a:schemeClr val="tx1"/>
          </a:solidFill>
          <a:latin typeface="+mn-lt"/>
          <a:ea typeface="ＭＳ Ｐゴシック" charset="-128"/>
          <a:cs typeface="ＭＳ Ｐゴシック"/>
        </a:defRPr>
      </a:lvl5pPr>
      <a:lvl6pPr marL="2445186" indent="-225044" algn="l" defTabSz="901619" rtl="0" eaLnBrk="1" fontAlgn="base" hangingPunct="1">
        <a:lnSpc>
          <a:spcPct val="90000"/>
        </a:lnSpc>
        <a:spcBef>
          <a:spcPct val="30000"/>
        </a:spcBef>
        <a:spcAft>
          <a:spcPct val="0"/>
        </a:spcAft>
        <a:buChar char="»"/>
        <a:defRPr sz="1455">
          <a:solidFill>
            <a:schemeClr val="tx1"/>
          </a:solidFill>
          <a:latin typeface="+mn-lt"/>
        </a:defRPr>
      </a:lvl6pPr>
      <a:lvl7pPr marL="2860650" indent="-225044" algn="l" defTabSz="901619" rtl="0" eaLnBrk="1" fontAlgn="base" hangingPunct="1">
        <a:lnSpc>
          <a:spcPct val="90000"/>
        </a:lnSpc>
        <a:spcBef>
          <a:spcPct val="30000"/>
        </a:spcBef>
        <a:spcAft>
          <a:spcPct val="0"/>
        </a:spcAft>
        <a:buChar char="»"/>
        <a:defRPr sz="1455">
          <a:solidFill>
            <a:schemeClr val="tx1"/>
          </a:solidFill>
          <a:latin typeface="+mn-lt"/>
        </a:defRPr>
      </a:lvl7pPr>
      <a:lvl8pPr marL="3276115" indent="-225044" algn="l" defTabSz="901619" rtl="0" eaLnBrk="1" fontAlgn="base" hangingPunct="1">
        <a:lnSpc>
          <a:spcPct val="90000"/>
        </a:lnSpc>
        <a:spcBef>
          <a:spcPct val="30000"/>
        </a:spcBef>
        <a:spcAft>
          <a:spcPct val="0"/>
        </a:spcAft>
        <a:buChar char="»"/>
        <a:defRPr sz="1455">
          <a:solidFill>
            <a:schemeClr val="tx1"/>
          </a:solidFill>
          <a:latin typeface="+mn-lt"/>
        </a:defRPr>
      </a:lvl8pPr>
      <a:lvl9pPr marL="3691581" indent="-225044" algn="l" defTabSz="901619" rtl="0" eaLnBrk="1" fontAlgn="base" hangingPunct="1">
        <a:lnSpc>
          <a:spcPct val="90000"/>
        </a:lnSpc>
        <a:spcBef>
          <a:spcPct val="30000"/>
        </a:spcBef>
        <a:spcAft>
          <a:spcPct val="0"/>
        </a:spcAft>
        <a:buChar char="»"/>
        <a:defRPr sz="1455">
          <a:solidFill>
            <a:schemeClr val="tx1"/>
          </a:solidFill>
          <a:latin typeface="+mn-lt"/>
        </a:defRPr>
      </a:lvl9pPr>
    </p:bodyStyle>
    <p:otherStyle>
      <a:defPPr>
        <a:defRPr lang="en-US"/>
      </a:defPPr>
      <a:lvl1pPr marL="0" algn="l" defTabSz="830931" rtl="0" eaLnBrk="1" latinLnBrk="0" hangingPunct="1">
        <a:defRPr sz="1636" kern="1200">
          <a:solidFill>
            <a:schemeClr val="tx1"/>
          </a:solidFill>
          <a:latin typeface="+mn-lt"/>
          <a:ea typeface="+mn-ea"/>
          <a:cs typeface="+mn-cs"/>
        </a:defRPr>
      </a:lvl1pPr>
      <a:lvl2pPr marL="415466" algn="l" defTabSz="830931" rtl="0" eaLnBrk="1" latinLnBrk="0" hangingPunct="1">
        <a:defRPr sz="1636" kern="1200">
          <a:solidFill>
            <a:schemeClr val="tx1"/>
          </a:solidFill>
          <a:latin typeface="+mn-lt"/>
          <a:ea typeface="+mn-ea"/>
          <a:cs typeface="+mn-cs"/>
        </a:defRPr>
      </a:lvl2pPr>
      <a:lvl3pPr marL="830931" algn="l" defTabSz="830931" rtl="0" eaLnBrk="1" latinLnBrk="0" hangingPunct="1">
        <a:defRPr sz="1636" kern="1200">
          <a:solidFill>
            <a:schemeClr val="tx1"/>
          </a:solidFill>
          <a:latin typeface="+mn-lt"/>
          <a:ea typeface="+mn-ea"/>
          <a:cs typeface="+mn-cs"/>
        </a:defRPr>
      </a:lvl3pPr>
      <a:lvl4pPr marL="1246396" algn="l" defTabSz="830931" rtl="0" eaLnBrk="1" latinLnBrk="0" hangingPunct="1">
        <a:defRPr sz="1636" kern="1200">
          <a:solidFill>
            <a:schemeClr val="tx1"/>
          </a:solidFill>
          <a:latin typeface="+mn-lt"/>
          <a:ea typeface="+mn-ea"/>
          <a:cs typeface="+mn-cs"/>
        </a:defRPr>
      </a:lvl4pPr>
      <a:lvl5pPr marL="1661861" algn="l" defTabSz="830931" rtl="0" eaLnBrk="1" latinLnBrk="0" hangingPunct="1">
        <a:defRPr sz="1636" kern="1200">
          <a:solidFill>
            <a:schemeClr val="tx1"/>
          </a:solidFill>
          <a:latin typeface="+mn-lt"/>
          <a:ea typeface="+mn-ea"/>
          <a:cs typeface="+mn-cs"/>
        </a:defRPr>
      </a:lvl5pPr>
      <a:lvl6pPr marL="2077326" algn="l" defTabSz="830931" rtl="0" eaLnBrk="1" latinLnBrk="0" hangingPunct="1">
        <a:defRPr sz="1636" kern="1200">
          <a:solidFill>
            <a:schemeClr val="tx1"/>
          </a:solidFill>
          <a:latin typeface="+mn-lt"/>
          <a:ea typeface="+mn-ea"/>
          <a:cs typeface="+mn-cs"/>
        </a:defRPr>
      </a:lvl6pPr>
      <a:lvl7pPr marL="2492791" algn="l" defTabSz="830931" rtl="0" eaLnBrk="1" latinLnBrk="0" hangingPunct="1">
        <a:defRPr sz="1636" kern="1200">
          <a:solidFill>
            <a:schemeClr val="tx1"/>
          </a:solidFill>
          <a:latin typeface="+mn-lt"/>
          <a:ea typeface="+mn-ea"/>
          <a:cs typeface="+mn-cs"/>
        </a:defRPr>
      </a:lvl7pPr>
      <a:lvl8pPr marL="2908257" algn="l" defTabSz="830931" rtl="0" eaLnBrk="1" latinLnBrk="0" hangingPunct="1">
        <a:defRPr sz="1636" kern="1200">
          <a:solidFill>
            <a:schemeClr val="tx1"/>
          </a:solidFill>
          <a:latin typeface="+mn-lt"/>
          <a:ea typeface="+mn-ea"/>
          <a:cs typeface="+mn-cs"/>
        </a:defRPr>
      </a:lvl8pPr>
      <a:lvl9pPr marL="3323722" algn="l" defTabSz="830931" rtl="0" eaLnBrk="1" latinLnBrk="0" hangingPunct="1">
        <a:defRPr sz="16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CD735-EA06-FB5D-27BC-925AE46AB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B45790-A0A3-BB19-7D2C-D83D52C32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3A546-0E0F-87A8-88C8-6C135A4AA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527DEA-CADF-2CEA-CFA5-1DD60604B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55C07-645F-85B6-042F-F67C1D5AC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7DD83-B175-9349-BDF8-D1571685DD28}" type="slidenum">
              <a:rPr lang="en-US" smtClean="0"/>
              <a:t>‹#›</a:t>
            </a:fld>
            <a:endParaRPr lang="en-US"/>
          </a:p>
        </p:txBody>
      </p:sp>
    </p:spTree>
    <p:extLst>
      <p:ext uri="{BB962C8B-B14F-4D97-AF65-F5344CB8AC3E}">
        <p14:creationId xmlns:p14="http://schemas.microsoft.com/office/powerpoint/2010/main" val="23124650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21.xml"/><Relationship Id="rId12" Type="http://schemas.openxmlformats.org/officeDocument/2006/relationships/slide" Target="slide36.xml"/><Relationship Id="rId17" Type="http://schemas.openxmlformats.org/officeDocument/2006/relationships/slide" Target="slide57.xml"/><Relationship Id="rId2" Type="http://schemas.openxmlformats.org/officeDocument/2006/relationships/slide" Target="slide3.xml"/><Relationship Id="rId16" Type="http://schemas.openxmlformats.org/officeDocument/2006/relationships/slide" Target="slide50.xml"/><Relationship Id="rId1" Type="http://schemas.openxmlformats.org/officeDocument/2006/relationships/slideLayout" Target="../slideLayouts/slideLayout9.xml"/><Relationship Id="rId6" Type="http://schemas.openxmlformats.org/officeDocument/2006/relationships/slide" Target="slide18.xml"/><Relationship Id="rId11" Type="http://schemas.openxmlformats.org/officeDocument/2006/relationships/slide" Target="slide34.xml"/><Relationship Id="rId5" Type="http://schemas.openxmlformats.org/officeDocument/2006/relationships/slide" Target="slide16.xml"/><Relationship Id="rId15" Type="http://schemas.openxmlformats.org/officeDocument/2006/relationships/slide" Target="slide48.xml"/><Relationship Id="rId10" Type="http://schemas.openxmlformats.org/officeDocument/2006/relationships/slide" Target="slide32.xml"/><Relationship Id="rId4" Type="http://schemas.openxmlformats.org/officeDocument/2006/relationships/slide" Target="slide14.xml"/><Relationship Id="rId9" Type="http://schemas.openxmlformats.org/officeDocument/2006/relationships/slide" Target="slide26.xml"/><Relationship Id="rId14" Type="http://schemas.openxmlformats.org/officeDocument/2006/relationships/slide" Target="slide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whitehouse.gov/omb/information-for-agencies/memoranda/"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www.whitehouse.gov/wp-content/uploads/2019/06/FINAL-Agency-Lapse-FAQs-6.27.19.pdf"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nasa.gov/shutdown/" TargetMode="External"/><Relationship Id="rId2" Type="http://schemas.openxmlformats.org/officeDocument/2006/relationships/hyperlink" Target="https://www.opm.gov/policy-data-oversight/pay-leave/furlough-guidance" TargetMode="External"/><Relationship Id="rId1" Type="http://schemas.openxmlformats.org/officeDocument/2006/relationships/slideLayout" Target="../slideLayouts/slideLayout11.xml"/><Relationship Id="rId5" Type="http://schemas.openxmlformats.org/officeDocument/2006/relationships/hyperlink" Target="https://www.nasa.gov/shutdown/shutdown-nasa-guidance/" TargetMode="External"/><Relationship Id="rId4" Type="http://schemas.openxmlformats.org/officeDocument/2006/relationships/hyperlink" Target="https://www.opm.gov/policy-data-oversight/pay-leave/furlough-guidance/#url=Shutdown-Furlough"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8380-EF51-5A17-532A-847E5BCC7BE2}"/>
              </a:ext>
            </a:extLst>
          </p:cNvPr>
          <p:cNvSpPr>
            <a:spLocks noGrp="1"/>
          </p:cNvSpPr>
          <p:nvPr>
            <p:ph type="ctrTitle"/>
          </p:nvPr>
        </p:nvSpPr>
        <p:spPr/>
        <p:txBody>
          <a:bodyPr/>
          <a:lstStyle/>
          <a:p>
            <a:r>
              <a:rPr lang="en-US" dirty="0"/>
              <a:t>Frequently Asked Questions (FAQs) for Operations and Furloughs Under a Government Shutdown </a:t>
            </a:r>
          </a:p>
        </p:txBody>
      </p:sp>
      <p:sp>
        <p:nvSpPr>
          <p:cNvPr id="3" name="Text Placeholder 2">
            <a:extLst>
              <a:ext uri="{FF2B5EF4-FFF2-40B4-BE49-F238E27FC236}">
                <a16:creationId xmlns:a16="http://schemas.microsoft.com/office/drawing/2014/main" id="{F69D3E41-0FBE-3F61-711B-C180A35E02A7}"/>
              </a:ext>
            </a:extLst>
          </p:cNvPr>
          <p:cNvSpPr>
            <a:spLocks noGrp="1"/>
          </p:cNvSpPr>
          <p:nvPr>
            <p:ph type="body" idx="1"/>
          </p:nvPr>
        </p:nvSpPr>
        <p:spPr/>
        <p:txBody>
          <a:bodyPr/>
          <a:lstStyle/>
          <a:p>
            <a:r>
              <a:rPr lang="en-US" dirty="0"/>
              <a:t>Updated: November 4th, 2025</a:t>
            </a:r>
          </a:p>
        </p:txBody>
      </p:sp>
    </p:spTree>
    <p:extLst>
      <p:ext uri="{BB962C8B-B14F-4D97-AF65-F5344CB8AC3E}">
        <p14:creationId xmlns:p14="http://schemas.microsoft.com/office/powerpoint/2010/main" val="131977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E4BC-4325-0C11-9BA6-FE7D94EC4CE7}"/>
              </a:ext>
            </a:extLst>
          </p:cNvPr>
          <p:cNvSpPr>
            <a:spLocks noGrp="1"/>
          </p:cNvSpPr>
          <p:nvPr>
            <p:ph type="body" sz="quarter" idx="13"/>
          </p:nvPr>
        </p:nvSpPr>
        <p:spPr>
          <a:xfrm>
            <a:off x="285466" y="1938851"/>
            <a:ext cx="11635188" cy="4415454"/>
          </a:xfrm>
        </p:spPr>
        <p:txBody>
          <a:bodyPr>
            <a:normAutofit/>
          </a:bodyPr>
          <a:lstStyle/>
          <a:p>
            <a:pPr marL="0" indent="0">
              <a:buNone/>
            </a:pPr>
            <a:r>
              <a:rPr lang="en-US" dirty="0"/>
              <a:t>Q8. How are NASA employees detailed to other Federal agencies affected by a furlough?</a:t>
            </a:r>
          </a:p>
          <a:p>
            <a:r>
              <a:rPr lang="en-US" dirty="0"/>
              <a:t>Answer: It depends on the specific circumstances of the assignment. If the NASA employee who is detailed to another Federal agency is performing an excepted activity approved by NASA or another Federal agency, the employee may continue to perform the excepted activity. If the external detail is fully funded in advance of a Shutdown Furlough, or funded by appropriations that have not lapsed, the assignment may continue if it does not require Government support (e.g., facilities, supervision, accounting services) that would be funded by a lapsed appropriation. If the NASA employee is not performing an approved excepted activity, the external detail assignment may continue for the period of time for which it has been fully funded prior to a Shutdown Furlough AND only if it does not require government support (e.g., facilities, supervision, accounting services) that would be funded by a lapsed appropriation. Otherwise, the employee must be furloughed. NASA must notify the employee whether the employee may continue working or will be furloughed. If the employee is furloughed, the employee is issued the same furlough notice as other Center employees. Program Offices should contact their Servicing Human Resources Office and Center Chief Financial Officer for guidance pertaining to their specific situation.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63CF53-EC2D-5E36-0FF1-8CFB50AB8D6F}"/>
              </a:ext>
            </a:extLst>
          </p:cNvPr>
          <p:cNvSpPr>
            <a:spLocks noGrp="1"/>
          </p:cNvSpPr>
          <p:nvPr>
            <p:ph type="sldNum" sz="quarter" idx="12"/>
          </p:nvPr>
        </p:nvSpPr>
        <p:spPr/>
        <p:txBody>
          <a:bodyPr/>
          <a:lstStyle/>
          <a:p>
            <a:fld id="{BAB45287-AC89-4E8A-892C-56ADCCC59CE1}" type="slidenum">
              <a:rPr lang="en-US" smtClean="0"/>
              <a:pPr/>
              <a:t>10</a:t>
            </a:fld>
            <a:endParaRPr lang="en-US" dirty="0"/>
          </a:p>
        </p:txBody>
      </p:sp>
      <p:sp>
        <p:nvSpPr>
          <p:cNvPr id="7" name="Text Placeholder 4">
            <a:extLst>
              <a:ext uri="{FF2B5EF4-FFF2-40B4-BE49-F238E27FC236}">
                <a16:creationId xmlns:a16="http://schemas.microsoft.com/office/drawing/2014/main" id="{5266DA48-C7E6-2C04-DF1B-A395A6BA3A17}"/>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58161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956AA-D198-6918-54F0-26F0E8145603}"/>
              </a:ext>
            </a:extLst>
          </p:cNvPr>
          <p:cNvSpPr>
            <a:spLocks noGrp="1"/>
          </p:cNvSpPr>
          <p:nvPr>
            <p:ph type="body" sz="quarter" idx="13"/>
          </p:nvPr>
        </p:nvSpPr>
        <p:spPr>
          <a:xfrm>
            <a:off x="285466" y="1938851"/>
            <a:ext cx="11635188" cy="4508444"/>
          </a:xfrm>
        </p:spPr>
        <p:txBody>
          <a:bodyPr>
            <a:normAutofit lnSpcReduction="10000"/>
          </a:bodyPr>
          <a:lstStyle/>
          <a:p>
            <a:pPr marL="0" indent="0">
              <a:buNone/>
            </a:pPr>
            <a:r>
              <a:rPr lang="en-US" dirty="0"/>
              <a:t>Q9. How are employees from other Federal agencies detailed to NASA affected by a furlough?</a:t>
            </a:r>
          </a:p>
          <a:p>
            <a:r>
              <a:rPr lang="en-US" dirty="0"/>
              <a:t>Answer: It depends on the specific circumstances of the assignment. If the other Federal agency also has a lapse of appropriations, they will likely furlough the employee. The Center must contact the other Federal agency to determine whether a lapse of appropriations exists. If the detail assignment includes performing a NASA approved excepted activity, the Center must contact the other Federal agency to ensure that the employee is included on the appropriate excepted personnel lists. If the other agency is funded, the employee may only continue working if: (1) the other agency is paying for the total cost of the detail; and (2) the detail does not require Government support (e.g., facilities, supervision, accounting services) that would be funded by a lapsed appropriation. If the work being performed on the external detail is not an approved excepted activity it may be possible for the assignment to continue to the until all paid funds have been expended as long as the assignment does not require Government support (e.g., facilities, supervision, accounting services) that would be funded by a lapsed appropriation. The Center Chief Financial Officer should be consulted to determine the status of funding for each detail assignment. Otherwise, the detail must be suspended during the lapse of NASA appropriations. The Center must notify the employee and the other Federal agency that the detail is suspended. Program Offices should contact their Servicing Human Resources Office and Center Chief Financial Officer for guidance pertaining to their specific situation.</a:t>
            </a:r>
          </a:p>
          <a:p>
            <a:pPr marL="0" indent="0">
              <a:buNone/>
            </a:pPr>
            <a:endParaRPr lang="en-US" dirty="0"/>
          </a:p>
        </p:txBody>
      </p:sp>
      <p:sp>
        <p:nvSpPr>
          <p:cNvPr id="4" name="Slide Number Placeholder 3">
            <a:extLst>
              <a:ext uri="{FF2B5EF4-FFF2-40B4-BE49-F238E27FC236}">
                <a16:creationId xmlns:a16="http://schemas.microsoft.com/office/drawing/2014/main" id="{6A8697BF-D9D9-4E91-283B-40AFD082E899}"/>
              </a:ext>
            </a:extLst>
          </p:cNvPr>
          <p:cNvSpPr>
            <a:spLocks noGrp="1"/>
          </p:cNvSpPr>
          <p:nvPr>
            <p:ph type="sldNum" sz="quarter" idx="12"/>
          </p:nvPr>
        </p:nvSpPr>
        <p:spPr/>
        <p:txBody>
          <a:bodyPr/>
          <a:lstStyle/>
          <a:p>
            <a:fld id="{BAB45287-AC89-4E8A-892C-56ADCCC59CE1}" type="slidenum">
              <a:rPr lang="en-US" smtClean="0"/>
              <a:pPr/>
              <a:t>11</a:t>
            </a:fld>
            <a:endParaRPr lang="en-US" dirty="0"/>
          </a:p>
        </p:txBody>
      </p:sp>
      <p:sp>
        <p:nvSpPr>
          <p:cNvPr id="7" name="Text Placeholder 4">
            <a:extLst>
              <a:ext uri="{FF2B5EF4-FFF2-40B4-BE49-F238E27FC236}">
                <a16:creationId xmlns:a16="http://schemas.microsoft.com/office/drawing/2014/main" id="{00D907E1-6604-B232-25D9-9F3F43CA0C38}"/>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75402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CC19D-D6CF-0E9F-CEAE-75075566417E}"/>
              </a:ext>
            </a:extLst>
          </p:cNvPr>
          <p:cNvSpPr>
            <a:spLocks noGrp="1"/>
          </p:cNvSpPr>
          <p:nvPr>
            <p:ph type="body" sz="quarter" idx="13"/>
          </p:nvPr>
        </p:nvSpPr>
        <p:spPr>
          <a:xfrm>
            <a:off x="285466" y="1938850"/>
            <a:ext cx="11635188" cy="4782791"/>
          </a:xfrm>
        </p:spPr>
        <p:txBody>
          <a:bodyPr>
            <a:normAutofit lnSpcReduction="10000"/>
          </a:bodyPr>
          <a:lstStyle/>
          <a:p>
            <a:pPr marL="0" indent="0">
              <a:buNone/>
            </a:pPr>
            <a:r>
              <a:rPr lang="en-US" dirty="0"/>
              <a:t>Q10. Do employees who work during a Government shutdown work full time?</a:t>
            </a:r>
          </a:p>
          <a:p>
            <a:r>
              <a:rPr lang="en-US" dirty="0"/>
              <a:t>Answer: The hours that excepted employees work during a funding hiatus would depend upon the minimum level of essential activities needed to protect life and property, as determined by NASA management. A full-time employee may be directed to work full-time, to work part-time, or to be on-call during the Government shutdown. During any period when employees are not scheduled to perform approved excepted activities, they will be in a furlough status.</a:t>
            </a:r>
          </a:p>
          <a:p>
            <a:pPr marL="0" indent="0">
              <a:buNone/>
            </a:pPr>
            <a:endParaRPr lang="en-US" dirty="0"/>
          </a:p>
          <a:p>
            <a:pPr marL="0" indent="0">
              <a:buNone/>
            </a:pPr>
            <a:r>
              <a:rPr lang="en-US" dirty="0"/>
              <a:t>Q11. Can Excepted Employees perform non-excepted work at NASA?</a:t>
            </a:r>
          </a:p>
          <a:p>
            <a:r>
              <a:rPr lang="en-US" dirty="0"/>
              <a:t>Answer: Generally, no. If an excepted activity can be performed in less than an entire day, the employee performing it is required to resume furlough status after completing the function.</a:t>
            </a:r>
          </a:p>
          <a:p>
            <a:pPr marL="173736" indent="0">
              <a:buNone/>
            </a:pPr>
            <a:r>
              <a:rPr lang="en-US" dirty="0"/>
              <a:t>However, if the excepted activity must be performed intermittently throughout the course of the work schedule, and the intervals in between are too short (less than one hour) to enable the employee to be furloughed and then recalled in time to perform the function. The employee may remain at work and may perform non-excepted functions during these intervals. Centers must consolidate any excepted activities performed on an intermittent basis, to the extent possible, and minimize the number of employees performing them in order to minimize the Agency’s reliance on the </a:t>
            </a:r>
            <a:r>
              <a:rPr lang="en-US" dirty="0" err="1"/>
              <a:t>Antideficiency</a:t>
            </a:r>
            <a:r>
              <a:rPr lang="en-US" dirty="0"/>
              <a:t> Act to incur obligations for which the appropriation has lapsed.</a:t>
            </a:r>
          </a:p>
          <a:p>
            <a:pPr marL="0" indent="0">
              <a:buNone/>
            </a:pPr>
            <a:endParaRPr lang="en-US" dirty="0"/>
          </a:p>
        </p:txBody>
      </p:sp>
      <p:sp>
        <p:nvSpPr>
          <p:cNvPr id="4" name="Slide Number Placeholder 3">
            <a:extLst>
              <a:ext uri="{FF2B5EF4-FFF2-40B4-BE49-F238E27FC236}">
                <a16:creationId xmlns:a16="http://schemas.microsoft.com/office/drawing/2014/main" id="{8DBCFF91-D3A7-2178-F62F-3530A143265F}"/>
              </a:ext>
            </a:extLst>
          </p:cNvPr>
          <p:cNvSpPr>
            <a:spLocks noGrp="1"/>
          </p:cNvSpPr>
          <p:nvPr>
            <p:ph type="sldNum" sz="quarter" idx="12"/>
          </p:nvPr>
        </p:nvSpPr>
        <p:spPr/>
        <p:txBody>
          <a:bodyPr/>
          <a:lstStyle/>
          <a:p>
            <a:fld id="{BAB45287-AC89-4E8A-892C-56ADCCC59CE1}" type="slidenum">
              <a:rPr lang="en-US" smtClean="0"/>
              <a:pPr/>
              <a:t>12</a:t>
            </a:fld>
            <a:endParaRPr lang="en-US" dirty="0"/>
          </a:p>
        </p:txBody>
      </p:sp>
      <p:sp>
        <p:nvSpPr>
          <p:cNvPr id="7" name="Text Placeholder 4">
            <a:extLst>
              <a:ext uri="{FF2B5EF4-FFF2-40B4-BE49-F238E27FC236}">
                <a16:creationId xmlns:a16="http://schemas.microsoft.com/office/drawing/2014/main" id="{8038187A-BC72-A789-02A5-0AD2211225B7}"/>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330741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26B08-EA24-D834-7408-6B6660E96641}"/>
              </a:ext>
            </a:extLst>
          </p:cNvPr>
          <p:cNvSpPr>
            <a:spLocks noGrp="1"/>
          </p:cNvSpPr>
          <p:nvPr>
            <p:ph type="body" sz="quarter" idx="13"/>
          </p:nvPr>
        </p:nvSpPr>
        <p:spPr>
          <a:xfrm>
            <a:off x="285466" y="1938851"/>
            <a:ext cx="11635188" cy="4413823"/>
          </a:xfrm>
        </p:spPr>
        <p:txBody>
          <a:bodyPr/>
          <a:lstStyle/>
          <a:p>
            <a:pPr marL="0" indent="0">
              <a:buNone/>
            </a:pPr>
            <a:r>
              <a:rPr lang="en-US" dirty="0"/>
              <a:t>Q12. Can Federal employees be excepted from furlough because they are necessary to make payments for contract, agreement, or grant work already completed and funded?</a:t>
            </a:r>
          </a:p>
          <a:p>
            <a:r>
              <a:rPr lang="en-US" dirty="0"/>
              <a:t>Answer: No. During a funding hiatus, agencies may not excuse or except employees from furlough, other than to support excepted activities under the </a:t>
            </a:r>
            <a:r>
              <a:rPr lang="en-US" dirty="0" err="1"/>
              <a:t>Antideficiency</a:t>
            </a:r>
            <a:r>
              <a:rPr lang="en-US" dirty="0"/>
              <a:t> Act. Making this type of payment is not an excepted activity.</a:t>
            </a:r>
          </a:p>
          <a:p>
            <a:pPr marL="0" indent="0">
              <a:buNone/>
            </a:pPr>
            <a:endParaRPr lang="en-US" dirty="0"/>
          </a:p>
          <a:p>
            <a:pPr marL="0" indent="0">
              <a:buNone/>
            </a:pPr>
            <a:r>
              <a:rPr lang="en-US" dirty="0"/>
              <a:t>Q13. Are employees covered by non-appropriated funds (e.g. NASA Exchange workers – cafeteria, gift shops, etc.) automatically excepted?</a:t>
            </a:r>
          </a:p>
          <a:p>
            <a:r>
              <a:rPr lang="en-US" dirty="0"/>
              <a:t>Answer: No, because they generally require support from each Center that would be funded by a lapsed appropriation, such as NASA facilities, security, and other similar services. However, they may continue to work in some circumstances; see Q17.</a:t>
            </a:r>
          </a:p>
        </p:txBody>
      </p:sp>
      <p:sp>
        <p:nvSpPr>
          <p:cNvPr id="4" name="Slide Number Placeholder 3">
            <a:extLst>
              <a:ext uri="{FF2B5EF4-FFF2-40B4-BE49-F238E27FC236}">
                <a16:creationId xmlns:a16="http://schemas.microsoft.com/office/drawing/2014/main" id="{A0FFEDC2-D173-B01E-1B84-74D3A47B8CCE}"/>
              </a:ext>
            </a:extLst>
          </p:cNvPr>
          <p:cNvSpPr>
            <a:spLocks noGrp="1"/>
          </p:cNvSpPr>
          <p:nvPr>
            <p:ph type="sldNum" sz="quarter" idx="12"/>
          </p:nvPr>
        </p:nvSpPr>
        <p:spPr/>
        <p:txBody>
          <a:bodyPr/>
          <a:lstStyle/>
          <a:p>
            <a:fld id="{BAB45287-AC89-4E8A-892C-56ADCCC59CE1}" type="slidenum">
              <a:rPr lang="en-US" smtClean="0"/>
              <a:pPr/>
              <a:t>13</a:t>
            </a:fld>
            <a:endParaRPr lang="en-US" dirty="0"/>
          </a:p>
        </p:txBody>
      </p:sp>
      <p:sp>
        <p:nvSpPr>
          <p:cNvPr id="7" name="Text Placeholder 4">
            <a:extLst>
              <a:ext uri="{FF2B5EF4-FFF2-40B4-BE49-F238E27FC236}">
                <a16:creationId xmlns:a16="http://schemas.microsoft.com/office/drawing/2014/main" id="{504AA44D-A0CF-2142-CAA7-C6BCEDBD237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60891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p:txBody>
          <a:bodyPr>
            <a:normAutofit fontScale="85000" lnSpcReduction="20000"/>
          </a:bodyPr>
          <a:lstStyle/>
          <a:p>
            <a:r>
              <a:rPr lang="en-US" dirty="0"/>
              <a:t>B. Voluntary Services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14</a:t>
            </a:fld>
            <a:endParaRPr lang="en-US" dirty="0"/>
          </a:p>
        </p:txBody>
      </p:sp>
    </p:spTree>
    <p:extLst>
      <p:ext uri="{BB962C8B-B14F-4D97-AF65-F5344CB8AC3E}">
        <p14:creationId xmlns:p14="http://schemas.microsoft.com/office/powerpoint/2010/main" val="415043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76ECE-8651-FB91-1368-BF576C9E762A}"/>
              </a:ext>
            </a:extLst>
          </p:cNvPr>
          <p:cNvSpPr>
            <a:spLocks noGrp="1"/>
          </p:cNvSpPr>
          <p:nvPr>
            <p:ph type="body" sz="quarter" idx="13"/>
          </p:nvPr>
        </p:nvSpPr>
        <p:spPr>
          <a:xfrm>
            <a:off x="285466" y="1938851"/>
            <a:ext cx="11635188" cy="4510075"/>
          </a:xfrm>
        </p:spPr>
        <p:txBody>
          <a:bodyPr/>
          <a:lstStyle/>
          <a:p>
            <a:pPr marL="0" indent="0">
              <a:buNone/>
            </a:pPr>
            <a:r>
              <a:rPr lang="en-US" dirty="0"/>
              <a:t>Q14. Can I volunteer to perform NASA work during the shutdown period if I am not excepted from furlough?</a:t>
            </a:r>
          </a:p>
          <a:p>
            <a:r>
              <a:rPr lang="en-US" dirty="0"/>
              <a:t>Answer: No. During the furlough period, you will be in a non-pay, non-duty status. You will not be permitted to serve as an unpaid volunteer and must not perform NASA’s work until recalled. Employees who provide services to the government other than those specifically authorized as excepted will not be compensated for these services, and can, in certain circumstances, be subject to criminal penalty and disciplinary action.</a:t>
            </a:r>
          </a:p>
          <a:p>
            <a:pPr marL="0" indent="0">
              <a:buNone/>
            </a:pPr>
            <a:endParaRPr lang="en-US" dirty="0"/>
          </a:p>
          <a:p>
            <a:pPr marL="0" indent="0">
              <a:buNone/>
            </a:pPr>
            <a:r>
              <a:rPr lang="en-US" dirty="0"/>
              <a:t>Q15. 31 U.S.C. Section 1342 states that no officer or employee of the United States shall accept voluntary services for the United States or employ personal services more than authorized by law, except in cases of emergency involving the safety of human life or the protection of property. If excepted employees are required to report to work during a funding hiatus, is this a violation of the prohibition against accepting voluntary services?</a:t>
            </a:r>
          </a:p>
          <a:p>
            <a:r>
              <a:rPr lang="en-US" dirty="0"/>
              <a:t>Answer: No. Employees required to work during a funding hiatus are those who are essential for the safety of human life or the protection of property, or who meet a criteria for activities exempted from furlough (see Q’s 13, 17-20), and this is not a violation.</a:t>
            </a:r>
          </a:p>
          <a:p>
            <a:pPr marL="0" indent="0">
              <a:buNone/>
            </a:pPr>
            <a:endParaRPr lang="en-US" dirty="0"/>
          </a:p>
        </p:txBody>
      </p:sp>
      <p:sp>
        <p:nvSpPr>
          <p:cNvPr id="4" name="Slide Number Placeholder 3">
            <a:extLst>
              <a:ext uri="{FF2B5EF4-FFF2-40B4-BE49-F238E27FC236}">
                <a16:creationId xmlns:a16="http://schemas.microsoft.com/office/drawing/2014/main" id="{3E7F3380-2857-C2C4-8168-E82CE4FF30E6}"/>
              </a:ext>
            </a:extLst>
          </p:cNvPr>
          <p:cNvSpPr>
            <a:spLocks noGrp="1"/>
          </p:cNvSpPr>
          <p:nvPr>
            <p:ph type="sldNum" sz="quarter" idx="12"/>
          </p:nvPr>
        </p:nvSpPr>
        <p:spPr/>
        <p:txBody>
          <a:bodyPr/>
          <a:lstStyle/>
          <a:p>
            <a:fld id="{BAB45287-AC89-4E8A-892C-56ADCCC59CE1}" type="slidenum">
              <a:rPr lang="en-US" smtClean="0"/>
              <a:pPr/>
              <a:t>15</a:t>
            </a:fld>
            <a:endParaRPr lang="en-US" dirty="0"/>
          </a:p>
        </p:txBody>
      </p:sp>
      <p:sp>
        <p:nvSpPr>
          <p:cNvPr id="7" name="Text Placeholder 4">
            <a:extLst>
              <a:ext uri="{FF2B5EF4-FFF2-40B4-BE49-F238E27FC236}">
                <a16:creationId xmlns:a16="http://schemas.microsoft.com/office/drawing/2014/main" id="{4D91DEFD-72F7-C47B-83AC-9D110585930B}"/>
              </a:ext>
            </a:extLst>
          </p:cNvPr>
          <p:cNvSpPr>
            <a:spLocks noGrp="1"/>
          </p:cNvSpPr>
          <p:nvPr>
            <p:ph type="body" sz="quarter" idx="11"/>
          </p:nvPr>
        </p:nvSpPr>
        <p:spPr>
          <a:xfrm>
            <a:off x="285466" y="262080"/>
            <a:ext cx="10367220" cy="481680"/>
          </a:xfrm>
        </p:spPr>
        <p:txBody>
          <a:bodyPr>
            <a:normAutofit lnSpcReduction="10000"/>
          </a:bodyPr>
          <a:lstStyle/>
          <a:p>
            <a:r>
              <a:rPr lang="en-US" dirty="0"/>
              <a:t>B. Voluntary Services</a:t>
            </a:r>
          </a:p>
        </p:txBody>
      </p:sp>
    </p:spTree>
    <p:extLst>
      <p:ext uri="{BB962C8B-B14F-4D97-AF65-F5344CB8AC3E}">
        <p14:creationId xmlns:p14="http://schemas.microsoft.com/office/powerpoint/2010/main" val="155864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3188159"/>
            <a:ext cx="11586475" cy="581735"/>
          </a:xfrm>
        </p:spPr>
        <p:txBody>
          <a:bodyPr>
            <a:normAutofit fontScale="85000" lnSpcReduction="10000"/>
          </a:bodyPr>
          <a:lstStyle/>
          <a:p>
            <a:r>
              <a:rPr lang="en-US" dirty="0"/>
              <a:t>C. Unobligated Balances of No-Year and Multiple Year Funds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16</a:t>
            </a:fld>
            <a:endParaRPr lang="en-US" dirty="0"/>
          </a:p>
        </p:txBody>
      </p:sp>
    </p:spTree>
    <p:extLst>
      <p:ext uri="{BB962C8B-B14F-4D97-AF65-F5344CB8AC3E}">
        <p14:creationId xmlns:p14="http://schemas.microsoft.com/office/powerpoint/2010/main" val="375445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801F6-D386-B0BC-0930-E91D07CD5791}"/>
              </a:ext>
            </a:extLst>
          </p:cNvPr>
          <p:cNvSpPr>
            <a:spLocks noGrp="1"/>
          </p:cNvSpPr>
          <p:nvPr>
            <p:ph type="body" sz="quarter" idx="13"/>
          </p:nvPr>
        </p:nvSpPr>
        <p:spPr>
          <a:xfrm>
            <a:off x="285466" y="1938851"/>
            <a:ext cx="11635188" cy="4644186"/>
          </a:xfrm>
        </p:spPr>
        <p:txBody>
          <a:bodyPr/>
          <a:lstStyle/>
          <a:p>
            <a:pPr marL="0" indent="0">
              <a:buNone/>
            </a:pPr>
            <a:r>
              <a:rPr lang="en-US" dirty="0"/>
              <a:t>Q16. Can carryover, no-year, and multiyear funds be used to continue activities during a funding hiatus, as long as they are used for the purposes appropriated and apportioned?</a:t>
            </a:r>
          </a:p>
          <a:p>
            <a:r>
              <a:rPr lang="en-US" dirty="0"/>
              <a:t>Answer: Yes, but only if: (1) they are used for the purposes appropriated; (2) the unobligated balances carried forward from the prior fiscal year have been apportioned; and (3) no support that would be funded by a lapsed appropriation (for example, facilities, supervision and oversight, or accounting services) is required to continue non-excepted services. Support that would be funded by a lapsed appropriation may be provided only for the safety of human life and protection of property.</a:t>
            </a:r>
          </a:p>
          <a:p>
            <a:endParaRPr lang="en-US" dirty="0"/>
          </a:p>
        </p:txBody>
      </p:sp>
      <p:sp>
        <p:nvSpPr>
          <p:cNvPr id="4" name="Slide Number Placeholder 3">
            <a:extLst>
              <a:ext uri="{FF2B5EF4-FFF2-40B4-BE49-F238E27FC236}">
                <a16:creationId xmlns:a16="http://schemas.microsoft.com/office/drawing/2014/main" id="{80A25B3C-3018-0223-C87C-A128CAF3F344}"/>
              </a:ext>
            </a:extLst>
          </p:cNvPr>
          <p:cNvSpPr>
            <a:spLocks noGrp="1"/>
          </p:cNvSpPr>
          <p:nvPr>
            <p:ph type="sldNum" sz="quarter" idx="12"/>
          </p:nvPr>
        </p:nvSpPr>
        <p:spPr/>
        <p:txBody>
          <a:bodyPr/>
          <a:lstStyle/>
          <a:p>
            <a:fld id="{BAB45287-AC89-4E8A-892C-56ADCCC59CE1}" type="slidenum">
              <a:rPr lang="en-US" smtClean="0"/>
              <a:pPr/>
              <a:t>17</a:t>
            </a:fld>
            <a:endParaRPr lang="en-US" dirty="0"/>
          </a:p>
        </p:txBody>
      </p:sp>
      <p:sp>
        <p:nvSpPr>
          <p:cNvPr id="7" name="Text Placeholder 4">
            <a:extLst>
              <a:ext uri="{FF2B5EF4-FFF2-40B4-BE49-F238E27FC236}">
                <a16:creationId xmlns:a16="http://schemas.microsoft.com/office/drawing/2014/main" id="{6F0BDAA1-0E8A-3F3D-905C-52AFBCA287D3}"/>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Unobligated Balances of No-Year and Multiple Year Funds</a:t>
            </a:r>
          </a:p>
        </p:txBody>
      </p:sp>
    </p:spTree>
    <p:extLst>
      <p:ext uri="{BB962C8B-B14F-4D97-AF65-F5344CB8AC3E}">
        <p14:creationId xmlns:p14="http://schemas.microsoft.com/office/powerpoint/2010/main" val="379305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3188159"/>
            <a:ext cx="11586475" cy="581735"/>
          </a:xfrm>
        </p:spPr>
        <p:txBody>
          <a:bodyPr>
            <a:normAutofit fontScale="92500" lnSpcReduction="10000"/>
          </a:bodyPr>
          <a:lstStyle/>
          <a:p>
            <a:r>
              <a:rPr lang="en-US" dirty="0"/>
              <a:t>D. Funds Authorized Under a CR</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18</a:t>
            </a:fld>
            <a:endParaRPr lang="en-US" dirty="0"/>
          </a:p>
        </p:txBody>
      </p:sp>
    </p:spTree>
    <p:extLst>
      <p:ext uri="{BB962C8B-B14F-4D97-AF65-F5344CB8AC3E}">
        <p14:creationId xmlns:p14="http://schemas.microsoft.com/office/powerpoint/2010/main" val="238714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DAB7C-DDF5-439B-E9BB-FE9E96B15932}"/>
              </a:ext>
            </a:extLst>
          </p:cNvPr>
          <p:cNvSpPr>
            <a:spLocks noGrp="1"/>
          </p:cNvSpPr>
          <p:nvPr>
            <p:ph type="body" sz="quarter" idx="13"/>
          </p:nvPr>
        </p:nvSpPr>
        <p:spPr>
          <a:xfrm>
            <a:off x="285466" y="1938851"/>
            <a:ext cx="11635188" cy="4461949"/>
          </a:xfrm>
        </p:spPr>
        <p:txBody>
          <a:bodyPr>
            <a:normAutofit/>
          </a:bodyPr>
          <a:lstStyle/>
          <a:p>
            <a:pPr marL="0" indent="0">
              <a:buNone/>
            </a:pPr>
            <a:r>
              <a:rPr lang="en-US" dirty="0"/>
              <a:t>Q17. Can funds authorized under a CR but otherwise unobligated be used to continue activities during a funding hiatus?</a:t>
            </a:r>
          </a:p>
          <a:p>
            <a:r>
              <a:rPr lang="en-US" dirty="0"/>
              <a:t>Answer: No. The period of availability stated in the CR is the maximum period of time during which funds appropriated by the resolution are available for obligation.</a:t>
            </a:r>
          </a:p>
          <a:p>
            <a:pPr marL="0" indent="0">
              <a:buNone/>
            </a:pPr>
            <a:endParaRPr lang="en-US" dirty="0"/>
          </a:p>
          <a:p>
            <a:pPr marL="0" indent="0">
              <a:buNone/>
            </a:pPr>
            <a:r>
              <a:rPr lang="en-US" dirty="0"/>
              <a:t>Q18. Why can agencies use unobligated balances of no-year and multiple-year funds but not unobligated balances under a CR?</a:t>
            </a:r>
          </a:p>
          <a:p>
            <a:r>
              <a:rPr lang="en-US" dirty="0"/>
              <a:t>Answer: Obligations can only be made within the period of availability specified in the appropriation or CR. A previously enacted no-year or multiple-year appropriation (usually prior- year) may have budget authority available until September 30 of the current fiscal year or beyond, whereas a CR is usually available for a more limited time and may end sometime during the fiscal year. Moreover, even for multiple-year and no-year funds, it must be recognized that, due to the decreased staffing, there likely will be no contracting officer available to obligate multiple-year funds.</a:t>
            </a:r>
          </a:p>
          <a:p>
            <a:pPr marL="0" indent="0">
              <a:buNone/>
            </a:pPr>
            <a:endParaRPr lang="en-US" dirty="0"/>
          </a:p>
        </p:txBody>
      </p:sp>
      <p:sp>
        <p:nvSpPr>
          <p:cNvPr id="4" name="Slide Number Placeholder 3">
            <a:extLst>
              <a:ext uri="{FF2B5EF4-FFF2-40B4-BE49-F238E27FC236}">
                <a16:creationId xmlns:a16="http://schemas.microsoft.com/office/drawing/2014/main" id="{2FF8C780-2DE9-3EC4-12A8-A97D10576CF6}"/>
              </a:ext>
            </a:extLst>
          </p:cNvPr>
          <p:cNvSpPr>
            <a:spLocks noGrp="1"/>
          </p:cNvSpPr>
          <p:nvPr>
            <p:ph type="sldNum" sz="quarter" idx="12"/>
          </p:nvPr>
        </p:nvSpPr>
        <p:spPr/>
        <p:txBody>
          <a:bodyPr/>
          <a:lstStyle/>
          <a:p>
            <a:fld id="{BAB45287-AC89-4E8A-892C-56ADCCC59CE1}" type="slidenum">
              <a:rPr lang="en-US" smtClean="0"/>
              <a:pPr/>
              <a:t>19</a:t>
            </a:fld>
            <a:endParaRPr lang="en-US" dirty="0"/>
          </a:p>
        </p:txBody>
      </p:sp>
      <p:sp>
        <p:nvSpPr>
          <p:cNvPr id="7" name="Text Placeholder 4">
            <a:extLst>
              <a:ext uri="{FF2B5EF4-FFF2-40B4-BE49-F238E27FC236}">
                <a16:creationId xmlns:a16="http://schemas.microsoft.com/office/drawing/2014/main" id="{C78B366D-E84B-5341-9D06-E140556DA50C}"/>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 Funds Authorized Under a CR</a:t>
            </a:r>
          </a:p>
        </p:txBody>
      </p:sp>
    </p:spTree>
    <p:extLst>
      <p:ext uri="{BB962C8B-B14F-4D97-AF65-F5344CB8AC3E}">
        <p14:creationId xmlns:p14="http://schemas.microsoft.com/office/powerpoint/2010/main" val="200631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F6E6E-F6AB-FB37-6612-A90B77B8824D}"/>
              </a:ext>
            </a:extLst>
          </p:cNvPr>
          <p:cNvSpPr>
            <a:spLocks noGrp="1"/>
          </p:cNvSpPr>
          <p:nvPr>
            <p:ph type="sldNum" sz="quarter" idx="12"/>
          </p:nvPr>
        </p:nvSpPr>
        <p:spPr/>
        <p:txBody>
          <a:bodyPr/>
          <a:lstStyle/>
          <a:p>
            <a:fld id="{BAB45287-AC89-4E8A-892C-56ADCCC59CE1}" type="slidenum">
              <a:rPr lang="en-US" smtClean="0"/>
              <a:pPr/>
              <a:t>2</a:t>
            </a:fld>
            <a:endParaRPr lang="en-US" dirty="0"/>
          </a:p>
        </p:txBody>
      </p:sp>
      <p:sp>
        <p:nvSpPr>
          <p:cNvPr id="3" name="Text Placeholder 2">
            <a:extLst>
              <a:ext uri="{FF2B5EF4-FFF2-40B4-BE49-F238E27FC236}">
                <a16:creationId xmlns:a16="http://schemas.microsoft.com/office/drawing/2014/main" id="{995E4085-0B47-AD2C-CEDB-CF69111756C0}"/>
              </a:ext>
            </a:extLst>
          </p:cNvPr>
          <p:cNvSpPr>
            <a:spLocks noGrp="1"/>
          </p:cNvSpPr>
          <p:nvPr>
            <p:ph type="body" sz="quarter" idx="11"/>
          </p:nvPr>
        </p:nvSpPr>
        <p:spPr/>
        <p:txBody>
          <a:bodyPr>
            <a:normAutofit lnSpcReduction="10000"/>
          </a:bodyPr>
          <a:lstStyle/>
          <a:p>
            <a:r>
              <a:rPr lang="en-US" dirty="0"/>
              <a:t>Table of Contents</a:t>
            </a:r>
          </a:p>
        </p:txBody>
      </p:sp>
      <p:sp>
        <p:nvSpPr>
          <p:cNvPr id="5" name="Text Placeholder 4">
            <a:extLst>
              <a:ext uri="{FF2B5EF4-FFF2-40B4-BE49-F238E27FC236}">
                <a16:creationId xmlns:a16="http://schemas.microsoft.com/office/drawing/2014/main" id="{4F58C651-9C3E-ADE0-106B-2B3168EA1B95}"/>
              </a:ext>
            </a:extLst>
          </p:cNvPr>
          <p:cNvSpPr>
            <a:spLocks noGrp="1"/>
          </p:cNvSpPr>
          <p:nvPr>
            <p:ph type="body" sz="quarter" idx="16"/>
          </p:nvPr>
        </p:nvSpPr>
        <p:spPr>
          <a:xfrm>
            <a:off x="4724400" y="962526"/>
            <a:ext cx="7269480" cy="5630297"/>
          </a:xfrm>
        </p:spPr>
        <p:txBody>
          <a:bodyPr>
            <a:normAutofit fontScale="85000" lnSpcReduction="20000"/>
          </a:bodyPr>
          <a:lstStyle/>
          <a:p>
            <a:pPr marL="0" indent="0">
              <a:buNone/>
            </a:pPr>
            <a:r>
              <a:rPr lang="en-US" dirty="0"/>
              <a:t>I. </a:t>
            </a:r>
            <a:r>
              <a:rPr lang="en-US" dirty="0">
                <a:hlinkClick r:id="rId2" action="ppaction://hlinksldjump"/>
              </a:rPr>
              <a:t>Excepted Activities In The Event Of A Shutdown</a:t>
            </a:r>
            <a:endParaRPr lang="en-US" dirty="0"/>
          </a:p>
          <a:p>
            <a:pPr marL="285750" indent="0">
              <a:buNone/>
            </a:pPr>
            <a:r>
              <a:rPr lang="en-US" dirty="0"/>
              <a:t>A. </a:t>
            </a:r>
            <a:r>
              <a:rPr lang="en-US" dirty="0">
                <a:hlinkClick r:id="rId3" action="ppaction://hlinksldjump"/>
              </a:rPr>
              <a:t>Employees Excepted From Furlough</a:t>
            </a:r>
            <a:endParaRPr lang="en-US" dirty="0"/>
          </a:p>
          <a:p>
            <a:pPr marL="285750" indent="0">
              <a:buNone/>
            </a:pPr>
            <a:r>
              <a:rPr lang="en-US" dirty="0"/>
              <a:t>B. </a:t>
            </a:r>
            <a:r>
              <a:rPr lang="en-US" dirty="0">
                <a:hlinkClick r:id="rId4" action="ppaction://hlinksldjump"/>
              </a:rPr>
              <a:t>Voluntary Services</a:t>
            </a:r>
            <a:endParaRPr lang="en-US" dirty="0"/>
          </a:p>
          <a:p>
            <a:pPr marL="285750" indent="0">
              <a:buNone/>
            </a:pPr>
            <a:r>
              <a:rPr lang="en-US" dirty="0"/>
              <a:t>C. </a:t>
            </a:r>
            <a:r>
              <a:rPr lang="en-US" dirty="0">
                <a:hlinkClick r:id="rId5" action="ppaction://hlinksldjump"/>
              </a:rPr>
              <a:t>Unobligated Balances Of No-year And Multiple-year Funds</a:t>
            </a:r>
            <a:endParaRPr lang="en-US" dirty="0"/>
          </a:p>
          <a:p>
            <a:pPr marL="285750" indent="0">
              <a:buNone/>
            </a:pPr>
            <a:r>
              <a:rPr lang="en-US" dirty="0"/>
              <a:t>D. </a:t>
            </a:r>
            <a:r>
              <a:rPr lang="en-US" dirty="0">
                <a:hlinkClick r:id="rId6" action="ppaction://hlinksldjump"/>
              </a:rPr>
              <a:t>Funds Authorized Under A Cr</a:t>
            </a:r>
            <a:endParaRPr lang="en-US" dirty="0"/>
          </a:p>
          <a:p>
            <a:pPr marL="285750" indent="0">
              <a:buNone/>
            </a:pPr>
            <a:r>
              <a:rPr lang="en-US" dirty="0"/>
              <a:t>E. </a:t>
            </a:r>
            <a:r>
              <a:rPr lang="en-US" dirty="0">
                <a:hlinkClick r:id="rId7" action="ppaction://hlinksldjump"/>
              </a:rPr>
              <a:t>Working Capital Fund (</a:t>
            </a:r>
            <a:r>
              <a:rPr lang="en-US" dirty="0" err="1">
                <a:hlinkClick r:id="rId7" action="ppaction://hlinksldjump"/>
              </a:rPr>
              <a:t>Wcf</a:t>
            </a:r>
            <a:r>
              <a:rPr lang="en-US" dirty="0">
                <a:hlinkClick r:id="rId7" action="ppaction://hlinksldjump"/>
              </a:rPr>
              <a:t>) And </a:t>
            </a:r>
            <a:r>
              <a:rPr lang="en-US" dirty="0" err="1">
                <a:hlinkClick r:id="rId7" action="ppaction://hlinksldjump"/>
              </a:rPr>
              <a:t>Nonappropriated</a:t>
            </a:r>
            <a:r>
              <a:rPr lang="en-US" dirty="0">
                <a:hlinkClick r:id="rId7" action="ppaction://hlinksldjump"/>
              </a:rPr>
              <a:t> Fund Instrumentality (</a:t>
            </a:r>
            <a:r>
              <a:rPr lang="en-US" dirty="0" err="1">
                <a:hlinkClick r:id="rId7" action="ppaction://hlinksldjump"/>
              </a:rPr>
              <a:t>Nafi</a:t>
            </a:r>
            <a:r>
              <a:rPr lang="en-US" dirty="0">
                <a:hlinkClick r:id="rId7" action="ppaction://hlinksldjump"/>
              </a:rPr>
              <a:t>) Activities</a:t>
            </a:r>
            <a:endParaRPr lang="en-US" dirty="0"/>
          </a:p>
          <a:p>
            <a:pPr marL="285750" indent="0">
              <a:buNone/>
            </a:pPr>
            <a:r>
              <a:rPr lang="en-US" dirty="0"/>
              <a:t>F. </a:t>
            </a:r>
            <a:r>
              <a:rPr lang="en-US" dirty="0">
                <a:hlinkClick r:id="rId8" action="ppaction://hlinksldjump"/>
              </a:rPr>
              <a:t>Reimbursables</a:t>
            </a:r>
            <a:endParaRPr lang="en-US" dirty="0"/>
          </a:p>
          <a:p>
            <a:pPr marL="285750" indent="0">
              <a:buNone/>
            </a:pPr>
            <a:r>
              <a:rPr lang="en-US" dirty="0"/>
              <a:t>G. </a:t>
            </a:r>
            <a:r>
              <a:rPr lang="en-US" dirty="0">
                <a:hlinkClick r:id="rId9" action="ppaction://hlinksldjump"/>
              </a:rPr>
              <a:t>Contracts</a:t>
            </a:r>
            <a:endParaRPr lang="en-US" dirty="0"/>
          </a:p>
          <a:p>
            <a:pPr marL="285750" indent="0">
              <a:buNone/>
            </a:pPr>
            <a:r>
              <a:rPr lang="en-US" dirty="0"/>
              <a:t>H. </a:t>
            </a:r>
            <a:r>
              <a:rPr lang="en-US" dirty="0">
                <a:hlinkClick r:id="rId10" action="ppaction://hlinksldjump"/>
              </a:rPr>
              <a:t>Grants And Cooperative Agreements</a:t>
            </a:r>
            <a:endParaRPr lang="en-US" dirty="0"/>
          </a:p>
          <a:p>
            <a:pPr marL="285750" indent="0">
              <a:buNone/>
            </a:pPr>
            <a:r>
              <a:rPr lang="en-US" dirty="0"/>
              <a:t>I. </a:t>
            </a:r>
            <a:r>
              <a:rPr lang="en-US" dirty="0">
                <a:hlinkClick r:id="rId11" action="ppaction://hlinksldjump"/>
              </a:rPr>
              <a:t>Payment Activities</a:t>
            </a:r>
            <a:endParaRPr lang="en-US" dirty="0"/>
          </a:p>
          <a:p>
            <a:pPr marL="285750" indent="0">
              <a:buNone/>
            </a:pPr>
            <a:r>
              <a:rPr lang="en-US" dirty="0"/>
              <a:t>J. </a:t>
            </a:r>
            <a:r>
              <a:rPr lang="en-US" dirty="0">
                <a:hlinkClick r:id="rId12" action="ppaction://hlinksldjump"/>
              </a:rPr>
              <a:t>Training</a:t>
            </a:r>
            <a:endParaRPr lang="en-US" dirty="0"/>
          </a:p>
          <a:p>
            <a:pPr marL="285750" indent="0">
              <a:buNone/>
            </a:pPr>
            <a:r>
              <a:rPr lang="en-US" dirty="0"/>
              <a:t>K. </a:t>
            </a:r>
            <a:r>
              <a:rPr lang="en-US" dirty="0">
                <a:hlinkClick r:id="rId13" action="ppaction://hlinksldjump"/>
              </a:rPr>
              <a:t>Travel</a:t>
            </a:r>
            <a:endParaRPr lang="en-US" dirty="0"/>
          </a:p>
          <a:p>
            <a:pPr marL="0" indent="0">
              <a:buNone/>
            </a:pPr>
            <a:endParaRPr lang="en-US" dirty="0"/>
          </a:p>
          <a:p>
            <a:pPr marL="0" indent="0">
              <a:buNone/>
            </a:pPr>
            <a:r>
              <a:rPr lang="en-US" dirty="0" err="1"/>
              <a:t>Ii</a:t>
            </a:r>
            <a:r>
              <a:rPr lang="en-US" dirty="0"/>
              <a:t>. </a:t>
            </a:r>
            <a:r>
              <a:rPr lang="en-US" dirty="0">
                <a:hlinkClick r:id="rId14" action="ppaction://hlinksldjump"/>
              </a:rPr>
              <a:t>Furloughs Under A Shutdown</a:t>
            </a:r>
            <a:endParaRPr lang="en-US" dirty="0"/>
          </a:p>
          <a:p>
            <a:pPr marL="365760" indent="0">
              <a:buNone/>
            </a:pPr>
            <a:r>
              <a:rPr lang="en-US" dirty="0"/>
              <a:t>A. </a:t>
            </a:r>
            <a:r>
              <a:rPr lang="en-US" dirty="0">
                <a:hlinkClick r:id="rId15" action="ppaction://hlinksldjump"/>
              </a:rPr>
              <a:t>Furlough And Work While On Furlough</a:t>
            </a:r>
            <a:endParaRPr lang="en-US" dirty="0"/>
          </a:p>
          <a:p>
            <a:pPr marL="365760" indent="0">
              <a:buNone/>
            </a:pPr>
            <a:r>
              <a:rPr lang="en-US" dirty="0"/>
              <a:t>B. </a:t>
            </a:r>
            <a:r>
              <a:rPr lang="en-US" dirty="0">
                <a:hlinkClick r:id="rId16" action="ppaction://hlinksldjump"/>
              </a:rPr>
              <a:t>Notification Of A Shutdown And Your Status; Access To Email And Offices</a:t>
            </a:r>
            <a:endParaRPr lang="en-US" dirty="0"/>
          </a:p>
          <a:p>
            <a:pPr marL="365760" indent="0">
              <a:buNone/>
            </a:pPr>
            <a:r>
              <a:rPr lang="en-US" dirty="0"/>
              <a:t>C. </a:t>
            </a:r>
            <a:r>
              <a:rPr lang="en-US" dirty="0">
                <a:hlinkClick r:id="rId17" action="ppaction://hlinksldjump"/>
              </a:rPr>
              <a:t>Pay And Benefits During A Shutdown</a:t>
            </a:r>
            <a:endParaRPr lang="en-US" dirty="0"/>
          </a:p>
          <a:p>
            <a:pPr marL="0" indent="0">
              <a:buNone/>
            </a:pPr>
            <a:endParaRPr lang="en-US" dirty="0"/>
          </a:p>
        </p:txBody>
      </p:sp>
    </p:spTree>
    <p:extLst>
      <p:ext uri="{BB962C8B-B14F-4D97-AF65-F5344CB8AC3E}">
        <p14:creationId xmlns:p14="http://schemas.microsoft.com/office/powerpoint/2010/main" val="359293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7D230-985B-1D49-E44A-BAD98ED6A26E}"/>
              </a:ext>
            </a:extLst>
          </p:cNvPr>
          <p:cNvSpPr>
            <a:spLocks noGrp="1"/>
          </p:cNvSpPr>
          <p:nvPr>
            <p:ph type="body" sz="quarter" idx="13"/>
          </p:nvPr>
        </p:nvSpPr>
        <p:spPr>
          <a:xfrm>
            <a:off x="285466" y="1938851"/>
            <a:ext cx="11635188" cy="4644186"/>
          </a:xfrm>
        </p:spPr>
        <p:txBody>
          <a:bodyPr/>
          <a:lstStyle/>
          <a:p>
            <a:pPr marL="0" indent="0">
              <a:buNone/>
            </a:pPr>
            <a:r>
              <a:rPr lang="en-US" dirty="0"/>
              <a:t>Q19. If a contract for non-excepted activities is properly obligated under a CR while the funds are available, can the contractor continue to perform work while the Government is shut down?</a:t>
            </a:r>
          </a:p>
          <a:p>
            <a:r>
              <a:rPr lang="en-US" dirty="0"/>
              <a:t>Answer: Yes, in some circumstances. Non-excepted work may continue as long as funds already obligated remain available and the work does not require any civil servant oversight or other Government support which would be funded by a lapsed appropriation.</a:t>
            </a:r>
          </a:p>
          <a:p>
            <a:pPr marL="0" indent="0">
              <a:buNone/>
            </a:pPr>
            <a:endParaRPr lang="en-US" dirty="0"/>
          </a:p>
        </p:txBody>
      </p:sp>
      <p:sp>
        <p:nvSpPr>
          <p:cNvPr id="4" name="Slide Number Placeholder 3">
            <a:extLst>
              <a:ext uri="{FF2B5EF4-FFF2-40B4-BE49-F238E27FC236}">
                <a16:creationId xmlns:a16="http://schemas.microsoft.com/office/drawing/2014/main" id="{70D64BB2-E034-DDAE-D3A7-80B6D2BAADA5}"/>
              </a:ext>
            </a:extLst>
          </p:cNvPr>
          <p:cNvSpPr>
            <a:spLocks noGrp="1"/>
          </p:cNvSpPr>
          <p:nvPr>
            <p:ph type="sldNum" sz="quarter" idx="12"/>
          </p:nvPr>
        </p:nvSpPr>
        <p:spPr/>
        <p:txBody>
          <a:bodyPr/>
          <a:lstStyle/>
          <a:p>
            <a:fld id="{BAB45287-AC89-4E8A-892C-56ADCCC59CE1}" type="slidenum">
              <a:rPr lang="en-US" smtClean="0"/>
              <a:pPr/>
              <a:t>20</a:t>
            </a:fld>
            <a:endParaRPr lang="en-US" dirty="0"/>
          </a:p>
        </p:txBody>
      </p:sp>
      <p:sp>
        <p:nvSpPr>
          <p:cNvPr id="7" name="Text Placeholder 4">
            <a:extLst>
              <a:ext uri="{FF2B5EF4-FFF2-40B4-BE49-F238E27FC236}">
                <a16:creationId xmlns:a16="http://schemas.microsoft.com/office/drawing/2014/main" id="{DBBABC88-A279-5F8B-E418-4C4E9B5A297B}"/>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 Funds Authorized Under a CR</a:t>
            </a:r>
          </a:p>
        </p:txBody>
      </p:sp>
    </p:spTree>
    <p:extLst>
      <p:ext uri="{BB962C8B-B14F-4D97-AF65-F5344CB8AC3E}">
        <p14:creationId xmlns:p14="http://schemas.microsoft.com/office/powerpoint/2010/main" val="118824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E. Working Capital Fund (WCF) and Non-appropriated Fund Instrumentality Activities (NAFI)</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21</a:t>
            </a:fld>
            <a:endParaRPr lang="en-US" dirty="0"/>
          </a:p>
        </p:txBody>
      </p:sp>
    </p:spTree>
    <p:extLst>
      <p:ext uri="{BB962C8B-B14F-4D97-AF65-F5344CB8AC3E}">
        <p14:creationId xmlns:p14="http://schemas.microsoft.com/office/powerpoint/2010/main" val="384268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1F973-7B74-06B2-9B2B-133565AB02F1}"/>
              </a:ext>
            </a:extLst>
          </p:cNvPr>
          <p:cNvSpPr>
            <a:spLocks noGrp="1"/>
          </p:cNvSpPr>
          <p:nvPr>
            <p:ph type="body" sz="quarter" idx="13"/>
          </p:nvPr>
        </p:nvSpPr>
        <p:spPr>
          <a:xfrm>
            <a:off x="285466" y="1938852"/>
            <a:ext cx="11635188" cy="4657070"/>
          </a:xfrm>
        </p:spPr>
        <p:txBody>
          <a:bodyPr>
            <a:normAutofit fontScale="92500" lnSpcReduction="10000"/>
          </a:bodyPr>
          <a:lstStyle/>
          <a:p>
            <a:pPr marL="0" indent="0">
              <a:buNone/>
            </a:pPr>
            <a:r>
              <a:rPr lang="en-US" dirty="0"/>
              <a:t>Q20. Since revolving funds, such as NASA’s Working Capital Fund, do not need Congressional action for their financing, can they continue to operate during a funding hiatus?</a:t>
            </a:r>
          </a:p>
          <a:p>
            <a:r>
              <a:rPr lang="en-US" dirty="0"/>
              <a:t>Answer: NASA’s WCF (NSSC and SEWP, I3P) will also conduct an orderly shutdown of non- excepted activities. Although the WCF has no-year funds (earned revenue), most of the operations of the NASA Shared Services Center (NSSC) and Information Technology (IT) Infrastructure Integration Program (I3P) are in support of internal customer orders involving processes that require attention by non-excepted personnel, either internally or externally, to complete the work. Solutions for Enterprise-wide Procurement (SEWP) does support emergency activities of other agencies, but it also receives significant orders in support of non-excepted activities.</a:t>
            </a:r>
          </a:p>
          <a:p>
            <a:pPr marL="0" indent="0">
              <a:buNone/>
            </a:pPr>
            <a:endParaRPr lang="en-US" dirty="0"/>
          </a:p>
          <a:p>
            <a:pPr marL="0" indent="0">
              <a:buNone/>
            </a:pPr>
            <a:r>
              <a:rPr lang="en-US" dirty="0"/>
              <a:t>Q21. Can non-appropriated fund activities, such as NASA employee exchanges, continue to operate during a Government shutdown?</a:t>
            </a:r>
          </a:p>
          <a:p>
            <a:r>
              <a:rPr lang="en-US" dirty="0"/>
              <a:t>Answer: It depends. NAFI activities may continue during a Government shutdown if: (1) they support an excepted activity; or (2) they will still have work to do during a Government shutdown; or (3) the full cost of the activity (including support costs) is funded by non-appropriated funds, and they do not require access to a closed Government facility, civil servant oversight, or other Government support that would be funded by a lapsed appropriation. If a non-appropriated activity is continued, it should only be maintained at the reduced level needed to support excepted personnel.</a:t>
            </a:r>
          </a:p>
          <a:p>
            <a:pPr marL="0" indent="0">
              <a:buNone/>
            </a:pPr>
            <a:endParaRPr lang="en-US" dirty="0"/>
          </a:p>
        </p:txBody>
      </p:sp>
      <p:sp>
        <p:nvSpPr>
          <p:cNvPr id="4" name="Slide Number Placeholder 3">
            <a:extLst>
              <a:ext uri="{FF2B5EF4-FFF2-40B4-BE49-F238E27FC236}">
                <a16:creationId xmlns:a16="http://schemas.microsoft.com/office/drawing/2014/main" id="{17E7C618-CBF7-7706-5BFF-7D544D3D5D76}"/>
              </a:ext>
            </a:extLst>
          </p:cNvPr>
          <p:cNvSpPr>
            <a:spLocks noGrp="1"/>
          </p:cNvSpPr>
          <p:nvPr>
            <p:ph type="sldNum" sz="quarter" idx="12"/>
          </p:nvPr>
        </p:nvSpPr>
        <p:spPr/>
        <p:txBody>
          <a:bodyPr/>
          <a:lstStyle/>
          <a:p>
            <a:fld id="{BAB45287-AC89-4E8A-892C-56ADCCC59CE1}" type="slidenum">
              <a:rPr lang="en-US" smtClean="0"/>
              <a:pPr/>
              <a:t>22</a:t>
            </a:fld>
            <a:endParaRPr lang="en-US" dirty="0"/>
          </a:p>
        </p:txBody>
      </p:sp>
      <p:sp>
        <p:nvSpPr>
          <p:cNvPr id="7" name="Text Placeholder 4">
            <a:extLst>
              <a:ext uri="{FF2B5EF4-FFF2-40B4-BE49-F238E27FC236}">
                <a16:creationId xmlns:a16="http://schemas.microsoft.com/office/drawing/2014/main" id="{D3ED8C15-D435-63B6-A414-F0241596E878}"/>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 WCF and Non-Appropriated Fund Instrumentality Activities</a:t>
            </a:r>
          </a:p>
        </p:txBody>
      </p:sp>
    </p:spTree>
    <p:extLst>
      <p:ext uri="{BB962C8B-B14F-4D97-AF65-F5344CB8AC3E}">
        <p14:creationId xmlns:p14="http://schemas.microsoft.com/office/powerpoint/2010/main" val="110995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71C84-DBE8-59CC-D8E5-BFC2A8D88AC3}"/>
              </a:ext>
            </a:extLst>
          </p:cNvPr>
          <p:cNvSpPr>
            <a:spLocks noGrp="1"/>
          </p:cNvSpPr>
          <p:nvPr>
            <p:ph type="body" sz="quarter" idx="13"/>
          </p:nvPr>
        </p:nvSpPr>
        <p:spPr>
          <a:xfrm>
            <a:off x="285466" y="1938851"/>
            <a:ext cx="11635188" cy="4285486"/>
          </a:xfrm>
        </p:spPr>
        <p:txBody>
          <a:bodyPr/>
          <a:lstStyle/>
          <a:p>
            <a:pPr marL="0" indent="0">
              <a:buNone/>
            </a:pPr>
            <a:r>
              <a:rPr lang="en-US" dirty="0"/>
              <a:t>Q22. Since Non-Appropriated Fund Instrumentality (NAFI) employees are not paid with appropriated funds, can they take leave?</a:t>
            </a:r>
          </a:p>
          <a:p>
            <a:r>
              <a:rPr lang="en-US" dirty="0"/>
              <a:t>Answer: Since NAFI employees are not paid with appropriated funds, managers and supervisors may work with them for whatever arrangements they would otherwise be eligible for (e.g., vacation leave, leave without pay (LWOP), etc.), assuming non-appropriated funds are available to cover the cost.</a:t>
            </a:r>
          </a:p>
          <a:p>
            <a:pPr marL="0" indent="0">
              <a:buNone/>
            </a:pPr>
            <a:endParaRPr lang="en-US" dirty="0"/>
          </a:p>
        </p:txBody>
      </p:sp>
      <p:sp>
        <p:nvSpPr>
          <p:cNvPr id="4" name="Slide Number Placeholder 3">
            <a:extLst>
              <a:ext uri="{FF2B5EF4-FFF2-40B4-BE49-F238E27FC236}">
                <a16:creationId xmlns:a16="http://schemas.microsoft.com/office/drawing/2014/main" id="{0647A9A8-BE56-1D19-D086-4194F78527FD}"/>
              </a:ext>
            </a:extLst>
          </p:cNvPr>
          <p:cNvSpPr>
            <a:spLocks noGrp="1"/>
          </p:cNvSpPr>
          <p:nvPr>
            <p:ph type="sldNum" sz="quarter" idx="12"/>
          </p:nvPr>
        </p:nvSpPr>
        <p:spPr/>
        <p:txBody>
          <a:bodyPr/>
          <a:lstStyle/>
          <a:p>
            <a:fld id="{BAB45287-AC89-4E8A-892C-56ADCCC59CE1}" type="slidenum">
              <a:rPr lang="en-US" smtClean="0"/>
              <a:pPr/>
              <a:t>23</a:t>
            </a:fld>
            <a:endParaRPr lang="en-US" dirty="0"/>
          </a:p>
        </p:txBody>
      </p:sp>
      <p:sp>
        <p:nvSpPr>
          <p:cNvPr id="7" name="Text Placeholder 4">
            <a:extLst>
              <a:ext uri="{FF2B5EF4-FFF2-40B4-BE49-F238E27FC236}">
                <a16:creationId xmlns:a16="http://schemas.microsoft.com/office/drawing/2014/main" id="{7BB4BFEA-03E4-AD26-62EB-C157F0804227}"/>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 WCF and NAFI Activities</a:t>
            </a:r>
          </a:p>
        </p:txBody>
      </p:sp>
    </p:spTree>
    <p:extLst>
      <p:ext uri="{BB962C8B-B14F-4D97-AF65-F5344CB8AC3E}">
        <p14:creationId xmlns:p14="http://schemas.microsoft.com/office/powerpoint/2010/main" val="260188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F. Reimbursables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24</a:t>
            </a:fld>
            <a:endParaRPr lang="en-US" dirty="0"/>
          </a:p>
        </p:txBody>
      </p:sp>
    </p:spTree>
    <p:extLst>
      <p:ext uri="{BB962C8B-B14F-4D97-AF65-F5344CB8AC3E}">
        <p14:creationId xmlns:p14="http://schemas.microsoft.com/office/powerpoint/2010/main" val="22644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BD439F-8F8F-7DA9-22DE-18A755E2BB07}"/>
              </a:ext>
            </a:extLst>
          </p:cNvPr>
          <p:cNvSpPr>
            <a:spLocks noGrp="1"/>
          </p:cNvSpPr>
          <p:nvPr>
            <p:ph type="body" sz="quarter" idx="13"/>
          </p:nvPr>
        </p:nvSpPr>
        <p:spPr>
          <a:xfrm>
            <a:off x="285466" y="1938851"/>
            <a:ext cx="11635188" cy="4657069"/>
          </a:xfrm>
        </p:spPr>
        <p:txBody>
          <a:bodyPr/>
          <a:lstStyle/>
          <a:p>
            <a:pPr marL="0" indent="0">
              <a:buNone/>
            </a:pPr>
            <a:r>
              <a:rPr lang="en-US" dirty="0"/>
              <a:t>Q23. Can reimbursable activities funded by a non-Federal organization continue during a funding hiatus?</a:t>
            </a:r>
          </a:p>
          <a:p>
            <a:r>
              <a:rPr lang="en-US" dirty="0"/>
              <a:t>Answer: It depends. Reimbursable activities that prevent imminent threat to human life or protect property may continue. Other reimbursable activities may only continue to the extent that the full cost is being reimbursed (including increased incremental costs now required for operation under a partial shutdown), the performance does not require the use of Government support that would be funded by a lapsed appropriation, and the customer has paid the full cost in advance.</a:t>
            </a:r>
          </a:p>
          <a:p>
            <a:pPr marL="0" indent="0">
              <a:buNone/>
            </a:pPr>
            <a:endParaRPr lang="en-US" dirty="0"/>
          </a:p>
          <a:p>
            <a:pPr marL="0" indent="0">
              <a:buNone/>
            </a:pPr>
            <a:r>
              <a:rPr lang="en-US" dirty="0"/>
              <a:t>Q24. Can reimbursable activities funded by other Government agencies continue during a funding hiatus?</a:t>
            </a:r>
          </a:p>
          <a:p>
            <a:r>
              <a:rPr lang="en-US" dirty="0"/>
              <a:t>Answer: It depends. Federal reimbursable activities may continue if the funding agency has confirmed that funding is still available, the work is authorized under the shutdown, and performance does not require the use of Government support that would be funded by a lapsed appropriation. Federal reimbursable activities must have confirmation from the funding agency that the work is authorized under the shutdown and funding is available before considering continuing the work.</a:t>
            </a:r>
          </a:p>
          <a:p>
            <a:pPr marL="0" indent="0">
              <a:buNone/>
            </a:pPr>
            <a:endParaRPr lang="en-US" dirty="0"/>
          </a:p>
        </p:txBody>
      </p:sp>
      <p:sp>
        <p:nvSpPr>
          <p:cNvPr id="4" name="Slide Number Placeholder 3">
            <a:extLst>
              <a:ext uri="{FF2B5EF4-FFF2-40B4-BE49-F238E27FC236}">
                <a16:creationId xmlns:a16="http://schemas.microsoft.com/office/drawing/2014/main" id="{36E1F846-CA0D-97E4-33BE-4438E1D95EEF}"/>
              </a:ext>
            </a:extLst>
          </p:cNvPr>
          <p:cNvSpPr>
            <a:spLocks noGrp="1"/>
          </p:cNvSpPr>
          <p:nvPr>
            <p:ph type="sldNum" sz="quarter" idx="12"/>
          </p:nvPr>
        </p:nvSpPr>
        <p:spPr/>
        <p:txBody>
          <a:bodyPr/>
          <a:lstStyle/>
          <a:p>
            <a:fld id="{BAB45287-AC89-4E8A-892C-56ADCCC59CE1}" type="slidenum">
              <a:rPr lang="en-US" smtClean="0"/>
              <a:pPr/>
              <a:t>25</a:t>
            </a:fld>
            <a:endParaRPr lang="en-US" dirty="0"/>
          </a:p>
        </p:txBody>
      </p:sp>
      <p:sp>
        <p:nvSpPr>
          <p:cNvPr id="7" name="Text Placeholder 4">
            <a:extLst>
              <a:ext uri="{FF2B5EF4-FFF2-40B4-BE49-F238E27FC236}">
                <a16:creationId xmlns:a16="http://schemas.microsoft.com/office/drawing/2014/main" id="{5A74177D-81BA-C7E6-6E34-E9DF881E8DD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 Reimbursables</a:t>
            </a:r>
          </a:p>
        </p:txBody>
      </p:sp>
    </p:spTree>
    <p:extLst>
      <p:ext uri="{BB962C8B-B14F-4D97-AF65-F5344CB8AC3E}">
        <p14:creationId xmlns:p14="http://schemas.microsoft.com/office/powerpoint/2010/main" val="94548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G. Contracts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26</a:t>
            </a:fld>
            <a:endParaRPr lang="en-US" dirty="0"/>
          </a:p>
        </p:txBody>
      </p:sp>
    </p:spTree>
    <p:extLst>
      <p:ext uri="{BB962C8B-B14F-4D97-AF65-F5344CB8AC3E}">
        <p14:creationId xmlns:p14="http://schemas.microsoft.com/office/powerpoint/2010/main" val="411384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lstStyle/>
          <a:p>
            <a:pPr marL="0" indent="0">
              <a:buNone/>
            </a:pPr>
            <a:r>
              <a:rPr lang="en-US" dirty="0"/>
              <a:t>Q25. Can contractors authorized to work during a funding hiatus continue at their normal level of operations?</a:t>
            </a:r>
          </a:p>
          <a:p>
            <a:r>
              <a:rPr lang="en-US" dirty="0"/>
              <a:t>Answer: It depends. Contracting officers will need to discuss the appropriate level of activity with contractors and may need to reduce the work performed under the contract during the shutdown. With the permission or at the direction of an appropriately authorized contracting officer, contract activities excepted in order to protect people or property from imminent harm, as determined by the Agency (not by the contractor), may continue during a shutdown at the minimum level needed to protect life and property. Non-excepted work may continue as long as it is funded by multiple-year or no-year appropriations, or funds already obligated on the contract remain available, the amount of funding specified in any applicable limitation of funds clauses is not exceeded, and the work does not require any civil servant oversight or other government support, such as access to and use of NASA facilities (e.g., all buildings on NASA Centers inside our gates). However, based on our Agency's shutdown plans, it may be necessary to suspend or reduce work under a contract. Consequently, no contract activity shall be allowed to continue without concurrence from Center CFO, Procurement, and Chief Counsel offices, with HQ consultation, as appropriate. Procurement personnel shall work closely with the Office of General Counsel (for HQ) or Center Chief counsel offices in implementing these changes, and in minimizing costs to the government.</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27</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73634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0" indent="0">
              <a:buNone/>
            </a:pPr>
            <a:r>
              <a:rPr lang="en-US" dirty="0"/>
              <a:t>Q26. Can employees excepted from furlough approve contract changes if needed during the Government shutdown?</a:t>
            </a:r>
          </a:p>
          <a:p>
            <a:r>
              <a:rPr lang="en-US" dirty="0"/>
              <a:t>Answer: No, unless the excepted employee is a duly authorized contracting officer. Government personnel who are excepted from the furlough are reminded that only appropriately warranted contracting officers have the authority to enter into, modify, or sign contracts or task orders on behalf of the Government, even during a Government shutdown. Government personnel who initiate unauthorized commitments should not assume that such commitments will be ratified at a later time and should be aware that they may be held personally and financially liable for those unauthorized commitments.</a:t>
            </a:r>
          </a:p>
          <a:p>
            <a:pPr marL="0" indent="0">
              <a:buNone/>
            </a:pPr>
            <a:endParaRPr lang="en-US" dirty="0"/>
          </a:p>
          <a:p>
            <a:pPr marL="0" indent="0">
              <a:buNone/>
            </a:pPr>
            <a:r>
              <a:rPr lang="en-US" dirty="0"/>
              <a:t>Q27. Can contractor employees perform excepted services during a Government shutdown?</a:t>
            </a:r>
          </a:p>
          <a:p>
            <a:r>
              <a:rPr lang="en-US" dirty="0"/>
              <a:t>Answer: Yes. Subject to the approval of a duly authorized contracting officer, contractor employees may perform excepted activities, provided all of the requirements governing excepted activities are met and the contractor receives approval for the continued work. For example, contractors may perform excepted services for emergency services or network security, but only to the minimum extent necessary. In general, the test for determining the minimum extent necessary is whether or not the failure to perform those functions would result in an imminent threat to the safety of human life or the protection of property.</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28</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95410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Q28. Can new contracts, grants, cooperative agreements, task orders, change orders, and other actions be issued during a Government shutdown?</a:t>
            </a:r>
          </a:p>
          <a:p>
            <a:r>
              <a:rPr lang="en-US" dirty="0"/>
              <a:t>Answer: No, except for those approved activities: (1) necessary for the orderly shutdown of Agency functions; or (2) necessary to protect human life or property from imminent harm.</a:t>
            </a:r>
          </a:p>
          <a:p>
            <a:pPr marL="0" indent="0">
              <a:buNone/>
            </a:pPr>
            <a:endParaRPr lang="en-US" dirty="0"/>
          </a:p>
          <a:p>
            <a:pPr marL="0" indent="0">
              <a:buNone/>
            </a:pPr>
            <a:r>
              <a:rPr lang="en-US" dirty="0"/>
              <a:t>Q29. Can contractors performing excepted services travel, order supplies, or incur overtime during a Government shutdown?</a:t>
            </a:r>
          </a:p>
          <a:p>
            <a:r>
              <a:rPr lang="en-US" dirty="0"/>
              <a:t>Answer: Contractor travel associated with excepted activities should occur only on an exception basis, and only to the minimum required level necessary for the excepted activities. Supplies that are not immediately needed to carry out the excepted operations under this policy, overtime not critical to meeting the tasks still permitted under this policy, and similar costs should not be incurred.</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233717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C3DDC-C304-F3DE-8C96-B9B202D5CB8B}"/>
              </a:ext>
            </a:extLst>
          </p:cNvPr>
          <p:cNvSpPr>
            <a:spLocks noGrp="1"/>
          </p:cNvSpPr>
          <p:nvPr>
            <p:ph type="body" sz="quarter" idx="11"/>
          </p:nvPr>
        </p:nvSpPr>
        <p:spPr/>
        <p:txBody>
          <a:bodyPr>
            <a:normAutofit fontScale="85000" lnSpcReduction="20000"/>
          </a:bodyPr>
          <a:lstStyle/>
          <a:p>
            <a:r>
              <a:rPr lang="en-US" dirty="0"/>
              <a:t>I. Excepted Activities in the Event of a Shutdown</a:t>
            </a:r>
          </a:p>
        </p:txBody>
      </p:sp>
      <p:sp>
        <p:nvSpPr>
          <p:cNvPr id="4" name="Slide Number Placeholder 3">
            <a:extLst>
              <a:ext uri="{FF2B5EF4-FFF2-40B4-BE49-F238E27FC236}">
                <a16:creationId xmlns:a16="http://schemas.microsoft.com/office/drawing/2014/main" id="{A87F9BB1-4DCF-4E4E-EFD9-51D44E235E25}"/>
              </a:ext>
            </a:extLst>
          </p:cNvPr>
          <p:cNvSpPr>
            <a:spLocks noGrp="1"/>
          </p:cNvSpPr>
          <p:nvPr>
            <p:ph type="sldNum" sz="quarter" idx="12"/>
          </p:nvPr>
        </p:nvSpPr>
        <p:spPr/>
        <p:txBody>
          <a:bodyPr/>
          <a:lstStyle/>
          <a:p>
            <a:fld id="{BAB45287-AC89-4E8A-892C-56ADCCC59CE1}" type="slidenum">
              <a:rPr lang="en-US" smtClean="0"/>
              <a:pPr/>
              <a:t>3</a:t>
            </a:fld>
            <a:endParaRPr lang="en-US" dirty="0"/>
          </a:p>
        </p:txBody>
      </p:sp>
      <p:sp>
        <p:nvSpPr>
          <p:cNvPr id="6" name="TextBox 5">
            <a:extLst>
              <a:ext uri="{FF2B5EF4-FFF2-40B4-BE49-F238E27FC236}">
                <a16:creationId xmlns:a16="http://schemas.microsoft.com/office/drawing/2014/main" id="{3EAB1A0E-3C12-E6B0-4022-912F54B27393}"/>
              </a:ext>
            </a:extLst>
          </p:cNvPr>
          <p:cNvSpPr txBox="1"/>
          <p:nvPr/>
        </p:nvSpPr>
        <p:spPr>
          <a:xfrm>
            <a:off x="1514475" y="3967007"/>
            <a:ext cx="9295629" cy="2031325"/>
          </a:xfrm>
          <a:prstGeom prst="rect">
            <a:avLst/>
          </a:prstGeom>
          <a:noFill/>
        </p:spPr>
        <p:txBody>
          <a:bodyPr wrap="square">
            <a:spAutoFit/>
          </a:bodyPr>
          <a:lstStyle/>
          <a:p>
            <a:r>
              <a:rPr lang="en-US" dirty="0">
                <a:solidFill>
                  <a:schemeClr val="bg1"/>
                </a:solidFill>
              </a:rPr>
              <a:t>The purpose of this section is to assist employees with a basic understanding of operations in the event of a Government shutdown and to set forth NASA-specific procedures. The following questions and answers augment those provided in the Office of Management and Budget’s (OMB’s) guidance, which is issued by memorandum (such as M-18-05, the guidance provided in 2018 which is still applicable) and posted both at OMB’s public Web site, found at </a:t>
            </a:r>
            <a:r>
              <a:rPr lang="en-US" dirty="0">
                <a:solidFill>
                  <a:schemeClr val="bg1"/>
                </a:solidFill>
                <a:hlinkClick r:id="rId2"/>
              </a:rPr>
              <a:t>https://www.whitehouse.gov/omb/information-for-agencies/memoranda/</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02038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Q30. During a Government shutdown, can contractors performing non-excepted activities in support of contracts which have run out of available obligated funds volunteer to work and then bill the Government later?</a:t>
            </a:r>
          </a:p>
          <a:p>
            <a:r>
              <a:rPr lang="en-US" dirty="0"/>
              <a:t>Answer: No. Once the contract reaches the limit of its available funding, non-excepted effort to be funded by a lapsed appropriation shall not continue unless and until an appropriation act or CR has been enacted and a contracting officer has notified the contractor that work may resume.</a:t>
            </a:r>
          </a:p>
          <a:p>
            <a:pPr marL="0" indent="0">
              <a:buNone/>
            </a:pPr>
            <a:endParaRPr lang="en-US" dirty="0"/>
          </a:p>
          <a:p>
            <a:pPr marL="0" indent="0">
              <a:buNone/>
            </a:pPr>
            <a:r>
              <a:rPr lang="en-US" dirty="0"/>
              <a:t>Q31. Can contract administration functions proceed during a lapse in appropriations?</a:t>
            </a:r>
          </a:p>
          <a:p>
            <a:r>
              <a:rPr lang="en-US" dirty="0"/>
              <a:t>Answer: Yes, to the extent they are supporting contracts for excepted activities. However, for non-excepted activities, any routine work such as contract or grant administration funded from a salaries and expense or other account that requires but lacks an appropriation should not continue during a funding hiatus. Thus, most Agency employees performing oversight, inspection, accounting, administration, or other contract, agreement, or grant-related activity would not work during a funding hiatus because they would not be supporting excepted activities. For more information on payment processing see Q33.</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25499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Q32. How do contractors know whether they may continue to work during a Government shutdown?</a:t>
            </a:r>
          </a:p>
          <a:p>
            <a:r>
              <a:rPr lang="en-US" dirty="0"/>
              <a:t>Answer: The contracting officer will notify the contractor, which will notify its employees. The Agency, not the contractor, determines whether the contract work is excepted from the shutdown.</a:t>
            </a:r>
          </a:p>
          <a:p>
            <a:pPr marL="0" indent="0">
              <a:buNone/>
            </a:pPr>
            <a:endParaRPr lang="en-US" dirty="0"/>
          </a:p>
          <a:p>
            <a:pPr marL="0" indent="0">
              <a:buNone/>
            </a:pPr>
            <a:r>
              <a:rPr lang="en-US" dirty="0"/>
              <a:t>Q33. Can NASA purchase card accounts be used during a Government Shutdown?</a:t>
            </a:r>
          </a:p>
          <a:p>
            <a:r>
              <a:rPr lang="en-US" dirty="0"/>
              <a:t>Answer: At NASA, only excepted personnel will be allowed to use their government-issued purchase cards during any lapse in appropriations.  Purchase Cardholders would need to contact their Center management to determine if they are an Excepted employee. Excepted personnel will only be authorized to use the Purchase Card to the minimum extent necessary to support an excepted activity or function. </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270664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H. Grants and Cooperative Agreements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32</a:t>
            </a:fld>
            <a:endParaRPr lang="en-US" dirty="0"/>
          </a:p>
        </p:txBody>
      </p:sp>
    </p:spTree>
    <p:extLst>
      <p:ext uri="{BB962C8B-B14F-4D97-AF65-F5344CB8AC3E}">
        <p14:creationId xmlns:p14="http://schemas.microsoft.com/office/powerpoint/2010/main" val="3137253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Q34. Can grantees and partners in cooperative agreements authorized to work under a CR continue at their normal level of operations?</a:t>
            </a:r>
          </a:p>
          <a:p>
            <a:r>
              <a:rPr lang="en-US" dirty="0"/>
              <a:t>Answer: It depends. Non-excepted work may continue as long as funds already obligated remain available, the work does not require access to a NASA or other closed Government facility, and the work does not require any civil servant oversight or other government support that would be funded by a lapsed appropriation. However, based on the Agency's shutdown plan, it may be necessary to suspend or reduce planned work during a funding hiatus. NASA contributions under cooperative agreements, whether in the form of human capital or facility access, would not be available for non-excepted activities.</a:t>
            </a:r>
          </a:p>
          <a:p>
            <a:pPr marL="0" indent="0">
              <a:buNone/>
            </a:pPr>
            <a:endParaRPr lang="en-US" dirty="0"/>
          </a:p>
          <a:p>
            <a:pPr marL="0" indent="0">
              <a:buNone/>
            </a:pPr>
            <a:r>
              <a:rPr lang="en-US" dirty="0"/>
              <a:t>Q35. Do grantees and partners in cooperative agreements need to be notified whether work may continue during a Government shutdown?</a:t>
            </a:r>
          </a:p>
          <a:p>
            <a:r>
              <a:rPr lang="en-US" dirty="0"/>
              <a:t>Answer: Yes. The grants  officer at NSSC, or the applicable Center if a grant or cooperative agreement is not managed by NSSC, should notify all financial assistance recipients  with access to a NASA or other closed Government facility, civil servant oversight, and other Government support that would be funded by a lapsed appropriation will not be available during a Government shutdown, and that any portion of their work requiring that support may not continue until the shutdown has ended and NASA’s full operations resume. The notice may be issued in writing or on a Web site, as deemed appropriate</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 Grants and Cooperative Agreements</a:t>
            </a:r>
          </a:p>
        </p:txBody>
      </p:sp>
    </p:spTree>
    <p:extLst>
      <p:ext uri="{BB962C8B-B14F-4D97-AF65-F5344CB8AC3E}">
        <p14:creationId xmlns:p14="http://schemas.microsoft.com/office/powerpoint/2010/main" val="3055990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I. Payment Activities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34</a:t>
            </a:fld>
            <a:endParaRPr lang="en-US" dirty="0"/>
          </a:p>
        </p:txBody>
      </p:sp>
    </p:spTree>
    <p:extLst>
      <p:ext uri="{BB962C8B-B14F-4D97-AF65-F5344CB8AC3E}">
        <p14:creationId xmlns:p14="http://schemas.microsoft.com/office/powerpoint/2010/main" val="696458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Q36. If payments are withheld, then the Government may incur interest penalties under the Prompt Payment Act or the Cash Management Improvement Act. Does this additional cost permit an Agency to process payment requests?</a:t>
            </a:r>
          </a:p>
          <a:p>
            <a:r>
              <a:rPr lang="en-US" dirty="0"/>
              <a:t>Answer: No. One of the purposes of these laws was to authorize interest payments to contractors, partners, and grantees to compensate them for late payment due to a funding hiatus.</a:t>
            </a:r>
          </a:p>
          <a:p>
            <a:pPr marL="0" indent="0">
              <a:buNone/>
            </a:pPr>
            <a:endParaRPr lang="en-US" dirty="0"/>
          </a:p>
          <a:p>
            <a:pPr marL="0" indent="0">
              <a:buNone/>
            </a:pPr>
            <a:r>
              <a:rPr lang="en-US" dirty="0"/>
              <a:t>Q37. To what extent is it acceptable to process payments for contracts that support excepted activities?</a:t>
            </a:r>
          </a:p>
          <a:p>
            <a:r>
              <a:rPr lang="en-US" dirty="0"/>
              <a:t>Answer: If funding is available to liquidate obligations, the agency works necessary to make the payments is an excepted activity under the ADA. For either excepted or non-excepted contracts that were awarded prior to the lapse, payment may be made during the lapse if the payment is made from the earlier fiscal year accounts that were obligated on the contract prior to the lapse.  For excepted contracts or modifications awarded during the lapse, the Agency will incur new obligations for that work during the lapse, but payment can only be made either: (1) after new appropriations are enacted, or (2) if the Agency has available multi-year funding (carry-over).</a:t>
            </a:r>
          </a:p>
          <a:p>
            <a:pPr marL="173736" indent="0">
              <a:buNone/>
            </a:pPr>
            <a:r>
              <a:rPr lang="en-US" strike="sngStrike" dirty="0"/>
              <a:t> "Frequently Asked Questions During a Lapse in Appropriations" documentation on the White House website at: </a:t>
            </a:r>
            <a:r>
              <a:rPr lang="en-US" strike="sngStrike" dirty="0">
                <a:hlinkClick r:id="rId2"/>
              </a:rPr>
              <a:t>https://www.whitehouse.gov/wp-content/uploads/2019/06/FINAL-Agency-Lapse-FAQs-6.27.19.pdf</a:t>
            </a:r>
            <a:endParaRPr lang="en-US" strike="sngStrik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Payment Activities</a:t>
            </a:r>
          </a:p>
        </p:txBody>
      </p:sp>
    </p:spTree>
    <p:extLst>
      <p:ext uri="{BB962C8B-B14F-4D97-AF65-F5344CB8AC3E}">
        <p14:creationId xmlns:p14="http://schemas.microsoft.com/office/powerpoint/2010/main" val="124320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J. Training</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36</a:t>
            </a:fld>
            <a:endParaRPr lang="en-US" dirty="0"/>
          </a:p>
        </p:txBody>
      </p:sp>
    </p:spTree>
    <p:extLst>
      <p:ext uri="{BB962C8B-B14F-4D97-AF65-F5344CB8AC3E}">
        <p14:creationId xmlns:p14="http://schemas.microsoft.com/office/powerpoint/2010/main" val="401915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Q38. If a furloughed employee is scheduled to attend training and/or academic courses during the shutdown period, can he/she still attend?</a:t>
            </a:r>
          </a:p>
          <a:p>
            <a:r>
              <a:rPr lang="en-US" dirty="0"/>
              <a:t>Answer: No. For information on training and academic courses, please review NASA’s Shutdown Furlough Guide for Employees and other NASA guidance located at: </a:t>
            </a:r>
            <a:r>
              <a:rPr lang="en-US" dirty="0">
                <a:hlinkClick r:id="rId2"/>
              </a:rPr>
              <a:t>https://www.nasa.gov/shutdown/shutdown-nasa-guidance/</a:t>
            </a:r>
            <a:r>
              <a:rPr lang="en-US" dirty="0"/>
              <a:t>.</a:t>
            </a:r>
          </a:p>
          <a:p>
            <a:pPr marL="0" indent="0">
              <a:buNone/>
            </a:pP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37</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 Training</a:t>
            </a:r>
          </a:p>
        </p:txBody>
      </p:sp>
    </p:spTree>
    <p:extLst>
      <p:ext uri="{BB962C8B-B14F-4D97-AF65-F5344CB8AC3E}">
        <p14:creationId xmlns:p14="http://schemas.microsoft.com/office/powerpoint/2010/main" val="308590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K. Travel</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38</a:t>
            </a:fld>
            <a:endParaRPr lang="en-US" dirty="0"/>
          </a:p>
        </p:txBody>
      </p:sp>
    </p:spTree>
    <p:extLst>
      <p:ext uri="{BB962C8B-B14F-4D97-AF65-F5344CB8AC3E}">
        <p14:creationId xmlns:p14="http://schemas.microsoft.com/office/powerpoint/2010/main" val="190586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Q39. What happens to employees in a travel status at the time of a shutdown? </a:t>
            </a:r>
          </a:p>
          <a:p>
            <a:r>
              <a:rPr lang="en-US" dirty="0"/>
              <a:t>Answer. It depends.</a:t>
            </a:r>
          </a:p>
          <a:p>
            <a:pPr marL="365760"/>
            <a:r>
              <a:rPr lang="en-US" dirty="0"/>
              <a:t>a. Travel for an excepted activity. Those that are performing excepted functions (i.e., as part of protection of life and property, or who are fully supported by funds not affected by a lapse in appropriations) should continue approved TDY at the minimum level necessary to support the excepted function. Note: everyone should receive prompt confirmation of whether they are excepted from furlough and whether their travel is part of an excepted activity. If you have not received confirmation by the beginning of the first workday after a shutdown is announced, you need to obtain confirmation immediately, and if unable to confirm should proceed with an orderly suspension of travel on the assumption your travel is not excepted.</a:t>
            </a:r>
          </a:p>
          <a:p>
            <a:pPr marL="365760"/>
            <a:r>
              <a:rPr lang="en-US" dirty="0"/>
              <a:t>b. Those not excepted and on official temporary duty travel (TDY) when a shutdown is announced. If you are not designated an excepted employee (i.e., you are being furloughed), you must return to your permanent duty station. While you need to return promptly, you should make reasonable arrangements (e.g., during work hours and at typically approved, not premium, fares) consistent with an orderly suspension of operations.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94251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88989" y="3188160"/>
            <a:ext cx="11414021" cy="481680"/>
          </a:xfrm>
        </p:spPr>
        <p:txBody>
          <a:bodyPr>
            <a:normAutofit fontScale="85000" lnSpcReduction="20000"/>
          </a:bodyPr>
          <a:lstStyle/>
          <a:p>
            <a:r>
              <a:rPr lang="en-US" dirty="0"/>
              <a:t>A. Employees Excepted from Furlough</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4</a:t>
            </a:fld>
            <a:endParaRPr lang="en-US" dirty="0"/>
          </a:p>
        </p:txBody>
      </p:sp>
    </p:spTree>
    <p:extLst>
      <p:ext uri="{BB962C8B-B14F-4D97-AF65-F5344CB8AC3E}">
        <p14:creationId xmlns:p14="http://schemas.microsoft.com/office/powerpoint/2010/main" val="2342897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365760"/>
            <a:r>
              <a:rPr lang="en-US" dirty="0"/>
              <a:t>c. Those not excepted and on extended temporary duty travel (ETDY) when a shutdown is announced. If you are on ETDY (e.g., detailed) and are placed on furlough, you have the option to either remain in place at the ETDY location, or to arrange to promptly return home. If you change your mind after the orderly shutdown, you will not be reimbursed for any non-excepted travel to or from your ETDY location. You will need to communicate your choice when being furloughed, and if you elect to stay in place you will need to leave your contact information with your HR contact for use by your Center travel coordinator or Executive Committee should they need to reach you while furloughed. This should be coordinated with your supervisor and travel approver, if different. Because NASA has already obligated the funding prior to the lapse in appropriations, you should not break any lodging contract unless specifically directed. However, NASA will only reimburse expenses connected with your lodging; you will not be reimbursed any other M&amp;IE expenses while on furlough. Bear in mind there is a possibility that in the event of a protracted shutdown, you may be recalled to duty for the limited purpose of orderly winding down your ETDY lodging. If you return home, once normal operations are resumed, you will initially report back to your home duty station pending new travel orders to report back to work at your ETDY duty station.</a:t>
            </a:r>
          </a:p>
          <a:p>
            <a:pPr marL="365760" indent="0">
              <a:buNone/>
            </a:pPr>
            <a:r>
              <a:rPr lang="en-US" dirty="0"/>
              <a:t>If your ETDY is scheduled to end within one month of a shutdown announcement, you should immediately review with your supervisor the prudence of terminating your ETDY status as a part of NASA’s orderly suspension of operations. If the decision is to terminate your ETDY, you should take steps to quickly wind down your lodging, including vacating the premises and approving the shipment of unaccompanied baggage home.</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73423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365760"/>
            <a:r>
              <a:rPr lang="en-US" dirty="0"/>
              <a:t>d. Those planning travel prior to a potential shutdown. Employees who are currently scheduled to travel around the time of a potential furlough should review with their supervisors the prudence of possibly rescheduling official travel, considering factors such as the importance of the travel balanced against the impact and likelihood of a shutdown, in the travel approver’s judgment. However, the mere fact that travel extends beyond the end of a current CR period should not lead to the disapproval of normal business travel.</a:t>
            </a:r>
          </a:p>
          <a:p>
            <a:pPr marL="365760" indent="0">
              <a:buNone/>
            </a:pPr>
            <a:r>
              <a:rPr lang="en-US" dirty="0"/>
              <a:t>That said, in addition to the normal considerations given to authorizing travel under a CR,1 additional consideration should be given with respect to travel that starts after or extends beyond the end of a CR. Non-excepted travel must be ended in an orderly manner, at minimum expense necessary to return the traveler to her/his duty station. Further, when planning for travel extending beyond the end of a CR, all travelers should be warned about the potential requirement to stop nonessential travel if there is a funding hiatus.2  Given the possible disruptions caused by a funding hiatus, should a shutdown appear likely, approvers will want to consider whether certain types of requests for nonessential travel should be minimized or deferred until a new CR or final appropriation is enacted.</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80789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Q40. What if an employee is overseas?</a:t>
            </a:r>
          </a:p>
          <a:p>
            <a:r>
              <a:rPr lang="en-US" dirty="0"/>
              <a:t>Answer: Personnel at duty stations overseas would report to their duty stations and receive orders on how to proceed. Excepted personnel in support of ongoing excepted operations, such as the ISS, will remain on official travel. If you are not excepted personnel and are in TDY or ETDY status overseas, because carrying out an orderly shutdown should include consideration of the likely length of a shutdown in addition to the requirements for suspension of operations, you may be required to remain at your foreign duty station in an on-call, yet fully reimbursable, furlough status after a shutdown announcement. For consistency, the Headquarters Executive Committee will provide updated, agency-wide guidance during a shutdown for non-excepted personnel overseas. If you will be remaining at ETDY locations, you will need to leave your contact information with your HR contact for use by your Center travel coordinator or Executive Committee should they need to reach you while furloughed.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42</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3620281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0" indent="0">
              <a:buNone/>
            </a:pPr>
            <a:r>
              <a:rPr lang="en-US" dirty="0"/>
              <a:t>Q41. If I am scheduled to return from temporary duty travel just before the expiration of the current CR and process my travel expenses voucher immediately upon my return, and a furlough is imposed shortly thereafter, how and when will I be reimbursed?</a:t>
            </a:r>
          </a:p>
          <a:p>
            <a:r>
              <a:rPr lang="en-US" dirty="0"/>
              <a:t>Answer: Travel vouchers submitted just before a shutdown might not be approved and fully processed until after normal operations are resumed. While you should always submit your vouchers for approval promptly after any travel, you should do so immediately when approaching a potential shutdown.</a:t>
            </a:r>
          </a:p>
          <a:p>
            <a:pPr marL="0" indent="0">
              <a:buNone/>
            </a:pPr>
            <a:endParaRPr lang="en-US" dirty="0"/>
          </a:p>
          <a:p>
            <a:pPr marL="0" indent="0">
              <a:buNone/>
            </a:pPr>
            <a:r>
              <a:rPr lang="en-US" dirty="0"/>
              <a:t>Q42. What happens if I travel for an excepted activity during a furlough? My concern is based upon the fact that the travel charge card bill may arrive at my house before I am reimbursed.</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32849"/>
                </a:solidFill>
                <a:latin typeface="Arial" panose="020B0604020202020204" pitchFamily="34" charset="0"/>
              </a:rPr>
              <a:t>Answer: NASA may incur obligations for excepted activities after a shutdown is announced. Regarding travel charge card: contractor banks under GSA </a:t>
            </a:r>
            <a:r>
              <a:rPr lang="en-US" sz="1800" b="0" i="0" u="none" strike="noStrike" baseline="0" dirty="0" err="1">
                <a:solidFill>
                  <a:srgbClr val="032849"/>
                </a:solidFill>
                <a:latin typeface="Arial" panose="020B0604020202020204" pitchFamily="34" charset="0"/>
              </a:rPr>
              <a:t>SmartPay</a:t>
            </a:r>
            <a:r>
              <a:rPr lang="en-US" sz="1800" b="0" i="0" u="none" strike="noStrike" baseline="0" dirty="0">
                <a:solidFill>
                  <a:srgbClr val="032849"/>
                </a:solidFill>
                <a:latin typeface="Arial" panose="020B0604020202020204" pitchFamily="34" charset="0"/>
              </a:rPr>
              <a:t> will not age accounts delinquent, suspend/cancel accounts, or report late payment to credit bureaus during a Government-wide shutdown, and the balance does not need to be paid until funding becomes available (statements will still be issued). Where available, use centrally billed accounts (CBAs) for excepted travel to minimize cardholder burden; if you must use an individually billed account (IBA) for official excepted activities, keep receipts and then pay promptly after reimbursement when operations resume.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25765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r>
              <a:rPr lang="en-US" sz="1800" b="0" i="0" u="none" strike="noStrike" baseline="0" dirty="0">
                <a:solidFill>
                  <a:srgbClr val="032849"/>
                </a:solidFill>
                <a:latin typeface="Arial" panose="020B0604020202020204" pitchFamily="34" charset="0"/>
              </a:rPr>
              <a:t>The Concur travel system will continue to be available during a shutdown for fully processing travel authorizations and for accepting travel vouchers (but not finally processing for payment). Employees traveling as part of an orderly suspension of operations, i.e., returning home to be furloughed, should submit their travel voucher prior to furlough. Similarly, employees traveling for excepted activities should promptly submit their vouchers upon completion of any travel.</a:t>
            </a:r>
          </a:p>
          <a:p>
            <a:r>
              <a:rPr lang="en-US" sz="1800" b="0" i="0" u="none" strike="noStrike" baseline="0" dirty="0">
                <a:solidFill>
                  <a:srgbClr val="032849"/>
                </a:solidFill>
                <a:latin typeface="Arial" panose="020B0604020202020204" pitchFamily="34" charset="0"/>
              </a:rPr>
              <a:t>Even if not fully approved because typical approvers are on furlough, vouchers will be processed, and prompt pay interest will be calculated accordingly once personnel returns and appropriations are enacted and available. Any IBA charges should continue to be timely paid. </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44</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280355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Q43. Can I still use my government travel card during a shutdown?  How should I handle a payment if my voucher can’t be processed and is past due?</a:t>
            </a:r>
          </a:p>
          <a:p>
            <a:r>
              <a:rPr lang="en-US" dirty="0"/>
              <a:t>Answer: NASA has no plans to suspend travel cards with US Bank. Any travel card holder who is not in excepted status should not use their travel cards. Charges to travel cards can only be made by civil servants with designated excepted status, and only to the minimum extent necessary to support an excepted travel function. </a:t>
            </a:r>
          </a:p>
          <a:p>
            <a:pPr marL="173736" indent="0">
              <a:buNone/>
            </a:pPr>
            <a:r>
              <a:rPr lang="en-US" dirty="0"/>
              <a:t>NASA has been working very closely with our </a:t>
            </a:r>
            <a:r>
              <a:rPr lang="en-US" dirty="0" err="1"/>
              <a:t>Smartpay</a:t>
            </a:r>
            <a:r>
              <a:rPr lang="en-US" dirty="0"/>
              <a:t> 3 travel card provider (US Bank) regarding delinquency protocol for NASA employees impacted by the government lapse in funding. Although US Bank still expects payments to be made as normal, they do understand the difficulty and impact due to non-payment at this time. Travel card statements and/or delinquency notices will continue to be sent by US Bank per their normal process. All NASA accounts will remain in an “open” status; US Bank will not place any delinquent accounts in suspension or cancellation. Additionally, no NASA accounts will be reported to any credit monitoring services due to non-payment for US Bank during the government lapse in funding. The expectation by US Bank is that upon the reopening of federal agencies, employees with any delinquent balances will work to get these balances resolved in an expedited manner. Additionally, US Bank has confirmed that no late fees or finance charges will be charged against delinquent cardholder accounts. NASA works close with GSA regarding the government lapse in funding. GSA does receive confirmation from US Bank prior to the shutdown on payment expectation.</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407306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Q44. Can an employee, such as a principal investigator, pay for his or her own travel to present NASA research results at an important technical conference during a shutdown?</a:t>
            </a:r>
          </a:p>
          <a:p>
            <a:r>
              <a:rPr lang="en-US" dirty="0"/>
              <a:t>Answer: No. you cannot attend a conference representing NASA or to present NASA research results during a shutdown. If you choose to attend a conference during the shutdown on personal time and use personal resources for travel and pay your own registration, that is your prerogative. However, your participation needs to be clearly in your private capacity. That means that you should not be presenting results of official NASA work if you are a furloughed civil servant participating as a private citizen or participating on panels as a NASA employee. If you are registered as a NASA civil servant, you must re-register as a private individual. No travel will be paid by NASA as we are not able to accept the conference activities for civil servants because they do not meet the threshold necessary to protect against an imminent threat to life or property.</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46</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2534620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C3DDC-C304-F3DE-8C96-B9B202D5CB8B}"/>
              </a:ext>
            </a:extLst>
          </p:cNvPr>
          <p:cNvSpPr>
            <a:spLocks noGrp="1"/>
          </p:cNvSpPr>
          <p:nvPr>
            <p:ph type="body" sz="quarter" idx="11"/>
          </p:nvPr>
        </p:nvSpPr>
        <p:spPr>
          <a:xfrm>
            <a:off x="406534" y="1375810"/>
            <a:ext cx="11414021" cy="481680"/>
          </a:xfrm>
        </p:spPr>
        <p:txBody>
          <a:bodyPr>
            <a:normAutofit fontScale="85000" lnSpcReduction="20000"/>
          </a:bodyPr>
          <a:lstStyle/>
          <a:p>
            <a:r>
              <a:rPr lang="en-US" dirty="0"/>
              <a:t>II. Excepted Activities in the Event of a Shutdown</a:t>
            </a:r>
          </a:p>
        </p:txBody>
      </p:sp>
      <p:sp>
        <p:nvSpPr>
          <p:cNvPr id="4" name="Slide Number Placeholder 3">
            <a:extLst>
              <a:ext uri="{FF2B5EF4-FFF2-40B4-BE49-F238E27FC236}">
                <a16:creationId xmlns:a16="http://schemas.microsoft.com/office/drawing/2014/main" id="{A87F9BB1-4DCF-4E4E-EFD9-51D44E235E25}"/>
              </a:ext>
            </a:extLst>
          </p:cNvPr>
          <p:cNvSpPr>
            <a:spLocks noGrp="1"/>
          </p:cNvSpPr>
          <p:nvPr>
            <p:ph type="sldNum" sz="quarter" idx="12"/>
          </p:nvPr>
        </p:nvSpPr>
        <p:spPr/>
        <p:txBody>
          <a:bodyPr/>
          <a:lstStyle/>
          <a:p>
            <a:fld id="{BAB45287-AC89-4E8A-892C-56ADCCC59CE1}" type="slidenum">
              <a:rPr lang="en-US" smtClean="0"/>
              <a:pPr/>
              <a:t>47</a:t>
            </a:fld>
            <a:endParaRPr lang="en-US" dirty="0"/>
          </a:p>
        </p:txBody>
      </p:sp>
      <p:sp>
        <p:nvSpPr>
          <p:cNvPr id="5" name="TextBox 4">
            <a:extLst>
              <a:ext uri="{FF2B5EF4-FFF2-40B4-BE49-F238E27FC236}">
                <a16:creationId xmlns:a16="http://schemas.microsoft.com/office/drawing/2014/main" id="{3678F5E4-7D8B-6E67-0FD9-BBE83E8233B6}"/>
              </a:ext>
            </a:extLst>
          </p:cNvPr>
          <p:cNvSpPr txBox="1"/>
          <p:nvPr/>
        </p:nvSpPr>
        <p:spPr>
          <a:xfrm>
            <a:off x="1458828" y="2024394"/>
            <a:ext cx="9274342" cy="1754326"/>
          </a:xfrm>
          <a:prstGeom prst="rect">
            <a:avLst/>
          </a:prstGeom>
          <a:noFill/>
        </p:spPr>
        <p:txBody>
          <a:bodyPr wrap="square">
            <a:spAutoFit/>
          </a:bodyPr>
          <a:lstStyle/>
          <a:p>
            <a:r>
              <a:rPr lang="en-US" dirty="0">
                <a:solidFill>
                  <a:schemeClr val="bg1"/>
                </a:solidFill>
              </a:rPr>
              <a:t>The purpose of this section is to assist employees with understanding the basic mechanics and impact of furloughs. The following questions and answers augment those provided in the Office of Personnel Management’s (OPM’s) Guidance and Information on Furloughs and NASA’s Shutdown Furlough Guidance, which can be found at: </a:t>
            </a:r>
            <a:r>
              <a:rPr lang="en-US" dirty="0">
                <a:solidFill>
                  <a:schemeClr val="bg1"/>
                </a:solidFill>
                <a:hlinkClick r:id="rId2"/>
              </a:rPr>
              <a:t>https://www.opm.gov/policy-data-oversight/pay-leave/furlough-guidance</a:t>
            </a:r>
            <a:r>
              <a:rPr lang="en-US" dirty="0">
                <a:solidFill>
                  <a:schemeClr val="bg1"/>
                </a:solidFill>
              </a:rPr>
              <a:t> and </a:t>
            </a:r>
            <a:r>
              <a:rPr lang="en-US" dirty="0">
                <a:solidFill>
                  <a:schemeClr val="bg1"/>
                </a:solidFill>
                <a:hlinkClick r:id="rId3"/>
              </a:rPr>
              <a:t>https://www.nasa.gov/shutdown/</a:t>
            </a:r>
            <a:r>
              <a:rPr lang="en-US" dirty="0">
                <a:solidFill>
                  <a:schemeClr val="bg1"/>
                </a:solidFill>
              </a:rPr>
              <a:t>.</a:t>
            </a:r>
          </a:p>
          <a:p>
            <a:endParaRPr lang="en-US" dirty="0">
              <a:solidFill>
                <a:schemeClr val="bg1"/>
              </a:solidFill>
            </a:endParaRPr>
          </a:p>
        </p:txBody>
      </p:sp>
      <p:sp>
        <p:nvSpPr>
          <p:cNvPr id="7" name="TextBox 6">
            <a:extLst>
              <a:ext uri="{FF2B5EF4-FFF2-40B4-BE49-F238E27FC236}">
                <a16:creationId xmlns:a16="http://schemas.microsoft.com/office/drawing/2014/main" id="{31FAD904-C03C-7C18-EF4D-C596E4FFF553}"/>
              </a:ext>
            </a:extLst>
          </p:cNvPr>
          <p:cNvSpPr txBox="1"/>
          <p:nvPr/>
        </p:nvSpPr>
        <p:spPr>
          <a:xfrm>
            <a:off x="1493921" y="3553811"/>
            <a:ext cx="9239249" cy="2862322"/>
          </a:xfrm>
          <a:prstGeom prst="rect">
            <a:avLst/>
          </a:prstGeom>
          <a:noFill/>
        </p:spPr>
        <p:txBody>
          <a:bodyPr wrap="square">
            <a:spAutoFit/>
          </a:bodyPr>
          <a:lstStyle/>
          <a:p>
            <a:r>
              <a:rPr lang="en-US" dirty="0">
                <a:solidFill>
                  <a:schemeClr val="bg1"/>
                </a:solidFill>
              </a:rPr>
              <a:t>For important information not covered in this FAQ document. Employees are highly encouraged to review the following links for important shutdown related information:</a:t>
            </a:r>
          </a:p>
          <a:p>
            <a:pPr marL="342900" indent="-342900">
              <a:buAutoNum type="arabicPeriod"/>
            </a:pPr>
            <a:r>
              <a:rPr lang="en-US" dirty="0">
                <a:solidFill>
                  <a:schemeClr val="bg1"/>
                </a:solidFill>
              </a:rPr>
              <a:t>OPM Guidance for Shutdown and Furlough: </a:t>
            </a:r>
            <a:r>
              <a:rPr lang="en-US" dirty="0">
                <a:solidFill>
                  <a:schemeClr val="bg1"/>
                </a:solidFill>
                <a:hlinkClick r:id="rId4"/>
              </a:rPr>
              <a:t>https://www.opm.gov/policy-data-oversight/pay-leave/furlough-guidance/#url=Shutdown-Furlough</a:t>
            </a:r>
            <a:endParaRPr lang="en-US" dirty="0">
              <a:solidFill>
                <a:schemeClr val="bg1"/>
              </a:solidFill>
            </a:endParaRPr>
          </a:p>
          <a:p>
            <a:pPr marL="342900" indent="-342900">
              <a:buAutoNum type="arabicPeriod" startAt="2"/>
            </a:pPr>
            <a:r>
              <a:rPr lang="en-US" dirty="0">
                <a:solidFill>
                  <a:schemeClr val="bg1"/>
                </a:solidFill>
              </a:rPr>
              <a:t>NASA Shutdown Furlough Guidance for Employees: </a:t>
            </a:r>
            <a:r>
              <a:rPr lang="en-US" dirty="0">
                <a:solidFill>
                  <a:schemeClr val="bg1"/>
                </a:solidFill>
                <a:hlinkClick r:id="rId5"/>
              </a:rPr>
              <a:t>https://www.nasa.gov/shutdown/shutdown-nasa-guidance/</a:t>
            </a:r>
            <a:endParaRPr lang="en-US" dirty="0">
              <a:solidFill>
                <a:schemeClr val="bg1"/>
              </a:solidFill>
            </a:endParaRPr>
          </a:p>
          <a:p>
            <a:pPr marL="342900" indent="-342900">
              <a:buAutoNum type="arabicPeriod" startAt="3"/>
            </a:pPr>
            <a:r>
              <a:rPr lang="en-US" dirty="0">
                <a:solidFill>
                  <a:schemeClr val="bg1"/>
                </a:solidFill>
              </a:rPr>
              <a:t>NASA Shutdown Webpage: </a:t>
            </a:r>
            <a:r>
              <a:rPr lang="en-US" dirty="0">
                <a:solidFill>
                  <a:schemeClr val="bg1"/>
                </a:solidFill>
                <a:hlinkClick r:id="rId3"/>
              </a:rPr>
              <a:t>https://www.nasa.gov/shutdown/</a:t>
            </a:r>
            <a:endParaRPr lang="en-US" dirty="0">
              <a:solidFill>
                <a:schemeClr val="bg1"/>
              </a:solidFill>
            </a:endParaRPr>
          </a:p>
          <a:p>
            <a:endParaRPr lang="en-US" dirty="0">
              <a:solidFill>
                <a:schemeClr val="bg1"/>
              </a:solidFill>
            </a:endParaRPr>
          </a:p>
          <a:p>
            <a:r>
              <a:rPr lang="en-US" i="1" dirty="0">
                <a:solidFill>
                  <a:schemeClr val="bg1"/>
                </a:solidFill>
              </a:rPr>
              <a:t>During a shutdown, please continue to check the NASA Shutdown webpage on a regular basis for updates as links/documents/information will be added as they become available.</a:t>
            </a:r>
          </a:p>
        </p:txBody>
      </p:sp>
    </p:spTree>
    <p:extLst>
      <p:ext uri="{BB962C8B-B14F-4D97-AF65-F5344CB8AC3E}">
        <p14:creationId xmlns:p14="http://schemas.microsoft.com/office/powerpoint/2010/main" val="214783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A. Furlough and Work While on Furlough</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48</a:t>
            </a:fld>
            <a:endParaRPr lang="en-US" dirty="0"/>
          </a:p>
        </p:txBody>
      </p:sp>
    </p:spTree>
    <p:extLst>
      <p:ext uri="{BB962C8B-B14F-4D97-AF65-F5344CB8AC3E}">
        <p14:creationId xmlns:p14="http://schemas.microsoft.com/office/powerpoint/2010/main" val="1112934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Q45. What is a furlough?</a:t>
            </a:r>
          </a:p>
          <a:p>
            <a:r>
              <a:rPr lang="en-US" dirty="0"/>
              <a:t>Answer: A furlough places employees in a temporary nonduty, non-pay status because of lack of work, lack of funds, or other non-disciplinary reasons. There are two types of furloughs.</a:t>
            </a:r>
          </a:p>
          <a:p>
            <a:pPr marL="173736" indent="0">
              <a:buNone/>
            </a:pPr>
            <a:r>
              <a:rPr lang="en-US" dirty="0"/>
              <a:t>A shutdown furlough (also called an emergency furlough) occurs when there is a lapse in government funding to the Agency. In a shutdown furlough, NASA must shut down activities that are not excepted by law.</a:t>
            </a:r>
          </a:p>
          <a:p>
            <a:pPr marL="173736" indent="0">
              <a:buNone/>
            </a:pPr>
            <a:r>
              <a:rPr lang="en-US" dirty="0"/>
              <a:t>An administrative furlough is unrelated to a lapse in appropriation and is a planned event by an agency designed to absorb reductions necessitated by downsizing, reduced funding or lack of work.</a:t>
            </a:r>
          </a:p>
          <a:p>
            <a:pPr marL="0" indent="0">
              <a:buNone/>
            </a:pPr>
            <a:endParaRPr lang="en-US" dirty="0"/>
          </a:p>
          <a:p>
            <a:pPr marL="0" indent="0">
              <a:buNone/>
            </a:pPr>
            <a:r>
              <a:rPr lang="en-US" dirty="0"/>
              <a:t>Q46. Will all NASA employees be furloughed?</a:t>
            </a:r>
          </a:p>
          <a:p>
            <a:r>
              <a:rPr lang="en-US" dirty="0"/>
              <a:t>Answer: While most employees will be furloughed, Centers have identified employees who will be required to work during the furlough. If you have been identified by your Center as “excepted,” you will be notified. Unless specifically excepted, all employees are subject to furlough. Some employees will be excepted only part of the time, because they will not be required to work on a full-time basis. Some employees may be informed that they are “on call” for emergency needs during the shutdown period (although any employee may be called back to work to handle excepted activities that arise, if necessary). Any employee not required to work full time during a shutdown will be furloughed during any period they are not scheduled to work.</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Furlough and Work While on Furlough</a:t>
            </a:r>
          </a:p>
        </p:txBody>
      </p:sp>
    </p:spTree>
    <p:extLst>
      <p:ext uri="{BB962C8B-B14F-4D97-AF65-F5344CB8AC3E}">
        <p14:creationId xmlns:p14="http://schemas.microsoft.com/office/powerpoint/2010/main" val="242791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C81BC-489A-2FD0-1F6D-C0FE0256C468}"/>
              </a:ext>
            </a:extLst>
          </p:cNvPr>
          <p:cNvSpPr>
            <a:spLocks noGrp="1"/>
          </p:cNvSpPr>
          <p:nvPr>
            <p:ph type="body" sz="quarter" idx="13"/>
          </p:nvPr>
        </p:nvSpPr>
        <p:spPr>
          <a:xfrm>
            <a:off x="285466" y="1938851"/>
            <a:ext cx="11635188" cy="4469699"/>
          </a:xfrm>
        </p:spPr>
        <p:txBody>
          <a:bodyPr>
            <a:normAutofit lnSpcReduction="10000"/>
          </a:bodyPr>
          <a:lstStyle/>
          <a:p>
            <a:pPr marL="0" indent="0">
              <a:buNone/>
            </a:pPr>
            <a:r>
              <a:rPr lang="en-US" dirty="0"/>
              <a:t>Q1. What are the criteria used to determine which NASA civil servant employees are excepted from a furlough during a Government shutdown?</a:t>
            </a:r>
          </a:p>
          <a:p>
            <a:r>
              <a:rPr lang="en-US" dirty="0"/>
              <a:t>Answer: The term "excepted employee" refers to employees who are excepted from a furlough by law because they are: (1) performing work essential to prevent imminent threats to human life or the protection of property; (2) involved in the orderly suspension of Agency operations; or (3) performing other limited activities exempted from the furlough (see Qs. 13 and 17-20). Aside from brief activity needed the first day for an orderly suspension of operations, for NASA   almost all “excepted employees” are those involved in protection of life or property.</a:t>
            </a:r>
          </a:p>
          <a:p>
            <a:pPr marL="173736" indent="0">
              <a:buNone/>
            </a:pPr>
            <a:r>
              <a:rPr lang="en-US" dirty="0"/>
              <a:t>NASA’s plan recognizes that the excepted activities include the following:</a:t>
            </a:r>
          </a:p>
          <a:p>
            <a:pPr marL="365760"/>
            <a:r>
              <a:rPr lang="en-US" dirty="0"/>
              <a:t>Space launch hardware processing activities which are necessary to prevent harm to life or property;</a:t>
            </a:r>
          </a:p>
          <a:p>
            <a:pPr marL="365760"/>
            <a:r>
              <a:rPr lang="en-US" dirty="0"/>
              <a:t>Tracking, operation, and support of the International Space Station (ISS) and operating satellites necessary for safety and protection of life and property;</a:t>
            </a:r>
          </a:p>
          <a:p>
            <a:pPr marL="365760"/>
            <a:r>
              <a:rPr lang="en-US" dirty="0"/>
              <a:t>Completion or phasedown of research activities in cases where serious damage to property would result from temporary suspension of the activity.</a:t>
            </a:r>
          </a:p>
          <a:p>
            <a:pPr marL="0" indent="0">
              <a:buNone/>
            </a:pPr>
            <a:endParaRPr lang="en-US" dirty="0"/>
          </a:p>
        </p:txBody>
      </p:sp>
      <p:sp>
        <p:nvSpPr>
          <p:cNvPr id="3" name="Text Placeholder 2">
            <a:extLst>
              <a:ext uri="{FF2B5EF4-FFF2-40B4-BE49-F238E27FC236}">
                <a16:creationId xmlns:a16="http://schemas.microsoft.com/office/drawing/2014/main" id="{21FCBE2D-4BB0-8BBC-0FE7-6E931D07F241}"/>
              </a:ext>
            </a:extLst>
          </p:cNvPr>
          <p:cNvSpPr>
            <a:spLocks noGrp="1"/>
          </p:cNvSpPr>
          <p:nvPr>
            <p:ph type="body" sz="quarter" idx="14"/>
          </p:nvPr>
        </p:nvSpPr>
        <p:spPr/>
        <p:txBody>
          <a:bodyPr/>
          <a:lstStyle/>
          <a:p>
            <a:r>
              <a:rPr lang="en-US" dirty="0"/>
              <a:t>*</a:t>
            </a:r>
          </a:p>
        </p:txBody>
      </p:sp>
      <p:sp>
        <p:nvSpPr>
          <p:cNvPr id="4" name="Slide Number Placeholder 3">
            <a:extLst>
              <a:ext uri="{FF2B5EF4-FFF2-40B4-BE49-F238E27FC236}">
                <a16:creationId xmlns:a16="http://schemas.microsoft.com/office/drawing/2014/main" id="{78E43907-E91A-432E-6DAF-FBD4DBE13D23}"/>
              </a:ext>
            </a:extLst>
          </p:cNvPr>
          <p:cNvSpPr>
            <a:spLocks noGrp="1"/>
          </p:cNvSpPr>
          <p:nvPr>
            <p:ph type="sldNum" sz="quarter" idx="12"/>
          </p:nvPr>
        </p:nvSpPr>
        <p:spPr/>
        <p:txBody>
          <a:bodyPr/>
          <a:lstStyle/>
          <a:p>
            <a:fld id="{BAB45287-AC89-4E8A-892C-56ADCCC59CE1}" type="slidenum">
              <a:rPr lang="en-US" smtClean="0"/>
              <a:pPr/>
              <a:t>5</a:t>
            </a:fld>
            <a:endParaRPr lang="en-US" dirty="0"/>
          </a:p>
        </p:txBody>
      </p:sp>
      <p:sp>
        <p:nvSpPr>
          <p:cNvPr id="9" name="Text Placeholder 4">
            <a:extLst>
              <a:ext uri="{FF2B5EF4-FFF2-40B4-BE49-F238E27FC236}">
                <a16:creationId xmlns:a16="http://schemas.microsoft.com/office/drawing/2014/main" id="{47E00BEF-39CB-ADD9-707F-65E566D95E4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2459588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B. Notification of a Shutdown and Your Status; Access to Email and Offices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50</a:t>
            </a:fld>
            <a:endParaRPr lang="en-US" dirty="0"/>
          </a:p>
        </p:txBody>
      </p:sp>
    </p:spTree>
    <p:extLst>
      <p:ext uri="{BB962C8B-B14F-4D97-AF65-F5344CB8AC3E}">
        <p14:creationId xmlns:p14="http://schemas.microsoft.com/office/powerpoint/2010/main" val="1022296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Q47. How will I be notified of a shutdown?</a:t>
            </a:r>
          </a:p>
          <a:p>
            <a:r>
              <a:rPr lang="en-US" dirty="0"/>
              <a:t>Answer: Usually, during a government shutdown due to lack of appropriated funds, agencies receive very limited lead time. Accordingly, it is considered an “emergency” shutdown and employees may be notified verbally, by email, or by a written notice. Promptly after receiving notice of a shutdown from OMB, NASA will both send an agency wide email to all addressees and post a notice on  https://www.nasa.gov/shutdown/ to notify everyone that a shutdown has occurred. All employees will receive a formal furlough notice as soon as administratively feasible with their individual furlough status, typically the next business day after a shutdown has occurred.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93257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Q48. What do I do if I hear of a government shutdown?</a:t>
            </a:r>
          </a:p>
          <a:p>
            <a:r>
              <a:rPr lang="en-US" dirty="0"/>
              <a:t>Answer: Unless you are away from your duty station on approved leave or in a travel status, employees are expected to report to work on the next business day following an announcement of a government shutdown. Employees not excepted from furlough will be dismissed and furloughed after completion of orderly shutdown activities. Centers have been encouraged to establish procedures that allow employees to be excused from reporting to work in-person on the first day after a funding hiatus if the employee has no duties in the shutdown process or can perform the shutdown duties from an alternate (telework) location. In general, the orderly suspension of non-excepted activities will take less than four hours, and anything over that must have prior approval of your Center’s Executive Committee. Excepted personnel will receive confirmation about their status and the excepted functions and activities they are expected to perform and whether they will remain in a full-time status or not.</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52</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758582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173736" indent="0">
              <a:buNone/>
            </a:pPr>
            <a:r>
              <a:rPr lang="en-US" dirty="0"/>
              <a:t>If you are on leave away from your duty station at the start of the first day normal operations are suspended, you will be placed in furlough status with notice provided in accordance with local Center procedures. You should provide contact information to your supervisor, if you will be on leave during the possible furlough implementation timeframe, so your supervisor can contact you with details specific to your situation. If your notice indicates you are to be excepted from furlough, your leave will be cancelled, and you should promptly report to your duty station for further instructions. Employees who are on approved leave but who are otherwise available should conduct orderly shutdown activities on the first day after appropriations expire. Employees who are on approved leave and are unable to conduct orderly shutdown activities on the first day after appropriations expiration (e.g., on travel without NASA equipment), must do so as soon as they are able.</a:t>
            </a:r>
          </a:p>
          <a:p>
            <a:pPr marL="173736" indent="0">
              <a:buNone/>
            </a:pPr>
            <a:r>
              <a:rPr lang="en-US" dirty="0"/>
              <a:t>For additional information and guidance, please refer to NASA Shutdown Furlough Guidance for Employees posted at </a:t>
            </a:r>
            <a:r>
              <a:rPr lang="en-US" dirty="0">
                <a:hlinkClick r:id="rId2"/>
              </a:rPr>
              <a:t>https://www.nasa.gov/shutdown/shutdown-nasa-guidance/</a:t>
            </a:r>
            <a:r>
              <a:rPr lang="en-US" dirty="0"/>
              <a:t> as well as emails and other agency and center communications. </a:t>
            </a:r>
          </a:p>
          <a:p>
            <a:pPr marL="173736" indent="0">
              <a:buNone/>
            </a:pPr>
            <a:r>
              <a:rPr lang="en-US" dirty="0"/>
              <a:t>If you are on travel status, see “Section I. Excepted Activities in the Event of a Shutdown, Part K. Travel” above to determine which duty station (i.e., your TDY or home duty station) you should report to for instructions after a shutdown is announced.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04406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Q49. May I access my NASA email account, check my office voice mail, and use my government-issued mobile device, etc., if I am furloughed?</a:t>
            </a:r>
          </a:p>
          <a:p>
            <a:r>
              <a:rPr lang="en-US" dirty="0"/>
              <a:t>Answer: A new policy in 2019 now allows NASA employee to access the NASA network via NASA IT devices (i.e., laptop computer and cell phone) during a Shutdown Furlough.  There are specific rules regarding under what conditions the devices may be used.  In all cases, all IT security rules must be followed. </a:t>
            </a:r>
          </a:p>
          <a:p>
            <a:pPr marL="173736" indent="0">
              <a:buNone/>
            </a:pPr>
            <a:r>
              <a:rPr lang="en-US" dirty="0"/>
              <a:t>Employees must use the Virtual Private Network (VPN) whenever conducting any activities on NASA equipment, including: </a:t>
            </a:r>
          </a:p>
          <a:p>
            <a:pPr marL="365760"/>
            <a:r>
              <a:rPr lang="en-US" dirty="0"/>
              <a:t>Orderly shutdown activities.</a:t>
            </a:r>
          </a:p>
          <a:p>
            <a:pPr marL="365760"/>
            <a:r>
              <a:rPr lang="en-US" dirty="0"/>
              <a:t>NASA excepted services during the shutdown due to a lapse in funding.</a:t>
            </a:r>
          </a:p>
          <a:p>
            <a:pPr marL="365760"/>
            <a:r>
              <a:rPr lang="en-US" dirty="0"/>
              <a:t>Periodic check-in for shutdown-related updates and communications.</a:t>
            </a:r>
          </a:p>
          <a:p>
            <a:pPr marL="173736" indent="0">
              <a:buNone/>
            </a:pPr>
            <a:r>
              <a:rPr lang="en-US" dirty="0"/>
              <a:t>This ensures your IT device is getting appropriate patching and is protected by other layers of NASA’s network infrastructure to guard against cyber threats. It also ensures NASA network and information security.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54</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980863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365760"/>
            <a:r>
              <a:rPr lang="en-US" dirty="0"/>
              <a:t>All Employees: Personally owned IT devices, technology, and applications are prohibited from connecting to any NASA network or system in addition to any network or system that stores or processes NASA data.</a:t>
            </a:r>
          </a:p>
          <a:p>
            <a:pPr marL="365760"/>
            <a:r>
              <a:rPr lang="en-US" dirty="0"/>
              <a:t>Non-Excepted Employees: You may keep your Government-issued mobile devices (e.g., iPhones, Androids, BlackBerrys, laptops, etc.). Non-excepted employees should only use their Government-issued IT devices for orderly shutdown activities and to periodically check for shutdown-related updates and communications. Government-issued IT devices should not be used for any other non-excepted work activities or for personal use as this results in additional costs which would violate the </a:t>
            </a:r>
            <a:r>
              <a:rPr lang="en-US" dirty="0" err="1"/>
              <a:t>Antideficiency</a:t>
            </a:r>
            <a:r>
              <a:rPr lang="en-US" dirty="0"/>
              <a:t> Act.</a:t>
            </a:r>
          </a:p>
          <a:p>
            <a:pPr marL="365760"/>
            <a:r>
              <a:rPr lang="en-US" dirty="0"/>
              <a:t>Excepted Employees (Full-Time, Part-Time, and On Call): You can keep your Government-issued IT devices on during the shutdown.</a:t>
            </a:r>
          </a:p>
          <a:p>
            <a:pPr marL="173736" indent="0">
              <a:buNone/>
            </a:pPr>
            <a:r>
              <a:rPr lang="en-US" dirty="0"/>
              <a:t>Please remember to use the Virtual Private Network (VPN) whenever you are conducting NASA excepted services during the shutdown due to a lapse in funding. This ensures your IT device is getting appropriate patching and is protected by other layers of NASA’s network infrastructure to guard against cyber threats.</a:t>
            </a:r>
          </a:p>
          <a:p>
            <a:pPr marL="173736" indent="0">
              <a:buNone/>
            </a:pPr>
            <a:r>
              <a:rPr lang="en-US" dirty="0"/>
              <a:t>Excepted employees will still have limited IT support during the furlough from the Enterprise Service Desk (ESD). Excepted individuals in need of assistance, should still continue to call 1 877-677-2123 (1-877-NSSC123).</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73553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Q50. Can I have access to my office if I am furloughed?</a:t>
            </a:r>
          </a:p>
          <a:p>
            <a:r>
              <a:rPr lang="en-US" dirty="0"/>
              <a:t>Answer: No. NASA facilities will only be accessible to employees who are participating in an orderly suspension of activities or who are otherwise designated as excepted and are required to come to work.</a:t>
            </a:r>
          </a:p>
          <a:p>
            <a:pPr marL="0" indent="0">
              <a:buNone/>
            </a:pPr>
            <a:endParaRPr lang="en-US" dirty="0"/>
          </a:p>
          <a:p>
            <a:pPr marL="0" indent="0">
              <a:buNone/>
            </a:pPr>
            <a:r>
              <a:rPr lang="en-US" dirty="0"/>
              <a:t>Q51. How will I know when to return to work when a furlough is over?</a:t>
            </a:r>
          </a:p>
          <a:p>
            <a:r>
              <a:rPr lang="en-US" dirty="0"/>
              <a:t>Answer: The Office of Personnel Management will post operating status on their Web site at www.opm.gov. In addition, the NSSC Customer Service phone line will provide a recorded message indicating NASA operating status, at 1-877-677-2123, and the agency’s status will be updated on the NASA’s Shutdown website: https://www.nasa.gov/shutdown/. Lastly, NASA’s Emergency Notification and Accountability System (ENS) may be utilized to communicate any local return-to-work requirements. </a:t>
            </a:r>
          </a:p>
          <a:p>
            <a:pPr marL="173736" indent="0">
              <a:buNone/>
            </a:pPr>
            <a:r>
              <a:rPr lang="en-US" dirty="0"/>
              <a:t>Employees are expected to check these sources each day and return to work when the end of the shutdown is announced. Employees who work other than a Center’s basic workweek (typically Mon-Fri) should contact their supervisor to determine when they are required to report to work.</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56</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921447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C. Pay and Benefits During a Shutdown</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57</a:t>
            </a:fld>
            <a:endParaRPr lang="en-US" dirty="0"/>
          </a:p>
        </p:txBody>
      </p:sp>
    </p:spTree>
    <p:extLst>
      <p:ext uri="{BB962C8B-B14F-4D97-AF65-F5344CB8AC3E}">
        <p14:creationId xmlns:p14="http://schemas.microsoft.com/office/powerpoint/2010/main" val="3462945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Q52. How will time be recorded during a furlough?</a:t>
            </a:r>
          </a:p>
          <a:p>
            <a:r>
              <a:rPr lang="en-US" dirty="0"/>
              <a:t>Answer: Employees and supervisors will receive timekeeping guidance as part of orderly shutdown procedures. Each furlough event is different, and timekeeping should be done in accordance with established procedures.</a:t>
            </a:r>
          </a:p>
          <a:p>
            <a:pPr marL="0" indent="0">
              <a:buNone/>
            </a:pPr>
            <a:endParaRPr lang="en-US" dirty="0"/>
          </a:p>
          <a:p>
            <a:pPr marL="0" indent="0">
              <a:buNone/>
            </a:pPr>
            <a:r>
              <a:rPr lang="en-US" dirty="0"/>
              <a:t>Q53. Can an excepted employee take paid leave?</a:t>
            </a:r>
          </a:p>
          <a:p>
            <a:r>
              <a:rPr lang="en-US" dirty="0"/>
              <a:t>Answer: Yes. 31 U.S. Code Section 1341(c)(3) established a requirement, providing that excepted employees who are required to perform work during a lapse in appropriations “shall be entitled to use leave” under 5 U.S.C. chapter 63, if applicable (or under other applicable law if chapter 63 is not applicable), but that compensation for the leave will be paid after the lapse ends.  The use of such paid leave is subject to the normally applicable rules for the applicable leave program, including leave request and approval procedures.  While excepted employees have the option to use their paid leave (i.e., establish entitlement to paid leave to be paid after the lapse ends), they are not required to use leave to cover periods of authorized absence from work.  Instead, they may choose to remain in the default status of being furloughed during any such authorized absence during the lapse.  We expect employees generally to choose to allow the default furlough status to be applied to any approved absence, since section 1341(c)(2) provides retroactive pay for furlough periods without charge to leave.  See the “NASA Shutdown Furlough Guide for Employees” posted at https://www.nasa.gov/shutdown/shutdown-nasa-guidance/  for more information.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58</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952458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20000"/>
          </a:bodyPr>
          <a:lstStyle/>
          <a:p>
            <a:pPr marL="0" indent="0">
              <a:buNone/>
            </a:pPr>
            <a:r>
              <a:rPr lang="en-US" dirty="0"/>
              <a:t>Q54. Will employees get paid retroactively for furlough time?</a:t>
            </a:r>
          </a:p>
          <a:p>
            <a:r>
              <a:rPr lang="en-US" dirty="0"/>
              <a:t>Answer: Yes. Retroactive pay is covered by the “Government Employee Fair Treatment Act of 2019” (S. 24).  This Act can be found at https://www.congress.gov/bill/116thcongress/senate-bill/24. The Act amended the </a:t>
            </a:r>
            <a:r>
              <a:rPr lang="en-US" dirty="0" err="1"/>
              <a:t>Antideficiency</a:t>
            </a:r>
            <a:r>
              <a:rPr lang="en-US" dirty="0"/>
              <a:t> Act provision codified in 31 U.S.C. 1341 to authorize retroactive pay for Federal employees affected by a lapse in appropriations. The section 1341 amendments apply to any lapse in appropriations that begins on or after December 22, 2018. Section 1341 amendments apply to each employee of the United States Government or of a District of Columbia public employer.</a:t>
            </a:r>
          </a:p>
          <a:p>
            <a:pPr marL="365760"/>
            <a:r>
              <a:rPr lang="en-US" b="1" dirty="0"/>
              <a:t>Furloughed employees</a:t>
            </a:r>
            <a:r>
              <a:rPr lang="en-US" dirty="0"/>
              <a:t>: Under section 1341(c)(2), an employee who is furloughed as the result of a lapse in appropriations must be paid for furlough periods that occurred during the lapse.  After the lapse ends, retroactive pay is provided at the employee’s “standard rate of pay.”</a:t>
            </a:r>
          </a:p>
          <a:p>
            <a:pPr marL="365760"/>
            <a:r>
              <a:rPr lang="en-US" b="1" dirty="0"/>
              <a:t>Excepted employees</a:t>
            </a:r>
            <a:r>
              <a:rPr lang="en-US" dirty="0"/>
              <a:t>: After the lapse ends, excepted employees will receive their “standard rate of pay” for the actual hours that they worked (e.g., including any overtime or other premium pay, allowances, and differentials earned based on actual hours worked). Any time that an excepted employee is placed in a furlough status they will be compensated under the rules for furloughed employees. </a:t>
            </a:r>
          </a:p>
          <a:p>
            <a:pPr marL="0" indent="0">
              <a:buNone/>
            </a:pPr>
            <a:r>
              <a:rPr lang="en-US" b="1" dirty="0"/>
              <a:t>Both furloughed and excepted employees will be paid after the lapse in appropriations ends.</a:t>
            </a:r>
          </a:p>
          <a:p>
            <a:pPr marL="0" indent="0">
              <a:buNone/>
            </a:pPr>
            <a:endParaRPr lang="en-US" dirty="0"/>
          </a:p>
          <a:p>
            <a:pPr marL="0" indent="0">
              <a:buNone/>
            </a:pPr>
            <a:r>
              <a:rPr lang="en-US" i="1" dirty="0"/>
              <a:t>Note: Employees who were on previously approved leave without pay (LWOP) or who were absent without leave (AWOL) during the lapse in appropriations will not receive pay for those hours.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335488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83AEF-DE5A-F201-B42E-9367452DB889}"/>
              </a:ext>
            </a:extLst>
          </p:cNvPr>
          <p:cNvSpPr>
            <a:spLocks noGrp="1"/>
          </p:cNvSpPr>
          <p:nvPr>
            <p:ph type="body" sz="quarter" idx="13"/>
          </p:nvPr>
        </p:nvSpPr>
        <p:spPr>
          <a:xfrm>
            <a:off x="285466" y="1938851"/>
            <a:ext cx="11635188" cy="4492946"/>
          </a:xfrm>
        </p:spPr>
        <p:txBody>
          <a:bodyPr>
            <a:normAutofit/>
          </a:bodyPr>
          <a:lstStyle/>
          <a:p>
            <a:pPr marL="0" indent="0">
              <a:buNone/>
            </a:pPr>
            <a:r>
              <a:rPr lang="en-US" dirty="0"/>
              <a:t>Q2. Who made the decision about which activities or employees are excepted? </a:t>
            </a:r>
          </a:p>
          <a:p>
            <a:r>
              <a:rPr lang="en-US" dirty="0"/>
              <a:t>Answer: Under NASA’s shutdown plan submitted to OMB, Center Directors and their Executive Committee were responsible for determining the minimum number of persons who were excepted from a furlough. Specifically, the Center Directors were instructed to narrowly construe the available exceptions and except from the furlough only those employees who contribute directly to activities that are permitted to continue.</a:t>
            </a:r>
          </a:p>
          <a:p>
            <a:pPr marL="0" indent="0">
              <a:buNone/>
            </a:pPr>
            <a:endParaRPr lang="en-US" dirty="0"/>
          </a:p>
          <a:p>
            <a:pPr marL="0" indent="0">
              <a:buNone/>
            </a:pPr>
            <a:r>
              <a:rPr lang="en-US" dirty="0"/>
              <a:t>Q3. If the ISS programs continue so that NASA may continue to protect the life of the ISS crew and the assets, will all employees that support those programs continue to work during a shutdown? What about satellite missions?</a:t>
            </a:r>
          </a:p>
          <a:p>
            <a:r>
              <a:rPr lang="en-US" dirty="0"/>
              <a:t>Answer: No. In accordance with the definitions of excepted activities identified above, only those employees who the Agency has identified as excepted from furlough will continue to work on those specifically designated excepted duties during a shutdown. Only those employees who are notified by Human Resources that they are excepted will continue to work during a shutdown.</a:t>
            </a:r>
          </a:p>
          <a:p>
            <a:pPr marL="0" indent="0">
              <a:buNone/>
            </a:pPr>
            <a:endParaRPr lang="en-US" dirty="0"/>
          </a:p>
        </p:txBody>
      </p:sp>
      <p:sp>
        <p:nvSpPr>
          <p:cNvPr id="4" name="Slide Number Placeholder 3">
            <a:extLst>
              <a:ext uri="{FF2B5EF4-FFF2-40B4-BE49-F238E27FC236}">
                <a16:creationId xmlns:a16="http://schemas.microsoft.com/office/drawing/2014/main" id="{211F9FD6-B95D-966B-8F7C-B46CAC79E2E8}"/>
              </a:ext>
            </a:extLst>
          </p:cNvPr>
          <p:cNvSpPr>
            <a:spLocks noGrp="1"/>
          </p:cNvSpPr>
          <p:nvPr>
            <p:ph type="sldNum" sz="quarter" idx="12"/>
          </p:nvPr>
        </p:nvSpPr>
        <p:spPr/>
        <p:txBody>
          <a:bodyPr/>
          <a:lstStyle/>
          <a:p>
            <a:fld id="{BAB45287-AC89-4E8A-892C-56ADCCC59CE1}" type="slidenum">
              <a:rPr lang="en-US" smtClean="0"/>
              <a:pPr/>
              <a:t>6</a:t>
            </a:fld>
            <a:endParaRPr lang="en-US" dirty="0"/>
          </a:p>
        </p:txBody>
      </p:sp>
      <p:sp>
        <p:nvSpPr>
          <p:cNvPr id="9" name="Text Placeholder 4">
            <a:extLst>
              <a:ext uri="{FF2B5EF4-FFF2-40B4-BE49-F238E27FC236}">
                <a16:creationId xmlns:a16="http://schemas.microsoft.com/office/drawing/2014/main" id="{4A9E624A-6104-85E4-A757-8291F04B7F9C}"/>
              </a:ext>
            </a:extLst>
          </p:cNvPr>
          <p:cNvSpPr txBox="1">
            <a:spLocks/>
          </p:cNvSpPr>
          <p:nvPr/>
        </p:nvSpPr>
        <p:spPr>
          <a:xfrm>
            <a:off x="285466" y="262080"/>
            <a:ext cx="10367220" cy="48168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Employees Excepted from Furlough</a:t>
            </a:r>
            <a:endParaRPr lang="en-US" dirty="0"/>
          </a:p>
        </p:txBody>
      </p:sp>
    </p:spTree>
    <p:extLst>
      <p:ext uri="{BB962C8B-B14F-4D97-AF65-F5344CB8AC3E}">
        <p14:creationId xmlns:p14="http://schemas.microsoft.com/office/powerpoint/2010/main" val="290844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Q55. If Congress approves back pay for civil servants, can non-appropriated employees on furlough or LWOP also get back pay?</a:t>
            </a:r>
          </a:p>
          <a:p>
            <a:r>
              <a:rPr lang="en-US" dirty="0"/>
              <a:t>Answer: Whether or not Congress would give back pay to civil servants in the event of a furlough has no bearing on whether a Center’s employee exchange does the same for its NAFI employees who are paid with non-appropriated funds.</a:t>
            </a:r>
          </a:p>
          <a:p>
            <a:pPr marL="0" indent="0">
              <a:buNone/>
            </a:pPr>
            <a:endParaRPr lang="en-US" dirty="0"/>
          </a:p>
          <a:p>
            <a:pPr marL="0" indent="0">
              <a:buNone/>
            </a:pPr>
            <a:r>
              <a:rPr lang="en-US" dirty="0"/>
              <a:t>Q56. Will employees get paid on time for the full or partial pay period that was completed before the furlough began?</a:t>
            </a:r>
          </a:p>
          <a:p>
            <a:r>
              <a:rPr lang="en-US" dirty="0"/>
              <a:t>Answer: The agency will issue guidance to employees on the impact the shutdown will have on paychecks for work previously performed before the furlough occurs.</a:t>
            </a:r>
          </a:p>
          <a:p>
            <a:pPr marL="0" indent="0">
              <a:buNone/>
            </a:pPr>
            <a:r>
              <a:rPr lang="en-US" dirty="0"/>
              <a:t> </a:t>
            </a:r>
          </a:p>
          <a:p>
            <a:pPr marL="0" indent="0">
              <a:buNone/>
            </a:pPr>
            <a:r>
              <a:rPr lang="en-US" dirty="0"/>
              <a:t>Q57. If an employee is declared excepted from the furlough and works through the furlough, will paychecks be received at the usual time, or will employees get paid after the furlough?</a:t>
            </a:r>
          </a:p>
          <a:p>
            <a:r>
              <a:rPr lang="en-US" dirty="0"/>
              <a:t>Answer: Generally during a furlough, agencies cannot disburse funds for new obligations; therefore, employees will not get paid until after the furlough</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60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1257157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Q58. May employees take other jobs while on furlough?</a:t>
            </a:r>
          </a:p>
          <a:p>
            <a:r>
              <a:rPr lang="en-US" dirty="0"/>
              <a:t>Answer: It is important to keep in mind that while on furlough, an individual remains an employee of the Government. While it is permissible to take other jobs while a federal employee, even while on furlough you must comply with applicable laws and regulations, such as the Federal conflict of interest law and statutes prohibiting Federal employees from representing another person or organization (such as an outside employer) before any Federal agency.</a:t>
            </a:r>
          </a:p>
          <a:p>
            <a:pPr marL="173736" indent="0">
              <a:buNone/>
            </a:pPr>
            <a:r>
              <a:rPr lang="en-US" dirty="0"/>
              <a:t>Consequently, furloughed employees need to avoid: (1) engaging in work that concerns NASA business; (2) participating in any matter with a company that could be affected by their official duties; or (3) representing others before the U.S. Government. Since ethics advice will not be available during a shutdown, employees need to be very cautious about accepting employment with any firm or entity that does business with NASA. NASA's supplementary standards of conduct also require prior approval before engaging in certain kinds of outside activities. Further information on these requirements can be found at </a:t>
            </a:r>
            <a:r>
              <a:rPr lang="en-US" dirty="0">
                <a:hlinkClick r:id="rId2"/>
              </a:rPr>
              <a:t>https://www.nasa.gov/shutdown/shutdown-nasa-guidance</a:t>
            </a:r>
            <a:r>
              <a:rPr lang="en-US" dirty="0"/>
              <a:t>.</a:t>
            </a:r>
          </a:p>
          <a:p>
            <a:pPr marL="0" indent="0">
              <a:buNone/>
            </a:pP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61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25003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87F9D-F1D5-E4FF-91DE-56EE6A011AF7}"/>
              </a:ext>
            </a:extLst>
          </p:cNvPr>
          <p:cNvSpPr>
            <a:spLocks noGrp="1"/>
          </p:cNvSpPr>
          <p:nvPr>
            <p:ph type="body" sz="quarter" idx="13"/>
          </p:nvPr>
        </p:nvSpPr>
        <p:spPr>
          <a:xfrm>
            <a:off x="285466" y="1938851"/>
            <a:ext cx="11635188" cy="4384457"/>
          </a:xfrm>
        </p:spPr>
        <p:txBody>
          <a:bodyPr>
            <a:normAutofit lnSpcReduction="10000"/>
          </a:bodyPr>
          <a:lstStyle/>
          <a:p>
            <a:pPr marL="0" indent="0">
              <a:buNone/>
            </a:pPr>
            <a:r>
              <a:rPr lang="en-US" dirty="0"/>
              <a:t>Q4. If it would cost more to shut down a project because of schedule delays, etc., than to continue it, can employees continue to work?</a:t>
            </a:r>
          </a:p>
          <a:p>
            <a:r>
              <a:rPr lang="en-US" dirty="0"/>
              <a:t>Answer: No. Only employees meeting the criteria for excepted activities may continue to work during a funding hiatus.</a:t>
            </a:r>
          </a:p>
          <a:p>
            <a:pPr marL="0" indent="0">
              <a:buNone/>
            </a:pPr>
            <a:endParaRPr lang="en-US" dirty="0"/>
          </a:p>
          <a:p>
            <a:pPr marL="0" indent="0">
              <a:buNone/>
            </a:pPr>
            <a:r>
              <a:rPr lang="en-US" dirty="0"/>
              <a:t>Q5. How are NASA employees assigned to non-Federal organizations under the Intergovernmental Personnel Act (IPA) affected by a furlough?</a:t>
            </a:r>
          </a:p>
          <a:p>
            <a:r>
              <a:rPr lang="en-US" dirty="0"/>
              <a:t>Answer:  It depends on the specific circumstances of the assignment. A NASA employee who is on detail to a non-Federal organization may only continue working if: (1) the non-Federal organization is reimbursing NASA for the total cost of the assignment; and (2) the assignment does not require Government support (e.g., facilities, supervision, accounting services) that would be funded by a lapsed appropriation. Otherwise, the employee must be furloughed. All furloughed NASA employees, including NASA employees on IPA details, will receive notification of their status and a furlough notice. Program Offices should contact their Servicing Human Resources Office for guidance pertaining to their specific situation. </a:t>
            </a:r>
          </a:p>
          <a:p>
            <a:pPr marL="0" indent="0">
              <a:buNone/>
            </a:pPr>
            <a:endParaRPr lang="en-US" dirty="0"/>
          </a:p>
        </p:txBody>
      </p:sp>
      <p:sp>
        <p:nvSpPr>
          <p:cNvPr id="4" name="Slide Number Placeholder 3">
            <a:extLst>
              <a:ext uri="{FF2B5EF4-FFF2-40B4-BE49-F238E27FC236}">
                <a16:creationId xmlns:a16="http://schemas.microsoft.com/office/drawing/2014/main" id="{9224E8E0-DAFA-6EB2-872D-FF8DEEDA18D8}"/>
              </a:ext>
            </a:extLst>
          </p:cNvPr>
          <p:cNvSpPr>
            <a:spLocks noGrp="1"/>
          </p:cNvSpPr>
          <p:nvPr>
            <p:ph type="sldNum" sz="quarter" idx="12"/>
          </p:nvPr>
        </p:nvSpPr>
        <p:spPr/>
        <p:txBody>
          <a:bodyPr/>
          <a:lstStyle/>
          <a:p>
            <a:fld id="{BAB45287-AC89-4E8A-892C-56ADCCC59CE1}" type="slidenum">
              <a:rPr lang="en-US" smtClean="0"/>
              <a:pPr/>
              <a:t>7</a:t>
            </a:fld>
            <a:endParaRPr lang="en-US" dirty="0"/>
          </a:p>
        </p:txBody>
      </p:sp>
      <p:sp>
        <p:nvSpPr>
          <p:cNvPr id="5" name="Text Placeholder 4">
            <a:extLst>
              <a:ext uri="{FF2B5EF4-FFF2-40B4-BE49-F238E27FC236}">
                <a16:creationId xmlns:a16="http://schemas.microsoft.com/office/drawing/2014/main" id="{3F6AC343-BA43-A9D6-D8B6-BD9C2E17692E}"/>
              </a:ext>
            </a:extLst>
          </p:cNvPr>
          <p:cNvSpPr>
            <a:spLocks noGrp="1"/>
          </p:cNvSpPr>
          <p:nvPr>
            <p:ph type="body" sz="quarter" idx="11"/>
          </p:nvPr>
        </p:nvSpPr>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77683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8A8C1-7A90-E69D-0483-59333EAA6CDD}"/>
              </a:ext>
            </a:extLst>
          </p:cNvPr>
          <p:cNvSpPr>
            <a:spLocks noGrp="1"/>
          </p:cNvSpPr>
          <p:nvPr>
            <p:ph type="body" sz="quarter" idx="13"/>
          </p:nvPr>
        </p:nvSpPr>
        <p:spPr>
          <a:xfrm>
            <a:off x="285466" y="1938851"/>
            <a:ext cx="11635188" cy="4322464"/>
          </a:xfrm>
        </p:spPr>
        <p:txBody>
          <a:bodyPr>
            <a:normAutofit lnSpcReduction="10000"/>
          </a:bodyPr>
          <a:lstStyle/>
          <a:p>
            <a:pPr marL="0" indent="0">
              <a:buNone/>
            </a:pPr>
            <a:r>
              <a:rPr lang="en-US" dirty="0"/>
              <a:t>Q6. How are individuals from non-Federal organizations on detail to NASA under the Intergovernmental Personnel Act (IPA) affected by a furlough?</a:t>
            </a:r>
          </a:p>
          <a:p>
            <a:r>
              <a:rPr lang="en-US" dirty="0"/>
              <a:t>Answer: It depends on the specific circumstances of the assignment. Program Offices should contact their Servicing Human Resources Office and Center Chief Financial Officer for information and guidance pertaining to each specific agreement; however, generally a person on detail to NASA from a non-Federal organization may only continue working at NASA if: (1) the work being performed is an approved excepted activity; or (2) the non-Federal organization is paying for 100 percent of the total cost of the assignment and does not require Government support (e.g. facilities, supervision, accounting services) that would be funded by a lapsed appropriation. If the work being performed is not an approved excepted activity, it may be possible for the assignment to continue until all paid funds have been expended as long as the assignment does not require Government support (e.g., facilities, supervision, accounting services) that would be funded by a lapsed appropriation. Center CFOs should be consulted to determine the status of funding for each IPA assignment. Otherwise, the assignment must be suspended during the furlough. If the decision is made to suspend the agreement, both the individual and the non-federal organization must be notified of the status of the agreement during a shutdown furlough.</a:t>
            </a:r>
          </a:p>
          <a:p>
            <a:pPr marL="0" indent="0">
              <a:buNone/>
            </a:pPr>
            <a:endParaRPr lang="en-US" dirty="0"/>
          </a:p>
        </p:txBody>
      </p:sp>
      <p:sp>
        <p:nvSpPr>
          <p:cNvPr id="4" name="Slide Number Placeholder 3">
            <a:extLst>
              <a:ext uri="{FF2B5EF4-FFF2-40B4-BE49-F238E27FC236}">
                <a16:creationId xmlns:a16="http://schemas.microsoft.com/office/drawing/2014/main" id="{65EF5714-7196-16EA-C1D4-EE2D6D0841F4}"/>
              </a:ext>
            </a:extLst>
          </p:cNvPr>
          <p:cNvSpPr>
            <a:spLocks noGrp="1"/>
          </p:cNvSpPr>
          <p:nvPr>
            <p:ph type="sldNum" sz="quarter" idx="12"/>
          </p:nvPr>
        </p:nvSpPr>
        <p:spPr/>
        <p:txBody>
          <a:bodyPr/>
          <a:lstStyle/>
          <a:p>
            <a:fld id="{BAB45287-AC89-4E8A-892C-56ADCCC59CE1}" type="slidenum">
              <a:rPr lang="en-US" smtClean="0"/>
              <a:pPr/>
              <a:t>8</a:t>
            </a:fld>
            <a:endParaRPr lang="en-US" dirty="0"/>
          </a:p>
        </p:txBody>
      </p:sp>
      <p:sp>
        <p:nvSpPr>
          <p:cNvPr id="7" name="Text Placeholder 4">
            <a:extLst>
              <a:ext uri="{FF2B5EF4-FFF2-40B4-BE49-F238E27FC236}">
                <a16:creationId xmlns:a16="http://schemas.microsoft.com/office/drawing/2014/main" id="{89854820-332D-E9F3-0A0E-D65D20CB48E5}"/>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249843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75838-47A7-9CAA-3AA1-6024C6AF578A}"/>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Q7. How are individuals from non-Federal organizations assigned to NASA under the Intergovernmental Personnel Act (IPA) notified of the status of their assignments during a shutdown furlough?</a:t>
            </a:r>
          </a:p>
          <a:p>
            <a:r>
              <a:rPr lang="en-US" dirty="0"/>
              <a:t>Answer: The Center is responsible for notifying the non-Federal organization of the status of the agreement is being suspended. Program Offices should contact their Servicing Human Resources Office and Center Chief Financial Officer for guidance pertaining to their specific situation.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14F1DC4-AA86-A731-CC52-56A035D0F18A}"/>
              </a:ext>
            </a:extLst>
          </p:cNvPr>
          <p:cNvSpPr>
            <a:spLocks noGrp="1"/>
          </p:cNvSpPr>
          <p:nvPr>
            <p:ph type="sldNum" sz="quarter" idx="12"/>
          </p:nvPr>
        </p:nvSpPr>
        <p:spPr/>
        <p:txBody>
          <a:bodyPr/>
          <a:lstStyle/>
          <a:p>
            <a:fld id="{BAB45287-AC89-4E8A-892C-56ADCCC59CE1}" type="slidenum">
              <a:rPr lang="en-US" smtClean="0"/>
              <a:pPr/>
              <a:t>9</a:t>
            </a:fld>
            <a:endParaRPr lang="en-US" dirty="0"/>
          </a:p>
        </p:txBody>
      </p:sp>
      <p:sp>
        <p:nvSpPr>
          <p:cNvPr id="7" name="Text Placeholder 4">
            <a:extLst>
              <a:ext uri="{FF2B5EF4-FFF2-40B4-BE49-F238E27FC236}">
                <a16:creationId xmlns:a16="http://schemas.microsoft.com/office/drawing/2014/main" id="{224FD4F4-6AD8-D722-1379-C00396DA69D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3614345885"/>
      </p:ext>
    </p:extLst>
  </p:cSld>
  <p:clrMapOvr>
    <a:masterClrMapping/>
  </p:clrMapOvr>
</p:sld>
</file>

<file path=ppt/theme/theme1.xml><?xml version="1.0" encoding="utf-8"?>
<a:theme xmlns:a="http://schemas.openxmlformats.org/drawingml/2006/main" name="NASA June HICE DRAF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81A04DB55E5C4BAAA05CBB573F1722" ma:contentTypeVersion="6" ma:contentTypeDescription="Create a new document." ma:contentTypeScope="" ma:versionID="247e6d36060889f4fd49f5abcc5c8320">
  <xsd:schema xmlns:xsd="http://www.w3.org/2001/XMLSchema" xmlns:xs="http://www.w3.org/2001/XMLSchema" xmlns:p="http://schemas.microsoft.com/office/2006/metadata/properties" xmlns:ns2="5eaadbd7-3535-4f7e-a602-ac9501471ee3" xmlns:ns3="0248d63c-57a7-413e-84cc-d165d5bfbe9c" targetNamespace="http://schemas.microsoft.com/office/2006/metadata/properties" ma:root="true" ma:fieldsID="c13c6e2efab0199ca80703a4666b13f3" ns2:_="" ns3:_="">
    <xsd:import namespace="5eaadbd7-3535-4f7e-a602-ac9501471ee3"/>
    <xsd:import namespace="0248d63c-57a7-413e-84cc-d165d5bfbe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adbd7-3535-4f7e-a602-ac9501471e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48d63c-57a7-413e-84cc-d165d5bfbe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eaadbd7-3535-4f7e-a602-ac9501471ee3">
      <UserInfo>
        <DisplayName>Emery, John M. (HQ-IM010)</DisplayName>
        <AccountId>15</AccountId>
        <AccountType/>
      </UserInfo>
    </SharedWithUsers>
  </documentManagement>
</p:properties>
</file>

<file path=customXml/itemProps1.xml><?xml version="1.0" encoding="utf-8"?>
<ds:datastoreItem xmlns:ds="http://schemas.openxmlformats.org/officeDocument/2006/customXml" ds:itemID="{90E0C9CA-F10D-41C3-A9B8-CE6B654E2FA0}">
  <ds:schemaRefs>
    <ds:schemaRef ds:uri="http://schemas.microsoft.com/sharepoint/v3/contenttype/forms"/>
  </ds:schemaRefs>
</ds:datastoreItem>
</file>

<file path=customXml/itemProps2.xml><?xml version="1.0" encoding="utf-8"?>
<ds:datastoreItem xmlns:ds="http://schemas.openxmlformats.org/officeDocument/2006/customXml" ds:itemID="{83AE650C-979B-4FE1-A664-6AA1357ED121}"/>
</file>

<file path=customXml/itemProps3.xml><?xml version="1.0" encoding="utf-8"?>
<ds:datastoreItem xmlns:ds="http://schemas.openxmlformats.org/officeDocument/2006/customXml" ds:itemID="{98106E6C-4927-41E6-A5C3-F5251D8C834D}">
  <ds:schemaRefs>
    <ds:schemaRef ds:uri="http://purl.org/dc/elements/1.1/"/>
    <ds:schemaRef ds:uri="http://purl.org/dc/dcmitype/"/>
    <ds:schemaRef ds:uri="0248d63c-57a7-413e-84cc-d165d5bfbe9c"/>
    <ds:schemaRef ds:uri="http://schemas.microsoft.com/office/2006/documentManagement/types"/>
    <ds:schemaRef ds:uri="5eaadbd7-3535-4f7e-a602-ac9501471ee3"/>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26810</TotalTime>
  <Words>9737</Words>
  <Application>Microsoft Office PowerPoint</Application>
  <PresentationFormat>Widescreen</PresentationFormat>
  <Paragraphs>335</Paragraphs>
  <Slides>61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ＭＳ Ｐゴシック</vt:lpstr>
      <vt:lpstr>Arial</vt:lpstr>
      <vt:lpstr>Calibri</vt:lpstr>
      <vt:lpstr>Calibri Light</vt:lpstr>
      <vt:lpstr>Tahoma</vt:lpstr>
      <vt:lpstr>Wingdings</vt:lpstr>
      <vt:lpstr>NASA June HICE DRAFT</vt:lpstr>
      <vt:lpstr>Office Theme</vt:lpstr>
      <vt:lpstr>Frequently Asked Questions (FAQs) for Operations and Furloughs Under a Government Shutdown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Charlene (HQ-IM040)</dc:creator>
  <cp:lastModifiedBy>Rainbolt, Kevin D. (GRC-LE010)</cp:lastModifiedBy>
  <cp:revision>265</cp:revision>
  <dcterms:created xsi:type="dcterms:W3CDTF">2020-09-30T13:20:45Z</dcterms:created>
  <dcterms:modified xsi:type="dcterms:W3CDTF">2025-11-04T21:34:53Z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0x010100C181A04DB55E5C4BAAA05CBB573F1722</vt:lpwstr>
  </property>
  <property fmtid="{D5CDD505-2E9C-101B-9397-08002B2CF9AE}" pid="3" name="MediaServiceImageTags">
    <vt:lpwstr/>
  </property>
</Properties>
</file>