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833" r:id="rId1"/>
  </p:sldMasterIdLst>
  <p:notesMasterIdLst>
    <p:notesMasterId r:id="rId59"/>
  </p:notesMasterIdLst>
  <p:handoutMasterIdLst>
    <p:handoutMasterId r:id="rId60"/>
  </p:handoutMasterIdLst>
  <p:sldIdLst>
    <p:sldId id="1196" r:id="rId2"/>
    <p:sldId id="1125" r:id="rId3"/>
    <p:sldId id="1123" r:id="rId4"/>
    <p:sldId id="1124" r:id="rId5"/>
    <p:sldId id="1181" r:id="rId6"/>
    <p:sldId id="1202" r:id="rId7"/>
    <p:sldId id="1127" r:id="rId8"/>
    <p:sldId id="1129" r:id="rId9"/>
    <p:sldId id="1130" r:id="rId10"/>
    <p:sldId id="1186" r:id="rId11"/>
    <p:sldId id="1132" r:id="rId12"/>
    <p:sldId id="1133" r:id="rId13"/>
    <p:sldId id="1136" r:id="rId14"/>
    <p:sldId id="1165" r:id="rId15"/>
    <p:sldId id="1146" r:id="rId16"/>
    <p:sldId id="1177" r:id="rId17"/>
    <p:sldId id="1178" r:id="rId18"/>
    <p:sldId id="1155" r:id="rId19"/>
    <p:sldId id="1156" r:id="rId20"/>
    <p:sldId id="1161" r:id="rId21"/>
    <p:sldId id="1162" r:id="rId22"/>
    <p:sldId id="1169" r:id="rId23"/>
    <p:sldId id="1170" r:id="rId24"/>
    <p:sldId id="1179" r:id="rId25"/>
    <p:sldId id="1168" r:id="rId26"/>
    <p:sldId id="1203" r:id="rId27"/>
    <p:sldId id="1171" r:id="rId28"/>
    <p:sldId id="1195" r:id="rId29"/>
    <p:sldId id="1197" r:id="rId30"/>
    <p:sldId id="1198" r:id="rId31"/>
    <p:sldId id="1199" r:id="rId32"/>
    <p:sldId id="1191" r:id="rId33"/>
    <p:sldId id="1192" r:id="rId34"/>
    <p:sldId id="1193" r:id="rId35"/>
    <p:sldId id="1200" r:id="rId36"/>
    <p:sldId id="1204" r:id="rId37"/>
    <p:sldId id="1205" r:id="rId38"/>
    <p:sldId id="1206" r:id="rId39"/>
    <p:sldId id="1207" r:id="rId40"/>
    <p:sldId id="1208" r:id="rId41"/>
    <p:sldId id="1209" r:id="rId42"/>
    <p:sldId id="1210" r:id="rId43"/>
    <p:sldId id="1212" r:id="rId44"/>
    <p:sldId id="1211" r:id="rId45"/>
    <p:sldId id="1201" r:id="rId46"/>
    <p:sldId id="1119" r:id="rId47"/>
    <p:sldId id="1147" r:id="rId48"/>
    <p:sldId id="1148" r:id="rId49"/>
    <p:sldId id="1183" r:id="rId50"/>
    <p:sldId id="1149" r:id="rId51"/>
    <p:sldId id="1150" r:id="rId52"/>
    <p:sldId id="1151" r:id="rId53"/>
    <p:sldId id="1152" r:id="rId54"/>
    <p:sldId id="1153" r:id="rId55"/>
    <p:sldId id="1174" r:id="rId56"/>
    <p:sldId id="1176" r:id="rId57"/>
    <p:sldId id="1137" r:id="rId58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rial Narrow" pitchFamily="34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hiddenSlides="1"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  <a:srgbClr val="2F5968"/>
    <a:srgbClr val="F493DD"/>
    <a:srgbClr val="215968"/>
    <a:srgbClr val="ECF5F6"/>
    <a:srgbClr val="FCCC16"/>
    <a:srgbClr val="FF0000"/>
    <a:srgbClr val="FF9900"/>
    <a:srgbClr val="BDCDE1"/>
    <a:srgbClr val="33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0118" autoAdjust="0"/>
    <p:restoredTop sz="97962" autoAdjust="0"/>
  </p:normalViewPr>
  <p:slideViewPr>
    <p:cSldViewPr snapToObjects="1">
      <p:cViewPr varScale="1">
        <p:scale>
          <a:sx n="55" d="100"/>
          <a:sy n="55" d="100"/>
        </p:scale>
        <p:origin x="-1243" y="-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636"/>
    </p:cViewPr>
  </p:sorterViewPr>
  <p:notesViewPr>
    <p:cSldViewPr snapToGrid="0">
      <p:cViewPr varScale="1">
        <p:scale>
          <a:sx n="158" d="100"/>
          <a:sy n="158" d="100"/>
        </p:scale>
        <p:origin x="-208" y="-128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 type="none" w="lg" len="lg"/>
            <a:tailEnd type="none" w="lg" len="lg"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Arial Narrow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408" y="0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 type="none" w="lg" len="lg"/>
            <a:tailEnd type="none" w="lg" len="lg"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>
                <a:latin typeface="Arial Narrow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36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2216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 type="none" w="lg" len="lg"/>
            <a:tailEnd type="none" w="lg" len="lg"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>
                <a:latin typeface="Arial Narrow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36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408" y="8832216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 type="none" w="lg" len="lg"/>
            <a:tailEnd type="none" w="lg" len="lg"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/>
            </a:lvl1pPr>
          </a:lstStyle>
          <a:p>
            <a:fld id="{F99EAE44-B11E-4ECD-BEDA-6FE822EA81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869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defTabSz="930275">
              <a:defRPr sz="1300" i="0">
                <a:latin typeface="Helvetica" pitchFamily="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408" y="0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>
            <a:lvl1pPr algn="r" defTabSz="930275">
              <a:defRPr sz="1300" i="0">
                <a:latin typeface="Helvetica" pitchFamily="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6933" y="4416108"/>
            <a:ext cx="5376871" cy="4182427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  <a:effectLst/>
        </p:spPr>
        <p:txBody>
          <a:bodyPr vert="horz" wrap="square" lIns="93027" tIns="46514" rIns="93027" bIns="46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2216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defTabSz="930275">
              <a:defRPr sz="1300" i="0">
                <a:latin typeface="Helvetica" pitchFamily="1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408" y="8832216"/>
            <a:ext cx="2971593" cy="464184"/>
          </a:xfrm>
          <a:prstGeom prst="rect">
            <a:avLst/>
          </a:prstGeom>
          <a:noFill/>
          <a:ln w="19050">
            <a:noFill/>
            <a:miter lim="800000"/>
            <a:headEnd/>
            <a:tailEnd type="none" w="lg" len="lg"/>
          </a:ln>
          <a:effectLst/>
        </p:spPr>
        <p:txBody>
          <a:bodyPr vert="horz" wrap="square" lIns="93027" tIns="46514" rIns="93027" bIns="46514" numCol="1" anchor="b" anchorCtr="0" compatLnSpc="1">
            <a:prstTxWarp prst="textNoShape">
              <a:avLst/>
            </a:prstTxWarp>
          </a:bodyPr>
          <a:lstStyle>
            <a:lvl1pPr algn="r" defTabSz="930275">
              <a:defRPr sz="1300" i="0">
                <a:latin typeface="Helvetica" charset="0"/>
              </a:defRPr>
            </a:lvl1pPr>
          </a:lstStyle>
          <a:p>
            <a:fld id="{2C8266C2-3789-4C72-8718-8D0E4DF03F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736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ヒラギノ角ゴ Pro W3" charset="-128"/>
        <a:cs typeface="ヒラギノ角ゴ Pro W3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ヒラギノ角ゴ Pro W3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F10BDD-E483-4551-909F-113D372AB3CE}" type="slidenum">
              <a:rPr lang="en-US"/>
              <a:pPr/>
              <a:t>1</a:t>
            </a:fld>
            <a:endParaRPr lang="en-US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Arial" charset="0"/>
              <a:ea typeface="ＭＳ Ｐゴシック" pitchFamily="-111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791D18-B7CF-F843-94B8-E1C0B2541684}" type="slidenum">
              <a:rPr lang="en-US"/>
              <a:pPr/>
              <a:t>45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NASA Presentation Sign-Off Page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8266C2-3789-4C72-8718-8D0E4DF03F6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791D18-B7CF-F843-94B8-E1C0B2541684}" type="slidenum">
              <a:rPr lang="en-US"/>
              <a:pPr/>
              <a:t>46</a:t>
            </a:fld>
            <a:endParaRPr lang="en-US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NASA Presentation Sign-Off Page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smtClean="0">
              <a:ea typeface="ＭＳ Ｐゴシック" pitchFamily="-84" charset="-128"/>
            </a:endParaRP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23600D-C986-49EF-A23E-A2F342A1E584}" type="slidenum">
              <a:rPr lang="en-US" smtClean="0"/>
              <a:pPr/>
              <a:t>57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8266C2-3789-4C72-8718-8D0E4DF03F6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8266C2-3789-4C72-8718-8D0E4DF03F6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8266C2-3789-4C72-8718-8D0E4DF03F6E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xfrm>
            <a:off x="4114800" y="6378575"/>
            <a:ext cx="4275138" cy="403225"/>
          </a:xfrm>
        </p:spPr>
        <p:txBody>
          <a:bodyPr rtlCol="0"/>
          <a:lstStyle>
            <a:lvl1pPr eaLnBrk="0" hangingPunct="0">
              <a:defRPr i="1">
                <a:solidFill>
                  <a:schemeClr val="tx1">
                    <a:tint val="75000"/>
                  </a:schemeClr>
                </a:solidFill>
                <a:latin typeface="Arial Narrow" charset="0"/>
                <a:ea typeface="+mn-ea"/>
              </a:defRPr>
            </a:lvl1pPr>
          </a:lstStyle>
          <a:p>
            <a:pPr>
              <a:defRPr/>
            </a:pPr>
            <a:r>
              <a:rPr lang="en-US"/>
              <a:t>2009_09_28_</a:t>
            </a:r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458200" y="6392863"/>
            <a:ext cx="412750" cy="3889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3EF8E4A8-9725-4C44-B913-59D1C69BE8B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1BC6B3-95AE-4B88-9AA8-8F9BFF5A95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0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066800"/>
            <a:ext cx="8229600" cy="528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cxnSp>
        <p:nvCxnSpPr>
          <p:cNvPr id="20" name="Straight Connector 19"/>
          <p:cNvCxnSpPr/>
          <p:nvPr userDrawn="1"/>
        </p:nvCxnSpPr>
        <p:spPr bwMode="auto">
          <a:xfrm>
            <a:off x="228600" y="762000"/>
            <a:ext cx="77724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gradFill flip="none" rotWithShape="1">
              <a:gsLst>
                <a:gs pos="0">
                  <a:srgbClr val="800000"/>
                </a:gs>
                <a:gs pos="100000">
                  <a:prstClr val="white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029" name="Picture 13" descr="NASA insigniaCMYK"/>
          <p:cNvPicPr preferRelativeResize="0"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129588" y="76200"/>
            <a:ext cx="77787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i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9" name="Rectangle 15"/>
          <p:cNvSpPr txBox="1">
            <a:spLocks noChangeArrowheads="1"/>
          </p:cNvSpPr>
          <p:nvPr userDrawn="1"/>
        </p:nvSpPr>
        <p:spPr bwMode="auto">
          <a:xfrm>
            <a:off x="8578850" y="6477000"/>
            <a:ext cx="565150" cy="38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1882" tIns="50941" rIns="101882" bIns="50941" anchor="b"/>
          <a:lstStyle/>
          <a:p>
            <a:pPr algn="r" defTabSz="457200" eaLnBrk="1" hangingPunct="1"/>
            <a:fld id="{635DF09A-A84C-48C6-B725-392B7188245F}" type="slidenum">
              <a:rPr lang="en-US" sz="1000" i="0">
                <a:solidFill>
                  <a:srgbClr val="800000"/>
                </a:solidFill>
                <a:latin typeface="75 Helvetica Bold" charset="0"/>
              </a:rPr>
              <a:pPr algn="r" defTabSz="457200" eaLnBrk="1" hangingPunct="1"/>
              <a:t>‹#›</a:t>
            </a:fld>
            <a:endParaRPr lang="en-US" sz="1000" i="0" dirty="0">
              <a:solidFill>
                <a:srgbClr val="800000"/>
              </a:solidFill>
              <a:latin typeface="75 Helvetica Bold" charset="0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 userDrawn="1"/>
        </p:nvSpPr>
        <p:spPr bwMode="auto">
          <a:xfrm>
            <a:off x="252413" y="6400800"/>
            <a:ext cx="24907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 b="0" i="0" dirty="0">
                <a:solidFill>
                  <a:srgbClr val="800000"/>
                </a:solidFill>
                <a:latin typeface="Helvetica"/>
                <a:cs typeface="Helvetica"/>
              </a:rPr>
              <a:t>Fundamental Aeronautics Program</a:t>
            </a:r>
          </a:p>
          <a:p>
            <a:r>
              <a:rPr lang="en-US" sz="1000" b="0" i="0" dirty="0">
                <a:solidFill>
                  <a:srgbClr val="800000"/>
                </a:solidFill>
                <a:latin typeface="Helvetica"/>
                <a:cs typeface="Helvetica"/>
              </a:rPr>
              <a:t>Subsonic Fixed Wing Project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4" r:id="rId2"/>
    <p:sldLayoutId id="2147483845" r:id="rId3"/>
  </p:sldLayoutIdLst>
  <p:transition spd="slow"/>
  <p:hf sldNum="0" hdr="0" ftr="0" dt="0"/>
  <p:txStyles>
    <p:titleStyle>
      <a:lvl1pPr algn="l" defTabSz="457200" rtl="0" fontAlgn="base">
        <a:spcBef>
          <a:spcPct val="0"/>
        </a:spcBef>
        <a:spcAft>
          <a:spcPct val="0"/>
        </a:spcAft>
        <a:defRPr lang="en-US" sz="2800" b="1" kern="1200" dirty="0">
          <a:solidFill>
            <a:schemeClr val="tx1"/>
          </a:solidFill>
          <a:latin typeface="Helvetica"/>
          <a:ea typeface="ＭＳ Ｐゴシック" charset="-128"/>
          <a:cs typeface="Helvetica"/>
        </a:defRPr>
      </a:lvl1pPr>
      <a:lvl2pPr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Helvetica" charset="0"/>
          <a:ea typeface="ＭＳ Ｐゴシック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Helvetica"/>
          <a:ea typeface="ＭＳ Ｐゴシック" charset="-128"/>
          <a:cs typeface="Helvetica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Helvetica"/>
          <a:ea typeface="ＭＳ Ｐゴシック" charset="-128"/>
          <a:cs typeface="Helvetica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Helvetica"/>
          <a:ea typeface="ＭＳ Ｐゴシック" charset="-128"/>
          <a:cs typeface="Helvetica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600" kern="1200">
          <a:solidFill>
            <a:schemeClr val="tx1"/>
          </a:solidFill>
          <a:latin typeface="Helvetica"/>
          <a:ea typeface="ＭＳ Ｐゴシック" charset="-128"/>
          <a:cs typeface="Helvetica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600" kern="1200">
          <a:solidFill>
            <a:schemeClr val="tx1"/>
          </a:solidFill>
          <a:latin typeface="Helvetica"/>
          <a:ea typeface="ＭＳ Ｐゴシック" charset="-128"/>
          <a:cs typeface="Helvetic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Documents%20and%20Settings\DAQ\Desktop\aiaa_jan2012\FAITH_Animation.avi" TargetMode="Externa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DAQ\Desktop\aiaa_jan2012\6_slice_animation.avi" TargetMode="Externa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video" Target="file:///C:\Documents%20and%20Settings\DAQ\Desktop\aiaa_jan2012\Centerline_FAITH_PIV_30inst.avi" TargetMode="External"/><Relationship Id="rId4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image" Target="../media/image10.jpeg"/><Relationship Id="rId3" Type="http://schemas.openxmlformats.org/officeDocument/2006/relationships/notesSlide" Target="../notesSlides/notesSlide3.xml"/><Relationship Id="rId7" Type="http://schemas.openxmlformats.org/officeDocument/2006/relationships/oleObject" Target="../embeddings/oleObject1.bin"/><Relationship Id="rId12" Type="http://schemas.openxmlformats.org/officeDocument/2006/relationships/image" Target="../media/image4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11" Type="http://schemas.openxmlformats.org/officeDocument/2006/relationships/oleObject" Target="../embeddings/Microsoft_Excel_97-2003_Worksheet1.xls"/><Relationship Id="rId5" Type="http://schemas.openxmlformats.org/officeDocument/2006/relationships/image" Target="../media/image6.wmf"/><Relationship Id="rId10" Type="http://schemas.openxmlformats.org/officeDocument/2006/relationships/image" Target="../media/image9.jpeg"/><Relationship Id="rId4" Type="http://schemas.openxmlformats.org/officeDocument/2006/relationships/image" Target="../media/image5.jpeg"/><Relationship Id="rId9" Type="http://schemas.openxmlformats.org/officeDocument/2006/relationships/image" Target="../media/image8.jpeg"/><Relationship Id="rId1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3.jpeg"/><Relationship Id="rId9" Type="http://schemas.openxmlformats.org/officeDocument/2006/relationships/image" Target="../media/image16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nspires.nasaprs.com/external/solicitations/summary.do?method=init&amp;solId=%7b94454604-A9AA-31A5-28B0-37B8332C25DC%7d&amp;path=open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kurtis.r.long@nasa.gov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DAQ\Desktop\aiaa_jan2012\FAITH_HeavyDye_FV_0110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cover_option_v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14" name="Text Box 15"/>
          <p:cNvSpPr txBox="1">
            <a:spLocks noChangeArrowheads="1"/>
          </p:cNvSpPr>
          <p:nvPr/>
        </p:nvSpPr>
        <p:spPr bwMode="auto">
          <a:xfrm>
            <a:off x="244475" y="196076"/>
            <a:ext cx="548640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i="0" dirty="0">
                <a:solidFill>
                  <a:srgbClr val="FFFFFF"/>
                </a:solidFill>
                <a:latin typeface="Helvetica"/>
                <a:cs typeface="Helvetica"/>
              </a:rPr>
              <a:t>National Aeronautics and Space Administration</a:t>
            </a:r>
          </a:p>
        </p:txBody>
      </p:sp>
      <p:sp>
        <p:nvSpPr>
          <p:cNvPr id="17415" name="Text Box 18"/>
          <p:cNvSpPr txBox="1">
            <a:spLocks noChangeArrowheads="1"/>
          </p:cNvSpPr>
          <p:nvPr/>
        </p:nvSpPr>
        <p:spPr bwMode="auto">
          <a:xfrm>
            <a:off x="304800" y="6474768"/>
            <a:ext cx="18288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900" i="0" dirty="0" err="1">
                <a:solidFill>
                  <a:srgbClr val="FFFFFF"/>
                </a:solidFill>
                <a:latin typeface="Helvetica"/>
                <a:cs typeface="Helvetica"/>
              </a:rPr>
              <a:t>www.nasa.gov</a:t>
            </a:r>
            <a:endParaRPr lang="en-US" sz="900" i="0" dirty="0">
              <a:solidFill>
                <a:srgbClr val="FFFFFF"/>
              </a:solidFill>
              <a:latin typeface="Helvetica"/>
              <a:cs typeface="Helvetica"/>
            </a:endParaRPr>
          </a:p>
        </p:txBody>
      </p:sp>
      <p:sp>
        <p:nvSpPr>
          <p:cNvPr id="17416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20662" y="473075"/>
            <a:ext cx="8389938" cy="1165225"/>
          </a:xfrm>
        </p:spPr>
        <p:txBody>
          <a:bodyPr/>
          <a:lstStyle/>
          <a:p>
            <a:pPr eaLnBrk="1" hangingPunct="1"/>
            <a:r>
              <a:rPr lang="en-US" dirty="0" smtClean="0"/>
              <a:t>Surface and Flow Field Measurements on the</a:t>
            </a:r>
            <a:br>
              <a:rPr lang="en-US" dirty="0" smtClean="0"/>
            </a:br>
            <a:r>
              <a:rPr lang="en-US" dirty="0" smtClean="0"/>
              <a:t>FAITH Hill Model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304800" y="1524000"/>
            <a:ext cx="7848600" cy="1588"/>
          </a:xfrm>
          <a:prstGeom prst="line">
            <a:avLst/>
          </a:prstGeom>
          <a:solidFill>
            <a:schemeClr val="accent1"/>
          </a:solidFill>
          <a:ln w="38100" cap="flat" cmpd="sng" algn="ctr"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2" name="Picture 13" descr="NASA insigniaCMYK"/>
          <p:cNvPicPr preferRelativeResize="0"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129588" y="266700"/>
            <a:ext cx="77787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44475" y="1638300"/>
            <a:ext cx="7680325" cy="944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8" tIns="41029" rIns="82058" bIns="41029">
            <a:spAutoFit/>
          </a:bodyPr>
          <a:lstStyle/>
          <a:p>
            <a:r>
              <a:rPr lang="en-US" sz="1400" b="1" i="0" dirty="0" err="1">
                <a:latin typeface="Helvetica"/>
                <a:cs typeface="Helvetica"/>
              </a:rPr>
              <a:t>Kurtis</a:t>
            </a:r>
            <a:r>
              <a:rPr lang="en-US" sz="1400" b="1" i="0" dirty="0">
                <a:latin typeface="Helvetica"/>
                <a:cs typeface="Helvetica"/>
              </a:rPr>
              <a:t> R. Long </a:t>
            </a:r>
            <a:r>
              <a:rPr lang="en-US" sz="1400" b="1" i="0" dirty="0" smtClean="0">
                <a:latin typeface="Helvetica"/>
                <a:cs typeface="Helvetica"/>
              </a:rPr>
              <a:t>, James </a:t>
            </a:r>
            <a:r>
              <a:rPr lang="en-US" sz="1400" b="1" i="0" dirty="0" smtClean="0">
                <a:latin typeface="Helvetica"/>
                <a:cs typeface="Helvetica"/>
              </a:rPr>
              <a:t>H. Bell, J.T. Heineck, Gregory G. Zilliac, </a:t>
            </a:r>
            <a:r>
              <a:rPr lang="en-US" sz="1400" b="1" i="0" dirty="0" smtClean="0">
                <a:latin typeface="Helvetica"/>
                <a:cs typeface="Helvetica"/>
              </a:rPr>
              <a:t>and </a:t>
            </a:r>
            <a:r>
              <a:rPr lang="en-US" sz="1400" b="1" i="0" dirty="0" err="1" smtClean="0">
                <a:latin typeface="Helvetica"/>
                <a:cs typeface="Helvetica"/>
              </a:rPr>
              <a:t>Rabindra</a:t>
            </a:r>
            <a:r>
              <a:rPr lang="en-US" sz="1400" b="1" i="0" dirty="0" smtClean="0">
                <a:latin typeface="Helvetica"/>
                <a:cs typeface="Helvetica"/>
              </a:rPr>
              <a:t> </a:t>
            </a:r>
            <a:r>
              <a:rPr lang="en-US" sz="1400" b="1" i="0" dirty="0" smtClean="0">
                <a:latin typeface="Helvetica"/>
                <a:cs typeface="Helvetica"/>
              </a:rPr>
              <a:t>D. </a:t>
            </a:r>
            <a:r>
              <a:rPr lang="en-US" sz="1400" b="1" i="0" dirty="0" smtClean="0">
                <a:latin typeface="Helvetica"/>
                <a:cs typeface="Helvetica"/>
              </a:rPr>
              <a:t>Mehta</a:t>
            </a:r>
            <a:r>
              <a:rPr lang="en-US" sz="1400" b="1" i="0" dirty="0" smtClean="0">
                <a:latin typeface="Helvetica"/>
                <a:cs typeface="Helvetica"/>
              </a:rPr>
              <a:t/>
            </a:r>
            <a:br>
              <a:rPr lang="en-US" sz="1400" b="1" i="0" dirty="0" smtClean="0">
                <a:latin typeface="Helvetica"/>
                <a:cs typeface="Helvetica"/>
              </a:rPr>
            </a:br>
            <a:endParaRPr lang="en-US" sz="1400" b="1" i="0" dirty="0" smtClean="0">
              <a:latin typeface="Helvetica"/>
              <a:cs typeface="Helvetica"/>
            </a:endParaRPr>
          </a:p>
          <a:p>
            <a:r>
              <a:rPr lang="en-US" sz="1400" b="1" i="0" dirty="0" smtClean="0">
                <a:latin typeface="Helvetica"/>
                <a:cs typeface="Helvetica"/>
              </a:rPr>
              <a:t>Experimental Aero-Physics Branch</a:t>
            </a:r>
          </a:p>
          <a:p>
            <a:r>
              <a:rPr lang="en-US" sz="1400" b="1" i="0" dirty="0" smtClean="0">
                <a:latin typeface="Helvetica"/>
                <a:cs typeface="Helvetica"/>
              </a:rPr>
              <a:t>NASA  Ames Research Center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04801" y="5791200"/>
            <a:ext cx="3533690" cy="636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058" tIns="41029" rIns="82058" bIns="41029">
            <a:spAutoFit/>
          </a:bodyPr>
          <a:lstStyle/>
          <a:p>
            <a:r>
              <a:rPr lang="en-US" sz="1200" i="0" dirty="0" smtClean="0">
                <a:solidFill>
                  <a:schemeClr val="bg1"/>
                </a:solidFill>
                <a:latin typeface="Helvetica"/>
                <a:cs typeface="Helvetica"/>
              </a:rPr>
              <a:t>50</a:t>
            </a:r>
            <a:r>
              <a:rPr lang="en-US" sz="1200" i="0" baseline="30000" dirty="0" smtClean="0">
                <a:solidFill>
                  <a:schemeClr val="bg1"/>
                </a:solidFill>
                <a:latin typeface="Helvetica"/>
                <a:cs typeface="Helvetica"/>
              </a:rPr>
              <a:t>th</a:t>
            </a:r>
            <a:r>
              <a:rPr lang="en-US" sz="1200" i="0" dirty="0" smtClean="0">
                <a:solidFill>
                  <a:schemeClr val="bg1"/>
                </a:solidFill>
                <a:latin typeface="Helvetica"/>
                <a:cs typeface="Helvetica"/>
              </a:rPr>
              <a:t> AIAA Aerospace Sciences Meeting</a:t>
            </a:r>
            <a:br>
              <a:rPr lang="en-US" sz="1200" i="0" dirty="0" smtClean="0">
                <a:solidFill>
                  <a:schemeClr val="bg1"/>
                </a:solidFill>
                <a:latin typeface="Helvetica"/>
                <a:cs typeface="Helvetica"/>
              </a:rPr>
            </a:br>
            <a:r>
              <a:rPr lang="en-US" sz="1200" i="0" dirty="0" smtClean="0">
                <a:solidFill>
                  <a:schemeClr val="bg1"/>
                </a:solidFill>
                <a:latin typeface="Helvetica"/>
                <a:cs typeface="Helvetica"/>
              </a:rPr>
              <a:t>Nashville, TN, January 9-13, 2011</a:t>
            </a:r>
          </a:p>
          <a:p>
            <a:endParaRPr lang="en-US" sz="1200" i="0" dirty="0" smtClean="0">
              <a:solidFill>
                <a:schemeClr val="bg1"/>
              </a:solidFill>
              <a:latin typeface="Helvetica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40262" y="6428057"/>
            <a:ext cx="4503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FAITH: Fundamental Aero Investigates The Hill</a:t>
            </a:r>
            <a:endParaRPr lang="en-US" b="1" i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Flow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Visualization Studies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67000" y="1143000"/>
            <a:ext cx="38395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Centerline Cut Using Laser Sheet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1" name="Picture 10" descr="FAITH_CL_Laser_030911_0348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01600" y="1676400"/>
            <a:ext cx="8890000" cy="429683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05022008-101119-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" y="838200"/>
            <a:ext cx="8458200" cy="5619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ight Arrow 5"/>
          <p:cNvSpPr/>
          <p:nvPr/>
        </p:nvSpPr>
        <p:spPr>
          <a:xfrm>
            <a:off x="457200" y="5410200"/>
            <a:ext cx="1981200" cy="838200"/>
          </a:xfrm>
          <a:prstGeom prst="rightArrow">
            <a:avLst>
              <a:gd name="adj1" fmla="val 43240"/>
              <a:gd name="adj2" fmla="val 48959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0" dirty="0">
                <a:solidFill>
                  <a:srgbClr val="FFFF00"/>
                </a:solidFill>
                <a:latin typeface="Helvetica" pitchFamily="34" charset="0"/>
                <a:cs typeface="Helvetica" pitchFamily="34" charset="0"/>
              </a:rPr>
              <a:t>Wind</a:t>
            </a:r>
            <a:r>
              <a:rPr lang="en-US" b="1" dirty="0">
                <a:solidFill>
                  <a:srgbClr val="FFFF00"/>
                </a:solidFill>
              </a:rPr>
              <a:t> </a:t>
            </a:r>
            <a:r>
              <a:rPr lang="en-US" b="1" i="0" dirty="0">
                <a:solidFill>
                  <a:srgbClr val="FFFF00"/>
                </a:solidFill>
              </a:rPr>
              <a:t>Direction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Surface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Oil-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Flow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Visualization Studies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1877" y="1186934"/>
            <a:ext cx="18165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Line of separation</a:t>
            </a:r>
            <a:endParaRPr lang="en-US" b="1" i="0" dirty="0">
              <a:solidFill>
                <a:srgbClr val="FFFF0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2302133" y="1692533"/>
            <a:ext cx="1186934" cy="91440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086600" y="887033"/>
            <a:ext cx="1436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Reattachment</a:t>
            </a:r>
            <a:endParaRPr lang="en-US" b="1" i="0" dirty="0">
              <a:solidFill>
                <a:srgbClr val="FFFF00"/>
              </a:solidFill>
            </a:endParaRPr>
          </a:p>
        </p:txBody>
      </p:sp>
      <p:cxnSp>
        <p:nvCxnSpPr>
          <p:cNvPr id="11" name="Straight Arrow Connector 10"/>
          <p:cNvCxnSpPr>
            <a:stCxn id="10" idx="2"/>
          </p:cNvCxnSpPr>
          <p:nvPr/>
        </p:nvCxnSpPr>
        <p:spPr>
          <a:xfrm rot="5400000">
            <a:off x="6092736" y="1716829"/>
            <a:ext cx="2172635" cy="125170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495800" y="817602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Foci</a:t>
            </a:r>
            <a:endParaRPr lang="en-US" b="1" i="0" dirty="0">
              <a:solidFill>
                <a:srgbClr val="FFFF00"/>
              </a:solidFill>
            </a:endParaRPr>
          </a:p>
        </p:txBody>
      </p:sp>
      <p:cxnSp>
        <p:nvCxnSpPr>
          <p:cNvPr id="17" name="Straight Arrow Connector 16"/>
          <p:cNvCxnSpPr/>
          <p:nvPr/>
        </p:nvCxnSpPr>
        <p:spPr>
          <a:xfrm rot="16200000" flipH="1">
            <a:off x="4366042" y="1850091"/>
            <a:ext cx="1556266" cy="229951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16" idx="2"/>
          </p:cNvCxnSpPr>
          <p:nvPr/>
        </p:nvCxnSpPr>
        <p:spPr>
          <a:xfrm rot="16200000" flipH="1">
            <a:off x="3327816" y="2642015"/>
            <a:ext cx="2927868" cy="17705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Content Placeholder 3" descr="IMG_855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" y="838200"/>
            <a:ext cx="8305800" cy="5537200"/>
          </a:xfrm>
        </p:spPr>
      </p:pic>
      <p:sp>
        <p:nvSpPr>
          <p:cNvPr id="3" name="Right Arrow 2"/>
          <p:cNvSpPr/>
          <p:nvPr/>
        </p:nvSpPr>
        <p:spPr>
          <a:xfrm rot="1712027">
            <a:off x="5337175" y="2327275"/>
            <a:ext cx="1981200" cy="838200"/>
          </a:xfrm>
          <a:prstGeom prst="rightArrow">
            <a:avLst>
              <a:gd name="adj1" fmla="val 43240"/>
              <a:gd name="adj2" fmla="val 48959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0" dirty="0">
                <a:solidFill>
                  <a:srgbClr val="FFFF00"/>
                </a:solidFill>
                <a:latin typeface="Helvetica" pitchFamily="34" charset="0"/>
                <a:cs typeface="Helvetica" pitchFamily="34" charset="0"/>
              </a:rPr>
              <a:t>Wind</a:t>
            </a:r>
            <a:r>
              <a:rPr lang="en-US" b="1" dirty="0">
                <a:solidFill>
                  <a:srgbClr val="FFFF00"/>
                </a:solidFill>
              </a:rPr>
              <a:t> Direction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Surface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Oil-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Flow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Visualization Studies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0" y="887033"/>
            <a:ext cx="2573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err="1" smtClean="0">
                <a:solidFill>
                  <a:srgbClr val="FFFF00"/>
                </a:solidFill>
              </a:rPr>
              <a:t>Closeup</a:t>
            </a:r>
            <a:r>
              <a:rPr lang="en-US" b="1" i="0" dirty="0" smtClean="0">
                <a:solidFill>
                  <a:srgbClr val="FFFF00"/>
                </a:solidFill>
              </a:rPr>
              <a:t> of downwind side</a:t>
            </a:r>
            <a:endParaRPr lang="en-US" b="1" i="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Content Placeholder 3" descr="IMG_870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28600" y="990600"/>
            <a:ext cx="8610600" cy="5181600"/>
          </a:xfrm>
        </p:spPr>
      </p:pic>
      <p:sp>
        <p:nvSpPr>
          <p:cNvPr id="6" name="Right Arrow 5"/>
          <p:cNvSpPr/>
          <p:nvPr/>
        </p:nvSpPr>
        <p:spPr>
          <a:xfrm>
            <a:off x="381000" y="5257800"/>
            <a:ext cx="1981200" cy="838200"/>
          </a:xfrm>
          <a:prstGeom prst="rightArrow">
            <a:avLst>
              <a:gd name="adj1" fmla="val 43240"/>
              <a:gd name="adj2" fmla="val 48959"/>
            </a:avLst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i="0" dirty="0">
                <a:solidFill>
                  <a:srgbClr val="FFFF00"/>
                </a:solidFill>
              </a:rPr>
              <a:t>Wind Direction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Surface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Oil-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Flow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Visualization Studies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24600" y="5410200"/>
            <a:ext cx="2512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Three different dye colors</a:t>
            </a:r>
            <a:endParaRPr lang="en-US" b="1" i="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Rectangle 216"/>
          <p:cNvSpPr/>
          <p:nvPr/>
        </p:nvSpPr>
        <p:spPr bwMode="auto">
          <a:xfrm>
            <a:off x="182880" y="3744227"/>
            <a:ext cx="4292867" cy="284907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" pitchFamily="18" charset="0"/>
            </a:endParaRPr>
          </a:p>
        </p:txBody>
      </p:sp>
      <p:sp>
        <p:nvSpPr>
          <p:cNvPr id="44034" name="Content Placeholder 2"/>
          <p:cNvSpPr>
            <a:spLocks noGrp="1"/>
          </p:cNvSpPr>
          <p:nvPr>
            <p:ph idx="4294967295"/>
          </p:nvPr>
        </p:nvSpPr>
        <p:spPr>
          <a:xfrm>
            <a:off x="457200" y="596775"/>
            <a:ext cx="8229600" cy="3035319"/>
          </a:xfrm>
        </p:spPr>
        <p:txBody>
          <a:bodyPr/>
          <a:lstStyle/>
          <a:p>
            <a:pPr>
              <a:buNone/>
            </a:pPr>
            <a:endParaRPr lang="en-US" sz="2800" b="1" dirty="0" smtClean="0"/>
          </a:p>
          <a:p>
            <a:pPr lvl="1"/>
            <a:r>
              <a:rPr lang="en-US" sz="2400" b="1" dirty="0" smtClean="0"/>
              <a:t>Model Covered with Pressure Sensitive Paint</a:t>
            </a:r>
          </a:p>
          <a:p>
            <a:pPr lvl="1"/>
            <a:r>
              <a:rPr lang="en-US" sz="2400" b="1" dirty="0" smtClean="0"/>
              <a:t>PSP Excited with UV Light</a:t>
            </a:r>
          </a:p>
          <a:p>
            <a:pPr lvl="1"/>
            <a:r>
              <a:rPr lang="en-US" sz="2400" b="1" dirty="0" smtClean="0"/>
              <a:t>Excited PSP Molecules Return to Base State via Oxygen Quenching</a:t>
            </a:r>
          </a:p>
          <a:p>
            <a:pPr lvl="1"/>
            <a:r>
              <a:rPr lang="en-US" sz="2400" b="1" dirty="0" smtClean="0"/>
              <a:t>Higher Pressure (more oxygen) = More Quenching = Less Luminescence</a:t>
            </a:r>
          </a:p>
        </p:txBody>
      </p:sp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228600" y="152400"/>
            <a:ext cx="8229600" cy="762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 smtClean="0"/>
              <a:t>Pressure Sensitive Paint (PSP) Technique</a:t>
            </a:r>
          </a:p>
        </p:txBody>
      </p:sp>
      <p:sp>
        <p:nvSpPr>
          <p:cNvPr id="221" name="Oval 37"/>
          <p:cNvSpPr>
            <a:spLocks noChangeAspect="1" noChangeArrowheads="1"/>
          </p:cNvSpPr>
          <p:nvPr/>
        </p:nvSpPr>
        <p:spPr bwMode="auto">
          <a:xfrm>
            <a:off x="1980398" y="4384258"/>
            <a:ext cx="2085975" cy="1974850"/>
          </a:xfrm>
          <a:prstGeom prst="ellipse">
            <a:avLst/>
          </a:prstGeom>
          <a:noFill/>
          <a:ln w="12700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23" name="Straight Connector 222"/>
          <p:cNvCxnSpPr>
            <a:endCxn id="153" idx="1"/>
          </p:cNvCxnSpPr>
          <p:nvPr/>
        </p:nvCxnSpPr>
        <p:spPr bwMode="auto">
          <a:xfrm>
            <a:off x="2030931" y="5014762"/>
            <a:ext cx="1970352" cy="3009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5" name="Straight Connector 224"/>
          <p:cNvCxnSpPr>
            <a:stCxn id="221" idx="2"/>
            <a:endCxn id="221" idx="6"/>
          </p:cNvCxnSpPr>
          <p:nvPr/>
        </p:nvCxnSpPr>
        <p:spPr bwMode="auto">
          <a:xfrm rot="10800000" flipH="1">
            <a:off x="1980397" y="5371683"/>
            <a:ext cx="2085975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6" name="TextBox 225"/>
          <p:cNvSpPr txBox="1"/>
          <p:nvPr/>
        </p:nvSpPr>
        <p:spPr>
          <a:xfrm>
            <a:off x="2569945" y="5515276"/>
            <a:ext cx="8819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bg2"/>
                </a:solidFill>
              </a:rPr>
              <a:t>Model</a:t>
            </a:r>
            <a:endParaRPr lang="en-US" sz="2000" b="1" dirty="0">
              <a:solidFill>
                <a:schemeClr val="bg2"/>
              </a:solidFill>
            </a:endParaRPr>
          </a:p>
        </p:txBody>
      </p:sp>
      <p:pic>
        <p:nvPicPr>
          <p:cNvPr id="127" name="Picture 121" descr="Shuttle M155A4Bm4 Closeup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629400" y="5298103"/>
            <a:ext cx="2011680" cy="1502210"/>
          </a:xfrm>
          <a:prstGeom prst="rect">
            <a:avLst/>
          </a:prstGeom>
          <a:noFill/>
        </p:spPr>
      </p:pic>
      <p:pic>
        <p:nvPicPr>
          <p:cNvPr id="116" name="Picture 115" descr="PSP_Schem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9600" y="3657600"/>
            <a:ext cx="4029075" cy="2733675"/>
          </a:xfrm>
          <a:prstGeom prst="rect">
            <a:avLst/>
          </a:prstGeom>
        </p:spPr>
      </p:pic>
      <p:pic>
        <p:nvPicPr>
          <p:cNvPr id="126" name="Picture 122" descr="P729004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90322" y="3587849"/>
            <a:ext cx="2277278" cy="1822351"/>
          </a:xfrm>
          <a:prstGeom prst="rect">
            <a:avLst/>
          </a:prstGeom>
          <a:noFill/>
        </p:spPr>
      </p:pic>
      <p:pic>
        <p:nvPicPr>
          <p:cNvPr id="117" name="Picture 116" descr="SFW_Footer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00025" y="6400800"/>
            <a:ext cx="2162175" cy="4572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98879" y="838200"/>
            <a:ext cx="7230721" cy="5486400"/>
            <a:chOff x="279339" y="169861"/>
            <a:chExt cx="8153399" cy="6115050"/>
          </a:xfrm>
        </p:grpSpPr>
        <p:pic>
          <p:nvPicPr>
            <p:cNvPr id="48130" name="Picture 2" descr="Faith Hill 03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79339" y="169861"/>
              <a:ext cx="8153399" cy="6115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8131" name="Text Box 3"/>
            <p:cNvSpPr txBox="1">
              <a:spLocks noChangeArrowheads="1"/>
            </p:cNvSpPr>
            <p:nvPr/>
          </p:nvSpPr>
          <p:spPr bwMode="auto">
            <a:xfrm>
              <a:off x="1472933" y="5798437"/>
              <a:ext cx="5790907" cy="401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10000"/>
                </a:spcBef>
              </a:pPr>
              <a:r>
                <a:rPr lang="en-US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Model illuminated from above with UV lamps</a:t>
              </a:r>
            </a:p>
          </p:txBody>
        </p:sp>
        <p:sp>
          <p:nvSpPr>
            <p:cNvPr id="48133" name="Text Box 5"/>
            <p:cNvSpPr txBox="1">
              <a:spLocks noChangeArrowheads="1"/>
            </p:cNvSpPr>
            <p:nvPr/>
          </p:nvSpPr>
          <p:spPr bwMode="auto">
            <a:xfrm>
              <a:off x="1757724" y="4471748"/>
              <a:ext cx="298030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Calibration Pressure taps</a:t>
              </a:r>
            </a:p>
          </p:txBody>
        </p:sp>
        <p:sp>
          <p:nvSpPr>
            <p:cNvPr id="48134" name="Text Box 6"/>
            <p:cNvSpPr txBox="1">
              <a:spLocks noChangeArrowheads="1"/>
            </p:cNvSpPr>
            <p:nvPr/>
          </p:nvSpPr>
          <p:spPr bwMode="auto">
            <a:xfrm>
              <a:off x="5457230" y="2433398"/>
              <a:ext cx="25458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i="0" dirty="0">
                  <a:solidFill>
                    <a:schemeClr val="bg1"/>
                  </a:solidFill>
                </a:rPr>
                <a:t>Location reference marks </a:t>
              </a:r>
            </a:p>
          </p:txBody>
        </p:sp>
        <p:sp>
          <p:nvSpPr>
            <p:cNvPr id="48135" name="Line 7"/>
            <p:cNvSpPr>
              <a:spLocks noChangeShapeType="1"/>
            </p:cNvSpPr>
            <p:nvPr/>
          </p:nvSpPr>
          <p:spPr bwMode="auto">
            <a:xfrm flipH="1">
              <a:off x="4738027" y="2702717"/>
              <a:ext cx="762000" cy="6096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36" name="Line 8"/>
            <p:cNvSpPr>
              <a:spLocks noChangeShapeType="1"/>
            </p:cNvSpPr>
            <p:nvPr/>
          </p:nvSpPr>
          <p:spPr bwMode="auto">
            <a:xfrm flipH="1">
              <a:off x="4308409" y="2702717"/>
              <a:ext cx="1142999" cy="7620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 flipV="1">
              <a:off x="3353527" y="3991767"/>
              <a:ext cx="1371600" cy="5333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38" name="Line 10"/>
            <p:cNvSpPr>
              <a:spLocks noChangeShapeType="1"/>
            </p:cNvSpPr>
            <p:nvPr/>
          </p:nvSpPr>
          <p:spPr bwMode="auto">
            <a:xfrm flipV="1">
              <a:off x="3277327" y="3991767"/>
              <a:ext cx="0" cy="53339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</a:t>
            </a:r>
            <a:r>
              <a:rPr lang="en-US" sz="2800" b="1" i="0" dirty="0" smtClean="0">
                <a:latin typeface="Helvetica" charset="0"/>
                <a:cs typeface="Helvetica"/>
              </a:rPr>
              <a:t>PSP Set-Up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4" name="Picture 10" descr="cp_l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29600" y="990600"/>
            <a:ext cx="5270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Text Box 12"/>
          <p:cNvSpPr txBox="1">
            <a:spLocks noChangeArrowheads="1"/>
          </p:cNvSpPr>
          <p:nvPr/>
        </p:nvSpPr>
        <p:spPr bwMode="auto">
          <a:xfrm>
            <a:off x="8289925" y="5980113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latin typeface="Helvetica" pitchFamily="34" charset="0"/>
                <a:cs typeface="Helvetica" pitchFamily="34" charset="0"/>
              </a:rPr>
              <a:t>Cp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</a:t>
            </a:r>
            <a:r>
              <a:rPr lang="en-US" sz="2800" b="1" i="0" dirty="0" smtClean="0">
                <a:latin typeface="Helvetica" charset="0"/>
                <a:cs typeface="Helvetica"/>
              </a:rPr>
              <a:t>PSP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pic>
        <p:nvPicPr>
          <p:cNvPr id="6" name="FAITH_Animatio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01651" y="1638300"/>
            <a:ext cx="7875549" cy="43053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229600" y="1387019"/>
            <a:ext cx="663964" cy="47089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 smtClean="0"/>
              <a:t> 0.00</a:t>
            </a:r>
          </a:p>
          <a:p>
            <a:endParaRPr lang="en-US" sz="2000" b="1" i="0" dirty="0" smtClean="0"/>
          </a:p>
          <a:p>
            <a:r>
              <a:rPr lang="en-US" sz="2000" b="1" i="0" dirty="0" smtClean="0"/>
              <a:t>-0.25</a:t>
            </a:r>
          </a:p>
          <a:p>
            <a:endParaRPr lang="en-US" sz="2000" b="1" i="0" dirty="0" smtClean="0"/>
          </a:p>
          <a:p>
            <a:r>
              <a:rPr lang="en-US" sz="2000" b="1" i="0" dirty="0" smtClean="0"/>
              <a:t>-0.50</a:t>
            </a:r>
          </a:p>
          <a:p>
            <a:endParaRPr lang="en-US" sz="2000" b="1" i="0" dirty="0" smtClean="0"/>
          </a:p>
          <a:p>
            <a:r>
              <a:rPr lang="en-US" sz="2000" b="1" i="0" dirty="0" smtClean="0"/>
              <a:t>-0.75</a:t>
            </a:r>
          </a:p>
          <a:p>
            <a:endParaRPr lang="en-US" sz="2000" b="1" i="0" dirty="0" smtClean="0"/>
          </a:p>
          <a:p>
            <a:r>
              <a:rPr lang="en-US" sz="2000" b="1" i="0" dirty="0" smtClean="0"/>
              <a:t>-1.00</a:t>
            </a:r>
          </a:p>
          <a:p>
            <a:endParaRPr lang="en-US" sz="2000" b="1" i="0" dirty="0" smtClean="0"/>
          </a:p>
          <a:p>
            <a:r>
              <a:rPr lang="en-US" sz="2000" b="1" i="0" dirty="0" smtClean="0"/>
              <a:t>-1.25</a:t>
            </a:r>
          </a:p>
          <a:p>
            <a:endParaRPr lang="en-US" sz="2000" b="1" i="0" dirty="0" smtClean="0"/>
          </a:p>
          <a:p>
            <a:r>
              <a:rPr lang="en-US" sz="2000" b="1" i="0" dirty="0" smtClean="0"/>
              <a:t>-1.50</a:t>
            </a:r>
          </a:p>
          <a:p>
            <a:endParaRPr lang="en-US" sz="2000" b="1" i="0" dirty="0" smtClean="0"/>
          </a:p>
          <a:p>
            <a:r>
              <a:rPr lang="en-US" sz="2000" b="1" i="0" dirty="0" smtClean="0"/>
              <a:t>-1.75</a:t>
            </a:r>
            <a:endParaRPr lang="en-US" sz="2000" b="1" i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AITH_Overhead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75308" y="2438401"/>
            <a:ext cx="3068692" cy="3060699"/>
          </a:xfrm>
          <a:prstGeom prst="rect">
            <a:avLst/>
          </a:prstGeom>
        </p:spPr>
      </p:pic>
      <p:pic>
        <p:nvPicPr>
          <p:cNvPr id="53251" name="Picture 4" descr="C:\Users\Katy Ren'e\Desktop\Master's Thesis work\FAITH Tests 09\Top View Oil Flow 8_7_09\Barry's PIcs\Oil Flow FAITH circle.png"/>
          <p:cNvPicPr>
            <a:picLocks noChangeAspect="1" noChangeArrowheads="1"/>
          </p:cNvPicPr>
          <p:nvPr/>
        </p:nvPicPr>
        <p:blipFill>
          <a:blip r:embed="rId3" cstate="email">
            <a:lum bright="18000"/>
          </a:blip>
          <a:srcRect/>
          <a:stretch>
            <a:fillRect/>
          </a:stretch>
        </p:blipFill>
        <p:spPr bwMode="auto">
          <a:xfrm>
            <a:off x="0" y="2400300"/>
            <a:ext cx="3213100" cy="31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1000" y="1371600"/>
            <a:ext cx="1143000" cy="838200"/>
            <a:chOff x="528" y="1344"/>
            <a:chExt cx="720" cy="528"/>
          </a:xfrm>
        </p:grpSpPr>
        <p:sp>
          <p:nvSpPr>
            <p:cNvPr id="53258" name="AutoShape 6"/>
            <p:cNvSpPr>
              <a:spLocks noChangeArrowheads="1"/>
            </p:cNvSpPr>
            <p:nvPr/>
          </p:nvSpPr>
          <p:spPr bwMode="auto">
            <a:xfrm>
              <a:off x="528" y="1344"/>
              <a:ext cx="720" cy="528"/>
            </a:xfrm>
            <a:prstGeom prst="rightArrow">
              <a:avLst>
                <a:gd name="adj1" fmla="val 50000"/>
                <a:gd name="adj2" fmla="val 34091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9" name="Text Box 7"/>
            <p:cNvSpPr txBox="1">
              <a:spLocks noChangeArrowheads="1"/>
            </p:cNvSpPr>
            <p:nvPr/>
          </p:nvSpPr>
          <p:spPr bwMode="auto">
            <a:xfrm>
              <a:off x="624" y="1497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0" dirty="0">
                  <a:solidFill>
                    <a:schemeClr val="bg1"/>
                  </a:solidFill>
                </a:rPr>
                <a:t>Flow</a:t>
              </a:r>
            </a:p>
          </p:txBody>
        </p:sp>
      </p:grpSp>
      <p:sp>
        <p:nvSpPr>
          <p:cNvPr id="53253" name="TextBox 8"/>
          <p:cNvSpPr txBox="1">
            <a:spLocks noChangeArrowheads="1"/>
          </p:cNvSpPr>
          <p:nvPr/>
        </p:nvSpPr>
        <p:spPr bwMode="auto">
          <a:xfrm>
            <a:off x="1039813" y="5867400"/>
            <a:ext cx="10823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latin typeface="Helvetica" pitchFamily="34" charset="0"/>
                <a:cs typeface="Helvetica" pitchFamily="34" charset="0"/>
              </a:rPr>
              <a:t>Oil Flow</a:t>
            </a:r>
          </a:p>
        </p:txBody>
      </p:sp>
      <p:pic>
        <p:nvPicPr>
          <p:cNvPr id="53255" name="Picture 2" descr="C:\Users\Katy Ren'e\Desktop\Master's Thesis work\FAITH Tests 09\Top View Oil Flow 8_7_09\Overlay of PSP and Oil.png"/>
          <p:cNvPicPr>
            <a:picLocks noChangeAspect="1" noChangeArrowheads="1"/>
          </p:cNvPicPr>
          <p:nvPr/>
        </p:nvPicPr>
        <p:blipFill>
          <a:blip r:embed="rId4" cstate="email">
            <a:lum bright="18000" contrast="24000"/>
          </a:blip>
          <a:srcRect/>
          <a:stretch>
            <a:fillRect/>
          </a:stretch>
        </p:blipFill>
        <p:spPr bwMode="auto">
          <a:xfrm>
            <a:off x="3065463" y="2468563"/>
            <a:ext cx="3030537" cy="303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6" name="TextBox 10"/>
          <p:cNvSpPr txBox="1">
            <a:spLocks noChangeArrowheads="1"/>
          </p:cNvSpPr>
          <p:nvPr/>
        </p:nvSpPr>
        <p:spPr bwMode="auto">
          <a:xfrm>
            <a:off x="7431088" y="5791200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latin typeface="Helvetica" pitchFamily="34" charset="0"/>
                <a:cs typeface="Helvetica" pitchFamily="34" charset="0"/>
              </a:rPr>
              <a:t>PSP</a:t>
            </a:r>
          </a:p>
        </p:txBody>
      </p:sp>
      <p:sp>
        <p:nvSpPr>
          <p:cNvPr id="53257" name="TextBox 9"/>
          <p:cNvSpPr txBox="1">
            <a:spLocks noChangeArrowheads="1"/>
          </p:cNvSpPr>
          <p:nvPr/>
        </p:nvSpPr>
        <p:spPr bwMode="auto">
          <a:xfrm>
            <a:off x="3048000" y="5867400"/>
            <a:ext cx="3570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latin typeface="Helvetica" pitchFamily="34" charset="0"/>
                <a:cs typeface="Helvetica" pitchFamily="34" charset="0"/>
              </a:rPr>
              <a:t>Overlay of Oil Flow on top PSP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246062" y="179767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Oil Flow Visualization and </a:t>
            </a:r>
            <a:r>
              <a:rPr lang="en-US" sz="2800" b="1" i="0" dirty="0" smtClean="0">
                <a:latin typeface="Helvetica" charset="0"/>
                <a:cs typeface="Helvetica"/>
              </a:rPr>
              <a:t>PSP Data 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47168" y="1245156"/>
            <a:ext cx="5189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 smtClean="0"/>
              <a:t>Flow topology critical points </a:t>
            </a:r>
            <a:r>
              <a:rPr lang="en-US" sz="2000" b="1" i="0" dirty="0" err="1" smtClean="0"/>
              <a:t>vs</a:t>
            </a:r>
            <a:r>
              <a:rPr lang="en-US" sz="2000" b="1" i="0" dirty="0" smtClean="0"/>
              <a:t> pressure </a:t>
            </a:r>
            <a:r>
              <a:rPr lang="en-US" sz="2000" b="1" i="0" dirty="0" err="1" smtClean="0"/>
              <a:t>extrema</a:t>
            </a:r>
            <a:endParaRPr lang="en-US" sz="2000" b="1" i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 idx="4294967295"/>
          </p:nvPr>
        </p:nvSpPr>
        <p:spPr>
          <a:xfrm>
            <a:off x="228600" y="76200"/>
            <a:ext cx="8229600" cy="762000"/>
          </a:xfrm>
        </p:spPr>
        <p:txBody>
          <a:bodyPr/>
          <a:lstStyle/>
          <a:p>
            <a:r>
              <a:rPr lang="en-US" b="1" dirty="0" smtClean="0"/>
              <a:t>Fringe Imaging Skin Friction (FISF)</a:t>
            </a:r>
            <a:endParaRPr lang="en-US" sz="4000" dirty="0" smtClean="0"/>
          </a:p>
        </p:txBody>
      </p:sp>
      <p:sp>
        <p:nvSpPr>
          <p:cNvPr id="56323" name="Content Placeholder 2"/>
          <p:cNvSpPr>
            <a:spLocks noGrp="1"/>
          </p:cNvSpPr>
          <p:nvPr>
            <p:ph idx="4294967295"/>
          </p:nvPr>
        </p:nvSpPr>
        <p:spPr>
          <a:xfrm>
            <a:off x="228601" y="990600"/>
            <a:ext cx="8776996" cy="4525963"/>
          </a:xfrm>
        </p:spPr>
        <p:txBody>
          <a:bodyPr/>
          <a:lstStyle/>
          <a:p>
            <a:r>
              <a:rPr lang="en-US" sz="2000" b="1" dirty="0" smtClean="0"/>
              <a:t>FISF	</a:t>
            </a:r>
          </a:p>
          <a:p>
            <a:pPr marL="457200" lvl="1" indent="-228600"/>
            <a:r>
              <a:rPr lang="en-US" sz="1800" b="1" dirty="0" smtClean="0"/>
              <a:t>Nickel Plating to allow for maximum reflectivity</a:t>
            </a:r>
          </a:p>
          <a:p>
            <a:pPr marL="457200" lvl="1" indent="-228600"/>
            <a:r>
              <a:rPr lang="en-US" sz="1800" b="1" dirty="0" smtClean="0"/>
              <a:t>Apply Oil (Drops/Lines) of Known Viscosity (multiple viscosities?)</a:t>
            </a:r>
          </a:p>
          <a:p>
            <a:pPr marL="457200" lvl="1" indent="-228600"/>
            <a:r>
              <a:rPr lang="en-US" sz="1800" b="1" dirty="0" smtClean="0"/>
              <a:t>Run Wind Tunnel to Create Fringes (reflection off oil and model surfaces)</a:t>
            </a:r>
          </a:p>
          <a:p>
            <a:pPr marL="457200" lvl="1" indent="-228600"/>
            <a:r>
              <a:rPr lang="en-US" sz="1800" b="1" dirty="0" smtClean="0"/>
              <a:t>Measure Fringe Direction and Spacing to get </a:t>
            </a:r>
            <a:r>
              <a:rPr lang="en-US" sz="1800" b="1" dirty="0" err="1" smtClean="0"/>
              <a:t>Cf</a:t>
            </a:r>
            <a:r>
              <a:rPr lang="en-US" sz="1800" b="1" dirty="0" smtClean="0"/>
              <a:t> Vector</a:t>
            </a:r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dirty="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pic>
        <p:nvPicPr>
          <p:cNvPr id="56325" name="Picture 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58738" y="2971800"/>
            <a:ext cx="501173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6" name="Picture 5"/>
          <p:cNvPicPr>
            <a:picLocks noChangeAspect="1" noChangeArrowheads="1"/>
          </p:cNvPicPr>
          <p:nvPr/>
        </p:nvPicPr>
        <p:blipFill>
          <a:blip r:embed="rId4" cstate="email"/>
          <a:srcRect b="-2175"/>
          <a:stretch>
            <a:fillRect/>
          </a:stretch>
        </p:blipFill>
        <p:spPr bwMode="auto">
          <a:xfrm>
            <a:off x="4800600" y="3048000"/>
            <a:ext cx="3810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ight Arrow 6"/>
          <p:cNvSpPr/>
          <p:nvPr/>
        </p:nvSpPr>
        <p:spPr>
          <a:xfrm>
            <a:off x="76200" y="4114800"/>
            <a:ext cx="685800" cy="457200"/>
          </a:xfrm>
          <a:prstGeom prst="rightArrow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4876800" y="3657600"/>
            <a:ext cx="533400" cy="381000"/>
          </a:xfrm>
          <a:prstGeom prst="rightArrow">
            <a:avLst/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841821" y="5943600"/>
            <a:ext cx="17395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0" dirty="0" smtClean="0">
                <a:latin typeface="Helvetica" pitchFamily="34" charset="0"/>
                <a:cs typeface="Helvetica" pitchFamily="34" charset="0"/>
              </a:rPr>
              <a:t>Oil Film Fringes</a:t>
            </a:r>
            <a:endParaRPr lang="en-US" sz="1600" b="1" i="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00600" y="5892225"/>
            <a:ext cx="420499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b="1" i="0" dirty="0" smtClean="0">
                <a:latin typeface="Helvetica" pitchFamily="34" charset="0"/>
                <a:cs typeface="Helvetica" pitchFamily="34" charset="0"/>
              </a:rPr>
              <a:t>False-colored image of a wing tip model</a:t>
            </a:r>
          </a:p>
          <a:p>
            <a:r>
              <a:rPr lang="en-US" sz="1600" b="1" i="0" dirty="0" smtClean="0">
                <a:latin typeface="Helvetica" pitchFamily="34" charset="0"/>
                <a:cs typeface="Helvetica" pitchFamily="34" charset="0"/>
              </a:rPr>
              <a:t>showing the skin friction (</a:t>
            </a:r>
            <a:r>
              <a:rPr lang="en-US" sz="1600" b="1" i="0" dirty="0" err="1" smtClean="0">
                <a:latin typeface="Helvetica" pitchFamily="34" charset="0"/>
                <a:cs typeface="Helvetica" pitchFamily="34" charset="0"/>
              </a:rPr>
              <a:t>Cf</a:t>
            </a:r>
            <a:r>
              <a:rPr lang="en-US" sz="1600" b="1" i="0" dirty="0" smtClean="0">
                <a:latin typeface="Helvetica" pitchFamily="34" charset="0"/>
                <a:cs typeface="Helvetica" pitchFamily="34" charset="0"/>
              </a:rPr>
              <a:t>) distribution</a:t>
            </a:r>
            <a:endParaRPr lang="en-US" sz="1600" b="1" i="0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28600" y="228600"/>
            <a:ext cx="7010400" cy="609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FAITH: Oil Fringe Pattern </a:t>
            </a:r>
          </a:p>
        </p:txBody>
      </p:sp>
      <p:pic>
        <p:nvPicPr>
          <p:cNvPr id="57347" name="Picture 4" descr="False Symmetry_FIS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08200" y="1143000"/>
            <a:ext cx="515461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8" name="AutoShape 5"/>
          <p:cNvSpPr>
            <a:spLocks noChangeArrowheads="1"/>
          </p:cNvSpPr>
          <p:nvPr/>
        </p:nvSpPr>
        <p:spPr bwMode="auto">
          <a:xfrm>
            <a:off x="533400" y="3505200"/>
            <a:ext cx="1143000" cy="533400"/>
          </a:xfrm>
          <a:prstGeom prst="rightArrow">
            <a:avLst>
              <a:gd name="adj1" fmla="val 50000"/>
              <a:gd name="adj2" fmla="val 53571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371615" y="6000690"/>
            <a:ext cx="26340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 smtClean="0"/>
              <a:t>3 different oil viscosities</a:t>
            </a:r>
            <a:endParaRPr lang="en-US" sz="2000" b="1" i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254000" y="0"/>
            <a:ext cx="7907338" cy="734633"/>
          </a:xfrm>
        </p:spPr>
        <p:txBody>
          <a:bodyPr/>
          <a:lstStyle/>
          <a:p>
            <a:pPr algn="l"/>
            <a:r>
              <a:rPr dirty="0" smtClean="0">
                <a:latin typeface="Helvetica" charset="0"/>
              </a:rPr>
              <a:t>FAITH Background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254001" y="762000"/>
            <a:ext cx="8448396" cy="5943600"/>
          </a:xfrm>
        </p:spPr>
        <p:txBody>
          <a:bodyPr/>
          <a:lstStyle/>
          <a:p>
            <a:pPr eaLnBrk="1" hangingPunct="1">
              <a:spcAft>
                <a:spcPts val="1200"/>
              </a:spcAft>
            </a:pPr>
            <a:r>
              <a:rPr lang="en-US" sz="2400" b="1" dirty="0" smtClean="0"/>
              <a:t>Objective: To generate an experimental database with well-documented inlet and boundary conditions that will enable an assessment of our ability to predict complex flow behavior in the separated region over a model with simple geometry.</a:t>
            </a:r>
            <a:endParaRPr lang="en-US" sz="2400" b="1" dirty="0" smtClean="0">
              <a:solidFill>
                <a:schemeClr val="bg1"/>
              </a:solidFill>
            </a:endParaRPr>
          </a:p>
          <a:p>
            <a:pPr eaLnBrk="1" hangingPunct="1">
              <a:spcAft>
                <a:spcPts val="1200"/>
              </a:spcAft>
            </a:pPr>
            <a:r>
              <a:rPr lang="en-US" sz="2400" b="1" dirty="0" smtClean="0">
                <a:ea typeface="ＭＳ Ｐゴシック" pitchFamily="50" charset="-128"/>
              </a:rPr>
              <a:t>Approach: Use a variety of experimental techniques (PSP, PIV, Skin Friction, Cobra Probe, Oil Flow Vis.) to thoroughly document flow around an </a:t>
            </a:r>
            <a:r>
              <a:rPr lang="en-US" sz="2400" b="1" dirty="0" err="1" smtClean="0">
                <a:ea typeface="ＭＳ Ｐゴシック" pitchFamily="50" charset="-128"/>
              </a:rPr>
              <a:t>axisymmetric</a:t>
            </a:r>
            <a:r>
              <a:rPr lang="en-US" sz="2400" b="1" dirty="0" smtClean="0">
                <a:ea typeface="ＭＳ Ｐゴシック" pitchFamily="50" charset="-128"/>
              </a:rPr>
              <a:t> wall-mounted hill model immersed in subsonic flow. </a:t>
            </a:r>
            <a:endParaRPr lang="en-US" sz="4000" b="1" dirty="0" smtClean="0">
              <a:ea typeface="ＭＳ Ｐゴシック" pitchFamily="50" charset="-128"/>
            </a:endParaRPr>
          </a:p>
          <a:p>
            <a:pPr>
              <a:spcAft>
                <a:spcPts val="1200"/>
              </a:spcAft>
              <a:buFontTx/>
              <a:buChar char="•"/>
            </a:pPr>
            <a:r>
              <a:rPr lang="en-US" sz="2400" b="1" dirty="0" smtClean="0">
                <a:ea typeface="ＭＳ Ｐゴシック" pitchFamily="50" charset="-128"/>
              </a:rPr>
              <a:t>Results and Impact: Detailed surface and flow field data capture the complexity of the separated flow. Database will facilitate basic understanding of complex separated flows and help develop/validate CFD techniques.</a:t>
            </a:r>
            <a:endParaRPr lang="en-US" sz="4000" b="1" dirty="0" smtClean="0">
              <a:ea typeface="ＭＳ Ｐゴシック" pitchFamily="50" charset="-128"/>
            </a:endParaRPr>
          </a:p>
          <a:p>
            <a:endParaRPr lang="en-US" sz="1800" b="1" dirty="0" smtClean="0">
              <a:latin typeface="Helvetica" charset="0"/>
            </a:endParaRPr>
          </a:p>
          <a:p>
            <a:endParaRPr lang="en-US" b="1" dirty="0" smtClean="0">
              <a:latin typeface="Helvetica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7" name="Picture 5" descr="CF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3000" y="1082675"/>
            <a:ext cx="8001000" cy="577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28600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ＭＳ Ｐゴシック" charset="-128"/>
                <a:cs typeface="Helvetica"/>
              </a:rPr>
              <a:t>FAITH: Skin Friction Distribution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ＭＳ Ｐゴシック" charset="-128"/>
              <a:cs typeface="Helvetica"/>
            </a:endParaRPr>
          </a:p>
        </p:txBody>
      </p:sp>
      <p:pic>
        <p:nvPicPr>
          <p:cNvPr id="6" name="Picture 5" descr="SFW_Foote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625" y="6324600"/>
            <a:ext cx="2162175" cy="457200"/>
          </a:xfrm>
          <a:prstGeom prst="rect">
            <a:avLst/>
          </a:prstGeom>
        </p:spPr>
      </p:pic>
      <p:sp>
        <p:nvSpPr>
          <p:cNvPr id="62468" name="AutoShape 6"/>
          <p:cNvSpPr>
            <a:spLocks noChangeArrowheads="1"/>
          </p:cNvSpPr>
          <p:nvPr/>
        </p:nvSpPr>
        <p:spPr bwMode="auto">
          <a:xfrm rot="2700000">
            <a:off x="2167871" y="6172200"/>
            <a:ext cx="533400" cy="533400"/>
          </a:xfrm>
          <a:prstGeom prst="up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7" name="Picture 6" descr="Cf_Legend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001000" y="1219200"/>
            <a:ext cx="904875" cy="53149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91151" y="6248400"/>
            <a:ext cx="495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0" dirty="0" err="1" smtClean="0"/>
              <a:t>Cf</a:t>
            </a:r>
            <a:endParaRPr lang="en-US" sz="2800" b="1" i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1" name="Picture 4" descr="CF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5800" y="1111250"/>
            <a:ext cx="7858125" cy="567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492" name="AutoShape 5"/>
          <p:cNvSpPr>
            <a:spLocks noChangeArrowheads="1"/>
          </p:cNvSpPr>
          <p:nvPr/>
        </p:nvSpPr>
        <p:spPr bwMode="auto">
          <a:xfrm rot="-2700000">
            <a:off x="838200" y="1676400"/>
            <a:ext cx="457200" cy="685800"/>
          </a:xfrm>
          <a:prstGeom prst="downArrow">
            <a:avLst>
              <a:gd name="adj1" fmla="val 50000"/>
              <a:gd name="adj2" fmla="val 375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228600"/>
            <a:ext cx="7010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/>
                <a:ea typeface="ＭＳ Ｐゴシック" charset="-128"/>
                <a:cs typeface="Helvetica"/>
              </a:rPr>
              <a:t>FAITH: Skin Friction Distribution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/>
              <a:ea typeface="ＭＳ Ｐゴシック" charset="-128"/>
              <a:cs typeface="Helvetica"/>
            </a:endParaRPr>
          </a:p>
        </p:txBody>
      </p:sp>
      <p:pic>
        <p:nvPicPr>
          <p:cNvPr id="6" name="Picture 5" descr="Cf_Legend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67600" y="1162050"/>
            <a:ext cx="904875" cy="5314950"/>
          </a:xfrm>
          <a:prstGeom prst="rect">
            <a:avLst/>
          </a:prstGeom>
        </p:spPr>
      </p:pic>
      <p:pic>
        <p:nvPicPr>
          <p:cNvPr id="7" name="Picture 6" descr="SFW_Footer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6200" y="6324600"/>
            <a:ext cx="2162175" cy="4572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81551" y="6248400"/>
            <a:ext cx="4956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0" dirty="0" err="1" smtClean="0"/>
              <a:t>Cf</a:t>
            </a:r>
            <a:endParaRPr lang="en-US" sz="2800" b="1" i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obraschm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77725" y="2819400"/>
            <a:ext cx="308927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032300"/>
            <a:ext cx="6683275" cy="1329900"/>
          </a:xfrm>
        </p:spPr>
        <p:txBody>
          <a:bodyPr/>
          <a:lstStyle/>
          <a:p>
            <a:pPr marL="285750" indent="-228600" eaLnBrk="1" hangingPunct="1">
              <a:spcBef>
                <a:spcPct val="0"/>
              </a:spcBef>
            </a:pPr>
            <a:r>
              <a:rPr lang="en-US" b="1" dirty="0" smtClean="0"/>
              <a:t>4-Hole Unsteady Pressure Probe</a:t>
            </a:r>
          </a:p>
          <a:p>
            <a:pPr marL="285750" indent="-228600" eaLnBrk="1" hangingPunct="1">
              <a:spcBef>
                <a:spcPct val="0"/>
              </a:spcBef>
            </a:pPr>
            <a:r>
              <a:rPr lang="en-US" b="1" dirty="0" smtClean="0"/>
              <a:t>3-D Unsteady (&lt;1 </a:t>
            </a:r>
            <a:r>
              <a:rPr lang="en-US" b="1" dirty="0" err="1" smtClean="0"/>
              <a:t>Khz</a:t>
            </a:r>
            <a:r>
              <a:rPr lang="en-US" b="1" dirty="0" smtClean="0"/>
              <a:t>) Velocity</a:t>
            </a:r>
          </a:p>
          <a:p>
            <a:pPr marL="285750" indent="-228600" eaLnBrk="1" hangingPunct="1">
              <a:spcBef>
                <a:spcPct val="0"/>
              </a:spcBef>
            </a:pPr>
            <a:r>
              <a:rPr lang="en-US" b="1" dirty="0" smtClean="0"/>
              <a:t>Attached to 3-D Traversing Mechanism</a:t>
            </a:r>
          </a:p>
          <a:p>
            <a:pPr marL="285750" indent="-228600" eaLnBrk="1" hangingPunct="1">
              <a:spcBef>
                <a:spcPct val="0"/>
              </a:spcBef>
            </a:pPr>
            <a:r>
              <a:rPr lang="en-US" b="1" dirty="0" smtClean="0"/>
              <a:t>&gt;2,000 points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188187" y="252782"/>
            <a:ext cx="5450613" cy="585418"/>
          </a:xfrm>
        </p:spPr>
        <p:txBody>
          <a:bodyPr/>
          <a:lstStyle/>
          <a:p>
            <a:pPr eaLnBrk="1" hangingPunct="1"/>
            <a:r>
              <a:rPr lang="en-US" b="1" dirty="0" smtClean="0"/>
              <a:t>Multi-Hole “Cobra” Probe</a:t>
            </a:r>
          </a:p>
        </p:txBody>
      </p:sp>
      <p:sp>
        <p:nvSpPr>
          <p:cNvPr id="3077" name="Oval 6"/>
          <p:cNvSpPr>
            <a:spLocks noChangeArrowheads="1"/>
          </p:cNvSpPr>
          <p:nvPr/>
        </p:nvSpPr>
        <p:spPr bwMode="auto">
          <a:xfrm>
            <a:off x="6553200" y="6400800"/>
            <a:ext cx="533400" cy="304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078" name="Oval 7"/>
          <p:cNvSpPr>
            <a:spLocks noChangeArrowheads="1"/>
          </p:cNvSpPr>
          <p:nvPr/>
        </p:nvSpPr>
        <p:spPr bwMode="auto">
          <a:xfrm>
            <a:off x="7467600" y="5029200"/>
            <a:ext cx="1524000" cy="1143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079" name="Line 8"/>
          <p:cNvSpPr>
            <a:spLocks noChangeShapeType="1"/>
          </p:cNvSpPr>
          <p:nvPr/>
        </p:nvSpPr>
        <p:spPr bwMode="auto">
          <a:xfrm flipV="1">
            <a:off x="7010400" y="5764213"/>
            <a:ext cx="533400" cy="53340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3083" name="Picture 3" descr="take_roof_vtota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8425" y="3619500"/>
            <a:ext cx="2720975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676525" y="2392362"/>
            <a:ext cx="3267075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9" descr="MVC-006Xm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124200" y="4572000"/>
            <a:ext cx="2868613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188187" y="252782"/>
            <a:ext cx="7889013" cy="585418"/>
          </a:xfrm>
        </p:spPr>
        <p:txBody>
          <a:bodyPr/>
          <a:lstStyle/>
          <a:p>
            <a:pPr eaLnBrk="1" hangingPunct="1"/>
            <a:r>
              <a:rPr lang="en-US" dirty="0" smtClean="0"/>
              <a:t>Inlet Mean </a:t>
            </a:r>
            <a:r>
              <a:rPr lang="en-US" dirty="0" err="1" smtClean="0"/>
              <a:t>Streamwise</a:t>
            </a:r>
            <a:r>
              <a:rPr lang="en-US" dirty="0" smtClean="0"/>
              <a:t> Velocity Profiles</a:t>
            </a:r>
            <a:endParaRPr lang="en-US" b="1" dirty="0" smtClean="0"/>
          </a:p>
        </p:txBody>
      </p:sp>
      <p:pic>
        <p:nvPicPr>
          <p:cNvPr id="13" name="Picture 12" descr="Inlet_Boundary_Layer_Profiles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143000" y="799907"/>
            <a:ext cx="6934200" cy="5981893"/>
          </a:xfrm>
          <a:prstGeom prst="rect">
            <a:avLst/>
          </a:prstGeom>
        </p:spPr>
      </p:pic>
      <p:pic>
        <p:nvPicPr>
          <p:cNvPr id="14" name="Picture 13" descr="SFW_Footer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200" y="6400800"/>
            <a:ext cx="2162175" cy="457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24400" y="2514600"/>
            <a:ext cx="9906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93662" y="304800"/>
            <a:ext cx="89741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200" b="1" i="0" dirty="0" smtClean="0">
                <a:latin typeface="Helvetica" charset="0"/>
                <a:cs typeface="Helvetica"/>
              </a:rPr>
              <a:t>Mean Velocity Measurements at 6 </a:t>
            </a:r>
            <a:r>
              <a:rPr lang="en-US" sz="2200" b="1" i="0" dirty="0" err="1" smtClean="0">
                <a:latin typeface="Helvetica" charset="0"/>
                <a:cs typeface="Helvetica"/>
              </a:rPr>
              <a:t>Streamwise</a:t>
            </a:r>
            <a:r>
              <a:rPr lang="en-US" sz="2200" b="1" i="0" dirty="0" smtClean="0">
                <a:latin typeface="Helvetica" charset="0"/>
                <a:cs typeface="Helvetica"/>
              </a:rPr>
              <a:t> Locations</a:t>
            </a: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pic>
        <p:nvPicPr>
          <p:cNvPr id="6" name="6_slice_animation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1219200" y="857250"/>
            <a:ext cx="6248400" cy="55495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2"/>
          <p:cNvSpPr>
            <a:spLocks noGrp="1"/>
          </p:cNvSpPr>
          <p:nvPr>
            <p:ph idx="4294967295"/>
          </p:nvPr>
        </p:nvSpPr>
        <p:spPr>
          <a:xfrm>
            <a:off x="381000" y="609600"/>
            <a:ext cx="8229600" cy="2592121"/>
          </a:xfrm>
        </p:spPr>
        <p:txBody>
          <a:bodyPr/>
          <a:lstStyle/>
          <a:p>
            <a:pPr>
              <a:buNone/>
            </a:pPr>
            <a:endParaRPr lang="en-US" b="1" dirty="0" smtClean="0"/>
          </a:p>
          <a:p>
            <a:pPr lvl="1"/>
            <a:r>
              <a:rPr lang="en-US" sz="2000" b="1" dirty="0" smtClean="0"/>
              <a:t>Non-intrusive flow field measurement using lasers, cameras and flow seeding</a:t>
            </a:r>
          </a:p>
          <a:p>
            <a:pPr lvl="1"/>
            <a:r>
              <a:rPr lang="en-US" sz="2000" b="1" dirty="0" smtClean="0"/>
              <a:t>Three components of velocity in a plane</a:t>
            </a:r>
          </a:p>
          <a:p>
            <a:pPr lvl="1"/>
            <a:r>
              <a:rPr lang="en-US" sz="2000" b="1" dirty="0" smtClean="0"/>
              <a:t>Mean velocities and turbulence measurements</a:t>
            </a:r>
          </a:p>
        </p:txBody>
      </p:sp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304799" y="2610002"/>
            <a:ext cx="3092495" cy="2952598"/>
            <a:chOff x="1029903" y="3224463"/>
            <a:chExt cx="3657600" cy="3484345"/>
          </a:xfrm>
          <a:solidFill>
            <a:schemeClr val="bg1"/>
          </a:solidFill>
        </p:grpSpPr>
        <p:sp>
          <p:nvSpPr>
            <p:cNvPr id="6" name="Rectangle 5"/>
            <p:cNvSpPr/>
            <p:nvPr/>
          </p:nvSpPr>
          <p:spPr bwMode="auto">
            <a:xfrm>
              <a:off x="1029903" y="3224463"/>
              <a:ext cx="3657600" cy="3484345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" pitchFamily="18" charset="0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097280" y="3293903"/>
              <a:ext cx="3505568" cy="332827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Rectangle 11"/>
          <p:cNvSpPr/>
          <p:nvPr/>
        </p:nvSpPr>
        <p:spPr bwMode="auto">
          <a:xfrm>
            <a:off x="3729965" y="2807844"/>
            <a:ext cx="2366035" cy="2449957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7" t="6582" r="15742" b="20270"/>
          <a:stretch/>
        </p:blipFill>
        <p:spPr bwMode="auto">
          <a:xfrm rot="5400000">
            <a:off x="4198057" y="1925611"/>
            <a:ext cx="3795883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4832" y="5579308"/>
            <a:ext cx="29808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0" dirty="0" smtClean="0">
                <a:latin typeface="75 Helvetica Bold"/>
              </a:rPr>
              <a:t>Diagram of </a:t>
            </a:r>
            <a:r>
              <a:rPr lang="en-US" sz="1400" i="0" dirty="0" err="1" smtClean="0">
                <a:latin typeface="75 Helvetica Bold"/>
              </a:rPr>
              <a:t>StereoPIV</a:t>
            </a:r>
            <a:r>
              <a:rPr lang="en-US" sz="1400" i="0" dirty="0" smtClean="0">
                <a:latin typeface="75 Helvetica Bold"/>
              </a:rPr>
              <a:t> Concept</a:t>
            </a:r>
            <a:endParaRPr lang="en-US" sz="1400" i="0" dirty="0">
              <a:latin typeface="75 Helvetica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05198" y="6414353"/>
            <a:ext cx="51816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i="0" dirty="0" smtClean="0">
                <a:latin typeface="75 Helvetica Bold"/>
              </a:rPr>
              <a:t>Plan view of HS PIV system for FAITH in 4-foot x 3-foot Tunnel</a:t>
            </a:r>
            <a:endParaRPr lang="en-US" sz="1400" i="0" dirty="0">
              <a:latin typeface="75 Helvetica Bold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-12192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smtClean="0"/>
              <a:t>3-D Particle Image Velocimetry (PIV)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914400"/>
            <a:ext cx="39624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</a:rPr>
              <a:t>Two measurements were made: </a:t>
            </a:r>
          </a:p>
          <a:p>
            <a:endParaRPr lang="en-US" b="1" i="0" dirty="0" smtClean="0">
              <a:latin typeface="Helvetica" pitchFamily="34" charset="0"/>
            </a:endParaRPr>
          </a:p>
          <a:p>
            <a:r>
              <a:rPr lang="en-US" sz="1400" b="1" i="0" dirty="0" smtClean="0">
                <a:latin typeface="Helvetica" pitchFamily="34" charset="0"/>
              </a:rPr>
              <a:t> - 1.5 Hz , </a:t>
            </a:r>
          </a:p>
          <a:p>
            <a:r>
              <a:rPr lang="en-US" sz="1400" b="1" i="0" dirty="0">
                <a:latin typeface="Helvetica" pitchFamily="34" charset="0"/>
              </a:rPr>
              <a:t> </a:t>
            </a:r>
            <a:r>
              <a:rPr lang="en-US" sz="1400" b="1" i="0" dirty="0" smtClean="0">
                <a:latin typeface="Helvetica" pitchFamily="34" charset="0"/>
              </a:rPr>
              <a:t>   44,000 vectors/sample </a:t>
            </a:r>
            <a:endParaRPr lang="en-US" sz="1400" b="1" i="0" dirty="0">
              <a:latin typeface="Helvetica" pitchFamily="34" charset="0"/>
            </a:endParaRPr>
          </a:p>
          <a:p>
            <a:r>
              <a:rPr lang="en-US" sz="1400" b="1" i="0" dirty="0" smtClean="0">
                <a:latin typeface="Helvetica" pitchFamily="34" charset="0"/>
              </a:rPr>
              <a:t>    ROI of 585 mm x 223 mm  (23 in x 9 in)  </a:t>
            </a:r>
          </a:p>
          <a:p>
            <a:r>
              <a:rPr lang="en-US" sz="1400" b="1" i="0" dirty="0">
                <a:latin typeface="Helvetica" pitchFamily="34" charset="0"/>
              </a:rPr>
              <a:t> </a:t>
            </a:r>
            <a:r>
              <a:rPr lang="en-US" sz="1400" b="1" i="0" dirty="0" smtClean="0">
                <a:latin typeface="Helvetica" pitchFamily="34" charset="0"/>
              </a:rPr>
              <a:t>   4000 Samples</a:t>
            </a:r>
          </a:p>
          <a:p>
            <a:r>
              <a:rPr lang="en-US" sz="1400" b="1" i="0" dirty="0">
                <a:latin typeface="Helvetica" pitchFamily="34" charset="0"/>
              </a:rPr>
              <a:t>  </a:t>
            </a:r>
            <a:r>
              <a:rPr lang="en-US" sz="1400" b="1" i="0" dirty="0" smtClean="0">
                <a:latin typeface="Helvetica" pitchFamily="34" charset="0"/>
              </a:rPr>
              <a:t>  Originally reported in 2012</a:t>
            </a:r>
          </a:p>
          <a:p>
            <a:endParaRPr lang="en-US" b="1" i="0" dirty="0" smtClean="0">
              <a:latin typeface="Helvetica" pitchFamily="34" charset="0"/>
            </a:endParaRPr>
          </a:p>
          <a:p>
            <a:endParaRPr lang="en-US" b="1" i="0" dirty="0">
              <a:latin typeface="Helvetica" pitchFamily="34" charset="0"/>
            </a:endParaRPr>
          </a:p>
          <a:p>
            <a:endParaRPr lang="en-US" b="1" i="0" dirty="0" smtClean="0">
              <a:latin typeface="Helvetica" pitchFamily="34" charset="0"/>
            </a:endParaRPr>
          </a:p>
          <a:p>
            <a:endParaRPr lang="en-US" b="1" i="0" dirty="0">
              <a:latin typeface="Helvetica" pitchFamily="34" charset="0"/>
            </a:endParaRPr>
          </a:p>
          <a:p>
            <a:endParaRPr lang="en-US" b="1" i="0" dirty="0" smtClean="0">
              <a:latin typeface="Helvetica" pitchFamily="34" charset="0"/>
            </a:endParaRPr>
          </a:p>
          <a:p>
            <a:r>
              <a:rPr lang="en-US" b="1" i="0" dirty="0" smtClean="0">
                <a:latin typeface="Helvetica" pitchFamily="34" charset="0"/>
              </a:rPr>
              <a:t>- </a:t>
            </a:r>
            <a:r>
              <a:rPr lang="en-US" sz="1400" b="1" i="0" dirty="0" smtClean="0">
                <a:latin typeface="Helvetica" pitchFamily="34" charset="0"/>
              </a:rPr>
              <a:t>1000 Hz,  </a:t>
            </a:r>
          </a:p>
          <a:p>
            <a:r>
              <a:rPr lang="en-US" sz="1400" b="1" i="0" dirty="0" smtClean="0">
                <a:latin typeface="Helvetica" pitchFamily="34" charset="0"/>
              </a:rPr>
              <a:t>     37,000 vectors/sample in </a:t>
            </a:r>
          </a:p>
          <a:p>
            <a:r>
              <a:rPr lang="en-US" sz="1400" b="1" i="0" dirty="0">
                <a:latin typeface="Helvetica" pitchFamily="34" charset="0"/>
              </a:rPr>
              <a:t> </a:t>
            </a:r>
            <a:r>
              <a:rPr lang="en-US" sz="1400" b="1" i="0" dirty="0" smtClean="0">
                <a:latin typeface="Helvetica" pitchFamily="34" charset="0"/>
              </a:rPr>
              <a:t>    ROI of  480 mm  x 200 mm (19 in x 8 in)  </a:t>
            </a:r>
          </a:p>
          <a:p>
            <a:r>
              <a:rPr lang="en-US" sz="1400" b="1" i="0" dirty="0">
                <a:latin typeface="Helvetica" pitchFamily="34" charset="0"/>
              </a:rPr>
              <a:t> </a:t>
            </a:r>
            <a:r>
              <a:rPr lang="en-US" sz="1400" b="1" i="0" dirty="0" smtClean="0">
                <a:latin typeface="Helvetica" pitchFamily="34" charset="0"/>
              </a:rPr>
              <a:t>    4790 Samples</a:t>
            </a:r>
          </a:p>
          <a:p>
            <a:r>
              <a:rPr lang="en-US" sz="1400" b="1" i="0" dirty="0" smtClean="0">
                <a:latin typeface="Helvetica" pitchFamily="34" charset="0"/>
              </a:rPr>
              <a:t>     Data not yet released </a:t>
            </a:r>
            <a:endParaRPr lang="en-US" sz="1400" b="1" i="0" dirty="0">
              <a:latin typeface="Helvetica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1133" y="4038600"/>
            <a:ext cx="4332369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200" y="990600"/>
            <a:ext cx="4349302" cy="2871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613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7" name="Picture 6" descr="U_ave_vectors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200" y="814039"/>
            <a:ext cx="8982635" cy="55867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60052" y="1371600"/>
            <a:ext cx="54170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Mean Velocity</a:t>
            </a:r>
          </a:p>
          <a:p>
            <a:r>
              <a:rPr lang="en-US" b="1" i="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Streamwise</a:t>
            </a:r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Velocity (U) Contours</a:t>
            </a:r>
          </a:p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Vertical (V) and </a:t>
            </a:r>
            <a:r>
              <a:rPr lang="en-US" b="1" i="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Streamwise</a:t>
            </a:r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(U) Velocity Vectors</a:t>
            </a:r>
            <a:endParaRPr lang="en-US" b="1" i="0" dirty="0">
              <a:solidFill>
                <a:schemeClr val="bg1"/>
              </a:solidFill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62200" y="6260068"/>
            <a:ext cx="4788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Instantaneous Velocity (30 frames at 1 Hz)</a:t>
            </a:r>
          </a:p>
        </p:txBody>
      </p:sp>
      <p:pic>
        <p:nvPicPr>
          <p:cNvPr id="8" name="Centerline_FAITH_PIV_30inst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265124" y="838200"/>
            <a:ext cx="8574076" cy="5334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59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6" name="Picture 5" descr="Vx_RMS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668" y="835633"/>
            <a:ext cx="8892932" cy="54889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7800" y="1611868"/>
            <a:ext cx="555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Fluctuating Velocity: </a:t>
            </a:r>
            <a:r>
              <a:rPr lang="en-US" b="1" i="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Streamwise</a:t>
            </a:r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Component (u’)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254000" y="0"/>
            <a:ext cx="7907338" cy="734633"/>
          </a:xfrm>
        </p:spPr>
        <p:txBody>
          <a:bodyPr/>
          <a:lstStyle/>
          <a:p>
            <a:pPr algn="l"/>
            <a:r>
              <a:rPr dirty="0" smtClean="0">
                <a:latin typeface="Helvetica" charset="0"/>
              </a:rPr>
              <a:t>FAITH Measurement Techniques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52400" y="762000"/>
            <a:ext cx="8833440" cy="5943600"/>
            <a:chOff x="152400" y="762000"/>
            <a:chExt cx="8833440" cy="5943600"/>
          </a:xfrm>
        </p:grpSpPr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762000" y="762000"/>
              <a:ext cx="55656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i="0" dirty="0">
                  <a:solidFill>
                    <a:srgbClr val="000066"/>
                  </a:solidFill>
                  <a:latin typeface="Helvetica" pitchFamily="34" charset="0"/>
                  <a:cs typeface="Helvetica" pitchFamily="34" charset="0"/>
                </a:rPr>
                <a:t>PIV</a:t>
              </a:r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8301037" y="5715000"/>
              <a:ext cx="684803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i="0" dirty="0">
                  <a:solidFill>
                    <a:srgbClr val="000066"/>
                  </a:solidFill>
                  <a:latin typeface="Helvetica" pitchFamily="34" charset="0"/>
                  <a:cs typeface="Helvetica" pitchFamily="34" charset="0"/>
                </a:rPr>
                <a:t>FISF</a:t>
              </a: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838200" y="4572000"/>
              <a:ext cx="243672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b="1" i="0" dirty="0">
                  <a:solidFill>
                    <a:srgbClr val="000066"/>
                  </a:solidFill>
                  <a:latin typeface="Helvetica" pitchFamily="34" charset="0"/>
                  <a:cs typeface="Helvetica" pitchFamily="34" charset="0"/>
                </a:rPr>
                <a:t>Cobra Probe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6576929" y="4572000"/>
              <a:ext cx="165267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b="1" i="0" dirty="0">
                  <a:solidFill>
                    <a:srgbClr val="000066"/>
                  </a:solidFill>
                  <a:latin typeface="Helvetica" pitchFamily="34" charset="0"/>
                  <a:cs typeface="Helvetica" pitchFamily="34" charset="0"/>
                </a:rPr>
                <a:t>Oil Flow</a:t>
              </a:r>
            </a:p>
          </p:txBody>
        </p:sp>
        <p:pic>
          <p:nvPicPr>
            <p:cNvPr id="10" name="Picture 10" descr="043901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200400" y="4799012"/>
              <a:ext cx="2380980" cy="1906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1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52400" y="1066800"/>
              <a:ext cx="1905000" cy="173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</p:pic>
        <p:pic>
          <p:nvPicPr>
            <p:cNvPr id="12" name="Picture 12" descr="xpln792m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04800" y="2819400"/>
              <a:ext cx="2362200" cy="1784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13" name="Object 13"/>
            <p:cNvGraphicFramePr>
              <a:graphicFrameLocks noChangeAspect="1"/>
            </p:cNvGraphicFramePr>
            <p:nvPr/>
          </p:nvGraphicFramePr>
          <p:xfrm>
            <a:off x="6324600" y="5029200"/>
            <a:ext cx="1981200" cy="16176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2" name="Picture" r:id="rId7" imgW="4287012" imgH="2115312" progId="Word.Picture.8">
                    <p:embed/>
                  </p:oleObj>
                </mc:Choice>
                <mc:Fallback>
                  <p:oleObj name="Picture" r:id="rId7" imgW="4287012" imgH="2115312" progId="Word.Picture.8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r="39555"/>
                        <a:stretch>
                          <a:fillRect/>
                        </a:stretch>
                      </p:blipFill>
                      <p:spPr bwMode="auto">
                        <a:xfrm>
                          <a:off x="6324600" y="5029200"/>
                          <a:ext cx="1981200" cy="16176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4" name="Picture 15" descr="xflow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6172200" y="2971800"/>
              <a:ext cx="2209800" cy="1635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6400800" y="762000"/>
              <a:ext cx="179905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b="1" i="0" dirty="0" smtClean="0">
                  <a:solidFill>
                    <a:srgbClr val="000066"/>
                  </a:solidFill>
                  <a:latin typeface="Helvetica" pitchFamily="34" charset="0"/>
                  <a:cs typeface="Helvetica" pitchFamily="34" charset="0"/>
                </a:rPr>
                <a:t>Dye Flow </a:t>
              </a:r>
              <a:r>
                <a:rPr lang="en-US" b="1" i="0" dirty="0" err="1" smtClean="0">
                  <a:solidFill>
                    <a:srgbClr val="000066"/>
                  </a:solidFill>
                  <a:latin typeface="Helvetica" pitchFamily="34" charset="0"/>
                  <a:cs typeface="Helvetica" pitchFamily="34" charset="0"/>
                </a:rPr>
                <a:t>Viz</a:t>
              </a:r>
              <a:endParaRPr lang="en-US" b="1" i="0" dirty="0">
                <a:solidFill>
                  <a:srgbClr val="000066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3352800" y="773668"/>
              <a:ext cx="125758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i="0" dirty="0">
                  <a:solidFill>
                    <a:srgbClr val="000066"/>
                  </a:solidFill>
                  <a:latin typeface="Helvetica" pitchFamily="34" charset="0"/>
                  <a:cs typeface="Helvetica" pitchFamily="34" charset="0"/>
                </a:rPr>
                <a:t>Mini Tufts</a:t>
              </a:r>
            </a:p>
          </p:txBody>
        </p:sp>
        <p:pic>
          <p:nvPicPr>
            <p:cNvPr id="19" name="Picture 20" descr="710lhd48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2667000" y="1066800"/>
              <a:ext cx="2590800" cy="1763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aphicFrame>
          <p:nvGraphicFramePr>
            <p:cNvPr id="20" name="Object 22"/>
            <p:cNvGraphicFramePr>
              <a:graphicFrameLocks noChangeAspect="1"/>
            </p:cNvGraphicFramePr>
            <p:nvPr/>
          </p:nvGraphicFramePr>
          <p:xfrm>
            <a:off x="533400" y="5029200"/>
            <a:ext cx="2032000" cy="13559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3" name="Chart" r:id="rId11" imgW="5695910" imgH="3800551" progId="Excel.Sheet.8">
                    <p:embed/>
                  </p:oleObj>
                </mc:Choice>
                <mc:Fallback>
                  <p:oleObj name="Chart" r:id="rId11" imgW="5695910" imgH="3800551" progId="Excel.Sheet.8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3400" y="5029200"/>
                          <a:ext cx="2032000" cy="13559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1" name="Picture 13" descr="DSC03489.JPG"/>
            <p:cNvPicPr>
              <a:picLocks noChangeAspect="1" noChangeArrowheads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3291381" y="2895601"/>
              <a:ext cx="2256437" cy="1570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4373145" y="4724400"/>
            <a:ext cx="96085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0" dirty="0">
                <a:solidFill>
                  <a:srgbClr val="000066"/>
                </a:solidFill>
                <a:latin typeface="Helvetica" pitchFamily="34" charset="0"/>
                <a:cs typeface="Helvetica" pitchFamily="34" charset="0"/>
              </a:rPr>
              <a:t>PSP</a:t>
            </a:r>
          </a:p>
        </p:txBody>
      </p:sp>
      <p:pic>
        <p:nvPicPr>
          <p:cNvPr id="24" name="Picture 16" descr="_MG_6205"/>
          <p:cNvPicPr>
            <a:picLocks noChangeAspect="1" noChangeArrowheads="1"/>
          </p:cNvPicPr>
          <p:nvPr/>
        </p:nvPicPr>
        <p:blipFill>
          <a:blip r:embed="rId14" cstate="email">
            <a:lum bright="20000"/>
          </a:blip>
          <a:srcRect/>
          <a:stretch>
            <a:fillRect/>
          </a:stretch>
        </p:blipFill>
        <p:spPr bwMode="auto">
          <a:xfrm>
            <a:off x="5793746" y="1066800"/>
            <a:ext cx="258825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7" name="Picture 6" descr="Vy_rms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668" y="911833"/>
            <a:ext cx="8892932" cy="548896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47800" y="1611868"/>
            <a:ext cx="508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Fluctuating Velocity: Vertical Component (v’)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6" name="Picture 5" descr="Vz_rms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200" y="835633"/>
            <a:ext cx="9016388" cy="55651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7800" y="1611868"/>
            <a:ext cx="5378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Fluctuating Velocity: </a:t>
            </a:r>
            <a:r>
              <a:rPr lang="en-US" b="1" i="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Spanwise</a:t>
            </a:r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 Component (w’)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6" name="Picture 5" descr="Turb-KE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8668" y="914400"/>
            <a:ext cx="8892932" cy="54889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50713" y="1752600"/>
            <a:ext cx="29118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Turbulent Kinetic Energy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6" name="Picture 5" descr="UV_Re_stress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200" y="835633"/>
            <a:ext cx="9016388" cy="55651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23519" y="1688068"/>
            <a:ext cx="3544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Shear Stress: </a:t>
            </a:r>
            <a:r>
              <a:rPr lang="en-US" b="1" i="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u’v</a:t>
            </a:r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’ Component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6" name="Picture 5" descr="UW_Re_stress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52400" y="838200"/>
            <a:ext cx="8892932" cy="54889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23519" y="1688068"/>
            <a:ext cx="3518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Shear Stress: </a:t>
            </a:r>
            <a:r>
              <a:rPr lang="en-US" b="1" i="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u’w</a:t>
            </a:r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’ Component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5" name="Title 1"/>
          <p:cNvSpPr>
            <a:spLocks noGrp="1"/>
          </p:cNvSpPr>
          <p:nvPr>
            <p:ph type="title" idx="4294967295"/>
          </p:nvPr>
        </p:nvSpPr>
        <p:spPr>
          <a:xfrm>
            <a:off x="-1219200" y="258762"/>
            <a:ext cx="9144000" cy="579438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/>
              <a:t>3-D Particle Image </a:t>
            </a:r>
            <a:r>
              <a:rPr lang="en-US" b="1" dirty="0" err="1" smtClean="0"/>
              <a:t>Velocimetry</a:t>
            </a:r>
            <a:r>
              <a:rPr lang="en-US" b="1" dirty="0" smtClean="0"/>
              <a:t> (PIV)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66636" y="3282214"/>
            <a:ext cx="2218877" cy="93871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In-flow to Space Shuttle Bipod</a:t>
            </a:r>
          </a:p>
          <a:p>
            <a:endParaRPr lang="en-US" sz="1100" b="1" dirty="0" smtClean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Contour of Stream-wise velocity </a:t>
            </a:r>
          </a:p>
          <a:p>
            <a:r>
              <a:rPr lang="en-US" sz="1100" dirty="0" smtClean="0">
                <a:solidFill>
                  <a:schemeClr val="bg2"/>
                </a:solidFill>
                <a:latin typeface="Helvetica" pitchFamily="34" charset="0"/>
                <a:cs typeface="Arial" pitchFamily="34" charset="0"/>
              </a:rPr>
              <a:t>M = 2.5</a:t>
            </a:r>
          </a:p>
          <a:p>
            <a:endParaRPr lang="en-US" sz="1100" b="1" dirty="0">
              <a:solidFill>
                <a:schemeClr val="bg2"/>
              </a:solidFill>
              <a:latin typeface="Helvetica" pitchFamily="34" charset="0"/>
              <a:cs typeface="Arial" pitchFamily="34" charset="0"/>
            </a:endParaRPr>
          </a:p>
        </p:txBody>
      </p:sp>
      <p:pic>
        <p:nvPicPr>
          <p:cNvPr id="6" name="Picture 5" descr="VW_Re_stress.b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412" y="835633"/>
            <a:ext cx="9016388" cy="556516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23519" y="1688068"/>
            <a:ext cx="3506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Shear Stress: </a:t>
            </a:r>
            <a:r>
              <a:rPr lang="en-US" b="1" i="0" dirty="0" err="1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v’w</a:t>
            </a:r>
            <a:r>
              <a:rPr lang="en-US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rPr>
              <a:t>’ Component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65371" y="1002268"/>
            <a:ext cx="1659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rgbClr val="FFFF00"/>
                </a:solidFill>
              </a:rPr>
              <a:t>Centerline plane</a:t>
            </a:r>
            <a:endParaRPr lang="en-US" b="1" i="0" dirty="0">
              <a:solidFill>
                <a:srgbClr val="FFFF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0" y="4648200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0542" y="100226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270542" y="990600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4355"/>
            <a:ext cx="9144000" cy="4104445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838200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Average Vectors, contour of </a:t>
            </a:r>
            <a:r>
              <a:rPr lang="en-US" sz="2400" b="1" i="0" dirty="0" err="1" smtClean="0"/>
              <a:t>Uave</a:t>
            </a:r>
            <a:endParaRPr lang="en-US" sz="2400" b="1" i="0" dirty="0"/>
          </a:p>
        </p:txBody>
      </p:sp>
      <p:sp>
        <p:nvSpPr>
          <p:cNvPr id="4" name="TextBox 3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718987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2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</a:t>
            </a:r>
            <a:r>
              <a:rPr lang="en-US" sz="2400" b="1" i="0" dirty="0" err="1" smtClean="0"/>
              <a:t>Urms</a:t>
            </a:r>
            <a:endParaRPr lang="en-US" sz="2400" b="1" i="0" dirty="0"/>
          </a:p>
        </p:txBody>
      </p:sp>
      <p:sp>
        <p:nvSpPr>
          <p:cNvPr id="4" name="TextBox 3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96311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</a:t>
            </a:r>
            <a:r>
              <a:rPr lang="en-US" sz="2400" b="1" i="0" dirty="0" err="1"/>
              <a:t>V</a:t>
            </a:r>
            <a:r>
              <a:rPr lang="en-US" sz="2400" b="1" i="0" dirty="0" err="1" smtClean="0"/>
              <a:t>rms</a:t>
            </a:r>
            <a:endParaRPr lang="en-US" sz="2400" b="1" i="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539235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</a:t>
            </a:r>
            <a:r>
              <a:rPr lang="en-US" sz="2400" b="1" i="0" dirty="0" err="1"/>
              <a:t>W</a:t>
            </a:r>
            <a:r>
              <a:rPr lang="en-US" sz="2400" b="1" i="0" dirty="0" err="1" smtClean="0"/>
              <a:t>rms</a:t>
            </a:r>
            <a:endParaRPr lang="en-US" sz="2400" b="1" i="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9675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254000" y="0"/>
            <a:ext cx="7907338" cy="734633"/>
          </a:xfrm>
        </p:spPr>
        <p:txBody>
          <a:bodyPr/>
          <a:lstStyle/>
          <a:p>
            <a:pPr algn="l"/>
            <a:r>
              <a:rPr dirty="0" smtClean="0">
                <a:latin typeface="Helvetica" charset="0"/>
              </a:rPr>
              <a:t>FAITH Model</a:t>
            </a:r>
          </a:p>
        </p:txBody>
      </p:sp>
      <p:pic>
        <p:nvPicPr>
          <p:cNvPr id="6" name="Picture 11" descr="Nickel_Plate_Mode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10200" y="1168400"/>
            <a:ext cx="35052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10"/>
          <p:cNvGraphicFramePr>
            <a:graphicFrameLocks noGrp="1" noChangeAspect="1"/>
          </p:cNvGraphicFramePr>
          <p:nvPr>
            <p:ph idx="4294967295"/>
          </p:nvPr>
        </p:nvGraphicFramePr>
        <p:xfrm>
          <a:off x="990600" y="2438400"/>
          <a:ext cx="31242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Microsoft Equation 3.0" r:id="rId5" imgW="1180800" imgH="393480" progId="Equation.3">
                  <p:embed/>
                </p:oleObj>
              </mc:Choice>
              <mc:Fallback>
                <p:oleObj name="Microsoft Equation 3.0" r:id="rId5" imgW="1180800" imgH="39348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438400"/>
                        <a:ext cx="3124200" cy="1041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idx="4294967295"/>
          </p:nvPr>
        </p:nvSpPr>
        <p:spPr>
          <a:xfrm>
            <a:off x="152400" y="533400"/>
            <a:ext cx="8763000" cy="4800600"/>
          </a:xfrm>
        </p:spPr>
        <p:txBody>
          <a:bodyPr/>
          <a:lstStyle/>
          <a:p>
            <a:pPr>
              <a:buFontTx/>
              <a:buNone/>
            </a:pPr>
            <a:endParaRPr lang="en-US" sz="2400" b="1" dirty="0" smtClean="0"/>
          </a:p>
          <a:p>
            <a:r>
              <a:rPr lang="en-US" sz="2400" b="1" dirty="0" smtClean="0"/>
              <a:t>3D, </a:t>
            </a:r>
            <a:r>
              <a:rPr lang="en-US" sz="2400" b="1" dirty="0" err="1" smtClean="0"/>
              <a:t>Axisymmetric</a:t>
            </a:r>
            <a:r>
              <a:rPr lang="en-US" sz="2400" b="1" dirty="0" smtClean="0"/>
              <a:t>, Cosine Curve</a:t>
            </a:r>
          </a:p>
          <a:p>
            <a:r>
              <a:rPr lang="en-US" sz="2400" b="1" dirty="0" smtClean="0"/>
              <a:t>H/</a:t>
            </a:r>
            <a:r>
              <a:rPr lang="el-GR" sz="2400" b="1" dirty="0" smtClean="0"/>
              <a:t>δ</a:t>
            </a:r>
            <a:r>
              <a:rPr lang="en-US" sz="2400" b="1" dirty="0" smtClean="0"/>
              <a:t> = 3; </a:t>
            </a:r>
            <a:r>
              <a:rPr lang="el-GR" sz="2400" b="1" dirty="0" smtClean="0"/>
              <a:t>δ</a:t>
            </a:r>
            <a:r>
              <a:rPr lang="en-US" sz="2400" b="1" dirty="0" smtClean="0"/>
              <a:t> = 2 in. at </a:t>
            </a:r>
            <a:r>
              <a:rPr lang="en-US" sz="2400" b="1" dirty="0" err="1" smtClean="0"/>
              <a:t>centroid</a:t>
            </a:r>
            <a:endParaRPr lang="en-US" sz="2400" b="1" dirty="0" smtClean="0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62000" y="3657600"/>
            <a:ext cx="3746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latin typeface="Helvetica" pitchFamily="34" charset="0"/>
                <a:cs typeface="Helvetica" pitchFamily="34" charset="0"/>
              </a:rPr>
              <a:t>Wind Tunnel Speed ~ 165 ft/sec</a:t>
            </a:r>
          </a:p>
          <a:p>
            <a:r>
              <a:rPr lang="en-US" b="1" i="0" dirty="0">
                <a:latin typeface="Helvetica" pitchFamily="34" charset="0"/>
                <a:cs typeface="Helvetica" pitchFamily="34" charset="0"/>
              </a:rPr>
              <a:t>Re No based on height = 500,000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09600" y="4495800"/>
            <a:ext cx="7924800" cy="1828800"/>
            <a:chOff x="457200" y="4800600"/>
            <a:chExt cx="7924800" cy="1828800"/>
          </a:xfrm>
        </p:grpSpPr>
        <p:sp>
          <p:nvSpPr>
            <p:cNvPr id="12" name="Rectangle 11"/>
            <p:cNvSpPr/>
            <p:nvPr/>
          </p:nvSpPr>
          <p:spPr>
            <a:xfrm>
              <a:off x="457200" y="4800600"/>
              <a:ext cx="7924800" cy="1828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3" name="Picture 9" descr="faith test dimensions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057D01"/>
                </a:clrFrom>
                <a:clrTo>
                  <a:srgbClr val="057D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5800" y="5029200"/>
              <a:ext cx="22860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10" descr="faith test dimensions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057D01"/>
                </a:clrFrom>
                <a:clrTo>
                  <a:srgbClr val="057D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86200" y="4876800"/>
              <a:ext cx="1676400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1" descr="faith test dimensions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057D01"/>
                </a:clrFrom>
                <a:clrTo>
                  <a:srgbClr val="057D01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00800" y="5105400"/>
              <a:ext cx="1676400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Re Stress, U’V’</a:t>
            </a:r>
            <a:endParaRPr lang="en-US" sz="2400" b="1" i="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20923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Re Stress, U’W’</a:t>
            </a:r>
            <a:endParaRPr lang="en-US" sz="2400" b="1" i="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817767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Re Stress, V’W’</a:t>
            </a:r>
            <a:endParaRPr lang="en-US" sz="2400" b="1" i="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11773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Average KE</a:t>
            </a:r>
            <a:endParaRPr lang="en-US" sz="2400" b="1" i="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1817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96506"/>
            <a:ext cx="9144000" cy="4042294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-533400" y="258762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lang="en-US" sz="2800" b="1" kern="1200" dirty="0">
                <a:solidFill>
                  <a:schemeClr val="tx1"/>
                </a:solidFill>
                <a:latin typeface="Helvetica"/>
                <a:ea typeface="ＭＳ Ｐゴシック" charset="-128"/>
                <a:cs typeface="Helvetica"/>
              </a:defRPr>
            </a:lvl1pPr>
            <a:lvl2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2pPr>
            <a:lvl3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3pPr>
            <a:lvl4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4pPr>
            <a:lvl5pPr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5pPr>
            <a:lvl6pPr marL="4572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6pPr>
            <a:lvl7pPr marL="9144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7pPr>
            <a:lvl8pPr marL="13716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8pPr>
            <a:lvl9pPr marL="1828800" algn="ctr" defTabSz="457200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Helvetica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fr-FR" dirty="0" smtClean="0"/>
              <a:t>HS 3-D </a:t>
            </a:r>
            <a:r>
              <a:rPr lang="fr-FR" dirty="0" err="1" smtClean="0"/>
              <a:t>Particle</a:t>
            </a:r>
            <a:r>
              <a:rPr lang="fr-FR" dirty="0" smtClean="0"/>
              <a:t> Image Velocimetry (PIV) - 1kHz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83819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0" dirty="0" smtClean="0"/>
              <a:t>Centerline plane – Contour of Turbulent KE</a:t>
            </a:r>
            <a:endParaRPr lang="en-US" sz="2400" b="1" i="0" dirty="0"/>
          </a:p>
        </p:txBody>
      </p:sp>
      <p:sp>
        <p:nvSpPr>
          <p:cNvPr id="5" name="TextBox 4"/>
          <p:cNvSpPr txBox="1"/>
          <p:nvPr/>
        </p:nvSpPr>
        <p:spPr>
          <a:xfrm>
            <a:off x="1905000" y="4500978"/>
            <a:ext cx="1338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FAITH model</a:t>
            </a:r>
            <a:endParaRPr lang="en-US" b="1" i="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0542" y="3129378"/>
            <a:ext cx="1489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0" dirty="0" smtClean="0">
                <a:solidFill>
                  <a:schemeClr val="bg1"/>
                </a:solidFill>
              </a:rPr>
              <a:t>Flow Direction</a:t>
            </a:r>
            <a:endParaRPr lang="en-US" b="1" i="0" dirty="0">
              <a:solidFill>
                <a:schemeClr val="bg1"/>
              </a:solidFill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287475" y="3608776"/>
            <a:ext cx="1489510" cy="1588"/>
          </a:xfrm>
          <a:prstGeom prst="straightConnector1">
            <a:avLst/>
          </a:prstGeom>
          <a:ln w="34925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30228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977909" y="6362140"/>
            <a:ext cx="855807" cy="343181"/>
          </a:xfrm>
          <a:prstGeom prst="rect">
            <a:avLst/>
          </a:prstGeom>
        </p:spPr>
        <p:txBody>
          <a:bodyPr lIns="82058" tIns="41029" rIns="82058" bIns="41029"/>
          <a:lstStyle/>
          <a:p>
            <a:fld id="{6A30DEDF-04EC-E74E-8109-E59EA44A1586}" type="slidenum">
              <a:rPr lang="en-US"/>
              <a:pPr/>
              <a:t>45</a:t>
            </a:fld>
            <a:endParaRPr lang="en-US"/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-3429000" y="304800"/>
            <a:ext cx="9001125" cy="591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58" tIns="41029" rIns="82058" bIns="41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3352800" y="304800"/>
            <a:ext cx="22958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0" dirty="0" smtClean="0"/>
              <a:t>Summary</a:t>
            </a:r>
            <a:endParaRPr lang="en-US" sz="4400" b="1" i="0" dirty="0"/>
          </a:p>
        </p:txBody>
      </p:sp>
      <p:sp>
        <p:nvSpPr>
          <p:cNvPr id="8" name="TextBox 7"/>
          <p:cNvSpPr txBox="1"/>
          <p:nvPr/>
        </p:nvSpPr>
        <p:spPr>
          <a:xfrm>
            <a:off x="228600" y="1074242"/>
            <a:ext cx="860511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925" indent="-288925">
              <a:buFont typeface="Arial" pitchFamily="34" charset="0"/>
              <a:buChar char="•"/>
            </a:pPr>
            <a:r>
              <a:rPr lang="en-US" sz="2000" b="1" i="0" dirty="0" smtClean="0"/>
              <a:t>Generated comprehensive fluid mechanic dataset for a separated flow field about a simple wall-mounted </a:t>
            </a:r>
            <a:r>
              <a:rPr lang="en-US" sz="2000" b="1" i="0" dirty="0" err="1" smtClean="0"/>
              <a:t>axisymmetric</a:t>
            </a:r>
            <a:r>
              <a:rPr lang="en-US" sz="2000" b="1" i="0" dirty="0" smtClean="0"/>
              <a:t> hill in turbulent subsonic flow</a:t>
            </a:r>
          </a:p>
          <a:p>
            <a:pPr marL="746125" lvl="2" indent="-288925">
              <a:buFont typeface="Arial" pitchFamily="34" charset="0"/>
              <a:buChar char="•"/>
            </a:pPr>
            <a:r>
              <a:rPr lang="en-US" sz="1600" b="1" i="0" dirty="0" smtClean="0"/>
              <a:t> Water Channel Flow Vis</a:t>
            </a:r>
          </a:p>
          <a:p>
            <a:pPr marL="746125" lvl="2" indent="-288925">
              <a:buFont typeface="Arial" pitchFamily="34" charset="0"/>
              <a:buChar char="•"/>
            </a:pPr>
            <a:r>
              <a:rPr lang="en-US" sz="1600" b="1" i="0" dirty="0" smtClean="0"/>
              <a:t> Surface Oil Flow Vis</a:t>
            </a:r>
          </a:p>
          <a:p>
            <a:pPr marL="746125" lvl="2" indent="-288925">
              <a:buFont typeface="Arial" pitchFamily="34" charset="0"/>
              <a:buChar char="•"/>
            </a:pPr>
            <a:r>
              <a:rPr lang="en-US" sz="1600" b="1" i="0" dirty="0" smtClean="0"/>
              <a:t> Pressure Sensitive Paint (PSP)</a:t>
            </a:r>
          </a:p>
          <a:p>
            <a:pPr marL="746125" lvl="2" indent="-288925">
              <a:buFont typeface="Arial" pitchFamily="34" charset="0"/>
              <a:buChar char="•"/>
            </a:pPr>
            <a:r>
              <a:rPr lang="en-US" sz="1600" b="1" i="0" u="sng" dirty="0" smtClean="0"/>
              <a:t> Fringe Imaging Skin Friction (FISF)</a:t>
            </a:r>
          </a:p>
          <a:p>
            <a:pPr marL="746125" lvl="2" indent="-288925">
              <a:buFont typeface="Arial" pitchFamily="34" charset="0"/>
              <a:buChar char="•"/>
            </a:pPr>
            <a:r>
              <a:rPr lang="en-US" sz="1600" b="1" i="0" dirty="0" smtClean="0"/>
              <a:t> Cobra Probe</a:t>
            </a:r>
          </a:p>
          <a:p>
            <a:pPr marL="746125" lvl="2" indent="-288925">
              <a:buFont typeface="Arial" pitchFamily="34" charset="0"/>
              <a:buChar char="•"/>
            </a:pPr>
            <a:r>
              <a:rPr lang="en-US" sz="1600" b="1" i="0" dirty="0" smtClean="0"/>
              <a:t> Particle Image </a:t>
            </a:r>
            <a:r>
              <a:rPr lang="en-US" sz="1600" b="1" i="0" dirty="0" err="1" smtClean="0"/>
              <a:t>Velocimetry</a:t>
            </a:r>
            <a:r>
              <a:rPr lang="en-US" sz="1600" b="1" i="0" dirty="0" smtClean="0"/>
              <a:t> (PIV)</a:t>
            </a:r>
            <a:endParaRPr lang="en-US" sz="2000" b="1" i="0" dirty="0" smtClean="0"/>
          </a:p>
          <a:p>
            <a:pPr marL="288925" indent="-288925">
              <a:buFont typeface="Arial" pitchFamily="34" charset="0"/>
              <a:buChar char="•"/>
            </a:pPr>
            <a:endParaRPr lang="en-US" sz="2000" b="1" i="0" dirty="0" smtClean="0"/>
          </a:p>
          <a:p>
            <a:pPr marL="288925" indent="-288925">
              <a:buFont typeface="Arial" pitchFamily="34" charset="0"/>
              <a:buChar char="•"/>
            </a:pPr>
            <a:r>
              <a:rPr lang="en-US" sz="2000" b="1" i="0" dirty="0" smtClean="0"/>
              <a:t>Data being uploaded to </a:t>
            </a:r>
            <a:r>
              <a:rPr lang="en-US" sz="2000" b="1" u="sng" dirty="0" smtClean="0">
                <a:hlinkClick r:id="rId3"/>
              </a:rPr>
              <a:t>http://nspires.nasaprs.com/external/solicitations/summary.do?method=init&amp;solId=%7b94454604-A9AA-31A5-28B0-37B8332C25DC%7d&amp;path=open</a:t>
            </a:r>
            <a:endParaRPr lang="en-US" sz="2000" b="1" u="sng" dirty="0" smtClean="0"/>
          </a:p>
          <a:p>
            <a:pPr marL="288925" indent="-288925"/>
            <a:endParaRPr lang="en-US" sz="2000" b="1" u="sng" dirty="0" smtClean="0"/>
          </a:p>
          <a:p>
            <a:pPr marL="288925" indent="-288925">
              <a:buFont typeface="Arial" pitchFamily="34" charset="0"/>
              <a:buChar char="•"/>
            </a:pPr>
            <a:r>
              <a:rPr lang="en-US" sz="2000" b="1" dirty="0" smtClean="0"/>
              <a:t>(Easier: contact me at </a:t>
            </a:r>
            <a:r>
              <a:rPr lang="en-US" sz="2000" b="1" dirty="0" smtClean="0">
                <a:hlinkClick r:id="rId4"/>
              </a:rPr>
              <a:t>kurtis.r.long@nasa.gov</a:t>
            </a:r>
            <a:r>
              <a:rPr lang="en-US" sz="2000" b="1" dirty="0" smtClean="0"/>
              <a:t> for emailed link to site)</a:t>
            </a:r>
            <a:r>
              <a:rPr lang="en-US" sz="2000" b="1" i="0" dirty="0" smtClean="0"/>
              <a:t>  </a:t>
            </a:r>
          </a:p>
          <a:p>
            <a:pPr marL="288925" indent="-288925">
              <a:buFont typeface="Arial" pitchFamily="34" charset="0"/>
              <a:buChar char="•"/>
            </a:pPr>
            <a:endParaRPr lang="en-US" sz="2000" b="1" i="0" dirty="0" smtClean="0"/>
          </a:p>
          <a:p>
            <a:pPr marL="288925" indent="-288925">
              <a:buFont typeface="Arial" pitchFamily="34" charset="0"/>
              <a:buChar char="•"/>
            </a:pPr>
            <a:r>
              <a:rPr lang="en-US" sz="2000" b="1" i="0" dirty="0" smtClean="0"/>
              <a:t>Full dataset available soon</a:t>
            </a:r>
            <a:endParaRPr lang="en-US" sz="2000" b="1" i="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4013490" y="6349534"/>
            <a:ext cx="3886488" cy="355787"/>
          </a:xfrm>
          <a:prstGeom prst="rect">
            <a:avLst/>
          </a:prstGeom>
        </p:spPr>
        <p:txBody>
          <a:bodyPr lIns="82058" tIns="41029" rIns="82058" bIns="41029"/>
          <a:lstStyle/>
          <a:p>
            <a:r>
              <a:rPr lang="en-US"/>
              <a:t>Your Title Here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7977909" y="6362140"/>
            <a:ext cx="855807" cy="343181"/>
          </a:xfrm>
          <a:prstGeom prst="rect">
            <a:avLst/>
          </a:prstGeom>
        </p:spPr>
        <p:txBody>
          <a:bodyPr lIns="82058" tIns="41029" rIns="82058" bIns="41029"/>
          <a:lstStyle/>
          <a:p>
            <a:fld id="{6A30DEDF-04EC-E74E-8109-E59EA44A1586}" type="slidenum">
              <a:rPr lang="en-US"/>
              <a:pPr/>
              <a:t>46</a:t>
            </a:fld>
            <a:endParaRPr lang="en-US"/>
          </a:p>
        </p:txBody>
      </p:sp>
      <p:sp>
        <p:nvSpPr>
          <p:cNvPr id="126981" name="Rectangle 5"/>
          <p:cNvSpPr>
            <a:spLocks noChangeArrowheads="1"/>
          </p:cNvSpPr>
          <p:nvPr/>
        </p:nvSpPr>
        <p:spPr bwMode="auto">
          <a:xfrm>
            <a:off x="-3429000" y="304800"/>
            <a:ext cx="9001125" cy="59111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82058" tIns="41029" rIns="82058" bIns="41029" anchor="ctr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6988" name="Picture 12" descr="NASA insigniaCMYK"/>
          <p:cNvPicPr preferRelativeResize="0"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11023" y="2914931"/>
            <a:ext cx="1321955" cy="1026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 smtClean="0">
                <a:latin typeface="Helvetica" charset="0"/>
                <a:cs typeface="Helvetica"/>
              </a:rPr>
              <a:t>Mean Velocity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52097" y="1143000"/>
            <a:ext cx="511550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9.2 Inches Upstream of </a:t>
            </a:r>
            <a:r>
              <a:rPr lang="en-US" b="1" i="0" dirty="0" err="1" smtClean="0">
                <a:latin typeface="Helvetica" pitchFamily="34" charset="0"/>
                <a:cs typeface="Helvetica" pitchFamily="34" charset="0"/>
              </a:rPr>
              <a:t>Centroid</a:t>
            </a:r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 (X/H = -1.53)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" name="Picture 4" descr="MeanVel_Slide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447800"/>
            <a:ext cx="9144000" cy="48768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 smtClean="0">
                <a:latin typeface="Helvetica" charset="0"/>
                <a:cs typeface="Helvetica"/>
              </a:rPr>
              <a:t>Mean Velocity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1078468"/>
            <a:ext cx="503855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6 Inches Downstream of </a:t>
            </a:r>
            <a:r>
              <a:rPr lang="en-US" b="1" i="0" dirty="0" err="1" smtClean="0">
                <a:latin typeface="Helvetica" pitchFamily="34" charset="0"/>
                <a:cs typeface="Helvetica" pitchFamily="34" charset="0"/>
              </a:rPr>
              <a:t>Centroid</a:t>
            </a:r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 (X/H = 1.0)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Picture 5" descr="MeanVel_Slide2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447800"/>
            <a:ext cx="9144000" cy="4953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FAITH: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Percent “</a:t>
            </a:r>
            <a:r>
              <a:rPr lang="en-US" sz="2800" b="1" i="0" dirty="0" smtClean="0">
                <a:latin typeface="Helvetica" charset="0"/>
                <a:cs typeface="Helvetica"/>
              </a:rPr>
              <a:t>G</a:t>
            </a:r>
            <a:r>
              <a:rPr kumimoji="0" lang="en-US" sz="28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ood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” Data at X = 6 In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pic>
        <p:nvPicPr>
          <p:cNvPr id="6" name="Picture 5" descr="PercentGood_Data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-228600" y="990600"/>
            <a:ext cx="9622631" cy="532214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4294967295"/>
          </p:nvPr>
        </p:nvSpPr>
        <p:spPr>
          <a:xfrm>
            <a:off x="228600" y="990600"/>
            <a:ext cx="5029200" cy="2434228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     </a:t>
            </a:r>
            <a:r>
              <a:rPr lang="en-US" b="1" dirty="0" err="1" smtClean="0"/>
              <a:t>Indraft</a:t>
            </a:r>
            <a:r>
              <a:rPr lang="en-US" b="1" dirty="0" smtClean="0"/>
              <a:t> Wind Tunnel</a:t>
            </a:r>
          </a:p>
          <a:p>
            <a:pPr lvl="1"/>
            <a:r>
              <a:rPr lang="en-US" sz="1800" b="1" dirty="0" smtClean="0"/>
              <a:t>Test Section: </a:t>
            </a:r>
            <a:r>
              <a:rPr lang="en-US" b="1" dirty="0" smtClean="0"/>
              <a:t>48” X 32”, 10 ft long</a:t>
            </a:r>
          </a:p>
          <a:p>
            <a:pPr lvl="1"/>
            <a:r>
              <a:rPr lang="en-US" sz="1800" b="1" dirty="0" smtClean="0"/>
              <a:t>Speed Range: 40 - 170 f/s</a:t>
            </a:r>
          </a:p>
          <a:p>
            <a:pPr lvl="1"/>
            <a:r>
              <a:rPr lang="en-US" sz="1800" b="1" dirty="0" smtClean="0"/>
              <a:t>Turbulence Intensity Level: 0.1%</a:t>
            </a:r>
          </a:p>
          <a:p>
            <a:pPr lvl="1"/>
            <a:r>
              <a:rPr lang="en-US" sz="1800" b="1" dirty="0" smtClean="0"/>
              <a:t>Roughness strip upwind</a:t>
            </a:r>
          </a:p>
          <a:p>
            <a:pPr lvl="1"/>
            <a:r>
              <a:rPr lang="en-US" sz="1800" b="1" dirty="0" smtClean="0"/>
              <a:t>Oil Flow, Cobra Probe, FISF, PSP, PIV</a:t>
            </a:r>
          </a:p>
          <a:p>
            <a:pPr lvl="1">
              <a:buNone/>
            </a:pPr>
            <a:endParaRPr lang="en-US" sz="1600" b="1" dirty="0" smtClean="0"/>
          </a:p>
          <a:p>
            <a:pPr lvl="1"/>
            <a:endParaRPr lang="en-US" sz="1600" b="1" dirty="0" smtClean="0"/>
          </a:p>
          <a:p>
            <a:pPr lvl="1"/>
            <a:endParaRPr lang="en-US" b="1" dirty="0" smtClean="0"/>
          </a:p>
        </p:txBody>
      </p:sp>
      <p:pic>
        <p:nvPicPr>
          <p:cNvPr id="6149" name="Picture 4" descr="New Picture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57800" y="789781"/>
            <a:ext cx="3276600" cy="2639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Experimental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Facilities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85800" y="3424662"/>
            <a:ext cx="7848599" cy="3293609"/>
            <a:chOff x="732616" y="2840264"/>
            <a:chExt cx="8384395" cy="3854223"/>
          </a:xfrm>
        </p:grpSpPr>
        <p:pic>
          <p:nvPicPr>
            <p:cNvPr id="8" name="Picture 4" descr="tc2_faith_3.jp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32616" y="2840264"/>
              <a:ext cx="8384395" cy="38542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5"/>
            <p:cNvSpPr txBox="1">
              <a:spLocks noChangeArrowheads="1"/>
            </p:cNvSpPr>
            <p:nvPr/>
          </p:nvSpPr>
          <p:spPr bwMode="auto">
            <a:xfrm rot="413231">
              <a:off x="5060326" y="4102701"/>
              <a:ext cx="1514135" cy="360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Flow Direction</a:t>
              </a:r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5867399" y="5562600"/>
              <a:ext cx="2435593" cy="612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Model in middle of test section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 rot="10800000">
              <a:off x="5355235" y="5420530"/>
              <a:ext cx="685794" cy="378172"/>
            </a:xfrm>
            <a:prstGeom prst="straightConnector1">
              <a:avLst/>
            </a:prstGeom>
            <a:ln w="25400">
              <a:solidFill>
                <a:schemeClr val="bg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732616" y="3737042"/>
              <a:ext cx="1901145" cy="6122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Roughness strip </a:t>
              </a:r>
              <a:endParaRPr lang="en-US" sz="1400" b="1" i="0" dirty="0" smtClean="0">
                <a:solidFill>
                  <a:schemeClr val="bg1"/>
                </a:solidFill>
                <a:latin typeface="Helvetica" pitchFamily="34" charset="0"/>
                <a:cs typeface="Helvetica" pitchFamily="34" charset="0"/>
              </a:endParaRPr>
            </a:p>
            <a:p>
              <a:r>
                <a:rPr lang="en-US" sz="1400" b="1" i="0" dirty="0" smtClean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(</a:t>
              </a:r>
              <a:r>
                <a:rPr lang="en-US" sz="1400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3” </a:t>
              </a:r>
              <a:r>
                <a:rPr lang="en-US" sz="1400" b="1" i="0" dirty="0" smtClean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wide, </a:t>
              </a:r>
              <a:r>
                <a:rPr lang="en-US" sz="1400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~100 grit)</a:t>
              </a:r>
            </a:p>
          </p:txBody>
        </p:sp>
      </p:grpSp>
      <p:sp>
        <p:nvSpPr>
          <p:cNvPr id="15" name="Right Arrow 14"/>
          <p:cNvSpPr/>
          <p:nvPr/>
        </p:nvSpPr>
        <p:spPr>
          <a:xfrm rot="720000">
            <a:off x="5105400" y="4742721"/>
            <a:ext cx="381000" cy="286479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rot="16200000" flipH="1">
            <a:off x="1781621" y="4829621"/>
            <a:ext cx="475357" cy="22860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SFW_Footer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00025" y="6324600"/>
            <a:ext cx="2162175" cy="4572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 smtClean="0">
                <a:latin typeface="Helvetica" charset="0"/>
                <a:cs typeface="Helvetica"/>
              </a:rPr>
              <a:t>Mean Velocity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24601" y="1154668"/>
            <a:ext cx="5166799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16 Inches Downstream of </a:t>
            </a:r>
            <a:r>
              <a:rPr lang="en-US" b="1" i="0" dirty="0" err="1" smtClean="0">
                <a:latin typeface="Helvetica" pitchFamily="34" charset="0"/>
                <a:cs typeface="Helvetica" pitchFamily="34" charset="0"/>
              </a:rPr>
              <a:t>Centroid</a:t>
            </a:r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 (X/H = 2.7)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Picture 5" descr="MeanVel_Slide3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447800"/>
            <a:ext cx="9144000" cy="4953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 smtClean="0">
                <a:latin typeface="Helvetica" charset="0"/>
                <a:cs typeface="Helvetica"/>
              </a:rPr>
              <a:t>Mean Velocity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09800" y="1066800"/>
            <a:ext cx="548740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22.2 Inches Downstream of </a:t>
            </a:r>
            <a:r>
              <a:rPr lang="en-US" b="1" i="0" dirty="0" err="1" smtClean="0">
                <a:latin typeface="Helvetica" pitchFamily="34" charset="0"/>
                <a:cs typeface="Helvetica" pitchFamily="34" charset="0"/>
              </a:rPr>
              <a:t>Centroid</a:t>
            </a:r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 (X/H = 3.69)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Picture 5" descr="MeanVel_Slide4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447800"/>
            <a:ext cx="9144000" cy="4953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 smtClean="0">
                <a:latin typeface="Helvetica" charset="0"/>
                <a:cs typeface="Helvetica"/>
              </a:rPr>
              <a:t>Mean Velocity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32600" y="1066800"/>
            <a:ext cx="548740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26.8 Inches Downstream of </a:t>
            </a:r>
            <a:r>
              <a:rPr lang="en-US" b="1" i="0" dirty="0" err="1" smtClean="0">
                <a:latin typeface="Helvetica" pitchFamily="34" charset="0"/>
                <a:cs typeface="Helvetica" pitchFamily="34" charset="0"/>
              </a:rPr>
              <a:t>Centroid</a:t>
            </a:r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 (X/H = 4.46)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Picture 5" descr="MeanVel_Slide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447800"/>
            <a:ext cx="9144000" cy="4953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dirty="0" smtClean="0">
                <a:latin typeface="Helvetica" charset="0"/>
                <a:cs typeface="Helvetica"/>
              </a:rPr>
              <a:t>Mean Velocity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06952" y="1066800"/>
            <a:ext cx="548740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36.5 Inches Downstream of </a:t>
            </a:r>
            <a:r>
              <a:rPr lang="en-US" b="1" i="0" dirty="0" err="1" smtClean="0">
                <a:latin typeface="Helvetica" pitchFamily="34" charset="0"/>
                <a:cs typeface="Helvetica" pitchFamily="34" charset="0"/>
              </a:rPr>
              <a:t>Centroid</a:t>
            </a:r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 (X/H = 6.08)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6" name="Picture 5" descr="MaenVel_Slide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0" y="1447800"/>
            <a:ext cx="9144000" cy="4953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762000"/>
          </a:xfrm>
        </p:spPr>
        <p:txBody>
          <a:bodyPr/>
          <a:lstStyle/>
          <a:p>
            <a:r>
              <a:rPr lang="en-US" dirty="0" smtClean="0"/>
              <a:t>FAITH: Cobra Probe Measurement Grid</a:t>
            </a:r>
            <a:endParaRPr lang="en-US" dirty="0"/>
          </a:p>
        </p:txBody>
      </p:sp>
      <p:pic>
        <p:nvPicPr>
          <p:cNvPr id="7170" name="Picture 2" descr="G:\FAITH JPEG\Vector_Plane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1" y="1886640"/>
            <a:ext cx="8772524" cy="420936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so_vorticitymag_P2_sid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4917" y="1828801"/>
            <a:ext cx="4344683" cy="3886199"/>
          </a:xfrm>
          <a:prstGeom prst="rect">
            <a:avLst/>
          </a:prstGeom>
        </p:spPr>
      </p:pic>
      <p:pic>
        <p:nvPicPr>
          <p:cNvPr id="7" name="Picture 6" descr="iso_vorticitymag_P2_top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79778" y="1828801"/>
            <a:ext cx="4173722" cy="3886199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228600" y="255967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i="0" noProof="0" dirty="0" err="1" smtClean="0">
                <a:latin typeface="Helvetica" charset="0"/>
                <a:cs typeface="Helvetica"/>
              </a:rPr>
              <a:t>Iso</a:t>
            </a:r>
            <a:r>
              <a:rPr lang="en-US" sz="2800" b="1" i="0" noProof="0" dirty="0" smtClean="0">
                <a:latin typeface="Helvetica" charset="0"/>
                <a:cs typeface="Helvetica"/>
              </a:rPr>
              <a:t>-surface of </a:t>
            </a:r>
            <a:r>
              <a:rPr lang="en-US" sz="2800" b="1" i="0" noProof="0" dirty="0" err="1" smtClean="0">
                <a:latin typeface="Helvetica" charset="0"/>
                <a:cs typeface="Helvetica"/>
              </a:rPr>
              <a:t>Vorticity</a:t>
            </a:r>
            <a:r>
              <a:rPr lang="en-US" sz="2800" b="1" i="0" noProof="0" dirty="0" smtClean="0">
                <a:latin typeface="Helvetica" charset="0"/>
                <a:cs typeface="Helvetica"/>
              </a:rPr>
              <a:t> Magnitude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0" y="1143000"/>
            <a:ext cx="121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 b="1" i="0" dirty="0" smtClean="0">
                <a:latin typeface="Helvetica" pitchFamily="34" charset="0"/>
                <a:cs typeface="Helvetica" pitchFamily="34" charset="0"/>
              </a:rPr>
              <a:t>Ω</a:t>
            </a:r>
            <a:r>
              <a:rPr lang="en-US" sz="2400" b="1" i="0" dirty="0" smtClean="0">
                <a:latin typeface="Helvetica" pitchFamily="34" charset="0"/>
                <a:cs typeface="Helvetica" pitchFamily="34" charset="0"/>
              </a:rPr>
              <a:t> = 0.2</a:t>
            </a:r>
            <a:endParaRPr lang="en-US" sz="2400" b="1" i="0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38200" y="3352800"/>
            <a:ext cx="1143000" cy="838200"/>
            <a:chOff x="528" y="1344"/>
            <a:chExt cx="720" cy="528"/>
          </a:xfrm>
        </p:grpSpPr>
        <p:sp>
          <p:nvSpPr>
            <p:cNvPr id="51208" name="AutoShape 6"/>
            <p:cNvSpPr>
              <a:spLocks noChangeArrowheads="1"/>
            </p:cNvSpPr>
            <p:nvPr/>
          </p:nvSpPr>
          <p:spPr bwMode="auto">
            <a:xfrm>
              <a:off x="528" y="1344"/>
              <a:ext cx="720" cy="528"/>
            </a:xfrm>
            <a:prstGeom prst="rightArrow">
              <a:avLst>
                <a:gd name="adj1" fmla="val 50000"/>
                <a:gd name="adj2" fmla="val 34091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09" name="Text Box 7"/>
            <p:cNvSpPr txBox="1">
              <a:spLocks noChangeArrowheads="1"/>
            </p:cNvSpPr>
            <p:nvPr/>
          </p:nvSpPr>
          <p:spPr bwMode="auto">
            <a:xfrm>
              <a:off x="624" y="1497"/>
              <a:ext cx="48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b="1" i="0" dirty="0">
                  <a:solidFill>
                    <a:schemeClr val="bg1"/>
                  </a:solidFill>
                  <a:latin typeface="Helvetica" pitchFamily="34" charset="0"/>
                  <a:cs typeface="Helvetica" pitchFamily="34" charset="0"/>
                </a:rPr>
                <a:t>Flow</a:t>
              </a:r>
            </a:p>
          </p:txBody>
        </p:sp>
      </p:grpSp>
      <p:sp>
        <p:nvSpPr>
          <p:cNvPr id="51203" name="Text Box 8"/>
          <p:cNvSpPr txBox="1">
            <a:spLocks noChangeArrowheads="1"/>
          </p:cNvSpPr>
          <p:nvPr/>
        </p:nvSpPr>
        <p:spPr bwMode="auto">
          <a:xfrm>
            <a:off x="4419600" y="6349445"/>
            <a:ext cx="121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i="0" dirty="0">
                <a:latin typeface="Helvetica" pitchFamily="34" charset="0"/>
                <a:cs typeface="Helvetica" pitchFamily="34" charset="0"/>
              </a:rPr>
              <a:t>Top </a:t>
            </a:r>
            <a:r>
              <a:rPr lang="en-US" b="1" i="0" dirty="0" smtClean="0">
                <a:latin typeface="Helvetica" pitchFamily="34" charset="0"/>
                <a:cs typeface="Helvetica" pitchFamily="34" charset="0"/>
              </a:rPr>
              <a:t>View</a:t>
            </a:r>
            <a:endParaRPr lang="en-US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51204" name="Picture 10" descr="cp_l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229600" y="990600"/>
            <a:ext cx="5270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7" name="Text Box 12"/>
          <p:cNvSpPr txBox="1">
            <a:spLocks noChangeArrowheads="1"/>
          </p:cNvSpPr>
          <p:nvPr/>
        </p:nvSpPr>
        <p:spPr bwMode="auto">
          <a:xfrm>
            <a:off x="8289925" y="5980113"/>
            <a:ext cx="49244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0" dirty="0">
                <a:latin typeface="Helvetica" pitchFamily="34" charset="0"/>
                <a:cs typeface="Helvetica" pitchFamily="34" charset="0"/>
              </a:rPr>
              <a:t>Cp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</a:t>
            </a:r>
            <a:r>
              <a:rPr lang="en-US" sz="2800" b="1" i="0" dirty="0" smtClean="0">
                <a:latin typeface="Helvetica" charset="0"/>
                <a:cs typeface="Helvetica"/>
              </a:rPr>
              <a:t>PSP Measurements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pic>
        <p:nvPicPr>
          <p:cNvPr id="13" name="Picture 12" descr="FAITH_Overhead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85999" y="914399"/>
            <a:ext cx="5449235" cy="5435045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6677025" y="1066801"/>
            <a:ext cx="1177925" cy="53340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decagon 15"/>
          <p:cNvSpPr>
            <a:spLocks noChangeArrowheads="1"/>
          </p:cNvSpPr>
          <p:nvPr/>
        </p:nvSpPr>
        <p:spPr bwMode="auto">
          <a:xfrm flipH="1">
            <a:off x="5561013" y="1592263"/>
            <a:ext cx="46037" cy="46038"/>
          </a:xfrm>
          <a:custGeom>
            <a:avLst/>
            <a:gdLst>
              <a:gd name="T0" fmla="*/ 39869 w 46037"/>
              <a:gd name="T1" fmla="*/ 6168 h 46038"/>
              <a:gd name="T2" fmla="*/ 46037 w 46037"/>
              <a:gd name="T3" fmla="*/ 16851 h 46038"/>
              <a:gd name="T4" fmla="*/ 46037 w 46037"/>
              <a:gd name="T5" fmla="*/ 29187 h 46038"/>
              <a:gd name="T6" fmla="*/ 39869 w 46037"/>
              <a:gd name="T7" fmla="*/ 39870 h 46038"/>
              <a:gd name="T8" fmla="*/ 29187 w 46037"/>
              <a:gd name="T9" fmla="*/ 46038 h 46038"/>
              <a:gd name="T10" fmla="*/ 16850 w 46037"/>
              <a:gd name="T11" fmla="*/ 46038 h 46038"/>
              <a:gd name="T12" fmla="*/ 6168 w 46037"/>
              <a:gd name="T13" fmla="*/ 39870 h 46038"/>
              <a:gd name="T14" fmla="*/ 0 w 46037"/>
              <a:gd name="T15" fmla="*/ 29187 h 46038"/>
              <a:gd name="T16" fmla="*/ 0 w 46037"/>
              <a:gd name="T17" fmla="*/ 16851 h 46038"/>
              <a:gd name="T18" fmla="*/ 6168 w 46037"/>
              <a:gd name="T19" fmla="*/ 6168 h 46038"/>
              <a:gd name="T20" fmla="*/ 16850 w 46037"/>
              <a:gd name="T21" fmla="*/ 0 h 46038"/>
              <a:gd name="T22" fmla="*/ 29187 w 46037"/>
              <a:gd name="T23" fmla="*/ 0 h 46038"/>
              <a:gd name="T24" fmla="*/ 0 60000 65536"/>
              <a:gd name="T25" fmla="*/ 0 60000 65536"/>
              <a:gd name="T26" fmla="*/ 0 60000 65536"/>
              <a:gd name="T27" fmla="*/ 0 60000 65536"/>
              <a:gd name="T28" fmla="*/ 1 60000 65536"/>
              <a:gd name="T29" fmla="*/ 1 60000 65536"/>
              <a:gd name="T30" fmla="*/ 2 60000 65536"/>
              <a:gd name="T31" fmla="*/ 2 60000 65536"/>
              <a:gd name="T32" fmla="*/ 2 60000 65536"/>
              <a:gd name="T33" fmla="*/ 2 60000 65536"/>
              <a:gd name="T34" fmla="*/ 3 60000 65536"/>
              <a:gd name="T35" fmla="*/ 3 60000 65536"/>
              <a:gd name="T36" fmla="*/ 6168 w 46037"/>
              <a:gd name="T37" fmla="*/ 6168 h 46038"/>
              <a:gd name="T38" fmla="*/ 39869 w 46037"/>
              <a:gd name="T39" fmla="*/ 39870 h 4603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6037" h="46038">
                <a:moveTo>
                  <a:pt x="0" y="16851"/>
                </a:moveTo>
                <a:lnTo>
                  <a:pt x="6168" y="6168"/>
                </a:lnTo>
                <a:lnTo>
                  <a:pt x="16850" y="0"/>
                </a:lnTo>
                <a:lnTo>
                  <a:pt x="29187" y="0"/>
                </a:lnTo>
                <a:lnTo>
                  <a:pt x="39869" y="6168"/>
                </a:lnTo>
                <a:lnTo>
                  <a:pt x="46037" y="16851"/>
                </a:lnTo>
                <a:lnTo>
                  <a:pt x="46037" y="29187"/>
                </a:lnTo>
                <a:lnTo>
                  <a:pt x="39869" y="39870"/>
                </a:lnTo>
                <a:lnTo>
                  <a:pt x="29187" y="46038"/>
                </a:lnTo>
                <a:lnTo>
                  <a:pt x="16850" y="46038"/>
                </a:lnTo>
                <a:lnTo>
                  <a:pt x="6168" y="39870"/>
                </a:lnTo>
                <a:lnTo>
                  <a:pt x="0" y="29187"/>
                </a:lnTo>
                <a:close/>
              </a:path>
            </a:pathLst>
          </a:cu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84" charset="0"/>
            </a:endParaRPr>
          </a:p>
        </p:txBody>
      </p:sp>
      <p:sp>
        <p:nvSpPr>
          <p:cNvPr id="18" name="Dodecagon 17"/>
          <p:cNvSpPr>
            <a:spLocks noChangeArrowheads="1"/>
          </p:cNvSpPr>
          <p:nvPr/>
        </p:nvSpPr>
        <p:spPr bwMode="auto">
          <a:xfrm flipH="1">
            <a:off x="5884863" y="1772444"/>
            <a:ext cx="46037" cy="46038"/>
          </a:xfrm>
          <a:custGeom>
            <a:avLst/>
            <a:gdLst>
              <a:gd name="T0" fmla="*/ 39869 w 46037"/>
              <a:gd name="T1" fmla="*/ 6168 h 46038"/>
              <a:gd name="T2" fmla="*/ 46037 w 46037"/>
              <a:gd name="T3" fmla="*/ 16851 h 46038"/>
              <a:gd name="T4" fmla="*/ 46037 w 46037"/>
              <a:gd name="T5" fmla="*/ 29187 h 46038"/>
              <a:gd name="T6" fmla="*/ 39869 w 46037"/>
              <a:gd name="T7" fmla="*/ 39870 h 46038"/>
              <a:gd name="T8" fmla="*/ 29187 w 46037"/>
              <a:gd name="T9" fmla="*/ 46038 h 46038"/>
              <a:gd name="T10" fmla="*/ 16850 w 46037"/>
              <a:gd name="T11" fmla="*/ 46038 h 46038"/>
              <a:gd name="T12" fmla="*/ 6168 w 46037"/>
              <a:gd name="T13" fmla="*/ 39870 h 46038"/>
              <a:gd name="T14" fmla="*/ 0 w 46037"/>
              <a:gd name="T15" fmla="*/ 29187 h 46038"/>
              <a:gd name="T16" fmla="*/ 0 w 46037"/>
              <a:gd name="T17" fmla="*/ 16851 h 46038"/>
              <a:gd name="T18" fmla="*/ 6168 w 46037"/>
              <a:gd name="T19" fmla="*/ 6168 h 46038"/>
              <a:gd name="T20" fmla="*/ 16850 w 46037"/>
              <a:gd name="T21" fmla="*/ 0 h 46038"/>
              <a:gd name="T22" fmla="*/ 29187 w 46037"/>
              <a:gd name="T23" fmla="*/ 0 h 46038"/>
              <a:gd name="T24" fmla="*/ 0 60000 65536"/>
              <a:gd name="T25" fmla="*/ 0 60000 65536"/>
              <a:gd name="T26" fmla="*/ 0 60000 65536"/>
              <a:gd name="T27" fmla="*/ 0 60000 65536"/>
              <a:gd name="T28" fmla="*/ 1 60000 65536"/>
              <a:gd name="T29" fmla="*/ 1 60000 65536"/>
              <a:gd name="T30" fmla="*/ 2 60000 65536"/>
              <a:gd name="T31" fmla="*/ 2 60000 65536"/>
              <a:gd name="T32" fmla="*/ 2 60000 65536"/>
              <a:gd name="T33" fmla="*/ 2 60000 65536"/>
              <a:gd name="T34" fmla="*/ 3 60000 65536"/>
              <a:gd name="T35" fmla="*/ 3 60000 65536"/>
              <a:gd name="T36" fmla="*/ 6168 w 46037"/>
              <a:gd name="T37" fmla="*/ 6168 h 46038"/>
              <a:gd name="T38" fmla="*/ 39869 w 46037"/>
              <a:gd name="T39" fmla="*/ 39870 h 4603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6037" h="46038">
                <a:moveTo>
                  <a:pt x="0" y="16851"/>
                </a:moveTo>
                <a:lnTo>
                  <a:pt x="6168" y="6168"/>
                </a:lnTo>
                <a:lnTo>
                  <a:pt x="16850" y="0"/>
                </a:lnTo>
                <a:lnTo>
                  <a:pt x="29187" y="0"/>
                </a:lnTo>
                <a:lnTo>
                  <a:pt x="39869" y="6168"/>
                </a:lnTo>
                <a:lnTo>
                  <a:pt x="46037" y="16851"/>
                </a:lnTo>
                <a:lnTo>
                  <a:pt x="46037" y="29187"/>
                </a:lnTo>
                <a:lnTo>
                  <a:pt x="39869" y="39870"/>
                </a:lnTo>
                <a:lnTo>
                  <a:pt x="29187" y="46038"/>
                </a:lnTo>
                <a:lnTo>
                  <a:pt x="16850" y="46038"/>
                </a:lnTo>
                <a:lnTo>
                  <a:pt x="6168" y="39870"/>
                </a:lnTo>
                <a:lnTo>
                  <a:pt x="0" y="29187"/>
                </a:lnTo>
                <a:close/>
              </a:path>
            </a:pathLst>
          </a:custGeom>
          <a:gradFill rotWithShape="1">
            <a:gsLst>
              <a:gs pos="0">
                <a:srgbClr val="3A7CCB"/>
              </a:gs>
              <a:gs pos="20000">
                <a:srgbClr val="3C7BC7"/>
              </a:gs>
              <a:gs pos="100000">
                <a:srgbClr val="2C5D98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  <a:latin typeface="Calibri" pitchFamily="-84" charset="0"/>
            </a:endParaRPr>
          </a:p>
        </p:txBody>
      </p:sp>
      <p:sp>
        <p:nvSpPr>
          <p:cNvPr id="26" name="Oval 25"/>
          <p:cNvSpPr/>
          <p:nvPr/>
        </p:nvSpPr>
        <p:spPr>
          <a:xfrm rot="1136710">
            <a:off x="5671240" y="1659004"/>
            <a:ext cx="129622" cy="67231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781674" y="1588294"/>
            <a:ext cx="188119" cy="73819"/>
          </a:xfrm>
          <a:custGeom>
            <a:avLst/>
            <a:gdLst>
              <a:gd name="connsiteX0" fmla="*/ 152400 w 152400"/>
              <a:gd name="connsiteY0" fmla="*/ 0 h 69056"/>
              <a:gd name="connsiteX1" fmla="*/ 69056 w 152400"/>
              <a:gd name="connsiteY1" fmla="*/ 33337 h 69056"/>
              <a:gd name="connsiteX2" fmla="*/ 0 w 152400"/>
              <a:gd name="connsiteY2" fmla="*/ 69056 h 69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2400" h="69056">
                <a:moveTo>
                  <a:pt x="152400" y="0"/>
                </a:moveTo>
                <a:cubicBezTo>
                  <a:pt x="123428" y="10914"/>
                  <a:pt x="94456" y="21828"/>
                  <a:pt x="69056" y="33337"/>
                </a:cubicBezTo>
                <a:cubicBezTo>
                  <a:pt x="43656" y="44846"/>
                  <a:pt x="21828" y="56951"/>
                  <a:pt x="0" y="69056"/>
                </a:cubicBezTo>
              </a:path>
            </a:pathLst>
          </a:custGeom>
          <a:ln w="15875">
            <a:solidFill>
              <a:srgbClr val="C00000"/>
            </a:solidFill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514975" y="1728788"/>
            <a:ext cx="166688" cy="154781"/>
          </a:xfrm>
          <a:custGeom>
            <a:avLst/>
            <a:gdLst>
              <a:gd name="connsiteX0" fmla="*/ 0 w 166688"/>
              <a:gd name="connsiteY0" fmla="*/ 154781 h 154781"/>
              <a:gd name="connsiteX1" fmla="*/ 73819 w 166688"/>
              <a:gd name="connsiteY1" fmla="*/ 73818 h 154781"/>
              <a:gd name="connsiteX2" fmla="*/ 166688 w 166688"/>
              <a:gd name="connsiteY2" fmla="*/ 0 h 15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6688" h="154781">
                <a:moveTo>
                  <a:pt x="0" y="154781"/>
                </a:moveTo>
                <a:cubicBezTo>
                  <a:pt x="23019" y="127198"/>
                  <a:pt x="46038" y="99615"/>
                  <a:pt x="73819" y="73818"/>
                </a:cubicBezTo>
                <a:cubicBezTo>
                  <a:pt x="101600" y="48021"/>
                  <a:pt x="134144" y="24010"/>
                  <a:pt x="166688" y="0"/>
                </a:cubicBezTo>
              </a:path>
            </a:pathLst>
          </a:custGeom>
          <a:ln w="1587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5810250" y="1728788"/>
            <a:ext cx="257175" cy="200025"/>
          </a:xfrm>
          <a:custGeom>
            <a:avLst/>
            <a:gdLst>
              <a:gd name="connsiteX0" fmla="*/ 0 w 257175"/>
              <a:gd name="connsiteY0" fmla="*/ 0 h 200025"/>
              <a:gd name="connsiteX1" fmla="*/ 142875 w 257175"/>
              <a:gd name="connsiteY1" fmla="*/ 102393 h 200025"/>
              <a:gd name="connsiteX2" fmla="*/ 257175 w 257175"/>
              <a:gd name="connsiteY2" fmla="*/ 200025 h 200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57175" h="200025">
                <a:moveTo>
                  <a:pt x="0" y="0"/>
                </a:moveTo>
                <a:cubicBezTo>
                  <a:pt x="50006" y="34528"/>
                  <a:pt x="100013" y="69056"/>
                  <a:pt x="142875" y="102393"/>
                </a:cubicBezTo>
                <a:cubicBezTo>
                  <a:pt x="185737" y="135730"/>
                  <a:pt x="221456" y="167877"/>
                  <a:pt x="257175" y="200025"/>
                </a:cubicBezTo>
              </a:path>
            </a:pathLst>
          </a:custGeom>
          <a:ln w="190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5436394" y="1574006"/>
            <a:ext cx="240506" cy="80963"/>
          </a:xfrm>
          <a:custGeom>
            <a:avLst/>
            <a:gdLst>
              <a:gd name="connsiteX0" fmla="*/ 240506 w 240506"/>
              <a:gd name="connsiteY0" fmla="*/ 80963 h 80963"/>
              <a:gd name="connsiteX1" fmla="*/ 123825 w 240506"/>
              <a:gd name="connsiteY1" fmla="*/ 33338 h 80963"/>
              <a:gd name="connsiteX2" fmla="*/ 0 w 240506"/>
              <a:gd name="connsiteY2" fmla="*/ 0 h 8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0506" h="80963">
                <a:moveTo>
                  <a:pt x="240506" y="80963"/>
                </a:moveTo>
                <a:cubicBezTo>
                  <a:pt x="202207" y="63897"/>
                  <a:pt x="163909" y="46832"/>
                  <a:pt x="123825" y="33338"/>
                </a:cubicBezTo>
                <a:cubicBezTo>
                  <a:pt x="83741" y="19844"/>
                  <a:pt x="41870" y="9922"/>
                  <a:pt x="0" y="0"/>
                </a:cubicBezTo>
              </a:path>
            </a:pathLst>
          </a:custGeom>
          <a:ln w="19050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762625" y="1758157"/>
            <a:ext cx="257175" cy="184943"/>
          </a:xfrm>
          <a:custGeom>
            <a:avLst/>
            <a:gdLst>
              <a:gd name="connsiteX0" fmla="*/ 0 w 257175"/>
              <a:gd name="connsiteY0" fmla="*/ 184943 h 184943"/>
              <a:gd name="connsiteX1" fmla="*/ 88106 w 257175"/>
              <a:gd name="connsiteY1" fmla="*/ 75406 h 184943"/>
              <a:gd name="connsiteX2" fmla="*/ 173831 w 257175"/>
              <a:gd name="connsiteY2" fmla="*/ 8731 h 184943"/>
              <a:gd name="connsiteX3" fmla="*/ 257175 w 257175"/>
              <a:gd name="connsiteY3" fmla="*/ 23018 h 184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175" h="184943">
                <a:moveTo>
                  <a:pt x="0" y="184943"/>
                </a:moveTo>
                <a:cubicBezTo>
                  <a:pt x="29567" y="144859"/>
                  <a:pt x="59134" y="104775"/>
                  <a:pt x="88106" y="75406"/>
                </a:cubicBezTo>
                <a:cubicBezTo>
                  <a:pt x="117078" y="46037"/>
                  <a:pt x="145653" y="17462"/>
                  <a:pt x="173831" y="8731"/>
                </a:cubicBezTo>
                <a:cubicBezTo>
                  <a:pt x="202009" y="0"/>
                  <a:pt x="229592" y="11509"/>
                  <a:pt x="257175" y="23018"/>
                </a:cubicBezTo>
              </a:path>
            </a:pathLst>
          </a:cu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448300" y="1584326"/>
            <a:ext cx="257175" cy="184943"/>
          </a:xfrm>
          <a:custGeom>
            <a:avLst/>
            <a:gdLst>
              <a:gd name="connsiteX0" fmla="*/ 0 w 257175"/>
              <a:gd name="connsiteY0" fmla="*/ 184943 h 184943"/>
              <a:gd name="connsiteX1" fmla="*/ 88106 w 257175"/>
              <a:gd name="connsiteY1" fmla="*/ 75406 h 184943"/>
              <a:gd name="connsiteX2" fmla="*/ 173831 w 257175"/>
              <a:gd name="connsiteY2" fmla="*/ 8731 h 184943"/>
              <a:gd name="connsiteX3" fmla="*/ 257175 w 257175"/>
              <a:gd name="connsiteY3" fmla="*/ 23018 h 184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175" h="184943">
                <a:moveTo>
                  <a:pt x="0" y="184943"/>
                </a:moveTo>
                <a:cubicBezTo>
                  <a:pt x="29567" y="144859"/>
                  <a:pt x="59134" y="104775"/>
                  <a:pt x="88106" y="75406"/>
                </a:cubicBezTo>
                <a:cubicBezTo>
                  <a:pt x="117078" y="46037"/>
                  <a:pt x="145653" y="17462"/>
                  <a:pt x="173831" y="8731"/>
                </a:cubicBezTo>
                <a:cubicBezTo>
                  <a:pt x="202009" y="0"/>
                  <a:pt x="229592" y="11509"/>
                  <a:pt x="257175" y="23018"/>
                </a:cubicBezTo>
              </a:path>
            </a:pathLst>
          </a:cu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00025" y="990600"/>
            <a:ext cx="8639175" cy="5251621"/>
            <a:chOff x="1489075" y="-1"/>
            <a:chExt cx="8639175" cy="5251621"/>
          </a:xfrm>
        </p:grpSpPr>
        <p:pic>
          <p:nvPicPr>
            <p:cNvPr id="16387" name="Picture 4" descr="FAITH Topo 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695450" y="-1"/>
              <a:ext cx="7448550" cy="525162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grpSp>
          <p:nvGrpSpPr>
            <p:cNvPr id="23" name="Group 22"/>
            <p:cNvGrpSpPr/>
            <p:nvPr/>
          </p:nvGrpSpPr>
          <p:grpSpPr>
            <a:xfrm>
              <a:off x="1489075" y="76200"/>
              <a:ext cx="8639175" cy="4899629"/>
              <a:chOff x="1489075" y="0"/>
              <a:chExt cx="8639175" cy="4899629"/>
            </a:xfrm>
          </p:grpSpPr>
          <p:cxnSp>
            <p:nvCxnSpPr>
              <p:cNvPr id="6" name="Straight Arrow Connector 5"/>
              <p:cNvCxnSpPr>
                <a:cxnSpLocks noChangeShapeType="1"/>
              </p:cNvCxnSpPr>
              <p:nvPr/>
            </p:nvCxnSpPr>
            <p:spPr bwMode="auto">
              <a:xfrm rot="16200000" flipV="1">
                <a:off x="5745163" y="2017711"/>
                <a:ext cx="2968622" cy="2600325"/>
              </a:xfrm>
              <a:prstGeom prst="straightConnector1">
                <a:avLst/>
              </a:prstGeom>
              <a:noFill/>
              <a:ln w="25400">
                <a:solidFill>
                  <a:srgbClr val="FFFF00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16390" name="TextBox 6"/>
              <p:cNvSpPr txBox="1">
                <a:spLocks noChangeArrowheads="1"/>
              </p:cNvSpPr>
              <p:nvPr/>
            </p:nvSpPr>
            <p:spPr bwMode="auto">
              <a:xfrm>
                <a:off x="7918450" y="4114799"/>
                <a:ext cx="2209800" cy="784830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500" b="1" i="0" dirty="0" smtClean="0">
                    <a:solidFill>
                      <a:srgbClr val="326AFF"/>
                    </a:solidFill>
                    <a:latin typeface="Helvetica" pitchFamily="34" charset="0"/>
                    <a:cs typeface="Helvetica" pitchFamily="34" charset="0"/>
                  </a:rPr>
                  <a:t>Two saddle points </a:t>
                </a:r>
                <a:r>
                  <a:rPr lang="en-US" sz="1500" b="1" i="0" dirty="0" smtClean="0">
                    <a:latin typeface="Helvetica" pitchFamily="34" charset="0"/>
                    <a:cs typeface="Helvetica" pitchFamily="34" charset="0"/>
                  </a:rPr>
                  <a:t>and </a:t>
                </a:r>
                <a:r>
                  <a:rPr lang="en-US" sz="1500" b="1" i="0" dirty="0" smtClean="0">
                    <a:solidFill>
                      <a:srgbClr val="C00000"/>
                    </a:solidFill>
                    <a:latin typeface="Helvetica" pitchFamily="34" charset="0"/>
                    <a:cs typeface="Helvetica" pitchFamily="34" charset="0"/>
                  </a:rPr>
                  <a:t>Node of Separation </a:t>
                </a:r>
                <a:r>
                  <a:rPr lang="en-US" sz="1500" b="1" i="0" dirty="0" smtClean="0">
                    <a:latin typeface="Helvetica" pitchFamily="34" charset="0"/>
                    <a:cs typeface="Helvetica" pitchFamily="34" charset="0"/>
                  </a:rPr>
                  <a:t>(merged)</a:t>
                </a:r>
                <a:endParaRPr lang="en-US" sz="1500" b="1" i="0" dirty="0">
                  <a:latin typeface="Helvetica" pitchFamily="34" charset="0"/>
                  <a:cs typeface="Helvetica" pitchFamily="34" charset="0"/>
                </a:endParaRPr>
              </a:p>
            </p:txBody>
          </p:sp>
          <p:cxnSp>
            <p:nvCxnSpPr>
              <p:cNvPr id="43" name="Straight Arrow Connector 42"/>
              <p:cNvCxnSpPr/>
              <p:nvPr/>
            </p:nvCxnSpPr>
            <p:spPr>
              <a:xfrm rot="10800000" flipV="1">
                <a:off x="7219951" y="266699"/>
                <a:ext cx="714375" cy="219075"/>
              </a:xfrm>
              <a:prstGeom prst="straightConnector1">
                <a:avLst/>
              </a:prstGeom>
              <a:ln w="25400">
                <a:solidFill>
                  <a:srgbClr val="FFFF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/>
              <p:cNvCxnSpPr>
                <a:cxnSpLocks noChangeShapeType="1"/>
              </p:cNvCxnSpPr>
              <p:nvPr/>
            </p:nvCxnSpPr>
            <p:spPr bwMode="auto">
              <a:xfrm>
                <a:off x="4257675" y="542925"/>
                <a:ext cx="1181100" cy="314325"/>
              </a:xfrm>
              <a:prstGeom prst="straightConnector1">
                <a:avLst/>
              </a:prstGeom>
              <a:noFill/>
              <a:ln w="25400">
                <a:solidFill>
                  <a:srgbClr val="FFFF00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55" name="Straight Arrow Connector 54"/>
              <p:cNvCxnSpPr>
                <a:cxnSpLocks noChangeShapeType="1"/>
              </p:cNvCxnSpPr>
              <p:nvPr/>
            </p:nvCxnSpPr>
            <p:spPr bwMode="auto">
              <a:xfrm>
                <a:off x="4219575" y="533400"/>
                <a:ext cx="2800350" cy="1209675"/>
              </a:xfrm>
              <a:prstGeom prst="straightConnector1">
                <a:avLst/>
              </a:prstGeom>
              <a:noFill/>
              <a:ln w="25400">
                <a:solidFill>
                  <a:srgbClr val="FFFF00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59" name="TextBox 10"/>
              <p:cNvSpPr txBox="1">
                <a:spLocks noChangeArrowheads="1"/>
              </p:cNvSpPr>
              <p:nvPr/>
            </p:nvSpPr>
            <p:spPr bwMode="auto">
              <a:xfrm>
                <a:off x="1489075" y="2924175"/>
                <a:ext cx="1295400" cy="55399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500" b="1" i="0" dirty="0" smtClean="0">
                    <a:solidFill>
                      <a:srgbClr val="C00000"/>
                    </a:solidFill>
                    <a:latin typeface="Helvetica" pitchFamily="34" charset="0"/>
                    <a:cs typeface="Helvetica" pitchFamily="34" charset="0"/>
                  </a:rPr>
                  <a:t>Node of Attachment</a:t>
                </a:r>
                <a:endParaRPr lang="en-US" sz="1500" b="1" i="0" dirty="0">
                  <a:solidFill>
                    <a:srgbClr val="C00000"/>
                  </a:solidFill>
                  <a:latin typeface="Helvetica" pitchFamily="34" charset="0"/>
                  <a:cs typeface="Helvetica" pitchFamily="34" charset="0"/>
                </a:endParaRPr>
              </a:p>
            </p:txBody>
          </p:sp>
          <p:cxnSp>
            <p:nvCxnSpPr>
              <p:cNvPr id="60" name="Straight Arrow Connector 59"/>
              <p:cNvCxnSpPr>
                <a:cxnSpLocks noChangeShapeType="1"/>
                <a:stCxn id="59" idx="3"/>
              </p:cNvCxnSpPr>
              <p:nvPr/>
            </p:nvCxnSpPr>
            <p:spPr bwMode="auto">
              <a:xfrm>
                <a:off x="2784475" y="3201174"/>
                <a:ext cx="1768474" cy="675501"/>
              </a:xfrm>
              <a:prstGeom prst="straightConnector1">
                <a:avLst/>
              </a:prstGeom>
              <a:noFill/>
              <a:ln w="25400">
                <a:solidFill>
                  <a:srgbClr val="FFFF00"/>
                </a:solidFill>
                <a:round/>
                <a:headEnd/>
                <a:tailEnd type="arrow" w="med" len="med"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51" name="TextBox 6"/>
              <p:cNvSpPr txBox="1">
                <a:spLocks noChangeArrowheads="1"/>
              </p:cNvSpPr>
              <p:nvPr/>
            </p:nvSpPr>
            <p:spPr bwMode="auto">
              <a:xfrm>
                <a:off x="3514726" y="196847"/>
                <a:ext cx="1174749" cy="32316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500" b="1" i="0" dirty="0" smtClean="0">
                    <a:solidFill>
                      <a:srgbClr val="C00000"/>
                    </a:solidFill>
                    <a:latin typeface="Helvetica" pitchFamily="34" charset="0"/>
                    <a:cs typeface="Helvetica" pitchFamily="34" charset="0"/>
                  </a:rPr>
                  <a:t>Two Foci</a:t>
                </a:r>
                <a:endParaRPr lang="en-US" sz="1500" b="1" i="0" dirty="0">
                  <a:solidFill>
                    <a:srgbClr val="C00000"/>
                  </a:solidFill>
                  <a:latin typeface="Helvetica" pitchFamily="34" charset="0"/>
                  <a:cs typeface="Helvetica" pitchFamily="34" charset="0"/>
                </a:endParaRPr>
              </a:p>
            </p:txBody>
          </p:sp>
          <p:sp>
            <p:nvSpPr>
              <p:cNvPr id="16391" name="TextBox 10"/>
              <p:cNvSpPr txBox="1">
                <a:spLocks noChangeArrowheads="1"/>
              </p:cNvSpPr>
              <p:nvPr/>
            </p:nvSpPr>
            <p:spPr bwMode="auto">
              <a:xfrm>
                <a:off x="7966075" y="0"/>
                <a:ext cx="1447800" cy="553998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en-US" sz="1500" b="1" i="0" dirty="0" smtClean="0">
                    <a:solidFill>
                      <a:srgbClr val="C00000"/>
                    </a:solidFill>
                    <a:latin typeface="Helvetica" pitchFamily="34" charset="0"/>
                    <a:cs typeface="Helvetica" pitchFamily="34" charset="0"/>
                  </a:rPr>
                  <a:t>Node of Attachment</a:t>
                </a:r>
                <a:endParaRPr lang="en-US" sz="1500" b="1" i="0" dirty="0">
                  <a:solidFill>
                    <a:srgbClr val="C00000"/>
                  </a:solidFill>
                  <a:latin typeface="Helvetica" pitchFamily="34" charset="0"/>
                  <a:cs typeface="Helvetica" pitchFamily="34" charset="0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4169569" y="2590800"/>
            <a:ext cx="631031" cy="369094"/>
            <a:chOff x="5436394" y="1574006"/>
            <a:chExt cx="631031" cy="369094"/>
          </a:xfrm>
        </p:grpSpPr>
        <p:sp>
          <p:nvSpPr>
            <p:cNvPr id="44" name="Oval 43"/>
            <p:cNvSpPr/>
            <p:nvPr/>
          </p:nvSpPr>
          <p:spPr>
            <a:xfrm rot="1136710">
              <a:off x="5671240" y="1659004"/>
              <a:ext cx="129622" cy="67231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81674" y="1588294"/>
              <a:ext cx="188119" cy="73819"/>
            </a:xfrm>
            <a:custGeom>
              <a:avLst/>
              <a:gdLst>
                <a:gd name="connsiteX0" fmla="*/ 152400 w 152400"/>
                <a:gd name="connsiteY0" fmla="*/ 0 h 69056"/>
                <a:gd name="connsiteX1" fmla="*/ 69056 w 152400"/>
                <a:gd name="connsiteY1" fmla="*/ 33337 h 69056"/>
                <a:gd name="connsiteX2" fmla="*/ 0 w 152400"/>
                <a:gd name="connsiteY2" fmla="*/ 69056 h 69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2400" h="69056">
                  <a:moveTo>
                    <a:pt x="152400" y="0"/>
                  </a:moveTo>
                  <a:cubicBezTo>
                    <a:pt x="123428" y="10914"/>
                    <a:pt x="94456" y="21828"/>
                    <a:pt x="69056" y="33337"/>
                  </a:cubicBezTo>
                  <a:cubicBezTo>
                    <a:pt x="43656" y="44846"/>
                    <a:pt x="21828" y="56951"/>
                    <a:pt x="0" y="69056"/>
                  </a:cubicBezTo>
                </a:path>
              </a:pathLst>
            </a:custGeom>
            <a:ln w="15875">
              <a:solidFill>
                <a:srgbClr val="C00000"/>
              </a:solidFill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14975" y="1728788"/>
              <a:ext cx="166688" cy="154781"/>
            </a:xfrm>
            <a:custGeom>
              <a:avLst/>
              <a:gdLst>
                <a:gd name="connsiteX0" fmla="*/ 0 w 166688"/>
                <a:gd name="connsiteY0" fmla="*/ 154781 h 154781"/>
                <a:gd name="connsiteX1" fmla="*/ 73819 w 166688"/>
                <a:gd name="connsiteY1" fmla="*/ 73818 h 154781"/>
                <a:gd name="connsiteX2" fmla="*/ 166688 w 166688"/>
                <a:gd name="connsiteY2" fmla="*/ 0 h 154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6688" h="154781">
                  <a:moveTo>
                    <a:pt x="0" y="154781"/>
                  </a:moveTo>
                  <a:cubicBezTo>
                    <a:pt x="23019" y="127198"/>
                    <a:pt x="46038" y="99615"/>
                    <a:pt x="73819" y="73818"/>
                  </a:cubicBezTo>
                  <a:cubicBezTo>
                    <a:pt x="101600" y="48021"/>
                    <a:pt x="134144" y="24010"/>
                    <a:pt x="166688" y="0"/>
                  </a:cubicBezTo>
                </a:path>
              </a:pathLst>
            </a:custGeom>
            <a:ln w="15875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10250" y="1728788"/>
              <a:ext cx="257175" cy="200025"/>
            </a:xfrm>
            <a:custGeom>
              <a:avLst/>
              <a:gdLst>
                <a:gd name="connsiteX0" fmla="*/ 0 w 257175"/>
                <a:gd name="connsiteY0" fmla="*/ 0 h 200025"/>
                <a:gd name="connsiteX1" fmla="*/ 142875 w 257175"/>
                <a:gd name="connsiteY1" fmla="*/ 102393 h 200025"/>
                <a:gd name="connsiteX2" fmla="*/ 257175 w 257175"/>
                <a:gd name="connsiteY2" fmla="*/ 200025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7175" h="200025">
                  <a:moveTo>
                    <a:pt x="0" y="0"/>
                  </a:moveTo>
                  <a:cubicBezTo>
                    <a:pt x="50006" y="34528"/>
                    <a:pt x="100013" y="69056"/>
                    <a:pt x="142875" y="102393"/>
                  </a:cubicBezTo>
                  <a:cubicBezTo>
                    <a:pt x="185737" y="135730"/>
                    <a:pt x="221456" y="167877"/>
                    <a:pt x="257175" y="200025"/>
                  </a:cubicBezTo>
                </a:path>
              </a:pathLst>
            </a:custGeom>
            <a:ln w="19050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36394" y="1574006"/>
              <a:ext cx="240506" cy="80963"/>
            </a:xfrm>
            <a:custGeom>
              <a:avLst/>
              <a:gdLst>
                <a:gd name="connsiteX0" fmla="*/ 240506 w 240506"/>
                <a:gd name="connsiteY0" fmla="*/ 80963 h 80963"/>
                <a:gd name="connsiteX1" fmla="*/ 123825 w 240506"/>
                <a:gd name="connsiteY1" fmla="*/ 33338 h 80963"/>
                <a:gd name="connsiteX2" fmla="*/ 0 w 240506"/>
                <a:gd name="connsiteY2" fmla="*/ 0 h 80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0506" h="80963">
                  <a:moveTo>
                    <a:pt x="240506" y="80963"/>
                  </a:moveTo>
                  <a:cubicBezTo>
                    <a:pt x="202207" y="63897"/>
                    <a:pt x="163909" y="46832"/>
                    <a:pt x="123825" y="33338"/>
                  </a:cubicBezTo>
                  <a:cubicBezTo>
                    <a:pt x="83741" y="19844"/>
                    <a:pt x="41870" y="9922"/>
                    <a:pt x="0" y="0"/>
                  </a:cubicBezTo>
                </a:path>
              </a:pathLst>
            </a:custGeom>
            <a:ln w="19050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62625" y="1758157"/>
              <a:ext cx="257175" cy="184943"/>
            </a:xfrm>
            <a:custGeom>
              <a:avLst/>
              <a:gdLst>
                <a:gd name="connsiteX0" fmla="*/ 0 w 257175"/>
                <a:gd name="connsiteY0" fmla="*/ 184943 h 184943"/>
                <a:gd name="connsiteX1" fmla="*/ 88106 w 257175"/>
                <a:gd name="connsiteY1" fmla="*/ 75406 h 184943"/>
                <a:gd name="connsiteX2" fmla="*/ 173831 w 257175"/>
                <a:gd name="connsiteY2" fmla="*/ 8731 h 184943"/>
                <a:gd name="connsiteX3" fmla="*/ 257175 w 257175"/>
                <a:gd name="connsiteY3" fmla="*/ 23018 h 18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184943">
                  <a:moveTo>
                    <a:pt x="0" y="184943"/>
                  </a:moveTo>
                  <a:cubicBezTo>
                    <a:pt x="29567" y="144859"/>
                    <a:pt x="59134" y="104775"/>
                    <a:pt x="88106" y="75406"/>
                  </a:cubicBezTo>
                  <a:cubicBezTo>
                    <a:pt x="117078" y="46037"/>
                    <a:pt x="145653" y="17462"/>
                    <a:pt x="173831" y="8731"/>
                  </a:cubicBezTo>
                  <a:cubicBezTo>
                    <a:pt x="202009" y="0"/>
                    <a:pt x="229592" y="11509"/>
                    <a:pt x="257175" y="23018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48300" y="1584326"/>
              <a:ext cx="257175" cy="184943"/>
            </a:xfrm>
            <a:custGeom>
              <a:avLst/>
              <a:gdLst>
                <a:gd name="connsiteX0" fmla="*/ 0 w 257175"/>
                <a:gd name="connsiteY0" fmla="*/ 184943 h 184943"/>
                <a:gd name="connsiteX1" fmla="*/ 88106 w 257175"/>
                <a:gd name="connsiteY1" fmla="*/ 75406 h 184943"/>
                <a:gd name="connsiteX2" fmla="*/ 173831 w 257175"/>
                <a:gd name="connsiteY2" fmla="*/ 8731 h 184943"/>
                <a:gd name="connsiteX3" fmla="*/ 257175 w 257175"/>
                <a:gd name="connsiteY3" fmla="*/ 23018 h 18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175" h="184943">
                  <a:moveTo>
                    <a:pt x="0" y="184943"/>
                  </a:moveTo>
                  <a:cubicBezTo>
                    <a:pt x="29567" y="144859"/>
                    <a:pt x="59134" y="104775"/>
                    <a:pt x="88106" y="75406"/>
                  </a:cubicBezTo>
                  <a:cubicBezTo>
                    <a:pt x="117078" y="46037"/>
                    <a:pt x="145653" y="17462"/>
                    <a:pt x="173831" y="8731"/>
                  </a:cubicBezTo>
                  <a:cubicBezTo>
                    <a:pt x="202009" y="0"/>
                    <a:pt x="229592" y="11509"/>
                    <a:pt x="257175" y="23018"/>
                  </a:cubicBezTo>
                </a:path>
              </a:pathLst>
            </a:cu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Surface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Flow Topology: Murray Tobak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77898" y="6224826"/>
            <a:ext cx="6413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 dirty="0" smtClean="0">
                <a:latin typeface="Helvetica" pitchFamily="34" charset="0"/>
                <a:cs typeface="Helvetica" pitchFamily="34" charset="0"/>
              </a:rPr>
              <a:t>“Topology of Three-Dimensional Separated Flows,” David </a:t>
            </a:r>
            <a:r>
              <a:rPr lang="en-US" sz="1600" b="1" i="0" dirty="0" err="1" smtClean="0">
                <a:latin typeface="Helvetica" pitchFamily="34" charset="0"/>
                <a:cs typeface="Helvetica" pitchFamily="34" charset="0"/>
              </a:rPr>
              <a:t>Peake</a:t>
            </a:r>
            <a:r>
              <a:rPr lang="en-US" sz="1600" b="1" i="0" dirty="0" smtClean="0">
                <a:latin typeface="Helvetica" pitchFamily="34" charset="0"/>
                <a:cs typeface="Helvetica" pitchFamily="34" charset="0"/>
              </a:rPr>
              <a:t>  &amp; Murray Tobak, Ann. Rev. Fluid Mech., Vol. 14: 61-85, 1982</a:t>
            </a:r>
          </a:p>
          <a:p>
            <a:endParaRPr lang="en-US" sz="1600" b="1" i="0" dirty="0">
              <a:latin typeface="Helvetica" pitchFamily="34" charset="0"/>
              <a:cs typeface="Helvetic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152400"/>
            <a:ext cx="6607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i="0" dirty="0" smtClean="0">
                <a:latin typeface="+mn-lt"/>
              </a:rPr>
              <a:t>Summary of FAITH Techniques</a:t>
            </a:r>
            <a:endParaRPr lang="en-US" sz="4000" b="1" i="0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676400"/>
            <a:ext cx="7631513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4000" b="1" i="0" dirty="0" smtClean="0">
                <a:latin typeface="+mn-lt"/>
              </a:rPr>
              <a:t> Water Channel Flow Vis</a:t>
            </a:r>
          </a:p>
          <a:p>
            <a:pPr>
              <a:buFont typeface="Arial" pitchFamily="34" charset="0"/>
              <a:buChar char="•"/>
            </a:pPr>
            <a:r>
              <a:rPr lang="en-US" sz="4000" b="1" i="0" dirty="0" smtClean="0">
                <a:latin typeface="+mn-lt"/>
              </a:rPr>
              <a:t> Surface Oil Flow Vis</a:t>
            </a:r>
          </a:p>
          <a:p>
            <a:pPr>
              <a:buFont typeface="Arial" pitchFamily="34" charset="0"/>
              <a:buChar char="•"/>
            </a:pPr>
            <a:r>
              <a:rPr lang="en-US" sz="4000" b="1" i="0" dirty="0" smtClean="0">
                <a:latin typeface="+mn-lt"/>
              </a:rPr>
              <a:t> Pressure Sensitive Paint (PSP)</a:t>
            </a:r>
          </a:p>
          <a:p>
            <a:pPr>
              <a:buFont typeface="Arial" pitchFamily="34" charset="0"/>
              <a:buChar char="•"/>
            </a:pPr>
            <a:r>
              <a:rPr lang="en-US" sz="4000" b="1" i="0" dirty="0" smtClean="0">
                <a:latin typeface="+mn-lt"/>
              </a:rPr>
              <a:t> Fringe Imaging Skin Friction (FISF)</a:t>
            </a:r>
          </a:p>
          <a:p>
            <a:pPr>
              <a:buFont typeface="Arial" pitchFamily="34" charset="0"/>
              <a:buChar char="•"/>
            </a:pPr>
            <a:r>
              <a:rPr lang="en-US" sz="4000" b="1" i="0" dirty="0" smtClean="0">
                <a:latin typeface="+mn-lt"/>
              </a:rPr>
              <a:t> Cobra Probe</a:t>
            </a:r>
          </a:p>
          <a:p>
            <a:pPr>
              <a:buFont typeface="Arial" pitchFamily="34" charset="0"/>
              <a:buChar char="•"/>
            </a:pPr>
            <a:r>
              <a:rPr lang="en-US" sz="4000" b="1" i="0" dirty="0" smtClean="0">
                <a:latin typeface="+mn-lt"/>
              </a:rPr>
              <a:t> Particle Image </a:t>
            </a:r>
            <a:r>
              <a:rPr lang="en-US" sz="4000" b="1" i="0" dirty="0" err="1" smtClean="0">
                <a:latin typeface="+mn-lt"/>
              </a:rPr>
              <a:t>Velocimetry</a:t>
            </a:r>
            <a:r>
              <a:rPr lang="en-US" sz="4000" b="1" i="0" dirty="0" smtClean="0">
                <a:latin typeface="+mn-lt"/>
              </a:rPr>
              <a:t> (PIV)</a:t>
            </a:r>
            <a:endParaRPr lang="en-US" sz="3200" b="1" i="0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948607" y="4696361"/>
            <a:ext cx="434779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6 </a:t>
            </a:r>
            <a:r>
              <a:rPr lang="en-US" sz="2000" b="1" i="0" dirty="0">
                <a:latin typeface="Helvetica" pitchFamily="34" charset="0"/>
                <a:cs typeface="Helvetica" pitchFamily="34" charset="0"/>
              </a:rPr>
              <a:t>inch diameter, 2 inch height</a:t>
            </a:r>
          </a:p>
          <a:p>
            <a:r>
              <a:rPr lang="en-US" sz="2000" b="1" i="0" dirty="0">
                <a:latin typeface="Helvetica" pitchFamily="34" charset="0"/>
                <a:cs typeface="Helvetica" pitchFamily="34" charset="0"/>
              </a:rPr>
              <a:t>Water Channel Speed: 1 </a:t>
            </a:r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inch/sec </a:t>
            </a:r>
          </a:p>
          <a:p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Re </a:t>
            </a:r>
            <a:r>
              <a:rPr lang="en-US" sz="2000" b="1" i="0" dirty="0">
                <a:latin typeface="Helvetica" pitchFamily="34" charset="0"/>
                <a:cs typeface="Helvetica" pitchFamily="34" charset="0"/>
              </a:rPr>
              <a:t>No = 1250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Flow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Visualization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pic>
        <p:nvPicPr>
          <p:cNvPr id="6" name="Picture 5" descr="IMG_024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2400" y="1828800"/>
            <a:ext cx="4659383" cy="264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4711005"/>
            <a:ext cx="5029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Test Section: 17” X 11”, 8 ft long</a:t>
            </a:r>
          </a:p>
          <a:p>
            <a:pPr lvl="1"/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Speed Range: 1 – 4 in/s</a:t>
            </a:r>
          </a:p>
          <a:p>
            <a:pPr lvl="1"/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UV lamps and fluorescent dye</a:t>
            </a:r>
          </a:p>
          <a:p>
            <a:endParaRPr lang="en-US" sz="2800" b="1" i="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71600" y="1371600"/>
            <a:ext cx="19705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Water Channel</a:t>
            </a:r>
            <a:endParaRPr lang="en-US" sz="2000" b="1" i="0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05400" y="1371600"/>
            <a:ext cx="38476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0" dirty="0" smtClean="0">
                <a:latin typeface="Helvetica" pitchFamily="34" charset="0"/>
                <a:cs typeface="Helvetica" pitchFamily="34" charset="0"/>
              </a:rPr>
              <a:t>Smaller Water Channel Model </a:t>
            </a:r>
            <a:endParaRPr lang="en-US" sz="2000" b="1" i="0" dirty="0">
              <a:latin typeface="Helvetica" pitchFamily="34" charset="0"/>
              <a:cs typeface="Helvetica" pitchFamily="34" charset="0"/>
            </a:endParaRPr>
          </a:p>
        </p:txBody>
      </p:sp>
      <p:pic>
        <p:nvPicPr>
          <p:cNvPr id="12" name="Picture 11" descr="FAITH_WC_IMG_018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105400" y="1809750"/>
            <a:ext cx="3581400" cy="268605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 descr="FAITH_WC_Emily_0309_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838200"/>
            <a:ext cx="8227421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Flow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Visualization Studies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254000" y="152400"/>
            <a:ext cx="7907338" cy="73463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FAITH Flow</a:t>
            </a:r>
            <a:r>
              <a:rPr kumimoji="0" lang="en-US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" charset="0"/>
                <a:ea typeface="ＭＳ Ｐゴシック" charset="-128"/>
                <a:cs typeface="Helvetica"/>
              </a:rPr>
              <a:t> Visualization Studies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" charset="0"/>
              <a:ea typeface="ＭＳ Ｐゴシック" charset="-128"/>
              <a:cs typeface="Helvetica"/>
            </a:endParaRPr>
          </a:p>
        </p:txBody>
      </p:sp>
      <p:pic>
        <p:nvPicPr>
          <p:cNvPr id="4" name="FAITH_HeavyDye_FV_0110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457200" y="905933"/>
            <a:ext cx="8128000" cy="5418667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2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51972</TotalTime>
  <Words>1477</Words>
  <Application>Microsoft Office PowerPoint</Application>
  <PresentationFormat>On-screen Show (4:3)</PresentationFormat>
  <Paragraphs>322</Paragraphs>
  <Slides>57</Slides>
  <Notes>21</Notes>
  <HiddenSlides>0</HiddenSlides>
  <MMClips>4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57</vt:i4>
      </vt:variant>
    </vt:vector>
  </HeadingPairs>
  <TitlesOfParts>
    <vt:vector size="61" baseType="lpstr">
      <vt:lpstr>Office Theme</vt:lpstr>
      <vt:lpstr>Picture</vt:lpstr>
      <vt:lpstr>Chart</vt:lpstr>
      <vt:lpstr>Microsoft Equation 3.0</vt:lpstr>
      <vt:lpstr>Surface and Flow Field Measurements on the FAITH Hill Model</vt:lpstr>
      <vt:lpstr>FAITH Background</vt:lpstr>
      <vt:lpstr>FAITH Measurement Techniques</vt:lpstr>
      <vt:lpstr>FAITH Model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Pressure Sensitive Paint (PSP) Technique</vt:lpstr>
      <vt:lpstr>PowerPoint Presentation</vt:lpstr>
      <vt:lpstr>PowerPoint Presentation</vt:lpstr>
      <vt:lpstr>PowerPoint Presentation</vt:lpstr>
      <vt:lpstr>Fringe Imaging Skin Friction (FISF)</vt:lpstr>
      <vt:lpstr>FAITH: Oil Fringe Pattern </vt:lpstr>
      <vt:lpstr>PowerPoint Presentation</vt:lpstr>
      <vt:lpstr>PowerPoint Presentation</vt:lpstr>
      <vt:lpstr>Multi-Hole “Cobra” Probe</vt:lpstr>
      <vt:lpstr>Inlet Mean Streamwise Velocity Profiles</vt:lpstr>
      <vt:lpstr>PowerPoint Presentation</vt:lpstr>
      <vt:lpstr>3-D Particle Image Velocimetry (PIV)</vt:lpstr>
      <vt:lpstr>PowerPoint Presentation</vt:lpstr>
      <vt:lpstr>3-D Particle Image Velocimetry (PIV)</vt:lpstr>
      <vt:lpstr>3-D Particle Image Velocimetry (PIV)</vt:lpstr>
      <vt:lpstr>3-D Particle Image Velocimetry (PIV)</vt:lpstr>
      <vt:lpstr>3-D Particle Image Velocimetry (PIV)</vt:lpstr>
      <vt:lpstr>3-D Particle Image Velocimetry (PIV)</vt:lpstr>
      <vt:lpstr>3-D Particle Image Velocimetry (PIV)</vt:lpstr>
      <vt:lpstr>3-D Particle Image Velocimetry (PIV)</vt:lpstr>
      <vt:lpstr>3-D Particle Image Velocimetry (PIV)</vt:lpstr>
      <vt:lpstr>3-D Particle Image Velocimetry (PIV)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FAITH: Cobra Probe Measurement Grid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 Analytical Assessment of NASA’s N+1 Subsonic Fixed Wing Project Noise Goal</dc:title>
  <dc:creator>Jeff Berton</dc:creator>
  <cp:lastModifiedBy>Heineck, James T. (ARC-AOX)</cp:lastModifiedBy>
  <cp:revision>2072</cp:revision>
  <cp:lastPrinted>2010-11-17T14:22:36Z</cp:lastPrinted>
  <dcterms:created xsi:type="dcterms:W3CDTF">2011-02-13T01:23:21Z</dcterms:created>
  <dcterms:modified xsi:type="dcterms:W3CDTF">2013-07-16T22:58:40Z</dcterms:modified>
</cp:coreProperties>
</file>