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433"/>
    <p:restoredTop sz="96115" autoAdjust="0"/>
  </p:normalViewPr>
  <p:slideViewPr>
    <p:cSldViewPr snapToGrid="0" snapToObjects="1">
      <p:cViewPr varScale="1">
        <p:scale>
          <a:sx n="116" d="100"/>
          <a:sy n="116" d="100"/>
        </p:scale>
        <p:origin x="12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FC298-E2D8-3547-83A8-0455B7391E5A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75D61-B45A-1043-9BA8-3A6F076FE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1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5709-0E67-9A44-B677-3EEE5BDBF8F7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C5931-D24D-474B-9A57-4D4E5DE77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986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4C-5999-F94A-BD41-D8A95418326C}" type="datetime1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7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B03-98BB-CB4D-8793-C349543536D3}" type="datetime1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9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E94F-C5D2-1349-9B95-30F6C6FC2E77}" type="datetime1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3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0277-C09E-4F49-A6EC-608189B9AD19}" type="datetime1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8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E9AB-D6A5-4C4D-9362-24B696B031CE}" type="datetime1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A7D6-4BA6-9F42-8C4A-1E10B8D52E17}" type="datetime1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2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C70-1F5F-7F45-A563-C66AD3603C2F}" type="datetime1">
              <a:rPr lang="en-US" smtClean="0"/>
              <a:t>3/7/25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5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B484-B71A-D145-9015-817052E81419}" type="datetime1">
              <a:rPr lang="en-US" smtClean="0"/>
              <a:t>3/7/25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3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A35D-7AE5-C14A-A411-B3B293B5A78B}" type="datetime1">
              <a:rPr lang="en-US" smtClean="0"/>
              <a:t>3/7/25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9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AB46-F884-6D40-B08A-97C6B4E6C877}" type="datetime1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0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63FA-6E2F-2044-B9AF-1BD29FB15B2E}" type="datetime1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4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3233F-B5A0-AE41-82B1-9650B32E7E87}" type="datetime1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A7DBA-1741-1145-B6AA-D2FB944E9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C8954E-500A-7B48-9EBC-53E7914E0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201528" y="-4204097"/>
            <a:ext cx="773132" cy="9176188"/>
          </a:xfrm>
          <a:prstGeom prst="rect">
            <a:avLst/>
          </a:prstGeom>
        </p:spPr>
      </p:pic>
      <p:sp>
        <p:nvSpPr>
          <p:cNvPr id="10" name="AutoShape 3">
            <a:extLst>
              <a:ext uri="{FF2B5EF4-FFF2-40B4-BE49-F238E27FC236}">
                <a16:creationId xmlns:a16="http://schemas.microsoft.com/office/drawing/2014/main" id="{459E4FCA-6531-5A3F-1E52-6893A7822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5138" y="914400"/>
            <a:ext cx="2174875" cy="3721100"/>
          </a:xfrm>
          <a:prstGeom prst="roundRect">
            <a:avLst>
              <a:gd name="adj" fmla="val 1111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0" rIns="0"/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1100" b="1" i="1" dirty="0">
                <a:cs typeface="Arial" panose="020B0604020202020204" pitchFamily="34" charset="0"/>
              </a:rPr>
              <a:t>Next Steps/Future Funding: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1100" i="1" dirty="0">
                <a:cs typeface="Arial" panose="020B0604020202020204" pitchFamily="34" charset="0"/>
              </a:rPr>
              <a:t>Briefly state the next step after this year’s work. This could include anticipated proposals to other programs, experimental/flight testing, papers, patents, or other follow-on work.</a:t>
            </a:r>
          </a:p>
          <a:p>
            <a:pPr>
              <a:spcBef>
                <a:spcPts val="600"/>
              </a:spcBef>
              <a:buFontTx/>
              <a:buNone/>
            </a:pPr>
            <a:endParaRPr lang="en-US" altLang="en-US" sz="110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None/>
            </a:pPr>
            <a:endParaRPr lang="en-US" altLang="en-US" sz="110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None/>
            </a:pPr>
            <a:endParaRPr lang="en-US" altLang="en-US" sz="110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None/>
            </a:pPr>
            <a:endParaRPr lang="en-US" altLang="en-US" sz="110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1100" b="1" i="1" dirty="0">
                <a:cs typeface="Arial" panose="020B0604020202020204" pitchFamily="34" charset="0"/>
              </a:rPr>
              <a:t>Customers &amp; Applications: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1100" i="1" dirty="0">
                <a:cs typeface="Arial" panose="020B0604020202020204" pitchFamily="34" charset="0"/>
              </a:rPr>
              <a:t>Specific organizations, agencies, or corporations. Summary of how they will benefit from the new technology</a:t>
            </a:r>
            <a:r>
              <a:rPr lang="en-US" altLang="en-US" sz="11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AutoShape 4">
            <a:extLst>
              <a:ext uri="{FF2B5EF4-FFF2-40B4-BE49-F238E27FC236}">
                <a16:creationId xmlns:a16="http://schemas.microsoft.com/office/drawing/2014/main" id="{9669376D-3BE3-F6C8-2D77-19C47BD89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8300" y="1049963"/>
            <a:ext cx="3549650" cy="5229562"/>
          </a:xfrm>
          <a:prstGeom prst="roundRect">
            <a:avLst>
              <a:gd name="adj" fmla="val 7963"/>
            </a:avLst>
          </a:prstGeom>
          <a:noFill/>
          <a:ln w="12700">
            <a:solidFill>
              <a:srgbClr val="4D4D4D"/>
            </a:solidFill>
            <a:round/>
            <a:headEnd/>
            <a:tailEnd/>
          </a:ln>
        </p:spPr>
        <p:txBody>
          <a:bodyPr tIns="91440" bIns="91440"/>
          <a:lstStyle>
            <a:lvl1pPr marL="114300" indent="-11430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1200" u="sng"/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9D4AAECC-EAD6-3258-6C07-BEE936405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6397625"/>
            <a:ext cx="8359775" cy="336550"/>
          </a:xfrm>
          <a:prstGeom prst="rect">
            <a:avLst/>
          </a:prstGeom>
          <a:solidFill>
            <a:srgbClr val="FFFF00"/>
          </a:solidFill>
          <a:ln w="12700">
            <a:solidFill>
              <a:srgbClr val="333333"/>
            </a:solidFill>
            <a:miter lim="800000"/>
            <a:headEnd/>
            <a:tailEnd/>
          </a:ln>
        </p:spPr>
        <p:txBody>
          <a:bodyPr lIns="274320" tIns="100584" rIns="274320" bIns="73152" anchor="b" anchorCtr="1">
            <a:spAutoFit/>
          </a:bodyPr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/>
              <a:t>A sentence states why this project is important/useful and innovative.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33FEFF56-FB9F-B160-B0B6-CF4C470EA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297" y="1129379"/>
            <a:ext cx="3450605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50000"/>
              </a:spcBef>
              <a:buChar char="•"/>
              <a:tabLst>
                <a:tab pos="2889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Technical Approach:</a:t>
            </a:r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i="1" dirty="0"/>
              <a:t>Provide a brief overview of the technical approach / research plan to address each challenge / objective.</a:t>
            </a: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Deliverables:</a:t>
            </a:r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i="1" dirty="0"/>
              <a:t>Provide a list of milestone(s) and/or deliverable(s) for this year. This could include h/w or s/w developments, analytical tests, modeling results, workshops, papers, etc.  Link stated deliverables to responsible partner, where possible.</a:t>
            </a:r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Partnerships: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i="1" dirty="0"/>
              <a:t>Organization</a:t>
            </a:r>
            <a:r>
              <a:rPr lang="en-US" altLang="en-US" sz="1100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i="1" dirty="0"/>
              <a:t>Org Role</a:t>
            </a:r>
            <a:r>
              <a:rPr lang="en-US" altLang="en-US" sz="1100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i="1" dirty="0"/>
              <a:t>Org Contribution</a:t>
            </a:r>
            <a:r>
              <a:rPr lang="en-US" altLang="en-US" sz="1100" dirty="0"/>
              <a:t>: $</a:t>
            </a:r>
          </a:p>
          <a:p>
            <a:pPr>
              <a:spcBef>
                <a:spcPts val="600"/>
              </a:spcBef>
              <a:buFontTx/>
              <a:buNone/>
            </a:pPr>
            <a:endParaRPr lang="en-US" altLang="en-US" sz="11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i="1" dirty="0"/>
              <a:t>Organization</a:t>
            </a:r>
            <a:r>
              <a:rPr lang="en-US" altLang="en-US" sz="1100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i="1" dirty="0"/>
              <a:t>Org Role</a:t>
            </a:r>
            <a:r>
              <a:rPr lang="en-US" altLang="en-US" sz="1100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i="1" dirty="0"/>
              <a:t>Org Contribution</a:t>
            </a:r>
            <a:r>
              <a:rPr lang="en-US" altLang="en-US" sz="1100" dirty="0"/>
              <a:t>: $</a:t>
            </a:r>
          </a:p>
        </p:txBody>
      </p:sp>
      <p:grpSp>
        <p:nvGrpSpPr>
          <p:cNvPr id="14" name="Group 21">
            <a:extLst>
              <a:ext uri="{FF2B5EF4-FFF2-40B4-BE49-F238E27FC236}">
                <a16:creationId xmlns:a16="http://schemas.microsoft.com/office/drawing/2014/main" id="{178412A0-6C7A-9862-14C1-E26CFF91CF01}"/>
              </a:ext>
            </a:extLst>
          </p:cNvPr>
          <p:cNvGrpSpPr>
            <a:grpSpLocks/>
          </p:cNvGrpSpPr>
          <p:nvPr/>
        </p:nvGrpSpPr>
        <p:grpSpPr bwMode="auto">
          <a:xfrm>
            <a:off x="168275" y="846138"/>
            <a:ext cx="6569075" cy="5334001"/>
            <a:chOff x="106" y="533"/>
            <a:chExt cx="4138" cy="3360"/>
          </a:xfrm>
        </p:grpSpPr>
        <p:sp>
          <p:nvSpPr>
            <p:cNvPr id="15" name="Text Box 22">
              <a:extLst>
                <a:ext uri="{FF2B5EF4-FFF2-40B4-BE49-F238E27FC236}">
                  <a16:creationId xmlns:a16="http://schemas.microsoft.com/office/drawing/2014/main" id="{129ECC76-74AB-D4B1-B097-48F761FC5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3175" y="1703"/>
              <a:ext cx="203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chemeClr val="accent1"/>
                  </a:solidFill>
                  <a:latin typeface="Arial Black" panose="020B0604020202020204" pitchFamily="34" charset="0"/>
                </a:rPr>
                <a:t> Potential Next Steps &amp; Applications</a:t>
              </a:r>
            </a:p>
          </p:txBody>
        </p:sp>
        <p:sp>
          <p:nvSpPr>
            <p:cNvPr id="16" name="Text Box 23">
              <a:extLst>
                <a:ext uri="{FF2B5EF4-FFF2-40B4-BE49-F238E27FC236}">
                  <a16:creationId xmlns:a16="http://schemas.microsoft.com/office/drawing/2014/main" id="{66A1C430-0658-130E-87FB-A51FABDD2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3713" y="3362"/>
              <a:ext cx="96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chemeClr val="accent1"/>
                  </a:solidFill>
                  <a:latin typeface="Arial Black" panose="020B0604020202020204" pitchFamily="34" charset="0"/>
                </a:rPr>
                <a:t>Resources &amp; TA</a:t>
              </a:r>
            </a:p>
          </p:txBody>
        </p:sp>
        <p:sp>
          <p:nvSpPr>
            <p:cNvPr id="17" name="Text Box 24">
              <a:extLst>
                <a:ext uri="{FF2B5EF4-FFF2-40B4-BE49-F238E27FC236}">
                  <a16:creationId xmlns:a16="http://schemas.microsoft.com/office/drawing/2014/main" id="{129AC564-92A1-41E6-6554-638322C64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8" y="533"/>
              <a:ext cx="2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1200" dirty="0">
                  <a:solidFill>
                    <a:schemeClr val="accent1"/>
                  </a:solidFill>
                  <a:latin typeface="Arial Black" panose="020B0604020202020204" pitchFamily="34" charset="0"/>
                </a:rPr>
                <a:t>Approach &amp; Deliverables</a:t>
              </a:r>
            </a:p>
          </p:txBody>
        </p:sp>
        <p:sp>
          <p:nvSpPr>
            <p:cNvPr id="18" name="Text Box 25">
              <a:extLst>
                <a:ext uri="{FF2B5EF4-FFF2-40B4-BE49-F238E27FC236}">
                  <a16:creationId xmlns:a16="http://schemas.microsoft.com/office/drawing/2014/main" id="{D79253AF-EA0F-5954-FDF8-AC4369D5B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386" y="1300"/>
              <a:ext cx="108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chemeClr val="accent1"/>
                  </a:solidFill>
                  <a:latin typeface="Arial Black" panose="020B0604020202020204" pitchFamily="34" charset="0"/>
                </a:rPr>
                <a:t>Goals &amp; Objectives</a:t>
              </a:r>
            </a:p>
          </p:txBody>
        </p:sp>
        <p:sp>
          <p:nvSpPr>
            <p:cNvPr id="19" name="Text Box 26">
              <a:extLst>
                <a:ext uri="{FF2B5EF4-FFF2-40B4-BE49-F238E27FC236}">
                  <a16:creationId xmlns:a16="http://schemas.microsoft.com/office/drawing/2014/main" id="{E4F9CAE4-018C-EDBE-C161-5272D51C2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466" y="3135"/>
              <a:ext cx="124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50000"/>
                </a:spcBef>
                <a:buChar char="•"/>
                <a:tabLst>
                  <a:tab pos="18272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ct val="20000"/>
                </a:spcBef>
                <a:buChar char="–"/>
                <a:tabLst>
                  <a:tab pos="1827213" algn="l"/>
                </a:tabLs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20000"/>
                </a:spcBef>
                <a:buChar char="•"/>
                <a:tabLst>
                  <a:tab pos="18272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20000"/>
                </a:spcBef>
                <a:buChar char="–"/>
                <a:tabLst>
                  <a:tab pos="1827213" algn="l"/>
                </a:tabLst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1827213" algn="l"/>
                </a:tabLst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827213" algn="l"/>
                </a:tabLst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827213" algn="l"/>
                </a:tabLst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827213" algn="l"/>
                </a:tabLst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827213" algn="l"/>
                </a:tabLst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Geneva" panose="020B05030304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chemeClr val="accent1"/>
                  </a:solidFill>
                  <a:latin typeface="Arial Black" panose="020B0604020202020204" pitchFamily="34" charset="0"/>
                </a:rPr>
                <a:t>Technology Status Quo</a:t>
              </a:r>
            </a:p>
          </p:txBody>
        </p:sp>
      </p:grpSp>
      <p:cxnSp>
        <p:nvCxnSpPr>
          <p:cNvPr id="20" name="Straight Connector 24">
            <a:extLst>
              <a:ext uri="{FF2B5EF4-FFF2-40B4-BE49-F238E27FC236}">
                <a16:creationId xmlns:a16="http://schemas.microsoft.com/office/drawing/2014/main" id="{79EB6FC2-07DC-C0C9-B729-67F9A572702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891881" y="3526632"/>
            <a:ext cx="5329237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1" name="AutoShape 3">
            <a:extLst>
              <a:ext uri="{FF2B5EF4-FFF2-40B4-BE49-F238E27FC236}">
                <a16:creationId xmlns:a16="http://schemas.microsoft.com/office/drawing/2014/main" id="{EF27863E-D194-DED8-1822-D84690B9A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914400"/>
            <a:ext cx="2341562" cy="2759075"/>
          </a:xfrm>
          <a:prstGeom prst="roundRect">
            <a:avLst>
              <a:gd name="adj" fmla="val 1111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0" rIns="0"/>
          <a:lstStyle>
            <a:lvl1pPr>
              <a:spcBef>
                <a:spcPct val="50000"/>
              </a:spcBef>
              <a:buChar char="•"/>
              <a:tabLst>
                <a:tab pos="2889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Capability Need/Knowledge Gap:</a:t>
            </a:r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i="1" dirty="0"/>
              <a:t>Provide a brief statement about the capability need and/or knowledge gap that is being addressed by this work.</a:t>
            </a:r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endParaRPr kumimoji="1" lang="en-US" altLang="en-US" sz="1100" i="1" dirty="0"/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Objectives:</a:t>
            </a:r>
          </a:p>
          <a:p>
            <a:pPr>
              <a:spcBef>
                <a:spcPts val="6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i="1" dirty="0"/>
              <a:t>Identify one or more key technical challenges or objectives to meet the stated goal(s).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Tx/>
              <a:buNone/>
            </a:pPr>
            <a:endParaRPr kumimoji="1" lang="en-US" altLang="en-US" sz="1000" b="1" i="1" dirty="0"/>
          </a:p>
        </p:txBody>
      </p:sp>
      <p:sp>
        <p:nvSpPr>
          <p:cNvPr id="22" name="AutoShape 3">
            <a:extLst>
              <a:ext uri="{FF2B5EF4-FFF2-40B4-BE49-F238E27FC236}">
                <a16:creationId xmlns:a16="http://schemas.microsoft.com/office/drawing/2014/main" id="{F47ADC4D-66B6-235F-26BD-57FDC0A2E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3751263"/>
            <a:ext cx="2341562" cy="2535237"/>
          </a:xfrm>
          <a:prstGeom prst="roundRect">
            <a:avLst>
              <a:gd name="adj" fmla="val 1111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0" rIns="0"/>
          <a:lstStyle>
            <a:lvl1pPr>
              <a:spcBef>
                <a:spcPct val="50000"/>
              </a:spcBef>
              <a:buChar char="•"/>
              <a:tabLst>
                <a:tab pos="2889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Start TRL (10/1/25):</a:t>
            </a:r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End TRL (9/30/26)</a:t>
            </a:r>
            <a:r>
              <a:rPr lang="en-US" altLang="en-US" sz="1100" b="1" dirty="0"/>
              <a:t>:</a:t>
            </a:r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Technology State-of-the-Art:</a:t>
            </a:r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i="1" dirty="0"/>
              <a:t>What is the state-of-the-art or knowledge in this area, and how is this effort different or complementary to other efforts?</a:t>
            </a:r>
          </a:p>
        </p:txBody>
      </p:sp>
      <p:sp>
        <p:nvSpPr>
          <p:cNvPr id="23" name="AutoShape 3">
            <a:extLst>
              <a:ext uri="{FF2B5EF4-FFF2-40B4-BE49-F238E27FC236}">
                <a16:creationId xmlns:a16="http://schemas.microsoft.com/office/drawing/2014/main" id="{54F0F337-F9E9-28CC-0A38-430ABC749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963" y="4724400"/>
            <a:ext cx="2174875" cy="1562100"/>
          </a:xfrm>
          <a:prstGeom prst="roundRect">
            <a:avLst>
              <a:gd name="adj" fmla="val 1111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0" rIns="0"/>
          <a:lstStyle>
            <a:lvl1pPr>
              <a:spcBef>
                <a:spcPct val="50000"/>
              </a:spcBef>
              <a:buChar char="•"/>
              <a:tabLst>
                <a:tab pos="2889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tabLst>
                <a:tab pos="288925" algn="l"/>
              </a:tabLst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88925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Geneva" panose="020B0503030404040204" pitchFamily="34" charset="0"/>
              </a:defRPr>
            </a:lvl9pPr>
          </a:lstStyle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i="1" dirty="0"/>
              <a:t>2024 Taxonomy Alignment</a:t>
            </a:r>
            <a:r>
              <a:rPr kumimoji="1" lang="en-US" altLang="en-US" sz="1100" b="1" dirty="0"/>
              <a:t>:</a:t>
            </a:r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i="1" dirty="0"/>
              <a:t>To TX level 3 or 4, if possible</a:t>
            </a:r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endParaRPr kumimoji="1" lang="en-US" altLang="en-US" sz="1100" b="1" i="1" dirty="0"/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dirty="0"/>
              <a:t>Total FTE:</a:t>
            </a:r>
            <a:endParaRPr kumimoji="1" lang="en-US" altLang="en-US" sz="1100" dirty="0"/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dirty="0"/>
              <a:t>Total Procurement: </a:t>
            </a:r>
            <a:r>
              <a:rPr kumimoji="1" lang="en-US" altLang="en-US" sz="1100" dirty="0"/>
              <a:t>$</a:t>
            </a:r>
          </a:p>
          <a:p>
            <a:pPr>
              <a:spcBef>
                <a:spcPts val="400"/>
              </a:spcBef>
              <a:buClr>
                <a:srgbClr val="000066"/>
              </a:buClr>
              <a:buFontTx/>
              <a:buNone/>
            </a:pPr>
            <a:r>
              <a:rPr kumimoji="1" lang="en-US" altLang="en-US" sz="1100" b="1" dirty="0"/>
              <a:t>Total Contributions: </a:t>
            </a:r>
            <a:r>
              <a:rPr kumimoji="1" lang="en-US" altLang="en-US" sz="1100" dirty="0"/>
              <a:t>$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367A53-971F-F881-0285-98CC12700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375" y="39688"/>
            <a:ext cx="7667625" cy="61277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00000"/>
              </a:lnSpc>
              <a:tabLst>
                <a:tab pos="8229600" algn="r"/>
              </a:tabLst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Concept Title Goes Here</a:t>
            </a:r>
            <a:b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PI Full Name (Org Code);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312721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28768</TotalTime>
  <Words>308</Words>
  <Application>Microsoft Macintosh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Concept Title Goes Here PI Full Name (Org Code); email address</vt:lpstr>
    </vt:vector>
  </TitlesOfParts>
  <Company>NASA ARC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Bauman</dc:creator>
  <cp:lastModifiedBy>Bauman, Jill J. (ARC-D)</cp:lastModifiedBy>
  <cp:revision>85</cp:revision>
  <cp:lastPrinted>2017-09-11T19:46:04Z</cp:lastPrinted>
  <dcterms:created xsi:type="dcterms:W3CDTF">2017-09-07T20:25:47Z</dcterms:created>
  <dcterms:modified xsi:type="dcterms:W3CDTF">2025-03-10T18:08:15Z</dcterms:modified>
</cp:coreProperties>
</file>