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sldIdLst>
    <p:sldId id="257" r:id="rId4"/>
    <p:sldId id="276" r:id="rId5"/>
    <p:sldId id="261" r:id="rId6"/>
    <p:sldId id="263" r:id="rId7"/>
    <p:sldId id="264" r:id="rId8"/>
    <p:sldId id="267" r:id="rId9"/>
    <p:sldId id="268" r:id="rId10"/>
    <p:sldId id="279" r:id="rId11"/>
    <p:sldId id="265" r:id="rId12"/>
    <p:sldId id="273" r:id="rId13"/>
    <p:sldId id="277" r:id="rId14"/>
    <p:sldId id="278" r:id="rId15"/>
    <p:sldId id="280" r:id="rId16"/>
    <p:sldId id="271" r:id="rId17"/>
    <p:sldId id="272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36"/>
    <p:restoredTop sz="96327"/>
  </p:normalViewPr>
  <p:slideViewPr>
    <p:cSldViewPr snapToGrid="0" snapToObjects="1">
      <p:cViewPr varScale="1">
        <p:scale>
          <a:sx n="119" d="100"/>
          <a:sy n="119" d="100"/>
        </p:scale>
        <p:origin x="10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1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B70C3-3BF2-E717-6548-0D935C2B61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EE0445-C2D9-DA7D-A43B-AEDFD5BF46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E0A2B9-274A-8033-C99B-1B900EE53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8AB72-12FF-9942-8FAE-F1C9C3C0BA1E}" type="datetimeFigureOut">
              <a:rPr lang="en-US" smtClean="0"/>
              <a:t>12/6/24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3B18F-22D1-9B71-1CBA-EE1590164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EBE557-81D7-0F5B-658E-D8B7CCBC2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847A-DCF0-9A4E-9EDA-3A35BB1C6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635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4F543-7983-177D-5E0C-F4C9193C6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DF2EC3-FEB9-F191-B678-74D02652AF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6645D8-EE4F-A479-1DDC-76213F946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8AB72-12FF-9942-8FAE-F1C9C3C0BA1E}" type="datetimeFigureOut">
              <a:rPr lang="en-US" smtClean="0"/>
              <a:t>12/6/24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58746-4CE5-C055-365D-129E634D0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DCE6A-7BD0-8E3A-3E72-6A806FFC8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847A-DCF0-9A4E-9EDA-3A35BB1C6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63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717A3B-0BC5-1914-58B1-179F804509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9A0393-0BF1-269A-0B6E-8DD9F8FC74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2ED4CB-DF2E-9D75-88CB-E539040C7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8AB72-12FF-9942-8FAE-F1C9C3C0BA1E}" type="datetimeFigureOut">
              <a:rPr lang="en-US" smtClean="0"/>
              <a:t>12/6/24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E574C-6CC6-93FA-348A-46088FEB8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9D14BC-A766-BDDB-C5A0-D88B7ACB3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847A-DCF0-9A4E-9EDA-3A35BB1C6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805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SA Silicon Valley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5151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(Ligh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sz="half" idx="10"/>
          </p:nvPr>
        </p:nvSpPr>
        <p:spPr>
          <a:xfrm>
            <a:off x="838200" y="1498709"/>
            <a:ext cx="10515600" cy="457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6524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B4035D-95AD-4A7B-821C-D3D3DD1675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568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C57A0-6BF8-DDCA-4D05-99E85899A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83336-7A7C-B4DB-B5A2-6A259365E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FF562B-2935-36C7-7356-20B4A839E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8AB72-12FF-9942-8FAE-F1C9C3C0BA1E}" type="datetimeFigureOut">
              <a:rPr lang="en-US" smtClean="0"/>
              <a:t>12/6/24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0B8554-F311-C838-F873-2F040E736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0C728-C345-EAAC-FAE6-CB603BA57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847A-DCF0-9A4E-9EDA-3A35BB1C6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241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624EB-538A-CDEB-C494-28A138766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4EE1F3-880F-1409-0F4D-C6DE9728CC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00F98-2AD0-BAE8-A8A7-0BA4DF45C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8AB72-12FF-9942-8FAE-F1C9C3C0BA1E}" type="datetimeFigureOut">
              <a:rPr lang="en-US" smtClean="0"/>
              <a:t>12/6/24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63AFE8-84E6-A45C-2E21-4E82F4A02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E16D6-346B-B43F-B105-E59EB5C8A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847A-DCF0-9A4E-9EDA-3A35BB1C6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35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67472-41C6-FEC8-C745-E63988393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9A2FC-8CDE-BFE7-B1A1-5E68629EA5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F44127-C92F-448A-3AA5-2324276CB9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192745-B511-AF96-F2F4-885EEC844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8AB72-12FF-9942-8FAE-F1C9C3C0BA1E}" type="datetimeFigureOut">
              <a:rPr lang="en-US" smtClean="0"/>
              <a:t>12/6/24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841F23-58BB-B0E0-C97C-55FE21BCD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213666-AF09-7383-220E-E33E3CF20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847A-DCF0-9A4E-9EDA-3A35BB1C6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93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D8795-6849-A0D2-1D55-B58380F78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254727-E531-83CD-4D19-6F1EE09DCD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06050B-DC78-7F5C-BA94-3139A0F088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7E92BD-3242-78C7-713B-8CDA5DF04B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24E7C1-DD34-C076-E5FE-19405AE44D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A8564E-AB42-0117-058A-1575EB65A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8AB72-12FF-9942-8FAE-F1C9C3C0BA1E}" type="datetimeFigureOut">
              <a:rPr lang="en-US" smtClean="0"/>
              <a:t>12/6/24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DF69B8-9D5D-18B4-65F6-55CB4902A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F47F09-586B-9912-A949-EAB330A42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847A-DCF0-9A4E-9EDA-3A35BB1C6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95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D0B05-88ED-D780-6B0C-3ED1F888E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4EAFA3-6F4E-1081-7F8F-DADBBDEDA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8AB72-12FF-9942-8FAE-F1C9C3C0BA1E}" type="datetimeFigureOut">
              <a:rPr lang="en-US" smtClean="0"/>
              <a:t>12/6/24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3A0E59-B5E5-0419-81CD-BB6C7A612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E1707A-C318-688A-3374-975F40021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847A-DCF0-9A4E-9EDA-3A35BB1C6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39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E88218-7D9F-A2C5-61A9-97B5DA835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8AB72-12FF-9942-8FAE-F1C9C3C0BA1E}" type="datetimeFigureOut">
              <a:rPr lang="en-US" smtClean="0"/>
              <a:t>12/6/24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F1AEF1-EF4F-6A79-D5D2-C96F45FC1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41B5F3-2AA4-0402-0FF2-81228AF83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847A-DCF0-9A4E-9EDA-3A35BB1C6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250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8A0D2-26F1-F87E-74C6-0E0620777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673B2D-5605-39A6-84FD-DEE0E1B19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574D88-7B03-58CE-2DD6-5C50FA9396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65988E-FFBE-2CA7-3B7F-A47E2988F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8AB72-12FF-9942-8FAE-F1C9C3C0BA1E}" type="datetimeFigureOut">
              <a:rPr lang="en-US" smtClean="0"/>
              <a:t>12/6/24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B09A7E-D91C-E40F-83EE-BB2635DE4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77F231-BD8A-8498-FE86-D6B621169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847A-DCF0-9A4E-9EDA-3A35BB1C6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10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96C59-DEAF-C917-3B40-1A95FCDEF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224F0E-AC5F-1C72-09EE-AF04F07A65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E2287F-C73B-09F7-1DCF-EC70DA00BE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E42E44-FB76-A1B3-C348-C45824C26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8AB72-12FF-9942-8FAE-F1C9C3C0BA1E}" type="datetimeFigureOut">
              <a:rPr lang="en-US" smtClean="0"/>
              <a:t>12/6/24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31E350-3437-CE73-56BA-218001296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219CB0-2E64-9C78-6848-7DCB8A10D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847A-DCF0-9A4E-9EDA-3A35BB1C6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694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C2B17E-A0C4-648A-8A4B-B9A100186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F23632-1DB0-9A05-EBBA-13C9AE999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EDE9B-FBFC-8630-E48A-A313D9D2FC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8AB72-12FF-9942-8FAE-F1C9C3C0BA1E}" type="datetimeFigureOut">
              <a:rPr lang="en-US" smtClean="0"/>
              <a:t>12/6/24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D032D-F429-6335-8E9E-85F449613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F15DD-977D-FF7A-979E-96965616EB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4847A-DCF0-9A4E-9EDA-3A35BB1C6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302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dean.p.giovannetti@nasa.gov" TargetMode="External"/><Relationship Id="rId2" Type="http://schemas.openxmlformats.org/officeDocument/2006/relationships/hyperlink" Target="mailto:a.mazhari@nasa.gov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mailto:edward.m.austin@nasa.gov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cid:image003.jpg@01D8B85A.9D6B6C20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4120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7ADD414-432C-BA11-1626-0A1F50EC2D39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200" y="1544105"/>
            <a:ext cx="6844748" cy="4572000"/>
          </a:xfrm>
        </p:spPr>
        <p:txBody>
          <a:bodyPr/>
          <a:lstStyle/>
          <a:p>
            <a:r>
              <a:rPr lang="en-US" dirty="0"/>
              <a:t>Fixed lower plane with wings</a:t>
            </a:r>
          </a:p>
          <a:p>
            <a:r>
              <a:rPr lang="en-US" dirty="0"/>
              <a:t>Moving upper plane</a:t>
            </a:r>
          </a:p>
          <a:p>
            <a:r>
              <a:rPr lang="en-US" dirty="0"/>
              <a:t>Automated material handling</a:t>
            </a:r>
          </a:p>
          <a:p>
            <a:pPr lvl="1"/>
            <a:r>
              <a:rPr lang="en-US" dirty="0"/>
              <a:t>Five-axis ABB robot (not shown)</a:t>
            </a:r>
          </a:p>
          <a:p>
            <a:pPr lvl="1"/>
            <a:r>
              <a:rPr lang="en-US" dirty="0"/>
              <a:t>Sliding table</a:t>
            </a:r>
          </a:p>
          <a:p>
            <a:r>
              <a:rPr lang="en-US" dirty="0"/>
              <a:t>Parallelism control system for active mold alignment</a:t>
            </a:r>
          </a:p>
          <a:p>
            <a:r>
              <a:rPr lang="en-US" dirty="0"/>
              <a:t>Four hydraulic columns with locks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B33AED-A27A-7ADA-52DC-E4DD4729F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7172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3600 Ton Press Features</a:t>
            </a:r>
          </a:p>
        </p:txBody>
      </p:sp>
      <p:pic>
        <p:nvPicPr>
          <p:cNvPr id="8" name="Content Placeholder 4" descr="A picture containing toy, blue&#10;&#10;Description automatically generated">
            <a:extLst>
              <a:ext uri="{FF2B5EF4-FFF2-40B4-BE49-F238E27FC236}">
                <a16:creationId xmlns:a16="http://schemas.microsoft.com/office/drawing/2014/main" id="{C7EB2FF5-C3E8-4481-3294-43693F97E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0109" y="1594905"/>
            <a:ext cx="4800600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007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E7EC769-FFA9-3888-C8D7-19BD8C0EDD04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Component Manufacturing Process Development</a:t>
            </a:r>
          </a:p>
          <a:p>
            <a:pPr lvl="1"/>
            <a:r>
              <a:rPr lang="en-US" dirty="0"/>
              <a:t>Heating and cooling requirements</a:t>
            </a:r>
          </a:p>
          <a:p>
            <a:pPr lvl="1"/>
            <a:r>
              <a:rPr lang="en-US" dirty="0"/>
              <a:t>Pressing requirements</a:t>
            </a:r>
          </a:p>
          <a:p>
            <a:pPr lvl="1"/>
            <a:r>
              <a:rPr lang="en-US" dirty="0"/>
              <a:t>Resin injection requirements</a:t>
            </a:r>
          </a:p>
          <a:p>
            <a:pPr lvl="1"/>
            <a:r>
              <a:rPr lang="en-US" dirty="0"/>
              <a:t>Material handling requirements</a:t>
            </a:r>
          </a:p>
          <a:p>
            <a:pPr lvl="1"/>
            <a:r>
              <a:rPr lang="en-US" dirty="0"/>
              <a:t>Process optimization</a:t>
            </a:r>
          </a:p>
          <a:p>
            <a:r>
              <a:rPr lang="en-US" dirty="0"/>
              <a:t>Component Manufacturing Process Certification</a:t>
            </a:r>
          </a:p>
          <a:p>
            <a:pPr lvl="1"/>
            <a:r>
              <a:rPr lang="en-US" dirty="0"/>
              <a:t>Quality assessment</a:t>
            </a:r>
          </a:p>
          <a:p>
            <a:pPr lvl="1"/>
            <a:r>
              <a:rPr lang="en-US" dirty="0"/>
              <a:t>Consistency/repeatability assessment</a:t>
            </a:r>
          </a:p>
          <a:p>
            <a:r>
              <a:rPr lang="en-US" dirty="0"/>
              <a:t>Composite Material Development/Assessment</a:t>
            </a:r>
          </a:p>
          <a:p>
            <a:r>
              <a:rPr lang="en-US" dirty="0"/>
              <a:t>Composite Component Manufacture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A1251E-E0F3-1E02-2480-A554B0C63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Facility Applications</a:t>
            </a:r>
          </a:p>
        </p:txBody>
      </p:sp>
    </p:spTree>
    <p:extLst>
      <p:ext uri="{BB962C8B-B14F-4D97-AF65-F5344CB8AC3E}">
        <p14:creationId xmlns:p14="http://schemas.microsoft.com/office/powerpoint/2010/main" val="2806103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052BF1-01DE-05C9-C8AA-55B41E7B0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PreFormer</a:t>
            </a:r>
            <a:r>
              <a:rPr lang="en-US" dirty="0"/>
              <a:t> Line Demonstration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7570F56-5269-E527-8E4C-3AA9709F4D47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/>
          <a:stretch>
            <a:fillRect/>
          </a:stretch>
        </p:blipFill>
        <p:spPr>
          <a:xfrm>
            <a:off x="3048000" y="2070100"/>
            <a:ext cx="6096000" cy="3429000"/>
          </a:xfrm>
        </p:spPr>
      </p:pic>
    </p:spTree>
    <p:extLst>
      <p:ext uri="{BB962C8B-B14F-4D97-AF65-F5344CB8AC3E}">
        <p14:creationId xmlns:p14="http://schemas.microsoft.com/office/powerpoint/2010/main" val="662221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73533A0-854C-F0F3-B3F8-021D635E67A6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b="0" i="0" dirty="0">
                <a:solidFill>
                  <a:srgbClr val="1B1B1B"/>
                </a:solidFill>
                <a:effectLst/>
                <a:latin typeface="Public Sans Web"/>
              </a:rPr>
              <a:t>Technical Lead: </a:t>
            </a:r>
            <a:r>
              <a:rPr lang="en-US" b="1" i="0" dirty="0">
                <a:solidFill>
                  <a:srgbClr val="1B1B1B"/>
                </a:solidFill>
                <a:effectLst/>
                <a:latin typeface="Public Sans Web"/>
              </a:rPr>
              <a:t>Alex Mazhari</a:t>
            </a:r>
            <a:r>
              <a:rPr lang="en-US" b="0" i="0" dirty="0">
                <a:solidFill>
                  <a:srgbClr val="1B1B1B"/>
                </a:solidFill>
                <a:effectLst/>
                <a:latin typeface="Public Sans Web"/>
              </a:rPr>
              <a:t> – </a:t>
            </a:r>
            <a:r>
              <a:rPr lang="en-US" b="0" i="0" dirty="0">
                <a:solidFill>
                  <a:srgbClr val="1B1B1B"/>
                </a:solidFill>
                <a:effectLst/>
                <a:latin typeface="inter"/>
                <a:hlinkClick r:id="rId2"/>
              </a:rPr>
              <a:t>a.mazhari@nasa.gov</a:t>
            </a:r>
            <a:endParaRPr lang="en-US" b="0" i="0" dirty="0">
              <a:solidFill>
                <a:srgbClr val="1B1B1B"/>
              </a:solidFill>
              <a:effectLst/>
              <a:latin typeface="Public Sans Web"/>
            </a:endParaRPr>
          </a:p>
          <a:p>
            <a:pPr marL="0" indent="0" algn="l">
              <a:buNone/>
            </a:pPr>
            <a:r>
              <a:rPr lang="en-US" b="0" i="0" dirty="0">
                <a:solidFill>
                  <a:srgbClr val="1B1B1B"/>
                </a:solidFill>
                <a:effectLst/>
                <a:latin typeface="Public Sans Web"/>
              </a:rPr>
              <a:t>Facility Operations Manager: </a:t>
            </a:r>
            <a:r>
              <a:rPr lang="en-US" b="1" i="0" dirty="0">
                <a:solidFill>
                  <a:srgbClr val="1B1B1B"/>
                </a:solidFill>
                <a:effectLst/>
                <a:latin typeface="Public Sans Web"/>
              </a:rPr>
              <a:t>Dean Giovannetti</a:t>
            </a:r>
            <a:r>
              <a:rPr lang="en-US" b="0" i="0" dirty="0">
                <a:solidFill>
                  <a:srgbClr val="1B1B1B"/>
                </a:solidFill>
                <a:effectLst/>
                <a:latin typeface="Public Sans Web"/>
              </a:rPr>
              <a:t> – </a:t>
            </a:r>
            <a:r>
              <a:rPr lang="en-US" b="0" i="0" dirty="0">
                <a:solidFill>
                  <a:srgbClr val="1B1B1B"/>
                </a:solidFill>
                <a:effectLst/>
                <a:latin typeface="inter"/>
                <a:hlinkClick r:id="rId3"/>
              </a:rPr>
              <a:t>dean.p.giovannetti@nasa.gov</a:t>
            </a:r>
            <a:endParaRPr lang="en-US" b="0" i="0" dirty="0">
              <a:solidFill>
                <a:srgbClr val="1B1B1B"/>
              </a:solidFill>
              <a:effectLst/>
              <a:latin typeface="Public Sans Web"/>
            </a:endParaRPr>
          </a:p>
          <a:p>
            <a:pPr marL="0" indent="0" algn="l">
              <a:buNone/>
            </a:pPr>
            <a:r>
              <a:rPr lang="en-US" b="0" i="0" dirty="0" err="1">
                <a:solidFill>
                  <a:srgbClr val="1B1B1B"/>
                </a:solidFill>
                <a:effectLst/>
                <a:latin typeface="Public Sans Web"/>
              </a:rPr>
              <a:t>Programmatics</a:t>
            </a:r>
            <a:r>
              <a:rPr lang="en-US" b="0" i="0" dirty="0">
                <a:solidFill>
                  <a:srgbClr val="1B1B1B"/>
                </a:solidFill>
                <a:effectLst/>
                <a:latin typeface="Public Sans Web"/>
              </a:rPr>
              <a:t>: </a:t>
            </a:r>
            <a:r>
              <a:rPr lang="en-US" b="1" i="0" dirty="0">
                <a:solidFill>
                  <a:srgbClr val="1B1B1B"/>
                </a:solidFill>
                <a:effectLst/>
                <a:latin typeface="Public Sans Web"/>
              </a:rPr>
              <a:t>Ed Austin</a:t>
            </a:r>
            <a:r>
              <a:rPr lang="en-US" b="0" i="0" dirty="0">
                <a:solidFill>
                  <a:srgbClr val="1B1B1B"/>
                </a:solidFill>
                <a:effectLst/>
                <a:latin typeface="Public Sans Web"/>
              </a:rPr>
              <a:t> – </a:t>
            </a:r>
            <a:r>
              <a:rPr lang="en-US" b="0" i="0" dirty="0">
                <a:solidFill>
                  <a:srgbClr val="1B1B1B"/>
                </a:solidFill>
                <a:effectLst/>
                <a:latin typeface="inter"/>
                <a:hlinkClick r:id="rId4"/>
              </a:rPr>
              <a:t>edward.m.austin@nasa.gov</a:t>
            </a:r>
            <a:endParaRPr lang="en-US" b="0" i="0" dirty="0">
              <a:solidFill>
                <a:srgbClr val="1B1B1B"/>
              </a:solidFill>
              <a:effectLst/>
              <a:latin typeface="Public Sans Web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9EC469A-0F94-F991-9EF1-0B9A7E76A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Contacts</a:t>
            </a:r>
          </a:p>
        </p:txBody>
      </p:sp>
    </p:spTree>
    <p:extLst>
      <p:ext uri="{BB962C8B-B14F-4D97-AF65-F5344CB8AC3E}">
        <p14:creationId xmlns:p14="http://schemas.microsoft.com/office/powerpoint/2010/main" val="3720742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22DDC9-499B-7518-B50F-60D9F2931F15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US" dirty="0"/>
              <a:t>Heating plane dimensions – 2800 x 2200mm</a:t>
            </a:r>
          </a:p>
          <a:p>
            <a:r>
              <a:rPr lang="en-US" dirty="0"/>
              <a:t>Vertical stroke upper plane – 2000mm</a:t>
            </a:r>
          </a:p>
          <a:p>
            <a:r>
              <a:rPr lang="en-US" dirty="0"/>
              <a:t>Heating power – 172kW</a:t>
            </a:r>
          </a:p>
          <a:p>
            <a:r>
              <a:rPr lang="en-US" dirty="0"/>
              <a:t>Maximum temperature</a:t>
            </a:r>
          </a:p>
          <a:p>
            <a:pPr lvl="1"/>
            <a:r>
              <a:rPr lang="en-US" dirty="0"/>
              <a:t>500F with standard cartridge heaters</a:t>
            </a:r>
          </a:p>
          <a:p>
            <a:pPr lvl="1"/>
            <a:r>
              <a:rPr lang="en-US" dirty="0"/>
              <a:t>700F with auxiliary heating plates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EF78A7D-FE91-D991-08DE-24543E447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Heating Oven Specifications</a:t>
            </a:r>
          </a:p>
        </p:txBody>
      </p:sp>
    </p:spTree>
    <p:extLst>
      <p:ext uri="{BB962C8B-B14F-4D97-AF65-F5344CB8AC3E}">
        <p14:creationId xmlns:p14="http://schemas.microsoft.com/office/powerpoint/2010/main" val="501980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22DDC9-499B-7518-B50F-60D9F2931F15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US" dirty="0" err="1"/>
              <a:t>Preformer</a:t>
            </a:r>
            <a:r>
              <a:rPr lang="en-US" dirty="0"/>
              <a:t> plane dimensions – 3000 x 2900mm</a:t>
            </a:r>
          </a:p>
          <a:p>
            <a:r>
              <a:rPr lang="en-US" dirty="0"/>
              <a:t>Minimum/Maximum span – 1170mm/2900mm</a:t>
            </a:r>
          </a:p>
          <a:p>
            <a:r>
              <a:rPr lang="en-US" dirty="0"/>
              <a:t>Vertical stroke upper plane – 1730mm</a:t>
            </a:r>
          </a:p>
          <a:p>
            <a:r>
              <a:rPr lang="en-US" dirty="0"/>
              <a:t>Maximum closing force – 3000kN</a:t>
            </a:r>
          </a:p>
          <a:p>
            <a:r>
              <a:rPr lang="en-US" dirty="0"/>
              <a:t>Total installed electric power – 1170kW</a:t>
            </a:r>
          </a:p>
          <a:p>
            <a:r>
              <a:rPr lang="en-US" dirty="0"/>
              <a:t>Maximum hydraulic pressure – 250bar</a:t>
            </a:r>
          </a:p>
          <a:p>
            <a:r>
              <a:rPr lang="en-US" dirty="0"/>
              <a:t>Maximum pneumatic pressure – 6bar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EF78A7D-FE91-D991-08DE-24543E447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Preformer</a:t>
            </a:r>
            <a:r>
              <a:rPr lang="en-US" dirty="0"/>
              <a:t> Press Specifications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765393-D33F-7114-4ADB-2051C69103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8418" y="1498709"/>
            <a:ext cx="4069080" cy="404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9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317B268-08CA-575D-DA20-4EE2C4363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3600 Ton Press Specifications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24BF004D-7DF7-2B55-768B-8F4A55275D6F}"/>
              </a:ext>
            </a:extLst>
          </p:cNvPr>
          <p:cNvGraphicFramePr>
            <a:graphicFrameLocks noGrp="1"/>
          </p:cNvGraphicFramePr>
          <p:nvPr>
            <p:ph sz="half" idx="10"/>
            <p:extLst>
              <p:ext uri="{D42A27DB-BD31-4B8C-83A1-F6EECF244321}">
                <p14:modId xmlns:p14="http://schemas.microsoft.com/office/powerpoint/2010/main" val="1699327067"/>
              </p:ext>
            </p:extLst>
          </p:nvPr>
        </p:nvGraphicFramePr>
        <p:xfrm>
          <a:off x="838200" y="1400783"/>
          <a:ext cx="10515600" cy="480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73557">
                  <a:extLst>
                    <a:ext uri="{9D8B030D-6E8A-4147-A177-3AD203B41FA5}">
                      <a16:colId xmlns:a16="http://schemas.microsoft.com/office/drawing/2014/main" val="847528375"/>
                    </a:ext>
                  </a:extLst>
                </a:gridCol>
                <a:gridCol w="705678">
                  <a:extLst>
                    <a:ext uri="{9D8B030D-6E8A-4147-A177-3AD203B41FA5}">
                      <a16:colId xmlns:a16="http://schemas.microsoft.com/office/drawing/2014/main" val="1602000089"/>
                    </a:ext>
                  </a:extLst>
                </a:gridCol>
                <a:gridCol w="556591">
                  <a:extLst>
                    <a:ext uri="{9D8B030D-6E8A-4147-A177-3AD203B41FA5}">
                      <a16:colId xmlns:a16="http://schemas.microsoft.com/office/drawing/2014/main" val="3161926473"/>
                    </a:ext>
                  </a:extLst>
                </a:gridCol>
                <a:gridCol w="3876261">
                  <a:extLst>
                    <a:ext uri="{9D8B030D-6E8A-4147-A177-3AD203B41FA5}">
                      <a16:colId xmlns:a16="http://schemas.microsoft.com/office/drawing/2014/main" val="3886137662"/>
                    </a:ext>
                  </a:extLst>
                </a:gridCol>
                <a:gridCol w="695739">
                  <a:extLst>
                    <a:ext uri="{9D8B030D-6E8A-4147-A177-3AD203B41FA5}">
                      <a16:colId xmlns:a16="http://schemas.microsoft.com/office/drawing/2014/main" val="4232801389"/>
                    </a:ext>
                  </a:extLst>
                </a:gridCol>
                <a:gridCol w="907774">
                  <a:extLst>
                    <a:ext uri="{9D8B030D-6E8A-4147-A177-3AD203B41FA5}">
                      <a16:colId xmlns:a16="http://schemas.microsoft.com/office/drawing/2014/main" val="1375453841"/>
                    </a:ext>
                  </a:extLst>
                </a:gridCol>
              </a:tblGrid>
              <a:tr h="320040">
                <a:tc gridSpan="6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Technical Specifications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5201422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r>
                        <a:rPr lang="en-US" sz="1400" dirty="0"/>
                        <a:t>Closing Force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36000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kN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Sliding Table Stroke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3000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6015024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r>
                        <a:rPr lang="en-US" sz="1400" dirty="0"/>
                        <a:t>Slow Opening Force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6000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kN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Speed (Upper Mold = 25000 kg)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6821879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r>
                        <a:rPr lang="en-US" sz="1400" dirty="0"/>
                        <a:t>Fast Opening Force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kN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Fast Closing Speed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mm/sec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8592642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r>
                        <a:rPr lang="en-US" sz="1400" b="1" dirty="0"/>
                        <a:t>Sizes of Planes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Closing Working Speed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mm/sec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8527201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r>
                        <a:rPr lang="en-US" sz="1400" dirty="0"/>
                        <a:t>Front Upper Plane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4400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Opening Working Speed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1-10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mm/sec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4115778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r>
                        <a:rPr lang="en-US" sz="1400" dirty="0"/>
                        <a:t>Depth Upper Plane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2900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Fast Opening Speed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mm/sec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9311979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r>
                        <a:rPr lang="en-US" sz="1400" dirty="0"/>
                        <a:t>Front Lower Plane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4400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Sliding Table Speed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mm/sec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2198772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r>
                        <a:rPr lang="en-US" sz="1400" dirty="0"/>
                        <a:t>Depth Lower Plane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2500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Weights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4696379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r>
                        <a:rPr lang="en-US" sz="1400" dirty="0"/>
                        <a:t>Distance Between Columns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4600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Maximum Mold Weight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50000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kg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3825730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r>
                        <a:rPr lang="en-US" sz="1400" dirty="0"/>
                        <a:t>Maximum Distance Between Planes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2500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Maximum Mold Upper Section Weight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25000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kg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8157170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r>
                        <a:rPr lang="en-US" sz="1400" dirty="0"/>
                        <a:t>Minimum Distance Between Planes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Plant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0043871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r>
                        <a:rPr lang="en-US" sz="1400" b="1" dirty="0"/>
                        <a:t>Strokes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Maximum Hydraulic Pressure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7687492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r>
                        <a:rPr lang="en-US" sz="1400" dirty="0"/>
                        <a:t>Mobile Plane Stroke (total)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Power Installed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240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kW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0341686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r>
                        <a:rPr lang="en-US" sz="1400" dirty="0"/>
                        <a:t>Mobile Plane Working Stroke (short stroke)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/>
                        <a:t>140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6127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2297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1">
            <a:extLst>
              <a:ext uri="{FF2B5EF4-FFF2-40B4-BE49-F238E27FC236}">
                <a16:creationId xmlns:a16="http://schemas.microsoft.com/office/drawing/2014/main" id="{F589E0A2-A13A-78D8-E6F7-A97E40C6F58A}"/>
              </a:ext>
            </a:extLst>
          </p:cNvPr>
          <p:cNvSpPr txBox="1">
            <a:spLocks/>
          </p:cNvSpPr>
          <p:nvPr/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/>
              <a:t>Aeronautics </a:t>
            </a:r>
            <a:r>
              <a:rPr lang="en-US" dirty="0"/>
              <a:t>Directorate</a:t>
            </a:r>
          </a:p>
          <a:p>
            <a:pPr marL="0" indent="0" algn="ctr">
              <a:buNone/>
            </a:pPr>
            <a:r>
              <a:rPr lang="en-US" dirty="0"/>
              <a:t>NASA Ames Research Center</a:t>
            </a:r>
          </a:p>
          <a:p>
            <a:pPr algn="ctr"/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7A63DEA8-F218-F130-FB93-A3C6DEB0F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8728038" cy="23876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Ames High Rate Composite Manufacturing Facility</a:t>
            </a:r>
          </a:p>
        </p:txBody>
      </p:sp>
    </p:spTree>
    <p:extLst>
      <p:ext uri="{BB962C8B-B14F-4D97-AF65-F5344CB8AC3E}">
        <p14:creationId xmlns:p14="http://schemas.microsoft.com/office/powerpoint/2010/main" val="2376657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972FC1-8209-C02E-C51E-AE06653081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6332" y="278295"/>
            <a:ext cx="10726366" cy="914400"/>
          </a:xfrm>
        </p:spPr>
        <p:txBody>
          <a:bodyPr>
            <a:noAutofit/>
          </a:bodyPr>
          <a:lstStyle/>
          <a:p>
            <a:r>
              <a:rPr lang="en-US" dirty="0"/>
              <a:t>Ames High Rate Composite Manufacturing Facility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C5CCAE-0103-5374-970C-F96600E363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527464"/>
            <a:ext cx="3172892" cy="47486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95B8BF-5BED-FCD4-C125-97F90CACF21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6788" y="1548245"/>
            <a:ext cx="2194560" cy="47278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6EF9B0-6AAA-DE5A-9E18-3C71552A1FC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6750" y="1529542"/>
            <a:ext cx="4289567" cy="482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983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972FC1-8209-C02E-C51E-AE06653081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FC99530-67D0-0F2D-18F2-067A5426FF48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278295"/>
            <a:ext cx="10515600" cy="9144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Ames High Rate Composite Manufacturing Facility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C5CCAE-0103-5374-970C-F96600E363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527464"/>
            <a:ext cx="3172892" cy="4748646"/>
          </a:xfrm>
          <a:prstGeom prst="rect">
            <a:avLst/>
          </a:prstGeom>
        </p:spPr>
      </p:pic>
      <p:sp>
        <p:nvSpPr>
          <p:cNvPr id="7" name="Rectangle: Rounded Corners 24">
            <a:extLst>
              <a:ext uri="{FF2B5EF4-FFF2-40B4-BE49-F238E27FC236}">
                <a16:creationId xmlns:a16="http://schemas.microsoft.com/office/drawing/2014/main" id="{3CFB99C4-5BF0-A7C3-6533-7D8ED8698480}"/>
              </a:ext>
            </a:extLst>
          </p:cNvPr>
          <p:cNvSpPr/>
          <p:nvPr/>
        </p:nvSpPr>
        <p:spPr>
          <a:xfrm>
            <a:off x="382386" y="1451665"/>
            <a:ext cx="3247706" cy="4899257"/>
          </a:xfrm>
          <a:prstGeom prst="roundRect">
            <a:avLst>
              <a:gd name="adj" fmla="val 9135"/>
            </a:avLst>
          </a:prstGeom>
          <a:noFill/>
          <a:ln w="1270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25">
            <a:extLst>
              <a:ext uri="{FF2B5EF4-FFF2-40B4-BE49-F238E27FC236}">
                <a16:creationId xmlns:a16="http://schemas.microsoft.com/office/drawing/2014/main" id="{807C9768-7D5F-D576-6AB8-403398E5C690}"/>
              </a:ext>
            </a:extLst>
          </p:cNvPr>
          <p:cNvSpPr/>
          <p:nvPr/>
        </p:nvSpPr>
        <p:spPr>
          <a:xfrm>
            <a:off x="382386" y="5383587"/>
            <a:ext cx="3247706" cy="929927"/>
          </a:xfrm>
          <a:prstGeom prst="roundRect">
            <a:avLst/>
          </a:prstGeom>
          <a:solidFill>
            <a:srgbClr val="00B05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PREFORMER LINE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(aka Small Press)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Max Force 330T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95B8BF-5BED-FCD4-C125-97F90CACF21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6788" y="1548245"/>
            <a:ext cx="2194560" cy="4727864"/>
          </a:xfrm>
          <a:prstGeom prst="rect">
            <a:avLst/>
          </a:prstGeom>
        </p:spPr>
      </p:pic>
      <p:sp>
        <p:nvSpPr>
          <p:cNvPr id="10" name="Rectangle: Rounded Corners 27">
            <a:extLst>
              <a:ext uri="{FF2B5EF4-FFF2-40B4-BE49-F238E27FC236}">
                <a16:creationId xmlns:a16="http://schemas.microsoft.com/office/drawing/2014/main" id="{800B8A6B-71A3-FBE9-1901-B9AAD94372B0}"/>
              </a:ext>
            </a:extLst>
          </p:cNvPr>
          <p:cNvSpPr/>
          <p:nvPr/>
        </p:nvSpPr>
        <p:spPr>
          <a:xfrm>
            <a:off x="4096789" y="1451666"/>
            <a:ext cx="2194560" cy="4899257"/>
          </a:xfrm>
          <a:prstGeom prst="roundRect">
            <a:avLst>
              <a:gd name="adj" fmla="val 12406"/>
            </a:avLst>
          </a:prstGeom>
          <a:noFill/>
          <a:ln w="1270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28">
            <a:extLst>
              <a:ext uri="{FF2B5EF4-FFF2-40B4-BE49-F238E27FC236}">
                <a16:creationId xmlns:a16="http://schemas.microsoft.com/office/drawing/2014/main" id="{C1C29861-AF50-ACEE-7F7B-CC3F9387562D}"/>
              </a:ext>
            </a:extLst>
          </p:cNvPr>
          <p:cNvSpPr/>
          <p:nvPr/>
        </p:nvSpPr>
        <p:spPr>
          <a:xfrm>
            <a:off x="4066320" y="5406334"/>
            <a:ext cx="2225028" cy="926947"/>
          </a:xfrm>
          <a:prstGeom prst="roundRect">
            <a:avLst/>
          </a:pr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RESIN INJECTION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6EF9B0-6AAA-DE5A-9E18-3C71552A1FC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6750" y="1529542"/>
            <a:ext cx="4289567" cy="4821381"/>
          </a:xfrm>
          <a:prstGeom prst="rect">
            <a:avLst/>
          </a:prstGeom>
        </p:spPr>
      </p:pic>
      <p:sp>
        <p:nvSpPr>
          <p:cNvPr id="13" name="Rectangle: Rounded Corners 30">
            <a:extLst>
              <a:ext uri="{FF2B5EF4-FFF2-40B4-BE49-F238E27FC236}">
                <a16:creationId xmlns:a16="http://schemas.microsoft.com/office/drawing/2014/main" id="{7A462501-602D-EAE2-C233-251250843043}"/>
              </a:ext>
            </a:extLst>
          </p:cNvPr>
          <p:cNvSpPr/>
          <p:nvPr/>
        </p:nvSpPr>
        <p:spPr>
          <a:xfrm>
            <a:off x="6776750" y="1451666"/>
            <a:ext cx="4289567" cy="4899257"/>
          </a:xfrm>
          <a:prstGeom prst="roundRect">
            <a:avLst>
              <a:gd name="adj" fmla="val 5767"/>
            </a:avLst>
          </a:prstGeom>
          <a:noFill/>
          <a:ln w="1270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31">
            <a:extLst>
              <a:ext uri="{FF2B5EF4-FFF2-40B4-BE49-F238E27FC236}">
                <a16:creationId xmlns:a16="http://schemas.microsoft.com/office/drawing/2014/main" id="{7EE04793-8A0A-9E80-0BBE-4E0A6EFF167F}"/>
              </a:ext>
            </a:extLst>
          </p:cNvPr>
          <p:cNvSpPr/>
          <p:nvPr/>
        </p:nvSpPr>
        <p:spPr>
          <a:xfrm>
            <a:off x="6709247" y="5394960"/>
            <a:ext cx="4376282" cy="896757"/>
          </a:xfrm>
          <a:prstGeom prst="roundRect">
            <a:avLst/>
          </a:pr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BIG PRESS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Max Force 3600T</a:t>
            </a:r>
          </a:p>
        </p:txBody>
      </p:sp>
    </p:spTree>
    <p:extLst>
      <p:ext uri="{BB962C8B-B14F-4D97-AF65-F5344CB8AC3E}">
        <p14:creationId xmlns:p14="http://schemas.microsoft.com/office/powerpoint/2010/main" val="582249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972FC1-8209-C02E-C51E-AE06653081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FC99530-67D0-0F2D-18F2-067A5426FF48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278295"/>
            <a:ext cx="10515600" cy="9144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Ames High Rate Composite Manufacturing Facility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C5CCAE-0103-5374-970C-F96600E363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527464"/>
            <a:ext cx="3172892" cy="4748646"/>
          </a:xfrm>
          <a:prstGeom prst="rect">
            <a:avLst/>
          </a:prstGeom>
        </p:spPr>
      </p:pic>
      <p:sp>
        <p:nvSpPr>
          <p:cNvPr id="7" name="Rectangle: Rounded Corners 24">
            <a:extLst>
              <a:ext uri="{FF2B5EF4-FFF2-40B4-BE49-F238E27FC236}">
                <a16:creationId xmlns:a16="http://schemas.microsoft.com/office/drawing/2014/main" id="{3CFB99C4-5BF0-A7C3-6533-7D8ED8698480}"/>
              </a:ext>
            </a:extLst>
          </p:cNvPr>
          <p:cNvSpPr/>
          <p:nvPr/>
        </p:nvSpPr>
        <p:spPr>
          <a:xfrm>
            <a:off x="382386" y="1451665"/>
            <a:ext cx="3247706" cy="4899257"/>
          </a:xfrm>
          <a:prstGeom prst="roundRect">
            <a:avLst>
              <a:gd name="adj" fmla="val 9135"/>
            </a:avLst>
          </a:prstGeom>
          <a:noFill/>
          <a:ln w="1270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25">
            <a:extLst>
              <a:ext uri="{FF2B5EF4-FFF2-40B4-BE49-F238E27FC236}">
                <a16:creationId xmlns:a16="http://schemas.microsoft.com/office/drawing/2014/main" id="{807C9768-7D5F-D576-6AB8-403398E5C690}"/>
              </a:ext>
            </a:extLst>
          </p:cNvPr>
          <p:cNvSpPr/>
          <p:nvPr/>
        </p:nvSpPr>
        <p:spPr>
          <a:xfrm>
            <a:off x="382386" y="5383587"/>
            <a:ext cx="3247706" cy="929927"/>
          </a:xfrm>
          <a:prstGeom prst="roundRect">
            <a:avLst/>
          </a:prstGeom>
          <a:solidFill>
            <a:srgbClr val="00B05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PREFORMER LINE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(aka Small Press)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Max Force 330T</a:t>
            </a:r>
          </a:p>
        </p:txBody>
      </p:sp>
    </p:spTree>
    <p:extLst>
      <p:ext uri="{BB962C8B-B14F-4D97-AF65-F5344CB8AC3E}">
        <p14:creationId xmlns:p14="http://schemas.microsoft.com/office/powerpoint/2010/main" val="720483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19778B-5A16-A154-890F-C68B6E30D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970"/>
            <a:ext cx="10515600" cy="739302"/>
          </a:xfrm>
        </p:spPr>
        <p:txBody>
          <a:bodyPr>
            <a:normAutofit/>
          </a:bodyPr>
          <a:lstStyle/>
          <a:p>
            <a:r>
              <a:rPr lang="en-US" sz="3600" dirty="0" err="1">
                <a:solidFill>
                  <a:schemeClr val="bg1"/>
                </a:solidFill>
              </a:rPr>
              <a:t>PreFormer</a:t>
            </a:r>
            <a:r>
              <a:rPr lang="en-US" sz="3600" dirty="0">
                <a:solidFill>
                  <a:schemeClr val="bg1"/>
                </a:solidFill>
              </a:rPr>
              <a:t> Line Processes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1A4689DF-C9E1-DDD8-627F-10CA324728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9915"/>
            <a:ext cx="12192000" cy="594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501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7E28E7-DD68-30F5-1ED3-4367E7C20819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200" y="1446828"/>
            <a:ext cx="10515600" cy="4572000"/>
          </a:xfrm>
        </p:spPr>
        <p:txBody>
          <a:bodyPr>
            <a:normAutofit/>
          </a:bodyPr>
          <a:lstStyle/>
          <a:p>
            <a:r>
              <a:rPr lang="en-US" dirty="0"/>
              <a:t>Automated material handling</a:t>
            </a:r>
          </a:p>
          <a:p>
            <a:pPr lvl="1"/>
            <a:r>
              <a:rPr lang="en-US" dirty="0"/>
              <a:t>Two five-axis ABB robots</a:t>
            </a:r>
          </a:p>
          <a:p>
            <a:pPr lvl="1"/>
            <a:r>
              <a:rPr lang="en-US" dirty="0"/>
              <a:t>Pneumatic gripper system</a:t>
            </a:r>
          </a:p>
          <a:p>
            <a:pPr lvl="1"/>
            <a:r>
              <a:rPr lang="en-US" dirty="0"/>
              <a:t>Horizontal press sliding lower plane</a:t>
            </a:r>
          </a:p>
          <a:p>
            <a:r>
              <a:rPr lang="en-US" dirty="0"/>
              <a:t>Laser safety curtain and fall arrest system for safety</a:t>
            </a:r>
          </a:p>
          <a:p>
            <a:r>
              <a:rPr lang="en-US" dirty="0"/>
              <a:t>Large charge heating and press planform areas</a:t>
            </a:r>
          </a:p>
          <a:p>
            <a:r>
              <a:rPr lang="en-US" dirty="0"/>
              <a:t>Large press vertical stroke</a:t>
            </a:r>
          </a:p>
          <a:p>
            <a:r>
              <a:rPr lang="en-US" dirty="0"/>
              <a:t>Fluidic thermoregulator system for tool heating and cooling</a:t>
            </a:r>
          </a:p>
          <a:p>
            <a:r>
              <a:rPr lang="en-US" dirty="0"/>
              <a:t>Closed-loop pressure and temperature control</a:t>
            </a:r>
          </a:p>
          <a:p>
            <a:r>
              <a:rPr lang="en-US" dirty="0"/>
              <a:t>Throughput driven by charge heating and cooling requirements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172B06-3222-2B79-5044-ED5BBD0A7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45787"/>
          </a:xfrm>
        </p:spPr>
        <p:txBody>
          <a:bodyPr>
            <a:normAutofit/>
          </a:bodyPr>
          <a:lstStyle/>
          <a:p>
            <a:r>
              <a:rPr lang="en-US" sz="3600" dirty="0" err="1">
                <a:solidFill>
                  <a:schemeClr val="bg1"/>
                </a:solidFill>
              </a:rPr>
              <a:t>PreFormer</a:t>
            </a:r>
            <a:r>
              <a:rPr lang="en-US" sz="3600" dirty="0">
                <a:solidFill>
                  <a:schemeClr val="bg1"/>
                </a:solidFill>
              </a:rPr>
              <a:t> Line Features</a:t>
            </a:r>
          </a:p>
        </p:txBody>
      </p:sp>
    </p:spTree>
    <p:extLst>
      <p:ext uri="{BB962C8B-B14F-4D97-AF65-F5344CB8AC3E}">
        <p14:creationId xmlns:p14="http://schemas.microsoft.com/office/powerpoint/2010/main" val="544823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E5B432-7C9F-8723-8450-212511C55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 Upgrades to </a:t>
            </a:r>
            <a:r>
              <a:rPr lang="en-US" dirty="0" err="1"/>
              <a:t>PreFormer</a:t>
            </a:r>
            <a:r>
              <a:rPr lang="en-US" dirty="0"/>
              <a:t> Line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F964E6D-D123-6BB3-7CC8-74E8BA4523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2975" y="92989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3">
            <a:extLst>
              <a:ext uri="{FF2B5EF4-FFF2-40B4-BE49-F238E27FC236}">
                <a16:creationId xmlns:a16="http://schemas.microsoft.com/office/drawing/2014/main" id="{760BB3A7-7C93-B3DE-9063-B8FF83D13A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7" b="10811"/>
          <a:stretch>
            <a:fillRect/>
          </a:stretch>
        </p:blipFill>
        <p:spPr bwMode="auto">
          <a:xfrm>
            <a:off x="390041" y="2142412"/>
            <a:ext cx="5486400" cy="364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B20030-F55B-C8C0-1380-47B76B1473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8" r="15015" b="2"/>
          <a:stretch/>
        </p:blipFill>
        <p:spPr>
          <a:xfrm>
            <a:off x="6315561" y="2142412"/>
            <a:ext cx="5486400" cy="36462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14E112-B61D-4469-8D87-68CDB509EBB2}"/>
              </a:ext>
            </a:extLst>
          </p:cNvPr>
          <p:cNvSpPr txBox="1"/>
          <p:nvPr/>
        </p:nvSpPr>
        <p:spPr>
          <a:xfrm>
            <a:off x="755410" y="1454536"/>
            <a:ext cx="4755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Auxiliary Electric Heating Plates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1E8938-CB1F-C1F5-E9A9-EB991442D384}"/>
              </a:ext>
            </a:extLst>
          </p:cNvPr>
          <p:cNvSpPr txBox="1"/>
          <p:nvPr/>
        </p:nvSpPr>
        <p:spPr>
          <a:xfrm>
            <a:off x="6741844" y="1454536"/>
            <a:ext cx="46338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Tooling Heating/Cooling Plates</a:t>
            </a:r>
          </a:p>
        </p:txBody>
      </p:sp>
    </p:spTree>
    <p:extLst>
      <p:ext uri="{BB962C8B-B14F-4D97-AF65-F5344CB8AC3E}">
        <p14:creationId xmlns:p14="http://schemas.microsoft.com/office/powerpoint/2010/main" val="1573579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972FC1-8209-C02E-C51E-AE06653081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FC99530-67D0-0F2D-18F2-067A5426FF48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278295"/>
            <a:ext cx="10515600" cy="9144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Ames High Rate Composite Manufacturing Facility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6EF9B0-6AAA-DE5A-9E18-3C71552A1F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6750" y="1529542"/>
            <a:ext cx="4289567" cy="4821381"/>
          </a:xfrm>
          <a:prstGeom prst="rect">
            <a:avLst/>
          </a:prstGeom>
        </p:spPr>
      </p:pic>
      <p:sp>
        <p:nvSpPr>
          <p:cNvPr id="13" name="Rectangle: Rounded Corners 30">
            <a:extLst>
              <a:ext uri="{FF2B5EF4-FFF2-40B4-BE49-F238E27FC236}">
                <a16:creationId xmlns:a16="http://schemas.microsoft.com/office/drawing/2014/main" id="{7A462501-602D-EAE2-C233-251250843043}"/>
              </a:ext>
            </a:extLst>
          </p:cNvPr>
          <p:cNvSpPr/>
          <p:nvPr/>
        </p:nvSpPr>
        <p:spPr>
          <a:xfrm>
            <a:off x="6776750" y="1451666"/>
            <a:ext cx="4289567" cy="4899257"/>
          </a:xfrm>
          <a:prstGeom prst="roundRect">
            <a:avLst>
              <a:gd name="adj" fmla="val 5767"/>
            </a:avLst>
          </a:prstGeom>
          <a:noFill/>
          <a:ln w="1270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31">
            <a:extLst>
              <a:ext uri="{FF2B5EF4-FFF2-40B4-BE49-F238E27FC236}">
                <a16:creationId xmlns:a16="http://schemas.microsoft.com/office/drawing/2014/main" id="{7EE04793-8A0A-9E80-0BBE-4E0A6EFF167F}"/>
              </a:ext>
            </a:extLst>
          </p:cNvPr>
          <p:cNvSpPr/>
          <p:nvPr/>
        </p:nvSpPr>
        <p:spPr>
          <a:xfrm>
            <a:off x="6709247" y="5394960"/>
            <a:ext cx="4376282" cy="896757"/>
          </a:xfrm>
          <a:prstGeom prst="roundRect">
            <a:avLst/>
          </a:pr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BIG PRESS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 panose="020B0304020202020204" pitchFamily="34" charset="0"/>
                <a:ea typeface="+mn-ea"/>
                <a:cs typeface="+mn-cs"/>
              </a:rPr>
              <a:t>Max Force 3600T</a:t>
            </a:r>
          </a:p>
        </p:txBody>
      </p:sp>
    </p:spTree>
    <p:extLst>
      <p:ext uri="{BB962C8B-B14F-4D97-AF65-F5344CB8AC3E}">
        <p14:creationId xmlns:p14="http://schemas.microsoft.com/office/powerpoint/2010/main" val="2472580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BD1A149075804CB5EF9BE1CAC910EC" ma:contentTypeVersion="13" ma:contentTypeDescription="Create a new document." ma:contentTypeScope="" ma:versionID="dacac65dcc975aa326189bd65861f26c">
  <xsd:schema xmlns:xsd="http://www.w3.org/2001/XMLSchema" xmlns:xs="http://www.w3.org/2001/XMLSchema" xmlns:p="http://schemas.microsoft.com/office/2006/metadata/properties" xmlns:ns2="9446575a-b185-4ae0-8253-e0c43b04ac14" xmlns:ns3="36b0800c-c8f2-4057-a5a9-fc80432fc841" targetNamespace="http://schemas.microsoft.com/office/2006/metadata/properties" ma:root="true" ma:fieldsID="022867f019175f67b2789ae5cec10085" ns2:_="" ns3:_="">
    <xsd:import namespace="9446575a-b185-4ae0-8253-e0c43b04ac14"/>
    <xsd:import namespace="36b0800c-c8f2-4057-a5a9-fc80432fc8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46575a-b185-4ae0-8253-e0c43b04ac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0fb68aea-d2ee-4a6c-85e6-e4b5686e96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b0800c-c8f2-4057-a5a9-fc80432fc841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1eb906d2-9ef4-44da-83e0-29d93495889b}" ma:internalName="TaxCatchAll" ma:showField="CatchAllData" ma:web="36b0800c-c8f2-4057-a5a9-fc80432fc84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9ED60C4-D524-4D43-9333-098E3976F8E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177ADAB-64BC-4390-AA67-750BA07D65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446575a-b185-4ae0-8253-e0c43b04ac14"/>
    <ds:schemaRef ds:uri="36b0800c-c8f2-4057-a5a9-fc80432fc8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1288</TotalTime>
  <Words>492</Words>
  <Application>Microsoft Macintosh PowerPoint</Application>
  <PresentationFormat>Widescreen</PresentationFormat>
  <Paragraphs>146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Avenir Next LT Pro Light</vt:lpstr>
      <vt:lpstr>Calibri</vt:lpstr>
      <vt:lpstr>Calibri Light</vt:lpstr>
      <vt:lpstr>Helvetica</vt:lpstr>
      <vt:lpstr>inter</vt:lpstr>
      <vt:lpstr>Public Sans Web</vt:lpstr>
      <vt:lpstr>Office Theme</vt:lpstr>
      <vt:lpstr>PowerPoint Presentation</vt:lpstr>
      <vt:lpstr>Ames High Rate Composite Manufacturing Facility</vt:lpstr>
      <vt:lpstr>Ames High Rate Composite Manufacturing Facility</vt:lpstr>
      <vt:lpstr>Ames High Rate Composite Manufacturing Facility</vt:lpstr>
      <vt:lpstr>Ames High Rate Composite Manufacturing Facility</vt:lpstr>
      <vt:lpstr>PreFormer Line Processes</vt:lpstr>
      <vt:lpstr>PreFormer Line Features</vt:lpstr>
      <vt:lpstr>Thermal Upgrades to PreFormer Line</vt:lpstr>
      <vt:lpstr>Ames High Rate Composite Manufacturing Facility</vt:lpstr>
      <vt:lpstr>3600 Ton Press Features</vt:lpstr>
      <vt:lpstr>Facility Applications</vt:lpstr>
      <vt:lpstr>PreFormer Line Demonstration</vt:lpstr>
      <vt:lpstr>Contacts</vt:lpstr>
      <vt:lpstr>Heating Oven Specifications</vt:lpstr>
      <vt:lpstr>Preformer Press Specifications</vt:lpstr>
      <vt:lpstr>3600 Ton Press Specifications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Fletcher, Jay W. (ARC-A)</dc:creator>
  <cp:keywords/>
  <dc:description/>
  <cp:lastModifiedBy>Fletcher, Julie K. (ARC-P)</cp:lastModifiedBy>
  <cp:revision>6</cp:revision>
  <dcterms:created xsi:type="dcterms:W3CDTF">2022-05-31T15:23:31Z</dcterms:created>
  <dcterms:modified xsi:type="dcterms:W3CDTF">2024-12-06T21:02:17Z</dcterms:modified>
  <cp:category/>
</cp:coreProperties>
</file>