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5" r:id="rId4"/>
  </p:sldMasterIdLst>
  <p:notesMasterIdLst>
    <p:notesMasterId r:id="rId17"/>
  </p:notesMasterIdLst>
  <p:handoutMasterIdLst>
    <p:handoutMasterId r:id="rId18"/>
  </p:handoutMasterIdLst>
  <p:sldIdLst>
    <p:sldId id="1961" r:id="rId5"/>
    <p:sldId id="1936" r:id="rId6"/>
    <p:sldId id="1935" r:id="rId7"/>
    <p:sldId id="1965" r:id="rId8"/>
    <p:sldId id="1969" r:id="rId9"/>
    <p:sldId id="1972" r:id="rId10"/>
    <p:sldId id="1971" r:id="rId11"/>
    <p:sldId id="1970" r:id="rId12"/>
    <p:sldId id="1973" r:id="rId13"/>
    <p:sldId id="1975" r:id="rId14"/>
    <p:sldId id="1974" r:id="rId15"/>
    <p:sldId id="1976" r:id="rId16"/>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lave, Bethany A. (ARC-DIB)" initials="" lastIdx="4" clrIdx="6"/>
  <p:cmAuthor id="1" name="Heather Morgan" initials="HM" lastIdx="23" clrIdx="0"/>
  <p:cmAuthor id="8" name="Kimberly Augone" initials="KA [2]" lastIdx="3" clrIdx="7">
    <p:extLst>
      <p:ext uri="{19B8F6BF-5375-455C-9EA6-DF929625EA0E}">
        <p15:presenceInfo xmlns:p15="http://schemas.microsoft.com/office/powerpoint/2012/main" userId="S::kimberly.augone@reisystems.com::18ae7e74-479d-4f54-8254-e686983a9b13" providerId="AD"/>
      </p:ext>
    </p:extLst>
  </p:cmAuthor>
  <p:cmAuthor id="2" name="Shiva Bhat" initials="SB" lastIdx="10" clrIdx="1"/>
  <p:cmAuthor id="9" name="Nicholas Mercurio" initials="NM" lastIdx="1" clrIdx="8">
    <p:extLst>
      <p:ext uri="{19B8F6BF-5375-455C-9EA6-DF929625EA0E}">
        <p15:presenceInfo xmlns:p15="http://schemas.microsoft.com/office/powerpoint/2012/main" userId="S::nicholas.mercurio@reisystems.com::29892969-4317-4678-9f2e-ccb9e3172157" providerId="AD"/>
      </p:ext>
    </p:extLst>
  </p:cmAuthor>
  <p:cmAuthor id="3" name="Robert Fisher" initials="RF" lastIdx="14" clrIdx="2"/>
  <p:cmAuthor id="4" name="Jeimy Rodriguez" initials="JR" lastIdx="9" clrIdx="3">
    <p:extLst>
      <p:ext uri="{19B8F6BF-5375-455C-9EA6-DF929625EA0E}">
        <p15:presenceInfo xmlns:p15="http://schemas.microsoft.com/office/powerpoint/2012/main" userId="S::jeimy.rodriguez@reisystems.com::042de295-4721-4c37-b9a2-cb8cd4c7bca8" providerId="AD"/>
      </p:ext>
    </p:extLst>
  </p:cmAuthor>
  <p:cmAuthor id="5" name="Kimberly Augone" initials="KA" lastIdx="44" clrIdx="4">
    <p:extLst>
      <p:ext uri="{19B8F6BF-5375-455C-9EA6-DF929625EA0E}">
        <p15:presenceInfo xmlns:p15="http://schemas.microsoft.com/office/powerpoint/2012/main" userId="S-1-5-21-3139961691-2046080641-2004579825-6701" providerId="AD"/>
      </p:ext>
    </p:extLst>
  </p:cmAuthor>
  <p:cmAuthor id="6" name="Carita O'Rourke" initials=""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DD0D5"/>
    <a:srgbClr val="E9EDF4"/>
    <a:srgbClr val="2C7CB3"/>
    <a:srgbClr val="0066B2"/>
    <a:srgbClr val="B0B0B0"/>
    <a:srgbClr val="595959"/>
    <a:srgbClr val="D0D8E8"/>
    <a:srgbClr val="E46C0A"/>
    <a:srgbClr val="006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755C0-2CC5-4313-B2B2-955373C13C59}" v="1" dt="2025-07-10T15:09:58.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85" d="100"/>
          <a:sy n="85" d="100"/>
        </p:scale>
        <p:origin x="590" y="53"/>
      </p:cViewPr>
      <p:guideLst>
        <p:guide orient="horz" pos="2160"/>
        <p:guide pos="3840"/>
      </p:guideLst>
    </p:cSldViewPr>
  </p:slideViewPr>
  <p:outlineViewPr>
    <p:cViewPr>
      <p:scale>
        <a:sx n="33" d="100"/>
        <a:sy n="33" d="100"/>
      </p:scale>
      <p:origin x="0" y="-5202"/>
    </p:cViewPr>
  </p:outlineViewPr>
  <p:notesTextViewPr>
    <p:cViewPr>
      <p:scale>
        <a:sx n="1" d="1"/>
        <a:sy n="1" d="1"/>
      </p:scale>
      <p:origin x="0" y="0"/>
    </p:cViewPr>
  </p:notesTextViewPr>
  <p:notesViewPr>
    <p:cSldViewPr snapToGrid="0">
      <p:cViewPr>
        <p:scale>
          <a:sx n="1" d="2"/>
          <a:sy n="1" d="2"/>
        </p:scale>
        <p:origin x="0" y="0"/>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nka Jadhav" userId="02aea0d6-ebb4-424a-9ed0-6f831c2d6850" providerId="ADAL" clId="{2D2755C0-2CC5-4313-B2B2-955373C13C59}"/>
    <pc:docChg chg="custSel modSld">
      <pc:chgData name="Priyanka Jadhav" userId="02aea0d6-ebb4-424a-9ed0-6f831c2d6850" providerId="ADAL" clId="{2D2755C0-2CC5-4313-B2B2-955373C13C59}" dt="2025-07-10T19:05:29.344" v="216" actId="20577"/>
      <pc:docMkLst>
        <pc:docMk/>
      </pc:docMkLst>
      <pc:sldChg chg="delSp modSp mod">
        <pc:chgData name="Priyanka Jadhav" userId="02aea0d6-ebb4-424a-9ed0-6f831c2d6850" providerId="ADAL" clId="{2D2755C0-2CC5-4313-B2B2-955373C13C59}" dt="2025-07-09T20:12:15.332" v="1" actId="21"/>
        <pc:sldMkLst>
          <pc:docMk/>
          <pc:sldMk cId="3498449208" sldId="1961"/>
        </pc:sldMkLst>
        <pc:spChg chg="del mod">
          <ac:chgData name="Priyanka Jadhav" userId="02aea0d6-ebb4-424a-9ed0-6f831c2d6850" providerId="ADAL" clId="{2D2755C0-2CC5-4313-B2B2-955373C13C59}" dt="2025-07-09T20:12:15.332" v="1" actId="21"/>
          <ac:spMkLst>
            <pc:docMk/>
            <pc:sldMk cId="3498449208" sldId="1961"/>
            <ac:spMk id="5" creationId="{5D3C3B82-A894-42ED-8844-0C89617C20FA}"/>
          </ac:spMkLst>
        </pc:spChg>
      </pc:sldChg>
      <pc:sldChg chg="modSp mod">
        <pc:chgData name="Priyanka Jadhav" userId="02aea0d6-ebb4-424a-9ed0-6f831c2d6850" providerId="ADAL" clId="{2D2755C0-2CC5-4313-B2B2-955373C13C59}" dt="2025-07-10T19:05:29.344" v="216" actId="20577"/>
        <pc:sldMkLst>
          <pc:docMk/>
          <pc:sldMk cId="47521815" sldId="1973"/>
        </pc:sldMkLst>
        <pc:spChg chg="mod">
          <ac:chgData name="Priyanka Jadhav" userId="02aea0d6-ebb4-424a-9ed0-6f831c2d6850" providerId="ADAL" clId="{2D2755C0-2CC5-4313-B2B2-955373C13C59}" dt="2025-07-10T19:05:29.344" v="216" actId="20577"/>
          <ac:spMkLst>
            <pc:docMk/>
            <pc:sldMk cId="47521815" sldId="1973"/>
            <ac:spMk id="2" creationId="{3BD4A494-8134-4C74-A1C1-6EF17A5C4C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40" tIns="45370" rIns="90740" bIns="4537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6174" y="0"/>
            <a:ext cx="3012329" cy="462120"/>
          </a:xfrm>
          <a:prstGeom prst="rect">
            <a:avLst/>
          </a:prstGeom>
        </p:spPr>
        <p:txBody>
          <a:bodyPr vert="horz" lIns="90740" tIns="45370" rIns="90740" bIns="45370" rtlCol="0"/>
          <a:lstStyle>
            <a:lvl1pPr algn="r">
              <a:defRPr sz="1200">
                <a:latin typeface="Arial" charset="0"/>
              </a:defRPr>
            </a:lvl1pPr>
          </a:lstStyle>
          <a:p>
            <a:pPr>
              <a:defRPr/>
            </a:pPr>
            <a:fld id="{9B13B9C5-7B53-49B3-8292-43D6BCD9DA1C}" type="datetimeFigureOut">
              <a:rPr lang="en-US"/>
              <a:pPr>
                <a:defRPr/>
              </a:pPr>
              <a:t>7/10/2025</a:t>
            </a:fld>
            <a:endParaRPr lang="en-US"/>
          </a:p>
        </p:txBody>
      </p:sp>
      <p:sp>
        <p:nvSpPr>
          <p:cNvPr id="4" name="Footer Placeholder 3"/>
          <p:cNvSpPr>
            <a:spLocks noGrp="1"/>
          </p:cNvSpPr>
          <p:nvPr>
            <p:ph type="ftr" sz="quarter" idx="2"/>
          </p:nvPr>
        </p:nvSpPr>
        <p:spPr>
          <a:xfrm>
            <a:off x="1" y="8772379"/>
            <a:ext cx="3012329" cy="462120"/>
          </a:xfrm>
          <a:prstGeom prst="rect">
            <a:avLst/>
          </a:prstGeom>
        </p:spPr>
        <p:txBody>
          <a:bodyPr vert="horz" lIns="90740" tIns="45370" rIns="90740" bIns="4537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6174" y="8772379"/>
            <a:ext cx="3012329" cy="462120"/>
          </a:xfrm>
          <a:prstGeom prst="rect">
            <a:avLst/>
          </a:prstGeom>
        </p:spPr>
        <p:txBody>
          <a:bodyPr vert="horz" lIns="90740" tIns="45370" rIns="90740" bIns="45370" rtlCol="0" anchor="b"/>
          <a:lstStyle>
            <a:lvl1pPr algn="r">
              <a:defRPr sz="1200">
                <a:latin typeface="Arial" charset="0"/>
              </a:defRPr>
            </a:lvl1pPr>
          </a:lstStyle>
          <a:p>
            <a:pPr>
              <a:defRPr/>
            </a:pPr>
            <a:fld id="{689D3571-26C6-419B-9813-E29E1C0642FF}" type="slidenum">
              <a:rPr lang="en-US"/>
              <a:pPr>
                <a:defRPr/>
              </a:pPr>
              <a:t>‹#›</a:t>
            </a:fld>
            <a:endParaRPr lang="en-US"/>
          </a:p>
        </p:txBody>
      </p:sp>
    </p:spTree>
    <p:extLst>
      <p:ext uri="{BB962C8B-B14F-4D97-AF65-F5344CB8AC3E}">
        <p14:creationId xmlns:p14="http://schemas.microsoft.com/office/powerpoint/2010/main" val="6435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3012329" cy="460542"/>
          </a:xfrm>
          <a:prstGeom prst="rect">
            <a:avLst/>
          </a:prstGeom>
          <a:noFill/>
          <a:ln w="9525">
            <a:noFill/>
            <a:miter lim="800000"/>
            <a:headEnd/>
            <a:tailEnd/>
          </a:ln>
          <a:effectLst/>
        </p:spPr>
        <p:txBody>
          <a:bodyPr vert="horz" wrap="square" lIns="91568" tIns="45782" rIns="91568" bIns="45782" numCol="1" anchor="t" anchorCtr="0" compatLnSpc="1">
            <a:prstTxWarp prst="textNoShape">
              <a:avLst/>
            </a:prstTxWarp>
          </a:bodyPr>
          <a:lstStyle>
            <a:lvl1pPr>
              <a:defRPr sz="1100">
                <a:latin typeface="Arial" charset="0"/>
              </a:defRPr>
            </a:lvl1pPr>
          </a:lstStyle>
          <a:p>
            <a:pPr>
              <a:defRPr/>
            </a:pPr>
            <a:endParaRPr lang="en-US"/>
          </a:p>
        </p:txBody>
      </p:sp>
      <p:sp>
        <p:nvSpPr>
          <p:cNvPr id="61443" name="Rectangle 3"/>
          <p:cNvSpPr>
            <a:spLocks noGrp="1" noChangeArrowheads="1"/>
          </p:cNvSpPr>
          <p:nvPr>
            <p:ph type="dt" idx="1"/>
          </p:nvPr>
        </p:nvSpPr>
        <p:spPr bwMode="auto">
          <a:xfrm>
            <a:off x="3936174" y="0"/>
            <a:ext cx="3012329" cy="460542"/>
          </a:xfrm>
          <a:prstGeom prst="rect">
            <a:avLst/>
          </a:prstGeom>
          <a:noFill/>
          <a:ln w="9525">
            <a:noFill/>
            <a:miter lim="800000"/>
            <a:headEnd/>
            <a:tailEnd/>
          </a:ln>
          <a:effectLst/>
        </p:spPr>
        <p:txBody>
          <a:bodyPr vert="horz" wrap="square" lIns="91568" tIns="45782" rIns="91568" bIns="45782" numCol="1" anchor="t" anchorCtr="0" compatLnSpc="1">
            <a:prstTxWarp prst="textNoShape">
              <a:avLst/>
            </a:prstTxWarp>
          </a:bodyPr>
          <a:lstStyle>
            <a:lvl1pPr algn="r">
              <a:defRPr sz="11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96875" y="693738"/>
            <a:ext cx="6156325" cy="3463925"/>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95637" y="4387767"/>
            <a:ext cx="5558801" cy="4154341"/>
          </a:xfrm>
          <a:prstGeom prst="rect">
            <a:avLst/>
          </a:prstGeom>
          <a:noFill/>
          <a:ln w="9525">
            <a:noFill/>
            <a:miter lim="800000"/>
            <a:headEnd/>
            <a:tailEnd/>
          </a:ln>
          <a:effectLst/>
        </p:spPr>
        <p:txBody>
          <a:bodyPr vert="horz" wrap="square" lIns="91568" tIns="45782" rIns="91568" bIns="457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1" y="8773956"/>
            <a:ext cx="3012329" cy="460542"/>
          </a:xfrm>
          <a:prstGeom prst="rect">
            <a:avLst/>
          </a:prstGeom>
          <a:noFill/>
          <a:ln w="9525">
            <a:noFill/>
            <a:miter lim="800000"/>
            <a:headEnd/>
            <a:tailEnd/>
          </a:ln>
          <a:effectLst/>
        </p:spPr>
        <p:txBody>
          <a:bodyPr vert="horz" wrap="square" lIns="91568" tIns="45782" rIns="91568" bIns="45782" numCol="1" anchor="b" anchorCtr="0" compatLnSpc="1">
            <a:prstTxWarp prst="textNoShape">
              <a:avLst/>
            </a:prstTxWarp>
          </a:bodyPr>
          <a:lstStyle>
            <a:lvl1pPr>
              <a:defRPr sz="1100">
                <a:latin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936174" y="8773956"/>
            <a:ext cx="3012329" cy="460542"/>
          </a:xfrm>
          <a:prstGeom prst="rect">
            <a:avLst/>
          </a:prstGeom>
          <a:noFill/>
          <a:ln w="9525">
            <a:noFill/>
            <a:miter lim="800000"/>
            <a:headEnd/>
            <a:tailEnd/>
          </a:ln>
          <a:effectLst/>
        </p:spPr>
        <p:txBody>
          <a:bodyPr vert="horz" wrap="square" lIns="91568" tIns="45782" rIns="91568" bIns="45782" numCol="1" anchor="b" anchorCtr="0" compatLnSpc="1">
            <a:prstTxWarp prst="textNoShape">
              <a:avLst/>
            </a:prstTxWarp>
          </a:bodyPr>
          <a:lstStyle>
            <a:lvl1pPr algn="r">
              <a:defRPr sz="1100">
                <a:latin typeface="Arial" charset="0"/>
              </a:defRPr>
            </a:lvl1pPr>
          </a:lstStyle>
          <a:p>
            <a:pPr>
              <a:defRPr/>
            </a:pPr>
            <a:fld id="{537FD631-0FB2-466D-8005-A0F7F824E106}" type="slidenum">
              <a:rPr lang="en-US"/>
              <a:pPr>
                <a:defRPr/>
              </a:pPr>
              <a:t>‹#›</a:t>
            </a:fld>
            <a:endParaRPr lang="en-US"/>
          </a:p>
        </p:txBody>
      </p:sp>
    </p:spTree>
    <p:extLst>
      <p:ext uri="{BB962C8B-B14F-4D97-AF65-F5344CB8AC3E}">
        <p14:creationId xmlns:p14="http://schemas.microsoft.com/office/powerpoint/2010/main" val="3176653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4FFBC7-83A6-4B7A-8866-65E5CFA9A6A9}"/>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pic>
        <p:nvPicPr>
          <p:cNvPr id="4" name="Picture 3">
            <a:extLst>
              <a:ext uri="{FF2B5EF4-FFF2-40B4-BE49-F238E27FC236}">
                <a16:creationId xmlns:a16="http://schemas.microsoft.com/office/drawing/2014/main" id="{777D0FB4-D0ED-45A5-A597-49732B2BDE8B}"/>
              </a:ext>
            </a:extLst>
          </p:cNvPr>
          <p:cNvPicPr>
            <a:picLocks noChangeAspect="1"/>
          </p:cNvPicPr>
          <p:nvPr userDrawn="1"/>
        </p:nvPicPr>
        <p:blipFill>
          <a:blip r:embed="rId2">
            <a:extLst>
              <a:ext uri="{28A0092B-C50C-407E-A947-70E740481C1C}">
                <a14:useLocalDpi xmlns:a14="http://schemas.microsoft.com/office/drawing/2010/main" val="0"/>
              </a:ext>
            </a:extLst>
          </a:blip>
          <a:srcRect t="2147" b="2147"/>
          <a:stretch/>
        </p:blipFill>
        <p:spPr>
          <a:xfrm>
            <a:off x="-1" y="-124179"/>
            <a:ext cx="12192000" cy="6382914"/>
          </a:xfrm>
          <a:prstGeom prst="rect">
            <a:avLst/>
          </a:prstGeom>
        </p:spPr>
      </p:pic>
      <p:sp>
        <p:nvSpPr>
          <p:cNvPr id="5" name="Rectangle 4">
            <a:extLst>
              <a:ext uri="{FF2B5EF4-FFF2-40B4-BE49-F238E27FC236}">
                <a16:creationId xmlns:a16="http://schemas.microsoft.com/office/drawing/2014/main" id="{2C332A48-FF8D-4DBA-A86A-FFBAB3B19DD6}"/>
              </a:ext>
            </a:extLst>
          </p:cNvPr>
          <p:cNvSpPr/>
          <p:nvPr userDrawn="1"/>
        </p:nvSpPr>
        <p:spPr>
          <a:xfrm>
            <a:off x="1" y="5349240"/>
            <a:ext cx="12191999" cy="15087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37C0DAF4-2466-4632-A806-16B69A4468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2973" y="196441"/>
            <a:ext cx="2565827" cy="1157811"/>
          </a:xfrm>
          <a:prstGeom prst="rect">
            <a:avLst/>
          </a:prstGeom>
        </p:spPr>
      </p:pic>
      <p:cxnSp>
        <p:nvCxnSpPr>
          <p:cNvPr id="8" name="Straight Connector 7">
            <a:extLst>
              <a:ext uri="{FF2B5EF4-FFF2-40B4-BE49-F238E27FC236}">
                <a16:creationId xmlns:a16="http://schemas.microsoft.com/office/drawing/2014/main" id="{E1853B36-139C-46EB-B179-691DF42A249B}"/>
              </a:ext>
            </a:extLst>
          </p:cNvPr>
          <p:cNvCxnSpPr/>
          <p:nvPr userDrawn="1"/>
        </p:nvCxnSpPr>
        <p:spPr>
          <a:xfrm>
            <a:off x="7910004" y="5532120"/>
            <a:ext cx="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29A651-3E02-4551-81FC-674BC7368843}"/>
              </a:ext>
            </a:extLst>
          </p:cNvPr>
          <p:cNvSpPr>
            <a:spLocks noGrp="1"/>
          </p:cNvSpPr>
          <p:nvPr>
            <p:ph type="body" sz="quarter" idx="11" hasCustomPrompt="1"/>
          </p:nvPr>
        </p:nvSpPr>
        <p:spPr>
          <a:xfrm>
            <a:off x="611569" y="5508573"/>
            <a:ext cx="6839712" cy="379412"/>
          </a:xfrm>
        </p:spPr>
        <p:txBody>
          <a:bodyPr/>
          <a:lstStyle>
            <a:lvl1pPr marL="0" indent="0">
              <a:buNone/>
              <a:defRPr sz="2000" b="1">
                <a:solidFill>
                  <a:schemeClr val="bg1"/>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dirty="0"/>
              <a:t>Presentation Title</a:t>
            </a:r>
          </a:p>
        </p:txBody>
      </p:sp>
      <p:sp>
        <p:nvSpPr>
          <p:cNvPr id="23" name="Text Placeholder 19">
            <a:extLst>
              <a:ext uri="{FF2B5EF4-FFF2-40B4-BE49-F238E27FC236}">
                <a16:creationId xmlns:a16="http://schemas.microsoft.com/office/drawing/2014/main" id="{888A6B86-06D3-4E6B-BFB7-668ECFB3980C}"/>
              </a:ext>
            </a:extLst>
          </p:cNvPr>
          <p:cNvSpPr>
            <a:spLocks noGrp="1"/>
          </p:cNvSpPr>
          <p:nvPr>
            <p:ph type="body" sz="quarter" idx="12" hasCustomPrompt="1"/>
          </p:nvPr>
        </p:nvSpPr>
        <p:spPr>
          <a:xfrm>
            <a:off x="611568" y="6361081"/>
            <a:ext cx="6827078" cy="379412"/>
          </a:xfrm>
        </p:spPr>
        <p:txBody>
          <a:bodyPr/>
          <a:lstStyle>
            <a:lvl1pPr marL="0" indent="0">
              <a:buNone/>
              <a:defRPr sz="1600" b="0">
                <a:solidFill>
                  <a:schemeClr val="bg1"/>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dirty="0"/>
              <a:t>[name] | [title] | [date]</a:t>
            </a:r>
          </a:p>
        </p:txBody>
      </p:sp>
      <p:sp>
        <p:nvSpPr>
          <p:cNvPr id="14" name="TextBox 13">
            <a:extLst>
              <a:ext uri="{FF2B5EF4-FFF2-40B4-BE49-F238E27FC236}">
                <a16:creationId xmlns:a16="http://schemas.microsoft.com/office/drawing/2014/main" id="{12889FFF-5D80-4027-B79B-C0BC6BA09F43}"/>
              </a:ext>
            </a:extLst>
          </p:cNvPr>
          <p:cNvSpPr txBox="1"/>
          <p:nvPr userDrawn="1"/>
        </p:nvSpPr>
        <p:spPr>
          <a:xfrm>
            <a:off x="8366760" y="5551726"/>
            <a:ext cx="3657600" cy="410148"/>
          </a:xfrm>
          <a:prstGeom prst="rect">
            <a:avLst/>
          </a:prstGeom>
          <a:noFill/>
        </p:spPr>
        <p:txBody>
          <a:bodyPr wrap="square" lIns="0" tIns="0" rIns="0" bIns="0" rtlCol="0">
            <a:noAutofit/>
          </a:bodyPr>
          <a:lstStyle/>
          <a:p>
            <a:pPr marL="0" indent="0" algn="l">
              <a:spcBef>
                <a:spcPts val="1200"/>
              </a:spcBef>
              <a:spcAft>
                <a:spcPts val="600"/>
              </a:spcAft>
              <a:buFont typeface="Arial" panose="020B0604020202020204" pitchFamily="34" charset="0"/>
              <a:buNone/>
            </a:pPr>
            <a:r>
              <a:rPr lang="en-US" sz="2000" b="1" dirty="0">
                <a:solidFill>
                  <a:schemeClr val="bg1"/>
                </a:solidFill>
                <a:latin typeface="+mj-lt"/>
              </a:rPr>
              <a:t>NASA SBIR/STTR Program</a:t>
            </a:r>
          </a:p>
        </p:txBody>
      </p:sp>
      <p:sp>
        <p:nvSpPr>
          <p:cNvPr id="15" name="TextBox 14">
            <a:extLst>
              <a:ext uri="{FF2B5EF4-FFF2-40B4-BE49-F238E27FC236}">
                <a16:creationId xmlns:a16="http://schemas.microsoft.com/office/drawing/2014/main" id="{43881AE5-B8F4-4042-AF6B-68A2C6C67CEB}"/>
              </a:ext>
            </a:extLst>
          </p:cNvPr>
          <p:cNvSpPr txBox="1"/>
          <p:nvPr userDrawn="1"/>
        </p:nvSpPr>
        <p:spPr>
          <a:xfrm>
            <a:off x="8366760" y="6322673"/>
            <a:ext cx="3657600" cy="410148"/>
          </a:xfrm>
          <a:prstGeom prst="rect">
            <a:avLst/>
          </a:prstGeom>
          <a:noFill/>
        </p:spPr>
        <p:txBody>
          <a:bodyPr wrap="square" lIns="0" tIns="0" rIns="0" bIns="0" rtlCol="0" anchor="ctr">
            <a:noAutofit/>
          </a:bodyPr>
          <a:lstStyle/>
          <a:p>
            <a:pPr marL="0" indent="0" algn="l">
              <a:spcBef>
                <a:spcPts val="1200"/>
              </a:spcBef>
              <a:spcAft>
                <a:spcPts val="600"/>
              </a:spcAft>
              <a:buFont typeface="Arial" panose="020B0604020202020204" pitchFamily="34" charset="0"/>
              <a:buNone/>
            </a:pPr>
            <a:r>
              <a:rPr lang="en-US" sz="1600" b="0" dirty="0">
                <a:solidFill>
                  <a:schemeClr val="bg1"/>
                </a:solidFill>
                <a:latin typeface="+mj-lt"/>
              </a:rPr>
              <a:t>nasa.sbir.gov</a:t>
            </a:r>
          </a:p>
        </p:txBody>
      </p:sp>
    </p:spTree>
    <p:extLst>
      <p:ext uri="{BB962C8B-B14F-4D97-AF65-F5344CB8AC3E}">
        <p14:creationId xmlns:p14="http://schemas.microsoft.com/office/powerpoint/2010/main" val="236400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mj-lt"/>
              </a:defRPr>
            </a:lvl1pPr>
          </a:lstStyle>
          <a:p>
            <a:fld id="{965A5641-BFF0-4C09-B681-1C138101C8A3}" type="slidenum">
              <a:rPr lang="en-US" smtClean="0"/>
              <a:pPr/>
              <a:t>‹#›</a:t>
            </a:fld>
            <a:endParaRPr lang="en-US"/>
          </a:p>
        </p:txBody>
      </p:sp>
      <p:sp>
        <p:nvSpPr>
          <p:cNvPr id="7" name="Content Placeholder 6"/>
          <p:cNvSpPr>
            <a:spLocks noGrp="1"/>
          </p:cNvSpPr>
          <p:nvPr>
            <p:ph sz="quarter" idx="13"/>
          </p:nvPr>
        </p:nvSpPr>
        <p:spPr>
          <a:xfrm>
            <a:off x="502920" y="1554480"/>
            <a:ext cx="6711696" cy="4800600"/>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1">
            <a:extLst>
              <a:ext uri="{FF2B5EF4-FFF2-40B4-BE49-F238E27FC236}">
                <a16:creationId xmlns:a16="http://schemas.microsoft.com/office/drawing/2014/main" id="{9098EFB4-34D0-4E32-B6EF-636AE13B06B2}"/>
              </a:ext>
            </a:extLst>
          </p:cNvPr>
          <p:cNvSpPr>
            <a:spLocks noGrp="1"/>
          </p:cNvSpPr>
          <p:nvPr>
            <p:ph type="title"/>
          </p:nvPr>
        </p:nvSpPr>
        <p:spPr>
          <a:xfrm>
            <a:off x="508002"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9">
            <a:extLst>
              <a:ext uri="{FF2B5EF4-FFF2-40B4-BE49-F238E27FC236}">
                <a16:creationId xmlns:a16="http://schemas.microsoft.com/office/drawing/2014/main" id="{E6841F8E-F20E-428F-BFD1-D3BFF6DB5148}"/>
              </a:ext>
            </a:extLst>
          </p:cNvPr>
          <p:cNvSpPr>
            <a:spLocks noGrp="1"/>
          </p:cNvSpPr>
          <p:nvPr>
            <p:ph type="body" sz="quarter" idx="11" hasCustomPrompt="1"/>
          </p:nvPr>
        </p:nvSpPr>
        <p:spPr>
          <a:xfrm>
            <a:off x="7525512" y="1554480"/>
            <a:ext cx="4261104" cy="379412"/>
          </a:xfrm>
          <a:solidFill>
            <a:srgbClr val="E9EDF4"/>
          </a:solidFill>
        </p:spPr>
        <p:txBody>
          <a:bodyPr/>
          <a:lstStyle>
            <a:lvl1pPr marL="0" indent="0">
              <a:buNone/>
              <a:defRPr sz="1400" b="1">
                <a:solidFill>
                  <a:srgbClr val="2C7CB3"/>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dirty="0"/>
              <a:t>Title of Text Box</a:t>
            </a:r>
          </a:p>
        </p:txBody>
      </p:sp>
      <p:sp>
        <p:nvSpPr>
          <p:cNvPr id="14" name="Text Placeholder 19">
            <a:extLst>
              <a:ext uri="{FF2B5EF4-FFF2-40B4-BE49-F238E27FC236}">
                <a16:creationId xmlns:a16="http://schemas.microsoft.com/office/drawing/2014/main" id="{5E9390F2-FDA7-41B2-9CE5-09B56B217520}"/>
              </a:ext>
            </a:extLst>
          </p:cNvPr>
          <p:cNvSpPr>
            <a:spLocks noGrp="1"/>
          </p:cNvSpPr>
          <p:nvPr>
            <p:ph type="body" sz="quarter" idx="15" hasCustomPrompt="1"/>
          </p:nvPr>
        </p:nvSpPr>
        <p:spPr>
          <a:xfrm>
            <a:off x="7525512" y="1950804"/>
            <a:ext cx="4261104" cy="1901952"/>
          </a:xfrm>
          <a:solidFill>
            <a:srgbClr val="E9EDF4"/>
          </a:solidFill>
        </p:spPr>
        <p:txBody>
          <a:bodyPr/>
          <a:lstStyle>
            <a:lvl1pPr marL="285750" indent="-285750">
              <a:buFont typeface="Wingdings" panose="05000000000000000000" pitchFamily="2" charset="2"/>
              <a:buChar char="ü"/>
              <a:defRPr sz="1400" b="0" i="1">
                <a:solidFill>
                  <a:srgbClr val="7F7F7F"/>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dirty="0"/>
              <a:t>Bullet of Text Box</a:t>
            </a:r>
          </a:p>
        </p:txBody>
      </p:sp>
      <p:sp>
        <p:nvSpPr>
          <p:cNvPr id="17" name="Text Placeholder 19">
            <a:extLst>
              <a:ext uri="{FF2B5EF4-FFF2-40B4-BE49-F238E27FC236}">
                <a16:creationId xmlns:a16="http://schemas.microsoft.com/office/drawing/2014/main" id="{E62E48A7-B7AB-4C1D-8E60-E7B5621A3CE7}"/>
              </a:ext>
            </a:extLst>
          </p:cNvPr>
          <p:cNvSpPr>
            <a:spLocks noGrp="1"/>
          </p:cNvSpPr>
          <p:nvPr>
            <p:ph type="body" sz="quarter" idx="16" hasCustomPrompt="1"/>
          </p:nvPr>
        </p:nvSpPr>
        <p:spPr>
          <a:xfrm>
            <a:off x="7525512" y="4072076"/>
            <a:ext cx="4261104" cy="379412"/>
          </a:xfrm>
          <a:solidFill>
            <a:srgbClr val="E9EDF4"/>
          </a:solidFill>
        </p:spPr>
        <p:txBody>
          <a:bodyPr/>
          <a:lstStyle>
            <a:lvl1pPr marL="0" indent="0">
              <a:buNone/>
              <a:defRPr sz="1400" b="1">
                <a:solidFill>
                  <a:srgbClr val="2C7CB3"/>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dirty="0"/>
              <a:t>Title of Text Box</a:t>
            </a:r>
          </a:p>
        </p:txBody>
      </p:sp>
      <p:sp>
        <p:nvSpPr>
          <p:cNvPr id="18" name="Text Placeholder 19">
            <a:extLst>
              <a:ext uri="{FF2B5EF4-FFF2-40B4-BE49-F238E27FC236}">
                <a16:creationId xmlns:a16="http://schemas.microsoft.com/office/drawing/2014/main" id="{04A7FCFC-7109-4E19-9CBD-4069DC299027}"/>
              </a:ext>
            </a:extLst>
          </p:cNvPr>
          <p:cNvSpPr>
            <a:spLocks noGrp="1"/>
          </p:cNvSpPr>
          <p:nvPr>
            <p:ph type="body" sz="quarter" idx="17" hasCustomPrompt="1"/>
          </p:nvPr>
        </p:nvSpPr>
        <p:spPr>
          <a:xfrm>
            <a:off x="7525512" y="4468400"/>
            <a:ext cx="4261104" cy="1901952"/>
          </a:xfrm>
          <a:solidFill>
            <a:srgbClr val="E9EDF4"/>
          </a:solidFill>
        </p:spPr>
        <p:txBody>
          <a:bodyPr/>
          <a:lstStyle>
            <a:lvl1pPr marL="285750" indent="-285750">
              <a:buFont typeface="Wingdings" panose="05000000000000000000" pitchFamily="2" charset="2"/>
              <a:buChar char="ü"/>
              <a:defRPr sz="1400" b="0" i="1">
                <a:solidFill>
                  <a:srgbClr val="7F7F7F"/>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dirty="0"/>
              <a:t>Bullet of Text Box</a:t>
            </a:r>
          </a:p>
        </p:txBody>
      </p:sp>
    </p:spTree>
    <p:extLst>
      <p:ext uri="{BB962C8B-B14F-4D97-AF65-F5344CB8AC3E}">
        <p14:creationId xmlns:p14="http://schemas.microsoft.com/office/powerpoint/2010/main" val="3726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FD0BBA13-DAFB-486C-B5E2-650BA43BD563}"/>
              </a:ext>
            </a:extLst>
          </p:cNvPr>
          <p:cNvSpPr>
            <a:spLocks noGrp="1"/>
          </p:cNvSpPr>
          <p:nvPr>
            <p:ph type="title"/>
          </p:nvPr>
        </p:nvSpPr>
        <p:spPr>
          <a:xfrm>
            <a:off x="508002"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18" name="Slide Number Placeholder 5">
            <a:extLst>
              <a:ext uri="{FF2B5EF4-FFF2-40B4-BE49-F238E27FC236}">
                <a16:creationId xmlns:a16="http://schemas.microsoft.com/office/drawing/2014/main" id="{928F8D1F-0B76-49AC-BD45-20B9FB0016F0}"/>
              </a:ext>
            </a:extLst>
          </p:cNvPr>
          <p:cNvSpPr>
            <a:spLocks noGrp="1"/>
          </p:cNvSpPr>
          <p:nvPr>
            <p:ph type="sldNum" sz="quarter" idx="4"/>
          </p:nvPr>
        </p:nvSpPr>
        <p:spPr>
          <a:xfrm>
            <a:off x="9051648" y="6437462"/>
            <a:ext cx="2844800" cy="365125"/>
          </a:xfrm>
          <a:prstGeom prst="rect">
            <a:avLst/>
          </a:prstGeom>
        </p:spPr>
        <p:txBody>
          <a:bodyPr vert="horz" lIns="91440" tIns="45720" rIns="91440" bIns="45720" rtlCol="0" anchor="ctr"/>
          <a:lstStyle>
            <a:lvl1pPr algn="r">
              <a:defRPr sz="1000" b="1">
                <a:solidFill>
                  <a:srgbClr val="B0B0B0"/>
                </a:solidFill>
                <a:latin typeface="+mj-lt"/>
              </a:defRPr>
            </a:lvl1pPr>
          </a:lstStyle>
          <a:p>
            <a:pPr>
              <a:defRPr/>
            </a:pPr>
            <a:fld id="{AC4DA40E-F042-4786-9F90-2440A40F7DC7}" type="slidenum">
              <a:rPr lang="en-US" smtClean="0"/>
              <a:pPr>
                <a:defRPr/>
              </a:pPr>
              <a:t>‹#›</a:t>
            </a:fld>
            <a:endParaRPr lang="en-US"/>
          </a:p>
        </p:txBody>
      </p:sp>
    </p:spTree>
    <p:extLst>
      <p:ext uri="{BB962C8B-B14F-4D97-AF65-F5344CB8AC3E}">
        <p14:creationId xmlns:p14="http://schemas.microsoft.com/office/powerpoint/2010/main" val="325806142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No Title">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mj-lt"/>
              </a:defRPr>
            </a:lvl1pPr>
          </a:lstStyle>
          <a:p>
            <a:pPr>
              <a:defRPr/>
            </a:pPr>
            <a:fld id="{AC4DA40E-F042-4786-9F90-2440A40F7DC7}" type="slidenum">
              <a:rPr lang="en-US" smtClean="0"/>
              <a:pPr>
                <a:defRPr/>
              </a:pPr>
              <a:t>‹#›</a:t>
            </a:fld>
            <a:endParaRPr lang="en-US"/>
          </a:p>
        </p:txBody>
      </p:sp>
      <p:sp>
        <p:nvSpPr>
          <p:cNvPr id="7" name="Rectangle 6">
            <a:extLst>
              <a:ext uri="{FF2B5EF4-FFF2-40B4-BE49-F238E27FC236}">
                <a16:creationId xmlns:a16="http://schemas.microsoft.com/office/drawing/2014/main" id="{F77B1B29-1D32-40C5-9390-D810CA535BF4}"/>
              </a:ext>
            </a:extLst>
          </p:cNvPr>
          <p:cNvSpPr/>
          <p:nvPr userDrawn="1"/>
        </p:nvSpPr>
        <p:spPr>
          <a:xfrm>
            <a:off x="417147" y="6492878"/>
            <a:ext cx="2688557" cy="246221"/>
          </a:xfrm>
          <a:prstGeom prst="rect">
            <a:avLst/>
          </a:prstGeom>
        </p:spPr>
        <p:txBody>
          <a:bodyPr wrap="none">
            <a:spAutoFit/>
          </a:bodyPr>
          <a:lstStyle/>
          <a:p>
            <a:pPr>
              <a:defRPr/>
            </a:pPr>
            <a:r>
              <a:rPr lang="en-US" sz="1000">
                <a:solidFill>
                  <a:srgbClr val="595959"/>
                </a:solidFill>
                <a:latin typeface="+mj-lt"/>
              </a:rPr>
              <a:t>NASA SBIR/STTR Program | </a:t>
            </a:r>
            <a:r>
              <a:rPr lang="en-US" sz="1000" b="1">
                <a:solidFill>
                  <a:srgbClr val="595959"/>
                </a:solidFill>
                <a:latin typeface="+mj-lt"/>
              </a:rPr>
              <a:t>sbir.nasa.gov</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93D658-518B-42D8-823E-E916F5D1D16A}"/>
              </a:ext>
            </a:extLst>
          </p:cNvPr>
          <p:cNvSpPr/>
          <p:nvPr userDrawn="1"/>
        </p:nvSpPr>
        <p:spPr>
          <a:xfrm>
            <a:off x="1" y="-27664"/>
            <a:ext cx="12191999" cy="688566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E3B55873-8CB7-4523-A575-E7BA24019561}"/>
              </a:ext>
            </a:extLst>
          </p:cNvPr>
          <p:cNvSpPr txBox="1">
            <a:spLocks/>
          </p:cNvSpPr>
          <p:nvPr userDrawn="1"/>
        </p:nvSpPr>
        <p:spPr>
          <a:xfrm>
            <a:off x="2010706" y="1826782"/>
            <a:ext cx="8170589" cy="4985982"/>
          </a:xfrm>
          <a:prstGeom prst="rect">
            <a:avLst/>
          </a:prstGeom>
        </p:spPr>
        <p:txBody>
          <a:bodyPr anchor="t"/>
          <a:lstStyle>
            <a:lvl1pPr marL="342900" indent="-342900" algn="l" defTabSz="457200" rtl="0" eaLnBrk="1" latinLnBrk="0" hangingPunct="1">
              <a:spcBef>
                <a:spcPct val="20000"/>
              </a:spcBef>
              <a:buFont typeface="Arial"/>
              <a:buChar char="•"/>
              <a:defRPr sz="2800" kern="1200">
                <a:solidFill>
                  <a:srgbClr val="33333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3333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6600">
                <a:solidFill>
                  <a:schemeClr val="bg1"/>
                </a:solidFill>
              </a:rPr>
              <a:t>Questions?</a:t>
            </a:r>
          </a:p>
          <a:p>
            <a:pPr marL="0" indent="0" algn="ctr">
              <a:buNone/>
            </a:pPr>
            <a:endParaRPr lang="en-US" sz="1800">
              <a:solidFill>
                <a:schemeClr val="bg1"/>
              </a:solidFill>
              <a:latin typeface="Arial" panose="020B0604020202020204" pitchFamily="34" charset="0"/>
              <a:cs typeface="Arial" panose="020B0604020202020204" pitchFamily="34" charset="0"/>
            </a:endParaRPr>
          </a:p>
          <a:p>
            <a:pPr marL="0" indent="0" algn="ctr">
              <a:buNone/>
            </a:pPr>
            <a:r>
              <a:rPr lang="en-US" sz="1800">
                <a:solidFill>
                  <a:schemeClr val="bg1"/>
                </a:solidFill>
                <a:latin typeface="Arial" panose="020B0604020202020204" pitchFamily="34" charset="0"/>
                <a:cs typeface="Arial" panose="020B0604020202020204" pitchFamily="34" charset="0"/>
              </a:rPr>
              <a:t>Visit our website:</a:t>
            </a:r>
          </a:p>
          <a:p>
            <a:pPr marL="0" indent="0" algn="ctr">
              <a:buNone/>
            </a:pPr>
            <a:r>
              <a:rPr lang="en-US" sz="1800" b="1">
                <a:solidFill>
                  <a:schemeClr val="bg1"/>
                </a:solidFill>
                <a:latin typeface="Arial" panose="020B0604020202020204" pitchFamily="34" charset="0"/>
                <a:cs typeface="Arial" panose="020B0604020202020204" pitchFamily="34" charset="0"/>
              </a:rPr>
              <a:t>www.sbir.nasa.gov</a:t>
            </a:r>
          </a:p>
          <a:p>
            <a:pPr marL="0" indent="0" algn="ctr">
              <a:buNone/>
            </a:pPr>
            <a:endParaRPr lang="en-US" sz="1800">
              <a:solidFill>
                <a:schemeClr val="bg1"/>
              </a:solidFill>
              <a:latin typeface="Arial" panose="020B0604020202020204" pitchFamily="34" charset="0"/>
              <a:cs typeface="Arial" panose="020B0604020202020204" pitchFamily="34" charset="0"/>
            </a:endParaRPr>
          </a:p>
          <a:p>
            <a:pPr marL="0" indent="0" algn="ctr">
              <a:buNone/>
            </a:pPr>
            <a:endParaRPr lang="en-US" sz="1800" b="1">
              <a:solidFill>
                <a:schemeClr val="bg1"/>
              </a:solidFill>
              <a:latin typeface="Arial" panose="020B0604020202020204" pitchFamily="34" charset="0"/>
              <a:cs typeface="Arial" panose="020B0604020202020204" pitchFamily="34" charset="0"/>
            </a:endParaRPr>
          </a:p>
          <a:p>
            <a:pPr marL="0" indent="0" algn="ctr">
              <a:buNone/>
            </a:pPr>
            <a:endParaRPr lang="en-US" sz="6600">
              <a:solidFill>
                <a:schemeClr val="bg1"/>
              </a:solidFill>
              <a:cs typeface="Calibri"/>
            </a:endParaRPr>
          </a:p>
        </p:txBody>
      </p:sp>
      <p:pic>
        <p:nvPicPr>
          <p:cNvPr id="12" name="Picture 11" descr="A picture containing laptop, computer, woman, holding&#10;&#10;Description automatically generated">
            <a:extLst>
              <a:ext uri="{FF2B5EF4-FFF2-40B4-BE49-F238E27FC236}">
                <a16:creationId xmlns:a16="http://schemas.microsoft.com/office/drawing/2014/main" id="{3E125F48-6026-42BC-8EB0-EDAA4DB27609}"/>
              </a:ext>
            </a:extLst>
          </p:cNvPr>
          <p:cNvPicPr>
            <a:picLocks noChangeAspect="1"/>
          </p:cNvPicPr>
          <p:nvPr userDrawn="1"/>
        </p:nvPicPr>
        <p:blipFill>
          <a:blip r:embed="rId2">
            <a:alphaModFix amt="41000"/>
            <a:extLst>
              <a:ext uri="{BEBA8EAE-BF5A-486C-A8C5-ECC9F3942E4B}">
                <a14:imgProps xmlns:a14="http://schemas.microsoft.com/office/drawing/2010/main">
                  <a14:imgLayer r:embed="rId3">
                    <a14:imgEffect>
                      <a14:sharpenSoften amount="4000"/>
                    </a14:imgEffect>
                    <a14:imgEffect>
                      <a14:colorTemperature colorTemp="7048"/>
                    </a14:imgEffect>
                    <a14:imgEffect>
                      <a14:brightnessContrast bright="22000" contrast="18000"/>
                    </a14:imgEffect>
                  </a14:imgLayer>
                </a14:imgProps>
              </a:ext>
              <a:ext uri="{28A0092B-C50C-407E-A947-70E740481C1C}">
                <a14:useLocalDpi xmlns:a14="http://schemas.microsoft.com/office/drawing/2010/main" val="0"/>
              </a:ext>
            </a:extLst>
          </a:blip>
          <a:stretch>
            <a:fillRect/>
          </a:stretch>
        </p:blipFill>
        <p:spPr>
          <a:xfrm>
            <a:off x="7950200" y="1982058"/>
            <a:ext cx="4241800" cy="5488545"/>
          </a:xfrm>
          <a:prstGeom prst="rect">
            <a:avLst/>
          </a:prstGeom>
          <a:effectLst>
            <a:glow>
              <a:schemeClr val="bg1"/>
            </a:glow>
            <a:outerShdw blurRad="50800" dist="50800" dir="5400000" sx="1000" sy="1000" algn="ctr" rotWithShape="0">
              <a:srgbClr val="000000"/>
            </a:outerShdw>
            <a:softEdge rad="1270000"/>
          </a:effectLst>
        </p:spPr>
      </p:pic>
      <p:sp>
        <p:nvSpPr>
          <p:cNvPr id="13" name="Rectangle 12">
            <a:extLst>
              <a:ext uri="{FF2B5EF4-FFF2-40B4-BE49-F238E27FC236}">
                <a16:creationId xmlns:a16="http://schemas.microsoft.com/office/drawing/2014/main" id="{E0AD3797-4204-4C74-A322-7FA9F451386F}"/>
              </a:ext>
            </a:extLst>
          </p:cNvPr>
          <p:cNvSpPr/>
          <p:nvPr userDrawn="1"/>
        </p:nvSpPr>
        <p:spPr>
          <a:xfrm>
            <a:off x="417147" y="6492878"/>
            <a:ext cx="2688557" cy="246221"/>
          </a:xfrm>
          <a:prstGeom prst="rect">
            <a:avLst/>
          </a:prstGeom>
        </p:spPr>
        <p:txBody>
          <a:bodyPr wrap="none">
            <a:spAutoFit/>
          </a:bodyPr>
          <a:lstStyle/>
          <a:p>
            <a:pPr>
              <a:defRPr/>
            </a:pPr>
            <a:r>
              <a:rPr lang="en-US" sz="1000">
                <a:solidFill>
                  <a:schemeClr val="bg1"/>
                </a:solidFill>
                <a:latin typeface="+mj-lt"/>
              </a:rPr>
              <a:t>NASA SBIR/STTR Program | </a:t>
            </a:r>
            <a:r>
              <a:rPr lang="en-US" sz="1000" b="1">
                <a:solidFill>
                  <a:schemeClr val="bg1"/>
                </a:solidFill>
                <a:latin typeface="+mj-lt"/>
              </a:rPr>
              <a:t>sbir.nasa.gov</a:t>
            </a:r>
          </a:p>
        </p:txBody>
      </p:sp>
      <p:sp>
        <p:nvSpPr>
          <p:cNvPr id="8" name="Text Placeholder 2">
            <a:extLst>
              <a:ext uri="{FF2B5EF4-FFF2-40B4-BE49-F238E27FC236}">
                <a16:creationId xmlns:a16="http://schemas.microsoft.com/office/drawing/2014/main" id="{BF5A024E-2F09-4A73-9E96-92C12F8487E7}"/>
              </a:ext>
            </a:extLst>
          </p:cNvPr>
          <p:cNvSpPr>
            <a:spLocks noGrp="1"/>
          </p:cNvSpPr>
          <p:nvPr>
            <p:ph type="body" sz="quarter" idx="11" hasCustomPrompt="1"/>
          </p:nvPr>
        </p:nvSpPr>
        <p:spPr>
          <a:xfrm>
            <a:off x="3238500" y="4525460"/>
            <a:ext cx="5715000" cy="420613"/>
          </a:xfrm>
        </p:spPr>
        <p:txBody>
          <a:bodyPr/>
          <a:lstStyle>
            <a:lvl1pPr marL="0" indent="0" algn="ctr">
              <a:spcBef>
                <a:spcPts val="0"/>
              </a:spcBef>
              <a:spcAft>
                <a:spcPts val="600"/>
              </a:spcAft>
              <a:buNone/>
              <a:defRPr sz="1800" b="1">
                <a:solidFill>
                  <a:schemeClr val="bg1"/>
                </a:solidFill>
              </a:defRPr>
            </a:lvl1pPr>
          </a:lstStyle>
          <a:p>
            <a:pPr marL="0" marR="0" lvl="0" indent="0" algn="ctr" defTabSz="914400" rtl="0" eaLnBrk="1" fontAlgn="auto" latinLnBrk="0" hangingPunct="1">
              <a:lnSpc>
                <a:spcPct val="100000"/>
              </a:lnSpc>
              <a:spcBef>
                <a:spcPts val="0"/>
              </a:spcBef>
              <a:spcAft>
                <a:spcPts val="600"/>
              </a:spcAft>
              <a:buClr>
                <a:schemeClr val="accent6">
                  <a:lumMod val="75000"/>
                </a:schemeClr>
              </a:buClr>
              <a:buSzTx/>
              <a:buFont typeface="Arial" pitchFamily="34" charset="0"/>
              <a:buNone/>
              <a:tabLst/>
              <a:defRPr/>
            </a:pPr>
            <a:r>
              <a:rPr lang="en-US" sz="1800" b="1"/>
              <a:t>[name], [title]</a:t>
            </a:r>
            <a:br>
              <a:rPr lang="en-US" sz="1800" b="1"/>
            </a:br>
            <a:endParaRPr lang="en-US" sz="1800" b="1"/>
          </a:p>
        </p:txBody>
      </p:sp>
      <p:sp>
        <p:nvSpPr>
          <p:cNvPr id="5" name="Text Placeholder 4">
            <a:extLst>
              <a:ext uri="{FF2B5EF4-FFF2-40B4-BE49-F238E27FC236}">
                <a16:creationId xmlns:a16="http://schemas.microsoft.com/office/drawing/2014/main" id="{2B424F46-A384-457C-9A67-10978BC73C73}"/>
              </a:ext>
            </a:extLst>
          </p:cNvPr>
          <p:cNvSpPr>
            <a:spLocks noGrp="1"/>
          </p:cNvSpPr>
          <p:nvPr>
            <p:ph type="body" sz="quarter" idx="12" hasCustomPrompt="1"/>
          </p:nvPr>
        </p:nvSpPr>
        <p:spPr>
          <a:xfrm>
            <a:off x="3238500" y="4854683"/>
            <a:ext cx="5715000" cy="398463"/>
          </a:xfrm>
        </p:spPr>
        <p:txBody>
          <a:bodyPr/>
          <a:lstStyle>
            <a:lvl1pPr marL="0" indent="0" algn="ctr">
              <a:buNone/>
              <a:defRPr sz="1800">
                <a:solidFill>
                  <a:schemeClr val="bg1"/>
                </a:solidFill>
              </a:defRPr>
            </a:lvl1pPr>
          </a:lstStyle>
          <a:p>
            <a:pPr lvl="0"/>
            <a:r>
              <a:rPr lang="en-US" sz="1800"/>
              <a:t>[email address]</a:t>
            </a:r>
            <a:endParaRPr lang="en-US"/>
          </a:p>
        </p:txBody>
      </p:sp>
    </p:spTree>
    <p:extLst>
      <p:ext uri="{BB962C8B-B14F-4D97-AF65-F5344CB8AC3E}">
        <p14:creationId xmlns:p14="http://schemas.microsoft.com/office/powerpoint/2010/main" val="393889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469900"/>
          </a:xfrm>
        </p:spPr>
        <p:txBody>
          <a:bodyPr anchor="t"/>
          <a:lstStyle>
            <a:lvl1pPr algn="l">
              <a:defRPr lang="en-US" sz="2000" b="0" kern="1200" cap="none" spc="0" baseline="0" dirty="0" smtClean="0">
                <a:solidFill>
                  <a:schemeClr val="accent6">
                    <a:lumMod val="75000"/>
                  </a:schemeClr>
                </a:solidFill>
                <a:latin typeface="+mj-lt"/>
                <a:ea typeface="+mn-ea"/>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3657600"/>
            <a:ext cx="10363200" cy="749300"/>
          </a:xfrm>
        </p:spPr>
        <p:txBody>
          <a:bodyPr anchor="b">
            <a:normAutofit/>
          </a:bodyPr>
          <a:lstStyle>
            <a:lvl1pPr marL="0" indent="0">
              <a:buNone/>
              <a:defRPr sz="3400" b="0" baseline="0">
                <a:solidFill>
                  <a:srgbClr val="1770AC"/>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j-lt"/>
              </a:defRPr>
            </a:lvl1pPr>
          </a:lstStyle>
          <a:p>
            <a:pPr>
              <a:defRPr/>
            </a:pPr>
            <a:fld id="{84F8F9F3-069A-430C-BF4C-B65CB648ADDB}" type="slidenum">
              <a:rPr lang="en-US" smtClean="0"/>
              <a:pPr>
                <a:defRPr/>
              </a:pPr>
              <a:t>‹#›</a:t>
            </a:fld>
            <a:endParaRPr lang="en-US"/>
          </a:p>
        </p:txBody>
      </p:sp>
    </p:spTree>
    <p:extLst>
      <p:ext uri="{BB962C8B-B14F-4D97-AF65-F5344CB8AC3E}">
        <p14:creationId xmlns:p14="http://schemas.microsoft.com/office/powerpoint/2010/main" val="106185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Vis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015DEA-7CA9-4339-9DC2-6DAE5B32A4CC}"/>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sp>
        <p:nvSpPr>
          <p:cNvPr id="4" name="Rectangle 3">
            <a:extLst>
              <a:ext uri="{FF2B5EF4-FFF2-40B4-BE49-F238E27FC236}">
                <a16:creationId xmlns:a16="http://schemas.microsoft.com/office/drawing/2014/main" id="{24552162-D5F4-4885-B41E-AA973D17F80A}"/>
              </a:ext>
            </a:extLst>
          </p:cNvPr>
          <p:cNvSpPr/>
          <p:nvPr userDrawn="1"/>
        </p:nvSpPr>
        <p:spPr>
          <a:xfrm>
            <a:off x="0" y="-40640"/>
            <a:ext cx="12192000" cy="6939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D57F705-C653-468F-9F34-71B2A4D79827}"/>
              </a:ext>
            </a:extLst>
          </p:cNvPr>
          <p:cNvSpPr txBox="1">
            <a:spLocks/>
          </p:cNvSpPr>
          <p:nvPr userDrawn="1"/>
        </p:nvSpPr>
        <p:spPr>
          <a:xfrm>
            <a:off x="2940892" y="1025875"/>
            <a:ext cx="7217047" cy="2135394"/>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2800" kern="1200">
                <a:solidFill>
                  <a:srgbClr val="33333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3333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70000"/>
              </a:lnSpc>
              <a:spcBef>
                <a:spcPts val="0"/>
              </a:spcBef>
              <a:spcAft>
                <a:spcPts val="1200"/>
              </a:spcAft>
              <a:buNone/>
            </a:pPr>
            <a:r>
              <a:rPr lang="en-US" sz="2000" b="1" dirty="0">
                <a:solidFill>
                  <a:schemeClr val="bg1"/>
                </a:solidFill>
                <a:latin typeface="Arial"/>
                <a:cs typeface="Segoe UI Light"/>
              </a:rPr>
              <a:t>MISSION</a:t>
            </a:r>
            <a:endParaRPr lang="en-US" sz="2000" dirty="0">
              <a:solidFill>
                <a:schemeClr val="bg1"/>
              </a:solidFill>
              <a:latin typeface="Arial"/>
              <a:cs typeface="Segoe UI Light"/>
            </a:endParaRPr>
          </a:p>
          <a:p>
            <a:pPr marL="0" indent="0">
              <a:lnSpc>
                <a:spcPct val="170000"/>
              </a:lnSpc>
              <a:spcBef>
                <a:spcPts val="0"/>
              </a:spcBef>
              <a:spcAft>
                <a:spcPts val="1200"/>
              </a:spcAft>
              <a:buNone/>
            </a:pPr>
            <a:r>
              <a:rPr lang="en-US" sz="2000" dirty="0">
                <a:solidFill>
                  <a:schemeClr val="bg1"/>
                </a:solidFill>
                <a:latin typeface="Arial"/>
                <a:cs typeface="Segoe UI Light"/>
              </a:rPr>
              <a:t>Create opportunities through SBIR/STTR awards to leverage small business knowledge and technology development for maximum impact and contribution</a:t>
            </a:r>
          </a:p>
        </p:txBody>
      </p:sp>
      <p:sp>
        <p:nvSpPr>
          <p:cNvPr id="6" name="Content Placeholder 2">
            <a:extLst>
              <a:ext uri="{FF2B5EF4-FFF2-40B4-BE49-F238E27FC236}">
                <a16:creationId xmlns:a16="http://schemas.microsoft.com/office/drawing/2014/main" id="{13F5E901-D8E7-4E00-8DFA-4090F5812B1C}"/>
              </a:ext>
            </a:extLst>
          </p:cNvPr>
          <p:cNvSpPr txBox="1">
            <a:spLocks/>
          </p:cNvSpPr>
          <p:nvPr userDrawn="1"/>
        </p:nvSpPr>
        <p:spPr>
          <a:xfrm>
            <a:off x="2938071" y="3764422"/>
            <a:ext cx="7332222" cy="208861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spcAft>
                <a:spcPts val="1200"/>
              </a:spcAft>
              <a:buNone/>
            </a:pPr>
            <a:r>
              <a:rPr lang="en-US" sz="2000" b="1" dirty="0">
                <a:solidFill>
                  <a:schemeClr val="bg1"/>
                </a:solidFill>
                <a:latin typeface="Arial"/>
                <a:cs typeface="Segoe UI Light"/>
              </a:rPr>
              <a:t>VISION</a:t>
            </a:r>
            <a:endParaRPr lang="en-US" sz="2000" dirty="0">
              <a:solidFill>
                <a:schemeClr val="bg1"/>
              </a:solidFill>
              <a:latin typeface="Arial"/>
              <a:cs typeface="Segoe UI Light"/>
            </a:endParaRPr>
          </a:p>
          <a:p>
            <a:pPr marL="0" indent="0">
              <a:lnSpc>
                <a:spcPct val="170000"/>
              </a:lnSpc>
              <a:spcBef>
                <a:spcPts val="0"/>
              </a:spcBef>
              <a:spcAft>
                <a:spcPts val="1200"/>
              </a:spcAft>
              <a:buNone/>
            </a:pPr>
            <a:r>
              <a:rPr lang="en-US" sz="2000" dirty="0">
                <a:solidFill>
                  <a:schemeClr val="bg1"/>
                </a:solidFill>
                <a:latin typeface="Arial"/>
                <a:cs typeface="Segoe UI Light"/>
              </a:rPr>
              <a:t>Empower small businesses to deliver technological innovation that contributes to NASA’s missions, provides societal benefit, and grows the U.S. economy</a:t>
            </a:r>
          </a:p>
        </p:txBody>
      </p:sp>
      <p:cxnSp>
        <p:nvCxnSpPr>
          <p:cNvPr id="7" name="Straight Connector 6">
            <a:extLst>
              <a:ext uri="{FF2B5EF4-FFF2-40B4-BE49-F238E27FC236}">
                <a16:creationId xmlns:a16="http://schemas.microsoft.com/office/drawing/2014/main" id="{296B574A-FDCD-473C-AB71-19D1C9C7A31A}"/>
              </a:ext>
            </a:extLst>
          </p:cNvPr>
          <p:cNvCxnSpPr/>
          <p:nvPr userDrawn="1"/>
        </p:nvCxnSpPr>
        <p:spPr>
          <a:xfrm>
            <a:off x="3048988" y="3485509"/>
            <a:ext cx="7108951"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Graphic 53">
            <a:extLst>
              <a:ext uri="{FF2B5EF4-FFF2-40B4-BE49-F238E27FC236}">
                <a16:creationId xmlns:a16="http://schemas.microsoft.com/office/drawing/2014/main" id="{DD5472A5-A63A-4977-A746-E79CE198D73F}"/>
              </a:ext>
            </a:extLst>
          </p:cNvPr>
          <p:cNvPicPr>
            <a:picLocks noChangeAspect="1"/>
          </p:cNvPicPr>
          <p:nvPr userDrawn="1"/>
        </p:nvPicPr>
        <p:blipFill>
          <a:blip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0096" y="1113666"/>
            <a:ext cx="425898" cy="425898"/>
          </a:xfrm>
          <a:prstGeom prst="rect">
            <a:avLst/>
          </a:prstGeom>
        </p:spPr>
      </p:pic>
      <p:pic>
        <p:nvPicPr>
          <p:cNvPr id="9" name="Picture 8" descr="Launch_Idea_Icon.png">
            <a:extLst>
              <a:ext uri="{FF2B5EF4-FFF2-40B4-BE49-F238E27FC236}">
                <a16:creationId xmlns:a16="http://schemas.microsoft.com/office/drawing/2014/main" id="{0EB60A93-4806-4368-965C-BC93BAF05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37236" y="3899032"/>
            <a:ext cx="428761" cy="366399"/>
          </a:xfrm>
          <a:prstGeom prst="rect">
            <a:avLst/>
          </a:prstGeom>
        </p:spPr>
      </p:pic>
    </p:spTree>
    <p:extLst>
      <p:ext uri="{BB962C8B-B14F-4D97-AF65-F5344CB8AC3E}">
        <p14:creationId xmlns:p14="http://schemas.microsoft.com/office/powerpoint/2010/main" val="295449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DE4D-4E6D-4F21-BD81-E620A03646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BF6E2F2-CDA5-48A4-BE7A-3007CED474CD}"/>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cxnSp>
        <p:nvCxnSpPr>
          <p:cNvPr id="4" name="Straight Connector 3">
            <a:extLst>
              <a:ext uri="{FF2B5EF4-FFF2-40B4-BE49-F238E27FC236}">
                <a16:creationId xmlns:a16="http://schemas.microsoft.com/office/drawing/2014/main" id="{09B19271-F0AA-483D-96A1-2EE447D50549}"/>
              </a:ext>
            </a:extLst>
          </p:cNvPr>
          <p:cNvCxnSpPr>
            <a:cxnSpLocks/>
          </p:cNvCxnSpPr>
          <p:nvPr userDrawn="1"/>
        </p:nvCxnSpPr>
        <p:spPr>
          <a:xfrm>
            <a:off x="1981200" y="242316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C0703193-5701-40C5-9D75-83B6B4498186}"/>
              </a:ext>
            </a:extLst>
          </p:cNvPr>
          <p:cNvSpPr txBox="1">
            <a:spLocks/>
          </p:cNvSpPr>
          <p:nvPr userDrawn="1"/>
        </p:nvSpPr>
        <p:spPr>
          <a:xfrm>
            <a:off x="5029200" y="1465060"/>
            <a:ext cx="2971800" cy="805220"/>
          </a:xfrm>
          <a:prstGeom prst="rect">
            <a:avLst/>
          </a:prstGeom>
        </p:spPr>
        <p:txBody>
          <a:bodyPr vert="horz" lIns="91407" tIns="45704" rIns="91407" bIns="45704" rtlCol="0">
            <a:noAutofit/>
          </a:bodyPr>
          <a:lstStyle>
            <a:lvl1pPr marL="342900" indent="-342900" algn="l" defTabSz="914400" rtl="0" eaLnBrk="1" latinLnBrk="0" hangingPunct="1">
              <a:lnSpc>
                <a:spcPct val="100000"/>
              </a:lnSpc>
              <a:spcBef>
                <a:spcPts val="1800"/>
              </a:spcBef>
              <a:spcAft>
                <a:spcPts val="600"/>
              </a:spcAft>
              <a:buClr>
                <a:schemeClr val="accent6">
                  <a:lumMod val="75000"/>
                </a:schemeClr>
              </a:buClr>
              <a:buFont typeface="Arial" pitchFamily="34" charset="0"/>
              <a:buChar char="•"/>
              <a:defRPr sz="2800" kern="1200" baseline="0">
                <a:solidFill>
                  <a:srgbClr val="595959"/>
                </a:solidFill>
                <a:latin typeface="Verdana" pitchFamily="34" charset="0"/>
                <a:ea typeface="+mn-ea"/>
                <a:cs typeface="+mn-cs"/>
              </a:defRPr>
            </a:lvl1pPr>
            <a:lvl2pPr marL="74295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2000" kern="1200">
                <a:solidFill>
                  <a:srgbClr val="595959"/>
                </a:solidFill>
                <a:latin typeface="Verdana" pitchFamily="34" charset="0"/>
                <a:ea typeface="+mn-ea"/>
                <a:cs typeface="+mn-cs"/>
              </a:defRPr>
            </a:lvl2pPr>
            <a:lvl3pPr marL="11430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Font typeface="Arial" pitchFamily="34" charset="0"/>
              <a:buNone/>
            </a:pPr>
            <a:r>
              <a:rPr lang="en-US" sz="4800" b="1" dirty="0">
                <a:solidFill>
                  <a:schemeClr val="accent1"/>
                </a:solidFill>
                <a:latin typeface="Arial" panose="020B0604020202020204" pitchFamily="34" charset="0"/>
                <a:cs typeface="Arial" panose="020B0604020202020204" pitchFamily="34" charset="0"/>
              </a:rPr>
              <a:t>AGENDA</a:t>
            </a:r>
          </a:p>
        </p:txBody>
      </p:sp>
      <p:pic>
        <p:nvPicPr>
          <p:cNvPr id="6" name="Graphic 5">
            <a:extLst>
              <a:ext uri="{FF2B5EF4-FFF2-40B4-BE49-F238E27FC236}">
                <a16:creationId xmlns:a16="http://schemas.microsoft.com/office/drawing/2014/main" id="{B23B7927-0A2F-4DED-A432-FCCBFB5D644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000" y="1542774"/>
            <a:ext cx="649793" cy="649793"/>
          </a:xfrm>
          <a:prstGeom prst="rect">
            <a:avLst/>
          </a:prstGeom>
        </p:spPr>
      </p:pic>
      <p:sp>
        <p:nvSpPr>
          <p:cNvPr id="19" name="Text Placeholder 2">
            <a:extLst>
              <a:ext uri="{FF2B5EF4-FFF2-40B4-BE49-F238E27FC236}">
                <a16:creationId xmlns:a16="http://schemas.microsoft.com/office/drawing/2014/main" id="{65C0FF42-0CF9-46A8-875B-85F0B65C5043}"/>
              </a:ext>
            </a:extLst>
          </p:cNvPr>
          <p:cNvSpPr>
            <a:spLocks noGrp="1"/>
          </p:cNvSpPr>
          <p:nvPr>
            <p:ph idx="1" hasCustomPrompt="1"/>
          </p:nvPr>
        </p:nvSpPr>
        <p:spPr>
          <a:xfrm>
            <a:off x="2185785" y="2651759"/>
            <a:ext cx="7820430" cy="3703319"/>
          </a:xfrm>
          <a:prstGeom prst="rect">
            <a:avLst/>
          </a:prstGeom>
        </p:spPr>
        <p:txBody>
          <a:bodyPr vert="horz" lIns="91440" tIns="45720" rIns="91440" bIns="45720" rtlCol="0">
            <a:noAutofit/>
          </a:bodyPr>
          <a:lstStyle>
            <a:lvl1pPr marL="457200" indent="-457200">
              <a:buFont typeface="Arial" panose="020B0604020202020204" pitchFamily="34" charset="0"/>
              <a:buChar char="•"/>
              <a:defRPr sz="2800"/>
            </a:lvl1pPr>
          </a:lstStyle>
          <a:p>
            <a:pPr lvl="0"/>
            <a:r>
              <a:rPr lang="en-US" dirty="0"/>
              <a:t>Click to edit text</a:t>
            </a:r>
          </a:p>
          <a:p>
            <a:pPr lvl="0"/>
            <a:r>
              <a:rPr lang="en-US" dirty="0"/>
              <a:t>Click to edit text</a:t>
            </a:r>
          </a:p>
          <a:p>
            <a:pPr lvl="0"/>
            <a:r>
              <a:rPr lang="en-US" dirty="0"/>
              <a:t>Click to edit text</a:t>
            </a:r>
          </a:p>
          <a:p>
            <a:pPr lvl="0"/>
            <a:r>
              <a:rPr lang="en-US" dirty="0"/>
              <a:t>Click to edit text</a:t>
            </a:r>
          </a:p>
          <a:p>
            <a:pPr lvl="0"/>
            <a:r>
              <a:rPr lang="en-US" dirty="0"/>
              <a:t>Click to edit text</a:t>
            </a:r>
          </a:p>
          <a:p>
            <a:pPr lvl="0"/>
            <a:r>
              <a:rPr lang="en-US" dirty="0"/>
              <a:t>Click to edit text</a:t>
            </a:r>
          </a:p>
          <a:p>
            <a:pPr lvl="0"/>
            <a:endParaRPr lang="en-US" dirty="0"/>
          </a:p>
          <a:p>
            <a:pPr lvl="0"/>
            <a:endParaRPr lang="en-US" dirty="0"/>
          </a:p>
        </p:txBody>
      </p:sp>
    </p:spTree>
    <p:extLst>
      <p:ext uri="{BB962C8B-B14F-4D97-AF65-F5344CB8AC3E}">
        <p14:creationId xmlns:p14="http://schemas.microsoft.com/office/powerpoint/2010/main" val="346189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DE4D-4E6D-4F21-BD81-E620A03646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BF6E2F2-CDA5-48A4-BE7A-3007CED474CD}"/>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cxnSp>
        <p:nvCxnSpPr>
          <p:cNvPr id="4" name="Straight Connector 3">
            <a:extLst>
              <a:ext uri="{FF2B5EF4-FFF2-40B4-BE49-F238E27FC236}">
                <a16:creationId xmlns:a16="http://schemas.microsoft.com/office/drawing/2014/main" id="{09B19271-F0AA-483D-96A1-2EE447D50549}"/>
              </a:ext>
            </a:extLst>
          </p:cNvPr>
          <p:cNvCxnSpPr>
            <a:cxnSpLocks/>
          </p:cNvCxnSpPr>
          <p:nvPr userDrawn="1"/>
        </p:nvCxnSpPr>
        <p:spPr>
          <a:xfrm>
            <a:off x="1981200" y="242316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C0703193-5701-40C5-9D75-83B6B4498186}"/>
              </a:ext>
            </a:extLst>
          </p:cNvPr>
          <p:cNvSpPr txBox="1">
            <a:spLocks/>
          </p:cNvSpPr>
          <p:nvPr userDrawn="1"/>
        </p:nvSpPr>
        <p:spPr>
          <a:xfrm>
            <a:off x="5029200" y="1465060"/>
            <a:ext cx="2971800" cy="805220"/>
          </a:xfrm>
          <a:prstGeom prst="rect">
            <a:avLst/>
          </a:prstGeom>
        </p:spPr>
        <p:txBody>
          <a:bodyPr vert="horz" lIns="91407" tIns="45704" rIns="91407" bIns="45704" rtlCol="0">
            <a:noAutofit/>
          </a:bodyPr>
          <a:lstStyle>
            <a:lvl1pPr marL="342900" indent="-342900" algn="l" defTabSz="914400" rtl="0" eaLnBrk="1" latinLnBrk="0" hangingPunct="1">
              <a:lnSpc>
                <a:spcPct val="100000"/>
              </a:lnSpc>
              <a:spcBef>
                <a:spcPts val="1800"/>
              </a:spcBef>
              <a:spcAft>
                <a:spcPts val="600"/>
              </a:spcAft>
              <a:buClr>
                <a:schemeClr val="accent6">
                  <a:lumMod val="75000"/>
                </a:schemeClr>
              </a:buClr>
              <a:buFont typeface="Arial" pitchFamily="34" charset="0"/>
              <a:buChar char="•"/>
              <a:defRPr sz="2800" kern="1200" baseline="0">
                <a:solidFill>
                  <a:srgbClr val="595959"/>
                </a:solidFill>
                <a:latin typeface="Verdana" pitchFamily="34" charset="0"/>
                <a:ea typeface="+mn-ea"/>
                <a:cs typeface="+mn-cs"/>
              </a:defRPr>
            </a:lvl1pPr>
            <a:lvl2pPr marL="74295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2000" kern="1200">
                <a:solidFill>
                  <a:srgbClr val="595959"/>
                </a:solidFill>
                <a:latin typeface="Verdana" pitchFamily="34" charset="0"/>
                <a:ea typeface="+mn-ea"/>
                <a:cs typeface="+mn-cs"/>
              </a:defRPr>
            </a:lvl2pPr>
            <a:lvl3pPr marL="11430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Font typeface="Arial" pitchFamily="34" charset="0"/>
              <a:buNone/>
            </a:pPr>
            <a:r>
              <a:rPr lang="en-US" sz="4800" b="1">
                <a:solidFill>
                  <a:schemeClr val="accent1"/>
                </a:solidFill>
                <a:latin typeface="Arial" panose="020B0604020202020204" pitchFamily="34" charset="0"/>
                <a:cs typeface="Arial" panose="020B0604020202020204" pitchFamily="34" charset="0"/>
              </a:rPr>
              <a:t>AGENDA</a:t>
            </a:r>
          </a:p>
        </p:txBody>
      </p:sp>
      <p:pic>
        <p:nvPicPr>
          <p:cNvPr id="6" name="Graphic 5">
            <a:extLst>
              <a:ext uri="{FF2B5EF4-FFF2-40B4-BE49-F238E27FC236}">
                <a16:creationId xmlns:a16="http://schemas.microsoft.com/office/drawing/2014/main" id="{B23B7927-0A2F-4DED-A432-FCCBFB5D644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000" y="1542774"/>
            <a:ext cx="649793" cy="649793"/>
          </a:xfrm>
          <a:prstGeom prst="rect">
            <a:avLst/>
          </a:prstGeom>
        </p:spPr>
      </p:pic>
      <p:sp>
        <p:nvSpPr>
          <p:cNvPr id="8" name="Text Placeholder 2">
            <a:extLst>
              <a:ext uri="{FF2B5EF4-FFF2-40B4-BE49-F238E27FC236}">
                <a16:creationId xmlns:a16="http://schemas.microsoft.com/office/drawing/2014/main" id="{44AB2E9B-561C-4262-8E4A-9A3965563F7B}"/>
              </a:ext>
            </a:extLst>
          </p:cNvPr>
          <p:cNvSpPr>
            <a:spLocks noGrp="1"/>
          </p:cNvSpPr>
          <p:nvPr>
            <p:ph idx="11" hasCustomPrompt="1"/>
          </p:nvPr>
        </p:nvSpPr>
        <p:spPr>
          <a:xfrm>
            <a:off x="2185785" y="2651759"/>
            <a:ext cx="3749040" cy="3703319"/>
          </a:xfrm>
          <a:prstGeom prst="rect">
            <a:avLst/>
          </a:prstGeom>
        </p:spPr>
        <p:txBody>
          <a:bodyPr vert="horz" lIns="91440" tIns="45720" rIns="91440" bIns="45720" rtlCol="0">
            <a:noAutofit/>
          </a:bodyPr>
          <a:lstStyle>
            <a:lvl1pPr marL="457200" indent="-457200">
              <a:buFont typeface="Arial" panose="020B0604020202020204" pitchFamily="34" charset="0"/>
              <a:buChar char="•"/>
              <a:defRPr sz="2800"/>
            </a:lvl1pPr>
          </a:lstStyle>
          <a:p>
            <a:pPr lvl="0"/>
            <a:r>
              <a:rPr lang="en-US" dirty="0"/>
              <a:t>Click to edit text</a:t>
            </a:r>
          </a:p>
          <a:p>
            <a:pPr lvl="0"/>
            <a:r>
              <a:rPr lang="en-US" dirty="0"/>
              <a:t>Click to edit text</a:t>
            </a:r>
          </a:p>
          <a:p>
            <a:pPr lvl="0"/>
            <a:r>
              <a:rPr lang="en-US" dirty="0"/>
              <a:t>Click to edit text</a:t>
            </a:r>
          </a:p>
          <a:p>
            <a:pPr lvl="0"/>
            <a:r>
              <a:rPr lang="en-US" dirty="0"/>
              <a:t>Click to edit text</a:t>
            </a:r>
          </a:p>
          <a:p>
            <a:pPr lvl="0"/>
            <a:r>
              <a:rPr lang="en-US" dirty="0"/>
              <a:t>Click to edit text</a:t>
            </a:r>
          </a:p>
          <a:p>
            <a:pPr lvl="0"/>
            <a:r>
              <a:rPr lang="en-US" dirty="0"/>
              <a:t>Click to edit text</a:t>
            </a:r>
          </a:p>
          <a:p>
            <a:pPr lvl="0"/>
            <a:endParaRPr lang="en-US" dirty="0"/>
          </a:p>
          <a:p>
            <a:pPr lvl="0"/>
            <a:endParaRPr lang="en-US" dirty="0"/>
          </a:p>
        </p:txBody>
      </p:sp>
      <p:sp>
        <p:nvSpPr>
          <p:cNvPr id="9" name="Text Placeholder 2">
            <a:extLst>
              <a:ext uri="{FF2B5EF4-FFF2-40B4-BE49-F238E27FC236}">
                <a16:creationId xmlns:a16="http://schemas.microsoft.com/office/drawing/2014/main" id="{DA15520C-1CFE-499F-81AD-C4D80CD9809D}"/>
              </a:ext>
            </a:extLst>
          </p:cNvPr>
          <p:cNvSpPr>
            <a:spLocks noGrp="1"/>
          </p:cNvSpPr>
          <p:nvPr>
            <p:ph idx="12" hasCustomPrompt="1"/>
          </p:nvPr>
        </p:nvSpPr>
        <p:spPr>
          <a:xfrm>
            <a:off x="6257177" y="2659304"/>
            <a:ext cx="3749040" cy="3703319"/>
          </a:xfrm>
          <a:prstGeom prst="rect">
            <a:avLst/>
          </a:prstGeom>
        </p:spPr>
        <p:txBody>
          <a:bodyPr vert="horz" lIns="91440" tIns="45720" rIns="91440" bIns="45720" rtlCol="0">
            <a:noAutofit/>
          </a:bodyPr>
          <a:lstStyle>
            <a:lvl1pPr marL="457200" indent="-457200">
              <a:buFont typeface="Arial" panose="020B0604020202020204" pitchFamily="34" charset="0"/>
              <a:buChar char="•"/>
              <a:defRPr sz="2800"/>
            </a:lvl1pPr>
          </a:lstStyle>
          <a:p>
            <a:pPr lvl="0"/>
            <a:r>
              <a:rPr lang="en-US" dirty="0"/>
              <a:t>Click to edit text</a:t>
            </a:r>
          </a:p>
          <a:p>
            <a:pPr lvl="0"/>
            <a:r>
              <a:rPr lang="en-US" dirty="0"/>
              <a:t>Click to edit text</a:t>
            </a:r>
          </a:p>
          <a:p>
            <a:pPr lvl="0"/>
            <a:r>
              <a:rPr lang="en-US" dirty="0"/>
              <a:t>Click to edit text</a:t>
            </a:r>
          </a:p>
          <a:p>
            <a:pPr lvl="0"/>
            <a:r>
              <a:rPr lang="en-US" dirty="0"/>
              <a:t>Click to edit text</a:t>
            </a:r>
          </a:p>
          <a:p>
            <a:pPr lvl="0"/>
            <a:r>
              <a:rPr lang="en-US" dirty="0"/>
              <a:t>Click to edit text</a:t>
            </a:r>
          </a:p>
          <a:p>
            <a:pPr lvl="0"/>
            <a:r>
              <a:rPr lang="en-US" dirty="0"/>
              <a:t>Click to edit text</a:t>
            </a:r>
          </a:p>
          <a:p>
            <a:pPr lvl="0"/>
            <a:endParaRPr lang="en-US" dirty="0"/>
          </a:p>
          <a:p>
            <a:pPr lvl="0"/>
            <a:endParaRPr lang="en-US" dirty="0"/>
          </a:p>
        </p:txBody>
      </p:sp>
    </p:spTree>
    <p:extLst>
      <p:ext uri="{BB962C8B-B14F-4D97-AF65-F5344CB8AC3E}">
        <p14:creationId xmlns:p14="http://schemas.microsoft.com/office/powerpoint/2010/main" val="191751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4" name="Picture 13" descr="Chart&#10;&#10;Description automatically generated">
            <a:extLst>
              <a:ext uri="{FF2B5EF4-FFF2-40B4-BE49-F238E27FC236}">
                <a16:creationId xmlns:a16="http://schemas.microsoft.com/office/drawing/2014/main" id="{F81701D4-2DC7-974D-9333-23E1769D40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2" r="81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FB144CB-88ED-F94C-89E6-F40087BC92C5}"/>
              </a:ext>
            </a:extLst>
          </p:cNvPr>
          <p:cNvSpPr/>
          <p:nvPr userDrawn="1"/>
        </p:nvSpPr>
        <p:spPr>
          <a:xfrm>
            <a:off x="-1" y="2987678"/>
            <a:ext cx="12192000" cy="26701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p:nvPr>
        </p:nvSpPr>
        <p:spPr>
          <a:xfrm>
            <a:off x="420624" y="3657600"/>
            <a:ext cx="10363200" cy="685800"/>
          </a:xfrm>
        </p:spPr>
        <p:txBody>
          <a:bodyPr anchor="b">
            <a:noAutofit/>
          </a:bodyPr>
          <a:lstStyle>
            <a:lvl1pPr>
              <a:lnSpc>
                <a:spcPts val="3600"/>
              </a:lnSpc>
              <a:defRPr sz="3600" baseline="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20624" y="4343400"/>
            <a:ext cx="10363200" cy="457200"/>
          </a:xfrm>
        </p:spPr>
        <p:txBody>
          <a:bodyPr>
            <a:normAutofit/>
          </a:bodyPr>
          <a:lstStyle>
            <a:lvl1pPr marL="0" indent="0" algn="l" defTabSz="914400" rtl="0" eaLnBrk="1" latinLnBrk="0" hangingPunct="1">
              <a:spcBef>
                <a:spcPct val="20000"/>
              </a:spcBef>
              <a:buClr>
                <a:srgbClr val="FCA200"/>
              </a:buClr>
              <a:buFont typeface="Arial" pitchFamily="34" charset="0"/>
              <a:buNone/>
              <a:defRPr lang="en-US" sz="1800" b="0" kern="1200" cap="none" spc="0" baseline="0" dirty="0">
                <a:solidFill>
                  <a:schemeClr val="bg1"/>
                </a:solidFill>
                <a:latin typeface="+mj-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5"/>
          </p:nvPr>
        </p:nvSpPr>
        <p:spPr>
          <a:xfrm>
            <a:off x="420624" y="4800600"/>
            <a:ext cx="7112000" cy="762000"/>
          </a:xfrm>
        </p:spPr>
        <p:txBody>
          <a:bodyPr>
            <a:noAutofit/>
          </a:bodyPr>
          <a:lstStyle>
            <a:lvl1pPr marL="0" indent="0">
              <a:buNone/>
              <a:defRPr sz="1200">
                <a:solidFill>
                  <a:schemeClr val="bg1"/>
                </a:solidFill>
                <a:latin typeface="+mj-lt"/>
                <a:cs typeface="Arial" panose="020B0604020202020204" pitchFamily="34" charset="0"/>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50">
                <a:solidFill>
                  <a:schemeClr val="bg1"/>
                </a:solidFill>
              </a:defRPr>
            </a:lvl4pPr>
            <a:lvl5pPr marL="1828800" indent="0">
              <a:buNone/>
              <a:defRPr sz="11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FF9B582A-F3CC-49B7-82EF-55CEEB450F07}"/>
              </a:ext>
            </a:extLst>
          </p:cNvPr>
          <p:cNvSpPr/>
          <p:nvPr userDrawn="1"/>
        </p:nvSpPr>
        <p:spPr>
          <a:xfrm>
            <a:off x="417147" y="6492878"/>
            <a:ext cx="2688557" cy="246221"/>
          </a:xfrm>
          <a:prstGeom prst="rect">
            <a:avLst/>
          </a:prstGeom>
        </p:spPr>
        <p:txBody>
          <a:bodyPr wrap="none">
            <a:spAutoFit/>
          </a:bodyPr>
          <a:lstStyle/>
          <a:p>
            <a:pPr>
              <a:defRPr/>
            </a:pPr>
            <a:r>
              <a:rPr lang="en-US" sz="1000" dirty="0">
                <a:solidFill>
                  <a:srgbClr val="595959"/>
                </a:solidFill>
                <a:latin typeface="+mj-lt"/>
              </a:rPr>
              <a:t>NASA SBIR/STTR Program | </a:t>
            </a:r>
            <a:r>
              <a:rPr lang="en-US" sz="1000" b="1" dirty="0">
                <a:solidFill>
                  <a:srgbClr val="595959"/>
                </a:solidFill>
                <a:latin typeface="+mj-lt"/>
              </a:rPr>
              <a:t>sbir.nasa.gov</a:t>
            </a:r>
          </a:p>
        </p:txBody>
      </p:sp>
    </p:spTree>
    <p:extLst>
      <p:ext uri="{BB962C8B-B14F-4D97-AF65-F5344CB8AC3E}">
        <p14:creationId xmlns:p14="http://schemas.microsoft.com/office/powerpoint/2010/main" val="164525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4479"/>
            <a:ext cx="11283696" cy="4800600"/>
          </a:xfrm>
        </p:spPr>
        <p:txBody>
          <a:bodyPr/>
          <a:lstStyle>
            <a:lvl1pPr>
              <a:lnSpc>
                <a:spcPct val="100000"/>
              </a:lnSpc>
              <a:spcBef>
                <a:spcPts val="1200"/>
              </a:spcBef>
              <a:spcAft>
                <a:spcPts val="600"/>
              </a:spcAft>
              <a:buClr>
                <a:schemeClr val="accent6">
                  <a:lumMod val="75000"/>
                </a:schemeClr>
              </a:buClr>
              <a:defRPr>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latin typeface="+mj-lt"/>
                <a:cs typeface="Arial" panose="020B0604020202020204" pitchFamily="34" charset="0"/>
              </a:defRPr>
            </a:lvl2pPr>
            <a:lvl3pPr>
              <a:lnSpc>
                <a:spcPct val="100000"/>
              </a:lnSpc>
              <a:spcBef>
                <a:spcPts val="0"/>
              </a:spcBef>
              <a:spcAft>
                <a:spcPts val="600"/>
              </a:spcAft>
              <a:defRPr>
                <a:latin typeface="+mj-lt"/>
                <a:cs typeface="Arial" panose="020B0604020202020204" pitchFamily="34" charset="0"/>
              </a:defRPr>
            </a:lvl3pPr>
            <a:lvl4pPr>
              <a:lnSpc>
                <a:spcPct val="100000"/>
              </a:lnSpc>
              <a:spcBef>
                <a:spcPts val="0"/>
              </a:spcBef>
              <a:spcAft>
                <a:spcPts val="600"/>
              </a:spcAft>
              <a:defRPr>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1">
            <a:extLst>
              <a:ext uri="{FF2B5EF4-FFF2-40B4-BE49-F238E27FC236}">
                <a16:creationId xmlns:a16="http://schemas.microsoft.com/office/drawing/2014/main" id="{AA7B46DC-1A69-4576-8E6C-97E6AA7AF4F3}"/>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86ACC7F2-2ED7-4700-8CD4-2587F60D5586}"/>
              </a:ext>
            </a:extLst>
          </p:cNvPr>
          <p:cNvSpPr>
            <a:spLocks noGrp="1"/>
          </p:cNvSpPr>
          <p:nvPr>
            <p:ph type="sldNum" sz="quarter" idx="4"/>
          </p:nvPr>
        </p:nvSpPr>
        <p:spPr>
          <a:xfrm>
            <a:off x="9051648" y="6437462"/>
            <a:ext cx="2844800" cy="365125"/>
          </a:xfrm>
          <a:prstGeom prst="rect">
            <a:avLst/>
          </a:prstGeom>
        </p:spPr>
        <p:txBody>
          <a:bodyPr vert="horz" lIns="91440" tIns="45720" rIns="91440" bIns="45720" rtlCol="0" anchor="ctr"/>
          <a:lstStyle>
            <a:lvl1pPr algn="r">
              <a:defRPr sz="1000" b="1">
                <a:solidFill>
                  <a:srgbClr val="B0B0B0"/>
                </a:solidFill>
                <a:latin typeface="+mj-lt"/>
              </a:defRPr>
            </a:lvl1pPr>
          </a:lstStyle>
          <a:p>
            <a:pPr>
              <a:defRPr/>
            </a:pPr>
            <a:fld id="{AC4DA40E-F042-4786-9F90-2440A40F7DC7}" type="slidenum">
              <a:rPr lang="en-US" smtClean="0"/>
              <a:pPr>
                <a:defRPr/>
              </a:pPr>
              <a:t>‹#›</a:t>
            </a:fld>
            <a:endParaRPr lang="en-US"/>
          </a:p>
        </p:txBody>
      </p:sp>
    </p:spTree>
    <p:extLst>
      <p:ext uri="{BB962C8B-B14F-4D97-AF65-F5344CB8AC3E}">
        <p14:creationId xmlns:p14="http://schemas.microsoft.com/office/powerpoint/2010/main" val="96958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554479"/>
            <a:ext cx="5486400" cy="4800600"/>
          </a:xfrm>
        </p:spPr>
        <p:txBody>
          <a:bodyPr>
            <a:noAutofit/>
          </a:bodyPr>
          <a:lstStyle>
            <a:lvl1pPr>
              <a:defRPr sz="2000">
                <a:latin typeface="+mj-lt"/>
                <a:cs typeface="Arial" panose="020B0604020202020204" pitchFamily="34" charset="0"/>
              </a:defRPr>
            </a:lvl1pPr>
            <a:lvl2pPr>
              <a:defRPr sz="1800">
                <a:latin typeface="+mj-lt"/>
                <a:cs typeface="Arial" panose="020B0604020202020204" pitchFamily="34" charset="0"/>
              </a:defRPr>
            </a:lvl2pPr>
            <a:lvl3pPr>
              <a:defRPr sz="1600">
                <a:latin typeface="+mj-lt"/>
                <a:cs typeface="Arial" panose="020B0604020202020204" pitchFamily="34" charset="0"/>
              </a:defRPr>
            </a:lvl3pPr>
            <a:lvl4pPr>
              <a:defRPr sz="1400">
                <a:latin typeface="+mj-lt"/>
                <a:cs typeface="Arial" panose="020B0604020202020204" pitchFamily="34" charset="0"/>
              </a:defRPr>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300216" y="1554479"/>
            <a:ext cx="5486400" cy="4800600"/>
          </a:xfrm>
        </p:spPr>
        <p:txBody>
          <a:bodyPr>
            <a:noAutofit/>
          </a:bodyPr>
          <a:lstStyle>
            <a:lvl1pPr>
              <a:defRPr sz="2000">
                <a:latin typeface="+mj-lt"/>
                <a:cs typeface="Arial" panose="020B0604020202020204" pitchFamily="34" charset="0"/>
              </a:defRPr>
            </a:lvl1pPr>
            <a:lvl2pPr>
              <a:defRPr sz="1800">
                <a:latin typeface="+mj-lt"/>
                <a:cs typeface="Arial" panose="020B0604020202020204" pitchFamily="34" charset="0"/>
              </a:defRPr>
            </a:lvl2pPr>
            <a:lvl3pPr>
              <a:defRPr sz="1600">
                <a:latin typeface="+mj-lt"/>
                <a:cs typeface="Arial" panose="020B0604020202020204" pitchFamily="34" charset="0"/>
              </a:defRPr>
            </a:lvl3pPr>
            <a:lvl4pPr>
              <a:defRPr sz="1400">
                <a:latin typeface="+mj-lt"/>
                <a:cs typeface="Arial" panose="020B0604020202020204" pitchFamily="34" charset="0"/>
              </a:defRPr>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lvl1pPr>
              <a:defRPr>
                <a:latin typeface="+mj-lt"/>
              </a:defRPr>
            </a:lvl1pPr>
          </a:lstStyle>
          <a:p>
            <a:pPr>
              <a:defRPr/>
            </a:pPr>
            <a:fld id="{AC4DA40E-F042-4786-9F90-2440A40F7DC7}" type="slidenum">
              <a:rPr lang="en-US" smtClean="0"/>
              <a:pPr>
                <a:defRPr/>
              </a:pPr>
              <a:t>‹#›</a:t>
            </a:fld>
            <a:endParaRPr lang="en-US"/>
          </a:p>
        </p:txBody>
      </p:sp>
      <p:sp>
        <p:nvSpPr>
          <p:cNvPr id="10" name="Title Placeholder 1">
            <a:extLst>
              <a:ext uri="{FF2B5EF4-FFF2-40B4-BE49-F238E27FC236}">
                <a16:creationId xmlns:a16="http://schemas.microsoft.com/office/drawing/2014/main" id="{22AA1A29-00A8-4105-9E5C-0A754586C9D4}"/>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602086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19" y="1554480"/>
            <a:ext cx="5486400" cy="727076"/>
          </a:xfrm>
        </p:spPr>
        <p:txBody>
          <a:bodyPr anchor="b">
            <a:noAutofit/>
          </a:bodyPr>
          <a:lstStyle>
            <a:lvl1pPr marL="0" indent="0">
              <a:buNone/>
              <a:defRPr sz="2200" b="1" cap="all" baseline="0">
                <a:solidFill>
                  <a:srgbClr val="1770AC"/>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2919" y="2327278"/>
            <a:ext cx="5486400" cy="4027801"/>
          </a:xfrm>
        </p:spPr>
        <p:txBody>
          <a:bodyPr>
            <a:noAutofit/>
          </a:bodyPr>
          <a:lstStyle>
            <a:lvl1pPr>
              <a:defRPr sz="2000">
                <a:latin typeface="+mj-lt"/>
                <a:cs typeface="Arial" panose="020B0604020202020204" pitchFamily="34" charset="0"/>
              </a:defRPr>
            </a:lvl1pPr>
            <a:lvl2pPr>
              <a:defRPr sz="1800">
                <a:latin typeface="+mj-lt"/>
                <a:cs typeface="Arial" panose="020B0604020202020204" pitchFamily="34" charset="0"/>
              </a:defRPr>
            </a:lvl2pPr>
            <a:lvl3pPr>
              <a:defRPr sz="1600">
                <a:latin typeface="+mj-lt"/>
                <a:cs typeface="Arial" panose="020B0604020202020204" pitchFamily="34" charset="0"/>
              </a:defRPr>
            </a:lvl3pPr>
            <a:lvl4pPr>
              <a:defRPr sz="1400">
                <a:latin typeface="+mj-lt"/>
                <a:cs typeface="Arial" panose="020B0604020202020204" pitchFamily="34" charset="0"/>
              </a:defRPr>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300216" y="1554480"/>
            <a:ext cx="5486400" cy="727076"/>
          </a:xfrm>
        </p:spPr>
        <p:txBody>
          <a:bodyPr anchor="b">
            <a:noAutofit/>
          </a:bodyPr>
          <a:lstStyle>
            <a:lvl1pPr marL="0" indent="0">
              <a:buNone/>
              <a:defRPr sz="2200" b="1" cap="all" baseline="0">
                <a:solidFill>
                  <a:srgbClr val="1770AC"/>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0216" y="2327278"/>
            <a:ext cx="5486400" cy="4027801"/>
          </a:xfrm>
        </p:spPr>
        <p:txBody>
          <a:bodyPr>
            <a:noAutofit/>
          </a:bodyPr>
          <a:lstStyle>
            <a:lvl1pPr>
              <a:defRPr sz="2000">
                <a:latin typeface="+mj-lt"/>
                <a:cs typeface="Arial" panose="020B0604020202020204" pitchFamily="34" charset="0"/>
              </a:defRPr>
            </a:lvl1pPr>
            <a:lvl2pPr>
              <a:defRPr sz="1800">
                <a:latin typeface="+mj-lt"/>
                <a:cs typeface="Arial" panose="020B0604020202020204" pitchFamily="34" charset="0"/>
              </a:defRPr>
            </a:lvl2pPr>
            <a:lvl3pPr>
              <a:defRPr sz="1600">
                <a:latin typeface="+mj-lt"/>
                <a:cs typeface="Arial" panose="020B0604020202020204" pitchFamily="34" charset="0"/>
              </a:defRPr>
            </a:lvl3pPr>
            <a:lvl4pPr>
              <a:defRPr sz="1400">
                <a:latin typeface="+mj-lt"/>
                <a:cs typeface="Arial" panose="020B0604020202020204" pitchFamily="34" charset="0"/>
              </a:defRPr>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p:txBody>
          <a:bodyPr/>
          <a:lstStyle>
            <a:lvl1pPr>
              <a:defRPr>
                <a:latin typeface="+mj-lt"/>
              </a:defRPr>
            </a:lvl1pPr>
          </a:lstStyle>
          <a:p>
            <a:pPr>
              <a:defRPr/>
            </a:pPr>
            <a:fld id="{AC4DA40E-F042-4786-9F90-2440A40F7DC7}" type="slidenum">
              <a:rPr lang="en-US" smtClean="0"/>
              <a:pPr>
                <a:defRPr/>
              </a:pPr>
              <a:t>‹#›</a:t>
            </a:fld>
            <a:endParaRPr lang="en-US"/>
          </a:p>
        </p:txBody>
      </p:sp>
      <p:sp>
        <p:nvSpPr>
          <p:cNvPr id="12" name="Title Placeholder 1">
            <a:extLst>
              <a:ext uri="{FF2B5EF4-FFF2-40B4-BE49-F238E27FC236}">
                <a16:creationId xmlns:a16="http://schemas.microsoft.com/office/drawing/2014/main" id="{46E818C8-C36A-44F7-921B-889D796F7384}"/>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6155057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latin typeface="+mj-lt"/>
              </a:defRPr>
            </a:lvl1pPr>
          </a:lstStyle>
          <a:p>
            <a:pPr>
              <a:defRPr/>
            </a:pPr>
            <a:fld id="{AC4DA40E-F042-4786-9F90-2440A40F7DC7}" type="slidenum">
              <a:rPr lang="en-US" smtClean="0"/>
              <a:pPr>
                <a:defRPr/>
              </a:pPr>
              <a:t>‹#›</a:t>
            </a:fld>
            <a:endParaRPr lang="en-US"/>
          </a:p>
        </p:txBody>
      </p:sp>
      <p:grpSp>
        <p:nvGrpSpPr>
          <p:cNvPr id="2" name="Group 1">
            <a:extLst>
              <a:ext uri="{FF2B5EF4-FFF2-40B4-BE49-F238E27FC236}">
                <a16:creationId xmlns:a16="http://schemas.microsoft.com/office/drawing/2014/main" id="{EC6EE20E-D3DC-4D13-8F5E-6C583DEDF6D6}"/>
              </a:ext>
            </a:extLst>
          </p:cNvPr>
          <p:cNvGrpSpPr/>
          <p:nvPr userDrawn="1"/>
        </p:nvGrpSpPr>
        <p:grpSpPr>
          <a:xfrm>
            <a:off x="504030" y="1553342"/>
            <a:ext cx="11283696" cy="4800600"/>
            <a:chOff x="454152" y="1028700"/>
            <a:chExt cx="11283696" cy="4800600"/>
          </a:xfrm>
        </p:grpSpPr>
        <p:cxnSp>
          <p:nvCxnSpPr>
            <p:cNvPr id="6" name="Straight Connector 5"/>
            <p:cNvCxnSpPr>
              <a:cxnSpLocks/>
            </p:cNvCxnSpPr>
            <p:nvPr userDrawn="1"/>
          </p:nvCxnSpPr>
          <p:spPr>
            <a:xfrm>
              <a:off x="6096000" y="1028700"/>
              <a:ext cx="0" cy="4800600"/>
            </a:xfrm>
            <a:prstGeom prst="line">
              <a:avLst/>
            </a:prstGeom>
            <a:ln w="38100" cap="rnd"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userDrawn="1"/>
          </p:nvCxnSpPr>
          <p:spPr>
            <a:xfrm>
              <a:off x="454152" y="3429000"/>
              <a:ext cx="11283696" cy="0"/>
            </a:xfrm>
            <a:prstGeom prst="line">
              <a:avLst/>
            </a:prstGeom>
            <a:ln w="38100" cap="rnd" cmpd="sng">
              <a:solidFill>
                <a:srgbClr val="D9D9D9"/>
              </a:solidFill>
            </a:ln>
            <a:effectLst/>
          </p:spPr>
          <p:style>
            <a:lnRef idx="2">
              <a:schemeClr val="accent1"/>
            </a:lnRef>
            <a:fillRef idx="0">
              <a:schemeClr val="accent1"/>
            </a:fillRef>
            <a:effectRef idx="1">
              <a:schemeClr val="accent1"/>
            </a:effectRef>
            <a:fontRef idx="minor">
              <a:schemeClr val="tx1"/>
            </a:fontRef>
          </p:style>
        </p:cxnSp>
      </p:grpSp>
      <p:sp>
        <p:nvSpPr>
          <p:cNvPr id="19" name="Title Placeholder 1">
            <a:extLst>
              <a:ext uri="{FF2B5EF4-FFF2-40B4-BE49-F238E27FC236}">
                <a16:creationId xmlns:a16="http://schemas.microsoft.com/office/drawing/2014/main" id="{C792C602-0198-4DA6-AB9E-DFBFA087F66A}"/>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20" name="Content Placeholder 2">
            <a:extLst>
              <a:ext uri="{FF2B5EF4-FFF2-40B4-BE49-F238E27FC236}">
                <a16:creationId xmlns:a16="http://schemas.microsoft.com/office/drawing/2014/main" id="{4740E949-C865-4073-9EEA-EEE1C3A31A17}"/>
              </a:ext>
            </a:extLst>
          </p:cNvPr>
          <p:cNvSpPr>
            <a:spLocks noGrp="1"/>
          </p:cNvSpPr>
          <p:nvPr>
            <p:ph idx="1"/>
          </p:nvPr>
        </p:nvSpPr>
        <p:spPr>
          <a:xfrm>
            <a:off x="502920" y="1554479"/>
            <a:ext cx="5486400" cy="2249424"/>
          </a:xfrm>
        </p:spPr>
        <p:txBody>
          <a:bodyPr/>
          <a:lstStyle>
            <a:lvl1pPr>
              <a:lnSpc>
                <a:spcPct val="100000"/>
              </a:lnSpc>
              <a:spcBef>
                <a:spcPts val="1200"/>
              </a:spcBef>
              <a:spcAft>
                <a:spcPts val="600"/>
              </a:spcAft>
              <a:buClr>
                <a:schemeClr val="accent6">
                  <a:lumMod val="75000"/>
                </a:schemeClr>
              </a:buClr>
              <a:defRPr>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latin typeface="+mj-lt"/>
                <a:cs typeface="Arial" panose="020B0604020202020204" pitchFamily="34" charset="0"/>
              </a:defRPr>
            </a:lvl2pPr>
            <a:lvl3pPr>
              <a:lnSpc>
                <a:spcPct val="100000"/>
              </a:lnSpc>
              <a:spcBef>
                <a:spcPts val="0"/>
              </a:spcBef>
              <a:spcAft>
                <a:spcPts val="600"/>
              </a:spcAft>
              <a:defRPr>
                <a:latin typeface="+mj-lt"/>
                <a:cs typeface="Arial" panose="020B0604020202020204" pitchFamily="34" charset="0"/>
              </a:defRPr>
            </a:lvl3pPr>
            <a:lvl4pPr>
              <a:lnSpc>
                <a:spcPct val="100000"/>
              </a:lnSpc>
              <a:spcBef>
                <a:spcPts val="0"/>
              </a:spcBef>
              <a:spcAft>
                <a:spcPts val="600"/>
              </a:spcAft>
              <a:defRPr>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0390C20A-74EA-4F0C-94ED-FABBF26F7E70}"/>
              </a:ext>
            </a:extLst>
          </p:cNvPr>
          <p:cNvSpPr>
            <a:spLocks noGrp="1"/>
          </p:cNvSpPr>
          <p:nvPr>
            <p:ph idx="13"/>
          </p:nvPr>
        </p:nvSpPr>
        <p:spPr>
          <a:xfrm>
            <a:off x="502920" y="4102201"/>
            <a:ext cx="5486400" cy="2249424"/>
          </a:xfrm>
        </p:spPr>
        <p:txBody>
          <a:bodyPr/>
          <a:lstStyle>
            <a:lvl1pPr>
              <a:lnSpc>
                <a:spcPct val="100000"/>
              </a:lnSpc>
              <a:spcBef>
                <a:spcPts val="1200"/>
              </a:spcBef>
              <a:spcAft>
                <a:spcPts val="600"/>
              </a:spcAft>
              <a:buClr>
                <a:schemeClr val="accent6">
                  <a:lumMod val="75000"/>
                </a:schemeClr>
              </a:buClr>
              <a:defRPr>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latin typeface="+mj-lt"/>
                <a:cs typeface="Arial" panose="020B0604020202020204" pitchFamily="34" charset="0"/>
              </a:defRPr>
            </a:lvl2pPr>
            <a:lvl3pPr>
              <a:lnSpc>
                <a:spcPct val="100000"/>
              </a:lnSpc>
              <a:spcBef>
                <a:spcPts val="0"/>
              </a:spcBef>
              <a:spcAft>
                <a:spcPts val="600"/>
              </a:spcAft>
              <a:defRPr>
                <a:latin typeface="+mj-lt"/>
                <a:cs typeface="Arial" panose="020B0604020202020204" pitchFamily="34" charset="0"/>
              </a:defRPr>
            </a:lvl3pPr>
            <a:lvl4pPr>
              <a:lnSpc>
                <a:spcPct val="100000"/>
              </a:lnSpc>
              <a:spcBef>
                <a:spcPts val="0"/>
              </a:spcBef>
              <a:spcAft>
                <a:spcPts val="600"/>
              </a:spcAft>
              <a:defRPr>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F9245EA0-F580-4E73-8AC6-D23C940E6223}"/>
              </a:ext>
            </a:extLst>
          </p:cNvPr>
          <p:cNvSpPr>
            <a:spLocks noGrp="1"/>
          </p:cNvSpPr>
          <p:nvPr>
            <p:ph idx="14"/>
          </p:nvPr>
        </p:nvSpPr>
        <p:spPr>
          <a:xfrm>
            <a:off x="6299106" y="1553342"/>
            <a:ext cx="5488619" cy="2249424"/>
          </a:xfrm>
        </p:spPr>
        <p:txBody>
          <a:bodyPr/>
          <a:lstStyle>
            <a:lvl1pPr>
              <a:lnSpc>
                <a:spcPct val="100000"/>
              </a:lnSpc>
              <a:spcBef>
                <a:spcPts val="1200"/>
              </a:spcBef>
              <a:spcAft>
                <a:spcPts val="600"/>
              </a:spcAft>
              <a:buClr>
                <a:schemeClr val="accent6">
                  <a:lumMod val="75000"/>
                </a:schemeClr>
              </a:buClr>
              <a:defRPr>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latin typeface="+mj-lt"/>
                <a:cs typeface="Arial" panose="020B0604020202020204" pitchFamily="34" charset="0"/>
              </a:defRPr>
            </a:lvl2pPr>
            <a:lvl3pPr>
              <a:lnSpc>
                <a:spcPct val="100000"/>
              </a:lnSpc>
              <a:spcBef>
                <a:spcPts val="0"/>
              </a:spcBef>
              <a:spcAft>
                <a:spcPts val="600"/>
              </a:spcAft>
              <a:defRPr>
                <a:latin typeface="+mj-lt"/>
                <a:cs typeface="Arial" panose="020B0604020202020204" pitchFamily="34" charset="0"/>
              </a:defRPr>
            </a:lvl3pPr>
            <a:lvl4pPr>
              <a:lnSpc>
                <a:spcPct val="100000"/>
              </a:lnSpc>
              <a:spcBef>
                <a:spcPts val="0"/>
              </a:spcBef>
              <a:spcAft>
                <a:spcPts val="600"/>
              </a:spcAft>
              <a:defRPr>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208D9A94-2480-48BD-8BFF-1866712D8290}"/>
              </a:ext>
            </a:extLst>
          </p:cNvPr>
          <p:cNvSpPr>
            <a:spLocks noGrp="1"/>
          </p:cNvSpPr>
          <p:nvPr>
            <p:ph idx="15"/>
          </p:nvPr>
        </p:nvSpPr>
        <p:spPr>
          <a:xfrm>
            <a:off x="6300216" y="4102201"/>
            <a:ext cx="5487510" cy="2249424"/>
          </a:xfrm>
        </p:spPr>
        <p:txBody>
          <a:bodyPr/>
          <a:lstStyle>
            <a:lvl1pPr>
              <a:lnSpc>
                <a:spcPct val="100000"/>
              </a:lnSpc>
              <a:spcBef>
                <a:spcPts val="1200"/>
              </a:spcBef>
              <a:spcAft>
                <a:spcPts val="600"/>
              </a:spcAft>
              <a:buClr>
                <a:schemeClr val="accent6">
                  <a:lumMod val="75000"/>
                </a:schemeClr>
              </a:buClr>
              <a:defRPr>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latin typeface="+mj-lt"/>
                <a:cs typeface="Arial" panose="020B0604020202020204" pitchFamily="34" charset="0"/>
              </a:defRPr>
            </a:lvl2pPr>
            <a:lvl3pPr>
              <a:lnSpc>
                <a:spcPct val="100000"/>
              </a:lnSpc>
              <a:spcBef>
                <a:spcPts val="0"/>
              </a:spcBef>
              <a:spcAft>
                <a:spcPts val="600"/>
              </a:spcAft>
              <a:defRPr>
                <a:latin typeface="+mj-lt"/>
                <a:cs typeface="Arial" panose="020B0604020202020204" pitchFamily="34" charset="0"/>
              </a:defRPr>
            </a:lvl3pPr>
            <a:lvl4pPr>
              <a:lnSpc>
                <a:spcPct val="100000"/>
              </a:lnSpc>
              <a:spcBef>
                <a:spcPts val="0"/>
              </a:spcBef>
              <a:spcAft>
                <a:spcPts val="600"/>
              </a:spcAft>
              <a:defRPr>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65460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12192000" cy="11271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Placeholder 1"/>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54480"/>
            <a:ext cx="11283696" cy="48006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9051648" y="6437462"/>
            <a:ext cx="2844800" cy="365125"/>
          </a:xfrm>
          <a:prstGeom prst="rect">
            <a:avLst/>
          </a:prstGeom>
        </p:spPr>
        <p:txBody>
          <a:bodyPr vert="horz" lIns="91440" tIns="45720" rIns="91440" bIns="45720" rtlCol="0" anchor="ctr"/>
          <a:lstStyle>
            <a:lvl1pPr algn="r">
              <a:defRPr sz="1000" b="1">
                <a:solidFill>
                  <a:srgbClr val="B0B0B0"/>
                </a:solidFill>
                <a:latin typeface="+mj-lt"/>
              </a:defRPr>
            </a:lvl1pPr>
          </a:lstStyle>
          <a:p>
            <a:pPr>
              <a:defRPr/>
            </a:pPr>
            <a:fld id="{AC4DA40E-F042-4786-9F90-2440A40F7DC7}" type="slidenum">
              <a:rPr lang="en-US" smtClean="0"/>
              <a:pPr>
                <a:defRPr/>
              </a:pPr>
              <a:t>‹#›</a:t>
            </a:fld>
            <a:endParaRPr lang="en-US"/>
          </a:p>
        </p:txBody>
      </p:sp>
      <p:sp>
        <p:nvSpPr>
          <p:cNvPr id="8" name="Rectangle 7">
            <a:extLst>
              <a:ext uri="{FF2B5EF4-FFF2-40B4-BE49-F238E27FC236}">
                <a16:creationId xmlns:a16="http://schemas.microsoft.com/office/drawing/2014/main" id="{91FB7416-0875-3E49-8588-8230C80902A0}"/>
              </a:ext>
            </a:extLst>
          </p:cNvPr>
          <p:cNvSpPr/>
          <p:nvPr userDrawn="1"/>
        </p:nvSpPr>
        <p:spPr>
          <a:xfrm>
            <a:off x="417147" y="6492878"/>
            <a:ext cx="2688557" cy="246221"/>
          </a:xfrm>
          <a:prstGeom prst="rect">
            <a:avLst/>
          </a:prstGeom>
        </p:spPr>
        <p:txBody>
          <a:bodyPr wrap="none">
            <a:spAutoFit/>
          </a:bodyPr>
          <a:lstStyle/>
          <a:p>
            <a:pPr>
              <a:defRPr/>
            </a:pPr>
            <a:r>
              <a:rPr lang="en-US" sz="1000">
                <a:solidFill>
                  <a:srgbClr val="595959"/>
                </a:solidFill>
                <a:latin typeface="+mj-lt"/>
              </a:rPr>
              <a:t>NASA SBIR/STTR Program | </a:t>
            </a:r>
            <a:r>
              <a:rPr lang="en-US" sz="1000" b="1">
                <a:solidFill>
                  <a:srgbClr val="595959"/>
                </a:solidFill>
                <a:latin typeface="+mj-lt"/>
              </a:rPr>
              <a:t>sbir.nasa.gov</a:t>
            </a:r>
          </a:p>
        </p:txBody>
      </p:sp>
      <p:pic>
        <p:nvPicPr>
          <p:cNvPr id="9" name="Picture 8" descr="Shape&#10;&#10;Description automatically generated">
            <a:extLst>
              <a:ext uri="{FF2B5EF4-FFF2-40B4-BE49-F238E27FC236}">
                <a16:creationId xmlns:a16="http://schemas.microsoft.com/office/drawing/2014/main" id="{551F7EB0-F51F-C249-8205-809653F7FB4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06100" y="-179389"/>
            <a:ext cx="1485900" cy="1485900"/>
          </a:xfrm>
          <a:prstGeom prst="rect">
            <a:avLst/>
          </a:prstGeom>
        </p:spPr>
      </p:pic>
    </p:spTree>
    <p:extLst>
      <p:ext uri="{BB962C8B-B14F-4D97-AF65-F5344CB8AC3E}">
        <p14:creationId xmlns:p14="http://schemas.microsoft.com/office/powerpoint/2010/main" val="4168411860"/>
      </p:ext>
    </p:extLst>
  </p:cSld>
  <p:clrMap bg1="lt1" tx1="dk1" bg2="lt2" tx2="dk2" accent1="accent1" accent2="accent2" accent3="accent3" accent4="accent4" accent5="accent5" accent6="accent6" hlink="hlink" folHlink="folHlink"/>
  <p:sldLayoutIdLst>
    <p:sldLayoutId id="2147484322" r:id="rId1"/>
    <p:sldLayoutId id="2147484318" r:id="rId2"/>
    <p:sldLayoutId id="2147484315" r:id="rId3"/>
    <p:sldLayoutId id="2147484317" r:id="rId4"/>
    <p:sldLayoutId id="2147484320" r:id="rId5"/>
    <p:sldLayoutId id="2147484237" r:id="rId6"/>
    <p:sldLayoutId id="2147484249" r:id="rId7"/>
    <p:sldLayoutId id="2147484241" r:id="rId8"/>
    <p:sldLayoutId id="2147484240" r:id="rId9"/>
    <p:sldLayoutId id="2147484242" r:id="rId10"/>
    <p:sldLayoutId id="2147484244" r:id="rId11"/>
    <p:sldLayoutId id="2147484248" r:id="rId12"/>
    <p:sldLayoutId id="2147484321" r:id="rId13"/>
    <p:sldLayoutId id="2147484239" r:id="rId14"/>
  </p:sldLayoutIdLst>
  <p:hf hdr="0" ftr="0" dt="0"/>
  <p:txStyles>
    <p:titleStyle>
      <a:lvl1pPr algn="l" defTabSz="914400" rtl="0" eaLnBrk="1" latinLnBrk="0" hangingPunct="1">
        <a:lnSpc>
          <a:spcPct val="90000"/>
        </a:lnSpc>
        <a:spcBef>
          <a:spcPct val="0"/>
        </a:spcBef>
        <a:buNone/>
        <a:defRPr sz="3200" b="1" kern="1200" cap="none" baseline="0">
          <a:solidFill>
            <a:schemeClr val="bg1"/>
          </a:solidFill>
          <a:latin typeface="+mj-lt"/>
          <a:ea typeface="+mj-ea"/>
          <a:cs typeface="+mj-cs"/>
        </a:defRPr>
      </a:lvl1pPr>
    </p:titleStyle>
    <p:bodyStyle>
      <a:lvl1pPr marL="342900" indent="-342900" algn="l" defTabSz="914400" rtl="0" eaLnBrk="1" latinLnBrk="0" hangingPunct="1">
        <a:lnSpc>
          <a:spcPct val="100000"/>
        </a:lnSpc>
        <a:spcBef>
          <a:spcPts val="1200"/>
        </a:spcBef>
        <a:spcAft>
          <a:spcPts val="600"/>
        </a:spcAft>
        <a:buClr>
          <a:schemeClr val="accent6">
            <a:lumMod val="75000"/>
          </a:schemeClr>
        </a:buClr>
        <a:buFont typeface="Arial" pitchFamily="34" charset="0"/>
        <a:buChar char="•"/>
        <a:defRPr sz="2000" kern="1200" baseline="0">
          <a:solidFill>
            <a:srgbClr val="595959"/>
          </a:solidFill>
          <a:latin typeface="+mj-lt"/>
          <a:ea typeface="+mn-ea"/>
          <a:cs typeface="+mn-cs"/>
        </a:defRPr>
      </a:lvl1pPr>
      <a:lvl2pPr marL="64008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1800" kern="1200">
          <a:solidFill>
            <a:srgbClr val="595959"/>
          </a:solidFill>
          <a:latin typeface="+mj-lt"/>
          <a:ea typeface="+mn-ea"/>
          <a:cs typeface="+mn-cs"/>
        </a:defRPr>
      </a:lvl2pPr>
      <a:lvl3pPr marL="859536" indent="-228600" algn="l" defTabSz="914400" rtl="0" eaLnBrk="1" latinLnBrk="0" hangingPunct="1">
        <a:lnSpc>
          <a:spcPct val="100000"/>
        </a:lnSpc>
        <a:spcBef>
          <a:spcPts val="0"/>
        </a:spcBef>
        <a:spcAft>
          <a:spcPts val="600"/>
        </a:spcAft>
        <a:buFont typeface="Arial" pitchFamily="34" charset="0"/>
        <a:buChar char="•"/>
        <a:defRPr sz="1600" kern="1200">
          <a:solidFill>
            <a:srgbClr val="595959"/>
          </a:solidFill>
          <a:latin typeface="+mj-lt"/>
          <a:ea typeface="+mn-ea"/>
          <a:cs typeface="+mn-cs"/>
        </a:defRPr>
      </a:lvl3pPr>
      <a:lvl4pPr marL="1088136" indent="-228600" algn="l" defTabSz="914400" rtl="0" eaLnBrk="1" latinLnBrk="0" hangingPunct="1">
        <a:lnSpc>
          <a:spcPct val="100000"/>
        </a:lnSpc>
        <a:spcBef>
          <a:spcPts val="0"/>
        </a:spcBef>
        <a:spcAft>
          <a:spcPts val="600"/>
        </a:spcAft>
        <a:buFont typeface="Arial" pitchFamily="34" charset="0"/>
        <a:buChar char="–"/>
        <a:defRPr sz="14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69E90B-5F3F-497F-9D26-9FBF84BA0128}"/>
              </a:ext>
            </a:extLst>
          </p:cNvPr>
          <p:cNvSpPr>
            <a:spLocks noGrp="1"/>
          </p:cNvSpPr>
          <p:nvPr>
            <p:ph type="body" sz="quarter" idx="11"/>
          </p:nvPr>
        </p:nvSpPr>
        <p:spPr/>
        <p:txBody>
          <a:bodyPr/>
          <a:lstStyle/>
          <a:p>
            <a:r>
              <a:rPr lang="en-US" sz="2400" dirty="0"/>
              <a:t>SBIR Phase II- Virtual Site Visit Deliverable </a:t>
            </a:r>
            <a:br>
              <a:rPr lang="en-US" sz="2400" dirty="0"/>
            </a:br>
            <a:endParaRPr lang="en-US" sz="2400" dirty="0"/>
          </a:p>
        </p:txBody>
      </p:sp>
      <p:sp>
        <p:nvSpPr>
          <p:cNvPr id="9" name="Text Placeholder 8">
            <a:extLst>
              <a:ext uri="{FF2B5EF4-FFF2-40B4-BE49-F238E27FC236}">
                <a16:creationId xmlns:a16="http://schemas.microsoft.com/office/drawing/2014/main" id="{88D280C5-8354-4EC9-BBCF-A693DECBE405}"/>
              </a:ext>
            </a:extLst>
          </p:cNvPr>
          <p:cNvSpPr>
            <a:spLocks noGrp="1"/>
          </p:cNvSpPr>
          <p:nvPr>
            <p:ph type="body" sz="quarter" idx="12"/>
          </p:nvPr>
        </p:nvSpPr>
        <p:spPr/>
        <p:txBody>
          <a:bodyPr/>
          <a:lstStyle/>
          <a:p>
            <a:endParaRPr lang="en-US" dirty="0"/>
          </a:p>
        </p:txBody>
      </p:sp>
      <p:sp>
        <p:nvSpPr>
          <p:cNvPr id="6" name="TextBox 5">
            <a:extLst>
              <a:ext uri="{FF2B5EF4-FFF2-40B4-BE49-F238E27FC236}">
                <a16:creationId xmlns:a16="http://schemas.microsoft.com/office/drawing/2014/main" id="{E9056BD0-10FA-4E8D-9AF3-45D0882448BE}"/>
              </a:ext>
            </a:extLst>
          </p:cNvPr>
          <p:cNvSpPr txBox="1"/>
          <p:nvPr/>
        </p:nvSpPr>
        <p:spPr>
          <a:xfrm>
            <a:off x="3024188" y="3048685"/>
            <a:ext cx="6143624" cy="646331"/>
          </a:xfrm>
          <a:prstGeom prst="rect">
            <a:avLst/>
          </a:prstGeom>
          <a:noFill/>
        </p:spPr>
        <p:txBody>
          <a:bodyPr wrap="square">
            <a:spAutoFit/>
          </a:bodyPr>
          <a:lstStyle/>
          <a:p>
            <a:r>
              <a:rPr lang="en-US" dirty="0">
                <a:solidFill>
                  <a:schemeClr val="tx1"/>
                </a:solidFill>
              </a:rPr>
              <a:t>SBIR Phase II</a:t>
            </a:r>
            <a:br>
              <a:rPr lang="en-US" dirty="0">
                <a:solidFill>
                  <a:schemeClr val="tx1"/>
                </a:solidFill>
              </a:rPr>
            </a:br>
            <a:r>
              <a:rPr lang="en-US" dirty="0">
                <a:solidFill>
                  <a:schemeClr val="tx1"/>
                </a:solidFill>
              </a:rPr>
              <a:t>Virtual Site Visit Deliverable </a:t>
            </a:r>
            <a:endParaRPr lang="en-US" dirty="0"/>
          </a:p>
        </p:txBody>
      </p:sp>
    </p:spTree>
    <p:extLst>
      <p:ext uri="{BB962C8B-B14F-4D97-AF65-F5344CB8AC3E}">
        <p14:creationId xmlns:p14="http://schemas.microsoft.com/office/powerpoint/2010/main" val="349844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marL="0" indent="0">
              <a:buNone/>
            </a:pPr>
            <a:r>
              <a:rPr lang="en-US" dirty="0"/>
              <a:t>Please provide static documentation of the video content:</a:t>
            </a:r>
            <a:endParaRPr lang="en-US" dirty="0">
              <a:solidFill>
                <a:schemeClr val="tx1"/>
              </a:solidFill>
            </a:endParaRPr>
          </a:p>
          <a:p>
            <a:r>
              <a:rPr lang="en-US" dirty="0">
                <a:solidFill>
                  <a:schemeClr val="tx1"/>
                </a:solidFill>
              </a:rPr>
              <a:t>Photos of your facility</a:t>
            </a:r>
          </a:p>
          <a:p>
            <a:pPr lvl="1"/>
            <a:r>
              <a:rPr lang="en-US" sz="1600" dirty="0">
                <a:solidFill>
                  <a:schemeClr val="tx1"/>
                </a:solidFill>
                <a:latin typeface="+mn-lt"/>
              </a:rPr>
              <a:t>inside</a:t>
            </a:r>
          </a:p>
          <a:p>
            <a:pPr lvl="1"/>
            <a:r>
              <a:rPr lang="en-US" sz="1600" dirty="0">
                <a:solidFill>
                  <a:schemeClr val="tx1"/>
                </a:solidFill>
                <a:latin typeface="+mn-lt"/>
              </a:rPr>
              <a:t>outside</a:t>
            </a:r>
          </a:p>
          <a:p>
            <a:r>
              <a:rPr lang="en-US" sz="2000" dirty="0">
                <a:solidFill>
                  <a:schemeClr val="tx1"/>
                </a:solidFill>
              </a:rPr>
              <a:t>Provide a brief summary of your facilities</a:t>
            </a:r>
            <a:endParaRPr lang="en-US" sz="2000" dirty="0"/>
          </a:p>
          <a:p>
            <a:r>
              <a:rPr lang="en-US" sz="2000" dirty="0">
                <a:solidFill>
                  <a:schemeClr val="tx1"/>
                </a:solidFill>
              </a:rPr>
              <a:t>Photos of your major equipment with a brief description of what the equipment is.</a:t>
            </a:r>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VI. Photos of (FIRM NAME) Facility</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10</a:t>
            </a:fld>
            <a:endParaRPr lang="en-US"/>
          </a:p>
        </p:txBody>
      </p:sp>
    </p:spTree>
    <p:extLst>
      <p:ext uri="{BB962C8B-B14F-4D97-AF65-F5344CB8AC3E}">
        <p14:creationId xmlns:p14="http://schemas.microsoft.com/office/powerpoint/2010/main" val="51204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marL="0" indent="0">
              <a:buNone/>
            </a:pPr>
            <a:r>
              <a:rPr lang="en-US" dirty="0"/>
              <a:t>Please provide static documentation of the video content:</a:t>
            </a:r>
          </a:p>
          <a:p>
            <a:r>
              <a:rPr lang="en-US" dirty="0">
                <a:solidFill>
                  <a:schemeClr val="tx1"/>
                </a:solidFill>
              </a:rPr>
              <a:t>Photos of research/prototype</a:t>
            </a:r>
          </a:p>
          <a:p>
            <a:pPr lvl="1"/>
            <a:r>
              <a:rPr lang="en-US" sz="1600" dirty="0">
                <a:solidFill>
                  <a:schemeClr val="tx1"/>
                </a:solidFill>
                <a:latin typeface="+mn-lt"/>
              </a:rPr>
              <a:t>Photos of equipment</a:t>
            </a:r>
            <a:endParaRPr lang="en-US" sz="1600" dirty="0">
              <a:latin typeface="+mn-lt"/>
            </a:endParaRPr>
          </a:p>
          <a:p>
            <a:endParaRPr lang="en-US" sz="2000" dirty="0"/>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sz="3200" dirty="0"/>
              <a:t>VII. Photos of (FIRM NAME) Technology </a:t>
            </a:r>
            <a:endParaRPr lang="en-US" dirty="0"/>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11</a:t>
            </a:fld>
            <a:endParaRPr lang="en-US"/>
          </a:p>
        </p:txBody>
      </p:sp>
    </p:spTree>
    <p:extLst>
      <p:ext uri="{BB962C8B-B14F-4D97-AF65-F5344CB8AC3E}">
        <p14:creationId xmlns:p14="http://schemas.microsoft.com/office/powerpoint/2010/main" val="111271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r>
              <a:rPr lang="en-US" sz="1600" dirty="0">
                <a:latin typeface="+mn-lt"/>
              </a:rPr>
              <a:t>Required Certification: As part of the contract surveillance to be performed under this contract, the following certification shall be submitted with the Virtual Site Visit deliverable. The certification shall include the correct contract number, date, and a legible name of signature of an authorized person of your firm.</a:t>
            </a:r>
          </a:p>
          <a:p>
            <a:r>
              <a:rPr lang="en-US" sz="1600" i="1" dirty="0">
                <a:latin typeface="+mn-lt"/>
              </a:rPr>
              <a:t>The representations made by the firm in the Virtual Site Visit deliverable for the indicated NASA SBIR/STTR Phase II contract are truthful and accurate; including, but not exclusive of, representations in this slide presentation, the required prerecorded video tour and the required photographs.</a:t>
            </a:r>
          </a:p>
          <a:p>
            <a:r>
              <a:rPr lang="en-US" sz="1600" i="1" dirty="0">
                <a:latin typeface="+mn-lt"/>
              </a:rPr>
              <a:t>I understand that the willful provision of false information or concealing a material fact in this representation is a criminal offense under Title 18 USC, Section 1001, False Statements, as well as Title 18 USC, Section 287, False Claims.</a:t>
            </a:r>
          </a:p>
          <a:p>
            <a:pPr marL="0" indent="0">
              <a:buNone/>
            </a:pPr>
            <a:r>
              <a:rPr lang="en-US" sz="1600" dirty="0">
                <a:solidFill>
                  <a:schemeClr val="tx1"/>
                </a:solidFill>
              </a:rPr>
              <a:t>Signed By:</a:t>
            </a:r>
          </a:p>
          <a:p>
            <a:pPr marL="0" indent="0">
              <a:buNone/>
            </a:pPr>
            <a:r>
              <a:rPr lang="en-US" sz="1600" dirty="0">
                <a:solidFill>
                  <a:schemeClr val="tx1"/>
                </a:solidFill>
              </a:rPr>
              <a:t>Date:</a:t>
            </a:r>
          </a:p>
          <a:p>
            <a:pPr marL="0" indent="0">
              <a:buNone/>
            </a:pPr>
            <a:r>
              <a:rPr lang="en-US" sz="1600" dirty="0"/>
              <a:t>Firm:</a:t>
            </a:r>
          </a:p>
          <a:p>
            <a:pPr marL="0" indent="0">
              <a:buNone/>
            </a:pPr>
            <a:r>
              <a:rPr lang="en-US" sz="1600" dirty="0">
                <a:solidFill>
                  <a:schemeClr val="tx1"/>
                </a:solidFill>
              </a:rPr>
              <a:t>Contract #:</a:t>
            </a:r>
            <a:endParaRPr lang="en-US" sz="1600" i="1" dirty="0"/>
          </a:p>
          <a:p>
            <a:pPr marL="0" indent="0">
              <a:buNone/>
            </a:pPr>
            <a:endParaRPr lang="en-US" sz="1600" i="1" dirty="0"/>
          </a:p>
          <a:p>
            <a:endParaRPr lang="en-US" sz="1600" dirty="0">
              <a:latin typeface="+mn-lt"/>
            </a:endParaRPr>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Virtual Site Visit – Certification </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12</a:t>
            </a:fld>
            <a:endParaRPr lang="en-US"/>
          </a:p>
        </p:txBody>
      </p:sp>
    </p:spTree>
    <p:extLst>
      <p:ext uri="{BB962C8B-B14F-4D97-AF65-F5344CB8AC3E}">
        <p14:creationId xmlns:p14="http://schemas.microsoft.com/office/powerpoint/2010/main" val="139348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403D5-916F-4AE7-9F20-82AE1BBEFF44}"/>
              </a:ext>
            </a:extLst>
          </p:cNvPr>
          <p:cNvSpPr>
            <a:spLocks noGrp="1"/>
          </p:cNvSpPr>
          <p:nvPr>
            <p:ph type="sldNum" sz="quarter" idx="10"/>
          </p:nvPr>
        </p:nvSpPr>
        <p:spPr/>
        <p:txBody>
          <a:bodyPr/>
          <a:lstStyle/>
          <a:p>
            <a:pPr>
              <a:defRPr/>
            </a:pPr>
            <a:fld id="{AC4DA40E-F042-4786-9F90-2440A40F7DC7}" type="slidenum">
              <a:rPr lang="en-US" smtClean="0"/>
              <a:pPr>
                <a:defRPr/>
              </a:pPr>
              <a:t>2</a:t>
            </a:fld>
            <a:endParaRPr lang="en-US"/>
          </a:p>
        </p:txBody>
      </p:sp>
    </p:spTree>
    <p:extLst>
      <p:ext uri="{BB962C8B-B14F-4D97-AF65-F5344CB8AC3E}">
        <p14:creationId xmlns:p14="http://schemas.microsoft.com/office/powerpoint/2010/main" val="301821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B8DF-107A-4EA5-A3D5-6B6D383BCD5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36C26AE-BE6E-44EF-AF85-2A49B26B0185}"/>
              </a:ext>
            </a:extLst>
          </p:cNvPr>
          <p:cNvSpPr>
            <a:spLocks noGrp="1"/>
          </p:cNvSpPr>
          <p:nvPr>
            <p:ph type="sldNum" sz="quarter" idx="10"/>
          </p:nvPr>
        </p:nvSpPr>
        <p:spPr/>
        <p:txBody>
          <a:bodyPr/>
          <a:lstStyle/>
          <a:p>
            <a:pPr>
              <a:defRPr/>
            </a:pPr>
            <a:fld id="{AC4DA40E-F042-4786-9F90-2440A40F7DC7}" type="slidenum">
              <a:rPr lang="en-US" smtClean="0"/>
              <a:pPr>
                <a:defRPr/>
              </a:pPr>
              <a:t>3</a:t>
            </a:fld>
            <a:endParaRPr lang="en-US"/>
          </a:p>
        </p:txBody>
      </p:sp>
      <p:sp>
        <p:nvSpPr>
          <p:cNvPr id="4" name="Content Placeholder 3">
            <a:extLst>
              <a:ext uri="{FF2B5EF4-FFF2-40B4-BE49-F238E27FC236}">
                <a16:creationId xmlns:a16="http://schemas.microsoft.com/office/drawing/2014/main" id="{ABB88319-4301-4E4D-AB1D-BF22C0658950}"/>
              </a:ext>
            </a:extLst>
          </p:cNvPr>
          <p:cNvSpPr>
            <a:spLocks noGrp="1"/>
          </p:cNvSpPr>
          <p:nvPr>
            <p:ph idx="1"/>
          </p:nvPr>
        </p:nvSpPr>
        <p:spPr>
          <a:xfrm>
            <a:off x="2185785" y="2651759"/>
            <a:ext cx="7820430" cy="4044876"/>
          </a:xfrm>
        </p:spPr>
        <p:txBody>
          <a:bodyPr/>
          <a:lstStyle/>
          <a:p>
            <a:pPr marL="514350" indent="-514350">
              <a:buFont typeface="+mj-lt"/>
              <a:buAutoNum type="romanUcPeriod"/>
            </a:pPr>
            <a:r>
              <a:rPr lang="en-US" sz="1800" dirty="0">
                <a:solidFill>
                  <a:schemeClr val="tx1"/>
                </a:solidFill>
              </a:rPr>
              <a:t>Research Plan (see chart #4)</a:t>
            </a:r>
          </a:p>
          <a:p>
            <a:pPr marL="514350" indent="-514350">
              <a:buFont typeface="+mj-lt"/>
              <a:buAutoNum type="romanUcPeriod"/>
            </a:pPr>
            <a:r>
              <a:rPr lang="en-US" sz="1800" dirty="0">
                <a:solidFill>
                  <a:schemeClr val="tx1"/>
                </a:solidFill>
              </a:rPr>
              <a:t>Research Accomplishments (see chart #6)</a:t>
            </a:r>
          </a:p>
          <a:p>
            <a:pPr marL="514350" indent="-514350">
              <a:buFont typeface="+mj-lt"/>
              <a:buAutoNum type="romanUcPeriod"/>
            </a:pPr>
            <a:r>
              <a:rPr lang="en-US" sz="1800" dirty="0">
                <a:solidFill>
                  <a:schemeClr val="tx1"/>
                </a:solidFill>
              </a:rPr>
              <a:t>Project Management (see chart #7)</a:t>
            </a:r>
          </a:p>
          <a:p>
            <a:pPr marL="514350" indent="-514350">
              <a:buFont typeface="+mj-lt"/>
              <a:buAutoNum type="romanUcPeriod"/>
            </a:pPr>
            <a:r>
              <a:rPr lang="en-US" sz="1800" dirty="0">
                <a:solidFill>
                  <a:schemeClr val="tx1"/>
                </a:solidFill>
              </a:rPr>
              <a:t>Future Research Goals and Activities (see chart #8)</a:t>
            </a:r>
          </a:p>
          <a:p>
            <a:pPr marL="514350" indent="-514350">
              <a:buFont typeface="+mj-lt"/>
              <a:buAutoNum type="romanUcPeriod"/>
            </a:pPr>
            <a:r>
              <a:rPr lang="en-US" sz="1800" dirty="0">
                <a:solidFill>
                  <a:schemeClr val="tx1"/>
                </a:solidFill>
              </a:rPr>
              <a:t>Video (see chart #9)</a:t>
            </a:r>
          </a:p>
          <a:p>
            <a:pPr marL="514350" indent="-514350">
              <a:buFont typeface="+mj-lt"/>
              <a:buAutoNum type="romanUcPeriod"/>
            </a:pPr>
            <a:r>
              <a:rPr lang="en-US" sz="1800" dirty="0">
                <a:solidFill>
                  <a:schemeClr val="tx1"/>
                </a:solidFill>
              </a:rPr>
              <a:t>Photos of Facility (see chart #10)</a:t>
            </a:r>
          </a:p>
          <a:p>
            <a:pPr marL="514350" indent="-514350">
              <a:buFont typeface="+mj-lt"/>
              <a:buAutoNum type="romanUcPeriod"/>
            </a:pPr>
            <a:r>
              <a:rPr lang="en-US" sz="1800" dirty="0">
                <a:solidFill>
                  <a:schemeClr val="tx1"/>
                </a:solidFill>
              </a:rPr>
              <a:t>Photos of technology (see chart #11)</a:t>
            </a:r>
          </a:p>
          <a:p>
            <a:pPr marL="514350" indent="-514350">
              <a:buFont typeface="+mj-lt"/>
              <a:buAutoNum type="romanUcPeriod"/>
            </a:pPr>
            <a:r>
              <a:rPr lang="en-US" sz="1800" dirty="0">
                <a:solidFill>
                  <a:schemeClr val="tx1"/>
                </a:solidFill>
              </a:rPr>
              <a:t>VSV Certification (See chart #12)</a:t>
            </a:r>
          </a:p>
          <a:p>
            <a:endParaRPr lang="en-US" dirty="0"/>
          </a:p>
        </p:txBody>
      </p:sp>
    </p:spTree>
    <p:extLst>
      <p:ext uri="{BB962C8B-B14F-4D97-AF65-F5344CB8AC3E}">
        <p14:creationId xmlns:p14="http://schemas.microsoft.com/office/powerpoint/2010/main" val="378980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a:buNone/>
            </a:pPr>
            <a:r>
              <a:rPr lang="en-US" b="1" dirty="0">
                <a:solidFill>
                  <a:schemeClr val="tx1"/>
                </a:solidFill>
                <a:latin typeface="+mn-lt"/>
              </a:rPr>
              <a:t>Address the following:</a:t>
            </a:r>
          </a:p>
          <a:p>
            <a:r>
              <a:rPr lang="en-US" dirty="0">
                <a:solidFill>
                  <a:schemeClr val="tx1"/>
                </a:solidFill>
              </a:rPr>
              <a:t>Brief introduction of key staff supporting the contract. </a:t>
            </a:r>
          </a:p>
          <a:p>
            <a:pPr lvl="1"/>
            <a:r>
              <a:rPr lang="en-US" sz="1600" dirty="0">
                <a:solidFill>
                  <a:schemeClr val="tx1"/>
                </a:solidFill>
                <a:latin typeface="+mn-lt"/>
              </a:rPr>
              <a:t>How many people </a:t>
            </a:r>
            <a:r>
              <a:rPr lang="en-US" sz="1600" dirty="0">
                <a:latin typeface="+mn-lt"/>
              </a:rPr>
              <a:t>does the company employ?</a:t>
            </a:r>
          </a:p>
          <a:p>
            <a:pPr lvl="1"/>
            <a:r>
              <a:rPr lang="en-US" sz="1600" dirty="0">
                <a:latin typeface="+mn-lt"/>
              </a:rPr>
              <a:t>How many employees are working on the effort?</a:t>
            </a:r>
          </a:p>
          <a:p>
            <a:pPr lvl="1"/>
            <a:r>
              <a:rPr lang="en-US" sz="1600" dirty="0">
                <a:latin typeface="+mn-lt"/>
              </a:rPr>
              <a:t>How many subcontractor personnel/consultants are working on the effort?</a:t>
            </a:r>
          </a:p>
          <a:p>
            <a:pPr marL="342900" lvl="1" indent="-342900">
              <a:buFont typeface="Arial" pitchFamily="34" charset="0"/>
              <a:buChar char="•"/>
            </a:pPr>
            <a:endParaRPr lang="en-US" sz="2400" dirty="0">
              <a:latin typeface="+mn-lt"/>
            </a:endParaRPr>
          </a:p>
          <a:p>
            <a:pPr marL="342900" lvl="1" indent="-342900">
              <a:buFont typeface="Arial" pitchFamily="34" charset="0"/>
              <a:buChar char="•"/>
            </a:pPr>
            <a:r>
              <a:rPr lang="en-US" sz="2000" dirty="0"/>
              <a:t>Have there been any changes to the proposed key personnel? </a:t>
            </a:r>
          </a:p>
          <a:p>
            <a:pPr lvl="1"/>
            <a:r>
              <a:rPr lang="en-US" sz="1600" dirty="0">
                <a:latin typeface="+mn-lt"/>
              </a:rPr>
              <a:t>Are all individuals named in the proposal actively involved? </a:t>
            </a:r>
          </a:p>
          <a:p>
            <a:pPr lvl="1"/>
            <a:r>
              <a:rPr lang="en-US" sz="1600" dirty="0">
                <a:latin typeface="+mn-lt"/>
              </a:rPr>
              <a:t>Be prepared to explain any personnel changes from what was in the proposal.</a:t>
            </a:r>
          </a:p>
          <a:p>
            <a:endParaRPr lang="en-US" dirty="0">
              <a:latin typeface="+mn-lt"/>
            </a:endParaRPr>
          </a:p>
          <a:p>
            <a:pPr marL="0" indent="0">
              <a:buNone/>
            </a:pPr>
            <a:endParaRPr lang="en-US" dirty="0">
              <a:solidFill>
                <a:schemeClr val="tx1"/>
              </a:solidFill>
            </a:endParaRPr>
          </a:p>
          <a:p>
            <a:endParaRPr lang="en-US" dirty="0">
              <a:solidFill>
                <a:schemeClr val="tx1"/>
              </a:solidFill>
            </a:endParaRPr>
          </a:p>
          <a:p>
            <a:pPr marL="0" indent="0">
              <a:buNone/>
            </a:pPr>
            <a:endParaRPr lang="en-US" dirty="0"/>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I. Research Plan</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4</a:t>
            </a:fld>
            <a:endParaRPr lang="en-US"/>
          </a:p>
        </p:txBody>
      </p:sp>
    </p:spTree>
    <p:extLst>
      <p:ext uri="{BB962C8B-B14F-4D97-AF65-F5344CB8AC3E}">
        <p14:creationId xmlns:p14="http://schemas.microsoft.com/office/powerpoint/2010/main" val="408899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r>
              <a:rPr lang="en-US" dirty="0"/>
              <a:t>Is a subcontractor or consultant involved in the effort? </a:t>
            </a:r>
          </a:p>
          <a:p>
            <a:pPr lvl="1"/>
            <a:r>
              <a:rPr lang="en-US" sz="1600" dirty="0">
                <a:latin typeface="+mn-lt"/>
              </a:rPr>
              <a:t>If so, please identify the company and the individuals?</a:t>
            </a:r>
          </a:p>
          <a:p>
            <a:pPr lvl="1"/>
            <a:r>
              <a:rPr lang="en-US" sz="1600" dirty="0">
                <a:latin typeface="+mn-lt"/>
              </a:rPr>
              <a:t>Explain the level of subcontractor/consultant participation and percentage of total work to be performed.</a:t>
            </a:r>
          </a:p>
          <a:p>
            <a:pPr lvl="1"/>
            <a:r>
              <a:rPr lang="en-US" sz="1600" dirty="0">
                <a:latin typeface="+mn-lt"/>
              </a:rPr>
              <a:t>Is the subcontractor/consultant currently engaged in the project? </a:t>
            </a:r>
          </a:p>
          <a:p>
            <a:pPr lvl="2"/>
            <a:r>
              <a:rPr lang="en-US" dirty="0">
                <a:latin typeface="+mn-lt"/>
              </a:rPr>
              <a:t>If not, when will they be participating?</a:t>
            </a:r>
          </a:p>
          <a:p>
            <a:endParaRPr lang="en-US" dirty="0">
              <a:solidFill>
                <a:schemeClr val="tx1"/>
              </a:solidFill>
            </a:endParaRPr>
          </a:p>
          <a:p>
            <a:r>
              <a:rPr lang="en-US" dirty="0">
                <a:solidFill>
                  <a:schemeClr val="tx1"/>
                </a:solidFill>
              </a:rPr>
              <a:t>Has the project </a:t>
            </a:r>
            <a:r>
              <a:rPr lang="en-US" dirty="0"/>
              <a:t>implementation differed from </a:t>
            </a:r>
            <a:r>
              <a:rPr lang="en-US" dirty="0">
                <a:solidFill>
                  <a:schemeClr val="tx1"/>
                </a:solidFill>
              </a:rPr>
              <a:t>the original research plan? </a:t>
            </a:r>
          </a:p>
          <a:p>
            <a:pPr lvl="1"/>
            <a:r>
              <a:rPr lang="en-US" sz="1600" dirty="0">
                <a:solidFill>
                  <a:schemeClr val="tx1"/>
                </a:solidFill>
                <a:latin typeface="+mn-lt"/>
              </a:rPr>
              <a:t>If so</a:t>
            </a:r>
            <a:r>
              <a:rPr lang="en-US" sz="1600" dirty="0">
                <a:latin typeface="+mn-lt"/>
              </a:rPr>
              <a:t>, explain the significance of any variance from the proposed research plan.</a:t>
            </a:r>
          </a:p>
          <a:p>
            <a:pPr lvl="1"/>
            <a:r>
              <a:rPr lang="en-US" sz="1600" dirty="0">
                <a:solidFill>
                  <a:schemeClr val="tx1"/>
                </a:solidFill>
                <a:latin typeface="+mn-lt"/>
              </a:rPr>
              <a:t>Why were these changes warranted?  (provide rationale)</a:t>
            </a:r>
          </a:p>
          <a:p>
            <a:endParaRPr lang="en-US" dirty="0">
              <a:solidFill>
                <a:schemeClr val="tx1"/>
              </a:solidFill>
              <a:latin typeface="+mn-lt"/>
            </a:endParaRPr>
          </a:p>
          <a:p>
            <a:r>
              <a:rPr lang="en-US" dirty="0">
                <a:solidFill>
                  <a:schemeClr val="tx1"/>
                </a:solidFill>
              </a:rPr>
              <a:t>Will the current plan enable project goals and milestones to be achieved?</a:t>
            </a:r>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I. Research Plan</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5</a:t>
            </a:fld>
            <a:endParaRPr lang="en-US"/>
          </a:p>
        </p:txBody>
      </p:sp>
    </p:spTree>
    <p:extLst>
      <p:ext uri="{BB962C8B-B14F-4D97-AF65-F5344CB8AC3E}">
        <p14:creationId xmlns:p14="http://schemas.microsoft.com/office/powerpoint/2010/main" val="322176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a:buNone/>
            </a:pPr>
            <a:r>
              <a:rPr lang="en-US" b="1" dirty="0">
                <a:solidFill>
                  <a:schemeClr val="tx1"/>
                </a:solidFill>
              </a:rPr>
              <a:t>Address the following Questions:</a:t>
            </a:r>
          </a:p>
          <a:p>
            <a:r>
              <a:rPr lang="en-US" dirty="0">
                <a:solidFill>
                  <a:schemeClr val="tx1"/>
                </a:solidFill>
              </a:rPr>
              <a:t>What are the key research-related accomplishments?</a:t>
            </a:r>
            <a:r>
              <a:rPr lang="en-US" dirty="0"/>
              <a:t> </a:t>
            </a:r>
          </a:p>
          <a:p>
            <a:pPr lvl="1"/>
            <a:r>
              <a:rPr lang="en-US" sz="1600" dirty="0">
                <a:latin typeface="+mn-lt"/>
              </a:rPr>
              <a:t>Give an overview of the research progress to date. </a:t>
            </a:r>
          </a:p>
          <a:p>
            <a:r>
              <a:rPr lang="en-US" sz="2000" dirty="0"/>
              <a:t>Identify those project accomplishments that may have an impact on the State-of-the-art</a:t>
            </a:r>
          </a:p>
          <a:p>
            <a:r>
              <a:rPr lang="en-US" sz="2000" dirty="0"/>
              <a:t>What is the project’s current and planned research outputs (publications, presentations, etc.)?</a:t>
            </a:r>
          </a:p>
          <a:p>
            <a:r>
              <a:rPr lang="en-US" sz="2000" dirty="0"/>
              <a:t>What are the anticipated issues or roadblocks (if any) to accomplishing the research? How will you address these issues?</a:t>
            </a:r>
          </a:p>
          <a:p>
            <a:r>
              <a:rPr lang="en-US" sz="2000" dirty="0"/>
              <a:t>Are the contractual deliverable(s) on schedule?</a:t>
            </a:r>
          </a:p>
          <a:p>
            <a:r>
              <a:rPr lang="en-US" sz="2000" dirty="0"/>
              <a:t>Do you anticipate any issues that may impact the award period of performance?</a:t>
            </a:r>
          </a:p>
          <a:p>
            <a:pPr marL="0" indent="0">
              <a:buNone/>
            </a:pPr>
            <a:endParaRPr lang="en-US" sz="2000" dirty="0">
              <a:latin typeface="+mn-lt"/>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II. Research Accomplishments</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6</a:t>
            </a:fld>
            <a:endParaRPr lang="en-US"/>
          </a:p>
        </p:txBody>
      </p:sp>
    </p:spTree>
    <p:extLst>
      <p:ext uri="{BB962C8B-B14F-4D97-AF65-F5344CB8AC3E}">
        <p14:creationId xmlns:p14="http://schemas.microsoft.com/office/powerpoint/2010/main" val="248382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a:buNone/>
            </a:pPr>
            <a:r>
              <a:rPr lang="en-US" b="1" dirty="0">
                <a:solidFill>
                  <a:schemeClr val="tx1"/>
                </a:solidFill>
              </a:rPr>
              <a:t>Address the following:</a:t>
            </a:r>
          </a:p>
          <a:p>
            <a:r>
              <a:rPr lang="en-US" dirty="0"/>
              <a:t>Complete the following sentence: </a:t>
            </a:r>
          </a:p>
          <a:p>
            <a:pPr marL="800100" lvl="2" indent="0">
              <a:buNone/>
            </a:pPr>
            <a:endParaRPr lang="en-US" sz="1100" dirty="0"/>
          </a:p>
          <a:p>
            <a:pPr marL="800100" lvl="2" indent="0">
              <a:buNone/>
            </a:pPr>
            <a:r>
              <a:rPr lang="en-US" sz="1600" b="1" i="1" dirty="0"/>
              <a:t>“</a:t>
            </a:r>
            <a:r>
              <a:rPr lang="en-US" sz="1600" b="1" i="1" dirty="0">
                <a:latin typeface="+mn-lt"/>
              </a:rPr>
              <a:t>Currently we have received $__ and have used the funds to __”</a:t>
            </a:r>
          </a:p>
          <a:p>
            <a:pPr marL="800100" lvl="2" indent="0">
              <a:buNone/>
            </a:pPr>
            <a:r>
              <a:rPr lang="en-US" sz="1600" dirty="0">
                <a:latin typeface="+mn-lt"/>
              </a:rPr>
              <a:t>(Please indicate tasks worked on, travel taken, or procurements made)</a:t>
            </a:r>
          </a:p>
          <a:p>
            <a:pPr marL="800100" lvl="2" indent="0">
              <a:buNone/>
            </a:pPr>
            <a:r>
              <a:rPr lang="en-US" dirty="0"/>
              <a:t>							</a:t>
            </a:r>
          </a:p>
          <a:p>
            <a:r>
              <a:rPr lang="en-US" dirty="0"/>
              <a:t>Explain your project management structure.</a:t>
            </a:r>
          </a:p>
          <a:p>
            <a:pPr lvl="1"/>
            <a:r>
              <a:rPr lang="en-US" sz="1600" dirty="0">
                <a:latin typeface="+mn-lt"/>
              </a:rPr>
              <a:t>How are you managing the project to most effectively achieve the project’s goals?</a:t>
            </a:r>
          </a:p>
          <a:p>
            <a:pPr marL="800100" lvl="2" indent="0">
              <a:buNone/>
            </a:pPr>
            <a:endParaRPr lang="en-US" sz="1600" b="1" i="1" dirty="0"/>
          </a:p>
          <a:p>
            <a:pPr marL="800100" lvl="2" indent="0">
              <a:buNone/>
            </a:pPr>
            <a:endParaRPr lang="en-US" b="1" i="1" dirty="0"/>
          </a:p>
          <a:p>
            <a:pPr marL="800100" lvl="2" indent="0">
              <a:buNone/>
            </a:pPr>
            <a:endParaRPr lang="en-US" sz="1600" b="1" i="1" dirty="0"/>
          </a:p>
          <a:p>
            <a:pPr marL="800100" lvl="2" indent="0">
              <a:buNone/>
            </a:pPr>
            <a:endParaRPr lang="en-US" b="1" i="1" dirty="0"/>
          </a:p>
          <a:p>
            <a:pPr marL="800100" lvl="2" indent="0">
              <a:buNone/>
            </a:pPr>
            <a:endParaRPr lang="en-US" sz="1600" b="1" i="1" dirty="0"/>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III. Project Management</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7</a:t>
            </a:fld>
            <a:endParaRPr lang="en-US"/>
          </a:p>
        </p:txBody>
      </p:sp>
    </p:spTree>
    <p:extLst>
      <p:ext uri="{BB962C8B-B14F-4D97-AF65-F5344CB8AC3E}">
        <p14:creationId xmlns:p14="http://schemas.microsoft.com/office/powerpoint/2010/main" val="55730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a:buNone/>
            </a:pPr>
            <a:r>
              <a:rPr lang="en-US" b="1" dirty="0">
                <a:solidFill>
                  <a:schemeClr val="tx1"/>
                </a:solidFill>
              </a:rPr>
              <a:t>Answer and elaborate on the following </a:t>
            </a:r>
            <a:r>
              <a:rPr lang="en-US" b="1" dirty="0"/>
              <a:t>Q</a:t>
            </a:r>
            <a:r>
              <a:rPr lang="en-US" b="1" dirty="0">
                <a:solidFill>
                  <a:schemeClr val="tx1"/>
                </a:solidFill>
              </a:rPr>
              <a:t>uestions</a:t>
            </a:r>
            <a:r>
              <a:rPr lang="en-US" dirty="0">
                <a:solidFill>
                  <a:schemeClr val="tx1"/>
                </a:solidFill>
              </a:rPr>
              <a:t>:</a:t>
            </a:r>
          </a:p>
          <a:p>
            <a:r>
              <a:rPr lang="en-US" sz="2000" dirty="0"/>
              <a:t>Do you feel the project’s remaining research goals and plans are appropriate and achievable?</a:t>
            </a:r>
          </a:p>
          <a:p>
            <a:r>
              <a:rPr lang="en-US" sz="2000" dirty="0"/>
              <a:t>Are there any opportunities for new directions and/or different paths in the research that have not yet been pursued? </a:t>
            </a:r>
          </a:p>
          <a:p>
            <a:r>
              <a:rPr lang="en-US" sz="2000" dirty="0"/>
              <a:t>Do you anticipate submitting a Phase II-E package?  </a:t>
            </a:r>
          </a:p>
          <a:p>
            <a:r>
              <a:rPr lang="en-US" sz="2000" dirty="0"/>
              <a:t>Do you anticipate submitting a Phase III ?  </a:t>
            </a:r>
          </a:p>
          <a:p>
            <a:endParaRPr lang="en-US" sz="2000" dirty="0"/>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IV. Future Research Goals and Activities</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8</a:t>
            </a:fld>
            <a:endParaRPr lang="en-US"/>
          </a:p>
        </p:txBody>
      </p:sp>
    </p:spTree>
    <p:extLst>
      <p:ext uri="{BB962C8B-B14F-4D97-AF65-F5344CB8AC3E}">
        <p14:creationId xmlns:p14="http://schemas.microsoft.com/office/powerpoint/2010/main" val="332837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4A494-8134-4C74-A1C1-6EF17A5C4C19}"/>
              </a:ext>
            </a:extLst>
          </p:cNvPr>
          <p:cNvSpPr>
            <a:spLocks noGrp="1"/>
          </p:cNvSpPr>
          <p:nvPr>
            <p:ph idx="1"/>
          </p:nvPr>
        </p:nvSpPr>
        <p:spPr/>
        <p:txBody>
          <a:bodyPr/>
          <a:lstStyle/>
          <a:p>
            <a:pPr marL="0" indent="0">
              <a:buNone/>
            </a:pPr>
            <a:r>
              <a:rPr lang="en-US" b="1" dirty="0"/>
              <a:t>Video Tour</a:t>
            </a:r>
          </a:p>
          <a:p>
            <a:pPr marL="0" indent="0">
              <a:buNone/>
            </a:pPr>
            <a:r>
              <a:rPr lang="en-US" sz="2000" dirty="0"/>
              <a:t>An actual video tour of the facility is required.</a:t>
            </a:r>
          </a:p>
          <a:p>
            <a:r>
              <a:rPr lang="en-US" sz="1600" dirty="0">
                <a:latin typeface="+mn-lt"/>
              </a:rPr>
              <a:t>To Upload the video, reach out to the </a:t>
            </a:r>
            <a:r>
              <a:rPr lang="en-US" sz="1600">
                <a:latin typeface="+mn-lt"/>
              </a:rPr>
              <a:t>Contracting Officer to </a:t>
            </a:r>
            <a:r>
              <a:rPr lang="en-US" sz="1600" dirty="0">
                <a:latin typeface="+mn-lt"/>
              </a:rPr>
              <a:t>get the Box link to upload the Video file </a:t>
            </a:r>
          </a:p>
          <a:p>
            <a:r>
              <a:rPr lang="en-US" sz="1600" dirty="0">
                <a:latin typeface="+mn-lt"/>
              </a:rPr>
              <a:t>The video shall include segments showing the following:</a:t>
            </a:r>
          </a:p>
          <a:p>
            <a:pPr lvl="1">
              <a:buFont typeface="Arial" panose="020B0604020202020204" pitchFamily="34" charset="0"/>
              <a:buChar char="−"/>
            </a:pPr>
            <a:r>
              <a:rPr lang="en-US" sz="1400" dirty="0">
                <a:latin typeface="+mn-lt"/>
              </a:rPr>
              <a:t>The outside of the facility (location and if in an office park)</a:t>
            </a:r>
          </a:p>
          <a:p>
            <a:pPr lvl="1">
              <a:buFont typeface="Arial" panose="020B0604020202020204" pitchFamily="34" charset="0"/>
              <a:buChar char="−"/>
            </a:pPr>
            <a:r>
              <a:rPr lang="en-US" sz="1400" dirty="0">
                <a:latin typeface="+mn-lt"/>
              </a:rPr>
              <a:t>How the facility and grounds are accessed</a:t>
            </a:r>
          </a:p>
          <a:p>
            <a:pPr lvl="1">
              <a:buFont typeface="Arial" panose="020B0604020202020204" pitchFamily="34" charset="0"/>
              <a:buChar char="−"/>
            </a:pPr>
            <a:r>
              <a:rPr lang="en-US" sz="1400" dirty="0">
                <a:solidFill>
                  <a:schemeClr val="tx1"/>
                </a:solidFill>
                <a:latin typeface="+mn-lt"/>
              </a:rPr>
              <a:t>T</a:t>
            </a:r>
            <a:r>
              <a:rPr lang="en-US" sz="1400" dirty="0">
                <a:latin typeface="+mn-lt"/>
              </a:rPr>
              <a:t>he general layout of the facility / facilities. Please include conference rooms, labs, work areas, collaborative areas, etc.</a:t>
            </a:r>
            <a:endParaRPr lang="en-US" sz="1400" dirty="0">
              <a:solidFill>
                <a:srgbClr val="0066FF"/>
              </a:solidFill>
              <a:latin typeface="+mn-lt"/>
            </a:endParaRPr>
          </a:p>
          <a:p>
            <a:pPr lvl="1">
              <a:buFont typeface="Arial" panose="020B0604020202020204" pitchFamily="34" charset="0"/>
              <a:buChar char="−"/>
            </a:pPr>
            <a:r>
              <a:rPr lang="en-US" sz="1400" dirty="0">
                <a:solidFill>
                  <a:schemeClr val="tx1"/>
                </a:solidFill>
                <a:latin typeface="+mn-lt"/>
              </a:rPr>
              <a:t>Showing all the major equipment that you use on the project</a:t>
            </a:r>
          </a:p>
          <a:p>
            <a:pPr lvl="1">
              <a:buFont typeface="Arial" panose="020B0604020202020204" pitchFamily="34" charset="0"/>
              <a:buChar char="−"/>
            </a:pPr>
            <a:r>
              <a:rPr lang="en-US" sz="1400" dirty="0">
                <a:solidFill>
                  <a:schemeClr val="tx1"/>
                </a:solidFill>
                <a:latin typeface="+mn-lt"/>
              </a:rPr>
              <a:t>And any other key features that would like to highlight</a:t>
            </a:r>
          </a:p>
          <a:p>
            <a:pPr lvl="1"/>
            <a:endParaRPr lang="en-US" sz="1400" dirty="0"/>
          </a:p>
          <a:p>
            <a:pPr marL="0" indent="0">
              <a:buNone/>
            </a:pPr>
            <a:endParaRPr lang="en-US" b="1" dirty="0"/>
          </a:p>
        </p:txBody>
      </p:sp>
      <p:sp>
        <p:nvSpPr>
          <p:cNvPr id="3" name="Title 2">
            <a:extLst>
              <a:ext uri="{FF2B5EF4-FFF2-40B4-BE49-F238E27FC236}">
                <a16:creationId xmlns:a16="http://schemas.microsoft.com/office/drawing/2014/main" id="{5A06E795-46FF-4E04-8FBD-99236401841F}"/>
              </a:ext>
            </a:extLst>
          </p:cNvPr>
          <p:cNvSpPr>
            <a:spLocks noGrp="1"/>
          </p:cNvSpPr>
          <p:nvPr>
            <p:ph type="title"/>
          </p:nvPr>
        </p:nvSpPr>
        <p:spPr/>
        <p:txBody>
          <a:bodyPr/>
          <a:lstStyle/>
          <a:p>
            <a:r>
              <a:rPr lang="en-US" dirty="0"/>
              <a:t>V. Video of (FIRM NAME)</a:t>
            </a:r>
          </a:p>
        </p:txBody>
      </p:sp>
      <p:sp>
        <p:nvSpPr>
          <p:cNvPr id="4" name="Slide Number Placeholder 3">
            <a:extLst>
              <a:ext uri="{FF2B5EF4-FFF2-40B4-BE49-F238E27FC236}">
                <a16:creationId xmlns:a16="http://schemas.microsoft.com/office/drawing/2014/main" id="{809C2365-D5C4-4B95-B018-22614B0CC296}"/>
              </a:ext>
            </a:extLst>
          </p:cNvPr>
          <p:cNvSpPr>
            <a:spLocks noGrp="1"/>
          </p:cNvSpPr>
          <p:nvPr>
            <p:ph type="sldNum" sz="quarter" idx="4"/>
          </p:nvPr>
        </p:nvSpPr>
        <p:spPr/>
        <p:txBody>
          <a:bodyPr/>
          <a:lstStyle/>
          <a:p>
            <a:pPr>
              <a:defRPr/>
            </a:pPr>
            <a:fld id="{AC4DA40E-F042-4786-9F90-2440A40F7DC7}" type="slidenum">
              <a:rPr lang="en-US" smtClean="0"/>
              <a:pPr>
                <a:defRPr/>
              </a:pPr>
              <a:t>9</a:t>
            </a:fld>
            <a:endParaRPr lang="en-US"/>
          </a:p>
        </p:txBody>
      </p:sp>
    </p:spTree>
    <p:extLst>
      <p:ext uri="{BB962C8B-B14F-4D97-AF65-F5344CB8AC3E}">
        <p14:creationId xmlns:p14="http://schemas.microsoft.com/office/powerpoint/2010/main" val="47521815"/>
      </p:ext>
    </p:extLst>
  </p:cSld>
  <p:clrMapOvr>
    <a:masterClrMapping/>
  </p:clrMapOvr>
</p:sld>
</file>

<file path=ppt/theme/theme1.xml><?xml version="1.0" encoding="utf-8"?>
<a:theme xmlns:a="http://schemas.openxmlformats.org/drawingml/2006/main" name="Presentation Template">
  <a:themeElements>
    <a:clrScheme name="Custom 2">
      <a:dk1>
        <a:srgbClr val="495762"/>
      </a:dk1>
      <a:lt1>
        <a:srgbClr val="FFFFFF"/>
      </a:lt1>
      <a:dk2>
        <a:srgbClr val="0066B2"/>
      </a:dk2>
      <a:lt2>
        <a:srgbClr val="B8D8EB"/>
      </a:lt2>
      <a:accent1>
        <a:srgbClr val="0066B2"/>
      </a:accent1>
      <a:accent2>
        <a:srgbClr val="F4A148"/>
      </a:accent2>
      <a:accent3>
        <a:srgbClr val="244983"/>
      </a:accent3>
      <a:accent4>
        <a:srgbClr val="BF0800"/>
      </a:accent4>
      <a:accent5>
        <a:srgbClr val="62BA19"/>
      </a:accent5>
      <a:accent6>
        <a:srgbClr val="57626C"/>
      </a:accent6>
      <a:hlink>
        <a:srgbClr val="0066B2"/>
      </a:hlink>
      <a:folHlink>
        <a:srgbClr val="4957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marL="285750" indent="-285750" algn="l">
          <a:spcBef>
            <a:spcPts val="1200"/>
          </a:spcBef>
          <a:spcAft>
            <a:spcPts val="600"/>
          </a:spcAft>
          <a:buFont typeface="Arial" panose="020B0604020202020204" pitchFamily="34" charset="0"/>
          <a:buChar char="•"/>
          <a:defRPr sz="2000" dirty="0" err="1" smtClean="0">
            <a:solidFill>
              <a:srgbClr val="595959"/>
            </a:solidFill>
            <a:latin typeface="+mj-lt"/>
          </a:defRPr>
        </a:defPPr>
      </a:lstStyle>
    </a:txDef>
  </a:objectDefaults>
  <a:extraClrSchemeLst/>
  <a:extLst>
    <a:ext uri="{05A4C25C-085E-4340-85A3-A5531E510DB2}">
      <thm15:themeFamily xmlns:thm15="http://schemas.microsoft.com/office/thememl/2012/main" name="NASA SBIR STTR Presentation Template_ 042021  -  Read-Only" id="{78F3285E-EC96-4725-BC2B-EC1D20FE08D7}" vid="{66D4876B-CE63-4D74-A9D1-A83EA3DC6B8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C9B287414FB74BA031DEC233C5A9F7" ma:contentTypeVersion="12" ma:contentTypeDescription="Create a new document." ma:contentTypeScope="" ma:versionID="05c59cbd205af6a6ff139217de6a11e7">
  <xsd:schema xmlns:xsd="http://www.w3.org/2001/XMLSchema" xmlns:xs="http://www.w3.org/2001/XMLSchema" xmlns:p="http://schemas.microsoft.com/office/2006/metadata/properties" xmlns:ns2="08a02cbf-a4ff-4703-947b-3045b9937cb4" xmlns:ns3="3c858089-3acc-4f01-90b6-cf32f2e1973d" targetNamespace="http://schemas.microsoft.com/office/2006/metadata/properties" ma:root="true" ma:fieldsID="16b1cb99b4f216ceb5fa4c6f699272c5" ns2:_="" ns3:_="">
    <xsd:import namespace="08a02cbf-a4ff-4703-947b-3045b9937cb4"/>
    <xsd:import namespace="3c858089-3acc-4f01-90b6-cf32f2e197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02cbf-a4ff-4703-947b-3045b9937c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858089-3acc-4f01-90b6-cf32f2e197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E2BE6-FAAB-4550-9D94-76427EB99F74}">
  <ds:schemaRefs>
    <ds:schemaRef ds:uri="08a02cbf-a4ff-4703-947b-3045b9937cb4"/>
    <ds:schemaRef ds:uri="3c858089-3acc-4f01-90b6-cf32f2e197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227D2E-80AC-451B-B4B5-47F31BB8B51E}">
  <ds:schemaRefs>
    <ds:schemaRef ds:uri="http://purl.org/dc/terms/"/>
    <ds:schemaRef ds:uri="http://purl.org/dc/dcmitype/"/>
    <ds:schemaRef ds:uri="http://schemas.microsoft.com/office/infopath/2007/PartnerControls"/>
    <ds:schemaRef ds:uri="08a02cbf-a4ff-4703-947b-3045b9937cb4"/>
    <ds:schemaRef ds:uri="http://purl.org/dc/elements/1.1/"/>
    <ds:schemaRef ds:uri="http://www.w3.org/XML/1998/namespace"/>
    <ds:schemaRef ds:uri="http://schemas.microsoft.com/office/2006/documentManagement/types"/>
    <ds:schemaRef ds:uri="http://schemas.openxmlformats.org/package/2006/metadata/core-properties"/>
    <ds:schemaRef ds:uri="3c858089-3acc-4f01-90b6-cf32f2e1973d"/>
    <ds:schemaRef ds:uri="http://schemas.microsoft.com/office/2006/metadata/properties"/>
  </ds:schemaRefs>
</ds:datastoreItem>
</file>

<file path=customXml/itemProps3.xml><?xml version="1.0" encoding="utf-8"?>
<ds:datastoreItem xmlns:ds="http://schemas.openxmlformats.org/officeDocument/2006/customXml" ds:itemID="{E029E492-E1D4-4EA3-8C0C-A90EAD89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NASA SBIR STTR Presentation Template_ 042021</Template>
  <TotalTime>144</TotalTime>
  <Words>875</Words>
  <Application>Microsoft Office PowerPoint</Application>
  <PresentationFormat>Widescreen</PresentationFormat>
  <Paragraphs>103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Presentation Template</vt:lpstr>
      <vt:lpstr>PowerPoint Presentation</vt:lpstr>
      <vt:lpstr>PowerPoint Presentation</vt:lpstr>
      <vt:lpstr>PowerPoint Presentation</vt:lpstr>
      <vt:lpstr>I. Research Plan</vt:lpstr>
      <vt:lpstr>I. Research Plan</vt:lpstr>
      <vt:lpstr>II. Research Accomplishments</vt:lpstr>
      <vt:lpstr>III. Project Management</vt:lpstr>
      <vt:lpstr>IV. Future Research Goals and Activities</vt:lpstr>
      <vt:lpstr>V. Video of (FIRM NAME)</vt:lpstr>
      <vt:lpstr>VI. Photos of (FIRM NAME) Facility</vt:lpstr>
      <vt:lpstr>VII. Photos of (FIRM NAME) Technology </vt:lpstr>
      <vt:lpstr>Virtual Site Visit – Certification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Jadhav</dc:creator>
  <cp:lastModifiedBy>Priyanka Jadhav</cp:lastModifiedBy>
  <cp:revision>8</cp:revision>
  <cp:lastPrinted>2019-01-29T16:42:46Z</cp:lastPrinted>
  <dcterms:created xsi:type="dcterms:W3CDTF">2021-05-03T19:13:23Z</dcterms:created>
  <dcterms:modified xsi:type="dcterms:W3CDTF">2025-07-10T19:05:32Z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0x0101002CC9B287414FB74BA031DEC233C5A9F7</vt:lpwstr>
  </property>
</Properties>
</file>