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6"/>
  </p:notesMasterIdLst>
  <p:sldIdLst>
    <p:sldId id="256" r:id="rId4"/>
    <p:sldId id="689" r:id="rId5"/>
    <p:sldId id="710" r:id="rId6"/>
    <p:sldId id="260" r:id="rId7"/>
    <p:sldId id="691" r:id="rId8"/>
    <p:sldId id="696" r:id="rId9"/>
    <p:sldId id="711" r:id="rId10"/>
    <p:sldId id="692" r:id="rId11"/>
    <p:sldId id="693" r:id="rId12"/>
    <p:sldId id="694" r:id="rId13"/>
    <p:sldId id="695" r:id="rId14"/>
    <p:sldId id="706" r:id="rId15"/>
    <p:sldId id="698" r:id="rId16"/>
    <p:sldId id="705" r:id="rId17"/>
    <p:sldId id="708" r:id="rId18"/>
    <p:sldId id="302" r:id="rId19"/>
    <p:sldId id="701" r:id="rId20"/>
    <p:sldId id="709" r:id="rId21"/>
    <p:sldId id="699" r:id="rId22"/>
    <p:sldId id="672" r:id="rId23"/>
    <p:sldId id="707" r:id="rId24"/>
    <p:sldId id="702" r:id="rId25"/>
    <p:sldId id="688" r:id="rId26"/>
    <p:sldId id="675" r:id="rId27"/>
    <p:sldId id="686" r:id="rId28"/>
    <p:sldId id="684" r:id="rId29"/>
    <p:sldId id="683" r:id="rId30"/>
    <p:sldId id="679" r:id="rId31"/>
    <p:sldId id="673" r:id="rId32"/>
    <p:sldId id="676" r:id="rId33"/>
    <p:sldId id="275" r:id="rId34"/>
    <p:sldId id="7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8" autoAdjust="0"/>
    <p:restoredTop sz="94660"/>
  </p:normalViewPr>
  <p:slideViewPr>
    <p:cSldViewPr snapToGrid="0">
      <p:cViewPr varScale="1">
        <p:scale>
          <a:sx n="108" d="100"/>
          <a:sy n="108" d="100"/>
        </p:scale>
        <p:origin x="12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43136-2192-414F-8EB9-6307561013D4}"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n-US"/>
        </a:p>
      </dgm:t>
    </dgm:pt>
    <dgm:pt modelId="{D3C7E75C-04F8-4D5B-B555-958AD67526CF}">
      <dgm:prSet custT="1"/>
      <dgm:spPr/>
      <dgm:t>
        <a:bodyPr/>
        <a:lstStyle/>
        <a:p>
          <a:r>
            <a:rPr lang="en-US" sz="5400" u="sng" dirty="0">
              <a:latin typeface="Microsoft Sans Serif" panose="020B0604020202020204" pitchFamily="34" charset="0"/>
              <a:ea typeface="Microsoft Sans Serif" panose="020B0604020202020204" pitchFamily="34" charset="0"/>
              <a:cs typeface="Microsoft Sans Serif" panose="020B0604020202020204" pitchFamily="34" charset="0"/>
            </a:rPr>
            <a:t>ISAG</a:t>
          </a:r>
          <a:r>
            <a:rPr lang="en-US" sz="5400" u="sng" dirty="0"/>
            <a:t> Support to the ISS Program</a:t>
          </a:r>
          <a:endParaRPr lang="en-US" sz="5400" dirty="0"/>
        </a:p>
      </dgm:t>
    </dgm:pt>
    <dgm:pt modelId="{50BC91AA-A8FB-4FD2-9A2D-0DFBD849C9B8}" type="parTrans" cxnId="{F4829443-75A5-44FC-AA09-49093C7CD310}">
      <dgm:prSet/>
      <dgm:spPr/>
      <dgm:t>
        <a:bodyPr/>
        <a:lstStyle/>
        <a:p>
          <a:endParaRPr lang="en-US"/>
        </a:p>
      </dgm:t>
    </dgm:pt>
    <dgm:pt modelId="{97D8AFC4-659A-450E-A015-859C45D62666}" type="sibTrans" cxnId="{F4829443-75A5-44FC-AA09-49093C7CD310}">
      <dgm:prSet/>
      <dgm:spPr/>
      <dgm:t>
        <a:bodyPr/>
        <a:lstStyle/>
        <a:p>
          <a:endParaRPr lang="en-US"/>
        </a:p>
      </dgm:t>
    </dgm:pt>
    <dgm:pt modelId="{FB57B20E-137E-4547-B8AA-D55A540D854A}">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Primary focus is on maintaining the safety of the crew and vehicle.</a:t>
          </a:r>
        </a:p>
      </dgm:t>
    </dgm:pt>
    <dgm:pt modelId="{44477DDD-1F81-4743-B52E-0889661456C7}" type="parTrans" cxnId="{17FEA6DE-7C78-4A59-8A1A-196AAFBA52E6}">
      <dgm:prSet/>
      <dgm:spPr/>
      <dgm:t>
        <a:bodyPr/>
        <a:lstStyle/>
        <a:p>
          <a:endParaRPr lang="en-US"/>
        </a:p>
      </dgm:t>
    </dgm:pt>
    <dgm:pt modelId="{494B80CD-0209-461B-A4BD-6146E427BDEE}" type="sibTrans" cxnId="{17FEA6DE-7C78-4A59-8A1A-196AAFBA52E6}">
      <dgm:prSet/>
      <dgm:spPr/>
      <dgm:t>
        <a:bodyPr/>
        <a:lstStyle/>
        <a:p>
          <a:endParaRPr lang="en-US"/>
        </a:p>
      </dgm:t>
    </dgm:pt>
    <dgm:pt modelId="{B0436990-2838-4FEB-A3FF-507606A1F85B}">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ISAG personnel request and screen imagery to:</a:t>
          </a:r>
        </a:p>
      </dgm:t>
    </dgm:pt>
    <dgm:pt modelId="{C621CE0F-4848-4A33-98C3-C3212DCB68EB}" type="parTrans" cxnId="{1380B520-4D3D-4BA5-82DD-2A4DDB8F1C76}">
      <dgm:prSet/>
      <dgm:spPr/>
      <dgm:t>
        <a:bodyPr/>
        <a:lstStyle/>
        <a:p>
          <a:endParaRPr lang="en-US"/>
        </a:p>
      </dgm:t>
    </dgm:pt>
    <dgm:pt modelId="{81A93F64-EEC4-47B0-AE9D-50DC250122A3}" type="sibTrans" cxnId="{1380B520-4D3D-4BA5-82DD-2A4DDB8F1C76}">
      <dgm:prSet/>
      <dgm:spPr/>
      <dgm:t>
        <a:bodyPr/>
        <a:lstStyle/>
        <a:p>
          <a:endParaRPr lang="en-US"/>
        </a:p>
      </dgm:t>
    </dgm:pt>
    <dgm:pt modelId="{E4C7226E-4745-4A23-A881-FB76AA3D3CDD}">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Monitor changes in the ISS external condition</a:t>
          </a:r>
        </a:p>
      </dgm:t>
    </dgm:pt>
    <dgm:pt modelId="{1A4BFEB0-AD86-4958-B43C-02C8A7C63367}" type="parTrans" cxnId="{560542BD-C34D-4214-96CE-226E95B1DE34}">
      <dgm:prSet/>
      <dgm:spPr/>
      <dgm:t>
        <a:bodyPr/>
        <a:lstStyle/>
        <a:p>
          <a:endParaRPr lang="en-US"/>
        </a:p>
      </dgm:t>
    </dgm:pt>
    <dgm:pt modelId="{C0D344EC-E380-403D-A79A-108A88626A21}" type="sibTrans" cxnId="{560542BD-C34D-4214-96CE-226E95B1DE34}">
      <dgm:prSet/>
      <dgm:spPr/>
      <dgm:t>
        <a:bodyPr/>
        <a:lstStyle/>
        <a:p>
          <a:endParaRPr lang="en-US"/>
        </a:p>
      </dgm:t>
    </dgm:pt>
    <dgm:pt modelId="{DC9B60D2-9349-4C26-9D88-882349BD1D52}">
      <dgm:prSet custT="1"/>
      <dgm:spPr/>
      <dgm:t>
        <a:bodyPr/>
        <a:lstStyle/>
        <a:p>
          <a:r>
            <a:rPr lang="en-US" sz="1800">
              <a:latin typeface="Microsoft Sans Serif" panose="020B0604020202020204" pitchFamily="34" charset="0"/>
              <a:ea typeface="Microsoft Sans Serif" panose="020B0604020202020204" pitchFamily="34" charset="0"/>
              <a:cs typeface="Microsoft Sans Serif" panose="020B0604020202020204" pitchFamily="34" charset="0"/>
            </a:rPr>
            <a:t>Anomalous indications</a:t>
          </a:r>
        </a:p>
      </dgm:t>
    </dgm:pt>
    <dgm:pt modelId="{7C5886BE-D497-4C95-838B-3B04CC719EAE}" type="parTrans" cxnId="{2BBBAC70-2B5B-4B06-8655-835E6BEB64F1}">
      <dgm:prSet/>
      <dgm:spPr/>
      <dgm:t>
        <a:bodyPr/>
        <a:lstStyle/>
        <a:p>
          <a:endParaRPr lang="en-US"/>
        </a:p>
      </dgm:t>
    </dgm:pt>
    <dgm:pt modelId="{CA4D7618-EE0B-4803-B926-404D8DAD1DA1}" type="sibTrans" cxnId="{2BBBAC70-2B5B-4B06-8655-835E6BEB64F1}">
      <dgm:prSet/>
      <dgm:spPr/>
      <dgm:t>
        <a:bodyPr/>
        <a:lstStyle/>
        <a:p>
          <a:endParaRPr lang="en-US"/>
        </a:p>
      </dgm:t>
    </dgm:pt>
    <dgm:pt modelId="{2579ABB8-C225-4DE0-B727-8C9973DDDAA4}">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Hardware out of configuration</a:t>
          </a:r>
        </a:p>
      </dgm:t>
    </dgm:pt>
    <dgm:pt modelId="{C996BD20-DD02-44E4-95E7-E1DB166CC1B6}" type="parTrans" cxnId="{1F48B8D6-E70E-4997-9685-E9416536091E}">
      <dgm:prSet/>
      <dgm:spPr/>
      <dgm:t>
        <a:bodyPr/>
        <a:lstStyle/>
        <a:p>
          <a:endParaRPr lang="en-US"/>
        </a:p>
      </dgm:t>
    </dgm:pt>
    <dgm:pt modelId="{7D1ECDD1-7FDA-444C-A4FD-A8CBBAD0AE9C}" type="sibTrans" cxnId="{1F48B8D6-E70E-4997-9685-E9416536091E}">
      <dgm:prSet/>
      <dgm:spPr/>
      <dgm:t>
        <a:bodyPr/>
        <a:lstStyle/>
        <a:p>
          <a:endParaRPr lang="en-US"/>
        </a:p>
      </dgm:t>
    </dgm:pt>
    <dgm:pt modelId="{9E945C2A-0FA7-4A7C-8E5C-FF339D876257}">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Detect Micro-Meteoroid or Orbital Debris (MMOD) impacts leading to:</a:t>
          </a:r>
        </a:p>
      </dgm:t>
    </dgm:pt>
    <dgm:pt modelId="{FCA11D1E-A974-49C8-9104-BB78C888C97F}" type="parTrans" cxnId="{5365832F-5F9C-43F2-80E2-E80DAEE125DF}">
      <dgm:prSet/>
      <dgm:spPr/>
      <dgm:t>
        <a:bodyPr/>
        <a:lstStyle/>
        <a:p>
          <a:endParaRPr lang="en-US"/>
        </a:p>
      </dgm:t>
    </dgm:pt>
    <dgm:pt modelId="{27C5490B-0A1A-4F59-B1B8-7E99BFE4F9E3}" type="sibTrans" cxnId="{5365832F-5F9C-43F2-80E2-E80DAEE125DF}">
      <dgm:prSet/>
      <dgm:spPr/>
      <dgm:t>
        <a:bodyPr/>
        <a:lstStyle/>
        <a:p>
          <a:endParaRPr lang="en-US"/>
        </a:p>
      </dgm:t>
    </dgm:pt>
    <dgm:pt modelId="{8FDCB229-9999-4706-A15E-CD5807FCDD69}">
      <dgm:prSet custT="1"/>
      <dgm:spPr/>
      <dgm:t>
        <a:bodyPr/>
        <a:lstStyle/>
        <a:p>
          <a:r>
            <a:rPr lang="en-US" sz="1800">
              <a:latin typeface="Microsoft Sans Serif" panose="020B0604020202020204" pitchFamily="34" charset="0"/>
              <a:ea typeface="Microsoft Sans Serif" panose="020B0604020202020204" pitchFamily="34" charset="0"/>
              <a:cs typeface="Microsoft Sans Serif" panose="020B0604020202020204" pitchFamily="34" charset="0"/>
            </a:rPr>
            <a:t>Hardware failure</a:t>
          </a:r>
        </a:p>
      </dgm:t>
    </dgm:pt>
    <dgm:pt modelId="{F5F5024C-8C8E-4532-A287-4E7EEC938BF9}" type="parTrans" cxnId="{0F43BBD7-4246-4949-A482-77E1C5763244}">
      <dgm:prSet/>
      <dgm:spPr/>
      <dgm:t>
        <a:bodyPr/>
        <a:lstStyle/>
        <a:p>
          <a:endParaRPr lang="en-US"/>
        </a:p>
      </dgm:t>
    </dgm:pt>
    <dgm:pt modelId="{C92F53BE-0B13-4D65-BD97-3B2A1243B5EC}" type="sibTrans" cxnId="{0F43BBD7-4246-4949-A482-77E1C5763244}">
      <dgm:prSet/>
      <dgm:spPr/>
      <dgm:t>
        <a:bodyPr/>
        <a:lstStyle/>
        <a:p>
          <a:endParaRPr lang="en-US"/>
        </a:p>
      </dgm:t>
    </dgm:pt>
    <dgm:pt modelId="{2D8A570B-798C-49A7-BBEF-710A69959CFB}">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EVA sharp edges </a:t>
          </a:r>
        </a:p>
      </dgm:t>
    </dgm:pt>
    <dgm:pt modelId="{1440BA61-E9B1-42C8-9A56-FF49AE1AD087}" type="parTrans" cxnId="{32AD8FE3-53B2-4B78-89C4-2B183137BC2B}">
      <dgm:prSet/>
      <dgm:spPr/>
      <dgm:t>
        <a:bodyPr/>
        <a:lstStyle/>
        <a:p>
          <a:endParaRPr lang="en-US"/>
        </a:p>
      </dgm:t>
    </dgm:pt>
    <dgm:pt modelId="{9BB70E87-76CC-424F-8C51-58B240BC97EF}" type="sibTrans" cxnId="{32AD8FE3-53B2-4B78-89C4-2B183137BC2B}">
      <dgm:prSet/>
      <dgm:spPr/>
      <dgm:t>
        <a:bodyPr/>
        <a:lstStyle/>
        <a:p>
          <a:endParaRPr lang="en-US"/>
        </a:p>
      </dgm:t>
    </dgm:pt>
    <dgm:pt modelId="{CB664D76-292B-42A7-B365-CAA57E52C8A6}">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ISAG personnel derive engineering data from imagery for:</a:t>
          </a:r>
        </a:p>
      </dgm:t>
    </dgm:pt>
    <dgm:pt modelId="{187165AD-EAA5-476E-862E-9DC1F3EE314A}" type="parTrans" cxnId="{5946645D-CFB0-4B3D-8CFD-F391FFC9AF4B}">
      <dgm:prSet/>
      <dgm:spPr/>
      <dgm:t>
        <a:bodyPr/>
        <a:lstStyle/>
        <a:p>
          <a:endParaRPr lang="en-US"/>
        </a:p>
      </dgm:t>
    </dgm:pt>
    <dgm:pt modelId="{7C678754-64EB-4E48-92B2-3052DBC1401D}" type="sibTrans" cxnId="{5946645D-CFB0-4B3D-8CFD-F391FFC9AF4B}">
      <dgm:prSet/>
      <dgm:spPr/>
      <dgm:t>
        <a:bodyPr/>
        <a:lstStyle/>
        <a:p>
          <a:endParaRPr lang="en-US"/>
        </a:p>
      </dgm:t>
    </dgm:pt>
    <dgm:pt modelId="{6FDC7D77-DE23-4660-B639-67539995901E}">
      <dgm:prSet custT="1"/>
      <dgm:spPr/>
      <dgm:t>
        <a:bodyPr/>
        <a:lstStyle/>
        <a:p>
          <a:r>
            <a:rPr lang="en-US" sz="1800">
              <a:latin typeface="Microsoft Sans Serif" panose="020B0604020202020204" pitchFamily="34" charset="0"/>
              <a:ea typeface="Microsoft Sans Serif" panose="020B0604020202020204" pitchFamily="34" charset="0"/>
              <a:cs typeface="Microsoft Sans Serif" panose="020B0604020202020204" pitchFamily="34" charset="0"/>
            </a:rPr>
            <a:t>Anomaly investigations</a:t>
          </a:r>
        </a:p>
      </dgm:t>
    </dgm:pt>
    <dgm:pt modelId="{9985AE4D-9CAC-4234-8FF7-788682E0A2CE}" type="parTrans" cxnId="{74C3AEC4-B57B-48AB-8D15-14B7C3C96B56}">
      <dgm:prSet/>
      <dgm:spPr/>
      <dgm:t>
        <a:bodyPr/>
        <a:lstStyle/>
        <a:p>
          <a:endParaRPr lang="en-US"/>
        </a:p>
      </dgm:t>
    </dgm:pt>
    <dgm:pt modelId="{DEB71973-6C4B-42A0-BABD-E506D6E89060}" type="sibTrans" cxnId="{74C3AEC4-B57B-48AB-8D15-14B7C3C96B56}">
      <dgm:prSet/>
      <dgm:spPr/>
      <dgm:t>
        <a:bodyPr/>
        <a:lstStyle/>
        <a:p>
          <a:endParaRPr lang="en-US"/>
        </a:p>
      </dgm:t>
    </dgm:pt>
    <dgm:pt modelId="{0DE0B9A3-02D8-4BBF-BBE3-C8A1ED46CB47}">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Structural dynamics measurements</a:t>
          </a:r>
        </a:p>
      </dgm:t>
    </dgm:pt>
    <dgm:pt modelId="{1CEC7A65-CD0F-4821-A078-6989BD8B74B3}" type="parTrans" cxnId="{01C92C33-500A-4EC0-9C58-865A431C5766}">
      <dgm:prSet/>
      <dgm:spPr/>
      <dgm:t>
        <a:bodyPr/>
        <a:lstStyle/>
        <a:p>
          <a:endParaRPr lang="en-US"/>
        </a:p>
      </dgm:t>
    </dgm:pt>
    <dgm:pt modelId="{1526786A-001C-4C6C-9768-7199326A6870}" type="sibTrans" cxnId="{01C92C33-500A-4EC0-9C58-865A431C5766}">
      <dgm:prSet/>
      <dgm:spPr/>
      <dgm:t>
        <a:bodyPr/>
        <a:lstStyle/>
        <a:p>
          <a:endParaRPr lang="en-US"/>
        </a:p>
      </dgm:t>
    </dgm:pt>
    <dgm:pt modelId="{F958441B-5FC6-419F-BA61-1C545ED7FD0F}">
      <dgm:prSet custT="1"/>
      <dgm:spPr/>
      <dgm:t>
        <a:bodyPr/>
        <a:lstStyle/>
        <a:p>
          <a:r>
            <a:rPr lang="en-US" sz="1800">
              <a:latin typeface="Microsoft Sans Serif" panose="020B0604020202020204" pitchFamily="34" charset="0"/>
              <a:ea typeface="Microsoft Sans Serif" panose="020B0604020202020204" pitchFamily="34" charset="0"/>
              <a:cs typeface="Microsoft Sans Serif" panose="020B0604020202020204" pitchFamily="34" charset="0"/>
            </a:rPr>
            <a:t>Clearance assessments</a:t>
          </a:r>
        </a:p>
      </dgm:t>
    </dgm:pt>
    <dgm:pt modelId="{C58BA46A-6BA5-4D10-9621-6A27784186E8}" type="parTrans" cxnId="{A12D34B2-F50C-4D6F-B98E-6B3D928D9CD8}">
      <dgm:prSet/>
      <dgm:spPr/>
      <dgm:t>
        <a:bodyPr/>
        <a:lstStyle/>
        <a:p>
          <a:endParaRPr lang="en-US"/>
        </a:p>
      </dgm:t>
    </dgm:pt>
    <dgm:pt modelId="{D16E3CAA-0433-4D0D-96AE-5F2A924D2264}" type="sibTrans" cxnId="{A12D34B2-F50C-4D6F-B98E-6B3D928D9CD8}">
      <dgm:prSet/>
      <dgm:spPr/>
      <dgm:t>
        <a:bodyPr/>
        <a:lstStyle/>
        <a:p>
          <a:endParaRPr lang="en-US"/>
        </a:p>
      </dgm:t>
    </dgm:pt>
    <dgm:pt modelId="{2A12E5A2-D153-43C8-B5F5-E52D4F465FE8}">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Verifying ISS configuration against models and requirements</a:t>
          </a:r>
        </a:p>
      </dgm:t>
    </dgm:pt>
    <dgm:pt modelId="{C6B4D989-BB62-42B0-96B2-680EE05B4C43}" type="parTrans" cxnId="{3914B1C9-6A19-4C6C-BC68-077B59786BF0}">
      <dgm:prSet/>
      <dgm:spPr/>
      <dgm:t>
        <a:bodyPr/>
        <a:lstStyle/>
        <a:p>
          <a:endParaRPr lang="en-US"/>
        </a:p>
      </dgm:t>
    </dgm:pt>
    <dgm:pt modelId="{B1DA24C1-30CC-4A92-9736-151E3570384D}" type="sibTrans" cxnId="{3914B1C9-6A19-4C6C-BC68-077B59786BF0}">
      <dgm:prSet/>
      <dgm:spPr/>
      <dgm:t>
        <a:bodyPr/>
        <a:lstStyle/>
        <a:p>
          <a:endParaRPr lang="en-US"/>
        </a:p>
      </dgm:t>
    </dgm:pt>
    <dgm:pt modelId="{DE47F8BC-0EE1-48FC-B7A3-FBB0B51166FE}">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Jettison trajectory calculation</a:t>
          </a:r>
        </a:p>
      </dgm:t>
    </dgm:pt>
    <dgm:pt modelId="{4F33BE61-CCC9-4A9D-9F2D-C28624631AE9}" type="parTrans" cxnId="{5F52F328-225B-4E8A-A40E-173BE2D05123}">
      <dgm:prSet/>
      <dgm:spPr/>
      <dgm:t>
        <a:bodyPr/>
        <a:lstStyle/>
        <a:p>
          <a:endParaRPr lang="en-US"/>
        </a:p>
      </dgm:t>
    </dgm:pt>
    <dgm:pt modelId="{7EB7047C-CEE5-4F14-A167-F86B8B7EE523}" type="sibTrans" cxnId="{5F52F328-225B-4E8A-A40E-173BE2D05123}">
      <dgm:prSet/>
      <dgm:spPr/>
      <dgm:t>
        <a:bodyPr/>
        <a:lstStyle/>
        <a:p>
          <a:endParaRPr lang="en-US"/>
        </a:p>
      </dgm:t>
    </dgm:pt>
    <dgm:pt modelId="{47C7E8FA-5264-4905-8826-2D32E3331D78}">
      <dgm:prSet custT="1"/>
      <dgm:spPr/>
      <dgm:t>
        <a:bodyPr/>
        <a:lstStyle/>
        <a:p>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Provide Real-Time Support to the ISS and Anomalies </a:t>
          </a:r>
        </a:p>
      </dgm:t>
    </dgm:pt>
    <dgm:pt modelId="{605A23C6-32F8-4350-A351-AD451374828A}" type="parTrans" cxnId="{94FD3A29-299F-4CFF-81DB-01C79C83C8F3}">
      <dgm:prSet/>
      <dgm:spPr/>
      <dgm:t>
        <a:bodyPr/>
        <a:lstStyle/>
        <a:p>
          <a:endParaRPr lang="en-US"/>
        </a:p>
      </dgm:t>
    </dgm:pt>
    <dgm:pt modelId="{289DA012-78FC-47F7-AD77-EEDF2535F9EA}" type="sibTrans" cxnId="{94FD3A29-299F-4CFF-81DB-01C79C83C8F3}">
      <dgm:prSet/>
      <dgm:spPr/>
      <dgm:t>
        <a:bodyPr/>
        <a:lstStyle/>
        <a:p>
          <a:endParaRPr lang="en-US"/>
        </a:p>
      </dgm:t>
    </dgm:pt>
    <dgm:pt modelId="{6B588D80-BF3F-43A3-A96A-816902926293}" type="pres">
      <dgm:prSet presAssocID="{B9A43136-2192-414F-8EB9-6307561013D4}" presName="Name0" presStyleCnt="0">
        <dgm:presLayoutVars>
          <dgm:dir/>
          <dgm:animLvl val="lvl"/>
          <dgm:resizeHandles val="exact"/>
        </dgm:presLayoutVars>
      </dgm:prSet>
      <dgm:spPr/>
    </dgm:pt>
    <dgm:pt modelId="{28B9E01F-D868-42C4-951C-F01683F558CA}" type="pres">
      <dgm:prSet presAssocID="{D3C7E75C-04F8-4D5B-B555-958AD67526CF}" presName="linNode" presStyleCnt="0"/>
      <dgm:spPr/>
    </dgm:pt>
    <dgm:pt modelId="{740BB1E9-AA8A-4776-90D8-F007D3DF6B00}" type="pres">
      <dgm:prSet presAssocID="{D3C7E75C-04F8-4D5B-B555-958AD67526CF}" presName="parentText" presStyleLbl="node1" presStyleIdx="0" presStyleCnt="1">
        <dgm:presLayoutVars>
          <dgm:chMax val="1"/>
          <dgm:bulletEnabled val="1"/>
        </dgm:presLayoutVars>
      </dgm:prSet>
      <dgm:spPr/>
    </dgm:pt>
    <dgm:pt modelId="{1AAE9EEA-F695-494B-AF7E-60959E441CB1}" type="pres">
      <dgm:prSet presAssocID="{D3C7E75C-04F8-4D5B-B555-958AD67526CF}" presName="descendantText" presStyleLbl="alignAccFollowNode1" presStyleIdx="0" presStyleCnt="1" custScaleY="110685">
        <dgm:presLayoutVars>
          <dgm:bulletEnabled val="1"/>
        </dgm:presLayoutVars>
      </dgm:prSet>
      <dgm:spPr/>
    </dgm:pt>
  </dgm:ptLst>
  <dgm:cxnLst>
    <dgm:cxn modelId="{1380B520-4D3D-4BA5-82DD-2A4DDB8F1C76}" srcId="{D3C7E75C-04F8-4D5B-B555-958AD67526CF}" destId="{B0436990-2838-4FEB-A3FF-507606A1F85B}" srcOrd="1" destOrd="0" parTransId="{C621CE0F-4848-4A33-98C3-C3212DCB68EB}" sibTransId="{81A93F64-EEC4-47B0-AE9D-50DC250122A3}"/>
    <dgm:cxn modelId="{5F52F328-225B-4E8A-A40E-173BE2D05123}" srcId="{D3C7E75C-04F8-4D5B-B555-958AD67526CF}" destId="{DE47F8BC-0EE1-48FC-B7A3-FBB0B51166FE}" srcOrd="3" destOrd="0" parTransId="{4F33BE61-CCC9-4A9D-9F2D-C28624631AE9}" sibTransId="{7EB7047C-CEE5-4F14-A167-F86B8B7EE523}"/>
    <dgm:cxn modelId="{94FD3A29-299F-4CFF-81DB-01C79C83C8F3}" srcId="{D3C7E75C-04F8-4D5B-B555-958AD67526CF}" destId="{47C7E8FA-5264-4905-8826-2D32E3331D78}" srcOrd="4" destOrd="0" parTransId="{605A23C6-32F8-4350-A351-AD451374828A}" sibTransId="{289DA012-78FC-47F7-AD77-EEDF2535F9EA}"/>
    <dgm:cxn modelId="{5365832F-5F9C-43F2-80E2-E80DAEE125DF}" srcId="{B0436990-2838-4FEB-A3FF-507606A1F85B}" destId="{9E945C2A-0FA7-4A7C-8E5C-FF339D876257}" srcOrd="1" destOrd="0" parTransId="{FCA11D1E-A974-49C8-9104-BB78C888C97F}" sibTransId="{27C5490B-0A1A-4F59-B1B8-7E99BFE4F9E3}"/>
    <dgm:cxn modelId="{7D486330-B874-4D20-A662-4AE27376EC52}" type="presOf" srcId="{47C7E8FA-5264-4905-8826-2D32E3331D78}" destId="{1AAE9EEA-F695-494B-AF7E-60959E441CB1}" srcOrd="0" destOrd="14" presId="urn:microsoft.com/office/officeart/2005/8/layout/vList5"/>
    <dgm:cxn modelId="{01C92C33-500A-4EC0-9C58-865A431C5766}" srcId="{CB664D76-292B-42A7-B365-CAA57E52C8A6}" destId="{0DE0B9A3-02D8-4BBF-BBE3-C8A1ED46CB47}" srcOrd="1" destOrd="0" parTransId="{1CEC7A65-CD0F-4821-A078-6989BD8B74B3}" sibTransId="{1526786A-001C-4C6C-9768-7199326A6870}"/>
    <dgm:cxn modelId="{454D5A33-1C09-4F0F-A1A4-743DB151D1A6}" type="presOf" srcId="{E4C7226E-4745-4A23-A881-FB76AA3D3CDD}" destId="{1AAE9EEA-F695-494B-AF7E-60959E441CB1}" srcOrd="0" destOrd="2" presId="urn:microsoft.com/office/officeart/2005/8/layout/vList5"/>
    <dgm:cxn modelId="{D3992136-4EFA-4A03-9F33-5F2AEBA02377}" type="presOf" srcId="{9E945C2A-0FA7-4A7C-8E5C-FF339D876257}" destId="{1AAE9EEA-F695-494B-AF7E-60959E441CB1}" srcOrd="0" destOrd="5" presId="urn:microsoft.com/office/officeart/2005/8/layout/vList5"/>
    <dgm:cxn modelId="{5946645D-CFB0-4B3D-8CFD-F391FFC9AF4B}" srcId="{D3C7E75C-04F8-4D5B-B555-958AD67526CF}" destId="{CB664D76-292B-42A7-B365-CAA57E52C8A6}" srcOrd="2" destOrd="0" parTransId="{187165AD-EAA5-476E-862E-9DC1F3EE314A}" sibTransId="{7C678754-64EB-4E48-92B2-3052DBC1401D}"/>
    <dgm:cxn modelId="{F4829443-75A5-44FC-AA09-49093C7CD310}" srcId="{B9A43136-2192-414F-8EB9-6307561013D4}" destId="{D3C7E75C-04F8-4D5B-B555-958AD67526CF}" srcOrd="0" destOrd="0" parTransId="{50BC91AA-A8FB-4FD2-9A2D-0DFBD849C9B8}" sibTransId="{97D8AFC4-659A-450E-A015-859C45D62666}"/>
    <dgm:cxn modelId="{F4301847-A316-4DFF-B6BF-CB50C9C8F2A1}" type="presOf" srcId="{DC9B60D2-9349-4C26-9D88-882349BD1D52}" destId="{1AAE9EEA-F695-494B-AF7E-60959E441CB1}" srcOrd="0" destOrd="3" presId="urn:microsoft.com/office/officeart/2005/8/layout/vList5"/>
    <dgm:cxn modelId="{5B21CB68-AE90-437A-8F63-6956110A34F4}" type="presOf" srcId="{CB664D76-292B-42A7-B365-CAA57E52C8A6}" destId="{1AAE9EEA-F695-494B-AF7E-60959E441CB1}" srcOrd="0" destOrd="8" presId="urn:microsoft.com/office/officeart/2005/8/layout/vList5"/>
    <dgm:cxn modelId="{81E9234E-7315-497C-B160-1228B4A916B8}" type="presOf" srcId="{F958441B-5FC6-419F-BA61-1C545ED7FD0F}" destId="{1AAE9EEA-F695-494B-AF7E-60959E441CB1}" srcOrd="0" destOrd="11" presId="urn:microsoft.com/office/officeart/2005/8/layout/vList5"/>
    <dgm:cxn modelId="{2BBBAC70-2B5B-4B06-8655-835E6BEB64F1}" srcId="{E4C7226E-4745-4A23-A881-FB76AA3D3CDD}" destId="{DC9B60D2-9349-4C26-9D88-882349BD1D52}" srcOrd="0" destOrd="0" parTransId="{7C5886BE-D497-4C95-838B-3B04CC719EAE}" sibTransId="{CA4D7618-EE0B-4803-B926-404D8DAD1DA1}"/>
    <dgm:cxn modelId="{19D4E270-31B8-43C3-B74A-F9DDA2C0ABC5}" type="presOf" srcId="{B9A43136-2192-414F-8EB9-6307561013D4}" destId="{6B588D80-BF3F-43A3-A96A-816902926293}" srcOrd="0" destOrd="0" presId="urn:microsoft.com/office/officeart/2005/8/layout/vList5"/>
    <dgm:cxn modelId="{B2790356-B425-4BE6-95ED-DEA30D52066D}" type="presOf" srcId="{2A12E5A2-D153-43C8-B5F5-E52D4F465FE8}" destId="{1AAE9EEA-F695-494B-AF7E-60959E441CB1}" srcOrd="0" destOrd="12" presId="urn:microsoft.com/office/officeart/2005/8/layout/vList5"/>
    <dgm:cxn modelId="{59B44683-07C0-4800-932C-524927513EB7}" type="presOf" srcId="{D3C7E75C-04F8-4D5B-B555-958AD67526CF}" destId="{740BB1E9-AA8A-4776-90D8-F007D3DF6B00}" srcOrd="0" destOrd="0" presId="urn:microsoft.com/office/officeart/2005/8/layout/vList5"/>
    <dgm:cxn modelId="{9DBC308F-E8E4-40DB-B4AB-91B47F8791A8}" type="presOf" srcId="{2579ABB8-C225-4DE0-B727-8C9973DDDAA4}" destId="{1AAE9EEA-F695-494B-AF7E-60959E441CB1}" srcOrd="0" destOrd="4" presId="urn:microsoft.com/office/officeart/2005/8/layout/vList5"/>
    <dgm:cxn modelId="{323006A3-5308-4DD4-B158-B0FE43F4606E}" type="presOf" srcId="{6FDC7D77-DE23-4660-B639-67539995901E}" destId="{1AAE9EEA-F695-494B-AF7E-60959E441CB1}" srcOrd="0" destOrd="9" presId="urn:microsoft.com/office/officeart/2005/8/layout/vList5"/>
    <dgm:cxn modelId="{D5AF8CA5-8F81-4A3F-8DBB-C0446C7D3A87}" type="presOf" srcId="{8FDCB229-9999-4706-A15E-CD5807FCDD69}" destId="{1AAE9EEA-F695-494B-AF7E-60959E441CB1}" srcOrd="0" destOrd="6" presId="urn:microsoft.com/office/officeart/2005/8/layout/vList5"/>
    <dgm:cxn modelId="{A12D34B2-F50C-4D6F-B98E-6B3D928D9CD8}" srcId="{CB664D76-292B-42A7-B365-CAA57E52C8A6}" destId="{F958441B-5FC6-419F-BA61-1C545ED7FD0F}" srcOrd="2" destOrd="0" parTransId="{C58BA46A-6BA5-4D10-9621-6A27784186E8}" sibTransId="{D16E3CAA-0433-4D0D-96AE-5F2A924D2264}"/>
    <dgm:cxn modelId="{560542BD-C34D-4214-96CE-226E95B1DE34}" srcId="{B0436990-2838-4FEB-A3FF-507606A1F85B}" destId="{E4C7226E-4745-4A23-A881-FB76AA3D3CDD}" srcOrd="0" destOrd="0" parTransId="{1A4BFEB0-AD86-4958-B43C-02C8A7C63367}" sibTransId="{C0D344EC-E380-403D-A79A-108A88626A21}"/>
    <dgm:cxn modelId="{30A024BE-29B4-495D-96C4-214826CCBBD0}" type="presOf" srcId="{FB57B20E-137E-4547-B8AA-D55A540D854A}" destId="{1AAE9EEA-F695-494B-AF7E-60959E441CB1}" srcOrd="0" destOrd="0" presId="urn:microsoft.com/office/officeart/2005/8/layout/vList5"/>
    <dgm:cxn modelId="{C01772C3-0823-4DEC-B415-3217051690B0}" type="presOf" srcId="{2D8A570B-798C-49A7-BBEF-710A69959CFB}" destId="{1AAE9EEA-F695-494B-AF7E-60959E441CB1}" srcOrd="0" destOrd="7" presId="urn:microsoft.com/office/officeart/2005/8/layout/vList5"/>
    <dgm:cxn modelId="{74C3AEC4-B57B-48AB-8D15-14B7C3C96B56}" srcId="{CB664D76-292B-42A7-B365-CAA57E52C8A6}" destId="{6FDC7D77-DE23-4660-B639-67539995901E}" srcOrd="0" destOrd="0" parTransId="{9985AE4D-9CAC-4234-8FF7-788682E0A2CE}" sibTransId="{DEB71973-6C4B-42A0-BABD-E506D6E89060}"/>
    <dgm:cxn modelId="{3914B1C9-6A19-4C6C-BC68-077B59786BF0}" srcId="{CB664D76-292B-42A7-B365-CAA57E52C8A6}" destId="{2A12E5A2-D153-43C8-B5F5-E52D4F465FE8}" srcOrd="3" destOrd="0" parTransId="{C6B4D989-BB62-42B0-96B2-680EE05B4C43}" sibTransId="{B1DA24C1-30CC-4A92-9736-151E3570384D}"/>
    <dgm:cxn modelId="{16588ED4-BE09-42A9-80E4-70551081B8D8}" type="presOf" srcId="{0DE0B9A3-02D8-4BBF-BBE3-C8A1ED46CB47}" destId="{1AAE9EEA-F695-494B-AF7E-60959E441CB1}" srcOrd="0" destOrd="10" presId="urn:microsoft.com/office/officeart/2005/8/layout/vList5"/>
    <dgm:cxn modelId="{1F48B8D6-E70E-4997-9685-E9416536091E}" srcId="{E4C7226E-4745-4A23-A881-FB76AA3D3CDD}" destId="{2579ABB8-C225-4DE0-B727-8C9973DDDAA4}" srcOrd="1" destOrd="0" parTransId="{C996BD20-DD02-44E4-95E7-E1DB166CC1B6}" sibTransId="{7D1ECDD1-7FDA-444C-A4FD-A8CBBAD0AE9C}"/>
    <dgm:cxn modelId="{0F43BBD7-4246-4949-A482-77E1C5763244}" srcId="{9E945C2A-0FA7-4A7C-8E5C-FF339D876257}" destId="{8FDCB229-9999-4706-A15E-CD5807FCDD69}" srcOrd="0" destOrd="0" parTransId="{F5F5024C-8C8E-4532-A287-4E7EEC938BF9}" sibTransId="{C92F53BE-0B13-4D65-BD97-3B2A1243B5EC}"/>
    <dgm:cxn modelId="{17FEA6DE-7C78-4A59-8A1A-196AAFBA52E6}" srcId="{D3C7E75C-04F8-4D5B-B555-958AD67526CF}" destId="{FB57B20E-137E-4547-B8AA-D55A540D854A}" srcOrd="0" destOrd="0" parTransId="{44477DDD-1F81-4743-B52E-0889661456C7}" sibTransId="{494B80CD-0209-461B-A4BD-6146E427BDEE}"/>
    <dgm:cxn modelId="{32AD8FE3-53B2-4B78-89C4-2B183137BC2B}" srcId="{9E945C2A-0FA7-4A7C-8E5C-FF339D876257}" destId="{2D8A570B-798C-49A7-BBEF-710A69959CFB}" srcOrd="1" destOrd="0" parTransId="{1440BA61-E9B1-42C8-9A56-FF49AE1AD087}" sibTransId="{9BB70E87-76CC-424F-8C51-58B240BC97EF}"/>
    <dgm:cxn modelId="{E713EDF3-1156-4257-BD46-6F6CD51C344C}" type="presOf" srcId="{DE47F8BC-0EE1-48FC-B7A3-FBB0B51166FE}" destId="{1AAE9EEA-F695-494B-AF7E-60959E441CB1}" srcOrd="0" destOrd="13" presId="urn:microsoft.com/office/officeart/2005/8/layout/vList5"/>
    <dgm:cxn modelId="{E72CF6F9-33DA-4C87-8131-E7927AF841D3}" type="presOf" srcId="{B0436990-2838-4FEB-A3FF-507606A1F85B}" destId="{1AAE9EEA-F695-494B-AF7E-60959E441CB1}" srcOrd="0" destOrd="1" presId="urn:microsoft.com/office/officeart/2005/8/layout/vList5"/>
    <dgm:cxn modelId="{ECD1400B-A3C5-41FB-8B9D-76DB8C5FF697}" type="presParOf" srcId="{6B588D80-BF3F-43A3-A96A-816902926293}" destId="{28B9E01F-D868-42C4-951C-F01683F558CA}" srcOrd="0" destOrd="0" presId="urn:microsoft.com/office/officeart/2005/8/layout/vList5"/>
    <dgm:cxn modelId="{30E710FF-DE9D-45F0-B216-F76D4AC438D6}" type="presParOf" srcId="{28B9E01F-D868-42C4-951C-F01683F558CA}" destId="{740BB1E9-AA8A-4776-90D8-F007D3DF6B00}" srcOrd="0" destOrd="0" presId="urn:microsoft.com/office/officeart/2005/8/layout/vList5"/>
    <dgm:cxn modelId="{13657520-6CC2-4441-B4B8-FD75A980FEBE}" type="presParOf" srcId="{28B9E01F-D868-42C4-951C-F01683F558CA}" destId="{1AAE9EEA-F695-494B-AF7E-60959E441CB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E9EEA-F695-494B-AF7E-60959E441CB1}">
      <dsp:nvSpPr>
        <dsp:cNvPr id="0" name=""/>
        <dsp:cNvSpPr/>
      </dsp:nvSpPr>
      <dsp:spPr>
        <a:xfrm rot="5400000">
          <a:off x="4968142" y="-685874"/>
          <a:ext cx="5007449" cy="7032345"/>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Primary focus is on maintaining the safety of the crew and vehicle.</a:t>
          </a:r>
        </a:p>
        <a:p>
          <a:pPr marL="171450" lvl="1"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ISAG personnel request and screen imagery to:</a:t>
          </a:r>
        </a:p>
        <a:p>
          <a:pPr marL="342900" lvl="2"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Monitor changes in the ISS external condition</a:t>
          </a:r>
        </a:p>
        <a:p>
          <a:pPr marL="514350" lvl="3" indent="-171450" algn="l" defTabSz="800100">
            <a:lnSpc>
              <a:spcPct val="90000"/>
            </a:lnSpc>
            <a:spcBef>
              <a:spcPct val="0"/>
            </a:spcBef>
            <a:spcAft>
              <a:spcPct val="15000"/>
            </a:spcAft>
            <a:buChar char="•"/>
          </a:pPr>
          <a:r>
            <a:rPr lang="en-US" sz="1800" kern="1200">
              <a:latin typeface="Microsoft Sans Serif" panose="020B0604020202020204" pitchFamily="34" charset="0"/>
              <a:ea typeface="Microsoft Sans Serif" panose="020B0604020202020204" pitchFamily="34" charset="0"/>
              <a:cs typeface="Microsoft Sans Serif" panose="020B0604020202020204" pitchFamily="34" charset="0"/>
            </a:rPr>
            <a:t>Anomalous indications</a:t>
          </a:r>
        </a:p>
        <a:p>
          <a:pPr marL="514350" lvl="3"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Hardware out of configuration</a:t>
          </a:r>
        </a:p>
        <a:p>
          <a:pPr marL="342900" lvl="2"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Detect Micro-Meteoroid or Orbital Debris (MMOD) impacts leading to:</a:t>
          </a:r>
        </a:p>
        <a:p>
          <a:pPr marL="514350" lvl="3" indent="-171450" algn="l" defTabSz="800100">
            <a:lnSpc>
              <a:spcPct val="90000"/>
            </a:lnSpc>
            <a:spcBef>
              <a:spcPct val="0"/>
            </a:spcBef>
            <a:spcAft>
              <a:spcPct val="15000"/>
            </a:spcAft>
            <a:buChar char="•"/>
          </a:pPr>
          <a:r>
            <a:rPr lang="en-US" sz="1800" kern="1200">
              <a:latin typeface="Microsoft Sans Serif" panose="020B0604020202020204" pitchFamily="34" charset="0"/>
              <a:ea typeface="Microsoft Sans Serif" panose="020B0604020202020204" pitchFamily="34" charset="0"/>
              <a:cs typeface="Microsoft Sans Serif" panose="020B0604020202020204" pitchFamily="34" charset="0"/>
            </a:rPr>
            <a:t>Hardware failure</a:t>
          </a:r>
        </a:p>
        <a:p>
          <a:pPr marL="514350" lvl="3"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EVA sharp edges </a:t>
          </a:r>
        </a:p>
        <a:p>
          <a:pPr marL="171450" lvl="1"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ISAG personnel derive engineering data from imagery for:</a:t>
          </a:r>
        </a:p>
        <a:p>
          <a:pPr marL="342900" lvl="2" indent="-171450" algn="l" defTabSz="800100">
            <a:lnSpc>
              <a:spcPct val="90000"/>
            </a:lnSpc>
            <a:spcBef>
              <a:spcPct val="0"/>
            </a:spcBef>
            <a:spcAft>
              <a:spcPct val="15000"/>
            </a:spcAft>
            <a:buChar char="•"/>
          </a:pPr>
          <a:r>
            <a:rPr lang="en-US" sz="1800" kern="1200">
              <a:latin typeface="Microsoft Sans Serif" panose="020B0604020202020204" pitchFamily="34" charset="0"/>
              <a:ea typeface="Microsoft Sans Serif" panose="020B0604020202020204" pitchFamily="34" charset="0"/>
              <a:cs typeface="Microsoft Sans Serif" panose="020B0604020202020204" pitchFamily="34" charset="0"/>
            </a:rPr>
            <a:t>Anomaly investigations</a:t>
          </a:r>
        </a:p>
        <a:p>
          <a:pPr marL="342900" lvl="2"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Structural dynamics measurements</a:t>
          </a:r>
        </a:p>
        <a:p>
          <a:pPr marL="342900" lvl="2" indent="-171450" algn="l" defTabSz="800100">
            <a:lnSpc>
              <a:spcPct val="90000"/>
            </a:lnSpc>
            <a:spcBef>
              <a:spcPct val="0"/>
            </a:spcBef>
            <a:spcAft>
              <a:spcPct val="15000"/>
            </a:spcAft>
            <a:buChar char="•"/>
          </a:pPr>
          <a:r>
            <a:rPr lang="en-US" sz="1800" kern="1200">
              <a:latin typeface="Microsoft Sans Serif" panose="020B0604020202020204" pitchFamily="34" charset="0"/>
              <a:ea typeface="Microsoft Sans Serif" panose="020B0604020202020204" pitchFamily="34" charset="0"/>
              <a:cs typeface="Microsoft Sans Serif" panose="020B0604020202020204" pitchFamily="34" charset="0"/>
            </a:rPr>
            <a:t>Clearance assessments</a:t>
          </a:r>
        </a:p>
        <a:p>
          <a:pPr marL="342900" lvl="2"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Verifying ISS configuration against models and requirements</a:t>
          </a:r>
        </a:p>
        <a:p>
          <a:pPr marL="171450" lvl="1"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Jettison trajectory calculation</a:t>
          </a:r>
        </a:p>
        <a:p>
          <a:pPr marL="171450" lvl="1" indent="-171450" algn="l" defTabSz="800100">
            <a:lnSpc>
              <a:spcPct val="90000"/>
            </a:lnSpc>
            <a:spcBef>
              <a:spcPct val="0"/>
            </a:spcBef>
            <a:spcAft>
              <a:spcPct val="15000"/>
            </a:spcAft>
            <a:buChar char="•"/>
          </a:pPr>
          <a:r>
            <a:rPr lang="en-US" sz="1800" kern="1200" dirty="0">
              <a:latin typeface="Microsoft Sans Serif" panose="020B0604020202020204" pitchFamily="34" charset="0"/>
              <a:ea typeface="Microsoft Sans Serif" panose="020B0604020202020204" pitchFamily="34" charset="0"/>
              <a:cs typeface="Microsoft Sans Serif" panose="020B0604020202020204" pitchFamily="34" charset="0"/>
            </a:rPr>
            <a:t>Provide Real-Time Support to the ISS and Anomalies </a:t>
          </a:r>
        </a:p>
      </dsp:txBody>
      <dsp:txXfrm rot="-5400000">
        <a:off x="3955694" y="571018"/>
        <a:ext cx="6787901" cy="4518561"/>
      </dsp:txXfrm>
    </dsp:sp>
    <dsp:sp modelId="{740BB1E9-AA8A-4776-90D8-F007D3DF6B00}">
      <dsp:nvSpPr>
        <dsp:cNvPr id="0" name=""/>
        <dsp:cNvSpPr/>
      </dsp:nvSpPr>
      <dsp:spPr>
        <a:xfrm>
          <a:off x="0" y="2763"/>
          <a:ext cx="3955694" cy="565506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u="sng" kern="1200" dirty="0">
              <a:latin typeface="Microsoft Sans Serif" panose="020B0604020202020204" pitchFamily="34" charset="0"/>
              <a:ea typeface="Microsoft Sans Serif" panose="020B0604020202020204" pitchFamily="34" charset="0"/>
              <a:cs typeface="Microsoft Sans Serif" panose="020B0604020202020204" pitchFamily="34" charset="0"/>
            </a:rPr>
            <a:t>ISAG</a:t>
          </a:r>
          <a:r>
            <a:rPr lang="en-US" sz="5400" u="sng" kern="1200" dirty="0"/>
            <a:t> Support to the ISS Program</a:t>
          </a:r>
          <a:endParaRPr lang="en-US" sz="5400" kern="1200" dirty="0"/>
        </a:p>
      </dsp:txBody>
      <dsp:txXfrm>
        <a:off x="193101" y="195864"/>
        <a:ext cx="3569492" cy="52688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2087F-9F80-4398-AAC2-5A812AE2EC66}"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633C3-AC20-40F3-A28B-6386FB297123}" type="slidenum">
              <a:rPr lang="en-US" smtClean="0"/>
              <a:t>‹#›</a:t>
            </a:fld>
            <a:endParaRPr lang="en-US"/>
          </a:p>
        </p:txBody>
      </p:sp>
    </p:spTree>
    <p:extLst>
      <p:ext uri="{BB962C8B-B14F-4D97-AF65-F5344CB8AC3E}">
        <p14:creationId xmlns:p14="http://schemas.microsoft.com/office/powerpoint/2010/main" val="96291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sldNum" sz="quarter" idx="5"/>
          </p:nvPr>
        </p:nvSpPr>
        <p:spPr>
          <a:noFill/>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fld id="{AB62B2CE-4CA2-4733-B34C-3180D5FDA2CD}" type="slidenum">
              <a:rPr lang="en-US" altLang="en-US" sz="1000" b="0" smtClean="0">
                <a:latin typeface="Times New Roman" panose="02020603050405020304" pitchFamily="18" charset="0"/>
              </a:rPr>
              <a:pPr/>
              <a:t>4</a:t>
            </a:fld>
            <a:endParaRPr lang="en-US" altLang="en-US" sz="1000" b="0">
              <a:latin typeface="Times New Roman" panose="02020603050405020304"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036214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ltLang="en-US" dirty="0"/>
              <a:t>2017 Applied Space Environments Conference </a:t>
            </a:r>
          </a:p>
        </p:txBody>
      </p:sp>
      <p:sp>
        <p:nvSpPr>
          <p:cNvPr id="6" name="Slide Number Placeholder 5"/>
          <p:cNvSpPr>
            <a:spLocks noGrp="1"/>
          </p:cNvSpPr>
          <p:nvPr>
            <p:ph type="sldNum" sz="quarter" idx="12"/>
          </p:nvPr>
        </p:nvSpPr>
        <p:spPr/>
        <p:txBody>
          <a:bodyPr/>
          <a:lstStyle/>
          <a:p>
            <a:fld id="{6C577C6B-68FD-4613-BC2C-9B295A3AB2A3}" type="slidenum">
              <a:rPr lang="en-US" smtClean="0"/>
              <a:t>‹#›</a:t>
            </a:fld>
            <a:endParaRPr lang="en-US"/>
          </a:p>
        </p:txBody>
      </p:sp>
      <p:pic>
        <p:nvPicPr>
          <p:cNvPr id="7" name="Picture 2" descr="Valin Horizon"/>
          <p:cNvPicPr>
            <a:picLocks noChangeAspect="1" noChangeArrowheads="1"/>
          </p:cNvPicPr>
          <p:nvPr userDrawn="1"/>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0" y="0"/>
            <a:ext cx="4598988"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userDrawn="1"/>
        </p:nvPicPr>
        <p:blipFill>
          <a:blip r:embed="rId3" cstate="hqprint">
            <a:lum bright="20000" contrast="-30000"/>
            <a:extLst>
              <a:ext uri="{28A0092B-C50C-407E-A947-70E740481C1C}">
                <a14:useLocalDpi xmlns:a14="http://schemas.microsoft.com/office/drawing/2010/main"/>
              </a:ext>
            </a:extLst>
          </a:blip>
          <a:srcRect/>
          <a:stretch>
            <a:fillRect/>
          </a:stretch>
        </p:blipFill>
        <p:spPr bwMode="auto">
          <a:xfrm>
            <a:off x="10462661" y="195263"/>
            <a:ext cx="1168431"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ISS coin-patch lodres trans.tif"/>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4687503" y="563301"/>
            <a:ext cx="239909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image001_a.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304800" y="80963"/>
            <a:ext cx="8953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00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3639052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148679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5" name="Footer Placeholder 4"/>
          <p:cNvSpPr>
            <a:spLocks noGrp="1"/>
          </p:cNvSpPr>
          <p:nvPr>
            <p:ph type="ftr" sz="quarter" idx="11"/>
          </p:nvPr>
        </p:nvSpPr>
        <p:spPr/>
        <p:txBody>
          <a:bodyPr/>
          <a:lstStyle/>
          <a:p>
            <a:r>
              <a:rPr lang="en-US" altLang="en-US" dirty="0"/>
              <a:t>2017 Applied Space Environments Conference </a:t>
            </a:r>
          </a:p>
        </p:txBody>
      </p:sp>
      <p:sp>
        <p:nvSpPr>
          <p:cNvPr id="6" name="Slide Number Placeholder 5"/>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349987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190893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121123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355526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1810601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269820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328214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9262533" y="6340474"/>
            <a:ext cx="2743200" cy="365125"/>
          </a:xfrm>
          <a:prstGeom prst="rect">
            <a:avLst/>
          </a:prstGeom>
        </p:spPr>
        <p:txBody>
          <a:bodyPr/>
          <a:lstStyle/>
          <a:p>
            <a:fld id="{62F39A3A-380B-4E9A-B99C-D51361F54692}"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77C6B-68FD-4613-BC2C-9B295A3AB2A3}" type="slidenum">
              <a:rPr lang="en-US" smtClean="0"/>
              <a:t>‹#›</a:t>
            </a:fld>
            <a:endParaRPr lang="en-US"/>
          </a:p>
        </p:txBody>
      </p:sp>
    </p:spTree>
    <p:extLst>
      <p:ext uri="{BB962C8B-B14F-4D97-AF65-F5344CB8AC3E}">
        <p14:creationId xmlns:p14="http://schemas.microsoft.com/office/powerpoint/2010/main" val="194929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6400" y="6344706"/>
            <a:ext cx="4108450" cy="24236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dirty="0"/>
              <a:t>2017 Applied Space Environments Conference </a:t>
            </a:r>
          </a:p>
        </p:txBody>
      </p:sp>
      <p:sp>
        <p:nvSpPr>
          <p:cNvPr id="6" name="Slide Number Placeholder 5"/>
          <p:cNvSpPr>
            <a:spLocks noGrp="1"/>
          </p:cNvSpPr>
          <p:nvPr>
            <p:ph type="sldNum" sz="quarter" idx="4"/>
          </p:nvPr>
        </p:nvSpPr>
        <p:spPr>
          <a:xfrm>
            <a:off x="9152467" y="634470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77C6B-68FD-4613-BC2C-9B295A3AB2A3}" type="slidenum">
              <a:rPr lang="en-US" smtClean="0"/>
              <a:t>‹#›</a:t>
            </a:fld>
            <a:endParaRPr lang="en-US"/>
          </a:p>
        </p:txBody>
      </p:sp>
    </p:spTree>
    <p:extLst>
      <p:ext uri="{BB962C8B-B14F-4D97-AF65-F5344CB8AC3E}">
        <p14:creationId xmlns:p14="http://schemas.microsoft.com/office/powerpoint/2010/main" val="1030348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wight.d.osborne@nas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isal-web1.jsc.nasa.gov/content/folder1607/INC45&amp;46_Report.htm" TargetMode="Externa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isal-web1.jsc.nasa.gov/content/folder1618/INC47&amp;48_Report.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wdp"/><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isag.jsc.nasa.gov/"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hyperlink" Target="http://isal-web1.jsc.nasa.gov/content/folder1376/SSU_Areas_of_Interest5.htm" TargetMode="External"/><Relationship Id="rId1" Type="http://schemas.openxmlformats.org/officeDocument/2006/relationships/slideLayout" Target="../slideLayouts/slideLayout6.xml"/><Relationship Id="rId4" Type="http://schemas.openxmlformats.org/officeDocument/2006/relationships/image" Target="../media/image59.wmf"/></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hyperlink" Target="https://isag.jsc.nasa.gov/" TargetMode="External"/><Relationship Id="rId1" Type="http://schemas.openxmlformats.org/officeDocument/2006/relationships/slideLayout" Target="../slideLayouts/slideLayout7.xml"/><Relationship Id="rId4" Type="http://schemas.openxmlformats.org/officeDocument/2006/relationships/image" Target="../media/image62.w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65143"/>
            <a:ext cx="9144000" cy="2347988"/>
          </a:xfrm>
        </p:spPr>
        <p:txBody>
          <a:bodyPr>
            <a:normAutofit fontScale="90000"/>
          </a:bodyPr>
          <a:lstStyle/>
          <a:p>
            <a:br>
              <a:rPr lang="en-US" altLang="en-US" sz="3600" i="1" dirty="0">
                <a:latin typeface="Times New Roman" panose="02020603050405020304" pitchFamily="18" charset="0"/>
                <a:cs typeface="Times New Roman" panose="02020603050405020304" pitchFamily="18" charset="0"/>
              </a:rPr>
            </a:br>
            <a:br>
              <a:rPr lang="en-US" altLang="en-US" sz="3600" i="1" dirty="0">
                <a:latin typeface="Times New Roman" panose="02020603050405020304" pitchFamily="18" charset="0"/>
                <a:cs typeface="Times New Roman" panose="02020603050405020304" pitchFamily="18" charset="0"/>
              </a:rPr>
            </a:br>
            <a:br>
              <a:rPr lang="en-US" altLang="en-US" sz="3600" i="1" dirty="0">
                <a:latin typeface="Times New Roman" panose="02020603050405020304" pitchFamily="18" charset="0"/>
                <a:cs typeface="Times New Roman" panose="02020603050405020304" pitchFamily="18" charset="0"/>
              </a:rPr>
            </a:br>
            <a:r>
              <a:rPr lang="en-US" altLang="en-US" sz="3600" i="1" dirty="0">
                <a:latin typeface="Times New Roman" panose="02020603050405020304" pitchFamily="18" charset="0"/>
                <a:cs typeface="Times New Roman" panose="02020603050405020304" pitchFamily="18" charset="0"/>
              </a:rPr>
              <a:t>NASA Johnson Space Center</a:t>
            </a:r>
            <a:br>
              <a:rPr lang="en-US" altLang="en-US" sz="3600" b="0" i="1" dirty="0">
                <a:latin typeface="Times New Roman" panose="02020603050405020304" pitchFamily="18" charset="0"/>
                <a:cs typeface="Times New Roman" panose="02020603050405020304" pitchFamily="18" charset="0"/>
              </a:rPr>
            </a:br>
            <a:r>
              <a:rPr lang="en-US" altLang="en-US" sz="3600" b="0" i="1" dirty="0">
                <a:latin typeface="Times New Roman" panose="02020603050405020304" pitchFamily="18" charset="0"/>
                <a:cs typeface="Times New Roman" panose="02020603050405020304" pitchFamily="18" charset="0"/>
              </a:rPr>
              <a:t> Astromaterials Research Exploration Science </a:t>
            </a:r>
            <a:br>
              <a:rPr lang="en-US" altLang="en-US" sz="3600" b="0" i="1" dirty="0">
                <a:latin typeface="Times New Roman" panose="02020603050405020304" pitchFamily="18" charset="0"/>
                <a:cs typeface="Times New Roman" panose="02020603050405020304" pitchFamily="18" charset="0"/>
              </a:rPr>
            </a:br>
            <a:r>
              <a:rPr lang="en-US" altLang="en-US" sz="3600" b="0" i="1" dirty="0">
                <a:latin typeface="Times New Roman" panose="02020603050405020304" pitchFamily="18" charset="0"/>
                <a:cs typeface="Times New Roman" panose="02020603050405020304" pitchFamily="18" charset="0"/>
              </a:rPr>
              <a:t>Image Science and Analysis Group (ISAG)</a:t>
            </a:r>
            <a:br>
              <a:rPr lang="en-US" altLang="en-US" sz="3600" b="0" i="1" dirty="0">
                <a:latin typeface="Times New Roman" panose="02020603050405020304" pitchFamily="18" charset="0"/>
                <a:cs typeface="Times New Roman" panose="02020603050405020304" pitchFamily="18" charset="0"/>
              </a:rPr>
            </a:br>
            <a:r>
              <a:rPr lang="en-US" altLang="en-US" sz="3600" b="0" i="1" dirty="0">
                <a:latin typeface="Times New Roman" panose="02020603050405020304" pitchFamily="18" charset="0"/>
                <a:cs typeface="Times New Roman" panose="02020603050405020304" pitchFamily="18" charset="0"/>
              </a:rPr>
              <a:t>ISAG Support to the ISS Program</a:t>
            </a:r>
            <a:br>
              <a:rPr lang="en-US" altLang="en-US" sz="3600" b="0" i="1" dirty="0">
                <a:latin typeface="Times New Roman" panose="02020603050405020304" pitchFamily="18" charset="0"/>
                <a:cs typeface="Times New Roman" panose="02020603050405020304" pitchFamily="18" charset="0"/>
              </a:rPr>
            </a:br>
            <a:r>
              <a:rPr lang="en-US" altLang="en-US" sz="2700" i="1" dirty="0">
                <a:latin typeface="Times New Roman" panose="02020603050405020304" pitchFamily="18" charset="0"/>
                <a:cs typeface="Times New Roman" panose="02020603050405020304" pitchFamily="18" charset="0"/>
              </a:rPr>
              <a:t>Dwight Osborne</a:t>
            </a:r>
            <a:br>
              <a:rPr lang="en-US" altLang="en-US" sz="2000" i="1" dirty="0">
                <a:latin typeface="Times New Roman" panose="02020603050405020304" pitchFamily="18" charset="0"/>
                <a:cs typeface="Times New Roman" panose="02020603050405020304" pitchFamily="18" charset="0"/>
              </a:rPr>
            </a:br>
            <a:r>
              <a:rPr lang="en-US" altLang="en-US" sz="2000" i="1" u="sng" dirty="0">
                <a:latin typeface="Times New Roman" panose="02020603050405020304" pitchFamily="18" charset="0"/>
                <a:cs typeface="Times New Roman" panose="02020603050405020304" pitchFamily="18" charset="0"/>
                <a:hlinkClick r:id="rId2"/>
              </a:rPr>
              <a:t>dwight.d.osborne@nasa.gov</a:t>
            </a:r>
            <a:endParaRPr lang="en-US"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041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0AD0B4-7578-11B6-B9C2-AC141F151FF4}"/>
              </a:ext>
            </a:extLst>
          </p:cNvPr>
          <p:cNvSpPr txBox="1"/>
          <p:nvPr/>
        </p:nvSpPr>
        <p:spPr>
          <a:xfrm>
            <a:off x="459346" y="302963"/>
            <a:ext cx="11578773" cy="1170730"/>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sz="5200" b="0" i="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US EVA 84 Support</a:t>
            </a:r>
            <a:br>
              <a:rPr lang="en-US" sz="2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300" b="0" i="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Near the end of the EVA, FOD was detected moving from aft to forward of the ISS. The FOD was observed on the SSRMS Camera; no other ISS Cameras captured </a:t>
            </a:r>
            <a:r>
              <a:rPr lang="en-US" sz="23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the </a:t>
            </a:r>
            <a:r>
              <a:rPr lang="en-US" sz="2300" b="0" i="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FOD.</a:t>
            </a:r>
            <a:endParaRPr lang="en-US" sz="23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0A39B46A-4C5C-552C-B7BA-486B774D3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560" y="1597950"/>
            <a:ext cx="7736935" cy="5157957"/>
          </a:xfrm>
          <a:prstGeom prst="rect">
            <a:avLst/>
          </a:prstGeom>
        </p:spPr>
      </p:pic>
    </p:spTree>
    <p:extLst>
      <p:ext uri="{BB962C8B-B14F-4D97-AF65-F5344CB8AC3E}">
        <p14:creationId xmlns:p14="http://schemas.microsoft.com/office/powerpoint/2010/main" val="1077869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6762B-3591-92A2-688D-4A415D19CAF6}"/>
              </a:ext>
            </a:extLst>
          </p:cNvPr>
          <p:cNvSpPr txBox="1">
            <a:spLocks/>
          </p:cNvSpPr>
          <p:nvPr/>
        </p:nvSpPr>
        <p:spPr>
          <a:xfrm>
            <a:off x="139849" y="139849"/>
            <a:ext cx="11962504" cy="145089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US EVA 30 – Grease Separation</a:t>
            </a:r>
            <a:br>
              <a:rPr lang="en-US" sz="2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The purpose of this EVA, was to lubricate the Space Station Remote Manipulator System (SSRMS) Latching End Effector (LEE).  Some of the grease liberated from the special lubricating tool and became FOD.  The EMU RF Camera Assembly (ERCA) Camera on the Crew Member’s Helmet captured the AOI.</a:t>
            </a:r>
            <a:endParaRPr lang="en-US" sz="2000" u="sng"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a:extLst>
              <a:ext uri="{FF2B5EF4-FFF2-40B4-BE49-F238E27FC236}">
                <a16:creationId xmlns:a16="http://schemas.microsoft.com/office/drawing/2014/main" id="{700D4B22-1DE7-4B48-0568-83F0F8ED0A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0743" y="1605609"/>
            <a:ext cx="7776838" cy="5184558"/>
          </a:xfrm>
          <a:prstGeom prst="rect">
            <a:avLst/>
          </a:prstGeom>
          <a:effectLst>
            <a:outerShdw blurRad="254000" dist="190500" dir="2700000" algn="tl" rotWithShape="0">
              <a:prstClr val="black">
                <a:alpha val="40000"/>
              </a:prstClr>
            </a:outerShdw>
          </a:effectLst>
        </p:spPr>
      </p:pic>
    </p:spTree>
    <p:extLst>
      <p:ext uri="{BB962C8B-B14F-4D97-AF65-F5344CB8AC3E}">
        <p14:creationId xmlns:p14="http://schemas.microsoft.com/office/powerpoint/2010/main" val="3499973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3">
            <a:extLst>
              <a:ext uri="{FF2B5EF4-FFF2-40B4-BE49-F238E27FC236}">
                <a16:creationId xmlns:a16="http://schemas.microsoft.com/office/drawing/2014/main" id="{13949748-DE75-C0C4-FA7B-5BCA495F0970}"/>
              </a:ext>
            </a:extLst>
          </p:cNvPr>
          <p:cNvSpPr txBox="1">
            <a:spLocks noChangeArrowheads="1"/>
          </p:cNvSpPr>
          <p:nvPr/>
        </p:nvSpPr>
        <p:spPr bwMode="gray">
          <a:xfrm>
            <a:off x="0" y="55564"/>
            <a:ext cx="12091386" cy="1142383"/>
          </a:xfrm>
          <a:prstGeom prst="rect">
            <a:avLst/>
          </a:prstGeom>
          <a:noFill/>
          <a:ln w="9525">
            <a:noFill/>
            <a:miter lim="800000"/>
            <a:headEnd/>
            <a:tailEnd/>
          </a:ln>
        </p:spPr>
        <p:txBody>
          <a:bodyPr tIns="85725" bIns="214313"/>
          <a:lstStyle/>
          <a:p>
            <a:pPr marL="321469" indent="-321469" algn="ctr">
              <a:spcAft>
                <a:spcPts val="281"/>
              </a:spcAft>
              <a:buClr>
                <a:srgbClr val="B2B2B2"/>
              </a:buClr>
              <a:buSzPct val="80000"/>
              <a:defRPr/>
            </a:pPr>
            <a:r>
              <a:rPr lang="en-US" sz="3600" kern="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  External Monitoring and Inspection Discovered Liberated Grease from Previous EVA on the Port HRS Radiator</a:t>
            </a:r>
          </a:p>
          <a:p>
            <a:pPr marL="0" lvl="1" algn="ctr">
              <a:buClr>
                <a:srgbClr val="0000FF"/>
              </a:buClr>
            </a:pPr>
            <a:endParaRPr lang="en-US" sz="3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3" name="Group 2">
            <a:extLst>
              <a:ext uri="{FF2B5EF4-FFF2-40B4-BE49-F238E27FC236}">
                <a16:creationId xmlns:a16="http://schemas.microsoft.com/office/drawing/2014/main" id="{4E93DB61-5E74-B8FC-B5D9-D73A501C8AFA}"/>
              </a:ext>
            </a:extLst>
          </p:cNvPr>
          <p:cNvGrpSpPr/>
          <p:nvPr/>
        </p:nvGrpSpPr>
        <p:grpSpPr>
          <a:xfrm>
            <a:off x="2059619" y="1506240"/>
            <a:ext cx="7838983" cy="5296195"/>
            <a:chOff x="294774" y="649757"/>
            <a:chExt cx="8582526" cy="5712396"/>
          </a:xfrm>
        </p:grpSpPr>
        <p:pic>
          <p:nvPicPr>
            <p:cNvPr id="4" name="Picture 3">
              <a:extLst>
                <a:ext uri="{FF2B5EF4-FFF2-40B4-BE49-F238E27FC236}">
                  <a16:creationId xmlns:a16="http://schemas.microsoft.com/office/drawing/2014/main" id="{D0373CEA-F6D2-E447-4C67-3727B3920B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774" y="649757"/>
              <a:ext cx="8582526" cy="5712396"/>
            </a:xfrm>
            <a:prstGeom prst="rect">
              <a:avLst/>
            </a:prstGeom>
          </p:spPr>
        </p:pic>
        <p:pic>
          <p:nvPicPr>
            <p:cNvPr id="5" name="Picture 4">
              <a:extLst>
                <a:ext uri="{FF2B5EF4-FFF2-40B4-BE49-F238E27FC236}">
                  <a16:creationId xmlns:a16="http://schemas.microsoft.com/office/drawing/2014/main" id="{7732FC12-F370-353A-7C1A-10E3CFF241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687" y="3290243"/>
              <a:ext cx="2893260" cy="2893260"/>
            </a:xfrm>
            <a:prstGeom prst="rect">
              <a:avLst/>
            </a:prstGeom>
            <a:ln w="38100">
              <a:solidFill>
                <a:srgbClr val="003399"/>
              </a:solidFill>
            </a:ln>
          </p:spPr>
        </p:pic>
      </p:grpSp>
    </p:spTree>
    <p:extLst>
      <p:ext uri="{BB962C8B-B14F-4D97-AF65-F5344CB8AC3E}">
        <p14:creationId xmlns:p14="http://schemas.microsoft.com/office/powerpoint/2010/main" val="2846996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42D5FA-7093-903D-0D80-341852528D08}"/>
              </a:ext>
            </a:extLst>
          </p:cNvPr>
          <p:cNvSpPr txBox="1">
            <a:spLocks/>
          </p:cNvSpPr>
          <p:nvPr/>
        </p:nvSpPr>
        <p:spPr>
          <a:xfrm>
            <a:off x="2334827" y="35508"/>
            <a:ext cx="7711076" cy="12339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MMOD Strike on P4 Truss, Panel 3 Photo-Voltaic Radiator (PVR) </a:t>
            </a:r>
          </a:p>
        </p:txBody>
      </p:sp>
      <p:pic>
        <p:nvPicPr>
          <p:cNvPr id="3" name="Picture 2">
            <a:extLst>
              <a:ext uri="{FF2B5EF4-FFF2-40B4-BE49-F238E27FC236}">
                <a16:creationId xmlns:a16="http://schemas.microsoft.com/office/drawing/2014/main" id="{085AAFB9-CCB2-CA46-F5E6-E7390D92A3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9273" y="2474073"/>
            <a:ext cx="3960894" cy="4043413"/>
          </a:xfrm>
          <a:prstGeom prst="rect">
            <a:avLst/>
          </a:prstGeom>
          <a:noFill/>
          <a:ln>
            <a:noFill/>
          </a:ln>
          <a:effectLst>
            <a:outerShdw blurRad="2540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0B84845-6CDD-83EF-3BAC-D1BBB748FDE8}"/>
              </a:ext>
            </a:extLst>
          </p:cNvPr>
          <p:cNvSpPr txBox="1"/>
          <p:nvPr/>
        </p:nvSpPr>
        <p:spPr>
          <a:xfrm>
            <a:off x="7140314" y="6553744"/>
            <a:ext cx="3264805" cy="352084"/>
          </a:xfrm>
          <a:prstGeom prst="rect">
            <a:avLst/>
          </a:prstGeom>
          <a:noFill/>
        </p:spPr>
        <p:txBody>
          <a:bodyPr wrap="none" rtlCol="0">
            <a:spAutoFit/>
          </a:bodyPr>
          <a:lstStyle/>
          <a:p>
            <a:r>
              <a:rPr lang="en-US" sz="1688" dirty="0"/>
              <a:t>Probable Exit Hole of MMOD Strike</a:t>
            </a:r>
          </a:p>
        </p:txBody>
      </p:sp>
      <p:sp>
        <p:nvSpPr>
          <p:cNvPr id="19" name="TextBox 18">
            <a:extLst>
              <a:ext uri="{FF2B5EF4-FFF2-40B4-BE49-F238E27FC236}">
                <a16:creationId xmlns:a16="http://schemas.microsoft.com/office/drawing/2014/main" id="{29DF2D62-893A-C415-006E-636BD94D4160}"/>
              </a:ext>
            </a:extLst>
          </p:cNvPr>
          <p:cNvSpPr txBox="1"/>
          <p:nvPr/>
        </p:nvSpPr>
        <p:spPr>
          <a:xfrm>
            <a:off x="2175425" y="5798937"/>
            <a:ext cx="3250054" cy="611834"/>
          </a:xfrm>
          <a:prstGeom prst="rect">
            <a:avLst/>
          </a:prstGeom>
          <a:noFill/>
        </p:spPr>
        <p:txBody>
          <a:bodyPr wrap="square" rtlCol="0">
            <a:spAutoFit/>
          </a:bodyPr>
          <a:lstStyle/>
          <a:p>
            <a:r>
              <a:rPr lang="en-US" sz="1688" dirty="0"/>
              <a:t>Probable Entrance Hole of MMOD Strike.</a:t>
            </a:r>
          </a:p>
        </p:txBody>
      </p:sp>
      <p:pic>
        <p:nvPicPr>
          <p:cNvPr id="20" name="Picture 19">
            <a:extLst>
              <a:ext uri="{FF2B5EF4-FFF2-40B4-BE49-F238E27FC236}">
                <a16:creationId xmlns:a16="http://schemas.microsoft.com/office/drawing/2014/main" id="{0E7EFA98-9BF3-05EE-78B8-3CB27FDE2E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2528" y="1805694"/>
            <a:ext cx="3867761" cy="3953711"/>
          </a:xfrm>
          <a:prstGeom prst="rect">
            <a:avLst/>
          </a:prstGeom>
          <a:effectLst>
            <a:outerShdw blurRad="254000" dist="190500" dir="2700000" algn="tl" rotWithShape="0">
              <a:prstClr val="black">
                <a:alpha val="40000"/>
              </a:prstClr>
            </a:outerShdw>
          </a:effectLst>
        </p:spPr>
      </p:pic>
      <p:pic>
        <p:nvPicPr>
          <p:cNvPr id="21" name="Picture 20">
            <a:extLst>
              <a:ext uri="{FF2B5EF4-FFF2-40B4-BE49-F238E27FC236}">
                <a16:creationId xmlns:a16="http://schemas.microsoft.com/office/drawing/2014/main" id="{0622E4A5-BA04-2D92-4DC7-706C8A9B4B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8762" y="1281492"/>
            <a:ext cx="1810075" cy="1204448"/>
          </a:xfrm>
          <a:prstGeom prst="rect">
            <a:avLst/>
          </a:prstGeom>
        </p:spPr>
      </p:pic>
    </p:spTree>
    <p:extLst>
      <p:ext uri="{BB962C8B-B14F-4D97-AF65-F5344CB8AC3E}">
        <p14:creationId xmlns:p14="http://schemas.microsoft.com/office/powerpoint/2010/main" val="103558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3E6CD-0502-2EE5-943D-C86214C03961}"/>
              </a:ext>
            </a:extLst>
          </p:cNvPr>
          <p:cNvSpPr txBox="1">
            <a:spLocks/>
          </p:cNvSpPr>
          <p:nvPr/>
        </p:nvSpPr>
        <p:spPr>
          <a:xfrm>
            <a:off x="838200" y="365126"/>
            <a:ext cx="10515600" cy="9766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MMOD Strike on Cupola Window 2</a:t>
            </a:r>
          </a:p>
        </p:txBody>
      </p:sp>
      <p:pic>
        <p:nvPicPr>
          <p:cNvPr id="3" name="Picture 2">
            <a:extLst>
              <a:ext uri="{FF2B5EF4-FFF2-40B4-BE49-F238E27FC236}">
                <a16:creationId xmlns:a16="http://schemas.microsoft.com/office/drawing/2014/main" id="{E1DDA325-7EC9-B203-753C-5B5BDB4CE8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6225" y="1816066"/>
            <a:ext cx="6852294" cy="4559609"/>
          </a:xfrm>
          <a:prstGeom prst="rect">
            <a:avLst/>
          </a:prstGeom>
          <a:effectLst>
            <a:outerShdw blurRad="254000" dist="190500" dir="2700000" algn="tl" rotWithShape="0">
              <a:prstClr val="black">
                <a:alpha val="40000"/>
              </a:prstClr>
            </a:outerShdw>
          </a:effectLst>
        </p:spPr>
      </p:pic>
      <p:pic>
        <p:nvPicPr>
          <p:cNvPr id="4" name="Content Placeholder 3">
            <a:extLst>
              <a:ext uri="{FF2B5EF4-FFF2-40B4-BE49-F238E27FC236}">
                <a16:creationId xmlns:a16="http://schemas.microsoft.com/office/drawing/2014/main" id="{EF8FF05A-CC08-4B0C-55A4-5A909F967893}"/>
              </a:ext>
            </a:extLst>
          </p:cNvPr>
          <p:cNvPicPr>
            <a:picLocks noChangeAspect="1"/>
          </p:cNvPicPr>
          <p:nvPr/>
        </p:nvPicPr>
        <p:blipFill>
          <a:blip r:embed="rId3"/>
          <a:stretch>
            <a:fillRect/>
          </a:stretch>
        </p:blipFill>
        <p:spPr>
          <a:xfrm>
            <a:off x="7244393" y="1180612"/>
            <a:ext cx="3000375" cy="2786063"/>
          </a:xfrm>
          <a:prstGeom prst="rect">
            <a:avLst/>
          </a:prstGeom>
          <a:effectLst>
            <a:outerShdw blurRad="254000" dist="190500" dir="2700000" algn="tl" rotWithShape="0">
              <a:prstClr val="black">
                <a:alpha val="40000"/>
              </a:prstClr>
            </a:outerShdw>
          </a:effectLst>
        </p:spPr>
      </p:pic>
    </p:spTree>
    <p:extLst>
      <p:ext uri="{BB962C8B-B14F-4D97-AF65-F5344CB8AC3E}">
        <p14:creationId xmlns:p14="http://schemas.microsoft.com/office/powerpoint/2010/main" val="277119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03097-5446-682E-B753-E92073A825D1}"/>
              </a:ext>
            </a:extLst>
          </p:cNvPr>
          <p:cNvSpPr txBox="1">
            <a:spLocks/>
          </p:cNvSpPr>
          <p:nvPr/>
        </p:nvSpPr>
        <p:spPr>
          <a:xfrm>
            <a:off x="1414914" y="7415"/>
            <a:ext cx="9317254" cy="1011091"/>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MMOD Strike Observed on </a:t>
            </a:r>
            <a:br>
              <a:rPr lang="en-US">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ACU/MCU on MBS</a:t>
            </a:r>
            <a:endParaRPr lang="en-US" u="sng"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a:extLst>
              <a:ext uri="{FF2B5EF4-FFF2-40B4-BE49-F238E27FC236}">
                <a16:creationId xmlns:a16="http://schemas.microsoft.com/office/drawing/2014/main" id="{8F0C4E4A-8AFA-7518-1115-9DE47A6DCE79}"/>
              </a:ext>
            </a:extLst>
          </p:cNvPr>
          <p:cNvPicPr>
            <a:picLocks noChangeAspect="1"/>
          </p:cNvPicPr>
          <p:nvPr/>
        </p:nvPicPr>
        <p:blipFill>
          <a:blip r:embed="rId2"/>
          <a:stretch>
            <a:fillRect/>
          </a:stretch>
        </p:blipFill>
        <p:spPr>
          <a:xfrm>
            <a:off x="252383" y="1674796"/>
            <a:ext cx="4897133" cy="3204607"/>
          </a:xfrm>
          <a:prstGeom prst="rect">
            <a:avLst/>
          </a:prstGeom>
        </p:spPr>
      </p:pic>
      <p:pic>
        <p:nvPicPr>
          <p:cNvPr id="4" name="Picture 3">
            <a:extLst>
              <a:ext uri="{FF2B5EF4-FFF2-40B4-BE49-F238E27FC236}">
                <a16:creationId xmlns:a16="http://schemas.microsoft.com/office/drawing/2014/main" id="{826718B1-BB9A-7445-1379-ADE4588350DC}"/>
              </a:ext>
            </a:extLst>
          </p:cNvPr>
          <p:cNvPicPr>
            <a:picLocks noChangeAspect="1"/>
          </p:cNvPicPr>
          <p:nvPr/>
        </p:nvPicPr>
        <p:blipFill>
          <a:blip r:embed="rId3"/>
          <a:stretch>
            <a:fillRect/>
          </a:stretch>
        </p:blipFill>
        <p:spPr>
          <a:xfrm>
            <a:off x="5433181" y="1549345"/>
            <a:ext cx="6614249" cy="4418318"/>
          </a:xfrm>
          <a:prstGeom prst="rect">
            <a:avLst/>
          </a:prstGeom>
        </p:spPr>
      </p:pic>
    </p:spTree>
    <p:extLst>
      <p:ext uri="{BB962C8B-B14F-4D97-AF65-F5344CB8AC3E}">
        <p14:creationId xmlns:p14="http://schemas.microsoft.com/office/powerpoint/2010/main" val="218143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76E596D-4EEB-F5C5-9089-CE00C15B4359}"/>
              </a:ext>
            </a:extLst>
          </p:cNvPr>
          <p:cNvPicPr>
            <a:picLocks noChangeAspect="1"/>
          </p:cNvPicPr>
          <p:nvPr/>
        </p:nvPicPr>
        <p:blipFill rotWithShape="1">
          <a:blip r:embed="rId2">
            <a:alphaModFix/>
          </a:blip>
          <a:srcRect t="15900" r="-1" b="3832"/>
          <a:stretch/>
        </p:blipFill>
        <p:spPr>
          <a:xfrm>
            <a:off x="4547937" y="-5"/>
            <a:ext cx="7644062" cy="3681406"/>
          </a:xfrm>
          <a:prstGeom prst="rect">
            <a:avLst/>
          </a:prstGeom>
        </p:spPr>
      </p:pic>
      <p:pic>
        <p:nvPicPr>
          <p:cNvPr id="3" name="Picture 2">
            <a:extLst>
              <a:ext uri="{FF2B5EF4-FFF2-40B4-BE49-F238E27FC236}">
                <a16:creationId xmlns:a16="http://schemas.microsoft.com/office/drawing/2014/main" id="{659E6557-26DD-B295-77E1-958929D70F1C}"/>
              </a:ext>
            </a:extLst>
          </p:cNvPr>
          <p:cNvPicPr>
            <a:picLocks noChangeAspect="1"/>
          </p:cNvPicPr>
          <p:nvPr/>
        </p:nvPicPr>
        <p:blipFill rotWithShape="1">
          <a:blip r:embed="rId3"/>
          <a:srcRect t="26883" r="-1" b="11552"/>
          <a:stretch/>
        </p:blipFill>
        <p:spPr>
          <a:xfrm>
            <a:off x="4547938" y="3681409"/>
            <a:ext cx="7644062" cy="3176595"/>
          </a:xfrm>
          <a:prstGeom prst="rect">
            <a:avLst/>
          </a:prstGeom>
        </p:spPr>
      </p:pic>
      <p:sp>
        <p:nvSpPr>
          <p:cNvPr id="16"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txBox="1">
            <a:spLocks noChangeArrowheads="1"/>
          </p:cNvSpPr>
          <p:nvPr/>
        </p:nvSpPr>
        <p:spPr bwMode="gray">
          <a:xfrm>
            <a:off x="838200" y="1115219"/>
            <a:ext cx="5395912" cy="2387600"/>
          </a:xfrm>
          <a:prstGeom prst="rect">
            <a:avLst/>
          </a:prstGeom>
        </p:spPr>
        <p:txBody>
          <a:bodyPr vert="horz" lIns="91440" tIns="45720" rIns="91440" bIns="45720" rtlCol="0" anchor="b">
            <a:normAutofit/>
          </a:bodyPr>
          <a:lstStyle/>
          <a:p>
            <a:pPr marL="321469" indent="-321469">
              <a:lnSpc>
                <a:spcPct val="90000"/>
              </a:lnSpc>
              <a:spcBef>
                <a:spcPct val="0"/>
              </a:spcBef>
              <a:spcAft>
                <a:spcPts val="281"/>
              </a:spcAft>
              <a:buClr>
                <a:srgbClr val="B2B2B2"/>
              </a:buClr>
              <a:buSzPct val="80000"/>
              <a:defRPr/>
            </a:pPr>
            <a:r>
              <a:rPr lang="en-US" sz="3100" kern="1200" dirty="0">
                <a:solidFill>
                  <a:schemeClr val="bg1"/>
                </a:solidFill>
                <a:latin typeface="+mj-lt"/>
                <a:ea typeface="+mj-ea"/>
                <a:cs typeface="+mj-cs"/>
              </a:rPr>
              <a:t>  External Monitoring and Inspection:</a:t>
            </a:r>
          </a:p>
          <a:p>
            <a:pPr marL="321469" indent="-321469">
              <a:lnSpc>
                <a:spcPct val="90000"/>
              </a:lnSpc>
              <a:spcBef>
                <a:spcPct val="0"/>
              </a:spcBef>
              <a:spcAft>
                <a:spcPts val="281"/>
              </a:spcAft>
              <a:buClr>
                <a:srgbClr val="B2B2B2"/>
              </a:buClr>
              <a:buSzPct val="80000"/>
              <a:defRPr/>
            </a:pPr>
            <a:r>
              <a:rPr lang="en-US" sz="3100" i="0" kern="1200" dirty="0">
                <a:solidFill>
                  <a:schemeClr val="bg1"/>
                </a:solidFill>
                <a:effectLst/>
                <a:latin typeface="+mj-lt"/>
                <a:ea typeface="+mj-ea"/>
                <a:cs typeface="+mj-cs"/>
              </a:rPr>
              <a:t>Possible MMOD Strike Detected JLM on Handrail 7030</a:t>
            </a:r>
            <a:endParaRPr lang="en-US" sz="3100" kern="1200" dirty="0">
              <a:solidFill>
                <a:schemeClr val="bg1"/>
              </a:solidFill>
              <a:latin typeface="+mj-lt"/>
              <a:ea typeface="+mj-ea"/>
              <a:cs typeface="+mj-cs"/>
            </a:endParaRPr>
          </a:p>
          <a:p>
            <a:pPr marL="0" lvl="1">
              <a:lnSpc>
                <a:spcPct val="90000"/>
              </a:lnSpc>
              <a:spcBef>
                <a:spcPct val="0"/>
              </a:spcBef>
              <a:buClr>
                <a:srgbClr val="0000FF"/>
              </a:buClr>
            </a:pPr>
            <a:endParaRPr lang="en-US" sz="3100" kern="1200" dirty="0">
              <a:solidFill>
                <a:schemeClr val="bg1"/>
              </a:solidFill>
              <a:latin typeface="+mj-lt"/>
              <a:ea typeface="+mj-ea"/>
              <a:cs typeface="+mj-cs"/>
            </a:endParaRP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p>
            <a:pPr>
              <a:spcAft>
                <a:spcPts val="600"/>
              </a:spcAft>
              <a:defRPr/>
            </a:pPr>
            <a:fld id="{64FF3B93-7E50-4A3C-AB43-8B92929C38B6}" type="slidenum">
              <a:rPr lang="en-US">
                <a:solidFill>
                  <a:srgbClr val="FFFFFF"/>
                </a:solidFill>
              </a:rPr>
              <a:pPr>
                <a:spcAft>
                  <a:spcPts val="600"/>
                </a:spcAft>
                <a:defRPr/>
              </a:pPr>
              <a:t>16</a:t>
            </a:fld>
            <a:endParaRPr lang="en-US">
              <a:solidFill>
                <a:srgbClr val="FFFFFF"/>
              </a:solidFill>
            </a:endParaRPr>
          </a:p>
        </p:txBody>
      </p:sp>
      <p:cxnSp>
        <p:nvCxnSpPr>
          <p:cNvPr id="5" name="Straight Arrow Connector 4">
            <a:extLst>
              <a:ext uri="{FF2B5EF4-FFF2-40B4-BE49-F238E27FC236}">
                <a16:creationId xmlns:a16="http://schemas.microsoft.com/office/drawing/2014/main" id="{50C25F86-524E-F7B8-EACF-13BE90F1F158}"/>
              </a:ext>
            </a:extLst>
          </p:cNvPr>
          <p:cNvCxnSpPr>
            <a:cxnSpLocks/>
          </p:cNvCxnSpPr>
          <p:nvPr/>
        </p:nvCxnSpPr>
        <p:spPr>
          <a:xfrm flipH="1">
            <a:off x="6471821" y="1260629"/>
            <a:ext cx="870012" cy="603682"/>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82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3">
            <a:extLst>
              <a:ext uri="{FF2B5EF4-FFF2-40B4-BE49-F238E27FC236}">
                <a16:creationId xmlns:a16="http://schemas.microsoft.com/office/drawing/2014/main" id="{CA0A0ABF-E48F-690E-40E2-8CA8885426FB}"/>
              </a:ext>
            </a:extLst>
          </p:cNvPr>
          <p:cNvSpPr txBox="1">
            <a:spLocks noChangeArrowheads="1"/>
          </p:cNvSpPr>
          <p:nvPr/>
        </p:nvSpPr>
        <p:spPr bwMode="gray">
          <a:xfrm>
            <a:off x="107576" y="-17879"/>
            <a:ext cx="11940989" cy="1226883"/>
          </a:xfrm>
          <a:prstGeom prst="rect">
            <a:avLst/>
          </a:prstGeom>
          <a:noFill/>
          <a:ln w="9525">
            <a:noFill/>
            <a:miter lim="800000"/>
            <a:headEnd/>
            <a:tailEnd/>
          </a:ln>
        </p:spPr>
        <p:txBody>
          <a:bodyPr tIns="85725" bIns="214313"/>
          <a:lstStyle/>
          <a:p>
            <a:pPr marL="321469" indent="-321469" algn="ctr">
              <a:spcAft>
                <a:spcPts val="281"/>
              </a:spcAft>
              <a:buClr>
                <a:srgbClr val="B2B2B2"/>
              </a:buClr>
              <a:buSzPct val="80000"/>
              <a:defRPr/>
            </a:pPr>
            <a:r>
              <a:rPr lang="en-US" sz="4000" kern="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  External Inspection Image Acquired from EVA Camera</a:t>
            </a:r>
          </a:p>
          <a:p>
            <a:pPr marL="0" lvl="1">
              <a:buClr>
                <a:srgbClr val="0000FF"/>
              </a:buClr>
            </a:pPr>
            <a:endParaRPr lang="en-US" sz="4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a:extLst>
              <a:ext uri="{FF2B5EF4-FFF2-40B4-BE49-F238E27FC236}">
                <a16:creationId xmlns:a16="http://schemas.microsoft.com/office/drawing/2014/main" id="{06EEC824-9F98-7C77-E55A-572C1A32469B}"/>
              </a:ext>
            </a:extLst>
          </p:cNvPr>
          <p:cNvPicPr>
            <a:picLocks noChangeAspect="1"/>
          </p:cNvPicPr>
          <p:nvPr/>
        </p:nvPicPr>
        <p:blipFill>
          <a:blip r:embed="rId2"/>
          <a:stretch>
            <a:fillRect/>
          </a:stretch>
        </p:blipFill>
        <p:spPr>
          <a:xfrm>
            <a:off x="1779745" y="1597432"/>
            <a:ext cx="8849255" cy="5260568"/>
          </a:xfrm>
          <a:prstGeom prst="rect">
            <a:avLst/>
          </a:prstGeom>
        </p:spPr>
      </p:pic>
    </p:spTree>
    <p:extLst>
      <p:ext uri="{BB962C8B-B14F-4D97-AF65-F5344CB8AC3E}">
        <p14:creationId xmlns:p14="http://schemas.microsoft.com/office/powerpoint/2010/main" val="403384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3">
            <a:extLst>
              <a:ext uri="{FF2B5EF4-FFF2-40B4-BE49-F238E27FC236}">
                <a16:creationId xmlns:a16="http://schemas.microsoft.com/office/drawing/2014/main" id="{38AB276E-DB98-357F-807D-A5F224D62775}"/>
              </a:ext>
            </a:extLst>
          </p:cNvPr>
          <p:cNvSpPr txBox="1">
            <a:spLocks noChangeArrowheads="1"/>
          </p:cNvSpPr>
          <p:nvPr/>
        </p:nvSpPr>
        <p:spPr bwMode="gray">
          <a:xfrm>
            <a:off x="215153" y="363858"/>
            <a:ext cx="11976847" cy="688297"/>
          </a:xfrm>
          <a:prstGeom prst="rect">
            <a:avLst/>
          </a:prstGeom>
          <a:noFill/>
          <a:ln w="9525">
            <a:noFill/>
            <a:miter lim="800000"/>
            <a:headEnd/>
            <a:tailEnd/>
          </a:ln>
        </p:spPr>
        <p:txBody>
          <a:bodyPr tIns="85725" bIns="214313"/>
          <a:lstStyle/>
          <a:p>
            <a:pPr marL="321469" indent="-321469" algn="ctr">
              <a:spcAft>
                <a:spcPts val="281"/>
              </a:spcAft>
              <a:buClr>
                <a:srgbClr val="B2B2B2"/>
              </a:buClr>
              <a:buSzPct val="80000"/>
              <a:defRPr/>
            </a:pPr>
            <a:r>
              <a:rPr lang="en-US" sz="3600" kern="0" dirty="0">
                <a:latin typeface="Microsoft Sans Serif" panose="020B0604020202020204" pitchFamily="34" charset="0"/>
                <a:ea typeface="Microsoft Sans Serif" panose="020B0604020202020204" pitchFamily="34" charset="0"/>
                <a:cs typeface="Microsoft Sans Serif" panose="020B0604020202020204" pitchFamily="34" charset="0"/>
              </a:rPr>
              <a:t>  External Inspection Image Acquired from EVA Camera </a:t>
            </a:r>
          </a:p>
          <a:p>
            <a:pPr marL="0" lvl="1">
              <a:buClr>
                <a:srgbClr val="0000FF"/>
              </a:buClr>
            </a:pPr>
            <a:endParaRPr lang="en-US" sz="3600"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a:extLst>
              <a:ext uri="{FF2B5EF4-FFF2-40B4-BE49-F238E27FC236}">
                <a16:creationId xmlns:a16="http://schemas.microsoft.com/office/drawing/2014/main" id="{879A7264-B405-B4D9-291D-427FF156ACE5}"/>
              </a:ext>
            </a:extLst>
          </p:cNvPr>
          <p:cNvPicPr>
            <a:picLocks noChangeAspect="1"/>
          </p:cNvPicPr>
          <p:nvPr/>
        </p:nvPicPr>
        <p:blipFill>
          <a:blip r:embed="rId2"/>
          <a:stretch>
            <a:fillRect/>
          </a:stretch>
        </p:blipFill>
        <p:spPr>
          <a:xfrm>
            <a:off x="1332681" y="1590740"/>
            <a:ext cx="9459112" cy="5186577"/>
          </a:xfrm>
          <a:prstGeom prst="rect">
            <a:avLst/>
          </a:prstGeom>
        </p:spPr>
      </p:pic>
    </p:spTree>
    <p:extLst>
      <p:ext uri="{BB962C8B-B14F-4D97-AF65-F5344CB8AC3E}">
        <p14:creationId xmlns:p14="http://schemas.microsoft.com/office/powerpoint/2010/main" val="3880019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FE0A2-9E35-BB03-9426-62E5D42FB677}"/>
              </a:ext>
            </a:extLst>
          </p:cNvPr>
          <p:cNvSpPr txBox="1">
            <a:spLocks/>
          </p:cNvSpPr>
          <p:nvPr/>
        </p:nvSpPr>
        <p:spPr>
          <a:xfrm>
            <a:off x="106532" y="-300"/>
            <a:ext cx="11984854" cy="852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MLI Damage and Discoloration on S6 Mast Canister </a:t>
            </a:r>
          </a:p>
        </p:txBody>
      </p:sp>
      <p:pic>
        <p:nvPicPr>
          <p:cNvPr id="3" name="Picture 2">
            <a:extLst>
              <a:ext uri="{FF2B5EF4-FFF2-40B4-BE49-F238E27FC236}">
                <a16:creationId xmlns:a16="http://schemas.microsoft.com/office/drawing/2014/main" id="{93226925-E454-0452-A57E-C3A9D1B2E789}"/>
              </a:ext>
            </a:extLst>
          </p:cNvPr>
          <p:cNvPicPr>
            <a:picLocks noChangeAspect="1"/>
          </p:cNvPicPr>
          <p:nvPr/>
        </p:nvPicPr>
        <p:blipFill rotWithShape="1">
          <a:blip r:embed="rId2"/>
          <a:srcRect t="2726" b="8165"/>
          <a:stretch/>
        </p:blipFill>
        <p:spPr>
          <a:xfrm>
            <a:off x="21537" y="1484521"/>
            <a:ext cx="12191979" cy="5486390"/>
          </a:xfrm>
          <a:prstGeom prst="rect">
            <a:avLst/>
          </a:prstGeom>
          <a:effectLst>
            <a:outerShdw blurRad="596900" dist="330200" dir="8820000" sx="87000" sy="87000" algn="ctr" rotWithShape="0">
              <a:srgbClr val="000000">
                <a:alpha val="29000"/>
              </a:srgbClr>
            </a:outerShdw>
          </a:effectLst>
        </p:spPr>
      </p:pic>
      <p:cxnSp>
        <p:nvCxnSpPr>
          <p:cNvPr id="5" name="Straight Arrow Connector 4">
            <a:extLst>
              <a:ext uri="{FF2B5EF4-FFF2-40B4-BE49-F238E27FC236}">
                <a16:creationId xmlns:a16="http://schemas.microsoft.com/office/drawing/2014/main" id="{9EFD913B-46AE-8B70-FE3D-9895BD251F30}"/>
              </a:ext>
            </a:extLst>
          </p:cNvPr>
          <p:cNvCxnSpPr>
            <a:cxnSpLocks/>
          </p:cNvCxnSpPr>
          <p:nvPr/>
        </p:nvCxnSpPr>
        <p:spPr>
          <a:xfrm flipH="1">
            <a:off x="5423646" y="2277035"/>
            <a:ext cx="152400" cy="83371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05B267E-9181-DFB9-ED3E-279FCD3F2EE9}"/>
              </a:ext>
            </a:extLst>
          </p:cNvPr>
          <p:cNvCxnSpPr>
            <a:cxnSpLocks/>
          </p:cNvCxnSpPr>
          <p:nvPr/>
        </p:nvCxnSpPr>
        <p:spPr>
          <a:xfrm flipV="1">
            <a:off x="5325036" y="5038165"/>
            <a:ext cx="98610" cy="101301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D77760F-76B1-31B8-1AEF-185761B3723B}"/>
              </a:ext>
            </a:extLst>
          </p:cNvPr>
          <p:cNvCxnSpPr>
            <a:cxnSpLocks/>
          </p:cNvCxnSpPr>
          <p:nvPr/>
        </p:nvCxnSpPr>
        <p:spPr>
          <a:xfrm flipH="1">
            <a:off x="6866965" y="2581835"/>
            <a:ext cx="152400" cy="83371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C2F70AF-0731-F2C4-80B8-6DB25E506A26}"/>
              </a:ext>
            </a:extLst>
          </p:cNvPr>
          <p:cNvCxnSpPr>
            <a:cxnSpLocks/>
          </p:cNvCxnSpPr>
          <p:nvPr/>
        </p:nvCxnSpPr>
        <p:spPr>
          <a:xfrm flipH="1">
            <a:off x="8686801" y="2734235"/>
            <a:ext cx="152400" cy="83371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320542-ADA1-4ED7-6910-27EC18968A77}"/>
              </a:ext>
            </a:extLst>
          </p:cNvPr>
          <p:cNvCxnSpPr>
            <a:cxnSpLocks/>
          </p:cNvCxnSpPr>
          <p:nvPr/>
        </p:nvCxnSpPr>
        <p:spPr>
          <a:xfrm>
            <a:off x="10157012" y="2124634"/>
            <a:ext cx="251012" cy="81579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33D8F7-C108-6F1D-9690-929DB0A07463}"/>
              </a:ext>
            </a:extLst>
          </p:cNvPr>
          <p:cNvCxnSpPr>
            <a:cxnSpLocks/>
          </p:cNvCxnSpPr>
          <p:nvPr/>
        </p:nvCxnSpPr>
        <p:spPr>
          <a:xfrm flipV="1">
            <a:off x="7261412" y="5943600"/>
            <a:ext cx="143435" cy="68131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8D5A3DC-C61A-8BA3-1A3D-612192EAF765}"/>
              </a:ext>
            </a:extLst>
          </p:cNvPr>
          <p:cNvCxnSpPr>
            <a:cxnSpLocks/>
          </p:cNvCxnSpPr>
          <p:nvPr/>
        </p:nvCxnSpPr>
        <p:spPr>
          <a:xfrm flipV="1">
            <a:off x="10255623" y="6051176"/>
            <a:ext cx="259977" cy="3048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10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D4EAEA-5159-8753-B49E-4CE7D150B3EA}"/>
              </a:ext>
            </a:extLst>
          </p:cNvPr>
          <p:cNvPicPr>
            <a:picLocks noChangeAspect="1"/>
          </p:cNvPicPr>
          <p:nvPr/>
        </p:nvPicPr>
        <p:blipFill rotWithShape="1">
          <a:blip r:embed="rId2">
            <a:duotone>
              <a:prstClr val="black"/>
              <a:schemeClr val="tx2">
                <a:tint val="45000"/>
                <a:satMod val="400000"/>
              </a:schemeClr>
            </a:duotone>
            <a:alphaModFix amt="25000"/>
          </a:blip>
          <a:srcRect t="5647" b="10083"/>
          <a:stretch/>
        </p:blipFill>
        <p:spPr>
          <a:xfrm>
            <a:off x="20" y="10"/>
            <a:ext cx="12191980" cy="6857990"/>
          </a:xfrm>
          <a:prstGeom prst="rect">
            <a:avLst/>
          </a:prstGeom>
        </p:spPr>
      </p:pic>
      <p:graphicFrame>
        <p:nvGraphicFramePr>
          <p:cNvPr id="4" name="Title 1">
            <a:extLst>
              <a:ext uri="{FF2B5EF4-FFF2-40B4-BE49-F238E27FC236}">
                <a16:creationId xmlns:a16="http://schemas.microsoft.com/office/drawing/2014/main" id="{923D91AF-269B-BB88-CE2B-8CB14668B6EE}"/>
              </a:ext>
            </a:extLst>
          </p:cNvPr>
          <p:cNvGraphicFramePr/>
          <p:nvPr>
            <p:extLst>
              <p:ext uri="{D42A27DB-BD31-4B8C-83A1-F6EECF244321}">
                <p14:modId xmlns:p14="http://schemas.microsoft.com/office/powerpoint/2010/main" val="710464662"/>
              </p:ext>
            </p:extLst>
          </p:nvPr>
        </p:nvGraphicFramePr>
        <p:xfrm>
          <a:off x="365760" y="516367"/>
          <a:ext cx="10988040" cy="5660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75242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B25E-2E75-E34C-E084-81047A3F2327}"/>
              </a:ext>
            </a:extLst>
          </p:cNvPr>
          <p:cNvSpPr>
            <a:spLocks noGrp="1"/>
          </p:cNvSpPr>
          <p:nvPr>
            <p:ph type="title"/>
          </p:nvPr>
        </p:nvSpPr>
        <p:spPr>
          <a:xfrm>
            <a:off x="640080" y="241110"/>
            <a:ext cx="10911840" cy="640081"/>
          </a:xfrm>
        </p:spPr>
        <p:txBody>
          <a:bodyPr>
            <a:normAutofit/>
          </a:bodyPr>
          <a:lstStyle/>
          <a:p>
            <a:pPr algn="ctr"/>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MMOD and Marks on S6 PVR </a:t>
            </a:r>
          </a:p>
        </p:txBody>
      </p:sp>
      <p:pic>
        <p:nvPicPr>
          <p:cNvPr id="4" name="Picture 3">
            <a:extLst>
              <a:ext uri="{FF2B5EF4-FFF2-40B4-BE49-F238E27FC236}">
                <a16:creationId xmlns:a16="http://schemas.microsoft.com/office/drawing/2014/main" id="{BFA29FEC-305A-155E-DF29-81DA81FAAF3A}"/>
              </a:ext>
            </a:extLst>
          </p:cNvPr>
          <p:cNvPicPr>
            <a:picLocks noChangeAspect="1"/>
          </p:cNvPicPr>
          <p:nvPr/>
        </p:nvPicPr>
        <p:blipFill rotWithShape="1">
          <a:blip r:embed="rId2"/>
          <a:srcRect r="1" b="11349"/>
          <a:stretch/>
        </p:blipFill>
        <p:spPr>
          <a:xfrm>
            <a:off x="640080" y="1328572"/>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9913470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58949-0B20-91B2-CF5B-F1B3F48DCE47}"/>
              </a:ext>
            </a:extLst>
          </p:cNvPr>
          <p:cNvSpPr txBox="1">
            <a:spLocks/>
          </p:cNvSpPr>
          <p:nvPr/>
        </p:nvSpPr>
        <p:spPr>
          <a:xfrm>
            <a:off x="2280813" y="110340"/>
            <a:ext cx="7715250" cy="814812"/>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Increment Monitoring Lifted Panel on ISS Module</a:t>
            </a:r>
          </a:p>
        </p:txBody>
      </p:sp>
      <p:pic>
        <p:nvPicPr>
          <p:cNvPr id="3" name="Content Placeholder 3">
            <a:extLst>
              <a:ext uri="{FF2B5EF4-FFF2-40B4-BE49-F238E27FC236}">
                <a16:creationId xmlns:a16="http://schemas.microsoft.com/office/drawing/2014/main" id="{85B0D2B7-49EC-11DF-DE7C-582DF35E28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6397" y="1107608"/>
            <a:ext cx="3933572" cy="2779724"/>
          </a:xfrm>
          <a:prstGeom prst="rect">
            <a:avLst/>
          </a:prstGeom>
          <a:effectLst>
            <a:outerShdw blurRad="254000" dist="190500" dir="2700000" algn="tl" rotWithShape="0">
              <a:prstClr val="black">
                <a:alpha val="40000"/>
              </a:prstClr>
            </a:outerShdw>
          </a:effectLst>
        </p:spPr>
      </p:pic>
      <p:pic>
        <p:nvPicPr>
          <p:cNvPr id="4" name="Picture 3">
            <a:extLst>
              <a:ext uri="{FF2B5EF4-FFF2-40B4-BE49-F238E27FC236}">
                <a16:creationId xmlns:a16="http://schemas.microsoft.com/office/drawing/2014/main" id="{EC52585D-7A46-7C2A-50A6-B2A56F0321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2945" y="3832975"/>
            <a:ext cx="4295490" cy="2860796"/>
          </a:xfrm>
          <a:prstGeom prst="rect">
            <a:avLst/>
          </a:prstGeom>
          <a:effectLst>
            <a:outerShdw blurRad="254000" dist="190500" dir="2700000" algn="tl" rotWithShape="0">
              <a:prstClr val="black">
                <a:alpha val="40000"/>
              </a:prstClr>
            </a:outerShdw>
          </a:effectLst>
        </p:spPr>
      </p:pic>
      <p:sp>
        <p:nvSpPr>
          <p:cNvPr id="5" name="TextBox 4">
            <a:extLst>
              <a:ext uri="{FF2B5EF4-FFF2-40B4-BE49-F238E27FC236}">
                <a16:creationId xmlns:a16="http://schemas.microsoft.com/office/drawing/2014/main" id="{A0DB7F5D-C075-E75E-071B-282DA8A92FB7}"/>
              </a:ext>
            </a:extLst>
          </p:cNvPr>
          <p:cNvSpPr txBox="1"/>
          <p:nvPr/>
        </p:nvSpPr>
        <p:spPr>
          <a:xfrm>
            <a:off x="8166981" y="3573289"/>
            <a:ext cx="1222218" cy="611834"/>
          </a:xfrm>
          <a:prstGeom prst="rect">
            <a:avLst/>
          </a:prstGeom>
          <a:solidFill>
            <a:schemeClr val="bg1"/>
          </a:solidFill>
        </p:spPr>
        <p:txBody>
          <a:bodyPr wrap="square" rtlCol="0">
            <a:spAutoFit/>
          </a:bodyPr>
          <a:lstStyle/>
          <a:p>
            <a:r>
              <a:rPr lang="en-US" sz="1688" dirty="0">
                <a:solidFill>
                  <a:srgbClr val="002060"/>
                </a:solidFill>
              </a:rPr>
              <a:t>Increment 38</a:t>
            </a:r>
          </a:p>
        </p:txBody>
      </p:sp>
      <p:sp>
        <p:nvSpPr>
          <p:cNvPr id="6" name="TextBox 5">
            <a:extLst>
              <a:ext uri="{FF2B5EF4-FFF2-40B4-BE49-F238E27FC236}">
                <a16:creationId xmlns:a16="http://schemas.microsoft.com/office/drawing/2014/main" id="{95CDC557-D543-9289-DE9D-97776459C9CF}"/>
              </a:ext>
            </a:extLst>
          </p:cNvPr>
          <p:cNvSpPr txBox="1"/>
          <p:nvPr/>
        </p:nvSpPr>
        <p:spPr>
          <a:xfrm>
            <a:off x="6758965" y="6353013"/>
            <a:ext cx="1164218" cy="611834"/>
          </a:xfrm>
          <a:prstGeom prst="rect">
            <a:avLst/>
          </a:prstGeom>
          <a:solidFill>
            <a:schemeClr val="bg1"/>
          </a:solidFill>
        </p:spPr>
        <p:txBody>
          <a:bodyPr wrap="square" rtlCol="0">
            <a:spAutoFit/>
          </a:bodyPr>
          <a:lstStyle/>
          <a:p>
            <a:r>
              <a:rPr lang="en-US" sz="1688" dirty="0"/>
              <a:t>Increment 40</a:t>
            </a:r>
          </a:p>
        </p:txBody>
      </p:sp>
      <p:pic>
        <p:nvPicPr>
          <p:cNvPr id="8" name="Picture 7">
            <a:extLst>
              <a:ext uri="{FF2B5EF4-FFF2-40B4-BE49-F238E27FC236}">
                <a16:creationId xmlns:a16="http://schemas.microsoft.com/office/drawing/2014/main" id="{6A9D040D-6B00-51F7-C4CA-D31F8CAD05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5465" y="1105456"/>
            <a:ext cx="3829518" cy="2784060"/>
          </a:xfrm>
          <a:prstGeom prst="rect">
            <a:avLst/>
          </a:prstGeom>
          <a:effectLst>
            <a:outerShdw blurRad="254000" dist="190500" dir="2700000" algn="tl" rotWithShape="0">
              <a:prstClr val="black">
                <a:alpha val="40000"/>
              </a:prstClr>
            </a:outerShdw>
          </a:effectLst>
        </p:spPr>
      </p:pic>
      <p:sp>
        <p:nvSpPr>
          <p:cNvPr id="10" name="TextBox 9">
            <a:extLst>
              <a:ext uri="{FF2B5EF4-FFF2-40B4-BE49-F238E27FC236}">
                <a16:creationId xmlns:a16="http://schemas.microsoft.com/office/drawing/2014/main" id="{C1992E91-8967-9B78-1884-DCD5DBA19C00}"/>
              </a:ext>
            </a:extLst>
          </p:cNvPr>
          <p:cNvSpPr txBox="1"/>
          <p:nvPr/>
        </p:nvSpPr>
        <p:spPr>
          <a:xfrm>
            <a:off x="4531449" y="3561973"/>
            <a:ext cx="1164218" cy="611834"/>
          </a:xfrm>
          <a:prstGeom prst="rect">
            <a:avLst/>
          </a:prstGeom>
          <a:solidFill>
            <a:schemeClr val="bg1"/>
          </a:solidFill>
        </p:spPr>
        <p:txBody>
          <a:bodyPr wrap="square" rtlCol="0">
            <a:spAutoFit/>
          </a:bodyPr>
          <a:lstStyle/>
          <a:p>
            <a:r>
              <a:rPr lang="en-US" sz="1688" dirty="0"/>
              <a:t>Increment 37</a:t>
            </a:r>
          </a:p>
        </p:txBody>
      </p:sp>
    </p:spTree>
    <p:extLst>
      <p:ext uri="{BB962C8B-B14F-4D97-AF65-F5344CB8AC3E}">
        <p14:creationId xmlns:p14="http://schemas.microsoft.com/office/powerpoint/2010/main" val="1580950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F1CC1BF5-18C4-7A8F-F424-147C938401B0}"/>
              </a:ext>
            </a:extLst>
          </p:cNvPr>
          <p:cNvSpPr txBox="1">
            <a:spLocks noChangeArrowheads="1"/>
          </p:cNvSpPr>
          <p:nvPr/>
        </p:nvSpPr>
        <p:spPr>
          <a:xfrm>
            <a:off x="461639" y="162660"/>
            <a:ext cx="10839635" cy="1160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ISS Periodic Inspection Analysis</a:t>
            </a:r>
            <a:br>
              <a:rPr lang="en-US" sz="32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32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Discoloration Detected on ISS Module Secondary Structure</a:t>
            </a:r>
          </a:p>
        </p:txBody>
      </p:sp>
      <p:pic>
        <p:nvPicPr>
          <p:cNvPr id="3" name="Picture 2">
            <a:extLst>
              <a:ext uri="{FF2B5EF4-FFF2-40B4-BE49-F238E27FC236}">
                <a16:creationId xmlns:a16="http://schemas.microsoft.com/office/drawing/2014/main" id="{53B9AE06-4E3D-16C2-8D51-5175B9CC0233}"/>
              </a:ext>
            </a:extLst>
          </p:cNvPr>
          <p:cNvPicPr>
            <a:picLocks noChangeAspect="1"/>
          </p:cNvPicPr>
          <p:nvPr/>
        </p:nvPicPr>
        <p:blipFill rotWithShape="1">
          <a:blip r:embed="rId2"/>
          <a:srcRect l="4005" r="11135"/>
          <a:stretch/>
        </p:blipFill>
        <p:spPr>
          <a:xfrm>
            <a:off x="-9" y="1580555"/>
            <a:ext cx="6096000" cy="5279933"/>
          </a:xfrm>
          <a:prstGeom prst="rect">
            <a:avLst/>
          </a:prstGeom>
        </p:spPr>
      </p:pic>
      <p:pic>
        <p:nvPicPr>
          <p:cNvPr id="4" name="Picture 3">
            <a:extLst>
              <a:ext uri="{FF2B5EF4-FFF2-40B4-BE49-F238E27FC236}">
                <a16:creationId xmlns:a16="http://schemas.microsoft.com/office/drawing/2014/main" id="{53E6013F-89FF-73A9-4D62-4D660B1B3FD5}"/>
              </a:ext>
            </a:extLst>
          </p:cNvPr>
          <p:cNvPicPr>
            <a:picLocks noChangeAspect="1"/>
          </p:cNvPicPr>
          <p:nvPr/>
        </p:nvPicPr>
        <p:blipFill rotWithShape="1">
          <a:blip r:embed="rId3"/>
          <a:srcRect l="13985" r="1" b="1"/>
          <a:stretch/>
        </p:blipFill>
        <p:spPr>
          <a:xfrm>
            <a:off x="6149798" y="1592145"/>
            <a:ext cx="6095999" cy="5279933"/>
          </a:xfrm>
          <a:prstGeom prst="rect">
            <a:avLst/>
          </a:prstGeom>
          <a:ln w="19050">
            <a:solidFill>
              <a:srgbClr val="FFFF00"/>
            </a:solidFill>
          </a:ln>
        </p:spPr>
      </p:pic>
    </p:spTree>
    <p:extLst>
      <p:ext uri="{BB962C8B-B14F-4D97-AF65-F5344CB8AC3E}">
        <p14:creationId xmlns:p14="http://schemas.microsoft.com/office/powerpoint/2010/main" val="20001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3">
            <a:extLst>
              <a:ext uri="{FF2B5EF4-FFF2-40B4-BE49-F238E27FC236}">
                <a16:creationId xmlns:a16="http://schemas.microsoft.com/office/drawing/2014/main" id="{B203F24B-B548-1E19-66F0-6BE15097C753}"/>
              </a:ext>
            </a:extLst>
          </p:cNvPr>
          <p:cNvSpPr txBox="1">
            <a:spLocks noChangeArrowheads="1"/>
          </p:cNvSpPr>
          <p:nvPr/>
        </p:nvSpPr>
        <p:spPr bwMode="gray">
          <a:xfrm>
            <a:off x="556532" y="719091"/>
            <a:ext cx="11210925" cy="669212"/>
          </a:xfrm>
          <a:prstGeom prst="rect">
            <a:avLst/>
          </a:prstGeom>
        </p:spPr>
        <p:txBody>
          <a:bodyPr vert="horz" lIns="91440" tIns="45720" rIns="91440" bIns="45720" rtlCol="0" anchor="ctr">
            <a:normAutofit/>
          </a:bodyPr>
          <a:lstStyle/>
          <a:p>
            <a:pPr marL="321469" indent="-321469" algn="ctr">
              <a:lnSpc>
                <a:spcPct val="90000"/>
              </a:lnSpc>
              <a:spcBef>
                <a:spcPct val="0"/>
              </a:spcBef>
              <a:spcAft>
                <a:spcPts val="281"/>
              </a:spcAft>
              <a:buClr>
                <a:srgbClr val="B2B2B2"/>
              </a:buClr>
              <a:buSzPct val="80000"/>
              <a:defRPr/>
            </a:pPr>
            <a:r>
              <a:rPr lang="en-US" sz="3200" kern="12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External Monitoring and Inspection</a:t>
            </a:r>
          </a:p>
        </p:txBody>
      </p:sp>
      <p:pic>
        <p:nvPicPr>
          <p:cNvPr id="3" name="Picture 2">
            <a:extLst>
              <a:ext uri="{FF2B5EF4-FFF2-40B4-BE49-F238E27FC236}">
                <a16:creationId xmlns:a16="http://schemas.microsoft.com/office/drawing/2014/main" id="{375015E7-B8DC-92C4-9729-6A7FACEFE1CB}"/>
              </a:ext>
            </a:extLst>
          </p:cNvPr>
          <p:cNvPicPr>
            <a:picLocks noChangeAspect="1"/>
          </p:cNvPicPr>
          <p:nvPr/>
        </p:nvPicPr>
        <p:blipFill>
          <a:blip r:embed="rId2"/>
          <a:stretch>
            <a:fillRect/>
          </a:stretch>
        </p:blipFill>
        <p:spPr>
          <a:xfrm>
            <a:off x="671063" y="1675227"/>
            <a:ext cx="10849874" cy="4394199"/>
          </a:xfrm>
          <a:prstGeom prst="rect">
            <a:avLst/>
          </a:prstGeom>
        </p:spPr>
      </p:pic>
      <p:sp>
        <p:nvSpPr>
          <p:cNvPr id="5" name="Rectangle 4">
            <a:extLst>
              <a:ext uri="{FF2B5EF4-FFF2-40B4-BE49-F238E27FC236}">
                <a16:creationId xmlns:a16="http://schemas.microsoft.com/office/drawing/2014/main" id="{5CA4890E-3EF0-5880-5046-55A40483678A}"/>
              </a:ext>
            </a:extLst>
          </p:cNvPr>
          <p:cNvSpPr/>
          <p:nvPr/>
        </p:nvSpPr>
        <p:spPr>
          <a:xfrm>
            <a:off x="1334576" y="6191119"/>
            <a:ext cx="4028295" cy="611834"/>
          </a:xfrm>
          <a:prstGeom prst="rect">
            <a:avLst/>
          </a:prstGeom>
        </p:spPr>
        <p:txBody>
          <a:bodyPr wrap="square">
            <a:spAutoFit/>
          </a:bodyPr>
          <a:lstStyle/>
          <a:p>
            <a:pPr algn="ctr" fontAlgn="base">
              <a:spcBef>
                <a:spcPct val="0"/>
              </a:spcBef>
              <a:spcAft>
                <a:spcPct val="0"/>
              </a:spcAft>
            </a:pPr>
            <a:r>
              <a:rPr lang="en-US" sz="1688" kern="0" dirty="0">
                <a:solidFill>
                  <a:srgbClr val="000000"/>
                </a:solidFill>
                <a:latin typeface="Arial"/>
              </a:rPr>
              <a:t>STS-098/AF-5A Chipped Paint on ISS MMOD Module Shielding Panel</a:t>
            </a:r>
            <a:endParaRPr kumimoji="1" lang="en-US" sz="1688" dirty="0">
              <a:solidFill>
                <a:srgbClr val="000000"/>
              </a:solidFill>
            </a:endParaRPr>
          </a:p>
        </p:txBody>
      </p:sp>
      <p:sp>
        <p:nvSpPr>
          <p:cNvPr id="6" name="Rectangle 5">
            <a:extLst>
              <a:ext uri="{FF2B5EF4-FFF2-40B4-BE49-F238E27FC236}">
                <a16:creationId xmlns:a16="http://schemas.microsoft.com/office/drawing/2014/main" id="{F9E45829-8D9C-1CE2-DF35-CC1C4920D669}"/>
              </a:ext>
            </a:extLst>
          </p:cNvPr>
          <p:cNvSpPr/>
          <p:nvPr/>
        </p:nvSpPr>
        <p:spPr>
          <a:xfrm>
            <a:off x="6484526" y="6202690"/>
            <a:ext cx="4372898" cy="584775"/>
          </a:xfrm>
          <a:prstGeom prst="rect">
            <a:avLst/>
          </a:prstGeom>
        </p:spPr>
        <p:txBody>
          <a:bodyPr wrap="square">
            <a:spAutoFit/>
          </a:bodyPr>
          <a:lstStyle/>
          <a:p>
            <a:pPr algn="ctr" fontAlgn="base">
              <a:spcBef>
                <a:spcPct val="0"/>
              </a:spcBef>
              <a:spcAft>
                <a:spcPct val="0"/>
              </a:spcAft>
            </a:pPr>
            <a:r>
              <a:rPr lang="en-US" sz="1600" kern="0" dirty="0">
                <a:solidFill>
                  <a:srgbClr val="000000"/>
                </a:solidFill>
                <a:latin typeface="Arial"/>
              </a:rPr>
              <a:t>Increment 47 Chipped Paint and Discoloration on same ISS Module MMOD Shielding</a:t>
            </a:r>
            <a:r>
              <a:rPr kumimoji="1" lang="en-US" sz="1600" dirty="0">
                <a:solidFill>
                  <a:srgbClr val="000000"/>
                </a:solidFill>
              </a:rPr>
              <a:t> </a:t>
            </a:r>
            <a:r>
              <a:rPr lang="en-US" sz="1600" kern="0" dirty="0">
                <a:solidFill>
                  <a:srgbClr val="000000"/>
                </a:solidFill>
                <a:latin typeface="Arial"/>
              </a:rPr>
              <a:t>Panel</a:t>
            </a:r>
            <a:endParaRPr kumimoji="1" lang="en-US" sz="1600" dirty="0">
              <a:solidFill>
                <a:srgbClr val="000000"/>
              </a:solidFill>
            </a:endParaRPr>
          </a:p>
        </p:txBody>
      </p:sp>
      <p:sp>
        <p:nvSpPr>
          <p:cNvPr id="4" name="Rectangle 3">
            <a:extLst>
              <a:ext uri="{FF2B5EF4-FFF2-40B4-BE49-F238E27FC236}">
                <a16:creationId xmlns:a16="http://schemas.microsoft.com/office/drawing/2014/main" id="{01B844D2-9658-49ED-35DC-0011522C1AFF}"/>
              </a:ext>
            </a:extLst>
          </p:cNvPr>
          <p:cNvSpPr/>
          <p:nvPr/>
        </p:nvSpPr>
        <p:spPr>
          <a:xfrm>
            <a:off x="1544716" y="1722268"/>
            <a:ext cx="967666" cy="2130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1417455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550193B-F228-4A79-83A6-18AA1B43465A}"/>
              </a:ext>
            </a:extLst>
          </p:cNvPr>
          <p:cNvSpPr>
            <a:spLocks noGrp="1"/>
          </p:cNvSpPr>
          <p:nvPr>
            <p:ph type="title"/>
          </p:nvPr>
        </p:nvSpPr>
        <p:spPr>
          <a:xfrm>
            <a:off x="1155559" y="637762"/>
            <a:ext cx="2899568" cy="5576770"/>
          </a:xfrm>
        </p:spPr>
        <p:txBody>
          <a:bodyPr vert="horz" lIns="91440" tIns="45720" rIns="91440" bIns="45720" rtlCol="0" anchor="ctr">
            <a:normAutofit/>
          </a:bodyPr>
          <a:lstStyle/>
          <a:p>
            <a:r>
              <a:rPr lang="en-US" altLang="en-US" sz="3600" kern="12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ISS Status Monitoring; </a:t>
            </a:r>
            <a:r>
              <a:rPr lang="en-US" sz="3600" kern="12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Discoloration Observed on ISS Module</a:t>
            </a:r>
            <a:br>
              <a:rPr lang="en-US" sz="3000"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a:extLst>
              <a:ext uri="{FF2B5EF4-FFF2-40B4-BE49-F238E27FC236}">
                <a16:creationId xmlns:a16="http://schemas.microsoft.com/office/drawing/2014/main" id="{82B59A1C-F5BB-C27E-29D6-28D94AAF6248}"/>
              </a:ext>
            </a:extLst>
          </p:cNvPr>
          <p:cNvGraphicFramePr>
            <a:graphicFrameLocks noChangeAspect="1"/>
          </p:cNvGraphicFramePr>
          <p:nvPr>
            <p:extLst>
              <p:ext uri="{D42A27DB-BD31-4B8C-83A1-F6EECF244321}">
                <p14:modId xmlns:p14="http://schemas.microsoft.com/office/powerpoint/2010/main" val="1193810227"/>
              </p:ext>
            </p:extLst>
          </p:nvPr>
        </p:nvGraphicFramePr>
        <p:xfrm>
          <a:off x="4670575" y="500678"/>
          <a:ext cx="7521414" cy="5912156"/>
        </p:xfrm>
        <a:graphic>
          <a:graphicData uri="http://schemas.openxmlformats.org/presentationml/2006/ole">
            <mc:AlternateContent xmlns:mc="http://schemas.openxmlformats.org/markup-compatibility/2006">
              <mc:Choice xmlns:v="urn:schemas-microsoft-com:vml" Requires="v">
                <p:oleObj name="Image" r:id="rId2" imgW="13879080" imgH="10920600" progId="Photoshop.Image.12">
                  <p:embed/>
                </p:oleObj>
              </mc:Choice>
              <mc:Fallback>
                <p:oleObj name="Image" r:id="rId2" imgW="13879080" imgH="10920600" progId="Photoshop.Image.12">
                  <p:embed/>
                  <p:pic>
                    <p:nvPicPr>
                      <p:cNvPr id="5" name="Object 4">
                        <a:extLst>
                          <a:ext uri="{FF2B5EF4-FFF2-40B4-BE49-F238E27FC236}">
                            <a16:creationId xmlns:a16="http://schemas.microsoft.com/office/drawing/2014/main" id="{82B59A1C-F5BB-C27E-29D6-28D94AAF6248}"/>
                          </a:ext>
                        </a:extLst>
                      </p:cNvPr>
                      <p:cNvPicPr/>
                      <p:nvPr/>
                    </p:nvPicPr>
                    <p:blipFill>
                      <a:blip r:embed="rId3"/>
                      <a:stretch>
                        <a:fillRect/>
                      </a:stretch>
                    </p:blipFill>
                    <p:spPr>
                      <a:xfrm>
                        <a:off x="4670575" y="500678"/>
                        <a:ext cx="7521414" cy="5912156"/>
                      </a:xfrm>
                      <a:prstGeom prst="rect">
                        <a:avLst/>
                      </a:prstGeom>
                    </p:spPr>
                  </p:pic>
                </p:oleObj>
              </mc:Fallback>
            </mc:AlternateContent>
          </a:graphicData>
        </a:graphic>
      </p:graphicFrame>
    </p:spTree>
    <p:extLst>
      <p:ext uri="{BB962C8B-B14F-4D97-AF65-F5344CB8AC3E}">
        <p14:creationId xmlns:p14="http://schemas.microsoft.com/office/powerpoint/2010/main" val="1360003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C8E83E-8D51-F0D4-B644-32B0BB6DF75E}"/>
              </a:ext>
            </a:extLst>
          </p:cNvPr>
          <p:cNvSpPr txBox="1"/>
          <p:nvPr/>
        </p:nvSpPr>
        <p:spPr>
          <a:xfrm>
            <a:off x="601579" y="1094874"/>
            <a:ext cx="4630822" cy="4505826"/>
          </a:xfrm>
          <a:prstGeom prst="rect">
            <a:avLst/>
          </a:prstGeom>
        </p:spPr>
        <p:txBody>
          <a:bodyPr vert="horz" lIns="91440" tIns="45720" rIns="91440" bIns="45720" rtlCol="0">
            <a:normAutofit/>
          </a:bodyPr>
          <a:lstStyle/>
          <a:p>
            <a:pPr marL="321469" indent="-228600" algn="ctr">
              <a:lnSpc>
                <a:spcPct val="90000"/>
              </a:lnSpc>
              <a:spcAft>
                <a:spcPts val="281"/>
              </a:spcAft>
              <a:buClr>
                <a:srgbClr val="B2B2B2"/>
              </a:buClr>
              <a:buSzPct val="80000"/>
              <a:buFont typeface="Arial" panose="020B0604020202020204" pitchFamily="34" charset="0"/>
              <a:buChar char="•"/>
              <a:defRPr/>
            </a:pPr>
            <a:r>
              <a:rPr lang="en-US" sz="4000" dirty="0">
                <a:solidFill>
                  <a:schemeClr val="bg1">
                    <a:alpha val="8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External Monitoring and Inspection</a:t>
            </a:r>
          </a:p>
          <a:p>
            <a:pPr marL="257175" lvl="1" indent="-228600">
              <a:lnSpc>
                <a:spcPct val="90000"/>
              </a:lnSpc>
              <a:buClr>
                <a:srgbClr val="0000FF"/>
              </a:buClr>
              <a:buFont typeface="Arial" panose="020B0604020202020204" pitchFamily="34" charset="0"/>
              <a:buChar char="•"/>
            </a:pPr>
            <a:r>
              <a:rPr lang="en-US" sz="1700" dirty="0">
                <a:solidFill>
                  <a:schemeClr val="bg1">
                    <a:alpha val="8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AOI’s from Increment 45/46 External Survey </a:t>
            </a:r>
          </a:p>
          <a:p>
            <a:pPr marL="714375" lvl="2" indent="-228600">
              <a:lnSpc>
                <a:spcPct val="90000"/>
              </a:lnSpc>
              <a:buClr>
                <a:srgbClr val="0000FF"/>
              </a:buClr>
              <a:buFont typeface="Arial" panose="020B0604020202020204" pitchFamily="34" charset="0"/>
              <a:buChar char="•"/>
            </a:pPr>
            <a:r>
              <a:rPr lang="en-US" sz="1700" dirty="0">
                <a:solidFill>
                  <a:schemeClr val="bg1">
                    <a:alpha val="8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Over 4000 images were screened. </a:t>
            </a:r>
          </a:p>
          <a:p>
            <a:pPr marL="714375" lvl="2" indent="-228600">
              <a:lnSpc>
                <a:spcPct val="90000"/>
              </a:lnSpc>
              <a:buClr>
                <a:srgbClr val="0000FF"/>
              </a:buClr>
              <a:buFont typeface="Arial" panose="020B0604020202020204" pitchFamily="34" charset="0"/>
              <a:buChar char="•"/>
            </a:pPr>
            <a:r>
              <a:rPr lang="en-US" sz="1700" dirty="0">
                <a:solidFill>
                  <a:schemeClr val="bg1">
                    <a:alpha val="8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27 new areas of interest were added to the ISS Imagery Inspection database. </a:t>
            </a:r>
            <a:r>
              <a:rPr lang="en-US" sz="1700" u="sng" dirty="0">
                <a:solidFill>
                  <a:schemeClr val="bg1">
                    <a:alpha val="8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rPr>
              <a:t>http://isal-web1.jsc.nasa.gov/content/folder1607/INC45&amp;46_Report.htm</a:t>
            </a:r>
            <a:r>
              <a:rPr lang="en-US" sz="1700" dirty="0">
                <a:solidFill>
                  <a:schemeClr val="bg1">
                    <a:alpha val="8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321469" indent="-228600">
              <a:lnSpc>
                <a:spcPct val="90000"/>
              </a:lnSpc>
              <a:spcAft>
                <a:spcPts val="281"/>
              </a:spcAft>
              <a:buClr>
                <a:srgbClr val="B2B2B2"/>
              </a:buClr>
              <a:buSzPct val="80000"/>
              <a:buFont typeface="Arial" panose="020B0604020202020204" pitchFamily="34" charset="0"/>
              <a:buChar char="•"/>
              <a:defRPr/>
            </a:pPr>
            <a:endParaRPr lang="en-US" sz="1700" dirty="0">
              <a:solidFill>
                <a:schemeClr val="bg1">
                  <a:alpha val="80000"/>
                </a:schemeClr>
              </a:solidFill>
            </a:endParaRPr>
          </a:p>
        </p:txBody>
      </p:sp>
      <p:pic>
        <p:nvPicPr>
          <p:cNvPr id="5" name="Picture 4">
            <a:extLst>
              <a:ext uri="{FF2B5EF4-FFF2-40B4-BE49-F238E27FC236}">
                <a16:creationId xmlns:a16="http://schemas.microsoft.com/office/drawing/2014/main" id="{7FD9DA20-9E3A-2D34-2892-8266401C1FE7}"/>
              </a:ext>
            </a:extLst>
          </p:cNvPr>
          <p:cNvPicPr/>
          <p:nvPr/>
        </p:nvPicPr>
        <p:blipFill rotWithShape="1">
          <a:blip r:embed="rId3"/>
          <a:srcRect l="28931" r="8412" b="-2"/>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4" name="Picture 3">
            <a:extLst>
              <a:ext uri="{FF2B5EF4-FFF2-40B4-BE49-F238E27FC236}">
                <a16:creationId xmlns:a16="http://schemas.microsoft.com/office/drawing/2014/main" id="{61864D3D-0023-14CC-5EAF-87C6B35C69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747" r="1" b="3652"/>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2" name="Group 11">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13" name="Freeform: Shape 12">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82955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1" name="Rectangle 10">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64A511D5-1057-90E1-EFAE-63EAC5C98872}"/>
              </a:ext>
            </a:extLst>
          </p:cNvPr>
          <p:cNvSpPr txBox="1">
            <a:spLocks noChangeArrowheads="1"/>
          </p:cNvSpPr>
          <p:nvPr/>
        </p:nvSpPr>
        <p:spPr bwMode="gray">
          <a:xfrm>
            <a:off x="168442" y="481264"/>
            <a:ext cx="4632158" cy="4302492"/>
          </a:xfrm>
          <a:prstGeom prst="rect">
            <a:avLst/>
          </a:prstGeom>
        </p:spPr>
        <p:txBody>
          <a:bodyPr vert="horz" lIns="91440" tIns="45720" rIns="91440" bIns="45720" rtlCol="0">
            <a:normAutofit/>
          </a:bodyPr>
          <a:lstStyle/>
          <a:p>
            <a:pPr marL="92869" algn="ctr">
              <a:lnSpc>
                <a:spcPct val="90000"/>
              </a:lnSpc>
              <a:spcAft>
                <a:spcPts val="281"/>
              </a:spcAft>
              <a:buClr>
                <a:srgbClr val="B2B2B2"/>
              </a:buClr>
              <a:buSzPct val="80000"/>
              <a:defRPr/>
            </a:pPr>
            <a:r>
              <a:rPr lang="en-US" sz="38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External Monitoring and Inspection</a:t>
            </a:r>
          </a:p>
          <a:p>
            <a:pPr marL="257175" lvl="1" indent="-228600">
              <a:lnSpc>
                <a:spcPct val="90000"/>
              </a:lnSpc>
              <a:buClr>
                <a:srgbClr val="0000FF"/>
              </a:buClr>
              <a:buFont typeface="Arial" panose="020B0604020202020204" pitchFamily="34" charset="0"/>
              <a:buChar char="•"/>
            </a:pPr>
            <a:r>
              <a:rPr lang="en-US" sz="16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AOI’s from Increment 47/48 External Survey </a:t>
            </a:r>
          </a:p>
          <a:p>
            <a:pPr marL="632222" lvl="2" indent="-228600">
              <a:lnSpc>
                <a:spcPct val="90000"/>
              </a:lnSpc>
              <a:buClr>
                <a:srgbClr val="0000FF"/>
              </a:buClr>
              <a:buFont typeface="Arial" panose="020B0604020202020204" pitchFamily="34" charset="0"/>
              <a:buChar char="•"/>
            </a:pPr>
            <a:r>
              <a:rPr lang="en-US" sz="16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MMOD Strikes on the Spare MBSU currently stowed on an External Logistics Carrier (ELC).  Long term plan is to bring it inside Station so that the crew can change out the firmware card.  At that time, it will be determined if this probable MMOD strike could have a relation to the failed firmware card. </a:t>
            </a:r>
          </a:p>
          <a:p>
            <a:pPr marL="632222" lvl="2" indent="-228600">
              <a:lnSpc>
                <a:spcPct val="90000"/>
              </a:lnSpc>
              <a:buClr>
                <a:srgbClr val="0000FF"/>
              </a:buClr>
              <a:buFont typeface="Arial" panose="020B0604020202020204" pitchFamily="34" charset="0"/>
              <a:buChar char="•"/>
            </a:pPr>
            <a:r>
              <a:rPr lang="en-US" sz="16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ISAG provided a photogrammetric estimated analysis of 5mm diameter for IFI 2283. </a:t>
            </a:r>
          </a:p>
        </p:txBody>
      </p:sp>
      <p:pic>
        <p:nvPicPr>
          <p:cNvPr id="5" name="Picture 4">
            <a:extLst>
              <a:ext uri="{FF2B5EF4-FFF2-40B4-BE49-F238E27FC236}">
                <a16:creationId xmlns:a16="http://schemas.microsoft.com/office/drawing/2014/main" id="{D0C21648-4E9F-099F-49CE-FA5174F948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9448" y="914400"/>
            <a:ext cx="6470690" cy="4319186"/>
          </a:xfrm>
          <a:prstGeom prst="rect">
            <a:avLst/>
          </a:prstGeom>
        </p:spPr>
      </p:pic>
    </p:spTree>
    <p:extLst>
      <p:ext uri="{BB962C8B-B14F-4D97-AF65-F5344CB8AC3E}">
        <p14:creationId xmlns:p14="http://schemas.microsoft.com/office/powerpoint/2010/main" val="2296395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D4FFAC12-0672-6F47-7136-8F131A76A4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3024" y="574091"/>
            <a:ext cx="3147399" cy="2515282"/>
          </a:xfrm>
          <a:prstGeom prst="rect">
            <a:avLst/>
          </a:prstGeom>
        </p:spPr>
      </p:pic>
      <p:pic>
        <p:nvPicPr>
          <p:cNvPr id="5" name="Picture 4">
            <a:extLst>
              <a:ext uri="{FF2B5EF4-FFF2-40B4-BE49-F238E27FC236}">
                <a16:creationId xmlns:a16="http://schemas.microsoft.com/office/drawing/2014/main" id="{BD9E06D7-4111-85B4-2ECD-F48EC3A87D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5545" y="4523875"/>
            <a:ext cx="2971800" cy="2280856"/>
          </a:xfrm>
          <a:prstGeom prst="rect">
            <a:avLst/>
          </a:prstGeom>
        </p:spPr>
      </p:pic>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45298"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477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1569B99-1BF1-F171-4985-7E5C260EB566}"/>
              </a:ext>
            </a:extLst>
          </p:cNvPr>
          <p:cNvPicPr>
            <a:picLocks noChangeAspect="1"/>
          </p:cNvPicPr>
          <p:nvPr/>
        </p:nvPicPr>
        <p:blipFill>
          <a:blip r:embed="rId4"/>
          <a:stretch>
            <a:fillRect/>
          </a:stretch>
        </p:blipFill>
        <p:spPr>
          <a:xfrm>
            <a:off x="7161799" y="4668251"/>
            <a:ext cx="4956407" cy="1982563"/>
          </a:xfrm>
          <a:prstGeom prst="rect">
            <a:avLst/>
          </a:prstGeom>
        </p:spPr>
      </p:pic>
      <p:sp>
        <p:nvSpPr>
          <p:cNvPr id="2" name="Rectangle 3">
            <a:extLst>
              <a:ext uri="{FF2B5EF4-FFF2-40B4-BE49-F238E27FC236}">
                <a16:creationId xmlns:a16="http://schemas.microsoft.com/office/drawing/2014/main" id="{A358470E-EF4A-BC95-12E5-7A6610CD4505}"/>
              </a:ext>
            </a:extLst>
          </p:cNvPr>
          <p:cNvSpPr txBox="1">
            <a:spLocks noChangeArrowheads="1"/>
          </p:cNvSpPr>
          <p:nvPr/>
        </p:nvSpPr>
        <p:spPr bwMode="gray">
          <a:xfrm>
            <a:off x="7137344" y="113520"/>
            <a:ext cx="4834075" cy="1912815"/>
          </a:xfrm>
          <a:prstGeom prst="rect">
            <a:avLst/>
          </a:prstGeom>
        </p:spPr>
        <p:txBody>
          <a:bodyPr vert="horz" lIns="91440" tIns="45720" rIns="91440" bIns="45720" rtlCol="0">
            <a:normAutofit fontScale="92500" lnSpcReduction="10000"/>
          </a:bodyPr>
          <a:lstStyle/>
          <a:p>
            <a:pPr marL="321469" indent="-228600" algn="ctr">
              <a:lnSpc>
                <a:spcPct val="90000"/>
              </a:lnSpc>
              <a:spcAft>
                <a:spcPts val="281"/>
              </a:spcAft>
              <a:buClr>
                <a:srgbClr val="B2B2B2"/>
              </a:buClr>
              <a:buSzPct val="80000"/>
              <a:buFont typeface="Arial" panose="020B0604020202020204" pitchFamily="34" charset="0"/>
              <a:buChar char="•"/>
              <a:defRPr/>
            </a:pPr>
            <a:r>
              <a:rPr lang="en-US" sz="2000" dirty="0">
                <a:solidFill>
                  <a:schemeClr val="bg1"/>
                </a:solidFill>
              </a:rPr>
              <a:t>  </a:t>
            </a:r>
            <a:r>
              <a:rPr lang="en-US" sz="4000" dirty="0">
                <a:solidFill>
                  <a:schemeClr val="bg1"/>
                </a:solidFill>
              </a:rPr>
              <a:t>External Monitoring and Inspection</a:t>
            </a:r>
          </a:p>
          <a:p>
            <a:pPr marL="257175" lvl="1" indent="-228600">
              <a:lnSpc>
                <a:spcPct val="90000"/>
              </a:lnSpc>
              <a:buClr>
                <a:srgbClr val="0000FF"/>
              </a:buClr>
              <a:buFont typeface="Arial" panose="020B0604020202020204" pitchFamily="34" charset="0"/>
              <a:buChar char="•"/>
            </a:pPr>
            <a:r>
              <a:rPr lang="en-US" sz="2000" dirty="0">
                <a:solidFill>
                  <a:schemeClr val="bg1"/>
                </a:solidFill>
              </a:rPr>
              <a:t>MMOD Strike on P6 Trailing Thermal Control Radiator (TTCR)</a:t>
            </a:r>
          </a:p>
          <a:p>
            <a:pPr marL="685800" lvl="2" indent="-228600">
              <a:lnSpc>
                <a:spcPct val="90000"/>
              </a:lnSpc>
              <a:buClr>
                <a:srgbClr val="0000FF"/>
              </a:buClr>
              <a:buFont typeface="Arial" panose="020B0604020202020204" pitchFamily="34" charset="0"/>
              <a:buChar char="•"/>
            </a:pPr>
            <a:r>
              <a:rPr lang="en-US" sz="2000" dirty="0">
                <a:solidFill>
                  <a:schemeClr val="bg1"/>
                </a:solidFill>
              </a:rPr>
              <a:t>Crew photo from TTCR EVA #37</a:t>
            </a:r>
          </a:p>
        </p:txBody>
      </p:sp>
      <p:pic>
        <p:nvPicPr>
          <p:cNvPr id="3" name="Picture 2">
            <a:extLst>
              <a:ext uri="{FF2B5EF4-FFF2-40B4-BE49-F238E27FC236}">
                <a16:creationId xmlns:a16="http://schemas.microsoft.com/office/drawing/2014/main" id="{95F34399-D2CC-D438-1AB4-1AC8459800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128" y="654517"/>
            <a:ext cx="3707896" cy="2290812"/>
          </a:xfrm>
          <a:prstGeom prst="rect">
            <a:avLst/>
          </a:prstGeom>
        </p:spPr>
      </p:pic>
    </p:spTree>
    <p:extLst>
      <p:ext uri="{BB962C8B-B14F-4D97-AF65-F5344CB8AC3E}">
        <p14:creationId xmlns:p14="http://schemas.microsoft.com/office/powerpoint/2010/main" val="435053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F5F8CAF-2C1D-10E1-0F11-66B0FC805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421" y="575075"/>
            <a:ext cx="3217333" cy="2614637"/>
          </a:xfrm>
          <a:prstGeom prst="rect">
            <a:avLst/>
          </a:prstGeom>
        </p:spPr>
      </p:pic>
      <p:pic>
        <p:nvPicPr>
          <p:cNvPr id="4" name="Picture 3">
            <a:extLst>
              <a:ext uri="{FF2B5EF4-FFF2-40B4-BE49-F238E27FC236}">
                <a16:creationId xmlns:a16="http://schemas.microsoft.com/office/drawing/2014/main" id="{FB6A85A0-DB9D-CC5D-3F5E-D72923DC040A}"/>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3809076" y="720132"/>
            <a:ext cx="3217333" cy="2324523"/>
          </a:xfrm>
          <a:prstGeom prst="rect">
            <a:avLst/>
          </a:prstGeom>
        </p:spPr>
      </p:pic>
      <p:grpSp>
        <p:nvGrpSpPr>
          <p:cNvPr id="31"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918" y="3541604"/>
            <a:ext cx="1910252" cy="709660"/>
            <a:chOff x="2267504" y="2540250"/>
            <a:chExt cx="1990951" cy="739640"/>
          </a:xfrm>
          <a:solidFill>
            <a:schemeClr val="bg1"/>
          </a:solidFill>
        </p:grpSpPr>
        <p:sp>
          <p:nvSpPr>
            <p:cNvPr id="32" name="Freeform: Shape 31">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5"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7" name="Graphic 212">
            <a:extLst>
              <a:ext uri="{FF2B5EF4-FFF2-40B4-BE49-F238E27FC236}">
                <a16:creationId xmlns:a16="http://schemas.microsoft.com/office/drawing/2014/main" id="{612A1BC7-2F25-41BC-A0DC-8680CE996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 name="Rectangle 3">
            <a:extLst>
              <a:ext uri="{FF2B5EF4-FFF2-40B4-BE49-F238E27FC236}">
                <a16:creationId xmlns:a16="http://schemas.microsoft.com/office/drawing/2014/main" id="{57E9B9A3-B513-000C-697C-2A09F8ADCF18}"/>
              </a:ext>
            </a:extLst>
          </p:cNvPr>
          <p:cNvSpPr txBox="1">
            <a:spLocks noChangeArrowheads="1"/>
          </p:cNvSpPr>
          <p:nvPr/>
        </p:nvSpPr>
        <p:spPr bwMode="gray">
          <a:xfrm>
            <a:off x="7026409" y="1278384"/>
            <a:ext cx="5100488" cy="4897487"/>
          </a:xfrm>
          <a:prstGeom prst="rect">
            <a:avLst/>
          </a:prstGeom>
        </p:spPr>
        <p:txBody>
          <a:bodyPr vert="horz" lIns="91440" tIns="45720" rIns="91440" bIns="45720" rtlCol="0">
            <a:normAutofit/>
          </a:bodyPr>
          <a:lstStyle/>
          <a:p>
            <a:pPr marL="92869">
              <a:lnSpc>
                <a:spcPct val="90000"/>
              </a:lnSpc>
              <a:spcBef>
                <a:spcPct val="0"/>
              </a:spcBef>
              <a:spcAft>
                <a:spcPts val="281"/>
              </a:spcAft>
              <a:buClr>
                <a:srgbClr val="B2B2B2"/>
              </a:buClr>
              <a:buSzPct val="80000"/>
              <a:defRPr/>
            </a:pPr>
            <a:r>
              <a:rPr lang="en-US" sz="24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External Monitoring and Inspection</a:t>
            </a:r>
          </a:p>
          <a:p>
            <a:pPr marL="696516" lvl="2" indent="-228600">
              <a:lnSpc>
                <a:spcPct val="90000"/>
              </a:lnSpc>
              <a:buClr>
                <a:srgbClr val="0000FF"/>
              </a:buClr>
              <a:buFont typeface="Arial" panose="020B0604020202020204" pitchFamily="34" charset="0"/>
              <a:buChar char="•"/>
            </a:pPr>
            <a:endParaRPr lang="en-US"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57175" lvl="1" indent="-228600">
              <a:lnSpc>
                <a:spcPct val="90000"/>
              </a:lnSpc>
              <a:buClr>
                <a:srgbClr val="0000FF"/>
              </a:buClr>
              <a:buFont typeface="Arial" panose="020B0604020202020204" pitchFamily="34" charset="0"/>
              <a:buChar char="•"/>
            </a:pPr>
            <a:r>
              <a:rPr lang="en-US"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Completed Port SAW Masts and Port/Stbd HRS crew photo surveys</a:t>
            </a:r>
          </a:p>
          <a:p>
            <a:pPr marL="257175" lvl="1" indent="-228600">
              <a:lnSpc>
                <a:spcPct val="90000"/>
              </a:lnSpc>
              <a:buClr>
                <a:srgbClr val="0000FF"/>
              </a:buClr>
              <a:buFont typeface="Arial" panose="020B0604020202020204" pitchFamily="34" charset="0"/>
              <a:buChar char="•"/>
            </a:pPr>
            <a:endParaRPr lang="en-US"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57175" lvl="1" indent="-228600">
              <a:lnSpc>
                <a:spcPct val="90000"/>
              </a:lnSpc>
              <a:buClr>
                <a:srgbClr val="0000FF"/>
              </a:buClr>
              <a:buFont typeface="Arial" panose="020B0604020202020204" pitchFamily="34" charset="0"/>
              <a:buChar char="•"/>
            </a:pPr>
            <a:r>
              <a:rPr lang="en-US"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AOI’s from Increment 47/48 External Survey Report </a:t>
            </a:r>
          </a:p>
          <a:p>
            <a:pPr marL="632222" lvl="2" indent="-228600">
              <a:lnSpc>
                <a:spcPct val="90000"/>
              </a:lnSpc>
              <a:buClr>
                <a:srgbClr val="0000FF"/>
              </a:buClr>
              <a:buFont typeface="Arial" panose="020B0604020202020204" pitchFamily="34" charset="0"/>
              <a:buChar char="•"/>
            </a:pPr>
            <a:r>
              <a:rPr lang="en-US"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Over 3500 images were screened for damage and degradation.</a:t>
            </a:r>
          </a:p>
          <a:p>
            <a:pPr marL="632222" lvl="2" indent="-228600">
              <a:lnSpc>
                <a:spcPct val="90000"/>
              </a:lnSpc>
              <a:buClr>
                <a:srgbClr val="0000FF"/>
              </a:buClr>
              <a:buFont typeface="Arial" panose="020B0604020202020204" pitchFamily="34" charset="0"/>
              <a:buChar char="•"/>
            </a:pPr>
            <a:r>
              <a:rPr lang="en-US"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Approximately 40 Areas of Interest (MMOD strikes, discolorations and lifted MLI) were added to the ISS Inspection Imagery Management System database.</a:t>
            </a:r>
          </a:p>
          <a:p>
            <a:pPr marL="632222" lvl="2" indent="-228600">
              <a:lnSpc>
                <a:spcPct val="90000"/>
              </a:lnSpc>
              <a:buClr>
                <a:srgbClr val="0000FF"/>
              </a:buClr>
              <a:buFont typeface="Arial" panose="020B0604020202020204" pitchFamily="34" charset="0"/>
              <a:buChar char="•"/>
            </a:pPr>
            <a:r>
              <a:rPr lang="en-US" sz="1500" u="sng" dirty="0">
                <a:solidFill>
                  <a:schemeClr val="bg1"/>
                </a:solidFill>
                <a:hlinkClick r:id="rId4"/>
              </a:rPr>
              <a:t>http://isal-web1.jsc.nasa.gov/content/folder1618/INC47&amp;48_Report.htm</a:t>
            </a:r>
            <a:r>
              <a:rPr lang="en-US" sz="1500" dirty="0">
                <a:solidFill>
                  <a:schemeClr val="bg1"/>
                </a:solidFill>
              </a:rPr>
              <a:t>. </a:t>
            </a:r>
          </a:p>
          <a:p>
            <a:pPr marL="321469" indent="-228600">
              <a:lnSpc>
                <a:spcPct val="90000"/>
              </a:lnSpc>
              <a:spcBef>
                <a:spcPct val="0"/>
              </a:spcBef>
              <a:spcAft>
                <a:spcPts val="281"/>
              </a:spcAft>
              <a:buClr>
                <a:srgbClr val="B2B2B2"/>
              </a:buClr>
              <a:buSzPct val="80000"/>
              <a:buFont typeface="Arial" panose="020B0604020202020204" pitchFamily="34" charset="0"/>
              <a:buChar char="•"/>
              <a:defRPr/>
            </a:pPr>
            <a:endParaRPr lang="en-US" sz="1500" dirty="0">
              <a:solidFill>
                <a:schemeClr val="bg1"/>
              </a:solidFill>
            </a:endParaRPr>
          </a:p>
        </p:txBody>
      </p:sp>
      <p:grpSp>
        <p:nvGrpSpPr>
          <p:cNvPr id="5" name="Group 4">
            <a:extLst>
              <a:ext uri="{FF2B5EF4-FFF2-40B4-BE49-F238E27FC236}">
                <a16:creationId xmlns:a16="http://schemas.microsoft.com/office/drawing/2014/main" id="{EFC6A300-68DC-B765-834E-D1F6B31A6FC6}"/>
              </a:ext>
            </a:extLst>
          </p:cNvPr>
          <p:cNvGrpSpPr/>
          <p:nvPr/>
        </p:nvGrpSpPr>
        <p:grpSpPr>
          <a:xfrm>
            <a:off x="2625273" y="3702000"/>
            <a:ext cx="3217333" cy="2285799"/>
            <a:chOff x="4730939" y="3635103"/>
            <a:chExt cx="3620021" cy="2437643"/>
          </a:xfrm>
        </p:grpSpPr>
        <p:pic>
          <p:nvPicPr>
            <p:cNvPr id="6" name="Picture 5">
              <a:extLst>
                <a:ext uri="{FF2B5EF4-FFF2-40B4-BE49-F238E27FC236}">
                  <a16:creationId xmlns:a16="http://schemas.microsoft.com/office/drawing/2014/main" id="{C146D00F-EB8F-B6E7-3A4E-B41126546B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0939" y="3635103"/>
              <a:ext cx="3620021" cy="2437643"/>
            </a:xfrm>
            <a:prstGeom prst="rect">
              <a:avLst/>
            </a:prstGeom>
          </p:spPr>
        </p:pic>
        <p:pic>
          <p:nvPicPr>
            <p:cNvPr id="8" name="Picture 7">
              <a:extLst>
                <a:ext uri="{FF2B5EF4-FFF2-40B4-BE49-F238E27FC236}">
                  <a16:creationId xmlns:a16="http://schemas.microsoft.com/office/drawing/2014/main" id="{1B391F56-7F78-74FB-D6DD-7977CA9D4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1621" y="3658380"/>
              <a:ext cx="2399339" cy="2414366"/>
            </a:xfrm>
            <a:prstGeom prst="rect">
              <a:avLst/>
            </a:prstGeom>
          </p:spPr>
        </p:pic>
      </p:grpSp>
    </p:spTree>
    <p:extLst>
      <p:ext uri="{BB962C8B-B14F-4D97-AF65-F5344CB8AC3E}">
        <p14:creationId xmlns:p14="http://schemas.microsoft.com/office/powerpoint/2010/main" val="3480395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8" name="Straight Connector 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98410069-CFCB-E21B-708B-BAFBC50CBC0C}"/>
              </a:ext>
            </a:extLst>
          </p:cNvPr>
          <p:cNvSpPr txBox="1">
            <a:spLocks noChangeArrowheads="1"/>
          </p:cNvSpPr>
          <p:nvPr/>
        </p:nvSpPr>
        <p:spPr bwMode="gray">
          <a:xfrm>
            <a:off x="1392667" y="685800"/>
            <a:ext cx="9406666" cy="5686121"/>
          </a:xfrm>
          <a:prstGeom prst="rect">
            <a:avLst/>
          </a:prstGeom>
        </p:spPr>
        <p:txBody>
          <a:bodyPr vert="horz" lIns="91440" tIns="45720" rIns="91440" bIns="45720" rtlCol="0">
            <a:normAutofit/>
          </a:bodyPr>
          <a:lstStyle/>
          <a:p>
            <a:pPr marL="540247" lvl="1" indent="-228600">
              <a:lnSpc>
                <a:spcPct val="90000"/>
              </a:lnSpc>
              <a:spcBef>
                <a:spcPct val="10000"/>
              </a:spcBef>
              <a:spcAft>
                <a:spcPts val="281"/>
              </a:spcAft>
              <a:buSzPct val="100000"/>
              <a:buFont typeface="Arial" panose="020B0604020202020204" pitchFamily="34" charset="0"/>
              <a:buChar char="•"/>
              <a:defRPr/>
            </a:pPr>
            <a:r>
              <a:rPr lang="en-US" sz="1400" dirty="0">
                <a:solidFill>
                  <a:schemeClr val="bg1"/>
                </a:solidFill>
              </a:rPr>
              <a:t>AOI’s from Increment 37 External Survey </a:t>
            </a:r>
          </a:p>
          <a:p>
            <a:pPr marL="968872" lvl="2" indent="-228600">
              <a:lnSpc>
                <a:spcPct val="90000"/>
              </a:lnSpc>
              <a:spcBef>
                <a:spcPct val="10000"/>
              </a:spcBef>
              <a:spcAft>
                <a:spcPts val="281"/>
              </a:spcAft>
              <a:buSzPct val="100000"/>
              <a:buFont typeface="Arial" panose="020B0604020202020204" pitchFamily="34" charset="0"/>
              <a:buChar char="•"/>
              <a:defRPr/>
            </a:pPr>
            <a:r>
              <a:rPr lang="en-US" sz="1300" dirty="0">
                <a:solidFill>
                  <a:schemeClr val="bg1"/>
                </a:solidFill>
              </a:rPr>
              <a:t>Items of interest were discolorations on US ORUs, MLI, Primary and Secondary Structures, lifted MLI cover near CMG3, MRM 2 wire that has its MLI partially removed revealing a possible exposed wire, possible MLI degradation exposing substrate on a Japanese Exposed Facility payload, MLI degradation on a FGB antenna thermal insulation blanket, and numerous MMOD strikes. Of note was an MMOD strike on a thermal radiator with damage area of approximately a square cm. Observations were forwarded to the hardware owners and External Contamination and Space Environments Team.</a:t>
            </a: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311647" lvl="1">
              <a:lnSpc>
                <a:spcPct val="90000"/>
              </a:lnSpc>
              <a:spcBef>
                <a:spcPct val="10000"/>
              </a:spcBef>
              <a:spcAft>
                <a:spcPts val="281"/>
              </a:spcAft>
              <a:buSzPct val="100000"/>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r>
              <a:rPr lang="en-US" sz="1400" dirty="0">
                <a:solidFill>
                  <a:schemeClr val="bg1"/>
                </a:solidFill>
              </a:rPr>
              <a:t>Quarterly (Aug) video survey of the damaged S1-3 Radiator Panel.</a:t>
            </a:r>
          </a:p>
          <a:p>
            <a:pPr marL="968872" lvl="2" indent="-228600">
              <a:lnSpc>
                <a:spcPct val="90000"/>
              </a:lnSpc>
              <a:spcBef>
                <a:spcPct val="10000"/>
              </a:spcBef>
              <a:spcAft>
                <a:spcPts val="281"/>
              </a:spcAft>
              <a:buSzPct val="100000"/>
              <a:buFont typeface="Arial" panose="020B0604020202020204" pitchFamily="34" charset="0"/>
              <a:buChar char="•"/>
              <a:defRPr/>
            </a:pPr>
            <a:r>
              <a:rPr lang="en-US" sz="1400" dirty="0">
                <a:solidFill>
                  <a:schemeClr val="bg1"/>
                </a:solidFill>
              </a:rPr>
              <a:t>Animated historical comparisons are available: </a:t>
            </a:r>
          </a:p>
          <a:p>
            <a:pPr marL="1397497" lvl="3" indent="-228600">
              <a:lnSpc>
                <a:spcPct val="90000"/>
              </a:lnSpc>
              <a:spcBef>
                <a:spcPct val="10000"/>
              </a:spcBef>
              <a:spcAft>
                <a:spcPts val="281"/>
              </a:spcAft>
              <a:buSzPct val="100000"/>
              <a:buFont typeface="Arial" panose="020B0604020202020204" pitchFamily="34" charset="0"/>
              <a:buChar char="•"/>
              <a:defRPr/>
            </a:pPr>
            <a:r>
              <a:rPr lang="en-US" sz="1400" u="sng" dirty="0">
                <a:solidFill>
                  <a:schemeClr val="bg1"/>
                </a:solidFill>
              </a:rPr>
              <a:t>http://isal-web1.jsc.nasa.gov/content/folder341/Inboard_radiator_damage.htm</a:t>
            </a: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indent="-228600">
              <a:lnSpc>
                <a:spcPct val="90000"/>
              </a:lnSpc>
              <a:buFont typeface="Arial" panose="020B0604020202020204" pitchFamily="34" charset="0"/>
              <a:buChar cha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SzPct val="10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Clr>
                <a:srgbClr val="B2B2B2"/>
              </a:buClr>
              <a:buSzPct val="80000"/>
              <a:buFont typeface="Arial" panose="020B0604020202020204" pitchFamily="34" charset="0"/>
              <a:buChar char="•"/>
              <a:defRPr/>
            </a:pPr>
            <a:endParaRPr lang="en-US" sz="1100" dirty="0">
              <a:solidFill>
                <a:schemeClr val="bg1"/>
              </a:solidFill>
            </a:endParaRPr>
          </a:p>
          <a:p>
            <a:pPr marL="540247" lvl="1" indent="-228600">
              <a:lnSpc>
                <a:spcPct val="90000"/>
              </a:lnSpc>
              <a:spcBef>
                <a:spcPct val="10000"/>
              </a:spcBef>
              <a:spcAft>
                <a:spcPts val="281"/>
              </a:spcAft>
              <a:buClr>
                <a:srgbClr val="B2B2B2"/>
              </a:buClr>
              <a:buSzPct val="80000"/>
              <a:buFont typeface="Arial" panose="020B0604020202020204" pitchFamily="34" charset="0"/>
              <a:buChar char="•"/>
              <a:defRPr/>
            </a:pPr>
            <a:endParaRPr lang="en-US" sz="1100" dirty="0">
              <a:solidFill>
                <a:schemeClr val="bg1"/>
              </a:solidFill>
            </a:endParaRPr>
          </a:p>
        </p:txBody>
      </p:sp>
      <p:sp>
        <p:nvSpPr>
          <p:cNvPr id="19" name="Rectangle 10">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C0C26C0A-1183-3E14-197D-F6AC6B1367CA}"/>
              </a:ext>
            </a:extLst>
          </p:cNvPr>
          <p:cNvSpPr txBox="1">
            <a:spLocks noChangeArrowheads="1"/>
          </p:cNvSpPr>
          <p:nvPr/>
        </p:nvSpPr>
        <p:spPr bwMode="gray">
          <a:xfrm>
            <a:off x="2009274" y="79513"/>
            <a:ext cx="7813379" cy="606287"/>
          </a:xfrm>
          <a:prstGeom prst="rect">
            <a:avLst/>
          </a:prstGeom>
          <a:noFill/>
          <a:ln w="9525">
            <a:noFill/>
            <a:miter lim="800000"/>
            <a:headEnd/>
            <a:tailEnd/>
          </a:ln>
        </p:spPr>
        <p:txBody>
          <a:bodyPr tIns="85725" bIns="214313"/>
          <a:lstStyle/>
          <a:p>
            <a:pPr marL="321469" indent="-321469">
              <a:spcAft>
                <a:spcPts val="281"/>
              </a:spcAft>
              <a:buClr>
                <a:srgbClr val="B2B2B2"/>
              </a:buClr>
              <a:buSzPct val="80000"/>
              <a:defRPr/>
            </a:pPr>
            <a:r>
              <a:rPr lang="en-US" sz="4000" kern="0" dirty="0">
                <a:solidFill>
                  <a:schemeClr val="bg1"/>
                </a:solidFill>
              </a:rPr>
              <a:t>  External Monitoring and Inspection</a:t>
            </a:r>
          </a:p>
        </p:txBody>
      </p:sp>
      <p:pic>
        <p:nvPicPr>
          <p:cNvPr id="5" name="Picture 4">
            <a:extLst>
              <a:ext uri="{FF2B5EF4-FFF2-40B4-BE49-F238E27FC236}">
                <a16:creationId xmlns:a16="http://schemas.microsoft.com/office/drawing/2014/main" id="{973058C3-4E63-0718-0198-0B1C167ED673}"/>
              </a:ext>
            </a:extLst>
          </p:cNvPr>
          <p:cNvPicPr/>
          <p:nvPr/>
        </p:nvPicPr>
        <p:blipFill>
          <a:blip r:embed="rId2" cstate="screen">
            <a:extLst>
              <a:ext uri="{28A0092B-C50C-407E-A947-70E740481C1C}">
                <a14:useLocalDpi xmlns:a14="http://schemas.microsoft.com/office/drawing/2010/main"/>
              </a:ext>
            </a:extLst>
          </a:blip>
          <a:stretch>
            <a:fillRect/>
          </a:stretch>
        </p:blipFill>
        <p:spPr>
          <a:xfrm>
            <a:off x="335887" y="2571429"/>
            <a:ext cx="2006692" cy="1828794"/>
          </a:xfrm>
          <a:prstGeom prst="rect">
            <a:avLst/>
          </a:prstGeom>
        </p:spPr>
      </p:pic>
      <p:pic>
        <p:nvPicPr>
          <p:cNvPr id="6" name="Picture 3">
            <a:extLst>
              <a:ext uri="{FF2B5EF4-FFF2-40B4-BE49-F238E27FC236}">
                <a16:creationId xmlns:a16="http://schemas.microsoft.com/office/drawing/2014/main" id="{84C4EC54-03CA-039C-C05D-FF3178C004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4182" y="2512692"/>
            <a:ext cx="1698881" cy="188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ttp://isal-web1.jsc.nasa.gov/content/folder1439/images/Sec69/iss036e037661_anc.jpg">
            <a:extLst>
              <a:ext uri="{FF2B5EF4-FFF2-40B4-BE49-F238E27FC236}">
                <a16:creationId xmlns:a16="http://schemas.microsoft.com/office/drawing/2014/main" id="{A889D074-FFEE-0ADD-11C0-C5BA3029564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8145" y="2425568"/>
            <a:ext cx="2279529" cy="1974648"/>
          </a:xfrm>
          <a:prstGeom prst="rect">
            <a:avLst/>
          </a:prstGeom>
          <a:noFill/>
          <a:ln>
            <a:noFill/>
          </a:ln>
        </p:spPr>
      </p:pic>
      <p:pic>
        <p:nvPicPr>
          <p:cNvPr id="10" name="Picture 2">
            <a:extLst>
              <a:ext uri="{FF2B5EF4-FFF2-40B4-BE49-F238E27FC236}">
                <a16:creationId xmlns:a16="http://schemas.microsoft.com/office/drawing/2014/main" id="{1CF452BC-61AF-3DB4-28C9-3C27304F48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07885" y="2505473"/>
            <a:ext cx="2255635" cy="171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ECA78EC1-4823-5541-4A57-5FDD1F54BC2D}"/>
              </a:ext>
            </a:extLst>
          </p:cNvPr>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t="11332" r="5046" b="5367"/>
          <a:stretch/>
        </p:blipFill>
        <p:spPr bwMode="auto">
          <a:xfrm>
            <a:off x="9387080" y="2601809"/>
            <a:ext cx="2678710" cy="1568918"/>
          </a:xfrm>
          <a:prstGeom prst="rect">
            <a:avLst/>
          </a:prstGeom>
          <a:noFill/>
          <a:ln>
            <a:no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71243C99-7C6D-5D33-C718-C75BCE48F8BF}"/>
              </a:ext>
            </a:extLst>
          </p:cNvPr>
          <p:cNvCxnSpPr/>
          <p:nvPr/>
        </p:nvCxnSpPr>
        <p:spPr>
          <a:xfrm flipV="1">
            <a:off x="9822653" y="3781887"/>
            <a:ext cx="724019" cy="887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77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1C703C7-8F5F-8E03-ACC2-A21DD6670296}"/>
              </a:ext>
            </a:extLst>
          </p:cNvPr>
          <p:cNvSpPr txBox="1">
            <a:spLocks/>
          </p:cNvSpPr>
          <p:nvPr/>
        </p:nvSpPr>
        <p:spPr bwMode="auto">
          <a:xfrm>
            <a:off x="2238375" y="275333"/>
            <a:ext cx="7715250" cy="488156"/>
          </a:xfrm>
          <a:prstGeom prst="rect">
            <a:avLst/>
          </a:prstGeom>
          <a:noFill/>
          <a:ln>
            <a:miter lim="800000"/>
            <a:headEnd/>
            <a:tailEnd/>
          </a:ln>
        </p:spPr>
        <p:txBody>
          <a:bodyPr vert="horz" wrap="square" lIns="85725" tIns="42863" rIns="85725" bIns="42863"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ct val="30000"/>
              </a:spcBef>
            </a:pPr>
            <a:r>
              <a:rPr lang="en-US" sz="4000" u="sng">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ISAG Web Tools</a:t>
            </a:r>
            <a:br>
              <a:rPr lang="en-US" sz="400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4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1605B43B-D9D6-DB08-3291-363E7B89F8AA}"/>
              </a:ext>
            </a:extLst>
          </p:cNvPr>
          <p:cNvSpPr txBox="1">
            <a:spLocks/>
          </p:cNvSpPr>
          <p:nvPr/>
        </p:nvSpPr>
        <p:spPr>
          <a:xfrm>
            <a:off x="2470185" y="948719"/>
            <a:ext cx="7792448" cy="17426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10000"/>
            </a:pPr>
            <a:r>
              <a:rPr lang="en-US" sz="1500" dirty="0">
                <a:solidFill>
                  <a:schemeClr val="bg1"/>
                </a:solidFill>
                <a:latin typeface="Arial" panose="020B0604020202020204" pitchFamily="34" charset="0"/>
                <a:cs typeface="Arial" panose="020B0604020202020204" pitchFamily="34" charset="0"/>
              </a:rPr>
              <a:t>Findings and Analyses are posted to the ISAG homepage </a:t>
            </a:r>
          </a:p>
          <a:p>
            <a:pPr lvl="1">
              <a:buSzPct val="110000"/>
            </a:pPr>
            <a:r>
              <a:rPr lang="en-US" sz="15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http://isag.jsc.nasa.gov/</a:t>
            </a:r>
            <a:r>
              <a:rPr lang="en-US" sz="1500" dirty="0">
                <a:solidFill>
                  <a:schemeClr val="bg1"/>
                </a:solidFill>
                <a:latin typeface="Arial" panose="020B0604020202020204" pitchFamily="34" charset="0"/>
                <a:cs typeface="Arial" panose="020B0604020202020204" pitchFamily="34" charset="0"/>
              </a:rPr>
              <a:t> </a:t>
            </a:r>
          </a:p>
          <a:p>
            <a:pPr>
              <a:buSzPct val="110000"/>
            </a:pPr>
            <a:r>
              <a:rPr lang="en-US" sz="1500" kern="0" dirty="0">
                <a:solidFill>
                  <a:srgbClr val="000000"/>
                </a:solidFill>
                <a:latin typeface="Arial" panose="020B0604020202020204" pitchFamily="34" charset="0"/>
                <a:cs typeface="Arial" panose="020B0604020202020204" pitchFamily="34" charset="0"/>
              </a:rPr>
              <a:t>Potential sharp edge sites on the ISS truss and elements are noted for EVA planning.</a:t>
            </a:r>
          </a:p>
          <a:p>
            <a:pPr>
              <a:buSzPct val="110000"/>
            </a:pPr>
            <a:r>
              <a:rPr lang="en-US" sz="1500" dirty="0">
                <a:latin typeface="Arial" panose="020B0604020202020204" pitchFamily="34" charset="0"/>
                <a:cs typeface="Arial" panose="020B0604020202020204" pitchFamily="34" charset="0"/>
              </a:rPr>
              <a:t>ISS Inspection Imagery Management System (IIIMS) is used to catalog external inspection findings.</a:t>
            </a:r>
          </a:p>
          <a:p>
            <a:pPr lvl="1">
              <a:buSzPct val="110000"/>
            </a:pPr>
            <a:r>
              <a:rPr lang="en-US" sz="1500" u="sng" dirty="0">
                <a:solidFill>
                  <a:srgbClr val="FF0000"/>
                </a:solidFill>
              </a:rPr>
              <a:t>http://isag.jsc.nasa.gov/IIIMS-public/</a:t>
            </a:r>
          </a:p>
        </p:txBody>
      </p:sp>
      <p:grpSp>
        <p:nvGrpSpPr>
          <p:cNvPr id="17" name="Group 16">
            <a:extLst>
              <a:ext uri="{FF2B5EF4-FFF2-40B4-BE49-F238E27FC236}">
                <a16:creationId xmlns:a16="http://schemas.microsoft.com/office/drawing/2014/main" id="{CA94D5A7-6389-B5F9-AFBF-B4C86320BBC4}"/>
              </a:ext>
            </a:extLst>
          </p:cNvPr>
          <p:cNvGrpSpPr/>
          <p:nvPr/>
        </p:nvGrpSpPr>
        <p:grpSpPr>
          <a:xfrm>
            <a:off x="2228407" y="2796682"/>
            <a:ext cx="7583805" cy="3862440"/>
            <a:chOff x="2228407" y="2796682"/>
            <a:chExt cx="7583805" cy="3862440"/>
          </a:xfrm>
        </p:grpSpPr>
        <p:pic>
          <p:nvPicPr>
            <p:cNvPr id="6" name="Picture 2">
              <a:extLst>
                <a:ext uri="{FF2B5EF4-FFF2-40B4-BE49-F238E27FC236}">
                  <a16:creationId xmlns:a16="http://schemas.microsoft.com/office/drawing/2014/main" id="{E4C7206E-B17C-11B0-6EF2-26D32C7077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8407" y="2796682"/>
              <a:ext cx="2777490" cy="17888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CB98679-A0C0-26EF-3D5C-A93576DF1109}"/>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0379" y="4690846"/>
              <a:ext cx="1698078" cy="1410117"/>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65307B1E-4A04-8180-9CE2-B81A4E7509A2}"/>
                </a:ext>
              </a:extLst>
            </p:cNvPr>
            <p:cNvCxnSpPr/>
            <p:nvPr/>
          </p:nvCxnSpPr>
          <p:spPr>
            <a:xfrm flipV="1">
              <a:off x="3465578" y="3067414"/>
              <a:ext cx="2548890" cy="2354580"/>
            </a:xfrm>
            <a:prstGeom prst="straightConnector1">
              <a:avLst/>
            </a:prstGeom>
            <a:ln w="12700">
              <a:solidFill>
                <a:schemeClr val="tx1"/>
              </a:solidFill>
              <a:tailEnd type="arrow"/>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45AC872F-8FE5-FF92-0E39-4EB6DF092F1D}"/>
                </a:ext>
              </a:extLst>
            </p:cNvPr>
            <p:cNvCxnSpPr/>
            <p:nvPr/>
          </p:nvCxnSpPr>
          <p:spPr>
            <a:xfrm flipV="1">
              <a:off x="3502069" y="5153455"/>
              <a:ext cx="2623438" cy="290017"/>
            </a:xfrm>
            <a:prstGeom prst="straightConnector1">
              <a:avLst/>
            </a:prstGeom>
            <a:ln w="12700">
              <a:solidFill>
                <a:schemeClr val="tx1"/>
              </a:solidFill>
              <a:tailEnd type="arrow"/>
            </a:ln>
          </p:spPr>
          <p:style>
            <a:lnRef idx="1">
              <a:schemeClr val="accent6"/>
            </a:lnRef>
            <a:fillRef idx="0">
              <a:schemeClr val="accent6"/>
            </a:fillRef>
            <a:effectRef idx="0">
              <a:schemeClr val="accent6"/>
            </a:effectRef>
            <a:fontRef idx="minor">
              <a:schemeClr val="tx1"/>
            </a:fontRef>
          </p:style>
        </p:cxnSp>
        <p:pic>
          <p:nvPicPr>
            <p:cNvPr id="14" name="Picture 13">
              <a:extLst>
                <a:ext uri="{FF2B5EF4-FFF2-40B4-BE49-F238E27FC236}">
                  <a16:creationId xmlns:a16="http://schemas.microsoft.com/office/drawing/2014/main" id="{692F4554-FE07-17E0-7329-EB57739765EF}"/>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507" y="2904269"/>
              <a:ext cx="3527075" cy="2332495"/>
            </a:xfrm>
            <a:prstGeom prst="rect">
              <a:avLst/>
            </a:prstGeom>
            <a:ln>
              <a:noFill/>
            </a:ln>
            <a:effectLst>
              <a:outerShdw blurRad="50800" dist="38100" dir="2700000" algn="tl" rotWithShape="0">
                <a:prstClr val="black">
                  <a:alpha val="40000"/>
                </a:prstClr>
              </a:outerShdw>
            </a:effectLst>
          </p:spPr>
        </p:pic>
        <p:pic>
          <p:nvPicPr>
            <p:cNvPr id="16" name="Picture 3">
              <a:extLst>
                <a:ext uri="{FF2B5EF4-FFF2-40B4-BE49-F238E27FC236}">
                  <a16:creationId xmlns:a16="http://schemas.microsoft.com/office/drawing/2014/main" id="{A44BD05E-52DE-E3E9-10CE-4C619768A55B}"/>
                </a:ext>
              </a:extLst>
            </p:cNvPr>
            <p:cNvPicPr>
              <a:picLocks noChangeAspect="1" noChangeArrowheads="1"/>
            </p:cNvPicPr>
            <p:nvPr/>
          </p:nvPicPr>
          <p:blipFill>
            <a:blip r:embed="rId6" cstate="screen"/>
            <a:srcRect/>
            <a:stretch>
              <a:fillRect/>
            </a:stretch>
          </p:blipFill>
          <p:spPr bwMode="auto">
            <a:xfrm>
              <a:off x="4744101" y="5421994"/>
              <a:ext cx="5068111" cy="123712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02928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1E29B9B-D54A-0D3C-C9D3-4368C817E08B}"/>
              </a:ext>
            </a:extLst>
          </p:cNvPr>
          <p:cNvSpPr>
            <a:spLocks noGrp="1"/>
          </p:cNvSpPr>
          <p:nvPr>
            <p:ph type="title"/>
          </p:nvPr>
        </p:nvSpPr>
        <p:spPr>
          <a:xfrm>
            <a:off x="72713" y="637762"/>
            <a:ext cx="2899568" cy="5576770"/>
          </a:xfrm>
        </p:spPr>
        <p:txBody>
          <a:bodyPr vert="horz" lIns="91440" tIns="45720" rIns="91440" bIns="45720" rtlCol="0" anchor="ctr">
            <a:normAutofit/>
          </a:bodyPr>
          <a:lstStyle/>
          <a:p>
            <a:r>
              <a:rPr lang="en-US" sz="3000" kern="1200" dirty="0">
                <a:solidFill>
                  <a:schemeClr val="bg1"/>
                </a:solidFill>
                <a:latin typeface="+mj-lt"/>
                <a:ea typeface="+mj-ea"/>
                <a:cs typeface="+mj-cs"/>
              </a:rPr>
              <a:t>Discoloration and AOIs Observed on S4 Truss 3A Array Wire Harnesses</a:t>
            </a:r>
            <a:br>
              <a:rPr lang="en-US" sz="3000" i="1" kern="1200" dirty="0">
                <a:solidFill>
                  <a:schemeClr val="bg1"/>
                </a:solidFill>
                <a:latin typeface="+mj-lt"/>
                <a:ea typeface="+mj-ea"/>
                <a:cs typeface="+mj-cs"/>
              </a:rPr>
            </a:br>
            <a:r>
              <a:rPr lang="en-US" sz="3000" i="1" kern="1200" dirty="0">
                <a:solidFill>
                  <a:schemeClr val="bg1"/>
                </a:solidFill>
                <a:latin typeface="+mj-lt"/>
                <a:ea typeface="+mj-ea"/>
                <a:cs typeface="+mj-cs"/>
                <a:hlinkClick r:id="rId2"/>
              </a:rPr>
              <a:t>http://isal-web1.jsc.nasa.gov/content/folder1376/SSU_Areas_of_Interest5.htm</a:t>
            </a:r>
            <a:endParaRPr lang="en-US" sz="3000" kern="1200" dirty="0">
              <a:solidFill>
                <a:schemeClr val="bg1"/>
              </a:solidFill>
              <a:latin typeface="+mj-lt"/>
              <a:ea typeface="+mj-ea"/>
              <a:cs typeface="+mj-cs"/>
            </a:endParaRP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a:extLst>
              <a:ext uri="{FF2B5EF4-FFF2-40B4-BE49-F238E27FC236}">
                <a16:creationId xmlns:a16="http://schemas.microsoft.com/office/drawing/2014/main" id="{C0AB45D4-87DD-FF49-10F2-B603EEBE2602}"/>
              </a:ext>
            </a:extLst>
          </p:cNvPr>
          <p:cNvGraphicFramePr>
            <a:graphicFrameLocks noChangeAspect="1"/>
          </p:cNvGraphicFramePr>
          <p:nvPr>
            <p:extLst>
              <p:ext uri="{D42A27DB-BD31-4B8C-83A1-F6EECF244321}">
                <p14:modId xmlns:p14="http://schemas.microsoft.com/office/powerpoint/2010/main" val="3239704061"/>
              </p:ext>
            </p:extLst>
          </p:nvPr>
        </p:nvGraphicFramePr>
        <p:xfrm>
          <a:off x="2999160" y="469232"/>
          <a:ext cx="9192830" cy="6112042"/>
        </p:xfrm>
        <a:graphic>
          <a:graphicData uri="http://schemas.openxmlformats.org/presentationml/2006/ole">
            <mc:AlternateContent xmlns:mc="http://schemas.openxmlformats.org/markup-compatibility/2006">
              <mc:Choice xmlns:v="urn:schemas-microsoft-com:vml" Requires="v">
                <p:oleObj name="Image" r:id="rId3" imgW="14425200" imgH="10920600" progId="Photoshop.Image.12">
                  <p:embed/>
                </p:oleObj>
              </mc:Choice>
              <mc:Fallback>
                <p:oleObj name="Image" r:id="rId3" imgW="14425200" imgH="10920600" progId="Photoshop.Image.12">
                  <p:embed/>
                  <p:pic>
                    <p:nvPicPr>
                      <p:cNvPr id="4" name="Object 3">
                        <a:extLst>
                          <a:ext uri="{FF2B5EF4-FFF2-40B4-BE49-F238E27FC236}">
                            <a16:creationId xmlns:a16="http://schemas.microsoft.com/office/drawing/2014/main" id="{C0AB45D4-87DD-FF49-10F2-B603EEBE2602}"/>
                          </a:ext>
                        </a:extLst>
                      </p:cNvPr>
                      <p:cNvPicPr/>
                      <p:nvPr/>
                    </p:nvPicPr>
                    <p:blipFill>
                      <a:blip r:embed="rId4"/>
                      <a:stretch>
                        <a:fillRect/>
                      </a:stretch>
                    </p:blipFill>
                    <p:spPr>
                      <a:xfrm>
                        <a:off x="2999160" y="469232"/>
                        <a:ext cx="9192830" cy="6112042"/>
                      </a:xfrm>
                      <a:prstGeom prst="rect">
                        <a:avLst/>
                      </a:prstGeom>
                    </p:spPr>
                  </p:pic>
                </p:oleObj>
              </mc:Fallback>
            </mc:AlternateContent>
          </a:graphicData>
        </a:graphic>
      </p:graphicFrame>
    </p:spTree>
    <p:extLst>
      <p:ext uri="{BB962C8B-B14F-4D97-AF65-F5344CB8AC3E}">
        <p14:creationId xmlns:p14="http://schemas.microsoft.com/office/powerpoint/2010/main" val="2568762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28663" y="1422400"/>
            <a:ext cx="4505552" cy="2387600"/>
          </a:xfrm>
        </p:spPr>
        <p:txBody>
          <a:bodyPr vert="horz" lIns="91440" tIns="45720" rIns="91440" bIns="45720" rtlCol="0" anchor="b">
            <a:normAutofit/>
          </a:bodyPr>
          <a:lstStyle/>
          <a:p>
            <a:r>
              <a:rPr lang="en-US" altLang="en-US" sz="2400" dirty="0">
                <a:solidFill>
                  <a:schemeClr val="bg1"/>
                </a:solidFill>
              </a:rPr>
              <a:t>ISS Status Monitoring; </a:t>
            </a:r>
            <a:r>
              <a:rPr lang="en-US" sz="2400" dirty="0">
                <a:solidFill>
                  <a:schemeClr val="bg1"/>
                </a:solidFill>
              </a:rPr>
              <a:t>MMOD Strike Observed on S1 Truss SVS Target</a:t>
            </a:r>
          </a:p>
        </p:txBody>
      </p:sp>
      <p:sp>
        <p:nvSpPr>
          <p:cNvPr id="19" name="Freeform: Shape 13">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1A378DB-01D8-3A0A-ED3B-0D1C830DA556}"/>
              </a:ext>
            </a:extLst>
          </p:cNvPr>
          <p:cNvPicPr>
            <a:picLocks noChangeAspect="1"/>
          </p:cNvPicPr>
          <p:nvPr/>
        </p:nvPicPr>
        <p:blipFill>
          <a:blip r:embed="rId2"/>
          <a:stretch>
            <a:fillRect/>
          </a:stretch>
        </p:blipFill>
        <p:spPr>
          <a:xfrm>
            <a:off x="7839805" y="3306494"/>
            <a:ext cx="3408121" cy="2121555"/>
          </a:xfrm>
          <a:prstGeom prst="rect">
            <a:avLst/>
          </a:prstGeom>
        </p:spPr>
      </p:pic>
      <p:pic>
        <p:nvPicPr>
          <p:cNvPr id="5" name="Picture 4">
            <a:extLst>
              <a:ext uri="{FF2B5EF4-FFF2-40B4-BE49-F238E27FC236}">
                <a16:creationId xmlns:a16="http://schemas.microsoft.com/office/drawing/2014/main" id="{DDD38E66-9A06-8774-6FCD-B4261BA55896}"/>
              </a:ext>
            </a:extLst>
          </p:cNvPr>
          <p:cNvPicPr>
            <a:picLocks noChangeAspect="1"/>
          </p:cNvPicPr>
          <p:nvPr/>
        </p:nvPicPr>
        <p:blipFill>
          <a:blip r:embed="rId3"/>
          <a:stretch>
            <a:fillRect/>
          </a:stretch>
        </p:blipFill>
        <p:spPr>
          <a:xfrm>
            <a:off x="5756393" y="1122666"/>
            <a:ext cx="3105975" cy="1747110"/>
          </a:xfrm>
          <a:prstGeom prst="rect">
            <a:avLst/>
          </a:prstGeom>
        </p:spPr>
      </p:pic>
    </p:spTree>
    <p:extLst>
      <p:ext uri="{BB962C8B-B14F-4D97-AF65-F5344CB8AC3E}">
        <p14:creationId xmlns:p14="http://schemas.microsoft.com/office/powerpoint/2010/main" val="3968518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267EB4E-2479-16DF-E922-DE363C0363A0}"/>
              </a:ext>
            </a:extLst>
          </p:cNvPr>
          <p:cNvSpPr txBox="1">
            <a:spLocks/>
          </p:cNvSpPr>
          <p:nvPr/>
        </p:nvSpPr>
        <p:spPr>
          <a:xfrm>
            <a:off x="1357161" y="275332"/>
            <a:ext cx="9259503" cy="1447915"/>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Image Science &amp; Analysis Homepage</a:t>
            </a:r>
            <a:br>
              <a:rPr lang="en-US" dirty="0">
                <a:solidFill>
                  <a:schemeClr val="bg1"/>
                </a:solidFill>
              </a:rPr>
            </a:br>
            <a:r>
              <a:rPr lang="en-US" dirty="0">
                <a:solidFill>
                  <a:schemeClr val="bg1"/>
                </a:solidFill>
                <a:hlinkClick r:id="rId2">
                  <a:extLst>
                    <a:ext uri="{A12FA001-AC4F-418D-AE19-62706E023703}">
                      <ahyp:hlinkClr xmlns:ahyp="http://schemas.microsoft.com/office/drawing/2018/hyperlinkcolor" val="tx"/>
                    </a:ext>
                  </a:extLst>
                </a:hlinkClick>
              </a:rPr>
              <a:t>https://isag.jsc.nasa.gov/</a:t>
            </a:r>
            <a:r>
              <a:rPr lang="en-US" dirty="0">
                <a:solidFill>
                  <a:schemeClr val="bg1"/>
                </a:solidFill>
              </a:rPr>
              <a:t> </a:t>
            </a:r>
          </a:p>
        </p:txBody>
      </p:sp>
      <p:graphicFrame>
        <p:nvGraphicFramePr>
          <p:cNvPr id="5" name="Object 4">
            <a:extLst>
              <a:ext uri="{FF2B5EF4-FFF2-40B4-BE49-F238E27FC236}">
                <a16:creationId xmlns:a16="http://schemas.microsoft.com/office/drawing/2014/main" id="{9E986650-B5C3-F757-23EC-A81FC5BBA2E8}"/>
              </a:ext>
            </a:extLst>
          </p:cNvPr>
          <p:cNvGraphicFramePr>
            <a:graphicFrameLocks noChangeAspect="1"/>
          </p:cNvGraphicFramePr>
          <p:nvPr>
            <p:extLst>
              <p:ext uri="{D42A27DB-BD31-4B8C-83A1-F6EECF244321}">
                <p14:modId xmlns:p14="http://schemas.microsoft.com/office/powerpoint/2010/main" val="2997991876"/>
              </p:ext>
            </p:extLst>
          </p:nvPr>
        </p:nvGraphicFramePr>
        <p:xfrm>
          <a:off x="2583007" y="2000250"/>
          <a:ext cx="6613072" cy="4625456"/>
        </p:xfrm>
        <a:graphic>
          <a:graphicData uri="http://schemas.openxmlformats.org/presentationml/2006/ole">
            <mc:AlternateContent xmlns:mc="http://schemas.openxmlformats.org/markup-compatibility/2006">
              <mc:Choice xmlns:v="urn:schemas-microsoft-com:vml" Requires="v">
                <p:oleObj name="Image" r:id="rId3" imgW="13536360" imgH="9295200" progId="Photoshop.Image.11">
                  <p:embed/>
                </p:oleObj>
              </mc:Choice>
              <mc:Fallback>
                <p:oleObj name="Image" r:id="rId3" imgW="13536360" imgH="9295200" progId="Photoshop.Image.11">
                  <p:embed/>
                  <p:pic>
                    <p:nvPicPr>
                      <p:cNvPr id="5" name="Object 4">
                        <a:extLst>
                          <a:ext uri="{FF2B5EF4-FFF2-40B4-BE49-F238E27FC236}">
                            <a16:creationId xmlns:a16="http://schemas.microsoft.com/office/drawing/2014/main" id="{9E986650-B5C3-F757-23EC-A81FC5BBA2E8}"/>
                          </a:ext>
                        </a:extLst>
                      </p:cNvPr>
                      <p:cNvPicPr/>
                      <p:nvPr/>
                    </p:nvPicPr>
                    <p:blipFill>
                      <a:blip r:embed="rId4"/>
                      <a:stretch>
                        <a:fillRect/>
                      </a:stretch>
                    </p:blipFill>
                    <p:spPr>
                      <a:xfrm>
                        <a:off x="2583007" y="2000250"/>
                        <a:ext cx="6613072" cy="4625456"/>
                      </a:xfrm>
                      <a:prstGeom prst="rect">
                        <a:avLst/>
                      </a:prstGeom>
                    </p:spPr>
                  </p:pic>
                </p:oleObj>
              </mc:Fallback>
            </mc:AlternateContent>
          </a:graphicData>
        </a:graphic>
      </p:graphicFrame>
    </p:spTree>
    <p:extLst>
      <p:ext uri="{BB962C8B-B14F-4D97-AF65-F5344CB8AC3E}">
        <p14:creationId xmlns:p14="http://schemas.microsoft.com/office/powerpoint/2010/main" val="3730779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title"/>
          </p:nvPr>
        </p:nvSpPr>
        <p:spPr>
          <a:xfrm>
            <a:off x="2667000" y="142875"/>
            <a:ext cx="6143625" cy="456903"/>
          </a:xfrm>
        </p:spPr>
        <p:txBody>
          <a:bodyPr>
            <a:normAutofit fontScale="90000"/>
          </a:bodyPr>
          <a:lstStyle/>
          <a:p>
            <a:pPr algn="ctr"/>
            <a:r>
              <a:rPr lang="en-US" altLang="en-US" sz="1875" i="1" dirty="0">
                <a:latin typeface="Times New Roman" panose="02020603050405020304" pitchFamily="18" charset="0"/>
                <a:cs typeface="Times New Roman" panose="02020603050405020304" pitchFamily="18" charset="0"/>
              </a:rPr>
              <a:t>Mosaic, ISS Zenith, ULF-6</a:t>
            </a:r>
            <a:br>
              <a:rPr lang="en-US" altLang="en-US" sz="1875" i="1" dirty="0">
                <a:latin typeface="Times New Roman" panose="02020603050405020304" pitchFamily="18" charset="0"/>
                <a:cs typeface="Times New Roman" panose="02020603050405020304" pitchFamily="18" charset="0"/>
              </a:rPr>
            </a:br>
            <a:r>
              <a:rPr lang="en-US" altLang="en-US" sz="1688" i="1" dirty="0">
                <a:latin typeface="Times New Roman" panose="02020603050405020304" pitchFamily="18" charset="0"/>
                <a:cs typeface="Times New Roman" panose="02020603050405020304" pitchFamily="18" charset="0"/>
              </a:rPr>
              <a:t>Mosaics provide high-resolution overviews of ISS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909" y="1057355"/>
            <a:ext cx="11905307" cy="5233374"/>
          </a:xfrm>
          <a:prstGeom prst="rect">
            <a:avLst/>
          </a:prstGeom>
        </p:spPr>
      </p:pic>
    </p:spTree>
    <p:extLst>
      <p:ext uri="{BB962C8B-B14F-4D97-AF65-F5344CB8AC3E}">
        <p14:creationId xmlns:p14="http://schemas.microsoft.com/office/powerpoint/2010/main" val="3063388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9A4CD4D-3E43-8250-0214-8CFF85A3CF28}"/>
              </a:ext>
            </a:extLst>
          </p:cNvPr>
          <p:cNvSpPr txBox="1">
            <a:spLocks/>
          </p:cNvSpPr>
          <p:nvPr/>
        </p:nvSpPr>
        <p:spPr>
          <a:xfrm>
            <a:off x="107577" y="86061"/>
            <a:ext cx="11940988" cy="663746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buFont typeface="Arial" panose="020B0604020202020204" pitchFamily="34" charset="0"/>
              <a:buChar char="•"/>
            </a:pPr>
            <a:r>
              <a:rPr lang="en-US" sz="4000" u="sng"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External Survey Imagery Sources</a:t>
            </a:r>
          </a:p>
          <a:p>
            <a:pPr indent="-228600">
              <a:buFont typeface="Arial" panose="020B0604020202020204" pitchFamily="34" charset="0"/>
              <a:buChar char="•"/>
            </a:pPr>
            <a:endParaRPr lang="en-US" sz="500" u="sng" dirty="0">
              <a:solidFill>
                <a:schemeClr val="bg1"/>
              </a:solidFill>
              <a:latin typeface="+mn-lt"/>
              <a:ea typeface="+mn-ea"/>
              <a:cs typeface="+mn-cs"/>
            </a:endParaRPr>
          </a:p>
          <a:p>
            <a:pPr indent="-228600">
              <a:spcBef>
                <a:spcPts val="563"/>
              </a:spcBef>
              <a:spcAft>
                <a:spcPts val="563"/>
              </a:spcAft>
              <a:buFont typeface="Arial" panose="020B0604020202020204" pitchFamily="34" charset="0"/>
              <a:buChar char="•"/>
            </a:pP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Crew</a:t>
            </a:r>
            <a:r>
              <a:rPr lang="en-US" sz="1800" dirty="0">
                <a:effectLst/>
                <a:latin typeface="Calibri" panose="020F0502020204030204" pitchFamily="34" charset="0"/>
                <a:ea typeface="Calibri" panose="020F0502020204030204" pitchFamily="34" charset="0"/>
              </a:rPr>
              <a:t> </a:t>
            </a:r>
            <a:r>
              <a:rPr lang="en-US" sz="1800" dirty="0">
                <a:solidFill>
                  <a:schemeClr val="bg1"/>
                </a:solidFill>
                <a:effectLst/>
                <a:latin typeface="Calibri" panose="020F0502020204030204" pitchFamily="34" charset="0"/>
                <a:ea typeface="Calibri" panose="020F0502020204030204" pitchFamily="34" charset="0"/>
              </a:rPr>
              <a:t>discretionary</a:t>
            </a: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 imagery which includes ISS structure (EVA, Earth Observation, </a:t>
            </a:r>
            <a:r>
              <a:rPr lang="en-US" sz="1800" dirty="0">
                <a:solidFill>
                  <a:schemeClr val="bg1"/>
                </a:solidFill>
                <a:effectLst/>
                <a:latin typeface="Calibri" panose="020F0502020204030204" pitchFamily="34" charset="0"/>
                <a:ea typeface="Calibri" panose="020F0502020204030204" pitchFamily="34" charset="0"/>
              </a:rPr>
              <a:t>off-duty</a:t>
            </a: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indent="-228600">
              <a:spcBef>
                <a:spcPts val="563"/>
              </a:spcBef>
              <a:spcAft>
                <a:spcPts val="563"/>
              </a:spcAft>
              <a:buFont typeface="Arial" panose="020B0604020202020204" pitchFamily="34" charset="0"/>
              <a:buChar char="•"/>
            </a:pP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Wireless EVA  Camera video</a:t>
            </a:r>
          </a:p>
          <a:p>
            <a:pPr lvl="1" indent="-228600">
              <a:spcBef>
                <a:spcPts val="563"/>
              </a:spcBef>
              <a:spcAft>
                <a:spcPts val="563"/>
              </a:spcAft>
              <a:buFont typeface="Arial" panose="020B0604020202020204" pitchFamily="34" charset="0"/>
              <a:buChar char="•"/>
            </a:pPr>
            <a:r>
              <a:rPr lang="en-US" sz="14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ERCA</a:t>
            </a:r>
          </a:p>
          <a:p>
            <a:pPr lvl="1" indent="-228600">
              <a:spcBef>
                <a:spcPts val="563"/>
              </a:spcBef>
              <a:spcAft>
                <a:spcPts val="563"/>
              </a:spcAft>
              <a:buFont typeface="Arial" panose="020B0604020202020204" pitchFamily="34" charset="0"/>
              <a:buChar char="•"/>
            </a:pPr>
            <a:r>
              <a:rPr lang="en-US" sz="14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HECA </a:t>
            </a:r>
          </a:p>
          <a:p>
            <a:pPr lvl="1" indent="-228600">
              <a:spcBef>
                <a:spcPts val="563"/>
              </a:spcBef>
              <a:spcAft>
                <a:spcPts val="563"/>
              </a:spcAft>
              <a:buFont typeface="Arial" panose="020B0604020202020204" pitchFamily="34" charset="0"/>
              <a:buChar char="•"/>
            </a:pPr>
            <a:endParaRPr lang="en-US" sz="1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228600">
              <a:spcBef>
                <a:spcPts val="563"/>
              </a:spcBef>
              <a:spcAft>
                <a:spcPts val="563"/>
              </a:spcAft>
              <a:buFont typeface="Arial" panose="020B0604020202020204" pitchFamily="34" charset="0"/>
              <a:buChar char="•"/>
            </a:pP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Planned Surveys  	</a:t>
            </a:r>
          </a:p>
          <a:p>
            <a:pPr fontAlgn="b">
              <a:spcBef>
                <a:spcPts val="0"/>
              </a:spcBef>
              <a:spcAft>
                <a:spcPts val="0"/>
              </a:spcAft>
            </a:pP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							Type			Frequency</a:t>
            </a:r>
          </a:p>
          <a:p>
            <a:pPr marL="0" indent="-228600" fontAlgn="b">
              <a:spcBef>
                <a:spcPts val="0"/>
              </a:spcBef>
              <a:spcAft>
                <a:spcPts val="0"/>
              </a:spcAft>
              <a:buFont typeface="Arial" panose="020B0604020202020204" pitchFamily="34" charset="0"/>
              <a:buChar char="•"/>
            </a:pPr>
            <a:endPar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228600">
              <a:spcBef>
                <a:spcPts val="563"/>
              </a:spcBef>
              <a:spcAft>
                <a:spcPts val="563"/>
              </a:spcAft>
              <a:buFont typeface="Arial" panose="020B0604020202020204" pitchFamily="34" charset="0"/>
              <a:buChar char="•"/>
            </a:pP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External Survey of ISS – External Cameras  	 	External Video  		6 months</a:t>
            </a:r>
          </a:p>
          <a:p>
            <a:pPr lvl="3" indent="-228600">
              <a:spcBef>
                <a:spcPts val="563"/>
              </a:spcBef>
              <a:spcAft>
                <a:spcPts val="563"/>
              </a:spcAft>
              <a:buFont typeface="Arial" panose="020B0604020202020204" pitchFamily="34" charset="0"/>
              <a:buChar char="•"/>
            </a:pPr>
            <a:r>
              <a:rPr lang="en-US" sz="14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EHDC (</a:t>
            </a:r>
            <a:r>
              <a:rPr lang="en-US" sz="1400" b="0" i="0" u="none" strike="noStrike" baseline="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High-Definition EMU Camera Assembly)  </a:t>
            </a:r>
            <a:r>
              <a:rPr lang="en-US" sz="1400" b="0" i="0" u="none" strike="noStrike" baseline="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2064x1544 (3.1MP) at 122fps</a:t>
            </a:r>
            <a:endParaRPr lang="en-US" sz="14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3" indent="-228600">
              <a:spcBef>
                <a:spcPts val="563"/>
              </a:spcBef>
              <a:spcAft>
                <a:spcPts val="563"/>
              </a:spcAft>
              <a:buFont typeface="Arial" panose="020B0604020202020204" pitchFamily="34" charset="0"/>
              <a:buChar char="•"/>
            </a:pPr>
            <a:r>
              <a:rPr lang="en-US" sz="14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ETVCG (External Television Camera Group)</a:t>
            </a:r>
          </a:p>
          <a:p>
            <a:pPr indent="-228600">
              <a:spcBef>
                <a:spcPts val="563"/>
              </a:spcBef>
              <a:spcAft>
                <a:spcPts val="563"/>
              </a:spcAft>
              <a:buFont typeface="Arial" panose="020B0604020202020204" pitchFamily="34" charset="0"/>
              <a:buChar char="•"/>
            </a:pP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External Survey of ISS – Internal Crew 			Internal</a:t>
            </a:r>
            <a:r>
              <a:rPr lang="en-US" sz="1600" b="0" i="0" u="none" strike="noStrike" baseline="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Crew Photo 	Yearly</a:t>
            </a:r>
          </a:p>
          <a:p>
            <a:pPr marL="283464" indent="-228600" fontAlgn="b">
              <a:spcBef>
                <a:spcPts val="0"/>
              </a:spcBef>
              <a:spcAft>
                <a:spcPts val="0"/>
              </a:spcAft>
              <a:buFont typeface="Arial" panose="020B0604020202020204" pitchFamily="34" charset="0"/>
              <a:buChar char="•"/>
            </a:pP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S1-3 HRS Radiator Damage Inspection 		External Video  		Quarterly</a:t>
            </a:r>
          </a:p>
          <a:p>
            <a:pPr marL="283464" indent="-228600" fontAlgn="b">
              <a:spcBef>
                <a:spcPts val="0"/>
              </a:spcBef>
              <a:spcAft>
                <a:spcPts val="0"/>
              </a:spcAft>
              <a:buFont typeface="Arial" panose="020B0604020202020204" pitchFamily="34" charset="0"/>
              <a:buChar char="•"/>
            </a:pPr>
            <a:endPar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3464" indent="-228600" fontAlgn="b">
              <a:spcBef>
                <a:spcPts val="0"/>
              </a:spcBef>
              <a:spcAft>
                <a:spcPts val="0"/>
              </a:spcAft>
              <a:buFont typeface="Arial" panose="020B0604020202020204" pitchFamily="34" charset="0"/>
              <a:buChar char="•"/>
            </a:pP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Port HRS Radiator</a:t>
            </a:r>
            <a:r>
              <a:rPr lang="en-US" sz="1600" b="0" i="0" u="none" strike="noStrike" baseline="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Inspection 			External Video  		Yearly</a:t>
            </a:r>
          </a:p>
          <a:p>
            <a:pPr marL="283464" indent="-228600" fontAlgn="b">
              <a:spcBef>
                <a:spcPts val="0"/>
              </a:spcBef>
              <a:spcAft>
                <a:spcPts val="0"/>
              </a:spcAft>
              <a:buFont typeface="Arial" panose="020B0604020202020204" pitchFamily="34" charset="0"/>
              <a:buChar char="•"/>
            </a:pPr>
            <a:endPar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3464" indent="-228600" fontAlgn="b">
              <a:spcBef>
                <a:spcPts val="0"/>
              </a:spcBef>
              <a:spcAft>
                <a:spcPts val="0"/>
              </a:spcAft>
              <a:buFont typeface="Arial" panose="020B0604020202020204" pitchFamily="34" charset="0"/>
              <a:buChar char="•"/>
            </a:pP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STBD HRS Radiator</a:t>
            </a:r>
            <a:r>
              <a:rPr lang="en-US" sz="1600" b="0" i="0" u="none" strike="noStrike" baseline="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Inspection 		Internal</a:t>
            </a:r>
            <a:r>
              <a:rPr lang="en-US" sz="1600" b="0" i="0" u="none" strike="noStrike" baseline="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Crew Photo		Yearly</a:t>
            </a:r>
          </a:p>
          <a:p>
            <a:pPr marL="283464" indent="-228600" fontAlgn="b">
              <a:spcBef>
                <a:spcPts val="0"/>
              </a:spcBef>
              <a:spcAft>
                <a:spcPts val="0"/>
              </a:spcAft>
              <a:buFont typeface="Arial" panose="020B0604020202020204" pitchFamily="34" charset="0"/>
              <a:buChar char="•"/>
            </a:pPr>
            <a:endPar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3464" indent="-228600" fontAlgn="b">
              <a:spcBef>
                <a:spcPts val="0"/>
              </a:spcBef>
              <a:spcAft>
                <a:spcPts val="0"/>
              </a:spcAft>
              <a:buFont typeface="Arial" panose="020B0604020202020204" pitchFamily="34" charset="0"/>
              <a:buChar char="•"/>
            </a:pP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Port Solar Array Wing Mast 			Internal</a:t>
            </a:r>
            <a:r>
              <a:rPr lang="en-US" sz="1600" b="0" i="0" u="none" strike="noStrike" baseline="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Crew Photo		Yearly</a:t>
            </a:r>
          </a:p>
          <a:p>
            <a:pPr marL="283464" indent="-228600" fontAlgn="b">
              <a:spcBef>
                <a:spcPts val="0"/>
              </a:spcBef>
              <a:spcAft>
                <a:spcPts val="0"/>
              </a:spcAft>
              <a:buFont typeface="Arial" panose="020B0604020202020204" pitchFamily="34" charset="0"/>
              <a:buChar char="•"/>
            </a:pPr>
            <a:endPar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3464" indent="-228600" fontAlgn="b">
              <a:spcBef>
                <a:spcPts val="0"/>
              </a:spcBef>
              <a:spcAft>
                <a:spcPts val="0"/>
              </a:spcAft>
              <a:buFont typeface="Arial" panose="020B0604020202020204" pitchFamily="34" charset="0"/>
              <a:buChar char="•"/>
            </a:pP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STBD Solar Array Wing Mast 			Internal</a:t>
            </a:r>
            <a:r>
              <a:rPr lang="en-US" sz="1600" b="0" i="0" u="none" strike="noStrike" baseline="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u="none" strike="noStrike"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Crew Photo		Yearly</a:t>
            </a:r>
          </a:p>
          <a:p>
            <a:pPr indent="-228600">
              <a:buFont typeface="Arial" panose="020B0604020202020204" pitchFamily="34" charset="0"/>
              <a:buChar char="•"/>
            </a:pPr>
            <a:endParaRPr lang="en-US" sz="500" u="sng" dirty="0">
              <a:solidFill>
                <a:schemeClr val="bg1"/>
              </a:solidFill>
              <a:latin typeface="+mn-lt"/>
              <a:ea typeface="+mn-ea"/>
              <a:cs typeface="+mn-cs"/>
            </a:endParaRPr>
          </a:p>
        </p:txBody>
      </p:sp>
    </p:spTree>
    <p:extLst>
      <p:ext uri="{BB962C8B-B14F-4D97-AF65-F5344CB8AC3E}">
        <p14:creationId xmlns:p14="http://schemas.microsoft.com/office/powerpoint/2010/main" val="295073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2264A1-7FB5-C4D4-F11D-F056A0A74ADA}"/>
              </a:ext>
            </a:extLst>
          </p:cNvPr>
          <p:cNvSpPr txBox="1">
            <a:spLocks/>
          </p:cNvSpPr>
          <p:nvPr/>
        </p:nvSpPr>
        <p:spPr>
          <a:xfrm>
            <a:off x="268941" y="1"/>
            <a:ext cx="11481100" cy="14630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kern="12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Quarterly Video Inspection of S1 HRS Radiator Panel (S1-3 Panel 7)</a:t>
            </a: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2">
            <a:extLst>
              <a:ext uri="{FF2B5EF4-FFF2-40B4-BE49-F238E27FC236}">
                <a16:creationId xmlns:a16="http://schemas.microsoft.com/office/drawing/2014/main" id="{CE4FFE65-AB1D-6F79-5799-FC572EB4D0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8797" y="1904104"/>
            <a:ext cx="6338779" cy="4754084"/>
          </a:xfrm>
          <a:prstGeom prst="rect">
            <a:avLst/>
          </a:prstGeom>
          <a:effectLst>
            <a:outerShdw blurRad="254000" dist="190500" dir="2700000" algn="tl" rotWithShape="0">
              <a:prstClr val="black">
                <a:alpha val="40000"/>
              </a:prstClr>
            </a:outerShdw>
            <a:reflection stA="45000" endPos="0" dist="50800" dir="5400000" sy="-100000" algn="bl" rotWithShape="0"/>
          </a:effectLst>
        </p:spPr>
      </p:pic>
      <p:pic>
        <p:nvPicPr>
          <p:cNvPr id="6" name="Picture 5">
            <a:extLst>
              <a:ext uri="{FF2B5EF4-FFF2-40B4-BE49-F238E27FC236}">
                <a16:creationId xmlns:a16="http://schemas.microsoft.com/office/drawing/2014/main" id="{1FF0C2DE-B57B-D879-9B32-56498419C5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750" y="1751430"/>
            <a:ext cx="4108125" cy="3390725"/>
          </a:xfrm>
          <a:prstGeom prst="rect">
            <a:avLst/>
          </a:prstGeom>
          <a:effectLst>
            <a:outerShdw blurRad="254000" dist="190500" dir="2700000" algn="tl" rotWithShape="0">
              <a:prstClr val="black">
                <a:alpha val="40000"/>
              </a:prstClr>
            </a:outerShdw>
          </a:effectLst>
        </p:spPr>
      </p:pic>
    </p:spTree>
    <p:extLst>
      <p:ext uri="{BB962C8B-B14F-4D97-AF65-F5344CB8AC3E}">
        <p14:creationId xmlns:p14="http://schemas.microsoft.com/office/powerpoint/2010/main" val="3314794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043" name="Straight Connector 104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CA71E01-06ED-150A-C3FE-5B62E04A551F}"/>
              </a:ext>
            </a:extLst>
          </p:cNvPr>
          <p:cNvPicPr>
            <a:picLocks noChangeAspect="1"/>
          </p:cNvPicPr>
          <p:nvPr/>
        </p:nvPicPr>
        <p:blipFill rotWithShape="1">
          <a:blip r:embed="rId2"/>
          <a:srcRect r="4113"/>
          <a:stretch/>
        </p:blipFill>
        <p:spPr>
          <a:xfrm>
            <a:off x="6525453" y="1"/>
            <a:ext cx="5666547" cy="3398024"/>
          </a:xfrm>
          <a:prstGeom prst="rect">
            <a:avLst/>
          </a:prstGeom>
        </p:spPr>
      </p:pic>
      <p:cxnSp>
        <p:nvCxnSpPr>
          <p:cNvPr id="1045" name="Straight Connector 1044">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3577BA3-6FFE-C7AC-F963-653017F392BA}"/>
              </a:ext>
            </a:extLst>
          </p:cNvPr>
          <p:cNvPicPr>
            <a:picLocks noChangeAspect="1"/>
          </p:cNvPicPr>
          <p:nvPr/>
        </p:nvPicPr>
        <p:blipFill rotWithShape="1">
          <a:blip r:embed="rId3"/>
          <a:srcRect t="2492" r="-2" b="-2"/>
          <a:stretch/>
        </p:blipFill>
        <p:spPr>
          <a:xfrm>
            <a:off x="6522277" y="3398024"/>
            <a:ext cx="5669723" cy="3469076"/>
          </a:xfrm>
          <a:prstGeom prst="rect">
            <a:avLst/>
          </a:prstGeom>
        </p:spPr>
      </p:pic>
      <p:sp>
        <p:nvSpPr>
          <p:cNvPr id="2" name="TextBox 1">
            <a:extLst>
              <a:ext uri="{FF2B5EF4-FFF2-40B4-BE49-F238E27FC236}">
                <a16:creationId xmlns:a16="http://schemas.microsoft.com/office/drawing/2014/main" id="{A7BCD254-0AFF-D078-DDF7-F220A56340B8}"/>
              </a:ext>
            </a:extLst>
          </p:cNvPr>
          <p:cNvSpPr txBox="1"/>
          <p:nvPr/>
        </p:nvSpPr>
        <p:spPr>
          <a:xfrm>
            <a:off x="612396" y="419450"/>
            <a:ext cx="4652409" cy="1077218"/>
          </a:xfrm>
          <a:prstGeom prst="rect">
            <a:avLst/>
          </a:prstGeom>
          <a:noFill/>
        </p:spPr>
        <p:txBody>
          <a:bodyPr wrap="square" rtlCol="0">
            <a:spAutoFit/>
          </a:bodyPr>
          <a:lstStyle/>
          <a:p>
            <a:r>
              <a:rPr lang="en-US" sz="3200" dirty="0">
                <a:solidFill>
                  <a:schemeClr val="bg1"/>
                </a:solidFill>
              </a:rPr>
              <a:t>Dynamic Vehicle Anomalies</a:t>
            </a:r>
          </a:p>
        </p:txBody>
      </p:sp>
      <p:sp>
        <p:nvSpPr>
          <p:cNvPr id="5" name="Title 1">
            <a:extLst>
              <a:ext uri="{FF2B5EF4-FFF2-40B4-BE49-F238E27FC236}">
                <a16:creationId xmlns:a16="http://schemas.microsoft.com/office/drawing/2014/main" id="{253DA662-5D40-8F5D-3D1D-D1943B84C933}"/>
              </a:ext>
            </a:extLst>
          </p:cNvPr>
          <p:cNvSpPr txBox="1">
            <a:spLocks/>
          </p:cNvSpPr>
          <p:nvPr/>
        </p:nvSpPr>
        <p:spPr>
          <a:xfrm>
            <a:off x="831873" y="1740657"/>
            <a:ext cx="4652409" cy="3967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228600">
              <a:spcBef>
                <a:spcPts val="0"/>
              </a:spcBef>
              <a:spcAft>
                <a:spcPts val="600"/>
              </a:spcAft>
              <a:buFont typeface="Arial" panose="020B0604020202020204" pitchFamily="34" charset="0"/>
              <a:buChar char="•"/>
            </a:pPr>
            <a:r>
              <a:rPr lang="en-US" sz="200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ISAG provides both Real-Time support to Mission Control and support to anomaly investigations via imagery operations and detailed photogrammetric analysis</a:t>
            </a:r>
          </a:p>
          <a:p>
            <a:pPr marL="342900" marR="0" lvl="0" indent="-228600">
              <a:spcBef>
                <a:spcPts val="0"/>
              </a:spcBef>
              <a:spcAft>
                <a:spcPts val="600"/>
              </a:spcAft>
              <a:buFont typeface="Arial" panose="020B0604020202020204" pitchFamily="34" charset="0"/>
              <a:buChar char="•"/>
            </a:pPr>
            <a:r>
              <a:rPr lang="en-US" sz="2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Examples of support in 2023 include analysis of Soyuz 68S, Progress 82P, and MLM coolant leaks</a:t>
            </a:r>
            <a:endParaRPr lang="en-US" sz="2000" dirty="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185087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443715C-B6FB-724D-94FB-686CAB142A59}"/>
              </a:ext>
            </a:extLst>
          </p:cNvPr>
          <p:cNvSpPr txBox="1">
            <a:spLocks/>
          </p:cNvSpPr>
          <p:nvPr/>
        </p:nvSpPr>
        <p:spPr>
          <a:xfrm>
            <a:off x="337351" y="35511"/>
            <a:ext cx="11560605" cy="1859708"/>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000" kern="12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US EVA 25</a:t>
            </a:r>
            <a:br>
              <a:rPr lang="en-US" sz="5000" kern="12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5000" kern="12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MMOD Strike on External Stowage Platform 3</a:t>
            </a:r>
          </a:p>
        </p:txBody>
      </p:sp>
      <p:sp>
        <p:nvSpPr>
          <p:cNvPr id="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pic>
        <p:nvPicPr>
          <p:cNvPr id="3" name="Content Placeholder 3">
            <a:extLst>
              <a:ext uri="{FF2B5EF4-FFF2-40B4-BE49-F238E27FC236}">
                <a16:creationId xmlns:a16="http://schemas.microsoft.com/office/drawing/2014/main" id="{58F98D77-2420-059D-CB70-B04625BFE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2229" y="1895220"/>
            <a:ext cx="4043866" cy="4955966"/>
          </a:xfrm>
          <a:prstGeom prst="rect">
            <a:avLst/>
          </a:prstGeom>
          <a:effectLst>
            <a:outerShdw blurRad="368300" dist="215900" dir="2700000" algn="tl" rotWithShape="0">
              <a:prstClr val="black">
                <a:alpha val="40000"/>
              </a:prstClr>
            </a:outerShdw>
          </a:effectLst>
        </p:spPr>
      </p:pic>
      <p:pic>
        <p:nvPicPr>
          <p:cNvPr id="4" name="Picture 3">
            <a:extLst>
              <a:ext uri="{FF2B5EF4-FFF2-40B4-BE49-F238E27FC236}">
                <a16:creationId xmlns:a16="http://schemas.microsoft.com/office/drawing/2014/main" id="{BB4DEC21-3E20-9F52-17DF-4A23308E725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30973" y="2582176"/>
            <a:ext cx="2892249" cy="3421636"/>
          </a:xfrm>
          <a:prstGeom prst="rect">
            <a:avLst/>
          </a:prstGeom>
          <a:ln w="12700">
            <a:solidFill>
              <a:srgbClr val="FFFF00"/>
            </a:solidFill>
          </a:ln>
          <a:effectLst>
            <a:outerShdw blurRad="368300" dist="2159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id="{2F78437D-8D4B-F4C3-054A-0E3F524A301B}"/>
              </a:ext>
            </a:extLst>
          </p:cNvPr>
          <p:cNvCxnSpPr>
            <a:cxnSpLocks/>
          </p:cNvCxnSpPr>
          <p:nvPr/>
        </p:nvCxnSpPr>
        <p:spPr>
          <a:xfrm flipV="1">
            <a:off x="5756095" y="6003812"/>
            <a:ext cx="4267127" cy="8541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A30FCC-9574-31B5-8741-83CF4C361BCB}"/>
              </a:ext>
            </a:extLst>
          </p:cNvPr>
          <p:cNvCxnSpPr>
            <a:cxnSpLocks/>
          </p:cNvCxnSpPr>
          <p:nvPr/>
        </p:nvCxnSpPr>
        <p:spPr>
          <a:xfrm>
            <a:off x="5756095" y="1895219"/>
            <a:ext cx="4267127" cy="6869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E679B30-5173-6DD7-BF2C-6ABDB857D3E0}"/>
              </a:ext>
            </a:extLst>
          </p:cNvPr>
          <p:cNvSpPr/>
          <p:nvPr/>
        </p:nvSpPr>
        <p:spPr>
          <a:xfrm>
            <a:off x="3275860" y="4536489"/>
            <a:ext cx="557279" cy="426293"/>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778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BC0FD7-2BA3-28B7-B829-A07D1A8E1D3A}"/>
              </a:ext>
            </a:extLst>
          </p:cNvPr>
          <p:cNvSpPr txBox="1">
            <a:spLocks/>
          </p:cNvSpPr>
          <p:nvPr/>
        </p:nvSpPr>
        <p:spPr>
          <a:xfrm>
            <a:off x="204395" y="75304"/>
            <a:ext cx="11844170" cy="130167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spcAft>
                <a:spcPts val="600"/>
              </a:spcAft>
            </a:pPr>
            <a:r>
              <a:rPr lang="en-US" sz="5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US EVA 85 iROSA Prep 1A</a:t>
            </a:r>
            <a:br>
              <a:rPr lang="en-US" sz="2000" b="1"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This EVA Completed the 1A Mod Kit from the previous EVA. A screenshot of an MMOD Strike on a Handrail 2235 was captured from the High-Definition EVA Mobility Unit (EMU) Camera Assembly (HECA) Camera video using Downlink 4 live views.</a:t>
            </a:r>
            <a:br>
              <a:rPr lang="en-US" sz="2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20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a:extLst>
              <a:ext uri="{FF2B5EF4-FFF2-40B4-BE49-F238E27FC236}">
                <a16:creationId xmlns:a16="http://schemas.microsoft.com/office/drawing/2014/main" id="{6874DFD6-17FA-C133-2563-78629648BAF9}"/>
              </a:ext>
            </a:extLst>
          </p:cNvPr>
          <p:cNvPicPr>
            <a:picLocks noChangeAspect="1"/>
          </p:cNvPicPr>
          <p:nvPr/>
        </p:nvPicPr>
        <p:blipFill>
          <a:blip r:embed="rId2"/>
          <a:stretch>
            <a:fillRect/>
          </a:stretch>
        </p:blipFill>
        <p:spPr>
          <a:xfrm>
            <a:off x="1299410" y="1602425"/>
            <a:ext cx="9355755" cy="5271663"/>
          </a:xfrm>
          <a:prstGeom prst="rect">
            <a:avLst/>
          </a:prstGeom>
        </p:spPr>
      </p:pic>
    </p:spTree>
    <p:extLst>
      <p:ext uri="{BB962C8B-B14F-4D97-AF65-F5344CB8AC3E}">
        <p14:creationId xmlns:p14="http://schemas.microsoft.com/office/powerpoint/2010/main" val="1252570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E101BA9FF63B4F8F6E999C88732A0D" ma:contentTypeVersion="0" ma:contentTypeDescription="Create a new document." ma:contentTypeScope="" ma:versionID="8b89fe79e5af51ba376d92b42524140c">
  <xsd:schema xmlns:xsd="http://www.w3.org/2001/XMLSchema" xmlns:xs="http://www.w3.org/2001/XMLSchema" xmlns:p="http://schemas.microsoft.com/office/2006/metadata/properties" targetNamespace="http://schemas.microsoft.com/office/2006/metadata/properties" ma:root="true" ma:fieldsID="b764bea3eb9b1a5be8fd57fac5fb459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B92079-E0BD-478D-B17E-BDA786CD0358}">
  <ds:schemaRefs>
    <ds:schemaRef ds:uri="http://schemas.microsoft.com/sharepoint/v3/contenttype/forms"/>
  </ds:schemaRefs>
</ds:datastoreItem>
</file>

<file path=customXml/itemProps2.xml><?xml version="1.0" encoding="utf-8"?>
<ds:datastoreItem xmlns:ds="http://schemas.openxmlformats.org/officeDocument/2006/customXml" ds:itemID="{41A33F96-DA40-4392-B3A6-84D884C7CA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4636</TotalTime>
  <Words>1216</Words>
  <Application>Microsoft Office PowerPoint</Application>
  <PresentationFormat>Widescreen</PresentationFormat>
  <Paragraphs>126</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   NASA Johnson Space Center  Astromaterials Research Exploration Science  Image Science and Analysis Group (ISAG) ISAG Support to the ISS Program Dwight Osborne dwight.d.osborne@nasa.gov</vt:lpstr>
      <vt:lpstr>PowerPoint Presentation</vt:lpstr>
      <vt:lpstr>PowerPoint Presentation</vt:lpstr>
      <vt:lpstr>Mosaic, ISS Zenith, ULF-6 Mosaics provide high-resolution overviews of ISS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MMOD and Marks on S6 PVR </vt:lpstr>
      <vt:lpstr>PowerPoint Presentation</vt:lpstr>
      <vt:lpstr>PowerPoint Presentation</vt:lpstr>
      <vt:lpstr>PowerPoint Presentation</vt:lpstr>
      <vt:lpstr>ISS Status Monitoring; Discoloration Observed on ISS Module </vt:lpstr>
      <vt:lpstr>PowerPoint Presentation</vt:lpstr>
      <vt:lpstr>PowerPoint Presentation</vt:lpstr>
      <vt:lpstr>PowerPoint Presentation</vt:lpstr>
      <vt:lpstr>PowerPoint Presentation</vt:lpstr>
      <vt:lpstr>PowerPoint Presentation</vt:lpstr>
      <vt:lpstr>Discoloration and AOIs Observed on S4 Truss 3A Array Wire Harnesses http://isal-web1.jsc.nasa.gov/content/folder1376/SSU_Areas_of_Interest5.htm</vt:lpstr>
      <vt:lpstr>ISS Status Monitoring; MMOD Strike Observed on S1 Truss SVS Target</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Applied Space Conference</dc:title>
  <dc:creator>Osborne, Dwight D. (JSC-XI4)[Jacobs Technology, Inc.]</dc:creator>
  <cp:lastModifiedBy>Osborne, Dwight D (JSC-XI4)</cp:lastModifiedBy>
  <cp:revision>138</cp:revision>
  <dcterms:created xsi:type="dcterms:W3CDTF">2017-03-30T20:42:53Z</dcterms:created>
  <dcterms:modified xsi:type="dcterms:W3CDTF">2024-03-21T19:11:32Z</dcterms:modified>
</cp:coreProperties>
</file>