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Lst>
  <p:sldSz cx="10287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Helvetica" charset="1" panose="020B0504020202020204"/>
      <p:regular r:id="rId10"/>
    </p:embeddedFont>
    <p:embeddedFont>
      <p:font typeface="Helvetica Bold" charset="1" panose="020B0704020202030204"/>
      <p:regular r:id="rId11"/>
    </p:embeddedFont>
    <p:embeddedFont>
      <p:font typeface="Helvetica Italics" charset="1" panose="020B0504020202090204"/>
      <p:regular r:id="rId12"/>
    </p:embeddedFont>
    <p:embeddedFont>
      <p:font typeface="Helvetica Bold Italics" charset="1" panose="020B0704020202090204"/>
      <p:regular r:id="rId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slides/slide1.xml" Type="http://schemas.openxmlformats.org/officeDocument/2006/relationships/slide"/><Relationship Id="rId15" Target="slides/slide2.xml" Type="http://schemas.openxmlformats.org/officeDocument/2006/relationships/slide"/><Relationship Id="rId16" Target="slides/slide3.xml" Type="http://schemas.openxmlformats.org/officeDocument/2006/relationships/slide"/><Relationship Id="rId17" Target="slides/slide4.xml" Type="http://schemas.openxmlformats.org/officeDocument/2006/relationships/slide"/><Relationship Id="rId18" Target="slides/slide5.xml" Type="http://schemas.openxmlformats.org/officeDocument/2006/relationships/slide"/><Relationship Id="rId19" Target="slides/slide6.xml" Type="http://schemas.openxmlformats.org/officeDocument/2006/relationships/slide"/><Relationship Id="rId2" Target="presProps.xml" Type="http://schemas.openxmlformats.org/officeDocument/2006/relationships/presProps"/><Relationship Id="rId20" Target="slides/slide7.xml" Type="http://schemas.openxmlformats.org/officeDocument/2006/relationships/slide"/><Relationship Id="rId21" Target="slides/slide8.xml" Type="http://schemas.openxmlformats.org/officeDocument/2006/relationships/slide"/><Relationship Id="rId22" Target="slides/slide9.xml" Type="http://schemas.openxmlformats.org/officeDocument/2006/relationships/slide"/><Relationship Id="rId23" Target="slides/slide10.xml" Type="http://schemas.openxmlformats.org/officeDocument/2006/relationships/slide"/><Relationship Id="rId24" Target="slides/slide11.xml" Type="http://schemas.openxmlformats.org/officeDocument/2006/relationships/slide"/><Relationship Id="rId25" Target="slides/slide12.xml" Type="http://schemas.openxmlformats.org/officeDocument/2006/relationships/slide"/><Relationship Id="rId26" Target="slides/slide13.xml" Type="http://schemas.openxmlformats.org/officeDocument/2006/relationships/slide"/><Relationship Id="rId27" Target="slides/slide14.xml" Type="http://schemas.openxmlformats.org/officeDocument/2006/relationships/slide"/><Relationship Id="rId28" Target="slides/slide15.xml" Type="http://schemas.openxmlformats.org/officeDocument/2006/relationships/slide"/><Relationship Id="rId29" Target="slides/slide16.xml" Type="http://schemas.openxmlformats.org/officeDocument/2006/relationships/slide"/><Relationship Id="rId3" Target="viewProps.xml" Type="http://schemas.openxmlformats.org/officeDocument/2006/relationships/viewProps"/><Relationship Id="rId30" Target="slides/slide17.xml" Type="http://schemas.openxmlformats.org/officeDocument/2006/relationships/slide"/><Relationship Id="rId31" Target="slides/slide18.xml" Type="http://schemas.openxmlformats.org/officeDocument/2006/relationships/slide"/><Relationship Id="rId32" Target="slides/slide19.xml" Type="http://schemas.openxmlformats.org/officeDocument/2006/relationships/slide"/><Relationship Id="rId33" Target="slides/slide20.xml" Type="http://schemas.openxmlformats.org/officeDocument/2006/relationships/slide"/><Relationship Id="rId34" Target="slides/slide21.xml" Type="http://schemas.openxmlformats.org/officeDocument/2006/relationships/slide"/><Relationship Id="rId35" Target="slides/slide22.xml" Type="http://schemas.openxmlformats.org/officeDocument/2006/relationships/slide"/><Relationship Id="rId36" Target="slides/slide23.xml" Type="http://schemas.openxmlformats.org/officeDocument/2006/relationships/slide"/><Relationship Id="rId37" Target="slides/slide24.xml" Type="http://schemas.openxmlformats.org/officeDocument/2006/relationships/slide"/><Relationship Id="rId38" Target="slides/slide25.xml" Type="http://schemas.openxmlformats.org/officeDocument/2006/relationships/slide"/><Relationship Id="rId39" Target="slides/slide26.xml" Type="http://schemas.openxmlformats.org/officeDocument/2006/relationships/slide"/><Relationship Id="rId4" Target="theme/theme1.xml" Type="http://schemas.openxmlformats.org/officeDocument/2006/relationships/theme"/><Relationship Id="rId40" Target="slides/slide27.xml" Type="http://schemas.openxmlformats.org/officeDocument/2006/relationships/slide"/><Relationship Id="rId41" Target="slides/slide28.xml" Type="http://schemas.openxmlformats.org/officeDocument/2006/relationships/slide"/><Relationship Id="rId42" Target="slides/slide29.xml" Type="http://schemas.openxmlformats.org/officeDocument/2006/relationships/slide"/><Relationship Id="rId43" Target="slides/slide30.xml" Type="http://schemas.openxmlformats.org/officeDocument/2006/relationships/slide"/><Relationship Id="rId44" Target="slides/slide31.xml" Type="http://schemas.openxmlformats.org/officeDocument/2006/relationships/slid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37.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38.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13.png" Type="http://schemas.openxmlformats.org/officeDocument/2006/relationships/image"/><Relationship Id="rId7" Target="../media/image14.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4.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5.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6.jpe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7.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8.jpe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9.jpe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jpe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1.jpe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2.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3.png" Type="http://schemas.openxmlformats.org/officeDocument/2006/relationships/image"/><Relationship Id="rId11" Target="../media/image24.svg" Type="http://schemas.openxmlformats.org/officeDocument/2006/relationships/image"/><Relationship Id="rId12" Target="../media/image25.png" Type="http://schemas.openxmlformats.org/officeDocument/2006/relationships/image"/><Relationship Id="rId13" Target="../media/image26.svg" Type="http://schemas.openxmlformats.org/officeDocument/2006/relationships/image"/><Relationship Id="rId14" Target="../media/image27.png" Type="http://schemas.openxmlformats.org/officeDocument/2006/relationships/image"/><Relationship Id="rId15" Target="../media/image28.svg" Type="http://schemas.openxmlformats.org/officeDocument/2006/relationships/image"/><Relationship Id="rId2" Target="../media/image15.png" Type="http://schemas.openxmlformats.org/officeDocument/2006/relationships/image"/><Relationship Id="rId3" Target="../media/image16.sv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 Id="rId6" Target="../media/image19.png" Type="http://schemas.openxmlformats.org/officeDocument/2006/relationships/image"/><Relationship Id="rId7" Target="../media/image20.svg" Type="http://schemas.openxmlformats.org/officeDocument/2006/relationships/image"/><Relationship Id="rId8" Target="../media/image21.png" Type="http://schemas.openxmlformats.org/officeDocument/2006/relationships/image"/><Relationship Id="rId9" Target="../media/image22.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jpe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31.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32.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33.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34.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35.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36.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0287000" cy="10287000"/>
          </a:xfrm>
          <a:custGeom>
            <a:avLst/>
            <a:gdLst/>
            <a:ahLst/>
            <a:cxnLst/>
            <a:rect r="r" b="b" t="t" l="l"/>
            <a:pathLst>
              <a:path h="10287000" w="10287000">
                <a:moveTo>
                  <a:pt x="0" y="0"/>
                </a:moveTo>
                <a:lnTo>
                  <a:pt x="10287000" y="0"/>
                </a:lnTo>
                <a:lnTo>
                  <a:pt x="10287000" y="10287000"/>
                </a:lnTo>
                <a:lnTo>
                  <a:pt x="0" y="10287000"/>
                </a:lnTo>
                <a:lnTo>
                  <a:pt x="0" y="0"/>
                </a:lnTo>
                <a:close/>
              </a:path>
            </a:pathLst>
          </a:custGeom>
          <a:blipFill>
            <a:blip r:embed="rId2"/>
            <a:stretch>
              <a:fillRect l="-25046" t="0" r="-25046" b="0"/>
            </a:stretch>
          </a:blipFill>
        </p:spPr>
      </p:sp>
      <p:sp>
        <p:nvSpPr>
          <p:cNvPr name="TextBox 3" id="3"/>
          <p:cNvSpPr txBox="true"/>
          <p:nvPr/>
        </p:nvSpPr>
        <p:spPr>
          <a:xfrm rot="0">
            <a:off x="204619" y="8663785"/>
            <a:ext cx="6232226" cy="391160"/>
          </a:xfrm>
          <a:prstGeom prst="rect">
            <a:avLst/>
          </a:prstGeom>
        </p:spPr>
        <p:txBody>
          <a:bodyPr anchor="t" rtlCol="false" tIns="0" lIns="0" bIns="0" rIns="0">
            <a:spAutoFit/>
          </a:bodyPr>
          <a:lstStyle/>
          <a:p>
            <a:pPr>
              <a:lnSpc>
                <a:spcPts val="2560"/>
              </a:lnSpc>
            </a:pPr>
            <a:r>
              <a:rPr lang="en-US" sz="3200" spc="-160">
                <a:solidFill>
                  <a:srgbClr val="FFFFFF"/>
                </a:solidFill>
                <a:latin typeface="Helvetica Bold"/>
              </a:rPr>
              <a:t>NATIONAL SPACE COUNCIL</a:t>
            </a:r>
          </a:p>
        </p:txBody>
      </p:sp>
      <p:sp>
        <p:nvSpPr>
          <p:cNvPr name="Freeform 4" id="4" descr="Circle with Find Your Place in Space and images of plant, rocket, telescope, robot, book, chemistry vials, and shield"/>
          <p:cNvSpPr/>
          <p:nvPr/>
        </p:nvSpPr>
        <p:spPr>
          <a:xfrm flipH="false" flipV="false" rot="0">
            <a:off x="9461806" y="4610409"/>
            <a:ext cx="364063" cy="364063"/>
          </a:xfrm>
          <a:custGeom>
            <a:avLst/>
            <a:gdLst/>
            <a:ahLst/>
            <a:cxnLst/>
            <a:rect r="r" b="b" t="t" l="l"/>
            <a:pathLst>
              <a:path h="364063" w="364063">
                <a:moveTo>
                  <a:pt x="0" y="0"/>
                </a:moveTo>
                <a:lnTo>
                  <a:pt x="364063" y="0"/>
                </a:lnTo>
                <a:lnTo>
                  <a:pt x="364063" y="364063"/>
                </a:lnTo>
                <a:lnTo>
                  <a:pt x="0" y="36406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a:extLst>
              <a:ext uri="{C183D7F6-B498-43B3-948B-1728B52AA6E4}">
                <adec:decorative xmlns:adec="http://schemas.microsoft.com/office/drawing/2017/decorative" val="1"/>
              </a:ext>
            </a:extLst>
          </p:cNvPr>
          <p:cNvSpPr/>
          <p:nvPr/>
        </p:nvSpPr>
        <p:spPr>
          <a:xfrm flipH="false" flipV="false" rot="0">
            <a:off x="8575197" y="7141642"/>
            <a:ext cx="151499" cy="151499"/>
          </a:xfrm>
          <a:custGeom>
            <a:avLst/>
            <a:gdLst/>
            <a:ahLst/>
            <a:cxnLst/>
            <a:rect r="r" b="b" t="t" l="l"/>
            <a:pathLst>
              <a:path h="151499" w="151499">
                <a:moveTo>
                  <a:pt x="0" y="0"/>
                </a:moveTo>
                <a:lnTo>
                  <a:pt x="151500" y="0"/>
                </a:lnTo>
                <a:lnTo>
                  <a:pt x="151500" y="151499"/>
                </a:lnTo>
                <a:lnTo>
                  <a:pt x="0" y="15149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204619" y="1209984"/>
            <a:ext cx="9056462" cy="2719705"/>
          </a:xfrm>
          <a:prstGeom prst="rect">
            <a:avLst/>
          </a:prstGeom>
        </p:spPr>
        <p:txBody>
          <a:bodyPr anchor="t" rtlCol="false" tIns="0" lIns="0" bIns="0" rIns="0">
            <a:spAutoFit/>
          </a:bodyPr>
          <a:lstStyle/>
          <a:p>
            <a:pPr>
              <a:lnSpc>
                <a:spcPts val="7039"/>
              </a:lnSpc>
            </a:pPr>
            <a:r>
              <a:rPr lang="en-US" sz="6399" spc="-95">
                <a:solidFill>
                  <a:srgbClr val="EDEDED"/>
                </a:solidFill>
                <a:latin typeface="Helvetica"/>
              </a:rPr>
              <a:t>#FindYourPlaceInSpace Week 2024 Toolkit</a:t>
            </a:r>
          </a:p>
          <a:p>
            <a:pPr algn="l" marL="0" indent="0" lvl="0">
              <a:lnSpc>
                <a:spcPts val="7039"/>
              </a:lnSpc>
            </a:pPr>
            <a:r>
              <a:rPr lang="en-US" sz="6399" spc="-95">
                <a:solidFill>
                  <a:srgbClr val="EDEDED"/>
                </a:solidFill>
                <a:latin typeface="Helvetica"/>
              </a:rPr>
              <a:t>April 6-13, 2024</a:t>
            </a:r>
          </a:p>
        </p:txBody>
      </p:sp>
      <p:grpSp>
        <p:nvGrpSpPr>
          <p:cNvPr name="Group 7" id="7"/>
          <p:cNvGrpSpPr/>
          <p:nvPr/>
        </p:nvGrpSpPr>
        <p:grpSpPr>
          <a:xfrm rot="0">
            <a:off x="10287000" y="949635"/>
            <a:ext cx="2921649" cy="2921649"/>
            <a:chOff x="0" y="0"/>
            <a:chExt cx="3895533" cy="3895533"/>
          </a:xfrm>
        </p:grpSpPr>
        <p:sp>
          <p:nvSpPr>
            <p:cNvPr name="Freeform 8" id="8"/>
            <p:cNvSpPr/>
            <p:nvPr/>
          </p:nvSpPr>
          <p:spPr>
            <a:xfrm flipH="false" flipV="false" rot="0">
              <a:off x="0" y="0"/>
              <a:ext cx="3895533" cy="3895533"/>
            </a:xfrm>
            <a:custGeom>
              <a:avLst/>
              <a:gdLst/>
              <a:ahLst/>
              <a:cxnLst/>
              <a:rect r="r" b="b" t="t" l="l"/>
              <a:pathLst>
                <a:path h="3895533" w="3895533">
                  <a:moveTo>
                    <a:pt x="0" y="0"/>
                  </a:moveTo>
                  <a:lnTo>
                    <a:pt x="3895533" y="0"/>
                  </a:lnTo>
                  <a:lnTo>
                    <a:pt x="3895533" y="3895533"/>
                  </a:lnTo>
                  <a:lnTo>
                    <a:pt x="0" y="38955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399229" y="393400"/>
              <a:ext cx="3097074" cy="3108732"/>
            </a:xfrm>
            <a:custGeom>
              <a:avLst/>
              <a:gdLst/>
              <a:ahLst/>
              <a:cxnLst/>
              <a:rect r="r" b="b" t="t" l="l"/>
              <a:pathLst>
                <a:path h="3108732" w="3097074">
                  <a:moveTo>
                    <a:pt x="0" y="0"/>
                  </a:moveTo>
                  <a:lnTo>
                    <a:pt x="3097075" y="0"/>
                  </a:lnTo>
                  <a:lnTo>
                    <a:pt x="3097075" y="3108732"/>
                  </a:lnTo>
                  <a:lnTo>
                    <a:pt x="0" y="310873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sp>
        <p:nvSpPr>
          <p:cNvPr name="Freeform 10" id="10">
            <a:extLst>
              <a:ext uri="{C183D7F6-B498-43B3-948B-1728B52AA6E4}">
                <adec:decorative xmlns:adec="http://schemas.microsoft.com/office/drawing/2017/decorative" val="1"/>
              </a:ext>
            </a:extLst>
          </p:cNvPr>
          <p:cNvSpPr/>
          <p:nvPr/>
        </p:nvSpPr>
        <p:spPr>
          <a:xfrm flipH="false" flipV="false" rot="0">
            <a:off x="3976103" y="2770899"/>
            <a:ext cx="243832" cy="243832"/>
          </a:xfrm>
          <a:custGeom>
            <a:avLst/>
            <a:gdLst/>
            <a:ahLst/>
            <a:cxnLst/>
            <a:rect r="r" b="b" t="t" l="l"/>
            <a:pathLst>
              <a:path h="243832" w="243832">
                <a:moveTo>
                  <a:pt x="0" y="0"/>
                </a:moveTo>
                <a:lnTo>
                  <a:pt x="243833" y="0"/>
                </a:lnTo>
                <a:lnTo>
                  <a:pt x="243833" y="243833"/>
                </a:lnTo>
                <a:lnTo>
                  <a:pt x="0" y="24383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1" id="11">
            <a:extLst>
              <a:ext uri="{C183D7F6-B498-43B3-948B-1728B52AA6E4}">
                <adec:decorative xmlns:adec="http://schemas.microsoft.com/office/drawing/2017/decorative" val="1"/>
              </a:ext>
            </a:extLst>
          </p:cNvPr>
          <p:cNvSpPr/>
          <p:nvPr/>
        </p:nvSpPr>
        <p:spPr>
          <a:xfrm flipH="false" flipV="false" rot="0">
            <a:off x="489104" y="4003179"/>
            <a:ext cx="268410" cy="268410"/>
          </a:xfrm>
          <a:custGeom>
            <a:avLst/>
            <a:gdLst/>
            <a:ahLst/>
            <a:cxnLst/>
            <a:rect r="r" b="b" t="t" l="l"/>
            <a:pathLst>
              <a:path h="268410" w="268410">
                <a:moveTo>
                  <a:pt x="0" y="0"/>
                </a:moveTo>
                <a:lnTo>
                  <a:pt x="268410" y="0"/>
                </a:lnTo>
                <a:lnTo>
                  <a:pt x="268410" y="268410"/>
                </a:lnTo>
                <a:lnTo>
                  <a:pt x="0" y="26841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2" id="12" descr="Circle with Find Your Place in Space text and shield, plant, test tube, book, robot, telescope, and rocket around the circle."/>
          <p:cNvSpPr/>
          <p:nvPr/>
        </p:nvSpPr>
        <p:spPr>
          <a:xfrm flipH="false" flipV="false" rot="0">
            <a:off x="5592100" y="3264793"/>
            <a:ext cx="4492079" cy="5016135"/>
          </a:xfrm>
          <a:custGeom>
            <a:avLst/>
            <a:gdLst/>
            <a:ahLst/>
            <a:cxnLst/>
            <a:rect r="r" b="b" t="t" l="l"/>
            <a:pathLst>
              <a:path h="5016135" w="4492079">
                <a:moveTo>
                  <a:pt x="0" y="0"/>
                </a:moveTo>
                <a:lnTo>
                  <a:pt x="4492078" y="0"/>
                </a:lnTo>
                <a:lnTo>
                  <a:pt x="4492078" y="5016135"/>
                </a:lnTo>
                <a:lnTo>
                  <a:pt x="0" y="5016135"/>
                </a:lnTo>
                <a:lnTo>
                  <a:pt x="0" y="0"/>
                </a:lnTo>
                <a:close/>
              </a:path>
            </a:pathLst>
          </a:custGeom>
          <a:blipFill>
            <a:blip r:embed="rId9"/>
            <a:stretch>
              <a:fillRect l="-3902" t="0" r="-7763"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extLst>
              <a:ext uri="{C183D7F6-B498-43B3-948B-1728B52AA6E4}">
                <adec:decorative xmlns:adec="http://schemas.microsoft.com/office/drawing/2017/decorative" val="1"/>
              </a:ext>
            </a:extLst>
          </p:cNvPr>
          <p:cNvSpPr/>
          <p:nvPr/>
        </p:nvSpPr>
        <p:spPr>
          <a:xfrm flipH="false" flipV="false" rot="0">
            <a:off x="4288409" y="7532910"/>
            <a:ext cx="225422" cy="225422"/>
          </a:xfrm>
          <a:custGeom>
            <a:avLst/>
            <a:gdLst/>
            <a:ahLst/>
            <a:cxnLst/>
            <a:rect r="r" b="b" t="t" l="l"/>
            <a:pathLst>
              <a:path h="225422" w="225422">
                <a:moveTo>
                  <a:pt x="0" y="0"/>
                </a:moveTo>
                <a:lnTo>
                  <a:pt x="225422" y="0"/>
                </a:lnTo>
                <a:lnTo>
                  <a:pt x="225422" y="225422"/>
                </a:lnTo>
                <a:lnTo>
                  <a:pt x="0" y="22542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descr="Graphic with image of the Earth"/>
          <p:cNvSpPr/>
          <p:nvPr/>
        </p:nvSpPr>
        <p:spPr>
          <a:xfrm flipH="false" flipV="false" rot="0">
            <a:off x="4882253" y="3682139"/>
            <a:ext cx="4762500" cy="4762500"/>
          </a:xfrm>
          <a:custGeom>
            <a:avLst/>
            <a:gdLst/>
            <a:ahLst/>
            <a:cxnLst/>
            <a:rect r="r" b="b" t="t" l="l"/>
            <a:pathLst>
              <a:path h="4762500" w="4762500">
                <a:moveTo>
                  <a:pt x="0" y="0"/>
                </a:moveTo>
                <a:lnTo>
                  <a:pt x="4762500" y="0"/>
                </a:lnTo>
                <a:lnTo>
                  <a:pt x="4762500" y="4762500"/>
                </a:lnTo>
                <a:lnTo>
                  <a:pt x="0" y="4762500"/>
                </a:lnTo>
                <a:lnTo>
                  <a:pt x="0" y="0"/>
                </a:lnTo>
                <a:close/>
              </a:path>
            </a:pathLst>
          </a:custGeom>
          <a:blipFill>
            <a:blip r:embed="rId4"/>
            <a:stretch>
              <a:fillRect l="0" t="0" r="0" b="0"/>
            </a:stretch>
          </a:blipFill>
        </p:spPr>
      </p:sp>
      <p:sp>
        <p:nvSpPr>
          <p:cNvPr name="TextBox 4" id="4"/>
          <p:cNvSpPr txBox="true"/>
          <p:nvPr/>
        </p:nvSpPr>
        <p:spPr>
          <a:xfrm rot="0">
            <a:off x="228600" y="647700"/>
            <a:ext cx="9540944" cy="1484631"/>
          </a:xfrm>
          <a:prstGeom prst="rect">
            <a:avLst/>
          </a:prstGeom>
        </p:spPr>
        <p:txBody>
          <a:bodyPr anchor="t" rtlCol="false" tIns="0" lIns="0" bIns="0" rIns="0">
            <a:spAutoFit/>
          </a:bodyPr>
          <a:lstStyle/>
          <a:p>
            <a:pPr>
              <a:lnSpc>
                <a:spcPts val="5440"/>
              </a:lnSpc>
            </a:pPr>
            <a:r>
              <a:rPr lang="en-US" sz="6400" spc="-320">
                <a:solidFill>
                  <a:srgbClr val="000000"/>
                </a:solidFill>
                <a:latin typeface="Helvetica Bold"/>
              </a:rPr>
              <a:t>Example 7: </a:t>
            </a:r>
          </a:p>
          <a:p>
            <a:pPr algn="l" marL="0" indent="0" lvl="0">
              <a:lnSpc>
                <a:spcPts val="5440"/>
              </a:lnSpc>
              <a:spcBef>
                <a:spcPct val="0"/>
              </a:spcBef>
            </a:pPr>
            <a:r>
              <a:rPr lang="en-US" sz="6400" spc="-320">
                <a:solidFill>
                  <a:srgbClr val="000000"/>
                </a:solidFill>
                <a:latin typeface="Helvetica Bold"/>
              </a:rPr>
              <a:t>Celebrate Partnerships</a:t>
            </a:r>
          </a:p>
        </p:txBody>
      </p:sp>
      <p:sp>
        <p:nvSpPr>
          <p:cNvPr name="TextBox 5" id="5"/>
          <p:cNvSpPr txBox="true"/>
          <p:nvPr/>
        </p:nvSpPr>
        <p:spPr>
          <a:xfrm rot="0">
            <a:off x="642247" y="4141244"/>
            <a:ext cx="4127295" cy="3777615"/>
          </a:xfrm>
          <a:prstGeom prst="rect">
            <a:avLst/>
          </a:prstGeom>
        </p:spPr>
        <p:txBody>
          <a:bodyPr anchor="t" rtlCol="false" tIns="0" lIns="0" bIns="0" rIns="0">
            <a:spAutoFit/>
          </a:bodyPr>
          <a:lstStyle/>
          <a:p>
            <a:pPr>
              <a:lnSpc>
                <a:spcPts val="3359"/>
              </a:lnSpc>
            </a:pPr>
            <a:r>
              <a:rPr lang="en-US" sz="2400">
                <a:solidFill>
                  <a:srgbClr val="000000"/>
                </a:solidFill>
                <a:latin typeface="Helvetica Bold"/>
              </a:rPr>
              <a:t>Tweet: </a:t>
            </a:r>
            <a:r>
              <a:rPr lang="en-US" sz="2400">
                <a:solidFill>
                  <a:srgbClr val="000000"/>
                </a:solidFill>
                <a:latin typeface="Helvetica"/>
              </a:rPr>
              <a:t>It is human nature to explore the unknown, that’s why space brings communities around the world together to collaborate and learn what happening beyond our shared sky. </a:t>
            </a:r>
          </a:p>
          <a:p>
            <a:pPr>
              <a:lnSpc>
                <a:spcPts val="3359"/>
              </a:lnSpc>
            </a:pPr>
            <a:r>
              <a:rPr lang="en-US" sz="2400">
                <a:solidFill>
                  <a:srgbClr val="000000"/>
                </a:solidFill>
                <a:latin typeface="Helvetica"/>
              </a:rPr>
              <a:t> #FindYourPlaceInSpace nasa.gov/spaceweek</a:t>
            </a:r>
          </a:p>
        </p:txBody>
      </p:sp>
    </p:spTree>
  </p:cSld>
  <p:clrMapOvr>
    <a:masterClrMapping/>
  </p:clrMapOvr>
  <p:transition spd="slow">
    <p:push dir="u"/>
  </p:transition>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extLst>
              <a:ext uri="{C183D7F6-B498-43B3-948B-1728B52AA6E4}">
                <adec:decorative xmlns:adec="http://schemas.microsoft.com/office/drawing/2017/decorative" val="1"/>
              </a:ext>
            </a:extLst>
          </p:cNvPr>
          <p:cNvSpPr/>
          <p:nvPr/>
        </p:nvSpPr>
        <p:spPr>
          <a:xfrm flipH="false" flipV="false" rot="0">
            <a:off x="4277534" y="7812666"/>
            <a:ext cx="225809" cy="225809"/>
          </a:xfrm>
          <a:custGeom>
            <a:avLst/>
            <a:gdLst/>
            <a:ahLst/>
            <a:cxnLst/>
            <a:rect r="r" b="b" t="t" l="l"/>
            <a:pathLst>
              <a:path h="225809" w="225809">
                <a:moveTo>
                  <a:pt x="0" y="0"/>
                </a:moveTo>
                <a:lnTo>
                  <a:pt x="225810" y="0"/>
                </a:lnTo>
                <a:lnTo>
                  <a:pt x="225810" y="225809"/>
                </a:lnTo>
                <a:lnTo>
                  <a:pt x="0" y="22580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descr="Image of Black woman with name and work title."/>
          <p:cNvSpPr/>
          <p:nvPr/>
        </p:nvSpPr>
        <p:spPr>
          <a:xfrm flipH="false" flipV="false" rot="0">
            <a:off x="5023440" y="3275975"/>
            <a:ext cx="4762500" cy="4762500"/>
          </a:xfrm>
          <a:custGeom>
            <a:avLst/>
            <a:gdLst/>
            <a:ahLst/>
            <a:cxnLst/>
            <a:rect r="r" b="b" t="t" l="l"/>
            <a:pathLst>
              <a:path h="4762500" w="4762500">
                <a:moveTo>
                  <a:pt x="0" y="0"/>
                </a:moveTo>
                <a:lnTo>
                  <a:pt x="4762500" y="0"/>
                </a:lnTo>
                <a:lnTo>
                  <a:pt x="4762500" y="4762500"/>
                </a:lnTo>
                <a:lnTo>
                  <a:pt x="0" y="4762500"/>
                </a:lnTo>
                <a:lnTo>
                  <a:pt x="0" y="0"/>
                </a:lnTo>
                <a:close/>
              </a:path>
            </a:pathLst>
          </a:custGeom>
          <a:blipFill>
            <a:blip r:embed="rId4"/>
            <a:stretch>
              <a:fillRect l="0" t="0" r="0" b="0"/>
            </a:stretch>
          </a:blipFill>
        </p:spPr>
      </p:sp>
      <p:sp>
        <p:nvSpPr>
          <p:cNvPr name="TextBox 4" id="4"/>
          <p:cNvSpPr txBox="true"/>
          <p:nvPr/>
        </p:nvSpPr>
        <p:spPr>
          <a:xfrm rot="0">
            <a:off x="228600" y="647700"/>
            <a:ext cx="9557340" cy="1484629"/>
          </a:xfrm>
          <a:prstGeom prst="rect">
            <a:avLst/>
          </a:prstGeom>
        </p:spPr>
        <p:txBody>
          <a:bodyPr anchor="t" rtlCol="false" tIns="0" lIns="0" bIns="0" rIns="0">
            <a:spAutoFit/>
          </a:bodyPr>
          <a:lstStyle/>
          <a:p>
            <a:pPr>
              <a:lnSpc>
                <a:spcPts val="5439"/>
              </a:lnSpc>
            </a:pPr>
            <a:r>
              <a:rPr lang="en-US" sz="6399" spc="-319">
                <a:solidFill>
                  <a:srgbClr val="000000"/>
                </a:solidFill>
                <a:latin typeface="Helvetica Bold"/>
              </a:rPr>
              <a:t>Example 8: </a:t>
            </a:r>
          </a:p>
          <a:p>
            <a:pPr algn="l" marL="0" indent="0" lvl="0">
              <a:lnSpc>
                <a:spcPts val="5439"/>
              </a:lnSpc>
              <a:spcBef>
                <a:spcPct val="0"/>
              </a:spcBef>
            </a:pPr>
            <a:r>
              <a:rPr lang="en-US" sz="6399" spc="-319">
                <a:solidFill>
                  <a:srgbClr val="000000"/>
                </a:solidFill>
                <a:latin typeface="Helvetica Bold"/>
              </a:rPr>
              <a:t>Celebrate People</a:t>
            </a:r>
          </a:p>
        </p:txBody>
      </p:sp>
      <p:sp>
        <p:nvSpPr>
          <p:cNvPr name="TextBox 5" id="5"/>
          <p:cNvSpPr txBox="true"/>
          <p:nvPr/>
        </p:nvSpPr>
        <p:spPr>
          <a:xfrm rot="0">
            <a:off x="321343" y="3315980"/>
            <a:ext cx="4246326" cy="4615815"/>
          </a:xfrm>
          <a:prstGeom prst="rect">
            <a:avLst/>
          </a:prstGeom>
        </p:spPr>
        <p:txBody>
          <a:bodyPr anchor="t" rtlCol="false" tIns="0" lIns="0" bIns="0" rIns="0">
            <a:spAutoFit/>
          </a:bodyPr>
          <a:lstStyle/>
          <a:p>
            <a:pPr>
              <a:lnSpc>
                <a:spcPts val="3359"/>
              </a:lnSpc>
            </a:pPr>
            <a:r>
              <a:rPr lang="en-US" sz="2400">
                <a:solidFill>
                  <a:srgbClr val="000000"/>
                </a:solidFill>
                <a:latin typeface="Helvetica Bold"/>
              </a:rPr>
              <a:t>Tweet:</a:t>
            </a:r>
            <a:r>
              <a:rPr lang="en-US" sz="2400">
                <a:solidFill>
                  <a:srgbClr val="000000"/>
                </a:solidFill>
                <a:latin typeface="Helvetica"/>
              </a:rPr>
              <a:t> There are more than astronauts in the Space workforce. Dr. Quincy Brown, Director of Space and STEM Workforce Policy at the White House is an advocate for making sure everyone who dreams of exploring space finds their place. #FindYourPlaceInSpace nasa.gov/spaceweek</a:t>
            </a:r>
          </a:p>
        </p:txBody>
      </p:sp>
    </p:spTree>
  </p:cSld>
  <p:clrMapOvr>
    <a:masterClrMapping/>
  </p:clrMapOvr>
  <p:transition spd="slow">
    <p:push dir="u"/>
  </p:transition>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0287000" cy="10287000"/>
          </a:xfrm>
          <a:custGeom>
            <a:avLst/>
            <a:gdLst/>
            <a:ahLst/>
            <a:cxnLst/>
            <a:rect r="r" b="b" t="t" l="l"/>
            <a:pathLst>
              <a:path h="10287000" w="10287000">
                <a:moveTo>
                  <a:pt x="0" y="0"/>
                </a:moveTo>
                <a:lnTo>
                  <a:pt x="10287000" y="0"/>
                </a:lnTo>
                <a:lnTo>
                  <a:pt x="10287000" y="10287000"/>
                </a:lnTo>
                <a:lnTo>
                  <a:pt x="0" y="10287000"/>
                </a:lnTo>
                <a:lnTo>
                  <a:pt x="0" y="0"/>
                </a:lnTo>
                <a:close/>
              </a:path>
            </a:pathLst>
          </a:custGeom>
          <a:blipFill>
            <a:blip r:embed="rId2"/>
            <a:stretch>
              <a:fillRect l="-25046" t="0" r="-25046" b="0"/>
            </a:stretch>
          </a:blipFill>
        </p:spPr>
      </p:sp>
      <p:sp>
        <p:nvSpPr>
          <p:cNvPr name="Freeform 3" id="3">
            <a:extLst>
              <a:ext uri="{C183D7F6-B498-43B3-948B-1728B52AA6E4}">
                <adec:decorative xmlns:adec="http://schemas.microsoft.com/office/drawing/2017/decorative" val="1"/>
              </a:ext>
            </a:extLst>
          </p:cNvPr>
          <p:cNvSpPr/>
          <p:nvPr/>
        </p:nvSpPr>
        <p:spPr>
          <a:xfrm flipH="false" flipV="false" rot="0">
            <a:off x="9461806" y="4610409"/>
            <a:ext cx="364063" cy="364063"/>
          </a:xfrm>
          <a:custGeom>
            <a:avLst/>
            <a:gdLst/>
            <a:ahLst/>
            <a:cxnLst/>
            <a:rect r="r" b="b" t="t" l="l"/>
            <a:pathLst>
              <a:path h="364063" w="364063">
                <a:moveTo>
                  <a:pt x="0" y="0"/>
                </a:moveTo>
                <a:lnTo>
                  <a:pt x="364063" y="0"/>
                </a:lnTo>
                <a:lnTo>
                  <a:pt x="364063" y="364063"/>
                </a:lnTo>
                <a:lnTo>
                  <a:pt x="0" y="36406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a:extLst>
              <a:ext uri="{C183D7F6-B498-43B3-948B-1728B52AA6E4}">
                <adec:decorative xmlns:adec="http://schemas.microsoft.com/office/drawing/2017/decorative" val="1"/>
              </a:ext>
            </a:extLst>
          </p:cNvPr>
          <p:cNvSpPr/>
          <p:nvPr/>
        </p:nvSpPr>
        <p:spPr>
          <a:xfrm flipH="false" flipV="false" rot="0">
            <a:off x="8575197" y="7141642"/>
            <a:ext cx="151499" cy="151499"/>
          </a:xfrm>
          <a:custGeom>
            <a:avLst/>
            <a:gdLst/>
            <a:ahLst/>
            <a:cxnLst/>
            <a:rect r="r" b="b" t="t" l="l"/>
            <a:pathLst>
              <a:path h="151499" w="151499">
                <a:moveTo>
                  <a:pt x="0" y="0"/>
                </a:moveTo>
                <a:lnTo>
                  <a:pt x="151500" y="0"/>
                </a:lnTo>
                <a:lnTo>
                  <a:pt x="151500" y="151499"/>
                </a:lnTo>
                <a:lnTo>
                  <a:pt x="0" y="15149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422108" y="4290639"/>
            <a:ext cx="4721392" cy="1833880"/>
          </a:xfrm>
          <a:prstGeom prst="rect">
            <a:avLst/>
          </a:prstGeom>
        </p:spPr>
        <p:txBody>
          <a:bodyPr anchor="t" rtlCol="false" tIns="0" lIns="0" bIns="0" rIns="0">
            <a:spAutoFit/>
          </a:bodyPr>
          <a:lstStyle/>
          <a:p>
            <a:pPr algn="l" marL="0" indent="0" lvl="0">
              <a:lnSpc>
                <a:spcPts val="7039"/>
              </a:lnSpc>
            </a:pPr>
            <a:r>
              <a:rPr lang="en-US" sz="6399" spc="-95">
                <a:solidFill>
                  <a:srgbClr val="EDEDED"/>
                </a:solidFill>
                <a:latin typeface="Helvetica"/>
              </a:rPr>
              <a:t>Social Media Templates</a:t>
            </a:r>
          </a:p>
        </p:txBody>
      </p:sp>
      <p:grpSp>
        <p:nvGrpSpPr>
          <p:cNvPr name="Group 6" id="6"/>
          <p:cNvGrpSpPr/>
          <p:nvPr/>
        </p:nvGrpSpPr>
        <p:grpSpPr>
          <a:xfrm rot="0">
            <a:off x="10287000" y="949635"/>
            <a:ext cx="2921649" cy="2921649"/>
            <a:chOff x="0" y="0"/>
            <a:chExt cx="3895533" cy="3895533"/>
          </a:xfrm>
        </p:grpSpPr>
        <p:sp>
          <p:nvSpPr>
            <p:cNvPr name="Freeform 7" id="7"/>
            <p:cNvSpPr/>
            <p:nvPr/>
          </p:nvSpPr>
          <p:spPr>
            <a:xfrm flipH="false" flipV="false" rot="0">
              <a:off x="0" y="0"/>
              <a:ext cx="3895533" cy="3895533"/>
            </a:xfrm>
            <a:custGeom>
              <a:avLst/>
              <a:gdLst/>
              <a:ahLst/>
              <a:cxnLst/>
              <a:rect r="r" b="b" t="t" l="l"/>
              <a:pathLst>
                <a:path h="3895533" w="3895533">
                  <a:moveTo>
                    <a:pt x="0" y="0"/>
                  </a:moveTo>
                  <a:lnTo>
                    <a:pt x="3895533" y="0"/>
                  </a:lnTo>
                  <a:lnTo>
                    <a:pt x="3895533" y="3895533"/>
                  </a:lnTo>
                  <a:lnTo>
                    <a:pt x="0" y="38955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399229" y="393400"/>
              <a:ext cx="3097074" cy="3108732"/>
            </a:xfrm>
            <a:custGeom>
              <a:avLst/>
              <a:gdLst/>
              <a:ahLst/>
              <a:cxnLst/>
              <a:rect r="r" b="b" t="t" l="l"/>
              <a:pathLst>
                <a:path h="3108732" w="3097074">
                  <a:moveTo>
                    <a:pt x="0" y="0"/>
                  </a:moveTo>
                  <a:lnTo>
                    <a:pt x="3097075" y="0"/>
                  </a:lnTo>
                  <a:lnTo>
                    <a:pt x="3097075" y="3108732"/>
                  </a:lnTo>
                  <a:lnTo>
                    <a:pt x="0" y="310873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sp>
        <p:nvSpPr>
          <p:cNvPr name="Freeform 9" id="9">
            <a:extLst>
              <a:ext uri="{C183D7F6-B498-43B3-948B-1728B52AA6E4}">
                <adec:decorative xmlns:adec="http://schemas.microsoft.com/office/drawing/2017/decorative" val="1"/>
              </a:ext>
            </a:extLst>
          </p:cNvPr>
          <p:cNvSpPr/>
          <p:nvPr/>
        </p:nvSpPr>
        <p:spPr>
          <a:xfrm flipH="false" flipV="false" rot="0">
            <a:off x="3976103" y="2770899"/>
            <a:ext cx="243832" cy="243832"/>
          </a:xfrm>
          <a:custGeom>
            <a:avLst/>
            <a:gdLst/>
            <a:ahLst/>
            <a:cxnLst/>
            <a:rect r="r" b="b" t="t" l="l"/>
            <a:pathLst>
              <a:path h="243832" w="243832">
                <a:moveTo>
                  <a:pt x="0" y="0"/>
                </a:moveTo>
                <a:lnTo>
                  <a:pt x="243833" y="0"/>
                </a:lnTo>
                <a:lnTo>
                  <a:pt x="243833" y="243833"/>
                </a:lnTo>
                <a:lnTo>
                  <a:pt x="0" y="24383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0" id="10">
            <a:extLst>
              <a:ext uri="{C183D7F6-B498-43B3-948B-1728B52AA6E4}">
                <adec:decorative xmlns:adec="http://schemas.microsoft.com/office/drawing/2017/decorative" val="1"/>
              </a:ext>
            </a:extLst>
          </p:cNvPr>
          <p:cNvSpPr/>
          <p:nvPr/>
        </p:nvSpPr>
        <p:spPr>
          <a:xfrm flipH="false" flipV="false" rot="0">
            <a:off x="489104" y="4003179"/>
            <a:ext cx="268410" cy="268410"/>
          </a:xfrm>
          <a:custGeom>
            <a:avLst/>
            <a:gdLst/>
            <a:ahLst/>
            <a:cxnLst/>
            <a:rect r="r" b="b" t="t" l="l"/>
            <a:pathLst>
              <a:path h="268410" w="268410">
                <a:moveTo>
                  <a:pt x="0" y="0"/>
                </a:moveTo>
                <a:lnTo>
                  <a:pt x="268410" y="0"/>
                </a:lnTo>
                <a:lnTo>
                  <a:pt x="268410" y="268410"/>
                </a:lnTo>
                <a:lnTo>
                  <a:pt x="0" y="26841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1" id="11" descr="Circle with Find Your Place in Space text and images of a shield, plant, test tube, book, robot, telescope, and rocket. "/>
          <p:cNvSpPr/>
          <p:nvPr/>
        </p:nvSpPr>
        <p:spPr>
          <a:xfrm flipH="false" flipV="false" rot="0">
            <a:off x="4937262" y="2459237"/>
            <a:ext cx="5143500" cy="5477635"/>
          </a:xfrm>
          <a:custGeom>
            <a:avLst/>
            <a:gdLst/>
            <a:ahLst/>
            <a:cxnLst/>
            <a:rect r="r" b="b" t="t" l="l"/>
            <a:pathLst>
              <a:path h="5477635" w="5143500">
                <a:moveTo>
                  <a:pt x="0" y="0"/>
                </a:moveTo>
                <a:lnTo>
                  <a:pt x="5143500" y="0"/>
                </a:lnTo>
                <a:lnTo>
                  <a:pt x="5143500" y="5477635"/>
                </a:lnTo>
                <a:lnTo>
                  <a:pt x="0" y="5477635"/>
                </a:lnTo>
                <a:lnTo>
                  <a:pt x="0" y="0"/>
                </a:lnTo>
                <a:close/>
              </a:path>
            </a:pathLst>
          </a:custGeom>
          <a:blipFill>
            <a:blip r:embed="rId9"/>
            <a:stretch>
              <a:fillRect l="-3715" t="0" r="-3715" b="-877"/>
            </a:stretch>
          </a:blipFill>
        </p:spPr>
      </p:sp>
    </p:spTree>
  </p:cSld>
  <p:clrMapOvr>
    <a:masterClrMapping/>
  </p:clrMapOvr>
  <p:transition spd="slow">
    <p:push dir="u"/>
  </p:transition>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061F4A"/>
        </a:solidFill>
      </p:bgPr>
    </p:bg>
    <p:spTree>
      <p:nvGrpSpPr>
        <p:cNvPr id="1" name=""/>
        <p:cNvGrpSpPr/>
        <p:nvPr/>
      </p:nvGrpSpPr>
      <p:grpSpPr>
        <a:xfrm>
          <a:off x="0" y="0"/>
          <a:ext cx="0" cy="0"/>
          <a:chOff x="0" y="0"/>
          <a:chExt cx="0" cy="0"/>
        </a:xfrm>
      </p:grpSpPr>
      <p:grpSp>
        <p:nvGrpSpPr>
          <p:cNvPr name="Group 2" id="2"/>
          <p:cNvGrpSpPr/>
          <p:nvPr/>
        </p:nvGrpSpPr>
        <p:grpSpPr>
          <a:xfrm rot="0">
            <a:off x="0" y="0"/>
            <a:ext cx="10287000" cy="10287000"/>
            <a:chOff x="0" y="0"/>
            <a:chExt cx="1491622" cy="1491622"/>
          </a:xfrm>
        </p:grpSpPr>
        <p:sp>
          <p:nvSpPr>
            <p:cNvPr name="Freeform 3" id="3" descr="Graphic of Find Your Place in Space logo"/>
            <p:cNvSpPr/>
            <p:nvPr/>
          </p:nvSpPr>
          <p:spPr>
            <a:xfrm flipH="false" flipV="false" rot="0">
              <a:off x="0" y="0"/>
              <a:ext cx="1491622" cy="1491622"/>
            </a:xfrm>
            <a:custGeom>
              <a:avLst/>
              <a:gdLst/>
              <a:ahLst/>
              <a:cxnLst/>
              <a:rect r="r" b="b" t="t" l="l"/>
              <a:pathLst>
                <a:path h="1491622" w="1491622">
                  <a:moveTo>
                    <a:pt x="0" y="0"/>
                  </a:moveTo>
                  <a:lnTo>
                    <a:pt x="1491622" y="0"/>
                  </a:lnTo>
                  <a:lnTo>
                    <a:pt x="1491622" y="1491622"/>
                  </a:lnTo>
                  <a:lnTo>
                    <a:pt x="0" y="1491622"/>
                  </a:lnTo>
                  <a:close/>
                </a:path>
              </a:pathLst>
            </a:custGeom>
            <a:blipFill>
              <a:blip r:embed="rId2"/>
              <a:stretch>
                <a:fillRect l="0" t="0" r="0" b="0"/>
              </a:stretch>
            </a:blipFill>
          </p:spPr>
        </p:sp>
      </p:grpSp>
    </p:spTree>
  </p:cSld>
  <p:clrMapOvr>
    <a:masterClrMapping/>
  </p:clrMapOvr>
  <p:transition spd="slow">
    <p:push dir="u"/>
  </p:transition>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061F4A"/>
        </a:solidFill>
      </p:bgPr>
    </p:bg>
    <p:spTree>
      <p:nvGrpSpPr>
        <p:cNvPr id="1" name=""/>
        <p:cNvGrpSpPr/>
        <p:nvPr/>
      </p:nvGrpSpPr>
      <p:grpSpPr>
        <a:xfrm>
          <a:off x="0" y="0"/>
          <a:ext cx="0" cy="0"/>
          <a:chOff x="0" y="0"/>
          <a:chExt cx="0" cy="0"/>
        </a:xfrm>
      </p:grpSpPr>
      <p:grpSp>
        <p:nvGrpSpPr>
          <p:cNvPr name="Group 2" id="2"/>
          <p:cNvGrpSpPr/>
          <p:nvPr/>
        </p:nvGrpSpPr>
        <p:grpSpPr>
          <a:xfrm rot="0">
            <a:off x="0" y="0"/>
            <a:ext cx="10287000" cy="10287000"/>
            <a:chOff x="0" y="0"/>
            <a:chExt cx="1491622" cy="1491622"/>
          </a:xfrm>
        </p:grpSpPr>
        <p:sp>
          <p:nvSpPr>
            <p:cNvPr name="Freeform 3" id="3" descr="Graphic of Find Your Place in Space logo"/>
            <p:cNvSpPr/>
            <p:nvPr/>
          </p:nvSpPr>
          <p:spPr>
            <a:xfrm flipH="false" flipV="false" rot="0">
              <a:off x="0" y="0"/>
              <a:ext cx="1491622" cy="1491622"/>
            </a:xfrm>
            <a:custGeom>
              <a:avLst/>
              <a:gdLst/>
              <a:ahLst/>
              <a:cxnLst/>
              <a:rect r="r" b="b" t="t" l="l"/>
              <a:pathLst>
                <a:path h="1491622" w="1491622">
                  <a:moveTo>
                    <a:pt x="0" y="0"/>
                  </a:moveTo>
                  <a:lnTo>
                    <a:pt x="1491622" y="0"/>
                  </a:lnTo>
                  <a:lnTo>
                    <a:pt x="1491622" y="1491622"/>
                  </a:lnTo>
                  <a:lnTo>
                    <a:pt x="0" y="1491622"/>
                  </a:lnTo>
                  <a:close/>
                </a:path>
              </a:pathLst>
            </a:custGeom>
            <a:blipFill>
              <a:blip r:embed="rId2"/>
              <a:stretch>
                <a:fillRect l="0" t="0" r="0" b="0"/>
              </a:stretch>
            </a:blipFill>
          </p:spPr>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061F4A"/>
        </a:solidFill>
      </p:bgPr>
    </p:bg>
    <p:spTree>
      <p:nvGrpSpPr>
        <p:cNvPr id="1" name=""/>
        <p:cNvGrpSpPr/>
        <p:nvPr/>
      </p:nvGrpSpPr>
      <p:grpSpPr>
        <a:xfrm>
          <a:off x="0" y="0"/>
          <a:ext cx="0" cy="0"/>
          <a:chOff x="0" y="0"/>
          <a:chExt cx="0" cy="0"/>
        </a:xfrm>
      </p:grpSpPr>
      <p:grpSp>
        <p:nvGrpSpPr>
          <p:cNvPr name="Group 2" id="2"/>
          <p:cNvGrpSpPr/>
          <p:nvPr/>
        </p:nvGrpSpPr>
        <p:grpSpPr>
          <a:xfrm rot="0">
            <a:off x="0" y="0"/>
            <a:ext cx="10287000" cy="10287000"/>
            <a:chOff x="0" y="0"/>
            <a:chExt cx="834883" cy="834883"/>
          </a:xfrm>
        </p:grpSpPr>
        <p:sp>
          <p:nvSpPr>
            <p:cNvPr name="Freeform 3" id="3" descr="Graphic with Did You Know text and Find Your Place in Space logo"/>
            <p:cNvSpPr/>
            <p:nvPr/>
          </p:nvSpPr>
          <p:spPr>
            <a:xfrm flipH="false" flipV="false" rot="0">
              <a:off x="0" y="0"/>
              <a:ext cx="834883" cy="834883"/>
            </a:xfrm>
            <a:custGeom>
              <a:avLst/>
              <a:gdLst/>
              <a:ahLst/>
              <a:cxnLst/>
              <a:rect r="r" b="b" t="t" l="l"/>
              <a:pathLst>
                <a:path h="834883" w="834883">
                  <a:moveTo>
                    <a:pt x="0" y="0"/>
                  </a:moveTo>
                  <a:lnTo>
                    <a:pt x="834883" y="0"/>
                  </a:lnTo>
                  <a:lnTo>
                    <a:pt x="834883" y="834883"/>
                  </a:lnTo>
                  <a:lnTo>
                    <a:pt x="0" y="834883"/>
                  </a:lnTo>
                  <a:close/>
                </a:path>
              </a:pathLst>
            </a:custGeom>
            <a:blipFill>
              <a:blip r:embed="rId2"/>
              <a:stretch>
                <a:fillRect l="0" t="0" r="0" b="0"/>
              </a:stretch>
            </a:blipFill>
          </p:spPr>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061F4A"/>
        </a:solidFill>
      </p:bgPr>
    </p:bg>
    <p:spTree>
      <p:nvGrpSpPr>
        <p:cNvPr id="1" name=""/>
        <p:cNvGrpSpPr/>
        <p:nvPr/>
      </p:nvGrpSpPr>
      <p:grpSpPr>
        <a:xfrm>
          <a:off x="0" y="0"/>
          <a:ext cx="0" cy="0"/>
          <a:chOff x="0" y="0"/>
          <a:chExt cx="0" cy="0"/>
        </a:xfrm>
      </p:grpSpPr>
      <p:grpSp>
        <p:nvGrpSpPr>
          <p:cNvPr name="Group 2" id="2"/>
          <p:cNvGrpSpPr/>
          <p:nvPr/>
        </p:nvGrpSpPr>
        <p:grpSpPr>
          <a:xfrm rot="0">
            <a:off x="0" y="0"/>
            <a:ext cx="10287808" cy="10287000"/>
            <a:chOff x="0" y="0"/>
            <a:chExt cx="1484353" cy="1484236"/>
          </a:xfrm>
        </p:grpSpPr>
        <p:sp>
          <p:nvSpPr>
            <p:cNvPr name="Freeform 3" id="3" descr="Graphic with Did You Know text and Find Your Place in Space logo"/>
            <p:cNvSpPr/>
            <p:nvPr/>
          </p:nvSpPr>
          <p:spPr>
            <a:xfrm flipH="false" flipV="false" rot="0">
              <a:off x="0" y="0"/>
              <a:ext cx="1484353" cy="1484236"/>
            </a:xfrm>
            <a:custGeom>
              <a:avLst/>
              <a:gdLst/>
              <a:ahLst/>
              <a:cxnLst/>
              <a:rect r="r" b="b" t="t" l="l"/>
              <a:pathLst>
                <a:path h="1484236" w="1484353">
                  <a:moveTo>
                    <a:pt x="0" y="0"/>
                  </a:moveTo>
                  <a:lnTo>
                    <a:pt x="1484353" y="0"/>
                  </a:lnTo>
                  <a:lnTo>
                    <a:pt x="1484353" y="1484236"/>
                  </a:lnTo>
                  <a:lnTo>
                    <a:pt x="0" y="1484236"/>
                  </a:lnTo>
                  <a:close/>
                </a:path>
              </a:pathLst>
            </a:custGeom>
            <a:blipFill>
              <a:blip r:embed="rId2"/>
              <a:stretch>
                <a:fillRect l="0" t="-3" r="0" b="-3"/>
              </a:stretch>
            </a:blipFill>
          </p:spPr>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061F4A"/>
        </a:solidFill>
      </p:bgPr>
    </p:bg>
    <p:spTree>
      <p:nvGrpSpPr>
        <p:cNvPr id="1" name=""/>
        <p:cNvGrpSpPr/>
        <p:nvPr/>
      </p:nvGrpSpPr>
      <p:grpSpPr>
        <a:xfrm>
          <a:off x="0" y="0"/>
          <a:ext cx="0" cy="0"/>
          <a:chOff x="0" y="0"/>
          <a:chExt cx="0" cy="0"/>
        </a:xfrm>
      </p:grpSpPr>
      <p:grpSp>
        <p:nvGrpSpPr>
          <p:cNvPr name="Group 2" id="2"/>
          <p:cNvGrpSpPr/>
          <p:nvPr/>
        </p:nvGrpSpPr>
        <p:grpSpPr>
          <a:xfrm rot="0">
            <a:off x="16048" y="0"/>
            <a:ext cx="10381475" cy="10287000"/>
            <a:chOff x="0" y="0"/>
            <a:chExt cx="1071101" cy="1061354"/>
          </a:xfrm>
        </p:grpSpPr>
        <p:sp>
          <p:nvSpPr>
            <p:cNvPr name="Freeform 3" id="3" descr="Graphic with Did You Know text and image of the Earth"/>
            <p:cNvSpPr/>
            <p:nvPr/>
          </p:nvSpPr>
          <p:spPr>
            <a:xfrm flipH="false" flipV="false" rot="0">
              <a:off x="0" y="0"/>
              <a:ext cx="1071101" cy="1061354"/>
            </a:xfrm>
            <a:custGeom>
              <a:avLst/>
              <a:gdLst/>
              <a:ahLst/>
              <a:cxnLst/>
              <a:rect r="r" b="b" t="t" l="l"/>
              <a:pathLst>
                <a:path h="1061354" w="1071101">
                  <a:moveTo>
                    <a:pt x="0" y="0"/>
                  </a:moveTo>
                  <a:lnTo>
                    <a:pt x="1071101" y="0"/>
                  </a:lnTo>
                  <a:lnTo>
                    <a:pt x="1071101" y="1061354"/>
                  </a:lnTo>
                  <a:lnTo>
                    <a:pt x="0" y="1061354"/>
                  </a:lnTo>
                  <a:close/>
                </a:path>
              </a:pathLst>
            </a:custGeom>
            <a:blipFill>
              <a:blip r:embed="rId2"/>
              <a:stretch>
                <a:fillRect l="0" t="-459" r="0" b="-459"/>
              </a:stretch>
            </a:blipFill>
          </p:spPr>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061F4A"/>
        </a:solidFill>
      </p:bgPr>
    </p:bg>
    <p:spTree>
      <p:nvGrpSpPr>
        <p:cNvPr id="1" name=""/>
        <p:cNvGrpSpPr/>
        <p:nvPr/>
      </p:nvGrpSpPr>
      <p:grpSpPr>
        <a:xfrm>
          <a:off x="0" y="0"/>
          <a:ext cx="0" cy="0"/>
          <a:chOff x="0" y="0"/>
          <a:chExt cx="0" cy="0"/>
        </a:xfrm>
      </p:grpSpPr>
      <p:grpSp>
        <p:nvGrpSpPr>
          <p:cNvPr name="Group 2" id="2"/>
          <p:cNvGrpSpPr/>
          <p:nvPr/>
        </p:nvGrpSpPr>
        <p:grpSpPr>
          <a:xfrm rot="0">
            <a:off x="0" y="0"/>
            <a:ext cx="10287000" cy="10287000"/>
            <a:chOff x="0" y="0"/>
            <a:chExt cx="13716000" cy="13716000"/>
          </a:xfrm>
        </p:grpSpPr>
        <p:pic>
          <p:nvPicPr>
            <p:cNvPr name="Picture 3" id="3" descr="Image of the Earth, buildings, and Space for Earth text"/>
            <p:cNvPicPr>
              <a:picLocks noChangeAspect="true"/>
            </p:cNvPicPr>
            <p:nvPr/>
          </p:nvPicPr>
          <p:blipFill>
            <a:blip r:embed="rId2"/>
            <a:srcRect l="0" t="0" r="0" b="0"/>
            <a:stretch>
              <a:fillRect/>
            </a:stretch>
          </p:blipFill>
          <p:spPr>
            <a:xfrm flipH="false" flipV="false">
              <a:off x="0" y="0"/>
              <a:ext cx="13716000" cy="13716000"/>
            </a:xfrm>
            <a:prstGeom prst="rect">
              <a:avLst/>
            </a:prstGeom>
          </p:spPr>
        </p:pic>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061F4A"/>
        </a:solidFill>
      </p:bgPr>
    </p:bg>
    <p:spTree>
      <p:nvGrpSpPr>
        <p:cNvPr id="1" name=""/>
        <p:cNvGrpSpPr/>
        <p:nvPr/>
      </p:nvGrpSpPr>
      <p:grpSpPr>
        <a:xfrm>
          <a:off x="0" y="0"/>
          <a:ext cx="0" cy="0"/>
          <a:chOff x="0" y="0"/>
          <a:chExt cx="0" cy="0"/>
        </a:xfrm>
      </p:grpSpPr>
      <p:grpSp>
        <p:nvGrpSpPr>
          <p:cNvPr name="Group 2" id="2"/>
          <p:cNvGrpSpPr/>
          <p:nvPr/>
        </p:nvGrpSpPr>
        <p:grpSpPr>
          <a:xfrm rot="0">
            <a:off x="0" y="0"/>
            <a:ext cx="10287000" cy="10287000"/>
            <a:chOff x="0" y="0"/>
            <a:chExt cx="13716000" cy="13716000"/>
          </a:xfrm>
        </p:grpSpPr>
        <p:pic>
          <p:nvPicPr>
            <p:cNvPr name="Picture 3" id="3" descr="Image of Earth, hands and Space Activities Benefit All Of Us Who Call Earth Home text"/>
            <p:cNvPicPr>
              <a:picLocks noChangeAspect="true"/>
            </p:cNvPicPr>
            <p:nvPr/>
          </p:nvPicPr>
          <p:blipFill>
            <a:blip r:embed="rId2"/>
            <a:srcRect l="0" t="0" r="0" b="0"/>
            <a:stretch>
              <a:fillRect/>
            </a:stretch>
          </p:blipFill>
          <p:spPr>
            <a:xfrm flipH="false" flipV="false">
              <a:off x="0" y="0"/>
              <a:ext cx="13716000" cy="13716000"/>
            </a:xfrm>
            <a:prstGeom prst="rect">
              <a:avLst/>
            </a:prstGeom>
          </p:spPr>
        </p:pic>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a:extLst>
              <a:ext uri="{C183D7F6-B498-43B3-948B-1728B52AA6E4}">
                <adec:decorative xmlns:adec="http://schemas.microsoft.com/office/drawing/2017/decorative" val="1"/>
              </a:ext>
            </a:extLst>
          </p:cNvPr>
          <p:cNvSpPr/>
          <p:nvPr/>
        </p:nvSpPr>
        <p:spPr>
          <a:xfrm rot="0">
            <a:off x="23519" y="0"/>
            <a:ext cx="346103" cy="10459149"/>
          </a:xfrm>
          <a:prstGeom prst="rect">
            <a:avLst/>
          </a:prstGeom>
          <a:solidFill>
            <a:srgbClr val="000000"/>
          </a:solidFill>
        </p:spPr>
      </p:sp>
      <p:sp>
        <p:nvSpPr>
          <p:cNvPr name="TextBox 3" id="3"/>
          <p:cNvSpPr txBox="true"/>
          <p:nvPr/>
        </p:nvSpPr>
        <p:spPr>
          <a:xfrm rot="0">
            <a:off x="1028700" y="308556"/>
            <a:ext cx="8978732" cy="1981200"/>
          </a:xfrm>
          <a:prstGeom prst="rect">
            <a:avLst/>
          </a:prstGeom>
        </p:spPr>
        <p:txBody>
          <a:bodyPr anchor="t" rtlCol="false" tIns="0" lIns="0" bIns="0" rIns="0">
            <a:spAutoFit/>
          </a:bodyPr>
          <a:lstStyle/>
          <a:p>
            <a:pPr>
              <a:lnSpc>
                <a:spcPts val="7680"/>
              </a:lnSpc>
            </a:pPr>
            <a:r>
              <a:rPr lang="en-US" sz="6400">
                <a:solidFill>
                  <a:srgbClr val="000000"/>
                </a:solidFill>
                <a:latin typeface="Helvetica Bold"/>
              </a:rPr>
              <a:t>Find Your Place In Space Week</a:t>
            </a:r>
          </a:p>
        </p:txBody>
      </p:sp>
      <p:sp>
        <p:nvSpPr>
          <p:cNvPr name="TextBox 4" id="4"/>
          <p:cNvSpPr txBox="true"/>
          <p:nvPr/>
        </p:nvSpPr>
        <p:spPr>
          <a:xfrm rot="0">
            <a:off x="1221581" y="3175080"/>
            <a:ext cx="8148644" cy="4582160"/>
          </a:xfrm>
          <a:prstGeom prst="rect">
            <a:avLst/>
          </a:prstGeom>
        </p:spPr>
        <p:txBody>
          <a:bodyPr anchor="t" rtlCol="false" tIns="0" lIns="0" bIns="0" rIns="0">
            <a:spAutoFit/>
          </a:bodyPr>
          <a:lstStyle/>
          <a:p>
            <a:pPr>
              <a:lnSpc>
                <a:spcPts val="3640"/>
              </a:lnSpc>
            </a:pPr>
            <a:r>
              <a:rPr lang="en-US" sz="2600" spc="-39">
                <a:solidFill>
                  <a:srgbClr val="000000"/>
                </a:solidFill>
                <a:latin typeface="Helvetica"/>
              </a:rPr>
              <a:t>The National Space Council is organizing #FindYourPlaceInSpace Week to open the doors of the space industry to people who already love space, those who want to know more about space, and those who do not yet know how they can be part of this industry.</a:t>
            </a:r>
          </a:p>
          <a:p>
            <a:pPr>
              <a:lnSpc>
                <a:spcPts val="3640"/>
              </a:lnSpc>
            </a:pPr>
          </a:p>
          <a:p>
            <a:pPr>
              <a:lnSpc>
                <a:spcPts val="3640"/>
              </a:lnSpc>
            </a:pPr>
            <a:r>
              <a:rPr lang="en-US" sz="2600" spc="-39">
                <a:solidFill>
                  <a:srgbClr val="000000"/>
                </a:solidFill>
                <a:latin typeface="Helvetica"/>
              </a:rPr>
              <a:t>We invite you to join this national celebration of space from April 6 - 13, 2024, that will include a solar eclipse in parts of the country on April 8th.</a:t>
            </a:r>
          </a:p>
          <a:p>
            <a:pPr>
              <a:lnSpc>
                <a:spcPts val="3640"/>
              </a:lnSpc>
              <a:spcBef>
                <a:spcPct val="0"/>
              </a:spcBef>
            </a:pPr>
          </a:p>
        </p:txBody>
      </p:sp>
      <p:grpSp>
        <p:nvGrpSpPr>
          <p:cNvPr name="Group 5" id="5"/>
          <p:cNvGrpSpPr/>
          <p:nvPr/>
        </p:nvGrpSpPr>
        <p:grpSpPr>
          <a:xfrm rot="0">
            <a:off x="-2937932" y="8036719"/>
            <a:ext cx="14397989" cy="8555206"/>
            <a:chOff x="0" y="0"/>
            <a:chExt cx="19197319" cy="11406941"/>
          </a:xfrm>
        </p:grpSpPr>
        <p:grpSp>
          <p:nvGrpSpPr>
            <p:cNvPr name="Group 6" id="6"/>
            <p:cNvGrpSpPr/>
            <p:nvPr/>
          </p:nvGrpSpPr>
          <p:grpSpPr>
            <a:xfrm rot="0">
              <a:off x="997445" y="997445"/>
              <a:ext cx="9412051" cy="9412051"/>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DED"/>
              </a:solidFill>
            </p:spPr>
          </p:sp>
          <p:sp>
            <p:nvSpPr>
              <p:cNvPr name="TextBox 8" id="8"/>
              <p:cNvSpPr txBox="true"/>
              <p:nvPr/>
            </p:nvSpPr>
            <p:spPr>
              <a:xfrm>
                <a:off x="76200" y="47625"/>
                <a:ext cx="660400" cy="688975"/>
              </a:xfrm>
              <a:prstGeom prst="rect">
                <a:avLst/>
              </a:prstGeom>
            </p:spPr>
            <p:txBody>
              <a:bodyPr anchor="ctr" rtlCol="false" tIns="50242" lIns="50242" bIns="50242" rIns="50242"/>
              <a:lstStyle/>
              <a:p>
                <a:pPr algn="ctr">
                  <a:lnSpc>
                    <a:spcPts val="1755"/>
                  </a:lnSpc>
                </a:pPr>
              </a:p>
            </p:txBody>
          </p:sp>
        </p:grpSp>
        <p:sp>
          <p:nvSpPr>
            <p:cNvPr name="Freeform 9" id="9"/>
            <p:cNvSpPr/>
            <p:nvPr/>
          </p:nvSpPr>
          <p:spPr>
            <a:xfrm flipH="false" flipV="false" rot="0">
              <a:off x="0" y="0"/>
              <a:ext cx="11406941" cy="11406941"/>
            </a:xfrm>
            <a:custGeom>
              <a:avLst/>
              <a:gdLst/>
              <a:ahLst/>
              <a:cxnLst/>
              <a:rect r="r" b="b" t="t" l="l"/>
              <a:pathLst>
                <a:path h="11406941" w="11406941">
                  <a:moveTo>
                    <a:pt x="0" y="0"/>
                  </a:moveTo>
                  <a:lnTo>
                    <a:pt x="11406941" y="0"/>
                  </a:lnTo>
                  <a:lnTo>
                    <a:pt x="11406941" y="11406941"/>
                  </a:lnTo>
                  <a:lnTo>
                    <a:pt x="0" y="114069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97445" y="979731"/>
              <a:ext cx="9412051" cy="9447479"/>
            </a:xfrm>
            <a:custGeom>
              <a:avLst/>
              <a:gdLst/>
              <a:ahLst/>
              <a:cxnLst/>
              <a:rect r="r" b="b" t="t" l="l"/>
              <a:pathLst>
                <a:path h="9447479" w="9412051">
                  <a:moveTo>
                    <a:pt x="0" y="0"/>
                  </a:moveTo>
                  <a:lnTo>
                    <a:pt x="9412051" y="0"/>
                  </a:lnTo>
                  <a:lnTo>
                    <a:pt x="9412051" y="9447479"/>
                  </a:lnTo>
                  <a:lnTo>
                    <a:pt x="0" y="9447479"/>
                  </a:lnTo>
                  <a:lnTo>
                    <a:pt x="0" y="0"/>
                  </a:lnTo>
                  <a:close/>
                </a:path>
              </a:pathLst>
            </a:custGeom>
            <a:blipFill>
              <a:blip r:embed="rId4">
                <a:alphaModFix amt="25000"/>
                <a:extLst>
                  <a:ext uri="{96DAC541-7B7A-43D3-8B79-37D633B846F1}">
                    <asvg:svgBlip xmlns:asvg="http://schemas.microsoft.com/office/drawing/2016/SVG/main" r:embed="rId5"/>
                  </a:ext>
                </a:extLst>
              </a:blip>
              <a:stretch>
                <a:fillRect l="0" t="0" r="0" b="0"/>
              </a:stretch>
            </a:blipFill>
          </p:spPr>
        </p:sp>
        <p:sp>
          <p:nvSpPr>
            <p:cNvPr name="Freeform 11" id="11"/>
            <p:cNvSpPr/>
            <p:nvPr/>
          </p:nvSpPr>
          <p:spPr>
            <a:xfrm flipH="false" flipV="false" rot="0">
              <a:off x="13025119" y="633188"/>
              <a:ext cx="6172200" cy="6172200"/>
            </a:xfrm>
            <a:custGeom>
              <a:avLst/>
              <a:gdLst/>
              <a:ahLst/>
              <a:cxnLst/>
              <a:rect r="r" b="b" t="t" l="l"/>
              <a:pathLst>
                <a:path h="6172200" w="6172200">
                  <a:moveTo>
                    <a:pt x="0" y="0"/>
                  </a:moveTo>
                  <a:lnTo>
                    <a:pt x="6172200" y="0"/>
                  </a:lnTo>
                  <a:lnTo>
                    <a:pt x="6172200" y="6172200"/>
                  </a:lnTo>
                  <a:lnTo>
                    <a:pt x="0" y="6172200"/>
                  </a:lnTo>
                  <a:lnTo>
                    <a:pt x="0" y="0"/>
                  </a:lnTo>
                  <a:close/>
                </a:path>
              </a:pathLst>
            </a:custGeom>
            <a:blipFill>
              <a:blip r:embed="rId6"/>
              <a:stretch>
                <a:fillRect l="0" t="0" r="0" b="0"/>
              </a:stretch>
            </a:blipFill>
          </p:spPr>
        </p:sp>
        <p:sp>
          <p:nvSpPr>
            <p:cNvPr name="Freeform 12" id="12"/>
            <p:cNvSpPr/>
            <p:nvPr/>
          </p:nvSpPr>
          <p:spPr>
            <a:xfrm flipH="false" flipV="false" rot="0">
              <a:off x="8264790" y="633188"/>
              <a:ext cx="6164485" cy="6172200"/>
            </a:xfrm>
            <a:custGeom>
              <a:avLst/>
              <a:gdLst/>
              <a:ahLst/>
              <a:cxnLst/>
              <a:rect r="r" b="b" t="t" l="l"/>
              <a:pathLst>
                <a:path h="6172200" w="6164485">
                  <a:moveTo>
                    <a:pt x="0" y="0"/>
                  </a:moveTo>
                  <a:lnTo>
                    <a:pt x="6164485" y="0"/>
                  </a:lnTo>
                  <a:lnTo>
                    <a:pt x="6164485" y="6172200"/>
                  </a:lnTo>
                  <a:lnTo>
                    <a:pt x="0" y="6172200"/>
                  </a:lnTo>
                  <a:lnTo>
                    <a:pt x="0" y="0"/>
                  </a:lnTo>
                  <a:close/>
                </a:path>
              </a:pathLst>
            </a:custGeom>
            <a:blipFill>
              <a:blip r:embed="rId7"/>
              <a:stretch>
                <a:fillRect l="0" t="0" r="0" b="0"/>
              </a:stretch>
            </a:blipFill>
          </p:spPr>
        </p:sp>
      </p:grpSp>
    </p:spTree>
  </p:cSld>
  <p:clrMapOvr>
    <a:masterClrMapping/>
  </p:clrMapOvr>
  <p:transition spd="slow">
    <p:push dir="u"/>
  </p:transition>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0287000" cy="10287000"/>
          </a:xfrm>
          <a:custGeom>
            <a:avLst/>
            <a:gdLst/>
            <a:ahLst/>
            <a:cxnLst/>
            <a:rect r="r" b="b" t="t" l="l"/>
            <a:pathLst>
              <a:path h="10287000" w="10287000">
                <a:moveTo>
                  <a:pt x="0" y="0"/>
                </a:moveTo>
                <a:lnTo>
                  <a:pt x="10287000" y="0"/>
                </a:lnTo>
                <a:lnTo>
                  <a:pt x="10287000" y="10287000"/>
                </a:lnTo>
                <a:lnTo>
                  <a:pt x="0" y="10287000"/>
                </a:lnTo>
                <a:lnTo>
                  <a:pt x="0" y="0"/>
                </a:lnTo>
                <a:close/>
              </a:path>
            </a:pathLst>
          </a:custGeom>
          <a:blipFill>
            <a:blip r:embed="rId2"/>
            <a:stretch>
              <a:fillRect l="-38996" t="0" r="-38996"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061F4A"/>
        </a:solidFill>
      </p:bgPr>
    </p:bg>
    <p:spTree>
      <p:nvGrpSpPr>
        <p:cNvPr id="1" name=""/>
        <p:cNvGrpSpPr/>
        <p:nvPr/>
      </p:nvGrpSpPr>
      <p:grpSpPr>
        <a:xfrm>
          <a:off x="0" y="0"/>
          <a:ext cx="0" cy="0"/>
          <a:chOff x="0" y="0"/>
          <a:chExt cx="0" cy="0"/>
        </a:xfrm>
      </p:grpSpPr>
      <p:grpSp>
        <p:nvGrpSpPr>
          <p:cNvPr name="Group 2" id="2"/>
          <p:cNvGrpSpPr/>
          <p:nvPr/>
        </p:nvGrpSpPr>
        <p:grpSpPr>
          <a:xfrm rot="0">
            <a:off x="16048" y="0"/>
            <a:ext cx="10381475" cy="10287000"/>
            <a:chOff x="0" y="0"/>
            <a:chExt cx="1071101" cy="1061354"/>
          </a:xfrm>
        </p:grpSpPr>
        <p:sp>
          <p:nvSpPr>
            <p:cNvPr name="Freeform 3" id="3" descr="Graphic of grass, trees, and combatting climate change text."/>
            <p:cNvSpPr/>
            <p:nvPr/>
          </p:nvSpPr>
          <p:spPr>
            <a:xfrm flipH="false" flipV="false" rot="0">
              <a:off x="0" y="0"/>
              <a:ext cx="1071101" cy="1061354"/>
            </a:xfrm>
            <a:custGeom>
              <a:avLst/>
              <a:gdLst/>
              <a:ahLst/>
              <a:cxnLst/>
              <a:rect r="r" b="b" t="t" l="l"/>
              <a:pathLst>
                <a:path h="1061354" w="1071101">
                  <a:moveTo>
                    <a:pt x="0" y="0"/>
                  </a:moveTo>
                  <a:lnTo>
                    <a:pt x="1071101" y="0"/>
                  </a:lnTo>
                  <a:lnTo>
                    <a:pt x="1071101" y="1061354"/>
                  </a:lnTo>
                  <a:lnTo>
                    <a:pt x="0" y="1061354"/>
                  </a:lnTo>
                  <a:close/>
                </a:path>
              </a:pathLst>
            </a:custGeom>
            <a:blipFill>
              <a:blip r:embed="rId2"/>
              <a:stretch>
                <a:fillRect l="0" t="-459" r="0" b="-459"/>
              </a:stretch>
            </a:blipFill>
          </p:spPr>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061F4A"/>
        </a:solidFill>
      </p:bgPr>
    </p:bg>
    <p:spTree>
      <p:nvGrpSpPr>
        <p:cNvPr id="1" name=""/>
        <p:cNvGrpSpPr/>
        <p:nvPr/>
      </p:nvGrpSpPr>
      <p:grpSpPr>
        <a:xfrm>
          <a:off x="0" y="0"/>
          <a:ext cx="0" cy="0"/>
          <a:chOff x="0" y="0"/>
          <a:chExt cx="0" cy="0"/>
        </a:xfrm>
      </p:grpSpPr>
      <p:grpSp>
        <p:nvGrpSpPr>
          <p:cNvPr name="Group 2" id="2"/>
          <p:cNvGrpSpPr/>
          <p:nvPr/>
        </p:nvGrpSpPr>
        <p:grpSpPr>
          <a:xfrm rot="0">
            <a:off x="0" y="0"/>
            <a:ext cx="10381475" cy="10287000"/>
            <a:chOff x="0" y="0"/>
            <a:chExt cx="1071101" cy="1061354"/>
          </a:xfrm>
        </p:grpSpPr>
        <p:sp>
          <p:nvSpPr>
            <p:cNvPr name="Freeform 3" id="3" descr="Graphic of grass, trees, and combatting climate change text."/>
            <p:cNvSpPr/>
            <p:nvPr/>
          </p:nvSpPr>
          <p:spPr>
            <a:xfrm flipH="false" flipV="false" rot="0">
              <a:off x="0" y="0"/>
              <a:ext cx="1071101" cy="1061354"/>
            </a:xfrm>
            <a:custGeom>
              <a:avLst/>
              <a:gdLst/>
              <a:ahLst/>
              <a:cxnLst/>
              <a:rect r="r" b="b" t="t" l="l"/>
              <a:pathLst>
                <a:path h="1061354" w="1071101">
                  <a:moveTo>
                    <a:pt x="0" y="0"/>
                  </a:moveTo>
                  <a:lnTo>
                    <a:pt x="1071101" y="0"/>
                  </a:lnTo>
                  <a:lnTo>
                    <a:pt x="1071101" y="1061354"/>
                  </a:lnTo>
                  <a:lnTo>
                    <a:pt x="0" y="1061354"/>
                  </a:lnTo>
                  <a:close/>
                </a:path>
              </a:pathLst>
            </a:custGeom>
            <a:blipFill>
              <a:blip r:embed="rId2"/>
              <a:stretch>
                <a:fillRect l="0" t="-459" r="0" b="-459"/>
              </a:stretch>
            </a:blipFill>
          </p:spPr>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061F4A"/>
        </a:solidFill>
      </p:bgPr>
    </p:bg>
    <p:spTree>
      <p:nvGrpSpPr>
        <p:cNvPr id="1" name=""/>
        <p:cNvGrpSpPr/>
        <p:nvPr/>
      </p:nvGrpSpPr>
      <p:grpSpPr>
        <a:xfrm>
          <a:off x="0" y="0"/>
          <a:ext cx="0" cy="0"/>
          <a:chOff x="0" y="0"/>
          <a:chExt cx="0" cy="0"/>
        </a:xfrm>
      </p:grpSpPr>
      <p:grpSp>
        <p:nvGrpSpPr>
          <p:cNvPr name="Group 2" id="2"/>
          <p:cNvGrpSpPr/>
          <p:nvPr/>
        </p:nvGrpSpPr>
        <p:grpSpPr>
          <a:xfrm rot="0">
            <a:off x="16048" y="0"/>
            <a:ext cx="10270952" cy="10287000"/>
            <a:chOff x="0" y="0"/>
            <a:chExt cx="1059698" cy="1061354"/>
          </a:xfrm>
        </p:grpSpPr>
        <p:sp>
          <p:nvSpPr>
            <p:cNvPr name="Freeform 3" id="3" descr="Graphic of grass, trees, and combatting climate change text."/>
            <p:cNvSpPr/>
            <p:nvPr/>
          </p:nvSpPr>
          <p:spPr>
            <a:xfrm flipH="false" flipV="false" rot="0">
              <a:off x="0" y="0"/>
              <a:ext cx="1059698" cy="1061354"/>
            </a:xfrm>
            <a:custGeom>
              <a:avLst/>
              <a:gdLst/>
              <a:ahLst/>
              <a:cxnLst/>
              <a:rect r="r" b="b" t="t" l="l"/>
              <a:pathLst>
                <a:path h="1061354" w="1059698">
                  <a:moveTo>
                    <a:pt x="0" y="0"/>
                  </a:moveTo>
                  <a:lnTo>
                    <a:pt x="1059698" y="0"/>
                  </a:lnTo>
                  <a:lnTo>
                    <a:pt x="1059698" y="1061354"/>
                  </a:lnTo>
                  <a:lnTo>
                    <a:pt x="0" y="1061354"/>
                  </a:lnTo>
                  <a:close/>
                </a:path>
              </a:pathLst>
            </a:custGeom>
            <a:blipFill>
              <a:blip r:embed="rId2"/>
              <a:stretch>
                <a:fillRect l="-78" t="0" r="-78" b="0"/>
              </a:stretch>
            </a:blipFill>
          </p:spPr>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0287000" cy="10287000"/>
          </a:xfrm>
          <a:custGeom>
            <a:avLst/>
            <a:gdLst/>
            <a:ahLst/>
            <a:cxnLst/>
            <a:rect r="r" b="b" t="t" l="l"/>
            <a:pathLst>
              <a:path h="10287000" w="10287000">
                <a:moveTo>
                  <a:pt x="0" y="0"/>
                </a:moveTo>
                <a:lnTo>
                  <a:pt x="10287000" y="0"/>
                </a:lnTo>
                <a:lnTo>
                  <a:pt x="10287000" y="10287000"/>
                </a:lnTo>
                <a:lnTo>
                  <a:pt x="0" y="10287000"/>
                </a:lnTo>
                <a:lnTo>
                  <a:pt x="0" y="0"/>
                </a:lnTo>
                <a:close/>
              </a:path>
            </a:pathLst>
          </a:custGeom>
          <a:blipFill>
            <a:blip r:embed="rId2"/>
            <a:stretch>
              <a:fillRect l="0" t="0" r="0" b="0"/>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061F4A"/>
        </a:solidFill>
      </p:bgPr>
    </p:bg>
    <p:spTree>
      <p:nvGrpSpPr>
        <p:cNvPr id="1" name=""/>
        <p:cNvGrpSpPr/>
        <p:nvPr/>
      </p:nvGrpSpPr>
      <p:grpSpPr>
        <a:xfrm>
          <a:off x="0" y="0"/>
          <a:ext cx="0" cy="0"/>
          <a:chOff x="0" y="0"/>
          <a:chExt cx="0" cy="0"/>
        </a:xfrm>
      </p:grpSpPr>
      <p:grpSp>
        <p:nvGrpSpPr>
          <p:cNvPr name="Group 2" id="2"/>
          <p:cNvGrpSpPr/>
          <p:nvPr/>
        </p:nvGrpSpPr>
        <p:grpSpPr>
          <a:xfrm rot="0">
            <a:off x="16048" y="0"/>
            <a:ext cx="10270952" cy="10287000"/>
            <a:chOff x="0" y="0"/>
            <a:chExt cx="1059698" cy="1061354"/>
          </a:xfrm>
        </p:grpSpPr>
        <p:sp>
          <p:nvSpPr>
            <p:cNvPr name="Freeform 3" id="3" descr="Graphic of STEM image, lightbulb, and school supplies."/>
            <p:cNvSpPr/>
            <p:nvPr/>
          </p:nvSpPr>
          <p:spPr>
            <a:xfrm flipH="false" flipV="false" rot="0">
              <a:off x="0" y="0"/>
              <a:ext cx="1059698" cy="1061354"/>
            </a:xfrm>
            <a:custGeom>
              <a:avLst/>
              <a:gdLst/>
              <a:ahLst/>
              <a:cxnLst/>
              <a:rect r="r" b="b" t="t" l="l"/>
              <a:pathLst>
                <a:path h="1061354" w="1059698">
                  <a:moveTo>
                    <a:pt x="0" y="0"/>
                  </a:moveTo>
                  <a:lnTo>
                    <a:pt x="1059698" y="0"/>
                  </a:lnTo>
                  <a:lnTo>
                    <a:pt x="1059698" y="1061354"/>
                  </a:lnTo>
                  <a:lnTo>
                    <a:pt x="0" y="1061354"/>
                  </a:lnTo>
                  <a:close/>
                </a:path>
              </a:pathLst>
            </a:custGeom>
            <a:blipFill>
              <a:blip r:embed="rId2"/>
              <a:stretch>
                <a:fillRect l="-78" t="0" r="-78" b="0"/>
              </a:stretch>
            </a:blipFill>
          </p:spPr>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061F4A"/>
        </a:solidFill>
      </p:bgPr>
    </p:bg>
    <p:spTree>
      <p:nvGrpSpPr>
        <p:cNvPr id="1" name=""/>
        <p:cNvGrpSpPr/>
        <p:nvPr/>
      </p:nvGrpSpPr>
      <p:grpSpPr>
        <a:xfrm>
          <a:off x="0" y="0"/>
          <a:ext cx="0" cy="0"/>
          <a:chOff x="0" y="0"/>
          <a:chExt cx="0" cy="0"/>
        </a:xfrm>
      </p:grpSpPr>
      <p:grpSp>
        <p:nvGrpSpPr>
          <p:cNvPr name="Group 2" id="2"/>
          <p:cNvGrpSpPr/>
          <p:nvPr/>
        </p:nvGrpSpPr>
        <p:grpSpPr>
          <a:xfrm rot="0">
            <a:off x="16048" y="0"/>
            <a:ext cx="10270952" cy="10287000"/>
            <a:chOff x="0" y="0"/>
            <a:chExt cx="1071101" cy="1072775"/>
          </a:xfrm>
        </p:grpSpPr>
        <p:sp>
          <p:nvSpPr>
            <p:cNvPr name="Freeform 3" id="3" descr="Graphic of STEM image, lightbulb, and school supplies."/>
            <p:cNvSpPr/>
            <p:nvPr/>
          </p:nvSpPr>
          <p:spPr>
            <a:xfrm flipH="false" flipV="false" rot="0">
              <a:off x="0" y="0"/>
              <a:ext cx="1071101" cy="1072775"/>
            </a:xfrm>
            <a:custGeom>
              <a:avLst/>
              <a:gdLst/>
              <a:ahLst/>
              <a:cxnLst/>
              <a:rect r="r" b="b" t="t" l="l"/>
              <a:pathLst>
                <a:path h="1072775" w="1071101">
                  <a:moveTo>
                    <a:pt x="0" y="0"/>
                  </a:moveTo>
                  <a:lnTo>
                    <a:pt x="1071101" y="0"/>
                  </a:lnTo>
                  <a:lnTo>
                    <a:pt x="1071101" y="1072775"/>
                  </a:lnTo>
                  <a:lnTo>
                    <a:pt x="0" y="1072775"/>
                  </a:lnTo>
                  <a:close/>
                </a:path>
              </a:pathLst>
            </a:custGeom>
            <a:blipFill>
              <a:blip r:embed="rId2"/>
              <a:stretch>
                <a:fillRect l="-78" t="0" r="-78" b="0"/>
              </a:stretch>
            </a:blipFill>
          </p:spPr>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061F4A"/>
        </a:solidFill>
      </p:bgPr>
    </p:bg>
    <p:spTree>
      <p:nvGrpSpPr>
        <p:cNvPr id="1" name=""/>
        <p:cNvGrpSpPr/>
        <p:nvPr/>
      </p:nvGrpSpPr>
      <p:grpSpPr>
        <a:xfrm>
          <a:off x="0" y="0"/>
          <a:ext cx="0" cy="0"/>
          <a:chOff x="0" y="0"/>
          <a:chExt cx="0" cy="0"/>
        </a:xfrm>
      </p:grpSpPr>
      <p:grpSp>
        <p:nvGrpSpPr>
          <p:cNvPr name="Group 2" id="2"/>
          <p:cNvGrpSpPr/>
          <p:nvPr/>
        </p:nvGrpSpPr>
        <p:grpSpPr>
          <a:xfrm rot="0">
            <a:off x="-94475" y="-1028700"/>
            <a:ext cx="10381475" cy="10287000"/>
            <a:chOff x="0" y="0"/>
            <a:chExt cx="1071101" cy="1061354"/>
          </a:xfrm>
        </p:grpSpPr>
        <p:sp>
          <p:nvSpPr>
            <p:cNvPr name="Freeform 3" id="3" descr="Image of ocean floor."/>
            <p:cNvSpPr/>
            <p:nvPr/>
          </p:nvSpPr>
          <p:spPr>
            <a:xfrm flipH="false" flipV="false" rot="0">
              <a:off x="0" y="0"/>
              <a:ext cx="1071101" cy="1061354"/>
            </a:xfrm>
            <a:custGeom>
              <a:avLst/>
              <a:gdLst/>
              <a:ahLst/>
              <a:cxnLst/>
              <a:rect r="r" b="b" t="t" l="l"/>
              <a:pathLst>
                <a:path h="1061354" w="1071101">
                  <a:moveTo>
                    <a:pt x="0" y="0"/>
                  </a:moveTo>
                  <a:lnTo>
                    <a:pt x="1071101" y="0"/>
                  </a:lnTo>
                  <a:lnTo>
                    <a:pt x="1071101" y="1061354"/>
                  </a:lnTo>
                  <a:lnTo>
                    <a:pt x="0" y="1061354"/>
                  </a:lnTo>
                  <a:close/>
                </a:path>
              </a:pathLst>
            </a:custGeom>
            <a:blipFill>
              <a:blip r:embed="rId2"/>
              <a:stretch>
                <a:fillRect l="0" t="-459" r="0" b="-459"/>
              </a:stretch>
            </a:blipFill>
          </p:spPr>
        </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061F4A"/>
        </a:solidFill>
      </p:bgPr>
    </p:bg>
    <p:spTree>
      <p:nvGrpSpPr>
        <p:cNvPr id="1" name=""/>
        <p:cNvGrpSpPr/>
        <p:nvPr/>
      </p:nvGrpSpPr>
      <p:grpSpPr>
        <a:xfrm>
          <a:off x="0" y="0"/>
          <a:ext cx="0" cy="0"/>
          <a:chOff x="0" y="0"/>
          <a:chExt cx="0" cy="0"/>
        </a:xfrm>
      </p:grpSpPr>
      <p:grpSp>
        <p:nvGrpSpPr>
          <p:cNvPr name="Group 2" id="2"/>
          <p:cNvGrpSpPr/>
          <p:nvPr/>
        </p:nvGrpSpPr>
        <p:grpSpPr>
          <a:xfrm rot="0">
            <a:off x="-94475" y="0"/>
            <a:ext cx="10381475" cy="10287000"/>
            <a:chOff x="0" y="0"/>
            <a:chExt cx="1071101" cy="1061354"/>
          </a:xfrm>
        </p:grpSpPr>
        <p:sp>
          <p:nvSpPr>
            <p:cNvPr name="Freeform 3" id="3" descr="Image of ocean floor."/>
            <p:cNvSpPr/>
            <p:nvPr/>
          </p:nvSpPr>
          <p:spPr>
            <a:xfrm flipH="false" flipV="false" rot="0">
              <a:off x="0" y="0"/>
              <a:ext cx="1071101" cy="1061354"/>
            </a:xfrm>
            <a:custGeom>
              <a:avLst/>
              <a:gdLst/>
              <a:ahLst/>
              <a:cxnLst/>
              <a:rect r="r" b="b" t="t" l="l"/>
              <a:pathLst>
                <a:path h="1061354" w="1071101">
                  <a:moveTo>
                    <a:pt x="0" y="0"/>
                  </a:moveTo>
                  <a:lnTo>
                    <a:pt x="1071101" y="0"/>
                  </a:lnTo>
                  <a:lnTo>
                    <a:pt x="1071101" y="1061354"/>
                  </a:lnTo>
                  <a:lnTo>
                    <a:pt x="0" y="1061354"/>
                  </a:lnTo>
                  <a:close/>
                </a:path>
              </a:pathLst>
            </a:custGeom>
            <a:blipFill>
              <a:blip r:embed="rId2"/>
              <a:stretch>
                <a:fillRect l="0" t="-459" r="0" b="-459"/>
              </a:stretch>
            </a:blipFill>
          </p:spPr>
        </p:sp>
      </p:gr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061F4A"/>
        </a:solidFill>
      </p:bgPr>
    </p:bg>
    <p:spTree>
      <p:nvGrpSpPr>
        <p:cNvPr id="1" name=""/>
        <p:cNvGrpSpPr/>
        <p:nvPr/>
      </p:nvGrpSpPr>
      <p:grpSpPr>
        <a:xfrm>
          <a:off x="0" y="0"/>
          <a:ext cx="0" cy="0"/>
          <a:chOff x="0" y="0"/>
          <a:chExt cx="0" cy="0"/>
        </a:xfrm>
      </p:grpSpPr>
      <p:grpSp>
        <p:nvGrpSpPr>
          <p:cNvPr name="Group 2" id="2"/>
          <p:cNvGrpSpPr/>
          <p:nvPr/>
        </p:nvGrpSpPr>
        <p:grpSpPr>
          <a:xfrm rot="0">
            <a:off x="16048" y="0"/>
            <a:ext cx="10270952" cy="10287000"/>
            <a:chOff x="0" y="0"/>
            <a:chExt cx="1059698" cy="1061354"/>
          </a:xfrm>
        </p:grpSpPr>
        <p:sp>
          <p:nvSpPr>
            <p:cNvPr name="Freeform 3" id="3" descr="Image of Earth"/>
            <p:cNvSpPr/>
            <p:nvPr/>
          </p:nvSpPr>
          <p:spPr>
            <a:xfrm flipH="false" flipV="false" rot="0">
              <a:off x="0" y="0"/>
              <a:ext cx="1059698" cy="1061354"/>
            </a:xfrm>
            <a:custGeom>
              <a:avLst/>
              <a:gdLst/>
              <a:ahLst/>
              <a:cxnLst/>
              <a:rect r="r" b="b" t="t" l="l"/>
              <a:pathLst>
                <a:path h="1061354" w="1059698">
                  <a:moveTo>
                    <a:pt x="0" y="0"/>
                  </a:moveTo>
                  <a:lnTo>
                    <a:pt x="1059698" y="0"/>
                  </a:lnTo>
                  <a:lnTo>
                    <a:pt x="1059698" y="1061354"/>
                  </a:lnTo>
                  <a:lnTo>
                    <a:pt x="0" y="1061354"/>
                  </a:lnTo>
                  <a:close/>
                </a:path>
              </a:pathLst>
            </a:custGeom>
            <a:blipFill>
              <a:blip r:embed="rId2"/>
              <a:stretch>
                <a:fillRect l="-78" t="0" r="-78" b="0"/>
              </a:stretch>
            </a:blipFill>
          </p:spPr>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918600" y="504825"/>
            <a:ext cx="8978732" cy="1009650"/>
          </a:xfrm>
          <a:prstGeom prst="rect">
            <a:avLst/>
          </a:prstGeom>
        </p:spPr>
        <p:txBody>
          <a:bodyPr anchor="t" rtlCol="false" tIns="0" lIns="0" bIns="0" rIns="0">
            <a:spAutoFit/>
          </a:bodyPr>
          <a:lstStyle/>
          <a:p>
            <a:pPr>
              <a:lnSpc>
                <a:spcPts val="7680"/>
              </a:lnSpc>
            </a:pPr>
            <a:r>
              <a:rPr lang="en-US" sz="6400">
                <a:solidFill>
                  <a:srgbClr val="000000"/>
                </a:solidFill>
                <a:latin typeface="Helvetica Bold"/>
              </a:rPr>
              <a:t>Hashtag Campaign</a:t>
            </a:r>
          </a:p>
        </p:txBody>
      </p:sp>
      <p:sp>
        <p:nvSpPr>
          <p:cNvPr name="TextBox 3" id="3"/>
          <p:cNvSpPr txBox="true"/>
          <p:nvPr/>
        </p:nvSpPr>
        <p:spPr>
          <a:xfrm rot="0">
            <a:off x="935841" y="4048085"/>
            <a:ext cx="9029501" cy="1792605"/>
          </a:xfrm>
          <a:prstGeom prst="rect">
            <a:avLst/>
          </a:prstGeom>
        </p:spPr>
        <p:txBody>
          <a:bodyPr anchor="t" rtlCol="false" tIns="0" lIns="0" bIns="0" rIns="0">
            <a:spAutoFit/>
          </a:bodyPr>
          <a:lstStyle/>
          <a:p>
            <a:pPr algn="l" marL="0" indent="0" lvl="0">
              <a:lnSpc>
                <a:spcPts val="4680"/>
              </a:lnSpc>
              <a:spcBef>
                <a:spcPct val="0"/>
              </a:spcBef>
            </a:pPr>
            <a:r>
              <a:rPr lang="en-US" sz="3600" spc="-53">
                <a:solidFill>
                  <a:srgbClr val="000000"/>
                </a:solidFill>
                <a:latin typeface="Helvetica"/>
              </a:rPr>
              <a:t>Use our templates! Share your own stories, facts, and ideas or use our sample language for inspiration</a:t>
            </a:r>
          </a:p>
        </p:txBody>
      </p:sp>
      <p:sp>
        <p:nvSpPr>
          <p:cNvPr name="TextBox 4" id="4"/>
          <p:cNvSpPr txBox="true"/>
          <p:nvPr/>
        </p:nvSpPr>
        <p:spPr>
          <a:xfrm rot="0">
            <a:off x="1028700" y="2370672"/>
            <a:ext cx="9040880" cy="1202055"/>
          </a:xfrm>
          <a:prstGeom prst="rect">
            <a:avLst/>
          </a:prstGeom>
        </p:spPr>
        <p:txBody>
          <a:bodyPr anchor="t" rtlCol="false" tIns="0" lIns="0" bIns="0" rIns="0">
            <a:spAutoFit/>
          </a:bodyPr>
          <a:lstStyle/>
          <a:p>
            <a:pPr algn="l" marL="0" indent="0" lvl="0">
              <a:lnSpc>
                <a:spcPts val="4680"/>
              </a:lnSpc>
              <a:spcBef>
                <a:spcPct val="0"/>
              </a:spcBef>
            </a:pPr>
            <a:r>
              <a:rPr lang="en-US" sz="3600" spc="-53">
                <a:solidFill>
                  <a:srgbClr val="000000"/>
                </a:solidFill>
                <a:latin typeface="Helvetica"/>
              </a:rPr>
              <a:t>Share how you were able to #FindYourPlaceInSpace</a:t>
            </a:r>
          </a:p>
        </p:txBody>
      </p:sp>
      <p:sp>
        <p:nvSpPr>
          <p:cNvPr name="TextBox 5" id="5"/>
          <p:cNvSpPr txBox="true"/>
          <p:nvPr/>
        </p:nvSpPr>
        <p:spPr>
          <a:xfrm rot="0">
            <a:off x="867832" y="6570965"/>
            <a:ext cx="9029501" cy="1202055"/>
          </a:xfrm>
          <a:prstGeom prst="rect">
            <a:avLst/>
          </a:prstGeom>
        </p:spPr>
        <p:txBody>
          <a:bodyPr anchor="t" rtlCol="false" tIns="0" lIns="0" bIns="0" rIns="0">
            <a:spAutoFit/>
          </a:bodyPr>
          <a:lstStyle/>
          <a:p>
            <a:pPr algn="l" marL="0" indent="0" lvl="0">
              <a:lnSpc>
                <a:spcPts val="4680"/>
              </a:lnSpc>
              <a:spcBef>
                <a:spcPct val="0"/>
              </a:spcBef>
            </a:pPr>
            <a:r>
              <a:rPr lang="en-US" sz="3600" spc="-53">
                <a:solidFill>
                  <a:srgbClr val="000000"/>
                </a:solidFill>
                <a:latin typeface="Helvetica"/>
              </a:rPr>
              <a:t>Share as many #FindYourPlaceInSpace posts as you’d like</a:t>
            </a:r>
          </a:p>
        </p:txBody>
      </p:sp>
      <p:sp>
        <p:nvSpPr>
          <p:cNvPr name="Freeform 6" id="6" descr="Image of black robotic arm."/>
          <p:cNvSpPr/>
          <p:nvPr/>
        </p:nvSpPr>
        <p:spPr>
          <a:xfrm flipH="false" flipV="false" rot="0">
            <a:off x="576397" y="9053070"/>
            <a:ext cx="1050383" cy="1233930"/>
          </a:xfrm>
          <a:custGeom>
            <a:avLst/>
            <a:gdLst/>
            <a:ahLst/>
            <a:cxnLst/>
            <a:rect r="r" b="b" t="t" l="l"/>
            <a:pathLst>
              <a:path h="1233930" w="1050383">
                <a:moveTo>
                  <a:pt x="0" y="0"/>
                </a:moveTo>
                <a:lnTo>
                  <a:pt x="1050383" y="0"/>
                </a:lnTo>
                <a:lnTo>
                  <a:pt x="1050383" y="1233930"/>
                </a:lnTo>
                <a:lnTo>
                  <a:pt x="0" y="123393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descr="image of test tube."/>
          <p:cNvSpPr/>
          <p:nvPr/>
        </p:nvSpPr>
        <p:spPr>
          <a:xfrm flipH="false" flipV="false" rot="0">
            <a:off x="3606339" y="9053886"/>
            <a:ext cx="922682" cy="1232297"/>
          </a:xfrm>
          <a:custGeom>
            <a:avLst/>
            <a:gdLst/>
            <a:ahLst/>
            <a:cxnLst/>
            <a:rect r="r" b="b" t="t" l="l"/>
            <a:pathLst>
              <a:path h="1232297" w="922682">
                <a:moveTo>
                  <a:pt x="0" y="0"/>
                </a:moveTo>
                <a:lnTo>
                  <a:pt x="922682" y="0"/>
                </a:lnTo>
                <a:lnTo>
                  <a:pt x="922682" y="1232297"/>
                </a:lnTo>
                <a:lnTo>
                  <a:pt x="0" y="12322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descr="Two plant leaves"/>
          <p:cNvSpPr/>
          <p:nvPr/>
        </p:nvSpPr>
        <p:spPr>
          <a:xfrm flipH="false" flipV="false" rot="0">
            <a:off x="1938542" y="9053886"/>
            <a:ext cx="1356035" cy="1232297"/>
          </a:xfrm>
          <a:custGeom>
            <a:avLst/>
            <a:gdLst/>
            <a:ahLst/>
            <a:cxnLst/>
            <a:rect r="r" b="b" t="t" l="l"/>
            <a:pathLst>
              <a:path h="1232297" w="1356035">
                <a:moveTo>
                  <a:pt x="0" y="0"/>
                </a:moveTo>
                <a:lnTo>
                  <a:pt x="1356035" y="0"/>
                </a:lnTo>
                <a:lnTo>
                  <a:pt x="1356035" y="1232297"/>
                </a:lnTo>
                <a:lnTo>
                  <a:pt x="0" y="123229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descr="a black background with an rocket flying in the air"/>
          <p:cNvSpPr/>
          <p:nvPr/>
        </p:nvSpPr>
        <p:spPr>
          <a:xfrm flipH="false" flipV="false" rot="0">
            <a:off x="7925821" y="9053886"/>
            <a:ext cx="1232297" cy="1232297"/>
          </a:xfrm>
          <a:custGeom>
            <a:avLst/>
            <a:gdLst/>
            <a:ahLst/>
            <a:cxnLst/>
            <a:rect r="r" b="b" t="t" l="l"/>
            <a:pathLst>
              <a:path h="1232297" w="1232297">
                <a:moveTo>
                  <a:pt x="0" y="0"/>
                </a:moveTo>
                <a:lnTo>
                  <a:pt x="1232296" y="0"/>
                </a:lnTo>
                <a:lnTo>
                  <a:pt x="1232296" y="1232297"/>
                </a:lnTo>
                <a:lnTo>
                  <a:pt x="0" y="123229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descr="Image of the globe."/>
          <p:cNvSpPr/>
          <p:nvPr/>
        </p:nvSpPr>
        <p:spPr>
          <a:xfrm flipH="false" flipV="false" rot="0">
            <a:off x="4840783" y="9053886"/>
            <a:ext cx="1232297" cy="1232297"/>
          </a:xfrm>
          <a:custGeom>
            <a:avLst/>
            <a:gdLst/>
            <a:ahLst/>
            <a:cxnLst/>
            <a:rect r="r" b="b" t="t" l="l"/>
            <a:pathLst>
              <a:path h="1232297" w="1232297">
                <a:moveTo>
                  <a:pt x="0" y="0"/>
                </a:moveTo>
                <a:lnTo>
                  <a:pt x="1232297" y="0"/>
                </a:lnTo>
                <a:lnTo>
                  <a:pt x="1232297" y="1232297"/>
                </a:lnTo>
                <a:lnTo>
                  <a:pt x="0" y="123229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1" id="11" descr="image of satellite dish and satellite in space"/>
          <p:cNvSpPr/>
          <p:nvPr/>
        </p:nvSpPr>
        <p:spPr>
          <a:xfrm flipH="false" flipV="false" rot="0">
            <a:off x="6384842" y="9053886"/>
            <a:ext cx="1229216" cy="1232297"/>
          </a:xfrm>
          <a:custGeom>
            <a:avLst/>
            <a:gdLst/>
            <a:ahLst/>
            <a:cxnLst/>
            <a:rect r="r" b="b" t="t" l="l"/>
            <a:pathLst>
              <a:path h="1232297" w="1229216">
                <a:moveTo>
                  <a:pt x="0" y="0"/>
                </a:moveTo>
                <a:lnTo>
                  <a:pt x="1229216" y="0"/>
                </a:lnTo>
                <a:lnTo>
                  <a:pt x="1229216" y="1232297"/>
                </a:lnTo>
                <a:lnTo>
                  <a:pt x="0" y="123229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2" id="12" descr="Image of black and white book."/>
          <p:cNvSpPr/>
          <p:nvPr/>
        </p:nvSpPr>
        <p:spPr>
          <a:xfrm flipH="false" flipV="false" rot="0">
            <a:off x="9469879" y="9053886"/>
            <a:ext cx="854906" cy="1232297"/>
          </a:xfrm>
          <a:custGeom>
            <a:avLst/>
            <a:gdLst/>
            <a:ahLst/>
            <a:cxnLst/>
            <a:rect r="r" b="b" t="t" l="l"/>
            <a:pathLst>
              <a:path h="1232297" w="854906">
                <a:moveTo>
                  <a:pt x="0" y="0"/>
                </a:moveTo>
                <a:lnTo>
                  <a:pt x="854906" y="0"/>
                </a:lnTo>
                <a:lnTo>
                  <a:pt x="854906" y="1232297"/>
                </a:lnTo>
                <a:lnTo>
                  <a:pt x="0" y="1232297"/>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AutoShape 13" id="13">
            <a:extLst>
              <a:ext uri="{C183D7F6-B498-43B3-948B-1728B52AA6E4}">
                <adec:decorative xmlns:adec="http://schemas.microsoft.com/office/drawing/2017/decorative" val="1"/>
              </a:ext>
            </a:extLst>
          </p:cNvPr>
          <p:cNvSpPr/>
          <p:nvPr/>
        </p:nvSpPr>
        <p:spPr>
          <a:xfrm rot="0">
            <a:off x="0" y="0"/>
            <a:ext cx="346103" cy="10459149"/>
          </a:xfrm>
          <a:prstGeom prst="rect">
            <a:avLst/>
          </a:prstGeom>
          <a:solidFill>
            <a:srgbClr val="000000"/>
          </a:solidFill>
        </p:spPr>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061F4A"/>
        </a:solidFill>
      </p:bgPr>
    </p:bg>
    <p:spTree>
      <p:nvGrpSpPr>
        <p:cNvPr id="1" name=""/>
        <p:cNvGrpSpPr/>
        <p:nvPr/>
      </p:nvGrpSpPr>
      <p:grpSpPr>
        <a:xfrm>
          <a:off x="0" y="0"/>
          <a:ext cx="0" cy="0"/>
          <a:chOff x="0" y="0"/>
          <a:chExt cx="0" cy="0"/>
        </a:xfrm>
      </p:grpSpPr>
      <p:grpSp>
        <p:nvGrpSpPr>
          <p:cNvPr name="Group 2" id="2"/>
          <p:cNvGrpSpPr/>
          <p:nvPr/>
        </p:nvGrpSpPr>
        <p:grpSpPr>
          <a:xfrm rot="0">
            <a:off x="16048" y="0"/>
            <a:ext cx="10270952" cy="10287000"/>
            <a:chOff x="0" y="0"/>
            <a:chExt cx="1059698" cy="1061354"/>
          </a:xfrm>
        </p:grpSpPr>
        <p:sp>
          <p:nvSpPr>
            <p:cNvPr name="Freeform 3" id="3" descr="Image of Earth"/>
            <p:cNvSpPr/>
            <p:nvPr/>
          </p:nvSpPr>
          <p:spPr>
            <a:xfrm flipH="false" flipV="false" rot="0">
              <a:off x="0" y="0"/>
              <a:ext cx="1059698" cy="1061354"/>
            </a:xfrm>
            <a:custGeom>
              <a:avLst/>
              <a:gdLst/>
              <a:ahLst/>
              <a:cxnLst/>
              <a:rect r="r" b="b" t="t" l="l"/>
              <a:pathLst>
                <a:path h="1061354" w="1059698">
                  <a:moveTo>
                    <a:pt x="0" y="0"/>
                  </a:moveTo>
                  <a:lnTo>
                    <a:pt x="1059698" y="0"/>
                  </a:lnTo>
                  <a:lnTo>
                    <a:pt x="1059698" y="1061354"/>
                  </a:lnTo>
                  <a:lnTo>
                    <a:pt x="0" y="1061354"/>
                  </a:lnTo>
                  <a:close/>
                </a:path>
              </a:pathLst>
            </a:custGeom>
            <a:blipFill>
              <a:blip r:embed="rId2"/>
              <a:stretch>
                <a:fillRect l="-78" t="0" r="-78" b="0"/>
              </a:stretch>
            </a:blipFill>
          </p:spPr>
        </p:sp>
      </p:gr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0287000" cy="10287000"/>
            <a:chOff x="0" y="0"/>
            <a:chExt cx="812800" cy="812800"/>
          </a:xfrm>
        </p:grpSpPr>
        <p:sp>
          <p:nvSpPr>
            <p:cNvPr name="Freeform 3" id="3" descr="Find Your Place in Space logo"/>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2"/>
              <a:stretch>
                <a:fillRect l="0" t="0" r="0" b="0"/>
              </a:stretch>
            </a:blipFill>
          </p:spPr>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Image of Did You Know social media graphic."/>
          <p:cNvSpPr/>
          <p:nvPr/>
        </p:nvSpPr>
        <p:spPr>
          <a:xfrm flipH="false" flipV="false" rot="0">
            <a:off x="4225602" y="6847815"/>
            <a:ext cx="222848" cy="222848"/>
          </a:xfrm>
          <a:custGeom>
            <a:avLst/>
            <a:gdLst/>
            <a:ahLst/>
            <a:cxnLst/>
            <a:rect r="r" b="b" t="t" l="l"/>
            <a:pathLst>
              <a:path h="222848" w="222848">
                <a:moveTo>
                  <a:pt x="0" y="0"/>
                </a:moveTo>
                <a:lnTo>
                  <a:pt x="222848" y="0"/>
                </a:lnTo>
                <a:lnTo>
                  <a:pt x="222848" y="222849"/>
                </a:lnTo>
                <a:lnTo>
                  <a:pt x="0" y="22284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a:extLst>
              <a:ext uri="{C183D7F6-B498-43B3-948B-1728B52AA6E4}">
                <adec:decorative xmlns:adec="http://schemas.microsoft.com/office/drawing/2017/decorative" val="1"/>
              </a:ext>
            </a:extLst>
          </p:cNvPr>
          <p:cNvSpPr/>
          <p:nvPr/>
        </p:nvSpPr>
        <p:spPr>
          <a:xfrm flipH="false" flipV="false" rot="0">
            <a:off x="5078984" y="6875920"/>
            <a:ext cx="658863" cy="557563"/>
          </a:xfrm>
          <a:custGeom>
            <a:avLst/>
            <a:gdLst/>
            <a:ahLst/>
            <a:cxnLst/>
            <a:rect r="r" b="b" t="t" l="l"/>
            <a:pathLst>
              <a:path h="557563" w="658863">
                <a:moveTo>
                  <a:pt x="0" y="0"/>
                </a:moveTo>
                <a:lnTo>
                  <a:pt x="658863" y="0"/>
                </a:lnTo>
                <a:lnTo>
                  <a:pt x="658863" y="557563"/>
                </a:lnTo>
                <a:lnTo>
                  <a:pt x="0" y="557563"/>
                </a:lnTo>
                <a:lnTo>
                  <a:pt x="0" y="0"/>
                </a:lnTo>
                <a:close/>
              </a:path>
            </a:pathLst>
          </a:custGeom>
          <a:blipFill>
            <a:blip r:embed="rId4">
              <a:alphaModFix amt="9999"/>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4" id="4" descr="Graphic with did you know text."/>
          <p:cNvSpPr/>
          <p:nvPr/>
        </p:nvSpPr>
        <p:spPr>
          <a:xfrm flipH="false" flipV="false" rot="0">
            <a:off x="4914160" y="2953844"/>
            <a:ext cx="4762500" cy="4762500"/>
          </a:xfrm>
          <a:custGeom>
            <a:avLst/>
            <a:gdLst/>
            <a:ahLst/>
            <a:cxnLst/>
            <a:rect r="r" b="b" t="t" l="l"/>
            <a:pathLst>
              <a:path h="4762500" w="4762500">
                <a:moveTo>
                  <a:pt x="0" y="0"/>
                </a:moveTo>
                <a:lnTo>
                  <a:pt x="4762500" y="0"/>
                </a:lnTo>
                <a:lnTo>
                  <a:pt x="4762500" y="4762500"/>
                </a:lnTo>
                <a:lnTo>
                  <a:pt x="0" y="4762500"/>
                </a:lnTo>
                <a:lnTo>
                  <a:pt x="0" y="0"/>
                </a:lnTo>
                <a:close/>
              </a:path>
            </a:pathLst>
          </a:custGeom>
          <a:blipFill>
            <a:blip r:embed="rId6"/>
            <a:stretch>
              <a:fillRect l="0" t="0" r="0" b="0"/>
            </a:stretch>
          </a:blipFill>
        </p:spPr>
      </p:sp>
      <p:sp>
        <p:nvSpPr>
          <p:cNvPr name="TextBox 5" id="5"/>
          <p:cNvSpPr txBox="true"/>
          <p:nvPr/>
        </p:nvSpPr>
        <p:spPr>
          <a:xfrm rot="0">
            <a:off x="228600" y="628650"/>
            <a:ext cx="9432019" cy="1343661"/>
          </a:xfrm>
          <a:prstGeom prst="rect">
            <a:avLst/>
          </a:prstGeom>
        </p:spPr>
        <p:txBody>
          <a:bodyPr anchor="t" rtlCol="false" tIns="0" lIns="0" bIns="0" rIns="0">
            <a:spAutoFit/>
          </a:bodyPr>
          <a:lstStyle/>
          <a:p>
            <a:pPr>
              <a:lnSpc>
                <a:spcPts val="4930"/>
              </a:lnSpc>
            </a:pPr>
            <a:r>
              <a:rPr lang="en-US" sz="5800" spc="-290">
                <a:solidFill>
                  <a:srgbClr val="000000"/>
                </a:solidFill>
                <a:latin typeface="Helvetica Bold"/>
              </a:rPr>
              <a:t>Example 1: </a:t>
            </a:r>
          </a:p>
          <a:p>
            <a:pPr algn="l" marL="0" indent="0" lvl="0">
              <a:lnSpc>
                <a:spcPts val="4930"/>
              </a:lnSpc>
              <a:spcBef>
                <a:spcPct val="0"/>
              </a:spcBef>
            </a:pPr>
            <a:r>
              <a:rPr lang="en-US" sz="5800" spc="-290">
                <a:solidFill>
                  <a:srgbClr val="000000"/>
                </a:solidFill>
                <a:latin typeface="Helvetica Bold"/>
              </a:rPr>
              <a:t>Highlight Why Space Matters</a:t>
            </a:r>
          </a:p>
        </p:txBody>
      </p:sp>
      <p:sp>
        <p:nvSpPr>
          <p:cNvPr name="TextBox 6" id="6"/>
          <p:cNvSpPr txBox="true"/>
          <p:nvPr/>
        </p:nvSpPr>
        <p:spPr>
          <a:xfrm rot="0">
            <a:off x="893201" y="3412949"/>
            <a:ext cx="3525140" cy="3777615"/>
          </a:xfrm>
          <a:prstGeom prst="rect">
            <a:avLst/>
          </a:prstGeom>
        </p:spPr>
        <p:txBody>
          <a:bodyPr anchor="t" rtlCol="false" tIns="0" lIns="0" bIns="0" rIns="0">
            <a:spAutoFit/>
          </a:bodyPr>
          <a:lstStyle/>
          <a:p>
            <a:pPr>
              <a:lnSpc>
                <a:spcPts val="3359"/>
              </a:lnSpc>
            </a:pPr>
            <a:r>
              <a:rPr lang="en-US" sz="2400">
                <a:solidFill>
                  <a:srgbClr val="000000"/>
                </a:solidFill>
                <a:latin typeface="Helvetica Bold"/>
              </a:rPr>
              <a:t>Tweet: </a:t>
            </a:r>
            <a:r>
              <a:rPr lang="en-US" sz="2400">
                <a:solidFill>
                  <a:srgbClr val="000000"/>
                </a:solidFill>
                <a:latin typeface="Helvetica"/>
              </a:rPr>
              <a:t>From monitoring crop changes to your car’s GPS, satellites do it all. They may be miles above us orbiting Earth but they’re impact could not be more tangible. #FindYourPlaceInSpace nasa.gov/spaceweek</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extLst>
              <a:ext uri="{C183D7F6-B498-43B3-948B-1728B52AA6E4}">
                <adec:decorative xmlns:adec="http://schemas.microsoft.com/office/drawing/2017/decorative" val="1"/>
              </a:ext>
            </a:extLst>
          </p:cNvPr>
          <p:cNvSpPr/>
          <p:nvPr/>
        </p:nvSpPr>
        <p:spPr>
          <a:xfrm flipH="false" flipV="false" rot="0">
            <a:off x="4225602" y="6847815"/>
            <a:ext cx="222848" cy="222848"/>
          </a:xfrm>
          <a:custGeom>
            <a:avLst/>
            <a:gdLst/>
            <a:ahLst/>
            <a:cxnLst/>
            <a:rect r="r" b="b" t="t" l="l"/>
            <a:pathLst>
              <a:path h="222848" w="222848">
                <a:moveTo>
                  <a:pt x="0" y="0"/>
                </a:moveTo>
                <a:lnTo>
                  <a:pt x="222848" y="0"/>
                </a:lnTo>
                <a:lnTo>
                  <a:pt x="222848" y="222849"/>
                </a:lnTo>
                <a:lnTo>
                  <a:pt x="0" y="22284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a:extLst>
              <a:ext uri="{C183D7F6-B498-43B3-948B-1728B52AA6E4}">
                <adec:decorative xmlns:adec="http://schemas.microsoft.com/office/drawing/2017/decorative" val="1"/>
              </a:ext>
            </a:extLst>
          </p:cNvPr>
          <p:cNvSpPr/>
          <p:nvPr/>
        </p:nvSpPr>
        <p:spPr>
          <a:xfrm flipH="false" flipV="false" rot="0">
            <a:off x="5078984" y="6875920"/>
            <a:ext cx="658863" cy="557563"/>
          </a:xfrm>
          <a:custGeom>
            <a:avLst/>
            <a:gdLst/>
            <a:ahLst/>
            <a:cxnLst/>
            <a:rect r="r" b="b" t="t" l="l"/>
            <a:pathLst>
              <a:path h="557563" w="658863">
                <a:moveTo>
                  <a:pt x="0" y="0"/>
                </a:moveTo>
                <a:lnTo>
                  <a:pt x="658863" y="0"/>
                </a:lnTo>
                <a:lnTo>
                  <a:pt x="658863" y="557563"/>
                </a:lnTo>
                <a:lnTo>
                  <a:pt x="0" y="557563"/>
                </a:lnTo>
                <a:lnTo>
                  <a:pt x="0" y="0"/>
                </a:lnTo>
                <a:close/>
              </a:path>
            </a:pathLst>
          </a:custGeom>
          <a:blipFill>
            <a:blip r:embed="rId4">
              <a:alphaModFix amt="9999"/>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4" id="4" descr="Graphic with Combatting Climate Change text and trees."/>
          <p:cNvSpPr/>
          <p:nvPr/>
        </p:nvSpPr>
        <p:spPr>
          <a:xfrm flipH="false" flipV="false" rot="0">
            <a:off x="5143500" y="3098419"/>
            <a:ext cx="4762500" cy="4762500"/>
          </a:xfrm>
          <a:custGeom>
            <a:avLst/>
            <a:gdLst/>
            <a:ahLst/>
            <a:cxnLst/>
            <a:rect r="r" b="b" t="t" l="l"/>
            <a:pathLst>
              <a:path h="4762500" w="4762500">
                <a:moveTo>
                  <a:pt x="0" y="0"/>
                </a:moveTo>
                <a:lnTo>
                  <a:pt x="4762500" y="0"/>
                </a:lnTo>
                <a:lnTo>
                  <a:pt x="4762500" y="4762500"/>
                </a:lnTo>
                <a:lnTo>
                  <a:pt x="0" y="4762500"/>
                </a:lnTo>
                <a:lnTo>
                  <a:pt x="0" y="0"/>
                </a:lnTo>
                <a:close/>
              </a:path>
            </a:pathLst>
          </a:custGeom>
          <a:blipFill>
            <a:blip r:embed="rId6"/>
            <a:stretch>
              <a:fillRect l="-156" t="0" r="-13822" b="-13979"/>
            </a:stretch>
          </a:blipFill>
        </p:spPr>
      </p:sp>
      <p:sp>
        <p:nvSpPr>
          <p:cNvPr name="TextBox 5" id="5"/>
          <p:cNvSpPr txBox="true"/>
          <p:nvPr/>
        </p:nvSpPr>
        <p:spPr>
          <a:xfrm rot="0">
            <a:off x="228600" y="628650"/>
            <a:ext cx="9432019" cy="1343659"/>
          </a:xfrm>
          <a:prstGeom prst="rect">
            <a:avLst/>
          </a:prstGeom>
        </p:spPr>
        <p:txBody>
          <a:bodyPr anchor="t" rtlCol="false" tIns="0" lIns="0" bIns="0" rIns="0">
            <a:spAutoFit/>
          </a:bodyPr>
          <a:lstStyle/>
          <a:p>
            <a:pPr>
              <a:lnSpc>
                <a:spcPts val="4929"/>
              </a:lnSpc>
            </a:pPr>
            <a:r>
              <a:rPr lang="en-US" sz="5799" spc="-289">
                <a:solidFill>
                  <a:srgbClr val="000000"/>
                </a:solidFill>
                <a:latin typeface="Helvetica Bold"/>
              </a:rPr>
              <a:t>Example 2: </a:t>
            </a:r>
          </a:p>
          <a:p>
            <a:pPr algn="l" marL="0" indent="0" lvl="0">
              <a:lnSpc>
                <a:spcPts val="4929"/>
              </a:lnSpc>
              <a:spcBef>
                <a:spcPct val="0"/>
              </a:spcBef>
            </a:pPr>
            <a:r>
              <a:rPr lang="en-US" sz="5799" spc="-289">
                <a:solidFill>
                  <a:srgbClr val="000000"/>
                </a:solidFill>
                <a:latin typeface="Helvetica Bold"/>
              </a:rPr>
              <a:t>Highlight Why Space Matters</a:t>
            </a:r>
          </a:p>
        </p:txBody>
      </p:sp>
      <p:sp>
        <p:nvSpPr>
          <p:cNvPr name="TextBox 6" id="6"/>
          <p:cNvSpPr txBox="true"/>
          <p:nvPr/>
        </p:nvSpPr>
        <p:spPr>
          <a:xfrm rot="0">
            <a:off x="607243" y="3138424"/>
            <a:ext cx="3841207" cy="4615815"/>
          </a:xfrm>
          <a:prstGeom prst="rect">
            <a:avLst/>
          </a:prstGeom>
        </p:spPr>
        <p:txBody>
          <a:bodyPr anchor="t" rtlCol="false" tIns="0" lIns="0" bIns="0" rIns="0">
            <a:spAutoFit/>
          </a:bodyPr>
          <a:lstStyle/>
          <a:p>
            <a:pPr>
              <a:lnSpc>
                <a:spcPts val="3359"/>
              </a:lnSpc>
            </a:pPr>
            <a:r>
              <a:rPr lang="en-US" sz="2400">
                <a:solidFill>
                  <a:srgbClr val="000000"/>
                </a:solidFill>
                <a:latin typeface="Helvetica Bold"/>
              </a:rPr>
              <a:t>Tweet: </a:t>
            </a:r>
            <a:r>
              <a:rPr lang="en-US" sz="2400">
                <a:solidFill>
                  <a:srgbClr val="000000"/>
                </a:solidFill>
                <a:latin typeface="Helvetica"/>
              </a:rPr>
              <a:t>Extreme weather is becoming more frequent every year. Data from space is helping us track weather patterns and see what’s coming to keep communities safe and prepared. #FindYourPlaceInSpace nasa.gov/spaceweek</a:t>
            </a:r>
          </a:p>
          <a:p>
            <a:pPr>
              <a:lnSpc>
                <a:spcPts val="3359"/>
              </a:lnSpc>
            </a:pPr>
          </a:p>
        </p:txBody>
      </p:sp>
    </p:spTree>
  </p:cSld>
  <p:clrMapOvr>
    <a:masterClrMapping/>
  </p:clrMapOvr>
  <p:transition spd="slow">
    <p:push dir="u"/>
  </p:transition>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extLst>
              <a:ext uri="{C183D7F6-B498-43B3-948B-1728B52AA6E4}">
                <adec:decorative xmlns:adec="http://schemas.microsoft.com/office/drawing/2017/decorative" val="1"/>
              </a:ext>
            </a:extLst>
          </p:cNvPr>
          <p:cNvSpPr/>
          <p:nvPr/>
        </p:nvSpPr>
        <p:spPr>
          <a:xfrm flipH="false" flipV="false" rot="0">
            <a:off x="4208852" y="7756718"/>
            <a:ext cx="232280" cy="232280"/>
          </a:xfrm>
          <a:custGeom>
            <a:avLst/>
            <a:gdLst/>
            <a:ahLst/>
            <a:cxnLst/>
            <a:rect r="r" b="b" t="t" l="l"/>
            <a:pathLst>
              <a:path h="232280" w="232280">
                <a:moveTo>
                  <a:pt x="0" y="0"/>
                </a:moveTo>
                <a:lnTo>
                  <a:pt x="232280" y="0"/>
                </a:lnTo>
                <a:lnTo>
                  <a:pt x="232280" y="232280"/>
                </a:lnTo>
                <a:lnTo>
                  <a:pt x="0" y="23228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descr="Graphic with Earth, buildings, and Space for Earth text."/>
          <p:cNvSpPr/>
          <p:nvPr/>
        </p:nvSpPr>
        <p:spPr>
          <a:xfrm flipH="false" flipV="false" rot="0">
            <a:off x="5202694" y="3289299"/>
            <a:ext cx="4762500" cy="4762500"/>
          </a:xfrm>
          <a:custGeom>
            <a:avLst/>
            <a:gdLst/>
            <a:ahLst/>
            <a:cxnLst/>
            <a:rect r="r" b="b" t="t" l="l"/>
            <a:pathLst>
              <a:path h="4762500" w="4762500">
                <a:moveTo>
                  <a:pt x="0" y="0"/>
                </a:moveTo>
                <a:lnTo>
                  <a:pt x="4762500" y="0"/>
                </a:lnTo>
                <a:lnTo>
                  <a:pt x="4762500" y="4762500"/>
                </a:lnTo>
                <a:lnTo>
                  <a:pt x="0" y="4762500"/>
                </a:lnTo>
                <a:lnTo>
                  <a:pt x="0" y="0"/>
                </a:lnTo>
                <a:close/>
              </a:path>
            </a:pathLst>
          </a:custGeom>
          <a:blipFill>
            <a:blip r:embed="rId4"/>
            <a:stretch>
              <a:fillRect l="0" t="0" r="0" b="0"/>
            </a:stretch>
          </a:blipFill>
        </p:spPr>
      </p:sp>
      <p:sp>
        <p:nvSpPr>
          <p:cNvPr name="TextBox 4" id="4"/>
          <p:cNvSpPr txBox="true"/>
          <p:nvPr/>
        </p:nvSpPr>
        <p:spPr>
          <a:xfrm rot="0">
            <a:off x="228600" y="647700"/>
            <a:ext cx="9831212" cy="1484630"/>
          </a:xfrm>
          <a:prstGeom prst="rect">
            <a:avLst/>
          </a:prstGeom>
        </p:spPr>
        <p:txBody>
          <a:bodyPr anchor="t" rtlCol="false" tIns="0" lIns="0" bIns="0" rIns="0">
            <a:spAutoFit/>
          </a:bodyPr>
          <a:lstStyle/>
          <a:p>
            <a:pPr>
              <a:lnSpc>
                <a:spcPts val="5440"/>
              </a:lnSpc>
            </a:pPr>
            <a:r>
              <a:rPr lang="en-US" sz="6400" spc="-320">
                <a:solidFill>
                  <a:srgbClr val="000000"/>
                </a:solidFill>
                <a:latin typeface="Helvetica Bold"/>
              </a:rPr>
              <a:t>Example 3: </a:t>
            </a:r>
          </a:p>
          <a:p>
            <a:pPr algn="l" marL="0" indent="0" lvl="0">
              <a:lnSpc>
                <a:spcPts val="5440"/>
              </a:lnSpc>
              <a:spcBef>
                <a:spcPct val="0"/>
              </a:spcBef>
            </a:pPr>
            <a:r>
              <a:rPr lang="en-US" sz="6400" spc="-320">
                <a:solidFill>
                  <a:srgbClr val="000000"/>
                </a:solidFill>
                <a:latin typeface="Helvetica Bold"/>
              </a:rPr>
              <a:t>Celebrate Benefits of Space</a:t>
            </a:r>
          </a:p>
        </p:txBody>
      </p:sp>
      <p:sp>
        <p:nvSpPr>
          <p:cNvPr name="TextBox 5" id="5"/>
          <p:cNvSpPr txBox="true"/>
          <p:nvPr/>
        </p:nvSpPr>
        <p:spPr>
          <a:xfrm rot="0">
            <a:off x="616887" y="3748404"/>
            <a:ext cx="4003779" cy="3777615"/>
          </a:xfrm>
          <a:prstGeom prst="rect">
            <a:avLst/>
          </a:prstGeom>
        </p:spPr>
        <p:txBody>
          <a:bodyPr anchor="t" rtlCol="false" tIns="0" lIns="0" bIns="0" rIns="0">
            <a:spAutoFit/>
          </a:bodyPr>
          <a:lstStyle/>
          <a:p>
            <a:pPr>
              <a:lnSpc>
                <a:spcPts val="3359"/>
              </a:lnSpc>
            </a:pPr>
            <a:r>
              <a:rPr lang="en-US" sz="2400">
                <a:solidFill>
                  <a:srgbClr val="000000"/>
                </a:solidFill>
                <a:latin typeface="Helvetica Bold"/>
              </a:rPr>
              <a:t>Tweet: </a:t>
            </a:r>
            <a:r>
              <a:rPr lang="en-US" sz="2400">
                <a:solidFill>
                  <a:srgbClr val="000000"/>
                </a:solidFill>
                <a:latin typeface="Helvetica"/>
              </a:rPr>
              <a:t>DYK: What we know about climate change is thanks to satellites in space? They aid in creating research and models that keep us prepared in case of a climate emergency. #FindYourPlaceInSpace nasa.gov/spaceweek</a:t>
            </a:r>
          </a:p>
        </p:txBody>
      </p:sp>
    </p:spTree>
  </p:cSld>
  <p:clrMapOvr>
    <a:masterClrMapping/>
  </p:clrMapOvr>
  <p:transition spd="slow">
    <p:push dir="u"/>
  </p:transition>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extLst>
              <a:ext uri="{C183D7F6-B498-43B3-948B-1728B52AA6E4}">
                <adec:decorative xmlns:adec="http://schemas.microsoft.com/office/drawing/2017/decorative" val="1"/>
              </a:ext>
            </a:extLst>
          </p:cNvPr>
          <p:cNvSpPr/>
          <p:nvPr/>
        </p:nvSpPr>
        <p:spPr>
          <a:xfrm flipH="false" flipV="false" rot="0">
            <a:off x="4315910" y="7886300"/>
            <a:ext cx="231951" cy="231951"/>
          </a:xfrm>
          <a:custGeom>
            <a:avLst/>
            <a:gdLst/>
            <a:ahLst/>
            <a:cxnLst/>
            <a:rect r="r" b="b" t="t" l="l"/>
            <a:pathLst>
              <a:path h="231951" w="231951">
                <a:moveTo>
                  <a:pt x="0" y="0"/>
                </a:moveTo>
                <a:lnTo>
                  <a:pt x="231951" y="0"/>
                </a:lnTo>
                <a:lnTo>
                  <a:pt x="231951" y="231950"/>
                </a:lnTo>
                <a:lnTo>
                  <a:pt x="0" y="23195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descr="Graphic with Earth, hands and space activities benefit all of us who call Earth home text."/>
          <p:cNvSpPr/>
          <p:nvPr/>
        </p:nvSpPr>
        <p:spPr>
          <a:xfrm flipH="false" flipV="false" rot="0">
            <a:off x="5153718" y="3535050"/>
            <a:ext cx="4762500" cy="4762500"/>
          </a:xfrm>
          <a:custGeom>
            <a:avLst/>
            <a:gdLst/>
            <a:ahLst/>
            <a:cxnLst/>
            <a:rect r="r" b="b" t="t" l="l"/>
            <a:pathLst>
              <a:path h="4762500" w="4762500">
                <a:moveTo>
                  <a:pt x="0" y="0"/>
                </a:moveTo>
                <a:lnTo>
                  <a:pt x="4762500" y="0"/>
                </a:lnTo>
                <a:lnTo>
                  <a:pt x="4762500" y="4762500"/>
                </a:lnTo>
                <a:lnTo>
                  <a:pt x="0" y="4762500"/>
                </a:lnTo>
                <a:lnTo>
                  <a:pt x="0" y="0"/>
                </a:lnTo>
                <a:close/>
              </a:path>
            </a:pathLst>
          </a:custGeom>
          <a:blipFill>
            <a:blip r:embed="rId4"/>
            <a:stretch>
              <a:fillRect l="0" t="0" r="0" b="0"/>
            </a:stretch>
          </a:blipFill>
        </p:spPr>
      </p:sp>
      <p:sp>
        <p:nvSpPr>
          <p:cNvPr name="TextBox 4" id="4"/>
          <p:cNvSpPr txBox="true"/>
          <p:nvPr/>
        </p:nvSpPr>
        <p:spPr>
          <a:xfrm rot="0">
            <a:off x="228600" y="647700"/>
            <a:ext cx="9817280" cy="1484629"/>
          </a:xfrm>
          <a:prstGeom prst="rect">
            <a:avLst/>
          </a:prstGeom>
        </p:spPr>
        <p:txBody>
          <a:bodyPr anchor="t" rtlCol="false" tIns="0" lIns="0" bIns="0" rIns="0">
            <a:spAutoFit/>
          </a:bodyPr>
          <a:lstStyle/>
          <a:p>
            <a:pPr>
              <a:lnSpc>
                <a:spcPts val="5439"/>
              </a:lnSpc>
            </a:pPr>
            <a:r>
              <a:rPr lang="en-US" sz="6399" spc="-319">
                <a:solidFill>
                  <a:srgbClr val="000000"/>
                </a:solidFill>
                <a:latin typeface="Helvetica Bold"/>
              </a:rPr>
              <a:t>Example 4: </a:t>
            </a:r>
          </a:p>
          <a:p>
            <a:pPr algn="l" marL="0" indent="0" lvl="0">
              <a:lnSpc>
                <a:spcPts val="5439"/>
              </a:lnSpc>
              <a:spcBef>
                <a:spcPct val="0"/>
              </a:spcBef>
            </a:pPr>
            <a:r>
              <a:rPr lang="en-US" sz="6399" spc="-319">
                <a:solidFill>
                  <a:srgbClr val="000000"/>
                </a:solidFill>
                <a:latin typeface="Helvetica Bold"/>
              </a:rPr>
              <a:t>Celebrate Benefits of Space</a:t>
            </a:r>
          </a:p>
        </p:txBody>
      </p:sp>
      <p:sp>
        <p:nvSpPr>
          <p:cNvPr name="TextBox 5" id="5"/>
          <p:cNvSpPr txBox="true"/>
          <p:nvPr/>
        </p:nvSpPr>
        <p:spPr>
          <a:xfrm rot="0">
            <a:off x="666057" y="4832355"/>
            <a:ext cx="4247001" cy="2101215"/>
          </a:xfrm>
          <a:prstGeom prst="rect">
            <a:avLst/>
          </a:prstGeom>
        </p:spPr>
        <p:txBody>
          <a:bodyPr anchor="t" rtlCol="false" tIns="0" lIns="0" bIns="0" rIns="0">
            <a:spAutoFit/>
          </a:bodyPr>
          <a:lstStyle/>
          <a:p>
            <a:pPr>
              <a:lnSpc>
                <a:spcPts val="3359"/>
              </a:lnSpc>
            </a:pPr>
            <a:r>
              <a:rPr lang="en-US" sz="2400">
                <a:solidFill>
                  <a:srgbClr val="000000"/>
                </a:solidFill>
                <a:latin typeface="Helvetica Bold"/>
              </a:rPr>
              <a:t>Tweet: </a:t>
            </a:r>
            <a:r>
              <a:rPr lang="en-US" sz="2400">
                <a:solidFill>
                  <a:srgbClr val="000000"/>
                </a:solidFill>
                <a:latin typeface="Helvetica"/>
              </a:rPr>
              <a:t>We all call this planet home and we can all be part of exploring what lies beyond it. #FindYourPlaceInSpace nasa.gov/spaceweek</a:t>
            </a:r>
          </a:p>
        </p:txBody>
      </p:sp>
    </p:spTree>
  </p:cSld>
  <p:clrMapOvr>
    <a:masterClrMapping/>
  </p:clrMapOvr>
  <p:transition spd="slow">
    <p:push dir="u"/>
  </p:transition>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extLst>
              <a:ext uri="{C183D7F6-B498-43B3-948B-1728B52AA6E4}">
                <adec:decorative xmlns:adec="http://schemas.microsoft.com/office/drawing/2017/decorative" val="1"/>
              </a:ext>
            </a:extLst>
          </p:cNvPr>
          <p:cNvSpPr/>
          <p:nvPr/>
        </p:nvSpPr>
        <p:spPr>
          <a:xfrm flipH="false" flipV="false" rot="0">
            <a:off x="4255463" y="7641952"/>
            <a:ext cx="224010" cy="224010"/>
          </a:xfrm>
          <a:custGeom>
            <a:avLst/>
            <a:gdLst/>
            <a:ahLst/>
            <a:cxnLst/>
            <a:rect r="r" b="b" t="t" l="l"/>
            <a:pathLst>
              <a:path h="224010" w="224010">
                <a:moveTo>
                  <a:pt x="0" y="0"/>
                </a:moveTo>
                <a:lnTo>
                  <a:pt x="224011" y="0"/>
                </a:lnTo>
                <a:lnTo>
                  <a:pt x="224011" y="224010"/>
                </a:lnTo>
                <a:lnTo>
                  <a:pt x="0" y="2240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descr="Graphic with map, airplane, and satellite images."/>
          <p:cNvSpPr/>
          <p:nvPr/>
        </p:nvSpPr>
        <p:spPr>
          <a:xfrm flipH="false" flipV="false" rot="0">
            <a:off x="4636721" y="3381407"/>
            <a:ext cx="4762500" cy="4762500"/>
          </a:xfrm>
          <a:custGeom>
            <a:avLst/>
            <a:gdLst/>
            <a:ahLst/>
            <a:cxnLst/>
            <a:rect r="r" b="b" t="t" l="l"/>
            <a:pathLst>
              <a:path h="4762500" w="4762500">
                <a:moveTo>
                  <a:pt x="0" y="0"/>
                </a:moveTo>
                <a:lnTo>
                  <a:pt x="4762500" y="0"/>
                </a:lnTo>
                <a:lnTo>
                  <a:pt x="4762500" y="4762500"/>
                </a:lnTo>
                <a:lnTo>
                  <a:pt x="0" y="4762500"/>
                </a:lnTo>
                <a:lnTo>
                  <a:pt x="0" y="0"/>
                </a:lnTo>
                <a:close/>
              </a:path>
            </a:pathLst>
          </a:custGeom>
          <a:blipFill>
            <a:blip r:embed="rId4"/>
            <a:stretch>
              <a:fillRect l="0" t="0" r="0" b="0"/>
            </a:stretch>
          </a:blipFill>
        </p:spPr>
      </p:sp>
      <p:sp>
        <p:nvSpPr>
          <p:cNvPr name="TextBox 4" id="4"/>
          <p:cNvSpPr txBox="true"/>
          <p:nvPr/>
        </p:nvSpPr>
        <p:spPr>
          <a:xfrm rot="0">
            <a:off x="228600" y="647700"/>
            <a:ext cx="9481203" cy="1484631"/>
          </a:xfrm>
          <a:prstGeom prst="rect">
            <a:avLst/>
          </a:prstGeom>
        </p:spPr>
        <p:txBody>
          <a:bodyPr anchor="t" rtlCol="false" tIns="0" lIns="0" bIns="0" rIns="0">
            <a:spAutoFit/>
          </a:bodyPr>
          <a:lstStyle/>
          <a:p>
            <a:pPr>
              <a:lnSpc>
                <a:spcPts val="5440"/>
              </a:lnSpc>
            </a:pPr>
            <a:r>
              <a:rPr lang="en-US" sz="6400" spc="-320">
                <a:solidFill>
                  <a:srgbClr val="000000"/>
                </a:solidFill>
                <a:latin typeface="Helvetica Bold"/>
              </a:rPr>
              <a:t>Example 5: </a:t>
            </a:r>
          </a:p>
          <a:p>
            <a:pPr algn="l" marL="0" indent="0" lvl="0">
              <a:lnSpc>
                <a:spcPts val="5440"/>
              </a:lnSpc>
              <a:spcBef>
                <a:spcPct val="0"/>
              </a:spcBef>
            </a:pPr>
            <a:r>
              <a:rPr lang="en-US" sz="6400" spc="-320">
                <a:solidFill>
                  <a:srgbClr val="000000"/>
                </a:solidFill>
                <a:latin typeface="Helvetica Bold"/>
              </a:rPr>
              <a:t>Celebrate Technology</a:t>
            </a:r>
          </a:p>
        </p:txBody>
      </p:sp>
      <p:sp>
        <p:nvSpPr>
          <p:cNvPr name="TextBox 5" id="5"/>
          <p:cNvSpPr txBox="true"/>
          <p:nvPr/>
        </p:nvSpPr>
        <p:spPr>
          <a:xfrm rot="0">
            <a:off x="560145" y="3630962"/>
            <a:ext cx="3519231" cy="4196715"/>
          </a:xfrm>
          <a:prstGeom prst="rect">
            <a:avLst/>
          </a:prstGeom>
        </p:spPr>
        <p:txBody>
          <a:bodyPr anchor="t" rtlCol="false" tIns="0" lIns="0" bIns="0" rIns="0">
            <a:spAutoFit/>
          </a:bodyPr>
          <a:lstStyle/>
          <a:p>
            <a:pPr>
              <a:lnSpc>
                <a:spcPts val="3359"/>
              </a:lnSpc>
            </a:pPr>
            <a:r>
              <a:rPr lang="en-US" sz="2400">
                <a:solidFill>
                  <a:srgbClr val="000000"/>
                </a:solidFill>
                <a:latin typeface="Helvetica Bold"/>
              </a:rPr>
              <a:t>Tweet: </a:t>
            </a:r>
            <a:r>
              <a:rPr lang="en-US" sz="2400">
                <a:solidFill>
                  <a:srgbClr val="000000"/>
                </a:solidFill>
                <a:latin typeface="Helvetica"/>
              </a:rPr>
              <a:t>Satellites monitor sea levels and track solar patterns; they assist with banking, and improving healthcare. Space technology keeps our lives and our world running. #FindYourPlaceInSpace nasa.gov/spaceweek </a:t>
            </a:r>
          </a:p>
        </p:txBody>
      </p:sp>
    </p:spTree>
  </p:cSld>
  <p:clrMapOvr>
    <a:masterClrMapping/>
  </p:clrMapOvr>
  <p:transition spd="slow">
    <p:push dir="u"/>
  </p:transition>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extLst>
              <a:ext uri="{C183D7F6-B498-43B3-948B-1728B52AA6E4}">
                <adec:decorative xmlns:adec="http://schemas.microsoft.com/office/drawing/2017/decorative" val="1"/>
              </a:ext>
            </a:extLst>
          </p:cNvPr>
          <p:cNvSpPr/>
          <p:nvPr/>
        </p:nvSpPr>
        <p:spPr>
          <a:xfrm flipH="false" flipV="false" rot="0">
            <a:off x="4353944" y="7934427"/>
            <a:ext cx="232084" cy="232084"/>
          </a:xfrm>
          <a:custGeom>
            <a:avLst/>
            <a:gdLst/>
            <a:ahLst/>
            <a:cxnLst/>
            <a:rect r="r" b="b" t="t" l="l"/>
            <a:pathLst>
              <a:path h="232084" w="232084">
                <a:moveTo>
                  <a:pt x="0" y="0"/>
                </a:moveTo>
                <a:lnTo>
                  <a:pt x="232083" y="0"/>
                </a:lnTo>
                <a:lnTo>
                  <a:pt x="232083" y="232083"/>
                </a:lnTo>
                <a:lnTo>
                  <a:pt x="0" y="23208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descr="Graphic with plants "/>
          <p:cNvSpPr/>
          <p:nvPr/>
        </p:nvSpPr>
        <p:spPr>
          <a:xfrm flipH="false" flipV="false" rot="0">
            <a:off x="5143500" y="4095739"/>
            <a:ext cx="4762500" cy="4762500"/>
          </a:xfrm>
          <a:custGeom>
            <a:avLst/>
            <a:gdLst/>
            <a:ahLst/>
            <a:cxnLst/>
            <a:rect r="r" b="b" t="t" l="l"/>
            <a:pathLst>
              <a:path h="4762500" w="4762500">
                <a:moveTo>
                  <a:pt x="0" y="0"/>
                </a:moveTo>
                <a:lnTo>
                  <a:pt x="4762500" y="0"/>
                </a:lnTo>
                <a:lnTo>
                  <a:pt x="4762500" y="4762500"/>
                </a:lnTo>
                <a:lnTo>
                  <a:pt x="0" y="4762500"/>
                </a:lnTo>
                <a:lnTo>
                  <a:pt x="0" y="0"/>
                </a:lnTo>
                <a:close/>
              </a:path>
            </a:pathLst>
          </a:custGeom>
          <a:blipFill>
            <a:blip r:embed="rId4"/>
            <a:stretch>
              <a:fillRect l="0" t="0" r="0" b="0"/>
            </a:stretch>
          </a:blipFill>
        </p:spPr>
      </p:sp>
      <p:sp>
        <p:nvSpPr>
          <p:cNvPr name="TextBox 4" id="4"/>
          <p:cNvSpPr txBox="true"/>
          <p:nvPr/>
        </p:nvSpPr>
        <p:spPr>
          <a:xfrm rot="0">
            <a:off x="228600" y="647700"/>
            <a:ext cx="9822893" cy="1484630"/>
          </a:xfrm>
          <a:prstGeom prst="rect">
            <a:avLst/>
          </a:prstGeom>
        </p:spPr>
        <p:txBody>
          <a:bodyPr anchor="t" rtlCol="false" tIns="0" lIns="0" bIns="0" rIns="0">
            <a:spAutoFit/>
          </a:bodyPr>
          <a:lstStyle/>
          <a:p>
            <a:pPr>
              <a:lnSpc>
                <a:spcPts val="5439"/>
              </a:lnSpc>
            </a:pPr>
            <a:r>
              <a:rPr lang="en-US" sz="6399" spc="-319">
                <a:solidFill>
                  <a:srgbClr val="000000"/>
                </a:solidFill>
                <a:latin typeface="Helvetica Bold"/>
              </a:rPr>
              <a:t>Example 6: </a:t>
            </a:r>
          </a:p>
          <a:p>
            <a:pPr algn="l" marL="0" indent="0" lvl="0">
              <a:lnSpc>
                <a:spcPts val="5439"/>
              </a:lnSpc>
              <a:spcBef>
                <a:spcPct val="0"/>
              </a:spcBef>
            </a:pPr>
            <a:r>
              <a:rPr lang="en-US" sz="6399" spc="-319">
                <a:solidFill>
                  <a:srgbClr val="000000"/>
                </a:solidFill>
                <a:latin typeface="Helvetica Bold"/>
              </a:rPr>
              <a:t>Celebrate Technology</a:t>
            </a:r>
          </a:p>
        </p:txBody>
      </p:sp>
      <p:sp>
        <p:nvSpPr>
          <p:cNvPr name="TextBox 5" id="5"/>
          <p:cNvSpPr txBox="true"/>
          <p:nvPr/>
        </p:nvSpPr>
        <p:spPr>
          <a:xfrm rot="0">
            <a:off x="297187" y="4345294"/>
            <a:ext cx="4608578" cy="4196715"/>
          </a:xfrm>
          <a:prstGeom prst="rect">
            <a:avLst/>
          </a:prstGeom>
        </p:spPr>
        <p:txBody>
          <a:bodyPr anchor="t" rtlCol="false" tIns="0" lIns="0" bIns="0" rIns="0">
            <a:spAutoFit/>
          </a:bodyPr>
          <a:lstStyle/>
          <a:p>
            <a:pPr>
              <a:lnSpc>
                <a:spcPts val="3359"/>
              </a:lnSpc>
            </a:pPr>
            <a:r>
              <a:rPr lang="en-US" sz="2400">
                <a:solidFill>
                  <a:srgbClr val="000000"/>
                </a:solidFill>
                <a:latin typeface="Helvetica Bold"/>
              </a:rPr>
              <a:t>Tweet: </a:t>
            </a:r>
            <a:r>
              <a:rPr lang="en-US" sz="2400">
                <a:solidFill>
                  <a:srgbClr val="000000"/>
                </a:solidFill>
                <a:latin typeface="Helvetica"/>
              </a:rPr>
              <a:t>Part of understanding climate change is understanding the ocean, satellites monitor temperature, melting ice caps, and ocean health. Space tech takes a bird’s eye view to our planet and gives us the whole picture of how to keep it safe. #FindYourPlaceInSpace nasa.gov/spaceweek</a:t>
            </a:r>
          </a:p>
        </p:txBody>
      </p:sp>
    </p:spTree>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DAF9wWPh0s8</dc:identifier>
  <dcterms:modified xsi:type="dcterms:W3CDTF">2011-08-01T06:04:30Z</dcterms:modified>
  <cp:revision>1</cp:revision>
  <dc:title>SM Toolkit_2_24 (Instagram)</dc:title>
</cp:coreProperties>
</file>