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6" r:id="rId4"/>
  </p:sldMasterIdLst>
  <p:notesMasterIdLst>
    <p:notesMasterId r:id="rId35"/>
  </p:notesMasterIdLst>
  <p:handoutMasterIdLst>
    <p:handoutMasterId r:id="rId36"/>
  </p:handoutMasterIdLst>
  <p:sldIdLst>
    <p:sldId id="256" r:id="rId5"/>
    <p:sldId id="307" r:id="rId6"/>
    <p:sldId id="571" r:id="rId7"/>
    <p:sldId id="306" r:id="rId8"/>
    <p:sldId id="308" r:id="rId9"/>
    <p:sldId id="570" r:id="rId10"/>
    <p:sldId id="261" r:id="rId11"/>
    <p:sldId id="1629" r:id="rId12"/>
    <p:sldId id="1632" r:id="rId13"/>
    <p:sldId id="310" r:id="rId14"/>
    <p:sldId id="573" r:id="rId15"/>
    <p:sldId id="297" r:id="rId16"/>
    <p:sldId id="574" r:id="rId17"/>
    <p:sldId id="575" r:id="rId18"/>
    <p:sldId id="576" r:id="rId19"/>
    <p:sldId id="577" r:id="rId20"/>
    <p:sldId id="620" r:id="rId21"/>
    <p:sldId id="623" r:id="rId22"/>
    <p:sldId id="1630" r:id="rId23"/>
    <p:sldId id="624" r:id="rId24"/>
    <p:sldId id="625" r:id="rId25"/>
    <p:sldId id="626" r:id="rId26"/>
    <p:sldId id="627" r:id="rId27"/>
    <p:sldId id="1628" r:id="rId28"/>
    <p:sldId id="1633" r:id="rId29"/>
    <p:sldId id="1626" r:id="rId30"/>
    <p:sldId id="1627" r:id="rId31"/>
    <p:sldId id="1634" r:id="rId32"/>
    <p:sldId id="572" r:id="rId33"/>
    <p:sldId id="276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46E31"/>
    <a:srgbClr val="8B8B8D"/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67" autoAdjust="0"/>
    <p:restoredTop sz="94660"/>
  </p:normalViewPr>
  <p:slideViewPr>
    <p:cSldViewPr snapToGrid="0">
      <p:cViewPr varScale="1">
        <p:scale>
          <a:sx n="133" d="100"/>
          <a:sy n="133" d="100"/>
        </p:scale>
        <p:origin x="208" y="376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jtrillo\Desktop\Current%20Projects_JSC\EP5\Boeing%20SWR\8B0121-01%20Boeing%20SWR%20Test%20Result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0"/>
      <c:perspective val="2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5.3219318101207863E-2"/>
          <c:y val="0.13980910763938353"/>
          <c:w val="0.79642960784693073"/>
          <c:h val="0.76745628937645238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'Cell Failure Results'!$P$2</c:f>
              <c:strCache>
                <c:ptCount val="1"/>
                <c:pt idx="0">
                  <c:v>92% SoC (4.05 V)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>
              <a:solidFill>
                <a:schemeClr val="bg2">
                  <a:lumMod val="10000"/>
                </a:schemeClr>
              </a:solidFill>
            </a:ln>
            <a:effectLst/>
            <a:sp3d>
              <a:contourClr>
                <a:schemeClr val="bg2">
                  <a:lumMod val="10000"/>
                </a:schemeClr>
              </a:contourClr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('Cell Failure Results'!$O$3,'Cell Failure Results'!$O$8:$O$11)</c:f>
              <c:strCache>
                <c:ptCount val="5"/>
                <c:pt idx="0">
                  <c:v>Nominal Top Failures</c:v>
                </c:pt>
                <c:pt idx="1">
                  <c:v>Bottom Rupture (BR)</c:v>
                </c:pt>
                <c:pt idx="2">
                  <c:v>Spin Groove Rupture (SGR)</c:v>
                </c:pt>
                <c:pt idx="3">
                  <c:v>Side Wall Rupture (SWR)</c:v>
                </c:pt>
                <c:pt idx="4">
                  <c:v>SWR and SGR</c:v>
                </c:pt>
              </c:strCache>
              <c:extLst/>
            </c:strRef>
          </c:cat>
          <c:val>
            <c:numRef>
              <c:f>('Cell Failure Results'!$P$3,'Cell Failure Results'!$P$8:$P$11)</c:f>
              <c:numCache>
                <c:formatCode>General</c:formatCode>
                <c:ptCount val="5"/>
                <c:pt idx="0">
                  <c:v>58</c:v>
                </c:pt>
                <c:pt idx="1">
                  <c:v>2</c:v>
                </c:pt>
                <c:pt idx="2">
                  <c:v>5</c:v>
                </c:pt>
                <c:pt idx="3">
                  <c:v>12</c:v>
                </c:pt>
                <c:pt idx="4">
                  <c:v>13</c:v>
                </c:pt>
              </c:numCache>
              <c:extLst/>
            </c:numRef>
          </c:val>
          <c:shape val="cylinder"/>
          <c:extLst>
            <c:ext xmlns:c16="http://schemas.microsoft.com/office/drawing/2014/chart" uri="{C3380CC4-5D6E-409C-BE32-E72D297353CC}">
              <c16:uniqueId val="{00000000-4A96-48DF-8DAD-362FCC9339FC}"/>
            </c:ext>
          </c:extLst>
        </c:ser>
        <c:ser>
          <c:idx val="1"/>
          <c:order val="1"/>
          <c:tx>
            <c:strRef>
              <c:f>'Cell Failure Results'!$Q$2</c:f>
              <c:strCache>
                <c:ptCount val="1"/>
                <c:pt idx="0">
                  <c:v>77% SoC (3.90 V)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  <a:effectLst/>
            <a:sp3d>
              <a:contourClr>
                <a:schemeClr val="bg2">
                  <a:lumMod val="25000"/>
                </a:schemeClr>
              </a:contourClr>
            </a:sp3d>
          </c:spPr>
          <c:invertIfNegative val="0"/>
          <c:dLbls>
            <c:dLbl>
              <c:idx val="1"/>
              <c:layout>
                <c:manualLayout>
                  <c:x val="2.3109243697478993E-2"/>
                  <c:y val="3.072196323311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A96-48DF-8DAD-362FCC9339FC}"/>
                </c:ext>
              </c:extLst>
            </c:dLbl>
            <c:dLbl>
              <c:idx val="2"/>
              <c:layout>
                <c:manualLayout>
                  <c:x val="2.5210084033613394E-2"/>
                  <c:y val="5.2841776760958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A96-48DF-8DAD-362FCC9339FC}"/>
                </c:ext>
              </c:extLst>
            </c:dLbl>
            <c:dLbl>
              <c:idx val="3"/>
              <c:layout>
                <c:manualLayout>
                  <c:x val="2.5210084033613446E-2"/>
                  <c:y val="3.19508417624402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A96-48DF-8DAD-362FCC9339FC}"/>
                </c:ext>
              </c:extLst>
            </c:dLbl>
            <c:dLbl>
              <c:idx val="4"/>
              <c:layout>
                <c:manualLayout>
                  <c:x val="2.5910364145658265E-2"/>
                  <c:y val="3.19508417624400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A96-48DF-8DAD-362FCC9339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('Cell Failure Results'!$O$3,'Cell Failure Results'!$O$8:$O$11)</c:f>
              <c:strCache>
                <c:ptCount val="5"/>
                <c:pt idx="0">
                  <c:v>Nominal Top Failures</c:v>
                </c:pt>
                <c:pt idx="1">
                  <c:v>Bottom Rupture (BR)</c:v>
                </c:pt>
                <c:pt idx="2">
                  <c:v>Spin Groove Rupture (SGR)</c:v>
                </c:pt>
                <c:pt idx="3">
                  <c:v>Side Wall Rupture (SWR)</c:v>
                </c:pt>
                <c:pt idx="4">
                  <c:v>SWR and SGR</c:v>
                </c:pt>
              </c:strCache>
              <c:extLst/>
            </c:strRef>
          </c:cat>
          <c:val>
            <c:numRef>
              <c:f>('Cell Failure Results'!$Q$3,'Cell Failure Results'!$Q$8:$Q$11)</c:f>
              <c:numCache>
                <c:formatCode>General</c:formatCode>
                <c:ptCount val="5"/>
                <c:pt idx="0">
                  <c:v>85</c:v>
                </c:pt>
                <c:pt idx="1">
                  <c:v>0</c:v>
                </c:pt>
                <c:pt idx="2">
                  <c:v>5</c:v>
                </c:pt>
                <c:pt idx="3">
                  <c:v>0</c:v>
                </c:pt>
                <c:pt idx="4">
                  <c:v>0</c:v>
                </c:pt>
              </c:numCache>
              <c:extLst/>
            </c:numRef>
          </c:val>
          <c:shape val="cylinder"/>
          <c:extLst>
            <c:ext xmlns:c16="http://schemas.microsoft.com/office/drawing/2014/chart" uri="{C3380CC4-5D6E-409C-BE32-E72D297353CC}">
              <c16:uniqueId val="{00000005-4A96-48DF-8DAD-362FCC9339FC}"/>
            </c:ext>
          </c:extLst>
        </c:ser>
        <c:ser>
          <c:idx val="2"/>
          <c:order val="2"/>
          <c:tx>
            <c:strRef>
              <c:f>'Cell Failure Results'!$R$2</c:f>
              <c:strCache>
                <c:ptCount val="1"/>
                <c:pt idx="0">
                  <c:v>74% SoC (3.85 V)</c:v>
                </c:pt>
              </c:strCache>
            </c:strRef>
          </c:tx>
          <c:spPr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  <a:effectLst/>
            <a:sp3d>
              <a:contourClr>
                <a:schemeClr val="bg2">
                  <a:lumMod val="25000"/>
                </a:schemeClr>
              </a:contourClr>
            </a:sp3d>
          </c:spPr>
          <c:invertIfNegative val="0"/>
          <c:dLbls>
            <c:dLbl>
              <c:idx val="1"/>
              <c:layout>
                <c:manualLayout>
                  <c:x val="2.7310924369747899E-2"/>
                  <c:y val="3.072196323311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A96-48DF-8DAD-362FCC9339FC}"/>
                </c:ext>
              </c:extLst>
            </c:dLbl>
            <c:dLbl>
              <c:idx val="2"/>
              <c:layout>
                <c:manualLayout>
                  <c:x val="2.5910364145658213E-2"/>
                  <c:y val="4.5468505585011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A96-48DF-8DAD-362FCC9339FC}"/>
                </c:ext>
              </c:extLst>
            </c:dLbl>
            <c:dLbl>
              <c:idx val="3"/>
              <c:layout>
                <c:manualLayout>
                  <c:x val="2.5210084033613446E-2"/>
                  <c:y val="3.8095234409063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A96-48DF-8DAD-362FCC9339FC}"/>
                </c:ext>
              </c:extLst>
            </c:dLbl>
            <c:dLbl>
              <c:idx val="4"/>
              <c:layout>
                <c:manualLayout>
                  <c:x val="2.8011204481792614E-2"/>
                  <c:y val="4.4239627055686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A96-48DF-8DAD-362FCC9339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('Cell Failure Results'!$O$3,'Cell Failure Results'!$O$8:$O$11)</c:f>
              <c:strCache>
                <c:ptCount val="5"/>
                <c:pt idx="0">
                  <c:v>Nominal Top Failures</c:v>
                </c:pt>
                <c:pt idx="1">
                  <c:v>Bottom Rupture (BR)</c:v>
                </c:pt>
                <c:pt idx="2">
                  <c:v>Spin Groove Rupture (SGR)</c:v>
                </c:pt>
                <c:pt idx="3">
                  <c:v>Side Wall Rupture (SWR)</c:v>
                </c:pt>
                <c:pt idx="4">
                  <c:v>SWR and SGR</c:v>
                </c:pt>
              </c:strCache>
              <c:extLst/>
            </c:strRef>
          </c:cat>
          <c:val>
            <c:numRef>
              <c:f>('Cell Failure Results'!$R$3,'Cell Failure Results'!$R$8:$R$11)</c:f>
              <c:numCache>
                <c:formatCode>General</c:formatCode>
                <c:ptCount val="5"/>
                <c:pt idx="0">
                  <c:v>85</c:v>
                </c:pt>
                <c:pt idx="1">
                  <c:v>0</c:v>
                </c:pt>
                <c:pt idx="2">
                  <c:v>3</c:v>
                </c:pt>
                <c:pt idx="3">
                  <c:v>0</c:v>
                </c:pt>
                <c:pt idx="4">
                  <c:v>2</c:v>
                </c:pt>
              </c:numCache>
              <c:extLst/>
            </c:numRef>
          </c:val>
          <c:shape val="cylinder"/>
          <c:extLst>
            <c:ext xmlns:c16="http://schemas.microsoft.com/office/drawing/2014/chart" uri="{C3380CC4-5D6E-409C-BE32-E72D297353CC}">
              <c16:uniqueId val="{0000000A-4A96-48DF-8DAD-362FCC9339F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9"/>
        <c:shape val="box"/>
        <c:axId val="2052023264"/>
        <c:axId val="2052023680"/>
        <c:axId val="1957129088"/>
      </c:bar3DChart>
      <c:catAx>
        <c:axId val="205202326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2023680"/>
        <c:crosses val="autoZero"/>
        <c:auto val="1"/>
        <c:lblAlgn val="ctr"/>
        <c:lblOffset val="100"/>
        <c:noMultiLvlLbl val="0"/>
      </c:catAx>
      <c:valAx>
        <c:axId val="2052023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2023264"/>
        <c:crosses val="autoZero"/>
        <c:crossBetween val="between"/>
      </c:valAx>
      <c:serAx>
        <c:axId val="1957129088"/>
        <c:scaling>
          <c:orientation val="maxMin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enorite" panose="00000500000000000000" pitchFamily="2" charset="0"/>
                <a:ea typeface="+mn-ea"/>
                <a:cs typeface="+mn-cs"/>
              </a:defRPr>
            </a:pPr>
            <a:endParaRPr lang="en-US"/>
          </a:p>
        </c:txPr>
        <c:crossAx val="2052023680"/>
        <c:crosses val="autoZero"/>
      </c:ser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2A77B-D33C-49B3-A83C-450AA2ED72B3}" type="datetimeFigureOut">
              <a:rPr lang="en-US" smtClean="0"/>
              <a:t>6/24/24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A36D-7FAC-478F-9944-F324014F6FD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D8F9A-F5CB-4EF8-A859-ED5E107B9763}" type="datetimeFigureOut">
              <a:rPr lang="en-US" smtClean="0"/>
              <a:t>6/24/24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9A9E5-4F7F-4A7D-9DE1-8992323292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8A4E8F-AE46-4B09-92D7-0F8A96964BA7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CBB809-935E-41AF-A6B1-4F9B680CE7B3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8256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0341AAD-9345-4415-90D3-DFE3F4DDDD9E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  <p:pic>
        <p:nvPicPr>
          <p:cNvPr id="15" name="Picture 14" descr="NASA Logo | NASA Global Precipitation Measurement Mission">
            <a:extLst>
              <a:ext uri="{FF2B5EF4-FFF2-40B4-BE49-F238E27FC236}">
                <a16:creationId xmlns:a16="http://schemas.microsoft.com/office/drawing/2014/main" id="{DA0F48B0-13EC-4524-AEF5-B7D6725482A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8876" y="76201"/>
            <a:ext cx="1007974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64D564EB-CA78-42C6-AD76-3C4E7B3AE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CFFBB3A-BDCF-4878-8D04-E8BB9A050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AF9D2F3-69D4-4126-B8D1-81A79A6250D6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C8203A6-A3D9-43E6-8950-ADB447F91793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05ED64-1F8C-48F7-80EC-29C844A418B4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anchor="ctr">
            <a:noAutofit/>
          </a:bodyPr>
          <a:lstStyle>
            <a:lvl1pPr algn="l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F0BC72-E0B7-4E30-80B6-776100AA3933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CA0BD84-CEF6-460E-9497-591CC6484B4B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10772F47-9541-4485-A6BF-39D76AB6B3D2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E72DE78-EAE4-4412-BE23-7DB255AB807F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C56CB5F-3343-4B1F-8463-4C40BAD5CD0D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786387-3EAF-4E48-95C2-F429DFC5FCA1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Year</a:t>
            </a:r>
            <a:endParaRPr lang="en-ZA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Year</a:t>
            </a:r>
            <a:endParaRPr lang="en-ZA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E587E6E-C182-4771-AA1C-83A4527E0B9F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36776"/>
            <a:ext cx="10515600" cy="369764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SmartArt graphic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AD72C9F-6554-45A0-8DBB-AAB213063F8E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43248" y="5084524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692980" y="5099206"/>
            <a:ext cx="213575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83644" y="5099206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03525" y="5084524"/>
            <a:ext cx="2123742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4FED7847-CADF-4E41-8BD0-C91288E6D0E7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>
            <a:noAutofit/>
          </a:bodyPr>
          <a:lstStyle>
            <a:lvl1pPr marL="0" indent="0" algn="l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81C3D499-D74A-45F0-9334-6ED1462AC399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DC2540D-94C4-405B-8607-0CEDD6F54B9C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11C6EC54-ADFA-4CFF-9E9B-DC7E96C854C2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0565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1B6DD41C-FCE2-4AC6-A235-2FF1B905DAAD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3011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EB4C3DB-E51E-4479-90C2-DFE5DB4B2482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A0119C1-7362-4B98-8E76-8A52A475F9E8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0CFBD9-A71C-4164-A817-BD3732505EDB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2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959316-AF72-41B2-A892-3CD4750FAECE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715962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066807"/>
            <a:ext cx="5384800" cy="505936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066807"/>
            <a:ext cx="5384800" cy="505936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E3C7CA-3A35-4797-8AF3-741F4BD23DA7}"/>
              </a:ext>
            </a:extLst>
          </p:cNvPr>
          <p:cNvSpPr txBox="1"/>
          <p:nvPr userDrawn="1"/>
        </p:nvSpPr>
        <p:spPr>
          <a:xfrm>
            <a:off x="112014" y="134183"/>
            <a:ext cx="949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CUI/Basic</a:t>
            </a:r>
          </a:p>
        </p:txBody>
      </p:sp>
    </p:spTree>
    <p:extLst>
      <p:ext uri="{BB962C8B-B14F-4D97-AF65-F5344CB8AC3E}">
        <p14:creationId xmlns:p14="http://schemas.microsoft.com/office/powerpoint/2010/main" val="3312263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5" name="Picture 4" descr="NASA Logo | NASA Global Precipitation Measurement Mission">
            <a:extLst>
              <a:ext uri="{FF2B5EF4-FFF2-40B4-BE49-F238E27FC236}">
                <a16:creationId xmlns:a16="http://schemas.microsoft.com/office/drawing/2014/main" id="{E1009212-2571-4D4F-8A05-452E71C847E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8876" y="76201"/>
            <a:ext cx="1007974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92" r:id="rId13"/>
    <p:sldLayoutId id="2147483681" r:id="rId14"/>
    <p:sldLayoutId id="2147483674" r:id="rId15"/>
    <p:sldLayoutId id="2147483675" r:id="rId16"/>
    <p:sldLayoutId id="2147483696" r:id="rId17"/>
    <p:sldLayoutId id="2147483677" r:id="rId18"/>
    <p:sldLayoutId id="2147483678" r:id="rId19"/>
    <p:sldLayoutId id="2147483701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microsoft.com/office/2007/relationships/hdphoto" Target="../media/hdphoto2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45.png"/><Relationship Id="rId5" Type="http://schemas.microsoft.com/office/2007/relationships/hdphoto" Target="../media/hdphoto1.wdp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55.JPG"/><Relationship Id="rId4" Type="http://schemas.openxmlformats.org/officeDocument/2006/relationships/image" Target="../media/image54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G"/><Relationship Id="rId3" Type="http://schemas.openxmlformats.org/officeDocument/2006/relationships/image" Target="../media/image56.JPG"/><Relationship Id="rId7" Type="http://schemas.openxmlformats.org/officeDocument/2006/relationships/image" Target="../media/image59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8.JPG"/><Relationship Id="rId5" Type="http://schemas.openxmlformats.org/officeDocument/2006/relationships/image" Target="../media/image57.JPG"/><Relationship Id="rId4" Type="http://schemas.openxmlformats.org/officeDocument/2006/relationships/image" Target="../media/image54.JPG"/><Relationship Id="rId9" Type="http://schemas.openxmlformats.org/officeDocument/2006/relationships/image" Target="../media/image61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617" y="1262462"/>
            <a:ext cx="9538284" cy="1596391"/>
          </a:xfrm>
        </p:spPr>
        <p:txBody>
          <a:bodyPr>
            <a:normAutofit/>
          </a:bodyPr>
          <a:lstStyle/>
          <a:p>
            <a:r>
              <a:rPr lang="en-US" sz="3200" dirty="0"/>
              <a:t>sidewall Rupture Characterization 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3064" y="3734984"/>
            <a:ext cx="6825691" cy="1768194"/>
          </a:xfrm>
        </p:spPr>
        <p:txBody>
          <a:bodyPr>
            <a:noAutofit/>
          </a:bodyPr>
          <a:lstStyle/>
          <a:p>
            <a:r>
              <a:rPr lang="en-US" sz="1600" b="1" dirty="0"/>
              <a:t>Jesus E. Trillo</a:t>
            </a:r>
            <a:r>
              <a:rPr lang="en-US" sz="1600" b="1" baseline="30000" dirty="0">
                <a:latin typeface="+mj-lt"/>
                <a:cs typeface="Times New Roman" panose="02020603050405020304" pitchFamily="18" charset="0"/>
              </a:rPr>
              <a:t> 1</a:t>
            </a:r>
            <a:r>
              <a:rPr lang="en-US" sz="1600" dirty="0"/>
              <a:t>, David Petrushenko</a:t>
            </a:r>
            <a:r>
              <a:rPr lang="en-US" sz="1600" b="1" baseline="30000" dirty="0">
                <a:latin typeface="+mj-lt"/>
                <a:cs typeface="Times New Roman" panose="02020603050405020304" pitchFamily="18" charset="0"/>
              </a:rPr>
              <a:t> 1,2</a:t>
            </a:r>
            <a:r>
              <a:rPr lang="en-US" sz="1600" dirty="0"/>
              <a:t>, Zoran Bilc </a:t>
            </a:r>
            <a:r>
              <a:rPr lang="en-US" sz="1600" b="1" baseline="30000" dirty="0">
                <a:latin typeface="+mj-lt"/>
                <a:cs typeface="Times New Roman" panose="02020603050405020304" pitchFamily="18" charset="0"/>
              </a:rPr>
              <a:t>3</a:t>
            </a:r>
            <a:r>
              <a:rPr lang="en-US" sz="1600" dirty="0"/>
              <a:t>, Eric Darcy</a:t>
            </a:r>
            <a:r>
              <a:rPr lang="en-US" sz="1600" b="1" baseline="30000" dirty="0">
                <a:latin typeface="+mj-lt"/>
                <a:cs typeface="Times New Roman" panose="02020603050405020304" pitchFamily="18" charset="0"/>
              </a:rPr>
              <a:t> 1</a:t>
            </a:r>
            <a:endParaRPr lang="en-US" sz="1600" dirty="0"/>
          </a:p>
          <a:p>
            <a:endParaRPr lang="en-US" sz="1600" dirty="0"/>
          </a:p>
          <a:p>
            <a:pPr>
              <a:spcBef>
                <a:spcPts val="0"/>
              </a:spcBef>
            </a:pPr>
            <a:r>
              <a:rPr lang="en-US" sz="1600" b="1" baseline="30000" dirty="0">
                <a:latin typeface="+mj-lt"/>
                <a:cs typeface="Times New Roman" panose="02020603050405020304" pitchFamily="18" charset="0"/>
              </a:rPr>
              <a:t>1 </a:t>
            </a:r>
            <a:r>
              <a:rPr lang="en-US" sz="1600" dirty="0"/>
              <a:t>NASA Johnson Space Center</a:t>
            </a:r>
          </a:p>
          <a:p>
            <a:pPr>
              <a:spcBef>
                <a:spcPts val="0"/>
              </a:spcBef>
            </a:pPr>
            <a:r>
              <a:rPr lang="en-US" sz="1600" b="1" baseline="30000" dirty="0">
                <a:latin typeface="+mj-lt"/>
                <a:cs typeface="Times New Roman" panose="02020603050405020304" pitchFamily="18" charset="0"/>
              </a:rPr>
              <a:t>2 </a:t>
            </a:r>
            <a:r>
              <a:rPr lang="en-US" sz="1600" dirty="0"/>
              <a:t>Department of Chemical Engineering, University of South Carolina</a:t>
            </a:r>
          </a:p>
          <a:p>
            <a:pPr>
              <a:spcBef>
                <a:spcPts val="0"/>
              </a:spcBef>
            </a:pPr>
            <a:r>
              <a:rPr lang="en-US" sz="1600" b="1" baseline="30000" dirty="0">
                <a:latin typeface="+mj-lt"/>
                <a:cs typeface="Times New Roman" panose="02020603050405020304" pitchFamily="18" charset="0"/>
              </a:rPr>
              <a:t>3 </a:t>
            </a:r>
            <a:r>
              <a:rPr lang="en-US" sz="1600" dirty="0"/>
              <a:t>S&amp;K Engineering and Research</a:t>
            </a:r>
          </a:p>
          <a:p>
            <a:pPr>
              <a:spcBef>
                <a:spcPts val="0"/>
              </a:spcBef>
            </a:pPr>
            <a:endParaRPr lang="en-US" sz="1600" dirty="0"/>
          </a:p>
          <a:p>
            <a:pPr>
              <a:spcBef>
                <a:spcPts val="0"/>
              </a:spcBef>
            </a:pPr>
            <a:endParaRPr lang="en-US" sz="1600" dirty="0"/>
          </a:p>
          <a:p>
            <a:pPr>
              <a:spcBef>
                <a:spcPts val="0"/>
              </a:spcBef>
            </a:pPr>
            <a:r>
              <a:rPr lang="en-US" sz="1600" dirty="0"/>
              <a:t>2023 NASA Aerospace Battery Workshop, Huntsville, 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7A8CF4-262E-4D49-97E1-421C073BD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62684-9B65-0C8D-DD20-6FDF197474EB}"/>
              </a:ext>
            </a:extLst>
          </p:cNvPr>
          <p:cNvSpPr txBox="1"/>
          <p:nvPr/>
        </p:nvSpPr>
        <p:spPr>
          <a:xfrm>
            <a:off x="595617" y="2382776"/>
            <a:ext cx="89174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Update: Lower States of Charge and Upcoming 21700 Test Campaign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5C4A-C641-469D-9935-04109CC9F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1C197-1D20-49D5-95E2-E3E43798D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909" y="2954058"/>
            <a:ext cx="5442009" cy="251936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Background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Overview of previous testing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18650 Sidewall rupture at lower states of charge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21700 Sidewall rupture characterization campaign (Ongoing)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35E94-26B7-4F2B-A818-7E9F267C9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70218" y="6422338"/>
            <a:ext cx="987552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022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5C4A-C641-469D-9935-04109CC9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6875" y="1159910"/>
            <a:ext cx="5111750" cy="1204912"/>
          </a:xfrm>
        </p:spPr>
        <p:txBody>
          <a:bodyPr/>
          <a:lstStyle/>
          <a:p>
            <a:r>
              <a:rPr lang="en-US" dirty="0"/>
              <a:t>Acronyms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1C197-1D20-49D5-95E2-E3E43798D5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2833790"/>
            <a:ext cx="6937695" cy="3053592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BR – Bottom Rupture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BTA – Battery Test Article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CFT – Carbon Fiber Tube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DPA – Destructive Physical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PPR – Passive Propagation Resistant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SGR – Spin Groove Rupture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SoC – State of Charge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SWR – Sidewall Rupture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TR – Thermal Runaway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35E94-26B7-4F2B-A818-7E9F267C9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536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752905"/>
          </a:xfrm>
        </p:spPr>
        <p:txBody>
          <a:bodyPr>
            <a:normAutofit/>
          </a:bodyPr>
          <a:lstStyle/>
          <a:p>
            <a:r>
              <a:rPr lang="en-US" dirty="0"/>
              <a:t>Thermal Runaway (TR) SWR Video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AD5B6F4-0A90-447A-A1AE-D75C934B6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Run55_DLS">
            <a:hlinkClick r:id="" action="ppaction://media"/>
            <a:extLst>
              <a:ext uri="{FF2B5EF4-FFF2-40B4-BE49-F238E27FC236}">
                <a16:creationId xmlns:a16="http://schemas.microsoft.com/office/drawing/2014/main" id="{C8CE39DF-B9B0-4F07-B249-3C456D97CE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5156" y="823912"/>
            <a:ext cx="908685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46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FE71F-CC94-43E2-9CDA-6C88A5E03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0309" y="137063"/>
            <a:ext cx="8913925" cy="1325563"/>
          </a:xfrm>
        </p:spPr>
        <p:txBody>
          <a:bodyPr>
            <a:normAutofit/>
          </a:bodyPr>
          <a:lstStyle/>
          <a:p>
            <a:r>
              <a:rPr lang="en-US" dirty="0"/>
              <a:t>Guidelines for Passive Propagation Resistant (PPR) Batteries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1F62204-B2A0-491D-B292-006BBE31A4A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6682" y="1689326"/>
            <a:ext cx="5811602" cy="5032149"/>
          </a:xfrm>
        </p:spPr>
        <p:txBody>
          <a:bodyPr>
            <a:normAutofit/>
          </a:bodyPr>
          <a:lstStyle/>
          <a:p>
            <a:pPr marL="457200" indent="-457200" algn="l">
              <a:buAutoNum type="arabicPeriod"/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Reduce the risk of cell can sidewall breaches (Sidewall Rupture)</a:t>
            </a:r>
          </a:p>
          <a:p>
            <a:pPr marL="457200" indent="-457200" algn="l">
              <a:buAutoNum type="arabicPeriod"/>
            </a:pPr>
            <a:endParaRPr lang="en-US" b="1" dirty="0">
              <a:solidFill>
                <a:srgbClr val="C00000"/>
              </a:solidFill>
            </a:endParaRPr>
          </a:p>
          <a:p>
            <a:pPr marL="457200" indent="-457200" algn="l">
              <a:buAutoNum type="arabicPeriod"/>
            </a:pPr>
            <a:r>
              <a:rPr lang="en-US" dirty="0"/>
              <a:t>Provide adequate cell spacing and heat rejection</a:t>
            </a:r>
          </a:p>
          <a:p>
            <a:pPr marL="457200" indent="-457200" algn="l">
              <a:buAutoNum type="arabicPeriod"/>
            </a:pPr>
            <a:endParaRPr lang="en-US" dirty="0"/>
          </a:p>
          <a:p>
            <a:pPr marL="457200" indent="-457200" algn="l">
              <a:buAutoNum type="arabicPeriod"/>
            </a:pPr>
            <a:r>
              <a:rPr lang="en-US" dirty="0"/>
              <a:t>Individually fuse parallel cells</a:t>
            </a:r>
          </a:p>
          <a:p>
            <a:pPr marL="457200" indent="-457200" algn="l">
              <a:buAutoNum type="arabicPeriod"/>
            </a:pPr>
            <a:endParaRPr lang="en-US" dirty="0"/>
          </a:p>
          <a:p>
            <a:pPr marL="457200" indent="-457200" algn="l">
              <a:buAutoNum type="arabicPeriod"/>
            </a:pPr>
            <a:r>
              <a:rPr lang="en-US" dirty="0"/>
              <a:t>Protect the adjacent cells from the hot thermal runaway ejecta</a:t>
            </a:r>
          </a:p>
          <a:p>
            <a:pPr marL="457200" indent="-457200" algn="l">
              <a:buAutoNum type="arabicPeriod"/>
            </a:pPr>
            <a:endParaRPr lang="en-US" b="1" dirty="0">
              <a:solidFill>
                <a:srgbClr val="C00000"/>
              </a:solidFill>
            </a:endParaRPr>
          </a:p>
          <a:p>
            <a:pPr marL="457200" indent="-457200" algn="l">
              <a:buAutoNum type="arabicPeriod"/>
            </a:pPr>
            <a:r>
              <a:rPr lang="en-US" dirty="0"/>
              <a:t>Prevent flames and sparks from exiting the battery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68A8FAD-1FCF-4B2D-B3BD-5D9C6B35EBF6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5</a:t>
            </a:fld>
            <a:endParaRPr lang="en-US" dirty="0"/>
          </a:p>
        </p:txBody>
      </p:sp>
      <p:pic>
        <p:nvPicPr>
          <p:cNvPr id="41" name="Content Placeholder 12">
            <a:extLst>
              <a:ext uri="{FF2B5EF4-FFF2-40B4-BE49-F238E27FC236}">
                <a16:creationId xmlns:a16="http://schemas.microsoft.com/office/drawing/2014/main" id="{F6E514E4-9E47-44B7-A1CE-CC27E47BE3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" r="20152"/>
          <a:stretch/>
        </p:blipFill>
        <p:spPr>
          <a:xfrm>
            <a:off x="6761082" y="1462622"/>
            <a:ext cx="5045308" cy="3713385"/>
          </a:xfrm>
          <a:prstGeom prst="rect">
            <a:avLst/>
          </a:prstGeom>
          <a:effectLst>
            <a:softEdge rad="25400"/>
          </a:effectLst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9863C52D-1748-40D9-BF09-689D2AE7606C}"/>
              </a:ext>
            </a:extLst>
          </p:cNvPr>
          <p:cNvSpPr txBox="1"/>
          <p:nvPr/>
        </p:nvSpPr>
        <p:spPr>
          <a:xfrm>
            <a:off x="6727047" y="5176007"/>
            <a:ext cx="50793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+mj-lt"/>
              </a:rPr>
              <a:t>Figure</a:t>
            </a:r>
            <a:r>
              <a:rPr lang="en-US" sz="1600" dirty="0">
                <a:latin typeface="+mj-lt"/>
              </a:rPr>
              <a:t>: 134P-3S PPR battery pack developed by NASA successfully sustained 12 single trigger events without propagating thermal runaway</a:t>
            </a:r>
          </a:p>
        </p:txBody>
      </p:sp>
    </p:spTree>
    <p:extLst>
      <p:ext uri="{BB962C8B-B14F-4D97-AF65-F5344CB8AC3E}">
        <p14:creationId xmlns:p14="http://schemas.microsoft.com/office/powerpoint/2010/main" val="4123477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CA9E143-CD29-4647-96F4-78D463BEE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146007"/>
            <a:ext cx="8768862" cy="1325563"/>
          </a:xfrm>
        </p:spPr>
        <p:txBody>
          <a:bodyPr>
            <a:normAutofit/>
          </a:bodyPr>
          <a:lstStyle/>
          <a:p>
            <a:r>
              <a:rPr lang="en-US" sz="2400" dirty="0"/>
              <a:t>How you understand and reduce the risk of SWR?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C938C1E2-B8A2-3A25-5C62-A199087AB1D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47430" y="2405118"/>
            <a:ext cx="7225788" cy="2722053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Test enough cells to provide statistically defendable results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971550" lvl="1" indent="-285750">
              <a:buFont typeface="Wingdings" panose="05000000000000000000" pitchFamily="2" charset="2"/>
              <a:buChar char="Ø"/>
            </a:pPr>
            <a:r>
              <a:rPr lang="en-US" sz="1600" baseline="30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</a:t>
            </a: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From a lot of 60,000 cells, </a:t>
            </a: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270</a:t>
            </a: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cells must be tested to achieve 90% confidence</a:t>
            </a:r>
          </a:p>
          <a:p>
            <a:pPr lvl="1" indent="0">
              <a:buNone/>
            </a:pPr>
            <a:endParaRPr lang="en-US" sz="1600" baseline="30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971550" lvl="1" indent="-285750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Only 1 failure allowed to reach 1x5 risk level, or 3 if testing &gt;500 cells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3984D70-BD95-4E1F-9725-902B5D74DED6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E719EDF-2778-42F7-BFC0-B85D7DF8A41B}"/>
              </a:ext>
            </a:extLst>
          </p:cNvPr>
          <p:cNvGrpSpPr/>
          <p:nvPr/>
        </p:nvGrpSpPr>
        <p:grpSpPr>
          <a:xfrm>
            <a:off x="659186" y="2239300"/>
            <a:ext cx="3307607" cy="2503068"/>
            <a:chOff x="7249293" y="1905000"/>
            <a:chExt cx="4430322" cy="3634918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A607779-DF79-4005-B7C8-25BE1F3217F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249293" y="1905000"/>
              <a:ext cx="4320943" cy="3634918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B7E82EFA-B554-4A79-A768-53090FAB51C6}"/>
                </a:ext>
              </a:extLst>
            </p:cNvPr>
            <p:cNvSpPr txBox="1"/>
            <p:nvPr/>
          </p:nvSpPr>
          <p:spPr>
            <a:xfrm>
              <a:off x="10769524" y="2934460"/>
              <a:ext cx="910091" cy="6257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b="1" dirty="0">
                  <a:solidFill>
                    <a:schemeClr val="bg1"/>
                  </a:solidFill>
                </a:rPr>
                <a:t>~50% SWR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9E8C2F9C-549F-41E1-A41E-14D3D9719886}"/>
                </a:ext>
              </a:extLst>
            </p:cNvPr>
            <p:cNvSpPr txBox="1"/>
            <p:nvPr/>
          </p:nvSpPr>
          <p:spPr>
            <a:xfrm>
              <a:off x="10929595" y="4109453"/>
              <a:ext cx="715515" cy="4022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b="1" dirty="0"/>
                <a:t>PPR</a:t>
              </a:r>
            </a:p>
          </p:txBody>
        </p:sp>
        <p:sp>
          <p:nvSpPr>
            <p:cNvPr id="20" name="Down Arrow 9">
              <a:extLst>
                <a:ext uri="{FF2B5EF4-FFF2-40B4-BE49-F238E27FC236}">
                  <a16:creationId xmlns:a16="http://schemas.microsoft.com/office/drawing/2014/main" id="{1334821B-7B8A-4678-912E-E8C0AD851FCB}"/>
                </a:ext>
              </a:extLst>
            </p:cNvPr>
            <p:cNvSpPr>
              <a:spLocks/>
            </p:cNvSpPr>
            <p:nvPr/>
          </p:nvSpPr>
          <p:spPr>
            <a:xfrm>
              <a:off x="11071247" y="3608584"/>
              <a:ext cx="353789" cy="368591"/>
            </a:xfrm>
            <a:prstGeom prst="downArrow">
              <a:avLst>
                <a:gd name="adj1" fmla="val 55769"/>
                <a:gd name="adj2" fmla="val 48295"/>
              </a:avLst>
            </a:prstGeom>
            <a:solidFill>
              <a:srgbClr val="00B0F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E0B2AA4-8C8C-4DE9-BF33-A28536086F97}"/>
              </a:ext>
            </a:extLst>
          </p:cNvPr>
          <p:cNvSpPr txBox="1"/>
          <p:nvPr/>
        </p:nvSpPr>
        <p:spPr>
          <a:xfrm>
            <a:off x="171132" y="4750173"/>
            <a:ext cx="37956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1" dirty="0"/>
              <a:t>Figure</a:t>
            </a:r>
            <a:r>
              <a:rPr lang="en-US" sz="1400" dirty="0"/>
              <a:t>: Likelihood vs. Consequence Matrix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FF491D5-B8DF-4C43-B21D-AD921F2B2217}"/>
              </a:ext>
            </a:extLst>
          </p:cNvPr>
          <p:cNvSpPr txBox="1"/>
          <p:nvPr/>
        </p:nvSpPr>
        <p:spPr>
          <a:xfrm>
            <a:off x="2921951" y="6580645"/>
            <a:ext cx="66306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aseline="30000" dirty="0"/>
              <a:t>1</a:t>
            </a:r>
            <a:r>
              <a:rPr lang="en-US" sz="1000" dirty="0"/>
              <a:t>Daniel, W. W., &amp; Cross, C. L. (2018). Biostatistics: a foundation for analysis in the health sciences. Wiley.</a:t>
            </a:r>
          </a:p>
        </p:txBody>
      </p:sp>
    </p:spTree>
    <p:extLst>
      <p:ext uri="{BB962C8B-B14F-4D97-AF65-F5344CB8AC3E}">
        <p14:creationId xmlns:p14="http://schemas.microsoft.com/office/powerpoint/2010/main" val="2832714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9DE4-CAEA-4617-897E-FEC9A2AC2D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422" y="1563236"/>
            <a:ext cx="2474640" cy="5143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Cell level testing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F1291-56EB-4A7B-A198-1D91F9ECC5D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4375" y="2632964"/>
            <a:ext cx="2141764" cy="514350"/>
          </a:xfrm>
        </p:spPr>
        <p:txBody>
          <a:bodyPr/>
          <a:lstStyle/>
          <a:p>
            <a:r>
              <a:rPr lang="en-US" dirty="0"/>
              <a:t>Battery testing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7EB25CA-DA83-483D-AF83-0001BDF2DE2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001016" y="1461181"/>
            <a:ext cx="7901369" cy="884242"/>
          </a:xfrm>
        </p:spPr>
        <p:txBody>
          <a:bodyPr>
            <a:normAutofit fontScale="85000" lnSpcReduction="20000"/>
          </a:bodyPr>
          <a:lstStyle/>
          <a:p>
            <a:r>
              <a:rPr lang="en-US" sz="1600" dirty="0"/>
              <a:t>Cells triggered into TR in unsupported configuration looked promising in terms of SWR rates: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Panasonic NCR A&amp;B = 10% SWR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Samsung 30Q = 7% SWR</a:t>
            </a:r>
          </a:p>
          <a:p>
            <a:endParaRPr lang="en-US" sz="16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46CE8C6-E12D-4A0D-8553-7FFA31941D5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847751" y="2641893"/>
            <a:ext cx="7171796" cy="1010842"/>
          </a:xfrm>
        </p:spPr>
        <p:txBody>
          <a:bodyPr>
            <a:normAutofit/>
          </a:bodyPr>
          <a:lstStyle/>
          <a:p>
            <a:r>
              <a:rPr lang="en-US" sz="1600" dirty="0"/>
              <a:t>When PPR tested in their battery configuration, both cells were found to experience much higher SWR rates.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3984D70-BD95-4E1F-9725-902B5D74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D3E2667-60CF-4123-B893-2B993F1B8867}"/>
              </a:ext>
            </a:extLst>
          </p:cNvPr>
          <p:cNvCxnSpPr>
            <a:cxnSpLocks/>
          </p:cNvCxnSpPr>
          <p:nvPr/>
        </p:nvCxnSpPr>
        <p:spPr>
          <a:xfrm>
            <a:off x="2508308" y="1820411"/>
            <a:ext cx="1367406" cy="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5F30993-A9E6-456B-AD8E-6202A1F1117F}"/>
              </a:ext>
            </a:extLst>
          </p:cNvPr>
          <p:cNvCxnSpPr>
            <a:cxnSpLocks/>
          </p:cNvCxnSpPr>
          <p:nvPr/>
        </p:nvCxnSpPr>
        <p:spPr>
          <a:xfrm>
            <a:off x="2962712" y="2870433"/>
            <a:ext cx="1778466" cy="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2CA9E143-CD29-4647-96F4-78D463BEE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9498" y="28606"/>
            <a:ext cx="9653003" cy="1325563"/>
          </a:xfrm>
        </p:spPr>
        <p:txBody>
          <a:bodyPr/>
          <a:lstStyle/>
          <a:p>
            <a:r>
              <a:rPr lang="en-US" dirty="0" err="1"/>
              <a:t>Swr</a:t>
            </a:r>
            <a:r>
              <a:rPr lang="en-US" dirty="0"/>
              <a:t> characterization with </a:t>
            </a:r>
            <a:r>
              <a:rPr lang="en-US" b="1" dirty="0"/>
              <a:t>unsupported</a:t>
            </a:r>
            <a:r>
              <a:rPr lang="en-US" dirty="0"/>
              <a:t> cells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D63FD3-84BC-469E-9984-4F07D26F814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90" b="3674"/>
          <a:stretch/>
        </p:blipFill>
        <p:spPr>
          <a:xfrm>
            <a:off x="613422" y="3803533"/>
            <a:ext cx="4359835" cy="2904050"/>
          </a:xfrm>
          <a:prstGeom prst="rect">
            <a:avLst/>
          </a:prstGeom>
          <a:effectLst>
            <a:softEdge rad="254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1452DFE-88E4-44A3-8B11-22D938B59A9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7" t="34400" r="7278" b="17940"/>
          <a:stretch/>
        </p:blipFill>
        <p:spPr>
          <a:xfrm>
            <a:off x="5487120" y="4209551"/>
            <a:ext cx="5756197" cy="2083195"/>
          </a:xfrm>
          <a:prstGeom prst="rect">
            <a:avLst/>
          </a:prstGeom>
          <a:effectLst>
            <a:softEdge rad="25400"/>
          </a:effectLst>
        </p:spPr>
      </p:pic>
    </p:spTree>
    <p:extLst>
      <p:ext uri="{BB962C8B-B14F-4D97-AF65-F5344CB8AC3E}">
        <p14:creationId xmlns:p14="http://schemas.microsoft.com/office/powerpoint/2010/main" val="1738561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8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Recall of previous testing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90175C-33DA-06E8-6C7F-7B0ADE5029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7" t="1778" r="1183" b="1193"/>
          <a:stretch/>
        </p:blipFill>
        <p:spPr>
          <a:xfrm>
            <a:off x="8597154" y="1197569"/>
            <a:ext cx="3362322" cy="15153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B07092-1C4D-0B3A-3734-55FF47B26C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0419" y="2937595"/>
            <a:ext cx="3629057" cy="151539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DDC54D9-9D4D-963C-621D-19ED6A5BA6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1369" y="4990212"/>
            <a:ext cx="4608002" cy="74002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3E866A81-832F-C646-4E21-A782DB7D3C45}"/>
              </a:ext>
            </a:extLst>
          </p:cNvPr>
          <p:cNvSpPr txBox="1">
            <a:spLocks/>
          </p:cNvSpPr>
          <p:nvPr/>
        </p:nvSpPr>
        <p:spPr>
          <a:xfrm>
            <a:off x="6829734" y="3526481"/>
            <a:ext cx="1388316" cy="514350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Design B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E39AF3F7-81F2-BEDB-5FA3-74DA81007FE2}"/>
              </a:ext>
            </a:extLst>
          </p:cNvPr>
          <p:cNvSpPr txBox="1">
            <a:spLocks/>
          </p:cNvSpPr>
          <p:nvPr/>
        </p:nvSpPr>
        <p:spPr>
          <a:xfrm>
            <a:off x="502046" y="852620"/>
            <a:ext cx="5094141" cy="5800547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/>
              <a:t>Three test article designs to evaluate the propensity of sidewall rupture during thermal runaway of commercial 18650 cells.</a:t>
            </a:r>
          </a:p>
          <a:p>
            <a:pPr algn="l"/>
            <a:endParaRPr lang="en-US" sz="16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/>
              <a:t>Four common features:</a:t>
            </a:r>
          </a:p>
          <a:p>
            <a:pPr algn="l"/>
            <a:endParaRPr lang="en-US" sz="1600" dirty="0"/>
          </a:p>
          <a:p>
            <a:pPr marL="914400" lvl="1" indent="-457200">
              <a:buFont typeface="+mj-lt"/>
              <a:buAutoNum type="arabicPeriod"/>
            </a:pPr>
            <a:r>
              <a:rPr lang="en-US" sz="1400" b="0" dirty="0"/>
              <a:t>Cell support the same as battery design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1400" b="0" dirty="0"/>
              <a:t>Heat transfer path same as battery design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1400" b="0" dirty="0"/>
              <a:t>Test large quantity of cells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1400" b="0" dirty="0"/>
              <a:t>Cell isolation and protection</a:t>
            </a:r>
          </a:p>
          <a:p>
            <a:pPr algn="l"/>
            <a:endParaRPr lang="en-US" sz="16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/>
              <a:t>Three cells tested (all at 100% SoC):</a:t>
            </a:r>
          </a:p>
          <a:p>
            <a:pPr algn="l"/>
            <a:endParaRPr lang="en-US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b="0" dirty="0"/>
              <a:t>Panasonic NCR-18650A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b="0" dirty="0"/>
              <a:t>LG 18650 M36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b="0" dirty="0" err="1"/>
              <a:t>Molicel</a:t>
            </a:r>
            <a:r>
              <a:rPr lang="en-US" sz="1400" b="0" dirty="0"/>
              <a:t> 18650 M35A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600" dirty="0"/>
          </a:p>
          <a:p>
            <a:endParaRPr lang="en-US" sz="160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74B7C6C-1322-055B-8889-693EC8915BDE}"/>
              </a:ext>
            </a:extLst>
          </p:cNvPr>
          <p:cNvSpPr txBox="1">
            <a:spLocks/>
          </p:cNvSpPr>
          <p:nvPr/>
        </p:nvSpPr>
        <p:spPr>
          <a:xfrm>
            <a:off x="7060070" y="1756533"/>
            <a:ext cx="1388316" cy="514350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Design A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36DFE018-2F19-3959-12B2-4F86E25CD537}"/>
              </a:ext>
            </a:extLst>
          </p:cNvPr>
          <p:cNvSpPr txBox="1">
            <a:spLocks/>
          </p:cNvSpPr>
          <p:nvPr/>
        </p:nvSpPr>
        <p:spPr>
          <a:xfrm>
            <a:off x="5849620" y="5215883"/>
            <a:ext cx="1388316" cy="514350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Design 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3F5EA8-A818-0AAA-8120-8EA04DB414E4}"/>
              </a:ext>
            </a:extLst>
          </p:cNvPr>
          <p:cNvSpPr txBox="1"/>
          <p:nvPr/>
        </p:nvSpPr>
        <p:spPr>
          <a:xfrm>
            <a:off x="92279" y="6391408"/>
            <a:ext cx="120070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*For details, please refer to 2022 NASA Aerospace Battery Workshop presentation named: “Lithium-Ion Sidewall Rupture Characterization with 3 Battery Designs”</a:t>
            </a:r>
          </a:p>
        </p:txBody>
      </p:sp>
    </p:spTree>
    <p:extLst>
      <p:ext uri="{BB962C8B-B14F-4D97-AF65-F5344CB8AC3E}">
        <p14:creationId xmlns:p14="http://schemas.microsoft.com/office/powerpoint/2010/main" val="42353555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27D25-348C-FF48-A51A-23B28375D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179112"/>
            <a:ext cx="8421688" cy="1325563"/>
          </a:xfrm>
        </p:spPr>
        <p:txBody>
          <a:bodyPr/>
          <a:lstStyle/>
          <a:p>
            <a:r>
              <a:rPr lang="en-US" dirty="0"/>
              <a:t>Summary of results</a:t>
            </a:r>
            <a:br>
              <a:rPr lang="en-US" dirty="0"/>
            </a:br>
            <a:r>
              <a:rPr lang="en-US" dirty="0"/>
              <a:t>100% soc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839DA1-575A-7501-869E-738E8F2C46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4774" y="1283694"/>
            <a:ext cx="2882475" cy="823912"/>
          </a:xfrm>
        </p:spPr>
        <p:txBody>
          <a:bodyPr/>
          <a:lstStyle/>
          <a:p>
            <a:r>
              <a:rPr lang="en-US" dirty="0"/>
              <a:t>LG M36</a:t>
            </a:r>
          </a:p>
        </p:txBody>
      </p:sp>
      <p:pic>
        <p:nvPicPr>
          <p:cNvPr id="11" name="Content Placeholder 10" descr="Trophy with solid fill">
            <a:extLst>
              <a:ext uri="{FF2B5EF4-FFF2-40B4-BE49-F238E27FC236}">
                <a16:creationId xmlns:a16="http://schemas.microsoft.com/office/drawing/2014/main" id="{7F7B53CA-8617-566C-0E07-CDD6045692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18669" y="1242873"/>
            <a:ext cx="473270" cy="47327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61ACFB-2A1F-678E-2D41-E0E78DFED9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25838" y="1283694"/>
            <a:ext cx="2896671" cy="823912"/>
          </a:xfrm>
        </p:spPr>
        <p:txBody>
          <a:bodyPr/>
          <a:lstStyle/>
          <a:p>
            <a:r>
              <a:rPr lang="en-US" dirty="0" err="1"/>
              <a:t>Molicel</a:t>
            </a:r>
            <a:r>
              <a:rPr lang="en-US" dirty="0"/>
              <a:t> M35A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EE7564F-393B-9D7D-2852-B8D3E7D34D06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784472" y="1283694"/>
            <a:ext cx="2882475" cy="823912"/>
          </a:xfrm>
        </p:spPr>
        <p:txBody>
          <a:bodyPr/>
          <a:lstStyle/>
          <a:p>
            <a:r>
              <a:rPr lang="en-US" dirty="0"/>
              <a:t>Panasonic NCRA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79533-4BAA-B764-95C4-DB8544C8E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9</a:t>
            </a:fld>
            <a:endParaRPr lang="en-US" dirty="0"/>
          </a:p>
        </p:txBody>
      </p:sp>
      <p:pic>
        <p:nvPicPr>
          <p:cNvPr id="1026" name="Picture 2" descr="3600mAh LG M36 Lithium Ion Rechargeable Batteries LGDBM36 18650 1000 Cycles">
            <a:extLst>
              <a:ext uri="{FF2B5EF4-FFF2-40B4-BE49-F238E27FC236}">
                <a16:creationId xmlns:a16="http://schemas.microsoft.com/office/drawing/2014/main" id="{9732D8A7-67CB-208D-455B-6D72A325DF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55" r="37230"/>
          <a:stretch/>
        </p:blipFill>
        <p:spPr bwMode="auto">
          <a:xfrm>
            <a:off x="1795245" y="2155414"/>
            <a:ext cx="520118" cy="2139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olicel 18650 M35A 10A 3500mAh Flat Top Rechargeable Battery – MABD  Electronics">
            <a:extLst>
              <a:ext uri="{FF2B5EF4-FFF2-40B4-BE49-F238E27FC236}">
                <a16:creationId xmlns:a16="http://schemas.microsoft.com/office/drawing/2014/main" id="{C1A5B58F-0DFE-F42E-6F81-804437D642E6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48" r="36428"/>
          <a:stretch/>
        </p:blipFill>
        <p:spPr bwMode="auto">
          <a:xfrm>
            <a:off x="5918755" y="2217217"/>
            <a:ext cx="520118" cy="199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anasonic NCR18650A 3100mAh 6.2A Battery - Flat Top - 18650 Battery Store">
            <a:extLst>
              <a:ext uri="{FF2B5EF4-FFF2-40B4-BE49-F238E27FC236}">
                <a16:creationId xmlns:a16="http://schemas.microsoft.com/office/drawing/2014/main" id="{AA799860-09DC-3D72-50A4-2E2FFC8D1B46}"/>
              </a:ext>
            </a:extLst>
          </p:cNvPr>
          <p:cNvPicPr>
            <a:picLocks noGrp="1" noChangeAspect="1" noChangeArrowheads="1"/>
          </p:cNvPicPr>
          <p:nvPr>
            <p:ph sz="half" idx="14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836" b="34944"/>
          <a:stretch/>
        </p:blipFill>
        <p:spPr bwMode="auto">
          <a:xfrm rot="5400000">
            <a:off x="8913999" y="3024872"/>
            <a:ext cx="2122515" cy="64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42BA40C7-C0F5-3C23-7EAE-EADC6C4A76BC}"/>
              </a:ext>
            </a:extLst>
          </p:cNvPr>
          <p:cNvSpPr txBox="1">
            <a:spLocks/>
          </p:cNvSpPr>
          <p:nvPr/>
        </p:nvSpPr>
        <p:spPr>
          <a:xfrm>
            <a:off x="-167943" y="3787344"/>
            <a:ext cx="4446494" cy="222308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2160 total cells tested*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0.32% total failures (SWR &amp; SGR)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Thickest can wall 250 micron (0.010”)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Lowest header burst pressure (~808 psi)</a:t>
            </a:r>
          </a:p>
          <a:p>
            <a:pPr lvl="1"/>
            <a:endParaRPr lang="en-US" sz="1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34AD793-5A9D-A54D-C8C0-75354CBF68FA}"/>
              </a:ext>
            </a:extLst>
          </p:cNvPr>
          <p:cNvSpPr txBox="1">
            <a:spLocks/>
          </p:cNvSpPr>
          <p:nvPr/>
        </p:nvSpPr>
        <p:spPr>
          <a:xfrm>
            <a:off x="4120796" y="4037854"/>
            <a:ext cx="4241886" cy="222308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1348 total cells tested*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 9.4% total failures (SWR &amp; SGR)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Second thickest can wall 163 micron (0.0063”)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Second lowest header burst pressure (~867 psi)</a:t>
            </a:r>
          </a:p>
          <a:p>
            <a:pPr lvl="1"/>
            <a:endParaRPr lang="en-US" sz="1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1A1F8105-3D00-29AD-8BD5-83CECCE50376}"/>
              </a:ext>
            </a:extLst>
          </p:cNvPr>
          <p:cNvSpPr txBox="1">
            <a:spLocks/>
          </p:cNvSpPr>
          <p:nvPr/>
        </p:nvSpPr>
        <p:spPr>
          <a:xfrm>
            <a:off x="8115139" y="4023472"/>
            <a:ext cx="4105952" cy="222308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45 total cells tested*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68.9% total failures (SWR &amp; SGR)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Thinnest can wall 125 micron (0.005”)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Highest header burst pressure (~1000 psi)</a:t>
            </a:r>
          </a:p>
          <a:p>
            <a:pPr lvl="1"/>
            <a:endParaRPr lang="en-US" sz="1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C1E1A16-ABF3-B392-47F7-F0F5153B8A39}"/>
              </a:ext>
            </a:extLst>
          </p:cNvPr>
          <p:cNvSpPr txBox="1"/>
          <p:nvPr/>
        </p:nvSpPr>
        <p:spPr>
          <a:xfrm>
            <a:off x="184908" y="6401889"/>
            <a:ext cx="120070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*Excludes ISCD cells and includes all 3 different designs and various cell configurations (</a:t>
            </a:r>
            <a:r>
              <a:rPr lang="en-US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ie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bare cells, carbon fiber tubes, stainless steel sleeves).</a:t>
            </a:r>
          </a:p>
        </p:txBody>
      </p:sp>
    </p:spTree>
    <p:extLst>
      <p:ext uri="{BB962C8B-B14F-4D97-AF65-F5344CB8AC3E}">
        <p14:creationId xmlns:p14="http://schemas.microsoft.com/office/powerpoint/2010/main" val="124941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1E006-AA99-4F51-9F32-63A23DA3C2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3509" y="2571234"/>
            <a:ext cx="5133540" cy="1715531"/>
          </a:xfrm>
        </p:spPr>
        <p:txBody>
          <a:bodyPr/>
          <a:lstStyle/>
          <a:p>
            <a:r>
              <a:rPr lang="en-US" sz="2400" dirty="0"/>
              <a:t>Sidewall rupture characterization at different states of charge</a:t>
            </a:r>
          </a:p>
        </p:txBody>
      </p:sp>
    </p:spTree>
    <p:extLst>
      <p:ext uri="{BB962C8B-B14F-4D97-AF65-F5344CB8AC3E}">
        <p14:creationId xmlns:p14="http://schemas.microsoft.com/office/powerpoint/2010/main" val="314164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Test Objective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AD5B6F4-0A90-447A-A1AE-D75C934B6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2" name="Picture 11" descr="A picture containing indoor, floor, table&#10;&#10;Description automatically generated">
            <a:extLst>
              <a:ext uri="{FF2B5EF4-FFF2-40B4-BE49-F238E27FC236}">
                <a16:creationId xmlns:a16="http://schemas.microsoft.com/office/drawing/2014/main" id="{91E528BA-0733-8BE1-EA9C-7FEF65BF81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66" t="16641" r="24348" b="28034"/>
          <a:stretch/>
        </p:blipFill>
        <p:spPr>
          <a:xfrm>
            <a:off x="7456765" y="1674359"/>
            <a:ext cx="2648198" cy="3794166"/>
          </a:xfrm>
          <a:prstGeom prst="rect">
            <a:avLst/>
          </a:prstGeom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765E39D-17E8-1CBD-B53B-22F3A7710662}"/>
              </a:ext>
            </a:extLst>
          </p:cNvPr>
          <p:cNvSpPr txBox="1">
            <a:spLocks/>
          </p:cNvSpPr>
          <p:nvPr/>
        </p:nvSpPr>
        <p:spPr>
          <a:xfrm>
            <a:off x="7119205" y="5695568"/>
            <a:ext cx="3845206" cy="62396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b="1" dirty="0"/>
              <a:t>Figure:</a:t>
            </a:r>
            <a:r>
              <a:rPr lang="en-US" sz="1600" dirty="0"/>
              <a:t> Panasonic NCRA cell prepped per customer’s battery configuration.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1DC36-2967-0EA5-68F7-C6D385972807}"/>
              </a:ext>
            </a:extLst>
          </p:cNvPr>
          <p:cNvSpPr txBox="1">
            <a:spLocks/>
          </p:cNvSpPr>
          <p:nvPr/>
        </p:nvSpPr>
        <p:spPr>
          <a:xfrm>
            <a:off x="476206" y="2514430"/>
            <a:ext cx="6344043" cy="26196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Purpose: Understand and quantify the risk of SWR at lower states of charge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1600" b="0" dirty="0">
              <a:solidFill>
                <a:schemeClr val="bg2">
                  <a:lumMod val="2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270 Panasonic NCR18650-A cells tested:</a:t>
            </a:r>
          </a:p>
          <a:p>
            <a:pPr lvl="1"/>
            <a:endParaRPr lang="en-US" sz="1600" b="0" dirty="0">
              <a:solidFill>
                <a:schemeClr val="bg2">
                  <a:lumMod val="25000"/>
                </a:schemeClr>
              </a:solidFill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1700" b="0" dirty="0">
                <a:solidFill>
                  <a:schemeClr val="bg2">
                    <a:lumMod val="25000"/>
                  </a:schemeClr>
                </a:solidFill>
              </a:rPr>
              <a:t>90 at 92% SoC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1700" b="0" dirty="0">
                <a:solidFill>
                  <a:schemeClr val="bg2">
                    <a:lumMod val="25000"/>
                  </a:schemeClr>
                </a:solidFill>
              </a:rPr>
              <a:t>90 at 77% SoC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1700" b="0" dirty="0">
                <a:solidFill>
                  <a:schemeClr val="bg2">
                    <a:lumMod val="25000"/>
                  </a:schemeClr>
                </a:solidFill>
              </a:rPr>
              <a:t>90 at 74% SoC</a:t>
            </a:r>
          </a:p>
          <a:p>
            <a:pPr lvl="2"/>
            <a:endParaRPr lang="en-US" sz="1400" b="0" dirty="0">
              <a:solidFill>
                <a:schemeClr val="bg2">
                  <a:lumMod val="2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2">
                    <a:lumMod val="25000"/>
                  </a:schemeClr>
                </a:solidFill>
              </a:rPr>
              <a:t>SoC selected based on customer’s mission profile</a:t>
            </a:r>
          </a:p>
        </p:txBody>
      </p:sp>
    </p:spTree>
    <p:extLst>
      <p:ext uri="{BB962C8B-B14F-4D97-AF65-F5344CB8AC3E}">
        <p14:creationId xmlns:p14="http://schemas.microsoft.com/office/powerpoint/2010/main" val="34854417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FEF06E-AA7E-5996-DFD2-020774CE71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20" y="1366665"/>
            <a:ext cx="7182208" cy="341808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66E4C2E-0177-4FE7-8651-73110AA6F390}"/>
              </a:ext>
            </a:extLst>
          </p:cNvPr>
          <p:cNvSpPr/>
          <p:nvPr/>
        </p:nvSpPr>
        <p:spPr>
          <a:xfrm>
            <a:off x="7766639" y="1104589"/>
            <a:ext cx="4252518" cy="4645288"/>
          </a:xfrm>
          <a:prstGeom prst="rect">
            <a:avLst/>
          </a:prstGeom>
          <a:ln>
            <a:solidFill>
              <a:srgbClr val="C46E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F806C6E-47F4-439D-92AC-1E8C08653A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0441" y="4943231"/>
            <a:ext cx="4195879" cy="1820526"/>
          </a:xfrm>
          <a:prstGeom prst="rect">
            <a:avLst/>
          </a:prstGeom>
        </p:spPr>
      </p:pic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12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3192" y="125977"/>
            <a:ext cx="8421688" cy="866862"/>
          </a:xfrm>
        </p:spPr>
        <p:txBody>
          <a:bodyPr/>
          <a:lstStyle/>
          <a:p>
            <a:r>
              <a:rPr lang="en-US" dirty="0"/>
              <a:t>Design A overview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FE21F3B-0A54-4AA3-86AD-343B00A6E74C}"/>
              </a:ext>
            </a:extLst>
          </p:cNvPr>
          <p:cNvSpPr/>
          <p:nvPr/>
        </p:nvSpPr>
        <p:spPr>
          <a:xfrm>
            <a:off x="5913036" y="2555134"/>
            <a:ext cx="369116" cy="362824"/>
          </a:xfrm>
          <a:prstGeom prst="ellipse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60DFBE5-2FD1-4F73-B67B-BC80DAF665B3}"/>
              </a:ext>
            </a:extLst>
          </p:cNvPr>
          <p:cNvCxnSpPr>
            <a:cxnSpLocks/>
            <a:stCxn id="9" idx="1"/>
          </p:cNvCxnSpPr>
          <p:nvPr/>
        </p:nvCxnSpPr>
        <p:spPr>
          <a:xfrm flipV="1">
            <a:off x="5967092" y="1104589"/>
            <a:ext cx="1799547" cy="1503679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78072A7-2F71-49AB-B0DB-6D032E2A4450}"/>
              </a:ext>
            </a:extLst>
          </p:cNvPr>
          <p:cNvCxnSpPr>
            <a:cxnSpLocks/>
            <a:stCxn id="9" idx="4"/>
          </p:cNvCxnSpPr>
          <p:nvPr/>
        </p:nvCxnSpPr>
        <p:spPr>
          <a:xfrm>
            <a:off x="6097594" y="2917958"/>
            <a:ext cx="1653964" cy="2851185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FB997098-A2E2-4D5F-8CB5-47CBF2392592}"/>
              </a:ext>
            </a:extLst>
          </p:cNvPr>
          <p:cNvSpPr txBox="1">
            <a:spLocks/>
          </p:cNvSpPr>
          <p:nvPr/>
        </p:nvSpPr>
        <p:spPr>
          <a:xfrm>
            <a:off x="2761129" y="4710166"/>
            <a:ext cx="3843752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</a:rPr>
              <a:t>Cell partition to isolate and protect cells</a:t>
            </a:r>
            <a:endParaRPr lang="en-US" sz="1400" dirty="0">
              <a:solidFill>
                <a:schemeClr val="tx1"/>
              </a:solidFill>
            </a:endParaRP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3848E2F-CBA5-4B12-B7F4-B9C51694F8A9}"/>
              </a:ext>
            </a:extLst>
          </p:cNvPr>
          <p:cNvCxnSpPr>
            <a:cxnSpLocks/>
          </p:cNvCxnSpPr>
          <p:nvPr/>
        </p:nvCxnSpPr>
        <p:spPr>
          <a:xfrm flipH="1" flipV="1">
            <a:off x="3987800" y="3727450"/>
            <a:ext cx="662878" cy="877877"/>
          </a:xfrm>
          <a:prstGeom prst="straightConnector1">
            <a:avLst/>
          </a:prstGeom>
          <a:ln w="12700">
            <a:headEnd type="none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6D0F2984-5C81-4AE3-B1D5-2B648A42D737}"/>
              </a:ext>
            </a:extLst>
          </p:cNvPr>
          <p:cNvCxnSpPr>
            <a:cxnSpLocks/>
          </p:cNvCxnSpPr>
          <p:nvPr/>
        </p:nvCxnSpPr>
        <p:spPr>
          <a:xfrm>
            <a:off x="2091422" y="1866084"/>
            <a:ext cx="346978" cy="476486"/>
          </a:xfrm>
          <a:prstGeom prst="straightConnector1">
            <a:avLst/>
          </a:prstGeom>
          <a:ln w="12700">
            <a:headEnd type="none" w="sm" len="sm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E212B2BE-466B-4E24-A87B-7906020523B0}"/>
              </a:ext>
            </a:extLst>
          </p:cNvPr>
          <p:cNvSpPr txBox="1">
            <a:spLocks/>
          </p:cNvSpPr>
          <p:nvPr/>
        </p:nvSpPr>
        <p:spPr>
          <a:xfrm>
            <a:off x="630120" y="1165828"/>
            <a:ext cx="3231064" cy="53634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</a:rPr>
              <a:t>Mica covers to protect adjacent cells from ejecta </a:t>
            </a:r>
            <a:endParaRPr lang="en-US" sz="1400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A34751-420D-BEA2-C1A6-D8C93E3CB0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93" b="94770" l="3771" r="92598">
                        <a14:foregroundMark x1="47765" y1="10146" x2="47765" y2="10146"/>
                        <a14:foregroundMark x1="48184" y1="13494" x2="48184" y2="13494"/>
                        <a14:foregroundMark x1="50559" y1="6172" x2="50559" y2="6172"/>
                        <a14:foregroundMark x1="33101" y1="5753" x2="33101" y2="5753"/>
                        <a14:foregroundMark x1="7961" y1="14331" x2="7961" y2="14331"/>
                        <a14:foregroundMark x1="3771" y1="14854" x2="3771" y2="14854"/>
                        <a14:foregroundMark x1="92318" y1="16213" x2="92737" y2="16213"/>
                        <a14:foregroundMark x1="49022" y1="94979" x2="49022" y2="94979"/>
                        <a14:foregroundMark x1="52654" y1="5230" x2="52654" y2="5230"/>
                        <a14:foregroundMark x1="29749" y1="4393" x2="29749" y2="4393"/>
                        <a14:foregroundMark x1="50559" y1="70397" x2="50000" y2="70084"/>
                        <a14:foregroundMark x1="48883" y1="69142" x2="48324" y2="68933"/>
                        <a14:foregroundMark x1="48184" y1="69351" x2="48184" y2="69351"/>
                        <a14:foregroundMark x1="48184" y1="69770" x2="48184" y2="69770"/>
                        <a14:foregroundMark x1="48184" y1="69665" x2="57402" y2="68096"/>
                        <a14:foregroundMark x1="57402" y1="68096" x2="57402" y2="68096"/>
                        <a14:foregroundMark x1="60056" y1="68933" x2="56983" y2="70084"/>
                        <a14:foregroundMark x1="58101" y1="75732" x2="55168" y2="85774"/>
                        <a14:foregroundMark x1="55168" y1="85774" x2="61313" y2="8786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51073">
            <a:off x="7922570" y="1466724"/>
            <a:ext cx="1534750" cy="20491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E57998-80F2-E7DE-01DE-EE6997573BD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487" b="95337" l="2929" r="97071">
                        <a14:foregroundMark x1="32427" y1="8601" x2="49372" y2="6839"/>
                        <a14:foregroundMark x1="49372" y1="6839" x2="8787" y2="6425"/>
                        <a14:foregroundMark x1="8787" y1="6425" x2="17364" y2="13472"/>
                        <a14:foregroundMark x1="17364" y1="13472" x2="22594" y2="14197"/>
                        <a14:foregroundMark x1="50209" y1="6321" x2="63598" y2="9534"/>
                        <a14:foregroundMark x1="63598" y1="9534" x2="80335" y2="10259"/>
                        <a14:foregroundMark x1="80335" y1="10259" x2="70084" y2="4870"/>
                        <a14:foregroundMark x1="70084" y1="4870" x2="3556" y2="4041"/>
                        <a14:foregroundMark x1="3556" y1="4041" x2="3556" y2="4041"/>
                        <a14:foregroundMark x1="25314" y1="89637" x2="48954" y2="89948"/>
                        <a14:foregroundMark x1="48954" y1="89948" x2="62971" y2="92332"/>
                        <a14:foregroundMark x1="62971" y1="92332" x2="36402" y2="92953"/>
                        <a14:foregroundMark x1="36402" y1="92953" x2="33682" y2="92539"/>
                        <a14:foregroundMark x1="30962" y1="95130" x2="94142" y2="93264"/>
                        <a14:foregroundMark x1="94142" y1="93264" x2="94142" y2="93161"/>
                        <a14:foregroundMark x1="79289" y1="95440" x2="5021" y2="95440"/>
                        <a14:foregroundMark x1="87448" y1="3109" x2="97280" y2="8083"/>
                        <a14:foregroundMark x1="72176" y1="24249" x2="72385" y2="25699"/>
                        <a14:foregroundMark x1="73222" y1="44767" x2="73222" y2="44767"/>
                        <a14:foregroundMark x1="73431" y1="44870" x2="73222" y2="41036"/>
                        <a14:foregroundMark x1="73640" y1="40829" x2="73640" y2="34197"/>
                        <a14:foregroundMark x1="73013" y1="25181" x2="72594" y2="34611"/>
                        <a14:foregroundMark x1="73222" y1="33886" x2="73222" y2="28912"/>
                        <a14:foregroundMark x1="73849" y1="29119" x2="73222" y2="24663"/>
                        <a14:foregroundMark x1="73640" y1="27668" x2="73849" y2="54197"/>
                        <a14:foregroundMark x1="73013" y1="54404" x2="71548" y2="64352"/>
                        <a14:foregroundMark x1="71548" y1="64352" x2="73013" y2="53886"/>
                        <a14:foregroundMark x1="73431" y1="54611" x2="72176" y2="80933"/>
                        <a14:foregroundMark x1="73431" y1="60415" x2="73013" y2="88083"/>
                        <a14:foregroundMark x1="73013" y1="38653" x2="70921" y2="48497"/>
                        <a14:foregroundMark x1="5439" y1="2591" x2="5439" y2="2487"/>
                        <a14:backgroundMark x1="3347" y1="98549" x2="44979" y2="99793"/>
                        <a14:backgroundMark x1="44979" y1="99793" x2="75314" y2="98238"/>
                        <a14:backgroundMark x1="75314" y1="98238" x2="91213" y2="98756"/>
                        <a14:backgroundMark x1="91213" y1="98756" x2="96234" y2="9865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74880" y="3027455"/>
            <a:ext cx="1177368" cy="2376903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5342DED-FC87-8391-6F94-8A26D3A06E46}"/>
              </a:ext>
            </a:extLst>
          </p:cNvPr>
          <p:cNvCxnSpPr>
            <a:cxnSpLocks/>
          </p:cNvCxnSpPr>
          <p:nvPr/>
        </p:nvCxnSpPr>
        <p:spPr>
          <a:xfrm flipV="1">
            <a:off x="8892289" y="2259790"/>
            <a:ext cx="736043" cy="193661"/>
          </a:xfrm>
          <a:prstGeom prst="line">
            <a:avLst/>
          </a:prstGeom>
          <a:ln w="12700">
            <a:head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570F18A-7712-155A-A7B1-A4AD14D37CCB}"/>
              </a:ext>
            </a:extLst>
          </p:cNvPr>
          <p:cNvSpPr txBox="1">
            <a:spLocks/>
          </p:cNvSpPr>
          <p:nvPr/>
        </p:nvSpPr>
        <p:spPr>
          <a:xfrm>
            <a:off x="9599986" y="2118339"/>
            <a:ext cx="2320776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Negative tab w/ fusible link</a:t>
            </a:r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577BD47-8E7F-2D11-9E87-2A80722DB7BB}"/>
              </a:ext>
            </a:extLst>
          </p:cNvPr>
          <p:cNvSpPr txBox="1">
            <a:spLocks/>
          </p:cNvSpPr>
          <p:nvPr/>
        </p:nvSpPr>
        <p:spPr>
          <a:xfrm>
            <a:off x="9119465" y="4318394"/>
            <a:ext cx="1523808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Thermal gap pad</a:t>
            </a:r>
            <a:endParaRPr lang="en-US" sz="1200" dirty="0">
              <a:solidFill>
                <a:schemeClr val="tx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85FD678-47B8-4D5B-D79E-AA7CF6FCE983}"/>
              </a:ext>
            </a:extLst>
          </p:cNvPr>
          <p:cNvCxnSpPr>
            <a:cxnSpLocks/>
          </p:cNvCxnSpPr>
          <p:nvPr/>
        </p:nvCxnSpPr>
        <p:spPr>
          <a:xfrm>
            <a:off x="9158288" y="2055225"/>
            <a:ext cx="462910" cy="204565"/>
          </a:xfrm>
          <a:prstGeom prst="line">
            <a:avLst/>
          </a:prstGeom>
          <a:ln w="12700">
            <a:head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A84BBB1-64A4-52AA-11C9-E51C095BE438}"/>
              </a:ext>
            </a:extLst>
          </p:cNvPr>
          <p:cNvCxnSpPr>
            <a:cxnSpLocks/>
          </p:cNvCxnSpPr>
          <p:nvPr/>
        </p:nvCxnSpPr>
        <p:spPr>
          <a:xfrm flipH="1" flipV="1">
            <a:off x="9928380" y="4605327"/>
            <a:ext cx="678512" cy="528637"/>
          </a:xfrm>
          <a:prstGeom prst="line">
            <a:avLst/>
          </a:prstGeom>
          <a:ln w="12700">
            <a:head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10F3E7B5-0300-9798-F573-CDA8AA6706DD}"/>
              </a:ext>
            </a:extLst>
          </p:cNvPr>
          <p:cNvSpPr txBox="1">
            <a:spLocks/>
          </p:cNvSpPr>
          <p:nvPr/>
        </p:nvSpPr>
        <p:spPr>
          <a:xfrm>
            <a:off x="9982200" y="2644290"/>
            <a:ext cx="1956086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G10/Ni bus plate stack</a:t>
            </a:r>
            <a:endParaRPr lang="en-US" sz="1200" dirty="0">
              <a:solidFill>
                <a:schemeClr val="tx1"/>
              </a:solidFill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BA11E14-2AAC-394B-261B-1B407D9944F2}"/>
              </a:ext>
            </a:extLst>
          </p:cNvPr>
          <p:cNvCxnSpPr>
            <a:cxnSpLocks/>
          </p:cNvCxnSpPr>
          <p:nvPr/>
        </p:nvCxnSpPr>
        <p:spPr>
          <a:xfrm flipH="1">
            <a:off x="10029289" y="5262940"/>
            <a:ext cx="443459" cy="0"/>
          </a:xfrm>
          <a:prstGeom prst="line">
            <a:avLst/>
          </a:prstGeom>
          <a:ln w="12700">
            <a:head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B2B26F9B-4F85-B4BF-923A-ED3D4C95CAD7}"/>
              </a:ext>
            </a:extLst>
          </p:cNvPr>
          <p:cNvSpPr txBox="1">
            <a:spLocks/>
          </p:cNvSpPr>
          <p:nvPr/>
        </p:nvSpPr>
        <p:spPr>
          <a:xfrm>
            <a:off x="9494374" y="5108780"/>
            <a:ext cx="555013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Base</a:t>
            </a:r>
            <a:endParaRPr lang="en-US" sz="1200" dirty="0">
              <a:solidFill>
                <a:schemeClr val="tx1"/>
              </a:solidFill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567FDEB-4E86-92B7-5469-A7B37ECD4314}"/>
              </a:ext>
            </a:extLst>
          </p:cNvPr>
          <p:cNvCxnSpPr>
            <a:cxnSpLocks/>
          </p:cNvCxnSpPr>
          <p:nvPr/>
        </p:nvCxnSpPr>
        <p:spPr>
          <a:xfrm>
            <a:off x="10474333" y="5351183"/>
            <a:ext cx="0" cy="117537"/>
          </a:xfrm>
          <a:prstGeom prst="line">
            <a:avLst/>
          </a:prstGeom>
          <a:ln w="12700" cap="sq">
            <a:solidFill>
              <a:srgbClr val="C00000"/>
            </a:solidFill>
            <a:head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BDD02E83-2C32-C310-0D6A-143363FBEAC1}"/>
              </a:ext>
            </a:extLst>
          </p:cNvPr>
          <p:cNvCxnSpPr>
            <a:cxnSpLocks/>
          </p:cNvCxnSpPr>
          <p:nvPr/>
        </p:nvCxnSpPr>
        <p:spPr>
          <a:xfrm>
            <a:off x="10722777" y="5349321"/>
            <a:ext cx="0" cy="117537"/>
          </a:xfrm>
          <a:prstGeom prst="line">
            <a:avLst/>
          </a:prstGeom>
          <a:ln w="12700" cap="sq">
            <a:solidFill>
              <a:srgbClr val="C00000"/>
            </a:solidFill>
            <a:head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BD710CB-E358-E34E-209A-96A8BF9317B2}"/>
              </a:ext>
            </a:extLst>
          </p:cNvPr>
          <p:cNvCxnSpPr>
            <a:cxnSpLocks/>
          </p:cNvCxnSpPr>
          <p:nvPr/>
        </p:nvCxnSpPr>
        <p:spPr>
          <a:xfrm>
            <a:off x="11218074" y="5349320"/>
            <a:ext cx="0" cy="117537"/>
          </a:xfrm>
          <a:prstGeom prst="line">
            <a:avLst/>
          </a:prstGeom>
          <a:ln w="12700" cap="sq">
            <a:solidFill>
              <a:srgbClr val="C00000"/>
            </a:solidFill>
            <a:head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4EBD0C9B-22F9-C35B-3C1D-032BA6CD15F8}"/>
              </a:ext>
            </a:extLst>
          </p:cNvPr>
          <p:cNvCxnSpPr>
            <a:cxnSpLocks/>
          </p:cNvCxnSpPr>
          <p:nvPr/>
        </p:nvCxnSpPr>
        <p:spPr>
          <a:xfrm>
            <a:off x="11456202" y="5349320"/>
            <a:ext cx="0" cy="117537"/>
          </a:xfrm>
          <a:prstGeom prst="line">
            <a:avLst/>
          </a:prstGeom>
          <a:ln w="12700" cap="sq">
            <a:solidFill>
              <a:srgbClr val="C00000"/>
            </a:solidFill>
            <a:head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B1309C2-172F-B291-4A25-C0CD4533B646}"/>
              </a:ext>
            </a:extLst>
          </p:cNvPr>
          <p:cNvSpPr txBox="1">
            <a:spLocks/>
          </p:cNvSpPr>
          <p:nvPr/>
        </p:nvSpPr>
        <p:spPr>
          <a:xfrm>
            <a:off x="10492590" y="5456953"/>
            <a:ext cx="999805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Heat path</a:t>
            </a:r>
            <a:endParaRPr lang="en-US" sz="1200" dirty="0">
              <a:solidFill>
                <a:schemeClr val="tx1"/>
              </a:solidFill>
            </a:endParaRP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205CD2F-B087-0FAE-4ED8-DEB6BF5C5FCD}"/>
              </a:ext>
            </a:extLst>
          </p:cNvPr>
          <p:cNvCxnSpPr>
            <a:cxnSpLocks/>
          </p:cNvCxnSpPr>
          <p:nvPr/>
        </p:nvCxnSpPr>
        <p:spPr>
          <a:xfrm>
            <a:off x="10977571" y="5349320"/>
            <a:ext cx="0" cy="117537"/>
          </a:xfrm>
          <a:prstGeom prst="line">
            <a:avLst/>
          </a:prstGeom>
          <a:ln w="12700" cap="sq">
            <a:solidFill>
              <a:srgbClr val="C00000"/>
            </a:solidFill>
            <a:head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F72EB27-F4C4-0129-844D-E04A3C3DD648}"/>
              </a:ext>
            </a:extLst>
          </p:cNvPr>
          <p:cNvCxnSpPr>
            <a:cxnSpLocks/>
          </p:cNvCxnSpPr>
          <p:nvPr/>
        </p:nvCxnSpPr>
        <p:spPr>
          <a:xfrm>
            <a:off x="11591776" y="2882900"/>
            <a:ext cx="0" cy="187247"/>
          </a:xfrm>
          <a:prstGeom prst="line">
            <a:avLst/>
          </a:prstGeom>
          <a:ln w="12700">
            <a:head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Right Bracket 48">
            <a:extLst>
              <a:ext uri="{FF2B5EF4-FFF2-40B4-BE49-F238E27FC236}">
                <a16:creationId xmlns:a16="http://schemas.microsoft.com/office/drawing/2014/main" id="{7CDD4D11-A1BE-C197-9969-6DB854F2D74E}"/>
              </a:ext>
            </a:extLst>
          </p:cNvPr>
          <p:cNvSpPr/>
          <p:nvPr/>
        </p:nvSpPr>
        <p:spPr>
          <a:xfrm>
            <a:off x="11568917" y="3070147"/>
            <a:ext cx="45719" cy="97713"/>
          </a:xfrm>
          <a:prstGeom prst="rightBracket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9EDE215B-D21D-4D52-FE9D-7EDB092EF781}"/>
              </a:ext>
            </a:extLst>
          </p:cNvPr>
          <p:cNvCxnSpPr>
            <a:cxnSpLocks/>
          </p:cNvCxnSpPr>
          <p:nvPr/>
        </p:nvCxnSpPr>
        <p:spPr>
          <a:xfrm flipH="1">
            <a:off x="10501047" y="3934203"/>
            <a:ext cx="443459" cy="0"/>
          </a:xfrm>
          <a:prstGeom prst="line">
            <a:avLst/>
          </a:prstGeom>
          <a:ln w="12700">
            <a:head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9F52A330-EE58-AA1F-3986-BB77A64183FE}"/>
              </a:ext>
            </a:extLst>
          </p:cNvPr>
          <p:cNvSpPr txBox="1">
            <a:spLocks/>
          </p:cNvSpPr>
          <p:nvPr/>
        </p:nvSpPr>
        <p:spPr>
          <a:xfrm>
            <a:off x="10057516" y="3797589"/>
            <a:ext cx="512407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Cell</a:t>
            </a:r>
            <a:endParaRPr lang="en-US" sz="1200" dirty="0">
              <a:solidFill>
                <a:schemeClr val="tx1"/>
              </a:solidFill>
            </a:endParaRP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CE340E61-FDEB-5F9B-B987-32C887CD21B6}"/>
              </a:ext>
            </a:extLst>
          </p:cNvPr>
          <p:cNvCxnSpPr>
            <a:cxnSpLocks/>
          </p:cNvCxnSpPr>
          <p:nvPr/>
        </p:nvCxnSpPr>
        <p:spPr>
          <a:xfrm flipH="1">
            <a:off x="8296072" y="3274445"/>
            <a:ext cx="314528" cy="548386"/>
          </a:xfrm>
          <a:prstGeom prst="line">
            <a:avLst/>
          </a:prstGeom>
          <a:ln w="12700">
            <a:head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141662AE-F9E9-19D6-711B-8E1DF87C8255}"/>
              </a:ext>
            </a:extLst>
          </p:cNvPr>
          <p:cNvSpPr txBox="1">
            <a:spLocks/>
          </p:cNvSpPr>
          <p:nvPr/>
        </p:nvSpPr>
        <p:spPr>
          <a:xfrm>
            <a:off x="7789320" y="3813390"/>
            <a:ext cx="1216619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Cell wrapped with Kapton</a:t>
            </a:r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D7309F23-4422-EB4C-EB59-5CB38D9C3A85}"/>
              </a:ext>
            </a:extLst>
          </p:cNvPr>
          <p:cNvSpPr txBox="1">
            <a:spLocks/>
          </p:cNvSpPr>
          <p:nvPr/>
        </p:nvSpPr>
        <p:spPr>
          <a:xfrm>
            <a:off x="9446504" y="1393461"/>
            <a:ext cx="2320776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Plastic cell support</a:t>
            </a:r>
            <a:endParaRPr lang="en-US" sz="1200" dirty="0">
              <a:solidFill>
                <a:schemeClr val="tx1"/>
              </a:solidFill>
            </a:endParaRP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A65C6E5E-B72D-22E1-5E22-F0993E5067DB}"/>
              </a:ext>
            </a:extLst>
          </p:cNvPr>
          <p:cNvCxnSpPr>
            <a:cxnSpLocks/>
          </p:cNvCxnSpPr>
          <p:nvPr/>
        </p:nvCxnSpPr>
        <p:spPr>
          <a:xfrm flipV="1">
            <a:off x="8911533" y="1537069"/>
            <a:ext cx="534971" cy="152850"/>
          </a:xfrm>
          <a:prstGeom prst="line">
            <a:avLst/>
          </a:prstGeom>
          <a:ln w="12700">
            <a:head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098C5FFA-8BD4-B1C5-67E1-99C97D6D1630}"/>
              </a:ext>
            </a:extLst>
          </p:cNvPr>
          <p:cNvSpPr txBox="1">
            <a:spLocks/>
          </p:cNvSpPr>
          <p:nvPr/>
        </p:nvSpPr>
        <p:spPr>
          <a:xfrm>
            <a:off x="7789320" y="1133058"/>
            <a:ext cx="2320776" cy="2964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Positive tab</a:t>
            </a:r>
            <a:endParaRPr lang="en-US" sz="1200" dirty="0">
              <a:solidFill>
                <a:schemeClr val="tx1"/>
              </a:solidFill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4F3B1B6-8F5E-A9E6-11E4-12DEF3C2318E}"/>
              </a:ext>
            </a:extLst>
          </p:cNvPr>
          <p:cNvCxnSpPr>
            <a:cxnSpLocks/>
          </p:cNvCxnSpPr>
          <p:nvPr/>
        </p:nvCxnSpPr>
        <p:spPr>
          <a:xfrm flipH="1" flipV="1">
            <a:off x="8397629" y="1400103"/>
            <a:ext cx="63082" cy="187092"/>
          </a:xfrm>
          <a:prstGeom prst="line">
            <a:avLst/>
          </a:prstGeom>
          <a:ln>
            <a:head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3" name="Text Placeholder 3">
            <a:extLst>
              <a:ext uri="{FF2B5EF4-FFF2-40B4-BE49-F238E27FC236}">
                <a16:creationId xmlns:a16="http://schemas.microsoft.com/office/drawing/2014/main" id="{A3EEB69D-5820-5A82-6651-BF9EB4B63309}"/>
              </a:ext>
            </a:extLst>
          </p:cNvPr>
          <p:cNvSpPr txBox="1">
            <a:spLocks/>
          </p:cNvSpPr>
          <p:nvPr/>
        </p:nvSpPr>
        <p:spPr>
          <a:xfrm>
            <a:off x="4673669" y="1000720"/>
            <a:ext cx="3231064" cy="53634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</a:rPr>
              <a:t>Power, voltage and TC lines</a:t>
            </a:r>
            <a:endParaRPr lang="en-US" sz="1400" dirty="0">
              <a:solidFill>
                <a:schemeClr val="tx1"/>
              </a:solidFill>
            </a:endParaRPr>
          </a:p>
        </p:txBody>
      </p: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51AB8E61-DD70-7CF1-E0BA-90B1252A493B}"/>
              </a:ext>
            </a:extLst>
          </p:cNvPr>
          <p:cNvCxnSpPr>
            <a:cxnSpLocks/>
          </p:cNvCxnSpPr>
          <p:nvPr/>
        </p:nvCxnSpPr>
        <p:spPr>
          <a:xfrm flipH="1">
            <a:off x="5999670" y="1332970"/>
            <a:ext cx="96330" cy="677934"/>
          </a:xfrm>
          <a:prstGeom prst="straightConnector1">
            <a:avLst/>
          </a:prstGeom>
          <a:ln>
            <a:headEnd type="none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3075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4" grpId="0"/>
      <p:bldP spid="15" grpId="0"/>
      <p:bldP spid="32" grpId="0"/>
      <p:bldP spid="36" grpId="0"/>
      <p:bldP spid="45" grpId="0"/>
      <p:bldP spid="49" grpId="0" animBg="1"/>
      <p:bldP spid="53" grpId="0"/>
      <p:bldP spid="58" grpId="0"/>
      <p:bldP spid="60" grpId="0"/>
      <p:bldP spid="7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13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As Built Battery Test articles</a:t>
            </a:r>
          </a:p>
        </p:txBody>
      </p:sp>
      <p:pic>
        <p:nvPicPr>
          <p:cNvPr id="4" name="Picture 3" descr="A picture containing indoor, dish&#10;&#10;Description automatically generated">
            <a:extLst>
              <a:ext uri="{FF2B5EF4-FFF2-40B4-BE49-F238E27FC236}">
                <a16:creationId xmlns:a16="http://schemas.microsoft.com/office/drawing/2014/main" id="{3140BE85-4840-C919-F917-B3268B081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614" y="1451838"/>
            <a:ext cx="3722915" cy="4963886"/>
          </a:xfrm>
          <a:prstGeom prst="rect">
            <a:avLst/>
          </a:prstGeom>
        </p:spPr>
      </p:pic>
      <p:pic>
        <p:nvPicPr>
          <p:cNvPr id="8" name="Picture 7" descr="A picture containing text, table, indoor, counter&#10;&#10;Description automatically generated">
            <a:extLst>
              <a:ext uri="{FF2B5EF4-FFF2-40B4-BE49-F238E27FC236}">
                <a16:creationId xmlns:a16="http://schemas.microsoft.com/office/drawing/2014/main" id="{73D0C24D-D638-C37C-51F4-C8DBE47383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707" y="1451838"/>
            <a:ext cx="3722915" cy="4963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6154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14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6"/>
            <a:ext cx="8421688" cy="817550"/>
          </a:xfrm>
        </p:spPr>
        <p:txBody>
          <a:bodyPr/>
          <a:lstStyle/>
          <a:p>
            <a:r>
              <a:rPr lang="en-US" dirty="0"/>
              <a:t>Test setup</a:t>
            </a:r>
          </a:p>
        </p:txBody>
      </p:sp>
      <p:pic>
        <p:nvPicPr>
          <p:cNvPr id="3" name="Picture 2" descr="A picture containing dirty&#10;&#10;Description automatically generated">
            <a:extLst>
              <a:ext uri="{FF2B5EF4-FFF2-40B4-BE49-F238E27FC236}">
                <a16:creationId xmlns:a16="http://schemas.microsoft.com/office/drawing/2014/main" id="{169A4035-7F92-D230-F4E2-F196ABE049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0198" y="1104302"/>
            <a:ext cx="4111584" cy="5482112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CF81882-7DDB-BC5E-ED65-36B739FBDB88}"/>
              </a:ext>
            </a:extLst>
          </p:cNvPr>
          <p:cNvCxnSpPr>
            <a:cxnSpLocks/>
          </p:cNvCxnSpPr>
          <p:nvPr/>
        </p:nvCxnSpPr>
        <p:spPr>
          <a:xfrm>
            <a:off x="3397393" y="4180309"/>
            <a:ext cx="1068347" cy="0"/>
          </a:xfrm>
          <a:prstGeom prst="straightConnector1">
            <a:avLst/>
          </a:prstGeom>
          <a:ln w="28575">
            <a:solidFill>
              <a:srgbClr val="C46E31"/>
            </a:solidFill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8C31D61-A97D-B871-97A1-57E30948BE92}"/>
              </a:ext>
            </a:extLst>
          </p:cNvPr>
          <p:cNvCxnSpPr>
            <a:cxnSpLocks/>
          </p:cNvCxnSpPr>
          <p:nvPr/>
        </p:nvCxnSpPr>
        <p:spPr>
          <a:xfrm>
            <a:off x="3586348" y="2189389"/>
            <a:ext cx="1758784" cy="0"/>
          </a:xfrm>
          <a:prstGeom prst="straightConnector1">
            <a:avLst/>
          </a:prstGeom>
          <a:ln w="28575">
            <a:solidFill>
              <a:srgbClr val="C46E31"/>
            </a:solidFill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489F221-3041-3F18-89D3-97FEE6CFFB97}"/>
              </a:ext>
            </a:extLst>
          </p:cNvPr>
          <p:cNvCxnSpPr>
            <a:cxnSpLocks/>
          </p:cNvCxnSpPr>
          <p:nvPr/>
        </p:nvCxnSpPr>
        <p:spPr>
          <a:xfrm>
            <a:off x="3539465" y="5368420"/>
            <a:ext cx="1851932" cy="0"/>
          </a:xfrm>
          <a:prstGeom prst="straightConnector1">
            <a:avLst/>
          </a:prstGeom>
          <a:ln w="28575">
            <a:solidFill>
              <a:srgbClr val="C46E31"/>
            </a:solidFill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67C732C-F7A0-B085-5260-9C7A961027D5}"/>
              </a:ext>
            </a:extLst>
          </p:cNvPr>
          <p:cNvCxnSpPr>
            <a:cxnSpLocks/>
          </p:cNvCxnSpPr>
          <p:nvPr/>
        </p:nvCxnSpPr>
        <p:spPr>
          <a:xfrm>
            <a:off x="3060176" y="3609322"/>
            <a:ext cx="1575669" cy="0"/>
          </a:xfrm>
          <a:prstGeom prst="straightConnector1">
            <a:avLst/>
          </a:prstGeom>
          <a:ln w="28575">
            <a:solidFill>
              <a:srgbClr val="C46E31"/>
            </a:solidFill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8460B59-2244-A1CD-94B3-46B285DD5095}"/>
              </a:ext>
            </a:extLst>
          </p:cNvPr>
          <p:cNvSpPr txBox="1">
            <a:spLocks/>
          </p:cNvSpPr>
          <p:nvPr/>
        </p:nvSpPr>
        <p:spPr>
          <a:xfrm>
            <a:off x="2362654" y="2035515"/>
            <a:ext cx="1329309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Exhaust ducts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4C6EB345-28C9-C08A-C566-CC1687571245}"/>
              </a:ext>
            </a:extLst>
          </p:cNvPr>
          <p:cNvSpPr txBox="1">
            <a:spLocks/>
          </p:cNvSpPr>
          <p:nvPr/>
        </p:nvSpPr>
        <p:spPr>
          <a:xfrm>
            <a:off x="1082401" y="3460448"/>
            <a:ext cx="2140985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Ejecta protective hoods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137F49C7-85C2-6B67-AA57-143E0BA0FDF7}"/>
              </a:ext>
            </a:extLst>
          </p:cNvPr>
          <p:cNvSpPr txBox="1">
            <a:spLocks/>
          </p:cNvSpPr>
          <p:nvPr/>
        </p:nvSpPr>
        <p:spPr>
          <a:xfrm>
            <a:off x="562359" y="4027334"/>
            <a:ext cx="2911370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Hot plate (source or heat to trigger cells into thermal runaway)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B7CCD6E-6151-9F46-AFAA-ED937A9D50EA}"/>
              </a:ext>
            </a:extLst>
          </p:cNvPr>
          <p:cNvSpPr txBox="1">
            <a:spLocks/>
          </p:cNvSpPr>
          <p:nvPr/>
        </p:nvSpPr>
        <p:spPr>
          <a:xfrm>
            <a:off x="813460" y="5227432"/>
            <a:ext cx="2772888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DAQ: Thermocouples and voltage sense lines</a:t>
            </a:r>
          </a:p>
        </p:txBody>
      </p:sp>
    </p:spTree>
    <p:extLst>
      <p:ext uri="{BB962C8B-B14F-4D97-AF65-F5344CB8AC3E}">
        <p14:creationId xmlns:p14="http://schemas.microsoft.com/office/powerpoint/2010/main" val="8340891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15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836" y="70056"/>
            <a:ext cx="9167738" cy="1121660"/>
          </a:xfrm>
        </p:spPr>
        <p:txBody>
          <a:bodyPr/>
          <a:lstStyle/>
          <a:p>
            <a:r>
              <a:rPr lang="en-US" dirty="0"/>
              <a:t>Sample Test video – Units 1 &amp; 2 (92% Soc, 4.05V)</a:t>
            </a:r>
          </a:p>
        </p:txBody>
      </p:sp>
      <p:pic>
        <p:nvPicPr>
          <p:cNvPr id="3" name="Boeing NCRA SWR- Sample Video">
            <a:hlinkClick r:id="" action="ppaction://media"/>
            <a:extLst>
              <a:ext uri="{FF2B5EF4-FFF2-40B4-BE49-F238E27FC236}">
                <a16:creationId xmlns:a16="http://schemas.microsoft.com/office/drawing/2014/main" id="{38E6780E-7470-D02B-4E8E-1EDF7243F8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4517" y="1006427"/>
            <a:ext cx="10038377" cy="5646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850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6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16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post test</a:t>
            </a:r>
          </a:p>
        </p:txBody>
      </p:sp>
      <p:pic>
        <p:nvPicPr>
          <p:cNvPr id="3" name="Picture 2" descr="A picture containing ground&#10;&#10;Description automatically generated">
            <a:extLst>
              <a:ext uri="{FF2B5EF4-FFF2-40B4-BE49-F238E27FC236}">
                <a16:creationId xmlns:a16="http://schemas.microsoft.com/office/drawing/2014/main" id="{894C2DB2-B0CB-7C87-2B26-906DDE052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2206" y="1144793"/>
            <a:ext cx="4096787" cy="54623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50C81F-F38D-1AB5-DCFA-5BCDE0EEDC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009" y="1144793"/>
            <a:ext cx="4096786" cy="546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179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35ED3-FCB9-11EE-6069-67586B3B3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14037"/>
            <a:ext cx="8421688" cy="1325563"/>
          </a:xfrm>
        </p:spPr>
        <p:txBody>
          <a:bodyPr/>
          <a:lstStyle/>
          <a:p>
            <a:r>
              <a:rPr lang="en-US" dirty="0"/>
              <a:t>Definition criteria</a:t>
            </a:r>
            <a:br>
              <a:rPr lang="en-US" dirty="0"/>
            </a:br>
            <a:r>
              <a:rPr lang="en-US" sz="2000" dirty="0"/>
              <a:t>Off-Nominal failures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205CA00-8CC5-9CCA-AD1D-AD781109FD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Bottom Rupture (BR)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5827FFD-8943-9EF2-E8DB-798CBFDD8A5A}"/>
              </a:ext>
            </a:extLst>
          </p:cNvPr>
          <p:cNvSpPr>
            <a:spLocks noGrp="1"/>
          </p:cNvSpPr>
          <p:nvPr>
            <p:ph type="body" idx="18"/>
          </p:nvPr>
        </p:nvSpPr>
        <p:spPr/>
        <p:txBody>
          <a:bodyPr/>
          <a:lstStyle/>
          <a:p>
            <a:r>
              <a:rPr lang="en-US" dirty="0"/>
              <a:t>Spin Groove Rupture (SGR)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89E23A1-CA55-4E25-068C-9F160BE841AC}"/>
              </a:ext>
            </a:extLst>
          </p:cNvPr>
          <p:cNvSpPr>
            <a:spLocks noGrp="1"/>
          </p:cNvSpPr>
          <p:nvPr>
            <p:ph type="body" idx="19"/>
          </p:nvPr>
        </p:nvSpPr>
        <p:spPr/>
        <p:txBody>
          <a:bodyPr/>
          <a:lstStyle/>
          <a:p>
            <a:r>
              <a:rPr lang="en-US" dirty="0"/>
              <a:t>Side Wall Rupture (SWR)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04014-2259-A628-E5B4-19D59BDF9D70}"/>
              </a:ext>
            </a:extLst>
          </p:cNvPr>
          <p:cNvSpPr>
            <a:spLocks noGrp="1"/>
          </p:cNvSpPr>
          <p:nvPr>
            <p:ph type="body" idx="20"/>
          </p:nvPr>
        </p:nvSpPr>
        <p:spPr/>
        <p:txBody>
          <a:bodyPr/>
          <a:lstStyle/>
          <a:p>
            <a:r>
              <a:rPr lang="en-US" dirty="0"/>
              <a:t>SWR and SGR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D162D0DF-4C1F-7E70-5A27-AB501D12F987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1457660" y="5524650"/>
            <a:ext cx="1845511" cy="343061"/>
          </a:xfrm>
        </p:spPr>
        <p:txBody>
          <a:bodyPr/>
          <a:lstStyle/>
          <a:p>
            <a:r>
              <a:rPr lang="en-US" dirty="0"/>
              <a:t>Breach through the bottom of the cell.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CE6D417-5F2E-4084-255B-3C3B782231F1}"/>
              </a:ext>
            </a:extLst>
          </p:cNvPr>
          <p:cNvSpPr>
            <a:spLocks noGrp="1"/>
          </p:cNvSpPr>
          <p:nvPr>
            <p:ph type="body" idx="22"/>
          </p:nvPr>
        </p:nvSpPr>
        <p:spPr>
          <a:xfrm>
            <a:off x="3557107" y="5520628"/>
            <a:ext cx="2461199" cy="343061"/>
          </a:xfrm>
        </p:spPr>
        <p:txBody>
          <a:bodyPr/>
          <a:lstStyle/>
          <a:p>
            <a:r>
              <a:rPr lang="en-US" dirty="0"/>
              <a:t>Breach through the spin groove only. Anything above or below the spin groove is considered a Sidewall Rupture.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2EC7BA3-75FE-B850-E961-ECCFA1036532}"/>
              </a:ext>
            </a:extLst>
          </p:cNvPr>
          <p:cNvSpPr>
            <a:spLocks noGrp="1"/>
          </p:cNvSpPr>
          <p:nvPr>
            <p:ph type="body" idx="23"/>
          </p:nvPr>
        </p:nvSpPr>
        <p:spPr>
          <a:xfrm>
            <a:off x="6273793" y="5520630"/>
            <a:ext cx="2045458" cy="343061"/>
          </a:xfrm>
        </p:spPr>
        <p:txBody>
          <a:bodyPr/>
          <a:lstStyle/>
          <a:p>
            <a:r>
              <a:rPr lang="en-US" dirty="0"/>
              <a:t>Breach through the sidewall of the cell can.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A57D8BC9-E985-CE9A-E528-51B2E05BBD1F}"/>
              </a:ext>
            </a:extLst>
          </p:cNvPr>
          <p:cNvSpPr>
            <a:spLocks noGrp="1"/>
          </p:cNvSpPr>
          <p:nvPr>
            <p:ph type="body" idx="24"/>
          </p:nvPr>
        </p:nvSpPr>
        <p:spPr>
          <a:xfrm>
            <a:off x="8610599" y="5464114"/>
            <a:ext cx="2123741" cy="343061"/>
          </a:xfrm>
        </p:spPr>
        <p:txBody>
          <a:bodyPr/>
          <a:lstStyle/>
          <a:p>
            <a:r>
              <a:rPr lang="en-US" dirty="0"/>
              <a:t>Breach through both spin groove and side wall in one single failure event.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8B05F42-4159-A476-3E24-63412C43D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17</a:t>
            </a:fld>
            <a:endParaRPr lang="en-US" dirty="0"/>
          </a:p>
        </p:txBody>
      </p:sp>
      <p:pic>
        <p:nvPicPr>
          <p:cNvPr id="22" name="Picture 21" descr="Text&#10;&#10;Description automatically generated">
            <a:extLst>
              <a:ext uri="{FF2B5EF4-FFF2-40B4-BE49-F238E27FC236}">
                <a16:creationId xmlns:a16="http://schemas.microsoft.com/office/drawing/2014/main" id="{9A98AD6D-4D6F-1D4C-7A1B-4FA524967D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538" t="35227" r="38432" b="32435"/>
          <a:stretch/>
        </p:blipFill>
        <p:spPr>
          <a:xfrm>
            <a:off x="1343247" y="2712202"/>
            <a:ext cx="2123743" cy="2078329"/>
          </a:xfrm>
          <a:prstGeom prst="rect">
            <a:avLst/>
          </a:prstGeom>
        </p:spPr>
      </p:pic>
      <p:pic>
        <p:nvPicPr>
          <p:cNvPr id="23" name="Picture 22" descr="Text&#10;&#10;Description automatically generated">
            <a:extLst>
              <a:ext uri="{FF2B5EF4-FFF2-40B4-BE49-F238E27FC236}">
                <a16:creationId xmlns:a16="http://schemas.microsoft.com/office/drawing/2014/main" id="{055C030F-DB1E-F99D-B71B-FD05641AC0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23" r="33742" b="25183"/>
          <a:stretch/>
        </p:blipFill>
        <p:spPr>
          <a:xfrm>
            <a:off x="3836913" y="2106993"/>
            <a:ext cx="1855949" cy="2889695"/>
          </a:xfrm>
          <a:prstGeom prst="rect">
            <a:avLst/>
          </a:prstGeom>
        </p:spPr>
      </p:pic>
      <p:pic>
        <p:nvPicPr>
          <p:cNvPr id="24" name="Picture 23" descr="A picture containing text&#10;&#10;Description automatically generated">
            <a:extLst>
              <a:ext uri="{FF2B5EF4-FFF2-40B4-BE49-F238E27FC236}">
                <a16:creationId xmlns:a16="http://schemas.microsoft.com/office/drawing/2014/main" id="{2136D6EF-88E9-2A01-A2DE-5B2B044952A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389" r="35184" b="26028"/>
          <a:stretch/>
        </p:blipFill>
        <p:spPr>
          <a:xfrm>
            <a:off x="6357267" y="2106503"/>
            <a:ext cx="1678099" cy="2911117"/>
          </a:xfrm>
          <a:prstGeom prst="rect">
            <a:avLst/>
          </a:prstGeom>
        </p:spPr>
      </p:pic>
      <p:pic>
        <p:nvPicPr>
          <p:cNvPr id="25" name="Picture 24" descr="Text&#10;&#10;Description automatically generated">
            <a:extLst>
              <a:ext uri="{FF2B5EF4-FFF2-40B4-BE49-F238E27FC236}">
                <a16:creationId xmlns:a16="http://schemas.microsoft.com/office/drawing/2014/main" id="{46FB4AAD-8217-F0E1-712D-A3095CE3EE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584" r="34824" b="26569"/>
          <a:stretch/>
        </p:blipFill>
        <p:spPr>
          <a:xfrm>
            <a:off x="8699771" y="2097297"/>
            <a:ext cx="1817911" cy="290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9742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23B0D-D44B-4918-823E-17B00B139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18</a:t>
            </a:fld>
            <a:endParaRPr lang="en-US" dirty="0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3DDCDF63-25C7-826C-9047-155C1BF5C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5" y="-323300"/>
            <a:ext cx="8421688" cy="1325563"/>
          </a:xfrm>
        </p:spPr>
        <p:txBody>
          <a:bodyPr/>
          <a:lstStyle/>
          <a:p>
            <a:r>
              <a:rPr lang="en-US" dirty="0"/>
              <a:t>Test Results (Graph form)</a:t>
            </a:r>
            <a:br>
              <a:rPr lang="en-US" dirty="0"/>
            </a:br>
            <a:r>
              <a:rPr lang="en-US" sz="1600" dirty="0"/>
              <a:t>90 cells tested for each state of charge, 270 cells total</a:t>
            </a:r>
            <a:endParaRPr lang="en-US" dirty="0"/>
          </a:p>
        </p:txBody>
      </p:sp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C672A1EB-2E0E-4A35-9D21-218E065EA0A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54617023"/>
              </p:ext>
            </p:extLst>
          </p:nvPr>
        </p:nvGraphicFramePr>
        <p:xfrm>
          <a:off x="0" y="-1"/>
          <a:ext cx="12192000" cy="68580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D7C0BB47-B8B6-2442-1F84-F0FDE8CDDA00}"/>
              </a:ext>
            </a:extLst>
          </p:cNvPr>
          <p:cNvSpPr txBox="1">
            <a:spLocks/>
          </p:cNvSpPr>
          <p:nvPr/>
        </p:nvSpPr>
        <p:spPr>
          <a:xfrm>
            <a:off x="9177389" y="4855020"/>
            <a:ext cx="646293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accent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14.4%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C3622E7-A95D-F2D2-79ED-D05CD0EFD51D}"/>
              </a:ext>
            </a:extLst>
          </p:cNvPr>
          <p:cNvSpPr txBox="1">
            <a:spLocks/>
          </p:cNvSpPr>
          <p:nvPr/>
        </p:nvSpPr>
        <p:spPr>
          <a:xfrm>
            <a:off x="6256286" y="4543521"/>
            <a:ext cx="628260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accent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5.6%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291752CE-D5A0-61AA-F952-0E65678FD4A7}"/>
              </a:ext>
            </a:extLst>
          </p:cNvPr>
          <p:cNvSpPr txBox="1">
            <a:spLocks/>
          </p:cNvSpPr>
          <p:nvPr/>
        </p:nvSpPr>
        <p:spPr>
          <a:xfrm>
            <a:off x="7636606" y="4674864"/>
            <a:ext cx="788723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accent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13.3</a:t>
            </a:r>
            <a:r>
              <a:rPr lang="en-US" sz="1600" b="1" dirty="0">
                <a:solidFill>
                  <a:schemeClr val="accent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%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3DB4B315-902E-A8ED-CE54-625BD1EA00A0}"/>
              </a:ext>
            </a:extLst>
          </p:cNvPr>
          <p:cNvSpPr txBox="1">
            <a:spLocks/>
          </p:cNvSpPr>
          <p:nvPr/>
        </p:nvSpPr>
        <p:spPr>
          <a:xfrm>
            <a:off x="5751355" y="4993532"/>
            <a:ext cx="571800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5.6%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C8FB97-8B5B-D331-377E-1F09D91A7077}"/>
              </a:ext>
            </a:extLst>
          </p:cNvPr>
          <p:cNvSpPr txBox="1">
            <a:spLocks/>
          </p:cNvSpPr>
          <p:nvPr/>
        </p:nvSpPr>
        <p:spPr>
          <a:xfrm>
            <a:off x="4874605" y="4382333"/>
            <a:ext cx="571800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accent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2.2%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6F4A8790-FF6C-81BE-A821-8DD237921621}"/>
              </a:ext>
            </a:extLst>
          </p:cNvPr>
          <p:cNvSpPr txBox="1">
            <a:spLocks/>
          </p:cNvSpPr>
          <p:nvPr/>
        </p:nvSpPr>
        <p:spPr>
          <a:xfrm>
            <a:off x="3605143" y="4165115"/>
            <a:ext cx="704772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accent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64.4%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6CB796B-0DAE-B711-86C4-ABB361826A11}"/>
              </a:ext>
            </a:extLst>
          </p:cNvPr>
          <p:cNvSpPr txBox="1">
            <a:spLocks/>
          </p:cNvSpPr>
          <p:nvPr/>
        </p:nvSpPr>
        <p:spPr>
          <a:xfrm>
            <a:off x="3081268" y="4520845"/>
            <a:ext cx="704772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94.4%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82020F8F-8A1E-462A-78EB-06DB647F60F9}"/>
              </a:ext>
            </a:extLst>
          </p:cNvPr>
          <p:cNvSpPr txBox="1">
            <a:spLocks/>
          </p:cNvSpPr>
          <p:nvPr/>
        </p:nvSpPr>
        <p:spPr>
          <a:xfrm>
            <a:off x="2413391" y="4970705"/>
            <a:ext cx="704772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94.4%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E9E1B74-BD93-AB98-C972-0672A1422A58}"/>
              </a:ext>
            </a:extLst>
          </p:cNvPr>
          <p:cNvSpPr txBox="1">
            <a:spLocks/>
          </p:cNvSpPr>
          <p:nvPr/>
        </p:nvSpPr>
        <p:spPr>
          <a:xfrm>
            <a:off x="5179555" y="5455343"/>
            <a:ext cx="571800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3.3%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897F47D0-C7D6-FCF3-0A7D-552CC65CA427}"/>
              </a:ext>
            </a:extLst>
          </p:cNvPr>
          <p:cNvSpPr txBox="1">
            <a:spLocks/>
          </p:cNvSpPr>
          <p:nvPr/>
        </p:nvSpPr>
        <p:spPr>
          <a:xfrm>
            <a:off x="8368179" y="5881705"/>
            <a:ext cx="571800" cy="27702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2.2%</a:t>
            </a:r>
          </a:p>
        </p:txBody>
      </p:sp>
    </p:spTree>
    <p:extLst>
      <p:ext uri="{BB962C8B-B14F-4D97-AF65-F5344CB8AC3E}">
        <p14:creationId xmlns:p14="http://schemas.microsoft.com/office/powerpoint/2010/main" val="41562114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35ED3-FCB9-11EE-6069-67586B3B3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5" y="373361"/>
            <a:ext cx="8421688" cy="1325563"/>
          </a:xfrm>
        </p:spPr>
        <p:txBody>
          <a:bodyPr/>
          <a:lstStyle/>
          <a:p>
            <a:r>
              <a:rPr lang="en-US" dirty="0"/>
              <a:t>Sample Pictures of results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205CA00-8CC5-9CCA-AD1D-AD781109FD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1912" y="1627019"/>
            <a:ext cx="2359117" cy="343061"/>
          </a:xfrm>
        </p:spPr>
        <p:txBody>
          <a:bodyPr/>
          <a:lstStyle/>
          <a:p>
            <a:r>
              <a:rPr lang="en-US" sz="2000" dirty="0"/>
              <a:t>92% SoC (4.05 V)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8B05F42-4159-A476-3E24-63412C43D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19</a:t>
            </a:fld>
            <a:endParaRPr lang="en-US" dirty="0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7DEB1017-A1FF-1EE7-62F9-67BB522FEFCE}"/>
              </a:ext>
            </a:extLst>
          </p:cNvPr>
          <p:cNvSpPr txBox="1">
            <a:spLocks/>
          </p:cNvSpPr>
          <p:nvPr/>
        </p:nvSpPr>
        <p:spPr>
          <a:xfrm>
            <a:off x="4818976" y="1631389"/>
            <a:ext cx="2359117" cy="34306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77% SoC (3.90 V)</a:t>
            </a: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E24C60B-1406-FFA2-D066-C3887FF16283}"/>
              </a:ext>
            </a:extLst>
          </p:cNvPr>
          <p:cNvSpPr txBox="1">
            <a:spLocks/>
          </p:cNvSpPr>
          <p:nvPr/>
        </p:nvSpPr>
        <p:spPr>
          <a:xfrm>
            <a:off x="8612183" y="1627019"/>
            <a:ext cx="2359117" cy="34306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74% SoC (3.85 V)</a:t>
            </a:r>
          </a:p>
        </p:txBody>
      </p:sp>
      <p:pic>
        <p:nvPicPr>
          <p:cNvPr id="32" name="Picture 31" descr="Text&#10;&#10;Description automatically generated">
            <a:extLst>
              <a:ext uri="{FF2B5EF4-FFF2-40B4-BE49-F238E27FC236}">
                <a16:creationId xmlns:a16="http://schemas.microsoft.com/office/drawing/2014/main" id="{FD0B26FA-4CD2-76BB-9BC3-E1D8ED687E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471" r="32323" b="25898"/>
          <a:stretch/>
        </p:blipFill>
        <p:spPr>
          <a:xfrm>
            <a:off x="767269" y="2221520"/>
            <a:ext cx="2771846" cy="3889569"/>
          </a:xfrm>
          <a:prstGeom prst="rect">
            <a:avLst/>
          </a:prstGeom>
        </p:spPr>
      </p:pic>
      <p:pic>
        <p:nvPicPr>
          <p:cNvPr id="33" name="Picture 32" descr="A picture containing text, metalware&#10;&#10;Description automatically generated">
            <a:extLst>
              <a:ext uri="{FF2B5EF4-FFF2-40B4-BE49-F238E27FC236}">
                <a16:creationId xmlns:a16="http://schemas.microsoft.com/office/drawing/2014/main" id="{CEAD3C83-FCE3-2701-B6C0-04605C8422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093" r="32274" b="27108"/>
          <a:stretch/>
        </p:blipFill>
        <p:spPr>
          <a:xfrm>
            <a:off x="4596238" y="2221520"/>
            <a:ext cx="2694350" cy="4012264"/>
          </a:xfrm>
          <a:prstGeom prst="rect">
            <a:avLst/>
          </a:prstGeom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B72F321A-5097-C58C-2239-3DF6A4A831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852" t="1804" r="35926" b="25973"/>
          <a:stretch/>
        </p:blipFill>
        <p:spPr>
          <a:xfrm>
            <a:off x="831105" y="1970080"/>
            <a:ext cx="2635218" cy="4660930"/>
          </a:xfrm>
          <a:prstGeom prst="rect">
            <a:avLst/>
          </a:prstGeom>
        </p:spPr>
      </p:pic>
      <p:pic>
        <p:nvPicPr>
          <p:cNvPr id="9" name="Picture 8" descr="A picture containing text, metalware&#10;&#10;Description automatically generated">
            <a:extLst>
              <a:ext uri="{FF2B5EF4-FFF2-40B4-BE49-F238E27FC236}">
                <a16:creationId xmlns:a16="http://schemas.microsoft.com/office/drawing/2014/main" id="{241D6517-3601-4178-EAC9-F635F264EA4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567" r="26018" b="25417"/>
          <a:stretch/>
        </p:blipFill>
        <p:spPr>
          <a:xfrm>
            <a:off x="8252186" y="2117245"/>
            <a:ext cx="3079109" cy="4091940"/>
          </a:xfrm>
          <a:prstGeom prst="rect">
            <a:avLst/>
          </a:prstGeom>
        </p:spPr>
      </p:pic>
      <p:pic>
        <p:nvPicPr>
          <p:cNvPr id="34" name="Picture 33" descr="Text&#10;&#10;Description automatically generated">
            <a:extLst>
              <a:ext uri="{FF2B5EF4-FFF2-40B4-BE49-F238E27FC236}">
                <a16:creationId xmlns:a16="http://schemas.microsoft.com/office/drawing/2014/main" id="{FEF9D713-20C1-1EB4-524A-55BCF5C5937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3524" t="4405" r="29884" b="26955"/>
          <a:stretch/>
        </p:blipFill>
        <p:spPr>
          <a:xfrm>
            <a:off x="8182097" y="2117245"/>
            <a:ext cx="3219286" cy="4091940"/>
          </a:xfrm>
          <a:prstGeom prst="rect">
            <a:avLst/>
          </a:prstGeom>
          <a:ln w="28575">
            <a:noFill/>
          </a:ln>
        </p:spPr>
      </p:pic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99BE22D9-F526-9F9B-904E-DA28468FDC1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6199" t="4778" r="36851" b="23488"/>
          <a:stretch/>
        </p:blipFill>
        <p:spPr>
          <a:xfrm>
            <a:off x="877018" y="2041984"/>
            <a:ext cx="2589305" cy="4594683"/>
          </a:xfrm>
          <a:prstGeom prst="rect">
            <a:avLst/>
          </a:prstGeom>
        </p:spPr>
      </p:pic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238D3A5F-B74E-F929-2A6D-DE433611A52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3702" r="35484" b="26869"/>
          <a:stretch/>
        </p:blipFill>
        <p:spPr>
          <a:xfrm>
            <a:off x="767269" y="2153319"/>
            <a:ext cx="2771846" cy="4385593"/>
          </a:xfrm>
          <a:prstGeom prst="rect">
            <a:avLst/>
          </a:prstGeom>
        </p:spPr>
      </p:pic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5B444FA0-B517-F82B-9307-2C51DBC4214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6039" r="30015" b="26869"/>
          <a:stretch/>
        </p:blipFill>
        <p:spPr>
          <a:xfrm>
            <a:off x="4535221" y="2221520"/>
            <a:ext cx="2793651" cy="4012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115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5C4A-C641-469D-9935-04109CC9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6875" y="555902"/>
            <a:ext cx="5111750" cy="1204912"/>
          </a:xfrm>
        </p:spPr>
        <p:txBody>
          <a:bodyPr/>
          <a:lstStyle/>
          <a:p>
            <a:r>
              <a:rPr lang="en-US" dirty="0"/>
              <a:t>Summary of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1C197-1D20-49D5-95E2-E3E43798D5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72935" y="2549246"/>
            <a:ext cx="6622682" cy="3551203"/>
          </a:xfrm>
        </p:spPr>
        <p:txBody>
          <a:bodyPr>
            <a:normAutofit/>
          </a:bodyPr>
          <a:lstStyle/>
          <a:p>
            <a:r>
              <a:rPr lang="en-US" sz="1800" dirty="0"/>
              <a:t>Unacceptable off-nominal cell failures (SWR and SGR):</a:t>
            </a:r>
          </a:p>
          <a:p>
            <a:endParaRPr lang="en-US" sz="1800" dirty="0"/>
          </a:p>
          <a:p>
            <a:pPr marL="285750" indent="-285750">
              <a:buFontTx/>
              <a:buChar char="-"/>
            </a:pPr>
            <a:r>
              <a:rPr lang="en-US" sz="1800" dirty="0"/>
              <a:t>100% SoC: 68.9% (From past testing, 45 cells only)</a:t>
            </a:r>
          </a:p>
          <a:p>
            <a:pPr marL="285750" indent="-285750">
              <a:buFontTx/>
              <a:buChar char="-"/>
            </a:pPr>
            <a:r>
              <a:rPr lang="en-US" sz="1800" dirty="0"/>
              <a:t>92% SoC : 33.3%</a:t>
            </a:r>
          </a:p>
          <a:p>
            <a:pPr marL="285750" indent="-285750">
              <a:buFontTx/>
              <a:buChar char="-"/>
            </a:pPr>
            <a:r>
              <a:rPr lang="en-US" sz="1800" dirty="0"/>
              <a:t>77% SoC: 5.6%</a:t>
            </a:r>
          </a:p>
          <a:p>
            <a:pPr marL="285750" indent="-285750">
              <a:buFontTx/>
              <a:buChar char="-"/>
            </a:pPr>
            <a:r>
              <a:rPr lang="en-US" sz="1800" dirty="0"/>
              <a:t>74% SoC: 5.6%</a:t>
            </a:r>
          </a:p>
          <a:p>
            <a:pPr marL="285750" indent="-285750">
              <a:buFontTx/>
              <a:buChar char="-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Lower SoC yields lower propensity for sidewall rupture, but the </a:t>
            </a:r>
            <a:r>
              <a:rPr lang="en-US" sz="1800" b="1" u="sng" dirty="0">
                <a:solidFill>
                  <a:srgbClr val="C00000"/>
                </a:solidFill>
              </a:rPr>
              <a:t>severity</a:t>
            </a:r>
            <a:r>
              <a:rPr lang="en-US" sz="1800" b="1" dirty="0"/>
              <a:t> </a:t>
            </a:r>
            <a:r>
              <a:rPr lang="en-US" sz="1800" dirty="0"/>
              <a:t>risk</a:t>
            </a:r>
            <a:r>
              <a:rPr lang="en-US" sz="1800" b="1" dirty="0"/>
              <a:t> </a:t>
            </a:r>
            <a:r>
              <a:rPr lang="en-US" sz="1800" dirty="0"/>
              <a:t>of the SWR event remains the same.</a:t>
            </a:r>
          </a:p>
          <a:p>
            <a:endParaRPr lang="en-US" sz="15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35E94-26B7-4F2B-A818-7E9F267C9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20</a:t>
            </a:fld>
            <a:endParaRPr lang="en-US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CBB25DEE-3AE1-E1CC-ACDC-1CAC1A8333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41" r="20083" b="27091"/>
          <a:stretch/>
        </p:blipFill>
        <p:spPr>
          <a:xfrm>
            <a:off x="274290" y="3373006"/>
            <a:ext cx="3483795" cy="2983344"/>
          </a:xfrm>
          <a:prstGeom prst="rect">
            <a:avLst/>
          </a:prstGeom>
          <a:ln w="28575">
            <a:solidFill>
              <a:srgbClr val="C00000"/>
            </a:solidFill>
          </a:ln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84771B1-D84A-F5DF-01FE-AD9101922BC9}"/>
              </a:ext>
            </a:extLst>
          </p:cNvPr>
          <p:cNvSpPr txBox="1">
            <a:spLocks/>
          </p:cNvSpPr>
          <p:nvPr/>
        </p:nvSpPr>
        <p:spPr>
          <a:xfrm>
            <a:off x="932418" y="2929890"/>
            <a:ext cx="2359117" cy="34306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74% SoC (3.85 V)</a:t>
            </a:r>
          </a:p>
        </p:txBody>
      </p:sp>
    </p:spTree>
    <p:extLst>
      <p:ext uri="{BB962C8B-B14F-4D97-AF65-F5344CB8AC3E}">
        <p14:creationId xmlns:p14="http://schemas.microsoft.com/office/powerpoint/2010/main" val="33500217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1E006-AA99-4F51-9F32-63A23DA3C2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50966" y="2678811"/>
            <a:ext cx="6438138" cy="1715531"/>
          </a:xfrm>
        </p:spPr>
        <p:txBody>
          <a:bodyPr/>
          <a:lstStyle/>
          <a:p>
            <a:r>
              <a:rPr lang="en-US" sz="3200" dirty="0"/>
              <a:t>21700 sidewall rupture Characterization campaign</a:t>
            </a:r>
          </a:p>
        </p:txBody>
      </p:sp>
    </p:spTree>
    <p:extLst>
      <p:ext uri="{BB962C8B-B14F-4D97-AF65-F5344CB8AC3E}">
        <p14:creationId xmlns:p14="http://schemas.microsoft.com/office/powerpoint/2010/main" val="19140115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22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Design C, 21700 Variant intro</a:t>
            </a:r>
          </a:p>
        </p:txBody>
      </p:sp>
      <p:pic>
        <p:nvPicPr>
          <p:cNvPr id="4" name="Picture 3" descr="A long line of metal objects&#10;&#10;Description automatically generated">
            <a:extLst>
              <a:ext uri="{FF2B5EF4-FFF2-40B4-BE49-F238E27FC236}">
                <a16:creationId xmlns:a16="http://schemas.microsoft.com/office/drawing/2014/main" id="{7EF799FD-0F74-91CB-6BAF-74B5859E47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80" t="44401" r="8092" b="33333"/>
          <a:stretch/>
        </p:blipFill>
        <p:spPr>
          <a:xfrm>
            <a:off x="664828" y="4248027"/>
            <a:ext cx="10515600" cy="1805074"/>
          </a:xfrm>
          <a:prstGeom prst="rect">
            <a:avLst/>
          </a:prstGeom>
        </p:spPr>
      </p:pic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59D55C74-88A2-3F0A-A5C8-0A02FC9A41F0}"/>
              </a:ext>
            </a:extLst>
          </p:cNvPr>
          <p:cNvSpPr txBox="1">
            <a:spLocks/>
          </p:cNvSpPr>
          <p:nvPr/>
        </p:nvSpPr>
        <p:spPr>
          <a:xfrm>
            <a:off x="411061" y="1319025"/>
            <a:ext cx="11023134" cy="2625754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10 cell test article designed to evaluate the propensity of commercial 21700 cylindrical cells to sidewall rupture during thermal runaway (TR)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Test article designed to separates neighboring cells to prevent pre-TR biasing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Test article captures pertinent features of the battery pack design: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b="0" dirty="0"/>
              <a:t>Heat sink material and cell-to-cell wall thickness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b="0" dirty="0"/>
              <a:t>Cell preparation and installation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b="0" dirty="0"/>
              <a:t>Heat rejection path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b="0" dirty="0"/>
              <a:t>Bus plate features</a:t>
            </a:r>
          </a:p>
          <a:p>
            <a:pPr lvl="1"/>
            <a:endParaRPr lang="en-US" sz="800" b="0" dirty="0"/>
          </a:p>
        </p:txBody>
      </p:sp>
    </p:spTree>
    <p:extLst>
      <p:ext uri="{BB962C8B-B14F-4D97-AF65-F5344CB8AC3E}">
        <p14:creationId xmlns:p14="http://schemas.microsoft.com/office/powerpoint/2010/main" val="9852303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-22866"/>
            <a:ext cx="8421688" cy="1325563"/>
          </a:xfrm>
        </p:spPr>
        <p:txBody>
          <a:bodyPr/>
          <a:lstStyle/>
          <a:p>
            <a:r>
              <a:rPr lang="en-US" dirty="0"/>
              <a:t>Test matrix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AD5B6F4-0A90-447A-A1AE-D75C934B6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23</a:t>
            </a:fld>
            <a:endParaRPr lang="en-US" dirty="0"/>
          </a:p>
        </p:txBody>
      </p:sp>
      <p:graphicFrame>
        <p:nvGraphicFramePr>
          <p:cNvPr id="13" name="Table 7">
            <a:extLst>
              <a:ext uri="{FF2B5EF4-FFF2-40B4-BE49-F238E27FC236}">
                <a16:creationId xmlns:a16="http://schemas.microsoft.com/office/drawing/2014/main" id="{4ED6E211-A6E0-6A5D-8FBC-575C61A0DB4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43456397"/>
              </p:ext>
            </p:extLst>
          </p:nvPr>
        </p:nvGraphicFramePr>
        <p:xfrm>
          <a:off x="818667" y="1191638"/>
          <a:ext cx="10744200" cy="470769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828800">
                  <a:extLst>
                    <a:ext uri="{9D8B030D-6E8A-4147-A177-3AD203B41FA5}">
                      <a16:colId xmlns:a16="http://schemas.microsoft.com/office/drawing/2014/main" val="979524206"/>
                    </a:ext>
                  </a:extLst>
                </a:gridCol>
                <a:gridCol w="2971800">
                  <a:extLst>
                    <a:ext uri="{9D8B030D-6E8A-4147-A177-3AD203B41FA5}">
                      <a16:colId xmlns:a16="http://schemas.microsoft.com/office/drawing/2014/main" val="4269588822"/>
                    </a:ext>
                  </a:extLst>
                </a:gridCol>
                <a:gridCol w="2971800">
                  <a:extLst>
                    <a:ext uri="{9D8B030D-6E8A-4147-A177-3AD203B41FA5}">
                      <a16:colId xmlns:a16="http://schemas.microsoft.com/office/drawing/2014/main" val="181434075"/>
                    </a:ext>
                  </a:extLst>
                </a:gridCol>
                <a:gridCol w="2971800">
                  <a:extLst>
                    <a:ext uri="{9D8B030D-6E8A-4147-A177-3AD203B41FA5}">
                      <a16:colId xmlns:a16="http://schemas.microsoft.com/office/drawing/2014/main" val="342727186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algn="ctr"/>
                      <a:endParaRPr lang="en-US" sz="1400" dirty="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solidFill>
                            <a:schemeClr val="bg1"/>
                          </a:solidFill>
                          <a:effectLst/>
                        </a:rPr>
                        <a:t>Molicel</a:t>
                      </a:r>
                      <a:r>
                        <a:rPr lang="en-US" sz="1600" dirty="0">
                          <a:solidFill>
                            <a:schemeClr val="bg1"/>
                          </a:solidFill>
                          <a:effectLst/>
                        </a:rPr>
                        <a:t> INR21700 P45B</a:t>
                      </a:r>
                      <a:endParaRPr lang="en-US" sz="16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effectLst/>
                        </a:rPr>
                        <a:t>Samsung INR21700 50S</a:t>
                      </a:r>
                      <a:endParaRPr lang="en-US" sz="16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effectLst/>
                        </a:rPr>
                        <a:t>LG INR21700 M52V</a:t>
                      </a:r>
                      <a:endParaRPr lang="en-US" sz="16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4204261"/>
                  </a:ext>
                </a:extLst>
              </a:tr>
              <a:tr h="434346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Manufacturer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E-One </a:t>
                      </a:r>
                      <a:r>
                        <a:rPr lang="en-US" sz="1400" dirty="0" err="1">
                          <a:effectLst/>
                        </a:rPr>
                        <a:t>Moli</a:t>
                      </a:r>
                      <a:r>
                        <a:rPr lang="en-US" sz="1400" dirty="0">
                          <a:effectLst/>
                        </a:rPr>
                        <a:t> Energy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Samsung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LG Chem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600747"/>
                  </a:ext>
                </a:extLst>
              </a:tr>
              <a:tr h="402672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Nominal Energy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4500 </a:t>
                      </a:r>
                      <a:r>
                        <a:rPr lang="en-US" sz="1400" dirty="0" err="1">
                          <a:effectLst/>
                        </a:rPr>
                        <a:t>mAh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5000 </a:t>
                      </a:r>
                      <a:r>
                        <a:rPr lang="en-US" sz="1400" dirty="0" err="1">
                          <a:effectLst/>
                        </a:rPr>
                        <a:t>mAh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5096 </a:t>
                      </a:r>
                      <a:r>
                        <a:rPr lang="en-US" sz="1400" dirty="0" err="1">
                          <a:effectLst/>
                        </a:rPr>
                        <a:t>mAh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434698"/>
                  </a:ext>
                </a:extLst>
              </a:tr>
              <a:tr h="444616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Diameter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21.55 mm (Max)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21.25 mm (Max)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21.27 mm (Max)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4279340"/>
                  </a:ext>
                </a:extLst>
              </a:tr>
              <a:tr h="4949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Height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70.15 mm (Max)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70.62 mm (Max)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70.60 mm (Max)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7700062"/>
                  </a:ext>
                </a:extLst>
              </a:tr>
              <a:tr h="494951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 wall thickness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225 ± 10 microns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200 ± 10 microns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215 ± 10 microns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2101802"/>
                  </a:ext>
                </a:extLst>
              </a:tr>
              <a:tr h="478173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Qty. to be tested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270*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270*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270*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3315494"/>
                  </a:ext>
                </a:extLst>
              </a:tr>
              <a:tr h="494950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SoC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100% (4.2 V)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effectLst/>
                        </a:rPr>
                        <a:t>100% (4.2 V)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effectLst/>
                        </a:rPr>
                        <a:t>100% (4.2 V)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0468788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Cell Image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3773479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9735A5FC-C603-93E8-2D35-E51B2A445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908" y="4965240"/>
            <a:ext cx="2514600" cy="806370"/>
          </a:xfrm>
          <a:prstGeom prst="rect">
            <a:avLst/>
          </a:prstGeom>
        </p:spPr>
      </p:pic>
      <p:pic>
        <p:nvPicPr>
          <p:cNvPr id="15" name="Picture 2" descr="3.6V Samsung-INR21700-50S Battery - Lithium ion Battery Manufacturer and  Supplier in China-DNK Power">
            <a:extLst>
              <a:ext uri="{FF2B5EF4-FFF2-40B4-BE49-F238E27FC236}">
                <a16:creationId xmlns:a16="http://schemas.microsoft.com/office/drawing/2014/main" id="{947F3E87-5166-9773-D56F-3F5D9160D7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15" t="9553" r="36841" b="14406"/>
          <a:stretch/>
        </p:blipFill>
        <p:spPr bwMode="auto">
          <a:xfrm rot="16200000">
            <a:off x="6743771" y="4102873"/>
            <a:ext cx="864589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AC83EE7-9B85-4DC6-DD92-FBE5C8A84C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7122" y="4882439"/>
            <a:ext cx="2514600" cy="9206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700F1-7254-BB74-CE73-FFD420AAEB8B}"/>
              </a:ext>
            </a:extLst>
          </p:cNvPr>
          <p:cNvSpPr txBox="1">
            <a:spLocks/>
          </p:cNvSpPr>
          <p:nvPr/>
        </p:nvSpPr>
        <p:spPr>
          <a:xfrm>
            <a:off x="818667" y="6116600"/>
            <a:ext cx="8295304" cy="365125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b="1" dirty="0">
                <a:latin typeface="+mj-lt"/>
                <a:cs typeface="Arial" panose="020B0604020202020204" pitchFamily="34" charset="0"/>
              </a:rPr>
              <a:t>* </a:t>
            </a:r>
            <a:r>
              <a:rPr lang="en-US" sz="1400" baseline="30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From a lot of 60,000 cells, </a:t>
            </a: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270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cells must be tested to achieve 90% confidence.</a:t>
            </a:r>
          </a:p>
          <a:p>
            <a:pPr marL="0" indent="0">
              <a:buFont typeface="Arial" charset="0"/>
              <a:buNone/>
            </a:pPr>
            <a:endParaRPr lang="en-US" sz="1200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34C10A-DD94-B38E-FF7B-57133FC854D9}"/>
              </a:ext>
            </a:extLst>
          </p:cNvPr>
          <p:cNvSpPr txBox="1"/>
          <p:nvPr/>
        </p:nvSpPr>
        <p:spPr>
          <a:xfrm>
            <a:off x="832958" y="6409330"/>
            <a:ext cx="8562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aseline="30000" dirty="0"/>
              <a:t>1</a:t>
            </a:r>
            <a:r>
              <a:rPr lang="en-US" sz="1400" dirty="0"/>
              <a:t>Daniel, W. W., &amp; Cross, C. L. (2018). Biostatistics: a foundation for analysis in the health sciences. Wiley</a:t>
            </a:r>
            <a:r>
              <a:rPr lang="en-US" sz="1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226314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24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Cell preparation</a:t>
            </a:r>
          </a:p>
        </p:txBody>
      </p:sp>
      <p:pic>
        <p:nvPicPr>
          <p:cNvPr id="4" name="Picture 3" descr="A blue and grey cylindrical object&#10;&#10;Description automatically generated">
            <a:extLst>
              <a:ext uri="{FF2B5EF4-FFF2-40B4-BE49-F238E27FC236}">
                <a16:creationId xmlns:a16="http://schemas.microsoft.com/office/drawing/2014/main" id="{1805046B-056B-4DC7-9383-663E66077F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36" t="18954" r="39935" b="11372"/>
          <a:stretch/>
        </p:blipFill>
        <p:spPr>
          <a:xfrm>
            <a:off x="1900215" y="2018842"/>
            <a:ext cx="1663419" cy="2926080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D60B4DC-6E8E-E896-409B-EA95DB43DE20}"/>
              </a:ext>
            </a:extLst>
          </p:cNvPr>
          <p:cNvSpPr txBox="1">
            <a:spLocks/>
          </p:cNvSpPr>
          <p:nvPr/>
        </p:nvSpPr>
        <p:spPr>
          <a:xfrm>
            <a:off x="1410760" y="5742609"/>
            <a:ext cx="2642328" cy="753912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b="1" dirty="0">
                <a:latin typeface="+mj-lt"/>
                <a:cs typeface="Arial" panose="020B0604020202020204" pitchFamily="34" charset="0"/>
              </a:rPr>
              <a:t>Figure: </a:t>
            </a:r>
            <a:r>
              <a:rPr lang="en-US" sz="1400" dirty="0">
                <a:latin typeface="+mj-lt"/>
                <a:cs typeface="Arial" panose="020B0604020202020204" pitchFamily="34" charset="0"/>
              </a:rPr>
              <a:t>21700</a:t>
            </a:r>
            <a:r>
              <a:rPr lang="en-US" sz="1400" b="1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1400" i="1" dirty="0">
                <a:latin typeface="+mj-lt"/>
                <a:cs typeface="Arial" panose="020B0604020202020204" pitchFamily="34" charset="0"/>
              </a:rPr>
              <a:t>Cell preparation</a:t>
            </a:r>
            <a:endParaRPr lang="en-US" sz="1400" dirty="0">
              <a:latin typeface="+mj-lt"/>
              <a:cs typeface="Arial" panose="020B0604020202020204" pitchFamily="34" charset="0"/>
            </a:endParaRP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D0B28A5-3F43-8143-18B9-937ADF5B34DB}"/>
              </a:ext>
            </a:extLst>
          </p:cNvPr>
          <p:cNvCxnSpPr>
            <a:cxnSpLocks/>
          </p:cNvCxnSpPr>
          <p:nvPr/>
        </p:nvCxnSpPr>
        <p:spPr>
          <a:xfrm flipH="1">
            <a:off x="3108418" y="2426515"/>
            <a:ext cx="602523" cy="332951"/>
          </a:xfrm>
          <a:prstGeom prst="straightConnector1">
            <a:avLst/>
          </a:prstGeom>
          <a:ln w="22225" cap="rnd">
            <a:solidFill>
              <a:schemeClr val="tx1"/>
            </a:solidFill>
            <a:headEnd w="lg" len="lg"/>
            <a:tailEnd type="oval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A0009FD5-48C8-AE30-FA61-1B76538C52EA}"/>
              </a:ext>
            </a:extLst>
          </p:cNvPr>
          <p:cNvSpPr txBox="1">
            <a:spLocks/>
          </p:cNvSpPr>
          <p:nvPr/>
        </p:nvSpPr>
        <p:spPr>
          <a:xfrm>
            <a:off x="3710758" y="1972947"/>
            <a:ext cx="1737360" cy="907136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21700 cells prepped with mica ribbon and shrink tube then they are epoxied into aluminum cell tubes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C99805D-0F2F-ECB1-B02D-6C0D287DDD31}"/>
              </a:ext>
            </a:extLst>
          </p:cNvPr>
          <p:cNvSpPr txBox="1">
            <a:spLocks/>
          </p:cNvSpPr>
          <p:nvPr/>
        </p:nvSpPr>
        <p:spPr>
          <a:xfrm>
            <a:off x="3919876" y="4023718"/>
            <a:ext cx="1737360" cy="1328660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Cell tube replicates wall thickness (0.020”) and anodize from battery heat sink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B88CA48-867D-4A25-75C7-40C5A28EE2C7}"/>
              </a:ext>
            </a:extLst>
          </p:cNvPr>
          <p:cNvCxnSpPr>
            <a:cxnSpLocks/>
          </p:cNvCxnSpPr>
          <p:nvPr/>
        </p:nvCxnSpPr>
        <p:spPr>
          <a:xfrm>
            <a:off x="1970032" y="3160644"/>
            <a:ext cx="220193" cy="127128"/>
          </a:xfrm>
          <a:prstGeom prst="straightConnector1">
            <a:avLst/>
          </a:prstGeom>
          <a:ln w="22225" cap="rnd">
            <a:solidFill>
              <a:schemeClr val="tx1"/>
            </a:solidFill>
            <a:headEnd w="lg" len="lg"/>
            <a:tailEnd type="stealth" w="lg" len="lg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F88A277-39F9-7154-3C34-90F148C05F1F}"/>
              </a:ext>
            </a:extLst>
          </p:cNvPr>
          <p:cNvSpPr txBox="1">
            <a:spLocks/>
          </p:cNvSpPr>
          <p:nvPr/>
        </p:nvSpPr>
        <p:spPr>
          <a:xfrm>
            <a:off x="114300" y="2185596"/>
            <a:ext cx="1979443" cy="1782855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Clamp ring transfers axial forces to cell cradle (right) while providing a rigid point to secure the cell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EDCBE78-AFEF-90D5-0E00-5F8A882EC7DF}"/>
              </a:ext>
            </a:extLst>
          </p:cNvPr>
          <p:cNvCxnSpPr>
            <a:cxnSpLocks/>
          </p:cNvCxnSpPr>
          <p:nvPr/>
        </p:nvCxnSpPr>
        <p:spPr>
          <a:xfrm flipH="1" flipV="1">
            <a:off x="2977830" y="4322923"/>
            <a:ext cx="872791" cy="318524"/>
          </a:xfrm>
          <a:prstGeom prst="straightConnector1">
            <a:avLst/>
          </a:prstGeom>
          <a:ln w="22225" cap="rnd">
            <a:solidFill>
              <a:schemeClr val="tx1"/>
            </a:solidFill>
            <a:headEnd w="lg" len="lg"/>
            <a:tailEnd type="stealth" w="lg" len="lg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3" name="Picture 22" descr="A metal object with screws&#10;&#10;Description automatically generated">
            <a:extLst>
              <a:ext uri="{FF2B5EF4-FFF2-40B4-BE49-F238E27FC236}">
                <a16:creationId xmlns:a16="http://schemas.microsoft.com/office/drawing/2014/main" id="{890E45BA-43A2-939F-6A94-AF6C4A19D8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158" t="35817" r="38496" b="27843"/>
          <a:stretch/>
        </p:blipFill>
        <p:spPr>
          <a:xfrm>
            <a:off x="7810502" y="2018842"/>
            <a:ext cx="2905028" cy="2926080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44271AF5-EEA8-450F-6487-B23395933420}"/>
              </a:ext>
            </a:extLst>
          </p:cNvPr>
          <p:cNvSpPr txBox="1">
            <a:spLocks/>
          </p:cNvSpPr>
          <p:nvPr/>
        </p:nvSpPr>
        <p:spPr>
          <a:xfrm>
            <a:off x="6152028" y="1972948"/>
            <a:ext cx="1737360" cy="907136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Cells secured in place with a single-fastener clamp 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6F708511-6779-A1D1-CC36-FBC6DC2484C0}"/>
              </a:ext>
            </a:extLst>
          </p:cNvPr>
          <p:cNvCxnSpPr>
            <a:cxnSpLocks/>
          </p:cNvCxnSpPr>
          <p:nvPr/>
        </p:nvCxnSpPr>
        <p:spPr>
          <a:xfrm>
            <a:off x="7659130" y="2474213"/>
            <a:ext cx="219155" cy="121104"/>
          </a:xfrm>
          <a:prstGeom prst="straightConnector1">
            <a:avLst/>
          </a:prstGeom>
          <a:ln w="22225" cap="rnd">
            <a:solidFill>
              <a:schemeClr val="tx1"/>
            </a:solidFill>
            <a:headEnd w="lg" len="lg"/>
            <a:tailEnd type="stealth" w="lg" len="lg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C50658F9-D2BE-F6BD-3E8B-2A1A1EEEAE01}"/>
              </a:ext>
            </a:extLst>
          </p:cNvPr>
          <p:cNvSpPr txBox="1">
            <a:spLocks/>
          </p:cNvSpPr>
          <p:nvPr/>
        </p:nvSpPr>
        <p:spPr>
          <a:xfrm>
            <a:off x="10411159" y="3185178"/>
            <a:ext cx="1737360" cy="1456269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Thermal paste placed between the base plate and cradle to ensure thermal contact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A6073BF-8D3C-E18C-8A1D-C1C838471E2D}"/>
              </a:ext>
            </a:extLst>
          </p:cNvPr>
          <p:cNvCxnSpPr>
            <a:cxnSpLocks/>
          </p:cNvCxnSpPr>
          <p:nvPr/>
        </p:nvCxnSpPr>
        <p:spPr>
          <a:xfrm flipH="1">
            <a:off x="9978802" y="4430806"/>
            <a:ext cx="496455" cy="325103"/>
          </a:xfrm>
          <a:prstGeom prst="straightConnector1">
            <a:avLst/>
          </a:prstGeom>
          <a:ln w="22225" cap="rnd">
            <a:solidFill>
              <a:schemeClr val="tx1"/>
            </a:solidFill>
            <a:headEnd w="lg" len="lg"/>
            <a:tailEnd type="stealth" w="lg" len="lg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FBA67446-CA2A-ACC5-DFAE-083615ED42D2}"/>
              </a:ext>
            </a:extLst>
          </p:cNvPr>
          <p:cNvSpPr txBox="1">
            <a:spLocks/>
          </p:cNvSpPr>
          <p:nvPr/>
        </p:nvSpPr>
        <p:spPr>
          <a:xfrm>
            <a:off x="8029248" y="5758541"/>
            <a:ext cx="2467536" cy="374472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b="1" dirty="0">
                <a:latin typeface="+mj-lt"/>
                <a:cs typeface="Arial" panose="020B0604020202020204" pitchFamily="34" charset="0"/>
              </a:rPr>
              <a:t>Figure: </a:t>
            </a:r>
            <a:r>
              <a:rPr lang="en-US" sz="1400" dirty="0">
                <a:latin typeface="+mj-lt"/>
                <a:cs typeface="Arial" panose="020B0604020202020204" pitchFamily="34" charset="0"/>
              </a:rPr>
              <a:t>Cell cradle assembly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CA63C3-9A78-F671-B845-224DA484203C}"/>
              </a:ext>
            </a:extLst>
          </p:cNvPr>
          <p:cNvCxnSpPr/>
          <p:nvPr/>
        </p:nvCxnSpPr>
        <p:spPr>
          <a:xfrm>
            <a:off x="5876365" y="1505622"/>
            <a:ext cx="0" cy="4928796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74811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long line of a machine&#10;&#10;Description automatically generated with medium confidence">
            <a:extLst>
              <a:ext uri="{FF2B5EF4-FFF2-40B4-BE49-F238E27FC236}">
                <a16:creationId xmlns:a16="http://schemas.microsoft.com/office/drawing/2014/main" id="{19F780E0-D988-0E75-938C-E62EC4BCD8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61" t="48105" r="8893" b="34902"/>
          <a:stretch/>
        </p:blipFill>
        <p:spPr>
          <a:xfrm>
            <a:off x="1069937" y="2968455"/>
            <a:ext cx="10515600" cy="1428452"/>
          </a:xfrm>
          <a:prstGeom prst="rect">
            <a:avLst/>
          </a:prstGeom>
        </p:spPr>
      </p:pic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25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Design C, 21700 Variant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B712D72-7D1B-9BBC-B761-D9ED27FDB7B5}"/>
              </a:ext>
            </a:extLst>
          </p:cNvPr>
          <p:cNvCxnSpPr>
            <a:cxnSpLocks/>
            <a:stCxn id="9" idx="0"/>
          </p:cNvCxnSpPr>
          <p:nvPr/>
        </p:nvCxnSpPr>
        <p:spPr>
          <a:xfrm flipV="1">
            <a:off x="6384352" y="4019278"/>
            <a:ext cx="441428" cy="551495"/>
          </a:xfrm>
          <a:prstGeom prst="straightConnector1">
            <a:avLst/>
          </a:prstGeom>
          <a:ln w="12700" cap="sq" cmpd="sng">
            <a:round/>
            <a:headEnd type="none" w="lg" len="lg"/>
            <a:tailEnd type="oval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79F5C4-091D-39B8-E814-D154041C61D7}"/>
              </a:ext>
            </a:extLst>
          </p:cNvPr>
          <p:cNvSpPr txBox="1">
            <a:spLocks/>
          </p:cNvSpPr>
          <p:nvPr/>
        </p:nvSpPr>
        <p:spPr>
          <a:xfrm>
            <a:off x="2703646" y="2270428"/>
            <a:ext cx="3474720" cy="331795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Partitions to isolate and protect cells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064CB00-F8DF-6D28-9A3F-43494EBAECC0}"/>
              </a:ext>
            </a:extLst>
          </p:cNvPr>
          <p:cNvCxnSpPr>
            <a:cxnSpLocks/>
          </p:cNvCxnSpPr>
          <p:nvPr/>
        </p:nvCxnSpPr>
        <p:spPr>
          <a:xfrm flipH="1">
            <a:off x="3290944" y="2588454"/>
            <a:ext cx="598394" cy="760002"/>
          </a:xfrm>
          <a:prstGeom prst="straightConnector1">
            <a:avLst/>
          </a:prstGeom>
          <a:ln>
            <a:solidFill>
              <a:schemeClr val="accent4"/>
            </a:solidFill>
            <a:headEnd w="lg" len="lg"/>
            <a:tailEnd type="oval" w="med" len="med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8B0DDD5-584C-939A-FD13-94E7726B9A72}"/>
              </a:ext>
            </a:extLst>
          </p:cNvPr>
          <p:cNvSpPr txBox="1">
            <a:spLocks/>
          </p:cNvSpPr>
          <p:nvPr/>
        </p:nvSpPr>
        <p:spPr>
          <a:xfrm>
            <a:off x="5382928" y="4570773"/>
            <a:ext cx="2002847" cy="550693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G10/Ni bus plate stack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041E1A7-C397-B8EE-8373-E2508BC7CA0B}"/>
              </a:ext>
            </a:extLst>
          </p:cNvPr>
          <p:cNvSpPr txBox="1">
            <a:spLocks/>
          </p:cNvSpPr>
          <p:nvPr/>
        </p:nvSpPr>
        <p:spPr>
          <a:xfrm>
            <a:off x="550712" y="4560082"/>
            <a:ext cx="1937905" cy="498894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Mica overs to protect cells against ejecta 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416778E-3CF2-4567-053D-35FFF910B865}"/>
              </a:ext>
            </a:extLst>
          </p:cNvPr>
          <p:cNvCxnSpPr>
            <a:cxnSpLocks/>
          </p:cNvCxnSpPr>
          <p:nvPr/>
        </p:nvCxnSpPr>
        <p:spPr>
          <a:xfrm flipV="1">
            <a:off x="1519665" y="4019278"/>
            <a:ext cx="312234" cy="540804"/>
          </a:xfrm>
          <a:prstGeom prst="straightConnector1">
            <a:avLst/>
          </a:prstGeom>
          <a:ln w="22225" cap="rnd">
            <a:solidFill>
              <a:schemeClr val="tx1"/>
            </a:solidFill>
            <a:headEnd type="none" w="lg" len="lg"/>
            <a:tailEnd type="oval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7479EC9-2A97-A1F4-FFAE-0E3A11A86C5F}"/>
              </a:ext>
            </a:extLst>
          </p:cNvPr>
          <p:cNvCxnSpPr>
            <a:cxnSpLocks/>
            <a:stCxn id="9" idx="0"/>
          </p:cNvCxnSpPr>
          <p:nvPr/>
        </p:nvCxnSpPr>
        <p:spPr>
          <a:xfrm flipV="1">
            <a:off x="6384352" y="3176543"/>
            <a:ext cx="1884367" cy="1394230"/>
          </a:xfrm>
          <a:prstGeom prst="straightConnector1">
            <a:avLst/>
          </a:prstGeom>
          <a:ln w="12700" cap="sq" cmpd="sng">
            <a:round/>
            <a:headEnd type="none" w="lg" len="lg"/>
            <a:tailEnd type="oval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8925AE8-4AC5-DCCF-24D2-B51ED6660A3C}"/>
              </a:ext>
            </a:extLst>
          </p:cNvPr>
          <p:cNvCxnSpPr>
            <a:cxnSpLocks/>
          </p:cNvCxnSpPr>
          <p:nvPr/>
        </p:nvCxnSpPr>
        <p:spPr>
          <a:xfrm flipH="1">
            <a:off x="6605066" y="2588454"/>
            <a:ext cx="574724" cy="695766"/>
          </a:xfrm>
          <a:prstGeom prst="straightConnector1">
            <a:avLst/>
          </a:prstGeom>
          <a:ln w="22225" cap="rnd">
            <a:solidFill>
              <a:schemeClr val="tx1"/>
            </a:solidFill>
            <a:headEnd type="none" w="lg" len="lg"/>
            <a:tailEnd type="oval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C4856191-4E2A-9C78-2B72-6A8BF9BC9FF8}"/>
              </a:ext>
            </a:extLst>
          </p:cNvPr>
          <p:cNvSpPr txBox="1">
            <a:spLocks/>
          </p:cNvSpPr>
          <p:nvPr/>
        </p:nvSpPr>
        <p:spPr>
          <a:xfrm>
            <a:off x="6424449" y="2204482"/>
            <a:ext cx="2002847" cy="550693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Cells secured to cradles</a:t>
            </a:r>
          </a:p>
        </p:txBody>
      </p:sp>
    </p:spTree>
    <p:extLst>
      <p:ext uri="{BB962C8B-B14F-4D97-AF65-F5344CB8AC3E}">
        <p14:creationId xmlns:p14="http://schemas.microsoft.com/office/powerpoint/2010/main" val="11030290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26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Design C, 21700 Variant</a:t>
            </a:r>
          </a:p>
        </p:txBody>
      </p:sp>
      <p:pic>
        <p:nvPicPr>
          <p:cNvPr id="2" name="Picture 1" descr="A long line of metal objects&#10;&#10;Description automatically generated">
            <a:extLst>
              <a:ext uri="{FF2B5EF4-FFF2-40B4-BE49-F238E27FC236}">
                <a16:creationId xmlns:a16="http://schemas.microsoft.com/office/drawing/2014/main" id="{C091F774-C37B-47FD-ECA3-4D5CFFEDA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92" t="45621" r="8894" b="34902"/>
          <a:stretch/>
        </p:blipFill>
        <p:spPr>
          <a:xfrm>
            <a:off x="838200" y="2623020"/>
            <a:ext cx="10515600" cy="161196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D0C3566-6FC2-50CF-45D9-F924D943CED2}"/>
              </a:ext>
            </a:extLst>
          </p:cNvPr>
          <p:cNvSpPr txBox="1">
            <a:spLocks/>
          </p:cNvSpPr>
          <p:nvPr/>
        </p:nvSpPr>
        <p:spPr>
          <a:xfrm>
            <a:off x="585337" y="4570449"/>
            <a:ext cx="2470029" cy="744677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Blast plates protect other assemblies from TR ejecta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C29267F-07E8-6648-E88B-A7560C18788B}"/>
              </a:ext>
            </a:extLst>
          </p:cNvPr>
          <p:cNvCxnSpPr>
            <a:cxnSpLocks/>
          </p:cNvCxnSpPr>
          <p:nvPr/>
        </p:nvCxnSpPr>
        <p:spPr>
          <a:xfrm flipV="1">
            <a:off x="1740435" y="4012570"/>
            <a:ext cx="312234" cy="540804"/>
          </a:xfrm>
          <a:prstGeom prst="straightConnector1">
            <a:avLst/>
          </a:prstGeom>
          <a:ln w="22225" cap="rnd">
            <a:solidFill>
              <a:schemeClr val="tx1"/>
            </a:solidFill>
            <a:headEnd type="none" w="lg" len="lg"/>
            <a:tailEnd type="oval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D7B2E15-DA1D-614D-A435-6EC7AC711F31}"/>
              </a:ext>
            </a:extLst>
          </p:cNvPr>
          <p:cNvCxnSpPr>
            <a:cxnSpLocks/>
          </p:cNvCxnSpPr>
          <p:nvPr/>
        </p:nvCxnSpPr>
        <p:spPr>
          <a:xfrm flipV="1">
            <a:off x="7246620" y="3221171"/>
            <a:ext cx="813996" cy="1349278"/>
          </a:xfrm>
          <a:prstGeom prst="straightConnector1">
            <a:avLst/>
          </a:prstGeom>
          <a:ln w="22225" cap="rnd">
            <a:solidFill>
              <a:schemeClr val="tx1"/>
            </a:solidFill>
            <a:headEnd type="none" w="lg" len="lg"/>
            <a:tailEnd type="oval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E731BB8-8F9F-0DE6-688D-6DC05F27D130}"/>
              </a:ext>
            </a:extLst>
          </p:cNvPr>
          <p:cNvSpPr txBox="1">
            <a:spLocks/>
          </p:cNvSpPr>
          <p:nvPr/>
        </p:nvSpPr>
        <p:spPr>
          <a:xfrm>
            <a:off x="6518266" y="4618246"/>
            <a:ext cx="1542350" cy="332719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Protective cover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73EBB96-FD32-91E1-1DE3-2AC098F1EEA6}"/>
              </a:ext>
            </a:extLst>
          </p:cNvPr>
          <p:cNvCxnSpPr>
            <a:cxnSpLocks/>
          </p:cNvCxnSpPr>
          <p:nvPr/>
        </p:nvCxnSpPr>
        <p:spPr>
          <a:xfrm flipV="1">
            <a:off x="11114443" y="3429000"/>
            <a:ext cx="0" cy="991153"/>
          </a:xfrm>
          <a:prstGeom prst="straightConnector1">
            <a:avLst/>
          </a:prstGeom>
          <a:ln w="15875" cap="sq" cmpd="sng">
            <a:round/>
            <a:headEnd type="none" w="lg" len="lg"/>
            <a:tailEnd type="oval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40A03F0-C0A1-4E24-275B-914CC34C74E3}"/>
              </a:ext>
            </a:extLst>
          </p:cNvPr>
          <p:cNvSpPr txBox="1">
            <a:spLocks/>
          </p:cNvSpPr>
          <p:nvPr/>
        </p:nvSpPr>
        <p:spPr>
          <a:xfrm>
            <a:off x="9522235" y="4420153"/>
            <a:ext cx="2858779" cy="728907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Power, voltage and TC cables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014F0902-B279-CA6F-4BC0-5D2698ABD1FF}"/>
              </a:ext>
            </a:extLst>
          </p:cNvPr>
          <p:cNvSpPr txBox="1">
            <a:spLocks/>
          </p:cNvSpPr>
          <p:nvPr/>
        </p:nvSpPr>
        <p:spPr>
          <a:xfrm>
            <a:off x="3272568" y="4784606"/>
            <a:ext cx="2858779" cy="728907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latin typeface="+mj-lt"/>
                <a:cs typeface="Arial" panose="020B0604020202020204" pitchFamily="34" charset="0"/>
              </a:rPr>
              <a:t>Aluminum base transfers heat from hot plate (not shown) to cells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945F6A0-9AD1-B8DB-5726-600F4C174FFD}"/>
              </a:ext>
            </a:extLst>
          </p:cNvPr>
          <p:cNvCxnSpPr>
            <a:cxnSpLocks/>
          </p:cNvCxnSpPr>
          <p:nvPr/>
        </p:nvCxnSpPr>
        <p:spPr>
          <a:xfrm rot="7200000" flipH="1" flipV="1">
            <a:off x="4413923" y="4483427"/>
            <a:ext cx="576072" cy="0"/>
          </a:xfrm>
          <a:prstGeom prst="straightConnector1">
            <a:avLst/>
          </a:prstGeom>
          <a:ln w="22225" cap="rnd">
            <a:solidFill>
              <a:schemeClr val="tx1"/>
            </a:solidFill>
            <a:headEnd type="none" w="lg" len="lg"/>
            <a:tailEnd type="oval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9303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27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Design C, 21700 Variant</a:t>
            </a:r>
          </a:p>
        </p:txBody>
      </p:sp>
      <p:pic>
        <p:nvPicPr>
          <p:cNvPr id="4" name="Picture 3" descr="A grey square object with many rows of wires&#10;&#10;Description automatically generated">
            <a:extLst>
              <a:ext uri="{FF2B5EF4-FFF2-40B4-BE49-F238E27FC236}">
                <a16:creationId xmlns:a16="http://schemas.microsoft.com/office/drawing/2014/main" id="{DE4645B6-C059-7CE6-5C2D-7AA7AAB49E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08" t="19529" r="22114" b="17037"/>
          <a:stretch/>
        </p:blipFill>
        <p:spPr>
          <a:xfrm>
            <a:off x="4002006" y="1293665"/>
            <a:ext cx="6437394" cy="4858996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6EAB440-DE82-D1BC-A519-CA216AF1914C}"/>
              </a:ext>
            </a:extLst>
          </p:cNvPr>
          <p:cNvSpPr txBox="1">
            <a:spLocks/>
          </p:cNvSpPr>
          <p:nvPr/>
        </p:nvSpPr>
        <p:spPr>
          <a:xfrm>
            <a:off x="1142721" y="1921166"/>
            <a:ext cx="3942825" cy="550693"/>
          </a:xfrm>
          <a:prstGeom prst="rect">
            <a:avLst/>
          </a:prstGeom>
        </p:spPr>
        <p:txBody>
          <a:bodyPr anchor="t"/>
          <a:lstStyle>
            <a:lvl1pPr marL="144661" indent="-14466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313433" indent="-12055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482204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675085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867966" indent="-96441" algn="l" defTabSz="192881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2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060847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192881" rtl="0" eaLnBrk="1" latinLnBrk="0" hangingPunct="1">
              <a:spcBef>
                <a:spcPct val="20000"/>
              </a:spcBef>
              <a:buFont typeface="Arial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A 36” X 36” hot plate will be used to heat 8 test articles at a time to trigger 80 cells into thermal runaway.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873B730-2F4C-CBD6-F248-EE9C9338D858}"/>
              </a:ext>
            </a:extLst>
          </p:cNvPr>
          <p:cNvCxnSpPr>
            <a:cxnSpLocks/>
          </p:cNvCxnSpPr>
          <p:nvPr/>
        </p:nvCxnSpPr>
        <p:spPr>
          <a:xfrm>
            <a:off x="3743308" y="2659310"/>
            <a:ext cx="1191236" cy="520118"/>
          </a:xfrm>
          <a:prstGeom prst="straightConnector1">
            <a:avLst/>
          </a:prstGeom>
          <a:ln w="22225" cap="rnd">
            <a:solidFill>
              <a:schemeClr val="tx1"/>
            </a:solidFill>
            <a:headEnd w="lg" len="lg"/>
            <a:tailEnd type="oval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4934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28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Design C, 21700 Variant</a:t>
            </a:r>
          </a:p>
        </p:txBody>
      </p:sp>
      <p:pic>
        <p:nvPicPr>
          <p:cNvPr id="3" name="Picture 2" descr="A picture containing floor, wood&#10;&#10;Description automatically generated">
            <a:extLst>
              <a:ext uri="{FF2B5EF4-FFF2-40B4-BE49-F238E27FC236}">
                <a16:creationId xmlns:a16="http://schemas.microsoft.com/office/drawing/2014/main" id="{45E1F8DF-13AA-2D35-6807-D21665DCB0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15" y="1692704"/>
            <a:ext cx="3082290" cy="41097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2778AAE-CE7E-C7EF-A057-33878DBF4F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8697" y="1304402"/>
            <a:ext cx="6515100" cy="488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8733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3A84A7A-B497-4D39-8AA7-D935B6DE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29</a:t>
            </a:fld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D3C1DE0-3CED-4384-BBCA-447E4A63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70055"/>
            <a:ext cx="8421688" cy="1325563"/>
          </a:xfrm>
        </p:spPr>
        <p:txBody>
          <a:bodyPr/>
          <a:lstStyle/>
          <a:p>
            <a:r>
              <a:rPr lang="en-US" dirty="0"/>
              <a:t>Final thoughts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D15D5330-4127-4101-9E48-852C7B62FC80}"/>
              </a:ext>
            </a:extLst>
          </p:cNvPr>
          <p:cNvSpPr txBox="1">
            <a:spLocks/>
          </p:cNvSpPr>
          <p:nvPr/>
        </p:nvSpPr>
        <p:spPr>
          <a:xfrm>
            <a:off x="999415" y="1982982"/>
            <a:ext cx="10501287" cy="289203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Lower SoC decreases the risk of SWR but it does not directly reduce the severity of the event for the Panasonic NCR18650A</a:t>
            </a:r>
          </a:p>
          <a:p>
            <a:pPr marL="0" indent="0">
              <a:buNone/>
            </a:pPr>
            <a:endParaRPr lang="en-US" sz="2400" dirty="0"/>
          </a:p>
          <a:p>
            <a:pPr lvl="1"/>
            <a:r>
              <a:rPr lang="en-US" sz="2000" dirty="0"/>
              <a:t>Attributed to thin can wall of 125 microns (0.005”)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SWR/SGR depend on various cell and battery level factors. Testing is critical for characterizing the risk of SWR/SGR of every unique battery design</a:t>
            </a:r>
          </a:p>
        </p:txBody>
      </p:sp>
    </p:spTree>
    <p:extLst>
      <p:ext uri="{BB962C8B-B14F-4D97-AF65-F5344CB8AC3E}">
        <p14:creationId xmlns:p14="http://schemas.microsoft.com/office/powerpoint/2010/main" val="21761355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7200" y="1615736"/>
            <a:ext cx="4179570" cy="1524735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CFF82-B70F-4971-9182-7C3AEA3CF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6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BF4EF"/>
      </a:accent1>
      <a:accent2>
        <a:srgbClr val="F7F6F3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ist light pitch_tm56180624_Win32_LW_SL_v3" id="{5A4404DB-4ECC-4373-8C35-B428B8CCB737}" vid="{DB02F28E-0C23-47F0-A348-62748A79E20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BC90D6-94CF-42F7-AAC4-9CF6824C54D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F97B18F-50BC-4F30-8373-93489E845F8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4CF2EF3-001F-4BE9-81B3-86ECBBF942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Minimalist light sales pitch</Template>
  <TotalTime>7253</TotalTime>
  <Words>1476</Words>
  <Application>Microsoft Macintosh PowerPoint</Application>
  <PresentationFormat>Widescreen</PresentationFormat>
  <Paragraphs>265</Paragraphs>
  <Slides>30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Tenorite</vt:lpstr>
      <vt:lpstr>Times New Roman</vt:lpstr>
      <vt:lpstr>Wingdings</vt:lpstr>
      <vt:lpstr>Monoline</vt:lpstr>
      <vt:lpstr>sidewall Rupture Characterization  </vt:lpstr>
      <vt:lpstr>Agenda</vt:lpstr>
      <vt:lpstr>Acronyms</vt:lpstr>
      <vt:lpstr>Thermal Runaway (TR) SWR Video</vt:lpstr>
      <vt:lpstr>Guidelines for Passive Propagation Resistant (PPR) Batteries</vt:lpstr>
      <vt:lpstr>How you understand and reduce the risk of SWR?</vt:lpstr>
      <vt:lpstr>Swr characterization with unsupported cells</vt:lpstr>
      <vt:lpstr>Recall of previous testing</vt:lpstr>
      <vt:lpstr>Summary of results 100% soc</vt:lpstr>
      <vt:lpstr>Sidewall rupture characterization at different states of charge</vt:lpstr>
      <vt:lpstr>Test Objective</vt:lpstr>
      <vt:lpstr>Design A overview</vt:lpstr>
      <vt:lpstr>As Built Battery Test articles</vt:lpstr>
      <vt:lpstr>Test setup</vt:lpstr>
      <vt:lpstr>Sample Test video – Units 1 &amp; 2 (92% Soc, 4.05V)</vt:lpstr>
      <vt:lpstr>post test</vt:lpstr>
      <vt:lpstr>Definition criteria Off-Nominal failures</vt:lpstr>
      <vt:lpstr>Test Results (Graph form) 90 cells tested for each state of charge, 270 cells total</vt:lpstr>
      <vt:lpstr>Sample Pictures of results</vt:lpstr>
      <vt:lpstr>Summary of results</vt:lpstr>
      <vt:lpstr>21700 sidewall rupture Characterization campaign</vt:lpstr>
      <vt:lpstr>Design C, 21700 Variant intro</vt:lpstr>
      <vt:lpstr>Test matrix</vt:lpstr>
      <vt:lpstr>Cell preparation</vt:lpstr>
      <vt:lpstr>Design C, 21700 Variant</vt:lpstr>
      <vt:lpstr>Design C, 21700 Variant</vt:lpstr>
      <vt:lpstr>Design C, 21700 Variant</vt:lpstr>
      <vt:lpstr>Design C, 21700 Variant</vt:lpstr>
      <vt:lpstr>Final thoughts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Lithium-ion battery cells side wall Rupture Testing</dc:title>
  <dc:creator>Trillo, Jesus E. (JSC-NC311)</dc:creator>
  <cp:lastModifiedBy>Bankhead, Trey (MSFC-ES01)[Consolidated Program Support Services]</cp:lastModifiedBy>
  <cp:revision>169</cp:revision>
  <dcterms:created xsi:type="dcterms:W3CDTF">2022-02-09T17:25:32Z</dcterms:created>
  <dcterms:modified xsi:type="dcterms:W3CDTF">2024-06-24T19:20:49Z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