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424" r:id="rId4"/>
    <p:sldMasterId id="2147484435" r:id="rId5"/>
  </p:sldMasterIdLst>
  <p:notesMasterIdLst>
    <p:notesMasterId r:id="rId41"/>
  </p:notesMasterIdLst>
  <p:handoutMasterIdLst>
    <p:handoutMasterId r:id="rId42"/>
  </p:handoutMasterIdLst>
  <p:sldIdLst>
    <p:sldId id="429" r:id="rId6"/>
    <p:sldId id="428" r:id="rId7"/>
    <p:sldId id="432" r:id="rId8"/>
    <p:sldId id="433" r:id="rId9"/>
    <p:sldId id="16034" r:id="rId10"/>
    <p:sldId id="434" r:id="rId11"/>
    <p:sldId id="16032" r:id="rId12"/>
    <p:sldId id="16037" r:id="rId13"/>
    <p:sldId id="15993" r:id="rId14"/>
    <p:sldId id="16039" r:id="rId15"/>
    <p:sldId id="453" r:id="rId16"/>
    <p:sldId id="15991" r:id="rId17"/>
    <p:sldId id="16040" r:id="rId18"/>
    <p:sldId id="16025" r:id="rId19"/>
    <p:sldId id="16005" r:id="rId20"/>
    <p:sldId id="16041" r:id="rId21"/>
    <p:sldId id="1857" r:id="rId22"/>
    <p:sldId id="16042" r:id="rId23"/>
    <p:sldId id="16023" r:id="rId24"/>
    <p:sldId id="16024" r:id="rId25"/>
    <p:sldId id="16043" r:id="rId26"/>
    <p:sldId id="15989" r:id="rId27"/>
    <p:sldId id="16038" r:id="rId28"/>
    <p:sldId id="16044" r:id="rId29"/>
    <p:sldId id="16021" r:id="rId30"/>
    <p:sldId id="16031" r:id="rId31"/>
    <p:sldId id="16022" r:id="rId32"/>
    <p:sldId id="15997" r:id="rId33"/>
    <p:sldId id="16027" r:id="rId34"/>
    <p:sldId id="16029" r:id="rId35"/>
    <p:sldId id="16011" r:id="rId36"/>
    <p:sldId id="16012" r:id="rId37"/>
    <p:sldId id="16016" r:id="rId38"/>
    <p:sldId id="16013" r:id="rId39"/>
    <p:sldId id="464" r:id="rId40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S PGothic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S PGothic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S PGothic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S PGothic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952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4" pos="7552" userDrawn="1">
          <p15:clr>
            <a:srgbClr val="A4A3A4"/>
          </p15:clr>
        </p15:guide>
        <p15:guide id="5" orient="horz" pos="4104" userDrawn="1">
          <p15:clr>
            <a:srgbClr val="A4A3A4"/>
          </p15:clr>
        </p15:guide>
        <p15:guide id="6" orient="horz" pos="4176" userDrawn="1">
          <p15:clr>
            <a:srgbClr val="A4A3A4"/>
          </p15:clr>
        </p15:guide>
        <p15:guide id="7" pos="128" userDrawn="1">
          <p15:clr>
            <a:srgbClr val="A4A3A4"/>
          </p15:clr>
        </p15:guide>
        <p15:guide id="9" orient="horz" pos="1128" userDrawn="1">
          <p15:clr>
            <a:srgbClr val="A4A3A4"/>
          </p15:clr>
        </p15:guide>
        <p15:guide id="10" orient="horz" pos="2832" userDrawn="1">
          <p15:clr>
            <a:srgbClr val="A4A3A4"/>
          </p15:clr>
        </p15:guide>
        <p15:guide id="11" pos="6624" userDrawn="1">
          <p15:clr>
            <a:srgbClr val="A4A3A4"/>
          </p15:clr>
        </p15:guide>
        <p15:guide id="12" pos="4064" userDrawn="1">
          <p15:clr>
            <a:srgbClr val="A4A3A4"/>
          </p15:clr>
        </p15:guide>
        <p15:guide id="13" pos="4128" userDrawn="1">
          <p15:clr>
            <a:srgbClr val="A4A3A4"/>
          </p15:clr>
        </p15:guide>
        <p15:guide id="14" pos="4224" userDrawn="1">
          <p15:clr>
            <a:srgbClr val="A4A3A4"/>
          </p15:clr>
        </p15:guide>
        <p15:guide id="15" orient="horz" pos="3024" userDrawn="1">
          <p15:clr>
            <a:srgbClr val="A4A3A4"/>
          </p15:clr>
        </p15:guide>
        <p15:guide id="16" pos="6688" userDrawn="1">
          <p15:clr>
            <a:srgbClr val="A4A3A4"/>
          </p15:clr>
        </p15:guide>
        <p15:guide id="17" pos="684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478BB1D-F7F1-3731-511E-5037E3E1408B}" name="Ernst, Rebecca (LARC-A3)[Consolidated Program Support Services]" initials="ER(APSS" userId="S::rernst2@ndc.nasa.gov::e5b627c0-3c5f-4a32-a584-cad1f82b39c8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irth, Theresa C. (LARC-A3)[TEAMS3]" initials="FTC(A" lastIdx="1" clrIdx="0">
    <p:extLst>
      <p:ext uri="{19B8F6BF-5375-455C-9EA6-DF929625EA0E}">
        <p15:presenceInfo xmlns:p15="http://schemas.microsoft.com/office/powerpoint/2012/main" userId="S::tfirth@ndc.nasa.gov::8a038681-0486-4018-85bb-88f411c1f7e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  <a:srgbClr val="31FF21"/>
    <a:srgbClr val="FFFF99"/>
    <a:srgbClr val="FFFF00"/>
    <a:srgbClr val="558ED5"/>
    <a:srgbClr val="00B050"/>
    <a:srgbClr val="3333CC"/>
    <a:srgbClr val="002A00"/>
    <a:srgbClr val="008400"/>
    <a:srgbClr val="2D8B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A12545-3F78-3CB1-BCBF-A02889EACA5B}" v="1" dt="2023-10-17T18:58:51.342"/>
    <p1510:client id="{C0AB3983-6A94-484B-AFC7-B8CC3F098143}" v="20" dt="2023-09-12T16:45:36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9" autoAdjust="0"/>
    <p:restoredTop sz="88294" autoAdjust="0"/>
  </p:normalViewPr>
  <p:slideViewPr>
    <p:cSldViewPr snapToGrid="0">
      <p:cViewPr varScale="1">
        <p:scale>
          <a:sx n="141" d="100"/>
          <a:sy n="141" d="100"/>
        </p:scale>
        <p:origin x="1026" y="138"/>
      </p:cViewPr>
      <p:guideLst>
        <p:guide orient="horz" pos="2952"/>
        <p:guide pos="3840"/>
        <p:guide pos="7552"/>
        <p:guide orient="horz" pos="4104"/>
        <p:guide orient="horz" pos="4176"/>
        <p:guide pos="128"/>
        <p:guide orient="horz" pos="1128"/>
        <p:guide orient="horz" pos="2832"/>
        <p:guide pos="6624"/>
        <p:guide pos="4064"/>
        <p:guide pos="4128"/>
        <p:guide pos="4224"/>
        <p:guide orient="horz" pos="3024"/>
        <p:guide pos="6688"/>
        <p:guide pos="684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5" d="100"/>
          <a:sy n="85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50" Type="http://schemas.microsoft.com/office/2018/10/relationships/authors" Target="author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commentAuthors" Target="commentAuthors.xml"/><Relationship Id="rId48" Type="http://schemas.microsoft.com/office/2016/11/relationships/changesInfo" Target="changesInfos/changesInfo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lucinsky, Stephanie (KSC-PXC00)" userId="S::splucins@ndc.nasa.gov::08408392-64d3-4346-8867-a466b0f40f86" providerId="AD" clId="Web-{5FA12545-3F78-3CB1-BCBF-A02889EACA5B}"/>
    <pc:docChg chg="sldOrd">
      <pc:chgData name="Plucinsky, Stephanie (KSC-PXC00)" userId="S::splucins@ndc.nasa.gov::08408392-64d3-4346-8867-a466b0f40f86" providerId="AD" clId="Web-{5FA12545-3F78-3CB1-BCBF-A02889EACA5B}" dt="2023-10-17T18:58:51.342" v="0"/>
      <pc:docMkLst>
        <pc:docMk/>
      </pc:docMkLst>
      <pc:sldChg chg="ord">
        <pc:chgData name="Plucinsky, Stephanie (KSC-PXC00)" userId="S::splucins@ndc.nasa.gov::08408392-64d3-4346-8867-a466b0f40f86" providerId="AD" clId="Web-{5FA12545-3F78-3CB1-BCBF-A02889EACA5B}" dt="2023-10-17T18:58:51.342" v="0"/>
        <pc:sldMkLst>
          <pc:docMk/>
          <pc:sldMk cId="856073891" sldId="16005"/>
        </pc:sldMkLst>
      </pc:sldChg>
    </pc:docChg>
  </pc:docChgLst>
  <pc:docChgLst>
    <pc:chgData name="JASON SCHULER" userId="4507bbd2-8ad1-44d0-9b2f-7c8496f8e428" providerId="ADAL" clId="{C0AB3983-6A94-484B-AFC7-B8CC3F098143}"/>
    <pc:docChg chg="custSel modSld">
      <pc:chgData name="JASON SCHULER" userId="4507bbd2-8ad1-44d0-9b2f-7c8496f8e428" providerId="ADAL" clId="{C0AB3983-6A94-484B-AFC7-B8CC3F098143}" dt="2023-09-12T16:45:36.049" v="23" actId="1036"/>
      <pc:docMkLst>
        <pc:docMk/>
      </pc:docMkLst>
      <pc:sldChg chg="addSp delSp modSp mod">
        <pc:chgData name="JASON SCHULER" userId="4507bbd2-8ad1-44d0-9b2f-7c8496f8e428" providerId="ADAL" clId="{C0AB3983-6A94-484B-AFC7-B8CC3F098143}" dt="2023-09-12T16:45:36.049" v="23" actId="1036"/>
        <pc:sldMkLst>
          <pc:docMk/>
          <pc:sldMk cId="285051845" sldId="16027"/>
        </pc:sldMkLst>
        <pc:spChg chg="mod">
          <ac:chgData name="JASON SCHULER" userId="4507bbd2-8ad1-44d0-9b2f-7c8496f8e428" providerId="ADAL" clId="{C0AB3983-6A94-484B-AFC7-B8CC3F098143}" dt="2023-09-12T16:45:36.049" v="23" actId="1036"/>
          <ac:spMkLst>
            <pc:docMk/>
            <pc:sldMk cId="285051845" sldId="16027"/>
            <ac:spMk id="8" creationId="{D1DDBB88-F38E-0A33-5FF5-E6E40359409B}"/>
          </ac:spMkLst>
        </pc:spChg>
        <pc:picChg chg="del">
          <ac:chgData name="JASON SCHULER" userId="4507bbd2-8ad1-44d0-9b2f-7c8496f8e428" providerId="ADAL" clId="{C0AB3983-6A94-484B-AFC7-B8CC3F098143}" dt="2023-09-12T16:44:58.319" v="1" actId="478"/>
          <ac:picMkLst>
            <pc:docMk/>
            <pc:sldMk cId="285051845" sldId="16027"/>
            <ac:picMk id="5" creationId="{617629A4-A56E-337C-037F-B69BACF9B561}"/>
          </ac:picMkLst>
        </pc:picChg>
        <pc:picChg chg="add mod">
          <ac:chgData name="JASON SCHULER" userId="4507bbd2-8ad1-44d0-9b2f-7c8496f8e428" providerId="ADAL" clId="{C0AB3983-6A94-484B-AFC7-B8CC3F098143}" dt="2023-09-12T16:45:36.049" v="23" actId="1036"/>
          <ac:picMkLst>
            <pc:docMk/>
            <pc:sldMk cId="285051845" sldId="16027"/>
            <ac:picMk id="1026" creationId="{E6805826-3204-D459-8AF1-946229C1450D}"/>
          </ac:picMkLst>
        </pc:picChg>
      </pc:sldChg>
      <pc:sldChg chg="modSp mod">
        <pc:chgData name="JASON SCHULER" userId="4507bbd2-8ad1-44d0-9b2f-7c8496f8e428" providerId="ADAL" clId="{C0AB3983-6A94-484B-AFC7-B8CC3F098143}" dt="2023-09-12T16:41:48.703" v="0" actId="20577"/>
        <pc:sldMkLst>
          <pc:docMk/>
          <pc:sldMk cId="3726164666" sldId="16038"/>
        </pc:sldMkLst>
        <pc:spChg chg="mod">
          <ac:chgData name="JASON SCHULER" userId="4507bbd2-8ad1-44d0-9b2f-7c8496f8e428" providerId="ADAL" clId="{C0AB3983-6A94-484B-AFC7-B8CC3F098143}" dt="2023-09-12T16:41:48.703" v="0" actId="20577"/>
          <ac:spMkLst>
            <pc:docMk/>
            <pc:sldMk cId="3726164666" sldId="16038"/>
            <ac:spMk id="20" creationId="{A72529CB-C478-4160-1182-E4A5C8469B0E}"/>
          </ac:spMkLst>
        </pc:spChg>
      </pc:sldChg>
    </pc:docChg>
  </pc:docChgLst>
  <pc:docChgLst>
    <pc:chgData name="Schuler, Jason M. (KSC-UBE00)" userId="4507bbd2-8ad1-44d0-9b2f-7c8496f8e428" providerId="ADAL" clId="{C0AB3983-6A94-484B-AFC7-B8CC3F098143}"/>
    <pc:docChg chg="delSld modSld">
      <pc:chgData name="Schuler, Jason M. (KSC-UBE00)" userId="4507bbd2-8ad1-44d0-9b2f-7c8496f8e428" providerId="ADAL" clId="{C0AB3983-6A94-484B-AFC7-B8CC3F098143}" dt="2023-09-05T13:57:30.653" v="36" actId="20577"/>
      <pc:docMkLst>
        <pc:docMk/>
      </pc:docMkLst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92684872" sldId="336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2409282424" sldId="417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2377834751" sldId="420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2861906991" sldId="422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582777884" sldId="443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1290038131" sldId="444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854749982" sldId="445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3267090972" sldId="469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2514031936" sldId="16007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2325036474" sldId="16008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3793237840" sldId="16009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2480721815" sldId="16015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1126559488" sldId="16017"/>
        </pc:sldMkLst>
      </pc:sldChg>
      <pc:sldChg chg="del">
        <pc:chgData name="Schuler, Jason M. (KSC-UBE00)" userId="4507bbd2-8ad1-44d0-9b2f-7c8496f8e428" providerId="ADAL" clId="{C0AB3983-6A94-484B-AFC7-B8CC3F098143}" dt="2023-09-04T23:49:43.193" v="0" actId="47"/>
        <pc:sldMkLst>
          <pc:docMk/>
          <pc:sldMk cId="4253644701" sldId="16019"/>
        </pc:sldMkLst>
      </pc:sldChg>
      <pc:sldChg chg="modSp mod">
        <pc:chgData name="Schuler, Jason M. (KSC-UBE00)" userId="4507bbd2-8ad1-44d0-9b2f-7c8496f8e428" providerId="ADAL" clId="{C0AB3983-6A94-484B-AFC7-B8CC3F098143}" dt="2023-09-05T13:57:30.653" v="36" actId="20577"/>
        <pc:sldMkLst>
          <pc:docMk/>
          <pc:sldMk cId="3340742893" sldId="16021"/>
        </pc:sldMkLst>
        <pc:spChg chg="mod">
          <ac:chgData name="Schuler, Jason M. (KSC-UBE00)" userId="4507bbd2-8ad1-44d0-9b2f-7c8496f8e428" providerId="ADAL" clId="{C0AB3983-6A94-484B-AFC7-B8CC3F098143}" dt="2023-09-05T13:57:30.653" v="36" actId="20577"/>
          <ac:spMkLst>
            <pc:docMk/>
            <pc:sldMk cId="3340742893" sldId="16021"/>
            <ac:spMk id="10" creationId="{183A8C42-229B-90B3-A414-3F2B8B8DB26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277E75D-796E-544A-918E-932386311232}" type="datetimeFigureOut">
              <a:rPr lang="en-US"/>
              <a:pPr>
                <a:defRPr/>
              </a:pPr>
              <a:t>10/17/2023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EB6B351-6F3D-EC46-A184-8530CFA3CB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6430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charset="0"/>
              </a:defRPr>
            </a:lvl1pPr>
          </a:lstStyle>
          <a:p>
            <a:pPr>
              <a:defRPr/>
            </a:pPr>
            <a:fld id="{4DFE72E3-EEB0-5E49-804D-DD1262D95E69}" type="datetimeFigureOut">
              <a:rPr lang="en-US" altLang="x-none"/>
              <a:pPr>
                <a:defRPr/>
              </a:pPr>
              <a:t>10/17/2023</a:t>
            </a:fld>
            <a:endParaRPr lang="en-US" alt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charset="0"/>
              </a:defRPr>
            </a:lvl1pPr>
          </a:lstStyle>
          <a:p>
            <a:pPr>
              <a:defRPr/>
            </a:pPr>
            <a:fld id="{83AEBCAE-0345-1F4B-AF5B-AFC84B023E8C}" type="slidenum">
              <a:rPr lang="en-US" altLang="x-none"/>
              <a:pPr>
                <a:defRPr/>
              </a:pPr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37946341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DDCF2-9B85-7E48-A229-6803093FC2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763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sz="1600"/>
              <a:t>Provide an overview of the Project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sz="1600">
                <a:solidFill>
                  <a:srgbClr val="FF0000"/>
                </a:solidFill>
              </a:rPr>
              <a:t>	</a:t>
            </a:r>
            <a:r>
              <a:rPr lang="en-US" sz="1400">
                <a:solidFill>
                  <a:srgbClr val="FF0000"/>
                </a:solidFill>
              </a:rPr>
              <a:t>Pictures are encouraged, please provide new pictures as frequently as possible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DDCF2-9B85-7E48-A229-6803093FC2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36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sz="1600"/>
              <a:t>Provide an overview of the Project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sz="1600">
                <a:solidFill>
                  <a:srgbClr val="FF0000"/>
                </a:solidFill>
              </a:rPr>
              <a:t>	</a:t>
            </a:r>
            <a:r>
              <a:rPr lang="en-US" sz="1400">
                <a:solidFill>
                  <a:srgbClr val="FF0000"/>
                </a:solidFill>
              </a:rPr>
              <a:t>Pictures are encouraged, please provide new pictures as frequently as possible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DDCF2-9B85-7E48-A229-6803093FC2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5456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If you have submitted a Project Plan, you could utilize the Organizational Chart found in section 8.3 – Management Structure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4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63997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If you have submitted a Project Plan, you could utilize the Organizational Chart found in section 8.3 – Management Structure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5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7803959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6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743627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Chart purpose: show TRL/SRL/MRL advancement over the project lifecycle</a:t>
            </a:r>
            <a:r>
              <a:rPr lang="en-US" baseline="0"/>
              <a:t> </a:t>
            </a:r>
            <a:r>
              <a:rPr lang="en-US"/>
              <a:t>schedule. Show TRL advancements as whole integer increases. Show how Key and Controlled milestones align with TRL advancement.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/>
              <a:t>TRL/SRL/MRL may not advance at each milestone. Often several milestones are required to produce a step increase in TRL/SRL/MRL.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There can be one, or more, of these charts per project as needed.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/>
              <a:t>For projects with fewer technical elements, the TRL/SRL/MRL data can be combined on one chart.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/>
              <a:t>For more complex projects, the TRL/SRL/MRL progression can separated into multiple charts by project technical area.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Show TRL, SRL, and MRL data for each technical element on the same chart.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/>
              <a:t>Delete TRL/SRL/MRL axis-labels that do not apply – e.g., remove SRL/MRL for projects/technical areas where SRL and MRL do not apply.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3AEBCAE-0345-1F4B-AF5B-AFC84B023E8C}" type="slidenum">
              <a:rPr kumimoji="0" lang="en-US" altLang="x-non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MS PGothic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x-non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MS PGothic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4269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19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3323586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20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3192265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28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3457270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31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838748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1800" b="1" i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Infusion</a:t>
            </a:r>
            <a:r>
              <a:rPr lang="en-US" sz="1800" b="0" i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An investment reaches a conclusion where a technology is handed off for use by a mission or other need. Infusions can be made to other NASA Mission Directorates, other Government Agencies, Commercial Entities, or International Partner.  </a:t>
            </a:r>
            <a:endParaRPr lang="en-US" b="0" i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800" b="1" i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Transition</a:t>
            </a:r>
            <a:r>
              <a:rPr lang="en-US" sz="1800" b="0" i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An investment reaches a conclusion where a technology is handed off for further development. Transitions can be made to other STMD programs, other NASA Mission Directorates, academic institution, other Government Agencies, Commercial Entities, or International Partner.</a:t>
            </a:r>
            <a:endParaRPr lang="en-US" b="0" i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32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4143745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>
                <a:solidFill>
                  <a:srgbClr val="FF0000"/>
                </a:solidFill>
              </a:rPr>
              <a:t>Summary of the EPO activities (papers, conferences, outreach events) participated in over the last 6 months and the forward outlook for 6 months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1DDCF2-9B85-7E48-A229-6803093FC2E2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1297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34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241636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>
            <a:lvl1pPr>
              <a:defRPr sz="3200" b="1" i="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aseline="0">
                <a:solidFill>
                  <a:schemeClr val="bg1"/>
                </a:solidFill>
                <a:latin typeface="Arial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charset="0"/>
              </a:rPr>
              <a:pPr>
                <a:defRPr/>
              </a:pPr>
              <a:t>‹#›</a:t>
            </a:fld>
            <a:endParaRPr lang="uk-UA" sz="12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4067" y="0"/>
            <a:ext cx="9144000" cy="1066800"/>
          </a:xfrm>
          <a:prstGeom prst="rect">
            <a:avLst/>
          </a:prstGeom>
        </p:spPr>
        <p:txBody>
          <a:bodyPr anchor="ctr"/>
          <a:lstStyle>
            <a:lvl1pPr>
              <a:defRPr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16645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000"/>
              </a:spcBef>
              <a:buFontTx/>
              <a:buNone/>
              <a:tabLst/>
              <a:defRPr sz="1800" b="1" i="0" baseline="0">
                <a:solidFill>
                  <a:schemeClr val="bg1"/>
                </a:solidFill>
                <a:latin typeface="arial" charset="0"/>
              </a:defRPr>
            </a:lvl1pPr>
            <a:lvl2pPr marL="279400" indent="-165100">
              <a:lnSpc>
                <a:spcPct val="95000"/>
              </a:lnSpc>
              <a:spcBef>
                <a:spcPts val="500"/>
              </a:spcBef>
              <a:buFont typeface="Arial" charset="0"/>
              <a:buChar char="•"/>
              <a:tabLst/>
              <a:defRPr sz="1800" baseline="0">
                <a:solidFill>
                  <a:schemeClr val="bg1"/>
                </a:solidFill>
                <a:latin typeface="arial" charset="0"/>
              </a:defRPr>
            </a:lvl2pPr>
            <a:lvl3pPr marL="571500" indent="-228600">
              <a:lnSpc>
                <a:spcPct val="95000"/>
              </a:lnSpc>
              <a:spcBef>
                <a:spcPts val="500"/>
              </a:spcBef>
              <a:buFont typeface=".AppleSystemUIFont" charset="-120"/>
              <a:buChar char="‒"/>
              <a:tabLst/>
              <a:defRPr sz="1800" baseline="0">
                <a:solidFill>
                  <a:schemeClr val="bg1"/>
                </a:solidFill>
                <a:latin typeface="arial" charset="0"/>
              </a:defRPr>
            </a:lvl3pPr>
            <a:lvl4pPr>
              <a:lnSpc>
                <a:spcPct val="95000"/>
              </a:lnSpc>
              <a:spcBef>
                <a:spcPts val="500"/>
              </a:spcBef>
              <a:defRPr sz="1800" baseline="0">
                <a:solidFill>
                  <a:schemeClr val="bg1"/>
                </a:solidFill>
                <a:latin typeface="arial" charset="0"/>
              </a:defRPr>
            </a:lvl4pPr>
            <a:lvl5pPr>
              <a:lnSpc>
                <a:spcPct val="95000"/>
              </a:lnSpc>
              <a:spcBef>
                <a:spcPts val="500"/>
              </a:spcBef>
              <a:defRPr sz="1800" baseline="0">
                <a:solidFill>
                  <a:schemeClr val="bg1"/>
                </a:solidFill>
                <a:latin typeface="arial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/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16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678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73788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64000" y="616192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2616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12616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baseline="0" smtClean="0">
                <a:solidFill>
                  <a:schemeClr val="tx1"/>
                </a:solidFill>
                <a:latin typeface="Arial" charset="0"/>
                <a:ea typeface=""/>
              </a:defRPr>
            </a:lvl1pPr>
          </a:lstStyle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‹#›</a:t>
            </a:fld>
            <a:endParaRPr lang="uk-U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0"/>
            <a:ext cx="9144000" cy="1066800"/>
          </a:xfrm>
          <a:prstGeom prst="rect">
            <a:avLst/>
          </a:prstGeom>
        </p:spPr>
        <p:txBody>
          <a:bodyPr anchor="ctr"/>
          <a:lstStyle>
            <a:lvl1pPr>
              <a:defRPr lang="en-US"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GCD FY18</a:t>
            </a:r>
            <a:r>
              <a:rPr lang="en-US" sz="800" baseline="0">
                <a:solidFill>
                  <a:schemeClr val="bg1"/>
                </a:solidFill>
              </a:rPr>
              <a:t> Mid Year Review</a:t>
            </a:r>
            <a:endParaRPr lang="en-US" sz="80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FY22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81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6" name="TextBox 5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445127"/>
            <a:ext cx="4011084" cy="87228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1445127"/>
            <a:ext cx="6815667" cy="4393616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500560"/>
            <a:ext cx="4011084" cy="352132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  <a:solidFill>
            <a:schemeClr val="tx1"/>
          </a:solidFill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1548063"/>
            <a:ext cx="7315200" cy="3179512"/>
          </a:xfrm>
          <a:prstGeom prst="rect">
            <a:avLst/>
          </a:prstGeo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8" name="TextBox 7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>
            <a:lvl1pPr>
              <a:defRPr sz="3200" b="1" i="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aseline="0">
                <a:solidFill>
                  <a:schemeClr val="bg1"/>
                </a:solidFill>
                <a:latin typeface="Arial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charset="0"/>
              </a:rPr>
              <a:pPr>
                <a:defRPr/>
              </a:pPr>
              <a:t>‹#›</a:t>
            </a:fld>
            <a:endParaRPr lang="uk-UA" sz="12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933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4067" y="0"/>
            <a:ext cx="9144000" cy="1066800"/>
          </a:xfrm>
          <a:prstGeom prst="rect">
            <a:avLst/>
          </a:prstGeom>
        </p:spPr>
        <p:txBody>
          <a:bodyPr anchor="ctr"/>
          <a:lstStyle>
            <a:lvl1pPr>
              <a:defRPr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16645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000"/>
              </a:spcBef>
              <a:buFontTx/>
              <a:buNone/>
              <a:tabLst/>
              <a:defRPr sz="1800" b="1" i="0" baseline="0">
                <a:solidFill>
                  <a:schemeClr val="bg1"/>
                </a:solidFill>
                <a:latin typeface="arial" charset="0"/>
              </a:defRPr>
            </a:lvl1pPr>
            <a:lvl2pPr marL="279400" indent="-165100">
              <a:lnSpc>
                <a:spcPct val="95000"/>
              </a:lnSpc>
              <a:spcBef>
                <a:spcPts val="500"/>
              </a:spcBef>
              <a:buFont typeface="Arial" charset="0"/>
              <a:buChar char="•"/>
              <a:tabLst/>
              <a:defRPr sz="1800" baseline="0">
                <a:solidFill>
                  <a:schemeClr val="bg1"/>
                </a:solidFill>
                <a:latin typeface="arial" charset="0"/>
              </a:defRPr>
            </a:lvl2pPr>
            <a:lvl3pPr marL="571500" indent="-228600">
              <a:lnSpc>
                <a:spcPct val="95000"/>
              </a:lnSpc>
              <a:spcBef>
                <a:spcPts val="500"/>
              </a:spcBef>
              <a:buFont typeface=".AppleSystemUIFont" charset="-120"/>
              <a:buChar char="‒"/>
              <a:tabLst/>
              <a:defRPr sz="1800" baseline="0">
                <a:solidFill>
                  <a:schemeClr val="bg1"/>
                </a:solidFill>
                <a:latin typeface="arial" charset="0"/>
              </a:defRPr>
            </a:lvl3pPr>
            <a:lvl4pPr>
              <a:lnSpc>
                <a:spcPct val="95000"/>
              </a:lnSpc>
              <a:spcBef>
                <a:spcPts val="500"/>
              </a:spcBef>
              <a:defRPr sz="1800" baseline="0">
                <a:solidFill>
                  <a:schemeClr val="bg1"/>
                </a:solidFill>
                <a:latin typeface="arial" charset="0"/>
              </a:defRPr>
            </a:lvl4pPr>
            <a:lvl5pPr>
              <a:lnSpc>
                <a:spcPct val="95000"/>
              </a:lnSpc>
              <a:spcBef>
                <a:spcPts val="500"/>
              </a:spcBef>
              <a:defRPr sz="1800" baseline="0">
                <a:solidFill>
                  <a:schemeClr val="bg1"/>
                </a:solidFill>
                <a:latin typeface="arial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/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2399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3840">
          <p15:clr>
            <a:srgbClr val="FBAE40"/>
          </p15:clr>
        </p15:guide>
        <p15:guide id="3" pos="678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73788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64000" y="616192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328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2616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12616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2144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baseline="0" smtClean="0">
                <a:solidFill>
                  <a:schemeClr val="tx1"/>
                </a:solidFill>
                <a:latin typeface="Arial" charset="0"/>
                <a:ea typeface=""/>
              </a:defRPr>
            </a:lvl1pPr>
          </a:lstStyle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‹#›</a:t>
            </a:fld>
            <a:endParaRPr lang="uk-U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0"/>
            <a:ext cx="9144000" cy="1066800"/>
          </a:xfrm>
          <a:prstGeom prst="rect">
            <a:avLst/>
          </a:prstGeom>
        </p:spPr>
        <p:txBody>
          <a:bodyPr anchor="ctr"/>
          <a:lstStyle>
            <a:lvl1pPr>
              <a:defRPr lang="en-US"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GCD FY18</a:t>
            </a:r>
            <a:r>
              <a:rPr lang="en-US" sz="800" baseline="0">
                <a:solidFill>
                  <a:schemeClr val="bg1"/>
                </a:solidFill>
              </a:rPr>
              <a:t> Mid Year Review</a:t>
            </a:r>
            <a:endParaRPr lang="en-US" sz="80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FY22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4736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6" name="TextBox 5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939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445127"/>
            <a:ext cx="4011084" cy="87228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1445127"/>
            <a:ext cx="6815667" cy="4393616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500560"/>
            <a:ext cx="4011084" cy="352132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9729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  <a:solidFill>
            <a:schemeClr val="tx1"/>
          </a:solidFill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1548063"/>
            <a:ext cx="7315200" cy="3179512"/>
          </a:xfrm>
          <a:prstGeom prst="rect">
            <a:avLst/>
          </a:prstGeo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293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8" name="TextBox 7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FY23</a:t>
            </a:r>
            <a:r>
              <a:rPr lang="en-US" sz="800" baseline="0" dirty="0">
                <a:solidFill>
                  <a:schemeClr val="bg1"/>
                </a:solidFill>
              </a:rPr>
              <a:t> Annual Program Review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6429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baseline="0" smtClean="0">
                <a:solidFill>
                  <a:schemeClr val="tx1"/>
                </a:solidFill>
                <a:latin typeface="Arial" charset="0"/>
                <a:ea typeface=""/>
              </a:defRPr>
            </a:lvl1pPr>
          </a:lstStyle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‹#›</a:t>
            </a:fld>
            <a:endParaRPr lang="uk-UA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F145354-13C8-B341-8631-CC4F1B1E7B5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7958" y="1003412"/>
            <a:ext cx="11612070" cy="5173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720849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anner OCT template.jpg"/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1" y="-1"/>
            <a:ext cx="12192000" cy="112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3728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25" r:id="rId1"/>
    <p:sldLayoutId id="2147484426" r:id="rId2"/>
    <p:sldLayoutId id="2147484428" r:id="rId3"/>
    <p:sldLayoutId id="2147484429" r:id="rId4"/>
    <p:sldLayoutId id="2147484430" r:id="rId5"/>
    <p:sldLayoutId id="2147484431" r:id="rId6"/>
    <p:sldLayoutId id="2147484432" r:id="rId7"/>
    <p:sldLayoutId id="2147484433" r:id="rId8"/>
    <p:sldLayoutId id="2147484434" r:id="rId9"/>
  </p:sldLayoutIdLst>
  <p:hf hdr="0" ft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anner OCT template.jpg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11" y="-1"/>
            <a:ext cx="12192000" cy="112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909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36" r:id="rId1"/>
    <p:sldLayoutId id="2147484437" r:id="rId2"/>
    <p:sldLayoutId id="2147484438" r:id="rId3"/>
    <p:sldLayoutId id="2147484439" r:id="rId4"/>
    <p:sldLayoutId id="2147484440" r:id="rId5"/>
    <p:sldLayoutId id="2147484441" r:id="rId6"/>
    <p:sldLayoutId id="2147484442" r:id="rId7"/>
    <p:sldLayoutId id="2147484443" r:id="rId8"/>
    <p:sldLayoutId id="2147484444" r:id="rId9"/>
    <p:sldLayoutId id="2147484445" r:id="rId10"/>
  </p:sldLayoutIdLst>
  <p:hf hdr="0" ft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microsoft.com/office/2007/relationships/hdphoto" Target="../media/hdphoto1.wdp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5" Type="http://schemas.microsoft.com/office/2007/relationships/hdphoto" Target="../media/hdphoto2.wdp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2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1.png"/><Relationship Id="rId5" Type="http://schemas.openxmlformats.org/officeDocument/2006/relationships/image" Target="../media/image11.png"/><Relationship Id="rId10" Type="http://schemas.openxmlformats.org/officeDocument/2006/relationships/image" Target="../media/image33.png"/><Relationship Id="rId4" Type="http://schemas.openxmlformats.org/officeDocument/2006/relationships/image" Target="../media/image30.jpeg"/><Relationship Id="rId9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5.jpg"/><Relationship Id="rId7" Type="http://schemas.openxmlformats.org/officeDocument/2006/relationships/image" Target="../media/image3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1.png"/><Relationship Id="rId7" Type="http://schemas.openxmlformats.org/officeDocument/2006/relationships/image" Target="../media/image39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.jpeg"/><Relationship Id="rId5" Type="http://schemas.openxmlformats.org/officeDocument/2006/relationships/image" Target="../media/image11.png"/><Relationship Id="rId4" Type="http://schemas.openxmlformats.org/officeDocument/2006/relationships/image" Target="../media/image42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microsoft.com/office/2007/relationships/media" Target="../media/media4.mp4"/><Relationship Id="rId7" Type="http://schemas.openxmlformats.org/officeDocument/2006/relationships/image" Target="../media/image4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5.png"/><Relationship Id="rId11" Type="http://schemas.microsoft.com/office/2007/relationships/hdphoto" Target="../media/hdphoto4.wdp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9.png"/><Relationship Id="rId4" Type="http://schemas.openxmlformats.org/officeDocument/2006/relationships/video" Target="../media/media4.mp4"/><Relationship Id="rId9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11.png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3.jpeg"/><Relationship Id="rId5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microsoft.com/office/2007/relationships/hdphoto" Target="../media/hdphoto5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microsoft.com/office/2007/relationships/hdphoto" Target="../media/hdphoto5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5.pn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1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1.png"/><Relationship Id="rId5" Type="http://schemas.openxmlformats.org/officeDocument/2006/relationships/image" Target="../media/image60.png"/><Relationship Id="rId10" Type="http://schemas.openxmlformats.org/officeDocument/2006/relationships/image" Target="../media/image63.jpeg"/><Relationship Id="rId4" Type="http://schemas.openxmlformats.org/officeDocument/2006/relationships/image" Target="../media/image59.jpeg"/><Relationship Id="rId9" Type="http://schemas.microsoft.com/office/2007/relationships/hdphoto" Target="../media/hdphoto6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11.png"/><Relationship Id="rId7" Type="http://schemas.openxmlformats.org/officeDocument/2006/relationships/image" Target="../media/image6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1.png"/><Relationship Id="rId5" Type="http://schemas.microsoft.com/office/2007/relationships/hdphoto" Target="../media/hdphoto7.wdp"/><Relationship Id="rId4" Type="http://schemas.openxmlformats.org/officeDocument/2006/relationships/image" Target="../media/image7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5.xml"/><Relationship Id="rId6" Type="http://schemas.microsoft.com/office/2007/relationships/hdphoto" Target="../media/hdphoto7.wdp"/><Relationship Id="rId5" Type="http://schemas.openxmlformats.org/officeDocument/2006/relationships/image" Target="../media/image70.png"/><Relationship Id="rId4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76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75.jpeg"/><Relationship Id="rId5" Type="http://schemas.openxmlformats.org/officeDocument/2006/relationships/image" Target="../media/image11.png"/><Relationship Id="rId4" Type="http://schemas.openxmlformats.org/officeDocument/2006/relationships/image" Target="../media/image7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38.png"/><Relationship Id="rId4" Type="http://schemas.openxmlformats.org/officeDocument/2006/relationships/image" Target="../media/image1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5.jpg"/><Relationship Id="rId4" Type="http://schemas.openxmlformats.org/officeDocument/2006/relationships/image" Target="../media/image8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8FF917-5495-2B40-9F4F-35B3547594A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32012" y="5515550"/>
            <a:ext cx="8468436" cy="707886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>
              <a:lnSpc>
                <a:spcPts val="2400"/>
              </a:lnSpc>
            </a:pPr>
            <a:r>
              <a:rPr lang="en-US" sz="2400" b="1">
                <a:solidFill>
                  <a:prstClr val="white"/>
                </a:solidFill>
                <a:latin typeface="Helvetica Neue" charset="0"/>
                <a:ea typeface="Helvetica Neue" charset="0"/>
                <a:cs typeface="Helvetica Neue" charset="0"/>
              </a:rPr>
              <a:t>Space Technology Mission Directorate</a:t>
            </a:r>
          </a:p>
          <a:p>
            <a:pPr>
              <a:lnSpc>
                <a:spcPts val="2400"/>
              </a:lnSpc>
            </a:pPr>
            <a:r>
              <a:rPr lang="en-US" sz="2100" b="1">
                <a:solidFill>
                  <a:prstClr val="white"/>
                </a:solidFill>
                <a:latin typeface="Helvetica Neue" charset="0"/>
                <a:ea typeface="Helvetica Neue" charset="0"/>
                <a:cs typeface="Helvetica Neue" charset="0"/>
              </a:rPr>
              <a:t>Game Changing Development Program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34286" y="6148963"/>
            <a:ext cx="998142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en-US" sz="1400" dirty="0">
                <a:solidFill>
                  <a:prstClr val="white"/>
                </a:solidFill>
                <a:latin typeface="Helvetica Neue" charset="0"/>
                <a:ea typeface="Helvetica Neue" charset="0"/>
                <a:cs typeface="Helvetica Neue" charset="0"/>
              </a:rPr>
              <a:t>Jason Schuler  |  Drew Smith  |  FY23 ISRU Pilot Excavator (IPEx) Annual Review Presentation   |   09.21.23</a:t>
            </a:r>
          </a:p>
          <a:p>
            <a:r>
              <a:rPr lang="en-US" sz="1400" dirty="0">
                <a:solidFill>
                  <a:prstClr val="white"/>
                </a:solidFill>
                <a:latin typeface="Helvetica Neue" charset="0"/>
                <a:ea typeface="Helvetica Neue" charset="0"/>
                <a:cs typeface="Helvetica Neue" charset="0"/>
              </a:rPr>
              <a:t>Jason Schuler/jason.m.schuler@nasa.gov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567184-BD86-49FB-B823-51C51470E16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16" t="139" r="19466" b="-139"/>
          <a:stretch/>
        </p:blipFill>
        <p:spPr>
          <a:xfrm>
            <a:off x="2670368" y="839685"/>
            <a:ext cx="1286901" cy="1286901"/>
          </a:xfrm>
          <a:prstGeom prst="flowChartConnector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51AD47-AB1A-463D-9390-469A006DEC5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95" t="23070" r="30523" b="26368"/>
          <a:stretch/>
        </p:blipFill>
        <p:spPr>
          <a:xfrm>
            <a:off x="3313819" y="2644018"/>
            <a:ext cx="1761043" cy="1761043"/>
          </a:xfrm>
          <a:prstGeom prst="flowChartConnector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0261A2-52DB-4DBB-B1B5-E9970A6153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8320" y="965200"/>
            <a:ext cx="2025724" cy="1954784"/>
          </a:xfrm>
          <a:prstGeom prst="flowChartConnector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D1A8398-7991-480D-B4CB-9795CE5500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9" t="-5548" r="32730" b="-1854"/>
          <a:stretch/>
        </p:blipFill>
        <p:spPr bwMode="auto">
          <a:xfrm>
            <a:off x="5766619" y="3919862"/>
            <a:ext cx="1106129" cy="116953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4E0BE8C-F42E-4D64-AE66-DB93764DCEFA}"/>
              </a:ext>
            </a:extLst>
          </p:cNvPr>
          <p:cNvPicPr/>
          <p:nvPr/>
        </p:nvPicPr>
        <p:blipFill rotWithShape="1">
          <a:blip r:embed="rId8"/>
          <a:srcRect l="13479" t="22139" r="26394" b="1393"/>
          <a:stretch/>
        </p:blipFill>
        <p:spPr>
          <a:xfrm>
            <a:off x="7323229" y="3183812"/>
            <a:ext cx="1851132" cy="1761043"/>
          </a:xfrm>
          <a:prstGeom prst="ellipse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E267061-32B3-4578-8E8B-39A14981B57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549" r="6402"/>
          <a:stretch/>
        </p:blipFill>
        <p:spPr>
          <a:xfrm>
            <a:off x="8581165" y="1327594"/>
            <a:ext cx="1764618" cy="1761043"/>
          </a:xfrm>
          <a:prstGeom prst="ellipse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BEF6C2F-B5F2-161D-247F-2C210B104FCB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8784" b="95045" l="4824" r="96353">
                        <a14:foregroundMark x1="12471" y1="14640" x2="81765" y2="18468"/>
                        <a14:foregroundMark x1="81765" y1="18468" x2="90706" y2="68919"/>
                        <a14:foregroundMark x1="90706" y1="68919" x2="67882" y2="92793"/>
                        <a14:foregroundMark x1="67882" y1="92793" x2="8118" y2="75000"/>
                        <a14:foregroundMark x1="8118" y1="75000" x2="10471" y2="16892"/>
                        <a14:foregroundMark x1="64471" y1="9234" x2="93059" y2="11937"/>
                        <a14:foregroundMark x1="90000" y1="17117" x2="95412" y2="55180"/>
                        <a14:foregroundMark x1="95412" y1="55180" x2="95412" y2="56081"/>
                        <a14:foregroundMark x1="86118" y1="27477" x2="7647" y2="21396"/>
                        <a14:foregroundMark x1="7412" y1="24324" x2="6824" y2="46396"/>
                        <a14:foregroundMark x1="7412" y1="44595" x2="7412" y2="60586"/>
                        <a14:foregroundMark x1="5529" y1="68018" x2="6000" y2="74775"/>
                        <a14:foregroundMark x1="31059" y1="57658" x2="59647" y2="50676"/>
                        <a14:foregroundMark x1="59647" y1="50676" x2="81059" y2="52477"/>
                        <a14:foregroundMark x1="22824" y1="33333" x2="47412" y2="35135"/>
                        <a14:foregroundMark x1="47412" y1="35135" x2="56353" y2="48198"/>
                        <a14:foregroundMark x1="26706" y1="43468" x2="52471" y2="46396"/>
                        <a14:foregroundMark x1="37176" y1="65766" x2="62000" y2="73874"/>
                        <a14:foregroundMark x1="85529" y1="81081" x2="93412" y2="79955"/>
                        <a14:foregroundMark x1="96353" y1="57658" x2="96118" y2="63288"/>
                        <a14:foregroundMark x1="72941" y1="31757" x2="73647" y2="42117"/>
                        <a14:foregroundMark x1="72706" y1="53378" x2="74000" y2="61261"/>
                        <a14:foregroundMark x1="28588" y1="53378" x2="28588" y2="67568"/>
                        <a14:foregroundMark x1="43412" y1="46171" x2="44000" y2="53829"/>
                        <a14:foregroundMark x1="4941" y1="75901" x2="6000" y2="82207"/>
                        <a14:foregroundMark x1="8353" y1="91441" x2="27412" y2="93243"/>
                        <a14:foregroundMark x1="52824" y1="93694" x2="72706" y2="93468"/>
                        <a14:foregroundMark x1="29882" y1="93919" x2="52588" y2="93243"/>
                        <a14:foregroundMark x1="74471" y1="93018" x2="94824" y2="87387"/>
                        <a14:foregroundMark x1="94824" y1="87387" x2="96235" y2="63514"/>
                        <a14:foregroundMark x1="94941" y1="86036" x2="75529" y2="93468"/>
                        <a14:foregroundMark x1="78235" y1="95045" x2="93647" y2="89414"/>
                        <a14:foregroundMark x1="32353" y1="45270" x2="18471" y2="47297"/>
                        <a14:foregroundMark x1="24000" y1="61937" x2="22706" y2="63964"/>
                        <a14:backgroundMark x1="4824" y1="3378" x2="2941" y2="13063"/>
                        <a14:backgroundMark x1="2706" y1="90090" x2="4000" y2="96171"/>
                        <a14:backgroundMark x1="95294" y1="4054" x2="98000" y2="10135"/>
                        <a14:backgroundMark x1="97059" y1="92117" x2="95412" y2="984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03561" y="5411702"/>
            <a:ext cx="2354153" cy="1229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664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099194" y="224716"/>
            <a:ext cx="3993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ysClr val="window" lastClr="FFFFFF">
                    <a:lumMod val="85000"/>
                  </a:sysClr>
                </a:solidFill>
                <a:latin typeface="Arial Bold" charset="0"/>
                <a:ea typeface="ＭＳ Ｐゴシック" charset="-128"/>
                <a:cs typeface="ＭＳ Ｐゴシック" charset="-128"/>
              </a:rPr>
              <a:t>Project Overview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defRPr lang="en-US" sz="800" kern="1200" baseline="0" smtClean="0">
                <a:solidFill>
                  <a:schemeClr val="tx1"/>
                </a:solidFill>
                <a:latin typeface="Arial" charset="0"/>
                <a:ea typeface="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CEA57C-BD71-4AFE-831C-25C5AD165BF4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47F09D9-DE73-8079-8C85-F0EEB8FC3D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7036335"/>
              </p:ext>
            </p:extLst>
          </p:nvPr>
        </p:nvGraphicFramePr>
        <p:xfrm>
          <a:off x="330327" y="3328438"/>
          <a:ext cx="11459337" cy="1208221"/>
        </p:xfrm>
        <a:graphic>
          <a:graphicData uri="http://schemas.openxmlformats.org/drawingml/2006/table">
            <a:tbl>
              <a:tblPr/>
              <a:tblGrid>
                <a:gridCol w="14307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285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6683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Goals</a:t>
                      </a:r>
                    </a:p>
                  </a:txBody>
                  <a:tcPr marL="9525" marR="9525" marT="9525" marB="0" anchor="b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73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Goal #1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0" i="1" u="none" strike="noStrike" kern="1200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Development Phase: </a:t>
                      </a:r>
                      <a:r>
                        <a:rPr lang="en-US" sz="1400" b="0" i="0" u="none" strike="noStrike" kern="1200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Design and build a flight ready robotic system to demonstrate loose granular lunar regolith excavation, transport, and delivery at a scale required for an in-situ pilot processing plant. 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73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Goal #2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0" i="1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Flight Demonstration Phase: </a:t>
                      </a:r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Support the integration, flight operations, and reporting of the lunar surface demonstration. 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81AEE2-F066-C397-655C-014648820E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480472"/>
              </p:ext>
            </p:extLst>
          </p:nvPr>
        </p:nvGraphicFramePr>
        <p:xfrm>
          <a:off x="330328" y="4910440"/>
          <a:ext cx="11459336" cy="1350645"/>
        </p:xfrm>
        <a:graphic>
          <a:graphicData uri="http://schemas.openxmlformats.org/drawingml/2006/table">
            <a:tbl>
              <a:tblPr/>
              <a:tblGrid>
                <a:gridCol w="14307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285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8973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Objectives </a:t>
                      </a:r>
                    </a:p>
                  </a:txBody>
                  <a:tcPr marL="9525" marR="9525" marT="9525" marB="0" anchor="b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2682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b="1" i="0" u="none" strike="noStrike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</a:t>
                      </a:r>
                      <a:r>
                        <a:rPr lang="en-US" sz="1400" b="1" i="0" u="none" strike="noStrike" kern="1200" baseline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400" b="1" i="0" u="none" strike="noStrike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#1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Define Concept of Operations and requirements for a 30kg–class pilot excavator to be demonstrated on a lunar polar CLPS mission.​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2682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#2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Complete trade studies and analyses of high-risk excavator components and subsystems (thermal control, autonomous navigation aids, bucket drum geometry, dust mitigation, battery charging, etc.)​</a:t>
                      </a:r>
                      <a:endParaRPr lang="en-US" sz="14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40CAB24-4230-7C97-C8B7-D885033320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922655"/>
              </p:ext>
            </p:extLst>
          </p:nvPr>
        </p:nvGraphicFramePr>
        <p:xfrm>
          <a:off x="330327" y="1279720"/>
          <a:ext cx="11459338" cy="1777365"/>
        </p:xfrm>
        <a:graphic>
          <a:graphicData uri="http://schemas.openxmlformats.org/drawingml/2006/table">
            <a:tbl>
              <a:tblPr/>
              <a:tblGrid>
                <a:gridCol w="15340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16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08785">
                  <a:extLst>
                    <a:ext uri="{9D8B030D-6E8A-4147-A177-3AD203B41FA5}">
                      <a16:colId xmlns:a16="http://schemas.microsoft.com/office/drawing/2014/main" val="809043977"/>
                    </a:ext>
                  </a:extLst>
                </a:gridCol>
              </a:tblGrid>
              <a:tr h="215972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Development Needs Addressed by Project</a:t>
                      </a:r>
                    </a:p>
                  </a:txBody>
                  <a:tcPr marL="9525" marR="9525" marT="9525" marB="0" anchor="b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3605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100" b="1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Advanced Materials, Structures, &amp; Construction (AMSC)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IPEx is the primary investment for the #1 priority gap for AMSC, “Excavation of granular regolith material for ISRU consumables production” and addresses several additional gaps by demonstrating key technologies for lunar mining and construction capabilities.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200" b="1" i="0" u="none" strike="noStrike" kern="120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STARPort</a:t>
                      </a:r>
                      <a:r>
                        <a:rPr lang="en-US" sz="1200" b="1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Gaps:</a:t>
                      </a:r>
                    </a:p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1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369 (Primary)</a:t>
                      </a:r>
                    </a:p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1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390 (Additional/Cross-Cutting)</a:t>
                      </a:r>
                    </a:p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1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547 (Additional/Cross-Cutting)</a:t>
                      </a:r>
                    </a:p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1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1395 (Additional/Cross-Cutting)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635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100" b="1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In-Situ Resource Utilization (ISRU)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IPEx will demonstrate the capability to supply future ISRU processing plants with regolith for resource extraction. This technology is applicable to operations on the Moon and Mars. 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1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550 </a:t>
                      </a:r>
                      <a:r>
                        <a:rPr lang="en-US" sz="11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(Additional/Cross-Cutting)</a:t>
                      </a:r>
                      <a:endParaRPr lang="en-US" sz="1100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1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562 </a:t>
                      </a:r>
                      <a:r>
                        <a:rPr lang="en-US" sz="11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(Additional/Cross-Cutting)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3" name="Graphic 2" descr="Checkmark with solid fill">
            <a:extLst>
              <a:ext uri="{FF2B5EF4-FFF2-40B4-BE49-F238E27FC236}">
                <a16:creationId xmlns:a16="http://schemas.microsoft.com/office/drawing/2014/main" id="{2FB20FA5-5F1F-46A9-8241-9744D37F87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0780" y="5148799"/>
            <a:ext cx="614459" cy="614459"/>
          </a:xfrm>
          <a:prstGeom prst="rect">
            <a:avLst/>
          </a:prstGeom>
        </p:spPr>
      </p:pic>
      <p:pic>
        <p:nvPicPr>
          <p:cNvPr id="4" name="Graphic 3" descr="Checkmark with solid fill">
            <a:extLst>
              <a:ext uri="{FF2B5EF4-FFF2-40B4-BE49-F238E27FC236}">
                <a16:creationId xmlns:a16="http://schemas.microsoft.com/office/drawing/2014/main" id="{0C91E7C7-FB59-BD84-5A23-14C34070C7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0779" y="5647267"/>
            <a:ext cx="614459" cy="61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32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099194" y="224716"/>
            <a:ext cx="3993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ysClr val="window" lastClr="FFFFFF">
                    <a:lumMod val="85000"/>
                  </a:sysClr>
                </a:solidFill>
                <a:latin typeface="Arial Bold" charset="0"/>
                <a:ea typeface="ＭＳ Ｐゴシック" charset="-128"/>
                <a:cs typeface="ＭＳ Ｐゴシック" charset="-128"/>
              </a:rPr>
              <a:t>Project Overview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defRPr lang="en-US" sz="800" kern="1200" baseline="0" smtClean="0">
                <a:solidFill>
                  <a:schemeClr val="tx1"/>
                </a:solidFill>
                <a:latin typeface="Arial" charset="0"/>
                <a:ea typeface="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CEA57C-BD71-4AFE-831C-25C5AD165BF4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81AEE2-F066-C397-655C-014648820E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905772"/>
              </p:ext>
            </p:extLst>
          </p:nvPr>
        </p:nvGraphicFramePr>
        <p:xfrm>
          <a:off x="330329" y="1329794"/>
          <a:ext cx="11457432" cy="3964599"/>
        </p:xfrm>
        <a:graphic>
          <a:graphicData uri="http://schemas.openxmlformats.org/drawingml/2006/table">
            <a:tbl>
              <a:tblPr/>
              <a:tblGrid>
                <a:gridCol w="1430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26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6143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Objectives – </a:t>
                      </a:r>
                      <a:r>
                        <a:rPr lang="en-US" sz="200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con’t</a:t>
                      </a:r>
                      <a:endParaRPr lang="en-US" sz="20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1208"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#3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Design and build the IPEx </a:t>
                      </a:r>
                      <a:r>
                        <a:rPr lang="en-US" sz="1400" kern="120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Brassboard</a:t>
                      </a: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subsystems (actuators, thermal control, avionics, etc.) and test in relevant environment raising them to TRL5.</a:t>
                      </a:r>
                      <a:endParaRPr lang="en-US" sz="14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754155"/>
                  </a:ext>
                </a:extLst>
              </a:tr>
              <a:tr h="52120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</a:t>
                      </a:r>
                      <a:r>
                        <a:rPr lang="en-US" sz="1400" b="1" i="0" u="none" strike="noStrike" kern="1200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#4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Assemble IPE </a:t>
                      </a:r>
                      <a:r>
                        <a:rPr lang="en-US" sz="1400" b="0" i="0" u="none" strike="noStrike" kern="12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Brassboard</a:t>
                      </a:r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Unit and perform a full mission length ground demonstration.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120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 algn="l" defTabSz="731520" rtl="0" eaLnBrk="1" fontAlgn="b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#5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Build two identical IPEx units, a Prototype Qualification Unit (PQU) and Prototype Flight Unit (PFU), and test systems to qualification and acceptance levels, respectively. 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1208"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#6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Complete a full mission length ground demonstration of the IPEx Prototype Qualification Unit.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4273026"/>
                  </a:ext>
                </a:extLst>
              </a:tr>
              <a:tr h="521208"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#7</a:t>
                      </a:r>
                      <a:endParaRPr lang="en-US" sz="1400" b="1" i="0" u="none" strike="noStrike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Deliver IPEx Prototype Flight Unit to CLPS provider and integrate into lander. </a:t>
                      </a: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519419"/>
                  </a:ext>
                </a:extLst>
              </a:tr>
              <a:tr h="521208"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#8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Complete an 11-day flight mission demonstration of the IPEx Prototype Flight Unit on the lunar surface.</a:t>
                      </a:r>
                      <a:endParaRPr lang="en-US" sz="14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1677469"/>
                  </a:ext>
                </a:extLst>
              </a:tr>
              <a:tr h="521208"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#9</a:t>
                      </a:r>
                    </a:p>
                  </a:txBody>
                  <a:tcPr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73152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Document mission performance, lessons learned and overall project summary in post-flight, project closeout report.</a:t>
                      </a:r>
                      <a:endParaRPr lang="en-US" sz="14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1976899"/>
                  </a:ext>
                </a:extLst>
              </a:tr>
            </a:tbl>
          </a:graphicData>
        </a:graphic>
      </p:graphicFrame>
      <p:pic>
        <p:nvPicPr>
          <p:cNvPr id="3" name="Graphic 2" descr="Checkmark with solid fill">
            <a:extLst>
              <a:ext uri="{FF2B5EF4-FFF2-40B4-BE49-F238E27FC236}">
                <a16:creationId xmlns:a16="http://schemas.microsoft.com/office/drawing/2014/main" id="{560E392B-E881-8308-BBB2-93DC122E33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0777" y="2105441"/>
            <a:ext cx="614459" cy="614459"/>
          </a:xfrm>
          <a:prstGeom prst="rect">
            <a:avLst/>
          </a:prstGeom>
        </p:spPr>
      </p:pic>
      <p:pic>
        <p:nvPicPr>
          <p:cNvPr id="4" name="Graphic 3" descr="Checkmark with solid fill">
            <a:extLst>
              <a:ext uri="{FF2B5EF4-FFF2-40B4-BE49-F238E27FC236}">
                <a16:creationId xmlns:a16="http://schemas.microsoft.com/office/drawing/2014/main" id="{E8674D12-C6E1-C138-450E-F5CC220114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0776" y="1606059"/>
            <a:ext cx="614459" cy="61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8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99F0064-92B2-E14E-A7AF-0B8570C478F5}"/>
              </a:ext>
            </a:extLst>
          </p:cNvPr>
          <p:cNvCxnSpPr>
            <a:cxnSpLocks/>
          </p:cNvCxnSpPr>
          <p:nvPr/>
        </p:nvCxnSpPr>
        <p:spPr>
          <a:xfrm>
            <a:off x="7077577" y="4063991"/>
            <a:ext cx="0" cy="1269780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4C7325-E5EF-45DF-8077-7885BF1D7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2471" y="0"/>
            <a:ext cx="9144000" cy="1066800"/>
          </a:xfr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600">
                <a:solidFill>
                  <a:sysClr val="window" lastClr="FFFFFF">
                    <a:lumMod val="85000"/>
                  </a:sysClr>
                </a:solidFill>
              </a:rPr>
              <a:t>Team Members / Project Org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5BD230-56F1-4459-802B-A77D5DF9B5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4</a:t>
            </a:fld>
            <a:endParaRPr lang="uk-UA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F03E78-DE22-4D6B-A7A6-E955E441C676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6083" y="121312"/>
            <a:ext cx="990306" cy="82417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9E4C186-C55C-4493-BB43-D45D0190ADBE}"/>
              </a:ext>
            </a:extLst>
          </p:cNvPr>
          <p:cNvSpPr/>
          <p:nvPr/>
        </p:nvSpPr>
        <p:spPr>
          <a:xfrm>
            <a:off x="1577046" y="3911255"/>
            <a:ext cx="2792181" cy="831545"/>
          </a:xfrm>
          <a:prstGeom prst="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WBS 596118.04.65.72</a:t>
            </a: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JSC Support Center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POC: Bill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Bluethmann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94E227-41DE-427E-84B5-627DF13ECE3E}"/>
              </a:ext>
            </a:extLst>
          </p:cNvPr>
          <p:cNvCxnSpPr>
            <a:cxnSpLocks/>
          </p:cNvCxnSpPr>
          <p:nvPr/>
        </p:nvCxnSpPr>
        <p:spPr>
          <a:xfrm>
            <a:off x="5293210" y="4063991"/>
            <a:ext cx="0" cy="1269780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97F9410-A72F-4C4D-83F0-0E803DB9C7E0}"/>
              </a:ext>
            </a:extLst>
          </p:cNvPr>
          <p:cNvSpPr/>
          <p:nvPr/>
        </p:nvSpPr>
        <p:spPr>
          <a:xfrm>
            <a:off x="8054278" y="3922706"/>
            <a:ext cx="2545205" cy="820095"/>
          </a:xfrm>
          <a:prstGeom prst="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fr-FR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WBS 596118.04.65.55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fr-FR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Contract – JPL Support Center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fr-FR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POC: Hari </a:t>
            </a:r>
            <a:r>
              <a:rPr lang="fr-FR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Nayar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A278C6-D95A-4214-A040-7E3E90483028}"/>
              </a:ext>
            </a:extLst>
          </p:cNvPr>
          <p:cNvSpPr/>
          <p:nvPr/>
        </p:nvSpPr>
        <p:spPr>
          <a:xfrm>
            <a:off x="2424135" y="5250019"/>
            <a:ext cx="3543322" cy="8882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SBIR Phase III Contract – Astrobotic Technology, Inc. – Industry Support Partner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POC: 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Chris Rampolla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4AAF62-956F-E00F-EC40-B26823C080EE}"/>
              </a:ext>
            </a:extLst>
          </p:cNvPr>
          <p:cNvSpPr/>
          <p:nvPr/>
        </p:nvSpPr>
        <p:spPr>
          <a:xfrm>
            <a:off x="6603811" y="5250018"/>
            <a:ext cx="3543322" cy="8882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Contract – Caterpillar, Inc. </a:t>
            </a: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Simulation</a:t>
            </a: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Support Partner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POC: 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Eric </a:t>
            </a:r>
            <a:r>
              <a:rPr lang="en-US" sz="12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Reiners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0F7BC8-980D-4CDF-9D9B-8F4109D7D8EB}"/>
              </a:ext>
            </a:extLst>
          </p:cNvPr>
          <p:cNvSpPr/>
          <p:nvPr/>
        </p:nvSpPr>
        <p:spPr>
          <a:xfrm>
            <a:off x="3208414" y="1523999"/>
            <a:ext cx="6096445" cy="1598233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6B20EB-9560-4F03-B368-D10AC793F53A}"/>
              </a:ext>
            </a:extLst>
          </p:cNvPr>
          <p:cNvSpPr/>
          <p:nvPr/>
        </p:nvSpPr>
        <p:spPr>
          <a:xfrm>
            <a:off x="4978209" y="1617792"/>
            <a:ext cx="25568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Primary STMD Interfaces</a:t>
            </a:r>
            <a:endParaRPr lang="en-US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74756D2-CAD2-43FA-B98D-CC9AE58B79D9}"/>
              </a:ext>
            </a:extLst>
          </p:cNvPr>
          <p:cNvCxnSpPr>
            <a:cxnSpLocks/>
          </p:cNvCxnSpPr>
          <p:nvPr/>
        </p:nvCxnSpPr>
        <p:spPr>
          <a:xfrm>
            <a:off x="5647335" y="2807084"/>
            <a:ext cx="0" cy="452133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DC9889D-2B5B-40D7-8B41-9AC098D5E5CE}"/>
              </a:ext>
            </a:extLst>
          </p:cNvPr>
          <p:cNvCxnSpPr>
            <a:cxnSpLocks/>
          </p:cNvCxnSpPr>
          <p:nvPr/>
        </p:nvCxnSpPr>
        <p:spPr>
          <a:xfrm>
            <a:off x="6898234" y="2807084"/>
            <a:ext cx="0" cy="452135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551E10DA-E05C-4DDA-8AF5-C3C682AB75D2}"/>
              </a:ext>
            </a:extLst>
          </p:cNvPr>
          <p:cNvSpPr/>
          <p:nvPr/>
        </p:nvSpPr>
        <p:spPr>
          <a:xfrm>
            <a:off x="3465208" y="2055748"/>
            <a:ext cx="2666224" cy="921505"/>
          </a:xfrm>
          <a:prstGeom prst="rect">
            <a:avLst/>
          </a:prstGeom>
          <a:solidFill>
            <a:srgbClr val="70AD47">
              <a:lumMod val="40000"/>
              <a:lumOff val="60000"/>
            </a:srgbClr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GCD Program Element Manager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Eugene Schwanbeck (</a:t>
            </a:r>
            <a:r>
              <a:rPr lang="en-US" sz="12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LaRC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AF250A-87AE-4685-89B1-75C9601F282F}"/>
              </a:ext>
            </a:extLst>
          </p:cNvPr>
          <p:cNvSpPr/>
          <p:nvPr/>
        </p:nvSpPr>
        <p:spPr>
          <a:xfrm>
            <a:off x="6399826" y="2055748"/>
            <a:ext cx="2666224" cy="921505"/>
          </a:xfrm>
          <a:prstGeom prst="rect">
            <a:avLst/>
          </a:prstGeom>
          <a:solidFill>
            <a:srgbClr val="70AD47">
              <a:lumMod val="40000"/>
              <a:lumOff val="60000"/>
            </a:srgbClr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PT/SCL</a:t>
            </a:r>
          </a:p>
          <a:p>
            <a:pPr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Hilburger AMSC</a:t>
            </a:r>
            <a:endParaRPr lang="en-US" sz="12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Jerry Sanders ISRU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2580B8-1551-4B57-A0EB-4B3BA1563ED8}"/>
              </a:ext>
            </a:extLst>
          </p:cNvPr>
          <p:cNvSpPr/>
          <p:nvPr/>
        </p:nvSpPr>
        <p:spPr>
          <a:xfrm>
            <a:off x="4656856" y="3259481"/>
            <a:ext cx="3109793" cy="1048777"/>
          </a:xfrm>
          <a:prstGeom prst="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WBS 596118.04.65.76 </a:t>
            </a: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KSC Lead Center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PjM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Jason Schuler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600"/>
              </a:spcAft>
              <a:tabLst>
                <a:tab pos="914400" algn="l"/>
                <a:tab pos="2628900" algn="l"/>
                <a:tab pos="5029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DPjM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Jan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Lomness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B85041C-A53B-1E67-7175-5E210CB13827}"/>
              </a:ext>
            </a:extLst>
          </p:cNvPr>
          <p:cNvCxnSpPr>
            <a:stCxn id="11" idx="3"/>
            <a:endCxn id="19" idx="1"/>
          </p:cNvCxnSpPr>
          <p:nvPr/>
        </p:nvCxnSpPr>
        <p:spPr>
          <a:xfrm flipV="1">
            <a:off x="4369227" y="3783870"/>
            <a:ext cx="287629" cy="543158"/>
          </a:xfrm>
          <a:prstGeom prst="line">
            <a:avLst/>
          </a:prstGeom>
          <a:ln w="12700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E7EAC50-CAE9-5145-8222-89EF1AC30A42}"/>
              </a:ext>
            </a:extLst>
          </p:cNvPr>
          <p:cNvCxnSpPr>
            <a:cxnSpLocks/>
            <a:stCxn id="13" idx="1"/>
            <a:endCxn id="19" idx="3"/>
          </p:cNvCxnSpPr>
          <p:nvPr/>
        </p:nvCxnSpPr>
        <p:spPr>
          <a:xfrm flipH="1" flipV="1">
            <a:off x="7766649" y="3783870"/>
            <a:ext cx="287629" cy="548884"/>
          </a:xfrm>
          <a:prstGeom prst="line">
            <a:avLst/>
          </a:prstGeom>
          <a:ln w="12700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9671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C7325-E5EF-45DF-8077-7885BF1D7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2471" y="0"/>
            <a:ext cx="9144000" cy="1066800"/>
          </a:xfr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600" dirty="0">
                <a:solidFill>
                  <a:sysClr val="window" lastClr="FFFFFF">
                    <a:lumMod val="85000"/>
                  </a:sysClr>
                </a:solidFill>
              </a:rPr>
              <a:t>Team Members / Project Org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5BD230-56F1-4459-802B-A77D5DF9B5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586464" y="6629400"/>
            <a:ext cx="402336" cy="228600"/>
          </a:xfrm>
        </p:spPr>
        <p:txBody>
          <a:bodyPr/>
          <a:lstStyle/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5</a:t>
            </a:fld>
            <a:endParaRPr lang="uk-UA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F03E78-DE22-4D6B-A7A6-E955E441C676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6083" y="121312"/>
            <a:ext cx="990306" cy="824176"/>
          </a:xfrm>
          <a:prstGeom prst="rect">
            <a:avLst/>
          </a:prstGeom>
        </p:spPr>
      </p:pic>
      <p:sp>
        <p:nvSpPr>
          <p:cNvPr id="22" name="Hexagon 21">
            <a:extLst>
              <a:ext uri="{FF2B5EF4-FFF2-40B4-BE49-F238E27FC236}">
                <a16:creationId xmlns:a16="http://schemas.microsoft.com/office/drawing/2014/main" id="{4A3746EF-01A4-7826-BF1B-F7E63054409B}"/>
              </a:ext>
            </a:extLst>
          </p:cNvPr>
          <p:cNvSpPr/>
          <p:nvPr/>
        </p:nvSpPr>
        <p:spPr>
          <a:xfrm>
            <a:off x="4803425" y="476904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Thomas Muller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Computer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Engineer</a:t>
            </a:r>
          </a:p>
        </p:txBody>
      </p:sp>
      <p:sp>
        <p:nvSpPr>
          <p:cNvPr id="33" name="Hexagon 32">
            <a:extLst>
              <a:ext uri="{FF2B5EF4-FFF2-40B4-BE49-F238E27FC236}">
                <a16:creationId xmlns:a16="http://schemas.microsoft.com/office/drawing/2014/main" id="{69D3A68E-1740-2EF3-7BF7-A0AF326E5E63}"/>
              </a:ext>
            </a:extLst>
          </p:cNvPr>
          <p:cNvSpPr/>
          <p:nvPr/>
        </p:nvSpPr>
        <p:spPr>
          <a:xfrm>
            <a:off x="7216662" y="4315114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Casey Clark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Lead Test Engineer</a:t>
            </a:r>
          </a:p>
        </p:txBody>
      </p:sp>
      <p:sp>
        <p:nvSpPr>
          <p:cNvPr id="36" name="Hexagon 35">
            <a:extLst>
              <a:ext uri="{FF2B5EF4-FFF2-40B4-BE49-F238E27FC236}">
                <a16:creationId xmlns:a16="http://schemas.microsoft.com/office/drawing/2014/main" id="{94E2E60E-DDDA-D49E-B092-FECB8AABF2EC}"/>
              </a:ext>
            </a:extLst>
          </p:cNvPr>
          <p:cNvSpPr/>
          <p:nvPr/>
        </p:nvSpPr>
        <p:spPr>
          <a:xfrm>
            <a:off x="6408881" y="2115053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Musashi Howe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Mechanical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9" name="Hexagon 38">
            <a:extLst>
              <a:ext uri="{FF2B5EF4-FFF2-40B4-BE49-F238E27FC236}">
                <a16:creationId xmlns:a16="http://schemas.microsoft.com/office/drawing/2014/main" id="{616960EA-2691-BF8F-E996-50535CC8BFC3}"/>
              </a:ext>
            </a:extLst>
          </p:cNvPr>
          <p:cNvSpPr/>
          <p:nvPr/>
        </p:nvSpPr>
        <p:spPr>
          <a:xfrm>
            <a:off x="3999928" y="4313879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Jeff Dyas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Lead Systems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2" name="Hexagon 41">
            <a:extLst>
              <a:ext uri="{FF2B5EF4-FFF2-40B4-BE49-F238E27FC236}">
                <a16:creationId xmlns:a16="http://schemas.microsoft.com/office/drawing/2014/main" id="{04DA7D24-5376-77E2-AFB4-8E6795855680}"/>
              </a:ext>
            </a:extLst>
          </p:cNvPr>
          <p:cNvSpPr/>
          <p:nvPr/>
        </p:nvSpPr>
        <p:spPr>
          <a:xfrm>
            <a:off x="7216662" y="167075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Victoria Ortega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Lead Lunar-G Experiment</a:t>
            </a:r>
          </a:p>
        </p:txBody>
      </p:sp>
      <p:sp>
        <p:nvSpPr>
          <p:cNvPr id="45" name="Hexagon 44">
            <a:extLst>
              <a:ext uri="{FF2B5EF4-FFF2-40B4-BE49-F238E27FC236}">
                <a16:creationId xmlns:a16="http://schemas.microsoft.com/office/drawing/2014/main" id="{786258F3-BD40-1917-8F0B-5738343C1062}"/>
              </a:ext>
            </a:extLst>
          </p:cNvPr>
          <p:cNvSpPr/>
          <p:nvPr/>
        </p:nvSpPr>
        <p:spPr>
          <a:xfrm>
            <a:off x="6408881" y="1226852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Jan </a:t>
            </a:r>
            <a:r>
              <a:rPr kumimoji="0" lang="en-US" sz="11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Lomness</a:t>
            </a:r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Dep. Project Manager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Hexagon 47">
            <a:extLst>
              <a:ext uri="{FF2B5EF4-FFF2-40B4-BE49-F238E27FC236}">
                <a16:creationId xmlns:a16="http://schemas.microsoft.com/office/drawing/2014/main" id="{122D1D18-3358-1DC6-A49E-53978F77669F}"/>
              </a:ext>
            </a:extLst>
          </p:cNvPr>
          <p:cNvSpPr/>
          <p:nvPr/>
        </p:nvSpPr>
        <p:spPr>
          <a:xfrm>
            <a:off x="5603961" y="166969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Adam Dokos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Mechanical Engineer</a:t>
            </a:r>
          </a:p>
        </p:txBody>
      </p:sp>
      <p:sp>
        <p:nvSpPr>
          <p:cNvPr id="51" name="Hexagon 50">
            <a:extLst>
              <a:ext uri="{FF2B5EF4-FFF2-40B4-BE49-F238E27FC236}">
                <a16:creationId xmlns:a16="http://schemas.microsoft.com/office/drawing/2014/main" id="{02A0823D-170E-FBBA-3F43-82540657669F}"/>
              </a:ext>
            </a:extLst>
          </p:cNvPr>
          <p:cNvSpPr/>
          <p:nvPr/>
        </p:nvSpPr>
        <p:spPr>
          <a:xfrm>
            <a:off x="4803425" y="120640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Kurt Leucht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Software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4" name="Hexagon 53">
            <a:extLst>
              <a:ext uri="{FF2B5EF4-FFF2-40B4-BE49-F238E27FC236}">
                <a16:creationId xmlns:a16="http://schemas.microsoft.com/office/drawing/2014/main" id="{1B79ACEC-405E-9809-9165-00FA64D891BA}"/>
              </a:ext>
            </a:extLst>
          </p:cNvPr>
          <p:cNvSpPr/>
          <p:nvPr/>
        </p:nvSpPr>
        <p:spPr>
          <a:xfrm>
            <a:off x="3999928" y="2541379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Joe Cloud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Software Engineer</a:t>
            </a:r>
          </a:p>
        </p:txBody>
      </p:sp>
      <p:sp>
        <p:nvSpPr>
          <p:cNvPr id="57" name="Hexagon 56">
            <a:extLst>
              <a:ext uri="{FF2B5EF4-FFF2-40B4-BE49-F238E27FC236}">
                <a16:creationId xmlns:a16="http://schemas.microsoft.com/office/drawing/2014/main" id="{852FFA8A-A245-227F-3105-7DBA9195F8F8}"/>
              </a:ext>
            </a:extLst>
          </p:cNvPr>
          <p:cNvSpPr/>
          <p:nvPr/>
        </p:nvSpPr>
        <p:spPr>
          <a:xfrm>
            <a:off x="4803425" y="2106067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Rob Mueller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ISRU/AMSC Consultant</a:t>
            </a:r>
          </a:p>
        </p:txBody>
      </p:sp>
      <p:sp>
        <p:nvSpPr>
          <p:cNvPr id="60" name="Hexagon 59">
            <a:extLst>
              <a:ext uri="{FF2B5EF4-FFF2-40B4-BE49-F238E27FC236}">
                <a16:creationId xmlns:a16="http://schemas.microsoft.com/office/drawing/2014/main" id="{D5104806-ED57-A6F3-D2F3-3636E979B3E2}"/>
              </a:ext>
            </a:extLst>
          </p:cNvPr>
          <p:cNvSpPr/>
          <p:nvPr/>
        </p:nvSpPr>
        <p:spPr>
          <a:xfrm>
            <a:off x="7216662" y="2552205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Lexis Mazerski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Electrical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3" name="Hexagon 62">
            <a:extLst>
              <a:ext uri="{FF2B5EF4-FFF2-40B4-BE49-F238E27FC236}">
                <a16:creationId xmlns:a16="http://schemas.microsoft.com/office/drawing/2014/main" id="{A63C92E1-D83D-5DBB-CB75-F19179738ED2}"/>
              </a:ext>
            </a:extLst>
          </p:cNvPr>
          <p:cNvSpPr/>
          <p:nvPr/>
        </p:nvSpPr>
        <p:spPr>
          <a:xfrm>
            <a:off x="3999928" y="3427629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Chris Reeves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Electrical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6" name="Hexagon 65">
            <a:extLst>
              <a:ext uri="{FF2B5EF4-FFF2-40B4-BE49-F238E27FC236}">
                <a16:creationId xmlns:a16="http://schemas.microsoft.com/office/drawing/2014/main" id="{093B89CE-DB7D-88E5-A469-1BAE02E09086}"/>
              </a:ext>
            </a:extLst>
          </p:cNvPr>
          <p:cNvSpPr/>
          <p:nvPr/>
        </p:nvSpPr>
        <p:spPr>
          <a:xfrm>
            <a:off x="6408881" y="3875693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AJ Nick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Lead Controls</a:t>
            </a:r>
          </a:p>
        </p:txBody>
      </p:sp>
      <p:sp>
        <p:nvSpPr>
          <p:cNvPr id="69" name="Hexagon 68">
            <a:extLst>
              <a:ext uri="{FF2B5EF4-FFF2-40B4-BE49-F238E27FC236}">
                <a16:creationId xmlns:a16="http://schemas.microsoft.com/office/drawing/2014/main" id="{EE7C4C44-BF06-EE6D-90D2-8171EA78C131}"/>
              </a:ext>
            </a:extLst>
          </p:cNvPr>
          <p:cNvSpPr/>
          <p:nvPr/>
        </p:nvSpPr>
        <p:spPr>
          <a:xfrm>
            <a:off x="7216662" y="343366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Brad Buckles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Lead Software</a:t>
            </a:r>
          </a:p>
        </p:txBody>
      </p:sp>
      <p:sp>
        <p:nvSpPr>
          <p:cNvPr id="72" name="Hexagon 71">
            <a:extLst>
              <a:ext uri="{FF2B5EF4-FFF2-40B4-BE49-F238E27FC236}">
                <a16:creationId xmlns:a16="http://schemas.microsoft.com/office/drawing/2014/main" id="{4A89F7AE-5685-F3D6-8B7E-4A855D584997}"/>
              </a:ext>
            </a:extLst>
          </p:cNvPr>
          <p:cNvSpPr/>
          <p:nvPr/>
        </p:nvSpPr>
        <p:spPr>
          <a:xfrm>
            <a:off x="4803425" y="3875693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Jason Schuler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P.I. / Project Manager</a:t>
            </a:r>
          </a:p>
        </p:txBody>
      </p:sp>
      <p:sp>
        <p:nvSpPr>
          <p:cNvPr id="75" name="Hexagon 74">
            <a:extLst>
              <a:ext uri="{FF2B5EF4-FFF2-40B4-BE49-F238E27FC236}">
                <a16:creationId xmlns:a16="http://schemas.microsoft.com/office/drawing/2014/main" id="{E0928A6B-107C-8CC3-3715-9E894B4B757F}"/>
              </a:ext>
            </a:extLst>
          </p:cNvPr>
          <p:cNvSpPr/>
          <p:nvPr/>
        </p:nvSpPr>
        <p:spPr>
          <a:xfrm>
            <a:off x="5603961" y="4317353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Drew Smith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Lead Mechanical</a:t>
            </a:r>
          </a:p>
        </p:txBody>
      </p:sp>
      <p:sp>
        <p:nvSpPr>
          <p:cNvPr id="79" name="Hexagon 78">
            <a:extLst>
              <a:ext uri="{FF2B5EF4-FFF2-40B4-BE49-F238E27FC236}">
                <a16:creationId xmlns:a16="http://schemas.microsoft.com/office/drawing/2014/main" id="{C2C18ACE-8760-CEB4-9C69-EB9F3E194777}"/>
              </a:ext>
            </a:extLst>
          </p:cNvPr>
          <p:cNvSpPr/>
          <p:nvPr/>
        </p:nvSpPr>
        <p:spPr>
          <a:xfrm>
            <a:off x="6408881" y="475615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Eden Dao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Dep. Systems Engineer</a:t>
            </a:r>
          </a:p>
        </p:txBody>
      </p:sp>
      <p:sp>
        <p:nvSpPr>
          <p:cNvPr id="82" name="Hexagon 81">
            <a:extLst>
              <a:ext uri="{FF2B5EF4-FFF2-40B4-BE49-F238E27FC236}">
                <a16:creationId xmlns:a16="http://schemas.microsoft.com/office/drawing/2014/main" id="{2F3EF62E-6A05-9809-2097-DDA9571043B7}"/>
              </a:ext>
            </a:extLst>
          </p:cNvPr>
          <p:cNvSpPr/>
          <p:nvPr/>
        </p:nvSpPr>
        <p:spPr>
          <a:xfrm>
            <a:off x="3999928" y="1655129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Evan Bell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Mechanical Engineer</a:t>
            </a:r>
          </a:p>
        </p:txBody>
      </p:sp>
      <p:sp>
        <p:nvSpPr>
          <p:cNvPr id="98" name="Hexagon 97">
            <a:extLst>
              <a:ext uri="{FF2B5EF4-FFF2-40B4-BE49-F238E27FC236}">
                <a16:creationId xmlns:a16="http://schemas.microsoft.com/office/drawing/2014/main" id="{20857A12-8E05-6FB5-C535-C0A475108C78}"/>
              </a:ext>
            </a:extLst>
          </p:cNvPr>
          <p:cNvSpPr/>
          <p:nvPr/>
        </p:nvSpPr>
        <p:spPr>
          <a:xfrm>
            <a:off x="3189584" y="3862884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Aamer Almujahed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Avionics</a:t>
            </a:r>
          </a:p>
        </p:txBody>
      </p:sp>
      <p:sp>
        <p:nvSpPr>
          <p:cNvPr id="99" name="Hexagon 98">
            <a:extLst>
              <a:ext uri="{FF2B5EF4-FFF2-40B4-BE49-F238E27FC236}">
                <a16:creationId xmlns:a16="http://schemas.microsoft.com/office/drawing/2014/main" id="{72678299-CE82-42CE-2170-A0CC16DBBE07}"/>
              </a:ext>
            </a:extLst>
          </p:cNvPr>
          <p:cNvSpPr/>
          <p:nvPr/>
        </p:nvSpPr>
        <p:spPr>
          <a:xfrm>
            <a:off x="783173" y="3423459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Aidan Earley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Systems Engineer</a:t>
            </a:r>
          </a:p>
        </p:txBody>
      </p:sp>
      <p:sp>
        <p:nvSpPr>
          <p:cNvPr id="100" name="Hexagon 99">
            <a:extLst>
              <a:ext uri="{FF2B5EF4-FFF2-40B4-BE49-F238E27FC236}">
                <a16:creationId xmlns:a16="http://schemas.microsoft.com/office/drawing/2014/main" id="{C163BF43-3C65-8162-08D0-33E9FB618140}"/>
              </a:ext>
            </a:extLst>
          </p:cNvPr>
          <p:cNvSpPr/>
          <p:nvPr/>
        </p:nvSpPr>
        <p:spPr>
          <a:xfrm>
            <a:off x="3189584" y="1198652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Taylor Whitaker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Software Engineer</a:t>
            </a:r>
          </a:p>
        </p:txBody>
      </p:sp>
      <p:sp>
        <p:nvSpPr>
          <p:cNvPr id="101" name="Hexagon 100">
            <a:extLst>
              <a:ext uri="{FF2B5EF4-FFF2-40B4-BE49-F238E27FC236}">
                <a16:creationId xmlns:a16="http://schemas.microsoft.com/office/drawing/2014/main" id="{962E9060-A657-542F-9BE7-26C4A8ED1726}"/>
              </a:ext>
            </a:extLst>
          </p:cNvPr>
          <p:cNvSpPr/>
          <p:nvPr/>
        </p:nvSpPr>
        <p:spPr>
          <a:xfrm>
            <a:off x="1590564" y="3875566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Alex Pletta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Software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2" name="Hexagon 101">
            <a:extLst>
              <a:ext uri="{FF2B5EF4-FFF2-40B4-BE49-F238E27FC236}">
                <a16:creationId xmlns:a16="http://schemas.microsoft.com/office/drawing/2014/main" id="{3071F2CC-6C55-DFBC-9668-E447AC248955}"/>
              </a:ext>
            </a:extLst>
          </p:cNvPr>
          <p:cNvSpPr/>
          <p:nvPr/>
        </p:nvSpPr>
        <p:spPr>
          <a:xfrm>
            <a:off x="783173" y="4307623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Aleksandr Dobrev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Avionics</a:t>
            </a:r>
          </a:p>
        </p:txBody>
      </p:sp>
      <p:sp>
        <p:nvSpPr>
          <p:cNvPr id="103" name="Hexagon 102">
            <a:extLst>
              <a:ext uri="{FF2B5EF4-FFF2-40B4-BE49-F238E27FC236}">
                <a16:creationId xmlns:a16="http://schemas.microsoft.com/office/drawing/2014/main" id="{B40D13EB-6266-753F-DAFD-00A019ACD7DB}"/>
              </a:ext>
            </a:extLst>
          </p:cNvPr>
          <p:cNvSpPr/>
          <p:nvPr/>
        </p:nvSpPr>
        <p:spPr>
          <a:xfrm>
            <a:off x="1590564" y="1198652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Andrea Davis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Mechanical Engineer</a:t>
            </a:r>
          </a:p>
        </p:txBody>
      </p:sp>
      <p:sp>
        <p:nvSpPr>
          <p:cNvPr id="104" name="Hexagon 103">
            <a:extLst>
              <a:ext uri="{FF2B5EF4-FFF2-40B4-BE49-F238E27FC236}">
                <a16:creationId xmlns:a16="http://schemas.microsoft.com/office/drawing/2014/main" id="{3141232E-26D1-98E8-8E38-A002BCBD823B}"/>
              </a:ext>
            </a:extLst>
          </p:cNvPr>
          <p:cNvSpPr/>
          <p:nvPr/>
        </p:nvSpPr>
        <p:spPr>
          <a:xfrm>
            <a:off x="783173" y="1655129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Robert Rolley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Thermal</a:t>
            </a:r>
          </a:p>
        </p:txBody>
      </p:sp>
      <p:sp>
        <p:nvSpPr>
          <p:cNvPr id="111" name="Hexagon 110">
            <a:extLst>
              <a:ext uri="{FF2B5EF4-FFF2-40B4-BE49-F238E27FC236}">
                <a16:creationId xmlns:a16="http://schemas.microsoft.com/office/drawing/2014/main" id="{CF26CAE2-8681-1BBD-9FE3-3A7207328824}"/>
              </a:ext>
            </a:extLst>
          </p:cNvPr>
          <p:cNvSpPr/>
          <p:nvPr/>
        </p:nvSpPr>
        <p:spPr>
          <a:xfrm>
            <a:off x="783173" y="2539294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Ben Younes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Software Engineer</a:t>
            </a:r>
          </a:p>
        </p:txBody>
      </p:sp>
      <p:sp>
        <p:nvSpPr>
          <p:cNvPr id="117" name="Hexagon 116">
            <a:extLst>
              <a:ext uri="{FF2B5EF4-FFF2-40B4-BE49-F238E27FC236}">
                <a16:creationId xmlns:a16="http://schemas.microsoft.com/office/drawing/2014/main" id="{5E5B28FF-21BC-5E5B-D1C8-683A771B2700}"/>
              </a:ext>
            </a:extLst>
          </p:cNvPr>
          <p:cNvSpPr/>
          <p:nvPr/>
        </p:nvSpPr>
        <p:spPr>
          <a:xfrm>
            <a:off x="10416586" y="1666140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Mark Balzer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Bearings SME</a:t>
            </a:r>
          </a:p>
        </p:txBody>
      </p:sp>
      <p:sp>
        <p:nvSpPr>
          <p:cNvPr id="118" name="Hexagon 117">
            <a:extLst>
              <a:ext uri="{FF2B5EF4-FFF2-40B4-BE49-F238E27FC236}">
                <a16:creationId xmlns:a16="http://schemas.microsoft.com/office/drawing/2014/main" id="{06A2BFEA-DD91-E846-9127-BD477BE2DA16}"/>
              </a:ext>
            </a:extLst>
          </p:cNvPr>
          <p:cNvSpPr/>
          <p:nvPr/>
        </p:nvSpPr>
        <p:spPr>
          <a:xfrm>
            <a:off x="8016824" y="3859637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Duval Johnson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Bearings SME</a:t>
            </a:r>
          </a:p>
        </p:txBody>
      </p:sp>
      <p:sp>
        <p:nvSpPr>
          <p:cNvPr id="119" name="Hexagon 118">
            <a:extLst>
              <a:ext uri="{FF2B5EF4-FFF2-40B4-BE49-F238E27FC236}">
                <a16:creationId xmlns:a16="http://schemas.microsoft.com/office/drawing/2014/main" id="{3EC2ED5B-4D72-EDFF-265C-BBFDA0A93AE8}"/>
              </a:ext>
            </a:extLst>
          </p:cNvPr>
          <p:cNvSpPr/>
          <p:nvPr/>
        </p:nvSpPr>
        <p:spPr>
          <a:xfrm>
            <a:off x="9618228" y="3875566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Ray Higuera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Paint SME</a:t>
            </a:r>
          </a:p>
        </p:txBody>
      </p:sp>
      <p:sp>
        <p:nvSpPr>
          <p:cNvPr id="120" name="Hexagon 119">
            <a:extLst>
              <a:ext uri="{FF2B5EF4-FFF2-40B4-BE49-F238E27FC236}">
                <a16:creationId xmlns:a16="http://schemas.microsoft.com/office/drawing/2014/main" id="{FFE78C48-7B86-B0BC-E691-077DAC43BCC0}"/>
              </a:ext>
            </a:extLst>
          </p:cNvPr>
          <p:cNvSpPr/>
          <p:nvPr/>
        </p:nvSpPr>
        <p:spPr>
          <a:xfrm>
            <a:off x="8016824" y="1237315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Ben Hockman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Systems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1" name="Hexagon 120">
            <a:extLst>
              <a:ext uri="{FF2B5EF4-FFF2-40B4-BE49-F238E27FC236}">
                <a16:creationId xmlns:a16="http://schemas.microsoft.com/office/drawing/2014/main" id="{92B6796A-0B2E-234D-42A5-E13DE06D4283}"/>
              </a:ext>
            </a:extLst>
          </p:cNvPr>
          <p:cNvSpPr/>
          <p:nvPr/>
        </p:nvSpPr>
        <p:spPr>
          <a:xfrm>
            <a:off x="10416586" y="3419089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Alyssa Vu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Thermal Engineer</a:t>
            </a:r>
          </a:p>
        </p:txBody>
      </p:sp>
      <p:sp>
        <p:nvSpPr>
          <p:cNvPr id="122" name="Hexagon 121">
            <a:extLst>
              <a:ext uri="{FF2B5EF4-FFF2-40B4-BE49-F238E27FC236}">
                <a16:creationId xmlns:a16="http://schemas.microsoft.com/office/drawing/2014/main" id="{CA0F3616-C8AF-EBEB-8D58-BEA0F4F07F80}"/>
              </a:ext>
            </a:extLst>
          </p:cNvPr>
          <p:cNvSpPr/>
          <p:nvPr/>
        </p:nvSpPr>
        <p:spPr>
          <a:xfrm>
            <a:off x="10416586" y="2542615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Steve Harrelson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Multi-layer Insulation SME</a:t>
            </a:r>
          </a:p>
        </p:txBody>
      </p:sp>
      <p:sp>
        <p:nvSpPr>
          <p:cNvPr id="129" name="Hexagon 128">
            <a:extLst>
              <a:ext uri="{FF2B5EF4-FFF2-40B4-BE49-F238E27FC236}">
                <a16:creationId xmlns:a16="http://schemas.microsoft.com/office/drawing/2014/main" id="{87BDD50A-DD72-AD82-3C4E-8672DBE37BA1}"/>
              </a:ext>
            </a:extLst>
          </p:cNvPr>
          <p:cNvSpPr/>
          <p:nvPr/>
        </p:nvSpPr>
        <p:spPr>
          <a:xfrm>
            <a:off x="9618228" y="2989232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Maddie Jensma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Thermal Engineer</a:t>
            </a:r>
          </a:p>
        </p:txBody>
      </p:sp>
      <p:sp>
        <p:nvSpPr>
          <p:cNvPr id="130" name="Hexagon 129">
            <a:extLst>
              <a:ext uri="{FF2B5EF4-FFF2-40B4-BE49-F238E27FC236}">
                <a16:creationId xmlns:a16="http://schemas.microsoft.com/office/drawing/2014/main" id="{941592A3-7BD1-D0A3-8BB2-B16652150BFA}"/>
              </a:ext>
            </a:extLst>
          </p:cNvPr>
          <p:cNvSpPr/>
          <p:nvPr/>
        </p:nvSpPr>
        <p:spPr>
          <a:xfrm>
            <a:off x="9618228" y="1222896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Travis Brown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Mechanical Engineer</a:t>
            </a:r>
          </a:p>
        </p:txBody>
      </p:sp>
      <p:sp>
        <p:nvSpPr>
          <p:cNvPr id="131" name="Hexagon 130">
            <a:extLst>
              <a:ext uri="{FF2B5EF4-FFF2-40B4-BE49-F238E27FC236}">
                <a16:creationId xmlns:a16="http://schemas.microsoft.com/office/drawing/2014/main" id="{164DD541-7DAD-81B2-F173-354CCF6FEE27}"/>
              </a:ext>
            </a:extLst>
          </p:cNvPr>
          <p:cNvSpPr/>
          <p:nvPr/>
        </p:nvSpPr>
        <p:spPr>
          <a:xfrm>
            <a:off x="8016824" y="2989232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Hari Nayar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Project Manager</a:t>
            </a:r>
          </a:p>
        </p:txBody>
      </p:sp>
      <p:sp>
        <p:nvSpPr>
          <p:cNvPr id="132" name="Hexagon 131">
            <a:extLst>
              <a:ext uri="{FF2B5EF4-FFF2-40B4-BE49-F238E27FC236}">
                <a16:creationId xmlns:a16="http://schemas.microsoft.com/office/drawing/2014/main" id="{4C11E9D4-CF17-3A14-1732-277E3978FAA8}"/>
              </a:ext>
            </a:extLst>
          </p:cNvPr>
          <p:cNvSpPr/>
          <p:nvPr/>
        </p:nvSpPr>
        <p:spPr>
          <a:xfrm>
            <a:off x="8815814" y="3430892"/>
            <a:ext cx="945150" cy="814784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Kevin Anderson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Lead Thermal Engineer</a:t>
            </a:r>
          </a:p>
        </p:txBody>
      </p:sp>
      <p:sp>
        <p:nvSpPr>
          <p:cNvPr id="158" name="Hexagon 157">
            <a:extLst>
              <a:ext uri="{FF2B5EF4-FFF2-40B4-BE49-F238E27FC236}">
                <a16:creationId xmlns:a16="http://schemas.microsoft.com/office/drawing/2014/main" id="{8A00A7AE-4E06-1809-1735-B4718E7FA0DC}"/>
              </a:ext>
            </a:extLst>
          </p:cNvPr>
          <p:cNvSpPr/>
          <p:nvPr/>
        </p:nvSpPr>
        <p:spPr>
          <a:xfrm>
            <a:off x="8016824" y="5671243"/>
            <a:ext cx="945150" cy="81478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SeeChew Soon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Simulation Engineer</a:t>
            </a:r>
          </a:p>
        </p:txBody>
      </p:sp>
      <p:sp>
        <p:nvSpPr>
          <p:cNvPr id="169" name="Hexagon 168">
            <a:extLst>
              <a:ext uri="{FF2B5EF4-FFF2-40B4-BE49-F238E27FC236}">
                <a16:creationId xmlns:a16="http://schemas.microsoft.com/office/drawing/2014/main" id="{338A69FF-A915-A87F-512E-5E4C63E9340F}"/>
              </a:ext>
            </a:extLst>
          </p:cNvPr>
          <p:cNvSpPr/>
          <p:nvPr/>
        </p:nvSpPr>
        <p:spPr>
          <a:xfrm>
            <a:off x="7213801" y="5211554"/>
            <a:ext cx="945150" cy="81478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Eric </a:t>
            </a:r>
            <a:r>
              <a:rPr lang="en-US" sz="1100" b="1" dirty="0" err="1">
                <a:solidFill>
                  <a:schemeClr val="bg1"/>
                </a:solidFill>
              </a:rPr>
              <a:t>Reiners</a:t>
            </a:r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Project Manager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1EF98A8D-BAB6-FEA3-58BD-8D0B8D78CD8C}"/>
              </a:ext>
            </a:extLst>
          </p:cNvPr>
          <p:cNvSpPr/>
          <p:nvPr/>
        </p:nvSpPr>
        <p:spPr>
          <a:xfrm>
            <a:off x="4811331" y="2552179"/>
            <a:ext cx="2533195" cy="1697262"/>
          </a:xfrm>
          <a:custGeom>
            <a:avLst/>
            <a:gdLst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3131003 w 3131003"/>
              <a:gd name="connsiteY8" fmla="*/ 439511 h 444954"/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2849335 w 3131003"/>
              <a:gd name="connsiteY8" fmla="*/ 441779 h 444954"/>
              <a:gd name="connsiteX9" fmla="*/ 3131003 w 3131003"/>
              <a:gd name="connsiteY9" fmla="*/ 439511 h 444954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328760 w 3328760"/>
              <a:gd name="connsiteY9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2996291 w 3328760"/>
              <a:gd name="connsiteY9" fmla="*/ 576036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253920 w 3328760"/>
              <a:gd name="connsiteY10" fmla="*/ 706664 h 865868"/>
              <a:gd name="connsiteX11" fmla="*/ 3328760 w 3328760"/>
              <a:gd name="connsiteY11" fmla="*/ 865868 h 865868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121931 w 3253920"/>
              <a:gd name="connsiteY11" fmla="*/ 1268639 h 1268639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204934 w 3253920"/>
              <a:gd name="connsiteY11" fmla="*/ 920750 h 1268639"/>
              <a:gd name="connsiteX12" fmla="*/ 3121931 w 3253920"/>
              <a:gd name="connsiteY12" fmla="*/ 1268639 h 1268639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474231 w 3253920"/>
              <a:gd name="connsiteY12" fmla="*/ 1076325 h 1076325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831191 w 3253920"/>
              <a:gd name="connsiteY12" fmla="*/ 998764 h 1076325"/>
              <a:gd name="connsiteX13" fmla="*/ 2474231 w 3253920"/>
              <a:gd name="connsiteY13" fmla="*/ 1076325 h 1076325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474231 w 3253920"/>
              <a:gd name="connsiteY13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626177 w 3253920"/>
              <a:gd name="connsiteY13" fmla="*/ 1044122 h 1207407"/>
              <a:gd name="connsiteX14" fmla="*/ 2474231 w 3253920"/>
              <a:gd name="connsiteY14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999920 w 3253920"/>
              <a:gd name="connsiteY12" fmla="*/ 1093107 h 1207407"/>
              <a:gd name="connsiteX13" fmla="*/ 2831191 w 3253920"/>
              <a:gd name="connsiteY13" fmla="*/ 998764 h 1207407"/>
              <a:gd name="connsiteX14" fmla="*/ 2626177 w 3253920"/>
              <a:gd name="connsiteY14" fmla="*/ 1044122 h 1207407"/>
              <a:gd name="connsiteX15" fmla="*/ 2474231 w 3253920"/>
              <a:gd name="connsiteY15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30334 w 3253920"/>
              <a:gd name="connsiteY11" fmla="*/ 958850 h 1207407"/>
              <a:gd name="connsiteX12" fmla="*/ 3206748 w 3253920"/>
              <a:gd name="connsiteY12" fmla="*/ 1207407 h 1207407"/>
              <a:gd name="connsiteX13" fmla="*/ 2999920 w 3253920"/>
              <a:gd name="connsiteY13" fmla="*/ 1093107 h 1207407"/>
              <a:gd name="connsiteX14" fmla="*/ 2831191 w 3253920"/>
              <a:gd name="connsiteY14" fmla="*/ 998764 h 1207407"/>
              <a:gd name="connsiteX15" fmla="*/ 2626177 w 3253920"/>
              <a:gd name="connsiteY15" fmla="*/ 1044122 h 1207407"/>
              <a:gd name="connsiteX16" fmla="*/ 2474231 w 3253920"/>
              <a:gd name="connsiteY16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177720 w 3253920"/>
              <a:gd name="connsiteY10" fmla="*/ 548822 h 1207407"/>
              <a:gd name="connsiteX11" fmla="*/ 3253920 w 3253920"/>
              <a:gd name="connsiteY11" fmla="*/ 706664 h 1207407"/>
              <a:gd name="connsiteX12" fmla="*/ 3230334 w 3253920"/>
              <a:gd name="connsiteY12" fmla="*/ 958850 h 1207407"/>
              <a:gd name="connsiteX13" fmla="*/ 3206748 w 3253920"/>
              <a:gd name="connsiteY13" fmla="*/ 1207407 h 1207407"/>
              <a:gd name="connsiteX14" fmla="*/ 2999920 w 3253920"/>
              <a:gd name="connsiteY14" fmla="*/ 1093107 h 1207407"/>
              <a:gd name="connsiteX15" fmla="*/ 2831191 w 3253920"/>
              <a:gd name="connsiteY15" fmla="*/ 998764 h 1207407"/>
              <a:gd name="connsiteX16" fmla="*/ 2626177 w 3253920"/>
              <a:gd name="connsiteY16" fmla="*/ 1044122 h 1207407"/>
              <a:gd name="connsiteX17" fmla="*/ 2474231 w 3253920"/>
              <a:gd name="connsiteY17" fmla="*/ 1076325 h 1207407"/>
              <a:gd name="connsiteX0" fmla="*/ 0 w 3610427"/>
              <a:gd name="connsiteY0" fmla="*/ 409575 h 1207407"/>
              <a:gd name="connsiteX1" fmla="*/ 204107 w 3610427"/>
              <a:gd name="connsiteY1" fmla="*/ 4082 h 1207407"/>
              <a:gd name="connsiteX2" fmla="*/ 740228 w 3610427"/>
              <a:gd name="connsiteY2" fmla="*/ 4082 h 1207407"/>
              <a:gd name="connsiteX3" fmla="*/ 964746 w 3610427"/>
              <a:gd name="connsiteY3" fmla="*/ 442232 h 1207407"/>
              <a:gd name="connsiteX4" fmla="*/ 1575707 w 3610427"/>
              <a:gd name="connsiteY4" fmla="*/ 443593 h 1207407"/>
              <a:gd name="connsiteX5" fmla="*/ 1798864 w 3610427"/>
              <a:gd name="connsiteY5" fmla="*/ 0 h 1207407"/>
              <a:gd name="connsiteX6" fmla="*/ 2333625 w 3610427"/>
              <a:gd name="connsiteY6" fmla="*/ 4082 h 1207407"/>
              <a:gd name="connsiteX7" fmla="*/ 2556782 w 3610427"/>
              <a:gd name="connsiteY7" fmla="*/ 444954 h 1207407"/>
              <a:gd name="connsiteX8" fmla="*/ 2849335 w 3610427"/>
              <a:gd name="connsiteY8" fmla="*/ 441779 h 1207407"/>
              <a:gd name="connsiteX9" fmla="*/ 3132363 w 3610427"/>
              <a:gd name="connsiteY9" fmla="*/ 443593 h 1207407"/>
              <a:gd name="connsiteX10" fmla="*/ 3177720 w 3610427"/>
              <a:gd name="connsiteY10" fmla="*/ 548822 h 1207407"/>
              <a:gd name="connsiteX11" fmla="*/ 3610427 w 3610427"/>
              <a:gd name="connsiteY11" fmla="*/ 899886 h 1207407"/>
              <a:gd name="connsiteX12" fmla="*/ 3230334 w 3610427"/>
              <a:gd name="connsiteY12" fmla="*/ 958850 h 1207407"/>
              <a:gd name="connsiteX13" fmla="*/ 3206748 w 3610427"/>
              <a:gd name="connsiteY13" fmla="*/ 1207407 h 1207407"/>
              <a:gd name="connsiteX14" fmla="*/ 2999920 w 3610427"/>
              <a:gd name="connsiteY14" fmla="*/ 1093107 h 1207407"/>
              <a:gd name="connsiteX15" fmla="*/ 2831191 w 3610427"/>
              <a:gd name="connsiteY15" fmla="*/ 998764 h 1207407"/>
              <a:gd name="connsiteX16" fmla="*/ 2626177 w 3610427"/>
              <a:gd name="connsiteY16" fmla="*/ 1044122 h 1207407"/>
              <a:gd name="connsiteX17" fmla="*/ 2474231 w 3610427"/>
              <a:gd name="connsiteY17" fmla="*/ 1076325 h 1207407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2474231 w 3610427"/>
              <a:gd name="connsiteY17" fmla="*/ 1076325 h 1220108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595085 w 3610427"/>
              <a:gd name="connsiteY17" fmla="*/ 1043668 h 1220108"/>
              <a:gd name="connsiteX0" fmla="*/ 0 w 3610427"/>
              <a:gd name="connsiteY0" fmla="*/ 409575 h 1321254"/>
              <a:gd name="connsiteX1" fmla="*/ 204107 w 3610427"/>
              <a:gd name="connsiteY1" fmla="*/ 4082 h 1321254"/>
              <a:gd name="connsiteX2" fmla="*/ 740228 w 3610427"/>
              <a:gd name="connsiteY2" fmla="*/ 4082 h 1321254"/>
              <a:gd name="connsiteX3" fmla="*/ 964746 w 3610427"/>
              <a:gd name="connsiteY3" fmla="*/ 442232 h 1321254"/>
              <a:gd name="connsiteX4" fmla="*/ 1575707 w 3610427"/>
              <a:gd name="connsiteY4" fmla="*/ 443593 h 1321254"/>
              <a:gd name="connsiteX5" fmla="*/ 1798864 w 3610427"/>
              <a:gd name="connsiteY5" fmla="*/ 0 h 1321254"/>
              <a:gd name="connsiteX6" fmla="*/ 2333625 w 3610427"/>
              <a:gd name="connsiteY6" fmla="*/ 4082 h 1321254"/>
              <a:gd name="connsiteX7" fmla="*/ 2556782 w 3610427"/>
              <a:gd name="connsiteY7" fmla="*/ 444954 h 1321254"/>
              <a:gd name="connsiteX8" fmla="*/ 2849335 w 3610427"/>
              <a:gd name="connsiteY8" fmla="*/ 441779 h 1321254"/>
              <a:gd name="connsiteX9" fmla="*/ 3132363 w 3610427"/>
              <a:gd name="connsiteY9" fmla="*/ 443593 h 1321254"/>
              <a:gd name="connsiteX10" fmla="*/ 3177720 w 3610427"/>
              <a:gd name="connsiteY10" fmla="*/ 548822 h 1321254"/>
              <a:gd name="connsiteX11" fmla="*/ 3610427 w 3610427"/>
              <a:gd name="connsiteY11" fmla="*/ 899886 h 1321254"/>
              <a:gd name="connsiteX12" fmla="*/ 3535134 w 3610427"/>
              <a:gd name="connsiteY12" fmla="*/ 1220108 h 1321254"/>
              <a:gd name="connsiteX13" fmla="*/ 3206748 w 3610427"/>
              <a:gd name="connsiteY13" fmla="*/ 1207407 h 1321254"/>
              <a:gd name="connsiteX14" fmla="*/ 2999920 w 3610427"/>
              <a:gd name="connsiteY14" fmla="*/ 1093107 h 1321254"/>
              <a:gd name="connsiteX15" fmla="*/ 2831191 w 3610427"/>
              <a:gd name="connsiteY15" fmla="*/ 998764 h 1321254"/>
              <a:gd name="connsiteX16" fmla="*/ 2626177 w 3610427"/>
              <a:gd name="connsiteY16" fmla="*/ 1044122 h 1321254"/>
              <a:gd name="connsiteX17" fmla="*/ 400956 w 3610427"/>
              <a:gd name="connsiteY17" fmla="*/ 1321254 h 1321254"/>
              <a:gd name="connsiteX0" fmla="*/ 0 w 3610427"/>
              <a:gd name="connsiteY0" fmla="*/ 409575 h 1445079"/>
              <a:gd name="connsiteX1" fmla="*/ 204107 w 3610427"/>
              <a:gd name="connsiteY1" fmla="*/ 4082 h 1445079"/>
              <a:gd name="connsiteX2" fmla="*/ 740228 w 3610427"/>
              <a:gd name="connsiteY2" fmla="*/ 4082 h 1445079"/>
              <a:gd name="connsiteX3" fmla="*/ 964746 w 3610427"/>
              <a:gd name="connsiteY3" fmla="*/ 442232 h 1445079"/>
              <a:gd name="connsiteX4" fmla="*/ 1575707 w 3610427"/>
              <a:gd name="connsiteY4" fmla="*/ 443593 h 1445079"/>
              <a:gd name="connsiteX5" fmla="*/ 1798864 w 3610427"/>
              <a:gd name="connsiteY5" fmla="*/ 0 h 1445079"/>
              <a:gd name="connsiteX6" fmla="*/ 2333625 w 3610427"/>
              <a:gd name="connsiteY6" fmla="*/ 4082 h 1445079"/>
              <a:gd name="connsiteX7" fmla="*/ 2556782 w 3610427"/>
              <a:gd name="connsiteY7" fmla="*/ 444954 h 1445079"/>
              <a:gd name="connsiteX8" fmla="*/ 2849335 w 3610427"/>
              <a:gd name="connsiteY8" fmla="*/ 441779 h 1445079"/>
              <a:gd name="connsiteX9" fmla="*/ 3132363 w 3610427"/>
              <a:gd name="connsiteY9" fmla="*/ 443593 h 1445079"/>
              <a:gd name="connsiteX10" fmla="*/ 3177720 w 3610427"/>
              <a:gd name="connsiteY10" fmla="*/ 548822 h 1445079"/>
              <a:gd name="connsiteX11" fmla="*/ 3610427 w 3610427"/>
              <a:gd name="connsiteY11" fmla="*/ 899886 h 1445079"/>
              <a:gd name="connsiteX12" fmla="*/ 3535134 w 3610427"/>
              <a:gd name="connsiteY12" fmla="*/ 1220108 h 1445079"/>
              <a:gd name="connsiteX13" fmla="*/ 3206748 w 3610427"/>
              <a:gd name="connsiteY13" fmla="*/ 1207407 h 1445079"/>
              <a:gd name="connsiteX14" fmla="*/ 2999920 w 3610427"/>
              <a:gd name="connsiteY14" fmla="*/ 1093107 h 1445079"/>
              <a:gd name="connsiteX15" fmla="*/ 2831191 w 3610427"/>
              <a:gd name="connsiteY15" fmla="*/ 998764 h 1445079"/>
              <a:gd name="connsiteX16" fmla="*/ 1290863 w 3610427"/>
              <a:gd name="connsiteY16" fmla="*/ 1445079 h 1445079"/>
              <a:gd name="connsiteX17" fmla="*/ 400956 w 3610427"/>
              <a:gd name="connsiteY17" fmla="*/ 1321254 h 1445079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400956 w 3610427"/>
              <a:gd name="connsiteY17" fmla="*/ 1321254 h 1544865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195942 w 3610427"/>
              <a:gd name="connsiteY17" fmla="*/ 805997 h 1544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198665 w 3613150"/>
              <a:gd name="connsiteY17" fmla="*/ 8059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4108 w 3613150"/>
              <a:gd name="connsiteY17" fmla="*/ 8440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9551 w 3613150"/>
              <a:gd name="connsiteY17" fmla="*/ 853169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749300 w 3613150"/>
              <a:gd name="connsiteY16" fmla="*/ 1212849 h 1290865"/>
              <a:gd name="connsiteX17" fmla="*/ 0 w 3613150"/>
              <a:gd name="connsiteY17" fmla="*/ 1290865 h 1290865"/>
              <a:gd name="connsiteX18" fmla="*/ 209551 w 3613150"/>
              <a:gd name="connsiteY18" fmla="*/ 853169 h 1290865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05014 w 3613150"/>
              <a:gd name="connsiteY16" fmla="*/ 1704520 h 1704520"/>
              <a:gd name="connsiteX17" fmla="*/ 0 w 3613150"/>
              <a:gd name="connsiteY17" fmla="*/ 1290865 h 1704520"/>
              <a:gd name="connsiteX18" fmla="*/ 209551 w 3613150"/>
              <a:gd name="connsiteY18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95400 w 3613150"/>
              <a:gd name="connsiteY16" fmla="*/ 1412420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734786 w 3613150"/>
              <a:gd name="connsiteY16" fmla="*/ 1702706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48229 w 3613150"/>
              <a:gd name="connsiteY16" fmla="*/ 1528534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970643 w 3613150"/>
              <a:gd name="connsiteY16" fmla="*/ 1263648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857829 w 3613150"/>
              <a:gd name="connsiteY16" fmla="*/ 1133020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576615 w 3613150"/>
              <a:gd name="connsiteY16" fmla="*/ 1256391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188029 w 3613150"/>
              <a:gd name="connsiteY16" fmla="*/ 1129391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44057 w 3613150"/>
              <a:gd name="connsiteY16" fmla="*/ 1332591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189514 w 3613150"/>
              <a:gd name="connsiteY13" fmla="*/ 1138464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189514 w 3613150"/>
              <a:gd name="connsiteY12" fmla="*/ 1138464 h 1704520"/>
              <a:gd name="connsiteX13" fmla="*/ 3136900 w 3613150"/>
              <a:gd name="connsiteY13" fmla="*/ 1258207 h 1704520"/>
              <a:gd name="connsiteX14" fmla="*/ 2559957 w 3613150"/>
              <a:gd name="connsiteY14" fmla="*/ 1256393 h 1704520"/>
              <a:gd name="connsiteX15" fmla="*/ 2336800 w 3613150"/>
              <a:gd name="connsiteY15" fmla="*/ 1697262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493407"/>
              <a:gd name="connsiteY0" fmla="*/ 409575 h 1704520"/>
              <a:gd name="connsiteX1" fmla="*/ 206830 w 3493407"/>
              <a:gd name="connsiteY1" fmla="*/ 4082 h 1704520"/>
              <a:gd name="connsiteX2" fmla="*/ 742951 w 3493407"/>
              <a:gd name="connsiteY2" fmla="*/ 4082 h 1704520"/>
              <a:gd name="connsiteX3" fmla="*/ 967469 w 3493407"/>
              <a:gd name="connsiteY3" fmla="*/ 442232 h 1704520"/>
              <a:gd name="connsiteX4" fmla="*/ 1578430 w 3493407"/>
              <a:gd name="connsiteY4" fmla="*/ 443593 h 1704520"/>
              <a:gd name="connsiteX5" fmla="*/ 1801587 w 3493407"/>
              <a:gd name="connsiteY5" fmla="*/ 0 h 1704520"/>
              <a:gd name="connsiteX6" fmla="*/ 2336348 w 3493407"/>
              <a:gd name="connsiteY6" fmla="*/ 4082 h 1704520"/>
              <a:gd name="connsiteX7" fmla="*/ 2559505 w 3493407"/>
              <a:gd name="connsiteY7" fmla="*/ 444954 h 1704520"/>
              <a:gd name="connsiteX8" fmla="*/ 2852058 w 3493407"/>
              <a:gd name="connsiteY8" fmla="*/ 441779 h 1704520"/>
              <a:gd name="connsiteX9" fmla="*/ 3135086 w 3493407"/>
              <a:gd name="connsiteY9" fmla="*/ 443593 h 1704520"/>
              <a:gd name="connsiteX10" fmla="*/ 3180443 w 3493407"/>
              <a:gd name="connsiteY10" fmla="*/ 548822 h 1704520"/>
              <a:gd name="connsiteX11" fmla="*/ 3493407 w 3493407"/>
              <a:gd name="connsiteY11" fmla="*/ 916214 h 1704520"/>
              <a:gd name="connsiteX12" fmla="*/ 3189514 w 3493407"/>
              <a:gd name="connsiteY12" fmla="*/ 1138464 h 1704520"/>
              <a:gd name="connsiteX13" fmla="*/ 3136900 w 3493407"/>
              <a:gd name="connsiteY13" fmla="*/ 1258207 h 1704520"/>
              <a:gd name="connsiteX14" fmla="*/ 2559957 w 3493407"/>
              <a:gd name="connsiteY14" fmla="*/ 1256393 h 1704520"/>
              <a:gd name="connsiteX15" fmla="*/ 2336800 w 3493407"/>
              <a:gd name="connsiteY15" fmla="*/ 1697262 h 1704520"/>
              <a:gd name="connsiteX16" fmla="*/ 1799772 w 3493407"/>
              <a:gd name="connsiteY16" fmla="*/ 1695449 h 1704520"/>
              <a:gd name="connsiteX17" fmla="*/ 1576615 w 3493407"/>
              <a:gd name="connsiteY17" fmla="*/ 1256391 h 1704520"/>
              <a:gd name="connsiteX18" fmla="*/ 970643 w 3493407"/>
              <a:gd name="connsiteY18" fmla="*/ 1263648 h 1704520"/>
              <a:gd name="connsiteX19" fmla="*/ 734786 w 3493407"/>
              <a:gd name="connsiteY19" fmla="*/ 1702706 h 1704520"/>
              <a:gd name="connsiteX20" fmla="*/ 205014 w 3493407"/>
              <a:gd name="connsiteY20" fmla="*/ 1704520 h 1704520"/>
              <a:gd name="connsiteX21" fmla="*/ 0 w 3493407"/>
              <a:gd name="connsiteY21" fmla="*/ 1290865 h 1704520"/>
              <a:gd name="connsiteX22" fmla="*/ 209551 w 3493407"/>
              <a:gd name="connsiteY22" fmla="*/ 853169 h 1704520"/>
              <a:gd name="connsiteX0" fmla="*/ 2723 w 3189514"/>
              <a:gd name="connsiteY0" fmla="*/ 409575 h 1704520"/>
              <a:gd name="connsiteX1" fmla="*/ 206830 w 3189514"/>
              <a:gd name="connsiteY1" fmla="*/ 4082 h 1704520"/>
              <a:gd name="connsiteX2" fmla="*/ 742951 w 3189514"/>
              <a:gd name="connsiteY2" fmla="*/ 4082 h 1704520"/>
              <a:gd name="connsiteX3" fmla="*/ 967469 w 3189514"/>
              <a:gd name="connsiteY3" fmla="*/ 442232 h 1704520"/>
              <a:gd name="connsiteX4" fmla="*/ 1578430 w 3189514"/>
              <a:gd name="connsiteY4" fmla="*/ 443593 h 1704520"/>
              <a:gd name="connsiteX5" fmla="*/ 1801587 w 3189514"/>
              <a:gd name="connsiteY5" fmla="*/ 0 h 1704520"/>
              <a:gd name="connsiteX6" fmla="*/ 2336348 w 3189514"/>
              <a:gd name="connsiteY6" fmla="*/ 4082 h 1704520"/>
              <a:gd name="connsiteX7" fmla="*/ 2559505 w 3189514"/>
              <a:gd name="connsiteY7" fmla="*/ 444954 h 1704520"/>
              <a:gd name="connsiteX8" fmla="*/ 2852058 w 3189514"/>
              <a:gd name="connsiteY8" fmla="*/ 441779 h 1704520"/>
              <a:gd name="connsiteX9" fmla="*/ 3135086 w 3189514"/>
              <a:gd name="connsiteY9" fmla="*/ 443593 h 1704520"/>
              <a:gd name="connsiteX10" fmla="*/ 3180443 w 3189514"/>
              <a:gd name="connsiteY10" fmla="*/ 548822 h 1704520"/>
              <a:gd name="connsiteX11" fmla="*/ 3189514 w 3189514"/>
              <a:gd name="connsiteY11" fmla="*/ 1138464 h 1704520"/>
              <a:gd name="connsiteX12" fmla="*/ 3136900 w 3189514"/>
              <a:gd name="connsiteY12" fmla="*/ 1258207 h 1704520"/>
              <a:gd name="connsiteX13" fmla="*/ 2559957 w 3189514"/>
              <a:gd name="connsiteY13" fmla="*/ 1256393 h 1704520"/>
              <a:gd name="connsiteX14" fmla="*/ 2336800 w 3189514"/>
              <a:gd name="connsiteY14" fmla="*/ 1697262 h 1704520"/>
              <a:gd name="connsiteX15" fmla="*/ 1799772 w 3189514"/>
              <a:gd name="connsiteY15" fmla="*/ 1695449 h 1704520"/>
              <a:gd name="connsiteX16" fmla="*/ 1576615 w 3189514"/>
              <a:gd name="connsiteY16" fmla="*/ 1256391 h 1704520"/>
              <a:gd name="connsiteX17" fmla="*/ 970643 w 3189514"/>
              <a:gd name="connsiteY17" fmla="*/ 1263648 h 1704520"/>
              <a:gd name="connsiteX18" fmla="*/ 734786 w 3189514"/>
              <a:gd name="connsiteY18" fmla="*/ 1702706 h 1704520"/>
              <a:gd name="connsiteX19" fmla="*/ 205014 w 3189514"/>
              <a:gd name="connsiteY19" fmla="*/ 1704520 h 1704520"/>
              <a:gd name="connsiteX20" fmla="*/ 0 w 3189514"/>
              <a:gd name="connsiteY20" fmla="*/ 1290865 h 1704520"/>
              <a:gd name="connsiteX21" fmla="*/ 209551 w 3189514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8430 w 3338285"/>
              <a:gd name="connsiteY4" fmla="*/ 443593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7069 w 3338285"/>
              <a:gd name="connsiteY4" fmla="*/ 435429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43250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6447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6925"/>
              <a:gd name="connsiteY0" fmla="*/ 409575 h 1704520"/>
              <a:gd name="connsiteX1" fmla="*/ 206830 w 3336925"/>
              <a:gd name="connsiteY1" fmla="*/ 4082 h 1704520"/>
              <a:gd name="connsiteX2" fmla="*/ 742951 w 3336925"/>
              <a:gd name="connsiteY2" fmla="*/ 4082 h 1704520"/>
              <a:gd name="connsiteX3" fmla="*/ 967469 w 3336925"/>
              <a:gd name="connsiteY3" fmla="*/ 442232 h 1704520"/>
              <a:gd name="connsiteX4" fmla="*/ 1586594 w 3336925"/>
              <a:gd name="connsiteY4" fmla="*/ 439511 h 1704520"/>
              <a:gd name="connsiteX5" fmla="*/ 1801587 w 3336925"/>
              <a:gd name="connsiteY5" fmla="*/ 0 h 1704520"/>
              <a:gd name="connsiteX6" fmla="*/ 2336348 w 3336925"/>
              <a:gd name="connsiteY6" fmla="*/ 4082 h 1704520"/>
              <a:gd name="connsiteX7" fmla="*/ 2560866 w 3336925"/>
              <a:gd name="connsiteY7" fmla="*/ 438150 h 1704520"/>
              <a:gd name="connsiteX8" fmla="*/ 2852058 w 3336925"/>
              <a:gd name="connsiteY8" fmla="*/ 441779 h 1704520"/>
              <a:gd name="connsiteX9" fmla="*/ 3136447 w 3336925"/>
              <a:gd name="connsiteY9" fmla="*/ 440872 h 1704520"/>
              <a:gd name="connsiteX10" fmla="*/ 3336925 w 3336925"/>
              <a:gd name="connsiteY10" fmla="*/ 845004 h 1704520"/>
              <a:gd name="connsiteX11" fmla="*/ 3136900 w 3336925"/>
              <a:gd name="connsiteY11" fmla="*/ 1258207 h 1704520"/>
              <a:gd name="connsiteX12" fmla="*/ 2559957 w 3336925"/>
              <a:gd name="connsiteY12" fmla="*/ 1256393 h 1704520"/>
              <a:gd name="connsiteX13" fmla="*/ 2336800 w 3336925"/>
              <a:gd name="connsiteY13" fmla="*/ 1697262 h 1704520"/>
              <a:gd name="connsiteX14" fmla="*/ 1799772 w 3336925"/>
              <a:gd name="connsiteY14" fmla="*/ 1695449 h 1704520"/>
              <a:gd name="connsiteX15" fmla="*/ 1576615 w 3336925"/>
              <a:gd name="connsiteY15" fmla="*/ 1256391 h 1704520"/>
              <a:gd name="connsiteX16" fmla="*/ 970643 w 3336925"/>
              <a:gd name="connsiteY16" fmla="*/ 1263648 h 1704520"/>
              <a:gd name="connsiteX17" fmla="*/ 734786 w 3336925"/>
              <a:gd name="connsiteY17" fmla="*/ 1702706 h 1704520"/>
              <a:gd name="connsiteX18" fmla="*/ 205014 w 3336925"/>
              <a:gd name="connsiteY18" fmla="*/ 1704520 h 1704520"/>
              <a:gd name="connsiteX19" fmla="*/ 0 w 3336925"/>
              <a:gd name="connsiteY19" fmla="*/ 1290865 h 1704520"/>
              <a:gd name="connsiteX20" fmla="*/ 209551 w 3336925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70643 w 3341007"/>
              <a:gd name="connsiteY16" fmla="*/ 1263648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7033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0229 w 3341007"/>
              <a:gd name="connsiteY17" fmla="*/ 1698624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2950 w 3341007"/>
              <a:gd name="connsiteY17" fmla="*/ 1699985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699985"/>
              <a:gd name="connsiteX1" fmla="*/ 206830 w 3341007"/>
              <a:gd name="connsiteY1" fmla="*/ 4082 h 1699985"/>
              <a:gd name="connsiteX2" fmla="*/ 742951 w 3341007"/>
              <a:gd name="connsiteY2" fmla="*/ 4082 h 1699985"/>
              <a:gd name="connsiteX3" fmla="*/ 967469 w 3341007"/>
              <a:gd name="connsiteY3" fmla="*/ 442232 h 1699985"/>
              <a:gd name="connsiteX4" fmla="*/ 1586594 w 3341007"/>
              <a:gd name="connsiteY4" fmla="*/ 439511 h 1699985"/>
              <a:gd name="connsiteX5" fmla="*/ 1801587 w 3341007"/>
              <a:gd name="connsiteY5" fmla="*/ 0 h 1699985"/>
              <a:gd name="connsiteX6" fmla="*/ 2336348 w 3341007"/>
              <a:gd name="connsiteY6" fmla="*/ 4082 h 1699985"/>
              <a:gd name="connsiteX7" fmla="*/ 2560866 w 3341007"/>
              <a:gd name="connsiteY7" fmla="*/ 438150 h 1699985"/>
              <a:gd name="connsiteX8" fmla="*/ 2852058 w 3341007"/>
              <a:gd name="connsiteY8" fmla="*/ 441779 h 1699985"/>
              <a:gd name="connsiteX9" fmla="*/ 3136447 w 3341007"/>
              <a:gd name="connsiteY9" fmla="*/ 440872 h 1699985"/>
              <a:gd name="connsiteX10" fmla="*/ 3341007 w 3341007"/>
              <a:gd name="connsiteY10" fmla="*/ 842282 h 1699985"/>
              <a:gd name="connsiteX11" fmla="*/ 3136900 w 3341007"/>
              <a:gd name="connsiteY11" fmla="*/ 1258207 h 1699985"/>
              <a:gd name="connsiteX12" fmla="*/ 2559957 w 3341007"/>
              <a:gd name="connsiteY12" fmla="*/ 1256393 h 1699985"/>
              <a:gd name="connsiteX13" fmla="*/ 2336800 w 3341007"/>
              <a:gd name="connsiteY13" fmla="*/ 1697262 h 1699985"/>
              <a:gd name="connsiteX14" fmla="*/ 1799772 w 3341007"/>
              <a:gd name="connsiteY14" fmla="*/ 1695449 h 1699985"/>
              <a:gd name="connsiteX15" fmla="*/ 1576615 w 3341007"/>
              <a:gd name="connsiteY15" fmla="*/ 1256391 h 1699985"/>
              <a:gd name="connsiteX16" fmla="*/ 966561 w 3341007"/>
              <a:gd name="connsiteY16" fmla="*/ 1254123 h 1699985"/>
              <a:gd name="connsiteX17" fmla="*/ 742950 w 3341007"/>
              <a:gd name="connsiteY17" fmla="*/ 1699985 h 1699985"/>
              <a:gd name="connsiteX18" fmla="*/ 203653 w 3341007"/>
              <a:gd name="connsiteY18" fmla="*/ 1697716 h 1699985"/>
              <a:gd name="connsiteX19" fmla="*/ 0 w 3341007"/>
              <a:gd name="connsiteY19" fmla="*/ 1290865 h 1699985"/>
              <a:gd name="connsiteX20" fmla="*/ 209551 w 3341007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08190 w 3339646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9075 w 3339646"/>
              <a:gd name="connsiteY20" fmla="*/ 864054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4993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21" fmla="*/ 1362 w 3339646"/>
              <a:gd name="connsiteY21" fmla="*/ 409575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1362 w 3339646"/>
              <a:gd name="connsiteY20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200930 w 3338284"/>
              <a:gd name="connsiteY18" fmla="*/ 1697716 h 1699985"/>
              <a:gd name="connsiteX19" fmla="*/ 0 w 3338284"/>
              <a:gd name="connsiteY19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0 w 3338284"/>
              <a:gd name="connsiteY18" fmla="*/ 409575 h 1699985"/>
              <a:gd name="connsiteX0" fmla="*/ 536120 w 3134177"/>
              <a:gd name="connsiteY0" fmla="*/ 1699985 h 1699985"/>
              <a:gd name="connsiteX1" fmla="*/ 0 w 3134177"/>
              <a:gd name="connsiteY1" fmla="*/ 4082 h 1699985"/>
              <a:gd name="connsiteX2" fmla="*/ 536121 w 3134177"/>
              <a:gd name="connsiteY2" fmla="*/ 4082 h 1699985"/>
              <a:gd name="connsiteX3" fmla="*/ 760639 w 3134177"/>
              <a:gd name="connsiteY3" fmla="*/ 442232 h 1699985"/>
              <a:gd name="connsiteX4" fmla="*/ 1379764 w 3134177"/>
              <a:gd name="connsiteY4" fmla="*/ 439511 h 1699985"/>
              <a:gd name="connsiteX5" fmla="*/ 1594757 w 3134177"/>
              <a:gd name="connsiteY5" fmla="*/ 0 h 1699985"/>
              <a:gd name="connsiteX6" fmla="*/ 2129518 w 3134177"/>
              <a:gd name="connsiteY6" fmla="*/ 4082 h 1699985"/>
              <a:gd name="connsiteX7" fmla="*/ 2354036 w 3134177"/>
              <a:gd name="connsiteY7" fmla="*/ 438150 h 1699985"/>
              <a:gd name="connsiteX8" fmla="*/ 2645228 w 3134177"/>
              <a:gd name="connsiteY8" fmla="*/ 441779 h 1699985"/>
              <a:gd name="connsiteX9" fmla="*/ 2929617 w 3134177"/>
              <a:gd name="connsiteY9" fmla="*/ 440872 h 1699985"/>
              <a:gd name="connsiteX10" fmla="*/ 3134177 w 3134177"/>
              <a:gd name="connsiteY10" fmla="*/ 842282 h 1699985"/>
              <a:gd name="connsiteX11" fmla="*/ 2930070 w 3134177"/>
              <a:gd name="connsiteY11" fmla="*/ 1258207 h 1699985"/>
              <a:gd name="connsiteX12" fmla="*/ 2353127 w 3134177"/>
              <a:gd name="connsiteY12" fmla="*/ 1256393 h 1699985"/>
              <a:gd name="connsiteX13" fmla="*/ 2129970 w 3134177"/>
              <a:gd name="connsiteY13" fmla="*/ 1697262 h 1699985"/>
              <a:gd name="connsiteX14" fmla="*/ 1592942 w 3134177"/>
              <a:gd name="connsiteY14" fmla="*/ 1695449 h 1699985"/>
              <a:gd name="connsiteX15" fmla="*/ 1369785 w 3134177"/>
              <a:gd name="connsiteY15" fmla="*/ 1256391 h 1699985"/>
              <a:gd name="connsiteX16" fmla="*/ 759731 w 3134177"/>
              <a:gd name="connsiteY16" fmla="*/ 1254123 h 1699985"/>
              <a:gd name="connsiteX17" fmla="*/ 536120 w 3134177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97064 w 2695120"/>
              <a:gd name="connsiteY2" fmla="*/ 4082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124278 w 2695120"/>
              <a:gd name="connsiteY2" fmla="*/ 508454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321582 w 2695120"/>
              <a:gd name="connsiteY2" fmla="*/ 442232 h 1699985"/>
              <a:gd name="connsiteX3" fmla="*/ 940707 w 2695120"/>
              <a:gd name="connsiteY3" fmla="*/ 439511 h 1699985"/>
              <a:gd name="connsiteX4" fmla="*/ 1155700 w 2695120"/>
              <a:gd name="connsiteY4" fmla="*/ 0 h 1699985"/>
              <a:gd name="connsiteX5" fmla="*/ 1690461 w 2695120"/>
              <a:gd name="connsiteY5" fmla="*/ 4082 h 1699985"/>
              <a:gd name="connsiteX6" fmla="*/ 1914979 w 2695120"/>
              <a:gd name="connsiteY6" fmla="*/ 438150 h 1699985"/>
              <a:gd name="connsiteX7" fmla="*/ 2206171 w 2695120"/>
              <a:gd name="connsiteY7" fmla="*/ 441779 h 1699985"/>
              <a:gd name="connsiteX8" fmla="*/ 2490560 w 2695120"/>
              <a:gd name="connsiteY8" fmla="*/ 440872 h 1699985"/>
              <a:gd name="connsiteX9" fmla="*/ 2695120 w 2695120"/>
              <a:gd name="connsiteY9" fmla="*/ 842282 h 1699985"/>
              <a:gd name="connsiteX10" fmla="*/ 2491013 w 2695120"/>
              <a:gd name="connsiteY10" fmla="*/ 1258207 h 1699985"/>
              <a:gd name="connsiteX11" fmla="*/ 1914070 w 2695120"/>
              <a:gd name="connsiteY11" fmla="*/ 1256393 h 1699985"/>
              <a:gd name="connsiteX12" fmla="*/ 1690913 w 2695120"/>
              <a:gd name="connsiteY12" fmla="*/ 1697262 h 1699985"/>
              <a:gd name="connsiteX13" fmla="*/ 1153885 w 2695120"/>
              <a:gd name="connsiteY13" fmla="*/ 1695449 h 1699985"/>
              <a:gd name="connsiteX14" fmla="*/ 930728 w 2695120"/>
              <a:gd name="connsiteY14" fmla="*/ 1256391 h 1699985"/>
              <a:gd name="connsiteX15" fmla="*/ 320674 w 2695120"/>
              <a:gd name="connsiteY15" fmla="*/ 1254123 h 1699985"/>
              <a:gd name="connsiteX16" fmla="*/ 97063 w 2695120"/>
              <a:gd name="connsiteY16" fmla="*/ 1699985 h 1699985"/>
              <a:gd name="connsiteX0" fmla="*/ 0 w 2598057"/>
              <a:gd name="connsiteY0" fmla="*/ 1699985 h 1699985"/>
              <a:gd name="connsiteX1" fmla="*/ 66223 w 2598057"/>
              <a:gd name="connsiteY1" fmla="*/ 844097 h 1699985"/>
              <a:gd name="connsiteX2" fmla="*/ 224519 w 2598057"/>
              <a:gd name="connsiteY2" fmla="*/ 442232 h 1699985"/>
              <a:gd name="connsiteX3" fmla="*/ 843644 w 2598057"/>
              <a:gd name="connsiteY3" fmla="*/ 439511 h 1699985"/>
              <a:gd name="connsiteX4" fmla="*/ 1058637 w 2598057"/>
              <a:gd name="connsiteY4" fmla="*/ 0 h 1699985"/>
              <a:gd name="connsiteX5" fmla="*/ 1593398 w 2598057"/>
              <a:gd name="connsiteY5" fmla="*/ 4082 h 1699985"/>
              <a:gd name="connsiteX6" fmla="*/ 1817916 w 2598057"/>
              <a:gd name="connsiteY6" fmla="*/ 438150 h 1699985"/>
              <a:gd name="connsiteX7" fmla="*/ 2109108 w 2598057"/>
              <a:gd name="connsiteY7" fmla="*/ 441779 h 1699985"/>
              <a:gd name="connsiteX8" fmla="*/ 2393497 w 2598057"/>
              <a:gd name="connsiteY8" fmla="*/ 440872 h 1699985"/>
              <a:gd name="connsiteX9" fmla="*/ 2598057 w 2598057"/>
              <a:gd name="connsiteY9" fmla="*/ 842282 h 1699985"/>
              <a:gd name="connsiteX10" fmla="*/ 2393950 w 2598057"/>
              <a:gd name="connsiteY10" fmla="*/ 1258207 h 1699985"/>
              <a:gd name="connsiteX11" fmla="*/ 1817007 w 2598057"/>
              <a:gd name="connsiteY11" fmla="*/ 1256393 h 1699985"/>
              <a:gd name="connsiteX12" fmla="*/ 1593850 w 2598057"/>
              <a:gd name="connsiteY12" fmla="*/ 1697262 h 1699985"/>
              <a:gd name="connsiteX13" fmla="*/ 1056822 w 2598057"/>
              <a:gd name="connsiteY13" fmla="*/ 1695449 h 1699985"/>
              <a:gd name="connsiteX14" fmla="*/ 833665 w 2598057"/>
              <a:gd name="connsiteY14" fmla="*/ 1256391 h 1699985"/>
              <a:gd name="connsiteX15" fmla="*/ 223611 w 2598057"/>
              <a:gd name="connsiteY15" fmla="*/ 1254123 h 1699985"/>
              <a:gd name="connsiteX16" fmla="*/ 0 w 2598057"/>
              <a:gd name="connsiteY16" fmla="*/ 1699985 h 1699985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58296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211817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11817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5013 w 2533195"/>
              <a:gd name="connsiteY0" fmla="*/ 1259566 h 1697262"/>
              <a:gd name="connsiteX1" fmla="*/ 0 w 2533195"/>
              <a:gd name="connsiteY1" fmla="*/ 849540 h 1697262"/>
              <a:gd name="connsiteX2" fmla="*/ 200479 w 2533195"/>
              <a:gd name="connsiteY2" fmla="*/ 442232 h 1697262"/>
              <a:gd name="connsiteX3" fmla="*/ 778782 w 2533195"/>
              <a:gd name="connsiteY3" fmla="*/ 439511 h 1697262"/>
              <a:gd name="connsiteX4" fmla="*/ 993775 w 2533195"/>
              <a:gd name="connsiteY4" fmla="*/ 0 h 1697262"/>
              <a:gd name="connsiteX5" fmla="*/ 1528536 w 2533195"/>
              <a:gd name="connsiteY5" fmla="*/ 4082 h 1697262"/>
              <a:gd name="connsiteX6" fmla="*/ 1753054 w 2533195"/>
              <a:gd name="connsiteY6" fmla="*/ 438150 h 1697262"/>
              <a:gd name="connsiteX7" fmla="*/ 2044246 w 2533195"/>
              <a:gd name="connsiteY7" fmla="*/ 441779 h 1697262"/>
              <a:gd name="connsiteX8" fmla="*/ 2328635 w 2533195"/>
              <a:gd name="connsiteY8" fmla="*/ 440872 h 1697262"/>
              <a:gd name="connsiteX9" fmla="*/ 2533195 w 2533195"/>
              <a:gd name="connsiteY9" fmla="*/ 842282 h 1697262"/>
              <a:gd name="connsiteX10" fmla="*/ 2329088 w 2533195"/>
              <a:gd name="connsiteY10" fmla="*/ 1258207 h 1697262"/>
              <a:gd name="connsiteX11" fmla="*/ 1752145 w 2533195"/>
              <a:gd name="connsiteY11" fmla="*/ 1256393 h 1697262"/>
              <a:gd name="connsiteX12" fmla="*/ 1528988 w 2533195"/>
              <a:gd name="connsiteY12" fmla="*/ 1697262 h 1697262"/>
              <a:gd name="connsiteX13" fmla="*/ 991960 w 2533195"/>
              <a:gd name="connsiteY13" fmla="*/ 1695449 h 1697262"/>
              <a:gd name="connsiteX14" fmla="*/ 768803 w 2533195"/>
              <a:gd name="connsiteY14" fmla="*/ 1256391 h 1697262"/>
              <a:gd name="connsiteX15" fmla="*/ 205013 w 2533195"/>
              <a:gd name="connsiteY15" fmla="*/ 1259566 h 1697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33195" h="1697262">
                <a:moveTo>
                  <a:pt x="205013" y="1259566"/>
                </a:moveTo>
                <a:lnTo>
                  <a:pt x="0" y="849540"/>
                </a:lnTo>
                <a:lnTo>
                  <a:pt x="200479" y="442232"/>
                </a:lnTo>
                <a:lnTo>
                  <a:pt x="778782" y="439511"/>
                </a:lnTo>
                <a:lnTo>
                  <a:pt x="993775" y="0"/>
                </a:lnTo>
                <a:lnTo>
                  <a:pt x="1528536" y="4082"/>
                </a:lnTo>
                <a:lnTo>
                  <a:pt x="1753054" y="438150"/>
                </a:lnTo>
                <a:lnTo>
                  <a:pt x="2044246" y="441779"/>
                </a:lnTo>
                <a:lnTo>
                  <a:pt x="2328635" y="440872"/>
                </a:lnTo>
                <a:lnTo>
                  <a:pt x="2533195" y="842282"/>
                </a:lnTo>
                <a:lnTo>
                  <a:pt x="2329088" y="1258207"/>
                </a:lnTo>
                <a:lnTo>
                  <a:pt x="1752145" y="1256393"/>
                </a:lnTo>
                <a:lnTo>
                  <a:pt x="1528988" y="1697262"/>
                </a:lnTo>
                <a:lnTo>
                  <a:pt x="991960" y="1695449"/>
                </a:lnTo>
                <a:lnTo>
                  <a:pt x="768803" y="1256391"/>
                </a:lnTo>
                <a:lnTo>
                  <a:pt x="205013" y="1259566"/>
                </a:ln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sz="1600" b="1" dirty="0">
              <a:solidFill>
                <a:schemeClr val="bg1"/>
              </a:solidFill>
            </a:endParaRPr>
          </a:p>
          <a:p>
            <a:pPr algn="ctr"/>
            <a:endParaRPr lang="en-US" sz="600" b="1" dirty="0">
              <a:solidFill>
                <a:schemeClr val="bg1"/>
              </a:solidFill>
            </a:endParaRPr>
          </a:p>
          <a:p>
            <a:pPr algn="ctr"/>
            <a:r>
              <a:rPr lang="en-US" sz="1600" b="1" dirty="0">
                <a:solidFill>
                  <a:schemeClr val="bg1"/>
                </a:solidFill>
              </a:rPr>
              <a:t>Kennedy Space Center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</a:rPr>
              <a:t>IPEx Lead</a:t>
            </a:r>
          </a:p>
          <a:p>
            <a:pPr algn="ctr"/>
            <a:endParaRPr lang="en-US" sz="1600" dirty="0">
              <a:solidFill>
                <a:srgbClr val="FF0000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38208F4-9A92-62A1-39A4-0AD751C49EFA}"/>
              </a:ext>
            </a:extLst>
          </p:cNvPr>
          <p:cNvSpPr/>
          <p:nvPr/>
        </p:nvSpPr>
        <p:spPr>
          <a:xfrm>
            <a:off x="1603590" y="1644707"/>
            <a:ext cx="2533195" cy="1697262"/>
          </a:xfrm>
          <a:custGeom>
            <a:avLst/>
            <a:gdLst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3131003 w 3131003"/>
              <a:gd name="connsiteY8" fmla="*/ 439511 h 444954"/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2849335 w 3131003"/>
              <a:gd name="connsiteY8" fmla="*/ 441779 h 444954"/>
              <a:gd name="connsiteX9" fmla="*/ 3131003 w 3131003"/>
              <a:gd name="connsiteY9" fmla="*/ 439511 h 444954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328760 w 3328760"/>
              <a:gd name="connsiteY9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2996291 w 3328760"/>
              <a:gd name="connsiteY9" fmla="*/ 576036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253920 w 3328760"/>
              <a:gd name="connsiteY10" fmla="*/ 706664 h 865868"/>
              <a:gd name="connsiteX11" fmla="*/ 3328760 w 3328760"/>
              <a:gd name="connsiteY11" fmla="*/ 865868 h 865868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121931 w 3253920"/>
              <a:gd name="connsiteY11" fmla="*/ 1268639 h 1268639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204934 w 3253920"/>
              <a:gd name="connsiteY11" fmla="*/ 920750 h 1268639"/>
              <a:gd name="connsiteX12" fmla="*/ 3121931 w 3253920"/>
              <a:gd name="connsiteY12" fmla="*/ 1268639 h 1268639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474231 w 3253920"/>
              <a:gd name="connsiteY12" fmla="*/ 1076325 h 1076325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831191 w 3253920"/>
              <a:gd name="connsiteY12" fmla="*/ 998764 h 1076325"/>
              <a:gd name="connsiteX13" fmla="*/ 2474231 w 3253920"/>
              <a:gd name="connsiteY13" fmla="*/ 1076325 h 1076325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474231 w 3253920"/>
              <a:gd name="connsiteY13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626177 w 3253920"/>
              <a:gd name="connsiteY13" fmla="*/ 1044122 h 1207407"/>
              <a:gd name="connsiteX14" fmla="*/ 2474231 w 3253920"/>
              <a:gd name="connsiteY14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999920 w 3253920"/>
              <a:gd name="connsiteY12" fmla="*/ 1093107 h 1207407"/>
              <a:gd name="connsiteX13" fmla="*/ 2831191 w 3253920"/>
              <a:gd name="connsiteY13" fmla="*/ 998764 h 1207407"/>
              <a:gd name="connsiteX14" fmla="*/ 2626177 w 3253920"/>
              <a:gd name="connsiteY14" fmla="*/ 1044122 h 1207407"/>
              <a:gd name="connsiteX15" fmla="*/ 2474231 w 3253920"/>
              <a:gd name="connsiteY15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30334 w 3253920"/>
              <a:gd name="connsiteY11" fmla="*/ 958850 h 1207407"/>
              <a:gd name="connsiteX12" fmla="*/ 3206748 w 3253920"/>
              <a:gd name="connsiteY12" fmla="*/ 1207407 h 1207407"/>
              <a:gd name="connsiteX13" fmla="*/ 2999920 w 3253920"/>
              <a:gd name="connsiteY13" fmla="*/ 1093107 h 1207407"/>
              <a:gd name="connsiteX14" fmla="*/ 2831191 w 3253920"/>
              <a:gd name="connsiteY14" fmla="*/ 998764 h 1207407"/>
              <a:gd name="connsiteX15" fmla="*/ 2626177 w 3253920"/>
              <a:gd name="connsiteY15" fmla="*/ 1044122 h 1207407"/>
              <a:gd name="connsiteX16" fmla="*/ 2474231 w 3253920"/>
              <a:gd name="connsiteY16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177720 w 3253920"/>
              <a:gd name="connsiteY10" fmla="*/ 548822 h 1207407"/>
              <a:gd name="connsiteX11" fmla="*/ 3253920 w 3253920"/>
              <a:gd name="connsiteY11" fmla="*/ 706664 h 1207407"/>
              <a:gd name="connsiteX12" fmla="*/ 3230334 w 3253920"/>
              <a:gd name="connsiteY12" fmla="*/ 958850 h 1207407"/>
              <a:gd name="connsiteX13" fmla="*/ 3206748 w 3253920"/>
              <a:gd name="connsiteY13" fmla="*/ 1207407 h 1207407"/>
              <a:gd name="connsiteX14" fmla="*/ 2999920 w 3253920"/>
              <a:gd name="connsiteY14" fmla="*/ 1093107 h 1207407"/>
              <a:gd name="connsiteX15" fmla="*/ 2831191 w 3253920"/>
              <a:gd name="connsiteY15" fmla="*/ 998764 h 1207407"/>
              <a:gd name="connsiteX16" fmla="*/ 2626177 w 3253920"/>
              <a:gd name="connsiteY16" fmla="*/ 1044122 h 1207407"/>
              <a:gd name="connsiteX17" fmla="*/ 2474231 w 3253920"/>
              <a:gd name="connsiteY17" fmla="*/ 1076325 h 1207407"/>
              <a:gd name="connsiteX0" fmla="*/ 0 w 3610427"/>
              <a:gd name="connsiteY0" fmla="*/ 409575 h 1207407"/>
              <a:gd name="connsiteX1" fmla="*/ 204107 w 3610427"/>
              <a:gd name="connsiteY1" fmla="*/ 4082 h 1207407"/>
              <a:gd name="connsiteX2" fmla="*/ 740228 w 3610427"/>
              <a:gd name="connsiteY2" fmla="*/ 4082 h 1207407"/>
              <a:gd name="connsiteX3" fmla="*/ 964746 w 3610427"/>
              <a:gd name="connsiteY3" fmla="*/ 442232 h 1207407"/>
              <a:gd name="connsiteX4" fmla="*/ 1575707 w 3610427"/>
              <a:gd name="connsiteY4" fmla="*/ 443593 h 1207407"/>
              <a:gd name="connsiteX5" fmla="*/ 1798864 w 3610427"/>
              <a:gd name="connsiteY5" fmla="*/ 0 h 1207407"/>
              <a:gd name="connsiteX6" fmla="*/ 2333625 w 3610427"/>
              <a:gd name="connsiteY6" fmla="*/ 4082 h 1207407"/>
              <a:gd name="connsiteX7" fmla="*/ 2556782 w 3610427"/>
              <a:gd name="connsiteY7" fmla="*/ 444954 h 1207407"/>
              <a:gd name="connsiteX8" fmla="*/ 2849335 w 3610427"/>
              <a:gd name="connsiteY8" fmla="*/ 441779 h 1207407"/>
              <a:gd name="connsiteX9" fmla="*/ 3132363 w 3610427"/>
              <a:gd name="connsiteY9" fmla="*/ 443593 h 1207407"/>
              <a:gd name="connsiteX10" fmla="*/ 3177720 w 3610427"/>
              <a:gd name="connsiteY10" fmla="*/ 548822 h 1207407"/>
              <a:gd name="connsiteX11" fmla="*/ 3610427 w 3610427"/>
              <a:gd name="connsiteY11" fmla="*/ 899886 h 1207407"/>
              <a:gd name="connsiteX12" fmla="*/ 3230334 w 3610427"/>
              <a:gd name="connsiteY12" fmla="*/ 958850 h 1207407"/>
              <a:gd name="connsiteX13" fmla="*/ 3206748 w 3610427"/>
              <a:gd name="connsiteY13" fmla="*/ 1207407 h 1207407"/>
              <a:gd name="connsiteX14" fmla="*/ 2999920 w 3610427"/>
              <a:gd name="connsiteY14" fmla="*/ 1093107 h 1207407"/>
              <a:gd name="connsiteX15" fmla="*/ 2831191 w 3610427"/>
              <a:gd name="connsiteY15" fmla="*/ 998764 h 1207407"/>
              <a:gd name="connsiteX16" fmla="*/ 2626177 w 3610427"/>
              <a:gd name="connsiteY16" fmla="*/ 1044122 h 1207407"/>
              <a:gd name="connsiteX17" fmla="*/ 2474231 w 3610427"/>
              <a:gd name="connsiteY17" fmla="*/ 1076325 h 1207407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2474231 w 3610427"/>
              <a:gd name="connsiteY17" fmla="*/ 1076325 h 1220108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595085 w 3610427"/>
              <a:gd name="connsiteY17" fmla="*/ 1043668 h 1220108"/>
              <a:gd name="connsiteX0" fmla="*/ 0 w 3610427"/>
              <a:gd name="connsiteY0" fmla="*/ 409575 h 1321254"/>
              <a:gd name="connsiteX1" fmla="*/ 204107 w 3610427"/>
              <a:gd name="connsiteY1" fmla="*/ 4082 h 1321254"/>
              <a:gd name="connsiteX2" fmla="*/ 740228 w 3610427"/>
              <a:gd name="connsiteY2" fmla="*/ 4082 h 1321254"/>
              <a:gd name="connsiteX3" fmla="*/ 964746 w 3610427"/>
              <a:gd name="connsiteY3" fmla="*/ 442232 h 1321254"/>
              <a:gd name="connsiteX4" fmla="*/ 1575707 w 3610427"/>
              <a:gd name="connsiteY4" fmla="*/ 443593 h 1321254"/>
              <a:gd name="connsiteX5" fmla="*/ 1798864 w 3610427"/>
              <a:gd name="connsiteY5" fmla="*/ 0 h 1321254"/>
              <a:gd name="connsiteX6" fmla="*/ 2333625 w 3610427"/>
              <a:gd name="connsiteY6" fmla="*/ 4082 h 1321254"/>
              <a:gd name="connsiteX7" fmla="*/ 2556782 w 3610427"/>
              <a:gd name="connsiteY7" fmla="*/ 444954 h 1321254"/>
              <a:gd name="connsiteX8" fmla="*/ 2849335 w 3610427"/>
              <a:gd name="connsiteY8" fmla="*/ 441779 h 1321254"/>
              <a:gd name="connsiteX9" fmla="*/ 3132363 w 3610427"/>
              <a:gd name="connsiteY9" fmla="*/ 443593 h 1321254"/>
              <a:gd name="connsiteX10" fmla="*/ 3177720 w 3610427"/>
              <a:gd name="connsiteY10" fmla="*/ 548822 h 1321254"/>
              <a:gd name="connsiteX11" fmla="*/ 3610427 w 3610427"/>
              <a:gd name="connsiteY11" fmla="*/ 899886 h 1321254"/>
              <a:gd name="connsiteX12" fmla="*/ 3535134 w 3610427"/>
              <a:gd name="connsiteY12" fmla="*/ 1220108 h 1321254"/>
              <a:gd name="connsiteX13" fmla="*/ 3206748 w 3610427"/>
              <a:gd name="connsiteY13" fmla="*/ 1207407 h 1321254"/>
              <a:gd name="connsiteX14" fmla="*/ 2999920 w 3610427"/>
              <a:gd name="connsiteY14" fmla="*/ 1093107 h 1321254"/>
              <a:gd name="connsiteX15" fmla="*/ 2831191 w 3610427"/>
              <a:gd name="connsiteY15" fmla="*/ 998764 h 1321254"/>
              <a:gd name="connsiteX16" fmla="*/ 2626177 w 3610427"/>
              <a:gd name="connsiteY16" fmla="*/ 1044122 h 1321254"/>
              <a:gd name="connsiteX17" fmla="*/ 400956 w 3610427"/>
              <a:gd name="connsiteY17" fmla="*/ 1321254 h 1321254"/>
              <a:gd name="connsiteX0" fmla="*/ 0 w 3610427"/>
              <a:gd name="connsiteY0" fmla="*/ 409575 h 1445079"/>
              <a:gd name="connsiteX1" fmla="*/ 204107 w 3610427"/>
              <a:gd name="connsiteY1" fmla="*/ 4082 h 1445079"/>
              <a:gd name="connsiteX2" fmla="*/ 740228 w 3610427"/>
              <a:gd name="connsiteY2" fmla="*/ 4082 h 1445079"/>
              <a:gd name="connsiteX3" fmla="*/ 964746 w 3610427"/>
              <a:gd name="connsiteY3" fmla="*/ 442232 h 1445079"/>
              <a:gd name="connsiteX4" fmla="*/ 1575707 w 3610427"/>
              <a:gd name="connsiteY4" fmla="*/ 443593 h 1445079"/>
              <a:gd name="connsiteX5" fmla="*/ 1798864 w 3610427"/>
              <a:gd name="connsiteY5" fmla="*/ 0 h 1445079"/>
              <a:gd name="connsiteX6" fmla="*/ 2333625 w 3610427"/>
              <a:gd name="connsiteY6" fmla="*/ 4082 h 1445079"/>
              <a:gd name="connsiteX7" fmla="*/ 2556782 w 3610427"/>
              <a:gd name="connsiteY7" fmla="*/ 444954 h 1445079"/>
              <a:gd name="connsiteX8" fmla="*/ 2849335 w 3610427"/>
              <a:gd name="connsiteY8" fmla="*/ 441779 h 1445079"/>
              <a:gd name="connsiteX9" fmla="*/ 3132363 w 3610427"/>
              <a:gd name="connsiteY9" fmla="*/ 443593 h 1445079"/>
              <a:gd name="connsiteX10" fmla="*/ 3177720 w 3610427"/>
              <a:gd name="connsiteY10" fmla="*/ 548822 h 1445079"/>
              <a:gd name="connsiteX11" fmla="*/ 3610427 w 3610427"/>
              <a:gd name="connsiteY11" fmla="*/ 899886 h 1445079"/>
              <a:gd name="connsiteX12" fmla="*/ 3535134 w 3610427"/>
              <a:gd name="connsiteY12" fmla="*/ 1220108 h 1445079"/>
              <a:gd name="connsiteX13" fmla="*/ 3206748 w 3610427"/>
              <a:gd name="connsiteY13" fmla="*/ 1207407 h 1445079"/>
              <a:gd name="connsiteX14" fmla="*/ 2999920 w 3610427"/>
              <a:gd name="connsiteY14" fmla="*/ 1093107 h 1445079"/>
              <a:gd name="connsiteX15" fmla="*/ 2831191 w 3610427"/>
              <a:gd name="connsiteY15" fmla="*/ 998764 h 1445079"/>
              <a:gd name="connsiteX16" fmla="*/ 1290863 w 3610427"/>
              <a:gd name="connsiteY16" fmla="*/ 1445079 h 1445079"/>
              <a:gd name="connsiteX17" fmla="*/ 400956 w 3610427"/>
              <a:gd name="connsiteY17" fmla="*/ 1321254 h 1445079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400956 w 3610427"/>
              <a:gd name="connsiteY17" fmla="*/ 1321254 h 1544865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195942 w 3610427"/>
              <a:gd name="connsiteY17" fmla="*/ 805997 h 1544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198665 w 3613150"/>
              <a:gd name="connsiteY17" fmla="*/ 8059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4108 w 3613150"/>
              <a:gd name="connsiteY17" fmla="*/ 8440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9551 w 3613150"/>
              <a:gd name="connsiteY17" fmla="*/ 853169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749300 w 3613150"/>
              <a:gd name="connsiteY16" fmla="*/ 1212849 h 1290865"/>
              <a:gd name="connsiteX17" fmla="*/ 0 w 3613150"/>
              <a:gd name="connsiteY17" fmla="*/ 1290865 h 1290865"/>
              <a:gd name="connsiteX18" fmla="*/ 209551 w 3613150"/>
              <a:gd name="connsiteY18" fmla="*/ 853169 h 1290865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05014 w 3613150"/>
              <a:gd name="connsiteY16" fmla="*/ 1704520 h 1704520"/>
              <a:gd name="connsiteX17" fmla="*/ 0 w 3613150"/>
              <a:gd name="connsiteY17" fmla="*/ 1290865 h 1704520"/>
              <a:gd name="connsiteX18" fmla="*/ 209551 w 3613150"/>
              <a:gd name="connsiteY18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95400 w 3613150"/>
              <a:gd name="connsiteY16" fmla="*/ 1412420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734786 w 3613150"/>
              <a:gd name="connsiteY16" fmla="*/ 1702706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48229 w 3613150"/>
              <a:gd name="connsiteY16" fmla="*/ 1528534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970643 w 3613150"/>
              <a:gd name="connsiteY16" fmla="*/ 1263648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857829 w 3613150"/>
              <a:gd name="connsiteY16" fmla="*/ 1133020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576615 w 3613150"/>
              <a:gd name="connsiteY16" fmla="*/ 1256391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188029 w 3613150"/>
              <a:gd name="connsiteY16" fmla="*/ 1129391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44057 w 3613150"/>
              <a:gd name="connsiteY16" fmla="*/ 1332591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189514 w 3613150"/>
              <a:gd name="connsiteY13" fmla="*/ 1138464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189514 w 3613150"/>
              <a:gd name="connsiteY12" fmla="*/ 1138464 h 1704520"/>
              <a:gd name="connsiteX13" fmla="*/ 3136900 w 3613150"/>
              <a:gd name="connsiteY13" fmla="*/ 1258207 h 1704520"/>
              <a:gd name="connsiteX14" fmla="*/ 2559957 w 3613150"/>
              <a:gd name="connsiteY14" fmla="*/ 1256393 h 1704520"/>
              <a:gd name="connsiteX15" fmla="*/ 2336800 w 3613150"/>
              <a:gd name="connsiteY15" fmla="*/ 1697262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493407"/>
              <a:gd name="connsiteY0" fmla="*/ 409575 h 1704520"/>
              <a:gd name="connsiteX1" fmla="*/ 206830 w 3493407"/>
              <a:gd name="connsiteY1" fmla="*/ 4082 h 1704520"/>
              <a:gd name="connsiteX2" fmla="*/ 742951 w 3493407"/>
              <a:gd name="connsiteY2" fmla="*/ 4082 h 1704520"/>
              <a:gd name="connsiteX3" fmla="*/ 967469 w 3493407"/>
              <a:gd name="connsiteY3" fmla="*/ 442232 h 1704520"/>
              <a:gd name="connsiteX4" fmla="*/ 1578430 w 3493407"/>
              <a:gd name="connsiteY4" fmla="*/ 443593 h 1704520"/>
              <a:gd name="connsiteX5" fmla="*/ 1801587 w 3493407"/>
              <a:gd name="connsiteY5" fmla="*/ 0 h 1704520"/>
              <a:gd name="connsiteX6" fmla="*/ 2336348 w 3493407"/>
              <a:gd name="connsiteY6" fmla="*/ 4082 h 1704520"/>
              <a:gd name="connsiteX7" fmla="*/ 2559505 w 3493407"/>
              <a:gd name="connsiteY7" fmla="*/ 444954 h 1704520"/>
              <a:gd name="connsiteX8" fmla="*/ 2852058 w 3493407"/>
              <a:gd name="connsiteY8" fmla="*/ 441779 h 1704520"/>
              <a:gd name="connsiteX9" fmla="*/ 3135086 w 3493407"/>
              <a:gd name="connsiteY9" fmla="*/ 443593 h 1704520"/>
              <a:gd name="connsiteX10" fmla="*/ 3180443 w 3493407"/>
              <a:gd name="connsiteY10" fmla="*/ 548822 h 1704520"/>
              <a:gd name="connsiteX11" fmla="*/ 3493407 w 3493407"/>
              <a:gd name="connsiteY11" fmla="*/ 916214 h 1704520"/>
              <a:gd name="connsiteX12" fmla="*/ 3189514 w 3493407"/>
              <a:gd name="connsiteY12" fmla="*/ 1138464 h 1704520"/>
              <a:gd name="connsiteX13" fmla="*/ 3136900 w 3493407"/>
              <a:gd name="connsiteY13" fmla="*/ 1258207 h 1704520"/>
              <a:gd name="connsiteX14" fmla="*/ 2559957 w 3493407"/>
              <a:gd name="connsiteY14" fmla="*/ 1256393 h 1704520"/>
              <a:gd name="connsiteX15" fmla="*/ 2336800 w 3493407"/>
              <a:gd name="connsiteY15" fmla="*/ 1697262 h 1704520"/>
              <a:gd name="connsiteX16" fmla="*/ 1799772 w 3493407"/>
              <a:gd name="connsiteY16" fmla="*/ 1695449 h 1704520"/>
              <a:gd name="connsiteX17" fmla="*/ 1576615 w 3493407"/>
              <a:gd name="connsiteY17" fmla="*/ 1256391 h 1704520"/>
              <a:gd name="connsiteX18" fmla="*/ 970643 w 3493407"/>
              <a:gd name="connsiteY18" fmla="*/ 1263648 h 1704520"/>
              <a:gd name="connsiteX19" fmla="*/ 734786 w 3493407"/>
              <a:gd name="connsiteY19" fmla="*/ 1702706 h 1704520"/>
              <a:gd name="connsiteX20" fmla="*/ 205014 w 3493407"/>
              <a:gd name="connsiteY20" fmla="*/ 1704520 h 1704520"/>
              <a:gd name="connsiteX21" fmla="*/ 0 w 3493407"/>
              <a:gd name="connsiteY21" fmla="*/ 1290865 h 1704520"/>
              <a:gd name="connsiteX22" fmla="*/ 209551 w 3493407"/>
              <a:gd name="connsiteY22" fmla="*/ 853169 h 1704520"/>
              <a:gd name="connsiteX0" fmla="*/ 2723 w 3189514"/>
              <a:gd name="connsiteY0" fmla="*/ 409575 h 1704520"/>
              <a:gd name="connsiteX1" fmla="*/ 206830 w 3189514"/>
              <a:gd name="connsiteY1" fmla="*/ 4082 h 1704520"/>
              <a:gd name="connsiteX2" fmla="*/ 742951 w 3189514"/>
              <a:gd name="connsiteY2" fmla="*/ 4082 h 1704520"/>
              <a:gd name="connsiteX3" fmla="*/ 967469 w 3189514"/>
              <a:gd name="connsiteY3" fmla="*/ 442232 h 1704520"/>
              <a:gd name="connsiteX4" fmla="*/ 1578430 w 3189514"/>
              <a:gd name="connsiteY4" fmla="*/ 443593 h 1704520"/>
              <a:gd name="connsiteX5" fmla="*/ 1801587 w 3189514"/>
              <a:gd name="connsiteY5" fmla="*/ 0 h 1704520"/>
              <a:gd name="connsiteX6" fmla="*/ 2336348 w 3189514"/>
              <a:gd name="connsiteY6" fmla="*/ 4082 h 1704520"/>
              <a:gd name="connsiteX7" fmla="*/ 2559505 w 3189514"/>
              <a:gd name="connsiteY7" fmla="*/ 444954 h 1704520"/>
              <a:gd name="connsiteX8" fmla="*/ 2852058 w 3189514"/>
              <a:gd name="connsiteY8" fmla="*/ 441779 h 1704520"/>
              <a:gd name="connsiteX9" fmla="*/ 3135086 w 3189514"/>
              <a:gd name="connsiteY9" fmla="*/ 443593 h 1704520"/>
              <a:gd name="connsiteX10" fmla="*/ 3180443 w 3189514"/>
              <a:gd name="connsiteY10" fmla="*/ 548822 h 1704520"/>
              <a:gd name="connsiteX11" fmla="*/ 3189514 w 3189514"/>
              <a:gd name="connsiteY11" fmla="*/ 1138464 h 1704520"/>
              <a:gd name="connsiteX12" fmla="*/ 3136900 w 3189514"/>
              <a:gd name="connsiteY12" fmla="*/ 1258207 h 1704520"/>
              <a:gd name="connsiteX13" fmla="*/ 2559957 w 3189514"/>
              <a:gd name="connsiteY13" fmla="*/ 1256393 h 1704520"/>
              <a:gd name="connsiteX14" fmla="*/ 2336800 w 3189514"/>
              <a:gd name="connsiteY14" fmla="*/ 1697262 h 1704520"/>
              <a:gd name="connsiteX15" fmla="*/ 1799772 w 3189514"/>
              <a:gd name="connsiteY15" fmla="*/ 1695449 h 1704520"/>
              <a:gd name="connsiteX16" fmla="*/ 1576615 w 3189514"/>
              <a:gd name="connsiteY16" fmla="*/ 1256391 h 1704520"/>
              <a:gd name="connsiteX17" fmla="*/ 970643 w 3189514"/>
              <a:gd name="connsiteY17" fmla="*/ 1263648 h 1704520"/>
              <a:gd name="connsiteX18" fmla="*/ 734786 w 3189514"/>
              <a:gd name="connsiteY18" fmla="*/ 1702706 h 1704520"/>
              <a:gd name="connsiteX19" fmla="*/ 205014 w 3189514"/>
              <a:gd name="connsiteY19" fmla="*/ 1704520 h 1704520"/>
              <a:gd name="connsiteX20" fmla="*/ 0 w 3189514"/>
              <a:gd name="connsiteY20" fmla="*/ 1290865 h 1704520"/>
              <a:gd name="connsiteX21" fmla="*/ 209551 w 3189514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8430 w 3338285"/>
              <a:gd name="connsiteY4" fmla="*/ 443593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7069 w 3338285"/>
              <a:gd name="connsiteY4" fmla="*/ 435429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43250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6447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6925"/>
              <a:gd name="connsiteY0" fmla="*/ 409575 h 1704520"/>
              <a:gd name="connsiteX1" fmla="*/ 206830 w 3336925"/>
              <a:gd name="connsiteY1" fmla="*/ 4082 h 1704520"/>
              <a:gd name="connsiteX2" fmla="*/ 742951 w 3336925"/>
              <a:gd name="connsiteY2" fmla="*/ 4082 h 1704520"/>
              <a:gd name="connsiteX3" fmla="*/ 967469 w 3336925"/>
              <a:gd name="connsiteY3" fmla="*/ 442232 h 1704520"/>
              <a:gd name="connsiteX4" fmla="*/ 1586594 w 3336925"/>
              <a:gd name="connsiteY4" fmla="*/ 439511 h 1704520"/>
              <a:gd name="connsiteX5" fmla="*/ 1801587 w 3336925"/>
              <a:gd name="connsiteY5" fmla="*/ 0 h 1704520"/>
              <a:gd name="connsiteX6" fmla="*/ 2336348 w 3336925"/>
              <a:gd name="connsiteY6" fmla="*/ 4082 h 1704520"/>
              <a:gd name="connsiteX7" fmla="*/ 2560866 w 3336925"/>
              <a:gd name="connsiteY7" fmla="*/ 438150 h 1704520"/>
              <a:gd name="connsiteX8" fmla="*/ 2852058 w 3336925"/>
              <a:gd name="connsiteY8" fmla="*/ 441779 h 1704520"/>
              <a:gd name="connsiteX9" fmla="*/ 3136447 w 3336925"/>
              <a:gd name="connsiteY9" fmla="*/ 440872 h 1704520"/>
              <a:gd name="connsiteX10" fmla="*/ 3336925 w 3336925"/>
              <a:gd name="connsiteY10" fmla="*/ 845004 h 1704520"/>
              <a:gd name="connsiteX11" fmla="*/ 3136900 w 3336925"/>
              <a:gd name="connsiteY11" fmla="*/ 1258207 h 1704520"/>
              <a:gd name="connsiteX12" fmla="*/ 2559957 w 3336925"/>
              <a:gd name="connsiteY12" fmla="*/ 1256393 h 1704520"/>
              <a:gd name="connsiteX13" fmla="*/ 2336800 w 3336925"/>
              <a:gd name="connsiteY13" fmla="*/ 1697262 h 1704520"/>
              <a:gd name="connsiteX14" fmla="*/ 1799772 w 3336925"/>
              <a:gd name="connsiteY14" fmla="*/ 1695449 h 1704520"/>
              <a:gd name="connsiteX15" fmla="*/ 1576615 w 3336925"/>
              <a:gd name="connsiteY15" fmla="*/ 1256391 h 1704520"/>
              <a:gd name="connsiteX16" fmla="*/ 970643 w 3336925"/>
              <a:gd name="connsiteY16" fmla="*/ 1263648 h 1704520"/>
              <a:gd name="connsiteX17" fmla="*/ 734786 w 3336925"/>
              <a:gd name="connsiteY17" fmla="*/ 1702706 h 1704520"/>
              <a:gd name="connsiteX18" fmla="*/ 205014 w 3336925"/>
              <a:gd name="connsiteY18" fmla="*/ 1704520 h 1704520"/>
              <a:gd name="connsiteX19" fmla="*/ 0 w 3336925"/>
              <a:gd name="connsiteY19" fmla="*/ 1290865 h 1704520"/>
              <a:gd name="connsiteX20" fmla="*/ 209551 w 3336925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70643 w 3341007"/>
              <a:gd name="connsiteY16" fmla="*/ 1263648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7033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0229 w 3341007"/>
              <a:gd name="connsiteY17" fmla="*/ 1698624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2950 w 3341007"/>
              <a:gd name="connsiteY17" fmla="*/ 1699985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699985"/>
              <a:gd name="connsiteX1" fmla="*/ 206830 w 3341007"/>
              <a:gd name="connsiteY1" fmla="*/ 4082 h 1699985"/>
              <a:gd name="connsiteX2" fmla="*/ 742951 w 3341007"/>
              <a:gd name="connsiteY2" fmla="*/ 4082 h 1699985"/>
              <a:gd name="connsiteX3" fmla="*/ 967469 w 3341007"/>
              <a:gd name="connsiteY3" fmla="*/ 442232 h 1699985"/>
              <a:gd name="connsiteX4" fmla="*/ 1586594 w 3341007"/>
              <a:gd name="connsiteY4" fmla="*/ 439511 h 1699985"/>
              <a:gd name="connsiteX5" fmla="*/ 1801587 w 3341007"/>
              <a:gd name="connsiteY5" fmla="*/ 0 h 1699985"/>
              <a:gd name="connsiteX6" fmla="*/ 2336348 w 3341007"/>
              <a:gd name="connsiteY6" fmla="*/ 4082 h 1699985"/>
              <a:gd name="connsiteX7" fmla="*/ 2560866 w 3341007"/>
              <a:gd name="connsiteY7" fmla="*/ 438150 h 1699985"/>
              <a:gd name="connsiteX8" fmla="*/ 2852058 w 3341007"/>
              <a:gd name="connsiteY8" fmla="*/ 441779 h 1699985"/>
              <a:gd name="connsiteX9" fmla="*/ 3136447 w 3341007"/>
              <a:gd name="connsiteY9" fmla="*/ 440872 h 1699985"/>
              <a:gd name="connsiteX10" fmla="*/ 3341007 w 3341007"/>
              <a:gd name="connsiteY10" fmla="*/ 842282 h 1699985"/>
              <a:gd name="connsiteX11" fmla="*/ 3136900 w 3341007"/>
              <a:gd name="connsiteY11" fmla="*/ 1258207 h 1699985"/>
              <a:gd name="connsiteX12" fmla="*/ 2559957 w 3341007"/>
              <a:gd name="connsiteY12" fmla="*/ 1256393 h 1699985"/>
              <a:gd name="connsiteX13" fmla="*/ 2336800 w 3341007"/>
              <a:gd name="connsiteY13" fmla="*/ 1697262 h 1699985"/>
              <a:gd name="connsiteX14" fmla="*/ 1799772 w 3341007"/>
              <a:gd name="connsiteY14" fmla="*/ 1695449 h 1699985"/>
              <a:gd name="connsiteX15" fmla="*/ 1576615 w 3341007"/>
              <a:gd name="connsiteY15" fmla="*/ 1256391 h 1699985"/>
              <a:gd name="connsiteX16" fmla="*/ 966561 w 3341007"/>
              <a:gd name="connsiteY16" fmla="*/ 1254123 h 1699985"/>
              <a:gd name="connsiteX17" fmla="*/ 742950 w 3341007"/>
              <a:gd name="connsiteY17" fmla="*/ 1699985 h 1699985"/>
              <a:gd name="connsiteX18" fmla="*/ 203653 w 3341007"/>
              <a:gd name="connsiteY18" fmla="*/ 1697716 h 1699985"/>
              <a:gd name="connsiteX19" fmla="*/ 0 w 3341007"/>
              <a:gd name="connsiteY19" fmla="*/ 1290865 h 1699985"/>
              <a:gd name="connsiteX20" fmla="*/ 209551 w 3341007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08190 w 3339646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9075 w 3339646"/>
              <a:gd name="connsiteY20" fmla="*/ 864054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4993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21" fmla="*/ 1362 w 3339646"/>
              <a:gd name="connsiteY21" fmla="*/ 409575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1362 w 3339646"/>
              <a:gd name="connsiteY20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200930 w 3338284"/>
              <a:gd name="connsiteY18" fmla="*/ 1697716 h 1699985"/>
              <a:gd name="connsiteX19" fmla="*/ 0 w 3338284"/>
              <a:gd name="connsiteY19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0 w 3338284"/>
              <a:gd name="connsiteY18" fmla="*/ 409575 h 1699985"/>
              <a:gd name="connsiteX0" fmla="*/ 536120 w 3134177"/>
              <a:gd name="connsiteY0" fmla="*/ 1699985 h 1699985"/>
              <a:gd name="connsiteX1" fmla="*/ 0 w 3134177"/>
              <a:gd name="connsiteY1" fmla="*/ 4082 h 1699985"/>
              <a:gd name="connsiteX2" fmla="*/ 536121 w 3134177"/>
              <a:gd name="connsiteY2" fmla="*/ 4082 h 1699985"/>
              <a:gd name="connsiteX3" fmla="*/ 760639 w 3134177"/>
              <a:gd name="connsiteY3" fmla="*/ 442232 h 1699985"/>
              <a:gd name="connsiteX4" fmla="*/ 1379764 w 3134177"/>
              <a:gd name="connsiteY4" fmla="*/ 439511 h 1699985"/>
              <a:gd name="connsiteX5" fmla="*/ 1594757 w 3134177"/>
              <a:gd name="connsiteY5" fmla="*/ 0 h 1699985"/>
              <a:gd name="connsiteX6" fmla="*/ 2129518 w 3134177"/>
              <a:gd name="connsiteY6" fmla="*/ 4082 h 1699985"/>
              <a:gd name="connsiteX7" fmla="*/ 2354036 w 3134177"/>
              <a:gd name="connsiteY7" fmla="*/ 438150 h 1699985"/>
              <a:gd name="connsiteX8" fmla="*/ 2645228 w 3134177"/>
              <a:gd name="connsiteY8" fmla="*/ 441779 h 1699985"/>
              <a:gd name="connsiteX9" fmla="*/ 2929617 w 3134177"/>
              <a:gd name="connsiteY9" fmla="*/ 440872 h 1699985"/>
              <a:gd name="connsiteX10" fmla="*/ 3134177 w 3134177"/>
              <a:gd name="connsiteY10" fmla="*/ 842282 h 1699985"/>
              <a:gd name="connsiteX11" fmla="*/ 2930070 w 3134177"/>
              <a:gd name="connsiteY11" fmla="*/ 1258207 h 1699985"/>
              <a:gd name="connsiteX12" fmla="*/ 2353127 w 3134177"/>
              <a:gd name="connsiteY12" fmla="*/ 1256393 h 1699985"/>
              <a:gd name="connsiteX13" fmla="*/ 2129970 w 3134177"/>
              <a:gd name="connsiteY13" fmla="*/ 1697262 h 1699985"/>
              <a:gd name="connsiteX14" fmla="*/ 1592942 w 3134177"/>
              <a:gd name="connsiteY14" fmla="*/ 1695449 h 1699985"/>
              <a:gd name="connsiteX15" fmla="*/ 1369785 w 3134177"/>
              <a:gd name="connsiteY15" fmla="*/ 1256391 h 1699985"/>
              <a:gd name="connsiteX16" fmla="*/ 759731 w 3134177"/>
              <a:gd name="connsiteY16" fmla="*/ 1254123 h 1699985"/>
              <a:gd name="connsiteX17" fmla="*/ 536120 w 3134177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97064 w 2695120"/>
              <a:gd name="connsiteY2" fmla="*/ 4082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124278 w 2695120"/>
              <a:gd name="connsiteY2" fmla="*/ 508454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321582 w 2695120"/>
              <a:gd name="connsiteY2" fmla="*/ 442232 h 1699985"/>
              <a:gd name="connsiteX3" fmla="*/ 940707 w 2695120"/>
              <a:gd name="connsiteY3" fmla="*/ 439511 h 1699985"/>
              <a:gd name="connsiteX4" fmla="*/ 1155700 w 2695120"/>
              <a:gd name="connsiteY4" fmla="*/ 0 h 1699985"/>
              <a:gd name="connsiteX5" fmla="*/ 1690461 w 2695120"/>
              <a:gd name="connsiteY5" fmla="*/ 4082 h 1699985"/>
              <a:gd name="connsiteX6" fmla="*/ 1914979 w 2695120"/>
              <a:gd name="connsiteY6" fmla="*/ 438150 h 1699985"/>
              <a:gd name="connsiteX7" fmla="*/ 2206171 w 2695120"/>
              <a:gd name="connsiteY7" fmla="*/ 441779 h 1699985"/>
              <a:gd name="connsiteX8" fmla="*/ 2490560 w 2695120"/>
              <a:gd name="connsiteY8" fmla="*/ 440872 h 1699985"/>
              <a:gd name="connsiteX9" fmla="*/ 2695120 w 2695120"/>
              <a:gd name="connsiteY9" fmla="*/ 842282 h 1699985"/>
              <a:gd name="connsiteX10" fmla="*/ 2491013 w 2695120"/>
              <a:gd name="connsiteY10" fmla="*/ 1258207 h 1699985"/>
              <a:gd name="connsiteX11" fmla="*/ 1914070 w 2695120"/>
              <a:gd name="connsiteY11" fmla="*/ 1256393 h 1699985"/>
              <a:gd name="connsiteX12" fmla="*/ 1690913 w 2695120"/>
              <a:gd name="connsiteY12" fmla="*/ 1697262 h 1699985"/>
              <a:gd name="connsiteX13" fmla="*/ 1153885 w 2695120"/>
              <a:gd name="connsiteY13" fmla="*/ 1695449 h 1699985"/>
              <a:gd name="connsiteX14" fmla="*/ 930728 w 2695120"/>
              <a:gd name="connsiteY14" fmla="*/ 1256391 h 1699985"/>
              <a:gd name="connsiteX15" fmla="*/ 320674 w 2695120"/>
              <a:gd name="connsiteY15" fmla="*/ 1254123 h 1699985"/>
              <a:gd name="connsiteX16" fmla="*/ 97063 w 2695120"/>
              <a:gd name="connsiteY16" fmla="*/ 1699985 h 1699985"/>
              <a:gd name="connsiteX0" fmla="*/ 0 w 2598057"/>
              <a:gd name="connsiteY0" fmla="*/ 1699985 h 1699985"/>
              <a:gd name="connsiteX1" fmla="*/ 66223 w 2598057"/>
              <a:gd name="connsiteY1" fmla="*/ 844097 h 1699985"/>
              <a:gd name="connsiteX2" fmla="*/ 224519 w 2598057"/>
              <a:gd name="connsiteY2" fmla="*/ 442232 h 1699985"/>
              <a:gd name="connsiteX3" fmla="*/ 843644 w 2598057"/>
              <a:gd name="connsiteY3" fmla="*/ 439511 h 1699985"/>
              <a:gd name="connsiteX4" fmla="*/ 1058637 w 2598057"/>
              <a:gd name="connsiteY4" fmla="*/ 0 h 1699985"/>
              <a:gd name="connsiteX5" fmla="*/ 1593398 w 2598057"/>
              <a:gd name="connsiteY5" fmla="*/ 4082 h 1699985"/>
              <a:gd name="connsiteX6" fmla="*/ 1817916 w 2598057"/>
              <a:gd name="connsiteY6" fmla="*/ 438150 h 1699985"/>
              <a:gd name="connsiteX7" fmla="*/ 2109108 w 2598057"/>
              <a:gd name="connsiteY7" fmla="*/ 441779 h 1699985"/>
              <a:gd name="connsiteX8" fmla="*/ 2393497 w 2598057"/>
              <a:gd name="connsiteY8" fmla="*/ 440872 h 1699985"/>
              <a:gd name="connsiteX9" fmla="*/ 2598057 w 2598057"/>
              <a:gd name="connsiteY9" fmla="*/ 842282 h 1699985"/>
              <a:gd name="connsiteX10" fmla="*/ 2393950 w 2598057"/>
              <a:gd name="connsiteY10" fmla="*/ 1258207 h 1699985"/>
              <a:gd name="connsiteX11" fmla="*/ 1817007 w 2598057"/>
              <a:gd name="connsiteY11" fmla="*/ 1256393 h 1699985"/>
              <a:gd name="connsiteX12" fmla="*/ 1593850 w 2598057"/>
              <a:gd name="connsiteY12" fmla="*/ 1697262 h 1699985"/>
              <a:gd name="connsiteX13" fmla="*/ 1056822 w 2598057"/>
              <a:gd name="connsiteY13" fmla="*/ 1695449 h 1699985"/>
              <a:gd name="connsiteX14" fmla="*/ 833665 w 2598057"/>
              <a:gd name="connsiteY14" fmla="*/ 1256391 h 1699985"/>
              <a:gd name="connsiteX15" fmla="*/ 223611 w 2598057"/>
              <a:gd name="connsiteY15" fmla="*/ 1254123 h 1699985"/>
              <a:gd name="connsiteX16" fmla="*/ 0 w 2598057"/>
              <a:gd name="connsiteY16" fmla="*/ 1699985 h 1699985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58296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211817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11817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5013 w 2533195"/>
              <a:gd name="connsiteY0" fmla="*/ 1259566 h 1697262"/>
              <a:gd name="connsiteX1" fmla="*/ 0 w 2533195"/>
              <a:gd name="connsiteY1" fmla="*/ 849540 h 1697262"/>
              <a:gd name="connsiteX2" fmla="*/ 200479 w 2533195"/>
              <a:gd name="connsiteY2" fmla="*/ 442232 h 1697262"/>
              <a:gd name="connsiteX3" fmla="*/ 778782 w 2533195"/>
              <a:gd name="connsiteY3" fmla="*/ 439511 h 1697262"/>
              <a:gd name="connsiteX4" fmla="*/ 993775 w 2533195"/>
              <a:gd name="connsiteY4" fmla="*/ 0 h 1697262"/>
              <a:gd name="connsiteX5" fmla="*/ 1528536 w 2533195"/>
              <a:gd name="connsiteY5" fmla="*/ 4082 h 1697262"/>
              <a:gd name="connsiteX6" fmla="*/ 1753054 w 2533195"/>
              <a:gd name="connsiteY6" fmla="*/ 438150 h 1697262"/>
              <a:gd name="connsiteX7" fmla="*/ 2044246 w 2533195"/>
              <a:gd name="connsiteY7" fmla="*/ 441779 h 1697262"/>
              <a:gd name="connsiteX8" fmla="*/ 2328635 w 2533195"/>
              <a:gd name="connsiteY8" fmla="*/ 440872 h 1697262"/>
              <a:gd name="connsiteX9" fmla="*/ 2533195 w 2533195"/>
              <a:gd name="connsiteY9" fmla="*/ 842282 h 1697262"/>
              <a:gd name="connsiteX10" fmla="*/ 2329088 w 2533195"/>
              <a:gd name="connsiteY10" fmla="*/ 1258207 h 1697262"/>
              <a:gd name="connsiteX11" fmla="*/ 1752145 w 2533195"/>
              <a:gd name="connsiteY11" fmla="*/ 1256393 h 1697262"/>
              <a:gd name="connsiteX12" fmla="*/ 1528988 w 2533195"/>
              <a:gd name="connsiteY12" fmla="*/ 1697262 h 1697262"/>
              <a:gd name="connsiteX13" fmla="*/ 991960 w 2533195"/>
              <a:gd name="connsiteY13" fmla="*/ 1695449 h 1697262"/>
              <a:gd name="connsiteX14" fmla="*/ 768803 w 2533195"/>
              <a:gd name="connsiteY14" fmla="*/ 1256391 h 1697262"/>
              <a:gd name="connsiteX15" fmla="*/ 205013 w 2533195"/>
              <a:gd name="connsiteY15" fmla="*/ 1259566 h 1697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33195" h="1697262">
                <a:moveTo>
                  <a:pt x="205013" y="1259566"/>
                </a:moveTo>
                <a:lnTo>
                  <a:pt x="0" y="849540"/>
                </a:lnTo>
                <a:lnTo>
                  <a:pt x="200479" y="442232"/>
                </a:lnTo>
                <a:lnTo>
                  <a:pt x="778782" y="439511"/>
                </a:lnTo>
                <a:lnTo>
                  <a:pt x="993775" y="0"/>
                </a:lnTo>
                <a:lnTo>
                  <a:pt x="1528536" y="4082"/>
                </a:lnTo>
                <a:lnTo>
                  <a:pt x="1753054" y="438150"/>
                </a:lnTo>
                <a:lnTo>
                  <a:pt x="2044246" y="441779"/>
                </a:lnTo>
                <a:lnTo>
                  <a:pt x="2328635" y="440872"/>
                </a:lnTo>
                <a:lnTo>
                  <a:pt x="2533195" y="842282"/>
                </a:lnTo>
                <a:lnTo>
                  <a:pt x="2329088" y="1258207"/>
                </a:lnTo>
                <a:lnTo>
                  <a:pt x="1752145" y="1256393"/>
                </a:lnTo>
                <a:lnTo>
                  <a:pt x="1528988" y="1697262"/>
                </a:lnTo>
                <a:lnTo>
                  <a:pt x="991960" y="1695449"/>
                </a:lnTo>
                <a:lnTo>
                  <a:pt x="768803" y="1256391"/>
                </a:lnTo>
                <a:lnTo>
                  <a:pt x="205013" y="1259566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Astrobotic Technology Inc.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Avionics, Flight and Ground Software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0" name="Hexagon 9">
            <a:extLst>
              <a:ext uri="{FF2B5EF4-FFF2-40B4-BE49-F238E27FC236}">
                <a16:creationId xmlns:a16="http://schemas.microsoft.com/office/drawing/2014/main" id="{0503BCCD-A183-0339-51F3-BECB59117660}"/>
              </a:ext>
            </a:extLst>
          </p:cNvPr>
          <p:cNvSpPr/>
          <p:nvPr/>
        </p:nvSpPr>
        <p:spPr>
          <a:xfrm>
            <a:off x="3189584" y="2983662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Noah Gasparro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Lead Avionics</a:t>
            </a:r>
          </a:p>
        </p:txBody>
      </p:sp>
      <p:sp>
        <p:nvSpPr>
          <p:cNvPr id="11" name="Hexagon 10">
            <a:extLst>
              <a:ext uri="{FF2B5EF4-FFF2-40B4-BE49-F238E27FC236}">
                <a16:creationId xmlns:a16="http://schemas.microsoft.com/office/drawing/2014/main" id="{436EFF78-23F0-E72C-61CE-A2E71BD66656}"/>
              </a:ext>
            </a:extLst>
          </p:cNvPr>
          <p:cNvSpPr/>
          <p:nvPr/>
        </p:nvSpPr>
        <p:spPr>
          <a:xfrm>
            <a:off x="1590564" y="2983662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Chris Rampolla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Principal Investigator</a:t>
            </a:r>
          </a:p>
        </p:txBody>
      </p:sp>
      <p:sp>
        <p:nvSpPr>
          <p:cNvPr id="12" name="Hexagon 11">
            <a:extLst>
              <a:ext uri="{FF2B5EF4-FFF2-40B4-BE49-F238E27FC236}">
                <a16:creationId xmlns:a16="http://schemas.microsoft.com/office/drawing/2014/main" id="{89BF8DA2-A565-FBBF-18D6-82762745A239}"/>
              </a:ext>
            </a:extLst>
          </p:cNvPr>
          <p:cNvSpPr/>
          <p:nvPr/>
        </p:nvSpPr>
        <p:spPr>
          <a:xfrm>
            <a:off x="2394893" y="3425322"/>
            <a:ext cx="945150" cy="814784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Gus Miller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</a:rPr>
              <a:t>Project Manager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BA1C72F-61AC-2B4D-C719-6E53ECCAEA5B}"/>
              </a:ext>
            </a:extLst>
          </p:cNvPr>
          <p:cNvSpPr/>
          <p:nvPr/>
        </p:nvSpPr>
        <p:spPr>
          <a:xfrm>
            <a:off x="8021893" y="1673814"/>
            <a:ext cx="2533195" cy="1697262"/>
          </a:xfrm>
          <a:custGeom>
            <a:avLst/>
            <a:gdLst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3131003 w 3131003"/>
              <a:gd name="connsiteY8" fmla="*/ 439511 h 444954"/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2849335 w 3131003"/>
              <a:gd name="connsiteY8" fmla="*/ 441779 h 444954"/>
              <a:gd name="connsiteX9" fmla="*/ 3131003 w 3131003"/>
              <a:gd name="connsiteY9" fmla="*/ 439511 h 444954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328760 w 3328760"/>
              <a:gd name="connsiteY9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2996291 w 3328760"/>
              <a:gd name="connsiteY9" fmla="*/ 576036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253920 w 3328760"/>
              <a:gd name="connsiteY10" fmla="*/ 706664 h 865868"/>
              <a:gd name="connsiteX11" fmla="*/ 3328760 w 3328760"/>
              <a:gd name="connsiteY11" fmla="*/ 865868 h 865868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121931 w 3253920"/>
              <a:gd name="connsiteY11" fmla="*/ 1268639 h 1268639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204934 w 3253920"/>
              <a:gd name="connsiteY11" fmla="*/ 920750 h 1268639"/>
              <a:gd name="connsiteX12" fmla="*/ 3121931 w 3253920"/>
              <a:gd name="connsiteY12" fmla="*/ 1268639 h 1268639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474231 w 3253920"/>
              <a:gd name="connsiteY12" fmla="*/ 1076325 h 1076325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831191 w 3253920"/>
              <a:gd name="connsiteY12" fmla="*/ 998764 h 1076325"/>
              <a:gd name="connsiteX13" fmla="*/ 2474231 w 3253920"/>
              <a:gd name="connsiteY13" fmla="*/ 1076325 h 1076325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474231 w 3253920"/>
              <a:gd name="connsiteY13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626177 w 3253920"/>
              <a:gd name="connsiteY13" fmla="*/ 1044122 h 1207407"/>
              <a:gd name="connsiteX14" fmla="*/ 2474231 w 3253920"/>
              <a:gd name="connsiteY14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999920 w 3253920"/>
              <a:gd name="connsiteY12" fmla="*/ 1093107 h 1207407"/>
              <a:gd name="connsiteX13" fmla="*/ 2831191 w 3253920"/>
              <a:gd name="connsiteY13" fmla="*/ 998764 h 1207407"/>
              <a:gd name="connsiteX14" fmla="*/ 2626177 w 3253920"/>
              <a:gd name="connsiteY14" fmla="*/ 1044122 h 1207407"/>
              <a:gd name="connsiteX15" fmla="*/ 2474231 w 3253920"/>
              <a:gd name="connsiteY15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30334 w 3253920"/>
              <a:gd name="connsiteY11" fmla="*/ 958850 h 1207407"/>
              <a:gd name="connsiteX12" fmla="*/ 3206748 w 3253920"/>
              <a:gd name="connsiteY12" fmla="*/ 1207407 h 1207407"/>
              <a:gd name="connsiteX13" fmla="*/ 2999920 w 3253920"/>
              <a:gd name="connsiteY13" fmla="*/ 1093107 h 1207407"/>
              <a:gd name="connsiteX14" fmla="*/ 2831191 w 3253920"/>
              <a:gd name="connsiteY14" fmla="*/ 998764 h 1207407"/>
              <a:gd name="connsiteX15" fmla="*/ 2626177 w 3253920"/>
              <a:gd name="connsiteY15" fmla="*/ 1044122 h 1207407"/>
              <a:gd name="connsiteX16" fmla="*/ 2474231 w 3253920"/>
              <a:gd name="connsiteY16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177720 w 3253920"/>
              <a:gd name="connsiteY10" fmla="*/ 548822 h 1207407"/>
              <a:gd name="connsiteX11" fmla="*/ 3253920 w 3253920"/>
              <a:gd name="connsiteY11" fmla="*/ 706664 h 1207407"/>
              <a:gd name="connsiteX12" fmla="*/ 3230334 w 3253920"/>
              <a:gd name="connsiteY12" fmla="*/ 958850 h 1207407"/>
              <a:gd name="connsiteX13" fmla="*/ 3206748 w 3253920"/>
              <a:gd name="connsiteY13" fmla="*/ 1207407 h 1207407"/>
              <a:gd name="connsiteX14" fmla="*/ 2999920 w 3253920"/>
              <a:gd name="connsiteY14" fmla="*/ 1093107 h 1207407"/>
              <a:gd name="connsiteX15" fmla="*/ 2831191 w 3253920"/>
              <a:gd name="connsiteY15" fmla="*/ 998764 h 1207407"/>
              <a:gd name="connsiteX16" fmla="*/ 2626177 w 3253920"/>
              <a:gd name="connsiteY16" fmla="*/ 1044122 h 1207407"/>
              <a:gd name="connsiteX17" fmla="*/ 2474231 w 3253920"/>
              <a:gd name="connsiteY17" fmla="*/ 1076325 h 1207407"/>
              <a:gd name="connsiteX0" fmla="*/ 0 w 3610427"/>
              <a:gd name="connsiteY0" fmla="*/ 409575 h 1207407"/>
              <a:gd name="connsiteX1" fmla="*/ 204107 w 3610427"/>
              <a:gd name="connsiteY1" fmla="*/ 4082 h 1207407"/>
              <a:gd name="connsiteX2" fmla="*/ 740228 w 3610427"/>
              <a:gd name="connsiteY2" fmla="*/ 4082 h 1207407"/>
              <a:gd name="connsiteX3" fmla="*/ 964746 w 3610427"/>
              <a:gd name="connsiteY3" fmla="*/ 442232 h 1207407"/>
              <a:gd name="connsiteX4" fmla="*/ 1575707 w 3610427"/>
              <a:gd name="connsiteY4" fmla="*/ 443593 h 1207407"/>
              <a:gd name="connsiteX5" fmla="*/ 1798864 w 3610427"/>
              <a:gd name="connsiteY5" fmla="*/ 0 h 1207407"/>
              <a:gd name="connsiteX6" fmla="*/ 2333625 w 3610427"/>
              <a:gd name="connsiteY6" fmla="*/ 4082 h 1207407"/>
              <a:gd name="connsiteX7" fmla="*/ 2556782 w 3610427"/>
              <a:gd name="connsiteY7" fmla="*/ 444954 h 1207407"/>
              <a:gd name="connsiteX8" fmla="*/ 2849335 w 3610427"/>
              <a:gd name="connsiteY8" fmla="*/ 441779 h 1207407"/>
              <a:gd name="connsiteX9" fmla="*/ 3132363 w 3610427"/>
              <a:gd name="connsiteY9" fmla="*/ 443593 h 1207407"/>
              <a:gd name="connsiteX10" fmla="*/ 3177720 w 3610427"/>
              <a:gd name="connsiteY10" fmla="*/ 548822 h 1207407"/>
              <a:gd name="connsiteX11" fmla="*/ 3610427 w 3610427"/>
              <a:gd name="connsiteY11" fmla="*/ 899886 h 1207407"/>
              <a:gd name="connsiteX12" fmla="*/ 3230334 w 3610427"/>
              <a:gd name="connsiteY12" fmla="*/ 958850 h 1207407"/>
              <a:gd name="connsiteX13" fmla="*/ 3206748 w 3610427"/>
              <a:gd name="connsiteY13" fmla="*/ 1207407 h 1207407"/>
              <a:gd name="connsiteX14" fmla="*/ 2999920 w 3610427"/>
              <a:gd name="connsiteY14" fmla="*/ 1093107 h 1207407"/>
              <a:gd name="connsiteX15" fmla="*/ 2831191 w 3610427"/>
              <a:gd name="connsiteY15" fmla="*/ 998764 h 1207407"/>
              <a:gd name="connsiteX16" fmla="*/ 2626177 w 3610427"/>
              <a:gd name="connsiteY16" fmla="*/ 1044122 h 1207407"/>
              <a:gd name="connsiteX17" fmla="*/ 2474231 w 3610427"/>
              <a:gd name="connsiteY17" fmla="*/ 1076325 h 1207407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2474231 w 3610427"/>
              <a:gd name="connsiteY17" fmla="*/ 1076325 h 1220108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595085 w 3610427"/>
              <a:gd name="connsiteY17" fmla="*/ 1043668 h 1220108"/>
              <a:gd name="connsiteX0" fmla="*/ 0 w 3610427"/>
              <a:gd name="connsiteY0" fmla="*/ 409575 h 1321254"/>
              <a:gd name="connsiteX1" fmla="*/ 204107 w 3610427"/>
              <a:gd name="connsiteY1" fmla="*/ 4082 h 1321254"/>
              <a:gd name="connsiteX2" fmla="*/ 740228 w 3610427"/>
              <a:gd name="connsiteY2" fmla="*/ 4082 h 1321254"/>
              <a:gd name="connsiteX3" fmla="*/ 964746 w 3610427"/>
              <a:gd name="connsiteY3" fmla="*/ 442232 h 1321254"/>
              <a:gd name="connsiteX4" fmla="*/ 1575707 w 3610427"/>
              <a:gd name="connsiteY4" fmla="*/ 443593 h 1321254"/>
              <a:gd name="connsiteX5" fmla="*/ 1798864 w 3610427"/>
              <a:gd name="connsiteY5" fmla="*/ 0 h 1321254"/>
              <a:gd name="connsiteX6" fmla="*/ 2333625 w 3610427"/>
              <a:gd name="connsiteY6" fmla="*/ 4082 h 1321254"/>
              <a:gd name="connsiteX7" fmla="*/ 2556782 w 3610427"/>
              <a:gd name="connsiteY7" fmla="*/ 444954 h 1321254"/>
              <a:gd name="connsiteX8" fmla="*/ 2849335 w 3610427"/>
              <a:gd name="connsiteY8" fmla="*/ 441779 h 1321254"/>
              <a:gd name="connsiteX9" fmla="*/ 3132363 w 3610427"/>
              <a:gd name="connsiteY9" fmla="*/ 443593 h 1321254"/>
              <a:gd name="connsiteX10" fmla="*/ 3177720 w 3610427"/>
              <a:gd name="connsiteY10" fmla="*/ 548822 h 1321254"/>
              <a:gd name="connsiteX11" fmla="*/ 3610427 w 3610427"/>
              <a:gd name="connsiteY11" fmla="*/ 899886 h 1321254"/>
              <a:gd name="connsiteX12" fmla="*/ 3535134 w 3610427"/>
              <a:gd name="connsiteY12" fmla="*/ 1220108 h 1321254"/>
              <a:gd name="connsiteX13" fmla="*/ 3206748 w 3610427"/>
              <a:gd name="connsiteY13" fmla="*/ 1207407 h 1321254"/>
              <a:gd name="connsiteX14" fmla="*/ 2999920 w 3610427"/>
              <a:gd name="connsiteY14" fmla="*/ 1093107 h 1321254"/>
              <a:gd name="connsiteX15" fmla="*/ 2831191 w 3610427"/>
              <a:gd name="connsiteY15" fmla="*/ 998764 h 1321254"/>
              <a:gd name="connsiteX16" fmla="*/ 2626177 w 3610427"/>
              <a:gd name="connsiteY16" fmla="*/ 1044122 h 1321254"/>
              <a:gd name="connsiteX17" fmla="*/ 400956 w 3610427"/>
              <a:gd name="connsiteY17" fmla="*/ 1321254 h 1321254"/>
              <a:gd name="connsiteX0" fmla="*/ 0 w 3610427"/>
              <a:gd name="connsiteY0" fmla="*/ 409575 h 1445079"/>
              <a:gd name="connsiteX1" fmla="*/ 204107 w 3610427"/>
              <a:gd name="connsiteY1" fmla="*/ 4082 h 1445079"/>
              <a:gd name="connsiteX2" fmla="*/ 740228 w 3610427"/>
              <a:gd name="connsiteY2" fmla="*/ 4082 h 1445079"/>
              <a:gd name="connsiteX3" fmla="*/ 964746 w 3610427"/>
              <a:gd name="connsiteY3" fmla="*/ 442232 h 1445079"/>
              <a:gd name="connsiteX4" fmla="*/ 1575707 w 3610427"/>
              <a:gd name="connsiteY4" fmla="*/ 443593 h 1445079"/>
              <a:gd name="connsiteX5" fmla="*/ 1798864 w 3610427"/>
              <a:gd name="connsiteY5" fmla="*/ 0 h 1445079"/>
              <a:gd name="connsiteX6" fmla="*/ 2333625 w 3610427"/>
              <a:gd name="connsiteY6" fmla="*/ 4082 h 1445079"/>
              <a:gd name="connsiteX7" fmla="*/ 2556782 w 3610427"/>
              <a:gd name="connsiteY7" fmla="*/ 444954 h 1445079"/>
              <a:gd name="connsiteX8" fmla="*/ 2849335 w 3610427"/>
              <a:gd name="connsiteY8" fmla="*/ 441779 h 1445079"/>
              <a:gd name="connsiteX9" fmla="*/ 3132363 w 3610427"/>
              <a:gd name="connsiteY9" fmla="*/ 443593 h 1445079"/>
              <a:gd name="connsiteX10" fmla="*/ 3177720 w 3610427"/>
              <a:gd name="connsiteY10" fmla="*/ 548822 h 1445079"/>
              <a:gd name="connsiteX11" fmla="*/ 3610427 w 3610427"/>
              <a:gd name="connsiteY11" fmla="*/ 899886 h 1445079"/>
              <a:gd name="connsiteX12" fmla="*/ 3535134 w 3610427"/>
              <a:gd name="connsiteY12" fmla="*/ 1220108 h 1445079"/>
              <a:gd name="connsiteX13" fmla="*/ 3206748 w 3610427"/>
              <a:gd name="connsiteY13" fmla="*/ 1207407 h 1445079"/>
              <a:gd name="connsiteX14" fmla="*/ 2999920 w 3610427"/>
              <a:gd name="connsiteY14" fmla="*/ 1093107 h 1445079"/>
              <a:gd name="connsiteX15" fmla="*/ 2831191 w 3610427"/>
              <a:gd name="connsiteY15" fmla="*/ 998764 h 1445079"/>
              <a:gd name="connsiteX16" fmla="*/ 1290863 w 3610427"/>
              <a:gd name="connsiteY16" fmla="*/ 1445079 h 1445079"/>
              <a:gd name="connsiteX17" fmla="*/ 400956 w 3610427"/>
              <a:gd name="connsiteY17" fmla="*/ 1321254 h 1445079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400956 w 3610427"/>
              <a:gd name="connsiteY17" fmla="*/ 1321254 h 1544865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195942 w 3610427"/>
              <a:gd name="connsiteY17" fmla="*/ 805997 h 1544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198665 w 3613150"/>
              <a:gd name="connsiteY17" fmla="*/ 8059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4108 w 3613150"/>
              <a:gd name="connsiteY17" fmla="*/ 8440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9551 w 3613150"/>
              <a:gd name="connsiteY17" fmla="*/ 853169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749300 w 3613150"/>
              <a:gd name="connsiteY16" fmla="*/ 1212849 h 1290865"/>
              <a:gd name="connsiteX17" fmla="*/ 0 w 3613150"/>
              <a:gd name="connsiteY17" fmla="*/ 1290865 h 1290865"/>
              <a:gd name="connsiteX18" fmla="*/ 209551 w 3613150"/>
              <a:gd name="connsiteY18" fmla="*/ 853169 h 1290865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05014 w 3613150"/>
              <a:gd name="connsiteY16" fmla="*/ 1704520 h 1704520"/>
              <a:gd name="connsiteX17" fmla="*/ 0 w 3613150"/>
              <a:gd name="connsiteY17" fmla="*/ 1290865 h 1704520"/>
              <a:gd name="connsiteX18" fmla="*/ 209551 w 3613150"/>
              <a:gd name="connsiteY18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95400 w 3613150"/>
              <a:gd name="connsiteY16" fmla="*/ 1412420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734786 w 3613150"/>
              <a:gd name="connsiteY16" fmla="*/ 1702706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48229 w 3613150"/>
              <a:gd name="connsiteY16" fmla="*/ 1528534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970643 w 3613150"/>
              <a:gd name="connsiteY16" fmla="*/ 1263648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857829 w 3613150"/>
              <a:gd name="connsiteY16" fmla="*/ 1133020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576615 w 3613150"/>
              <a:gd name="connsiteY16" fmla="*/ 1256391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188029 w 3613150"/>
              <a:gd name="connsiteY16" fmla="*/ 1129391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44057 w 3613150"/>
              <a:gd name="connsiteY16" fmla="*/ 1332591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189514 w 3613150"/>
              <a:gd name="connsiteY13" fmla="*/ 1138464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189514 w 3613150"/>
              <a:gd name="connsiteY12" fmla="*/ 1138464 h 1704520"/>
              <a:gd name="connsiteX13" fmla="*/ 3136900 w 3613150"/>
              <a:gd name="connsiteY13" fmla="*/ 1258207 h 1704520"/>
              <a:gd name="connsiteX14" fmla="*/ 2559957 w 3613150"/>
              <a:gd name="connsiteY14" fmla="*/ 1256393 h 1704520"/>
              <a:gd name="connsiteX15" fmla="*/ 2336800 w 3613150"/>
              <a:gd name="connsiteY15" fmla="*/ 1697262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493407"/>
              <a:gd name="connsiteY0" fmla="*/ 409575 h 1704520"/>
              <a:gd name="connsiteX1" fmla="*/ 206830 w 3493407"/>
              <a:gd name="connsiteY1" fmla="*/ 4082 h 1704520"/>
              <a:gd name="connsiteX2" fmla="*/ 742951 w 3493407"/>
              <a:gd name="connsiteY2" fmla="*/ 4082 h 1704520"/>
              <a:gd name="connsiteX3" fmla="*/ 967469 w 3493407"/>
              <a:gd name="connsiteY3" fmla="*/ 442232 h 1704520"/>
              <a:gd name="connsiteX4" fmla="*/ 1578430 w 3493407"/>
              <a:gd name="connsiteY4" fmla="*/ 443593 h 1704520"/>
              <a:gd name="connsiteX5" fmla="*/ 1801587 w 3493407"/>
              <a:gd name="connsiteY5" fmla="*/ 0 h 1704520"/>
              <a:gd name="connsiteX6" fmla="*/ 2336348 w 3493407"/>
              <a:gd name="connsiteY6" fmla="*/ 4082 h 1704520"/>
              <a:gd name="connsiteX7" fmla="*/ 2559505 w 3493407"/>
              <a:gd name="connsiteY7" fmla="*/ 444954 h 1704520"/>
              <a:gd name="connsiteX8" fmla="*/ 2852058 w 3493407"/>
              <a:gd name="connsiteY8" fmla="*/ 441779 h 1704520"/>
              <a:gd name="connsiteX9" fmla="*/ 3135086 w 3493407"/>
              <a:gd name="connsiteY9" fmla="*/ 443593 h 1704520"/>
              <a:gd name="connsiteX10" fmla="*/ 3180443 w 3493407"/>
              <a:gd name="connsiteY10" fmla="*/ 548822 h 1704520"/>
              <a:gd name="connsiteX11" fmla="*/ 3493407 w 3493407"/>
              <a:gd name="connsiteY11" fmla="*/ 916214 h 1704520"/>
              <a:gd name="connsiteX12" fmla="*/ 3189514 w 3493407"/>
              <a:gd name="connsiteY12" fmla="*/ 1138464 h 1704520"/>
              <a:gd name="connsiteX13" fmla="*/ 3136900 w 3493407"/>
              <a:gd name="connsiteY13" fmla="*/ 1258207 h 1704520"/>
              <a:gd name="connsiteX14" fmla="*/ 2559957 w 3493407"/>
              <a:gd name="connsiteY14" fmla="*/ 1256393 h 1704520"/>
              <a:gd name="connsiteX15" fmla="*/ 2336800 w 3493407"/>
              <a:gd name="connsiteY15" fmla="*/ 1697262 h 1704520"/>
              <a:gd name="connsiteX16" fmla="*/ 1799772 w 3493407"/>
              <a:gd name="connsiteY16" fmla="*/ 1695449 h 1704520"/>
              <a:gd name="connsiteX17" fmla="*/ 1576615 w 3493407"/>
              <a:gd name="connsiteY17" fmla="*/ 1256391 h 1704520"/>
              <a:gd name="connsiteX18" fmla="*/ 970643 w 3493407"/>
              <a:gd name="connsiteY18" fmla="*/ 1263648 h 1704520"/>
              <a:gd name="connsiteX19" fmla="*/ 734786 w 3493407"/>
              <a:gd name="connsiteY19" fmla="*/ 1702706 h 1704520"/>
              <a:gd name="connsiteX20" fmla="*/ 205014 w 3493407"/>
              <a:gd name="connsiteY20" fmla="*/ 1704520 h 1704520"/>
              <a:gd name="connsiteX21" fmla="*/ 0 w 3493407"/>
              <a:gd name="connsiteY21" fmla="*/ 1290865 h 1704520"/>
              <a:gd name="connsiteX22" fmla="*/ 209551 w 3493407"/>
              <a:gd name="connsiteY22" fmla="*/ 853169 h 1704520"/>
              <a:gd name="connsiteX0" fmla="*/ 2723 w 3189514"/>
              <a:gd name="connsiteY0" fmla="*/ 409575 h 1704520"/>
              <a:gd name="connsiteX1" fmla="*/ 206830 w 3189514"/>
              <a:gd name="connsiteY1" fmla="*/ 4082 h 1704520"/>
              <a:gd name="connsiteX2" fmla="*/ 742951 w 3189514"/>
              <a:gd name="connsiteY2" fmla="*/ 4082 h 1704520"/>
              <a:gd name="connsiteX3" fmla="*/ 967469 w 3189514"/>
              <a:gd name="connsiteY3" fmla="*/ 442232 h 1704520"/>
              <a:gd name="connsiteX4" fmla="*/ 1578430 w 3189514"/>
              <a:gd name="connsiteY4" fmla="*/ 443593 h 1704520"/>
              <a:gd name="connsiteX5" fmla="*/ 1801587 w 3189514"/>
              <a:gd name="connsiteY5" fmla="*/ 0 h 1704520"/>
              <a:gd name="connsiteX6" fmla="*/ 2336348 w 3189514"/>
              <a:gd name="connsiteY6" fmla="*/ 4082 h 1704520"/>
              <a:gd name="connsiteX7" fmla="*/ 2559505 w 3189514"/>
              <a:gd name="connsiteY7" fmla="*/ 444954 h 1704520"/>
              <a:gd name="connsiteX8" fmla="*/ 2852058 w 3189514"/>
              <a:gd name="connsiteY8" fmla="*/ 441779 h 1704520"/>
              <a:gd name="connsiteX9" fmla="*/ 3135086 w 3189514"/>
              <a:gd name="connsiteY9" fmla="*/ 443593 h 1704520"/>
              <a:gd name="connsiteX10" fmla="*/ 3180443 w 3189514"/>
              <a:gd name="connsiteY10" fmla="*/ 548822 h 1704520"/>
              <a:gd name="connsiteX11" fmla="*/ 3189514 w 3189514"/>
              <a:gd name="connsiteY11" fmla="*/ 1138464 h 1704520"/>
              <a:gd name="connsiteX12" fmla="*/ 3136900 w 3189514"/>
              <a:gd name="connsiteY12" fmla="*/ 1258207 h 1704520"/>
              <a:gd name="connsiteX13" fmla="*/ 2559957 w 3189514"/>
              <a:gd name="connsiteY13" fmla="*/ 1256393 h 1704520"/>
              <a:gd name="connsiteX14" fmla="*/ 2336800 w 3189514"/>
              <a:gd name="connsiteY14" fmla="*/ 1697262 h 1704520"/>
              <a:gd name="connsiteX15" fmla="*/ 1799772 w 3189514"/>
              <a:gd name="connsiteY15" fmla="*/ 1695449 h 1704520"/>
              <a:gd name="connsiteX16" fmla="*/ 1576615 w 3189514"/>
              <a:gd name="connsiteY16" fmla="*/ 1256391 h 1704520"/>
              <a:gd name="connsiteX17" fmla="*/ 970643 w 3189514"/>
              <a:gd name="connsiteY17" fmla="*/ 1263648 h 1704520"/>
              <a:gd name="connsiteX18" fmla="*/ 734786 w 3189514"/>
              <a:gd name="connsiteY18" fmla="*/ 1702706 h 1704520"/>
              <a:gd name="connsiteX19" fmla="*/ 205014 w 3189514"/>
              <a:gd name="connsiteY19" fmla="*/ 1704520 h 1704520"/>
              <a:gd name="connsiteX20" fmla="*/ 0 w 3189514"/>
              <a:gd name="connsiteY20" fmla="*/ 1290865 h 1704520"/>
              <a:gd name="connsiteX21" fmla="*/ 209551 w 3189514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8430 w 3338285"/>
              <a:gd name="connsiteY4" fmla="*/ 443593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7069 w 3338285"/>
              <a:gd name="connsiteY4" fmla="*/ 435429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43250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6447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6925"/>
              <a:gd name="connsiteY0" fmla="*/ 409575 h 1704520"/>
              <a:gd name="connsiteX1" fmla="*/ 206830 w 3336925"/>
              <a:gd name="connsiteY1" fmla="*/ 4082 h 1704520"/>
              <a:gd name="connsiteX2" fmla="*/ 742951 w 3336925"/>
              <a:gd name="connsiteY2" fmla="*/ 4082 h 1704520"/>
              <a:gd name="connsiteX3" fmla="*/ 967469 w 3336925"/>
              <a:gd name="connsiteY3" fmla="*/ 442232 h 1704520"/>
              <a:gd name="connsiteX4" fmla="*/ 1586594 w 3336925"/>
              <a:gd name="connsiteY4" fmla="*/ 439511 h 1704520"/>
              <a:gd name="connsiteX5" fmla="*/ 1801587 w 3336925"/>
              <a:gd name="connsiteY5" fmla="*/ 0 h 1704520"/>
              <a:gd name="connsiteX6" fmla="*/ 2336348 w 3336925"/>
              <a:gd name="connsiteY6" fmla="*/ 4082 h 1704520"/>
              <a:gd name="connsiteX7" fmla="*/ 2560866 w 3336925"/>
              <a:gd name="connsiteY7" fmla="*/ 438150 h 1704520"/>
              <a:gd name="connsiteX8" fmla="*/ 2852058 w 3336925"/>
              <a:gd name="connsiteY8" fmla="*/ 441779 h 1704520"/>
              <a:gd name="connsiteX9" fmla="*/ 3136447 w 3336925"/>
              <a:gd name="connsiteY9" fmla="*/ 440872 h 1704520"/>
              <a:gd name="connsiteX10" fmla="*/ 3336925 w 3336925"/>
              <a:gd name="connsiteY10" fmla="*/ 845004 h 1704520"/>
              <a:gd name="connsiteX11" fmla="*/ 3136900 w 3336925"/>
              <a:gd name="connsiteY11" fmla="*/ 1258207 h 1704520"/>
              <a:gd name="connsiteX12" fmla="*/ 2559957 w 3336925"/>
              <a:gd name="connsiteY12" fmla="*/ 1256393 h 1704520"/>
              <a:gd name="connsiteX13" fmla="*/ 2336800 w 3336925"/>
              <a:gd name="connsiteY13" fmla="*/ 1697262 h 1704520"/>
              <a:gd name="connsiteX14" fmla="*/ 1799772 w 3336925"/>
              <a:gd name="connsiteY14" fmla="*/ 1695449 h 1704520"/>
              <a:gd name="connsiteX15" fmla="*/ 1576615 w 3336925"/>
              <a:gd name="connsiteY15" fmla="*/ 1256391 h 1704520"/>
              <a:gd name="connsiteX16" fmla="*/ 970643 w 3336925"/>
              <a:gd name="connsiteY16" fmla="*/ 1263648 h 1704520"/>
              <a:gd name="connsiteX17" fmla="*/ 734786 w 3336925"/>
              <a:gd name="connsiteY17" fmla="*/ 1702706 h 1704520"/>
              <a:gd name="connsiteX18" fmla="*/ 205014 w 3336925"/>
              <a:gd name="connsiteY18" fmla="*/ 1704520 h 1704520"/>
              <a:gd name="connsiteX19" fmla="*/ 0 w 3336925"/>
              <a:gd name="connsiteY19" fmla="*/ 1290865 h 1704520"/>
              <a:gd name="connsiteX20" fmla="*/ 209551 w 3336925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70643 w 3341007"/>
              <a:gd name="connsiteY16" fmla="*/ 1263648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7033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0229 w 3341007"/>
              <a:gd name="connsiteY17" fmla="*/ 1698624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2950 w 3341007"/>
              <a:gd name="connsiteY17" fmla="*/ 1699985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699985"/>
              <a:gd name="connsiteX1" fmla="*/ 206830 w 3341007"/>
              <a:gd name="connsiteY1" fmla="*/ 4082 h 1699985"/>
              <a:gd name="connsiteX2" fmla="*/ 742951 w 3341007"/>
              <a:gd name="connsiteY2" fmla="*/ 4082 h 1699985"/>
              <a:gd name="connsiteX3" fmla="*/ 967469 w 3341007"/>
              <a:gd name="connsiteY3" fmla="*/ 442232 h 1699985"/>
              <a:gd name="connsiteX4" fmla="*/ 1586594 w 3341007"/>
              <a:gd name="connsiteY4" fmla="*/ 439511 h 1699985"/>
              <a:gd name="connsiteX5" fmla="*/ 1801587 w 3341007"/>
              <a:gd name="connsiteY5" fmla="*/ 0 h 1699985"/>
              <a:gd name="connsiteX6" fmla="*/ 2336348 w 3341007"/>
              <a:gd name="connsiteY6" fmla="*/ 4082 h 1699985"/>
              <a:gd name="connsiteX7" fmla="*/ 2560866 w 3341007"/>
              <a:gd name="connsiteY7" fmla="*/ 438150 h 1699985"/>
              <a:gd name="connsiteX8" fmla="*/ 2852058 w 3341007"/>
              <a:gd name="connsiteY8" fmla="*/ 441779 h 1699985"/>
              <a:gd name="connsiteX9" fmla="*/ 3136447 w 3341007"/>
              <a:gd name="connsiteY9" fmla="*/ 440872 h 1699985"/>
              <a:gd name="connsiteX10" fmla="*/ 3341007 w 3341007"/>
              <a:gd name="connsiteY10" fmla="*/ 842282 h 1699985"/>
              <a:gd name="connsiteX11" fmla="*/ 3136900 w 3341007"/>
              <a:gd name="connsiteY11" fmla="*/ 1258207 h 1699985"/>
              <a:gd name="connsiteX12" fmla="*/ 2559957 w 3341007"/>
              <a:gd name="connsiteY12" fmla="*/ 1256393 h 1699985"/>
              <a:gd name="connsiteX13" fmla="*/ 2336800 w 3341007"/>
              <a:gd name="connsiteY13" fmla="*/ 1697262 h 1699985"/>
              <a:gd name="connsiteX14" fmla="*/ 1799772 w 3341007"/>
              <a:gd name="connsiteY14" fmla="*/ 1695449 h 1699985"/>
              <a:gd name="connsiteX15" fmla="*/ 1576615 w 3341007"/>
              <a:gd name="connsiteY15" fmla="*/ 1256391 h 1699985"/>
              <a:gd name="connsiteX16" fmla="*/ 966561 w 3341007"/>
              <a:gd name="connsiteY16" fmla="*/ 1254123 h 1699985"/>
              <a:gd name="connsiteX17" fmla="*/ 742950 w 3341007"/>
              <a:gd name="connsiteY17" fmla="*/ 1699985 h 1699985"/>
              <a:gd name="connsiteX18" fmla="*/ 203653 w 3341007"/>
              <a:gd name="connsiteY18" fmla="*/ 1697716 h 1699985"/>
              <a:gd name="connsiteX19" fmla="*/ 0 w 3341007"/>
              <a:gd name="connsiteY19" fmla="*/ 1290865 h 1699985"/>
              <a:gd name="connsiteX20" fmla="*/ 209551 w 3341007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08190 w 3339646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9075 w 3339646"/>
              <a:gd name="connsiteY20" fmla="*/ 864054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4993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21" fmla="*/ 1362 w 3339646"/>
              <a:gd name="connsiteY21" fmla="*/ 409575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1362 w 3339646"/>
              <a:gd name="connsiteY20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200930 w 3338284"/>
              <a:gd name="connsiteY18" fmla="*/ 1697716 h 1699985"/>
              <a:gd name="connsiteX19" fmla="*/ 0 w 3338284"/>
              <a:gd name="connsiteY19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0 w 3338284"/>
              <a:gd name="connsiteY18" fmla="*/ 409575 h 1699985"/>
              <a:gd name="connsiteX0" fmla="*/ 536120 w 3134177"/>
              <a:gd name="connsiteY0" fmla="*/ 1699985 h 1699985"/>
              <a:gd name="connsiteX1" fmla="*/ 0 w 3134177"/>
              <a:gd name="connsiteY1" fmla="*/ 4082 h 1699985"/>
              <a:gd name="connsiteX2" fmla="*/ 536121 w 3134177"/>
              <a:gd name="connsiteY2" fmla="*/ 4082 h 1699985"/>
              <a:gd name="connsiteX3" fmla="*/ 760639 w 3134177"/>
              <a:gd name="connsiteY3" fmla="*/ 442232 h 1699985"/>
              <a:gd name="connsiteX4" fmla="*/ 1379764 w 3134177"/>
              <a:gd name="connsiteY4" fmla="*/ 439511 h 1699985"/>
              <a:gd name="connsiteX5" fmla="*/ 1594757 w 3134177"/>
              <a:gd name="connsiteY5" fmla="*/ 0 h 1699985"/>
              <a:gd name="connsiteX6" fmla="*/ 2129518 w 3134177"/>
              <a:gd name="connsiteY6" fmla="*/ 4082 h 1699985"/>
              <a:gd name="connsiteX7" fmla="*/ 2354036 w 3134177"/>
              <a:gd name="connsiteY7" fmla="*/ 438150 h 1699985"/>
              <a:gd name="connsiteX8" fmla="*/ 2645228 w 3134177"/>
              <a:gd name="connsiteY8" fmla="*/ 441779 h 1699985"/>
              <a:gd name="connsiteX9" fmla="*/ 2929617 w 3134177"/>
              <a:gd name="connsiteY9" fmla="*/ 440872 h 1699985"/>
              <a:gd name="connsiteX10" fmla="*/ 3134177 w 3134177"/>
              <a:gd name="connsiteY10" fmla="*/ 842282 h 1699985"/>
              <a:gd name="connsiteX11" fmla="*/ 2930070 w 3134177"/>
              <a:gd name="connsiteY11" fmla="*/ 1258207 h 1699985"/>
              <a:gd name="connsiteX12" fmla="*/ 2353127 w 3134177"/>
              <a:gd name="connsiteY12" fmla="*/ 1256393 h 1699985"/>
              <a:gd name="connsiteX13" fmla="*/ 2129970 w 3134177"/>
              <a:gd name="connsiteY13" fmla="*/ 1697262 h 1699985"/>
              <a:gd name="connsiteX14" fmla="*/ 1592942 w 3134177"/>
              <a:gd name="connsiteY14" fmla="*/ 1695449 h 1699985"/>
              <a:gd name="connsiteX15" fmla="*/ 1369785 w 3134177"/>
              <a:gd name="connsiteY15" fmla="*/ 1256391 h 1699985"/>
              <a:gd name="connsiteX16" fmla="*/ 759731 w 3134177"/>
              <a:gd name="connsiteY16" fmla="*/ 1254123 h 1699985"/>
              <a:gd name="connsiteX17" fmla="*/ 536120 w 3134177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97064 w 2695120"/>
              <a:gd name="connsiteY2" fmla="*/ 4082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124278 w 2695120"/>
              <a:gd name="connsiteY2" fmla="*/ 508454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321582 w 2695120"/>
              <a:gd name="connsiteY2" fmla="*/ 442232 h 1699985"/>
              <a:gd name="connsiteX3" fmla="*/ 940707 w 2695120"/>
              <a:gd name="connsiteY3" fmla="*/ 439511 h 1699985"/>
              <a:gd name="connsiteX4" fmla="*/ 1155700 w 2695120"/>
              <a:gd name="connsiteY4" fmla="*/ 0 h 1699985"/>
              <a:gd name="connsiteX5" fmla="*/ 1690461 w 2695120"/>
              <a:gd name="connsiteY5" fmla="*/ 4082 h 1699985"/>
              <a:gd name="connsiteX6" fmla="*/ 1914979 w 2695120"/>
              <a:gd name="connsiteY6" fmla="*/ 438150 h 1699985"/>
              <a:gd name="connsiteX7" fmla="*/ 2206171 w 2695120"/>
              <a:gd name="connsiteY7" fmla="*/ 441779 h 1699985"/>
              <a:gd name="connsiteX8" fmla="*/ 2490560 w 2695120"/>
              <a:gd name="connsiteY8" fmla="*/ 440872 h 1699985"/>
              <a:gd name="connsiteX9" fmla="*/ 2695120 w 2695120"/>
              <a:gd name="connsiteY9" fmla="*/ 842282 h 1699985"/>
              <a:gd name="connsiteX10" fmla="*/ 2491013 w 2695120"/>
              <a:gd name="connsiteY10" fmla="*/ 1258207 h 1699985"/>
              <a:gd name="connsiteX11" fmla="*/ 1914070 w 2695120"/>
              <a:gd name="connsiteY11" fmla="*/ 1256393 h 1699985"/>
              <a:gd name="connsiteX12" fmla="*/ 1690913 w 2695120"/>
              <a:gd name="connsiteY12" fmla="*/ 1697262 h 1699985"/>
              <a:gd name="connsiteX13" fmla="*/ 1153885 w 2695120"/>
              <a:gd name="connsiteY13" fmla="*/ 1695449 h 1699985"/>
              <a:gd name="connsiteX14" fmla="*/ 930728 w 2695120"/>
              <a:gd name="connsiteY14" fmla="*/ 1256391 h 1699985"/>
              <a:gd name="connsiteX15" fmla="*/ 320674 w 2695120"/>
              <a:gd name="connsiteY15" fmla="*/ 1254123 h 1699985"/>
              <a:gd name="connsiteX16" fmla="*/ 97063 w 2695120"/>
              <a:gd name="connsiteY16" fmla="*/ 1699985 h 1699985"/>
              <a:gd name="connsiteX0" fmla="*/ 0 w 2598057"/>
              <a:gd name="connsiteY0" fmla="*/ 1699985 h 1699985"/>
              <a:gd name="connsiteX1" fmla="*/ 66223 w 2598057"/>
              <a:gd name="connsiteY1" fmla="*/ 844097 h 1699985"/>
              <a:gd name="connsiteX2" fmla="*/ 224519 w 2598057"/>
              <a:gd name="connsiteY2" fmla="*/ 442232 h 1699985"/>
              <a:gd name="connsiteX3" fmla="*/ 843644 w 2598057"/>
              <a:gd name="connsiteY3" fmla="*/ 439511 h 1699985"/>
              <a:gd name="connsiteX4" fmla="*/ 1058637 w 2598057"/>
              <a:gd name="connsiteY4" fmla="*/ 0 h 1699985"/>
              <a:gd name="connsiteX5" fmla="*/ 1593398 w 2598057"/>
              <a:gd name="connsiteY5" fmla="*/ 4082 h 1699985"/>
              <a:gd name="connsiteX6" fmla="*/ 1817916 w 2598057"/>
              <a:gd name="connsiteY6" fmla="*/ 438150 h 1699985"/>
              <a:gd name="connsiteX7" fmla="*/ 2109108 w 2598057"/>
              <a:gd name="connsiteY7" fmla="*/ 441779 h 1699985"/>
              <a:gd name="connsiteX8" fmla="*/ 2393497 w 2598057"/>
              <a:gd name="connsiteY8" fmla="*/ 440872 h 1699985"/>
              <a:gd name="connsiteX9" fmla="*/ 2598057 w 2598057"/>
              <a:gd name="connsiteY9" fmla="*/ 842282 h 1699985"/>
              <a:gd name="connsiteX10" fmla="*/ 2393950 w 2598057"/>
              <a:gd name="connsiteY10" fmla="*/ 1258207 h 1699985"/>
              <a:gd name="connsiteX11" fmla="*/ 1817007 w 2598057"/>
              <a:gd name="connsiteY11" fmla="*/ 1256393 h 1699985"/>
              <a:gd name="connsiteX12" fmla="*/ 1593850 w 2598057"/>
              <a:gd name="connsiteY12" fmla="*/ 1697262 h 1699985"/>
              <a:gd name="connsiteX13" fmla="*/ 1056822 w 2598057"/>
              <a:gd name="connsiteY13" fmla="*/ 1695449 h 1699985"/>
              <a:gd name="connsiteX14" fmla="*/ 833665 w 2598057"/>
              <a:gd name="connsiteY14" fmla="*/ 1256391 h 1699985"/>
              <a:gd name="connsiteX15" fmla="*/ 223611 w 2598057"/>
              <a:gd name="connsiteY15" fmla="*/ 1254123 h 1699985"/>
              <a:gd name="connsiteX16" fmla="*/ 0 w 2598057"/>
              <a:gd name="connsiteY16" fmla="*/ 1699985 h 1699985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58296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211817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11817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5013 w 2533195"/>
              <a:gd name="connsiteY0" fmla="*/ 1259566 h 1697262"/>
              <a:gd name="connsiteX1" fmla="*/ 0 w 2533195"/>
              <a:gd name="connsiteY1" fmla="*/ 849540 h 1697262"/>
              <a:gd name="connsiteX2" fmla="*/ 200479 w 2533195"/>
              <a:gd name="connsiteY2" fmla="*/ 442232 h 1697262"/>
              <a:gd name="connsiteX3" fmla="*/ 778782 w 2533195"/>
              <a:gd name="connsiteY3" fmla="*/ 439511 h 1697262"/>
              <a:gd name="connsiteX4" fmla="*/ 993775 w 2533195"/>
              <a:gd name="connsiteY4" fmla="*/ 0 h 1697262"/>
              <a:gd name="connsiteX5" fmla="*/ 1528536 w 2533195"/>
              <a:gd name="connsiteY5" fmla="*/ 4082 h 1697262"/>
              <a:gd name="connsiteX6" fmla="*/ 1753054 w 2533195"/>
              <a:gd name="connsiteY6" fmla="*/ 438150 h 1697262"/>
              <a:gd name="connsiteX7" fmla="*/ 2044246 w 2533195"/>
              <a:gd name="connsiteY7" fmla="*/ 441779 h 1697262"/>
              <a:gd name="connsiteX8" fmla="*/ 2328635 w 2533195"/>
              <a:gd name="connsiteY8" fmla="*/ 440872 h 1697262"/>
              <a:gd name="connsiteX9" fmla="*/ 2533195 w 2533195"/>
              <a:gd name="connsiteY9" fmla="*/ 842282 h 1697262"/>
              <a:gd name="connsiteX10" fmla="*/ 2329088 w 2533195"/>
              <a:gd name="connsiteY10" fmla="*/ 1258207 h 1697262"/>
              <a:gd name="connsiteX11" fmla="*/ 1752145 w 2533195"/>
              <a:gd name="connsiteY11" fmla="*/ 1256393 h 1697262"/>
              <a:gd name="connsiteX12" fmla="*/ 1528988 w 2533195"/>
              <a:gd name="connsiteY12" fmla="*/ 1697262 h 1697262"/>
              <a:gd name="connsiteX13" fmla="*/ 991960 w 2533195"/>
              <a:gd name="connsiteY13" fmla="*/ 1695449 h 1697262"/>
              <a:gd name="connsiteX14" fmla="*/ 768803 w 2533195"/>
              <a:gd name="connsiteY14" fmla="*/ 1256391 h 1697262"/>
              <a:gd name="connsiteX15" fmla="*/ 205013 w 2533195"/>
              <a:gd name="connsiteY15" fmla="*/ 1259566 h 1697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33195" h="1697262">
                <a:moveTo>
                  <a:pt x="205013" y="1259566"/>
                </a:moveTo>
                <a:lnTo>
                  <a:pt x="0" y="849540"/>
                </a:lnTo>
                <a:lnTo>
                  <a:pt x="200479" y="442232"/>
                </a:lnTo>
                <a:lnTo>
                  <a:pt x="778782" y="439511"/>
                </a:lnTo>
                <a:lnTo>
                  <a:pt x="993775" y="0"/>
                </a:lnTo>
                <a:lnTo>
                  <a:pt x="1528536" y="4082"/>
                </a:lnTo>
                <a:lnTo>
                  <a:pt x="1753054" y="438150"/>
                </a:lnTo>
                <a:lnTo>
                  <a:pt x="2044246" y="441779"/>
                </a:lnTo>
                <a:lnTo>
                  <a:pt x="2328635" y="440872"/>
                </a:lnTo>
                <a:lnTo>
                  <a:pt x="2533195" y="842282"/>
                </a:lnTo>
                <a:lnTo>
                  <a:pt x="2329088" y="1258207"/>
                </a:lnTo>
                <a:lnTo>
                  <a:pt x="1752145" y="1256393"/>
                </a:lnTo>
                <a:lnTo>
                  <a:pt x="1528988" y="1697262"/>
                </a:lnTo>
                <a:lnTo>
                  <a:pt x="991960" y="1695449"/>
                </a:lnTo>
                <a:lnTo>
                  <a:pt x="768803" y="1256391"/>
                </a:lnTo>
                <a:lnTo>
                  <a:pt x="205013" y="1259566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accent3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Jet Propulsion Laboratory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Thermal Design &amp; Analysis,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Systems Engineering,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Subject Matter Expert Support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BAE6D7-C47D-B981-0678-67B4AE9ED7F7}"/>
              </a:ext>
            </a:extLst>
          </p:cNvPr>
          <p:cNvSpPr/>
          <p:nvPr/>
        </p:nvSpPr>
        <p:spPr>
          <a:xfrm>
            <a:off x="8036800" y="4307623"/>
            <a:ext cx="2533195" cy="1697262"/>
          </a:xfrm>
          <a:custGeom>
            <a:avLst/>
            <a:gdLst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3131003 w 3131003"/>
              <a:gd name="connsiteY8" fmla="*/ 439511 h 444954"/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2849335 w 3131003"/>
              <a:gd name="connsiteY8" fmla="*/ 441779 h 444954"/>
              <a:gd name="connsiteX9" fmla="*/ 3131003 w 3131003"/>
              <a:gd name="connsiteY9" fmla="*/ 439511 h 444954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328760 w 3328760"/>
              <a:gd name="connsiteY9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2996291 w 3328760"/>
              <a:gd name="connsiteY9" fmla="*/ 576036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253920 w 3328760"/>
              <a:gd name="connsiteY10" fmla="*/ 706664 h 865868"/>
              <a:gd name="connsiteX11" fmla="*/ 3328760 w 3328760"/>
              <a:gd name="connsiteY11" fmla="*/ 865868 h 865868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121931 w 3253920"/>
              <a:gd name="connsiteY11" fmla="*/ 1268639 h 1268639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204934 w 3253920"/>
              <a:gd name="connsiteY11" fmla="*/ 920750 h 1268639"/>
              <a:gd name="connsiteX12" fmla="*/ 3121931 w 3253920"/>
              <a:gd name="connsiteY12" fmla="*/ 1268639 h 1268639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474231 w 3253920"/>
              <a:gd name="connsiteY12" fmla="*/ 1076325 h 1076325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831191 w 3253920"/>
              <a:gd name="connsiteY12" fmla="*/ 998764 h 1076325"/>
              <a:gd name="connsiteX13" fmla="*/ 2474231 w 3253920"/>
              <a:gd name="connsiteY13" fmla="*/ 1076325 h 1076325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474231 w 3253920"/>
              <a:gd name="connsiteY13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626177 w 3253920"/>
              <a:gd name="connsiteY13" fmla="*/ 1044122 h 1207407"/>
              <a:gd name="connsiteX14" fmla="*/ 2474231 w 3253920"/>
              <a:gd name="connsiteY14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999920 w 3253920"/>
              <a:gd name="connsiteY12" fmla="*/ 1093107 h 1207407"/>
              <a:gd name="connsiteX13" fmla="*/ 2831191 w 3253920"/>
              <a:gd name="connsiteY13" fmla="*/ 998764 h 1207407"/>
              <a:gd name="connsiteX14" fmla="*/ 2626177 w 3253920"/>
              <a:gd name="connsiteY14" fmla="*/ 1044122 h 1207407"/>
              <a:gd name="connsiteX15" fmla="*/ 2474231 w 3253920"/>
              <a:gd name="connsiteY15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30334 w 3253920"/>
              <a:gd name="connsiteY11" fmla="*/ 958850 h 1207407"/>
              <a:gd name="connsiteX12" fmla="*/ 3206748 w 3253920"/>
              <a:gd name="connsiteY12" fmla="*/ 1207407 h 1207407"/>
              <a:gd name="connsiteX13" fmla="*/ 2999920 w 3253920"/>
              <a:gd name="connsiteY13" fmla="*/ 1093107 h 1207407"/>
              <a:gd name="connsiteX14" fmla="*/ 2831191 w 3253920"/>
              <a:gd name="connsiteY14" fmla="*/ 998764 h 1207407"/>
              <a:gd name="connsiteX15" fmla="*/ 2626177 w 3253920"/>
              <a:gd name="connsiteY15" fmla="*/ 1044122 h 1207407"/>
              <a:gd name="connsiteX16" fmla="*/ 2474231 w 3253920"/>
              <a:gd name="connsiteY16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177720 w 3253920"/>
              <a:gd name="connsiteY10" fmla="*/ 548822 h 1207407"/>
              <a:gd name="connsiteX11" fmla="*/ 3253920 w 3253920"/>
              <a:gd name="connsiteY11" fmla="*/ 706664 h 1207407"/>
              <a:gd name="connsiteX12" fmla="*/ 3230334 w 3253920"/>
              <a:gd name="connsiteY12" fmla="*/ 958850 h 1207407"/>
              <a:gd name="connsiteX13" fmla="*/ 3206748 w 3253920"/>
              <a:gd name="connsiteY13" fmla="*/ 1207407 h 1207407"/>
              <a:gd name="connsiteX14" fmla="*/ 2999920 w 3253920"/>
              <a:gd name="connsiteY14" fmla="*/ 1093107 h 1207407"/>
              <a:gd name="connsiteX15" fmla="*/ 2831191 w 3253920"/>
              <a:gd name="connsiteY15" fmla="*/ 998764 h 1207407"/>
              <a:gd name="connsiteX16" fmla="*/ 2626177 w 3253920"/>
              <a:gd name="connsiteY16" fmla="*/ 1044122 h 1207407"/>
              <a:gd name="connsiteX17" fmla="*/ 2474231 w 3253920"/>
              <a:gd name="connsiteY17" fmla="*/ 1076325 h 1207407"/>
              <a:gd name="connsiteX0" fmla="*/ 0 w 3610427"/>
              <a:gd name="connsiteY0" fmla="*/ 409575 h 1207407"/>
              <a:gd name="connsiteX1" fmla="*/ 204107 w 3610427"/>
              <a:gd name="connsiteY1" fmla="*/ 4082 h 1207407"/>
              <a:gd name="connsiteX2" fmla="*/ 740228 w 3610427"/>
              <a:gd name="connsiteY2" fmla="*/ 4082 h 1207407"/>
              <a:gd name="connsiteX3" fmla="*/ 964746 w 3610427"/>
              <a:gd name="connsiteY3" fmla="*/ 442232 h 1207407"/>
              <a:gd name="connsiteX4" fmla="*/ 1575707 w 3610427"/>
              <a:gd name="connsiteY4" fmla="*/ 443593 h 1207407"/>
              <a:gd name="connsiteX5" fmla="*/ 1798864 w 3610427"/>
              <a:gd name="connsiteY5" fmla="*/ 0 h 1207407"/>
              <a:gd name="connsiteX6" fmla="*/ 2333625 w 3610427"/>
              <a:gd name="connsiteY6" fmla="*/ 4082 h 1207407"/>
              <a:gd name="connsiteX7" fmla="*/ 2556782 w 3610427"/>
              <a:gd name="connsiteY7" fmla="*/ 444954 h 1207407"/>
              <a:gd name="connsiteX8" fmla="*/ 2849335 w 3610427"/>
              <a:gd name="connsiteY8" fmla="*/ 441779 h 1207407"/>
              <a:gd name="connsiteX9" fmla="*/ 3132363 w 3610427"/>
              <a:gd name="connsiteY9" fmla="*/ 443593 h 1207407"/>
              <a:gd name="connsiteX10" fmla="*/ 3177720 w 3610427"/>
              <a:gd name="connsiteY10" fmla="*/ 548822 h 1207407"/>
              <a:gd name="connsiteX11" fmla="*/ 3610427 w 3610427"/>
              <a:gd name="connsiteY11" fmla="*/ 899886 h 1207407"/>
              <a:gd name="connsiteX12" fmla="*/ 3230334 w 3610427"/>
              <a:gd name="connsiteY12" fmla="*/ 958850 h 1207407"/>
              <a:gd name="connsiteX13" fmla="*/ 3206748 w 3610427"/>
              <a:gd name="connsiteY13" fmla="*/ 1207407 h 1207407"/>
              <a:gd name="connsiteX14" fmla="*/ 2999920 w 3610427"/>
              <a:gd name="connsiteY14" fmla="*/ 1093107 h 1207407"/>
              <a:gd name="connsiteX15" fmla="*/ 2831191 w 3610427"/>
              <a:gd name="connsiteY15" fmla="*/ 998764 h 1207407"/>
              <a:gd name="connsiteX16" fmla="*/ 2626177 w 3610427"/>
              <a:gd name="connsiteY16" fmla="*/ 1044122 h 1207407"/>
              <a:gd name="connsiteX17" fmla="*/ 2474231 w 3610427"/>
              <a:gd name="connsiteY17" fmla="*/ 1076325 h 1207407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2474231 w 3610427"/>
              <a:gd name="connsiteY17" fmla="*/ 1076325 h 1220108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595085 w 3610427"/>
              <a:gd name="connsiteY17" fmla="*/ 1043668 h 1220108"/>
              <a:gd name="connsiteX0" fmla="*/ 0 w 3610427"/>
              <a:gd name="connsiteY0" fmla="*/ 409575 h 1321254"/>
              <a:gd name="connsiteX1" fmla="*/ 204107 w 3610427"/>
              <a:gd name="connsiteY1" fmla="*/ 4082 h 1321254"/>
              <a:gd name="connsiteX2" fmla="*/ 740228 w 3610427"/>
              <a:gd name="connsiteY2" fmla="*/ 4082 h 1321254"/>
              <a:gd name="connsiteX3" fmla="*/ 964746 w 3610427"/>
              <a:gd name="connsiteY3" fmla="*/ 442232 h 1321254"/>
              <a:gd name="connsiteX4" fmla="*/ 1575707 w 3610427"/>
              <a:gd name="connsiteY4" fmla="*/ 443593 h 1321254"/>
              <a:gd name="connsiteX5" fmla="*/ 1798864 w 3610427"/>
              <a:gd name="connsiteY5" fmla="*/ 0 h 1321254"/>
              <a:gd name="connsiteX6" fmla="*/ 2333625 w 3610427"/>
              <a:gd name="connsiteY6" fmla="*/ 4082 h 1321254"/>
              <a:gd name="connsiteX7" fmla="*/ 2556782 w 3610427"/>
              <a:gd name="connsiteY7" fmla="*/ 444954 h 1321254"/>
              <a:gd name="connsiteX8" fmla="*/ 2849335 w 3610427"/>
              <a:gd name="connsiteY8" fmla="*/ 441779 h 1321254"/>
              <a:gd name="connsiteX9" fmla="*/ 3132363 w 3610427"/>
              <a:gd name="connsiteY9" fmla="*/ 443593 h 1321254"/>
              <a:gd name="connsiteX10" fmla="*/ 3177720 w 3610427"/>
              <a:gd name="connsiteY10" fmla="*/ 548822 h 1321254"/>
              <a:gd name="connsiteX11" fmla="*/ 3610427 w 3610427"/>
              <a:gd name="connsiteY11" fmla="*/ 899886 h 1321254"/>
              <a:gd name="connsiteX12" fmla="*/ 3535134 w 3610427"/>
              <a:gd name="connsiteY12" fmla="*/ 1220108 h 1321254"/>
              <a:gd name="connsiteX13" fmla="*/ 3206748 w 3610427"/>
              <a:gd name="connsiteY13" fmla="*/ 1207407 h 1321254"/>
              <a:gd name="connsiteX14" fmla="*/ 2999920 w 3610427"/>
              <a:gd name="connsiteY14" fmla="*/ 1093107 h 1321254"/>
              <a:gd name="connsiteX15" fmla="*/ 2831191 w 3610427"/>
              <a:gd name="connsiteY15" fmla="*/ 998764 h 1321254"/>
              <a:gd name="connsiteX16" fmla="*/ 2626177 w 3610427"/>
              <a:gd name="connsiteY16" fmla="*/ 1044122 h 1321254"/>
              <a:gd name="connsiteX17" fmla="*/ 400956 w 3610427"/>
              <a:gd name="connsiteY17" fmla="*/ 1321254 h 1321254"/>
              <a:gd name="connsiteX0" fmla="*/ 0 w 3610427"/>
              <a:gd name="connsiteY0" fmla="*/ 409575 h 1445079"/>
              <a:gd name="connsiteX1" fmla="*/ 204107 w 3610427"/>
              <a:gd name="connsiteY1" fmla="*/ 4082 h 1445079"/>
              <a:gd name="connsiteX2" fmla="*/ 740228 w 3610427"/>
              <a:gd name="connsiteY2" fmla="*/ 4082 h 1445079"/>
              <a:gd name="connsiteX3" fmla="*/ 964746 w 3610427"/>
              <a:gd name="connsiteY3" fmla="*/ 442232 h 1445079"/>
              <a:gd name="connsiteX4" fmla="*/ 1575707 w 3610427"/>
              <a:gd name="connsiteY4" fmla="*/ 443593 h 1445079"/>
              <a:gd name="connsiteX5" fmla="*/ 1798864 w 3610427"/>
              <a:gd name="connsiteY5" fmla="*/ 0 h 1445079"/>
              <a:gd name="connsiteX6" fmla="*/ 2333625 w 3610427"/>
              <a:gd name="connsiteY6" fmla="*/ 4082 h 1445079"/>
              <a:gd name="connsiteX7" fmla="*/ 2556782 w 3610427"/>
              <a:gd name="connsiteY7" fmla="*/ 444954 h 1445079"/>
              <a:gd name="connsiteX8" fmla="*/ 2849335 w 3610427"/>
              <a:gd name="connsiteY8" fmla="*/ 441779 h 1445079"/>
              <a:gd name="connsiteX9" fmla="*/ 3132363 w 3610427"/>
              <a:gd name="connsiteY9" fmla="*/ 443593 h 1445079"/>
              <a:gd name="connsiteX10" fmla="*/ 3177720 w 3610427"/>
              <a:gd name="connsiteY10" fmla="*/ 548822 h 1445079"/>
              <a:gd name="connsiteX11" fmla="*/ 3610427 w 3610427"/>
              <a:gd name="connsiteY11" fmla="*/ 899886 h 1445079"/>
              <a:gd name="connsiteX12" fmla="*/ 3535134 w 3610427"/>
              <a:gd name="connsiteY12" fmla="*/ 1220108 h 1445079"/>
              <a:gd name="connsiteX13" fmla="*/ 3206748 w 3610427"/>
              <a:gd name="connsiteY13" fmla="*/ 1207407 h 1445079"/>
              <a:gd name="connsiteX14" fmla="*/ 2999920 w 3610427"/>
              <a:gd name="connsiteY14" fmla="*/ 1093107 h 1445079"/>
              <a:gd name="connsiteX15" fmla="*/ 2831191 w 3610427"/>
              <a:gd name="connsiteY15" fmla="*/ 998764 h 1445079"/>
              <a:gd name="connsiteX16" fmla="*/ 1290863 w 3610427"/>
              <a:gd name="connsiteY16" fmla="*/ 1445079 h 1445079"/>
              <a:gd name="connsiteX17" fmla="*/ 400956 w 3610427"/>
              <a:gd name="connsiteY17" fmla="*/ 1321254 h 1445079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400956 w 3610427"/>
              <a:gd name="connsiteY17" fmla="*/ 1321254 h 1544865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195942 w 3610427"/>
              <a:gd name="connsiteY17" fmla="*/ 805997 h 1544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198665 w 3613150"/>
              <a:gd name="connsiteY17" fmla="*/ 8059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4108 w 3613150"/>
              <a:gd name="connsiteY17" fmla="*/ 8440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9551 w 3613150"/>
              <a:gd name="connsiteY17" fmla="*/ 853169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749300 w 3613150"/>
              <a:gd name="connsiteY16" fmla="*/ 1212849 h 1290865"/>
              <a:gd name="connsiteX17" fmla="*/ 0 w 3613150"/>
              <a:gd name="connsiteY17" fmla="*/ 1290865 h 1290865"/>
              <a:gd name="connsiteX18" fmla="*/ 209551 w 3613150"/>
              <a:gd name="connsiteY18" fmla="*/ 853169 h 1290865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05014 w 3613150"/>
              <a:gd name="connsiteY16" fmla="*/ 1704520 h 1704520"/>
              <a:gd name="connsiteX17" fmla="*/ 0 w 3613150"/>
              <a:gd name="connsiteY17" fmla="*/ 1290865 h 1704520"/>
              <a:gd name="connsiteX18" fmla="*/ 209551 w 3613150"/>
              <a:gd name="connsiteY18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95400 w 3613150"/>
              <a:gd name="connsiteY16" fmla="*/ 1412420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734786 w 3613150"/>
              <a:gd name="connsiteY16" fmla="*/ 1702706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48229 w 3613150"/>
              <a:gd name="connsiteY16" fmla="*/ 1528534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970643 w 3613150"/>
              <a:gd name="connsiteY16" fmla="*/ 1263648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857829 w 3613150"/>
              <a:gd name="connsiteY16" fmla="*/ 1133020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576615 w 3613150"/>
              <a:gd name="connsiteY16" fmla="*/ 1256391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188029 w 3613150"/>
              <a:gd name="connsiteY16" fmla="*/ 1129391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44057 w 3613150"/>
              <a:gd name="connsiteY16" fmla="*/ 1332591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189514 w 3613150"/>
              <a:gd name="connsiteY13" fmla="*/ 1138464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189514 w 3613150"/>
              <a:gd name="connsiteY12" fmla="*/ 1138464 h 1704520"/>
              <a:gd name="connsiteX13" fmla="*/ 3136900 w 3613150"/>
              <a:gd name="connsiteY13" fmla="*/ 1258207 h 1704520"/>
              <a:gd name="connsiteX14" fmla="*/ 2559957 w 3613150"/>
              <a:gd name="connsiteY14" fmla="*/ 1256393 h 1704520"/>
              <a:gd name="connsiteX15" fmla="*/ 2336800 w 3613150"/>
              <a:gd name="connsiteY15" fmla="*/ 1697262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493407"/>
              <a:gd name="connsiteY0" fmla="*/ 409575 h 1704520"/>
              <a:gd name="connsiteX1" fmla="*/ 206830 w 3493407"/>
              <a:gd name="connsiteY1" fmla="*/ 4082 h 1704520"/>
              <a:gd name="connsiteX2" fmla="*/ 742951 w 3493407"/>
              <a:gd name="connsiteY2" fmla="*/ 4082 h 1704520"/>
              <a:gd name="connsiteX3" fmla="*/ 967469 w 3493407"/>
              <a:gd name="connsiteY3" fmla="*/ 442232 h 1704520"/>
              <a:gd name="connsiteX4" fmla="*/ 1578430 w 3493407"/>
              <a:gd name="connsiteY4" fmla="*/ 443593 h 1704520"/>
              <a:gd name="connsiteX5" fmla="*/ 1801587 w 3493407"/>
              <a:gd name="connsiteY5" fmla="*/ 0 h 1704520"/>
              <a:gd name="connsiteX6" fmla="*/ 2336348 w 3493407"/>
              <a:gd name="connsiteY6" fmla="*/ 4082 h 1704520"/>
              <a:gd name="connsiteX7" fmla="*/ 2559505 w 3493407"/>
              <a:gd name="connsiteY7" fmla="*/ 444954 h 1704520"/>
              <a:gd name="connsiteX8" fmla="*/ 2852058 w 3493407"/>
              <a:gd name="connsiteY8" fmla="*/ 441779 h 1704520"/>
              <a:gd name="connsiteX9" fmla="*/ 3135086 w 3493407"/>
              <a:gd name="connsiteY9" fmla="*/ 443593 h 1704520"/>
              <a:gd name="connsiteX10" fmla="*/ 3180443 w 3493407"/>
              <a:gd name="connsiteY10" fmla="*/ 548822 h 1704520"/>
              <a:gd name="connsiteX11" fmla="*/ 3493407 w 3493407"/>
              <a:gd name="connsiteY11" fmla="*/ 916214 h 1704520"/>
              <a:gd name="connsiteX12" fmla="*/ 3189514 w 3493407"/>
              <a:gd name="connsiteY12" fmla="*/ 1138464 h 1704520"/>
              <a:gd name="connsiteX13" fmla="*/ 3136900 w 3493407"/>
              <a:gd name="connsiteY13" fmla="*/ 1258207 h 1704520"/>
              <a:gd name="connsiteX14" fmla="*/ 2559957 w 3493407"/>
              <a:gd name="connsiteY14" fmla="*/ 1256393 h 1704520"/>
              <a:gd name="connsiteX15" fmla="*/ 2336800 w 3493407"/>
              <a:gd name="connsiteY15" fmla="*/ 1697262 h 1704520"/>
              <a:gd name="connsiteX16" fmla="*/ 1799772 w 3493407"/>
              <a:gd name="connsiteY16" fmla="*/ 1695449 h 1704520"/>
              <a:gd name="connsiteX17" fmla="*/ 1576615 w 3493407"/>
              <a:gd name="connsiteY17" fmla="*/ 1256391 h 1704520"/>
              <a:gd name="connsiteX18" fmla="*/ 970643 w 3493407"/>
              <a:gd name="connsiteY18" fmla="*/ 1263648 h 1704520"/>
              <a:gd name="connsiteX19" fmla="*/ 734786 w 3493407"/>
              <a:gd name="connsiteY19" fmla="*/ 1702706 h 1704520"/>
              <a:gd name="connsiteX20" fmla="*/ 205014 w 3493407"/>
              <a:gd name="connsiteY20" fmla="*/ 1704520 h 1704520"/>
              <a:gd name="connsiteX21" fmla="*/ 0 w 3493407"/>
              <a:gd name="connsiteY21" fmla="*/ 1290865 h 1704520"/>
              <a:gd name="connsiteX22" fmla="*/ 209551 w 3493407"/>
              <a:gd name="connsiteY22" fmla="*/ 853169 h 1704520"/>
              <a:gd name="connsiteX0" fmla="*/ 2723 w 3189514"/>
              <a:gd name="connsiteY0" fmla="*/ 409575 h 1704520"/>
              <a:gd name="connsiteX1" fmla="*/ 206830 w 3189514"/>
              <a:gd name="connsiteY1" fmla="*/ 4082 h 1704520"/>
              <a:gd name="connsiteX2" fmla="*/ 742951 w 3189514"/>
              <a:gd name="connsiteY2" fmla="*/ 4082 h 1704520"/>
              <a:gd name="connsiteX3" fmla="*/ 967469 w 3189514"/>
              <a:gd name="connsiteY3" fmla="*/ 442232 h 1704520"/>
              <a:gd name="connsiteX4" fmla="*/ 1578430 w 3189514"/>
              <a:gd name="connsiteY4" fmla="*/ 443593 h 1704520"/>
              <a:gd name="connsiteX5" fmla="*/ 1801587 w 3189514"/>
              <a:gd name="connsiteY5" fmla="*/ 0 h 1704520"/>
              <a:gd name="connsiteX6" fmla="*/ 2336348 w 3189514"/>
              <a:gd name="connsiteY6" fmla="*/ 4082 h 1704520"/>
              <a:gd name="connsiteX7" fmla="*/ 2559505 w 3189514"/>
              <a:gd name="connsiteY7" fmla="*/ 444954 h 1704520"/>
              <a:gd name="connsiteX8" fmla="*/ 2852058 w 3189514"/>
              <a:gd name="connsiteY8" fmla="*/ 441779 h 1704520"/>
              <a:gd name="connsiteX9" fmla="*/ 3135086 w 3189514"/>
              <a:gd name="connsiteY9" fmla="*/ 443593 h 1704520"/>
              <a:gd name="connsiteX10" fmla="*/ 3180443 w 3189514"/>
              <a:gd name="connsiteY10" fmla="*/ 548822 h 1704520"/>
              <a:gd name="connsiteX11" fmla="*/ 3189514 w 3189514"/>
              <a:gd name="connsiteY11" fmla="*/ 1138464 h 1704520"/>
              <a:gd name="connsiteX12" fmla="*/ 3136900 w 3189514"/>
              <a:gd name="connsiteY12" fmla="*/ 1258207 h 1704520"/>
              <a:gd name="connsiteX13" fmla="*/ 2559957 w 3189514"/>
              <a:gd name="connsiteY13" fmla="*/ 1256393 h 1704520"/>
              <a:gd name="connsiteX14" fmla="*/ 2336800 w 3189514"/>
              <a:gd name="connsiteY14" fmla="*/ 1697262 h 1704520"/>
              <a:gd name="connsiteX15" fmla="*/ 1799772 w 3189514"/>
              <a:gd name="connsiteY15" fmla="*/ 1695449 h 1704520"/>
              <a:gd name="connsiteX16" fmla="*/ 1576615 w 3189514"/>
              <a:gd name="connsiteY16" fmla="*/ 1256391 h 1704520"/>
              <a:gd name="connsiteX17" fmla="*/ 970643 w 3189514"/>
              <a:gd name="connsiteY17" fmla="*/ 1263648 h 1704520"/>
              <a:gd name="connsiteX18" fmla="*/ 734786 w 3189514"/>
              <a:gd name="connsiteY18" fmla="*/ 1702706 h 1704520"/>
              <a:gd name="connsiteX19" fmla="*/ 205014 w 3189514"/>
              <a:gd name="connsiteY19" fmla="*/ 1704520 h 1704520"/>
              <a:gd name="connsiteX20" fmla="*/ 0 w 3189514"/>
              <a:gd name="connsiteY20" fmla="*/ 1290865 h 1704520"/>
              <a:gd name="connsiteX21" fmla="*/ 209551 w 3189514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8430 w 3338285"/>
              <a:gd name="connsiteY4" fmla="*/ 443593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7069 w 3338285"/>
              <a:gd name="connsiteY4" fmla="*/ 435429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43250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6447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6925"/>
              <a:gd name="connsiteY0" fmla="*/ 409575 h 1704520"/>
              <a:gd name="connsiteX1" fmla="*/ 206830 w 3336925"/>
              <a:gd name="connsiteY1" fmla="*/ 4082 h 1704520"/>
              <a:gd name="connsiteX2" fmla="*/ 742951 w 3336925"/>
              <a:gd name="connsiteY2" fmla="*/ 4082 h 1704520"/>
              <a:gd name="connsiteX3" fmla="*/ 967469 w 3336925"/>
              <a:gd name="connsiteY3" fmla="*/ 442232 h 1704520"/>
              <a:gd name="connsiteX4" fmla="*/ 1586594 w 3336925"/>
              <a:gd name="connsiteY4" fmla="*/ 439511 h 1704520"/>
              <a:gd name="connsiteX5" fmla="*/ 1801587 w 3336925"/>
              <a:gd name="connsiteY5" fmla="*/ 0 h 1704520"/>
              <a:gd name="connsiteX6" fmla="*/ 2336348 w 3336925"/>
              <a:gd name="connsiteY6" fmla="*/ 4082 h 1704520"/>
              <a:gd name="connsiteX7" fmla="*/ 2560866 w 3336925"/>
              <a:gd name="connsiteY7" fmla="*/ 438150 h 1704520"/>
              <a:gd name="connsiteX8" fmla="*/ 2852058 w 3336925"/>
              <a:gd name="connsiteY8" fmla="*/ 441779 h 1704520"/>
              <a:gd name="connsiteX9" fmla="*/ 3136447 w 3336925"/>
              <a:gd name="connsiteY9" fmla="*/ 440872 h 1704520"/>
              <a:gd name="connsiteX10" fmla="*/ 3336925 w 3336925"/>
              <a:gd name="connsiteY10" fmla="*/ 845004 h 1704520"/>
              <a:gd name="connsiteX11" fmla="*/ 3136900 w 3336925"/>
              <a:gd name="connsiteY11" fmla="*/ 1258207 h 1704520"/>
              <a:gd name="connsiteX12" fmla="*/ 2559957 w 3336925"/>
              <a:gd name="connsiteY12" fmla="*/ 1256393 h 1704520"/>
              <a:gd name="connsiteX13" fmla="*/ 2336800 w 3336925"/>
              <a:gd name="connsiteY13" fmla="*/ 1697262 h 1704520"/>
              <a:gd name="connsiteX14" fmla="*/ 1799772 w 3336925"/>
              <a:gd name="connsiteY14" fmla="*/ 1695449 h 1704520"/>
              <a:gd name="connsiteX15" fmla="*/ 1576615 w 3336925"/>
              <a:gd name="connsiteY15" fmla="*/ 1256391 h 1704520"/>
              <a:gd name="connsiteX16" fmla="*/ 970643 w 3336925"/>
              <a:gd name="connsiteY16" fmla="*/ 1263648 h 1704520"/>
              <a:gd name="connsiteX17" fmla="*/ 734786 w 3336925"/>
              <a:gd name="connsiteY17" fmla="*/ 1702706 h 1704520"/>
              <a:gd name="connsiteX18" fmla="*/ 205014 w 3336925"/>
              <a:gd name="connsiteY18" fmla="*/ 1704520 h 1704520"/>
              <a:gd name="connsiteX19" fmla="*/ 0 w 3336925"/>
              <a:gd name="connsiteY19" fmla="*/ 1290865 h 1704520"/>
              <a:gd name="connsiteX20" fmla="*/ 209551 w 3336925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70643 w 3341007"/>
              <a:gd name="connsiteY16" fmla="*/ 1263648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7033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0229 w 3341007"/>
              <a:gd name="connsiteY17" fmla="*/ 1698624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2950 w 3341007"/>
              <a:gd name="connsiteY17" fmla="*/ 1699985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699985"/>
              <a:gd name="connsiteX1" fmla="*/ 206830 w 3341007"/>
              <a:gd name="connsiteY1" fmla="*/ 4082 h 1699985"/>
              <a:gd name="connsiteX2" fmla="*/ 742951 w 3341007"/>
              <a:gd name="connsiteY2" fmla="*/ 4082 h 1699985"/>
              <a:gd name="connsiteX3" fmla="*/ 967469 w 3341007"/>
              <a:gd name="connsiteY3" fmla="*/ 442232 h 1699985"/>
              <a:gd name="connsiteX4" fmla="*/ 1586594 w 3341007"/>
              <a:gd name="connsiteY4" fmla="*/ 439511 h 1699985"/>
              <a:gd name="connsiteX5" fmla="*/ 1801587 w 3341007"/>
              <a:gd name="connsiteY5" fmla="*/ 0 h 1699985"/>
              <a:gd name="connsiteX6" fmla="*/ 2336348 w 3341007"/>
              <a:gd name="connsiteY6" fmla="*/ 4082 h 1699985"/>
              <a:gd name="connsiteX7" fmla="*/ 2560866 w 3341007"/>
              <a:gd name="connsiteY7" fmla="*/ 438150 h 1699985"/>
              <a:gd name="connsiteX8" fmla="*/ 2852058 w 3341007"/>
              <a:gd name="connsiteY8" fmla="*/ 441779 h 1699985"/>
              <a:gd name="connsiteX9" fmla="*/ 3136447 w 3341007"/>
              <a:gd name="connsiteY9" fmla="*/ 440872 h 1699985"/>
              <a:gd name="connsiteX10" fmla="*/ 3341007 w 3341007"/>
              <a:gd name="connsiteY10" fmla="*/ 842282 h 1699985"/>
              <a:gd name="connsiteX11" fmla="*/ 3136900 w 3341007"/>
              <a:gd name="connsiteY11" fmla="*/ 1258207 h 1699985"/>
              <a:gd name="connsiteX12" fmla="*/ 2559957 w 3341007"/>
              <a:gd name="connsiteY12" fmla="*/ 1256393 h 1699985"/>
              <a:gd name="connsiteX13" fmla="*/ 2336800 w 3341007"/>
              <a:gd name="connsiteY13" fmla="*/ 1697262 h 1699985"/>
              <a:gd name="connsiteX14" fmla="*/ 1799772 w 3341007"/>
              <a:gd name="connsiteY14" fmla="*/ 1695449 h 1699985"/>
              <a:gd name="connsiteX15" fmla="*/ 1576615 w 3341007"/>
              <a:gd name="connsiteY15" fmla="*/ 1256391 h 1699985"/>
              <a:gd name="connsiteX16" fmla="*/ 966561 w 3341007"/>
              <a:gd name="connsiteY16" fmla="*/ 1254123 h 1699985"/>
              <a:gd name="connsiteX17" fmla="*/ 742950 w 3341007"/>
              <a:gd name="connsiteY17" fmla="*/ 1699985 h 1699985"/>
              <a:gd name="connsiteX18" fmla="*/ 203653 w 3341007"/>
              <a:gd name="connsiteY18" fmla="*/ 1697716 h 1699985"/>
              <a:gd name="connsiteX19" fmla="*/ 0 w 3341007"/>
              <a:gd name="connsiteY19" fmla="*/ 1290865 h 1699985"/>
              <a:gd name="connsiteX20" fmla="*/ 209551 w 3341007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08190 w 3339646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9075 w 3339646"/>
              <a:gd name="connsiteY20" fmla="*/ 864054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4993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21" fmla="*/ 1362 w 3339646"/>
              <a:gd name="connsiteY21" fmla="*/ 409575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1362 w 3339646"/>
              <a:gd name="connsiteY20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200930 w 3338284"/>
              <a:gd name="connsiteY18" fmla="*/ 1697716 h 1699985"/>
              <a:gd name="connsiteX19" fmla="*/ 0 w 3338284"/>
              <a:gd name="connsiteY19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0 w 3338284"/>
              <a:gd name="connsiteY18" fmla="*/ 409575 h 1699985"/>
              <a:gd name="connsiteX0" fmla="*/ 536120 w 3134177"/>
              <a:gd name="connsiteY0" fmla="*/ 1699985 h 1699985"/>
              <a:gd name="connsiteX1" fmla="*/ 0 w 3134177"/>
              <a:gd name="connsiteY1" fmla="*/ 4082 h 1699985"/>
              <a:gd name="connsiteX2" fmla="*/ 536121 w 3134177"/>
              <a:gd name="connsiteY2" fmla="*/ 4082 h 1699985"/>
              <a:gd name="connsiteX3" fmla="*/ 760639 w 3134177"/>
              <a:gd name="connsiteY3" fmla="*/ 442232 h 1699985"/>
              <a:gd name="connsiteX4" fmla="*/ 1379764 w 3134177"/>
              <a:gd name="connsiteY4" fmla="*/ 439511 h 1699985"/>
              <a:gd name="connsiteX5" fmla="*/ 1594757 w 3134177"/>
              <a:gd name="connsiteY5" fmla="*/ 0 h 1699985"/>
              <a:gd name="connsiteX6" fmla="*/ 2129518 w 3134177"/>
              <a:gd name="connsiteY6" fmla="*/ 4082 h 1699985"/>
              <a:gd name="connsiteX7" fmla="*/ 2354036 w 3134177"/>
              <a:gd name="connsiteY7" fmla="*/ 438150 h 1699985"/>
              <a:gd name="connsiteX8" fmla="*/ 2645228 w 3134177"/>
              <a:gd name="connsiteY8" fmla="*/ 441779 h 1699985"/>
              <a:gd name="connsiteX9" fmla="*/ 2929617 w 3134177"/>
              <a:gd name="connsiteY9" fmla="*/ 440872 h 1699985"/>
              <a:gd name="connsiteX10" fmla="*/ 3134177 w 3134177"/>
              <a:gd name="connsiteY10" fmla="*/ 842282 h 1699985"/>
              <a:gd name="connsiteX11" fmla="*/ 2930070 w 3134177"/>
              <a:gd name="connsiteY11" fmla="*/ 1258207 h 1699985"/>
              <a:gd name="connsiteX12" fmla="*/ 2353127 w 3134177"/>
              <a:gd name="connsiteY12" fmla="*/ 1256393 h 1699985"/>
              <a:gd name="connsiteX13" fmla="*/ 2129970 w 3134177"/>
              <a:gd name="connsiteY13" fmla="*/ 1697262 h 1699985"/>
              <a:gd name="connsiteX14" fmla="*/ 1592942 w 3134177"/>
              <a:gd name="connsiteY14" fmla="*/ 1695449 h 1699985"/>
              <a:gd name="connsiteX15" fmla="*/ 1369785 w 3134177"/>
              <a:gd name="connsiteY15" fmla="*/ 1256391 h 1699985"/>
              <a:gd name="connsiteX16" fmla="*/ 759731 w 3134177"/>
              <a:gd name="connsiteY16" fmla="*/ 1254123 h 1699985"/>
              <a:gd name="connsiteX17" fmla="*/ 536120 w 3134177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97064 w 2695120"/>
              <a:gd name="connsiteY2" fmla="*/ 4082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124278 w 2695120"/>
              <a:gd name="connsiteY2" fmla="*/ 508454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321582 w 2695120"/>
              <a:gd name="connsiteY2" fmla="*/ 442232 h 1699985"/>
              <a:gd name="connsiteX3" fmla="*/ 940707 w 2695120"/>
              <a:gd name="connsiteY3" fmla="*/ 439511 h 1699985"/>
              <a:gd name="connsiteX4" fmla="*/ 1155700 w 2695120"/>
              <a:gd name="connsiteY4" fmla="*/ 0 h 1699985"/>
              <a:gd name="connsiteX5" fmla="*/ 1690461 w 2695120"/>
              <a:gd name="connsiteY5" fmla="*/ 4082 h 1699985"/>
              <a:gd name="connsiteX6" fmla="*/ 1914979 w 2695120"/>
              <a:gd name="connsiteY6" fmla="*/ 438150 h 1699985"/>
              <a:gd name="connsiteX7" fmla="*/ 2206171 w 2695120"/>
              <a:gd name="connsiteY7" fmla="*/ 441779 h 1699985"/>
              <a:gd name="connsiteX8" fmla="*/ 2490560 w 2695120"/>
              <a:gd name="connsiteY8" fmla="*/ 440872 h 1699985"/>
              <a:gd name="connsiteX9" fmla="*/ 2695120 w 2695120"/>
              <a:gd name="connsiteY9" fmla="*/ 842282 h 1699985"/>
              <a:gd name="connsiteX10" fmla="*/ 2491013 w 2695120"/>
              <a:gd name="connsiteY10" fmla="*/ 1258207 h 1699985"/>
              <a:gd name="connsiteX11" fmla="*/ 1914070 w 2695120"/>
              <a:gd name="connsiteY11" fmla="*/ 1256393 h 1699985"/>
              <a:gd name="connsiteX12" fmla="*/ 1690913 w 2695120"/>
              <a:gd name="connsiteY12" fmla="*/ 1697262 h 1699985"/>
              <a:gd name="connsiteX13" fmla="*/ 1153885 w 2695120"/>
              <a:gd name="connsiteY13" fmla="*/ 1695449 h 1699985"/>
              <a:gd name="connsiteX14" fmla="*/ 930728 w 2695120"/>
              <a:gd name="connsiteY14" fmla="*/ 1256391 h 1699985"/>
              <a:gd name="connsiteX15" fmla="*/ 320674 w 2695120"/>
              <a:gd name="connsiteY15" fmla="*/ 1254123 h 1699985"/>
              <a:gd name="connsiteX16" fmla="*/ 97063 w 2695120"/>
              <a:gd name="connsiteY16" fmla="*/ 1699985 h 1699985"/>
              <a:gd name="connsiteX0" fmla="*/ 0 w 2598057"/>
              <a:gd name="connsiteY0" fmla="*/ 1699985 h 1699985"/>
              <a:gd name="connsiteX1" fmla="*/ 66223 w 2598057"/>
              <a:gd name="connsiteY1" fmla="*/ 844097 h 1699985"/>
              <a:gd name="connsiteX2" fmla="*/ 224519 w 2598057"/>
              <a:gd name="connsiteY2" fmla="*/ 442232 h 1699985"/>
              <a:gd name="connsiteX3" fmla="*/ 843644 w 2598057"/>
              <a:gd name="connsiteY3" fmla="*/ 439511 h 1699985"/>
              <a:gd name="connsiteX4" fmla="*/ 1058637 w 2598057"/>
              <a:gd name="connsiteY4" fmla="*/ 0 h 1699985"/>
              <a:gd name="connsiteX5" fmla="*/ 1593398 w 2598057"/>
              <a:gd name="connsiteY5" fmla="*/ 4082 h 1699985"/>
              <a:gd name="connsiteX6" fmla="*/ 1817916 w 2598057"/>
              <a:gd name="connsiteY6" fmla="*/ 438150 h 1699985"/>
              <a:gd name="connsiteX7" fmla="*/ 2109108 w 2598057"/>
              <a:gd name="connsiteY7" fmla="*/ 441779 h 1699985"/>
              <a:gd name="connsiteX8" fmla="*/ 2393497 w 2598057"/>
              <a:gd name="connsiteY8" fmla="*/ 440872 h 1699985"/>
              <a:gd name="connsiteX9" fmla="*/ 2598057 w 2598057"/>
              <a:gd name="connsiteY9" fmla="*/ 842282 h 1699985"/>
              <a:gd name="connsiteX10" fmla="*/ 2393950 w 2598057"/>
              <a:gd name="connsiteY10" fmla="*/ 1258207 h 1699985"/>
              <a:gd name="connsiteX11" fmla="*/ 1817007 w 2598057"/>
              <a:gd name="connsiteY11" fmla="*/ 1256393 h 1699985"/>
              <a:gd name="connsiteX12" fmla="*/ 1593850 w 2598057"/>
              <a:gd name="connsiteY12" fmla="*/ 1697262 h 1699985"/>
              <a:gd name="connsiteX13" fmla="*/ 1056822 w 2598057"/>
              <a:gd name="connsiteY13" fmla="*/ 1695449 h 1699985"/>
              <a:gd name="connsiteX14" fmla="*/ 833665 w 2598057"/>
              <a:gd name="connsiteY14" fmla="*/ 1256391 h 1699985"/>
              <a:gd name="connsiteX15" fmla="*/ 223611 w 2598057"/>
              <a:gd name="connsiteY15" fmla="*/ 1254123 h 1699985"/>
              <a:gd name="connsiteX16" fmla="*/ 0 w 2598057"/>
              <a:gd name="connsiteY16" fmla="*/ 1699985 h 1699985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58296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211817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11817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5013 w 2533195"/>
              <a:gd name="connsiteY0" fmla="*/ 1259566 h 1697262"/>
              <a:gd name="connsiteX1" fmla="*/ 0 w 2533195"/>
              <a:gd name="connsiteY1" fmla="*/ 849540 h 1697262"/>
              <a:gd name="connsiteX2" fmla="*/ 200479 w 2533195"/>
              <a:gd name="connsiteY2" fmla="*/ 442232 h 1697262"/>
              <a:gd name="connsiteX3" fmla="*/ 778782 w 2533195"/>
              <a:gd name="connsiteY3" fmla="*/ 439511 h 1697262"/>
              <a:gd name="connsiteX4" fmla="*/ 993775 w 2533195"/>
              <a:gd name="connsiteY4" fmla="*/ 0 h 1697262"/>
              <a:gd name="connsiteX5" fmla="*/ 1528536 w 2533195"/>
              <a:gd name="connsiteY5" fmla="*/ 4082 h 1697262"/>
              <a:gd name="connsiteX6" fmla="*/ 1753054 w 2533195"/>
              <a:gd name="connsiteY6" fmla="*/ 438150 h 1697262"/>
              <a:gd name="connsiteX7" fmla="*/ 2044246 w 2533195"/>
              <a:gd name="connsiteY7" fmla="*/ 441779 h 1697262"/>
              <a:gd name="connsiteX8" fmla="*/ 2328635 w 2533195"/>
              <a:gd name="connsiteY8" fmla="*/ 440872 h 1697262"/>
              <a:gd name="connsiteX9" fmla="*/ 2533195 w 2533195"/>
              <a:gd name="connsiteY9" fmla="*/ 842282 h 1697262"/>
              <a:gd name="connsiteX10" fmla="*/ 2329088 w 2533195"/>
              <a:gd name="connsiteY10" fmla="*/ 1258207 h 1697262"/>
              <a:gd name="connsiteX11" fmla="*/ 1752145 w 2533195"/>
              <a:gd name="connsiteY11" fmla="*/ 1256393 h 1697262"/>
              <a:gd name="connsiteX12" fmla="*/ 1528988 w 2533195"/>
              <a:gd name="connsiteY12" fmla="*/ 1697262 h 1697262"/>
              <a:gd name="connsiteX13" fmla="*/ 991960 w 2533195"/>
              <a:gd name="connsiteY13" fmla="*/ 1695449 h 1697262"/>
              <a:gd name="connsiteX14" fmla="*/ 768803 w 2533195"/>
              <a:gd name="connsiteY14" fmla="*/ 1256391 h 1697262"/>
              <a:gd name="connsiteX15" fmla="*/ 205013 w 2533195"/>
              <a:gd name="connsiteY15" fmla="*/ 1259566 h 1697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33195" h="1697262">
                <a:moveTo>
                  <a:pt x="205013" y="1259566"/>
                </a:moveTo>
                <a:lnTo>
                  <a:pt x="0" y="849540"/>
                </a:lnTo>
                <a:lnTo>
                  <a:pt x="200479" y="442232"/>
                </a:lnTo>
                <a:lnTo>
                  <a:pt x="778782" y="439511"/>
                </a:lnTo>
                <a:lnTo>
                  <a:pt x="993775" y="0"/>
                </a:lnTo>
                <a:lnTo>
                  <a:pt x="1528536" y="4082"/>
                </a:lnTo>
                <a:lnTo>
                  <a:pt x="1753054" y="438150"/>
                </a:lnTo>
                <a:lnTo>
                  <a:pt x="2044246" y="441779"/>
                </a:lnTo>
                <a:lnTo>
                  <a:pt x="2328635" y="440872"/>
                </a:lnTo>
                <a:lnTo>
                  <a:pt x="2533195" y="842282"/>
                </a:lnTo>
                <a:lnTo>
                  <a:pt x="2329088" y="1258207"/>
                </a:lnTo>
                <a:lnTo>
                  <a:pt x="1752145" y="1256393"/>
                </a:lnTo>
                <a:lnTo>
                  <a:pt x="1528988" y="1697262"/>
                </a:lnTo>
                <a:lnTo>
                  <a:pt x="991960" y="1695449"/>
                </a:lnTo>
                <a:lnTo>
                  <a:pt x="768803" y="1256391"/>
                </a:lnTo>
                <a:lnTo>
                  <a:pt x="205013" y="1259566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accent4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Caterpillar, Inc.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Simulation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18151FB-315D-89D6-8955-B1B465BE5643}"/>
              </a:ext>
            </a:extLst>
          </p:cNvPr>
          <p:cNvSpPr/>
          <p:nvPr/>
        </p:nvSpPr>
        <p:spPr>
          <a:xfrm>
            <a:off x="1596245" y="4325783"/>
            <a:ext cx="2533195" cy="1697262"/>
          </a:xfrm>
          <a:custGeom>
            <a:avLst/>
            <a:gdLst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3131003 w 3131003"/>
              <a:gd name="connsiteY8" fmla="*/ 439511 h 444954"/>
              <a:gd name="connsiteX0" fmla="*/ 0 w 3131003"/>
              <a:gd name="connsiteY0" fmla="*/ 409575 h 444954"/>
              <a:gd name="connsiteX1" fmla="*/ 204107 w 3131003"/>
              <a:gd name="connsiteY1" fmla="*/ 4082 h 444954"/>
              <a:gd name="connsiteX2" fmla="*/ 740228 w 3131003"/>
              <a:gd name="connsiteY2" fmla="*/ 4082 h 444954"/>
              <a:gd name="connsiteX3" fmla="*/ 964746 w 3131003"/>
              <a:gd name="connsiteY3" fmla="*/ 442232 h 444954"/>
              <a:gd name="connsiteX4" fmla="*/ 1575707 w 3131003"/>
              <a:gd name="connsiteY4" fmla="*/ 443593 h 444954"/>
              <a:gd name="connsiteX5" fmla="*/ 1798864 w 3131003"/>
              <a:gd name="connsiteY5" fmla="*/ 0 h 444954"/>
              <a:gd name="connsiteX6" fmla="*/ 2333625 w 3131003"/>
              <a:gd name="connsiteY6" fmla="*/ 4082 h 444954"/>
              <a:gd name="connsiteX7" fmla="*/ 2556782 w 3131003"/>
              <a:gd name="connsiteY7" fmla="*/ 444954 h 444954"/>
              <a:gd name="connsiteX8" fmla="*/ 2849335 w 3131003"/>
              <a:gd name="connsiteY8" fmla="*/ 441779 h 444954"/>
              <a:gd name="connsiteX9" fmla="*/ 3131003 w 3131003"/>
              <a:gd name="connsiteY9" fmla="*/ 439511 h 444954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328760 w 3328760"/>
              <a:gd name="connsiteY9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2996291 w 3328760"/>
              <a:gd name="connsiteY9" fmla="*/ 576036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328760 w 3328760"/>
              <a:gd name="connsiteY10" fmla="*/ 865868 h 865868"/>
              <a:gd name="connsiteX0" fmla="*/ 0 w 3328760"/>
              <a:gd name="connsiteY0" fmla="*/ 409575 h 865868"/>
              <a:gd name="connsiteX1" fmla="*/ 204107 w 3328760"/>
              <a:gd name="connsiteY1" fmla="*/ 4082 h 865868"/>
              <a:gd name="connsiteX2" fmla="*/ 740228 w 3328760"/>
              <a:gd name="connsiteY2" fmla="*/ 4082 h 865868"/>
              <a:gd name="connsiteX3" fmla="*/ 964746 w 3328760"/>
              <a:gd name="connsiteY3" fmla="*/ 442232 h 865868"/>
              <a:gd name="connsiteX4" fmla="*/ 1575707 w 3328760"/>
              <a:gd name="connsiteY4" fmla="*/ 443593 h 865868"/>
              <a:gd name="connsiteX5" fmla="*/ 1798864 w 3328760"/>
              <a:gd name="connsiteY5" fmla="*/ 0 h 865868"/>
              <a:gd name="connsiteX6" fmla="*/ 2333625 w 3328760"/>
              <a:gd name="connsiteY6" fmla="*/ 4082 h 865868"/>
              <a:gd name="connsiteX7" fmla="*/ 2556782 w 3328760"/>
              <a:gd name="connsiteY7" fmla="*/ 444954 h 865868"/>
              <a:gd name="connsiteX8" fmla="*/ 2849335 w 3328760"/>
              <a:gd name="connsiteY8" fmla="*/ 441779 h 865868"/>
              <a:gd name="connsiteX9" fmla="*/ 3132363 w 3328760"/>
              <a:gd name="connsiteY9" fmla="*/ 443593 h 865868"/>
              <a:gd name="connsiteX10" fmla="*/ 3253920 w 3328760"/>
              <a:gd name="connsiteY10" fmla="*/ 706664 h 865868"/>
              <a:gd name="connsiteX11" fmla="*/ 3328760 w 3328760"/>
              <a:gd name="connsiteY11" fmla="*/ 865868 h 865868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121931 w 3253920"/>
              <a:gd name="connsiteY11" fmla="*/ 1268639 h 1268639"/>
              <a:gd name="connsiteX0" fmla="*/ 0 w 3253920"/>
              <a:gd name="connsiteY0" fmla="*/ 409575 h 1268639"/>
              <a:gd name="connsiteX1" fmla="*/ 204107 w 3253920"/>
              <a:gd name="connsiteY1" fmla="*/ 4082 h 1268639"/>
              <a:gd name="connsiteX2" fmla="*/ 740228 w 3253920"/>
              <a:gd name="connsiteY2" fmla="*/ 4082 h 1268639"/>
              <a:gd name="connsiteX3" fmla="*/ 964746 w 3253920"/>
              <a:gd name="connsiteY3" fmla="*/ 442232 h 1268639"/>
              <a:gd name="connsiteX4" fmla="*/ 1575707 w 3253920"/>
              <a:gd name="connsiteY4" fmla="*/ 443593 h 1268639"/>
              <a:gd name="connsiteX5" fmla="*/ 1798864 w 3253920"/>
              <a:gd name="connsiteY5" fmla="*/ 0 h 1268639"/>
              <a:gd name="connsiteX6" fmla="*/ 2333625 w 3253920"/>
              <a:gd name="connsiteY6" fmla="*/ 4082 h 1268639"/>
              <a:gd name="connsiteX7" fmla="*/ 2556782 w 3253920"/>
              <a:gd name="connsiteY7" fmla="*/ 444954 h 1268639"/>
              <a:gd name="connsiteX8" fmla="*/ 2849335 w 3253920"/>
              <a:gd name="connsiteY8" fmla="*/ 441779 h 1268639"/>
              <a:gd name="connsiteX9" fmla="*/ 3132363 w 3253920"/>
              <a:gd name="connsiteY9" fmla="*/ 443593 h 1268639"/>
              <a:gd name="connsiteX10" fmla="*/ 3253920 w 3253920"/>
              <a:gd name="connsiteY10" fmla="*/ 706664 h 1268639"/>
              <a:gd name="connsiteX11" fmla="*/ 3204934 w 3253920"/>
              <a:gd name="connsiteY11" fmla="*/ 920750 h 1268639"/>
              <a:gd name="connsiteX12" fmla="*/ 3121931 w 3253920"/>
              <a:gd name="connsiteY12" fmla="*/ 1268639 h 1268639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474231 w 3253920"/>
              <a:gd name="connsiteY12" fmla="*/ 1076325 h 1076325"/>
              <a:gd name="connsiteX0" fmla="*/ 0 w 3253920"/>
              <a:gd name="connsiteY0" fmla="*/ 409575 h 1076325"/>
              <a:gd name="connsiteX1" fmla="*/ 204107 w 3253920"/>
              <a:gd name="connsiteY1" fmla="*/ 4082 h 1076325"/>
              <a:gd name="connsiteX2" fmla="*/ 740228 w 3253920"/>
              <a:gd name="connsiteY2" fmla="*/ 4082 h 1076325"/>
              <a:gd name="connsiteX3" fmla="*/ 964746 w 3253920"/>
              <a:gd name="connsiteY3" fmla="*/ 442232 h 1076325"/>
              <a:gd name="connsiteX4" fmla="*/ 1575707 w 3253920"/>
              <a:gd name="connsiteY4" fmla="*/ 443593 h 1076325"/>
              <a:gd name="connsiteX5" fmla="*/ 1798864 w 3253920"/>
              <a:gd name="connsiteY5" fmla="*/ 0 h 1076325"/>
              <a:gd name="connsiteX6" fmla="*/ 2333625 w 3253920"/>
              <a:gd name="connsiteY6" fmla="*/ 4082 h 1076325"/>
              <a:gd name="connsiteX7" fmla="*/ 2556782 w 3253920"/>
              <a:gd name="connsiteY7" fmla="*/ 444954 h 1076325"/>
              <a:gd name="connsiteX8" fmla="*/ 2849335 w 3253920"/>
              <a:gd name="connsiteY8" fmla="*/ 441779 h 1076325"/>
              <a:gd name="connsiteX9" fmla="*/ 3132363 w 3253920"/>
              <a:gd name="connsiteY9" fmla="*/ 443593 h 1076325"/>
              <a:gd name="connsiteX10" fmla="*/ 3253920 w 3253920"/>
              <a:gd name="connsiteY10" fmla="*/ 706664 h 1076325"/>
              <a:gd name="connsiteX11" fmla="*/ 3204934 w 3253920"/>
              <a:gd name="connsiteY11" fmla="*/ 920750 h 1076325"/>
              <a:gd name="connsiteX12" fmla="*/ 2831191 w 3253920"/>
              <a:gd name="connsiteY12" fmla="*/ 998764 h 1076325"/>
              <a:gd name="connsiteX13" fmla="*/ 2474231 w 3253920"/>
              <a:gd name="connsiteY13" fmla="*/ 1076325 h 1076325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474231 w 3253920"/>
              <a:gd name="connsiteY13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831191 w 3253920"/>
              <a:gd name="connsiteY12" fmla="*/ 998764 h 1207407"/>
              <a:gd name="connsiteX13" fmla="*/ 2626177 w 3253920"/>
              <a:gd name="connsiteY13" fmla="*/ 1044122 h 1207407"/>
              <a:gd name="connsiteX14" fmla="*/ 2474231 w 3253920"/>
              <a:gd name="connsiteY14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06748 w 3253920"/>
              <a:gd name="connsiteY11" fmla="*/ 1207407 h 1207407"/>
              <a:gd name="connsiteX12" fmla="*/ 2999920 w 3253920"/>
              <a:gd name="connsiteY12" fmla="*/ 1093107 h 1207407"/>
              <a:gd name="connsiteX13" fmla="*/ 2831191 w 3253920"/>
              <a:gd name="connsiteY13" fmla="*/ 998764 h 1207407"/>
              <a:gd name="connsiteX14" fmla="*/ 2626177 w 3253920"/>
              <a:gd name="connsiteY14" fmla="*/ 1044122 h 1207407"/>
              <a:gd name="connsiteX15" fmla="*/ 2474231 w 3253920"/>
              <a:gd name="connsiteY15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253920 w 3253920"/>
              <a:gd name="connsiteY10" fmla="*/ 706664 h 1207407"/>
              <a:gd name="connsiteX11" fmla="*/ 3230334 w 3253920"/>
              <a:gd name="connsiteY11" fmla="*/ 958850 h 1207407"/>
              <a:gd name="connsiteX12" fmla="*/ 3206748 w 3253920"/>
              <a:gd name="connsiteY12" fmla="*/ 1207407 h 1207407"/>
              <a:gd name="connsiteX13" fmla="*/ 2999920 w 3253920"/>
              <a:gd name="connsiteY13" fmla="*/ 1093107 h 1207407"/>
              <a:gd name="connsiteX14" fmla="*/ 2831191 w 3253920"/>
              <a:gd name="connsiteY14" fmla="*/ 998764 h 1207407"/>
              <a:gd name="connsiteX15" fmla="*/ 2626177 w 3253920"/>
              <a:gd name="connsiteY15" fmla="*/ 1044122 h 1207407"/>
              <a:gd name="connsiteX16" fmla="*/ 2474231 w 3253920"/>
              <a:gd name="connsiteY16" fmla="*/ 1076325 h 1207407"/>
              <a:gd name="connsiteX0" fmla="*/ 0 w 3253920"/>
              <a:gd name="connsiteY0" fmla="*/ 409575 h 1207407"/>
              <a:gd name="connsiteX1" fmla="*/ 204107 w 3253920"/>
              <a:gd name="connsiteY1" fmla="*/ 4082 h 1207407"/>
              <a:gd name="connsiteX2" fmla="*/ 740228 w 3253920"/>
              <a:gd name="connsiteY2" fmla="*/ 4082 h 1207407"/>
              <a:gd name="connsiteX3" fmla="*/ 964746 w 3253920"/>
              <a:gd name="connsiteY3" fmla="*/ 442232 h 1207407"/>
              <a:gd name="connsiteX4" fmla="*/ 1575707 w 3253920"/>
              <a:gd name="connsiteY4" fmla="*/ 443593 h 1207407"/>
              <a:gd name="connsiteX5" fmla="*/ 1798864 w 3253920"/>
              <a:gd name="connsiteY5" fmla="*/ 0 h 1207407"/>
              <a:gd name="connsiteX6" fmla="*/ 2333625 w 3253920"/>
              <a:gd name="connsiteY6" fmla="*/ 4082 h 1207407"/>
              <a:gd name="connsiteX7" fmla="*/ 2556782 w 3253920"/>
              <a:gd name="connsiteY7" fmla="*/ 444954 h 1207407"/>
              <a:gd name="connsiteX8" fmla="*/ 2849335 w 3253920"/>
              <a:gd name="connsiteY8" fmla="*/ 441779 h 1207407"/>
              <a:gd name="connsiteX9" fmla="*/ 3132363 w 3253920"/>
              <a:gd name="connsiteY9" fmla="*/ 443593 h 1207407"/>
              <a:gd name="connsiteX10" fmla="*/ 3177720 w 3253920"/>
              <a:gd name="connsiteY10" fmla="*/ 548822 h 1207407"/>
              <a:gd name="connsiteX11" fmla="*/ 3253920 w 3253920"/>
              <a:gd name="connsiteY11" fmla="*/ 706664 h 1207407"/>
              <a:gd name="connsiteX12" fmla="*/ 3230334 w 3253920"/>
              <a:gd name="connsiteY12" fmla="*/ 958850 h 1207407"/>
              <a:gd name="connsiteX13" fmla="*/ 3206748 w 3253920"/>
              <a:gd name="connsiteY13" fmla="*/ 1207407 h 1207407"/>
              <a:gd name="connsiteX14" fmla="*/ 2999920 w 3253920"/>
              <a:gd name="connsiteY14" fmla="*/ 1093107 h 1207407"/>
              <a:gd name="connsiteX15" fmla="*/ 2831191 w 3253920"/>
              <a:gd name="connsiteY15" fmla="*/ 998764 h 1207407"/>
              <a:gd name="connsiteX16" fmla="*/ 2626177 w 3253920"/>
              <a:gd name="connsiteY16" fmla="*/ 1044122 h 1207407"/>
              <a:gd name="connsiteX17" fmla="*/ 2474231 w 3253920"/>
              <a:gd name="connsiteY17" fmla="*/ 1076325 h 1207407"/>
              <a:gd name="connsiteX0" fmla="*/ 0 w 3610427"/>
              <a:gd name="connsiteY0" fmla="*/ 409575 h 1207407"/>
              <a:gd name="connsiteX1" fmla="*/ 204107 w 3610427"/>
              <a:gd name="connsiteY1" fmla="*/ 4082 h 1207407"/>
              <a:gd name="connsiteX2" fmla="*/ 740228 w 3610427"/>
              <a:gd name="connsiteY2" fmla="*/ 4082 h 1207407"/>
              <a:gd name="connsiteX3" fmla="*/ 964746 w 3610427"/>
              <a:gd name="connsiteY3" fmla="*/ 442232 h 1207407"/>
              <a:gd name="connsiteX4" fmla="*/ 1575707 w 3610427"/>
              <a:gd name="connsiteY4" fmla="*/ 443593 h 1207407"/>
              <a:gd name="connsiteX5" fmla="*/ 1798864 w 3610427"/>
              <a:gd name="connsiteY5" fmla="*/ 0 h 1207407"/>
              <a:gd name="connsiteX6" fmla="*/ 2333625 w 3610427"/>
              <a:gd name="connsiteY6" fmla="*/ 4082 h 1207407"/>
              <a:gd name="connsiteX7" fmla="*/ 2556782 w 3610427"/>
              <a:gd name="connsiteY7" fmla="*/ 444954 h 1207407"/>
              <a:gd name="connsiteX8" fmla="*/ 2849335 w 3610427"/>
              <a:gd name="connsiteY8" fmla="*/ 441779 h 1207407"/>
              <a:gd name="connsiteX9" fmla="*/ 3132363 w 3610427"/>
              <a:gd name="connsiteY9" fmla="*/ 443593 h 1207407"/>
              <a:gd name="connsiteX10" fmla="*/ 3177720 w 3610427"/>
              <a:gd name="connsiteY10" fmla="*/ 548822 h 1207407"/>
              <a:gd name="connsiteX11" fmla="*/ 3610427 w 3610427"/>
              <a:gd name="connsiteY11" fmla="*/ 899886 h 1207407"/>
              <a:gd name="connsiteX12" fmla="*/ 3230334 w 3610427"/>
              <a:gd name="connsiteY12" fmla="*/ 958850 h 1207407"/>
              <a:gd name="connsiteX13" fmla="*/ 3206748 w 3610427"/>
              <a:gd name="connsiteY13" fmla="*/ 1207407 h 1207407"/>
              <a:gd name="connsiteX14" fmla="*/ 2999920 w 3610427"/>
              <a:gd name="connsiteY14" fmla="*/ 1093107 h 1207407"/>
              <a:gd name="connsiteX15" fmla="*/ 2831191 w 3610427"/>
              <a:gd name="connsiteY15" fmla="*/ 998764 h 1207407"/>
              <a:gd name="connsiteX16" fmla="*/ 2626177 w 3610427"/>
              <a:gd name="connsiteY16" fmla="*/ 1044122 h 1207407"/>
              <a:gd name="connsiteX17" fmla="*/ 2474231 w 3610427"/>
              <a:gd name="connsiteY17" fmla="*/ 1076325 h 1207407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2474231 w 3610427"/>
              <a:gd name="connsiteY17" fmla="*/ 1076325 h 1220108"/>
              <a:gd name="connsiteX0" fmla="*/ 0 w 3610427"/>
              <a:gd name="connsiteY0" fmla="*/ 409575 h 1220108"/>
              <a:gd name="connsiteX1" fmla="*/ 204107 w 3610427"/>
              <a:gd name="connsiteY1" fmla="*/ 4082 h 1220108"/>
              <a:gd name="connsiteX2" fmla="*/ 740228 w 3610427"/>
              <a:gd name="connsiteY2" fmla="*/ 4082 h 1220108"/>
              <a:gd name="connsiteX3" fmla="*/ 964746 w 3610427"/>
              <a:gd name="connsiteY3" fmla="*/ 442232 h 1220108"/>
              <a:gd name="connsiteX4" fmla="*/ 1575707 w 3610427"/>
              <a:gd name="connsiteY4" fmla="*/ 443593 h 1220108"/>
              <a:gd name="connsiteX5" fmla="*/ 1798864 w 3610427"/>
              <a:gd name="connsiteY5" fmla="*/ 0 h 1220108"/>
              <a:gd name="connsiteX6" fmla="*/ 2333625 w 3610427"/>
              <a:gd name="connsiteY6" fmla="*/ 4082 h 1220108"/>
              <a:gd name="connsiteX7" fmla="*/ 2556782 w 3610427"/>
              <a:gd name="connsiteY7" fmla="*/ 444954 h 1220108"/>
              <a:gd name="connsiteX8" fmla="*/ 2849335 w 3610427"/>
              <a:gd name="connsiteY8" fmla="*/ 441779 h 1220108"/>
              <a:gd name="connsiteX9" fmla="*/ 3132363 w 3610427"/>
              <a:gd name="connsiteY9" fmla="*/ 443593 h 1220108"/>
              <a:gd name="connsiteX10" fmla="*/ 3177720 w 3610427"/>
              <a:gd name="connsiteY10" fmla="*/ 548822 h 1220108"/>
              <a:gd name="connsiteX11" fmla="*/ 3610427 w 3610427"/>
              <a:gd name="connsiteY11" fmla="*/ 899886 h 1220108"/>
              <a:gd name="connsiteX12" fmla="*/ 3535134 w 3610427"/>
              <a:gd name="connsiteY12" fmla="*/ 1220108 h 1220108"/>
              <a:gd name="connsiteX13" fmla="*/ 3206748 w 3610427"/>
              <a:gd name="connsiteY13" fmla="*/ 1207407 h 1220108"/>
              <a:gd name="connsiteX14" fmla="*/ 2999920 w 3610427"/>
              <a:gd name="connsiteY14" fmla="*/ 1093107 h 1220108"/>
              <a:gd name="connsiteX15" fmla="*/ 2831191 w 3610427"/>
              <a:gd name="connsiteY15" fmla="*/ 998764 h 1220108"/>
              <a:gd name="connsiteX16" fmla="*/ 2626177 w 3610427"/>
              <a:gd name="connsiteY16" fmla="*/ 1044122 h 1220108"/>
              <a:gd name="connsiteX17" fmla="*/ 595085 w 3610427"/>
              <a:gd name="connsiteY17" fmla="*/ 1043668 h 1220108"/>
              <a:gd name="connsiteX0" fmla="*/ 0 w 3610427"/>
              <a:gd name="connsiteY0" fmla="*/ 409575 h 1321254"/>
              <a:gd name="connsiteX1" fmla="*/ 204107 w 3610427"/>
              <a:gd name="connsiteY1" fmla="*/ 4082 h 1321254"/>
              <a:gd name="connsiteX2" fmla="*/ 740228 w 3610427"/>
              <a:gd name="connsiteY2" fmla="*/ 4082 h 1321254"/>
              <a:gd name="connsiteX3" fmla="*/ 964746 w 3610427"/>
              <a:gd name="connsiteY3" fmla="*/ 442232 h 1321254"/>
              <a:gd name="connsiteX4" fmla="*/ 1575707 w 3610427"/>
              <a:gd name="connsiteY4" fmla="*/ 443593 h 1321254"/>
              <a:gd name="connsiteX5" fmla="*/ 1798864 w 3610427"/>
              <a:gd name="connsiteY5" fmla="*/ 0 h 1321254"/>
              <a:gd name="connsiteX6" fmla="*/ 2333625 w 3610427"/>
              <a:gd name="connsiteY6" fmla="*/ 4082 h 1321254"/>
              <a:gd name="connsiteX7" fmla="*/ 2556782 w 3610427"/>
              <a:gd name="connsiteY7" fmla="*/ 444954 h 1321254"/>
              <a:gd name="connsiteX8" fmla="*/ 2849335 w 3610427"/>
              <a:gd name="connsiteY8" fmla="*/ 441779 h 1321254"/>
              <a:gd name="connsiteX9" fmla="*/ 3132363 w 3610427"/>
              <a:gd name="connsiteY9" fmla="*/ 443593 h 1321254"/>
              <a:gd name="connsiteX10" fmla="*/ 3177720 w 3610427"/>
              <a:gd name="connsiteY10" fmla="*/ 548822 h 1321254"/>
              <a:gd name="connsiteX11" fmla="*/ 3610427 w 3610427"/>
              <a:gd name="connsiteY11" fmla="*/ 899886 h 1321254"/>
              <a:gd name="connsiteX12" fmla="*/ 3535134 w 3610427"/>
              <a:gd name="connsiteY12" fmla="*/ 1220108 h 1321254"/>
              <a:gd name="connsiteX13" fmla="*/ 3206748 w 3610427"/>
              <a:gd name="connsiteY13" fmla="*/ 1207407 h 1321254"/>
              <a:gd name="connsiteX14" fmla="*/ 2999920 w 3610427"/>
              <a:gd name="connsiteY14" fmla="*/ 1093107 h 1321254"/>
              <a:gd name="connsiteX15" fmla="*/ 2831191 w 3610427"/>
              <a:gd name="connsiteY15" fmla="*/ 998764 h 1321254"/>
              <a:gd name="connsiteX16" fmla="*/ 2626177 w 3610427"/>
              <a:gd name="connsiteY16" fmla="*/ 1044122 h 1321254"/>
              <a:gd name="connsiteX17" fmla="*/ 400956 w 3610427"/>
              <a:gd name="connsiteY17" fmla="*/ 1321254 h 1321254"/>
              <a:gd name="connsiteX0" fmla="*/ 0 w 3610427"/>
              <a:gd name="connsiteY0" fmla="*/ 409575 h 1445079"/>
              <a:gd name="connsiteX1" fmla="*/ 204107 w 3610427"/>
              <a:gd name="connsiteY1" fmla="*/ 4082 h 1445079"/>
              <a:gd name="connsiteX2" fmla="*/ 740228 w 3610427"/>
              <a:gd name="connsiteY2" fmla="*/ 4082 h 1445079"/>
              <a:gd name="connsiteX3" fmla="*/ 964746 w 3610427"/>
              <a:gd name="connsiteY3" fmla="*/ 442232 h 1445079"/>
              <a:gd name="connsiteX4" fmla="*/ 1575707 w 3610427"/>
              <a:gd name="connsiteY4" fmla="*/ 443593 h 1445079"/>
              <a:gd name="connsiteX5" fmla="*/ 1798864 w 3610427"/>
              <a:gd name="connsiteY5" fmla="*/ 0 h 1445079"/>
              <a:gd name="connsiteX6" fmla="*/ 2333625 w 3610427"/>
              <a:gd name="connsiteY6" fmla="*/ 4082 h 1445079"/>
              <a:gd name="connsiteX7" fmla="*/ 2556782 w 3610427"/>
              <a:gd name="connsiteY7" fmla="*/ 444954 h 1445079"/>
              <a:gd name="connsiteX8" fmla="*/ 2849335 w 3610427"/>
              <a:gd name="connsiteY8" fmla="*/ 441779 h 1445079"/>
              <a:gd name="connsiteX9" fmla="*/ 3132363 w 3610427"/>
              <a:gd name="connsiteY9" fmla="*/ 443593 h 1445079"/>
              <a:gd name="connsiteX10" fmla="*/ 3177720 w 3610427"/>
              <a:gd name="connsiteY10" fmla="*/ 548822 h 1445079"/>
              <a:gd name="connsiteX11" fmla="*/ 3610427 w 3610427"/>
              <a:gd name="connsiteY11" fmla="*/ 899886 h 1445079"/>
              <a:gd name="connsiteX12" fmla="*/ 3535134 w 3610427"/>
              <a:gd name="connsiteY12" fmla="*/ 1220108 h 1445079"/>
              <a:gd name="connsiteX13" fmla="*/ 3206748 w 3610427"/>
              <a:gd name="connsiteY13" fmla="*/ 1207407 h 1445079"/>
              <a:gd name="connsiteX14" fmla="*/ 2999920 w 3610427"/>
              <a:gd name="connsiteY14" fmla="*/ 1093107 h 1445079"/>
              <a:gd name="connsiteX15" fmla="*/ 2831191 w 3610427"/>
              <a:gd name="connsiteY15" fmla="*/ 998764 h 1445079"/>
              <a:gd name="connsiteX16" fmla="*/ 1290863 w 3610427"/>
              <a:gd name="connsiteY16" fmla="*/ 1445079 h 1445079"/>
              <a:gd name="connsiteX17" fmla="*/ 400956 w 3610427"/>
              <a:gd name="connsiteY17" fmla="*/ 1321254 h 1445079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400956 w 3610427"/>
              <a:gd name="connsiteY17" fmla="*/ 1321254 h 1544865"/>
              <a:gd name="connsiteX0" fmla="*/ 0 w 3610427"/>
              <a:gd name="connsiteY0" fmla="*/ 409575 h 1544865"/>
              <a:gd name="connsiteX1" fmla="*/ 204107 w 3610427"/>
              <a:gd name="connsiteY1" fmla="*/ 4082 h 1544865"/>
              <a:gd name="connsiteX2" fmla="*/ 740228 w 3610427"/>
              <a:gd name="connsiteY2" fmla="*/ 4082 h 1544865"/>
              <a:gd name="connsiteX3" fmla="*/ 964746 w 3610427"/>
              <a:gd name="connsiteY3" fmla="*/ 442232 h 1544865"/>
              <a:gd name="connsiteX4" fmla="*/ 1575707 w 3610427"/>
              <a:gd name="connsiteY4" fmla="*/ 443593 h 1544865"/>
              <a:gd name="connsiteX5" fmla="*/ 1798864 w 3610427"/>
              <a:gd name="connsiteY5" fmla="*/ 0 h 1544865"/>
              <a:gd name="connsiteX6" fmla="*/ 2333625 w 3610427"/>
              <a:gd name="connsiteY6" fmla="*/ 4082 h 1544865"/>
              <a:gd name="connsiteX7" fmla="*/ 2556782 w 3610427"/>
              <a:gd name="connsiteY7" fmla="*/ 444954 h 1544865"/>
              <a:gd name="connsiteX8" fmla="*/ 2849335 w 3610427"/>
              <a:gd name="connsiteY8" fmla="*/ 441779 h 1544865"/>
              <a:gd name="connsiteX9" fmla="*/ 3132363 w 3610427"/>
              <a:gd name="connsiteY9" fmla="*/ 443593 h 1544865"/>
              <a:gd name="connsiteX10" fmla="*/ 3177720 w 3610427"/>
              <a:gd name="connsiteY10" fmla="*/ 548822 h 1544865"/>
              <a:gd name="connsiteX11" fmla="*/ 3610427 w 3610427"/>
              <a:gd name="connsiteY11" fmla="*/ 899886 h 1544865"/>
              <a:gd name="connsiteX12" fmla="*/ 3535134 w 3610427"/>
              <a:gd name="connsiteY12" fmla="*/ 1220108 h 1544865"/>
              <a:gd name="connsiteX13" fmla="*/ 3206748 w 3610427"/>
              <a:gd name="connsiteY13" fmla="*/ 1207407 h 1544865"/>
              <a:gd name="connsiteX14" fmla="*/ 2999920 w 3610427"/>
              <a:gd name="connsiteY14" fmla="*/ 1093107 h 1544865"/>
              <a:gd name="connsiteX15" fmla="*/ 2831191 w 3610427"/>
              <a:gd name="connsiteY15" fmla="*/ 998764 h 1544865"/>
              <a:gd name="connsiteX16" fmla="*/ 922563 w 3610427"/>
              <a:gd name="connsiteY16" fmla="*/ 1544865 h 1544865"/>
              <a:gd name="connsiteX17" fmla="*/ 195942 w 3610427"/>
              <a:gd name="connsiteY17" fmla="*/ 805997 h 1544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198665 w 3613150"/>
              <a:gd name="connsiteY17" fmla="*/ 8059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4108 w 3613150"/>
              <a:gd name="connsiteY17" fmla="*/ 844097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0 w 3613150"/>
              <a:gd name="connsiteY16" fmla="*/ 1290865 h 1290865"/>
              <a:gd name="connsiteX17" fmla="*/ 209551 w 3613150"/>
              <a:gd name="connsiteY17" fmla="*/ 853169 h 1290865"/>
              <a:gd name="connsiteX0" fmla="*/ 2723 w 3613150"/>
              <a:gd name="connsiteY0" fmla="*/ 409575 h 1290865"/>
              <a:gd name="connsiteX1" fmla="*/ 206830 w 3613150"/>
              <a:gd name="connsiteY1" fmla="*/ 4082 h 1290865"/>
              <a:gd name="connsiteX2" fmla="*/ 742951 w 3613150"/>
              <a:gd name="connsiteY2" fmla="*/ 4082 h 1290865"/>
              <a:gd name="connsiteX3" fmla="*/ 967469 w 3613150"/>
              <a:gd name="connsiteY3" fmla="*/ 442232 h 1290865"/>
              <a:gd name="connsiteX4" fmla="*/ 1578430 w 3613150"/>
              <a:gd name="connsiteY4" fmla="*/ 443593 h 1290865"/>
              <a:gd name="connsiteX5" fmla="*/ 1801587 w 3613150"/>
              <a:gd name="connsiteY5" fmla="*/ 0 h 1290865"/>
              <a:gd name="connsiteX6" fmla="*/ 2336348 w 3613150"/>
              <a:gd name="connsiteY6" fmla="*/ 4082 h 1290865"/>
              <a:gd name="connsiteX7" fmla="*/ 2559505 w 3613150"/>
              <a:gd name="connsiteY7" fmla="*/ 444954 h 1290865"/>
              <a:gd name="connsiteX8" fmla="*/ 2852058 w 3613150"/>
              <a:gd name="connsiteY8" fmla="*/ 441779 h 1290865"/>
              <a:gd name="connsiteX9" fmla="*/ 3135086 w 3613150"/>
              <a:gd name="connsiteY9" fmla="*/ 443593 h 1290865"/>
              <a:gd name="connsiteX10" fmla="*/ 3180443 w 3613150"/>
              <a:gd name="connsiteY10" fmla="*/ 548822 h 1290865"/>
              <a:gd name="connsiteX11" fmla="*/ 3613150 w 3613150"/>
              <a:gd name="connsiteY11" fmla="*/ 899886 h 1290865"/>
              <a:gd name="connsiteX12" fmla="*/ 3537857 w 3613150"/>
              <a:gd name="connsiteY12" fmla="*/ 1220108 h 1290865"/>
              <a:gd name="connsiteX13" fmla="*/ 3209471 w 3613150"/>
              <a:gd name="connsiteY13" fmla="*/ 1207407 h 1290865"/>
              <a:gd name="connsiteX14" fmla="*/ 3002643 w 3613150"/>
              <a:gd name="connsiteY14" fmla="*/ 1093107 h 1290865"/>
              <a:gd name="connsiteX15" fmla="*/ 2833914 w 3613150"/>
              <a:gd name="connsiteY15" fmla="*/ 998764 h 1290865"/>
              <a:gd name="connsiteX16" fmla="*/ 749300 w 3613150"/>
              <a:gd name="connsiteY16" fmla="*/ 1212849 h 1290865"/>
              <a:gd name="connsiteX17" fmla="*/ 0 w 3613150"/>
              <a:gd name="connsiteY17" fmla="*/ 1290865 h 1290865"/>
              <a:gd name="connsiteX18" fmla="*/ 209551 w 3613150"/>
              <a:gd name="connsiteY18" fmla="*/ 853169 h 1290865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05014 w 3613150"/>
              <a:gd name="connsiteY16" fmla="*/ 1704520 h 1704520"/>
              <a:gd name="connsiteX17" fmla="*/ 0 w 3613150"/>
              <a:gd name="connsiteY17" fmla="*/ 1290865 h 1704520"/>
              <a:gd name="connsiteX18" fmla="*/ 209551 w 3613150"/>
              <a:gd name="connsiteY18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95400 w 3613150"/>
              <a:gd name="connsiteY16" fmla="*/ 1412420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734786 w 3613150"/>
              <a:gd name="connsiteY16" fmla="*/ 1702706 h 1704520"/>
              <a:gd name="connsiteX17" fmla="*/ 205014 w 3613150"/>
              <a:gd name="connsiteY17" fmla="*/ 1704520 h 1704520"/>
              <a:gd name="connsiteX18" fmla="*/ 0 w 3613150"/>
              <a:gd name="connsiteY18" fmla="*/ 1290865 h 1704520"/>
              <a:gd name="connsiteX19" fmla="*/ 209551 w 3613150"/>
              <a:gd name="connsiteY19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248229 w 3613150"/>
              <a:gd name="connsiteY16" fmla="*/ 1528534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970643 w 3613150"/>
              <a:gd name="connsiteY16" fmla="*/ 1263648 h 1704520"/>
              <a:gd name="connsiteX17" fmla="*/ 734786 w 3613150"/>
              <a:gd name="connsiteY17" fmla="*/ 1702706 h 1704520"/>
              <a:gd name="connsiteX18" fmla="*/ 205014 w 3613150"/>
              <a:gd name="connsiteY18" fmla="*/ 1704520 h 1704520"/>
              <a:gd name="connsiteX19" fmla="*/ 0 w 3613150"/>
              <a:gd name="connsiteY19" fmla="*/ 1290865 h 1704520"/>
              <a:gd name="connsiteX20" fmla="*/ 209551 w 3613150"/>
              <a:gd name="connsiteY20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857829 w 3613150"/>
              <a:gd name="connsiteY16" fmla="*/ 1133020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576615 w 3613150"/>
              <a:gd name="connsiteY16" fmla="*/ 1256391 h 1704520"/>
              <a:gd name="connsiteX17" fmla="*/ 970643 w 3613150"/>
              <a:gd name="connsiteY17" fmla="*/ 1263648 h 1704520"/>
              <a:gd name="connsiteX18" fmla="*/ 734786 w 3613150"/>
              <a:gd name="connsiteY18" fmla="*/ 1702706 h 1704520"/>
              <a:gd name="connsiteX19" fmla="*/ 205014 w 3613150"/>
              <a:gd name="connsiteY19" fmla="*/ 1704520 h 1704520"/>
              <a:gd name="connsiteX20" fmla="*/ 0 w 3613150"/>
              <a:gd name="connsiteY20" fmla="*/ 1290865 h 1704520"/>
              <a:gd name="connsiteX21" fmla="*/ 209551 w 3613150"/>
              <a:gd name="connsiteY21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188029 w 3613150"/>
              <a:gd name="connsiteY16" fmla="*/ 1129391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44057 w 3613150"/>
              <a:gd name="connsiteY16" fmla="*/ 1332591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833914 w 3613150"/>
              <a:gd name="connsiteY15" fmla="*/ 998764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002643 w 3613150"/>
              <a:gd name="connsiteY14" fmla="*/ 10931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537857 w 3613150"/>
              <a:gd name="connsiteY12" fmla="*/ 1220108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209471 w 3613150"/>
              <a:gd name="connsiteY13" fmla="*/ 1207407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258457 w 3613150"/>
              <a:gd name="connsiteY12" fmla="*/ 998765 h 1704520"/>
              <a:gd name="connsiteX13" fmla="*/ 3189514 w 3613150"/>
              <a:gd name="connsiteY13" fmla="*/ 1138464 h 1704520"/>
              <a:gd name="connsiteX14" fmla="*/ 3136900 w 3613150"/>
              <a:gd name="connsiteY14" fmla="*/ 1258207 h 1704520"/>
              <a:gd name="connsiteX15" fmla="*/ 2559957 w 3613150"/>
              <a:gd name="connsiteY15" fmla="*/ 1256393 h 1704520"/>
              <a:gd name="connsiteX16" fmla="*/ 2336800 w 3613150"/>
              <a:gd name="connsiteY16" fmla="*/ 1697262 h 1704520"/>
              <a:gd name="connsiteX17" fmla="*/ 1799772 w 3613150"/>
              <a:gd name="connsiteY17" fmla="*/ 1695449 h 1704520"/>
              <a:gd name="connsiteX18" fmla="*/ 1576615 w 3613150"/>
              <a:gd name="connsiteY18" fmla="*/ 1256391 h 1704520"/>
              <a:gd name="connsiteX19" fmla="*/ 970643 w 3613150"/>
              <a:gd name="connsiteY19" fmla="*/ 1263648 h 1704520"/>
              <a:gd name="connsiteX20" fmla="*/ 734786 w 3613150"/>
              <a:gd name="connsiteY20" fmla="*/ 1702706 h 1704520"/>
              <a:gd name="connsiteX21" fmla="*/ 205014 w 3613150"/>
              <a:gd name="connsiteY21" fmla="*/ 1704520 h 1704520"/>
              <a:gd name="connsiteX22" fmla="*/ 0 w 3613150"/>
              <a:gd name="connsiteY22" fmla="*/ 1290865 h 1704520"/>
              <a:gd name="connsiteX23" fmla="*/ 209551 w 3613150"/>
              <a:gd name="connsiteY23" fmla="*/ 853169 h 1704520"/>
              <a:gd name="connsiteX0" fmla="*/ 2723 w 3613150"/>
              <a:gd name="connsiteY0" fmla="*/ 409575 h 1704520"/>
              <a:gd name="connsiteX1" fmla="*/ 206830 w 3613150"/>
              <a:gd name="connsiteY1" fmla="*/ 4082 h 1704520"/>
              <a:gd name="connsiteX2" fmla="*/ 742951 w 3613150"/>
              <a:gd name="connsiteY2" fmla="*/ 4082 h 1704520"/>
              <a:gd name="connsiteX3" fmla="*/ 967469 w 3613150"/>
              <a:gd name="connsiteY3" fmla="*/ 442232 h 1704520"/>
              <a:gd name="connsiteX4" fmla="*/ 1578430 w 3613150"/>
              <a:gd name="connsiteY4" fmla="*/ 443593 h 1704520"/>
              <a:gd name="connsiteX5" fmla="*/ 1801587 w 3613150"/>
              <a:gd name="connsiteY5" fmla="*/ 0 h 1704520"/>
              <a:gd name="connsiteX6" fmla="*/ 2336348 w 3613150"/>
              <a:gd name="connsiteY6" fmla="*/ 4082 h 1704520"/>
              <a:gd name="connsiteX7" fmla="*/ 2559505 w 3613150"/>
              <a:gd name="connsiteY7" fmla="*/ 444954 h 1704520"/>
              <a:gd name="connsiteX8" fmla="*/ 2852058 w 3613150"/>
              <a:gd name="connsiteY8" fmla="*/ 441779 h 1704520"/>
              <a:gd name="connsiteX9" fmla="*/ 3135086 w 3613150"/>
              <a:gd name="connsiteY9" fmla="*/ 443593 h 1704520"/>
              <a:gd name="connsiteX10" fmla="*/ 3180443 w 3613150"/>
              <a:gd name="connsiteY10" fmla="*/ 548822 h 1704520"/>
              <a:gd name="connsiteX11" fmla="*/ 3613150 w 3613150"/>
              <a:gd name="connsiteY11" fmla="*/ 899886 h 1704520"/>
              <a:gd name="connsiteX12" fmla="*/ 3189514 w 3613150"/>
              <a:gd name="connsiteY12" fmla="*/ 1138464 h 1704520"/>
              <a:gd name="connsiteX13" fmla="*/ 3136900 w 3613150"/>
              <a:gd name="connsiteY13" fmla="*/ 1258207 h 1704520"/>
              <a:gd name="connsiteX14" fmla="*/ 2559957 w 3613150"/>
              <a:gd name="connsiteY14" fmla="*/ 1256393 h 1704520"/>
              <a:gd name="connsiteX15" fmla="*/ 2336800 w 3613150"/>
              <a:gd name="connsiteY15" fmla="*/ 1697262 h 1704520"/>
              <a:gd name="connsiteX16" fmla="*/ 1799772 w 3613150"/>
              <a:gd name="connsiteY16" fmla="*/ 1695449 h 1704520"/>
              <a:gd name="connsiteX17" fmla="*/ 1576615 w 3613150"/>
              <a:gd name="connsiteY17" fmla="*/ 1256391 h 1704520"/>
              <a:gd name="connsiteX18" fmla="*/ 970643 w 3613150"/>
              <a:gd name="connsiteY18" fmla="*/ 1263648 h 1704520"/>
              <a:gd name="connsiteX19" fmla="*/ 734786 w 3613150"/>
              <a:gd name="connsiteY19" fmla="*/ 1702706 h 1704520"/>
              <a:gd name="connsiteX20" fmla="*/ 205014 w 3613150"/>
              <a:gd name="connsiteY20" fmla="*/ 1704520 h 1704520"/>
              <a:gd name="connsiteX21" fmla="*/ 0 w 3613150"/>
              <a:gd name="connsiteY21" fmla="*/ 1290865 h 1704520"/>
              <a:gd name="connsiteX22" fmla="*/ 209551 w 3613150"/>
              <a:gd name="connsiteY22" fmla="*/ 853169 h 1704520"/>
              <a:gd name="connsiteX0" fmla="*/ 2723 w 3493407"/>
              <a:gd name="connsiteY0" fmla="*/ 409575 h 1704520"/>
              <a:gd name="connsiteX1" fmla="*/ 206830 w 3493407"/>
              <a:gd name="connsiteY1" fmla="*/ 4082 h 1704520"/>
              <a:gd name="connsiteX2" fmla="*/ 742951 w 3493407"/>
              <a:gd name="connsiteY2" fmla="*/ 4082 h 1704520"/>
              <a:gd name="connsiteX3" fmla="*/ 967469 w 3493407"/>
              <a:gd name="connsiteY3" fmla="*/ 442232 h 1704520"/>
              <a:gd name="connsiteX4" fmla="*/ 1578430 w 3493407"/>
              <a:gd name="connsiteY4" fmla="*/ 443593 h 1704520"/>
              <a:gd name="connsiteX5" fmla="*/ 1801587 w 3493407"/>
              <a:gd name="connsiteY5" fmla="*/ 0 h 1704520"/>
              <a:gd name="connsiteX6" fmla="*/ 2336348 w 3493407"/>
              <a:gd name="connsiteY6" fmla="*/ 4082 h 1704520"/>
              <a:gd name="connsiteX7" fmla="*/ 2559505 w 3493407"/>
              <a:gd name="connsiteY7" fmla="*/ 444954 h 1704520"/>
              <a:gd name="connsiteX8" fmla="*/ 2852058 w 3493407"/>
              <a:gd name="connsiteY8" fmla="*/ 441779 h 1704520"/>
              <a:gd name="connsiteX9" fmla="*/ 3135086 w 3493407"/>
              <a:gd name="connsiteY9" fmla="*/ 443593 h 1704520"/>
              <a:gd name="connsiteX10" fmla="*/ 3180443 w 3493407"/>
              <a:gd name="connsiteY10" fmla="*/ 548822 h 1704520"/>
              <a:gd name="connsiteX11" fmla="*/ 3493407 w 3493407"/>
              <a:gd name="connsiteY11" fmla="*/ 916214 h 1704520"/>
              <a:gd name="connsiteX12" fmla="*/ 3189514 w 3493407"/>
              <a:gd name="connsiteY12" fmla="*/ 1138464 h 1704520"/>
              <a:gd name="connsiteX13" fmla="*/ 3136900 w 3493407"/>
              <a:gd name="connsiteY13" fmla="*/ 1258207 h 1704520"/>
              <a:gd name="connsiteX14" fmla="*/ 2559957 w 3493407"/>
              <a:gd name="connsiteY14" fmla="*/ 1256393 h 1704520"/>
              <a:gd name="connsiteX15" fmla="*/ 2336800 w 3493407"/>
              <a:gd name="connsiteY15" fmla="*/ 1697262 h 1704520"/>
              <a:gd name="connsiteX16" fmla="*/ 1799772 w 3493407"/>
              <a:gd name="connsiteY16" fmla="*/ 1695449 h 1704520"/>
              <a:gd name="connsiteX17" fmla="*/ 1576615 w 3493407"/>
              <a:gd name="connsiteY17" fmla="*/ 1256391 h 1704520"/>
              <a:gd name="connsiteX18" fmla="*/ 970643 w 3493407"/>
              <a:gd name="connsiteY18" fmla="*/ 1263648 h 1704520"/>
              <a:gd name="connsiteX19" fmla="*/ 734786 w 3493407"/>
              <a:gd name="connsiteY19" fmla="*/ 1702706 h 1704520"/>
              <a:gd name="connsiteX20" fmla="*/ 205014 w 3493407"/>
              <a:gd name="connsiteY20" fmla="*/ 1704520 h 1704520"/>
              <a:gd name="connsiteX21" fmla="*/ 0 w 3493407"/>
              <a:gd name="connsiteY21" fmla="*/ 1290865 h 1704520"/>
              <a:gd name="connsiteX22" fmla="*/ 209551 w 3493407"/>
              <a:gd name="connsiteY22" fmla="*/ 853169 h 1704520"/>
              <a:gd name="connsiteX0" fmla="*/ 2723 w 3189514"/>
              <a:gd name="connsiteY0" fmla="*/ 409575 h 1704520"/>
              <a:gd name="connsiteX1" fmla="*/ 206830 w 3189514"/>
              <a:gd name="connsiteY1" fmla="*/ 4082 h 1704520"/>
              <a:gd name="connsiteX2" fmla="*/ 742951 w 3189514"/>
              <a:gd name="connsiteY2" fmla="*/ 4082 h 1704520"/>
              <a:gd name="connsiteX3" fmla="*/ 967469 w 3189514"/>
              <a:gd name="connsiteY3" fmla="*/ 442232 h 1704520"/>
              <a:gd name="connsiteX4" fmla="*/ 1578430 w 3189514"/>
              <a:gd name="connsiteY4" fmla="*/ 443593 h 1704520"/>
              <a:gd name="connsiteX5" fmla="*/ 1801587 w 3189514"/>
              <a:gd name="connsiteY5" fmla="*/ 0 h 1704520"/>
              <a:gd name="connsiteX6" fmla="*/ 2336348 w 3189514"/>
              <a:gd name="connsiteY6" fmla="*/ 4082 h 1704520"/>
              <a:gd name="connsiteX7" fmla="*/ 2559505 w 3189514"/>
              <a:gd name="connsiteY7" fmla="*/ 444954 h 1704520"/>
              <a:gd name="connsiteX8" fmla="*/ 2852058 w 3189514"/>
              <a:gd name="connsiteY8" fmla="*/ 441779 h 1704520"/>
              <a:gd name="connsiteX9" fmla="*/ 3135086 w 3189514"/>
              <a:gd name="connsiteY9" fmla="*/ 443593 h 1704520"/>
              <a:gd name="connsiteX10" fmla="*/ 3180443 w 3189514"/>
              <a:gd name="connsiteY10" fmla="*/ 548822 h 1704520"/>
              <a:gd name="connsiteX11" fmla="*/ 3189514 w 3189514"/>
              <a:gd name="connsiteY11" fmla="*/ 1138464 h 1704520"/>
              <a:gd name="connsiteX12" fmla="*/ 3136900 w 3189514"/>
              <a:gd name="connsiteY12" fmla="*/ 1258207 h 1704520"/>
              <a:gd name="connsiteX13" fmla="*/ 2559957 w 3189514"/>
              <a:gd name="connsiteY13" fmla="*/ 1256393 h 1704520"/>
              <a:gd name="connsiteX14" fmla="*/ 2336800 w 3189514"/>
              <a:gd name="connsiteY14" fmla="*/ 1697262 h 1704520"/>
              <a:gd name="connsiteX15" fmla="*/ 1799772 w 3189514"/>
              <a:gd name="connsiteY15" fmla="*/ 1695449 h 1704520"/>
              <a:gd name="connsiteX16" fmla="*/ 1576615 w 3189514"/>
              <a:gd name="connsiteY16" fmla="*/ 1256391 h 1704520"/>
              <a:gd name="connsiteX17" fmla="*/ 970643 w 3189514"/>
              <a:gd name="connsiteY17" fmla="*/ 1263648 h 1704520"/>
              <a:gd name="connsiteX18" fmla="*/ 734786 w 3189514"/>
              <a:gd name="connsiteY18" fmla="*/ 1702706 h 1704520"/>
              <a:gd name="connsiteX19" fmla="*/ 205014 w 3189514"/>
              <a:gd name="connsiteY19" fmla="*/ 1704520 h 1704520"/>
              <a:gd name="connsiteX20" fmla="*/ 0 w 3189514"/>
              <a:gd name="connsiteY20" fmla="*/ 1290865 h 1704520"/>
              <a:gd name="connsiteX21" fmla="*/ 209551 w 3189514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8430 w 3338285"/>
              <a:gd name="connsiteY4" fmla="*/ 443593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77069 w 3338285"/>
              <a:gd name="connsiteY4" fmla="*/ 435429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59505 w 3338285"/>
              <a:gd name="connsiteY7" fmla="*/ 444954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180443 w 3338285"/>
              <a:gd name="connsiteY10" fmla="*/ 548822 h 1704520"/>
              <a:gd name="connsiteX11" fmla="*/ 3338285 w 3338285"/>
              <a:gd name="connsiteY11" fmla="*/ 851807 h 1704520"/>
              <a:gd name="connsiteX12" fmla="*/ 3136900 w 3338285"/>
              <a:gd name="connsiteY12" fmla="*/ 1258207 h 1704520"/>
              <a:gd name="connsiteX13" fmla="*/ 2559957 w 3338285"/>
              <a:gd name="connsiteY13" fmla="*/ 1256393 h 1704520"/>
              <a:gd name="connsiteX14" fmla="*/ 2336800 w 3338285"/>
              <a:gd name="connsiteY14" fmla="*/ 1697262 h 1704520"/>
              <a:gd name="connsiteX15" fmla="*/ 1799772 w 3338285"/>
              <a:gd name="connsiteY15" fmla="*/ 1695449 h 1704520"/>
              <a:gd name="connsiteX16" fmla="*/ 1576615 w 3338285"/>
              <a:gd name="connsiteY16" fmla="*/ 1256391 h 1704520"/>
              <a:gd name="connsiteX17" fmla="*/ 970643 w 3338285"/>
              <a:gd name="connsiteY17" fmla="*/ 1263648 h 1704520"/>
              <a:gd name="connsiteX18" fmla="*/ 734786 w 3338285"/>
              <a:gd name="connsiteY18" fmla="*/ 1702706 h 1704520"/>
              <a:gd name="connsiteX19" fmla="*/ 205014 w 3338285"/>
              <a:gd name="connsiteY19" fmla="*/ 1704520 h 1704520"/>
              <a:gd name="connsiteX20" fmla="*/ 0 w 3338285"/>
              <a:gd name="connsiteY20" fmla="*/ 1290865 h 1704520"/>
              <a:gd name="connsiteX21" fmla="*/ 209551 w 3338285"/>
              <a:gd name="connsiteY21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5086 w 3338285"/>
              <a:gd name="connsiteY9" fmla="*/ 443593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43250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8285"/>
              <a:gd name="connsiteY0" fmla="*/ 409575 h 1704520"/>
              <a:gd name="connsiteX1" fmla="*/ 206830 w 3338285"/>
              <a:gd name="connsiteY1" fmla="*/ 4082 h 1704520"/>
              <a:gd name="connsiteX2" fmla="*/ 742951 w 3338285"/>
              <a:gd name="connsiteY2" fmla="*/ 4082 h 1704520"/>
              <a:gd name="connsiteX3" fmla="*/ 967469 w 3338285"/>
              <a:gd name="connsiteY3" fmla="*/ 442232 h 1704520"/>
              <a:gd name="connsiteX4" fmla="*/ 1586594 w 3338285"/>
              <a:gd name="connsiteY4" fmla="*/ 439511 h 1704520"/>
              <a:gd name="connsiteX5" fmla="*/ 1801587 w 3338285"/>
              <a:gd name="connsiteY5" fmla="*/ 0 h 1704520"/>
              <a:gd name="connsiteX6" fmla="*/ 2336348 w 3338285"/>
              <a:gd name="connsiteY6" fmla="*/ 4082 h 1704520"/>
              <a:gd name="connsiteX7" fmla="*/ 2560866 w 3338285"/>
              <a:gd name="connsiteY7" fmla="*/ 438150 h 1704520"/>
              <a:gd name="connsiteX8" fmla="*/ 2852058 w 3338285"/>
              <a:gd name="connsiteY8" fmla="*/ 441779 h 1704520"/>
              <a:gd name="connsiteX9" fmla="*/ 3136447 w 3338285"/>
              <a:gd name="connsiteY9" fmla="*/ 440872 h 1704520"/>
              <a:gd name="connsiteX10" fmla="*/ 3338285 w 3338285"/>
              <a:gd name="connsiteY10" fmla="*/ 851807 h 1704520"/>
              <a:gd name="connsiteX11" fmla="*/ 3136900 w 3338285"/>
              <a:gd name="connsiteY11" fmla="*/ 1258207 h 1704520"/>
              <a:gd name="connsiteX12" fmla="*/ 2559957 w 3338285"/>
              <a:gd name="connsiteY12" fmla="*/ 1256393 h 1704520"/>
              <a:gd name="connsiteX13" fmla="*/ 2336800 w 3338285"/>
              <a:gd name="connsiteY13" fmla="*/ 1697262 h 1704520"/>
              <a:gd name="connsiteX14" fmla="*/ 1799772 w 3338285"/>
              <a:gd name="connsiteY14" fmla="*/ 1695449 h 1704520"/>
              <a:gd name="connsiteX15" fmla="*/ 1576615 w 3338285"/>
              <a:gd name="connsiteY15" fmla="*/ 1256391 h 1704520"/>
              <a:gd name="connsiteX16" fmla="*/ 970643 w 3338285"/>
              <a:gd name="connsiteY16" fmla="*/ 1263648 h 1704520"/>
              <a:gd name="connsiteX17" fmla="*/ 734786 w 3338285"/>
              <a:gd name="connsiteY17" fmla="*/ 1702706 h 1704520"/>
              <a:gd name="connsiteX18" fmla="*/ 205014 w 3338285"/>
              <a:gd name="connsiteY18" fmla="*/ 1704520 h 1704520"/>
              <a:gd name="connsiteX19" fmla="*/ 0 w 3338285"/>
              <a:gd name="connsiteY19" fmla="*/ 1290865 h 1704520"/>
              <a:gd name="connsiteX20" fmla="*/ 209551 w 3338285"/>
              <a:gd name="connsiteY20" fmla="*/ 853169 h 1704520"/>
              <a:gd name="connsiteX0" fmla="*/ 2723 w 3336925"/>
              <a:gd name="connsiteY0" fmla="*/ 409575 h 1704520"/>
              <a:gd name="connsiteX1" fmla="*/ 206830 w 3336925"/>
              <a:gd name="connsiteY1" fmla="*/ 4082 h 1704520"/>
              <a:gd name="connsiteX2" fmla="*/ 742951 w 3336925"/>
              <a:gd name="connsiteY2" fmla="*/ 4082 h 1704520"/>
              <a:gd name="connsiteX3" fmla="*/ 967469 w 3336925"/>
              <a:gd name="connsiteY3" fmla="*/ 442232 h 1704520"/>
              <a:gd name="connsiteX4" fmla="*/ 1586594 w 3336925"/>
              <a:gd name="connsiteY4" fmla="*/ 439511 h 1704520"/>
              <a:gd name="connsiteX5" fmla="*/ 1801587 w 3336925"/>
              <a:gd name="connsiteY5" fmla="*/ 0 h 1704520"/>
              <a:gd name="connsiteX6" fmla="*/ 2336348 w 3336925"/>
              <a:gd name="connsiteY6" fmla="*/ 4082 h 1704520"/>
              <a:gd name="connsiteX7" fmla="*/ 2560866 w 3336925"/>
              <a:gd name="connsiteY7" fmla="*/ 438150 h 1704520"/>
              <a:gd name="connsiteX8" fmla="*/ 2852058 w 3336925"/>
              <a:gd name="connsiteY8" fmla="*/ 441779 h 1704520"/>
              <a:gd name="connsiteX9" fmla="*/ 3136447 w 3336925"/>
              <a:gd name="connsiteY9" fmla="*/ 440872 h 1704520"/>
              <a:gd name="connsiteX10" fmla="*/ 3336925 w 3336925"/>
              <a:gd name="connsiteY10" fmla="*/ 845004 h 1704520"/>
              <a:gd name="connsiteX11" fmla="*/ 3136900 w 3336925"/>
              <a:gd name="connsiteY11" fmla="*/ 1258207 h 1704520"/>
              <a:gd name="connsiteX12" fmla="*/ 2559957 w 3336925"/>
              <a:gd name="connsiteY12" fmla="*/ 1256393 h 1704520"/>
              <a:gd name="connsiteX13" fmla="*/ 2336800 w 3336925"/>
              <a:gd name="connsiteY13" fmla="*/ 1697262 h 1704520"/>
              <a:gd name="connsiteX14" fmla="*/ 1799772 w 3336925"/>
              <a:gd name="connsiteY14" fmla="*/ 1695449 h 1704520"/>
              <a:gd name="connsiteX15" fmla="*/ 1576615 w 3336925"/>
              <a:gd name="connsiteY15" fmla="*/ 1256391 h 1704520"/>
              <a:gd name="connsiteX16" fmla="*/ 970643 w 3336925"/>
              <a:gd name="connsiteY16" fmla="*/ 1263648 h 1704520"/>
              <a:gd name="connsiteX17" fmla="*/ 734786 w 3336925"/>
              <a:gd name="connsiteY17" fmla="*/ 1702706 h 1704520"/>
              <a:gd name="connsiteX18" fmla="*/ 205014 w 3336925"/>
              <a:gd name="connsiteY18" fmla="*/ 1704520 h 1704520"/>
              <a:gd name="connsiteX19" fmla="*/ 0 w 3336925"/>
              <a:gd name="connsiteY19" fmla="*/ 1290865 h 1704520"/>
              <a:gd name="connsiteX20" fmla="*/ 209551 w 3336925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70643 w 3341007"/>
              <a:gd name="connsiteY16" fmla="*/ 1263648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34786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7033 w 3341007"/>
              <a:gd name="connsiteY17" fmla="*/ 1702706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0229 w 3341007"/>
              <a:gd name="connsiteY17" fmla="*/ 1698624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704520"/>
              <a:gd name="connsiteX1" fmla="*/ 206830 w 3341007"/>
              <a:gd name="connsiteY1" fmla="*/ 4082 h 1704520"/>
              <a:gd name="connsiteX2" fmla="*/ 742951 w 3341007"/>
              <a:gd name="connsiteY2" fmla="*/ 4082 h 1704520"/>
              <a:gd name="connsiteX3" fmla="*/ 967469 w 3341007"/>
              <a:gd name="connsiteY3" fmla="*/ 442232 h 1704520"/>
              <a:gd name="connsiteX4" fmla="*/ 1586594 w 3341007"/>
              <a:gd name="connsiteY4" fmla="*/ 439511 h 1704520"/>
              <a:gd name="connsiteX5" fmla="*/ 1801587 w 3341007"/>
              <a:gd name="connsiteY5" fmla="*/ 0 h 1704520"/>
              <a:gd name="connsiteX6" fmla="*/ 2336348 w 3341007"/>
              <a:gd name="connsiteY6" fmla="*/ 4082 h 1704520"/>
              <a:gd name="connsiteX7" fmla="*/ 2560866 w 3341007"/>
              <a:gd name="connsiteY7" fmla="*/ 438150 h 1704520"/>
              <a:gd name="connsiteX8" fmla="*/ 2852058 w 3341007"/>
              <a:gd name="connsiteY8" fmla="*/ 441779 h 1704520"/>
              <a:gd name="connsiteX9" fmla="*/ 3136447 w 3341007"/>
              <a:gd name="connsiteY9" fmla="*/ 440872 h 1704520"/>
              <a:gd name="connsiteX10" fmla="*/ 3341007 w 3341007"/>
              <a:gd name="connsiteY10" fmla="*/ 842282 h 1704520"/>
              <a:gd name="connsiteX11" fmla="*/ 3136900 w 3341007"/>
              <a:gd name="connsiteY11" fmla="*/ 1258207 h 1704520"/>
              <a:gd name="connsiteX12" fmla="*/ 2559957 w 3341007"/>
              <a:gd name="connsiteY12" fmla="*/ 1256393 h 1704520"/>
              <a:gd name="connsiteX13" fmla="*/ 2336800 w 3341007"/>
              <a:gd name="connsiteY13" fmla="*/ 1697262 h 1704520"/>
              <a:gd name="connsiteX14" fmla="*/ 1799772 w 3341007"/>
              <a:gd name="connsiteY14" fmla="*/ 1695449 h 1704520"/>
              <a:gd name="connsiteX15" fmla="*/ 1576615 w 3341007"/>
              <a:gd name="connsiteY15" fmla="*/ 1256391 h 1704520"/>
              <a:gd name="connsiteX16" fmla="*/ 966561 w 3341007"/>
              <a:gd name="connsiteY16" fmla="*/ 1254123 h 1704520"/>
              <a:gd name="connsiteX17" fmla="*/ 742950 w 3341007"/>
              <a:gd name="connsiteY17" fmla="*/ 1699985 h 1704520"/>
              <a:gd name="connsiteX18" fmla="*/ 205014 w 3341007"/>
              <a:gd name="connsiteY18" fmla="*/ 1704520 h 1704520"/>
              <a:gd name="connsiteX19" fmla="*/ 0 w 3341007"/>
              <a:gd name="connsiteY19" fmla="*/ 1290865 h 1704520"/>
              <a:gd name="connsiteX20" fmla="*/ 209551 w 3341007"/>
              <a:gd name="connsiteY20" fmla="*/ 853169 h 1704520"/>
              <a:gd name="connsiteX0" fmla="*/ 2723 w 3341007"/>
              <a:gd name="connsiteY0" fmla="*/ 409575 h 1699985"/>
              <a:gd name="connsiteX1" fmla="*/ 206830 w 3341007"/>
              <a:gd name="connsiteY1" fmla="*/ 4082 h 1699985"/>
              <a:gd name="connsiteX2" fmla="*/ 742951 w 3341007"/>
              <a:gd name="connsiteY2" fmla="*/ 4082 h 1699985"/>
              <a:gd name="connsiteX3" fmla="*/ 967469 w 3341007"/>
              <a:gd name="connsiteY3" fmla="*/ 442232 h 1699985"/>
              <a:gd name="connsiteX4" fmla="*/ 1586594 w 3341007"/>
              <a:gd name="connsiteY4" fmla="*/ 439511 h 1699985"/>
              <a:gd name="connsiteX5" fmla="*/ 1801587 w 3341007"/>
              <a:gd name="connsiteY5" fmla="*/ 0 h 1699985"/>
              <a:gd name="connsiteX6" fmla="*/ 2336348 w 3341007"/>
              <a:gd name="connsiteY6" fmla="*/ 4082 h 1699985"/>
              <a:gd name="connsiteX7" fmla="*/ 2560866 w 3341007"/>
              <a:gd name="connsiteY7" fmla="*/ 438150 h 1699985"/>
              <a:gd name="connsiteX8" fmla="*/ 2852058 w 3341007"/>
              <a:gd name="connsiteY8" fmla="*/ 441779 h 1699985"/>
              <a:gd name="connsiteX9" fmla="*/ 3136447 w 3341007"/>
              <a:gd name="connsiteY9" fmla="*/ 440872 h 1699985"/>
              <a:gd name="connsiteX10" fmla="*/ 3341007 w 3341007"/>
              <a:gd name="connsiteY10" fmla="*/ 842282 h 1699985"/>
              <a:gd name="connsiteX11" fmla="*/ 3136900 w 3341007"/>
              <a:gd name="connsiteY11" fmla="*/ 1258207 h 1699985"/>
              <a:gd name="connsiteX12" fmla="*/ 2559957 w 3341007"/>
              <a:gd name="connsiteY12" fmla="*/ 1256393 h 1699985"/>
              <a:gd name="connsiteX13" fmla="*/ 2336800 w 3341007"/>
              <a:gd name="connsiteY13" fmla="*/ 1697262 h 1699985"/>
              <a:gd name="connsiteX14" fmla="*/ 1799772 w 3341007"/>
              <a:gd name="connsiteY14" fmla="*/ 1695449 h 1699985"/>
              <a:gd name="connsiteX15" fmla="*/ 1576615 w 3341007"/>
              <a:gd name="connsiteY15" fmla="*/ 1256391 h 1699985"/>
              <a:gd name="connsiteX16" fmla="*/ 966561 w 3341007"/>
              <a:gd name="connsiteY16" fmla="*/ 1254123 h 1699985"/>
              <a:gd name="connsiteX17" fmla="*/ 742950 w 3341007"/>
              <a:gd name="connsiteY17" fmla="*/ 1699985 h 1699985"/>
              <a:gd name="connsiteX18" fmla="*/ 203653 w 3341007"/>
              <a:gd name="connsiteY18" fmla="*/ 1697716 h 1699985"/>
              <a:gd name="connsiteX19" fmla="*/ 0 w 3341007"/>
              <a:gd name="connsiteY19" fmla="*/ 1290865 h 1699985"/>
              <a:gd name="connsiteX20" fmla="*/ 209551 w 3341007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08190 w 3339646"/>
              <a:gd name="connsiteY20" fmla="*/ 853169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9075 w 3339646"/>
              <a:gd name="connsiteY20" fmla="*/ 864054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14993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220436 w 3339646"/>
              <a:gd name="connsiteY20" fmla="*/ 851808 h 1699985"/>
              <a:gd name="connsiteX21" fmla="*/ 1362 w 3339646"/>
              <a:gd name="connsiteY21" fmla="*/ 409575 h 1699985"/>
              <a:gd name="connsiteX0" fmla="*/ 1362 w 3339646"/>
              <a:gd name="connsiteY0" fmla="*/ 409575 h 1699985"/>
              <a:gd name="connsiteX1" fmla="*/ 205469 w 3339646"/>
              <a:gd name="connsiteY1" fmla="*/ 4082 h 1699985"/>
              <a:gd name="connsiteX2" fmla="*/ 741590 w 3339646"/>
              <a:gd name="connsiteY2" fmla="*/ 4082 h 1699985"/>
              <a:gd name="connsiteX3" fmla="*/ 966108 w 3339646"/>
              <a:gd name="connsiteY3" fmla="*/ 442232 h 1699985"/>
              <a:gd name="connsiteX4" fmla="*/ 1585233 w 3339646"/>
              <a:gd name="connsiteY4" fmla="*/ 439511 h 1699985"/>
              <a:gd name="connsiteX5" fmla="*/ 1800226 w 3339646"/>
              <a:gd name="connsiteY5" fmla="*/ 0 h 1699985"/>
              <a:gd name="connsiteX6" fmla="*/ 2334987 w 3339646"/>
              <a:gd name="connsiteY6" fmla="*/ 4082 h 1699985"/>
              <a:gd name="connsiteX7" fmla="*/ 2559505 w 3339646"/>
              <a:gd name="connsiteY7" fmla="*/ 438150 h 1699985"/>
              <a:gd name="connsiteX8" fmla="*/ 2850697 w 3339646"/>
              <a:gd name="connsiteY8" fmla="*/ 441779 h 1699985"/>
              <a:gd name="connsiteX9" fmla="*/ 3135086 w 3339646"/>
              <a:gd name="connsiteY9" fmla="*/ 440872 h 1699985"/>
              <a:gd name="connsiteX10" fmla="*/ 3339646 w 3339646"/>
              <a:gd name="connsiteY10" fmla="*/ 842282 h 1699985"/>
              <a:gd name="connsiteX11" fmla="*/ 3135539 w 3339646"/>
              <a:gd name="connsiteY11" fmla="*/ 1258207 h 1699985"/>
              <a:gd name="connsiteX12" fmla="*/ 2558596 w 3339646"/>
              <a:gd name="connsiteY12" fmla="*/ 1256393 h 1699985"/>
              <a:gd name="connsiteX13" fmla="*/ 2335439 w 3339646"/>
              <a:gd name="connsiteY13" fmla="*/ 1697262 h 1699985"/>
              <a:gd name="connsiteX14" fmla="*/ 1798411 w 3339646"/>
              <a:gd name="connsiteY14" fmla="*/ 1695449 h 1699985"/>
              <a:gd name="connsiteX15" fmla="*/ 1575254 w 3339646"/>
              <a:gd name="connsiteY15" fmla="*/ 1256391 h 1699985"/>
              <a:gd name="connsiteX16" fmla="*/ 965200 w 3339646"/>
              <a:gd name="connsiteY16" fmla="*/ 1254123 h 1699985"/>
              <a:gd name="connsiteX17" fmla="*/ 741589 w 3339646"/>
              <a:gd name="connsiteY17" fmla="*/ 1699985 h 1699985"/>
              <a:gd name="connsiteX18" fmla="*/ 202292 w 3339646"/>
              <a:gd name="connsiteY18" fmla="*/ 1697716 h 1699985"/>
              <a:gd name="connsiteX19" fmla="*/ 0 w 3339646"/>
              <a:gd name="connsiteY19" fmla="*/ 1296308 h 1699985"/>
              <a:gd name="connsiteX20" fmla="*/ 1362 w 3339646"/>
              <a:gd name="connsiteY20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200930 w 3338284"/>
              <a:gd name="connsiteY18" fmla="*/ 1697716 h 1699985"/>
              <a:gd name="connsiteX19" fmla="*/ 0 w 3338284"/>
              <a:gd name="connsiteY19" fmla="*/ 409575 h 1699985"/>
              <a:gd name="connsiteX0" fmla="*/ 0 w 3338284"/>
              <a:gd name="connsiteY0" fmla="*/ 409575 h 1699985"/>
              <a:gd name="connsiteX1" fmla="*/ 204107 w 3338284"/>
              <a:gd name="connsiteY1" fmla="*/ 4082 h 1699985"/>
              <a:gd name="connsiteX2" fmla="*/ 740228 w 3338284"/>
              <a:gd name="connsiteY2" fmla="*/ 4082 h 1699985"/>
              <a:gd name="connsiteX3" fmla="*/ 964746 w 3338284"/>
              <a:gd name="connsiteY3" fmla="*/ 442232 h 1699985"/>
              <a:gd name="connsiteX4" fmla="*/ 1583871 w 3338284"/>
              <a:gd name="connsiteY4" fmla="*/ 439511 h 1699985"/>
              <a:gd name="connsiteX5" fmla="*/ 1798864 w 3338284"/>
              <a:gd name="connsiteY5" fmla="*/ 0 h 1699985"/>
              <a:gd name="connsiteX6" fmla="*/ 2333625 w 3338284"/>
              <a:gd name="connsiteY6" fmla="*/ 4082 h 1699985"/>
              <a:gd name="connsiteX7" fmla="*/ 2558143 w 3338284"/>
              <a:gd name="connsiteY7" fmla="*/ 438150 h 1699985"/>
              <a:gd name="connsiteX8" fmla="*/ 2849335 w 3338284"/>
              <a:gd name="connsiteY8" fmla="*/ 441779 h 1699985"/>
              <a:gd name="connsiteX9" fmla="*/ 3133724 w 3338284"/>
              <a:gd name="connsiteY9" fmla="*/ 440872 h 1699985"/>
              <a:gd name="connsiteX10" fmla="*/ 3338284 w 3338284"/>
              <a:gd name="connsiteY10" fmla="*/ 842282 h 1699985"/>
              <a:gd name="connsiteX11" fmla="*/ 3134177 w 3338284"/>
              <a:gd name="connsiteY11" fmla="*/ 1258207 h 1699985"/>
              <a:gd name="connsiteX12" fmla="*/ 2557234 w 3338284"/>
              <a:gd name="connsiteY12" fmla="*/ 1256393 h 1699985"/>
              <a:gd name="connsiteX13" fmla="*/ 2334077 w 3338284"/>
              <a:gd name="connsiteY13" fmla="*/ 1697262 h 1699985"/>
              <a:gd name="connsiteX14" fmla="*/ 1797049 w 3338284"/>
              <a:gd name="connsiteY14" fmla="*/ 1695449 h 1699985"/>
              <a:gd name="connsiteX15" fmla="*/ 1573892 w 3338284"/>
              <a:gd name="connsiteY15" fmla="*/ 1256391 h 1699985"/>
              <a:gd name="connsiteX16" fmla="*/ 963838 w 3338284"/>
              <a:gd name="connsiteY16" fmla="*/ 1254123 h 1699985"/>
              <a:gd name="connsiteX17" fmla="*/ 740227 w 3338284"/>
              <a:gd name="connsiteY17" fmla="*/ 1699985 h 1699985"/>
              <a:gd name="connsiteX18" fmla="*/ 0 w 3338284"/>
              <a:gd name="connsiteY18" fmla="*/ 409575 h 1699985"/>
              <a:gd name="connsiteX0" fmla="*/ 536120 w 3134177"/>
              <a:gd name="connsiteY0" fmla="*/ 1699985 h 1699985"/>
              <a:gd name="connsiteX1" fmla="*/ 0 w 3134177"/>
              <a:gd name="connsiteY1" fmla="*/ 4082 h 1699985"/>
              <a:gd name="connsiteX2" fmla="*/ 536121 w 3134177"/>
              <a:gd name="connsiteY2" fmla="*/ 4082 h 1699985"/>
              <a:gd name="connsiteX3" fmla="*/ 760639 w 3134177"/>
              <a:gd name="connsiteY3" fmla="*/ 442232 h 1699985"/>
              <a:gd name="connsiteX4" fmla="*/ 1379764 w 3134177"/>
              <a:gd name="connsiteY4" fmla="*/ 439511 h 1699985"/>
              <a:gd name="connsiteX5" fmla="*/ 1594757 w 3134177"/>
              <a:gd name="connsiteY5" fmla="*/ 0 h 1699985"/>
              <a:gd name="connsiteX6" fmla="*/ 2129518 w 3134177"/>
              <a:gd name="connsiteY6" fmla="*/ 4082 h 1699985"/>
              <a:gd name="connsiteX7" fmla="*/ 2354036 w 3134177"/>
              <a:gd name="connsiteY7" fmla="*/ 438150 h 1699985"/>
              <a:gd name="connsiteX8" fmla="*/ 2645228 w 3134177"/>
              <a:gd name="connsiteY8" fmla="*/ 441779 h 1699985"/>
              <a:gd name="connsiteX9" fmla="*/ 2929617 w 3134177"/>
              <a:gd name="connsiteY9" fmla="*/ 440872 h 1699985"/>
              <a:gd name="connsiteX10" fmla="*/ 3134177 w 3134177"/>
              <a:gd name="connsiteY10" fmla="*/ 842282 h 1699985"/>
              <a:gd name="connsiteX11" fmla="*/ 2930070 w 3134177"/>
              <a:gd name="connsiteY11" fmla="*/ 1258207 h 1699985"/>
              <a:gd name="connsiteX12" fmla="*/ 2353127 w 3134177"/>
              <a:gd name="connsiteY12" fmla="*/ 1256393 h 1699985"/>
              <a:gd name="connsiteX13" fmla="*/ 2129970 w 3134177"/>
              <a:gd name="connsiteY13" fmla="*/ 1697262 h 1699985"/>
              <a:gd name="connsiteX14" fmla="*/ 1592942 w 3134177"/>
              <a:gd name="connsiteY14" fmla="*/ 1695449 h 1699985"/>
              <a:gd name="connsiteX15" fmla="*/ 1369785 w 3134177"/>
              <a:gd name="connsiteY15" fmla="*/ 1256391 h 1699985"/>
              <a:gd name="connsiteX16" fmla="*/ 759731 w 3134177"/>
              <a:gd name="connsiteY16" fmla="*/ 1254123 h 1699985"/>
              <a:gd name="connsiteX17" fmla="*/ 536120 w 3134177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97064 w 2695120"/>
              <a:gd name="connsiteY2" fmla="*/ 4082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124278 w 2695120"/>
              <a:gd name="connsiteY2" fmla="*/ 508454 h 1699985"/>
              <a:gd name="connsiteX3" fmla="*/ 321582 w 2695120"/>
              <a:gd name="connsiteY3" fmla="*/ 442232 h 1699985"/>
              <a:gd name="connsiteX4" fmla="*/ 940707 w 2695120"/>
              <a:gd name="connsiteY4" fmla="*/ 439511 h 1699985"/>
              <a:gd name="connsiteX5" fmla="*/ 1155700 w 2695120"/>
              <a:gd name="connsiteY5" fmla="*/ 0 h 1699985"/>
              <a:gd name="connsiteX6" fmla="*/ 1690461 w 2695120"/>
              <a:gd name="connsiteY6" fmla="*/ 4082 h 1699985"/>
              <a:gd name="connsiteX7" fmla="*/ 1914979 w 2695120"/>
              <a:gd name="connsiteY7" fmla="*/ 438150 h 1699985"/>
              <a:gd name="connsiteX8" fmla="*/ 2206171 w 2695120"/>
              <a:gd name="connsiteY8" fmla="*/ 441779 h 1699985"/>
              <a:gd name="connsiteX9" fmla="*/ 2490560 w 2695120"/>
              <a:gd name="connsiteY9" fmla="*/ 440872 h 1699985"/>
              <a:gd name="connsiteX10" fmla="*/ 2695120 w 2695120"/>
              <a:gd name="connsiteY10" fmla="*/ 842282 h 1699985"/>
              <a:gd name="connsiteX11" fmla="*/ 2491013 w 2695120"/>
              <a:gd name="connsiteY11" fmla="*/ 1258207 h 1699985"/>
              <a:gd name="connsiteX12" fmla="*/ 1914070 w 2695120"/>
              <a:gd name="connsiteY12" fmla="*/ 1256393 h 1699985"/>
              <a:gd name="connsiteX13" fmla="*/ 1690913 w 2695120"/>
              <a:gd name="connsiteY13" fmla="*/ 1697262 h 1699985"/>
              <a:gd name="connsiteX14" fmla="*/ 1153885 w 2695120"/>
              <a:gd name="connsiteY14" fmla="*/ 1695449 h 1699985"/>
              <a:gd name="connsiteX15" fmla="*/ 930728 w 2695120"/>
              <a:gd name="connsiteY15" fmla="*/ 1256391 h 1699985"/>
              <a:gd name="connsiteX16" fmla="*/ 320674 w 2695120"/>
              <a:gd name="connsiteY16" fmla="*/ 1254123 h 1699985"/>
              <a:gd name="connsiteX17" fmla="*/ 97063 w 2695120"/>
              <a:gd name="connsiteY17" fmla="*/ 1699985 h 1699985"/>
              <a:gd name="connsiteX0" fmla="*/ 97063 w 2695120"/>
              <a:gd name="connsiteY0" fmla="*/ 1699985 h 1699985"/>
              <a:gd name="connsiteX1" fmla="*/ 0 w 2695120"/>
              <a:gd name="connsiteY1" fmla="*/ 680811 h 1699985"/>
              <a:gd name="connsiteX2" fmla="*/ 321582 w 2695120"/>
              <a:gd name="connsiteY2" fmla="*/ 442232 h 1699985"/>
              <a:gd name="connsiteX3" fmla="*/ 940707 w 2695120"/>
              <a:gd name="connsiteY3" fmla="*/ 439511 h 1699985"/>
              <a:gd name="connsiteX4" fmla="*/ 1155700 w 2695120"/>
              <a:gd name="connsiteY4" fmla="*/ 0 h 1699985"/>
              <a:gd name="connsiteX5" fmla="*/ 1690461 w 2695120"/>
              <a:gd name="connsiteY5" fmla="*/ 4082 h 1699985"/>
              <a:gd name="connsiteX6" fmla="*/ 1914979 w 2695120"/>
              <a:gd name="connsiteY6" fmla="*/ 438150 h 1699985"/>
              <a:gd name="connsiteX7" fmla="*/ 2206171 w 2695120"/>
              <a:gd name="connsiteY7" fmla="*/ 441779 h 1699985"/>
              <a:gd name="connsiteX8" fmla="*/ 2490560 w 2695120"/>
              <a:gd name="connsiteY8" fmla="*/ 440872 h 1699985"/>
              <a:gd name="connsiteX9" fmla="*/ 2695120 w 2695120"/>
              <a:gd name="connsiteY9" fmla="*/ 842282 h 1699985"/>
              <a:gd name="connsiteX10" fmla="*/ 2491013 w 2695120"/>
              <a:gd name="connsiteY10" fmla="*/ 1258207 h 1699985"/>
              <a:gd name="connsiteX11" fmla="*/ 1914070 w 2695120"/>
              <a:gd name="connsiteY11" fmla="*/ 1256393 h 1699985"/>
              <a:gd name="connsiteX12" fmla="*/ 1690913 w 2695120"/>
              <a:gd name="connsiteY12" fmla="*/ 1697262 h 1699985"/>
              <a:gd name="connsiteX13" fmla="*/ 1153885 w 2695120"/>
              <a:gd name="connsiteY13" fmla="*/ 1695449 h 1699985"/>
              <a:gd name="connsiteX14" fmla="*/ 930728 w 2695120"/>
              <a:gd name="connsiteY14" fmla="*/ 1256391 h 1699985"/>
              <a:gd name="connsiteX15" fmla="*/ 320674 w 2695120"/>
              <a:gd name="connsiteY15" fmla="*/ 1254123 h 1699985"/>
              <a:gd name="connsiteX16" fmla="*/ 97063 w 2695120"/>
              <a:gd name="connsiteY16" fmla="*/ 1699985 h 1699985"/>
              <a:gd name="connsiteX0" fmla="*/ 0 w 2598057"/>
              <a:gd name="connsiteY0" fmla="*/ 1699985 h 1699985"/>
              <a:gd name="connsiteX1" fmla="*/ 66223 w 2598057"/>
              <a:gd name="connsiteY1" fmla="*/ 844097 h 1699985"/>
              <a:gd name="connsiteX2" fmla="*/ 224519 w 2598057"/>
              <a:gd name="connsiteY2" fmla="*/ 442232 h 1699985"/>
              <a:gd name="connsiteX3" fmla="*/ 843644 w 2598057"/>
              <a:gd name="connsiteY3" fmla="*/ 439511 h 1699985"/>
              <a:gd name="connsiteX4" fmla="*/ 1058637 w 2598057"/>
              <a:gd name="connsiteY4" fmla="*/ 0 h 1699985"/>
              <a:gd name="connsiteX5" fmla="*/ 1593398 w 2598057"/>
              <a:gd name="connsiteY5" fmla="*/ 4082 h 1699985"/>
              <a:gd name="connsiteX6" fmla="*/ 1817916 w 2598057"/>
              <a:gd name="connsiteY6" fmla="*/ 438150 h 1699985"/>
              <a:gd name="connsiteX7" fmla="*/ 2109108 w 2598057"/>
              <a:gd name="connsiteY7" fmla="*/ 441779 h 1699985"/>
              <a:gd name="connsiteX8" fmla="*/ 2393497 w 2598057"/>
              <a:gd name="connsiteY8" fmla="*/ 440872 h 1699985"/>
              <a:gd name="connsiteX9" fmla="*/ 2598057 w 2598057"/>
              <a:gd name="connsiteY9" fmla="*/ 842282 h 1699985"/>
              <a:gd name="connsiteX10" fmla="*/ 2393950 w 2598057"/>
              <a:gd name="connsiteY10" fmla="*/ 1258207 h 1699985"/>
              <a:gd name="connsiteX11" fmla="*/ 1817007 w 2598057"/>
              <a:gd name="connsiteY11" fmla="*/ 1256393 h 1699985"/>
              <a:gd name="connsiteX12" fmla="*/ 1593850 w 2598057"/>
              <a:gd name="connsiteY12" fmla="*/ 1697262 h 1699985"/>
              <a:gd name="connsiteX13" fmla="*/ 1056822 w 2598057"/>
              <a:gd name="connsiteY13" fmla="*/ 1695449 h 1699985"/>
              <a:gd name="connsiteX14" fmla="*/ 833665 w 2598057"/>
              <a:gd name="connsiteY14" fmla="*/ 1256391 h 1699985"/>
              <a:gd name="connsiteX15" fmla="*/ 223611 w 2598057"/>
              <a:gd name="connsiteY15" fmla="*/ 1254123 h 1699985"/>
              <a:gd name="connsiteX16" fmla="*/ 0 w 2598057"/>
              <a:gd name="connsiteY16" fmla="*/ 1699985 h 1699985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58296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157388 w 2531834"/>
              <a:gd name="connsiteY0" fmla="*/ 1254123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157388 w 2531834"/>
              <a:gd name="connsiteY15" fmla="*/ 1254123 h 1697262"/>
              <a:gd name="connsiteX0" fmla="*/ 211817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11817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3652 w 2531834"/>
              <a:gd name="connsiteY0" fmla="*/ 1259566 h 1697262"/>
              <a:gd name="connsiteX1" fmla="*/ 0 w 2531834"/>
              <a:gd name="connsiteY1" fmla="*/ 844097 h 1697262"/>
              <a:gd name="connsiteX2" fmla="*/ 199118 w 2531834"/>
              <a:gd name="connsiteY2" fmla="*/ 442232 h 1697262"/>
              <a:gd name="connsiteX3" fmla="*/ 777421 w 2531834"/>
              <a:gd name="connsiteY3" fmla="*/ 439511 h 1697262"/>
              <a:gd name="connsiteX4" fmla="*/ 992414 w 2531834"/>
              <a:gd name="connsiteY4" fmla="*/ 0 h 1697262"/>
              <a:gd name="connsiteX5" fmla="*/ 1527175 w 2531834"/>
              <a:gd name="connsiteY5" fmla="*/ 4082 h 1697262"/>
              <a:gd name="connsiteX6" fmla="*/ 1751693 w 2531834"/>
              <a:gd name="connsiteY6" fmla="*/ 438150 h 1697262"/>
              <a:gd name="connsiteX7" fmla="*/ 2042885 w 2531834"/>
              <a:gd name="connsiteY7" fmla="*/ 441779 h 1697262"/>
              <a:gd name="connsiteX8" fmla="*/ 2327274 w 2531834"/>
              <a:gd name="connsiteY8" fmla="*/ 440872 h 1697262"/>
              <a:gd name="connsiteX9" fmla="*/ 2531834 w 2531834"/>
              <a:gd name="connsiteY9" fmla="*/ 842282 h 1697262"/>
              <a:gd name="connsiteX10" fmla="*/ 2327727 w 2531834"/>
              <a:gd name="connsiteY10" fmla="*/ 1258207 h 1697262"/>
              <a:gd name="connsiteX11" fmla="*/ 1750784 w 2531834"/>
              <a:gd name="connsiteY11" fmla="*/ 1256393 h 1697262"/>
              <a:gd name="connsiteX12" fmla="*/ 1527627 w 2531834"/>
              <a:gd name="connsiteY12" fmla="*/ 1697262 h 1697262"/>
              <a:gd name="connsiteX13" fmla="*/ 990599 w 2531834"/>
              <a:gd name="connsiteY13" fmla="*/ 1695449 h 1697262"/>
              <a:gd name="connsiteX14" fmla="*/ 767442 w 2531834"/>
              <a:gd name="connsiteY14" fmla="*/ 1256391 h 1697262"/>
              <a:gd name="connsiteX15" fmla="*/ 203652 w 2531834"/>
              <a:gd name="connsiteY15" fmla="*/ 1259566 h 1697262"/>
              <a:gd name="connsiteX0" fmla="*/ 205013 w 2533195"/>
              <a:gd name="connsiteY0" fmla="*/ 1259566 h 1697262"/>
              <a:gd name="connsiteX1" fmla="*/ 0 w 2533195"/>
              <a:gd name="connsiteY1" fmla="*/ 849540 h 1697262"/>
              <a:gd name="connsiteX2" fmla="*/ 200479 w 2533195"/>
              <a:gd name="connsiteY2" fmla="*/ 442232 h 1697262"/>
              <a:gd name="connsiteX3" fmla="*/ 778782 w 2533195"/>
              <a:gd name="connsiteY3" fmla="*/ 439511 h 1697262"/>
              <a:gd name="connsiteX4" fmla="*/ 993775 w 2533195"/>
              <a:gd name="connsiteY4" fmla="*/ 0 h 1697262"/>
              <a:gd name="connsiteX5" fmla="*/ 1528536 w 2533195"/>
              <a:gd name="connsiteY5" fmla="*/ 4082 h 1697262"/>
              <a:gd name="connsiteX6" fmla="*/ 1753054 w 2533195"/>
              <a:gd name="connsiteY6" fmla="*/ 438150 h 1697262"/>
              <a:gd name="connsiteX7" fmla="*/ 2044246 w 2533195"/>
              <a:gd name="connsiteY7" fmla="*/ 441779 h 1697262"/>
              <a:gd name="connsiteX8" fmla="*/ 2328635 w 2533195"/>
              <a:gd name="connsiteY8" fmla="*/ 440872 h 1697262"/>
              <a:gd name="connsiteX9" fmla="*/ 2533195 w 2533195"/>
              <a:gd name="connsiteY9" fmla="*/ 842282 h 1697262"/>
              <a:gd name="connsiteX10" fmla="*/ 2329088 w 2533195"/>
              <a:gd name="connsiteY10" fmla="*/ 1258207 h 1697262"/>
              <a:gd name="connsiteX11" fmla="*/ 1752145 w 2533195"/>
              <a:gd name="connsiteY11" fmla="*/ 1256393 h 1697262"/>
              <a:gd name="connsiteX12" fmla="*/ 1528988 w 2533195"/>
              <a:gd name="connsiteY12" fmla="*/ 1697262 h 1697262"/>
              <a:gd name="connsiteX13" fmla="*/ 991960 w 2533195"/>
              <a:gd name="connsiteY13" fmla="*/ 1695449 h 1697262"/>
              <a:gd name="connsiteX14" fmla="*/ 768803 w 2533195"/>
              <a:gd name="connsiteY14" fmla="*/ 1256391 h 1697262"/>
              <a:gd name="connsiteX15" fmla="*/ 205013 w 2533195"/>
              <a:gd name="connsiteY15" fmla="*/ 1259566 h 1697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33195" h="1697262">
                <a:moveTo>
                  <a:pt x="205013" y="1259566"/>
                </a:moveTo>
                <a:lnTo>
                  <a:pt x="0" y="849540"/>
                </a:lnTo>
                <a:lnTo>
                  <a:pt x="200479" y="442232"/>
                </a:lnTo>
                <a:lnTo>
                  <a:pt x="778782" y="439511"/>
                </a:lnTo>
                <a:lnTo>
                  <a:pt x="993775" y="0"/>
                </a:lnTo>
                <a:lnTo>
                  <a:pt x="1528536" y="4082"/>
                </a:lnTo>
                <a:lnTo>
                  <a:pt x="1753054" y="438150"/>
                </a:lnTo>
                <a:lnTo>
                  <a:pt x="2044246" y="441779"/>
                </a:lnTo>
                <a:lnTo>
                  <a:pt x="2328635" y="440872"/>
                </a:lnTo>
                <a:lnTo>
                  <a:pt x="2533195" y="842282"/>
                </a:lnTo>
                <a:lnTo>
                  <a:pt x="2329088" y="1258207"/>
                </a:lnTo>
                <a:lnTo>
                  <a:pt x="1752145" y="1256393"/>
                </a:lnTo>
                <a:lnTo>
                  <a:pt x="1528988" y="1697262"/>
                </a:lnTo>
                <a:lnTo>
                  <a:pt x="991960" y="1695449"/>
                </a:lnTo>
                <a:lnTo>
                  <a:pt x="768803" y="1256391"/>
                </a:lnTo>
                <a:lnTo>
                  <a:pt x="205013" y="1259566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28575">
            <a:solidFill>
              <a:schemeClr val="accent5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Johnson Space Center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Subject Matter Expert Support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E261EF6E-9EA9-0742-1E30-F834CF6C1161}"/>
              </a:ext>
            </a:extLst>
          </p:cNvPr>
          <p:cNvSpPr/>
          <p:nvPr/>
        </p:nvSpPr>
        <p:spPr>
          <a:xfrm>
            <a:off x="3191299" y="5658221"/>
            <a:ext cx="945150" cy="814784"/>
          </a:xfrm>
          <a:prstGeom prst="hexagon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5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Parker Francis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VIPER Rover Engineer</a:t>
            </a:r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18714E0D-DA5F-9C63-BE7C-B14C351327F6}"/>
              </a:ext>
            </a:extLst>
          </p:cNvPr>
          <p:cNvSpPr/>
          <p:nvPr/>
        </p:nvSpPr>
        <p:spPr>
          <a:xfrm>
            <a:off x="3997362" y="5207226"/>
            <a:ext cx="945150" cy="814784"/>
          </a:xfrm>
          <a:prstGeom prst="hexagon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5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Bill Bluethmann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schemeClr val="bg1"/>
                </a:solidFill>
                <a:latin typeface="Calibri"/>
              </a:rPr>
              <a:t>VIPER Rover Lead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056AEC1-AB76-6C3F-6203-EC0C406D09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6430" y="1776331"/>
            <a:ext cx="783515" cy="45313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0B128CC-5BE1-2C06-E306-1DC2BA5319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" b="40909"/>
          <a:stretch/>
        </p:blipFill>
        <p:spPr>
          <a:xfrm>
            <a:off x="8885875" y="1800777"/>
            <a:ext cx="945150" cy="25132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9D05E1F-EAE7-D70C-C4FF-3E5C844E2B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9063"/>
          <a:stretch/>
        </p:blipFill>
        <p:spPr>
          <a:xfrm>
            <a:off x="9013048" y="4395186"/>
            <a:ext cx="580698" cy="38314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21C964F-6C5B-542F-41D2-909E25D1C5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6454" y="4397062"/>
            <a:ext cx="699566" cy="58501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8878DA7-947A-15D8-0F28-628D1BE1CE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9755" y="2596729"/>
            <a:ext cx="699566" cy="585019"/>
          </a:xfrm>
          <a:prstGeom prst="rect">
            <a:avLst/>
          </a:prstGeom>
        </p:spPr>
      </p:pic>
      <p:sp>
        <p:nvSpPr>
          <p:cNvPr id="27" name="Hexagon 26">
            <a:extLst>
              <a:ext uri="{FF2B5EF4-FFF2-40B4-BE49-F238E27FC236}">
                <a16:creationId xmlns:a16="http://schemas.microsoft.com/office/drawing/2014/main" id="{8FE7532E-DFB5-5E70-D62B-8E15D155A544}"/>
              </a:ext>
            </a:extLst>
          </p:cNvPr>
          <p:cNvSpPr/>
          <p:nvPr/>
        </p:nvSpPr>
        <p:spPr>
          <a:xfrm>
            <a:off x="5611121" y="5188310"/>
            <a:ext cx="945150" cy="814784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Liz Zhang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prstClr val="black"/>
                </a:solidFill>
                <a:latin typeface="Calibri"/>
              </a:rPr>
              <a:t>Mechanical Engineer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Hexagon 27">
            <a:extLst>
              <a:ext uri="{FF2B5EF4-FFF2-40B4-BE49-F238E27FC236}">
                <a16:creationId xmlns:a16="http://schemas.microsoft.com/office/drawing/2014/main" id="{48F673E9-E457-1BCA-6624-2D33BD02CA62}"/>
              </a:ext>
            </a:extLst>
          </p:cNvPr>
          <p:cNvSpPr/>
          <p:nvPr/>
        </p:nvSpPr>
        <p:spPr>
          <a:xfrm>
            <a:off x="9630583" y="5638087"/>
            <a:ext cx="945150" cy="81478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Refaat Yakoub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Simulation Engineer</a:t>
            </a:r>
          </a:p>
        </p:txBody>
      </p:sp>
      <p:sp>
        <p:nvSpPr>
          <p:cNvPr id="29" name="Hexagon 28">
            <a:extLst>
              <a:ext uri="{FF2B5EF4-FFF2-40B4-BE49-F238E27FC236}">
                <a16:creationId xmlns:a16="http://schemas.microsoft.com/office/drawing/2014/main" id="{C125D1CD-8364-C1C9-C4C2-304D19BFCA9B}"/>
              </a:ext>
            </a:extLst>
          </p:cNvPr>
          <p:cNvSpPr/>
          <p:nvPr/>
        </p:nvSpPr>
        <p:spPr>
          <a:xfrm>
            <a:off x="10444983" y="5188310"/>
            <a:ext cx="945150" cy="81478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Andy Hansen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Simulation Engineer</a:t>
            </a:r>
          </a:p>
        </p:txBody>
      </p:sp>
    </p:spTree>
    <p:extLst>
      <p:ext uri="{BB962C8B-B14F-4D97-AF65-F5344CB8AC3E}">
        <p14:creationId xmlns:p14="http://schemas.microsoft.com/office/powerpoint/2010/main" val="1634290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1037" y="121312"/>
            <a:ext cx="8250115" cy="1066800"/>
          </a:xfrm>
        </p:spPr>
        <p:txBody>
          <a:bodyPr/>
          <a:lstStyle/>
          <a:p>
            <a:r>
              <a:rPr lang="en-US" sz="4000" dirty="0">
                <a:solidFill>
                  <a:schemeClr val="bg1">
                    <a:lumMod val="85000"/>
                  </a:schemeClr>
                </a:solidFill>
              </a:rPr>
              <a:t>Collaborations &amp; Partnerships 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-22906" y="1187235"/>
            <a:ext cx="11812570" cy="126603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Contributing partners and/or stakeholders: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NASA Centers – KSC, JPL, JSC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Industry: Astrobotic Technology Inc., Caterpillar Inc.,  </a:t>
            </a:r>
          </a:p>
          <a:p>
            <a:pPr marL="457200" lvl="1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Wibotic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Protoinnovations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6</a:t>
            </a:fld>
            <a:endParaRPr lang="uk-UA"/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57C8F0CB-BFA9-47E0-9B62-F7BB2E477043}"/>
              </a:ext>
            </a:extLst>
          </p:cNvPr>
          <p:cNvGrpSpPr/>
          <p:nvPr/>
        </p:nvGrpSpPr>
        <p:grpSpPr>
          <a:xfrm>
            <a:off x="7153927" y="1414880"/>
            <a:ext cx="4640958" cy="2707895"/>
            <a:chOff x="4390773" y="3189185"/>
            <a:chExt cx="4661422" cy="2644580"/>
          </a:xfrm>
          <a:solidFill>
            <a:schemeClr val="bg1">
              <a:lumMod val="65000"/>
            </a:schemeClr>
          </a:solidFill>
        </p:grpSpPr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F946B59C-0FCE-4985-8ED9-E1C2650F14FF}"/>
                </a:ext>
              </a:extLst>
            </p:cNvPr>
            <p:cNvSpPr>
              <a:spLocks/>
            </p:cNvSpPr>
            <p:nvPr/>
          </p:nvSpPr>
          <p:spPr bwMode="auto">
            <a:xfrm>
              <a:off x="8832743" y="3576120"/>
              <a:ext cx="217897" cy="357419"/>
            </a:xfrm>
            <a:custGeom>
              <a:avLst/>
              <a:gdLst>
                <a:gd name="T0" fmla="*/ 9933 w 179"/>
                <a:gd name="T1" fmla="*/ 0 h 294"/>
                <a:gd name="T2" fmla="*/ 0 w 179"/>
                <a:gd name="T3" fmla="*/ 2354 h 294"/>
                <a:gd name="T4" fmla="*/ 0 w 179"/>
                <a:gd name="T5" fmla="*/ 5886 h 294"/>
                <a:gd name="T6" fmla="*/ 9933 w 179"/>
                <a:gd name="T7" fmla="*/ 2354 h 294"/>
                <a:gd name="T8" fmla="*/ 9933 w 179"/>
                <a:gd name="T9" fmla="*/ 0 h 29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9"/>
                <a:gd name="T16" fmla="*/ 0 h 294"/>
                <a:gd name="T17" fmla="*/ 179 w 179"/>
                <a:gd name="T18" fmla="*/ 294 h 29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9" h="294">
                  <a:moveTo>
                    <a:pt x="179" y="0"/>
                  </a:moveTo>
                  <a:lnTo>
                    <a:pt x="0" y="139"/>
                  </a:lnTo>
                  <a:lnTo>
                    <a:pt x="0" y="294"/>
                  </a:lnTo>
                  <a:lnTo>
                    <a:pt x="179" y="157"/>
                  </a:lnTo>
                  <a:lnTo>
                    <a:pt x="179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89CF6A92-A19C-4475-8992-D5256C06BF10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3234" y="5177947"/>
              <a:ext cx="216339" cy="262326"/>
            </a:xfrm>
            <a:custGeom>
              <a:avLst/>
              <a:gdLst>
                <a:gd name="T0" fmla="*/ 0 w 175"/>
                <a:gd name="T1" fmla="*/ 0 h 215"/>
                <a:gd name="T2" fmla="*/ 10087 w 175"/>
                <a:gd name="T3" fmla="*/ 2363 h 215"/>
                <a:gd name="T4" fmla="*/ 10087 w 175"/>
                <a:gd name="T5" fmla="*/ 4726 h 215"/>
                <a:gd name="T6" fmla="*/ 0 w 175"/>
                <a:gd name="T7" fmla="*/ 3544 h 215"/>
                <a:gd name="T8" fmla="*/ 0 w 175"/>
                <a:gd name="T9" fmla="*/ 0 h 21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5"/>
                <a:gd name="T16" fmla="*/ 0 h 215"/>
                <a:gd name="T17" fmla="*/ 175 w 175"/>
                <a:gd name="T18" fmla="*/ 215 h 21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5" h="215">
                  <a:moveTo>
                    <a:pt x="0" y="0"/>
                  </a:moveTo>
                  <a:lnTo>
                    <a:pt x="175" y="62"/>
                  </a:lnTo>
                  <a:lnTo>
                    <a:pt x="175" y="215"/>
                  </a:lnTo>
                  <a:lnTo>
                    <a:pt x="0" y="153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569EA528-3684-48E5-A4AD-062170A32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2406" y="5469787"/>
              <a:ext cx="29572" cy="190188"/>
            </a:xfrm>
            <a:custGeom>
              <a:avLst/>
              <a:gdLst>
                <a:gd name="T0" fmla="*/ 0 w 24"/>
                <a:gd name="T1" fmla="*/ 0 h 156"/>
                <a:gd name="T2" fmla="*/ 0 w 24"/>
                <a:gd name="T3" fmla="*/ 2361 h 156"/>
                <a:gd name="T4" fmla="*/ 3770 w 24"/>
                <a:gd name="T5" fmla="*/ 2361 h 156"/>
                <a:gd name="T6" fmla="*/ 3770 w 24"/>
                <a:gd name="T7" fmla="*/ 2361 h 156"/>
                <a:gd name="T8" fmla="*/ 0 w 24"/>
                <a:gd name="T9" fmla="*/ 0 h 15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156"/>
                <a:gd name="T17" fmla="*/ 24 w 24"/>
                <a:gd name="T18" fmla="*/ 156 h 15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156">
                  <a:moveTo>
                    <a:pt x="0" y="0"/>
                  </a:moveTo>
                  <a:lnTo>
                    <a:pt x="0" y="156"/>
                  </a:lnTo>
                  <a:lnTo>
                    <a:pt x="24" y="156"/>
                  </a:lnTo>
                  <a:lnTo>
                    <a:pt x="24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6" name="Freeform 12">
              <a:extLst>
                <a:ext uri="{FF2B5EF4-FFF2-40B4-BE49-F238E27FC236}">
                  <a16:creationId xmlns:a16="http://schemas.microsoft.com/office/drawing/2014/main" id="{5A4ECD27-EB49-4D8E-9B04-D5585705C607}"/>
                </a:ext>
              </a:extLst>
            </p:cNvPr>
            <p:cNvSpPr>
              <a:spLocks/>
            </p:cNvSpPr>
            <p:nvPr/>
          </p:nvSpPr>
          <p:spPr bwMode="auto">
            <a:xfrm>
              <a:off x="7830419" y="5471427"/>
              <a:ext cx="24902" cy="362338"/>
            </a:xfrm>
            <a:custGeom>
              <a:avLst/>
              <a:gdLst>
                <a:gd name="T0" fmla="*/ 0 w 21"/>
                <a:gd name="T1" fmla="*/ 0 h 299"/>
                <a:gd name="T2" fmla="*/ 3629 w 21"/>
                <a:gd name="T3" fmla="*/ 2347 h 299"/>
                <a:gd name="T4" fmla="*/ 3629 w 21"/>
                <a:gd name="T5" fmla="*/ 5867 h 299"/>
                <a:gd name="T6" fmla="*/ 0 w 21"/>
                <a:gd name="T7" fmla="*/ 2347 h 299"/>
                <a:gd name="T8" fmla="*/ 0 w 21"/>
                <a:gd name="T9" fmla="*/ 0 h 29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299"/>
                <a:gd name="T17" fmla="*/ 21 w 21"/>
                <a:gd name="T18" fmla="*/ 299 h 29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299">
                  <a:moveTo>
                    <a:pt x="0" y="0"/>
                  </a:moveTo>
                  <a:lnTo>
                    <a:pt x="21" y="149"/>
                  </a:lnTo>
                  <a:lnTo>
                    <a:pt x="21" y="299"/>
                  </a:lnTo>
                  <a:lnTo>
                    <a:pt x="0" y="15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7" name="Freeform 13">
              <a:extLst>
                <a:ext uri="{FF2B5EF4-FFF2-40B4-BE49-F238E27FC236}">
                  <a16:creationId xmlns:a16="http://schemas.microsoft.com/office/drawing/2014/main" id="{7DBA9E33-35A3-4B6B-9DDE-4EBBFD36478B}"/>
                </a:ext>
              </a:extLst>
            </p:cNvPr>
            <p:cNvSpPr>
              <a:spLocks/>
            </p:cNvSpPr>
            <p:nvPr/>
          </p:nvSpPr>
          <p:spPr bwMode="auto">
            <a:xfrm>
              <a:off x="8007852" y="4797576"/>
              <a:ext cx="102722" cy="298397"/>
            </a:xfrm>
            <a:custGeom>
              <a:avLst/>
              <a:gdLst>
                <a:gd name="T0" fmla="*/ 0 w 85"/>
                <a:gd name="T1" fmla="*/ 2349 h 246"/>
                <a:gd name="T2" fmla="*/ 3698 w 85"/>
                <a:gd name="T3" fmla="*/ 0 h 246"/>
                <a:gd name="T4" fmla="*/ 3698 w 85"/>
                <a:gd name="T5" fmla="*/ 2349 h 246"/>
                <a:gd name="T6" fmla="*/ 0 w 85"/>
                <a:gd name="T7" fmla="*/ 4698 h 246"/>
                <a:gd name="T8" fmla="*/ 0 w 85"/>
                <a:gd name="T9" fmla="*/ 2349 h 24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5"/>
                <a:gd name="T16" fmla="*/ 0 h 246"/>
                <a:gd name="T17" fmla="*/ 85 w 85"/>
                <a:gd name="T18" fmla="*/ 246 h 24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5" h="246">
                  <a:moveTo>
                    <a:pt x="0" y="89"/>
                  </a:moveTo>
                  <a:lnTo>
                    <a:pt x="85" y="0"/>
                  </a:lnTo>
                  <a:lnTo>
                    <a:pt x="85" y="156"/>
                  </a:lnTo>
                  <a:lnTo>
                    <a:pt x="0" y="246"/>
                  </a:lnTo>
                  <a:lnTo>
                    <a:pt x="0" y="89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8" name="Freeform 14">
              <a:extLst>
                <a:ext uri="{FF2B5EF4-FFF2-40B4-BE49-F238E27FC236}">
                  <a16:creationId xmlns:a16="http://schemas.microsoft.com/office/drawing/2014/main" id="{5F8F5F54-9C8F-4636-80AB-2F5B7B68C8D7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8823" y="4691004"/>
              <a:ext cx="115173" cy="221338"/>
            </a:xfrm>
            <a:custGeom>
              <a:avLst/>
              <a:gdLst>
                <a:gd name="T0" fmla="*/ 0 w 95"/>
                <a:gd name="T1" fmla="*/ 2329 h 184"/>
                <a:gd name="T2" fmla="*/ 4946 w 95"/>
                <a:gd name="T3" fmla="*/ 0 h 184"/>
                <a:gd name="T4" fmla="*/ 4946 w 95"/>
                <a:gd name="T5" fmla="*/ 2329 h 184"/>
                <a:gd name="T6" fmla="*/ 0 w 95"/>
                <a:gd name="T7" fmla="*/ 3494 h 184"/>
                <a:gd name="T8" fmla="*/ 0 w 95"/>
                <a:gd name="T9" fmla="*/ 2329 h 18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5"/>
                <a:gd name="T16" fmla="*/ 0 h 184"/>
                <a:gd name="T17" fmla="*/ 95 w 95"/>
                <a:gd name="T18" fmla="*/ 184 h 18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5" h="184">
                  <a:moveTo>
                    <a:pt x="0" y="28"/>
                  </a:moveTo>
                  <a:lnTo>
                    <a:pt x="95" y="0"/>
                  </a:lnTo>
                  <a:lnTo>
                    <a:pt x="95" y="154"/>
                  </a:lnTo>
                  <a:lnTo>
                    <a:pt x="0" y="184"/>
                  </a:lnTo>
                  <a:lnTo>
                    <a:pt x="0" y="28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9" name="Freeform 15">
              <a:extLst>
                <a:ext uri="{FF2B5EF4-FFF2-40B4-BE49-F238E27FC236}">
                  <a16:creationId xmlns:a16="http://schemas.microsoft.com/office/drawing/2014/main" id="{6CC66391-D6B6-4CA3-A3E9-6929E815C0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07845" y="4184387"/>
              <a:ext cx="60700" cy="267246"/>
            </a:xfrm>
            <a:custGeom>
              <a:avLst/>
              <a:gdLst>
                <a:gd name="T0" fmla="*/ 0 w 49"/>
                <a:gd name="T1" fmla="*/ 2352 h 220"/>
                <a:gd name="T2" fmla="*/ 3791 w 49"/>
                <a:gd name="T3" fmla="*/ 0 h 220"/>
                <a:gd name="T4" fmla="*/ 3791 w 49"/>
                <a:gd name="T5" fmla="*/ 2352 h 220"/>
                <a:gd name="T6" fmla="*/ 0 w 49"/>
                <a:gd name="T7" fmla="*/ 4705 h 220"/>
                <a:gd name="T8" fmla="*/ 0 w 49"/>
                <a:gd name="T9" fmla="*/ 2352 h 2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220"/>
                <a:gd name="T17" fmla="*/ 49 w 49"/>
                <a:gd name="T18" fmla="*/ 220 h 2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220">
                  <a:moveTo>
                    <a:pt x="0" y="63"/>
                  </a:moveTo>
                  <a:lnTo>
                    <a:pt x="49" y="0"/>
                  </a:lnTo>
                  <a:lnTo>
                    <a:pt x="49" y="155"/>
                  </a:lnTo>
                  <a:lnTo>
                    <a:pt x="0" y="220"/>
                  </a:lnTo>
                  <a:lnTo>
                    <a:pt x="0" y="63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0" name="Freeform 16">
              <a:extLst>
                <a:ext uri="{FF2B5EF4-FFF2-40B4-BE49-F238E27FC236}">
                  <a16:creationId xmlns:a16="http://schemas.microsoft.com/office/drawing/2014/main" id="{A1F46AEB-9DDD-47C9-8A53-9AD85469EC43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6481" y="3969607"/>
              <a:ext cx="63812" cy="209861"/>
            </a:xfrm>
            <a:custGeom>
              <a:avLst/>
              <a:gdLst>
                <a:gd name="T0" fmla="*/ 0 w 54"/>
                <a:gd name="T1" fmla="*/ 2349 h 173"/>
                <a:gd name="T2" fmla="*/ 3616 w 54"/>
                <a:gd name="T3" fmla="*/ 0 h 173"/>
                <a:gd name="T4" fmla="*/ 3616 w 54"/>
                <a:gd name="T5" fmla="*/ 2349 h 173"/>
                <a:gd name="T6" fmla="*/ 0 w 54"/>
                <a:gd name="T7" fmla="*/ 3524 h 173"/>
                <a:gd name="T8" fmla="*/ 0 w 54"/>
                <a:gd name="T9" fmla="*/ 2349 h 17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4"/>
                <a:gd name="T16" fmla="*/ 0 h 173"/>
                <a:gd name="T17" fmla="*/ 54 w 54"/>
                <a:gd name="T18" fmla="*/ 173 h 17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4" h="173">
                  <a:moveTo>
                    <a:pt x="0" y="20"/>
                  </a:moveTo>
                  <a:lnTo>
                    <a:pt x="54" y="0"/>
                  </a:lnTo>
                  <a:lnTo>
                    <a:pt x="54" y="153"/>
                  </a:lnTo>
                  <a:lnTo>
                    <a:pt x="0" y="173"/>
                  </a:lnTo>
                  <a:lnTo>
                    <a:pt x="0" y="2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1" name="Freeform 17">
              <a:extLst>
                <a:ext uri="{FF2B5EF4-FFF2-40B4-BE49-F238E27FC236}">
                  <a16:creationId xmlns:a16="http://schemas.microsoft.com/office/drawing/2014/main" id="{45E4BF36-1BA4-45BD-8617-FA6CEAE1C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21462" y="4005676"/>
              <a:ext cx="174317" cy="209861"/>
            </a:xfrm>
            <a:custGeom>
              <a:avLst/>
              <a:gdLst>
                <a:gd name="T0" fmla="*/ 7460 w 143"/>
                <a:gd name="T1" fmla="*/ 0 h 173"/>
                <a:gd name="T2" fmla="*/ 6217 w 143"/>
                <a:gd name="T3" fmla="*/ 2349 h 173"/>
                <a:gd name="T4" fmla="*/ 0 w 143"/>
                <a:gd name="T5" fmla="*/ 2349 h 173"/>
                <a:gd name="T6" fmla="*/ 0 w 143"/>
                <a:gd name="T7" fmla="*/ 3524 h 173"/>
                <a:gd name="T8" fmla="*/ 6217 w 143"/>
                <a:gd name="T9" fmla="*/ 3524 h 173"/>
                <a:gd name="T10" fmla="*/ 7460 w 143"/>
                <a:gd name="T11" fmla="*/ 3524 h 173"/>
                <a:gd name="T12" fmla="*/ 7460 w 143"/>
                <a:gd name="T13" fmla="*/ 0 h 17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43"/>
                <a:gd name="T22" fmla="*/ 0 h 173"/>
                <a:gd name="T23" fmla="*/ 143 w 143"/>
                <a:gd name="T24" fmla="*/ 173 h 173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43" h="173">
                  <a:moveTo>
                    <a:pt x="143" y="0"/>
                  </a:moveTo>
                  <a:lnTo>
                    <a:pt x="113" y="4"/>
                  </a:lnTo>
                  <a:lnTo>
                    <a:pt x="0" y="20"/>
                  </a:lnTo>
                  <a:lnTo>
                    <a:pt x="0" y="173"/>
                  </a:lnTo>
                  <a:lnTo>
                    <a:pt x="115" y="159"/>
                  </a:lnTo>
                  <a:lnTo>
                    <a:pt x="143" y="155"/>
                  </a:lnTo>
                  <a:lnTo>
                    <a:pt x="143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2" name="Freeform 18">
              <a:extLst>
                <a:ext uri="{FF2B5EF4-FFF2-40B4-BE49-F238E27FC236}">
                  <a16:creationId xmlns:a16="http://schemas.microsoft.com/office/drawing/2014/main" id="{F2BF666B-97B9-4835-ABA2-24F40B979930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2739" y="5102530"/>
              <a:ext cx="73152" cy="316432"/>
            </a:xfrm>
            <a:custGeom>
              <a:avLst/>
              <a:gdLst>
                <a:gd name="T0" fmla="*/ 0 w 59"/>
                <a:gd name="T1" fmla="*/ 0 h 262"/>
                <a:gd name="T2" fmla="*/ 3794 w 59"/>
                <a:gd name="T3" fmla="*/ 2339 h 262"/>
                <a:gd name="T4" fmla="*/ 3794 w 59"/>
                <a:gd name="T5" fmla="*/ 5847 h 262"/>
                <a:gd name="T6" fmla="*/ 0 w 59"/>
                <a:gd name="T7" fmla="*/ 2339 h 262"/>
                <a:gd name="T8" fmla="*/ 0 w 59"/>
                <a:gd name="T9" fmla="*/ 0 h 2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9"/>
                <a:gd name="T16" fmla="*/ 0 h 262"/>
                <a:gd name="T17" fmla="*/ 59 w 59"/>
                <a:gd name="T18" fmla="*/ 262 h 26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9" h="262">
                  <a:moveTo>
                    <a:pt x="0" y="0"/>
                  </a:moveTo>
                  <a:lnTo>
                    <a:pt x="59" y="108"/>
                  </a:lnTo>
                  <a:lnTo>
                    <a:pt x="59" y="262"/>
                  </a:lnTo>
                  <a:lnTo>
                    <a:pt x="0" y="153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3" name="Freeform 19">
              <a:extLst>
                <a:ext uri="{FF2B5EF4-FFF2-40B4-BE49-F238E27FC236}">
                  <a16:creationId xmlns:a16="http://schemas.microsoft.com/office/drawing/2014/main" id="{D2F3685B-4633-4E92-A74B-53732275E79C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1297" y="5220576"/>
              <a:ext cx="101167" cy="218061"/>
            </a:xfrm>
            <a:custGeom>
              <a:avLst/>
              <a:gdLst>
                <a:gd name="T0" fmla="*/ 0 w 84"/>
                <a:gd name="T1" fmla="*/ 0 h 180"/>
                <a:gd name="T2" fmla="*/ 3685 w 84"/>
                <a:gd name="T3" fmla="*/ 2346 h 180"/>
                <a:gd name="T4" fmla="*/ 3685 w 84"/>
                <a:gd name="T5" fmla="*/ 3519 h 180"/>
                <a:gd name="T6" fmla="*/ 0 w 84"/>
                <a:gd name="T7" fmla="*/ 2346 h 180"/>
                <a:gd name="T8" fmla="*/ 0 w 84"/>
                <a:gd name="T9" fmla="*/ 0 h 18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4"/>
                <a:gd name="T16" fmla="*/ 0 h 180"/>
                <a:gd name="T17" fmla="*/ 84 w 84"/>
                <a:gd name="T18" fmla="*/ 180 h 18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4" h="180">
                  <a:moveTo>
                    <a:pt x="0" y="0"/>
                  </a:moveTo>
                  <a:lnTo>
                    <a:pt x="84" y="29"/>
                  </a:lnTo>
                  <a:lnTo>
                    <a:pt x="84" y="180"/>
                  </a:lnTo>
                  <a:lnTo>
                    <a:pt x="0" y="153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4" name="Freeform 169">
              <a:extLst>
                <a:ext uri="{FF2B5EF4-FFF2-40B4-BE49-F238E27FC236}">
                  <a16:creationId xmlns:a16="http://schemas.microsoft.com/office/drawing/2014/main" id="{795428FD-5A51-4C4B-AEA5-1D2E4A3420E2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6222" y="5132040"/>
              <a:ext cx="87159" cy="262326"/>
            </a:xfrm>
            <a:custGeom>
              <a:avLst/>
              <a:gdLst>
                <a:gd name="T0" fmla="*/ 0 w 71"/>
                <a:gd name="T1" fmla="*/ 0 h 217"/>
                <a:gd name="T2" fmla="*/ 0 w 71"/>
                <a:gd name="T3" fmla="*/ 2341 h 217"/>
                <a:gd name="T4" fmla="*/ 2504 w 71"/>
                <a:gd name="T5" fmla="*/ 4682 h 217"/>
                <a:gd name="T6" fmla="*/ 2504 w 71"/>
                <a:gd name="T7" fmla="*/ 2341 h 217"/>
                <a:gd name="T8" fmla="*/ 0 w 71"/>
                <a:gd name="T9" fmla="*/ 0 h 2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217"/>
                <a:gd name="T17" fmla="*/ 71 w 71"/>
                <a:gd name="T18" fmla="*/ 217 h 2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217">
                  <a:moveTo>
                    <a:pt x="0" y="0"/>
                  </a:moveTo>
                  <a:lnTo>
                    <a:pt x="0" y="153"/>
                  </a:lnTo>
                  <a:lnTo>
                    <a:pt x="71" y="217"/>
                  </a:lnTo>
                  <a:lnTo>
                    <a:pt x="71" y="6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5" name="Freeform 170">
              <a:extLst>
                <a:ext uri="{FF2B5EF4-FFF2-40B4-BE49-F238E27FC236}">
                  <a16:creationId xmlns:a16="http://schemas.microsoft.com/office/drawing/2014/main" id="{BD108581-D11D-45C4-8A90-F7BC4B688D94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479" y="5363219"/>
              <a:ext cx="68482" cy="291838"/>
            </a:xfrm>
            <a:custGeom>
              <a:avLst/>
              <a:gdLst>
                <a:gd name="T0" fmla="*/ 0 w 57"/>
                <a:gd name="T1" fmla="*/ 0 h 242"/>
                <a:gd name="T2" fmla="*/ 3676 w 57"/>
                <a:gd name="T3" fmla="*/ 2335 h 242"/>
                <a:gd name="T4" fmla="*/ 3676 w 57"/>
                <a:gd name="T5" fmla="*/ 4671 h 242"/>
                <a:gd name="T6" fmla="*/ 0 w 57"/>
                <a:gd name="T7" fmla="*/ 2335 h 242"/>
                <a:gd name="T8" fmla="*/ 0 w 57"/>
                <a:gd name="T9" fmla="*/ 0 h 2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7"/>
                <a:gd name="T16" fmla="*/ 0 h 242"/>
                <a:gd name="T17" fmla="*/ 57 w 57"/>
                <a:gd name="T18" fmla="*/ 242 h 24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7" h="242">
                  <a:moveTo>
                    <a:pt x="0" y="0"/>
                  </a:moveTo>
                  <a:lnTo>
                    <a:pt x="57" y="86"/>
                  </a:lnTo>
                  <a:lnTo>
                    <a:pt x="57" y="242"/>
                  </a:lnTo>
                  <a:lnTo>
                    <a:pt x="0" y="15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6" name="Freeform 171">
              <a:extLst>
                <a:ext uri="{FF2B5EF4-FFF2-40B4-BE49-F238E27FC236}">
                  <a16:creationId xmlns:a16="http://schemas.microsoft.com/office/drawing/2014/main" id="{59CBB138-F1F0-454D-8377-A70C703B349F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0772" y="5179586"/>
              <a:ext cx="91827" cy="267246"/>
            </a:xfrm>
            <a:custGeom>
              <a:avLst/>
              <a:gdLst>
                <a:gd name="T0" fmla="*/ 0 w 74"/>
                <a:gd name="T1" fmla="*/ 0 h 220"/>
                <a:gd name="T2" fmla="*/ 5063 w 74"/>
                <a:gd name="T3" fmla="*/ 2352 h 220"/>
                <a:gd name="T4" fmla="*/ 3797 w 74"/>
                <a:gd name="T5" fmla="*/ 2352 h 220"/>
                <a:gd name="T6" fmla="*/ 3797 w 74"/>
                <a:gd name="T7" fmla="*/ 4705 h 220"/>
                <a:gd name="T8" fmla="*/ 0 w 74"/>
                <a:gd name="T9" fmla="*/ 2352 h 220"/>
                <a:gd name="T10" fmla="*/ 0 w 74"/>
                <a:gd name="T11" fmla="*/ 0 h 22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4"/>
                <a:gd name="T19" fmla="*/ 0 h 220"/>
                <a:gd name="T20" fmla="*/ 74 w 74"/>
                <a:gd name="T21" fmla="*/ 220 h 22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4" h="220">
                  <a:moveTo>
                    <a:pt x="0" y="0"/>
                  </a:moveTo>
                  <a:lnTo>
                    <a:pt x="74" y="79"/>
                  </a:lnTo>
                  <a:lnTo>
                    <a:pt x="58" y="151"/>
                  </a:lnTo>
                  <a:lnTo>
                    <a:pt x="58" y="220"/>
                  </a:lnTo>
                  <a:lnTo>
                    <a:pt x="0" y="153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7" name="Freeform 172">
              <a:extLst>
                <a:ext uri="{FF2B5EF4-FFF2-40B4-BE49-F238E27FC236}">
                  <a16:creationId xmlns:a16="http://schemas.microsoft.com/office/drawing/2014/main" id="{123DE724-2A43-4AA1-B6CC-B74A40B9EB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89574" y="5251728"/>
              <a:ext cx="161866" cy="190188"/>
            </a:xfrm>
            <a:custGeom>
              <a:avLst/>
              <a:gdLst>
                <a:gd name="T0" fmla="*/ 0 w 135"/>
                <a:gd name="T1" fmla="*/ 0 h 159"/>
                <a:gd name="T2" fmla="*/ 0 w 135"/>
                <a:gd name="T3" fmla="*/ 2316 h 159"/>
                <a:gd name="T4" fmla="*/ 7338 w 135"/>
                <a:gd name="T5" fmla="*/ 2316 h 159"/>
                <a:gd name="T6" fmla="*/ 7338 w 135"/>
                <a:gd name="T7" fmla="*/ 2316 h 159"/>
                <a:gd name="T8" fmla="*/ 0 w 135"/>
                <a:gd name="T9" fmla="*/ 0 h 15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5"/>
                <a:gd name="T16" fmla="*/ 0 h 159"/>
                <a:gd name="T17" fmla="*/ 135 w 135"/>
                <a:gd name="T18" fmla="*/ 159 h 15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5" h="159">
                  <a:moveTo>
                    <a:pt x="0" y="0"/>
                  </a:moveTo>
                  <a:lnTo>
                    <a:pt x="0" y="153"/>
                  </a:lnTo>
                  <a:lnTo>
                    <a:pt x="135" y="159"/>
                  </a:lnTo>
                  <a:lnTo>
                    <a:pt x="135" y="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8" name="Freeform 173">
              <a:extLst>
                <a:ext uri="{FF2B5EF4-FFF2-40B4-BE49-F238E27FC236}">
                  <a16:creationId xmlns:a16="http://schemas.microsoft.com/office/drawing/2014/main" id="{8C6E28FD-7EBD-46C7-BB21-155F4AAB7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5322" y="5638658"/>
              <a:ext cx="76264" cy="190188"/>
            </a:xfrm>
            <a:custGeom>
              <a:avLst/>
              <a:gdLst>
                <a:gd name="T0" fmla="*/ 0 w 61"/>
                <a:gd name="T1" fmla="*/ 2346 h 157"/>
                <a:gd name="T2" fmla="*/ 3826 w 61"/>
                <a:gd name="T3" fmla="*/ 0 h 157"/>
                <a:gd name="T4" fmla="*/ 3826 w 61"/>
                <a:gd name="T5" fmla="*/ 2346 h 157"/>
                <a:gd name="T6" fmla="*/ 0 w 61"/>
                <a:gd name="T7" fmla="*/ 3519 h 157"/>
                <a:gd name="T8" fmla="*/ 0 w 61"/>
                <a:gd name="T9" fmla="*/ 2346 h 15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157"/>
                <a:gd name="T17" fmla="*/ 61 w 61"/>
                <a:gd name="T18" fmla="*/ 157 h 15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157">
                  <a:moveTo>
                    <a:pt x="0" y="4"/>
                  </a:moveTo>
                  <a:lnTo>
                    <a:pt x="61" y="0"/>
                  </a:lnTo>
                  <a:lnTo>
                    <a:pt x="61" y="151"/>
                  </a:lnTo>
                  <a:lnTo>
                    <a:pt x="0" y="157"/>
                  </a:lnTo>
                  <a:lnTo>
                    <a:pt x="0" y="4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9" name="Freeform 174">
              <a:extLst>
                <a:ext uri="{FF2B5EF4-FFF2-40B4-BE49-F238E27FC236}">
                  <a16:creationId xmlns:a16="http://schemas.microsoft.com/office/drawing/2014/main" id="{DF1B7658-518F-4DD1-BFEE-ADB85E51E88D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5247" y="4248331"/>
              <a:ext cx="280153" cy="657455"/>
            </a:xfrm>
            <a:custGeom>
              <a:avLst/>
              <a:gdLst>
                <a:gd name="T0" fmla="*/ 0 w 231"/>
                <a:gd name="T1" fmla="*/ 0 h 543"/>
                <a:gd name="T2" fmla="*/ 0 w 231"/>
                <a:gd name="T3" fmla="*/ 2345 h 543"/>
                <a:gd name="T4" fmla="*/ 3711 w 231"/>
                <a:gd name="T5" fmla="*/ 5862 h 543"/>
                <a:gd name="T6" fmla="*/ 12370 w 231"/>
                <a:gd name="T7" fmla="*/ 10551 h 543"/>
                <a:gd name="T8" fmla="*/ 12370 w 231"/>
                <a:gd name="T9" fmla="*/ 7034 h 543"/>
                <a:gd name="T10" fmla="*/ 4948 w 231"/>
                <a:gd name="T11" fmla="*/ 2345 h 543"/>
                <a:gd name="T12" fmla="*/ 0 w 231"/>
                <a:gd name="T13" fmla="*/ 0 h 54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31"/>
                <a:gd name="T22" fmla="*/ 0 h 543"/>
                <a:gd name="T23" fmla="*/ 231 w 231"/>
                <a:gd name="T24" fmla="*/ 543 h 543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31" h="543">
                  <a:moveTo>
                    <a:pt x="0" y="0"/>
                  </a:moveTo>
                  <a:lnTo>
                    <a:pt x="0" y="154"/>
                  </a:lnTo>
                  <a:lnTo>
                    <a:pt x="82" y="280"/>
                  </a:lnTo>
                  <a:lnTo>
                    <a:pt x="231" y="543"/>
                  </a:lnTo>
                  <a:lnTo>
                    <a:pt x="231" y="391"/>
                  </a:lnTo>
                  <a:lnTo>
                    <a:pt x="92" y="14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0" name="Freeform 175">
              <a:extLst>
                <a:ext uri="{FF2B5EF4-FFF2-40B4-BE49-F238E27FC236}">
                  <a16:creationId xmlns:a16="http://schemas.microsoft.com/office/drawing/2014/main" id="{D7FCF3A4-C407-4977-A74E-8F7B5693C78D}"/>
                </a:ext>
              </a:extLst>
            </p:cNvPr>
            <p:cNvSpPr>
              <a:spLocks/>
            </p:cNvSpPr>
            <p:nvPr/>
          </p:nvSpPr>
          <p:spPr bwMode="auto">
            <a:xfrm>
              <a:off x="4793884" y="4723797"/>
              <a:ext cx="200775" cy="337746"/>
            </a:xfrm>
            <a:custGeom>
              <a:avLst/>
              <a:gdLst>
                <a:gd name="T0" fmla="*/ 0 w 163"/>
                <a:gd name="T1" fmla="*/ 0 h 281"/>
                <a:gd name="T2" fmla="*/ 0 w 163"/>
                <a:gd name="T3" fmla="*/ 2328 h 281"/>
                <a:gd name="T4" fmla="*/ 8795 w 163"/>
                <a:gd name="T5" fmla="*/ 5819 h 281"/>
                <a:gd name="T6" fmla="*/ 8795 w 163"/>
                <a:gd name="T7" fmla="*/ 2328 h 281"/>
                <a:gd name="T8" fmla="*/ 0 w 163"/>
                <a:gd name="T9" fmla="*/ 0 h 28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3"/>
                <a:gd name="T16" fmla="*/ 0 h 281"/>
                <a:gd name="T17" fmla="*/ 163 w 163"/>
                <a:gd name="T18" fmla="*/ 281 h 28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3" h="281">
                  <a:moveTo>
                    <a:pt x="0" y="0"/>
                  </a:moveTo>
                  <a:lnTo>
                    <a:pt x="0" y="150"/>
                  </a:lnTo>
                  <a:lnTo>
                    <a:pt x="163" y="281"/>
                  </a:lnTo>
                  <a:lnTo>
                    <a:pt x="163" y="1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1" name="Freeform 176">
              <a:extLst>
                <a:ext uri="{FF2B5EF4-FFF2-40B4-BE49-F238E27FC236}">
                  <a16:creationId xmlns:a16="http://schemas.microsoft.com/office/drawing/2014/main" id="{9099FBE1-930E-4961-8FBE-93C57D3678CC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7222" y="4917262"/>
              <a:ext cx="273927" cy="313152"/>
            </a:xfrm>
            <a:custGeom>
              <a:avLst/>
              <a:gdLst>
                <a:gd name="T0" fmla="*/ 0 w 224"/>
                <a:gd name="T1" fmla="*/ 0 h 260"/>
                <a:gd name="T2" fmla="*/ 12473 w 224"/>
                <a:gd name="T3" fmla="*/ 2332 h 260"/>
                <a:gd name="T4" fmla="*/ 12473 w 224"/>
                <a:gd name="T5" fmla="*/ 4665 h 260"/>
                <a:gd name="T6" fmla="*/ 0 w 224"/>
                <a:gd name="T7" fmla="*/ 2332 h 260"/>
                <a:gd name="T8" fmla="*/ 0 w 224"/>
                <a:gd name="T9" fmla="*/ 0 h 26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4"/>
                <a:gd name="T16" fmla="*/ 0 h 260"/>
                <a:gd name="T17" fmla="*/ 224 w 224"/>
                <a:gd name="T18" fmla="*/ 260 h 26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4" h="260">
                  <a:moveTo>
                    <a:pt x="0" y="0"/>
                  </a:moveTo>
                  <a:lnTo>
                    <a:pt x="224" y="107"/>
                  </a:lnTo>
                  <a:lnTo>
                    <a:pt x="224" y="260"/>
                  </a:lnTo>
                  <a:lnTo>
                    <a:pt x="0" y="15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2" name="Freeform 177">
              <a:extLst>
                <a:ext uri="{FF2B5EF4-FFF2-40B4-BE49-F238E27FC236}">
                  <a16:creationId xmlns:a16="http://schemas.microsoft.com/office/drawing/2014/main" id="{68C32165-C907-4835-B572-B72B3C0A08BE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3987" y="4969726"/>
              <a:ext cx="158754" cy="314792"/>
            </a:xfrm>
            <a:custGeom>
              <a:avLst/>
              <a:gdLst>
                <a:gd name="T0" fmla="*/ 0 w 132"/>
                <a:gd name="T1" fmla="*/ 0 h 262"/>
                <a:gd name="T2" fmla="*/ 6134 w 132"/>
                <a:gd name="T3" fmla="*/ 2327 h 262"/>
                <a:gd name="T4" fmla="*/ 6134 w 132"/>
                <a:gd name="T5" fmla="*/ 4653 h 262"/>
                <a:gd name="T6" fmla="*/ 0 w 132"/>
                <a:gd name="T7" fmla="*/ 2327 h 262"/>
                <a:gd name="T8" fmla="*/ 0 w 132"/>
                <a:gd name="T9" fmla="*/ 0 h 2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2"/>
                <a:gd name="T16" fmla="*/ 0 h 262"/>
                <a:gd name="T17" fmla="*/ 132 w 132"/>
                <a:gd name="T18" fmla="*/ 262 h 26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2" h="262">
                  <a:moveTo>
                    <a:pt x="0" y="0"/>
                  </a:moveTo>
                  <a:lnTo>
                    <a:pt x="132" y="109"/>
                  </a:lnTo>
                  <a:lnTo>
                    <a:pt x="132" y="262"/>
                  </a:lnTo>
                  <a:lnTo>
                    <a:pt x="0" y="14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3" name="Freeform 178">
              <a:extLst>
                <a:ext uri="{FF2B5EF4-FFF2-40B4-BE49-F238E27FC236}">
                  <a16:creationId xmlns:a16="http://schemas.microsoft.com/office/drawing/2014/main" id="{BC379BB9-BBC5-4523-B4ED-AA8DAAF9E2F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5890" y="5230416"/>
              <a:ext cx="79377" cy="232815"/>
            </a:xfrm>
            <a:custGeom>
              <a:avLst/>
              <a:gdLst>
                <a:gd name="T0" fmla="*/ 0 w 66"/>
                <a:gd name="T1" fmla="*/ 0 h 192"/>
                <a:gd name="T2" fmla="*/ 2453 w 66"/>
                <a:gd name="T3" fmla="*/ 2348 h 192"/>
                <a:gd name="T4" fmla="*/ 2453 w 66"/>
                <a:gd name="T5" fmla="*/ 3522 h 192"/>
                <a:gd name="T6" fmla="*/ 0 w 66"/>
                <a:gd name="T7" fmla="*/ 2348 h 192"/>
                <a:gd name="T8" fmla="*/ 0 w 66"/>
                <a:gd name="T9" fmla="*/ 0 h 19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192"/>
                <a:gd name="T17" fmla="*/ 66 w 66"/>
                <a:gd name="T18" fmla="*/ 192 h 19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192">
                  <a:moveTo>
                    <a:pt x="0" y="0"/>
                  </a:moveTo>
                  <a:lnTo>
                    <a:pt x="66" y="39"/>
                  </a:lnTo>
                  <a:lnTo>
                    <a:pt x="66" y="192"/>
                  </a:lnTo>
                  <a:lnTo>
                    <a:pt x="0" y="15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4" name="Freeform 179">
              <a:extLst>
                <a:ext uri="{FF2B5EF4-FFF2-40B4-BE49-F238E27FC236}">
                  <a16:creationId xmlns:a16="http://schemas.microsoft.com/office/drawing/2014/main" id="{FDCC9E93-1C57-464A-A729-DC585D46A8C3}"/>
                </a:ext>
              </a:extLst>
            </p:cNvPr>
            <p:cNvSpPr>
              <a:spLocks/>
            </p:cNvSpPr>
            <p:nvPr/>
          </p:nvSpPr>
          <p:spPr bwMode="auto">
            <a:xfrm>
              <a:off x="6403204" y="5464868"/>
              <a:ext cx="196107" cy="254129"/>
            </a:xfrm>
            <a:custGeom>
              <a:avLst/>
              <a:gdLst>
                <a:gd name="T0" fmla="*/ 0 w 161"/>
                <a:gd name="T1" fmla="*/ 0 h 210"/>
                <a:gd name="T2" fmla="*/ 8697 w 161"/>
                <a:gd name="T3" fmla="*/ 2343 h 210"/>
                <a:gd name="T4" fmla="*/ 8697 w 161"/>
                <a:gd name="T5" fmla="*/ 4687 h 210"/>
                <a:gd name="T6" fmla="*/ 0 w 161"/>
                <a:gd name="T7" fmla="*/ 2343 h 210"/>
                <a:gd name="T8" fmla="*/ 0 w 161"/>
                <a:gd name="T9" fmla="*/ 0 h 21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1"/>
                <a:gd name="T16" fmla="*/ 0 h 210"/>
                <a:gd name="T17" fmla="*/ 161 w 161"/>
                <a:gd name="T18" fmla="*/ 210 h 21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1" h="210">
                  <a:moveTo>
                    <a:pt x="0" y="0"/>
                  </a:moveTo>
                  <a:lnTo>
                    <a:pt x="161" y="54"/>
                  </a:lnTo>
                  <a:lnTo>
                    <a:pt x="161" y="210"/>
                  </a:lnTo>
                  <a:lnTo>
                    <a:pt x="0" y="15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5" name="Freeform 180">
              <a:extLst>
                <a:ext uri="{FF2B5EF4-FFF2-40B4-BE49-F238E27FC236}">
                  <a16:creationId xmlns:a16="http://schemas.microsoft.com/office/drawing/2014/main" id="{CB08B468-BE58-4B20-9A16-88C6B78B77EC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4020" y="5248449"/>
              <a:ext cx="129182" cy="404967"/>
            </a:xfrm>
            <a:custGeom>
              <a:avLst/>
              <a:gdLst>
                <a:gd name="T0" fmla="*/ 0 w 106"/>
                <a:gd name="T1" fmla="*/ 0 h 334"/>
                <a:gd name="T2" fmla="*/ 6215 w 106"/>
                <a:gd name="T3" fmla="*/ 3522 h 334"/>
                <a:gd name="T4" fmla="*/ 6215 w 106"/>
                <a:gd name="T5" fmla="*/ 7044 h 334"/>
                <a:gd name="T6" fmla="*/ 0 w 106"/>
                <a:gd name="T7" fmla="*/ 2348 h 334"/>
                <a:gd name="T8" fmla="*/ 0 w 106"/>
                <a:gd name="T9" fmla="*/ 0 h 3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6"/>
                <a:gd name="T16" fmla="*/ 0 h 334"/>
                <a:gd name="T17" fmla="*/ 106 w 106"/>
                <a:gd name="T18" fmla="*/ 334 h 33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6" h="334">
                  <a:moveTo>
                    <a:pt x="0" y="0"/>
                  </a:moveTo>
                  <a:lnTo>
                    <a:pt x="106" y="180"/>
                  </a:lnTo>
                  <a:lnTo>
                    <a:pt x="106" y="334"/>
                  </a:lnTo>
                  <a:lnTo>
                    <a:pt x="0" y="15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6" name="Freeform 181">
              <a:extLst>
                <a:ext uri="{FF2B5EF4-FFF2-40B4-BE49-F238E27FC236}">
                  <a16:creationId xmlns:a16="http://schemas.microsoft.com/office/drawing/2014/main" id="{494EDA69-1158-4650-8DBC-B59E355493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8599" y="3530211"/>
              <a:ext cx="96497" cy="280361"/>
            </a:xfrm>
            <a:custGeom>
              <a:avLst/>
              <a:gdLst>
                <a:gd name="T0" fmla="*/ 2147483647 w 81"/>
                <a:gd name="T1" fmla="*/ 0 h 232"/>
                <a:gd name="T2" fmla="*/ 2147483647 w 81"/>
                <a:gd name="T3" fmla="*/ 2147483647 h 232"/>
                <a:gd name="T4" fmla="*/ 0 w 81"/>
                <a:gd name="T5" fmla="*/ 2147483647 h 232"/>
                <a:gd name="T6" fmla="*/ 0 w 81"/>
                <a:gd name="T7" fmla="*/ 2147483647 h 232"/>
                <a:gd name="T8" fmla="*/ 2147483647 w 81"/>
                <a:gd name="T9" fmla="*/ 0 h 2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1"/>
                <a:gd name="T16" fmla="*/ 0 h 232"/>
                <a:gd name="T17" fmla="*/ 81 w 81"/>
                <a:gd name="T18" fmla="*/ 232 h 2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1" h="232">
                  <a:moveTo>
                    <a:pt x="81" y="0"/>
                  </a:moveTo>
                  <a:lnTo>
                    <a:pt x="81" y="151"/>
                  </a:lnTo>
                  <a:lnTo>
                    <a:pt x="0" y="232"/>
                  </a:lnTo>
                  <a:lnTo>
                    <a:pt x="0" y="79"/>
                  </a:lnTo>
                  <a:lnTo>
                    <a:pt x="81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7" name="Freeform 182">
              <a:extLst>
                <a:ext uri="{FF2B5EF4-FFF2-40B4-BE49-F238E27FC236}">
                  <a16:creationId xmlns:a16="http://schemas.microsoft.com/office/drawing/2014/main" id="{555AF804-3927-483D-A93E-ED6002325A0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46380" y="3723675"/>
              <a:ext cx="23345" cy="216421"/>
            </a:xfrm>
            <a:custGeom>
              <a:avLst/>
              <a:gdLst>
                <a:gd name="T0" fmla="*/ 2147483647 w 18"/>
                <a:gd name="T1" fmla="*/ 0 h 179"/>
                <a:gd name="T2" fmla="*/ 2147483647 w 18"/>
                <a:gd name="T3" fmla="*/ 2147483647 h 179"/>
                <a:gd name="T4" fmla="*/ 2147483647 w 18"/>
                <a:gd name="T5" fmla="*/ 2147483647 h 179"/>
                <a:gd name="T6" fmla="*/ 0 w 18"/>
                <a:gd name="T7" fmla="*/ 2147483647 h 179"/>
                <a:gd name="T8" fmla="*/ 2147483647 w 18"/>
                <a:gd name="T9" fmla="*/ 0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179"/>
                <a:gd name="T17" fmla="*/ 18 w 1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179">
                  <a:moveTo>
                    <a:pt x="18" y="0"/>
                  </a:moveTo>
                  <a:lnTo>
                    <a:pt x="18" y="145"/>
                  </a:lnTo>
                  <a:lnTo>
                    <a:pt x="14" y="179"/>
                  </a:lnTo>
                  <a:lnTo>
                    <a:pt x="0" y="141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8" name="Freeform 36">
              <a:extLst>
                <a:ext uri="{FF2B5EF4-FFF2-40B4-BE49-F238E27FC236}">
                  <a16:creationId xmlns:a16="http://schemas.microsoft.com/office/drawing/2014/main" id="{9B01B19C-499E-482E-93D7-1A4D1A522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736246" y="3874514"/>
              <a:ext cx="26459" cy="70500"/>
            </a:xfrm>
            <a:custGeom>
              <a:avLst/>
              <a:gdLst>
                <a:gd name="T0" fmla="*/ 2453 w 22"/>
                <a:gd name="T1" fmla="*/ 0 h 58"/>
                <a:gd name="T2" fmla="*/ 0 w 22"/>
                <a:gd name="T3" fmla="*/ 2354 h 58"/>
                <a:gd name="T4" fmla="*/ 2453 w 22"/>
                <a:gd name="T5" fmla="*/ 2354 h 58"/>
                <a:gd name="T6" fmla="*/ 2453 w 22"/>
                <a:gd name="T7" fmla="*/ 0 h 5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2"/>
                <a:gd name="T13" fmla="*/ 0 h 58"/>
                <a:gd name="T14" fmla="*/ 22 w 22"/>
                <a:gd name="T15" fmla="*/ 58 h 5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2" h="58">
                  <a:moveTo>
                    <a:pt x="22" y="0"/>
                  </a:moveTo>
                  <a:lnTo>
                    <a:pt x="0" y="22"/>
                  </a:lnTo>
                  <a:lnTo>
                    <a:pt x="22" y="58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69" name="Freeform 37">
              <a:extLst>
                <a:ext uri="{FF2B5EF4-FFF2-40B4-BE49-F238E27FC236}">
                  <a16:creationId xmlns:a16="http://schemas.microsoft.com/office/drawing/2014/main" id="{2D375573-015C-4A09-9353-064243B14EFA}"/>
                </a:ext>
              </a:extLst>
            </p:cNvPr>
            <p:cNvSpPr>
              <a:spLocks/>
            </p:cNvSpPr>
            <p:nvPr/>
          </p:nvSpPr>
          <p:spPr bwMode="auto">
            <a:xfrm>
              <a:off x="8824962" y="3744988"/>
              <a:ext cx="7782" cy="229536"/>
            </a:xfrm>
            <a:custGeom>
              <a:avLst/>
              <a:gdLst>
                <a:gd name="T0" fmla="*/ 3402 w 7"/>
                <a:gd name="T1" fmla="*/ 0 h 189"/>
                <a:gd name="T2" fmla="*/ 0 w 7"/>
                <a:gd name="T3" fmla="*/ 2352 h 189"/>
                <a:gd name="T4" fmla="*/ 0 w 7"/>
                <a:gd name="T5" fmla="*/ 3528 h 189"/>
                <a:gd name="T6" fmla="*/ 3402 w 7"/>
                <a:gd name="T7" fmla="*/ 2352 h 189"/>
                <a:gd name="T8" fmla="*/ 3402 w 7"/>
                <a:gd name="T9" fmla="*/ 0 h 1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"/>
                <a:gd name="T16" fmla="*/ 0 h 189"/>
                <a:gd name="T17" fmla="*/ 7 w 7"/>
                <a:gd name="T18" fmla="*/ 189 h 18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" h="189">
                  <a:moveTo>
                    <a:pt x="6" y="0"/>
                  </a:moveTo>
                  <a:lnTo>
                    <a:pt x="0" y="30"/>
                  </a:lnTo>
                  <a:lnTo>
                    <a:pt x="0" y="189"/>
                  </a:lnTo>
                  <a:lnTo>
                    <a:pt x="7" y="157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0" name="Freeform 38">
              <a:extLst>
                <a:ext uri="{FF2B5EF4-FFF2-40B4-BE49-F238E27FC236}">
                  <a16:creationId xmlns:a16="http://schemas.microsoft.com/office/drawing/2014/main" id="{EC8AF7BB-4CE1-45AA-B05D-7B8E3EF7C868}"/>
                </a:ext>
              </a:extLst>
            </p:cNvPr>
            <p:cNvSpPr>
              <a:spLocks/>
            </p:cNvSpPr>
            <p:nvPr/>
          </p:nvSpPr>
          <p:spPr bwMode="auto">
            <a:xfrm>
              <a:off x="8717569" y="3964689"/>
              <a:ext cx="38910" cy="213140"/>
            </a:xfrm>
            <a:custGeom>
              <a:avLst/>
              <a:gdLst>
                <a:gd name="T0" fmla="*/ 0 w 31"/>
                <a:gd name="T1" fmla="*/ 0 h 177"/>
                <a:gd name="T2" fmla="*/ 3841 w 31"/>
                <a:gd name="T3" fmla="*/ 2332 h 177"/>
                <a:gd name="T4" fmla="*/ 3841 w 31"/>
                <a:gd name="T5" fmla="*/ 2332 h 177"/>
                <a:gd name="T6" fmla="*/ 0 w 31"/>
                <a:gd name="T7" fmla="*/ 2332 h 177"/>
                <a:gd name="T8" fmla="*/ 0 w 31"/>
                <a:gd name="T9" fmla="*/ 0 h 17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1"/>
                <a:gd name="T16" fmla="*/ 0 h 177"/>
                <a:gd name="T17" fmla="*/ 31 w 31"/>
                <a:gd name="T18" fmla="*/ 177 h 17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1" h="177">
                  <a:moveTo>
                    <a:pt x="0" y="0"/>
                  </a:moveTo>
                  <a:lnTo>
                    <a:pt x="31" y="28"/>
                  </a:lnTo>
                  <a:lnTo>
                    <a:pt x="31" y="177"/>
                  </a:lnTo>
                  <a:lnTo>
                    <a:pt x="0" y="15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1" name="Freeform 40">
              <a:extLst>
                <a:ext uri="{FF2B5EF4-FFF2-40B4-BE49-F238E27FC236}">
                  <a16:creationId xmlns:a16="http://schemas.microsoft.com/office/drawing/2014/main" id="{FC3D343B-FC09-477E-A6EA-B01548B193C0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366" y="3744991"/>
              <a:ext cx="79377" cy="265605"/>
            </a:xfrm>
            <a:custGeom>
              <a:avLst/>
              <a:gdLst>
                <a:gd name="T0" fmla="*/ 0 w 66"/>
                <a:gd name="T1" fmla="*/ 2327 h 221"/>
                <a:gd name="T2" fmla="*/ 2453 w 66"/>
                <a:gd name="T3" fmla="*/ 2327 h 221"/>
                <a:gd name="T4" fmla="*/ 2453 w 66"/>
                <a:gd name="T5" fmla="*/ 0 h 221"/>
                <a:gd name="T6" fmla="*/ 2453 w 66"/>
                <a:gd name="T7" fmla="*/ 2327 h 221"/>
                <a:gd name="T8" fmla="*/ 2453 w 66"/>
                <a:gd name="T9" fmla="*/ 3491 h 221"/>
                <a:gd name="T10" fmla="*/ 0 w 66"/>
                <a:gd name="T11" fmla="*/ 3491 h 221"/>
                <a:gd name="T12" fmla="*/ 0 w 66"/>
                <a:gd name="T13" fmla="*/ 2327 h 22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66"/>
                <a:gd name="T22" fmla="*/ 0 h 221"/>
                <a:gd name="T23" fmla="*/ 66 w 66"/>
                <a:gd name="T24" fmla="*/ 221 h 221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66" h="221">
                  <a:moveTo>
                    <a:pt x="0" y="63"/>
                  </a:moveTo>
                  <a:lnTo>
                    <a:pt x="58" y="28"/>
                  </a:lnTo>
                  <a:lnTo>
                    <a:pt x="66" y="0"/>
                  </a:lnTo>
                  <a:lnTo>
                    <a:pt x="66" y="153"/>
                  </a:lnTo>
                  <a:lnTo>
                    <a:pt x="58" y="191"/>
                  </a:lnTo>
                  <a:lnTo>
                    <a:pt x="0" y="221"/>
                  </a:lnTo>
                  <a:lnTo>
                    <a:pt x="0" y="63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2" name="Freeform 41">
              <a:extLst>
                <a:ext uri="{FF2B5EF4-FFF2-40B4-BE49-F238E27FC236}">
                  <a16:creationId xmlns:a16="http://schemas.microsoft.com/office/drawing/2014/main" id="{173EF206-1387-49B3-ADA3-BED850E5FAD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21866" y="5138601"/>
              <a:ext cx="60700" cy="206582"/>
            </a:xfrm>
            <a:custGeom>
              <a:avLst/>
              <a:gdLst>
                <a:gd name="T0" fmla="*/ 0 w 48"/>
                <a:gd name="T1" fmla="*/ 2339 h 171"/>
                <a:gd name="T2" fmla="*/ 3870 w 48"/>
                <a:gd name="T3" fmla="*/ 2339 h 171"/>
                <a:gd name="T4" fmla="*/ 3870 w 48"/>
                <a:gd name="T5" fmla="*/ 3509 h 171"/>
                <a:gd name="T6" fmla="*/ 3870 w 48"/>
                <a:gd name="T7" fmla="*/ 2339 h 171"/>
                <a:gd name="T8" fmla="*/ 3870 w 48"/>
                <a:gd name="T9" fmla="*/ 0 h 171"/>
                <a:gd name="T10" fmla="*/ 0 w 48"/>
                <a:gd name="T11" fmla="*/ 2339 h 17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8"/>
                <a:gd name="T19" fmla="*/ 0 h 171"/>
                <a:gd name="T20" fmla="*/ 48 w 48"/>
                <a:gd name="T21" fmla="*/ 171 h 17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8" h="171">
                  <a:moveTo>
                    <a:pt x="0" y="30"/>
                  </a:moveTo>
                  <a:lnTo>
                    <a:pt x="22" y="97"/>
                  </a:lnTo>
                  <a:lnTo>
                    <a:pt x="22" y="171"/>
                  </a:lnTo>
                  <a:lnTo>
                    <a:pt x="48" y="153"/>
                  </a:lnTo>
                  <a:lnTo>
                    <a:pt x="48" y="0"/>
                  </a:lnTo>
                  <a:lnTo>
                    <a:pt x="0" y="3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3" name="Freeform 42">
              <a:extLst>
                <a:ext uri="{FF2B5EF4-FFF2-40B4-BE49-F238E27FC236}">
                  <a16:creationId xmlns:a16="http://schemas.microsoft.com/office/drawing/2014/main" id="{E56B0CCB-B533-4840-AE81-F23CF2E5D247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2566" y="5132041"/>
              <a:ext cx="182101" cy="193467"/>
            </a:xfrm>
            <a:custGeom>
              <a:avLst/>
              <a:gdLst>
                <a:gd name="T0" fmla="*/ 0 w 151"/>
                <a:gd name="T1" fmla="*/ 2356 h 159"/>
                <a:gd name="T2" fmla="*/ 3690 w 151"/>
                <a:gd name="T3" fmla="*/ 0 h 159"/>
                <a:gd name="T4" fmla="*/ 8610 w 151"/>
                <a:gd name="T5" fmla="*/ 0 h 159"/>
                <a:gd name="T6" fmla="*/ 8610 w 151"/>
                <a:gd name="T7" fmla="*/ 3534 h 159"/>
                <a:gd name="T8" fmla="*/ 3690 w 151"/>
                <a:gd name="T9" fmla="*/ 3534 h 159"/>
                <a:gd name="T10" fmla="*/ 0 w 151"/>
                <a:gd name="T11" fmla="*/ 3534 h 159"/>
                <a:gd name="T12" fmla="*/ 0 w 151"/>
                <a:gd name="T13" fmla="*/ 2356 h 15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"/>
                <a:gd name="T22" fmla="*/ 0 h 159"/>
                <a:gd name="T23" fmla="*/ 151 w 151"/>
                <a:gd name="T24" fmla="*/ 159 h 159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" h="159">
                  <a:moveTo>
                    <a:pt x="0" y="6"/>
                  </a:moveTo>
                  <a:lnTo>
                    <a:pt x="64" y="0"/>
                  </a:lnTo>
                  <a:lnTo>
                    <a:pt x="151" y="0"/>
                  </a:lnTo>
                  <a:lnTo>
                    <a:pt x="151" y="155"/>
                  </a:lnTo>
                  <a:lnTo>
                    <a:pt x="64" y="155"/>
                  </a:lnTo>
                  <a:lnTo>
                    <a:pt x="0" y="159"/>
                  </a:lnTo>
                  <a:lnTo>
                    <a:pt x="0" y="6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4" name="Freeform 43">
              <a:extLst>
                <a:ext uri="{FF2B5EF4-FFF2-40B4-BE49-F238E27FC236}">
                  <a16:creationId xmlns:a16="http://schemas.microsoft.com/office/drawing/2014/main" id="{451AB821-041E-48EF-817C-04C67301EA2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4939" y="5182868"/>
              <a:ext cx="107392" cy="211500"/>
            </a:xfrm>
            <a:custGeom>
              <a:avLst/>
              <a:gdLst>
                <a:gd name="T0" fmla="*/ 0 w 88"/>
                <a:gd name="T1" fmla="*/ 2340 h 175"/>
                <a:gd name="T2" fmla="*/ 4979 w 88"/>
                <a:gd name="T3" fmla="*/ 0 h 175"/>
                <a:gd name="T4" fmla="*/ 4979 w 88"/>
                <a:gd name="T5" fmla="*/ 2340 h 175"/>
                <a:gd name="T6" fmla="*/ 0 w 88"/>
                <a:gd name="T7" fmla="*/ 3511 h 175"/>
                <a:gd name="T8" fmla="*/ 0 w 88"/>
                <a:gd name="T9" fmla="*/ 2340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8"/>
                <a:gd name="T16" fmla="*/ 0 h 175"/>
                <a:gd name="T17" fmla="*/ 88 w 88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8" h="175">
                  <a:moveTo>
                    <a:pt x="0" y="22"/>
                  </a:moveTo>
                  <a:lnTo>
                    <a:pt x="88" y="0"/>
                  </a:lnTo>
                  <a:lnTo>
                    <a:pt x="88" y="155"/>
                  </a:lnTo>
                  <a:lnTo>
                    <a:pt x="0" y="175"/>
                  </a:lnTo>
                  <a:lnTo>
                    <a:pt x="0" y="22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5" name="Freeform 44">
              <a:extLst>
                <a:ext uri="{FF2B5EF4-FFF2-40B4-BE49-F238E27FC236}">
                  <a16:creationId xmlns:a16="http://schemas.microsoft.com/office/drawing/2014/main" id="{4D5EAC08-FBD8-420B-B29D-309325D3BA4C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9075" y="5209101"/>
              <a:ext cx="189880" cy="331186"/>
            </a:xfrm>
            <a:custGeom>
              <a:avLst/>
              <a:gdLst>
                <a:gd name="T0" fmla="*/ 3749 w 155"/>
                <a:gd name="T1" fmla="*/ 5873 h 273"/>
                <a:gd name="T2" fmla="*/ 0 w 155"/>
                <a:gd name="T3" fmla="*/ 3524 h 273"/>
                <a:gd name="T4" fmla="*/ 3749 w 155"/>
                <a:gd name="T5" fmla="*/ 2349 h 273"/>
                <a:gd name="T6" fmla="*/ 8747 w 155"/>
                <a:gd name="T7" fmla="*/ 0 h 273"/>
                <a:gd name="T8" fmla="*/ 8747 w 155"/>
                <a:gd name="T9" fmla="*/ 2349 h 273"/>
                <a:gd name="T10" fmla="*/ 3749 w 155"/>
                <a:gd name="T11" fmla="*/ 4699 h 273"/>
                <a:gd name="T12" fmla="*/ 3749 w 155"/>
                <a:gd name="T13" fmla="*/ 5873 h 27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5"/>
                <a:gd name="T22" fmla="*/ 0 h 273"/>
                <a:gd name="T23" fmla="*/ 155 w 155"/>
                <a:gd name="T24" fmla="*/ 273 h 273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5" h="273">
                  <a:moveTo>
                    <a:pt x="14" y="273"/>
                  </a:moveTo>
                  <a:lnTo>
                    <a:pt x="0" y="187"/>
                  </a:lnTo>
                  <a:lnTo>
                    <a:pt x="32" y="99"/>
                  </a:lnTo>
                  <a:lnTo>
                    <a:pt x="155" y="0"/>
                  </a:lnTo>
                  <a:lnTo>
                    <a:pt x="155" y="153"/>
                  </a:lnTo>
                  <a:lnTo>
                    <a:pt x="34" y="250"/>
                  </a:lnTo>
                  <a:lnTo>
                    <a:pt x="14" y="273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6" name="Freeform 45">
              <a:extLst>
                <a:ext uri="{FF2B5EF4-FFF2-40B4-BE49-F238E27FC236}">
                  <a16:creationId xmlns:a16="http://schemas.microsoft.com/office/drawing/2014/main" id="{1977A8E4-FBCA-418C-99FD-E54E15670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8955" y="5177950"/>
              <a:ext cx="104279" cy="213140"/>
            </a:xfrm>
            <a:custGeom>
              <a:avLst/>
              <a:gdLst>
                <a:gd name="T0" fmla="*/ 0 w 87"/>
                <a:gd name="T1" fmla="*/ 2359 h 175"/>
                <a:gd name="T2" fmla="*/ 0 w 87"/>
                <a:gd name="T3" fmla="*/ 3538 h 175"/>
                <a:gd name="T4" fmla="*/ 4890 w 87"/>
                <a:gd name="T5" fmla="*/ 3538 h 175"/>
                <a:gd name="T6" fmla="*/ 4890 w 87"/>
                <a:gd name="T7" fmla="*/ 0 h 175"/>
                <a:gd name="T8" fmla="*/ 0 w 87"/>
                <a:gd name="T9" fmla="*/ 2359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7"/>
                <a:gd name="T16" fmla="*/ 0 h 175"/>
                <a:gd name="T17" fmla="*/ 87 w 87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7" h="175">
                  <a:moveTo>
                    <a:pt x="0" y="24"/>
                  </a:moveTo>
                  <a:lnTo>
                    <a:pt x="0" y="175"/>
                  </a:lnTo>
                  <a:lnTo>
                    <a:pt x="87" y="153"/>
                  </a:lnTo>
                  <a:lnTo>
                    <a:pt x="87" y="0"/>
                  </a:lnTo>
                  <a:lnTo>
                    <a:pt x="0" y="24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7" name="Freeform 46">
              <a:extLst>
                <a:ext uri="{FF2B5EF4-FFF2-40B4-BE49-F238E27FC236}">
                  <a16:creationId xmlns:a16="http://schemas.microsoft.com/office/drawing/2014/main" id="{80FE141E-B7DB-475D-9F6D-B6B5BE240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1586" y="5553402"/>
              <a:ext cx="91827" cy="273803"/>
            </a:xfrm>
            <a:custGeom>
              <a:avLst/>
              <a:gdLst>
                <a:gd name="T0" fmla="*/ 0 w 76"/>
                <a:gd name="T1" fmla="*/ 2346 h 226"/>
                <a:gd name="T2" fmla="*/ 3697 w 76"/>
                <a:gd name="T3" fmla="*/ 0 h 226"/>
                <a:gd name="T4" fmla="*/ 3697 w 76"/>
                <a:gd name="T5" fmla="*/ 2346 h 226"/>
                <a:gd name="T6" fmla="*/ 0 w 76"/>
                <a:gd name="T7" fmla="*/ 4692 h 226"/>
                <a:gd name="T8" fmla="*/ 0 w 76"/>
                <a:gd name="T9" fmla="*/ 2346 h 22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6"/>
                <a:gd name="T16" fmla="*/ 0 h 226"/>
                <a:gd name="T17" fmla="*/ 76 w 76"/>
                <a:gd name="T18" fmla="*/ 226 h 22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6" h="226">
                  <a:moveTo>
                    <a:pt x="0" y="73"/>
                  </a:moveTo>
                  <a:lnTo>
                    <a:pt x="76" y="0"/>
                  </a:lnTo>
                  <a:lnTo>
                    <a:pt x="76" y="152"/>
                  </a:lnTo>
                  <a:lnTo>
                    <a:pt x="0" y="226"/>
                  </a:lnTo>
                  <a:lnTo>
                    <a:pt x="0" y="73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8" name="Freeform 47">
              <a:extLst>
                <a:ext uri="{FF2B5EF4-FFF2-40B4-BE49-F238E27FC236}">
                  <a16:creationId xmlns:a16="http://schemas.microsoft.com/office/drawing/2014/main" id="{61F10667-A6BD-49AF-B1F5-5EBE116320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1589" y="4905786"/>
              <a:ext cx="76263" cy="213140"/>
            </a:xfrm>
            <a:custGeom>
              <a:avLst/>
              <a:gdLst>
                <a:gd name="T0" fmla="*/ 0 w 64"/>
                <a:gd name="T1" fmla="*/ 2332 h 177"/>
                <a:gd name="T2" fmla="*/ 3646 w 64"/>
                <a:gd name="T3" fmla="*/ 0 h 177"/>
                <a:gd name="T4" fmla="*/ 3646 w 64"/>
                <a:gd name="T5" fmla="*/ 2332 h 177"/>
                <a:gd name="T6" fmla="*/ 0 w 64"/>
                <a:gd name="T7" fmla="*/ 2332 h 177"/>
                <a:gd name="T8" fmla="*/ 0 w 64"/>
                <a:gd name="T9" fmla="*/ 2332 h 17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4"/>
                <a:gd name="T16" fmla="*/ 0 h 177"/>
                <a:gd name="T17" fmla="*/ 64 w 64"/>
                <a:gd name="T18" fmla="*/ 177 h 17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4" h="177">
                  <a:moveTo>
                    <a:pt x="0" y="22"/>
                  </a:moveTo>
                  <a:lnTo>
                    <a:pt x="64" y="0"/>
                  </a:lnTo>
                  <a:lnTo>
                    <a:pt x="64" y="155"/>
                  </a:lnTo>
                  <a:lnTo>
                    <a:pt x="0" y="177"/>
                  </a:lnTo>
                  <a:lnTo>
                    <a:pt x="0" y="22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79" name="Freeform 48">
              <a:extLst>
                <a:ext uri="{FF2B5EF4-FFF2-40B4-BE49-F238E27FC236}">
                  <a16:creationId xmlns:a16="http://schemas.microsoft.com/office/drawing/2014/main" id="{5A2DCC01-B927-481F-9179-71EBFED5F00F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3685" y="4727075"/>
              <a:ext cx="45137" cy="260686"/>
            </a:xfrm>
            <a:custGeom>
              <a:avLst/>
              <a:gdLst>
                <a:gd name="T0" fmla="*/ 0 w 38"/>
                <a:gd name="T1" fmla="*/ 2348 h 215"/>
                <a:gd name="T2" fmla="*/ 0 w 38"/>
                <a:gd name="T3" fmla="*/ 4696 h 215"/>
                <a:gd name="T4" fmla="*/ 2423 w 38"/>
                <a:gd name="T5" fmla="*/ 2348 h 215"/>
                <a:gd name="T6" fmla="*/ 2423 w 38"/>
                <a:gd name="T7" fmla="*/ 0 h 215"/>
                <a:gd name="T8" fmla="*/ 0 w 38"/>
                <a:gd name="T9" fmla="*/ 2348 h 21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8"/>
                <a:gd name="T16" fmla="*/ 0 h 215"/>
                <a:gd name="T17" fmla="*/ 38 w 38"/>
                <a:gd name="T18" fmla="*/ 215 h 21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8" h="215">
                  <a:moveTo>
                    <a:pt x="0" y="63"/>
                  </a:moveTo>
                  <a:lnTo>
                    <a:pt x="0" y="215"/>
                  </a:lnTo>
                  <a:lnTo>
                    <a:pt x="38" y="152"/>
                  </a:lnTo>
                  <a:lnTo>
                    <a:pt x="38" y="0"/>
                  </a:lnTo>
                  <a:lnTo>
                    <a:pt x="0" y="63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0" name="Freeform 49">
              <a:extLst>
                <a:ext uri="{FF2B5EF4-FFF2-40B4-BE49-F238E27FC236}">
                  <a16:creationId xmlns:a16="http://schemas.microsoft.com/office/drawing/2014/main" id="{197145E0-9E2F-47DA-971D-2E0337113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888" y="4935297"/>
              <a:ext cx="60701" cy="280361"/>
            </a:xfrm>
            <a:custGeom>
              <a:avLst/>
              <a:gdLst>
                <a:gd name="T0" fmla="*/ 3791 w 49"/>
                <a:gd name="T1" fmla="*/ 0 h 232"/>
                <a:gd name="T2" fmla="*/ 3791 w 49"/>
                <a:gd name="T3" fmla="*/ 2340 h 232"/>
                <a:gd name="T4" fmla="*/ 3791 w 49"/>
                <a:gd name="T5" fmla="*/ 3510 h 232"/>
                <a:gd name="T6" fmla="*/ 3791 w 49"/>
                <a:gd name="T7" fmla="*/ 4680 h 232"/>
                <a:gd name="T8" fmla="*/ 3791 w 49"/>
                <a:gd name="T9" fmla="*/ 3510 h 232"/>
                <a:gd name="T10" fmla="*/ 0 w 49"/>
                <a:gd name="T11" fmla="*/ 2340 h 232"/>
                <a:gd name="T12" fmla="*/ 3791 w 49"/>
                <a:gd name="T13" fmla="*/ 2340 h 232"/>
                <a:gd name="T14" fmla="*/ 3791 w 49"/>
                <a:gd name="T15" fmla="*/ 0 h 23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9"/>
                <a:gd name="T25" fmla="*/ 0 h 232"/>
                <a:gd name="T26" fmla="*/ 49 w 49"/>
                <a:gd name="T27" fmla="*/ 232 h 23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9" h="232">
                  <a:moveTo>
                    <a:pt x="49" y="0"/>
                  </a:moveTo>
                  <a:lnTo>
                    <a:pt x="49" y="159"/>
                  </a:lnTo>
                  <a:lnTo>
                    <a:pt x="41" y="202"/>
                  </a:lnTo>
                  <a:lnTo>
                    <a:pt x="29" y="232"/>
                  </a:lnTo>
                  <a:lnTo>
                    <a:pt x="10" y="204"/>
                  </a:lnTo>
                  <a:lnTo>
                    <a:pt x="0" y="149"/>
                  </a:lnTo>
                  <a:lnTo>
                    <a:pt x="39" y="5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1" name="Freeform 50">
              <a:extLst>
                <a:ext uri="{FF2B5EF4-FFF2-40B4-BE49-F238E27FC236}">
                  <a16:creationId xmlns:a16="http://schemas.microsoft.com/office/drawing/2014/main" id="{17846F6A-EC88-4C36-BB67-FB20F34B6161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3996" y="4605750"/>
              <a:ext cx="82490" cy="270524"/>
            </a:xfrm>
            <a:custGeom>
              <a:avLst/>
              <a:gdLst>
                <a:gd name="T0" fmla="*/ 0 w 66"/>
                <a:gd name="T1" fmla="*/ 2328 h 225"/>
                <a:gd name="T2" fmla="*/ 0 w 66"/>
                <a:gd name="T3" fmla="*/ 4657 h 225"/>
                <a:gd name="T4" fmla="*/ 3824 w 66"/>
                <a:gd name="T5" fmla="*/ 2328 h 225"/>
                <a:gd name="T6" fmla="*/ 3824 w 66"/>
                <a:gd name="T7" fmla="*/ 0 h 225"/>
                <a:gd name="T8" fmla="*/ 0 w 66"/>
                <a:gd name="T9" fmla="*/ 2328 h 2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225"/>
                <a:gd name="T17" fmla="*/ 66 w 66"/>
                <a:gd name="T18" fmla="*/ 225 h 22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225">
                  <a:moveTo>
                    <a:pt x="0" y="70"/>
                  </a:moveTo>
                  <a:lnTo>
                    <a:pt x="0" y="225"/>
                  </a:lnTo>
                  <a:lnTo>
                    <a:pt x="66" y="154"/>
                  </a:lnTo>
                  <a:lnTo>
                    <a:pt x="66" y="0"/>
                  </a:lnTo>
                  <a:lnTo>
                    <a:pt x="0" y="7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2" name="Freeform 51">
              <a:extLst>
                <a:ext uri="{FF2B5EF4-FFF2-40B4-BE49-F238E27FC236}">
                  <a16:creationId xmlns:a16="http://schemas.microsoft.com/office/drawing/2014/main" id="{F98E65A4-C47B-4653-8644-BE84419F93CE}"/>
                </a:ext>
              </a:extLst>
            </p:cNvPr>
            <p:cNvSpPr>
              <a:spLocks/>
            </p:cNvSpPr>
            <p:nvPr/>
          </p:nvSpPr>
          <p:spPr bwMode="auto">
            <a:xfrm>
              <a:off x="8361154" y="4195862"/>
              <a:ext cx="48248" cy="255769"/>
            </a:xfrm>
            <a:custGeom>
              <a:avLst/>
              <a:gdLst>
                <a:gd name="T0" fmla="*/ 0 w 40"/>
                <a:gd name="T1" fmla="*/ 0 h 212"/>
                <a:gd name="T2" fmla="*/ 3691 w 40"/>
                <a:gd name="T3" fmla="*/ 2336 h 212"/>
                <a:gd name="T4" fmla="*/ 3691 w 40"/>
                <a:gd name="T5" fmla="*/ 4673 h 212"/>
                <a:gd name="T6" fmla="*/ 0 w 40"/>
                <a:gd name="T7" fmla="*/ 3504 h 212"/>
                <a:gd name="T8" fmla="*/ 0 w 40"/>
                <a:gd name="T9" fmla="*/ 0 h 21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0"/>
                <a:gd name="T16" fmla="*/ 0 h 212"/>
                <a:gd name="T17" fmla="*/ 40 w 40"/>
                <a:gd name="T18" fmla="*/ 212 h 21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0" h="212">
                  <a:moveTo>
                    <a:pt x="0" y="0"/>
                  </a:moveTo>
                  <a:lnTo>
                    <a:pt x="40" y="55"/>
                  </a:lnTo>
                  <a:lnTo>
                    <a:pt x="40" y="212"/>
                  </a:lnTo>
                  <a:lnTo>
                    <a:pt x="0" y="15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3" name="Freeform 52">
              <a:extLst>
                <a:ext uri="{FF2B5EF4-FFF2-40B4-BE49-F238E27FC236}">
                  <a16:creationId xmlns:a16="http://schemas.microsoft.com/office/drawing/2014/main" id="{8E2759A3-99DE-4376-B5E3-0D0B45A9B5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4695" y="4289318"/>
              <a:ext cx="62257" cy="301676"/>
            </a:xfrm>
            <a:custGeom>
              <a:avLst/>
              <a:gdLst>
                <a:gd name="T0" fmla="*/ 2442 w 52"/>
                <a:gd name="T1" fmla="*/ 0 h 250"/>
                <a:gd name="T2" fmla="*/ 0 w 52"/>
                <a:gd name="T3" fmla="*/ 2337 h 250"/>
                <a:gd name="T4" fmla="*/ 0 w 52"/>
                <a:gd name="T5" fmla="*/ 5842 h 250"/>
                <a:gd name="T6" fmla="*/ 2442 w 52"/>
                <a:gd name="T7" fmla="*/ 3505 h 250"/>
                <a:gd name="T8" fmla="*/ 2442 w 52"/>
                <a:gd name="T9" fmla="*/ 0 h 2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2"/>
                <a:gd name="T16" fmla="*/ 0 h 250"/>
                <a:gd name="T17" fmla="*/ 52 w 52"/>
                <a:gd name="T18" fmla="*/ 250 h 2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2" h="250">
                  <a:moveTo>
                    <a:pt x="52" y="0"/>
                  </a:moveTo>
                  <a:lnTo>
                    <a:pt x="0" y="97"/>
                  </a:lnTo>
                  <a:lnTo>
                    <a:pt x="0" y="250"/>
                  </a:lnTo>
                  <a:lnTo>
                    <a:pt x="52" y="157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4" name="Freeform 53">
              <a:extLst>
                <a:ext uri="{FF2B5EF4-FFF2-40B4-BE49-F238E27FC236}">
                  <a16:creationId xmlns:a16="http://schemas.microsoft.com/office/drawing/2014/main" id="{3FEA2542-D620-47D1-A9F6-158F29D87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4229" y="4409004"/>
              <a:ext cx="40466" cy="136082"/>
            </a:xfrm>
            <a:custGeom>
              <a:avLst/>
              <a:gdLst>
                <a:gd name="T0" fmla="*/ 3870 w 32"/>
                <a:gd name="T1" fmla="*/ 0 h 113"/>
                <a:gd name="T2" fmla="*/ 0 w 32"/>
                <a:gd name="T3" fmla="*/ 2332 h 113"/>
                <a:gd name="T4" fmla="*/ 3870 w 32"/>
                <a:gd name="T5" fmla="*/ 2332 h 113"/>
                <a:gd name="T6" fmla="*/ 3870 w 32"/>
                <a:gd name="T7" fmla="*/ 0 h 11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2"/>
                <a:gd name="T13" fmla="*/ 0 h 113"/>
                <a:gd name="T14" fmla="*/ 32 w 32"/>
                <a:gd name="T15" fmla="*/ 113 h 11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2" h="113">
                  <a:moveTo>
                    <a:pt x="32" y="0"/>
                  </a:moveTo>
                  <a:lnTo>
                    <a:pt x="0" y="34"/>
                  </a:lnTo>
                  <a:lnTo>
                    <a:pt x="32" y="113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5" name="Freeform 54">
              <a:extLst>
                <a:ext uri="{FF2B5EF4-FFF2-40B4-BE49-F238E27FC236}">
                  <a16:creationId xmlns:a16="http://schemas.microsoft.com/office/drawing/2014/main" id="{A678AF94-F7BE-4FDB-A912-E33E900B365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95782" y="3969610"/>
              <a:ext cx="21790" cy="226256"/>
            </a:xfrm>
            <a:custGeom>
              <a:avLst/>
              <a:gdLst>
                <a:gd name="T0" fmla="*/ 2469 w 18"/>
                <a:gd name="T1" fmla="*/ 0 h 187"/>
                <a:gd name="T2" fmla="*/ 2469 w 18"/>
                <a:gd name="T3" fmla="*/ 2343 h 187"/>
                <a:gd name="T4" fmla="*/ 0 w 18"/>
                <a:gd name="T5" fmla="*/ 3515 h 187"/>
                <a:gd name="T6" fmla="*/ 0 w 18"/>
                <a:gd name="T7" fmla="*/ 2343 h 187"/>
                <a:gd name="T8" fmla="*/ 2469 w 18"/>
                <a:gd name="T9" fmla="*/ 0 h 18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187"/>
                <a:gd name="T17" fmla="*/ 18 w 18"/>
                <a:gd name="T18" fmla="*/ 187 h 18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187">
                  <a:moveTo>
                    <a:pt x="18" y="0"/>
                  </a:moveTo>
                  <a:lnTo>
                    <a:pt x="18" y="145"/>
                  </a:lnTo>
                  <a:lnTo>
                    <a:pt x="0" y="187"/>
                  </a:lnTo>
                  <a:lnTo>
                    <a:pt x="0" y="3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6" name="Freeform 55">
              <a:extLst>
                <a:ext uri="{FF2B5EF4-FFF2-40B4-BE49-F238E27FC236}">
                  <a16:creationId xmlns:a16="http://schemas.microsoft.com/office/drawing/2014/main" id="{178FBD8D-FAE9-41C5-B83C-31F323CBD61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9207" y="4035189"/>
              <a:ext cx="62257" cy="244292"/>
            </a:xfrm>
            <a:custGeom>
              <a:avLst/>
              <a:gdLst>
                <a:gd name="T0" fmla="*/ 3810 w 50"/>
                <a:gd name="T1" fmla="*/ 0 h 200"/>
                <a:gd name="T2" fmla="*/ 3810 w 50"/>
                <a:gd name="T3" fmla="*/ 3548 h 200"/>
                <a:gd name="T4" fmla="*/ 3810 w 50"/>
                <a:gd name="T5" fmla="*/ 3548 h 200"/>
                <a:gd name="T6" fmla="*/ 3810 w 50"/>
                <a:gd name="T7" fmla="*/ 4731 h 200"/>
                <a:gd name="T8" fmla="*/ 3810 w 50"/>
                <a:gd name="T9" fmla="*/ 2365 h 200"/>
                <a:gd name="T10" fmla="*/ 3810 w 50"/>
                <a:gd name="T11" fmla="*/ 2365 h 200"/>
                <a:gd name="T12" fmla="*/ 0 w 50"/>
                <a:gd name="T13" fmla="*/ 2365 h 200"/>
                <a:gd name="T14" fmla="*/ 3810 w 50"/>
                <a:gd name="T15" fmla="*/ 2365 h 200"/>
                <a:gd name="T16" fmla="*/ 3810 w 50"/>
                <a:gd name="T17" fmla="*/ 0 h 2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50"/>
                <a:gd name="T28" fmla="*/ 0 h 200"/>
                <a:gd name="T29" fmla="*/ 50 w 50"/>
                <a:gd name="T30" fmla="*/ 200 h 2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50" h="200">
                  <a:moveTo>
                    <a:pt x="50" y="0"/>
                  </a:moveTo>
                  <a:lnTo>
                    <a:pt x="50" y="151"/>
                  </a:lnTo>
                  <a:lnTo>
                    <a:pt x="18" y="171"/>
                  </a:lnTo>
                  <a:lnTo>
                    <a:pt x="6" y="200"/>
                  </a:lnTo>
                  <a:lnTo>
                    <a:pt x="6" y="123"/>
                  </a:lnTo>
                  <a:lnTo>
                    <a:pt x="14" y="63"/>
                  </a:lnTo>
                  <a:lnTo>
                    <a:pt x="0" y="58"/>
                  </a:lnTo>
                  <a:lnTo>
                    <a:pt x="16" y="22"/>
                  </a:lnTo>
                  <a:lnTo>
                    <a:pt x="5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7" name="Rectangle 56">
              <a:extLst>
                <a:ext uri="{FF2B5EF4-FFF2-40B4-BE49-F238E27FC236}">
                  <a16:creationId xmlns:a16="http://schemas.microsoft.com/office/drawing/2014/main" id="{8C2BE0BD-D292-4D78-8637-0E0C94BED8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30068" y="4730354"/>
              <a:ext cx="57589" cy="175431"/>
            </a:xfrm>
            <a:prstGeom prst="rect">
              <a:avLst/>
            </a:prstGeom>
            <a:grpFill/>
            <a:ln w="12700">
              <a:solidFill>
                <a:schemeClr val="bg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8" name="Freeform 57">
              <a:extLst>
                <a:ext uri="{FF2B5EF4-FFF2-40B4-BE49-F238E27FC236}">
                  <a16:creationId xmlns:a16="http://schemas.microsoft.com/office/drawing/2014/main" id="{864D9F53-B518-4F2D-9F57-358F33EAD6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994658" y="4876271"/>
              <a:ext cx="225679" cy="190188"/>
            </a:xfrm>
            <a:custGeom>
              <a:avLst/>
              <a:gdLst>
                <a:gd name="T0" fmla="*/ 0 w 186"/>
                <a:gd name="T1" fmla="*/ 2346 h 157"/>
                <a:gd name="T2" fmla="*/ 0 w 186"/>
                <a:gd name="T3" fmla="*/ 3519 h 157"/>
                <a:gd name="T4" fmla="*/ 9901 w 186"/>
                <a:gd name="T5" fmla="*/ 3519 h 157"/>
                <a:gd name="T6" fmla="*/ 9901 w 186"/>
                <a:gd name="T7" fmla="*/ 0 h 157"/>
                <a:gd name="T8" fmla="*/ 0 w 186"/>
                <a:gd name="T9" fmla="*/ 2346 h 15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6"/>
                <a:gd name="T16" fmla="*/ 0 h 157"/>
                <a:gd name="T17" fmla="*/ 186 w 186"/>
                <a:gd name="T18" fmla="*/ 157 h 15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6" h="157">
                  <a:moveTo>
                    <a:pt x="0" y="2"/>
                  </a:moveTo>
                  <a:lnTo>
                    <a:pt x="0" y="157"/>
                  </a:lnTo>
                  <a:lnTo>
                    <a:pt x="186" y="157"/>
                  </a:lnTo>
                  <a:lnTo>
                    <a:pt x="186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89" name="Rectangle 58">
              <a:extLst>
                <a:ext uri="{FF2B5EF4-FFF2-40B4-BE49-F238E27FC236}">
                  <a16:creationId xmlns:a16="http://schemas.microsoft.com/office/drawing/2014/main" id="{27909312-6317-4932-BE6C-2243F77777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97374" y="5054982"/>
              <a:ext cx="210114" cy="170513"/>
            </a:xfrm>
            <a:prstGeom prst="rect">
              <a:avLst/>
            </a:prstGeom>
            <a:grpFill/>
            <a:ln w="12700">
              <a:solidFill>
                <a:schemeClr val="bg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0" name="Freeform 59">
              <a:extLst>
                <a:ext uri="{FF2B5EF4-FFF2-40B4-BE49-F238E27FC236}">
                  <a16:creationId xmlns:a16="http://schemas.microsoft.com/office/drawing/2014/main" id="{BE50EC58-E18C-480F-8C9A-F369991E627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12160" y="4964807"/>
              <a:ext cx="91827" cy="185269"/>
            </a:xfrm>
            <a:custGeom>
              <a:avLst/>
              <a:gdLst>
                <a:gd name="T0" fmla="*/ 0 w 75"/>
                <a:gd name="T1" fmla="*/ 2376 h 151"/>
                <a:gd name="T2" fmla="*/ 0 w 75"/>
                <a:gd name="T3" fmla="*/ 3564 h 151"/>
                <a:gd name="T4" fmla="*/ 3746 w 75"/>
                <a:gd name="T5" fmla="*/ 3564 h 151"/>
                <a:gd name="T6" fmla="*/ 3746 w 75"/>
                <a:gd name="T7" fmla="*/ 0 h 151"/>
                <a:gd name="T8" fmla="*/ 0 w 75"/>
                <a:gd name="T9" fmla="*/ 2376 h 1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5"/>
                <a:gd name="T16" fmla="*/ 0 h 151"/>
                <a:gd name="T17" fmla="*/ 75 w 75"/>
                <a:gd name="T18" fmla="*/ 151 h 15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5" h="151">
                  <a:moveTo>
                    <a:pt x="0" y="2"/>
                  </a:moveTo>
                  <a:lnTo>
                    <a:pt x="0" y="151"/>
                  </a:lnTo>
                  <a:lnTo>
                    <a:pt x="75" y="151"/>
                  </a:lnTo>
                  <a:lnTo>
                    <a:pt x="7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1" name="Freeform 60">
              <a:extLst>
                <a:ext uri="{FF2B5EF4-FFF2-40B4-BE49-F238E27FC236}">
                  <a16:creationId xmlns:a16="http://schemas.microsoft.com/office/drawing/2014/main" id="{9A3C3861-F5F7-417C-9CE6-11B3773765B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8381" y="5220577"/>
              <a:ext cx="52917" cy="239373"/>
            </a:xfrm>
            <a:custGeom>
              <a:avLst/>
              <a:gdLst>
                <a:gd name="T0" fmla="*/ 2399 w 45"/>
                <a:gd name="T1" fmla="*/ 0 h 200"/>
                <a:gd name="T2" fmla="*/ 0 w 45"/>
                <a:gd name="T3" fmla="*/ 2318 h 200"/>
                <a:gd name="T4" fmla="*/ 0 w 45"/>
                <a:gd name="T5" fmla="*/ 4636 h 200"/>
                <a:gd name="T6" fmla="*/ 2399 w 45"/>
                <a:gd name="T7" fmla="*/ 2318 h 200"/>
                <a:gd name="T8" fmla="*/ 2399 w 45"/>
                <a:gd name="T9" fmla="*/ 0 h 2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5"/>
                <a:gd name="T16" fmla="*/ 0 h 200"/>
                <a:gd name="T17" fmla="*/ 45 w 45"/>
                <a:gd name="T18" fmla="*/ 200 h 2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5" h="200">
                  <a:moveTo>
                    <a:pt x="45" y="0"/>
                  </a:moveTo>
                  <a:lnTo>
                    <a:pt x="0" y="51"/>
                  </a:lnTo>
                  <a:lnTo>
                    <a:pt x="0" y="200"/>
                  </a:lnTo>
                  <a:lnTo>
                    <a:pt x="45" y="151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2" name="Freeform 61">
              <a:extLst>
                <a:ext uri="{FF2B5EF4-FFF2-40B4-BE49-F238E27FC236}">
                  <a16:creationId xmlns:a16="http://schemas.microsoft.com/office/drawing/2014/main" id="{F1C6ED0D-994D-486E-A509-971999C91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4392331" y="3297396"/>
              <a:ext cx="45135" cy="309873"/>
            </a:xfrm>
            <a:custGeom>
              <a:avLst/>
              <a:gdLst>
                <a:gd name="T0" fmla="*/ 0 w 36"/>
                <a:gd name="T1" fmla="*/ 0 h 256"/>
                <a:gd name="T2" fmla="*/ 2558 w 36"/>
                <a:gd name="T3" fmla="*/ 3516 h 256"/>
                <a:gd name="T4" fmla="*/ 2558 w 36"/>
                <a:gd name="T5" fmla="*/ 5860 h 256"/>
                <a:gd name="T6" fmla="*/ 0 w 36"/>
                <a:gd name="T7" fmla="*/ 3516 h 256"/>
                <a:gd name="T8" fmla="*/ 0 w 36"/>
                <a:gd name="T9" fmla="*/ 0 h 25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6"/>
                <a:gd name="T16" fmla="*/ 0 h 256"/>
                <a:gd name="T17" fmla="*/ 36 w 36"/>
                <a:gd name="T18" fmla="*/ 256 h 25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6" h="256">
                  <a:moveTo>
                    <a:pt x="0" y="0"/>
                  </a:moveTo>
                  <a:lnTo>
                    <a:pt x="36" y="157"/>
                  </a:lnTo>
                  <a:lnTo>
                    <a:pt x="24" y="256"/>
                  </a:lnTo>
                  <a:lnTo>
                    <a:pt x="0" y="15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3" name="Freeform 62">
              <a:extLst>
                <a:ext uri="{FF2B5EF4-FFF2-40B4-BE49-F238E27FC236}">
                  <a16:creationId xmlns:a16="http://schemas.microsoft.com/office/drawing/2014/main" id="{2E2F5BB6-3416-4E0F-BA08-625742D61B2B}"/>
                </a:ext>
              </a:extLst>
            </p:cNvPr>
            <p:cNvSpPr>
              <a:spLocks/>
            </p:cNvSpPr>
            <p:nvPr/>
          </p:nvSpPr>
          <p:spPr bwMode="auto">
            <a:xfrm>
              <a:off x="4390773" y="4089295"/>
              <a:ext cx="68482" cy="260688"/>
            </a:xfrm>
            <a:custGeom>
              <a:avLst/>
              <a:gdLst>
                <a:gd name="T0" fmla="*/ 0 w 56"/>
                <a:gd name="T1" fmla="*/ 0 h 214"/>
                <a:gd name="T2" fmla="*/ 3742 w 56"/>
                <a:gd name="T3" fmla="*/ 2359 h 214"/>
                <a:gd name="T4" fmla="*/ 3742 w 56"/>
                <a:gd name="T5" fmla="*/ 2359 h 214"/>
                <a:gd name="T6" fmla="*/ 3742 w 56"/>
                <a:gd name="T7" fmla="*/ 4718 h 214"/>
                <a:gd name="T8" fmla="*/ 0 w 56"/>
                <a:gd name="T9" fmla="*/ 3539 h 214"/>
                <a:gd name="T10" fmla="*/ 0 w 56"/>
                <a:gd name="T11" fmla="*/ 0 h 21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6"/>
                <a:gd name="T19" fmla="*/ 0 h 214"/>
                <a:gd name="T20" fmla="*/ 56 w 56"/>
                <a:gd name="T21" fmla="*/ 214 h 21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6" h="214">
                  <a:moveTo>
                    <a:pt x="0" y="0"/>
                  </a:moveTo>
                  <a:lnTo>
                    <a:pt x="56" y="79"/>
                  </a:lnTo>
                  <a:lnTo>
                    <a:pt x="44" y="131"/>
                  </a:lnTo>
                  <a:lnTo>
                    <a:pt x="44" y="214"/>
                  </a:lnTo>
                  <a:lnTo>
                    <a:pt x="0" y="15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4" name="Freeform 63">
              <a:extLst>
                <a:ext uri="{FF2B5EF4-FFF2-40B4-BE49-F238E27FC236}">
                  <a16:creationId xmlns:a16="http://schemas.microsoft.com/office/drawing/2014/main" id="{AC3FE4B6-6751-4E0C-B0B1-6418FC5F5B8F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4198" y="3499059"/>
              <a:ext cx="253694" cy="214780"/>
            </a:xfrm>
            <a:custGeom>
              <a:avLst/>
              <a:gdLst>
                <a:gd name="T0" fmla="*/ 0 w 209"/>
                <a:gd name="T1" fmla="*/ 2324 h 179"/>
                <a:gd name="T2" fmla="*/ 9905 w 209"/>
                <a:gd name="T3" fmla="*/ 0 h 179"/>
                <a:gd name="T4" fmla="*/ 9905 w 209"/>
                <a:gd name="T5" fmla="*/ 2324 h 179"/>
                <a:gd name="T6" fmla="*/ 0 w 209"/>
                <a:gd name="T7" fmla="*/ 2324 h 179"/>
                <a:gd name="T8" fmla="*/ 0 w 209"/>
                <a:gd name="T9" fmla="*/ 2324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9"/>
                <a:gd name="T16" fmla="*/ 0 h 179"/>
                <a:gd name="T17" fmla="*/ 209 w 209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9" h="179">
                  <a:moveTo>
                    <a:pt x="0" y="26"/>
                  </a:moveTo>
                  <a:lnTo>
                    <a:pt x="209" y="0"/>
                  </a:lnTo>
                  <a:lnTo>
                    <a:pt x="209" y="149"/>
                  </a:lnTo>
                  <a:lnTo>
                    <a:pt x="0" y="179"/>
                  </a:lnTo>
                  <a:lnTo>
                    <a:pt x="0" y="26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5" name="Freeform 64">
              <a:extLst>
                <a:ext uri="{FF2B5EF4-FFF2-40B4-BE49-F238E27FC236}">
                  <a16:creationId xmlns:a16="http://schemas.microsoft.com/office/drawing/2014/main" id="{F1A22DBD-CF3E-48BB-8213-17400F340BD5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3737" y="3261324"/>
              <a:ext cx="143189" cy="195105"/>
            </a:xfrm>
            <a:custGeom>
              <a:avLst/>
              <a:gdLst>
                <a:gd name="T0" fmla="*/ 6137 w 119"/>
                <a:gd name="T1" fmla="*/ 0 h 159"/>
                <a:gd name="T2" fmla="*/ 3682 w 119"/>
                <a:gd name="T3" fmla="*/ 2376 h 159"/>
                <a:gd name="T4" fmla="*/ 0 w 119"/>
                <a:gd name="T5" fmla="*/ 3564 h 159"/>
                <a:gd name="T6" fmla="*/ 4909 w 119"/>
                <a:gd name="T7" fmla="*/ 2376 h 159"/>
                <a:gd name="T8" fmla="*/ 6137 w 119"/>
                <a:gd name="T9" fmla="*/ 3564 h 159"/>
                <a:gd name="T10" fmla="*/ 6137 w 119"/>
                <a:gd name="T11" fmla="*/ 0 h 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9"/>
                <a:gd name="T19" fmla="*/ 0 h 159"/>
                <a:gd name="T20" fmla="*/ 119 w 119"/>
                <a:gd name="T21" fmla="*/ 159 h 15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9" h="159">
                  <a:moveTo>
                    <a:pt x="119" y="0"/>
                  </a:moveTo>
                  <a:lnTo>
                    <a:pt x="14" y="97"/>
                  </a:lnTo>
                  <a:lnTo>
                    <a:pt x="0" y="153"/>
                  </a:lnTo>
                  <a:lnTo>
                    <a:pt x="95" y="121"/>
                  </a:lnTo>
                  <a:lnTo>
                    <a:pt x="119" y="159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6" name="Freeform 65">
              <a:extLst>
                <a:ext uri="{FF2B5EF4-FFF2-40B4-BE49-F238E27FC236}">
                  <a16:creationId xmlns:a16="http://schemas.microsoft.com/office/drawing/2014/main" id="{7C33E9C8-C739-4279-86E4-23FA560E61B1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8793" y="3372815"/>
              <a:ext cx="80934" cy="95092"/>
            </a:xfrm>
            <a:custGeom>
              <a:avLst/>
              <a:gdLst>
                <a:gd name="T0" fmla="*/ 3752 w 66"/>
                <a:gd name="T1" fmla="*/ 0 h 79"/>
                <a:gd name="T2" fmla="*/ 0 w 66"/>
                <a:gd name="T3" fmla="*/ 2331 h 79"/>
                <a:gd name="T4" fmla="*/ 3752 w 66"/>
                <a:gd name="T5" fmla="*/ 2331 h 79"/>
                <a:gd name="T6" fmla="*/ 3752 w 66"/>
                <a:gd name="T7" fmla="*/ 0 h 7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6"/>
                <a:gd name="T13" fmla="*/ 0 h 79"/>
                <a:gd name="T14" fmla="*/ 66 w 66"/>
                <a:gd name="T15" fmla="*/ 79 h 7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6" h="79">
                  <a:moveTo>
                    <a:pt x="66" y="0"/>
                  </a:moveTo>
                  <a:lnTo>
                    <a:pt x="0" y="54"/>
                  </a:lnTo>
                  <a:lnTo>
                    <a:pt x="66" y="79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7" name="Freeform 66">
              <a:extLst>
                <a:ext uri="{FF2B5EF4-FFF2-40B4-BE49-F238E27FC236}">
                  <a16:creationId xmlns:a16="http://schemas.microsoft.com/office/drawing/2014/main" id="{45B476CD-A5E5-443C-912F-411613631863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4394" y="3636779"/>
              <a:ext cx="54474" cy="262326"/>
            </a:xfrm>
            <a:custGeom>
              <a:avLst/>
              <a:gdLst>
                <a:gd name="T0" fmla="*/ 2416 w 46"/>
                <a:gd name="T1" fmla="*/ 0 h 219"/>
                <a:gd name="T2" fmla="*/ 0 w 46"/>
                <a:gd name="T3" fmla="*/ 2320 h 219"/>
                <a:gd name="T4" fmla="*/ 0 w 46"/>
                <a:gd name="T5" fmla="*/ 4639 h 219"/>
                <a:gd name="T6" fmla="*/ 2416 w 46"/>
                <a:gd name="T7" fmla="*/ 2320 h 219"/>
                <a:gd name="T8" fmla="*/ 2416 w 46"/>
                <a:gd name="T9" fmla="*/ 0 h 2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6"/>
                <a:gd name="T16" fmla="*/ 0 h 219"/>
                <a:gd name="T17" fmla="*/ 46 w 46"/>
                <a:gd name="T18" fmla="*/ 219 h 2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6" h="219">
                  <a:moveTo>
                    <a:pt x="46" y="0"/>
                  </a:moveTo>
                  <a:lnTo>
                    <a:pt x="0" y="60"/>
                  </a:lnTo>
                  <a:lnTo>
                    <a:pt x="0" y="219"/>
                  </a:lnTo>
                  <a:lnTo>
                    <a:pt x="46" y="154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8" name="Freeform 67">
              <a:extLst>
                <a:ext uri="{FF2B5EF4-FFF2-40B4-BE49-F238E27FC236}">
                  <a16:creationId xmlns:a16="http://schemas.microsoft.com/office/drawing/2014/main" id="{14E7E9D1-2BE3-471C-A951-4AE49169EEF0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9451" y="3677769"/>
              <a:ext cx="71595" cy="96733"/>
            </a:xfrm>
            <a:custGeom>
              <a:avLst/>
              <a:gdLst>
                <a:gd name="T0" fmla="*/ 3843 w 57"/>
                <a:gd name="T1" fmla="*/ 0 h 82"/>
                <a:gd name="T2" fmla="*/ 0 w 57"/>
                <a:gd name="T3" fmla="*/ 2284 h 82"/>
                <a:gd name="T4" fmla="*/ 3843 w 57"/>
                <a:gd name="T5" fmla="*/ 2284 h 82"/>
                <a:gd name="T6" fmla="*/ 3843 w 57"/>
                <a:gd name="T7" fmla="*/ 2284 h 82"/>
                <a:gd name="T8" fmla="*/ 3843 w 57"/>
                <a:gd name="T9" fmla="*/ 0 h 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7"/>
                <a:gd name="T16" fmla="*/ 0 h 82"/>
                <a:gd name="T17" fmla="*/ 57 w 57"/>
                <a:gd name="T18" fmla="*/ 82 h 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7" h="82">
                  <a:moveTo>
                    <a:pt x="57" y="0"/>
                  </a:moveTo>
                  <a:lnTo>
                    <a:pt x="0" y="58"/>
                  </a:lnTo>
                  <a:lnTo>
                    <a:pt x="16" y="82"/>
                  </a:lnTo>
                  <a:lnTo>
                    <a:pt x="57" y="58"/>
                  </a:lnTo>
                  <a:lnTo>
                    <a:pt x="57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99" name="Freeform 68">
              <a:extLst>
                <a:ext uri="{FF2B5EF4-FFF2-40B4-BE49-F238E27FC236}">
                  <a16:creationId xmlns:a16="http://schemas.microsoft.com/office/drawing/2014/main" id="{F598EB27-B845-4AF4-8D61-007B5CCEEEF2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4586" y="3858118"/>
              <a:ext cx="73152" cy="141001"/>
            </a:xfrm>
            <a:custGeom>
              <a:avLst/>
              <a:gdLst>
                <a:gd name="T0" fmla="*/ 3794 w 59"/>
                <a:gd name="T1" fmla="*/ 0 h 116"/>
                <a:gd name="T2" fmla="*/ 0 w 59"/>
                <a:gd name="T3" fmla="*/ 2354 h 116"/>
                <a:gd name="T4" fmla="*/ 0 w 59"/>
                <a:gd name="T5" fmla="*/ 2354 h 116"/>
                <a:gd name="T6" fmla="*/ 3794 w 59"/>
                <a:gd name="T7" fmla="*/ 2354 h 116"/>
                <a:gd name="T8" fmla="*/ 3794 w 59"/>
                <a:gd name="T9" fmla="*/ 2354 h 116"/>
                <a:gd name="T10" fmla="*/ 3794 w 59"/>
                <a:gd name="T11" fmla="*/ 0 h 1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9"/>
                <a:gd name="T19" fmla="*/ 0 h 116"/>
                <a:gd name="T20" fmla="*/ 59 w 59"/>
                <a:gd name="T21" fmla="*/ 116 h 11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9" h="116">
                  <a:moveTo>
                    <a:pt x="59" y="0"/>
                  </a:moveTo>
                  <a:lnTo>
                    <a:pt x="0" y="77"/>
                  </a:lnTo>
                  <a:lnTo>
                    <a:pt x="0" y="92"/>
                  </a:lnTo>
                  <a:lnTo>
                    <a:pt x="44" y="116"/>
                  </a:lnTo>
                  <a:lnTo>
                    <a:pt x="59" y="116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12700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0" name="Freeform 69">
              <a:extLst>
                <a:ext uri="{FF2B5EF4-FFF2-40B4-BE49-F238E27FC236}">
                  <a16:creationId xmlns:a16="http://schemas.microsoft.com/office/drawing/2014/main" id="{0AC4DBE3-194E-423B-AA8D-BE762F9B909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1858" y="3617107"/>
              <a:ext cx="510500" cy="449234"/>
            </a:xfrm>
            <a:custGeom>
              <a:avLst/>
              <a:gdLst>
                <a:gd name="T0" fmla="*/ 0 w 417"/>
                <a:gd name="T1" fmla="*/ 2147483647 h 370"/>
                <a:gd name="T2" fmla="*/ 0 w 417"/>
                <a:gd name="T3" fmla="*/ 2147483647 h 370"/>
                <a:gd name="T4" fmla="*/ 2147483647 w 417"/>
                <a:gd name="T5" fmla="*/ 2147483647 h 370"/>
                <a:gd name="T6" fmla="*/ 2147483647 w 417"/>
                <a:gd name="T7" fmla="*/ 2147483647 h 370"/>
                <a:gd name="T8" fmla="*/ 2147483647 w 417"/>
                <a:gd name="T9" fmla="*/ 2147483647 h 370"/>
                <a:gd name="T10" fmla="*/ 2147483647 w 417"/>
                <a:gd name="T11" fmla="*/ 2147483647 h 370"/>
                <a:gd name="T12" fmla="*/ 2147483647 w 417"/>
                <a:gd name="T13" fmla="*/ 2147483647 h 370"/>
                <a:gd name="T14" fmla="*/ 2147483647 w 417"/>
                <a:gd name="T15" fmla="*/ 2147483647 h 370"/>
                <a:gd name="T16" fmla="*/ 2147483647 w 417"/>
                <a:gd name="T17" fmla="*/ 2147483647 h 370"/>
                <a:gd name="T18" fmla="*/ 2147483647 w 417"/>
                <a:gd name="T19" fmla="*/ 2147483647 h 370"/>
                <a:gd name="T20" fmla="*/ 2147483647 w 417"/>
                <a:gd name="T21" fmla="*/ 2147483647 h 370"/>
                <a:gd name="T22" fmla="*/ 2147483647 w 417"/>
                <a:gd name="T23" fmla="*/ 0 h 370"/>
                <a:gd name="T24" fmla="*/ 2147483647 w 417"/>
                <a:gd name="T25" fmla="*/ 0 h 370"/>
                <a:gd name="T26" fmla="*/ 2147483647 w 417"/>
                <a:gd name="T27" fmla="*/ 2147483647 h 370"/>
                <a:gd name="T28" fmla="*/ 2147483647 w 417"/>
                <a:gd name="T29" fmla="*/ 2147483647 h 370"/>
                <a:gd name="T30" fmla="*/ 2147483647 w 417"/>
                <a:gd name="T31" fmla="*/ 2147483647 h 370"/>
                <a:gd name="T32" fmla="*/ 2147483647 w 417"/>
                <a:gd name="T33" fmla="*/ 2147483647 h 370"/>
                <a:gd name="T34" fmla="*/ 2147483647 w 417"/>
                <a:gd name="T35" fmla="*/ 2147483647 h 370"/>
                <a:gd name="T36" fmla="*/ 2147483647 w 417"/>
                <a:gd name="T37" fmla="*/ 2147483647 h 370"/>
                <a:gd name="T38" fmla="*/ 0 w 417"/>
                <a:gd name="T39" fmla="*/ 2147483647 h 37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17"/>
                <a:gd name="T61" fmla="*/ 0 h 370"/>
                <a:gd name="T62" fmla="*/ 417 w 417"/>
                <a:gd name="T63" fmla="*/ 370 h 37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17" h="370">
                  <a:moveTo>
                    <a:pt x="0" y="234"/>
                  </a:moveTo>
                  <a:lnTo>
                    <a:pt x="0" y="273"/>
                  </a:lnTo>
                  <a:lnTo>
                    <a:pt x="274" y="273"/>
                  </a:lnTo>
                  <a:lnTo>
                    <a:pt x="321" y="343"/>
                  </a:lnTo>
                  <a:lnTo>
                    <a:pt x="371" y="351"/>
                  </a:lnTo>
                  <a:lnTo>
                    <a:pt x="371" y="370"/>
                  </a:lnTo>
                  <a:lnTo>
                    <a:pt x="407" y="342"/>
                  </a:lnTo>
                  <a:lnTo>
                    <a:pt x="415" y="261"/>
                  </a:lnTo>
                  <a:lnTo>
                    <a:pt x="417" y="218"/>
                  </a:lnTo>
                  <a:lnTo>
                    <a:pt x="417" y="133"/>
                  </a:lnTo>
                  <a:lnTo>
                    <a:pt x="401" y="119"/>
                  </a:lnTo>
                  <a:lnTo>
                    <a:pt x="409" y="0"/>
                  </a:lnTo>
                  <a:lnTo>
                    <a:pt x="320" y="0"/>
                  </a:lnTo>
                  <a:lnTo>
                    <a:pt x="224" y="95"/>
                  </a:lnTo>
                  <a:lnTo>
                    <a:pt x="240" y="127"/>
                  </a:lnTo>
                  <a:lnTo>
                    <a:pt x="181" y="170"/>
                  </a:lnTo>
                  <a:lnTo>
                    <a:pt x="107" y="160"/>
                  </a:lnTo>
                  <a:lnTo>
                    <a:pt x="42" y="160"/>
                  </a:lnTo>
                  <a:lnTo>
                    <a:pt x="28" y="204"/>
                  </a:lnTo>
                  <a:lnTo>
                    <a:pt x="0" y="234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1" name="Freeform 70">
              <a:extLst>
                <a:ext uri="{FF2B5EF4-FFF2-40B4-BE49-F238E27FC236}">
                  <a16:creationId xmlns:a16="http://schemas.microsoft.com/office/drawing/2014/main" id="{5A6CD53B-CA1F-4514-AF31-0A8269E955F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9013" y="3622024"/>
              <a:ext cx="191437" cy="227896"/>
            </a:xfrm>
            <a:custGeom>
              <a:avLst/>
              <a:gdLst>
                <a:gd name="T0" fmla="*/ 2147483647 w 155"/>
                <a:gd name="T1" fmla="*/ 0 h 189"/>
                <a:gd name="T2" fmla="*/ 2147483647 w 155"/>
                <a:gd name="T3" fmla="*/ 0 h 189"/>
                <a:gd name="T4" fmla="*/ 2147483647 w 155"/>
                <a:gd name="T5" fmla="*/ 2147483647 h 189"/>
                <a:gd name="T6" fmla="*/ 2147483647 w 155"/>
                <a:gd name="T7" fmla="*/ 2147483647 h 189"/>
                <a:gd name="T8" fmla="*/ 2147483647 w 155"/>
                <a:gd name="T9" fmla="*/ 2147483647 h 189"/>
                <a:gd name="T10" fmla="*/ 2147483647 w 155"/>
                <a:gd name="T11" fmla="*/ 2147483647 h 189"/>
                <a:gd name="T12" fmla="*/ 2147483647 w 155"/>
                <a:gd name="T13" fmla="*/ 2147483647 h 189"/>
                <a:gd name="T14" fmla="*/ 0 w 155"/>
                <a:gd name="T15" fmla="*/ 2147483647 h 189"/>
                <a:gd name="T16" fmla="*/ 2147483647 w 155"/>
                <a:gd name="T17" fmla="*/ 0 h 18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55"/>
                <a:gd name="T28" fmla="*/ 0 h 189"/>
                <a:gd name="T29" fmla="*/ 155 w 155"/>
                <a:gd name="T30" fmla="*/ 189 h 189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55" h="189">
                  <a:moveTo>
                    <a:pt x="10" y="0"/>
                  </a:moveTo>
                  <a:lnTo>
                    <a:pt x="155" y="0"/>
                  </a:lnTo>
                  <a:lnTo>
                    <a:pt x="149" y="46"/>
                  </a:lnTo>
                  <a:lnTo>
                    <a:pt x="123" y="56"/>
                  </a:lnTo>
                  <a:lnTo>
                    <a:pt x="83" y="189"/>
                  </a:lnTo>
                  <a:lnTo>
                    <a:pt x="18" y="189"/>
                  </a:lnTo>
                  <a:lnTo>
                    <a:pt x="18" y="130"/>
                  </a:lnTo>
                  <a:lnTo>
                    <a:pt x="0" y="116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2" name="Freeform 71">
              <a:extLst>
                <a:ext uri="{FF2B5EF4-FFF2-40B4-BE49-F238E27FC236}">
                  <a16:creationId xmlns:a16="http://schemas.microsoft.com/office/drawing/2014/main" id="{FEAD9562-01AD-4647-A183-E8DADBE3C6F8}"/>
                </a:ext>
              </a:extLst>
            </p:cNvPr>
            <p:cNvSpPr>
              <a:spLocks/>
            </p:cNvSpPr>
            <p:nvPr/>
          </p:nvSpPr>
          <p:spPr bwMode="auto">
            <a:xfrm>
              <a:off x="8610178" y="3540049"/>
              <a:ext cx="141632" cy="309873"/>
            </a:xfrm>
            <a:custGeom>
              <a:avLst/>
              <a:gdLst>
                <a:gd name="T0" fmla="*/ 2147483647 w 116"/>
                <a:gd name="T1" fmla="*/ 2147483647 h 256"/>
                <a:gd name="T2" fmla="*/ 2147483647 w 116"/>
                <a:gd name="T3" fmla="*/ 0 h 256"/>
                <a:gd name="T4" fmla="*/ 2147483647 w 116"/>
                <a:gd name="T5" fmla="*/ 2147483647 h 256"/>
                <a:gd name="T6" fmla="*/ 2147483647 w 116"/>
                <a:gd name="T7" fmla="*/ 2147483647 h 256"/>
                <a:gd name="T8" fmla="*/ 0 w 116"/>
                <a:gd name="T9" fmla="*/ 2147483647 h 256"/>
                <a:gd name="T10" fmla="*/ 2147483647 w 116"/>
                <a:gd name="T11" fmla="*/ 2147483647 h 256"/>
                <a:gd name="T12" fmla="*/ 2147483647 w 116"/>
                <a:gd name="T13" fmla="*/ 2147483647 h 256"/>
                <a:gd name="T14" fmla="*/ 2147483647 w 116"/>
                <a:gd name="T15" fmla="*/ 2147483647 h 25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16"/>
                <a:gd name="T25" fmla="*/ 0 h 256"/>
                <a:gd name="T26" fmla="*/ 116 w 116"/>
                <a:gd name="T27" fmla="*/ 256 h 25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16" h="256">
                  <a:moveTo>
                    <a:pt x="72" y="67"/>
                  </a:moveTo>
                  <a:lnTo>
                    <a:pt x="116" y="0"/>
                  </a:lnTo>
                  <a:lnTo>
                    <a:pt x="116" y="234"/>
                  </a:lnTo>
                  <a:lnTo>
                    <a:pt x="74" y="256"/>
                  </a:lnTo>
                  <a:lnTo>
                    <a:pt x="0" y="254"/>
                  </a:lnTo>
                  <a:lnTo>
                    <a:pt x="42" y="123"/>
                  </a:lnTo>
                  <a:lnTo>
                    <a:pt x="67" y="112"/>
                  </a:lnTo>
                  <a:lnTo>
                    <a:pt x="72" y="67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3" name="Freeform 72">
              <a:extLst>
                <a:ext uri="{FF2B5EF4-FFF2-40B4-BE49-F238E27FC236}">
                  <a16:creationId xmlns:a16="http://schemas.microsoft.com/office/drawing/2014/main" id="{6B8C87F0-66F1-4C2C-8C57-24A2643594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1809" y="3372815"/>
              <a:ext cx="300386" cy="447594"/>
            </a:xfrm>
            <a:custGeom>
              <a:avLst/>
              <a:gdLst>
                <a:gd name="T0" fmla="*/ 0 w 246"/>
                <a:gd name="T1" fmla="*/ 2147483647 h 373"/>
                <a:gd name="T2" fmla="*/ 0 w 246"/>
                <a:gd name="T3" fmla="*/ 2147483647 h 373"/>
                <a:gd name="T4" fmla="*/ 2147483647 w 246"/>
                <a:gd name="T5" fmla="*/ 2147483647 h 373"/>
                <a:gd name="T6" fmla="*/ 2147483647 w 246"/>
                <a:gd name="T7" fmla="*/ 2147483647 h 373"/>
                <a:gd name="T8" fmla="*/ 2147483647 w 246"/>
                <a:gd name="T9" fmla="*/ 2147483647 h 373"/>
                <a:gd name="T10" fmla="*/ 2147483647 w 246"/>
                <a:gd name="T11" fmla="*/ 2147483647 h 373"/>
                <a:gd name="T12" fmla="*/ 2147483647 w 246"/>
                <a:gd name="T13" fmla="*/ 2147483647 h 373"/>
                <a:gd name="T14" fmla="*/ 2147483647 w 246"/>
                <a:gd name="T15" fmla="*/ 2147483647 h 373"/>
                <a:gd name="T16" fmla="*/ 2147483647 w 246"/>
                <a:gd name="T17" fmla="*/ 2147483647 h 373"/>
                <a:gd name="T18" fmla="*/ 2147483647 w 246"/>
                <a:gd name="T19" fmla="*/ 0 h 373"/>
                <a:gd name="T20" fmla="*/ 2147483647 w 246"/>
                <a:gd name="T21" fmla="*/ 2147483647 h 373"/>
                <a:gd name="T22" fmla="*/ 0 w 246"/>
                <a:gd name="T23" fmla="*/ 2147483647 h 373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46"/>
                <a:gd name="T37" fmla="*/ 0 h 373"/>
                <a:gd name="T38" fmla="*/ 246 w 246"/>
                <a:gd name="T39" fmla="*/ 373 h 373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46" h="373">
                  <a:moveTo>
                    <a:pt x="0" y="145"/>
                  </a:moveTo>
                  <a:lnTo>
                    <a:pt x="0" y="373"/>
                  </a:lnTo>
                  <a:lnTo>
                    <a:pt x="59" y="340"/>
                  </a:lnTo>
                  <a:lnTo>
                    <a:pt x="63" y="310"/>
                  </a:lnTo>
                  <a:lnTo>
                    <a:pt x="246" y="177"/>
                  </a:lnTo>
                  <a:lnTo>
                    <a:pt x="236" y="127"/>
                  </a:lnTo>
                  <a:lnTo>
                    <a:pt x="204" y="113"/>
                  </a:lnTo>
                  <a:lnTo>
                    <a:pt x="182" y="6"/>
                  </a:lnTo>
                  <a:lnTo>
                    <a:pt x="133" y="20"/>
                  </a:lnTo>
                  <a:lnTo>
                    <a:pt x="107" y="0"/>
                  </a:lnTo>
                  <a:lnTo>
                    <a:pt x="59" y="38"/>
                  </a:lnTo>
                  <a:lnTo>
                    <a:pt x="0" y="145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4" name="Freeform 73">
              <a:extLst>
                <a:ext uri="{FF2B5EF4-FFF2-40B4-BE49-F238E27FC236}">
                  <a16:creationId xmlns:a16="http://schemas.microsoft.com/office/drawing/2014/main" id="{17EBA2D8-2937-45C6-9694-865E3B2D9A13}"/>
                </a:ext>
              </a:extLst>
            </p:cNvPr>
            <p:cNvSpPr>
              <a:spLocks/>
            </p:cNvSpPr>
            <p:nvPr/>
          </p:nvSpPr>
          <p:spPr bwMode="auto">
            <a:xfrm>
              <a:off x="8530801" y="3820407"/>
              <a:ext cx="287934" cy="177071"/>
            </a:xfrm>
            <a:custGeom>
              <a:avLst/>
              <a:gdLst>
                <a:gd name="T0" fmla="*/ 2147483647 w 236"/>
                <a:gd name="T1" fmla="*/ 2147483647 h 143"/>
                <a:gd name="T2" fmla="*/ 2147483647 w 236"/>
                <a:gd name="T3" fmla="*/ 2147483647 h 143"/>
                <a:gd name="T4" fmla="*/ 2147483647 w 236"/>
                <a:gd name="T5" fmla="*/ 0 h 143"/>
                <a:gd name="T6" fmla="*/ 2147483647 w 236"/>
                <a:gd name="T7" fmla="*/ 2147483647 h 143"/>
                <a:gd name="T8" fmla="*/ 2147483647 w 236"/>
                <a:gd name="T9" fmla="*/ 2147483647 h 143"/>
                <a:gd name="T10" fmla="*/ 2147483647 w 236"/>
                <a:gd name="T11" fmla="*/ 2147483647 h 143"/>
                <a:gd name="T12" fmla="*/ 2147483647 w 236"/>
                <a:gd name="T13" fmla="*/ 2147483647 h 143"/>
                <a:gd name="T14" fmla="*/ 2147483647 w 236"/>
                <a:gd name="T15" fmla="*/ 2147483647 h 143"/>
                <a:gd name="T16" fmla="*/ 2147483647 w 236"/>
                <a:gd name="T17" fmla="*/ 2147483647 h 143"/>
                <a:gd name="T18" fmla="*/ 0 w 236"/>
                <a:gd name="T19" fmla="*/ 2147483647 h 143"/>
                <a:gd name="T20" fmla="*/ 2147483647 w 236"/>
                <a:gd name="T21" fmla="*/ 2147483647 h 14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36"/>
                <a:gd name="T34" fmla="*/ 0 h 143"/>
                <a:gd name="T35" fmla="*/ 236 w 236"/>
                <a:gd name="T36" fmla="*/ 143 h 14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36" h="143">
                  <a:moveTo>
                    <a:pt x="2" y="20"/>
                  </a:moveTo>
                  <a:lnTo>
                    <a:pt x="141" y="23"/>
                  </a:lnTo>
                  <a:lnTo>
                    <a:pt x="182" y="0"/>
                  </a:lnTo>
                  <a:lnTo>
                    <a:pt x="191" y="43"/>
                  </a:lnTo>
                  <a:lnTo>
                    <a:pt x="169" y="65"/>
                  </a:lnTo>
                  <a:lnTo>
                    <a:pt x="201" y="123"/>
                  </a:lnTo>
                  <a:lnTo>
                    <a:pt x="236" y="123"/>
                  </a:lnTo>
                  <a:lnTo>
                    <a:pt x="185" y="143"/>
                  </a:lnTo>
                  <a:lnTo>
                    <a:pt x="136" y="94"/>
                  </a:lnTo>
                  <a:lnTo>
                    <a:pt x="0" y="94"/>
                  </a:lnTo>
                  <a:lnTo>
                    <a:pt x="2" y="2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5" name="Freeform 74">
              <a:extLst>
                <a:ext uri="{FF2B5EF4-FFF2-40B4-BE49-F238E27FC236}">
                  <a16:creationId xmlns:a16="http://schemas.microsoft.com/office/drawing/2014/main" id="{D3E6A1F1-7E52-4910-A5D7-FE9A4CA9A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56869" y="3938455"/>
              <a:ext cx="66925" cy="72140"/>
            </a:xfrm>
            <a:custGeom>
              <a:avLst/>
              <a:gdLst>
                <a:gd name="T0" fmla="*/ 2147483647 w 55"/>
                <a:gd name="T1" fmla="*/ 0 h 63"/>
                <a:gd name="T2" fmla="*/ 2147483647 w 55"/>
                <a:gd name="T3" fmla="*/ 0 h 63"/>
                <a:gd name="T4" fmla="*/ 2147483647 w 55"/>
                <a:gd name="T5" fmla="*/ 2147483647 h 63"/>
                <a:gd name="T6" fmla="*/ 2147483647 w 55"/>
                <a:gd name="T7" fmla="*/ 2147483647 h 63"/>
                <a:gd name="T8" fmla="*/ 0 w 55"/>
                <a:gd name="T9" fmla="*/ 2147483647 h 63"/>
                <a:gd name="T10" fmla="*/ 2147483647 w 55"/>
                <a:gd name="T11" fmla="*/ 0 h 6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5"/>
                <a:gd name="T19" fmla="*/ 0 h 63"/>
                <a:gd name="T20" fmla="*/ 55 w 55"/>
                <a:gd name="T21" fmla="*/ 63 h 6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5" h="63">
                  <a:moveTo>
                    <a:pt x="1" y="0"/>
                  </a:moveTo>
                  <a:lnTo>
                    <a:pt x="29" y="0"/>
                  </a:lnTo>
                  <a:lnTo>
                    <a:pt x="55" y="22"/>
                  </a:lnTo>
                  <a:lnTo>
                    <a:pt x="30" y="59"/>
                  </a:lnTo>
                  <a:lnTo>
                    <a:pt x="0" y="63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6" name="Freeform 75">
              <a:extLst>
                <a:ext uri="{FF2B5EF4-FFF2-40B4-BE49-F238E27FC236}">
                  <a16:creationId xmlns:a16="http://schemas.microsoft.com/office/drawing/2014/main" id="{3E1F9B16-C8AD-4887-9CAD-C0CDFFB64BE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19908" y="3938455"/>
              <a:ext cx="138520" cy="91815"/>
            </a:xfrm>
            <a:custGeom>
              <a:avLst/>
              <a:gdLst>
                <a:gd name="T0" fmla="*/ 2147483647 w 115"/>
                <a:gd name="T1" fmla="*/ 0 h 78"/>
                <a:gd name="T2" fmla="*/ 2147483647 w 115"/>
                <a:gd name="T3" fmla="*/ 0 h 78"/>
                <a:gd name="T4" fmla="*/ 2147483647 w 115"/>
                <a:gd name="T5" fmla="*/ 2147483647 h 78"/>
                <a:gd name="T6" fmla="*/ 0 w 115"/>
                <a:gd name="T7" fmla="*/ 2147483647 h 78"/>
                <a:gd name="T8" fmla="*/ 2147483647 w 115"/>
                <a:gd name="T9" fmla="*/ 0 h 7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5"/>
                <a:gd name="T16" fmla="*/ 0 h 78"/>
                <a:gd name="T17" fmla="*/ 115 w 115"/>
                <a:gd name="T18" fmla="*/ 78 h 7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5" h="78">
                  <a:moveTo>
                    <a:pt x="6" y="0"/>
                  </a:moveTo>
                  <a:lnTo>
                    <a:pt x="115" y="0"/>
                  </a:lnTo>
                  <a:lnTo>
                    <a:pt x="115" y="62"/>
                  </a:lnTo>
                  <a:lnTo>
                    <a:pt x="0" y="78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7" name="Freeform 76">
              <a:extLst>
                <a:ext uri="{FF2B5EF4-FFF2-40B4-BE49-F238E27FC236}">
                  <a16:creationId xmlns:a16="http://schemas.microsoft.com/office/drawing/2014/main" id="{39482252-5BBF-46EA-9FE8-BAEB24717E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356486" y="4026993"/>
              <a:ext cx="121399" cy="227896"/>
            </a:xfrm>
            <a:custGeom>
              <a:avLst/>
              <a:gdLst>
                <a:gd name="T0" fmla="*/ 2147483647 w 100"/>
                <a:gd name="T1" fmla="*/ 0 h 191"/>
                <a:gd name="T2" fmla="*/ 2147483647 w 100"/>
                <a:gd name="T3" fmla="*/ 2147483647 h 191"/>
                <a:gd name="T4" fmla="*/ 2147483647 w 100"/>
                <a:gd name="T5" fmla="*/ 2147483647 h 191"/>
                <a:gd name="T6" fmla="*/ 2147483647 w 100"/>
                <a:gd name="T7" fmla="*/ 2147483647 h 191"/>
                <a:gd name="T8" fmla="*/ 0 w 100"/>
                <a:gd name="T9" fmla="*/ 2147483647 h 191"/>
                <a:gd name="T10" fmla="*/ 2147483647 w 100"/>
                <a:gd name="T11" fmla="*/ 2147483647 h 191"/>
                <a:gd name="T12" fmla="*/ 2147483647 w 100"/>
                <a:gd name="T13" fmla="*/ 2147483647 h 191"/>
                <a:gd name="T14" fmla="*/ 2147483647 w 100"/>
                <a:gd name="T15" fmla="*/ 2147483647 h 191"/>
                <a:gd name="T16" fmla="*/ 2147483647 w 100"/>
                <a:gd name="T17" fmla="*/ 2147483647 h 191"/>
                <a:gd name="T18" fmla="*/ 2147483647 w 100"/>
                <a:gd name="T19" fmla="*/ 2147483647 h 191"/>
                <a:gd name="T20" fmla="*/ 2147483647 w 100"/>
                <a:gd name="T21" fmla="*/ 2147483647 h 191"/>
                <a:gd name="T22" fmla="*/ 2147483647 w 100"/>
                <a:gd name="T23" fmla="*/ 0 h 19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00"/>
                <a:gd name="T37" fmla="*/ 0 h 191"/>
                <a:gd name="T38" fmla="*/ 100 w 100"/>
                <a:gd name="T39" fmla="*/ 191 h 191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00" h="191">
                  <a:moveTo>
                    <a:pt x="47" y="0"/>
                  </a:moveTo>
                  <a:lnTo>
                    <a:pt x="22" y="22"/>
                  </a:lnTo>
                  <a:lnTo>
                    <a:pt x="43" y="77"/>
                  </a:lnTo>
                  <a:lnTo>
                    <a:pt x="22" y="103"/>
                  </a:lnTo>
                  <a:lnTo>
                    <a:pt x="0" y="132"/>
                  </a:lnTo>
                  <a:lnTo>
                    <a:pt x="43" y="191"/>
                  </a:lnTo>
                  <a:lnTo>
                    <a:pt x="87" y="132"/>
                  </a:lnTo>
                  <a:lnTo>
                    <a:pt x="100" y="65"/>
                  </a:lnTo>
                  <a:lnTo>
                    <a:pt x="84" y="62"/>
                  </a:lnTo>
                  <a:lnTo>
                    <a:pt x="99" y="28"/>
                  </a:lnTo>
                  <a:lnTo>
                    <a:pt x="98" y="9"/>
                  </a:lnTo>
                  <a:lnTo>
                    <a:pt x="47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8" name="Freeform 77">
              <a:extLst>
                <a:ext uri="{FF2B5EF4-FFF2-40B4-BE49-F238E27FC236}">
                  <a16:creationId xmlns:a16="http://schemas.microsoft.com/office/drawing/2014/main" id="{5A0C8102-E951-4AF7-ADCC-C55ED59DF882}"/>
                </a:ext>
              </a:extLst>
            </p:cNvPr>
            <p:cNvSpPr>
              <a:spLocks/>
            </p:cNvSpPr>
            <p:nvPr/>
          </p:nvSpPr>
          <p:spPr bwMode="auto">
            <a:xfrm>
              <a:off x="8305122" y="4153238"/>
              <a:ext cx="91827" cy="160675"/>
            </a:xfrm>
            <a:custGeom>
              <a:avLst/>
              <a:gdLst>
                <a:gd name="T0" fmla="*/ 2147483647 w 77"/>
                <a:gd name="T1" fmla="*/ 0 h 134"/>
                <a:gd name="T2" fmla="*/ 0 w 77"/>
                <a:gd name="T3" fmla="*/ 0 h 134"/>
                <a:gd name="T4" fmla="*/ 0 w 77"/>
                <a:gd name="T5" fmla="*/ 2147483647 h 134"/>
                <a:gd name="T6" fmla="*/ 2147483647 w 77"/>
                <a:gd name="T7" fmla="*/ 2147483647 h 134"/>
                <a:gd name="T8" fmla="*/ 2147483647 w 77"/>
                <a:gd name="T9" fmla="*/ 2147483647 h 134"/>
                <a:gd name="T10" fmla="*/ 2147483647 w 77"/>
                <a:gd name="T11" fmla="*/ 2147483647 h 134"/>
                <a:gd name="T12" fmla="*/ 2147483647 w 77"/>
                <a:gd name="T13" fmla="*/ 2147483647 h 134"/>
                <a:gd name="T14" fmla="*/ 2147483647 w 77"/>
                <a:gd name="T15" fmla="*/ 0 h 1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7"/>
                <a:gd name="T25" fmla="*/ 0 h 134"/>
                <a:gd name="T26" fmla="*/ 77 w 77"/>
                <a:gd name="T27" fmla="*/ 134 h 13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7" h="134">
                  <a:moveTo>
                    <a:pt x="66" y="0"/>
                  </a:moveTo>
                  <a:lnTo>
                    <a:pt x="0" y="0"/>
                  </a:lnTo>
                  <a:lnTo>
                    <a:pt x="0" y="134"/>
                  </a:lnTo>
                  <a:lnTo>
                    <a:pt x="64" y="134"/>
                  </a:lnTo>
                  <a:lnTo>
                    <a:pt x="77" y="113"/>
                  </a:lnTo>
                  <a:lnTo>
                    <a:pt x="44" y="71"/>
                  </a:lnTo>
                  <a:lnTo>
                    <a:pt x="45" y="34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09" name="Freeform 78">
              <a:extLst>
                <a:ext uri="{FF2B5EF4-FFF2-40B4-BE49-F238E27FC236}">
                  <a16:creationId xmlns:a16="http://schemas.microsoft.com/office/drawing/2014/main" id="{0B9C857F-A2F7-42C3-A40A-C7A4864A93A8}"/>
                </a:ext>
              </a:extLst>
            </p:cNvPr>
            <p:cNvSpPr>
              <a:spLocks/>
            </p:cNvSpPr>
            <p:nvPr/>
          </p:nvSpPr>
          <p:spPr bwMode="auto">
            <a:xfrm>
              <a:off x="8031196" y="4176189"/>
              <a:ext cx="353304" cy="222978"/>
            </a:xfrm>
            <a:custGeom>
              <a:avLst/>
              <a:gdLst>
                <a:gd name="T0" fmla="*/ 0 w 287"/>
                <a:gd name="T1" fmla="*/ 0 h 185"/>
                <a:gd name="T2" fmla="*/ 2147483647 w 287"/>
                <a:gd name="T3" fmla="*/ 0 h 185"/>
                <a:gd name="T4" fmla="*/ 2147483647 w 287"/>
                <a:gd name="T5" fmla="*/ 2147483647 h 185"/>
                <a:gd name="T6" fmla="*/ 2147483647 w 287"/>
                <a:gd name="T7" fmla="*/ 2147483647 h 185"/>
                <a:gd name="T8" fmla="*/ 2147483647 w 287"/>
                <a:gd name="T9" fmla="*/ 2147483647 h 185"/>
                <a:gd name="T10" fmla="*/ 2147483647 w 287"/>
                <a:gd name="T11" fmla="*/ 2147483647 h 185"/>
                <a:gd name="T12" fmla="*/ 2147483647 w 287"/>
                <a:gd name="T13" fmla="*/ 2147483647 h 185"/>
                <a:gd name="T14" fmla="*/ 2147483647 w 287"/>
                <a:gd name="T15" fmla="*/ 2147483647 h 185"/>
                <a:gd name="T16" fmla="*/ 2147483647 w 287"/>
                <a:gd name="T17" fmla="*/ 2147483647 h 185"/>
                <a:gd name="T18" fmla="*/ 0 w 287"/>
                <a:gd name="T19" fmla="*/ 2147483647 h 185"/>
                <a:gd name="T20" fmla="*/ 0 w 287"/>
                <a:gd name="T21" fmla="*/ 0 h 18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87"/>
                <a:gd name="T34" fmla="*/ 0 h 185"/>
                <a:gd name="T35" fmla="*/ 287 w 287"/>
                <a:gd name="T36" fmla="*/ 185 h 18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87" h="185">
                  <a:moveTo>
                    <a:pt x="0" y="0"/>
                  </a:moveTo>
                  <a:lnTo>
                    <a:pt x="223" y="0"/>
                  </a:lnTo>
                  <a:lnTo>
                    <a:pt x="223" y="115"/>
                  </a:lnTo>
                  <a:lnTo>
                    <a:pt x="287" y="115"/>
                  </a:lnTo>
                  <a:lnTo>
                    <a:pt x="251" y="185"/>
                  </a:lnTo>
                  <a:lnTo>
                    <a:pt x="175" y="165"/>
                  </a:lnTo>
                  <a:lnTo>
                    <a:pt x="150" y="73"/>
                  </a:lnTo>
                  <a:lnTo>
                    <a:pt x="141" y="51"/>
                  </a:lnTo>
                  <a:lnTo>
                    <a:pt x="86" y="34"/>
                  </a:lnTo>
                  <a:lnTo>
                    <a:pt x="0" y="7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0" name="Freeform 79">
              <a:extLst>
                <a:ext uri="{FF2B5EF4-FFF2-40B4-BE49-F238E27FC236}">
                  <a16:creationId xmlns:a16="http://schemas.microsoft.com/office/drawing/2014/main" id="{A74DE7C7-68F9-4585-9647-F0A2DF53CC7E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4334" y="3508894"/>
              <a:ext cx="617892" cy="386932"/>
            </a:xfrm>
            <a:custGeom>
              <a:avLst/>
              <a:gdLst>
                <a:gd name="T0" fmla="*/ 0 w 507"/>
                <a:gd name="T1" fmla="*/ 0 h 320"/>
                <a:gd name="T2" fmla="*/ 2147483647 w 507"/>
                <a:gd name="T3" fmla="*/ 2147483647 h 320"/>
                <a:gd name="T4" fmla="*/ 2147483647 w 507"/>
                <a:gd name="T5" fmla="*/ 2147483647 h 320"/>
                <a:gd name="T6" fmla="*/ 2147483647 w 507"/>
                <a:gd name="T7" fmla="*/ 2147483647 h 320"/>
                <a:gd name="T8" fmla="*/ 2147483647 w 507"/>
                <a:gd name="T9" fmla="*/ 2147483647 h 320"/>
                <a:gd name="T10" fmla="*/ 2147483647 w 507"/>
                <a:gd name="T11" fmla="*/ 2147483647 h 320"/>
                <a:gd name="T12" fmla="*/ 2147483647 w 507"/>
                <a:gd name="T13" fmla="*/ 2147483647 h 320"/>
                <a:gd name="T14" fmla="*/ 2147483647 w 507"/>
                <a:gd name="T15" fmla="*/ 2147483647 h 320"/>
                <a:gd name="T16" fmla="*/ 2147483647 w 507"/>
                <a:gd name="T17" fmla="*/ 2147483647 h 320"/>
                <a:gd name="T18" fmla="*/ 2147483647 w 507"/>
                <a:gd name="T19" fmla="*/ 2147483647 h 320"/>
                <a:gd name="T20" fmla="*/ 0 w 507"/>
                <a:gd name="T21" fmla="*/ 2147483647 h 320"/>
                <a:gd name="T22" fmla="*/ 0 w 507"/>
                <a:gd name="T23" fmla="*/ 0 h 3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07"/>
                <a:gd name="T37" fmla="*/ 0 h 320"/>
                <a:gd name="T38" fmla="*/ 507 w 507"/>
                <a:gd name="T39" fmla="*/ 320 h 32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07" h="320">
                  <a:moveTo>
                    <a:pt x="0" y="0"/>
                  </a:moveTo>
                  <a:lnTo>
                    <a:pt x="497" y="1"/>
                  </a:lnTo>
                  <a:lnTo>
                    <a:pt x="498" y="30"/>
                  </a:lnTo>
                  <a:lnTo>
                    <a:pt x="479" y="52"/>
                  </a:lnTo>
                  <a:lnTo>
                    <a:pt x="507" y="90"/>
                  </a:lnTo>
                  <a:lnTo>
                    <a:pt x="507" y="229"/>
                  </a:lnTo>
                  <a:lnTo>
                    <a:pt x="485" y="229"/>
                  </a:lnTo>
                  <a:lnTo>
                    <a:pt x="485" y="320"/>
                  </a:lnTo>
                  <a:lnTo>
                    <a:pt x="399" y="292"/>
                  </a:lnTo>
                  <a:lnTo>
                    <a:pt x="364" y="271"/>
                  </a:lnTo>
                  <a:lnTo>
                    <a:pt x="0" y="273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1" name="Freeform 80">
              <a:extLst>
                <a:ext uri="{FF2B5EF4-FFF2-40B4-BE49-F238E27FC236}">
                  <a16:creationId xmlns:a16="http://schemas.microsoft.com/office/drawing/2014/main" id="{AC67C0FE-AAEA-4EAB-8C3E-03C9464634B1}"/>
                </a:ext>
              </a:extLst>
            </p:cNvPr>
            <p:cNvSpPr>
              <a:spLocks/>
            </p:cNvSpPr>
            <p:nvPr/>
          </p:nvSpPr>
          <p:spPr bwMode="auto">
            <a:xfrm>
              <a:off x="6624210" y="3785978"/>
              <a:ext cx="535403" cy="301676"/>
            </a:xfrm>
            <a:custGeom>
              <a:avLst/>
              <a:gdLst>
                <a:gd name="T0" fmla="*/ 0 w 439"/>
                <a:gd name="T1" fmla="*/ 0 h 249"/>
                <a:gd name="T2" fmla="*/ 2147483647 w 439"/>
                <a:gd name="T3" fmla="*/ 0 h 249"/>
                <a:gd name="T4" fmla="*/ 2147483647 w 439"/>
                <a:gd name="T5" fmla="*/ 2147483647 h 249"/>
                <a:gd name="T6" fmla="*/ 2147483647 w 439"/>
                <a:gd name="T7" fmla="*/ 2147483647 h 249"/>
                <a:gd name="T8" fmla="*/ 2147483647 w 439"/>
                <a:gd name="T9" fmla="*/ 2147483647 h 249"/>
                <a:gd name="T10" fmla="*/ 2147483647 w 439"/>
                <a:gd name="T11" fmla="*/ 2147483647 h 249"/>
                <a:gd name="T12" fmla="*/ 2147483647 w 439"/>
                <a:gd name="T13" fmla="*/ 2147483647 h 249"/>
                <a:gd name="T14" fmla="*/ 2147483647 w 439"/>
                <a:gd name="T15" fmla="*/ 2147483647 h 249"/>
                <a:gd name="T16" fmla="*/ 2147483647 w 439"/>
                <a:gd name="T17" fmla="*/ 2147483647 h 249"/>
                <a:gd name="T18" fmla="*/ 2147483647 w 439"/>
                <a:gd name="T19" fmla="*/ 2147483647 h 249"/>
                <a:gd name="T20" fmla="*/ 0 w 439"/>
                <a:gd name="T21" fmla="*/ 2147483647 h 249"/>
                <a:gd name="T22" fmla="*/ 0 w 439"/>
                <a:gd name="T23" fmla="*/ 0 h 24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439"/>
                <a:gd name="T37" fmla="*/ 0 h 249"/>
                <a:gd name="T38" fmla="*/ 439 w 439"/>
                <a:gd name="T39" fmla="*/ 249 h 249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439" h="249">
                  <a:moveTo>
                    <a:pt x="0" y="0"/>
                  </a:moveTo>
                  <a:lnTo>
                    <a:pt x="374" y="0"/>
                  </a:lnTo>
                  <a:lnTo>
                    <a:pt x="386" y="28"/>
                  </a:lnTo>
                  <a:lnTo>
                    <a:pt x="384" y="62"/>
                  </a:lnTo>
                  <a:lnTo>
                    <a:pt x="420" y="96"/>
                  </a:lnTo>
                  <a:lnTo>
                    <a:pt x="439" y="137"/>
                  </a:lnTo>
                  <a:lnTo>
                    <a:pt x="386" y="176"/>
                  </a:lnTo>
                  <a:lnTo>
                    <a:pt x="396" y="202"/>
                  </a:lnTo>
                  <a:lnTo>
                    <a:pt x="361" y="249"/>
                  </a:lnTo>
                  <a:lnTo>
                    <a:pt x="52" y="248"/>
                  </a:lnTo>
                  <a:lnTo>
                    <a:pt x="0" y="9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2" name="Freeform 81">
              <a:extLst>
                <a:ext uri="{FF2B5EF4-FFF2-40B4-BE49-F238E27FC236}">
                  <a16:creationId xmlns:a16="http://schemas.microsoft.com/office/drawing/2014/main" id="{2E2E22E9-1A3A-45D9-A277-91757A633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7519" y="3189188"/>
              <a:ext cx="549409" cy="600072"/>
            </a:xfrm>
            <a:custGeom>
              <a:avLst/>
              <a:gdLst>
                <a:gd name="T0" fmla="*/ 0 w 451"/>
                <a:gd name="T1" fmla="*/ 0 h 495"/>
                <a:gd name="T2" fmla="*/ 2147483647 w 451"/>
                <a:gd name="T3" fmla="*/ 0 h 495"/>
                <a:gd name="T4" fmla="*/ 2147483647 w 451"/>
                <a:gd name="T5" fmla="*/ 2147483647 h 495"/>
                <a:gd name="T6" fmla="*/ 2147483647 w 451"/>
                <a:gd name="T7" fmla="*/ 2147483647 h 495"/>
                <a:gd name="T8" fmla="*/ 2147483647 w 451"/>
                <a:gd name="T9" fmla="*/ 2147483647 h 495"/>
                <a:gd name="T10" fmla="*/ 2147483647 w 451"/>
                <a:gd name="T11" fmla="*/ 2147483647 h 495"/>
                <a:gd name="T12" fmla="*/ 2147483647 w 451"/>
                <a:gd name="T13" fmla="*/ 2147483647 h 495"/>
                <a:gd name="T14" fmla="*/ 2147483647 w 451"/>
                <a:gd name="T15" fmla="*/ 2147483647 h 495"/>
                <a:gd name="T16" fmla="*/ 2147483647 w 451"/>
                <a:gd name="T17" fmla="*/ 2147483647 h 495"/>
                <a:gd name="T18" fmla="*/ 2147483647 w 451"/>
                <a:gd name="T19" fmla="*/ 2147483647 h 495"/>
                <a:gd name="T20" fmla="*/ 2147483647 w 451"/>
                <a:gd name="T21" fmla="*/ 2147483647 h 495"/>
                <a:gd name="T22" fmla="*/ 2147483647 w 451"/>
                <a:gd name="T23" fmla="*/ 2147483647 h 495"/>
                <a:gd name="T24" fmla="*/ 2147483647 w 451"/>
                <a:gd name="T25" fmla="*/ 2147483647 h 495"/>
                <a:gd name="T26" fmla="*/ 2147483647 w 451"/>
                <a:gd name="T27" fmla="*/ 2147483647 h 495"/>
                <a:gd name="T28" fmla="*/ 0 w 451"/>
                <a:gd name="T29" fmla="*/ 0 h 49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51"/>
                <a:gd name="T46" fmla="*/ 0 h 495"/>
                <a:gd name="T47" fmla="*/ 451 w 451"/>
                <a:gd name="T48" fmla="*/ 495 h 49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51" h="495">
                  <a:moveTo>
                    <a:pt x="0" y="0"/>
                  </a:moveTo>
                  <a:lnTo>
                    <a:pt x="151" y="0"/>
                  </a:lnTo>
                  <a:lnTo>
                    <a:pt x="451" y="60"/>
                  </a:lnTo>
                  <a:lnTo>
                    <a:pt x="348" y="157"/>
                  </a:lnTo>
                  <a:lnTo>
                    <a:pt x="304" y="304"/>
                  </a:lnTo>
                  <a:lnTo>
                    <a:pt x="304" y="382"/>
                  </a:lnTo>
                  <a:lnTo>
                    <a:pt x="408" y="456"/>
                  </a:lnTo>
                  <a:lnTo>
                    <a:pt x="413" y="495"/>
                  </a:lnTo>
                  <a:lnTo>
                    <a:pt x="60" y="495"/>
                  </a:lnTo>
                  <a:lnTo>
                    <a:pt x="60" y="352"/>
                  </a:lnTo>
                  <a:lnTo>
                    <a:pt x="30" y="316"/>
                  </a:lnTo>
                  <a:lnTo>
                    <a:pt x="50" y="294"/>
                  </a:lnTo>
                  <a:lnTo>
                    <a:pt x="50" y="263"/>
                  </a:lnTo>
                  <a:lnTo>
                    <a:pt x="38" y="17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3" name="Freeform 82">
              <a:extLst>
                <a:ext uri="{FF2B5EF4-FFF2-40B4-BE49-F238E27FC236}">
                  <a16:creationId xmlns:a16="http://schemas.microsoft.com/office/drawing/2014/main" id="{DB2E0AC0-381C-4A7B-888F-0D550A37DA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9497" y="3410525"/>
              <a:ext cx="479373" cy="488582"/>
            </a:xfrm>
            <a:custGeom>
              <a:avLst/>
              <a:gdLst>
                <a:gd name="T0" fmla="*/ 2147483647 w 393"/>
                <a:gd name="T1" fmla="*/ 2147483647 h 403"/>
                <a:gd name="T2" fmla="*/ 2147483647 w 393"/>
                <a:gd name="T3" fmla="*/ 0 h 403"/>
                <a:gd name="T4" fmla="*/ 2147483647 w 393"/>
                <a:gd name="T5" fmla="*/ 2147483647 h 403"/>
                <a:gd name="T6" fmla="*/ 2147483647 w 393"/>
                <a:gd name="T7" fmla="*/ 2147483647 h 403"/>
                <a:gd name="T8" fmla="*/ 2147483647 w 393"/>
                <a:gd name="T9" fmla="*/ 2147483647 h 403"/>
                <a:gd name="T10" fmla="*/ 2147483647 w 393"/>
                <a:gd name="T11" fmla="*/ 2147483647 h 403"/>
                <a:gd name="T12" fmla="*/ 2147483647 w 393"/>
                <a:gd name="T13" fmla="*/ 2147483647 h 403"/>
                <a:gd name="T14" fmla="*/ 2147483647 w 393"/>
                <a:gd name="T15" fmla="*/ 2147483647 h 403"/>
                <a:gd name="T16" fmla="*/ 2147483647 w 393"/>
                <a:gd name="T17" fmla="*/ 2147483647 h 403"/>
                <a:gd name="T18" fmla="*/ 2147483647 w 393"/>
                <a:gd name="T19" fmla="*/ 2147483647 h 403"/>
                <a:gd name="T20" fmla="*/ 2147483647 w 393"/>
                <a:gd name="T21" fmla="*/ 2147483647 h 403"/>
                <a:gd name="T22" fmla="*/ 2147483647 w 393"/>
                <a:gd name="T23" fmla="*/ 2147483647 h 403"/>
                <a:gd name="T24" fmla="*/ 2147483647 w 393"/>
                <a:gd name="T25" fmla="*/ 2147483647 h 403"/>
                <a:gd name="T26" fmla="*/ 2147483647 w 393"/>
                <a:gd name="T27" fmla="*/ 2147483647 h 403"/>
                <a:gd name="T28" fmla="*/ 2147483647 w 393"/>
                <a:gd name="T29" fmla="*/ 2147483647 h 403"/>
                <a:gd name="T30" fmla="*/ 0 w 393"/>
                <a:gd name="T31" fmla="*/ 2147483647 h 403"/>
                <a:gd name="T32" fmla="*/ 0 w 393"/>
                <a:gd name="T33" fmla="*/ 2147483647 h 403"/>
                <a:gd name="T34" fmla="*/ 2147483647 w 393"/>
                <a:gd name="T35" fmla="*/ 2147483647 h 403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93"/>
                <a:gd name="T55" fmla="*/ 0 h 403"/>
                <a:gd name="T56" fmla="*/ 393 w 393"/>
                <a:gd name="T57" fmla="*/ 403 h 403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93" h="403">
                  <a:moveTo>
                    <a:pt x="25" y="30"/>
                  </a:moveTo>
                  <a:lnTo>
                    <a:pt x="125" y="0"/>
                  </a:lnTo>
                  <a:lnTo>
                    <a:pt x="145" y="38"/>
                  </a:lnTo>
                  <a:lnTo>
                    <a:pt x="280" y="105"/>
                  </a:lnTo>
                  <a:lnTo>
                    <a:pt x="311" y="143"/>
                  </a:lnTo>
                  <a:lnTo>
                    <a:pt x="321" y="180"/>
                  </a:lnTo>
                  <a:lnTo>
                    <a:pt x="373" y="171"/>
                  </a:lnTo>
                  <a:lnTo>
                    <a:pt x="393" y="188"/>
                  </a:lnTo>
                  <a:lnTo>
                    <a:pt x="349" y="252"/>
                  </a:lnTo>
                  <a:lnTo>
                    <a:pt x="327" y="403"/>
                  </a:lnTo>
                  <a:lnTo>
                    <a:pt x="153" y="403"/>
                  </a:lnTo>
                  <a:lnTo>
                    <a:pt x="119" y="375"/>
                  </a:lnTo>
                  <a:lnTo>
                    <a:pt x="121" y="339"/>
                  </a:lnTo>
                  <a:lnTo>
                    <a:pt x="107" y="306"/>
                  </a:lnTo>
                  <a:lnTo>
                    <a:pt x="103" y="272"/>
                  </a:lnTo>
                  <a:lnTo>
                    <a:pt x="0" y="198"/>
                  </a:lnTo>
                  <a:lnTo>
                    <a:pt x="0" y="123"/>
                  </a:lnTo>
                  <a:lnTo>
                    <a:pt x="25" y="3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4" name="Freeform 83">
              <a:extLst>
                <a:ext uri="{FF2B5EF4-FFF2-40B4-BE49-F238E27FC236}">
                  <a16:creationId xmlns:a16="http://schemas.microsoft.com/office/drawing/2014/main" id="{1B632921-1689-41D5-AD00-35764FA84C2A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6928" y="3361337"/>
              <a:ext cx="550966" cy="263967"/>
            </a:xfrm>
            <a:custGeom>
              <a:avLst/>
              <a:gdLst>
                <a:gd name="T0" fmla="*/ 0 w 450"/>
                <a:gd name="T1" fmla="*/ 2147483647 h 220"/>
                <a:gd name="T2" fmla="*/ 2147483647 w 450"/>
                <a:gd name="T3" fmla="*/ 2147483647 h 220"/>
                <a:gd name="T4" fmla="*/ 2147483647 w 450"/>
                <a:gd name="T5" fmla="*/ 2147483647 h 220"/>
                <a:gd name="T6" fmla="*/ 2147483647 w 450"/>
                <a:gd name="T7" fmla="*/ 2147483647 h 220"/>
                <a:gd name="T8" fmla="*/ 2147483647 w 450"/>
                <a:gd name="T9" fmla="*/ 2147483647 h 220"/>
                <a:gd name="T10" fmla="*/ 2147483647 w 450"/>
                <a:gd name="T11" fmla="*/ 2147483647 h 220"/>
                <a:gd name="T12" fmla="*/ 2147483647 w 450"/>
                <a:gd name="T13" fmla="*/ 2147483647 h 220"/>
                <a:gd name="T14" fmla="*/ 2147483647 w 450"/>
                <a:gd name="T15" fmla="*/ 2147483647 h 220"/>
                <a:gd name="T16" fmla="*/ 2147483647 w 450"/>
                <a:gd name="T17" fmla="*/ 2147483647 h 220"/>
                <a:gd name="T18" fmla="*/ 2147483647 w 450"/>
                <a:gd name="T19" fmla="*/ 2147483647 h 220"/>
                <a:gd name="T20" fmla="*/ 2147483647 w 450"/>
                <a:gd name="T21" fmla="*/ 0 h 220"/>
                <a:gd name="T22" fmla="*/ 0 w 450"/>
                <a:gd name="T23" fmla="*/ 2147483647 h 2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450"/>
                <a:gd name="T37" fmla="*/ 0 h 220"/>
                <a:gd name="T38" fmla="*/ 450 w 450"/>
                <a:gd name="T39" fmla="*/ 220 h 22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450" h="220">
                  <a:moveTo>
                    <a:pt x="0" y="80"/>
                  </a:moveTo>
                  <a:lnTo>
                    <a:pt x="137" y="151"/>
                  </a:lnTo>
                  <a:lnTo>
                    <a:pt x="164" y="187"/>
                  </a:lnTo>
                  <a:lnTo>
                    <a:pt x="174" y="220"/>
                  </a:lnTo>
                  <a:lnTo>
                    <a:pt x="252" y="143"/>
                  </a:lnTo>
                  <a:lnTo>
                    <a:pt x="450" y="113"/>
                  </a:lnTo>
                  <a:lnTo>
                    <a:pt x="363" y="58"/>
                  </a:lnTo>
                  <a:lnTo>
                    <a:pt x="246" y="109"/>
                  </a:lnTo>
                  <a:lnTo>
                    <a:pt x="135" y="64"/>
                  </a:lnTo>
                  <a:lnTo>
                    <a:pt x="200" y="10"/>
                  </a:lnTo>
                  <a:lnTo>
                    <a:pt x="143" y="0"/>
                  </a:lnTo>
                  <a:lnTo>
                    <a:pt x="0" y="8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5" name="Freeform 84">
              <a:extLst>
                <a:ext uri="{FF2B5EF4-FFF2-40B4-BE49-F238E27FC236}">
                  <a16:creationId xmlns:a16="http://schemas.microsoft.com/office/drawing/2014/main" id="{A0E71999-B891-448C-85F9-25BE712CE557}"/>
                </a:ext>
              </a:extLst>
            </p:cNvPr>
            <p:cNvSpPr>
              <a:spLocks/>
            </p:cNvSpPr>
            <p:nvPr/>
          </p:nvSpPr>
          <p:spPr bwMode="auto">
            <a:xfrm>
              <a:off x="7441319" y="3563000"/>
              <a:ext cx="356418" cy="413165"/>
            </a:xfrm>
            <a:custGeom>
              <a:avLst/>
              <a:gdLst>
                <a:gd name="T0" fmla="*/ 2147483647 w 295"/>
                <a:gd name="T1" fmla="*/ 0 h 342"/>
                <a:gd name="T2" fmla="*/ 2147483647 w 295"/>
                <a:gd name="T3" fmla="*/ 2147483647 h 342"/>
                <a:gd name="T4" fmla="*/ 2147483647 w 295"/>
                <a:gd name="T5" fmla="*/ 2147483647 h 342"/>
                <a:gd name="T6" fmla="*/ 2147483647 w 295"/>
                <a:gd name="T7" fmla="*/ 2147483647 h 342"/>
                <a:gd name="T8" fmla="*/ 2147483647 w 295"/>
                <a:gd name="T9" fmla="*/ 2147483647 h 342"/>
                <a:gd name="T10" fmla="*/ 2147483647 w 295"/>
                <a:gd name="T11" fmla="*/ 2147483647 h 342"/>
                <a:gd name="T12" fmla="*/ 2147483647 w 295"/>
                <a:gd name="T13" fmla="*/ 2147483647 h 342"/>
                <a:gd name="T14" fmla="*/ 2147483647 w 295"/>
                <a:gd name="T15" fmla="*/ 2147483647 h 342"/>
                <a:gd name="T16" fmla="*/ 2147483647 w 295"/>
                <a:gd name="T17" fmla="*/ 2147483647 h 342"/>
                <a:gd name="T18" fmla="*/ 2147483647 w 295"/>
                <a:gd name="T19" fmla="*/ 2147483647 h 342"/>
                <a:gd name="T20" fmla="*/ 0 w 295"/>
                <a:gd name="T21" fmla="*/ 2147483647 h 342"/>
                <a:gd name="T22" fmla="*/ 2147483647 w 295"/>
                <a:gd name="T23" fmla="*/ 2147483647 h 342"/>
                <a:gd name="T24" fmla="*/ 2147483647 w 295"/>
                <a:gd name="T25" fmla="*/ 2147483647 h 342"/>
                <a:gd name="T26" fmla="*/ 2147483647 w 295"/>
                <a:gd name="T27" fmla="*/ 2147483647 h 342"/>
                <a:gd name="T28" fmla="*/ 2147483647 w 295"/>
                <a:gd name="T29" fmla="*/ 0 h 34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295"/>
                <a:gd name="T46" fmla="*/ 0 h 342"/>
                <a:gd name="T47" fmla="*/ 295 w 295"/>
                <a:gd name="T48" fmla="*/ 342 h 34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295" h="342">
                  <a:moveTo>
                    <a:pt x="141" y="0"/>
                  </a:moveTo>
                  <a:lnTo>
                    <a:pt x="235" y="28"/>
                  </a:lnTo>
                  <a:lnTo>
                    <a:pt x="255" y="95"/>
                  </a:lnTo>
                  <a:lnTo>
                    <a:pt x="200" y="151"/>
                  </a:lnTo>
                  <a:lnTo>
                    <a:pt x="214" y="177"/>
                  </a:lnTo>
                  <a:lnTo>
                    <a:pt x="267" y="147"/>
                  </a:lnTo>
                  <a:lnTo>
                    <a:pt x="289" y="153"/>
                  </a:lnTo>
                  <a:lnTo>
                    <a:pt x="295" y="246"/>
                  </a:lnTo>
                  <a:lnTo>
                    <a:pt x="237" y="323"/>
                  </a:lnTo>
                  <a:lnTo>
                    <a:pt x="237" y="342"/>
                  </a:lnTo>
                  <a:lnTo>
                    <a:pt x="0" y="342"/>
                  </a:lnTo>
                  <a:lnTo>
                    <a:pt x="34" y="246"/>
                  </a:lnTo>
                  <a:lnTo>
                    <a:pt x="16" y="171"/>
                  </a:lnTo>
                  <a:lnTo>
                    <a:pt x="47" y="91"/>
                  </a:lnTo>
                  <a:lnTo>
                    <a:pt x="141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6" name="Freeform 85">
              <a:extLst>
                <a:ext uri="{FF2B5EF4-FFF2-40B4-BE49-F238E27FC236}">
                  <a16:creationId xmlns:a16="http://schemas.microsoft.com/office/drawing/2014/main" id="{F6BEA173-255B-4A1A-B7F9-53A198F97B14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3778" y="3899107"/>
              <a:ext cx="326844" cy="552526"/>
            </a:xfrm>
            <a:custGeom>
              <a:avLst/>
              <a:gdLst>
                <a:gd name="T0" fmla="*/ 2147483647 w 268"/>
                <a:gd name="T1" fmla="*/ 0 h 457"/>
                <a:gd name="T2" fmla="*/ 2147483647 w 268"/>
                <a:gd name="T3" fmla="*/ 0 h 457"/>
                <a:gd name="T4" fmla="*/ 2147483647 w 268"/>
                <a:gd name="T5" fmla="*/ 2147483647 h 457"/>
                <a:gd name="T6" fmla="*/ 2147483647 w 268"/>
                <a:gd name="T7" fmla="*/ 2147483647 h 457"/>
                <a:gd name="T8" fmla="*/ 2147483647 w 268"/>
                <a:gd name="T9" fmla="*/ 2147483647 h 457"/>
                <a:gd name="T10" fmla="*/ 2147483647 w 268"/>
                <a:gd name="T11" fmla="*/ 2147483647 h 457"/>
                <a:gd name="T12" fmla="*/ 2147483647 w 268"/>
                <a:gd name="T13" fmla="*/ 2147483647 h 457"/>
                <a:gd name="T14" fmla="*/ 2147483647 w 268"/>
                <a:gd name="T15" fmla="*/ 2147483647 h 457"/>
                <a:gd name="T16" fmla="*/ 2147483647 w 268"/>
                <a:gd name="T17" fmla="*/ 2147483647 h 457"/>
                <a:gd name="T18" fmla="*/ 2147483647 w 268"/>
                <a:gd name="T19" fmla="*/ 2147483647 h 457"/>
                <a:gd name="T20" fmla="*/ 2147483647 w 268"/>
                <a:gd name="T21" fmla="*/ 2147483647 h 457"/>
                <a:gd name="T22" fmla="*/ 2147483647 w 268"/>
                <a:gd name="T23" fmla="*/ 2147483647 h 457"/>
                <a:gd name="T24" fmla="*/ 0 w 268"/>
                <a:gd name="T25" fmla="*/ 2147483647 h 457"/>
                <a:gd name="T26" fmla="*/ 2147483647 w 268"/>
                <a:gd name="T27" fmla="*/ 2147483647 h 457"/>
                <a:gd name="T28" fmla="*/ 2147483647 w 268"/>
                <a:gd name="T29" fmla="*/ 2147483647 h 457"/>
                <a:gd name="T30" fmla="*/ 2147483647 w 268"/>
                <a:gd name="T31" fmla="*/ 2147483647 h 457"/>
                <a:gd name="T32" fmla="*/ 2147483647 w 268"/>
                <a:gd name="T33" fmla="*/ 2147483647 h 457"/>
                <a:gd name="T34" fmla="*/ 2147483647 w 268"/>
                <a:gd name="T35" fmla="*/ 0 h 45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268"/>
                <a:gd name="T55" fmla="*/ 0 h 457"/>
                <a:gd name="T56" fmla="*/ 268 w 268"/>
                <a:gd name="T57" fmla="*/ 457 h 457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268" h="457">
                  <a:moveTo>
                    <a:pt x="68" y="0"/>
                  </a:moveTo>
                  <a:lnTo>
                    <a:pt x="244" y="0"/>
                  </a:lnTo>
                  <a:lnTo>
                    <a:pt x="266" y="68"/>
                  </a:lnTo>
                  <a:lnTo>
                    <a:pt x="266" y="303"/>
                  </a:lnTo>
                  <a:lnTo>
                    <a:pt x="268" y="324"/>
                  </a:lnTo>
                  <a:lnTo>
                    <a:pt x="234" y="364"/>
                  </a:lnTo>
                  <a:lnTo>
                    <a:pt x="227" y="419"/>
                  </a:lnTo>
                  <a:lnTo>
                    <a:pt x="161" y="457"/>
                  </a:lnTo>
                  <a:lnTo>
                    <a:pt x="131" y="447"/>
                  </a:lnTo>
                  <a:lnTo>
                    <a:pt x="64" y="350"/>
                  </a:lnTo>
                  <a:lnTo>
                    <a:pt x="83" y="320"/>
                  </a:lnTo>
                  <a:lnTo>
                    <a:pt x="56" y="301"/>
                  </a:lnTo>
                  <a:lnTo>
                    <a:pt x="0" y="209"/>
                  </a:lnTo>
                  <a:lnTo>
                    <a:pt x="4" y="152"/>
                  </a:lnTo>
                  <a:lnTo>
                    <a:pt x="44" y="106"/>
                  </a:lnTo>
                  <a:lnTo>
                    <a:pt x="34" y="80"/>
                  </a:lnTo>
                  <a:lnTo>
                    <a:pt x="85" y="43"/>
                  </a:lnTo>
                  <a:lnTo>
                    <a:pt x="68" y="0"/>
                  </a:lnTo>
                  <a:close/>
                </a:path>
              </a:pathLst>
            </a:custGeom>
            <a:solidFill>
              <a:srgbClr val="00B0F0"/>
            </a:solidFill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7" name="Freeform 86">
              <a:extLst>
                <a:ext uri="{FF2B5EF4-FFF2-40B4-BE49-F238E27FC236}">
                  <a16:creationId xmlns:a16="http://schemas.microsoft.com/office/drawing/2014/main" id="{3CCD7785-589C-4542-B3B4-35B50E5E7A00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9260" y="3974524"/>
              <a:ext cx="264587" cy="427922"/>
            </a:xfrm>
            <a:custGeom>
              <a:avLst/>
              <a:gdLst>
                <a:gd name="T0" fmla="*/ 2147483647 w 217"/>
                <a:gd name="T1" fmla="*/ 0 h 354"/>
                <a:gd name="T2" fmla="*/ 2147483647 w 217"/>
                <a:gd name="T3" fmla="*/ 2147483647 h 354"/>
                <a:gd name="T4" fmla="*/ 2147483647 w 217"/>
                <a:gd name="T5" fmla="*/ 2147483647 h 354"/>
                <a:gd name="T6" fmla="*/ 2147483647 w 217"/>
                <a:gd name="T7" fmla="*/ 2147483647 h 354"/>
                <a:gd name="T8" fmla="*/ 2147483647 w 217"/>
                <a:gd name="T9" fmla="*/ 2147483647 h 354"/>
                <a:gd name="T10" fmla="*/ 2147483647 w 217"/>
                <a:gd name="T11" fmla="*/ 2147483647 h 354"/>
                <a:gd name="T12" fmla="*/ 0 w 217"/>
                <a:gd name="T13" fmla="*/ 2147483647 h 354"/>
                <a:gd name="T14" fmla="*/ 2147483647 w 217"/>
                <a:gd name="T15" fmla="*/ 2147483647 h 354"/>
                <a:gd name="T16" fmla="*/ 2147483647 w 217"/>
                <a:gd name="T17" fmla="*/ 2147483647 h 354"/>
                <a:gd name="T18" fmla="*/ 2147483647 w 217"/>
                <a:gd name="T19" fmla="*/ 0 h 35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17"/>
                <a:gd name="T31" fmla="*/ 0 h 354"/>
                <a:gd name="T32" fmla="*/ 217 w 217"/>
                <a:gd name="T33" fmla="*/ 354 h 35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17" h="354">
                  <a:moveTo>
                    <a:pt x="40" y="0"/>
                  </a:moveTo>
                  <a:lnTo>
                    <a:pt x="58" y="12"/>
                  </a:lnTo>
                  <a:lnTo>
                    <a:pt x="88" y="2"/>
                  </a:lnTo>
                  <a:lnTo>
                    <a:pt x="217" y="2"/>
                  </a:lnTo>
                  <a:lnTo>
                    <a:pt x="217" y="230"/>
                  </a:lnTo>
                  <a:lnTo>
                    <a:pt x="137" y="327"/>
                  </a:lnTo>
                  <a:lnTo>
                    <a:pt x="0" y="354"/>
                  </a:lnTo>
                  <a:lnTo>
                    <a:pt x="8" y="299"/>
                  </a:lnTo>
                  <a:lnTo>
                    <a:pt x="40" y="264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8" name="Freeform 87">
              <a:extLst>
                <a:ext uri="{FF2B5EF4-FFF2-40B4-BE49-F238E27FC236}">
                  <a16:creationId xmlns:a16="http://schemas.microsoft.com/office/drawing/2014/main" id="{0F6ACBEB-9584-4B98-B9E1-B3F0C7338C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593849" y="3818981"/>
              <a:ext cx="364197" cy="499848"/>
            </a:xfrm>
            <a:custGeom>
              <a:avLst/>
              <a:gdLst>
                <a:gd name="T0" fmla="*/ 0 w 300"/>
                <a:gd name="T1" fmla="*/ 2147483647 h 303"/>
                <a:gd name="T2" fmla="*/ 2147483647 w 300"/>
                <a:gd name="T3" fmla="*/ 2147483647 h 303"/>
                <a:gd name="T4" fmla="*/ 2147483647 w 300"/>
                <a:gd name="T5" fmla="*/ 2147483647 h 303"/>
                <a:gd name="T6" fmla="*/ 2147483647 w 300"/>
                <a:gd name="T7" fmla="*/ 2147483647 h 303"/>
                <a:gd name="T8" fmla="*/ 2147483647 w 300"/>
                <a:gd name="T9" fmla="*/ 0 h 303"/>
                <a:gd name="T10" fmla="*/ 2147483647 w 300"/>
                <a:gd name="T11" fmla="*/ 2147483647 h 303"/>
                <a:gd name="T12" fmla="*/ 2147483647 w 300"/>
                <a:gd name="T13" fmla="*/ 2147483647 h 303"/>
                <a:gd name="T14" fmla="*/ 2147483647 w 300"/>
                <a:gd name="T15" fmla="*/ 2147483647 h 303"/>
                <a:gd name="T16" fmla="*/ 2147483647 w 300"/>
                <a:gd name="T17" fmla="*/ 2147483647 h 303"/>
                <a:gd name="T18" fmla="*/ 2147483647 w 300"/>
                <a:gd name="T19" fmla="*/ 2147483647 h 303"/>
                <a:gd name="T20" fmla="*/ 2147483647 w 300"/>
                <a:gd name="T21" fmla="*/ 2147483647 h 303"/>
                <a:gd name="T22" fmla="*/ 2147483647 w 300"/>
                <a:gd name="T23" fmla="*/ 2147483647 h 303"/>
                <a:gd name="T24" fmla="*/ 0 w 300"/>
                <a:gd name="T25" fmla="*/ 2147483647 h 303"/>
                <a:gd name="T26" fmla="*/ 0 w 300"/>
                <a:gd name="T27" fmla="*/ 2147483647 h 30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00"/>
                <a:gd name="T43" fmla="*/ 0 h 303"/>
                <a:gd name="T44" fmla="*/ 300 w 300"/>
                <a:gd name="T45" fmla="*/ 303 h 303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00" h="303">
                  <a:moveTo>
                    <a:pt x="0" y="22"/>
                  </a:moveTo>
                  <a:lnTo>
                    <a:pt x="113" y="21"/>
                  </a:lnTo>
                  <a:lnTo>
                    <a:pt x="155" y="41"/>
                  </a:lnTo>
                  <a:lnTo>
                    <a:pt x="218" y="41"/>
                  </a:lnTo>
                  <a:lnTo>
                    <a:pt x="300" y="0"/>
                  </a:lnTo>
                  <a:lnTo>
                    <a:pt x="300" y="132"/>
                  </a:lnTo>
                  <a:lnTo>
                    <a:pt x="288" y="138"/>
                  </a:lnTo>
                  <a:lnTo>
                    <a:pt x="248" y="218"/>
                  </a:lnTo>
                  <a:lnTo>
                    <a:pt x="226" y="218"/>
                  </a:lnTo>
                  <a:lnTo>
                    <a:pt x="153" y="303"/>
                  </a:lnTo>
                  <a:lnTo>
                    <a:pt x="129" y="281"/>
                  </a:lnTo>
                  <a:lnTo>
                    <a:pt x="92" y="291"/>
                  </a:lnTo>
                  <a:lnTo>
                    <a:pt x="0" y="220"/>
                  </a:lnTo>
                  <a:lnTo>
                    <a:pt x="0" y="22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9" name="Freeform 88">
              <a:extLst>
                <a:ext uri="{FF2B5EF4-FFF2-40B4-BE49-F238E27FC236}">
                  <a16:creationId xmlns:a16="http://schemas.microsoft.com/office/drawing/2014/main" id="{36F2137E-39F1-4303-9789-B31DAF2AA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6913" y="3189187"/>
              <a:ext cx="977421" cy="500059"/>
            </a:xfrm>
            <a:custGeom>
              <a:avLst/>
              <a:gdLst>
                <a:gd name="T0" fmla="*/ 2147483647 w 803"/>
                <a:gd name="T1" fmla="*/ 0 h 413"/>
                <a:gd name="T2" fmla="*/ 2147483647 w 803"/>
                <a:gd name="T3" fmla="*/ 2147483647 h 413"/>
                <a:gd name="T4" fmla="*/ 2147483647 w 803"/>
                <a:gd name="T5" fmla="*/ 2147483647 h 413"/>
                <a:gd name="T6" fmla="*/ 2147483647 w 803"/>
                <a:gd name="T7" fmla="*/ 2147483647 h 413"/>
                <a:gd name="T8" fmla="*/ 2147483647 w 803"/>
                <a:gd name="T9" fmla="*/ 2147483647 h 413"/>
                <a:gd name="T10" fmla="*/ 2147483647 w 803"/>
                <a:gd name="T11" fmla="*/ 2147483647 h 413"/>
                <a:gd name="T12" fmla="*/ 2147483647 w 803"/>
                <a:gd name="T13" fmla="*/ 2147483647 h 413"/>
                <a:gd name="T14" fmla="*/ 2147483647 w 803"/>
                <a:gd name="T15" fmla="*/ 2147483647 h 413"/>
                <a:gd name="T16" fmla="*/ 2147483647 w 803"/>
                <a:gd name="T17" fmla="*/ 2147483647 h 413"/>
                <a:gd name="T18" fmla="*/ 2147483647 w 803"/>
                <a:gd name="T19" fmla="*/ 2147483647 h 413"/>
                <a:gd name="T20" fmla="*/ 0 w 803"/>
                <a:gd name="T21" fmla="*/ 2147483647 h 413"/>
                <a:gd name="T22" fmla="*/ 2147483647 w 803"/>
                <a:gd name="T23" fmla="*/ 0 h 413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803"/>
                <a:gd name="T37" fmla="*/ 0 h 413"/>
                <a:gd name="T38" fmla="*/ 803 w 803"/>
                <a:gd name="T39" fmla="*/ 413 h 413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803" h="413">
                  <a:moveTo>
                    <a:pt x="2" y="0"/>
                  </a:moveTo>
                  <a:lnTo>
                    <a:pt x="803" y="1"/>
                  </a:lnTo>
                  <a:lnTo>
                    <a:pt x="803" y="358"/>
                  </a:lnTo>
                  <a:lnTo>
                    <a:pt x="329" y="358"/>
                  </a:lnTo>
                  <a:lnTo>
                    <a:pt x="329" y="380"/>
                  </a:lnTo>
                  <a:lnTo>
                    <a:pt x="216" y="413"/>
                  </a:lnTo>
                  <a:lnTo>
                    <a:pt x="157" y="298"/>
                  </a:lnTo>
                  <a:lnTo>
                    <a:pt x="115" y="316"/>
                  </a:lnTo>
                  <a:lnTo>
                    <a:pt x="99" y="292"/>
                  </a:lnTo>
                  <a:lnTo>
                    <a:pt x="123" y="231"/>
                  </a:lnTo>
                  <a:lnTo>
                    <a:pt x="0" y="104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0" name="Rectangle 89">
              <a:extLst>
                <a:ext uri="{FF2B5EF4-FFF2-40B4-BE49-F238E27FC236}">
                  <a16:creationId xmlns:a16="http://schemas.microsoft.com/office/drawing/2014/main" id="{103CFA21-A1C9-41EC-A95C-CC7BBE17E0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9127" y="3622024"/>
              <a:ext cx="585208" cy="426282"/>
            </a:xfrm>
            <a:prstGeom prst="rect">
              <a:avLst/>
            </a:prstGeom>
            <a:grpFill/>
            <a:ln w="6350">
              <a:solidFill>
                <a:schemeClr val="bg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1" name="Freeform 90">
              <a:extLst>
                <a:ext uri="{FF2B5EF4-FFF2-40B4-BE49-F238E27FC236}">
                  <a16:creationId xmlns:a16="http://schemas.microsoft.com/office/drawing/2014/main" id="{E4D2872E-428B-4EE0-91B6-9CEB2B89F805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4334" y="3189187"/>
              <a:ext cx="606997" cy="321351"/>
            </a:xfrm>
            <a:custGeom>
              <a:avLst/>
              <a:gdLst>
                <a:gd name="T0" fmla="*/ 0 w 498"/>
                <a:gd name="T1" fmla="*/ 2147483647 h 266"/>
                <a:gd name="T2" fmla="*/ 2147483647 w 498"/>
                <a:gd name="T3" fmla="*/ 0 h 266"/>
                <a:gd name="T4" fmla="*/ 2147483647 w 498"/>
                <a:gd name="T5" fmla="*/ 2147483647 h 266"/>
                <a:gd name="T6" fmla="*/ 2147483647 w 498"/>
                <a:gd name="T7" fmla="*/ 2147483647 h 266"/>
                <a:gd name="T8" fmla="*/ 0 w 498"/>
                <a:gd name="T9" fmla="*/ 2147483647 h 266"/>
                <a:gd name="T10" fmla="*/ 0 w 498"/>
                <a:gd name="T11" fmla="*/ 2147483647 h 2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98"/>
                <a:gd name="T19" fmla="*/ 0 h 266"/>
                <a:gd name="T20" fmla="*/ 498 w 498"/>
                <a:gd name="T21" fmla="*/ 266 h 26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98" h="266">
                  <a:moveTo>
                    <a:pt x="0" y="1"/>
                  </a:moveTo>
                  <a:lnTo>
                    <a:pt x="448" y="0"/>
                  </a:lnTo>
                  <a:lnTo>
                    <a:pt x="490" y="200"/>
                  </a:lnTo>
                  <a:lnTo>
                    <a:pt x="498" y="266"/>
                  </a:lnTo>
                  <a:lnTo>
                    <a:pt x="0" y="265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2" name="Freeform 91">
              <a:extLst>
                <a:ext uri="{FF2B5EF4-FFF2-40B4-BE49-F238E27FC236}">
                  <a16:creationId xmlns:a16="http://schemas.microsoft.com/office/drawing/2014/main" id="{B5703DD5-0F4E-4D8D-86DE-5AF79B2D2AA8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4334" y="3836803"/>
              <a:ext cx="719058" cy="329548"/>
            </a:xfrm>
            <a:custGeom>
              <a:avLst/>
              <a:gdLst>
                <a:gd name="T0" fmla="*/ 0 w 590"/>
                <a:gd name="T1" fmla="*/ 0 h 274"/>
                <a:gd name="T2" fmla="*/ 2147483647 w 590"/>
                <a:gd name="T3" fmla="*/ 0 h 274"/>
                <a:gd name="T4" fmla="*/ 2147483647 w 590"/>
                <a:gd name="T5" fmla="*/ 2147483647 h 274"/>
                <a:gd name="T6" fmla="*/ 2147483647 w 590"/>
                <a:gd name="T7" fmla="*/ 2147483647 h 274"/>
                <a:gd name="T8" fmla="*/ 2147483647 w 590"/>
                <a:gd name="T9" fmla="*/ 2147483647 h 274"/>
                <a:gd name="T10" fmla="*/ 2147483647 w 590"/>
                <a:gd name="T11" fmla="*/ 2147483647 h 274"/>
                <a:gd name="T12" fmla="*/ 2147483647 w 590"/>
                <a:gd name="T13" fmla="*/ 2147483647 h 274"/>
                <a:gd name="T14" fmla="*/ 2147483647 w 590"/>
                <a:gd name="T15" fmla="*/ 2147483647 h 274"/>
                <a:gd name="T16" fmla="*/ 0 w 590"/>
                <a:gd name="T17" fmla="*/ 2147483647 h 274"/>
                <a:gd name="T18" fmla="*/ 0 w 590"/>
                <a:gd name="T19" fmla="*/ 0 h 27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0"/>
                <a:gd name="T31" fmla="*/ 0 h 274"/>
                <a:gd name="T32" fmla="*/ 590 w 590"/>
                <a:gd name="T33" fmla="*/ 274 h 27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0" h="274">
                  <a:moveTo>
                    <a:pt x="0" y="0"/>
                  </a:moveTo>
                  <a:lnTo>
                    <a:pt x="364" y="0"/>
                  </a:lnTo>
                  <a:lnTo>
                    <a:pt x="401" y="25"/>
                  </a:lnTo>
                  <a:lnTo>
                    <a:pt x="485" y="47"/>
                  </a:lnTo>
                  <a:lnTo>
                    <a:pt x="540" y="208"/>
                  </a:lnTo>
                  <a:lnTo>
                    <a:pt x="590" y="274"/>
                  </a:lnTo>
                  <a:lnTo>
                    <a:pt x="125" y="273"/>
                  </a:lnTo>
                  <a:lnTo>
                    <a:pt x="125" y="175"/>
                  </a:lnTo>
                  <a:lnTo>
                    <a:pt x="0" y="17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3" name="Rectangle 92">
              <a:extLst>
                <a:ext uri="{FF2B5EF4-FFF2-40B4-BE49-F238E27FC236}">
                  <a16:creationId xmlns:a16="http://schemas.microsoft.com/office/drawing/2014/main" id="{25A4341D-499E-4A8F-B98B-076D01E956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8112" y="4045027"/>
              <a:ext cx="558748" cy="423001"/>
            </a:xfrm>
            <a:prstGeom prst="rect">
              <a:avLst/>
            </a:prstGeom>
            <a:grpFill/>
            <a:ln w="6350">
              <a:solidFill>
                <a:schemeClr val="bg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4" name="Freeform 93">
              <a:extLst>
                <a:ext uri="{FF2B5EF4-FFF2-40B4-BE49-F238E27FC236}">
                  <a16:creationId xmlns:a16="http://schemas.microsoft.com/office/drawing/2014/main" id="{9A08CF64-1079-4098-8CC5-E8B7FCB5D290}"/>
                </a:ext>
              </a:extLst>
            </p:cNvPr>
            <p:cNvSpPr>
              <a:spLocks/>
            </p:cNvSpPr>
            <p:nvPr/>
          </p:nvSpPr>
          <p:spPr bwMode="auto">
            <a:xfrm>
              <a:off x="7780615" y="4112245"/>
              <a:ext cx="435793" cy="327909"/>
            </a:xfrm>
            <a:custGeom>
              <a:avLst/>
              <a:gdLst>
                <a:gd name="T0" fmla="*/ 2147483647 w 357"/>
                <a:gd name="T1" fmla="*/ 0 h 270"/>
                <a:gd name="T2" fmla="*/ 2147483647 w 357"/>
                <a:gd name="T3" fmla="*/ 0 h 270"/>
                <a:gd name="T4" fmla="*/ 2147483647 w 357"/>
                <a:gd name="T5" fmla="*/ 2147483647 h 270"/>
                <a:gd name="T6" fmla="*/ 2147483647 w 357"/>
                <a:gd name="T7" fmla="*/ 2147483647 h 270"/>
                <a:gd name="T8" fmla="*/ 0 w 357"/>
                <a:gd name="T9" fmla="*/ 2147483647 h 270"/>
                <a:gd name="T10" fmla="*/ 2147483647 w 357"/>
                <a:gd name="T11" fmla="*/ 2147483647 h 270"/>
                <a:gd name="T12" fmla="*/ 2147483647 w 357"/>
                <a:gd name="T13" fmla="*/ 2147483647 h 270"/>
                <a:gd name="T14" fmla="*/ 2147483647 w 357"/>
                <a:gd name="T15" fmla="*/ 2147483647 h 270"/>
                <a:gd name="T16" fmla="*/ 2147483647 w 357"/>
                <a:gd name="T17" fmla="*/ 2147483647 h 270"/>
                <a:gd name="T18" fmla="*/ 2147483647 w 357"/>
                <a:gd name="T19" fmla="*/ 2147483647 h 270"/>
                <a:gd name="T20" fmla="*/ 2147483647 w 357"/>
                <a:gd name="T21" fmla="*/ 2147483647 h 270"/>
                <a:gd name="T22" fmla="*/ 2147483647 w 357"/>
                <a:gd name="T23" fmla="*/ 2147483647 h 270"/>
                <a:gd name="T24" fmla="*/ 2147483647 w 357"/>
                <a:gd name="T25" fmla="*/ 2147483647 h 270"/>
                <a:gd name="T26" fmla="*/ 2147483647 w 357"/>
                <a:gd name="T27" fmla="*/ 2147483647 h 270"/>
                <a:gd name="T28" fmla="*/ 2147483647 w 357"/>
                <a:gd name="T29" fmla="*/ 2147483647 h 270"/>
                <a:gd name="T30" fmla="*/ 2147483647 w 357"/>
                <a:gd name="T31" fmla="*/ 2147483647 h 270"/>
                <a:gd name="T32" fmla="*/ 2147483647 w 357"/>
                <a:gd name="T33" fmla="*/ 0 h 27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57"/>
                <a:gd name="T52" fmla="*/ 0 h 270"/>
                <a:gd name="T53" fmla="*/ 357 w 357"/>
                <a:gd name="T54" fmla="*/ 270 h 27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57" h="270">
                  <a:moveTo>
                    <a:pt x="147" y="0"/>
                  </a:moveTo>
                  <a:lnTo>
                    <a:pt x="137" y="0"/>
                  </a:lnTo>
                  <a:lnTo>
                    <a:pt x="95" y="82"/>
                  </a:lnTo>
                  <a:lnTo>
                    <a:pt x="71" y="82"/>
                  </a:lnTo>
                  <a:lnTo>
                    <a:pt x="0" y="165"/>
                  </a:lnTo>
                  <a:lnTo>
                    <a:pt x="31" y="252"/>
                  </a:lnTo>
                  <a:lnTo>
                    <a:pt x="141" y="270"/>
                  </a:lnTo>
                  <a:lnTo>
                    <a:pt x="170" y="248"/>
                  </a:lnTo>
                  <a:lnTo>
                    <a:pt x="202" y="185"/>
                  </a:lnTo>
                  <a:lnTo>
                    <a:pt x="210" y="179"/>
                  </a:lnTo>
                  <a:lnTo>
                    <a:pt x="357" y="127"/>
                  </a:lnTo>
                  <a:lnTo>
                    <a:pt x="347" y="103"/>
                  </a:lnTo>
                  <a:lnTo>
                    <a:pt x="290" y="84"/>
                  </a:lnTo>
                  <a:lnTo>
                    <a:pt x="208" y="127"/>
                  </a:lnTo>
                  <a:lnTo>
                    <a:pt x="208" y="52"/>
                  </a:lnTo>
                  <a:lnTo>
                    <a:pt x="147" y="52"/>
                  </a:lnTo>
                  <a:lnTo>
                    <a:pt x="147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5" name="Freeform 94">
              <a:extLst>
                <a:ext uri="{FF2B5EF4-FFF2-40B4-BE49-F238E27FC236}">
                  <a16:creationId xmlns:a16="http://schemas.microsoft.com/office/drawing/2014/main" id="{23E1E1EC-2C00-4F8E-B8CD-19BD89ED557D}"/>
                </a:ext>
              </a:extLst>
            </p:cNvPr>
            <p:cNvSpPr>
              <a:spLocks/>
            </p:cNvSpPr>
            <p:nvPr/>
          </p:nvSpPr>
          <p:spPr bwMode="auto">
            <a:xfrm>
              <a:off x="7643652" y="4268004"/>
              <a:ext cx="691042" cy="244292"/>
            </a:xfrm>
            <a:custGeom>
              <a:avLst/>
              <a:gdLst>
                <a:gd name="T0" fmla="*/ 0 w 570"/>
                <a:gd name="T1" fmla="*/ 2147483647 h 204"/>
                <a:gd name="T2" fmla="*/ 2147483647 w 570"/>
                <a:gd name="T3" fmla="*/ 2147483647 h 204"/>
                <a:gd name="T4" fmla="*/ 2147483647 w 570"/>
                <a:gd name="T5" fmla="*/ 2147483647 h 204"/>
                <a:gd name="T6" fmla="*/ 2147483647 w 570"/>
                <a:gd name="T7" fmla="*/ 2147483647 h 204"/>
                <a:gd name="T8" fmla="*/ 2147483647 w 570"/>
                <a:gd name="T9" fmla="*/ 2147483647 h 204"/>
                <a:gd name="T10" fmla="*/ 2147483647 w 570"/>
                <a:gd name="T11" fmla="*/ 2147483647 h 204"/>
                <a:gd name="T12" fmla="*/ 2147483647 w 570"/>
                <a:gd name="T13" fmla="*/ 0 h 204"/>
                <a:gd name="T14" fmla="*/ 2147483647 w 570"/>
                <a:gd name="T15" fmla="*/ 2147483647 h 204"/>
                <a:gd name="T16" fmla="*/ 2147483647 w 570"/>
                <a:gd name="T17" fmla="*/ 2147483647 h 204"/>
                <a:gd name="T18" fmla="*/ 2147483647 w 570"/>
                <a:gd name="T19" fmla="*/ 2147483647 h 204"/>
                <a:gd name="T20" fmla="*/ 2147483647 w 570"/>
                <a:gd name="T21" fmla="*/ 2147483647 h 204"/>
                <a:gd name="T22" fmla="*/ 0 w 570"/>
                <a:gd name="T23" fmla="*/ 2147483647 h 20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70"/>
                <a:gd name="T37" fmla="*/ 0 h 204"/>
                <a:gd name="T38" fmla="*/ 570 w 570"/>
                <a:gd name="T39" fmla="*/ 204 h 20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70" h="204">
                  <a:moveTo>
                    <a:pt x="0" y="204"/>
                  </a:moveTo>
                  <a:lnTo>
                    <a:pt x="17" y="184"/>
                  </a:lnTo>
                  <a:lnTo>
                    <a:pt x="145" y="125"/>
                  </a:lnTo>
                  <a:lnTo>
                    <a:pt x="256" y="143"/>
                  </a:lnTo>
                  <a:lnTo>
                    <a:pt x="289" y="114"/>
                  </a:lnTo>
                  <a:lnTo>
                    <a:pt x="310" y="57"/>
                  </a:lnTo>
                  <a:lnTo>
                    <a:pt x="472" y="0"/>
                  </a:lnTo>
                  <a:lnTo>
                    <a:pt x="498" y="91"/>
                  </a:lnTo>
                  <a:lnTo>
                    <a:pt x="570" y="109"/>
                  </a:lnTo>
                  <a:lnTo>
                    <a:pt x="534" y="152"/>
                  </a:lnTo>
                  <a:lnTo>
                    <a:pt x="558" y="204"/>
                  </a:lnTo>
                  <a:lnTo>
                    <a:pt x="0" y="204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6" name="Freeform 95">
              <a:extLst>
                <a:ext uri="{FF2B5EF4-FFF2-40B4-BE49-F238E27FC236}">
                  <a16:creationId xmlns:a16="http://schemas.microsoft.com/office/drawing/2014/main" id="{18671F35-63F6-437A-A344-5C9FAE8DD73E}"/>
                </a:ext>
              </a:extLst>
            </p:cNvPr>
            <p:cNvSpPr>
              <a:spLocks/>
            </p:cNvSpPr>
            <p:nvPr/>
          </p:nvSpPr>
          <p:spPr bwMode="auto">
            <a:xfrm>
              <a:off x="7221866" y="4208981"/>
              <a:ext cx="597658" cy="327909"/>
            </a:xfrm>
            <a:custGeom>
              <a:avLst/>
              <a:gdLst>
                <a:gd name="T0" fmla="*/ 0 w 489"/>
                <a:gd name="T1" fmla="*/ 2147483647 h 268"/>
                <a:gd name="T2" fmla="*/ 2147483647 w 489"/>
                <a:gd name="T3" fmla="*/ 2147483647 h 268"/>
                <a:gd name="T4" fmla="*/ 2147483647 w 489"/>
                <a:gd name="T5" fmla="*/ 2147483647 h 268"/>
                <a:gd name="T6" fmla="*/ 2147483647 w 489"/>
                <a:gd name="T7" fmla="*/ 2147483647 h 268"/>
                <a:gd name="T8" fmla="*/ 2147483647 w 489"/>
                <a:gd name="T9" fmla="*/ 2147483647 h 268"/>
                <a:gd name="T10" fmla="*/ 2147483647 w 489"/>
                <a:gd name="T11" fmla="*/ 0 h 268"/>
                <a:gd name="T12" fmla="*/ 2147483647 w 489"/>
                <a:gd name="T13" fmla="*/ 2147483647 h 268"/>
                <a:gd name="T14" fmla="*/ 2147483647 w 489"/>
                <a:gd name="T15" fmla="*/ 2147483647 h 268"/>
                <a:gd name="T16" fmla="*/ 2147483647 w 489"/>
                <a:gd name="T17" fmla="*/ 2147483647 h 268"/>
                <a:gd name="T18" fmla="*/ 2147483647 w 489"/>
                <a:gd name="T19" fmla="*/ 2147483647 h 268"/>
                <a:gd name="T20" fmla="*/ 2147483647 w 489"/>
                <a:gd name="T21" fmla="*/ 2147483647 h 268"/>
                <a:gd name="T22" fmla="*/ 2147483647 w 489"/>
                <a:gd name="T23" fmla="*/ 2147483647 h 268"/>
                <a:gd name="T24" fmla="*/ 2147483647 w 489"/>
                <a:gd name="T25" fmla="*/ 2147483647 h 268"/>
                <a:gd name="T26" fmla="*/ 2147483647 w 489"/>
                <a:gd name="T27" fmla="*/ 2147483647 h 268"/>
                <a:gd name="T28" fmla="*/ 0 w 489"/>
                <a:gd name="T29" fmla="*/ 2147483647 h 268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89"/>
                <a:gd name="T46" fmla="*/ 0 h 268"/>
                <a:gd name="T47" fmla="*/ 489 w 489"/>
                <a:gd name="T48" fmla="*/ 268 h 268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89" h="268">
                  <a:moveTo>
                    <a:pt x="0" y="268"/>
                  </a:moveTo>
                  <a:lnTo>
                    <a:pt x="23" y="198"/>
                  </a:lnTo>
                  <a:lnTo>
                    <a:pt x="86" y="157"/>
                  </a:lnTo>
                  <a:lnTo>
                    <a:pt x="225" y="129"/>
                  </a:lnTo>
                  <a:lnTo>
                    <a:pt x="306" y="31"/>
                  </a:lnTo>
                  <a:lnTo>
                    <a:pt x="306" y="0"/>
                  </a:lnTo>
                  <a:lnTo>
                    <a:pt x="399" y="75"/>
                  </a:lnTo>
                  <a:lnTo>
                    <a:pt x="433" y="63"/>
                  </a:lnTo>
                  <a:lnTo>
                    <a:pt x="459" y="88"/>
                  </a:lnTo>
                  <a:lnTo>
                    <a:pt x="489" y="175"/>
                  </a:lnTo>
                  <a:lnTo>
                    <a:pt x="361" y="230"/>
                  </a:lnTo>
                  <a:lnTo>
                    <a:pt x="343" y="250"/>
                  </a:lnTo>
                  <a:lnTo>
                    <a:pt x="98" y="250"/>
                  </a:lnTo>
                  <a:lnTo>
                    <a:pt x="98" y="268"/>
                  </a:lnTo>
                  <a:lnTo>
                    <a:pt x="0" y="268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7" name="Freeform 96">
              <a:extLst>
                <a:ext uri="{FF2B5EF4-FFF2-40B4-BE49-F238E27FC236}">
                  <a16:creationId xmlns:a16="http://schemas.microsoft.com/office/drawing/2014/main" id="{712A4114-A6B6-4C70-8182-84FDB51B9CF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93857" y="4517215"/>
              <a:ext cx="417116" cy="357419"/>
            </a:xfrm>
            <a:custGeom>
              <a:avLst/>
              <a:gdLst>
                <a:gd name="T0" fmla="*/ 0 w 341"/>
                <a:gd name="T1" fmla="*/ 0 h 297"/>
                <a:gd name="T2" fmla="*/ 2147483647 w 341"/>
                <a:gd name="T3" fmla="*/ 0 h 297"/>
                <a:gd name="T4" fmla="*/ 2147483647 w 341"/>
                <a:gd name="T5" fmla="*/ 2147483647 h 297"/>
                <a:gd name="T6" fmla="*/ 2147483647 w 341"/>
                <a:gd name="T7" fmla="*/ 2147483647 h 297"/>
                <a:gd name="T8" fmla="*/ 2147483647 w 341"/>
                <a:gd name="T9" fmla="*/ 2147483647 h 297"/>
                <a:gd name="T10" fmla="*/ 2147483647 w 341"/>
                <a:gd name="T11" fmla="*/ 2147483647 h 297"/>
                <a:gd name="T12" fmla="*/ 2147483647 w 341"/>
                <a:gd name="T13" fmla="*/ 2147483647 h 297"/>
                <a:gd name="T14" fmla="*/ 2147483647 w 341"/>
                <a:gd name="T15" fmla="*/ 2147483647 h 297"/>
                <a:gd name="T16" fmla="*/ 2147483647 w 341"/>
                <a:gd name="T17" fmla="*/ 2147483647 h 297"/>
                <a:gd name="T18" fmla="*/ 2147483647 w 341"/>
                <a:gd name="T19" fmla="*/ 2147483647 h 297"/>
                <a:gd name="T20" fmla="*/ 2147483647 w 341"/>
                <a:gd name="T21" fmla="*/ 2147483647 h 297"/>
                <a:gd name="T22" fmla="*/ 0 w 341"/>
                <a:gd name="T23" fmla="*/ 0 h 29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41"/>
                <a:gd name="T37" fmla="*/ 0 h 297"/>
                <a:gd name="T38" fmla="*/ 341 w 341"/>
                <a:gd name="T39" fmla="*/ 297 h 29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41" h="297">
                  <a:moveTo>
                    <a:pt x="0" y="0"/>
                  </a:moveTo>
                  <a:lnTo>
                    <a:pt x="306" y="0"/>
                  </a:lnTo>
                  <a:lnTo>
                    <a:pt x="294" y="40"/>
                  </a:lnTo>
                  <a:lnTo>
                    <a:pt x="341" y="42"/>
                  </a:lnTo>
                  <a:lnTo>
                    <a:pt x="299" y="145"/>
                  </a:lnTo>
                  <a:lnTo>
                    <a:pt x="254" y="210"/>
                  </a:lnTo>
                  <a:lnTo>
                    <a:pt x="227" y="297"/>
                  </a:lnTo>
                  <a:lnTo>
                    <a:pt x="48" y="297"/>
                  </a:lnTo>
                  <a:lnTo>
                    <a:pt x="45" y="257"/>
                  </a:lnTo>
                  <a:lnTo>
                    <a:pt x="12" y="249"/>
                  </a:lnTo>
                  <a:lnTo>
                    <a:pt x="12" y="6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8" name="Freeform 97">
              <a:extLst>
                <a:ext uri="{FF2B5EF4-FFF2-40B4-BE49-F238E27FC236}">
                  <a16:creationId xmlns:a16="http://schemas.microsoft.com/office/drawing/2014/main" id="{79DF1751-8924-402B-B77F-6B65978524C3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9614" y="4512296"/>
              <a:ext cx="700380" cy="181990"/>
            </a:xfrm>
            <a:custGeom>
              <a:avLst/>
              <a:gdLst>
                <a:gd name="T0" fmla="*/ 2147483647 w 575"/>
                <a:gd name="T1" fmla="*/ 2147483647 h 148"/>
                <a:gd name="T2" fmla="*/ 2147483647 w 575"/>
                <a:gd name="T3" fmla="*/ 2147483647 h 148"/>
                <a:gd name="T4" fmla="*/ 2147483647 w 575"/>
                <a:gd name="T5" fmla="*/ 0 h 148"/>
                <a:gd name="T6" fmla="*/ 2147483647 w 575"/>
                <a:gd name="T7" fmla="*/ 0 h 148"/>
                <a:gd name="T8" fmla="*/ 2147483647 w 575"/>
                <a:gd name="T9" fmla="*/ 2147483647 h 148"/>
                <a:gd name="T10" fmla="*/ 2147483647 w 575"/>
                <a:gd name="T11" fmla="*/ 2147483647 h 148"/>
                <a:gd name="T12" fmla="*/ 2147483647 w 575"/>
                <a:gd name="T13" fmla="*/ 2147483647 h 148"/>
                <a:gd name="T14" fmla="*/ 0 w 575"/>
                <a:gd name="T15" fmla="*/ 2147483647 h 148"/>
                <a:gd name="T16" fmla="*/ 2147483647 w 575"/>
                <a:gd name="T17" fmla="*/ 2147483647 h 14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575"/>
                <a:gd name="T28" fmla="*/ 0 h 148"/>
                <a:gd name="T29" fmla="*/ 575 w 575"/>
                <a:gd name="T30" fmla="*/ 148 h 14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575" h="148">
                  <a:moveTo>
                    <a:pt x="51" y="16"/>
                  </a:moveTo>
                  <a:lnTo>
                    <a:pt x="151" y="16"/>
                  </a:lnTo>
                  <a:lnTo>
                    <a:pt x="151" y="0"/>
                  </a:lnTo>
                  <a:lnTo>
                    <a:pt x="575" y="0"/>
                  </a:lnTo>
                  <a:lnTo>
                    <a:pt x="569" y="36"/>
                  </a:lnTo>
                  <a:lnTo>
                    <a:pt x="397" y="105"/>
                  </a:lnTo>
                  <a:lnTo>
                    <a:pt x="381" y="148"/>
                  </a:lnTo>
                  <a:lnTo>
                    <a:pt x="0" y="147"/>
                  </a:lnTo>
                  <a:lnTo>
                    <a:pt x="51" y="16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29" name="Freeform 98">
              <a:extLst>
                <a:ext uri="{FF2B5EF4-FFF2-40B4-BE49-F238E27FC236}">
                  <a16:creationId xmlns:a16="http://schemas.microsoft.com/office/drawing/2014/main" id="{426D590E-3B41-42E2-B67F-917E7D618988}"/>
                </a:ext>
              </a:extLst>
            </p:cNvPr>
            <p:cNvSpPr>
              <a:spLocks/>
            </p:cNvSpPr>
            <p:nvPr/>
          </p:nvSpPr>
          <p:spPr bwMode="auto">
            <a:xfrm>
              <a:off x="7623421" y="4512296"/>
              <a:ext cx="729952" cy="285280"/>
            </a:xfrm>
            <a:custGeom>
              <a:avLst/>
              <a:gdLst>
                <a:gd name="T0" fmla="*/ 2147483647 w 599"/>
                <a:gd name="T1" fmla="*/ 0 h 236"/>
                <a:gd name="T2" fmla="*/ 2147483647 w 599"/>
                <a:gd name="T3" fmla="*/ 0 h 236"/>
                <a:gd name="T4" fmla="*/ 2147483647 w 599"/>
                <a:gd name="T5" fmla="*/ 2147483647 h 236"/>
                <a:gd name="T6" fmla="*/ 2147483647 w 599"/>
                <a:gd name="T7" fmla="*/ 2147483647 h 236"/>
                <a:gd name="T8" fmla="*/ 2147483647 w 599"/>
                <a:gd name="T9" fmla="*/ 2147483647 h 236"/>
                <a:gd name="T10" fmla="*/ 2147483647 w 599"/>
                <a:gd name="T11" fmla="*/ 2147483647 h 236"/>
                <a:gd name="T12" fmla="*/ 2147483647 w 599"/>
                <a:gd name="T13" fmla="*/ 2147483647 h 236"/>
                <a:gd name="T14" fmla="*/ 2147483647 w 599"/>
                <a:gd name="T15" fmla="*/ 2147483647 h 236"/>
                <a:gd name="T16" fmla="*/ 2147483647 w 599"/>
                <a:gd name="T17" fmla="*/ 2147483647 h 236"/>
                <a:gd name="T18" fmla="*/ 2147483647 w 599"/>
                <a:gd name="T19" fmla="*/ 2147483647 h 236"/>
                <a:gd name="T20" fmla="*/ 2147483647 w 599"/>
                <a:gd name="T21" fmla="*/ 2147483647 h 236"/>
                <a:gd name="T22" fmla="*/ 0 w 599"/>
                <a:gd name="T23" fmla="*/ 2147483647 h 236"/>
                <a:gd name="T24" fmla="*/ 2147483647 w 599"/>
                <a:gd name="T25" fmla="*/ 2147483647 h 236"/>
                <a:gd name="T26" fmla="*/ 2147483647 w 599"/>
                <a:gd name="T27" fmla="*/ 2147483647 h 236"/>
                <a:gd name="T28" fmla="*/ 2147483647 w 599"/>
                <a:gd name="T29" fmla="*/ 0 h 2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599"/>
                <a:gd name="T46" fmla="*/ 0 h 236"/>
                <a:gd name="T47" fmla="*/ 599 w 599"/>
                <a:gd name="T48" fmla="*/ 236 h 2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599" h="236">
                  <a:moveTo>
                    <a:pt x="191" y="0"/>
                  </a:moveTo>
                  <a:lnTo>
                    <a:pt x="569" y="0"/>
                  </a:lnTo>
                  <a:lnTo>
                    <a:pt x="599" y="74"/>
                  </a:lnTo>
                  <a:lnTo>
                    <a:pt x="533" y="145"/>
                  </a:lnTo>
                  <a:lnTo>
                    <a:pt x="438" y="175"/>
                  </a:lnTo>
                  <a:lnTo>
                    <a:pt x="400" y="236"/>
                  </a:lnTo>
                  <a:lnTo>
                    <a:pt x="307" y="135"/>
                  </a:lnTo>
                  <a:lnTo>
                    <a:pt x="233" y="135"/>
                  </a:lnTo>
                  <a:lnTo>
                    <a:pt x="220" y="115"/>
                  </a:lnTo>
                  <a:lnTo>
                    <a:pt x="120" y="115"/>
                  </a:lnTo>
                  <a:lnTo>
                    <a:pt x="87" y="148"/>
                  </a:lnTo>
                  <a:lnTo>
                    <a:pt x="0" y="147"/>
                  </a:lnTo>
                  <a:lnTo>
                    <a:pt x="14" y="106"/>
                  </a:lnTo>
                  <a:lnTo>
                    <a:pt x="184" y="36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0" name="Freeform 99">
              <a:extLst>
                <a:ext uri="{FF2B5EF4-FFF2-40B4-BE49-F238E27FC236}">
                  <a16:creationId xmlns:a16="http://schemas.microsoft.com/office/drawing/2014/main" id="{213F486C-BA93-47BE-968C-675932031B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713691" y="4653296"/>
              <a:ext cx="396882" cy="339386"/>
            </a:xfrm>
            <a:custGeom>
              <a:avLst/>
              <a:gdLst>
                <a:gd name="T0" fmla="*/ 2147483647 w 327"/>
                <a:gd name="T1" fmla="*/ 2147483647 h 283"/>
                <a:gd name="T2" fmla="*/ 2147483647 w 327"/>
                <a:gd name="T3" fmla="*/ 0 h 283"/>
                <a:gd name="T4" fmla="*/ 2147483647 w 327"/>
                <a:gd name="T5" fmla="*/ 0 h 283"/>
                <a:gd name="T6" fmla="*/ 2147483647 w 327"/>
                <a:gd name="T7" fmla="*/ 2147483647 h 283"/>
                <a:gd name="T8" fmla="*/ 2147483647 w 327"/>
                <a:gd name="T9" fmla="*/ 2147483647 h 283"/>
                <a:gd name="T10" fmla="*/ 2147483647 w 327"/>
                <a:gd name="T11" fmla="*/ 2147483647 h 283"/>
                <a:gd name="T12" fmla="*/ 2147483647 w 327"/>
                <a:gd name="T13" fmla="*/ 2147483647 h 283"/>
                <a:gd name="T14" fmla="*/ 2147483647 w 327"/>
                <a:gd name="T15" fmla="*/ 2147483647 h 283"/>
                <a:gd name="T16" fmla="*/ 2147483647 w 327"/>
                <a:gd name="T17" fmla="*/ 2147483647 h 283"/>
                <a:gd name="T18" fmla="*/ 2147483647 w 327"/>
                <a:gd name="T19" fmla="*/ 2147483647 h 283"/>
                <a:gd name="T20" fmla="*/ 0 w 327"/>
                <a:gd name="T21" fmla="*/ 2147483647 h 283"/>
                <a:gd name="T22" fmla="*/ 2147483647 w 327"/>
                <a:gd name="T23" fmla="*/ 2147483647 h 283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27"/>
                <a:gd name="T37" fmla="*/ 0 h 283"/>
                <a:gd name="T38" fmla="*/ 327 w 327"/>
                <a:gd name="T39" fmla="*/ 283 h 283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27" h="283">
                  <a:moveTo>
                    <a:pt x="13" y="34"/>
                  </a:moveTo>
                  <a:lnTo>
                    <a:pt x="47" y="0"/>
                  </a:lnTo>
                  <a:lnTo>
                    <a:pt x="147" y="0"/>
                  </a:lnTo>
                  <a:lnTo>
                    <a:pt x="158" y="20"/>
                  </a:lnTo>
                  <a:lnTo>
                    <a:pt x="234" y="20"/>
                  </a:lnTo>
                  <a:lnTo>
                    <a:pt x="327" y="121"/>
                  </a:lnTo>
                  <a:lnTo>
                    <a:pt x="242" y="210"/>
                  </a:lnTo>
                  <a:lnTo>
                    <a:pt x="178" y="232"/>
                  </a:lnTo>
                  <a:lnTo>
                    <a:pt x="170" y="283"/>
                  </a:lnTo>
                  <a:lnTo>
                    <a:pt x="137" y="224"/>
                  </a:lnTo>
                  <a:lnTo>
                    <a:pt x="0" y="62"/>
                  </a:lnTo>
                  <a:lnTo>
                    <a:pt x="13" y="34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1" name="Freeform 100">
              <a:extLst>
                <a:ext uri="{FF2B5EF4-FFF2-40B4-BE49-F238E27FC236}">
                  <a16:creationId xmlns:a16="http://schemas.microsoft.com/office/drawing/2014/main" id="{84D69168-DDDA-475F-B2B7-F9879B7FD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7539376" y="4691007"/>
              <a:ext cx="381319" cy="436117"/>
            </a:xfrm>
            <a:custGeom>
              <a:avLst/>
              <a:gdLst>
                <a:gd name="T0" fmla="*/ 0 w 313"/>
                <a:gd name="T1" fmla="*/ 0 h 360"/>
                <a:gd name="T2" fmla="*/ 2147483647 w 313"/>
                <a:gd name="T3" fmla="*/ 0 h 360"/>
                <a:gd name="T4" fmla="*/ 2147483647 w 313"/>
                <a:gd name="T5" fmla="*/ 2147483647 h 360"/>
                <a:gd name="T6" fmla="*/ 2147483647 w 313"/>
                <a:gd name="T7" fmla="*/ 2147483647 h 360"/>
                <a:gd name="T8" fmla="*/ 2147483647 w 313"/>
                <a:gd name="T9" fmla="*/ 2147483647 h 360"/>
                <a:gd name="T10" fmla="*/ 2147483647 w 313"/>
                <a:gd name="T11" fmla="*/ 2147483647 h 360"/>
                <a:gd name="T12" fmla="*/ 2147483647 w 313"/>
                <a:gd name="T13" fmla="*/ 2147483647 h 360"/>
                <a:gd name="T14" fmla="*/ 2147483647 w 313"/>
                <a:gd name="T15" fmla="*/ 2147483647 h 360"/>
                <a:gd name="T16" fmla="*/ 2147483647 w 313"/>
                <a:gd name="T17" fmla="*/ 2147483647 h 360"/>
                <a:gd name="T18" fmla="*/ 2147483647 w 313"/>
                <a:gd name="T19" fmla="*/ 2147483647 h 360"/>
                <a:gd name="T20" fmla="*/ 0 w 313"/>
                <a:gd name="T21" fmla="*/ 0 h 3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13"/>
                <a:gd name="T34" fmla="*/ 0 h 360"/>
                <a:gd name="T35" fmla="*/ 313 w 313"/>
                <a:gd name="T36" fmla="*/ 360 h 360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13" h="360">
                  <a:moveTo>
                    <a:pt x="0" y="0"/>
                  </a:moveTo>
                  <a:lnTo>
                    <a:pt x="157" y="0"/>
                  </a:lnTo>
                  <a:lnTo>
                    <a:pt x="144" y="27"/>
                  </a:lnTo>
                  <a:lnTo>
                    <a:pt x="280" y="191"/>
                  </a:lnTo>
                  <a:lnTo>
                    <a:pt x="313" y="250"/>
                  </a:lnTo>
                  <a:lnTo>
                    <a:pt x="277" y="359"/>
                  </a:lnTo>
                  <a:lnTo>
                    <a:pt x="55" y="360"/>
                  </a:lnTo>
                  <a:lnTo>
                    <a:pt x="31" y="312"/>
                  </a:lnTo>
                  <a:lnTo>
                    <a:pt x="20" y="256"/>
                  </a:lnTo>
                  <a:lnTo>
                    <a:pt x="42" y="22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2" name="Freeform 101">
              <a:extLst>
                <a:ext uri="{FF2B5EF4-FFF2-40B4-BE49-F238E27FC236}">
                  <a16:creationId xmlns:a16="http://schemas.microsoft.com/office/drawing/2014/main" id="{E99CEEBE-9796-4F04-B3BF-02ED97347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4673" y="4691007"/>
              <a:ext cx="277039" cy="486943"/>
            </a:xfrm>
            <a:custGeom>
              <a:avLst/>
              <a:gdLst>
                <a:gd name="T0" fmla="*/ 2147483647 w 227"/>
                <a:gd name="T1" fmla="*/ 0 h 401"/>
                <a:gd name="T2" fmla="*/ 2147483647 w 227"/>
                <a:gd name="T3" fmla="*/ 0 h 401"/>
                <a:gd name="T4" fmla="*/ 2147483647 w 227"/>
                <a:gd name="T5" fmla="*/ 2147483647 h 401"/>
                <a:gd name="T6" fmla="*/ 2147483647 w 227"/>
                <a:gd name="T7" fmla="*/ 2147483647 h 401"/>
                <a:gd name="T8" fmla="*/ 2147483647 w 227"/>
                <a:gd name="T9" fmla="*/ 2147483647 h 401"/>
                <a:gd name="T10" fmla="*/ 2147483647 w 227"/>
                <a:gd name="T11" fmla="*/ 2147483647 h 401"/>
                <a:gd name="T12" fmla="*/ 0 w 227"/>
                <a:gd name="T13" fmla="*/ 2147483647 h 401"/>
                <a:gd name="T14" fmla="*/ 2147483647 w 227"/>
                <a:gd name="T15" fmla="*/ 2147483647 h 401"/>
                <a:gd name="T16" fmla="*/ 2147483647 w 227"/>
                <a:gd name="T17" fmla="*/ 2147483647 h 401"/>
                <a:gd name="T18" fmla="*/ 2147483647 w 227"/>
                <a:gd name="T19" fmla="*/ 2147483647 h 401"/>
                <a:gd name="T20" fmla="*/ 2147483647 w 227"/>
                <a:gd name="T21" fmla="*/ 0 h 401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27"/>
                <a:gd name="T34" fmla="*/ 0 h 401"/>
                <a:gd name="T35" fmla="*/ 227 w 227"/>
                <a:gd name="T36" fmla="*/ 401 h 401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27" h="401">
                  <a:moveTo>
                    <a:pt x="76" y="0"/>
                  </a:moveTo>
                  <a:lnTo>
                    <a:pt x="227" y="0"/>
                  </a:lnTo>
                  <a:lnTo>
                    <a:pt x="178" y="267"/>
                  </a:lnTo>
                  <a:lnTo>
                    <a:pt x="176" y="371"/>
                  </a:lnTo>
                  <a:lnTo>
                    <a:pt x="129" y="401"/>
                  </a:lnTo>
                  <a:lnTo>
                    <a:pt x="105" y="332"/>
                  </a:lnTo>
                  <a:lnTo>
                    <a:pt x="0" y="332"/>
                  </a:lnTo>
                  <a:lnTo>
                    <a:pt x="33" y="217"/>
                  </a:lnTo>
                  <a:lnTo>
                    <a:pt x="1" y="157"/>
                  </a:lnTo>
                  <a:lnTo>
                    <a:pt x="31" y="60"/>
                  </a:lnTo>
                  <a:lnTo>
                    <a:pt x="76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3" name="Freeform 102">
              <a:extLst>
                <a:ext uri="{FF2B5EF4-FFF2-40B4-BE49-F238E27FC236}">
                  <a16:creationId xmlns:a16="http://schemas.microsoft.com/office/drawing/2014/main" id="{702DD631-23E6-426F-A7AD-F868A6CA0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7276" y="5069739"/>
              <a:ext cx="664583" cy="575480"/>
            </a:xfrm>
            <a:custGeom>
              <a:avLst/>
              <a:gdLst>
                <a:gd name="T0" fmla="*/ 2147483647 w 547"/>
                <a:gd name="T1" fmla="*/ 0 h 478"/>
                <a:gd name="T2" fmla="*/ 2147483647 w 547"/>
                <a:gd name="T3" fmla="*/ 0 h 478"/>
                <a:gd name="T4" fmla="*/ 2147483647 w 547"/>
                <a:gd name="T5" fmla="*/ 2147483647 h 478"/>
                <a:gd name="T6" fmla="*/ 2147483647 w 547"/>
                <a:gd name="T7" fmla="*/ 2147483647 h 478"/>
                <a:gd name="T8" fmla="*/ 2147483647 w 547"/>
                <a:gd name="T9" fmla="*/ 2147483647 h 478"/>
                <a:gd name="T10" fmla="*/ 2147483647 w 547"/>
                <a:gd name="T11" fmla="*/ 2147483647 h 478"/>
                <a:gd name="T12" fmla="*/ 2147483647 w 547"/>
                <a:gd name="T13" fmla="*/ 2147483647 h 478"/>
                <a:gd name="T14" fmla="*/ 2147483647 w 547"/>
                <a:gd name="T15" fmla="*/ 2147483647 h 478"/>
                <a:gd name="T16" fmla="*/ 2147483647 w 547"/>
                <a:gd name="T17" fmla="*/ 2147483647 h 478"/>
                <a:gd name="T18" fmla="*/ 2147483647 w 547"/>
                <a:gd name="T19" fmla="*/ 2147483647 h 478"/>
                <a:gd name="T20" fmla="*/ 2147483647 w 547"/>
                <a:gd name="T21" fmla="*/ 2147483647 h 478"/>
                <a:gd name="T22" fmla="*/ 2147483647 w 547"/>
                <a:gd name="T23" fmla="*/ 2147483647 h 478"/>
                <a:gd name="T24" fmla="*/ 2147483647 w 547"/>
                <a:gd name="T25" fmla="*/ 2147483647 h 478"/>
                <a:gd name="T26" fmla="*/ 2147483647 w 547"/>
                <a:gd name="T27" fmla="*/ 2147483647 h 478"/>
                <a:gd name="T28" fmla="*/ 2147483647 w 547"/>
                <a:gd name="T29" fmla="*/ 2147483647 h 478"/>
                <a:gd name="T30" fmla="*/ 2147483647 w 547"/>
                <a:gd name="T31" fmla="*/ 2147483647 h 478"/>
                <a:gd name="T32" fmla="*/ 2147483647 w 547"/>
                <a:gd name="T33" fmla="*/ 2147483647 h 478"/>
                <a:gd name="T34" fmla="*/ 0 w 547"/>
                <a:gd name="T35" fmla="*/ 2147483647 h 478"/>
                <a:gd name="T36" fmla="*/ 2147483647 w 547"/>
                <a:gd name="T37" fmla="*/ 0 h 47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47"/>
                <a:gd name="T58" fmla="*/ 0 h 478"/>
                <a:gd name="T59" fmla="*/ 547 w 547"/>
                <a:gd name="T60" fmla="*/ 478 h 47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47" h="478">
                  <a:moveTo>
                    <a:pt x="2" y="0"/>
                  </a:moveTo>
                  <a:lnTo>
                    <a:pt x="182" y="0"/>
                  </a:lnTo>
                  <a:lnTo>
                    <a:pt x="206" y="48"/>
                  </a:lnTo>
                  <a:lnTo>
                    <a:pt x="424" y="48"/>
                  </a:lnTo>
                  <a:lnTo>
                    <a:pt x="430" y="90"/>
                  </a:lnTo>
                  <a:lnTo>
                    <a:pt x="507" y="229"/>
                  </a:lnTo>
                  <a:lnTo>
                    <a:pt x="537" y="330"/>
                  </a:lnTo>
                  <a:lnTo>
                    <a:pt x="547" y="400"/>
                  </a:lnTo>
                  <a:lnTo>
                    <a:pt x="471" y="472"/>
                  </a:lnTo>
                  <a:lnTo>
                    <a:pt x="408" y="478"/>
                  </a:lnTo>
                  <a:lnTo>
                    <a:pt x="390" y="332"/>
                  </a:lnTo>
                  <a:lnTo>
                    <a:pt x="370" y="334"/>
                  </a:lnTo>
                  <a:lnTo>
                    <a:pt x="308" y="246"/>
                  </a:lnTo>
                  <a:lnTo>
                    <a:pt x="322" y="173"/>
                  </a:lnTo>
                  <a:lnTo>
                    <a:pt x="252" y="94"/>
                  </a:lnTo>
                  <a:lnTo>
                    <a:pt x="160" y="117"/>
                  </a:lnTo>
                  <a:lnTo>
                    <a:pt x="89" y="54"/>
                  </a:lnTo>
                  <a:lnTo>
                    <a:pt x="0" y="5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B0F0"/>
            </a:solidFill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4" name="Freeform 103">
              <a:extLst>
                <a:ext uri="{FF2B5EF4-FFF2-40B4-BE49-F238E27FC236}">
                  <a16:creationId xmlns:a16="http://schemas.microsoft.com/office/drawing/2014/main" id="{EE8FC563-BC04-448F-AC9C-8B609BEC9DD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455" y="4691004"/>
              <a:ext cx="309725" cy="450874"/>
            </a:xfrm>
            <a:custGeom>
              <a:avLst/>
              <a:gdLst>
                <a:gd name="T0" fmla="*/ 2147483647 w 255"/>
                <a:gd name="T1" fmla="*/ 0 h 371"/>
                <a:gd name="T2" fmla="*/ 2147483647 w 255"/>
                <a:gd name="T3" fmla="*/ 0 h 371"/>
                <a:gd name="T4" fmla="*/ 2147483647 w 255"/>
                <a:gd name="T5" fmla="*/ 2147483647 h 371"/>
                <a:gd name="T6" fmla="*/ 2147483647 w 255"/>
                <a:gd name="T7" fmla="*/ 2147483647 h 371"/>
                <a:gd name="T8" fmla="*/ 2147483647 w 255"/>
                <a:gd name="T9" fmla="*/ 2147483647 h 371"/>
                <a:gd name="T10" fmla="*/ 2147483647 w 255"/>
                <a:gd name="T11" fmla="*/ 2147483647 h 371"/>
                <a:gd name="T12" fmla="*/ 2147483647 w 255"/>
                <a:gd name="T13" fmla="*/ 2147483647 h 371"/>
                <a:gd name="T14" fmla="*/ 0 w 255"/>
                <a:gd name="T15" fmla="*/ 2147483647 h 371"/>
                <a:gd name="T16" fmla="*/ 2147483647 w 255"/>
                <a:gd name="T17" fmla="*/ 2147483647 h 371"/>
                <a:gd name="T18" fmla="*/ 2147483647 w 255"/>
                <a:gd name="T19" fmla="*/ 0 h 37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55"/>
                <a:gd name="T31" fmla="*/ 0 h 371"/>
                <a:gd name="T32" fmla="*/ 255 w 255"/>
                <a:gd name="T33" fmla="*/ 371 h 37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55" h="371">
                  <a:moveTo>
                    <a:pt x="52" y="0"/>
                  </a:moveTo>
                  <a:lnTo>
                    <a:pt x="212" y="0"/>
                  </a:lnTo>
                  <a:lnTo>
                    <a:pt x="255" y="227"/>
                  </a:lnTo>
                  <a:lnTo>
                    <a:pt x="234" y="257"/>
                  </a:lnTo>
                  <a:lnTo>
                    <a:pt x="244" y="310"/>
                  </a:lnTo>
                  <a:lnTo>
                    <a:pt x="66" y="310"/>
                  </a:lnTo>
                  <a:lnTo>
                    <a:pt x="63" y="362"/>
                  </a:lnTo>
                  <a:lnTo>
                    <a:pt x="0" y="371"/>
                  </a:lnTo>
                  <a:lnTo>
                    <a:pt x="2" y="267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5" name="Freeform 104">
              <a:extLst>
                <a:ext uri="{FF2B5EF4-FFF2-40B4-BE49-F238E27FC236}">
                  <a16:creationId xmlns:a16="http://schemas.microsoft.com/office/drawing/2014/main" id="{FBA98F3A-818F-4875-848B-56CB97A7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6846775" y="4874632"/>
              <a:ext cx="407778" cy="386932"/>
            </a:xfrm>
            <a:custGeom>
              <a:avLst/>
              <a:gdLst>
                <a:gd name="T0" fmla="*/ 2147483647 w 334"/>
                <a:gd name="T1" fmla="*/ 0 h 322"/>
                <a:gd name="T2" fmla="*/ 2147483647 w 334"/>
                <a:gd name="T3" fmla="*/ 0 h 322"/>
                <a:gd name="T4" fmla="*/ 2147483647 w 334"/>
                <a:gd name="T5" fmla="*/ 2147483647 h 322"/>
                <a:gd name="T6" fmla="*/ 2147483647 w 334"/>
                <a:gd name="T7" fmla="*/ 2147483647 h 322"/>
                <a:gd name="T8" fmla="*/ 2147483647 w 334"/>
                <a:gd name="T9" fmla="*/ 2147483647 h 322"/>
                <a:gd name="T10" fmla="*/ 2147483647 w 334"/>
                <a:gd name="T11" fmla="*/ 2147483647 h 322"/>
                <a:gd name="T12" fmla="*/ 2147483647 w 334"/>
                <a:gd name="T13" fmla="*/ 2147483647 h 322"/>
                <a:gd name="T14" fmla="*/ 2147483647 w 334"/>
                <a:gd name="T15" fmla="*/ 2147483647 h 322"/>
                <a:gd name="T16" fmla="*/ 2147483647 w 334"/>
                <a:gd name="T17" fmla="*/ 2147483647 h 322"/>
                <a:gd name="T18" fmla="*/ 2147483647 w 334"/>
                <a:gd name="T19" fmla="*/ 2147483647 h 322"/>
                <a:gd name="T20" fmla="*/ 0 w 334"/>
                <a:gd name="T21" fmla="*/ 2147483647 h 322"/>
                <a:gd name="T22" fmla="*/ 2147483647 w 334"/>
                <a:gd name="T23" fmla="*/ 0 h 32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4"/>
                <a:gd name="T37" fmla="*/ 0 h 322"/>
                <a:gd name="T38" fmla="*/ 334 w 334"/>
                <a:gd name="T39" fmla="*/ 322 h 32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4" h="322">
                  <a:moveTo>
                    <a:pt x="3" y="0"/>
                  </a:moveTo>
                  <a:lnTo>
                    <a:pt x="182" y="0"/>
                  </a:lnTo>
                  <a:lnTo>
                    <a:pt x="213" y="69"/>
                  </a:lnTo>
                  <a:lnTo>
                    <a:pt x="180" y="178"/>
                  </a:lnTo>
                  <a:lnTo>
                    <a:pt x="285" y="178"/>
                  </a:lnTo>
                  <a:lnTo>
                    <a:pt x="309" y="249"/>
                  </a:lnTo>
                  <a:lnTo>
                    <a:pt x="334" y="322"/>
                  </a:lnTo>
                  <a:lnTo>
                    <a:pt x="193" y="314"/>
                  </a:lnTo>
                  <a:lnTo>
                    <a:pt x="23" y="250"/>
                  </a:lnTo>
                  <a:lnTo>
                    <a:pt x="43" y="200"/>
                  </a:lnTo>
                  <a:lnTo>
                    <a:pt x="0" y="99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6" name="Freeform 105">
              <a:extLst>
                <a:ext uri="{FF2B5EF4-FFF2-40B4-BE49-F238E27FC236}">
                  <a16:creationId xmlns:a16="http://schemas.microsoft.com/office/drawing/2014/main" id="{EFD27AA2-6C6B-4B70-B141-83DD6CC05A0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2816" y="4468027"/>
              <a:ext cx="708164" cy="354142"/>
            </a:xfrm>
            <a:custGeom>
              <a:avLst/>
              <a:gdLst>
                <a:gd name="T0" fmla="*/ 0 w 583"/>
                <a:gd name="T1" fmla="*/ 0 h 294"/>
                <a:gd name="T2" fmla="*/ 2147483647 w 583"/>
                <a:gd name="T3" fmla="*/ 0 h 294"/>
                <a:gd name="T4" fmla="*/ 2147483647 w 583"/>
                <a:gd name="T5" fmla="*/ 2147483647 h 294"/>
                <a:gd name="T6" fmla="*/ 2147483647 w 583"/>
                <a:gd name="T7" fmla="*/ 2147483647 h 294"/>
                <a:gd name="T8" fmla="*/ 2147483647 w 583"/>
                <a:gd name="T9" fmla="*/ 2147483647 h 294"/>
                <a:gd name="T10" fmla="*/ 2147483647 w 583"/>
                <a:gd name="T11" fmla="*/ 2147483647 h 294"/>
                <a:gd name="T12" fmla="*/ 2147483647 w 583"/>
                <a:gd name="T13" fmla="*/ 2147483647 h 294"/>
                <a:gd name="T14" fmla="*/ 2147483647 w 583"/>
                <a:gd name="T15" fmla="*/ 2147483647 h 294"/>
                <a:gd name="T16" fmla="*/ 2147483647 w 583"/>
                <a:gd name="T17" fmla="*/ 2147483647 h 294"/>
                <a:gd name="T18" fmla="*/ 0 w 583"/>
                <a:gd name="T19" fmla="*/ 2147483647 h 294"/>
                <a:gd name="T20" fmla="*/ 0 w 583"/>
                <a:gd name="T21" fmla="*/ 0 h 29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583"/>
                <a:gd name="T34" fmla="*/ 0 h 294"/>
                <a:gd name="T35" fmla="*/ 583 w 583"/>
                <a:gd name="T36" fmla="*/ 294 h 29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583" h="294">
                  <a:moveTo>
                    <a:pt x="0" y="0"/>
                  </a:moveTo>
                  <a:lnTo>
                    <a:pt x="554" y="0"/>
                  </a:lnTo>
                  <a:lnTo>
                    <a:pt x="571" y="43"/>
                  </a:lnTo>
                  <a:lnTo>
                    <a:pt x="581" y="105"/>
                  </a:lnTo>
                  <a:lnTo>
                    <a:pt x="583" y="294"/>
                  </a:lnTo>
                  <a:lnTo>
                    <a:pt x="482" y="273"/>
                  </a:lnTo>
                  <a:lnTo>
                    <a:pt x="440" y="281"/>
                  </a:lnTo>
                  <a:lnTo>
                    <a:pt x="197" y="231"/>
                  </a:lnTo>
                  <a:lnTo>
                    <a:pt x="197" y="88"/>
                  </a:lnTo>
                  <a:lnTo>
                    <a:pt x="0" y="8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7" name="Freeform 106">
              <a:extLst>
                <a:ext uri="{FF2B5EF4-FFF2-40B4-BE49-F238E27FC236}">
                  <a16:creationId xmlns:a16="http://schemas.microsoft.com/office/drawing/2014/main" id="{C3FD8B47-86AF-4E0E-9664-6B9DBC0B3882}"/>
                </a:ext>
              </a:extLst>
            </p:cNvPr>
            <p:cNvSpPr>
              <a:spLocks/>
            </p:cNvSpPr>
            <p:nvPr/>
          </p:nvSpPr>
          <p:spPr bwMode="auto">
            <a:xfrm>
              <a:off x="5626556" y="4468030"/>
              <a:ext cx="474703" cy="580397"/>
            </a:xfrm>
            <a:custGeom>
              <a:avLst/>
              <a:gdLst>
                <a:gd name="T0" fmla="*/ 0 w 390"/>
                <a:gd name="T1" fmla="*/ 0 h 482"/>
                <a:gd name="T2" fmla="*/ 2147483647 w 390"/>
                <a:gd name="T3" fmla="*/ 0 h 482"/>
                <a:gd name="T4" fmla="*/ 2147483647 w 390"/>
                <a:gd name="T5" fmla="*/ 2147483647 h 482"/>
                <a:gd name="T6" fmla="*/ 2147483647 w 390"/>
                <a:gd name="T7" fmla="*/ 2147483647 h 482"/>
                <a:gd name="T8" fmla="*/ 2147483647 w 390"/>
                <a:gd name="T9" fmla="*/ 2147483647 h 482"/>
                <a:gd name="T10" fmla="*/ 2147483647 w 390"/>
                <a:gd name="T11" fmla="*/ 2147483647 h 482"/>
                <a:gd name="T12" fmla="*/ 2147483647 w 390"/>
                <a:gd name="T13" fmla="*/ 2147483647 h 482"/>
                <a:gd name="T14" fmla="*/ 0 w 390"/>
                <a:gd name="T15" fmla="*/ 0 h 48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90"/>
                <a:gd name="T25" fmla="*/ 0 h 482"/>
                <a:gd name="T26" fmla="*/ 390 w 390"/>
                <a:gd name="T27" fmla="*/ 482 h 48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90" h="482">
                  <a:moveTo>
                    <a:pt x="0" y="0"/>
                  </a:moveTo>
                  <a:lnTo>
                    <a:pt x="390" y="0"/>
                  </a:lnTo>
                  <a:lnTo>
                    <a:pt x="390" y="415"/>
                  </a:lnTo>
                  <a:lnTo>
                    <a:pt x="137" y="415"/>
                  </a:lnTo>
                  <a:lnTo>
                    <a:pt x="66" y="415"/>
                  </a:lnTo>
                  <a:lnTo>
                    <a:pt x="66" y="482"/>
                  </a:lnTo>
                  <a:lnTo>
                    <a:pt x="2" y="48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8" name="Freeform 107">
              <a:extLst>
                <a:ext uri="{FF2B5EF4-FFF2-40B4-BE49-F238E27FC236}">
                  <a16:creationId xmlns:a16="http://schemas.microsoft.com/office/drawing/2014/main" id="{90BA1FAD-6D80-4E8F-9C40-5B682BDE8946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6205" y="4566400"/>
              <a:ext cx="1108158" cy="968968"/>
            </a:xfrm>
            <a:custGeom>
              <a:avLst/>
              <a:gdLst>
                <a:gd name="T0" fmla="*/ 2147483647 w 910"/>
                <a:gd name="T1" fmla="*/ 0 h 802"/>
                <a:gd name="T2" fmla="*/ 2147483647 w 910"/>
                <a:gd name="T3" fmla="*/ 0 h 802"/>
                <a:gd name="T4" fmla="*/ 2147483647 w 910"/>
                <a:gd name="T5" fmla="*/ 2147483647 h 802"/>
                <a:gd name="T6" fmla="*/ 2147483647 w 910"/>
                <a:gd name="T7" fmla="*/ 2147483647 h 802"/>
                <a:gd name="T8" fmla="*/ 2147483647 w 910"/>
                <a:gd name="T9" fmla="*/ 2147483647 h 802"/>
                <a:gd name="T10" fmla="*/ 2147483647 w 910"/>
                <a:gd name="T11" fmla="*/ 2147483647 h 802"/>
                <a:gd name="T12" fmla="*/ 2147483647 w 910"/>
                <a:gd name="T13" fmla="*/ 2147483647 h 802"/>
                <a:gd name="T14" fmla="*/ 2147483647 w 910"/>
                <a:gd name="T15" fmla="*/ 2147483647 h 802"/>
                <a:gd name="T16" fmla="*/ 2147483647 w 910"/>
                <a:gd name="T17" fmla="*/ 2147483647 h 802"/>
                <a:gd name="T18" fmla="*/ 2147483647 w 910"/>
                <a:gd name="T19" fmla="*/ 2147483647 h 802"/>
                <a:gd name="T20" fmla="*/ 2147483647 w 910"/>
                <a:gd name="T21" fmla="*/ 2147483647 h 802"/>
                <a:gd name="T22" fmla="*/ 2147483647 w 910"/>
                <a:gd name="T23" fmla="*/ 2147483647 h 802"/>
                <a:gd name="T24" fmla="*/ 2147483647 w 910"/>
                <a:gd name="T25" fmla="*/ 2147483647 h 802"/>
                <a:gd name="T26" fmla="*/ 2147483647 w 910"/>
                <a:gd name="T27" fmla="*/ 2147483647 h 802"/>
                <a:gd name="T28" fmla="*/ 2147483647 w 910"/>
                <a:gd name="T29" fmla="*/ 2147483647 h 802"/>
                <a:gd name="T30" fmla="*/ 2147483647 w 910"/>
                <a:gd name="T31" fmla="*/ 2147483647 h 802"/>
                <a:gd name="T32" fmla="*/ 2147483647 w 910"/>
                <a:gd name="T33" fmla="*/ 2147483647 h 802"/>
                <a:gd name="T34" fmla="*/ 2147483647 w 910"/>
                <a:gd name="T35" fmla="*/ 2147483647 h 802"/>
                <a:gd name="T36" fmla="*/ 2147483647 w 910"/>
                <a:gd name="T37" fmla="*/ 2147483647 h 802"/>
                <a:gd name="T38" fmla="*/ 2147483647 w 910"/>
                <a:gd name="T39" fmla="*/ 2147483647 h 802"/>
                <a:gd name="T40" fmla="*/ 0 w 910"/>
                <a:gd name="T41" fmla="*/ 2147483647 h 802"/>
                <a:gd name="T42" fmla="*/ 2147483647 w 910"/>
                <a:gd name="T43" fmla="*/ 2147483647 h 802"/>
                <a:gd name="T44" fmla="*/ 2147483647 w 910"/>
                <a:gd name="T45" fmla="*/ 0 h 80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910"/>
                <a:gd name="T70" fmla="*/ 0 h 802"/>
                <a:gd name="T71" fmla="*/ 910 w 910"/>
                <a:gd name="T72" fmla="*/ 802 h 80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910" h="802">
                  <a:moveTo>
                    <a:pt x="252" y="0"/>
                  </a:moveTo>
                  <a:lnTo>
                    <a:pt x="449" y="0"/>
                  </a:lnTo>
                  <a:lnTo>
                    <a:pt x="449" y="143"/>
                  </a:lnTo>
                  <a:lnTo>
                    <a:pt x="692" y="194"/>
                  </a:lnTo>
                  <a:lnTo>
                    <a:pt x="732" y="188"/>
                  </a:lnTo>
                  <a:lnTo>
                    <a:pt x="836" y="209"/>
                  </a:lnTo>
                  <a:lnTo>
                    <a:pt x="868" y="218"/>
                  </a:lnTo>
                  <a:lnTo>
                    <a:pt x="865" y="356"/>
                  </a:lnTo>
                  <a:lnTo>
                    <a:pt x="910" y="455"/>
                  </a:lnTo>
                  <a:lnTo>
                    <a:pt x="890" y="505"/>
                  </a:lnTo>
                  <a:lnTo>
                    <a:pt x="798" y="529"/>
                  </a:lnTo>
                  <a:lnTo>
                    <a:pt x="672" y="632"/>
                  </a:lnTo>
                  <a:lnTo>
                    <a:pt x="641" y="714"/>
                  </a:lnTo>
                  <a:lnTo>
                    <a:pt x="657" y="802"/>
                  </a:lnTo>
                  <a:lnTo>
                    <a:pt x="495" y="743"/>
                  </a:lnTo>
                  <a:lnTo>
                    <a:pt x="389" y="567"/>
                  </a:lnTo>
                  <a:lnTo>
                    <a:pt x="306" y="541"/>
                  </a:lnTo>
                  <a:lnTo>
                    <a:pt x="260" y="589"/>
                  </a:lnTo>
                  <a:lnTo>
                    <a:pt x="195" y="551"/>
                  </a:lnTo>
                  <a:lnTo>
                    <a:pt x="135" y="442"/>
                  </a:lnTo>
                  <a:lnTo>
                    <a:pt x="0" y="329"/>
                  </a:lnTo>
                  <a:lnTo>
                    <a:pt x="252" y="329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00B0F0"/>
            </a:solidFill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39" name="Freeform 108">
              <a:extLst>
                <a:ext uri="{FF2B5EF4-FFF2-40B4-BE49-F238E27FC236}">
                  <a16:creationId xmlns:a16="http://schemas.microsoft.com/office/drawing/2014/main" id="{D0288F3A-FCB7-4DE5-AB2A-04B1B3E7736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7222" y="3946653"/>
              <a:ext cx="410891" cy="516455"/>
            </a:xfrm>
            <a:custGeom>
              <a:avLst/>
              <a:gdLst>
                <a:gd name="T0" fmla="*/ 2147483647 w 335"/>
                <a:gd name="T1" fmla="*/ 2147483647 h 427"/>
                <a:gd name="T2" fmla="*/ 2147483647 w 335"/>
                <a:gd name="T3" fmla="*/ 2147483647 h 427"/>
                <a:gd name="T4" fmla="*/ 2147483647 w 335"/>
                <a:gd name="T5" fmla="*/ 2147483647 h 427"/>
                <a:gd name="T6" fmla="*/ 0 w 335"/>
                <a:gd name="T7" fmla="*/ 2147483647 h 427"/>
                <a:gd name="T8" fmla="*/ 0 w 335"/>
                <a:gd name="T9" fmla="*/ 0 h 427"/>
                <a:gd name="T10" fmla="*/ 2147483647 w 335"/>
                <a:gd name="T11" fmla="*/ 0 h 427"/>
                <a:gd name="T12" fmla="*/ 2147483647 w 335"/>
                <a:gd name="T13" fmla="*/ 2147483647 h 42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335"/>
                <a:gd name="T22" fmla="*/ 0 h 427"/>
                <a:gd name="T23" fmla="*/ 335 w 335"/>
                <a:gd name="T24" fmla="*/ 427 h 42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335" h="427">
                  <a:moveTo>
                    <a:pt x="195" y="79"/>
                  </a:moveTo>
                  <a:lnTo>
                    <a:pt x="335" y="80"/>
                  </a:lnTo>
                  <a:lnTo>
                    <a:pt x="335" y="427"/>
                  </a:lnTo>
                  <a:lnTo>
                    <a:pt x="0" y="426"/>
                  </a:lnTo>
                  <a:lnTo>
                    <a:pt x="0" y="0"/>
                  </a:lnTo>
                  <a:lnTo>
                    <a:pt x="195" y="0"/>
                  </a:lnTo>
                  <a:lnTo>
                    <a:pt x="195" y="79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0" name="Freeform 109">
              <a:extLst>
                <a:ext uri="{FF2B5EF4-FFF2-40B4-BE49-F238E27FC236}">
                  <a16:creationId xmlns:a16="http://schemas.microsoft.com/office/drawing/2014/main" id="{35281AE5-DBBC-408C-A572-3206EE727AE7}"/>
                </a:ext>
              </a:extLst>
            </p:cNvPr>
            <p:cNvSpPr>
              <a:spLocks/>
            </p:cNvSpPr>
            <p:nvPr/>
          </p:nvSpPr>
          <p:spPr bwMode="auto">
            <a:xfrm>
              <a:off x="4395443" y="3487584"/>
              <a:ext cx="610110" cy="462349"/>
            </a:xfrm>
            <a:custGeom>
              <a:avLst/>
              <a:gdLst>
                <a:gd name="T0" fmla="*/ 2147483647 w 501"/>
                <a:gd name="T1" fmla="*/ 0 h 381"/>
                <a:gd name="T2" fmla="*/ 2147483647 w 501"/>
                <a:gd name="T3" fmla="*/ 2147483647 h 381"/>
                <a:gd name="T4" fmla="*/ 2147483647 w 501"/>
                <a:gd name="T5" fmla="*/ 2147483647 h 381"/>
                <a:gd name="T6" fmla="*/ 2147483647 w 501"/>
                <a:gd name="T7" fmla="*/ 2147483647 h 381"/>
                <a:gd name="T8" fmla="*/ 2147483647 w 501"/>
                <a:gd name="T9" fmla="*/ 2147483647 h 381"/>
                <a:gd name="T10" fmla="*/ 2147483647 w 501"/>
                <a:gd name="T11" fmla="*/ 2147483647 h 381"/>
                <a:gd name="T12" fmla="*/ 2147483647 w 501"/>
                <a:gd name="T13" fmla="*/ 2147483647 h 381"/>
                <a:gd name="T14" fmla="*/ 2147483647 w 501"/>
                <a:gd name="T15" fmla="*/ 2147483647 h 381"/>
                <a:gd name="T16" fmla="*/ 2147483647 w 501"/>
                <a:gd name="T17" fmla="*/ 2147483647 h 381"/>
                <a:gd name="T18" fmla="*/ 2147483647 w 501"/>
                <a:gd name="T19" fmla="*/ 2147483647 h 381"/>
                <a:gd name="T20" fmla="*/ 0 w 501"/>
                <a:gd name="T21" fmla="*/ 2147483647 h 381"/>
                <a:gd name="T22" fmla="*/ 2147483647 w 501"/>
                <a:gd name="T23" fmla="*/ 0 h 38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01"/>
                <a:gd name="T37" fmla="*/ 0 h 381"/>
                <a:gd name="T38" fmla="*/ 501 w 501"/>
                <a:gd name="T39" fmla="*/ 381 h 381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01" h="381">
                  <a:moveTo>
                    <a:pt x="32" y="0"/>
                  </a:moveTo>
                  <a:lnTo>
                    <a:pt x="88" y="2"/>
                  </a:lnTo>
                  <a:lnTo>
                    <a:pt x="101" y="51"/>
                  </a:lnTo>
                  <a:lnTo>
                    <a:pt x="314" y="8"/>
                  </a:lnTo>
                  <a:lnTo>
                    <a:pt x="477" y="8"/>
                  </a:lnTo>
                  <a:lnTo>
                    <a:pt x="501" y="47"/>
                  </a:lnTo>
                  <a:lnTo>
                    <a:pt x="467" y="190"/>
                  </a:lnTo>
                  <a:lnTo>
                    <a:pt x="489" y="196"/>
                  </a:lnTo>
                  <a:lnTo>
                    <a:pt x="489" y="381"/>
                  </a:lnTo>
                  <a:lnTo>
                    <a:pt x="14" y="381"/>
                  </a:lnTo>
                  <a:lnTo>
                    <a:pt x="0" y="299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1" name="Freeform 110">
              <a:extLst>
                <a:ext uri="{FF2B5EF4-FFF2-40B4-BE49-F238E27FC236}">
                  <a16:creationId xmlns:a16="http://schemas.microsoft.com/office/drawing/2014/main" id="{CAEBF417-A107-47C7-8247-BE522ADE36D0}"/>
                </a:ext>
              </a:extLst>
            </p:cNvPr>
            <p:cNvSpPr>
              <a:spLocks/>
            </p:cNvSpPr>
            <p:nvPr/>
          </p:nvSpPr>
          <p:spPr bwMode="auto">
            <a:xfrm>
              <a:off x="4960417" y="3189185"/>
              <a:ext cx="496493" cy="760747"/>
            </a:xfrm>
            <a:custGeom>
              <a:avLst/>
              <a:gdLst>
                <a:gd name="T0" fmla="*/ 2147483647 w 406"/>
                <a:gd name="T1" fmla="*/ 0 h 628"/>
                <a:gd name="T2" fmla="*/ 2147483647 w 406"/>
                <a:gd name="T3" fmla="*/ 0 h 628"/>
                <a:gd name="T4" fmla="*/ 2147483647 w 406"/>
                <a:gd name="T5" fmla="*/ 2147483647 h 628"/>
                <a:gd name="T6" fmla="*/ 2147483647 w 406"/>
                <a:gd name="T7" fmla="*/ 2147483647 h 628"/>
                <a:gd name="T8" fmla="*/ 2147483647 w 406"/>
                <a:gd name="T9" fmla="*/ 2147483647 h 628"/>
                <a:gd name="T10" fmla="*/ 2147483647 w 406"/>
                <a:gd name="T11" fmla="*/ 2147483647 h 628"/>
                <a:gd name="T12" fmla="*/ 2147483647 w 406"/>
                <a:gd name="T13" fmla="*/ 2147483647 h 628"/>
                <a:gd name="T14" fmla="*/ 2147483647 w 406"/>
                <a:gd name="T15" fmla="*/ 2147483647 h 628"/>
                <a:gd name="T16" fmla="*/ 2147483647 w 406"/>
                <a:gd name="T17" fmla="*/ 2147483647 h 628"/>
                <a:gd name="T18" fmla="*/ 2147483647 w 406"/>
                <a:gd name="T19" fmla="*/ 2147483647 h 628"/>
                <a:gd name="T20" fmla="*/ 2147483647 w 406"/>
                <a:gd name="T21" fmla="*/ 2147483647 h 628"/>
                <a:gd name="T22" fmla="*/ 2147483647 w 406"/>
                <a:gd name="T23" fmla="*/ 2147483647 h 628"/>
                <a:gd name="T24" fmla="*/ 2147483647 w 406"/>
                <a:gd name="T25" fmla="*/ 2147483647 h 628"/>
                <a:gd name="T26" fmla="*/ 0 w 406"/>
                <a:gd name="T27" fmla="*/ 2147483647 h 628"/>
                <a:gd name="T28" fmla="*/ 2147483647 w 406"/>
                <a:gd name="T29" fmla="*/ 2147483647 h 628"/>
                <a:gd name="T30" fmla="*/ 2147483647 w 406"/>
                <a:gd name="T31" fmla="*/ 2147483647 h 628"/>
                <a:gd name="T32" fmla="*/ 2147483647 w 406"/>
                <a:gd name="T33" fmla="*/ 0 h 62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06"/>
                <a:gd name="T52" fmla="*/ 0 h 628"/>
                <a:gd name="T53" fmla="*/ 406 w 406"/>
                <a:gd name="T54" fmla="*/ 628 h 62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06" h="628">
                  <a:moveTo>
                    <a:pt x="12" y="0"/>
                  </a:moveTo>
                  <a:lnTo>
                    <a:pt x="84" y="0"/>
                  </a:lnTo>
                  <a:lnTo>
                    <a:pt x="84" y="104"/>
                  </a:lnTo>
                  <a:lnTo>
                    <a:pt x="205" y="233"/>
                  </a:lnTo>
                  <a:lnTo>
                    <a:pt x="180" y="290"/>
                  </a:lnTo>
                  <a:lnTo>
                    <a:pt x="190" y="316"/>
                  </a:lnTo>
                  <a:lnTo>
                    <a:pt x="235" y="300"/>
                  </a:lnTo>
                  <a:lnTo>
                    <a:pt x="299" y="413"/>
                  </a:lnTo>
                  <a:lnTo>
                    <a:pt x="406" y="380"/>
                  </a:lnTo>
                  <a:lnTo>
                    <a:pt x="406" y="628"/>
                  </a:lnTo>
                  <a:lnTo>
                    <a:pt x="211" y="628"/>
                  </a:lnTo>
                  <a:lnTo>
                    <a:pt x="24" y="628"/>
                  </a:lnTo>
                  <a:lnTo>
                    <a:pt x="24" y="443"/>
                  </a:lnTo>
                  <a:lnTo>
                    <a:pt x="0" y="439"/>
                  </a:lnTo>
                  <a:lnTo>
                    <a:pt x="36" y="296"/>
                  </a:lnTo>
                  <a:lnTo>
                    <a:pt x="12" y="253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2" name="Freeform 111">
              <a:extLst>
                <a:ext uri="{FF2B5EF4-FFF2-40B4-BE49-F238E27FC236}">
                  <a16:creationId xmlns:a16="http://schemas.microsoft.com/office/drawing/2014/main" id="{4704DA24-1F42-4499-BA36-D7C3E6844CE8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3416" y="3946654"/>
              <a:ext cx="471589" cy="749270"/>
            </a:xfrm>
            <a:custGeom>
              <a:avLst/>
              <a:gdLst>
                <a:gd name="T0" fmla="*/ 0 w 386"/>
                <a:gd name="T1" fmla="*/ 0 h 619"/>
                <a:gd name="T2" fmla="*/ 2147483647 w 386"/>
                <a:gd name="T3" fmla="*/ 0 h 619"/>
                <a:gd name="T4" fmla="*/ 2147483647 w 386"/>
                <a:gd name="T5" fmla="*/ 2147483647 h 619"/>
                <a:gd name="T6" fmla="*/ 2147483647 w 386"/>
                <a:gd name="T7" fmla="*/ 2147483647 h 619"/>
                <a:gd name="T8" fmla="*/ 2147483647 w 386"/>
                <a:gd name="T9" fmla="*/ 2147483647 h 619"/>
                <a:gd name="T10" fmla="*/ 2147483647 w 386"/>
                <a:gd name="T11" fmla="*/ 2147483647 h 619"/>
                <a:gd name="T12" fmla="*/ 0 w 386"/>
                <a:gd name="T13" fmla="*/ 2147483647 h 619"/>
                <a:gd name="T14" fmla="*/ 0 w 386"/>
                <a:gd name="T15" fmla="*/ 0 h 619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86"/>
                <a:gd name="T25" fmla="*/ 0 h 619"/>
                <a:gd name="T26" fmla="*/ 386 w 386"/>
                <a:gd name="T27" fmla="*/ 619 h 619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86" h="619">
                  <a:moveTo>
                    <a:pt x="0" y="0"/>
                  </a:moveTo>
                  <a:lnTo>
                    <a:pt x="386" y="0"/>
                  </a:lnTo>
                  <a:lnTo>
                    <a:pt x="386" y="424"/>
                  </a:lnTo>
                  <a:lnTo>
                    <a:pt x="385" y="519"/>
                  </a:lnTo>
                  <a:lnTo>
                    <a:pt x="341" y="509"/>
                  </a:lnTo>
                  <a:lnTo>
                    <a:pt x="356" y="619"/>
                  </a:lnTo>
                  <a:lnTo>
                    <a:pt x="0" y="263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3" name="Freeform 112">
              <a:extLst>
                <a:ext uri="{FF2B5EF4-FFF2-40B4-BE49-F238E27FC236}">
                  <a16:creationId xmlns:a16="http://schemas.microsoft.com/office/drawing/2014/main" id="{83B4D50B-889C-49F7-A6AF-81F1A87F37E0}"/>
                </a:ext>
              </a:extLst>
            </p:cNvPr>
            <p:cNvSpPr>
              <a:spLocks/>
            </p:cNvSpPr>
            <p:nvPr/>
          </p:nvSpPr>
          <p:spPr bwMode="auto">
            <a:xfrm>
              <a:off x="4392330" y="3189187"/>
              <a:ext cx="585208" cy="359059"/>
            </a:xfrm>
            <a:custGeom>
              <a:avLst/>
              <a:gdLst>
                <a:gd name="T0" fmla="*/ 2147483647 w 480"/>
                <a:gd name="T1" fmla="*/ 0 h 298"/>
                <a:gd name="T2" fmla="*/ 2147483647 w 480"/>
                <a:gd name="T3" fmla="*/ 2147483647 h 298"/>
                <a:gd name="T4" fmla="*/ 2147483647 w 480"/>
                <a:gd name="T5" fmla="*/ 2147483647 h 298"/>
                <a:gd name="T6" fmla="*/ 0 w 480"/>
                <a:gd name="T7" fmla="*/ 2147483647 h 298"/>
                <a:gd name="T8" fmla="*/ 2147483647 w 480"/>
                <a:gd name="T9" fmla="*/ 2147483647 h 298"/>
                <a:gd name="T10" fmla="*/ 2147483647 w 480"/>
                <a:gd name="T11" fmla="*/ 2147483647 h 298"/>
                <a:gd name="T12" fmla="*/ 2147483647 w 480"/>
                <a:gd name="T13" fmla="*/ 2147483647 h 298"/>
                <a:gd name="T14" fmla="*/ 2147483647 w 480"/>
                <a:gd name="T15" fmla="*/ 2147483647 h 298"/>
                <a:gd name="T16" fmla="*/ 2147483647 w 480"/>
                <a:gd name="T17" fmla="*/ 2147483647 h 298"/>
                <a:gd name="T18" fmla="*/ 2147483647 w 480"/>
                <a:gd name="T19" fmla="*/ 0 h 298"/>
                <a:gd name="T20" fmla="*/ 2147483647 w 480"/>
                <a:gd name="T21" fmla="*/ 0 h 29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80"/>
                <a:gd name="T34" fmla="*/ 0 h 298"/>
                <a:gd name="T35" fmla="*/ 480 w 480"/>
                <a:gd name="T36" fmla="*/ 298 h 29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80" h="298">
                  <a:moveTo>
                    <a:pt x="107" y="0"/>
                  </a:moveTo>
                  <a:lnTo>
                    <a:pt x="125" y="88"/>
                  </a:lnTo>
                  <a:lnTo>
                    <a:pt x="115" y="108"/>
                  </a:lnTo>
                  <a:lnTo>
                    <a:pt x="0" y="90"/>
                  </a:lnTo>
                  <a:lnTo>
                    <a:pt x="36" y="247"/>
                  </a:lnTo>
                  <a:lnTo>
                    <a:pt x="90" y="251"/>
                  </a:lnTo>
                  <a:lnTo>
                    <a:pt x="101" y="298"/>
                  </a:lnTo>
                  <a:lnTo>
                    <a:pt x="320" y="255"/>
                  </a:lnTo>
                  <a:lnTo>
                    <a:pt x="479" y="255"/>
                  </a:lnTo>
                  <a:lnTo>
                    <a:pt x="480" y="0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rgbClr val="00B0F0"/>
            </a:solidFill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4" name="Freeform 113">
              <a:extLst>
                <a:ext uri="{FF2B5EF4-FFF2-40B4-BE49-F238E27FC236}">
                  <a16:creationId xmlns:a16="http://schemas.microsoft.com/office/drawing/2014/main" id="{BAFB9584-CF13-4441-B666-E08A998317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390774" y="3946654"/>
              <a:ext cx="843570" cy="934537"/>
            </a:xfrm>
            <a:custGeom>
              <a:avLst/>
              <a:gdLst>
                <a:gd name="T0" fmla="*/ 2147483647 w 693"/>
                <a:gd name="T1" fmla="*/ 0 h 772"/>
                <a:gd name="T2" fmla="*/ 2147483647 w 693"/>
                <a:gd name="T3" fmla="*/ 0 h 772"/>
                <a:gd name="T4" fmla="*/ 2147483647 w 693"/>
                <a:gd name="T5" fmla="*/ 2147483647 h 772"/>
                <a:gd name="T6" fmla="*/ 2147483647 w 693"/>
                <a:gd name="T7" fmla="*/ 2147483647 h 772"/>
                <a:gd name="T8" fmla="*/ 2147483647 w 693"/>
                <a:gd name="T9" fmla="*/ 2147483647 h 772"/>
                <a:gd name="T10" fmla="*/ 2147483647 w 693"/>
                <a:gd name="T11" fmla="*/ 2147483647 h 772"/>
                <a:gd name="T12" fmla="*/ 2147483647 w 693"/>
                <a:gd name="T13" fmla="*/ 2147483647 h 772"/>
                <a:gd name="T14" fmla="*/ 2147483647 w 693"/>
                <a:gd name="T15" fmla="*/ 2147483647 h 772"/>
                <a:gd name="T16" fmla="*/ 2147483647 w 693"/>
                <a:gd name="T17" fmla="*/ 2147483647 h 772"/>
                <a:gd name="T18" fmla="*/ 2147483647 w 693"/>
                <a:gd name="T19" fmla="*/ 2147483647 h 772"/>
                <a:gd name="T20" fmla="*/ 2147483647 w 693"/>
                <a:gd name="T21" fmla="*/ 2147483647 h 772"/>
                <a:gd name="T22" fmla="*/ 2147483647 w 693"/>
                <a:gd name="T23" fmla="*/ 2147483647 h 772"/>
                <a:gd name="T24" fmla="*/ 0 w 693"/>
                <a:gd name="T25" fmla="*/ 2147483647 h 772"/>
                <a:gd name="T26" fmla="*/ 2147483647 w 693"/>
                <a:gd name="T27" fmla="*/ 0 h 772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693"/>
                <a:gd name="T43" fmla="*/ 0 h 772"/>
                <a:gd name="T44" fmla="*/ 693 w 693"/>
                <a:gd name="T45" fmla="*/ 772 h 772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693" h="772">
                  <a:moveTo>
                    <a:pt x="16" y="0"/>
                  </a:moveTo>
                  <a:lnTo>
                    <a:pt x="298" y="0"/>
                  </a:lnTo>
                  <a:lnTo>
                    <a:pt x="298" y="263"/>
                  </a:lnTo>
                  <a:lnTo>
                    <a:pt x="661" y="625"/>
                  </a:lnTo>
                  <a:lnTo>
                    <a:pt x="693" y="667"/>
                  </a:lnTo>
                  <a:lnTo>
                    <a:pt x="677" y="772"/>
                  </a:lnTo>
                  <a:lnTo>
                    <a:pt x="495" y="772"/>
                  </a:lnTo>
                  <a:lnTo>
                    <a:pt x="334" y="642"/>
                  </a:lnTo>
                  <a:lnTo>
                    <a:pt x="277" y="642"/>
                  </a:lnTo>
                  <a:lnTo>
                    <a:pt x="140" y="400"/>
                  </a:lnTo>
                  <a:lnTo>
                    <a:pt x="44" y="251"/>
                  </a:lnTo>
                  <a:lnTo>
                    <a:pt x="56" y="194"/>
                  </a:lnTo>
                  <a:lnTo>
                    <a:pt x="0" y="118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B0F0"/>
            </a:solidFill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5" name="Freeform 114">
              <a:extLst>
                <a:ext uri="{FF2B5EF4-FFF2-40B4-BE49-F238E27FC236}">
                  <a16:creationId xmlns:a16="http://schemas.microsoft.com/office/drawing/2014/main" id="{161C8CB6-2EA0-48DE-8486-2D098741356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58044" y="3899105"/>
              <a:ext cx="454470" cy="277082"/>
            </a:xfrm>
            <a:custGeom>
              <a:avLst/>
              <a:gdLst>
                <a:gd name="T0" fmla="*/ 0 w 371"/>
                <a:gd name="T1" fmla="*/ 2147483647 h 228"/>
                <a:gd name="T2" fmla="*/ 2147483647 w 371"/>
                <a:gd name="T3" fmla="*/ 0 h 228"/>
                <a:gd name="T4" fmla="*/ 2147483647 w 371"/>
                <a:gd name="T5" fmla="*/ 2147483647 h 228"/>
                <a:gd name="T6" fmla="*/ 2147483647 w 371"/>
                <a:gd name="T7" fmla="*/ 2147483647 h 228"/>
                <a:gd name="T8" fmla="*/ 2147483647 w 371"/>
                <a:gd name="T9" fmla="*/ 2147483647 h 228"/>
                <a:gd name="T10" fmla="*/ 2147483647 w 371"/>
                <a:gd name="T11" fmla="*/ 2147483647 h 228"/>
                <a:gd name="T12" fmla="*/ 2147483647 w 371"/>
                <a:gd name="T13" fmla="*/ 2147483647 h 228"/>
                <a:gd name="T14" fmla="*/ 2147483647 w 371"/>
                <a:gd name="T15" fmla="*/ 2147483647 h 228"/>
                <a:gd name="T16" fmla="*/ 2147483647 w 371"/>
                <a:gd name="T17" fmla="*/ 2147483647 h 228"/>
                <a:gd name="T18" fmla="*/ 2147483647 w 371"/>
                <a:gd name="T19" fmla="*/ 2147483647 h 228"/>
                <a:gd name="T20" fmla="*/ 0 w 371"/>
                <a:gd name="T21" fmla="*/ 2147483647 h 228"/>
                <a:gd name="T22" fmla="*/ 0 w 371"/>
                <a:gd name="T23" fmla="*/ 2147483647 h 22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71"/>
                <a:gd name="T37" fmla="*/ 0 h 228"/>
                <a:gd name="T38" fmla="*/ 371 w 371"/>
                <a:gd name="T39" fmla="*/ 228 h 22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71" h="228">
                  <a:moveTo>
                    <a:pt x="0" y="43"/>
                  </a:moveTo>
                  <a:lnTo>
                    <a:pt x="53" y="0"/>
                  </a:lnTo>
                  <a:lnTo>
                    <a:pt x="54" y="39"/>
                  </a:lnTo>
                  <a:lnTo>
                    <a:pt x="331" y="38"/>
                  </a:lnTo>
                  <a:lnTo>
                    <a:pt x="371" y="108"/>
                  </a:lnTo>
                  <a:lnTo>
                    <a:pt x="348" y="131"/>
                  </a:lnTo>
                  <a:lnTo>
                    <a:pt x="369" y="185"/>
                  </a:lnTo>
                  <a:lnTo>
                    <a:pt x="352" y="209"/>
                  </a:lnTo>
                  <a:lnTo>
                    <a:pt x="282" y="209"/>
                  </a:lnTo>
                  <a:lnTo>
                    <a:pt x="282" y="227"/>
                  </a:lnTo>
                  <a:lnTo>
                    <a:pt x="0" y="228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00B0F0"/>
            </a:solidFill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6" name="Freeform 115">
              <a:extLst>
                <a:ext uri="{FF2B5EF4-FFF2-40B4-BE49-F238E27FC236}">
                  <a16:creationId xmlns:a16="http://schemas.microsoft.com/office/drawing/2014/main" id="{998E8AA4-D364-443D-9D04-7B729A42FA71}"/>
                </a:ext>
              </a:extLst>
            </p:cNvPr>
            <p:cNvSpPr>
              <a:spLocks/>
            </p:cNvSpPr>
            <p:nvPr/>
          </p:nvSpPr>
          <p:spPr bwMode="auto">
            <a:xfrm>
              <a:off x="6689579" y="4084374"/>
              <a:ext cx="560305" cy="485305"/>
            </a:xfrm>
            <a:custGeom>
              <a:avLst/>
              <a:gdLst>
                <a:gd name="T0" fmla="*/ 0 w 461"/>
                <a:gd name="T1" fmla="*/ 0 h 400"/>
                <a:gd name="T2" fmla="*/ 2147483647 w 461"/>
                <a:gd name="T3" fmla="*/ 0 h 400"/>
                <a:gd name="T4" fmla="*/ 2147483647 w 461"/>
                <a:gd name="T5" fmla="*/ 2147483647 h 400"/>
                <a:gd name="T6" fmla="*/ 2147483647 w 461"/>
                <a:gd name="T7" fmla="*/ 2147483647 h 400"/>
                <a:gd name="T8" fmla="*/ 2147483647 w 461"/>
                <a:gd name="T9" fmla="*/ 2147483647 h 400"/>
                <a:gd name="T10" fmla="*/ 2147483647 w 461"/>
                <a:gd name="T11" fmla="*/ 2147483647 h 400"/>
                <a:gd name="T12" fmla="*/ 2147483647 w 461"/>
                <a:gd name="T13" fmla="*/ 2147483647 h 400"/>
                <a:gd name="T14" fmla="*/ 2147483647 w 461"/>
                <a:gd name="T15" fmla="*/ 2147483647 h 400"/>
                <a:gd name="T16" fmla="*/ 2147483647 w 461"/>
                <a:gd name="T17" fmla="*/ 2147483647 h 400"/>
                <a:gd name="T18" fmla="*/ 2147483647 w 461"/>
                <a:gd name="T19" fmla="*/ 2147483647 h 400"/>
                <a:gd name="T20" fmla="*/ 2147483647 w 461"/>
                <a:gd name="T21" fmla="*/ 2147483647 h 400"/>
                <a:gd name="T22" fmla="*/ 2147483647 w 461"/>
                <a:gd name="T23" fmla="*/ 2147483647 h 400"/>
                <a:gd name="T24" fmla="*/ 2147483647 w 461"/>
                <a:gd name="T25" fmla="*/ 2147483647 h 400"/>
                <a:gd name="T26" fmla="*/ 2147483647 w 461"/>
                <a:gd name="T27" fmla="*/ 2147483647 h 400"/>
                <a:gd name="T28" fmla="*/ 2147483647 w 461"/>
                <a:gd name="T29" fmla="*/ 2147483647 h 400"/>
                <a:gd name="T30" fmla="*/ 2147483647 w 461"/>
                <a:gd name="T31" fmla="*/ 2147483647 h 400"/>
                <a:gd name="T32" fmla="*/ 0 w 461"/>
                <a:gd name="T33" fmla="*/ 0 h 40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61"/>
                <a:gd name="T52" fmla="*/ 0 h 400"/>
                <a:gd name="T53" fmla="*/ 461 w 461"/>
                <a:gd name="T54" fmla="*/ 400 h 40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61" h="400">
                  <a:moveTo>
                    <a:pt x="0" y="0"/>
                  </a:moveTo>
                  <a:lnTo>
                    <a:pt x="304" y="0"/>
                  </a:lnTo>
                  <a:lnTo>
                    <a:pt x="300" y="53"/>
                  </a:lnTo>
                  <a:lnTo>
                    <a:pt x="354" y="144"/>
                  </a:lnTo>
                  <a:lnTo>
                    <a:pt x="383" y="166"/>
                  </a:lnTo>
                  <a:lnTo>
                    <a:pt x="366" y="194"/>
                  </a:lnTo>
                  <a:lnTo>
                    <a:pt x="431" y="293"/>
                  </a:lnTo>
                  <a:lnTo>
                    <a:pt x="461" y="303"/>
                  </a:lnTo>
                  <a:lnTo>
                    <a:pt x="429" y="400"/>
                  </a:lnTo>
                  <a:lnTo>
                    <a:pt x="381" y="399"/>
                  </a:lnTo>
                  <a:lnTo>
                    <a:pt x="393" y="357"/>
                  </a:lnTo>
                  <a:lnTo>
                    <a:pt x="87" y="357"/>
                  </a:lnTo>
                  <a:lnTo>
                    <a:pt x="72" y="313"/>
                  </a:lnTo>
                  <a:lnTo>
                    <a:pt x="72" y="127"/>
                  </a:lnTo>
                  <a:lnTo>
                    <a:pt x="40" y="97"/>
                  </a:lnTo>
                  <a:lnTo>
                    <a:pt x="60" y="7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7" name="Freeform 116">
              <a:extLst>
                <a:ext uri="{FF2B5EF4-FFF2-40B4-BE49-F238E27FC236}">
                  <a16:creationId xmlns:a16="http://schemas.microsoft.com/office/drawing/2014/main" id="{BDEC6BA7-D5D2-4ADF-87D1-C1E429E3021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86860" y="4159793"/>
              <a:ext cx="592990" cy="308234"/>
            </a:xfrm>
            <a:custGeom>
              <a:avLst/>
              <a:gdLst>
                <a:gd name="T0" fmla="*/ 0 w 487"/>
                <a:gd name="T1" fmla="*/ 0 h 252"/>
                <a:gd name="T2" fmla="*/ 2147483647 w 487"/>
                <a:gd name="T3" fmla="*/ 0 h 252"/>
                <a:gd name="T4" fmla="*/ 2147483647 w 487"/>
                <a:gd name="T5" fmla="*/ 2147483647 h 252"/>
                <a:gd name="T6" fmla="*/ 2147483647 w 487"/>
                <a:gd name="T7" fmla="*/ 2147483647 h 252"/>
                <a:gd name="T8" fmla="*/ 2147483647 w 487"/>
                <a:gd name="T9" fmla="*/ 2147483647 h 252"/>
                <a:gd name="T10" fmla="*/ 2147483647 w 487"/>
                <a:gd name="T11" fmla="*/ 2147483647 h 252"/>
                <a:gd name="T12" fmla="*/ 0 w 487"/>
                <a:gd name="T13" fmla="*/ 2147483647 h 252"/>
                <a:gd name="T14" fmla="*/ 0 w 487"/>
                <a:gd name="T15" fmla="*/ 0 h 25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87"/>
                <a:gd name="T25" fmla="*/ 0 h 252"/>
                <a:gd name="T26" fmla="*/ 487 w 487"/>
                <a:gd name="T27" fmla="*/ 252 h 25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87" h="252">
                  <a:moveTo>
                    <a:pt x="0" y="0"/>
                  </a:moveTo>
                  <a:lnTo>
                    <a:pt x="460" y="0"/>
                  </a:lnTo>
                  <a:lnTo>
                    <a:pt x="474" y="13"/>
                  </a:lnTo>
                  <a:lnTo>
                    <a:pt x="456" y="37"/>
                  </a:lnTo>
                  <a:lnTo>
                    <a:pt x="487" y="66"/>
                  </a:lnTo>
                  <a:lnTo>
                    <a:pt x="486" y="252"/>
                  </a:lnTo>
                  <a:lnTo>
                    <a:pt x="0" y="25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48" name="Freeform 117">
              <a:extLst>
                <a:ext uri="{FF2B5EF4-FFF2-40B4-BE49-F238E27FC236}">
                  <a16:creationId xmlns:a16="http://schemas.microsoft.com/office/drawing/2014/main" id="{7A6A5FF9-A389-498A-B0B6-A80B1CBA3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5168976" y="4463108"/>
              <a:ext cx="459140" cy="585318"/>
            </a:xfrm>
            <a:custGeom>
              <a:avLst/>
              <a:gdLst>
                <a:gd name="T0" fmla="*/ 2147483647 w 377"/>
                <a:gd name="T1" fmla="*/ 0 h 484"/>
                <a:gd name="T2" fmla="*/ 2147483647 w 377"/>
                <a:gd name="T3" fmla="*/ 2147483647 h 484"/>
                <a:gd name="T4" fmla="*/ 2147483647 w 377"/>
                <a:gd name="T5" fmla="*/ 2147483647 h 484"/>
                <a:gd name="T6" fmla="*/ 2147483647 w 377"/>
                <a:gd name="T7" fmla="*/ 2147483647 h 484"/>
                <a:gd name="T8" fmla="*/ 2147483647 w 377"/>
                <a:gd name="T9" fmla="*/ 2147483647 h 484"/>
                <a:gd name="T10" fmla="*/ 2147483647 w 377"/>
                <a:gd name="T11" fmla="*/ 2147483647 h 484"/>
                <a:gd name="T12" fmla="*/ 2147483647 w 377"/>
                <a:gd name="T13" fmla="*/ 2147483647 h 484"/>
                <a:gd name="T14" fmla="*/ 2147483647 w 377"/>
                <a:gd name="T15" fmla="*/ 2147483647 h 484"/>
                <a:gd name="T16" fmla="*/ 0 w 377"/>
                <a:gd name="T17" fmla="*/ 2147483647 h 484"/>
                <a:gd name="T18" fmla="*/ 2147483647 w 377"/>
                <a:gd name="T19" fmla="*/ 2147483647 h 484"/>
                <a:gd name="T20" fmla="*/ 2147483647 w 377"/>
                <a:gd name="T21" fmla="*/ 0 h 48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77"/>
                <a:gd name="T34" fmla="*/ 0 h 484"/>
                <a:gd name="T35" fmla="*/ 377 w 377"/>
                <a:gd name="T36" fmla="*/ 484 h 48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77" h="484">
                  <a:moveTo>
                    <a:pt x="44" y="0"/>
                  </a:moveTo>
                  <a:lnTo>
                    <a:pt x="377" y="1"/>
                  </a:lnTo>
                  <a:lnTo>
                    <a:pt x="377" y="484"/>
                  </a:lnTo>
                  <a:lnTo>
                    <a:pt x="260" y="484"/>
                  </a:lnTo>
                  <a:lnTo>
                    <a:pt x="37" y="377"/>
                  </a:lnTo>
                  <a:lnTo>
                    <a:pt x="37" y="343"/>
                  </a:lnTo>
                  <a:lnTo>
                    <a:pt x="51" y="240"/>
                  </a:lnTo>
                  <a:lnTo>
                    <a:pt x="16" y="192"/>
                  </a:lnTo>
                  <a:lnTo>
                    <a:pt x="0" y="84"/>
                  </a:lnTo>
                  <a:lnTo>
                    <a:pt x="44" y="92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635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marL="0" marR="0" lvl="0" indent="0" defTabSz="46286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711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80CE6715-E41A-488B-ABAF-3ABFB791D6B4}"/>
              </a:ext>
            </a:extLst>
          </p:cNvPr>
          <p:cNvSpPr txBox="1"/>
          <p:nvPr/>
        </p:nvSpPr>
        <p:spPr>
          <a:xfrm>
            <a:off x="10682646" y="3546800"/>
            <a:ext cx="13450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KSC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673CA37C-73ED-4F90-8014-2BA113DF1862}"/>
              </a:ext>
            </a:extLst>
          </p:cNvPr>
          <p:cNvSpPr txBox="1"/>
          <p:nvPr/>
        </p:nvSpPr>
        <p:spPr>
          <a:xfrm>
            <a:off x="9329251" y="2078902"/>
            <a:ext cx="7228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CAT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E080D945-859D-4BBD-99F7-CB3C5C26E9B9}"/>
              </a:ext>
            </a:extLst>
          </p:cNvPr>
          <p:cNvSpPr txBox="1"/>
          <p:nvPr/>
        </p:nvSpPr>
        <p:spPr>
          <a:xfrm>
            <a:off x="6857960" y="2969884"/>
            <a:ext cx="966929" cy="337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JPL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940C1129-A904-426D-8923-0B32440BC3EF}"/>
              </a:ext>
            </a:extLst>
          </p:cNvPr>
          <p:cNvSpPr txBox="1"/>
          <p:nvPr/>
        </p:nvSpPr>
        <p:spPr>
          <a:xfrm>
            <a:off x="9362842" y="3797529"/>
            <a:ext cx="966929" cy="337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JSC</a:t>
            </a:r>
          </a:p>
        </p:txBody>
      </p:sp>
      <p:sp>
        <p:nvSpPr>
          <p:cNvPr id="120" name="Content Placeholder 2">
            <a:extLst>
              <a:ext uri="{FF2B5EF4-FFF2-40B4-BE49-F238E27FC236}">
                <a16:creationId xmlns:a16="http://schemas.microsoft.com/office/drawing/2014/main" id="{1EABF6EF-F472-45F4-B14F-C29E7C3A1A4A}"/>
              </a:ext>
            </a:extLst>
          </p:cNvPr>
          <p:cNvSpPr txBox="1">
            <a:spLocks/>
          </p:cNvSpPr>
          <p:nvPr/>
        </p:nvSpPr>
        <p:spPr>
          <a:xfrm>
            <a:off x="208834" y="2620914"/>
            <a:ext cx="6852971" cy="126603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1" name="Content Placeholder 2">
            <a:extLst>
              <a:ext uri="{FF2B5EF4-FFF2-40B4-BE49-F238E27FC236}">
                <a16:creationId xmlns:a16="http://schemas.microsoft.com/office/drawing/2014/main" id="{77851EE1-9005-4D9C-8DE8-759B667CA2E6}"/>
              </a:ext>
            </a:extLst>
          </p:cNvPr>
          <p:cNvSpPr txBox="1">
            <a:spLocks/>
          </p:cNvSpPr>
          <p:nvPr/>
        </p:nvSpPr>
        <p:spPr>
          <a:xfrm>
            <a:off x="-29154" y="2665982"/>
            <a:ext cx="7522652" cy="126603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Target Application:​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CLPS CT-1: Supply regolith to ISRU O2 Demo​  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" name="Content Placeholder 2">
            <a:extLst>
              <a:ext uri="{FF2B5EF4-FFF2-40B4-BE49-F238E27FC236}">
                <a16:creationId xmlns:a16="http://schemas.microsoft.com/office/drawing/2014/main" id="{5357A345-FA18-4120-9FD9-0428659B32A8}"/>
              </a:ext>
            </a:extLst>
          </p:cNvPr>
          <p:cNvSpPr txBox="1">
            <a:spLocks/>
          </p:cNvSpPr>
          <p:nvPr/>
        </p:nvSpPr>
        <p:spPr>
          <a:xfrm>
            <a:off x="-25401" y="3594978"/>
            <a:ext cx="12331221" cy="126603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Partnerships &amp; Commercial Transition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Continuing SBIR Phase III contract with Astrobotic for development of the IPEx avionics and software based on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CubeRover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Working with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Protoinnovations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on a SBIR Phase II Seq. and Tipping Point, to potentially infuse control methods that would enhance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IPEx’s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site preparation capabilities and reduce rock hazard risks.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Infusing Tipping Point and SBIR technology being developed by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Wibotic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/Astrobotic on near-field wireless charging.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Collaborating with Caterpillar Inc. to utilize proprietary simulation capabilities to model the interaction of IPEx and the lunar regolith.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IPEx is the basis of several Break The Ice Lunar Challenge entries by commercial teams. 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EFADB9-6971-6AF0-A074-3B4D38E9FDB7}"/>
              </a:ext>
            </a:extLst>
          </p:cNvPr>
          <p:cNvSpPr txBox="1"/>
          <p:nvPr/>
        </p:nvSpPr>
        <p:spPr>
          <a:xfrm>
            <a:off x="10466904" y="2443980"/>
            <a:ext cx="17536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Astrobotic</a:t>
            </a:r>
          </a:p>
          <a:p>
            <a:r>
              <a:rPr lang="en-US" sz="1600" i="1" dirty="0" err="1"/>
              <a:t>Protoinnovations</a:t>
            </a:r>
            <a:endParaRPr lang="en-US" sz="16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8E4474-6BAC-5E72-6E08-C208033C314D}"/>
              </a:ext>
            </a:extLst>
          </p:cNvPr>
          <p:cNvSpPr txBox="1"/>
          <p:nvPr/>
        </p:nvSpPr>
        <p:spPr>
          <a:xfrm>
            <a:off x="6461270" y="1208504"/>
            <a:ext cx="966929" cy="337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 err="1"/>
              <a:t>WiBotic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928994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Rectangle 216">
            <a:extLst>
              <a:ext uri="{FF2B5EF4-FFF2-40B4-BE49-F238E27FC236}">
                <a16:creationId xmlns:a16="http://schemas.microsoft.com/office/drawing/2014/main" id="{E958AD0E-E42E-4B5D-AEA1-5B7632555A1E}"/>
              </a:ext>
            </a:extLst>
          </p:cNvPr>
          <p:cNvSpPr/>
          <p:nvPr/>
        </p:nvSpPr>
        <p:spPr>
          <a:xfrm>
            <a:off x="9351978" y="1738313"/>
            <a:ext cx="1463040" cy="42823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93F0DE29-F5BA-4B80-AEAD-1357B016277E}"/>
              </a:ext>
            </a:extLst>
          </p:cNvPr>
          <p:cNvSpPr/>
          <p:nvPr/>
        </p:nvSpPr>
        <p:spPr>
          <a:xfrm>
            <a:off x="554778" y="1734716"/>
            <a:ext cx="1463040" cy="42823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8BEC3F0A-C7C8-43E9-ABC4-C2349F76FE28}"/>
              </a:ext>
            </a:extLst>
          </p:cNvPr>
          <p:cNvSpPr/>
          <p:nvPr/>
        </p:nvSpPr>
        <p:spPr>
          <a:xfrm>
            <a:off x="3488623" y="1737918"/>
            <a:ext cx="1463040" cy="42823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69B7AA6D-8B0C-4925-AD6F-90B4E4527863}"/>
              </a:ext>
            </a:extLst>
          </p:cNvPr>
          <p:cNvCxnSpPr>
            <a:cxnSpLocks/>
          </p:cNvCxnSpPr>
          <p:nvPr/>
        </p:nvCxnSpPr>
        <p:spPr>
          <a:xfrm>
            <a:off x="4905495" y="1796013"/>
            <a:ext cx="9156" cy="4257914"/>
          </a:xfrm>
          <a:prstGeom prst="line">
            <a:avLst/>
          </a:prstGeom>
          <a:ln>
            <a:solidFill>
              <a:srgbClr val="FF0000">
                <a:alpha val="50196"/>
              </a:srgbClr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193"/>
            <a:ext cx="12176185" cy="1066800"/>
          </a:xfrm>
        </p:spPr>
        <p:txBody>
          <a:bodyPr/>
          <a:lstStyle/>
          <a:p>
            <a:r>
              <a:rPr lang="en-US" sz="2800" dirty="0">
                <a:solidFill>
                  <a:schemeClr val="bg1">
                    <a:lumMod val="85000"/>
                  </a:schemeClr>
                </a:solidFill>
              </a:rPr>
              <a:t>ISRU Pilot Excavator</a:t>
            </a:r>
            <a:br>
              <a:rPr lang="en-US" sz="2800" dirty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dirty="0">
                <a:solidFill>
                  <a:schemeClr val="bg1">
                    <a:lumMod val="85000"/>
                  </a:schemeClr>
                </a:solidFill>
              </a:rPr>
              <a:t>TRL Progression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11799444" y="6622388"/>
            <a:ext cx="402336" cy="228600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D13D49-2B6F-174C-9E1E-1013A06E5C50}" type="slidenum">
              <a:rPr kumimoji="0" lang="uk-UA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uk-UA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cs typeface="+mn-cs"/>
            </a:endParaRP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90285FD1-92A5-4AC8-8EA6-19F9417F3548}"/>
              </a:ext>
            </a:extLst>
          </p:cNvPr>
          <p:cNvSpPr/>
          <p:nvPr/>
        </p:nvSpPr>
        <p:spPr>
          <a:xfrm>
            <a:off x="6425713" y="1737918"/>
            <a:ext cx="1463040" cy="42823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71EA9CD2-E388-4220-82C8-A283C11E9D40}"/>
              </a:ext>
            </a:extLst>
          </p:cNvPr>
          <p:cNvSpPr/>
          <p:nvPr/>
        </p:nvSpPr>
        <p:spPr>
          <a:xfrm>
            <a:off x="8925032" y="5999723"/>
            <a:ext cx="3225667" cy="6015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B4CF3BDA-1EEB-4DC7-8FE0-4EFD37549C82}"/>
              </a:ext>
            </a:extLst>
          </p:cNvPr>
          <p:cNvSpPr/>
          <p:nvPr/>
        </p:nvSpPr>
        <p:spPr>
          <a:xfrm>
            <a:off x="550917" y="5999735"/>
            <a:ext cx="8370254" cy="6015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B8313FD2-887C-4B39-A08B-ED2F6A852053}"/>
              </a:ext>
            </a:extLst>
          </p:cNvPr>
          <p:cNvGrpSpPr/>
          <p:nvPr/>
        </p:nvGrpSpPr>
        <p:grpSpPr>
          <a:xfrm>
            <a:off x="2275142" y="1174079"/>
            <a:ext cx="8280536" cy="306697"/>
            <a:chOff x="1595159" y="1277965"/>
            <a:chExt cx="9001683" cy="306697"/>
          </a:xfrm>
        </p:grpSpPr>
        <p:sp>
          <p:nvSpPr>
            <p:cNvPr id="119" name="Rectangle 118">
              <a:extLst>
                <a:ext uri="{FF2B5EF4-FFF2-40B4-BE49-F238E27FC236}">
                  <a16:creationId xmlns:a16="http://schemas.microsoft.com/office/drawing/2014/main" id="{0C411462-A036-475B-9DF1-74750A646989}"/>
                </a:ext>
              </a:extLst>
            </p:cNvPr>
            <p:cNvSpPr/>
            <p:nvPr/>
          </p:nvSpPr>
          <p:spPr>
            <a:xfrm>
              <a:off x="1595159" y="1277965"/>
              <a:ext cx="9001683" cy="30669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D64E3B24-75CD-42D7-B97A-EDBC301E09EC}"/>
                </a:ext>
              </a:extLst>
            </p:cNvPr>
            <p:cNvGrpSpPr/>
            <p:nvPr/>
          </p:nvGrpSpPr>
          <p:grpSpPr>
            <a:xfrm>
              <a:off x="1939988" y="1315897"/>
              <a:ext cx="1559896" cy="230832"/>
              <a:chOff x="1939988" y="1331194"/>
              <a:chExt cx="1559896" cy="230832"/>
            </a:xfrm>
          </p:grpSpPr>
          <p:sp>
            <p:nvSpPr>
              <p:cNvPr id="138" name="TextBox 137">
                <a:extLst>
                  <a:ext uri="{FF2B5EF4-FFF2-40B4-BE49-F238E27FC236}">
                    <a16:creationId xmlns:a16="http://schemas.microsoft.com/office/drawing/2014/main" id="{E6BA0011-FD4A-4B12-AD4B-2D3DF122FB9B}"/>
                  </a:ext>
                </a:extLst>
              </p:cNvPr>
              <p:cNvSpPr txBox="1"/>
              <p:nvPr/>
            </p:nvSpPr>
            <p:spPr>
              <a:xfrm>
                <a:off x="2072568" y="1331194"/>
                <a:ext cx="142731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b="1">
                    <a:solidFill>
                      <a:prstClr val="black"/>
                    </a:solidFill>
                  </a:rPr>
                  <a:t>Project Milestone</a:t>
                </a:r>
              </a:p>
            </p:txBody>
          </p:sp>
          <p:sp>
            <p:nvSpPr>
              <p:cNvPr id="139" name="Regular Pentagon 67">
                <a:extLst>
                  <a:ext uri="{FF2B5EF4-FFF2-40B4-BE49-F238E27FC236}">
                    <a16:creationId xmlns:a16="http://schemas.microsoft.com/office/drawing/2014/main" id="{F5477D37-C2E9-4AA3-82DC-FB23EE728346}"/>
                  </a:ext>
                </a:extLst>
              </p:cNvPr>
              <p:cNvSpPr/>
              <p:nvPr/>
            </p:nvSpPr>
            <p:spPr>
              <a:xfrm flipV="1">
                <a:off x="1939988" y="1379672"/>
                <a:ext cx="142482" cy="133877"/>
              </a:xfrm>
              <a:prstGeom prst="pentag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3CD06EDA-1077-429C-8A55-F64A5B5DACA6}"/>
                </a:ext>
              </a:extLst>
            </p:cNvPr>
            <p:cNvGrpSpPr/>
            <p:nvPr/>
          </p:nvGrpSpPr>
          <p:grpSpPr>
            <a:xfrm>
              <a:off x="4161016" y="1315897"/>
              <a:ext cx="1583648" cy="230832"/>
              <a:chOff x="4161016" y="1324190"/>
              <a:chExt cx="1583648" cy="230832"/>
            </a:xfrm>
          </p:grpSpPr>
          <p:sp>
            <p:nvSpPr>
              <p:cNvPr id="136" name="TextBox 135">
                <a:extLst>
                  <a:ext uri="{FF2B5EF4-FFF2-40B4-BE49-F238E27FC236}">
                    <a16:creationId xmlns:a16="http://schemas.microsoft.com/office/drawing/2014/main" id="{BF6F681B-DC5D-471B-84EF-D5693213994C}"/>
                  </a:ext>
                </a:extLst>
              </p:cNvPr>
              <p:cNvSpPr txBox="1"/>
              <p:nvPr/>
            </p:nvSpPr>
            <p:spPr>
              <a:xfrm>
                <a:off x="4317348" y="1324190"/>
                <a:ext cx="1427316" cy="230832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r>
                  <a:rPr lang="en-US" sz="900" b="1">
                    <a:solidFill>
                      <a:prstClr val="black"/>
                    </a:solidFill>
                  </a:rPr>
                  <a:t>GCD (Key) Milestone</a:t>
                </a:r>
              </a:p>
            </p:txBody>
          </p:sp>
          <p:sp>
            <p:nvSpPr>
              <p:cNvPr id="137" name="Diamond 136">
                <a:extLst>
                  <a:ext uri="{FF2B5EF4-FFF2-40B4-BE49-F238E27FC236}">
                    <a16:creationId xmlns:a16="http://schemas.microsoft.com/office/drawing/2014/main" id="{E94B9B93-72AD-4849-876D-D7644FEEAD52}"/>
                  </a:ext>
                </a:extLst>
              </p:cNvPr>
              <p:cNvSpPr/>
              <p:nvPr/>
            </p:nvSpPr>
            <p:spPr>
              <a:xfrm>
                <a:off x="4161016" y="1371026"/>
                <a:ext cx="160573" cy="137160"/>
              </a:xfrm>
              <a:prstGeom prst="diamond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233C5F7D-868C-4057-9950-36437E8253BA}"/>
                </a:ext>
              </a:extLst>
            </p:cNvPr>
            <p:cNvGrpSpPr/>
            <p:nvPr/>
          </p:nvGrpSpPr>
          <p:grpSpPr>
            <a:xfrm>
              <a:off x="6222073" y="1315897"/>
              <a:ext cx="1556408" cy="230832"/>
              <a:chOff x="6270927" y="1379672"/>
              <a:chExt cx="1556408" cy="230832"/>
            </a:xfrm>
          </p:grpSpPr>
          <p:sp>
            <p:nvSpPr>
              <p:cNvPr id="126" name="TextBox 125">
                <a:extLst>
                  <a:ext uri="{FF2B5EF4-FFF2-40B4-BE49-F238E27FC236}">
                    <a16:creationId xmlns:a16="http://schemas.microsoft.com/office/drawing/2014/main" id="{E43688A9-74F8-47F2-99BD-E544A7B1A325}"/>
                  </a:ext>
                </a:extLst>
              </p:cNvPr>
              <p:cNvSpPr txBox="1"/>
              <p:nvPr/>
            </p:nvSpPr>
            <p:spPr>
              <a:xfrm>
                <a:off x="6400019" y="1379672"/>
                <a:ext cx="1427316" cy="230832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r>
                  <a:rPr lang="en-US" sz="900" b="1">
                    <a:solidFill>
                      <a:prstClr val="black"/>
                    </a:solidFill>
                  </a:rPr>
                  <a:t>Controlled Milestone</a:t>
                </a:r>
              </a:p>
            </p:txBody>
          </p:sp>
          <p:sp>
            <p:nvSpPr>
              <p:cNvPr id="135" name="Isosceles Triangle 134">
                <a:extLst>
                  <a:ext uri="{FF2B5EF4-FFF2-40B4-BE49-F238E27FC236}">
                    <a16:creationId xmlns:a16="http://schemas.microsoft.com/office/drawing/2014/main" id="{C70EF2C5-F8D2-4874-B714-1CCEF3466E4C}"/>
                  </a:ext>
                </a:extLst>
              </p:cNvPr>
              <p:cNvSpPr/>
              <p:nvPr/>
            </p:nvSpPr>
            <p:spPr>
              <a:xfrm flipV="1">
                <a:off x="6270927" y="1427566"/>
                <a:ext cx="160573" cy="137160"/>
              </a:xfrm>
              <a:prstGeom prst="triangl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EA49FB34-A906-459E-9F8C-12A302688FE9}"/>
                </a:ext>
              </a:extLst>
            </p:cNvPr>
            <p:cNvCxnSpPr/>
            <p:nvPr/>
          </p:nvCxnSpPr>
          <p:spPr>
            <a:xfrm>
              <a:off x="8280054" y="1431313"/>
              <a:ext cx="713658" cy="0"/>
            </a:xfrm>
            <a:prstGeom prst="lin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E26432C9-C0ED-4B22-94E1-81167E69D880}"/>
                </a:ext>
              </a:extLst>
            </p:cNvPr>
            <p:cNvSpPr txBox="1"/>
            <p:nvPr/>
          </p:nvSpPr>
          <p:spPr>
            <a:xfrm>
              <a:off x="8999757" y="1315897"/>
              <a:ext cx="142731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900" b="1">
                  <a:solidFill>
                    <a:prstClr val="black"/>
                  </a:solidFill>
                </a:rPr>
                <a:t>TRL Progression</a:t>
              </a:r>
            </a:p>
          </p:txBody>
        </p:sp>
      </p:grp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3E9C5F25-E9EA-42F2-A468-0E42AEF4817E}"/>
              </a:ext>
            </a:extLst>
          </p:cNvPr>
          <p:cNvCxnSpPr>
            <a:cxnSpLocks/>
            <a:stCxn id="150" idx="3"/>
          </p:cNvCxnSpPr>
          <p:nvPr/>
        </p:nvCxnSpPr>
        <p:spPr>
          <a:xfrm>
            <a:off x="658868" y="3741391"/>
            <a:ext cx="11517320" cy="16806"/>
          </a:xfrm>
          <a:prstGeom prst="line">
            <a:avLst/>
          </a:prstGeom>
          <a:ln w="15875"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B24D6C56-B71D-410E-ABB3-45A950A39E27}"/>
              </a:ext>
            </a:extLst>
          </p:cNvPr>
          <p:cNvCxnSpPr>
            <a:cxnSpLocks/>
            <a:stCxn id="151" idx="3"/>
          </p:cNvCxnSpPr>
          <p:nvPr/>
        </p:nvCxnSpPr>
        <p:spPr>
          <a:xfrm>
            <a:off x="634573" y="2872429"/>
            <a:ext cx="11517320" cy="27106"/>
          </a:xfrm>
          <a:prstGeom prst="line">
            <a:avLst/>
          </a:prstGeom>
          <a:ln w="15875"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2" name="Text Box 197">
            <a:extLst>
              <a:ext uri="{FF2B5EF4-FFF2-40B4-BE49-F238E27FC236}">
                <a16:creationId xmlns:a16="http://schemas.microsoft.com/office/drawing/2014/main" id="{034903CA-6FA0-4CE4-9667-5890975DC8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7243" y="4703045"/>
            <a:ext cx="1324751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K3-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High risk Subsystems Trade Studies Report </a:t>
            </a: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8C0FA7EC-9600-4A7E-AFAC-422F0EA1F44A}"/>
              </a:ext>
            </a:extLst>
          </p:cNvPr>
          <p:cNvSpPr/>
          <p:nvPr/>
        </p:nvSpPr>
        <p:spPr>
          <a:xfrm>
            <a:off x="2362457" y="5981621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FY22</a:t>
            </a:r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9BC19E4F-DDF9-4DD0-838A-EEF1FE63CB4C}"/>
              </a:ext>
            </a:extLst>
          </p:cNvPr>
          <p:cNvSpPr/>
          <p:nvPr/>
        </p:nvSpPr>
        <p:spPr>
          <a:xfrm>
            <a:off x="3866514" y="5968363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FY23</a:t>
            </a:r>
          </a:p>
        </p:txBody>
      </p: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C9E4258D-FE4A-4F98-A558-9AFBEA463FE6}"/>
              </a:ext>
            </a:extLst>
          </p:cNvPr>
          <p:cNvCxnSpPr/>
          <p:nvPr/>
        </p:nvCxnSpPr>
        <p:spPr>
          <a:xfrm>
            <a:off x="535540" y="1729209"/>
            <a:ext cx="0" cy="4194472"/>
          </a:xfrm>
          <a:prstGeom prst="line">
            <a:avLst/>
          </a:prstGeom>
          <a:ln w="158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FF1B1126-65E1-42EC-98F4-E1D365EBC22C}"/>
              </a:ext>
            </a:extLst>
          </p:cNvPr>
          <p:cNvCxnSpPr>
            <a:cxnSpLocks/>
            <a:stCxn id="152" idx="3"/>
          </p:cNvCxnSpPr>
          <p:nvPr/>
        </p:nvCxnSpPr>
        <p:spPr>
          <a:xfrm>
            <a:off x="640024" y="1997687"/>
            <a:ext cx="11511869" cy="27106"/>
          </a:xfrm>
          <a:prstGeom prst="line">
            <a:avLst/>
          </a:prstGeom>
          <a:ln w="15875"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486CB4E1-CF0C-4B28-9489-9C3BD6667760}"/>
              </a:ext>
            </a:extLst>
          </p:cNvPr>
          <p:cNvCxnSpPr>
            <a:cxnSpLocks/>
          </p:cNvCxnSpPr>
          <p:nvPr/>
        </p:nvCxnSpPr>
        <p:spPr>
          <a:xfrm flipH="1">
            <a:off x="5934754" y="3737920"/>
            <a:ext cx="3463" cy="887487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82350608-038A-4FB4-B74B-E3EBEE66C17C}"/>
              </a:ext>
            </a:extLst>
          </p:cNvPr>
          <p:cNvCxnSpPr>
            <a:cxnSpLocks/>
            <a:stCxn id="149" idx="3"/>
          </p:cNvCxnSpPr>
          <p:nvPr/>
        </p:nvCxnSpPr>
        <p:spPr>
          <a:xfrm>
            <a:off x="654633" y="4617879"/>
            <a:ext cx="11521555" cy="0"/>
          </a:xfrm>
          <a:prstGeom prst="line">
            <a:avLst/>
          </a:prstGeom>
          <a:ln w="15875"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8" name="TextBox 147">
            <a:extLst>
              <a:ext uri="{FF2B5EF4-FFF2-40B4-BE49-F238E27FC236}">
                <a16:creationId xmlns:a16="http://schemas.microsoft.com/office/drawing/2014/main" id="{169D7735-3838-424B-A047-5CEE5C9DE695}"/>
              </a:ext>
            </a:extLst>
          </p:cNvPr>
          <p:cNvSpPr txBox="1"/>
          <p:nvPr/>
        </p:nvSpPr>
        <p:spPr>
          <a:xfrm rot="16200000">
            <a:off x="-314757" y="5457332"/>
            <a:ext cx="1162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Reviews/ KDPs</a:t>
            </a:r>
            <a:endParaRPr lang="en-US" sz="1400" dirty="0"/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40FA5013-EED4-492B-8A8C-72051307B89B}"/>
              </a:ext>
            </a:extLst>
          </p:cNvPr>
          <p:cNvSpPr txBox="1"/>
          <p:nvPr/>
        </p:nvSpPr>
        <p:spPr>
          <a:xfrm>
            <a:off x="234596" y="4417824"/>
            <a:ext cx="4200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4</a:t>
            </a:r>
          </a:p>
        </p:txBody>
      </p:sp>
      <p:sp>
        <p:nvSpPr>
          <p:cNvPr id="150" name="TextBox 149">
            <a:extLst>
              <a:ext uri="{FF2B5EF4-FFF2-40B4-BE49-F238E27FC236}">
                <a16:creationId xmlns:a16="http://schemas.microsoft.com/office/drawing/2014/main" id="{CFC3C286-6196-455C-B686-6E4681001510}"/>
              </a:ext>
            </a:extLst>
          </p:cNvPr>
          <p:cNvSpPr txBox="1"/>
          <p:nvPr/>
        </p:nvSpPr>
        <p:spPr>
          <a:xfrm>
            <a:off x="238831" y="3541336"/>
            <a:ext cx="4200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5</a:t>
            </a:r>
          </a:p>
        </p:txBody>
      </p:sp>
      <p:sp>
        <p:nvSpPr>
          <p:cNvPr id="151" name="TextBox 150">
            <a:extLst>
              <a:ext uri="{FF2B5EF4-FFF2-40B4-BE49-F238E27FC236}">
                <a16:creationId xmlns:a16="http://schemas.microsoft.com/office/drawing/2014/main" id="{F169CC74-E1B3-400C-8CCC-6CE0975771AF}"/>
              </a:ext>
            </a:extLst>
          </p:cNvPr>
          <p:cNvSpPr txBox="1"/>
          <p:nvPr/>
        </p:nvSpPr>
        <p:spPr>
          <a:xfrm>
            <a:off x="214536" y="2672374"/>
            <a:ext cx="4200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6</a:t>
            </a:r>
          </a:p>
        </p:txBody>
      </p:sp>
      <p:sp>
        <p:nvSpPr>
          <p:cNvPr id="152" name="TextBox 151">
            <a:extLst>
              <a:ext uri="{FF2B5EF4-FFF2-40B4-BE49-F238E27FC236}">
                <a16:creationId xmlns:a16="http://schemas.microsoft.com/office/drawing/2014/main" id="{A2B02019-B64F-4C68-B36B-5809423D1621}"/>
              </a:ext>
            </a:extLst>
          </p:cNvPr>
          <p:cNvSpPr txBox="1"/>
          <p:nvPr/>
        </p:nvSpPr>
        <p:spPr>
          <a:xfrm>
            <a:off x="219987" y="1797632"/>
            <a:ext cx="4200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7</a:t>
            </a:r>
          </a:p>
        </p:txBody>
      </p:sp>
      <p:sp>
        <p:nvSpPr>
          <p:cNvPr id="154" name="Text Box 197">
            <a:extLst>
              <a:ext uri="{FF2B5EF4-FFF2-40B4-BE49-F238E27FC236}">
                <a16:creationId xmlns:a16="http://schemas.microsoft.com/office/drawing/2014/main" id="{A1E2074F-E3A1-46D1-9B26-98953C1BA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8639" y="3063228"/>
            <a:ext cx="989584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K10-Prototype Qual Test Report</a:t>
            </a:r>
          </a:p>
        </p:txBody>
      </p: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1358DF87-896D-4BD1-BCD2-D5890E0A9615}"/>
              </a:ext>
            </a:extLst>
          </p:cNvPr>
          <p:cNvCxnSpPr>
            <a:cxnSpLocks/>
            <a:stCxn id="149" idx="3"/>
          </p:cNvCxnSpPr>
          <p:nvPr/>
        </p:nvCxnSpPr>
        <p:spPr>
          <a:xfrm>
            <a:off x="654633" y="4617879"/>
            <a:ext cx="5280121" cy="0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6" name="Rectangle 155">
            <a:extLst>
              <a:ext uri="{FF2B5EF4-FFF2-40B4-BE49-F238E27FC236}">
                <a16:creationId xmlns:a16="http://schemas.microsoft.com/office/drawing/2014/main" id="{108CA8C2-6DC4-4995-931D-ED62B6FEED28}"/>
              </a:ext>
            </a:extLst>
          </p:cNvPr>
          <p:cNvSpPr/>
          <p:nvPr/>
        </p:nvSpPr>
        <p:spPr>
          <a:xfrm>
            <a:off x="5280088" y="5973912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FY24</a:t>
            </a:r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B79F64D0-10D9-453C-A423-096B017CCE14}"/>
              </a:ext>
            </a:extLst>
          </p:cNvPr>
          <p:cNvSpPr/>
          <p:nvPr/>
        </p:nvSpPr>
        <p:spPr>
          <a:xfrm>
            <a:off x="6792309" y="5981621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FY25</a:t>
            </a:r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F00C718-5D27-447D-B01A-F477CD65204F}"/>
              </a:ext>
            </a:extLst>
          </p:cNvPr>
          <p:cNvSpPr/>
          <p:nvPr/>
        </p:nvSpPr>
        <p:spPr>
          <a:xfrm>
            <a:off x="9725138" y="5973912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FY27</a:t>
            </a:r>
          </a:p>
        </p:txBody>
      </p:sp>
      <p:sp>
        <p:nvSpPr>
          <p:cNvPr id="159" name="Text Box 197">
            <a:extLst>
              <a:ext uri="{FF2B5EF4-FFF2-40B4-BE49-F238E27FC236}">
                <a16:creationId xmlns:a16="http://schemas.microsoft.com/office/drawing/2014/main" id="{56952C9C-E7A9-4738-9435-4EA1641C83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320" y="5619809"/>
            <a:ext cx="1266363" cy="21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C2- SRR</a:t>
            </a:r>
          </a:p>
        </p:txBody>
      </p:sp>
      <p:sp>
        <p:nvSpPr>
          <p:cNvPr id="160" name="Text Box 197">
            <a:extLst>
              <a:ext uri="{FF2B5EF4-FFF2-40B4-BE49-F238E27FC236}">
                <a16:creationId xmlns:a16="http://schemas.microsoft.com/office/drawing/2014/main" id="{BAD06512-00C2-4A32-91D9-6FE9080BB1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8414" y="5576330"/>
            <a:ext cx="458639" cy="341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C3-PDR</a:t>
            </a:r>
          </a:p>
        </p:txBody>
      </p:sp>
      <p:sp>
        <p:nvSpPr>
          <p:cNvPr id="161" name="Text Box 197">
            <a:extLst>
              <a:ext uri="{FF2B5EF4-FFF2-40B4-BE49-F238E27FC236}">
                <a16:creationId xmlns:a16="http://schemas.microsoft.com/office/drawing/2014/main" id="{D07A276A-AB3A-4E70-99F3-87225E6A24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4684" y="3835898"/>
            <a:ext cx="919479" cy="338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K8-CLPS TO Kickoff</a:t>
            </a:r>
          </a:p>
        </p:txBody>
      </p:sp>
      <p:sp>
        <p:nvSpPr>
          <p:cNvPr id="162" name="Text Box 197">
            <a:extLst>
              <a:ext uri="{FF2B5EF4-FFF2-40B4-BE49-F238E27FC236}">
                <a16:creationId xmlns:a16="http://schemas.microsoft.com/office/drawing/2014/main" id="{929F6ED6-889B-4E51-81DD-D8CD96ADEB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7095" y="5572941"/>
            <a:ext cx="842967" cy="461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C4/KDP3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TAPR/ CDR</a:t>
            </a:r>
          </a:p>
        </p:txBody>
      </p:sp>
      <p:sp>
        <p:nvSpPr>
          <p:cNvPr id="163" name="Text Box 197">
            <a:extLst>
              <a:ext uri="{FF2B5EF4-FFF2-40B4-BE49-F238E27FC236}">
                <a16:creationId xmlns:a16="http://schemas.microsoft.com/office/drawing/2014/main" id="{CC571B1F-25BD-47F5-999B-0EC1795066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75640" y="2967426"/>
            <a:ext cx="925860" cy="830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K12-Prototype Flight Unit Testing/ V&amp;V Complete</a:t>
            </a:r>
          </a:p>
        </p:txBody>
      </p:sp>
      <p:sp>
        <p:nvSpPr>
          <p:cNvPr id="164" name="Text Box 197">
            <a:extLst>
              <a:ext uri="{FF2B5EF4-FFF2-40B4-BE49-F238E27FC236}">
                <a16:creationId xmlns:a16="http://schemas.microsoft.com/office/drawing/2014/main" id="{A362135B-C365-42B6-93DD-750D21D813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9783" y="3070577"/>
            <a:ext cx="840920" cy="21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C6-Launch</a:t>
            </a:r>
          </a:p>
        </p:txBody>
      </p:sp>
      <p:sp>
        <p:nvSpPr>
          <p:cNvPr id="165" name="Text Box 197">
            <a:extLst>
              <a:ext uri="{FF2B5EF4-FFF2-40B4-BE49-F238E27FC236}">
                <a16:creationId xmlns:a16="http://schemas.microsoft.com/office/drawing/2014/main" id="{DB271BF8-7E12-45CD-8025-D4C8D2A92A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79401" y="5653288"/>
            <a:ext cx="474287" cy="215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SAR</a:t>
            </a:r>
          </a:p>
        </p:txBody>
      </p:sp>
      <p:sp>
        <p:nvSpPr>
          <p:cNvPr id="166" name="Isosceles Triangle 94">
            <a:extLst>
              <a:ext uri="{FF2B5EF4-FFF2-40B4-BE49-F238E27FC236}">
                <a16:creationId xmlns:a16="http://schemas.microsoft.com/office/drawing/2014/main" id="{F2591489-DDDE-44B3-A98A-B820D71CCBE7}"/>
              </a:ext>
            </a:extLst>
          </p:cNvPr>
          <p:cNvSpPr/>
          <p:nvPr/>
        </p:nvSpPr>
        <p:spPr bwMode="auto">
          <a:xfrm rot="10800000">
            <a:off x="2801900" y="4547809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68" name="Text Box 197">
            <a:extLst>
              <a:ext uri="{FF2B5EF4-FFF2-40B4-BE49-F238E27FC236}">
                <a16:creationId xmlns:a16="http://schemas.microsoft.com/office/drawing/2014/main" id="{13B1282D-0584-41F2-B62F-9C886927B1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43815" y="4704985"/>
            <a:ext cx="1017918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K4-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TRL5 Subsystems Test Report</a:t>
            </a:r>
          </a:p>
        </p:txBody>
      </p:sp>
      <p:cxnSp>
        <p:nvCxnSpPr>
          <p:cNvPr id="169" name="Straight Connector 168">
            <a:extLst>
              <a:ext uri="{FF2B5EF4-FFF2-40B4-BE49-F238E27FC236}">
                <a16:creationId xmlns:a16="http://schemas.microsoft.com/office/drawing/2014/main" id="{662F0D65-9CCA-41DB-AC75-1DF46F28A544}"/>
              </a:ext>
            </a:extLst>
          </p:cNvPr>
          <p:cNvCxnSpPr>
            <a:cxnSpLocks/>
            <a:stCxn id="187" idx="1"/>
          </p:cNvCxnSpPr>
          <p:nvPr/>
        </p:nvCxnSpPr>
        <p:spPr>
          <a:xfrm>
            <a:off x="6021652" y="3751037"/>
            <a:ext cx="2899519" cy="0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0" name="Isosceles Triangle 94">
            <a:extLst>
              <a:ext uri="{FF2B5EF4-FFF2-40B4-BE49-F238E27FC236}">
                <a16:creationId xmlns:a16="http://schemas.microsoft.com/office/drawing/2014/main" id="{981AE7A6-7815-4AD6-AB98-AD9C03633802}"/>
              </a:ext>
            </a:extLst>
          </p:cNvPr>
          <p:cNvSpPr/>
          <p:nvPr/>
        </p:nvSpPr>
        <p:spPr bwMode="auto">
          <a:xfrm rot="10800000">
            <a:off x="8452962" y="3669294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71" name="Isosceles Triangle 94">
            <a:extLst>
              <a:ext uri="{FF2B5EF4-FFF2-40B4-BE49-F238E27FC236}">
                <a16:creationId xmlns:a16="http://schemas.microsoft.com/office/drawing/2014/main" id="{6A9F3317-9C7F-4A7C-97CC-3397252096BF}"/>
              </a:ext>
            </a:extLst>
          </p:cNvPr>
          <p:cNvSpPr/>
          <p:nvPr/>
        </p:nvSpPr>
        <p:spPr bwMode="auto">
          <a:xfrm rot="10800000">
            <a:off x="5585621" y="3677077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cxnSp>
        <p:nvCxnSpPr>
          <p:cNvPr id="172" name="Straight Connector 171">
            <a:extLst>
              <a:ext uri="{FF2B5EF4-FFF2-40B4-BE49-F238E27FC236}">
                <a16:creationId xmlns:a16="http://schemas.microsoft.com/office/drawing/2014/main" id="{FEB22C28-53BE-4E13-B4E8-EA58ACF643E8}"/>
              </a:ext>
            </a:extLst>
          </p:cNvPr>
          <p:cNvCxnSpPr>
            <a:cxnSpLocks/>
          </p:cNvCxnSpPr>
          <p:nvPr/>
        </p:nvCxnSpPr>
        <p:spPr>
          <a:xfrm flipH="1">
            <a:off x="8921171" y="2961134"/>
            <a:ext cx="1059" cy="797063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3" name="Text Box 197">
            <a:extLst>
              <a:ext uri="{FF2B5EF4-FFF2-40B4-BE49-F238E27FC236}">
                <a16:creationId xmlns:a16="http://schemas.microsoft.com/office/drawing/2014/main" id="{34A38C7C-CF62-4E17-AF3F-6B15916C97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7257" y="2231315"/>
            <a:ext cx="1255428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K11-Prototype Qual Unit/ TRL6 System Excavation Demo</a:t>
            </a:r>
          </a:p>
        </p:txBody>
      </p:sp>
      <p:cxnSp>
        <p:nvCxnSpPr>
          <p:cNvPr id="174" name="Straight Connector 173">
            <a:extLst>
              <a:ext uri="{FF2B5EF4-FFF2-40B4-BE49-F238E27FC236}">
                <a16:creationId xmlns:a16="http://schemas.microsoft.com/office/drawing/2014/main" id="{DAE952F9-EF51-43C3-810A-A7DEA045B4D3}"/>
              </a:ext>
            </a:extLst>
          </p:cNvPr>
          <p:cNvCxnSpPr>
            <a:cxnSpLocks/>
            <a:stCxn id="204" idx="1"/>
            <a:endCxn id="181" idx="5"/>
          </p:cNvCxnSpPr>
          <p:nvPr/>
        </p:nvCxnSpPr>
        <p:spPr>
          <a:xfrm>
            <a:off x="8995026" y="2885755"/>
            <a:ext cx="1970991" cy="13780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5" name="Isosceles Triangle 94">
            <a:extLst>
              <a:ext uri="{FF2B5EF4-FFF2-40B4-BE49-F238E27FC236}">
                <a16:creationId xmlns:a16="http://schemas.microsoft.com/office/drawing/2014/main" id="{43DBA934-155D-4DFF-8AEA-DF13C1B6FC69}"/>
              </a:ext>
            </a:extLst>
          </p:cNvPr>
          <p:cNvSpPr/>
          <p:nvPr/>
        </p:nvSpPr>
        <p:spPr bwMode="auto">
          <a:xfrm rot="10800000">
            <a:off x="9729501" y="2806933"/>
            <a:ext cx="155448" cy="155448"/>
          </a:xfrm>
          <a:prstGeom prst="triangle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cxnSp>
        <p:nvCxnSpPr>
          <p:cNvPr id="180" name="Straight Connector 179">
            <a:extLst>
              <a:ext uri="{FF2B5EF4-FFF2-40B4-BE49-F238E27FC236}">
                <a16:creationId xmlns:a16="http://schemas.microsoft.com/office/drawing/2014/main" id="{7F3D6801-66D5-40BF-99A9-DC893E0590ED}"/>
              </a:ext>
            </a:extLst>
          </p:cNvPr>
          <p:cNvCxnSpPr>
            <a:cxnSpLocks/>
            <a:stCxn id="216" idx="1"/>
          </p:cNvCxnSpPr>
          <p:nvPr/>
        </p:nvCxnSpPr>
        <p:spPr>
          <a:xfrm flipH="1">
            <a:off x="10994246" y="2017872"/>
            <a:ext cx="697842" cy="10622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6" name="Text Box 197">
            <a:extLst>
              <a:ext uri="{FF2B5EF4-FFF2-40B4-BE49-F238E27FC236}">
                <a16:creationId xmlns:a16="http://schemas.microsoft.com/office/drawing/2014/main" id="{80F2FF4F-AD42-44AA-8C31-0383A781C0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39108" y="1563646"/>
            <a:ext cx="1053363" cy="464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K13-CLPS Mission Ops Demo</a:t>
            </a:r>
          </a:p>
        </p:txBody>
      </p:sp>
      <p:sp>
        <p:nvSpPr>
          <p:cNvPr id="177" name="Isosceles Triangle 94">
            <a:extLst>
              <a:ext uri="{FF2B5EF4-FFF2-40B4-BE49-F238E27FC236}">
                <a16:creationId xmlns:a16="http://schemas.microsoft.com/office/drawing/2014/main" id="{43D0EBB3-2194-4997-A4D3-F169FDEE7BAC}"/>
              </a:ext>
            </a:extLst>
          </p:cNvPr>
          <p:cNvSpPr/>
          <p:nvPr/>
        </p:nvSpPr>
        <p:spPr bwMode="auto">
          <a:xfrm rot="10800000">
            <a:off x="11250340" y="1955389"/>
            <a:ext cx="155448" cy="155448"/>
          </a:xfrm>
          <a:prstGeom prst="triangle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78" name="Text Box 197">
            <a:extLst>
              <a:ext uri="{FF2B5EF4-FFF2-40B4-BE49-F238E27FC236}">
                <a16:creationId xmlns:a16="http://schemas.microsoft.com/office/drawing/2014/main" id="{7A5D1C38-EA6A-4FD4-B292-B7EFEABE58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9099" y="2197281"/>
            <a:ext cx="951228" cy="341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C7-Closeout Report</a:t>
            </a:r>
          </a:p>
        </p:txBody>
      </p:sp>
      <p:cxnSp>
        <p:nvCxnSpPr>
          <p:cNvPr id="179" name="Straight Connector 178">
            <a:extLst>
              <a:ext uri="{FF2B5EF4-FFF2-40B4-BE49-F238E27FC236}">
                <a16:creationId xmlns:a16="http://schemas.microsoft.com/office/drawing/2014/main" id="{8E4C1E09-12CC-4B8B-A03D-7F2CA4EBB7E4}"/>
              </a:ext>
            </a:extLst>
          </p:cNvPr>
          <p:cNvCxnSpPr>
            <a:cxnSpLocks/>
            <a:stCxn id="181" idx="3"/>
            <a:endCxn id="186" idx="0"/>
          </p:cNvCxnSpPr>
          <p:nvPr/>
        </p:nvCxnSpPr>
        <p:spPr>
          <a:xfrm flipH="1" flipV="1">
            <a:off x="11001504" y="2110172"/>
            <a:ext cx="3375" cy="711639"/>
          </a:xfrm>
          <a:prstGeom prst="line">
            <a:avLst/>
          </a:prstGeom>
          <a:ln w="22225">
            <a:solidFill>
              <a:srgbClr val="3333CC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1" name="Isosceles Triangle 94">
            <a:extLst>
              <a:ext uri="{FF2B5EF4-FFF2-40B4-BE49-F238E27FC236}">
                <a16:creationId xmlns:a16="http://schemas.microsoft.com/office/drawing/2014/main" id="{0CD4454A-028A-4117-8769-1620BA14D05B}"/>
              </a:ext>
            </a:extLst>
          </p:cNvPr>
          <p:cNvSpPr/>
          <p:nvPr/>
        </p:nvSpPr>
        <p:spPr bwMode="auto">
          <a:xfrm rot="10800000">
            <a:off x="10927155" y="2821811"/>
            <a:ext cx="155448" cy="155448"/>
          </a:xfrm>
          <a:prstGeom prst="triangle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B81CA515-7C01-49FA-8124-D54FA20E03D9}"/>
              </a:ext>
            </a:extLst>
          </p:cNvPr>
          <p:cNvSpPr txBox="1"/>
          <p:nvPr/>
        </p:nvSpPr>
        <p:spPr>
          <a:xfrm rot="16200000">
            <a:off x="-1321559" y="3101927"/>
            <a:ext cx="29712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Technology Readiness Level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D7A7DD9E-4341-44F9-9608-38F56279EE98}"/>
              </a:ext>
            </a:extLst>
          </p:cNvPr>
          <p:cNvSpPr txBox="1"/>
          <p:nvPr/>
        </p:nvSpPr>
        <p:spPr>
          <a:xfrm>
            <a:off x="8438808" y="6302411"/>
            <a:ext cx="3717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Flight Phase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9BE18257-9764-4EA3-B635-97AA087CB78D}"/>
              </a:ext>
            </a:extLst>
          </p:cNvPr>
          <p:cNvSpPr txBox="1"/>
          <p:nvPr/>
        </p:nvSpPr>
        <p:spPr>
          <a:xfrm>
            <a:off x="573489" y="6293097"/>
            <a:ext cx="78653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Tech Development Phase</a:t>
            </a:r>
          </a:p>
        </p:txBody>
      </p:sp>
      <p:sp>
        <p:nvSpPr>
          <p:cNvPr id="185" name="Regular Pentagon 67">
            <a:extLst>
              <a:ext uri="{FF2B5EF4-FFF2-40B4-BE49-F238E27FC236}">
                <a16:creationId xmlns:a16="http://schemas.microsoft.com/office/drawing/2014/main" id="{BFDE9225-7791-4C0E-8820-C6C2281F7440}"/>
              </a:ext>
            </a:extLst>
          </p:cNvPr>
          <p:cNvSpPr/>
          <p:nvPr/>
        </p:nvSpPr>
        <p:spPr>
          <a:xfrm flipV="1">
            <a:off x="9624226" y="5433036"/>
            <a:ext cx="186432" cy="164544"/>
          </a:xfrm>
          <a:prstGeom prst="pentagon">
            <a:avLst/>
          </a:prstGeom>
          <a:solidFill>
            <a:srgbClr val="3333CC"/>
          </a:solidFill>
          <a:ln>
            <a:solidFill>
              <a:srgbClr val="33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186" name="Isosceles Triangle 94">
            <a:extLst>
              <a:ext uri="{FF2B5EF4-FFF2-40B4-BE49-F238E27FC236}">
                <a16:creationId xmlns:a16="http://schemas.microsoft.com/office/drawing/2014/main" id="{ED445527-2FFC-47C7-A87A-C91CEB5BD6E4}"/>
              </a:ext>
            </a:extLst>
          </p:cNvPr>
          <p:cNvSpPr/>
          <p:nvPr/>
        </p:nvSpPr>
        <p:spPr bwMode="auto">
          <a:xfrm rot="10800000">
            <a:off x="10907776" y="1923155"/>
            <a:ext cx="187456" cy="187017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87" name="Isosceles Triangle 94">
            <a:extLst>
              <a:ext uri="{FF2B5EF4-FFF2-40B4-BE49-F238E27FC236}">
                <a16:creationId xmlns:a16="http://schemas.microsoft.com/office/drawing/2014/main" id="{43DFF7DF-2455-4C95-9400-64A21CFD465E}"/>
              </a:ext>
            </a:extLst>
          </p:cNvPr>
          <p:cNvSpPr/>
          <p:nvPr/>
        </p:nvSpPr>
        <p:spPr bwMode="auto">
          <a:xfrm rot="10800000">
            <a:off x="5866204" y="3673313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88" name="Text Box 197">
            <a:extLst>
              <a:ext uri="{FF2B5EF4-FFF2-40B4-BE49-F238E27FC236}">
                <a16:creationId xmlns:a16="http://schemas.microsoft.com/office/drawing/2014/main" id="{C25E350B-2B9E-4F88-A8F0-F2420B9E0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5342" y="3184451"/>
            <a:ext cx="1055017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K5-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BO Lunar-g Bucket Drums Flight Test</a:t>
            </a:r>
          </a:p>
        </p:txBody>
      </p:sp>
      <p:sp>
        <p:nvSpPr>
          <p:cNvPr id="189" name="Regular Pentagon 67">
            <a:extLst>
              <a:ext uri="{FF2B5EF4-FFF2-40B4-BE49-F238E27FC236}">
                <a16:creationId xmlns:a16="http://schemas.microsoft.com/office/drawing/2014/main" id="{DCDE9E2C-572D-46C3-A0B1-E0A24E5D3F3F}"/>
              </a:ext>
            </a:extLst>
          </p:cNvPr>
          <p:cNvSpPr/>
          <p:nvPr/>
        </p:nvSpPr>
        <p:spPr>
          <a:xfrm flipV="1">
            <a:off x="11478740" y="5411423"/>
            <a:ext cx="186432" cy="164544"/>
          </a:xfrm>
          <a:prstGeom prst="pentagon">
            <a:avLst/>
          </a:prstGeom>
          <a:solidFill>
            <a:srgbClr val="3333CC"/>
          </a:solidFill>
          <a:ln>
            <a:solidFill>
              <a:srgbClr val="33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190" name="Text Box 197">
            <a:extLst>
              <a:ext uri="{FF2B5EF4-FFF2-40B4-BE49-F238E27FC236}">
                <a16:creationId xmlns:a16="http://schemas.microsoft.com/office/drawing/2014/main" id="{9D9F0226-D2D2-4629-87EC-D47BA8B847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57491" y="5552901"/>
            <a:ext cx="805974" cy="464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KDP4 Closeout Review</a:t>
            </a:r>
          </a:p>
        </p:txBody>
      </p:sp>
      <p:sp>
        <p:nvSpPr>
          <p:cNvPr id="191" name="Isosceles Triangle 94">
            <a:extLst>
              <a:ext uri="{FF2B5EF4-FFF2-40B4-BE49-F238E27FC236}">
                <a16:creationId xmlns:a16="http://schemas.microsoft.com/office/drawing/2014/main" id="{EBB95915-69D6-4950-BD94-C489BED47F1C}"/>
              </a:ext>
            </a:extLst>
          </p:cNvPr>
          <p:cNvSpPr/>
          <p:nvPr/>
        </p:nvSpPr>
        <p:spPr bwMode="auto">
          <a:xfrm rot="10800000">
            <a:off x="9449020" y="2797962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92" name="Text Box 197">
            <a:extLst>
              <a:ext uri="{FF2B5EF4-FFF2-40B4-BE49-F238E27FC236}">
                <a16:creationId xmlns:a16="http://schemas.microsoft.com/office/drawing/2014/main" id="{8D61E255-9FE6-4D49-933A-00F36AB3E6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97116" y="2220716"/>
            <a:ext cx="1027328" cy="587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C5-Prototype Flight Unit Delivered To CLPS</a:t>
            </a:r>
          </a:p>
        </p:txBody>
      </p:sp>
      <p:sp>
        <p:nvSpPr>
          <p:cNvPr id="193" name="Text Box 197">
            <a:extLst>
              <a:ext uri="{FF2B5EF4-FFF2-40B4-BE49-F238E27FC236}">
                <a16:creationId xmlns:a16="http://schemas.microsoft.com/office/drawing/2014/main" id="{964388F9-2E20-4A78-A83B-79D02A3D4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3947" y="3870877"/>
            <a:ext cx="929097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K9-Prototype Qual Tests Complete</a:t>
            </a:r>
          </a:p>
        </p:txBody>
      </p:sp>
      <p:sp>
        <p:nvSpPr>
          <p:cNvPr id="194" name="Isosceles Triangle 94">
            <a:extLst>
              <a:ext uri="{FF2B5EF4-FFF2-40B4-BE49-F238E27FC236}">
                <a16:creationId xmlns:a16="http://schemas.microsoft.com/office/drawing/2014/main" id="{36680231-4D86-496C-853E-F11C482F67B7}"/>
              </a:ext>
            </a:extLst>
          </p:cNvPr>
          <p:cNvSpPr/>
          <p:nvPr/>
        </p:nvSpPr>
        <p:spPr bwMode="auto">
          <a:xfrm rot="10800000">
            <a:off x="8165301" y="3674716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195" name="Regular Pentagon 67">
            <a:extLst>
              <a:ext uri="{FF2B5EF4-FFF2-40B4-BE49-F238E27FC236}">
                <a16:creationId xmlns:a16="http://schemas.microsoft.com/office/drawing/2014/main" id="{39FC6E44-64C1-46AD-9756-9FD0B28DEF25}"/>
              </a:ext>
            </a:extLst>
          </p:cNvPr>
          <p:cNvSpPr/>
          <p:nvPr/>
        </p:nvSpPr>
        <p:spPr>
          <a:xfrm flipV="1">
            <a:off x="6689454" y="5417987"/>
            <a:ext cx="186432" cy="164544"/>
          </a:xfrm>
          <a:prstGeom prst="pentagon">
            <a:avLst/>
          </a:prstGeom>
          <a:solidFill>
            <a:srgbClr val="3333CC"/>
          </a:solidFill>
          <a:ln>
            <a:solidFill>
              <a:srgbClr val="33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196" name="Regular Pentagon 67">
            <a:extLst>
              <a:ext uri="{FF2B5EF4-FFF2-40B4-BE49-F238E27FC236}">
                <a16:creationId xmlns:a16="http://schemas.microsoft.com/office/drawing/2014/main" id="{C3C879C4-6812-4039-AE2E-82ADEFC60B1A}"/>
              </a:ext>
            </a:extLst>
          </p:cNvPr>
          <p:cNvSpPr/>
          <p:nvPr/>
        </p:nvSpPr>
        <p:spPr>
          <a:xfrm flipV="1">
            <a:off x="2957157" y="5418055"/>
            <a:ext cx="186432" cy="164544"/>
          </a:xfrm>
          <a:prstGeom prst="pentagon">
            <a:avLst/>
          </a:prstGeom>
          <a:solidFill>
            <a:srgbClr val="3333CC"/>
          </a:solidFill>
          <a:ln>
            <a:solidFill>
              <a:srgbClr val="33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197" name="Text Box 197">
            <a:extLst>
              <a:ext uri="{FF2B5EF4-FFF2-40B4-BE49-F238E27FC236}">
                <a16:creationId xmlns:a16="http://schemas.microsoft.com/office/drawing/2014/main" id="{2E6EE3CF-2589-476E-8F58-80F799957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1764" y="5586015"/>
            <a:ext cx="527646" cy="341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60% Rev</a:t>
            </a:r>
          </a:p>
        </p:txBody>
      </p:sp>
      <p:sp>
        <p:nvSpPr>
          <p:cNvPr id="198" name="Text Box 197">
            <a:extLst>
              <a:ext uri="{FF2B5EF4-FFF2-40B4-BE49-F238E27FC236}">
                <a16:creationId xmlns:a16="http://schemas.microsoft.com/office/drawing/2014/main" id="{3E065633-8A3E-4A0C-979F-052328253A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4344" y="5568833"/>
            <a:ext cx="1266363" cy="464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KDP2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Project 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Approval</a:t>
            </a:r>
          </a:p>
        </p:txBody>
      </p:sp>
      <p:sp>
        <p:nvSpPr>
          <p:cNvPr id="199" name="Isosceles Triangle 94">
            <a:extLst>
              <a:ext uri="{FF2B5EF4-FFF2-40B4-BE49-F238E27FC236}">
                <a16:creationId xmlns:a16="http://schemas.microsoft.com/office/drawing/2014/main" id="{70D20E45-B2AC-497C-AB33-2280B649D8F1}"/>
              </a:ext>
            </a:extLst>
          </p:cNvPr>
          <p:cNvSpPr/>
          <p:nvPr/>
        </p:nvSpPr>
        <p:spPr bwMode="auto">
          <a:xfrm rot="10800000">
            <a:off x="3464420" y="5413137"/>
            <a:ext cx="155448" cy="155448"/>
          </a:xfrm>
          <a:prstGeom prst="triangle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00" name="Isosceles Triangle 94">
            <a:extLst>
              <a:ext uri="{FF2B5EF4-FFF2-40B4-BE49-F238E27FC236}">
                <a16:creationId xmlns:a16="http://schemas.microsoft.com/office/drawing/2014/main" id="{81499234-2AF6-4AF0-AA5D-812EFAF51323}"/>
              </a:ext>
            </a:extLst>
          </p:cNvPr>
          <p:cNvSpPr/>
          <p:nvPr/>
        </p:nvSpPr>
        <p:spPr bwMode="auto">
          <a:xfrm rot="10800000">
            <a:off x="5429899" y="5439151"/>
            <a:ext cx="155448" cy="155448"/>
          </a:xfrm>
          <a:prstGeom prst="triangle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01" name="Isosceles Triangle 94">
            <a:extLst>
              <a:ext uri="{FF2B5EF4-FFF2-40B4-BE49-F238E27FC236}">
                <a16:creationId xmlns:a16="http://schemas.microsoft.com/office/drawing/2014/main" id="{06F1C719-164E-4126-9580-BCFACD99BB3A}"/>
              </a:ext>
            </a:extLst>
          </p:cNvPr>
          <p:cNvSpPr/>
          <p:nvPr/>
        </p:nvSpPr>
        <p:spPr bwMode="auto">
          <a:xfrm rot="10800000">
            <a:off x="7694769" y="5413710"/>
            <a:ext cx="155448" cy="155448"/>
          </a:xfrm>
          <a:prstGeom prst="triangle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02" name="Isosceles Triangle 94">
            <a:extLst>
              <a:ext uri="{FF2B5EF4-FFF2-40B4-BE49-F238E27FC236}">
                <a16:creationId xmlns:a16="http://schemas.microsoft.com/office/drawing/2014/main" id="{1BCB080D-A5D5-40B7-9EF2-86DE36919064}"/>
              </a:ext>
            </a:extLst>
          </p:cNvPr>
          <p:cNvSpPr/>
          <p:nvPr/>
        </p:nvSpPr>
        <p:spPr bwMode="auto">
          <a:xfrm rot="10800000">
            <a:off x="4966647" y="4539989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03" name="Isosceles Triangle 94">
            <a:extLst>
              <a:ext uri="{FF2B5EF4-FFF2-40B4-BE49-F238E27FC236}">
                <a16:creationId xmlns:a16="http://schemas.microsoft.com/office/drawing/2014/main" id="{1E767237-61CB-4221-9EBC-991EEB6578D8}"/>
              </a:ext>
            </a:extLst>
          </p:cNvPr>
          <p:cNvSpPr/>
          <p:nvPr/>
        </p:nvSpPr>
        <p:spPr bwMode="auto">
          <a:xfrm rot="10800000">
            <a:off x="6450583" y="3672799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04" name="Isosceles Triangle 94">
            <a:extLst>
              <a:ext uri="{FF2B5EF4-FFF2-40B4-BE49-F238E27FC236}">
                <a16:creationId xmlns:a16="http://schemas.microsoft.com/office/drawing/2014/main" id="{AD79BF4F-7A43-4C37-A91A-857874CB4852}"/>
              </a:ext>
            </a:extLst>
          </p:cNvPr>
          <p:cNvSpPr/>
          <p:nvPr/>
        </p:nvSpPr>
        <p:spPr bwMode="auto">
          <a:xfrm rot="10800000">
            <a:off x="8839578" y="2808031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67D3B5CE-68D3-4134-8165-3273817C385F}"/>
              </a:ext>
            </a:extLst>
          </p:cNvPr>
          <p:cNvSpPr/>
          <p:nvPr/>
        </p:nvSpPr>
        <p:spPr>
          <a:xfrm>
            <a:off x="925955" y="5973912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FY21</a:t>
            </a:r>
          </a:p>
        </p:txBody>
      </p:sp>
      <p:sp>
        <p:nvSpPr>
          <p:cNvPr id="207" name="Regular Pentagon 67">
            <a:extLst>
              <a:ext uri="{FF2B5EF4-FFF2-40B4-BE49-F238E27FC236}">
                <a16:creationId xmlns:a16="http://schemas.microsoft.com/office/drawing/2014/main" id="{6DF9CBBD-F972-4CD3-9EE8-A0F43EEEF3FA}"/>
              </a:ext>
            </a:extLst>
          </p:cNvPr>
          <p:cNvSpPr/>
          <p:nvPr/>
        </p:nvSpPr>
        <p:spPr>
          <a:xfrm flipV="1">
            <a:off x="525283" y="5415547"/>
            <a:ext cx="186432" cy="164544"/>
          </a:xfrm>
          <a:prstGeom prst="pentagon">
            <a:avLst/>
          </a:prstGeom>
          <a:solidFill>
            <a:srgbClr val="3333CC"/>
          </a:solidFill>
          <a:ln>
            <a:solidFill>
              <a:srgbClr val="33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208" name="Text Box 197">
            <a:extLst>
              <a:ext uri="{FF2B5EF4-FFF2-40B4-BE49-F238E27FC236}">
                <a16:creationId xmlns:a16="http://schemas.microsoft.com/office/drawing/2014/main" id="{41E7FE84-1CDF-4C54-AAC4-22B2D1782A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293" y="5559048"/>
            <a:ext cx="1266363" cy="461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C1/KDP1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Authority to Proceed</a:t>
            </a:r>
          </a:p>
        </p:txBody>
      </p:sp>
      <p:sp>
        <p:nvSpPr>
          <p:cNvPr id="209" name="Isosceles Triangle 94">
            <a:extLst>
              <a:ext uri="{FF2B5EF4-FFF2-40B4-BE49-F238E27FC236}">
                <a16:creationId xmlns:a16="http://schemas.microsoft.com/office/drawing/2014/main" id="{81082784-334B-4103-98EC-4CA47A054E1E}"/>
              </a:ext>
            </a:extLst>
          </p:cNvPr>
          <p:cNvSpPr/>
          <p:nvPr/>
        </p:nvSpPr>
        <p:spPr bwMode="auto">
          <a:xfrm rot="10800000">
            <a:off x="2138925" y="4543653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10" name="Isosceles Triangle 94">
            <a:extLst>
              <a:ext uri="{FF2B5EF4-FFF2-40B4-BE49-F238E27FC236}">
                <a16:creationId xmlns:a16="http://schemas.microsoft.com/office/drawing/2014/main" id="{381D8333-2AED-4C1E-86DC-D8C998E10F43}"/>
              </a:ext>
            </a:extLst>
          </p:cNvPr>
          <p:cNvSpPr/>
          <p:nvPr/>
        </p:nvSpPr>
        <p:spPr bwMode="auto">
          <a:xfrm rot="10800000">
            <a:off x="1583414" y="4542172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11" name="Text Box 197">
            <a:extLst>
              <a:ext uri="{FF2B5EF4-FFF2-40B4-BE49-F238E27FC236}">
                <a16:creationId xmlns:a16="http://schemas.microsoft.com/office/drawing/2014/main" id="{785C2B13-0ABC-4B64-A70F-EB9E778B3D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7437" y="3958464"/>
            <a:ext cx="1266363" cy="584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K2-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Scaled Bucket Drum Testing Complete</a:t>
            </a:r>
          </a:p>
        </p:txBody>
      </p:sp>
      <p:sp>
        <p:nvSpPr>
          <p:cNvPr id="212" name="Text Box 197">
            <a:extLst>
              <a:ext uri="{FF2B5EF4-FFF2-40B4-BE49-F238E27FC236}">
                <a16:creationId xmlns:a16="http://schemas.microsoft.com/office/drawing/2014/main" id="{5A893972-1507-4DFD-9A5F-A7914EBB5A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1252" y="4741432"/>
            <a:ext cx="1266363" cy="461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K1-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Draft Con-Ops Complete</a:t>
            </a:r>
          </a:p>
        </p:txBody>
      </p:sp>
      <p:sp>
        <p:nvSpPr>
          <p:cNvPr id="213" name="Text Box 197">
            <a:extLst>
              <a:ext uri="{FF2B5EF4-FFF2-40B4-BE49-F238E27FC236}">
                <a16:creationId xmlns:a16="http://schemas.microsoft.com/office/drawing/2014/main" id="{818FACE1-BF99-46AF-99EA-C6997667F3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5909" y="4113998"/>
            <a:ext cx="1047684" cy="461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K7-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CAT Collab Phase 1</a:t>
            </a:r>
          </a:p>
        </p:txBody>
      </p:sp>
      <p:sp>
        <p:nvSpPr>
          <p:cNvPr id="214" name="Isosceles Triangle 94">
            <a:extLst>
              <a:ext uri="{FF2B5EF4-FFF2-40B4-BE49-F238E27FC236}">
                <a16:creationId xmlns:a16="http://schemas.microsoft.com/office/drawing/2014/main" id="{8980FC6E-2785-4716-B222-0179EBD40F1D}"/>
              </a:ext>
            </a:extLst>
          </p:cNvPr>
          <p:cNvSpPr/>
          <p:nvPr/>
        </p:nvSpPr>
        <p:spPr bwMode="auto">
          <a:xfrm rot="10800000">
            <a:off x="5173823" y="4542172"/>
            <a:ext cx="155448" cy="155448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15" name="Text Box 197">
            <a:extLst>
              <a:ext uri="{FF2B5EF4-FFF2-40B4-BE49-F238E27FC236}">
                <a16:creationId xmlns:a16="http://schemas.microsoft.com/office/drawing/2014/main" id="{01E13053-7C73-4275-9804-F42CB3BCA9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8998" y="1563230"/>
            <a:ext cx="1053363" cy="338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K14-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Project End</a:t>
            </a:r>
          </a:p>
        </p:txBody>
      </p:sp>
      <p:sp>
        <p:nvSpPr>
          <p:cNvPr id="216" name="Isosceles Triangle 94">
            <a:extLst>
              <a:ext uri="{FF2B5EF4-FFF2-40B4-BE49-F238E27FC236}">
                <a16:creationId xmlns:a16="http://schemas.microsoft.com/office/drawing/2014/main" id="{AC4D662D-53F6-4CBF-8A34-9A144C4F807A}"/>
              </a:ext>
            </a:extLst>
          </p:cNvPr>
          <p:cNvSpPr/>
          <p:nvPr/>
        </p:nvSpPr>
        <p:spPr bwMode="auto">
          <a:xfrm rot="10800000">
            <a:off x="11504632" y="1924364"/>
            <a:ext cx="187456" cy="187017"/>
          </a:xfrm>
          <a:prstGeom prst="diamond">
            <a:avLst/>
          </a:prstGeom>
          <a:solidFill>
            <a:srgbClr val="3333CC"/>
          </a:solidFill>
          <a:ln w="28575" cap="flat" cmpd="sng" algn="ctr">
            <a:solidFill>
              <a:srgbClr val="33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2" tIns="45716" rIns="91432" bIns="45716"/>
          <a:lstStyle/>
          <a:p>
            <a:pPr eaLnBrk="0" hangingPunct="0">
              <a:defRPr/>
            </a:pPr>
            <a:endParaRPr lang="en-US" sz="900">
              <a:solidFill>
                <a:prstClr val="black"/>
              </a:solidFill>
              <a:ea typeface="ＭＳ Ｐゴシック" pitchFamily="-108" charset="-128"/>
              <a:cs typeface="ＭＳ Ｐゴシック" pitchFamily="-108" charset="-128"/>
            </a:endParaRPr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E12792FF-065D-418D-A23D-D9217824CCFB}"/>
              </a:ext>
            </a:extLst>
          </p:cNvPr>
          <p:cNvSpPr/>
          <p:nvPr/>
        </p:nvSpPr>
        <p:spPr>
          <a:xfrm>
            <a:off x="11171340" y="5976208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FY28</a:t>
            </a:r>
          </a:p>
        </p:txBody>
      </p:sp>
      <p:sp>
        <p:nvSpPr>
          <p:cNvPr id="103" name="Text Box 197">
            <a:extLst>
              <a:ext uri="{FF2B5EF4-FFF2-40B4-BE49-F238E27FC236}">
                <a16:creationId xmlns:a16="http://schemas.microsoft.com/office/drawing/2014/main" id="{F65B83BF-AE4B-44A0-A353-E718E413D6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8787" y="1504637"/>
            <a:ext cx="1047684" cy="338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FF0000"/>
                </a:solidFill>
                <a:cs typeface="Helvetica"/>
              </a:rPr>
              <a:t>Current Date</a:t>
            </a:r>
          </a:p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FF0000"/>
                </a:solidFill>
                <a:cs typeface="Helvetica"/>
              </a:rPr>
              <a:t>9/21/23</a:t>
            </a:r>
          </a:p>
        </p:txBody>
      </p:sp>
      <p:sp>
        <p:nvSpPr>
          <p:cNvPr id="153" name="Text Box 197">
            <a:extLst>
              <a:ext uri="{FF2B5EF4-FFF2-40B4-BE49-F238E27FC236}">
                <a16:creationId xmlns:a16="http://schemas.microsoft.com/office/drawing/2014/main" id="{DC095CAC-00FA-4699-9C47-8696A57BB6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1547" y="3091747"/>
            <a:ext cx="1047684" cy="587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2" tIns="45716" rIns="91432" bIns="45716" anchor="b"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1000" b="1" dirty="0">
                <a:solidFill>
                  <a:srgbClr val="3333CC"/>
                </a:solidFill>
                <a:cs typeface="Helvetica"/>
              </a:rPr>
              <a:t>K6-Brassboard/ TRL5 System Excavation Demo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D89CAA-4297-0A61-EE88-5F600D050ADA}"/>
              </a:ext>
            </a:extLst>
          </p:cNvPr>
          <p:cNvSpPr/>
          <p:nvPr/>
        </p:nvSpPr>
        <p:spPr>
          <a:xfrm>
            <a:off x="8191540" y="5976208"/>
            <a:ext cx="717961" cy="426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FY26</a:t>
            </a:r>
          </a:p>
        </p:txBody>
      </p:sp>
      <p:pic>
        <p:nvPicPr>
          <p:cNvPr id="9" name="Graphic 8" descr="Checkmark with solid fill">
            <a:extLst>
              <a:ext uri="{FF2B5EF4-FFF2-40B4-BE49-F238E27FC236}">
                <a16:creationId xmlns:a16="http://schemas.microsoft.com/office/drawing/2014/main" id="{44A18503-1A30-47C3-F532-742CCA9BEB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8221" y="5290774"/>
            <a:ext cx="284524" cy="284524"/>
          </a:xfrm>
          <a:prstGeom prst="rect">
            <a:avLst/>
          </a:prstGeom>
        </p:spPr>
      </p:pic>
      <p:pic>
        <p:nvPicPr>
          <p:cNvPr id="10" name="Graphic 9" descr="Checkmark with solid fill">
            <a:extLst>
              <a:ext uri="{FF2B5EF4-FFF2-40B4-BE49-F238E27FC236}">
                <a16:creationId xmlns:a16="http://schemas.microsoft.com/office/drawing/2014/main" id="{8B69CFAC-7509-282C-DA5D-D96E2CFE6D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54823" y="4417435"/>
            <a:ext cx="284524" cy="284524"/>
          </a:xfrm>
          <a:prstGeom prst="rect">
            <a:avLst/>
          </a:prstGeom>
        </p:spPr>
      </p:pic>
      <p:pic>
        <p:nvPicPr>
          <p:cNvPr id="11" name="Graphic 10" descr="Checkmark with solid fill">
            <a:extLst>
              <a:ext uri="{FF2B5EF4-FFF2-40B4-BE49-F238E27FC236}">
                <a16:creationId xmlns:a16="http://schemas.microsoft.com/office/drawing/2014/main" id="{1A9D1569-2998-3C84-1203-28A04F997D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15082" y="4422024"/>
            <a:ext cx="284524" cy="284524"/>
          </a:xfrm>
          <a:prstGeom prst="rect">
            <a:avLst/>
          </a:prstGeom>
        </p:spPr>
      </p:pic>
      <p:pic>
        <p:nvPicPr>
          <p:cNvPr id="12" name="Graphic 11" descr="Checkmark with solid fill">
            <a:extLst>
              <a:ext uri="{FF2B5EF4-FFF2-40B4-BE49-F238E27FC236}">
                <a16:creationId xmlns:a16="http://schemas.microsoft.com/office/drawing/2014/main" id="{2A5D14D7-9F00-2973-38F3-8444BA92A5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80089" y="4433393"/>
            <a:ext cx="284524" cy="284524"/>
          </a:xfrm>
          <a:prstGeom prst="rect">
            <a:avLst/>
          </a:prstGeom>
        </p:spPr>
      </p:pic>
      <p:pic>
        <p:nvPicPr>
          <p:cNvPr id="13" name="Graphic 12" descr="Checkmark with solid fill">
            <a:extLst>
              <a:ext uri="{FF2B5EF4-FFF2-40B4-BE49-F238E27FC236}">
                <a16:creationId xmlns:a16="http://schemas.microsoft.com/office/drawing/2014/main" id="{ECBAD363-6827-3398-F075-2DD8212BDA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44008" y="5295567"/>
            <a:ext cx="284524" cy="284524"/>
          </a:xfrm>
          <a:prstGeom prst="rect">
            <a:avLst/>
          </a:prstGeom>
        </p:spPr>
      </p:pic>
      <p:pic>
        <p:nvPicPr>
          <p:cNvPr id="14" name="Graphic 13" descr="Checkmark with solid fill">
            <a:extLst>
              <a:ext uri="{FF2B5EF4-FFF2-40B4-BE49-F238E27FC236}">
                <a16:creationId xmlns:a16="http://schemas.microsoft.com/office/drawing/2014/main" id="{5C566AAD-6E63-FCE9-5D98-588B3FD55F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39600" y="5281944"/>
            <a:ext cx="284524" cy="284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134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E5F40B-8150-D29F-FF97-825F869BB75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8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D7ECD17-1122-A920-EBDD-E21980EA1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TRL 5 IPEx Design</a:t>
            </a:r>
          </a:p>
        </p:txBody>
      </p:sp>
      <p:pic>
        <p:nvPicPr>
          <p:cNvPr id="7" name="00_IPEX_MAIN6">
            <a:hlinkClick r:id="" action="ppaction://media"/>
            <a:extLst>
              <a:ext uri="{FF2B5EF4-FFF2-40B4-BE49-F238E27FC236}">
                <a16:creationId xmlns:a16="http://schemas.microsoft.com/office/drawing/2014/main" id="{9E76F70B-884B-59D2-0D4D-24E18C75DE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5662" r="15692"/>
          <a:stretch/>
        </p:blipFill>
        <p:spPr>
          <a:xfrm>
            <a:off x="3801872" y="1137920"/>
            <a:ext cx="8369300" cy="57150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17C096A-DCF7-C287-E0BC-662C08B972D7}"/>
              </a:ext>
            </a:extLst>
          </p:cNvPr>
          <p:cNvGrpSpPr/>
          <p:nvPr/>
        </p:nvGrpSpPr>
        <p:grpSpPr>
          <a:xfrm>
            <a:off x="7110657" y="3557823"/>
            <a:ext cx="1479884" cy="1479884"/>
            <a:chOff x="4099560" y="1546860"/>
            <a:chExt cx="3992880" cy="399288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B0B3687-2D68-B882-8141-5890E96BF368}"/>
                </a:ext>
              </a:extLst>
            </p:cNvPr>
            <p:cNvSpPr/>
            <p:nvPr/>
          </p:nvSpPr>
          <p:spPr>
            <a:xfrm>
              <a:off x="4099560" y="1546860"/>
              <a:ext cx="3992880" cy="3992880"/>
            </a:xfrm>
            <a:prstGeom prst="ellipse">
              <a:avLst/>
            </a:prstGeom>
            <a:noFill/>
            <a:ln w="76200">
              <a:solidFill>
                <a:srgbClr val="31FF21">
                  <a:alpha val="50196"/>
                </a:srgb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9B3435DD-B64D-42F5-87A4-C68A8776D64E}"/>
                </a:ext>
              </a:extLst>
            </p:cNvPr>
            <p:cNvSpPr/>
            <p:nvPr/>
          </p:nvSpPr>
          <p:spPr>
            <a:xfrm rot="5400000">
              <a:off x="5227320" y="2630214"/>
              <a:ext cx="2118360" cy="1826172"/>
            </a:xfrm>
            <a:prstGeom prst="triangle">
              <a:avLst/>
            </a:prstGeom>
            <a:solidFill>
              <a:srgbClr val="31FF21">
                <a:alpha val="5019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84E29D26-C819-DF7C-4C35-FBE33A86F2A4}"/>
              </a:ext>
            </a:extLst>
          </p:cNvPr>
          <p:cNvSpPr txBox="1"/>
          <p:nvPr/>
        </p:nvSpPr>
        <p:spPr>
          <a:xfrm>
            <a:off x="63500" y="1252215"/>
            <a:ext cx="4394200" cy="5575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30kg regolith capacity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4 wheel skid-steer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4 aluminum bucket drums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9 actuators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8 cameras w/ LEDs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Deployable electrodynamic dust shield lens covers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Wireless battery recharging system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Resettable phase change material thermal control system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Supervised autonomous operation </a:t>
            </a:r>
          </a:p>
        </p:txBody>
      </p:sp>
    </p:spTree>
    <p:extLst>
      <p:ext uri="{BB962C8B-B14F-4D97-AF65-F5344CB8AC3E}">
        <p14:creationId xmlns:p14="http://schemas.microsoft.com/office/powerpoint/2010/main" val="116650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3B838A3-69B3-41D9-A5D7-D8C84C8BC5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9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981586-3AA6-4BBD-9F7A-FDA6A6763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F057F90-7CD4-4DF2-A185-60D552831AA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195681-B723-4650-903F-6017FCBAF29B}"/>
              </a:ext>
            </a:extLst>
          </p:cNvPr>
          <p:cNvSpPr txBox="1"/>
          <p:nvPr/>
        </p:nvSpPr>
        <p:spPr>
          <a:xfrm>
            <a:off x="524394" y="3429000"/>
            <a:ext cx="111432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The following accomplishments charts cover IPEx activities from FY23 year-to-date.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For prior accomplishments please see the annual program review charts for FY21 and FY22.</a:t>
            </a:r>
          </a:p>
        </p:txBody>
      </p:sp>
    </p:spTree>
    <p:extLst>
      <p:ext uri="{BB962C8B-B14F-4D97-AF65-F5344CB8AC3E}">
        <p14:creationId xmlns:p14="http://schemas.microsoft.com/office/powerpoint/2010/main" val="741671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2A0D6B-2FE8-4F7B-CE8B-AA8792F8AA4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10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E591EBD-D2CB-695F-25B0-5063F7422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FY23 Accomplishments:</a:t>
            </a: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</a:b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Bucket Drum Subsystem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2BB71C-5438-CEAB-822C-491FBD185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1414" y="1752599"/>
            <a:ext cx="6827086" cy="444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876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C54EFA3-1995-4CF4-8C11-74CA67A707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11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84227A8-AED4-451F-84F2-D0F7D8317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Bucket Drum Subsystem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4A124B7-95EA-47B4-A4F1-967230774D99}"/>
              </a:ext>
            </a:extLst>
          </p:cNvPr>
          <p:cNvSpPr txBox="1">
            <a:spLocks/>
          </p:cNvSpPr>
          <p:nvPr/>
        </p:nvSpPr>
        <p:spPr>
          <a:xfrm>
            <a:off x="140677" y="1161420"/>
            <a:ext cx="11949723" cy="2185227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D8A031D-7F93-4FCF-866A-97C1A52E714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6" name="Picture 5" descr="A picture containing ground, outdoor, parked, dirty&#10;&#10;Description automatically generated">
            <a:extLst>
              <a:ext uri="{FF2B5EF4-FFF2-40B4-BE49-F238E27FC236}">
                <a16:creationId xmlns:a16="http://schemas.microsoft.com/office/drawing/2014/main" id="{E5720861-C6E2-4D63-B7C6-4EEF512944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3934" y="1430411"/>
            <a:ext cx="5268782" cy="27725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18643A8-1ECE-4BB1-9E4A-AE6FCFF8AE7D}"/>
              </a:ext>
            </a:extLst>
          </p:cNvPr>
          <p:cNvSpPr txBox="1"/>
          <p:nvPr/>
        </p:nvSpPr>
        <p:spPr>
          <a:xfrm>
            <a:off x="570622" y="3895194"/>
            <a:ext cx="5262094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Various bucket drum construction methods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56E57-5FE9-90BD-A925-073DD8DE2825}"/>
              </a:ext>
            </a:extLst>
          </p:cNvPr>
          <p:cNvSpPr txBox="1"/>
          <p:nvPr/>
        </p:nvSpPr>
        <p:spPr>
          <a:xfrm>
            <a:off x="6359286" y="1266040"/>
            <a:ext cx="569203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Continued DEM simulation work to optimize bucket drum baffle shape.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Explored various fabrication methods for bucket drums.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Selected CNC machined Aluminum for TRL 5 and have options for 3-D printed or laser welded aluminum, and carbon fiber versions if mass reduction needed.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Placed order for CNC machined aluminum bucket drums. 3-D printed nylon version on display in exhibit hall.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5D875C-A8CF-08EF-124C-D90FD47754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955" b="91705" l="5026" r="95418">
                        <a14:foregroundMark x1="8869" y1="28409" x2="8869" y2="28409"/>
                        <a14:foregroundMark x1="5026" y1="24659" x2="5026" y2="24659"/>
                        <a14:foregroundMark x1="92239" y1="34091" x2="92239" y2="34091"/>
                        <a14:foregroundMark x1="29416" y1="8068" x2="29416" y2="8068"/>
                        <a14:foregroundMark x1="52033" y1="91818" x2="52033" y2="91818"/>
                        <a14:foregroundMark x1="95418" y1="33977" x2="95418" y2="33977"/>
                        <a14:foregroundMark x1="52106" y1="83864" x2="52106" y2="83864"/>
                        <a14:foregroundMark x1="23651" y1="68864" x2="23651" y2="68864"/>
                        <a14:backgroundMark x1="26755" y1="77955" x2="26755" y2="77955"/>
                        <a14:backgroundMark x1="28160" y1="72955" x2="28160" y2="72955"/>
                        <a14:backgroundMark x1="26903" y1="60114" x2="26903" y2="60114"/>
                        <a14:backgroundMark x1="20769" y1="63409" x2="20769" y2="63409"/>
                        <a14:backgroundMark x1="21212" y1="70909" x2="21212" y2="70909"/>
                        <a14:backgroundMark x1="53732" y1="85227" x2="53732" y2="85227"/>
                        <a14:backgroundMark x1="48337" y1="79432" x2="48337" y2="79432"/>
                        <a14:backgroundMark x1="47302" y1="52500" x2="47302" y2="52500"/>
                        <a14:backgroundMark x1="41759" y1="54432" x2="41759" y2="54432"/>
                        <a14:backgroundMark x1="60089" y1="56932" x2="60089" y2="56932"/>
                        <a14:backgroundMark x1="71471" y1="57955" x2="71471" y2="57955"/>
                        <a14:backgroundMark x1="74945" y1="60341" x2="74945" y2="60341"/>
                        <a14:backgroundMark x1="76792" y1="68295" x2="76792" y2="68295"/>
                        <a14:backgroundMark x1="70880" y1="75227" x2="70880" y2="75227"/>
                        <a14:backgroundMark x1="73097" y1="76932" x2="73097" y2="76932"/>
                        <a14:backgroundMark x1="56171" y1="81250" x2="56171" y2="81250"/>
                        <a14:backgroundMark x1="17147" y1="58750" x2="17147" y2="58750"/>
                        <a14:backgroundMark x1="17960" y1="58523" x2="17960" y2="58523"/>
                        <a14:backgroundMark x1="18847" y1="58068" x2="18847" y2="58068"/>
                        <a14:backgroundMark x1="15225" y1="64091" x2="15225" y2="64091"/>
                        <a14:backgroundMark x1="16260" y1="63636" x2="16260" y2="63636"/>
                        <a14:backgroundMark x1="17147" y1="63295" x2="17147" y2="63295"/>
                        <a14:backgroundMark x1="17960" y1="63295" x2="17960" y2="63295"/>
                        <a14:backgroundMark x1="15152" y1="68977" x2="15152" y2="68977"/>
                        <a14:backgroundMark x1="16334" y1="68864" x2="16334" y2="68864"/>
                        <a14:backgroundMark x1="17295" y1="68636" x2="17295" y2="68636"/>
                        <a14:backgroundMark x1="18034" y1="67500" x2="18034" y2="67500"/>
                        <a14:backgroundMark x1="18182" y1="68977" x2="18182" y2="68977"/>
                        <a14:backgroundMark x1="22986" y1="69432" x2="22986" y2="69432"/>
                        <a14:backgroundMark x1="23356" y1="68295" x2="23356" y2="68295"/>
                        <a14:backgroundMark x1="24169" y1="68977" x2="24169" y2="68977"/>
                        <a14:backgroundMark x1="23947" y1="69773" x2="23947" y2="69773"/>
                        <a14:backgroundMark x1="18847" y1="72841" x2="18847" y2="72841"/>
                        <a14:backgroundMark x1="18034" y1="73295" x2="18034" y2="73295"/>
                        <a14:backgroundMark x1="16925" y1="73750" x2="16925" y2="73750"/>
                        <a14:backgroundMark x1="16112" y1="74091" x2="16112" y2="74091"/>
                        <a14:backgroundMark x1="17738" y1="78523" x2="17738" y2="78523"/>
                        <a14:backgroundMark x1="18773" y1="77841" x2="18773" y2="77841"/>
                        <a14:backgroundMark x1="19660" y1="77386" x2="19660" y2="77386"/>
                        <a14:backgroundMark x1="20177" y1="76705" x2="20177" y2="76705"/>
                        <a14:backgroundMark x1="22099" y1="74318" x2="22099" y2="74318"/>
                        <a14:backgroundMark x1="21286" y1="59318" x2="21286" y2="59318"/>
                        <a14:backgroundMark x1="21877" y1="61705" x2="21877" y2="61705"/>
                        <a14:backgroundMark x1="25573" y1="60341" x2="25573" y2="60341"/>
                        <a14:backgroundMark x1="25425" y1="57841" x2="25425" y2="57841"/>
                        <a14:backgroundMark x1="22986" y1="66136" x2="22986" y2="66136"/>
                        <a14:backgroundMark x1="25351" y1="73523" x2="25351" y2="73523"/>
                        <a14:backgroundMark x1="25425" y1="75455" x2="25425" y2="75455"/>
                        <a14:backgroundMark x1="29194" y1="57159" x2="29194" y2="57159"/>
                        <a14:backgroundMark x1="21064" y1="81705" x2="21064" y2="81705"/>
                        <a14:backgroundMark x1="21877" y1="81023" x2="21877" y2="81023"/>
                        <a14:backgroundMark x1="22395" y1="80568" x2="22395" y2="80568"/>
                        <a14:backgroundMark x1="31042" y1="76932" x2="31042" y2="76932"/>
                        <a14:backgroundMark x1="31707" y1="76932" x2="31707" y2="76932"/>
                        <a14:backgroundMark x1="32816" y1="76477" x2="32816" y2="76477"/>
                        <a14:backgroundMark x1="31855" y1="71705" x2="31855" y2="71705"/>
                        <a14:backgroundMark x1="32594" y1="72159" x2="32594" y2="72159"/>
                        <a14:backgroundMark x1="33555" y1="71932" x2="33555" y2="71932"/>
                        <a14:backgroundMark x1="34516" y1="71477" x2="34516" y2="71477"/>
                        <a14:backgroundMark x1="42424" y1="52273" x2="42424" y2="52273"/>
                        <a14:backgroundMark x1="42868" y1="54205" x2="42868" y2="54205"/>
                        <a14:backgroundMark x1="46489" y1="53409" x2="46489" y2="53409"/>
                        <a14:backgroundMark x1="46415" y1="51023" x2="46415" y2="51023"/>
                        <a14:backgroundMark x1="48633" y1="48636" x2="48633" y2="48636"/>
                        <a14:backgroundMark x1="49224" y1="48068" x2="49224" y2="48068"/>
                        <a14:backgroundMark x1="50333" y1="47841" x2="50333" y2="47841"/>
                        <a14:backgroundMark x1="55137" y1="51477" x2="55137" y2="51477"/>
                        <a14:backgroundMark x1="42720" y1="81250" x2="42720" y2="81250"/>
                        <a14:backgroundMark x1="43902" y1="81136" x2="43902" y2="81136"/>
                        <a14:backgroundMark x1="44789" y1="80909" x2="44789" y2="80909"/>
                        <a14:backgroundMark x1="45602" y1="80455" x2="45602" y2="80455"/>
                        <a14:backgroundMark x1="44494" y1="85909" x2="44494" y2="85909"/>
                        <a14:backgroundMark x1="45381" y1="85455" x2="45381" y2="85455"/>
                        <a14:backgroundMark x1="46415" y1="85227" x2="46415" y2="85227"/>
                        <a14:backgroundMark x1="46933" y1="84545" x2="46933" y2="84545"/>
                        <a14:backgroundMark x1="49150" y1="82045" x2="49150" y2="82045"/>
                        <a14:backgroundMark x1="49298" y1="88409" x2="49298" y2="88409"/>
                        <a14:backgroundMark x1="48707" y1="88977" x2="48707" y2="88977"/>
                        <a14:backgroundMark x1="47672" y1="89318" x2="47672" y2="89318"/>
                        <a14:backgroundMark x1="49741" y1="76932" x2="49741" y2="76932"/>
                        <a14:backgroundMark x1="50850" y1="77273" x2="50850" y2="77273"/>
                        <a14:backgroundMark x1="51220" y1="76136" x2="51220" y2="76136"/>
                        <a14:backgroundMark x1="52402" y1="81023" x2="52402" y2="81023"/>
                        <a14:backgroundMark x1="52328" y1="82955" x2="52328" y2="82955"/>
                        <a14:backgroundMark x1="52180" y1="84773" x2="52180" y2="84773"/>
                        <a14:backgroundMark x1="54472" y1="83523" x2="54472" y2="83523"/>
                        <a14:backgroundMark x1="56615" y1="79318" x2="56615" y2="79318"/>
                        <a14:backgroundMark x1="59128" y1="79773" x2="59128" y2="79773"/>
                        <a14:backgroundMark x1="59941" y1="79659" x2="59941" y2="79659"/>
                        <a14:backgroundMark x1="60828" y1="79432" x2="60828" y2="79432"/>
                        <a14:backgroundMark x1="61715" y1="78636" x2="61715" y2="78636"/>
                        <a14:backgroundMark x1="58241" y1="84659" x2="58241" y2="84659"/>
                        <a14:backgroundMark x1="58980" y1="84659" x2="58980" y2="84659"/>
                        <a14:backgroundMark x1="59719" y1="84205" x2="59719" y2="84205"/>
                        <a14:backgroundMark x1="61789" y1="74432" x2="61789" y2="74432"/>
                        <a14:backgroundMark x1="64228" y1="77159" x2="64228" y2="77159"/>
                        <a14:backgroundMark x1="65188" y1="76818" x2="65188" y2="76818"/>
                        <a14:backgroundMark x1="65928" y1="76250" x2="65928" y2="76250"/>
                        <a14:backgroundMark x1="66593" y1="75795" x2="66593" y2="75795"/>
                        <a14:backgroundMark x1="67923" y1="80227" x2="67923" y2="80227"/>
                        <a14:backgroundMark x1="68810" y1="79773" x2="68810" y2="79773"/>
                        <a14:backgroundMark x1="67480" y1="80568" x2="67480" y2="80568"/>
                        <a14:backgroundMark x1="64006" y1="76364" x2="64006" y2="76364"/>
                        <a14:backgroundMark x1="73097" y1="73409" x2="73097" y2="73409"/>
                        <a14:backgroundMark x1="73762" y1="75341" x2="73762" y2="75341"/>
                        <a14:backgroundMark x1="69032" y1="74432" x2="69032" y2="74432"/>
                        <a14:backgroundMark x1="76571" y1="72273" x2="76571" y2="72273"/>
                        <a14:backgroundMark x1="71988" y1="73068" x2="71988" y2="73068"/>
                        <a14:backgroundMark x1="74205" y1="68295" x2="74205" y2="68295"/>
                        <a14:backgroundMark x1="73466" y1="69205" x2="73466" y2="69205"/>
                        <a14:backgroundMark x1="73540" y1="67500" x2="73540" y2="67500"/>
                        <a14:backgroundMark x1="73023" y1="68409" x2="73023" y2="68409"/>
                        <a14:backgroundMark x1="72801" y1="60455" x2="72801" y2="60455"/>
                        <a14:backgroundMark x1="72801" y1="58068" x2="72801" y2="58068"/>
                        <a14:backgroundMark x1="75388" y1="55682" x2="75388" y2="55682"/>
                        <a14:backgroundMark x1="76053" y1="55227" x2="76053" y2="55227"/>
                        <a14:backgroundMark x1="77162" y1="54886" x2="77162" y2="54886"/>
                        <a14:backgroundMark x1="77458" y1="59432" x2="77458" y2="59432"/>
                        <a14:backgroundMark x1="78049" y1="58977" x2="78049" y2="58977"/>
                        <a14:backgroundMark x1="79157" y1="58750" x2="79157" y2="58750"/>
                        <a14:backgroundMark x1="80118" y1="58864" x2="80118" y2="58864"/>
                        <a14:backgroundMark x1="81449" y1="63409" x2="81449" y2="63409"/>
                        <a14:backgroundMark x1="80562" y1="63409" x2="80562" y2="63409"/>
                        <a14:backgroundMark x1="79675" y1="64205" x2="79675" y2="64205"/>
                        <a14:backgroundMark x1="79010" y1="64773" x2="79010" y2="64773"/>
                        <a14:backgroundMark x1="79305" y1="69205" x2="79305" y2="69205"/>
                        <a14:backgroundMark x1="80266" y1="68750" x2="80266" y2="68750"/>
                        <a14:backgroundMark x1="81079" y1="68409" x2="81079" y2="68409"/>
                        <a14:backgroundMark x1="81818" y1="68182" x2="81818" y2="68182"/>
                        <a14:backgroundMark x1="79084" y1="73636" x2="79084" y2="73636"/>
                        <a14:backgroundMark x1="79823" y1="73864" x2="79823" y2="73864"/>
                        <a14:backgroundMark x1="80710" y1="73636" x2="80710" y2="73636"/>
                        <a14:backgroundMark x1="77901" y1="78409" x2="77901" y2="78409"/>
                        <a14:backgroundMark x1="78566" y1="78295" x2="78566" y2="782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677" y="-16974"/>
            <a:ext cx="1811781" cy="117839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971A16-2726-0A99-E676-0447F8E6C5C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421" b="4577"/>
          <a:stretch/>
        </p:blipFill>
        <p:spPr>
          <a:xfrm>
            <a:off x="8436382" y="4591050"/>
            <a:ext cx="2467109" cy="1905000"/>
          </a:xfrm>
          <a:prstGeom prst="rect">
            <a:avLst/>
          </a:prstGeom>
        </p:spPr>
      </p:pic>
      <p:sp>
        <p:nvSpPr>
          <p:cNvPr id="20" name="Arrow: Right 19">
            <a:extLst>
              <a:ext uri="{FF2B5EF4-FFF2-40B4-BE49-F238E27FC236}">
                <a16:creationId xmlns:a16="http://schemas.microsoft.com/office/drawing/2014/main" id="{5645B112-3774-00C9-F182-BBB092B24325}"/>
              </a:ext>
            </a:extLst>
          </p:cNvPr>
          <p:cNvSpPr/>
          <p:nvPr/>
        </p:nvSpPr>
        <p:spPr>
          <a:xfrm>
            <a:off x="7459170" y="5363360"/>
            <a:ext cx="1053820" cy="450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E02E1F8-2451-D6C8-20D1-B8DAF5AC48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383" y="4591050"/>
            <a:ext cx="6562787" cy="1905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BEB63D-F842-400F-9220-A486E18595B4}"/>
              </a:ext>
            </a:extLst>
          </p:cNvPr>
          <p:cNvSpPr txBox="1"/>
          <p:nvPr/>
        </p:nvSpPr>
        <p:spPr>
          <a:xfrm>
            <a:off x="1060451" y="6457950"/>
            <a:ext cx="9525874" cy="309266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Exploded view of aluminum bucket drum design</a:t>
            </a:r>
          </a:p>
        </p:txBody>
      </p:sp>
    </p:spTree>
    <p:extLst>
      <p:ext uri="{BB962C8B-B14F-4D97-AF65-F5344CB8AC3E}">
        <p14:creationId xmlns:p14="http://schemas.microsoft.com/office/powerpoint/2010/main" val="2054308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screenshot, indoor, spacecraft, art&#10;&#10;Description automatically generated">
            <a:extLst>
              <a:ext uri="{FF2B5EF4-FFF2-40B4-BE49-F238E27FC236}">
                <a16:creationId xmlns:a16="http://schemas.microsoft.com/office/drawing/2014/main" id="{14150CFD-FDA0-DE15-E227-0EBC5AE7FE2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8189"/>
          <a:stretch/>
        </p:blipFill>
        <p:spPr bwMode="auto">
          <a:xfrm>
            <a:off x="8531959" y="1234215"/>
            <a:ext cx="3534401" cy="243469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4A61E5-A1A1-4F0B-AE1D-E4C4E72065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12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3F7911-645E-471B-AE18-8ACBD8AE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Bucket Drum Lunar-G Suborbital Experiment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9E6322-45B0-4A2F-8E46-DA67E67C645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268597B-9382-49F0-A048-BBFCAF26311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96936" y="1234215"/>
            <a:ext cx="4127394" cy="2438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6D1729-1BB7-4267-AB3D-7DDCCC81710C}"/>
              </a:ext>
            </a:extLst>
          </p:cNvPr>
          <p:cNvSpPr txBox="1"/>
          <p:nvPr/>
        </p:nvSpPr>
        <p:spPr>
          <a:xfrm>
            <a:off x="8531959" y="3361133"/>
            <a:ext cx="3534401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Lunar-g experiment avionics testing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5985EC1-AE7A-4EAE-B713-18B2E12740D3}"/>
              </a:ext>
            </a:extLst>
          </p:cNvPr>
          <p:cNvSpPr txBox="1"/>
          <p:nvPr/>
        </p:nvSpPr>
        <p:spPr>
          <a:xfrm>
            <a:off x="4296935" y="3361134"/>
            <a:ext cx="4127394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lunar-g experiment design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29736A4-D5CB-64CB-970B-BE9AD9B131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655"/>
          <a:stretch/>
        </p:blipFill>
        <p:spPr bwMode="auto">
          <a:xfrm>
            <a:off x="4296935" y="3772918"/>
            <a:ext cx="4124095" cy="294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83F9D21-C9AF-5C12-71B5-D6B0F1ECE2AE}"/>
              </a:ext>
            </a:extLst>
          </p:cNvPr>
          <p:cNvSpPr txBox="1"/>
          <p:nvPr/>
        </p:nvSpPr>
        <p:spPr>
          <a:xfrm>
            <a:off x="4292174" y="6414756"/>
            <a:ext cx="4124095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Lunar-g experiment vibe testing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C01DBC-1C4A-1825-3242-122FA37F23C6}"/>
              </a:ext>
            </a:extLst>
          </p:cNvPr>
          <p:cNvSpPr txBox="1"/>
          <p:nvPr/>
        </p:nvSpPr>
        <p:spPr>
          <a:xfrm>
            <a:off x="63438" y="1201589"/>
            <a:ext cx="429520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build and qualification testing for the IPEx lunar-g bucket drum experiment.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Experiment consists of two “single locker” payloads each with 3 unique bucket drum sections.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Will fly on a Blue Origin New Shepherd sub-orbital rocket in FY24.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Variables include bucket drum baffle geometry, regolith simulant, and rotational speed.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EMI, vibration, and functional tests during qualification.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Passed joint System Acceptance and Payload Readiness Reviews with Blue Origin and NASA.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Experiments held in storage until flight.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Spare ground unit on display in exhibit hall.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D2BD0BC-F838-33AC-A8D2-DF428C0C61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955" b="91705" l="5026" r="95418">
                        <a14:foregroundMark x1="8869" y1="28409" x2="8869" y2="28409"/>
                        <a14:foregroundMark x1="5026" y1="24659" x2="5026" y2="24659"/>
                        <a14:foregroundMark x1="92239" y1="34091" x2="92239" y2="34091"/>
                        <a14:foregroundMark x1="29416" y1="8068" x2="29416" y2="8068"/>
                        <a14:foregroundMark x1="52033" y1="91818" x2="52033" y2="91818"/>
                        <a14:foregroundMark x1="95418" y1="33977" x2="95418" y2="33977"/>
                        <a14:foregroundMark x1="52106" y1="83864" x2="52106" y2="83864"/>
                        <a14:foregroundMark x1="23651" y1="68864" x2="23651" y2="68864"/>
                        <a14:backgroundMark x1="26755" y1="77955" x2="26755" y2="77955"/>
                        <a14:backgroundMark x1="28160" y1="72955" x2="28160" y2="72955"/>
                        <a14:backgroundMark x1="26903" y1="60114" x2="26903" y2="60114"/>
                        <a14:backgroundMark x1="20769" y1="63409" x2="20769" y2="63409"/>
                        <a14:backgroundMark x1="21212" y1="70909" x2="21212" y2="70909"/>
                        <a14:backgroundMark x1="53732" y1="85227" x2="53732" y2="85227"/>
                        <a14:backgroundMark x1="48337" y1="79432" x2="48337" y2="79432"/>
                        <a14:backgroundMark x1="47302" y1="52500" x2="47302" y2="52500"/>
                        <a14:backgroundMark x1="41759" y1="54432" x2="41759" y2="54432"/>
                        <a14:backgroundMark x1="60089" y1="56932" x2="60089" y2="56932"/>
                        <a14:backgroundMark x1="71471" y1="57955" x2="71471" y2="57955"/>
                        <a14:backgroundMark x1="74945" y1="60341" x2="74945" y2="60341"/>
                        <a14:backgroundMark x1="76792" y1="68295" x2="76792" y2="68295"/>
                        <a14:backgroundMark x1="70880" y1="75227" x2="70880" y2="75227"/>
                        <a14:backgroundMark x1="73097" y1="76932" x2="73097" y2="76932"/>
                        <a14:backgroundMark x1="56171" y1="81250" x2="56171" y2="81250"/>
                        <a14:backgroundMark x1="17147" y1="58750" x2="17147" y2="58750"/>
                        <a14:backgroundMark x1="17960" y1="58523" x2="17960" y2="58523"/>
                        <a14:backgroundMark x1="18847" y1="58068" x2="18847" y2="58068"/>
                        <a14:backgroundMark x1="15225" y1="64091" x2="15225" y2="64091"/>
                        <a14:backgroundMark x1="16260" y1="63636" x2="16260" y2="63636"/>
                        <a14:backgroundMark x1="17147" y1="63295" x2="17147" y2="63295"/>
                        <a14:backgroundMark x1="17960" y1="63295" x2="17960" y2="63295"/>
                        <a14:backgroundMark x1="15152" y1="68977" x2="15152" y2="68977"/>
                        <a14:backgroundMark x1="16334" y1="68864" x2="16334" y2="68864"/>
                        <a14:backgroundMark x1="17295" y1="68636" x2="17295" y2="68636"/>
                        <a14:backgroundMark x1="18034" y1="67500" x2="18034" y2="67500"/>
                        <a14:backgroundMark x1="18182" y1="68977" x2="18182" y2="68977"/>
                        <a14:backgroundMark x1="22986" y1="69432" x2="22986" y2="69432"/>
                        <a14:backgroundMark x1="23356" y1="68295" x2="23356" y2="68295"/>
                        <a14:backgroundMark x1="24169" y1="68977" x2="24169" y2="68977"/>
                        <a14:backgroundMark x1="23947" y1="69773" x2="23947" y2="69773"/>
                        <a14:backgroundMark x1="18847" y1="72841" x2="18847" y2="72841"/>
                        <a14:backgroundMark x1="18034" y1="73295" x2="18034" y2="73295"/>
                        <a14:backgroundMark x1="16925" y1="73750" x2="16925" y2="73750"/>
                        <a14:backgroundMark x1="16112" y1="74091" x2="16112" y2="74091"/>
                        <a14:backgroundMark x1="17738" y1="78523" x2="17738" y2="78523"/>
                        <a14:backgroundMark x1="18773" y1="77841" x2="18773" y2="77841"/>
                        <a14:backgroundMark x1="19660" y1="77386" x2="19660" y2="77386"/>
                        <a14:backgroundMark x1="20177" y1="76705" x2="20177" y2="76705"/>
                        <a14:backgroundMark x1="22099" y1="74318" x2="22099" y2="74318"/>
                        <a14:backgroundMark x1="21286" y1="59318" x2="21286" y2="59318"/>
                        <a14:backgroundMark x1="21877" y1="61705" x2="21877" y2="61705"/>
                        <a14:backgroundMark x1="25573" y1="60341" x2="25573" y2="60341"/>
                        <a14:backgroundMark x1="25425" y1="57841" x2="25425" y2="57841"/>
                        <a14:backgroundMark x1="22986" y1="66136" x2="22986" y2="66136"/>
                        <a14:backgroundMark x1="25351" y1="73523" x2="25351" y2="73523"/>
                        <a14:backgroundMark x1="25425" y1="75455" x2="25425" y2="75455"/>
                        <a14:backgroundMark x1="29194" y1="57159" x2="29194" y2="57159"/>
                        <a14:backgroundMark x1="21064" y1="81705" x2="21064" y2="81705"/>
                        <a14:backgroundMark x1="21877" y1="81023" x2="21877" y2="81023"/>
                        <a14:backgroundMark x1="22395" y1="80568" x2="22395" y2="80568"/>
                        <a14:backgroundMark x1="31042" y1="76932" x2="31042" y2="76932"/>
                        <a14:backgroundMark x1="31707" y1="76932" x2="31707" y2="76932"/>
                        <a14:backgroundMark x1="32816" y1="76477" x2="32816" y2="76477"/>
                        <a14:backgroundMark x1="31855" y1="71705" x2="31855" y2="71705"/>
                        <a14:backgroundMark x1="32594" y1="72159" x2="32594" y2="72159"/>
                        <a14:backgroundMark x1="33555" y1="71932" x2="33555" y2="71932"/>
                        <a14:backgroundMark x1="34516" y1="71477" x2="34516" y2="71477"/>
                        <a14:backgroundMark x1="42424" y1="52273" x2="42424" y2="52273"/>
                        <a14:backgroundMark x1="42868" y1="54205" x2="42868" y2="54205"/>
                        <a14:backgroundMark x1="46489" y1="53409" x2="46489" y2="53409"/>
                        <a14:backgroundMark x1="46415" y1="51023" x2="46415" y2="51023"/>
                        <a14:backgroundMark x1="48633" y1="48636" x2="48633" y2="48636"/>
                        <a14:backgroundMark x1="49224" y1="48068" x2="49224" y2="48068"/>
                        <a14:backgroundMark x1="50333" y1="47841" x2="50333" y2="47841"/>
                        <a14:backgroundMark x1="55137" y1="51477" x2="55137" y2="51477"/>
                        <a14:backgroundMark x1="42720" y1="81250" x2="42720" y2="81250"/>
                        <a14:backgroundMark x1="43902" y1="81136" x2="43902" y2="81136"/>
                        <a14:backgroundMark x1="44789" y1="80909" x2="44789" y2="80909"/>
                        <a14:backgroundMark x1="45602" y1="80455" x2="45602" y2="80455"/>
                        <a14:backgroundMark x1="44494" y1="85909" x2="44494" y2="85909"/>
                        <a14:backgroundMark x1="45381" y1="85455" x2="45381" y2="85455"/>
                        <a14:backgroundMark x1="46415" y1="85227" x2="46415" y2="85227"/>
                        <a14:backgroundMark x1="46933" y1="84545" x2="46933" y2="84545"/>
                        <a14:backgroundMark x1="49150" y1="82045" x2="49150" y2="82045"/>
                        <a14:backgroundMark x1="49298" y1="88409" x2="49298" y2="88409"/>
                        <a14:backgroundMark x1="48707" y1="88977" x2="48707" y2="88977"/>
                        <a14:backgroundMark x1="47672" y1="89318" x2="47672" y2="89318"/>
                        <a14:backgroundMark x1="49741" y1="76932" x2="49741" y2="76932"/>
                        <a14:backgroundMark x1="50850" y1="77273" x2="50850" y2="77273"/>
                        <a14:backgroundMark x1="51220" y1="76136" x2="51220" y2="76136"/>
                        <a14:backgroundMark x1="52402" y1="81023" x2="52402" y2="81023"/>
                        <a14:backgroundMark x1="52328" y1="82955" x2="52328" y2="82955"/>
                        <a14:backgroundMark x1="52180" y1="84773" x2="52180" y2="84773"/>
                        <a14:backgroundMark x1="54472" y1="83523" x2="54472" y2="83523"/>
                        <a14:backgroundMark x1="56615" y1="79318" x2="56615" y2="79318"/>
                        <a14:backgroundMark x1="59128" y1="79773" x2="59128" y2="79773"/>
                        <a14:backgroundMark x1="59941" y1="79659" x2="59941" y2="79659"/>
                        <a14:backgroundMark x1="60828" y1="79432" x2="60828" y2="79432"/>
                        <a14:backgroundMark x1="61715" y1="78636" x2="61715" y2="78636"/>
                        <a14:backgroundMark x1="58241" y1="84659" x2="58241" y2="84659"/>
                        <a14:backgroundMark x1="58980" y1="84659" x2="58980" y2="84659"/>
                        <a14:backgroundMark x1="59719" y1="84205" x2="59719" y2="84205"/>
                        <a14:backgroundMark x1="61789" y1="74432" x2="61789" y2="74432"/>
                        <a14:backgroundMark x1="64228" y1="77159" x2="64228" y2="77159"/>
                        <a14:backgroundMark x1="65188" y1="76818" x2="65188" y2="76818"/>
                        <a14:backgroundMark x1="65928" y1="76250" x2="65928" y2="76250"/>
                        <a14:backgroundMark x1="66593" y1="75795" x2="66593" y2="75795"/>
                        <a14:backgroundMark x1="67923" y1="80227" x2="67923" y2="80227"/>
                        <a14:backgroundMark x1="68810" y1="79773" x2="68810" y2="79773"/>
                        <a14:backgroundMark x1="67480" y1="80568" x2="67480" y2="80568"/>
                        <a14:backgroundMark x1="64006" y1="76364" x2="64006" y2="76364"/>
                        <a14:backgroundMark x1="73097" y1="73409" x2="73097" y2="73409"/>
                        <a14:backgroundMark x1="73762" y1="75341" x2="73762" y2="75341"/>
                        <a14:backgroundMark x1="69032" y1="74432" x2="69032" y2="74432"/>
                        <a14:backgroundMark x1="76571" y1="72273" x2="76571" y2="72273"/>
                        <a14:backgroundMark x1="71988" y1="73068" x2="71988" y2="73068"/>
                        <a14:backgroundMark x1="74205" y1="68295" x2="74205" y2="68295"/>
                        <a14:backgroundMark x1="73466" y1="69205" x2="73466" y2="69205"/>
                        <a14:backgroundMark x1="73540" y1="67500" x2="73540" y2="67500"/>
                        <a14:backgroundMark x1="73023" y1="68409" x2="73023" y2="68409"/>
                        <a14:backgroundMark x1="72801" y1="60455" x2="72801" y2="60455"/>
                        <a14:backgroundMark x1="72801" y1="58068" x2="72801" y2="58068"/>
                        <a14:backgroundMark x1="75388" y1="55682" x2="75388" y2="55682"/>
                        <a14:backgroundMark x1="76053" y1="55227" x2="76053" y2="55227"/>
                        <a14:backgroundMark x1="77162" y1="54886" x2="77162" y2="54886"/>
                        <a14:backgroundMark x1="77458" y1="59432" x2="77458" y2="59432"/>
                        <a14:backgroundMark x1="78049" y1="58977" x2="78049" y2="58977"/>
                        <a14:backgroundMark x1="79157" y1="58750" x2="79157" y2="58750"/>
                        <a14:backgroundMark x1="80118" y1="58864" x2="80118" y2="58864"/>
                        <a14:backgroundMark x1="81449" y1="63409" x2="81449" y2="63409"/>
                        <a14:backgroundMark x1="80562" y1="63409" x2="80562" y2="63409"/>
                        <a14:backgroundMark x1="79675" y1="64205" x2="79675" y2="64205"/>
                        <a14:backgroundMark x1="79010" y1="64773" x2="79010" y2="64773"/>
                        <a14:backgroundMark x1="79305" y1="69205" x2="79305" y2="69205"/>
                        <a14:backgroundMark x1="80266" y1="68750" x2="80266" y2="68750"/>
                        <a14:backgroundMark x1="81079" y1="68409" x2="81079" y2="68409"/>
                        <a14:backgroundMark x1="81818" y1="68182" x2="81818" y2="68182"/>
                        <a14:backgroundMark x1="79084" y1="73636" x2="79084" y2="73636"/>
                        <a14:backgroundMark x1="79823" y1="73864" x2="79823" y2="73864"/>
                        <a14:backgroundMark x1="80710" y1="73636" x2="80710" y2="73636"/>
                        <a14:backgroundMark x1="77901" y1="78409" x2="77901" y2="78409"/>
                        <a14:backgroundMark x1="78566" y1="78295" x2="78566" y2="782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677" y="-16974"/>
            <a:ext cx="1811781" cy="1178394"/>
          </a:xfrm>
          <a:prstGeom prst="rect">
            <a:avLst/>
          </a:prstGeom>
        </p:spPr>
      </p:pic>
      <p:pic>
        <p:nvPicPr>
          <p:cNvPr id="18" name="GX010177">
            <a:hlinkClick r:id="" action="ppaction://media"/>
            <a:extLst>
              <a:ext uri="{FF2B5EF4-FFF2-40B4-BE49-F238E27FC236}">
                <a16:creationId xmlns:a16="http://schemas.microsoft.com/office/drawing/2014/main" id="{07F73738-EEFB-420E-4FA4-DC4FE9A7AD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l="9827" r="8979"/>
          <a:stretch>
            <a:fillRect/>
          </a:stretch>
        </p:blipFill>
        <p:spPr>
          <a:xfrm>
            <a:off x="8531959" y="3980060"/>
            <a:ext cx="3516837" cy="2434696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12B78720-4FB6-AB45-7943-2E4D65774C59}"/>
              </a:ext>
            </a:extLst>
          </p:cNvPr>
          <p:cNvGrpSpPr/>
          <p:nvPr/>
        </p:nvGrpSpPr>
        <p:grpSpPr>
          <a:xfrm>
            <a:off x="9559217" y="4507783"/>
            <a:ext cx="1479884" cy="1479884"/>
            <a:chOff x="4099560" y="1546860"/>
            <a:chExt cx="3992880" cy="399288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65B9720-994E-4894-F9A0-6BA02AE7B7A4}"/>
                </a:ext>
              </a:extLst>
            </p:cNvPr>
            <p:cNvSpPr/>
            <p:nvPr/>
          </p:nvSpPr>
          <p:spPr>
            <a:xfrm>
              <a:off x="4099560" y="1546860"/>
              <a:ext cx="3992880" cy="3992880"/>
            </a:xfrm>
            <a:prstGeom prst="ellipse">
              <a:avLst/>
            </a:prstGeom>
            <a:noFill/>
            <a:ln w="76200">
              <a:solidFill>
                <a:srgbClr val="31FF21">
                  <a:alpha val="50196"/>
                </a:srgb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9DA65E2D-3843-19F2-6556-A025B9DA6EBD}"/>
                </a:ext>
              </a:extLst>
            </p:cNvPr>
            <p:cNvSpPr/>
            <p:nvPr/>
          </p:nvSpPr>
          <p:spPr>
            <a:xfrm rot="5400000">
              <a:off x="5227320" y="2630214"/>
              <a:ext cx="2118360" cy="1826172"/>
            </a:xfrm>
            <a:prstGeom prst="triangle">
              <a:avLst/>
            </a:prstGeom>
            <a:solidFill>
              <a:srgbClr val="31FF21">
                <a:alpha val="5019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E9B0EBF1-F17A-BCC7-F65C-0CD5604BCC1A}"/>
              </a:ext>
            </a:extLst>
          </p:cNvPr>
          <p:cNvSpPr txBox="1"/>
          <p:nvPr/>
        </p:nvSpPr>
        <p:spPr>
          <a:xfrm>
            <a:off x="8531959" y="6414755"/>
            <a:ext cx="3508056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Lunar-g experiment on-board view</a:t>
            </a:r>
          </a:p>
        </p:txBody>
      </p:sp>
    </p:spTree>
    <p:extLst>
      <p:ext uri="{BB962C8B-B14F-4D97-AF65-F5344CB8AC3E}">
        <p14:creationId xmlns:p14="http://schemas.microsoft.com/office/powerpoint/2010/main" val="30216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3BBDD4B-33E8-D7A7-E70E-D4209F81674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13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7EB49B2-6F5D-4DA4-F5A2-B03AD3D10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FY23 Accomplishments:</a:t>
            </a: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</a:b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Thermal Control Subsystem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C2589-7866-1471-66D3-464546EE8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0" y="1736318"/>
            <a:ext cx="6728460" cy="4318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358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45572E-C960-44E2-B769-DDD05E1910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14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A435D2-E4D0-4951-A3B1-70260025E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Thermal Control Subsystem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E99BDF2-2744-43F8-8AE3-40D3FA14213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7C59C28E-51BD-4AA8-AF2B-ADDA3C867D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7907" y="4258733"/>
            <a:ext cx="3416364" cy="25607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4071B3-B034-46C7-9F08-FD2C6D225DCF}"/>
              </a:ext>
            </a:extLst>
          </p:cNvPr>
          <p:cNvSpPr txBox="1"/>
          <p:nvPr/>
        </p:nvSpPr>
        <p:spPr>
          <a:xfrm>
            <a:off x="5347907" y="6511723"/>
            <a:ext cx="3416364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MLI blanket fabrication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BD703A-6E6C-D142-42B7-74878A28C70A}"/>
              </a:ext>
            </a:extLst>
          </p:cNvPr>
          <p:cNvPicPr/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5400000">
            <a:off x="9127627" y="1181681"/>
            <a:ext cx="2688846" cy="293054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4632B2A-483E-80A6-6D52-390862F15CB5}"/>
              </a:ext>
            </a:extLst>
          </p:cNvPr>
          <p:cNvSpPr txBox="1"/>
          <p:nvPr/>
        </p:nvSpPr>
        <p:spPr>
          <a:xfrm>
            <a:off x="9006777" y="3691001"/>
            <a:ext cx="2930546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PCM Heatsink Radiators</a:t>
            </a:r>
          </a:p>
        </p:txBody>
      </p:sp>
      <p:pic>
        <p:nvPicPr>
          <p:cNvPr id="17" name="Picture 8">
            <a:extLst>
              <a:ext uri="{FF2B5EF4-FFF2-40B4-BE49-F238E27FC236}">
                <a16:creationId xmlns:a16="http://schemas.microsoft.com/office/drawing/2014/main" id="{C861703D-D1B4-4931-BA9E-D1C80F3A43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59" b="6711"/>
          <a:stretch/>
        </p:blipFill>
        <p:spPr bwMode="auto">
          <a:xfrm rot="16200000">
            <a:off x="9191669" y="4073842"/>
            <a:ext cx="2560765" cy="293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49754C3-CBAB-DC7B-9569-A8B9AD0E20C8}"/>
              </a:ext>
            </a:extLst>
          </p:cNvPr>
          <p:cNvSpPr txBox="1"/>
          <p:nvPr/>
        </p:nvSpPr>
        <p:spPr>
          <a:xfrm>
            <a:off x="9006778" y="6511723"/>
            <a:ext cx="2930547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Fabricated heat spreader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C3D3CDB-FB5B-D439-76A9-5B04CAA998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400" y="1418021"/>
            <a:ext cx="3718251" cy="256076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02AAC7C-E895-9E9D-C4FE-9D6DC8A159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562" b="95749" l="6406" r="91637">
                        <a14:foregroundMark x1="9786" y1="6654" x2="9786" y2="6654"/>
                        <a14:foregroundMark x1="6584" y1="17098" x2="6584" y2="17098"/>
                        <a14:foregroundMark x1="6465" y1="8503" x2="6465" y2="8503"/>
                        <a14:foregroundMark x1="58482" y1="90850" x2="58482" y2="90850"/>
                        <a14:foregroundMark x1="57295" y1="95841" x2="57295" y2="95841"/>
                        <a14:foregroundMark x1="91637" y1="29390" x2="91637" y2="29390"/>
                        <a14:backgroundMark x1="94306" y1="32625" x2="94306" y2="32625"/>
                        <a14:backgroundMark x1="94603" y1="36137" x2="94603" y2="36137"/>
                        <a14:backgroundMark x1="94484" y1="38262" x2="94484" y2="38262"/>
                        <a14:backgroundMark x1="94543" y1="37246" x2="94543" y2="3724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6157" y="50338"/>
            <a:ext cx="1607883" cy="103186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CF83FB5-D503-D0EF-53FF-72DBF91B0C66}"/>
              </a:ext>
            </a:extLst>
          </p:cNvPr>
          <p:cNvSpPr txBox="1"/>
          <p:nvPr/>
        </p:nvSpPr>
        <p:spPr>
          <a:xfrm>
            <a:off x="406400" y="1202259"/>
            <a:ext cx="4699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kern="1200" dirty="0">
                <a:latin typeface="+mj-lt"/>
                <a:ea typeface="+mn-ea"/>
                <a:cs typeface="Arial"/>
              </a:rPr>
              <a:t>Performed analysis on the heater power required for the actuators and camera subsystems.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kern="1200" dirty="0">
                <a:latin typeface="+mj-lt"/>
                <a:ea typeface="+mn-ea"/>
                <a:cs typeface="Arial"/>
              </a:rPr>
              <a:t>Completed an analysis of the thermal control needed for testing the TRL5 excavator in Florida outdoor ambient conditions. 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kern="1200" dirty="0">
                <a:latin typeface="+mj-lt"/>
                <a:ea typeface="+mn-ea"/>
                <a:cs typeface="Arial"/>
              </a:rPr>
              <a:t>Completed fabrication of all TRL 5 MLI blankets for thermal testing with the help of JPL SMEs.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800" kern="1200" dirty="0">
                <a:latin typeface="+mj-lt"/>
                <a:ea typeface="+mn-ea"/>
                <a:cs typeface="Arial"/>
              </a:rPr>
              <a:t>Completed a thermal analysis of various coating options including Alodine, white thermal paint, hard coat anodizing, and others.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+mj-lt"/>
                <a:ea typeface="+mn-ea"/>
                <a:cs typeface="Arial"/>
              </a:rPr>
              <a:t>Selected a </a:t>
            </a:r>
            <a:r>
              <a:rPr lang="en-US" sz="1800" kern="1200" dirty="0">
                <a:latin typeface="+mj-lt"/>
                <a:ea typeface="+mn-ea"/>
                <a:cs typeface="Arial"/>
              </a:rPr>
              <a:t>combination of white paint for the majority of IPEx with hard coat anodizing for the bucket drums and wheels for abrasion resistance and Alodine for ground conductivity.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+mj-lt"/>
                <a:ea typeface="+mn-ea"/>
                <a:cs typeface="Arial"/>
              </a:rPr>
              <a:t>Fabricated heat spreader between avionics and PCM heatsink</a:t>
            </a:r>
            <a:endParaRPr lang="en-US" kern="1200" dirty="0">
              <a:latin typeface="+mj-lt"/>
              <a:ea typeface="+mn-ea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8E5598-C590-02C3-95B5-69D3D84B667F}"/>
              </a:ext>
            </a:extLst>
          </p:cNvPr>
          <p:cNvSpPr txBox="1"/>
          <p:nvPr/>
        </p:nvSpPr>
        <p:spPr>
          <a:xfrm>
            <a:off x="5347908" y="3686194"/>
            <a:ext cx="3475744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TRL 5 IPEx Coating Colors</a:t>
            </a:r>
          </a:p>
        </p:txBody>
      </p:sp>
    </p:spTree>
    <p:extLst>
      <p:ext uri="{BB962C8B-B14F-4D97-AF65-F5344CB8AC3E}">
        <p14:creationId xmlns:p14="http://schemas.microsoft.com/office/powerpoint/2010/main" val="2998308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63C65396-7EC1-2F0E-199D-75E8E588A0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9"/>
          <a:stretch/>
        </p:blipFill>
        <p:spPr>
          <a:xfrm>
            <a:off x="236156" y="3547531"/>
            <a:ext cx="3471227" cy="28497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D377C4-B153-FACC-CA92-078180626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84"/>
          <a:stretch/>
        </p:blipFill>
        <p:spPr>
          <a:xfrm>
            <a:off x="3581400" y="3360520"/>
            <a:ext cx="3858813" cy="33232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BEB60E-E6B2-3CBF-FBAF-585AE81191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93" r="3902"/>
          <a:stretch/>
        </p:blipFill>
        <p:spPr>
          <a:xfrm>
            <a:off x="3699932" y="1345099"/>
            <a:ext cx="2878668" cy="214342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45572E-C960-44E2-B769-DDD05E1910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15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A435D2-E4D0-4951-A3B1-70260025E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Thermal Control Subsystem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E99BDF2-2744-43F8-8AE3-40D3FA14213E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95A5C1-D0A0-4FEE-BC3D-835713B05C94}"/>
              </a:ext>
            </a:extLst>
          </p:cNvPr>
          <p:cNvSpPr txBox="1"/>
          <p:nvPr/>
        </p:nvSpPr>
        <p:spPr>
          <a:xfrm>
            <a:off x="236157" y="6284442"/>
            <a:ext cx="7036709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Radiator cover in open position exposing PCM heatsink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38C17D-3111-48A7-9A1A-E2C0A17FE3E8}"/>
              </a:ext>
            </a:extLst>
          </p:cNvPr>
          <p:cNvSpPr txBox="1"/>
          <p:nvPr/>
        </p:nvSpPr>
        <p:spPr>
          <a:xfrm>
            <a:off x="3699932" y="3180948"/>
            <a:ext cx="2878668" cy="3075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PCM heatsink</a:t>
            </a:r>
          </a:p>
        </p:txBody>
      </p:sp>
      <p:pic>
        <p:nvPicPr>
          <p:cNvPr id="4" name="Picture 3" descr="A picture containing text, case&#10;&#10;Description automatically generated">
            <a:extLst>
              <a:ext uri="{FF2B5EF4-FFF2-40B4-BE49-F238E27FC236}">
                <a16:creationId xmlns:a16="http://schemas.microsoft.com/office/drawing/2014/main" id="{04798BD1-A753-E7A3-B4DA-BB133B6BD9E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063" r="17010"/>
          <a:stretch/>
        </p:blipFill>
        <p:spPr bwMode="auto">
          <a:xfrm>
            <a:off x="378840" y="1345259"/>
            <a:ext cx="2777631" cy="214346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33C2EF-4035-C377-34E0-D70FD7455692}"/>
              </a:ext>
            </a:extLst>
          </p:cNvPr>
          <p:cNvSpPr txBox="1"/>
          <p:nvPr/>
        </p:nvSpPr>
        <p:spPr>
          <a:xfrm>
            <a:off x="395076" y="3180948"/>
            <a:ext cx="2761395" cy="317602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Radiator cover components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1E18F4-C247-3741-6151-7DBEA3658A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562" b="95749" l="6406" r="91637">
                        <a14:foregroundMark x1="9786" y1="6654" x2="9786" y2="6654"/>
                        <a14:foregroundMark x1="6584" y1="17098" x2="6584" y2="17098"/>
                        <a14:foregroundMark x1="6465" y1="8503" x2="6465" y2="8503"/>
                        <a14:foregroundMark x1="58482" y1="90850" x2="58482" y2="90850"/>
                        <a14:foregroundMark x1="57295" y1="95841" x2="57295" y2="95841"/>
                        <a14:foregroundMark x1="91637" y1="29390" x2="91637" y2="29390"/>
                        <a14:backgroundMark x1="94306" y1="32625" x2="94306" y2="32625"/>
                        <a14:backgroundMark x1="94603" y1="36137" x2="94603" y2="36137"/>
                        <a14:backgroundMark x1="94484" y1="38262" x2="94484" y2="38262"/>
                        <a14:backgroundMark x1="94543" y1="37246" x2="94543" y2="3724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6157" y="50338"/>
            <a:ext cx="1607883" cy="10318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FF023C-1B0C-89AD-511F-E6DDDEFFF5FA}"/>
              </a:ext>
            </a:extLst>
          </p:cNvPr>
          <p:cNvSpPr txBox="1"/>
          <p:nvPr/>
        </p:nvSpPr>
        <p:spPr>
          <a:xfrm>
            <a:off x="7602824" y="1345099"/>
            <a:ext cx="436689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and fabrication of a 300kJ capacity Phase Change Material Heatsink.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PCM heatsink includes ~1.3 kg of hexadecane enclosed in an aluminum shell with the upper enclosure surface painted with S13 thermal paint and acting as the IPEx radiator.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and fabrication of radiator cover subassembly.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Used PEEK to avoid detuning issues for the wireless charging system.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detailed thermal design of the Avionics stack including the batteries, IAU, wireless charger, and EDS controller. 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2142C20-B82D-6CA3-A6EA-2A01A8E4C54B}"/>
              </a:ext>
            </a:extLst>
          </p:cNvPr>
          <p:cNvCxnSpPr>
            <a:cxnSpLocks/>
          </p:cNvCxnSpPr>
          <p:nvPr/>
        </p:nvCxnSpPr>
        <p:spPr>
          <a:xfrm flipH="1">
            <a:off x="2279649" y="4822481"/>
            <a:ext cx="1587314" cy="7844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F4F7168-DAF8-07BB-A45F-EA713A8C2CE1}"/>
              </a:ext>
            </a:extLst>
          </p:cNvPr>
          <p:cNvCxnSpPr>
            <a:cxnSpLocks/>
          </p:cNvCxnSpPr>
          <p:nvPr/>
        </p:nvCxnSpPr>
        <p:spPr>
          <a:xfrm>
            <a:off x="3866963" y="4823396"/>
            <a:ext cx="1015392" cy="4407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4E4FD02-FBE4-6389-6793-9F1207DAA399}"/>
              </a:ext>
            </a:extLst>
          </p:cNvPr>
          <p:cNvCxnSpPr>
            <a:cxnSpLocks/>
          </p:cNvCxnSpPr>
          <p:nvPr/>
        </p:nvCxnSpPr>
        <p:spPr>
          <a:xfrm flipH="1">
            <a:off x="2859527" y="4021882"/>
            <a:ext cx="1450089" cy="1381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E8B7B24-2987-1E10-874B-30A04D2E9F48}"/>
              </a:ext>
            </a:extLst>
          </p:cNvPr>
          <p:cNvCxnSpPr>
            <a:cxnSpLocks/>
          </p:cNvCxnSpPr>
          <p:nvPr/>
        </p:nvCxnSpPr>
        <p:spPr>
          <a:xfrm>
            <a:off x="4292600" y="4021882"/>
            <a:ext cx="1458276" cy="40082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0CCB7D29-5D4A-7B26-7104-ADF92E47FC9B}"/>
              </a:ext>
            </a:extLst>
          </p:cNvPr>
          <p:cNvSpPr txBox="1"/>
          <p:nvPr/>
        </p:nvSpPr>
        <p:spPr>
          <a:xfrm>
            <a:off x="3323620" y="3695180"/>
            <a:ext cx="22112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>
                    <a:lumMod val="75000"/>
                  </a:schemeClr>
                </a:solidFill>
              </a:rPr>
              <a:t>Actuated Radiator Cover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70D62BB-7868-AEC1-13CE-B7E50D8EB540}"/>
              </a:ext>
            </a:extLst>
          </p:cNvPr>
          <p:cNvSpPr txBox="1"/>
          <p:nvPr/>
        </p:nvSpPr>
        <p:spPr>
          <a:xfrm>
            <a:off x="3156471" y="4499605"/>
            <a:ext cx="13484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>
                    <a:lumMod val="75000"/>
                  </a:schemeClr>
                </a:solidFill>
              </a:rPr>
              <a:t>PCM heatsink</a:t>
            </a:r>
          </a:p>
        </p:txBody>
      </p:sp>
    </p:spTree>
    <p:extLst>
      <p:ext uri="{BB962C8B-B14F-4D97-AF65-F5344CB8AC3E}">
        <p14:creationId xmlns:p14="http://schemas.microsoft.com/office/powerpoint/2010/main" val="856073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65A7AA-CC46-1744-EE99-E419F1B6D31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16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618D1FC-FCDF-7DE8-EB01-65C6FEFE8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FY23 Accomplishments:</a:t>
            </a: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</a:b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Cameras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48229A-C71C-F4B4-6914-FF7E354BCA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9433" y="1309318"/>
            <a:ext cx="6913133" cy="5320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027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PEx EDS Test1">
            <a:hlinkClick r:id="" action="ppaction://media"/>
            <a:extLst>
              <a:ext uri="{FF2B5EF4-FFF2-40B4-BE49-F238E27FC236}">
                <a16:creationId xmlns:a16="http://schemas.microsoft.com/office/drawing/2014/main" id="{4303D94A-0FDD-892C-FF7C-361E553C9A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28181" b="22619"/>
          <a:stretch/>
        </p:blipFill>
        <p:spPr>
          <a:xfrm>
            <a:off x="3921853" y="1221936"/>
            <a:ext cx="2925563" cy="2558866"/>
          </a:xfrm>
          <a:prstGeom prst="rect">
            <a:avLst/>
          </a:prstGeom>
        </p:spPr>
      </p:pic>
      <p:pic>
        <p:nvPicPr>
          <p:cNvPr id="16" name="Lens cover deploy">
            <a:hlinkClick r:id="" action="ppaction://media"/>
            <a:extLst>
              <a:ext uri="{FF2B5EF4-FFF2-40B4-BE49-F238E27FC236}">
                <a16:creationId xmlns:a16="http://schemas.microsoft.com/office/drawing/2014/main" id="{A1F8A623-E7EB-E507-656C-13BEBAA2C44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r="18649"/>
          <a:stretch/>
        </p:blipFill>
        <p:spPr>
          <a:xfrm>
            <a:off x="128177" y="1221935"/>
            <a:ext cx="3700709" cy="2558866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9A9BDBF9-EF2F-978A-9B62-6445CF4F7F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0" t="25659" r="18784" b="3087"/>
          <a:stretch/>
        </p:blipFill>
        <p:spPr bwMode="auto">
          <a:xfrm rot="10800000">
            <a:off x="128175" y="4166638"/>
            <a:ext cx="3700709" cy="255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624E16-8398-4090-89DB-2C2FB0A0E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Cameras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787287-2C20-4285-ABDE-26DDEF8E5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6000" y="6489065"/>
            <a:ext cx="1016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A040AC0-1F75-4BC0-A15F-6D2065A1E5AC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D10599D-6137-4270-88EA-49B2AD71193B}"/>
              </a:ext>
            </a:extLst>
          </p:cNvPr>
          <p:cNvSpPr txBox="1"/>
          <p:nvPr/>
        </p:nvSpPr>
        <p:spPr>
          <a:xfrm>
            <a:off x="197371" y="6333151"/>
            <a:ext cx="3400214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Assembled camera subsystem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69333F8-6A64-4733-A1F1-CE59AC317E13}"/>
              </a:ext>
            </a:extLst>
          </p:cNvPr>
          <p:cNvPicPr/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47" r="7157"/>
          <a:stretch/>
        </p:blipFill>
        <p:spPr>
          <a:xfrm>
            <a:off x="3921851" y="4172787"/>
            <a:ext cx="2925563" cy="188523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4FB2CC5E-B40C-466B-BBE5-A7EA8D8B53AD}"/>
              </a:ext>
            </a:extLst>
          </p:cNvPr>
          <p:cNvSpPr txBox="1"/>
          <p:nvPr/>
        </p:nvSpPr>
        <p:spPr>
          <a:xfrm>
            <a:off x="3921851" y="6058024"/>
            <a:ext cx="2925563" cy="523220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Section view of the camera assembly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0424A0-BBE5-6372-8403-69D0E06A0CD6}"/>
              </a:ext>
            </a:extLst>
          </p:cNvPr>
          <p:cNvSpPr txBox="1"/>
          <p:nvPr/>
        </p:nvSpPr>
        <p:spPr>
          <a:xfrm>
            <a:off x="3921852" y="3782049"/>
            <a:ext cx="2925563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EDS lens cover pattern testing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595D5F7-68DB-8511-D766-3EC0EA60DC0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944" b="89944" l="9114" r="89940">
                        <a14:foregroundMark x1="9114" y1="61006" x2="9114" y2="61006"/>
                        <a14:backgroundMark x1="40929" y1="50279" x2="40929" y2="50279"/>
                        <a14:backgroundMark x1="16423" y1="58436" x2="16423" y2="58436"/>
                        <a14:backgroundMark x1="16853" y1="66034" x2="16853" y2="66034"/>
                        <a14:backgroundMark x1="23044" y1="73631" x2="23044" y2="73631"/>
                        <a14:backgroundMark x1="23388" y1="55866" x2="23388" y2="55866"/>
                        <a14:backgroundMark x1="48237" y1="74302" x2="48237" y2="74302"/>
                        <a14:backgroundMark x1="79020" y1="56536" x2="79020" y2="56536"/>
                        <a14:backgroundMark x1="74635" y1="69832" x2="74635" y2="69832"/>
                        <a14:backgroundMark x1="80997" y1="63464" x2="80997" y2="63464"/>
                        <a14:backgroundMark x1="47206" y1="48156" x2="47206" y2="4815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2037" y="-52850"/>
            <a:ext cx="1676024" cy="12898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8C1DE3F-6F92-3490-C9DF-FD24BCD7E114}"/>
              </a:ext>
            </a:extLst>
          </p:cNvPr>
          <p:cNvSpPr txBox="1"/>
          <p:nvPr/>
        </p:nvSpPr>
        <p:spPr>
          <a:xfrm>
            <a:off x="128177" y="3782049"/>
            <a:ext cx="3700709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EDS lens cover jettison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543D4D-543A-206A-DB2E-F994836C0D83}"/>
              </a:ext>
            </a:extLst>
          </p:cNvPr>
          <p:cNvSpPr txBox="1"/>
          <p:nvPr/>
        </p:nvSpPr>
        <p:spPr>
          <a:xfrm>
            <a:off x="6900333" y="1176014"/>
            <a:ext cx="496993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and testing of a deployable lens cover that includes an electrodynamic dust shield (EDS).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Provides redundant dust clearing methods.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and fabrication of camera housings which encase the camera, lens, LEDs, and lens cover release mechanism.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Selected and procured 6mm focal length lenses from Kowa for the camera housing.  8mm Kowa lenses can also fit the existing housing if needed.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Selected and procured 8MP Blackfly cameras from FLIR. The first choice 5MP versions were significantly delayed due to supply chain issues.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8MP cameras can be configured to perform in an equivalent mode to the 5MP version.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Selected and procured mini-</a:t>
            </a:r>
            <a:r>
              <a:rPr lang="en-US" dirty="0" err="1"/>
              <a:t>frangibolt</a:t>
            </a:r>
            <a:r>
              <a:rPr lang="en-US" dirty="0"/>
              <a:t> release mechanisms from EBAD.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3A3690B-4CCC-4472-DE31-4DC57CED7FD4}"/>
              </a:ext>
            </a:extLst>
          </p:cNvPr>
          <p:cNvGrpSpPr/>
          <p:nvPr/>
        </p:nvGrpSpPr>
        <p:grpSpPr>
          <a:xfrm>
            <a:off x="1157536" y="1753427"/>
            <a:ext cx="1479884" cy="1479884"/>
            <a:chOff x="4099560" y="1546860"/>
            <a:chExt cx="3992880" cy="399288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7045478-BFB6-0199-0002-43821D94CB3C}"/>
                </a:ext>
              </a:extLst>
            </p:cNvPr>
            <p:cNvSpPr/>
            <p:nvPr/>
          </p:nvSpPr>
          <p:spPr>
            <a:xfrm>
              <a:off x="4099560" y="1546860"/>
              <a:ext cx="3992880" cy="3992880"/>
            </a:xfrm>
            <a:prstGeom prst="ellipse">
              <a:avLst/>
            </a:prstGeom>
            <a:noFill/>
            <a:ln w="76200">
              <a:solidFill>
                <a:srgbClr val="31FF21">
                  <a:alpha val="50196"/>
                </a:srgb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FC58096-DCC2-A6A7-1543-3F526EFE750A}"/>
                </a:ext>
              </a:extLst>
            </p:cNvPr>
            <p:cNvSpPr/>
            <p:nvPr/>
          </p:nvSpPr>
          <p:spPr>
            <a:xfrm rot="5400000">
              <a:off x="5227320" y="2630214"/>
              <a:ext cx="2118360" cy="1826172"/>
            </a:xfrm>
            <a:prstGeom prst="triangle">
              <a:avLst/>
            </a:prstGeom>
            <a:solidFill>
              <a:srgbClr val="31FF21">
                <a:alpha val="5019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5D28AE2-200A-EA72-1A11-C66A34B450D3}"/>
              </a:ext>
            </a:extLst>
          </p:cNvPr>
          <p:cNvGrpSpPr/>
          <p:nvPr/>
        </p:nvGrpSpPr>
        <p:grpSpPr>
          <a:xfrm>
            <a:off x="4699811" y="1761426"/>
            <a:ext cx="1479884" cy="1479884"/>
            <a:chOff x="4099560" y="1546860"/>
            <a:chExt cx="3992880" cy="399288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9C2A5EB-6DA4-9AA6-B626-02ADA4006456}"/>
                </a:ext>
              </a:extLst>
            </p:cNvPr>
            <p:cNvSpPr/>
            <p:nvPr/>
          </p:nvSpPr>
          <p:spPr>
            <a:xfrm>
              <a:off x="4099560" y="1546860"/>
              <a:ext cx="3992880" cy="3992880"/>
            </a:xfrm>
            <a:prstGeom prst="ellipse">
              <a:avLst/>
            </a:prstGeom>
            <a:noFill/>
            <a:ln w="76200">
              <a:solidFill>
                <a:srgbClr val="31FF21">
                  <a:alpha val="50196"/>
                </a:srgb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9EAF65C4-F24C-2773-68A8-16FA9BB46A8F}"/>
                </a:ext>
              </a:extLst>
            </p:cNvPr>
            <p:cNvSpPr/>
            <p:nvPr/>
          </p:nvSpPr>
          <p:spPr>
            <a:xfrm rot="5400000">
              <a:off x="5227320" y="2630214"/>
              <a:ext cx="2118360" cy="1826172"/>
            </a:xfrm>
            <a:prstGeom prst="triangle">
              <a:avLst/>
            </a:prstGeom>
            <a:solidFill>
              <a:srgbClr val="31FF21">
                <a:alpha val="5019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856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05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 mute="1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991D802-F989-8D54-0060-35462AB644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18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73B373-5BA5-5D1F-0BAD-DEF05F2C3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FY23 Accomplishments:</a:t>
            </a:r>
            <a:b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</a:b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Actuator Subsystems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0F74C2-394E-6AA6-C346-A8A019D18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0135" y="1549178"/>
            <a:ext cx="7211729" cy="4991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078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411065-934D-404C-9535-0509D8C427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19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E9C659-6B9E-4E66-B74B-54FACFD9B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FY23 Accomplishments:</a:t>
            </a:r>
            <a:br>
              <a:rPr lang="en-US" sz="3600" dirty="0"/>
            </a:br>
            <a:r>
              <a:rPr lang="en-US" sz="3600" dirty="0"/>
              <a:t>Actuator Subsystems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B01428B-4826-4291-A8BD-2DBEF37B88B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9808326-CB99-429A-94F1-8CAB1328ABBF}"/>
              </a:ext>
            </a:extLst>
          </p:cNvPr>
          <p:cNvPicPr/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52868" y="1397504"/>
            <a:ext cx="2792902" cy="24008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7A2112C-8FCF-4158-827D-DB2EB93ACE26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252868" y="3855361"/>
            <a:ext cx="2792902" cy="225701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156A846-D4D8-41BB-B0FE-CC9C9ADD4A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119533" y="1394868"/>
            <a:ext cx="3579573" cy="240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B1E835-CC4B-456D-8365-C3147FFA5454}"/>
              </a:ext>
            </a:extLst>
          </p:cNvPr>
          <p:cNvSpPr txBox="1"/>
          <p:nvPr/>
        </p:nvSpPr>
        <p:spPr>
          <a:xfrm>
            <a:off x="5252868" y="3487821"/>
            <a:ext cx="2785252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Arm actuator design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A255DF-5B5C-476F-B4B5-2D9DDDB5E2F7}"/>
              </a:ext>
            </a:extLst>
          </p:cNvPr>
          <p:cNvSpPr txBox="1"/>
          <p:nvPr/>
        </p:nvSpPr>
        <p:spPr>
          <a:xfrm>
            <a:off x="8119533" y="3487821"/>
            <a:ext cx="3579573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TRL5 bucket drum actuator housings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05F270-6706-45D7-8FA1-E154296F5D95}"/>
              </a:ext>
            </a:extLst>
          </p:cNvPr>
          <p:cNvSpPr txBox="1"/>
          <p:nvPr/>
        </p:nvSpPr>
        <p:spPr>
          <a:xfrm>
            <a:off x="5260518" y="6100177"/>
            <a:ext cx="2785252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Wheel actuator design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8F08F3-AE14-5AB7-F8CF-DB0BF5BD5282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6" r="8661"/>
          <a:stretch/>
        </p:blipFill>
        <p:spPr bwMode="auto">
          <a:xfrm>
            <a:off x="8119533" y="3864409"/>
            <a:ext cx="3872026" cy="255680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947BD4-5C7A-D293-2183-55066EB177FF}"/>
              </a:ext>
            </a:extLst>
          </p:cNvPr>
          <p:cNvSpPr txBox="1"/>
          <p:nvPr/>
        </p:nvSpPr>
        <p:spPr>
          <a:xfrm>
            <a:off x="8119534" y="6100177"/>
            <a:ext cx="3872026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Laminar flow benches for clean assembly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2E0336-E080-55D8-11D7-4E80BF794B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backgroundMark x1="34033" y1="59467" x2="34033" y2="594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7431" y="34876"/>
            <a:ext cx="1609835" cy="11141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CB433C3-5471-001A-12E0-71BE9C47F67A}"/>
              </a:ext>
            </a:extLst>
          </p:cNvPr>
          <p:cNvSpPr txBox="1"/>
          <p:nvPr/>
        </p:nvSpPr>
        <p:spPr>
          <a:xfrm>
            <a:off x="304935" y="1388388"/>
            <a:ext cx="50292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bearing analysis with support from JPL bearing SME.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design, analysis, fabrication drawings, and chief engineer reviews of actuators prior to fabrication.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Supply chain issues delayed initial actuator bearing selection, alternate bearings selected for TRL 5.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Selected and procured electromagnetic brakes for the arm actuators.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Cleaned and grease plated all actuator bearings and gear components.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Established a clean assembly area with laminar flow benches.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Assembled all TRL 5 actuators (Wheel, Arm, and Bucket Drum). One variety with vacuum compatible </a:t>
            </a:r>
            <a:r>
              <a:rPr lang="en-US" dirty="0" err="1"/>
              <a:t>Braycote</a:t>
            </a:r>
            <a:r>
              <a:rPr lang="en-US" dirty="0"/>
              <a:t> grease and another with SK-1 grease for extended outdoor ambient testing. </a:t>
            </a:r>
          </a:p>
        </p:txBody>
      </p:sp>
    </p:spTree>
    <p:extLst>
      <p:ext uri="{BB962C8B-B14F-4D97-AF65-F5344CB8AC3E}">
        <p14:creationId xmlns:p14="http://schemas.microsoft.com/office/powerpoint/2010/main" val="2547889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411065-934D-404C-9535-0509D8C427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20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E9C659-6B9E-4E66-B74B-54FACFD9B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FY23 Accomplishments:</a:t>
            </a:r>
            <a:br>
              <a:rPr lang="en-US" sz="3600" dirty="0"/>
            </a:br>
            <a:r>
              <a:rPr lang="en-US" sz="3600" dirty="0"/>
              <a:t>Actuator Subsystems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B01428B-4826-4291-A8BD-2DBEF37B88B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0A4D59-3ABE-4EC1-8293-9E835639B3A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70436" y="2403065"/>
            <a:ext cx="4822448" cy="271352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4573846-60DB-4D84-AA62-2DA3DEE25175}"/>
              </a:ext>
            </a:extLst>
          </p:cNvPr>
          <p:cNvSpPr txBox="1"/>
          <p:nvPr/>
        </p:nvSpPr>
        <p:spPr>
          <a:xfrm>
            <a:off x="2970436" y="5113214"/>
            <a:ext cx="4822448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Motor testing in thermal vacuum dynamometer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2158EC-7D88-4369-8A58-34B78661F29A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25576" y="2403066"/>
            <a:ext cx="2724525" cy="27096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B1E835-CC4B-456D-8365-C3147FFA5454}"/>
              </a:ext>
            </a:extLst>
          </p:cNvPr>
          <p:cNvSpPr txBox="1"/>
          <p:nvPr/>
        </p:nvSpPr>
        <p:spPr>
          <a:xfrm>
            <a:off x="125576" y="5113214"/>
            <a:ext cx="2724525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Thermal strapping during testing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4A88D2-62FE-50FD-A6F2-E400A1A3E27A}"/>
              </a:ext>
            </a:extLst>
          </p:cNvPr>
          <p:cNvSpPr txBox="1"/>
          <p:nvPr/>
        </p:nvSpPr>
        <p:spPr>
          <a:xfrm>
            <a:off x="7896285" y="1182929"/>
            <a:ext cx="425732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testing of the LS-75-12 motor in the thermal vacuum dynamometer to characterize the torque constant and efficiency through the expected operating range.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Implemented an improvement to the conduction path between the heaters and cryo-cooler cold head to promote more uniform heating.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updates to the large t-vac dyno to support IPEx bucket drum actuator testing.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software updates to the chamber control system to allow for simultaneous testing operations.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Tuned the conduction strapping for the bucket drum actuator to ensure proper control and avoid cold shocking.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02BD5F-C4B9-5516-C185-5308FB2A47F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34033" y1="59467" x2="34033" y2="594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7431" y="34876"/>
            <a:ext cx="1609835" cy="1114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110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C7D0AB-8DF1-73C8-CFC7-B06D330011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21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DF69A4-04D5-7AA3-E7F5-A91E5F461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FY23 Accomplishments: </a:t>
            </a:r>
            <a:b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</a:b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Wheel Subsystem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1D47B9-D958-62FE-9218-E3AEFB814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396" y="1631128"/>
            <a:ext cx="7485207" cy="494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9522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BB0E0A-7A7E-7FBC-149F-2EC3EB987C6A}"/>
              </a:ext>
            </a:extLst>
          </p:cNvPr>
          <p:cNvPicPr/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044" r="12971"/>
          <a:stretch/>
        </p:blipFill>
        <p:spPr bwMode="auto">
          <a:xfrm>
            <a:off x="8387066" y="4052279"/>
            <a:ext cx="3529600" cy="26914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IPEx Circle Drive">
            <a:hlinkClick r:id="" action="ppaction://media"/>
            <a:extLst>
              <a:ext uri="{FF2B5EF4-FFF2-40B4-BE49-F238E27FC236}">
                <a16:creationId xmlns:a16="http://schemas.microsoft.com/office/drawing/2014/main" id="{CBD55CC7-AFDB-39DF-1580-B95F6289F7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8492" r="7896"/>
          <a:stretch/>
        </p:blipFill>
        <p:spPr>
          <a:xfrm>
            <a:off x="4693940" y="4052279"/>
            <a:ext cx="3529600" cy="269714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4C16F0-0F77-42F7-A00F-9FA502151D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22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40F2B55-91FD-47C9-AA5E-25CA85A5E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FY23 Accomplishments: </a:t>
            </a:r>
            <a:br>
              <a:rPr lang="en-US" sz="3600" dirty="0"/>
            </a:br>
            <a:r>
              <a:rPr lang="en-US" sz="3600" dirty="0"/>
              <a:t>Wheel Subsystem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29F3BF-2465-4401-9AB9-2F7AF0CD3207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ED3C01-011A-40C5-AD45-23E0E615D4BA}"/>
              </a:ext>
            </a:extLst>
          </p:cNvPr>
          <p:cNvSpPr txBox="1"/>
          <p:nvPr/>
        </p:nvSpPr>
        <p:spPr>
          <a:xfrm>
            <a:off x="4693940" y="6435923"/>
            <a:ext cx="3529600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wheel testing on RASSOR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2B0858-66E8-C037-8455-C42BFDB8695F}"/>
              </a:ext>
            </a:extLst>
          </p:cNvPr>
          <p:cNvPicPr/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0731" y="1242627"/>
            <a:ext cx="5265935" cy="279333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B9092D9-9BA0-28FF-8F6E-E85EA50F6E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099" b="90776" l="4015" r="94275">
                        <a14:foregroundMark x1="8178" y1="19910" x2="7509" y2="30146"/>
                        <a14:foregroundMark x1="7509" y1="30146" x2="8625" y2="38808"/>
                        <a14:foregroundMark x1="4015" y1="21710" x2="4015" y2="29696"/>
                        <a14:foregroundMark x1="26022" y1="9111" x2="28401" y2="9449"/>
                        <a14:foregroundMark x1="32639" y1="8661" x2="33457" y2="8886"/>
                        <a14:foregroundMark x1="28625" y1="8324" x2="28922" y2="8211"/>
                        <a14:foregroundMark x1="94349" y1="29696" x2="94349" y2="29696"/>
                        <a14:foregroundMark x1="49219" y1="90776" x2="49219" y2="90776"/>
                        <a14:backgroundMark x1="20000" y1="62992" x2="20000" y2="62992"/>
                        <a14:backgroundMark x1="26245" y1="60855" x2="26245" y2="60855"/>
                        <a14:backgroundMark x1="27286" y1="73791" x2="27286" y2="73791"/>
                        <a14:backgroundMark x1="25874" y1="77615" x2="25874" y2="77615"/>
                        <a14:backgroundMark x1="20520" y1="70754" x2="20520" y2="70754"/>
                        <a14:backgroundMark x1="52937" y1="85714" x2="52937" y2="85714"/>
                        <a14:backgroundMark x1="47584" y1="78403" x2="47584" y2="78403"/>
                        <a14:backgroundMark x1="54201" y1="80765" x2="54201" y2="80765"/>
                        <a14:backgroundMark x1="72416" y1="77165" x2="72416" y2="77165"/>
                        <a14:backgroundMark x1="69219" y1="75141" x2="69219" y2="75141"/>
                        <a14:backgroundMark x1="70706" y1="57818" x2="70706" y2="57818"/>
                        <a14:backgroundMark x1="74201" y1="61080" x2="74201" y2="61080"/>
                        <a14:backgroundMark x1="76134" y1="68166" x2="76134" y2="68166"/>
                        <a14:backgroundMark x1="59851" y1="56693" x2="59851" y2="56693"/>
                        <a14:backgroundMark x1="54275" y1="51406" x2="54275" y2="51406"/>
                        <a14:backgroundMark x1="46617" y1="52418" x2="46617" y2="52418"/>
                        <a14:backgroundMark x1="41115" y1="54331" x2="41115" y2="5433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5804" y="80421"/>
            <a:ext cx="1520766" cy="1005176"/>
          </a:xfrm>
          <a:prstGeom prst="rect">
            <a:avLst/>
          </a:prstGeom>
        </p:spPr>
      </p:pic>
      <p:pic>
        <p:nvPicPr>
          <p:cNvPr id="25" name="Picture 4">
            <a:extLst>
              <a:ext uri="{FF2B5EF4-FFF2-40B4-BE49-F238E27FC236}">
                <a16:creationId xmlns:a16="http://schemas.microsoft.com/office/drawing/2014/main" id="{4D41F249-E0E8-842C-5944-CFB309AD6A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217" r="3774"/>
          <a:stretch/>
        </p:blipFill>
        <p:spPr bwMode="auto">
          <a:xfrm>
            <a:off x="3911228" y="1276102"/>
            <a:ext cx="2662231" cy="270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B5C0187-D31A-0B9D-C125-FE8DD23D0793}"/>
              </a:ext>
            </a:extLst>
          </p:cNvPr>
          <p:cNvSpPr txBox="1"/>
          <p:nvPr/>
        </p:nvSpPr>
        <p:spPr>
          <a:xfrm>
            <a:off x="8387066" y="6435922"/>
            <a:ext cx="3529600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wheel testing on RASSOR 2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7DB60A7-BCDF-11EB-4F91-0DBFE333DE4E}"/>
              </a:ext>
            </a:extLst>
          </p:cNvPr>
          <p:cNvSpPr txBox="1"/>
          <p:nvPr/>
        </p:nvSpPr>
        <p:spPr>
          <a:xfrm>
            <a:off x="3914010" y="3670808"/>
            <a:ext cx="2659449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Test wheel in config #13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BD9BAC6-0039-25FE-5FA6-56AD7682260E}"/>
              </a:ext>
            </a:extLst>
          </p:cNvPr>
          <p:cNvSpPr txBox="1"/>
          <p:nvPr/>
        </p:nvSpPr>
        <p:spPr>
          <a:xfrm>
            <a:off x="6730872" y="1222432"/>
            <a:ext cx="5130927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wheel test configurations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99C3372-43F1-E51C-0634-08C84AE5DC95}"/>
              </a:ext>
            </a:extLst>
          </p:cNvPr>
          <p:cNvSpPr txBox="1"/>
          <p:nvPr/>
        </p:nvSpPr>
        <p:spPr>
          <a:xfrm>
            <a:off x="67733" y="1217226"/>
            <a:ext cx="37886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and fabrication of a reconfigurable IPEx-scale wheel. A full set of wheels were attached to RASSOR 2 and various grousers and cleat configurations were tested for traction and energy performance.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Wheel slip was measured in straight and turning driving modes to narrow down the options for grouser and cleat shapes.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Drawbar pull tests were also performed using a weighted sled.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Results are being prepared for presentation in an ASCE Earth and Space paper 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09F7627-756F-7AF1-AC63-651C48A5749D}"/>
              </a:ext>
            </a:extLst>
          </p:cNvPr>
          <p:cNvGrpSpPr/>
          <p:nvPr/>
        </p:nvGrpSpPr>
        <p:grpSpPr>
          <a:xfrm>
            <a:off x="5833517" y="4658047"/>
            <a:ext cx="1479884" cy="1479884"/>
            <a:chOff x="4099560" y="1546860"/>
            <a:chExt cx="3992880" cy="3992880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CED8E684-11DF-0833-A33A-7E7BAB28EC45}"/>
                </a:ext>
              </a:extLst>
            </p:cNvPr>
            <p:cNvSpPr/>
            <p:nvPr/>
          </p:nvSpPr>
          <p:spPr>
            <a:xfrm>
              <a:off x="4099560" y="1546860"/>
              <a:ext cx="3992880" cy="3992880"/>
            </a:xfrm>
            <a:prstGeom prst="ellipse">
              <a:avLst/>
            </a:prstGeom>
            <a:noFill/>
            <a:ln w="76200">
              <a:solidFill>
                <a:srgbClr val="31FF21">
                  <a:alpha val="50196"/>
                </a:srgb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D8B9EB04-EE32-A5EE-1272-EFA5D8148E13}"/>
                </a:ext>
              </a:extLst>
            </p:cNvPr>
            <p:cNvSpPr/>
            <p:nvPr/>
          </p:nvSpPr>
          <p:spPr>
            <a:xfrm rot="5400000">
              <a:off x="5227320" y="2630214"/>
              <a:ext cx="2118360" cy="1826172"/>
            </a:xfrm>
            <a:prstGeom prst="triangle">
              <a:avLst/>
            </a:prstGeom>
            <a:solidFill>
              <a:srgbClr val="31FF21">
                <a:alpha val="5019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618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5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>
            <a:extLst>
              <a:ext uri="{FF2B5EF4-FFF2-40B4-BE49-F238E27FC236}">
                <a16:creationId xmlns:a16="http://schemas.microsoft.com/office/drawing/2014/main" id="{807FB982-DFFF-7D17-035B-7A9F34FB9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182" y="1359328"/>
            <a:ext cx="2212938" cy="2104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4C16F0-0F77-42F7-A00F-9FA502151D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23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40F2B55-91FD-47C9-AA5E-25CA85A5E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FY23 Accomplishments: </a:t>
            </a:r>
            <a:br>
              <a:rPr lang="en-US" sz="3600" dirty="0"/>
            </a:br>
            <a:r>
              <a:rPr lang="en-US" sz="3600" dirty="0"/>
              <a:t>Wheel Subsystem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29F3BF-2465-4401-9AB9-2F7AF0CD3207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6" name="Picture 5" descr="A picture containing text, auto part, metalware, tire&#10;&#10;Description automatically generated">
            <a:extLst>
              <a:ext uri="{FF2B5EF4-FFF2-40B4-BE49-F238E27FC236}">
                <a16:creationId xmlns:a16="http://schemas.microsoft.com/office/drawing/2014/main" id="{4FD677B3-96A6-40EF-ABB2-C1A50ACDA8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4347" y="1424702"/>
            <a:ext cx="3780871" cy="1705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C8BE10-6724-3F94-2FE2-3010BF235690}"/>
              </a:ext>
            </a:extLst>
          </p:cNvPr>
          <p:cNvSpPr txBox="1"/>
          <p:nvPr/>
        </p:nvSpPr>
        <p:spPr>
          <a:xfrm>
            <a:off x="234346" y="3129969"/>
            <a:ext cx="3780871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machined wheel design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ECF842-09CC-8497-1FDD-0EE3766F1D0A}"/>
              </a:ext>
            </a:extLst>
          </p:cNvPr>
          <p:cNvSpPr txBox="1"/>
          <p:nvPr/>
        </p:nvSpPr>
        <p:spPr>
          <a:xfrm>
            <a:off x="4484180" y="3146306"/>
            <a:ext cx="2212939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3-D printed wheel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E6D3B0D-3466-1CBF-0251-A6F472FABD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1490" y="3648603"/>
            <a:ext cx="2515925" cy="26405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0A31E07-CAE1-FB9A-1D98-2894BB3AC312}"/>
              </a:ext>
            </a:extLst>
          </p:cNvPr>
          <p:cNvSpPr txBox="1"/>
          <p:nvPr/>
        </p:nvSpPr>
        <p:spPr>
          <a:xfrm>
            <a:off x="241490" y="6289119"/>
            <a:ext cx="2515925" cy="314880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TRL 5 Wheel</a:t>
            </a:r>
          </a:p>
        </p:txBody>
      </p:sp>
      <p:pic>
        <p:nvPicPr>
          <p:cNvPr id="13" name="Picture 12" descr="A picture containing metalware, chain, weapon, key&#10;&#10;Description automatically generated">
            <a:extLst>
              <a:ext uri="{FF2B5EF4-FFF2-40B4-BE49-F238E27FC236}">
                <a16:creationId xmlns:a16="http://schemas.microsoft.com/office/drawing/2014/main" id="{F13C0536-F8E6-FFF7-6562-870D1F6EF0D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3176" y="3642553"/>
            <a:ext cx="4215104" cy="265261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B97794C-2E2E-0B9B-8F3B-8D613DF12004}"/>
              </a:ext>
            </a:extLst>
          </p:cNvPr>
          <p:cNvSpPr txBox="1"/>
          <p:nvPr/>
        </p:nvSpPr>
        <p:spPr>
          <a:xfrm>
            <a:off x="3003176" y="6296222"/>
            <a:ext cx="4215104" cy="314880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TRL 5 Wheel Components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5D0B514-3CF7-14E6-4C7C-E898F8BAF1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099" b="90776" l="4015" r="94275">
                        <a14:foregroundMark x1="8178" y1="19910" x2="7509" y2="30146"/>
                        <a14:foregroundMark x1="7509" y1="30146" x2="8625" y2="38808"/>
                        <a14:foregroundMark x1="4015" y1="21710" x2="4015" y2="29696"/>
                        <a14:foregroundMark x1="26022" y1="9111" x2="28401" y2="9449"/>
                        <a14:foregroundMark x1="32639" y1="8661" x2="33457" y2="8886"/>
                        <a14:foregroundMark x1="28625" y1="8324" x2="28922" y2="8211"/>
                        <a14:foregroundMark x1="94349" y1="29696" x2="94349" y2="29696"/>
                        <a14:foregroundMark x1="49219" y1="90776" x2="49219" y2="90776"/>
                        <a14:backgroundMark x1="20000" y1="62992" x2="20000" y2="62992"/>
                        <a14:backgroundMark x1="26245" y1="60855" x2="26245" y2="60855"/>
                        <a14:backgroundMark x1="27286" y1="73791" x2="27286" y2="73791"/>
                        <a14:backgroundMark x1="25874" y1="77615" x2="25874" y2="77615"/>
                        <a14:backgroundMark x1="20520" y1="70754" x2="20520" y2="70754"/>
                        <a14:backgroundMark x1="52937" y1="85714" x2="52937" y2="85714"/>
                        <a14:backgroundMark x1="47584" y1="78403" x2="47584" y2="78403"/>
                        <a14:backgroundMark x1="54201" y1="80765" x2="54201" y2="80765"/>
                        <a14:backgroundMark x1="72416" y1="77165" x2="72416" y2="77165"/>
                        <a14:backgroundMark x1="69219" y1="75141" x2="69219" y2="75141"/>
                        <a14:backgroundMark x1="70706" y1="57818" x2="70706" y2="57818"/>
                        <a14:backgroundMark x1="74201" y1="61080" x2="74201" y2="61080"/>
                        <a14:backgroundMark x1="76134" y1="68166" x2="76134" y2="68166"/>
                        <a14:backgroundMark x1="59851" y1="56693" x2="59851" y2="56693"/>
                        <a14:backgroundMark x1="54275" y1="51406" x2="54275" y2="51406"/>
                        <a14:backgroundMark x1="46617" y1="52418" x2="46617" y2="52418"/>
                        <a14:backgroundMark x1="41115" y1="54331" x2="41115" y2="5433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5804" y="80421"/>
            <a:ext cx="1520766" cy="100517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72529CB-C478-4160-1182-E4A5C8469B0E}"/>
              </a:ext>
            </a:extLst>
          </p:cNvPr>
          <p:cNvSpPr txBox="1"/>
          <p:nvPr/>
        </p:nvSpPr>
        <p:spPr>
          <a:xfrm>
            <a:off x="7430173" y="1494908"/>
            <a:ext cx="46482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Used results from wheel testing to inform grouser and cleat sizing.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Considered various fabrication methods to build the wheels.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CNC billet aluminum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Sheet metal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3-D printing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Selected a combination of sheet metal and billet aluminum to reduce mass and cost.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the TRL5 design of the wheels and held a tabletop review with the KSC chief engineers to detail the design and analysis.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wheels have been fabricated and will be installed on a test stand to characterize performance. </a:t>
            </a:r>
          </a:p>
        </p:txBody>
      </p:sp>
    </p:spTree>
    <p:extLst>
      <p:ext uri="{BB962C8B-B14F-4D97-AF65-F5344CB8AC3E}">
        <p14:creationId xmlns:p14="http://schemas.microsoft.com/office/powerpoint/2010/main" val="37261646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F5A5EA-EF6A-B490-3A76-59AD059BC55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24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65E79B8-98F5-AEB2-E206-6CC52E9E8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FY23 Accomplishments:</a:t>
            </a: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</a:b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old" charset="0"/>
                <a:ea typeface="ＭＳ Ｐゴシック" charset="-128"/>
              </a:rPr>
              <a:t>Astrobotic Partnership (Avionics)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1469CF-5B21-D234-314F-78EDAF9E1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964" y="1617339"/>
            <a:ext cx="6859271" cy="484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6590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3B838A3-69B3-41D9-A5D7-D8C84C8BC5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25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981586-3AA6-4BBD-9F7A-FDA6A6763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Astrobotic Partnership (Avionics)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F057F90-7CD4-4DF2-A185-60D552831AA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D1EB4EBF-5295-7A07-C855-A6E32D0A5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520" y="1270205"/>
            <a:ext cx="3512879" cy="263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F1AABA-EF44-C44D-BA0C-A2AEB310AA62}"/>
              </a:ext>
            </a:extLst>
          </p:cNvPr>
          <p:cNvSpPr txBox="1"/>
          <p:nvPr/>
        </p:nvSpPr>
        <p:spPr>
          <a:xfrm>
            <a:off x="7601520" y="3597086"/>
            <a:ext cx="3502827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Fabricated IAU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8ADCBD-7C3A-DAED-09F1-722C87F9C0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165" b="90561" l="3774" r="95157">
                        <a14:foregroundMark x1="10126" y1="5165" x2="10126" y2="5165"/>
                        <a14:foregroundMark x1="5220" y1="7658" x2="3962" y2="17898"/>
                        <a14:foregroundMark x1="53962" y1="90294" x2="60377" y2="90739"/>
                        <a14:foregroundMark x1="60377" y1="90739" x2="60503" y2="90472"/>
                        <a14:foregroundMark x1="89560" y1="21460" x2="91698" y2="29653"/>
                        <a14:foregroundMark x1="91698" y1="29653" x2="91572" y2="39982"/>
                        <a14:foregroundMark x1="91572" y1="39982" x2="87610" y2="40249"/>
                        <a14:foregroundMark x1="94906" y1="29920" x2="95157" y2="35797"/>
                        <a14:backgroundMark x1="27421" y1="60107" x2="27421" y2="6010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6813" y="129452"/>
            <a:ext cx="1374987" cy="9711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F0F7FEF-73F3-D836-8516-47C416EC3F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8405" b="9294"/>
          <a:stretch/>
        </p:blipFill>
        <p:spPr>
          <a:xfrm>
            <a:off x="6248405" y="4048134"/>
            <a:ext cx="4989950" cy="26955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3A8C42-229B-90B3-A414-3F2B8B8DB268}"/>
              </a:ext>
            </a:extLst>
          </p:cNvPr>
          <p:cNvSpPr txBox="1"/>
          <p:nvPr/>
        </p:nvSpPr>
        <p:spPr>
          <a:xfrm>
            <a:off x="136490" y="1254660"/>
            <a:ext cx="651924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fabrication of the rev. A Integrated Avionics Unit (IAU).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IAU is based on the </a:t>
            </a:r>
            <a:r>
              <a:rPr lang="en-US" dirty="0" err="1"/>
              <a:t>CubeRover</a:t>
            </a:r>
            <a:r>
              <a:rPr lang="en-US" dirty="0"/>
              <a:t> design and includes: main processor, housekeeper, motor controllers, radio, camera interfaces, heater control, Hold Down Release Mechanism (HDRM) control, LED control, and FPGA.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Identified issue with wireless charging system and the planned 14s li-ion battery. The EM-1 version to be used on the TRL 5 demo is suitable with reduced margin and potential changes to the future flight version are being considered.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Critical mounting holes for the motor controllers were not included in rev. A of the IAU by mistake and will prevent the board from passing vibration testing. A rev. B of the IAU will need to be fabricated to account for this issue and any other flaws found during the check-out procedures.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Identified issues with the 28-volt and 5-volt power rails on the IAU. The team is pursuing work-arounds to continue with checkout and designing power rail fixes into rev. B of the IAU.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C4C5BEE-E9C0-A2FF-FF78-4AB03A74D39A}"/>
              </a:ext>
            </a:extLst>
          </p:cNvPr>
          <p:cNvCxnSpPr>
            <a:cxnSpLocks/>
          </p:cNvCxnSpPr>
          <p:nvPr/>
        </p:nvCxnSpPr>
        <p:spPr>
          <a:xfrm flipH="1">
            <a:off x="10019121" y="4209907"/>
            <a:ext cx="965013" cy="45565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A727204C-0785-8EA0-4E2B-A4D01EAB4AFD}"/>
              </a:ext>
            </a:extLst>
          </p:cNvPr>
          <p:cNvSpPr txBox="1"/>
          <p:nvPr/>
        </p:nvSpPr>
        <p:spPr>
          <a:xfrm>
            <a:off x="10984134" y="4088690"/>
            <a:ext cx="5328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>
                    <a:lumMod val="75000"/>
                  </a:schemeClr>
                </a:solidFill>
              </a:rPr>
              <a:t>IAU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59A97AC-08D0-9442-B7C5-C5ACD1F5878C}"/>
              </a:ext>
            </a:extLst>
          </p:cNvPr>
          <p:cNvCxnSpPr>
            <a:cxnSpLocks/>
            <a:stCxn id="18" idx="1"/>
          </p:cNvCxnSpPr>
          <p:nvPr/>
        </p:nvCxnSpPr>
        <p:spPr>
          <a:xfrm flipH="1" flipV="1">
            <a:off x="8528055" y="6381814"/>
            <a:ext cx="1574154" cy="15388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8D2FC96-E18F-11FC-FEDF-CE3BBEEA8986}"/>
              </a:ext>
            </a:extLst>
          </p:cNvPr>
          <p:cNvSpPr txBox="1"/>
          <p:nvPr/>
        </p:nvSpPr>
        <p:spPr>
          <a:xfrm>
            <a:off x="10102209" y="6381814"/>
            <a:ext cx="9650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>
                    <a:lumMod val="75000"/>
                  </a:schemeClr>
                </a:solidFill>
              </a:rPr>
              <a:t>Batteries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A6F7D93-6140-7F3D-043D-9C9CEEA47336}"/>
              </a:ext>
            </a:extLst>
          </p:cNvPr>
          <p:cNvCxnSpPr>
            <a:cxnSpLocks/>
            <a:stCxn id="18" idx="1"/>
          </p:cNvCxnSpPr>
          <p:nvPr/>
        </p:nvCxnSpPr>
        <p:spPr>
          <a:xfrm flipV="1">
            <a:off x="10102209" y="5740400"/>
            <a:ext cx="333676" cy="79530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FB1D4C8-3AFB-A817-F0CD-D4A129E1EFD5}"/>
              </a:ext>
            </a:extLst>
          </p:cNvPr>
          <p:cNvCxnSpPr>
            <a:cxnSpLocks/>
          </p:cNvCxnSpPr>
          <p:nvPr/>
        </p:nvCxnSpPr>
        <p:spPr>
          <a:xfrm flipH="1">
            <a:off x="9410705" y="4894297"/>
            <a:ext cx="1876878" cy="79530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2144C15F-B527-F272-5541-8DADBAB1CD14}"/>
              </a:ext>
            </a:extLst>
          </p:cNvPr>
          <p:cNvSpPr txBox="1"/>
          <p:nvPr/>
        </p:nvSpPr>
        <p:spPr>
          <a:xfrm>
            <a:off x="11307236" y="4625801"/>
            <a:ext cx="990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>
                    <a:lumMod val="75000"/>
                  </a:schemeClr>
                </a:solidFill>
              </a:rPr>
              <a:t>Battery Charger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85F366F-04D9-F4CF-9E65-1E14CF55E054}"/>
              </a:ext>
            </a:extLst>
          </p:cNvPr>
          <p:cNvCxnSpPr>
            <a:cxnSpLocks/>
          </p:cNvCxnSpPr>
          <p:nvPr/>
        </p:nvCxnSpPr>
        <p:spPr>
          <a:xfrm flipH="1">
            <a:off x="9480555" y="5416111"/>
            <a:ext cx="1764620" cy="50222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4FE2FD3B-2086-6A92-E822-A9B29FF9A7D0}"/>
              </a:ext>
            </a:extLst>
          </p:cNvPr>
          <p:cNvSpPr txBox="1"/>
          <p:nvPr/>
        </p:nvSpPr>
        <p:spPr>
          <a:xfrm>
            <a:off x="11307236" y="5154501"/>
            <a:ext cx="990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>
                    <a:lumMod val="75000"/>
                  </a:schemeClr>
                </a:solidFill>
              </a:rPr>
              <a:t>EDS controller</a:t>
            </a:r>
          </a:p>
        </p:txBody>
      </p:sp>
    </p:spTree>
    <p:extLst>
      <p:ext uri="{BB962C8B-B14F-4D97-AF65-F5344CB8AC3E}">
        <p14:creationId xmlns:p14="http://schemas.microsoft.com/office/powerpoint/2010/main" val="33407428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CCEAD58-65A5-E017-09A6-DC553EFBE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482" y="3572189"/>
            <a:ext cx="4833439" cy="3057212"/>
          </a:xfrm>
          <a:prstGeom prst="rect">
            <a:avLst/>
          </a:prstGeom>
        </p:spPr>
      </p:pic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B935DA0E-8B5B-4EB5-BA6D-772C92DBBE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576"/>
          <a:stretch/>
        </p:blipFill>
        <p:spPr>
          <a:xfrm>
            <a:off x="525663" y="1196251"/>
            <a:ext cx="4664403" cy="261523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3B838A3-69B3-41D9-A5D7-D8C84C8BC5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26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981586-3AA6-4BBD-9F7A-FDA6A6763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Astrobotic Partnership (Battery)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F057F90-7CD4-4DF2-A185-60D552831AA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7781B74-D1BE-47BE-8DAE-4064AF473C1A}"/>
              </a:ext>
            </a:extLst>
          </p:cNvPr>
          <p:cNvSpPr txBox="1"/>
          <p:nvPr/>
        </p:nvSpPr>
        <p:spPr>
          <a:xfrm>
            <a:off x="494091" y="3429000"/>
            <a:ext cx="4664403" cy="307778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battery module design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E1748E-4C89-9B93-D4C7-4380DD89CC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165" b="90561" l="3774" r="95157">
                        <a14:foregroundMark x1="10126" y1="5165" x2="10126" y2="5165"/>
                        <a14:foregroundMark x1="5220" y1="7658" x2="3962" y2="17898"/>
                        <a14:foregroundMark x1="53962" y1="90294" x2="60377" y2="90739"/>
                        <a14:foregroundMark x1="60377" y1="90739" x2="60503" y2="90472"/>
                        <a14:foregroundMark x1="89560" y1="21460" x2="91698" y2="29653"/>
                        <a14:foregroundMark x1="91698" y1="29653" x2="91572" y2="39982"/>
                        <a14:foregroundMark x1="91572" y1="39982" x2="87610" y2="40249"/>
                        <a14:foregroundMark x1="94906" y1="29920" x2="95157" y2="35797"/>
                        <a14:backgroundMark x1="27421" y1="60107" x2="27421" y2="6010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6813" y="129452"/>
            <a:ext cx="1374987" cy="971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9317AC-A8D0-F9D9-91D3-4F36ABD98203}"/>
              </a:ext>
            </a:extLst>
          </p:cNvPr>
          <p:cNvSpPr txBox="1"/>
          <p:nvPr/>
        </p:nvSpPr>
        <p:spPr>
          <a:xfrm>
            <a:off x="5735944" y="1464734"/>
            <a:ext cx="593039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design and fabrication of a custom lithium-ion battery pack.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battery uses 18650 li-ion cells in a 14s configuration.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Two packs are joined in parallel providing a total 14s/2p capacity.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Investigating switching the battery bus from a 14s lithium-ion pack to a 12s. This will reduce the bus voltage and reduce the complexity of the IAU dc/dc converters. This would also help with de-rating of the wireless charger system.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third parallel pack might be included with a switch to 12s to account for capacity loss.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1D92FB-62A4-AD95-E873-4585F729D2C5}"/>
              </a:ext>
            </a:extLst>
          </p:cNvPr>
          <p:cNvSpPr txBox="1"/>
          <p:nvPr/>
        </p:nvSpPr>
        <p:spPr>
          <a:xfrm>
            <a:off x="525664" y="6391126"/>
            <a:ext cx="4632830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IPEx battery packs installed on IAU</a:t>
            </a:r>
          </a:p>
        </p:txBody>
      </p:sp>
    </p:spTree>
    <p:extLst>
      <p:ext uri="{BB962C8B-B14F-4D97-AF65-F5344CB8AC3E}">
        <p14:creationId xmlns:p14="http://schemas.microsoft.com/office/powerpoint/2010/main" val="9981416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7DF0F28-4CB8-4E03-1B41-502E178F646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52276" y="1219762"/>
            <a:ext cx="2650712" cy="1767141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3B838A3-69B3-41D9-A5D7-D8C84C8BC5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27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981586-3AA6-4BBD-9F7A-FDA6A6763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Astrobotic Partnership (Software)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F057F90-7CD4-4DF2-A185-60D552831AA2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D0D16C4A-A0D3-BEE1-67FF-2658D1EBE6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31" t="3407" r="24211" b="23630"/>
          <a:stretch/>
        </p:blipFill>
        <p:spPr bwMode="auto">
          <a:xfrm>
            <a:off x="6005033" y="1219762"/>
            <a:ext cx="2486570" cy="176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768CEC-F811-C8A7-862E-B2BD3380F071}"/>
              </a:ext>
            </a:extLst>
          </p:cNvPr>
          <p:cNvSpPr txBox="1"/>
          <p:nvPr/>
        </p:nvSpPr>
        <p:spPr>
          <a:xfrm>
            <a:off x="6005033" y="2679126"/>
            <a:ext cx="5192206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Husky robot testing in various lighting conditions</a:t>
            </a:r>
          </a:p>
        </p:txBody>
      </p:sp>
      <p:pic>
        <p:nvPicPr>
          <p:cNvPr id="15" name="IPEx Autonomous Driving Test">
            <a:hlinkClick r:id="" action="ppaction://media"/>
            <a:extLst>
              <a:ext uri="{FF2B5EF4-FFF2-40B4-BE49-F238E27FC236}">
                <a16:creationId xmlns:a16="http://schemas.microsoft.com/office/drawing/2014/main" id="{B4B56788-5219-86FE-76AE-33C38D5489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46121" y="3065852"/>
            <a:ext cx="6335197" cy="35635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764DA2B-60A4-A590-0610-C0FD4833FC0E}"/>
              </a:ext>
            </a:extLst>
          </p:cNvPr>
          <p:cNvSpPr txBox="1"/>
          <p:nvPr/>
        </p:nvSpPr>
        <p:spPr>
          <a:xfrm>
            <a:off x="256226" y="1212313"/>
            <a:ext cx="498154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Utilizing a placeholder autonomy platform with Husky robot to speed up navigation and localization testing prior to IPEx avionics availability.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KSC software team began partnering with Astrobotic to parallelize development efforts and perform testing to inform autonomy architecture selection.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Completed the first fully autonomous navigation around a mock lander using only visual odometry.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team is taking an iterative approach to determine the appropriate software architecture in preparation for the Preliminary Desing Review and TRL 5 demonstration.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three primary areas of focus are visual odometry, hazard detection, and lander-based localization. All will be fused into an integrated navigation approach.  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0174F06-3790-F8B0-DD89-4FA51BB82C11}"/>
              </a:ext>
            </a:extLst>
          </p:cNvPr>
          <p:cNvGrpSpPr/>
          <p:nvPr/>
        </p:nvGrpSpPr>
        <p:grpSpPr>
          <a:xfrm>
            <a:off x="7861194" y="4107684"/>
            <a:ext cx="1479884" cy="1479884"/>
            <a:chOff x="4099560" y="1546860"/>
            <a:chExt cx="3992880" cy="399288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470354DC-DE71-C08C-CDB2-6BA8CDC796F9}"/>
                </a:ext>
              </a:extLst>
            </p:cNvPr>
            <p:cNvSpPr/>
            <p:nvPr/>
          </p:nvSpPr>
          <p:spPr>
            <a:xfrm>
              <a:off x="4099560" y="1546860"/>
              <a:ext cx="3992880" cy="3992880"/>
            </a:xfrm>
            <a:prstGeom prst="ellipse">
              <a:avLst/>
            </a:prstGeom>
            <a:noFill/>
            <a:ln w="76200">
              <a:solidFill>
                <a:srgbClr val="31FF21">
                  <a:alpha val="50196"/>
                </a:srgb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18CF5F2A-27A8-4B2D-3A87-03DBFEA65505}"/>
                </a:ext>
              </a:extLst>
            </p:cNvPr>
            <p:cNvSpPr/>
            <p:nvPr/>
          </p:nvSpPr>
          <p:spPr>
            <a:xfrm rot="5400000">
              <a:off x="5227320" y="2630214"/>
              <a:ext cx="2118360" cy="1826172"/>
            </a:xfrm>
            <a:prstGeom prst="triangle">
              <a:avLst/>
            </a:prstGeom>
            <a:solidFill>
              <a:srgbClr val="31FF21">
                <a:alpha val="5019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7696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4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411065-934D-404C-9535-0509D8C427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28</a:t>
            </a:fld>
            <a:endParaRPr lang="uk-U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E9C659-6B9E-4E66-B74B-54FACFD9B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FY23 Accomplishments:</a:t>
            </a:r>
            <a:br>
              <a:rPr lang="en-US" sz="3600" dirty="0"/>
            </a:br>
            <a:r>
              <a:rPr lang="en-US" sz="3600" dirty="0"/>
              <a:t>Project Management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7CBD357-7224-4B84-B69A-9788AFAC373A}"/>
              </a:ext>
            </a:extLst>
          </p:cNvPr>
          <p:cNvSpPr txBox="1"/>
          <p:nvPr/>
        </p:nvSpPr>
        <p:spPr>
          <a:xfrm>
            <a:off x="29391" y="1231322"/>
            <a:ext cx="71403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kern="1200" dirty="0">
                <a:latin typeface="+mj-lt"/>
                <a:ea typeface="+mn-ea"/>
                <a:cs typeface="Arial"/>
              </a:rPr>
              <a:t>Completed drafts of the Systems Engineering Management Plan and Modeling Plan and released in Kennedy Design and Data Management System (KDDMS) for review.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kern="1200" dirty="0">
                <a:latin typeface="+mj-lt"/>
                <a:ea typeface="+mn-ea"/>
                <a:cs typeface="Arial"/>
              </a:rPr>
              <a:t>A change request was approved to shift remaining milestone dates due to the FY22 funding shortfall and to align with a notional October 2026 CT-1 flight development schedule. </a:t>
            </a:r>
            <a:r>
              <a:rPr lang="en-US" dirty="0">
                <a:latin typeface="+mj-lt"/>
                <a:ea typeface="+mn-ea"/>
                <a:cs typeface="Arial"/>
              </a:rPr>
              <a:t>An additional change request to account for delays due to avionics/software development is in work. </a:t>
            </a:r>
            <a:endParaRPr lang="en-US" kern="1200" dirty="0">
              <a:latin typeface="+mj-lt"/>
              <a:ea typeface="+mn-ea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n-ea"/>
                <a:cs typeface="Arial"/>
              </a:rPr>
              <a:t>A change request was approved to add </a:t>
            </a:r>
            <a:r>
              <a:rPr lang="en-US" kern="1200" dirty="0">
                <a:latin typeface="+mj-lt"/>
                <a:ea typeface="+mn-ea"/>
                <a:cs typeface="Arial"/>
              </a:rPr>
              <a:t>additional scope for phase 1 of a collaboration with </a:t>
            </a:r>
            <a:r>
              <a:rPr lang="en-US" dirty="0">
                <a:latin typeface="+mj-lt"/>
                <a:ea typeface="+mn-ea"/>
                <a:cs typeface="Arial"/>
              </a:rPr>
              <a:t>Caterpillar Inc.</a:t>
            </a:r>
            <a:r>
              <a:rPr lang="en-US" kern="1200" dirty="0">
                <a:latin typeface="+mj-lt"/>
                <a:ea typeface="+mn-ea"/>
                <a:cs typeface="Arial"/>
              </a:rPr>
              <a:t> to utilize their proprietary simulation software to model IPEx operations in a lunar environment. 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kern="1200" dirty="0">
                <a:latin typeface="+mj-lt"/>
                <a:ea typeface="+mn-ea"/>
                <a:cs typeface="Arial"/>
              </a:rPr>
              <a:t>A contract with CAT was awarded on 2/23/23 to perform the phase 1 simulation collaboration.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kern="1200" dirty="0">
                <a:latin typeface="+mj-lt"/>
                <a:ea typeface="+mn-ea"/>
                <a:cs typeface="Arial"/>
              </a:rPr>
              <a:t>Held a workshop with stakeholders on phase 3 collaboration with CAT, a potential university challenge</a:t>
            </a:r>
            <a:r>
              <a:rPr lang="en-US" dirty="0">
                <a:latin typeface="+mj-lt"/>
                <a:ea typeface="+mn-ea"/>
                <a:cs typeface="Arial"/>
              </a:rPr>
              <a:t>.</a:t>
            </a:r>
            <a:endParaRPr lang="en-US" kern="1200" dirty="0">
              <a:latin typeface="+mj-lt"/>
              <a:ea typeface="+mn-ea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kern="1200" dirty="0">
                <a:latin typeface="+mj-lt"/>
                <a:ea typeface="+mn-ea"/>
                <a:cs typeface="Arial"/>
              </a:rPr>
              <a:t>Finalized the design of a new logo for the IPEx project. The logo is reminiscent of </a:t>
            </a:r>
            <a:r>
              <a:rPr lang="en-US" kern="1200" dirty="0" err="1">
                <a:latin typeface="+mj-lt"/>
                <a:ea typeface="+mn-ea"/>
                <a:cs typeface="Arial"/>
              </a:rPr>
              <a:t>IPEx’s</a:t>
            </a:r>
            <a:r>
              <a:rPr lang="en-US" kern="1200" dirty="0">
                <a:latin typeface="+mj-lt"/>
                <a:ea typeface="+mn-ea"/>
                <a:cs typeface="Arial"/>
              </a:rPr>
              <a:t> bucke</a:t>
            </a:r>
            <a:r>
              <a:rPr lang="en-US" dirty="0">
                <a:latin typeface="+mj-lt"/>
                <a:ea typeface="+mn-ea"/>
                <a:cs typeface="Arial"/>
              </a:rPr>
              <a:t>t drums and wheels from a profile view during excavation. The four circles are colored to symbolize progression from Earth to the Moon, Mars, and Beyond.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kern="1200" dirty="0">
                <a:latin typeface="+mj-lt"/>
                <a:ea typeface="+mn-ea"/>
                <a:cs typeface="Arial"/>
              </a:rPr>
              <a:t>The IPEx tea</a:t>
            </a:r>
            <a:r>
              <a:rPr lang="en-US" dirty="0">
                <a:latin typeface="+mj-lt"/>
                <a:ea typeface="+mn-ea"/>
                <a:cs typeface="Arial"/>
              </a:rPr>
              <a:t>m moved into a new lab space with dedicated locations for flight hardware build up, bonded storage, and testing. </a:t>
            </a:r>
            <a:endParaRPr lang="en-US" kern="1200" dirty="0">
              <a:latin typeface="+mj-lt"/>
              <a:ea typeface="+mn-ea"/>
              <a:cs typeface="Arial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B01428B-4826-4291-A8BD-2DBEF37B88B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0D7163-0C92-4AB4-B2B2-C425928E6A20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44267" y="2407920"/>
            <a:ext cx="4968046" cy="259547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8CF08A2-14FB-4CB5-BBEB-C6FEDC36E26E}"/>
              </a:ext>
            </a:extLst>
          </p:cNvPr>
          <p:cNvSpPr txBox="1"/>
          <p:nvPr/>
        </p:nvSpPr>
        <p:spPr>
          <a:xfrm>
            <a:off x="7239000" y="4990255"/>
            <a:ext cx="4704080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New IPEx project logo</a:t>
            </a:r>
          </a:p>
        </p:txBody>
      </p:sp>
    </p:spTree>
    <p:extLst>
      <p:ext uri="{BB962C8B-B14F-4D97-AF65-F5344CB8AC3E}">
        <p14:creationId xmlns:p14="http://schemas.microsoft.com/office/powerpoint/2010/main" val="21227358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24E16-8398-4090-89DB-2C2FB0A0E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TRL5 Ground Demo Prep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787287-2C20-4285-ABDE-26DDEF8E5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6000" y="6489065"/>
            <a:ext cx="1016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A040AC0-1F75-4BC0-A15F-6D2065A1E5AC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8BAE5D-0913-4838-903D-666B59ECA7F2}"/>
              </a:ext>
            </a:extLst>
          </p:cNvPr>
          <p:cNvSpPr txBox="1"/>
          <p:nvPr/>
        </p:nvSpPr>
        <p:spPr>
          <a:xfrm>
            <a:off x="0" y="4792458"/>
            <a:ext cx="78562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Notional camera locations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6C1EE64-E891-47A0-9A52-8C0BF1C80ED0}"/>
              </a:ext>
            </a:extLst>
          </p:cNvPr>
          <p:cNvSpPr txBox="1"/>
          <p:nvPr/>
        </p:nvSpPr>
        <p:spPr>
          <a:xfrm>
            <a:off x="8123521" y="1213971"/>
            <a:ext cx="40004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kern="1200" dirty="0">
                <a:latin typeface="+mj-lt"/>
                <a:ea typeface="+mn-ea"/>
                <a:cs typeface="Arial"/>
              </a:rPr>
              <a:t>Completed surface finishing of mock-up lander for TRL 5 autonomy testing.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kern="1200" dirty="0">
                <a:latin typeface="+mj-lt"/>
                <a:ea typeface="+mn-ea"/>
                <a:cs typeface="Arial"/>
              </a:rPr>
              <a:t>Developed wireless charger and notional deployment locations.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effectLst/>
                <a:latin typeface="+mj-lt"/>
                <a:ea typeface="Times New Roman" panose="02020603050405020304" pitchFamily="18" charset="0"/>
              </a:rPr>
              <a:t>Received siting approval and dig permits for the temporary IPEx rock yard.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+mj-lt"/>
                <a:ea typeface="Times New Roman" panose="02020603050405020304" pitchFamily="18" charset="0"/>
              </a:rPr>
              <a:t>P</a:t>
            </a:r>
            <a:r>
              <a:rPr lang="en-US" dirty="0">
                <a:effectLst/>
                <a:latin typeface="+mj-lt"/>
                <a:ea typeface="Times New Roman" panose="02020603050405020304" pitchFamily="18" charset="0"/>
              </a:rPr>
              <a:t>rocured and installed a temporary fabric tent enclosure that will provide protection from weather and proper lunar lighting conditions for con-ops testing.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+mj-lt"/>
                <a:ea typeface="Times New Roman" panose="02020603050405020304" pitchFamily="18" charset="0"/>
              </a:rPr>
              <a:t>The rock yard terrain will be shaped to lunar surface conditions and include visually appropriate rocks and regolith simulant to support autonomy vision tests.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latin typeface="+mj-lt"/>
                <a:ea typeface="Times New Roman" panose="02020603050405020304" pitchFamily="18" charset="0"/>
              </a:rPr>
              <a:t>Prepared control room where ground demo operators will run the mock-mission.</a:t>
            </a:r>
            <a:endParaRPr lang="en-US" dirty="0"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648CFB-9B20-4FD0-850A-D48F576506A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460" y="1327444"/>
            <a:ext cx="4424288" cy="26046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A9E576D-B260-4BF1-8AFD-81F02CF45BAE}"/>
              </a:ext>
            </a:extLst>
          </p:cNvPr>
          <p:cNvSpPr txBox="1"/>
          <p:nvPr/>
        </p:nvSpPr>
        <p:spPr>
          <a:xfrm>
            <a:off x="153460" y="3624351"/>
            <a:ext cx="4424288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TRL 5 Mock-up lander CAD</a:t>
            </a:r>
          </a:p>
        </p:txBody>
      </p:sp>
      <p:pic>
        <p:nvPicPr>
          <p:cNvPr id="11" name="Picture 10" descr="A picture containing outdoor, sky, ground, dirt&#10;&#10;Description automatically generated">
            <a:extLst>
              <a:ext uri="{FF2B5EF4-FFF2-40B4-BE49-F238E27FC236}">
                <a16:creationId xmlns:a16="http://schemas.microsoft.com/office/drawing/2014/main" id="{54A5072D-FAF1-4535-8013-D9DFBABD11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945" r="10577"/>
          <a:stretch/>
        </p:blipFill>
        <p:spPr>
          <a:xfrm>
            <a:off x="153460" y="4135330"/>
            <a:ext cx="4424288" cy="26046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9D5DDCA-9D68-42CC-9E53-3D6881D78B12}"/>
              </a:ext>
            </a:extLst>
          </p:cNvPr>
          <p:cNvSpPr txBox="1"/>
          <p:nvPr/>
        </p:nvSpPr>
        <p:spPr>
          <a:xfrm>
            <a:off x="153460" y="6426205"/>
            <a:ext cx="4424288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TRL 5 Mock-up lander at KSC</a:t>
            </a:r>
          </a:p>
        </p:txBody>
      </p:sp>
      <p:pic>
        <p:nvPicPr>
          <p:cNvPr id="4" name="Picture 3" descr="A picture containing grass, sky, outdoor, building&#10;&#10;Description automatically generated">
            <a:extLst>
              <a:ext uri="{FF2B5EF4-FFF2-40B4-BE49-F238E27FC236}">
                <a16:creationId xmlns:a16="http://schemas.microsoft.com/office/drawing/2014/main" id="{403E62FA-8679-EACD-F512-0F693724EE9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91" t="1" r="23821" b="2055"/>
          <a:stretch/>
        </p:blipFill>
        <p:spPr bwMode="auto">
          <a:xfrm>
            <a:off x="4800599" y="1327444"/>
            <a:ext cx="3211057" cy="260468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7CF979-640C-F868-0CD6-C159427A4C2B}"/>
              </a:ext>
            </a:extLst>
          </p:cNvPr>
          <p:cNvSpPr txBox="1"/>
          <p:nvPr/>
        </p:nvSpPr>
        <p:spPr>
          <a:xfrm>
            <a:off x="4800599" y="3624351"/>
            <a:ext cx="3211057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Temporary rock yard enclosure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DDBB88-F38E-0A33-5FF5-E6E40359409B}"/>
              </a:ext>
            </a:extLst>
          </p:cNvPr>
          <p:cNvSpPr txBox="1"/>
          <p:nvPr/>
        </p:nvSpPr>
        <p:spPr>
          <a:xfrm>
            <a:off x="4800598" y="6263646"/>
            <a:ext cx="3232764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Inside of temporary enclosure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6805826-3204-D459-8AF1-946229C14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599" y="4446904"/>
            <a:ext cx="3232764" cy="181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518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24E16-8398-4090-89DB-2C2FB0A0E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FY23 Accomplishments:</a:t>
            </a:r>
            <a:br>
              <a:rPr lang="en-US" sz="3200" dirty="0"/>
            </a:br>
            <a:r>
              <a:rPr lang="en-US" sz="3200" dirty="0"/>
              <a:t>CAT Partnership (Simulation)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787287-2C20-4285-ABDE-26DDEF8E5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6000" y="6489065"/>
            <a:ext cx="1016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A040AC0-1F75-4BC0-A15F-6D2065A1E5AC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8BAE5D-0913-4838-903D-666B59ECA7F2}"/>
              </a:ext>
            </a:extLst>
          </p:cNvPr>
          <p:cNvSpPr txBox="1"/>
          <p:nvPr/>
        </p:nvSpPr>
        <p:spPr>
          <a:xfrm>
            <a:off x="0" y="4792458"/>
            <a:ext cx="78562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Notional camera locations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6C1EE64-E891-47A0-9A52-8C0BF1C80ED0}"/>
              </a:ext>
            </a:extLst>
          </p:cNvPr>
          <p:cNvSpPr txBox="1"/>
          <p:nvPr/>
        </p:nvSpPr>
        <p:spPr>
          <a:xfrm>
            <a:off x="7067550" y="1956668"/>
            <a:ext cx="48641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latin typeface="+mj-lt"/>
              </a:rPr>
              <a:t>Contract with CAT for Phase 1 was awarded. Held a kickoff meeting with CAT personnel on 3/3/23.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latin typeface="+mj-lt"/>
              </a:rPr>
              <a:t>Provided CAT with details of various BP-1 geotechnical tests, bucket drum tests, and CAD models. CAT will in-turn re-create the bucket drum and BP-1 excavation interaction in simulation.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latin typeface="+mj-lt"/>
              </a:rPr>
              <a:t>CAT is creating a high fidelity working IPEx model in their excavation simulation and analysis product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latin typeface="+mj-lt"/>
              </a:rPr>
              <a:t>Held multiple meetings with CAT to transfer and review the test data from actuator and wheel testing. </a:t>
            </a:r>
            <a:endParaRPr lang="en-US" sz="1800" kern="1200" dirty="0">
              <a:latin typeface="Arial"/>
              <a:ea typeface="+mn-ea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04DF90-F692-87EE-27CE-EA4BEAF95A59}"/>
              </a:ext>
            </a:extLst>
          </p:cNvPr>
          <p:cNvSpPr txBox="1"/>
          <p:nvPr/>
        </p:nvSpPr>
        <p:spPr>
          <a:xfrm>
            <a:off x="260350" y="5619209"/>
            <a:ext cx="6656346" cy="307777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Initial setup of digital twin model performing excavation operations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DBC847-EBDC-943E-91F7-88622F237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50" y="2037441"/>
            <a:ext cx="6656346" cy="3579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0110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7007" y="30283"/>
            <a:ext cx="7737985" cy="1066800"/>
          </a:xfrm>
        </p:spPr>
        <p:txBody>
          <a:bodyPr/>
          <a:lstStyle/>
          <a:p>
            <a:r>
              <a:rPr lang="en-US" sz="4000" dirty="0">
                <a:solidFill>
                  <a:schemeClr val="bg1">
                    <a:lumMod val="85000"/>
                  </a:schemeClr>
                </a:solidFill>
              </a:rPr>
              <a:t>Project Assessment Summary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559363"/>
              </p:ext>
            </p:extLst>
          </p:nvPr>
        </p:nvGraphicFramePr>
        <p:xfrm>
          <a:off x="502846" y="1528080"/>
          <a:ext cx="11140514" cy="4458274"/>
        </p:xfrm>
        <a:graphic>
          <a:graphicData uri="http://schemas.openxmlformats.org/drawingml/2006/table">
            <a:tbl>
              <a:tblPr/>
              <a:tblGrid>
                <a:gridCol w="15046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8243">
                  <a:extLst>
                    <a:ext uri="{9D8B030D-6E8A-4147-A177-3AD203B41FA5}">
                      <a16:colId xmlns:a16="http://schemas.microsoft.com/office/drawing/2014/main" val="3885110848"/>
                    </a:ext>
                  </a:extLst>
                </a:gridCol>
                <a:gridCol w="458243">
                  <a:extLst>
                    <a:ext uri="{9D8B030D-6E8A-4147-A177-3AD203B41FA5}">
                      <a16:colId xmlns:a16="http://schemas.microsoft.com/office/drawing/2014/main" val="3130830848"/>
                    </a:ext>
                  </a:extLst>
                </a:gridCol>
                <a:gridCol w="458243">
                  <a:extLst>
                    <a:ext uri="{9D8B030D-6E8A-4147-A177-3AD203B41FA5}">
                      <a16:colId xmlns:a16="http://schemas.microsoft.com/office/drawing/2014/main" val="260731836"/>
                    </a:ext>
                  </a:extLst>
                </a:gridCol>
                <a:gridCol w="448359">
                  <a:extLst>
                    <a:ext uri="{9D8B030D-6E8A-4147-A177-3AD203B41FA5}">
                      <a16:colId xmlns:a16="http://schemas.microsoft.com/office/drawing/2014/main" val="1853114543"/>
                    </a:ext>
                  </a:extLst>
                </a:gridCol>
                <a:gridCol w="781276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65963">
                <a:tc rowSpan="2">
                  <a:txBody>
                    <a:bodyPr/>
                    <a:lstStyle/>
                    <a:p>
                      <a:pPr algn="ctr" rtl="0" fontAlgn="ctr"/>
                      <a:r>
                        <a:rPr lang="en-US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Name </a:t>
                      </a:r>
                    </a:p>
                  </a:txBody>
                  <a:tcPr marL="8193" marR="8193" marT="8193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i="0" u="none" strike="noStrike" kern="1200" baseline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Performance </a:t>
                      </a:r>
                      <a:endParaRPr lang="en-US" sz="1400" b="1" i="0" u="none" strike="noStrike" kern="12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193" marR="8193" marT="8193" marB="0" anchor="ctr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endParaRPr lang="en-US" sz="1200" b="0" i="0" u="none" strike="noStrike" kern="12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193" marR="8193" marT="8193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rtl="0" fontAlgn="ctr"/>
                      <a:r>
                        <a:rPr lang="en-US" sz="1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Comments</a:t>
                      </a:r>
                    </a:p>
                  </a:txBody>
                  <a:tcPr marL="8193" marR="8193" marT="8193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67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</a:t>
                      </a:r>
                    </a:p>
                  </a:txBody>
                  <a:tcPr marL="8193" marR="8193" marT="8193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 marL="8193" marR="8193" marT="8193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 marL="8193" marR="8193" marT="8193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</a:t>
                      </a:r>
                    </a:p>
                  </a:txBody>
                  <a:tcPr marL="8193" marR="8193" marT="8193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343537"/>
                  </a:ext>
                </a:extLst>
              </a:tr>
              <a:tr h="83354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Mid Year</a:t>
                      </a:r>
                    </a:p>
                  </a:txBody>
                  <a:tcPr marL="8193" marR="8193" marT="8193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endParaRPr lang="en-US" sz="1600" b="0" i="0" u="none" strike="noStrike" kern="1200" dirty="0">
                        <a:solidFill>
                          <a:srgbClr val="000000"/>
                        </a:solidFill>
                        <a:effectLst/>
                        <a:highlight>
                          <a:srgbClr val="FF0000"/>
                        </a:highlight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endParaRPr lang="en-US" sz="1600" b="0" i="0" u="none" strike="noStrike" kern="1200" dirty="0">
                        <a:solidFill>
                          <a:srgbClr val="000000"/>
                        </a:solidFill>
                        <a:effectLst/>
                        <a:highlight>
                          <a:srgbClr val="FF0000"/>
                        </a:highlight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–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 significant issues. Watching increasing costs due to inflation. </a:t>
                      </a:r>
                      <a:endParaRPr lang="en-US" sz="1600" b="0" i="0" u="none" strike="noStrike" baseline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 – No significant issues.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Watching increasing lead times due to inflation.</a:t>
                      </a:r>
                      <a:endParaRPr lang="en-US" sz="1600" b="0" i="0" u="none" strike="noStrike" baseline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Technical</a:t>
                      </a: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Majority of TRL5 subsystem designs complete and preparing for fabrication. </a:t>
                      </a:r>
                    </a:p>
                    <a:p>
                      <a:pPr algn="l" rtl="0" fontAlgn="b"/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Programmatic – </a:t>
                      </a:r>
                      <a:r>
                        <a:rPr kumimoji="0" lang="en-US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Arial"/>
                        </a:rPr>
                        <a:t>Guidance needed from STMD on CLPS manifest plan (CT-1 or other). </a:t>
                      </a:r>
                      <a:endParaRPr lang="en-US" sz="1600" b="0" i="0" u="none" strike="noStrike" baseline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354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Annual</a:t>
                      </a:r>
                    </a:p>
                  </a:txBody>
                  <a:tcPr marL="8193" marR="8193" marT="8193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endParaRPr lang="en-US" sz="1600" b="0" i="0" u="none" strike="noStrike" kern="1200" dirty="0">
                        <a:solidFill>
                          <a:srgbClr val="000000"/>
                        </a:solidFill>
                        <a:effectLst/>
                        <a:highlight>
                          <a:srgbClr val="FF0000"/>
                        </a:highlight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endParaRPr lang="en-US" sz="1600" b="0" i="0" u="none" strike="noStrike" kern="1200" dirty="0">
                        <a:solidFill>
                          <a:srgbClr val="000000"/>
                        </a:solidFill>
                        <a:effectLst/>
                        <a:highlight>
                          <a:srgbClr val="FF0000"/>
                        </a:highlight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193" marR="8193" marT="819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–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Increasing risk due to inflated component costs during procurement. Unknown cost impact due to delays with Astrobotic avionics and software development. </a:t>
                      </a:r>
                      <a:endParaRPr lang="en-US" sz="1600" b="0" i="0" u="none" strike="noStrike" baseline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 – Increased threats of procurement delays due to on-going supply chain issues. Significant schedule slip due to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delays with Astrobotic avionics and software development. </a:t>
                      </a:r>
                      <a:endParaRPr lang="en-US" sz="1600" b="0" i="0" u="none" strike="noStrike" baseline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Technical</a:t>
                      </a: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Approximately 90% of TRL5 </a:t>
                      </a:r>
                      <a:r>
                        <a:rPr lang="en-US" sz="1600" b="0" i="0" u="none" strike="noStrike" baseline="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subsytems</a:t>
                      </a: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fabricated and in testing. </a:t>
                      </a: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Programmatic – </a:t>
                      </a:r>
                      <a:r>
                        <a:rPr kumimoji="0" lang="en-US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Arial"/>
                        </a:rPr>
                        <a:t>Guidance needed from STMD on CLPS manifest plan (CT-1 or other). </a:t>
                      </a:r>
                      <a:endParaRPr lang="en-US" sz="1600" b="0" i="0" u="none" strike="noStrike" baseline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0043784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31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073963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32</a:t>
            </a:fld>
            <a:endParaRPr lang="uk-U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1037" y="19716"/>
            <a:ext cx="8250115" cy="1066800"/>
          </a:xfrm>
        </p:spPr>
        <p:txBody>
          <a:bodyPr/>
          <a:lstStyle/>
          <a:p>
            <a:r>
              <a:rPr lang="en-US" sz="4000" dirty="0">
                <a:solidFill>
                  <a:schemeClr val="bg1">
                    <a:lumMod val="85000"/>
                  </a:schemeClr>
                </a:solidFill>
              </a:rPr>
              <a:t>Plans Forward and Transition / Infusion Plan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C5A2B08-A02C-4B8A-8D6E-C06AFFC9CA89}"/>
              </a:ext>
            </a:extLst>
          </p:cNvPr>
          <p:cNvSpPr txBox="1">
            <a:spLocks/>
          </p:cNvSpPr>
          <p:nvPr/>
        </p:nvSpPr>
        <p:spPr>
          <a:xfrm>
            <a:off x="0" y="1118720"/>
            <a:ext cx="12187545" cy="4999892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Forward Plans:​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Complete tests of subsystems (actuators, thermal control, avionics, etc.) in a relevant environment, advancing them to TRL5 (K4) – Q1 FY24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Fly completed bucket drum experiment on Blue Origin Lunar-G Flight (K5) – TBD FY24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Perform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brassboard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system level excavation demonstration​, advancing system to TRL5 (K6) – Q3 FY24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Incorporate lessons learned from TRL 5 tests into TRL 6 design/fabrication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Perform system level TRL 6 excavation demonstration​</a:t>
            </a:r>
          </a:p>
          <a:p>
            <a:pPr marL="457200" lvl="1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F0FE0D6-7B60-4D54-AF5F-3F25CA8FEB07}"/>
              </a:ext>
            </a:extLst>
          </p:cNvPr>
          <p:cNvSpPr txBox="1">
            <a:spLocks/>
          </p:cNvSpPr>
          <p:nvPr/>
        </p:nvSpPr>
        <p:spPr>
          <a:xfrm>
            <a:off x="0" y="3989507"/>
            <a:ext cx="6856359" cy="189041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/>
                <a:ea typeface="ＭＳ Ｐゴシック"/>
                <a:cs typeface="Arial"/>
              </a:rPr>
              <a:t>Commercialization/Infusion Plans:​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/>
                <a:ea typeface="ＭＳ Ｐゴシック"/>
                <a:cs typeface="Arial"/>
              </a:rPr>
              <a:t>​Targeting CLPS CT-1 Mission supplying regolith to ISRU O2 Demo in lunar south-pole region.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/>
                <a:ea typeface="ＭＳ Ｐゴシック"/>
                <a:cs typeface="Arial"/>
              </a:rPr>
              <a:t>Close coordination with ISRU teams for ISRU Pilot Plant integration. ​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Supporting licensing efforts. 6 companies to-date have received licenses for use of the counter rotating bucket drum technology. 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FDF05C-A0D4-B2AE-4E00-A861AD4EA0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1337" y="3618666"/>
            <a:ext cx="4674908" cy="321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214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0" y="173066"/>
            <a:ext cx="12192000" cy="720668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bg1">
                    <a:lumMod val="85000"/>
                  </a:schemeClr>
                </a:solidFill>
              </a:rPr>
              <a:t>Education/Public Outreach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106357" y="1605094"/>
            <a:ext cx="5554187" cy="466447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Working with STMD leadership to develop a university competition with CAT.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Support</a:t>
            </a: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ed 5 interns, 3 pathways co-ops and one pathways conversion to full-time civil servant.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Demonstrated IPEx at t</a:t>
            </a: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he Amazon MARS conference which was attended by world leaders in robotics and autonomy.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Gave a demonstration with RASSOR 2 to 4th and 5th grade students at the Grand Avenue Community Center in partnership with the Orlando Science Center.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Two abstracts were submitted to the Earth and Space 2024 conference, one on the wheel testing and one on the simulation collaboration with CAT.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FF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FF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 sz="1800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42113" y="1143429"/>
            <a:ext cx="4590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u="sng" dirty="0"/>
              <a:t>EPO Involvement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D11472CF-08B3-0B42-9160-B3BF92810F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0743695"/>
              </p:ext>
            </p:extLst>
          </p:nvPr>
        </p:nvGraphicFramePr>
        <p:xfrm>
          <a:off x="6293841" y="1687444"/>
          <a:ext cx="5554187" cy="1022972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7958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8364">
                  <a:extLst>
                    <a:ext uri="{9D8B030D-6E8A-4147-A177-3AD203B41FA5}">
                      <a16:colId xmlns:a16="http://schemas.microsoft.com/office/drawing/2014/main" val="1302770135"/>
                    </a:ext>
                  </a:extLst>
                </a:gridCol>
              </a:tblGrid>
              <a:tr h="326536">
                <a:tc gridSpan="2">
                  <a:txBody>
                    <a:bodyPr/>
                    <a:lstStyle/>
                    <a:p>
                      <a:r>
                        <a:rPr lang="en-US" sz="1500" b="1">
                          <a:solidFill>
                            <a:schemeClr val="bg1"/>
                          </a:solidFill>
                        </a:rPr>
                        <a:t>6 Month </a:t>
                      </a:r>
                      <a:r>
                        <a:rPr lang="en-US" sz="1500" b="1" baseline="0">
                          <a:solidFill>
                            <a:schemeClr val="bg1"/>
                          </a:solidFill>
                        </a:rPr>
                        <a:t>Look-Ahead</a:t>
                      </a:r>
                      <a:endParaRPr lang="en-US" sz="15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572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500" dirty="0"/>
                        <a:t>White House Tech Demo Day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500" dirty="0"/>
                        <a:t>Oct 2024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1689234"/>
                  </a:ext>
                </a:extLst>
              </a:tr>
              <a:tr h="34070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500" dirty="0"/>
                        <a:t>ASCE Earth and Space Conference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500" dirty="0"/>
                        <a:t>4/15/24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208284" y="1246672"/>
            <a:ext cx="5639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cs typeface="Arial" panose="020B0604020202020204" pitchFamily="34" charset="0"/>
              </a:rPr>
              <a:t>EPO Calendar Outlook (High Priorities):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4B3122-C344-44D4-B890-FB49C55ED3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33</a:t>
            </a:fld>
            <a:endParaRPr lang="uk-UA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60855B-D6F4-AE6D-42DE-73B230F2C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804" y="2819680"/>
            <a:ext cx="2657956" cy="20017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319EF5-3A0E-45F3-0902-D0A1B64E84C4}"/>
              </a:ext>
            </a:extLst>
          </p:cNvPr>
          <p:cNvSpPr txBox="1"/>
          <p:nvPr/>
        </p:nvSpPr>
        <p:spPr>
          <a:xfrm>
            <a:off x="6324805" y="4294574"/>
            <a:ext cx="2669032" cy="523220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Jeff Bezos operating IPEx at Amazon MARS conference</a:t>
            </a:r>
          </a:p>
        </p:txBody>
      </p:sp>
      <p:pic>
        <p:nvPicPr>
          <p:cNvPr id="7" name="Picture 6" descr="A picture containing person, outdoor, child, child&#10;&#10;Description automatically generated">
            <a:extLst>
              <a:ext uri="{FF2B5EF4-FFF2-40B4-BE49-F238E27FC236}">
                <a16:creationId xmlns:a16="http://schemas.microsoft.com/office/drawing/2014/main" id="{3E247349-2967-A441-94FC-3CD2362C6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1736" y="2812246"/>
            <a:ext cx="2669032" cy="2001774"/>
          </a:xfrm>
          <a:prstGeom prst="rect">
            <a:avLst/>
          </a:prstGeom>
        </p:spPr>
      </p:pic>
      <p:pic>
        <p:nvPicPr>
          <p:cNvPr id="10" name="Picture 9" descr="A picture containing person, indoor, cart&#10;&#10;Description automatically generated">
            <a:extLst>
              <a:ext uri="{FF2B5EF4-FFF2-40B4-BE49-F238E27FC236}">
                <a16:creationId xmlns:a16="http://schemas.microsoft.com/office/drawing/2014/main" id="{CC7DA9B4-A2D6-25D1-DAB8-13B6DCCD7C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835" y="4864878"/>
            <a:ext cx="2555892" cy="1916919"/>
          </a:xfrm>
          <a:prstGeom prst="rect">
            <a:avLst/>
          </a:prstGeom>
          <a:ln w="28575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E085EA-6C04-07F6-9C21-468CB197F244}"/>
              </a:ext>
            </a:extLst>
          </p:cNvPr>
          <p:cNvSpPr txBox="1"/>
          <p:nvPr/>
        </p:nvSpPr>
        <p:spPr>
          <a:xfrm>
            <a:off x="7765835" y="6257021"/>
            <a:ext cx="2540416" cy="523220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Interns performing wheel testing at KSC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E9DA05-A184-8DBF-2B81-38503A236FE0}"/>
              </a:ext>
            </a:extLst>
          </p:cNvPr>
          <p:cNvSpPr txBox="1"/>
          <p:nvPr/>
        </p:nvSpPr>
        <p:spPr>
          <a:xfrm>
            <a:off x="9121736" y="4294574"/>
            <a:ext cx="2669032" cy="523220"/>
          </a:xfrm>
          <a:prstGeom prst="rect">
            <a:avLst/>
          </a:prstGeom>
          <a:solidFill>
            <a:srgbClr val="0000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Grand Ave. Community Center demonstration</a:t>
            </a:r>
          </a:p>
        </p:txBody>
      </p:sp>
    </p:spTree>
    <p:extLst>
      <p:ext uri="{BB962C8B-B14F-4D97-AF65-F5344CB8AC3E}">
        <p14:creationId xmlns:p14="http://schemas.microsoft.com/office/powerpoint/2010/main" val="4128331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9513" y="22836"/>
            <a:ext cx="8250115" cy="1066800"/>
          </a:xfrm>
        </p:spPr>
        <p:txBody>
          <a:bodyPr/>
          <a:lstStyle/>
          <a:p>
            <a:r>
              <a:rPr lang="en-US" sz="4000" dirty="0">
                <a:solidFill>
                  <a:schemeClr val="bg1">
                    <a:lumMod val="85000"/>
                  </a:schemeClr>
                </a:solidFill>
              </a:rPr>
              <a:t>Summary</a:t>
            </a:r>
            <a:r>
              <a:rPr lang="en-US" sz="40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40677" y="1126588"/>
            <a:ext cx="6692260" cy="4999892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Major accomplishments for the Year: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design </a:t>
            </a:r>
            <a:r>
              <a:rPr lang="en-US" sz="1400" dirty="0">
                <a:latin typeface="Arial" panose="020B0604020202020204" pitchFamily="34" charset="0"/>
              </a:rPr>
              <a:t>of TRL 5 bucket drums. </a:t>
            </a:r>
            <a:endParaRPr lang="en-US" sz="1400" b="0" i="0" u="none" strike="noStrike" dirty="0"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the build and qualification of the IPEx lunar-g experiment and passed the Payload Readiness and System Acceptance Reviews. In storage awaiting flight with Blue Origin.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fabrication of MLI blankets for the IPEx TRL 5 t-vac chamber tests.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fabrication of the Phase Change Material (PCM) heatsink.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</a:rPr>
              <a:t>Completed the design and fabrication of the actuated radiator cover. 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assembly of the TRL5 camera housings including deployable EDS lens cover.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updates to the t-vac dynos to support IPEx actuator testing.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</a:rPr>
              <a:t>Completed assembly of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 TRL5 actuators (wheels, arm, and bucket drum) and began TRL 5 testing in t-vac dyno.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</a:rPr>
              <a:t>Completed testing of various wheel geometries in regolith test bed. </a:t>
            </a:r>
            <a:endParaRPr lang="en-US" sz="1400" b="0" i="0" u="none" strike="noStrike" dirty="0"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</a:rPr>
              <a:t>Completed fabrication of TRL 5 wheels.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the design and fabrication of rev. A of the integrated avionics unit (IAU) and battery an began checkout tests.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</a:rPr>
              <a:t>Completed first fully autonomous drive around a mock lander using only visual odometry. </a:t>
            </a:r>
            <a:endParaRPr lang="en-US" sz="1400" b="0" i="0" u="none" strike="noStrike" dirty="0"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Completed installation of a temporary enclosure for the IPEx rock yard to perform con-ops testing and ground demonstration.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</a:rPr>
              <a:t>Established a contract with Caterpillar Inc. to use proprietary software to model interaction with lunar regolith leading to university challenge.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US" sz="24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34</a:t>
            </a:fld>
            <a:endParaRPr lang="uk-UA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292118-32AC-46C4-8A29-A6F2C30E5253}"/>
              </a:ext>
            </a:extLst>
          </p:cNvPr>
          <p:cNvSpPr/>
          <p:nvPr/>
        </p:nvSpPr>
        <p:spPr>
          <a:xfrm>
            <a:off x="6916956" y="1173668"/>
            <a:ext cx="5191027" cy="30469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algn="ctr"/>
            <a:r>
              <a:rPr lang="en-US" b="1" u="sng" dirty="0" err="1">
                <a:solidFill>
                  <a:srgbClr val="000000"/>
                </a:solidFill>
                <a:latin typeface="Arial" panose="020B0604020202020204" pitchFamily="34" charset="0"/>
              </a:rPr>
              <a:t>TechMat</a:t>
            </a:r>
            <a:r>
              <a:rPr lang="en-US" b="1" u="sng" dirty="0">
                <a:solidFill>
                  <a:srgbClr val="000000"/>
                </a:solidFill>
                <a:latin typeface="Arial" panose="020B0604020202020204" pitchFamily="34" charset="0"/>
              </a:rPr>
              <a:t> Capability End State</a:t>
            </a:r>
            <a:r>
              <a:rPr lang="en-US" u="sng" dirty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  <a:endParaRPr lang="en-US" u="sng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TRL7 CLPS demonstration of robotic excavation of 10t of regolith on the lunar surface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Enabling technologies:  ​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Low gravity excavation system ​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Robust Lunar surface system reliability ​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Dust tolerant battery charging​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Dust tolerant thermal control​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Supervised autonomous operation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3634F11-6F70-4FCD-AD0E-70E90EABBEB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0" t="16462" r="7576" b="9917"/>
          <a:stretch/>
        </p:blipFill>
        <p:spPr>
          <a:xfrm>
            <a:off x="6916956" y="4304688"/>
            <a:ext cx="5191027" cy="247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9434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35</a:t>
            </a:fld>
            <a:endParaRPr lang="uk-UA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12179300" cy="6858000"/>
          </a:xfrm>
        </p:spPr>
        <p:txBody>
          <a:bodyPr/>
          <a:lstStyle/>
          <a:p>
            <a:r>
              <a:rPr lang="en-US" sz="6000" dirty="0"/>
              <a:t>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36BBE-4813-40D1-AE0E-F383B55ED0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66" b="14621"/>
          <a:stretch/>
        </p:blipFill>
        <p:spPr>
          <a:xfrm>
            <a:off x="12700" y="1138611"/>
            <a:ext cx="12166600" cy="5719389"/>
          </a:xfrm>
          <a:prstGeom prst="rect">
            <a:avLst/>
          </a:prstGeom>
          <a:ln>
            <a:solidFill>
              <a:srgbClr val="002A00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2FBC2C5-BC8F-43B2-A39F-78B110EC5786}"/>
              </a:ext>
            </a:extLst>
          </p:cNvPr>
          <p:cNvSpPr txBox="1">
            <a:spLocks/>
          </p:cNvSpPr>
          <p:nvPr/>
        </p:nvSpPr>
        <p:spPr>
          <a:xfrm>
            <a:off x="1959513" y="22836"/>
            <a:ext cx="8250115" cy="1066800"/>
          </a:xfrm>
          <a:prstGeom prst="rect">
            <a:avLst/>
          </a:prstGeom>
        </p:spPr>
        <p:txBody>
          <a:bodyPr anchor="ctr"/>
          <a:lstStyle>
            <a:lvl1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lang="en-US" sz="2400" kern="1200" baseline="0">
                <a:solidFill>
                  <a:schemeClr val="bg1"/>
                </a:solidFill>
                <a:latin typeface="Arial Bold" charset="0"/>
                <a:ea typeface="ＭＳ Ｐゴシック" charset="-128"/>
                <a:cs typeface="ＭＳ Ｐゴシック" charset="-128"/>
              </a:defRPr>
            </a:lvl1pPr>
            <a:lvl2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2pPr>
            <a:lvl3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3pPr>
            <a:lvl4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4pPr>
            <a:lvl5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5pPr>
            <a:lvl6pPr marL="4572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6pPr>
            <a:lvl7pPr marL="9144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7pPr>
            <a:lvl8pPr marL="13716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8pPr>
            <a:lvl9pPr marL="18288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9pPr>
          </a:lstStyle>
          <a:p>
            <a:r>
              <a:rPr lang="en-US" sz="4000" dirty="0">
                <a:solidFill>
                  <a:schemeClr val="bg1">
                    <a:lumMod val="85000"/>
                  </a:schemeClr>
                </a:solidFill>
              </a:rPr>
              <a:t>Questions?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736ADD-A977-4D88-BCF3-CC76416BB934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239" y="121312"/>
            <a:ext cx="990306" cy="82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25210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54AD68B1514488D78F190B66058FB" ma:contentTypeVersion="16" ma:contentTypeDescription="Create a new document." ma:contentTypeScope="" ma:versionID="9fd2f0e4bcc02462d91e22a480bbf382">
  <xsd:schema xmlns:xsd="http://www.w3.org/2001/XMLSchema" xmlns:xs="http://www.w3.org/2001/XMLSchema" xmlns:p="http://schemas.microsoft.com/office/2006/metadata/properties" xmlns:ns2="50d27530-d46d-4bb6-bd77-052c2fc248b9" xmlns:ns3="09198140-1c9f-453d-9162-ad88c9ef3998" xmlns:ns4="d900e117-17a0-4b24-9e47-511ef1d02c43" targetNamespace="http://schemas.microsoft.com/office/2006/metadata/properties" ma:root="true" ma:fieldsID="c6bf30ead2bd979d2220542d0c70e68a" ns2:_="" ns3:_="" ns4:_="">
    <xsd:import namespace="50d27530-d46d-4bb6-bd77-052c2fc248b9"/>
    <xsd:import namespace="09198140-1c9f-453d-9162-ad88c9ef3998"/>
    <xsd:import namespace="d900e117-17a0-4b24-9e47-511ef1d02c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Date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4:TaxCatchAll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d27530-d46d-4bb6-bd77-052c2fc248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Date" ma:index="14" nillable="true" ma:displayName="Date" ma:format="DateTime" ma:internalName="Date">
      <xsd:simpleType>
        <xsd:restriction base="dms:DateTime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0fb68aea-d2ee-4a6c-85e6-e4b5686e96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198140-1c9f-453d-9162-ad88c9ef3998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00e117-17a0-4b24-9e47-511ef1d02c43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c6bad1d4-a926-466e-bef8-ffee6af9bc5a}" ma:internalName="TaxCatchAll" ma:showField="CatchAllData" ma:web="09198140-1c9f-453d-9162-ad88c9ef399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d27530-d46d-4bb6-bd77-052c2fc248b9">
      <Terms xmlns="http://schemas.microsoft.com/office/infopath/2007/PartnerControls"/>
    </lcf76f155ced4ddcb4097134ff3c332f>
    <TaxCatchAll xmlns="d900e117-17a0-4b24-9e47-511ef1d02c43" xsi:nil="true"/>
    <Date xmlns="50d27530-d46d-4bb6-bd77-052c2fc248b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CA4C297-06BB-48D7-B345-8000C0B2A3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0d27530-d46d-4bb6-bd77-052c2fc248b9"/>
    <ds:schemaRef ds:uri="09198140-1c9f-453d-9162-ad88c9ef3998"/>
    <ds:schemaRef ds:uri="d900e117-17a0-4b24-9e47-511ef1d02c4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F6CF94-3835-4291-A7F5-6B61552363F6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d900e117-17a0-4b24-9e47-511ef1d02c43"/>
    <ds:schemaRef ds:uri="http://purl.org/dc/dcmitype/"/>
    <ds:schemaRef ds:uri="http://purl.org/dc/elements/1.1/"/>
    <ds:schemaRef ds:uri="09198140-1c9f-453d-9162-ad88c9ef3998"/>
    <ds:schemaRef ds:uri="50d27530-d46d-4bb6-bd77-052c2fc248b9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7AE54FD-935F-41B7-A2AD-D82757891F9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005d458-45be-48ae-8140-d43da96dd17b}" enabled="0" method="" siteId="{7005d458-45be-48ae-8140-d43da96dd17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7382</TotalTime>
  <Words>4294</Words>
  <Application>Microsoft Office PowerPoint</Application>
  <PresentationFormat>Widescreen</PresentationFormat>
  <Paragraphs>573</Paragraphs>
  <Slides>35</Slides>
  <Notes>14</Notes>
  <HiddenSlides>0</HiddenSlides>
  <MMClips>6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37" baseType="lpstr">
      <vt:lpstr>2_Office Theme</vt:lpstr>
      <vt:lpstr>3_Office Theme</vt:lpstr>
      <vt:lpstr>PowerPoint Presentation</vt:lpstr>
      <vt:lpstr>PowerPoint Presentation</vt:lpstr>
      <vt:lpstr>PowerPoint Presentation</vt:lpstr>
      <vt:lpstr>Team Members / Project Org Slide</vt:lpstr>
      <vt:lpstr>Team Members / Project Org Slide</vt:lpstr>
      <vt:lpstr>Collaborations &amp; Partnerships  </vt:lpstr>
      <vt:lpstr>ISRU Pilot Excavator TRL Progression</vt:lpstr>
      <vt:lpstr>TRL 5 IPEx Design</vt:lpstr>
      <vt:lpstr>FY23 Accomplishments:</vt:lpstr>
      <vt:lpstr>FY23 Accomplishments: Bucket Drum Subsystem</vt:lpstr>
      <vt:lpstr>FY23 Accomplishments: Bucket Drum Subsystem</vt:lpstr>
      <vt:lpstr>FY23 Accomplishments: Bucket Drum Lunar-G Suborbital Experiment </vt:lpstr>
      <vt:lpstr>FY23 Accomplishments: Thermal Control Subsystem</vt:lpstr>
      <vt:lpstr>FY23 Accomplishments: Thermal Control Subsystem</vt:lpstr>
      <vt:lpstr>FY23 Accomplishments: Thermal Control Subsystem</vt:lpstr>
      <vt:lpstr>FY23 Accomplishments: Cameras</vt:lpstr>
      <vt:lpstr>FY23 Accomplishments: Cameras</vt:lpstr>
      <vt:lpstr>FY23 Accomplishments: Actuator Subsystems</vt:lpstr>
      <vt:lpstr>FY23 Accomplishments: Actuator Subsystems</vt:lpstr>
      <vt:lpstr>FY23 Accomplishments: Actuator Subsystems</vt:lpstr>
      <vt:lpstr>FY23 Accomplishments:  Wheel Subsystem</vt:lpstr>
      <vt:lpstr>FY23 Accomplishments:  Wheel Subsystem</vt:lpstr>
      <vt:lpstr>FY23 Accomplishments:  Wheel Subsystem</vt:lpstr>
      <vt:lpstr>FY23 Accomplishments: Astrobotic Partnership (Avionics)</vt:lpstr>
      <vt:lpstr>FY23 Accomplishments: Astrobotic Partnership (Avionics)</vt:lpstr>
      <vt:lpstr>FY23 Accomplishments: Astrobotic Partnership (Battery)</vt:lpstr>
      <vt:lpstr>FY23 Accomplishments: Astrobotic Partnership (Software)</vt:lpstr>
      <vt:lpstr>FY23 Accomplishments: Project Management</vt:lpstr>
      <vt:lpstr>FY23 Accomplishments: TRL5 Ground Demo Prep</vt:lpstr>
      <vt:lpstr>FY23 Accomplishments: CAT Partnership (Simulation)</vt:lpstr>
      <vt:lpstr>Project Assessment Summary</vt:lpstr>
      <vt:lpstr>Plans Forward and Transition / Infusion Plan </vt:lpstr>
      <vt:lpstr>Education/Public Outreach</vt:lpstr>
      <vt:lpstr>Summary 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GCD Annual Program Review - Project Presentation Template</dc:title>
  <dc:creator>Lee</dc:creator>
  <cp:lastModifiedBy>Schuler, Jason M. (KSC-UBE00)</cp:lastModifiedBy>
  <cp:revision>12</cp:revision>
  <cp:lastPrinted>2017-06-09T12:17:02Z</cp:lastPrinted>
  <dcterms:created xsi:type="dcterms:W3CDTF">2011-06-13T11:07:26Z</dcterms:created>
  <dcterms:modified xsi:type="dcterms:W3CDTF">2023-10-17T18:58:52Z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0x01010041C8833384EBD34FB1C0BCC01D72F371</vt:lpwstr>
  </property>
  <property fmtid="{D5CDD505-2E9C-101B-9397-08002B2CF9AE}" pid="3" name="Order">
    <vt:r8>939900</vt:r8>
  </property>
  <property fmtid="{D5CDD505-2E9C-101B-9397-08002B2CF9AE}" pid="4" name="ComplianceAssetId">
    <vt:lpwstr/>
  </property>
  <property fmtid="{D5CDD505-2E9C-101B-9397-08002B2CF9AE}" pid="5" name="PMDispositionComm">
    <vt:lpwstr/>
  </property>
  <property fmtid="{D5CDD505-2E9C-101B-9397-08002B2CF9AE}" pid="6" name="EvaluatorComments">
    <vt:lpwstr/>
  </property>
  <property fmtid="{D5CDD505-2E9C-101B-9397-08002B2CF9AE}" pid="7" name="Description0">
    <vt:lpwstr/>
  </property>
  <property fmtid="{D5CDD505-2E9C-101B-9397-08002B2CF9AE}" pid="8" name="ApprovedBy">
    <vt:lpwstr/>
  </property>
  <property fmtid="{D5CDD505-2E9C-101B-9397-08002B2CF9AE}" pid="9" name="Evaluators">
    <vt:lpwstr/>
  </property>
  <property fmtid="{D5CDD505-2E9C-101B-9397-08002B2CF9AE}" pid="10" name="DocumentLinkGen">
    <vt:lpwstr>, </vt:lpwstr>
  </property>
  <property fmtid="{D5CDD505-2E9C-101B-9397-08002B2CF9AE}" pid="11" name="DocumentLinkGenTest">
    <vt:lpwstr>, </vt:lpwstr>
  </property>
  <property fmtid="{D5CDD505-2E9C-101B-9397-08002B2CF9AE}" pid="12" name="MediaServiceImageTags">
    <vt:lpwstr/>
  </property>
  <property fmtid="{D5CDD505-2E9C-101B-9397-08002B2CF9AE}" pid="13" name="xd_Signature">
    <vt:bool>false</vt:bool>
  </property>
  <property fmtid="{D5CDD505-2E9C-101B-9397-08002B2CF9AE}" pid="14" name="xd_ProgID">
    <vt:lpwstr/>
  </property>
  <property fmtid="{D5CDD505-2E9C-101B-9397-08002B2CF9AE}" pid="15" name="TemplateUrl">
    <vt:lpwstr/>
  </property>
  <property fmtid="{D5CDD505-2E9C-101B-9397-08002B2CF9AE}" pid="16" name="_ExtendedDescription">
    <vt:lpwstr/>
  </property>
  <property fmtid="{D5CDD505-2E9C-101B-9397-08002B2CF9AE}" pid="17" name="TriggerFlowInfo">
    <vt:lpwstr/>
  </property>
</Properties>
</file>