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424" r:id="rId4"/>
    <p:sldMasterId id="2147484435" r:id="rId5"/>
  </p:sldMasterIdLst>
  <p:notesMasterIdLst>
    <p:notesMasterId r:id="rId37"/>
  </p:notesMasterIdLst>
  <p:handoutMasterIdLst>
    <p:handoutMasterId r:id="rId38"/>
  </p:handoutMasterIdLst>
  <p:sldIdLst>
    <p:sldId id="396" r:id="rId6"/>
    <p:sldId id="334" r:id="rId7"/>
    <p:sldId id="423" r:id="rId8"/>
    <p:sldId id="428" r:id="rId9"/>
    <p:sldId id="419" r:id="rId10"/>
    <p:sldId id="429" r:id="rId11"/>
    <p:sldId id="16010" r:id="rId12"/>
    <p:sldId id="16011" r:id="rId13"/>
    <p:sldId id="16012" r:id="rId14"/>
    <p:sldId id="15993" r:id="rId15"/>
    <p:sldId id="453" r:id="rId16"/>
    <p:sldId id="15995" r:id="rId17"/>
    <p:sldId id="15991" r:id="rId18"/>
    <p:sldId id="16000" r:id="rId19"/>
    <p:sldId id="15997" r:id="rId20"/>
    <p:sldId id="16005" r:id="rId21"/>
    <p:sldId id="15996" r:id="rId22"/>
    <p:sldId id="1857" r:id="rId23"/>
    <p:sldId id="15994" r:id="rId24"/>
    <p:sldId id="15999" r:id="rId25"/>
    <p:sldId id="15992" r:id="rId26"/>
    <p:sldId id="16006" r:id="rId27"/>
    <p:sldId id="16002" r:id="rId28"/>
    <p:sldId id="15989" r:id="rId29"/>
    <p:sldId id="15988" r:id="rId30"/>
    <p:sldId id="380" r:id="rId31"/>
    <p:sldId id="407" r:id="rId32"/>
    <p:sldId id="430" r:id="rId33"/>
    <p:sldId id="461" r:id="rId34"/>
    <p:sldId id="410" r:id="rId35"/>
    <p:sldId id="464" r:id="rId3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p:defaultTextStyle>
  <p:extLst>
    <p:ext uri="{EFAFB233-063F-42B5-8137-9DF3F51BA10A}">
      <p15:sldGuideLst xmlns:p15="http://schemas.microsoft.com/office/powerpoint/2012/main">
        <p15:guide id="1" orient="horz" pos="2952" userDrawn="1">
          <p15:clr>
            <a:srgbClr val="A4A3A4"/>
          </p15:clr>
        </p15:guide>
        <p15:guide id="2" pos="3840" userDrawn="1">
          <p15:clr>
            <a:srgbClr val="A4A3A4"/>
          </p15:clr>
        </p15:guide>
        <p15:guide id="4" pos="7552" userDrawn="1">
          <p15:clr>
            <a:srgbClr val="A4A3A4"/>
          </p15:clr>
        </p15:guide>
        <p15:guide id="5" orient="horz" pos="4104" userDrawn="1">
          <p15:clr>
            <a:srgbClr val="A4A3A4"/>
          </p15:clr>
        </p15:guide>
        <p15:guide id="6" orient="horz" pos="4176" userDrawn="1">
          <p15:clr>
            <a:srgbClr val="A4A3A4"/>
          </p15:clr>
        </p15:guide>
        <p15:guide id="7" pos="128" userDrawn="1">
          <p15:clr>
            <a:srgbClr val="A4A3A4"/>
          </p15:clr>
        </p15:guide>
        <p15:guide id="9" orient="horz" pos="1128" userDrawn="1">
          <p15:clr>
            <a:srgbClr val="A4A3A4"/>
          </p15:clr>
        </p15:guide>
        <p15:guide id="10" orient="horz" pos="2832" userDrawn="1">
          <p15:clr>
            <a:srgbClr val="A4A3A4"/>
          </p15:clr>
        </p15:guide>
        <p15:guide id="11" pos="6624" userDrawn="1">
          <p15:clr>
            <a:srgbClr val="A4A3A4"/>
          </p15:clr>
        </p15:guide>
        <p15:guide id="12" pos="4064" userDrawn="1">
          <p15:clr>
            <a:srgbClr val="A4A3A4"/>
          </p15:clr>
        </p15:guide>
        <p15:guide id="13" pos="4128" userDrawn="1">
          <p15:clr>
            <a:srgbClr val="A4A3A4"/>
          </p15:clr>
        </p15:guide>
        <p15:guide id="14" pos="4224" userDrawn="1">
          <p15:clr>
            <a:srgbClr val="A4A3A4"/>
          </p15:clr>
        </p15:guide>
        <p15:guide id="15" orient="horz" pos="3024" userDrawn="1">
          <p15:clr>
            <a:srgbClr val="A4A3A4"/>
          </p15:clr>
        </p15:guide>
        <p15:guide id="16" pos="6688" userDrawn="1">
          <p15:clr>
            <a:srgbClr val="A4A3A4"/>
          </p15:clr>
        </p15:guide>
        <p15:guide id="17" pos="684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rth, Theresa C. (LARC-A3)[TEAMS3]" initials="FTC(A" lastIdx="1" clrIdx="0">
    <p:extLst>
      <p:ext uri="{19B8F6BF-5375-455C-9EA6-DF929625EA0E}">
        <p15:presenceInfo xmlns:p15="http://schemas.microsoft.com/office/powerpoint/2012/main" userId="S::tfirth@ndc.nasa.gov::8a038681-0486-4018-85bb-88f411c1f7e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A8B7D4"/>
    <a:srgbClr val="B4C2DA"/>
    <a:srgbClr val="4F81BD"/>
    <a:srgbClr val="BE4B48"/>
    <a:srgbClr val="31FF21"/>
    <a:srgbClr val="000000"/>
    <a:srgbClr val="FF33CC"/>
    <a:srgbClr val="002A00"/>
    <a:srgbClr val="00BE00"/>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741297-B313-42AF-B65D-DE0B1450E578}" v="2" dt="2023-10-23T20:27:19.2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77" autoAdjust="0"/>
    <p:restoredTop sz="94780" autoAdjust="0"/>
  </p:normalViewPr>
  <p:slideViewPr>
    <p:cSldViewPr snapToGrid="0">
      <p:cViewPr varScale="1">
        <p:scale>
          <a:sx n="114" d="100"/>
          <a:sy n="114" d="100"/>
        </p:scale>
        <p:origin x="2244" y="108"/>
      </p:cViewPr>
      <p:guideLst>
        <p:guide orient="horz" pos="2952"/>
        <p:guide pos="3840"/>
        <p:guide pos="7552"/>
        <p:guide orient="horz" pos="4104"/>
        <p:guide orient="horz" pos="4176"/>
        <p:guide pos="128"/>
        <p:guide orient="horz" pos="1128"/>
        <p:guide orient="horz" pos="2832"/>
        <p:guide pos="6624"/>
        <p:guide pos="4064"/>
        <p:guide pos="4128"/>
        <p:guide pos="4224"/>
        <p:guide orient="horz" pos="3024"/>
        <p:guide pos="6688"/>
        <p:guide pos="684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uler, Jason M. (KSC-UBE00)" userId="4507bbd2-8ad1-44d0-9b2f-7c8496f8e428" providerId="ADAL" clId="{0212B786-4010-488C-B652-1E198B77C02B}"/>
    <pc:docChg chg="delSld modSld">
      <pc:chgData name="Schuler, Jason M. (KSC-UBE00)" userId="4507bbd2-8ad1-44d0-9b2f-7c8496f8e428" providerId="ADAL" clId="{0212B786-4010-488C-B652-1E198B77C02B}" dt="2022-09-15T20:53:38.726" v="1" actId="1076"/>
      <pc:docMkLst>
        <pc:docMk/>
      </pc:docMkLst>
      <pc:sldChg chg="del">
        <pc:chgData name="Schuler, Jason M. (KSC-UBE00)" userId="4507bbd2-8ad1-44d0-9b2f-7c8496f8e428" providerId="ADAL" clId="{0212B786-4010-488C-B652-1E198B77C02B}" dt="2022-09-01T19:40:25.269" v="0" actId="47"/>
        <pc:sldMkLst>
          <pc:docMk/>
          <pc:sldMk cId="92684872" sldId="336"/>
        </pc:sldMkLst>
      </pc:sldChg>
      <pc:sldChg chg="del">
        <pc:chgData name="Schuler, Jason M. (KSC-UBE00)" userId="4507bbd2-8ad1-44d0-9b2f-7c8496f8e428" providerId="ADAL" clId="{0212B786-4010-488C-B652-1E198B77C02B}" dt="2022-09-01T19:40:25.269" v="0" actId="47"/>
        <pc:sldMkLst>
          <pc:docMk/>
          <pc:sldMk cId="1815074120" sldId="381"/>
        </pc:sldMkLst>
      </pc:sldChg>
      <pc:sldChg chg="del">
        <pc:chgData name="Schuler, Jason M. (KSC-UBE00)" userId="4507bbd2-8ad1-44d0-9b2f-7c8496f8e428" providerId="ADAL" clId="{0212B786-4010-488C-B652-1E198B77C02B}" dt="2022-09-01T19:40:25.269" v="0" actId="47"/>
        <pc:sldMkLst>
          <pc:docMk/>
          <pc:sldMk cId="97219245" sldId="401"/>
        </pc:sldMkLst>
      </pc:sldChg>
      <pc:sldChg chg="del">
        <pc:chgData name="Schuler, Jason M. (KSC-UBE00)" userId="4507bbd2-8ad1-44d0-9b2f-7c8496f8e428" providerId="ADAL" clId="{0212B786-4010-488C-B652-1E198B77C02B}" dt="2022-09-01T19:40:25.269" v="0" actId="47"/>
        <pc:sldMkLst>
          <pc:docMk/>
          <pc:sldMk cId="2409282424" sldId="417"/>
        </pc:sldMkLst>
      </pc:sldChg>
      <pc:sldChg chg="del">
        <pc:chgData name="Schuler, Jason M. (KSC-UBE00)" userId="4507bbd2-8ad1-44d0-9b2f-7c8496f8e428" providerId="ADAL" clId="{0212B786-4010-488C-B652-1E198B77C02B}" dt="2022-09-01T19:40:25.269" v="0" actId="47"/>
        <pc:sldMkLst>
          <pc:docMk/>
          <pc:sldMk cId="2377834751" sldId="420"/>
        </pc:sldMkLst>
      </pc:sldChg>
      <pc:sldChg chg="del">
        <pc:chgData name="Schuler, Jason M. (KSC-UBE00)" userId="4507bbd2-8ad1-44d0-9b2f-7c8496f8e428" providerId="ADAL" clId="{0212B786-4010-488C-B652-1E198B77C02B}" dt="2022-09-01T19:40:25.269" v="0" actId="47"/>
        <pc:sldMkLst>
          <pc:docMk/>
          <pc:sldMk cId="2861906991" sldId="422"/>
        </pc:sldMkLst>
      </pc:sldChg>
      <pc:sldChg chg="del">
        <pc:chgData name="Schuler, Jason M. (KSC-UBE00)" userId="4507bbd2-8ad1-44d0-9b2f-7c8496f8e428" providerId="ADAL" clId="{0212B786-4010-488C-B652-1E198B77C02B}" dt="2022-09-01T19:40:25.269" v="0" actId="47"/>
        <pc:sldMkLst>
          <pc:docMk/>
          <pc:sldMk cId="106415166" sldId="425"/>
        </pc:sldMkLst>
      </pc:sldChg>
      <pc:sldChg chg="del">
        <pc:chgData name="Schuler, Jason M. (KSC-UBE00)" userId="4507bbd2-8ad1-44d0-9b2f-7c8496f8e428" providerId="ADAL" clId="{0212B786-4010-488C-B652-1E198B77C02B}" dt="2022-09-01T19:40:25.269" v="0" actId="47"/>
        <pc:sldMkLst>
          <pc:docMk/>
          <pc:sldMk cId="582777884" sldId="443"/>
        </pc:sldMkLst>
      </pc:sldChg>
      <pc:sldChg chg="del">
        <pc:chgData name="Schuler, Jason M. (KSC-UBE00)" userId="4507bbd2-8ad1-44d0-9b2f-7c8496f8e428" providerId="ADAL" clId="{0212B786-4010-488C-B652-1E198B77C02B}" dt="2022-09-01T19:40:25.269" v="0" actId="47"/>
        <pc:sldMkLst>
          <pc:docMk/>
          <pc:sldMk cId="1290038131" sldId="444"/>
        </pc:sldMkLst>
      </pc:sldChg>
      <pc:sldChg chg="del">
        <pc:chgData name="Schuler, Jason M. (KSC-UBE00)" userId="4507bbd2-8ad1-44d0-9b2f-7c8496f8e428" providerId="ADAL" clId="{0212B786-4010-488C-B652-1E198B77C02B}" dt="2022-09-01T19:40:25.269" v="0" actId="47"/>
        <pc:sldMkLst>
          <pc:docMk/>
          <pc:sldMk cId="854749982" sldId="445"/>
        </pc:sldMkLst>
      </pc:sldChg>
      <pc:sldChg chg="del">
        <pc:chgData name="Schuler, Jason M. (KSC-UBE00)" userId="4507bbd2-8ad1-44d0-9b2f-7c8496f8e428" providerId="ADAL" clId="{0212B786-4010-488C-B652-1E198B77C02B}" dt="2022-09-01T19:40:25.269" v="0" actId="47"/>
        <pc:sldMkLst>
          <pc:docMk/>
          <pc:sldMk cId="3267090972" sldId="469"/>
        </pc:sldMkLst>
      </pc:sldChg>
      <pc:sldChg chg="del">
        <pc:chgData name="Schuler, Jason M. (KSC-UBE00)" userId="4507bbd2-8ad1-44d0-9b2f-7c8496f8e428" providerId="ADAL" clId="{0212B786-4010-488C-B652-1E198B77C02B}" dt="2022-09-01T19:40:25.269" v="0" actId="47"/>
        <pc:sldMkLst>
          <pc:docMk/>
          <pc:sldMk cId="3107485092" sldId="470"/>
        </pc:sldMkLst>
      </pc:sldChg>
      <pc:sldChg chg="modSp mod">
        <pc:chgData name="Schuler, Jason M. (KSC-UBE00)" userId="4507bbd2-8ad1-44d0-9b2f-7c8496f8e428" providerId="ADAL" clId="{0212B786-4010-488C-B652-1E198B77C02B}" dt="2022-09-15T20:53:38.726" v="1" actId="1076"/>
        <pc:sldMkLst>
          <pc:docMk/>
          <pc:sldMk cId="3747023573" sldId="15995"/>
        </pc:sldMkLst>
        <pc:picChg chg="mod">
          <ac:chgData name="Schuler, Jason M. (KSC-UBE00)" userId="4507bbd2-8ad1-44d0-9b2f-7c8496f8e428" providerId="ADAL" clId="{0212B786-4010-488C-B652-1E198B77C02B}" dt="2022-09-15T20:53:38.726" v="1" actId="1076"/>
          <ac:picMkLst>
            <pc:docMk/>
            <pc:sldMk cId="3747023573" sldId="15995"/>
            <ac:picMk id="6" creationId="{EF38B0D5-7700-4B41-9FDB-599C1D42F6C5}"/>
          </ac:picMkLst>
        </pc:picChg>
      </pc:sldChg>
      <pc:sldChg chg="del">
        <pc:chgData name="Schuler, Jason M. (KSC-UBE00)" userId="4507bbd2-8ad1-44d0-9b2f-7c8496f8e428" providerId="ADAL" clId="{0212B786-4010-488C-B652-1E198B77C02B}" dt="2022-09-01T19:40:25.269" v="0" actId="47"/>
        <pc:sldMkLst>
          <pc:docMk/>
          <pc:sldMk cId="2514031936" sldId="16007"/>
        </pc:sldMkLst>
      </pc:sldChg>
      <pc:sldChg chg="del">
        <pc:chgData name="Schuler, Jason M. (KSC-UBE00)" userId="4507bbd2-8ad1-44d0-9b2f-7c8496f8e428" providerId="ADAL" clId="{0212B786-4010-488C-B652-1E198B77C02B}" dt="2022-09-01T19:40:25.269" v="0" actId="47"/>
        <pc:sldMkLst>
          <pc:docMk/>
          <pc:sldMk cId="2325036474" sldId="16008"/>
        </pc:sldMkLst>
      </pc:sldChg>
      <pc:sldChg chg="del">
        <pc:chgData name="Schuler, Jason M. (KSC-UBE00)" userId="4507bbd2-8ad1-44d0-9b2f-7c8496f8e428" providerId="ADAL" clId="{0212B786-4010-488C-B652-1E198B77C02B}" dt="2022-09-01T19:40:25.269" v="0" actId="47"/>
        <pc:sldMkLst>
          <pc:docMk/>
          <pc:sldMk cId="3793237840" sldId="1600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F2FA74-3D08-4CFB-A59D-522AB0DE7FE4}"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35325C6F-7030-492E-A0E6-4422DE2DE7DF}">
      <dgm:prSet phldrT="[Text]"/>
      <dgm:spPr/>
      <dgm:t>
        <a:bodyPr/>
        <a:lstStyle/>
        <a:p>
          <a:r>
            <a:rPr lang="en-US" dirty="0"/>
            <a:t>Drive to dig site unloaded</a:t>
          </a:r>
        </a:p>
        <a:p>
          <a:r>
            <a:rPr lang="en-US" dirty="0"/>
            <a:t>(5.55 minutes)</a:t>
          </a:r>
        </a:p>
      </dgm:t>
    </dgm:pt>
    <dgm:pt modelId="{61ED6E32-1531-4AB4-9C83-8570DBCE4E54}" type="parTrans" cxnId="{B756A29E-AF52-4D6A-A6D8-B94096A5EBC2}">
      <dgm:prSet/>
      <dgm:spPr/>
      <dgm:t>
        <a:bodyPr/>
        <a:lstStyle/>
        <a:p>
          <a:endParaRPr lang="en-US"/>
        </a:p>
      </dgm:t>
    </dgm:pt>
    <dgm:pt modelId="{CA605456-110E-461E-856B-4CECAFDFB90F}" type="sibTrans" cxnId="{B756A29E-AF52-4D6A-A6D8-B94096A5EBC2}">
      <dgm:prSet/>
      <dgm:spPr/>
      <dgm:t>
        <a:bodyPr/>
        <a:lstStyle/>
        <a:p>
          <a:endParaRPr lang="en-US"/>
        </a:p>
      </dgm:t>
    </dgm:pt>
    <dgm:pt modelId="{39D16546-91A9-422F-B970-3B73FD8D6457}">
      <dgm:prSet phldrT="[Text]"/>
      <dgm:spPr/>
      <dgm:t>
        <a:bodyPr/>
        <a:lstStyle/>
        <a:p>
          <a:r>
            <a:rPr lang="en-US" dirty="0"/>
            <a:t>Excavate</a:t>
          </a:r>
        </a:p>
        <a:p>
          <a:r>
            <a:rPr lang="en-US" dirty="0"/>
            <a:t>(2.12 minutes)</a:t>
          </a:r>
        </a:p>
      </dgm:t>
    </dgm:pt>
    <dgm:pt modelId="{52087269-5DEE-4840-B014-F97C2DE4E4DF}" type="parTrans" cxnId="{B08D05EE-2AE4-4921-8054-12D91BB311B1}">
      <dgm:prSet/>
      <dgm:spPr/>
      <dgm:t>
        <a:bodyPr/>
        <a:lstStyle/>
        <a:p>
          <a:endParaRPr lang="en-US"/>
        </a:p>
      </dgm:t>
    </dgm:pt>
    <dgm:pt modelId="{E2BECF71-B3E5-41FC-AD26-C606CFBBF988}" type="sibTrans" cxnId="{B08D05EE-2AE4-4921-8054-12D91BB311B1}">
      <dgm:prSet/>
      <dgm:spPr/>
      <dgm:t>
        <a:bodyPr/>
        <a:lstStyle/>
        <a:p>
          <a:endParaRPr lang="en-US"/>
        </a:p>
      </dgm:t>
    </dgm:pt>
    <dgm:pt modelId="{E48A8CAF-93A0-491C-A039-889A78872E8D}">
      <dgm:prSet phldrT="[Text]"/>
      <dgm:spPr/>
      <dgm:t>
        <a:bodyPr/>
        <a:lstStyle/>
        <a:p>
          <a:r>
            <a:rPr lang="en-US" dirty="0"/>
            <a:t>Dump</a:t>
          </a:r>
        </a:p>
        <a:p>
          <a:r>
            <a:rPr lang="en-US" dirty="0"/>
            <a:t>(0.37 minutes) </a:t>
          </a:r>
        </a:p>
      </dgm:t>
    </dgm:pt>
    <dgm:pt modelId="{C5B074AC-2D03-4A68-A8DD-2BC321235926}" type="parTrans" cxnId="{B3F3A167-7F12-433F-B060-E50BABD4B563}">
      <dgm:prSet/>
      <dgm:spPr/>
      <dgm:t>
        <a:bodyPr/>
        <a:lstStyle/>
        <a:p>
          <a:endParaRPr lang="en-US"/>
        </a:p>
      </dgm:t>
    </dgm:pt>
    <dgm:pt modelId="{77CC8878-8373-48F7-8A98-BD0946848325}" type="sibTrans" cxnId="{B3F3A167-7F12-433F-B060-E50BABD4B563}">
      <dgm:prSet/>
      <dgm:spPr/>
      <dgm:t>
        <a:bodyPr/>
        <a:lstStyle/>
        <a:p>
          <a:endParaRPr lang="en-US"/>
        </a:p>
      </dgm:t>
    </dgm:pt>
    <dgm:pt modelId="{4D02BA62-2A54-420E-9D8F-967B279865D3}">
      <dgm:prSet phldrT="[Text]"/>
      <dgm:spPr/>
      <dgm:t>
        <a:bodyPr/>
        <a:lstStyle/>
        <a:p>
          <a:r>
            <a:rPr lang="en-US" dirty="0"/>
            <a:t>Drive to dump site loaded</a:t>
          </a:r>
        </a:p>
        <a:p>
          <a:r>
            <a:rPr lang="en-US" dirty="0"/>
            <a:t>(5.55 minutes)</a:t>
          </a:r>
        </a:p>
      </dgm:t>
    </dgm:pt>
    <dgm:pt modelId="{28F1E66F-02A5-4088-BCA2-8FF780F6B4CA}" type="parTrans" cxnId="{147518CF-A199-4417-9229-2E5CF97409C4}">
      <dgm:prSet/>
      <dgm:spPr/>
      <dgm:t>
        <a:bodyPr/>
        <a:lstStyle/>
        <a:p>
          <a:endParaRPr lang="en-US"/>
        </a:p>
      </dgm:t>
    </dgm:pt>
    <dgm:pt modelId="{93745A52-699F-4CBD-908E-1954406D8E60}" type="sibTrans" cxnId="{147518CF-A199-4417-9229-2E5CF97409C4}">
      <dgm:prSet/>
      <dgm:spPr/>
      <dgm:t>
        <a:bodyPr/>
        <a:lstStyle/>
        <a:p>
          <a:endParaRPr lang="en-US"/>
        </a:p>
      </dgm:t>
    </dgm:pt>
    <dgm:pt modelId="{64ED1098-4CB1-4B98-B426-EF3017D2C4FF}">
      <dgm:prSet phldrT="[Text]"/>
      <dgm:spPr/>
      <dgm:t>
        <a:bodyPr/>
        <a:lstStyle/>
        <a:p>
          <a:endParaRPr lang="en-US" dirty="0"/>
        </a:p>
      </dgm:t>
    </dgm:pt>
    <dgm:pt modelId="{1B01DCF4-1C31-4492-B2BA-BADF4535E130}" type="parTrans" cxnId="{CC1816C6-66B8-4CEF-8C5B-CCD48FF92354}">
      <dgm:prSet/>
      <dgm:spPr/>
      <dgm:t>
        <a:bodyPr/>
        <a:lstStyle/>
        <a:p>
          <a:endParaRPr lang="en-US"/>
        </a:p>
      </dgm:t>
    </dgm:pt>
    <dgm:pt modelId="{F835DDB4-0976-4A1E-9037-430EC116750A}" type="sibTrans" cxnId="{CC1816C6-66B8-4CEF-8C5B-CCD48FF92354}">
      <dgm:prSet/>
      <dgm:spPr/>
      <dgm:t>
        <a:bodyPr/>
        <a:lstStyle/>
        <a:p>
          <a:endParaRPr lang="en-US"/>
        </a:p>
      </dgm:t>
    </dgm:pt>
    <dgm:pt modelId="{8EB87BA7-948F-49EC-94C7-F94DF1457131}" type="pres">
      <dgm:prSet presAssocID="{5BF2FA74-3D08-4CFB-A59D-522AB0DE7FE4}" presName="cycle" presStyleCnt="0">
        <dgm:presLayoutVars>
          <dgm:dir/>
          <dgm:resizeHandles val="exact"/>
        </dgm:presLayoutVars>
      </dgm:prSet>
      <dgm:spPr/>
    </dgm:pt>
    <dgm:pt modelId="{8791BA4D-35EA-4CBE-85F4-2FE0C9BD818D}" type="pres">
      <dgm:prSet presAssocID="{E48A8CAF-93A0-491C-A039-889A78872E8D}" presName="node" presStyleLbl="node1" presStyleIdx="0" presStyleCnt="5" custScaleX="98748" custScaleY="100473">
        <dgm:presLayoutVars>
          <dgm:bulletEnabled val="1"/>
        </dgm:presLayoutVars>
      </dgm:prSet>
      <dgm:spPr>
        <a:prstGeom prst="roundRect">
          <a:avLst/>
        </a:prstGeom>
      </dgm:spPr>
    </dgm:pt>
    <dgm:pt modelId="{363034D5-7860-4E03-A3CA-4E1AA8D5C9B4}" type="pres">
      <dgm:prSet presAssocID="{E48A8CAF-93A0-491C-A039-889A78872E8D}" presName="spNode" presStyleCnt="0"/>
      <dgm:spPr/>
    </dgm:pt>
    <dgm:pt modelId="{49790A03-8DEF-4F43-B519-4B5575F3CD13}" type="pres">
      <dgm:prSet presAssocID="{77CC8878-8373-48F7-8A98-BD0946848325}" presName="sibTrans" presStyleLbl="sibTrans1D1" presStyleIdx="0" presStyleCnt="5"/>
      <dgm:spPr/>
    </dgm:pt>
    <dgm:pt modelId="{55E25B3A-14A8-4A48-899E-C949B07FFABA}" type="pres">
      <dgm:prSet presAssocID="{64ED1098-4CB1-4B98-B426-EF3017D2C4FF}" presName="node" presStyleLbl="node1" presStyleIdx="1" presStyleCnt="5" custScaleX="134735" custScaleY="134735">
        <dgm:presLayoutVars>
          <dgm:bulletEnabled val="1"/>
        </dgm:presLayoutVars>
      </dgm:prSet>
      <dgm:spPr>
        <a:prstGeom prst="flowChartDecision">
          <a:avLst/>
        </a:prstGeom>
      </dgm:spPr>
    </dgm:pt>
    <dgm:pt modelId="{DF77D8DF-6ED6-4F76-AF41-DDCDC516548F}" type="pres">
      <dgm:prSet presAssocID="{64ED1098-4CB1-4B98-B426-EF3017D2C4FF}" presName="spNode" presStyleCnt="0"/>
      <dgm:spPr/>
    </dgm:pt>
    <dgm:pt modelId="{7493A2B1-CE95-4A33-9D78-99AD5F8451EE}" type="pres">
      <dgm:prSet presAssocID="{F835DDB4-0976-4A1E-9037-430EC116750A}" presName="sibTrans" presStyleLbl="sibTrans1D1" presStyleIdx="1" presStyleCnt="5"/>
      <dgm:spPr/>
    </dgm:pt>
    <dgm:pt modelId="{44317562-A0A8-4A55-872A-571EF1E7E97D}" type="pres">
      <dgm:prSet presAssocID="{35325C6F-7030-492E-A0E6-4422DE2DE7DF}" presName="node" presStyleLbl="node1" presStyleIdx="2" presStyleCnt="5">
        <dgm:presLayoutVars>
          <dgm:bulletEnabled val="1"/>
        </dgm:presLayoutVars>
      </dgm:prSet>
      <dgm:spPr/>
    </dgm:pt>
    <dgm:pt modelId="{84A2A19A-A954-446B-9D9C-EF1367DFA9C3}" type="pres">
      <dgm:prSet presAssocID="{35325C6F-7030-492E-A0E6-4422DE2DE7DF}" presName="spNode" presStyleCnt="0"/>
      <dgm:spPr/>
    </dgm:pt>
    <dgm:pt modelId="{B2FF0BE7-7820-42D2-8E06-8B4B714C0D17}" type="pres">
      <dgm:prSet presAssocID="{CA605456-110E-461E-856B-4CECAFDFB90F}" presName="sibTrans" presStyleLbl="sibTrans1D1" presStyleIdx="2" presStyleCnt="5"/>
      <dgm:spPr/>
    </dgm:pt>
    <dgm:pt modelId="{F5CD1B6A-05C7-4574-8C0C-225DA8751FA3}" type="pres">
      <dgm:prSet presAssocID="{39D16546-91A9-422F-B970-3B73FD8D6457}" presName="node" presStyleLbl="node1" presStyleIdx="3" presStyleCnt="5">
        <dgm:presLayoutVars>
          <dgm:bulletEnabled val="1"/>
        </dgm:presLayoutVars>
      </dgm:prSet>
      <dgm:spPr/>
    </dgm:pt>
    <dgm:pt modelId="{AE255C0D-1B51-4806-80A6-48E43BD0FB77}" type="pres">
      <dgm:prSet presAssocID="{39D16546-91A9-422F-B970-3B73FD8D6457}" presName="spNode" presStyleCnt="0"/>
      <dgm:spPr/>
    </dgm:pt>
    <dgm:pt modelId="{57A8D3C3-7B54-42D8-B6EE-4DFB72365561}" type="pres">
      <dgm:prSet presAssocID="{E2BECF71-B3E5-41FC-AD26-C606CFBBF988}" presName="sibTrans" presStyleLbl="sibTrans1D1" presStyleIdx="3" presStyleCnt="5"/>
      <dgm:spPr/>
    </dgm:pt>
    <dgm:pt modelId="{42D39AB9-4572-4B20-89F6-72513E590281}" type="pres">
      <dgm:prSet presAssocID="{4D02BA62-2A54-420E-9D8F-967B279865D3}" presName="node" presStyleLbl="node1" presStyleIdx="4" presStyleCnt="5">
        <dgm:presLayoutVars>
          <dgm:bulletEnabled val="1"/>
        </dgm:presLayoutVars>
      </dgm:prSet>
      <dgm:spPr/>
    </dgm:pt>
    <dgm:pt modelId="{8D4A1424-4F69-4D7D-83AF-0321CE0F5289}" type="pres">
      <dgm:prSet presAssocID="{4D02BA62-2A54-420E-9D8F-967B279865D3}" presName="spNode" presStyleCnt="0"/>
      <dgm:spPr/>
    </dgm:pt>
    <dgm:pt modelId="{8FC69749-C01B-42E1-921F-CCC2FA779273}" type="pres">
      <dgm:prSet presAssocID="{93745A52-699F-4CBD-908E-1954406D8E60}" presName="sibTrans" presStyleLbl="sibTrans1D1" presStyleIdx="4" presStyleCnt="5"/>
      <dgm:spPr/>
    </dgm:pt>
  </dgm:ptLst>
  <dgm:cxnLst>
    <dgm:cxn modelId="{098E8D19-9F4D-4CD1-A066-BE4B2744E705}" type="presOf" srcId="{35325C6F-7030-492E-A0E6-4422DE2DE7DF}" destId="{44317562-A0A8-4A55-872A-571EF1E7E97D}" srcOrd="0" destOrd="0" presId="urn:microsoft.com/office/officeart/2005/8/layout/cycle5"/>
    <dgm:cxn modelId="{05C65C1F-EFF5-45AB-A4B0-DCDA8457A1DB}" type="presOf" srcId="{E2BECF71-B3E5-41FC-AD26-C606CFBBF988}" destId="{57A8D3C3-7B54-42D8-B6EE-4DFB72365561}" srcOrd="0" destOrd="0" presId="urn:microsoft.com/office/officeart/2005/8/layout/cycle5"/>
    <dgm:cxn modelId="{875A911F-702C-439B-B6AB-50A9D5103AC2}" type="presOf" srcId="{64ED1098-4CB1-4B98-B426-EF3017D2C4FF}" destId="{55E25B3A-14A8-4A48-899E-C949B07FFABA}" srcOrd="0" destOrd="0" presId="urn:microsoft.com/office/officeart/2005/8/layout/cycle5"/>
    <dgm:cxn modelId="{B3F3A167-7F12-433F-B060-E50BABD4B563}" srcId="{5BF2FA74-3D08-4CFB-A59D-522AB0DE7FE4}" destId="{E48A8CAF-93A0-491C-A039-889A78872E8D}" srcOrd="0" destOrd="0" parTransId="{C5B074AC-2D03-4A68-A8DD-2BC321235926}" sibTransId="{77CC8878-8373-48F7-8A98-BD0946848325}"/>
    <dgm:cxn modelId="{BF03608A-10DB-47CC-982B-D5B2E9C34E7B}" type="presOf" srcId="{5BF2FA74-3D08-4CFB-A59D-522AB0DE7FE4}" destId="{8EB87BA7-948F-49EC-94C7-F94DF1457131}" srcOrd="0" destOrd="0" presId="urn:microsoft.com/office/officeart/2005/8/layout/cycle5"/>
    <dgm:cxn modelId="{1629D28A-74BB-4AC3-8075-8C4CFE3FA267}" type="presOf" srcId="{77CC8878-8373-48F7-8A98-BD0946848325}" destId="{49790A03-8DEF-4F43-B519-4B5575F3CD13}" srcOrd="0" destOrd="0" presId="urn:microsoft.com/office/officeart/2005/8/layout/cycle5"/>
    <dgm:cxn modelId="{26F46F9C-32EC-4ABD-A086-C53A30438DE8}" type="presOf" srcId="{4D02BA62-2A54-420E-9D8F-967B279865D3}" destId="{42D39AB9-4572-4B20-89F6-72513E590281}" srcOrd="0" destOrd="0" presId="urn:microsoft.com/office/officeart/2005/8/layout/cycle5"/>
    <dgm:cxn modelId="{B756A29E-AF52-4D6A-A6D8-B94096A5EBC2}" srcId="{5BF2FA74-3D08-4CFB-A59D-522AB0DE7FE4}" destId="{35325C6F-7030-492E-A0E6-4422DE2DE7DF}" srcOrd="2" destOrd="0" parTransId="{61ED6E32-1531-4AB4-9C83-8570DBCE4E54}" sibTransId="{CA605456-110E-461E-856B-4CECAFDFB90F}"/>
    <dgm:cxn modelId="{8E55A8B0-059E-4840-A6FB-78729B31390F}" type="presOf" srcId="{F835DDB4-0976-4A1E-9037-430EC116750A}" destId="{7493A2B1-CE95-4A33-9D78-99AD5F8451EE}" srcOrd="0" destOrd="0" presId="urn:microsoft.com/office/officeart/2005/8/layout/cycle5"/>
    <dgm:cxn modelId="{CC1816C6-66B8-4CEF-8C5B-CCD48FF92354}" srcId="{5BF2FA74-3D08-4CFB-A59D-522AB0DE7FE4}" destId="{64ED1098-4CB1-4B98-B426-EF3017D2C4FF}" srcOrd="1" destOrd="0" parTransId="{1B01DCF4-1C31-4492-B2BA-BADF4535E130}" sibTransId="{F835DDB4-0976-4A1E-9037-430EC116750A}"/>
    <dgm:cxn modelId="{466304C9-3275-4E0E-8F1E-21A174A90EE7}" type="presOf" srcId="{39D16546-91A9-422F-B970-3B73FD8D6457}" destId="{F5CD1B6A-05C7-4574-8C0C-225DA8751FA3}" srcOrd="0" destOrd="0" presId="urn:microsoft.com/office/officeart/2005/8/layout/cycle5"/>
    <dgm:cxn modelId="{147518CF-A199-4417-9229-2E5CF97409C4}" srcId="{5BF2FA74-3D08-4CFB-A59D-522AB0DE7FE4}" destId="{4D02BA62-2A54-420E-9D8F-967B279865D3}" srcOrd="4" destOrd="0" parTransId="{28F1E66F-02A5-4088-BCA2-8FF780F6B4CA}" sibTransId="{93745A52-699F-4CBD-908E-1954406D8E60}"/>
    <dgm:cxn modelId="{85BF8CDA-0161-4739-B0A6-58962D4B86FF}" type="presOf" srcId="{CA605456-110E-461E-856B-4CECAFDFB90F}" destId="{B2FF0BE7-7820-42D2-8E06-8B4B714C0D17}" srcOrd="0" destOrd="0" presId="urn:microsoft.com/office/officeart/2005/8/layout/cycle5"/>
    <dgm:cxn modelId="{D305E1DF-2853-42E7-BE61-D2C4C6D416A4}" type="presOf" srcId="{93745A52-699F-4CBD-908E-1954406D8E60}" destId="{8FC69749-C01B-42E1-921F-CCC2FA779273}" srcOrd="0" destOrd="0" presId="urn:microsoft.com/office/officeart/2005/8/layout/cycle5"/>
    <dgm:cxn modelId="{B08D05EE-2AE4-4921-8054-12D91BB311B1}" srcId="{5BF2FA74-3D08-4CFB-A59D-522AB0DE7FE4}" destId="{39D16546-91A9-422F-B970-3B73FD8D6457}" srcOrd="3" destOrd="0" parTransId="{52087269-5DEE-4840-B014-F97C2DE4E4DF}" sibTransId="{E2BECF71-B3E5-41FC-AD26-C606CFBBF988}"/>
    <dgm:cxn modelId="{860317FA-36D2-42BC-A354-18E19F7C0BCD}" type="presOf" srcId="{E48A8CAF-93A0-491C-A039-889A78872E8D}" destId="{8791BA4D-35EA-4CBE-85F4-2FE0C9BD818D}" srcOrd="0" destOrd="0" presId="urn:microsoft.com/office/officeart/2005/8/layout/cycle5"/>
    <dgm:cxn modelId="{DA579A5A-6AE7-4C14-A061-F4EFCF0C3649}" type="presParOf" srcId="{8EB87BA7-948F-49EC-94C7-F94DF1457131}" destId="{8791BA4D-35EA-4CBE-85F4-2FE0C9BD818D}" srcOrd="0" destOrd="0" presId="urn:microsoft.com/office/officeart/2005/8/layout/cycle5"/>
    <dgm:cxn modelId="{2C39FC3F-B0D5-4D82-9D72-46DDB337D702}" type="presParOf" srcId="{8EB87BA7-948F-49EC-94C7-F94DF1457131}" destId="{363034D5-7860-4E03-A3CA-4E1AA8D5C9B4}" srcOrd="1" destOrd="0" presId="urn:microsoft.com/office/officeart/2005/8/layout/cycle5"/>
    <dgm:cxn modelId="{A26E13C6-168A-4002-98B2-4FF5BB68BAF5}" type="presParOf" srcId="{8EB87BA7-948F-49EC-94C7-F94DF1457131}" destId="{49790A03-8DEF-4F43-B519-4B5575F3CD13}" srcOrd="2" destOrd="0" presId="urn:microsoft.com/office/officeart/2005/8/layout/cycle5"/>
    <dgm:cxn modelId="{FECBC354-D7D1-4990-A3F4-A50E6135CFB4}" type="presParOf" srcId="{8EB87BA7-948F-49EC-94C7-F94DF1457131}" destId="{55E25B3A-14A8-4A48-899E-C949B07FFABA}" srcOrd="3" destOrd="0" presId="urn:microsoft.com/office/officeart/2005/8/layout/cycle5"/>
    <dgm:cxn modelId="{5EADFD2D-FCE4-463D-AFD4-CF0666437D8D}" type="presParOf" srcId="{8EB87BA7-948F-49EC-94C7-F94DF1457131}" destId="{DF77D8DF-6ED6-4F76-AF41-DDCDC516548F}" srcOrd="4" destOrd="0" presId="urn:microsoft.com/office/officeart/2005/8/layout/cycle5"/>
    <dgm:cxn modelId="{93E4FBE8-7FB4-4BD2-B39A-D6AE130FEDB4}" type="presParOf" srcId="{8EB87BA7-948F-49EC-94C7-F94DF1457131}" destId="{7493A2B1-CE95-4A33-9D78-99AD5F8451EE}" srcOrd="5" destOrd="0" presId="urn:microsoft.com/office/officeart/2005/8/layout/cycle5"/>
    <dgm:cxn modelId="{16C7B60E-2408-4351-88CC-60108BF2F795}" type="presParOf" srcId="{8EB87BA7-948F-49EC-94C7-F94DF1457131}" destId="{44317562-A0A8-4A55-872A-571EF1E7E97D}" srcOrd="6" destOrd="0" presId="urn:microsoft.com/office/officeart/2005/8/layout/cycle5"/>
    <dgm:cxn modelId="{41BE0E15-2078-41D3-9239-7454852B3F37}" type="presParOf" srcId="{8EB87BA7-948F-49EC-94C7-F94DF1457131}" destId="{84A2A19A-A954-446B-9D9C-EF1367DFA9C3}" srcOrd="7" destOrd="0" presId="urn:microsoft.com/office/officeart/2005/8/layout/cycle5"/>
    <dgm:cxn modelId="{7F56B248-F3FE-4BD6-A2DF-F4C7951E5148}" type="presParOf" srcId="{8EB87BA7-948F-49EC-94C7-F94DF1457131}" destId="{B2FF0BE7-7820-42D2-8E06-8B4B714C0D17}" srcOrd="8" destOrd="0" presId="urn:microsoft.com/office/officeart/2005/8/layout/cycle5"/>
    <dgm:cxn modelId="{CB7960FE-3C00-4C51-9EE5-FB1DCB4BD5B3}" type="presParOf" srcId="{8EB87BA7-948F-49EC-94C7-F94DF1457131}" destId="{F5CD1B6A-05C7-4574-8C0C-225DA8751FA3}" srcOrd="9" destOrd="0" presId="urn:microsoft.com/office/officeart/2005/8/layout/cycle5"/>
    <dgm:cxn modelId="{9BA7AAF6-6F18-4D47-A04B-7A49A63DAA7F}" type="presParOf" srcId="{8EB87BA7-948F-49EC-94C7-F94DF1457131}" destId="{AE255C0D-1B51-4806-80A6-48E43BD0FB77}" srcOrd="10" destOrd="0" presId="urn:microsoft.com/office/officeart/2005/8/layout/cycle5"/>
    <dgm:cxn modelId="{BCF0769C-08D1-4B21-B679-C7725FCEA5BC}" type="presParOf" srcId="{8EB87BA7-948F-49EC-94C7-F94DF1457131}" destId="{57A8D3C3-7B54-42D8-B6EE-4DFB72365561}" srcOrd="11" destOrd="0" presId="urn:microsoft.com/office/officeart/2005/8/layout/cycle5"/>
    <dgm:cxn modelId="{5FA79FBD-C674-403B-BF8E-F0DA8EE56FC5}" type="presParOf" srcId="{8EB87BA7-948F-49EC-94C7-F94DF1457131}" destId="{42D39AB9-4572-4B20-89F6-72513E590281}" srcOrd="12" destOrd="0" presId="urn:microsoft.com/office/officeart/2005/8/layout/cycle5"/>
    <dgm:cxn modelId="{857C7670-E3EE-4274-BE58-7380D9CF92CF}" type="presParOf" srcId="{8EB87BA7-948F-49EC-94C7-F94DF1457131}" destId="{8D4A1424-4F69-4D7D-83AF-0321CE0F5289}" srcOrd="13" destOrd="0" presId="urn:microsoft.com/office/officeart/2005/8/layout/cycle5"/>
    <dgm:cxn modelId="{FB779A8D-57CF-4FB3-BD0B-A8331BF13AD2}" type="presParOf" srcId="{8EB87BA7-948F-49EC-94C7-F94DF1457131}" destId="{8FC69749-C01B-42E1-921F-CCC2FA779273}"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91BA4D-35EA-4CBE-85F4-2FE0C9BD818D}">
      <dsp:nvSpPr>
        <dsp:cNvPr id="0" name=""/>
        <dsp:cNvSpPr/>
      </dsp:nvSpPr>
      <dsp:spPr>
        <a:xfrm>
          <a:off x="1389769" y="852"/>
          <a:ext cx="1119918" cy="7406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Dump</a:t>
          </a:r>
        </a:p>
        <a:p>
          <a:pPr marL="0" lvl="0" indent="0" algn="ctr" defTabSz="533400">
            <a:lnSpc>
              <a:spcPct val="90000"/>
            </a:lnSpc>
            <a:spcBef>
              <a:spcPct val="0"/>
            </a:spcBef>
            <a:spcAft>
              <a:spcPct val="35000"/>
            </a:spcAft>
            <a:buNone/>
          </a:pPr>
          <a:r>
            <a:rPr lang="en-US" sz="1200" kern="1200" dirty="0"/>
            <a:t>(0.37 minutes) </a:t>
          </a:r>
        </a:p>
      </dsp:txBody>
      <dsp:txXfrm>
        <a:off x="1425925" y="37008"/>
        <a:ext cx="1047606" cy="668351"/>
      </dsp:txXfrm>
    </dsp:sp>
    <dsp:sp modelId="{49790A03-8DEF-4F43-B519-4B5575F3CD13}">
      <dsp:nvSpPr>
        <dsp:cNvPr id="0" name=""/>
        <dsp:cNvSpPr/>
      </dsp:nvSpPr>
      <dsp:spPr>
        <a:xfrm>
          <a:off x="477044" y="371183"/>
          <a:ext cx="2945369" cy="2945369"/>
        </a:xfrm>
        <a:custGeom>
          <a:avLst/>
          <a:gdLst/>
          <a:ahLst/>
          <a:cxnLst/>
          <a:rect l="0" t="0" r="0" b="0"/>
          <a:pathLst>
            <a:path>
              <a:moveTo>
                <a:pt x="2158948" y="169671"/>
              </a:moveTo>
              <a:arcTo wR="1472684" hR="1472684" stAng="17866478" swAng="992415"/>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5E25B3A-14A8-4A48-899E-C949B07FFABA}">
      <dsp:nvSpPr>
        <dsp:cNvPr id="0" name=""/>
        <dsp:cNvSpPr/>
      </dsp:nvSpPr>
      <dsp:spPr>
        <a:xfrm>
          <a:off x="2586308" y="892166"/>
          <a:ext cx="1528053" cy="993234"/>
        </a:xfrm>
        <a:prstGeom prst="flowChartDecis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2968321" y="1140475"/>
        <a:ext cx="764027" cy="496617"/>
      </dsp:txXfrm>
    </dsp:sp>
    <dsp:sp modelId="{7493A2B1-CE95-4A33-9D78-99AD5F8451EE}">
      <dsp:nvSpPr>
        <dsp:cNvPr id="0" name=""/>
        <dsp:cNvSpPr/>
      </dsp:nvSpPr>
      <dsp:spPr>
        <a:xfrm>
          <a:off x="477044" y="371183"/>
          <a:ext cx="2945369" cy="2945369"/>
        </a:xfrm>
        <a:custGeom>
          <a:avLst/>
          <a:gdLst/>
          <a:ahLst/>
          <a:cxnLst/>
          <a:rect l="0" t="0" r="0" b="0"/>
          <a:pathLst>
            <a:path>
              <a:moveTo>
                <a:pt x="2931034" y="1677665"/>
              </a:moveTo>
              <a:arcTo wR="1472684" hR="1472684" stAng="480054" swAng="1174953"/>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4317562-A0A8-4A55-872A-571EF1E7E97D}">
      <dsp:nvSpPr>
        <dsp:cNvPr id="0" name=""/>
        <dsp:cNvSpPr/>
      </dsp:nvSpPr>
      <dsp:spPr>
        <a:xfrm>
          <a:off x="2248292" y="2666707"/>
          <a:ext cx="1134117" cy="7371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Drive to dig site unloaded</a:t>
          </a:r>
        </a:p>
        <a:p>
          <a:pPr marL="0" lvl="0" indent="0" algn="ctr" defTabSz="533400">
            <a:lnSpc>
              <a:spcPct val="90000"/>
            </a:lnSpc>
            <a:spcBef>
              <a:spcPct val="0"/>
            </a:spcBef>
            <a:spcAft>
              <a:spcPct val="35000"/>
            </a:spcAft>
            <a:buNone/>
          </a:pPr>
          <a:r>
            <a:rPr lang="en-US" sz="1200" kern="1200" dirty="0"/>
            <a:t>(5.55 minutes)</a:t>
          </a:r>
        </a:p>
      </dsp:txBody>
      <dsp:txXfrm>
        <a:off x="2284278" y="2702693"/>
        <a:ext cx="1062145" cy="665204"/>
      </dsp:txXfrm>
    </dsp:sp>
    <dsp:sp modelId="{B2FF0BE7-7820-42D2-8E06-8B4B714C0D17}">
      <dsp:nvSpPr>
        <dsp:cNvPr id="0" name=""/>
        <dsp:cNvSpPr/>
      </dsp:nvSpPr>
      <dsp:spPr>
        <a:xfrm>
          <a:off x="477044" y="371183"/>
          <a:ext cx="2945369" cy="2945369"/>
        </a:xfrm>
        <a:custGeom>
          <a:avLst/>
          <a:gdLst/>
          <a:ahLst/>
          <a:cxnLst/>
          <a:rect l="0" t="0" r="0" b="0"/>
          <a:pathLst>
            <a:path>
              <a:moveTo>
                <a:pt x="1653449" y="2934233"/>
              </a:moveTo>
              <a:arcTo wR="1472684" hR="1472684" stAng="4976966" swAng="846068"/>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5CD1B6A-05C7-4574-8C0C-225DA8751FA3}">
      <dsp:nvSpPr>
        <dsp:cNvPr id="0" name=""/>
        <dsp:cNvSpPr/>
      </dsp:nvSpPr>
      <dsp:spPr>
        <a:xfrm>
          <a:off x="517047" y="2666707"/>
          <a:ext cx="1134117" cy="7371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Excavate</a:t>
          </a:r>
        </a:p>
        <a:p>
          <a:pPr marL="0" lvl="0" indent="0" algn="ctr" defTabSz="533400">
            <a:lnSpc>
              <a:spcPct val="90000"/>
            </a:lnSpc>
            <a:spcBef>
              <a:spcPct val="0"/>
            </a:spcBef>
            <a:spcAft>
              <a:spcPct val="35000"/>
            </a:spcAft>
            <a:buNone/>
          </a:pPr>
          <a:r>
            <a:rPr lang="en-US" sz="1200" kern="1200" dirty="0"/>
            <a:t>(2.12 minutes)</a:t>
          </a:r>
        </a:p>
      </dsp:txBody>
      <dsp:txXfrm>
        <a:off x="553033" y="2702693"/>
        <a:ext cx="1062145" cy="665204"/>
      </dsp:txXfrm>
    </dsp:sp>
    <dsp:sp modelId="{57A8D3C3-7B54-42D8-B6EE-4DFB72365561}">
      <dsp:nvSpPr>
        <dsp:cNvPr id="0" name=""/>
        <dsp:cNvSpPr/>
      </dsp:nvSpPr>
      <dsp:spPr>
        <a:xfrm>
          <a:off x="477044" y="371183"/>
          <a:ext cx="2945369" cy="2945369"/>
        </a:xfrm>
        <a:custGeom>
          <a:avLst/>
          <a:gdLst/>
          <a:ahLst/>
          <a:cxnLst/>
          <a:rect l="0" t="0" r="0" b="0"/>
          <a:pathLst>
            <a:path>
              <a:moveTo>
                <a:pt x="156252" y="2132842"/>
              </a:moveTo>
              <a:arcTo wR="1472684" hR="1472684" stAng="9202044" swAng="1359844"/>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2D39AB9-4572-4B20-89F6-72513E590281}">
      <dsp:nvSpPr>
        <dsp:cNvPr id="0" name=""/>
        <dsp:cNvSpPr/>
      </dsp:nvSpPr>
      <dsp:spPr>
        <a:xfrm>
          <a:off x="-17936" y="1020195"/>
          <a:ext cx="1134117" cy="7371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Drive to dump site loaded</a:t>
          </a:r>
        </a:p>
        <a:p>
          <a:pPr marL="0" lvl="0" indent="0" algn="ctr" defTabSz="533400">
            <a:lnSpc>
              <a:spcPct val="90000"/>
            </a:lnSpc>
            <a:spcBef>
              <a:spcPct val="0"/>
            </a:spcBef>
            <a:spcAft>
              <a:spcPct val="35000"/>
            </a:spcAft>
            <a:buNone/>
          </a:pPr>
          <a:r>
            <a:rPr lang="en-US" sz="1200" kern="1200" dirty="0"/>
            <a:t>(5.55 minutes)</a:t>
          </a:r>
        </a:p>
      </dsp:txBody>
      <dsp:txXfrm>
        <a:off x="18050" y="1056181"/>
        <a:ext cx="1062145" cy="665204"/>
      </dsp:txXfrm>
    </dsp:sp>
    <dsp:sp modelId="{8FC69749-C01B-42E1-921F-CCC2FA779273}">
      <dsp:nvSpPr>
        <dsp:cNvPr id="0" name=""/>
        <dsp:cNvSpPr/>
      </dsp:nvSpPr>
      <dsp:spPr>
        <a:xfrm>
          <a:off x="477044" y="371183"/>
          <a:ext cx="2945369" cy="2945369"/>
        </a:xfrm>
        <a:custGeom>
          <a:avLst/>
          <a:gdLst/>
          <a:ahLst/>
          <a:cxnLst/>
          <a:rect l="0" t="0" r="0" b="0"/>
          <a:pathLst>
            <a:path>
              <a:moveTo>
                <a:pt x="355188" y="513517"/>
              </a:moveTo>
              <a:arcTo wR="1472684" hR="1472684" stAng="13238405" swAng="1222758"/>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F277E75D-796E-544A-918E-932386311232}" type="datetimeFigureOut">
              <a:rPr lang="en-US"/>
              <a:pPr>
                <a:defRPr/>
              </a:pPr>
              <a:t>10/23/2023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CEB6B351-6F3D-EC46-A184-8530CFA3CBE7}" type="slidenum">
              <a:rPr lang="en-US"/>
              <a:pPr>
                <a:defRPr/>
              </a:pPr>
              <a:t>‹#›</a:t>
            </a:fld>
            <a:endParaRPr lang="en-US"/>
          </a:p>
        </p:txBody>
      </p:sp>
    </p:spTree>
    <p:extLst>
      <p:ext uri="{BB962C8B-B14F-4D97-AF65-F5344CB8AC3E}">
        <p14:creationId xmlns:p14="http://schemas.microsoft.com/office/powerpoint/2010/main" val="290664300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8-17T20:25:43.876"/>
    </inkml:context>
    <inkml:brush xml:id="br0">
      <inkml:brushProperty name="width" value="0.05" units="cm"/>
      <inkml:brushProperty name="height" value="0.05" units="cm"/>
    </inkml:brush>
  </inkml:definitions>
  <inkml:trace contextRef="#ctx0" brushRef="#br0">109 23 5063 0 0,'-10'-8'448'0'0,"-1"2"-352"0"0,0 2-96 0 0,2 1 0 0 0,0 1 568 0 0,2 2 96 0 0,1 0 16 0 0,3 0 8 0 0,-1 2-256 0 0,3-1-48 0 0,-2 2-16 0 0,-3 2 0 0 0,0 2-224 0 0,-2 1-48 0 0,2 1 0 0 0,2 0-8 0 0,1 2-224 0 0,1-4-48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8-17T20:25:44.740"/>
    </inkml:context>
    <inkml:brush xml:id="br0">
      <inkml:brushProperty name="width" value="0.05" units="cm"/>
      <inkml:brushProperty name="height" value="0.05" units="cm"/>
    </inkml:brush>
  </inkml:definitions>
  <inkml:trace contextRef="#ctx0" brushRef="#br0">33 1 6447 0 0,'-1'0'105'0'0,"-1"0"0"0"0,0 0 0 0 0,0 1 0 0 0,1-1 0 0 0,-1 1 0 0 0,0-1 0 0 0,1 1 0 0 0,-1 0 0 0 0,1 0 0 0 0,-1-1 0 0 0,1 1 0 0 0,-1 0 0 0 0,1 0 0 0 0,-1 1 0 0 0,1-1 0 0 0,0 0 0 0 0,0 0 0 0 0,-1 1 0 0 0,1-1 0 0 0,0 0 0 0 0,-1 3 0 0 0,2-4-109 0 0,1 0 0 0 0,-1 1 0 0 0,0-1 1 0 0,0 0-1 0 0,1 0 0 0 0,-1 0 1 0 0,0 0-1 0 0,1 0 0 0 0,-1 0 0 0 0,0 0 1 0 0,0 1-1 0 0,1-1 0 0 0,-1 0 0 0 0,0 0 1 0 0,1 0-1 0 0,-1 0 0 0 0,0 0 0 0 0,1 0 1 0 0,-1-1-1 0 0,0 1 0 0 0,0 0 0 0 0,1 0 1 0 0,-1 0-1 0 0,0 0 0 0 0,1 0 0 0 0,-1 0 1 0 0,0 0-1 0 0,1-1 0 0 0,-1 1-7 0 0,5-1-131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8-17T20:25:46.503"/>
    </inkml:context>
    <inkml:brush xml:id="br0">
      <inkml:brushProperty name="width" value="0.05" units="cm"/>
      <inkml:brushProperty name="height" value="0.05" units="cm"/>
    </inkml:brush>
  </inkml:definitions>
  <inkml:trace contextRef="#ctx0" brushRef="#br0">46 5 5527 0 0,'-13'7'2146'0'0,"13"-7"-2105"0"0,-1 0-1 0 0,1 0 1 0 0,0 0-1 0 0,0 1 0 0 0,-1-1 1 0 0,1 0-1 0 0,0 0 0 0 0,0 0 1 0 0,-1 1-1 0 0,1-1 0 0 0,0 0 1 0 0,0 0-1 0 0,0 1 1 0 0,-1-1-1 0 0,1 0 0 0 0,0 1 1 0 0,0-1-1 0 0,0 0 0 0 0,0 1 1 0 0,0-1-1 0 0,0 0 1 0 0,-1 1-1 0 0,1-1 0 0 0,0 0 1 0 0,0 1-1 0 0,0-1 0 0 0,0 0 1 0 0,0 1-1 0 0,0-1 0 0 0,1 0 1 0 0,-1 1-1 0 0,0-1 1 0 0,0 0-1 0 0,0 1 0 0 0,0-1 1 0 0,0 0-1 0 0,1 1 0 0 0,-2-1-25 0 0,1 0-1 0 0,0-1 1 0 0,0 1-1 0 0,0 0 1 0 0,-1 0-1 0 0,1-1 1 0 0,0 1-1 0 0,0 0 0 0 0,0 0 1 0 0,0-1-1 0 0,0 1 1 0 0,-1 0-1 0 0,1 0 1 0 0,0-1-1 0 0,0 1 1 0 0,0 0-1 0 0,0-1 1 0 0,0 1-1 0 0,0 0 1 0 0,0 0-1 0 0,0-1 0 0 0,0 1 1 0 0,0 0-1 0 0,0-1 1 0 0,0 1-1 0 0,0 0 1 0 0,1 0-1 0 0,-1-1 1 0 0,0 1-1 0 0,0 0 1 0 0,0-1-1 0 0,0 1 0 0 0,0 0 1 0 0,0 0-1 0 0,1-1 1 0 0,-1 1-1 0 0,0 0 1 0 0,0 0-1 0 0,0 0 1 0 0,1-1-1 0 0,-1 1 1 0 0,0 0-1 0 0,0 0 0 0 0,1 0 1 0 0,-1 0-1 0 0,0-1 1 0 0,1 1-1 0 0,-1 0 1 0 0,0 0-1 0 0,0 0 1 0 0,1 0-1 0 0,-1 0 1 0 0,0 0-1 0 0,1 0 1 0 0,-1 0-1 0 0,0 0 0 0 0,0 0 1 0 0,1 0-1 0 0,-1 0 1 0 0,0 0-1 0 0,1 0 1 0 0,-1 0-1 0 0,0 0 1 0 0,-17-9 1707 0 0,17 9-1616 0 0,-1-1-1 0 0,0 1 0 0 0,1 0 0 0 0,-1 0 0 0 0,0 0 0 0 0,0-1 0 0 0,1 1 0 0 0,-1 0 0 0 0,0 0 0 0 0,0 0 0 0 0,0 0 0 0 0,1 0 0 0 0,-1 0 0 0 0,0 1 0 0 0,0-1 0 0 0,1 0 0 0 0,-1 0 0 0 0,0 0 0 0 0,0 1 0 0 0,1-1 0 0 0,-1 0 1 0 0,0 1-1 0 0,0 0 0 0 0,1-1-104 0 0,0 0 0 0 0,0 0 0 0 0,0 1 0 0 0,0-1 0 0 0,0 0 0 0 0,0 0 0 0 0,0 0 0 0 0,0 0 0 0 0,0 1 0 0 0,0-1 0 0 0,0 0 0 0 0,0 0 0 0 0,0 0 0 0 0,0 0 0 0 0,0 1 0 0 0,1-1 0 0 0,-1 0 0 0 0,0 0 0 0 0,0 0 0 0 0,0 0 0 0 0,0 0 0 0 0,0 1 0 0 0,0-1 0 0 0,1 0 0 0 0,-1 0 0 0 0,0 0 0 0 0,0 0 0 0 0,0 0 0 0 0,0 0 0 0 0,1 0 0 0 0,-1 0 0 0 0,0 0 0 0 0,0 0 0 0 0,1 0 0 0 0,-1 1-57 0 0,0-1-1 0 0,0 0 1 0 0,0-1-1 0 0,1 1 1 0 0,-1 0-1 0 0,0 0 1 0 0,0 0-1 0 0,1 0 1 0 0,-1 0-1 0 0,0 0 1 0 0,0 0-1 0 0,1 0 1 0 0,-1 0-1 0 0,0 0 1 0 0,0 0-1 0 0,0-1 1 0 0,1 1-1 0 0,-1 0 1 0 0,0 0-1 0 0,0 0 1 0 0,0 0-1 0 0,0-1 1 0 0,1 1-1 0 0,-1 0 1 0 0,0 0-1 0 0,0 0 1 0 0,0-1-1 0 0,0 1 1 0 0,0 0-1 0 0,0 0 1 0 0,0-1-1 0 0,0 1 1 0 0,0 0-1 0 0,0 0 1 0 0,1-1-1 0 0,-1 1 1 0 0,0 0-1 0 0,0 0 1 0 0,0 0-1 0 0,-1-1 1 0 0,1 1-1 0 0,0 0 1 0 0,0 0-1 0 0,0-1 1 0 0,0 1-1 0 0,0 0 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defRPr>
            </a:lvl1pPr>
          </a:lstStyle>
          <a:p>
            <a:pPr>
              <a:defRPr/>
            </a:pPr>
            <a:fld id="{4DFE72E3-EEB0-5E49-804D-DD1262D95E69}" type="datetimeFigureOut">
              <a:rPr lang="en-US" altLang="x-none"/>
              <a:pPr>
                <a:defRPr/>
              </a:pPr>
              <a:t>10/23/2023</a:t>
            </a:fld>
            <a:endParaRPr lang="en-US" altLang="x-none"/>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defRPr>
            </a:lvl1pPr>
          </a:lstStyle>
          <a:p>
            <a:pPr>
              <a:defRPr/>
            </a:pPr>
            <a:fld id="{83AEBCAE-0345-1F4B-AF5B-AFC84B023E8C}" type="slidenum">
              <a:rPr lang="en-US" altLang="x-none"/>
              <a:pPr>
                <a:defRPr/>
              </a:pPr>
              <a:t>‹#›</a:t>
            </a:fld>
            <a:endParaRPr lang="en-US" altLang="x-none"/>
          </a:p>
        </p:txBody>
      </p:sp>
    </p:spTree>
    <p:extLst>
      <p:ext uri="{BB962C8B-B14F-4D97-AF65-F5344CB8AC3E}">
        <p14:creationId xmlns:p14="http://schemas.microsoft.com/office/powerpoint/2010/main" val="37946341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1DDCF2-9B85-7E48-A229-6803093FC2E2}" type="slidenum">
              <a:rPr lang="en-US" smtClean="0"/>
              <a:t>1</a:t>
            </a:fld>
            <a:endParaRPr lang="en-US"/>
          </a:p>
        </p:txBody>
      </p:sp>
    </p:spTree>
    <p:extLst>
      <p:ext uri="{BB962C8B-B14F-4D97-AF65-F5344CB8AC3E}">
        <p14:creationId xmlns:p14="http://schemas.microsoft.com/office/powerpoint/2010/main" val="3890763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Is this yellow (project control) or red (program control)</a:t>
            </a:r>
          </a:p>
          <a:p>
            <a:r>
              <a:rPr lang="en-US" dirty="0"/>
              <a:t>Can make green if full budget received in future years and milestones adjusted based on impacts</a:t>
            </a:r>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26</a:t>
            </a:fld>
            <a:endParaRPr lang="en-US" altLang="x-none"/>
          </a:p>
        </p:txBody>
      </p:sp>
    </p:spTree>
    <p:extLst>
      <p:ext uri="{BB962C8B-B14F-4D97-AF65-F5344CB8AC3E}">
        <p14:creationId xmlns:p14="http://schemas.microsoft.com/office/powerpoint/2010/main" val="1838748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sz="1800" b="1" i="0">
                <a:solidFill>
                  <a:srgbClr val="242424"/>
                </a:solidFill>
                <a:effectLst/>
                <a:latin typeface="Segoe UI" panose="020B0502040204020203" pitchFamily="34" charset="0"/>
              </a:rPr>
              <a:t>Infusion</a:t>
            </a:r>
            <a:r>
              <a:rPr lang="en-US" sz="1800" b="0" i="0">
                <a:solidFill>
                  <a:srgbClr val="242424"/>
                </a:solidFill>
                <a:effectLst/>
                <a:latin typeface="Segoe UI" panose="020B0502040204020203" pitchFamily="34" charset="0"/>
              </a:rPr>
              <a:t>: An investment reaches a conclusion where a technology is handed off for use by a mission or other need. Infusions can be made to other NASA Mission Directorates, other Government Agencies, Commercial Entities, or International Partner.  </a:t>
            </a:r>
            <a:endParaRPr lang="en-US" b="0" i="0">
              <a:solidFill>
                <a:srgbClr val="242424"/>
              </a:solidFill>
              <a:effectLst/>
              <a:latin typeface="Segoe UI" panose="020B0502040204020203" pitchFamily="34" charset="0"/>
            </a:endParaRPr>
          </a:p>
          <a:p>
            <a:pPr algn="l">
              <a:buFont typeface="Arial" panose="020B0604020202020204" pitchFamily="34" charset="0"/>
              <a:buChar char="•"/>
            </a:pPr>
            <a:r>
              <a:rPr lang="en-US" sz="1800" b="1" i="0">
                <a:solidFill>
                  <a:srgbClr val="242424"/>
                </a:solidFill>
                <a:effectLst/>
                <a:latin typeface="Segoe UI" panose="020B0502040204020203" pitchFamily="34" charset="0"/>
              </a:rPr>
              <a:t>Transition</a:t>
            </a:r>
            <a:r>
              <a:rPr lang="en-US" sz="1800" b="0" i="0">
                <a:solidFill>
                  <a:srgbClr val="242424"/>
                </a:solidFill>
                <a:effectLst/>
                <a:latin typeface="Segoe UI" panose="020B0502040204020203" pitchFamily="34" charset="0"/>
              </a:rPr>
              <a:t>: An investment reaches a conclusion where a technology is handed off for further development. Transitions can be made to other STMD programs, other NASA Mission Directorates, academic institution, other Government Agencies, Commercial Entities, or International Partner.</a:t>
            </a:r>
            <a:endParaRPr lang="en-US" b="0" i="0">
              <a:solidFill>
                <a:srgbClr val="242424"/>
              </a:solidFill>
              <a:effectLst/>
              <a:latin typeface="Segoe UI" panose="020B0502040204020203" pitchFamily="34" charset="0"/>
            </a:endParaRPr>
          </a:p>
          <a:p>
            <a:endParaRPr lang="en-US"/>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27</a:t>
            </a:fld>
            <a:endParaRPr lang="en-US" altLang="x-none"/>
          </a:p>
        </p:txBody>
      </p:sp>
    </p:spTree>
    <p:extLst>
      <p:ext uri="{BB962C8B-B14F-4D97-AF65-F5344CB8AC3E}">
        <p14:creationId xmlns:p14="http://schemas.microsoft.com/office/powerpoint/2010/main" val="2414374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FF0000"/>
                </a:solidFill>
              </a:rPr>
              <a:t>Summary of the EPO activities (papers, conferences, outreach events) participated in over the last 6 months and the forward outlook for 6 months</a:t>
            </a:r>
          </a:p>
          <a:p>
            <a:endParaRPr lang="en-US"/>
          </a:p>
        </p:txBody>
      </p:sp>
      <p:sp>
        <p:nvSpPr>
          <p:cNvPr id="4" name="Slide Number Placeholder 3"/>
          <p:cNvSpPr>
            <a:spLocks noGrp="1"/>
          </p:cNvSpPr>
          <p:nvPr>
            <p:ph type="sldNum" sz="quarter" idx="5"/>
          </p:nvPr>
        </p:nvSpPr>
        <p:spPr/>
        <p:txBody>
          <a:bodyPr/>
          <a:lstStyle/>
          <a:p>
            <a:fld id="{041DDCF2-9B85-7E48-A229-6803093FC2E2}" type="slidenum">
              <a:rPr lang="en-US" smtClean="0"/>
              <a:t>28</a:t>
            </a:fld>
            <a:endParaRPr lang="en-US"/>
          </a:p>
        </p:txBody>
      </p:sp>
    </p:spTree>
    <p:extLst>
      <p:ext uri="{BB962C8B-B14F-4D97-AF65-F5344CB8AC3E}">
        <p14:creationId xmlns:p14="http://schemas.microsoft.com/office/powerpoint/2010/main" val="619129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0000"/>
                </a:solidFill>
              </a:rPr>
              <a:t>Summary of the EPO activities (papers, conferences, outreach events) participated in over the last 30 days and the forward outlook 30-60 days</a:t>
            </a:r>
          </a:p>
          <a:p>
            <a:endParaRPr lang="en-US" dirty="0"/>
          </a:p>
        </p:txBody>
      </p:sp>
      <p:sp>
        <p:nvSpPr>
          <p:cNvPr id="4" name="Slide Number Placeholder 3"/>
          <p:cNvSpPr>
            <a:spLocks noGrp="1"/>
          </p:cNvSpPr>
          <p:nvPr>
            <p:ph type="sldNum" sz="quarter" idx="5"/>
          </p:nvPr>
        </p:nvSpPr>
        <p:spPr/>
        <p:txBody>
          <a:bodyPr/>
          <a:lstStyle/>
          <a:p>
            <a:fld id="{041DDCF2-9B85-7E48-A229-6803093FC2E2}" type="slidenum">
              <a:rPr lang="en-US" smtClean="0"/>
              <a:t>29</a:t>
            </a:fld>
            <a:endParaRPr lang="en-US"/>
          </a:p>
        </p:txBody>
      </p:sp>
    </p:spTree>
    <p:extLst>
      <p:ext uri="{BB962C8B-B14F-4D97-AF65-F5344CB8AC3E}">
        <p14:creationId xmlns:p14="http://schemas.microsoft.com/office/powerpoint/2010/main" val="619129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30</a:t>
            </a:fld>
            <a:endParaRPr lang="en-US" altLang="x-none"/>
          </a:p>
        </p:txBody>
      </p:sp>
    </p:spTree>
    <p:extLst>
      <p:ext uri="{BB962C8B-B14F-4D97-AF65-F5344CB8AC3E}">
        <p14:creationId xmlns:p14="http://schemas.microsoft.com/office/powerpoint/2010/main" val="2241636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2</a:t>
            </a:fld>
            <a:endParaRPr lang="en-US" altLang="x-none" dirty="0"/>
          </a:p>
        </p:txBody>
      </p:sp>
    </p:spTree>
    <p:extLst>
      <p:ext uri="{BB962C8B-B14F-4D97-AF65-F5344CB8AC3E}">
        <p14:creationId xmlns:p14="http://schemas.microsoft.com/office/powerpoint/2010/main" val="919534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have submitted a Project Plan, you could utilize the Organizational Chart found in section 8.3 – Management Structure</a:t>
            </a:r>
          </a:p>
        </p:txBody>
      </p:sp>
      <p:sp>
        <p:nvSpPr>
          <p:cNvPr id="4" name="Slide Number Placeholder 3"/>
          <p:cNvSpPr>
            <a:spLocks noGrp="1"/>
          </p:cNvSpPr>
          <p:nvPr>
            <p:ph type="sldNum" sz="quarter" idx="5"/>
          </p:nvPr>
        </p:nvSpPr>
        <p:spPr/>
        <p:txBody>
          <a:bodyPr/>
          <a:lstStyle/>
          <a:p>
            <a:pPr>
              <a:defRPr/>
            </a:pPr>
            <a:fld id="{83AEBCAE-0345-1F4B-AF5B-AFC84B023E8C}" type="slidenum">
              <a:rPr lang="en-US" altLang="x-none" smtClean="0"/>
              <a:pPr>
                <a:defRPr/>
              </a:pPr>
              <a:t>3</a:t>
            </a:fld>
            <a:endParaRPr lang="en-US" altLang="x-none"/>
          </a:p>
        </p:txBody>
      </p:sp>
    </p:spTree>
    <p:extLst>
      <p:ext uri="{BB962C8B-B14F-4D97-AF65-F5344CB8AC3E}">
        <p14:creationId xmlns:p14="http://schemas.microsoft.com/office/powerpoint/2010/main" val="63997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4</a:t>
            </a:fld>
            <a:endParaRPr lang="en-US" altLang="x-none"/>
          </a:p>
        </p:txBody>
      </p:sp>
    </p:spTree>
    <p:extLst>
      <p:ext uri="{BB962C8B-B14F-4D97-AF65-F5344CB8AC3E}">
        <p14:creationId xmlns:p14="http://schemas.microsoft.com/office/powerpoint/2010/main" val="1743627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5</a:t>
            </a:fld>
            <a:endParaRPr lang="en-US" altLang="x-none"/>
          </a:p>
        </p:txBody>
      </p:sp>
    </p:spTree>
    <p:extLst>
      <p:ext uri="{BB962C8B-B14F-4D97-AF65-F5344CB8AC3E}">
        <p14:creationId xmlns:p14="http://schemas.microsoft.com/office/powerpoint/2010/main" val="3759443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3AEBCAE-0345-1F4B-AF5B-AFC84B023E8C}" type="slidenum">
              <a:rPr lang="en-US" altLang="x-none" smtClean="0"/>
              <a:pPr>
                <a:defRPr/>
              </a:pPr>
              <a:t>6</a:t>
            </a:fld>
            <a:endParaRPr lang="en-US" altLang="x-none"/>
          </a:p>
        </p:txBody>
      </p:sp>
    </p:spTree>
    <p:extLst>
      <p:ext uri="{BB962C8B-B14F-4D97-AF65-F5344CB8AC3E}">
        <p14:creationId xmlns:p14="http://schemas.microsoft.com/office/powerpoint/2010/main" val="3249111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Note – K5 does not shift</a:t>
            </a:r>
          </a:p>
          <a:p>
            <a:pPr marL="171450" indent="-171450">
              <a:buFont typeface="Arial" panose="020B0604020202020204" pitchFamily="34" charset="0"/>
              <a:buChar char="•"/>
            </a:pPr>
            <a:r>
              <a:rPr lang="en-US" dirty="0"/>
              <a:t>KDP = Key Decision Point</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AEBCAE-0345-1F4B-AF5B-AFC84B023E8C}" type="slidenum">
              <a:rPr kumimoji="0" lang="en-US" altLang="x-none" sz="1200" b="0" i="0" u="none" strike="noStrike" kern="1200" cap="none" spc="0" normalizeH="0" baseline="0" noProof="0" smtClean="0">
                <a:ln>
                  <a:noFill/>
                </a:ln>
                <a:solidFill>
                  <a:prstClr val="black"/>
                </a:solidFill>
                <a:effectLst/>
                <a:uLnTx/>
                <a:uFillTx/>
                <a:latin typeface="Calibri" charset="0"/>
                <a:ea typeface="MS PGothic"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x-none" sz="1200" b="0" i="0" u="none" strike="noStrike" kern="1200" cap="none" spc="0" normalizeH="0" baseline="0" noProof="0">
              <a:ln>
                <a:noFill/>
              </a:ln>
              <a:solidFill>
                <a:prstClr val="black"/>
              </a:solidFill>
              <a:effectLst/>
              <a:uLnTx/>
              <a:uFillTx/>
              <a:latin typeface="Calibri" charset="0"/>
              <a:ea typeface="MS PGothic" charset="-128"/>
              <a:cs typeface="+mn-cs"/>
            </a:endParaRPr>
          </a:p>
        </p:txBody>
      </p:sp>
    </p:spTree>
    <p:extLst>
      <p:ext uri="{BB962C8B-B14F-4D97-AF65-F5344CB8AC3E}">
        <p14:creationId xmlns:p14="http://schemas.microsoft.com/office/powerpoint/2010/main" val="29090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3AEBCAE-0345-1F4B-AF5B-AFC84B023E8C}" type="slidenum">
              <a:rPr lang="en-US" altLang="x-none" smtClean="0"/>
              <a:pPr>
                <a:defRPr/>
              </a:pPr>
              <a:t>12</a:t>
            </a:fld>
            <a:endParaRPr lang="en-US" altLang="x-none"/>
          </a:p>
        </p:txBody>
      </p:sp>
    </p:spTree>
    <p:extLst>
      <p:ext uri="{BB962C8B-B14F-4D97-AF65-F5344CB8AC3E}">
        <p14:creationId xmlns:p14="http://schemas.microsoft.com/office/powerpoint/2010/main" val="326376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3AEBCAE-0345-1F4B-AF5B-AFC84B023E8C}" type="slidenum">
              <a:rPr lang="en-US" altLang="x-none" smtClean="0"/>
              <a:pPr>
                <a:defRPr/>
              </a:pPr>
              <a:t>15</a:t>
            </a:fld>
            <a:endParaRPr lang="en-US" altLang="x-none"/>
          </a:p>
        </p:txBody>
      </p:sp>
    </p:spTree>
    <p:extLst>
      <p:ext uri="{BB962C8B-B14F-4D97-AF65-F5344CB8AC3E}">
        <p14:creationId xmlns:p14="http://schemas.microsoft.com/office/powerpoint/2010/main" val="2345727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defRPr sz="3200" b="1" i="0" baseline="0">
                <a:solidFill>
                  <a:schemeClr val="bg1"/>
                </a:solidFill>
                <a:latin typeface="Arial Bold" charset="0"/>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sz="2400" baseline="0">
                <a:solidFill>
                  <a:schemeClr val="bg1"/>
                </a:solidFill>
                <a:latin typeface="Arial"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solidFill>
                  <a:schemeClr val="bg1">
                    <a:lumMod val="95000"/>
                    <a:lumOff val="5000"/>
                  </a:schemeClr>
                </a:solidFill>
                <a:latin typeface="Arial" charset="0"/>
              </a:rPr>
              <a:pPr>
                <a:defRPr/>
              </a:pPr>
              <a:t>‹#›</a:t>
            </a:fld>
            <a:endParaRPr lang="uk-UA" sz="1200">
              <a:solidFill>
                <a:schemeClr val="bg1">
                  <a:lumMod val="95000"/>
                  <a:lumOff val="5000"/>
                </a:schemeClr>
              </a:solidFill>
            </a:endParaRPr>
          </a:p>
        </p:txBody>
      </p:sp>
      <p:sp>
        <p:nvSpPr>
          <p:cNvPr id="4" name="TextBox 3"/>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defRPr sz="3200" b="1" i="0" baseline="0">
                <a:solidFill>
                  <a:schemeClr val="bg1"/>
                </a:solidFill>
                <a:latin typeface="Arial Bold" charset="0"/>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sz="2400" baseline="0">
                <a:solidFill>
                  <a:schemeClr val="bg1"/>
                </a:solidFill>
                <a:latin typeface="Arial"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solidFill>
                  <a:schemeClr val="bg1">
                    <a:lumMod val="95000"/>
                    <a:lumOff val="5000"/>
                  </a:schemeClr>
                </a:solidFill>
                <a:latin typeface="Arial" charset="0"/>
              </a:rPr>
              <a:pPr>
                <a:defRPr/>
              </a:pPr>
              <a:t>‹#›</a:t>
            </a:fld>
            <a:endParaRPr lang="uk-UA" sz="1200">
              <a:solidFill>
                <a:schemeClr val="bg1">
                  <a:lumMod val="95000"/>
                  <a:lumOff val="5000"/>
                </a:schemeClr>
              </a:solidFill>
            </a:endParaRPr>
          </a:p>
        </p:txBody>
      </p:sp>
      <p:sp>
        <p:nvSpPr>
          <p:cNvPr id="4" name="TextBox 3"/>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704933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34067" y="0"/>
            <a:ext cx="9144000" cy="1066800"/>
          </a:xfrm>
          <a:prstGeom prst="rect">
            <a:avLst/>
          </a:prstGeom>
        </p:spPr>
        <p:txBody>
          <a:bodyPr anchor="ctr"/>
          <a:lstStyle>
            <a:lvl1pPr>
              <a:defRPr sz="2400" baseline="0">
                <a:solidFill>
                  <a:schemeClr val="bg1"/>
                </a:solidFill>
                <a:latin typeface="Arial Bold" charset="0"/>
              </a:defRPr>
            </a:lvl1pPr>
          </a:lstStyle>
          <a:p>
            <a:r>
              <a:rPr lang="en-US"/>
              <a:t>Click to edit Master title style</a:t>
            </a:r>
          </a:p>
        </p:txBody>
      </p:sp>
      <p:sp>
        <p:nvSpPr>
          <p:cNvPr id="3" name="Content Placeholder 2"/>
          <p:cNvSpPr>
            <a:spLocks noGrp="1"/>
          </p:cNvSpPr>
          <p:nvPr>
            <p:ph idx="1"/>
          </p:nvPr>
        </p:nvSpPr>
        <p:spPr>
          <a:xfrm>
            <a:off x="609600" y="1600200"/>
            <a:ext cx="10972800" cy="1664558"/>
          </a:xfrm>
          <a:prstGeom prst="rect">
            <a:avLst/>
          </a:prstGeom>
        </p:spPr>
        <p:txBody>
          <a:bodyPr>
            <a:noAutofit/>
          </a:bodyPr>
          <a:lstStyle>
            <a:lvl1pPr marL="0" indent="0">
              <a:lnSpc>
                <a:spcPct val="95000"/>
              </a:lnSpc>
              <a:spcBef>
                <a:spcPts val="1000"/>
              </a:spcBef>
              <a:buFontTx/>
              <a:buNone/>
              <a:tabLst/>
              <a:defRPr sz="1800" b="1" i="0" baseline="0">
                <a:solidFill>
                  <a:schemeClr val="bg1"/>
                </a:solidFill>
                <a:latin typeface="arial" charset="0"/>
              </a:defRPr>
            </a:lvl1pPr>
            <a:lvl2pPr marL="279400" indent="-165100">
              <a:lnSpc>
                <a:spcPct val="95000"/>
              </a:lnSpc>
              <a:spcBef>
                <a:spcPts val="500"/>
              </a:spcBef>
              <a:buFont typeface="Arial" charset="0"/>
              <a:buChar char="•"/>
              <a:tabLst/>
              <a:defRPr sz="1800" baseline="0">
                <a:solidFill>
                  <a:schemeClr val="bg1"/>
                </a:solidFill>
                <a:latin typeface="arial" charset="0"/>
              </a:defRPr>
            </a:lvl2pPr>
            <a:lvl3pPr marL="571500" indent="-228600">
              <a:lnSpc>
                <a:spcPct val="95000"/>
              </a:lnSpc>
              <a:spcBef>
                <a:spcPts val="500"/>
              </a:spcBef>
              <a:buFont typeface=".AppleSystemUIFont" charset="-120"/>
              <a:buChar char="‒"/>
              <a:tabLst/>
              <a:defRPr sz="1800" baseline="0">
                <a:solidFill>
                  <a:schemeClr val="bg1"/>
                </a:solidFill>
                <a:latin typeface="arial" charset="0"/>
              </a:defRPr>
            </a:lvl3pPr>
            <a:lvl4pPr>
              <a:lnSpc>
                <a:spcPct val="95000"/>
              </a:lnSpc>
              <a:spcBef>
                <a:spcPts val="500"/>
              </a:spcBef>
              <a:defRPr sz="1800" baseline="0">
                <a:solidFill>
                  <a:schemeClr val="bg1"/>
                </a:solidFill>
                <a:latin typeface="arial" charset="0"/>
              </a:defRPr>
            </a:lvl4pPr>
            <a:lvl5pPr>
              <a:lnSpc>
                <a:spcPct val="95000"/>
              </a:lnSpc>
              <a:spcBef>
                <a:spcPts val="500"/>
              </a:spcBef>
              <a:defRPr sz="1800" baseline="0">
                <a:solidFill>
                  <a:schemeClr val="bg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1200" baseline="0" smtClean="0">
                <a:solidFill>
                  <a:schemeClr val="bg1"/>
                </a:solidFill>
                <a:latin typeface="Calibri"/>
                <a:ea typeface=""/>
              </a:defRPr>
            </a:lvl1pPr>
          </a:lstStyle>
          <a:p>
            <a:pPr>
              <a:defRPr/>
            </a:pPr>
            <a:fld id="{E8CC769F-ADCB-2641-BD2F-4076D1C41918}" type="slidenum">
              <a:rPr lang="uk-UA" sz="800" smtClean="0">
                <a:latin typeface="Arial" charset="0"/>
              </a:rPr>
              <a:pPr>
                <a:defRPr/>
              </a:pPr>
              <a:t>‹#›</a:t>
            </a:fld>
            <a:endParaRPr lang="uk-UA"/>
          </a:p>
        </p:txBody>
      </p:sp>
      <p:sp>
        <p:nvSpPr>
          <p:cNvPr id="5" name="TextBox 4"/>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1467239926"/>
      </p:ext>
    </p:extLst>
  </p:cSld>
  <p:clrMapOvr>
    <a:masterClrMapping/>
  </p:clrMapOvr>
  <p:extLst>
    <p:ext uri="{DCECCB84-F9BA-43D5-87BE-67443E8EF086}">
      <p15:sldGuideLst xmlns:p15="http://schemas.microsoft.com/office/powerpoint/2012/main">
        <p15:guide id="1" orient="horz" pos="816">
          <p15:clr>
            <a:srgbClr val="FBAE40"/>
          </p15:clr>
        </p15:guide>
        <p15:guide id="2" pos="3840">
          <p15:clr>
            <a:srgbClr val="FBAE40"/>
          </p15:clr>
        </p15:guide>
        <p15:guide id="3" pos="67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609600" y="6173788"/>
            <a:ext cx="2844800" cy="365125"/>
          </a:xfrm>
          <a:prstGeom prst="rect">
            <a:avLst/>
          </a:prstGeom>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a:solidFill>
                  <a:prstClr val="black"/>
                </a:solidFill>
                <a:latin typeface="Calibri"/>
                <a:ea typeface=""/>
              </a:defRPr>
            </a:lvl1pPr>
          </a:lstStyle>
          <a:p>
            <a:pPr>
              <a:defRPr/>
            </a:pPr>
            <a:endParaRPr lang="en-US"/>
          </a:p>
        </p:txBody>
      </p:sp>
      <p:sp>
        <p:nvSpPr>
          <p:cNvPr id="6" name="Footer Placeholder 4"/>
          <p:cNvSpPr>
            <a:spLocks noGrp="1"/>
          </p:cNvSpPr>
          <p:nvPr>
            <p:ph type="ftr" sz="quarter" idx="11"/>
          </p:nvPr>
        </p:nvSpPr>
        <p:spPr>
          <a:xfrm>
            <a:off x="4064000" y="6161924"/>
            <a:ext cx="3860800" cy="365125"/>
          </a:xfrm>
          <a:prstGeom prst="rect">
            <a:avLst/>
          </a:prstGeom>
        </p:spPr>
        <p:txBody>
          <a:bodyPr/>
          <a:lstStyle>
            <a:lvl1pPr eaLnBrk="1" fontAlgn="auto" hangingPunct="1">
              <a:spcBef>
                <a:spcPts val="0"/>
              </a:spcBef>
              <a:spcAft>
                <a:spcPts val="0"/>
              </a:spcAft>
              <a:defRPr>
                <a:solidFill>
                  <a:prstClr val="black"/>
                </a:solidFill>
                <a:latin typeface="Calibri"/>
                <a:ea typeface="ＭＳ Ｐゴシック" charset="-128"/>
                <a:cs typeface="ＭＳ Ｐゴシック" charset="-128"/>
              </a:defRPr>
            </a:lvl1pPr>
          </a:lstStyle>
          <a:p>
            <a:pPr>
              <a:defRPr/>
            </a:pPr>
            <a:endParaRPr lang="en-US"/>
          </a:p>
        </p:txBody>
      </p:sp>
      <p:sp>
        <p:nvSpPr>
          <p:cNvPr id="8"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3947328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solidFill>
                  <a:schemeClr val="tx1"/>
                </a:solidFill>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126164"/>
            <a:ext cx="2844800" cy="365125"/>
          </a:xfrm>
          <a:prstGeom prst="rect">
            <a:avLst/>
          </a:prstGeom>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a:solidFill>
                  <a:prstClr val="black"/>
                </a:solidFill>
                <a:latin typeface="Calibri"/>
                <a:ea typeface=""/>
              </a:defRPr>
            </a:lvl1pPr>
          </a:lstStyle>
          <a:p>
            <a:pPr>
              <a:defRPr/>
            </a:pPr>
            <a:endParaRPr lang="en-US"/>
          </a:p>
        </p:txBody>
      </p:sp>
      <p:sp>
        <p:nvSpPr>
          <p:cNvPr id="8" name="Footer Placeholder 4"/>
          <p:cNvSpPr>
            <a:spLocks noGrp="1"/>
          </p:cNvSpPr>
          <p:nvPr>
            <p:ph type="ftr" sz="quarter" idx="11"/>
          </p:nvPr>
        </p:nvSpPr>
        <p:spPr>
          <a:xfrm>
            <a:off x="4165600" y="6126164"/>
            <a:ext cx="3860800" cy="365125"/>
          </a:xfrm>
          <a:prstGeom prst="rect">
            <a:avLst/>
          </a:prstGeom>
        </p:spPr>
        <p:txBody>
          <a:bodyPr/>
          <a:lstStyle>
            <a:lvl1pPr eaLnBrk="1" fontAlgn="auto" hangingPunct="1">
              <a:spcBef>
                <a:spcPts val="0"/>
              </a:spcBef>
              <a:spcAft>
                <a:spcPts val="0"/>
              </a:spcAft>
              <a:defRPr>
                <a:solidFill>
                  <a:prstClr val="black"/>
                </a:solidFill>
                <a:latin typeface="Calibri"/>
                <a:ea typeface="ＭＳ Ｐゴシック" charset="-128"/>
                <a:cs typeface="ＭＳ Ｐゴシック" charset="-128"/>
              </a:defRPr>
            </a:lvl1pPr>
          </a:lstStyle>
          <a:p>
            <a:pPr>
              <a:defRPr/>
            </a:pPr>
            <a:endParaRPr lang="en-US"/>
          </a:p>
        </p:txBody>
      </p:sp>
      <p:sp>
        <p:nvSpPr>
          <p:cNvPr id="10"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11" name="TextBox 10"/>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2384214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2" name="Title 1"/>
          <p:cNvSpPr>
            <a:spLocks noGrp="1"/>
          </p:cNvSpPr>
          <p:nvPr>
            <p:ph type="title"/>
          </p:nvPr>
        </p:nvSpPr>
        <p:spPr>
          <a:xfrm>
            <a:off x="1625600" y="0"/>
            <a:ext cx="9144000" cy="1066800"/>
          </a:xfrm>
          <a:prstGeom prst="rect">
            <a:avLst/>
          </a:prstGeom>
        </p:spPr>
        <p:txBody>
          <a:bodyPr anchor="ctr"/>
          <a:lstStyle>
            <a:lvl1pPr>
              <a:defRPr lang="en-US" sz="2400" baseline="0">
                <a:solidFill>
                  <a:schemeClr val="bg1"/>
                </a:solidFill>
                <a:latin typeface="Arial Bold" charset="0"/>
              </a:defRPr>
            </a:lvl1pPr>
          </a:lstStyle>
          <a:p>
            <a:pPr lvl="0"/>
            <a:r>
              <a:rPr lang="en-US"/>
              <a:t>Click to edit Master title style</a:t>
            </a:r>
          </a:p>
        </p:txBody>
      </p:sp>
      <p:sp>
        <p:nvSpPr>
          <p:cNvPr id="4" name="TextBox 3"/>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FY18</a:t>
            </a:r>
            <a:r>
              <a:rPr lang="en-US" sz="800" baseline="0">
                <a:solidFill>
                  <a:schemeClr val="bg1"/>
                </a:solidFill>
              </a:rPr>
              <a:t> Mid Year Review</a:t>
            </a:r>
            <a:endParaRPr lang="en-US" sz="800">
              <a:solidFill>
                <a:schemeClr val="bg1"/>
              </a:solidFill>
            </a:endParaRPr>
          </a:p>
        </p:txBody>
      </p:sp>
      <p:sp>
        <p:nvSpPr>
          <p:cNvPr id="5" name="TextBox 4"/>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326647361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16">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1"/>
        </a:solidFill>
        <a:effectLst/>
      </p:bgPr>
    </p:bg>
    <p:spTree>
      <p:nvGrpSpPr>
        <p:cNvPr id="1" name=""/>
        <p:cNvGrpSpPr/>
        <p:nvPr/>
      </p:nvGrpSpPr>
      <p:grpSpPr>
        <a:xfrm>
          <a:off x="0" y="0"/>
          <a:ext cx="0" cy="0"/>
          <a:chOff x="0" y="0"/>
          <a:chExt cx="0" cy="0"/>
        </a:xfrm>
      </p:grpSpPr>
      <p:sp>
        <p:nvSpPr>
          <p:cNvPr id="5"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6" name="TextBox 5"/>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661939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1445127"/>
            <a:ext cx="4011084" cy="872288"/>
          </a:xfrm>
          <a:prstGeom prst="rect">
            <a:avLst/>
          </a:prstGeom>
        </p:spPr>
        <p:txBody>
          <a:bodyPr anchor="b"/>
          <a:lstStyle>
            <a:lvl1pPr algn="l">
              <a:defRPr sz="2000" b="1">
                <a:solidFill>
                  <a:schemeClr val="bg1"/>
                </a:solidFill>
              </a:defRPr>
            </a:lvl1pPr>
          </a:lstStyle>
          <a:p>
            <a:r>
              <a:rPr lang="en-US"/>
              <a:t>Click to edit Master title style</a:t>
            </a:r>
          </a:p>
        </p:txBody>
      </p:sp>
      <p:sp>
        <p:nvSpPr>
          <p:cNvPr id="3" name="Content Placeholder 2"/>
          <p:cNvSpPr>
            <a:spLocks noGrp="1"/>
          </p:cNvSpPr>
          <p:nvPr>
            <p:ph idx="1"/>
          </p:nvPr>
        </p:nvSpPr>
        <p:spPr>
          <a:xfrm>
            <a:off x="4766733" y="1445127"/>
            <a:ext cx="6815667" cy="4393616"/>
          </a:xfrm>
          <a:prstGeom prst="rect">
            <a:avLst/>
          </a:prstGeo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99" y="2500560"/>
            <a:ext cx="4011084" cy="3521328"/>
          </a:xfrm>
          <a:prstGeom prst="rect">
            <a:avLst/>
          </a:prstGeo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1200" baseline="0" smtClean="0">
                <a:solidFill>
                  <a:schemeClr val="bg1"/>
                </a:solidFill>
                <a:latin typeface="Calibri"/>
                <a:ea typeface=""/>
              </a:defRPr>
            </a:lvl1pPr>
          </a:lstStyle>
          <a:p>
            <a:pPr>
              <a:defRPr/>
            </a:pPr>
            <a:fld id="{E8CC769F-ADCB-2641-BD2F-4076D1C41918}" type="slidenum">
              <a:rPr lang="uk-UA" sz="800" smtClean="0">
                <a:latin typeface="Arial" charset="0"/>
              </a:rPr>
              <a:pPr>
                <a:defRPr/>
              </a:pPr>
              <a:t>‹#›</a:t>
            </a:fld>
            <a:endParaRPr lang="uk-UA"/>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3770972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a:solidFill>
            <a:schemeClr val="tx1"/>
          </a:solidFill>
        </p:spPr>
        <p:txBody>
          <a:bodyPr anchor="b"/>
          <a:lstStyle>
            <a:lvl1pPr algn="l">
              <a:defRPr sz="20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2389717" y="1548063"/>
            <a:ext cx="7315200" cy="3179512"/>
          </a:xfrm>
          <a:prstGeom prst="rect">
            <a:avLst/>
          </a:prstGeom>
          <a:solidFill>
            <a:schemeClr val="tx1"/>
          </a:solidFill>
        </p:spPr>
        <p:txBody>
          <a:bodyPr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a:solidFill>
            <a:schemeClr val="tx1"/>
          </a:solidFill>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2946429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8" name="TextBox 7"/>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extLst>
      <p:ext uri="{BB962C8B-B14F-4D97-AF65-F5344CB8AC3E}">
        <p14:creationId xmlns:p14="http://schemas.microsoft.com/office/powerpoint/2010/main" val="3948642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4" name="Text Placeholder 2">
            <a:extLst>
              <a:ext uri="{FF2B5EF4-FFF2-40B4-BE49-F238E27FC236}">
                <a16:creationId xmlns:a16="http://schemas.microsoft.com/office/drawing/2014/main" id="{AF145354-13C8-B341-8631-CC4F1B1E7B51}"/>
              </a:ext>
            </a:extLst>
          </p:cNvPr>
          <p:cNvSpPr>
            <a:spLocks noGrp="1"/>
          </p:cNvSpPr>
          <p:nvPr>
            <p:ph idx="1" hasCustomPrompt="1"/>
          </p:nvPr>
        </p:nvSpPr>
        <p:spPr>
          <a:xfrm>
            <a:off x="347958" y="1003412"/>
            <a:ext cx="11612070" cy="5173551"/>
          </a:xfrm>
          <a:prstGeom prst="rect">
            <a:avLst/>
          </a:prstGeom>
        </p:spPr>
        <p:txBody>
          <a:bodyPr vert="horz" lIns="91440" tIns="45720" rIns="91440" bIns="45720" rtlCol="0">
            <a:normAutofit/>
          </a:bodyPr>
          <a:lstStyle/>
          <a:p>
            <a:pPr lvl="0"/>
            <a:r>
              <a:rPr lang="en-US"/>
              <a:t>Edit Master text style</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720849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16">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34067" y="0"/>
            <a:ext cx="9144000" cy="1066800"/>
          </a:xfrm>
          <a:prstGeom prst="rect">
            <a:avLst/>
          </a:prstGeom>
        </p:spPr>
        <p:txBody>
          <a:bodyPr anchor="ctr"/>
          <a:lstStyle>
            <a:lvl1pPr>
              <a:defRPr sz="2400" baseline="0">
                <a:solidFill>
                  <a:schemeClr val="bg1"/>
                </a:solidFill>
                <a:latin typeface="Arial Bold" charset="0"/>
              </a:defRPr>
            </a:lvl1pPr>
          </a:lstStyle>
          <a:p>
            <a:r>
              <a:rPr lang="en-US"/>
              <a:t>Click to edit Master title style</a:t>
            </a:r>
          </a:p>
        </p:txBody>
      </p:sp>
      <p:sp>
        <p:nvSpPr>
          <p:cNvPr id="3" name="Content Placeholder 2"/>
          <p:cNvSpPr>
            <a:spLocks noGrp="1"/>
          </p:cNvSpPr>
          <p:nvPr>
            <p:ph idx="1"/>
          </p:nvPr>
        </p:nvSpPr>
        <p:spPr>
          <a:xfrm>
            <a:off x="609600" y="1600200"/>
            <a:ext cx="10972800" cy="1664558"/>
          </a:xfrm>
          <a:prstGeom prst="rect">
            <a:avLst/>
          </a:prstGeom>
        </p:spPr>
        <p:txBody>
          <a:bodyPr>
            <a:noAutofit/>
          </a:bodyPr>
          <a:lstStyle>
            <a:lvl1pPr marL="0" indent="0">
              <a:lnSpc>
                <a:spcPct val="95000"/>
              </a:lnSpc>
              <a:spcBef>
                <a:spcPts val="1000"/>
              </a:spcBef>
              <a:buFontTx/>
              <a:buNone/>
              <a:tabLst/>
              <a:defRPr sz="1800" b="1" i="0" baseline="0">
                <a:solidFill>
                  <a:schemeClr val="bg1"/>
                </a:solidFill>
                <a:latin typeface="arial" charset="0"/>
              </a:defRPr>
            </a:lvl1pPr>
            <a:lvl2pPr marL="279400" indent="-165100">
              <a:lnSpc>
                <a:spcPct val="95000"/>
              </a:lnSpc>
              <a:spcBef>
                <a:spcPts val="500"/>
              </a:spcBef>
              <a:buFont typeface="Arial" charset="0"/>
              <a:buChar char="•"/>
              <a:tabLst/>
              <a:defRPr sz="1800" baseline="0">
                <a:solidFill>
                  <a:schemeClr val="bg1"/>
                </a:solidFill>
                <a:latin typeface="arial" charset="0"/>
              </a:defRPr>
            </a:lvl2pPr>
            <a:lvl3pPr marL="571500" indent="-228600">
              <a:lnSpc>
                <a:spcPct val="95000"/>
              </a:lnSpc>
              <a:spcBef>
                <a:spcPts val="500"/>
              </a:spcBef>
              <a:buFont typeface=".AppleSystemUIFont" charset="-120"/>
              <a:buChar char="‒"/>
              <a:tabLst/>
              <a:defRPr sz="1800" baseline="0">
                <a:solidFill>
                  <a:schemeClr val="bg1"/>
                </a:solidFill>
                <a:latin typeface="arial" charset="0"/>
              </a:defRPr>
            </a:lvl3pPr>
            <a:lvl4pPr>
              <a:lnSpc>
                <a:spcPct val="95000"/>
              </a:lnSpc>
              <a:spcBef>
                <a:spcPts val="500"/>
              </a:spcBef>
              <a:defRPr sz="1800" baseline="0">
                <a:solidFill>
                  <a:schemeClr val="bg1"/>
                </a:solidFill>
                <a:latin typeface="arial" charset="0"/>
              </a:defRPr>
            </a:lvl4pPr>
            <a:lvl5pPr>
              <a:lnSpc>
                <a:spcPct val="95000"/>
              </a:lnSpc>
              <a:spcBef>
                <a:spcPts val="500"/>
              </a:spcBef>
              <a:defRPr sz="1800" baseline="0">
                <a:solidFill>
                  <a:schemeClr val="bg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1200" baseline="0" smtClean="0">
                <a:solidFill>
                  <a:schemeClr val="bg1"/>
                </a:solidFill>
                <a:latin typeface="Calibri"/>
                <a:ea typeface=""/>
              </a:defRPr>
            </a:lvl1pPr>
          </a:lstStyle>
          <a:p>
            <a:pPr>
              <a:defRPr/>
            </a:pPr>
            <a:fld id="{E8CC769F-ADCB-2641-BD2F-4076D1C41918}" type="slidenum">
              <a:rPr lang="uk-UA" sz="800" smtClean="0">
                <a:latin typeface="Arial" charset="0"/>
              </a:rPr>
              <a:pPr>
                <a:defRPr/>
              </a:pPr>
              <a:t>‹#›</a:t>
            </a:fld>
            <a:endParaRPr lang="uk-UA"/>
          </a:p>
        </p:txBody>
      </p:sp>
      <p:sp>
        <p:nvSpPr>
          <p:cNvPr id="5" name="TextBox 4"/>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extLst>
    <p:ext uri="{DCECCB84-F9BA-43D5-87BE-67443E8EF086}">
      <p15:sldGuideLst xmlns:p15="http://schemas.microsoft.com/office/powerpoint/2012/main">
        <p15:guide id="1" orient="horz" pos="816" userDrawn="1">
          <p15:clr>
            <a:srgbClr val="FBAE40"/>
          </p15:clr>
        </p15:guide>
        <p15:guide id="2" pos="3840" userDrawn="1">
          <p15:clr>
            <a:srgbClr val="FBAE40"/>
          </p15:clr>
        </p15:guide>
        <p15:guide id="3" pos="67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609600" y="6173788"/>
            <a:ext cx="2844800" cy="365125"/>
          </a:xfrm>
          <a:prstGeom prst="rect">
            <a:avLst/>
          </a:prstGeom>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a:solidFill>
                  <a:prstClr val="black"/>
                </a:solidFill>
                <a:latin typeface="Calibri"/>
                <a:ea typeface=""/>
              </a:defRPr>
            </a:lvl1pPr>
          </a:lstStyle>
          <a:p>
            <a:pPr>
              <a:defRPr/>
            </a:pPr>
            <a:endParaRPr lang="en-US"/>
          </a:p>
        </p:txBody>
      </p:sp>
      <p:sp>
        <p:nvSpPr>
          <p:cNvPr id="6" name="Footer Placeholder 4"/>
          <p:cNvSpPr>
            <a:spLocks noGrp="1"/>
          </p:cNvSpPr>
          <p:nvPr>
            <p:ph type="ftr" sz="quarter" idx="11"/>
          </p:nvPr>
        </p:nvSpPr>
        <p:spPr>
          <a:xfrm>
            <a:off x="4064000" y="6161924"/>
            <a:ext cx="3860800" cy="365125"/>
          </a:xfrm>
          <a:prstGeom prst="rect">
            <a:avLst/>
          </a:prstGeom>
        </p:spPr>
        <p:txBody>
          <a:bodyPr/>
          <a:lstStyle>
            <a:lvl1pPr eaLnBrk="1" fontAlgn="auto" hangingPunct="1">
              <a:spcBef>
                <a:spcPts val="0"/>
              </a:spcBef>
              <a:spcAft>
                <a:spcPts val="0"/>
              </a:spcAft>
              <a:defRPr>
                <a:solidFill>
                  <a:prstClr val="black"/>
                </a:solidFill>
                <a:latin typeface="Calibri"/>
                <a:ea typeface="ＭＳ Ｐゴシック" charset="-128"/>
                <a:cs typeface="ＭＳ Ｐゴシック" charset="-128"/>
              </a:defRPr>
            </a:lvl1pPr>
          </a:lstStyle>
          <a:p>
            <a:pPr>
              <a:defRPr/>
            </a:pPr>
            <a:endParaRPr lang="en-US"/>
          </a:p>
        </p:txBody>
      </p:sp>
      <p:sp>
        <p:nvSpPr>
          <p:cNvPr id="8"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solidFill>
                  <a:schemeClr val="tx1"/>
                </a:solidFill>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126164"/>
            <a:ext cx="2844800" cy="365125"/>
          </a:xfrm>
          <a:prstGeom prst="rect">
            <a:avLst/>
          </a:prstGeom>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a:solidFill>
                  <a:prstClr val="black"/>
                </a:solidFill>
                <a:latin typeface="Calibri"/>
                <a:ea typeface=""/>
              </a:defRPr>
            </a:lvl1pPr>
          </a:lstStyle>
          <a:p>
            <a:pPr>
              <a:defRPr/>
            </a:pPr>
            <a:endParaRPr lang="en-US"/>
          </a:p>
        </p:txBody>
      </p:sp>
      <p:sp>
        <p:nvSpPr>
          <p:cNvPr id="8" name="Footer Placeholder 4"/>
          <p:cNvSpPr>
            <a:spLocks noGrp="1"/>
          </p:cNvSpPr>
          <p:nvPr>
            <p:ph type="ftr" sz="quarter" idx="11"/>
          </p:nvPr>
        </p:nvSpPr>
        <p:spPr>
          <a:xfrm>
            <a:off x="4165600" y="6126164"/>
            <a:ext cx="3860800" cy="365125"/>
          </a:xfrm>
          <a:prstGeom prst="rect">
            <a:avLst/>
          </a:prstGeom>
        </p:spPr>
        <p:txBody>
          <a:bodyPr/>
          <a:lstStyle>
            <a:lvl1pPr eaLnBrk="1" fontAlgn="auto" hangingPunct="1">
              <a:spcBef>
                <a:spcPts val="0"/>
              </a:spcBef>
              <a:spcAft>
                <a:spcPts val="0"/>
              </a:spcAft>
              <a:defRPr>
                <a:solidFill>
                  <a:prstClr val="black"/>
                </a:solidFill>
                <a:latin typeface="Calibri"/>
                <a:ea typeface="ＭＳ Ｐゴシック" charset="-128"/>
                <a:cs typeface="ＭＳ Ｐゴシック" charset="-128"/>
              </a:defRPr>
            </a:lvl1pPr>
          </a:lstStyle>
          <a:p>
            <a:pPr>
              <a:defRPr/>
            </a:pPr>
            <a:endParaRPr lang="en-US"/>
          </a:p>
        </p:txBody>
      </p:sp>
      <p:sp>
        <p:nvSpPr>
          <p:cNvPr id="10"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11" name="TextBox 10"/>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800" baseline="0" smtClean="0">
                <a:solidFill>
                  <a:schemeClr val="tx1"/>
                </a:solidFill>
                <a:latin typeface="Arial" charset="0"/>
                <a:ea typeface=""/>
              </a:defRPr>
            </a:lvl1pPr>
          </a:lstStyle>
          <a:p>
            <a:pPr>
              <a:defRPr/>
            </a:pPr>
            <a:fld id="{75D13D49-2B6F-174C-9E1E-1013A06E5C50}" type="slidenum">
              <a:rPr lang="uk-UA" smtClean="0"/>
              <a:pPr>
                <a:defRPr/>
              </a:pPr>
              <a:t>‹#›</a:t>
            </a:fld>
            <a:endParaRPr lang="uk-UA"/>
          </a:p>
        </p:txBody>
      </p:sp>
      <p:sp>
        <p:nvSpPr>
          <p:cNvPr id="2" name="Title 1"/>
          <p:cNvSpPr>
            <a:spLocks noGrp="1"/>
          </p:cNvSpPr>
          <p:nvPr>
            <p:ph type="title"/>
          </p:nvPr>
        </p:nvSpPr>
        <p:spPr>
          <a:xfrm>
            <a:off x="1625600" y="0"/>
            <a:ext cx="9144000" cy="1066800"/>
          </a:xfrm>
          <a:prstGeom prst="rect">
            <a:avLst/>
          </a:prstGeom>
        </p:spPr>
        <p:txBody>
          <a:bodyPr anchor="ctr"/>
          <a:lstStyle>
            <a:lvl1pPr>
              <a:defRPr lang="en-US" sz="2400" baseline="0">
                <a:solidFill>
                  <a:schemeClr val="bg1"/>
                </a:solidFill>
                <a:latin typeface="Arial Bold" charset="0"/>
              </a:defRPr>
            </a:lvl1pPr>
          </a:lstStyle>
          <a:p>
            <a:pPr lvl="0"/>
            <a:r>
              <a:rPr lang="en-US"/>
              <a:t>Click to edit Master title style</a:t>
            </a:r>
          </a:p>
        </p:txBody>
      </p:sp>
      <p:sp>
        <p:nvSpPr>
          <p:cNvPr id="4" name="TextBox 3"/>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FY18</a:t>
            </a:r>
            <a:r>
              <a:rPr lang="en-US" sz="800" baseline="0">
                <a:solidFill>
                  <a:schemeClr val="bg1"/>
                </a:solidFill>
              </a:rPr>
              <a:t> Mid Year Review</a:t>
            </a:r>
            <a:endParaRPr lang="en-US" sz="800">
              <a:solidFill>
                <a:schemeClr val="bg1"/>
              </a:solidFill>
            </a:endParaRPr>
          </a:p>
        </p:txBody>
      </p:sp>
      <p:sp>
        <p:nvSpPr>
          <p:cNvPr id="5" name="TextBox 4"/>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16"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1"/>
        </a:solidFill>
        <a:effectLst/>
      </p:bgPr>
    </p:bg>
    <p:spTree>
      <p:nvGrpSpPr>
        <p:cNvPr id="1" name=""/>
        <p:cNvGrpSpPr/>
        <p:nvPr/>
      </p:nvGrpSpPr>
      <p:grpSpPr>
        <a:xfrm>
          <a:off x="0" y="0"/>
          <a:ext cx="0" cy="0"/>
          <a:chOff x="0" y="0"/>
          <a:chExt cx="0" cy="0"/>
        </a:xfrm>
      </p:grpSpPr>
      <p:sp>
        <p:nvSpPr>
          <p:cNvPr id="5"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6" name="TextBox 5"/>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1445127"/>
            <a:ext cx="4011084" cy="872288"/>
          </a:xfrm>
          <a:prstGeom prst="rect">
            <a:avLst/>
          </a:prstGeom>
        </p:spPr>
        <p:txBody>
          <a:bodyPr anchor="b"/>
          <a:lstStyle>
            <a:lvl1pPr algn="l">
              <a:defRPr sz="2000" b="1">
                <a:solidFill>
                  <a:schemeClr val="bg1"/>
                </a:solidFill>
              </a:defRPr>
            </a:lvl1pPr>
          </a:lstStyle>
          <a:p>
            <a:r>
              <a:rPr lang="en-US"/>
              <a:t>Click to edit Master title style</a:t>
            </a:r>
          </a:p>
        </p:txBody>
      </p:sp>
      <p:sp>
        <p:nvSpPr>
          <p:cNvPr id="3" name="Content Placeholder 2"/>
          <p:cNvSpPr>
            <a:spLocks noGrp="1"/>
          </p:cNvSpPr>
          <p:nvPr>
            <p:ph idx="1"/>
          </p:nvPr>
        </p:nvSpPr>
        <p:spPr>
          <a:xfrm>
            <a:off x="4766733" y="1445127"/>
            <a:ext cx="6815667" cy="4393616"/>
          </a:xfrm>
          <a:prstGeom prst="rect">
            <a:avLst/>
          </a:prstGeo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99" y="2500560"/>
            <a:ext cx="4011084" cy="3521328"/>
          </a:xfrm>
          <a:prstGeom prst="rect">
            <a:avLst/>
          </a:prstGeo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lvl1pPr algn="r" eaLnBrk="1" fontAlgn="auto" hangingPunct="1">
              <a:spcBef>
                <a:spcPts val="0"/>
              </a:spcBef>
              <a:spcAft>
                <a:spcPts val="0"/>
              </a:spcAft>
              <a:defRPr lang="en-US" sz="1200" baseline="0" smtClean="0">
                <a:solidFill>
                  <a:schemeClr val="bg1"/>
                </a:solidFill>
                <a:latin typeface="Calibri"/>
                <a:ea typeface=""/>
              </a:defRPr>
            </a:lvl1pPr>
          </a:lstStyle>
          <a:p>
            <a:pPr>
              <a:defRPr/>
            </a:pPr>
            <a:fld id="{E8CC769F-ADCB-2641-BD2F-4076D1C41918}" type="slidenum">
              <a:rPr lang="uk-UA" sz="800" smtClean="0">
                <a:latin typeface="Arial" charset="0"/>
              </a:rPr>
              <a:pPr>
                <a:defRPr/>
              </a:pPr>
              <a:t>‹#›</a:t>
            </a:fld>
            <a:endParaRPr lang="uk-UA"/>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a:solidFill>
            <a:schemeClr val="tx1"/>
          </a:solidFill>
        </p:spPr>
        <p:txBody>
          <a:bodyPr anchor="b"/>
          <a:lstStyle>
            <a:lvl1pPr algn="l">
              <a:defRPr sz="20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2389717" y="1548063"/>
            <a:ext cx="7315200" cy="3179512"/>
          </a:xfrm>
          <a:prstGeom prst="rect">
            <a:avLst/>
          </a:prstGeom>
          <a:solidFill>
            <a:schemeClr val="tx1"/>
          </a:solidFill>
        </p:spPr>
        <p:txBody>
          <a:bodyPr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a:solidFill>
            <a:schemeClr val="tx1"/>
          </a:solidFill>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9" name="TextBox 8"/>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txBox="1">
            <a:spLocks/>
          </p:cNvSpPr>
          <p:nvPr userDrawn="1"/>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algn="r" rtl="0" eaLnBrk="1" fontAlgn="auto" hangingPunct="1">
              <a:spcBef>
                <a:spcPts val="0"/>
              </a:spcBef>
              <a:spcAft>
                <a:spcPts val="0"/>
              </a:spcAft>
              <a:defRPr lang="en-US" sz="1200" kern="1200" baseline="0" smtClean="0">
                <a:solidFill>
                  <a:schemeClr val="bg1"/>
                </a:solidFill>
                <a:latin typeface="Calibri"/>
                <a:ea typeface=""/>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a:lstStyle>
          <a:p>
            <a:pPr>
              <a:defRPr/>
            </a:pPr>
            <a:fld id="{E8CC769F-ADCB-2641-BD2F-4076D1C41918}" type="slidenum">
              <a:rPr lang="uk-UA" sz="800" smtClean="0">
                <a:latin typeface="Arial" charset="0"/>
              </a:rPr>
              <a:pPr>
                <a:defRPr/>
              </a:pPr>
              <a:t>‹#›</a:t>
            </a:fld>
            <a:endParaRPr lang="uk-UA" sz="1200"/>
          </a:p>
        </p:txBody>
      </p:sp>
      <p:sp>
        <p:nvSpPr>
          <p:cNvPr id="8" name="TextBox 7"/>
          <p:cNvSpPr txBox="1"/>
          <p:nvPr userDrawn="1"/>
        </p:nvSpPr>
        <p:spPr>
          <a:xfrm>
            <a:off x="1" y="6629400"/>
            <a:ext cx="2834105" cy="215444"/>
          </a:xfrm>
          <a:prstGeom prst="rect">
            <a:avLst/>
          </a:prstGeom>
          <a:noFill/>
        </p:spPr>
        <p:txBody>
          <a:bodyPr wrap="square" rtlCol="0">
            <a:spAutoFit/>
          </a:bodyPr>
          <a:lstStyle/>
          <a:p>
            <a:r>
              <a:rPr lang="en-US" sz="800">
                <a:solidFill>
                  <a:schemeClr val="bg1"/>
                </a:solidFill>
              </a:rPr>
              <a:t>GCD FY22</a:t>
            </a:r>
            <a:r>
              <a:rPr lang="en-US" sz="800" baseline="0">
                <a:solidFill>
                  <a:schemeClr val="bg1"/>
                </a:solidFill>
              </a:rPr>
              <a:t> Annual Program Review</a:t>
            </a:r>
            <a:endParaRPr lang="en-US" sz="800">
              <a:solidFill>
                <a:schemeClr val="bg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2.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1.jpe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Banner OCT template.jpg"/>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0" y="1"/>
            <a:ext cx="121920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11" y="-1"/>
            <a:ext cx="12192000" cy="1127125"/>
          </a:xfrm>
          <a:prstGeom prst="rect">
            <a:avLst/>
          </a:prstGeom>
        </p:spPr>
      </p:pic>
    </p:spTree>
    <p:extLst>
      <p:ext uri="{BB962C8B-B14F-4D97-AF65-F5344CB8AC3E}">
        <p14:creationId xmlns:p14="http://schemas.microsoft.com/office/powerpoint/2010/main" val="840372861"/>
      </p:ext>
    </p:extLst>
  </p:cSld>
  <p:clrMap bg1="dk1" tx1="lt1" bg2="dk2" tx2="lt2" accent1="accent1" accent2="accent2" accent3="accent3" accent4="accent4" accent5="accent5" accent6="accent6" hlink="hlink" folHlink="folHlink"/>
  <p:sldLayoutIdLst>
    <p:sldLayoutId id="2147484425" r:id="rId1"/>
    <p:sldLayoutId id="2147484426" r:id="rId2"/>
    <p:sldLayoutId id="2147484428" r:id="rId3"/>
    <p:sldLayoutId id="2147484429" r:id="rId4"/>
    <p:sldLayoutId id="2147484430" r:id="rId5"/>
    <p:sldLayoutId id="2147484431" r:id="rId6"/>
    <p:sldLayoutId id="2147484432" r:id="rId7"/>
    <p:sldLayoutId id="2147484433" r:id="rId8"/>
    <p:sldLayoutId id="2147484434" r:id="rId9"/>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Banner OCT template.jpg"/>
          <p:cNvPicPr>
            <a:picLocks noChangeAspect="1"/>
          </p:cNvPicPr>
          <p:nvPr userDrawn="1"/>
        </p:nvPicPr>
        <p:blipFill>
          <a:blip r:embed="rId12">
            <a:extLst>
              <a:ext uri="{28A0092B-C50C-407E-A947-70E740481C1C}">
                <a14:useLocalDpi xmlns:a14="http://schemas.microsoft.com/office/drawing/2010/main"/>
              </a:ext>
            </a:extLst>
          </a:blip>
          <a:srcRect/>
          <a:stretch>
            <a:fillRect/>
          </a:stretch>
        </p:blipFill>
        <p:spPr bwMode="auto">
          <a:xfrm>
            <a:off x="0" y="1"/>
            <a:ext cx="121920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811" y="-1"/>
            <a:ext cx="12192000" cy="1127125"/>
          </a:xfrm>
          <a:prstGeom prst="rect">
            <a:avLst/>
          </a:prstGeom>
        </p:spPr>
      </p:pic>
    </p:spTree>
    <p:extLst>
      <p:ext uri="{BB962C8B-B14F-4D97-AF65-F5344CB8AC3E}">
        <p14:creationId xmlns:p14="http://schemas.microsoft.com/office/powerpoint/2010/main" val="612090934"/>
      </p:ext>
    </p:extLst>
  </p:cSld>
  <p:clrMap bg1="dk1" tx1="lt1" bg2="dk2" tx2="lt2" accent1="accent1" accent2="accent2" accent3="accent3" accent4="accent4" accent5="accent5" accent6="accent6" hlink="hlink" folHlink="folHlink"/>
  <p:sldLayoutIdLst>
    <p:sldLayoutId id="2147484436" r:id="rId1"/>
    <p:sldLayoutId id="2147484437" r:id="rId2"/>
    <p:sldLayoutId id="2147484438" r:id="rId3"/>
    <p:sldLayoutId id="2147484439" r:id="rId4"/>
    <p:sldLayoutId id="2147484440" r:id="rId5"/>
    <p:sldLayoutId id="2147484441" r:id="rId6"/>
    <p:sldLayoutId id="2147484442" r:id="rId7"/>
    <p:sldLayoutId id="2147484443" r:id="rId8"/>
    <p:sldLayoutId id="2147484444" r:id="rId9"/>
    <p:sldLayoutId id="2147484445" r:id="rId10"/>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media" Target="../media/media3.mp4"/><Relationship Id="rId7" Type="http://schemas.openxmlformats.org/officeDocument/2006/relationships/image" Target="../media/image2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8.xml"/><Relationship Id="rId5" Type="http://schemas.openxmlformats.org/officeDocument/2006/relationships/slideLayout" Target="../slideLayouts/slideLayout5.xml"/><Relationship Id="rId10" Type="http://schemas.openxmlformats.org/officeDocument/2006/relationships/image" Target="../media/image12.png"/><Relationship Id="rId4" Type="http://schemas.openxmlformats.org/officeDocument/2006/relationships/video" Target="../media/media3.mp4"/><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customXml" Target="../ink/ink3.xml"/><Relationship Id="rId3" Type="http://schemas.microsoft.com/office/2007/relationships/media" Target="../media/media5.mp4"/><Relationship Id="rId7" Type="http://schemas.openxmlformats.org/officeDocument/2006/relationships/image" Target="../media/image27.png"/><Relationship Id="rId12" Type="http://schemas.openxmlformats.org/officeDocument/2006/relationships/image" Target="../media/image35.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2.png"/><Relationship Id="rId11" Type="http://schemas.openxmlformats.org/officeDocument/2006/relationships/customXml" Target="../ink/ink2.xml"/><Relationship Id="rId5" Type="http://schemas.openxmlformats.org/officeDocument/2006/relationships/slideLayout" Target="../slideLayouts/slideLayout5.xml"/><Relationship Id="rId10" Type="http://schemas.openxmlformats.org/officeDocument/2006/relationships/image" Target="../media/image34.png"/><Relationship Id="rId4" Type="http://schemas.openxmlformats.org/officeDocument/2006/relationships/video" Target="../media/media5.mp4"/><Relationship Id="rId9" Type="http://schemas.openxmlformats.org/officeDocument/2006/relationships/customXml" Target="../ink/ink1.xml"/><Relationship Id="rId1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3.png"/><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png"/><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 Id="rId5" Type="http://schemas.openxmlformats.org/officeDocument/2006/relationships/image" Target="../media/image43.png"/><Relationship Id="rId4" Type="http://schemas.openxmlformats.org/officeDocument/2006/relationships/image" Target="../media/image42.jp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xml"/><Relationship Id="rId5" Type="http://schemas.openxmlformats.org/officeDocument/2006/relationships/image" Target="../media/image50.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54.png"/><Relationship Id="rId4" Type="http://schemas.openxmlformats.org/officeDocument/2006/relationships/image" Target="../media/image53.jpe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57.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60.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2.png"/><Relationship Id="rId5" Type="http://schemas.openxmlformats.org/officeDocument/2006/relationships/image" Target="../media/image59.JP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image" Target="../media/image61.pn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64.pn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66.jpeg"/></Relationships>
</file>

<file path=ppt/slides/_rels/slide2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nasa3d.arc.nasa.gov/detail/RASSOR" TargetMode="External"/><Relationship Id="rId7" Type="http://schemas.openxmlformats.org/officeDocument/2006/relationships/image" Target="../media/image70.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69.JPG"/><Relationship Id="rId5" Type="http://schemas.openxmlformats.org/officeDocument/2006/relationships/image" Target="../media/image68.JPG"/><Relationship Id="rId4" Type="http://schemas.openxmlformats.org/officeDocument/2006/relationships/image" Target="../media/image67.jpg"/></Relationships>
</file>

<file path=ppt/slides/_rels/slide2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72.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8FF917-5495-2B40-9F4F-35B3547594A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12192001" cy="6858000"/>
          </a:xfrm>
          <a:prstGeom prst="rect">
            <a:avLst/>
          </a:prstGeom>
        </p:spPr>
      </p:pic>
      <p:sp>
        <p:nvSpPr>
          <p:cNvPr id="11" name="TextBox 10"/>
          <p:cNvSpPr txBox="1"/>
          <p:nvPr/>
        </p:nvSpPr>
        <p:spPr>
          <a:xfrm>
            <a:off x="232012" y="5515550"/>
            <a:ext cx="8468436" cy="707886"/>
          </a:xfrm>
          <a:prstGeom prst="rect">
            <a:avLst/>
          </a:prstGeom>
          <a:noFill/>
        </p:spPr>
        <p:txBody>
          <a:bodyPr wrap="square" rtlCol="0" anchor="ctr" anchorCtr="0">
            <a:spAutoFit/>
          </a:bodyPr>
          <a:lstStyle/>
          <a:p>
            <a:pPr>
              <a:lnSpc>
                <a:spcPts val="2400"/>
              </a:lnSpc>
            </a:pPr>
            <a:r>
              <a:rPr lang="en-US" sz="2400" b="1">
                <a:solidFill>
                  <a:prstClr val="white"/>
                </a:solidFill>
                <a:latin typeface="Helvetica Neue" charset="0"/>
                <a:ea typeface="Helvetica Neue" charset="0"/>
                <a:cs typeface="Helvetica Neue" charset="0"/>
              </a:rPr>
              <a:t>Space Technology Mission Directorate</a:t>
            </a:r>
          </a:p>
          <a:p>
            <a:pPr>
              <a:lnSpc>
                <a:spcPts val="2400"/>
              </a:lnSpc>
            </a:pPr>
            <a:r>
              <a:rPr lang="en-US" sz="2100" b="1">
                <a:solidFill>
                  <a:prstClr val="white"/>
                </a:solidFill>
                <a:latin typeface="Helvetica Neue" charset="0"/>
                <a:ea typeface="Helvetica Neue" charset="0"/>
                <a:cs typeface="Helvetica Neue" charset="0"/>
              </a:rPr>
              <a:t>Game Changing Development Program</a:t>
            </a:r>
          </a:p>
        </p:txBody>
      </p:sp>
      <p:sp>
        <p:nvSpPr>
          <p:cNvPr id="12" name="TextBox 11"/>
          <p:cNvSpPr txBox="1"/>
          <p:nvPr/>
        </p:nvSpPr>
        <p:spPr>
          <a:xfrm>
            <a:off x="234286" y="6148963"/>
            <a:ext cx="9981429" cy="523220"/>
          </a:xfrm>
          <a:prstGeom prst="rect">
            <a:avLst/>
          </a:prstGeom>
          <a:noFill/>
        </p:spPr>
        <p:txBody>
          <a:bodyPr wrap="square" rtlCol="0" anchor="ctr" anchorCtr="0">
            <a:spAutoFit/>
          </a:bodyPr>
          <a:lstStyle/>
          <a:p>
            <a:r>
              <a:rPr lang="en-US" sz="1400" dirty="0">
                <a:solidFill>
                  <a:prstClr val="white"/>
                </a:solidFill>
                <a:latin typeface="Helvetica Neue" charset="0"/>
                <a:ea typeface="Helvetica Neue" charset="0"/>
                <a:cs typeface="Helvetica Neue" charset="0"/>
              </a:rPr>
              <a:t>Jason Schuler  |  Drew Smith  |  FY22 ISRU Pilot Excavator (</a:t>
            </a:r>
            <a:r>
              <a:rPr lang="en-US" sz="1400" dirty="0" err="1">
                <a:solidFill>
                  <a:prstClr val="white"/>
                </a:solidFill>
                <a:latin typeface="Helvetica Neue" charset="0"/>
                <a:ea typeface="Helvetica Neue" charset="0"/>
                <a:cs typeface="Helvetica Neue" charset="0"/>
              </a:rPr>
              <a:t>IPEx</a:t>
            </a:r>
            <a:r>
              <a:rPr lang="en-US" sz="1400" dirty="0">
                <a:solidFill>
                  <a:prstClr val="white"/>
                </a:solidFill>
                <a:latin typeface="Helvetica Neue" charset="0"/>
                <a:ea typeface="Helvetica Neue" charset="0"/>
                <a:cs typeface="Helvetica Neue" charset="0"/>
              </a:rPr>
              <a:t>) Annual Review Presentation   |   09.13.22</a:t>
            </a:r>
          </a:p>
          <a:p>
            <a:r>
              <a:rPr lang="en-US" sz="1400" dirty="0">
                <a:solidFill>
                  <a:prstClr val="white"/>
                </a:solidFill>
                <a:latin typeface="Helvetica Neue" charset="0"/>
                <a:ea typeface="Helvetica Neue" charset="0"/>
                <a:cs typeface="Helvetica Neue" charset="0"/>
              </a:rPr>
              <a:t>Jason Schuler/jason.m.schuler@nasa.gov</a:t>
            </a:r>
          </a:p>
        </p:txBody>
      </p:sp>
      <p:pic>
        <p:nvPicPr>
          <p:cNvPr id="6" name="Picture 5">
            <a:extLst>
              <a:ext uri="{FF2B5EF4-FFF2-40B4-BE49-F238E27FC236}">
                <a16:creationId xmlns:a16="http://schemas.microsoft.com/office/drawing/2014/main" id="{EA567184-BD86-49FB-B823-51C51470E16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4116" t="139" r="19466" b="-139"/>
          <a:stretch/>
        </p:blipFill>
        <p:spPr>
          <a:xfrm>
            <a:off x="2670368" y="839685"/>
            <a:ext cx="1286901" cy="1286901"/>
          </a:xfrm>
          <a:prstGeom prst="flowChartConnector">
            <a:avLst/>
          </a:prstGeom>
        </p:spPr>
      </p:pic>
      <p:pic>
        <p:nvPicPr>
          <p:cNvPr id="7" name="Picture 6">
            <a:extLst>
              <a:ext uri="{FF2B5EF4-FFF2-40B4-BE49-F238E27FC236}">
                <a16:creationId xmlns:a16="http://schemas.microsoft.com/office/drawing/2014/main" id="{B751AD47-AB1A-463D-9390-469A006DEC54}"/>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5895" t="23070" r="30523" b="26368"/>
          <a:stretch/>
        </p:blipFill>
        <p:spPr>
          <a:xfrm>
            <a:off x="3313819" y="2644018"/>
            <a:ext cx="1761043" cy="1761043"/>
          </a:xfrm>
          <a:prstGeom prst="flowChartConnector">
            <a:avLst/>
          </a:prstGeom>
        </p:spPr>
      </p:pic>
      <p:pic>
        <p:nvPicPr>
          <p:cNvPr id="8" name="Picture 7">
            <a:extLst>
              <a:ext uri="{FF2B5EF4-FFF2-40B4-BE49-F238E27FC236}">
                <a16:creationId xmlns:a16="http://schemas.microsoft.com/office/drawing/2014/main" id="{C70261A2-52DB-4DBB-B1B5-E9970A615353}"/>
              </a:ext>
            </a:extLst>
          </p:cNvPr>
          <p:cNvPicPr>
            <a:picLocks noChangeAspect="1"/>
          </p:cNvPicPr>
          <p:nvPr/>
        </p:nvPicPr>
        <p:blipFill>
          <a:blip r:embed="rId6"/>
          <a:stretch>
            <a:fillRect/>
          </a:stretch>
        </p:blipFill>
        <p:spPr>
          <a:xfrm>
            <a:off x="5368320" y="965200"/>
            <a:ext cx="2025724" cy="1954784"/>
          </a:xfrm>
          <a:prstGeom prst="flowChartConnector">
            <a:avLst/>
          </a:prstGeom>
        </p:spPr>
      </p:pic>
      <p:pic>
        <p:nvPicPr>
          <p:cNvPr id="10" name="Picture 9">
            <a:extLst>
              <a:ext uri="{FF2B5EF4-FFF2-40B4-BE49-F238E27FC236}">
                <a16:creationId xmlns:a16="http://schemas.microsoft.com/office/drawing/2014/main" id="{FD1A8398-7991-480D-B4CB-9795CE5500E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7869" t="-5548" r="32730" b="-1854"/>
          <a:stretch/>
        </p:blipFill>
        <p:spPr bwMode="auto">
          <a:xfrm>
            <a:off x="5766619" y="3919862"/>
            <a:ext cx="1106129" cy="1169535"/>
          </a:xfrm>
          <a:prstGeom prst="ellipse">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F4E0BE8C-F42E-4D64-AE66-DB93764DCEFA}"/>
              </a:ext>
            </a:extLst>
          </p:cNvPr>
          <p:cNvPicPr/>
          <p:nvPr/>
        </p:nvPicPr>
        <p:blipFill rotWithShape="1">
          <a:blip r:embed="rId8"/>
          <a:srcRect l="13479" t="22139" r="26394" b="1393"/>
          <a:stretch/>
        </p:blipFill>
        <p:spPr>
          <a:xfrm>
            <a:off x="7323229" y="3183812"/>
            <a:ext cx="1851132" cy="1761043"/>
          </a:xfrm>
          <a:prstGeom prst="ellipse">
            <a:avLst/>
          </a:prstGeom>
        </p:spPr>
      </p:pic>
      <p:pic>
        <p:nvPicPr>
          <p:cNvPr id="14" name="Picture 13">
            <a:extLst>
              <a:ext uri="{FF2B5EF4-FFF2-40B4-BE49-F238E27FC236}">
                <a16:creationId xmlns:a16="http://schemas.microsoft.com/office/drawing/2014/main" id="{7E267061-32B3-4578-8E8B-39A14981B57B}"/>
              </a:ext>
            </a:extLst>
          </p:cNvPr>
          <p:cNvPicPr>
            <a:picLocks noChangeAspect="1"/>
          </p:cNvPicPr>
          <p:nvPr/>
        </p:nvPicPr>
        <p:blipFill rotWithShape="1">
          <a:blip r:embed="rId9"/>
          <a:srcRect l="12549" r="6402"/>
          <a:stretch/>
        </p:blipFill>
        <p:spPr>
          <a:xfrm>
            <a:off x="8581165" y="1327594"/>
            <a:ext cx="1764618" cy="1761043"/>
          </a:xfrm>
          <a:prstGeom prst="ellipse">
            <a:avLst/>
          </a:prstGeom>
        </p:spPr>
      </p:pic>
    </p:spTree>
    <p:extLst>
      <p:ext uri="{BB962C8B-B14F-4D97-AF65-F5344CB8AC3E}">
        <p14:creationId xmlns:p14="http://schemas.microsoft.com/office/powerpoint/2010/main" val="3886642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B838A3-69B3-41D9-A5D7-D8C84C8BC5F3}"/>
              </a:ext>
            </a:extLst>
          </p:cNvPr>
          <p:cNvSpPr>
            <a:spLocks noGrp="1"/>
          </p:cNvSpPr>
          <p:nvPr>
            <p:ph type="sldNum" sz="quarter" idx="10"/>
          </p:nvPr>
        </p:nvSpPr>
        <p:spPr/>
        <p:txBody>
          <a:bodyPr/>
          <a:lstStyle/>
          <a:p>
            <a:pPr>
              <a:defRPr/>
            </a:pPr>
            <a:fld id="{75D13D49-2B6F-174C-9E1E-1013A06E5C50}" type="slidenum">
              <a:rPr lang="uk-UA" smtClean="0"/>
              <a:pPr>
                <a:defRPr/>
              </a:pPr>
              <a:t>10</a:t>
            </a:fld>
            <a:endParaRPr lang="uk-UA"/>
          </a:p>
        </p:txBody>
      </p:sp>
      <p:sp>
        <p:nvSpPr>
          <p:cNvPr id="3" name="Title 2">
            <a:extLst>
              <a:ext uri="{FF2B5EF4-FFF2-40B4-BE49-F238E27FC236}">
                <a16:creationId xmlns:a16="http://schemas.microsoft.com/office/drawing/2014/main" id="{CE981586-3AA6-4BBD-9F7A-FDA6A67633DA}"/>
              </a:ext>
            </a:extLst>
          </p:cNvPr>
          <p:cNvSpPr>
            <a:spLocks noGrp="1"/>
          </p:cNvSpPr>
          <p:nvPr>
            <p:ph type="title"/>
          </p:nvPr>
        </p:nvSpPr>
        <p:spPr/>
        <p:txBody>
          <a:bodyPr/>
          <a:lstStyle/>
          <a:p>
            <a:r>
              <a:rPr lang="en-US" sz="3200" dirty="0"/>
              <a:t>FY22 Accomplishments:</a:t>
            </a:r>
            <a:br>
              <a:rPr lang="en-US" sz="3200" dirty="0"/>
            </a:br>
            <a:r>
              <a:rPr lang="en-US" sz="3200" dirty="0"/>
              <a:t>Astrobotic Partnership</a:t>
            </a:r>
          </a:p>
        </p:txBody>
      </p:sp>
      <p:sp>
        <p:nvSpPr>
          <p:cNvPr id="11" name="TextBox 10">
            <a:extLst>
              <a:ext uri="{FF2B5EF4-FFF2-40B4-BE49-F238E27FC236}">
                <a16:creationId xmlns:a16="http://schemas.microsoft.com/office/drawing/2014/main" id="{E12CD5D0-3B90-46EC-B14A-C42A660780A5}"/>
              </a:ext>
            </a:extLst>
          </p:cNvPr>
          <p:cNvSpPr txBox="1"/>
          <p:nvPr/>
        </p:nvSpPr>
        <p:spPr>
          <a:xfrm>
            <a:off x="201168" y="1495561"/>
            <a:ext cx="5208799" cy="480131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kern="1200" dirty="0">
                <a:solidFill>
                  <a:schemeClr val="dk1"/>
                </a:solidFill>
                <a:latin typeface="Arial"/>
                <a:ea typeface="+mn-ea"/>
                <a:cs typeface="Arial"/>
              </a:rPr>
              <a:t>Continued work with Astrobotic on the interface control document for the Integrated Avionics Unit (IAU)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chemeClr val="dk1"/>
              </a:solidFill>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kern="1200" dirty="0">
                <a:solidFill>
                  <a:schemeClr val="dk1"/>
                </a:solidFill>
                <a:latin typeface="Arial"/>
                <a:ea typeface="+mn-ea"/>
                <a:cs typeface="Arial"/>
              </a:rPr>
              <a:t>Completed a draft layout of carrier board with locations for wire connections.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chemeClr val="dk1"/>
              </a:solidFill>
              <a:latin typeface="Arial"/>
              <a:ea typeface="+mn-ea"/>
              <a:cs typeface="Arial"/>
            </a:endParaRPr>
          </a:p>
          <a:p>
            <a:pPr marL="285750" indent="-285750" eaLnBrk="1" fontAlgn="auto" hangingPunct="1">
              <a:spcBef>
                <a:spcPts val="0"/>
              </a:spcBef>
              <a:spcAft>
                <a:spcPts val="0"/>
              </a:spcAft>
              <a:buFont typeface="Arial" panose="020B0604020202020204" pitchFamily="34" charset="0"/>
              <a:buChar char="•"/>
              <a:defRPr/>
            </a:pPr>
            <a:r>
              <a:rPr lang="en-US" kern="1200" dirty="0">
                <a:solidFill>
                  <a:schemeClr val="dk1"/>
                </a:solidFill>
                <a:latin typeface="Arial"/>
                <a:ea typeface="+mn-ea"/>
                <a:cs typeface="Arial"/>
              </a:rPr>
              <a:t>Modification to Astrobotic contract in-work. This mod will further develop/integrate avionics/software through the IPEx </a:t>
            </a:r>
            <a:r>
              <a:rPr lang="en-US" kern="1200" dirty="0" err="1">
                <a:solidFill>
                  <a:schemeClr val="dk1"/>
                </a:solidFill>
                <a:latin typeface="Arial"/>
                <a:ea typeface="+mn-ea"/>
                <a:cs typeface="Arial"/>
              </a:rPr>
              <a:t>Brassboard</a:t>
            </a:r>
            <a:r>
              <a:rPr lang="en-US" kern="1200" dirty="0">
                <a:solidFill>
                  <a:schemeClr val="dk1"/>
                </a:solidFill>
                <a:latin typeface="Arial"/>
                <a:ea typeface="+mn-ea"/>
                <a:cs typeface="Arial"/>
              </a:rPr>
              <a:t> Unit ground demo (Summer 2023).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kern="1200" dirty="0">
              <a:solidFill>
                <a:schemeClr val="dk1"/>
              </a:solidFill>
              <a:latin typeface="Arial"/>
              <a:ea typeface="+mn-ea"/>
              <a:cs typeface="Arial"/>
            </a:endParaRPr>
          </a:p>
          <a:p>
            <a:pPr marL="285750" indent="-285750" eaLnBrk="1" fontAlgn="auto" hangingPunct="1">
              <a:spcBef>
                <a:spcPts val="0"/>
              </a:spcBef>
              <a:spcAft>
                <a:spcPts val="0"/>
              </a:spcAft>
              <a:buFont typeface="Arial" panose="020B0604020202020204" pitchFamily="34" charset="0"/>
              <a:buChar char="•"/>
              <a:defRPr/>
            </a:pPr>
            <a:r>
              <a:rPr lang="en-US" dirty="0">
                <a:latin typeface="Arial"/>
                <a:cs typeface="Arial"/>
              </a:rPr>
              <a:t>Engineering Units of the Astrobotic/</a:t>
            </a:r>
            <a:r>
              <a:rPr lang="en-US" dirty="0" err="1">
                <a:latin typeface="Arial"/>
                <a:cs typeface="Arial"/>
              </a:rPr>
              <a:t>Wibotic</a:t>
            </a:r>
            <a:r>
              <a:rPr lang="en-US" dirty="0">
                <a:latin typeface="Arial"/>
                <a:cs typeface="Arial"/>
              </a:rPr>
              <a:t> wireless charging system are on order for TRL 5 testing and ground demo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chemeClr val="dk1"/>
              </a:solidFill>
              <a:latin typeface="Arial"/>
              <a:ea typeface="+mn-ea"/>
              <a:cs typeface="Arial"/>
            </a:endParaRPr>
          </a:p>
        </p:txBody>
      </p:sp>
      <p:pic>
        <p:nvPicPr>
          <p:cNvPr id="15" name="Picture 14" descr="A picture containing ground, indoor&#10;&#10;Description automatically generated">
            <a:extLst>
              <a:ext uri="{FF2B5EF4-FFF2-40B4-BE49-F238E27FC236}">
                <a16:creationId xmlns:a16="http://schemas.microsoft.com/office/drawing/2014/main" id="{923751C8-9DA9-403F-A1FD-F237BAAE1C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200235"/>
            <a:ext cx="5471931" cy="3219669"/>
          </a:xfrm>
          <a:prstGeom prst="rect">
            <a:avLst/>
          </a:prstGeom>
        </p:spPr>
      </p:pic>
      <p:pic>
        <p:nvPicPr>
          <p:cNvPr id="16" name="Picture 15">
            <a:extLst>
              <a:ext uri="{FF2B5EF4-FFF2-40B4-BE49-F238E27FC236}">
                <a16:creationId xmlns:a16="http://schemas.microsoft.com/office/drawing/2014/main" id="{9F057F90-7CD4-4DF2-A185-60D552831AA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pic>
        <p:nvPicPr>
          <p:cNvPr id="18" name="Picture 17">
            <a:extLst>
              <a:ext uri="{FF2B5EF4-FFF2-40B4-BE49-F238E27FC236}">
                <a16:creationId xmlns:a16="http://schemas.microsoft.com/office/drawing/2014/main" id="{1BEBEEEF-62F3-4FB2-82D3-9D992AB71DD4}"/>
              </a:ext>
            </a:extLst>
          </p:cNvPr>
          <p:cNvPicPr>
            <a:picLocks noChangeAspect="1"/>
          </p:cNvPicPr>
          <p:nvPr/>
        </p:nvPicPr>
        <p:blipFill>
          <a:blip r:embed="rId4"/>
          <a:stretch>
            <a:fillRect/>
          </a:stretch>
        </p:blipFill>
        <p:spPr>
          <a:xfrm>
            <a:off x="5725308" y="4432027"/>
            <a:ext cx="6064356" cy="2127516"/>
          </a:xfrm>
          <a:prstGeom prst="rect">
            <a:avLst/>
          </a:prstGeom>
        </p:spPr>
      </p:pic>
      <p:sp>
        <p:nvSpPr>
          <p:cNvPr id="19" name="TextBox 18">
            <a:extLst>
              <a:ext uri="{FF2B5EF4-FFF2-40B4-BE49-F238E27FC236}">
                <a16:creationId xmlns:a16="http://schemas.microsoft.com/office/drawing/2014/main" id="{9BEB6149-26F1-462C-8B1E-5717A9AC7E2E}"/>
              </a:ext>
            </a:extLst>
          </p:cNvPr>
          <p:cNvSpPr txBox="1"/>
          <p:nvPr/>
        </p:nvSpPr>
        <p:spPr>
          <a:xfrm>
            <a:off x="5725308" y="6428911"/>
            <a:ext cx="6064356" cy="307777"/>
          </a:xfrm>
          <a:prstGeom prst="rect">
            <a:avLst/>
          </a:prstGeom>
          <a:solidFill>
            <a:srgbClr val="000000">
              <a:alpha val="40000"/>
            </a:srgbClr>
          </a:solidFill>
        </p:spPr>
        <p:txBody>
          <a:bodyPr wrap="square" rtlCol="0">
            <a:spAutoFit/>
          </a:bodyPr>
          <a:lstStyle/>
          <a:p>
            <a:pPr algn="ctr"/>
            <a:r>
              <a:rPr lang="en-US" sz="1400" dirty="0" err="1">
                <a:solidFill>
                  <a:schemeClr val="bg1"/>
                </a:solidFill>
              </a:rPr>
              <a:t>Wibotic</a:t>
            </a:r>
            <a:r>
              <a:rPr lang="en-US" sz="1400" dirty="0">
                <a:solidFill>
                  <a:schemeClr val="bg1"/>
                </a:solidFill>
              </a:rPr>
              <a:t> Wireless Charger Antennas</a:t>
            </a:r>
          </a:p>
        </p:txBody>
      </p:sp>
      <p:sp>
        <p:nvSpPr>
          <p:cNvPr id="9" name="TextBox 8">
            <a:extLst>
              <a:ext uri="{FF2B5EF4-FFF2-40B4-BE49-F238E27FC236}">
                <a16:creationId xmlns:a16="http://schemas.microsoft.com/office/drawing/2014/main" id="{8090E191-9B8D-4047-A371-7FEADFEABF5D}"/>
              </a:ext>
            </a:extLst>
          </p:cNvPr>
          <p:cNvSpPr txBox="1"/>
          <p:nvPr/>
        </p:nvSpPr>
        <p:spPr>
          <a:xfrm>
            <a:off x="6095999" y="4112127"/>
            <a:ext cx="5471932"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IPEx Breadboard Unit with Astrobotic </a:t>
            </a:r>
            <a:r>
              <a:rPr lang="en-US" sz="1400" dirty="0" err="1">
                <a:solidFill>
                  <a:schemeClr val="bg1"/>
                </a:solidFill>
              </a:rPr>
              <a:t>CubeRover</a:t>
            </a:r>
            <a:endParaRPr lang="en-US" sz="1400" dirty="0">
              <a:solidFill>
                <a:schemeClr val="bg1"/>
              </a:solidFill>
            </a:endParaRPr>
          </a:p>
        </p:txBody>
      </p:sp>
    </p:spTree>
    <p:extLst>
      <p:ext uri="{BB962C8B-B14F-4D97-AF65-F5344CB8AC3E}">
        <p14:creationId xmlns:p14="http://schemas.microsoft.com/office/powerpoint/2010/main" val="741671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54EFA3-1995-4CF4-8C11-74CA67A70740}"/>
              </a:ext>
            </a:extLst>
          </p:cNvPr>
          <p:cNvSpPr>
            <a:spLocks noGrp="1"/>
          </p:cNvSpPr>
          <p:nvPr>
            <p:ph type="sldNum" sz="quarter" idx="10"/>
          </p:nvPr>
        </p:nvSpPr>
        <p:spPr/>
        <p:txBody>
          <a:bodyPr/>
          <a:lstStyle/>
          <a:p>
            <a:pPr>
              <a:defRPr/>
            </a:pPr>
            <a:fld id="{75D13D49-2B6F-174C-9E1E-1013A06E5C50}" type="slidenum">
              <a:rPr lang="uk-UA" smtClean="0"/>
              <a:pPr>
                <a:defRPr/>
              </a:pPr>
              <a:t>11</a:t>
            </a:fld>
            <a:endParaRPr lang="uk-UA"/>
          </a:p>
        </p:txBody>
      </p:sp>
      <p:sp>
        <p:nvSpPr>
          <p:cNvPr id="3" name="Title 2">
            <a:extLst>
              <a:ext uri="{FF2B5EF4-FFF2-40B4-BE49-F238E27FC236}">
                <a16:creationId xmlns:a16="http://schemas.microsoft.com/office/drawing/2014/main" id="{E84227A8-AED4-451F-84F2-D0F7D8317814}"/>
              </a:ext>
            </a:extLst>
          </p:cNvPr>
          <p:cNvSpPr>
            <a:spLocks noGrp="1"/>
          </p:cNvSpPr>
          <p:nvPr>
            <p:ph type="title"/>
          </p:nvPr>
        </p:nvSpPr>
        <p:spPr/>
        <p:txBody>
          <a:bodyPr/>
          <a:lstStyle/>
          <a:p>
            <a:r>
              <a:rPr lang="en-US" sz="3200" dirty="0"/>
              <a:t>FY22 Accomplishments:</a:t>
            </a:r>
            <a:br>
              <a:rPr lang="en-US" sz="3200" dirty="0"/>
            </a:br>
            <a:r>
              <a:rPr lang="en-US" sz="3200" dirty="0"/>
              <a:t>Bucket Drum Testing</a:t>
            </a:r>
          </a:p>
        </p:txBody>
      </p:sp>
      <p:sp>
        <p:nvSpPr>
          <p:cNvPr id="4" name="Content Placeholder 2">
            <a:extLst>
              <a:ext uri="{FF2B5EF4-FFF2-40B4-BE49-F238E27FC236}">
                <a16:creationId xmlns:a16="http://schemas.microsoft.com/office/drawing/2014/main" id="{54A124B7-95EA-47B4-A4F1-967230774D99}"/>
              </a:ext>
            </a:extLst>
          </p:cNvPr>
          <p:cNvSpPr txBox="1">
            <a:spLocks/>
          </p:cNvSpPr>
          <p:nvPr/>
        </p:nvSpPr>
        <p:spPr>
          <a:xfrm>
            <a:off x="140677" y="1161420"/>
            <a:ext cx="11949723" cy="2185227"/>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latin typeface="Arial" panose="020B0604020202020204" pitchFamily="34" charset="0"/>
                <a:cs typeface="Arial" panose="020B0604020202020204" pitchFamily="34" charset="0"/>
              </a:rPr>
              <a:t>Performance Testing to Inform Bucket Drum Design</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Location: KSC Swamp Works regolith testbed – BP-1 lunar regolith simulant</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Test area leveled, compacted, and characterized with geotechnical measurements </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Purpose to determine the forces in various scale bucket drums for excavator design</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Varied rotation speed, linear speed, drum size, cut depth</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Paper submitted/presented at ASCE Earth and Space 2022</a:t>
            </a:r>
          </a:p>
        </p:txBody>
      </p:sp>
      <p:grpSp>
        <p:nvGrpSpPr>
          <p:cNvPr id="15" name="Group 14">
            <a:extLst>
              <a:ext uri="{FF2B5EF4-FFF2-40B4-BE49-F238E27FC236}">
                <a16:creationId xmlns:a16="http://schemas.microsoft.com/office/drawing/2014/main" id="{6BDA7835-384F-45DB-8560-9CBCA67AF4DE}"/>
              </a:ext>
            </a:extLst>
          </p:cNvPr>
          <p:cNvGrpSpPr/>
          <p:nvPr/>
        </p:nvGrpSpPr>
        <p:grpSpPr>
          <a:xfrm>
            <a:off x="140677" y="3478754"/>
            <a:ext cx="7517423" cy="3264945"/>
            <a:chOff x="1902144" y="3105321"/>
            <a:chExt cx="8387711" cy="3642926"/>
          </a:xfrm>
        </p:grpSpPr>
        <p:pic>
          <p:nvPicPr>
            <p:cNvPr id="5" name="Picture 4" descr="A picture containing ground, dirt, area, several&#10;&#10;Description automatically generated">
              <a:extLst>
                <a:ext uri="{FF2B5EF4-FFF2-40B4-BE49-F238E27FC236}">
                  <a16:creationId xmlns:a16="http://schemas.microsoft.com/office/drawing/2014/main" id="{5F70D0CA-E2BE-4F67-A432-D6441832A940}"/>
                </a:ext>
              </a:extLst>
            </p:cNvPr>
            <p:cNvPicPr/>
            <p:nvPr/>
          </p:nvPicPr>
          <p:blipFill rotWithShape="1">
            <a:blip r:embed="rId2" cstate="print">
              <a:extLst>
                <a:ext uri="{28A0092B-C50C-407E-A947-70E740481C1C}">
                  <a14:useLocalDpi xmlns:a14="http://schemas.microsoft.com/office/drawing/2010/main"/>
                </a:ext>
              </a:extLst>
            </a:blip>
            <a:srcRect/>
            <a:stretch/>
          </p:blipFill>
          <p:spPr>
            <a:xfrm>
              <a:off x="1902144" y="3105321"/>
              <a:ext cx="8387711" cy="3642926"/>
            </a:xfrm>
            <a:prstGeom prst="rect">
              <a:avLst/>
            </a:prstGeom>
          </p:spPr>
        </p:pic>
        <p:cxnSp>
          <p:nvCxnSpPr>
            <p:cNvPr id="6" name="Straight Arrow Connector 5">
              <a:extLst>
                <a:ext uri="{FF2B5EF4-FFF2-40B4-BE49-F238E27FC236}">
                  <a16:creationId xmlns:a16="http://schemas.microsoft.com/office/drawing/2014/main" id="{2A9FE066-0531-4185-8ED8-133CF9DAB05D}"/>
                </a:ext>
              </a:extLst>
            </p:cNvPr>
            <p:cNvCxnSpPr>
              <a:cxnSpLocks/>
            </p:cNvCxnSpPr>
            <p:nvPr/>
          </p:nvCxnSpPr>
          <p:spPr>
            <a:xfrm flipH="1">
              <a:off x="2869598" y="4318654"/>
              <a:ext cx="6198202" cy="640681"/>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 Box 9">
              <a:extLst>
                <a:ext uri="{FF2B5EF4-FFF2-40B4-BE49-F238E27FC236}">
                  <a16:creationId xmlns:a16="http://schemas.microsoft.com/office/drawing/2014/main" id="{49154B0B-6B80-4AFD-812E-5D3B2A9013CC}"/>
                </a:ext>
              </a:extLst>
            </p:cNvPr>
            <p:cNvSpPr txBox="1"/>
            <p:nvPr/>
          </p:nvSpPr>
          <p:spPr>
            <a:xfrm>
              <a:off x="5133081" y="4051682"/>
              <a:ext cx="317619" cy="360657"/>
            </a:xfrm>
            <a:prstGeom prst="rect">
              <a:avLst/>
            </a:prstGeom>
            <a:solidFill>
              <a:srgbClr val="FFFFFF">
                <a:alpha val="40000"/>
              </a:srgb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2000" b="1" kern="850" dirty="0">
                  <a:ln>
                    <a:noFill/>
                  </a:ln>
                  <a:solidFill>
                    <a:srgbClr val="FF0000"/>
                  </a:solidFill>
                  <a:effectLst/>
                  <a:latin typeface="Times Roman"/>
                  <a:ea typeface="Times New Roman" panose="02020603050405020304" pitchFamily="18" charset="0"/>
                  <a:cs typeface="Times New Roman" panose="02020603050405020304" pitchFamily="18" charset="0"/>
                </a:rPr>
                <a:t>X</a:t>
              </a:r>
              <a:endParaRPr lang="en-US" sz="1600" kern="850" dirty="0">
                <a:effectLst/>
                <a:latin typeface="Times Roman"/>
                <a:ea typeface="Times New Roman" panose="02020603050405020304" pitchFamily="18" charset="0"/>
                <a:cs typeface="Times New Roman" panose="02020603050405020304" pitchFamily="18" charset="0"/>
              </a:endParaRPr>
            </a:p>
          </p:txBody>
        </p:sp>
        <p:cxnSp>
          <p:nvCxnSpPr>
            <p:cNvPr id="8" name="Straight Arrow Connector 7">
              <a:extLst>
                <a:ext uri="{FF2B5EF4-FFF2-40B4-BE49-F238E27FC236}">
                  <a16:creationId xmlns:a16="http://schemas.microsoft.com/office/drawing/2014/main" id="{B1502BD1-36D3-44D5-93F2-D89139CA92D1}"/>
                </a:ext>
              </a:extLst>
            </p:cNvPr>
            <p:cNvCxnSpPr>
              <a:cxnSpLocks/>
            </p:cNvCxnSpPr>
            <p:nvPr/>
          </p:nvCxnSpPr>
          <p:spPr>
            <a:xfrm flipV="1">
              <a:off x="9264380" y="3528808"/>
              <a:ext cx="0" cy="1342549"/>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 Box 11">
              <a:extLst>
                <a:ext uri="{FF2B5EF4-FFF2-40B4-BE49-F238E27FC236}">
                  <a16:creationId xmlns:a16="http://schemas.microsoft.com/office/drawing/2014/main" id="{8F265D81-E4E4-4CA6-9ED1-0730F2DC4CCB}"/>
                </a:ext>
              </a:extLst>
            </p:cNvPr>
            <p:cNvSpPr txBox="1"/>
            <p:nvPr/>
          </p:nvSpPr>
          <p:spPr>
            <a:xfrm>
              <a:off x="9281946" y="3576304"/>
              <a:ext cx="358030" cy="364321"/>
            </a:xfrm>
            <a:prstGeom prst="rect">
              <a:avLst/>
            </a:prstGeom>
            <a:solidFill>
              <a:srgbClr val="FFFFFF">
                <a:alpha val="38824"/>
              </a:srgb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2000" b="1" kern="850" dirty="0">
                  <a:solidFill>
                    <a:srgbClr val="FF0000"/>
                  </a:solidFill>
                  <a:effectLst/>
                  <a:latin typeface="Times Roman"/>
                  <a:ea typeface="Times New Roman" panose="02020603050405020304" pitchFamily="18" charset="0"/>
                  <a:cs typeface="Times New Roman" panose="02020603050405020304" pitchFamily="18" charset="0"/>
                </a:rPr>
                <a:t>Z</a:t>
              </a:r>
              <a:endParaRPr lang="en-US" sz="1600" kern="850" dirty="0">
                <a:effectLst/>
                <a:latin typeface="Times Roman"/>
                <a:ea typeface="Times New Roman" panose="02020603050405020304" pitchFamily="18" charset="0"/>
                <a:cs typeface="Times New Roman" panose="02020603050405020304" pitchFamily="18" charset="0"/>
              </a:endParaRPr>
            </a:p>
          </p:txBody>
        </p:sp>
        <p:sp>
          <p:nvSpPr>
            <p:cNvPr id="10" name="Arrow: Curved Right 9">
              <a:extLst>
                <a:ext uri="{FF2B5EF4-FFF2-40B4-BE49-F238E27FC236}">
                  <a16:creationId xmlns:a16="http://schemas.microsoft.com/office/drawing/2014/main" id="{5C7787D7-5D22-4FCF-8718-88FC3B2749D2}"/>
                </a:ext>
              </a:extLst>
            </p:cNvPr>
            <p:cNvSpPr/>
            <p:nvPr/>
          </p:nvSpPr>
          <p:spPr>
            <a:xfrm>
              <a:off x="9151254" y="4978577"/>
              <a:ext cx="226252" cy="444742"/>
            </a:xfrm>
            <a:prstGeom prst="curvedRightArrow">
              <a:avLst>
                <a:gd name="adj1" fmla="val 13664"/>
                <a:gd name="adj2" fmla="val 50000"/>
                <a:gd name="adj3" fmla="val 25000"/>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Text Box 13">
              <a:extLst>
                <a:ext uri="{FF2B5EF4-FFF2-40B4-BE49-F238E27FC236}">
                  <a16:creationId xmlns:a16="http://schemas.microsoft.com/office/drawing/2014/main" id="{598A3543-0E43-43F0-A46B-0A7735C387FA}"/>
                </a:ext>
              </a:extLst>
            </p:cNvPr>
            <p:cNvSpPr txBox="1"/>
            <p:nvPr/>
          </p:nvSpPr>
          <p:spPr>
            <a:xfrm>
              <a:off x="8868641" y="4985259"/>
              <a:ext cx="282613" cy="305289"/>
            </a:xfrm>
            <a:prstGeom prst="rect">
              <a:avLst/>
            </a:prstGeom>
            <a:solidFill>
              <a:srgbClr val="FFFFFF">
                <a:alpha val="40000"/>
              </a:srgb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2000" b="1" kern="850" dirty="0">
                  <a:solidFill>
                    <a:srgbClr val="FF0000"/>
                  </a:solidFill>
                  <a:effectLst/>
                  <a:latin typeface="Times Roman"/>
                  <a:ea typeface="Times New Roman" panose="02020603050405020304" pitchFamily="18" charset="0"/>
                  <a:cs typeface="Times New Roman" panose="02020603050405020304" pitchFamily="18" charset="0"/>
                </a:rPr>
                <a:t>R</a:t>
              </a:r>
              <a:endParaRPr lang="en-US" sz="1600" kern="850" dirty="0">
                <a:effectLst/>
                <a:latin typeface="Times Roman"/>
                <a:ea typeface="Times New Roman" panose="02020603050405020304" pitchFamily="18" charset="0"/>
                <a:cs typeface="Times New Roman" panose="02020603050405020304" pitchFamily="18" charset="0"/>
              </a:endParaRPr>
            </a:p>
          </p:txBody>
        </p:sp>
        <p:cxnSp>
          <p:nvCxnSpPr>
            <p:cNvPr id="12" name="Straight Arrow Connector 11">
              <a:extLst>
                <a:ext uri="{FF2B5EF4-FFF2-40B4-BE49-F238E27FC236}">
                  <a16:creationId xmlns:a16="http://schemas.microsoft.com/office/drawing/2014/main" id="{60D815E1-3A01-41FA-BE0C-2D4C3AB45C9E}"/>
                </a:ext>
              </a:extLst>
            </p:cNvPr>
            <p:cNvCxnSpPr>
              <a:cxnSpLocks/>
            </p:cNvCxnSpPr>
            <p:nvPr/>
          </p:nvCxnSpPr>
          <p:spPr>
            <a:xfrm flipV="1">
              <a:off x="5618094" y="5480957"/>
              <a:ext cx="3449706" cy="839265"/>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 Box 13">
              <a:extLst>
                <a:ext uri="{FF2B5EF4-FFF2-40B4-BE49-F238E27FC236}">
                  <a16:creationId xmlns:a16="http://schemas.microsoft.com/office/drawing/2014/main" id="{4A7B4A6E-D6FF-49E7-AE0D-0A9C77EC366E}"/>
                </a:ext>
              </a:extLst>
            </p:cNvPr>
            <p:cNvSpPr txBox="1"/>
            <p:nvPr/>
          </p:nvSpPr>
          <p:spPr>
            <a:xfrm>
              <a:off x="7190176" y="6019600"/>
              <a:ext cx="1961078" cy="370945"/>
            </a:xfrm>
            <a:prstGeom prst="rect">
              <a:avLst/>
            </a:prstGeom>
            <a:noFill/>
            <a:ln w="6350">
              <a:noFill/>
            </a:ln>
          </p:spPr>
          <p:txBody>
            <a:bodyPr rot="0" spcFirstLastPara="0" vert="horz" wrap="non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b="1" kern="850" dirty="0">
                  <a:effectLst/>
                  <a:latin typeface="Times Roman"/>
                  <a:ea typeface="Times New Roman" panose="02020603050405020304" pitchFamily="18" charset="0"/>
                  <a:cs typeface="Times New Roman" panose="02020603050405020304" pitchFamily="18" charset="0"/>
                </a:rPr>
                <a:t>~3.85m excavation</a:t>
              </a:r>
              <a:r>
                <a:rPr lang="en-US" kern="850" dirty="0">
                  <a:latin typeface="Times Roman"/>
                  <a:ea typeface="Times New Roman" panose="02020603050405020304" pitchFamily="18" charset="0"/>
                  <a:cs typeface="Times New Roman" panose="02020603050405020304" pitchFamily="18" charset="0"/>
                </a:rPr>
                <a:t> </a:t>
              </a:r>
              <a:r>
                <a:rPr lang="en-US" b="1" kern="850" dirty="0">
                  <a:effectLst/>
                  <a:latin typeface="Times Roman"/>
                  <a:ea typeface="Times New Roman" panose="02020603050405020304" pitchFamily="18" charset="0"/>
                  <a:cs typeface="Times New Roman" panose="02020603050405020304" pitchFamily="18" charset="0"/>
                </a:rPr>
                <a:t>area</a:t>
              </a:r>
              <a:endParaRPr lang="en-US" kern="850" dirty="0">
                <a:effectLst/>
                <a:latin typeface="Times Roman"/>
                <a:ea typeface="Times New Roman" panose="02020603050405020304" pitchFamily="18" charset="0"/>
                <a:cs typeface="Times New Roman" panose="02020603050405020304" pitchFamily="18" charset="0"/>
              </a:endParaRPr>
            </a:p>
          </p:txBody>
        </p:sp>
      </p:grpSp>
      <p:pic>
        <p:nvPicPr>
          <p:cNvPr id="14" name="Picture 13">
            <a:extLst>
              <a:ext uri="{FF2B5EF4-FFF2-40B4-BE49-F238E27FC236}">
                <a16:creationId xmlns:a16="http://schemas.microsoft.com/office/drawing/2014/main" id="{DD8A031D-7F93-4FCF-866A-97C1A52E714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pic>
        <p:nvPicPr>
          <p:cNvPr id="16" name="Picture 15" descr="A picture containing indoor&#10;&#10;Description automatically generated">
            <a:extLst>
              <a:ext uri="{FF2B5EF4-FFF2-40B4-BE49-F238E27FC236}">
                <a16:creationId xmlns:a16="http://schemas.microsoft.com/office/drawing/2014/main" id="{FC9EA5EB-5907-440D-B926-8199937B4E6A}"/>
              </a:ext>
            </a:extLst>
          </p:cNvPr>
          <p:cNvPicPr>
            <a:picLocks noChangeAspect="1"/>
          </p:cNvPicPr>
          <p:nvPr/>
        </p:nvPicPr>
        <p:blipFill rotWithShape="1">
          <a:blip r:embed="rId4">
            <a:extLst>
              <a:ext uri="{28A0092B-C50C-407E-A947-70E740481C1C}">
                <a14:useLocalDpi xmlns:a14="http://schemas.microsoft.com/office/drawing/2010/main" val="0"/>
              </a:ext>
            </a:extLst>
          </a:blip>
          <a:srcRect t="22956"/>
          <a:stretch/>
        </p:blipFill>
        <p:spPr>
          <a:xfrm>
            <a:off x="7714701" y="3787622"/>
            <a:ext cx="4409383" cy="2547856"/>
          </a:xfrm>
          <a:prstGeom prst="rect">
            <a:avLst/>
          </a:prstGeom>
        </p:spPr>
      </p:pic>
    </p:spTree>
    <p:extLst>
      <p:ext uri="{BB962C8B-B14F-4D97-AF65-F5344CB8AC3E}">
        <p14:creationId xmlns:p14="http://schemas.microsoft.com/office/powerpoint/2010/main" val="2054308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ds_op_gnd_11d625_str_1_-45_5kg">
            <a:hlinkClick r:id="" action="ppaction://media"/>
            <a:extLst>
              <a:ext uri="{FF2B5EF4-FFF2-40B4-BE49-F238E27FC236}">
                <a16:creationId xmlns:a16="http://schemas.microsoft.com/office/drawing/2014/main" id="{85D0422B-5E00-4DEC-8BCE-C319C8BB953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r="24482"/>
          <a:stretch>
            <a:fillRect/>
          </a:stretch>
        </p:blipFill>
        <p:spPr>
          <a:xfrm>
            <a:off x="426114" y="1196072"/>
            <a:ext cx="4290955" cy="2767411"/>
          </a:xfrm>
          <a:prstGeom prst="rect">
            <a:avLst/>
          </a:prstGeom>
        </p:spPr>
      </p:pic>
      <p:pic>
        <p:nvPicPr>
          <p:cNvPr id="6" name="NASA_RASSOR_V1_Vel_XY_Cut">
            <a:hlinkClick r:id="" action="ppaction://media"/>
            <a:extLst>
              <a:ext uri="{FF2B5EF4-FFF2-40B4-BE49-F238E27FC236}">
                <a16:creationId xmlns:a16="http://schemas.microsoft.com/office/drawing/2014/main" id="{EF38B0D5-7700-4B41-9FDB-599C1D42F6C5}"/>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8"/>
          <a:srcRect r="28760"/>
          <a:stretch>
            <a:fillRect/>
          </a:stretch>
        </p:blipFill>
        <p:spPr>
          <a:xfrm>
            <a:off x="711395" y="4062027"/>
            <a:ext cx="3732666" cy="2551880"/>
          </a:xfrm>
          <a:prstGeom prst="rect">
            <a:avLst/>
          </a:prstGeom>
        </p:spPr>
      </p:pic>
      <p:pic>
        <p:nvPicPr>
          <p:cNvPr id="11" name="Picture 10">
            <a:extLst>
              <a:ext uri="{FF2B5EF4-FFF2-40B4-BE49-F238E27FC236}">
                <a16:creationId xmlns:a16="http://schemas.microsoft.com/office/drawing/2014/main" id="{5B39A43D-FB77-4333-B648-905BC44FA52D}"/>
              </a:ext>
            </a:extLst>
          </p:cNvPr>
          <p:cNvPicPr>
            <a:picLocks noChangeAspect="1"/>
          </p:cNvPicPr>
          <p:nvPr/>
        </p:nvPicPr>
        <p:blipFill>
          <a:blip r:embed="rId9"/>
          <a:stretch>
            <a:fillRect/>
          </a:stretch>
        </p:blipFill>
        <p:spPr>
          <a:xfrm>
            <a:off x="5091452" y="3136964"/>
            <a:ext cx="6633220" cy="3492436"/>
          </a:xfrm>
          <a:prstGeom prst="rect">
            <a:avLst/>
          </a:prstGeom>
        </p:spPr>
      </p:pic>
      <p:sp>
        <p:nvSpPr>
          <p:cNvPr id="2" name="Slide Number Placeholder 1">
            <a:extLst>
              <a:ext uri="{FF2B5EF4-FFF2-40B4-BE49-F238E27FC236}">
                <a16:creationId xmlns:a16="http://schemas.microsoft.com/office/drawing/2014/main" id="{B06F6295-2861-4051-808B-E36F9D052841}"/>
              </a:ext>
            </a:extLst>
          </p:cNvPr>
          <p:cNvSpPr>
            <a:spLocks noGrp="1"/>
          </p:cNvSpPr>
          <p:nvPr>
            <p:ph type="sldNum" sz="quarter" idx="10"/>
          </p:nvPr>
        </p:nvSpPr>
        <p:spPr/>
        <p:txBody>
          <a:bodyPr/>
          <a:lstStyle/>
          <a:p>
            <a:pPr>
              <a:defRPr/>
            </a:pPr>
            <a:fld id="{75D13D49-2B6F-174C-9E1E-1013A06E5C50}" type="slidenum">
              <a:rPr lang="uk-UA" smtClean="0"/>
              <a:pPr>
                <a:defRPr/>
              </a:pPr>
              <a:t>12</a:t>
            </a:fld>
            <a:endParaRPr lang="uk-UA"/>
          </a:p>
        </p:txBody>
      </p:sp>
      <p:sp>
        <p:nvSpPr>
          <p:cNvPr id="3" name="Title 2">
            <a:extLst>
              <a:ext uri="{FF2B5EF4-FFF2-40B4-BE49-F238E27FC236}">
                <a16:creationId xmlns:a16="http://schemas.microsoft.com/office/drawing/2014/main" id="{489D586D-03D6-4FC5-BA30-6EF17564006E}"/>
              </a:ext>
            </a:extLst>
          </p:cNvPr>
          <p:cNvSpPr>
            <a:spLocks noGrp="1"/>
          </p:cNvSpPr>
          <p:nvPr>
            <p:ph type="title"/>
          </p:nvPr>
        </p:nvSpPr>
        <p:spPr/>
        <p:txBody>
          <a:bodyPr/>
          <a:lstStyle/>
          <a:p>
            <a:r>
              <a:rPr lang="en-US" sz="3200" dirty="0"/>
              <a:t>FY22 Accomplishments:</a:t>
            </a:r>
            <a:br>
              <a:rPr lang="en-US" sz="3200" dirty="0"/>
            </a:br>
            <a:r>
              <a:rPr lang="en-US" sz="3200" dirty="0"/>
              <a:t>Bucket Drum Simulations</a:t>
            </a:r>
          </a:p>
        </p:txBody>
      </p:sp>
      <p:sp>
        <p:nvSpPr>
          <p:cNvPr id="5" name="TextBox 4">
            <a:extLst>
              <a:ext uri="{FF2B5EF4-FFF2-40B4-BE49-F238E27FC236}">
                <a16:creationId xmlns:a16="http://schemas.microsoft.com/office/drawing/2014/main" id="{240EEF65-7700-4612-A16E-9D1F26A211B1}"/>
              </a:ext>
            </a:extLst>
          </p:cNvPr>
          <p:cNvSpPr txBox="1"/>
          <p:nvPr/>
        </p:nvSpPr>
        <p:spPr>
          <a:xfrm>
            <a:off x="433314" y="6375663"/>
            <a:ext cx="4288829"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EDEM simulation of bucket drum</a:t>
            </a:r>
          </a:p>
        </p:txBody>
      </p:sp>
      <p:sp>
        <p:nvSpPr>
          <p:cNvPr id="10" name="TextBox 9">
            <a:extLst>
              <a:ext uri="{FF2B5EF4-FFF2-40B4-BE49-F238E27FC236}">
                <a16:creationId xmlns:a16="http://schemas.microsoft.com/office/drawing/2014/main" id="{96B59C2C-F19D-43BC-B6AC-8C5A1B0D5957}"/>
              </a:ext>
            </a:extLst>
          </p:cNvPr>
          <p:cNvSpPr txBox="1"/>
          <p:nvPr/>
        </p:nvSpPr>
        <p:spPr>
          <a:xfrm>
            <a:off x="5339149" y="6375662"/>
            <a:ext cx="6214705"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EDEM simulation calibration</a:t>
            </a:r>
          </a:p>
        </p:txBody>
      </p:sp>
      <p:sp>
        <p:nvSpPr>
          <p:cNvPr id="13" name="TextBox 12">
            <a:extLst>
              <a:ext uri="{FF2B5EF4-FFF2-40B4-BE49-F238E27FC236}">
                <a16:creationId xmlns:a16="http://schemas.microsoft.com/office/drawing/2014/main" id="{07B70F97-9D30-400C-83DF-D17669FDDE4D}"/>
              </a:ext>
            </a:extLst>
          </p:cNvPr>
          <p:cNvSpPr txBox="1"/>
          <p:nvPr/>
        </p:nvSpPr>
        <p:spPr>
          <a:xfrm>
            <a:off x="433314" y="3717224"/>
            <a:ext cx="4461573"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EDEM Simulation of alternate bucket drum geometry</a:t>
            </a:r>
          </a:p>
        </p:txBody>
      </p:sp>
      <p:sp>
        <p:nvSpPr>
          <p:cNvPr id="14" name="TextBox 13">
            <a:extLst>
              <a:ext uri="{FF2B5EF4-FFF2-40B4-BE49-F238E27FC236}">
                <a16:creationId xmlns:a16="http://schemas.microsoft.com/office/drawing/2014/main" id="{A2197499-293F-476C-864D-B60A1E7D6D0B}"/>
              </a:ext>
            </a:extLst>
          </p:cNvPr>
          <p:cNvSpPr txBox="1"/>
          <p:nvPr/>
        </p:nvSpPr>
        <p:spPr>
          <a:xfrm>
            <a:off x="5091452" y="1287115"/>
            <a:ext cx="7285457" cy="2585323"/>
          </a:xfrm>
          <a:prstGeom prst="rect">
            <a:avLst/>
          </a:prstGeom>
          <a:noFill/>
        </p:spPr>
        <p:txBody>
          <a:bodyPr wrap="square" rtlCol="0">
            <a:spAutoFit/>
          </a:bodyPr>
          <a:lstStyle/>
          <a:p>
            <a:r>
              <a:rPr lang="en-US" b="1" u="sng" dirty="0"/>
              <a:t>EDEM reduced gravity bucket drum simulation</a:t>
            </a:r>
            <a:endParaRPr lang="en-US" sz="1800" kern="1200" dirty="0">
              <a:solidFill>
                <a:schemeClr val="dk1"/>
              </a:solidFill>
              <a:latin typeface="Arial"/>
              <a:ea typeface="+mn-ea"/>
              <a:cs typeface="Arial"/>
            </a:endParaRPr>
          </a:p>
          <a:p>
            <a:pPr marL="285750" indent="-285750">
              <a:buFont typeface="Arial" panose="020B0604020202020204" pitchFamily="34" charset="0"/>
              <a:buChar char="•"/>
            </a:pPr>
            <a:r>
              <a:rPr lang="en-US" sz="1800" kern="1200" dirty="0">
                <a:solidFill>
                  <a:schemeClr val="dk1"/>
                </a:solidFill>
                <a:latin typeface="Arial"/>
                <a:ea typeface="+mn-ea"/>
                <a:cs typeface="Arial"/>
              </a:rPr>
              <a:t>Completed calibration testing of BP-1 regolith for EDEM discrete element modeling simulation (angle of repose and inclined plane)</a:t>
            </a:r>
          </a:p>
          <a:p>
            <a:pPr marL="285750" indent="-285750">
              <a:buFont typeface="Arial" panose="020B0604020202020204" pitchFamily="34" charset="0"/>
              <a:buChar char="•"/>
            </a:pPr>
            <a:r>
              <a:rPr lang="en-US" sz="1800" kern="1200" dirty="0">
                <a:solidFill>
                  <a:schemeClr val="dk1"/>
                </a:solidFill>
                <a:latin typeface="Arial"/>
                <a:ea typeface="+mn-ea"/>
                <a:cs typeface="Arial"/>
              </a:rPr>
              <a:t>Altair completed initial 12-day simulation run</a:t>
            </a:r>
          </a:p>
          <a:p>
            <a:pPr marL="285750" indent="-285750">
              <a:buFont typeface="Arial" panose="020B0604020202020204" pitchFamily="34" charset="0"/>
              <a:buChar char="•"/>
            </a:pPr>
            <a:r>
              <a:rPr lang="en-US" sz="1800" kern="1200" dirty="0">
                <a:solidFill>
                  <a:schemeClr val="dk1"/>
                </a:solidFill>
                <a:latin typeface="Arial"/>
                <a:ea typeface="+mn-ea"/>
                <a:cs typeface="Arial"/>
              </a:rPr>
              <a:t>In-house simulation capability setup </a:t>
            </a:r>
            <a:r>
              <a:rPr lang="en-US" dirty="0">
                <a:solidFill>
                  <a:schemeClr val="dk1"/>
                </a:solidFill>
                <a:latin typeface="Arial"/>
                <a:ea typeface="+mn-ea"/>
                <a:cs typeface="Arial"/>
              </a:rPr>
              <a:t>to iterate on bucket drum geometry. </a:t>
            </a:r>
            <a:endParaRPr lang="en-US" sz="1800" kern="1200" dirty="0">
              <a:solidFill>
                <a:schemeClr val="dk1"/>
              </a:solidFill>
              <a:latin typeface="Arial"/>
              <a:ea typeface="+mn-ea"/>
              <a:cs typeface="Arial"/>
            </a:endParaRPr>
          </a:p>
          <a:p>
            <a:pPr marL="285750" indent="-285750">
              <a:buFont typeface="Arial" panose="020B0604020202020204" pitchFamily="34" charset="0"/>
              <a:buChar char="•"/>
            </a:pPr>
            <a:endParaRPr lang="en-US" sz="1800" kern="1200" dirty="0">
              <a:solidFill>
                <a:schemeClr val="dk1"/>
              </a:solidFill>
              <a:latin typeface="Arial"/>
              <a:ea typeface="+mn-ea"/>
              <a:cs typeface="Arial"/>
            </a:endParaRPr>
          </a:p>
          <a:p>
            <a:pPr marL="285750" indent="-285750">
              <a:buFont typeface="Arial" panose="020B0604020202020204" pitchFamily="34" charset="0"/>
              <a:buChar char="•"/>
            </a:pPr>
            <a:endParaRPr lang="en-US" sz="1800" kern="1200" dirty="0">
              <a:solidFill>
                <a:schemeClr val="dk1"/>
              </a:solidFill>
              <a:latin typeface="Arial"/>
              <a:ea typeface="+mn-ea"/>
              <a:cs typeface="Arial"/>
            </a:endParaRPr>
          </a:p>
          <a:p>
            <a:pPr marL="285750" indent="-285750">
              <a:buFont typeface="Arial" panose="020B0604020202020204" pitchFamily="34" charset="0"/>
              <a:buChar char="•"/>
            </a:pPr>
            <a:endParaRPr lang="en-US" dirty="0"/>
          </a:p>
        </p:txBody>
      </p:sp>
      <p:pic>
        <p:nvPicPr>
          <p:cNvPr id="15" name="Picture 14">
            <a:extLst>
              <a:ext uri="{FF2B5EF4-FFF2-40B4-BE49-F238E27FC236}">
                <a16:creationId xmlns:a16="http://schemas.microsoft.com/office/drawing/2014/main" id="{E32E5282-943E-4DC3-ABCA-EA6E3AE15AD2}"/>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grpSp>
        <p:nvGrpSpPr>
          <p:cNvPr id="12" name="Group 11">
            <a:extLst>
              <a:ext uri="{FF2B5EF4-FFF2-40B4-BE49-F238E27FC236}">
                <a16:creationId xmlns:a16="http://schemas.microsoft.com/office/drawing/2014/main" id="{CA1018B7-E158-40D6-9F12-9B9E72012EFD}"/>
              </a:ext>
            </a:extLst>
          </p:cNvPr>
          <p:cNvGrpSpPr/>
          <p:nvPr/>
        </p:nvGrpSpPr>
        <p:grpSpPr>
          <a:xfrm>
            <a:off x="1783517" y="1792009"/>
            <a:ext cx="1572933" cy="1572933"/>
            <a:chOff x="4099560" y="1546860"/>
            <a:chExt cx="3992880" cy="3992880"/>
          </a:xfrm>
        </p:grpSpPr>
        <p:sp>
          <p:nvSpPr>
            <p:cNvPr id="16" name="Oval 15">
              <a:extLst>
                <a:ext uri="{FF2B5EF4-FFF2-40B4-BE49-F238E27FC236}">
                  <a16:creationId xmlns:a16="http://schemas.microsoft.com/office/drawing/2014/main" id="{30B43FE9-6463-44E4-883C-33A893037AC4}"/>
                </a:ext>
              </a:extLst>
            </p:cNvPr>
            <p:cNvSpPr/>
            <p:nvPr/>
          </p:nvSpPr>
          <p:spPr>
            <a:xfrm>
              <a:off x="4099560" y="1546860"/>
              <a:ext cx="3992880" cy="3992880"/>
            </a:xfrm>
            <a:prstGeom prst="ellipse">
              <a:avLst/>
            </a:prstGeom>
            <a:noFill/>
            <a:ln w="76200">
              <a:solidFill>
                <a:srgbClr val="31FF21">
                  <a:alpha val="6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7FE0A110-C3FF-44A3-A2BE-E81B2BEDBD63}"/>
                </a:ext>
              </a:extLst>
            </p:cNvPr>
            <p:cNvSpPr/>
            <p:nvPr/>
          </p:nvSpPr>
          <p:spPr>
            <a:xfrm rot="5400000">
              <a:off x="5227320" y="2630214"/>
              <a:ext cx="2118360" cy="1826172"/>
            </a:xfrm>
            <a:prstGeom prst="triangle">
              <a:avLst/>
            </a:prstGeom>
            <a:solidFill>
              <a:srgbClr val="31FF21">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60704DBE-8706-4B47-90DA-9DC7DF6DDAEC}"/>
              </a:ext>
            </a:extLst>
          </p:cNvPr>
          <p:cNvGrpSpPr/>
          <p:nvPr/>
        </p:nvGrpSpPr>
        <p:grpSpPr>
          <a:xfrm>
            <a:off x="1858561" y="4566994"/>
            <a:ext cx="1572933" cy="1572933"/>
            <a:chOff x="4099560" y="1546860"/>
            <a:chExt cx="3992880" cy="3992880"/>
          </a:xfrm>
        </p:grpSpPr>
        <p:sp>
          <p:nvSpPr>
            <p:cNvPr id="19" name="Oval 18">
              <a:extLst>
                <a:ext uri="{FF2B5EF4-FFF2-40B4-BE49-F238E27FC236}">
                  <a16:creationId xmlns:a16="http://schemas.microsoft.com/office/drawing/2014/main" id="{2DD268DC-5E9B-4CC4-A48F-0CA4CD795B37}"/>
                </a:ext>
              </a:extLst>
            </p:cNvPr>
            <p:cNvSpPr/>
            <p:nvPr/>
          </p:nvSpPr>
          <p:spPr>
            <a:xfrm>
              <a:off x="4099560" y="1546860"/>
              <a:ext cx="3992880" cy="3992880"/>
            </a:xfrm>
            <a:prstGeom prst="ellipse">
              <a:avLst/>
            </a:prstGeom>
            <a:noFill/>
            <a:ln w="76200">
              <a:solidFill>
                <a:srgbClr val="31FF21">
                  <a:alpha val="6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40EEBF7-8FAA-4641-8268-C4472804D5A5}"/>
                </a:ext>
              </a:extLst>
            </p:cNvPr>
            <p:cNvSpPr/>
            <p:nvPr/>
          </p:nvSpPr>
          <p:spPr>
            <a:xfrm rot="5400000">
              <a:off x="5227320" y="2630214"/>
              <a:ext cx="2118360" cy="1826172"/>
            </a:xfrm>
            <a:prstGeom prst="triangle">
              <a:avLst/>
            </a:prstGeom>
            <a:solidFill>
              <a:srgbClr val="31FF21">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4702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00" fill="hold"/>
                                        <p:tgtEl>
                                          <p:spTgt spid="6"/>
                                        </p:tgtEl>
                                      </p:cBhvr>
                                    </p:cmd>
                                  </p:childTnLst>
                                </p:cTn>
                              </p:par>
                              <p:par>
                                <p:cTn id="7" presetID="1" presetClass="mediacall" presetSubtype="0" fill="hold" nodeType="withEffect">
                                  <p:stCondLst>
                                    <p:cond delay="0"/>
                                  </p:stCondLst>
                                  <p:childTnLst>
                                    <p:cmd type="call" cmd="playFrom(0.0)">
                                      <p:cBhvr>
                                        <p:cTn id="8" dur="21700" fill="hold"/>
                                        <p:tgtEl>
                                          <p:spTgt spid="7"/>
                                        </p:tgtEl>
                                      </p:cBhvr>
                                    </p:cmd>
                                  </p:childTnLst>
                                </p:cTn>
                              </p:par>
                              <p:par>
                                <p:cTn id="9" presetID="10" presetClass="exit" presetSubtype="0" fill="hold" nodeType="withEffect">
                                  <p:stCondLst>
                                    <p:cond delay="0"/>
                                  </p:stCondLst>
                                  <p:childTnLst>
                                    <p:animEffect transition="out" filter="fade">
                                      <p:cBhvr>
                                        <p:cTn id="10" dur="500"/>
                                        <p:tgtEl>
                                          <p:spTgt spid="12"/>
                                        </p:tgtEl>
                                      </p:cBhvr>
                                    </p:animEffect>
                                    <p:set>
                                      <p:cBhvr>
                                        <p:cTn id="11" dur="1" fill="hold">
                                          <p:stCondLst>
                                            <p:cond delay="499"/>
                                          </p:stCondLst>
                                        </p:cTn>
                                        <p:tgtEl>
                                          <p:spTgt spid="12"/>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18"/>
                                        </p:tgtEl>
                                      </p:cBhvr>
                                    </p:animEffect>
                                    <p:set>
                                      <p:cBhvr>
                                        <p:cTn id="14"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5" fill="hold" display="0">
                  <p:stCondLst>
                    <p:cond delay="indefinite"/>
                  </p:stCondLst>
                </p:cTn>
                <p:tgtEl>
                  <p:spTgt spid="6"/>
                </p:tgtEl>
              </p:cMediaNode>
            </p:video>
            <p:seq concurrent="1" nextAc="seek">
              <p:cTn id="16" restart="whenNotActive" fill="hold" evtFilter="cancelBubble" nodeType="interactiveSeq">
                <p:stCondLst>
                  <p:cond evt="onClick" delay="0">
                    <p:tgtEl>
                      <p:spTgt spid="6"/>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withEffect">
                                  <p:stCondLst>
                                    <p:cond delay="0"/>
                                  </p:stCondLst>
                                  <p:childTnLst>
                                    <p:cmd type="call" cmd="togglePause">
                                      <p:cBhvr>
                                        <p:cTn id="20" dur="1" fill="hold"/>
                                        <p:tgtEl>
                                          <p:spTgt spid="6"/>
                                        </p:tgtEl>
                                      </p:cBhvr>
                                    </p:cmd>
                                  </p:childTnLst>
                                </p:cTn>
                              </p:par>
                            </p:childTnLst>
                          </p:cTn>
                        </p:par>
                      </p:childTnLst>
                    </p:cTn>
                  </p:par>
                </p:childTnLst>
              </p:cTn>
              <p:nextCondLst>
                <p:cond evt="onClick" delay="0">
                  <p:tgtEl>
                    <p:spTgt spid="6"/>
                  </p:tgtEl>
                </p:cond>
              </p:nextCondLst>
            </p:seq>
            <p:video>
              <p:cMediaNode vol="80000" mute="1">
                <p:cTn id="21" fill="hold" display="0">
                  <p:stCondLst>
                    <p:cond delay="indefinite"/>
                  </p:stCondLst>
                </p:cTn>
                <p:tgtEl>
                  <p:spTgt spid="7"/>
                </p:tgtEl>
              </p:cMediaNode>
            </p:video>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withEffect">
                                  <p:stCondLst>
                                    <p:cond delay="0"/>
                                  </p:stCondLst>
                                  <p:childTnLst>
                                    <p:cmd type="call" cmd="togglePause">
                                      <p:cBhvr>
                                        <p:cTn id="26"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4A61E5-A1A1-4F0B-AE1D-E4C4E7206584}"/>
              </a:ext>
            </a:extLst>
          </p:cNvPr>
          <p:cNvSpPr>
            <a:spLocks noGrp="1"/>
          </p:cNvSpPr>
          <p:nvPr>
            <p:ph type="sldNum" sz="quarter" idx="10"/>
          </p:nvPr>
        </p:nvSpPr>
        <p:spPr/>
        <p:txBody>
          <a:bodyPr/>
          <a:lstStyle/>
          <a:p>
            <a:pPr>
              <a:defRPr/>
            </a:pPr>
            <a:fld id="{75D13D49-2B6F-174C-9E1E-1013A06E5C50}" type="slidenum">
              <a:rPr lang="uk-UA" smtClean="0"/>
              <a:pPr>
                <a:defRPr/>
              </a:pPr>
              <a:t>13</a:t>
            </a:fld>
            <a:endParaRPr lang="uk-UA"/>
          </a:p>
        </p:txBody>
      </p:sp>
      <p:sp>
        <p:nvSpPr>
          <p:cNvPr id="3" name="Title 2">
            <a:extLst>
              <a:ext uri="{FF2B5EF4-FFF2-40B4-BE49-F238E27FC236}">
                <a16:creationId xmlns:a16="http://schemas.microsoft.com/office/drawing/2014/main" id="{E93F7911-645E-471B-AE18-8ACBD8AE9197}"/>
              </a:ext>
            </a:extLst>
          </p:cNvPr>
          <p:cNvSpPr>
            <a:spLocks noGrp="1"/>
          </p:cNvSpPr>
          <p:nvPr>
            <p:ph type="title"/>
          </p:nvPr>
        </p:nvSpPr>
        <p:spPr/>
        <p:txBody>
          <a:bodyPr/>
          <a:lstStyle/>
          <a:p>
            <a:r>
              <a:rPr lang="en-US" sz="3200" dirty="0"/>
              <a:t>FY22 Accomplishments:</a:t>
            </a:r>
            <a:br>
              <a:rPr lang="en-US" sz="3200" dirty="0"/>
            </a:br>
            <a:r>
              <a:rPr lang="en-US" sz="3200" dirty="0"/>
              <a:t>Bucket Drum Lunar-G Suborbital Experiment </a:t>
            </a:r>
          </a:p>
        </p:txBody>
      </p:sp>
      <p:sp>
        <p:nvSpPr>
          <p:cNvPr id="4" name="TextBox 3">
            <a:extLst>
              <a:ext uri="{FF2B5EF4-FFF2-40B4-BE49-F238E27FC236}">
                <a16:creationId xmlns:a16="http://schemas.microsoft.com/office/drawing/2014/main" id="{4B6D1729-1BB7-4267-AB3D-7DDCCC81710C}"/>
              </a:ext>
            </a:extLst>
          </p:cNvPr>
          <p:cNvSpPr txBox="1"/>
          <p:nvPr/>
        </p:nvSpPr>
        <p:spPr>
          <a:xfrm>
            <a:off x="6372736" y="5707811"/>
            <a:ext cx="5658702"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Bucket Drum Lunar-G Suborbital Experiment Section Layout (1 of 2)</a:t>
            </a:r>
          </a:p>
        </p:txBody>
      </p:sp>
      <p:pic>
        <p:nvPicPr>
          <p:cNvPr id="5" name="Picture 2">
            <a:extLst>
              <a:ext uri="{FF2B5EF4-FFF2-40B4-BE49-F238E27FC236}">
                <a16:creationId xmlns:a16="http://schemas.microsoft.com/office/drawing/2014/main" id="{B50E31E8-AB31-44D3-9A73-F43266BE29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736" y="1586481"/>
            <a:ext cx="5658702" cy="412133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D727A4A-5495-438C-94B4-8E37A625CC89}"/>
              </a:ext>
            </a:extLst>
          </p:cNvPr>
          <p:cNvSpPr txBox="1"/>
          <p:nvPr/>
        </p:nvSpPr>
        <p:spPr>
          <a:xfrm>
            <a:off x="321347" y="1352751"/>
            <a:ext cx="5876253" cy="3139321"/>
          </a:xfrm>
          <a:prstGeom prst="rect">
            <a:avLst/>
          </a:prstGeom>
          <a:noFill/>
        </p:spPr>
        <p:txBody>
          <a:bodyPr wrap="square">
            <a:spAutoFit/>
          </a:bodyPr>
          <a:lstStyle/>
          <a:p>
            <a:pPr marL="285750" lvl="0" indent="-285750" algn="l" defTabSz="914400" rtl="0" eaLnBrk="1" latinLnBrk="0" hangingPunct="1">
              <a:buFont typeface="Arial" panose="020B0604020202020204" pitchFamily="34" charset="0"/>
              <a:buChar char="•"/>
            </a:pPr>
            <a:r>
              <a:rPr lang="en-US" dirty="0">
                <a:solidFill>
                  <a:schemeClr val="dk1"/>
                </a:solidFill>
                <a:latin typeface="Arial"/>
                <a:ea typeface="+mn-ea"/>
                <a:cs typeface="Arial"/>
              </a:rPr>
              <a:t>Experiment to measure the regolith flow rate inside a bucket drum at vacuum and lunar-g. </a:t>
            </a:r>
          </a:p>
          <a:p>
            <a:pPr marL="285750" lvl="0" indent="-285750" algn="l" defTabSz="914400" rtl="0" eaLnBrk="1" latinLnBrk="0" hangingPunct="1">
              <a:buFont typeface="Arial" panose="020B0604020202020204" pitchFamily="34" charset="0"/>
              <a:buChar char="•"/>
            </a:pPr>
            <a:r>
              <a:rPr lang="en-US" dirty="0">
                <a:solidFill>
                  <a:schemeClr val="dk1"/>
                </a:solidFill>
                <a:latin typeface="Arial"/>
                <a:ea typeface="+mn-ea"/>
                <a:cs typeface="Arial"/>
              </a:rPr>
              <a:t>Variables: Baffle geometry, Regolith simulant, RPM</a:t>
            </a:r>
          </a:p>
          <a:p>
            <a:pPr marL="285750" lvl="0" indent="-285750" algn="l" defTabSz="914400" rtl="0" eaLnBrk="1" latinLnBrk="0" hangingPunct="1">
              <a:buFont typeface="Arial" panose="020B0604020202020204" pitchFamily="34" charset="0"/>
              <a:buChar char="•"/>
            </a:pPr>
            <a:r>
              <a:rPr lang="en-US" dirty="0">
                <a:solidFill>
                  <a:schemeClr val="dk1"/>
                </a:solidFill>
                <a:latin typeface="Arial"/>
                <a:ea typeface="+mn-ea"/>
                <a:cs typeface="Arial"/>
              </a:rPr>
              <a:t>Will validate DEM simulations </a:t>
            </a:r>
          </a:p>
          <a:p>
            <a:pPr marL="285750" lvl="0" indent="-285750" algn="l" defTabSz="914400" rtl="0" eaLnBrk="1" latinLnBrk="0" hangingPunct="1">
              <a:buFont typeface="Arial" panose="020B0604020202020204" pitchFamily="34" charset="0"/>
              <a:buChar char="•"/>
            </a:pPr>
            <a:r>
              <a:rPr lang="en-US" dirty="0">
                <a:solidFill>
                  <a:schemeClr val="dk1"/>
                </a:solidFill>
                <a:latin typeface="Arial"/>
                <a:ea typeface="+mn-ea"/>
                <a:cs typeface="Arial"/>
              </a:rPr>
              <a:t>5 bucket drum sections, 1 dynamic angle of repose </a:t>
            </a:r>
          </a:p>
          <a:p>
            <a:pPr marL="285750" lvl="0" indent="-285750" algn="l" defTabSz="914400" rtl="0" eaLnBrk="1" latinLnBrk="0" hangingPunct="1">
              <a:buFont typeface="Arial" panose="020B0604020202020204" pitchFamily="34" charset="0"/>
              <a:buChar char="•"/>
            </a:pPr>
            <a:r>
              <a:rPr lang="en-US" dirty="0">
                <a:solidFill>
                  <a:schemeClr val="dk1"/>
                </a:solidFill>
                <a:latin typeface="Arial"/>
                <a:ea typeface="+mn-ea"/>
                <a:cs typeface="Arial"/>
              </a:rPr>
              <a:t>C</a:t>
            </a:r>
            <a:r>
              <a:rPr lang="en-US" sz="1800" kern="1200" dirty="0">
                <a:solidFill>
                  <a:schemeClr val="dk1"/>
                </a:solidFill>
                <a:latin typeface="Arial"/>
                <a:ea typeface="+mn-ea"/>
                <a:cs typeface="Arial"/>
              </a:rPr>
              <a:t>ompleted SRR on 7/12. Decision made to switch from 1 double locker to 2 single lockers. </a:t>
            </a:r>
            <a:endParaRPr lang="en-US" dirty="0">
              <a:solidFill>
                <a:schemeClr val="dk1"/>
              </a:solidFill>
              <a:latin typeface="Arial"/>
              <a:ea typeface="+mn-ea"/>
              <a:cs typeface="Arial"/>
            </a:endParaRPr>
          </a:p>
          <a:p>
            <a:pPr marL="285750" lvl="0" indent="-285750" algn="l" defTabSz="914400" rtl="0" eaLnBrk="1" latinLnBrk="0" hangingPunct="1">
              <a:buFont typeface="Arial" panose="020B0604020202020204" pitchFamily="34" charset="0"/>
              <a:buChar char="•"/>
            </a:pPr>
            <a:r>
              <a:rPr lang="en-US" sz="1800" kern="1200" dirty="0">
                <a:solidFill>
                  <a:schemeClr val="dk1"/>
                </a:solidFill>
                <a:latin typeface="Arial"/>
                <a:ea typeface="+mn-ea"/>
                <a:cs typeface="Arial"/>
              </a:rPr>
              <a:t>Completed Preliminary Payload Design Package (PDP) Review with Blue Origin on 7/27.</a:t>
            </a:r>
          </a:p>
          <a:p>
            <a:pPr marL="285750" lvl="0" indent="-285750" algn="l" defTabSz="914400" rtl="0" eaLnBrk="1" latinLnBrk="0" hangingPunct="1">
              <a:buFont typeface="Arial" panose="020B0604020202020204" pitchFamily="34" charset="0"/>
              <a:buChar char="•"/>
            </a:pPr>
            <a:r>
              <a:rPr lang="en-US" dirty="0">
                <a:solidFill>
                  <a:schemeClr val="dk1"/>
                </a:solidFill>
                <a:latin typeface="Arial"/>
                <a:ea typeface="+mn-ea"/>
                <a:cs typeface="Arial"/>
              </a:rPr>
              <a:t>Flight: Q1 CY2023.</a:t>
            </a:r>
            <a:endParaRPr lang="en-US" sz="1800" kern="1200" dirty="0">
              <a:solidFill>
                <a:schemeClr val="dk1"/>
              </a:solidFill>
              <a:latin typeface="Arial"/>
              <a:ea typeface="+mn-ea"/>
              <a:cs typeface="Arial"/>
            </a:endParaRPr>
          </a:p>
          <a:p>
            <a:pPr marL="0" lvl="0" algn="l" defTabSz="914400" rtl="0" eaLnBrk="1" latinLnBrk="0" hangingPunct="1">
              <a:buNone/>
            </a:pPr>
            <a:endParaRPr lang="en-US" sz="1800" kern="1200" dirty="0">
              <a:solidFill>
                <a:schemeClr val="dk1"/>
              </a:solidFill>
              <a:latin typeface="Arial"/>
              <a:ea typeface="+mn-ea"/>
              <a:cs typeface="Arial"/>
            </a:endParaRPr>
          </a:p>
        </p:txBody>
      </p:sp>
      <p:pic>
        <p:nvPicPr>
          <p:cNvPr id="12" name="Picture 11">
            <a:extLst>
              <a:ext uri="{FF2B5EF4-FFF2-40B4-BE49-F238E27FC236}">
                <a16:creationId xmlns:a16="http://schemas.microsoft.com/office/drawing/2014/main" id="{A89E6322-45B0-4A2F-8E46-DA67E67C645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pic>
        <p:nvPicPr>
          <p:cNvPr id="13" name="Picture 12">
            <a:extLst>
              <a:ext uri="{FF2B5EF4-FFF2-40B4-BE49-F238E27FC236}">
                <a16:creationId xmlns:a16="http://schemas.microsoft.com/office/drawing/2014/main" id="{733E2DF0-4BD6-4934-8AE4-C8B0BFFC9B26}"/>
              </a:ext>
            </a:extLst>
          </p:cNvPr>
          <p:cNvPicPr/>
          <p:nvPr/>
        </p:nvPicPr>
        <p:blipFill>
          <a:blip r:embed="rId4"/>
          <a:stretch>
            <a:fillRect/>
          </a:stretch>
        </p:blipFill>
        <p:spPr>
          <a:xfrm>
            <a:off x="3063240" y="4290784"/>
            <a:ext cx="3032760" cy="2195195"/>
          </a:xfrm>
          <a:prstGeom prst="rect">
            <a:avLst/>
          </a:prstGeom>
        </p:spPr>
      </p:pic>
      <p:pic>
        <p:nvPicPr>
          <p:cNvPr id="14" name="Picture 13">
            <a:extLst>
              <a:ext uri="{FF2B5EF4-FFF2-40B4-BE49-F238E27FC236}">
                <a16:creationId xmlns:a16="http://schemas.microsoft.com/office/drawing/2014/main" id="{6F4E8BDC-4BDD-40AA-888E-BA735FE36BDD}"/>
              </a:ext>
            </a:extLst>
          </p:cNvPr>
          <p:cNvPicPr/>
          <p:nvPr/>
        </p:nvPicPr>
        <p:blipFill>
          <a:blip r:embed="rId5"/>
          <a:stretch>
            <a:fillRect/>
          </a:stretch>
        </p:blipFill>
        <p:spPr>
          <a:xfrm>
            <a:off x="515902" y="4306802"/>
            <a:ext cx="2376805" cy="2164715"/>
          </a:xfrm>
          <a:prstGeom prst="rect">
            <a:avLst/>
          </a:prstGeom>
        </p:spPr>
      </p:pic>
      <p:sp>
        <p:nvSpPr>
          <p:cNvPr id="15" name="TextBox 14">
            <a:extLst>
              <a:ext uri="{FF2B5EF4-FFF2-40B4-BE49-F238E27FC236}">
                <a16:creationId xmlns:a16="http://schemas.microsoft.com/office/drawing/2014/main" id="{CAC6ECC0-202D-4768-BA62-8792CF91061C}"/>
              </a:ext>
            </a:extLst>
          </p:cNvPr>
          <p:cNvSpPr txBox="1"/>
          <p:nvPr/>
        </p:nvSpPr>
        <p:spPr>
          <a:xfrm>
            <a:off x="515902" y="6475511"/>
            <a:ext cx="5519997"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Baseline baffle geometry (left) and variables (right)</a:t>
            </a:r>
          </a:p>
        </p:txBody>
      </p:sp>
    </p:spTree>
    <p:extLst>
      <p:ext uri="{BB962C8B-B14F-4D97-AF65-F5344CB8AC3E}">
        <p14:creationId xmlns:p14="http://schemas.microsoft.com/office/powerpoint/2010/main" val="302163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DB4F13-5CB4-4E16-8FCB-3E0F95C03781}"/>
              </a:ext>
            </a:extLst>
          </p:cNvPr>
          <p:cNvSpPr>
            <a:spLocks noGrp="1"/>
          </p:cNvSpPr>
          <p:nvPr>
            <p:ph type="sldNum" sz="quarter" idx="10"/>
          </p:nvPr>
        </p:nvSpPr>
        <p:spPr/>
        <p:txBody>
          <a:bodyPr/>
          <a:lstStyle/>
          <a:p>
            <a:pPr>
              <a:defRPr/>
            </a:pPr>
            <a:fld id="{75D13D49-2B6F-174C-9E1E-1013A06E5C50}" type="slidenum">
              <a:rPr lang="uk-UA" smtClean="0"/>
              <a:pPr>
                <a:defRPr/>
              </a:pPr>
              <a:t>14</a:t>
            </a:fld>
            <a:endParaRPr lang="uk-UA"/>
          </a:p>
        </p:txBody>
      </p:sp>
      <p:sp>
        <p:nvSpPr>
          <p:cNvPr id="3" name="Title 2">
            <a:extLst>
              <a:ext uri="{FF2B5EF4-FFF2-40B4-BE49-F238E27FC236}">
                <a16:creationId xmlns:a16="http://schemas.microsoft.com/office/drawing/2014/main" id="{CB3692E9-90F7-4DE0-A0F2-625B2F393401}"/>
              </a:ext>
            </a:extLst>
          </p:cNvPr>
          <p:cNvSpPr>
            <a:spLocks noGrp="1"/>
          </p:cNvSpPr>
          <p:nvPr>
            <p:ph type="title"/>
          </p:nvPr>
        </p:nvSpPr>
        <p:spPr/>
        <p:txBody>
          <a:bodyPr/>
          <a:lstStyle/>
          <a:p>
            <a:r>
              <a:rPr lang="en-US" sz="3600" dirty="0"/>
              <a:t>FY22 Accomplishments:</a:t>
            </a:r>
            <a:br>
              <a:rPr lang="en-US" sz="3600" dirty="0"/>
            </a:br>
            <a:r>
              <a:rPr lang="en-US" sz="3600" dirty="0"/>
              <a:t>Rock Clearing</a:t>
            </a:r>
          </a:p>
        </p:txBody>
      </p:sp>
      <p:pic>
        <p:nvPicPr>
          <p:cNvPr id="5" name="Picture 4">
            <a:extLst>
              <a:ext uri="{FF2B5EF4-FFF2-40B4-BE49-F238E27FC236}">
                <a16:creationId xmlns:a16="http://schemas.microsoft.com/office/drawing/2014/main" id="{96285597-6AE7-469D-9DD4-BBABFA76DED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pic>
        <p:nvPicPr>
          <p:cNvPr id="6" name="1_4929283057371841043">
            <a:hlinkClick r:id="" action="ppaction://media"/>
            <a:extLst>
              <a:ext uri="{FF2B5EF4-FFF2-40B4-BE49-F238E27FC236}">
                <a16:creationId xmlns:a16="http://schemas.microsoft.com/office/drawing/2014/main" id="{3E07D33D-CCE7-468C-85FA-30A615A2707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3373" y="2790957"/>
            <a:ext cx="6018034" cy="3385402"/>
          </a:xfrm>
          <a:prstGeom prst="rect">
            <a:avLst/>
          </a:prstGeom>
        </p:spPr>
      </p:pic>
      <p:pic>
        <p:nvPicPr>
          <p:cNvPr id="7" name="1_4929283057371841044">
            <a:hlinkClick r:id="" action="ppaction://media"/>
            <a:extLst>
              <a:ext uri="{FF2B5EF4-FFF2-40B4-BE49-F238E27FC236}">
                <a16:creationId xmlns:a16="http://schemas.microsoft.com/office/drawing/2014/main" id="{8F86ACF5-CD7D-44CA-9459-4BF97EB8DFBB}"/>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120593" y="2790957"/>
            <a:ext cx="6018034" cy="3385402"/>
          </a:xfrm>
          <a:prstGeom prst="rect">
            <a:avLst/>
          </a:prstGeom>
        </p:spPr>
      </p:pic>
      <p:sp>
        <p:nvSpPr>
          <p:cNvPr id="8" name="TextBox 7">
            <a:extLst>
              <a:ext uri="{FF2B5EF4-FFF2-40B4-BE49-F238E27FC236}">
                <a16:creationId xmlns:a16="http://schemas.microsoft.com/office/drawing/2014/main" id="{66C11EC1-9DD7-47EF-AD0D-0F8C42E8F048}"/>
              </a:ext>
            </a:extLst>
          </p:cNvPr>
          <p:cNvSpPr txBox="1"/>
          <p:nvPr/>
        </p:nvSpPr>
        <p:spPr>
          <a:xfrm>
            <a:off x="387927" y="1467213"/>
            <a:ext cx="11582400" cy="830997"/>
          </a:xfrm>
          <a:prstGeom prst="rect">
            <a:avLst/>
          </a:prstGeom>
          <a:noFill/>
        </p:spPr>
        <p:txBody>
          <a:bodyPr wrap="square">
            <a:spAutoFit/>
          </a:bodyPr>
          <a:lstStyle/>
          <a:p>
            <a:pPr marL="285750" lvl="0" indent="-285750" algn="l" defTabSz="914400" rtl="0" eaLnBrk="1" latinLnBrk="0" hangingPunct="1">
              <a:buFont typeface="Arial" panose="020B0604020202020204" pitchFamily="34" charset="0"/>
              <a:buChar char="•"/>
            </a:pPr>
            <a:r>
              <a:rPr lang="en-US" sz="2400" kern="1200" dirty="0">
                <a:solidFill>
                  <a:schemeClr val="dk1"/>
                </a:solidFill>
                <a:latin typeface="Arial"/>
                <a:ea typeface="+mn-ea"/>
                <a:cs typeface="Arial"/>
              </a:rPr>
              <a:t>Tested a new option for moving large and embedded rocks by flipping the rotational direction of the bucket drums. </a:t>
            </a:r>
          </a:p>
        </p:txBody>
      </p:sp>
      <mc:AlternateContent xmlns:mc="http://schemas.openxmlformats.org/markup-compatibility/2006" xmlns:p14="http://schemas.microsoft.com/office/powerpoint/2010/main">
        <mc:Choice Requires="p14">
          <p:contentPart p14:bwMode="auto" r:id="rId9">
            <p14:nvContentPartPr>
              <p14:cNvPr id="4" name="Ink 3">
                <a:extLst>
                  <a:ext uri="{FF2B5EF4-FFF2-40B4-BE49-F238E27FC236}">
                    <a16:creationId xmlns:a16="http://schemas.microsoft.com/office/drawing/2014/main" id="{903561A4-55D5-2A18-069F-12723283F85D}"/>
                  </a:ext>
                </a:extLst>
              </p14:cNvPr>
              <p14:cNvContentPartPr/>
              <p14:nvPr/>
            </p14:nvContentPartPr>
            <p14:xfrm>
              <a:off x="3915229" y="273363"/>
              <a:ext cx="39600" cy="22680"/>
            </p14:xfrm>
          </p:contentPart>
        </mc:Choice>
        <mc:Fallback xmlns="">
          <p:pic>
            <p:nvPicPr>
              <p:cNvPr id="4" name="Ink 3">
                <a:extLst>
                  <a:ext uri="{FF2B5EF4-FFF2-40B4-BE49-F238E27FC236}">
                    <a16:creationId xmlns:a16="http://schemas.microsoft.com/office/drawing/2014/main" id="{903561A4-55D5-2A18-069F-12723283F85D}"/>
                  </a:ext>
                </a:extLst>
              </p:cNvPr>
              <p:cNvPicPr/>
              <p:nvPr/>
            </p:nvPicPr>
            <p:blipFill>
              <a:blip r:embed="rId10"/>
              <a:stretch>
                <a:fillRect/>
              </a:stretch>
            </p:blipFill>
            <p:spPr>
              <a:xfrm>
                <a:off x="3906229" y="264363"/>
                <a:ext cx="5724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6CFD27EC-055E-98F1-ACE0-C31FB91D9813}"/>
                  </a:ext>
                </a:extLst>
              </p14:cNvPr>
              <p14:cNvContentPartPr/>
              <p14:nvPr/>
            </p14:nvContentPartPr>
            <p14:xfrm>
              <a:off x="3652429" y="404763"/>
              <a:ext cx="12240" cy="8640"/>
            </p14:xfrm>
          </p:contentPart>
        </mc:Choice>
        <mc:Fallback xmlns="">
          <p:pic>
            <p:nvPicPr>
              <p:cNvPr id="9" name="Ink 8">
                <a:extLst>
                  <a:ext uri="{FF2B5EF4-FFF2-40B4-BE49-F238E27FC236}">
                    <a16:creationId xmlns:a16="http://schemas.microsoft.com/office/drawing/2014/main" id="{6CFD27EC-055E-98F1-ACE0-C31FB91D9813}"/>
                  </a:ext>
                </a:extLst>
              </p:cNvPr>
              <p:cNvPicPr/>
              <p:nvPr/>
            </p:nvPicPr>
            <p:blipFill>
              <a:blip r:embed="rId12"/>
              <a:stretch>
                <a:fillRect/>
              </a:stretch>
            </p:blipFill>
            <p:spPr>
              <a:xfrm>
                <a:off x="3643429" y="396123"/>
                <a:ext cx="2988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E6EA5570-4B4B-C88F-F57C-E1CE31235EE2}"/>
                  </a:ext>
                </a:extLst>
              </p14:cNvPr>
              <p14:cNvContentPartPr/>
              <p14:nvPr/>
            </p14:nvContentPartPr>
            <p14:xfrm>
              <a:off x="4423549" y="342483"/>
              <a:ext cx="16920" cy="8640"/>
            </p14:xfrm>
          </p:contentPart>
        </mc:Choice>
        <mc:Fallback xmlns="">
          <p:pic>
            <p:nvPicPr>
              <p:cNvPr id="10" name="Ink 9">
                <a:extLst>
                  <a:ext uri="{FF2B5EF4-FFF2-40B4-BE49-F238E27FC236}">
                    <a16:creationId xmlns:a16="http://schemas.microsoft.com/office/drawing/2014/main" id="{E6EA5570-4B4B-C88F-F57C-E1CE31235EE2}"/>
                  </a:ext>
                </a:extLst>
              </p:cNvPr>
              <p:cNvPicPr/>
              <p:nvPr/>
            </p:nvPicPr>
            <p:blipFill>
              <a:blip r:embed="rId14"/>
              <a:stretch>
                <a:fillRect/>
              </a:stretch>
            </p:blipFill>
            <p:spPr>
              <a:xfrm>
                <a:off x="4414909" y="333483"/>
                <a:ext cx="34560" cy="26280"/>
              </a:xfrm>
              <a:prstGeom prst="rect">
                <a:avLst/>
              </a:prstGeom>
            </p:spPr>
          </p:pic>
        </mc:Fallback>
      </mc:AlternateContent>
      <p:grpSp>
        <p:nvGrpSpPr>
          <p:cNvPr id="12" name="Group 11">
            <a:extLst>
              <a:ext uri="{FF2B5EF4-FFF2-40B4-BE49-F238E27FC236}">
                <a16:creationId xmlns:a16="http://schemas.microsoft.com/office/drawing/2014/main" id="{B635635C-8CCC-4DBA-AAF4-8F53B2437950}"/>
              </a:ext>
            </a:extLst>
          </p:cNvPr>
          <p:cNvGrpSpPr/>
          <p:nvPr/>
        </p:nvGrpSpPr>
        <p:grpSpPr>
          <a:xfrm>
            <a:off x="2275923" y="3697191"/>
            <a:ext cx="1572933" cy="1572933"/>
            <a:chOff x="4099560" y="1546860"/>
            <a:chExt cx="3992880" cy="3992880"/>
          </a:xfrm>
        </p:grpSpPr>
        <p:sp>
          <p:nvSpPr>
            <p:cNvPr id="13" name="Oval 12">
              <a:extLst>
                <a:ext uri="{FF2B5EF4-FFF2-40B4-BE49-F238E27FC236}">
                  <a16:creationId xmlns:a16="http://schemas.microsoft.com/office/drawing/2014/main" id="{19F7FA69-88A5-426A-A033-DE6621B08D3C}"/>
                </a:ext>
              </a:extLst>
            </p:cNvPr>
            <p:cNvSpPr/>
            <p:nvPr/>
          </p:nvSpPr>
          <p:spPr>
            <a:xfrm>
              <a:off x="4099560" y="1546860"/>
              <a:ext cx="3992880" cy="3992880"/>
            </a:xfrm>
            <a:prstGeom prst="ellipse">
              <a:avLst/>
            </a:prstGeom>
            <a:noFill/>
            <a:ln w="76200">
              <a:solidFill>
                <a:srgbClr val="31FF21">
                  <a:alpha val="6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04BC249A-4EB4-4D52-A1D9-4BA4225903CE}"/>
                </a:ext>
              </a:extLst>
            </p:cNvPr>
            <p:cNvSpPr/>
            <p:nvPr/>
          </p:nvSpPr>
          <p:spPr>
            <a:xfrm rot="5400000">
              <a:off x="5227320" y="2630214"/>
              <a:ext cx="2118360" cy="1826172"/>
            </a:xfrm>
            <a:prstGeom prst="triangle">
              <a:avLst/>
            </a:prstGeom>
            <a:solidFill>
              <a:srgbClr val="31FF21">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FBD56328-63A8-4FEF-87DA-75E620717383}"/>
              </a:ext>
            </a:extLst>
          </p:cNvPr>
          <p:cNvGrpSpPr/>
          <p:nvPr/>
        </p:nvGrpSpPr>
        <p:grpSpPr>
          <a:xfrm>
            <a:off x="8343144" y="3697191"/>
            <a:ext cx="1572933" cy="1572933"/>
            <a:chOff x="4099560" y="1546860"/>
            <a:chExt cx="3992880" cy="3992880"/>
          </a:xfrm>
        </p:grpSpPr>
        <p:sp>
          <p:nvSpPr>
            <p:cNvPr id="16" name="Oval 15">
              <a:extLst>
                <a:ext uri="{FF2B5EF4-FFF2-40B4-BE49-F238E27FC236}">
                  <a16:creationId xmlns:a16="http://schemas.microsoft.com/office/drawing/2014/main" id="{F5741292-D934-4CDF-AF32-B6E8695B6DD8}"/>
                </a:ext>
              </a:extLst>
            </p:cNvPr>
            <p:cNvSpPr/>
            <p:nvPr/>
          </p:nvSpPr>
          <p:spPr>
            <a:xfrm>
              <a:off x="4099560" y="1546860"/>
              <a:ext cx="3992880" cy="3992880"/>
            </a:xfrm>
            <a:prstGeom prst="ellipse">
              <a:avLst/>
            </a:prstGeom>
            <a:noFill/>
            <a:ln w="76200">
              <a:solidFill>
                <a:srgbClr val="31FF21">
                  <a:alpha val="6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D9E9726E-D5FB-4AAF-B1CB-BB1CED9B00A7}"/>
                </a:ext>
              </a:extLst>
            </p:cNvPr>
            <p:cNvSpPr/>
            <p:nvPr/>
          </p:nvSpPr>
          <p:spPr>
            <a:xfrm rot="5400000">
              <a:off x="5227320" y="2630214"/>
              <a:ext cx="2118360" cy="1826172"/>
            </a:xfrm>
            <a:prstGeom prst="triangle">
              <a:avLst/>
            </a:prstGeom>
            <a:solidFill>
              <a:srgbClr val="31FF21">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4098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083" fill="hold"/>
                                        <p:tgtEl>
                                          <p:spTgt spid="6"/>
                                        </p:tgtEl>
                                      </p:cBhvr>
                                    </p:cmd>
                                  </p:childTnLst>
                                </p:cTn>
                              </p:par>
                              <p:par>
                                <p:cTn id="7" presetID="1" presetClass="mediacall" presetSubtype="0" fill="hold" nodeType="withEffect">
                                  <p:stCondLst>
                                    <p:cond delay="0"/>
                                  </p:stCondLst>
                                  <p:childTnLst>
                                    <p:cmd type="call" cmd="playFrom(0.0)">
                                      <p:cBhvr>
                                        <p:cTn id="8" dur="21844" fill="hold"/>
                                        <p:tgtEl>
                                          <p:spTgt spid="7"/>
                                        </p:tgtEl>
                                      </p:cBhvr>
                                    </p:cmd>
                                  </p:childTnLst>
                                </p:cTn>
                              </p:par>
                              <p:par>
                                <p:cTn id="9" presetID="10" presetClass="exit" presetSubtype="0" fill="hold" nodeType="withEffect">
                                  <p:stCondLst>
                                    <p:cond delay="0"/>
                                  </p:stCondLst>
                                  <p:childTnLst>
                                    <p:animEffect transition="out" filter="fade">
                                      <p:cBhvr>
                                        <p:cTn id="10" dur="500"/>
                                        <p:tgtEl>
                                          <p:spTgt spid="12"/>
                                        </p:tgtEl>
                                      </p:cBhvr>
                                    </p:animEffect>
                                    <p:set>
                                      <p:cBhvr>
                                        <p:cTn id="11" dur="1" fill="hold">
                                          <p:stCondLst>
                                            <p:cond delay="499"/>
                                          </p:stCondLst>
                                        </p:cTn>
                                        <p:tgtEl>
                                          <p:spTgt spid="12"/>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15"/>
                                        </p:tgtEl>
                                      </p:cBhvr>
                                    </p:animEffect>
                                    <p:set>
                                      <p:cBhvr>
                                        <p:cTn id="14"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5" fill="hold" display="0">
                  <p:stCondLst>
                    <p:cond delay="indefinite"/>
                  </p:stCondLst>
                </p:cTn>
                <p:tgtEl>
                  <p:spTgt spid="6"/>
                </p:tgtEl>
              </p:cMediaNode>
            </p:video>
            <p:seq concurrent="1" nextAc="seek">
              <p:cTn id="16" restart="whenNotActive" fill="hold" evtFilter="cancelBubble" nodeType="interactiveSeq">
                <p:stCondLst>
                  <p:cond evt="onClick" delay="0">
                    <p:tgtEl>
                      <p:spTgt spid="6"/>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withEffect">
                                  <p:stCondLst>
                                    <p:cond delay="0"/>
                                  </p:stCondLst>
                                  <p:childTnLst>
                                    <p:cmd type="call" cmd="togglePause">
                                      <p:cBhvr>
                                        <p:cTn id="20" dur="1" fill="hold"/>
                                        <p:tgtEl>
                                          <p:spTgt spid="6"/>
                                        </p:tgtEl>
                                      </p:cBhvr>
                                    </p:cmd>
                                  </p:childTnLst>
                                </p:cTn>
                              </p:par>
                            </p:childTnLst>
                          </p:cTn>
                        </p:par>
                      </p:childTnLst>
                    </p:cTn>
                  </p:par>
                </p:childTnLst>
              </p:cTn>
              <p:nextCondLst>
                <p:cond evt="onClick" delay="0">
                  <p:tgtEl>
                    <p:spTgt spid="6"/>
                  </p:tgtEl>
                </p:cond>
              </p:nextCondLst>
            </p:seq>
            <p:video>
              <p:cMediaNode vol="80000" mute="1">
                <p:cTn id="21" fill="hold" display="0">
                  <p:stCondLst>
                    <p:cond delay="indefinite"/>
                  </p:stCondLst>
                </p:cTn>
                <p:tgtEl>
                  <p:spTgt spid="7"/>
                </p:tgtEl>
              </p:cMediaNode>
            </p:video>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withEffect">
                                  <p:stCondLst>
                                    <p:cond delay="0"/>
                                  </p:stCondLst>
                                  <p:childTnLst>
                                    <p:cmd type="call" cmd="togglePause">
                                      <p:cBhvr>
                                        <p:cTn id="26"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411065-934D-404C-9535-0509D8C42743}"/>
              </a:ext>
            </a:extLst>
          </p:cNvPr>
          <p:cNvSpPr>
            <a:spLocks noGrp="1"/>
          </p:cNvSpPr>
          <p:nvPr>
            <p:ph type="sldNum" sz="quarter" idx="10"/>
          </p:nvPr>
        </p:nvSpPr>
        <p:spPr/>
        <p:txBody>
          <a:bodyPr/>
          <a:lstStyle/>
          <a:p>
            <a:pPr>
              <a:defRPr/>
            </a:pPr>
            <a:fld id="{75D13D49-2B6F-174C-9E1E-1013A06E5C50}" type="slidenum">
              <a:rPr lang="uk-UA" smtClean="0"/>
              <a:pPr>
                <a:defRPr/>
              </a:pPr>
              <a:t>15</a:t>
            </a:fld>
            <a:endParaRPr lang="uk-UA"/>
          </a:p>
        </p:txBody>
      </p:sp>
      <p:sp>
        <p:nvSpPr>
          <p:cNvPr id="3" name="Title 2">
            <a:extLst>
              <a:ext uri="{FF2B5EF4-FFF2-40B4-BE49-F238E27FC236}">
                <a16:creationId xmlns:a16="http://schemas.microsoft.com/office/drawing/2014/main" id="{6BE9C659-6B9E-4E66-B74B-54FACFD9B977}"/>
              </a:ext>
            </a:extLst>
          </p:cNvPr>
          <p:cNvSpPr>
            <a:spLocks noGrp="1"/>
          </p:cNvSpPr>
          <p:nvPr>
            <p:ph type="title"/>
          </p:nvPr>
        </p:nvSpPr>
        <p:spPr/>
        <p:txBody>
          <a:bodyPr/>
          <a:lstStyle/>
          <a:p>
            <a:r>
              <a:rPr lang="en-US" sz="3600" dirty="0"/>
              <a:t>FY22 Accomplishments:</a:t>
            </a:r>
            <a:br>
              <a:rPr lang="en-US" sz="3600" dirty="0"/>
            </a:br>
            <a:r>
              <a:rPr lang="en-US" sz="3600" dirty="0"/>
              <a:t>Actuator Design and Testing</a:t>
            </a:r>
          </a:p>
        </p:txBody>
      </p:sp>
      <p:pic>
        <p:nvPicPr>
          <p:cNvPr id="4" name="Picture 2">
            <a:extLst>
              <a:ext uri="{FF2B5EF4-FFF2-40B4-BE49-F238E27FC236}">
                <a16:creationId xmlns:a16="http://schemas.microsoft.com/office/drawing/2014/main" id="{885DBA65-C0C6-4571-8B57-C028BA4EC2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1622" y="4358833"/>
            <a:ext cx="4288829" cy="241246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D0BBA2C-90E1-48EA-A778-AB8582EEA162}"/>
              </a:ext>
            </a:extLst>
          </p:cNvPr>
          <p:cNvSpPr txBox="1"/>
          <p:nvPr/>
        </p:nvSpPr>
        <p:spPr>
          <a:xfrm>
            <a:off x="5534874" y="6463523"/>
            <a:ext cx="4288829"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Assembly of shoulder motor</a:t>
            </a:r>
          </a:p>
        </p:txBody>
      </p:sp>
      <p:pic>
        <p:nvPicPr>
          <p:cNvPr id="10" name="Picture 2">
            <a:extLst>
              <a:ext uri="{FF2B5EF4-FFF2-40B4-BE49-F238E27FC236}">
                <a16:creationId xmlns:a16="http://schemas.microsoft.com/office/drawing/2014/main" id="{A3C00F1A-3907-44BB-A4FE-0DFC2F5725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9796310" y="4650053"/>
            <a:ext cx="2367924" cy="177594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C16621F-638C-430B-9706-A1189F66842C}"/>
              </a:ext>
            </a:extLst>
          </p:cNvPr>
          <p:cNvSpPr txBox="1"/>
          <p:nvPr/>
        </p:nvSpPr>
        <p:spPr>
          <a:xfrm>
            <a:off x="10092300" y="6412672"/>
            <a:ext cx="1775944"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T-Vac Cold-head</a:t>
            </a:r>
          </a:p>
        </p:txBody>
      </p:sp>
      <p:pic>
        <p:nvPicPr>
          <p:cNvPr id="20" name="Picture 19">
            <a:extLst>
              <a:ext uri="{FF2B5EF4-FFF2-40B4-BE49-F238E27FC236}">
                <a16:creationId xmlns:a16="http://schemas.microsoft.com/office/drawing/2014/main" id="{ED39994D-B073-418B-BE60-ABF1067F96E1}"/>
              </a:ext>
            </a:extLst>
          </p:cNvPr>
          <p:cNvPicPr/>
          <p:nvPr/>
        </p:nvPicPr>
        <p:blipFill rotWithShape="1">
          <a:blip r:embed="rId5"/>
          <a:srcRect l="6414" t="64544" r="15577"/>
          <a:stretch/>
        </p:blipFill>
        <p:spPr>
          <a:xfrm>
            <a:off x="7933687" y="1748600"/>
            <a:ext cx="4228922" cy="2061599"/>
          </a:xfrm>
          <a:prstGeom prst="rect">
            <a:avLst/>
          </a:prstGeom>
        </p:spPr>
      </p:pic>
      <p:pic>
        <p:nvPicPr>
          <p:cNvPr id="21" name="Picture 2">
            <a:extLst>
              <a:ext uri="{FF2B5EF4-FFF2-40B4-BE49-F238E27FC236}">
                <a16:creationId xmlns:a16="http://schemas.microsoft.com/office/drawing/2014/main" id="{F2ADF11A-73FD-4B15-9AC8-1B2911B7B7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97293" y="1219409"/>
            <a:ext cx="2327515" cy="3103353"/>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98CF08A2-14FB-4CB5-BBEB-C6FEDC36E26E}"/>
              </a:ext>
            </a:extLst>
          </p:cNvPr>
          <p:cNvSpPr txBox="1"/>
          <p:nvPr/>
        </p:nvSpPr>
        <p:spPr>
          <a:xfrm>
            <a:off x="7933686" y="3502422"/>
            <a:ext cx="4228922"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Hall effect feedback motor testing</a:t>
            </a:r>
          </a:p>
        </p:txBody>
      </p:sp>
      <p:sp>
        <p:nvSpPr>
          <p:cNvPr id="23" name="TextBox 22">
            <a:extLst>
              <a:ext uri="{FF2B5EF4-FFF2-40B4-BE49-F238E27FC236}">
                <a16:creationId xmlns:a16="http://schemas.microsoft.com/office/drawing/2014/main" id="{53B54D4A-DA58-4C02-8A58-E083611DD83A}"/>
              </a:ext>
            </a:extLst>
          </p:cNvPr>
          <p:cNvSpPr txBox="1"/>
          <p:nvPr/>
        </p:nvSpPr>
        <p:spPr>
          <a:xfrm>
            <a:off x="5497292" y="3798370"/>
            <a:ext cx="2327515" cy="523220"/>
          </a:xfrm>
          <a:prstGeom prst="rect">
            <a:avLst/>
          </a:prstGeom>
          <a:solidFill>
            <a:srgbClr val="000000">
              <a:alpha val="40000"/>
            </a:srgbClr>
          </a:solidFill>
        </p:spPr>
        <p:txBody>
          <a:bodyPr wrap="square" rtlCol="0">
            <a:spAutoFit/>
          </a:bodyPr>
          <a:lstStyle/>
          <a:p>
            <a:pPr algn="ctr"/>
            <a:r>
              <a:rPr lang="en-US" sz="1400" dirty="0">
                <a:solidFill>
                  <a:schemeClr val="bg1"/>
                </a:solidFill>
              </a:rPr>
              <a:t>Arm motor testing in t-vac dynamometer</a:t>
            </a:r>
          </a:p>
        </p:txBody>
      </p:sp>
      <p:sp>
        <p:nvSpPr>
          <p:cNvPr id="24" name="TextBox 23">
            <a:extLst>
              <a:ext uri="{FF2B5EF4-FFF2-40B4-BE49-F238E27FC236}">
                <a16:creationId xmlns:a16="http://schemas.microsoft.com/office/drawing/2014/main" id="{27CBD357-7224-4B84-B69A-9788AFAC373A}"/>
              </a:ext>
            </a:extLst>
          </p:cNvPr>
          <p:cNvSpPr txBox="1"/>
          <p:nvPr/>
        </p:nvSpPr>
        <p:spPr>
          <a:xfrm>
            <a:off x="29391" y="1231322"/>
            <a:ext cx="5144145" cy="5601533"/>
          </a:xfrm>
          <a:prstGeom prst="rect">
            <a:avLst/>
          </a:prstGeom>
          <a:noFill/>
        </p:spPr>
        <p:txBody>
          <a:bodyPr wrap="square" rtlCol="0">
            <a:spAutoFit/>
          </a:bodyPr>
          <a:lstStyle/>
          <a:p>
            <a:r>
              <a:rPr lang="en-US" b="1" u="sng" dirty="0"/>
              <a:t>Actuator Development/Testing:</a:t>
            </a:r>
          </a:p>
          <a:p>
            <a:endParaRPr lang="en-US" sz="800" b="1" u="sng" dirty="0"/>
          </a:p>
          <a:p>
            <a:pPr marL="285750" indent="-285750">
              <a:buFont typeface="Arial" panose="020B0604020202020204" pitchFamily="34" charset="0"/>
              <a:buChar char="•"/>
            </a:pPr>
            <a:r>
              <a:rPr lang="en-US" sz="1400" kern="1200" dirty="0">
                <a:solidFill>
                  <a:schemeClr val="dk1"/>
                </a:solidFill>
                <a:latin typeface="Arial"/>
                <a:ea typeface="+mn-ea"/>
                <a:cs typeface="Arial"/>
              </a:rPr>
              <a:t>Resolved motor control issue by increasing the Pulse Width Modulation (PWM) control loop frequency on alternate motor controller. Implementing firmware change for flight forward motor controllers. </a:t>
            </a:r>
          </a:p>
          <a:p>
            <a:pPr marL="285750" indent="-285750">
              <a:buFont typeface="Arial" panose="020B0604020202020204" pitchFamily="34" charset="0"/>
              <a:buChar char="•"/>
            </a:pPr>
            <a:r>
              <a:rPr lang="en-US" sz="1400" dirty="0">
                <a:solidFill>
                  <a:schemeClr val="dk1"/>
                </a:solidFill>
                <a:latin typeface="Arial"/>
                <a:ea typeface="+mn-ea"/>
                <a:cs typeface="Arial"/>
              </a:rPr>
              <a:t>Motor controller vender ESI supplied custom firmware to run the motor controller at 40kHz. </a:t>
            </a:r>
          </a:p>
          <a:p>
            <a:pPr marL="285750" indent="-285750">
              <a:buFont typeface="Arial" panose="020B0604020202020204" pitchFamily="34" charset="0"/>
              <a:buChar char="•"/>
            </a:pPr>
            <a:r>
              <a:rPr lang="en-US" sz="1400" dirty="0">
                <a:solidFill>
                  <a:schemeClr val="dk1"/>
                </a:solidFill>
                <a:latin typeface="Arial"/>
                <a:ea typeface="+mn-ea"/>
                <a:cs typeface="Arial"/>
              </a:rPr>
              <a:t>Mounted a motor with hall sensor feedback in the thermal-vacuum (t-vac) dynamometer test stand &amp; tested velocity control with hall sensors only.</a:t>
            </a:r>
          </a:p>
          <a:p>
            <a:pPr marL="285750" indent="-285750">
              <a:buFont typeface="Arial" panose="020B0604020202020204" pitchFamily="34" charset="0"/>
              <a:buChar char="•"/>
            </a:pPr>
            <a:r>
              <a:rPr lang="en-US" sz="1400" dirty="0">
                <a:solidFill>
                  <a:schemeClr val="dk1"/>
                </a:solidFill>
                <a:latin typeface="Arial"/>
                <a:ea typeface="+mn-ea"/>
                <a:cs typeface="Arial"/>
              </a:rPr>
              <a:t>Worked with motor vendor </a:t>
            </a:r>
            <a:r>
              <a:rPr lang="en-US" sz="1400" dirty="0" err="1">
                <a:solidFill>
                  <a:schemeClr val="dk1"/>
                </a:solidFill>
                <a:latin typeface="Arial"/>
                <a:ea typeface="+mn-ea"/>
                <a:cs typeface="Arial"/>
              </a:rPr>
              <a:t>ThinGap</a:t>
            </a:r>
            <a:r>
              <a:rPr lang="en-US" sz="1400" dirty="0">
                <a:solidFill>
                  <a:schemeClr val="dk1"/>
                </a:solidFill>
                <a:latin typeface="Arial"/>
                <a:ea typeface="+mn-ea"/>
                <a:cs typeface="Arial"/>
              </a:rPr>
              <a:t> to identify 2 motor options with custom hall sensor feedback for use on the arm and bucket drum actuators. Procurement in process. </a:t>
            </a:r>
          </a:p>
          <a:p>
            <a:pPr marL="285750" indent="-285750">
              <a:buFont typeface="Arial" panose="020B0604020202020204" pitchFamily="34" charset="0"/>
              <a:buChar char="•"/>
            </a:pPr>
            <a:r>
              <a:rPr lang="en-US" sz="1400" dirty="0">
                <a:solidFill>
                  <a:schemeClr val="dk1"/>
                </a:solidFill>
                <a:latin typeface="Arial"/>
                <a:ea typeface="+mn-ea"/>
                <a:cs typeface="Arial"/>
              </a:rPr>
              <a:t>Ran several motor characterization tests in t-vac dynamometer including no load tests at various temperatures, loaded tests from –70 C to +50 C. </a:t>
            </a:r>
          </a:p>
          <a:p>
            <a:pPr marL="285750" indent="-285750">
              <a:buFont typeface="Arial" panose="020B0604020202020204" pitchFamily="34" charset="0"/>
              <a:buChar char="•"/>
            </a:pPr>
            <a:r>
              <a:rPr lang="en-US" sz="1400" dirty="0">
                <a:solidFill>
                  <a:schemeClr val="dk1"/>
                </a:solidFill>
                <a:latin typeface="Arial"/>
                <a:ea typeface="+mn-ea"/>
                <a:cs typeface="Arial"/>
              </a:rPr>
              <a:t>Began assembly of the harmonic stage and reconfiguration of the t-vac dynamometer chamber to move to harmonic testing </a:t>
            </a:r>
          </a:p>
          <a:p>
            <a:pPr marL="285750" indent="-285750">
              <a:buFont typeface="Arial" panose="020B0604020202020204" pitchFamily="34" charset="0"/>
              <a:buChar char="•"/>
            </a:pPr>
            <a:r>
              <a:rPr lang="en-US" sz="1400" dirty="0">
                <a:solidFill>
                  <a:schemeClr val="dk1"/>
                </a:solidFill>
                <a:latin typeface="Arial"/>
                <a:ea typeface="+mn-ea"/>
                <a:cs typeface="Arial"/>
              </a:rPr>
              <a:t>Upgraded the t-vac dynamometer test chamber to include thermal monitoring and system override to protect the cryocooler cold head from exceeding maximum temperature. This will allow for hot and cold around-the-clock test capability.   </a:t>
            </a:r>
            <a:endParaRPr lang="en-US" sz="1400" dirty="0"/>
          </a:p>
        </p:txBody>
      </p:sp>
      <p:pic>
        <p:nvPicPr>
          <p:cNvPr id="25" name="Picture 24">
            <a:extLst>
              <a:ext uri="{FF2B5EF4-FFF2-40B4-BE49-F238E27FC236}">
                <a16:creationId xmlns:a16="http://schemas.microsoft.com/office/drawing/2014/main" id="{9B01428B-4826-4291-A8BD-2DBEF37B88B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Tree>
    <p:extLst>
      <p:ext uri="{BB962C8B-B14F-4D97-AF65-F5344CB8AC3E}">
        <p14:creationId xmlns:p14="http://schemas.microsoft.com/office/powerpoint/2010/main" val="2122735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45572E-C960-44E2-B769-DDD05E191077}"/>
              </a:ext>
            </a:extLst>
          </p:cNvPr>
          <p:cNvSpPr>
            <a:spLocks noGrp="1"/>
          </p:cNvSpPr>
          <p:nvPr>
            <p:ph type="sldNum" sz="quarter" idx="10"/>
          </p:nvPr>
        </p:nvSpPr>
        <p:spPr/>
        <p:txBody>
          <a:bodyPr/>
          <a:lstStyle/>
          <a:p>
            <a:pPr>
              <a:defRPr/>
            </a:pPr>
            <a:fld id="{75D13D49-2B6F-174C-9E1E-1013A06E5C50}" type="slidenum">
              <a:rPr lang="uk-UA" smtClean="0"/>
              <a:pPr>
                <a:defRPr/>
              </a:pPr>
              <a:t>16</a:t>
            </a:fld>
            <a:endParaRPr lang="uk-UA"/>
          </a:p>
        </p:txBody>
      </p:sp>
      <p:sp>
        <p:nvSpPr>
          <p:cNvPr id="3" name="Title 2">
            <a:extLst>
              <a:ext uri="{FF2B5EF4-FFF2-40B4-BE49-F238E27FC236}">
                <a16:creationId xmlns:a16="http://schemas.microsoft.com/office/drawing/2014/main" id="{16A435D2-E4D0-4951-A3B1-70260025E2C5}"/>
              </a:ext>
            </a:extLst>
          </p:cNvPr>
          <p:cNvSpPr>
            <a:spLocks noGrp="1"/>
          </p:cNvSpPr>
          <p:nvPr>
            <p:ph type="title"/>
          </p:nvPr>
        </p:nvSpPr>
        <p:spPr/>
        <p:txBody>
          <a:bodyPr/>
          <a:lstStyle/>
          <a:p>
            <a:r>
              <a:rPr lang="en-US" sz="3200" dirty="0"/>
              <a:t>FY22 Accomplishments:</a:t>
            </a:r>
            <a:br>
              <a:rPr lang="en-US" sz="3200" dirty="0"/>
            </a:br>
            <a:r>
              <a:rPr lang="en-US" sz="3200" dirty="0"/>
              <a:t>Thermal Analysis and Design</a:t>
            </a:r>
          </a:p>
        </p:txBody>
      </p:sp>
      <p:pic>
        <p:nvPicPr>
          <p:cNvPr id="7" name="Picture 6">
            <a:extLst>
              <a:ext uri="{FF2B5EF4-FFF2-40B4-BE49-F238E27FC236}">
                <a16:creationId xmlns:a16="http://schemas.microsoft.com/office/drawing/2014/main" id="{8A03CA65-FC76-4971-80E2-7533A9983FB1}"/>
              </a:ext>
            </a:extLst>
          </p:cNvPr>
          <p:cNvPicPr>
            <a:picLocks noChangeAspect="1"/>
          </p:cNvPicPr>
          <p:nvPr/>
        </p:nvPicPr>
        <p:blipFill>
          <a:blip r:embed="rId2"/>
          <a:stretch>
            <a:fillRect/>
          </a:stretch>
        </p:blipFill>
        <p:spPr>
          <a:xfrm>
            <a:off x="4410495" y="1209793"/>
            <a:ext cx="7599081" cy="2263804"/>
          </a:xfrm>
          <a:prstGeom prst="rect">
            <a:avLst/>
          </a:prstGeom>
        </p:spPr>
      </p:pic>
      <p:sp>
        <p:nvSpPr>
          <p:cNvPr id="6" name="TextBox 5">
            <a:extLst>
              <a:ext uri="{FF2B5EF4-FFF2-40B4-BE49-F238E27FC236}">
                <a16:creationId xmlns:a16="http://schemas.microsoft.com/office/drawing/2014/main" id="{E125E432-3867-407A-9321-DFAE154088F3}"/>
              </a:ext>
            </a:extLst>
          </p:cNvPr>
          <p:cNvSpPr txBox="1"/>
          <p:nvPr/>
        </p:nvSpPr>
        <p:spPr>
          <a:xfrm>
            <a:off x="4410496" y="3447592"/>
            <a:ext cx="7380970"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Sensitivity to radiator area and PCM melt temperature</a:t>
            </a:r>
          </a:p>
        </p:txBody>
      </p:sp>
      <p:sp>
        <p:nvSpPr>
          <p:cNvPr id="9" name="TextBox 8">
            <a:extLst>
              <a:ext uri="{FF2B5EF4-FFF2-40B4-BE49-F238E27FC236}">
                <a16:creationId xmlns:a16="http://schemas.microsoft.com/office/drawing/2014/main" id="{A22B228B-AE65-4219-898C-965EBFB1D4A8}"/>
              </a:ext>
            </a:extLst>
          </p:cNvPr>
          <p:cNvSpPr txBox="1"/>
          <p:nvPr/>
        </p:nvSpPr>
        <p:spPr>
          <a:xfrm>
            <a:off x="182424" y="1496357"/>
            <a:ext cx="4009961" cy="501675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dk1"/>
                </a:solidFill>
                <a:latin typeface="Arial"/>
                <a:ea typeface="+mn-ea"/>
                <a:cs typeface="Arial"/>
              </a:rPr>
              <a:t>Completed a</a:t>
            </a:r>
            <a:r>
              <a:rPr lang="en-US" sz="2000" kern="1200" dirty="0">
                <a:solidFill>
                  <a:schemeClr val="dk1"/>
                </a:solidFill>
                <a:latin typeface="Arial"/>
                <a:ea typeface="+mn-ea"/>
                <a:cs typeface="Arial"/>
              </a:rPr>
              <a:t> trade study of the con-ops timing sensitivity to radiator size, phase change material (PCM) mass, and PCM melt temperature. Reduced radiator size and PCM mass may be possible from baseline assumptions.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chemeClr val="dk1"/>
              </a:solidFill>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chemeClr val="dk1"/>
                </a:solidFill>
                <a:latin typeface="Arial"/>
                <a:ea typeface="+mn-ea"/>
                <a:cs typeface="Arial"/>
              </a:rPr>
              <a:t>Completed analysis of impact of increased actuator power due to lower-than-expected</a:t>
            </a:r>
            <a:r>
              <a:rPr lang="en-US" sz="2000" dirty="0">
                <a:solidFill>
                  <a:schemeClr val="dk1"/>
                </a:solidFill>
                <a:latin typeface="Arial"/>
                <a:ea typeface="+mn-ea"/>
                <a:cs typeface="Arial"/>
              </a:rPr>
              <a:t> actuator efficiency. An increase from 4W to 30W (average) would not significantly affect the mission timeline. </a:t>
            </a:r>
            <a:endParaRPr lang="en-US" sz="2000" kern="1200" dirty="0">
              <a:solidFill>
                <a:schemeClr val="dk1"/>
              </a:solidFill>
              <a:latin typeface="Arial"/>
              <a:ea typeface="+mn-ea"/>
              <a:cs typeface="Arial"/>
            </a:endParaRPr>
          </a:p>
        </p:txBody>
      </p:sp>
      <p:pic>
        <p:nvPicPr>
          <p:cNvPr id="10" name="Picture 9">
            <a:extLst>
              <a:ext uri="{FF2B5EF4-FFF2-40B4-BE49-F238E27FC236}">
                <a16:creationId xmlns:a16="http://schemas.microsoft.com/office/drawing/2014/main" id="{CE99BDF2-2744-43F8-8AE3-40D3FA14213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pic>
        <p:nvPicPr>
          <p:cNvPr id="18" name="Picture 17">
            <a:extLst>
              <a:ext uri="{FF2B5EF4-FFF2-40B4-BE49-F238E27FC236}">
                <a16:creationId xmlns:a16="http://schemas.microsoft.com/office/drawing/2014/main" id="{C208D0A7-B9C1-43E0-88FF-CCDE8F62E9E9}"/>
              </a:ext>
            </a:extLst>
          </p:cNvPr>
          <p:cNvPicPr>
            <a:picLocks noChangeAspect="1"/>
          </p:cNvPicPr>
          <p:nvPr/>
        </p:nvPicPr>
        <p:blipFill rotWithShape="1">
          <a:blip r:embed="rId4"/>
          <a:srcRect b="10491"/>
          <a:stretch/>
        </p:blipFill>
        <p:spPr>
          <a:xfrm>
            <a:off x="4891554" y="3842604"/>
            <a:ext cx="6096000" cy="2615344"/>
          </a:xfrm>
          <a:prstGeom prst="rect">
            <a:avLst/>
          </a:prstGeom>
        </p:spPr>
      </p:pic>
      <p:sp>
        <p:nvSpPr>
          <p:cNvPr id="4" name="TextBox 3">
            <a:extLst>
              <a:ext uri="{FF2B5EF4-FFF2-40B4-BE49-F238E27FC236}">
                <a16:creationId xmlns:a16="http://schemas.microsoft.com/office/drawing/2014/main" id="{84C7EF6D-68B8-B090-7DF6-7BDCAEE207DC}"/>
              </a:ext>
            </a:extLst>
          </p:cNvPr>
          <p:cNvSpPr txBox="1"/>
          <p:nvPr/>
        </p:nvSpPr>
        <p:spPr>
          <a:xfrm>
            <a:off x="4464182" y="6475511"/>
            <a:ext cx="7380970"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Cumulative excavate-charge cycles over mission duration</a:t>
            </a:r>
          </a:p>
        </p:txBody>
      </p:sp>
    </p:spTree>
    <p:extLst>
      <p:ext uri="{BB962C8B-B14F-4D97-AF65-F5344CB8AC3E}">
        <p14:creationId xmlns:p14="http://schemas.microsoft.com/office/powerpoint/2010/main" val="856073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6B5739-F302-44B7-87BE-CDC3F38AD50C}"/>
              </a:ext>
            </a:extLst>
          </p:cNvPr>
          <p:cNvPicPr>
            <a:picLocks noChangeAspect="1"/>
          </p:cNvPicPr>
          <p:nvPr/>
        </p:nvPicPr>
        <p:blipFill>
          <a:blip r:embed="rId2"/>
          <a:stretch>
            <a:fillRect/>
          </a:stretch>
        </p:blipFill>
        <p:spPr>
          <a:xfrm>
            <a:off x="6478067" y="1162798"/>
            <a:ext cx="4396579" cy="4718958"/>
          </a:xfrm>
          <a:prstGeom prst="rect">
            <a:avLst/>
          </a:prstGeom>
        </p:spPr>
      </p:pic>
      <p:sp>
        <p:nvSpPr>
          <p:cNvPr id="2" name="Slide Number Placeholder 1">
            <a:extLst>
              <a:ext uri="{FF2B5EF4-FFF2-40B4-BE49-F238E27FC236}">
                <a16:creationId xmlns:a16="http://schemas.microsoft.com/office/drawing/2014/main" id="{0445572E-C960-44E2-B769-DDD05E191077}"/>
              </a:ext>
            </a:extLst>
          </p:cNvPr>
          <p:cNvSpPr>
            <a:spLocks noGrp="1"/>
          </p:cNvSpPr>
          <p:nvPr>
            <p:ph type="sldNum" sz="quarter" idx="10"/>
          </p:nvPr>
        </p:nvSpPr>
        <p:spPr/>
        <p:txBody>
          <a:bodyPr/>
          <a:lstStyle/>
          <a:p>
            <a:pPr>
              <a:defRPr/>
            </a:pPr>
            <a:fld id="{75D13D49-2B6F-174C-9E1E-1013A06E5C50}" type="slidenum">
              <a:rPr lang="uk-UA" smtClean="0"/>
              <a:pPr>
                <a:defRPr/>
              </a:pPr>
              <a:t>17</a:t>
            </a:fld>
            <a:endParaRPr lang="uk-UA"/>
          </a:p>
        </p:txBody>
      </p:sp>
      <p:sp>
        <p:nvSpPr>
          <p:cNvPr id="3" name="Title 2">
            <a:extLst>
              <a:ext uri="{FF2B5EF4-FFF2-40B4-BE49-F238E27FC236}">
                <a16:creationId xmlns:a16="http://schemas.microsoft.com/office/drawing/2014/main" id="{16A435D2-E4D0-4951-A3B1-70260025E2C5}"/>
              </a:ext>
            </a:extLst>
          </p:cNvPr>
          <p:cNvSpPr>
            <a:spLocks noGrp="1"/>
          </p:cNvSpPr>
          <p:nvPr>
            <p:ph type="title"/>
          </p:nvPr>
        </p:nvSpPr>
        <p:spPr/>
        <p:txBody>
          <a:bodyPr/>
          <a:lstStyle/>
          <a:p>
            <a:r>
              <a:rPr lang="en-US" sz="3200" dirty="0"/>
              <a:t>FY22 Accomplishments:</a:t>
            </a:r>
            <a:br>
              <a:rPr lang="en-US" sz="3200" dirty="0"/>
            </a:br>
            <a:r>
              <a:rPr lang="en-US" sz="3200" dirty="0"/>
              <a:t>Thermal Analysis and Design</a:t>
            </a:r>
          </a:p>
        </p:txBody>
      </p:sp>
      <p:sp>
        <p:nvSpPr>
          <p:cNvPr id="5" name="TextBox 4">
            <a:extLst>
              <a:ext uri="{FF2B5EF4-FFF2-40B4-BE49-F238E27FC236}">
                <a16:creationId xmlns:a16="http://schemas.microsoft.com/office/drawing/2014/main" id="{FCE7F819-2109-48C6-ACB0-F672B627E870}"/>
              </a:ext>
            </a:extLst>
          </p:cNvPr>
          <p:cNvSpPr txBox="1"/>
          <p:nvPr/>
        </p:nvSpPr>
        <p:spPr>
          <a:xfrm>
            <a:off x="435406" y="1270747"/>
            <a:ext cx="6096000" cy="2893100"/>
          </a:xfrm>
          <a:prstGeom prst="rect">
            <a:avLst/>
          </a:prstGeom>
          <a:noFill/>
        </p:spPr>
        <p:txBody>
          <a:bodyPr wrap="square">
            <a:spAutoFit/>
          </a:bodyPr>
          <a:lstStyle/>
          <a:p>
            <a:pPr marL="285750" lvl="0" indent="-285750" algn="l" defTabSz="914400" rtl="0" eaLnBrk="1" latinLnBrk="0" hangingPunct="1">
              <a:buFont typeface="Arial" panose="020B0604020202020204" pitchFamily="34" charset="0"/>
              <a:buChar char="•"/>
            </a:pPr>
            <a:r>
              <a:rPr lang="en-US" sz="1800" kern="1200" dirty="0">
                <a:solidFill>
                  <a:schemeClr val="dk1"/>
                </a:solidFill>
                <a:latin typeface="Arial"/>
                <a:ea typeface="+mn-ea"/>
                <a:cs typeface="Arial"/>
              </a:rPr>
              <a:t>Began detailed thermal control system design</a:t>
            </a:r>
          </a:p>
          <a:p>
            <a:pPr marL="285750" lvl="0" indent="-285750" algn="l" defTabSz="914400" rtl="0" eaLnBrk="1" latinLnBrk="0" hangingPunct="1">
              <a:buFont typeface="Arial" panose="020B0604020202020204" pitchFamily="34" charset="0"/>
              <a:buChar char="•"/>
            </a:pPr>
            <a:endParaRPr lang="en-US" sz="1200" dirty="0">
              <a:solidFill>
                <a:schemeClr val="dk1"/>
              </a:solidFill>
              <a:latin typeface="Arial"/>
              <a:ea typeface="+mn-ea"/>
              <a:cs typeface="Arial"/>
            </a:endParaRPr>
          </a:p>
          <a:p>
            <a:pPr marL="285750" lvl="0" indent="-285750" algn="l" defTabSz="914400" rtl="0" eaLnBrk="1" latinLnBrk="0" hangingPunct="1">
              <a:buFont typeface="Arial" panose="020B0604020202020204" pitchFamily="34" charset="0"/>
              <a:buChar char="•"/>
            </a:pPr>
            <a:r>
              <a:rPr lang="en-US" sz="1800" kern="1200" dirty="0">
                <a:solidFill>
                  <a:schemeClr val="dk1"/>
                </a:solidFill>
                <a:latin typeface="Arial"/>
                <a:ea typeface="+mn-ea"/>
                <a:cs typeface="Arial"/>
              </a:rPr>
              <a:t>Actuated radiator </a:t>
            </a:r>
            <a:r>
              <a:rPr lang="en-US" dirty="0">
                <a:solidFill>
                  <a:schemeClr val="dk1"/>
                </a:solidFill>
                <a:latin typeface="Arial"/>
                <a:ea typeface="+mn-ea"/>
                <a:cs typeface="Arial"/>
              </a:rPr>
              <a:t>c</a:t>
            </a:r>
            <a:r>
              <a:rPr lang="en-US" sz="1800" kern="1200" dirty="0">
                <a:solidFill>
                  <a:schemeClr val="dk1"/>
                </a:solidFill>
                <a:latin typeface="Arial"/>
                <a:ea typeface="+mn-ea"/>
                <a:cs typeface="Arial"/>
              </a:rPr>
              <a:t>over to protect from dust. Only opened when IPEx is stationary. </a:t>
            </a:r>
          </a:p>
          <a:p>
            <a:pPr marL="285750" lvl="0" indent="-285750" algn="l" defTabSz="914400" rtl="0" eaLnBrk="1" latinLnBrk="0" hangingPunct="1">
              <a:buFont typeface="Arial" panose="020B0604020202020204" pitchFamily="34" charset="0"/>
              <a:buChar char="•"/>
            </a:pPr>
            <a:endParaRPr lang="en-US" sz="1200" dirty="0">
              <a:solidFill>
                <a:schemeClr val="dk1"/>
              </a:solidFill>
              <a:latin typeface="Arial"/>
              <a:ea typeface="+mn-ea"/>
              <a:cs typeface="Arial"/>
            </a:endParaRPr>
          </a:p>
          <a:p>
            <a:pPr marL="285750" lvl="0" indent="-285750" algn="l" defTabSz="914400" rtl="0" eaLnBrk="1" latinLnBrk="0" hangingPunct="1">
              <a:buFont typeface="Arial" panose="020B0604020202020204" pitchFamily="34" charset="0"/>
              <a:buChar char="•"/>
            </a:pPr>
            <a:r>
              <a:rPr lang="en-US" sz="1800" kern="1200" dirty="0">
                <a:solidFill>
                  <a:schemeClr val="dk1"/>
                </a:solidFill>
                <a:latin typeface="Arial"/>
                <a:ea typeface="+mn-ea"/>
                <a:cs typeface="Arial"/>
              </a:rPr>
              <a:t>Phase Change Material (PCM) absorbs thermal energy while radiator cover is closed. </a:t>
            </a:r>
          </a:p>
          <a:p>
            <a:pPr marL="285750" lvl="0" indent="-285750" algn="l" defTabSz="914400" rtl="0" eaLnBrk="1" latinLnBrk="0" hangingPunct="1">
              <a:buFont typeface="Arial" panose="020B0604020202020204" pitchFamily="34" charset="0"/>
              <a:buChar char="•"/>
            </a:pPr>
            <a:endParaRPr lang="en-US" sz="1200" dirty="0">
              <a:solidFill>
                <a:schemeClr val="dk1"/>
              </a:solidFill>
              <a:latin typeface="Arial"/>
              <a:ea typeface="+mn-ea"/>
              <a:cs typeface="Arial"/>
            </a:endParaRPr>
          </a:p>
          <a:p>
            <a:pPr marL="285750" lvl="0" indent="-285750" algn="l" defTabSz="914400" rtl="0" eaLnBrk="1" latinLnBrk="0" hangingPunct="1">
              <a:buFont typeface="Arial" panose="020B0604020202020204" pitchFamily="34" charset="0"/>
              <a:buChar char="•"/>
            </a:pPr>
            <a:r>
              <a:rPr lang="en-US" dirty="0">
                <a:solidFill>
                  <a:schemeClr val="dk1"/>
                </a:solidFill>
                <a:latin typeface="Arial"/>
                <a:ea typeface="+mn-ea"/>
                <a:cs typeface="Arial"/>
              </a:rPr>
              <a:t>Thermal resets required before and after battery charges: IPEx stationary – Radiator cover opens – PCM re-solidifies via conduction to radiator. </a:t>
            </a:r>
          </a:p>
        </p:txBody>
      </p:sp>
      <p:pic>
        <p:nvPicPr>
          <p:cNvPr id="10" name="Picture 9">
            <a:extLst>
              <a:ext uri="{FF2B5EF4-FFF2-40B4-BE49-F238E27FC236}">
                <a16:creationId xmlns:a16="http://schemas.microsoft.com/office/drawing/2014/main" id="{CE99BDF2-2744-43F8-8AE3-40D3FA14213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pic>
        <p:nvPicPr>
          <p:cNvPr id="16" name="Picture 15">
            <a:extLst>
              <a:ext uri="{FF2B5EF4-FFF2-40B4-BE49-F238E27FC236}">
                <a16:creationId xmlns:a16="http://schemas.microsoft.com/office/drawing/2014/main" id="{D2A5E8E3-4077-4B89-9273-FC33D0B6CFF3}"/>
              </a:ext>
            </a:extLst>
          </p:cNvPr>
          <p:cNvPicPr>
            <a:picLocks noChangeAspect="1"/>
          </p:cNvPicPr>
          <p:nvPr/>
        </p:nvPicPr>
        <p:blipFill>
          <a:blip r:embed="rId4"/>
          <a:stretch>
            <a:fillRect/>
          </a:stretch>
        </p:blipFill>
        <p:spPr>
          <a:xfrm>
            <a:off x="538332" y="4249720"/>
            <a:ext cx="4909968" cy="2493980"/>
          </a:xfrm>
          <a:prstGeom prst="rect">
            <a:avLst/>
          </a:prstGeom>
        </p:spPr>
      </p:pic>
      <p:sp>
        <p:nvSpPr>
          <p:cNvPr id="6" name="TextBox 5">
            <a:extLst>
              <a:ext uri="{FF2B5EF4-FFF2-40B4-BE49-F238E27FC236}">
                <a16:creationId xmlns:a16="http://schemas.microsoft.com/office/drawing/2014/main" id="{E125E432-3867-407A-9321-DFAE154088F3}"/>
              </a:ext>
            </a:extLst>
          </p:cNvPr>
          <p:cNvSpPr txBox="1"/>
          <p:nvPr/>
        </p:nvSpPr>
        <p:spPr>
          <a:xfrm>
            <a:off x="538332" y="6435923"/>
            <a:ext cx="4909968"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Sensitivity to radiator area and PCM melt temperature</a:t>
            </a:r>
          </a:p>
        </p:txBody>
      </p:sp>
      <p:sp>
        <p:nvSpPr>
          <p:cNvPr id="9" name="Callout: Line 8">
            <a:extLst>
              <a:ext uri="{FF2B5EF4-FFF2-40B4-BE49-F238E27FC236}">
                <a16:creationId xmlns:a16="http://schemas.microsoft.com/office/drawing/2014/main" id="{3EC74B72-267E-43CF-805A-0A1883EEF5C2}"/>
              </a:ext>
            </a:extLst>
          </p:cNvPr>
          <p:cNvSpPr/>
          <p:nvPr/>
        </p:nvSpPr>
        <p:spPr>
          <a:xfrm>
            <a:off x="9764486" y="1605369"/>
            <a:ext cx="1796143" cy="533673"/>
          </a:xfrm>
          <a:prstGeom prst="borderCallout1">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Actuated Radiator Cover</a:t>
            </a:r>
          </a:p>
        </p:txBody>
      </p:sp>
      <p:sp>
        <p:nvSpPr>
          <p:cNvPr id="13" name="Callout: Line 12">
            <a:extLst>
              <a:ext uri="{FF2B5EF4-FFF2-40B4-BE49-F238E27FC236}">
                <a16:creationId xmlns:a16="http://schemas.microsoft.com/office/drawing/2014/main" id="{79EACD5C-CD30-45FB-90AA-E4E74FB0EE06}"/>
              </a:ext>
            </a:extLst>
          </p:cNvPr>
          <p:cNvSpPr/>
          <p:nvPr/>
        </p:nvSpPr>
        <p:spPr>
          <a:xfrm>
            <a:off x="9993521" y="3342458"/>
            <a:ext cx="1796143" cy="277586"/>
          </a:xfrm>
          <a:prstGeom prst="borderCallout1">
            <a:avLst>
              <a:gd name="adj1" fmla="val 18750"/>
              <a:gd name="adj2" fmla="val -8333"/>
              <a:gd name="adj3" fmla="val 416421"/>
              <a:gd name="adj4" fmla="val -59848"/>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Radiator</a:t>
            </a:r>
          </a:p>
        </p:txBody>
      </p:sp>
      <p:sp>
        <p:nvSpPr>
          <p:cNvPr id="14" name="Callout: Line 13">
            <a:extLst>
              <a:ext uri="{FF2B5EF4-FFF2-40B4-BE49-F238E27FC236}">
                <a16:creationId xmlns:a16="http://schemas.microsoft.com/office/drawing/2014/main" id="{F3066571-F7BB-4FC3-A74F-1B4A95DDDB91}"/>
              </a:ext>
            </a:extLst>
          </p:cNvPr>
          <p:cNvSpPr/>
          <p:nvPr/>
        </p:nvSpPr>
        <p:spPr>
          <a:xfrm>
            <a:off x="5763963" y="6370864"/>
            <a:ext cx="1796143" cy="277586"/>
          </a:xfrm>
          <a:prstGeom prst="borderCallout1">
            <a:avLst>
              <a:gd name="adj1" fmla="val 6985"/>
              <a:gd name="adj2" fmla="val 102576"/>
              <a:gd name="adj3" fmla="val -229853"/>
              <a:gd name="adj4" fmla="val 128030"/>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Batteries</a:t>
            </a:r>
          </a:p>
        </p:txBody>
      </p:sp>
      <p:sp>
        <p:nvSpPr>
          <p:cNvPr id="15" name="Callout: Line 14">
            <a:extLst>
              <a:ext uri="{FF2B5EF4-FFF2-40B4-BE49-F238E27FC236}">
                <a16:creationId xmlns:a16="http://schemas.microsoft.com/office/drawing/2014/main" id="{532B9B9D-D45A-47F4-95BA-7DDB47F0D0EB}"/>
              </a:ext>
            </a:extLst>
          </p:cNvPr>
          <p:cNvSpPr/>
          <p:nvPr/>
        </p:nvSpPr>
        <p:spPr>
          <a:xfrm>
            <a:off x="9673357" y="5878221"/>
            <a:ext cx="1796143" cy="277586"/>
          </a:xfrm>
          <a:prstGeom prst="borderCallout1">
            <a:avLst>
              <a:gd name="adj1" fmla="val 3063"/>
              <a:gd name="adj2" fmla="val -5303"/>
              <a:gd name="adj3" fmla="val -146716"/>
              <a:gd name="adj4" fmla="val -25848"/>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Battery Charger</a:t>
            </a:r>
          </a:p>
        </p:txBody>
      </p:sp>
      <p:sp>
        <p:nvSpPr>
          <p:cNvPr id="17" name="Callout: Line 16">
            <a:extLst>
              <a:ext uri="{FF2B5EF4-FFF2-40B4-BE49-F238E27FC236}">
                <a16:creationId xmlns:a16="http://schemas.microsoft.com/office/drawing/2014/main" id="{9B08C3AA-C755-4CA9-A66A-405BD74685BD}"/>
              </a:ext>
            </a:extLst>
          </p:cNvPr>
          <p:cNvSpPr/>
          <p:nvPr/>
        </p:nvSpPr>
        <p:spPr>
          <a:xfrm>
            <a:off x="5633334" y="5774470"/>
            <a:ext cx="1796143" cy="500396"/>
          </a:xfrm>
          <a:prstGeom prst="borderCallout1">
            <a:avLst>
              <a:gd name="adj1" fmla="val 6985"/>
              <a:gd name="adj2" fmla="val 102576"/>
              <a:gd name="adj3" fmla="val -91550"/>
              <a:gd name="adj4" fmla="val 121183"/>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IAU and Heat Spreader</a:t>
            </a:r>
          </a:p>
        </p:txBody>
      </p:sp>
      <p:sp>
        <p:nvSpPr>
          <p:cNvPr id="18" name="Callout: Line 17">
            <a:extLst>
              <a:ext uri="{FF2B5EF4-FFF2-40B4-BE49-F238E27FC236}">
                <a16:creationId xmlns:a16="http://schemas.microsoft.com/office/drawing/2014/main" id="{A12B129A-5D9E-4B99-9235-BC7B618F65B7}"/>
              </a:ext>
            </a:extLst>
          </p:cNvPr>
          <p:cNvSpPr/>
          <p:nvPr/>
        </p:nvSpPr>
        <p:spPr>
          <a:xfrm>
            <a:off x="10345255" y="4103472"/>
            <a:ext cx="1796143" cy="494277"/>
          </a:xfrm>
          <a:prstGeom prst="borderCallout1">
            <a:avLst>
              <a:gd name="adj1" fmla="val 18750"/>
              <a:gd name="adj2" fmla="val -8333"/>
              <a:gd name="adj3" fmla="val 170093"/>
              <a:gd name="adj4" fmla="val -44090"/>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Phase Change Material</a:t>
            </a:r>
          </a:p>
        </p:txBody>
      </p:sp>
    </p:spTree>
    <p:extLst>
      <p:ext uri="{BB962C8B-B14F-4D97-AF65-F5344CB8AC3E}">
        <p14:creationId xmlns:p14="http://schemas.microsoft.com/office/powerpoint/2010/main" val="1258529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BF8F2AFB-46B6-4366-869A-928C41D65364}"/>
              </a:ext>
            </a:extLst>
          </p:cNvPr>
          <p:cNvPicPr>
            <a:picLocks noChangeAspect="1"/>
          </p:cNvPicPr>
          <p:nvPr/>
        </p:nvPicPr>
        <p:blipFill rotWithShape="1">
          <a:blip r:embed="rId2">
            <a:extLst>
              <a:ext uri="{28A0092B-C50C-407E-A947-70E740481C1C}">
                <a14:useLocalDpi xmlns:a14="http://schemas.microsoft.com/office/drawing/2010/main" val="0"/>
              </a:ext>
            </a:extLst>
          </a:blip>
          <a:srcRect l="1740" r="2819"/>
          <a:stretch/>
        </p:blipFill>
        <p:spPr>
          <a:xfrm>
            <a:off x="180108" y="1143281"/>
            <a:ext cx="7589549" cy="3896423"/>
          </a:xfrm>
          <a:prstGeom prst="rect">
            <a:avLst/>
          </a:prstGeom>
        </p:spPr>
      </p:pic>
      <p:sp>
        <p:nvSpPr>
          <p:cNvPr id="2" name="Title 1">
            <a:extLst>
              <a:ext uri="{FF2B5EF4-FFF2-40B4-BE49-F238E27FC236}">
                <a16:creationId xmlns:a16="http://schemas.microsoft.com/office/drawing/2014/main" id="{3C624E16-8398-4090-89DB-2C2FB0A0E08E}"/>
              </a:ext>
            </a:extLst>
          </p:cNvPr>
          <p:cNvSpPr>
            <a:spLocks noGrp="1"/>
          </p:cNvSpPr>
          <p:nvPr>
            <p:ph type="title"/>
          </p:nvPr>
        </p:nvSpPr>
        <p:spPr/>
        <p:txBody>
          <a:bodyPr/>
          <a:lstStyle/>
          <a:p>
            <a:r>
              <a:rPr lang="en-US" sz="3200" dirty="0"/>
              <a:t>FY22 Accomplishments:</a:t>
            </a:r>
            <a:br>
              <a:rPr lang="en-US" sz="3200" dirty="0"/>
            </a:br>
            <a:r>
              <a:rPr lang="en-US" sz="3200" dirty="0"/>
              <a:t>Cameras</a:t>
            </a:r>
          </a:p>
        </p:txBody>
      </p:sp>
      <p:sp>
        <p:nvSpPr>
          <p:cNvPr id="3" name="Slide Number Placeholder 2">
            <a:extLst>
              <a:ext uri="{FF2B5EF4-FFF2-40B4-BE49-F238E27FC236}">
                <a16:creationId xmlns:a16="http://schemas.microsoft.com/office/drawing/2014/main" id="{AB787287-2C20-4285-ABDE-26DDEF8E5171}"/>
              </a:ext>
            </a:extLst>
          </p:cNvPr>
          <p:cNvSpPr>
            <a:spLocks noGrp="1"/>
          </p:cNvSpPr>
          <p:nvPr>
            <p:ph type="sldNum" sz="quarter" idx="12"/>
          </p:nvPr>
        </p:nvSpPr>
        <p:spPr>
          <a:xfrm>
            <a:off x="11176000" y="6489065"/>
            <a:ext cx="10160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040AC0-1F75-4BC0-A15F-6D2065A1E5AC}" type="slidenum">
              <a:rPr lang="en-US" smtClean="0"/>
              <a:pPr/>
              <a:t>18</a:t>
            </a:fld>
            <a:endParaRPr lang="en-US" dirty="0"/>
          </a:p>
        </p:txBody>
      </p:sp>
      <p:sp>
        <p:nvSpPr>
          <p:cNvPr id="26" name="TextBox 25">
            <a:extLst>
              <a:ext uri="{FF2B5EF4-FFF2-40B4-BE49-F238E27FC236}">
                <a16:creationId xmlns:a16="http://schemas.microsoft.com/office/drawing/2014/main" id="{198BAE5D-0913-4838-903D-666B59ECA7F2}"/>
              </a:ext>
            </a:extLst>
          </p:cNvPr>
          <p:cNvSpPr txBox="1"/>
          <p:nvPr/>
        </p:nvSpPr>
        <p:spPr>
          <a:xfrm>
            <a:off x="0" y="4792458"/>
            <a:ext cx="7856220" cy="307777"/>
          </a:xfrm>
          <a:prstGeom prst="rect">
            <a:avLst/>
          </a:prstGeom>
          <a:noFill/>
        </p:spPr>
        <p:txBody>
          <a:bodyPr wrap="square" rtlCol="0">
            <a:spAutoFit/>
          </a:bodyPr>
          <a:lstStyle/>
          <a:p>
            <a:pPr algn="ctr"/>
            <a:r>
              <a:rPr lang="en-US" sz="1400" dirty="0">
                <a:solidFill>
                  <a:schemeClr val="bg1"/>
                </a:solidFill>
              </a:rPr>
              <a:t>Notional camera locations</a:t>
            </a:r>
          </a:p>
        </p:txBody>
      </p:sp>
      <p:sp>
        <p:nvSpPr>
          <p:cNvPr id="30" name="TextBox 29">
            <a:extLst>
              <a:ext uri="{FF2B5EF4-FFF2-40B4-BE49-F238E27FC236}">
                <a16:creationId xmlns:a16="http://schemas.microsoft.com/office/drawing/2014/main" id="{A6C1EE64-E891-47A0-9A52-8C0BF1C80ED0}"/>
              </a:ext>
            </a:extLst>
          </p:cNvPr>
          <p:cNvSpPr txBox="1"/>
          <p:nvPr/>
        </p:nvSpPr>
        <p:spPr>
          <a:xfrm>
            <a:off x="8053055" y="1211635"/>
            <a:ext cx="4000400" cy="5632311"/>
          </a:xfrm>
          <a:prstGeom prst="rect">
            <a:avLst/>
          </a:prstGeom>
          <a:noFill/>
        </p:spPr>
        <p:txBody>
          <a:bodyPr wrap="square" rtlCol="0">
            <a:spAutoFit/>
          </a:bodyPr>
          <a:lstStyle/>
          <a:p>
            <a:r>
              <a:rPr lang="en-US" b="1" dirty="0"/>
              <a:t>IPEx baseline design includes 8 cameras:</a:t>
            </a:r>
          </a:p>
          <a:p>
            <a:endParaRPr lang="en-US" sz="1050" b="1" dirty="0"/>
          </a:p>
          <a:p>
            <a:pPr marL="285750" indent="-285750">
              <a:buFont typeface="Arial" panose="020B0604020202020204" pitchFamily="34" charset="0"/>
              <a:buChar char="•"/>
            </a:pPr>
            <a:r>
              <a:rPr lang="en-US" dirty="0"/>
              <a:t>2 stereo camera pairs/4 mono cameras</a:t>
            </a:r>
          </a:p>
          <a:p>
            <a:pPr marL="285750" indent="-285750">
              <a:buFont typeface="Arial" panose="020B0604020202020204" pitchFamily="34" charset="0"/>
              <a:buChar char="•"/>
            </a:pPr>
            <a:r>
              <a:rPr lang="en-US" dirty="0"/>
              <a:t>6 of the cameras are in fixed body-mounted locations</a:t>
            </a:r>
          </a:p>
          <a:p>
            <a:pPr marL="285750" indent="-285750">
              <a:buFont typeface="Arial" panose="020B0604020202020204" pitchFamily="34" charset="0"/>
              <a:buChar char="•"/>
            </a:pPr>
            <a:r>
              <a:rPr lang="en-US" dirty="0"/>
              <a:t>2 of the cameras are mounted on the arms between the bucket drums </a:t>
            </a:r>
          </a:p>
          <a:p>
            <a:pPr marL="285750" indent="-285750">
              <a:buFont typeface="Arial" panose="020B0604020202020204" pitchFamily="34" charset="0"/>
              <a:buChar char="•"/>
            </a:pPr>
            <a:r>
              <a:rPr lang="en-US" dirty="0"/>
              <a:t>Each camera will have an electrostatic dust shield (EDS) attached to a one-time deployable clear lens cover (based on VIPER design)</a:t>
            </a:r>
          </a:p>
          <a:p>
            <a:pPr marL="285750" indent="-285750">
              <a:buFont typeface="Arial" panose="020B0604020202020204" pitchFamily="34" charset="0"/>
              <a:buChar char="•"/>
            </a:pPr>
            <a:r>
              <a:rPr lang="en-US" dirty="0"/>
              <a:t>High camera count enabled by low-cost flight qualified machine vision cameras supplied by Astrobotic as </a:t>
            </a:r>
            <a:r>
              <a:rPr lang="en-US" dirty="0" err="1"/>
              <a:t>CubeRover</a:t>
            </a:r>
            <a:r>
              <a:rPr lang="en-US" dirty="0"/>
              <a:t> heritage hardware</a:t>
            </a:r>
            <a:endParaRPr lang="en-US" sz="1600" dirty="0"/>
          </a:p>
        </p:txBody>
      </p:sp>
      <p:pic>
        <p:nvPicPr>
          <p:cNvPr id="31" name="Picture 30">
            <a:extLst>
              <a:ext uri="{FF2B5EF4-FFF2-40B4-BE49-F238E27FC236}">
                <a16:creationId xmlns:a16="http://schemas.microsoft.com/office/drawing/2014/main" id="{1C2C0A38-495E-4CE2-90C7-EE856F85CCBF}"/>
              </a:ext>
            </a:extLst>
          </p:cNvPr>
          <p:cNvPicPr>
            <a:picLocks noChangeAspect="1"/>
          </p:cNvPicPr>
          <p:nvPr/>
        </p:nvPicPr>
        <p:blipFill rotWithShape="1">
          <a:blip r:embed="rId3"/>
          <a:srcRect b="12618"/>
          <a:stretch/>
        </p:blipFill>
        <p:spPr>
          <a:xfrm rot="5400000">
            <a:off x="481470" y="4751079"/>
            <a:ext cx="1395403" cy="2131692"/>
          </a:xfrm>
          <a:prstGeom prst="rect">
            <a:avLst/>
          </a:prstGeom>
        </p:spPr>
      </p:pic>
      <p:sp>
        <p:nvSpPr>
          <p:cNvPr id="32" name="TextBox 31">
            <a:extLst>
              <a:ext uri="{FF2B5EF4-FFF2-40B4-BE49-F238E27FC236}">
                <a16:creationId xmlns:a16="http://schemas.microsoft.com/office/drawing/2014/main" id="{4FB2CC5E-B40C-466B-BBE5-A7EA8D8B53AD}"/>
              </a:ext>
            </a:extLst>
          </p:cNvPr>
          <p:cNvSpPr txBox="1"/>
          <p:nvPr/>
        </p:nvSpPr>
        <p:spPr>
          <a:xfrm>
            <a:off x="38100" y="6507131"/>
            <a:ext cx="2304253"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VIPER NAV Lens Cap</a:t>
            </a:r>
          </a:p>
        </p:txBody>
      </p:sp>
      <p:pic>
        <p:nvPicPr>
          <p:cNvPr id="34" name="Picture 33">
            <a:extLst>
              <a:ext uri="{FF2B5EF4-FFF2-40B4-BE49-F238E27FC236}">
                <a16:creationId xmlns:a16="http://schemas.microsoft.com/office/drawing/2014/main" id="{217C6EF3-F701-4FD5-A699-CFC08595611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494754" y="5119223"/>
            <a:ext cx="3760943" cy="1444515"/>
          </a:xfrm>
          <a:prstGeom prst="rect">
            <a:avLst/>
          </a:prstGeom>
        </p:spPr>
      </p:pic>
      <p:sp>
        <p:nvSpPr>
          <p:cNvPr id="35" name="TextBox 34">
            <a:extLst>
              <a:ext uri="{FF2B5EF4-FFF2-40B4-BE49-F238E27FC236}">
                <a16:creationId xmlns:a16="http://schemas.microsoft.com/office/drawing/2014/main" id="{D2D41A58-0DED-4449-900E-5D9007C1EE20}"/>
              </a:ext>
            </a:extLst>
          </p:cNvPr>
          <p:cNvSpPr txBox="1"/>
          <p:nvPr/>
        </p:nvSpPr>
        <p:spPr>
          <a:xfrm>
            <a:off x="2411245" y="6507130"/>
            <a:ext cx="3924158"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EDS dust clearing before (left) and after (right)</a:t>
            </a:r>
          </a:p>
        </p:txBody>
      </p:sp>
      <p:pic>
        <p:nvPicPr>
          <p:cNvPr id="36" name="Picture 35">
            <a:extLst>
              <a:ext uri="{FF2B5EF4-FFF2-40B4-BE49-F238E27FC236}">
                <a16:creationId xmlns:a16="http://schemas.microsoft.com/office/drawing/2014/main" id="{AEE21911-F643-456E-9F13-B9CD34027EC4}"/>
              </a:ext>
            </a:extLst>
          </p:cNvPr>
          <p:cNvPicPr>
            <a:picLocks noChangeAspect="1"/>
          </p:cNvPicPr>
          <p:nvPr/>
        </p:nvPicPr>
        <p:blipFill rotWithShape="1">
          <a:blip r:embed="rId5">
            <a:clrChange>
              <a:clrFrom>
                <a:srgbClr val="F6F6F6"/>
              </a:clrFrom>
              <a:clrTo>
                <a:srgbClr val="F6F6F6">
                  <a:alpha val="0"/>
                </a:srgbClr>
              </a:clrTo>
            </a:clrChange>
          </a:blip>
          <a:srcRect t="15282" r="43101"/>
          <a:stretch/>
        </p:blipFill>
        <p:spPr>
          <a:xfrm>
            <a:off x="6494137" y="5025866"/>
            <a:ext cx="1233957" cy="1401745"/>
          </a:xfrm>
          <a:prstGeom prst="rect">
            <a:avLst/>
          </a:prstGeom>
        </p:spPr>
      </p:pic>
      <p:sp>
        <p:nvSpPr>
          <p:cNvPr id="37" name="TextBox 36">
            <a:extLst>
              <a:ext uri="{FF2B5EF4-FFF2-40B4-BE49-F238E27FC236}">
                <a16:creationId xmlns:a16="http://schemas.microsoft.com/office/drawing/2014/main" id="{19B4F642-E3AC-4C42-99E6-ABF1954AE85E}"/>
              </a:ext>
            </a:extLst>
          </p:cNvPr>
          <p:cNvSpPr txBox="1"/>
          <p:nvPr/>
        </p:nvSpPr>
        <p:spPr>
          <a:xfrm>
            <a:off x="6401282" y="6507130"/>
            <a:ext cx="1651773"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FLIR Blackfly </a:t>
            </a:r>
          </a:p>
        </p:txBody>
      </p:sp>
    </p:spTree>
    <p:extLst>
      <p:ext uri="{BB962C8B-B14F-4D97-AF65-F5344CB8AC3E}">
        <p14:creationId xmlns:p14="http://schemas.microsoft.com/office/powerpoint/2010/main" val="2658564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343FBC-CC49-4892-B21B-CACA2311D6CF}"/>
              </a:ext>
            </a:extLst>
          </p:cNvPr>
          <p:cNvSpPr>
            <a:spLocks noGrp="1"/>
          </p:cNvSpPr>
          <p:nvPr>
            <p:ph type="sldNum" sz="quarter" idx="10"/>
          </p:nvPr>
        </p:nvSpPr>
        <p:spPr/>
        <p:txBody>
          <a:bodyPr/>
          <a:lstStyle/>
          <a:p>
            <a:pPr>
              <a:defRPr/>
            </a:pPr>
            <a:fld id="{75D13D49-2B6F-174C-9E1E-1013A06E5C50}" type="slidenum">
              <a:rPr lang="uk-UA" smtClean="0"/>
              <a:pPr>
                <a:defRPr/>
              </a:pPr>
              <a:t>19</a:t>
            </a:fld>
            <a:endParaRPr lang="uk-UA"/>
          </a:p>
        </p:txBody>
      </p:sp>
      <p:sp>
        <p:nvSpPr>
          <p:cNvPr id="3" name="Title 2">
            <a:extLst>
              <a:ext uri="{FF2B5EF4-FFF2-40B4-BE49-F238E27FC236}">
                <a16:creationId xmlns:a16="http://schemas.microsoft.com/office/drawing/2014/main" id="{85CB1177-E81F-43AB-82B5-910C2ECD27A2}"/>
              </a:ext>
            </a:extLst>
          </p:cNvPr>
          <p:cNvSpPr>
            <a:spLocks noGrp="1"/>
          </p:cNvSpPr>
          <p:nvPr>
            <p:ph type="title"/>
          </p:nvPr>
        </p:nvSpPr>
        <p:spPr/>
        <p:txBody>
          <a:bodyPr/>
          <a:lstStyle/>
          <a:p>
            <a:r>
              <a:rPr lang="en-US" sz="3200" dirty="0"/>
              <a:t>FY22 Accomplishments:</a:t>
            </a:r>
            <a:br>
              <a:rPr lang="en-US" sz="3200" dirty="0"/>
            </a:br>
            <a:r>
              <a:rPr lang="en-US" sz="3200" dirty="0"/>
              <a:t>Cameras</a:t>
            </a:r>
          </a:p>
        </p:txBody>
      </p:sp>
      <p:sp>
        <p:nvSpPr>
          <p:cNvPr id="7" name="TextBox 6">
            <a:extLst>
              <a:ext uri="{FF2B5EF4-FFF2-40B4-BE49-F238E27FC236}">
                <a16:creationId xmlns:a16="http://schemas.microsoft.com/office/drawing/2014/main" id="{D62F0FC5-745D-4B7E-BEF4-E974A17CEC34}"/>
              </a:ext>
            </a:extLst>
          </p:cNvPr>
          <p:cNvSpPr txBox="1"/>
          <p:nvPr/>
        </p:nvSpPr>
        <p:spPr>
          <a:xfrm>
            <a:off x="274205" y="1275187"/>
            <a:ext cx="6096000" cy="2554545"/>
          </a:xfrm>
          <a:prstGeom prst="rect">
            <a:avLst/>
          </a:prstGeom>
          <a:noFill/>
        </p:spPr>
        <p:txBody>
          <a:bodyPr wrap="square">
            <a:spAutoFit/>
          </a:bodyPr>
          <a:lstStyle/>
          <a:p>
            <a:r>
              <a:rPr lang="en-US" sz="2000" b="1" u="sng" dirty="0"/>
              <a:t>Vision System Maturation</a:t>
            </a:r>
          </a:p>
          <a:p>
            <a:pPr marL="285750" indent="-285750">
              <a:buFont typeface="Arial" panose="020B0604020202020204" pitchFamily="34" charset="0"/>
              <a:buChar char="•"/>
            </a:pPr>
            <a:r>
              <a:rPr lang="en-US" sz="2000" dirty="0">
                <a:solidFill>
                  <a:schemeClr val="dk1"/>
                </a:solidFill>
                <a:latin typeface="Arial"/>
                <a:ea typeface="+mn-ea"/>
                <a:cs typeface="Arial"/>
              </a:rPr>
              <a:t>Created a simulation in Unity with realistic lunar terrain provided by JPL</a:t>
            </a:r>
          </a:p>
          <a:p>
            <a:pPr marL="285750" indent="-285750">
              <a:buFont typeface="Arial" panose="020B0604020202020204" pitchFamily="34" charset="0"/>
              <a:buChar char="•"/>
            </a:pPr>
            <a:r>
              <a:rPr lang="en-US" sz="2000" dirty="0">
                <a:solidFill>
                  <a:schemeClr val="dk1"/>
                </a:solidFill>
                <a:latin typeface="Arial"/>
                <a:ea typeface="+mn-ea"/>
                <a:cs typeface="Arial"/>
              </a:rPr>
              <a:t>Met with Electrodynamic Dust Shield (EDS) team to discuss dust mitigation &amp; use of EDS for camera lens covers.</a:t>
            </a:r>
          </a:p>
          <a:p>
            <a:pPr marL="285750" indent="-285750">
              <a:buFont typeface="Arial" panose="020B0604020202020204" pitchFamily="34" charset="0"/>
              <a:buChar char="•"/>
            </a:pPr>
            <a:r>
              <a:rPr lang="en-US" sz="2000" dirty="0">
                <a:solidFill>
                  <a:schemeClr val="dk1"/>
                </a:solidFill>
                <a:latin typeface="Arial"/>
                <a:ea typeface="+mn-ea"/>
                <a:cs typeface="Arial"/>
              </a:rPr>
              <a:t>Baseline plan for camera locations developed. 8 cameras total</a:t>
            </a:r>
          </a:p>
        </p:txBody>
      </p:sp>
      <p:pic>
        <p:nvPicPr>
          <p:cNvPr id="8" name="Picture 2" descr="Image">
            <a:extLst>
              <a:ext uri="{FF2B5EF4-FFF2-40B4-BE49-F238E27FC236}">
                <a16:creationId xmlns:a16="http://schemas.microsoft.com/office/drawing/2014/main" id="{F42121DB-F932-4C27-BE22-E8275A7474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034" y="3844833"/>
            <a:ext cx="4819195" cy="258157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a:extLst>
              <a:ext uri="{FF2B5EF4-FFF2-40B4-BE49-F238E27FC236}">
                <a16:creationId xmlns:a16="http://schemas.microsoft.com/office/drawing/2014/main" id="{6DB001E8-0C8A-4459-A40D-67836487FB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034" y="1205521"/>
            <a:ext cx="4819195" cy="259495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3260F02-4003-4E6C-94D6-11D2E3D3B49B}"/>
              </a:ext>
            </a:extLst>
          </p:cNvPr>
          <p:cNvSpPr txBox="1"/>
          <p:nvPr/>
        </p:nvSpPr>
        <p:spPr>
          <a:xfrm>
            <a:off x="7215987" y="3487950"/>
            <a:ext cx="4767241"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Camera view below the shoulder joint</a:t>
            </a:r>
          </a:p>
        </p:txBody>
      </p:sp>
      <p:sp>
        <p:nvSpPr>
          <p:cNvPr id="11" name="TextBox 10">
            <a:extLst>
              <a:ext uri="{FF2B5EF4-FFF2-40B4-BE49-F238E27FC236}">
                <a16:creationId xmlns:a16="http://schemas.microsoft.com/office/drawing/2014/main" id="{B65AE7EC-1B6C-462C-935C-636C5520D6ED}"/>
              </a:ext>
            </a:extLst>
          </p:cNvPr>
          <p:cNvSpPr txBox="1"/>
          <p:nvPr/>
        </p:nvSpPr>
        <p:spPr>
          <a:xfrm>
            <a:off x="7164034" y="6118629"/>
            <a:ext cx="4819194"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Camera view between the bucket drums</a:t>
            </a:r>
          </a:p>
        </p:txBody>
      </p:sp>
      <p:pic>
        <p:nvPicPr>
          <p:cNvPr id="12" name="Picture 11">
            <a:extLst>
              <a:ext uri="{FF2B5EF4-FFF2-40B4-BE49-F238E27FC236}">
                <a16:creationId xmlns:a16="http://schemas.microsoft.com/office/drawing/2014/main" id="{119CB79D-DBB0-42E8-BDF9-E3B873CD6B5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pic>
        <p:nvPicPr>
          <p:cNvPr id="1026" name="Picture 2">
            <a:extLst>
              <a:ext uri="{FF2B5EF4-FFF2-40B4-BE49-F238E27FC236}">
                <a16:creationId xmlns:a16="http://schemas.microsoft.com/office/drawing/2014/main" id="{6788F8A5-BDB1-411D-8196-5EF8E3E73D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54" y="3884163"/>
            <a:ext cx="3307865" cy="25966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230E9AE-CBE9-4D4E-96A4-ED36E10002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320" y="3891713"/>
            <a:ext cx="2943112" cy="258157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CBC47022-37C4-442B-8FDA-2B4E58DC2D28}"/>
              </a:ext>
            </a:extLst>
          </p:cNvPr>
          <p:cNvSpPr txBox="1"/>
          <p:nvPr/>
        </p:nvSpPr>
        <p:spPr>
          <a:xfrm>
            <a:off x="3886320" y="6160304"/>
            <a:ext cx="2943112"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EDS Lens Cover Released</a:t>
            </a:r>
          </a:p>
        </p:txBody>
      </p:sp>
      <p:sp>
        <p:nvSpPr>
          <p:cNvPr id="14" name="TextBox 13">
            <a:extLst>
              <a:ext uri="{FF2B5EF4-FFF2-40B4-BE49-F238E27FC236}">
                <a16:creationId xmlns:a16="http://schemas.microsoft.com/office/drawing/2014/main" id="{2E9A48C3-EF6D-4BF9-91A7-4641C7690C72}"/>
              </a:ext>
            </a:extLst>
          </p:cNvPr>
          <p:cNvSpPr txBox="1"/>
          <p:nvPr/>
        </p:nvSpPr>
        <p:spPr>
          <a:xfrm>
            <a:off x="244652" y="6160304"/>
            <a:ext cx="3307066"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Concept Camera Module</a:t>
            </a:r>
          </a:p>
        </p:txBody>
      </p:sp>
    </p:spTree>
    <p:extLst>
      <p:ext uri="{BB962C8B-B14F-4D97-AF65-F5344CB8AC3E}">
        <p14:creationId xmlns:p14="http://schemas.microsoft.com/office/powerpoint/2010/main" val="798217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4822" y="37282"/>
            <a:ext cx="6858000" cy="1066800"/>
          </a:xfrm>
        </p:spPr>
        <p:txBody>
          <a:bodyPr/>
          <a:lstStyle/>
          <a:p>
            <a:pPr algn="ctr"/>
            <a:r>
              <a:rPr lang="en-US" sz="3600" dirty="0">
                <a:solidFill>
                  <a:schemeClr val="bg1">
                    <a:lumMod val="85000"/>
                  </a:schemeClr>
                </a:solidFill>
                <a:latin typeface="Arial Bold" panose="020B0704020202020204" pitchFamily="34" charset="0"/>
                <a:cs typeface="Arial Bold" panose="020B0704020202020204" pitchFamily="34" charset="0"/>
              </a:rPr>
              <a:t>Project Overview</a:t>
            </a:r>
          </a:p>
        </p:txBody>
      </p:sp>
      <p:sp>
        <p:nvSpPr>
          <p:cNvPr id="4" name="Slide Number Placeholder 3"/>
          <p:cNvSpPr>
            <a:spLocks noGrp="1"/>
          </p:cNvSpPr>
          <p:nvPr>
            <p:ph type="sldNum" sz="quarter" idx="10"/>
          </p:nvPr>
        </p:nvSpPr>
        <p:spPr/>
        <p:txBody>
          <a:bodyPr/>
          <a:lstStyle/>
          <a:p>
            <a:pPr>
              <a:defRPr/>
            </a:pPr>
            <a:fld id="{75D13D49-2B6F-174C-9E1E-1013A06E5C50}" type="slidenum">
              <a:rPr lang="uk-UA" smtClean="0"/>
              <a:pPr>
                <a:defRPr/>
              </a:pPr>
              <a:t>2</a:t>
            </a:fld>
            <a:endParaRPr lang="uk-UA" dirty="0"/>
          </a:p>
        </p:txBody>
      </p:sp>
      <p:sp>
        <p:nvSpPr>
          <p:cNvPr id="11" name="Content Placeholder 2">
            <a:extLst>
              <a:ext uri="{FF2B5EF4-FFF2-40B4-BE49-F238E27FC236}">
                <a16:creationId xmlns:a16="http://schemas.microsoft.com/office/drawing/2014/main" id="{907033EB-33F3-486C-839E-BD6BAC0F99BE}"/>
              </a:ext>
            </a:extLst>
          </p:cNvPr>
          <p:cNvSpPr txBox="1">
            <a:spLocks/>
          </p:cNvSpPr>
          <p:nvPr/>
        </p:nvSpPr>
        <p:spPr>
          <a:xfrm>
            <a:off x="285422" y="1262877"/>
            <a:ext cx="5790472" cy="5159111"/>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Bef>
                <a:spcPts val="0"/>
              </a:spcBef>
              <a:spcAft>
                <a:spcPts val="0"/>
              </a:spcAft>
              <a:buFont typeface="Wingdings" panose="05000000000000000000" pitchFamily="2" charset="2"/>
              <a:buChar char="Ø"/>
            </a:pPr>
            <a:r>
              <a:rPr lang="en-US" sz="2000" dirty="0">
                <a:latin typeface="Arial" panose="020B0604020202020204" pitchFamily="34" charset="0"/>
                <a:cs typeface="Arial" panose="020B0604020202020204" pitchFamily="34" charset="0"/>
              </a:rPr>
              <a:t>Technology Product Capability:</a:t>
            </a:r>
            <a:endParaRPr lang="en-US" sz="1800" dirty="0">
              <a:latin typeface="Arial" panose="020B0604020202020204" pitchFamily="34" charset="0"/>
              <a:cs typeface="Arial" panose="020B0604020202020204" pitchFamily="34" charset="0"/>
            </a:endParaRPr>
          </a:p>
          <a:p>
            <a:pPr marL="738188" lvl="1" indent="-280988" defTabSz="914400">
              <a:spcBef>
                <a:spcPts val="0"/>
              </a:spcBef>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Robotic excavation technology</a:t>
            </a:r>
          </a:p>
          <a:p>
            <a:pPr>
              <a:spcBef>
                <a:spcPts val="0"/>
              </a:spcBef>
              <a:spcAft>
                <a:spcPts val="0"/>
              </a:spcAft>
              <a:buFont typeface="Wingdings" panose="05000000000000000000" pitchFamily="2" charset="2"/>
              <a:buChar char="Ø"/>
            </a:pPr>
            <a:r>
              <a:rPr lang="en-US" sz="2000" dirty="0">
                <a:latin typeface="Arial" panose="020B0604020202020204" pitchFamily="34" charset="0"/>
                <a:cs typeface="Arial" panose="020B0604020202020204" pitchFamily="34" charset="0"/>
              </a:rPr>
              <a:t>Technical Capabilities:</a:t>
            </a:r>
          </a:p>
          <a:p>
            <a:pPr lvl="1">
              <a:spcBef>
                <a:spcPts val="0"/>
              </a:spcBef>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Low gravity excavation</a:t>
            </a:r>
          </a:p>
          <a:p>
            <a:pPr lvl="1">
              <a:spcBef>
                <a:spcPts val="0"/>
              </a:spcBef>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Lunar surface system reliability – Distance traveled quantity regolith excavated/delivered</a:t>
            </a:r>
          </a:p>
          <a:p>
            <a:pPr lvl="1">
              <a:spcBef>
                <a:spcPts val="0"/>
              </a:spcBef>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Dust tolerant battery charging</a:t>
            </a:r>
          </a:p>
          <a:p>
            <a:pPr lvl="1">
              <a:spcBef>
                <a:spcPts val="0"/>
              </a:spcBef>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Dust tolerant thermal control</a:t>
            </a:r>
          </a:p>
          <a:p>
            <a:pPr lvl="1">
              <a:spcBef>
                <a:spcPts val="0"/>
              </a:spcBef>
              <a:spcAft>
                <a:spcPts val="120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Supervised autonomous operation</a:t>
            </a:r>
          </a:p>
          <a:p>
            <a:pPr>
              <a:spcBef>
                <a:spcPts val="0"/>
              </a:spcBef>
              <a:spcAft>
                <a:spcPts val="0"/>
              </a:spcAft>
              <a:buFont typeface="Wingdings" panose="05000000000000000000" pitchFamily="2" charset="2"/>
              <a:buChar char="Ø"/>
            </a:pPr>
            <a:r>
              <a:rPr lang="en-US" sz="2000" dirty="0">
                <a:latin typeface="Arial" panose="020B0604020202020204" pitchFamily="34" charset="0"/>
                <a:cs typeface="Arial" panose="020B0604020202020204" pitchFamily="34" charset="0"/>
              </a:rPr>
              <a:t>Exploration &amp; Science Applicability: </a:t>
            </a:r>
          </a:p>
          <a:p>
            <a:pPr lvl="1">
              <a:spcBef>
                <a:spcPts val="0"/>
              </a:spcBef>
              <a:spcAft>
                <a:spcPts val="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Supports ISRU and In-Situ Construction as an enabling technology to allow sustainable missions on the Moon and other extraterrestrial bodies</a:t>
            </a:r>
          </a:p>
          <a:p>
            <a:pPr lvl="1">
              <a:spcBef>
                <a:spcPts val="0"/>
              </a:spcBef>
              <a:spcAft>
                <a:spcPts val="0"/>
              </a:spcAft>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lvl="1">
              <a:spcBef>
                <a:spcPts val="0"/>
              </a:spcBef>
              <a:spcAft>
                <a:spcPts val="0"/>
              </a:spcAft>
              <a:buFont typeface="Wingdings" panose="05000000000000000000" pitchFamily="2" charset="2"/>
              <a:buChar char="§"/>
            </a:pPr>
            <a:r>
              <a:rPr lang="en-US" sz="1600" dirty="0">
                <a:latin typeface="Arial" panose="020B0604020202020204" pitchFamily="34" charset="0"/>
                <a:cs typeface="Arial" panose="020B0604020202020204" pitchFamily="34" charset="0"/>
              </a:rPr>
              <a:t>Excavation supports scientific investigations related to surface and sub-surface regolith. </a:t>
            </a:r>
          </a:p>
          <a:p>
            <a:pPr lvl="1">
              <a:spcBef>
                <a:spcPts val="0"/>
              </a:spcBef>
              <a:spcAft>
                <a:spcPts val="0"/>
              </a:spcAft>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n-US" sz="1800" dirty="0"/>
              <a:t>	</a:t>
            </a:r>
          </a:p>
        </p:txBody>
      </p:sp>
      <p:pic>
        <p:nvPicPr>
          <p:cNvPr id="12" name="Picture 11">
            <a:extLst>
              <a:ext uri="{FF2B5EF4-FFF2-40B4-BE49-F238E27FC236}">
                <a16:creationId xmlns:a16="http://schemas.microsoft.com/office/drawing/2014/main" id="{0A33C1AE-9E31-40A7-9E76-56312B4C3544}"/>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0658"/>
          <a:stretch/>
        </p:blipFill>
        <p:spPr>
          <a:xfrm>
            <a:off x="6510623" y="1183344"/>
            <a:ext cx="5291236" cy="2659089"/>
          </a:xfrm>
          <a:prstGeom prst="rect">
            <a:avLst/>
          </a:prstGeom>
        </p:spPr>
      </p:pic>
      <p:pic>
        <p:nvPicPr>
          <p:cNvPr id="13" name="Picture 12">
            <a:extLst>
              <a:ext uri="{FF2B5EF4-FFF2-40B4-BE49-F238E27FC236}">
                <a16:creationId xmlns:a16="http://schemas.microsoft.com/office/drawing/2014/main" id="{78059A27-BE5A-4A9E-8DEC-6ADBB842601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10623" y="3799433"/>
            <a:ext cx="5291236" cy="2977235"/>
          </a:xfrm>
          <a:prstGeom prst="rect">
            <a:avLst/>
          </a:prstGeom>
        </p:spPr>
      </p:pic>
      <p:pic>
        <p:nvPicPr>
          <p:cNvPr id="7" name="Picture 6">
            <a:extLst>
              <a:ext uri="{FF2B5EF4-FFF2-40B4-BE49-F238E27FC236}">
                <a16:creationId xmlns:a16="http://schemas.microsoft.com/office/drawing/2014/main" id="{6A9A7012-6B13-4A68-A739-D3EFC4318AB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Tree>
    <p:extLst>
      <p:ext uri="{BB962C8B-B14F-4D97-AF65-F5344CB8AC3E}">
        <p14:creationId xmlns:p14="http://schemas.microsoft.com/office/powerpoint/2010/main" val="2900667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6CF959-110F-41D6-B27A-E53D9D8B01A3}"/>
              </a:ext>
            </a:extLst>
          </p:cNvPr>
          <p:cNvSpPr>
            <a:spLocks noGrp="1"/>
          </p:cNvSpPr>
          <p:nvPr>
            <p:ph type="sldNum" sz="quarter" idx="10"/>
          </p:nvPr>
        </p:nvSpPr>
        <p:spPr/>
        <p:txBody>
          <a:bodyPr/>
          <a:lstStyle/>
          <a:p>
            <a:pPr>
              <a:defRPr/>
            </a:pPr>
            <a:fld id="{75D13D49-2B6F-174C-9E1E-1013A06E5C50}" type="slidenum">
              <a:rPr lang="uk-UA" smtClean="0"/>
              <a:pPr>
                <a:defRPr/>
              </a:pPr>
              <a:t>20</a:t>
            </a:fld>
            <a:endParaRPr lang="uk-UA"/>
          </a:p>
        </p:txBody>
      </p:sp>
      <p:sp>
        <p:nvSpPr>
          <p:cNvPr id="3" name="Title 2">
            <a:extLst>
              <a:ext uri="{FF2B5EF4-FFF2-40B4-BE49-F238E27FC236}">
                <a16:creationId xmlns:a16="http://schemas.microsoft.com/office/drawing/2014/main" id="{FA4ECF93-F91A-4087-8EC0-A74C6F3E91CA}"/>
              </a:ext>
            </a:extLst>
          </p:cNvPr>
          <p:cNvSpPr>
            <a:spLocks noGrp="1"/>
          </p:cNvSpPr>
          <p:nvPr>
            <p:ph type="title"/>
          </p:nvPr>
        </p:nvSpPr>
        <p:spPr/>
        <p:txBody>
          <a:bodyPr/>
          <a:lstStyle/>
          <a:p>
            <a:r>
              <a:rPr lang="en-US" sz="3200" dirty="0"/>
              <a:t>FY22 Accomplishments:</a:t>
            </a:r>
            <a:br>
              <a:rPr lang="en-US" sz="3200" dirty="0"/>
            </a:br>
            <a:r>
              <a:rPr lang="en-US" sz="3200" dirty="0"/>
              <a:t>Navigation</a:t>
            </a:r>
          </a:p>
        </p:txBody>
      </p:sp>
      <p:sp>
        <p:nvSpPr>
          <p:cNvPr id="4" name="TextBox 3">
            <a:extLst>
              <a:ext uri="{FF2B5EF4-FFF2-40B4-BE49-F238E27FC236}">
                <a16:creationId xmlns:a16="http://schemas.microsoft.com/office/drawing/2014/main" id="{35931372-DA64-4D55-91FB-6CC2C2227F21}"/>
              </a:ext>
            </a:extLst>
          </p:cNvPr>
          <p:cNvSpPr txBox="1"/>
          <p:nvPr/>
        </p:nvSpPr>
        <p:spPr>
          <a:xfrm>
            <a:off x="85772" y="6392745"/>
            <a:ext cx="5765299"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Example Rock Sizes, Hazards, and Mitigations</a:t>
            </a:r>
          </a:p>
        </p:txBody>
      </p:sp>
      <p:pic>
        <p:nvPicPr>
          <p:cNvPr id="5" name="Picture 2">
            <a:extLst>
              <a:ext uri="{FF2B5EF4-FFF2-40B4-BE49-F238E27FC236}">
                <a16:creationId xmlns:a16="http://schemas.microsoft.com/office/drawing/2014/main" id="{34CEDB0C-4825-4835-9935-4216F86D6F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42" t="11787" r="19308" b="4463"/>
          <a:stretch/>
        </p:blipFill>
        <p:spPr bwMode="auto">
          <a:xfrm>
            <a:off x="1202476" y="1177057"/>
            <a:ext cx="2963164" cy="286124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677F97B6-F17F-477F-A603-C93AF4A821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406" r="1398" b="7848"/>
          <a:stretch/>
        </p:blipFill>
        <p:spPr bwMode="auto">
          <a:xfrm>
            <a:off x="85772" y="4409722"/>
            <a:ext cx="5765299" cy="19903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C31F7AB-EC6A-434B-AD99-42ACFF3C5648}"/>
              </a:ext>
            </a:extLst>
          </p:cNvPr>
          <p:cNvSpPr txBox="1"/>
          <p:nvPr/>
        </p:nvSpPr>
        <p:spPr>
          <a:xfrm>
            <a:off x="1202477" y="3991687"/>
            <a:ext cx="3060700"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Rock and Crater Hazard Map</a:t>
            </a:r>
          </a:p>
        </p:txBody>
      </p:sp>
      <p:sp>
        <p:nvSpPr>
          <p:cNvPr id="9" name="TextBox 8">
            <a:extLst>
              <a:ext uri="{FF2B5EF4-FFF2-40B4-BE49-F238E27FC236}">
                <a16:creationId xmlns:a16="http://schemas.microsoft.com/office/drawing/2014/main" id="{BA45880D-93D6-4354-B905-8821EBF36610}"/>
              </a:ext>
            </a:extLst>
          </p:cNvPr>
          <p:cNvSpPr txBox="1"/>
          <p:nvPr/>
        </p:nvSpPr>
        <p:spPr>
          <a:xfrm>
            <a:off x="4554682" y="1298964"/>
            <a:ext cx="7419604" cy="203132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dirty="0">
                <a:solidFill>
                  <a:schemeClr val="dk1"/>
                </a:solidFill>
                <a:latin typeface="Arial"/>
                <a:ea typeface="+mn-ea"/>
                <a:cs typeface="Arial"/>
              </a:rPr>
              <a:t>Generated maps of statistical rock and crater distributions and traversal limits based on mobility restrictions of the rover to inform navigation requirements.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chemeClr val="dk1"/>
              </a:solidFill>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dirty="0">
                <a:solidFill>
                  <a:schemeClr val="dk1"/>
                </a:solidFill>
                <a:latin typeface="Arial"/>
                <a:ea typeface="+mn-ea"/>
                <a:cs typeface="Arial"/>
              </a:rPr>
              <a:t>Evaluating down-selected autonomous navigation techniques for sensitivity to drive speed and hars</a:t>
            </a:r>
            <a:r>
              <a:rPr lang="en-US" dirty="0">
                <a:solidFill>
                  <a:schemeClr val="dk1"/>
                </a:solidFill>
                <a:latin typeface="Arial"/>
                <a:ea typeface="+mn-ea"/>
                <a:cs typeface="Arial"/>
              </a:rPr>
              <a:t>h lighting conditions.</a:t>
            </a:r>
            <a:endParaRPr lang="en-US" sz="1800" kern="1200" dirty="0">
              <a:solidFill>
                <a:schemeClr val="dk1"/>
              </a:solidFill>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dk1"/>
              </a:solidFill>
              <a:latin typeface="Arial"/>
              <a:ea typeface="+mn-ea"/>
              <a:cs typeface="Arial"/>
            </a:endParaRPr>
          </a:p>
        </p:txBody>
      </p:sp>
      <p:pic>
        <p:nvPicPr>
          <p:cNvPr id="10" name="Picture 9">
            <a:extLst>
              <a:ext uri="{FF2B5EF4-FFF2-40B4-BE49-F238E27FC236}">
                <a16:creationId xmlns:a16="http://schemas.microsoft.com/office/drawing/2014/main" id="{4D368D4A-DBC8-4877-9754-77BE1259C7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pic>
        <p:nvPicPr>
          <p:cNvPr id="15" name="Picture 14">
            <a:extLst>
              <a:ext uri="{FF2B5EF4-FFF2-40B4-BE49-F238E27FC236}">
                <a16:creationId xmlns:a16="http://schemas.microsoft.com/office/drawing/2014/main" id="{F9E9F225-600F-4EEE-816C-556BC4AD0797}"/>
              </a:ext>
            </a:extLst>
          </p:cNvPr>
          <p:cNvPicPr>
            <a:picLocks noChangeAspect="1"/>
          </p:cNvPicPr>
          <p:nvPr/>
        </p:nvPicPr>
        <p:blipFill>
          <a:blip r:embed="rId5"/>
          <a:stretch>
            <a:fillRect/>
          </a:stretch>
        </p:blipFill>
        <p:spPr>
          <a:xfrm>
            <a:off x="5982145" y="3330289"/>
            <a:ext cx="5992141" cy="3370579"/>
          </a:xfrm>
          <a:prstGeom prst="rect">
            <a:avLst/>
          </a:prstGeom>
        </p:spPr>
      </p:pic>
    </p:spTree>
    <p:extLst>
      <p:ext uri="{BB962C8B-B14F-4D97-AF65-F5344CB8AC3E}">
        <p14:creationId xmlns:p14="http://schemas.microsoft.com/office/powerpoint/2010/main" val="3895413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CC0D5E-E1DE-4DAF-98F0-ABA9D223CA3C}"/>
              </a:ext>
            </a:extLst>
          </p:cNvPr>
          <p:cNvSpPr>
            <a:spLocks noGrp="1"/>
          </p:cNvSpPr>
          <p:nvPr>
            <p:ph type="sldNum" sz="quarter" idx="10"/>
          </p:nvPr>
        </p:nvSpPr>
        <p:spPr/>
        <p:txBody>
          <a:bodyPr/>
          <a:lstStyle/>
          <a:p>
            <a:pPr>
              <a:defRPr/>
            </a:pPr>
            <a:fld id="{75D13D49-2B6F-174C-9E1E-1013A06E5C50}" type="slidenum">
              <a:rPr lang="uk-UA" smtClean="0"/>
              <a:pPr>
                <a:defRPr/>
              </a:pPr>
              <a:t>21</a:t>
            </a:fld>
            <a:endParaRPr lang="uk-UA"/>
          </a:p>
        </p:txBody>
      </p:sp>
      <p:sp>
        <p:nvSpPr>
          <p:cNvPr id="3" name="Title 2">
            <a:extLst>
              <a:ext uri="{FF2B5EF4-FFF2-40B4-BE49-F238E27FC236}">
                <a16:creationId xmlns:a16="http://schemas.microsoft.com/office/drawing/2014/main" id="{1170C060-9196-4F02-9AC1-C2524E832F5A}"/>
              </a:ext>
            </a:extLst>
          </p:cNvPr>
          <p:cNvSpPr>
            <a:spLocks noGrp="1"/>
          </p:cNvSpPr>
          <p:nvPr>
            <p:ph type="title"/>
          </p:nvPr>
        </p:nvSpPr>
        <p:spPr/>
        <p:txBody>
          <a:bodyPr/>
          <a:lstStyle/>
          <a:p>
            <a:r>
              <a:rPr lang="en-US" sz="3200" dirty="0"/>
              <a:t>FY22 Accomplishments: </a:t>
            </a:r>
            <a:br>
              <a:rPr lang="en-US" sz="3200" dirty="0"/>
            </a:br>
            <a:r>
              <a:rPr lang="en-US" sz="3200" dirty="0"/>
              <a:t>Lunar Surface Visualization Simulation</a:t>
            </a:r>
          </a:p>
        </p:txBody>
      </p:sp>
      <p:pic>
        <p:nvPicPr>
          <p:cNvPr id="4" name="Picture 4">
            <a:extLst>
              <a:ext uri="{FF2B5EF4-FFF2-40B4-BE49-F238E27FC236}">
                <a16:creationId xmlns:a16="http://schemas.microsoft.com/office/drawing/2014/main" id="{57EE37A2-F627-40AF-B055-7171191E04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50" y="4179719"/>
            <a:ext cx="4141401" cy="258690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3CA663E-1EA8-43A2-91FF-FF23C3305042}"/>
              </a:ext>
            </a:extLst>
          </p:cNvPr>
          <p:cNvSpPr txBox="1"/>
          <p:nvPr/>
        </p:nvSpPr>
        <p:spPr>
          <a:xfrm>
            <a:off x="96650" y="6470059"/>
            <a:ext cx="4141401"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Unity Simulation of Mission Lighting</a:t>
            </a:r>
          </a:p>
        </p:txBody>
      </p:sp>
      <p:pic>
        <p:nvPicPr>
          <p:cNvPr id="12" name="Picture 4">
            <a:extLst>
              <a:ext uri="{FF2B5EF4-FFF2-40B4-BE49-F238E27FC236}">
                <a16:creationId xmlns:a16="http://schemas.microsoft.com/office/drawing/2014/main" id="{0FD3D19B-EEDA-425C-BA4C-434E68B7A5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218" r="3045"/>
          <a:stretch/>
        </p:blipFill>
        <p:spPr bwMode="auto">
          <a:xfrm>
            <a:off x="8057611" y="1267289"/>
            <a:ext cx="3995844" cy="244850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E3CEDEF7-1938-4F03-89D6-45AB976E2FD3}"/>
              </a:ext>
            </a:extLst>
          </p:cNvPr>
          <p:cNvSpPr txBox="1"/>
          <p:nvPr/>
        </p:nvSpPr>
        <p:spPr>
          <a:xfrm>
            <a:off x="8057611" y="3408016"/>
            <a:ext cx="3995844"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Stowage and deployment simulation</a:t>
            </a:r>
          </a:p>
        </p:txBody>
      </p:sp>
      <p:pic>
        <p:nvPicPr>
          <p:cNvPr id="14" name="Picture 14">
            <a:extLst>
              <a:ext uri="{FF2B5EF4-FFF2-40B4-BE49-F238E27FC236}">
                <a16:creationId xmlns:a16="http://schemas.microsoft.com/office/drawing/2014/main" id="{0FF051A7-F15F-4379-AF6E-C6A35CB3596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88" t="1945" b="37513"/>
          <a:stretch/>
        </p:blipFill>
        <p:spPr bwMode="auto">
          <a:xfrm>
            <a:off x="4286189" y="4185835"/>
            <a:ext cx="3514385" cy="25920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2228F770-0B15-4F25-A243-0B18AB0FD859}"/>
              </a:ext>
            </a:extLst>
          </p:cNvPr>
          <p:cNvPicPr>
            <a:picLocks noChangeAspect="1"/>
          </p:cNvPicPr>
          <p:nvPr/>
        </p:nvPicPr>
        <p:blipFill rotWithShape="1">
          <a:blip r:embed="rId5"/>
          <a:srcRect l="-1" r="15853"/>
          <a:stretch/>
        </p:blipFill>
        <p:spPr>
          <a:xfrm>
            <a:off x="7861756" y="4191182"/>
            <a:ext cx="4233594" cy="2563981"/>
          </a:xfrm>
          <a:prstGeom prst="rect">
            <a:avLst/>
          </a:prstGeom>
        </p:spPr>
      </p:pic>
      <p:sp>
        <p:nvSpPr>
          <p:cNvPr id="16" name="TextBox 15">
            <a:extLst>
              <a:ext uri="{FF2B5EF4-FFF2-40B4-BE49-F238E27FC236}">
                <a16:creationId xmlns:a16="http://schemas.microsoft.com/office/drawing/2014/main" id="{91C4C4A2-F9BF-4BC0-8AAC-6105DAB1946B}"/>
              </a:ext>
            </a:extLst>
          </p:cNvPr>
          <p:cNvSpPr txBox="1"/>
          <p:nvPr/>
        </p:nvSpPr>
        <p:spPr>
          <a:xfrm>
            <a:off x="7861756" y="6428911"/>
            <a:ext cx="4191699"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Site camera view of excavation zone</a:t>
            </a:r>
          </a:p>
        </p:txBody>
      </p:sp>
      <p:sp>
        <p:nvSpPr>
          <p:cNvPr id="17" name="TextBox 16">
            <a:extLst>
              <a:ext uri="{FF2B5EF4-FFF2-40B4-BE49-F238E27FC236}">
                <a16:creationId xmlns:a16="http://schemas.microsoft.com/office/drawing/2014/main" id="{F8C715B4-0382-44A3-8C4F-5753A56D2FD2}"/>
              </a:ext>
            </a:extLst>
          </p:cNvPr>
          <p:cNvSpPr txBox="1"/>
          <p:nvPr/>
        </p:nvSpPr>
        <p:spPr>
          <a:xfrm>
            <a:off x="4286189" y="6458851"/>
            <a:ext cx="3514385"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VR configuration for visualization tool</a:t>
            </a:r>
          </a:p>
        </p:txBody>
      </p:sp>
      <p:sp>
        <p:nvSpPr>
          <p:cNvPr id="19" name="TextBox 18">
            <a:extLst>
              <a:ext uri="{FF2B5EF4-FFF2-40B4-BE49-F238E27FC236}">
                <a16:creationId xmlns:a16="http://schemas.microsoft.com/office/drawing/2014/main" id="{87F1A59A-5D4D-4FAA-9641-C85C7E2E4C1C}"/>
              </a:ext>
            </a:extLst>
          </p:cNvPr>
          <p:cNvSpPr txBox="1"/>
          <p:nvPr/>
        </p:nvSpPr>
        <p:spPr>
          <a:xfrm>
            <a:off x="232936" y="1194947"/>
            <a:ext cx="7824675" cy="2862322"/>
          </a:xfrm>
          <a:prstGeom prst="rect">
            <a:avLst/>
          </a:prstGeom>
          <a:noFill/>
        </p:spPr>
        <p:txBody>
          <a:bodyPr wrap="square">
            <a:spAutoFit/>
          </a:bodyPr>
          <a:lstStyle/>
          <a:p>
            <a:r>
              <a:rPr lang="en-US" b="1" u="sng" dirty="0"/>
              <a:t>Lunar Surface Visualization tool using Unity simulator software</a:t>
            </a:r>
          </a:p>
          <a:p>
            <a:pPr marL="285750" indent="-285750">
              <a:buFont typeface="Arial" panose="020B0604020202020204" pitchFamily="34" charset="0"/>
              <a:buChar char="•"/>
            </a:pPr>
            <a:r>
              <a:rPr lang="en-US" sz="1800" dirty="0"/>
              <a:t>1km x 1km section of actual Lunar Reconnaissance Orbiter 5-meter resolution surface data.  Detailed craters/rocks added to surface by JPL team.</a:t>
            </a:r>
          </a:p>
          <a:p>
            <a:pPr marL="285750" indent="-285750">
              <a:buFont typeface="Arial" panose="020B0604020202020204" pitchFamily="34" charset="0"/>
              <a:buChar char="•"/>
            </a:pPr>
            <a:r>
              <a:rPr lang="en-US" sz="1800" dirty="0"/>
              <a:t>Visual markers on ground to show the digging area and the 100-meter circumference circle around the lander</a:t>
            </a:r>
          </a:p>
          <a:p>
            <a:pPr marL="285750" indent="-285750">
              <a:buFont typeface="Arial" panose="020B0604020202020204" pitchFamily="34" charset="0"/>
              <a:buChar char="•"/>
            </a:pPr>
            <a:r>
              <a:rPr lang="en-US" sz="1800" dirty="0"/>
              <a:t>20 camera views to choose from: 10 site cameras and 10 onboard robot cameras. Onboard cameras have </a:t>
            </a:r>
            <a:r>
              <a:rPr lang="en-US" sz="1800" dirty="0">
                <a:solidFill>
                  <a:schemeClr val="dk1"/>
                </a:solidFill>
                <a:latin typeface="Arial"/>
                <a:ea typeface="+mn-ea"/>
                <a:cs typeface="Arial"/>
              </a:rPr>
              <a:t>accurate resolution &amp; field of view</a:t>
            </a:r>
            <a:endParaRPr lang="en-US" sz="1800" dirty="0"/>
          </a:p>
          <a:p>
            <a:pPr marL="285750" indent="-285750">
              <a:buFont typeface="Arial" panose="020B0604020202020204" pitchFamily="34" charset="0"/>
              <a:buChar char="•"/>
            </a:pPr>
            <a:r>
              <a:rPr lang="en-US" sz="1800" dirty="0"/>
              <a:t>Automated robot traversal of 100-meter circumference around lander</a:t>
            </a:r>
          </a:p>
          <a:p>
            <a:pPr marL="285750" indent="-285750">
              <a:buFont typeface="Arial" panose="020B0604020202020204" pitchFamily="34" charset="0"/>
              <a:buChar char="•"/>
            </a:pPr>
            <a:r>
              <a:rPr lang="en-US" dirty="0"/>
              <a:t>Spin-off CIF project to further develop and merge with other sims. </a:t>
            </a:r>
            <a:endParaRPr lang="en-US" sz="1800" dirty="0"/>
          </a:p>
        </p:txBody>
      </p:sp>
      <p:pic>
        <p:nvPicPr>
          <p:cNvPr id="20" name="Picture 19">
            <a:extLst>
              <a:ext uri="{FF2B5EF4-FFF2-40B4-BE49-F238E27FC236}">
                <a16:creationId xmlns:a16="http://schemas.microsoft.com/office/drawing/2014/main" id="{5E244F98-F02C-4C44-A1C1-BEC272AB866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Tree>
    <p:extLst>
      <p:ext uri="{BB962C8B-B14F-4D97-AF65-F5344CB8AC3E}">
        <p14:creationId xmlns:p14="http://schemas.microsoft.com/office/powerpoint/2010/main" val="1228711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34179E00-DB08-40B5-8A45-CDD3E4E5ABB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391743" y="1143209"/>
            <a:ext cx="4330747" cy="2580348"/>
          </a:xfrm>
          <a:prstGeom prst="rect">
            <a:avLst/>
          </a:prstGeom>
          <a:noFill/>
          <a:ln>
            <a:noFill/>
          </a:ln>
        </p:spPr>
      </p:pic>
      <p:pic>
        <p:nvPicPr>
          <p:cNvPr id="5" name="Picture 4">
            <a:extLst>
              <a:ext uri="{FF2B5EF4-FFF2-40B4-BE49-F238E27FC236}">
                <a16:creationId xmlns:a16="http://schemas.microsoft.com/office/drawing/2014/main" id="{1EDD5AE6-BB13-4AAF-8ED6-539F749D40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609" t="13512" r="10183" b="8822"/>
          <a:stretch/>
        </p:blipFill>
        <p:spPr bwMode="auto">
          <a:xfrm>
            <a:off x="7260578" y="3868579"/>
            <a:ext cx="4629891" cy="266987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D9FBF41B-FC9E-4262-9513-869A685AD523}"/>
              </a:ext>
            </a:extLst>
          </p:cNvPr>
          <p:cNvSpPr>
            <a:spLocks noGrp="1"/>
          </p:cNvSpPr>
          <p:nvPr>
            <p:ph type="sldNum" sz="quarter" idx="10"/>
          </p:nvPr>
        </p:nvSpPr>
        <p:spPr/>
        <p:txBody>
          <a:bodyPr/>
          <a:lstStyle/>
          <a:p>
            <a:pPr>
              <a:defRPr/>
            </a:pPr>
            <a:fld id="{75D13D49-2B6F-174C-9E1E-1013A06E5C50}" type="slidenum">
              <a:rPr lang="uk-UA" smtClean="0"/>
              <a:pPr>
                <a:defRPr/>
              </a:pPr>
              <a:t>22</a:t>
            </a:fld>
            <a:endParaRPr lang="uk-UA"/>
          </a:p>
        </p:txBody>
      </p:sp>
      <p:sp>
        <p:nvSpPr>
          <p:cNvPr id="3" name="Title 2">
            <a:extLst>
              <a:ext uri="{FF2B5EF4-FFF2-40B4-BE49-F238E27FC236}">
                <a16:creationId xmlns:a16="http://schemas.microsoft.com/office/drawing/2014/main" id="{5DE00DEA-DD53-4E30-8614-9DE7419B69CE}"/>
              </a:ext>
            </a:extLst>
          </p:cNvPr>
          <p:cNvSpPr>
            <a:spLocks noGrp="1"/>
          </p:cNvSpPr>
          <p:nvPr>
            <p:ph type="title"/>
          </p:nvPr>
        </p:nvSpPr>
        <p:spPr/>
        <p:txBody>
          <a:bodyPr/>
          <a:lstStyle/>
          <a:p>
            <a:r>
              <a:rPr lang="en-US" sz="3200" dirty="0"/>
              <a:t>FY22 Accomplishments: </a:t>
            </a:r>
            <a:br>
              <a:rPr lang="en-US" sz="3200" dirty="0"/>
            </a:br>
            <a:r>
              <a:rPr lang="en-US" sz="3200" dirty="0"/>
              <a:t>Auto-Dig</a:t>
            </a:r>
          </a:p>
        </p:txBody>
      </p:sp>
      <p:sp>
        <p:nvSpPr>
          <p:cNvPr id="4" name="TextBox 3">
            <a:extLst>
              <a:ext uri="{FF2B5EF4-FFF2-40B4-BE49-F238E27FC236}">
                <a16:creationId xmlns:a16="http://schemas.microsoft.com/office/drawing/2014/main" id="{7001C168-3780-48E6-8C05-4EC60D5DA97B}"/>
              </a:ext>
            </a:extLst>
          </p:cNvPr>
          <p:cNvSpPr txBox="1"/>
          <p:nvPr/>
        </p:nvSpPr>
        <p:spPr>
          <a:xfrm>
            <a:off x="7154357" y="6385808"/>
            <a:ext cx="4805521"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Best-fit model planes with RASSOR 2 torque/current test data</a:t>
            </a:r>
          </a:p>
        </p:txBody>
      </p:sp>
      <p:sp>
        <p:nvSpPr>
          <p:cNvPr id="15" name="TextBox 14">
            <a:extLst>
              <a:ext uri="{FF2B5EF4-FFF2-40B4-BE49-F238E27FC236}">
                <a16:creationId xmlns:a16="http://schemas.microsoft.com/office/drawing/2014/main" id="{93A60453-D731-46A6-B028-F85061ACFC2A}"/>
              </a:ext>
            </a:extLst>
          </p:cNvPr>
          <p:cNvSpPr txBox="1"/>
          <p:nvPr/>
        </p:nvSpPr>
        <p:spPr>
          <a:xfrm>
            <a:off x="7361383" y="3707528"/>
            <a:ext cx="4361108"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Autodig User Interface</a:t>
            </a:r>
          </a:p>
        </p:txBody>
      </p:sp>
      <p:sp>
        <p:nvSpPr>
          <p:cNvPr id="19" name="TextBox 18">
            <a:extLst>
              <a:ext uri="{FF2B5EF4-FFF2-40B4-BE49-F238E27FC236}">
                <a16:creationId xmlns:a16="http://schemas.microsoft.com/office/drawing/2014/main" id="{F9B1807E-6AF6-4B48-813C-B3C89C18B6BD}"/>
              </a:ext>
            </a:extLst>
          </p:cNvPr>
          <p:cNvSpPr txBox="1"/>
          <p:nvPr/>
        </p:nvSpPr>
        <p:spPr>
          <a:xfrm>
            <a:off x="232122" y="1279690"/>
            <a:ext cx="7129260" cy="5355312"/>
          </a:xfrm>
          <a:prstGeom prst="rect">
            <a:avLst/>
          </a:prstGeom>
          <a:noFill/>
        </p:spPr>
        <p:txBody>
          <a:bodyPr wrap="square">
            <a:spAutoFit/>
          </a:bodyPr>
          <a:lstStyle/>
          <a:p>
            <a:pPr marL="285750" indent="-285750" eaLnBrk="1" fontAlgn="auto" hangingPunct="1">
              <a:spcBef>
                <a:spcPts val="0"/>
              </a:spcBef>
              <a:spcAft>
                <a:spcPts val="0"/>
              </a:spcAft>
              <a:buFont typeface="Arial" panose="020B0604020202020204" pitchFamily="34" charset="0"/>
              <a:buChar char="•"/>
              <a:defRPr/>
            </a:pPr>
            <a:r>
              <a:rPr lang="en-US" sz="1800" kern="1200" dirty="0">
                <a:solidFill>
                  <a:schemeClr val="dk1"/>
                </a:solidFill>
                <a:latin typeface="Arial"/>
                <a:ea typeface="+mn-ea"/>
                <a:cs typeface="Arial"/>
              </a:rPr>
              <a:t>Updated the ROS 2 version of the RASSOR 2.0 software to include </a:t>
            </a:r>
            <a:r>
              <a:rPr lang="en-US" sz="1800" kern="1200" dirty="0" err="1">
                <a:solidFill>
                  <a:schemeClr val="dk1"/>
                </a:solidFill>
                <a:latin typeface="Arial"/>
                <a:ea typeface="+mn-ea"/>
                <a:cs typeface="Arial"/>
              </a:rPr>
              <a:t>AutoDig</a:t>
            </a:r>
            <a:r>
              <a:rPr lang="en-US" sz="1800" kern="1200" dirty="0">
                <a:solidFill>
                  <a:schemeClr val="dk1"/>
                </a:solidFill>
                <a:latin typeface="Arial"/>
                <a:ea typeface="+mn-ea"/>
                <a:cs typeface="Arial"/>
              </a:rPr>
              <a:t> routines and began testing in the KSC Regolith Test Bed. </a:t>
            </a:r>
          </a:p>
          <a:p>
            <a:pPr marL="285750" indent="-285750" eaLnBrk="1" fontAlgn="auto" hangingPunct="1">
              <a:spcBef>
                <a:spcPts val="0"/>
              </a:spcBef>
              <a:spcAft>
                <a:spcPts val="0"/>
              </a:spcAft>
              <a:buFont typeface="Arial" panose="020B0604020202020204" pitchFamily="34" charset="0"/>
              <a:buChar char="•"/>
              <a:defRPr/>
            </a:pPr>
            <a:endParaRPr lang="en-US" dirty="0">
              <a:solidFill>
                <a:schemeClr val="dk1"/>
              </a:solidFill>
              <a:latin typeface="Arial"/>
              <a:ea typeface="+mn-ea"/>
              <a:cs typeface="Arial"/>
            </a:endParaRPr>
          </a:p>
          <a:p>
            <a:pPr marL="285750" indent="-285750" eaLnBrk="1" fontAlgn="auto" hangingPunct="1">
              <a:spcBef>
                <a:spcPts val="0"/>
              </a:spcBef>
              <a:spcAft>
                <a:spcPts val="0"/>
              </a:spcAft>
              <a:buFont typeface="Arial" panose="020B0604020202020204" pitchFamily="34" charset="0"/>
              <a:buChar char="•"/>
              <a:defRPr/>
            </a:pPr>
            <a:r>
              <a:rPr lang="en-US" sz="1800" kern="1200" dirty="0">
                <a:solidFill>
                  <a:schemeClr val="dk1"/>
                </a:solidFill>
                <a:latin typeface="Arial"/>
                <a:ea typeface="+mn-ea"/>
                <a:cs typeface="Arial"/>
              </a:rPr>
              <a:t>Updated the control strategy of Auto-Dig routine. Implemented method to estimate regolith in drum in real-time during excavation.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chemeClr val="dk1"/>
              </a:solidFill>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dirty="0">
                <a:solidFill>
                  <a:schemeClr val="dk1"/>
                </a:solidFill>
                <a:latin typeface="Arial"/>
                <a:ea typeface="+mn-ea"/>
                <a:cs typeface="Arial"/>
              </a:rPr>
              <a:t>Created models of the torque vs current for RASSOR 2 actuators and validated with tests using RASSOR 2. This will be used to convert current readings to actual torque feedback.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chemeClr val="dk1"/>
              </a:solidFill>
              <a:latin typeface="Arial"/>
              <a:ea typeface="+mn-ea"/>
              <a:cs typeface="Arial"/>
            </a:endParaRPr>
          </a:p>
          <a:p>
            <a:pPr marL="285750" indent="-285750">
              <a:buFont typeface="Arial" panose="020B0604020202020204" pitchFamily="34" charset="0"/>
              <a:buChar char="•"/>
            </a:pPr>
            <a:r>
              <a:rPr lang="en-US" dirty="0">
                <a:cs typeface="Calibri"/>
              </a:rPr>
              <a:t>A test was conducted where a range of masses to collect was commanded. The excavator automatically stops when it reaches its target. The actual collected regolith was weighed and plotted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chemeClr val="dk1"/>
              </a:solidFill>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dirty="0">
                <a:solidFill>
                  <a:schemeClr val="dk1"/>
                </a:solidFill>
                <a:latin typeface="Arial"/>
                <a:ea typeface="+mn-ea"/>
                <a:cs typeface="Arial"/>
              </a:rPr>
              <a:t>Presented  Auto-Dig</a:t>
            </a:r>
            <a:r>
              <a:rPr lang="en-US" dirty="0">
                <a:solidFill>
                  <a:schemeClr val="dk1"/>
                </a:solidFill>
                <a:latin typeface="Arial"/>
                <a:ea typeface="+mn-ea"/>
                <a:cs typeface="Arial"/>
              </a:rPr>
              <a:t> progress at the 2022 Space Resources Roundtable. Preparing a full paper for the 2023 I</a:t>
            </a:r>
            <a:r>
              <a:rPr lang="en-US" sz="1800" kern="1200" dirty="0">
                <a:solidFill>
                  <a:schemeClr val="dk1"/>
                </a:solidFill>
                <a:latin typeface="Arial"/>
                <a:ea typeface="+mn-ea"/>
                <a:cs typeface="Arial"/>
              </a:rPr>
              <a:t>EEE Aerospace conference. </a:t>
            </a:r>
          </a:p>
        </p:txBody>
      </p:sp>
      <p:pic>
        <p:nvPicPr>
          <p:cNvPr id="25" name="Picture 24">
            <a:extLst>
              <a:ext uri="{FF2B5EF4-FFF2-40B4-BE49-F238E27FC236}">
                <a16:creationId xmlns:a16="http://schemas.microsoft.com/office/drawing/2014/main" id="{D5957448-0FE0-46FB-93DB-7745422B771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Tree>
    <p:extLst>
      <p:ext uri="{BB962C8B-B14F-4D97-AF65-F5344CB8AC3E}">
        <p14:creationId xmlns:p14="http://schemas.microsoft.com/office/powerpoint/2010/main" val="1087342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8E0093-AF43-4C03-BFED-7E429A987175}"/>
              </a:ext>
            </a:extLst>
          </p:cNvPr>
          <p:cNvSpPr>
            <a:spLocks noGrp="1"/>
          </p:cNvSpPr>
          <p:nvPr>
            <p:ph type="sldNum" sz="quarter" idx="10"/>
          </p:nvPr>
        </p:nvSpPr>
        <p:spPr/>
        <p:txBody>
          <a:bodyPr/>
          <a:lstStyle/>
          <a:p>
            <a:pPr>
              <a:defRPr/>
            </a:pPr>
            <a:fld id="{75D13D49-2B6F-174C-9E1E-1013A06E5C50}" type="slidenum">
              <a:rPr lang="uk-UA" smtClean="0"/>
              <a:pPr>
                <a:defRPr/>
              </a:pPr>
              <a:t>23</a:t>
            </a:fld>
            <a:endParaRPr lang="uk-UA"/>
          </a:p>
        </p:txBody>
      </p:sp>
      <p:sp>
        <p:nvSpPr>
          <p:cNvPr id="3" name="Title 2">
            <a:extLst>
              <a:ext uri="{FF2B5EF4-FFF2-40B4-BE49-F238E27FC236}">
                <a16:creationId xmlns:a16="http://schemas.microsoft.com/office/drawing/2014/main" id="{41254135-6CE2-435B-81C9-B4ECA1A7D7EC}"/>
              </a:ext>
            </a:extLst>
          </p:cNvPr>
          <p:cNvSpPr>
            <a:spLocks noGrp="1"/>
          </p:cNvSpPr>
          <p:nvPr>
            <p:ph type="title"/>
          </p:nvPr>
        </p:nvSpPr>
        <p:spPr/>
        <p:txBody>
          <a:bodyPr/>
          <a:lstStyle/>
          <a:p>
            <a:r>
              <a:rPr lang="en-US" sz="3200" dirty="0"/>
              <a:t>FY22 Accomplishments: </a:t>
            </a:r>
            <a:br>
              <a:rPr lang="en-US" sz="3200" dirty="0"/>
            </a:br>
            <a:r>
              <a:rPr lang="en-US" sz="3200" dirty="0"/>
              <a:t>Auto-Dig</a:t>
            </a:r>
          </a:p>
        </p:txBody>
      </p:sp>
      <p:pic>
        <p:nvPicPr>
          <p:cNvPr id="5" name="Picture 4">
            <a:extLst>
              <a:ext uri="{FF2B5EF4-FFF2-40B4-BE49-F238E27FC236}">
                <a16:creationId xmlns:a16="http://schemas.microsoft.com/office/drawing/2014/main" id="{A74BB5F9-D410-4973-8604-DEBA8C2B242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pic>
        <p:nvPicPr>
          <p:cNvPr id="6" name="Autodig_Progress">
            <a:hlinkClick r:id="" action="ppaction://media"/>
            <a:extLst>
              <a:ext uri="{FF2B5EF4-FFF2-40B4-BE49-F238E27FC236}">
                <a16:creationId xmlns:a16="http://schemas.microsoft.com/office/drawing/2014/main" id="{9F478B17-673F-4799-8265-1EA57F73416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77480" y="1156333"/>
            <a:ext cx="8240240" cy="5587367"/>
          </a:xfrm>
          <a:prstGeom prst="rect">
            <a:avLst/>
          </a:prstGeom>
        </p:spPr>
      </p:pic>
      <p:grpSp>
        <p:nvGrpSpPr>
          <p:cNvPr id="7" name="Group 6">
            <a:extLst>
              <a:ext uri="{FF2B5EF4-FFF2-40B4-BE49-F238E27FC236}">
                <a16:creationId xmlns:a16="http://schemas.microsoft.com/office/drawing/2014/main" id="{E502F9AC-FBC9-4131-8612-1FD16684DEAA}"/>
              </a:ext>
            </a:extLst>
          </p:cNvPr>
          <p:cNvGrpSpPr/>
          <p:nvPr/>
        </p:nvGrpSpPr>
        <p:grpSpPr>
          <a:xfrm>
            <a:off x="5411133" y="3163549"/>
            <a:ext cx="1572933" cy="1572933"/>
            <a:chOff x="4099560" y="1546860"/>
            <a:chExt cx="3992880" cy="3992880"/>
          </a:xfrm>
        </p:grpSpPr>
        <p:sp>
          <p:nvSpPr>
            <p:cNvPr id="8" name="Oval 7">
              <a:extLst>
                <a:ext uri="{FF2B5EF4-FFF2-40B4-BE49-F238E27FC236}">
                  <a16:creationId xmlns:a16="http://schemas.microsoft.com/office/drawing/2014/main" id="{46FF411E-4BDA-4F4B-9C9B-6E0E75C57A41}"/>
                </a:ext>
              </a:extLst>
            </p:cNvPr>
            <p:cNvSpPr/>
            <p:nvPr/>
          </p:nvSpPr>
          <p:spPr>
            <a:xfrm>
              <a:off x="4099560" y="1546860"/>
              <a:ext cx="3992880" cy="3992880"/>
            </a:xfrm>
            <a:prstGeom prst="ellipse">
              <a:avLst/>
            </a:prstGeom>
            <a:noFill/>
            <a:ln w="76200">
              <a:solidFill>
                <a:srgbClr val="31FF21">
                  <a:alpha val="6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9AECE38B-2EFA-4834-8591-8E8502B78A71}"/>
                </a:ext>
              </a:extLst>
            </p:cNvPr>
            <p:cNvSpPr/>
            <p:nvPr/>
          </p:nvSpPr>
          <p:spPr>
            <a:xfrm rot="5400000">
              <a:off x="5227320" y="2630214"/>
              <a:ext cx="2118360" cy="1826172"/>
            </a:xfrm>
            <a:prstGeom prst="triangle">
              <a:avLst/>
            </a:prstGeom>
            <a:solidFill>
              <a:srgbClr val="31FF21">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8898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884" fill="hold"/>
                                        <p:tgtEl>
                                          <p:spTgt spid="6"/>
                                        </p:tgtEl>
                                      </p:cBhvr>
                                    </p:cmd>
                                  </p:childTnLst>
                                </p:cTn>
                              </p:par>
                              <p:par>
                                <p:cTn id="7" presetID="10" presetClass="exit" presetSubtype="0" fill="hold" nodeType="withEffect">
                                  <p:stCondLst>
                                    <p:cond delay="0"/>
                                  </p:stCondLst>
                                  <p:childTnLst>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0" fill="hold" display="0">
                  <p:stCondLst>
                    <p:cond delay="indefinite"/>
                  </p:stCondLst>
                </p:cTn>
                <p:tgtEl>
                  <p:spTgt spid="6"/>
                </p:tgtEl>
              </p:cMediaNode>
            </p:video>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withEffect">
                                  <p:stCondLst>
                                    <p:cond delay="0"/>
                                  </p:stCondLst>
                                  <p:childTnLst>
                                    <p:cmd type="call" cmd="togglePause">
                                      <p:cBhvr>
                                        <p:cTn id="15"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DC4332-D621-4F66-8AF5-EEB2CB11410F}"/>
              </a:ext>
            </a:extLst>
          </p:cNvPr>
          <p:cNvPicPr>
            <a:picLocks noChangeAspect="1"/>
          </p:cNvPicPr>
          <p:nvPr/>
        </p:nvPicPr>
        <p:blipFill rotWithShape="1">
          <a:blip r:embed="rId4"/>
          <a:srcRect t="-1" b="2778"/>
          <a:stretch/>
        </p:blipFill>
        <p:spPr>
          <a:xfrm>
            <a:off x="532559" y="3892029"/>
            <a:ext cx="3107686" cy="2880692"/>
          </a:xfrm>
          <a:prstGeom prst="rect">
            <a:avLst/>
          </a:prstGeom>
        </p:spPr>
      </p:pic>
      <p:sp>
        <p:nvSpPr>
          <p:cNvPr id="2" name="Slide Number Placeholder 1">
            <a:extLst>
              <a:ext uri="{FF2B5EF4-FFF2-40B4-BE49-F238E27FC236}">
                <a16:creationId xmlns:a16="http://schemas.microsoft.com/office/drawing/2014/main" id="{C94C16F0-0F77-42F7-A00F-9FA502151D91}"/>
              </a:ext>
            </a:extLst>
          </p:cNvPr>
          <p:cNvSpPr>
            <a:spLocks noGrp="1"/>
          </p:cNvSpPr>
          <p:nvPr>
            <p:ph type="sldNum" sz="quarter" idx="10"/>
          </p:nvPr>
        </p:nvSpPr>
        <p:spPr/>
        <p:txBody>
          <a:bodyPr/>
          <a:lstStyle/>
          <a:p>
            <a:pPr>
              <a:defRPr/>
            </a:pPr>
            <a:fld id="{75D13D49-2B6F-174C-9E1E-1013A06E5C50}" type="slidenum">
              <a:rPr lang="uk-UA" smtClean="0"/>
              <a:pPr>
                <a:defRPr/>
              </a:pPr>
              <a:t>24</a:t>
            </a:fld>
            <a:endParaRPr lang="uk-UA"/>
          </a:p>
        </p:txBody>
      </p:sp>
      <p:sp>
        <p:nvSpPr>
          <p:cNvPr id="3" name="Title 2">
            <a:extLst>
              <a:ext uri="{FF2B5EF4-FFF2-40B4-BE49-F238E27FC236}">
                <a16:creationId xmlns:a16="http://schemas.microsoft.com/office/drawing/2014/main" id="{240F2B55-91FD-47C9-AA5E-25CA85A5ED95}"/>
              </a:ext>
            </a:extLst>
          </p:cNvPr>
          <p:cNvSpPr>
            <a:spLocks noGrp="1"/>
          </p:cNvSpPr>
          <p:nvPr>
            <p:ph type="title"/>
          </p:nvPr>
        </p:nvSpPr>
        <p:spPr/>
        <p:txBody>
          <a:bodyPr/>
          <a:lstStyle/>
          <a:p>
            <a:r>
              <a:rPr lang="en-US" sz="3600" dirty="0"/>
              <a:t>FY22 Accomplishments: </a:t>
            </a:r>
            <a:br>
              <a:rPr lang="en-US" sz="3600" dirty="0"/>
            </a:br>
            <a:r>
              <a:rPr lang="en-US" sz="3600" dirty="0"/>
              <a:t>Wheels</a:t>
            </a:r>
          </a:p>
        </p:txBody>
      </p:sp>
      <p:sp>
        <p:nvSpPr>
          <p:cNvPr id="4" name="TextBox 3">
            <a:extLst>
              <a:ext uri="{FF2B5EF4-FFF2-40B4-BE49-F238E27FC236}">
                <a16:creationId xmlns:a16="http://schemas.microsoft.com/office/drawing/2014/main" id="{189AC44B-314F-4FBD-B812-306CA8DCA39B}"/>
              </a:ext>
            </a:extLst>
          </p:cNvPr>
          <p:cNvSpPr txBox="1"/>
          <p:nvPr/>
        </p:nvSpPr>
        <p:spPr>
          <a:xfrm>
            <a:off x="532558" y="6464943"/>
            <a:ext cx="3107687"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Updated 12” Wheel Design Concept</a:t>
            </a:r>
          </a:p>
        </p:txBody>
      </p:sp>
      <p:pic>
        <p:nvPicPr>
          <p:cNvPr id="12" name="Picture 11">
            <a:extLst>
              <a:ext uri="{FF2B5EF4-FFF2-40B4-BE49-F238E27FC236}">
                <a16:creationId xmlns:a16="http://schemas.microsoft.com/office/drawing/2014/main" id="{44C17854-E66D-432A-B7FC-21CE24A58927}"/>
              </a:ext>
            </a:extLst>
          </p:cNvPr>
          <p:cNvPicPr>
            <a:picLocks noChangeAspect="1"/>
          </p:cNvPicPr>
          <p:nvPr/>
        </p:nvPicPr>
        <p:blipFill>
          <a:blip r:embed="rId5"/>
          <a:stretch>
            <a:fillRect/>
          </a:stretch>
        </p:blipFill>
        <p:spPr>
          <a:xfrm>
            <a:off x="532557" y="1242048"/>
            <a:ext cx="3107687" cy="2819408"/>
          </a:xfrm>
          <a:prstGeom prst="rect">
            <a:avLst/>
          </a:prstGeom>
        </p:spPr>
      </p:pic>
      <p:sp>
        <p:nvSpPr>
          <p:cNvPr id="16" name="TextBox 15">
            <a:extLst>
              <a:ext uri="{FF2B5EF4-FFF2-40B4-BE49-F238E27FC236}">
                <a16:creationId xmlns:a16="http://schemas.microsoft.com/office/drawing/2014/main" id="{3B54F65C-AE33-455E-BF5B-B3F3B47E8FF6}"/>
              </a:ext>
            </a:extLst>
          </p:cNvPr>
          <p:cNvSpPr txBox="1"/>
          <p:nvPr/>
        </p:nvSpPr>
        <p:spPr>
          <a:xfrm>
            <a:off x="3901685" y="1168145"/>
            <a:ext cx="7927060" cy="1477328"/>
          </a:xfrm>
          <a:prstGeom prst="rect">
            <a:avLst/>
          </a:prstGeom>
          <a:noFill/>
        </p:spPr>
        <p:txBody>
          <a:bodyPr wrap="square">
            <a:spAutoFit/>
          </a:bodyPr>
          <a:lstStyle/>
          <a:p>
            <a:pPr eaLnBrk="1" fontAlgn="auto" hangingPunct="1">
              <a:spcBef>
                <a:spcPts val="0"/>
              </a:spcBef>
              <a:spcAft>
                <a:spcPts val="0"/>
              </a:spcAft>
              <a:defRPr/>
            </a:pPr>
            <a:r>
              <a:rPr lang="en-US" b="1" u="sng" dirty="0"/>
              <a:t>Wheel development: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latin typeface="Arial" panose="020B0604020202020204" pitchFamily="34" charset="0"/>
                <a:cs typeface="Arial" panose="020B0604020202020204" pitchFamily="34" charset="0"/>
              </a:rPr>
              <a:t>Continued with wheel design &amp; updated analysis model in NX Nastran</a:t>
            </a:r>
          </a:p>
          <a:p>
            <a:pPr marL="285750" indent="-285750" eaLnBrk="1" fontAlgn="auto" hangingPunct="1">
              <a:spcBef>
                <a:spcPts val="0"/>
              </a:spcBef>
              <a:spcAft>
                <a:spcPts val="0"/>
              </a:spcAft>
              <a:buFont typeface="Arial" panose="020B0604020202020204" pitchFamily="34" charset="0"/>
              <a:buChar char="•"/>
              <a:defRPr/>
            </a:pPr>
            <a:r>
              <a:rPr lang="en-US" sz="1800" kern="1200" dirty="0">
                <a:solidFill>
                  <a:schemeClr val="dk1"/>
                </a:solidFill>
                <a:latin typeface="Arial"/>
                <a:ea typeface="+mn-ea"/>
                <a:cs typeface="Arial"/>
              </a:rPr>
              <a:t>Installed new sheet metal wheels based on VIPER design on RASSOR 2 </a:t>
            </a:r>
          </a:p>
          <a:p>
            <a:pPr marL="285750" indent="-285750" eaLnBrk="1" fontAlgn="auto" hangingPunct="1">
              <a:spcBef>
                <a:spcPts val="0"/>
              </a:spcBef>
              <a:spcAft>
                <a:spcPts val="0"/>
              </a:spcAft>
              <a:buFont typeface="Arial" panose="020B0604020202020204" pitchFamily="34" charset="0"/>
              <a:buChar char="•"/>
              <a:defRPr/>
            </a:pPr>
            <a:r>
              <a:rPr lang="en-US" sz="1800" kern="1200" dirty="0">
                <a:solidFill>
                  <a:schemeClr val="dk1"/>
                </a:solidFill>
                <a:latin typeface="Arial"/>
                <a:ea typeface="+mn-ea"/>
                <a:cs typeface="Arial"/>
              </a:rPr>
              <a:t>Began development of scaled (12”) wheel design. Considering switching to machined parts from sheet metal for weight savings.</a:t>
            </a:r>
            <a:endParaRPr lang="en-US" sz="1800" dirty="0">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2D29F3BF-2465-4401-9AB9-2F7AF0CD320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pic>
        <p:nvPicPr>
          <p:cNvPr id="15" name="ISRU Pilot Excavator FY22 Testing">
            <a:hlinkClick r:id="" action="ppaction://media"/>
            <a:extLst>
              <a:ext uri="{FF2B5EF4-FFF2-40B4-BE49-F238E27FC236}">
                <a16:creationId xmlns:a16="http://schemas.microsoft.com/office/drawing/2014/main" id="{4CB1D59C-B89A-4CC6-9CD1-40ACC447C3A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196326" y="2645473"/>
            <a:ext cx="7337778" cy="4127500"/>
          </a:xfrm>
          <a:prstGeom prst="rect">
            <a:avLst/>
          </a:prstGeom>
        </p:spPr>
      </p:pic>
      <p:sp>
        <p:nvSpPr>
          <p:cNvPr id="18" name="TextBox 17">
            <a:extLst>
              <a:ext uri="{FF2B5EF4-FFF2-40B4-BE49-F238E27FC236}">
                <a16:creationId xmlns:a16="http://schemas.microsoft.com/office/drawing/2014/main" id="{D277ABAA-A1EF-4F10-9282-24E992A6454A}"/>
              </a:ext>
            </a:extLst>
          </p:cNvPr>
          <p:cNvSpPr txBox="1"/>
          <p:nvPr/>
        </p:nvSpPr>
        <p:spPr>
          <a:xfrm>
            <a:off x="532556" y="3756906"/>
            <a:ext cx="3107690"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17” Sheet Metal Wheel</a:t>
            </a:r>
          </a:p>
        </p:txBody>
      </p:sp>
      <p:grpSp>
        <p:nvGrpSpPr>
          <p:cNvPr id="11" name="Group 10">
            <a:extLst>
              <a:ext uri="{FF2B5EF4-FFF2-40B4-BE49-F238E27FC236}">
                <a16:creationId xmlns:a16="http://schemas.microsoft.com/office/drawing/2014/main" id="{2523EE74-B7EE-4F43-8B0A-311268E9F53D}"/>
              </a:ext>
            </a:extLst>
          </p:cNvPr>
          <p:cNvGrpSpPr/>
          <p:nvPr/>
        </p:nvGrpSpPr>
        <p:grpSpPr>
          <a:xfrm>
            <a:off x="7078748" y="3922756"/>
            <a:ext cx="1572933" cy="1572933"/>
            <a:chOff x="4099560" y="1546860"/>
            <a:chExt cx="3992880" cy="3992880"/>
          </a:xfrm>
        </p:grpSpPr>
        <p:sp>
          <p:nvSpPr>
            <p:cNvPr id="13" name="Oval 12">
              <a:extLst>
                <a:ext uri="{FF2B5EF4-FFF2-40B4-BE49-F238E27FC236}">
                  <a16:creationId xmlns:a16="http://schemas.microsoft.com/office/drawing/2014/main" id="{2CC3B1F5-3B4C-4773-88F5-C81FC833B282}"/>
                </a:ext>
              </a:extLst>
            </p:cNvPr>
            <p:cNvSpPr/>
            <p:nvPr/>
          </p:nvSpPr>
          <p:spPr>
            <a:xfrm>
              <a:off x="4099560" y="1546860"/>
              <a:ext cx="3992880" cy="3992880"/>
            </a:xfrm>
            <a:prstGeom prst="ellipse">
              <a:avLst/>
            </a:prstGeom>
            <a:noFill/>
            <a:ln w="76200">
              <a:solidFill>
                <a:srgbClr val="31FF21">
                  <a:alpha val="6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569B11CF-790A-46DE-B5AE-E8266DC55210}"/>
                </a:ext>
              </a:extLst>
            </p:cNvPr>
            <p:cNvSpPr/>
            <p:nvPr/>
          </p:nvSpPr>
          <p:spPr>
            <a:xfrm rot="5400000">
              <a:off x="5227320" y="2630214"/>
              <a:ext cx="2118360" cy="1826172"/>
            </a:xfrm>
            <a:prstGeom prst="triangle">
              <a:avLst/>
            </a:prstGeom>
            <a:solidFill>
              <a:srgbClr val="31FF21">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1618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738" fill="hold"/>
                                        <p:tgtEl>
                                          <p:spTgt spid="15"/>
                                        </p:tgtEl>
                                      </p:cBhvr>
                                    </p:cmd>
                                  </p:childTnLst>
                                </p:cTn>
                              </p:par>
                              <p:par>
                                <p:cTn id="7" presetID="10" presetClass="exit" presetSubtype="0" fill="hold" nodeType="withEffect">
                                  <p:stCondLst>
                                    <p:cond delay="0"/>
                                  </p:stCondLst>
                                  <p:childTnLst>
                                    <p:animEffect transition="out" filter="fade">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0" fill="hold" display="0">
                  <p:stCondLst>
                    <p:cond delay="indefinite"/>
                  </p:stCondLst>
                </p:cTn>
                <p:tgtEl>
                  <p:spTgt spid="15"/>
                </p:tgtEl>
              </p:cMediaNode>
            </p:video>
            <p:seq concurrent="1" nextAc="seek">
              <p:cTn id="11" restart="whenNotActive" fill="hold" evtFilter="cancelBubble" nodeType="interactiveSeq">
                <p:stCondLst>
                  <p:cond evt="onClick" delay="0">
                    <p:tgtEl>
                      <p:spTgt spid="1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withEffect">
                                  <p:stCondLst>
                                    <p:cond delay="0"/>
                                  </p:stCondLst>
                                  <p:childTnLst>
                                    <p:cmd type="call" cmd="togglePause">
                                      <p:cBhvr>
                                        <p:cTn id="15"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6EF02FF-5706-41A9-9531-8481EA4AD274}"/>
              </a:ext>
            </a:extLst>
          </p:cNvPr>
          <p:cNvPicPr>
            <a:picLocks noChangeAspect="1"/>
          </p:cNvPicPr>
          <p:nvPr/>
        </p:nvPicPr>
        <p:blipFill>
          <a:blip r:embed="rId2"/>
          <a:stretch>
            <a:fillRect/>
          </a:stretch>
        </p:blipFill>
        <p:spPr>
          <a:xfrm>
            <a:off x="3086937" y="4386788"/>
            <a:ext cx="5846930" cy="2242612"/>
          </a:xfrm>
          <a:prstGeom prst="rect">
            <a:avLst/>
          </a:prstGeom>
        </p:spPr>
      </p:pic>
      <p:sp>
        <p:nvSpPr>
          <p:cNvPr id="2" name="Slide Number Placeholder 1">
            <a:extLst>
              <a:ext uri="{FF2B5EF4-FFF2-40B4-BE49-F238E27FC236}">
                <a16:creationId xmlns:a16="http://schemas.microsoft.com/office/drawing/2014/main" id="{6CE164C9-5440-4D4A-AEC1-F8725E72A819}"/>
              </a:ext>
            </a:extLst>
          </p:cNvPr>
          <p:cNvSpPr>
            <a:spLocks noGrp="1"/>
          </p:cNvSpPr>
          <p:nvPr>
            <p:ph type="sldNum" sz="quarter" idx="10"/>
          </p:nvPr>
        </p:nvSpPr>
        <p:spPr/>
        <p:txBody>
          <a:bodyPr/>
          <a:lstStyle/>
          <a:p>
            <a:pPr>
              <a:defRPr/>
            </a:pPr>
            <a:fld id="{75D13D49-2B6F-174C-9E1E-1013A06E5C50}" type="slidenum">
              <a:rPr lang="uk-UA" smtClean="0"/>
              <a:pPr>
                <a:defRPr/>
              </a:pPr>
              <a:t>25</a:t>
            </a:fld>
            <a:endParaRPr lang="uk-UA"/>
          </a:p>
        </p:txBody>
      </p:sp>
      <p:sp>
        <p:nvSpPr>
          <p:cNvPr id="3" name="Title 2">
            <a:extLst>
              <a:ext uri="{FF2B5EF4-FFF2-40B4-BE49-F238E27FC236}">
                <a16:creationId xmlns:a16="http://schemas.microsoft.com/office/drawing/2014/main" id="{3020A88F-5E67-4C1A-BD9B-3CDAE8E1AE4F}"/>
              </a:ext>
            </a:extLst>
          </p:cNvPr>
          <p:cNvSpPr>
            <a:spLocks noGrp="1"/>
          </p:cNvSpPr>
          <p:nvPr>
            <p:ph type="title"/>
          </p:nvPr>
        </p:nvSpPr>
        <p:spPr/>
        <p:txBody>
          <a:bodyPr/>
          <a:lstStyle/>
          <a:p>
            <a:r>
              <a:rPr lang="en-US" sz="3200"/>
              <a:t>FY22 Accomplishments: </a:t>
            </a:r>
            <a:br>
              <a:rPr lang="en-US" sz="3200"/>
            </a:br>
            <a:r>
              <a:rPr lang="en-US" sz="3200"/>
              <a:t>Excavator System Layout</a:t>
            </a:r>
            <a:endParaRPr lang="en-US" sz="3200" dirty="0"/>
          </a:p>
        </p:txBody>
      </p:sp>
      <p:pic>
        <p:nvPicPr>
          <p:cNvPr id="4" name="Picture 3">
            <a:extLst>
              <a:ext uri="{FF2B5EF4-FFF2-40B4-BE49-F238E27FC236}">
                <a16:creationId xmlns:a16="http://schemas.microsoft.com/office/drawing/2014/main" id="{5946129F-8429-45FA-BE89-6C71814AC917}"/>
              </a:ext>
            </a:extLst>
          </p:cNvPr>
          <p:cNvPicPr>
            <a:picLocks noChangeAspect="1"/>
          </p:cNvPicPr>
          <p:nvPr/>
        </p:nvPicPr>
        <p:blipFill>
          <a:blip r:embed="rId3"/>
          <a:stretch>
            <a:fillRect/>
          </a:stretch>
        </p:blipFill>
        <p:spPr>
          <a:xfrm>
            <a:off x="55446" y="5022861"/>
            <a:ext cx="2883099" cy="1791577"/>
          </a:xfrm>
          <a:prstGeom prst="rect">
            <a:avLst/>
          </a:prstGeom>
        </p:spPr>
      </p:pic>
      <p:sp>
        <p:nvSpPr>
          <p:cNvPr id="7" name="TextBox 6">
            <a:extLst>
              <a:ext uri="{FF2B5EF4-FFF2-40B4-BE49-F238E27FC236}">
                <a16:creationId xmlns:a16="http://schemas.microsoft.com/office/drawing/2014/main" id="{229A1477-8C91-4EE6-A88D-9E452903119B}"/>
              </a:ext>
            </a:extLst>
          </p:cNvPr>
          <p:cNvSpPr txBox="1"/>
          <p:nvPr/>
        </p:nvSpPr>
        <p:spPr>
          <a:xfrm>
            <a:off x="8632847" y="1400377"/>
            <a:ext cx="3497942" cy="5016758"/>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chemeClr val="dk1"/>
                </a:solidFill>
                <a:latin typeface="Arial"/>
                <a:ea typeface="+mn-ea"/>
                <a:cs typeface="Arial"/>
              </a:rPr>
              <a:t>Continued evolution of overall IPEx CAD layout.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chemeClr val="dk1"/>
                </a:solidFill>
                <a:latin typeface="Arial"/>
                <a:ea typeface="+mn-ea"/>
                <a:cs typeface="Arial"/>
              </a:rPr>
              <a:t>All major subsystems have defined volume envelopes.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chemeClr val="dk1"/>
                </a:solidFill>
                <a:latin typeface="Arial"/>
                <a:ea typeface="+mn-ea"/>
                <a:cs typeface="Arial"/>
              </a:rPr>
              <a:t>Iterated on the thermal control system layout and concluded with a version that allows for a very wide range of motion for the IPEx arms and bucket drums.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chemeClr val="dk1"/>
                </a:solidFill>
                <a:latin typeface="Arial"/>
                <a:ea typeface="+mn-ea"/>
                <a:cs typeface="Arial"/>
              </a:rPr>
              <a:t>Currently focusing on the concept chassis and structure for the avionics enclosure. </a:t>
            </a:r>
            <a:r>
              <a:rPr lang="en-US" sz="1800" kern="1200" dirty="0">
                <a:solidFill>
                  <a:schemeClr val="dk1"/>
                </a:solidFill>
                <a:latin typeface="Arial"/>
                <a:ea typeface="+mn-ea"/>
                <a:cs typeface="Arial"/>
              </a:rPr>
              <a:t> </a:t>
            </a:r>
          </a:p>
        </p:txBody>
      </p:sp>
      <p:pic>
        <p:nvPicPr>
          <p:cNvPr id="8" name="Picture 7">
            <a:extLst>
              <a:ext uri="{FF2B5EF4-FFF2-40B4-BE49-F238E27FC236}">
                <a16:creationId xmlns:a16="http://schemas.microsoft.com/office/drawing/2014/main" id="{865817B0-4228-4678-834C-6AD3A39CB5C0}"/>
              </a:ext>
            </a:extLst>
          </p:cNvPr>
          <p:cNvPicPr/>
          <p:nvPr/>
        </p:nvPicPr>
        <p:blipFill>
          <a:blip r:embed="rId4"/>
          <a:stretch>
            <a:fillRect/>
          </a:stretch>
        </p:blipFill>
        <p:spPr>
          <a:xfrm>
            <a:off x="55446" y="1184998"/>
            <a:ext cx="2883099" cy="1957345"/>
          </a:xfrm>
          <a:prstGeom prst="rect">
            <a:avLst/>
          </a:prstGeom>
        </p:spPr>
      </p:pic>
      <p:pic>
        <p:nvPicPr>
          <p:cNvPr id="11" name="Picture 10">
            <a:extLst>
              <a:ext uri="{FF2B5EF4-FFF2-40B4-BE49-F238E27FC236}">
                <a16:creationId xmlns:a16="http://schemas.microsoft.com/office/drawing/2014/main" id="{6158305C-7299-41BF-8128-68BA963A145D}"/>
              </a:ext>
            </a:extLst>
          </p:cNvPr>
          <p:cNvPicPr>
            <a:picLocks noChangeAspect="1"/>
          </p:cNvPicPr>
          <p:nvPr/>
        </p:nvPicPr>
        <p:blipFill>
          <a:blip r:embed="rId5"/>
          <a:stretch>
            <a:fillRect/>
          </a:stretch>
        </p:blipFill>
        <p:spPr>
          <a:xfrm>
            <a:off x="55446" y="3193857"/>
            <a:ext cx="2883099" cy="1779102"/>
          </a:xfrm>
          <a:prstGeom prst="rect">
            <a:avLst/>
          </a:prstGeom>
        </p:spPr>
      </p:pic>
      <p:pic>
        <p:nvPicPr>
          <p:cNvPr id="14" name="Picture 13">
            <a:extLst>
              <a:ext uri="{FF2B5EF4-FFF2-40B4-BE49-F238E27FC236}">
                <a16:creationId xmlns:a16="http://schemas.microsoft.com/office/drawing/2014/main" id="{E7EE775D-A301-49F6-8431-CA13B2DB4E6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17" name="Arrow: Down 16">
            <a:extLst>
              <a:ext uri="{FF2B5EF4-FFF2-40B4-BE49-F238E27FC236}">
                <a16:creationId xmlns:a16="http://schemas.microsoft.com/office/drawing/2014/main" id="{8AE638D2-8E76-4AB8-B761-4D3C2F015BEB}"/>
              </a:ext>
            </a:extLst>
          </p:cNvPr>
          <p:cNvSpPr/>
          <p:nvPr/>
        </p:nvSpPr>
        <p:spPr>
          <a:xfrm>
            <a:off x="1388138" y="3006280"/>
            <a:ext cx="217714" cy="371929"/>
          </a:xfrm>
          <a:prstGeom prst="downArrow">
            <a:avLst/>
          </a:prstGeom>
          <a:solidFill>
            <a:srgbClr val="31FF2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Arrow: Down 17">
            <a:extLst>
              <a:ext uri="{FF2B5EF4-FFF2-40B4-BE49-F238E27FC236}">
                <a16:creationId xmlns:a16="http://schemas.microsoft.com/office/drawing/2014/main" id="{0C29F0B1-4DA6-4D1D-ADDC-2849D67DFB2A}"/>
              </a:ext>
            </a:extLst>
          </p:cNvPr>
          <p:cNvSpPr/>
          <p:nvPr/>
        </p:nvSpPr>
        <p:spPr>
          <a:xfrm>
            <a:off x="1382904" y="4884096"/>
            <a:ext cx="217714" cy="371929"/>
          </a:xfrm>
          <a:prstGeom prst="downArrow">
            <a:avLst/>
          </a:prstGeom>
          <a:solidFill>
            <a:srgbClr val="31FF2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E4E481C-E108-4BC3-91D5-B09C177934F9}"/>
              </a:ext>
            </a:extLst>
          </p:cNvPr>
          <p:cNvSpPr txBox="1"/>
          <p:nvPr/>
        </p:nvSpPr>
        <p:spPr>
          <a:xfrm rot="16200000">
            <a:off x="-2604175" y="3849407"/>
            <a:ext cx="5638551"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Concept Layout Progression</a:t>
            </a:r>
          </a:p>
        </p:txBody>
      </p:sp>
      <p:sp>
        <p:nvSpPr>
          <p:cNvPr id="10" name="TextBox 9">
            <a:extLst>
              <a:ext uri="{FF2B5EF4-FFF2-40B4-BE49-F238E27FC236}">
                <a16:creationId xmlns:a16="http://schemas.microsoft.com/office/drawing/2014/main" id="{1B80134F-36E7-4E21-B04F-BF0ADAAF1664}"/>
              </a:ext>
            </a:extLst>
          </p:cNvPr>
          <p:cNvSpPr txBox="1"/>
          <p:nvPr/>
        </p:nvSpPr>
        <p:spPr>
          <a:xfrm>
            <a:off x="3086937" y="6475511"/>
            <a:ext cx="5746054"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Current Design</a:t>
            </a:r>
          </a:p>
        </p:txBody>
      </p:sp>
      <p:pic>
        <p:nvPicPr>
          <p:cNvPr id="15" name="Picture 14">
            <a:extLst>
              <a:ext uri="{FF2B5EF4-FFF2-40B4-BE49-F238E27FC236}">
                <a16:creationId xmlns:a16="http://schemas.microsoft.com/office/drawing/2014/main" id="{B0CB11C5-ECF4-4C2C-B6BF-0BA9807DF807}"/>
              </a:ext>
            </a:extLst>
          </p:cNvPr>
          <p:cNvPicPr>
            <a:picLocks noChangeAspect="1"/>
          </p:cNvPicPr>
          <p:nvPr/>
        </p:nvPicPr>
        <p:blipFill>
          <a:blip r:embed="rId7"/>
          <a:stretch>
            <a:fillRect/>
          </a:stretch>
        </p:blipFill>
        <p:spPr>
          <a:xfrm>
            <a:off x="3264063" y="1184020"/>
            <a:ext cx="5368784" cy="3308230"/>
          </a:xfrm>
          <a:prstGeom prst="rect">
            <a:avLst/>
          </a:prstGeom>
        </p:spPr>
      </p:pic>
    </p:spTree>
    <p:extLst>
      <p:ext uri="{BB962C8B-B14F-4D97-AF65-F5344CB8AC3E}">
        <p14:creationId xmlns:p14="http://schemas.microsoft.com/office/powerpoint/2010/main" val="358240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7007" y="30283"/>
            <a:ext cx="7737985" cy="1066800"/>
          </a:xfrm>
        </p:spPr>
        <p:txBody>
          <a:bodyPr/>
          <a:lstStyle/>
          <a:p>
            <a:r>
              <a:rPr lang="en-US" sz="4000">
                <a:solidFill>
                  <a:schemeClr val="bg1">
                    <a:lumMod val="85000"/>
                  </a:schemeClr>
                </a:solidFill>
              </a:rPr>
              <a:t>Project Assessment Summary</a:t>
            </a:r>
          </a:p>
        </p:txBody>
      </p:sp>
      <p:graphicFrame>
        <p:nvGraphicFramePr>
          <p:cNvPr id="5" name="Table 4"/>
          <p:cNvGraphicFramePr>
            <a:graphicFrameLocks noGrp="1"/>
          </p:cNvGraphicFramePr>
          <p:nvPr>
            <p:extLst>
              <p:ext uri="{D42A27DB-BD31-4B8C-83A1-F6EECF244321}">
                <p14:modId xmlns:p14="http://schemas.microsoft.com/office/powerpoint/2010/main" val="3294149237"/>
              </p:ext>
            </p:extLst>
          </p:nvPr>
        </p:nvGraphicFramePr>
        <p:xfrm>
          <a:off x="502846" y="1528080"/>
          <a:ext cx="11140514" cy="4945954"/>
        </p:xfrm>
        <a:graphic>
          <a:graphicData uri="http://schemas.openxmlformats.org/drawingml/2006/table">
            <a:tbl>
              <a:tblPr/>
              <a:tblGrid>
                <a:gridCol w="1504661">
                  <a:extLst>
                    <a:ext uri="{9D8B030D-6E8A-4147-A177-3AD203B41FA5}">
                      <a16:colId xmlns:a16="http://schemas.microsoft.com/office/drawing/2014/main" val="20000"/>
                    </a:ext>
                  </a:extLst>
                </a:gridCol>
                <a:gridCol w="458243">
                  <a:extLst>
                    <a:ext uri="{9D8B030D-6E8A-4147-A177-3AD203B41FA5}">
                      <a16:colId xmlns:a16="http://schemas.microsoft.com/office/drawing/2014/main" val="3885110848"/>
                    </a:ext>
                  </a:extLst>
                </a:gridCol>
                <a:gridCol w="458243">
                  <a:extLst>
                    <a:ext uri="{9D8B030D-6E8A-4147-A177-3AD203B41FA5}">
                      <a16:colId xmlns:a16="http://schemas.microsoft.com/office/drawing/2014/main" val="3130830848"/>
                    </a:ext>
                  </a:extLst>
                </a:gridCol>
                <a:gridCol w="458243">
                  <a:extLst>
                    <a:ext uri="{9D8B030D-6E8A-4147-A177-3AD203B41FA5}">
                      <a16:colId xmlns:a16="http://schemas.microsoft.com/office/drawing/2014/main" val="260731836"/>
                    </a:ext>
                  </a:extLst>
                </a:gridCol>
                <a:gridCol w="448359">
                  <a:extLst>
                    <a:ext uri="{9D8B030D-6E8A-4147-A177-3AD203B41FA5}">
                      <a16:colId xmlns:a16="http://schemas.microsoft.com/office/drawing/2014/main" val="1853114543"/>
                    </a:ext>
                  </a:extLst>
                </a:gridCol>
                <a:gridCol w="7812765">
                  <a:extLst>
                    <a:ext uri="{9D8B030D-6E8A-4147-A177-3AD203B41FA5}">
                      <a16:colId xmlns:a16="http://schemas.microsoft.com/office/drawing/2014/main" val="20005"/>
                    </a:ext>
                  </a:extLst>
                </a:gridCol>
              </a:tblGrid>
              <a:tr h="565963">
                <a:tc rowSpan="2">
                  <a:txBody>
                    <a:bodyPr/>
                    <a:lstStyle/>
                    <a:p>
                      <a:pPr algn="ctr" rtl="0" fontAlgn="ctr"/>
                      <a:r>
                        <a:rPr lang="en-US" sz="1600" b="1" i="0" u="none" strike="noStrike">
                          <a:solidFill>
                            <a:srgbClr val="FFFFFF"/>
                          </a:solidFill>
                          <a:effectLst/>
                          <a:latin typeface="Arial" panose="020B0604020202020204" pitchFamily="34" charset="0"/>
                          <a:cs typeface="Arial" panose="020B0604020202020204" pitchFamily="34" charset="0"/>
                        </a:rPr>
                        <a:t>Project Name </a:t>
                      </a:r>
                    </a:p>
                  </a:txBody>
                  <a:tcPr marL="8193" marR="8193" marT="8193" marB="0" anchor="ctr">
                    <a:lnL w="38100" cap="flat" cmpd="sng" algn="ctr">
                      <a:solidFill>
                        <a:schemeClr val="tx1"/>
                      </a:solid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gridSpan="4">
                  <a:txBody>
                    <a:bodyPr/>
                    <a:lstStyle/>
                    <a:p>
                      <a:pPr marL="0" algn="ctr" defTabSz="457200" rtl="0" eaLnBrk="1" fontAlgn="ctr" latinLnBrk="0" hangingPunct="1"/>
                      <a:r>
                        <a:rPr lang="en-US" sz="1400" b="1" i="0" u="none" strike="noStrike" kern="1200" baseline="0">
                          <a:solidFill>
                            <a:schemeClr val="bg1"/>
                          </a:solidFill>
                          <a:effectLst/>
                          <a:latin typeface="Arial" panose="020B0604020202020204" pitchFamily="34" charset="0"/>
                          <a:ea typeface="+mn-ea"/>
                          <a:cs typeface="Arial" panose="020B0604020202020204" pitchFamily="34" charset="0"/>
                        </a:rPr>
                        <a:t>Performance </a:t>
                      </a:r>
                      <a:endParaRPr lang="en-US" sz="1400" b="1" i="0" u="none" strike="noStrike" kern="1200">
                        <a:solidFill>
                          <a:schemeClr val="bg1"/>
                        </a:solidFill>
                        <a:effectLst/>
                        <a:latin typeface="Arial" panose="020B0604020202020204" pitchFamily="34" charset="0"/>
                        <a:ea typeface="+mn-ea"/>
                        <a:cs typeface="Arial" panose="020B0604020202020204" pitchFamily="34" charset="0"/>
                      </a:endParaRPr>
                    </a:p>
                  </a:txBody>
                  <a:tcPr marL="8193" marR="8193" marT="8193" marB="0" anchor="ctr">
                    <a:lnL w="635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hMerge="1">
                  <a:txBody>
                    <a:bodyPr/>
                    <a:lstStyle/>
                    <a:p>
                      <a:pPr marL="0" algn="ctr" defTabSz="457200" rtl="0" eaLnBrk="1" fontAlgn="ctr" latinLnBrk="0" hangingPunct="1"/>
                      <a:endParaRPr lang="en-US" sz="1200" b="0" i="0" u="none" strike="noStrike" kern="1200">
                        <a:solidFill>
                          <a:schemeClr val="bg1"/>
                        </a:solidFill>
                        <a:effectLst/>
                        <a:latin typeface="Arial" panose="020B0604020202020204" pitchFamily="34" charset="0"/>
                        <a:ea typeface="+mn-ea"/>
                        <a:cs typeface="Arial" panose="020B0604020202020204" pitchFamily="34" charset="0"/>
                      </a:endParaRPr>
                    </a:p>
                  </a:txBody>
                  <a:tcPr marL="8193" marR="8193" marT="819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hMerge="1">
                  <a:txBody>
                    <a:bodyPr/>
                    <a:lstStyle/>
                    <a:p>
                      <a:endParaRPr lang="en-US"/>
                    </a:p>
                  </a:txBody>
                  <a:tcPr/>
                </a:tc>
                <a:tc hMerge="1">
                  <a:txBody>
                    <a:bodyPr/>
                    <a:lstStyle/>
                    <a:p>
                      <a:endParaRPr lang="en-US"/>
                    </a:p>
                  </a:txBody>
                  <a:tcPr/>
                </a:tc>
                <a:tc rowSpan="2">
                  <a:txBody>
                    <a:bodyPr/>
                    <a:lstStyle/>
                    <a:p>
                      <a:pPr algn="ctr" rtl="0" fontAlgn="ctr"/>
                      <a:r>
                        <a:rPr lang="en-US" sz="1800" b="1" i="0" u="none" strike="noStrike">
                          <a:solidFill>
                            <a:srgbClr val="FFFFFF"/>
                          </a:solidFill>
                          <a:effectLst/>
                          <a:latin typeface="Arial" panose="020B0604020202020204" pitchFamily="34" charset="0"/>
                          <a:cs typeface="Arial" panose="020B0604020202020204" pitchFamily="34" charset="0"/>
                        </a:rPr>
                        <a:t>Comments</a:t>
                      </a:r>
                    </a:p>
                  </a:txBody>
                  <a:tcPr marL="8193" marR="8193" marT="8193" marB="0"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295671">
                <a:tc vMerge="1">
                  <a:txBody>
                    <a:bodyPr/>
                    <a:lstStyle/>
                    <a:p>
                      <a:endParaRPr lang="en-US"/>
                    </a:p>
                  </a:txBody>
                  <a:tcPr/>
                </a:tc>
                <a:tc>
                  <a:txBody>
                    <a:bodyPr/>
                    <a:lstStyle/>
                    <a:p>
                      <a:pPr marL="0" algn="ctr" defTabSz="457200" rtl="0" eaLnBrk="1" fontAlgn="ctr" latinLnBrk="0" hangingPunct="1"/>
                      <a:r>
                        <a:rPr lang="en-US" sz="1600" b="1" i="0" u="none" strike="noStrike" kern="1200">
                          <a:solidFill>
                            <a:schemeClr val="bg1"/>
                          </a:solidFill>
                          <a:effectLst/>
                          <a:latin typeface="Arial" panose="020B0604020202020204" pitchFamily="34" charset="0"/>
                          <a:ea typeface="+mn-ea"/>
                          <a:cs typeface="Arial" panose="020B0604020202020204" pitchFamily="34" charset="0"/>
                        </a:rPr>
                        <a:t>C</a:t>
                      </a:r>
                    </a:p>
                  </a:txBody>
                  <a:tcPr marL="8193" marR="8193" marT="819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a:txBody>
                    <a:bodyPr/>
                    <a:lstStyle/>
                    <a:p>
                      <a:pPr marL="0" algn="ctr" defTabSz="457200" rtl="0" eaLnBrk="1" fontAlgn="ctr" latinLnBrk="0" hangingPunct="1"/>
                      <a:r>
                        <a:rPr lang="en-US" sz="1600" b="1" i="0" u="none" strike="noStrike" kern="1200">
                          <a:solidFill>
                            <a:schemeClr val="bg1"/>
                          </a:solidFill>
                          <a:effectLst/>
                          <a:latin typeface="Arial" panose="020B0604020202020204" pitchFamily="34" charset="0"/>
                          <a:ea typeface="+mn-ea"/>
                          <a:cs typeface="Arial" panose="020B0604020202020204" pitchFamily="34" charset="0"/>
                        </a:rPr>
                        <a:t>S</a:t>
                      </a:r>
                    </a:p>
                  </a:txBody>
                  <a:tcPr marL="8193" marR="8193" marT="819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a:txBody>
                    <a:bodyPr/>
                    <a:lstStyle/>
                    <a:p>
                      <a:pPr marL="0" algn="ctr" defTabSz="457200" rtl="0" eaLnBrk="1" fontAlgn="ctr" latinLnBrk="0" hangingPunct="1"/>
                      <a:r>
                        <a:rPr lang="en-US" sz="1600" b="1" i="0" u="none" strike="noStrike" kern="1200">
                          <a:solidFill>
                            <a:schemeClr val="bg1"/>
                          </a:solidFill>
                          <a:effectLst/>
                          <a:latin typeface="Arial" panose="020B0604020202020204" pitchFamily="34" charset="0"/>
                          <a:ea typeface="+mn-ea"/>
                          <a:cs typeface="Arial" panose="020B0604020202020204" pitchFamily="34" charset="0"/>
                        </a:rPr>
                        <a:t>T</a:t>
                      </a:r>
                    </a:p>
                  </a:txBody>
                  <a:tcPr marL="8193" marR="8193" marT="819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a:txBody>
                    <a:bodyPr/>
                    <a:lstStyle/>
                    <a:p>
                      <a:pPr marL="0" algn="ctr" defTabSz="457200" rtl="0" eaLnBrk="1" fontAlgn="ctr" latinLnBrk="0" hangingPunct="1"/>
                      <a:r>
                        <a:rPr lang="en-US" sz="1600" b="1" i="0" u="none" strike="noStrike" kern="1200">
                          <a:solidFill>
                            <a:schemeClr val="bg1"/>
                          </a:solidFill>
                          <a:effectLst/>
                          <a:latin typeface="Arial" panose="020B0604020202020204" pitchFamily="34" charset="0"/>
                          <a:ea typeface="+mn-ea"/>
                          <a:cs typeface="Arial" panose="020B0604020202020204" pitchFamily="34" charset="0"/>
                        </a:rPr>
                        <a:t>P</a:t>
                      </a:r>
                    </a:p>
                  </a:txBody>
                  <a:tcPr marL="8193" marR="8193" marT="819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00"/>
                    </a:solidFill>
                  </a:tcPr>
                </a:tc>
                <a:tc vMerge="1">
                  <a:txBody>
                    <a:bodyPr/>
                    <a:lstStyle/>
                    <a:p>
                      <a:endParaRPr lang="en-US"/>
                    </a:p>
                  </a:txBody>
                  <a:tcPr/>
                </a:tc>
                <a:extLst>
                  <a:ext uri="{0D108BD9-81ED-4DB2-BD59-A6C34878D82A}">
                    <a16:rowId xmlns:a16="http://schemas.microsoft.com/office/drawing/2014/main" val="167343537"/>
                  </a:ext>
                </a:extLst>
              </a:tr>
              <a:tr h="833544">
                <a:tc>
                  <a:txBody>
                    <a:bodyPr/>
                    <a:lstStyle/>
                    <a:p>
                      <a:pPr algn="ctr" rtl="0" fontAlgn="ctr"/>
                      <a:r>
                        <a:rPr lang="en-US" sz="1800" b="1" i="0" u="none" strike="noStrike">
                          <a:solidFill>
                            <a:srgbClr val="FFFFFF"/>
                          </a:solidFill>
                          <a:effectLst/>
                          <a:latin typeface="Arial" panose="020B0604020202020204" pitchFamily="34" charset="0"/>
                          <a:cs typeface="Arial" panose="020B0604020202020204" pitchFamily="34" charset="0"/>
                        </a:rPr>
                        <a:t>Mid Year</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600" b="0" i="0" u="none" strike="noStrike" kern="1200">
                        <a:solidFill>
                          <a:srgbClr val="000000"/>
                        </a:solidFill>
                        <a:effectLst/>
                        <a:highlight>
                          <a:srgbClr val="FF0000"/>
                        </a:highligh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algn="ctr" defTabSz="457200" rtl="0" eaLnBrk="1" fontAlgn="ctr" latinLnBrk="0" hangingPunct="1"/>
                      <a:endParaRPr lang="en-US" sz="1600" b="0" i="0" u="none" strike="noStrike" kern="1200" dirty="0">
                        <a:solidFill>
                          <a:srgbClr val="000000"/>
                        </a:solidFill>
                        <a:effectLst/>
                        <a:highlight>
                          <a:srgbClr val="FF0000"/>
                        </a:highligh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en-US" sz="24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US" sz="24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l" rtl="0" fontAlgn="b"/>
                      <a:r>
                        <a:rPr lang="en-US" sz="1600" b="0" i="0" u="none" strike="noStrike" dirty="0">
                          <a:solidFill>
                            <a:srgbClr val="000000"/>
                          </a:solidFill>
                          <a:effectLst/>
                          <a:latin typeface="Arial" panose="020B0604020202020204" pitchFamily="34" charset="0"/>
                          <a:cs typeface="Arial" panose="020B0604020202020204" pitchFamily="34" charset="0"/>
                        </a:rPr>
                        <a:t>Technical</a:t>
                      </a:r>
                      <a:r>
                        <a:rPr lang="en-US" sz="1600" b="0" i="0" u="none" strike="noStrike" baseline="0" dirty="0">
                          <a:solidFill>
                            <a:srgbClr val="000000"/>
                          </a:solidFill>
                          <a:effectLst/>
                          <a:latin typeface="Arial" panose="020B0604020202020204" pitchFamily="34" charset="0"/>
                          <a:cs typeface="Arial" panose="020B0604020202020204" pitchFamily="34" charset="0"/>
                        </a:rPr>
                        <a:t> – </a:t>
                      </a:r>
                      <a:r>
                        <a:rPr lang="en-US" sz="1600" b="0" i="0" u="none" strike="noStrike" baseline="0" dirty="0">
                          <a:solidFill>
                            <a:schemeClr val="tx1"/>
                          </a:solidFill>
                          <a:effectLst/>
                          <a:latin typeface="Arial" panose="020B0604020202020204" pitchFamily="34" charset="0"/>
                          <a:cs typeface="Arial" panose="020B0604020202020204" pitchFamily="34" charset="0"/>
                        </a:rPr>
                        <a:t>High risk subsystem trade study completed; mitigations identified. </a:t>
                      </a:r>
                    </a:p>
                    <a:p>
                      <a:pPr algn="l" rtl="0" fontAlgn="b"/>
                      <a:r>
                        <a:rPr lang="en-US" sz="1600" b="0" i="0" u="none" strike="noStrike" baseline="0" dirty="0">
                          <a:solidFill>
                            <a:srgbClr val="000000"/>
                          </a:solidFill>
                          <a:effectLst/>
                          <a:latin typeface="Arial" panose="020B0604020202020204" pitchFamily="34" charset="0"/>
                          <a:cs typeface="Arial" panose="020B0604020202020204" pitchFamily="34" charset="0"/>
                        </a:rPr>
                        <a:t>Cost – </a:t>
                      </a:r>
                      <a:r>
                        <a:rPr lang="en-US" sz="1600" dirty="0">
                          <a:solidFill>
                            <a:srgbClr val="000000"/>
                          </a:solidFill>
                          <a:latin typeface="Arial"/>
                          <a:cs typeface="Arial"/>
                        </a:rPr>
                        <a:t>Current budget shortfall due to continuing resolution may impact deliverables. Some procurement contracts are being put on hold due to lack of certainty in remaining budget the project will receive.</a:t>
                      </a:r>
                      <a:endParaRPr lang="en-US" sz="1600" b="0" i="0" u="none" strike="noStrike" baseline="0"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b" latinLnBrk="0" hangingPunct="1">
                        <a:lnSpc>
                          <a:spcPct val="100000"/>
                        </a:lnSpc>
                        <a:spcBef>
                          <a:spcPts val="0"/>
                        </a:spcBef>
                        <a:spcAft>
                          <a:spcPts val="0"/>
                        </a:spcAft>
                        <a:buClrTx/>
                        <a:buSzTx/>
                        <a:buFontTx/>
                        <a:buNone/>
                        <a:tabLst/>
                        <a:defRPr/>
                      </a:pPr>
                      <a:r>
                        <a:rPr lang="en-US" sz="1600" b="0" i="0" u="none" strike="noStrike" baseline="0" dirty="0">
                          <a:solidFill>
                            <a:srgbClr val="000000"/>
                          </a:solidFill>
                          <a:effectLst/>
                          <a:latin typeface="Arial" panose="020B0604020202020204" pitchFamily="34" charset="0"/>
                          <a:cs typeface="Arial" panose="020B0604020202020204" pitchFamily="34" charset="0"/>
                        </a:rPr>
                        <a:t>Schedule – </a:t>
                      </a:r>
                      <a:r>
                        <a:rPr lang="en-US" sz="1600" dirty="0">
                          <a:solidFill>
                            <a:srgbClr val="000000"/>
                          </a:solidFill>
                          <a:latin typeface="Arial"/>
                          <a:cs typeface="Arial"/>
                        </a:rPr>
                        <a:t>Current budget shortfall due to continuing resolution may impact deliverables. Some procurement contracts are being put on hold due to lack of certainty in remaining budget the project will receive. If full planned budget is not received, some deliverables will slip right.</a:t>
                      </a:r>
                      <a:endParaRPr lang="en-US" sz="1600" b="0" i="0" u="none" strike="noStrike" baseline="0" dirty="0">
                        <a:solidFill>
                          <a:srgbClr val="000000"/>
                        </a:solidFill>
                        <a:effectLst/>
                        <a:latin typeface="Arial" panose="020B0604020202020204" pitchFamily="34" charset="0"/>
                        <a:cs typeface="Arial" panose="020B0604020202020204" pitchFamily="34" charset="0"/>
                      </a:endParaRPr>
                    </a:p>
                    <a:p>
                      <a:pPr algn="l" rtl="0" fontAlgn="b"/>
                      <a:r>
                        <a:rPr lang="en-US" sz="1600" b="0" i="0" u="none" strike="noStrike" baseline="0" dirty="0">
                          <a:solidFill>
                            <a:srgbClr val="000000"/>
                          </a:solidFill>
                          <a:effectLst/>
                          <a:latin typeface="Arial" panose="020B0604020202020204" pitchFamily="34" charset="0"/>
                          <a:cs typeface="Arial" panose="020B0604020202020204" pitchFamily="34" charset="0"/>
                        </a:rPr>
                        <a:t>Programmatic – No Issues </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833544">
                <a:tc>
                  <a:txBody>
                    <a:bodyPr/>
                    <a:lstStyle/>
                    <a:p>
                      <a:pPr algn="ctr" rtl="0" fontAlgn="ctr"/>
                      <a:r>
                        <a:rPr lang="en-US" sz="1800" b="1" i="0" u="none" strike="noStrike">
                          <a:solidFill>
                            <a:srgbClr val="FFFFFF"/>
                          </a:solidFill>
                          <a:effectLst/>
                          <a:latin typeface="Arial" panose="020B0604020202020204" pitchFamily="34" charset="0"/>
                          <a:cs typeface="Arial" panose="020B0604020202020204" pitchFamily="34" charset="0"/>
                        </a:rPr>
                        <a:t>Annual</a:t>
                      </a:r>
                    </a:p>
                  </a:txBody>
                  <a:tcPr marL="8193" marR="8193" marT="8193"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70C0"/>
                    </a:solidFill>
                  </a:tcPr>
                </a:tc>
                <a:tc>
                  <a:txBody>
                    <a:bodyPr/>
                    <a:lstStyle/>
                    <a:p>
                      <a:pPr marL="0" algn="ctr" defTabSz="457200" rtl="0" eaLnBrk="1" fontAlgn="ctr" latinLnBrk="0" hangingPunct="1"/>
                      <a:endParaRPr lang="en-US" sz="1600" b="0" i="0" u="none" strike="noStrike" kern="1200">
                        <a:solidFill>
                          <a:srgbClr val="000000"/>
                        </a:solidFill>
                        <a:effectLst/>
                        <a:highlight>
                          <a:srgbClr val="FF0000"/>
                        </a:highligh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marL="0" algn="ctr" defTabSz="457200" rtl="0" eaLnBrk="1" fontAlgn="ctr" latinLnBrk="0" hangingPunct="1"/>
                      <a:endParaRPr lang="en-US" sz="1600" b="0" i="0" u="none" strike="noStrike" kern="1200" dirty="0">
                        <a:solidFill>
                          <a:srgbClr val="000000"/>
                        </a:solidFill>
                        <a:effectLst/>
                        <a:highlight>
                          <a:srgbClr val="FF0000"/>
                        </a:highlight>
                        <a:latin typeface="Arial" panose="020B0604020202020204" pitchFamily="34" charset="0"/>
                        <a:ea typeface="+mn-ea"/>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endParaRPr lang="en-US" sz="240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50"/>
                    </a:solidFill>
                  </a:tcPr>
                </a:tc>
                <a:tc>
                  <a:txBody>
                    <a:bodyPr/>
                    <a:lstStyle/>
                    <a:p>
                      <a:endParaRPr lang="en-US" sz="2400" dirty="0">
                        <a:latin typeface="Arial" panose="020B0604020202020204" pitchFamily="34" charset="0"/>
                        <a:cs typeface="Arial" panose="020B0604020202020204" pitchFamily="34" charset="0"/>
                      </a:endParaRPr>
                    </a:p>
                  </a:txBody>
                  <a:tcPr marL="8193" marR="8193" marT="819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50"/>
                    </a:solidFill>
                  </a:tcPr>
                </a:tc>
                <a:tc>
                  <a:txBody>
                    <a:bodyPr/>
                    <a:lstStyle/>
                    <a:p>
                      <a:pPr algn="l" rtl="0" fontAlgn="b"/>
                      <a:r>
                        <a:rPr lang="en-US" sz="1600" b="0" i="0" u="none" strike="noStrike" dirty="0">
                          <a:solidFill>
                            <a:srgbClr val="000000"/>
                          </a:solidFill>
                          <a:effectLst/>
                          <a:latin typeface="Arial" panose="020B0604020202020204" pitchFamily="34" charset="0"/>
                          <a:cs typeface="Arial" panose="020B0604020202020204" pitchFamily="34" charset="0"/>
                        </a:rPr>
                        <a:t>Technical</a:t>
                      </a:r>
                      <a:r>
                        <a:rPr lang="en-US" sz="1600" b="0" i="0" u="none" strike="noStrike" baseline="0" dirty="0">
                          <a:solidFill>
                            <a:srgbClr val="000000"/>
                          </a:solidFill>
                          <a:effectLst/>
                          <a:latin typeface="Arial" panose="020B0604020202020204" pitchFamily="34" charset="0"/>
                          <a:cs typeface="Arial" panose="020B0604020202020204" pitchFamily="34" charset="0"/>
                        </a:rPr>
                        <a:t> </a:t>
                      </a:r>
                      <a:r>
                        <a:rPr lang="en-US" sz="1600" b="0" i="0" u="none" strike="noStrike" baseline="0" dirty="0">
                          <a:solidFill>
                            <a:schemeClr val="tx1"/>
                          </a:solidFill>
                          <a:effectLst/>
                          <a:latin typeface="Arial" panose="020B0604020202020204" pitchFamily="34" charset="0"/>
                          <a:cs typeface="Arial" panose="020B0604020202020204" pitchFamily="34" charset="0"/>
                        </a:rPr>
                        <a:t>– Detailed design and analysis showing positive margin to meet KPP goals.</a:t>
                      </a:r>
                      <a:r>
                        <a:rPr lang="en-US" sz="1600" b="0" i="0" u="none" strike="noStrike" baseline="0" dirty="0">
                          <a:solidFill>
                            <a:srgbClr val="FF0000"/>
                          </a:solidFill>
                          <a:effectLst/>
                          <a:latin typeface="Arial" panose="020B0604020202020204" pitchFamily="34" charset="0"/>
                          <a:cs typeface="Arial" panose="020B0604020202020204" pitchFamily="34" charset="0"/>
                        </a:rPr>
                        <a:t> </a:t>
                      </a:r>
                      <a:endParaRPr lang="en-US" sz="1600" b="0" i="0" u="none" strike="noStrike" baseline="0"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b" latinLnBrk="0" hangingPunct="1">
                        <a:lnSpc>
                          <a:spcPct val="100000"/>
                        </a:lnSpc>
                        <a:spcBef>
                          <a:spcPts val="0"/>
                        </a:spcBef>
                        <a:spcAft>
                          <a:spcPts val="0"/>
                        </a:spcAft>
                        <a:buClrTx/>
                        <a:buSzTx/>
                        <a:buFontTx/>
                        <a:buNone/>
                        <a:tabLst/>
                        <a:defRPr/>
                      </a:pPr>
                      <a:r>
                        <a:rPr lang="en-US" sz="1600" b="0" i="0" u="none" strike="noStrike" baseline="0" dirty="0">
                          <a:solidFill>
                            <a:srgbClr val="000000"/>
                          </a:solidFill>
                          <a:effectLst/>
                          <a:latin typeface="Arial" panose="020B0604020202020204" pitchFamily="34" charset="0"/>
                          <a:cs typeface="Arial" panose="020B0604020202020204" pitchFamily="34" charset="0"/>
                        </a:rPr>
                        <a:t>Cost –</a:t>
                      </a:r>
                      <a:r>
                        <a:rPr lang="en-US" sz="1600" dirty="0">
                          <a:latin typeface="Arial"/>
                          <a:cs typeface="Arial"/>
                        </a:rPr>
                        <a:t>FY22 budget shortfall has impacted planned deliverables. Some procurements were delayed/put on hold until additional funding available.</a:t>
                      </a:r>
                      <a:endParaRPr lang="en-US" sz="1600" b="0" i="0" u="none" strike="noStrike" baseline="0"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b" latinLnBrk="0" hangingPunct="1">
                        <a:lnSpc>
                          <a:spcPct val="100000"/>
                        </a:lnSpc>
                        <a:spcBef>
                          <a:spcPts val="0"/>
                        </a:spcBef>
                        <a:spcAft>
                          <a:spcPts val="0"/>
                        </a:spcAft>
                        <a:buClrTx/>
                        <a:buSzTx/>
                        <a:buFontTx/>
                        <a:buNone/>
                        <a:tabLst/>
                        <a:defRPr/>
                      </a:pPr>
                      <a:r>
                        <a:rPr lang="en-US" sz="1600" b="0" i="0" u="none" strike="noStrike" baseline="0" dirty="0">
                          <a:solidFill>
                            <a:srgbClr val="000000"/>
                          </a:solidFill>
                          <a:effectLst/>
                          <a:latin typeface="Arial" panose="020B0604020202020204" pitchFamily="34" charset="0"/>
                          <a:cs typeface="Arial" panose="020B0604020202020204" pitchFamily="34" charset="0"/>
                        </a:rPr>
                        <a:t>Schedule – </a:t>
                      </a:r>
                      <a:r>
                        <a:rPr lang="en-US" sz="1600" dirty="0">
                          <a:latin typeface="Arial"/>
                          <a:cs typeface="Arial"/>
                        </a:rPr>
                        <a:t>FY22 budget shortfall has impacted baseline planned milestones. Some procurements were delayed/put on hold. Remaining project milestones are likely to slip approximately 4 months.</a:t>
                      </a:r>
                      <a:endParaRPr lang="en-US" sz="1600" b="0" i="0" u="none" strike="noStrike" baseline="0" dirty="0">
                        <a:solidFill>
                          <a:srgbClr val="000000"/>
                        </a:solidFill>
                        <a:effectLst/>
                        <a:latin typeface="Arial" panose="020B0604020202020204" pitchFamily="34" charset="0"/>
                        <a:cs typeface="Arial" panose="020B0604020202020204" pitchFamily="34" charset="0"/>
                      </a:endParaRPr>
                    </a:p>
                    <a:p>
                      <a:pPr algn="l" rtl="0" fontAlgn="b"/>
                      <a:r>
                        <a:rPr lang="en-US" sz="1600" b="0" i="0" u="none" strike="noStrike" baseline="0" dirty="0">
                          <a:solidFill>
                            <a:srgbClr val="000000"/>
                          </a:solidFill>
                          <a:effectLst/>
                          <a:latin typeface="Arial" panose="020B0604020202020204" pitchFamily="34" charset="0"/>
                          <a:cs typeface="Arial" panose="020B0604020202020204" pitchFamily="34" charset="0"/>
                        </a:rPr>
                        <a:t>Programmatic – </a:t>
                      </a:r>
                      <a:r>
                        <a:rPr lang="en-US" sz="1600" b="0" i="0" u="none" strike="noStrike" baseline="0" dirty="0">
                          <a:solidFill>
                            <a:schemeClr val="tx1"/>
                          </a:solidFill>
                          <a:effectLst/>
                          <a:latin typeface="Arial" panose="020B0604020202020204" pitchFamily="34" charset="0"/>
                          <a:cs typeface="Arial" panose="020B0604020202020204" pitchFamily="34" charset="0"/>
                        </a:rPr>
                        <a:t>No Issues</a:t>
                      </a:r>
                    </a:p>
                  </a:txBody>
                  <a:tcPr marL="45720" marR="4572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0043784"/>
                  </a:ext>
                </a:extLst>
              </a:tr>
            </a:tbl>
          </a:graphicData>
        </a:graphic>
      </p:graphicFrame>
      <p:pic>
        <p:nvPicPr>
          <p:cNvPr id="9" name="Picture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10" name="Slide Number Placeholder 9"/>
          <p:cNvSpPr>
            <a:spLocks noGrp="1"/>
          </p:cNvSpPr>
          <p:nvPr>
            <p:ph type="sldNum" sz="quarter" idx="10"/>
          </p:nvPr>
        </p:nvSpPr>
        <p:spPr/>
        <p:txBody>
          <a:bodyPr/>
          <a:lstStyle/>
          <a:p>
            <a:pPr>
              <a:defRPr/>
            </a:pPr>
            <a:fld id="{75D13D49-2B6F-174C-9E1E-1013A06E5C50}" type="slidenum">
              <a:rPr lang="uk-UA" smtClean="0"/>
              <a:pPr>
                <a:defRPr/>
              </a:pPr>
              <a:t>26</a:t>
            </a:fld>
            <a:endParaRPr lang="uk-UA"/>
          </a:p>
        </p:txBody>
      </p:sp>
    </p:spTree>
    <p:extLst>
      <p:ext uri="{BB962C8B-B14F-4D97-AF65-F5344CB8AC3E}">
        <p14:creationId xmlns:p14="http://schemas.microsoft.com/office/powerpoint/2010/main" val="33768531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1037" y="19716"/>
            <a:ext cx="8250115" cy="1066800"/>
          </a:xfrm>
        </p:spPr>
        <p:txBody>
          <a:bodyPr/>
          <a:lstStyle/>
          <a:p>
            <a:r>
              <a:rPr lang="en-US" sz="4000">
                <a:solidFill>
                  <a:schemeClr val="bg1">
                    <a:lumMod val="85000"/>
                  </a:schemeClr>
                </a:solidFill>
              </a:rPr>
              <a:t>Plans Forward and Transition / Infusion Plan </a:t>
            </a: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6" name="Slide Number Placeholder 5"/>
          <p:cNvSpPr>
            <a:spLocks noGrp="1"/>
          </p:cNvSpPr>
          <p:nvPr>
            <p:ph type="sldNum" sz="quarter" idx="10"/>
          </p:nvPr>
        </p:nvSpPr>
        <p:spPr/>
        <p:txBody>
          <a:bodyPr/>
          <a:lstStyle/>
          <a:p>
            <a:pPr>
              <a:defRPr/>
            </a:pPr>
            <a:fld id="{75D13D49-2B6F-174C-9E1E-1013A06E5C50}" type="slidenum">
              <a:rPr lang="uk-UA" smtClean="0"/>
              <a:pPr>
                <a:defRPr/>
              </a:pPr>
              <a:t>27</a:t>
            </a:fld>
            <a:endParaRPr lang="uk-UA"/>
          </a:p>
        </p:txBody>
      </p:sp>
      <p:sp>
        <p:nvSpPr>
          <p:cNvPr id="7" name="Content Placeholder 2">
            <a:extLst>
              <a:ext uri="{FF2B5EF4-FFF2-40B4-BE49-F238E27FC236}">
                <a16:creationId xmlns:a16="http://schemas.microsoft.com/office/drawing/2014/main" id="{CC5A2B08-A02C-4B8A-8D6E-C06AFFC9CA89}"/>
              </a:ext>
            </a:extLst>
          </p:cNvPr>
          <p:cNvSpPr txBox="1">
            <a:spLocks/>
          </p:cNvSpPr>
          <p:nvPr/>
        </p:nvSpPr>
        <p:spPr>
          <a:xfrm>
            <a:off x="0" y="1152588"/>
            <a:ext cx="12187545" cy="4999892"/>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latin typeface="Arial" panose="020B0604020202020204" pitchFamily="34" charset="0"/>
                <a:cs typeface="Arial" panose="020B0604020202020204" pitchFamily="34" charset="0"/>
              </a:rPr>
              <a:t>Forward Plans:​</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Complete design and tests of subsystems (actuators, thermal control, avionics, etc.) in a relevant environment, advancing them to TRL5 (K4) – FY23</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Deliver bucket drum flight experiment for Blue Origin Lunar-G Flight (K5) – FY23</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Perform </a:t>
            </a:r>
            <a:r>
              <a:rPr lang="en-US" sz="2000" dirty="0" err="1">
                <a:latin typeface="Arial" panose="020B0604020202020204" pitchFamily="34" charset="0"/>
                <a:cs typeface="Arial" panose="020B0604020202020204" pitchFamily="34" charset="0"/>
              </a:rPr>
              <a:t>brassboard</a:t>
            </a:r>
            <a:r>
              <a:rPr lang="en-US" sz="2000" dirty="0">
                <a:latin typeface="Arial" panose="020B0604020202020204" pitchFamily="34" charset="0"/>
                <a:cs typeface="Arial" panose="020B0604020202020204" pitchFamily="34" charset="0"/>
              </a:rPr>
              <a:t> system level excavation demonstration​, advancing system to TRL5 (K6) – FY23</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Incorporate lessons learned from TRL 5 test into TRL 6 design/fabrication </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Perform system level TRL 6 excavation demonstration​</a:t>
            </a:r>
          </a:p>
          <a:p>
            <a:pPr marL="0" indent="0">
              <a:buNone/>
            </a:pPr>
            <a:endParaRPr lang="en-US" sz="2000" dirty="0">
              <a:latin typeface="Arial" panose="020B060402020202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DF0FE0D6-7B60-4D54-AF5F-3F25CA8FEB07}"/>
              </a:ext>
            </a:extLst>
          </p:cNvPr>
          <p:cNvSpPr txBox="1">
            <a:spLocks/>
          </p:cNvSpPr>
          <p:nvPr/>
        </p:nvSpPr>
        <p:spPr>
          <a:xfrm>
            <a:off x="0" y="3820174"/>
            <a:ext cx="6856359" cy="1890417"/>
          </a:xfrm>
          <a:prstGeom prst="rect">
            <a:avLst/>
          </a:prstGeom>
        </p:spPr>
        <p:txBody>
          <a:bodyPr lIns="91440" tIns="45720" rIns="91440" bIns="45720" anchor="t"/>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latin typeface="Arial"/>
                <a:ea typeface="ＭＳ Ｐゴシック"/>
                <a:cs typeface="Arial"/>
              </a:rPr>
              <a:t>Commercialization/Infusion Plans:​</a:t>
            </a:r>
          </a:p>
          <a:p>
            <a:pPr lvl="1">
              <a:buFont typeface="Wingdings" panose="05000000000000000000" pitchFamily="2" charset="2"/>
              <a:buChar char="Ø"/>
            </a:pPr>
            <a:r>
              <a:rPr lang="en-US" sz="2000" dirty="0">
                <a:latin typeface="Arial"/>
                <a:ea typeface="ＭＳ Ｐゴシック"/>
                <a:cs typeface="Arial"/>
              </a:rPr>
              <a:t>​Targeting CLPS CT-1 Mission supplying regolith to ISRU O2 Demo in lunar south-pole region.</a:t>
            </a:r>
          </a:p>
          <a:p>
            <a:pPr lvl="1">
              <a:buFont typeface="Wingdings" panose="05000000000000000000" pitchFamily="2" charset="2"/>
              <a:buChar char="Ø"/>
            </a:pPr>
            <a:r>
              <a:rPr lang="en-US" sz="2000" dirty="0">
                <a:latin typeface="Arial"/>
                <a:ea typeface="ＭＳ Ｐゴシック"/>
                <a:cs typeface="Arial"/>
              </a:rPr>
              <a:t>Close coordination with ISRU teams for ISRU Pilot Plant integration. ​</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Supporting licensing efforts. 6 companies to-date have received licenses for use of the counter rotating bucket drum technology. </a:t>
            </a:r>
          </a:p>
          <a:p>
            <a:pPr>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p:txBody>
      </p:sp>
      <p:pic>
        <p:nvPicPr>
          <p:cNvPr id="10" name="Picture 9" descr="A picture containing indoor&#10;&#10;Description automatically generated">
            <a:extLst>
              <a:ext uri="{FF2B5EF4-FFF2-40B4-BE49-F238E27FC236}">
                <a16:creationId xmlns:a16="http://schemas.microsoft.com/office/drawing/2014/main" id="{8B6F4AE5-D78C-498A-BD49-6B3A1FEF72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6684" y="3429000"/>
            <a:ext cx="4937760" cy="3291840"/>
          </a:xfrm>
          <a:prstGeom prst="rect">
            <a:avLst/>
          </a:prstGeom>
        </p:spPr>
      </p:pic>
    </p:spTree>
    <p:extLst>
      <p:ext uri="{BB962C8B-B14F-4D97-AF65-F5344CB8AC3E}">
        <p14:creationId xmlns:p14="http://schemas.microsoft.com/office/powerpoint/2010/main" val="1213399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p:cNvSpPr>
          <p:nvPr>
            <p:ph type="title"/>
          </p:nvPr>
        </p:nvSpPr>
        <p:spPr>
          <a:xfrm>
            <a:off x="3037316" y="173066"/>
            <a:ext cx="6117369" cy="720668"/>
          </a:xfrm>
        </p:spPr>
        <p:txBody>
          <a:bodyPr>
            <a:normAutofit/>
          </a:bodyPr>
          <a:lstStyle/>
          <a:p>
            <a:pPr algn="ctr"/>
            <a:r>
              <a:rPr lang="en-US" sz="3600">
                <a:solidFill>
                  <a:sysClr val="window" lastClr="FFFFFF">
                    <a:lumMod val="85000"/>
                  </a:sysClr>
                </a:solidFill>
                <a:latin typeface="Arial Bold" charset="0"/>
                <a:ea typeface="ＭＳ Ｐゴシック" charset="-128"/>
                <a:cs typeface="ＭＳ Ｐゴシック" charset="-128"/>
              </a:rPr>
              <a:t>Education/Public Outreach</a:t>
            </a:r>
          </a:p>
        </p:txBody>
      </p:sp>
      <p:sp>
        <p:nvSpPr>
          <p:cNvPr id="20" name="TextBox 19"/>
          <p:cNvSpPr txBox="1"/>
          <p:nvPr/>
        </p:nvSpPr>
        <p:spPr>
          <a:xfrm>
            <a:off x="0" y="1194192"/>
            <a:ext cx="4590405" cy="461665"/>
          </a:xfrm>
          <a:prstGeom prst="rect">
            <a:avLst/>
          </a:prstGeom>
          <a:noFill/>
        </p:spPr>
        <p:txBody>
          <a:bodyPr wrap="square" rtlCol="0">
            <a:spAutoFit/>
          </a:bodyPr>
          <a:lstStyle/>
          <a:p>
            <a:pPr algn="ctr"/>
            <a:r>
              <a:rPr lang="en-US" sz="2400" u="sng" dirty="0"/>
              <a:t>EPO Involvement</a:t>
            </a:r>
          </a:p>
        </p:txBody>
      </p:sp>
      <p:sp>
        <p:nvSpPr>
          <p:cNvPr id="3" name="Slide Number Placeholder 2">
            <a:extLst>
              <a:ext uri="{FF2B5EF4-FFF2-40B4-BE49-F238E27FC236}">
                <a16:creationId xmlns:a16="http://schemas.microsoft.com/office/drawing/2014/main" id="{0D4B3122-C344-44D4-B890-FB49C55ED3C6}"/>
              </a:ext>
            </a:extLst>
          </p:cNvPr>
          <p:cNvSpPr>
            <a:spLocks noGrp="1"/>
          </p:cNvSpPr>
          <p:nvPr>
            <p:ph type="sldNum" sz="quarter" idx="10"/>
          </p:nvPr>
        </p:nvSpPr>
        <p:spPr/>
        <p:txBody>
          <a:bodyPr/>
          <a:lstStyle/>
          <a:p>
            <a:pPr>
              <a:defRPr/>
            </a:pPr>
            <a:fld id="{75D13D49-2B6F-174C-9E1E-1013A06E5C50}" type="slidenum">
              <a:rPr lang="uk-UA" smtClean="0"/>
              <a:pPr>
                <a:defRPr/>
              </a:pPr>
              <a:t>28</a:t>
            </a:fld>
            <a:endParaRPr lang="uk-UA"/>
          </a:p>
        </p:txBody>
      </p:sp>
      <p:sp>
        <p:nvSpPr>
          <p:cNvPr id="8" name="TextBox 7">
            <a:extLst>
              <a:ext uri="{FF2B5EF4-FFF2-40B4-BE49-F238E27FC236}">
                <a16:creationId xmlns:a16="http://schemas.microsoft.com/office/drawing/2014/main" id="{3A119C5F-5CE1-4FDF-AD99-4B3A59190401}"/>
              </a:ext>
            </a:extLst>
          </p:cNvPr>
          <p:cNvSpPr txBox="1"/>
          <p:nvPr/>
        </p:nvSpPr>
        <p:spPr>
          <a:xfrm>
            <a:off x="-1" y="1615955"/>
            <a:ext cx="5125153" cy="5601533"/>
          </a:xfrm>
          <a:prstGeom prst="rect">
            <a:avLst/>
          </a:prstGeom>
          <a:noFill/>
        </p:spPr>
        <p:txBody>
          <a:bodyPr wrap="square" rtlCol="0">
            <a:spAutoFit/>
          </a:bodyPr>
          <a:lstStyle/>
          <a:p>
            <a:pPr marL="285750" indent="-285750">
              <a:spcAft>
                <a:spcPts val="600"/>
              </a:spcAft>
              <a:buFont typeface="Wingdings" panose="05000000000000000000" pitchFamily="2" charset="2"/>
              <a:buChar char="Ø"/>
            </a:pPr>
            <a:r>
              <a:rPr lang="en-US" sz="1700" dirty="0"/>
              <a:t>Discovery Channel NASA innovation video shoot &amp; interview of Jason Schuler about </a:t>
            </a:r>
            <a:r>
              <a:rPr lang="en-US" sz="1700" dirty="0" err="1"/>
              <a:t>IPEx</a:t>
            </a:r>
            <a:r>
              <a:rPr lang="en-US" sz="1700" dirty="0"/>
              <a:t> - 10/4/21</a:t>
            </a:r>
          </a:p>
          <a:p>
            <a:pPr marL="285750" indent="-285750">
              <a:spcAft>
                <a:spcPts val="600"/>
              </a:spcAft>
              <a:buFont typeface="Wingdings" panose="05000000000000000000" pitchFamily="2" charset="2"/>
              <a:buChar char="Ø"/>
            </a:pPr>
            <a:r>
              <a:rPr lang="en-US" sz="1700" dirty="0" err="1"/>
              <a:t>IPEx</a:t>
            </a:r>
            <a:r>
              <a:rPr lang="en-US" sz="1700" dirty="0"/>
              <a:t>/RASSOR talk &amp; demonstration at a local middle school - Nov 2021</a:t>
            </a:r>
          </a:p>
          <a:p>
            <a:pPr marL="285750" indent="-285750">
              <a:spcAft>
                <a:spcPts val="600"/>
              </a:spcAft>
              <a:buFont typeface="Wingdings" panose="05000000000000000000" pitchFamily="2" charset="2"/>
              <a:buChar char="Ø"/>
            </a:pPr>
            <a:r>
              <a:rPr lang="en-US" sz="1700" dirty="0"/>
              <a:t>HUNCH kickoff at </a:t>
            </a:r>
            <a:r>
              <a:rPr lang="en-US" sz="1700" dirty="0" err="1"/>
              <a:t>Eau</a:t>
            </a:r>
            <a:r>
              <a:rPr lang="en-US" sz="1700" dirty="0"/>
              <a:t> Gallie High School with RASSOR live demo - 12/9/2021</a:t>
            </a:r>
          </a:p>
          <a:p>
            <a:pPr marL="285750" indent="-285750">
              <a:spcAft>
                <a:spcPts val="600"/>
              </a:spcAft>
              <a:buFont typeface="Wingdings" panose="05000000000000000000" pitchFamily="2" charset="2"/>
              <a:buChar char="Ø"/>
            </a:pPr>
            <a:r>
              <a:rPr lang="en-US" sz="1700" dirty="0"/>
              <a:t>HUNCH program students at </a:t>
            </a:r>
            <a:r>
              <a:rPr lang="en-US" sz="1700" dirty="0" err="1"/>
              <a:t>Eau</a:t>
            </a:r>
            <a:r>
              <a:rPr lang="en-US" sz="1700" dirty="0"/>
              <a:t> Gallie High School assembled </a:t>
            </a:r>
            <a:r>
              <a:rPr lang="en-US" sz="1700" dirty="0" err="1"/>
              <a:t>IPEx</a:t>
            </a:r>
            <a:r>
              <a:rPr lang="en-US" sz="1700" dirty="0"/>
              <a:t> wheels – May 2022</a:t>
            </a:r>
          </a:p>
          <a:p>
            <a:pPr marL="285750" indent="-285750">
              <a:spcAft>
                <a:spcPts val="600"/>
              </a:spcAft>
              <a:buFont typeface="Wingdings" panose="05000000000000000000" pitchFamily="2" charset="2"/>
              <a:buChar char="Ø"/>
            </a:pPr>
            <a:r>
              <a:rPr lang="en-US" sz="1700" dirty="0"/>
              <a:t>NASA </a:t>
            </a:r>
            <a:r>
              <a:rPr lang="en-US" sz="1700" dirty="0" err="1"/>
              <a:t>Lunabotics</a:t>
            </a:r>
            <a:r>
              <a:rPr lang="en-US" sz="1700" dirty="0"/>
              <a:t> Competition support &amp; virtual session with finalists – May 2022</a:t>
            </a:r>
          </a:p>
          <a:p>
            <a:pPr marL="285750" lvl="0" indent="-285750">
              <a:spcAft>
                <a:spcPts val="600"/>
              </a:spcAft>
              <a:buFont typeface="Wingdings" panose="05000000000000000000" pitchFamily="2" charset="2"/>
              <a:buChar char="Ø"/>
            </a:pPr>
            <a:r>
              <a:rPr lang="en-US" sz="1700" dirty="0"/>
              <a:t>Publicly releasable CAD model of RASSOR uploaded to the NASA 3D Resources website: </a:t>
            </a:r>
            <a:r>
              <a:rPr lang="en-US" sz="1700" dirty="0">
                <a:hlinkClick r:id="rId3">
                  <a:extLst>
                    <a:ext uri="{A12FA001-AC4F-418D-AE19-62706E023703}">
                      <ahyp:hlinkClr xmlns:ahyp="http://schemas.microsoft.com/office/drawing/2018/hyperlinkcolor" val="tx"/>
                    </a:ext>
                  </a:extLst>
                </a:hlinkClick>
              </a:rPr>
              <a:t>https://nasa3d.arc.nasa.gov/detail/RASSOR</a:t>
            </a:r>
            <a:endParaRPr lang="en-US" sz="1700" dirty="0"/>
          </a:p>
          <a:p>
            <a:pPr marL="285750" lvl="0" indent="-285750">
              <a:spcAft>
                <a:spcPts val="600"/>
              </a:spcAft>
              <a:buFont typeface="Wingdings" panose="05000000000000000000" pitchFamily="2" charset="2"/>
              <a:buChar char="Ø"/>
            </a:pPr>
            <a:r>
              <a:rPr lang="en-US" sz="1700" dirty="0"/>
              <a:t>Partnership with the University of Central Florida to support development of the bucket drums experiment for Blue Origin Lunar-G flight in 2023.</a:t>
            </a:r>
          </a:p>
          <a:p>
            <a:pPr lvl="0"/>
            <a:endParaRPr lang="en-US" sz="1700" dirty="0"/>
          </a:p>
        </p:txBody>
      </p:sp>
      <p:pic>
        <p:nvPicPr>
          <p:cNvPr id="12" name="Picture 11" descr="Supported HUNCH Kickoff at Eau Gallie School with RASSOR live demo">
            <a:extLst>
              <a:ext uri="{FF2B5EF4-FFF2-40B4-BE49-F238E27FC236}">
                <a16:creationId xmlns:a16="http://schemas.microsoft.com/office/drawing/2014/main" id="{A5EB8260-2CDC-441E-B082-CFFBD079152E}"/>
              </a:ext>
            </a:extLst>
          </p:cNvPr>
          <p:cNvPicPr>
            <a:picLocks noChangeAspect="1"/>
          </p:cNvPicPr>
          <p:nvPr/>
        </p:nvPicPr>
        <p:blipFill>
          <a:blip r:embed="rId4"/>
          <a:stretch>
            <a:fillRect/>
          </a:stretch>
        </p:blipFill>
        <p:spPr>
          <a:xfrm>
            <a:off x="8655254" y="1192606"/>
            <a:ext cx="3285840" cy="2464380"/>
          </a:xfrm>
          <a:prstGeom prst="rect">
            <a:avLst/>
          </a:prstGeom>
          <a:ln>
            <a:solidFill>
              <a:schemeClr val="tx1"/>
            </a:solidFill>
          </a:ln>
        </p:spPr>
      </p:pic>
      <p:pic>
        <p:nvPicPr>
          <p:cNvPr id="9" name="Picture 8">
            <a:extLst>
              <a:ext uri="{FF2B5EF4-FFF2-40B4-BE49-F238E27FC236}">
                <a16:creationId xmlns:a16="http://schemas.microsoft.com/office/drawing/2014/main" id="{1A0EEADD-163A-4895-84F5-CA8982C24CB6}"/>
              </a:ext>
            </a:extLst>
          </p:cNvPr>
          <p:cNvPicPr>
            <a:picLocks noChangeAspect="1"/>
          </p:cNvPicPr>
          <p:nvPr/>
        </p:nvPicPr>
        <p:blipFill rotWithShape="1">
          <a:blip r:embed="rId5"/>
          <a:srcRect r="11785"/>
          <a:stretch/>
        </p:blipFill>
        <p:spPr>
          <a:xfrm>
            <a:off x="5125155" y="1194192"/>
            <a:ext cx="3258100" cy="2457377"/>
          </a:xfrm>
          <a:prstGeom prst="rect">
            <a:avLst/>
          </a:prstGeom>
          <a:ln>
            <a:solidFill>
              <a:schemeClr val="tx1"/>
            </a:solidFill>
          </a:ln>
        </p:spPr>
      </p:pic>
      <p:pic>
        <p:nvPicPr>
          <p:cNvPr id="14" name="Picture 13">
            <a:extLst>
              <a:ext uri="{FF2B5EF4-FFF2-40B4-BE49-F238E27FC236}">
                <a16:creationId xmlns:a16="http://schemas.microsoft.com/office/drawing/2014/main" id="{3CEC33B9-2DFB-459B-A61A-84B2DA6D628A}"/>
              </a:ext>
            </a:extLst>
          </p:cNvPr>
          <p:cNvPicPr>
            <a:picLocks noChangeAspect="1"/>
          </p:cNvPicPr>
          <p:nvPr/>
        </p:nvPicPr>
        <p:blipFill rotWithShape="1">
          <a:blip r:embed="rId6"/>
          <a:srcRect r="13213" b="26751"/>
          <a:stretch/>
        </p:blipFill>
        <p:spPr>
          <a:xfrm>
            <a:off x="8121709" y="4081259"/>
            <a:ext cx="3819385" cy="2417683"/>
          </a:xfrm>
          <a:prstGeom prst="rect">
            <a:avLst/>
          </a:prstGeom>
          <a:ln>
            <a:solidFill>
              <a:schemeClr val="tx1"/>
            </a:solidFill>
          </a:ln>
        </p:spPr>
      </p:pic>
      <p:pic>
        <p:nvPicPr>
          <p:cNvPr id="15" name="Picture 14">
            <a:extLst>
              <a:ext uri="{FF2B5EF4-FFF2-40B4-BE49-F238E27FC236}">
                <a16:creationId xmlns:a16="http://schemas.microsoft.com/office/drawing/2014/main" id="{5B92D3E1-38F7-4B6E-B6B3-F73CBC68ADEA}"/>
              </a:ext>
            </a:extLst>
          </p:cNvPr>
          <p:cNvPicPr/>
          <p:nvPr/>
        </p:nvPicPr>
        <p:blipFill rotWithShape="1">
          <a:blip r:embed="rId7"/>
          <a:srcRect l="1381" t="3242" r="53253" b="8960"/>
          <a:stretch/>
        </p:blipFill>
        <p:spPr>
          <a:xfrm>
            <a:off x="5125155" y="4081259"/>
            <a:ext cx="2924238" cy="2417684"/>
          </a:xfrm>
          <a:prstGeom prst="rect">
            <a:avLst/>
          </a:prstGeom>
          <a:ln>
            <a:solidFill>
              <a:schemeClr val="tx1"/>
            </a:solidFill>
          </a:ln>
        </p:spPr>
      </p:pic>
      <p:pic>
        <p:nvPicPr>
          <p:cNvPr id="16" name="Picture 15">
            <a:extLst>
              <a:ext uri="{FF2B5EF4-FFF2-40B4-BE49-F238E27FC236}">
                <a16:creationId xmlns:a16="http://schemas.microsoft.com/office/drawing/2014/main" id="{6C79CFE2-673B-42E1-AB9C-F83DAFBEA848}"/>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17" name="TextBox 16">
            <a:extLst>
              <a:ext uri="{FF2B5EF4-FFF2-40B4-BE49-F238E27FC236}">
                <a16:creationId xmlns:a16="http://schemas.microsoft.com/office/drawing/2014/main" id="{6F06133E-C8C3-401E-A926-3295F1F02C17}"/>
              </a:ext>
            </a:extLst>
          </p:cNvPr>
          <p:cNvSpPr txBox="1"/>
          <p:nvPr/>
        </p:nvSpPr>
        <p:spPr>
          <a:xfrm>
            <a:off x="5125154" y="3659282"/>
            <a:ext cx="3258100" cy="307778"/>
          </a:xfrm>
          <a:prstGeom prst="rect">
            <a:avLst/>
          </a:prstGeom>
          <a:solidFill>
            <a:srgbClr val="000000">
              <a:alpha val="40000"/>
            </a:srgbClr>
          </a:solidFill>
        </p:spPr>
        <p:txBody>
          <a:bodyPr wrap="square" rtlCol="0">
            <a:spAutoFit/>
          </a:bodyPr>
          <a:lstStyle/>
          <a:p>
            <a:pPr algn="ctr"/>
            <a:r>
              <a:rPr lang="en-US" sz="1400" dirty="0">
                <a:solidFill>
                  <a:schemeClr val="bg1"/>
                </a:solidFill>
              </a:rPr>
              <a:t>Discovery Channel Interview</a:t>
            </a:r>
          </a:p>
        </p:txBody>
      </p:sp>
      <p:sp>
        <p:nvSpPr>
          <p:cNvPr id="19" name="TextBox 18">
            <a:extLst>
              <a:ext uri="{FF2B5EF4-FFF2-40B4-BE49-F238E27FC236}">
                <a16:creationId xmlns:a16="http://schemas.microsoft.com/office/drawing/2014/main" id="{34378CD2-26C1-4DBC-94D7-B11B5B606F50}"/>
              </a:ext>
            </a:extLst>
          </p:cNvPr>
          <p:cNvSpPr txBox="1"/>
          <p:nvPr/>
        </p:nvSpPr>
        <p:spPr>
          <a:xfrm>
            <a:off x="8655254" y="3659283"/>
            <a:ext cx="3306228" cy="313444"/>
          </a:xfrm>
          <a:prstGeom prst="rect">
            <a:avLst/>
          </a:prstGeom>
          <a:solidFill>
            <a:srgbClr val="000000">
              <a:alpha val="40000"/>
            </a:srgbClr>
          </a:solidFill>
        </p:spPr>
        <p:txBody>
          <a:bodyPr wrap="square" rtlCol="0">
            <a:spAutoFit/>
          </a:bodyPr>
          <a:lstStyle/>
          <a:p>
            <a:pPr algn="ctr"/>
            <a:r>
              <a:rPr lang="en-US" sz="1400" dirty="0">
                <a:solidFill>
                  <a:schemeClr val="bg1"/>
                </a:solidFill>
              </a:rPr>
              <a:t>Middle School Presentation/Demo</a:t>
            </a:r>
          </a:p>
        </p:txBody>
      </p:sp>
      <p:sp>
        <p:nvSpPr>
          <p:cNvPr id="21" name="TextBox 20">
            <a:extLst>
              <a:ext uri="{FF2B5EF4-FFF2-40B4-BE49-F238E27FC236}">
                <a16:creationId xmlns:a16="http://schemas.microsoft.com/office/drawing/2014/main" id="{12E078D2-FA66-42D8-8B25-1D566874E026}"/>
              </a:ext>
            </a:extLst>
          </p:cNvPr>
          <p:cNvSpPr txBox="1"/>
          <p:nvPr/>
        </p:nvSpPr>
        <p:spPr>
          <a:xfrm>
            <a:off x="5125154" y="6493276"/>
            <a:ext cx="6815940" cy="313444"/>
          </a:xfrm>
          <a:prstGeom prst="rect">
            <a:avLst/>
          </a:prstGeom>
          <a:solidFill>
            <a:srgbClr val="000000">
              <a:alpha val="40000"/>
            </a:srgbClr>
          </a:solidFill>
        </p:spPr>
        <p:txBody>
          <a:bodyPr wrap="square" rtlCol="0">
            <a:spAutoFit/>
          </a:bodyPr>
          <a:lstStyle/>
          <a:p>
            <a:pPr algn="ctr"/>
            <a:r>
              <a:rPr lang="en-US" sz="1400" dirty="0">
                <a:solidFill>
                  <a:schemeClr val="bg1"/>
                </a:solidFill>
              </a:rPr>
              <a:t>EGHS HUNCH Program – Students Assemble </a:t>
            </a:r>
            <a:r>
              <a:rPr lang="en-US" sz="1400" dirty="0" err="1">
                <a:solidFill>
                  <a:schemeClr val="bg1"/>
                </a:solidFill>
              </a:rPr>
              <a:t>IPEx</a:t>
            </a:r>
            <a:r>
              <a:rPr lang="en-US" sz="1400" dirty="0">
                <a:solidFill>
                  <a:schemeClr val="bg1"/>
                </a:solidFill>
              </a:rPr>
              <a:t> Wheels</a:t>
            </a:r>
          </a:p>
        </p:txBody>
      </p:sp>
    </p:spTree>
    <p:extLst>
      <p:ext uri="{BB962C8B-B14F-4D97-AF65-F5344CB8AC3E}">
        <p14:creationId xmlns:p14="http://schemas.microsoft.com/office/powerpoint/2010/main" val="2536075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p:cNvSpPr>
          <p:nvPr>
            <p:ph type="title"/>
          </p:nvPr>
        </p:nvSpPr>
        <p:spPr>
          <a:xfrm>
            <a:off x="3037316" y="173066"/>
            <a:ext cx="6117369" cy="720668"/>
          </a:xfrm>
        </p:spPr>
        <p:txBody>
          <a:bodyPr>
            <a:normAutofit/>
          </a:bodyPr>
          <a:lstStyle/>
          <a:p>
            <a:pPr algn="ctr"/>
            <a:r>
              <a:rPr lang="en-US" sz="3600">
                <a:solidFill>
                  <a:sysClr val="window" lastClr="FFFFFF">
                    <a:lumMod val="85000"/>
                  </a:sysClr>
                </a:solidFill>
                <a:latin typeface="Arial Bold" charset="0"/>
                <a:ea typeface="ＭＳ Ｐゴシック" charset="-128"/>
                <a:cs typeface="ＭＳ Ｐゴシック" charset="-128"/>
              </a:rPr>
              <a:t>Education/Public Outreach</a:t>
            </a:r>
          </a:p>
        </p:txBody>
      </p:sp>
      <p:sp>
        <p:nvSpPr>
          <p:cNvPr id="2" name="Slide Number Placeholder 1"/>
          <p:cNvSpPr>
            <a:spLocks noGrp="1"/>
          </p:cNvSpPr>
          <p:nvPr>
            <p:ph type="sldNum" sz="quarter" idx="12"/>
          </p:nvPr>
        </p:nvSpPr>
        <p:spPr>
          <a:xfrm>
            <a:off x="11789664" y="6629400"/>
            <a:ext cx="402336" cy="228600"/>
          </a:xfrm>
          <a:prstGeom prst="rect">
            <a:avLst/>
          </a:prstGeom>
        </p:spPr>
        <p:txBody>
          <a:bodyPr vert="horz" wrap="square" lIns="0" tIns="45720" rIns="91440" bIns="45720" numCol="1" anchor="t" anchorCtr="0" compatLnSpc="1">
            <a:prstTxWarp prst="textNoShape">
              <a:avLst/>
            </a:prstTxWarp>
          </a:bodyPr>
          <a:lstStyle>
            <a:defPPr>
              <a:defRPr lang="en-US"/>
            </a:defPPr>
            <a:lvl1pPr marL="0" algn="r" defTabSz="914400" rtl="0" eaLnBrk="1" fontAlgn="auto" latinLnBrk="0" hangingPunct="1">
              <a:spcBef>
                <a:spcPts val="0"/>
              </a:spcBef>
              <a:spcAft>
                <a:spcPts val="0"/>
              </a:spcAft>
              <a:defRPr lang="en-US" sz="800" kern="1200" baseline="0" smtClean="0">
                <a:solidFill>
                  <a:schemeClr val="tx1"/>
                </a:solidFill>
                <a:latin typeface="Arial" charset="0"/>
                <a:ea typeface=""/>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1C508F0-1AA7-8449-B96D-5FDB74B9F69F}" type="slidenum">
              <a:rPr lang="en-US" smtClean="0"/>
              <a:pPr/>
              <a:t>29</a:t>
            </a:fld>
            <a:endParaRPr lang="en-US"/>
          </a:p>
        </p:txBody>
      </p:sp>
      <p:sp>
        <p:nvSpPr>
          <p:cNvPr id="20" name="TextBox 19"/>
          <p:cNvSpPr txBox="1"/>
          <p:nvPr/>
        </p:nvSpPr>
        <p:spPr>
          <a:xfrm>
            <a:off x="0" y="1087429"/>
            <a:ext cx="5407377" cy="461665"/>
          </a:xfrm>
          <a:prstGeom prst="rect">
            <a:avLst/>
          </a:prstGeom>
          <a:noFill/>
        </p:spPr>
        <p:txBody>
          <a:bodyPr wrap="square" rtlCol="0">
            <a:spAutoFit/>
          </a:bodyPr>
          <a:lstStyle/>
          <a:p>
            <a:pPr algn="ctr"/>
            <a:r>
              <a:rPr lang="en-US" sz="2400" u="sng" dirty="0"/>
              <a:t>EPO Involvement</a:t>
            </a:r>
          </a:p>
        </p:txBody>
      </p:sp>
      <p:sp>
        <p:nvSpPr>
          <p:cNvPr id="3" name="TextBox 2">
            <a:extLst>
              <a:ext uri="{FF2B5EF4-FFF2-40B4-BE49-F238E27FC236}">
                <a16:creationId xmlns:a16="http://schemas.microsoft.com/office/drawing/2014/main" id="{5FC6AD55-1427-4FA6-89C1-9A7BDB767CA0}"/>
              </a:ext>
            </a:extLst>
          </p:cNvPr>
          <p:cNvSpPr txBox="1"/>
          <p:nvPr/>
        </p:nvSpPr>
        <p:spPr>
          <a:xfrm>
            <a:off x="-1" y="1439171"/>
            <a:ext cx="5525622" cy="3416320"/>
          </a:xfrm>
          <a:prstGeom prst="rect">
            <a:avLst/>
          </a:prstGeom>
          <a:noFill/>
        </p:spPr>
        <p:txBody>
          <a:bodyPr wrap="square" rtlCol="0">
            <a:spAutoFit/>
          </a:bodyPr>
          <a:lstStyle/>
          <a:p>
            <a:pPr marL="285750" indent="-285750">
              <a:buFont typeface="Wingdings" panose="05000000000000000000" pitchFamily="2" charset="2"/>
              <a:buChar char="Ø"/>
            </a:pPr>
            <a:r>
              <a:rPr lang="en-US" dirty="0">
                <a:solidFill>
                  <a:schemeClr val="dk1"/>
                </a:solidFill>
                <a:latin typeface="Arial"/>
                <a:ea typeface="+mn-ea"/>
                <a:cs typeface="Arial"/>
              </a:rPr>
              <a:t>ASCE Earth and Space Conference presentation on scaled bucket drum testing, April 2022</a:t>
            </a:r>
          </a:p>
          <a:p>
            <a:pPr marL="285750" indent="-285750">
              <a:buFont typeface="Wingdings" panose="05000000000000000000" pitchFamily="2" charset="2"/>
              <a:buChar char="Ø"/>
            </a:pPr>
            <a:r>
              <a:rPr lang="en-US" dirty="0"/>
              <a:t>Space Resources Roundtable presentation on </a:t>
            </a:r>
            <a:r>
              <a:rPr lang="en-US" dirty="0" err="1"/>
              <a:t>AutoDig</a:t>
            </a:r>
            <a:r>
              <a:rPr lang="en-US" dirty="0"/>
              <a:t> algorithm development, June 2022</a:t>
            </a:r>
          </a:p>
          <a:p>
            <a:pPr marL="285750" indent="-285750">
              <a:buFont typeface="Wingdings" panose="05000000000000000000" pitchFamily="2" charset="2"/>
              <a:buChar char="Ø"/>
            </a:pPr>
            <a:r>
              <a:rPr lang="en-US" sz="1800" kern="1200" dirty="0">
                <a:solidFill>
                  <a:schemeClr val="dk1"/>
                </a:solidFill>
                <a:latin typeface="Arial"/>
                <a:ea typeface="+mn-ea"/>
                <a:cs typeface="Arial"/>
              </a:rPr>
              <a:t>Developed a bucket drum demonstration for GCD public affairs to take to various conferences and events</a:t>
            </a:r>
            <a:r>
              <a:rPr lang="en-US" dirty="0">
                <a:solidFill>
                  <a:schemeClr val="dk1"/>
                </a:solidFill>
                <a:latin typeface="Arial"/>
                <a:ea typeface="+mn-ea"/>
                <a:cs typeface="Arial"/>
              </a:rPr>
              <a:t>, April 2022</a:t>
            </a:r>
            <a:endParaRPr lang="en-US" sz="1800" kern="1200" dirty="0">
              <a:solidFill>
                <a:schemeClr val="dk1"/>
              </a:solidFill>
              <a:latin typeface="Arial"/>
              <a:ea typeface="+mn-ea"/>
              <a:cs typeface="Arial"/>
            </a:endParaRPr>
          </a:p>
          <a:p>
            <a:pPr marL="285750" indent="-285750">
              <a:buFont typeface="Wingdings" panose="05000000000000000000" pitchFamily="2" charset="2"/>
              <a:buChar char="Ø"/>
            </a:pPr>
            <a:r>
              <a:rPr lang="en-US" dirty="0">
                <a:solidFill>
                  <a:schemeClr val="dk1"/>
                </a:solidFill>
                <a:latin typeface="Arial"/>
                <a:ea typeface="+mn-ea"/>
                <a:cs typeface="Arial"/>
              </a:rPr>
              <a:t>Professional video/photography of RASSOR captured with simulated lunar lighting conditions in KSC GMRO Regolith Test Bed. Imaged shared with millions on NASA Instagram page, Aug 9.</a:t>
            </a:r>
            <a:endParaRPr lang="en-US" sz="1800" dirty="0"/>
          </a:p>
          <a:p>
            <a:pPr marL="285750" indent="-285750">
              <a:buFont typeface="Arial" panose="020B0604020202020204" pitchFamily="34" charset="0"/>
              <a:buChar char="•"/>
            </a:pPr>
            <a:endParaRPr lang="en-US" dirty="0"/>
          </a:p>
        </p:txBody>
      </p:sp>
      <p:sp>
        <p:nvSpPr>
          <p:cNvPr id="7" name="AutoShape 4">
            <a:extLst>
              <a:ext uri="{FF2B5EF4-FFF2-40B4-BE49-F238E27FC236}">
                <a16:creationId xmlns:a16="http://schemas.microsoft.com/office/drawing/2014/main" id="{22BB7B52-5A20-407D-998F-AAAB0A2F0D7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17" name="Table 16">
            <a:extLst>
              <a:ext uri="{FF2B5EF4-FFF2-40B4-BE49-F238E27FC236}">
                <a16:creationId xmlns:a16="http://schemas.microsoft.com/office/drawing/2014/main" id="{D48023A9-7036-49DF-8A16-1E1DA26584A9}"/>
              </a:ext>
            </a:extLst>
          </p:cNvPr>
          <p:cNvGraphicFramePr>
            <a:graphicFrameLocks noGrp="1"/>
          </p:cNvGraphicFramePr>
          <p:nvPr>
            <p:extLst>
              <p:ext uri="{D42A27DB-BD31-4B8C-83A1-F6EECF244321}">
                <p14:modId xmlns:p14="http://schemas.microsoft.com/office/powerpoint/2010/main" val="3580462081"/>
              </p:ext>
            </p:extLst>
          </p:nvPr>
        </p:nvGraphicFramePr>
        <p:xfrm>
          <a:off x="5723467" y="1537316"/>
          <a:ext cx="6376999" cy="1866822"/>
        </p:xfrm>
        <a:graphic>
          <a:graphicData uri="http://schemas.openxmlformats.org/drawingml/2006/table">
            <a:tbl>
              <a:tblPr firstRow="1" bandRow="1">
                <a:tableStyleId>{6E25E649-3F16-4E02-A733-19D2CDBF48F0}</a:tableStyleId>
              </a:tblPr>
              <a:tblGrid>
                <a:gridCol w="5113866">
                  <a:extLst>
                    <a:ext uri="{9D8B030D-6E8A-4147-A177-3AD203B41FA5}">
                      <a16:colId xmlns:a16="http://schemas.microsoft.com/office/drawing/2014/main" val="20000"/>
                    </a:ext>
                  </a:extLst>
                </a:gridCol>
                <a:gridCol w="1263133">
                  <a:extLst>
                    <a:ext uri="{9D8B030D-6E8A-4147-A177-3AD203B41FA5}">
                      <a16:colId xmlns:a16="http://schemas.microsoft.com/office/drawing/2014/main" val="1302770135"/>
                    </a:ext>
                  </a:extLst>
                </a:gridCol>
              </a:tblGrid>
              <a:tr h="252887">
                <a:tc gridSpan="2">
                  <a:txBody>
                    <a:bodyPr/>
                    <a:lstStyle/>
                    <a:p>
                      <a:r>
                        <a:rPr lang="en-US" sz="1500" b="1">
                          <a:solidFill>
                            <a:schemeClr val="bg1"/>
                          </a:solidFill>
                        </a:rPr>
                        <a:t>6 Month </a:t>
                      </a:r>
                      <a:r>
                        <a:rPr lang="en-US" sz="1500" b="1" baseline="0">
                          <a:solidFill>
                            <a:schemeClr val="bg1"/>
                          </a:solidFill>
                        </a:rPr>
                        <a:t>Look-Ahead</a:t>
                      </a:r>
                      <a:endParaRPr lang="en-US" sz="1500" b="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endParaRPr lang="en-US"/>
                    </a:p>
                  </a:txBody>
                  <a:tcPr/>
                </a:tc>
                <a:extLst>
                  <a:ext uri="{0D108BD9-81ED-4DB2-BD59-A6C34878D82A}">
                    <a16:rowId xmlns:a16="http://schemas.microsoft.com/office/drawing/2014/main" val="10000"/>
                  </a:ext>
                </a:extLst>
              </a:tr>
              <a:tr h="43352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500" dirty="0"/>
                        <a:t>Continued partnership with UCF for bucket drum experiment development for Blue Origin Lunar-G flight in 2023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Q1 CY23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5288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500" dirty="0"/>
                        <a:t>K5 Milestone Blue Origin Flight Lunar–G Test of Bucket Drums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Q1CY23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5386459"/>
                  </a:ext>
                </a:extLst>
              </a:tr>
              <a:tr h="25288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500" dirty="0" err="1"/>
                        <a:t>AutoDig</a:t>
                      </a:r>
                      <a:r>
                        <a:rPr lang="en-US" sz="1500" dirty="0"/>
                        <a:t> Software Paper/Presentation at IEEE Aerospace Conf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March 2023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407753"/>
                  </a:ext>
                </a:extLst>
              </a:tr>
              <a:tr h="35806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500" dirty="0"/>
                        <a:t>ASCE Earth &amp; Space Conference Paper/Presentation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April 2023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3083574"/>
                  </a:ext>
                </a:extLst>
              </a:tr>
            </a:tbl>
          </a:graphicData>
        </a:graphic>
      </p:graphicFrame>
      <p:sp>
        <p:nvSpPr>
          <p:cNvPr id="19" name="TextBox 18">
            <a:extLst>
              <a:ext uri="{FF2B5EF4-FFF2-40B4-BE49-F238E27FC236}">
                <a16:creationId xmlns:a16="http://schemas.microsoft.com/office/drawing/2014/main" id="{66270218-208C-4332-AA6E-975B12BFB4BE}"/>
              </a:ext>
            </a:extLst>
          </p:cNvPr>
          <p:cNvSpPr txBox="1"/>
          <p:nvPr/>
        </p:nvSpPr>
        <p:spPr>
          <a:xfrm>
            <a:off x="6262876" y="1096544"/>
            <a:ext cx="5639744" cy="461665"/>
          </a:xfrm>
          <a:prstGeom prst="rect">
            <a:avLst/>
          </a:prstGeom>
          <a:noFill/>
        </p:spPr>
        <p:txBody>
          <a:bodyPr wrap="square" rtlCol="0">
            <a:spAutoFit/>
          </a:bodyPr>
          <a:lstStyle/>
          <a:p>
            <a:r>
              <a:rPr lang="en-US" sz="2400" dirty="0">
                <a:cs typeface="Arial" panose="020B0604020202020204" pitchFamily="34" charset="0"/>
              </a:rPr>
              <a:t>EPO Calendar Outlook (High Priorities):</a:t>
            </a:r>
          </a:p>
        </p:txBody>
      </p:sp>
      <p:pic>
        <p:nvPicPr>
          <p:cNvPr id="6" name="Picture 5">
            <a:extLst>
              <a:ext uri="{FF2B5EF4-FFF2-40B4-BE49-F238E27FC236}">
                <a16:creationId xmlns:a16="http://schemas.microsoft.com/office/drawing/2014/main" id="{72C6701A-7588-4DEA-AE59-FF5ED236A63D}"/>
              </a:ext>
            </a:extLst>
          </p:cNvPr>
          <p:cNvPicPr>
            <a:picLocks noChangeAspect="1"/>
          </p:cNvPicPr>
          <p:nvPr/>
        </p:nvPicPr>
        <p:blipFill>
          <a:blip r:embed="rId3"/>
          <a:stretch>
            <a:fillRect/>
          </a:stretch>
        </p:blipFill>
        <p:spPr>
          <a:xfrm>
            <a:off x="5560348" y="3545712"/>
            <a:ext cx="6342272" cy="3270234"/>
          </a:xfrm>
          <a:prstGeom prst="rect">
            <a:avLst/>
          </a:prstGeom>
        </p:spPr>
      </p:pic>
      <p:pic>
        <p:nvPicPr>
          <p:cNvPr id="22" name="Picture 2">
            <a:extLst>
              <a:ext uri="{FF2B5EF4-FFF2-40B4-BE49-F238E27FC236}">
                <a16:creationId xmlns:a16="http://schemas.microsoft.com/office/drawing/2014/main" id="{F9B4F556-40EB-429E-A7D8-B420FEF0B17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532" r="24876"/>
          <a:stretch/>
        </p:blipFill>
        <p:spPr bwMode="auto">
          <a:xfrm>
            <a:off x="762187" y="4593476"/>
            <a:ext cx="3166346" cy="217356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6948117C-EEB9-4B6F-B372-A13F65E11EA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23" name="TextBox 22">
            <a:extLst>
              <a:ext uri="{FF2B5EF4-FFF2-40B4-BE49-F238E27FC236}">
                <a16:creationId xmlns:a16="http://schemas.microsoft.com/office/drawing/2014/main" id="{DFF318A2-12E7-47FA-8DC4-824E095988CB}"/>
              </a:ext>
            </a:extLst>
          </p:cNvPr>
          <p:cNvSpPr txBox="1"/>
          <p:nvPr/>
        </p:nvSpPr>
        <p:spPr>
          <a:xfrm>
            <a:off x="5578861" y="3581400"/>
            <a:ext cx="3556862" cy="307777"/>
          </a:xfrm>
          <a:prstGeom prst="rect">
            <a:avLst/>
          </a:prstGeom>
          <a:solidFill>
            <a:srgbClr val="000000">
              <a:alpha val="40000"/>
            </a:srgbClr>
          </a:solidFill>
        </p:spPr>
        <p:txBody>
          <a:bodyPr wrap="square" rtlCol="0">
            <a:spAutoFit/>
          </a:bodyPr>
          <a:lstStyle/>
          <a:p>
            <a:pPr algn="ctr"/>
            <a:r>
              <a:rPr lang="en-US" sz="1400" dirty="0" err="1">
                <a:solidFill>
                  <a:schemeClr val="bg1"/>
                </a:solidFill>
              </a:rPr>
              <a:t>IPEx</a:t>
            </a:r>
            <a:r>
              <a:rPr lang="en-US" sz="1400" dirty="0">
                <a:solidFill>
                  <a:schemeClr val="bg1"/>
                </a:solidFill>
              </a:rPr>
              <a:t> Shared on NASA Instagram</a:t>
            </a:r>
          </a:p>
        </p:txBody>
      </p:sp>
      <p:sp>
        <p:nvSpPr>
          <p:cNvPr id="14" name="TextBox 13">
            <a:extLst>
              <a:ext uri="{FF2B5EF4-FFF2-40B4-BE49-F238E27FC236}">
                <a16:creationId xmlns:a16="http://schemas.microsoft.com/office/drawing/2014/main" id="{098174DD-F5FA-4DF4-B33E-4BDAC505CB65}"/>
              </a:ext>
            </a:extLst>
          </p:cNvPr>
          <p:cNvSpPr txBox="1"/>
          <p:nvPr/>
        </p:nvSpPr>
        <p:spPr>
          <a:xfrm>
            <a:off x="762187" y="6457245"/>
            <a:ext cx="3166346" cy="307777"/>
          </a:xfrm>
          <a:prstGeom prst="rect">
            <a:avLst/>
          </a:prstGeom>
          <a:solidFill>
            <a:srgbClr val="000000">
              <a:alpha val="40000"/>
            </a:srgbClr>
          </a:solidFill>
        </p:spPr>
        <p:txBody>
          <a:bodyPr wrap="square" rtlCol="0">
            <a:spAutoFit/>
          </a:bodyPr>
          <a:lstStyle/>
          <a:p>
            <a:pPr algn="ctr"/>
            <a:r>
              <a:rPr lang="en-US" sz="1400" dirty="0">
                <a:solidFill>
                  <a:schemeClr val="bg1"/>
                </a:solidFill>
              </a:rPr>
              <a:t>EPO Bucket Drum Demo Display</a:t>
            </a:r>
          </a:p>
        </p:txBody>
      </p:sp>
    </p:spTree>
    <p:extLst>
      <p:ext uri="{BB962C8B-B14F-4D97-AF65-F5344CB8AC3E}">
        <p14:creationId xmlns:p14="http://schemas.microsoft.com/office/powerpoint/2010/main" val="2705407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C7325-E5EF-45DF-8077-7885BF1D7D8C}"/>
              </a:ext>
            </a:extLst>
          </p:cNvPr>
          <p:cNvSpPr>
            <a:spLocks noGrp="1"/>
          </p:cNvSpPr>
          <p:nvPr>
            <p:ph type="title"/>
          </p:nvPr>
        </p:nvSpPr>
        <p:spPr>
          <a:xfrm>
            <a:off x="1532471" y="0"/>
            <a:ext cx="9144000" cy="1066800"/>
          </a:xfrm>
          <a:noFill/>
        </p:spPr>
        <p:txBody>
          <a:bodyPr wrap="square" rtlCol="0">
            <a:spAutoFit/>
          </a:bodyPr>
          <a:lstStyle/>
          <a:p>
            <a:pPr algn="l"/>
            <a:r>
              <a:rPr lang="en-US" sz="3600">
                <a:solidFill>
                  <a:sysClr val="window" lastClr="FFFFFF">
                    <a:lumMod val="85000"/>
                  </a:sysClr>
                </a:solidFill>
              </a:rPr>
              <a:t>Team Members / Project Org Slide</a:t>
            </a:r>
          </a:p>
        </p:txBody>
      </p:sp>
      <p:sp>
        <p:nvSpPr>
          <p:cNvPr id="4" name="Slide Number Placeholder 3">
            <a:extLst>
              <a:ext uri="{FF2B5EF4-FFF2-40B4-BE49-F238E27FC236}">
                <a16:creationId xmlns:a16="http://schemas.microsoft.com/office/drawing/2014/main" id="{325BD230-56F1-4459-802B-A77D5DF9B512}"/>
              </a:ext>
            </a:extLst>
          </p:cNvPr>
          <p:cNvSpPr>
            <a:spLocks noGrp="1"/>
          </p:cNvSpPr>
          <p:nvPr>
            <p:ph type="sldNum" sz="quarter" idx="10"/>
          </p:nvPr>
        </p:nvSpPr>
        <p:spPr/>
        <p:txBody>
          <a:bodyPr/>
          <a:lstStyle/>
          <a:p>
            <a:pPr>
              <a:defRPr/>
            </a:pPr>
            <a:fld id="{E8CC769F-ADCB-2641-BD2F-4076D1C41918}" type="slidenum">
              <a:rPr lang="uk-UA" sz="800" smtClean="0">
                <a:latin typeface="Arial" charset="0"/>
              </a:rPr>
              <a:pPr>
                <a:defRPr/>
              </a:pPr>
              <a:t>3</a:t>
            </a:fld>
            <a:endParaRPr lang="uk-UA"/>
          </a:p>
        </p:txBody>
      </p:sp>
      <p:pic>
        <p:nvPicPr>
          <p:cNvPr id="5" name="Picture 4">
            <a:extLst>
              <a:ext uri="{FF2B5EF4-FFF2-40B4-BE49-F238E27FC236}">
                <a16:creationId xmlns:a16="http://schemas.microsoft.com/office/drawing/2014/main" id="{CCF03E78-DE22-4D6B-A7A6-E955E441C67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6083" y="121312"/>
            <a:ext cx="990306" cy="824176"/>
          </a:xfrm>
          <a:prstGeom prst="rect">
            <a:avLst/>
          </a:prstGeom>
        </p:spPr>
      </p:pic>
      <p:grpSp>
        <p:nvGrpSpPr>
          <p:cNvPr id="8" name="Group 7">
            <a:extLst>
              <a:ext uri="{FF2B5EF4-FFF2-40B4-BE49-F238E27FC236}">
                <a16:creationId xmlns:a16="http://schemas.microsoft.com/office/drawing/2014/main" id="{6A16CC38-3545-4AC2-ABB5-175A5F23D712}"/>
              </a:ext>
            </a:extLst>
          </p:cNvPr>
          <p:cNvGrpSpPr/>
          <p:nvPr/>
        </p:nvGrpSpPr>
        <p:grpSpPr>
          <a:xfrm>
            <a:off x="303892" y="2025356"/>
            <a:ext cx="6358890" cy="3590771"/>
            <a:chOff x="-144780" y="0"/>
            <a:chExt cx="6359260" cy="2531728"/>
          </a:xfrm>
        </p:grpSpPr>
        <p:grpSp>
          <p:nvGrpSpPr>
            <p:cNvPr id="10" name="Group 9">
              <a:extLst>
                <a:ext uri="{FF2B5EF4-FFF2-40B4-BE49-F238E27FC236}">
                  <a16:creationId xmlns:a16="http://schemas.microsoft.com/office/drawing/2014/main" id="{13DA0C45-11B9-4E3D-BD78-A80DC98BAA30}"/>
                </a:ext>
              </a:extLst>
            </p:cNvPr>
            <p:cNvGrpSpPr/>
            <p:nvPr/>
          </p:nvGrpSpPr>
          <p:grpSpPr>
            <a:xfrm>
              <a:off x="161660" y="0"/>
              <a:ext cx="6052820" cy="1307100"/>
              <a:chOff x="161660" y="0"/>
              <a:chExt cx="6052842" cy="1307719"/>
            </a:xfrm>
          </p:grpSpPr>
          <p:sp>
            <p:nvSpPr>
              <p:cNvPr id="15" name="Rectangle 14">
                <a:extLst>
                  <a:ext uri="{FF2B5EF4-FFF2-40B4-BE49-F238E27FC236}">
                    <a16:creationId xmlns:a16="http://schemas.microsoft.com/office/drawing/2014/main" id="{EE0F7BC8-980D-4CDF-9D9B-8F4109D7D8EB}"/>
                  </a:ext>
                </a:extLst>
              </p:cNvPr>
              <p:cNvSpPr/>
              <p:nvPr/>
            </p:nvSpPr>
            <p:spPr>
              <a:xfrm>
                <a:off x="161660" y="20496"/>
                <a:ext cx="6052842" cy="706361"/>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endParaRPr lang="en-US"/>
              </a:p>
            </p:txBody>
          </p:sp>
          <p:sp>
            <p:nvSpPr>
              <p:cNvPr id="16" name="Rectangle 15">
                <a:extLst>
                  <a:ext uri="{FF2B5EF4-FFF2-40B4-BE49-F238E27FC236}">
                    <a16:creationId xmlns:a16="http://schemas.microsoft.com/office/drawing/2014/main" id="{B26B20EB-9560-4F03-B368-D10AC793F53A}"/>
                  </a:ext>
                </a:extLst>
              </p:cNvPr>
              <p:cNvSpPr/>
              <p:nvPr/>
            </p:nvSpPr>
            <p:spPr>
              <a:xfrm>
                <a:off x="2093535" y="0"/>
                <a:ext cx="1879348" cy="217106"/>
              </a:xfrm>
              <a:prstGeom prst="rect">
                <a:avLst/>
              </a:prstGeom>
            </p:spPr>
            <p:txBody>
              <a:bodyPr wrap="none">
                <a:spAutoFit/>
              </a:bodyPr>
              <a:lstStyle/>
              <a:p>
                <a:pPr marL="0" marR="0" algn="ctr">
                  <a:spcBef>
                    <a:spcPts val="0"/>
                  </a:spcBef>
                  <a:spcAft>
                    <a:spcPts val="600"/>
                  </a:spcAft>
                  <a:tabLst>
                    <a:tab pos="914400" algn="l"/>
                    <a:tab pos="2628900" algn="l"/>
                    <a:tab pos="5029200" algn="l"/>
                  </a:tabLst>
                </a:pPr>
                <a:r>
                  <a:rPr lang="en-US" sz="1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Primary GCD Interfaces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551E10DA-E05C-4DDA-8AF5-C3C682AB75D2}"/>
                  </a:ext>
                </a:extLst>
              </p:cNvPr>
              <p:cNvSpPr/>
              <p:nvPr/>
            </p:nvSpPr>
            <p:spPr>
              <a:xfrm>
                <a:off x="493434" y="286949"/>
                <a:ext cx="2410592" cy="350231"/>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algn="ctr">
                  <a:spcBef>
                    <a:spcPts val="0"/>
                  </a:spcBef>
                  <a:spcAft>
                    <a:spcPts val="600"/>
                  </a:spcAft>
                  <a:tabLst>
                    <a:tab pos="914400" algn="l"/>
                    <a:tab pos="2628900" algn="l"/>
                    <a:tab pos="5029200" algn="l"/>
                  </a:tabLs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GCD Program Element Manager</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600"/>
                  </a:spcAft>
                  <a:tabLst>
                    <a:tab pos="914400" algn="l"/>
                    <a:tab pos="2628900" algn="l"/>
                    <a:tab pos="5029200" algn="l"/>
                  </a:tabLs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Eugene Schwanbeck (JSC)</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D8AF250A-87AE-4685-89B1-75C9601F282F}"/>
                  </a:ext>
                </a:extLst>
              </p:cNvPr>
              <p:cNvSpPr/>
              <p:nvPr/>
            </p:nvSpPr>
            <p:spPr>
              <a:xfrm>
                <a:off x="3178930" y="286980"/>
                <a:ext cx="2647155" cy="350458"/>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algn="ctr">
                  <a:spcBef>
                    <a:spcPts val="0"/>
                  </a:spcBef>
                  <a:spcAft>
                    <a:spcPts val="600"/>
                  </a:spcAft>
                  <a:tabLst>
                    <a:tab pos="914400" algn="l"/>
                    <a:tab pos="2628900" algn="l"/>
                    <a:tab pos="5029200" algn="l"/>
                  </a:tabLs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GCD Acting Program Manager</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600"/>
                  </a:spcAft>
                  <a:tabLst>
                    <a:tab pos="914400" algn="l"/>
                    <a:tab pos="2628900" algn="l"/>
                    <a:tab pos="5029200" algn="l"/>
                  </a:tabLs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David Moore (</a:t>
                </a:r>
                <a:r>
                  <a:rPr lang="en-U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LaRC</a:t>
                </a: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252580B8-1551-4B57-A0EB-4B3BA1563ED8}"/>
                  </a:ext>
                </a:extLst>
              </p:cNvPr>
              <p:cNvSpPr/>
              <p:nvPr/>
            </p:nvSpPr>
            <p:spPr>
              <a:xfrm>
                <a:off x="1448426" y="811511"/>
                <a:ext cx="3087551" cy="496208"/>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algn="ctr">
                  <a:spcBef>
                    <a:spcPts val="0"/>
                  </a:spcBef>
                  <a:spcAft>
                    <a:spcPts val="600"/>
                  </a:spcAft>
                  <a:tabLst>
                    <a:tab pos="914400" algn="l"/>
                    <a:tab pos="2628900" algn="l"/>
                    <a:tab pos="5029200" algn="l"/>
                  </a:tabLs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WBS 596118.04.65.76 – KSC Lead Center</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600"/>
                  </a:spcAft>
                  <a:tabLst>
                    <a:tab pos="914400" algn="l"/>
                    <a:tab pos="2628900" algn="l"/>
                    <a:tab pos="5029200" algn="l"/>
                  </a:tabLst>
                </a:pPr>
                <a:r>
                  <a:rPr lang="en-U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PjM</a:t>
                </a: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Jason Schuler</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600"/>
                  </a:spcAft>
                  <a:tabLst>
                    <a:tab pos="914400" algn="l"/>
                    <a:tab pos="2628900" algn="l"/>
                    <a:tab pos="5029200" algn="l"/>
                  </a:tabLst>
                </a:pPr>
                <a:r>
                  <a:rPr lang="en-U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DPjM</a:t>
                </a: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Jenna Fothergill</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474756D2-CAD2-43FA-B98D-CC9AE58B79D9}"/>
                  </a:ext>
                </a:extLst>
              </p:cNvPr>
              <p:cNvCxnSpPr/>
              <p:nvPr/>
            </p:nvCxnSpPr>
            <p:spPr>
              <a:xfrm flipH="1">
                <a:off x="2431821" y="650323"/>
                <a:ext cx="16" cy="161026"/>
              </a:xfrm>
              <a:prstGeom prst="line">
                <a:avLst/>
              </a:prstGeom>
              <a:noFill/>
              <a:ln w="12700" cap="flat" cmpd="sng" algn="ctr">
                <a:solidFill>
                  <a:sysClr val="windowText" lastClr="000000"/>
                </a:solidFill>
                <a:prstDash val="solid"/>
                <a:miter lim="800000"/>
              </a:ln>
              <a:effectLst/>
            </p:spPr>
          </p:cxnSp>
          <p:cxnSp>
            <p:nvCxnSpPr>
              <p:cNvPr id="21" name="Straight Connector 20">
                <a:extLst>
                  <a:ext uri="{FF2B5EF4-FFF2-40B4-BE49-F238E27FC236}">
                    <a16:creationId xmlns:a16="http://schemas.microsoft.com/office/drawing/2014/main" id="{1DC9889D-2B5B-40D7-8B41-9AC098D5E5CE}"/>
                  </a:ext>
                </a:extLst>
              </p:cNvPr>
              <p:cNvCxnSpPr/>
              <p:nvPr/>
            </p:nvCxnSpPr>
            <p:spPr>
              <a:xfrm>
                <a:off x="3673774" y="650631"/>
                <a:ext cx="0" cy="160718"/>
              </a:xfrm>
              <a:prstGeom prst="line">
                <a:avLst/>
              </a:prstGeom>
              <a:noFill/>
              <a:ln w="12700" cap="flat" cmpd="sng" algn="ctr">
                <a:solidFill>
                  <a:sysClr val="windowText" lastClr="000000"/>
                </a:solidFill>
                <a:prstDash val="solid"/>
                <a:miter lim="800000"/>
              </a:ln>
              <a:effectLst/>
            </p:spPr>
          </p:cxnSp>
        </p:grpSp>
        <p:sp>
          <p:nvSpPr>
            <p:cNvPr id="11" name="Rectangle 10">
              <a:extLst>
                <a:ext uri="{FF2B5EF4-FFF2-40B4-BE49-F238E27FC236}">
                  <a16:creationId xmlns:a16="http://schemas.microsoft.com/office/drawing/2014/main" id="{69E4C186-C55C-4493-BB43-D45D0190ADBE}"/>
                </a:ext>
              </a:extLst>
            </p:cNvPr>
            <p:cNvSpPr/>
            <p:nvPr/>
          </p:nvSpPr>
          <p:spPr>
            <a:xfrm>
              <a:off x="-144780" y="1449787"/>
              <a:ext cx="2772200" cy="495973"/>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algn="ctr">
                <a:spcBef>
                  <a:spcPts val="0"/>
                </a:spcBef>
                <a:spcAft>
                  <a:spcPts val="600"/>
                </a:spcAft>
                <a:tabLst>
                  <a:tab pos="914400" algn="l"/>
                  <a:tab pos="2628900" algn="l"/>
                  <a:tab pos="5029200" algn="l"/>
                </a:tabLs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WBS 596118.04.65.72</a:t>
              </a:r>
            </a:p>
            <a:p>
              <a:pPr marL="0" marR="0" algn="ctr">
                <a:spcBef>
                  <a:spcPts val="0"/>
                </a:spcBef>
                <a:spcAft>
                  <a:spcPts val="600"/>
                </a:spcAft>
                <a:tabLst>
                  <a:tab pos="914400" algn="l"/>
                  <a:tab pos="2628900" algn="l"/>
                  <a:tab pos="5029200" algn="l"/>
                </a:tabLs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JSC Support Center</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600"/>
                </a:spcAft>
                <a:tabLst>
                  <a:tab pos="914400" algn="l"/>
                  <a:tab pos="2628900" algn="l"/>
                  <a:tab pos="5029200" algn="l"/>
                </a:tabLs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POC: Bill </a:t>
              </a:r>
              <a:r>
                <a:rPr lang="en-US"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Bluethmann</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8294E227-41DE-427E-84B5-627DF13ECE3E}"/>
                </a:ext>
              </a:extLst>
            </p:cNvPr>
            <p:cNvCxnSpPr>
              <a:cxnSpLocks/>
            </p:cNvCxnSpPr>
            <p:nvPr/>
          </p:nvCxnSpPr>
          <p:spPr>
            <a:xfrm>
              <a:off x="3004891" y="1307100"/>
              <a:ext cx="0" cy="782808"/>
            </a:xfrm>
            <a:prstGeom prst="line">
              <a:avLst/>
            </a:prstGeom>
            <a:noFill/>
            <a:ln w="12700" cap="flat" cmpd="sng" algn="ctr">
              <a:solidFill>
                <a:sysClr val="windowText" lastClr="000000"/>
              </a:solidFill>
              <a:prstDash val="solid"/>
              <a:miter lim="800000"/>
            </a:ln>
            <a:effectLst/>
          </p:spPr>
        </p:cxnSp>
        <p:sp>
          <p:nvSpPr>
            <p:cNvPr id="13" name="Rectangle 12">
              <a:extLst>
                <a:ext uri="{FF2B5EF4-FFF2-40B4-BE49-F238E27FC236}">
                  <a16:creationId xmlns:a16="http://schemas.microsoft.com/office/drawing/2014/main" id="{E97F9410-A72F-4C4D-83F0-0E803DB9C7E0}"/>
                </a:ext>
              </a:extLst>
            </p:cNvPr>
            <p:cNvSpPr/>
            <p:nvPr/>
          </p:nvSpPr>
          <p:spPr>
            <a:xfrm>
              <a:off x="3576033" y="1441640"/>
              <a:ext cx="2526990" cy="505581"/>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algn="ctr">
                <a:spcBef>
                  <a:spcPts val="0"/>
                </a:spcBef>
                <a:spcAft>
                  <a:spcPts val="600"/>
                </a:spcAft>
                <a:tabLst>
                  <a:tab pos="914400" algn="l"/>
                  <a:tab pos="2628900" algn="l"/>
                  <a:tab pos="5029200" algn="l"/>
                </a:tabLst>
              </a:pPr>
              <a:r>
                <a:rPr lang="fr-FR"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WBS 596118.04.65.55</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600"/>
                </a:spcAft>
                <a:tabLst>
                  <a:tab pos="914400" algn="l"/>
                  <a:tab pos="2628900" algn="l"/>
                  <a:tab pos="5029200" algn="l"/>
                </a:tabLst>
              </a:pPr>
              <a:r>
                <a:rPr lang="fr-FR"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Contract – JPL Support Center</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600"/>
                </a:spcAft>
                <a:tabLst>
                  <a:tab pos="914400" algn="l"/>
                  <a:tab pos="2628900" algn="l"/>
                  <a:tab pos="5029200" algn="l"/>
                </a:tabLst>
              </a:pPr>
              <a:r>
                <a:rPr lang="fr-FR"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POC: Hari </a:t>
              </a:r>
              <a:r>
                <a:rPr lang="fr-FR" sz="1200" kern="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Nayar</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FBA278C6-D95A-4214-A040-7E3E90483028}"/>
                </a:ext>
              </a:extLst>
            </p:cNvPr>
            <p:cNvSpPr/>
            <p:nvPr/>
          </p:nvSpPr>
          <p:spPr>
            <a:xfrm>
              <a:off x="1233207" y="2089908"/>
              <a:ext cx="3517966" cy="441820"/>
            </a:xfrm>
            <a:prstGeom prst="rect">
              <a:avLst/>
            </a:prstGeom>
            <a:solidFill>
              <a:schemeClr val="tx2">
                <a:lumMod val="40000"/>
                <a:lumOff val="60000"/>
              </a:schemeClr>
            </a:solidFill>
            <a:ln w="12700" cap="flat" cmpd="sng" algn="ctr">
              <a:solidFill>
                <a:srgbClr val="5B9BD5">
                  <a:shade val="50000"/>
                </a:srgbClr>
              </a:solidFill>
              <a:prstDash val="solid"/>
              <a:miter lim="800000"/>
            </a:ln>
            <a:effectLst/>
          </p:spPr>
          <p:txBody>
            <a:bodyPr rtlCol="0" anchor="ctr"/>
            <a:lstStyle/>
            <a:p>
              <a:pPr marL="0" marR="0" algn="ctr">
                <a:spcBef>
                  <a:spcPts val="0"/>
                </a:spcBef>
                <a:spcAft>
                  <a:spcPts val="600"/>
                </a:spcAft>
                <a:tabLst>
                  <a:tab pos="914400" algn="l"/>
                  <a:tab pos="2628900" algn="l"/>
                  <a:tab pos="5029200" algn="l"/>
                </a:tabLs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SBIR Phase III Contract – Astrobotic Technologies, Inc. – Industry Support Partner</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600"/>
                </a:spcAft>
                <a:tabLst>
                  <a:tab pos="914400" algn="l"/>
                  <a:tab pos="2628900" algn="l"/>
                  <a:tab pos="5029200" algn="l"/>
                </a:tabLst>
              </a:pPr>
              <a:r>
                <a:rPr lang="en-US" sz="12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POC: </a:t>
              </a:r>
              <a:r>
                <a:rPr lang="en-US"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John Landreneau</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graphicFrame>
        <p:nvGraphicFramePr>
          <p:cNvPr id="3" name="Table 2">
            <a:extLst>
              <a:ext uri="{FF2B5EF4-FFF2-40B4-BE49-F238E27FC236}">
                <a16:creationId xmlns:a16="http://schemas.microsoft.com/office/drawing/2014/main" id="{88F1704F-7F35-4351-88A9-C19A290E4AEB}"/>
              </a:ext>
            </a:extLst>
          </p:cNvPr>
          <p:cNvGraphicFramePr>
            <a:graphicFrameLocks noGrp="1"/>
          </p:cNvGraphicFramePr>
          <p:nvPr>
            <p:extLst>
              <p:ext uri="{D42A27DB-BD31-4B8C-83A1-F6EECF244321}">
                <p14:modId xmlns:p14="http://schemas.microsoft.com/office/powerpoint/2010/main" val="1587437644"/>
              </p:ext>
            </p:extLst>
          </p:nvPr>
        </p:nvGraphicFramePr>
        <p:xfrm>
          <a:off x="7084249" y="1675656"/>
          <a:ext cx="4485312" cy="4290172"/>
        </p:xfrm>
        <a:graphic>
          <a:graphicData uri="http://schemas.openxmlformats.org/drawingml/2006/table">
            <a:tbl>
              <a:tblPr firstRow="1" firstCol="1" bandRow="1">
                <a:tableStyleId>{5C22544A-7EE6-4342-B048-85BDC9FD1C3A}</a:tableStyleId>
              </a:tblPr>
              <a:tblGrid>
                <a:gridCol w="2524123">
                  <a:extLst>
                    <a:ext uri="{9D8B030D-6E8A-4147-A177-3AD203B41FA5}">
                      <a16:colId xmlns:a16="http://schemas.microsoft.com/office/drawing/2014/main" val="3475792976"/>
                    </a:ext>
                  </a:extLst>
                </a:gridCol>
                <a:gridCol w="1961189">
                  <a:extLst>
                    <a:ext uri="{9D8B030D-6E8A-4147-A177-3AD203B41FA5}">
                      <a16:colId xmlns:a16="http://schemas.microsoft.com/office/drawing/2014/main" val="2538633190"/>
                    </a:ext>
                  </a:extLst>
                </a:gridCol>
              </a:tblGrid>
              <a:tr h="239651">
                <a:tc gridSpan="2">
                  <a:txBody>
                    <a:bodyPr/>
                    <a:lstStyle/>
                    <a:p>
                      <a:pPr marL="0" marR="0" algn="ctr">
                        <a:lnSpc>
                          <a:spcPct val="107000"/>
                        </a:lnSpc>
                        <a:spcBef>
                          <a:spcPts val="0"/>
                        </a:spcBef>
                        <a:spcAft>
                          <a:spcPts val="600"/>
                        </a:spcAft>
                        <a:tabLst>
                          <a:tab pos="914400" algn="l"/>
                          <a:tab pos="2628900" algn="l"/>
                          <a:tab pos="5029200" algn="l"/>
                        </a:tabLst>
                      </a:pPr>
                      <a:r>
                        <a:rPr lang="en-US" sz="1200" dirty="0">
                          <a:effectLst/>
                        </a:rPr>
                        <a:t>Team Member Roles</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113121673"/>
                  </a:ext>
                </a:extLst>
              </a:tr>
              <a:tr h="562906">
                <a:tc>
                  <a:txBody>
                    <a:bodyPr/>
                    <a:lstStyle/>
                    <a:p>
                      <a:pPr marL="0" marR="0" algn="ctr" defTabSz="457200" rtl="0" eaLnBrk="1" latinLnBrk="0" hangingPunct="1">
                        <a:lnSpc>
                          <a:spcPct val="107000"/>
                        </a:lnSpc>
                        <a:spcBef>
                          <a:spcPts val="0"/>
                        </a:spcBef>
                        <a:spcAft>
                          <a:spcPts val="600"/>
                        </a:spcAft>
                        <a:tabLst>
                          <a:tab pos="914400" algn="l"/>
                          <a:tab pos="2628900" algn="l"/>
                          <a:tab pos="5029200" algn="l"/>
                        </a:tabLst>
                      </a:pPr>
                      <a:r>
                        <a:rPr lang="en-US" sz="1200" b="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Principal Investigator / </a:t>
                      </a:r>
                    </a:p>
                    <a:p>
                      <a:pPr marL="0" marR="0" algn="ctr" defTabSz="457200" rtl="0" eaLnBrk="1" latinLnBrk="0" hangingPunct="1">
                        <a:lnSpc>
                          <a:spcPct val="107000"/>
                        </a:lnSpc>
                        <a:spcBef>
                          <a:spcPts val="0"/>
                        </a:spcBef>
                        <a:spcAft>
                          <a:spcPts val="600"/>
                        </a:spcAft>
                        <a:tabLst>
                          <a:tab pos="914400" algn="l"/>
                          <a:tab pos="2628900" algn="l"/>
                          <a:tab pos="5029200" algn="l"/>
                        </a:tabLst>
                      </a:pPr>
                      <a:r>
                        <a:rPr lang="en-US" sz="1200" b="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Project Manager</a:t>
                      </a:r>
                    </a:p>
                  </a:txBody>
                  <a:tcPr marL="68580" marR="68580" marT="0" marB="0" anchor="ctr">
                    <a:solidFill>
                      <a:schemeClr val="bg2">
                        <a:lumMod val="40000"/>
                        <a:lumOff val="60000"/>
                      </a:schemeClr>
                    </a:solidFill>
                  </a:tcPr>
                </a:tc>
                <a:tc>
                  <a:txBody>
                    <a:bodyPr/>
                    <a:lstStyle/>
                    <a:p>
                      <a:pPr marL="0" marR="0" algn="ctr">
                        <a:lnSpc>
                          <a:spcPct val="107000"/>
                        </a:lnSpc>
                        <a:spcBef>
                          <a:spcPts val="0"/>
                        </a:spcBef>
                        <a:spcAft>
                          <a:spcPts val="600"/>
                        </a:spcAft>
                        <a:tabLst>
                          <a:tab pos="914400" algn="l"/>
                          <a:tab pos="2628900" algn="l"/>
                          <a:tab pos="5029200" algn="l"/>
                        </a:tabLst>
                      </a:pPr>
                      <a:r>
                        <a:rPr lang="en-US" sz="1200" b="0" dirty="0">
                          <a:effectLst/>
                          <a:latin typeface="Arial" panose="020B0604020202020204" pitchFamily="34" charset="0"/>
                          <a:ea typeface="Times New Roman" panose="02020603050405020304" pitchFamily="18" charset="0"/>
                          <a:cs typeface="Times New Roman" panose="02020603050405020304" pitchFamily="18" charset="0"/>
                        </a:rPr>
                        <a:t>Jason Schuler</a:t>
                      </a:r>
                    </a:p>
                  </a:txBody>
                  <a:tcPr marL="68580" marR="68580" marT="0" marB="0" anchor="ctr">
                    <a:solidFill>
                      <a:schemeClr val="bg2">
                        <a:lumMod val="40000"/>
                        <a:lumOff val="60000"/>
                      </a:schemeClr>
                    </a:solidFill>
                  </a:tcPr>
                </a:tc>
                <a:extLst>
                  <a:ext uri="{0D108BD9-81ED-4DB2-BD59-A6C34878D82A}">
                    <a16:rowId xmlns:a16="http://schemas.microsoft.com/office/drawing/2014/main" val="252172538"/>
                  </a:ext>
                </a:extLst>
              </a:tr>
              <a:tr h="337897">
                <a:tc>
                  <a:txBody>
                    <a:bodyPr/>
                    <a:lstStyle/>
                    <a:p>
                      <a:pPr marL="0" marR="0" algn="ctr" defTabSz="457200" rtl="0" eaLnBrk="1" latinLnBrk="0" hangingPunct="1">
                        <a:lnSpc>
                          <a:spcPct val="107000"/>
                        </a:lnSpc>
                        <a:spcBef>
                          <a:spcPts val="0"/>
                        </a:spcBef>
                        <a:spcAft>
                          <a:spcPts val="600"/>
                        </a:spcAft>
                        <a:tabLst>
                          <a:tab pos="914400" algn="l"/>
                          <a:tab pos="2628900" algn="l"/>
                          <a:tab pos="5029200" algn="l"/>
                        </a:tabLst>
                      </a:pPr>
                      <a:r>
                        <a:rPr lang="en-US" sz="1200" b="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Deputy Project Manager</a:t>
                      </a:r>
                    </a:p>
                  </a:txBody>
                  <a:tcPr marL="68580" marR="68580" marT="0" marB="0" anchor="ctr">
                    <a:solidFill>
                      <a:schemeClr val="bg2">
                        <a:lumMod val="20000"/>
                        <a:lumOff val="80000"/>
                      </a:schemeClr>
                    </a:solidFill>
                  </a:tcPr>
                </a:tc>
                <a:tc>
                  <a:txBody>
                    <a:bodyPr/>
                    <a:lstStyle/>
                    <a:p>
                      <a:pPr marL="0" marR="0" algn="ctr">
                        <a:lnSpc>
                          <a:spcPct val="107000"/>
                        </a:lnSpc>
                        <a:spcBef>
                          <a:spcPts val="0"/>
                        </a:spcBef>
                        <a:spcAft>
                          <a:spcPts val="600"/>
                        </a:spcAft>
                        <a:tabLst>
                          <a:tab pos="914400" algn="l"/>
                          <a:tab pos="2628900" algn="l"/>
                          <a:tab pos="5029200" algn="l"/>
                        </a:tabLst>
                      </a:pPr>
                      <a:r>
                        <a:rPr lang="en-US" sz="1200" b="0" dirty="0">
                          <a:effectLst/>
                          <a:latin typeface="Arial" panose="020B0604020202020204" pitchFamily="34" charset="0"/>
                          <a:ea typeface="Times New Roman" panose="02020603050405020304" pitchFamily="18" charset="0"/>
                          <a:cs typeface="Times New Roman" panose="02020603050405020304" pitchFamily="18" charset="0"/>
                        </a:rPr>
                        <a:t>Jenna Fothergill</a:t>
                      </a:r>
                    </a:p>
                  </a:txBody>
                  <a:tcPr marL="68580" marR="68580" marT="0" marB="0" anchor="ctr">
                    <a:solidFill>
                      <a:schemeClr val="bg2">
                        <a:lumMod val="20000"/>
                        <a:lumOff val="80000"/>
                      </a:schemeClr>
                    </a:solidFill>
                  </a:tcPr>
                </a:tc>
                <a:extLst>
                  <a:ext uri="{0D108BD9-81ED-4DB2-BD59-A6C34878D82A}">
                    <a16:rowId xmlns:a16="http://schemas.microsoft.com/office/drawing/2014/main" val="701010981"/>
                  </a:ext>
                </a:extLst>
              </a:tr>
              <a:tr h="311190">
                <a:tc>
                  <a:txBody>
                    <a:bodyPr/>
                    <a:lstStyle/>
                    <a:p>
                      <a:pPr marL="0" marR="0" algn="ctr" defTabSz="457200" rtl="0" eaLnBrk="1" latinLnBrk="0" hangingPunct="1">
                        <a:lnSpc>
                          <a:spcPct val="107000"/>
                        </a:lnSpc>
                        <a:spcBef>
                          <a:spcPts val="0"/>
                        </a:spcBef>
                        <a:spcAft>
                          <a:spcPts val="600"/>
                        </a:spcAft>
                        <a:tabLst>
                          <a:tab pos="914400" algn="l"/>
                          <a:tab pos="2628900" algn="l"/>
                          <a:tab pos="5029200" algn="l"/>
                        </a:tabLst>
                      </a:pPr>
                      <a:r>
                        <a:rPr lang="en-US" sz="1200" b="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Systems Engineer</a:t>
                      </a:r>
                    </a:p>
                  </a:txBody>
                  <a:tcPr marL="68580" marR="68580" marT="0" marB="0" anchor="ctr">
                    <a:solidFill>
                      <a:schemeClr val="bg2">
                        <a:lumMod val="40000"/>
                        <a:lumOff val="60000"/>
                      </a:schemeClr>
                    </a:solidFill>
                  </a:tcPr>
                </a:tc>
                <a:tc>
                  <a:txBody>
                    <a:bodyPr/>
                    <a:lstStyle/>
                    <a:p>
                      <a:pPr marL="0" marR="0" algn="ctr">
                        <a:lnSpc>
                          <a:spcPct val="107000"/>
                        </a:lnSpc>
                        <a:spcBef>
                          <a:spcPts val="0"/>
                        </a:spcBef>
                        <a:spcAft>
                          <a:spcPts val="600"/>
                        </a:spcAft>
                        <a:tabLst>
                          <a:tab pos="914400" algn="l"/>
                          <a:tab pos="2628900" algn="l"/>
                          <a:tab pos="5029200" algn="l"/>
                        </a:tabLst>
                      </a:pPr>
                      <a:r>
                        <a:rPr lang="en-US" sz="1200" b="0" dirty="0">
                          <a:effectLst/>
                          <a:latin typeface="Arial" panose="020B0604020202020204" pitchFamily="34" charset="0"/>
                          <a:ea typeface="Times New Roman" panose="02020603050405020304" pitchFamily="18" charset="0"/>
                          <a:cs typeface="Times New Roman" panose="02020603050405020304" pitchFamily="18" charset="0"/>
                        </a:rPr>
                        <a:t>Jeffrey Dyas</a:t>
                      </a:r>
                    </a:p>
                  </a:txBody>
                  <a:tcPr marL="68580" marR="68580" marT="0" marB="0" anchor="ctr">
                    <a:solidFill>
                      <a:schemeClr val="bg2">
                        <a:lumMod val="40000"/>
                        <a:lumOff val="60000"/>
                      </a:schemeClr>
                    </a:solidFill>
                  </a:tcPr>
                </a:tc>
                <a:extLst>
                  <a:ext uri="{0D108BD9-81ED-4DB2-BD59-A6C34878D82A}">
                    <a16:rowId xmlns:a16="http://schemas.microsoft.com/office/drawing/2014/main" val="3428369403"/>
                  </a:ext>
                </a:extLst>
              </a:tr>
              <a:tr h="405504">
                <a:tc>
                  <a:txBody>
                    <a:bodyPr/>
                    <a:lstStyle/>
                    <a:p>
                      <a:pPr marL="0" marR="0" algn="ctr" defTabSz="457200" rtl="0" eaLnBrk="1" latinLnBrk="0" hangingPunct="1">
                        <a:lnSpc>
                          <a:spcPct val="107000"/>
                        </a:lnSpc>
                        <a:spcBef>
                          <a:spcPts val="0"/>
                        </a:spcBef>
                        <a:spcAft>
                          <a:spcPts val="600"/>
                        </a:spcAft>
                        <a:tabLst>
                          <a:tab pos="914400" algn="l"/>
                          <a:tab pos="2628900" algn="l"/>
                          <a:tab pos="5029200" algn="l"/>
                        </a:tabLst>
                      </a:pPr>
                      <a:r>
                        <a:rPr lang="en-US" sz="1200" b="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Lead Mechanical Engineer</a:t>
                      </a:r>
                    </a:p>
                  </a:txBody>
                  <a:tcPr marL="68580" marR="68580" marT="0" marB="0" anchor="ctr">
                    <a:solidFill>
                      <a:schemeClr val="bg2">
                        <a:lumMod val="20000"/>
                        <a:lumOff val="80000"/>
                      </a:schemeClr>
                    </a:solidFill>
                  </a:tcPr>
                </a:tc>
                <a:tc>
                  <a:txBody>
                    <a:bodyPr/>
                    <a:lstStyle/>
                    <a:p>
                      <a:pPr marL="0" marR="0" algn="ctr">
                        <a:lnSpc>
                          <a:spcPct val="107000"/>
                        </a:lnSpc>
                        <a:spcBef>
                          <a:spcPts val="1000"/>
                        </a:spcBef>
                        <a:spcAft>
                          <a:spcPts val="600"/>
                        </a:spcAft>
                        <a:tabLst>
                          <a:tab pos="914400" algn="l"/>
                          <a:tab pos="2628900" algn="l"/>
                          <a:tab pos="5029200" algn="l"/>
                        </a:tabLst>
                      </a:pPr>
                      <a:r>
                        <a:rPr lang="en-US" sz="1200" b="0" dirty="0">
                          <a:effectLst/>
                          <a:latin typeface="Arial" panose="020B0604020202020204" pitchFamily="34" charset="0"/>
                          <a:ea typeface="Times New Roman" panose="02020603050405020304" pitchFamily="18" charset="0"/>
                          <a:cs typeface="Times New Roman" panose="02020603050405020304" pitchFamily="18" charset="0"/>
                        </a:rPr>
                        <a:t>Drew Smith</a:t>
                      </a:r>
                    </a:p>
                  </a:txBody>
                  <a:tcPr marL="68580" marR="68580" marT="0" marB="0" anchor="ctr">
                    <a:solidFill>
                      <a:schemeClr val="bg2">
                        <a:lumMod val="20000"/>
                        <a:lumOff val="80000"/>
                      </a:schemeClr>
                    </a:solidFill>
                  </a:tcPr>
                </a:tc>
                <a:extLst>
                  <a:ext uri="{0D108BD9-81ED-4DB2-BD59-A6C34878D82A}">
                    <a16:rowId xmlns:a16="http://schemas.microsoft.com/office/drawing/2014/main" val="738285092"/>
                  </a:ext>
                </a:extLst>
              </a:tr>
              <a:tr h="405504">
                <a:tc>
                  <a:txBody>
                    <a:bodyPr/>
                    <a:lstStyle/>
                    <a:p>
                      <a:pPr marL="0" marR="0" algn="ctr" defTabSz="457200" rtl="0" eaLnBrk="1" latinLnBrk="0" hangingPunct="1">
                        <a:lnSpc>
                          <a:spcPct val="107000"/>
                        </a:lnSpc>
                        <a:spcBef>
                          <a:spcPts val="0"/>
                        </a:spcBef>
                        <a:spcAft>
                          <a:spcPts val="600"/>
                        </a:spcAft>
                        <a:tabLst>
                          <a:tab pos="914400" algn="l"/>
                          <a:tab pos="2628900" algn="l"/>
                          <a:tab pos="5029200" algn="l"/>
                        </a:tabLst>
                      </a:pPr>
                      <a:r>
                        <a:rPr lang="en-US" sz="1200" b="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Lead Controls Engineer</a:t>
                      </a:r>
                    </a:p>
                  </a:txBody>
                  <a:tcPr marL="68580" marR="68580" marT="0" marB="0" anchor="ctr">
                    <a:solidFill>
                      <a:schemeClr val="bg2">
                        <a:lumMod val="40000"/>
                        <a:lumOff val="60000"/>
                      </a:schemeClr>
                    </a:solidFill>
                  </a:tcPr>
                </a:tc>
                <a:tc>
                  <a:txBody>
                    <a:bodyPr/>
                    <a:lstStyle/>
                    <a:p>
                      <a:pPr marL="0" marR="0" algn="ctr">
                        <a:lnSpc>
                          <a:spcPct val="107000"/>
                        </a:lnSpc>
                        <a:spcBef>
                          <a:spcPts val="1000"/>
                        </a:spcBef>
                        <a:spcAft>
                          <a:spcPts val="600"/>
                        </a:spcAft>
                        <a:tabLst>
                          <a:tab pos="914400" algn="l"/>
                          <a:tab pos="2628900" algn="l"/>
                          <a:tab pos="5029200" algn="l"/>
                        </a:tabLst>
                      </a:pPr>
                      <a:r>
                        <a:rPr lang="en-US" sz="1200" b="0" dirty="0">
                          <a:effectLst/>
                          <a:latin typeface="Arial" panose="020B0604020202020204" pitchFamily="34" charset="0"/>
                          <a:ea typeface="Times New Roman" panose="02020603050405020304" pitchFamily="18" charset="0"/>
                          <a:cs typeface="Times New Roman" panose="02020603050405020304" pitchFamily="18" charset="0"/>
                        </a:rPr>
                        <a:t>Andrew ‘AJ’ Nick</a:t>
                      </a:r>
                    </a:p>
                  </a:txBody>
                  <a:tcPr marL="68580" marR="68580" marT="0" marB="0" anchor="ctr">
                    <a:solidFill>
                      <a:schemeClr val="bg2">
                        <a:lumMod val="40000"/>
                        <a:lumOff val="60000"/>
                      </a:schemeClr>
                    </a:solidFill>
                  </a:tcPr>
                </a:tc>
                <a:extLst>
                  <a:ext uri="{0D108BD9-81ED-4DB2-BD59-A6C34878D82A}">
                    <a16:rowId xmlns:a16="http://schemas.microsoft.com/office/drawing/2014/main" val="1707257822"/>
                  </a:ext>
                </a:extLst>
              </a:tr>
              <a:tr h="405504">
                <a:tc>
                  <a:txBody>
                    <a:bodyPr/>
                    <a:lstStyle/>
                    <a:p>
                      <a:pPr marL="0" marR="0" algn="ctr" defTabSz="457200" rtl="0" eaLnBrk="1" latinLnBrk="0" hangingPunct="1">
                        <a:lnSpc>
                          <a:spcPct val="107000"/>
                        </a:lnSpc>
                        <a:spcBef>
                          <a:spcPts val="0"/>
                        </a:spcBef>
                        <a:spcAft>
                          <a:spcPts val="600"/>
                        </a:spcAft>
                        <a:tabLst>
                          <a:tab pos="914400" algn="l"/>
                          <a:tab pos="2628900" algn="l"/>
                          <a:tab pos="5029200" algn="l"/>
                        </a:tabLst>
                      </a:pPr>
                      <a:r>
                        <a:rPr lang="en-US" sz="1200" b="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Lead Software Engineer</a:t>
                      </a:r>
                    </a:p>
                  </a:txBody>
                  <a:tcPr marL="68580" marR="68580" marT="0" marB="0" anchor="ctr">
                    <a:solidFill>
                      <a:schemeClr val="bg2">
                        <a:lumMod val="20000"/>
                        <a:lumOff val="80000"/>
                      </a:schemeClr>
                    </a:solidFill>
                  </a:tcPr>
                </a:tc>
                <a:tc>
                  <a:txBody>
                    <a:bodyPr/>
                    <a:lstStyle/>
                    <a:p>
                      <a:pPr marL="0" marR="0" algn="ctr">
                        <a:lnSpc>
                          <a:spcPct val="107000"/>
                        </a:lnSpc>
                        <a:spcBef>
                          <a:spcPts val="1000"/>
                        </a:spcBef>
                        <a:spcAft>
                          <a:spcPts val="600"/>
                        </a:spcAft>
                        <a:tabLst>
                          <a:tab pos="914400" algn="l"/>
                          <a:tab pos="2628900" algn="l"/>
                          <a:tab pos="5029200" algn="l"/>
                        </a:tabLst>
                      </a:pPr>
                      <a:r>
                        <a:rPr lang="en-US" sz="1200" b="0" dirty="0">
                          <a:effectLst/>
                          <a:latin typeface="Arial" panose="020B0604020202020204" pitchFamily="34" charset="0"/>
                          <a:ea typeface="Times New Roman" panose="02020603050405020304" pitchFamily="18" charset="0"/>
                          <a:cs typeface="Times New Roman" panose="02020603050405020304" pitchFamily="18" charset="0"/>
                        </a:rPr>
                        <a:t>Brad Buckles</a:t>
                      </a:r>
                    </a:p>
                  </a:txBody>
                  <a:tcPr marL="68580" marR="68580" marT="0" marB="0" anchor="ctr">
                    <a:solidFill>
                      <a:schemeClr val="bg2">
                        <a:lumMod val="20000"/>
                        <a:lumOff val="80000"/>
                      </a:schemeClr>
                    </a:solidFill>
                  </a:tcPr>
                </a:tc>
                <a:extLst>
                  <a:ext uri="{0D108BD9-81ED-4DB2-BD59-A6C34878D82A}">
                    <a16:rowId xmlns:a16="http://schemas.microsoft.com/office/drawing/2014/main" val="1797227599"/>
                  </a:ext>
                </a:extLst>
              </a:tr>
              <a:tr h="405504">
                <a:tc>
                  <a:txBody>
                    <a:bodyPr/>
                    <a:lstStyle/>
                    <a:p>
                      <a:pPr marL="0" marR="0" algn="ctr" defTabSz="457200" rtl="0" eaLnBrk="1" latinLnBrk="0" hangingPunct="1">
                        <a:lnSpc>
                          <a:spcPct val="107000"/>
                        </a:lnSpc>
                        <a:spcBef>
                          <a:spcPts val="0"/>
                        </a:spcBef>
                        <a:spcAft>
                          <a:spcPts val="600"/>
                        </a:spcAft>
                        <a:tabLst>
                          <a:tab pos="914400" algn="l"/>
                          <a:tab pos="2628900" algn="l"/>
                          <a:tab pos="5029200" algn="l"/>
                        </a:tabLst>
                      </a:pPr>
                      <a:r>
                        <a:rPr lang="en-US" sz="1200" b="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Bucket Drum Subsystem Lead</a:t>
                      </a:r>
                    </a:p>
                  </a:txBody>
                  <a:tcPr marL="68580" marR="68580" marT="0" marB="0" anchor="ctr">
                    <a:solidFill>
                      <a:schemeClr val="bg2">
                        <a:lumMod val="40000"/>
                        <a:lumOff val="60000"/>
                      </a:schemeClr>
                    </a:solidFill>
                  </a:tcPr>
                </a:tc>
                <a:tc>
                  <a:txBody>
                    <a:bodyPr/>
                    <a:lstStyle/>
                    <a:p>
                      <a:pPr marL="0" marR="0" algn="ctr">
                        <a:lnSpc>
                          <a:spcPct val="107000"/>
                        </a:lnSpc>
                        <a:spcBef>
                          <a:spcPts val="1000"/>
                        </a:spcBef>
                        <a:spcAft>
                          <a:spcPts val="600"/>
                        </a:spcAft>
                        <a:tabLst>
                          <a:tab pos="914400" algn="l"/>
                          <a:tab pos="2628900" algn="l"/>
                          <a:tab pos="5029200" algn="l"/>
                        </a:tabLst>
                      </a:pPr>
                      <a:r>
                        <a:rPr lang="en-US" sz="1200" b="0" dirty="0">
                          <a:effectLst/>
                          <a:latin typeface="Arial" panose="020B0604020202020204" pitchFamily="34" charset="0"/>
                          <a:ea typeface="Times New Roman" panose="02020603050405020304" pitchFamily="18" charset="0"/>
                          <a:cs typeface="Times New Roman" panose="02020603050405020304" pitchFamily="18" charset="0"/>
                        </a:rPr>
                        <a:t>Nathan Gelino</a:t>
                      </a:r>
                    </a:p>
                  </a:txBody>
                  <a:tcPr marL="68580" marR="68580" marT="0" marB="0" anchor="ctr">
                    <a:solidFill>
                      <a:schemeClr val="bg2">
                        <a:lumMod val="40000"/>
                        <a:lumOff val="60000"/>
                      </a:schemeClr>
                    </a:solidFill>
                  </a:tcPr>
                </a:tc>
                <a:extLst>
                  <a:ext uri="{0D108BD9-81ED-4DB2-BD59-A6C34878D82A}">
                    <a16:rowId xmlns:a16="http://schemas.microsoft.com/office/drawing/2014/main" val="3229305067"/>
                  </a:ext>
                </a:extLst>
              </a:tr>
              <a:tr h="405504">
                <a:tc>
                  <a:txBody>
                    <a:bodyPr/>
                    <a:lstStyle/>
                    <a:p>
                      <a:pPr marL="0" marR="0" algn="ctr" defTabSz="457200" rtl="0" eaLnBrk="1" latinLnBrk="0" hangingPunct="1">
                        <a:lnSpc>
                          <a:spcPct val="107000"/>
                        </a:lnSpc>
                        <a:spcBef>
                          <a:spcPts val="0"/>
                        </a:spcBef>
                        <a:spcAft>
                          <a:spcPts val="600"/>
                        </a:spcAft>
                        <a:tabLst>
                          <a:tab pos="914400" algn="l"/>
                          <a:tab pos="2628900" algn="l"/>
                          <a:tab pos="5029200" algn="l"/>
                        </a:tabLst>
                      </a:pPr>
                      <a:r>
                        <a:rPr lang="en-US" sz="1200" b="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Software Engineer</a:t>
                      </a:r>
                    </a:p>
                  </a:txBody>
                  <a:tcPr marL="68580" marR="68580" marT="0" marB="0" anchor="ctr">
                    <a:solidFill>
                      <a:schemeClr val="bg2">
                        <a:lumMod val="20000"/>
                        <a:lumOff val="80000"/>
                      </a:schemeClr>
                    </a:solidFill>
                  </a:tcPr>
                </a:tc>
                <a:tc>
                  <a:txBody>
                    <a:bodyPr/>
                    <a:lstStyle/>
                    <a:p>
                      <a:pPr marL="0" marR="0" algn="ctr">
                        <a:lnSpc>
                          <a:spcPct val="107000"/>
                        </a:lnSpc>
                        <a:spcBef>
                          <a:spcPts val="1000"/>
                        </a:spcBef>
                        <a:spcAft>
                          <a:spcPts val="600"/>
                        </a:spcAft>
                        <a:tabLst>
                          <a:tab pos="914400" algn="l"/>
                          <a:tab pos="2628900" algn="l"/>
                          <a:tab pos="5029200" algn="l"/>
                        </a:tabLst>
                      </a:pPr>
                      <a:r>
                        <a:rPr lang="en-US" sz="1200" b="0" dirty="0">
                          <a:effectLst/>
                          <a:latin typeface="Arial" panose="020B0604020202020204" pitchFamily="34" charset="0"/>
                          <a:ea typeface="Times New Roman" panose="02020603050405020304" pitchFamily="18" charset="0"/>
                          <a:cs typeface="Times New Roman" panose="02020603050405020304" pitchFamily="18" charset="0"/>
                        </a:rPr>
                        <a:t>Kurt Leucht</a:t>
                      </a:r>
                    </a:p>
                  </a:txBody>
                  <a:tcPr marL="68580" marR="68580" marT="0" marB="0" anchor="ctr">
                    <a:solidFill>
                      <a:schemeClr val="bg2">
                        <a:lumMod val="20000"/>
                        <a:lumOff val="80000"/>
                      </a:schemeClr>
                    </a:solidFill>
                  </a:tcPr>
                </a:tc>
                <a:extLst>
                  <a:ext uri="{0D108BD9-81ED-4DB2-BD59-A6C34878D82A}">
                    <a16:rowId xmlns:a16="http://schemas.microsoft.com/office/drawing/2014/main" val="1984226509"/>
                  </a:ext>
                </a:extLst>
              </a:tr>
              <a:tr h="405504">
                <a:tc>
                  <a:txBody>
                    <a:bodyPr/>
                    <a:lstStyle/>
                    <a:p>
                      <a:pPr marL="0" marR="0" algn="ctr" defTabSz="457200" rtl="0" eaLnBrk="1" latinLnBrk="0" hangingPunct="1">
                        <a:lnSpc>
                          <a:spcPct val="107000"/>
                        </a:lnSpc>
                        <a:spcBef>
                          <a:spcPts val="0"/>
                        </a:spcBef>
                        <a:spcAft>
                          <a:spcPts val="600"/>
                        </a:spcAft>
                        <a:tabLst>
                          <a:tab pos="914400" algn="l"/>
                          <a:tab pos="2628900" algn="l"/>
                          <a:tab pos="5029200" algn="l"/>
                        </a:tabLst>
                      </a:pPr>
                      <a:r>
                        <a:rPr lang="en-US" sz="1200" b="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ISRU Senior Consultant</a:t>
                      </a:r>
                    </a:p>
                  </a:txBody>
                  <a:tcPr marL="68580" marR="68580" marT="0" marB="0" anchor="ctr">
                    <a:solidFill>
                      <a:schemeClr val="bg2">
                        <a:lumMod val="40000"/>
                        <a:lumOff val="60000"/>
                      </a:schemeClr>
                    </a:solidFill>
                  </a:tcPr>
                </a:tc>
                <a:tc>
                  <a:txBody>
                    <a:bodyPr/>
                    <a:lstStyle/>
                    <a:p>
                      <a:pPr marL="0" marR="0" algn="ctr">
                        <a:lnSpc>
                          <a:spcPct val="107000"/>
                        </a:lnSpc>
                        <a:spcBef>
                          <a:spcPts val="1000"/>
                        </a:spcBef>
                        <a:spcAft>
                          <a:spcPts val="600"/>
                        </a:spcAft>
                        <a:tabLst>
                          <a:tab pos="914400" algn="l"/>
                          <a:tab pos="2628900" algn="l"/>
                          <a:tab pos="5029200" algn="l"/>
                        </a:tabLst>
                      </a:pPr>
                      <a:r>
                        <a:rPr lang="en-US" sz="1200" b="0" dirty="0">
                          <a:effectLst/>
                          <a:latin typeface="Arial" panose="020B0604020202020204" pitchFamily="34" charset="0"/>
                          <a:ea typeface="Times New Roman" panose="02020603050405020304" pitchFamily="18" charset="0"/>
                          <a:cs typeface="Times New Roman" panose="02020603050405020304" pitchFamily="18" charset="0"/>
                        </a:rPr>
                        <a:t>Rob Mueller</a:t>
                      </a:r>
                    </a:p>
                  </a:txBody>
                  <a:tcPr marL="68580" marR="68580" marT="0" marB="0" anchor="ctr">
                    <a:solidFill>
                      <a:schemeClr val="bg2">
                        <a:lumMod val="40000"/>
                        <a:lumOff val="60000"/>
                      </a:schemeClr>
                    </a:solidFill>
                  </a:tcPr>
                </a:tc>
                <a:extLst>
                  <a:ext uri="{0D108BD9-81ED-4DB2-BD59-A6C34878D82A}">
                    <a16:rowId xmlns:a16="http://schemas.microsoft.com/office/drawing/2014/main" val="1603192813"/>
                  </a:ext>
                </a:extLst>
              </a:tr>
              <a:tr h="405504">
                <a:tc>
                  <a:txBody>
                    <a:bodyPr/>
                    <a:lstStyle/>
                    <a:p>
                      <a:pPr marL="0" marR="0" algn="ctr" defTabSz="457200" rtl="0" eaLnBrk="1" latinLnBrk="0" hangingPunct="1">
                        <a:lnSpc>
                          <a:spcPct val="107000"/>
                        </a:lnSpc>
                        <a:spcBef>
                          <a:spcPts val="0"/>
                        </a:spcBef>
                        <a:spcAft>
                          <a:spcPts val="600"/>
                        </a:spcAft>
                        <a:tabLst>
                          <a:tab pos="914400" algn="l"/>
                          <a:tab pos="2628900" algn="l"/>
                          <a:tab pos="5029200" algn="l"/>
                        </a:tabLst>
                      </a:pPr>
                      <a:r>
                        <a:rPr lang="en-US" sz="1200" b="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Mechanical Engineer</a:t>
                      </a:r>
                    </a:p>
                  </a:txBody>
                  <a:tcPr marL="68580" marR="68580" marT="0" marB="0" anchor="ctr">
                    <a:solidFill>
                      <a:schemeClr val="bg2">
                        <a:lumMod val="20000"/>
                        <a:lumOff val="80000"/>
                      </a:schemeClr>
                    </a:solidFill>
                  </a:tcPr>
                </a:tc>
                <a:tc>
                  <a:txBody>
                    <a:bodyPr/>
                    <a:lstStyle/>
                    <a:p>
                      <a:pPr marL="0" marR="0" algn="ctr">
                        <a:lnSpc>
                          <a:spcPct val="107000"/>
                        </a:lnSpc>
                        <a:spcBef>
                          <a:spcPts val="1000"/>
                        </a:spcBef>
                        <a:spcAft>
                          <a:spcPts val="600"/>
                        </a:spcAft>
                        <a:tabLst>
                          <a:tab pos="914400" algn="l"/>
                          <a:tab pos="2628900" algn="l"/>
                          <a:tab pos="5029200" algn="l"/>
                        </a:tabLst>
                      </a:pPr>
                      <a:r>
                        <a:rPr lang="en-US" sz="1200" b="0" dirty="0">
                          <a:effectLst/>
                          <a:latin typeface="Arial" panose="020B0604020202020204" pitchFamily="34" charset="0"/>
                          <a:ea typeface="Times New Roman" panose="02020603050405020304" pitchFamily="18" charset="0"/>
                          <a:cs typeface="Times New Roman" panose="02020603050405020304" pitchFamily="18" charset="0"/>
                        </a:rPr>
                        <a:t>Musashi Howe</a:t>
                      </a:r>
                    </a:p>
                  </a:txBody>
                  <a:tcPr marL="68580" marR="68580" marT="0" marB="0" anchor="ctr">
                    <a:solidFill>
                      <a:schemeClr val="bg2">
                        <a:lumMod val="20000"/>
                        <a:lumOff val="80000"/>
                      </a:schemeClr>
                    </a:solidFill>
                  </a:tcPr>
                </a:tc>
                <a:extLst>
                  <a:ext uri="{0D108BD9-81ED-4DB2-BD59-A6C34878D82A}">
                    <a16:rowId xmlns:a16="http://schemas.microsoft.com/office/drawing/2014/main" val="3739726690"/>
                  </a:ext>
                </a:extLst>
              </a:tr>
            </a:tbl>
          </a:graphicData>
        </a:graphic>
      </p:graphicFrame>
    </p:spTree>
    <p:extLst>
      <p:ext uri="{BB962C8B-B14F-4D97-AF65-F5344CB8AC3E}">
        <p14:creationId xmlns:p14="http://schemas.microsoft.com/office/powerpoint/2010/main" val="37761988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9513" y="22836"/>
            <a:ext cx="8250115" cy="1066800"/>
          </a:xfrm>
        </p:spPr>
        <p:txBody>
          <a:bodyPr/>
          <a:lstStyle/>
          <a:p>
            <a:r>
              <a:rPr lang="en-US" sz="4000" dirty="0">
                <a:solidFill>
                  <a:schemeClr val="bg1">
                    <a:lumMod val="85000"/>
                  </a:schemeClr>
                </a:solidFill>
              </a:rPr>
              <a:t>Summary </a:t>
            </a:r>
          </a:p>
        </p:txBody>
      </p:sp>
      <p:sp>
        <p:nvSpPr>
          <p:cNvPr id="4" name="Content Placeholder 2"/>
          <p:cNvSpPr txBox="1">
            <a:spLocks/>
          </p:cNvSpPr>
          <p:nvPr/>
        </p:nvSpPr>
        <p:spPr>
          <a:xfrm>
            <a:off x="140677" y="1126588"/>
            <a:ext cx="6692260" cy="4999892"/>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latin typeface="Arial" panose="020B0604020202020204" pitchFamily="34" charset="0"/>
                <a:cs typeface="Arial" panose="020B0604020202020204" pitchFamily="34" charset="0"/>
              </a:rPr>
              <a:t>Major accomplishments for the Year:</a:t>
            </a:r>
          </a:p>
          <a:p>
            <a:pPr algn="l" rtl="0" fontAlgn="base">
              <a:buFont typeface="Arial" panose="020B0604020202020204" pitchFamily="34" charset="0"/>
              <a:buChar char="•"/>
            </a:pPr>
            <a:r>
              <a:rPr lang="en-US" sz="1500" b="0" i="0" u="none" strike="noStrike" dirty="0">
                <a:solidFill>
                  <a:srgbClr val="000000"/>
                </a:solidFill>
                <a:effectLst/>
                <a:latin typeface="Arial" panose="020B0604020202020204" pitchFamily="34" charset="0"/>
              </a:rPr>
              <a:t>Established internal cleaning/grease plating capability</a:t>
            </a:r>
            <a:r>
              <a:rPr lang="en-US" sz="1500" b="0" i="0" dirty="0">
                <a:solidFill>
                  <a:srgbClr val="000000"/>
                </a:solidFill>
                <a:effectLst/>
                <a:latin typeface="Arial" panose="020B0604020202020204" pitchFamily="34" charset="0"/>
              </a:rPr>
              <a:t>​</a:t>
            </a:r>
          </a:p>
          <a:p>
            <a:pPr>
              <a:buFont typeface="Arial" panose="020B0604020202020204" pitchFamily="34" charset="0"/>
              <a:buChar char="•"/>
            </a:pPr>
            <a:r>
              <a:rPr lang="en-US" sz="1500" b="0" i="0" u="none" strike="noStrike" dirty="0">
                <a:solidFill>
                  <a:srgbClr val="000000"/>
                </a:solidFill>
                <a:effectLst/>
                <a:latin typeface="Arial" panose="020B0604020202020204" pitchFamily="34" charset="0"/>
              </a:rPr>
              <a:t>Made significant progress on </a:t>
            </a:r>
            <a:r>
              <a:rPr lang="en-US" sz="1500" kern="1200" dirty="0">
                <a:solidFill>
                  <a:schemeClr val="dk1"/>
                </a:solidFill>
                <a:latin typeface="Arial"/>
                <a:ea typeface="+mn-ea"/>
                <a:cs typeface="Arial"/>
              </a:rPr>
              <a:t>thermal control system design, including incorporation of actuated radiator cover &amp; phase change material </a:t>
            </a:r>
            <a:endParaRPr lang="en-US" sz="15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1500" b="0" i="0" u="none" strike="noStrike" dirty="0">
                <a:solidFill>
                  <a:srgbClr val="000000"/>
                </a:solidFill>
                <a:effectLst/>
                <a:latin typeface="Arial" panose="020B0604020202020204" pitchFamily="34" charset="0"/>
              </a:rPr>
              <a:t>Began testing of TRL 5 actuators in relevant environment</a:t>
            </a:r>
            <a:r>
              <a:rPr lang="en-US" sz="1500"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US" sz="1500" b="0" i="0" u="none" strike="noStrike" dirty="0">
                <a:solidFill>
                  <a:srgbClr val="000000"/>
                </a:solidFill>
                <a:effectLst/>
                <a:latin typeface="Arial" panose="020B0604020202020204" pitchFamily="34" charset="0"/>
              </a:rPr>
              <a:t>Selected motors and feedback sensors for arm and bucket drum actuators</a:t>
            </a:r>
            <a:r>
              <a:rPr lang="en-US" sz="1500" b="0" i="0" dirty="0">
                <a:solidFill>
                  <a:srgbClr val="000000"/>
                </a:solidFill>
                <a:effectLst/>
                <a:latin typeface="Arial" panose="020B0604020202020204" pitchFamily="34" charset="0"/>
              </a:rPr>
              <a:t>​​</a:t>
            </a:r>
          </a:p>
          <a:p>
            <a:pPr>
              <a:buFont typeface="Arial" panose="020B0604020202020204" pitchFamily="34" charset="0"/>
              <a:buChar char="•"/>
            </a:pPr>
            <a:r>
              <a:rPr lang="en-US" sz="1500" kern="1200" dirty="0">
                <a:solidFill>
                  <a:schemeClr val="dk1"/>
                </a:solidFill>
                <a:latin typeface="Arial"/>
                <a:ea typeface="+mn-ea"/>
                <a:cs typeface="Arial"/>
              </a:rPr>
              <a:t>Updated </a:t>
            </a:r>
            <a:r>
              <a:rPr lang="en-US" sz="1500" dirty="0">
                <a:solidFill>
                  <a:schemeClr val="dk1"/>
                </a:solidFill>
                <a:latin typeface="Arial"/>
                <a:ea typeface="+mn-ea"/>
                <a:cs typeface="Arial"/>
              </a:rPr>
              <a:t>the</a:t>
            </a:r>
            <a:r>
              <a:rPr lang="en-US" sz="1500" kern="1200" dirty="0">
                <a:solidFill>
                  <a:schemeClr val="dk1"/>
                </a:solidFill>
                <a:latin typeface="Arial"/>
                <a:ea typeface="+mn-ea"/>
                <a:cs typeface="Arial"/>
              </a:rPr>
              <a:t> RASSOR 2.0 control software to ROS 2, overhauled </a:t>
            </a:r>
            <a:r>
              <a:rPr lang="en-US" sz="1500" kern="1200" dirty="0" err="1">
                <a:solidFill>
                  <a:schemeClr val="dk1"/>
                </a:solidFill>
                <a:latin typeface="Arial"/>
                <a:ea typeface="+mn-ea"/>
                <a:cs typeface="Arial"/>
              </a:rPr>
              <a:t>AutoDig</a:t>
            </a:r>
            <a:r>
              <a:rPr lang="en-US" sz="1500" kern="1200" dirty="0">
                <a:solidFill>
                  <a:schemeClr val="dk1"/>
                </a:solidFill>
                <a:latin typeface="Arial"/>
                <a:ea typeface="+mn-ea"/>
                <a:cs typeface="Arial"/>
              </a:rPr>
              <a:t> routines, and began testing in the KSC Regolith Test Bed</a:t>
            </a:r>
            <a:endParaRPr lang="en-US" sz="1500"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1500" b="0" i="0" u="none" strike="noStrike" dirty="0">
                <a:solidFill>
                  <a:srgbClr val="000000"/>
                </a:solidFill>
                <a:effectLst/>
                <a:latin typeface="Arial" panose="020B0604020202020204" pitchFamily="34" charset="0"/>
              </a:rPr>
              <a:t>Selected baseline camera configuration</a:t>
            </a:r>
            <a:r>
              <a:rPr lang="en-US" sz="1500"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US" sz="1500" b="0" i="0" dirty="0">
                <a:solidFill>
                  <a:srgbClr val="000000"/>
                </a:solidFill>
                <a:effectLst/>
                <a:latin typeface="Arial" panose="020B0604020202020204" pitchFamily="34" charset="0"/>
              </a:rPr>
              <a:t>Completed bucket drum testing &amp; presented paper to 2022 ASCE Eart</a:t>
            </a:r>
            <a:r>
              <a:rPr lang="en-US" sz="1500" dirty="0">
                <a:solidFill>
                  <a:srgbClr val="000000"/>
                </a:solidFill>
                <a:latin typeface="Arial" panose="020B0604020202020204" pitchFamily="34" charset="0"/>
              </a:rPr>
              <a:t>h &amp; Space</a:t>
            </a:r>
            <a:r>
              <a:rPr lang="en-US" sz="1500" b="0" i="0" dirty="0">
                <a:solidFill>
                  <a:srgbClr val="000000"/>
                </a:solidFill>
                <a:effectLst/>
                <a:latin typeface="Arial" panose="020B0604020202020204" pitchFamily="34" charset="0"/>
              </a:rPr>
              <a:t> Conference ​</a:t>
            </a:r>
          </a:p>
          <a:p>
            <a:pPr algn="l" rtl="0" fontAlgn="base">
              <a:buFont typeface="Arial" panose="020B0604020202020204" pitchFamily="34" charset="0"/>
              <a:buChar char="•"/>
            </a:pPr>
            <a:r>
              <a:rPr lang="en-US" sz="1500" dirty="0">
                <a:solidFill>
                  <a:srgbClr val="000000"/>
                </a:solidFill>
                <a:latin typeface="Arial" panose="020B0604020202020204" pitchFamily="34" charset="0"/>
              </a:rPr>
              <a:t>Key Decision Point 2 Completed – Project Plan Approved</a:t>
            </a:r>
          </a:p>
          <a:p>
            <a:pPr>
              <a:buFont typeface="Arial" panose="020B0604020202020204" pitchFamily="34" charset="0"/>
              <a:buChar char="•"/>
            </a:pPr>
            <a:r>
              <a:rPr lang="en-US" sz="1500" dirty="0">
                <a:solidFill>
                  <a:srgbClr val="000000"/>
                </a:solidFill>
                <a:latin typeface="Arial" panose="020B0604020202020204" pitchFamily="34" charset="0"/>
              </a:rPr>
              <a:t>Key Milestone 3 -  H</a:t>
            </a:r>
            <a:r>
              <a:rPr lang="en-US" sz="1500" dirty="0">
                <a:latin typeface="Arial"/>
                <a:cs typeface="Arial"/>
              </a:rPr>
              <a:t>igh-risk subsystems trade study report completed</a:t>
            </a:r>
            <a:endParaRPr lang="en-US" sz="1500" dirty="0">
              <a:solidFill>
                <a:srgbClr val="000000"/>
              </a:solidFill>
              <a:latin typeface="Arial" panose="020B0604020202020204" pitchFamily="34" charset="0"/>
            </a:endParaRPr>
          </a:p>
          <a:p>
            <a:pPr algn="l" rtl="0" fontAlgn="base">
              <a:buFont typeface="Arial" panose="020B0604020202020204" pitchFamily="34" charset="0"/>
              <a:buChar char="•"/>
            </a:pPr>
            <a:r>
              <a:rPr lang="en-US" sz="1500" dirty="0">
                <a:solidFill>
                  <a:srgbClr val="000000"/>
                </a:solidFill>
                <a:latin typeface="Arial" panose="020B0604020202020204" pitchFamily="34" charset="0"/>
              </a:rPr>
              <a:t>Controlled Milestone 2 - Systems Requirements Review (SRR) completed </a:t>
            </a:r>
          </a:p>
          <a:p>
            <a:pPr>
              <a:buFont typeface="Arial" panose="020B0604020202020204" pitchFamily="34" charset="0"/>
              <a:buChar char="•"/>
            </a:pPr>
            <a:r>
              <a:rPr lang="en-US" sz="1500" dirty="0">
                <a:latin typeface="Arial"/>
                <a:cs typeface="Arial"/>
              </a:rPr>
              <a:t>Completed SRR and Preliminary Payload Design Package (PDP) review for Blue Origin suborbital flight experiment </a:t>
            </a:r>
          </a:p>
          <a:p>
            <a:pPr>
              <a:buFont typeface="Arial" panose="020B0604020202020204" pitchFamily="34" charset="0"/>
              <a:buChar char="•"/>
            </a:pPr>
            <a:r>
              <a:rPr lang="en-US" sz="1500" dirty="0">
                <a:latin typeface="Arial"/>
                <a:cs typeface="Arial"/>
              </a:rPr>
              <a:t>Established contracts with Astrobotic Technology to develop/deliver avionics units and wireless charging systems. </a:t>
            </a:r>
          </a:p>
          <a:p>
            <a:pPr algn="l" rtl="0" fontAlgn="base">
              <a:buFont typeface="Arial" panose="020B0604020202020204" pitchFamily="34" charset="0"/>
              <a:buChar char="•"/>
            </a:pPr>
            <a:endParaRPr lang="en-US" sz="1400" dirty="0">
              <a:solidFill>
                <a:srgbClr val="000000"/>
              </a:solidFill>
              <a:latin typeface="Arial" panose="020B0604020202020204" pitchFamily="34" charset="0"/>
            </a:endParaRPr>
          </a:p>
          <a:p>
            <a:pPr algn="l" rtl="0" fontAlgn="base">
              <a:buFont typeface="Arial" panose="020B0604020202020204" pitchFamily="34" charset="0"/>
              <a:buChar char="•"/>
            </a:pPr>
            <a:endParaRPr lang="en-US" sz="1400" b="0" i="0" dirty="0">
              <a:solidFill>
                <a:srgbClr val="000000"/>
              </a:solidFill>
              <a:effectLst/>
              <a:latin typeface="Arial" panose="020B0604020202020204" pitchFamily="34" charset="0"/>
            </a:endParaRPr>
          </a:p>
          <a:p>
            <a:pPr lvl="1">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marL="457200" lvl="1" indent="0">
              <a:buNone/>
            </a:pPr>
            <a:endParaRPr lang="en-US" sz="2400" dirty="0">
              <a:highlight>
                <a:srgbClr val="FFFF00"/>
              </a:highlight>
              <a:latin typeface="Arial" panose="020B0604020202020204" pitchFamily="34" charset="0"/>
              <a:cs typeface="Arial" panose="020B0604020202020204" pitchFamily="34" charset="0"/>
            </a:endParaRPr>
          </a:p>
          <a:p>
            <a:pPr marL="457200" lvl="1" indent="0">
              <a:buNone/>
            </a:pPr>
            <a:endParaRPr lang="en-US" sz="20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6" name="Slide Number Placeholder 5"/>
          <p:cNvSpPr>
            <a:spLocks noGrp="1"/>
          </p:cNvSpPr>
          <p:nvPr>
            <p:ph type="sldNum" sz="quarter" idx="10"/>
          </p:nvPr>
        </p:nvSpPr>
        <p:spPr/>
        <p:txBody>
          <a:bodyPr/>
          <a:lstStyle/>
          <a:p>
            <a:pPr>
              <a:defRPr/>
            </a:pPr>
            <a:fld id="{75D13D49-2B6F-174C-9E1E-1013A06E5C50}" type="slidenum">
              <a:rPr lang="uk-UA" smtClean="0"/>
              <a:pPr>
                <a:defRPr/>
              </a:pPr>
              <a:t>30</a:t>
            </a:fld>
            <a:endParaRPr lang="uk-UA"/>
          </a:p>
        </p:txBody>
      </p:sp>
      <p:sp>
        <p:nvSpPr>
          <p:cNvPr id="10" name="Rectangle 9">
            <a:extLst>
              <a:ext uri="{FF2B5EF4-FFF2-40B4-BE49-F238E27FC236}">
                <a16:creationId xmlns:a16="http://schemas.microsoft.com/office/drawing/2014/main" id="{72292118-32AC-46C4-8A29-A6F2C30E5253}"/>
              </a:ext>
            </a:extLst>
          </p:cNvPr>
          <p:cNvSpPr/>
          <p:nvPr/>
        </p:nvSpPr>
        <p:spPr>
          <a:xfrm>
            <a:off x="6916956" y="1173668"/>
            <a:ext cx="5191027" cy="3046988"/>
          </a:xfrm>
          <a:prstGeom prst="rect">
            <a:avLst/>
          </a:prstGeom>
          <a:solidFill>
            <a:schemeClr val="tx2">
              <a:lumMod val="40000"/>
              <a:lumOff val="60000"/>
            </a:schemeClr>
          </a:solidFill>
          <a:ln>
            <a:noFill/>
          </a:ln>
          <a:effectLst>
            <a:innerShdw blurRad="114300">
              <a:prstClr val="black"/>
            </a:innerShdw>
          </a:effectLst>
        </p:spPr>
        <p:txBody>
          <a:bodyPr wrap="square">
            <a:spAutoFit/>
          </a:bodyPr>
          <a:lstStyle/>
          <a:p>
            <a:pPr algn="ctr"/>
            <a:r>
              <a:rPr lang="en-US" b="1" u="sng" dirty="0" err="1">
                <a:solidFill>
                  <a:srgbClr val="000000"/>
                </a:solidFill>
                <a:latin typeface="Arial" panose="020B0604020202020204" pitchFamily="34" charset="0"/>
              </a:rPr>
              <a:t>TechMat</a:t>
            </a:r>
            <a:r>
              <a:rPr lang="en-US" b="1" u="sng" dirty="0">
                <a:solidFill>
                  <a:srgbClr val="000000"/>
                </a:solidFill>
                <a:latin typeface="Arial" panose="020B0604020202020204" pitchFamily="34" charset="0"/>
              </a:rPr>
              <a:t> Capability End State</a:t>
            </a:r>
            <a:r>
              <a:rPr lang="en-US" u="sng" dirty="0">
                <a:solidFill>
                  <a:srgbClr val="000000"/>
                </a:solidFill>
                <a:latin typeface="Arial" panose="020B0604020202020204" pitchFamily="34" charset="0"/>
              </a:rPr>
              <a:t>​</a:t>
            </a:r>
            <a:endParaRPr lang="en-US" u="sng" dirty="0">
              <a:solidFill>
                <a:srgbClr val="000000"/>
              </a:solidFill>
              <a:latin typeface="Segoe UI" panose="020B0502040204020203" pitchFamily="34" charset="0"/>
            </a:endParaRPr>
          </a:p>
          <a:p>
            <a:pPr algn="ctr">
              <a:spcAft>
                <a:spcPts val="600"/>
              </a:spcAft>
            </a:pPr>
            <a:r>
              <a:rPr lang="en-US" dirty="0">
                <a:solidFill>
                  <a:srgbClr val="000000"/>
                </a:solidFill>
                <a:latin typeface="Arial" panose="020B0604020202020204" pitchFamily="34" charset="0"/>
              </a:rPr>
              <a:t>TRL7 CLPS demonstration of robotic excavation of 10t of regolith on the lunar surface</a:t>
            </a:r>
          </a:p>
          <a:p>
            <a:pPr>
              <a:spcAft>
                <a:spcPts val="600"/>
              </a:spcAft>
            </a:pPr>
            <a:r>
              <a:rPr lang="en-US" dirty="0">
                <a:solidFill>
                  <a:srgbClr val="000000"/>
                </a:solidFill>
                <a:latin typeface="Arial" panose="020B0604020202020204" pitchFamily="34" charset="0"/>
              </a:rPr>
              <a:t>Enabling technologies:  ​</a:t>
            </a:r>
            <a:endParaRPr lang="en-US" dirty="0">
              <a:solidFill>
                <a:srgbClr val="000000"/>
              </a:solidFill>
              <a:latin typeface="Segoe UI" panose="020B0502040204020203" pitchFamily="34" charset="0"/>
            </a:endParaRPr>
          </a:p>
          <a:p>
            <a:pPr>
              <a:spcAft>
                <a:spcPts val="600"/>
              </a:spcAft>
              <a:buFont typeface="Arial" panose="020B0604020202020204" pitchFamily="34" charset="0"/>
              <a:buChar char="•"/>
            </a:pPr>
            <a:r>
              <a:rPr lang="en-US" dirty="0">
                <a:solidFill>
                  <a:srgbClr val="000000"/>
                </a:solidFill>
                <a:latin typeface="Arial" panose="020B0604020202020204" pitchFamily="34" charset="0"/>
              </a:rPr>
              <a:t>Low gravity excavation system ​</a:t>
            </a:r>
          </a:p>
          <a:p>
            <a:pPr>
              <a:spcAft>
                <a:spcPts val="600"/>
              </a:spcAft>
              <a:buFont typeface="Arial" panose="020B0604020202020204" pitchFamily="34" charset="0"/>
              <a:buChar char="•"/>
            </a:pPr>
            <a:r>
              <a:rPr lang="en-US" dirty="0">
                <a:solidFill>
                  <a:srgbClr val="000000"/>
                </a:solidFill>
                <a:latin typeface="Arial" panose="020B0604020202020204" pitchFamily="34" charset="0"/>
              </a:rPr>
              <a:t>Robust Lunar surface system reliability ​</a:t>
            </a:r>
          </a:p>
          <a:p>
            <a:pPr>
              <a:spcAft>
                <a:spcPts val="600"/>
              </a:spcAft>
              <a:buFont typeface="Arial" panose="020B0604020202020204" pitchFamily="34" charset="0"/>
              <a:buChar char="•"/>
            </a:pPr>
            <a:r>
              <a:rPr lang="en-US" dirty="0">
                <a:solidFill>
                  <a:srgbClr val="000000"/>
                </a:solidFill>
                <a:latin typeface="Arial" panose="020B0604020202020204" pitchFamily="34" charset="0"/>
              </a:rPr>
              <a:t>Dust tolerant battery charging​</a:t>
            </a:r>
          </a:p>
          <a:p>
            <a:pPr>
              <a:spcAft>
                <a:spcPts val="600"/>
              </a:spcAft>
              <a:buFont typeface="Arial" panose="020B0604020202020204" pitchFamily="34" charset="0"/>
              <a:buChar char="•"/>
            </a:pPr>
            <a:r>
              <a:rPr lang="en-US" dirty="0">
                <a:solidFill>
                  <a:srgbClr val="000000"/>
                </a:solidFill>
                <a:latin typeface="Arial" panose="020B0604020202020204" pitchFamily="34" charset="0"/>
              </a:rPr>
              <a:t>Dust tolerant thermal control​</a:t>
            </a:r>
          </a:p>
          <a:p>
            <a:pPr>
              <a:spcAft>
                <a:spcPts val="600"/>
              </a:spcAft>
              <a:buFont typeface="Arial" panose="020B0604020202020204" pitchFamily="34" charset="0"/>
              <a:buChar char="•"/>
            </a:pPr>
            <a:r>
              <a:rPr lang="en-US" dirty="0">
                <a:solidFill>
                  <a:srgbClr val="000000"/>
                </a:solidFill>
                <a:latin typeface="Arial" panose="020B0604020202020204" pitchFamily="34" charset="0"/>
              </a:rPr>
              <a:t>Supervised autonomous operation</a:t>
            </a:r>
            <a:endParaRPr lang="en-US" b="0" i="0" dirty="0">
              <a:solidFill>
                <a:srgbClr val="000000"/>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03634F11-6F70-4FCD-AD0E-70E90EABBEB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5470" t="16462" r="7576" b="9917"/>
          <a:stretch/>
        </p:blipFill>
        <p:spPr>
          <a:xfrm>
            <a:off x="6916956" y="4304688"/>
            <a:ext cx="5191027" cy="2472268"/>
          </a:xfrm>
          <a:prstGeom prst="rect">
            <a:avLst/>
          </a:prstGeom>
        </p:spPr>
      </p:pic>
    </p:spTree>
    <p:extLst>
      <p:ext uri="{BB962C8B-B14F-4D97-AF65-F5344CB8AC3E}">
        <p14:creationId xmlns:p14="http://schemas.microsoft.com/office/powerpoint/2010/main" val="34889327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75D13D49-2B6F-174C-9E1E-1013A06E5C50}" type="slidenum">
              <a:rPr lang="uk-UA" smtClean="0"/>
              <a:pPr>
                <a:defRPr/>
              </a:pPr>
              <a:t>31</a:t>
            </a:fld>
            <a:endParaRPr lang="uk-UA"/>
          </a:p>
        </p:txBody>
      </p:sp>
      <p:sp>
        <p:nvSpPr>
          <p:cNvPr id="3" name="Title 2"/>
          <p:cNvSpPr>
            <a:spLocks noGrp="1"/>
          </p:cNvSpPr>
          <p:nvPr>
            <p:ph type="title"/>
          </p:nvPr>
        </p:nvSpPr>
        <p:spPr>
          <a:xfrm>
            <a:off x="0" y="0"/>
            <a:ext cx="12179300" cy="6858000"/>
          </a:xfrm>
        </p:spPr>
        <p:txBody>
          <a:bodyPr/>
          <a:lstStyle/>
          <a:p>
            <a:r>
              <a:rPr lang="en-US" sz="6000" dirty="0"/>
              <a:t>Questions?</a:t>
            </a:r>
          </a:p>
        </p:txBody>
      </p:sp>
      <p:pic>
        <p:nvPicPr>
          <p:cNvPr id="5" name="Picture 4">
            <a:extLst>
              <a:ext uri="{FF2B5EF4-FFF2-40B4-BE49-F238E27FC236}">
                <a16:creationId xmlns:a16="http://schemas.microsoft.com/office/drawing/2014/main" id="{1E636BBE-4813-40D1-AE0E-F383B55ED061}"/>
              </a:ext>
            </a:extLst>
          </p:cNvPr>
          <p:cNvPicPr>
            <a:picLocks noChangeAspect="1"/>
          </p:cNvPicPr>
          <p:nvPr/>
        </p:nvPicPr>
        <p:blipFill rotWithShape="1">
          <a:blip r:embed="rId2">
            <a:extLst>
              <a:ext uri="{28A0092B-C50C-407E-A947-70E740481C1C}">
                <a14:useLocalDpi xmlns:a14="http://schemas.microsoft.com/office/drawing/2010/main" val="0"/>
              </a:ext>
            </a:extLst>
          </a:blip>
          <a:srcRect t="14866" b="14621"/>
          <a:stretch/>
        </p:blipFill>
        <p:spPr>
          <a:xfrm>
            <a:off x="12700" y="1138611"/>
            <a:ext cx="12166600" cy="5719389"/>
          </a:xfrm>
          <a:prstGeom prst="rect">
            <a:avLst/>
          </a:prstGeom>
          <a:ln>
            <a:solidFill>
              <a:srgbClr val="002A00"/>
            </a:solidFill>
          </a:ln>
        </p:spPr>
      </p:pic>
      <p:sp>
        <p:nvSpPr>
          <p:cNvPr id="7" name="Title 1">
            <a:extLst>
              <a:ext uri="{FF2B5EF4-FFF2-40B4-BE49-F238E27FC236}">
                <a16:creationId xmlns:a16="http://schemas.microsoft.com/office/drawing/2014/main" id="{52FBC2C5-BC8F-43B2-A39F-78B110EC5786}"/>
              </a:ext>
            </a:extLst>
          </p:cNvPr>
          <p:cNvSpPr txBox="1">
            <a:spLocks/>
          </p:cNvSpPr>
          <p:nvPr/>
        </p:nvSpPr>
        <p:spPr>
          <a:xfrm>
            <a:off x="1959513" y="22836"/>
            <a:ext cx="8250115" cy="1066800"/>
          </a:xfrm>
          <a:prstGeom prst="rect">
            <a:avLst/>
          </a:prstGeom>
        </p:spPr>
        <p:txBody>
          <a:bodyPr anchor="ctr"/>
          <a:lstStyle>
            <a:lvl1pPr algn="ctr" defTabSz="457200" rtl="0" eaLnBrk="0" fontAlgn="base" hangingPunct="0">
              <a:spcBef>
                <a:spcPct val="0"/>
              </a:spcBef>
              <a:spcAft>
                <a:spcPct val="0"/>
              </a:spcAft>
              <a:defRPr lang="en-US" sz="2400" kern="1200" baseline="0">
                <a:solidFill>
                  <a:schemeClr val="bg1"/>
                </a:solidFill>
                <a:latin typeface="Arial Bold" charset="0"/>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cs typeface="ＭＳ Ｐゴシック" charset="-128"/>
              </a:defRPr>
            </a:lvl9pPr>
          </a:lstStyle>
          <a:p>
            <a:r>
              <a:rPr lang="en-US" sz="4000" dirty="0">
                <a:solidFill>
                  <a:schemeClr val="bg1">
                    <a:lumMod val="85000"/>
                  </a:schemeClr>
                </a:solidFill>
              </a:rPr>
              <a:t>Questions?</a:t>
            </a:r>
          </a:p>
        </p:txBody>
      </p:sp>
      <p:pic>
        <p:nvPicPr>
          <p:cNvPr id="8" name="Picture 7">
            <a:extLst>
              <a:ext uri="{FF2B5EF4-FFF2-40B4-BE49-F238E27FC236}">
                <a16:creationId xmlns:a16="http://schemas.microsoft.com/office/drawing/2014/main" id="{76736ADD-A977-4D88-BCF3-CC76416BB93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Tree>
    <p:extLst>
      <p:ext uri="{BB962C8B-B14F-4D97-AF65-F5344CB8AC3E}">
        <p14:creationId xmlns:p14="http://schemas.microsoft.com/office/powerpoint/2010/main" val="323562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1037" y="121312"/>
            <a:ext cx="8250115" cy="1066800"/>
          </a:xfrm>
        </p:spPr>
        <p:txBody>
          <a:bodyPr/>
          <a:lstStyle/>
          <a:p>
            <a:r>
              <a:rPr lang="en-US" sz="4000">
                <a:solidFill>
                  <a:schemeClr val="bg1">
                    <a:lumMod val="85000"/>
                  </a:schemeClr>
                </a:solidFill>
              </a:rPr>
              <a:t>Mission Infusion &amp; Partnerships  </a:t>
            </a:r>
          </a:p>
        </p:txBody>
      </p:sp>
      <p:sp>
        <p:nvSpPr>
          <p:cNvPr id="4" name="Content Placeholder 2"/>
          <p:cNvSpPr txBox="1">
            <a:spLocks/>
          </p:cNvSpPr>
          <p:nvPr/>
        </p:nvSpPr>
        <p:spPr>
          <a:xfrm>
            <a:off x="-22906" y="1187235"/>
            <a:ext cx="11812570" cy="1266034"/>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latin typeface="Arial" panose="020B0604020202020204" pitchFamily="34" charset="0"/>
                <a:cs typeface="Arial" panose="020B0604020202020204" pitchFamily="34" charset="0"/>
              </a:rPr>
              <a:t>Contributing partners and/or stakeholders: </a:t>
            </a:r>
          </a:p>
          <a:p>
            <a:pPr lvl="1">
              <a:buFont typeface="Wingdings" panose="05000000000000000000" pitchFamily="2" charset="2"/>
              <a:buChar char="§"/>
            </a:pPr>
            <a:r>
              <a:rPr lang="en-US" sz="2000" dirty="0">
                <a:latin typeface="Arial" panose="020B0604020202020204" pitchFamily="34" charset="0"/>
                <a:cs typeface="Arial" panose="020B0604020202020204" pitchFamily="34" charset="0"/>
              </a:rPr>
              <a:t>NASA Centers – KSC, JPL, JSC</a:t>
            </a:r>
          </a:p>
          <a:p>
            <a:pPr lvl="1">
              <a:buFont typeface="Wingdings" panose="05000000000000000000" pitchFamily="2" charset="2"/>
              <a:buChar char="§"/>
            </a:pPr>
            <a:r>
              <a:rPr lang="en-US" sz="2000" dirty="0">
                <a:latin typeface="Arial" panose="020B0604020202020204" pitchFamily="34" charset="0"/>
                <a:cs typeface="Arial" panose="020B0604020202020204" pitchFamily="34" charset="0"/>
              </a:rPr>
              <a:t>Industry: Astrobotic Technology</a:t>
            </a:r>
          </a:p>
          <a:p>
            <a:pPr>
              <a:buFont typeface="Wingdings" panose="05000000000000000000" pitchFamily="2" charset="2"/>
              <a:buChar char="Ø"/>
            </a:pPr>
            <a:endParaRPr lang="en-US" sz="11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6" name="Slide Number Placeholder 5"/>
          <p:cNvSpPr>
            <a:spLocks noGrp="1"/>
          </p:cNvSpPr>
          <p:nvPr>
            <p:ph type="sldNum" sz="quarter" idx="10"/>
          </p:nvPr>
        </p:nvSpPr>
        <p:spPr/>
        <p:txBody>
          <a:bodyPr/>
          <a:lstStyle/>
          <a:p>
            <a:pPr>
              <a:defRPr/>
            </a:pPr>
            <a:fld id="{75D13D49-2B6F-174C-9E1E-1013A06E5C50}" type="slidenum">
              <a:rPr lang="uk-UA" smtClean="0"/>
              <a:pPr>
                <a:defRPr/>
              </a:pPr>
              <a:t>4</a:t>
            </a:fld>
            <a:endParaRPr lang="uk-UA"/>
          </a:p>
        </p:txBody>
      </p:sp>
      <p:grpSp>
        <p:nvGrpSpPr>
          <p:cNvPr id="142" name="Group 141">
            <a:extLst>
              <a:ext uri="{FF2B5EF4-FFF2-40B4-BE49-F238E27FC236}">
                <a16:creationId xmlns:a16="http://schemas.microsoft.com/office/drawing/2014/main" id="{57C8F0CB-BFA9-47E0-9B62-F7BB2E477043}"/>
              </a:ext>
            </a:extLst>
          </p:cNvPr>
          <p:cNvGrpSpPr/>
          <p:nvPr/>
        </p:nvGrpSpPr>
        <p:grpSpPr>
          <a:xfrm>
            <a:off x="7153927" y="1465682"/>
            <a:ext cx="4640958" cy="2707895"/>
            <a:chOff x="4390773" y="3189185"/>
            <a:chExt cx="4661422" cy="2644580"/>
          </a:xfrm>
          <a:solidFill>
            <a:schemeClr val="bg1">
              <a:lumMod val="65000"/>
            </a:schemeClr>
          </a:solidFill>
        </p:grpSpPr>
        <p:sp>
          <p:nvSpPr>
            <p:cNvPr id="143" name="Freeform 9">
              <a:extLst>
                <a:ext uri="{FF2B5EF4-FFF2-40B4-BE49-F238E27FC236}">
                  <a16:creationId xmlns:a16="http://schemas.microsoft.com/office/drawing/2014/main" id="{F946B59C-0FCE-4985-8ED9-E1C2650F14FF}"/>
                </a:ext>
              </a:extLst>
            </p:cNvPr>
            <p:cNvSpPr>
              <a:spLocks/>
            </p:cNvSpPr>
            <p:nvPr/>
          </p:nvSpPr>
          <p:spPr bwMode="auto">
            <a:xfrm>
              <a:off x="8832743" y="3576120"/>
              <a:ext cx="217897" cy="357419"/>
            </a:xfrm>
            <a:custGeom>
              <a:avLst/>
              <a:gdLst>
                <a:gd name="T0" fmla="*/ 9933 w 179"/>
                <a:gd name="T1" fmla="*/ 0 h 294"/>
                <a:gd name="T2" fmla="*/ 0 w 179"/>
                <a:gd name="T3" fmla="*/ 2354 h 294"/>
                <a:gd name="T4" fmla="*/ 0 w 179"/>
                <a:gd name="T5" fmla="*/ 5886 h 294"/>
                <a:gd name="T6" fmla="*/ 9933 w 179"/>
                <a:gd name="T7" fmla="*/ 2354 h 294"/>
                <a:gd name="T8" fmla="*/ 9933 w 179"/>
                <a:gd name="T9" fmla="*/ 0 h 294"/>
                <a:gd name="T10" fmla="*/ 0 60000 65536"/>
                <a:gd name="T11" fmla="*/ 0 60000 65536"/>
                <a:gd name="T12" fmla="*/ 0 60000 65536"/>
                <a:gd name="T13" fmla="*/ 0 60000 65536"/>
                <a:gd name="T14" fmla="*/ 0 60000 65536"/>
                <a:gd name="T15" fmla="*/ 0 w 179"/>
                <a:gd name="T16" fmla="*/ 0 h 294"/>
                <a:gd name="T17" fmla="*/ 179 w 179"/>
                <a:gd name="T18" fmla="*/ 294 h 294"/>
              </a:gdLst>
              <a:ahLst/>
              <a:cxnLst>
                <a:cxn ang="T10">
                  <a:pos x="T0" y="T1"/>
                </a:cxn>
                <a:cxn ang="T11">
                  <a:pos x="T2" y="T3"/>
                </a:cxn>
                <a:cxn ang="T12">
                  <a:pos x="T4" y="T5"/>
                </a:cxn>
                <a:cxn ang="T13">
                  <a:pos x="T6" y="T7"/>
                </a:cxn>
                <a:cxn ang="T14">
                  <a:pos x="T8" y="T9"/>
                </a:cxn>
              </a:cxnLst>
              <a:rect l="T15" t="T16" r="T17" b="T18"/>
              <a:pathLst>
                <a:path w="179" h="294">
                  <a:moveTo>
                    <a:pt x="179" y="0"/>
                  </a:moveTo>
                  <a:lnTo>
                    <a:pt x="0" y="139"/>
                  </a:lnTo>
                  <a:lnTo>
                    <a:pt x="0" y="294"/>
                  </a:lnTo>
                  <a:lnTo>
                    <a:pt x="179" y="157"/>
                  </a:lnTo>
                  <a:lnTo>
                    <a:pt x="179"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44" name="Freeform 10">
              <a:extLst>
                <a:ext uri="{FF2B5EF4-FFF2-40B4-BE49-F238E27FC236}">
                  <a16:creationId xmlns:a16="http://schemas.microsoft.com/office/drawing/2014/main" id="{89CF6A92-A19C-4475-8992-D5256C06BF10}"/>
                </a:ext>
              </a:extLst>
            </p:cNvPr>
            <p:cNvSpPr>
              <a:spLocks/>
            </p:cNvSpPr>
            <p:nvPr/>
          </p:nvSpPr>
          <p:spPr bwMode="auto">
            <a:xfrm>
              <a:off x="6873234" y="5177947"/>
              <a:ext cx="216339" cy="262326"/>
            </a:xfrm>
            <a:custGeom>
              <a:avLst/>
              <a:gdLst>
                <a:gd name="T0" fmla="*/ 0 w 175"/>
                <a:gd name="T1" fmla="*/ 0 h 215"/>
                <a:gd name="T2" fmla="*/ 10087 w 175"/>
                <a:gd name="T3" fmla="*/ 2363 h 215"/>
                <a:gd name="T4" fmla="*/ 10087 w 175"/>
                <a:gd name="T5" fmla="*/ 4726 h 215"/>
                <a:gd name="T6" fmla="*/ 0 w 175"/>
                <a:gd name="T7" fmla="*/ 3544 h 215"/>
                <a:gd name="T8" fmla="*/ 0 w 175"/>
                <a:gd name="T9" fmla="*/ 0 h 215"/>
                <a:gd name="T10" fmla="*/ 0 60000 65536"/>
                <a:gd name="T11" fmla="*/ 0 60000 65536"/>
                <a:gd name="T12" fmla="*/ 0 60000 65536"/>
                <a:gd name="T13" fmla="*/ 0 60000 65536"/>
                <a:gd name="T14" fmla="*/ 0 60000 65536"/>
                <a:gd name="T15" fmla="*/ 0 w 175"/>
                <a:gd name="T16" fmla="*/ 0 h 215"/>
                <a:gd name="T17" fmla="*/ 175 w 175"/>
                <a:gd name="T18" fmla="*/ 215 h 215"/>
              </a:gdLst>
              <a:ahLst/>
              <a:cxnLst>
                <a:cxn ang="T10">
                  <a:pos x="T0" y="T1"/>
                </a:cxn>
                <a:cxn ang="T11">
                  <a:pos x="T2" y="T3"/>
                </a:cxn>
                <a:cxn ang="T12">
                  <a:pos x="T4" y="T5"/>
                </a:cxn>
                <a:cxn ang="T13">
                  <a:pos x="T6" y="T7"/>
                </a:cxn>
                <a:cxn ang="T14">
                  <a:pos x="T8" y="T9"/>
                </a:cxn>
              </a:cxnLst>
              <a:rect l="T15" t="T16" r="T17" b="T18"/>
              <a:pathLst>
                <a:path w="175" h="215">
                  <a:moveTo>
                    <a:pt x="0" y="0"/>
                  </a:moveTo>
                  <a:lnTo>
                    <a:pt x="175" y="62"/>
                  </a:lnTo>
                  <a:lnTo>
                    <a:pt x="175" y="215"/>
                  </a:lnTo>
                  <a:lnTo>
                    <a:pt x="0" y="153"/>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45" name="Freeform 11">
              <a:extLst>
                <a:ext uri="{FF2B5EF4-FFF2-40B4-BE49-F238E27FC236}">
                  <a16:creationId xmlns:a16="http://schemas.microsoft.com/office/drawing/2014/main" id="{569EA528-3684-48E5-A4AD-062170A3281E}"/>
                </a:ext>
              </a:extLst>
            </p:cNvPr>
            <p:cNvSpPr>
              <a:spLocks/>
            </p:cNvSpPr>
            <p:nvPr/>
          </p:nvSpPr>
          <p:spPr bwMode="auto">
            <a:xfrm>
              <a:off x="7802406" y="5469787"/>
              <a:ext cx="29572" cy="190188"/>
            </a:xfrm>
            <a:custGeom>
              <a:avLst/>
              <a:gdLst>
                <a:gd name="T0" fmla="*/ 0 w 24"/>
                <a:gd name="T1" fmla="*/ 0 h 156"/>
                <a:gd name="T2" fmla="*/ 0 w 24"/>
                <a:gd name="T3" fmla="*/ 2361 h 156"/>
                <a:gd name="T4" fmla="*/ 3770 w 24"/>
                <a:gd name="T5" fmla="*/ 2361 h 156"/>
                <a:gd name="T6" fmla="*/ 3770 w 24"/>
                <a:gd name="T7" fmla="*/ 2361 h 156"/>
                <a:gd name="T8" fmla="*/ 0 w 24"/>
                <a:gd name="T9" fmla="*/ 0 h 156"/>
                <a:gd name="T10" fmla="*/ 0 60000 65536"/>
                <a:gd name="T11" fmla="*/ 0 60000 65536"/>
                <a:gd name="T12" fmla="*/ 0 60000 65536"/>
                <a:gd name="T13" fmla="*/ 0 60000 65536"/>
                <a:gd name="T14" fmla="*/ 0 60000 65536"/>
                <a:gd name="T15" fmla="*/ 0 w 24"/>
                <a:gd name="T16" fmla="*/ 0 h 156"/>
                <a:gd name="T17" fmla="*/ 24 w 24"/>
                <a:gd name="T18" fmla="*/ 156 h 156"/>
              </a:gdLst>
              <a:ahLst/>
              <a:cxnLst>
                <a:cxn ang="T10">
                  <a:pos x="T0" y="T1"/>
                </a:cxn>
                <a:cxn ang="T11">
                  <a:pos x="T2" y="T3"/>
                </a:cxn>
                <a:cxn ang="T12">
                  <a:pos x="T4" y="T5"/>
                </a:cxn>
                <a:cxn ang="T13">
                  <a:pos x="T6" y="T7"/>
                </a:cxn>
                <a:cxn ang="T14">
                  <a:pos x="T8" y="T9"/>
                </a:cxn>
              </a:cxnLst>
              <a:rect l="T15" t="T16" r="T17" b="T18"/>
              <a:pathLst>
                <a:path w="24" h="156">
                  <a:moveTo>
                    <a:pt x="0" y="0"/>
                  </a:moveTo>
                  <a:lnTo>
                    <a:pt x="0" y="156"/>
                  </a:lnTo>
                  <a:lnTo>
                    <a:pt x="24" y="156"/>
                  </a:lnTo>
                  <a:lnTo>
                    <a:pt x="24" y="2"/>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46" name="Freeform 12">
              <a:extLst>
                <a:ext uri="{FF2B5EF4-FFF2-40B4-BE49-F238E27FC236}">
                  <a16:creationId xmlns:a16="http://schemas.microsoft.com/office/drawing/2014/main" id="{5A4ECD27-EB49-4D8E-9B04-D5585705C607}"/>
                </a:ext>
              </a:extLst>
            </p:cNvPr>
            <p:cNvSpPr>
              <a:spLocks/>
            </p:cNvSpPr>
            <p:nvPr/>
          </p:nvSpPr>
          <p:spPr bwMode="auto">
            <a:xfrm>
              <a:off x="7830419" y="5471427"/>
              <a:ext cx="24902" cy="362338"/>
            </a:xfrm>
            <a:custGeom>
              <a:avLst/>
              <a:gdLst>
                <a:gd name="T0" fmla="*/ 0 w 21"/>
                <a:gd name="T1" fmla="*/ 0 h 299"/>
                <a:gd name="T2" fmla="*/ 3629 w 21"/>
                <a:gd name="T3" fmla="*/ 2347 h 299"/>
                <a:gd name="T4" fmla="*/ 3629 w 21"/>
                <a:gd name="T5" fmla="*/ 5867 h 299"/>
                <a:gd name="T6" fmla="*/ 0 w 21"/>
                <a:gd name="T7" fmla="*/ 2347 h 299"/>
                <a:gd name="T8" fmla="*/ 0 w 21"/>
                <a:gd name="T9" fmla="*/ 0 h 299"/>
                <a:gd name="T10" fmla="*/ 0 60000 65536"/>
                <a:gd name="T11" fmla="*/ 0 60000 65536"/>
                <a:gd name="T12" fmla="*/ 0 60000 65536"/>
                <a:gd name="T13" fmla="*/ 0 60000 65536"/>
                <a:gd name="T14" fmla="*/ 0 60000 65536"/>
                <a:gd name="T15" fmla="*/ 0 w 21"/>
                <a:gd name="T16" fmla="*/ 0 h 299"/>
                <a:gd name="T17" fmla="*/ 21 w 21"/>
                <a:gd name="T18" fmla="*/ 299 h 299"/>
              </a:gdLst>
              <a:ahLst/>
              <a:cxnLst>
                <a:cxn ang="T10">
                  <a:pos x="T0" y="T1"/>
                </a:cxn>
                <a:cxn ang="T11">
                  <a:pos x="T2" y="T3"/>
                </a:cxn>
                <a:cxn ang="T12">
                  <a:pos x="T4" y="T5"/>
                </a:cxn>
                <a:cxn ang="T13">
                  <a:pos x="T6" y="T7"/>
                </a:cxn>
                <a:cxn ang="T14">
                  <a:pos x="T8" y="T9"/>
                </a:cxn>
              </a:cxnLst>
              <a:rect l="T15" t="T16" r="T17" b="T18"/>
              <a:pathLst>
                <a:path w="21" h="299">
                  <a:moveTo>
                    <a:pt x="0" y="0"/>
                  </a:moveTo>
                  <a:lnTo>
                    <a:pt x="21" y="149"/>
                  </a:lnTo>
                  <a:lnTo>
                    <a:pt x="21" y="299"/>
                  </a:lnTo>
                  <a:lnTo>
                    <a:pt x="0" y="154"/>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47" name="Freeform 13">
              <a:extLst>
                <a:ext uri="{FF2B5EF4-FFF2-40B4-BE49-F238E27FC236}">
                  <a16:creationId xmlns:a16="http://schemas.microsoft.com/office/drawing/2014/main" id="{7DBA9E33-35A3-4B6B-9DDE-4EBBFD36478B}"/>
                </a:ext>
              </a:extLst>
            </p:cNvPr>
            <p:cNvSpPr>
              <a:spLocks/>
            </p:cNvSpPr>
            <p:nvPr/>
          </p:nvSpPr>
          <p:spPr bwMode="auto">
            <a:xfrm>
              <a:off x="8007852" y="4797576"/>
              <a:ext cx="102722" cy="298397"/>
            </a:xfrm>
            <a:custGeom>
              <a:avLst/>
              <a:gdLst>
                <a:gd name="T0" fmla="*/ 0 w 85"/>
                <a:gd name="T1" fmla="*/ 2349 h 246"/>
                <a:gd name="T2" fmla="*/ 3698 w 85"/>
                <a:gd name="T3" fmla="*/ 0 h 246"/>
                <a:gd name="T4" fmla="*/ 3698 w 85"/>
                <a:gd name="T5" fmla="*/ 2349 h 246"/>
                <a:gd name="T6" fmla="*/ 0 w 85"/>
                <a:gd name="T7" fmla="*/ 4698 h 246"/>
                <a:gd name="T8" fmla="*/ 0 w 85"/>
                <a:gd name="T9" fmla="*/ 2349 h 246"/>
                <a:gd name="T10" fmla="*/ 0 60000 65536"/>
                <a:gd name="T11" fmla="*/ 0 60000 65536"/>
                <a:gd name="T12" fmla="*/ 0 60000 65536"/>
                <a:gd name="T13" fmla="*/ 0 60000 65536"/>
                <a:gd name="T14" fmla="*/ 0 60000 65536"/>
                <a:gd name="T15" fmla="*/ 0 w 85"/>
                <a:gd name="T16" fmla="*/ 0 h 246"/>
                <a:gd name="T17" fmla="*/ 85 w 85"/>
                <a:gd name="T18" fmla="*/ 246 h 246"/>
              </a:gdLst>
              <a:ahLst/>
              <a:cxnLst>
                <a:cxn ang="T10">
                  <a:pos x="T0" y="T1"/>
                </a:cxn>
                <a:cxn ang="T11">
                  <a:pos x="T2" y="T3"/>
                </a:cxn>
                <a:cxn ang="T12">
                  <a:pos x="T4" y="T5"/>
                </a:cxn>
                <a:cxn ang="T13">
                  <a:pos x="T6" y="T7"/>
                </a:cxn>
                <a:cxn ang="T14">
                  <a:pos x="T8" y="T9"/>
                </a:cxn>
              </a:cxnLst>
              <a:rect l="T15" t="T16" r="T17" b="T18"/>
              <a:pathLst>
                <a:path w="85" h="246">
                  <a:moveTo>
                    <a:pt x="0" y="89"/>
                  </a:moveTo>
                  <a:lnTo>
                    <a:pt x="85" y="0"/>
                  </a:lnTo>
                  <a:lnTo>
                    <a:pt x="85" y="156"/>
                  </a:lnTo>
                  <a:lnTo>
                    <a:pt x="0" y="246"/>
                  </a:lnTo>
                  <a:lnTo>
                    <a:pt x="0" y="89"/>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48" name="Freeform 14">
              <a:extLst>
                <a:ext uri="{FF2B5EF4-FFF2-40B4-BE49-F238E27FC236}">
                  <a16:creationId xmlns:a16="http://schemas.microsoft.com/office/drawing/2014/main" id="{5F8F5F54-9C8F-4636-80AB-2F5B7B68C8D7}"/>
                </a:ext>
              </a:extLst>
            </p:cNvPr>
            <p:cNvSpPr>
              <a:spLocks/>
            </p:cNvSpPr>
            <p:nvPr/>
          </p:nvSpPr>
          <p:spPr bwMode="auto">
            <a:xfrm>
              <a:off x="8158823" y="4691004"/>
              <a:ext cx="115173" cy="221338"/>
            </a:xfrm>
            <a:custGeom>
              <a:avLst/>
              <a:gdLst>
                <a:gd name="T0" fmla="*/ 0 w 95"/>
                <a:gd name="T1" fmla="*/ 2329 h 184"/>
                <a:gd name="T2" fmla="*/ 4946 w 95"/>
                <a:gd name="T3" fmla="*/ 0 h 184"/>
                <a:gd name="T4" fmla="*/ 4946 w 95"/>
                <a:gd name="T5" fmla="*/ 2329 h 184"/>
                <a:gd name="T6" fmla="*/ 0 w 95"/>
                <a:gd name="T7" fmla="*/ 3494 h 184"/>
                <a:gd name="T8" fmla="*/ 0 w 95"/>
                <a:gd name="T9" fmla="*/ 2329 h 184"/>
                <a:gd name="T10" fmla="*/ 0 60000 65536"/>
                <a:gd name="T11" fmla="*/ 0 60000 65536"/>
                <a:gd name="T12" fmla="*/ 0 60000 65536"/>
                <a:gd name="T13" fmla="*/ 0 60000 65536"/>
                <a:gd name="T14" fmla="*/ 0 60000 65536"/>
                <a:gd name="T15" fmla="*/ 0 w 95"/>
                <a:gd name="T16" fmla="*/ 0 h 184"/>
                <a:gd name="T17" fmla="*/ 95 w 95"/>
                <a:gd name="T18" fmla="*/ 184 h 184"/>
              </a:gdLst>
              <a:ahLst/>
              <a:cxnLst>
                <a:cxn ang="T10">
                  <a:pos x="T0" y="T1"/>
                </a:cxn>
                <a:cxn ang="T11">
                  <a:pos x="T2" y="T3"/>
                </a:cxn>
                <a:cxn ang="T12">
                  <a:pos x="T4" y="T5"/>
                </a:cxn>
                <a:cxn ang="T13">
                  <a:pos x="T6" y="T7"/>
                </a:cxn>
                <a:cxn ang="T14">
                  <a:pos x="T8" y="T9"/>
                </a:cxn>
              </a:cxnLst>
              <a:rect l="T15" t="T16" r="T17" b="T18"/>
              <a:pathLst>
                <a:path w="95" h="184">
                  <a:moveTo>
                    <a:pt x="0" y="28"/>
                  </a:moveTo>
                  <a:lnTo>
                    <a:pt x="95" y="0"/>
                  </a:lnTo>
                  <a:lnTo>
                    <a:pt x="95" y="154"/>
                  </a:lnTo>
                  <a:lnTo>
                    <a:pt x="0" y="184"/>
                  </a:lnTo>
                  <a:lnTo>
                    <a:pt x="0" y="28"/>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49" name="Freeform 15">
              <a:extLst>
                <a:ext uri="{FF2B5EF4-FFF2-40B4-BE49-F238E27FC236}">
                  <a16:creationId xmlns:a16="http://schemas.microsoft.com/office/drawing/2014/main" id="{6CC66391-D6B6-4CA3-A3E9-6929E815C04B}"/>
                </a:ext>
              </a:extLst>
            </p:cNvPr>
            <p:cNvSpPr>
              <a:spLocks/>
            </p:cNvSpPr>
            <p:nvPr/>
          </p:nvSpPr>
          <p:spPr bwMode="auto">
            <a:xfrm>
              <a:off x="8407845" y="4184387"/>
              <a:ext cx="60700" cy="267246"/>
            </a:xfrm>
            <a:custGeom>
              <a:avLst/>
              <a:gdLst>
                <a:gd name="T0" fmla="*/ 0 w 49"/>
                <a:gd name="T1" fmla="*/ 2352 h 220"/>
                <a:gd name="T2" fmla="*/ 3791 w 49"/>
                <a:gd name="T3" fmla="*/ 0 h 220"/>
                <a:gd name="T4" fmla="*/ 3791 w 49"/>
                <a:gd name="T5" fmla="*/ 2352 h 220"/>
                <a:gd name="T6" fmla="*/ 0 w 49"/>
                <a:gd name="T7" fmla="*/ 4705 h 220"/>
                <a:gd name="T8" fmla="*/ 0 w 49"/>
                <a:gd name="T9" fmla="*/ 2352 h 220"/>
                <a:gd name="T10" fmla="*/ 0 60000 65536"/>
                <a:gd name="T11" fmla="*/ 0 60000 65536"/>
                <a:gd name="T12" fmla="*/ 0 60000 65536"/>
                <a:gd name="T13" fmla="*/ 0 60000 65536"/>
                <a:gd name="T14" fmla="*/ 0 60000 65536"/>
                <a:gd name="T15" fmla="*/ 0 w 49"/>
                <a:gd name="T16" fmla="*/ 0 h 220"/>
                <a:gd name="T17" fmla="*/ 49 w 49"/>
                <a:gd name="T18" fmla="*/ 220 h 220"/>
              </a:gdLst>
              <a:ahLst/>
              <a:cxnLst>
                <a:cxn ang="T10">
                  <a:pos x="T0" y="T1"/>
                </a:cxn>
                <a:cxn ang="T11">
                  <a:pos x="T2" y="T3"/>
                </a:cxn>
                <a:cxn ang="T12">
                  <a:pos x="T4" y="T5"/>
                </a:cxn>
                <a:cxn ang="T13">
                  <a:pos x="T6" y="T7"/>
                </a:cxn>
                <a:cxn ang="T14">
                  <a:pos x="T8" y="T9"/>
                </a:cxn>
              </a:cxnLst>
              <a:rect l="T15" t="T16" r="T17" b="T18"/>
              <a:pathLst>
                <a:path w="49" h="220">
                  <a:moveTo>
                    <a:pt x="0" y="63"/>
                  </a:moveTo>
                  <a:lnTo>
                    <a:pt x="49" y="0"/>
                  </a:lnTo>
                  <a:lnTo>
                    <a:pt x="49" y="155"/>
                  </a:lnTo>
                  <a:lnTo>
                    <a:pt x="0" y="220"/>
                  </a:lnTo>
                  <a:lnTo>
                    <a:pt x="0" y="63"/>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50" name="Freeform 16">
              <a:extLst>
                <a:ext uri="{FF2B5EF4-FFF2-40B4-BE49-F238E27FC236}">
                  <a16:creationId xmlns:a16="http://schemas.microsoft.com/office/drawing/2014/main" id="{A1F46AEB-9DDD-47C9-8A53-9AD85469EC43}"/>
                </a:ext>
              </a:extLst>
            </p:cNvPr>
            <p:cNvSpPr>
              <a:spLocks/>
            </p:cNvSpPr>
            <p:nvPr/>
          </p:nvSpPr>
          <p:spPr bwMode="auto">
            <a:xfrm>
              <a:off x="8756481" y="3969607"/>
              <a:ext cx="63812" cy="209861"/>
            </a:xfrm>
            <a:custGeom>
              <a:avLst/>
              <a:gdLst>
                <a:gd name="T0" fmla="*/ 0 w 54"/>
                <a:gd name="T1" fmla="*/ 2349 h 173"/>
                <a:gd name="T2" fmla="*/ 3616 w 54"/>
                <a:gd name="T3" fmla="*/ 0 h 173"/>
                <a:gd name="T4" fmla="*/ 3616 w 54"/>
                <a:gd name="T5" fmla="*/ 2349 h 173"/>
                <a:gd name="T6" fmla="*/ 0 w 54"/>
                <a:gd name="T7" fmla="*/ 3524 h 173"/>
                <a:gd name="T8" fmla="*/ 0 w 54"/>
                <a:gd name="T9" fmla="*/ 2349 h 173"/>
                <a:gd name="T10" fmla="*/ 0 60000 65536"/>
                <a:gd name="T11" fmla="*/ 0 60000 65536"/>
                <a:gd name="T12" fmla="*/ 0 60000 65536"/>
                <a:gd name="T13" fmla="*/ 0 60000 65536"/>
                <a:gd name="T14" fmla="*/ 0 60000 65536"/>
                <a:gd name="T15" fmla="*/ 0 w 54"/>
                <a:gd name="T16" fmla="*/ 0 h 173"/>
                <a:gd name="T17" fmla="*/ 54 w 54"/>
                <a:gd name="T18" fmla="*/ 173 h 173"/>
              </a:gdLst>
              <a:ahLst/>
              <a:cxnLst>
                <a:cxn ang="T10">
                  <a:pos x="T0" y="T1"/>
                </a:cxn>
                <a:cxn ang="T11">
                  <a:pos x="T2" y="T3"/>
                </a:cxn>
                <a:cxn ang="T12">
                  <a:pos x="T4" y="T5"/>
                </a:cxn>
                <a:cxn ang="T13">
                  <a:pos x="T6" y="T7"/>
                </a:cxn>
                <a:cxn ang="T14">
                  <a:pos x="T8" y="T9"/>
                </a:cxn>
              </a:cxnLst>
              <a:rect l="T15" t="T16" r="T17" b="T18"/>
              <a:pathLst>
                <a:path w="54" h="173">
                  <a:moveTo>
                    <a:pt x="0" y="20"/>
                  </a:moveTo>
                  <a:lnTo>
                    <a:pt x="54" y="0"/>
                  </a:lnTo>
                  <a:lnTo>
                    <a:pt x="54" y="153"/>
                  </a:lnTo>
                  <a:lnTo>
                    <a:pt x="0" y="173"/>
                  </a:lnTo>
                  <a:lnTo>
                    <a:pt x="0" y="2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51" name="Freeform 17">
              <a:extLst>
                <a:ext uri="{FF2B5EF4-FFF2-40B4-BE49-F238E27FC236}">
                  <a16:creationId xmlns:a16="http://schemas.microsoft.com/office/drawing/2014/main" id="{45E4BF36-1BA4-45BD-8617-FA6CEAE1C88B}"/>
                </a:ext>
              </a:extLst>
            </p:cNvPr>
            <p:cNvSpPr>
              <a:spLocks/>
            </p:cNvSpPr>
            <p:nvPr/>
          </p:nvSpPr>
          <p:spPr bwMode="auto">
            <a:xfrm>
              <a:off x="8521462" y="4005676"/>
              <a:ext cx="174317" cy="209861"/>
            </a:xfrm>
            <a:custGeom>
              <a:avLst/>
              <a:gdLst>
                <a:gd name="T0" fmla="*/ 7460 w 143"/>
                <a:gd name="T1" fmla="*/ 0 h 173"/>
                <a:gd name="T2" fmla="*/ 6217 w 143"/>
                <a:gd name="T3" fmla="*/ 2349 h 173"/>
                <a:gd name="T4" fmla="*/ 0 w 143"/>
                <a:gd name="T5" fmla="*/ 2349 h 173"/>
                <a:gd name="T6" fmla="*/ 0 w 143"/>
                <a:gd name="T7" fmla="*/ 3524 h 173"/>
                <a:gd name="T8" fmla="*/ 6217 w 143"/>
                <a:gd name="T9" fmla="*/ 3524 h 173"/>
                <a:gd name="T10" fmla="*/ 7460 w 143"/>
                <a:gd name="T11" fmla="*/ 3524 h 173"/>
                <a:gd name="T12" fmla="*/ 7460 w 143"/>
                <a:gd name="T13" fmla="*/ 0 h 173"/>
                <a:gd name="T14" fmla="*/ 0 60000 65536"/>
                <a:gd name="T15" fmla="*/ 0 60000 65536"/>
                <a:gd name="T16" fmla="*/ 0 60000 65536"/>
                <a:gd name="T17" fmla="*/ 0 60000 65536"/>
                <a:gd name="T18" fmla="*/ 0 60000 65536"/>
                <a:gd name="T19" fmla="*/ 0 60000 65536"/>
                <a:gd name="T20" fmla="*/ 0 60000 65536"/>
                <a:gd name="T21" fmla="*/ 0 w 143"/>
                <a:gd name="T22" fmla="*/ 0 h 173"/>
                <a:gd name="T23" fmla="*/ 143 w 143"/>
                <a:gd name="T24" fmla="*/ 173 h 1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3" h="173">
                  <a:moveTo>
                    <a:pt x="143" y="0"/>
                  </a:moveTo>
                  <a:lnTo>
                    <a:pt x="113" y="4"/>
                  </a:lnTo>
                  <a:lnTo>
                    <a:pt x="0" y="20"/>
                  </a:lnTo>
                  <a:lnTo>
                    <a:pt x="0" y="173"/>
                  </a:lnTo>
                  <a:lnTo>
                    <a:pt x="115" y="159"/>
                  </a:lnTo>
                  <a:lnTo>
                    <a:pt x="143" y="155"/>
                  </a:lnTo>
                  <a:lnTo>
                    <a:pt x="143"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52" name="Freeform 18">
              <a:extLst>
                <a:ext uri="{FF2B5EF4-FFF2-40B4-BE49-F238E27FC236}">
                  <a16:creationId xmlns:a16="http://schemas.microsoft.com/office/drawing/2014/main" id="{F2BF666B-97B9-4835-ABA2-24F40B979930}"/>
                </a:ext>
              </a:extLst>
            </p:cNvPr>
            <p:cNvSpPr>
              <a:spLocks/>
            </p:cNvSpPr>
            <p:nvPr/>
          </p:nvSpPr>
          <p:spPr bwMode="auto">
            <a:xfrm>
              <a:off x="5962739" y="5102530"/>
              <a:ext cx="73152" cy="316432"/>
            </a:xfrm>
            <a:custGeom>
              <a:avLst/>
              <a:gdLst>
                <a:gd name="T0" fmla="*/ 0 w 59"/>
                <a:gd name="T1" fmla="*/ 0 h 262"/>
                <a:gd name="T2" fmla="*/ 3794 w 59"/>
                <a:gd name="T3" fmla="*/ 2339 h 262"/>
                <a:gd name="T4" fmla="*/ 3794 w 59"/>
                <a:gd name="T5" fmla="*/ 5847 h 262"/>
                <a:gd name="T6" fmla="*/ 0 w 59"/>
                <a:gd name="T7" fmla="*/ 2339 h 262"/>
                <a:gd name="T8" fmla="*/ 0 w 59"/>
                <a:gd name="T9" fmla="*/ 0 h 262"/>
                <a:gd name="T10" fmla="*/ 0 60000 65536"/>
                <a:gd name="T11" fmla="*/ 0 60000 65536"/>
                <a:gd name="T12" fmla="*/ 0 60000 65536"/>
                <a:gd name="T13" fmla="*/ 0 60000 65536"/>
                <a:gd name="T14" fmla="*/ 0 60000 65536"/>
                <a:gd name="T15" fmla="*/ 0 w 59"/>
                <a:gd name="T16" fmla="*/ 0 h 262"/>
                <a:gd name="T17" fmla="*/ 59 w 59"/>
                <a:gd name="T18" fmla="*/ 262 h 262"/>
              </a:gdLst>
              <a:ahLst/>
              <a:cxnLst>
                <a:cxn ang="T10">
                  <a:pos x="T0" y="T1"/>
                </a:cxn>
                <a:cxn ang="T11">
                  <a:pos x="T2" y="T3"/>
                </a:cxn>
                <a:cxn ang="T12">
                  <a:pos x="T4" y="T5"/>
                </a:cxn>
                <a:cxn ang="T13">
                  <a:pos x="T6" y="T7"/>
                </a:cxn>
                <a:cxn ang="T14">
                  <a:pos x="T8" y="T9"/>
                </a:cxn>
              </a:cxnLst>
              <a:rect l="T15" t="T16" r="T17" b="T18"/>
              <a:pathLst>
                <a:path w="59" h="262">
                  <a:moveTo>
                    <a:pt x="0" y="0"/>
                  </a:moveTo>
                  <a:lnTo>
                    <a:pt x="59" y="108"/>
                  </a:lnTo>
                  <a:lnTo>
                    <a:pt x="59" y="262"/>
                  </a:lnTo>
                  <a:lnTo>
                    <a:pt x="0" y="153"/>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53" name="Freeform 19">
              <a:extLst>
                <a:ext uri="{FF2B5EF4-FFF2-40B4-BE49-F238E27FC236}">
                  <a16:creationId xmlns:a16="http://schemas.microsoft.com/office/drawing/2014/main" id="{D2F3685B-4633-4E92-A74B-53732275E79C}"/>
                </a:ext>
              </a:extLst>
            </p:cNvPr>
            <p:cNvSpPr>
              <a:spLocks/>
            </p:cNvSpPr>
            <p:nvPr/>
          </p:nvSpPr>
          <p:spPr bwMode="auto">
            <a:xfrm>
              <a:off x="6171297" y="5220576"/>
              <a:ext cx="101167" cy="218061"/>
            </a:xfrm>
            <a:custGeom>
              <a:avLst/>
              <a:gdLst>
                <a:gd name="T0" fmla="*/ 0 w 84"/>
                <a:gd name="T1" fmla="*/ 0 h 180"/>
                <a:gd name="T2" fmla="*/ 3685 w 84"/>
                <a:gd name="T3" fmla="*/ 2346 h 180"/>
                <a:gd name="T4" fmla="*/ 3685 w 84"/>
                <a:gd name="T5" fmla="*/ 3519 h 180"/>
                <a:gd name="T6" fmla="*/ 0 w 84"/>
                <a:gd name="T7" fmla="*/ 2346 h 180"/>
                <a:gd name="T8" fmla="*/ 0 w 84"/>
                <a:gd name="T9" fmla="*/ 0 h 180"/>
                <a:gd name="T10" fmla="*/ 0 60000 65536"/>
                <a:gd name="T11" fmla="*/ 0 60000 65536"/>
                <a:gd name="T12" fmla="*/ 0 60000 65536"/>
                <a:gd name="T13" fmla="*/ 0 60000 65536"/>
                <a:gd name="T14" fmla="*/ 0 60000 65536"/>
                <a:gd name="T15" fmla="*/ 0 w 84"/>
                <a:gd name="T16" fmla="*/ 0 h 180"/>
                <a:gd name="T17" fmla="*/ 84 w 84"/>
                <a:gd name="T18" fmla="*/ 180 h 180"/>
              </a:gdLst>
              <a:ahLst/>
              <a:cxnLst>
                <a:cxn ang="T10">
                  <a:pos x="T0" y="T1"/>
                </a:cxn>
                <a:cxn ang="T11">
                  <a:pos x="T2" y="T3"/>
                </a:cxn>
                <a:cxn ang="T12">
                  <a:pos x="T4" y="T5"/>
                </a:cxn>
                <a:cxn ang="T13">
                  <a:pos x="T6" y="T7"/>
                </a:cxn>
                <a:cxn ang="T14">
                  <a:pos x="T8" y="T9"/>
                </a:cxn>
              </a:cxnLst>
              <a:rect l="T15" t="T16" r="T17" b="T18"/>
              <a:pathLst>
                <a:path w="84" h="180">
                  <a:moveTo>
                    <a:pt x="0" y="0"/>
                  </a:moveTo>
                  <a:lnTo>
                    <a:pt x="84" y="29"/>
                  </a:lnTo>
                  <a:lnTo>
                    <a:pt x="84" y="180"/>
                  </a:lnTo>
                  <a:lnTo>
                    <a:pt x="0" y="153"/>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54" name="Freeform 169">
              <a:extLst>
                <a:ext uri="{FF2B5EF4-FFF2-40B4-BE49-F238E27FC236}">
                  <a16:creationId xmlns:a16="http://schemas.microsoft.com/office/drawing/2014/main" id="{795428FD-5A51-4C4B-AEA5-1D2E4A3420E2}"/>
                </a:ext>
              </a:extLst>
            </p:cNvPr>
            <p:cNvSpPr>
              <a:spLocks/>
            </p:cNvSpPr>
            <p:nvPr/>
          </p:nvSpPr>
          <p:spPr bwMode="auto">
            <a:xfrm>
              <a:off x="7466222" y="5132040"/>
              <a:ext cx="87159" cy="262326"/>
            </a:xfrm>
            <a:custGeom>
              <a:avLst/>
              <a:gdLst>
                <a:gd name="T0" fmla="*/ 0 w 71"/>
                <a:gd name="T1" fmla="*/ 0 h 217"/>
                <a:gd name="T2" fmla="*/ 0 w 71"/>
                <a:gd name="T3" fmla="*/ 2341 h 217"/>
                <a:gd name="T4" fmla="*/ 2504 w 71"/>
                <a:gd name="T5" fmla="*/ 4682 h 217"/>
                <a:gd name="T6" fmla="*/ 2504 w 71"/>
                <a:gd name="T7" fmla="*/ 2341 h 217"/>
                <a:gd name="T8" fmla="*/ 0 w 71"/>
                <a:gd name="T9" fmla="*/ 0 h 217"/>
                <a:gd name="T10" fmla="*/ 0 60000 65536"/>
                <a:gd name="T11" fmla="*/ 0 60000 65536"/>
                <a:gd name="T12" fmla="*/ 0 60000 65536"/>
                <a:gd name="T13" fmla="*/ 0 60000 65536"/>
                <a:gd name="T14" fmla="*/ 0 60000 65536"/>
                <a:gd name="T15" fmla="*/ 0 w 71"/>
                <a:gd name="T16" fmla="*/ 0 h 217"/>
                <a:gd name="T17" fmla="*/ 71 w 71"/>
                <a:gd name="T18" fmla="*/ 217 h 217"/>
              </a:gdLst>
              <a:ahLst/>
              <a:cxnLst>
                <a:cxn ang="T10">
                  <a:pos x="T0" y="T1"/>
                </a:cxn>
                <a:cxn ang="T11">
                  <a:pos x="T2" y="T3"/>
                </a:cxn>
                <a:cxn ang="T12">
                  <a:pos x="T4" y="T5"/>
                </a:cxn>
                <a:cxn ang="T13">
                  <a:pos x="T6" y="T7"/>
                </a:cxn>
                <a:cxn ang="T14">
                  <a:pos x="T8" y="T9"/>
                </a:cxn>
              </a:cxnLst>
              <a:rect l="T15" t="T16" r="T17" b="T18"/>
              <a:pathLst>
                <a:path w="71" h="217">
                  <a:moveTo>
                    <a:pt x="0" y="0"/>
                  </a:moveTo>
                  <a:lnTo>
                    <a:pt x="0" y="153"/>
                  </a:lnTo>
                  <a:lnTo>
                    <a:pt x="71" y="217"/>
                  </a:lnTo>
                  <a:lnTo>
                    <a:pt x="71" y="60"/>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55" name="Freeform 170">
              <a:extLst>
                <a:ext uri="{FF2B5EF4-FFF2-40B4-BE49-F238E27FC236}">
                  <a16:creationId xmlns:a16="http://schemas.microsoft.com/office/drawing/2014/main" id="{BD108581-D11D-45C4-8A90-F7BC4B688D94}"/>
                </a:ext>
              </a:extLst>
            </p:cNvPr>
            <p:cNvSpPr>
              <a:spLocks/>
            </p:cNvSpPr>
            <p:nvPr/>
          </p:nvSpPr>
          <p:spPr bwMode="auto">
            <a:xfrm>
              <a:off x="7735479" y="5363219"/>
              <a:ext cx="68482" cy="291838"/>
            </a:xfrm>
            <a:custGeom>
              <a:avLst/>
              <a:gdLst>
                <a:gd name="T0" fmla="*/ 0 w 57"/>
                <a:gd name="T1" fmla="*/ 0 h 242"/>
                <a:gd name="T2" fmla="*/ 3676 w 57"/>
                <a:gd name="T3" fmla="*/ 2335 h 242"/>
                <a:gd name="T4" fmla="*/ 3676 w 57"/>
                <a:gd name="T5" fmla="*/ 4671 h 242"/>
                <a:gd name="T6" fmla="*/ 0 w 57"/>
                <a:gd name="T7" fmla="*/ 2335 h 242"/>
                <a:gd name="T8" fmla="*/ 0 w 57"/>
                <a:gd name="T9" fmla="*/ 0 h 242"/>
                <a:gd name="T10" fmla="*/ 0 60000 65536"/>
                <a:gd name="T11" fmla="*/ 0 60000 65536"/>
                <a:gd name="T12" fmla="*/ 0 60000 65536"/>
                <a:gd name="T13" fmla="*/ 0 60000 65536"/>
                <a:gd name="T14" fmla="*/ 0 60000 65536"/>
                <a:gd name="T15" fmla="*/ 0 w 57"/>
                <a:gd name="T16" fmla="*/ 0 h 242"/>
                <a:gd name="T17" fmla="*/ 57 w 57"/>
                <a:gd name="T18" fmla="*/ 242 h 242"/>
              </a:gdLst>
              <a:ahLst/>
              <a:cxnLst>
                <a:cxn ang="T10">
                  <a:pos x="T0" y="T1"/>
                </a:cxn>
                <a:cxn ang="T11">
                  <a:pos x="T2" y="T3"/>
                </a:cxn>
                <a:cxn ang="T12">
                  <a:pos x="T4" y="T5"/>
                </a:cxn>
                <a:cxn ang="T13">
                  <a:pos x="T6" y="T7"/>
                </a:cxn>
                <a:cxn ang="T14">
                  <a:pos x="T8" y="T9"/>
                </a:cxn>
              </a:cxnLst>
              <a:rect l="T15" t="T16" r="T17" b="T18"/>
              <a:pathLst>
                <a:path w="57" h="242">
                  <a:moveTo>
                    <a:pt x="0" y="0"/>
                  </a:moveTo>
                  <a:lnTo>
                    <a:pt x="57" y="86"/>
                  </a:lnTo>
                  <a:lnTo>
                    <a:pt x="57" y="242"/>
                  </a:lnTo>
                  <a:lnTo>
                    <a:pt x="0" y="154"/>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56" name="Freeform 171">
              <a:extLst>
                <a:ext uri="{FF2B5EF4-FFF2-40B4-BE49-F238E27FC236}">
                  <a16:creationId xmlns:a16="http://schemas.microsoft.com/office/drawing/2014/main" id="{59CBB138-F1F0-454D-8377-A70C703B349F}"/>
                </a:ext>
              </a:extLst>
            </p:cNvPr>
            <p:cNvSpPr>
              <a:spLocks/>
            </p:cNvSpPr>
            <p:nvPr/>
          </p:nvSpPr>
          <p:spPr bwMode="auto">
            <a:xfrm>
              <a:off x="7660772" y="5179586"/>
              <a:ext cx="91827" cy="267246"/>
            </a:xfrm>
            <a:custGeom>
              <a:avLst/>
              <a:gdLst>
                <a:gd name="T0" fmla="*/ 0 w 74"/>
                <a:gd name="T1" fmla="*/ 0 h 220"/>
                <a:gd name="T2" fmla="*/ 5063 w 74"/>
                <a:gd name="T3" fmla="*/ 2352 h 220"/>
                <a:gd name="T4" fmla="*/ 3797 w 74"/>
                <a:gd name="T5" fmla="*/ 2352 h 220"/>
                <a:gd name="T6" fmla="*/ 3797 w 74"/>
                <a:gd name="T7" fmla="*/ 4705 h 220"/>
                <a:gd name="T8" fmla="*/ 0 w 74"/>
                <a:gd name="T9" fmla="*/ 2352 h 220"/>
                <a:gd name="T10" fmla="*/ 0 w 74"/>
                <a:gd name="T11" fmla="*/ 0 h 220"/>
                <a:gd name="T12" fmla="*/ 0 60000 65536"/>
                <a:gd name="T13" fmla="*/ 0 60000 65536"/>
                <a:gd name="T14" fmla="*/ 0 60000 65536"/>
                <a:gd name="T15" fmla="*/ 0 60000 65536"/>
                <a:gd name="T16" fmla="*/ 0 60000 65536"/>
                <a:gd name="T17" fmla="*/ 0 60000 65536"/>
                <a:gd name="T18" fmla="*/ 0 w 74"/>
                <a:gd name="T19" fmla="*/ 0 h 220"/>
                <a:gd name="T20" fmla="*/ 74 w 74"/>
                <a:gd name="T21" fmla="*/ 220 h 220"/>
              </a:gdLst>
              <a:ahLst/>
              <a:cxnLst>
                <a:cxn ang="T12">
                  <a:pos x="T0" y="T1"/>
                </a:cxn>
                <a:cxn ang="T13">
                  <a:pos x="T2" y="T3"/>
                </a:cxn>
                <a:cxn ang="T14">
                  <a:pos x="T4" y="T5"/>
                </a:cxn>
                <a:cxn ang="T15">
                  <a:pos x="T6" y="T7"/>
                </a:cxn>
                <a:cxn ang="T16">
                  <a:pos x="T8" y="T9"/>
                </a:cxn>
                <a:cxn ang="T17">
                  <a:pos x="T10" y="T11"/>
                </a:cxn>
              </a:cxnLst>
              <a:rect l="T18" t="T19" r="T20" b="T21"/>
              <a:pathLst>
                <a:path w="74" h="220">
                  <a:moveTo>
                    <a:pt x="0" y="0"/>
                  </a:moveTo>
                  <a:lnTo>
                    <a:pt x="74" y="79"/>
                  </a:lnTo>
                  <a:lnTo>
                    <a:pt x="58" y="151"/>
                  </a:lnTo>
                  <a:lnTo>
                    <a:pt x="58" y="220"/>
                  </a:lnTo>
                  <a:lnTo>
                    <a:pt x="0" y="153"/>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57" name="Freeform 172">
              <a:extLst>
                <a:ext uri="{FF2B5EF4-FFF2-40B4-BE49-F238E27FC236}">
                  <a16:creationId xmlns:a16="http://schemas.microsoft.com/office/drawing/2014/main" id="{123DE724-2A43-4AA1-B6CC-B74A40B9EB0A}"/>
                </a:ext>
              </a:extLst>
            </p:cNvPr>
            <p:cNvSpPr>
              <a:spLocks/>
            </p:cNvSpPr>
            <p:nvPr/>
          </p:nvSpPr>
          <p:spPr bwMode="auto">
            <a:xfrm>
              <a:off x="7089574" y="5251728"/>
              <a:ext cx="161866" cy="190188"/>
            </a:xfrm>
            <a:custGeom>
              <a:avLst/>
              <a:gdLst>
                <a:gd name="T0" fmla="*/ 0 w 135"/>
                <a:gd name="T1" fmla="*/ 0 h 159"/>
                <a:gd name="T2" fmla="*/ 0 w 135"/>
                <a:gd name="T3" fmla="*/ 2316 h 159"/>
                <a:gd name="T4" fmla="*/ 7338 w 135"/>
                <a:gd name="T5" fmla="*/ 2316 h 159"/>
                <a:gd name="T6" fmla="*/ 7338 w 135"/>
                <a:gd name="T7" fmla="*/ 2316 h 159"/>
                <a:gd name="T8" fmla="*/ 0 w 135"/>
                <a:gd name="T9" fmla="*/ 0 h 159"/>
                <a:gd name="T10" fmla="*/ 0 60000 65536"/>
                <a:gd name="T11" fmla="*/ 0 60000 65536"/>
                <a:gd name="T12" fmla="*/ 0 60000 65536"/>
                <a:gd name="T13" fmla="*/ 0 60000 65536"/>
                <a:gd name="T14" fmla="*/ 0 60000 65536"/>
                <a:gd name="T15" fmla="*/ 0 w 135"/>
                <a:gd name="T16" fmla="*/ 0 h 159"/>
                <a:gd name="T17" fmla="*/ 135 w 135"/>
                <a:gd name="T18" fmla="*/ 159 h 159"/>
              </a:gdLst>
              <a:ahLst/>
              <a:cxnLst>
                <a:cxn ang="T10">
                  <a:pos x="T0" y="T1"/>
                </a:cxn>
                <a:cxn ang="T11">
                  <a:pos x="T2" y="T3"/>
                </a:cxn>
                <a:cxn ang="T12">
                  <a:pos x="T4" y="T5"/>
                </a:cxn>
                <a:cxn ang="T13">
                  <a:pos x="T6" y="T7"/>
                </a:cxn>
                <a:cxn ang="T14">
                  <a:pos x="T8" y="T9"/>
                </a:cxn>
              </a:cxnLst>
              <a:rect l="T15" t="T16" r="T17" b="T18"/>
              <a:pathLst>
                <a:path w="135" h="159">
                  <a:moveTo>
                    <a:pt x="0" y="0"/>
                  </a:moveTo>
                  <a:lnTo>
                    <a:pt x="0" y="153"/>
                  </a:lnTo>
                  <a:lnTo>
                    <a:pt x="135" y="159"/>
                  </a:lnTo>
                  <a:lnTo>
                    <a:pt x="135" y="4"/>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58" name="Freeform 173">
              <a:extLst>
                <a:ext uri="{FF2B5EF4-FFF2-40B4-BE49-F238E27FC236}">
                  <a16:creationId xmlns:a16="http://schemas.microsoft.com/office/drawing/2014/main" id="{8C6E28FD-7EBD-46C7-BB21-155F4AAB7CF9}"/>
                </a:ext>
              </a:extLst>
            </p:cNvPr>
            <p:cNvSpPr>
              <a:spLocks/>
            </p:cNvSpPr>
            <p:nvPr/>
          </p:nvSpPr>
          <p:spPr bwMode="auto">
            <a:xfrm>
              <a:off x="7855322" y="5638658"/>
              <a:ext cx="76264" cy="190188"/>
            </a:xfrm>
            <a:custGeom>
              <a:avLst/>
              <a:gdLst>
                <a:gd name="T0" fmla="*/ 0 w 61"/>
                <a:gd name="T1" fmla="*/ 2346 h 157"/>
                <a:gd name="T2" fmla="*/ 3826 w 61"/>
                <a:gd name="T3" fmla="*/ 0 h 157"/>
                <a:gd name="T4" fmla="*/ 3826 w 61"/>
                <a:gd name="T5" fmla="*/ 2346 h 157"/>
                <a:gd name="T6" fmla="*/ 0 w 61"/>
                <a:gd name="T7" fmla="*/ 3519 h 157"/>
                <a:gd name="T8" fmla="*/ 0 w 61"/>
                <a:gd name="T9" fmla="*/ 2346 h 157"/>
                <a:gd name="T10" fmla="*/ 0 60000 65536"/>
                <a:gd name="T11" fmla="*/ 0 60000 65536"/>
                <a:gd name="T12" fmla="*/ 0 60000 65536"/>
                <a:gd name="T13" fmla="*/ 0 60000 65536"/>
                <a:gd name="T14" fmla="*/ 0 60000 65536"/>
                <a:gd name="T15" fmla="*/ 0 w 61"/>
                <a:gd name="T16" fmla="*/ 0 h 157"/>
                <a:gd name="T17" fmla="*/ 61 w 61"/>
                <a:gd name="T18" fmla="*/ 157 h 157"/>
              </a:gdLst>
              <a:ahLst/>
              <a:cxnLst>
                <a:cxn ang="T10">
                  <a:pos x="T0" y="T1"/>
                </a:cxn>
                <a:cxn ang="T11">
                  <a:pos x="T2" y="T3"/>
                </a:cxn>
                <a:cxn ang="T12">
                  <a:pos x="T4" y="T5"/>
                </a:cxn>
                <a:cxn ang="T13">
                  <a:pos x="T6" y="T7"/>
                </a:cxn>
                <a:cxn ang="T14">
                  <a:pos x="T8" y="T9"/>
                </a:cxn>
              </a:cxnLst>
              <a:rect l="T15" t="T16" r="T17" b="T18"/>
              <a:pathLst>
                <a:path w="61" h="157">
                  <a:moveTo>
                    <a:pt x="0" y="4"/>
                  </a:moveTo>
                  <a:lnTo>
                    <a:pt x="61" y="0"/>
                  </a:lnTo>
                  <a:lnTo>
                    <a:pt x="61" y="151"/>
                  </a:lnTo>
                  <a:lnTo>
                    <a:pt x="0" y="157"/>
                  </a:lnTo>
                  <a:lnTo>
                    <a:pt x="0" y="4"/>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59" name="Freeform 174">
              <a:extLst>
                <a:ext uri="{FF2B5EF4-FFF2-40B4-BE49-F238E27FC236}">
                  <a16:creationId xmlns:a16="http://schemas.microsoft.com/office/drawing/2014/main" id="{DF1B7658-518F-4DD1-BFEE-ADB85E51E88D}"/>
                </a:ext>
              </a:extLst>
            </p:cNvPr>
            <p:cNvSpPr>
              <a:spLocks/>
            </p:cNvSpPr>
            <p:nvPr/>
          </p:nvSpPr>
          <p:spPr bwMode="auto">
            <a:xfrm>
              <a:off x="4445247" y="4248331"/>
              <a:ext cx="280153" cy="657455"/>
            </a:xfrm>
            <a:custGeom>
              <a:avLst/>
              <a:gdLst>
                <a:gd name="T0" fmla="*/ 0 w 231"/>
                <a:gd name="T1" fmla="*/ 0 h 543"/>
                <a:gd name="T2" fmla="*/ 0 w 231"/>
                <a:gd name="T3" fmla="*/ 2345 h 543"/>
                <a:gd name="T4" fmla="*/ 3711 w 231"/>
                <a:gd name="T5" fmla="*/ 5862 h 543"/>
                <a:gd name="T6" fmla="*/ 12370 w 231"/>
                <a:gd name="T7" fmla="*/ 10551 h 543"/>
                <a:gd name="T8" fmla="*/ 12370 w 231"/>
                <a:gd name="T9" fmla="*/ 7034 h 543"/>
                <a:gd name="T10" fmla="*/ 4948 w 231"/>
                <a:gd name="T11" fmla="*/ 2345 h 543"/>
                <a:gd name="T12" fmla="*/ 0 w 231"/>
                <a:gd name="T13" fmla="*/ 0 h 543"/>
                <a:gd name="T14" fmla="*/ 0 60000 65536"/>
                <a:gd name="T15" fmla="*/ 0 60000 65536"/>
                <a:gd name="T16" fmla="*/ 0 60000 65536"/>
                <a:gd name="T17" fmla="*/ 0 60000 65536"/>
                <a:gd name="T18" fmla="*/ 0 60000 65536"/>
                <a:gd name="T19" fmla="*/ 0 60000 65536"/>
                <a:gd name="T20" fmla="*/ 0 60000 65536"/>
                <a:gd name="T21" fmla="*/ 0 w 231"/>
                <a:gd name="T22" fmla="*/ 0 h 543"/>
                <a:gd name="T23" fmla="*/ 231 w 231"/>
                <a:gd name="T24" fmla="*/ 543 h 5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1" h="543">
                  <a:moveTo>
                    <a:pt x="0" y="0"/>
                  </a:moveTo>
                  <a:lnTo>
                    <a:pt x="0" y="154"/>
                  </a:lnTo>
                  <a:lnTo>
                    <a:pt x="82" y="280"/>
                  </a:lnTo>
                  <a:lnTo>
                    <a:pt x="231" y="543"/>
                  </a:lnTo>
                  <a:lnTo>
                    <a:pt x="231" y="391"/>
                  </a:lnTo>
                  <a:lnTo>
                    <a:pt x="92" y="145"/>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60" name="Freeform 175">
              <a:extLst>
                <a:ext uri="{FF2B5EF4-FFF2-40B4-BE49-F238E27FC236}">
                  <a16:creationId xmlns:a16="http://schemas.microsoft.com/office/drawing/2014/main" id="{D7FCF3A4-C407-4977-A74E-8F7B5693C78D}"/>
                </a:ext>
              </a:extLst>
            </p:cNvPr>
            <p:cNvSpPr>
              <a:spLocks/>
            </p:cNvSpPr>
            <p:nvPr/>
          </p:nvSpPr>
          <p:spPr bwMode="auto">
            <a:xfrm>
              <a:off x="4793884" y="4723797"/>
              <a:ext cx="200775" cy="337746"/>
            </a:xfrm>
            <a:custGeom>
              <a:avLst/>
              <a:gdLst>
                <a:gd name="T0" fmla="*/ 0 w 163"/>
                <a:gd name="T1" fmla="*/ 0 h 281"/>
                <a:gd name="T2" fmla="*/ 0 w 163"/>
                <a:gd name="T3" fmla="*/ 2328 h 281"/>
                <a:gd name="T4" fmla="*/ 8795 w 163"/>
                <a:gd name="T5" fmla="*/ 5819 h 281"/>
                <a:gd name="T6" fmla="*/ 8795 w 163"/>
                <a:gd name="T7" fmla="*/ 2328 h 281"/>
                <a:gd name="T8" fmla="*/ 0 w 163"/>
                <a:gd name="T9" fmla="*/ 0 h 281"/>
                <a:gd name="T10" fmla="*/ 0 60000 65536"/>
                <a:gd name="T11" fmla="*/ 0 60000 65536"/>
                <a:gd name="T12" fmla="*/ 0 60000 65536"/>
                <a:gd name="T13" fmla="*/ 0 60000 65536"/>
                <a:gd name="T14" fmla="*/ 0 60000 65536"/>
                <a:gd name="T15" fmla="*/ 0 w 163"/>
                <a:gd name="T16" fmla="*/ 0 h 281"/>
                <a:gd name="T17" fmla="*/ 163 w 163"/>
                <a:gd name="T18" fmla="*/ 281 h 281"/>
              </a:gdLst>
              <a:ahLst/>
              <a:cxnLst>
                <a:cxn ang="T10">
                  <a:pos x="T0" y="T1"/>
                </a:cxn>
                <a:cxn ang="T11">
                  <a:pos x="T2" y="T3"/>
                </a:cxn>
                <a:cxn ang="T12">
                  <a:pos x="T4" y="T5"/>
                </a:cxn>
                <a:cxn ang="T13">
                  <a:pos x="T6" y="T7"/>
                </a:cxn>
                <a:cxn ang="T14">
                  <a:pos x="T8" y="T9"/>
                </a:cxn>
              </a:cxnLst>
              <a:rect l="T15" t="T16" r="T17" b="T18"/>
              <a:pathLst>
                <a:path w="163" h="281">
                  <a:moveTo>
                    <a:pt x="0" y="0"/>
                  </a:moveTo>
                  <a:lnTo>
                    <a:pt x="0" y="150"/>
                  </a:lnTo>
                  <a:lnTo>
                    <a:pt x="163" y="281"/>
                  </a:lnTo>
                  <a:lnTo>
                    <a:pt x="163" y="128"/>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61" name="Freeform 176">
              <a:extLst>
                <a:ext uri="{FF2B5EF4-FFF2-40B4-BE49-F238E27FC236}">
                  <a16:creationId xmlns:a16="http://schemas.microsoft.com/office/drawing/2014/main" id="{9099FBE1-930E-4961-8FBE-93C57D3678CC}"/>
                </a:ext>
              </a:extLst>
            </p:cNvPr>
            <p:cNvSpPr>
              <a:spLocks/>
            </p:cNvSpPr>
            <p:nvPr/>
          </p:nvSpPr>
          <p:spPr bwMode="auto">
            <a:xfrm>
              <a:off x="5217222" y="4917262"/>
              <a:ext cx="273927" cy="313152"/>
            </a:xfrm>
            <a:custGeom>
              <a:avLst/>
              <a:gdLst>
                <a:gd name="T0" fmla="*/ 0 w 224"/>
                <a:gd name="T1" fmla="*/ 0 h 260"/>
                <a:gd name="T2" fmla="*/ 12473 w 224"/>
                <a:gd name="T3" fmla="*/ 2332 h 260"/>
                <a:gd name="T4" fmla="*/ 12473 w 224"/>
                <a:gd name="T5" fmla="*/ 4665 h 260"/>
                <a:gd name="T6" fmla="*/ 0 w 224"/>
                <a:gd name="T7" fmla="*/ 2332 h 260"/>
                <a:gd name="T8" fmla="*/ 0 w 224"/>
                <a:gd name="T9" fmla="*/ 0 h 260"/>
                <a:gd name="T10" fmla="*/ 0 60000 65536"/>
                <a:gd name="T11" fmla="*/ 0 60000 65536"/>
                <a:gd name="T12" fmla="*/ 0 60000 65536"/>
                <a:gd name="T13" fmla="*/ 0 60000 65536"/>
                <a:gd name="T14" fmla="*/ 0 60000 65536"/>
                <a:gd name="T15" fmla="*/ 0 w 224"/>
                <a:gd name="T16" fmla="*/ 0 h 260"/>
                <a:gd name="T17" fmla="*/ 224 w 224"/>
                <a:gd name="T18" fmla="*/ 260 h 260"/>
              </a:gdLst>
              <a:ahLst/>
              <a:cxnLst>
                <a:cxn ang="T10">
                  <a:pos x="T0" y="T1"/>
                </a:cxn>
                <a:cxn ang="T11">
                  <a:pos x="T2" y="T3"/>
                </a:cxn>
                <a:cxn ang="T12">
                  <a:pos x="T4" y="T5"/>
                </a:cxn>
                <a:cxn ang="T13">
                  <a:pos x="T6" y="T7"/>
                </a:cxn>
                <a:cxn ang="T14">
                  <a:pos x="T8" y="T9"/>
                </a:cxn>
              </a:cxnLst>
              <a:rect l="T15" t="T16" r="T17" b="T18"/>
              <a:pathLst>
                <a:path w="224" h="260">
                  <a:moveTo>
                    <a:pt x="0" y="0"/>
                  </a:moveTo>
                  <a:lnTo>
                    <a:pt x="224" y="107"/>
                  </a:lnTo>
                  <a:lnTo>
                    <a:pt x="224" y="260"/>
                  </a:lnTo>
                  <a:lnTo>
                    <a:pt x="0" y="154"/>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62" name="Freeform 177">
              <a:extLst>
                <a:ext uri="{FF2B5EF4-FFF2-40B4-BE49-F238E27FC236}">
                  <a16:creationId xmlns:a16="http://schemas.microsoft.com/office/drawing/2014/main" id="{68C32165-C907-4835-B572-B72B3C0A08BE}"/>
                </a:ext>
              </a:extLst>
            </p:cNvPr>
            <p:cNvSpPr>
              <a:spLocks/>
            </p:cNvSpPr>
            <p:nvPr/>
          </p:nvSpPr>
          <p:spPr bwMode="auto">
            <a:xfrm>
              <a:off x="5803987" y="4969726"/>
              <a:ext cx="158754" cy="314792"/>
            </a:xfrm>
            <a:custGeom>
              <a:avLst/>
              <a:gdLst>
                <a:gd name="T0" fmla="*/ 0 w 132"/>
                <a:gd name="T1" fmla="*/ 0 h 262"/>
                <a:gd name="T2" fmla="*/ 6134 w 132"/>
                <a:gd name="T3" fmla="*/ 2327 h 262"/>
                <a:gd name="T4" fmla="*/ 6134 w 132"/>
                <a:gd name="T5" fmla="*/ 4653 h 262"/>
                <a:gd name="T6" fmla="*/ 0 w 132"/>
                <a:gd name="T7" fmla="*/ 2327 h 262"/>
                <a:gd name="T8" fmla="*/ 0 w 132"/>
                <a:gd name="T9" fmla="*/ 0 h 262"/>
                <a:gd name="T10" fmla="*/ 0 60000 65536"/>
                <a:gd name="T11" fmla="*/ 0 60000 65536"/>
                <a:gd name="T12" fmla="*/ 0 60000 65536"/>
                <a:gd name="T13" fmla="*/ 0 60000 65536"/>
                <a:gd name="T14" fmla="*/ 0 60000 65536"/>
                <a:gd name="T15" fmla="*/ 0 w 132"/>
                <a:gd name="T16" fmla="*/ 0 h 262"/>
                <a:gd name="T17" fmla="*/ 132 w 132"/>
                <a:gd name="T18" fmla="*/ 262 h 262"/>
              </a:gdLst>
              <a:ahLst/>
              <a:cxnLst>
                <a:cxn ang="T10">
                  <a:pos x="T0" y="T1"/>
                </a:cxn>
                <a:cxn ang="T11">
                  <a:pos x="T2" y="T3"/>
                </a:cxn>
                <a:cxn ang="T12">
                  <a:pos x="T4" y="T5"/>
                </a:cxn>
                <a:cxn ang="T13">
                  <a:pos x="T6" y="T7"/>
                </a:cxn>
                <a:cxn ang="T14">
                  <a:pos x="T8" y="T9"/>
                </a:cxn>
              </a:cxnLst>
              <a:rect l="T15" t="T16" r="T17" b="T18"/>
              <a:pathLst>
                <a:path w="132" h="262">
                  <a:moveTo>
                    <a:pt x="0" y="0"/>
                  </a:moveTo>
                  <a:lnTo>
                    <a:pt x="132" y="109"/>
                  </a:lnTo>
                  <a:lnTo>
                    <a:pt x="132" y="262"/>
                  </a:lnTo>
                  <a:lnTo>
                    <a:pt x="0" y="147"/>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63" name="Freeform 178">
              <a:extLst>
                <a:ext uri="{FF2B5EF4-FFF2-40B4-BE49-F238E27FC236}">
                  <a16:creationId xmlns:a16="http://schemas.microsoft.com/office/drawing/2014/main" id="{BC379BB9-BBC5-4523-B4ED-AA8DAAF9E2F3}"/>
                </a:ext>
              </a:extLst>
            </p:cNvPr>
            <p:cNvSpPr>
              <a:spLocks/>
            </p:cNvSpPr>
            <p:nvPr/>
          </p:nvSpPr>
          <p:spPr bwMode="auto">
            <a:xfrm>
              <a:off x="6035890" y="5230416"/>
              <a:ext cx="79377" cy="232815"/>
            </a:xfrm>
            <a:custGeom>
              <a:avLst/>
              <a:gdLst>
                <a:gd name="T0" fmla="*/ 0 w 66"/>
                <a:gd name="T1" fmla="*/ 0 h 192"/>
                <a:gd name="T2" fmla="*/ 2453 w 66"/>
                <a:gd name="T3" fmla="*/ 2348 h 192"/>
                <a:gd name="T4" fmla="*/ 2453 w 66"/>
                <a:gd name="T5" fmla="*/ 3522 h 192"/>
                <a:gd name="T6" fmla="*/ 0 w 66"/>
                <a:gd name="T7" fmla="*/ 2348 h 192"/>
                <a:gd name="T8" fmla="*/ 0 w 66"/>
                <a:gd name="T9" fmla="*/ 0 h 192"/>
                <a:gd name="T10" fmla="*/ 0 60000 65536"/>
                <a:gd name="T11" fmla="*/ 0 60000 65536"/>
                <a:gd name="T12" fmla="*/ 0 60000 65536"/>
                <a:gd name="T13" fmla="*/ 0 60000 65536"/>
                <a:gd name="T14" fmla="*/ 0 60000 65536"/>
                <a:gd name="T15" fmla="*/ 0 w 66"/>
                <a:gd name="T16" fmla="*/ 0 h 192"/>
                <a:gd name="T17" fmla="*/ 66 w 66"/>
                <a:gd name="T18" fmla="*/ 192 h 192"/>
              </a:gdLst>
              <a:ahLst/>
              <a:cxnLst>
                <a:cxn ang="T10">
                  <a:pos x="T0" y="T1"/>
                </a:cxn>
                <a:cxn ang="T11">
                  <a:pos x="T2" y="T3"/>
                </a:cxn>
                <a:cxn ang="T12">
                  <a:pos x="T4" y="T5"/>
                </a:cxn>
                <a:cxn ang="T13">
                  <a:pos x="T6" y="T7"/>
                </a:cxn>
                <a:cxn ang="T14">
                  <a:pos x="T8" y="T9"/>
                </a:cxn>
              </a:cxnLst>
              <a:rect l="T15" t="T16" r="T17" b="T18"/>
              <a:pathLst>
                <a:path w="66" h="192">
                  <a:moveTo>
                    <a:pt x="0" y="0"/>
                  </a:moveTo>
                  <a:lnTo>
                    <a:pt x="66" y="39"/>
                  </a:lnTo>
                  <a:lnTo>
                    <a:pt x="66" y="192"/>
                  </a:lnTo>
                  <a:lnTo>
                    <a:pt x="0" y="152"/>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64" name="Freeform 179">
              <a:extLst>
                <a:ext uri="{FF2B5EF4-FFF2-40B4-BE49-F238E27FC236}">
                  <a16:creationId xmlns:a16="http://schemas.microsoft.com/office/drawing/2014/main" id="{FDCC9E93-1C57-464A-A729-DC585D46A8C3}"/>
                </a:ext>
              </a:extLst>
            </p:cNvPr>
            <p:cNvSpPr>
              <a:spLocks/>
            </p:cNvSpPr>
            <p:nvPr/>
          </p:nvSpPr>
          <p:spPr bwMode="auto">
            <a:xfrm>
              <a:off x="6403204" y="5464868"/>
              <a:ext cx="196107" cy="254129"/>
            </a:xfrm>
            <a:custGeom>
              <a:avLst/>
              <a:gdLst>
                <a:gd name="T0" fmla="*/ 0 w 161"/>
                <a:gd name="T1" fmla="*/ 0 h 210"/>
                <a:gd name="T2" fmla="*/ 8697 w 161"/>
                <a:gd name="T3" fmla="*/ 2343 h 210"/>
                <a:gd name="T4" fmla="*/ 8697 w 161"/>
                <a:gd name="T5" fmla="*/ 4687 h 210"/>
                <a:gd name="T6" fmla="*/ 0 w 161"/>
                <a:gd name="T7" fmla="*/ 2343 h 210"/>
                <a:gd name="T8" fmla="*/ 0 w 161"/>
                <a:gd name="T9" fmla="*/ 0 h 210"/>
                <a:gd name="T10" fmla="*/ 0 60000 65536"/>
                <a:gd name="T11" fmla="*/ 0 60000 65536"/>
                <a:gd name="T12" fmla="*/ 0 60000 65536"/>
                <a:gd name="T13" fmla="*/ 0 60000 65536"/>
                <a:gd name="T14" fmla="*/ 0 60000 65536"/>
                <a:gd name="T15" fmla="*/ 0 w 161"/>
                <a:gd name="T16" fmla="*/ 0 h 210"/>
                <a:gd name="T17" fmla="*/ 161 w 161"/>
                <a:gd name="T18" fmla="*/ 210 h 210"/>
              </a:gdLst>
              <a:ahLst/>
              <a:cxnLst>
                <a:cxn ang="T10">
                  <a:pos x="T0" y="T1"/>
                </a:cxn>
                <a:cxn ang="T11">
                  <a:pos x="T2" y="T3"/>
                </a:cxn>
                <a:cxn ang="T12">
                  <a:pos x="T4" y="T5"/>
                </a:cxn>
                <a:cxn ang="T13">
                  <a:pos x="T6" y="T7"/>
                </a:cxn>
                <a:cxn ang="T14">
                  <a:pos x="T8" y="T9"/>
                </a:cxn>
              </a:cxnLst>
              <a:rect l="T15" t="T16" r="T17" b="T18"/>
              <a:pathLst>
                <a:path w="161" h="210">
                  <a:moveTo>
                    <a:pt x="0" y="0"/>
                  </a:moveTo>
                  <a:lnTo>
                    <a:pt x="161" y="54"/>
                  </a:lnTo>
                  <a:lnTo>
                    <a:pt x="161" y="210"/>
                  </a:lnTo>
                  <a:lnTo>
                    <a:pt x="0" y="154"/>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65" name="Freeform 180">
              <a:extLst>
                <a:ext uri="{FF2B5EF4-FFF2-40B4-BE49-F238E27FC236}">
                  <a16:creationId xmlns:a16="http://schemas.microsoft.com/office/drawing/2014/main" id="{CB08B468-BE58-4B20-9A16-88C6B78B77EC}"/>
                </a:ext>
              </a:extLst>
            </p:cNvPr>
            <p:cNvSpPr>
              <a:spLocks/>
            </p:cNvSpPr>
            <p:nvPr/>
          </p:nvSpPr>
          <p:spPr bwMode="auto">
            <a:xfrm>
              <a:off x="6274020" y="5248449"/>
              <a:ext cx="129182" cy="404967"/>
            </a:xfrm>
            <a:custGeom>
              <a:avLst/>
              <a:gdLst>
                <a:gd name="T0" fmla="*/ 0 w 106"/>
                <a:gd name="T1" fmla="*/ 0 h 334"/>
                <a:gd name="T2" fmla="*/ 6215 w 106"/>
                <a:gd name="T3" fmla="*/ 3522 h 334"/>
                <a:gd name="T4" fmla="*/ 6215 w 106"/>
                <a:gd name="T5" fmla="*/ 7044 h 334"/>
                <a:gd name="T6" fmla="*/ 0 w 106"/>
                <a:gd name="T7" fmla="*/ 2348 h 334"/>
                <a:gd name="T8" fmla="*/ 0 w 106"/>
                <a:gd name="T9" fmla="*/ 0 h 334"/>
                <a:gd name="T10" fmla="*/ 0 60000 65536"/>
                <a:gd name="T11" fmla="*/ 0 60000 65536"/>
                <a:gd name="T12" fmla="*/ 0 60000 65536"/>
                <a:gd name="T13" fmla="*/ 0 60000 65536"/>
                <a:gd name="T14" fmla="*/ 0 60000 65536"/>
                <a:gd name="T15" fmla="*/ 0 w 106"/>
                <a:gd name="T16" fmla="*/ 0 h 334"/>
                <a:gd name="T17" fmla="*/ 106 w 106"/>
                <a:gd name="T18" fmla="*/ 334 h 334"/>
              </a:gdLst>
              <a:ahLst/>
              <a:cxnLst>
                <a:cxn ang="T10">
                  <a:pos x="T0" y="T1"/>
                </a:cxn>
                <a:cxn ang="T11">
                  <a:pos x="T2" y="T3"/>
                </a:cxn>
                <a:cxn ang="T12">
                  <a:pos x="T4" y="T5"/>
                </a:cxn>
                <a:cxn ang="T13">
                  <a:pos x="T6" y="T7"/>
                </a:cxn>
                <a:cxn ang="T14">
                  <a:pos x="T8" y="T9"/>
                </a:cxn>
              </a:cxnLst>
              <a:rect l="T15" t="T16" r="T17" b="T18"/>
              <a:pathLst>
                <a:path w="106" h="334">
                  <a:moveTo>
                    <a:pt x="0" y="0"/>
                  </a:moveTo>
                  <a:lnTo>
                    <a:pt x="106" y="180"/>
                  </a:lnTo>
                  <a:lnTo>
                    <a:pt x="106" y="334"/>
                  </a:lnTo>
                  <a:lnTo>
                    <a:pt x="0" y="155"/>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66" name="Freeform 181">
              <a:extLst>
                <a:ext uri="{FF2B5EF4-FFF2-40B4-BE49-F238E27FC236}">
                  <a16:creationId xmlns:a16="http://schemas.microsoft.com/office/drawing/2014/main" id="{494EDA69-1158-4650-8DBC-B59E3554939E}"/>
                </a:ext>
              </a:extLst>
            </p:cNvPr>
            <p:cNvSpPr>
              <a:spLocks/>
            </p:cNvSpPr>
            <p:nvPr/>
          </p:nvSpPr>
          <p:spPr bwMode="auto">
            <a:xfrm>
              <a:off x="7338599" y="3530211"/>
              <a:ext cx="96497" cy="280361"/>
            </a:xfrm>
            <a:custGeom>
              <a:avLst/>
              <a:gdLst>
                <a:gd name="T0" fmla="*/ 2147483647 w 81"/>
                <a:gd name="T1" fmla="*/ 0 h 232"/>
                <a:gd name="T2" fmla="*/ 2147483647 w 81"/>
                <a:gd name="T3" fmla="*/ 2147483647 h 232"/>
                <a:gd name="T4" fmla="*/ 0 w 81"/>
                <a:gd name="T5" fmla="*/ 2147483647 h 232"/>
                <a:gd name="T6" fmla="*/ 0 w 81"/>
                <a:gd name="T7" fmla="*/ 2147483647 h 232"/>
                <a:gd name="T8" fmla="*/ 2147483647 w 81"/>
                <a:gd name="T9" fmla="*/ 0 h 232"/>
                <a:gd name="T10" fmla="*/ 0 60000 65536"/>
                <a:gd name="T11" fmla="*/ 0 60000 65536"/>
                <a:gd name="T12" fmla="*/ 0 60000 65536"/>
                <a:gd name="T13" fmla="*/ 0 60000 65536"/>
                <a:gd name="T14" fmla="*/ 0 60000 65536"/>
                <a:gd name="T15" fmla="*/ 0 w 81"/>
                <a:gd name="T16" fmla="*/ 0 h 232"/>
                <a:gd name="T17" fmla="*/ 81 w 81"/>
                <a:gd name="T18" fmla="*/ 232 h 232"/>
              </a:gdLst>
              <a:ahLst/>
              <a:cxnLst>
                <a:cxn ang="T10">
                  <a:pos x="T0" y="T1"/>
                </a:cxn>
                <a:cxn ang="T11">
                  <a:pos x="T2" y="T3"/>
                </a:cxn>
                <a:cxn ang="T12">
                  <a:pos x="T4" y="T5"/>
                </a:cxn>
                <a:cxn ang="T13">
                  <a:pos x="T6" y="T7"/>
                </a:cxn>
                <a:cxn ang="T14">
                  <a:pos x="T8" y="T9"/>
                </a:cxn>
              </a:cxnLst>
              <a:rect l="T15" t="T16" r="T17" b="T18"/>
              <a:pathLst>
                <a:path w="81" h="232">
                  <a:moveTo>
                    <a:pt x="81" y="0"/>
                  </a:moveTo>
                  <a:lnTo>
                    <a:pt x="81" y="151"/>
                  </a:lnTo>
                  <a:lnTo>
                    <a:pt x="0" y="232"/>
                  </a:lnTo>
                  <a:lnTo>
                    <a:pt x="0" y="79"/>
                  </a:lnTo>
                  <a:lnTo>
                    <a:pt x="81"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67" name="Freeform 182">
              <a:extLst>
                <a:ext uri="{FF2B5EF4-FFF2-40B4-BE49-F238E27FC236}">
                  <a16:creationId xmlns:a16="http://schemas.microsoft.com/office/drawing/2014/main" id="{555AF804-3927-483D-A93E-ED6002325A0D}"/>
                </a:ext>
              </a:extLst>
            </p:cNvPr>
            <p:cNvSpPr>
              <a:spLocks/>
            </p:cNvSpPr>
            <p:nvPr/>
          </p:nvSpPr>
          <p:spPr bwMode="auto">
            <a:xfrm>
              <a:off x="7346380" y="3723675"/>
              <a:ext cx="23345" cy="216421"/>
            </a:xfrm>
            <a:custGeom>
              <a:avLst/>
              <a:gdLst>
                <a:gd name="T0" fmla="*/ 2147483647 w 18"/>
                <a:gd name="T1" fmla="*/ 0 h 179"/>
                <a:gd name="T2" fmla="*/ 2147483647 w 18"/>
                <a:gd name="T3" fmla="*/ 2147483647 h 179"/>
                <a:gd name="T4" fmla="*/ 2147483647 w 18"/>
                <a:gd name="T5" fmla="*/ 2147483647 h 179"/>
                <a:gd name="T6" fmla="*/ 0 w 18"/>
                <a:gd name="T7" fmla="*/ 2147483647 h 179"/>
                <a:gd name="T8" fmla="*/ 2147483647 w 18"/>
                <a:gd name="T9" fmla="*/ 0 h 179"/>
                <a:gd name="T10" fmla="*/ 0 60000 65536"/>
                <a:gd name="T11" fmla="*/ 0 60000 65536"/>
                <a:gd name="T12" fmla="*/ 0 60000 65536"/>
                <a:gd name="T13" fmla="*/ 0 60000 65536"/>
                <a:gd name="T14" fmla="*/ 0 60000 65536"/>
                <a:gd name="T15" fmla="*/ 0 w 18"/>
                <a:gd name="T16" fmla="*/ 0 h 179"/>
                <a:gd name="T17" fmla="*/ 18 w 18"/>
                <a:gd name="T18" fmla="*/ 179 h 179"/>
              </a:gdLst>
              <a:ahLst/>
              <a:cxnLst>
                <a:cxn ang="T10">
                  <a:pos x="T0" y="T1"/>
                </a:cxn>
                <a:cxn ang="T11">
                  <a:pos x="T2" y="T3"/>
                </a:cxn>
                <a:cxn ang="T12">
                  <a:pos x="T4" y="T5"/>
                </a:cxn>
                <a:cxn ang="T13">
                  <a:pos x="T6" y="T7"/>
                </a:cxn>
                <a:cxn ang="T14">
                  <a:pos x="T8" y="T9"/>
                </a:cxn>
              </a:cxnLst>
              <a:rect l="T15" t="T16" r="T17" b="T18"/>
              <a:pathLst>
                <a:path w="18" h="179">
                  <a:moveTo>
                    <a:pt x="18" y="0"/>
                  </a:moveTo>
                  <a:lnTo>
                    <a:pt x="18" y="145"/>
                  </a:lnTo>
                  <a:lnTo>
                    <a:pt x="14" y="179"/>
                  </a:lnTo>
                  <a:lnTo>
                    <a:pt x="0" y="141"/>
                  </a:lnTo>
                  <a:lnTo>
                    <a:pt x="18"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68" name="Freeform 36">
              <a:extLst>
                <a:ext uri="{FF2B5EF4-FFF2-40B4-BE49-F238E27FC236}">
                  <a16:creationId xmlns:a16="http://schemas.microsoft.com/office/drawing/2014/main" id="{9B01B19C-499E-482E-93D7-1A4D1A522EAF}"/>
                </a:ext>
              </a:extLst>
            </p:cNvPr>
            <p:cNvSpPr>
              <a:spLocks/>
            </p:cNvSpPr>
            <p:nvPr/>
          </p:nvSpPr>
          <p:spPr bwMode="auto">
            <a:xfrm>
              <a:off x="8736246" y="3874514"/>
              <a:ext cx="26459" cy="70500"/>
            </a:xfrm>
            <a:custGeom>
              <a:avLst/>
              <a:gdLst>
                <a:gd name="T0" fmla="*/ 2453 w 22"/>
                <a:gd name="T1" fmla="*/ 0 h 58"/>
                <a:gd name="T2" fmla="*/ 0 w 22"/>
                <a:gd name="T3" fmla="*/ 2354 h 58"/>
                <a:gd name="T4" fmla="*/ 2453 w 22"/>
                <a:gd name="T5" fmla="*/ 2354 h 58"/>
                <a:gd name="T6" fmla="*/ 2453 w 22"/>
                <a:gd name="T7" fmla="*/ 0 h 58"/>
                <a:gd name="T8" fmla="*/ 0 60000 65536"/>
                <a:gd name="T9" fmla="*/ 0 60000 65536"/>
                <a:gd name="T10" fmla="*/ 0 60000 65536"/>
                <a:gd name="T11" fmla="*/ 0 60000 65536"/>
                <a:gd name="T12" fmla="*/ 0 w 22"/>
                <a:gd name="T13" fmla="*/ 0 h 58"/>
                <a:gd name="T14" fmla="*/ 22 w 22"/>
                <a:gd name="T15" fmla="*/ 58 h 58"/>
              </a:gdLst>
              <a:ahLst/>
              <a:cxnLst>
                <a:cxn ang="T8">
                  <a:pos x="T0" y="T1"/>
                </a:cxn>
                <a:cxn ang="T9">
                  <a:pos x="T2" y="T3"/>
                </a:cxn>
                <a:cxn ang="T10">
                  <a:pos x="T4" y="T5"/>
                </a:cxn>
                <a:cxn ang="T11">
                  <a:pos x="T6" y="T7"/>
                </a:cxn>
              </a:cxnLst>
              <a:rect l="T12" t="T13" r="T14" b="T15"/>
              <a:pathLst>
                <a:path w="22" h="58">
                  <a:moveTo>
                    <a:pt x="22" y="0"/>
                  </a:moveTo>
                  <a:lnTo>
                    <a:pt x="0" y="22"/>
                  </a:lnTo>
                  <a:lnTo>
                    <a:pt x="22" y="58"/>
                  </a:lnTo>
                  <a:lnTo>
                    <a:pt x="22"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69" name="Freeform 37">
              <a:extLst>
                <a:ext uri="{FF2B5EF4-FFF2-40B4-BE49-F238E27FC236}">
                  <a16:creationId xmlns:a16="http://schemas.microsoft.com/office/drawing/2014/main" id="{2D375573-015C-4A09-9353-064243B14EFA}"/>
                </a:ext>
              </a:extLst>
            </p:cNvPr>
            <p:cNvSpPr>
              <a:spLocks/>
            </p:cNvSpPr>
            <p:nvPr/>
          </p:nvSpPr>
          <p:spPr bwMode="auto">
            <a:xfrm>
              <a:off x="8824962" y="3744988"/>
              <a:ext cx="7782" cy="229536"/>
            </a:xfrm>
            <a:custGeom>
              <a:avLst/>
              <a:gdLst>
                <a:gd name="T0" fmla="*/ 3402 w 7"/>
                <a:gd name="T1" fmla="*/ 0 h 189"/>
                <a:gd name="T2" fmla="*/ 0 w 7"/>
                <a:gd name="T3" fmla="*/ 2352 h 189"/>
                <a:gd name="T4" fmla="*/ 0 w 7"/>
                <a:gd name="T5" fmla="*/ 3528 h 189"/>
                <a:gd name="T6" fmla="*/ 3402 w 7"/>
                <a:gd name="T7" fmla="*/ 2352 h 189"/>
                <a:gd name="T8" fmla="*/ 3402 w 7"/>
                <a:gd name="T9" fmla="*/ 0 h 189"/>
                <a:gd name="T10" fmla="*/ 0 60000 65536"/>
                <a:gd name="T11" fmla="*/ 0 60000 65536"/>
                <a:gd name="T12" fmla="*/ 0 60000 65536"/>
                <a:gd name="T13" fmla="*/ 0 60000 65536"/>
                <a:gd name="T14" fmla="*/ 0 60000 65536"/>
                <a:gd name="T15" fmla="*/ 0 w 7"/>
                <a:gd name="T16" fmla="*/ 0 h 189"/>
                <a:gd name="T17" fmla="*/ 7 w 7"/>
                <a:gd name="T18" fmla="*/ 189 h 189"/>
              </a:gdLst>
              <a:ahLst/>
              <a:cxnLst>
                <a:cxn ang="T10">
                  <a:pos x="T0" y="T1"/>
                </a:cxn>
                <a:cxn ang="T11">
                  <a:pos x="T2" y="T3"/>
                </a:cxn>
                <a:cxn ang="T12">
                  <a:pos x="T4" y="T5"/>
                </a:cxn>
                <a:cxn ang="T13">
                  <a:pos x="T6" y="T7"/>
                </a:cxn>
                <a:cxn ang="T14">
                  <a:pos x="T8" y="T9"/>
                </a:cxn>
              </a:cxnLst>
              <a:rect l="T15" t="T16" r="T17" b="T18"/>
              <a:pathLst>
                <a:path w="7" h="189">
                  <a:moveTo>
                    <a:pt x="6" y="0"/>
                  </a:moveTo>
                  <a:lnTo>
                    <a:pt x="0" y="30"/>
                  </a:lnTo>
                  <a:lnTo>
                    <a:pt x="0" y="189"/>
                  </a:lnTo>
                  <a:lnTo>
                    <a:pt x="7" y="157"/>
                  </a:lnTo>
                  <a:lnTo>
                    <a:pt x="6"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70" name="Freeform 38">
              <a:extLst>
                <a:ext uri="{FF2B5EF4-FFF2-40B4-BE49-F238E27FC236}">
                  <a16:creationId xmlns:a16="http://schemas.microsoft.com/office/drawing/2014/main" id="{EC8AF7BB-4CE1-45AA-B05D-7B8E3EF7C868}"/>
                </a:ext>
              </a:extLst>
            </p:cNvPr>
            <p:cNvSpPr>
              <a:spLocks/>
            </p:cNvSpPr>
            <p:nvPr/>
          </p:nvSpPr>
          <p:spPr bwMode="auto">
            <a:xfrm>
              <a:off x="8717569" y="3964689"/>
              <a:ext cx="38910" cy="213140"/>
            </a:xfrm>
            <a:custGeom>
              <a:avLst/>
              <a:gdLst>
                <a:gd name="T0" fmla="*/ 0 w 31"/>
                <a:gd name="T1" fmla="*/ 0 h 177"/>
                <a:gd name="T2" fmla="*/ 3841 w 31"/>
                <a:gd name="T3" fmla="*/ 2332 h 177"/>
                <a:gd name="T4" fmla="*/ 3841 w 31"/>
                <a:gd name="T5" fmla="*/ 2332 h 177"/>
                <a:gd name="T6" fmla="*/ 0 w 31"/>
                <a:gd name="T7" fmla="*/ 2332 h 177"/>
                <a:gd name="T8" fmla="*/ 0 w 31"/>
                <a:gd name="T9" fmla="*/ 0 h 177"/>
                <a:gd name="T10" fmla="*/ 0 60000 65536"/>
                <a:gd name="T11" fmla="*/ 0 60000 65536"/>
                <a:gd name="T12" fmla="*/ 0 60000 65536"/>
                <a:gd name="T13" fmla="*/ 0 60000 65536"/>
                <a:gd name="T14" fmla="*/ 0 60000 65536"/>
                <a:gd name="T15" fmla="*/ 0 w 31"/>
                <a:gd name="T16" fmla="*/ 0 h 177"/>
                <a:gd name="T17" fmla="*/ 31 w 31"/>
                <a:gd name="T18" fmla="*/ 177 h 177"/>
              </a:gdLst>
              <a:ahLst/>
              <a:cxnLst>
                <a:cxn ang="T10">
                  <a:pos x="T0" y="T1"/>
                </a:cxn>
                <a:cxn ang="T11">
                  <a:pos x="T2" y="T3"/>
                </a:cxn>
                <a:cxn ang="T12">
                  <a:pos x="T4" y="T5"/>
                </a:cxn>
                <a:cxn ang="T13">
                  <a:pos x="T6" y="T7"/>
                </a:cxn>
                <a:cxn ang="T14">
                  <a:pos x="T8" y="T9"/>
                </a:cxn>
              </a:cxnLst>
              <a:rect l="T15" t="T16" r="T17" b="T18"/>
              <a:pathLst>
                <a:path w="31" h="177">
                  <a:moveTo>
                    <a:pt x="0" y="0"/>
                  </a:moveTo>
                  <a:lnTo>
                    <a:pt x="31" y="28"/>
                  </a:lnTo>
                  <a:lnTo>
                    <a:pt x="31" y="177"/>
                  </a:lnTo>
                  <a:lnTo>
                    <a:pt x="0" y="151"/>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71" name="Freeform 40">
              <a:extLst>
                <a:ext uri="{FF2B5EF4-FFF2-40B4-BE49-F238E27FC236}">
                  <a16:creationId xmlns:a16="http://schemas.microsoft.com/office/drawing/2014/main" id="{FC3D343B-FC09-477E-A6EA-B01548B193C0}"/>
                </a:ext>
              </a:extLst>
            </p:cNvPr>
            <p:cNvSpPr>
              <a:spLocks/>
            </p:cNvSpPr>
            <p:nvPr/>
          </p:nvSpPr>
          <p:spPr bwMode="auto">
            <a:xfrm>
              <a:off x="8753366" y="3744991"/>
              <a:ext cx="79377" cy="265605"/>
            </a:xfrm>
            <a:custGeom>
              <a:avLst/>
              <a:gdLst>
                <a:gd name="T0" fmla="*/ 0 w 66"/>
                <a:gd name="T1" fmla="*/ 2327 h 221"/>
                <a:gd name="T2" fmla="*/ 2453 w 66"/>
                <a:gd name="T3" fmla="*/ 2327 h 221"/>
                <a:gd name="T4" fmla="*/ 2453 w 66"/>
                <a:gd name="T5" fmla="*/ 0 h 221"/>
                <a:gd name="T6" fmla="*/ 2453 w 66"/>
                <a:gd name="T7" fmla="*/ 2327 h 221"/>
                <a:gd name="T8" fmla="*/ 2453 w 66"/>
                <a:gd name="T9" fmla="*/ 3491 h 221"/>
                <a:gd name="T10" fmla="*/ 0 w 66"/>
                <a:gd name="T11" fmla="*/ 3491 h 221"/>
                <a:gd name="T12" fmla="*/ 0 w 66"/>
                <a:gd name="T13" fmla="*/ 2327 h 221"/>
                <a:gd name="T14" fmla="*/ 0 60000 65536"/>
                <a:gd name="T15" fmla="*/ 0 60000 65536"/>
                <a:gd name="T16" fmla="*/ 0 60000 65536"/>
                <a:gd name="T17" fmla="*/ 0 60000 65536"/>
                <a:gd name="T18" fmla="*/ 0 60000 65536"/>
                <a:gd name="T19" fmla="*/ 0 60000 65536"/>
                <a:gd name="T20" fmla="*/ 0 60000 65536"/>
                <a:gd name="T21" fmla="*/ 0 w 66"/>
                <a:gd name="T22" fmla="*/ 0 h 221"/>
                <a:gd name="T23" fmla="*/ 66 w 66"/>
                <a:gd name="T24" fmla="*/ 221 h 2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221">
                  <a:moveTo>
                    <a:pt x="0" y="63"/>
                  </a:moveTo>
                  <a:lnTo>
                    <a:pt x="58" y="28"/>
                  </a:lnTo>
                  <a:lnTo>
                    <a:pt x="66" y="0"/>
                  </a:lnTo>
                  <a:lnTo>
                    <a:pt x="66" y="153"/>
                  </a:lnTo>
                  <a:lnTo>
                    <a:pt x="58" y="191"/>
                  </a:lnTo>
                  <a:lnTo>
                    <a:pt x="0" y="221"/>
                  </a:lnTo>
                  <a:lnTo>
                    <a:pt x="0" y="63"/>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72" name="Freeform 41">
              <a:extLst>
                <a:ext uri="{FF2B5EF4-FFF2-40B4-BE49-F238E27FC236}">
                  <a16:creationId xmlns:a16="http://schemas.microsoft.com/office/drawing/2014/main" id="{173EF206-1387-49B3-ADA3-BED850E5FAD0}"/>
                </a:ext>
              </a:extLst>
            </p:cNvPr>
            <p:cNvSpPr>
              <a:spLocks/>
            </p:cNvSpPr>
            <p:nvPr/>
          </p:nvSpPr>
          <p:spPr bwMode="auto">
            <a:xfrm>
              <a:off x="7221866" y="5138601"/>
              <a:ext cx="60700" cy="206582"/>
            </a:xfrm>
            <a:custGeom>
              <a:avLst/>
              <a:gdLst>
                <a:gd name="T0" fmla="*/ 0 w 48"/>
                <a:gd name="T1" fmla="*/ 2339 h 171"/>
                <a:gd name="T2" fmla="*/ 3870 w 48"/>
                <a:gd name="T3" fmla="*/ 2339 h 171"/>
                <a:gd name="T4" fmla="*/ 3870 w 48"/>
                <a:gd name="T5" fmla="*/ 3509 h 171"/>
                <a:gd name="T6" fmla="*/ 3870 w 48"/>
                <a:gd name="T7" fmla="*/ 2339 h 171"/>
                <a:gd name="T8" fmla="*/ 3870 w 48"/>
                <a:gd name="T9" fmla="*/ 0 h 171"/>
                <a:gd name="T10" fmla="*/ 0 w 48"/>
                <a:gd name="T11" fmla="*/ 2339 h 171"/>
                <a:gd name="T12" fmla="*/ 0 60000 65536"/>
                <a:gd name="T13" fmla="*/ 0 60000 65536"/>
                <a:gd name="T14" fmla="*/ 0 60000 65536"/>
                <a:gd name="T15" fmla="*/ 0 60000 65536"/>
                <a:gd name="T16" fmla="*/ 0 60000 65536"/>
                <a:gd name="T17" fmla="*/ 0 60000 65536"/>
                <a:gd name="T18" fmla="*/ 0 w 48"/>
                <a:gd name="T19" fmla="*/ 0 h 171"/>
                <a:gd name="T20" fmla="*/ 48 w 48"/>
                <a:gd name="T21" fmla="*/ 171 h 171"/>
              </a:gdLst>
              <a:ahLst/>
              <a:cxnLst>
                <a:cxn ang="T12">
                  <a:pos x="T0" y="T1"/>
                </a:cxn>
                <a:cxn ang="T13">
                  <a:pos x="T2" y="T3"/>
                </a:cxn>
                <a:cxn ang="T14">
                  <a:pos x="T4" y="T5"/>
                </a:cxn>
                <a:cxn ang="T15">
                  <a:pos x="T6" y="T7"/>
                </a:cxn>
                <a:cxn ang="T16">
                  <a:pos x="T8" y="T9"/>
                </a:cxn>
                <a:cxn ang="T17">
                  <a:pos x="T10" y="T11"/>
                </a:cxn>
              </a:cxnLst>
              <a:rect l="T18" t="T19" r="T20" b="T21"/>
              <a:pathLst>
                <a:path w="48" h="171">
                  <a:moveTo>
                    <a:pt x="0" y="30"/>
                  </a:moveTo>
                  <a:lnTo>
                    <a:pt x="22" y="97"/>
                  </a:lnTo>
                  <a:lnTo>
                    <a:pt x="22" y="171"/>
                  </a:lnTo>
                  <a:lnTo>
                    <a:pt x="48" y="153"/>
                  </a:lnTo>
                  <a:lnTo>
                    <a:pt x="48" y="0"/>
                  </a:lnTo>
                  <a:lnTo>
                    <a:pt x="0" y="3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73" name="Freeform 42">
              <a:extLst>
                <a:ext uri="{FF2B5EF4-FFF2-40B4-BE49-F238E27FC236}">
                  <a16:creationId xmlns:a16="http://schemas.microsoft.com/office/drawing/2014/main" id="{E56B0CCB-B533-4840-AE81-F23CF2E5D247}"/>
                </a:ext>
              </a:extLst>
            </p:cNvPr>
            <p:cNvSpPr>
              <a:spLocks/>
            </p:cNvSpPr>
            <p:nvPr/>
          </p:nvSpPr>
          <p:spPr bwMode="auto">
            <a:xfrm>
              <a:off x="7282566" y="5132041"/>
              <a:ext cx="182101" cy="193467"/>
            </a:xfrm>
            <a:custGeom>
              <a:avLst/>
              <a:gdLst>
                <a:gd name="T0" fmla="*/ 0 w 151"/>
                <a:gd name="T1" fmla="*/ 2356 h 159"/>
                <a:gd name="T2" fmla="*/ 3690 w 151"/>
                <a:gd name="T3" fmla="*/ 0 h 159"/>
                <a:gd name="T4" fmla="*/ 8610 w 151"/>
                <a:gd name="T5" fmla="*/ 0 h 159"/>
                <a:gd name="T6" fmla="*/ 8610 w 151"/>
                <a:gd name="T7" fmla="*/ 3534 h 159"/>
                <a:gd name="T8" fmla="*/ 3690 w 151"/>
                <a:gd name="T9" fmla="*/ 3534 h 159"/>
                <a:gd name="T10" fmla="*/ 0 w 151"/>
                <a:gd name="T11" fmla="*/ 3534 h 159"/>
                <a:gd name="T12" fmla="*/ 0 w 151"/>
                <a:gd name="T13" fmla="*/ 2356 h 159"/>
                <a:gd name="T14" fmla="*/ 0 60000 65536"/>
                <a:gd name="T15" fmla="*/ 0 60000 65536"/>
                <a:gd name="T16" fmla="*/ 0 60000 65536"/>
                <a:gd name="T17" fmla="*/ 0 60000 65536"/>
                <a:gd name="T18" fmla="*/ 0 60000 65536"/>
                <a:gd name="T19" fmla="*/ 0 60000 65536"/>
                <a:gd name="T20" fmla="*/ 0 60000 65536"/>
                <a:gd name="T21" fmla="*/ 0 w 151"/>
                <a:gd name="T22" fmla="*/ 0 h 159"/>
                <a:gd name="T23" fmla="*/ 151 w 151"/>
                <a:gd name="T24" fmla="*/ 159 h 1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1" h="159">
                  <a:moveTo>
                    <a:pt x="0" y="6"/>
                  </a:moveTo>
                  <a:lnTo>
                    <a:pt x="64" y="0"/>
                  </a:lnTo>
                  <a:lnTo>
                    <a:pt x="151" y="0"/>
                  </a:lnTo>
                  <a:lnTo>
                    <a:pt x="151" y="155"/>
                  </a:lnTo>
                  <a:lnTo>
                    <a:pt x="64" y="155"/>
                  </a:lnTo>
                  <a:lnTo>
                    <a:pt x="0" y="159"/>
                  </a:lnTo>
                  <a:lnTo>
                    <a:pt x="0" y="6"/>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74" name="Freeform 43">
              <a:extLst>
                <a:ext uri="{FF2B5EF4-FFF2-40B4-BE49-F238E27FC236}">
                  <a16:creationId xmlns:a16="http://schemas.microsoft.com/office/drawing/2014/main" id="{451AB821-041E-48EF-817C-04C67301EA21}"/>
                </a:ext>
              </a:extLst>
            </p:cNvPr>
            <p:cNvSpPr>
              <a:spLocks/>
            </p:cNvSpPr>
            <p:nvPr/>
          </p:nvSpPr>
          <p:spPr bwMode="auto">
            <a:xfrm>
              <a:off x="7554939" y="5182868"/>
              <a:ext cx="107392" cy="211500"/>
            </a:xfrm>
            <a:custGeom>
              <a:avLst/>
              <a:gdLst>
                <a:gd name="T0" fmla="*/ 0 w 88"/>
                <a:gd name="T1" fmla="*/ 2340 h 175"/>
                <a:gd name="T2" fmla="*/ 4979 w 88"/>
                <a:gd name="T3" fmla="*/ 0 h 175"/>
                <a:gd name="T4" fmla="*/ 4979 w 88"/>
                <a:gd name="T5" fmla="*/ 2340 h 175"/>
                <a:gd name="T6" fmla="*/ 0 w 88"/>
                <a:gd name="T7" fmla="*/ 3511 h 175"/>
                <a:gd name="T8" fmla="*/ 0 w 88"/>
                <a:gd name="T9" fmla="*/ 2340 h 175"/>
                <a:gd name="T10" fmla="*/ 0 60000 65536"/>
                <a:gd name="T11" fmla="*/ 0 60000 65536"/>
                <a:gd name="T12" fmla="*/ 0 60000 65536"/>
                <a:gd name="T13" fmla="*/ 0 60000 65536"/>
                <a:gd name="T14" fmla="*/ 0 60000 65536"/>
                <a:gd name="T15" fmla="*/ 0 w 88"/>
                <a:gd name="T16" fmla="*/ 0 h 175"/>
                <a:gd name="T17" fmla="*/ 88 w 88"/>
                <a:gd name="T18" fmla="*/ 175 h 175"/>
              </a:gdLst>
              <a:ahLst/>
              <a:cxnLst>
                <a:cxn ang="T10">
                  <a:pos x="T0" y="T1"/>
                </a:cxn>
                <a:cxn ang="T11">
                  <a:pos x="T2" y="T3"/>
                </a:cxn>
                <a:cxn ang="T12">
                  <a:pos x="T4" y="T5"/>
                </a:cxn>
                <a:cxn ang="T13">
                  <a:pos x="T6" y="T7"/>
                </a:cxn>
                <a:cxn ang="T14">
                  <a:pos x="T8" y="T9"/>
                </a:cxn>
              </a:cxnLst>
              <a:rect l="T15" t="T16" r="T17" b="T18"/>
              <a:pathLst>
                <a:path w="88" h="175">
                  <a:moveTo>
                    <a:pt x="0" y="22"/>
                  </a:moveTo>
                  <a:lnTo>
                    <a:pt x="88" y="0"/>
                  </a:lnTo>
                  <a:lnTo>
                    <a:pt x="88" y="155"/>
                  </a:lnTo>
                  <a:lnTo>
                    <a:pt x="0" y="175"/>
                  </a:lnTo>
                  <a:lnTo>
                    <a:pt x="0" y="22"/>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75" name="Freeform 44">
              <a:extLst>
                <a:ext uri="{FF2B5EF4-FFF2-40B4-BE49-F238E27FC236}">
                  <a16:creationId xmlns:a16="http://schemas.microsoft.com/office/drawing/2014/main" id="{4D5EAC08-FBD8-420B-B29D-309325D3BA4C}"/>
                </a:ext>
              </a:extLst>
            </p:cNvPr>
            <p:cNvSpPr>
              <a:spLocks/>
            </p:cNvSpPr>
            <p:nvPr/>
          </p:nvSpPr>
          <p:spPr bwMode="auto">
            <a:xfrm>
              <a:off x="6579075" y="5209101"/>
              <a:ext cx="189880" cy="331186"/>
            </a:xfrm>
            <a:custGeom>
              <a:avLst/>
              <a:gdLst>
                <a:gd name="T0" fmla="*/ 3749 w 155"/>
                <a:gd name="T1" fmla="*/ 5873 h 273"/>
                <a:gd name="T2" fmla="*/ 0 w 155"/>
                <a:gd name="T3" fmla="*/ 3524 h 273"/>
                <a:gd name="T4" fmla="*/ 3749 w 155"/>
                <a:gd name="T5" fmla="*/ 2349 h 273"/>
                <a:gd name="T6" fmla="*/ 8747 w 155"/>
                <a:gd name="T7" fmla="*/ 0 h 273"/>
                <a:gd name="T8" fmla="*/ 8747 w 155"/>
                <a:gd name="T9" fmla="*/ 2349 h 273"/>
                <a:gd name="T10" fmla="*/ 3749 w 155"/>
                <a:gd name="T11" fmla="*/ 4699 h 273"/>
                <a:gd name="T12" fmla="*/ 3749 w 155"/>
                <a:gd name="T13" fmla="*/ 5873 h 273"/>
                <a:gd name="T14" fmla="*/ 0 60000 65536"/>
                <a:gd name="T15" fmla="*/ 0 60000 65536"/>
                <a:gd name="T16" fmla="*/ 0 60000 65536"/>
                <a:gd name="T17" fmla="*/ 0 60000 65536"/>
                <a:gd name="T18" fmla="*/ 0 60000 65536"/>
                <a:gd name="T19" fmla="*/ 0 60000 65536"/>
                <a:gd name="T20" fmla="*/ 0 60000 65536"/>
                <a:gd name="T21" fmla="*/ 0 w 155"/>
                <a:gd name="T22" fmla="*/ 0 h 273"/>
                <a:gd name="T23" fmla="*/ 155 w 155"/>
                <a:gd name="T24" fmla="*/ 273 h 2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5" h="273">
                  <a:moveTo>
                    <a:pt x="14" y="273"/>
                  </a:moveTo>
                  <a:lnTo>
                    <a:pt x="0" y="187"/>
                  </a:lnTo>
                  <a:lnTo>
                    <a:pt x="32" y="99"/>
                  </a:lnTo>
                  <a:lnTo>
                    <a:pt x="155" y="0"/>
                  </a:lnTo>
                  <a:lnTo>
                    <a:pt x="155" y="153"/>
                  </a:lnTo>
                  <a:lnTo>
                    <a:pt x="34" y="250"/>
                  </a:lnTo>
                  <a:lnTo>
                    <a:pt x="14" y="273"/>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76" name="Freeform 45">
              <a:extLst>
                <a:ext uri="{FF2B5EF4-FFF2-40B4-BE49-F238E27FC236}">
                  <a16:creationId xmlns:a16="http://schemas.microsoft.com/office/drawing/2014/main" id="{1977A8E4-FBCA-418C-99FD-E54E15670046}"/>
                </a:ext>
              </a:extLst>
            </p:cNvPr>
            <p:cNvSpPr>
              <a:spLocks/>
            </p:cNvSpPr>
            <p:nvPr/>
          </p:nvSpPr>
          <p:spPr bwMode="auto">
            <a:xfrm>
              <a:off x="6768955" y="5177950"/>
              <a:ext cx="104279" cy="213140"/>
            </a:xfrm>
            <a:custGeom>
              <a:avLst/>
              <a:gdLst>
                <a:gd name="T0" fmla="*/ 0 w 87"/>
                <a:gd name="T1" fmla="*/ 2359 h 175"/>
                <a:gd name="T2" fmla="*/ 0 w 87"/>
                <a:gd name="T3" fmla="*/ 3538 h 175"/>
                <a:gd name="T4" fmla="*/ 4890 w 87"/>
                <a:gd name="T5" fmla="*/ 3538 h 175"/>
                <a:gd name="T6" fmla="*/ 4890 w 87"/>
                <a:gd name="T7" fmla="*/ 0 h 175"/>
                <a:gd name="T8" fmla="*/ 0 w 87"/>
                <a:gd name="T9" fmla="*/ 2359 h 175"/>
                <a:gd name="T10" fmla="*/ 0 60000 65536"/>
                <a:gd name="T11" fmla="*/ 0 60000 65536"/>
                <a:gd name="T12" fmla="*/ 0 60000 65536"/>
                <a:gd name="T13" fmla="*/ 0 60000 65536"/>
                <a:gd name="T14" fmla="*/ 0 60000 65536"/>
                <a:gd name="T15" fmla="*/ 0 w 87"/>
                <a:gd name="T16" fmla="*/ 0 h 175"/>
                <a:gd name="T17" fmla="*/ 87 w 87"/>
                <a:gd name="T18" fmla="*/ 175 h 175"/>
              </a:gdLst>
              <a:ahLst/>
              <a:cxnLst>
                <a:cxn ang="T10">
                  <a:pos x="T0" y="T1"/>
                </a:cxn>
                <a:cxn ang="T11">
                  <a:pos x="T2" y="T3"/>
                </a:cxn>
                <a:cxn ang="T12">
                  <a:pos x="T4" y="T5"/>
                </a:cxn>
                <a:cxn ang="T13">
                  <a:pos x="T6" y="T7"/>
                </a:cxn>
                <a:cxn ang="T14">
                  <a:pos x="T8" y="T9"/>
                </a:cxn>
              </a:cxnLst>
              <a:rect l="T15" t="T16" r="T17" b="T18"/>
              <a:pathLst>
                <a:path w="87" h="175">
                  <a:moveTo>
                    <a:pt x="0" y="24"/>
                  </a:moveTo>
                  <a:lnTo>
                    <a:pt x="0" y="175"/>
                  </a:lnTo>
                  <a:lnTo>
                    <a:pt x="87" y="153"/>
                  </a:lnTo>
                  <a:lnTo>
                    <a:pt x="87" y="0"/>
                  </a:lnTo>
                  <a:lnTo>
                    <a:pt x="0" y="24"/>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77" name="Freeform 46">
              <a:extLst>
                <a:ext uri="{FF2B5EF4-FFF2-40B4-BE49-F238E27FC236}">
                  <a16:creationId xmlns:a16="http://schemas.microsoft.com/office/drawing/2014/main" id="{80FE141E-B7DB-475D-9F6D-B6B5BE2408DA}"/>
                </a:ext>
              </a:extLst>
            </p:cNvPr>
            <p:cNvSpPr>
              <a:spLocks/>
            </p:cNvSpPr>
            <p:nvPr/>
          </p:nvSpPr>
          <p:spPr bwMode="auto">
            <a:xfrm>
              <a:off x="7931586" y="5553402"/>
              <a:ext cx="91827" cy="273803"/>
            </a:xfrm>
            <a:custGeom>
              <a:avLst/>
              <a:gdLst>
                <a:gd name="T0" fmla="*/ 0 w 76"/>
                <a:gd name="T1" fmla="*/ 2346 h 226"/>
                <a:gd name="T2" fmla="*/ 3697 w 76"/>
                <a:gd name="T3" fmla="*/ 0 h 226"/>
                <a:gd name="T4" fmla="*/ 3697 w 76"/>
                <a:gd name="T5" fmla="*/ 2346 h 226"/>
                <a:gd name="T6" fmla="*/ 0 w 76"/>
                <a:gd name="T7" fmla="*/ 4692 h 226"/>
                <a:gd name="T8" fmla="*/ 0 w 76"/>
                <a:gd name="T9" fmla="*/ 2346 h 226"/>
                <a:gd name="T10" fmla="*/ 0 60000 65536"/>
                <a:gd name="T11" fmla="*/ 0 60000 65536"/>
                <a:gd name="T12" fmla="*/ 0 60000 65536"/>
                <a:gd name="T13" fmla="*/ 0 60000 65536"/>
                <a:gd name="T14" fmla="*/ 0 60000 65536"/>
                <a:gd name="T15" fmla="*/ 0 w 76"/>
                <a:gd name="T16" fmla="*/ 0 h 226"/>
                <a:gd name="T17" fmla="*/ 76 w 76"/>
                <a:gd name="T18" fmla="*/ 226 h 226"/>
              </a:gdLst>
              <a:ahLst/>
              <a:cxnLst>
                <a:cxn ang="T10">
                  <a:pos x="T0" y="T1"/>
                </a:cxn>
                <a:cxn ang="T11">
                  <a:pos x="T2" y="T3"/>
                </a:cxn>
                <a:cxn ang="T12">
                  <a:pos x="T4" y="T5"/>
                </a:cxn>
                <a:cxn ang="T13">
                  <a:pos x="T6" y="T7"/>
                </a:cxn>
                <a:cxn ang="T14">
                  <a:pos x="T8" y="T9"/>
                </a:cxn>
              </a:cxnLst>
              <a:rect l="T15" t="T16" r="T17" b="T18"/>
              <a:pathLst>
                <a:path w="76" h="226">
                  <a:moveTo>
                    <a:pt x="0" y="73"/>
                  </a:moveTo>
                  <a:lnTo>
                    <a:pt x="76" y="0"/>
                  </a:lnTo>
                  <a:lnTo>
                    <a:pt x="76" y="152"/>
                  </a:lnTo>
                  <a:lnTo>
                    <a:pt x="0" y="226"/>
                  </a:lnTo>
                  <a:lnTo>
                    <a:pt x="0" y="73"/>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78" name="Freeform 47">
              <a:extLst>
                <a:ext uri="{FF2B5EF4-FFF2-40B4-BE49-F238E27FC236}">
                  <a16:creationId xmlns:a16="http://schemas.microsoft.com/office/drawing/2014/main" id="{61F10667-A6BD-49AF-B1F5-5EBE116320D5}"/>
                </a:ext>
              </a:extLst>
            </p:cNvPr>
            <p:cNvSpPr>
              <a:spLocks/>
            </p:cNvSpPr>
            <p:nvPr/>
          </p:nvSpPr>
          <p:spPr bwMode="auto">
            <a:xfrm>
              <a:off x="7931589" y="4905786"/>
              <a:ext cx="76263" cy="213140"/>
            </a:xfrm>
            <a:custGeom>
              <a:avLst/>
              <a:gdLst>
                <a:gd name="T0" fmla="*/ 0 w 64"/>
                <a:gd name="T1" fmla="*/ 2332 h 177"/>
                <a:gd name="T2" fmla="*/ 3646 w 64"/>
                <a:gd name="T3" fmla="*/ 0 h 177"/>
                <a:gd name="T4" fmla="*/ 3646 w 64"/>
                <a:gd name="T5" fmla="*/ 2332 h 177"/>
                <a:gd name="T6" fmla="*/ 0 w 64"/>
                <a:gd name="T7" fmla="*/ 2332 h 177"/>
                <a:gd name="T8" fmla="*/ 0 w 64"/>
                <a:gd name="T9" fmla="*/ 2332 h 177"/>
                <a:gd name="T10" fmla="*/ 0 60000 65536"/>
                <a:gd name="T11" fmla="*/ 0 60000 65536"/>
                <a:gd name="T12" fmla="*/ 0 60000 65536"/>
                <a:gd name="T13" fmla="*/ 0 60000 65536"/>
                <a:gd name="T14" fmla="*/ 0 60000 65536"/>
                <a:gd name="T15" fmla="*/ 0 w 64"/>
                <a:gd name="T16" fmla="*/ 0 h 177"/>
                <a:gd name="T17" fmla="*/ 64 w 64"/>
                <a:gd name="T18" fmla="*/ 177 h 177"/>
              </a:gdLst>
              <a:ahLst/>
              <a:cxnLst>
                <a:cxn ang="T10">
                  <a:pos x="T0" y="T1"/>
                </a:cxn>
                <a:cxn ang="T11">
                  <a:pos x="T2" y="T3"/>
                </a:cxn>
                <a:cxn ang="T12">
                  <a:pos x="T4" y="T5"/>
                </a:cxn>
                <a:cxn ang="T13">
                  <a:pos x="T6" y="T7"/>
                </a:cxn>
                <a:cxn ang="T14">
                  <a:pos x="T8" y="T9"/>
                </a:cxn>
              </a:cxnLst>
              <a:rect l="T15" t="T16" r="T17" b="T18"/>
              <a:pathLst>
                <a:path w="64" h="177">
                  <a:moveTo>
                    <a:pt x="0" y="22"/>
                  </a:moveTo>
                  <a:lnTo>
                    <a:pt x="64" y="0"/>
                  </a:lnTo>
                  <a:lnTo>
                    <a:pt x="64" y="155"/>
                  </a:lnTo>
                  <a:lnTo>
                    <a:pt x="0" y="177"/>
                  </a:lnTo>
                  <a:lnTo>
                    <a:pt x="0" y="22"/>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79" name="Freeform 48">
              <a:extLst>
                <a:ext uri="{FF2B5EF4-FFF2-40B4-BE49-F238E27FC236}">
                  <a16:creationId xmlns:a16="http://schemas.microsoft.com/office/drawing/2014/main" id="{5A2DCC01-B927-481F-9179-71EBFED5F00F}"/>
                </a:ext>
              </a:extLst>
            </p:cNvPr>
            <p:cNvSpPr>
              <a:spLocks/>
            </p:cNvSpPr>
            <p:nvPr/>
          </p:nvSpPr>
          <p:spPr bwMode="auto">
            <a:xfrm>
              <a:off x="8113685" y="4727075"/>
              <a:ext cx="45137" cy="260686"/>
            </a:xfrm>
            <a:custGeom>
              <a:avLst/>
              <a:gdLst>
                <a:gd name="T0" fmla="*/ 0 w 38"/>
                <a:gd name="T1" fmla="*/ 2348 h 215"/>
                <a:gd name="T2" fmla="*/ 0 w 38"/>
                <a:gd name="T3" fmla="*/ 4696 h 215"/>
                <a:gd name="T4" fmla="*/ 2423 w 38"/>
                <a:gd name="T5" fmla="*/ 2348 h 215"/>
                <a:gd name="T6" fmla="*/ 2423 w 38"/>
                <a:gd name="T7" fmla="*/ 0 h 215"/>
                <a:gd name="T8" fmla="*/ 0 w 38"/>
                <a:gd name="T9" fmla="*/ 2348 h 215"/>
                <a:gd name="T10" fmla="*/ 0 60000 65536"/>
                <a:gd name="T11" fmla="*/ 0 60000 65536"/>
                <a:gd name="T12" fmla="*/ 0 60000 65536"/>
                <a:gd name="T13" fmla="*/ 0 60000 65536"/>
                <a:gd name="T14" fmla="*/ 0 60000 65536"/>
                <a:gd name="T15" fmla="*/ 0 w 38"/>
                <a:gd name="T16" fmla="*/ 0 h 215"/>
                <a:gd name="T17" fmla="*/ 38 w 38"/>
                <a:gd name="T18" fmla="*/ 215 h 215"/>
              </a:gdLst>
              <a:ahLst/>
              <a:cxnLst>
                <a:cxn ang="T10">
                  <a:pos x="T0" y="T1"/>
                </a:cxn>
                <a:cxn ang="T11">
                  <a:pos x="T2" y="T3"/>
                </a:cxn>
                <a:cxn ang="T12">
                  <a:pos x="T4" y="T5"/>
                </a:cxn>
                <a:cxn ang="T13">
                  <a:pos x="T6" y="T7"/>
                </a:cxn>
                <a:cxn ang="T14">
                  <a:pos x="T8" y="T9"/>
                </a:cxn>
              </a:cxnLst>
              <a:rect l="T15" t="T16" r="T17" b="T18"/>
              <a:pathLst>
                <a:path w="38" h="215">
                  <a:moveTo>
                    <a:pt x="0" y="63"/>
                  </a:moveTo>
                  <a:lnTo>
                    <a:pt x="0" y="215"/>
                  </a:lnTo>
                  <a:lnTo>
                    <a:pt x="38" y="152"/>
                  </a:lnTo>
                  <a:lnTo>
                    <a:pt x="38" y="0"/>
                  </a:lnTo>
                  <a:lnTo>
                    <a:pt x="0" y="63"/>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80" name="Freeform 49">
              <a:extLst>
                <a:ext uri="{FF2B5EF4-FFF2-40B4-BE49-F238E27FC236}">
                  <a16:creationId xmlns:a16="http://schemas.microsoft.com/office/drawing/2014/main" id="{197145E0-9E2F-47DA-971D-2E0337113489}"/>
                </a:ext>
              </a:extLst>
            </p:cNvPr>
            <p:cNvSpPr>
              <a:spLocks/>
            </p:cNvSpPr>
            <p:nvPr/>
          </p:nvSpPr>
          <p:spPr bwMode="auto">
            <a:xfrm>
              <a:off x="7870888" y="4935297"/>
              <a:ext cx="60701" cy="280361"/>
            </a:xfrm>
            <a:custGeom>
              <a:avLst/>
              <a:gdLst>
                <a:gd name="T0" fmla="*/ 3791 w 49"/>
                <a:gd name="T1" fmla="*/ 0 h 232"/>
                <a:gd name="T2" fmla="*/ 3791 w 49"/>
                <a:gd name="T3" fmla="*/ 2340 h 232"/>
                <a:gd name="T4" fmla="*/ 3791 w 49"/>
                <a:gd name="T5" fmla="*/ 3510 h 232"/>
                <a:gd name="T6" fmla="*/ 3791 w 49"/>
                <a:gd name="T7" fmla="*/ 4680 h 232"/>
                <a:gd name="T8" fmla="*/ 3791 w 49"/>
                <a:gd name="T9" fmla="*/ 3510 h 232"/>
                <a:gd name="T10" fmla="*/ 0 w 49"/>
                <a:gd name="T11" fmla="*/ 2340 h 232"/>
                <a:gd name="T12" fmla="*/ 3791 w 49"/>
                <a:gd name="T13" fmla="*/ 2340 h 232"/>
                <a:gd name="T14" fmla="*/ 3791 w 49"/>
                <a:gd name="T15" fmla="*/ 0 h 232"/>
                <a:gd name="T16" fmla="*/ 0 60000 65536"/>
                <a:gd name="T17" fmla="*/ 0 60000 65536"/>
                <a:gd name="T18" fmla="*/ 0 60000 65536"/>
                <a:gd name="T19" fmla="*/ 0 60000 65536"/>
                <a:gd name="T20" fmla="*/ 0 60000 65536"/>
                <a:gd name="T21" fmla="*/ 0 60000 65536"/>
                <a:gd name="T22" fmla="*/ 0 60000 65536"/>
                <a:gd name="T23" fmla="*/ 0 60000 65536"/>
                <a:gd name="T24" fmla="*/ 0 w 49"/>
                <a:gd name="T25" fmla="*/ 0 h 232"/>
                <a:gd name="T26" fmla="*/ 49 w 49"/>
                <a:gd name="T27" fmla="*/ 232 h 2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9" h="232">
                  <a:moveTo>
                    <a:pt x="49" y="0"/>
                  </a:moveTo>
                  <a:lnTo>
                    <a:pt x="49" y="159"/>
                  </a:lnTo>
                  <a:lnTo>
                    <a:pt x="41" y="202"/>
                  </a:lnTo>
                  <a:lnTo>
                    <a:pt x="29" y="232"/>
                  </a:lnTo>
                  <a:lnTo>
                    <a:pt x="10" y="204"/>
                  </a:lnTo>
                  <a:lnTo>
                    <a:pt x="0" y="149"/>
                  </a:lnTo>
                  <a:lnTo>
                    <a:pt x="39" y="51"/>
                  </a:lnTo>
                  <a:lnTo>
                    <a:pt x="49"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81" name="Freeform 50">
              <a:extLst>
                <a:ext uri="{FF2B5EF4-FFF2-40B4-BE49-F238E27FC236}">
                  <a16:creationId xmlns:a16="http://schemas.microsoft.com/office/drawing/2014/main" id="{17846F6A-EC88-4C36-BB67-FB20F34B6161}"/>
                </a:ext>
              </a:extLst>
            </p:cNvPr>
            <p:cNvSpPr>
              <a:spLocks/>
            </p:cNvSpPr>
            <p:nvPr/>
          </p:nvSpPr>
          <p:spPr bwMode="auto">
            <a:xfrm>
              <a:off x="8273996" y="4605750"/>
              <a:ext cx="82490" cy="270524"/>
            </a:xfrm>
            <a:custGeom>
              <a:avLst/>
              <a:gdLst>
                <a:gd name="T0" fmla="*/ 0 w 66"/>
                <a:gd name="T1" fmla="*/ 2328 h 225"/>
                <a:gd name="T2" fmla="*/ 0 w 66"/>
                <a:gd name="T3" fmla="*/ 4657 h 225"/>
                <a:gd name="T4" fmla="*/ 3824 w 66"/>
                <a:gd name="T5" fmla="*/ 2328 h 225"/>
                <a:gd name="T6" fmla="*/ 3824 w 66"/>
                <a:gd name="T7" fmla="*/ 0 h 225"/>
                <a:gd name="T8" fmla="*/ 0 w 66"/>
                <a:gd name="T9" fmla="*/ 2328 h 225"/>
                <a:gd name="T10" fmla="*/ 0 60000 65536"/>
                <a:gd name="T11" fmla="*/ 0 60000 65536"/>
                <a:gd name="T12" fmla="*/ 0 60000 65536"/>
                <a:gd name="T13" fmla="*/ 0 60000 65536"/>
                <a:gd name="T14" fmla="*/ 0 60000 65536"/>
                <a:gd name="T15" fmla="*/ 0 w 66"/>
                <a:gd name="T16" fmla="*/ 0 h 225"/>
                <a:gd name="T17" fmla="*/ 66 w 66"/>
                <a:gd name="T18" fmla="*/ 225 h 225"/>
              </a:gdLst>
              <a:ahLst/>
              <a:cxnLst>
                <a:cxn ang="T10">
                  <a:pos x="T0" y="T1"/>
                </a:cxn>
                <a:cxn ang="T11">
                  <a:pos x="T2" y="T3"/>
                </a:cxn>
                <a:cxn ang="T12">
                  <a:pos x="T4" y="T5"/>
                </a:cxn>
                <a:cxn ang="T13">
                  <a:pos x="T6" y="T7"/>
                </a:cxn>
                <a:cxn ang="T14">
                  <a:pos x="T8" y="T9"/>
                </a:cxn>
              </a:cxnLst>
              <a:rect l="T15" t="T16" r="T17" b="T18"/>
              <a:pathLst>
                <a:path w="66" h="225">
                  <a:moveTo>
                    <a:pt x="0" y="70"/>
                  </a:moveTo>
                  <a:lnTo>
                    <a:pt x="0" y="225"/>
                  </a:lnTo>
                  <a:lnTo>
                    <a:pt x="66" y="154"/>
                  </a:lnTo>
                  <a:lnTo>
                    <a:pt x="66" y="0"/>
                  </a:lnTo>
                  <a:lnTo>
                    <a:pt x="0" y="7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82" name="Freeform 51">
              <a:extLst>
                <a:ext uri="{FF2B5EF4-FFF2-40B4-BE49-F238E27FC236}">
                  <a16:creationId xmlns:a16="http://schemas.microsoft.com/office/drawing/2014/main" id="{F98E65A4-C47B-4653-8644-BE84419F93CE}"/>
                </a:ext>
              </a:extLst>
            </p:cNvPr>
            <p:cNvSpPr>
              <a:spLocks/>
            </p:cNvSpPr>
            <p:nvPr/>
          </p:nvSpPr>
          <p:spPr bwMode="auto">
            <a:xfrm>
              <a:off x="8361154" y="4195862"/>
              <a:ext cx="48248" cy="255769"/>
            </a:xfrm>
            <a:custGeom>
              <a:avLst/>
              <a:gdLst>
                <a:gd name="T0" fmla="*/ 0 w 40"/>
                <a:gd name="T1" fmla="*/ 0 h 212"/>
                <a:gd name="T2" fmla="*/ 3691 w 40"/>
                <a:gd name="T3" fmla="*/ 2336 h 212"/>
                <a:gd name="T4" fmla="*/ 3691 w 40"/>
                <a:gd name="T5" fmla="*/ 4673 h 212"/>
                <a:gd name="T6" fmla="*/ 0 w 40"/>
                <a:gd name="T7" fmla="*/ 3504 h 212"/>
                <a:gd name="T8" fmla="*/ 0 w 40"/>
                <a:gd name="T9" fmla="*/ 0 h 212"/>
                <a:gd name="T10" fmla="*/ 0 60000 65536"/>
                <a:gd name="T11" fmla="*/ 0 60000 65536"/>
                <a:gd name="T12" fmla="*/ 0 60000 65536"/>
                <a:gd name="T13" fmla="*/ 0 60000 65536"/>
                <a:gd name="T14" fmla="*/ 0 60000 65536"/>
                <a:gd name="T15" fmla="*/ 0 w 40"/>
                <a:gd name="T16" fmla="*/ 0 h 212"/>
                <a:gd name="T17" fmla="*/ 40 w 40"/>
                <a:gd name="T18" fmla="*/ 212 h 212"/>
              </a:gdLst>
              <a:ahLst/>
              <a:cxnLst>
                <a:cxn ang="T10">
                  <a:pos x="T0" y="T1"/>
                </a:cxn>
                <a:cxn ang="T11">
                  <a:pos x="T2" y="T3"/>
                </a:cxn>
                <a:cxn ang="T12">
                  <a:pos x="T4" y="T5"/>
                </a:cxn>
                <a:cxn ang="T13">
                  <a:pos x="T6" y="T7"/>
                </a:cxn>
                <a:cxn ang="T14">
                  <a:pos x="T8" y="T9"/>
                </a:cxn>
              </a:cxnLst>
              <a:rect l="T15" t="T16" r="T17" b="T18"/>
              <a:pathLst>
                <a:path w="40" h="212">
                  <a:moveTo>
                    <a:pt x="0" y="0"/>
                  </a:moveTo>
                  <a:lnTo>
                    <a:pt x="40" y="55"/>
                  </a:lnTo>
                  <a:lnTo>
                    <a:pt x="40" y="212"/>
                  </a:lnTo>
                  <a:lnTo>
                    <a:pt x="0" y="156"/>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83" name="Freeform 52">
              <a:extLst>
                <a:ext uri="{FF2B5EF4-FFF2-40B4-BE49-F238E27FC236}">
                  <a16:creationId xmlns:a16="http://schemas.microsoft.com/office/drawing/2014/main" id="{8E2759A3-99DE-4376-B5E3-0D0B45A9B516}"/>
                </a:ext>
              </a:extLst>
            </p:cNvPr>
            <p:cNvSpPr>
              <a:spLocks/>
            </p:cNvSpPr>
            <p:nvPr/>
          </p:nvSpPr>
          <p:spPr bwMode="auto">
            <a:xfrm>
              <a:off x="8334695" y="4289318"/>
              <a:ext cx="62257" cy="301676"/>
            </a:xfrm>
            <a:custGeom>
              <a:avLst/>
              <a:gdLst>
                <a:gd name="T0" fmla="*/ 2442 w 52"/>
                <a:gd name="T1" fmla="*/ 0 h 250"/>
                <a:gd name="T2" fmla="*/ 0 w 52"/>
                <a:gd name="T3" fmla="*/ 2337 h 250"/>
                <a:gd name="T4" fmla="*/ 0 w 52"/>
                <a:gd name="T5" fmla="*/ 5842 h 250"/>
                <a:gd name="T6" fmla="*/ 2442 w 52"/>
                <a:gd name="T7" fmla="*/ 3505 h 250"/>
                <a:gd name="T8" fmla="*/ 2442 w 52"/>
                <a:gd name="T9" fmla="*/ 0 h 250"/>
                <a:gd name="T10" fmla="*/ 0 60000 65536"/>
                <a:gd name="T11" fmla="*/ 0 60000 65536"/>
                <a:gd name="T12" fmla="*/ 0 60000 65536"/>
                <a:gd name="T13" fmla="*/ 0 60000 65536"/>
                <a:gd name="T14" fmla="*/ 0 60000 65536"/>
                <a:gd name="T15" fmla="*/ 0 w 52"/>
                <a:gd name="T16" fmla="*/ 0 h 250"/>
                <a:gd name="T17" fmla="*/ 52 w 52"/>
                <a:gd name="T18" fmla="*/ 250 h 250"/>
              </a:gdLst>
              <a:ahLst/>
              <a:cxnLst>
                <a:cxn ang="T10">
                  <a:pos x="T0" y="T1"/>
                </a:cxn>
                <a:cxn ang="T11">
                  <a:pos x="T2" y="T3"/>
                </a:cxn>
                <a:cxn ang="T12">
                  <a:pos x="T4" y="T5"/>
                </a:cxn>
                <a:cxn ang="T13">
                  <a:pos x="T6" y="T7"/>
                </a:cxn>
                <a:cxn ang="T14">
                  <a:pos x="T8" y="T9"/>
                </a:cxn>
              </a:cxnLst>
              <a:rect l="T15" t="T16" r="T17" b="T18"/>
              <a:pathLst>
                <a:path w="52" h="250">
                  <a:moveTo>
                    <a:pt x="52" y="0"/>
                  </a:moveTo>
                  <a:lnTo>
                    <a:pt x="0" y="97"/>
                  </a:lnTo>
                  <a:lnTo>
                    <a:pt x="0" y="250"/>
                  </a:lnTo>
                  <a:lnTo>
                    <a:pt x="52" y="157"/>
                  </a:lnTo>
                  <a:lnTo>
                    <a:pt x="52"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84" name="Freeform 53">
              <a:extLst>
                <a:ext uri="{FF2B5EF4-FFF2-40B4-BE49-F238E27FC236}">
                  <a16:creationId xmlns:a16="http://schemas.microsoft.com/office/drawing/2014/main" id="{3FEA2542-D620-47D1-A9F6-158F29D87791}"/>
                </a:ext>
              </a:extLst>
            </p:cNvPr>
            <p:cNvSpPr>
              <a:spLocks/>
            </p:cNvSpPr>
            <p:nvPr/>
          </p:nvSpPr>
          <p:spPr bwMode="auto">
            <a:xfrm>
              <a:off x="8294229" y="4409004"/>
              <a:ext cx="40466" cy="136082"/>
            </a:xfrm>
            <a:custGeom>
              <a:avLst/>
              <a:gdLst>
                <a:gd name="T0" fmla="*/ 3870 w 32"/>
                <a:gd name="T1" fmla="*/ 0 h 113"/>
                <a:gd name="T2" fmla="*/ 0 w 32"/>
                <a:gd name="T3" fmla="*/ 2332 h 113"/>
                <a:gd name="T4" fmla="*/ 3870 w 32"/>
                <a:gd name="T5" fmla="*/ 2332 h 113"/>
                <a:gd name="T6" fmla="*/ 3870 w 32"/>
                <a:gd name="T7" fmla="*/ 0 h 113"/>
                <a:gd name="T8" fmla="*/ 0 60000 65536"/>
                <a:gd name="T9" fmla="*/ 0 60000 65536"/>
                <a:gd name="T10" fmla="*/ 0 60000 65536"/>
                <a:gd name="T11" fmla="*/ 0 60000 65536"/>
                <a:gd name="T12" fmla="*/ 0 w 32"/>
                <a:gd name="T13" fmla="*/ 0 h 113"/>
                <a:gd name="T14" fmla="*/ 32 w 32"/>
                <a:gd name="T15" fmla="*/ 113 h 113"/>
              </a:gdLst>
              <a:ahLst/>
              <a:cxnLst>
                <a:cxn ang="T8">
                  <a:pos x="T0" y="T1"/>
                </a:cxn>
                <a:cxn ang="T9">
                  <a:pos x="T2" y="T3"/>
                </a:cxn>
                <a:cxn ang="T10">
                  <a:pos x="T4" y="T5"/>
                </a:cxn>
                <a:cxn ang="T11">
                  <a:pos x="T6" y="T7"/>
                </a:cxn>
              </a:cxnLst>
              <a:rect l="T12" t="T13" r="T14" b="T15"/>
              <a:pathLst>
                <a:path w="32" h="113">
                  <a:moveTo>
                    <a:pt x="32" y="0"/>
                  </a:moveTo>
                  <a:lnTo>
                    <a:pt x="0" y="34"/>
                  </a:lnTo>
                  <a:lnTo>
                    <a:pt x="32" y="113"/>
                  </a:lnTo>
                  <a:lnTo>
                    <a:pt x="32"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85" name="Freeform 54">
              <a:extLst>
                <a:ext uri="{FF2B5EF4-FFF2-40B4-BE49-F238E27FC236}">
                  <a16:creationId xmlns:a16="http://schemas.microsoft.com/office/drawing/2014/main" id="{A678AF94-F7BE-4FDB-A912-E33E900B3656}"/>
                </a:ext>
              </a:extLst>
            </p:cNvPr>
            <p:cNvSpPr>
              <a:spLocks/>
            </p:cNvSpPr>
            <p:nvPr/>
          </p:nvSpPr>
          <p:spPr bwMode="auto">
            <a:xfrm>
              <a:off x="8695782" y="3969610"/>
              <a:ext cx="21790" cy="226256"/>
            </a:xfrm>
            <a:custGeom>
              <a:avLst/>
              <a:gdLst>
                <a:gd name="T0" fmla="*/ 2469 w 18"/>
                <a:gd name="T1" fmla="*/ 0 h 187"/>
                <a:gd name="T2" fmla="*/ 2469 w 18"/>
                <a:gd name="T3" fmla="*/ 2343 h 187"/>
                <a:gd name="T4" fmla="*/ 0 w 18"/>
                <a:gd name="T5" fmla="*/ 3515 h 187"/>
                <a:gd name="T6" fmla="*/ 0 w 18"/>
                <a:gd name="T7" fmla="*/ 2343 h 187"/>
                <a:gd name="T8" fmla="*/ 2469 w 18"/>
                <a:gd name="T9" fmla="*/ 0 h 187"/>
                <a:gd name="T10" fmla="*/ 0 60000 65536"/>
                <a:gd name="T11" fmla="*/ 0 60000 65536"/>
                <a:gd name="T12" fmla="*/ 0 60000 65536"/>
                <a:gd name="T13" fmla="*/ 0 60000 65536"/>
                <a:gd name="T14" fmla="*/ 0 60000 65536"/>
                <a:gd name="T15" fmla="*/ 0 w 18"/>
                <a:gd name="T16" fmla="*/ 0 h 187"/>
                <a:gd name="T17" fmla="*/ 18 w 18"/>
                <a:gd name="T18" fmla="*/ 187 h 187"/>
              </a:gdLst>
              <a:ahLst/>
              <a:cxnLst>
                <a:cxn ang="T10">
                  <a:pos x="T0" y="T1"/>
                </a:cxn>
                <a:cxn ang="T11">
                  <a:pos x="T2" y="T3"/>
                </a:cxn>
                <a:cxn ang="T12">
                  <a:pos x="T4" y="T5"/>
                </a:cxn>
                <a:cxn ang="T13">
                  <a:pos x="T6" y="T7"/>
                </a:cxn>
                <a:cxn ang="T14">
                  <a:pos x="T8" y="T9"/>
                </a:cxn>
              </a:cxnLst>
              <a:rect l="T15" t="T16" r="T17" b="T18"/>
              <a:pathLst>
                <a:path w="18" h="187">
                  <a:moveTo>
                    <a:pt x="18" y="0"/>
                  </a:moveTo>
                  <a:lnTo>
                    <a:pt x="18" y="145"/>
                  </a:lnTo>
                  <a:lnTo>
                    <a:pt x="0" y="187"/>
                  </a:lnTo>
                  <a:lnTo>
                    <a:pt x="0" y="30"/>
                  </a:lnTo>
                  <a:lnTo>
                    <a:pt x="18"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86" name="Freeform 55">
              <a:extLst>
                <a:ext uri="{FF2B5EF4-FFF2-40B4-BE49-F238E27FC236}">
                  <a16:creationId xmlns:a16="http://schemas.microsoft.com/office/drawing/2014/main" id="{178FBD8D-FAE9-41C5-B83C-31F323CBD614}"/>
                </a:ext>
              </a:extLst>
            </p:cNvPr>
            <p:cNvSpPr>
              <a:spLocks/>
            </p:cNvSpPr>
            <p:nvPr/>
          </p:nvSpPr>
          <p:spPr bwMode="auto">
            <a:xfrm>
              <a:off x="8459207" y="4035189"/>
              <a:ext cx="62257" cy="244292"/>
            </a:xfrm>
            <a:custGeom>
              <a:avLst/>
              <a:gdLst>
                <a:gd name="T0" fmla="*/ 3810 w 50"/>
                <a:gd name="T1" fmla="*/ 0 h 200"/>
                <a:gd name="T2" fmla="*/ 3810 w 50"/>
                <a:gd name="T3" fmla="*/ 3548 h 200"/>
                <a:gd name="T4" fmla="*/ 3810 w 50"/>
                <a:gd name="T5" fmla="*/ 3548 h 200"/>
                <a:gd name="T6" fmla="*/ 3810 w 50"/>
                <a:gd name="T7" fmla="*/ 4731 h 200"/>
                <a:gd name="T8" fmla="*/ 3810 w 50"/>
                <a:gd name="T9" fmla="*/ 2365 h 200"/>
                <a:gd name="T10" fmla="*/ 3810 w 50"/>
                <a:gd name="T11" fmla="*/ 2365 h 200"/>
                <a:gd name="T12" fmla="*/ 0 w 50"/>
                <a:gd name="T13" fmla="*/ 2365 h 200"/>
                <a:gd name="T14" fmla="*/ 3810 w 50"/>
                <a:gd name="T15" fmla="*/ 2365 h 200"/>
                <a:gd name="T16" fmla="*/ 3810 w 50"/>
                <a:gd name="T17" fmla="*/ 0 h 2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0"/>
                <a:gd name="T28" fmla="*/ 0 h 200"/>
                <a:gd name="T29" fmla="*/ 50 w 50"/>
                <a:gd name="T30" fmla="*/ 200 h 2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0" h="200">
                  <a:moveTo>
                    <a:pt x="50" y="0"/>
                  </a:moveTo>
                  <a:lnTo>
                    <a:pt x="50" y="151"/>
                  </a:lnTo>
                  <a:lnTo>
                    <a:pt x="18" y="171"/>
                  </a:lnTo>
                  <a:lnTo>
                    <a:pt x="6" y="200"/>
                  </a:lnTo>
                  <a:lnTo>
                    <a:pt x="6" y="123"/>
                  </a:lnTo>
                  <a:lnTo>
                    <a:pt x="14" y="63"/>
                  </a:lnTo>
                  <a:lnTo>
                    <a:pt x="0" y="58"/>
                  </a:lnTo>
                  <a:lnTo>
                    <a:pt x="16" y="22"/>
                  </a:lnTo>
                  <a:lnTo>
                    <a:pt x="5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87" name="Rectangle 56">
              <a:extLst>
                <a:ext uri="{FF2B5EF4-FFF2-40B4-BE49-F238E27FC236}">
                  <a16:creationId xmlns:a16="http://schemas.microsoft.com/office/drawing/2014/main" id="{8C2BE0BD-D292-4D78-8637-0E0C94BED816}"/>
                </a:ext>
              </a:extLst>
            </p:cNvPr>
            <p:cNvSpPr>
              <a:spLocks noChangeArrowheads="1"/>
            </p:cNvSpPr>
            <p:nvPr/>
          </p:nvSpPr>
          <p:spPr bwMode="auto">
            <a:xfrm>
              <a:off x="4730068" y="4730354"/>
              <a:ext cx="57589" cy="175431"/>
            </a:xfrm>
            <a:prstGeom prst="rect">
              <a:avLst/>
            </a:prstGeom>
            <a:grpFill/>
            <a:ln w="12700">
              <a:solidFill>
                <a:schemeClr val="bg1"/>
              </a:solidFill>
              <a:miter lim="800000"/>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88" name="Freeform 57">
              <a:extLst>
                <a:ext uri="{FF2B5EF4-FFF2-40B4-BE49-F238E27FC236}">
                  <a16:creationId xmlns:a16="http://schemas.microsoft.com/office/drawing/2014/main" id="{864D9F53-B518-4F2D-9F57-358F33EAD681}"/>
                </a:ext>
              </a:extLst>
            </p:cNvPr>
            <p:cNvSpPr>
              <a:spLocks/>
            </p:cNvSpPr>
            <p:nvPr/>
          </p:nvSpPr>
          <p:spPr bwMode="auto">
            <a:xfrm>
              <a:off x="4994658" y="4876271"/>
              <a:ext cx="225679" cy="190188"/>
            </a:xfrm>
            <a:custGeom>
              <a:avLst/>
              <a:gdLst>
                <a:gd name="T0" fmla="*/ 0 w 186"/>
                <a:gd name="T1" fmla="*/ 2346 h 157"/>
                <a:gd name="T2" fmla="*/ 0 w 186"/>
                <a:gd name="T3" fmla="*/ 3519 h 157"/>
                <a:gd name="T4" fmla="*/ 9901 w 186"/>
                <a:gd name="T5" fmla="*/ 3519 h 157"/>
                <a:gd name="T6" fmla="*/ 9901 w 186"/>
                <a:gd name="T7" fmla="*/ 0 h 157"/>
                <a:gd name="T8" fmla="*/ 0 w 186"/>
                <a:gd name="T9" fmla="*/ 2346 h 157"/>
                <a:gd name="T10" fmla="*/ 0 60000 65536"/>
                <a:gd name="T11" fmla="*/ 0 60000 65536"/>
                <a:gd name="T12" fmla="*/ 0 60000 65536"/>
                <a:gd name="T13" fmla="*/ 0 60000 65536"/>
                <a:gd name="T14" fmla="*/ 0 60000 65536"/>
                <a:gd name="T15" fmla="*/ 0 w 186"/>
                <a:gd name="T16" fmla="*/ 0 h 157"/>
                <a:gd name="T17" fmla="*/ 186 w 186"/>
                <a:gd name="T18" fmla="*/ 157 h 157"/>
              </a:gdLst>
              <a:ahLst/>
              <a:cxnLst>
                <a:cxn ang="T10">
                  <a:pos x="T0" y="T1"/>
                </a:cxn>
                <a:cxn ang="T11">
                  <a:pos x="T2" y="T3"/>
                </a:cxn>
                <a:cxn ang="T12">
                  <a:pos x="T4" y="T5"/>
                </a:cxn>
                <a:cxn ang="T13">
                  <a:pos x="T6" y="T7"/>
                </a:cxn>
                <a:cxn ang="T14">
                  <a:pos x="T8" y="T9"/>
                </a:cxn>
              </a:cxnLst>
              <a:rect l="T15" t="T16" r="T17" b="T18"/>
              <a:pathLst>
                <a:path w="186" h="157">
                  <a:moveTo>
                    <a:pt x="0" y="2"/>
                  </a:moveTo>
                  <a:lnTo>
                    <a:pt x="0" y="157"/>
                  </a:lnTo>
                  <a:lnTo>
                    <a:pt x="186" y="157"/>
                  </a:lnTo>
                  <a:lnTo>
                    <a:pt x="186" y="0"/>
                  </a:lnTo>
                  <a:lnTo>
                    <a:pt x="0" y="2"/>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89" name="Rectangle 58">
              <a:extLst>
                <a:ext uri="{FF2B5EF4-FFF2-40B4-BE49-F238E27FC236}">
                  <a16:creationId xmlns:a16="http://schemas.microsoft.com/office/drawing/2014/main" id="{27909312-6317-4932-BE6C-2243F777772A}"/>
                </a:ext>
              </a:extLst>
            </p:cNvPr>
            <p:cNvSpPr>
              <a:spLocks noChangeArrowheads="1"/>
            </p:cNvSpPr>
            <p:nvPr/>
          </p:nvSpPr>
          <p:spPr bwMode="auto">
            <a:xfrm>
              <a:off x="5497374" y="5054982"/>
              <a:ext cx="210114" cy="170513"/>
            </a:xfrm>
            <a:prstGeom prst="rect">
              <a:avLst/>
            </a:prstGeom>
            <a:grpFill/>
            <a:ln w="12700">
              <a:solidFill>
                <a:schemeClr val="bg1"/>
              </a:solidFill>
              <a:miter lim="800000"/>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90" name="Freeform 59">
              <a:extLst>
                <a:ext uri="{FF2B5EF4-FFF2-40B4-BE49-F238E27FC236}">
                  <a16:creationId xmlns:a16="http://schemas.microsoft.com/office/drawing/2014/main" id="{BE50EC58-E18C-480F-8C9A-F369991E6271}"/>
                </a:ext>
              </a:extLst>
            </p:cNvPr>
            <p:cNvSpPr>
              <a:spLocks/>
            </p:cNvSpPr>
            <p:nvPr/>
          </p:nvSpPr>
          <p:spPr bwMode="auto">
            <a:xfrm>
              <a:off x="5712160" y="4964807"/>
              <a:ext cx="91827" cy="185269"/>
            </a:xfrm>
            <a:custGeom>
              <a:avLst/>
              <a:gdLst>
                <a:gd name="T0" fmla="*/ 0 w 75"/>
                <a:gd name="T1" fmla="*/ 2376 h 151"/>
                <a:gd name="T2" fmla="*/ 0 w 75"/>
                <a:gd name="T3" fmla="*/ 3564 h 151"/>
                <a:gd name="T4" fmla="*/ 3746 w 75"/>
                <a:gd name="T5" fmla="*/ 3564 h 151"/>
                <a:gd name="T6" fmla="*/ 3746 w 75"/>
                <a:gd name="T7" fmla="*/ 0 h 151"/>
                <a:gd name="T8" fmla="*/ 0 w 75"/>
                <a:gd name="T9" fmla="*/ 2376 h 151"/>
                <a:gd name="T10" fmla="*/ 0 60000 65536"/>
                <a:gd name="T11" fmla="*/ 0 60000 65536"/>
                <a:gd name="T12" fmla="*/ 0 60000 65536"/>
                <a:gd name="T13" fmla="*/ 0 60000 65536"/>
                <a:gd name="T14" fmla="*/ 0 60000 65536"/>
                <a:gd name="T15" fmla="*/ 0 w 75"/>
                <a:gd name="T16" fmla="*/ 0 h 151"/>
                <a:gd name="T17" fmla="*/ 75 w 75"/>
                <a:gd name="T18" fmla="*/ 151 h 151"/>
              </a:gdLst>
              <a:ahLst/>
              <a:cxnLst>
                <a:cxn ang="T10">
                  <a:pos x="T0" y="T1"/>
                </a:cxn>
                <a:cxn ang="T11">
                  <a:pos x="T2" y="T3"/>
                </a:cxn>
                <a:cxn ang="T12">
                  <a:pos x="T4" y="T5"/>
                </a:cxn>
                <a:cxn ang="T13">
                  <a:pos x="T6" y="T7"/>
                </a:cxn>
                <a:cxn ang="T14">
                  <a:pos x="T8" y="T9"/>
                </a:cxn>
              </a:cxnLst>
              <a:rect l="T15" t="T16" r="T17" b="T18"/>
              <a:pathLst>
                <a:path w="75" h="151">
                  <a:moveTo>
                    <a:pt x="0" y="2"/>
                  </a:moveTo>
                  <a:lnTo>
                    <a:pt x="0" y="151"/>
                  </a:lnTo>
                  <a:lnTo>
                    <a:pt x="75" y="151"/>
                  </a:lnTo>
                  <a:lnTo>
                    <a:pt x="75" y="0"/>
                  </a:lnTo>
                  <a:lnTo>
                    <a:pt x="0" y="2"/>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91" name="Freeform 60">
              <a:extLst>
                <a:ext uri="{FF2B5EF4-FFF2-40B4-BE49-F238E27FC236}">
                  <a16:creationId xmlns:a16="http://schemas.microsoft.com/office/drawing/2014/main" id="{9A3C3861-F5F7-417C-9CE6-11B3773765B5}"/>
                </a:ext>
              </a:extLst>
            </p:cNvPr>
            <p:cNvSpPr>
              <a:spLocks/>
            </p:cNvSpPr>
            <p:nvPr/>
          </p:nvSpPr>
          <p:spPr bwMode="auto">
            <a:xfrm>
              <a:off x="6118381" y="5220577"/>
              <a:ext cx="52917" cy="239373"/>
            </a:xfrm>
            <a:custGeom>
              <a:avLst/>
              <a:gdLst>
                <a:gd name="T0" fmla="*/ 2399 w 45"/>
                <a:gd name="T1" fmla="*/ 0 h 200"/>
                <a:gd name="T2" fmla="*/ 0 w 45"/>
                <a:gd name="T3" fmla="*/ 2318 h 200"/>
                <a:gd name="T4" fmla="*/ 0 w 45"/>
                <a:gd name="T5" fmla="*/ 4636 h 200"/>
                <a:gd name="T6" fmla="*/ 2399 w 45"/>
                <a:gd name="T7" fmla="*/ 2318 h 200"/>
                <a:gd name="T8" fmla="*/ 2399 w 45"/>
                <a:gd name="T9" fmla="*/ 0 h 200"/>
                <a:gd name="T10" fmla="*/ 0 60000 65536"/>
                <a:gd name="T11" fmla="*/ 0 60000 65536"/>
                <a:gd name="T12" fmla="*/ 0 60000 65536"/>
                <a:gd name="T13" fmla="*/ 0 60000 65536"/>
                <a:gd name="T14" fmla="*/ 0 60000 65536"/>
                <a:gd name="T15" fmla="*/ 0 w 45"/>
                <a:gd name="T16" fmla="*/ 0 h 200"/>
                <a:gd name="T17" fmla="*/ 45 w 45"/>
                <a:gd name="T18" fmla="*/ 200 h 200"/>
              </a:gdLst>
              <a:ahLst/>
              <a:cxnLst>
                <a:cxn ang="T10">
                  <a:pos x="T0" y="T1"/>
                </a:cxn>
                <a:cxn ang="T11">
                  <a:pos x="T2" y="T3"/>
                </a:cxn>
                <a:cxn ang="T12">
                  <a:pos x="T4" y="T5"/>
                </a:cxn>
                <a:cxn ang="T13">
                  <a:pos x="T6" y="T7"/>
                </a:cxn>
                <a:cxn ang="T14">
                  <a:pos x="T8" y="T9"/>
                </a:cxn>
              </a:cxnLst>
              <a:rect l="T15" t="T16" r="T17" b="T18"/>
              <a:pathLst>
                <a:path w="45" h="200">
                  <a:moveTo>
                    <a:pt x="45" y="0"/>
                  </a:moveTo>
                  <a:lnTo>
                    <a:pt x="0" y="51"/>
                  </a:lnTo>
                  <a:lnTo>
                    <a:pt x="0" y="200"/>
                  </a:lnTo>
                  <a:lnTo>
                    <a:pt x="45" y="151"/>
                  </a:lnTo>
                  <a:lnTo>
                    <a:pt x="45"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92" name="Freeform 61">
              <a:extLst>
                <a:ext uri="{FF2B5EF4-FFF2-40B4-BE49-F238E27FC236}">
                  <a16:creationId xmlns:a16="http://schemas.microsoft.com/office/drawing/2014/main" id="{F1C6ED0D-994D-486E-A509-971999C9193A}"/>
                </a:ext>
              </a:extLst>
            </p:cNvPr>
            <p:cNvSpPr>
              <a:spLocks/>
            </p:cNvSpPr>
            <p:nvPr/>
          </p:nvSpPr>
          <p:spPr bwMode="auto">
            <a:xfrm>
              <a:off x="4392331" y="3297396"/>
              <a:ext cx="45135" cy="309873"/>
            </a:xfrm>
            <a:custGeom>
              <a:avLst/>
              <a:gdLst>
                <a:gd name="T0" fmla="*/ 0 w 36"/>
                <a:gd name="T1" fmla="*/ 0 h 256"/>
                <a:gd name="T2" fmla="*/ 2558 w 36"/>
                <a:gd name="T3" fmla="*/ 3516 h 256"/>
                <a:gd name="T4" fmla="*/ 2558 w 36"/>
                <a:gd name="T5" fmla="*/ 5860 h 256"/>
                <a:gd name="T6" fmla="*/ 0 w 36"/>
                <a:gd name="T7" fmla="*/ 3516 h 256"/>
                <a:gd name="T8" fmla="*/ 0 w 36"/>
                <a:gd name="T9" fmla="*/ 0 h 256"/>
                <a:gd name="T10" fmla="*/ 0 60000 65536"/>
                <a:gd name="T11" fmla="*/ 0 60000 65536"/>
                <a:gd name="T12" fmla="*/ 0 60000 65536"/>
                <a:gd name="T13" fmla="*/ 0 60000 65536"/>
                <a:gd name="T14" fmla="*/ 0 60000 65536"/>
                <a:gd name="T15" fmla="*/ 0 w 36"/>
                <a:gd name="T16" fmla="*/ 0 h 256"/>
                <a:gd name="T17" fmla="*/ 36 w 36"/>
                <a:gd name="T18" fmla="*/ 256 h 256"/>
              </a:gdLst>
              <a:ahLst/>
              <a:cxnLst>
                <a:cxn ang="T10">
                  <a:pos x="T0" y="T1"/>
                </a:cxn>
                <a:cxn ang="T11">
                  <a:pos x="T2" y="T3"/>
                </a:cxn>
                <a:cxn ang="T12">
                  <a:pos x="T4" y="T5"/>
                </a:cxn>
                <a:cxn ang="T13">
                  <a:pos x="T6" y="T7"/>
                </a:cxn>
                <a:cxn ang="T14">
                  <a:pos x="T8" y="T9"/>
                </a:cxn>
              </a:cxnLst>
              <a:rect l="T15" t="T16" r="T17" b="T18"/>
              <a:pathLst>
                <a:path w="36" h="256">
                  <a:moveTo>
                    <a:pt x="0" y="0"/>
                  </a:moveTo>
                  <a:lnTo>
                    <a:pt x="36" y="157"/>
                  </a:lnTo>
                  <a:lnTo>
                    <a:pt x="24" y="256"/>
                  </a:lnTo>
                  <a:lnTo>
                    <a:pt x="0" y="155"/>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93" name="Freeform 62">
              <a:extLst>
                <a:ext uri="{FF2B5EF4-FFF2-40B4-BE49-F238E27FC236}">
                  <a16:creationId xmlns:a16="http://schemas.microsoft.com/office/drawing/2014/main" id="{2E2F5BB6-3416-4E0F-BA08-625742D61B2B}"/>
                </a:ext>
              </a:extLst>
            </p:cNvPr>
            <p:cNvSpPr>
              <a:spLocks/>
            </p:cNvSpPr>
            <p:nvPr/>
          </p:nvSpPr>
          <p:spPr bwMode="auto">
            <a:xfrm>
              <a:off x="4390773" y="4089295"/>
              <a:ext cx="68482" cy="260688"/>
            </a:xfrm>
            <a:custGeom>
              <a:avLst/>
              <a:gdLst>
                <a:gd name="T0" fmla="*/ 0 w 56"/>
                <a:gd name="T1" fmla="*/ 0 h 214"/>
                <a:gd name="T2" fmla="*/ 3742 w 56"/>
                <a:gd name="T3" fmla="*/ 2359 h 214"/>
                <a:gd name="T4" fmla="*/ 3742 w 56"/>
                <a:gd name="T5" fmla="*/ 2359 h 214"/>
                <a:gd name="T6" fmla="*/ 3742 w 56"/>
                <a:gd name="T7" fmla="*/ 4718 h 214"/>
                <a:gd name="T8" fmla="*/ 0 w 56"/>
                <a:gd name="T9" fmla="*/ 3539 h 214"/>
                <a:gd name="T10" fmla="*/ 0 w 56"/>
                <a:gd name="T11" fmla="*/ 0 h 214"/>
                <a:gd name="T12" fmla="*/ 0 60000 65536"/>
                <a:gd name="T13" fmla="*/ 0 60000 65536"/>
                <a:gd name="T14" fmla="*/ 0 60000 65536"/>
                <a:gd name="T15" fmla="*/ 0 60000 65536"/>
                <a:gd name="T16" fmla="*/ 0 60000 65536"/>
                <a:gd name="T17" fmla="*/ 0 60000 65536"/>
                <a:gd name="T18" fmla="*/ 0 w 56"/>
                <a:gd name="T19" fmla="*/ 0 h 214"/>
                <a:gd name="T20" fmla="*/ 56 w 56"/>
                <a:gd name="T21" fmla="*/ 214 h 214"/>
              </a:gdLst>
              <a:ahLst/>
              <a:cxnLst>
                <a:cxn ang="T12">
                  <a:pos x="T0" y="T1"/>
                </a:cxn>
                <a:cxn ang="T13">
                  <a:pos x="T2" y="T3"/>
                </a:cxn>
                <a:cxn ang="T14">
                  <a:pos x="T4" y="T5"/>
                </a:cxn>
                <a:cxn ang="T15">
                  <a:pos x="T6" y="T7"/>
                </a:cxn>
                <a:cxn ang="T16">
                  <a:pos x="T8" y="T9"/>
                </a:cxn>
                <a:cxn ang="T17">
                  <a:pos x="T10" y="T11"/>
                </a:cxn>
              </a:cxnLst>
              <a:rect l="T18" t="T19" r="T20" b="T21"/>
              <a:pathLst>
                <a:path w="56" h="214">
                  <a:moveTo>
                    <a:pt x="0" y="0"/>
                  </a:moveTo>
                  <a:lnTo>
                    <a:pt x="56" y="79"/>
                  </a:lnTo>
                  <a:lnTo>
                    <a:pt x="44" y="131"/>
                  </a:lnTo>
                  <a:lnTo>
                    <a:pt x="44" y="214"/>
                  </a:lnTo>
                  <a:lnTo>
                    <a:pt x="0" y="154"/>
                  </a:lnTo>
                  <a:lnTo>
                    <a:pt x="0"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94" name="Freeform 63">
              <a:extLst>
                <a:ext uri="{FF2B5EF4-FFF2-40B4-BE49-F238E27FC236}">
                  <a16:creationId xmlns:a16="http://schemas.microsoft.com/office/drawing/2014/main" id="{AC3FE4B6-6751-4E0C-B0B1-6418FC5F5B8F}"/>
                </a:ext>
              </a:extLst>
            </p:cNvPr>
            <p:cNvSpPr>
              <a:spLocks/>
            </p:cNvSpPr>
            <p:nvPr/>
          </p:nvSpPr>
          <p:spPr bwMode="auto">
            <a:xfrm>
              <a:off x="7424198" y="3499059"/>
              <a:ext cx="253694" cy="214780"/>
            </a:xfrm>
            <a:custGeom>
              <a:avLst/>
              <a:gdLst>
                <a:gd name="T0" fmla="*/ 0 w 209"/>
                <a:gd name="T1" fmla="*/ 2324 h 179"/>
                <a:gd name="T2" fmla="*/ 9905 w 209"/>
                <a:gd name="T3" fmla="*/ 0 h 179"/>
                <a:gd name="T4" fmla="*/ 9905 w 209"/>
                <a:gd name="T5" fmla="*/ 2324 h 179"/>
                <a:gd name="T6" fmla="*/ 0 w 209"/>
                <a:gd name="T7" fmla="*/ 2324 h 179"/>
                <a:gd name="T8" fmla="*/ 0 w 209"/>
                <a:gd name="T9" fmla="*/ 2324 h 179"/>
                <a:gd name="T10" fmla="*/ 0 60000 65536"/>
                <a:gd name="T11" fmla="*/ 0 60000 65536"/>
                <a:gd name="T12" fmla="*/ 0 60000 65536"/>
                <a:gd name="T13" fmla="*/ 0 60000 65536"/>
                <a:gd name="T14" fmla="*/ 0 60000 65536"/>
                <a:gd name="T15" fmla="*/ 0 w 209"/>
                <a:gd name="T16" fmla="*/ 0 h 179"/>
                <a:gd name="T17" fmla="*/ 209 w 209"/>
                <a:gd name="T18" fmla="*/ 179 h 179"/>
              </a:gdLst>
              <a:ahLst/>
              <a:cxnLst>
                <a:cxn ang="T10">
                  <a:pos x="T0" y="T1"/>
                </a:cxn>
                <a:cxn ang="T11">
                  <a:pos x="T2" y="T3"/>
                </a:cxn>
                <a:cxn ang="T12">
                  <a:pos x="T4" y="T5"/>
                </a:cxn>
                <a:cxn ang="T13">
                  <a:pos x="T6" y="T7"/>
                </a:cxn>
                <a:cxn ang="T14">
                  <a:pos x="T8" y="T9"/>
                </a:cxn>
              </a:cxnLst>
              <a:rect l="T15" t="T16" r="T17" b="T18"/>
              <a:pathLst>
                <a:path w="209" h="179">
                  <a:moveTo>
                    <a:pt x="0" y="26"/>
                  </a:moveTo>
                  <a:lnTo>
                    <a:pt x="209" y="0"/>
                  </a:lnTo>
                  <a:lnTo>
                    <a:pt x="209" y="149"/>
                  </a:lnTo>
                  <a:lnTo>
                    <a:pt x="0" y="179"/>
                  </a:lnTo>
                  <a:lnTo>
                    <a:pt x="0" y="26"/>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95" name="Freeform 64">
              <a:extLst>
                <a:ext uri="{FF2B5EF4-FFF2-40B4-BE49-F238E27FC236}">
                  <a16:creationId xmlns:a16="http://schemas.microsoft.com/office/drawing/2014/main" id="{F1A22DBD-CF3E-48BB-8213-17400F340BD5}"/>
                </a:ext>
              </a:extLst>
            </p:cNvPr>
            <p:cNvSpPr>
              <a:spLocks/>
            </p:cNvSpPr>
            <p:nvPr/>
          </p:nvSpPr>
          <p:spPr bwMode="auto">
            <a:xfrm>
              <a:off x="6983737" y="3261324"/>
              <a:ext cx="143189" cy="195105"/>
            </a:xfrm>
            <a:custGeom>
              <a:avLst/>
              <a:gdLst>
                <a:gd name="T0" fmla="*/ 6137 w 119"/>
                <a:gd name="T1" fmla="*/ 0 h 159"/>
                <a:gd name="T2" fmla="*/ 3682 w 119"/>
                <a:gd name="T3" fmla="*/ 2376 h 159"/>
                <a:gd name="T4" fmla="*/ 0 w 119"/>
                <a:gd name="T5" fmla="*/ 3564 h 159"/>
                <a:gd name="T6" fmla="*/ 4909 w 119"/>
                <a:gd name="T7" fmla="*/ 2376 h 159"/>
                <a:gd name="T8" fmla="*/ 6137 w 119"/>
                <a:gd name="T9" fmla="*/ 3564 h 159"/>
                <a:gd name="T10" fmla="*/ 6137 w 119"/>
                <a:gd name="T11" fmla="*/ 0 h 159"/>
                <a:gd name="T12" fmla="*/ 0 60000 65536"/>
                <a:gd name="T13" fmla="*/ 0 60000 65536"/>
                <a:gd name="T14" fmla="*/ 0 60000 65536"/>
                <a:gd name="T15" fmla="*/ 0 60000 65536"/>
                <a:gd name="T16" fmla="*/ 0 60000 65536"/>
                <a:gd name="T17" fmla="*/ 0 60000 65536"/>
                <a:gd name="T18" fmla="*/ 0 w 119"/>
                <a:gd name="T19" fmla="*/ 0 h 159"/>
                <a:gd name="T20" fmla="*/ 119 w 119"/>
                <a:gd name="T21" fmla="*/ 159 h 159"/>
              </a:gdLst>
              <a:ahLst/>
              <a:cxnLst>
                <a:cxn ang="T12">
                  <a:pos x="T0" y="T1"/>
                </a:cxn>
                <a:cxn ang="T13">
                  <a:pos x="T2" y="T3"/>
                </a:cxn>
                <a:cxn ang="T14">
                  <a:pos x="T4" y="T5"/>
                </a:cxn>
                <a:cxn ang="T15">
                  <a:pos x="T6" y="T7"/>
                </a:cxn>
                <a:cxn ang="T16">
                  <a:pos x="T8" y="T9"/>
                </a:cxn>
                <a:cxn ang="T17">
                  <a:pos x="T10" y="T11"/>
                </a:cxn>
              </a:cxnLst>
              <a:rect l="T18" t="T19" r="T20" b="T21"/>
              <a:pathLst>
                <a:path w="119" h="159">
                  <a:moveTo>
                    <a:pt x="119" y="0"/>
                  </a:moveTo>
                  <a:lnTo>
                    <a:pt x="14" y="97"/>
                  </a:lnTo>
                  <a:lnTo>
                    <a:pt x="0" y="153"/>
                  </a:lnTo>
                  <a:lnTo>
                    <a:pt x="95" y="121"/>
                  </a:lnTo>
                  <a:lnTo>
                    <a:pt x="119" y="159"/>
                  </a:lnTo>
                  <a:lnTo>
                    <a:pt x="119"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96" name="Freeform 65">
              <a:extLst>
                <a:ext uri="{FF2B5EF4-FFF2-40B4-BE49-F238E27FC236}">
                  <a16:creationId xmlns:a16="http://schemas.microsoft.com/office/drawing/2014/main" id="{7C33E9C8-C739-4279-86E4-23FA560E61B1}"/>
                </a:ext>
              </a:extLst>
            </p:cNvPr>
            <p:cNvSpPr>
              <a:spLocks/>
            </p:cNvSpPr>
            <p:nvPr/>
          </p:nvSpPr>
          <p:spPr bwMode="auto">
            <a:xfrm>
              <a:off x="7288793" y="3372815"/>
              <a:ext cx="80934" cy="95092"/>
            </a:xfrm>
            <a:custGeom>
              <a:avLst/>
              <a:gdLst>
                <a:gd name="T0" fmla="*/ 3752 w 66"/>
                <a:gd name="T1" fmla="*/ 0 h 79"/>
                <a:gd name="T2" fmla="*/ 0 w 66"/>
                <a:gd name="T3" fmla="*/ 2331 h 79"/>
                <a:gd name="T4" fmla="*/ 3752 w 66"/>
                <a:gd name="T5" fmla="*/ 2331 h 79"/>
                <a:gd name="T6" fmla="*/ 3752 w 66"/>
                <a:gd name="T7" fmla="*/ 0 h 79"/>
                <a:gd name="T8" fmla="*/ 0 60000 65536"/>
                <a:gd name="T9" fmla="*/ 0 60000 65536"/>
                <a:gd name="T10" fmla="*/ 0 60000 65536"/>
                <a:gd name="T11" fmla="*/ 0 60000 65536"/>
                <a:gd name="T12" fmla="*/ 0 w 66"/>
                <a:gd name="T13" fmla="*/ 0 h 79"/>
                <a:gd name="T14" fmla="*/ 66 w 66"/>
                <a:gd name="T15" fmla="*/ 79 h 79"/>
              </a:gdLst>
              <a:ahLst/>
              <a:cxnLst>
                <a:cxn ang="T8">
                  <a:pos x="T0" y="T1"/>
                </a:cxn>
                <a:cxn ang="T9">
                  <a:pos x="T2" y="T3"/>
                </a:cxn>
                <a:cxn ang="T10">
                  <a:pos x="T4" y="T5"/>
                </a:cxn>
                <a:cxn ang="T11">
                  <a:pos x="T6" y="T7"/>
                </a:cxn>
              </a:cxnLst>
              <a:rect l="T12" t="T13" r="T14" b="T15"/>
              <a:pathLst>
                <a:path w="66" h="79">
                  <a:moveTo>
                    <a:pt x="66" y="0"/>
                  </a:moveTo>
                  <a:lnTo>
                    <a:pt x="0" y="54"/>
                  </a:lnTo>
                  <a:lnTo>
                    <a:pt x="66" y="79"/>
                  </a:lnTo>
                  <a:lnTo>
                    <a:pt x="66"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97" name="Freeform 66">
              <a:extLst>
                <a:ext uri="{FF2B5EF4-FFF2-40B4-BE49-F238E27FC236}">
                  <a16:creationId xmlns:a16="http://schemas.microsoft.com/office/drawing/2014/main" id="{45B476CD-A5E5-443C-912F-411613631863}"/>
                </a:ext>
              </a:extLst>
            </p:cNvPr>
            <p:cNvSpPr>
              <a:spLocks/>
            </p:cNvSpPr>
            <p:nvPr/>
          </p:nvSpPr>
          <p:spPr bwMode="auto">
            <a:xfrm>
              <a:off x="7374394" y="3636779"/>
              <a:ext cx="54474" cy="262326"/>
            </a:xfrm>
            <a:custGeom>
              <a:avLst/>
              <a:gdLst>
                <a:gd name="T0" fmla="*/ 2416 w 46"/>
                <a:gd name="T1" fmla="*/ 0 h 219"/>
                <a:gd name="T2" fmla="*/ 0 w 46"/>
                <a:gd name="T3" fmla="*/ 2320 h 219"/>
                <a:gd name="T4" fmla="*/ 0 w 46"/>
                <a:gd name="T5" fmla="*/ 4639 h 219"/>
                <a:gd name="T6" fmla="*/ 2416 w 46"/>
                <a:gd name="T7" fmla="*/ 2320 h 219"/>
                <a:gd name="T8" fmla="*/ 2416 w 46"/>
                <a:gd name="T9" fmla="*/ 0 h 219"/>
                <a:gd name="T10" fmla="*/ 0 60000 65536"/>
                <a:gd name="T11" fmla="*/ 0 60000 65536"/>
                <a:gd name="T12" fmla="*/ 0 60000 65536"/>
                <a:gd name="T13" fmla="*/ 0 60000 65536"/>
                <a:gd name="T14" fmla="*/ 0 60000 65536"/>
                <a:gd name="T15" fmla="*/ 0 w 46"/>
                <a:gd name="T16" fmla="*/ 0 h 219"/>
                <a:gd name="T17" fmla="*/ 46 w 46"/>
                <a:gd name="T18" fmla="*/ 219 h 219"/>
              </a:gdLst>
              <a:ahLst/>
              <a:cxnLst>
                <a:cxn ang="T10">
                  <a:pos x="T0" y="T1"/>
                </a:cxn>
                <a:cxn ang="T11">
                  <a:pos x="T2" y="T3"/>
                </a:cxn>
                <a:cxn ang="T12">
                  <a:pos x="T4" y="T5"/>
                </a:cxn>
                <a:cxn ang="T13">
                  <a:pos x="T6" y="T7"/>
                </a:cxn>
                <a:cxn ang="T14">
                  <a:pos x="T8" y="T9"/>
                </a:cxn>
              </a:cxnLst>
              <a:rect l="T15" t="T16" r="T17" b="T18"/>
              <a:pathLst>
                <a:path w="46" h="219">
                  <a:moveTo>
                    <a:pt x="46" y="0"/>
                  </a:moveTo>
                  <a:lnTo>
                    <a:pt x="0" y="60"/>
                  </a:lnTo>
                  <a:lnTo>
                    <a:pt x="0" y="219"/>
                  </a:lnTo>
                  <a:lnTo>
                    <a:pt x="46" y="154"/>
                  </a:lnTo>
                  <a:lnTo>
                    <a:pt x="46"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98" name="Freeform 67">
              <a:extLst>
                <a:ext uri="{FF2B5EF4-FFF2-40B4-BE49-F238E27FC236}">
                  <a16:creationId xmlns:a16="http://schemas.microsoft.com/office/drawing/2014/main" id="{14E7E9D1-2BE3-471C-A951-4AE49169EEF0}"/>
                </a:ext>
              </a:extLst>
            </p:cNvPr>
            <p:cNvSpPr>
              <a:spLocks/>
            </p:cNvSpPr>
            <p:nvPr/>
          </p:nvSpPr>
          <p:spPr bwMode="auto">
            <a:xfrm>
              <a:off x="7679451" y="3677769"/>
              <a:ext cx="71595" cy="96733"/>
            </a:xfrm>
            <a:custGeom>
              <a:avLst/>
              <a:gdLst>
                <a:gd name="T0" fmla="*/ 3843 w 57"/>
                <a:gd name="T1" fmla="*/ 0 h 82"/>
                <a:gd name="T2" fmla="*/ 0 w 57"/>
                <a:gd name="T3" fmla="*/ 2284 h 82"/>
                <a:gd name="T4" fmla="*/ 3843 w 57"/>
                <a:gd name="T5" fmla="*/ 2284 h 82"/>
                <a:gd name="T6" fmla="*/ 3843 w 57"/>
                <a:gd name="T7" fmla="*/ 2284 h 82"/>
                <a:gd name="T8" fmla="*/ 3843 w 57"/>
                <a:gd name="T9" fmla="*/ 0 h 82"/>
                <a:gd name="T10" fmla="*/ 0 60000 65536"/>
                <a:gd name="T11" fmla="*/ 0 60000 65536"/>
                <a:gd name="T12" fmla="*/ 0 60000 65536"/>
                <a:gd name="T13" fmla="*/ 0 60000 65536"/>
                <a:gd name="T14" fmla="*/ 0 60000 65536"/>
                <a:gd name="T15" fmla="*/ 0 w 57"/>
                <a:gd name="T16" fmla="*/ 0 h 82"/>
                <a:gd name="T17" fmla="*/ 57 w 57"/>
                <a:gd name="T18" fmla="*/ 82 h 82"/>
              </a:gdLst>
              <a:ahLst/>
              <a:cxnLst>
                <a:cxn ang="T10">
                  <a:pos x="T0" y="T1"/>
                </a:cxn>
                <a:cxn ang="T11">
                  <a:pos x="T2" y="T3"/>
                </a:cxn>
                <a:cxn ang="T12">
                  <a:pos x="T4" y="T5"/>
                </a:cxn>
                <a:cxn ang="T13">
                  <a:pos x="T6" y="T7"/>
                </a:cxn>
                <a:cxn ang="T14">
                  <a:pos x="T8" y="T9"/>
                </a:cxn>
              </a:cxnLst>
              <a:rect l="T15" t="T16" r="T17" b="T18"/>
              <a:pathLst>
                <a:path w="57" h="82">
                  <a:moveTo>
                    <a:pt x="57" y="0"/>
                  </a:moveTo>
                  <a:lnTo>
                    <a:pt x="0" y="58"/>
                  </a:lnTo>
                  <a:lnTo>
                    <a:pt x="16" y="82"/>
                  </a:lnTo>
                  <a:lnTo>
                    <a:pt x="57" y="58"/>
                  </a:lnTo>
                  <a:lnTo>
                    <a:pt x="57"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199" name="Freeform 68">
              <a:extLst>
                <a:ext uri="{FF2B5EF4-FFF2-40B4-BE49-F238E27FC236}">
                  <a16:creationId xmlns:a16="http://schemas.microsoft.com/office/drawing/2014/main" id="{F598EB27-B845-4AF4-8D61-007B5CCEEEF2}"/>
                </a:ext>
              </a:extLst>
            </p:cNvPr>
            <p:cNvSpPr>
              <a:spLocks/>
            </p:cNvSpPr>
            <p:nvPr/>
          </p:nvSpPr>
          <p:spPr bwMode="auto">
            <a:xfrm>
              <a:off x="7724586" y="3858118"/>
              <a:ext cx="73152" cy="141001"/>
            </a:xfrm>
            <a:custGeom>
              <a:avLst/>
              <a:gdLst>
                <a:gd name="T0" fmla="*/ 3794 w 59"/>
                <a:gd name="T1" fmla="*/ 0 h 116"/>
                <a:gd name="T2" fmla="*/ 0 w 59"/>
                <a:gd name="T3" fmla="*/ 2354 h 116"/>
                <a:gd name="T4" fmla="*/ 0 w 59"/>
                <a:gd name="T5" fmla="*/ 2354 h 116"/>
                <a:gd name="T6" fmla="*/ 3794 w 59"/>
                <a:gd name="T7" fmla="*/ 2354 h 116"/>
                <a:gd name="T8" fmla="*/ 3794 w 59"/>
                <a:gd name="T9" fmla="*/ 2354 h 116"/>
                <a:gd name="T10" fmla="*/ 3794 w 59"/>
                <a:gd name="T11" fmla="*/ 0 h 116"/>
                <a:gd name="T12" fmla="*/ 0 60000 65536"/>
                <a:gd name="T13" fmla="*/ 0 60000 65536"/>
                <a:gd name="T14" fmla="*/ 0 60000 65536"/>
                <a:gd name="T15" fmla="*/ 0 60000 65536"/>
                <a:gd name="T16" fmla="*/ 0 60000 65536"/>
                <a:gd name="T17" fmla="*/ 0 60000 65536"/>
                <a:gd name="T18" fmla="*/ 0 w 59"/>
                <a:gd name="T19" fmla="*/ 0 h 116"/>
                <a:gd name="T20" fmla="*/ 59 w 59"/>
                <a:gd name="T21" fmla="*/ 116 h 116"/>
              </a:gdLst>
              <a:ahLst/>
              <a:cxnLst>
                <a:cxn ang="T12">
                  <a:pos x="T0" y="T1"/>
                </a:cxn>
                <a:cxn ang="T13">
                  <a:pos x="T2" y="T3"/>
                </a:cxn>
                <a:cxn ang="T14">
                  <a:pos x="T4" y="T5"/>
                </a:cxn>
                <a:cxn ang="T15">
                  <a:pos x="T6" y="T7"/>
                </a:cxn>
                <a:cxn ang="T16">
                  <a:pos x="T8" y="T9"/>
                </a:cxn>
                <a:cxn ang="T17">
                  <a:pos x="T10" y="T11"/>
                </a:cxn>
              </a:cxnLst>
              <a:rect l="T18" t="T19" r="T20" b="T21"/>
              <a:pathLst>
                <a:path w="59" h="116">
                  <a:moveTo>
                    <a:pt x="59" y="0"/>
                  </a:moveTo>
                  <a:lnTo>
                    <a:pt x="0" y="77"/>
                  </a:lnTo>
                  <a:lnTo>
                    <a:pt x="0" y="92"/>
                  </a:lnTo>
                  <a:lnTo>
                    <a:pt x="44" y="116"/>
                  </a:lnTo>
                  <a:lnTo>
                    <a:pt x="59" y="116"/>
                  </a:lnTo>
                  <a:lnTo>
                    <a:pt x="59" y="0"/>
                  </a:lnTo>
                  <a:close/>
                </a:path>
              </a:pathLst>
            </a:custGeom>
            <a:grpFill/>
            <a:ln w="12700">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00" name="Freeform 69">
              <a:extLst>
                <a:ext uri="{FF2B5EF4-FFF2-40B4-BE49-F238E27FC236}">
                  <a16:creationId xmlns:a16="http://schemas.microsoft.com/office/drawing/2014/main" id="{0AC4DBE3-194E-423B-AA8D-BE762F9B909D}"/>
                </a:ext>
              </a:extLst>
            </p:cNvPr>
            <p:cNvSpPr>
              <a:spLocks/>
            </p:cNvSpPr>
            <p:nvPr/>
          </p:nvSpPr>
          <p:spPr bwMode="auto">
            <a:xfrm>
              <a:off x="8021858" y="3617107"/>
              <a:ext cx="510500" cy="449234"/>
            </a:xfrm>
            <a:custGeom>
              <a:avLst/>
              <a:gdLst>
                <a:gd name="T0" fmla="*/ 0 w 417"/>
                <a:gd name="T1" fmla="*/ 2147483647 h 370"/>
                <a:gd name="T2" fmla="*/ 0 w 417"/>
                <a:gd name="T3" fmla="*/ 2147483647 h 370"/>
                <a:gd name="T4" fmla="*/ 2147483647 w 417"/>
                <a:gd name="T5" fmla="*/ 2147483647 h 370"/>
                <a:gd name="T6" fmla="*/ 2147483647 w 417"/>
                <a:gd name="T7" fmla="*/ 2147483647 h 370"/>
                <a:gd name="T8" fmla="*/ 2147483647 w 417"/>
                <a:gd name="T9" fmla="*/ 2147483647 h 370"/>
                <a:gd name="T10" fmla="*/ 2147483647 w 417"/>
                <a:gd name="T11" fmla="*/ 2147483647 h 370"/>
                <a:gd name="T12" fmla="*/ 2147483647 w 417"/>
                <a:gd name="T13" fmla="*/ 2147483647 h 370"/>
                <a:gd name="T14" fmla="*/ 2147483647 w 417"/>
                <a:gd name="T15" fmla="*/ 2147483647 h 370"/>
                <a:gd name="T16" fmla="*/ 2147483647 w 417"/>
                <a:gd name="T17" fmla="*/ 2147483647 h 370"/>
                <a:gd name="T18" fmla="*/ 2147483647 w 417"/>
                <a:gd name="T19" fmla="*/ 2147483647 h 370"/>
                <a:gd name="T20" fmla="*/ 2147483647 w 417"/>
                <a:gd name="T21" fmla="*/ 2147483647 h 370"/>
                <a:gd name="T22" fmla="*/ 2147483647 w 417"/>
                <a:gd name="T23" fmla="*/ 0 h 370"/>
                <a:gd name="T24" fmla="*/ 2147483647 w 417"/>
                <a:gd name="T25" fmla="*/ 0 h 370"/>
                <a:gd name="T26" fmla="*/ 2147483647 w 417"/>
                <a:gd name="T27" fmla="*/ 2147483647 h 370"/>
                <a:gd name="T28" fmla="*/ 2147483647 w 417"/>
                <a:gd name="T29" fmla="*/ 2147483647 h 370"/>
                <a:gd name="T30" fmla="*/ 2147483647 w 417"/>
                <a:gd name="T31" fmla="*/ 2147483647 h 370"/>
                <a:gd name="T32" fmla="*/ 2147483647 w 417"/>
                <a:gd name="T33" fmla="*/ 2147483647 h 370"/>
                <a:gd name="T34" fmla="*/ 2147483647 w 417"/>
                <a:gd name="T35" fmla="*/ 2147483647 h 370"/>
                <a:gd name="T36" fmla="*/ 2147483647 w 417"/>
                <a:gd name="T37" fmla="*/ 2147483647 h 370"/>
                <a:gd name="T38" fmla="*/ 0 w 417"/>
                <a:gd name="T39" fmla="*/ 2147483647 h 3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17"/>
                <a:gd name="T61" fmla="*/ 0 h 370"/>
                <a:gd name="T62" fmla="*/ 417 w 417"/>
                <a:gd name="T63" fmla="*/ 370 h 3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17" h="370">
                  <a:moveTo>
                    <a:pt x="0" y="234"/>
                  </a:moveTo>
                  <a:lnTo>
                    <a:pt x="0" y="273"/>
                  </a:lnTo>
                  <a:lnTo>
                    <a:pt x="274" y="273"/>
                  </a:lnTo>
                  <a:lnTo>
                    <a:pt x="321" y="343"/>
                  </a:lnTo>
                  <a:lnTo>
                    <a:pt x="371" y="351"/>
                  </a:lnTo>
                  <a:lnTo>
                    <a:pt x="371" y="370"/>
                  </a:lnTo>
                  <a:lnTo>
                    <a:pt x="407" y="342"/>
                  </a:lnTo>
                  <a:lnTo>
                    <a:pt x="415" y="261"/>
                  </a:lnTo>
                  <a:lnTo>
                    <a:pt x="417" y="218"/>
                  </a:lnTo>
                  <a:lnTo>
                    <a:pt x="417" y="133"/>
                  </a:lnTo>
                  <a:lnTo>
                    <a:pt x="401" y="119"/>
                  </a:lnTo>
                  <a:lnTo>
                    <a:pt x="409" y="0"/>
                  </a:lnTo>
                  <a:lnTo>
                    <a:pt x="320" y="0"/>
                  </a:lnTo>
                  <a:lnTo>
                    <a:pt x="224" y="95"/>
                  </a:lnTo>
                  <a:lnTo>
                    <a:pt x="240" y="127"/>
                  </a:lnTo>
                  <a:lnTo>
                    <a:pt x="181" y="170"/>
                  </a:lnTo>
                  <a:lnTo>
                    <a:pt x="107" y="160"/>
                  </a:lnTo>
                  <a:lnTo>
                    <a:pt x="42" y="160"/>
                  </a:lnTo>
                  <a:lnTo>
                    <a:pt x="28" y="204"/>
                  </a:lnTo>
                  <a:lnTo>
                    <a:pt x="0" y="234"/>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01" name="Freeform 70">
              <a:extLst>
                <a:ext uri="{FF2B5EF4-FFF2-40B4-BE49-F238E27FC236}">
                  <a16:creationId xmlns:a16="http://schemas.microsoft.com/office/drawing/2014/main" id="{5A6CD53B-CA1F-4514-AF31-0A8269E955FB}"/>
                </a:ext>
              </a:extLst>
            </p:cNvPr>
            <p:cNvSpPr>
              <a:spLocks/>
            </p:cNvSpPr>
            <p:nvPr/>
          </p:nvSpPr>
          <p:spPr bwMode="auto">
            <a:xfrm>
              <a:off x="8509013" y="3622024"/>
              <a:ext cx="191437" cy="227896"/>
            </a:xfrm>
            <a:custGeom>
              <a:avLst/>
              <a:gdLst>
                <a:gd name="T0" fmla="*/ 2147483647 w 155"/>
                <a:gd name="T1" fmla="*/ 0 h 189"/>
                <a:gd name="T2" fmla="*/ 2147483647 w 155"/>
                <a:gd name="T3" fmla="*/ 0 h 189"/>
                <a:gd name="T4" fmla="*/ 2147483647 w 155"/>
                <a:gd name="T5" fmla="*/ 2147483647 h 189"/>
                <a:gd name="T6" fmla="*/ 2147483647 w 155"/>
                <a:gd name="T7" fmla="*/ 2147483647 h 189"/>
                <a:gd name="T8" fmla="*/ 2147483647 w 155"/>
                <a:gd name="T9" fmla="*/ 2147483647 h 189"/>
                <a:gd name="T10" fmla="*/ 2147483647 w 155"/>
                <a:gd name="T11" fmla="*/ 2147483647 h 189"/>
                <a:gd name="T12" fmla="*/ 2147483647 w 155"/>
                <a:gd name="T13" fmla="*/ 2147483647 h 189"/>
                <a:gd name="T14" fmla="*/ 0 w 155"/>
                <a:gd name="T15" fmla="*/ 2147483647 h 189"/>
                <a:gd name="T16" fmla="*/ 2147483647 w 155"/>
                <a:gd name="T17" fmla="*/ 0 h 1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189"/>
                <a:gd name="T29" fmla="*/ 155 w 155"/>
                <a:gd name="T30" fmla="*/ 189 h 1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189">
                  <a:moveTo>
                    <a:pt x="10" y="0"/>
                  </a:moveTo>
                  <a:lnTo>
                    <a:pt x="155" y="0"/>
                  </a:lnTo>
                  <a:lnTo>
                    <a:pt x="149" y="46"/>
                  </a:lnTo>
                  <a:lnTo>
                    <a:pt x="123" y="56"/>
                  </a:lnTo>
                  <a:lnTo>
                    <a:pt x="83" y="189"/>
                  </a:lnTo>
                  <a:lnTo>
                    <a:pt x="18" y="189"/>
                  </a:lnTo>
                  <a:lnTo>
                    <a:pt x="18" y="130"/>
                  </a:lnTo>
                  <a:lnTo>
                    <a:pt x="0" y="116"/>
                  </a:lnTo>
                  <a:lnTo>
                    <a:pt x="1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02" name="Freeform 71">
              <a:extLst>
                <a:ext uri="{FF2B5EF4-FFF2-40B4-BE49-F238E27FC236}">
                  <a16:creationId xmlns:a16="http://schemas.microsoft.com/office/drawing/2014/main" id="{FEAD9562-01AD-4647-A183-E8DADBE3C6F8}"/>
                </a:ext>
              </a:extLst>
            </p:cNvPr>
            <p:cNvSpPr>
              <a:spLocks/>
            </p:cNvSpPr>
            <p:nvPr/>
          </p:nvSpPr>
          <p:spPr bwMode="auto">
            <a:xfrm>
              <a:off x="8610178" y="3540049"/>
              <a:ext cx="141632" cy="309873"/>
            </a:xfrm>
            <a:custGeom>
              <a:avLst/>
              <a:gdLst>
                <a:gd name="T0" fmla="*/ 2147483647 w 116"/>
                <a:gd name="T1" fmla="*/ 2147483647 h 256"/>
                <a:gd name="T2" fmla="*/ 2147483647 w 116"/>
                <a:gd name="T3" fmla="*/ 0 h 256"/>
                <a:gd name="T4" fmla="*/ 2147483647 w 116"/>
                <a:gd name="T5" fmla="*/ 2147483647 h 256"/>
                <a:gd name="T6" fmla="*/ 2147483647 w 116"/>
                <a:gd name="T7" fmla="*/ 2147483647 h 256"/>
                <a:gd name="T8" fmla="*/ 0 w 116"/>
                <a:gd name="T9" fmla="*/ 2147483647 h 256"/>
                <a:gd name="T10" fmla="*/ 2147483647 w 116"/>
                <a:gd name="T11" fmla="*/ 2147483647 h 256"/>
                <a:gd name="T12" fmla="*/ 2147483647 w 116"/>
                <a:gd name="T13" fmla="*/ 2147483647 h 256"/>
                <a:gd name="T14" fmla="*/ 2147483647 w 116"/>
                <a:gd name="T15" fmla="*/ 2147483647 h 256"/>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256"/>
                <a:gd name="T26" fmla="*/ 116 w 116"/>
                <a:gd name="T27" fmla="*/ 256 h 2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256">
                  <a:moveTo>
                    <a:pt x="72" y="67"/>
                  </a:moveTo>
                  <a:lnTo>
                    <a:pt x="116" y="0"/>
                  </a:lnTo>
                  <a:lnTo>
                    <a:pt x="116" y="234"/>
                  </a:lnTo>
                  <a:lnTo>
                    <a:pt x="74" y="256"/>
                  </a:lnTo>
                  <a:lnTo>
                    <a:pt x="0" y="254"/>
                  </a:lnTo>
                  <a:lnTo>
                    <a:pt x="42" y="123"/>
                  </a:lnTo>
                  <a:lnTo>
                    <a:pt x="67" y="112"/>
                  </a:lnTo>
                  <a:lnTo>
                    <a:pt x="72" y="67"/>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03" name="Freeform 72">
              <a:extLst>
                <a:ext uri="{FF2B5EF4-FFF2-40B4-BE49-F238E27FC236}">
                  <a16:creationId xmlns:a16="http://schemas.microsoft.com/office/drawing/2014/main" id="{6B8C87F0-66F1-4C2C-8C57-24A264359412}"/>
                </a:ext>
              </a:extLst>
            </p:cNvPr>
            <p:cNvSpPr>
              <a:spLocks/>
            </p:cNvSpPr>
            <p:nvPr/>
          </p:nvSpPr>
          <p:spPr bwMode="auto">
            <a:xfrm>
              <a:off x="8751809" y="3372815"/>
              <a:ext cx="300386" cy="447594"/>
            </a:xfrm>
            <a:custGeom>
              <a:avLst/>
              <a:gdLst>
                <a:gd name="T0" fmla="*/ 0 w 246"/>
                <a:gd name="T1" fmla="*/ 2147483647 h 373"/>
                <a:gd name="T2" fmla="*/ 0 w 246"/>
                <a:gd name="T3" fmla="*/ 2147483647 h 373"/>
                <a:gd name="T4" fmla="*/ 2147483647 w 246"/>
                <a:gd name="T5" fmla="*/ 2147483647 h 373"/>
                <a:gd name="T6" fmla="*/ 2147483647 w 246"/>
                <a:gd name="T7" fmla="*/ 2147483647 h 373"/>
                <a:gd name="T8" fmla="*/ 2147483647 w 246"/>
                <a:gd name="T9" fmla="*/ 2147483647 h 373"/>
                <a:gd name="T10" fmla="*/ 2147483647 w 246"/>
                <a:gd name="T11" fmla="*/ 2147483647 h 373"/>
                <a:gd name="T12" fmla="*/ 2147483647 w 246"/>
                <a:gd name="T13" fmla="*/ 2147483647 h 373"/>
                <a:gd name="T14" fmla="*/ 2147483647 w 246"/>
                <a:gd name="T15" fmla="*/ 2147483647 h 373"/>
                <a:gd name="T16" fmla="*/ 2147483647 w 246"/>
                <a:gd name="T17" fmla="*/ 2147483647 h 373"/>
                <a:gd name="T18" fmla="*/ 2147483647 w 246"/>
                <a:gd name="T19" fmla="*/ 0 h 373"/>
                <a:gd name="T20" fmla="*/ 2147483647 w 246"/>
                <a:gd name="T21" fmla="*/ 2147483647 h 373"/>
                <a:gd name="T22" fmla="*/ 0 w 246"/>
                <a:gd name="T23" fmla="*/ 2147483647 h 3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6"/>
                <a:gd name="T37" fmla="*/ 0 h 373"/>
                <a:gd name="T38" fmla="*/ 246 w 246"/>
                <a:gd name="T39" fmla="*/ 373 h 3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6" h="373">
                  <a:moveTo>
                    <a:pt x="0" y="145"/>
                  </a:moveTo>
                  <a:lnTo>
                    <a:pt x="0" y="373"/>
                  </a:lnTo>
                  <a:lnTo>
                    <a:pt x="59" y="340"/>
                  </a:lnTo>
                  <a:lnTo>
                    <a:pt x="63" y="310"/>
                  </a:lnTo>
                  <a:lnTo>
                    <a:pt x="246" y="177"/>
                  </a:lnTo>
                  <a:lnTo>
                    <a:pt x="236" y="127"/>
                  </a:lnTo>
                  <a:lnTo>
                    <a:pt x="204" y="113"/>
                  </a:lnTo>
                  <a:lnTo>
                    <a:pt x="182" y="6"/>
                  </a:lnTo>
                  <a:lnTo>
                    <a:pt x="133" y="20"/>
                  </a:lnTo>
                  <a:lnTo>
                    <a:pt x="107" y="0"/>
                  </a:lnTo>
                  <a:lnTo>
                    <a:pt x="59" y="38"/>
                  </a:lnTo>
                  <a:lnTo>
                    <a:pt x="0" y="145"/>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04" name="Freeform 73">
              <a:extLst>
                <a:ext uri="{FF2B5EF4-FFF2-40B4-BE49-F238E27FC236}">
                  <a16:creationId xmlns:a16="http://schemas.microsoft.com/office/drawing/2014/main" id="{17EBA2D8-2937-45C6-9694-865E3B2D9A13}"/>
                </a:ext>
              </a:extLst>
            </p:cNvPr>
            <p:cNvSpPr>
              <a:spLocks/>
            </p:cNvSpPr>
            <p:nvPr/>
          </p:nvSpPr>
          <p:spPr bwMode="auto">
            <a:xfrm>
              <a:off x="8530801" y="3820407"/>
              <a:ext cx="287934" cy="177071"/>
            </a:xfrm>
            <a:custGeom>
              <a:avLst/>
              <a:gdLst>
                <a:gd name="T0" fmla="*/ 2147483647 w 236"/>
                <a:gd name="T1" fmla="*/ 2147483647 h 143"/>
                <a:gd name="T2" fmla="*/ 2147483647 w 236"/>
                <a:gd name="T3" fmla="*/ 2147483647 h 143"/>
                <a:gd name="T4" fmla="*/ 2147483647 w 236"/>
                <a:gd name="T5" fmla="*/ 0 h 143"/>
                <a:gd name="T6" fmla="*/ 2147483647 w 236"/>
                <a:gd name="T7" fmla="*/ 2147483647 h 143"/>
                <a:gd name="T8" fmla="*/ 2147483647 w 236"/>
                <a:gd name="T9" fmla="*/ 2147483647 h 143"/>
                <a:gd name="T10" fmla="*/ 2147483647 w 236"/>
                <a:gd name="T11" fmla="*/ 2147483647 h 143"/>
                <a:gd name="T12" fmla="*/ 2147483647 w 236"/>
                <a:gd name="T13" fmla="*/ 2147483647 h 143"/>
                <a:gd name="T14" fmla="*/ 2147483647 w 236"/>
                <a:gd name="T15" fmla="*/ 2147483647 h 143"/>
                <a:gd name="T16" fmla="*/ 2147483647 w 236"/>
                <a:gd name="T17" fmla="*/ 2147483647 h 143"/>
                <a:gd name="T18" fmla="*/ 0 w 236"/>
                <a:gd name="T19" fmla="*/ 2147483647 h 143"/>
                <a:gd name="T20" fmla="*/ 2147483647 w 236"/>
                <a:gd name="T21" fmla="*/ 2147483647 h 1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6"/>
                <a:gd name="T34" fmla="*/ 0 h 143"/>
                <a:gd name="T35" fmla="*/ 236 w 236"/>
                <a:gd name="T36" fmla="*/ 143 h 1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6" h="143">
                  <a:moveTo>
                    <a:pt x="2" y="20"/>
                  </a:moveTo>
                  <a:lnTo>
                    <a:pt x="141" y="23"/>
                  </a:lnTo>
                  <a:lnTo>
                    <a:pt x="182" y="0"/>
                  </a:lnTo>
                  <a:lnTo>
                    <a:pt x="191" y="43"/>
                  </a:lnTo>
                  <a:lnTo>
                    <a:pt x="169" y="65"/>
                  </a:lnTo>
                  <a:lnTo>
                    <a:pt x="201" y="123"/>
                  </a:lnTo>
                  <a:lnTo>
                    <a:pt x="236" y="123"/>
                  </a:lnTo>
                  <a:lnTo>
                    <a:pt x="185" y="143"/>
                  </a:lnTo>
                  <a:lnTo>
                    <a:pt x="136" y="94"/>
                  </a:lnTo>
                  <a:lnTo>
                    <a:pt x="0" y="94"/>
                  </a:lnTo>
                  <a:lnTo>
                    <a:pt x="2" y="2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05" name="Freeform 74">
              <a:extLst>
                <a:ext uri="{FF2B5EF4-FFF2-40B4-BE49-F238E27FC236}">
                  <a16:creationId xmlns:a16="http://schemas.microsoft.com/office/drawing/2014/main" id="{D3E6A1F1-7E52-4910-A5D7-FE9A4CA9A526}"/>
                </a:ext>
              </a:extLst>
            </p:cNvPr>
            <p:cNvSpPr>
              <a:spLocks/>
            </p:cNvSpPr>
            <p:nvPr/>
          </p:nvSpPr>
          <p:spPr bwMode="auto">
            <a:xfrm>
              <a:off x="8656869" y="3938455"/>
              <a:ext cx="66925" cy="72140"/>
            </a:xfrm>
            <a:custGeom>
              <a:avLst/>
              <a:gdLst>
                <a:gd name="T0" fmla="*/ 2147483647 w 55"/>
                <a:gd name="T1" fmla="*/ 0 h 63"/>
                <a:gd name="T2" fmla="*/ 2147483647 w 55"/>
                <a:gd name="T3" fmla="*/ 0 h 63"/>
                <a:gd name="T4" fmla="*/ 2147483647 w 55"/>
                <a:gd name="T5" fmla="*/ 2147483647 h 63"/>
                <a:gd name="T6" fmla="*/ 2147483647 w 55"/>
                <a:gd name="T7" fmla="*/ 2147483647 h 63"/>
                <a:gd name="T8" fmla="*/ 0 w 55"/>
                <a:gd name="T9" fmla="*/ 2147483647 h 63"/>
                <a:gd name="T10" fmla="*/ 2147483647 w 55"/>
                <a:gd name="T11" fmla="*/ 0 h 63"/>
                <a:gd name="T12" fmla="*/ 0 60000 65536"/>
                <a:gd name="T13" fmla="*/ 0 60000 65536"/>
                <a:gd name="T14" fmla="*/ 0 60000 65536"/>
                <a:gd name="T15" fmla="*/ 0 60000 65536"/>
                <a:gd name="T16" fmla="*/ 0 60000 65536"/>
                <a:gd name="T17" fmla="*/ 0 60000 65536"/>
                <a:gd name="T18" fmla="*/ 0 w 55"/>
                <a:gd name="T19" fmla="*/ 0 h 63"/>
                <a:gd name="T20" fmla="*/ 55 w 55"/>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55" h="63">
                  <a:moveTo>
                    <a:pt x="1" y="0"/>
                  </a:moveTo>
                  <a:lnTo>
                    <a:pt x="29" y="0"/>
                  </a:lnTo>
                  <a:lnTo>
                    <a:pt x="55" y="22"/>
                  </a:lnTo>
                  <a:lnTo>
                    <a:pt x="30" y="59"/>
                  </a:lnTo>
                  <a:lnTo>
                    <a:pt x="0" y="63"/>
                  </a:lnTo>
                  <a:lnTo>
                    <a:pt x="1"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06" name="Freeform 75">
              <a:extLst>
                <a:ext uri="{FF2B5EF4-FFF2-40B4-BE49-F238E27FC236}">
                  <a16:creationId xmlns:a16="http://schemas.microsoft.com/office/drawing/2014/main" id="{3E1F9B16-C8AD-4887-9CAD-C0CDFFB64BE7}"/>
                </a:ext>
              </a:extLst>
            </p:cNvPr>
            <p:cNvSpPr>
              <a:spLocks/>
            </p:cNvSpPr>
            <p:nvPr/>
          </p:nvSpPr>
          <p:spPr bwMode="auto">
            <a:xfrm>
              <a:off x="8519908" y="3938455"/>
              <a:ext cx="138520" cy="91815"/>
            </a:xfrm>
            <a:custGeom>
              <a:avLst/>
              <a:gdLst>
                <a:gd name="T0" fmla="*/ 2147483647 w 115"/>
                <a:gd name="T1" fmla="*/ 0 h 78"/>
                <a:gd name="T2" fmla="*/ 2147483647 w 115"/>
                <a:gd name="T3" fmla="*/ 0 h 78"/>
                <a:gd name="T4" fmla="*/ 2147483647 w 115"/>
                <a:gd name="T5" fmla="*/ 2147483647 h 78"/>
                <a:gd name="T6" fmla="*/ 0 w 115"/>
                <a:gd name="T7" fmla="*/ 2147483647 h 78"/>
                <a:gd name="T8" fmla="*/ 2147483647 w 115"/>
                <a:gd name="T9" fmla="*/ 0 h 78"/>
                <a:gd name="T10" fmla="*/ 0 60000 65536"/>
                <a:gd name="T11" fmla="*/ 0 60000 65536"/>
                <a:gd name="T12" fmla="*/ 0 60000 65536"/>
                <a:gd name="T13" fmla="*/ 0 60000 65536"/>
                <a:gd name="T14" fmla="*/ 0 60000 65536"/>
                <a:gd name="T15" fmla="*/ 0 w 115"/>
                <a:gd name="T16" fmla="*/ 0 h 78"/>
                <a:gd name="T17" fmla="*/ 115 w 115"/>
                <a:gd name="T18" fmla="*/ 78 h 78"/>
              </a:gdLst>
              <a:ahLst/>
              <a:cxnLst>
                <a:cxn ang="T10">
                  <a:pos x="T0" y="T1"/>
                </a:cxn>
                <a:cxn ang="T11">
                  <a:pos x="T2" y="T3"/>
                </a:cxn>
                <a:cxn ang="T12">
                  <a:pos x="T4" y="T5"/>
                </a:cxn>
                <a:cxn ang="T13">
                  <a:pos x="T6" y="T7"/>
                </a:cxn>
                <a:cxn ang="T14">
                  <a:pos x="T8" y="T9"/>
                </a:cxn>
              </a:cxnLst>
              <a:rect l="T15" t="T16" r="T17" b="T18"/>
              <a:pathLst>
                <a:path w="115" h="78">
                  <a:moveTo>
                    <a:pt x="6" y="0"/>
                  </a:moveTo>
                  <a:lnTo>
                    <a:pt x="115" y="0"/>
                  </a:lnTo>
                  <a:lnTo>
                    <a:pt x="115" y="62"/>
                  </a:lnTo>
                  <a:lnTo>
                    <a:pt x="0" y="78"/>
                  </a:lnTo>
                  <a:lnTo>
                    <a:pt x="6"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07" name="Freeform 76">
              <a:extLst>
                <a:ext uri="{FF2B5EF4-FFF2-40B4-BE49-F238E27FC236}">
                  <a16:creationId xmlns:a16="http://schemas.microsoft.com/office/drawing/2014/main" id="{39482252-5BBF-46EA-9FE8-BAEB24717E0E}"/>
                </a:ext>
              </a:extLst>
            </p:cNvPr>
            <p:cNvSpPr>
              <a:spLocks/>
            </p:cNvSpPr>
            <p:nvPr/>
          </p:nvSpPr>
          <p:spPr bwMode="auto">
            <a:xfrm>
              <a:off x="8356486" y="4026993"/>
              <a:ext cx="121399" cy="227896"/>
            </a:xfrm>
            <a:custGeom>
              <a:avLst/>
              <a:gdLst>
                <a:gd name="T0" fmla="*/ 2147483647 w 100"/>
                <a:gd name="T1" fmla="*/ 0 h 191"/>
                <a:gd name="T2" fmla="*/ 2147483647 w 100"/>
                <a:gd name="T3" fmla="*/ 2147483647 h 191"/>
                <a:gd name="T4" fmla="*/ 2147483647 w 100"/>
                <a:gd name="T5" fmla="*/ 2147483647 h 191"/>
                <a:gd name="T6" fmla="*/ 2147483647 w 100"/>
                <a:gd name="T7" fmla="*/ 2147483647 h 191"/>
                <a:gd name="T8" fmla="*/ 0 w 100"/>
                <a:gd name="T9" fmla="*/ 2147483647 h 191"/>
                <a:gd name="T10" fmla="*/ 2147483647 w 100"/>
                <a:gd name="T11" fmla="*/ 2147483647 h 191"/>
                <a:gd name="T12" fmla="*/ 2147483647 w 100"/>
                <a:gd name="T13" fmla="*/ 2147483647 h 191"/>
                <a:gd name="T14" fmla="*/ 2147483647 w 100"/>
                <a:gd name="T15" fmla="*/ 2147483647 h 191"/>
                <a:gd name="T16" fmla="*/ 2147483647 w 100"/>
                <a:gd name="T17" fmla="*/ 2147483647 h 191"/>
                <a:gd name="T18" fmla="*/ 2147483647 w 100"/>
                <a:gd name="T19" fmla="*/ 2147483647 h 191"/>
                <a:gd name="T20" fmla="*/ 2147483647 w 100"/>
                <a:gd name="T21" fmla="*/ 2147483647 h 191"/>
                <a:gd name="T22" fmla="*/ 2147483647 w 100"/>
                <a:gd name="T23" fmla="*/ 0 h 1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
                <a:gd name="T37" fmla="*/ 0 h 191"/>
                <a:gd name="T38" fmla="*/ 100 w 100"/>
                <a:gd name="T39" fmla="*/ 191 h 1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 h="191">
                  <a:moveTo>
                    <a:pt x="47" y="0"/>
                  </a:moveTo>
                  <a:lnTo>
                    <a:pt x="22" y="22"/>
                  </a:lnTo>
                  <a:lnTo>
                    <a:pt x="43" y="77"/>
                  </a:lnTo>
                  <a:lnTo>
                    <a:pt x="22" y="103"/>
                  </a:lnTo>
                  <a:lnTo>
                    <a:pt x="0" y="132"/>
                  </a:lnTo>
                  <a:lnTo>
                    <a:pt x="43" y="191"/>
                  </a:lnTo>
                  <a:lnTo>
                    <a:pt x="87" y="132"/>
                  </a:lnTo>
                  <a:lnTo>
                    <a:pt x="100" y="65"/>
                  </a:lnTo>
                  <a:lnTo>
                    <a:pt x="84" y="62"/>
                  </a:lnTo>
                  <a:lnTo>
                    <a:pt x="99" y="28"/>
                  </a:lnTo>
                  <a:lnTo>
                    <a:pt x="98" y="9"/>
                  </a:lnTo>
                  <a:lnTo>
                    <a:pt x="47"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08" name="Freeform 77">
              <a:extLst>
                <a:ext uri="{FF2B5EF4-FFF2-40B4-BE49-F238E27FC236}">
                  <a16:creationId xmlns:a16="http://schemas.microsoft.com/office/drawing/2014/main" id="{5A0C8102-E951-4AF7-ADCC-C55ED59DF882}"/>
                </a:ext>
              </a:extLst>
            </p:cNvPr>
            <p:cNvSpPr>
              <a:spLocks/>
            </p:cNvSpPr>
            <p:nvPr/>
          </p:nvSpPr>
          <p:spPr bwMode="auto">
            <a:xfrm>
              <a:off x="8305122" y="4153238"/>
              <a:ext cx="91827" cy="160675"/>
            </a:xfrm>
            <a:custGeom>
              <a:avLst/>
              <a:gdLst>
                <a:gd name="T0" fmla="*/ 2147483647 w 77"/>
                <a:gd name="T1" fmla="*/ 0 h 134"/>
                <a:gd name="T2" fmla="*/ 0 w 77"/>
                <a:gd name="T3" fmla="*/ 0 h 134"/>
                <a:gd name="T4" fmla="*/ 0 w 77"/>
                <a:gd name="T5" fmla="*/ 2147483647 h 134"/>
                <a:gd name="T6" fmla="*/ 2147483647 w 77"/>
                <a:gd name="T7" fmla="*/ 2147483647 h 134"/>
                <a:gd name="T8" fmla="*/ 2147483647 w 77"/>
                <a:gd name="T9" fmla="*/ 2147483647 h 134"/>
                <a:gd name="T10" fmla="*/ 2147483647 w 77"/>
                <a:gd name="T11" fmla="*/ 2147483647 h 134"/>
                <a:gd name="T12" fmla="*/ 2147483647 w 77"/>
                <a:gd name="T13" fmla="*/ 2147483647 h 134"/>
                <a:gd name="T14" fmla="*/ 2147483647 w 77"/>
                <a:gd name="T15" fmla="*/ 0 h 134"/>
                <a:gd name="T16" fmla="*/ 0 60000 65536"/>
                <a:gd name="T17" fmla="*/ 0 60000 65536"/>
                <a:gd name="T18" fmla="*/ 0 60000 65536"/>
                <a:gd name="T19" fmla="*/ 0 60000 65536"/>
                <a:gd name="T20" fmla="*/ 0 60000 65536"/>
                <a:gd name="T21" fmla="*/ 0 60000 65536"/>
                <a:gd name="T22" fmla="*/ 0 60000 65536"/>
                <a:gd name="T23" fmla="*/ 0 60000 65536"/>
                <a:gd name="T24" fmla="*/ 0 w 77"/>
                <a:gd name="T25" fmla="*/ 0 h 134"/>
                <a:gd name="T26" fmla="*/ 77 w 77"/>
                <a:gd name="T27" fmla="*/ 134 h 1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7" h="134">
                  <a:moveTo>
                    <a:pt x="66" y="0"/>
                  </a:moveTo>
                  <a:lnTo>
                    <a:pt x="0" y="0"/>
                  </a:lnTo>
                  <a:lnTo>
                    <a:pt x="0" y="134"/>
                  </a:lnTo>
                  <a:lnTo>
                    <a:pt x="64" y="134"/>
                  </a:lnTo>
                  <a:lnTo>
                    <a:pt x="77" y="113"/>
                  </a:lnTo>
                  <a:lnTo>
                    <a:pt x="44" y="71"/>
                  </a:lnTo>
                  <a:lnTo>
                    <a:pt x="45" y="34"/>
                  </a:lnTo>
                  <a:lnTo>
                    <a:pt x="66"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09" name="Freeform 78">
              <a:extLst>
                <a:ext uri="{FF2B5EF4-FFF2-40B4-BE49-F238E27FC236}">
                  <a16:creationId xmlns:a16="http://schemas.microsoft.com/office/drawing/2014/main" id="{0B9C857F-A2F7-42C3-A40A-C7A4864A93A8}"/>
                </a:ext>
              </a:extLst>
            </p:cNvPr>
            <p:cNvSpPr>
              <a:spLocks/>
            </p:cNvSpPr>
            <p:nvPr/>
          </p:nvSpPr>
          <p:spPr bwMode="auto">
            <a:xfrm>
              <a:off x="8031196" y="4176189"/>
              <a:ext cx="353304" cy="222978"/>
            </a:xfrm>
            <a:custGeom>
              <a:avLst/>
              <a:gdLst>
                <a:gd name="T0" fmla="*/ 0 w 287"/>
                <a:gd name="T1" fmla="*/ 0 h 185"/>
                <a:gd name="T2" fmla="*/ 2147483647 w 287"/>
                <a:gd name="T3" fmla="*/ 0 h 185"/>
                <a:gd name="T4" fmla="*/ 2147483647 w 287"/>
                <a:gd name="T5" fmla="*/ 2147483647 h 185"/>
                <a:gd name="T6" fmla="*/ 2147483647 w 287"/>
                <a:gd name="T7" fmla="*/ 2147483647 h 185"/>
                <a:gd name="T8" fmla="*/ 2147483647 w 287"/>
                <a:gd name="T9" fmla="*/ 2147483647 h 185"/>
                <a:gd name="T10" fmla="*/ 2147483647 w 287"/>
                <a:gd name="T11" fmla="*/ 2147483647 h 185"/>
                <a:gd name="T12" fmla="*/ 2147483647 w 287"/>
                <a:gd name="T13" fmla="*/ 2147483647 h 185"/>
                <a:gd name="T14" fmla="*/ 2147483647 w 287"/>
                <a:gd name="T15" fmla="*/ 2147483647 h 185"/>
                <a:gd name="T16" fmla="*/ 2147483647 w 287"/>
                <a:gd name="T17" fmla="*/ 2147483647 h 185"/>
                <a:gd name="T18" fmla="*/ 0 w 287"/>
                <a:gd name="T19" fmla="*/ 2147483647 h 185"/>
                <a:gd name="T20" fmla="*/ 0 w 287"/>
                <a:gd name="T21" fmla="*/ 0 h 1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7"/>
                <a:gd name="T34" fmla="*/ 0 h 185"/>
                <a:gd name="T35" fmla="*/ 287 w 287"/>
                <a:gd name="T36" fmla="*/ 185 h 1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7" h="185">
                  <a:moveTo>
                    <a:pt x="0" y="0"/>
                  </a:moveTo>
                  <a:lnTo>
                    <a:pt x="223" y="0"/>
                  </a:lnTo>
                  <a:lnTo>
                    <a:pt x="223" y="115"/>
                  </a:lnTo>
                  <a:lnTo>
                    <a:pt x="287" y="115"/>
                  </a:lnTo>
                  <a:lnTo>
                    <a:pt x="251" y="185"/>
                  </a:lnTo>
                  <a:lnTo>
                    <a:pt x="175" y="165"/>
                  </a:lnTo>
                  <a:lnTo>
                    <a:pt x="150" y="73"/>
                  </a:lnTo>
                  <a:lnTo>
                    <a:pt x="141" y="51"/>
                  </a:lnTo>
                  <a:lnTo>
                    <a:pt x="86" y="34"/>
                  </a:lnTo>
                  <a:lnTo>
                    <a:pt x="0" y="75"/>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10" name="Freeform 79">
              <a:extLst>
                <a:ext uri="{FF2B5EF4-FFF2-40B4-BE49-F238E27FC236}">
                  <a16:creationId xmlns:a16="http://schemas.microsoft.com/office/drawing/2014/main" id="{A74DE7C7-68F9-4585-9647-F0A2DF53CC7E}"/>
                </a:ext>
              </a:extLst>
            </p:cNvPr>
            <p:cNvSpPr>
              <a:spLocks/>
            </p:cNvSpPr>
            <p:nvPr/>
          </p:nvSpPr>
          <p:spPr bwMode="auto">
            <a:xfrm>
              <a:off x="6034334" y="3508894"/>
              <a:ext cx="617892" cy="386932"/>
            </a:xfrm>
            <a:custGeom>
              <a:avLst/>
              <a:gdLst>
                <a:gd name="T0" fmla="*/ 0 w 507"/>
                <a:gd name="T1" fmla="*/ 0 h 320"/>
                <a:gd name="T2" fmla="*/ 2147483647 w 507"/>
                <a:gd name="T3" fmla="*/ 2147483647 h 320"/>
                <a:gd name="T4" fmla="*/ 2147483647 w 507"/>
                <a:gd name="T5" fmla="*/ 2147483647 h 320"/>
                <a:gd name="T6" fmla="*/ 2147483647 w 507"/>
                <a:gd name="T7" fmla="*/ 2147483647 h 320"/>
                <a:gd name="T8" fmla="*/ 2147483647 w 507"/>
                <a:gd name="T9" fmla="*/ 2147483647 h 320"/>
                <a:gd name="T10" fmla="*/ 2147483647 w 507"/>
                <a:gd name="T11" fmla="*/ 2147483647 h 320"/>
                <a:gd name="T12" fmla="*/ 2147483647 w 507"/>
                <a:gd name="T13" fmla="*/ 2147483647 h 320"/>
                <a:gd name="T14" fmla="*/ 2147483647 w 507"/>
                <a:gd name="T15" fmla="*/ 2147483647 h 320"/>
                <a:gd name="T16" fmla="*/ 2147483647 w 507"/>
                <a:gd name="T17" fmla="*/ 2147483647 h 320"/>
                <a:gd name="T18" fmla="*/ 2147483647 w 507"/>
                <a:gd name="T19" fmla="*/ 2147483647 h 320"/>
                <a:gd name="T20" fmla="*/ 0 w 507"/>
                <a:gd name="T21" fmla="*/ 2147483647 h 320"/>
                <a:gd name="T22" fmla="*/ 0 w 507"/>
                <a:gd name="T23" fmla="*/ 0 h 3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7"/>
                <a:gd name="T37" fmla="*/ 0 h 320"/>
                <a:gd name="T38" fmla="*/ 507 w 507"/>
                <a:gd name="T39" fmla="*/ 320 h 3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7" h="320">
                  <a:moveTo>
                    <a:pt x="0" y="0"/>
                  </a:moveTo>
                  <a:lnTo>
                    <a:pt x="497" y="1"/>
                  </a:lnTo>
                  <a:lnTo>
                    <a:pt x="498" y="30"/>
                  </a:lnTo>
                  <a:lnTo>
                    <a:pt x="479" y="52"/>
                  </a:lnTo>
                  <a:lnTo>
                    <a:pt x="507" y="90"/>
                  </a:lnTo>
                  <a:lnTo>
                    <a:pt x="507" y="229"/>
                  </a:lnTo>
                  <a:lnTo>
                    <a:pt x="485" y="229"/>
                  </a:lnTo>
                  <a:lnTo>
                    <a:pt x="485" y="320"/>
                  </a:lnTo>
                  <a:lnTo>
                    <a:pt x="399" y="292"/>
                  </a:lnTo>
                  <a:lnTo>
                    <a:pt x="364" y="271"/>
                  </a:lnTo>
                  <a:lnTo>
                    <a:pt x="0" y="273"/>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11" name="Freeform 80">
              <a:extLst>
                <a:ext uri="{FF2B5EF4-FFF2-40B4-BE49-F238E27FC236}">
                  <a16:creationId xmlns:a16="http://schemas.microsoft.com/office/drawing/2014/main" id="{AC67C0FE-AAEA-4EAB-8C3E-03C9464634B1}"/>
                </a:ext>
              </a:extLst>
            </p:cNvPr>
            <p:cNvSpPr>
              <a:spLocks/>
            </p:cNvSpPr>
            <p:nvPr/>
          </p:nvSpPr>
          <p:spPr bwMode="auto">
            <a:xfrm>
              <a:off x="6624210" y="3785978"/>
              <a:ext cx="535403" cy="301676"/>
            </a:xfrm>
            <a:custGeom>
              <a:avLst/>
              <a:gdLst>
                <a:gd name="T0" fmla="*/ 0 w 439"/>
                <a:gd name="T1" fmla="*/ 0 h 249"/>
                <a:gd name="T2" fmla="*/ 2147483647 w 439"/>
                <a:gd name="T3" fmla="*/ 0 h 249"/>
                <a:gd name="T4" fmla="*/ 2147483647 w 439"/>
                <a:gd name="T5" fmla="*/ 2147483647 h 249"/>
                <a:gd name="T6" fmla="*/ 2147483647 w 439"/>
                <a:gd name="T7" fmla="*/ 2147483647 h 249"/>
                <a:gd name="T8" fmla="*/ 2147483647 w 439"/>
                <a:gd name="T9" fmla="*/ 2147483647 h 249"/>
                <a:gd name="T10" fmla="*/ 2147483647 w 439"/>
                <a:gd name="T11" fmla="*/ 2147483647 h 249"/>
                <a:gd name="T12" fmla="*/ 2147483647 w 439"/>
                <a:gd name="T13" fmla="*/ 2147483647 h 249"/>
                <a:gd name="T14" fmla="*/ 2147483647 w 439"/>
                <a:gd name="T15" fmla="*/ 2147483647 h 249"/>
                <a:gd name="T16" fmla="*/ 2147483647 w 439"/>
                <a:gd name="T17" fmla="*/ 2147483647 h 249"/>
                <a:gd name="T18" fmla="*/ 2147483647 w 439"/>
                <a:gd name="T19" fmla="*/ 2147483647 h 249"/>
                <a:gd name="T20" fmla="*/ 0 w 439"/>
                <a:gd name="T21" fmla="*/ 2147483647 h 249"/>
                <a:gd name="T22" fmla="*/ 0 w 439"/>
                <a:gd name="T23" fmla="*/ 0 h 2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9"/>
                <a:gd name="T37" fmla="*/ 0 h 249"/>
                <a:gd name="T38" fmla="*/ 439 w 439"/>
                <a:gd name="T39" fmla="*/ 249 h 2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9" h="249">
                  <a:moveTo>
                    <a:pt x="0" y="0"/>
                  </a:moveTo>
                  <a:lnTo>
                    <a:pt x="374" y="0"/>
                  </a:lnTo>
                  <a:lnTo>
                    <a:pt x="386" y="28"/>
                  </a:lnTo>
                  <a:lnTo>
                    <a:pt x="384" y="62"/>
                  </a:lnTo>
                  <a:lnTo>
                    <a:pt x="420" y="96"/>
                  </a:lnTo>
                  <a:lnTo>
                    <a:pt x="439" y="137"/>
                  </a:lnTo>
                  <a:lnTo>
                    <a:pt x="386" y="176"/>
                  </a:lnTo>
                  <a:lnTo>
                    <a:pt x="396" y="202"/>
                  </a:lnTo>
                  <a:lnTo>
                    <a:pt x="361" y="249"/>
                  </a:lnTo>
                  <a:lnTo>
                    <a:pt x="52" y="248"/>
                  </a:lnTo>
                  <a:lnTo>
                    <a:pt x="0" y="90"/>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12" name="Freeform 81">
              <a:extLst>
                <a:ext uri="{FF2B5EF4-FFF2-40B4-BE49-F238E27FC236}">
                  <a16:creationId xmlns:a16="http://schemas.microsoft.com/office/drawing/2014/main" id="{2E2E22E9-1A3A-45D9-A277-91757A633D98}"/>
                </a:ext>
              </a:extLst>
            </p:cNvPr>
            <p:cNvSpPr>
              <a:spLocks/>
            </p:cNvSpPr>
            <p:nvPr/>
          </p:nvSpPr>
          <p:spPr bwMode="auto">
            <a:xfrm>
              <a:off x="6577519" y="3189188"/>
              <a:ext cx="549409" cy="600072"/>
            </a:xfrm>
            <a:custGeom>
              <a:avLst/>
              <a:gdLst>
                <a:gd name="T0" fmla="*/ 0 w 451"/>
                <a:gd name="T1" fmla="*/ 0 h 495"/>
                <a:gd name="T2" fmla="*/ 2147483647 w 451"/>
                <a:gd name="T3" fmla="*/ 0 h 495"/>
                <a:gd name="T4" fmla="*/ 2147483647 w 451"/>
                <a:gd name="T5" fmla="*/ 2147483647 h 495"/>
                <a:gd name="T6" fmla="*/ 2147483647 w 451"/>
                <a:gd name="T7" fmla="*/ 2147483647 h 495"/>
                <a:gd name="T8" fmla="*/ 2147483647 w 451"/>
                <a:gd name="T9" fmla="*/ 2147483647 h 495"/>
                <a:gd name="T10" fmla="*/ 2147483647 w 451"/>
                <a:gd name="T11" fmla="*/ 2147483647 h 495"/>
                <a:gd name="T12" fmla="*/ 2147483647 w 451"/>
                <a:gd name="T13" fmla="*/ 2147483647 h 495"/>
                <a:gd name="T14" fmla="*/ 2147483647 w 451"/>
                <a:gd name="T15" fmla="*/ 2147483647 h 495"/>
                <a:gd name="T16" fmla="*/ 2147483647 w 451"/>
                <a:gd name="T17" fmla="*/ 2147483647 h 495"/>
                <a:gd name="T18" fmla="*/ 2147483647 w 451"/>
                <a:gd name="T19" fmla="*/ 2147483647 h 495"/>
                <a:gd name="T20" fmla="*/ 2147483647 w 451"/>
                <a:gd name="T21" fmla="*/ 2147483647 h 495"/>
                <a:gd name="T22" fmla="*/ 2147483647 w 451"/>
                <a:gd name="T23" fmla="*/ 2147483647 h 495"/>
                <a:gd name="T24" fmla="*/ 2147483647 w 451"/>
                <a:gd name="T25" fmla="*/ 2147483647 h 495"/>
                <a:gd name="T26" fmla="*/ 2147483647 w 451"/>
                <a:gd name="T27" fmla="*/ 2147483647 h 495"/>
                <a:gd name="T28" fmla="*/ 0 w 451"/>
                <a:gd name="T29" fmla="*/ 0 h 49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1"/>
                <a:gd name="T46" fmla="*/ 0 h 495"/>
                <a:gd name="T47" fmla="*/ 451 w 451"/>
                <a:gd name="T48" fmla="*/ 495 h 49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1" h="495">
                  <a:moveTo>
                    <a:pt x="0" y="0"/>
                  </a:moveTo>
                  <a:lnTo>
                    <a:pt x="151" y="0"/>
                  </a:lnTo>
                  <a:lnTo>
                    <a:pt x="451" y="60"/>
                  </a:lnTo>
                  <a:lnTo>
                    <a:pt x="348" y="157"/>
                  </a:lnTo>
                  <a:lnTo>
                    <a:pt x="304" y="304"/>
                  </a:lnTo>
                  <a:lnTo>
                    <a:pt x="304" y="382"/>
                  </a:lnTo>
                  <a:lnTo>
                    <a:pt x="408" y="456"/>
                  </a:lnTo>
                  <a:lnTo>
                    <a:pt x="413" y="495"/>
                  </a:lnTo>
                  <a:lnTo>
                    <a:pt x="60" y="495"/>
                  </a:lnTo>
                  <a:lnTo>
                    <a:pt x="60" y="352"/>
                  </a:lnTo>
                  <a:lnTo>
                    <a:pt x="30" y="316"/>
                  </a:lnTo>
                  <a:lnTo>
                    <a:pt x="50" y="294"/>
                  </a:lnTo>
                  <a:lnTo>
                    <a:pt x="50" y="263"/>
                  </a:lnTo>
                  <a:lnTo>
                    <a:pt x="38" y="177"/>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13" name="Freeform 82">
              <a:extLst>
                <a:ext uri="{FF2B5EF4-FFF2-40B4-BE49-F238E27FC236}">
                  <a16:creationId xmlns:a16="http://schemas.microsoft.com/office/drawing/2014/main" id="{DB2E0AC0-381C-4A7B-888F-0D550A37DAF8}"/>
                </a:ext>
              </a:extLst>
            </p:cNvPr>
            <p:cNvSpPr>
              <a:spLocks/>
            </p:cNvSpPr>
            <p:nvPr/>
          </p:nvSpPr>
          <p:spPr bwMode="auto">
            <a:xfrm>
              <a:off x="6949497" y="3410525"/>
              <a:ext cx="479373" cy="488582"/>
            </a:xfrm>
            <a:custGeom>
              <a:avLst/>
              <a:gdLst>
                <a:gd name="T0" fmla="*/ 2147483647 w 393"/>
                <a:gd name="T1" fmla="*/ 2147483647 h 403"/>
                <a:gd name="T2" fmla="*/ 2147483647 w 393"/>
                <a:gd name="T3" fmla="*/ 0 h 403"/>
                <a:gd name="T4" fmla="*/ 2147483647 w 393"/>
                <a:gd name="T5" fmla="*/ 2147483647 h 403"/>
                <a:gd name="T6" fmla="*/ 2147483647 w 393"/>
                <a:gd name="T7" fmla="*/ 2147483647 h 403"/>
                <a:gd name="T8" fmla="*/ 2147483647 w 393"/>
                <a:gd name="T9" fmla="*/ 2147483647 h 403"/>
                <a:gd name="T10" fmla="*/ 2147483647 w 393"/>
                <a:gd name="T11" fmla="*/ 2147483647 h 403"/>
                <a:gd name="T12" fmla="*/ 2147483647 w 393"/>
                <a:gd name="T13" fmla="*/ 2147483647 h 403"/>
                <a:gd name="T14" fmla="*/ 2147483647 w 393"/>
                <a:gd name="T15" fmla="*/ 2147483647 h 403"/>
                <a:gd name="T16" fmla="*/ 2147483647 w 393"/>
                <a:gd name="T17" fmla="*/ 2147483647 h 403"/>
                <a:gd name="T18" fmla="*/ 2147483647 w 393"/>
                <a:gd name="T19" fmla="*/ 2147483647 h 403"/>
                <a:gd name="T20" fmla="*/ 2147483647 w 393"/>
                <a:gd name="T21" fmla="*/ 2147483647 h 403"/>
                <a:gd name="T22" fmla="*/ 2147483647 w 393"/>
                <a:gd name="T23" fmla="*/ 2147483647 h 403"/>
                <a:gd name="T24" fmla="*/ 2147483647 w 393"/>
                <a:gd name="T25" fmla="*/ 2147483647 h 403"/>
                <a:gd name="T26" fmla="*/ 2147483647 w 393"/>
                <a:gd name="T27" fmla="*/ 2147483647 h 403"/>
                <a:gd name="T28" fmla="*/ 2147483647 w 393"/>
                <a:gd name="T29" fmla="*/ 2147483647 h 403"/>
                <a:gd name="T30" fmla="*/ 0 w 393"/>
                <a:gd name="T31" fmla="*/ 2147483647 h 403"/>
                <a:gd name="T32" fmla="*/ 0 w 393"/>
                <a:gd name="T33" fmla="*/ 2147483647 h 403"/>
                <a:gd name="T34" fmla="*/ 2147483647 w 393"/>
                <a:gd name="T35" fmla="*/ 2147483647 h 4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93"/>
                <a:gd name="T55" fmla="*/ 0 h 403"/>
                <a:gd name="T56" fmla="*/ 393 w 393"/>
                <a:gd name="T57" fmla="*/ 403 h 4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93" h="403">
                  <a:moveTo>
                    <a:pt x="25" y="30"/>
                  </a:moveTo>
                  <a:lnTo>
                    <a:pt x="125" y="0"/>
                  </a:lnTo>
                  <a:lnTo>
                    <a:pt x="145" y="38"/>
                  </a:lnTo>
                  <a:lnTo>
                    <a:pt x="280" y="105"/>
                  </a:lnTo>
                  <a:lnTo>
                    <a:pt x="311" y="143"/>
                  </a:lnTo>
                  <a:lnTo>
                    <a:pt x="321" y="180"/>
                  </a:lnTo>
                  <a:lnTo>
                    <a:pt x="373" y="171"/>
                  </a:lnTo>
                  <a:lnTo>
                    <a:pt x="393" y="188"/>
                  </a:lnTo>
                  <a:lnTo>
                    <a:pt x="349" y="252"/>
                  </a:lnTo>
                  <a:lnTo>
                    <a:pt x="327" y="403"/>
                  </a:lnTo>
                  <a:lnTo>
                    <a:pt x="153" y="403"/>
                  </a:lnTo>
                  <a:lnTo>
                    <a:pt x="119" y="375"/>
                  </a:lnTo>
                  <a:lnTo>
                    <a:pt x="121" y="339"/>
                  </a:lnTo>
                  <a:lnTo>
                    <a:pt x="107" y="306"/>
                  </a:lnTo>
                  <a:lnTo>
                    <a:pt x="103" y="272"/>
                  </a:lnTo>
                  <a:lnTo>
                    <a:pt x="0" y="198"/>
                  </a:lnTo>
                  <a:lnTo>
                    <a:pt x="0" y="123"/>
                  </a:lnTo>
                  <a:lnTo>
                    <a:pt x="25" y="3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14" name="Freeform 83">
              <a:extLst>
                <a:ext uri="{FF2B5EF4-FFF2-40B4-BE49-F238E27FC236}">
                  <a16:creationId xmlns:a16="http://schemas.microsoft.com/office/drawing/2014/main" id="{1B632921-1689-41D5-AD00-35764FA84C2A}"/>
                </a:ext>
              </a:extLst>
            </p:cNvPr>
            <p:cNvSpPr>
              <a:spLocks/>
            </p:cNvSpPr>
            <p:nvPr/>
          </p:nvSpPr>
          <p:spPr bwMode="auto">
            <a:xfrm>
              <a:off x="7126928" y="3361337"/>
              <a:ext cx="550966" cy="263967"/>
            </a:xfrm>
            <a:custGeom>
              <a:avLst/>
              <a:gdLst>
                <a:gd name="T0" fmla="*/ 0 w 450"/>
                <a:gd name="T1" fmla="*/ 2147483647 h 220"/>
                <a:gd name="T2" fmla="*/ 2147483647 w 450"/>
                <a:gd name="T3" fmla="*/ 2147483647 h 220"/>
                <a:gd name="T4" fmla="*/ 2147483647 w 450"/>
                <a:gd name="T5" fmla="*/ 2147483647 h 220"/>
                <a:gd name="T6" fmla="*/ 2147483647 w 450"/>
                <a:gd name="T7" fmla="*/ 2147483647 h 220"/>
                <a:gd name="T8" fmla="*/ 2147483647 w 450"/>
                <a:gd name="T9" fmla="*/ 2147483647 h 220"/>
                <a:gd name="T10" fmla="*/ 2147483647 w 450"/>
                <a:gd name="T11" fmla="*/ 2147483647 h 220"/>
                <a:gd name="T12" fmla="*/ 2147483647 w 450"/>
                <a:gd name="T13" fmla="*/ 2147483647 h 220"/>
                <a:gd name="T14" fmla="*/ 2147483647 w 450"/>
                <a:gd name="T15" fmla="*/ 2147483647 h 220"/>
                <a:gd name="T16" fmla="*/ 2147483647 w 450"/>
                <a:gd name="T17" fmla="*/ 2147483647 h 220"/>
                <a:gd name="T18" fmla="*/ 2147483647 w 450"/>
                <a:gd name="T19" fmla="*/ 2147483647 h 220"/>
                <a:gd name="T20" fmla="*/ 2147483647 w 450"/>
                <a:gd name="T21" fmla="*/ 0 h 220"/>
                <a:gd name="T22" fmla="*/ 0 w 450"/>
                <a:gd name="T23" fmla="*/ 2147483647 h 2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0"/>
                <a:gd name="T37" fmla="*/ 0 h 220"/>
                <a:gd name="T38" fmla="*/ 450 w 450"/>
                <a:gd name="T39" fmla="*/ 220 h 2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0" h="220">
                  <a:moveTo>
                    <a:pt x="0" y="80"/>
                  </a:moveTo>
                  <a:lnTo>
                    <a:pt x="137" y="151"/>
                  </a:lnTo>
                  <a:lnTo>
                    <a:pt x="164" y="187"/>
                  </a:lnTo>
                  <a:lnTo>
                    <a:pt x="174" y="220"/>
                  </a:lnTo>
                  <a:lnTo>
                    <a:pt x="252" y="143"/>
                  </a:lnTo>
                  <a:lnTo>
                    <a:pt x="450" y="113"/>
                  </a:lnTo>
                  <a:lnTo>
                    <a:pt x="363" y="58"/>
                  </a:lnTo>
                  <a:lnTo>
                    <a:pt x="246" y="109"/>
                  </a:lnTo>
                  <a:lnTo>
                    <a:pt x="135" y="64"/>
                  </a:lnTo>
                  <a:lnTo>
                    <a:pt x="200" y="10"/>
                  </a:lnTo>
                  <a:lnTo>
                    <a:pt x="143" y="0"/>
                  </a:lnTo>
                  <a:lnTo>
                    <a:pt x="0" y="8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15" name="Freeform 84">
              <a:extLst>
                <a:ext uri="{FF2B5EF4-FFF2-40B4-BE49-F238E27FC236}">
                  <a16:creationId xmlns:a16="http://schemas.microsoft.com/office/drawing/2014/main" id="{A0E71999-B891-448C-85F9-25BE712CE557}"/>
                </a:ext>
              </a:extLst>
            </p:cNvPr>
            <p:cNvSpPr>
              <a:spLocks/>
            </p:cNvSpPr>
            <p:nvPr/>
          </p:nvSpPr>
          <p:spPr bwMode="auto">
            <a:xfrm>
              <a:off x="7441319" y="3563000"/>
              <a:ext cx="356418" cy="413165"/>
            </a:xfrm>
            <a:custGeom>
              <a:avLst/>
              <a:gdLst>
                <a:gd name="T0" fmla="*/ 2147483647 w 295"/>
                <a:gd name="T1" fmla="*/ 0 h 342"/>
                <a:gd name="T2" fmla="*/ 2147483647 w 295"/>
                <a:gd name="T3" fmla="*/ 2147483647 h 342"/>
                <a:gd name="T4" fmla="*/ 2147483647 w 295"/>
                <a:gd name="T5" fmla="*/ 2147483647 h 342"/>
                <a:gd name="T6" fmla="*/ 2147483647 w 295"/>
                <a:gd name="T7" fmla="*/ 2147483647 h 342"/>
                <a:gd name="T8" fmla="*/ 2147483647 w 295"/>
                <a:gd name="T9" fmla="*/ 2147483647 h 342"/>
                <a:gd name="T10" fmla="*/ 2147483647 w 295"/>
                <a:gd name="T11" fmla="*/ 2147483647 h 342"/>
                <a:gd name="T12" fmla="*/ 2147483647 w 295"/>
                <a:gd name="T13" fmla="*/ 2147483647 h 342"/>
                <a:gd name="T14" fmla="*/ 2147483647 w 295"/>
                <a:gd name="T15" fmla="*/ 2147483647 h 342"/>
                <a:gd name="T16" fmla="*/ 2147483647 w 295"/>
                <a:gd name="T17" fmla="*/ 2147483647 h 342"/>
                <a:gd name="T18" fmla="*/ 2147483647 w 295"/>
                <a:gd name="T19" fmla="*/ 2147483647 h 342"/>
                <a:gd name="T20" fmla="*/ 0 w 295"/>
                <a:gd name="T21" fmla="*/ 2147483647 h 342"/>
                <a:gd name="T22" fmla="*/ 2147483647 w 295"/>
                <a:gd name="T23" fmla="*/ 2147483647 h 342"/>
                <a:gd name="T24" fmla="*/ 2147483647 w 295"/>
                <a:gd name="T25" fmla="*/ 2147483647 h 342"/>
                <a:gd name="T26" fmla="*/ 2147483647 w 295"/>
                <a:gd name="T27" fmla="*/ 2147483647 h 342"/>
                <a:gd name="T28" fmla="*/ 2147483647 w 295"/>
                <a:gd name="T29" fmla="*/ 0 h 3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5"/>
                <a:gd name="T46" fmla="*/ 0 h 342"/>
                <a:gd name="T47" fmla="*/ 295 w 295"/>
                <a:gd name="T48" fmla="*/ 342 h 34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5" h="342">
                  <a:moveTo>
                    <a:pt x="141" y="0"/>
                  </a:moveTo>
                  <a:lnTo>
                    <a:pt x="235" y="28"/>
                  </a:lnTo>
                  <a:lnTo>
                    <a:pt x="255" y="95"/>
                  </a:lnTo>
                  <a:lnTo>
                    <a:pt x="200" y="151"/>
                  </a:lnTo>
                  <a:lnTo>
                    <a:pt x="214" y="177"/>
                  </a:lnTo>
                  <a:lnTo>
                    <a:pt x="267" y="147"/>
                  </a:lnTo>
                  <a:lnTo>
                    <a:pt x="289" y="153"/>
                  </a:lnTo>
                  <a:lnTo>
                    <a:pt x="295" y="246"/>
                  </a:lnTo>
                  <a:lnTo>
                    <a:pt x="237" y="323"/>
                  </a:lnTo>
                  <a:lnTo>
                    <a:pt x="237" y="342"/>
                  </a:lnTo>
                  <a:lnTo>
                    <a:pt x="0" y="342"/>
                  </a:lnTo>
                  <a:lnTo>
                    <a:pt x="34" y="246"/>
                  </a:lnTo>
                  <a:lnTo>
                    <a:pt x="16" y="171"/>
                  </a:lnTo>
                  <a:lnTo>
                    <a:pt x="47" y="91"/>
                  </a:lnTo>
                  <a:lnTo>
                    <a:pt x="141"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16" name="Freeform 85">
              <a:extLst>
                <a:ext uri="{FF2B5EF4-FFF2-40B4-BE49-F238E27FC236}">
                  <a16:creationId xmlns:a16="http://schemas.microsoft.com/office/drawing/2014/main" id="{F6BEA173-255B-4A1A-B7F9-53A198F97B14}"/>
                </a:ext>
              </a:extLst>
            </p:cNvPr>
            <p:cNvSpPr>
              <a:spLocks/>
            </p:cNvSpPr>
            <p:nvPr/>
          </p:nvSpPr>
          <p:spPr bwMode="auto">
            <a:xfrm>
              <a:off x="7053778" y="3899107"/>
              <a:ext cx="326844" cy="552526"/>
            </a:xfrm>
            <a:custGeom>
              <a:avLst/>
              <a:gdLst>
                <a:gd name="T0" fmla="*/ 2147483647 w 268"/>
                <a:gd name="T1" fmla="*/ 0 h 457"/>
                <a:gd name="T2" fmla="*/ 2147483647 w 268"/>
                <a:gd name="T3" fmla="*/ 0 h 457"/>
                <a:gd name="T4" fmla="*/ 2147483647 w 268"/>
                <a:gd name="T5" fmla="*/ 2147483647 h 457"/>
                <a:gd name="T6" fmla="*/ 2147483647 w 268"/>
                <a:gd name="T7" fmla="*/ 2147483647 h 457"/>
                <a:gd name="T8" fmla="*/ 2147483647 w 268"/>
                <a:gd name="T9" fmla="*/ 2147483647 h 457"/>
                <a:gd name="T10" fmla="*/ 2147483647 w 268"/>
                <a:gd name="T11" fmla="*/ 2147483647 h 457"/>
                <a:gd name="T12" fmla="*/ 2147483647 w 268"/>
                <a:gd name="T13" fmla="*/ 2147483647 h 457"/>
                <a:gd name="T14" fmla="*/ 2147483647 w 268"/>
                <a:gd name="T15" fmla="*/ 2147483647 h 457"/>
                <a:gd name="T16" fmla="*/ 2147483647 w 268"/>
                <a:gd name="T17" fmla="*/ 2147483647 h 457"/>
                <a:gd name="T18" fmla="*/ 2147483647 w 268"/>
                <a:gd name="T19" fmla="*/ 2147483647 h 457"/>
                <a:gd name="T20" fmla="*/ 2147483647 w 268"/>
                <a:gd name="T21" fmla="*/ 2147483647 h 457"/>
                <a:gd name="T22" fmla="*/ 2147483647 w 268"/>
                <a:gd name="T23" fmla="*/ 2147483647 h 457"/>
                <a:gd name="T24" fmla="*/ 0 w 268"/>
                <a:gd name="T25" fmla="*/ 2147483647 h 457"/>
                <a:gd name="T26" fmla="*/ 2147483647 w 268"/>
                <a:gd name="T27" fmla="*/ 2147483647 h 457"/>
                <a:gd name="T28" fmla="*/ 2147483647 w 268"/>
                <a:gd name="T29" fmla="*/ 2147483647 h 457"/>
                <a:gd name="T30" fmla="*/ 2147483647 w 268"/>
                <a:gd name="T31" fmla="*/ 2147483647 h 457"/>
                <a:gd name="T32" fmla="*/ 2147483647 w 268"/>
                <a:gd name="T33" fmla="*/ 2147483647 h 457"/>
                <a:gd name="T34" fmla="*/ 2147483647 w 268"/>
                <a:gd name="T35" fmla="*/ 0 h 4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8"/>
                <a:gd name="T55" fmla="*/ 0 h 457"/>
                <a:gd name="T56" fmla="*/ 268 w 268"/>
                <a:gd name="T57" fmla="*/ 457 h 4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8" h="457">
                  <a:moveTo>
                    <a:pt x="68" y="0"/>
                  </a:moveTo>
                  <a:lnTo>
                    <a:pt x="244" y="0"/>
                  </a:lnTo>
                  <a:lnTo>
                    <a:pt x="266" y="68"/>
                  </a:lnTo>
                  <a:lnTo>
                    <a:pt x="266" y="303"/>
                  </a:lnTo>
                  <a:lnTo>
                    <a:pt x="268" y="324"/>
                  </a:lnTo>
                  <a:lnTo>
                    <a:pt x="234" y="364"/>
                  </a:lnTo>
                  <a:lnTo>
                    <a:pt x="227" y="419"/>
                  </a:lnTo>
                  <a:lnTo>
                    <a:pt x="161" y="457"/>
                  </a:lnTo>
                  <a:lnTo>
                    <a:pt x="131" y="447"/>
                  </a:lnTo>
                  <a:lnTo>
                    <a:pt x="64" y="350"/>
                  </a:lnTo>
                  <a:lnTo>
                    <a:pt x="83" y="320"/>
                  </a:lnTo>
                  <a:lnTo>
                    <a:pt x="56" y="301"/>
                  </a:lnTo>
                  <a:lnTo>
                    <a:pt x="0" y="209"/>
                  </a:lnTo>
                  <a:lnTo>
                    <a:pt x="4" y="152"/>
                  </a:lnTo>
                  <a:lnTo>
                    <a:pt x="44" y="106"/>
                  </a:lnTo>
                  <a:lnTo>
                    <a:pt x="34" y="80"/>
                  </a:lnTo>
                  <a:lnTo>
                    <a:pt x="85" y="43"/>
                  </a:lnTo>
                  <a:lnTo>
                    <a:pt x="68"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17" name="Freeform 86">
              <a:extLst>
                <a:ext uri="{FF2B5EF4-FFF2-40B4-BE49-F238E27FC236}">
                  <a16:creationId xmlns:a16="http://schemas.microsoft.com/office/drawing/2014/main" id="{3CCD7785-589C-4542-B3B4-35B50E5E7A00}"/>
                </a:ext>
              </a:extLst>
            </p:cNvPr>
            <p:cNvSpPr>
              <a:spLocks/>
            </p:cNvSpPr>
            <p:nvPr/>
          </p:nvSpPr>
          <p:spPr bwMode="auto">
            <a:xfrm>
              <a:off x="7329260" y="3974524"/>
              <a:ext cx="264587" cy="427922"/>
            </a:xfrm>
            <a:custGeom>
              <a:avLst/>
              <a:gdLst>
                <a:gd name="T0" fmla="*/ 2147483647 w 217"/>
                <a:gd name="T1" fmla="*/ 0 h 354"/>
                <a:gd name="T2" fmla="*/ 2147483647 w 217"/>
                <a:gd name="T3" fmla="*/ 2147483647 h 354"/>
                <a:gd name="T4" fmla="*/ 2147483647 w 217"/>
                <a:gd name="T5" fmla="*/ 2147483647 h 354"/>
                <a:gd name="T6" fmla="*/ 2147483647 w 217"/>
                <a:gd name="T7" fmla="*/ 2147483647 h 354"/>
                <a:gd name="T8" fmla="*/ 2147483647 w 217"/>
                <a:gd name="T9" fmla="*/ 2147483647 h 354"/>
                <a:gd name="T10" fmla="*/ 2147483647 w 217"/>
                <a:gd name="T11" fmla="*/ 2147483647 h 354"/>
                <a:gd name="T12" fmla="*/ 0 w 217"/>
                <a:gd name="T13" fmla="*/ 2147483647 h 354"/>
                <a:gd name="T14" fmla="*/ 2147483647 w 217"/>
                <a:gd name="T15" fmla="*/ 2147483647 h 354"/>
                <a:gd name="T16" fmla="*/ 2147483647 w 217"/>
                <a:gd name="T17" fmla="*/ 2147483647 h 354"/>
                <a:gd name="T18" fmla="*/ 2147483647 w 217"/>
                <a:gd name="T19" fmla="*/ 0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7"/>
                <a:gd name="T31" fmla="*/ 0 h 354"/>
                <a:gd name="T32" fmla="*/ 217 w 217"/>
                <a:gd name="T33" fmla="*/ 354 h 3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7" h="354">
                  <a:moveTo>
                    <a:pt x="40" y="0"/>
                  </a:moveTo>
                  <a:lnTo>
                    <a:pt x="58" y="12"/>
                  </a:lnTo>
                  <a:lnTo>
                    <a:pt x="88" y="2"/>
                  </a:lnTo>
                  <a:lnTo>
                    <a:pt x="217" y="2"/>
                  </a:lnTo>
                  <a:lnTo>
                    <a:pt x="217" y="230"/>
                  </a:lnTo>
                  <a:lnTo>
                    <a:pt x="137" y="327"/>
                  </a:lnTo>
                  <a:lnTo>
                    <a:pt x="0" y="354"/>
                  </a:lnTo>
                  <a:lnTo>
                    <a:pt x="8" y="299"/>
                  </a:lnTo>
                  <a:lnTo>
                    <a:pt x="40" y="264"/>
                  </a:lnTo>
                  <a:lnTo>
                    <a:pt x="4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18" name="Freeform 87">
              <a:extLst>
                <a:ext uri="{FF2B5EF4-FFF2-40B4-BE49-F238E27FC236}">
                  <a16:creationId xmlns:a16="http://schemas.microsoft.com/office/drawing/2014/main" id="{0F6ACBEB-9584-4B98-B9E1-B3F0C7338C3D}"/>
                </a:ext>
              </a:extLst>
            </p:cNvPr>
            <p:cNvSpPr>
              <a:spLocks/>
            </p:cNvSpPr>
            <p:nvPr/>
          </p:nvSpPr>
          <p:spPr bwMode="auto">
            <a:xfrm>
              <a:off x="7593849" y="3818981"/>
              <a:ext cx="364197" cy="499848"/>
            </a:xfrm>
            <a:custGeom>
              <a:avLst/>
              <a:gdLst>
                <a:gd name="T0" fmla="*/ 0 w 300"/>
                <a:gd name="T1" fmla="*/ 2147483647 h 303"/>
                <a:gd name="T2" fmla="*/ 2147483647 w 300"/>
                <a:gd name="T3" fmla="*/ 2147483647 h 303"/>
                <a:gd name="T4" fmla="*/ 2147483647 w 300"/>
                <a:gd name="T5" fmla="*/ 2147483647 h 303"/>
                <a:gd name="T6" fmla="*/ 2147483647 w 300"/>
                <a:gd name="T7" fmla="*/ 2147483647 h 303"/>
                <a:gd name="T8" fmla="*/ 2147483647 w 300"/>
                <a:gd name="T9" fmla="*/ 0 h 303"/>
                <a:gd name="T10" fmla="*/ 2147483647 w 300"/>
                <a:gd name="T11" fmla="*/ 2147483647 h 303"/>
                <a:gd name="T12" fmla="*/ 2147483647 w 300"/>
                <a:gd name="T13" fmla="*/ 2147483647 h 303"/>
                <a:gd name="T14" fmla="*/ 2147483647 w 300"/>
                <a:gd name="T15" fmla="*/ 2147483647 h 303"/>
                <a:gd name="T16" fmla="*/ 2147483647 w 300"/>
                <a:gd name="T17" fmla="*/ 2147483647 h 303"/>
                <a:gd name="T18" fmla="*/ 2147483647 w 300"/>
                <a:gd name="T19" fmla="*/ 2147483647 h 303"/>
                <a:gd name="T20" fmla="*/ 2147483647 w 300"/>
                <a:gd name="T21" fmla="*/ 2147483647 h 303"/>
                <a:gd name="T22" fmla="*/ 2147483647 w 300"/>
                <a:gd name="T23" fmla="*/ 2147483647 h 303"/>
                <a:gd name="T24" fmla="*/ 0 w 300"/>
                <a:gd name="T25" fmla="*/ 2147483647 h 303"/>
                <a:gd name="T26" fmla="*/ 0 w 300"/>
                <a:gd name="T27" fmla="*/ 2147483647 h 3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0"/>
                <a:gd name="T43" fmla="*/ 0 h 303"/>
                <a:gd name="T44" fmla="*/ 300 w 300"/>
                <a:gd name="T45" fmla="*/ 303 h 30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0" h="303">
                  <a:moveTo>
                    <a:pt x="0" y="22"/>
                  </a:moveTo>
                  <a:lnTo>
                    <a:pt x="113" y="21"/>
                  </a:lnTo>
                  <a:lnTo>
                    <a:pt x="155" y="41"/>
                  </a:lnTo>
                  <a:lnTo>
                    <a:pt x="218" y="41"/>
                  </a:lnTo>
                  <a:lnTo>
                    <a:pt x="300" y="0"/>
                  </a:lnTo>
                  <a:lnTo>
                    <a:pt x="300" y="132"/>
                  </a:lnTo>
                  <a:lnTo>
                    <a:pt x="288" y="138"/>
                  </a:lnTo>
                  <a:lnTo>
                    <a:pt x="248" y="218"/>
                  </a:lnTo>
                  <a:lnTo>
                    <a:pt x="226" y="218"/>
                  </a:lnTo>
                  <a:lnTo>
                    <a:pt x="153" y="303"/>
                  </a:lnTo>
                  <a:lnTo>
                    <a:pt x="129" y="281"/>
                  </a:lnTo>
                  <a:lnTo>
                    <a:pt x="92" y="291"/>
                  </a:lnTo>
                  <a:lnTo>
                    <a:pt x="0" y="220"/>
                  </a:lnTo>
                  <a:lnTo>
                    <a:pt x="0" y="22"/>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19" name="Freeform 88">
              <a:extLst>
                <a:ext uri="{FF2B5EF4-FFF2-40B4-BE49-F238E27FC236}">
                  <a16:creationId xmlns:a16="http://schemas.microsoft.com/office/drawing/2014/main" id="{36F2137E-39F1-4303-9789-B31DAF2AA4EB}"/>
                </a:ext>
              </a:extLst>
            </p:cNvPr>
            <p:cNvSpPr>
              <a:spLocks/>
            </p:cNvSpPr>
            <p:nvPr/>
          </p:nvSpPr>
          <p:spPr bwMode="auto">
            <a:xfrm>
              <a:off x="5056913" y="3189187"/>
              <a:ext cx="977421" cy="500059"/>
            </a:xfrm>
            <a:custGeom>
              <a:avLst/>
              <a:gdLst>
                <a:gd name="T0" fmla="*/ 2147483647 w 803"/>
                <a:gd name="T1" fmla="*/ 0 h 413"/>
                <a:gd name="T2" fmla="*/ 2147483647 w 803"/>
                <a:gd name="T3" fmla="*/ 2147483647 h 413"/>
                <a:gd name="T4" fmla="*/ 2147483647 w 803"/>
                <a:gd name="T5" fmla="*/ 2147483647 h 413"/>
                <a:gd name="T6" fmla="*/ 2147483647 w 803"/>
                <a:gd name="T7" fmla="*/ 2147483647 h 413"/>
                <a:gd name="T8" fmla="*/ 2147483647 w 803"/>
                <a:gd name="T9" fmla="*/ 2147483647 h 413"/>
                <a:gd name="T10" fmla="*/ 2147483647 w 803"/>
                <a:gd name="T11" fmla="*/ 2147483647 h 413"/>
                <a:gd name="T12" fmla="*/ 2147483647 w 803"/>
                <a:gd name="T13" fmla="*/ 2147483647 h 413"/>
                <a:gd name="T14" fmla="*/ 2147483647 w 803"/>
                <a:gd name="T15" fmla="*/ 2147483647 h 413"/>
                <a:gd name="T16" fmla="*/ 2147483647 w 803"/>
                <a:gd name="T17" fmla="*/ 2147483647 h 413"/>
                <a:gd name="T18" fmla="*/ 2147483647 w 803"/>
                <a:gd name="T19" fmla="*/ 2147483647 h 413"/>
                <a:gd name="T20" fmla="*/ 0 w 803"/>
                <a:gd name="T21" fmla="*/ 2147483647 h 413"/>
                <a:gd name="T22" fmla="*/ 2147483647 w 803"/>
                <a:gd name="T23" fmla="*/ 0 h 4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03"/>
                <a:gd name="T37" fmla="*/ 0 h 413"/>
                <a:gd name="T38" fmla="*/ 803 w 803"/>
                <a:gd name="T39" fmla="*/ 413 h 4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03" h="413">
                  <a:moveTo>
                    <a:pt x="2" y="0"/>
                  </a:moveTo>
                  <a:lnTo>
                    <a:pt x="803" y="1"/>
                  </a:lnTo>
                  <a:lnTo>
                    <a:pt x="803" y="358"/>
                  </a:lnTo>
                  <a:lnTo>
                    <a:pt x="329" y="358"/>
                  </a:lnTo>
                  <a:lnTo>
                    <a:pt x="329" y="380"/>
                  </a:lnTo>
                  <a:lnTo>
                    <a:pt x="216" y="413"/>
                  </a:lnTo>
                  <a:lnTo>
                    <a:pt x="157" y="298"/>
                  </a:lnTo>
                  <a:lnTo>
                    <a:pt x="115" y="316"/>
                  </a:lnTo>
                  <a:lnTo>
                    <a:pt x="99" y="292"/>
                  </a:lnTo>
                  <a:lnTo>
                    <a:pt x="123" y="231"/>
                  </a:lnTo>
                  <a:lnTo>
                    <a:pt x="0" y="104"/>
                  </a:lnTo>
                  <a:lnTo>
                    <a:pt x="2"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20" name="Rectangle 89">
              <a:extLst>
                <a:ext uri="{FF2B5EF4-FFF2-40B4-BE49-F238E27FC236}">
                  <a16:creationId xmlns:a16="http://schemas.microsoft.com/office/drawing/2014/main" id="{103CFA21-A1C9-41EC-A95C-CC7BBE17E0D4}"/>
                </a:ext>
              </a:extLst>
            </p:cNvPr>
            <p:cNvSpPr>
              <a:spLocks noChangeArrowheads="1"/>
            </p:cNvSpPr>
            <p:nvPr/>
          </p:nvSpPr>
          <p:spPr bwMode="auto">
            <a:xfrm>
              <a:off x="5449127" y="3622024"/>
              <a:ext cx="585208" cy="426282"/>
            </a:xfrm>
            <a:prstGeom prst="rect">
              <a:avLst/>
            </a:prstGeom>
            <a:grpFill/>
            <a:ln w="6350">
              <a:solidFill>
                <a:schemeClr val="bg1"/>
              </a:solidFill>
              <a:miter lim="800000"/>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21" name="Freeform 90">
              <a:extLst>
                <a:ext uri="{FF2B5EF4-FFF2-40B4-BE49-F238E27FC236}">
                  <a16:creationId xmlns:a16="http://schemas.microsoft.com/office/drawing/2014/main" id="{E4D2872E-428B-4EE0-91B6-9CEB2B89F805}"/>
                </a:ext>
              </a:extLst>
            </p:cNvPr>
            <p:cNvSpPr>
              <a:spLocks/>
            </p:cNvSpPr>
            <p:nvPr/>
          </p:nvSpPr>
          <p:spPr bwMode="auto">
            <a:xfrm>
              <a:off x="6034334" y="3189187"/>
              <a:ext cx="606997" cy="321351"/>
            </a:xfrm>
            <a:custGeom>
              <a:avLst/>
              <a:gdLst>
                <a:gd name="T0" fmla="*/ 0 w 498"/>
                <a:gd name="T1" fmla="*/ 2147483647 h 266"/>
                <a:gd name="T2" fmla="*/ 2147483647 w 498"/>
                <a:gd name="T3" fmla="*/ 0 h 266"/>
                <a:gd name="T4" fmla="*/ 2147483647 w 498"/>
                <a:gd name="T5" fmla="*/ 2147483647 h 266"/>
                <a:gd name="T6" fmla="*/ 2147483647 w 498"/>
                <a:gd name="T7" fmla="*/ 2147483647 h 266"/>
                <a:gd name="T8" fmla="*/ 0 w 498"/>
                <a:gd name="T9" fmla="*/ 2147483647 h 266"/>
                <a:gd name="T10" fmla="*/ 0 w 498"/>
                <a:gd name="T11" fmla="*/ 2147483647 h 266"/>
                <a:gd name="T12" fmla="*/ 0 60000 65536"/>
                <a:gd name="T13" fmla="*/ 0 60000 65536"/>
                <a:gd name="T14" fmla="*/ 0 60000 65536"/>
                <a:gd name="T15" fmla="*/ 0 60000 65536"/>
                <a:gd name="T16" fmla="*/ 0 60000 65536"/>
                <a:gd name="T17" fmla="*/ 0 60000 65536"/>
                <a:gd name="T18" fmla="*/ 0 w 498"/>
                <a:gd name="T19" fmla="*/ 0 h 266"/>
                <a:gd name="T20" fmla="*/ 498 w 498"/>
                <a:gd name="T21" fmla="*/ 266 h 266"/>
              </a:gdLst>
              <a:ahLst/>
              <a:cxnLst>
                <a:cxn ang="T12">
                  <a:pos x="T0" y="T1"/>
                </a:cxn>
                <a:cxn ang="T13">
                  <a:pos x="T2" y="T3"/>
                </a:cxn>
                <a:cxn ang="T14">
                  <a:pos x="T4" y="T5"/>
                </a:cxn>
                <a:cxn ang="T15">
                  <a:pos x="T6" y="T7"/>
                </a:cxn>
                <a:cxn ang="T16">
                  <a:pos x="T8" y="T9"/>
                </a:cxn>
                <a:cxn ang="T17">
                  <a:pos x="T10" y="T11"/>
                </a:cxn>
              </a:cxnLst>
              <a:rect l="T18" t="T19" r="T20" b="T21"/>
              <a:pathLst>
                <a:path w="498" h="266">
                  <a:moveTo>
                    <a:pt x="0" y="1"/>
                  </a:moveTo>
                  <a:lnTo>
                    <a:pt x="448" y="0"/>
                  </a:lnTo>
                  <a:lnTo>
                    <a:pt x="490" y="200"/>
                  </a:lnTo>
                  <a:lnTo>
                    <a:pt x="498" y="266"/>
                  </a:lnTo>
                  <a:lnTo>
                    <a:pt x="0" y="265"/>
                  </a:lnTo>
                  <a:lnTo>
                    <a:pt x="0" y="1"/>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22" name="Freeform 91">
              <a:extLst>
                <a:ext uri="{FF2B5EF4-FFF2-40B4-BE49-F238E27FC236}">
                  <a16:creationId xmlns:a16="http://schemas.microsoft.com/office/drawing/2014/main" id="{B5703DD5-0F4E-4D8D-86DE-5AF79B2D2AA8}"/>
                </a:ext>
              </a:extLst>
            </p:cNvPr>
            <p:cNvSpPr>
              <a:spLocks/>
            </p:cNvSpPr>
            <p:nvPr/>
          </p:nvSpPr>
          <p:spPr bwMode="auto">
            <a:xfrm>
              <a:off x="6034334" y="3836803"/>
              <a:ext cx="719058" cy="329548"/>
            </a:xfrm>
            <a:custGeom>
              <a:avLst/>
              <a:gdLst>
                <a:gd name="T0" fmla="*/ 0 w 590"/>
                <a:gd name="T1" fmla="*/ 0 h 274"/>
                <a:gd name="T2" fmla="*/ 2147483647 w 590"/>
                <a:gd name="T3" fmla="*/ 0 h 274"/>
                <a:gd name="T4" fmla="*/ 2147483647 w 590"/>
                <a:gd name="T5" fmla="*/ 2147483647 h 274"/>
                <a:gd name="T6" fmla="*/ 2147483647 w 590"/>
                <a:gd name="T7" fmla="*/ 2147483647 h 274"/>
                <a:gd name="T8" fmla="*/ 2147483647 w 590"/>
                <a:gd name="T9" fmla="*/ 2147483647 h 274"/>
                <a:gd name="T10" fmla="*/ 2147483647 w 590"/>
                <a:gd name="T11" fmla="*/ 2147483647 h 274"/>
                <a:gd name="T12" fmla="*/ 2147483647 w 590"/>
                <a:gd name="T13" fmla="*/ 2147483647 h 274"/>
                <a:gd name="T14" fmla="*/ 2147483647 w 590"/>
                <a:gd name="T15" fmla="*/ 2147483647 h 274"/>
                <a:gd name="T16" fmla="*/ 0 w 590"/>
                <a:gd name="T17" fmla="*/ 2147483647 h 274"/>
                <a:gd name="T18" fmla="*/ 0 w 590"/>
                <a:gd name="T19" fmla="*/ 0 h 2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0"/>
                <a:gd name="T31" fmla="*/ 0 h 274"/>
                <a:gd name="T32" fmla="*/ 590 w 590"/>
                <a:gd name="T33" fmla="*/ 274 h 2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0" h="274">
                  <a:moveTo>
                    <a:pt x="0" y="0"/>
                  </a:moveTo>
                  <a:lnTo>
                    <a:pt x="364" y="0"/>
                  </a:lnTo>
                  <a:lnTo>
                    <a:pt x="401" y="25"/>
                  </a:lnTo>
                  <a:lnTo>
                    <a:pt x="485" y="47"/>
                  </a:lnTo>
                  <a:lnTo>
                    <a:pt x="540" y="208"/>
                  </a:lnTo>
                  <a:lnTo>
                    <a:pt x="590" y="274"/>
                  </a:lnTo>
                  <a:lnTo>
                    <a:pt x="125" y="273"/>
                  </a:lnTo>
                  <a:lnTo>
                    <a:pt x="125" y="175"/>
                  </a:lnTo>
                  <a:lnTo>
                    <a:pt x="0" y="177"/>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23" name="Rectangle 92">
              <a:extLst>
                <a:ext uri="{FF2B5EF4-FFF2-40B4-BE49-F238E27FC236}">
                  <a16:creationId xmlns:a16="http://schemas.microsoft.com/office/drawing/2014/main" id="{25A4341D-499E-4A8F-B98B-076D01E95652}"/>
                </a:ext>
              </a:extLst>
            </p:cNvPr>
            <p:cNvSpPr>
              <a:spLocks noChangeArrowheads="1"/>
            </p:cNvSpPr>
            <p:nvPr/>
          </p:nvSpPr>
          <p:spPr bwMode="auto">
            <a:xfrm>
              <a:off x="5628112" y="4045027"/>
              <a:ext cx="558748" cy="423001"/>
            </a:xfrm>
            <a:prstGeom prst="rect">
              <a:avLst/>
            </a:prstGeom>
            <a:grpFill/>
            <a:ln w="6350">
              <a:solidFill>
                <a:schemeClr val="bg1"/>
              </a:solidFill>
              <a:miter lim="800000"/>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24" name="Freeform 93">
              <a:extLst>
                <a:ext uri="{FF2B5EF4-FFF2-40B4-BE49-F238E27FC236}">
                  <a16:creationId xmlns:a16="http://schemas.microsoft.com/office/drawing/2014/main" id="{9A08CF64-1079-4098-8CC5-E8B7FCB5D290}"/>
                </a:ext>
              </a:extLst>
            </p:cNvPr>
            <p:cNvSpPr>
              <a:spLocks/>
            </p:cNvSpPr>
            <p:nvPr/>
          </p:nvSpPr>
          <p:spPr bwMode="auto">
            <a:xfrm>
              <a:off x="7780615" y="4112245"/>
              <a:ext cx="435793" cy="327909"/>
            </a:xfrm>
            <a:custGeom>
              <a:avLst/>
              <a:gdLst>
                <a:gd name="T0" fmla="*/ 2147483647 w 357"/>
                <a:gd name="T1" fmla="*/ 0 h 270"/>
                <a:gd name="T2" fmla="*/ 2147483647 w 357"/>
                <a:gd name="T3" fmla="*/ 0 h 270"/>
                <a:gd name="T4" fmla="*/ 2147483647 w 357"/>
                <a:gd name="T5" fmla="*/ 2147483647 h 270"/>
                <a:gd name="T6" fmla="*/ 2147483647 w 357"/>
                <a:gd name="T7" fmla="*/ 2147483647 h 270"/>
                <a:gd name="T8" fmla="*/ 0 w 357"/>
                <a:gd name="T9" fmla="*/ 2147483647 h 270"/>
                <a:gd name="T10" fmla="*/ 2147483647 w 357"/>
                <a:gd name="T11" fmla="*/ 2147483647 h 270"/>
                <a:gd name="T12" fmla="*/ 2147483647 w 357"/>
                <a:gd name="T13" fmla="*/ 2147483647 h 270"/>
                <a:gd name="T14" fmla="*/ 2147483647 w 357"/>
                <a:gd name="T15" fmla="*/ 2147483647 h 270"/>
                <a:gd name="T16" fmla="*/ 2147483647 w 357"/>
                <a:gd name="T17" fmla="*/ 2147483647 h 270"/>
                <a:gd name="T18" fmla="*/ 2147483647 w 357"/>
                <a:gd name="T19" fmla="*/ 2147483647 h 270"/>
                <a:gd name="T20" fmla="*/ 2147483647 w 357"/>
                <a:gd name="T21" fmla="*/ 2147483647 h 270"/>
                <a:gd name="T22" fmla="*/ 2147483647 w 357"/>
                <a:gd name="T23" fmla="*/ 2147483647 h 270"/>
                <a:gd name="T24" fmla="*/ 2147483647 w 357"/>
                <a:gd name="T25" fmla="*/ 2147483647 h 270"/>
                <a:gd name="T26" fmla="*/ 2147483647 w 357"/>
                <a:gd name="T27" fmla="*/ 2147483647 h 270"/>
                <a:gd name="T28" fmla="*/ 2147483647 w 357"/>
                <a:gd name="T29" fmla="*/ 2147483647 h 270"/>
                <a:gd name="T30" fmla="*/ 2147483647 w 357"/>
                <a:gd name="T31" fmla="*/ 2147483647 h 270"/>
                <a:gd name="T32" fmla="*/ 2147483647 w 357"/>
                <a:gd name="T33" fmla="*/ 0 h 2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7"/>
                <a:gd name="T52" fmla="*/ 0 h 270"/>
                <a:gd name="T53" fmla="*/ 357 w 357"/>
                <a:gd name="T54" fmla="*/ 270 h 27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7" h="270">
                  <a:moveTo>
                    <a:pt x="147" y="0"/>
                  </a:moveTo>
                  <a:lnTo>
                    <a:pt x="137" y="0"/>
                  </a:lnTo>
                  <a:lnTo>
                    <a:pt x="95" y="82"/>
                  </a:lnTo>
                  <a:lnTo>
                    <a:pt x="71" y="82"/>
                  </a:lnTo>
                  <a:lnTo>
                    <a:pt x="0" y="165"/>
                  </a:lnTo>
                  <a:lnTo>
                    <a:pt x="31" y="252"/>
                  </a:lnTo>
                  <a:lnTo>
                    <a:pt x="141" y="270"/>
                  </a:lnTo>
                  <a:lnTo>
                    <a:pt x="170" y="248"/>
                  </a:lnTo>
                  <a:lnTo>
                    <a:pt x="202" y="185"/>
                  </a:lnTo>
                  <a:lnTo>
                    <a:pt x="210" y="179"/>
                  </a:lnTo>
                  <a:lnTo>
                    <a:pt x="357" y="127"/>
                  </a:lnTo>
                  <a:lnTo>
                    <a:pt x="347" y="103"/>
                  </a:lnTo>
                  <a:lnTo>
                    <a:pt x="290" y="84"/>
                  </a:lnTo>
                  <a:lnTo>
                    <a:pt x="208" y="127"/>
                  </a:lnTo>
                  <a:lnTo>
                    <a:pt x="208" y="52"/>
                  </a:lnTo>
                  <a:lnTo>
                    <a:pt x="147" y="52"/>
                  </a:lnTo>
                  <a:lnTo>
                    <a:pt x="147"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25" name="Freeform 94">
              <a:extLst>
                <a:ext uri="{FF2B5EF4-FFF2-40B4-BE49-F238E27FC236}">
                  <a16:creationId xmlns:a16="http://schemas.microsoft.com/office/drawing/2014/main" id="{23E1E1EC-2C00-4F8E-B8CD-19BD89ED557D}"/>
                </a:ext>
              </a:extLst>
            </p:cNvPr>
            <p:cNvSpPr>
              <a:spLocks/>
            </p:cNvSpPr>
            <p:nvPr/>
          </p:nvSpPr>
          <p:spPr bwMode="auto">
            <a:xfrm>
              <a:off x="7643652" y="4268004"/>
              <a:ext cx="691042" cy="244292"/>
            </a:xfrm>
            <a:custGeom>
              <a:avLst/>
              <a:gdLst>
                <a:gd name="T0" fmla="*/ 0 w 570"/>
                <a:gd name="T1" fmla="*/ 2147483647 h 204"/>
                <a:gd name="T2" fmla="*/ 2147483647 w 570"/>
                <a:gd name="T3" fmla="*/ 2147483647 h 204"/>
                <a:gd name="T4" fmla="*/ 2147483647 w 570"/>
                <a:gd name="T5" fmla="*/ 2147483647 h 204"/>
                <a:gd name="T6" fmla="*/ 2147483647 w 570"/>
                <a:gd name="T7" fmla="*/ 2147483647 h 204"/>
                <a:gd name="T8" fmla="*/ 2147483647 w 570"/>
                <a:gd name="T9" fmla="*/ 2147483647 h 204"/>
                <a:gd name="T10" fmla="*/ 2147483647 w 570"/>
                <a:gd name="T11" fmla="*/ 2147483647 h 204"/>
                <a:gd name="T12" fmla="*/ 2147483647 w 570"/>
                <a:gd name="T13" fmla="*/ 0 h 204"/>
                <a:gd name="T14" fmla="*/ 2147483647 w 570"/>
                <a:gd name="T15" fmla="*/ 2147483647 h 204"/>
                <a:gd name="T16" fmla="*/ 2147483647 w 570"/>
                <a:gd name="T17" fmla="*/ 2147483647 h 204"/>
                <a:gd name="T18" fmla="*/ 2147483647 w 570"/>
                <a:gd name="T19" fmla="*/ 2147483647 h 204"/>
                <a:gd name="T20" fmla="*/ 2147483647 w 570"/>
                <a:gd name="T21" fmla="*/ 2147483647 h 204"/>
                <a:gd name="T22" fmla="*/ 0 w 570"/>
                <a:gd name="T23" fmla="*/ 2147483647 h 2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70"/>
                <a:gd name="T37" fmla="*/ 0 h 204"/>
                <a:gd name="T38" fmla="*/ 570 w 570"/>
                <a:gd name="T39" fmla="*/ 204 h 2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70" h="204">
                  <a:moveTo>
                    <a:pt x="0" y="204"/>
                  </a:moveTo>
                  <a:lnTo>
                    <a:pt x="17" y="184"/>
                  </a:lnTo>
                  <a:lnTo>
                    <a:pt x="145" y="125"/>
                  </a:lnTo>
                  <a:lnTo>
                    <a:pt x="256" y="143"/>
                  </a:lnTo>
                  <a:lnTo>
                    <a:pt x="289" y="114"/>
                  </a:lnTo>
                  <a:lnTo>
                    <a:pt x="310" y="57"/>
                  </a:lnTo>
                  <a:lnTo>
                    <a:pt x="472" y="0"/>
                  </a:lnTo>
                  <a:lnTo>
                    <a:pt x="498" y="91"/>
                  </a:lnTo>
                  <a:lnTo>
                    <a:pt x="570" y="109"/>
                  </a:lnTo>
                  <a:lnTo>
                    <a:pt x="534" y="152"/>
                  </a:lnTo>
                  <a:lnTo>
                    <a:pt x="558" y="204"/>
                  </a:lnTo>
                  <a:lnTo>
                    <a:pt x="0" y="204"/>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26" name="Freeform 95">
              <a:extLst>
                <a:ext uri="{FF2B5EF4-FFF2-40B4-BE49-F238E27FC236}">
                  <a16:creationId xmlns:a16="http://schemas.microsoft.com/office/drawing/2014/main" id="{18671F35-63F6-437A-A344-5C9FAE8DD73E}"/>
                </a:ext>
              </a:extLst>
            </p:cNvPr>
            <p:cNvSpPr>
              <a:spLocks/>
            </p:cNvSpPr>
            <p:nvPr/>
          </p:nvSpPr>
          <p:spPr bwMode="auto">
            <a:xfrm>
              <a:off x="7221866" y="4208981"/>
              <a:ext cx="597658" cy="327909"/>
            </a:xfrm>
            <a:custGeom>
              <a:avLst/>
              <a:gdLst>
                <a:gd name="T0" fmla="*/ 0 w 489"/>
                <a:gd name="T1" fmla="*/ 2147483647 h 268"/>
                <a:gd name="T2" fmla="*/ 2147483647 w 489"/>
                <a:gd name="T3" fmla="*/ 2147483647 h 268"/>
                <a:gd name="T4" fmla="*/ 2147483647 w 489"/>
                <a:gd name="T5" fmla="*/ 2147483647 h 268"/>
                <a:gd name="T6" fmla="*/ 2147483647 w 489"/>
                <a:gd name="T7" fmla="*/ 2147483647 h 268"/>
                <a:gd name="T8" fmla="*/ 2147483647 w 489"/>
                <a:gd name="T9" fmla="*/ 2147483647 h 268"/>
                <a:gd name="T10" fmla="*/ 2147483647 w 489"/>
                <a:gd name="T11" fmla="*/ 0 h 268"/>
                <a:gd name="T12" fmla="*/ 2147483647 w 489"/>
                <a:gd name="T13" fmla="*/ 2147483647 h 268"/>
                <a:gd name="T14" fmla="*/ 2147483647 w 489"/>
                <a:gd name="T15" fmla="*/ 2147483647 h 268"/>
                <a:gd name="T16" fmla="*/ 2147483647 w 489"/>
                <a:gd name="T17" fmla="*/ 2147483647 h 268"/>
                <a:gd name="T18" fmla="*/ 2147483647 w 489"/>
                <a:gd name="T19" fmla="*/ 2147483647 h 268"/>
                <a:gd name="T20" fmla="*/ 2147483647 w 489"/>
                <a:gd name="T21" fmla="*/ 2147483647 h 268"/>
                <a:gd name="T22" fmla="*/ 2147483647 w 489"/>
                <a:gd name="T23" fmla="*/ 2147483647 h 268"/>
                <a:gd name="T24" fmla="*/ 2147483647 w 489"/>
                <a:gd name="T25" fmla="*/ 2147483647 h 268"/>
                <a:gd name="T26" fmla="*/ 2147483647 w 489"/>
                <a:gd name="T27" fmla="*/ 2147483647 h 268"/>
                <a:gd name="T28" fmla="*/ 0 w 489"/>
                <a:gd name="T29" fmla="*/ 2147483647 h 26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9"/>
                <a:gd name="T46" fmla="*/ 0 h 268"/>
                <a:gd name="T47" fmla="*/ 489 w 489"/>
                <a:gd name="T48" fmla="*/ 268 h 26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9" h="268">
                  <a:moveTo>
                    <a:pt x="0" y="268"/>
                  </a:moveTo>
                  <a:lnTo>
                    <a:pt x="23" y="198"/>
                  </a:lnTo>
                  <a:lnTo>
                    <a:pt x="86" y="157"/>
                  </a:lnTo>
                  <a:lnTo>
                    <a:pt x="225" y="129"/>
                  </a:lnTo>
                  <a:lnTo>
                    <a:pt x="306" y="31"/>
                  </a:lnTo>
                  <a:lnTo>
                    <a:pt x="306" y="0"/>
                  </a:lnTo>
                  <a:lnTo>
                    <a:pt x="399" y="75"/>
                  </a:lnTo>
                  <a:lnTo>
                    <a:pt x="433" y="63"/>
                  </a:lnTo>
                  <a:lnTo>
                    <a:pt x="459" y="88"/>
                  </a:lnTo>
                  <a:lnTo>
                    <a:pt x="489" y="175"/>
                  </a:lnTo>
                  <a:lnTo>
                    <a:pt x="361" y="230"/>
                  </a:lnTo>
                  <a:lnTo>
                    <a:pt x="343" y="250"/>
                  </a:lnTo>
                  <a:lnTo>
                    <a:pt x="98" y="250"/>
                  </a:lnTo>
                  <a:lnTo>
                    <a:pt x="98" y="268"/>
                  </a:lnTo>
                  <a:lnTo>
                    <a:pt x="0" y="268"/>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27" name="Freeform 96">
              <a:extLst>
                <a:ext uri="{FF2B5EF4-FFF2-40B4-BE49-F238E27FC236}">
                  <a16:creationId xmlns:a16="http://schemas.microsoft.com/office/drawing/2014/main" id="{712A4114-A6B6-4C70-8182-84FDB51B9CF0}"/>
                </a:ext>
              </a:extLst>
            </p:cNvPr>
            <p:cNvSpPr>
              <a:spLocks/>
            </p:cNvSpPr>
            <p:nvPr/>
          </p:nvSpPr>
          <p:spPr bwMode="auto">
            <a:xfrm>
              <a:off x="6793857" y="4517215"/>
              <a:ext cx="417116" cy="357419"/>
            </a:xfrm>
            <a:custGeom>
              <a:avLst/>
              <a:gdLst>
                <a:gd name="T0" fmla="*/ 0 w 341"/>
                <a:gd name="T1" fmla="*/ 0 h 297"/>
                <a:gd name="T2" fmla="*/ 2147483647 w 341"/>
                <a:gd name="T3" fmla="*/ 0 h 297"/>
                <a:gd name="T4" fmla="*/ 2147483647 w 341"/>
                <a:gd name="T5" fmla="*/ 2147483647 h 297"/>
                <a:gd name="T6" fmla="*/ 2147483647 w 341"/>
                <a:gd name="T7" fmla="*/ 2147483647 h 297"/>
                <a:gd name="T8" fmla="*/ 2147483647 w 341"/>
                <a:gd name="T9" fmla="*/ 2147483647 h 297"/>
                <a:gd name="T10" fmla="*/ 2147483647 w 341"/>
                <a:gd name="T11" fmla="*/ 2147483647 h 297"/>
                <a:gd name="T12" fmla="*/ 2147483647 w 341"/>
                <a:gd name="T13" fmla="*/ 2147483647 h 297"/>
                <a:gd name="T14" fmla="*/ 2147483647 w 341"/>
                <a:gd name="T15" fmla="*/ 2147483647 h 297"/>
                <a:gd name="T16" fmla="*/ 2147483647 w 341"/>
                <a:gd name="T17" fmla="*/ 2147483647 h 297"/>
                <a:gd name="T18" fmla="*/ 2147483647 w 341"/>
                <a:gd name="T19" fmla="*/ 2147483647 h 297"/>
                <a:gd name="T20" fmla="*/ 2147483647 w 341"/>
                <a:gd name="T21" fmla="*/ 2147483647 h 297"/>
                <a:gd name="T22" fmla="*/ 0 w 341"/>
                <a:gd name="T23" fmla="*/ 0 h 2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1"/>
                <a:gd name="T37" fmla="*/ 0 h 297"/>
                <a:gd name="T38" fmla="*/ 341 w 341"/>
                <a:gd name="T39" fmla="*/ 297 h 2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1" h="297">
                  <a:moveTo>
                    <a:pt x="0" y="0"/>
                  </a:moveTo>
                  <a:lnTo>
                    <a:pt x="306" y="0"/>
                  </a:lnTo>
                  <a:lnTo>
                    <a:pt x="294" y="40"/>
                  </a:lnTo>
                  <a:lnTo>
                    <a:pt x="341" y="42"/>
                  </a:lnTo>
                  <a:lnTo>
                    <a:pt x="299" y="145"/>
                  </a:lnTo>
                  <a:lnTo>
                    <a:pt x="254" y="210"/>
                  </a:lnTo>
                  <a:lnTo>
                    <a:pt x="227" y="297"/>
                  </a:lnTo>
                  <a:lnTo>
                    <a:pt x="48" y="297"/>
                  </a:lnTo>
                  <a:lnTo>
                    <a:pt x="45" y="257"/>
                  </a:lnTo>
                  <a:lnTo>
                    <a:pt x="12" y="249"/>
                  </a:lnTo>
                  <a:lnTo>
                    <a:pt x="12" y="62"/>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28" name="Freeform 97">
              <a:extLst>
                <a:ext uri="{FF2B5EF4-FFF2-40B4-BE49-F238E27FC236}">
                  <a16:creationId xmlns:a16="http://schemas.microsoft.com/office/drawing/2014/main" id="{79DF1751-8924-402B-B77F-6B65978524C3}"/>
                </a:ext>
              </a:extLst>
            </p:cNvPr>
            <p:cNvSpPr>
              <a:spLocks/>
            </p:cNvSpPr>
            <p:nvPr/>
          </p:nvSpPr>
          <p:spPr bwMode="auto">
            <a:xfrm>
              <a:off x="7159614" y="4512296"/>
              <a:ext cx="700380" cy="181990"/>
            </a:xfrm>
            <a:custGeom>
              <a:avLst/>
              <a:gdLst>
                <a:gd name="T0" fmla="*/ 2147483647 w 575"/>
                <a:gd name="T1" fmla="*/ 2147483647 h 148"/>
                <a:gd name="T2" fmla="*/ 2147483647 w 575"/>
                <a:gd name="T3" fmla="*/ 2147483647 h 148"/>
                <a:gd name="T4" fmla="*/ 2147483647 w 575"/>
                <a:gd name="T5" fmla="*/ 0 h 148"/>
                <a:gd name="T6" fmla="*/ 2147483647 w 575"/>
                <a:gd name="T7" fmla="*/ 0 h 148"/>
                <a:gd name="T8" fmla="*/ 2147483647 w 575"/>
                <a:gd name="T9" fmla="*/ 2147483647 h 148"/>
                <a:gd name="T10" fmla="*/ 2147483647 w 575"/>
                <a:gd name="T11" fmla="*/ 2147483647 h 148"/>
                <a:gd name="T12" fmla="*/ 2147483647 w 575"/>
                <a:gd name="T13" fmla="*/ 2147483647 h 148"/>
                <a:gd name="T14" fmla="*/ 0 w 575"/>
                <a:gd name="T15" fmla="*/ 2147483647 h 148"/>
                <a:gd name="T16" fmla="*/ 2147483647 w 575"/>
                <a:gd name="T17" fmla="*/ 2147483647 h 1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5"/>
                <a:gd name="T28" fmla="*/ 0 h 148"/>
                <a:gd name="T29" fmla="*/ 575 w 575"/>
                <a:gd name="T30" fmla="*/ 148 h 1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5" h="148">
                  <a:moveTo>
                    <a:pt x="51" y="16"/>
                  </a:moveTo>
                  <a:lnTo>
                    <a:pt x="151" y="16"/>
                  </a:lnTo>
                  <a:lnTo>
                    <a:pt x="151" y="0"/>
                  </a:lnTo>
                  <a:lnTo>
                    <a:pt x="575" y="0"/>
                  </a:lnTo>
                  <a:lnTo>
                    <a:pt x="569" y="36"/>
                  </a:lnTo>
                  <a:lnTo>
                    <a:pt x="397" y="105"/>
                  </a:lnTo>
                  <a:lnTo>
                    <a:pt x="381" y="148"/>
                  </a:lnTo>
                  <a:lnTo>
                    <a:pt x="0" y="147"/>
                  </a:lnTo>
                  <a:lnTo>
                    <a:pt x="51" y="16"/>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29" name="Freeform 98">
              <a:extLst>
                <a:ext uri="{FF2B5EF4-FFF2-40B4-BE49-F238E27FC236}">
                  <a16:creationId xmlns:a16="http://schemas.microsoft.com/office/drawing/2014/main" id="{426D590E-3B41-42E2-B67F-917E7D618988}"/>
                </a:ext>
              </a:extLst>
            </p:cNvPr>
            <p:cNvSpPr>
              <a:spLocks/>
            </p:cNvSpPr>
            <p:nvPr/>
          </p:nvSpPr>
          <p:spPr bwMode="auto">
            <a:xfrm>
              <a:off x="7623421" y="4512296"/>
              <a:ext cx="729952" cy="285280"/>
            </a:xfrm>
            <a:custGeom>
              <a:avLst/>
              <a:gdLst>
                <a:gd name="T0" fmla="*/ 2147483647 w 599"/>
                <a:gd name="T1" fmla="*/ 0 h 236"/>
                <a:gd name="T2" fmla="*/ 2147483647 w 599"/>
                <a:gd name="T3" fmla="*/ 0 h 236"/>
                <a:gd name="T4" fmla="*/ 2147483647 w 599"/>
                <a:gd name="T5" fmla="*/ 2147483647 h 236"/>
                <a:gd name="T6" fmla="*/ 2147483647 w 599"/>
                <a:gd name="T7" fmla="*/ 2147483647 h 236"/>
                <a:gd name="T8" fmla="*/ 2147483647 w 599"/>
                <a:gd name="T9" fmla="*/ 2147483647 h 236"/>
                <a:gd name="T10" fmla="*/ 2147483647 w 599"/>
                <a:gd name="T11" fmla="*/ 2147483647 h 236"/>
                <a:gd name="T12" fmla="*/ 2147483647 w 599"/>
                <a:gd name="T13" fmla="*/ 2147483647 h 236"/>
                <a:gd name="T14" fmla="*/ 2147483647 w 599"/>
                <a:gd name="T15" fmla="*/ 2147483647 h 236"/>
                <a:gd name="T16" fmla="*/ 2147483647 w 599"/>
                <a:gd name="T17" fmla="*/ 2147483647 h 236"/>
                <a:gd name="T18" fmla="*/ 2147483647 w 599"/>
                <a:gd name="T19" fmla="*/ 2147483647 h 236"/>
                <a:gd name="T20" fmla="*/ 2147483647 w 599"/>
                <a:gd name="T21" fmla="*/ 2147483647 h 236"/>
                <a:gd name="T22" fmla="*/ 0 w 599"/>
                <a:gd name="T23" fmla="*/ 2147483647 h 236"/>
                <a:gd name="T24" fmla="*/ 2147483647 w 599"/>
                <a:gd name="T25" fmla="*/ 2147483647 h 236"/>
                <a:gd name="T26" fmla="*/ 2147483647 w 599"/>
                <a:gd name="T27" fmla="*/ 2147483647 h 236"/>
                <a:gd name="T28" fmla="*/ 2147483647 w 599"/>
                <a:gd name="T29" fmla="*/ 0 h 2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99"/>
                <a:gd name="T46" fmla="*/ 0 h 236"/>
                <a:gd name="T47" fmla="*/ 599 w 599"/>
                <a:gd name="T48" fmla="*/ 236 h 2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99" h="236">
                  <a:moveTo>
                    <a:pt x="191" y="0"/>
                  </a:moveTo>
                  <a:lnTo>
                    <a:pt x="569" y="0"/>
                  </a:lnTo>
                  <a:lnTo>
                    <a:pt x="599" y="74"/>
                  </a:lnTo>
                  <a:lnTo>
                    <a:pt x="533" y="145"/>
                  </a:lnTo>
                  <a:lnTo>
                    <a:pt x="438" y="175"/>
                  </a:lnTo>
                  <a:lnTo>
                    <a:pt x="400" y="236"/>
                  </a:lnTo>
                  <a:lnTo>
                    <a:pt x="307" y="135"/>
                  </a:lnTo>
                  <a:lnTo>
                    <a:pt x="233" y="135"/>
                  </a:lnTo>
                  <a:lnTo>
                    <a:pt x="220" y="115"/>
                  </a:lnTo>
                  <a:lnTo>
                    <a:pt x="120" y="115"/>
                  </a:lnTo>
                  <a:lnTo>
                    <a:pt x="87" y="148"/>
                  </a:lnTo>
                  <a:lnTo>
                    <a:pt x="0" y="147"/>
                  </a:lnTo>
                  <a:lnTo>
                    <a:pt x="14" y="106"/>
                  </a:lnTo>
                  <a:lnTo>
                    <a:pt x="184" y="36"/>
                  </a:lnTo>
                  <a:lnTo>
                    <a:pt x="191"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30" name="Freeform 99">
              <a:extLst>
                <a:ext uri="{FF2B5EF4-FFF2-40B4-BE49-F238E27FC236}">
                  <a16:creationId xmlns:a16="http://schemas.microsoft.com/office/drawing/2014/main" id="{213F486C-BA93-47BE-968C-675932031B6A}"/>
                </a:ext>
              </a:extLst>
            </p:cNvPr>
            <p:cNvSpPr>
              <a:spLocks/>
            </p:cNvSpPr>
            <p:nvPr/>
          </p:nvSpPr>
          <p:spPr bwMode="auto">
            <a:xfrm>
              <a:off x="7713691" y="4653296"/>
              <a:ext cx="396882" cy="339386"/>
            </a:xfrm>
            <a:custGeom>
              <a:avLst/>
              <a:gdLst>
                <a:gd name="T0" fmla="*/ 2147483647 w 327"/>
                <a:gd name="T1" fmla="*/ 2147483647 h 283"/>
                <a:gd name="T2" fmla="*/ 2147483647 w 327"/>
                <a:gd name="T3" fmla="*/ 0 h 283"/>
                <a:gd name="T4" fmla="*/ 2147483647 w 327"/>
                <a:gd name="T5" fmla="*/ 0 h 283"/>
                <a:gd name="T6" fmla="*/ 2147483647 w 327"/>
                <a:gd name="T7" fmla="*/ 2147483647 h 283"/>
                <a:gd name="T8" fmla="*/ 2147483647 w 327"/>
                <a:gd name="T9" fmla="*/ 2147483647 h 283"/>
                <a:gd name="T10" fmla="*/ 2147483647 w 327"/>
                <a:gd name="T11" fmla="*/ 2147483647 h 283"/>
                <a:gd name="T12" fmla="*/ 2147483647 w 327"/>
                <a:gd name="T13" fmla="*/ 2147483647 h 283"/>
                <a:gd name="T14" fmla="*/ 2147483647 w 327"/>
                <a:gd name="T15" fmla="*/ 2147483647 h 283"/>
                <a:gd name="T16" fmla="*/ 2147483647 w 327"/>
                <a:gd name="T17" fmla="*/ 2147483647 h 283"/>
                <a:gd name="T18" fmla="*/ 2147483647 w 327"/>
                <a:gd name="T19" fmla="*/ 2147483647 h 283"/>
                <a:gd name="T20" fmla="*/ 0 w 327"/>
                <a:gd name="T21" fmla="*/ 2147483647 h 283"/>
                <a:gd name="T22" fmla="*/ 2147483647 w 327"/>
                <a:gd name="T23" fmla="*/ 2147483647 h 2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7"/>
                <a:gd name="T37" fmla="*/ 0 h 283"/>
                <a:gd name="T38" fmla="*/ 327 w 327"/>
                <a:gd name="T39" fmla="*/ 283 h 2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7" h="283">
                  <a:moveTo>
                    <a:pt x="13" y="34"/>
                  </a:moveTo>
                  <a:lnTo>
                    <a:pt x="47" y="0"/>
                  </a:lnTo>
                  <a:lnTo>
                    <a:pt x="147" y="0"/>
                  </a:lnTo>
                  <a:lnTo>
                    <a:pt x="158" y="20"/>
                  </a:lnTo>
                  <a:lnTo>
                    <a:pt x="234" y="20"/>
                  </a:lnTo>
                  <a:lnTo>
                    <a:pt x="327" y="121"/>
                  </a:lnTo>
                  <a:lnTo>
                    <a:pt x="242" y="210"/>
                  </a:lnTo>
                  <a:lnTo>
                    <a:pt x="178" y="232"/>
                  </a:lnTo>
                  <a:lnTo>
                    <a:pt x="170" y="283"/>
                  </a:lnTo>
                  <a:lnTo>
                    <a:pt x="137" y="224"/>
                  </a:lnTo>
                  <a:lnTo>
                    <a:pt x="0" y="62"/>
                  </a:lnTo>
                  <a:lnTo>
                    <a:pt x="13" y="34"/>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31" name="Freeform 100">
              <a:extLst>
                <a:ext uri="{FF2B5EF4-FFF2-40B4-BE49-F238E27FC236}">
                  <a16:creationId xmlns:a16="http://schemas.microsoft.com/office/drawing/2014/main" id="{84D69168-DDDA-475F-B2B7-F9879B7FD9F2}"/>
                </a:ext>
              </a:extLst>
            </p:cNvPr>
            <p:cNvSpPr>
              <a:spLocks/>
            </p:cNvSpPr>
            <p:nvPr/>
          </p:nvSpPr>
          <p:spPr bwMode="auto">
            <a:xfrm>
              <a:off x="7539376" y="4691007"/>
              <a:ext cx="381319" cy="436117"/>
            </a:xfrm>
            <a:custGeom>
              <a:avLst/>
              <a:gdLst>
                <a:gd name="T0" fmla="*/ 0 w 313"/>
                <a:gd name="T1" fmla="*/ 0 h 360"/>
                <a:gd name="T2" fmla="*/ 2147483647 w 313"/>
                <a:gd name="T3" fmla="*/ 0 h 360"/>
                <a:gd name="T4" fmla="*/ 2147483647 w 313"/>
                <a:gd name="T5" fmla="*/ 2147483647 h 360"/>
                <a:gd name="T6" fmla="*/ 2147483647 w 313"/>
                <a:gd name="T7" fmla="*/ 2147483647 h 360"/>
                <a:gd name="T8" fmla="*/ 2147483647 w 313"/>
                <a:gd name="T9" fmla="*/ 2147483647 h 360"/>
                <a:gd name="T10" fmla="*/ 2147483647 w 313"/>
                <a:gd name="T11" fmla="*/ 2147483647 h 360"/>
                <a:gd name="T12" fmla="*/ 2147483647 w 313"/>
                <a:gd name="T13" fmla="*/ 2147483647 h 360"/>
                <a:gd name="T14" fmla="*/ 2147483647 w 313"/>
                <a:gd name="T15" fmla="*/ 2147483647 h 360"/>
                <a:gd name="T16" fmla="*/ 2147483647 w 313"/>
                <a:gd name="T17" fmla="*/ 2147483647 h 360"/>
                <a:gd name="T18" fmla="*/ 2147483647 w 313"/>
                <a:gd name="T19" fmla="*/ 2147483647 h 360"/>
                <a:gd name="T20" fmla="*/ 0 w 313"/>
                <a:gd name="T21" fmla="*/ 0 h 3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3"/>
                <a:gd name="T34" fmla="*/ 0 h 360"/>
                <a:gd name="T35" fmla="*/ 313 w 313"/>
                <a:gd name="T36" fmla="*/ 360 h 3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3" h="360">
                  <a:moveTo>
                    <a:pt x="0" y="0"/>
                  </a:moveTo>
                  <a:lnTo>
                    <a:pt x="157" y="0"/>
                  </a:lnTo>
                  <a:lnTo>
                    <a:pt x="144" y="27"/>
                  </a:lnTo>
                  <a:lnTo>
                    <a:pt x="280" y="191"/>
                  </a:lnTo>
                  <a:lnTo>
                    <a:pt x="313" y="250"/>
                  </a:lnTo>
                  <a:lnTo>
                    <a:pt x="277" y="359"/>
                  </a:lnTo>
                  <a:lnTo>
                    <a:pt x="55" y="360"/>
                  </a:lnTo>
                  <a:lnTo>
                    <a:pt x="31" y="312"/>
                  </a:lnTo>
                  <a:lnTo>
                    <a:pt x="20" y="256"/>
                  </a:lnTo>
                  <a:lnTo>
                    <a:pt x="42" y="225"/>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32" name="Freeform 101">
              <a:extLst>
                <a:ext uri="{FF2B5EF4-FFF2-40B4-BE49-F238E27FC236}">
                  <a16:creationId xmlns:a16="http://schemas.microsoft.com/office/drawing/2014/main" id="{E99CEEBE-9796-4F04-B3BF-02ED973471E3}"/>
                </a:ext>
              </a:extLst>
            </p:cNvPr>
            <p:cNvSpPr>
              <a:spLocks/>
            </p:cNvSpPr>
            <p:nvPr/>
          </p:nvSpPr>
          <p:spPr bwMode="auto">
            <a:xfrm>
              <a:off x="7064673" y="4691007"/>
              <a:ext cx="277039" cy="486943"/>
            </a:xfrm>
            <a:custGeom>
              <a:avLst/>
              <a:gdLst>
                <a:gd name="T0" fmla="*/ 2147483647 w 227"/>
                <a:gd name="T1" fmla="*/ 0 h 401"/>
                <a:gd name="T2" fmla="*/ 2147483647 w 227"/>
                <a:gd name="T3" fmla="*/ 0 h 401"/>
                <a:gd name="T4" fmla="*/ 2147483647 w 227"/>
                <a:gd name="T5" fmla="*/ 2147483647 h 401"/>
                <a:gd name="T6" fmla="*/ 2147483647 w 227"/>
                <a:gd name="T7" fmla="*/ 2147483647 h 401"/>
                <a:gd name="T8" fmla="*/ 2147483647 w 227"/>
                <a:gd name="T9" fmla="*/ 2147483647 h 401"/>
                <a:gd name="T10" fmla="*/ 2147483647 w 227"/>
                <a:gd name="T11" fmla="*/ 2147483647 h 401"/>
                <a:gd name="T12" fmla="*/ 0 w 227"/>
                <a:gd name="T13" fmla="*/ 2147483647 h 401"/>
                <a:gd name="T14" fmla="*/ 2147483647 w 227"/>
                <a:gd name="T15" fmla="*/ 2147483647 h 401"/>
                <a:gd name="T16" fmla="*/ 2147483647 w 227"/>
                <a:gd name="T17" fmla="*/ 2147483647 h 401"/>
                <a:gd name="T18" fmla="*/ 2147483647 w 227"/>
                <a:gd name="T19" fmla="*/ 2147483647 h 401"/>
                <a:gd name="T20" fmla="*/ 2147483647 w 227"/>
                <a:gd name="T21" fmla="*/ 0 h 4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7"/>
                <a:gd name="T34" fmla="*/ 0 h 401"/>
                <a:gd name="T35" fmla="*/ 227 w 227"/>
                <a:gd name="T36" fmla="*/ 401 h 4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7" h="401">
                  <a:moveTo>
                    <a:pt x="76" y="0"/>
                  </a:moveTo>
                  <a:lnTo>
                    <a:pt x="227" y="0"/>
                  </a:lnTo>
                  <a:lnTo>
                    <a:pt x="178" y="267"/>
                  </a:lnTo>
                  <a:lnTo>
                    <a:pt x="176" y="371"/>
                  </a:lnTo>
                  <a:lnTo>
                    <a:pt x="129" y="401"/>
                  </a:lnTo>
                  <a:lnTo>
                    <a:pt x="105" y="332"/>
                  </a:lnTo>
                  <a:lnTo>
                    <a:pt x="0" y="332"/>
                  </a:lnTo>
                  <a:lnTo>
                    <a:pt x="33" y="217"/>
                  </a:lnTo>
                  <a:lnTo>
                    <a:pt x="1" y="157"/>
                  </a:lnTo>
                  <a:lnTo>
                    <a:pt x="31" y="60"/>
                  </a:lnTo>
                  <a:lnTo>
                    <a:pt x="76"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33" name="Freeform 102">
              <a:extLst>
                <a:ext uri="{FF2B5EF4-FFF2-40B4-BE49-F238E27FC236}">
                  <a16:creationId xmlns:a16="http://schemas.microsoft.com/office/drawing/2014/main" id="{702DD631-23E6-426F-A7AD-F868A6CA0E39}"/>
                </a:ext>
              </a:extLst>
            </p:cNvPr>
            <p:cNvSpPr>
              <a:spLocks/>
            </p:cNvSpPr>
            <p:nvPr/>
          </p:nvSpPr>
          <p:spPr bwMode="auto">
            <a:xfrm>
              <a:off x="7357276" y="5069739"/>
              <a:ext cx="664583" cy="575480"/>
            </a:xfrm>
            <a:custGeom>
              <a:avLst/>
              <a:gdLst>
                <a:gd name="T0" fmla="*/ 2147483647 w 547"/>
                <a:gd name="T1" fmla="*/ 0 h 478"/>
                <a:gd name="T2" fmla="*/ 2147483647 w 547"/>
                <a:gd name="T3" fmla="*/ 0 h 478"/>
                <a:gd name="T4" fmla="*/ 2147483647 w 547"/>
                <a:gd name="T5" fmla="*/ 2147483647 h 478"/>
                <a:gd name="T6" fmla="*/ 2147483647 w 547"/>
                <a:gd name="T7" fmla="*/ 2147483647 h 478"/>
                <a:gd name="T8" fmla="*/ 2147483647 w 547"/>
                <a:gd name="T9" fmla="*/ 2147483647 h 478"/>
                <a:gd name="T10" fmla="*/ 2147483647 w 547"/>
                <a:gd name="T11" fmla="*/ 2147483647 h 478"/>
                <a:gd name="T12" fmla="*/ 2147483647 w 547"/>
                <a:gd name="T13" fmla="*/ 2147483647 h 478"/>
                <a:gd name="T14" fmla="*/ 2147483647 w 547"/>
                <a:gd name="T15" fmla="*/ 2147483647 h 478"/>
                <a:gd name="T16" fmla="*/ 2147483647 w 547"/>
                <a:gd name="T17" fmla="*/ 2147483647 h 478"/>
                <a:gd name="T18" fmla="*/ 2147483647 w 547"/>
                <a:gd name="T19" fmla="*/ 2147483647 h 478"/>
                <a:gd name="T20" fmla="*/ 2147483647 w 547"/>
                <a:gd name="T21" fmla="*/ 2147483647 h 478"/>
                <a:gd name="T22" fmla="*/ 2147483647 w 547"/>
                <a:gd name="T23" fmla="*/ 2147483647 h 478"/>
                <a:gd name="T24" fmla="*/ 2147483647 w 547"/>
                <a:gd name="T25" fmla="*/ 2147483647 h 478"/>
                <a:gd name="T26" fmla="*/ 2147483647 w 547"/>
                <a:gd name="T27" fmla="*/ 2147483647 h 478"/>
                <a:gd name="T28" fmla="*/ 2147483647 w 547"/>
                <a:gd name="T29" fmla="*/ 2147483647 h 478"/>
                <a:gd name="T30" fmla="*/ 2147483647 w 547"/>
                <a:gd name="T31" fmla="*/ 2147483647 h 478"/>
                <a:gd name="T32" fmla="*/ 2147483647 w 547"/>
                <a:gd name="T33" fmla="*/ 2147483647 h 478"/>
                <a:gd name="T34" fmla="*/ 0 w 547"/>
                <a:gd name="T35" fmla="*/ 2147483647 h 478"/>
                <a:gd name="T36" fmla="*/ 2147483647 w 547"/>
                <a:gd name="T37" fmla="*/ 0 h 4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7"/>
                <a:gd name="T58" fmla="*/ 0 h 478"/>
                <a:gd name="T59" fmla="*/ 547 w 547"/>
                <a:gd name="T60" fmla="*/ 478 h 4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7" h="478">
                  <a:moveTo>
                    <a:pt x="2" y="0"/>
                  </a:moveTo>
                  <a:lnTo>
                    <a:pt x="182" y="0"/>
                  </a:lnTo>
                  <a:lnTo>
                    <a:pt x="206" y="48"/>
                  </a:lnTo>
                  <a:lnTo>
                    <a:pt x="424" y="48"/>
                  </a:lnTo>
                  <a:lnTo>
                    <a:pt x="430" y="90"/>
                  </a:lnTo>
                  <a:lnTo>
                    <a:pt x="507" y="229"/>
                  </a:lnTo>
                  <a:lnTo>
                    <a:pt x="537" y="330"/>
                  </a:lnTo>
                  <a:lnTo>
                    <a:pt x="547" y="400"/>
                  </a:lnTo>
                  <a:lnTo>
                    <a:pt x="471" y="472"/>
                  </a:lnTo>
                  <a:lnTo>
                    <a:pt x="408" y="478"/>
                  </a:lnTo>
                  <a:lnTo>
                    <a:pt x="390" y="332"/>
                  </a:lnTo>
                  <a:lnTo>
                    <a:pt x="370" y="334"/>
                  </a:lnTo>
                  <a:lnTo>
                    <a:pt x="308" y="246"/>
                  </a:lnTo>
                  <a:lnTo>
                    <a:pt x="322" y="173"/>
                  </a:lnTo>
                  <a:lnTo>
                    <a:pt x="252" y="94"/>
                  </a:lnTo>
                  <a:lnTo>
                    <a:pt x="160" y="117"/>
                  </a:lnTo>
                  <a:lnTo>
                    <a:pt x="89" y="54"/>
                  </a:lnTo>
                  <a:lnTo>
                    <a:pt x="0" y="52"/>
                  </a:lnTo>
                  <a:lnTo>
                    <a:pt x="2" y="0"/>
                  </a:lnTo>
                  <a:close/>
                </a:path>
              </a:pathLst>
            </a:custGeom>
            <a:solidFill>
              <a:srgbClr val="00B0F0"/>
            </a:solid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34" name="Freeform 103">
              <a:extLst>
                <a:ext uri="{FF2B5EF4-FFF2-40B4-BE49-F238E27FC236}">
                  <a16:creationId xmlns:a16="http://schemas.microsoft.com/office/drawing/2014/main" id="{EE8FC563-BC04-448F-AC9C-8B609BEC9DDC}"/>
                </a:ext>
              </a:extLst>
            </p:cNvPr>
            <p:cNvSpPr>
              <a:spLocks/>
            </p:cNvSpPr>
            <p:nvPr/>
          </p:nvSpPr>
          <p:spPr bwMode="auto">
            <a:xfrm>
              <a:off x="7279455" y="4691004"/>
              <a:ext cx="309725" cy="450874"/>
            </a:xfrm>
            <a:custGeom>
              <a:avLst/>
              <a:gdLst>
                <a:gd name="T0" fmla="*/ 2147483647 w 255"/>
                <a:gd name="T1" fmla="*/ 0 h 371"/>
                <a:gd name="T2" fmla="*/ 2147483647 w 255"/>
                <a:gd name="T3" fmla="*/ 0 h 371"/>
                <a:gd name="T4" fmla="*/ 2147483647 w 255"/>
                <a:gd name="T5" fmla="*/ 2147483647 h 371"/>
                <a:gd name="T6" fmla="*/ 2147483647 w 255"/>
                <a:gd name="T7" fmla="*/ 2147483647 h 371"/>
                <a:gd name="T8" fmla="*/ 2147483647 w 255"/>
                <a:gd name="T9" fmla="*/ 2147483647 h 371"/>
                <a:gd name="T10" fmla="*/ 2147483647 w 255"/>
                <a:gd name="T11" fmla="*/ 2147483647 h 371"/>
                <a:gd name="T12" fmla="*/ 2147483647 w 255"/>
                <a:gd name="T13" fmla="*/ 2147483647 h 371"/>
                <a:gd name="T14" fmla="*/ 0 w 255"/>
                <a:gd name="T15" fmla="*/ 2147483647 h 371"/>
                <a:gd name="T16" fmla="*/ 2147483647 w 255"/>
                <a:gd name="T17" fmla="*/ 2147483647 h 371"/>
                <a:gd name="T18" fmla="*/ 2147483647 w 255"/>
                <a:gd name="T19" fmla="*/ 0 h 3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5"/>
                <a:gd name="T31" fmla="*/ 0 h 371"/>
                <a:gd name="T32" fmla="*/ 255 w 255"/>
                <a:gd name="T33" fmla="*/ 371 h 3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5" h="371">
                  <a:moveTo>
                    <a:pt x="52" y="0"/>
                  </a:moveTo>
                  <a:lnTo>
                    <a:pt x="212" y="0"/>
                  </a:lnTo>
                  <a:lnTo>
                    <a:pt x="255" y="227"/>
                  </a:lnTo>
                  <a:lnTo>
                    <a:pt x="234" y="257"/>
                  </a:lnTo>
                  <a:lnTo>
                    <a:pt x="244" y="310"/>
                  </a:lnTo>
                  <a:lnTo>
                    <a:pt x="66" y="310"/>
                  </a:lnTo>
                  <a:lnTo>
                    <a:pt x="63" y="362"/>
                  </a:lnTo>
                  <a:lnTo>
                    <a:pt x="0" y="371"/>
                  </a:lnTo>
                  <a:lnTo>
                    <a:pt x="2" y="267"/>
                  </a:lnTo>
                  <a:lnTo>
                    <a:pt x="52"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35" name="Freeform 104">
              <a:extLst>
                <a:ext uri="{FF2B5EF4-FFF2-40B4-BE49-F238E27FC236}">
                  <a16:creationId xmlns:a16="http://schemas.microsoft.com/office/drawing/2014/main" id="{FBA98F3A-818F-4875-848B-56CB97A730B0}"/>
                </a:ext>
              </a:extLst>
            </p:cNvPr>
            <p:cNvSpPr>
              <a:spLocks/>
            </p:cNvSpPr>
            <p:nvPr/>
          </p:nvSpPr>
          <p:spPr bwMode="auto">
            <a:xfrm>
              <a:off x="6846775" y="4874632"/>
              <a:ext cx="407778" cy="386932"/>
            </a:xfrm>
            <a:custGeom>
              <a:avLst/>
              <a:gdLst>
                <a:gd name="T0" fmla="*/ 2147483647 w 334"/>
                <a:gd name="T1" fmla="*/ 0 h 322"/>
                <a:gd name="T2" fmla="*/ 2147483647 w 334"/>
                <a:gd name="T3" fmla="*/ 0 h 322"/>
                <a:gd name="T4" fmla="*/ 2147483647 w 334"/>
                <a:gd name="T5" fmla="*/ 2147483647 h 322"/>
                <a:gd name="T6" fmla="*/ 2147483647 w 334"/>
                <a:gd name="T7" fmla="*/ 2147483647 h 322"/>
                <a:gd name="T8" fmla="*/ 2147483647 w 334"/>
                <a:gd name="T9" fmla="*/ 2147483647 h 322"/>
                <a:gd name="T10" fmla="*/ 2147483647 w 334"/>
                <a:gd name="T11" fmla="*/ 2147483647 h 322"/>
                <a:gd name="T12" fmla="*/ 2147483647 w 334"/>
                <a:gd name="T13" fmla="*/ 2147483647 h 322"/>
                <a:gd name="T14" fmla="*/ 2147483647 w 334"/>
                <a:gd name="T15" fmla="*/ 2147483647 h 322"/>
                <a:gd name="T16" fmla="*/ 2147483647 w 334"/>
                <a:gd name="T17" fmla="*/ 2147483647 h 322"/>
                <a:gd name="T18" fmla="*/ 2147483647 w 334"/>
                <a:gd name="T19" fmla="*/ 2147483647 h 322"/>
                <a:gd name="T20" fmla="*/ 0 w 334"/>
                <a:gd name="T21" fmla="*/ 2147483647 h 322"/>
                <a:gd name="T22" fmla="*/ 2147483647 w 334"/>
                <a:gd name="T23" fmla="*/ 0 h 3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4"/>
                <a:gd name="T37" fmla="*/ 0 h 322"/>
                <a:gd name="T38" fmla="*/ 334 w 334"/>
                <a:gd name="T39" fmla="*/ 322 h 3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4" h="322">
                  <a:moveTo>
                    <a:pt x="3" y="0"/>
                  </a:moveTo>
                  <a:lnTo>
                    <a:pt x="182" y="0"/>
                  </a:lnTo>
                  <a:lnTo>
                    <a:pt x="213" y="69"/>
                  </a:lnTo>
                  <a:lnTo>
                    <a:pt x="180" y="178"/>
                  </a:lnTo>
                  <a:lnTo>
                    <a:pt x="285" y="178"/>
                  </a:lnTo>
                  <a:lnTo>
                    <a:pt x="309" y="249"/>
                  </a:lnTo>
                  <a:lnTo>
                    <a:pt x="334" y="322"/>
                  </a:lnTo>
                  <a:lnTo>
                    <a:pt x="193" y="314"/>
                  </a:lnTo>
                  <a:lnTo>
                    <a:pt x="23" y="250"/>
                  </a:lnTo>
                  <a:lnTo>
                    <a:pt x="43" y="200"/>
                  </a:lnTo>
                  <a:lnTo>
                    <a:pt x="0" y="99"/>
                  </a:lnTo>
                  <a:lnTo>
                    <a:pt x="3"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36" name="Freeform 105">
              <a:extLst>
                <a:ext uri="{FF2B5EF4-FFF2-40B4-BE49-F238E27FC236}">
                  <a16:creationId xmlns:a16="http://schemas.microsoft.com/office/drawing/2014/main" id="{EFD27AA2-6C6B-4B70-B141-83DD6CC05A01}"/>
                </a:ext>
              </a:extLst>
            </p:cNvPr>
            <p:cNvSpPr>
              <a:spLocks/>
            </p:cNvSpPr>
            <p:nvPr/>
          </p:nvSpPr>
          <p:spPr bwMode="auto">
            <a:xfrm>
              <a:off x="6102816" y="4468027"/>
              <a:ext cx="708164" cy="354142"/>
            </a:xfrm>
            <a:custGeom>
              <a:avLst/>
              <a:gdLst>
                <a:gd name="T0" fmla="*/ 0 w 583"/>
                <a:gd name="T1" fmla="*/ 0 h 294"/>
                <a:gd name="T2" fmla="*/ 2147483647 w 583"/>
                <a:gd name="T3" fmla="*/ 0 h 294"/>
                <a:gd name="T4" fmla="*/ 2147483647 w 583"/>
                <a:gd name="T5" fmla="*/ 2147483647 h 294"/>
                <a:gd name="T6" fmla="*/ 2147483647 w 583"/>
                <a:gd name="T7" fmla="*/ 2147483647 h 294"/>
                <a:gd name="T8" fmla="*/ 2147483647 w 583"/>
                <a:gd name="T9" fmla="*/ 2147483647 h 294"/>
                <a:gd name="T10" fmla="*/ 2147483647 w 583"/>
                <a:gd name="T11" fmla="*/ 2147483647 h 294"/>
                <a:gd name="T12" fmla="*/ 2147483647 w 583"/>
                <a:gd name="T13" fmla="*/ 2147483647 h 294"/>
                <a:gd name="T14" fmla="*/ 2147483647 w 583"/>
                <a:gd name="T15" fmla="*/ 2147483647 h 294"/>
                <a:gd name="T16" fmla="*/ 2147483647 w 583"/>
                <a:gd name="T17" fmla="*/ 2147483647 h 294"/>
                <a:gd name="T18" fmla="*/ 0 w 583"/>
                <a:gd name="T19" fmla="*/ 2147483647 h 294"/>
                <a:gd name="T20" fmla="*/ 0 w 583"/>
                <a:gd name="T21" fmla="*/ 0 h 2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3"/>
                <a:gd name="T34" fmla="*/ 0 h 294"/>
                <a:gd name="T35" fmla="*/ 583 w 583"/>
                <a:gd name="T36" fmla="*/ 294 h 2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3" h="294">
                  <a:moveTo>
                    <a:pt x="0" y="0"/>
                  </a:moveTo>
                  <a:lnTo>
                    <a:pt x="554" y="0"/>
                  </a:lnTo>
                  <a:lnTo>
                    <a:pt x="571" y="43"/>
                  </a:lnTo>
                  <a:lnTo>
                    <a:pt x="581" y="105"/>
                  </a:lnTo>
                  <a:lnTo>
                    <a:pt x="583" y="294"/>
                  </a:lnTo>
                  <a:lnTo>
                    <a:pt x="482" y="273"/>
                  </a:lnTo>
                  <a:lnTo>
                    <a:pt x="440" y="281"/>
                  </a:lnTo>
                  <a:lnTo>
                    <a:pt x="197" y="231"/>
                  </a:lnTo>
                  <a:lnTo>
                    <a:pt x="197" y="88"/>
                  </a:lnTo>
                  <a:lnTo>
                    <a:pt x="0" y="86"/>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37" name="Freeform 106">
              <a:extLst>
                <a:ext uri="{FF2B5EF4-FFF2-40B4-BE49-F238E27FC236}">
                  <a16:creationId xmlns:a16="http://schemas.microsoft.com/office/drawing/2014/main" id="{C3FD8B47-86AF-4E0E-9664-6B9DBC0B3882}"/>
                </a:ext>
              </a:extLst>
            </p:cNvPr>
            <p:cNvSpPr>
              <a:spLocks/>
            </p:cNvSpPr>
            <p:nvPr/>
          </p:nvSpPr>
          <p:spPr bwMode="auto">
            <a:xfrm>
              <a:off x="5626556" y="4468030"/>
              <a:ext cx="474703" cy="580397"/>
            </a:xfrm>
            <a:custGeom>
              <a:avLst/>
              <a:gdLst>
                <a:gd name="T0" fmla="*/ 0 w 390"/>
                <a:gd name="T1" fmla="*/ 0 h 482"/>
                <a:gd name="T2" fmla="*/ 2147483647 w 390"/>
                <a:gd name="T3" fmla="*/ 0 h 482"/>
                <a:gd name="T4" fmla="*/ 2147483647 w 390"/>
                <a:gd name="T5" fmla="*/ 2147483647 h 482"/>
                <a:gd name="T6" fmla="*/ 2147483647 w 390"/>
                <a:gd name="T7" fmla="*/ 2147483647 h 482"/>
                <a:gd name="T8" fmla="*/ 2147483647 w 390"/>
                <a:gd name="T9" fmla="*/ 2147483647 h 482"/>
                <a:gd name="T10" fmla="*/ 2147483647 w 390"/>
                <a:gd name="T11" fmla="*/ 2147483647 h 482"/>
                <a:gd name="T12" fmla="*/ 2147483647 w 390"/>
                <a:gd name="T13" fmla="*/ 2147483647 h 482"/>
                <a:gd name="T14" fmla="*/ 0 w 390"/>
                <a:gd name="T15" fmla="*/ 0 h 482"/>
                <a:gd name="T16" fmla="*/ 0 60000 65536"/>
                <a:gd name="T17" fmla="*/ 0 60000 65536"/>
                <a:gd name="T18" fmla="*/ 0 60000 65536"/>
                <a:gd name="T19" fmla="*/ 0 60000 65536"/>
                <a:gd name="T20" fmla="*/ 0 60000 65536"/>
                <a:gd name="T21" fmla="*/ 0 60000 65536"/>
                <a:gd name="T22" fmla="*/ 0 60000 65536"/>
                <a:gd name="T23" fmla="*/ 0 60000 65536"/>
                <a:gd name="T24" fmla="*/ 0 w 390"/>
                <a:gd name="T25" fmla="*/ 0 h 482"/>
                <a:gd name="T26" fmla="*/ 390 w 390"/>
                <a:gd name="T27" fmla="*/ 482 h 4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0" h="482">
                  <a:moveTo>
                    <a:pt x="0" y="0"/>
                  </a:moveTo>
                  <a:lnTo>
                    <a:pt x="390" y="0"/>
                  </a:lnTo>
                  <a:lnTo>
                    <a:pt x="390" y="415"/>
                  </a:lnTo>
                  <a:lnTo>
                    <a:pt x="137" y="415"/>
                  </a:lnTo>
                  <a:lnTo>
                    <a:pt x="66" y="415"/>
                  </a:lnTo>
                  <a:lnTo>
                    <a:pt x="66" y="482"/>
                  </a:lnTo>
                  <a:lnTo>
                    <a:pt x="2" y="482"/>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38" name="Freeform 107">
              <a:extLst>
                <a:ext uri="{FF2B5EF4-FFF2-40B4-BE49-F238E27FC236}">
                  <a16:creationId xmlns:a16="http://schemas.microsoft.com/office/drawing/2014/main" id="{90BA1FAD-6D80-4E8F-9C40-5B682BDE8946}"/>
                </a:ext>
              </a:extLst>
            </p:cNvPr>
            <p:cNvSpPr>
              <a:spLocks/>
            </p:cNvSpPr>
            <p:nvPr/>
          </p:nvSpPr>
          <p:spPr bwMode="auto">
            <a:xfrm>
              <a:off x="5796205" y="4566400"/>
              <a:ext cx="1108158" cy="968968"/>
            </a:xfrm>
            <a:custGeom>
              <a:avLst/>
              <a:gdLst>
                <a:gd name="T0" fmla="*/ 2147483647 w 910"/>
                <a:gd name="T1" fmla="*/ 0 h 802"/>
                <a:gd name="T2" fmla="*/ 2147483647 w 910"/>
                <a:gd name="T3" fmla="*/ 0 h 802"/>
                <a:gd name="T4" fmla="*/ 2147483647 w 910"/>
                <a:gd name="T5" fmla="*/ 2147483647 h 802"/>
                <a:gd name="T6" fmla="*/ 2147483647 w 910"/>
                <a:gd name="T7" fmla="*/ 2147483647 h 802"/>
                <a:gd name="T8" fmla="*/ 2147483647 w 910"/>
                <a:gd name="T9" fmla="*/ 2147483647 h 802"/>
                <a:gd name="T10" fmla="*/ 2147483647 w 910"/>
                <a:gd name="T11" fmla="*/ 2147483647 h 802"/>
                <a:gd name="T12" fmla="*/ 2147483647 w 910"/>
                <a:gd name="T13" fmla="*/ 2147483647 h 802"/>
                <a:gd name="T14" fmla="*/ 2147483647 w 910"/>
                <a:gd name="T15" fmla="*/ 2147483647 h 802"/>
                <a:gd name="T16" fmla="*/ 2147483647 w 910"/>
                <a:gd name="T17" fmla="*/ 2147483647 h 802"/>
                <a:gd name="T18" fmla="*/ 2147483647 w 910"/>
                <a:gd name="T19" fmla="*/ 2147483647 h 802"/>
                <a:gd name="T20" fmla="*/ 2147483647 w 910"/>
                <a:gd name="T21" fmla="*/ 2147483647 h 802"/>
                <a:gd name="T22" fmla="*/ 2147483647 w 910"/>
                <a:gd name="T23" fmla="*/ 2147483647 h 802"/>
                <a:gd name="T24" fmla="*/ 2147483647 w 910"/>
                <a:gd name="T25" fmla="*/ 2147483647 h 802"/>
                <a:gd name="T26" fmla="*/ 2147483647 w 910"/>
                <a:gd name="T27" fmla="*/ 2147483647 h 802"/>
                <a:gd name="T28" fmla="*/ 2147483647 w 910"/>
                <a:gd name="T29" fmla="*/ 2147483647 h 802"/>
                <a:gd name="T30" fmla="*/ 2147483647 w 910"/>
                <a:gd name="T31" fmla="*/ 2147483647 h 802"/>
                <a:gd name="T32" fmla="*/ 2147483647 w 910"/>
                <a:gd name="T33" fmla="*/ 2147483647 h 802"/>
                <a:gd name="T34" fmla="*/ 2147483647 w 910"/>
                <a:gd name="T35" fmla="*/ 2147483647 h 802"/>
                <a:gd name="T36" fmla="*/ 2147483647 w 910"/>
                <a:gd name="T37" fmla="*/ 2147483647 h 802"/>
                <a:gd name="T38" fmla="*/ 2147483647 w 910"/>
                <a:gd name="T39" fmla="*/ 2147483647 h 802"/>
                <a:gd name="T40" fmla="*/ 0 w 910"/>
                <a:gd name="T41" fmla="*/ 2147483647 h 802"/>
                <a:gd name="T42" fmla="*/ 2147483647 w 910"/>
                <a:gd name="T43" fmla="*/ 2147483647 h 802"/>
                <a:gd name="T44" fmla="*/ 2147483647 w 910"/>
                <a:gd name="T45" fmla="*/ 0 h 8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10"/>
                <a:gd name="T70" fmla="*/ 0 h 802"/>
                <a:gd name="T71" fmla="*/ 910 w 910"/>
                <a:gd name="T72" fmla="*/ 802 h 80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10" h="802">
                  <a:moveTo>
                    <a:pt x="252" y="0"/>
                  </a:moveTo>
                  <a:lnTo>
                    <a:pt x="449" y="0"/>
                  </a:lnTo>
                  <a:lnTo>
                    <a:pt x="449" y="143"/>
                  </a:lnTo>
                  <a:lnTo>
                    <a:pt x="692" y="194"/>
                  </a:lnTo>
                  <a:lnTo>
                    <a:pt x="732" y="188"/>
                  </a:lnTo>
                  <a:lnTo>
                    <a:pt x="836" y="209"/>
                  </a:lnTo>
                  <a:lnTo>
                    <a:pt x="868" y="218"/>
                  </a:lnTo>
                  <a:lnTo>
                    <a:pt x="865" y="356"/>
                  </a:lnTo>
                  <a:lnTo>
                    <a:pt x="910" y="455"/>
                  </a:lnTo>
                  <a:lnTo>
                    <a:pt x="890" y="505"/>
                  </a:lnTo>
                  <a:lnTo>
                    <a:pt x="798" y="529"/>
                  </a:lnTo>
                  <a:lnTo>
                    <a:pt x="672" y="632"/>
                  </a:lnTo>
                  <a:lnTo>
                    <a:pt x="641" y="714"/>
                  </a:lnTo>
                  <a:lnTo>
                    <a:pt x="657" y="802"/>
                  </a:lnTo>
                  <a:lnTo>
                    <a:pt x="495" y="743"/>
                  </a:lnTo>
                  <a:lnTo>
                    <a:pt x="389" y="567"/>
                  </a:lnTo>
                  <a:lnTo>
                    <a:pt x="306" y="541"/>
                  </a:lnTo>
                  <a:lnTo>
                    <a:pt x="260" y="589"/>
                  </a:lnTo>
                  <a:lnTo>
                    <a:pt x="195" y="551"/>
                  </a:lnTo>
                  <a:lnTo>
                    <a:pt x="135" y="442"/>
                  </a:lnTo>
                  <a:lnTo>
                    <a:pt x="0" y="329"/>
                  </a:lnTo>
                  <a:lnTo>
                    <a:pt x="252" y="329"/>
                  </a:lnTo>
                  <a:lnTo>
                    <a:pt x="252" y="0"/>
                  </a:lnTo>
                  <a:close/>
                </a:path>
              </a:pathLst>
            </a:custGeom>
            <a:solidFill>
              <a:srgbClr val="00B0F0"/>
            </a:solid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39" name="Freeform 108">
              <a:extLst>
                <a:ext uri="{FF2B5EF4-FFF2-40B4-BE49-F238E27FC236}">
                  <a16:creationId xmlns:a16="http://schemas.microsoft.com/office/drawing/2014/main" id="{D0288F3A-FCB7-4DE5-AB2A-04B1B3E77366}"/>
                </a:ext>
              </a:extLst>
            </p:cNvPr>
            <p:cNvSpPr>
              <a:spLocks/>
            </p:cNvSpPr>
            <p:nvPr/>
          </p:nvSpPr>
          <p:spPr bwMode="auto">
            <a:xfrm>
              <a:off x="5217222" y="3946653"/>
              <a:ext cx="410891" cy="516455"/>
            </a:xfrm>
            <a:custGeom>
              <a:avLst/>
              <a:gdLst>
                <a:gd name="T0" fmla="*/ 2147483647 w 335"/>
                <a:gd name="T1" fmla="*/ 2147483647 h 427"/>
                <a:gd name="T2" fmla="*/ 2147483647 w 335"/>
                <a:gd name="T3" fmla="*/ 2147483647 h 427"/>
                <a:gd name="T4" fmla="*/ 2147483647 w 335"/>
                <a:gd name="T5" fmla="*/ 2147483647 h 427"/>
                <a:gd name="T6" fmla="*/ 0 w 335"/>
                <a:gd name="T7" fmla="*/ 2147483647 h 427"/>
                <a:gd name="T8" fmla="*/ 0 w 335"/>
                <a:gd name="T9" fmla="*/ 0 h 427"/>
                <a:gd name="T10" fmla="*/ 2147483647 w 335"/>
                <a:gd name="T11" fmla="*/ 0 h 427"/>
                <a:gd name="T12" fmla="*/ 2147483647 w 335"/>
                <a:gd name="T13" fmla="*/ 2147483647 h 427"/>
                <a:gd name="T14" fmla="*/ 0 60000 65536"/>
                <a:gd name="T15" fmla="*/ 0 60000 65536"/>
                <a:gd name="T16" fmla="*/ 0 60000 65536"/>
                <a:gd name="T17" fmla="*/ 0 60000 65536"/>
                <a:gd name="T18" fmla="*/ 0 60000 65536"/>
                <a:gd name="T19" fmla="*/ 0 60000 65536"/>
                <a:gd name="T20" fmla="*/ 0 60000 65536"/>
                <a:gd name="T21" fmla="*/ 0 w 335"/>
                <a:gd name="T22" fmla="*/ 0 h 427"/>
                <a:gd name="T23" fmla="*/ 335 w 335"/>
                <a:gd name="T24" fmla="*/ 427 h 4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5" h="427">
                  <a:moveTo>
                    <a:pt x="195" y="79"/>
                  </a:moveTo>
                  <a:lnTo>
                    <a:pt x="335" y="80"/>
                  </a:lnTo>
                  <a:lnTo>
                    <a:pt x="335" y="427"/>
                  </a:lnTo>
                  <a:lnTo>
                    <a:pt x="0" y="426"/>
                  </a:lnTo>
                  <a:lnTo>
                    <a:pt x="0" y="0"/>
                  </a:lnTo>
                  <a:lnTo>
                    <a:pt x="195" y="0"/>
                  </a:lnTo>
                  <a:lnTo>
                    <a:pt x="195" y="79"/>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40" name="Freeform 109">
              <a:extLst>
                <a:ext uri="{FF2B5EF4-FFF2-40B4-BE49-F238E27FC236}">
                  <a16:creationId xmlns:a16="http://schemas.microsoft.com/office/drawing/2014/main" id="{35281AE5-DBBC-408C-A572-3206EE727AE7}"/>
                </a:ext>
              </a:extLst>
            </p:cNvPr>
            <p:cNvSpPr>
              <a:spLocks/>
            </p:cNvSpPr>
            <p:nvPr/>
          </p:nvSpPr>
          <p:spPr bwMode="auto">
            <a:xfrm>
              <a:off x="4395443" y="3487584"/>
              <a:ext cx="610110" cy="462349"/>
            </a:xfrm>
            <a:custGeom>
              <a:avLst/>
              <a:gdLst>
                <a:gd name="T0" fmla="*/ 2147483647 w 501"/>
                <a:gd name="T1" fmla="*/ 0 h 381"/>
                <a:gd name="T2" fmla="*/ 2147483647 w 501"/>
                <a:gd name="T3" fmla="*/ 2147483647 h 381"/>
                <a:gd name="T4" fmla="*/ 2147483647 w 501"/>
                <a:gd name="T5" fmla="*/ 2147483647 h 381"/>
                <a:gd name="T6" fmla="*/ 2147483647 w 501"/>
                <a:gd name="T7" fmla="*/ 2147483647 h 381"/>
                <a:gd name="T8" fmla="*/ 2147483647 w 501"/>
                <a:gd name="T9" fmla="*/ 2147483647 h 381"/>
                <a:gd name="T10" fmla="*/ 2147483647 w 501"/>
                <a:gd name="T11" fmla="*/ 2147483647 h 381"/>
                <a:gd name="T12" fmla="*/ 2147483647 w 501"/>
                <a:gd name="T13" fmla="*/ 2147483647 h 381"/>
                <a:gd name="T14" fmla="*/ 2147483647 w 501"/>
                <a:gd name="T15" fmla="*/ 2147483647 h 381"/>
                <a:gd name="T16" fmla="*/ 2147483647 w 501"/>
                <a:gd name="T17" fmla="*/ 2147483647 h 381"/>
                <a:gd name="T18" fmla="*/ 2147483647 w 501"/>
                <a:gd name="T19" fmla="*/ 2147483647 h 381"/>
                <a:gd name="T20" fmla="*/ 0 w 501"/>
                <a:gd name="T21" fmla="*/ 2147483647 h 381"/>
                <a:gd name="T22" fmla="*/ 2147483647 w 501"/>
                <a:gd name="T23" fmla="*/ 0 h 3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1"/>
                <a:gd name="T37" fmla="*/ 0 h 381"/>
                <a:gd name="T38" fmla="*/ 501 w 501"/>
                <a:gd name="T39" fmla="*/ 381 h 3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1" h="381">
                  <a:moveTo>
                    <a:pt x="32" y="0"/>
                  </a:moveTo>
                  <a:lnTo>
                    <a:pt x="88" y="2"/>
                  </a:lnTo>
                  <a:lnTo>
                    <a:pt x="101" y="51"/>
                  </a:lnTo>
                  <a:lnTo>
                    <a:pt x="314" y="8"/>
                  </a:lnTo>
                  <a:lnTo>
                    <a:pt x="477" y="8"/>
                  </a:lnTo>
                  <a:lnTo>
                    <a:pt x="501" y="47"/>
                  </a:lnTo>
                  <a:lnTo>
                    <a:pt x="467" y="190"/>
                  </a:lnTo>
                  <a:lnTo>
                    <a:pt x="489" y="196"/>
                  </a:lnTo>
                  <a:lnTo>
                    <a:pt x="489" y="381"/>
                  </a:lnTo>
                  <a:lnTo>
                    <a:pt x="14" y="381"/>
                  </a:lnTo>
                  <a:lnTo>
                    <a:pt x="0" y="299"/>
                  </a:lnTo>
                  <a:lnTo>
                    <a:pt x="32"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41" name="Freeform 110">
              <a:extLst>
                <a:ext uri="{FF2B5EF4-FFF2-40B4-BE49-F238E27FC236}">
                  <a16:creationId xmlns:a16="http://schemas.microsoft.com/office/drawing/2014/main" id="{CAEBF417-A107-47C7-8247-BE522ADE36D0}"/>
                </a:ext>
              </a:extLst>
            </p:cNvPr>
            <p:cNvSpPr>
              <a:spLocks/>
            </p:cNvSpPr>
            <p:nvPr/>
          </p:nvSpPr>
          <p:spPr bwMode="auto">
            <a:xfrm>
              <a:off x="4960417" y="3189185"/>
              <a:ext cx="496493" cy="760747"/>
            </a:xfrm>
            <a:custGeom>
              <a:avLst/>
              <a:gdLst>
                <a:gd name="T0" fmla="*/ 2147483647 w 406"/>
                <a:gd name="T1" fmla="*/ 0 h 628"/>
                <a:gd name="T2" fmla="*/ 2147483647 w 406"/>
                <a:gd name="T3" fmla="*/ 0 h 628"/>
                <a:gd name="T4" fmla="*/ 2147483647 w 406"/>
                <a:gd name="T5" fmla="*/ 2147483647 h 628"/>
                <a:gd name="T6" fmla="*/ 2147483647 w 406"/>
                <a:gd name="T7" fmla="*/ 2147483647 h 628"/>
                <a:gd name="T8" fmla="*/ 2147483647 w 406"/>
                <a:gd name="T9" fmla="*/ 2147483647 h 628"/>
                <a:gd name="T10" fmla="*/ 2147483647 w 406"/>
                <a:gd name="T11" fmla="*/ 2147483647 h 628"/>
                <a:gd name="T12" fmla="*/ 2147483647 w 406"/>
                <a:gd name="T13" fmla="*/ 2147483647 h 628"/>
                <a:gd name="T14" fmla="*/ 2147483647 w 406"/>
                <a:gd name="T15" fmla="*/ 2147483647 h 628"/>
                <a:gd name="T16" fmla="*/ 2147483647 w 406"/>
                <a:gd name="T17" fmla="*/ 2147483647 h 628"/>
                <a:gd name="T18" fmla="*/ 2147483647 w 406"/>
                <a:gd name="T19" fmla="*/ 2147483647 h 628"/>
                <a:gd name="T20" fmla="*/ 2147483647 w 406"/>
                <a:gd name="T21" fmla="*/ 2147483647 h 628"/>
                <a:gd name="T22" fmla="*/ 2147483647 w 406"/>
                <a:gd name="T23" fmla="*/ 2147483647 h 628"/>
                <a:gd name="T24" fmla="*/ 2147483647 w 406"/>
                <a:gd name="T25" fmla="*/ 2147483647 h 628"/>
                <a:gd name="T26" fmla="*/ 0 w 406"/>
                <a:gd name="T27" fmla="*/ 2147483647 h 628"/>
                <a:gd name="T28" fmla="*/ 2147483647 w 406"/>
                <a:gd name="T29" fmla="*/ 2147483647 h 628"/>
                <a:gd name="T30" fmla="*/ 2147483647 w 406"/>
                <a:gd name="T31" fmla="*/ 2147483647 h 628"/>
                <a:gd name="T32" fmla="*/ 2147483647 w 406"/>
                <a:gd name="T33" fmla="*/ 0 h 6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06"/>
                <a:gd name="T52" fmla="*/ 0 h 628"/>
                <a:gd name="T53" fmla="*/ 406 w 406"/>
                <a:gd name="T54" fmla="*/ 628 h 6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06" h="628">
                  <a:moveTo>
                    <a:pt x="12" y="0"/>
                  </a:moveTo>
                  <a:lnTo>
                    <a:pt x="84" y="0"/>
                  </a:lnTo>
                  <a:lnTo>
                    <a:pt x="84" y="104"/>
                  </a:lnTo>
                  <a:lnTo>
                    <a:pt x="205" y="233"/>
                  </a:lnTo>
                  <a:lnTo>
                    <a:pt x="180" y="290"/>
                  </a:lnTo>
                  <a:lnTo>
                    <a:pt x="190" y="316"/>
                  </a:lnTo>
                  <a:lnTo>
                    <a:pt x="235" y="300"/>
                  </a:lnTo>
                  <a:lnTo>
                    <a:pt x="299" y="413"/>
                  </a:lnTo>
                  <a:lnTo>
                    <a:pt x="406" y="380"/>
                  </a:lnTo>
                  <a:lnTo>
                    <a:pt x="406" y="628"/>
                  </a:lnTo>
                  <a:lnTo>
                    <a:pt x="211" y="628"/>
                  </a:lnTo>
                  <a:lnTo>
                    <a:pt x="24" y="628"/>
                  </a:lnTo>
                  <a:lnTo>
                    <a:pt x="24" y="443"/>
                  </a:lnTo>
                  <a:lnTo>
                    <a:pt x="0" y="439"/>
                  </a:lnTo>
                  <a:lnTo>
                    <a:pt x="36" y="296"/>
                  </a:lnTo>
                  <a:lnTo>
                    <a:pt x="12" y="253"/>
                  </a:lnTo>
                  <a:lnTo>
                    <a:pt x="12"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white">
                    <a:lumMod val="65000"/>
                  </a:prstClr>
                </a:solidFill>
                <a:effectLst/>
                <a:uLnTx/>
                <a:uFillTx/>
                <a:latin typeface="Calibri"/>
              </a:endParaRPr>
            </a:p>
          </p:txBody>
        </p:sp>
        <p:sp>
          <p:nvSpPr>
            <p:cNvPr id="242" name="Freeform 111">
              <a:extLst>
                <a:ext uri="{FF2B5EF4-FFF2-40B4-BE49-F238E27FC236}">
                  <a16:creationId xmlns:a16="http://schemas.microsoft.com/office/drawing/2014/main" id="{4704DA24-1F42-4499-BA36-D7C3E6844CE8}"/>
                </a:ext>
              </a:extLst>
            </p:cNvPr>
            <p:cNvSpPr>
              <a:spLocks/>
            </p:cNvSpPr>
            <p:nvPr/>
          </p:nvSpPr>
          <p:spPr bwMode="auto">
            <a:xfrm>
              <a:off x="4753416" y="3946654"/>
              <a:ext cx="471589" cy="749270"/>
            </a:xfrm>
            <a:custGeom>
              <a:avLst/>
              <a:gdLst>
                <a:gd name="T0" fmla="*/ 0 w 386"/>
                <a:gd name="T1" fmla="*/ 0 h 619"/>
                <a:gd name="T2" fmla="*/ 2147483647 w 386"/>
                <a:gd name="T3" fmla="*/ 0 h 619"/>
                <a:gd name="T4" fmla="*/ 2147483647 w 386"/>
                <a:gd name="T5" fmla="*/ 2147483647 h 619"/>
                <a:gd name="T6" fmla="*/ 2147483647 w 386"/>
                <a:gd name="T7" fmla="*/ 2147483647 h 619"/>
                <a:gd name="T8" fmla="*/ 2147483647 w 386"/>
                <a:gd name="T9" fmla="*/ 2147483647 h 619"/>
                <a:gd name="T10" fmla="*/ 2147483647 w 386"/>
                <a:gd name="T11" fmla="*/ 2147483647 h 619"/>
                <a:gd name="T12" fmla="*/ 0 w 386"/>
                <a:gd name="T13" fmla="*/ 2147483647 h 619"/>
                <a:gd name="T14" fmla="*/ 0 w 386"/>
                <a:gd name="T15" fmla="*/ 0 h 619"/>
                <a:gd name="T16" fmla="*/ 0 60000 65536"/>
                <a:gd name="T17" fmla="*/ 0 60000 65536"/>
                <a:gd name="T18" fmla="*/ 0 60000 65536"/>
                <a:gd name="T19" fmla="*/ 0 60000 65536"/>
                <a:gd name="T20" fmla="*/ 0 60000 65536"/>
                <a:gd name="T21" fmla="*/ 0 60000 65536"/>
                <a:gd name="T22" fmla="*/ 0 60000 65536"/>
                <a:gd name="T23" fmla="*/ 0 60000 65536"/>
                <a:gd name="T24" fmla="*/ 0 w 386"/>
                <a:gd name="T25" fmla="*/ 0 h 619"/>
                <a:gd name="T26" fmla="*/ 386 w 386"/>
                <a:gd name="T27" fmla="*/ 619 h 6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6" h="619">
                  <a:moveTo>
                    <a:pt x="0" y="0"/>
                  </a:moveTo>
                  <a:lnTo>
                    <a:pt x="386" y="0"/>
                  </a:lnTo>
                  <a:lnTo>
                    <a:pt x="386" y="424"/>
                  </a:lnTo>
                  <a:lnTo>
                    <a:pt x="385" y="519"/>
                  </a:lnTo>
                  <a:lnTo>
                    <a:pt x="341" y="509"/>
                  </a:lnTo>
                  <a:lnTo>
                    <a:pt x="356" y="619"/>
                  </a:lnTo>
                  <a:lnTo>
                    <a:pt x="0" y="263"/>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43" name="Freeform 112">
              <a:extLst>
                <a:ext uri="{FF2B5EF4-FFF2-40B4-BE49-F238E27FC236}">
                  <a16:creationId xmlns:a16="http://schemas.microsoft.com/office/drawing/2014/main" id="{83B4D50B-889C-49F7-A6AF-81F1A87F37E0}"/>
                </a:ext>
              </a:extLst>
            </p:cNvPr>
            <p:cNvSpPr>
              <a:spLocks/>
            </p:cNvSpPr>
            <p:nvPr/>
          </p:nvSpPr>
          <p:spPr bwMode="auto">
            <a:xfrm>
              <a:off x="4392330" y="3189187"/>
              <a:ext cx="585208" cy="359059"/>
            </a:xfrm>
            <a:custGeom>
              <a:avLst/>
              <a:gdLst>
                <a:gd name="T0" fmla="*/ 2147483647 w 480"/>
                <a:gd name="T1" fmla="*/ 0 h 298"/>
                <a:gd name="T2" fmla="*/ 2147483647 w 480"/>
                <a:gd name="T3" fmla="*/ 2147483647 h 298"/>
                <a:gd name="T4" fmla="*/ 2147483647 w 480"/>
                <a:gd name="T5" fmla="*/ 2147483647 h 298"/>
                <a:gd name="T6" fmla="*/ 0 w 480"/>
                <a:gd name="T7" fmla="*/ 2147483647 h 298"/>
                <a:gd name="T8" fmla="*/ 2147483647 w 480"/>
                <a:gd name="T9" fmla="*/ 2147483647 h 298"/>
                <a:gd name="T10" fmla="*/ 2147483647 w 480"/>
                <a:gd name="T11" fmla="*/ 2147483647 h 298"/>
                <a:gd name="T12" fmla="*/ 2147483647 w 480"/>
                <a:gd name="T13" fmla="*/ 2147483647 h 298"/>
                <a:gd name="T14" fmla="*/ 2147483647 w 480"/>
                <a:gd name="T15" fmla="*/ 2147483647 h 298"/>
                <a:gd name="T16" fmla="*/ 2147483647 w 480"/>
                <a:gd name="T17" fmla="*/ 2147483647 h 298"/>
                <a:gd name="T18" fmla="*/ 2147483647 w 480"/>
                <a:gd name="T19" fmla="*/ 0 h 298"/>
                <a:gd name="T20" fmla="*/ 2147483647 w 480"/>
                <a:gd name="T21" fmla="*/ 0 h 2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0"/>
                <a:gd name="T34" fmla="*/ 0 h 298"/>
                <a:gd name="T35" fmla="*/ 480 w 480"/>
                <a:gd name="T36" fmla="*/ 298 h 2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0" h="298">
                  <a:moveTo>
                    <a:pt x="107" y="0"/>
                  </a:moveTo>
                  <a:lnTo>
                    <a:pt x="125" y="88"/>
                  </a:lnTo>
                  <a:lnTo>
                    <a:pt x="115" y="108"/>
                  </a:lnTo>
                  <a:lnTo>
                    <a:pt x="0" y="90"/>
                  </a:lnTo>
                  <a:lnTo>
                    <a:pt x="36" y="247"/>
                  </a:lnTo>
                  <a:lnTo>
                    <a:pt x="90" y="251"/>
                  </a:lnTo>
                  <a:lnTo>
                    <a:pt x="101" y="298"/>
                  </a:lnTo>
                  <a:lnTo>
                    <a:pt x="320" y="255"/>
                  </a:lnTo>
                  <a:lnTo>
                    <a:pt x="479" y="255"/>
                  </a:lnTo>
                  <a:lnTo>
                    <a:pt x="480" y="0"/>
                  </a:lnTo>
                  <a:lnTo>
                    <a:pt x="107" y="0"/>
                  </a:lnTo>
                  <a:close/>
                </a:path>
              </a:pathLst>
            </a:custGeom>
            <a:solidFill>
              <a:schemeClr val="bg1">
                <a:lumMod val="65000"/>
              </a:schemeClr>
            </a:solid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44" name="Freeform 113">
              <a:extLst>
                <a:ext uri="{FF2B5EF4-FFF2-40B4-BE49-F238E27FC236}">
                  <a16:creationId xmlns:a16="http://schemas.microsoft.com/office/drawing/2014/main" id="{BAFB9584-CF13-4441-B666-E08A9983172C}"/>
                </a:ext>
              </a:extLst>
            </p:cNvPr>
            <p:cNvSpPr>
              <a:spLocks/>
            </p:cNvSpPr>
            <p:nvPr/>
          </p:nvSpPr>
          <p:spPr bwMode="auto">
            <a:xfrm>
              <a:off x="4390774" y="3946654"/>
              <a:ext cx="843570" cy="934537"/>
            </a:xfrm>
            <a:custGeom>
              <a:avLst/>
              <a:gdLst>
                <a:gd name="T0" fmla="*/ 2147483647 w 693"/>
                <a:gd name="T1" fmla="*/ 0 h 772"/>
                <a:gd name="T2" fmla="*/ 2147483647 w 693"/>
                <a:gd name="T3" fmla="*/ 0 h 772"/>
                <a:gd name="T4" fmla="*/ 2147483647 w 693"/>
                <a:gd name="T5" fmla="*/ 2147483647 h 772"/>
                <a:gd name="T6" fmla="*/ 2147483647 w 693"/>
                <a:gd name="T7" fmla="*/ 2147483647 h 772"/>
                <a:gd name="T8" fmla="*/ 2147483647 w 693"/>
                <a:gd name="T9" fmla="*/ 2147483647 h 772"/>
                <a:gd name="T10" fmla="*/ 2147483647 w 693"/>
                <a:gd name="T11" fmla="*/ 2147483647 h 772"/>
                <a:gd name="T12" fmla="*/ 2147483647 w 693"/>
                <a:gd name="T13" fmla="*/ 2147483647 h 772"/>
                <a:gd name="T14" fmla="*/ 2147483647 w 693"/>
                <a:gd name="T15" fmla="*/ 2147483647 h 772"/>
                <a:gd name="T16" fmla="*/ 2147483647 w 693"/>
                <a:gd name="T17" fmla="*/ 2147483647 h 772"/>
                <a:gd name="T18" fmla="*/ 2147483647 w 693"/>
                <a:gd name="T19" fmla="*/ 2147483647 h 772"/>
                <a:gd name="T20" fmla="*/ 2147483647 w 693"/>
                <a:gd name="T21" fmla="*/ 2147483647 h 772"/>
                <a:gd name="T22" fmla="*/ 2147483647 w 693"/>
                <a:gd name="T23" fmla="*/ 2147483647 h 772"/>
                <a:gd name="T24" fmla="*/ 0 w 693"/>
                <a:gd name="T25" fmla="*/ 2147483647 h 772"/>
                <a:gd name="T26" fmla="*/ 2147483647 w 693"/>
                <a:gd name="T27" fmla="*/ 0 h 7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93"/>
                <a:gd name="T43" fmla="*/ 0 h 772"/>
                <a:gd name="T44" fmla="*/ 693 w 693"/>
                <a:gd name="T45" fmla="*/ 772 h 7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93" h="772">
                  <a:moveTo>
                    <a:pt x="16" y="0"/>
                  </a:moveTo>
                  <a:lnTo>
                    <a:pt x="298" y="0"/>
                  </a:lnTo>
                  <a:lnTo>
                    <a:pt x="298" y="263"/>
                  </a:lnTo>
                  <a:lnTo>
                    <a:pt x="661" y="625"/>
                  </a:lnTo>
                  <a:lnTo>
                    <a:pt x="693" y="667"/>
                  </a:lnTo>
                  <a:lnTo>
                    <a:pt x="677" y="772"/>
                  </a:lnTo>
                  <a:lnTo>
                    <a:pt x="495" y="772"/>
                  </a:lnTo>
                  <a:lnTo>
                    <a:pt x="334" y="642"/>
                  </a:lnTo>
                  <a:lnTo>
                    <a:pt x="277" y="642"/>
                  </a:lnTo>
                  <a:lnTo>
                    <a:pt x="140" y="400"/>
                  </a:lnTo>
                  <a:lnTo>
                    <a:pt x="44" y="251"/>
                  </a:lnTo>
                  <a:lnTo>
                    <a:pt x="56" y="194"/>
                  </a:lnTo>
                  <a:lnTo>
                    <a:pt x="0" y="118"/>
                  </a:lnTo>
                  <a:lnTo>
                    <a:pt x="16" y="0"/>
                  </a:lnTo>
                  <a:close/>
                </a:path>
              </a:pathLst>
            </a:custGeom>
            <a:solidFill>
              <a:srgbClr val="00B0F0"/>
            </a:solid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45" name="Freeform 114">
              <a:extLst>
                <a:ext uri="{FF2B5EF4-FFF2-40B4-BE49-F238E27FC236}">
                  <a16:creationId xmlns:a16="http://schemas.microsoft.com/office/drawing/2014/main" id="{161C8CB6-2EA0-48DE-8486-2D0987413568}"/>
                </a:ext>
              </a:extLst>
            </p:cNvPr>
            <p:cNvSpPr>
              <a:spLocks/>
            </p:cNvSpPr>
            <p:nvPr/>
          </p:nvSpPr>
          <p:spPr bwMode="auto">
            <a:xfrm>
              <a:off x="7958044" y="3899105"/>
              <a:ext cx="454470" cy="277082"/>
            </a:xfrm>
            <a:custGeom>
              <a:avLst/>
              <a:gdLst>
                <a:gd name="T0" fmla="*/ 0 w 371"/>
                <a:gd name="T1" fmla="*/ 2147483647 h 228"/>
                <a:gd name="T2" fmla="*/ 2147483647 w 371"/>
                <a:gd name="T3" fmla="*/ 0 h 228"/>
                <a:gd name="T4" fmla="*/ 2147483647 w 371"/>
                <a:gd name="T5" fmla="*/ 2147483647 h 228"/>
                <a:gd name="T6" fmla="*/ 2147483647 w 371"/>
                <a:gd name="T7" fmla="*/ 2147483647 h 228"/>
                <a:gd name="T8" fmla="*/ 2147483647 w 371"/>
                <a:gd name="T9" fmla="*/ 2147483647 h 228"/>
                <a:gd name="T10" fmla="*/ 2147483647 w 371"/>
                <a:gd name="T11" fmla="*/ 2147483647 h 228"/>
                <a:gd name="T12" fmla="*/ 2147483647 w 371"/>
                <a:gd name="T13" fmla="*/ 2147483647 h 228"/>
                <a:gd name="T14" fmla="*/ 2147483647 w 371"/>
                <a:gd name="T15" fmla="*/ 2147483647 h 228"/>
                <a:gd name="T16" fmla="*/ 2147483647 w 371"/>
                <a:gd name="T17" fmla="*/ 2147483647 h 228"/>
                <a:gd name="T18" fmla="*/ 2147483647 w 371"/>
                <a:gd name="T19" fmla="*/ 2147483647 h 228"/>
                <a:gd name="T20" fmla="*/ 0 w 371"/>
                <a:gd name="T21" fmla="*/ 2147483647 h 228"/>
                <a:gd name="T22" fmla="*/ 0 w 371"/>
                <a:gd name="T23" fmla="*/ 2147483647 h 2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71"/>
                <a:gd name="T37" fmla="*/ 0 h 228"/>
                <a:gd name="T38" fmla="*/ 371 w 371"/>
                <a:gd name="T39" fmla="*/ 228 h 2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71" h="228">
                  <a:moveTo>
                    <a:pt x="0" y="43"/>
                  </a:moveTo>
                  <a:lnTo>
                    <a:pt x="53" y="0"/>
                  </a:lnTo>
                  <a:lnTo>
                    <a:pt x="54" y="39"/>
                  </a:lnTo>
                  <a:lnTo>
                    <a:pt x="331" y="38"/>
                  </a:lnTo>
                  <a:lnTo>
                    <a:pt x="371" y="108"/>
                  </a:lnTo>
                  <a:lnTo>
                    <a:pt x="348" y="131"/>
                  </a:lnTo>
                  <a:lnTo>
                    <a:pt x="369" y="185"/>
                  </a:lnTo>
                  <a:lnTo>
                    <a:pt x="352" y="209"/>
                  </a:lnTo>
                  <a:lnTo>
                    <a:pt x="282" y="209"/>
                  </a:lnTo>
                  <a:lnTo>
                    <a:pt x="282" y="227"/>
                  </a:lnTo>
                  <a:lnTo>
                    <a:pt x="0" y="228"/>
                  </a:lnTo>
                  <a:lnTo>
                    <a:pt x="0" y="43"/>
                  </a:lnTo>
                  <a:close/>
                </a:path>
              </a:pathLst>
            </a:custGeom>
            <a:solidFill>
              <a:srgbClr val="00B0F0"/>
            </a:solid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46" name="Freeform 115">
              <a:extLst>
                <a:ext uri="{FF2B5EF4-FFF2-40B4-BE49-F238E27FC236}">
                  <a16:creationId xmlns:a16="http://schemas.microsoft.com/office/drawing/2014/main" id="{998E8AA4-D364-443D-9D04-7B729A42FA71}"/>
                </a:ext>
              </a:extLst>
            </p:cNvPr>
            <p:cNvSpPr>
              <a:spLocks/>
            </p:cNvSpPr>
            <p:nvPr/>
          </p:nvSpPr>
          <p:spPr bwMode="auto">
            <a:xfrm>
              <a:off x="6689579" y="4084374"/>
              <a:ext cx="560305" cy="485305"/>
            </a:xfrm>
            <a:custGeom>
              <a:avLst/>
              <a:gdLst>
                <a:gd name="T0" fmla="*/ 0 w 461"/>
                <a:gd name="T1" fmla="*/ 0 h 400"/>
                <a:gd name="T2" fmla="*/ 2147483647 w 461"/>
                <a:gd name="T3" fmla="*/ 0 h 400"/>
                <a:gd name="T4" fmla="*/ 2147483647 w 461"/>
                <a:gd name="T5" fmla="*/ 2147483647 h 400"/>
                <a:gd name="T6" fmla="*/ 2147483647 w 461"/>
                <a:gd name="T7" fmla="*/ 2147483647 h 400"/>
                <a:gd name="T8" fmla="*/ 2147483647 w 461"/>
                <a:gd name="T9" fmla="*/ 2147483647 h 400"/>
                <a:gd name="T10" fmla="*/ 2147483647 w 461"/>
                <a:gd name="T11" fmla="*/ 2147483647 h 400"/>
                <a:gd name="T12" fmla="*/ 2147483647 w 461"/>
                <a:gd name="T13" fmla="*/ 2147483647 h 400"/>
                <a:gd name="T14" fmla="*/ 2147483647 w 461"/>
                <a:gd name="T15" fmla="*/ 2147483647 h 400"/>
                <a:gd name="T16" fmla="*/ 2147483647 w 461"/>
                <a:gd name="T17" fmla="*/ 2147483647 h 400"/>
                <a:gd name="T18" fmla="*/ 2147483647 w 461"/>
                <a:gd name="T19" fmla="*/ 2147483647 h 400"/>
                <a:gd name="T20" fmla="*/ 2147483647 w 461"/>
                <a:gd name="T21" fmla="*/ 2147483647 h 400"/>
                <a:gd name="T22" fmla="*/ 2147483647 w 461"/>
                <a:gd name="T23" fmla="*/ 2147483647 h 400"/>
                <a:gd name="T24" fmla="*/ 2147483647 w 461"/>
                <a:gd name="T25" fmla="*/ 2147483647 h 400"/>
                <a:gd name="T26" fmla="*/ 2147483647 w 461"/>
                <a:gd name="T27" fmla="*/ 2147483647 h 400"/>
                <a:gd name="T28" fmla="*/ 2147483647 w 461"/>
                <a:gd name="T29" fmla="*/ 2147483647 h 400"/>
                <a:gd name="T30" fmla="*/ 2147483647 w 461"/>
                <a:gd name="T31" fmla="*/ 2147483647 h 400"/>
                <a:gd name="T32" fmla="*/ 0 w 461"/>
                <a:gd name="T33" fmla="*/ 0 h 4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1"/>
                <a:gd name="T52" fmla="*/ 0 h 400"/>
                <a:gd name="T53" fmla="*/ 461 w 461"/>
                <a:gd name="T54" fmla="*/ 400 h 4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1" h="400">
                  <a:moveTo>
                    <a:pt x="0" y="0"/>
                  </a:moveTo>
                  <a:lnTo>
                    <a:pt x="304" y="0"/>
                  </a:lnTo>
                  <a:lnTo>
                    <a:pt x="300" y="53"/>
                  </a:lnTo>
                  <a:lnTo>
                    <a:pt x="354" y="144"/>
                  </a:lnTo>
                  <a:lnTo>
                    <a:pt x="383" y="166"/>
                  </a:lnTo>
                  <a:lnTo>
                    <a:pt x="366" y="194"/>
                  </a:lnTo>
                  <a:lnTo>
                    <a:pt x="431" y="293"/>
                  </a:lnTo>
                  <a:lnTo>
                    <a:pt x="461" y="303"/>
                  </a:lnTo>
                  <a:lnTo>
                    <a:pt x="429" y="400"/>
                  </a:lnTo>
                  <a:lnTo>
                    <a:pt x="381" y="399"/>
                  </a:lnTo>
                  <a:lnTo>
                    <a:pt x="393" y="357"/>
                  </a:lnTo>
                  <a:lnTo>
                    <a:pt x="87" y="357"/>
                  </a:lnTo>
                  <a:lnTo>
                    <a:pt x="72" y="313"/>
                  </a:lnTo>
                  <a:lnTo>
                    <a:pt x="72" y="127"/>
                  </a:lnTo>
                  <a:lnTo>
                    <a:pt x="40" y="97"/>
                  </a:lnTo>
                  <a:lnTo>
                    <a:pt x="60" y="75"/>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47" name="Freeform 116">
              <a:extLst>
                <a:ext uri="{FF2B5EF4-FFF2-40B4-BE49-F238E27FC236}">
                  <a16:creationId xmlns:a16="http://schemas.microsoft.com/office/drawing/2014/main" id="{BDEC6BA7-D5D2-4ADF-87D1-C1E429E30215}"/>
                </a:ext>
              </a:extLst>
            </p:cNvPr>
            <p:cNvSpPr>
              <a:spLocks/>
            </p:cNvSpPr>
            <p:nvPr/>
          </p:nvSpPr>
          <p:spPr bwMode="auto">
            <a:xfrm>
              <a:off x="6186860" y="4159793"/>
              <a:ext cx="592990" cy="308234"/>
            </a:xfrm>
            <a:custGeom>
              <a:avLst/>
              <a:gdLst>
                <a:gd name="T0" fmla="*/ 0 w 487"/>
                <a:gd name="T1" fmla="*/ 0 h 252"/>
                <a:gd name="T2" fmla="*/ 2147483647 w 487"/>
                <a:gd name="T3" fmla="*/ 0 h 252"/>
                <a:gd name="T4" fmla="*/ 2147483647 w 487"/>
                <a:gd name="T5" fmla="*/ 2147483647 h 252"/>
                <a:gd name="T6" fmla="*/ 2147483647 w 487"/>
                <a:gd name="T7" fmla="*/ 2147483647 h 252"/>
                <a:gd name="T8" fmla="*/ 2147483647 w 487"/>
                <a:gd name="T9" fmla="*/ 2147483647 h 252"/>
                <a:gd name="T10" fmla="*/ 2147483647 w 487"/>
                <a:gd name="T11" fmla="*/ 2147483647 h 252"/>
                <a:gd name="T12" fmla="*/ 0 w 487"/>
                <a:gd name="T13" fmla="*/ 2147483647 h 252"/>
                <a:gd name="T14" fmla="*/ 0 w 487"/>
                <a:gd name="T15" fmla="*/ 0 h 252"/>
                <a:gd name="T16" fmla="*/ 0 60000 65536"/>
                <a:gd name="T17" fmla="*/ 0 60000 65536"/>
                <a:gd name="T18" fmla="*/ 0 60000 65536"/>
                <a:gd name="T19" fmla="*/ 0 60000 65536"/>
                <a:gd name="T20" fmla="*/ 0 60000 65536"/>
                <a:gd name="T21" fmla="*/ 0 60000 65536"/>
                <a:gd name="T22" fmla="*/ 0 60000 65536"/>
                <a:gd name="T23" fmla="*/ 0 60000 65536"/>
                <a:gd name="T24" fmla="*/ 0 w 487"/>
                <a:gd name="T25" fmla="*/ 0 h 252"/>
                <a:gd name="T26" fmla="*/ 487 w 487"/>
                <a:gd name="T27" fmla="*/ 252 h 2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7" h="252">
                  <a:moveTo>
                    <a:pt x="0" y="0"/>
                  </a:moveTo>
                  <a:lnTo>
                    <a:pt x="460" y="0"/>
                  </a:lnTo>
                  <a:lnTo>
                    <a:pt x="474" y="13"/>
                  </a:lnTo>
                  <a:lnTo>
                    <a:pt x="456" y="37"/>
                  </a:lnTo>
                  <a:lnTo>
                    <a:pt x="487" y="66"/>
                  </a:lnTo>
                  <a:lnTo>
                    <a:pt x="486" y="252"/>
                  </a:lnTo>
                  <a:lnTo>
                    <a:pt x="0" y="252"/>
                  </a:lnTo>
                  <a:lnTo>
                    <a:pt x="0"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sp>
          <p:nvSpPr>
            <p:cNvPr id="248" name="Freeform 117">
              <a:extLst>
                <a:ext uri="{FF2B5EF4-FFF2-40B4-BE49-F238E27FC236}">
                  <a16:creationId xmlns:a16="http://schemas.microsoft.com/office/drawing/2014/main" id="{7A6A5FF9-A389-498A-B0B6-A80B1CBA3AFB}"/>
                </a:ext>
              </a:extLst>
            </p:cNvPr>
            <p:cNvSpPr>
              <a:spLocks/>
            </p:cNvSpPr>
            <p:nvPr/>
          </p:nvSpPr>
          <p:spPr bwMode="auto">
            <a:xfrm>
              <a:off x="5168976" y="4463108"/>
              <a:ext cx="459140" cy="585318"/>
            </a:xfrm>
            <a:custGeom>
              <a:avLst/>
              <a:gdLst>
                <a:gd name="T0" fmla="*/ 2147483647 w 377"/>
                <a:gd name="T1" fmla="*/ 0 h 484"/>
                <a:gd name="T2" fmla="*/ 2147483647 w 377"/>
                <a:gd name="T3" fmla="*/ 2147483647 h 484"/>
                <a:gd name="T4" fmla="*/ 2147483647 w 377"/>
                <a:gd name="T5" fmla="*/ 2147483647 h 484"/>
                <a:gd name="T6" fmla="*/ 2147483647 w 377"/>
                <a:gd name="T7" fmla="*/ 2147483647 h 484"/>
                <a:gd name="T8" fmla="*/ 2147483647 w 377"/>
                <a:gd name="T9" fmla="*/ 2147483647 h 484"/>
                <a:gd name="T10" fmla="*/ 2147483647 w 377"/>
                <a:gd name="T11" fmla="*/ 2147483647 h 484"/>
                <a:gd name="T12" fmla="*/ 2147483647 w 377"/>
                <a:gd name="T13" fmla="*/ 2147483647 h 484"/>
                <a:gd name="T14" fmla="*/ 2147483647 w 377"/>
                <a:gd name="T15" fmla="*/ 2147483647 h 484"/>
                <a:gd name="T16" fmla="*/ 0 w 377"/>
                <a:gd name="T17" fmla="*/ 2147483647 h 484"/>
                <a:gd name="T18" fmla="*/ 2147483647 w 377"/>
                <a:gd name="T19" fmla="*/ 2147483647 h 484"/>
                <a:gd name="T20" fmla="*/ 2147483647 w 377"/>
                <a:gd name="T21" fmla="*/ 0 h 4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7"/>
                <a:gd name="T34" fmla="*/ 0 h 484"/>
                <a:gd name="T35" fmla="*/ 377 w 377"/>
                <a:gd name="T36" fmla="*/ 484 h 4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7" h="484">
                  <a:moveTo>
                    <a:pt x="44" y="0"/>
                  </a:moveTo>
                  <a:lnTo>
                    <a:pt x="377" y="1"/>
                  </a:lnTo>
                  <a:lnTo>
                    <a:pt x="377" y="484"/>
                  </a:lnTo>
                  <a:lnTo>
                    <a:pt x="260" y="484"/>
                  </a:lnTo>
                  <a:lnTo>
                    <a:pt x="37" y="377"/>
                  </a:lnTo>
                  <a:lnTo>
                    <a:pt x="37" y="343"/>
                  </a:lnTo>
                  <a:lnTo>
                    <a:pt x="51" y="240"/>
                  </a:lnTo>
                  <a:lnTo>
                    <a:pt x="16" y="192"/>
                  </a:lnTo>
                  <a:lnTo>
                    <a:pt x="0" y="84"/>
                  </a:lnTo>
                  <a:lnTo>
                    <a:pt x="44" y="92"/>
                  </a:lnTo>
                  <a:lnTo>
                    <a:pt x="44" y="0"/>
                  </a:lnTo>
                  <a:close/>
                </a:path>
              </a:pathLst>
            </a:custGeom>
            <a:grpFill/>
            <a:ln w="6350" cmpd="sng">
              <a:solidFill>
                <a:schemeClr val="bg1"/>
              </a:solidFill>
              <a:prstDash val="solid"/>
              <a:round/>
              <a:headEnd/>
              <a:tailEnd/>
            </a:ln>
          </p:spPr>
          <p:txBody>
            <a:bodyPr/>
            <a:lstStyle/>
            <a:p>
              <a:pPr marL="0" marR="0" lvl="0" indent="0" defTabSz="462861" eaLnBrk="1" fontAlgn="auto" latinLnBrk="0" hangingPunct="1">
                <a:lnSpc>
                  <a:spcPct val="100000"/>
                </a:lnSpc>
                <a:spcBef>
                  <a:spcPts val="0"/>
                </a:spcBef>
                <a:spcAft>
                  <a:spcPts val="0"/>
                </a:spcAft>
                <a:buClrTx/>
                <a:buSzTx/>
                <a:buFontTx/>
                <a:buNone/>
                <a:tabLst/>
                <a:defRPr/>
              </a:pPr>
              <a:endParaRPr kumimoji="0" lang="en-US" sz="711" b="0" i="0" u="none" strike="noStrike" kern="0" cap="none" spc="0" normalizeH="0" baseline="0" noProof="0">
                <a:ln>
                  <a:noFill/>
                </a:ln>
                <a:solidFill>
                  <a:prstClr val="black"/>
                </a:solidFill>
                <a:effectLst/>
                <a:uLnTx/>
                <a:uFillTx/>
                <a:latin typeface="Calibri"/>
              </a:endParaRPr>
            </a:p>
          </p:txBody>
        </p:sp>
      </p:grpSp>
      <p:sp>
        <p:nvSpPr>
          <p:cNvPr id="116" name="TextBox 115">
            <a:extLst>
              <a:ext uri="{FF2B5EF4-FFF2-40B4-BE49-F238E27FC236}">
                <a16:creationId xmlns:a16="http://schemas.microsoft.com/office/drawing/2014/main" id="{80CE6715-E41A-488B-ABAF-3ABFB791D6B4}"/>
              </a:ext>
            </a:extLst>
          </p:cNvPr>
          <p:cNvSpPr txBox="1"/>
          <p:nvPr/>
        </p:nvSpPr>
        <p:spPr>
          <a:xfrm>
            <a:off x="10682646" y="3546800"/>
            <a:ext cx="1345026" cy="338554"/>
          </a:xfrm>
          <a:prstGeom prst="rect">
            <a:avLst/>
          </a:prstGeom>
          <a:noFill/>
        </p:spPr>
        <p:txBody>
          <a:bodyPr wrap="square" rtlCol="0">
            <a:spAutoFit/>
          </a:bodyPr>
          <a:lstStyle/>
          <a:p>
            <a:r>
              <a:rPr lang="en-US" sz="1600" i="1" dirty="0"/>
              <a:t>KSC</a:t>
            </a:r>
          </a:p>
        </p:txBody>
      </p:sp>
      <p:sp>
        <p:nvSpPr>
          <p:cNvPr id="117" name="TextBox 116">
            <a:extLst>
              <a:ext uri="{FF2B5EF4-FFF2-40B4-BE49-F238E27FC236}">
                <a16:creationId xmlns:a16="http://schemas.microsoft.com/office/drawing/2014/main" id="{673CA37C-73ED-4F90-8014-2BA113DF1862}"/>
              </a:ext>
            </a:extLst>
          </p:cNvPr>
          <p:cNvSpPr txBox="1"/>
          <p:nvPr/>
        </p:nvSpPr>
        <p:spPr>
          <a:xfrm>
            <a:off x="11133142" y="2469869"/>
            <a:ext cx="1345026" cy="338554"/>
          </a:xfrm>
          <a:prstGeom prst="rect">
            <a:avLst/>
          </a:prstGeom>
          <a:noFill/>
        </p:spPr>
        <p:txBody>
          <a:bodyPr wrap="square" rtlCol="0">
            <a:spAutoFit/>
          </a:bodyPr>
          <a:lstStyle/>
          <a:p>
            <a:r>
              <a:rPr lang="en-US" sz="1600" i="1" dirty="0"/>
              <a:t>Astrobotic</a:t>
            </a:r>
          </a:p>
        </p:txBody>
      </p:sp>
      <p:sp>
        <p:nvSpPr>
          <p:cNvPr id="118" name="TextBox 117">
            <a:extLst>
              <a:ext uri="{FF2B5EF4-FFF2-40B4-BE49-F238E27FC236}">
                <a16:creationId xmlns:a16="http://schemas.microsoft.com/office/drawing/2014/main" id="{E080D945-859D-4BBD-99F7-CB3C5C26E9B9}"/>
              </a:ext>
            </a:extLst>
          </p:cNvPr>
          <p:cNvSpPr txBox="1"/>
          <p:nvPr/>
        </p:nvSpPr>
        <p:spPr>
          <a:xfrm>
            <a:off x="6857960" y="2969884"/>
            <a:ext cx="966929" cy="337434"/>
          </a:xfrm>
          <a:prstGeom prst="rect">
            <a:avLst/>
          </a:prstGeom>
          <a:noFill/>
        </p:spPr>
        <p:txBody>
          <a:bodyPr wrap="square" rtlCol="0">
            <a:spAutoFit/>
          </a:bodyPr>
          <a:lstStyle/>
          <a:p>
            <a:r>
              <a:rPr lang="en-US" sz="1600" i="1" dirty="0"/>
              <a:t>JPL</a:t>
            </a:r>
          </a:p>
        </p:txBody>
      </p:sp>
      <p:sp>
        <p:nvSpPr>
          <p:cNvPr id="119" name="TextBox 118">
            <a:extLst>
              <a:ext uri="{FF2B5EF4-FFF2-40B4-BE49-F238E27FC236}">
                <a16:creationId xmlns:a16="http://schemas.microsoft.com/office/drawing/2014/main" id="{940C1129-A904-426D-8923-0B32440BC3EF}"/>
              </a:ext>
            </a:extLst>
          </p:cNvPr>
          <p:cNvSpPr txBox="1"/>
          <p:nvPr/>
        </p:nvSpPr>
        <p:spPr>
          <a:xfrm>
            <a:off x="9362842" y="3797529"/>
            <a:ext cx="966929" cy="337434"/>
          </a:xfrm>
          <a:prstGeom prst="rect">
            <a:avLst/>
          </a:prstGeom>
          <a:noFill/>
        </p:spPr>
        <p:txBody>
          <a:bodyPr wrap="square" rtlCol="0">
            <a:spAutoFit/>
          </a:bodyPr>
          <a:lstStyle/>
          <a:p>
            <a:r>
              <a:rPr lang="en-US" sz="1600" i="1" dirty="0"/>
              <a:t>JSC</a:t>
            </a:r>
          </a:p>
        </p:txBody>
      </p:sp>
      <p:sp>
        <p:nvSpPr>
          <p:cNvPr id="120" name="Content Placeholder 2">
            <a:extLst>
              <a:ext uri="{FF2B5EF4-FFF2-40B4-BE49-F238E27FC236}">
                <a16:creationId xmlns:a16="http://schemas.microsoft.com/office/drawing/2014/main" id="{1EABF6EF-F472-45F4-B14F-C29E7C3A1A4A}"/>
              </a:ext>
            </a:extLst>
          </p:cNvPr>
          <p:cNvSpPr txBox="1">
            <a:spLocks/>
          </p:cNvSpPr>
          <p:nvPr/>
        </p:nvSpPr>
        <p:spPr>
          <a:xfrm>
            <a:off x="208834" y="2620914"/>
            <a:ext cx="6852971" cy="1266034"/>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endParaRPr lang="en-US" sz="2000" dirty="0">
              <a:latin typeface="Arial" panose="020B0604020202020204" pitchFamily="34" charset="0"/>
              <a:cs typeface="Arial" panose="020B0604020202020204" pitchFamily="34" charset="0"/>
            </a:endParaRPr>
          </a:p>
          <a:p>
            <a:pPr marL="457200" lvl="1" indent="0">
              <a:buNone/>
            </a:pPr>
            <a:endParaRPr lang="en-US" sz="2000" dirty="0">
              <a:latin typeface="Arial" panose="020B0604020202020204" pitchFamily="34" charset="0"/>
              <a:cs typeface="Arial" panose="020B0604020202020204" pitchFamily="34" charset="0"/>
            </a:endParaRPr>
          </a:p>
          <a:p>
            <a:pPr lvl="1">
              <a:buFont typeface="Wingdings" panose="05000000000000000000" pitchFamily="2" charset="2"/>
              <a:buChar char="§"/>
            </a:pPr>
            <a:endParaRPr lang="en-US" sz="20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n-US" sz="1100" dirty="0">
              <a:latin typeface="Arial" panose="020B0604020202020204" pitchFamily="34" charset="0"/>
              <a:cs typeface="Arial" panose="020B0604020202020204" pitchFamily="34" charset="0"/>
            </a:endParaRPr>
          </a:p>
        </p:txBody>
      </p:sp>
      <p:sp>
        <p:nvSpPr>
          <p:cNvPr id="121" name="Content Placeholder 2">
            <a:extLst>
              <a:ext uri="{FF2B5EF4-FFF2-40B4-BE49-F238E27FC236}">
                <a16:creationId xmlns:a16="http://schemas.microsoft.com/office/drawing/2014/main" id="{77851EE1-9005-4D9C-8DE8-759B667CA2E6}"/>
              </a:ext>
            </a:extLst>
          </p:cNvPr>
          <p:cNvSpPr txBox="1">
            <a:spLocks/>
          </p:cNvSpPr>
          <p:nvPr/>
        </p:nvSpPr>
        <p:spPr>
          <a:xfrm>
            <a:off x="164328" y="2731382"/>
            <a:ext cx="7522652" cy="1266034"/>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latin typeface="Arial" panose="020B0604020202020204" pitchFamily="34" charset="0"/>
                <a:cs typeface="Arial" panose="020B0604020202020204" pitchFamily="34" charset="0"/>
              </a:rPr>
              <a:t>Infusion/transition plan:​</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CLPS CT-1: Supply regolith to ISRU O2 Demo​</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Inform future excavator design to support ISRU Pilot Plant. Performing excavation to supply the plant with feedstock.  </a:t>
            </a:r>
          </a:p>
          <a:p>
            <a:pPr>
              <a:buFont typeface="Wingdings" panose="05000000000000000000" pitchFamily="2" charset="2"/>
              <a:buChar char="Ø"/>
            </a:pPr>
            <a:endParaRPr lang="en-US" sz="1100" dirty="0">
              <a:latin typeface="Arial" panose="020B0604020202020204" pitchFamily="34" charset="0"/>
              <a:cs typeface="Arial" panose="020B0604020202020204" pitchFamily="34" charset="0"/>
            </a:endParaRPr>
          </a:p>
        </p:txBody>
      </p:sp>
      <p:sp>
        <p:nvSpPr>
          <p:cNvPr id="122" name="Content Placeholder 2">
            <a:extLst>
              <a:ext uri="{FF2B5EF4-FFF2-40B4-BE49-F238E27FC236}">
                <a16:creationId xmlns:a16="http://schemas.microsoft.com/office/drawing/2014/main" id="{5357A345-FA18-4120-9FD9-0428659B32A8}"/>
              </a:ext>
            </a:extLst>
          </p:cNvPr>
          <p:cNvSpPr txBox="1">
            <a:spLocks/>
          </p:cNvSpPr>
          <p:nvPr/>
        </p:nvSpPr>
        <p:spPr>
          <a:xfrm>
            <a:off x="26416" y="4235918"/>
            <a:ext cx="12001256" cy="1266034"/>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Ø"/>
            </a:pPr>
            <a:r>
              <a:rPr lang="en-US" dirty="0"/>
              <a:t> </a:t>
            </a:r>
            <a:r>
              <a:rPr lang="en-US" sz="2400" dirty="0">
                <a:latin typeface="Arial" panose="020B0604020202020204" pitchFamily="34" charset="0"/>
                <a:cs typeface="Arial" panose="020B0604020202020204" pitchFamily="34" charset="0"/>
              </a:rPr>
              <a:t>Additional infusion: </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Future excavation for ISRU and excavation for construction needs for Lunar and Martian surface missions.​</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The ISRU Pilot Excavator technology has potential to be transitioned to additional government or commercial use. A bucket drum excavator patent has been awarded to NASA and already licensed to 6 companies. </a:t>
            </a:r>
          </a:p>
          <a:p>
            <a:pPr marL="0" indent="0">
              <a:buNone/>
            </a:pPr>
            <a:endParaRPr lang="en-US" sz="20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8994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743" y="0"/>
            <a:ext cx="9926514" cy="1066800"/>
          </a:xfrm>
        </p:spPr>
        <p:txBody>
          <a:bodyPr/>
          <a:lstStyle/>
          <a:p>
            <a:r>
              <a:rPr lang="en-US" sz="3600" dirty="0">
                <a:solidFill>
                  <a:schemeClr val="bg1">
                    <a:lumMod val="85000"/>
                  </a:schemeClr>
                </a:solidFill>
              </a:rPr>
              <a:t>Project Goals &amp; Project Objectives (1 of 2)</a:t>
            </a:r>
          </a:p>
        </p:txBody>
      </p:sp>
      <p:graphicFrame>
        <p:nvGraphicFramePr>
          <p:cNvPr id="4" name="Table 3"/>
          <p:cNvGraphicFramePr>
            <a:graphicFrameLocks noGrp="1"/>
          </p:cNvGraphicFramePr>
          <p:nvPr>
            <p:extLst>
              <p:ext uri="{D42A27DB-BD31-4B8C-83A1-F6EECF244321}">
                <p14:modId xmlns:p14="http://schemas.microsoft.com/office/powerpoint/2010/main" val="2425465812"/>
              </p:ext>
            </p:extLst>
          </p:nvPr>
        </p:nvGraphicFramePr>
        <p:xfrm>
          <a:off x="119743" y="1397170"/>
          <a:ext cx="11985171" cy="1655445"/>
        </p:xfrm>
        <a:graphic>
          <a:graphicData uri="http://schemas.openxmlformats.org/drawingml/2006/table">
            <a:tbl>
              <a:tblPr/>
              <a:tblGrid>
                <a:gridCol w="1496420">
                  <a:extLst>
                    <a:ext uri="{9D8B030D-6E8A-4147-A177-3AD203B41FA5}">
                      <a16:colId xmlns:a16="http://schemas.microsoft.com/office/drawing/2014/main" val="20000"/>
                    </a:ext>
                  </a:extLst>
                </a:gridCol>
                <a:gridCol w="10488751">
                  <a:extLst>
                    <a:ext uri="{9D8B030D-6E8A-4147-A177-3AD203B41FA5}">
                      <a16:colId xmlns:a16="http://schemas.microsoft.com/office/drawing/2014/main" val="20001"/>
                    </a:ext>
                  </a:extLst>
                </a:gridCol>
              </a:tblGrid>
              <a:tr h="90396">
                <a:tc gridSpan="2">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US" sz="2400" b="1" i="0" u="none" strike="noStrike" dirty="0">
                          <a:solidFill>
                            <a:schemeClr val="bg1"/>
                          </a:solidFill>
                          <a:effectLst/>
                          <a:latin typeface="Arial" panose="020B0604020202020204" pitchFamily="34" charset="0"/>
                          <a:cs typeface="Arial" panose="020B0604020202020204" pitchFamily="34" charset="0"/>
                        </a:rPr>
                        <a:t>Technology Goals</a:t>
                      </a:r>
                    </a:p>
                  </a:txBody>
                  <a:tcPr marL="9525" marR="9525" marT="9525" marB="0" anchor="b">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0000"/>
                    </a:solidFill>
                  </a:tcPr>
                </a:tc>
                <a:tc hMerge="1">
                  <a:txBody>
                    <a:bodyPr/>
                    <a:lstStyle/>
                    <a:p>
                      <a:endParaRPr lang="en-US"/>
                    </a:p>
                  </a:txBody>
                  <a:tcPr/>
                </a:tc>
                <a:extLst>
                  <a:ext uri="{0D108BD9-81ED-4DB2-BD59-A6C34878D82A}">
                    <a16:rowId xmlns:a16="http://schemas.microsoft.com/office/drawing/2014/main" val="10000"/>
                  </a:ext>
                </a:extLst>
              </a:tr>
              <a:tr h="316816">
                <a:tc>
                  <a:txBody>
                    <a:bodyPr/>
                    <a:lstStyle/>
                    <a:p>
                      <a:pPr marL="0" indent="0" algn="l" defTabSz="731520" rtl="0" eaLnBrk="1" fontAlgn="b" latinLnBrk="0" hangingPunct="1">
                        <a:buFont typeface="Arial" panose="020B0604020202020204" pitchFamily="34" charset="0"/>
                        <a:buNone/>
                      </a:pPr>
                      <a:r>
                        <a:rPr lang="en-US" sz="1600" b="1" i="0" u="none" strike="noStrike" kern="1200" dirty="0">
                          <a:solidFill>
                            <a:srgbClr val="000000"/>
                          </a:solidFill>
                          <a:effectLst/>
                          <a:latin typeface="Arial" panose="020B0604020202020204" pitchFamily="34" charset="0"/>
                          <a:ea typeface="+mn-ea"/>
                          <a:cs typeface="Arial" panose="020B0604020202020204" pitchFamily="34" charset="0"/>
                        </a:rPr>
                        <a:t>Goal #1</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i="1" kern="1200" dirty="0">
                          <a:solidFill>
                            <a:schemeClr val="tx1"/>
                          </a:solidFill>
                          <a:effectLst/>
                          <a:latin typeface="+mn-lt"/>
                          <a:ea typeface="+mn-ea"/>
                          <a:cs typeface="+mn-cs"/>
                        </a:rPr>
                        <a:t>Technology Development Phase:</a:t>
                      </a:r>
                      <a:r>
                        <a:rPr lang="en-US" sz="1800" kern="1200" dirty="0">
                          <a:solidFill>
                            <a:schemeClr val="tx1"/>
                          </a:solidFill>
                          <a:effectLst/>
                          <a:latin typeface="+mn-lt"/>
                          <a:ea typeface="+mn-ea"/>
                          <a:cs typeface="+mn-cs"/>
                        </a:rPr>
                        <a:t> Design and build a flight ready robotic system to demonstrate loose granular lunar regolith excavation, transport, and delivery at a scale required for an in-situ pilot processing plant. </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50420">
                <a:tc>
                  <a:txBody>
                    <a:bodyPr/>
                    <a:lstStyle/>
                    <a:p>
                      <a:pPr marL="0" indent="0" algn="l" defTabSz="731520" rtl="0" eaLnBrk="1" fontAlgn="b" latinLnBrk="0" hangingPunct="1">
                        <a:buFont typeface="Arial" panose="020B0604020202020204" pitchFamily="34" charset="0"/>
                        <a:buNone/>
                      </a:pPr>
                      <a:r>
                        <a:rPr lang="en-US" sz="1600" b="1" i="0" u="none" strike="noStrike" kern="1200">
                          <a:solidFill>
                            <a:srgbClr val="000000"/>
                          </a:solidFill>
                          <a:effectLst/>
                          <a:latin typeface="Arial" panose="020B0604020202020204" pitchFamily="34" charset="0"/>
                          <a:ea typeface="+mn-ea"/>
                          <a:cs typeface="Arial" panose="020B0604020202020204" pitchFamily="34" charset="0"/>
                        </a:rPr>
                        <a:t>Goal #2</a:t>
                      </a:r>
                    </a:p>
                  </a:txBody>
                  <a:tcPr anchor="ctr">
                    <a:lnL w="38100" cap="flat" cmpd="sng" algn="ctr">
                      <a:solidFill>
                        <a:schemeClr val="tx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73152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800" i="1" kern="1200" dirty="0">
                          <a:solidFill>
                            <a:schemeClr val="tx1"/>
                          </a:solidFill>
                          <a:effectLst/>
                          <a:latin typeface="+mn-lt"/>
                          <a:ea typeface="+mn-ea"/>
                          <a:cs typeface="+mn-cs"/>
                        </a:rPr>
                        <a:t>Flight Demonstration Phase:</a:t>
                      </a:r>
                      <a:r>
                        <a:rPr lang="en-US" sz="1800" kern="1200" dirty="0">
                          <a:solidFill>
                            <a:schemeClr val="tx1"/>
                          </a:solidFill>
                          <a:effectLst/>
                          <a:latin typeface="+mn-lt"/>
                          <a:ea typeface="+mn-ea"/>
                          <a:cs typeface="+mn-cs"/>
                        </a:rPr>
                        <a:t> Support the integration, flight operations, and reporting of the lunar surface demonstration. </a:t>
                      </a:r>
                    </a:p>
                  </a:txBody>
                  <a:tcPr anchor="ctr">
                    <a:lnL w="12700" cap="flat" cmpd="sng" algn="ctr">
                      <a:solidFill>
                        <a:schemeClr val="bg1">
                          <a:lumMod val="50000"/>
                        </a:schemeClr>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pic>
        <p:nvPicPr>
          <p:cNvPr id="6" name="Pictur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7" name="Slide Number Placeholder 6"/>
          <p:cNvSpPr>
            <a:spLocks noGrp="1"/>
          </p:cNvSpPr>
          <p:nvPr>
            <p:ph type="sldNum" sz="quarter" idx="10"/>
          </p:nvPr>
        </p:nvSpPr>
        <p:spPr/>
        <p:txBody>
          <a:bodyPr/>
          <a:lstStyle/>
          <a:p>
            <a:pPr>
              <a:defRPr/>
            </a:pPr>
            <a:fld id="{75D13D49-2B6F-174C-9E1E-1013A06E5C50}" type="slidenum">
              <a:rPr lang="uk-UA" smtClean="0"/>
              <a:pPr>
                <a:defRPr/>
              </a:pPr>
              <a:t>5</a:t>
            </a:fld>
            <a:endParaRPr lang="uk-UA"/>
          </a:p>
        </p:txBody>
      </p:sp>
      <p:graphicFrame>
        <p:nvGraphicFramePr>
          <p:cNvPr id="3" name="Table 2">
            <a:extLst>
              <a:ext uri="{FF2B5EF4-FFF2-40B4-BE49-F238E27FC236}">
                <a16:creationId xmlns:a16="http://schemas.microsoft.com/office/drawing/2014/main" id="{A64BAB4F-15D3-48EE-BBD2-528E2F9841FA}"/>
              </a:ext>
            </a:extLst>
          </p:cNvPr>
          <p:cNvGraphicFramePr>
            <a:graphicFrameLocks noGrp="1"/>
          </p:cNvGraphicFramePr>
          <p:nvPr>
            <p:extLst>
              <p:ext uri="{D42A27DB-BD31-4B8C-83A1-F6EECF244321}">
                <p14:modId xmlns:p14="http://schemas.microsoft.com/office/powerpoint/2010/main" val="1129441776"/>
              </p:ext>
            </p:extLst>
          </p:nvPr>
        </p:nvGraphicFramePr>
        <p:xfrm>
          <a:off x="103414" y="3299892"/>
          <a:ext cx="11985171" cy="3082230"/>
        </p:xfrm>
        <a:graphic>
          <a:graphicData uri="http://schemas.openxmlformats.org/drawingml/2006/table">
            <a:tbl>
              <a:tblPr/>
              <a:tblGrid>
                <a:gridCol w="1492925">
                  <a:extLst>
                    <a:ext uri="{9D8B030D-6E8A-4147-A177-3AD203B41FA5}">
                      <a16:colId xmlns:a16="http://schemas.microsoft.com/office/drawing/2014/main" val="1348505086"/>
                    </a:ext>
                  </a:extLst>
                </a:gridCol>
                <a:gridCol w="10492246">
                  <a:extLst>
                    <a:ext uri="{9D8B030D-6E8A-4147-A177-3AD203B41FA5}">
                      <a16:colId xmlns:a16="http://schemas.microsoft.com/office/drawing/2014/main" val="1996862898"/>
                    </a:ext>
                  </a:extLst>
                </a:gridCol>
              </a:tblGrid>
              <a:tr h="412400">
                <a:tc gridSpan="2">
                  <a:txBody>
                    <a:bodyPr/>
                    <a:lstStyle/>
                    <a:p>
                      <a:pPr algn="ctr" fontAlgn="base"/>
                      <a:r>
                        <a:rPr lang="en-US" sz="2400" b="1" i="0" u="none" strike="noStrike" dirty="0">
                          <a:solidFill>
                            <a:srgbClr val="FFFFFF"/>
                          </a:solidFill>
                          <a:effectLst/>
                          <a:latin typeface="Arial" panose="020B0604020202020204" pitchFamily="34" charset="0"/>
                        </a:rPr>
                        <a:t>Project Objectives </a:t>
                      </a:r>
                      <a:r>
                        <a:rPr lang="en-US" sz="2400" b="0" i="0" dirty="0">
                          <a:solidFill>
                            <a:srgbClr val="000000"/>
                          </a:solidFill>
                          <a:effectLst/>
                          <a:latin typeface="Arial" panose="020B0604020202020204" pitchFamily="34" charset="0"/>
                        </a:rPr>
                        <a:t>​</a:t>
                      </a:r>
                      <a:endParaRPr lang="en-US" b="0" i="0" dirty="0">
                        <a:solidFill>
                          <a:srgbClr val="000000"/>
                        </a:solidFill>
                        <a:effectLst/>
                      </a:endParaRPr>
                    </a:p>
                  </a:txBody>
                  <a:tcPr anchor="b">
                    <a:lnL w="18288" cap="flat" cmpd="sng" algn="ctr">
                      <a:solidFill>
                        <a:srgbClr val="000000"/>
                      </a:solidFill>
                      <a:prstDash val="solid"/>
                      <a:round/>
                      <a:headEnd type="none" w="med" len="med"/>
                      <a:tailEnd type="none" w="med" len="med"/>
                    </a:lnL>
                    <a:lnR w="18288" cap="flat" cmpd="sng" algn="ctr">
                      <a:solidFill>
                        <a:srgbClr val="000000"/>
                      </a:solidFill>
                      <a:prstDash val="solid"/>
                      <a:round/>
                      <a:headEnd type="none" w="med" len="med"/>
                      <a:tailEnd type="none" w="med" len="med"/>
                    </a:lnR>
                    <a:lnT w="18288" cap="flat" cmpd="sng" algn="ctr">
                      <a:solidFill>
                        <a:srgbClr val="000000"/>
                      </a:solidFill>
                      <a:prstDash val="solid"/>
                      <a:round/>
                      <a:headEnd type="none" w="med" len="med"/>
                      <a:tailEnd type="none" w="med" len="med"/>
                    </a:lnT>
                    <a:lnB w="7620" cap="flat" cmpd="sng" algn="ctr">
                      <a:solidFill>
                        <a:srgbClr val="808080"/>
                      </a:solidFill>
                      <a:prstDash val="solid"/>
                      <a:round/>
                      <a:headEnd type="none" w="med" len="med"/>
                      <a:tailEnd type="none" w="med" len="med"/>
                    </a:lnB>
                    <a:solidFill>
                      <a:srgbClr val="000000"/>
                    </a:solidFill>
                  </a:tcPr>
                </a:tc>
                <a:tc hMerge="1">
                  <a:txBody>
                    <a:bodyPr/>
                    <a:lstStyle/>
                    <a:p>
                      <a:endParaRPr lang="en-US"/>
                    </a:p>
                  </a:txBody>
                  <a:tcPr/>
                </a:tc>
                <a:extLst>
                  <a:ext uri="{0D108BD9-81ED-4DB2-BD59-A6C34878D82A}">
                    <a16:rowId xmlns:a16="http://schemas.microsoft.com/office/drawing/2014/main" val="1574808177"/>
                  </a:ext>
                </a:extLst>
              </a:tr>
              <a:tr h="577361">
                <a:tc>
                  <a:txBody>
                    <a:bodyPr/>
                    <a:lstStyle/>
                    <a:p>
                      <a:pPr algn="ctr" fontAlgn="base"/>
                      <a:r>
                        <a:rPr lang="en-US" sz="1600" b="1" i="0" u="none" strike="noStrike" dirty="0">
                          <a:solidFill>
                            <a:srgbClr val="000000"/>
                          </a:solidFill>
                          <a:effectLst/>
                          <a:latin typeface="Arial" panose="020B0604020202020204" pitchFamily="34" charset="0"/>
                        </a:rPr>
                        <a:t>Objective #1</a:t>
                      </a:r>
                      <a:r>
                        <a:rPr lang="en-US" sz="1600" b="0" i="0" dirty="0">
                          <a:solidFill>
                            <a:srgbClr val="000000"/>
                          </a:solidFill>
                          <a:effectLst/>
                          <a:latin typeface="Arial" panose="020B0604020202020204" pitchFamily="34" charset="0"/>
                        </a:rPr>
                        <a:t>​</a:t>
                      </a:r>
                      <a:endParaRPr lang="en-US" b="0" i="0" dirty="0">
                        <a:solidFill>
                          <a:srgbClr val="000000"/>
                        </a:solidFill>
                        <a:effectLst/>
                      </a:endParaRPr>
                    </a:p>
                  </a:txBody>
                  <a:tcPr anchor="ctr">
                    <a:lnL w="18288" cap="flat" cmpd="sng" algn="ctr">
                      <a:solidFill>
                        <a:srgbClr val="000000"/>
                      </a:solidFill>
                      <a:prstDash val="solid"/>
                      <a:round/>
                      <a:headEnd type="none" w="med" len="med"/>
                      <a:tailEnd type="none" w="med" len="med"/>
                    </a:lnL>
                    <a:lnR w="7620" cap="flat" cmpd="sng" algn="ctr">
                      <a:solidFill>
                        <a:srgbClr val="80808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tcPr>
                </a:tc>
                <a:tc>
                  <a:txBody>
                    <a:bodyPr/>
                    <a:lstStyle/>
                    <a:p>
                      <a:pPr algn="l" fontAlgn="base"/>
                      <a:r>
                        <a:rPr lang="en-US" sz="1800" b="0" i="0" dirty="0">
                          <a:solidFill>
                            <a:srgbClr val="000000"/>
                          </a:solidFill>
                          <a:effectLst/>
                          <a:latin typeface="Calibri" panose="020F0502020204030204" pitchFamily="34" charset="0"/>
                        </a:rPr>
                        <a:t>Define Concept of Operations and requirements for a 30kg–class pilot excavator to be demonstrated on a lunar polar CLPS mission.​</a:t>
                      </a:r>
                      <a:endParaRPr lang="en-US" b="0" i="0" dirty="0">
                        <a:solidFill>
                          <a:srgbClr val="000000"/>
                        </a:solidFill>
                        <a:effectLst/>
                      </a:endParaRPr>
                    </a:p>
                  </a:txBody>
                  <a:tcPr anchor="ctr">
                    <a:lnL w="7620" cap="flat" cmpd="sng" algn="ctr">
                      <a:solidFill>
                        <a:srgbClr val="808080"/>
                      </a:solidFill>
                      <a:prstDash val="solid"/>
                      <a:round/>
                      <a:headEnd type="none" w="med" len="med"/>
                      <a:tailEnd type="none" w="med" len="med"/>
                    </a:lnL>
                    <a:lnR w="18288" cap="flat" cmpd="sng" algn="ctr">
                      <a:solidFill>
                        <a:srgbClr val="00000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1598117168"/>
                  </a:ext>
                </a:extLst>
              </a:tr>
              <a:tr h="577361">
                <a:tc>
                  <a:txBody>
                    <a:bodyPr/>
                    <a:lstStyle/>
                    <a:p>
                      <a:pPr algn="ctr" fontAlgn="base"/>
                      <a:r>
                        <a:rPr lang="en-US" sz="1600" b="1" i="0" u="none" strike="noStrike" dirty="0">
                          <a:solidFill>
                            <a:srgbClr val="000000"/>
                          </a:solidFill>
                          <a:effectLst/>
                          <a:latin typeface="Arial" panose="020B0604020202020204" pitchFamily="34" charset="0"/>
                        </a:rPr>
                        <a:t>Objective #2</a:t>
                      </a:r>
                      <a:r>
                        <a:rPr lang="en-US" sz="1600" b="0" i="0" dirty="0">
                          <a:solidFill>
                            <a:srgbClr val="000000"/>
                          </a:solidFill>
                          <a:effectLst/>
                          <a:latin typeface="Arial" panose="020B0604020202020204" pitchFamily="34" charset="0"/>
                        </a:rPr>
                        <a:t>​</a:t>
                      </a:r>
                      <a:endParaRPr lang="en-US" b="0" i="0" dirty="0">
                        <a:solidFill>
                          <a:srgbClr val="000000"/>
                        </a:solidFill>
                        <a:effectLst/>
                      </a:endParaRPr>
                    </a:p>
                  </a:txBody>
                  <a:tcPr anchor="ctr">
                    <a:lnL w="18288" cap="flat" cmpd="sng" algn="ctr">
                      <a:solidFill>
                        <a:srgbClr val="000000"/>
                      </a:solidFill>
                      <a:prstDash val="solid"/>
                      <a:round/>
                      <a:headEnd type="none" w="med" len="med"/>
                      <a:tailEnd type="none" w="med" len="med"/>
                    </a:lnL>
                    <a:lnR w="7620" cap="flat" cmpd="sng" algn="ctr">
                      <a:solidFill>
                        <a:srgbClr val="80808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tcPr>
                </a:tc>
                <a:tc>
                  <a:txBody>
                    <a:bodyPr/>
                    <a:lstStyle/>
                    <a:p>
                      <a:pPr algn="l" fontAlgn="base"/>
                      <a:r>
                        <a:rPr lang="en-US" sz="1800" b="0" i="0" dirty="0">
                          <a:solidFill>
                            <a:srgbClr val="000000"/>
                          </a:solidFill>
                          <a:effectLst/>
                          <a:latin typeface="Calibri" panose="020F0502020204030204" pitchFamily="34" charset="0"/>
                        </a:rPr>
                        <a:t>Complete trade studies and analyses of high-risk excavator components and subsystems (thermal control, autonomous navigation aids, bucket drum geometry, dust mitigation, battery charging, etc.)​</a:t>
                      </a:r>
                      <a:endParaRPr lang="en-US" b="0" i="0" dirty="0">
                        <a:solidFill>
                          <a:srgbClr val="000000"/>
                        </a:solidFill>
                        <a:effectLst/>
                      </a:endParaRPr>
                    </a:p>
                  </a:txBody>
                  <a:tcPr anchor="ctr">
                    <a:lnL w="7620" cap="flat" cmpd="sng" algn="ctr">
                      <a:solidFill>
                        <a:srgbClr val="808080"/>
                      </a:solidFill>
                      <a:prstDash val="solid"/>
                      <a:round/>
                      <a:headEnd type="none" w="med" len="med"/>
                      <a:tailEnd type="none" w="med" len="med"/>
                    </a:lnL>
                    <a:lnR w="18288" cap="flat" cmpd="sng" algn="ctr">
                      <a:solidFill>
                        <a:srgbClr val="00000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2562007765"/>
                  </a:ext>
                </a:extLst>
              </a:tr>
              <a:tr h="577361">
                <a:tc>
                  <a:txBody>
                    <a:bodyPr/>
                    <a:lstStyle/>
                    <a:p>
                      <a:pPr algn="ctr" fontAlgn="base"/>
                      <a:r>
                        <a:rPr lang="en-US" sz="1600" b="1" i="0" u="none" strike="noStrike" dirty="0">
                          <a:solidFill>
                            <a:srgbClr val="000000"/>
                          </a:solidFill>
                          <a:effectLst/>
                          <a:latin typeface="Arial" panose="020B0604020202020204" pitchFamily="34" charset="0"/>
                        </a:rPr>
                        <a:t>Objective #3</a:t>
                      </a:r>
                      <a:r>
                        <a:rPr lang="en-US" sz="1600" b="0" i="0" dirty="0">
                          <a:solidFill>
                            <a:srgbClr val="000000"/>
                          </a:solidFill>
                          <a:effectLst/>
                          <a:latin typeface="Arial" panose="020B0604020202020204" pitchFamily="34" charset="0"/>
                        </a:rPr>
                        <a:t>​</a:t>
                      </a:r>
                      <a:endParaRPr lang="en-US" b="0" i="0" dirty="0">
                        <a:solidFill>
                          <a:srgbClr val="000000"/>
                        </a:solidFill>
                        <a:effectLst/>
                      </a:endParaRPr>
                    </a:p>
                  </a:txBody>
                  <a:tcPr anchor="ctr">
                    <a:lnL w="18288" cap="flat" cmpd="sng" algn="ctr">
                      <a:solidFill>
                        <a:srgbClr val="000000"/>
                      </a:solidFill>
                      <a:prstDash val="solid"/>
                      <a:round/>
                      <a:headEnd type="none" w="med" len="med"/>
                      <a:tailEnd type="none" w="med" len="med"/>
                    </a:lnL>
                    <a:lnR w="7620" cap="flat" cmpd="sng" algn="ctr">
                      <a:solidFill>
                        <a:srgbClr val="80808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tcPr>
                </a:tc>
                <a:tc>
                  <a:txBody>
                    <a:bodyPr/>
                    <a:lstStyle/>
                    <a:p>
                      <a:pPr algn="l" fontAlgn="base"/>
                      <a:r>
                        <a:rPr lang="en-US" sz="1800" b="0" i="0" dirty="0">
                          <a:solidFill>
                            <a:srgbClr val="000000"/>
                          </a:solidFill>
                          <a:effectLst/>
                          <a:latin typeface="Calibri" panose="020F0502020204030204" pitchFamily="34" charset="0"/>
                        </a:rPr>
                        <a:t>Design and build the </a:t>
                      </a:r>
                      <a:r>
                        <a:rPr lang="en-US" sz="1800" b="0" i="0" dirty="0" err="1">
                          <a:solidFill>
                            <a:srgbClr val="000000"/>
                          </a:solidFill>
                          <a:effectLst/>
                          <a:latin typeface="Calibri" panose="020F0502020204030204" pitchFamily="34" charset="0"/>
                        </a:rPr>
                        <a:t>IPEx</a:t>
                      </a:r>
                      <a:r>
                        <a:rPr lang="en-US" sz="1800" b="0" i="0" dirty="0">
                          <a:solidFill>
                            <a:srgbClr val="000000"/>
                          </a:solidFill>
                          <a:effectLst/>
                          <a:latin typeface="Calibri" panose="020F0502020204030204" pitchFamily="34" charset="0"/>
                        </a:rPr>
                        <a:t> </a:t>
                      </a:r>
                      <a:r>
                        <a:rPr lang="en-US" sz="1800" b="0" i="0" dirty="0" err="1">
                          <a:solidFill>
                            <a:srgbClr val="000000"/>
                          </a:solidFill>
                          <a:effectLst/>
                          <a:latin typeface="Calibri" panose="020F0502020204030204" pitchFamily="34" charset="0"/>
                        </a:rPr>
                        <a:t>Brassboard</a:t>
                      </a:r>
                      <a:r>
                        <a:rPr lang="en-US" sz="1800" b="0" i="0" dirty="0">
                          <a:solidFill>
                            <a:srgbClr val="000000"/>
                          </a:solidFill>
                          <a:effectLst/>
                          <a:latin typeface="Calibri" panose="020F0502020204030204" pitchFamily="34" charset="0"/>
                        </a:rPr>
                        <a:t> subsystems (actuators, thermal control, avionics, etc.) and test in relevant environment raising them to TRL5.</a:t>
                      </a:r>
                      <a:endParaRPr lang="en-US" b="0" i="0" dirty="0">
                        <a:solidFill>
                          <a:srgbClr val="000000"/>
                        </a:solidFill>
                        <a:effectLst/>
                      </a:endParaRPr>
                    </a:p>
                  </a:txBody>
                  <a:tcPr anchor="ctr">
                    <a:lnL w="7620" cap="flat" cmpd="sng" algn="ctr">
                      <a:solidFill>
                        <a:srgbClr val="808080"/>
                      </a:solidFill>
                      <a:prstDash val="solid"/>
                      <a:round/>
                      <a:headEnd type="none" w="med" len="med"/>
                      <a:tailEnd type="none" w="med" len="med"/>
                    </a:lnL>
                    <a:lnR w="18288" cap="flat" cmpd="sng" algn="ctr">
                      <a:solidFill>
                        <a:srgbClr val="00000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2688981780"/>
                  </a:ext>
                </a:extLst>
              </a:tr>
              <a:tr h="704790">
                <a:tc>
                  <a:txBody>
                    <a:bodyPr/>
                    <a:lstStyle/>
                    <a:p>
                      <a:pPr algn="ctr" fontAlgn="base"/>
                      <a:r>
                        <a:rPr lang="en-US" sz="1600" b="1" i="0" u="none" strike="noStrike" dirty="0">
                          <a:solidFill>
                            <a:srgbClr val="000000"/>
                          </a:solidFill>
                          <a:effectLst/>
                          <a:latin typeface="Arial" panose="020B0604020202020204" pitchFamily="34" charset="0"/>
                        </a:rPr>
                        <a:t>Objective #4</a:t>
                      </a:r>
                      <a:r>
                        <a:rPr lang="en-US" sz="1600" b="0" i="0" dirty="0">
                          <a:solidFill>
                            <a:srgbClr val="000000"/>
                          </a:solidFill>
                          <a:effectLst/>
                          <a:latin typeface="Arial" panose="020B0604020202020204" pitchFamily="34" charset="0"/>
                        </a:rPr>
                        <a:t>​</a:t>
                      </a:r>
                      <a:endParaRPr lang="en-US" b="0" i="0" dirty="0">
                        <a:solidFill>
                          <a:srgbClr val="000000"/>
                        </a:solidFill>
                        <a:effectLst/>
                      </a:endParaRPr>
                    </a:p>
                  </a:txBody>
                  <a:tcPr anchor="ctr">
                    <a:lnL w="18288" cap="flat" cmpd="sng" algn="ctr">
                      <a:solidFill>
                        <a:srgbClr val="000000"/>
                      </a:solidFill>
                      <a:prstDash val="solid"/>
                      <a:round/>
                      <a:headEnd type="none" w="med" len="med"/>
                      <a:tailEnd type="none" w="med" len="med"/>
                    </a:lnL>
                    <a:lnR w="7620" cap="flat" cmpd="sng" algn="ctr">
                      <a:solidFill>
                        <a:srgbClr val="80808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Assemble IPE </a:t>
                      </a:r>
                      <a:r>
                        <a:rPr lang="en-US" sz="1800" kern="1200" dirty="0" err="1">
                          <a:solidFill>
                            <a:schemeClr val="tx1"/>
                          </a:solidFill>
                          <a:effectLst/>
                          <a:latin typeface="+mn-lt"/>
                          <a:ea typeface="+mn-ea"/>
                          <a:cs typeface="+mn-cs"/>
                        </a:rPr>
                        <a:t>Brassboard</a:t>
                      </a:r>
                      <a:r>
                        <a:rPr lang="en-US" sz="1800" kern="1200" dirty="0">
                          <a:solidFill>
                            <a:schemeClr val="tx1"/>
                          </a:solidFill>
                          <a:effectLst/>
                          <a:latin typeface="+mn-lt"/>
                          <a:ea typeface="+mn-ea"/>
                          <a:cs typeface="+mn-cs"/>
                        </a:rPr>
                        <a:t> Unit and perform a full mission length ground demonstration.</a:t>
                      </a:r>
                    </a:p>
                  </a:txBody>
                  <a:tcPr anchor="ctr">
                    <a:lnL w="7620" cap="flat" cmpd="sng" algn="ctr">
                      <a:solidFill>
                        <a:srgbClr val="808080"/>
                      </a:solidFill>
                      <a:prstDash val="solid"/>
                      <a:round/>
                      <a:headEnd type="none" w="med" len="med"/>
                      <a:tailEnd type="none" w="med" len="med"/>
                    </a:lnL>
                    <a:lnR w="18288" cap="flat" cmpd="sng" algn="ctr">
                      <a:solidFill>
                        <a:srgbClr val="00000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3640030781"/>
                  </a:ext>
                </a:extLst>
              </a:tr>
            </a:tbl>
          </a:graphicData>
        </a:graphic>
      </p:graphicFrame>
      <p:sp>
        <p:nvSpPr>
          <p:cNvPr id="5" name="Rectangle 1">
            <a:extLst>
              <a:ext uri="{FF2B5EF4-FFF2-40B4-BE49-F238E27FC236}">
                <a16:creationId xmlns:a16="http://schemas.microsoft.com/office/drawing/2014/main" id="{E5EA299F-4937-4C92-8CE2-A79162AA887D}"/>
              </a:ext>
            </a:extLst>
          </p:cNvPr>
          <p:cNvSpPr>
            <a:spLocks noChangeArrowheads="1"/>
          </p:cNvSpPr>
          <p:nvPr/>
        </p:nvSpPr>
        <p:spPr bwMode="auto">
          <a:xfrm>
            <a:off x="1722438" y="20653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91394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691" y="0"/>
            <a:ext cx="10934566" cy="1066800"/>
          </a:xfrm>
        </p:spPr>
        <p:txBody>
          <a:bodyPr/>
          <a:lstStyle/>
          <a:p>
            <a:r>
              <a:rPr lang="en-US" sz="3600" dirty="0">
                <a:solidFill>
                  <a:schemeClr val="bg1">
                    <a:lumMod val="85000"/>
                  </a:schemeClr>
                </a:solidFill>
              </a:rPr>
              <a:t>Project Goals &amp; Project Objectives (2 of 2)</a:t>
            </a:r>
          </a:p>
        </p:txBody>
      </p:sp>
      <p:pic>
        <p:nvPicPr>
          <p:cNvPr id="6" name="Pictur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7" name="Slide Number Placeholder 6"/>
          <p:cNvSpPr>
            <a:spLocks noGrp="1"/>
          </p:cNvSpPr>
          <p:nvPr>
            <p:ph type="sldNum" sz="quarter" idx="10"/>
          </p:nvPr>
        </p:nvSpPr>
        <p:spPr/>
        <p:txBody>
          <a:bodyPr/>
          <a:lstStyle/>
          <a:p>
            <a:pPr>
              <a:defRPr/>
            </a:pPr>
            <a:fld id="{75D13D49-2B6F-174C-9E1E-1013A06E5C50}" type="slidenum">
              <a:rPr lang="uk-UA" smtClean="0"/>
              <a:pPr>
                <a:defRPr/>
              </a:pPr>
              <a:t>6</a:t>
            </a:fld>
            <a:endParaRPr lang="uk-UA"/>
          </a:p>
        </p:txBody>
      </p:sp>
      <p:graphicFrame>
        <p:nvGraphicFramePr>
          <p:cNvPr id="3" name="Table 2">
            <a:extLst>
              <a:ext uri="{FF2B5EF4-FFF2-40B4-BE49-F238E27FC236}">
                <a16:creationId xmlns:a16="http://schemas.microsoft.com/office/drawing/2014/main" id="{A64BAB4F-15D3-48EE-BBD2-528E2F9841FA}"/>
              </a:ext>
            </a:extLst>
          </p:cNvPr>
          <p:cNvGraphicFramePr>
            <a:graphicFrameLocks noGrp="1"/>
          </p:cNvGraphicFramePr>
          <p:nvPr>
            <p:extLst>
              <p:ext uri="{D42A27DB-BD31-4B8C-83A1-F6EECF244321}">
                <p14:modId xmlns:p14="http://schemas.microsoft.com/office/powerpoint/2010/main" val="4074405826"/>
              </p:ext>
            </p:extLst>
          </p:nvPr>
        </p:nvGraphicFramePr>
        <p:xfrm>
          <a:off x="103414" y="1362122"/>
          <a:ext cx="11985171" cy="3661582"/>
        </p:xfrm>
        <a:graphic>
          <a:graphicData uri="http://schemas.openxmlformats.org/drawingml/2006/table">
            <a:tbl>
              <a:tblPr/>
              <a:tblGrid>
                <a:gridCol w="1492925">
                  <a:extLst>
                    <a:ext uri="{9D8B030D-6E8A-4147-A177-3AD203B41FA5}">
                      <a16:colId xmlns:a16="http://schemas.microsoft.com/office/drawing/2014/main" val="1348505086"/>
                    </a:ext>
                  </a:extLst>
                </a:gridCol>
                <a:gridCol w="10492246">
                  <a:extLst>
                    <a:ext uri="{9D8B030D-6E8A-4147-A177-3AD203B41FA5}">
                      <a16:colId xmlns:a16="http://schemas.microsoft.com/office/drawing/2014/main" val="1996862898"/>
                    </a:ext>
                  </a:extLst>
                </a:gridCol>
              </a:tblGrid>
              <a:tr h="412400">
                <a:tc gridSpan="2">
                  <a:txBody>
                    <a:bodyPr/>
                    <a:lstStyle/>
                    <a:p>
                      <a:pPr algn="ctr" fontAlgn="base"/>
                      <a:r>
                        <a:rPr lang="en-US" sz="2400" b="1" i="0" u="none" strike="noStrike" dirty="0">
                          <a:solidFill>
                            <a:srgbClr val="FFFFFF"/>
                          </a:solidFill>
                          <a:effectLst/>
                          <a:latin typeface="Arial" panose="020B0604020202020204" pitchFamily="34" charset="0"/>
                        </a:rPr>
                        <a:t>Project Objectives </a:t>
                      </a:r>
                      <a:r>
                        <a:rPr lang="en-US" sz="2400" b="0" i="0" dirty="0">
                          <a:solidFill>
                            <a:srgbClr val="000000"/>
                          </a:solidFill>
                          <a:effectLst/>
                          <a:latin typeface="Arial" panose="020B0604020202020204" pitchFamily="34" charset="0"/>
                        </a:rPr>
                        <a:t>​</a:t>
                      </a:r>
                      <a:endParaRPr lang="en-US" b="0" i="0" dirty="0">
                        <a:solidFill>
                          <a:srgbClr val="000000"/>
                        </a:solidFill>
                        <a:effectLst/>
                      </a:endParaRPr>
                    </a:p>
                  </a:txBody>
                  <a:tcPr anchor="b">
                    <a:lnL w="18288" cap="flat" cmpd="sng" algn="ctr">
                      <a:solidFill>
                        <a:srgbClr val="000000"/>
                      </a:solidFill>
                      <a:prstDash val="solid"/>
                      <a:round/>
                      <a:headEnd type="none" w="med" len="med"/>
                      <a:tailEnd type="none" w="med" len="med"/>
                    </a:lnL>
                    <a:lnR w="18288" cap="flat" cmpd="sng" algn="ctr">
                      <a:solidFill>
                        <a:srgbClr val="000000"/>
                      </a:solidFill>
                      <a:prstDash val="solid"/>
                      <a:round/>
                      <a:headEnd type="none" w="med" len="med"/>
                      <a:tailEnd type="none" w="med" len="med"/>
                    </a:lnR>
                    <a:lnT w="18288" cap="flat" cmpd="sng" algn="ctr">
                      <a:solidFill>
                        <a:srgbClr val="000000"/>
                      </a:solidFill>
                      <a:prstDash val="solid"/>
                      <a:round/>
                      <a:headEnd type="none" w="med" len="med"/>
                      <a:tailEnd type="none" w="med" len="med"/>
                    </a:lnT>
                    <a:lnB w="7620" cap="flat" cmpd="sng" algn="ctr">
                      <a:solidFill>
                        <a:srgbClr val="808080"/>
                      </a:solidFill>
                      <a:prstDash val="solid"/>
                      <a:round/>
                      <a:headEnd type="none" w="med" len="med"/>
                      <a:tailEnd type="none" w="med" len="med"/>
                    </a:lnB>
                    <a:solidFill>
                      <a:srgbClr val="000000"/>
                    </a:solidFill>
                  </a:tcPr>
                </a:tc>
                <a:tc hMerge="1">
                  <a:txBody>
                    <a:bodyPr/>
                    <a:lstStyle/>
                    <a:p>
                      <a:endParaRPr lang="en-US"/>
                    </a:p>
                  </a:txBody>
                  <a:tcPr/>
                </a:tc>
                <a:extLst>
                  <a:ext uri="{0D108BD9-81ED-4DB2-BD59-A6C34878D82A}">
                    <a16:rowId xmlns:a16="http://schemas.microsoft.com/office/drawing/2014/main" val="1574808177"/>
                  </a:ext>
                </a:extLst>
              </a:tr>
              <a:tr h="577361">
                <a:tc>
                  <a:txBody>
                    <a:bodyPr/>
                    <a:lstStyle/>
                    <a:p>
                      <a:pPr algn="ctr" fontAlgn="base"/>
                      <a:r>
                        <a:rPr lang="en-US" sz="1600" b="1" i="0" u="none" strike="noStrike" dirty="0">
                          <a:solidFill>
                            <a:srgbClr val="000000"/>
                          </a:solidFill>
                          <a:effectLst/>
                          <a:latin typeface="Arial" panose="020B0604020202020204" pitchFamily="34" charset="0"/>
                        </a:rPr>
                        <a:t>Objective #5</a:t>
                      </a:r>
                      <a:r>
                        <a:rPr lang="en-US" sz="1600" b="0" i="0" dirty="0">
                          <a:solidFill>
                            <a:srgbClr val="000000"/>
                          </a:solidFill>
                          <a:effectLst/>
                          <a:latin typeface="Arial" panose="020B0604020202020204" pitchFamily="34" charset="0"/>
                        </a:rPr>
                        <a:t>​</a:t>
                      </a:r>
                      <a:endParaRPr lang="en-US" b="0" i="0" dirty="0">
                        <a:solidFill>
                          <a:srgbClr val="000000"/>
                        </a:solidFill>
                        <a:effectLst/>
                      </a:endParaRPr>
                    </a:p>
                  </a:txBody>
                  <a:tcPr anchor="ctr">
                    <a:lnL w="18288" cap="flat" cmpd="sng" algn="ctr">
                      <a:solidFill>
                        <a:srgbClr val="000000"/>
                      </a:solidFill>
                      <a:prstDash val="solid"/>
                      <a:round/>
                      <a:headEnd type="none" w="med" len="med"/>
                      <a:tailEnd type="none" w="med" len="med"/>
                    </a:lnL>
                    <a:lnR w="7620" cap="flat" cmpd="sng" algn="ctr">
                      <a:solidFill>
                        <a:srgbClr val="80808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tcPr>
                </a:tc>
                <a:tc>
                  <a:txBody>
                    <a:bodyPr/>
                    <a:lstStyle/>
                    <a:p>
                      <a:pPr lvl="0"/>
                      <a:r>
                        <a:rPr lang="en-US" sz="1800" kern="1200" dirty="0">
                          <a:solidFill>
                            <a:schemeClr val="tx1"/>
                          </a:solidFill>
                          <a:effectLst/>
                          <a:latin typeface="+mn-lt"/>
                          <a:ea typeface="+mn-ea"/>
                          <a:cs typeface="+mn-cs"/>
                        </a:rPr>
                        <a:t>Build two identical </a:t>
                      </a:r>
                      <a:r>
                        <a:rPr lang="en-US" sz="1800" kern="1200" dirty="0" err="1">
                          <a:solidFill>
                            <a:schemeClr val="tx1"/>
                          </a:solidFill>
                          <a:effectLst/>
                          <a:latin typeface="+mn-lt"/>
                          <a:ea typeface="+mn-ea"/>
                          <a:cs typeface="+mn-cs"/>
                        </a:rPr>
                        <a:t>IPEx</a:t>
                      </a:r>
                      <a:r>
                        <a:rPr lang="en-US" sz="1800" kern="1200" dirty="0">
                          <a:solidFill>
                            <a:schemeClr val="tx1"/>
                          </a:solidFill>
                          <a:effectLst/>
                          <a:latin typeface="+mn-lt"/>
                          <a:ea typeface="+mn-ea"/>
                          <a:cs typeface="+mn-cs"/>
                        </a:rPr>
                        <a:t> units, a Prototype Qualification Unit (PQU) and Prototype Flight Unit (PFU), and test systems to qualification and acceptance levels, respectively. </a:t>
                      </a:r>
                    </a:p>
                  </a:txBody>
                  <a:tcPr anchor="ctr">
                    <a:lnL w="7620" cap="flat" cmpd="sng" algn="ctr">
                      <a:solidFill>
                        <a:srgbClr val="808080"/>
                      </a:solidFill>
                      <a:prstDash val="solid"/>
                      <a:round/>
                      <a:headEnd type="none" w="med" len="med"/>
                      <a:tailEnd type="none" w="med" len="med"/>
                    </a:lnL>
                    <a:lnR w="18288" cap="flat" cmpd="sng" algn="ctr">
                      <a:solidFill>
                        <a:srgbClr val="00000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1598117168"/>
                  </a:ext>
                </a:extLst>
              </a:tr>
              <a:tr h="577361">
                <a:tc>
                  <a:txBody>
                    <a:bodyPr/>
                    <a:lstStyle/>
                    <a:p>
                      <a:pPr algn="ctr" fontAlgn="base"/>
                      <a:r>
                        <a:rPr lang="en-US" sz="1600" b="1" i="0" u="none" strike="noStrike" dirty="0">
                          <a:solidFill>
                            <a:srgbClr val="000000"/>
                          </a:solidFill>
                          <a:effectLst/>
                          <a:latin typeface="Arial" panose="020B0604020202020204" pitchFamily="34" charset="0"/>
                        </a:rPr>
                        <a:t>Objective #6</a:t>
                      </a:r>
                      <a:r>
                        <a:rPr lang="en-US" sz="1600" b="0" i="0" dirty="0">
                          <a:solidFill>
                            <a:srgbClr val="000000"/>
                          </a:solidFill>
                          <a:effectLst/>
                          <a:latin typeface="Arial" panose="020B0604020202020204" pitchFamily="34" charset="0"/>
                        </a:rPr>
                        <a:t>​</a:t>
                      </a:r>
                      <a:endParaRPr lang="en-US" b="0" i="0" dirty="0">
                        <a:solidFill>
                          <a:srgbClr val="000000"/>
                        </a:solidFill>
                        <a:effectLst/>
                      </a:endParaRPr>
                    </a:p>
                  </a:txBody>
                  <a:tcPr anchor="ctr">
                    <a:lnL w="18288" cap="flat" cmpd="sng" algn="ctr">
                      <a:solidFill>
                        <a:srgbClr val="000000"/>
                      </a:solidFill>
                      <a:prstDash val="solid"/>
                      <a:round/>
                      <a:headEnd type="none" w="med" len="med"/>
                      <a:tailEnd type="none" w="med" len="med"/>
                    </a:lnL>
                    <a:lnR w="7620" cap="flat" cmpd="sng" algn="ctr">
                      <a:solidFill>
                        <a:srgbClr val="80808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Complete a full mission length ground demonstration of the </a:t>
                      </a:r>
                      <a:r>
                        <a:rPr lang="en-US" sz="1800" kern="1200" dirty="0" err="1">
                          <a:solidFill>
                            <a:schemeClr val="tx1"/>
                          </a:solidFill>
                          <a:effectLst/>
                          <a:latin typeface="+mn-lt"/>
                          <a:ea typeface="+mn-ea"/>
                          <a:cs typeface="+mn-cs"/>
                        </a:rPr>
                        <a:t>IPEx</a:t>
                      </a:r>
                      <a:r>
                        <a:rPr lang="en-US" sz="1800" kern="1200" dirty="0">
                          <a:solidFill>
                            <a:schemeClr val="tx1"/>
                          </a:solidFill>
                          <a:effectLst/>
                          <a:latin typeface="+mn-lt"/>
                          <a:ea typeface="+mn-ea"/>
                          <a:cs typeface="+mn-cs"/>
                        </a:rPr>
                        <a:t> Prototype Qualification Unit.</a:t>
                      </a:r>
                    </a:p>
                  </a:txBody>
                  <a:tcPr anchor="ctr">
                    <a:lnL w="7620" cap="flat" cmpd="sng" algn="ctr">
                      <a:solidFill>
                        <a:srgbClr val="808080"/>
                      </a:solidFill>
                      <a:prstDash val="solid"/>
                      <a:round/>
                      <a:headEnd type="none" w="med" len="med"/>
                      <a:tailEnd type="none" w="med" len="med"/>
                    </a:lnL>
                    <a:lnR w="18288" cap="flat" cmpd="sng" algn="ctr">
                      <a:solidFill>
                        <a:srgbClr val="00000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2562007765"/>
                  </a:ext>
                </a:extLst>
              </a:tr>
              <a:tr h="577361">
                <a:tc>
                  <a:txBody>
                    <a:bodyPr/>
                    <a:lstStyle/>
                    <a:p>
                      <a:pPr algn="ctr" fontAlgn="base"/>
                      <a:r>
                        <a:rPr lang="en-US" sz="1600" b="1" i="0" u="none" strike="noStrike" dirty="0">
                          <a:solidFill>
                            <a:srgbClr val="000000"/>
                          </a:solidFill>
                          <a:effectLst/>
                          <a:latin typeface="Arial" panose="020B0604020202020204" pitchFamily="34" charset="0"/>
                        </a:rPr>
                        <a:t>Objective #7</a:t>
                      </a:r>
                      <a:r>
                        <a:rPr lang="en-US" sz="1600" b="0" i="0" dirty="0">
                          <a:solidFill>
                            <a:srgbClr val="000000"/>
                          </a:solidFill>
                          <a:effectLst/>
                          <a:latin typeface="Arial" panose="020B0604020202020204" pitchFamily="34" charset="0"/>
                        </a:rPr>
                        <a:t>​</a:t>
                      </a:r>
                      <a:endParaRPr lang="en-US" b="0" i="0" dirty="0">
                        <a:solidFill>
                          <a:srgbClr val="000000"/>
                        </a:solidFill>
                        <a:effectLst/>
                      </a:endParaRPr>
                    </a:p>
                  </a:txBody>
                  <a:tcPr anchor="ctr">
                    <a:lnL w="18288" cap="flat" cmpd="sng" algn="ctr">
                      <a:solidFill>
                        <a:srgbClr val="000000"/>
                      </a:solidFill>
                      <a:prstDash val="solid"/>
                      <a:round/>
                      <a:headEnd type="none" w="med" len="med"/>
                      <a:tailEnd type="none" w="med" len="med"/>
                    </a:lnL>
                    <a:lnR w="7620" cap="flat" cmpd="sng" algn="ctr">
                      <a:solidFill>
                        <a:srgbClr val="80808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Deliver </a:t>
                      </a:r>
                      <a:r>
                        <a:rPr lang="en-US" sz="1800" kern="1200" dirty="0" err="1">
                          <a:solidFill>
                            <a:schemeClr val="tx1"/>
                          </a:solidFill>
                          <a:effectLst/>
                          <a:latin typeface="+mn-lt"/>
                          <a:ea typeface="+mn-ea"/>
                          <a:cs typeface="+mn-cs"/>
                        </a:rPr>
                        <a:t>IPEx</a:t>
                      </a:r>
                      <a:r>
                        <a:rPr lang="en-US" sz="1800" kern="1200" dirty="0">
                          <a:solidFill>
                            <a:schemeClr val="tx1"/>
                          </a:solidFill>
                          <a:effectLst/>
                          <a:latin typeface="+mn-lt"/>
                          <a:ea typeface="+mn-ea"/>
                          <a:cs typeface="+mn-cs"/>
                        </a:rPr>
                        <a:t> Prototype Flight Unit to CLPS provider and integrate into lander.  </a:t>
                      </a:r>
                    </a:p>
                  </a:txBody>
                  <a:tcPr anchor="ctr">
                    <a:lnL w="7620" cap="flat" cmpd="sng" algn="ctr">
                      <a:solidFill>
                        <a:srgbClr val="808080"/>
                      </a:solidFill>
                      <a:prstDash val="solid"/>
                      <a:round/>
                      <a:headEnd type="none" w="med" len="med"/>
                      <a:tailEnd type="none" w="med" len="med"/>
                    </a:lnL>
                    <a:lnR w="18288" cap="flat" cmpd="sng" algn="ctr">
                      <a:solidFill>
                        <a:srgbClr val="00000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2688981780"/>
                  </a:ext>
                </a:extLst>
              </a:tr>
              <a:tr h="704790">
                <a:tc>
                  <a:txBody>
                    <a:bodyPr/>
                    <a:lstStyle/>
                    <a:p>
                      <a:pPr algn="ctr" fontAlgn="base"/>
                      <a:r>
                        <a:rPr lang="en-US" sz="1600" b="1" i="0" u="none" strike="noStrike" dirty="0">
                          <a:solidFill>
                            <a:srgbClr val="000000"/>
                          </a:solidFill>
                          <a:effectLst/>
                          <a:latin typeface="Arial" panose="020B0604020202020204" pitchFamily="34" charset="0"/>
                        </a:rPr>
                        <a:t>Objective #8</a:t>
                      </a:r>
                      <a:endParaRPr lang="en-US" b="0" i="0" dirty="0">
                        <a:solidFill>
                          <a:srgbClr val="000000"/>
                        </a:solidFill>
                        <a:effectLst/>
                      </a:endParaRPr>
                    </a:p>
                  </a:txBody>
                  <a:tcPr anchor="ctr">
                    <a:lnL w="18288" cap="flat" cmpd="sng" algn="ctr">
                      <a:solidFill>
                        <a:srgbClr val="000000"/>
                      </a:solidFill>
                      <a:prstDash val="solid"/>
                      <a:round/>
                      <a:headEnd type="none" w="med" len="med"/>
                      <a:tailEnd type="none" w="med" len="med"/>
                    </a:lnL>
                    <a:lnR w="7620" cap="flat" cmpd="sng" algn="ctr">
                      <a:solidFill>
                        <a:srgbClr val="80808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Complete an 11-day flight mission demonstration of the </a:t>
                      </a:r>
                      <a:r>
                        <a:rPr lang="en-US" sz="1800" kern="1200" dirty="0" err="1">
                          <a:solidFill>
                            <a:schemeClr val="tx1"/>
                          </a:solidFill>
                          <a:effectLst/>
                          <a:latin typeface="+mn-lt"/>
                          <a:ea typeface="+mn-ea"/>
                          <a:cs typeface="+mn-cs"/>
                        </a:rPr>
                        <a:t>IPEx</a:t>
                      </a:r>
                      <a:r>
                        <a:rPr lang="en-US" sz="1800" kern="1200" dirty="0">
                          <a:solidFill>
                            <a:schemeClr val="tx1"/>
                          </a:solidFill>
                          <a:effectLst/>
                          <a:latin typeface="+mn-lt"/>
                          <a:ea typeface="+mn-ea"/>
                          <a:cs typeface="+mn-cs"/>
                        </a:rPr>
                        <a:t> Prototype Flight Unit on the lunar surface.</a:t>
                      </a:r>
                    </a:p>
                  </a:txBody>
                  <a:tcPr anchor="ctr">
                    <a:lnL w="7620" cap="flat" cmpd="sng" algn="ctr">
                      <a:solidFill>
                        <a:srgbClr val="808080"/>
                      </a:solidFill>
                      <a:prstDash val="solid"/>
                      <a:round/>
                      <a:headEnd type="none" w="med" len="med"/>
                      <a:tailEnd type="none" w="med" len="med"/>
                    </a:lnL>
                    <a:lnR w="18288" cap="flat" cmpd="sng" algn="ctr">
                      <a:solidFill>
                        <a:srgbClr val="00000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3640030781"/>
                  </a:ext>
                </a:extLst>
              </a:tr>
              <a:tr h="704790">
                <a:tc>
                  <a:txBody>
                    <a:bodyPr/>
                    <a:lstStyle/>
                    <a:p>
                      <a:pPr algn="ctr" fontAlgn="base"/>
                      <a:r>
                        <a:rPr lang="en-US" b="1" i="0" dirty="0">
                          <a:solidFill>
                            <a:srgbClr val="000000"/>
                          </a:solidFill>
                          <a:effectLst/>
                        </a:rPr>
                        <a:t>Objective #9</a:t>
                      </a:r>
                    </a:p>
                  </a:txBody>
                  <a:tcPr anchor="ctr">
                    <a:lnL w="18288" cap="flat" cmpd="sng" algn="ctr">
                      <a:solidFill>
                        <a:srgbClr val="000000"/>
                      </a:solidFill>
                      <a:prstDash val="solid"/>
                      <a:round/>
                      <a:headEnd type="none" w="med" len="med"/>
                      <a:tailEnd type="none" w="med" len="med"/>
                    </a:lnL>
                    <a:lnR w="7620" cap="flat" cmpd="sng" algn="ctr">
                      <a:solidFill>
                        <a:srgbClr val="80808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Document mission performance, lessons learned and overall project summary in post-flight, project closeout report.</a:t>
                      </a:r>
                    </a:p>
                  </a:txBody>
                  <a:tcPr anchor="ctr">
                    <a:lnL w="7620" cap="flat" cmpd="sng" algn="ctr">
                      <a:solidFill>
                        <a:srgbClr val="808080"/>
                      </a:solidFill>
                      <a:prstDash val="solid"/>
                      <a:round/>
                      <a:headEnd type="none" w="med" len="med"/>
                      <a:tailEnd type="none" w="med" len="med"/>
                    </a:lnL>
                    <a:lnR w="18288" cap="flat" cmpd="sng" algn="ctr">
                      <a:solidFill>
                        <a:srgbClr val="000000"/>
                      </a:solidFill>
                      <a:prstDash val="solid"/>
                      <a:round/>
                      <a:headEnd type="none" w="med" len="med"/>
                      <a:tailEnd type="none" w="med" len="med"/>
                    </a:lnR>
                    <a:lnT w="7620" cap="flat" cmpd="sng" algn="ctr">
                      <a:solidFill>
                        <a:srgbClr val="808080"/>
                      </a:solidFill>
                      <a:prstDash val="solid"/>
                      <a:round/>
                      <a:headEnd type="none" w="med" len="med"/>
                      <a:tailEnd type="none" w="med" len="med"/>
                    </a:lnT>
                    <a:lnB w="762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3097110042"/>
                  </a:ext>
                </a:extLst>
              </a:tr>
            </a:tbl>
          </a:graphicData>
        </a:graphic>
      </p:graphicFrame>
      <p:sp>
        <p:nvSpPr>
          <p:cNvPr id="5" name="Rectangle 1">
            <a:extLst>
              <a:ext uri="{FF2B5EF4-FFF2-40B4-BE49-F238E27FC236}">
                <a16:creationId xmlns:a16="http://schemas.microsoft.com/office/drawing/2014/main" id="{E5EA299F-4937-4C92-8CE2-A79162AA887D}"/>
              </a:ext>
            </a:extLst>
          </p:cNvPr>
          <p:cNvSpPr>
            <a:spLocks noChangeArrowheads="1"/>
          </p:cNvSpPr>
          <p:nvPr/>
        </p:nvSpPr>
        <p:spPr bwMode="auto">
          <a:xfrm>
            <a:off x="1722438" y="20653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44434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643" y="2193"/>
            <a:ext cx="10749742" cy="1066800"/>
          </a:xfrm>
        </p:spPr>
        <p:txBody>
          <a:bodyPr/>
          <a:lstStyle/>
          <a:p>
            <a:r>
              <a:rPr lang="en-US" sz="2800" dirty="0">
                <a:solidFill>
                  <a:schemeClr val="bg1">
                    <a:lumMod val="85000"/>
                  </a:schemeClr>
                </a:solidFill>
              </a:rPr>
              <a:t>ISRU Pilot Excavator</a:t>
            </a:r>
            <a:br>
              <a:rPr lang="en-US" sz="2800" dirty="0">
                <a:solidFill>
                  <a:schemeClr val="bg1">
                    <a:lumMod val="85000"/>
                  </a:schemeClr>
                </a:solidFill>
              </a:rPr>
            </a:br>
            <a:r>
              <a:rPr lang="en-US" sz="2800" dirty="0">
                <a:solidFill>
                  <a:schemeClr val="bg1">
                    <a:lumMod val="85000"/>
                  </a:schemeClr>
                </a:solidFill>
              </a:rPr>
              <a:t>Technology Maturation Schedule</a:t>
            </a:r>
            <a:endParaRPr lang="en-US" dirty="0">
              <a:solidFill>
                <a:schemeClr val="bg1">
                  <a:lumMod val="85000"/>
                </a:schemeClr>
              </a:solidFill>
            </a:endParaRPr>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sp>
        <p:nvSpPr>
          <p:cNvPr id="12" name="TextBox 11">
            <a:extLst>
              <a:ext uri="{FF2B5EF4-FFF2-40B4-BE49-F238E27FC236}">
                <a16:creationId xmlns:a16="http://schemas.microsoft.com/office/drawing/2014/main" id="{6BA3B6BC-95D9-4C6E-A901-3AEDB50177D8}"/>
              </a:ext>
            </a:extLst>
          </p:cNvPr>
          <p:cNvSpPr txBox="1"/>
          <p:nvPr/>
        </p:nvSpPr>
        <p:spPr>
          <a:xfrm>
            <a:off x="3266724" y="6453303"/>
            <a:ext cx="8790664" cy="369332"/>
          </a:xfrm>
          <a:prstGeom prst="rect">
            <a:avLst/>
          </a:prstGeom>
          <a:noFill/>
        </p:spPr>
        <p:txBody>
          <a:bodyPr wrap="square" rtlCol="0">
            <a:spAutoFit/>
          </a:bodyPr>
          <a:lstStyle/>
          <a:p>
            <a:r>
              <a:rPr lang="en-US" i="1" dirty="0"/>
              <a:t>Project Plan baseline schedule shown. CR to follow to shift FY23+ milestones. </a:t>
            </a:r>
          </a:p>
        </p:txBody>
      </p:sp>
      <p:sp>
        <p:nvSpPr>
          <p:cNvPr id="113" name="TextBox 112">
            <a:extLst>
              <a:ext uri="{FF2B5EF4-FFF2-40B4-BE49-F238E27FC236}">
                <a16:creationId xmlns:a16="http://schemas.microsoft.com/office/drawing/2014/main" id="{10B212DF-4DEB-45E6-B1DB-A79063F14CC3}"/>
              </a:ext>
            </a:extLst>
          </p:cNvPr>
          <p:cNvSpPr txBox="1"/>
          <p:nvPr/>
        </p:nvSpPr>
        <p:spPr>
          <a:xfrm>
            <a:off x="647242" y="2340948"/>
            <a:ext cx="2610394"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a:cs typeface="Arial"/>
            </a:endParaRPr>
          </a:p>
        </p:txBody>
      </p:sp>
      <p:pic>
        <p:nvPicPr>
          <p:cNvPr id="8" name="Picture 7">
            <a:extLst>
              <a:ext uri="{FF2B5EF4-FFF2-40B4-BE49-F238E27FC236}">
                <a16:creationId xmlns:a16="http://schemas.microsoft.com/office/drawing/2014/main" id="{E0C18268-6457-4AA5-BB9E-A8496548B338}"/>
              </a:ext>
            </a:extLst>
          </p:cNvPr>
          <p:cNvPicPr/>
          <p:nvPr/>
        </p:nvPicPr>
        <p:blipFill rotWithShape="1">
          <a:blip r:embed="rId4" cstate="print">
            <a:extLst>
              <a:ext uri="{28A0092B-C50C-407E-A947-70E740481C1C}">
                <a14:useLocalDpi xmlns:a14="http://schemas.microsoft.com/office/drawing/2010/main" val="0"/>
              </a:ext>
            </a:extLst>
          </a:blip>
          <a:srcRect t="15183"/>
          <a:stretch/>
        </p:blipFill>
        <p:spPr>
          <a:xfrm>
            <a:off x="2696577" y="1226315"/>
            <a:ext cx="9111991" cy="5179319"/>
          </a:xfrm>
          <a:prstGeom prst="rect">
            <a:avLst/>
          </a:prstGeom>
        </p:spPr>
      </p:pic>
      <p:sp>
        <p:nvSpPr>
          <p:cNvPr id="9" name="Rectangle 8">
            <a:extLst>
              <a:ext uri="{FF2B5EF4-FFF2-40B4-BE49-F238E27FC236}">
                <a16:creationId xmlns:a16="http://schemas.microsoft.com/office/drawing/2014/main" id="{BA7EA763-1BFF-4BA4-9009-171DE536C68B}"/>
              </a:ext>
            </a:extLst>
          </p:cNvPr>
          <p:cNvSpPr/>
          <p:nvPr/>
        </p:nvSpPr>
        <p:spPr>
          <a:xfrm>
            <a:off x="5029200" y="1544606"/>
            <a:ext cx="5962670" cy="4200874"/>
          </a:xfrm>
          <a:prstGeom prst="rect">
            <a:avLst/>
          </a:prstGeom>
          <a:solidFill>
            <a:srgbClr val="336699">
              <a:alpha val="20000"/>
            </a:srgbClr>
          </a:solidFill>
          <a:ln w="28575">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2154E13E-6891-47CD-8E0F-2B69C5672B87}"/>
              </a:ext>
            </a:extLst>
          </p:cNvPr>
          <p:cNvSpPr/>
          <p:nvPr/>
        </p:nvSpPr>
        <p:spPr>
          <a:xfrm>
            <a:off x="9721400" y="3721570"/>
            <a:ext cx="1465183" cy="367360"/>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99B0666-F6B6-4AFA-B515-AFD579BD8D4C}"/>
              </a:ext>
            </a:extLst>
          </p:cNvPr>
          <p:cNvSpPr txBox="1"/>
          <p:nvPr/>
        </p:nvSpPr>
        <p:spPr>
          <a:xfrm>
            <a:off x="11022350" y="2473572"/>
            <a:ext cx="1159598" cy="1200329"/>
          </a:xfrm>
          <a:prstGeom prst="rect">
            <a:avLst/>
          </a:prstGeom>
          <a:solidFill>
            <a:srgbClr val="000000">
              <a:alpha val="20000"/>
            </a:srgbClr>
          </a:solidFill>
        </p:spPr>
        <p:txBody>
          <a:bodyPr wrap="square" rtlCol="0">
            <a:spAutoFit/>
          </a:bodyPr>
          <a:lstStyle/>
          <a:p>
            <a:r>
              <a:rPr lang="en-US" sz="1200" dirty="0"/>
              <a:t>FY23+ milestones will shift right ~4months due to budget constraints</a:t>
            </a:r>
          </a:p>
        </p:txBody>
      </p:sp>
      <p:graphicFrame>
        <p:nvGraphicFramePr>
          <p:cNvPr id="15" name="Table 15">
            <a:extLst>
              <a:ext uri="{FF2B5EF4-FFF2-40B4-BE49-F238E27FC236}">
                <a16:creationId xmlns:a16="http://schemas.microsoft.com/office/drawing/2014/main" id="{A0B60C9E-3BD9-45ED-BD8B-8C745F0D76CD}"/>
              </a:ext>
            </a:extLst>
          </p:cNvPr>
          <p:cNvGraphicFramePr>
            <a:graphicFrameLocks noGrp="1"/>
          </p:cNvGraphicFramePr>
          <p:nvPr>
            <p:extLst>
              <p:ext uri="{D42A27DB-BD31-4B8C-83A1-F6EECF244321}">
                <p14:modId xmlns:p14="http://schemas.microsoft.com/office/powerpoint/2010/main" val="3997425357"/>
              </p:ext>
            </p:extLst>
          </p:nvPr>
        </p:nvGraphicFramePr>
        <p:xfrm>
          <a:off x="134612" y="1357197"/>
          <a:ext cx="2616208" cy="4860780"/>
        </p:xfrm>
        <a:graphic>
          <a:graphicData uri="http://schemas.openxmlformats.org/drawingml/2006/table">
            <a:tbl>
              <a:tblPr firstRow="1" bandRow="1">
                <a:tableStyleId>{5C22544A-7EE6-4342-B048-85BDC9FD1C3A}</a:tableStyleId>
              </a:tblPr>
              <a:tblGrid>
                <a:gridCol w="2616208">
                  <a:extLst>
                    <a:ext uri="{9D8B030D-6E8A-4147-A177-3AD203B41FA5}">
                      <a16:colId xmlns:a16="http://schemas.microsoft.com/office/drawing/2014/main" val="4153306711"/>
                    </a:ext>
                  </a:extLst>
                </a:gridCol>
              </a:tblGrid>
              <a:tr h="429579">
                <a:tc>
                  <a:txBody>
                    <a:bodyPr/>
                    <a:lstStyle/>
                    <a:p>
                      <a:pPr algn="ctr"/>
                      <a:r>
                        <a:rPr lang="en-US" dirty="0"/>
                        <a:t>FY22 Highlights</a:t>
                      </a:r>
                    </a:p>
                  </a:txBody>
                  <a:tcPr/>
                </a:tc>
                <a:extLst>
                  <a:ext uri="{0D108BD9-81ED-4DB2-BD59-A6C34878D82A}">
                    <a16:rowId xmlns:a16="http://schemas.microsoft.com/office/drawing/2014/main" val="383750956"/>
                  </a:ext>
                </a:extLst>
              </a:tr>
              <a:tr h="105923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latin typeface="Arial"/>
                          <a:cs typeface="Arial"/>
                        </a:rPr>
                        <a:t>Completed high-risk subsystems trade study report (K3)</a:t>
                      </a:r>
                    </a:p>
                  </a:txBody>
                  <a:tcPr/>
                </a:tc>
                <a:extLst>
                  <a:ext uri="{0D108BD9-81ED-4DB2-BD59-A6C34878D82A}">
                    <a16:rowId xmlns:a16="http://schemas.microsoft.com/office/drawing/2014/main" val="169623255"/>
                  </a:ext>
                </a:extLst>
              </a:tr>
              <a:tr h="429579">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latin typeface="Arial"/>
                          <a:cs typeface="Arial"/>
                        </a:rPr>
                        <a:t>GCD Project Plan approved (KDP2)</a:t>
                      </a:r>
                    </a:p>
                  </a:txBody>
                  <a:tcPr/>
                </a:tc>
                <a:extLst>
                  <a:ext uri="{0D108BD9-81ED-4DB2-BD59-A6C34878D82A}">
                    <a16:rowId xmlns:a16="http://schemas.microsoft.com/office/drawing/2014/main" val="4134122033"/>
                  </a:ext>
                </a:extLst>
              </a:tr>
              <a:tr h="483927">
                <a:tc>
                  <a:txBody>
                    <a:bodyPr/>
                    <a:lstStyle/>
                    <a:p>
                      <a:pPr marL="0" marR="0" lvl="0" indent="0" algn="ctr" defTabSz="457200" rtl="0" eaLnBrk="1" fontAlgn="auto" latinLnBrk="0" hangingPunct="1">
                        <a:lnSpc>
                          <a:spcPct val="100000"/>
                        </a:lnSpc>
                        <a:spcBef>
                          <a:spcPts val="600"/>
                        </a:spcBef>
                        <a:spcAft>
                          <a:spcPts val="0"/>
                        </a:spcAft>
                        <a:buClrTx/>
                        <a:buSzTx/>
                        <a:buFontTx/>
                        <a:buNone/>
                        <a:tabLst/>
                        <a:defRPr/>
                      </a:pPr>
                      <a:r>
                        <a:rPr lang="en-US" sz="1800" dirty="0">
                          <a:latin typeface="Arial"/>
                          <a:cs typeface="Arial"/>
                        </a:rPr>
                        <a:t>Completed SRR (C2)</a:t>
                      </a:r>
                    </a:p>
                  </a:txBody>
                  <a:tcPr/>
                </a:tc>
                <a:extLst>
                  <a:ext uri="{0D108BD9-81ED-4DB2-BD59-A6C34878D82A}">
                    <a16:rowId xmlns:a16="http://schemas.microsoft.com/office/drawing/2014/main" val="622605845"/>
                  </a:ext>
                </a:extLst>
              </a:tr>
              <a:tr h="74146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latin typeface="Arial"/>
                          <a:cs typeface="Arial"/>
                        </a:rPr>
                        <a:t>Completed SRR and PDP review for Blue Origin Suborbital experiment </a:t>
                      </a:r>
                    </a:p>
                  </a:txBody>
                  <a:tcPr/>
                </a:tc>
                <a:extLst>
                  <a:ext uri="{0D108BD9-81ED-4DB2-BD59-A6C34878D82A}">
                    <a16:rowId xmlns:a16="http://schemas.microsoft.com/office/drawing/2014/main" val="2475367793"/>
                  </a:ext>
                </a:extLst>
              </a:tr>
              <a:tr h="105923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latin typeface="Arial"/>
                          <a:cs typeface="Arial"/>
                        </a:rPr>
                        <a:t>Astrobotic SBIR Phase III contract mod approved. </a:t>
                      </a:r>
                    </a:p>
                  </a:txBody>
                  <a:tcPr/>
                </a:tc>
                <a:extLst>
                  <a:ext uri="{0D108BD9-81ED-4DB2-BD59-A6C34878D82A}">
                    <a16:rowId xmlns:a16="http://schemas.microsoft.com/office/drawing/2014/main" val="3342815270"/>
                  </a:ext>
                </a:extLst>
              </a:tr>
            </a:tbl>
          </a:graphicData>
        </a:graphic>
      </p:graphicFrame>
      <p:pic>
        <p:nvPicPr>
          <p:cNvPr id="4" name="Graphic 3" descr="Checkmark with solid fill">
            <a:extLst>
              <a:ext uri="{FF2B5EF4-FFF2-40B4-BE49-F238E27FC236}">
                <a16:creationId xmlns:a16="http://schemas.microsoft.com/office/drawing/2014/main" id="{2BCB797A-E9EF-48E4-A2A8-396C3C8FE9E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14382" y="4168140"/>
            <a:ext cx="396240" cy="396240"/>
          </a:xfrm>
          <a:prstGeom prst="rect">
            <a:avLst/>
          </a:prstGeom>
        </p:spPr>
      </p:pic>
      <p:pic>
        <p:nvPicPr>
          <p:cNvPr id="16" name="Graphic 15" descr="Checkmark with solid fill">
            <a:extLst>
              <a:ext uri="{FF2B5EF4-FFF2-40B4-BE49-F238E27FC236}">
                <a16:creationId xmlns:a16="http://schemas.microsoft.com/office/drawing/2014/main" id="{0756BD8D-0AD8-403E-81E8-BC269D6342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66782" y="4960620"/>
            <a:ext cx="396240" cy="396240"/>
          </a:xfrm>
          <a:prstGeom prst="rect">
            <a:avLst/>
          </a:prstGeom>
        </p:spPr>
      </p:pic>
      <p:pic>
        <p:nvPicPr>
          <p:cNvPr id="17" name="Graphic 16" descr="Checkmark with solid fill">
            <a:extLst>
              <a:ext uri="{FF2B5EF4-FFF2-40B4-BE49-F238E27FC236}">
                <a16:creationId xmlns:a16="http://schemas.microsoft.com/office/drawing/2014/main" id="{771920E7-DC81-4C6A-8687-49C1D94DA17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92562" y="4968240"/>
            <a:ext cx="396240" cy="396240"/>
          </a:xfrm>
          <a:prstGeom prst="rect">
            <a:avLst/>
          </a:prstGeom>
        </p:spPr>
      </p:pic>
    </p:spTree>
    <p:extLst>
      <p:ext uri="{BB962C8B-B14F-4D97-AF65-F5344CB8AC3E}">
        <p14:creationId xmlns:p14="http://schemas.microsoft.com/office/powerpoint/2010/main" val="915858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750D1D-269B-4A32-ABE2-801A68F85C2F}"/>
              </a:ext>
            </a:extLst>
          </p:cNvPr>
          <p:cNvSpPr>
            <a:spLocks noGrp="1"/>
          </p:cNvSpPr>
          <p:nvPr>
            <p:ph type="sldNum" sz="quarter" idx="10"/>
          </p:nvPr>
        </p:nvSpPr>
        <p:spPr/>
        <p:txBody>
          <a:bodyPr/>
          <a:lstStyle/>
          <a:p>
            <a:pPr>
              <a:defRPr/>
            </a:pPr>
            <a:fld id="{75D13D49-2B6F-174C-9E1E-1013A06E5C50}" type="slidenum">
              <a:rPr lang="uk-UA" smtClean="0"/>
              <a:pPr>
                <a:defRPr/>
              </a:pPr>
              <a:t>8</a:t>
            </a:fld>
            <a:endParaRPr lang="uk-UA"/>
          </a:p>
        </p:txBody>
      </p:sp>
      <p:sp>
        <p:nvSpPr>
          <p:cNvPr id="3" name="Title 2">
            <a:extLst>
              <a:ext uri="{FF2B5EF4-FFF2-40B4-BE49-F238E27FC236}">
                <a16:creationId xmlns:a16="http://schemas.microsoft.com/office/drawing/2014/main" id="{D833E382-ADCB-457E-A935-CAE12AA7751B}"/>
              </a:ext>
            </a:extLst>
          </p:cNvPr>
          <p:cNvSpPr>
            <a:spLocks noGrp="1"/>
          </p:cNvSpPr>
          <p:nvPr>
            <p:ph type="title"/>
          </p:nvPr>
        </p:nvSpPr>
        <p:spPr/>
        <p:txBody>
          <a:bodyPr/>
          <a:lstStyle/>
          <a:p>
            <a:endParaRPr lang="en-US"/>
          </a:p>
        </p:txBody>
      </p:sp>
      <p:pic>
        <p:nvPicPr>
          <p:cNvPr id="5" name="IPEx Con_Ops GCD APR FY22">
            <a:hlinkClick r:id="" action="ppaction://media"/>
            <a:extLst>
              <a:ext uri="{FF2B5EF4-FFF2-40B4-BE49-F238E27FC236}">
                <a16:creationId xmlns:a16="http://schemas.microsoft.com/office/drawing/2014/main" id="{094BD4E5-22B6-41EA-A4D5-CC4C718A46F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grpSp>
        <p:nvGrpSpPr>
          <p:cNvPr id="10" name="Group 9">
            <a:extLst>
              <a:ext uri="{FF2B5EF4-FFF2-40B4-BE49-F238E27FC236}">
                <a16:creationId xmlns:a16="http://schemas.microsoft.com/office/drawing/2014/main" id="{CE6F380D-B3DD-4B53-9B74-14F3E520F726}"/>
              </a:ext>
            </a:extLst>
          </p:cNvPr>
          <p:cNvGrpSpPr/>
          <p:nvPr/>
        </p:nvGrpSpPr>
        <p:grpSpPr>
          <a:xfrm>
            <a:off x="4099560" y="1432560"/>
            <a:ext cx="3992880" cy="3992880"/>
            <a:chOff x="4099560" y="1546860"/>
            <a:chExt cx="3992880" cy="3992880"/>
          </a:xfrm>
        </p:grpSpPr>
        <p:sp>
          <p:nvSpPr>
            <p:cNvPr id="8" name="Oval 7">
              <a:extLst>
                <a:ext uri="{FF2B5EF4-FFF2-40B4-BE49-F238E27FC236}">
                  <a16:creationId xmlns:a16="http://schemas.microsoft.com/office/drawing/2014/main" id="{A4DA80A8-8234-4A73-B762-8D01A86855EA}"/>
                </a:ext>
              </a:extLst>
            </p:cNvPr>
            <p:cNvSpPr/>
            <p:nvPr/>
          </p:nvSpPr>
          <p:spPr>
            <a:xfrm>
              <a:off x="4099560" y="1546860"/>
              <a:ext cx="3992880" cy="3992880"/>
            </a:xfrm>
            <a:prstGeom prst="ellipse">
              <a:avLst/>
            </a:prstGeom>
            <a:noFill/>
            <a:ln w="76200">
              <a:solidFill>
                <a:srgbClr val="31FF21">
                  <a:alpha val="30196"/>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0D09C7D1-42A1-4EA9-9AC6-430742CAC840}"/>
                </a:ext>
              </a:extLst>
            </p:cNvPr>
            <p:cNvSpPr/>
            <p:nvPr/>
          </p:nvSpPr>
          <p:spPr>
            <a:xfrm rot="5400000">
              <a:off x="5227320" y="2630214"/>
              <a:ext cx="2118360" cy="1826172"/>
            </a:xfrm>
            <a:prstGeom prst="triangle">
              <a:avLst/>
            </a:prstGeom>
            <a:solidFill>
              <a:srgbClr val="31FF21">
                <a:alpha val="30196"/>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0713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6561" fill="hold"/>
                                        <p:tgtEl>
                                          <p:spTgt spid="5"/>
                                        </p:tgtEl>
                                      </p:cBhvr>
                                    </p:cmd>
                                  </p:childTnLst>
                                </p:cTn>
                              </p:par>
                              <p:par>
                                <p:cTn id="7" presetID="10" presetClass="exit" presetSubtype="0" fill="hold" nodeType="withEffect">
                                  <p:stCondLst>
                                    <p:cond delay="0"/>
                                  </p:stCondLst>
                                  <p:childTnLst>
                                    <p:animEffect transition="out" filter="fade">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5"/>
                </p:tgtEl>
              </p:cMediaNode>
            </p:video>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with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4EB841-911D-45F3-8151-EDD27B89B70A}"/>
              </a:ext>
            </a:extLst>
          </p:cNvPr>
          <p:cNvSpPr>
            <a:spLocks noGrp="1"/>
          </p:cNvSpPr>
          <p:nvPr>
            <p:ph type="sldNum" sz="quarter" idx="10"/>
          </p:nvPr>
        </p:nvSpPr>
        <p:spPr/>
        <p:txBody>
          <a:bodyPr/>
          <a:lstStyle/>
          <a:p>
            <a:pPr>
              <a:defRPr/>
            </a:pPr>
            <a:fld id="{75D13D49-2B6F-174C-9E1E-1013A06E5C50}" type="slidenum">
              <a:rPr lang="uk-UA" smtClean="0"/>
              <a:pPr>
                <a:defRPr/>
              </a:pPr>
              <a:t>9</a:t>
            </a:fld>
            <a:endParaRPr lang="uk-UA"/>
          </a:p>
        </p:txBody>
      </p:sp>
      <p:sp>
        <p:nvSpPr>
          <p:cNvPr id="3" name="Title 2">
            <a:extLst>
              <a:ext uri="{FF2B5EF4-FFF2-40B4-BE49-F238E27FC236}">
                <a16:creationId xmlns:a16="http://schemas.microsoft.com/office/drawing/2014/main" id="{A71453A6-97B5-4386-8715-D75B19B4C1F2}"/>
              </a:ext>
            </a:extLst>
          </p:cNvPr>
          <p:cNvSpPr>
            <a:spLocks noGrp="1"/>
          </p:cNvSpPr>
          <p:nvPr>
            <p:ph type="title"/>
          </p:nvPr>
        </p:nvSpPr>
        <p:spPr/>
        <p:txBody>
          <a:bodyPr/>
          <a:lstStyle/>
          <a:p>
            <a:r>
              <a:rPr lang="en-US" sz="3200" dirty="0"/>
              <a:t>Concept of Operations Flow Chart</a:t>
            </a:r>
          </a:p>
        </p:txBody>
      </p:sp>
      <p:pic>
        <p:nvPicPr>
          <p:cNvPr id="7" name="Picture 6">
            <a:extLst>
              <a:ext uri="{FF2B5EF4-FFF2-40B4-BE49-F238E27FC236}">
                <a16:creationId xmlns:a16="http://schemas.microsoft.com/office/drawing/2014/main" id="{567730C9-0289-44EA-AA7A-583CEBFE056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197239" y="121312"/>
            <a:ext cx="990306" cy="824176"/>
          </a:xfrm>
          <a:prstGeom prst="rect">
            <a:avLst/>
          </a:prstGeom>
        </p:spPr>
      </p:pic>
      <p:grpSp>
        <p:nvGrpSpPr>
          <p:cNvPr id="8" name="Group 7">
            <a:extLst>
              <a:ext uri="{FF2B5EF4-FFF2-40B4-BE49-F238E27FC236}">
                <a16:creationId xmlns:a16="http://schemas.microsoft.com/office/drawing/2014/main" id="{575BF560-E0CD-4804-AE11-CF4DE4E18660}"/>
              </a:ext>
            </a:extLst>
          </p:cNvPr>
          <p:cNvGrpSpPr/>
          <p:nvPr/>
        </p:nvGrpSpPr>
        <p:grpSpPr>
          <a:xfrm>
            <a:off x="982288" y="1181671"/>
            <a:ext cx="10227424" cy="3713060"/>
            <a:chOff x="1145054" y="536212"/>
            <a:chExt cx="10227424" cy="3713060"/>
          </a:xfrm>
        </p:grpSpPr>
        <p:grpSp>
          <p:nvGrpSpPr>
            <p:cNvPr id="9" name="Group 8">
              <a:extLst>
                <a:ext uri="{FF2B5EF4-FFF2-40B4-BE49-F238E27FC236}">
                  <a16:creationId xmlns:a16="http://schemas.microsoft.com/office/drawing/2014/main" id="{5D06ED73-6A68-4F70-9FD3-963B8238BA8F}"/>
                </a:ext>
              </a:extLst>
            </p:cNvPr>
            <p:cNvGrpSpPr/>
            <p:nvPr/>
          </p:nvGrpSpPr>
          <p:grpSpPr>
            <a:xfrm>
              <a:off x="1145054" y="536212"/>
              <a:ext cx="4096426" cy="3453500"/>
              <a:chOff x="3461967" y="2032901"/>
              <a:chExt cx="4096426" cy="3453500"/>
            </a:xfrm>
          </p:grpSpPr>
          <p:graphicFrame>
            <p:nvGraphicFramePr>
              <p:cNvPr id="27" name="Diagram 26">
                <a:extLst>
                  <a:ext uri="{FF2B5EF4-FFF2-40B4-BE49-F238E27FC236}">
                    <a16:creationId xmlns:a16="http://schemas.microsoft.com/office/drawing/2014/main" id="{FBA4494B-7375-4E82-86C3-D494EE7B1FAC}"/>
                  </a:ext>
                </a:extLst>
              </p:cNvPr>
              <p:cNvGraphicFramePr/>
              <p:nvPr>
                <p:extLst>
                  <p:ext uri="{D42A27DB-BD31-4B8C-83A1-F6EECF244321}">
                    <p14:modId xmlns:p14="http://schemas.microsoft.com/office/powerpoint/2010/main" val="2882047630"/>
                  </p:ext>
                </p:extLst>
              </p:nvPr>
            </p:nvGraphicFramePr>
            <p:xfrm>
              <a:off x="3461967" y="2032901"/>
              <a:ext cx="4096426" cy="3453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 name="TextBox 27">
                <a:extLst>
                  <a:ext uri="{FF2B5EF4-FFF2-40B4-BE49-F238E27FC236}">
                    <a16:creationId xmlns:a16="http://schemas.microsoft.com/office/drawing/2014/main" id="{B9288E52-0311-4CB8-9243-F181CC530004}"/>
                  </a:ext>
                </a:extLst>
              </p:cNvPr>
              <p:cNvSpPr txBox="1"/>
              <p:nvPr/>
            </p:nvSpPr>
            <p:spPr>
              <a:xfrm>
                <a:off x="4661091" y="3216194"/>
                <a:ext cx="1428433" cy="1077218"/>
              </a:xfrm>
              <a:prstGeom prst="rect">
                <a:avLst/>
              </a:prstGeom>
              <a:noFill/>
            </p:spPr>
            <p:txBody>
              <a:bodyPr wrap="square" rtlCol="0">
                <a:spAutoFit/>
              </a:bodyPr>
              <a:lstStyle/>
              <a:p>
                <a:pPr algn="ctr"/>
                <a:r>
                  <a:rPr lang="en-US" sz="1600" b="1" dirty="0">
                    <a:solidFill>
                      <a:srgbClr val="0070C0"/>
                    </a:solidFill>
                  </a:rPr>
                  <a:t>Repeat ~16x</a:t>
                </a:r>
              </a:p>
              <a:p>
                <a:pPr algn="ctr"/>
                <a:r>
                  <a:rPr lang="en-US" sz="1600" dirty="0">
                    <a:solidFill>
                      <a:srgbClr val="0070C0"/>
                    </a:solidFill>
                  </a:rPr>
                  <a:t>Total Time </a:t>
                </a:r>
              </a:p>
              <a:p>
                <a:pPr algn="ctr"/>
                <a:r>
                  <a:rPr lang="en-US" sz="1600" dirty="0">
                    <a:solidFill>
                      <a:srgbClr val="0070C0"/>
                    </a:solidFill>
                  </a:rPr>
                  <a:t>3.6 hours (216 minutes)</a:t>
                </a:r>
              </a:p>
            </p:txBody>
          </p:sp>
        </p:grpSp>
        <p:grpSp>
          <p:nvGrpSpPr>
            <p:cNvPr id="10" name="Group 9">
              <a:extLst>
                <a:ext uri="{FF2B5EF4-FFF2-40B4-BE49-F238E27FC236}">
                  <a16:creationId xmlns:a16="http://schemas.microsoft.com/office/drawing/2014/main" id="{D4A594BA-1CC1-46C6-9688-0D66F9A32924}"/>
                </a:ext>
              </a:extLst>
            </p:cNvPr>
            <p:cNvGrpSpPr/>
            <p:nvPr/>
          </p:nvGrpSpPr>
          <p:grpSpPr>
            <a:xfrm>
              <a:off x="7766871" y="1857022"/>
              <a:ext cx="1234128" cy="802183"/>
              <a:chOff x="2755589" y="1325658"/>
              <a:chExt cx="1234128" cy="802183"/>
            </a:xfrm>
          </p:grpSpPr>
          <p:sp>
            <p:nvSpPr>
              <p:cNvPr id="25" name="Rounded Rectangle 12">
                <a:extLst>
                  <a:ext uri="{FF2B5EF4-FFF2-40B4-BE49-F238E27FC236}">
                    <a16:creationId xmlns:a16="http://schemas.microsoft.com/office/drawing/2014/main" id="{D0C2DDB1-F7FF-4900-895C-608DB4336CD9}"/>
                  </a:ext>
                </a:extLst>
              </p:cNvPr>
              <p:cNvSpPr/>
              <p:nvPr/>
            </p:nvSpPr>
            <p:spPr>
              <a:xfrm>
                <a:off x="2755589" y="1325658"/>
                <a:ext cx="1234128" cy="80218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Rounded Rectangle 4">
                <a:extLst>
                  <a:ext uri="{FF2B5EF4-FFF2-40B4-BE49-F238E27FC236}">
                    <a16:creationId xmlns:a16="http://schemas.microsoft.com/office/drawing/2014/main" id="{F461C595-E7B5-428B-B9D6-35D2B3FD7685}"/>
                  </a:ext>
                </a:extLst>
              </p:cNvPr>
              <p:cNvSpPr txBox="1"/>
              <p:nvPr/>
            </p:nvSpPr>
            <p:spPr>
              <a:xfrm>
                <a:off x="2794748" y="1364817"/>
                <a:ext cx="1155810" cy="7238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a:t>Recharge Battery</a:t>
                </a:r>
              </a:p>
              <a:p>
                <a:pPr lvl="0" algn="ctr" defTabSz="577850">
                  <a:lnSpc>
                    <a:spcPct val="90000"/>
                  </a:lnSpc>
                  <a:spcBef>
                    <a:spcPct val="0"/>
                  </a:spcBef>
                  <a:spcAft>
                    <a:spcPct val="35000"/>
                  </a:spcAft>
                </a:pPr>
                <a:r>
                  <a:rPr lang="en-US" sz="1300" kern="1200" dirty="0"/>
                  <a:t>(136 minutes)</a:t>
                </a:r>
              </a:p>
            </p:txBody>
          </p:sp>
        </p:grpSp>
        <p:cxnSp>
          <p:nvCxnSpPr>
            <p:cNvPr id="11" name="Straight Arrow Connector 10">
              <a:extLst>
                <a:ext uri="{FF2B5EF4-FFF2-40B4-BE49-F238E27FC236}">
                  <a16:creationId xmlns:a16="http://schemas.microsoft.com/office/drawing/2014/main" id="{767FCB02-E7F6-4356-A217-8C602DD66C2C}"/>
                </a:ext>
              </a:extLst>
            </p:cNvPr>
            <p:cNvCxnSpPr>
              <a:cxnSpLocks/>
            </p:cNvCxnSpPr>
            <p:nvPr/>
          </p:nvCxnSpPr>
          <p:spPr>
            <a:xfrm>
              <a:off x="5221269" y="2262961"/>
              <a:ext cx="480689" cy="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grpSp>
          <p:nvGrpSpPr>
            <p:cNvPr id="12" name="Group 11">
              <a:extLst>
                <a:ext uri="{FF2B5EF4-FFF2-40B4-BE49-F238E27FC236}">
                  <a16:creationId xmlns:a16="http://schemas.microsoft.com/office/drawing/2014/main" id="{ADD4D63C-987E-4A3C-BE68-3A147D69BA7B}"/>
                </a:ext>
              </a:extLst>
            </p:cNvPr>
            <p:cNvGrpSpPr/>
            <p:nvPr/>
          </p:nvGrpSpPr>
          <p:grpSpPr>
            <a:xfrm>
              <a:off x="9743378" y="1861870"/>
              <a:ext cx="1234128" cy="802183"/>
              <a:chOff x="2755589" y="1325658"/>
              <a:chExt cx="1234128" cy="802183"/>
            </a:xfrm>
          </p:grpSpPr>
          <p:sp>
            <p:nvSpPr>
              <p:cNvPr id="23" name="Rounded Rectangle 17">
                <a:extLst>
                  <a:ext uri="{FF2B5EF4-FFF2-40B4-BE49-F238E27FC236}">
                    <a16:creationId xmlns:a16="http://schemas.microsoft.com/office/drawing/2014/main" id="{0014CDA2-FE44-474F-B35D-5512C575114C}"/>
                  </a:ext>
                </a:extLst>
              </p:cNvPr>
              <p:cNvSpPr/>
              <p:nvPr/>
            </p:nvSpPr>
            <p:spPr>
              <a:xfrm>
                <a:off x="2755589" y="1325658"/>
                <a:ext cx="1234128" cy="80218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ounded Rectangle 4">
                <a:extLst>
                  <a:ext uri="{FF2B5EF4-FFF2-40B4-BE49-F238E27FC236}">
                    <a16:creationId xmlns:a16="http://schemas.microsoft.com/office/drawing/2014/main" id="{FCE26058-9974-4E57-9EEE-171779C7640E}"/>
                  </a:ext>
                </a:extLst>
              </p:cNvPr>
              <p:cNvSpPr txBox="1"/>
              <p:nvPr/>
            </p:nvSpPr>
            <p:spPr>
              <a:xfrm>
                <a:off x="2794748" y="1364817"/>
                <a:ext cx="1155810" cy="7238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a:t>Thermal Reset</a:t>
                </a:r>
              </a:p>
              <a:p>
                <a:pPr lvl="0" algn="ctr" defTabSz="577850">
                  <a:lnSpc>
                    <a:spcPct val="90000"/>
                  </a:lnSpc>
                  <a:spcBef>
                    <a:spcPct val="0"/>
                  </a:spcBef>
                  <a:spcAft>
                    <a:spcPct val="35000"/>
                  </a:spcAft>
                </a:pPr>
                <a:r>
                  <a:rPr lang="en-US" sz="1300" kern="1200" dirty="0"/>
                  <a:t>(</a:t>
                </a:r>
                <a:r>
                  <a:rPr lang="en-US" sz="1300" dirty="0"/>
                  <a:t>121</a:t>
                </a:r>
                <a:r>
                  <a:rPr lang="en-US" sz="1300" kern="1200" dirty="0"/>
                  <a:t> minutes)</a:t>
                </a:r>
              </a:p>
            </p:txBody>
          </p:sp>
        </p:grpSp>
        <p:cxnSp>
          <p:nvCxnSpPr>
            <p:cNvPr id="13" name="Straight Arrow Connector 12">
              <a:extLst>
                <a:ext uri="{FF2B5EF4-FFF2-40B4-BE49-F238E27FC236}">
                  <a16:creationId xmlns:a16="http://schemas.microsoft.com/office/drawing/2014/main" id="{8CB8F7F6-C91E-408D-99F7-4FB12A4F4692}"/>
                </a:ext>
              </a:extLst>
            </p:cNvPr>
            <p:cNvCxnSpPr>
              <a:cxnSpLocks/>
            </p:cNvCxnSpPr>
            <p:nvPr/>
          </p:nvCxnSpPr>
          <p:spPr>
            <a:xfrm flipV="1">
              <a:off x="3922391" y="4030480"/>
              <a:ext cx="0" cy="21879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6685EB36-C335-4E3B-8B5B-0C7F2D607D8D}"/>
                </a:ext>
              </a:extLst>
            </p:cNvPr>
            <p:cNvCxnSpPr>
              <a:cxnSpLocks/>
            </p:cNvCxnSpPr>
            <p:nvPr/>
          </p:nvCxnSpPr>
          <p:spPr>
            <a:xfrm>
              <a:off x="11372477" y="2259877"/>
              <a:ext cx="0" cy="1989395"/>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ECBDB8CE-7225-4371-96E6-B4FD2080BEFD}"/>
                </a:ext>
              </a:extLst>
            </p:cNvPr>
            <p:cNvCxnSpPr>
              <a:cxnSpLocks/>
            </p:cNvCxnSpPr>
            <p:nvPr/>
          </p:nvCxnSpPr>
          <p:spPr>
            <a:xfrm>
              <a:off x="11056474" y="2258115"/>
              <a:ext cx="316003"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0F423ED0-A140-4AA1-827B-926641F447B8}"/>
                </a:ext>
              </a:extLst>
            </p:cNvPr>
            <p:cNvCxnSpPr>
              <a:cxnSpLocks/>
            </p:cNvCxnSpPr>
            <p:nvPr/>
          </p:nvCxnSpPr>
          <p:spPr>
            <a:xfrm flipH="1">
              <a:off x="3922391" y="4249272"/>
              <a:ext cx="7450087" cy="0"/>
            </a:xfrm>
            <a:prstGeom prst="line">
              <a:avLst/>
            </a:prstGeom>
          </p:spPr>
          <p:style>
            <a:lnRef idx="1">
              <a:schemeClr val="accent2"/>
            </a:lnRef>
            <a:fillRef idx="0">
              <a:schemeClr val="accent2"/>
            </a:fillRef>
            <a:effectRef idx="0">
              <a:schemeClr val="accent2"/>
            </a:effectRef>
            <a:fontRef idx="minor">
              <a:schemeClr val="tx1"/>
            </a:fontRef>
          </p:style>
        </p:cxnSp>
        <p:grpSp>
          <p:nvGrpSpPr>
            <p:cNvPr id="17" name="Group 16">
              <a:extLst>
                <a:ext uri="{FF2B5EF4-FFF2-40B4-BE49-F238E27FC236}">
                  <a16:creationId xmlns:a16="http://schemas.microsoft.com/office/drawing/2014/main" id="{773A8575-D19A-4BE6-856A-F3AD8F8EA450}"/>
                </a:ext>
              </a:extLst>
            </p:cNvPr>
            <p:cNvGrpSpPr/>
            <p:nvPr/>
          </p:nvGrpSpPr>
          <p:grpSpPr>
            <a:xfrm>
              <a:off x="5790365" y="1861870"/>
              <a:ext cx="1234128" cy="802183"/>
              <a:chOff x="2755589" y="1325658"/>
              <a:chExt cx="1234128" cy="802183"/>
            </a:xfrm>
          </p:grpSpPr>
          <p:sp>
            <p:nvSpPr>
              <p:cNvPr id="21" name="Rounded Rectangle 17">
                <a:extLst>
                  <a:ext uri="{FF2B5EF4-FFF2-40B4-BE49-F238E27FC236}">
                    <a16:creationId xmlns:a16="http://schemas.microsoft.com/office/drawing/2014/main" id="{96A6738A-2801-4913-82C5-E6866DB7D40A}"/>
                  </a:ext>
                </a:extLst>
              </p:cNvPr>
              <p:cNvSpPr/>
              <p:nvPr/>
            </p:nvSpPr>
            <p:spPr>
              <a:xfrm>
                <a:off x="2755589" y="1325658"/>
                <a:ext cx="1234128" cy="80218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Rounded Rectangle 4">
                <a:extLst>
                  <a:ext uri="{FF2B5EF4-FFF2-40B4-BE49-F238E27FC236}">
                    <a16:creationId xmlns:a16="http://schemas.microsoft.com/office/drawing/2014/main" id="{E21A5E43-649E-4197-B38C-FA68B0B4AA73}"/>
                  </a:ext>
                </a:extLst>
              </p:cNvPr>
              <p:cNvSpPr txBox="1"/>
              <p:nvPr/>
            </p:nvSpPr>
            <p:spPr>
              <a:xfrm>
                <a:off x="2794748" y="1364817"/>
                <a:ext cx="1155810" cy="7238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a:t>Thermal Reset</a:t>
                </a:r>
              </a:p>
              <a:p>
                <a:pPr lvl="0" algn="ctr" defTabSz="577850">
                  <a:lnSpc>
                    <a:spcPct val="90000"/>
                  </a:lnSpc>
                  <a:spcBef>
                    <a:spcPct val="0"/>
                  </a:spcBef>
                  <a:spcAft>
                    <a:spcPct val="35000"/>
                  </a:spcAft>
                </a:pPr>
                <a:r>
                  <a:rPr lang="en-US" sz="1300" kern="1200" dirty="0"/>
                  <a:t>(</a:t>
                </a:r>
                <a:r>
                  <a:rPr lang="en-US" sz="1300" dirty="0"/>
                  <a:t>121</a:t>
                </a:r>
                <a:r>
                  <a:rPr lang="en-US" sz="1300" kern="1200" dirty="0"/>
                  <a:t> minutes)</a:t>
                </a:r>
              </a:p>
            </p:txBody>
          </p:sp>
        </p:grpSp>
        <p:cxnSp>
          <p:nvCxnSpPr>
            <p:cNvPr id="18" name="Straight Arrow Connector 17">
              <a:extLst>
                <a:ext uri="{FF2B5EF4-FFF2-40B4-BE49-F238E27FC236}">
                  <a16:creationId xmlns:a16="http://schemas.microsoft.com/office/drawing/2014/main" id="{EB2FF5C5-B096-405D-8B26-EF55A2F1A7FD}"/>
                </a:ext>
              </a:extLst>
            </p:cNvPr>
            <p:cNvCxnSpPr>
              <a:cxnSpLocks/>
            </p:cNvCxnSpPr>
            <p:nvPr/>
          </p:nvCxnSpPr>
          <p:spPr>
            <a:xfrm>
              <a:off x="7145739" y="2258113"/>
              <a:ext cx="480689" cy="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9" name="Straight Arrow Connector 18">
              <a:extLst>
                <a:ext uri="{FF2B5EF4-FFF2-40B4-BE49-F238E27FC236}">
                  <a16:creationId xmlns:a16="http://schemas.microsoft.com/office/drawing/2014/main" id="{F83AD70E-909F-4ED7-A0DB-646D90466F39}"/>
                </a:ext>
              </a:extLst>
            </p:cNvPr>
            <p:cNvCxnSpPr>
              <a:cxnSpLocks/>
            </p:cNvCxnSpPr>
            <p:nvPr/>
          </p:nvCxnSpPr>
          <p:spPr>
            <a:xfrm>
              <a:off x="9127331" y="2258113"/>
              <a:ext cx="480689" cy="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20" name="TextBox 19">
              <a:extLst>
                <a:ext uri="{FF2B5EF4-FFF2-40B4-BE49-F238E27FC236}">
                  <a16:creationId xmlns:a16="http://schemas.microsoft.com/office/drawing/2014/main" id="{787D15AB-3815-4C0B-9266-A175308314AA}"/>
                </a:ext>
              </a:extLst>
            </p:cNvPr>
            <p:cNvSpPr txBox="1"/>
            <p:nvPr/>
          </p:nvSpPr>
          <p:spPr>
            <a:xfrm>
              <a:off x="4468834" y="3251141"/>
              <a:ext cx="6096000" cy="369332"/>
            </a:xfrm>
            <a:prstGeom prst="rect">
              <a:avLst/>
            </a:prstGeom>
            <a:noFill/>
          </p:spPr>
          <p:txBody>
            <a:bodyPr wrap="square">
              <a:spAutoFit/>
            </a:bodyPr>
            <a:lstStyle/>
            <a:p>
              <a:pPr algn="ctr"/>
              <a:r>
                <a:rPr lang="en-US" b="1" dirty="0">
                  <a:solidFill>
                    <a:srgbClr val="0070C0"/>
                  </a:solidFill>
                </a:rPr>
                <a:t>Repeat 21x</a:t>
              </a:r>
            </a:p>
          </p:txBody>
        </p:sp>
      </p:grpSp>
      <p:graphicFrame>
        <p:nvGraphicFramePr>
          <p:cNvPr id="29" name="Table 30">
            <a:extLst>
              <a:ext uri="{FF2B5EF4-FFF2-40B4-BE49-F238E27FC236}">
                <a16:creationId xmlns:a16="http://schemas.microsoft.com/office/drawing/2014/main" id="{7B526257-F023-4FBF-BA04-C1B4B84F2A31}"/>
              </a:ext>
            </a:extLst>
          </p:cNvPr>
          <p:cNvGraphicFramePr>
            <a:graphicFrameLocks noGrp="1"/>
          </p:cNvGraphicFramePr>
          <p:nvPr>
            <p:extLst>
              <p:ext uri="{D42A27DB-BD31-4B8C-83A1-F6EECF244321}">
                <p14:modId xmlns:p14="http://schemas.microsoft.com/office/powerpoint/2010/main" val="377786341"/>
              </p:ext>
            </p:extLst>
          </p:nvPr>
        </p:nvGraphicFramePr>
        <p:xfrm>
          <a:off x="2433530" y="5278954"/>
          <a:ext cx="7324940" cy="1112520"/>
        </p:xfrm>
        <a:graphic>
          <a:graphicData uri="http://schemas.openxmlformats.org/drawingml/2006/table">
            <a:tbl>
              <a:tblPr firstRow="1" bandRow="1">
                <a:tableStyleId>{5C22544A-7EE6-4342-B048-85BDC9FD1C3A}</a:tableStyleId>
              </a:tblPr>
              <a:tblGrid>
                <a:gridCol w="1464988">
                  <a:extLst>
                    <a:ext uri="{9D8B030D-6E8A-4147-A177-3AD203B41FA5}">
                      <a16:colId xmlns:a16="http://schemas.microsoft.com/office/drawing/2014/main" val="977753963"/>
                    </a:ext>
                  </a:extLst>
                </a:gridCol>
                <a:gridCol w="1464988">
                  <a:extLst>
                    <a:ext uri="{9D8B030D-6E8A-4147-A177-3AD203B41FA5}">
                      <a16:colId xmlns:a16="http://schemas.microsoft.com/office/drawing/2014/main" val="2713520906"/>
                    </a:ext>
                  </a:extLst>
                </a:gridCol>
                <a:gridCol w="1464988">
                  <a:extLst>
                    <a:ext uri="{9D8B030D-6E8A-4147-A177-3AD203B41FA5}">
                      <a16:colId xmlns:a16="http://schemas.microsoft.com/office/drawing/2014/main" val="3373766033"/>
                    </a:ext>
                  </a:extLst>
                </a:gridCol>
                <a:gridCol w="1464988">
                  <a:extLst>
                    <a:ext uri="{9D8B030D-6E8A-4147-A177-3AD203B41FA5}">
                      <a16:colId xmlns:a16="http://schemas.microsoft.com/office/drawing/2014/main" val="1974900970"/>
                    </a:ext>
                  </a:extLst>
                </a:gridCol>
                <a:gridCol w="1464988">
                  <a:extLst>
                    <a:ext uri="{9D8B030D-6E8A-4147-A177-3AD203B41FA5}">
                      <a16:colId xmlns:a16="http://schemas.microsoft.com/office/drawing/2014/main" val="3683557864"/>
                    </a:ext>
                  </a:extLst>
                </a:gridCol>
              </a:tblGrid>
              <a:tr h="370840">
                <a:tc gridSpan="5">
                  <a:txBody>
                    <a:bodyPr/>
                    <a:lstStyle/>
                    <a:p>
                      <a:pPr algn="ctr"/>
                      <a:r>
                        <a:rPr lang="en-US" dirty="0"/>
                        <a:t>Mission Ops Durations (hours)</a:t>
                      </a:r>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14666418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Deployment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Mapping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Operational</a:t>
                      </a:r>
                    </a:p>
                  </a:txBody>
                  <a:tcPr anchor="ctr"/>
                </a:tc>
                <a:tc>
                  <a:txBody>
                    <a:bodyPr/>
                    <a:lstStyle/>
                    <a:p>
                      <a:pPr algn="ctr"/>
                      <a:r>
                        <a:rPr lang="en-US" dirty="0">
                          <a:solidFill>
                            <a:schemeClr val="tx1"/>
                          </a:solidFill>
                        </a:rPr>
                        <a:t>Margin</a:t>
                      </a:r>
                    </a:p>
                  </a:txBody>
                  <a:tcPr anchor="ctr"/>
                </a:tc>
                <a:tc>
                  <a:txBody>
                    <a:bodyPr/>
                    <a:lstStyle/>
                    <a:p>
                      <a:pPr algn="ctr"/>
                      <a:r>
                        <a:rPr lang="en-US" dirty="0">
                          <a:solidFill>
                            <a:schemeClr val="tx1"/>
                          </a:solidFill>
                        </a:rPr>
                        <a:t>Total</a:t>
                      </a:r>
                    </a:p>
                  </a:txBody>
                  <a:tcPr anchor="ctr">
                    <a:solidFill>
                      <a:srgbClr val="A8B7D4"/>
                    </a:solidFill>
                  </a:tcPr>
                </a:tc>
                <a:extLst>
                  <a:ext uri="{0D108BD9-81ED-4DB2-BD59-A6C34878D82A}">
                    <a16:rowId xmlns:a16="http://schemas.microsoft.com/office/drawing/2014/main" val="1489556821"/>
                  </a:ext>
                </a:extLst>
              </a:tr>
              <a:tr h="370840">
                <a:tc>
                  <a:txBody>
                    <a:bodyPr/>
                    <a:lstStyle/>
                    <a:p>
                      <a:pPr algn="ctr"/>
                      <a:r>
                        <a:rPr lang="en-US" dirty="0">
                          <a:solidFill>
                            <a:schemeClr val="tx1"/>
                          </a:solidFill>
                        </a:rPr>
                        <a:t>8</a:t>
                      </a:r>
                    </a:p>
                  </a:txBody>
                  <a:tcPr anchor="ctr"/>
                </a:tc>
                <a:tc>
                  <a:txBody>
                    <a:bodyPr/>
                    <a:lstStyle/>
                    <a:p>
                      <a:pPr algn="ctr"/>
                      <a:r>
                        <a:rPr lang="en-US" dirty="0">
                          <a:solidFill>
                            <a:schemeClr val="tx1"/>
                          </a:solidFill>
                        </a:rPr>
                        <a:t>18</a:t>
                      </a:r>
                    </a:p>
                  </a:txBody>
                  <a:tcPr anchor="ctr"/>
                </a:tc>
                <a:tc>
                  <a:txBody>
                    <a:bodyPr/>
                    <a:lstStyle/>
                    <a:p>
                      <a:pPr algn="ctr"/>
                      <a:r>
                        <a:rPr lang="en-US" dirty="0">
                          <a:solidFill>
                            <a:schemeClr val="tx1"/>
                          </a:solidFill>
                        </a:rPr>
                        <a:t>208</a:t>
                      </a:r>
                    </a:p>
                  </a:txBody>
                  <a:tcPr anchor="ctr"/>
                </a:tc>
                <a:tc>
                  <a:txBody>
                    <a:bodyPr/>
                    <a:lstStyle/>
                    <a:p>
                      <a:pPr algn="ctr"/>
                      <a:r>
                        <a:rPr lang="en-US" dirty="0">
                          <a:solidFill>
                            <a:schemeClr val="tx1"/>
                          </a:solidFill>
                        </a:rPr>
                        <a:t>30</a:t>
                      </a:r>
                    </a:p>
                  </a:txBody>
                  <a:tcPr anchor="ctr"/>
                </a:tc>
                <a:tc>
                  <a:txBody>
                    <a:bodyPr/>
                    <a:lstStyle/>
                    <a:p>
                      <a:pPr algn="ctr"/>
                      <a:r>
                        <a:rPr lang="en-US" dirty="0">
                          <a:solidFill>
                            <a:schemeClr val="tx1"/>
                          </a:solidFill>
                        </a:rPr>
                        <a:t>264</a:t>
                      </a:r>
                    </a:p>
                  </a:txBody>
                  <a:tcPr anchor="ctr">
                    <a:solidFill>
                      <a:srgbClr val="A8B7D4"/>
                    </a:solidFill>
                  </a:tcPr>
                </a:tc>
                <a:extLst>
                  <a:ext uri="{0D108BD9-81ED-4DB2-BD59-A6C34878D82A}">
                    <a16:rowId xmlns:a16="http://schemas.microsoft.com/office/drawing/2014/main" val="1745181369"/>
                  </a:ext>
                </a:extLst>
              </a:tr>
            </a:tbl>
          </a:graphicData>
        </a:graphic>
      </p:graphicFrame>
      <p:sp>
        <p:nvSpPr>
          <p:cNvPr id="30" name="TextBox 29">
            <a:extLst>
              <a:ext uri="{FF2B5EF4-FFF2-40B4-BE49-F238E27FC236}">
                <a16:creationId xmlns:a16="http://schemas.microsoft.com/office/drawing/2014/main" id="{0DEB51A0-CC4D-4452-96E4-5106DF45ED5F}"/>
              </a:ext>
            </a:extLst>
          </p:cNvPr>
          <p:cNvSpPr txBox="1"/>
          <p:nvPr/>
        </p:nvSpPr>
        <p:spPr>
          <a:xfrm>
            <a:off x="3289937" y="2366273"/>
            <a:ext cx="2088474" cy="430887"/>
          </a:xfrm>
          <a:prstGeom prst="rect">
            <a:avLst/>
          </a:prstGeom>
          <a:noFill/>
        </p:spPr>
        <p:txBody>
          <a:bodyPr wrap="square" rtlCol="0">
            <a:spAutoFit/>
          </a:bodyPr>
          <a:lstStyle/>
          <a:p>
            <a:pPr algn="ctr"/>
            <a:r>
              <a:rPr lang="en-US" sz="1100" dirty="0">
                <a:solidFill>
                  <a:schemeClr val="bg1"/>
                </a:solidFill>
              </a:rPr>
              <a:t>Battery &lt; 30%? or</a:t>
            </a:r>
          </a:p>
          <a:p>
            <a:pPr algn="ctr"/>
            <a:r>
              <a:rPr lang="en-US" sz="1100" dirty="0">
                <a:solidFill>
                  <a:schemeClr val="bg1"/>
                </a:solidFill>
              </a:rPr>
              <a:t>PCM saturated?</a:t>
            </a:r>
            <a:endParaRPr lang="en-US" sz="1100" dirty="0"/>
          </a:p>
        </p:txBody>
      </p:sp>
      <p:sp>
        <p:nvSpPr>
          <p:cNvPr id="31" name="TextBox 30">
            <a:extLst>
              <a:ext uri="{FF2B5EF4-FFF2-40B4-BE49-F238E27FC236}">
                <a16:creationId xmlns:a16="http://schemas.microsoft.com/office/drawing/2014/main" id="{4B667B1E-1A5D-423A-8D65-1DC642A35E70}"/>
              </a:ext>
            </a:extLst>
          </p:cNvPr>
          <p:cNvSpPr txBox="1"/>
          <p:nvPr/>
        </p:nvSpPr>
        <p:spPr>
          <a:xfrm>
            <a:off x="5040758" y="2644898"/>
            <a:ext cx="506714" cy="276999"/>
          </a:xfrm>
          <a:prstGeom prst="rect">
            <a:avLst/>
          </a:prstGeom>
          <a:noFill/>
        </p:spPr>
        <p:txBody>
          <a:bodyPr wrap="square" rtlCol="0">
            <a:spAutoFit/>
          </a:bodyPr>
          <a:lstStyle/>
          <a:p>
            <a:r>
              <a:rPr lang="en-US" sz="1200" dirty="0">
                <a:solidFill>
                  <a:srgbClr val="BE4B48"/>
                </a:solidFill>
              </a:rPr>
              <a:t>YES</a:t>
            </a:r>
          </a:p>
        </p:txBody>
      </p:sp>
      <p:sp>
        <p:nvSpPr>
          <p:cNvPr id="32" name="TextBox 31">
            <a:extLst>
              <a:ext uri="{FF2B5EF4-FFF2-40B4-BE49-F238E27FC236}">
                <a16:creationId xmlns:a16="http://schemas.microsoft.com/office/drawing/2014/main" id="{DD1309BF-79FB-4357-902A-00BE0F935CA1}"/>
              </a:ext>
            </a:extLst>
          </p:cNvPr>
          <p:cNvSpPr txBox="1"/>
          <p:nvPr/>
        </p:nvSpPr>
        <p:spPr>
          <a:xfrm>
            <a:off x="4326108" y="3323633"/>
            <a:ext cx="430003" cy="276999"/>
          </a:xfrm>
          <a:prstGeom prst="rect">
            <a:avLst/>
          </a:prstGeom>
          <a:noFill/>
        </p:spPr>
        <p:txBody>
          <a:bodyPr wrap="square" rtlCol="0">
            <a:spAutoFit/>
          </a:bodyPr>
          <a:lstStyle/>
          <a:p>
            <a:r>
              <a:rPr lang="en-US" sz="1200" dirty="0">
                <a:solidFill>
                  <a:srgbClr val="4F81BD"/>
                </a:solidFill>
              </a:rPr>
              <a:t>NO</a:t>
            </a:r>
          </a:p>
        </p:txBody>
      </p:sp>
    </p:spTree>
    <p:extLst>
      <p:ext uri="{BB962C8B-B14F-4D97-AF65-F5344CB8AC3E}">
        <p14:creationId xmlns:p14="http://schemas.microsoft.com/office/powerpoint/2010/main" val="319178695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900e117-17a0-4b24-9e47-511ef1d02c43" xsi:nil="true"/>
    <lcf76f155ced4ddcb4097134ff3c332f xmlns="50d27530-d46d-4bb6-bd77-052c2fc248b9">
      <Terms xmlns="http://schemas.microsoft.com/office/infopath/2007/PartnerControls"/>
    </lcf76f155ced4ddcb4097134ff3c332f>
    <Date xmlns="50d27530-d46d-4bb6-bd77-052c2fc248b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7E54AD68B1514488D78F190B66058FB" ma:contentTypeVersion="16" ma:contentTypeDescription="Create a new document." ma:contentTypeScope="" ma:versionID="9fd2f0e4bcc02462d91e22a480bbf382">
  <xsd:schema xmlns:xsd="http://www.w3.org/2001/XMLSchema" xmlns:xs="http://www.w3.org/2001/XMLSchema" xmlns:p="http://schemas.microsoft.com/office/2006/metadata/properties" xmlns:ns2="50d27530-d46d-4bb6-bd77-052c2fc248b9" xmlns:ns3="09198140-1c9f-453d-9162-ad88c9ef3998" xmlns:ns4="d900e117-17a0-4b24-9e47-511ef1d02c43" targetNamespace="http://schemas.microsoft.com/office/2006/metadata/properties" ma:root="true" ma:fieldsID="c6bf30ead2bd979d2220542d0c70e68a" ns2:_="" ns3:_="" ns4:_="">
    <xsd:import namespace="50d27530-d46d-4bb6-bd77-052c2fc248b9"/>
    <xsd:import namespace="09198140-1c9f-453d-9162-ad88c9ef3998"/>
    <xsd:import namespace="d900e117-17a0-4b24-9e47-511ef1d02c43"/>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Date" minOccurs="0"/>
                <xsd:element ref="ns2:MediaServiceLocation" minOccurs="0"/>
                <xsd:element ref="ns2:MediaLengthInSeconds" minOccurs="0"/>
                <xsd:element ref="ns3:SharedWithUsers" minOccurs="0"/>
                <xsd:element ref="ns3:SharedWithDetail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d27530-d46d-4bb6-bd77-052c2fc248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Date" ma:index="14" nillable="true" ma:displayName="Date" ma:format="DateTime" ma:internalName="Date">
      <xsd:simpleType>
        <xsd:restriction base="dms:DateTime"/>
      </xsd:simpleType>
    </xsd:element>
    <xsd:element name="MediaServiceLocation" ma:index="15" nillable="true" ma:displayName="Location" ma:internalName="MediaServiceLocatio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198140-1c9f-453d-9162-ad88c9ef399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900e117-17a0-4b24-9e47-511ef1d02c43"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c6bad1d4-a926-466e-bef8-ffee6af9bc5a}" ma:internalName="TaxCatchAll" ma:showField="CatchAllData" ma:web="09198140-1c9f-453d-9162-ad88c9ef39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F6CF94-3835-4291-A7F5-6B61552363F6}">
  <ds:schemaRefs>
    <ds:schemaRef ds:uri="http://schemas.microsoft.com/office/infopath/2007/PartnerControls"/>
    <ds:schemaRef ds:uri="http://schemas.microsoft.com/office/2006/metadata/properties"/>
    <ds:schemaRef ds:uri="d900e117-17a0-4b24-9e47-511ef1d02c43"/>
    <ds:schemaRef ds:uri="http://schemas.microsoft.com/office/2006/documentManagement/types"/>
    <ds:schemaRef ds:uri="http://schemas.openxmlformats.org/package/2006/metadata/core-properties"/>
    <ds:schemaRef ds:uri="09198140-1c9f-453d-9162-ad88c9ef3998"/>
    <ds:schemaRef ds:uri="http://purl.org/dc/elements/1.1/"/>
    <ds:schemaRef ds:uri="http://purl.org/dc/terms/"/>
    <ds:schemaRef ds:uri="50d27530-d46d-4bb6-bd77-052c2fc248b9"/>
    <ds:schemaRef ds:uri="http://www.w3.org/XML/1998/namespace"/>
    <ds:schemaRef ds:uri="http://purl.org/dc/dcmitype/"/>
  </ds:schemaRefs>
</ds:datastoreItem>
</file>

<file path=customXml/itemProps2.xml><?xml version="1.0" encoding="utf-8"?>
<ds:datastoreItem xmlns:ds="http://schemas.openxmlformats.org/officeDocument/2006/customXml" ds:itemID="{67AE54FD-935F-41B7-A2AD-D82757891F94}">
  <ds:schemaRefs>
    <ds:schemaRef ds:uri="http://schemas.microsoft.com/sharepoint/v3/contenttype/forms"/>
  </ds:schemaRefs>
</ds:datastoreItem>
</file>

<file path=customXml/itemProps3.xml><?xml version="1.0" encoding="utf-8"?>
<ds:datastoreItem xmlns:ds="http://schemas.openxmlformats.org/officeDocument/2006/customXml" ds:itemID="{B3116198-8B30-41DE-9730-511C9CFAE9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d27530-d46d-4bb6-bd77-052c2fc248b9"/>
    <ds:schemaRef ds:uri="09198140-1c9f-453d-9162-ad88c9ef3998"/>
    <ds:schemaRef ds:uri="d900e117-17a0-4b24-9e47-511ef1d02c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9909</TotalTime>
  <Words>3332</Words>
  <Application>Microsoft Office PowerPoint</Application>
  <PresentationFormat>Widescreen</PresentationFormat>
  <Paragraphs>428</Paragraphs>
  <Slides>31</Slides>
  <Notes>14</Notes>
  <HiddenSlides>0</HiddenSlides>
  <MMClips>7</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31</vt:i4>
      </vt:variant>
    </vt:vector>
  </HeadingPairs>
  <TitlesOfParts>
    <vt:vector size="43" baseType="lpstr">
      <vt:lpstr>.AppleSystemUIFont</vt:lpstr>
      <vt:lpstr>arial</vt:lpstr>
      <vt:lpstr>arial</vt:lpstr>
      <vt:lpstr>Arial Bold</vt:lpstr>
      <vt:lpstr>Calibri</vt:lpstr>
      <vt:lpstr>Helvetica Neue</vt:lpstr>
      <vt:lpstr>Segoe UI</vt:lpstr>
      <vt:lpstr>Times New Roman</vt:lpstr>
      <vt:lpstr>Times Roman</vt:lpstr>
      <vt:lpstr>Wingdings</vt:lpstr>
      <vt:lpstr>2_Office Theme</vt:lpstr>
      <vt:lpstr>3_Office Theme</vt:lpstr>
      <vt:lpstr>PowerPoint Presentation</vt:lpstr>
      <vt:lpstr>Project Overview</vt:lpstr>
      <vt:lpstr>Team Members / Project Org Slide</vt:lpstr>
      <vt:lpstr>Mission Infusion &amp; Partnerships  </vt:lpstr>
      <vt:lpstr>Project Goals &amp; Project Objectives (1 of 2)</vt:lpstr>
      <vt:lpstr>Project Goals &amp; Project Objectives (2 of 2)</vt:lpstr>
      <vt:lpstr>ISRU Pilot Excavator Technology Maturation Schedule</vt:lpstr>
      <vt:lpstr>PowerPoint Presentation</vt:lpstr>
      <vt:lpstr>Concept of Operations Flow Chart</vt:lpstr>
      <vt:lpstr>FY22 Accomplishments: Astrobotic Partnership</vt:lpstr>
      <vt:lpstr>FY22 Accomplishments: Bucket Drum Testing</vt:lpstr>
      <vt:lpstr>FY22 Accomplishments: Bucket Drum Simulations</vt:lpstr>
      <vt:lpstr>FY22 Accomplishments: Bucket Drum Lunar-G Suborbital Experiment </vt:lpstr>
      <vt:lpstr>FY22 Accomplishments: Rock Clearing</vt:lpstr>
      <vt:lpstr>FY22 Accomplishments: Actuator Design and Testing</vt:lpstr>
      <vt:lpstr>FY22 Accomplishments: Thermal Analysis and Design</vt:lpstr>
      <vt:lpstr>FY22 Accomplishments: Thermal Analysis and Design</vt:lpstr>
      <vt:lpstr>FY22 Accomplishments: Cameras</vt:lpstr>
      <vt:lpstr>FY22 Accomplishments: Cameras</vt:lpstr>
      <vt:lpstr>FY22 Accomplishments: Navigation</vt:lpstr>
      <vt:lpstr>FY22 Accomplishments:  Lunar Surface Visualization Simulation</vt:lpstr>
      <vt:lpstr>FY22 Accomplishments:  Auto-Dig</vt:lpstr>
      <vt:lpstr>FY22 Accomplishments:  Auto-Dig</vt:lpstr>
      <vt:lpstr>FY22 Accomplishments:  Wheels</vt:lpstr>
      <vt:lpstr>FY22 Accomplishments:  Excavator System Layout</vt:lpstr>
      <vt:lpstr>Project Assessment Summary</vt:lpstr>
      <vt:lpstr>Plans Forward and Transition / Infusion Plan </vt:lpstr>
      <vt:lpstr>Education/Public Outreach</vt:lpstr>
      <vt:lpstr>Education/Public Outreach</vt:lpstr>
      <vt:lpstr>Summary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GCD Annual Program Review - Project Presentation Template</dc:title>
  <dc:creator>Lee</dc:creator>
  <cp:lastModifiedBy>Schuler, Jason M. (KSC-UBE00)</cp:lastModifiedBy>
  <cp:revision>110</cp:revision>
  <cp:lastPrinted>2017-06-09T12:17:02Z</cp:lastPrinted>
  <dcterms:created xsi:type="dcterms:W3CDTF">2011-06-13T11:07:26Z</dcterms:created>
  <dcterms:modified xsi:type="dcterms:W3CDTF">2023-10-23T20:27:24Z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0x01010027E54AD68B1514488D78F190B66058FB</vt:lpwstr>
  </property>
  <property fmtid="{D5CDD505-2E9C-101B-9397-08002B2CF9AE}" pid="3" name="Order">
    <vt:r8>939900</vt:r8>
  </property>
  <property fmtid="{D5CDD505-2E9C-101B-9397-08002B2CF9AE}" pid="4" name="ComplianceAssetId">
    <vt:lpwstr/>
  </property>
  <property fmtid="{D5CDD505-2E9C-101B-9397-08002B2CF9AE}" pid="5" name="PMDispositionComm">
    <vt:lpwstr/>
  </property>
  <property fmtid="{D5CDD505-2E9C-101B-9397-08002B2CF9AE}" pid="6" name="EvaluatorComments">
    <vt:lpwstr/>
  </property>
  <property fmtid="{D5CDD505-2E9C-101B-9397-08002B2CF9AE}" pid="7" name="Description0">
    <vt:lpwstr/>
  </property>
  <property fmtid="{D5CDD505-2E9C-101B-9397-08002B2CF9AE}" pid="8" name="ApprovedBy">
    <vt:lpwstr/>
  </property>
  <property fmtid="{D5CDD505-2E9C-101B-9397-08002B2CF9AE}" pid="9" name="Evaluators">
    <vt:lpwstr/>
  </property>
  <property fmtid="{D5CDD505-2E9C-101B-9397-08002B2CF9AE}" pid="10" name="DocumentLinkGen">
    <vt:lpwstr>, </vt:lpwstr>
  </property>
  <property fmtid="{D5CDD505-2E9C-101B-9397-08002B2CF9AE}" pid="11" name="DocumentLinkGenTest">
    <vt:lpwstr>, </vt:lpwstr>
  </property>
  <property fmtid="{D5CDD505-2E9C-101B-9397-08002B2CF9AE}" pid="12" name="MediaServiceImageTags">
    <vt:lpwstr/>
  </property>
</Properties>
</file>